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48" r:id="rId5"/>
  </p:sldMasterIdLst>
  <p:notesMasterIdLst>
    <p:notesMasterId r:id="rId29"/>
  </p:notesMasterIdLst>
  <p:sldIdLst>
    <p:sldId id="285" r:id="rId6"/>
    <p:sldId id="264" r:id="rId7"/>
    <p:sldId id="373" r:id="rId8"/>
    <p:sldId id="374" r:id="rId9"/>
    <p:sldId id="375" r:id="rId10"/>
    <p:sldId id="376" r:id="rId11"/>
    <p:sldId id="377" r:id="rId12"/>
    <p:sldId id="378" r:id="rId13"/>
    <p:sldId id="379" r:id="rId14"/>
    <p:sldId id="363" r:id="rId15"/>
    <p:sldId id="362" r:id="rId16"/>
    <p:sldId id="371" r:id="rId17"/>
    <p:sldId id="372" r:id="rId18"/>
    <p:sldId id="288" r:id="rId19"/>
    <p:sldId id="383" r:id="rId20"/>
    <p:sldId id="386" r:id="rId21"/>
    <p:sldId id="389" r:id="rId22"/>
    <p:sldId id="390" r:id="rId23"/>
    <p:sldId id="391" r:id="rId24"/>
    <p:sldId id="381" r:id="rId25"/>
    <p:sldId id="4293" r:id="rId26"/>
    <p:sldId id="382" r:id="rId27"/>
    <p:sldId id="276"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ybrand Struwig (SM)" initials="SS(" lastIdx="12" clrIdx="7">
    <p:extLst>
      <p:ext uri="{19B8F6BF-5375-455C-9EA6-DF929625EA0E}">
        <p15:presenceInfo xmlns:p15="http://schemas.microsoft.com/office/powerpoint/2012/main" userId="S-1-5-21-1765814103-231811140-111032338-80151" providerId="AD"/>
      </p:ext>
    </p:extLst>
  </p:cmAuthor>
  <p:cmAuthor id="1" name="Anton Van Dyk" initials="AVD" lastIdx="63" clrIdx="0">
    <p:extLst>
      <p:ext uri="{19B8F6BF-5375-455C-9EA6-DF929625EA0E}">
        <p15:presenceInfo xmlns:p15="http://schemas.microsoft.com/office/powerpoint/2012/main" userId="S-1-5-21-1765814103-231811140-111032338-1103" providerId="AD"/>
      </p:ext>
    </p:extLst>
  </p:cmAuthor>
  <p:cmAuthor id="8" name="Mbali Tsotetsi (DBUL)" initials="MT(" lastIdx="4" clrIdx="8">
    <p:extLst>
      <p:ext uri="{19B8F6BF-5375-455C-9EA6-DF929625EA0E}">
        <p15:presenceInfo xmlns:p15="http://schemas.microsoft.com/office/powerpoint/2012/main" userId="S-1-5-21-1765814103-231811140-111032338-30664" providerId="AD"/>
      </p:ext>
    </p:extLst>
  </p:cmAuthor>
  <p:cmAuthor id="2" name="Linda Le Roux (BUL)" initials="LLR(" lastIdx="83" clrIdx="1">
    <p:extLst>
      <p:ext uri="{19B8F6BF-5375-455C-9EA6-DF929625EA0E}">
        <p15:presenceInfo xmlns:p15="http://schemas.microsoft.com/office/powerpoint/2012/main" userId="S-1-5-21-1765814103-231811140-111032338-1672" providerId="AD"/>
      </p:ext>
    </p:extLst>
  </p:cmAuthor>
  <p:cmAuthor id="9" name="Surette Taljaard (SM)" initials="ST(" lastIdx="4" clrIdx="10">
    <p:extLst>
      <p:ext uri="{19B8F6BF-5375-455C-9EA6-DF929625EA0E}">
        <p15:presenceInfo xmlns:p15="http://schemas.microsoft.com/office/powerpoint/2012/main" userId="S-1-5-21-1765814103-231811140-111032338-30903" providerId="AD"/>
      </p:ext>
    </p:extLst>
  </p:cmAuthor>
  <p:cmAuthor id="3" name="Rakshika Danilala (SM)" initials="RD(" lastIdx="94" clrIdx="2">
    <p:extLst>
      <p:ext uri="{19B8F6BF-5375-455C-9EA6-DF929625EA0E}">
        <p15:presenceInfo xmlns:p15="http://schemas.microsoft.com/office/powerpoint/2012/main" userId="S-1-5-21-1765814103-231811140-111032338-2417" providerId="AD"/>
      </p:ext>
    </p:extLst>
  </p:cmAuthor>
  <p:cmAuthor id="10" name="Grimsley, Robyn" initials="RG" lastIdx="2" clrIdx="11">
    <p:extLst>
      <p:ext uri="{19B8F6BF-5375-455C-9EA6-DF929625EA0E}">
        <p15:presenceInfo xmlns:p15="http://schemas.microsoft.com/office/powerpoint/2012/main" userId="Grimsley, Robyn" providerId="None"/>
      </p:ext>
    </p:extLst>
  </p:cmAuthor>
  <p:cmAuthor id="4" name="Mamello Thebe" initials="MT" lastIdx="17" clrIdx="3">
    <p:extLst>
      <p:ext uri="{19B8F6BF-5375-455C-9EA6-DF929625EA0E}">
        <p15:presenceInfo xmlns:p15="http://schemas.microsoft.com/office/powerpoint/2012/main" userId="S-1-5-21-1765814103-231811140-111032338-99164" providerId="AD"/>
      </p:ext>
    </p:extLst>
  </p:cmAuthor>
  <p:cmAuthor id="11" name="Joshua Baganzi (SM)" initials="JB(" lastIdx="1" clrIdx="12">
    <p:extLst>
      <p:ext uri="{19B8F6BF-5375-455C-9EA6-DF929625EA0E}">
        <p15:presenceInfo xmlns:p15="http://schemas.microsoft.com/office/powerpoint/2012/main" userId="S-1-5-21-1765814103-231811140-111032338-18864" providerId="AD"/>
      </p:ext>
    </p:extLst>
  </p:cmAuthor>
  <p:cmAuthor id="5" name="Seabela,Blessing" initials="BS" lastIdx="4" clrIdx="9">
    <p:extLst>
      <p:ext uri="{19B8F6BF-5375-455C-9EA6-DF929625EA0E}">
        <p15:presenceInfo xmlns:p15="http://schemas.microsoft.com/office/powerpoint/2012/main" userId="Seabela,Blessing" providerId="None"/>
      </p:ext>
    </p:extLst>
  </p:cmAuthor>
  <p:cmAuthor id="12" name="Xola Khohlakala" initials="XK" lastIdx="1" clrIdx="13">
    <p:extLst>
      <p:ext uri="{19B8F6BF-5375-455C-9EA6-DF929625EA0E}">
        <p15:presenceInfo xmlns:p15="http://schemas.microsoft.com/office/powerpoint/2012/main" userId="S-1-5-21-1765814103-231811140-111032338-66719" providerId="AD"/>
      </p:ext>
    </p:extLst>
  </p:cmAuthor>
  <p:cmAuthor id="6" name="Suzette Frey" initials="SF" lastIdx="1" clrIdx="6">
    <p:extLst>
      <p:ext uri="{19B8F6BF-5375-455C-9EA6-DF929625EA0E}">
        <p15:presenceInfo xmlns:p15="http://schemas.microsoft.com/office/powerpoint/2012/main" userId="S-1-5-21-1765814103-231811140-111032338-1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E59E"/>
    <a:srgbClr val="00A88E"/>
    <a:srgbClr val="39AD8B"/>
    <a:srgbClr val="65D970"/>
    <a:srgbClr val="F55959"/>
    <a:srgbClr val="FFD966"/>
    <a:srgbClr val="F9A1A1"/>
    <a:srgbClr val="FFE697"/>
    <a:srgbClr val="000000"/>
    <a:srgbClr val="172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5332" autoAdjust="0"/>
  </p:normalViewPr>
  <p:slideViewPr>
    <p:cSldViewPr snapToGrid="0" snapToObjects="1">
      <p:cViewPr varScale="1">
        <p:scale>
          <a:sx n="70" d="100"/>
          <a:sy n="70"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4EC10-89B7-4828-A60F-72A0C4E790FA}" type="doc">
      <dgm:prSet loTypeId="urn:microsoft.com/office/officeart/2005/8/layout/process2" loCatId="process" qsTypeId="urn:microsoft.com/office/officeart/2005/8/quickstyle/simple1" qsCatId="simple" csTypeId="urn:microsoft.com/office/officeart/2005/8/colors/accent0_3" csCatId="mainScheme" phldr="1"/>
      <dgm:spPr/>
    </dgm:pt>
    <dgm:pt modelId="{0C68E3E0-8B3F-4775-AE9E-27AE52AE8CF0}">
      <dgm:prSet phldrT="[Text]"/>
      <dgm:spPr>
        <a:solidFill>
          <a:srgbClr val="00A289"/>
        </a:solidFill>
      </dgm:spPr>
      <dgm:t>
        <a:bodyPr/>
        <a:lstStyle/>
        <a:p>
          <a:r>
            <a:rPr lang="en-US" dirty="0" smtClean="0">
              <a:latin typeface="Century Gothic (Body)"/>
            </a:rPr>
            <a:t>NDP</a:t>
          </a:r>
          <a:endParaRPr lang="en-ZA" dirty="0">
            <a:latin typeface="Century Gothic (Body)"/>
          </a:endParaRPr>
        </a:p>
      </dgm:t>
    </dgm:pt>
    <dgm:pt modelId="{07C6BE1E-4C79-4338-AAA4-25C628632793}" type="parTrans" cxnId="{FC54B8E6-7BDB-4CDA-A869-BE3EC9919EDC}">
      <dgm:prSet/>
      <dgm:spPr/>
      <dgm:t>
        <a:bodyPr/>
        <a:lstStyle/>
        <a:p>
          <a:endParaRPr lang="en-ZA"/>
        </a:p>
      </dgm:t>
    </dgm:pt>
    <dgm:pt modelId="{9A7B92A6-8DAA-4996-B8F2-A12C0621E2E0}" type="sibTrans" cxnId="{FC54B8E6-7BDB-4CDA-A869-BE3EC9919EDC}">
      <dgm:prSet/>
      <dgm:spPr/>
      <dgm:t>
        <a:bodyPr/>
        <a:lstStyle/>
        <a:p>
          <a:endParaRPr lang="en-ZA"/>
        </a:p>
      </dgm:t>
    </dgm:pt>
    <dgm:pt modelId="{4172723E-AFAF-4E04-81F3-9ACA9494A8EB}">
      <dgm:prSet phldrT="[Text]"/>
      <dgm:spPr>
        <a:solidFill>
          <a:srgbClr val="EA775C"/>
        </a:solidFill>
      </dgm:spPr>
      <dgm:t>
        <a:bodyPr/>
        <a:lstStyle/>
        <a:p>
          <a:r>
            <a:rPr lang="en-US" dirty="0" smtClean="0">
              <a:latin typeface="Century Gothic (Body)"/>
            </a:rPr>
            <a:t>MTSF</a:t>
          </a:r>
          <a:endParaRPr lang="en-ZA" dirty="0">
            <a:latin typeface="Century Gothic (Body)"/>
          </a:endParaRPr>
        </a:p>
      </dgm:t>
    </dgm:pt>
    <dgm:pt modelId="{D8CB4061-8CCA-4CAA-923E-E23C12F5BCE3}" type="parTrans" cxnId="{8FBE5D62-1EA6-4556-9214-104B2D238E85}">
      <dgm:prSet/>
      <dgm:spPr/>
      <dgm:t>
        <a:bodyPr/>
        <a:lstStyle/>
        <a:p>
          <a:endParaRPr lang="en-ZA"/>
        </a:p>
      </dgm:t>
    </dgm:pt>
    <dgm:pt modelId="{9C37FB95-8537-4540-9F87-BB94A323BD29}" type="sibTrans" cxnId="{8FBE5D62-1EA6-4556-9214-104B2D238E85}">
      <dgm:prSet/>
      <dgm:spPr/>
      <dgm:t>
        <a:bodyPr/>
        <a:lstStyle/>
        <a:p>
          <a:endParaRPr lang="en-ZA"/>
        </a:p>
      </dgm:t>
    </dgm:pt>
    <dgm:pt modelId="{782C6DD9-D981-4D98-80AB-C8F69179D886}">
      <dgm:prSet phldrT="[Text]"/>
      <dgm:spPr>
        <a:solidFill>
          <a:schemeClr val="accent1"/>
        </a:solidFill>
      </dgm:spPr>
      <dgm:t>
        <a:bodyPr/>
        <a:lstStyle/>
        <a:p>
          <a:r>
            <a:rPr lang="en-ZA" dirty="0" smtClean="0">
              <a:latin typeface="Century Gothic (Body)"/>
            </a:rPr>
            <a:t>Action Plan 2024</a:t>
          </a:r>
          <a:endParaRPr lang="en-ZA" dirty="0">
            <a:latin typeface="Century Gothic (Body)"/>
          </a:endParaRPr>
        </a:p>
      </dgm:t>
    </dgm:pt>
    <dgm:pt modelId="{9D00EEE2-0C8E-474B-A0E7-D768AF6EDA03}" type="parTrans" cxnId="{A085DCFE-2AB0-480F-BFBC-0E1187D2433B}">
      <dgm:prSet/>
      <dgm:spPr/>
      <dgm:t>
        <a:bodyPr/>
        <a:lstStyle/>
        <a:p>
          <a:endParaRPr lang="en-ZA"/>
        </a:p>
      </dgm:t>
    </dgm:pt>
    <dgm:pt modelId="{A7E97F4D-55A2-4657-959B-F9E3711BD8AA}" type="sibTrans" cxnId="{A085DCFE-2AB0-480F-BFBC-0E1187D2433B}">
      <dgm:prSet/>
      <dgm:spPr/>
      <dgm:t>
        <a:bodyPr/>
        <a:lstStyle/>
        <a:p>
          <a:endParaRPr lang="en-ZA"/>
        </a:p>
      </dgm:t>
    </dgm:pt>
    <dgm:pt modelId="{4DF9D433-0EA5-4C73-9D0F-5CF049AD6C79}">
      <dgm:prSet phldrT="[Text]" custT="1"/>
      <dgm:spPr>
        <a:solidFill>
          <a:schemeClr val="accent4">
            <a:lumMod val="50000"/>
          </a:schemeClr>
        </a:solidFill>
      </dgm:spPr>
      <dgm:t>
        <a:bodyPr/>
        <a:lstStyle/>
        <a:p>
          <a:r>
            <a:rPr lang="en-US" sz="2400" dirty="0" smtClean="0">
              <a:latin typeface="Century Gothic (Body)"/>
            </a:rPr>
            <a:t>DBE SP/APP</a:t>
          </a:r>
          <a:endParaRPr lang="en-ZA" sz="2400" dirty="0">
            <a:latin typeface="Century Gothic (Body)"/>
          </a:endParaRPr>
        </a:p>
      </dgm:t>
    </dgm:pt>
    <dgm:pt modelId="{52F7F545-528B-4D1F-9C00-9F3376EC5E87}" type="parTrans" cxnId="{222B4066-1251-4B8A-94A5-94D272F31B1F}">
      <dgm:prSet/>
      <dgm:spPr/>
      <dgm:t>
        <a:bodyPr/>
        <a:lstStyle/>
        <a:p>
          <a:endParaRPr lang="en-ZA"/>
        </a:p>
      </dgm:t>
    </dgm:pt>
    <dgm:pt modelId="{5BB6C6E2-9D73-406F-9DE7-430850428FBD}" type="sibTrans" cxnId="{222B4066-1251-4B8A-94A5-94D272F31B1F}">
      <dgm:prSet/>
      <dgm:spPr/>
      <dgm:t>
        <a:bodyPr/>
        <a:lstStyle/>
        <a:p>
          <a:endParaRPr lang="en-ZA"/>
        </a:p>
      </dgm:t>
    </dgm:pt>
    <dgm:pt modelId="{01047A28-FD61-4120-8471-B6C86B0D335A}" type="pres">
      <dgm:prSet presAssocID="{21C4EC10-89B7-4828-A60F-72A0C4E790FA}" presName="linearFlow" presStyleCnt="0">
        <dgm:presLayoutVars>
          <dgm:resizeHandles val="exact"/>
        </dgm:presLayoutVars>
      </dgm:prSet>
      <dgm:spPr/>
    </dgm:pt>
    <dgm:pt modelId="{E6610C5A-5738-42D6-9217-6A8B563A129D}" type="pres">
      <dgm:prSet presAssocID="{0C68E3E0-8B3F-4775-AE9E-27AE52AE8CF0}" presName="node" presStyleLbl="node1" presStyleIdx="0" presStyleCnt="4">
        <dgm:presLayoutVars>
          <dgm:bulletEnabled val="1"/>
        </dgm:presLayoutVars>
      </dgm:prSet>
      <dgm:spPr/>
      <dgm:t>
        <a:bodyPr/>
        <a:lstStyle/>
        <a:p>
          <a:endParaRPr lang="en-US"/>
        </a:p>
      </dgm:t>
    </dgm:pt>
    <dgm:pt modelId="{A5E45C18-9F81-4BD1-8178-6ED0F8FA2A8D}" type="pres">
      <dgm:prSet presAssocID="{9A7B92A6-8DAA-4996-B8F2-A12C0621E2E0}" presName="sibTrans" presStyleLbl="sibTrans2D1" presStyleIdx="0" presStyleCnt="3"/>
      <dgm:spPr/>
      <dgm:t>
        <a:bodyPr/>
        <a:lstStyle/>
        <a:p>
          <a:endParaRPr lang="en-US"/>
        </a:p>
      </dgm:t>
    </dgm:pt>
    <dgm:pt modelId="{46C673EA-2164-4F14-9627-D0879D9A9847}" type="pres">
      <dgm:prSet presAssocID="{9A7B92A6-8DAA-4996-B8F2-A12C0621E2E0}" presName="connectorText" presStyleLbl="sibTrans2D1" presStyleIdx="0" presStyleCnt="3"/>
      <dgm:spPr/>
      <dgm:t>
        <a:bodyPr/>
        <a:lstStyle/>
        <a:p>
          <a:endParaRPr lang="en-US"/>
        </a:p>
      </dgm:t>
    </dgm:pt>
    <dgm:pt modelId="{CD1C35B6-2F97-4556-8892-63BF39C80D1F}" type="pres">
      <dgm:prSet presAssocID="{4172723E-AFAF-4E04-81F3-9ACA9494A8EB}" presName="node" presStyleLbl="node1" presStyleIdx="1" presStyleCnt="4">
        <dgm:presLayoutVars>
          <dgm:bulletEnabled val="1"/>
        </dgm:presLayoutVars>
      </dgm:prSet>
      <dgm:spPr/>
      <dgm:t>
        <a:bodyPr/>
        <a:lstStyle/>
        <a:p>
          <a:endParaRPr lang="en-US"/>
        </a:p>
      </dgm:t>
    </dgm:pt>
    <dgm:pt modelId="{430D6F81-EFA4-42D3-AE28-FB6F27F43F77}" type="pres">
      <dgm:prSet presAssocID="{9C37FB95-8537-4540-9F87-BB94A323BD29}" presName="sibTrans" presStyleLbl="sibTrans2D1" presStyleIdx="1" presStyleCnt="3"/>
      <dgm:spPr/>
      <dgm:t>
        <a:bodyPr/>
        <a:lstStyle/>
        <a:p>
          <a:endParaRPr lang="en-US"/>
        </a:p>
      </dgm:t>
    </dgm:pt>
    <dgm:pt modelId="{33404C15-50F2-4A43-979A-2E0C47606EF3}" type="pres">
      <dgm:prSet presAssocID="{9C37FB95-8537-4540-9F87-BB94A323BD29}" presName="connectorText" presStyleLbl="sibTrans2D1" presStyleIdx="1" presStyleCnt="3"/>
      <dgm:spPr/>
      <dgm:t>
        <a:bodyPr/>
        <a:lstStyle/>
        <a:p>
          <a:endParaRPr lang="en-US"/>
        </a:p>
      </dgm:t>
    </dgm:pt>
    <dgm:pt modelId="{C6D0E9D9-1F83-4A62-A321-FFBBA940095C}" type="pres">
      <dgm:prSet presAssocID="{782C6DD9-D981-4D98-80AB-C8F69179D886}" presName="node" presStyleLbl="node1" presStyleIdx="2" presStyleCnt="4">
        <dgm:presLayoutVars>
          <dgm:bulletEnabled val="1"/>
        </dgm:presLayoutVars>
      </dgm:prSet>
      <dgm:spPr/>
      <dgm:t>
        <a:bodyPr/>
        <a:lstStyle/>
        <a:p>
          <a:endParaRPr lang="en-US"/>
        </a:p>
      </dgm:t>
    </dgm:pt>
    <dgm:pt modelId="{64F3934C-F34E-40D2-BF0A-0119E27ABA38}" type="pres">
      <dgm:prSet presAssocID="{A7E97F4D-55A2-4657-959B-F9E3711BD8AA}" presName="sibTrans" presStyleLbl="sibTrans2D1" presStyleIdx="2" presStyleCnt="3"/>
      <dgm:spPr/>
      <dgm:t>
        <a:bodyPr/>
        <a:lstStyle/>
        <a:p>
          <a:endParaRPr lang="en-US"/>
        </a:p>
      </dgm:t>
    </dgm:pt>
    <dgm:pt modelId="{B85B08FB-FF0E-4955-B6F5-EA57FF527C7B}" type="pres">
      <dgm:prSet presAssocID="{A7E97F4D-55A2-4657-959B-F9E3711BD8AA}" presName="connectorText" presStyleLbl="sibTrans2D1" presStyleIdx="2" presStyleCnt="3"/>
      <dgm:spPr/>
      <dgm:t>
        <a:bodyPr/>
        <a:lstStyle/>
        <a:p>
          <a:endParaRPr lang="en-US"/>
        </a:p>
      </dgm:t>
    </dgm:pt>
    <dgm:pt modelId="{4890AE0A-2159-4E54-9F0C-D5A1F334F5FA}" type="pres">
      <dgm:prSet presAssocID="{4DF9D433-0EA5-4C73-9D0F-5CF049AD6C79}" presName="node" presStyleLbl="node1" presStyleIdx="3" presStyleCnt="4" custScaleX="113046" custLinFactNeighborX="4036">
        <dgm:presLayoutVars>
          <dgm:bulletEnabled val="1"/>
        </dgm:presLayoutVars>
      </dgm:prSet>
      <dgm:spPr/>
      <dgm:t>
        <a:bodyPr/>
        <a:lstStyle/>
        <a:p>
          <a:endParaRPr lang="en-US"/>
        </a:p>
      </dgm:t>
    </dgm:pt>
  </dgm:ptLst>
  <dgm:cxnLst>
    <dgm:cxn modelId="{F746A4DA-F0BB-47E3-A7E8-9DD8674DDB94}" type="presOf" srcId="{21C4EC10-89B7-4828-A60F-72A0C4E790FA}" destId="{01047A28-FD61-4120-8471-B6C86B0D335A}" srcOrd="0" destOrd="0" presId="urn:microsoft.com/office/officeart/2005/8/layout/process2"/>
    <dgm:cxn modelId="{8FBE5D62-1EA6-4556-9214-104B2D238E85}" srcId="{21C4EC10-89B7-4828-A60F-72A0C4E790FA}" destId="{4172723E-AFAF-4E04-81F3-9ACA9494A8EB}" srcOrd="1" destOrd="0" parTransId="{D8CB4061-8CCA-4CAA-923E-E23C12F5BCE3}" sibTransId="{9C37FB95-8537-4540-9F87-BB94A323BD29}"/>
    <dgm:cxn modelId="{222B4066-1251-4B8A-94A5-94D272F31B1F}" srcId="{21C4EC10-89B7-4828-A60F-72A0C4E790FA}" destId="{4DF9D433-0EA5-4C73-9D0F-5CF049AD6C79}" srcOrd="3" destOrd="0" parTransId="{52F7F545-528B-4D1F-9C00-9F3376EC5E87}" sibTransId="{5BB6C6E2-9D73-406F-9DE7-430850428FBD}"/>
    <dgm:cxn modelId="{789F5E2A-AE79-4363-ADD1-255C08BE1946}" type="presOf" srcId="{9A7B92A6-8DAA-4996-B8F2-A12C0621E2E0}" destId="{A5E45C18-9F81-4BD1-8178-6ED0F8FA2A8D}" srcOrd="0" destOrd="0" presId="urn:microsoft.com/office/officeart/2005/8/layout/process2"/>
    <dgm:cxn modelId="{13F1CDFF-331A-459D-940B-5ED8600146DB}" type="presOf" srcId="{4172723E-AFAF-4E04-81F3-9ACA9494A8EB}" destId="{CD1C35B6-2F97-4556-8892-63BF39C80D1F}" srcOrd="0" destOrd="0" presId="urn:microsoft.com/office/officeart/2005/8/layout/process2"/>
    <dgm:cxn modelId="{A085DCFE-2AB0-480F-BFBC-0E1187D2433B}" srcId="{21C4EC10-89B7-4828-A60F-72A0C4E790FA}" destId="{782C6DD9-D981-4D98-80AB-C8F69179D886}" srcOrd="2" destOrd="0" parTransId="{9D00EEE2-0C8E-474B-A0E7-D768AF6EDA03}" sibTransId="{A7E97F4D-55A2-4657-959B-F9E3711BD8AA}"/>
    <dgm:cxn modelId="{724AE60F-DB06-47F3-AD8E-781540294F37}" type="presOf" srcId="{A7E97F4D-55A2-4657-959B-F9E3711BD8AA}" destId="{B85B08FB-FF0E-4955-B6F5-EA57FF527C7B}" srcOrd="1" destOrd="0" presId="urn:microsoft.com/office/officeart/2005/8/layout/process2"/>
    <dgm:cxn modelId="{7F7372A2-1E88-4370-B9D9-8B823C8882BD}" type="presOf" srcId="{4DF9D433-0EA5-4C73-9D0F-5CF049AD6C79}" destId="{4890AE0A-2159-4E54-9F0C-D5A1F334F5FA}" srcOrd="0" destOrd="0" presId="urn:microsoft.com/office/officeart/2005/8/layout/process2"/>
    <dgm:cxn modelId="{5C15A53C-D3CD-4FCD-8DA2-1381CEC2873D}" type="presOf" srcId="{9C37FB95-8537-4540-9F87-BB94A323BD29}" destId="{430D6F81-EFA4-42D3-AE28-FB6F27F43F77}" srcOrd="0" destOrd="0" presId="urn:microsoft.com/office/officeart/2005/8/layout/process2"/>
    <dgm:cxn modelId="{9DC66C66-98CB-4C6F-AD98-BAFBCD87E20A}" type="presOf" srcId="{A7E97F4D-55A2-4657-959B-F9E3711BD8AA}" destId="{64F3934C-F34E-40D2-BF0A-0119E27ABA38}" srcOrd="0" destOrd="0" presId="urn:microsoft.com/office/officeart/2005/8/layout/process2"/>
    <dgm:cxn modelId="{6F2BC236-5210-4E8A-9666-F66F1D38E914}" type="presOf" srcId="{9C37FB95-8537-4540-9F87-BB94A323BD29}" destId="{33404C15-50F2-4A43-979A-2E0C47606EF3}" srcOrd="1" destOrd="0" presId="urn:microsoft.com/office/officeart/2005/8/layout/process2"/>
    <dgm:cxn modelId="{FC54B8E6-7BDB-4CDA-A869-BE3EC9919EDC}" srcId="{21C4EC10-89B7-4828-A60F-72A0C4E790FA}" destId="{0C68E3E0-8B3F-4775-AE9E-27AE52AE8CF0}" srcOrd="0" destOrd="0" parTransId="{07C6BE1E-4C79-4338-AAA4-25C628632793}" sibTransId="{9A7B92A6-8DAA-4996-B8F2-A12C0621E2E0}"/>
    <dgm:cxn modelId="{C8213693-4A5F-4DF4-86AB-5EC221F83EF9}" type="presOf" srcId="{782C6DD9-D981-4D98-80AB-C8F69179D886}" destId="{C6D0E9D9-1F83-4A62-A321-FFBBA940095C}" srcOrd="0" destOrd="0" presId="urn:microsoft.com/office/officeart/2005/8/layout/process2"/>
    <dgm:cxn modelId="{E0EC8346-979F-403B-BE5A-33D2178FF051}" type="presOf" srcId="{0C68E3E0-8B3F-4775-AE9E-27AE52AE8CF0}" destId="{E6610C5A-5738-42D6-9217-6A8B563A129D}" srcOrd="0" destOrd="0" presId="urn:microsoft.com/office/officeart/2005/8/layout/process2"/>
    <dgm:cxn modelId="{7243CF9A-824D-4C47-8256-8EB5F90E3864}" type="presOf" srcId="{9A7B92A6-8DAA-4996-B8F2-A12C0621E2E0}" destId="{46C673EA-2164-4F14-9627-D0879D9A9847}" srcOrd="1" destOrd="0" presId="urn:microsoft.com/office/officeart/2005/8/layout/process2"/>
    <dgm:cxn modelId="{BF9C7B94-9AE0-4459-AE41-F77AFFE06654}" type="presParOf" srcId="{01047A28-FD61-4120-8471-B6C86B0D335A}" destId="{E6610C5A-5738-42D6-9217-6A8B563A129D}" srcOrd="0" destOrd="0" presId="urn:microsoft.com/office/officeart/2005/8/layout/process2"/>
    <dgm:cxn modelId="{11F715A3-BCDB-4C12-90A4-8DC8FFBAF21C}" type="presParOf" srcId="{01047A28-FD61-4120-8471-B6C86B0D335A}" destId="{A5E45C18-9F81-4BD1-8178-6ED0F8FA2A8D}" srcOrd="1" destOrd="0" presId="urn:microsoft.com/office/officeart/2005/8/layout/process2"/>
    <dgm:cxn modelId="{041A9C7A-77FB-4B76-B132-142C4F04802B}" type="presParOf" srcId="{A5E45C18-9F81-4BD1-8178-6ED0F8FA2A8D}" destId="{46C673EA-2164-4F14-9627-D0879D9A9847}" srcOrd="0" destOrd="0" presId="urn:microsoft.com/office/officeart/2005/8/layout/process2"/>
    <dgm:cxn modelId="{C556D7B1-C8A5-4968-8E63-6F5BFE0CA239}" type="presParOf" srcId="{01047A28-FD61-4120-8471-B6C86B0D335A}" destId="{CD1C35B6-2F97-4556-8892-63BF39C80D1F}" srcOrd="2" destOrd="0" presId="urn:microsoft.com/office/officeart/2005/8/layout/process2"/>
    <dgm:cxn modelId="{776EB911-3E30-4C69-B4E2-C320C25533A9}" type="presParOf" srcId="{01047A28-FD61-4120-8471-B6C86B0D335A}" destId="{430D6F81-EFA4-42D3-AE28-FB6F27F43F77}" srcOrd="3" destOrd="0" presId="urn:microsoft.com/office/officeart/2005/8/layout/process2"/>
    <dgm:cxn modelId="{11AF80E1-8E29-4A2B-A51C-4D07494E252D}" type="presParOf" srcId="{430D6F81-EFA4-42D3-AE28-FB6F27F43F77}" destId="{33404C15-50F2-4A43-979A-2E0C47606EF3}" srcOrd="0" destOrd="0" presId="urn:microsoft.com/office/officeart/2005/8/layout/process2"/>
    <dgm:cxn modelId="{AF68228B-CCDA-45E0-AE57-06C875D8B5EC}" type="presParOf" srcId="{01047A28-FD61-4120-8471-B6C86B0D335A}" destId="{C6D0E9D9-1F83-4A62-A321-FFBBA940095C}" srcOrd="4" destOrd="0" presId="urn:microsoft.com/office/officeart/2005/8/layout/process2"/>
    <dgm:cxn modelId="{69DDA816-ACDA-45ED-9547-003292BFD66F}" type="presParOf" srcId="{01047A28-FD61-4120-8471-B6C86B0D335A}" destId="{64F3934C-F34E-40D2-BF0A-0119E27ABA38}" srcOrd="5" destOrd="0" presId="urn:microsoft.com/office/officeart/2005/8/layout/process2"/>
    <dgm:cxn modelId="{9E474C2F-AE8C-48A9-A603-E77E015A282C}" type="presParOf" srcId="{64F3934C-F34E-40D2-BF0A-0119E27ABA38}" destId="{B85B08FB-FF0E-4955-B6F5-EA57FF527C7B}" srcOrd="0" destOrd="0" presId="urn:microsoft.com/office/officeart/2005/8/layout/process2"/>
    <dgm:cxn modelId="{1890F64A-252B-4C49-A588-973C16D1C2AC}" type="presParOf" srcId="{01047A28-FD61-4120-8471-B6C86B0D335A}" destId="{4890AE0A-2159-4E54-9F0C-D5A1F334F5FA}"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10C5A-5738-42D6-9217-6A8B563A129D}">
      <dsp:nvSpPr>
        <dsp:cNvPr id="0" name=""/>
        <dsp:cNvSpPr/>
      </dsp:nvSpPr>
      <dsp:spPr>
        <a:xfrm>
          <a:off x="923704" y="2578"/>
          <a:ext cx="1726290" cy="959050"/>
        </a:xfrm>
        <a:prstGeom prst="roundRect">
          <a:avLst>
            <a:gd name="adj" fmla="val 10000"/>
          </a:avLst>
        </a:prstGeom>
        <a:solidFill>
          <a:srgbClr val="00A28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entury Gothic (Body)"/>
            </a:rPr>
            <a:t>NDP</a:t>
          </a:r>
          <a:endParaRPr lang="en-ZA" sz="2500" kern="1200" dirty="0">
            <a:latin typeface="Century Gothic (Body)"/>
          </a:endParaRPr>
        </a:p>
      </dsp:txBody>
      <dsp:txXfrm>
        <a:off x="951794" y="30668"/>
        <a:ext cx="1670110" cy="902870"/>
      </dsp:txXfrm>
    </dsp:sp>
    <dsp:sp modelId="{A5E45C18-9F81-4BD1-8178-6ED0F8FA2A8D}">
      <dsp:nvSpPr>
        <dsp:cNvPr id="0" name=""/>
        <dsp:cNvSpPr/>
      </dsp:nvSpPr>
      <dsp:spPr>
        <a:xfrm rot="5400000">
          <a:off x="1607027" y="985604"/>
          <a:ext cx="359643" cy="43157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ZA" sz="1800" kern="1200"/>
        </a:p>
      </dsp:txBody>
      <dsp:txXfrm rot="-5400000">
        <a:off x="1657377" y="1021569"/>
        <a:ext cx="258944" cy="251750"/>
      </dsp:txXfrm>
    </dsp:sp>
    <dsp:sp modelId="{CD1C35B6-2F97-4556-8892-63BF39C80D1F}">
      <dsp:nvSpPr>
        <dsp:cNvPr id="0" name=""/>
        <dsp:cNvSpPr/>
      </dsp:nvSpPr>
      <dsp:spPr>
        <a:xfrm>
          <a:off x="923704" y="1441153"/>
          <a:ext cx="1726290" cy="959050"/>
        </a:xfrm>
        <a:prstGeom prst="roundRect">
          <a:avLst>
            <a:gd name="adj" fmla="val 10000"/>
          </a:avLst>
        </a:prstGeom>
        <a:solidFill>
          <a:srgbClr val="EA775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entury Gothic (Body)"/>
            </a:rPr>
            <a:t>MTSF</a:t>
          </a:r>
          <a:endParaRPr lang="en-ZA" sz="2500" kern="1200" dirty="0">
            <a:latin typeface="Century Gothic (Body)"/>
          </a:endParaRPr>
        </a:p>
      </dsp:txBody>
      <dsp:txXfrm>
        <a:off x="951794" y="1469243"/>
        <a:ext cx="1670110" cy="902870"/>
      </dsp:txXfrm>
    </dsp:sp>
    <dsp:sp modelId="{430D6F81-EFA4-42D3-AE28-FB6F27F43F77}">
      <dsp:nvSpPr>
        <dsp:cNvPr id="0" name=""/>
        <dsp:cNvSpPr/>
      </dsp:nvSpPr>
      <dsp:spPr>
        <a:xfrm rot="5400000">
          <a:off x="1607027" y="2424179"/>
          <a:ext cx="359643" cy="43157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ZA" sz="1800" kern="1200"/>
        </a:p>
      </dsp:txBody>
      <dsp:txXfrm rot="-5400000">
        <a:off x="1657377" y="2460144"/>
        <a:ext cx="258944" cy="251750"/>
      </dsp:txXfrm>
    </dsp:sp>
    <dsp:sp modelId="{C6D0E9D9-1F83-4A62-A321-FFBBA940095C}">
      <dsp:nvSpPr>
        <dsp:cNvPr id="0" name=""/>
        <dsp:cNvSpPr/>
      </dsp:nvSpPr>
      <dsp:spPr>
        <a:xfrm>
          <a:off x="923704" y="2879728"/>
          <a:ext cx="1726290" cy="959050"/>
        </a:xfrm>
        <a:prstGeom prst="roundRect">
          <a:avLst>
            <a:gd name="adj" fmla="val 10000"/>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smtClean="0">
              <a:latin typeface="Century Gothic (Body)"/>
            </a:rPr>
            <a:t>Action Plan 2024</a:t>
          </a:r>
          <a:endParaRPr lang="en-ZA" sz="2500" kern="1200" dirty="0">
            <a:latin typeface="Century Gothic (Body)"/>
          </a:endParaRPr>
        </a:p>
      </dsp:txBody>
      <dsp:txXfrm>
        <a:off x="951794" y="2907818"/>
        <a:ext cx="1670110" cy="902870"/>
      </dsp:txXfrm>
    </dsp:sp>
    <dsp:sp modelId="{64F3934C-F34E-40D2-BF0A-0119E27ABA38}">
      <dsp:nvSpPr>
        <dsp:cNvPr id="0" name=""/>
        <dsp:cNvSpPr/>
      </dsp:nvSpPr>
      <dsp:spPr>
        <a:xfrm rot="5233633">
          <a:off x="1641653" y="3862754"/>
          <a:ext cx="360065" cy="43157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ZA" sz="1800" kern="1200"/>
        </a:p>
      </dsp:txBody>
      <dsp:txXfrm rot="-5400000">
        <a:off x="1689601" y="3898571"/>
        <a:ext cx="258944" cy="252046"/>
      </dsp:txXfrm>
    </dsp:sp>
    <dsp:sp modelId="{4890AE0A-2159-4E54-9F0C-D5A1F334F5FA}">
      <dsp:nvSpPr>
        <dsp:cNvPr id="0" name=""/>
        <dsp:cNvSpPr/>
      </dsp:nvSpPr>
      <dsp:spPr>
        <a:xfrm>
          <a:off x="880771" y="4318303"/>
          <a:ext cx="1951502" cy="959050"/>
        </a:xfrm>
        <a:prstGeom prst="roundRect">
          <a:avLst>
            <a:gd name="adj" fmla="val 10000"/>
          </a:avLst>
        </a:prstGeom>
        <a:solidFill>
          <a:schemeClr val="accent4">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entury Gothic (Body)"/>
            </a:rPr>
            <a:t>DBE SP/APP</a:t>
          </a:r>
          <a:endParaRPr lang="en-ZA" sz="2400" kern="1200" dirty="0">
            <a:latin typeface="Century Gothic (Body)"/>
          </a:endParaRPr>
        </a:p>
      </dsp:txBody>
      <dsp:txXfrm>
        <a:off x="908861" y="4346393"/>
        <a:ext cx="1895322" cy="9028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58FF1E-9C4A-40F1-A894-D0E0AD807D34}" type="datetimeFigureOut">
              <a:rPr lang="en-ZA" smtClean="0"/>
              <a:t>2023/05/12</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7DA2C4-24BA-4A97-9158-3FFBECA12AE1}" type="slidenum">
              <a:rPr lang="en-ZA" smtClean="0"/>
              <a:t>‹#›</a:t>
            </a:fld>
            <a:endParaRPr lang="en-ZA" dirty="0"/>
          </a:p>
        </p:txBody>
      </p:sp>
    </p:spTree>
    <p:extLst>
      <p:ext uri="{BB962C8B-B14F-4D97-AF65-F5344CB8AC3E}">
        <p14:creationId xmlns:p14="http://schemas.microsoft.com/office/powerpoint/2010/main" val="403888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first few slides will be touching on us as the office of the auditor general,</a:t>
            </a:r>
            <a:r>
              <a:rPr lang="en-ZA" baseline="0" dirty="0"/>
              <a:t> our strategic aspirations </a:t>
            </a:r>
            <a:r>
              <a:rPr lang="en-ZA" dirty="0"/>
              <a:t>and strategic goal. Then I will go through the work that we did on the pro-active review of the APPs and end</a:t>
            </a:r>
            <a:r>
              <a:rPr lang="en-ZA" baseline="0" dirty="0"/>
              <a:t> off by touching on preventative controls.</a:t>
            </a:r>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t>3</a:t>
            </a:fld>
            <a:endParaRPr lang="en-ZA" dirty="0"/>
          </a:p>
        </p:txBody>
      </p:sp>
    </p:spTree>
    <p:extLst>
      <p:ext uri="{BB962C8B-B14F-4D97-AF65-F5344CB8AC3E}">
        <p14:creationId xmlns:p14="http://schemas.microsoft.com/office/powerpoint/2010/main" val="189726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05887-E8F1-41F9-B614-8E99D49D76F2}" type="slidenum">
              <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ZA"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25887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Now as an office we have a constitutional and professional mandate</a:t>
            </a:r>
            <a:r>
              <a:rPr lang="en-ZA" baseline="0" dirty="0"/>
              <a:t> as the supreme audit institution of South Africa to not just be satisfied with producing reports but to also work at making a difference in the lives of the south African citizens.</a:t>
            </a:r>
          </a:p>
          <a:p>
            <a:endParaRPr lang="en-ZA" baseline="0" dirty="0"/>
          </a:p>
          <a:p>
            <a:r>
              <a:rPr lang="en-ZA" baseline="0" dirty="0"/>
              <a:t>Section 41 of Chapter 3 of the constitution highlights the responsibility of all organs of state in ensuring the well-being of the people of South Africa</a:t>
            </a:r>
          </a:p>
          <a:p>
            <a:endParaRPr lang="en-ZA" baseline="0" dirty="0"/>
          </a:p>
          <a:p>
            <a:r>
              <a:rPr lang="en-ZA" baseline="0" dirty="0"/>
              <a:t>As the chapter 9 institution, ours is to strengthen constitutional democracy in the republic</a:t>
            </a:r>
          </a:p>
          <a:p>
            <a:endParaRPr lang="en-ZA" baseline="0" dirty="0"/>
          </a:p>
          <a:p>
            <a:r>
              <a:rPr lang="en-ZA" baseline="0" dirty="0"/>
              <a:t>Speak to Michelle about INTOSAI</a:t>
            </a:r>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t>4</a:t>
            </a:fld>
            <a:endParaRPr lang="en-ZA" dirty="0"/>
          </a:p>
        </p:txBody>
      </p:sp>
    </p:spTree>
    <p:extLst>
      <p:ext uri="{BB962C8B-B14F-4D97-AF65-F5344CB8AC3E}">
        <p14:creationId xmlns:p14="http://schemas.microsoft.com/office/powerpoint/2010/main" val="221525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 having reflected on where we are as a country and looked into the root causes of the persistent</a:t>
            </a:r>
            <a:r>
              <a:rPr lang="en-ZA" baseline="0" dirty="0"/>
              <a:t> regressive audit outcomes we resolved that in order to see material changes in outcomes we have to focus on shifting public sector culture</a:t>
            </a:r>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t>5</a:t>
            </a:fld>
            <a:endParaRPr lang="en-ZA" dirty="0"/>
          </a:p>
        </p:txBody>
      </p:sp>
    </p:spTree>
    <p:extLst>
      <p:ext uri="{BB962C8B-B14F-4D97-AF65-F5344CB8AC3E}">
        <p14:creationId xmlns:p14="http://schemas.microsoft.com/office/powerpoint/2010/main" val="298925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are therefore</a:t>
            </a:r>
            <a:r>
              <a:rPr lang="en-ZA" baseline="0" dirty="0"/>
              <a:t> committing to a more direct, consistent and meaningful impact on improving the lived reality of the South African citizens over the next seven years. We intend on doing this by sustainably and efficiently shifting the public sector culture through the insights that we will get, through influencing our stakeholders and enforcing our expanded mandate through the Public Audit Act.</a:t>
            </a:r>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t>6</a:t>
            </a:fld>
            <a:endParaRPr lang="en-ZA" dirty="0"/>
          </a:p>
        </p:txBody>
      </p:sp>
    </p:spTree>
    <p:extLst>
      <p:ext uri="{BB962C8B-B14F-4D97-AF65-F5344CB8AC3E}">
        <p14:creationId xmlns:p14="http://schemas.microsoft.com/office/powerpoint/2010/main" val="81865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Our vision for 2030</a:t>
            </a:r>
            <a:r>
              <a:rPr lang="en-ZA" baseline="0" dirty="0"/>
              <a:t> is that a critical mass of our auditees will be under the category of doing no hard or doing good and under these categories the cultures are characterised by performance, accountability, transparency and integrity.</a:t>
            </a:r>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t>7</a:t>
            </a:fld>
            <a:endParaRPr lang="en-ZA" dirty="0"/>
          </a:p>
        </p:txBody>
      </p:sp>
    </p:spTree>
    <p:extLst>
      <p:ext uri="{BB962C8B-B14F-4D97-AF65-F5344CB8AC3E}">
        <p14:creationId xmlns:p14="http://schemas.microsoft.com/office/powerpoint/2010/main" val="184370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also look at effective networking</a:t>
            </a:r>
            <a:r>
              <a:rPr lang="en-ZA" baseline="0" dirty="0"/>
              <a:t> of the different stakeholders which will drive and deepen public sector accountability. As you see on the graph there are different stakeholders playing their part in the ecosystem with the ultimate goal of improving the lived reality of the SA citizen </a:t>
            </a:r>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t>8</a:t>
            </a:fld>
            <a:endParaRPr lang="en-ZA" dirty="0"/>
          </a:p>
        </p:txBody>
      </p:sp>
    </p:spTree>
    <p:extLst>
      <p:ext uri="{BB962C8B-B14F-4D97-AF65-F5344CB8AC3E}">
        <p14:creationId xmlns:p14="http://schemas.microsoft.com/office/powerpoint/2010/main" val="218894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 Sustainably which speaks to the </a:t>
            </a:r>
            <a:r>
              <a:rPr lang="en-ZA" dirty="0" err="1"/>
              <a:t>quantity,quality</a:t>
            </a:r>
            <a:r>
              <a:rPr lang="en-ZA" dirty="0"/>
              <a:t> and configuration of the people + resources that we have</a:t>
            </a:r>
            <a:r>
              <a:rPr lang="en-ZA" baseline="0" dirty="0"/>
              <a:t> and will need to safely achieve and also sustain our desired level of impact</a:t>
            </a:r>
          </a:p>
          <a:p>
            <a:r>
              <a:rPr lang="en-ZA" baseline="0" dirty="0"/>
              <a:t>2, Insights which speaks to the audits insights that we will generate to illuminate understanding, drive action and yield results. We </a:t>
            </a:r>
            <a:r>
              <a:rPr lang="en-ZA" baseline="0" dirty="0" err="1"/>
              <a:t>a;lready</a:t>
            </a:r>
            <a:r>
              <a:rPr lang="en-ZA" baseline="0" dirty="0"/>
              <a:t> started with this in the higher education portfolio where we did an analysis if the SETA data, we intend on continuing with that and also expanding on other areas to generate insights</a:t>
            </a:r>
          </a:p>
          <a:p>
            <a:r>
              <a:rPr lang="en-ZA" baseline="0" dirty="0"/>
              <a:t>3, Efficiently – unlocking latent capacity in the existing resource base</a:t>
            </a:r>
          </a:p>
          <a:p>
            <a:r>
              <a:rPr lang="en-ZA" baseline="0" dirty="0"/>
              <a:t>4, Influence- where we want to move our stakeholders from mere awareness of our messages to action</a:t>
            </a:r>
          </a:p>
          <a:p>
            <a:r>
              <a:rPr lang="en-ZA" baseline="0" dirty="0"/>
              <a:t>5,Shifting the public sector culture- moving a critical mass of our auditees towards an organisational culture characterised by </a:t>
            </a:r>
            <a:r>
              <a:rPr lang="en-ZA" baseline="0" dirty="0" err="1"/>
              <a:t>transperancy</a:t>
            </a:r>
            <a:r>
              <a:rPr lang="en-ZA" baseline="0" dirty="0"/>
              <a:t>, </a:t>
            </a:r>
            <a:r>
              <a:rPr lang="en-ZA" baseline="0" dirty="0" err="1"/>
              <a:t>intergrity</a:t>
            </a:r>
            <a:r>
              <a:rPr lang="en-ZA" baseline="0" dirty="0"/>
              <a:t> and accountability as I indicated on the graph in the slide before</a:t>
            </a:r>
          </a:p>
          <a:p>
            <a:r>
              <a:rPr lang="en-ZA" baseline="0" dirty="0"/>
              <a:t>6, Enforcement- apply our expanded mandate to recover lost resources and ensure adequate consequence management for wrong doing</a:t>
            </a:r>
          </a:p>
          <a:p>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t>9</a:t>
            </a:fld>
            <a:endParaRPr lang="en-ZA" dirty="0"/>
          </a:p>
        </p:txBody>
      </p:sp>
    </p:spTree>
    <p:extLst>
      <p:ext uri="{BB962C8B-B14F-4D97-AF65-F5344CB8AC3E}">
        <p14:creationId xmlns:p14="http://schemas.microsoft.com/office/powerpoint/2010/main" val="96074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t>13</a:t>
            </a:fld>
            <a:endParaRPr lang="en-ZA" dirty="0"/>
          </a:p>
        </p:txBody>
      </p:sp>
    </p:spTree>
    <p:extLst>
      <p:ext uri="{BB962C8B-B14F-4D97-AF65-F5344CB8AC3E}">
        <p14:creationId xmlns:p14="http://schemas.microsoft.com/office/powerpoint/2010/main" val="387470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8D7DA-DD03-452D-8AB9-5FBF6924BDFC}" type="slidenum">
              <a:rPr lang="en-ZA" smtClean="0"/>
              <a:t>14</a:t>
            </a:fld>
            <a:endParaRPr lang="en-ZA" dirty="0"/>
          </a:p>
        </p:txBody>
      </p:sp>
    </p:spTree>
    <p:extLst>
      <p:ext uri="{BB962C8B-B14F-4D97-AF65-F5344CB8AC3E}">
        <p14:creationId xmlns:p14="http://schemas.microsoft.com/office/powerpoint/2010/main" val="303233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8.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val="29728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BDCEB5-F112-2135-4542-0F6B6AA14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0288" cy="6858000"/>
          </a:xfrm>
          <a:prstGeom prst="rect">
            <a:avLst/>
          </a:prstGeom>
        </p:spPr>
      </p:pic>
      <p:sp>
        <p:nvSpPr>
          <p:cNvPr id="6" name="Title 1">
            <a:extLst>
              <a:ext uri="{FF2B5EF4-FFF2-40B4-BE49-F238E27FC236}">
                <a16:creationId xmlns:a16="http://schemas.microsoft.com/office/drawing/2014/main" id="{1DAD0DFC-8977-D21D-BC8C-735CCE530D7C}"/>
              </a:ext>
            </a:extLst>
          </p:cNvPr>
          <p:cNvSpPr>
            <a:spLocks noGrp="1"/>
          </p:cNvSpPr>
          <p:nvPr>
            <p:ph type="title"/>
          </p:nvPr>
        </p:nvSpPr>
        <p:spPr>
          <a:xfrm>
            <a:off x="752559" y="3148583"/>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00A88E"/>
                </a:solidFill>
                <a:latin typeface="Century Gothic" charset="0"/>
                <a:ea typeface="Century Gothic" charset="0"/>
                <a:cs typeface="Century Gothic" charset="0"/>
              </a:defRPr>
            </a:lvl1pPr>
          </a:lstStyle>
          <a:p>
            <a:r>
              <a:rPr lang="en-US" dirty="0"/>
              <a:t>Click to edit Master title style</a:t>
            </a:r>
          </a:p>
        </p:txBody>
      </p:sp>
      <p:pic>
        <p:nvPicPr>
          <p:cNvPr id="11" name="Picture 10">
            <a:extLst>
              <a:ext uri="{FF2B5EF4-FFF2-40B4-BE49-F238E27FC236}">
                <a16:creationId xmlns:a16="http://schemas.microsoft.com/office/drawing/2014/main" id="{12485A24-95EA-FB89-919B-395B8F2C215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61722" y="6082406"/>
            <a:ext cx="824753" cy="720730"/>
          </a:xfrm>
          <a:prstGeom prst="rect">
            <a:avLst/>
          </a:prstGeom>
        </p:spPr>
      </p:pic>
    </p:spTree>
    <p:extLst>
      <p:ext uri="{BB962C8B-B14F-4D97-AF65-F5344CB8AC3E}">
        <p14:creationId xmlns:p14="http://schemas.microsoft.com/office/powerpoint/2010/main" val="48693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41662-03B1-28E0-4E23-A1506B78DA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172" t="5923"/>
          <a:stretch/>
        </p:blipFill>
        <p:spPr>
          <a:xfrm>
            <a:off x="0" y="0"/>
            <a:ext cx="12191999" cy="6876288"/>
          </a:xfrm>
          <a:prstGeom prst="rect">
            <a:avLst/>
          </a:prstGeom>
        </p:spPr>
      </p:pic>
      <p:sp>
        <p:nvSpPr>
          <p:cNvPr id="6" name="Title 1">
            <a:extLst>
              <a:ext uri="{FF2B5EF4-FFF2-40B4-BE49-F238E27FC236}">
                <a16:creationId xmlns:a16="http://schemas.microsoft.com/office/drawing/2014/main" id="{1DAD0DFC-8977-D21D-BC8C-735CCE530D7C}"/>
              </a:ext>
            </a:extLst>
          </p:cNvPr>
          <p:cNvSpPr>
            <a:spLocks noGrp="1"/>
          </p:cNvSpPr>
          <p:nvPr>
            <p:ph type="title"/>
          </p:nvPr>
        </p:nvSpPr>
        <p:spPr>
          <a:xfrm>
            <a:off x="752559" y="3148583"/>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00A88E"/>
                </a:solidFill>
                <a:latin typeface="Century Gothic" charset="0"/>
                <a:ea typeface="Century Gothic" charset="0"/>
                <a:cs typeface="Century Gothic" charset="0"/>
              </a:defRPr>
            </a:lvl1pPr>
          </a:lstStyle>
          <a:p>
            <a:r>
              <a:rPr lang="en-US" dirty="0"/>
              <a:t>Click to edit Master title style</a:t>
            </a:r>
          </a:p>
        </p:txBody>
      </p:sp>
      <p:pic>
        <p:nvPicPr>
          <p:cNvPr id="11" name="Picture 10">
            <a:extLst>
              <a:ext uri="{FF2B5EF4-FFF2-40B4-BE49-F238E27FC236}">
                <a16:creationId xmlns:a16="http://schemas.microsoft.com/office/drawing/2014/main" id="{12485A24-95EA-FB89-919B-395B8F2C215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61722" y="6082406"/>
            <a:ext cx="824753" cy="720730"/>
          </a:xfrm>
          <a:prstGeom prst="rect">
            <a:avLst/>
          </a:prstGeom>
        </p:spPr>
      </p:pic>
    </p:spTree>
    <p:extLst>
      <p:ext uri="{BB962C8B-B14F-4D97-AF65-F5344CB8AC3E}">
        <p14:creationId xmlns:p14="http://schemas.microsoft.com/office/powerpoint/2010/main" val="125719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383352-64E5-5EB0-AFEB-1B7A5788DF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DAD0DFC-8977-D21D-BC8C-735CCE530D7C}"/>
              </a:ext>
            </a:extLst>
          </p:cNvPr>
          <p:cNvSpPr>
            <a:spLocks noGrp="1"/>
          </p:cNvSpPr>
          <p:nvPr>
            <p:ph type="title"/>
          </p:nvPr>
        </p:nvSpPr>
        <p:spPr>
          <a:xfrm>
            <a:off x="2249423" y="2488691"/>
            <a:ext cx="8138161" cy="1880617"/>
          </a:xfrm>
          <a:prstGeom prst="rect">
            <a:avLst/>
          </a:prstGeom>
          <a:ln>
            <a:noFill/>
          </a:ln>
        </p:spPr>
        <p:txBody>
          <a:bodyPr/>
          <a:lstStyle>
            <a:lvl1pPr marL="0" algn="l" defTabSz="914400" rtl="0" eaLnBrk="1" latinLnBrk="0" hangingPunct="1">
              <a:lnSpc>
                <a:spcPct val="90000"/>
              </a:lnSpc>
              <a:spcBef>
                <a:spcPct val="0"/>
              </a:spcBef>
              <a:buNone/>
              <a:defRPr lang="en-US" sz="6000" b="1" kern="1200" dirty="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1" name="Picture 10">
            <a:extLst>
              <a:ext uri="{FF2B5EF4-FFF2-40B4-BE49-F238E27FC236}">
                <a16:creationId xmlns:a16="http://schemas.microsoft.com/office/drawing/2014/main" id="{12485A24-95EA-FB89-919B-395B8F2C215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61722" y="6082406"/>
            <a:ext cx="824753" cy="720730"/>
          </a:xfrm>
          <a:prstGeom prst="rect">
            <a:avLst/>
          </a:prstGeom>
        </p:spPr>
      </p:pic>
    </p:spTree>
    <p:extLst>
      <p:ext uri="{BB962C8B-B14F-4D97-AF65-F5344CB8AC3E}">
        <p14:creationId xmlns:p14="http://schemas.microsoft.com/office/powerpoint/2010/main" val="3480922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DAD0DFC-8977-D21D-BC8C-735CCE530D7C}"/>
              </a:ext>
            </a:extLst>
          </p:cNvPr>
          <p:cNvSpPr>
            <a:spLocks noGrp="1"/>
          </p:cNvSpPr>
          <p:nvPr>
            <p:ph type="title"/>
          </p:nvPr>
        </p:nvSpPr>
        <p:spPr>
          <a:xfrm>
            <a:off x="2249423" y="2488691"/>
            <a:ext cx="8138161" cy="1880617"/>
          </a:xfrm>
          <a:prstGeom prst="rect">
            <a:avLst/>
          </a:prstGeom>
          <a:ln>
            <a:noFill/>
          </a:ln>
        </p:spPr>
        <p:txBody>
          <a:bodyPr/>
          <a:lstStyle>
            <a:lvl1pPr marL="0" algn="l" defTabSz="914400" rtl="0" eaLnBrk="1" latinLnBrk="0" hangingPunct="1">
              <a:lnSpc>
                <a:spcPct val="90000"/>
              </a:lnSpc>
              <a:spcBef>
                <a:spcPct val="0"/>
              </a:spcBef>
              <a:buNone/>
              <a:defRPr lang="en-US" sz="6000" b="1" kern="1200" dirty="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1" name="Picture 10">
            <a:extLst>
              <a:ext uri="{FF2B5EF4-FFF2-40B4-BE49-F238E27FC236}">
                <a16:creationId xmlns:a16="http://schemas.microsoft.com/office/drawing/2014/main" id="{12485A24-95EA-FB89-919B-395B8F2C21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61722" y="6082406"/>
            <a:ext cx="824753" cy="720730"/>
          </a:xfrm>
          <a:prstGeom prst="rect">
            <a:avLst/>
          </a:prstGeom>
        </p:spPr>
      </p:pic>
      <p:pic>
        <p:nvPicPr>
          <p:cNvPr id="3" name="Picture 2">
            <a:extLst>
              <a:ext uri="{FF2B5EF4-FFF2-40B4-BE49-F238E27FC236}">
                <a16:creationId xmlns:a16="http://schemas.microsoft.com/office/drawing/2014/main" id="{9A91627A-697D-FEA7-1793-FFC1335CDC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C5AC3EE1-1597-9D65-88A9-CDF07816C076}"/>
              </a:ext>
            </a:extLst>
          </p:cNvPr>
          <p:cNvGrpSpPr/>
          <p:nvPr userDrawn="1"/>
        </p:nvGrpSpPr>
        <p:grpSpPr>
          <a:xfrm>
            <a:off x="9260545" y="5553426"/>
            <a:ext cx="1764601" cy="1057959"/>
            <a:chOff x="8855996" y="4902858"/>
            <a:chExt cx="2872808" cy="1497942"/>
          </a:xfrm>
        </p:grpSpPr>
        <p:pic>
          <p:nvPicPr>
            <p:cNvPr id="7" name="bg object 20">
              <a:extLst>
                <a:ext uri="{FF2B5EF4-FFF2-40B4-BE49-F238E27FC236}">
                  <a16:creationId xmlns:a16="http://schemas.microsoft.com/office/drawing/2014/main" id="{2FCE54D3-1C85-526F-2244-F505E7FF5620}"/>
                </a:ext>
              </a:extLst>
            </p:cNvPr>
            <p:cNvPicPr/>
            <p:nvPr/>
          </p:nvPicPr>
          <p:blipFill>
            <a:blip r:embed="rId4" cstate="screen">
              <a:extLst>
                <a:ext uri="{28A0092B-C50C-407E-A947-70E740481C1C}">
                  <a14:useLocalDpi xmlns:a14="http://schemas.microsoft.com/office/drawing/2010/main"/>
                </a:ext>
              </a:extLst>
            </a:blip>
            <a:stretch>
              <a:fillRect/>
            </a:stretch>
          </p:blipFill>
          <p:spPr>
            <a:xfrm>
              <a:off x="8855996" y="6102647"/>
              <a:ext cx="120408" cy="81457"/>
            </a:xfrm>
            <a:prstGeom prst="rect">
              <a:avLst/>
            </a:prstGeom>
          </p:spPr>
        </p:pic>
        <p:pic>
          <p:nvPicPr>
            <p:cNvPr id="8" name="bg object 21">
              <a:extLst>
                <a:ext uri="{FF2B5EF4-FFF2-40B4-BE49-F238E27FC236}">
                  <a16:creationId xmlns:a16="http://schemas.microsoft.com/office/drawing/2014/main" id="{9C87BAEA-F185-C2D6-3432-DA72808ACA22}"/>
                </a:ext>
              </a:extLst>
            </p:cNvPr>
            <p:cNvPicPr/>
            <p:nvPr/>
          </p:nvPicPr>
          <p:blipFill>
            <a:blip r:embed="rId5" cstate="screen">
              <a:extLst>
                <a:ext uri="{28A0092B-C50C-407E-A947-70E740481C1C}">
                  <a14:useLocalDpi xmlns:a14="http://schemas.microsoft.com/office/drawing/2010/main"/>
                </a:ext>
              </a:extLst>
            </a:blip>
            <a:stretch>
              <a:fillRect/>
            </a:stretch>
          </p:blipFill>
          <p:spPr>
            <a:xfrm>
              <a:off x="9298849" y="6104763"/>
              <a:ext cx="99580" cy="79349"/>
            </a:xfrm>
            <a:prstGeom prst="rect">
              <a:avLst/>
            </a:prstGeom>
          </p:spPr>
        </p:pic>
        <p:pic>
          <p:nvPicPr>
            <p:cNvPr id="9" name="bg object 22">
              <a:extLst>
                <a:ext uri="{FF2B5EF4-FFF2-40B4-BE49-F238E27FC236}">
                  <a16:creationId xmlns:a16="http://schemas.microsoft.com/office/drawing/2014/main" id="{C940CA21-9C3C-DB65-21C0-2C2C0529C31B}"/>
                </a:ext>
              </a:extLst>
            </p:cNvPr>
            <p:cNvPicPr/>
            <p:nvPr/>
          </p:nvPicPr>
          <p:blipFill>
            <a:blip r:embed="rId6" cstate="screen">
              <a:extLst>
                <a:ext uri="{28A0092B-C50C-407E-A947-70E740481C1C}">
                  <a14:useLocalDpi xmlns:a14="http://schemas.microsoft.com/office/drawing/2010/main"/>
                </a:ext>
              </a:extLst>
            </a:blip>
            <a:stretch>
              <a:fillRect/>
            </a:stretch>
          </p:blipFill>
          <p:spPr>
            <a:xfrm>
              <a:off x="9083585" y="6104735"/>
              <a:ext cx="97193" cy="81432"/>
            </a:xfrm>
            <a:prstGeom prst="rect">
              <a:avLst/>
            </a:prstGeom>
          </p:spPr>
        </p:pic>
        <p:sp>
          <p:nvSpPr>
            <p:cNvPr id="10" name="bg object 23">
              <a:extLst>
                <a:ext uri="{FF2B5EF4-FFF2-40B4-BE49-F238E27FC236}">
                  <a16:creationId xmlns:a16="http://schemas.microsoft.com/office/drawing/2014/main" id="{FD8D3257-D7CA-ED81-4621-36FF617CBD8A}"/>
                </a:ext>
              </a:extLst>
            </p:cNvPr>
            <p:cNvSpPr/>
            <p:nvPr/>
          </p:nvSpPr>
          <p:spPr>
            <a:xfrm>
              <a:off x="9511058" y="6104756"/>
              <a:ext cx="26034" cy="80010"/>
            </a:xfrm>
            <a:custGeom>
              <a:avLst/>
              <a:gdLst/>
              <a:ahLst/>
              <a:cxnLst/>
              <a:rect l="l" t="t" r="r" b="b"/>
              <a:pathLst>
                <a:path w="26034" h="80010">
                  <a:moveTo>
                    <a:pt x="25476" y="0"/>
                  </a:moveTo>
                  <a:lnTo>
                    <a:pt x="0" y="0"/>
                  </a:lnTo>
                  <a:lnTo>
                    <a:pt x="0" y="79362"/>
                  </a:lnTo>
                  <a:lnTo>
                    <a:pt x="25476" y="79413"/>
                  </a:lnTo>
                  <a:lnTo>
                    <a:pt x="25476" y="0"/>
                  </a:lnTo>
                  <a:close/>
                </a:path>
              </a:pathLst>
            </a:custGeom>
            <a:solidFill>
              <a:srgbClr val="002E6E"/>
            </a:solidFill>
          </p:spPr>
          <p:txBody>
            <a:bodyPr wrap="square" lIns="0" tIns="0" rIns="0" bIns="0" rtlCol="0"/>
            <a:lstStyle/>
            <a:p>
              <a:endParaRPr dirty="0"/>
            </a:p>
          </p:txBody>
        </p:sp>
        <p:pic>
          <p:nvPicPr>
            <p:cNvPr id="12" name="bg object 24">
              <a:extLst>
                <a:ext uri="{FF2B5EF4-FFF2-40B4-BE49-F238E27FC236}">
                  <a16:creationId xmlns:a16="http://schemas.microsoft.com/office/drawing/2014/main" id="{272F3F54-7403-1651-F7C6-AF615B69733A}"/>
                </a:ext>
              </a:extLst>
            </p:cNvPr>
            <p:cNvPicPr/>
            <p:nvPr/>
          </p:nvPicPr>
          <p:blipFill>
            <a:blip r:embed="rId7" cstate="screen">
              <a:extLst>
                <a:ext uri="{28A0092B-C50C-407E-A947-70E740481C1C}">
                  <a14:useLocalDpi xmlns:a14="http://schemas.microsoft.com/office/drawing/2010/main"/>
                </a:ext>
              </a:extLst>
            </a:blip>
            <a:stretch>
              <a:fillRect/>
            </a:stretch>
          </p:blipFill>
          <p:spPr>
            <a:xfrm>
              <a:off x="9645811" y="6104788"/>
              <a:ext cx="78270" cy="79362"/>
            </a:xfrm>
            <a:prstGeom prst="rect">
              <a:avLst/>
            </a:prstGeom>
          </p:spPr>
        </p:pic>
        <p:pic>
          <p:nvPicPr>
            <p:cNvPr id="13" name="bg object 25">
              <a:extLst>
                <a:ext uri="{FF2B5EF4-FFF2-40B4-BE49-F238E27FC236}">
                  <a16:creationId xmlns:a16="http://schemas.microsoft.com/office/drawing/2014/main" id="{DBF8D5B8-FCB3-21F7-0713-6E9665F9E606}"/>
                </a:ext>
              </a:extLst>
            </p:cNvPr>
            <p:cNvPicPr/>
            <p:nvPr/>
          </p:nvPicPr>
          <p:blipFill>
            <a:blip r:embed="rId8" cstate="screen">
              <a:extLst>
                <a:ext uri="{28A0092B-C50C-407E-A947-70E740481C1C}">
                  <a14:useLocalDpi xmlns:a14="http://schemas.microsoft.com/office/drawing/2010/main"/>
                </a:ext>
              </a:extLst>
            </a:blip>
            <a:stretch>
              <a:fillRect/>
            </a:stretch>
          </p:blipFill>
          <p:spPr>
            <a:xfrm>
              <a:off x="9827255" y="6102720"/>
              <a:ext cx="129451" cy="83553"/>
            </a:xfrm>
            <a:prstGeom prst="rect">
              <a:avLst/>
            </a:prstGeom>
          </p:spPr>
        </p:pic>
        <p:pic>
          <p:nvPicPr>
            <p:cNvPr id="14" name="bg object 26">
              <a:extLst>
                <a:ext uri="{FF2B5EF4-FFF2-40B4-BE49-F238E27FC236}">
                  <a16:creationId xmlns:a16="http://schemas.microsoft.com/office/drawing/2014/main" id="{DECD0EF7-2139-4242-4916-5C571FAC703A}"/>
                </a:ext>
              </a:extLst>
            </p:cNvPr>
            <p:cNvPicPr/>
            <p:nvPr/>
          </p:nvPicPr>
          <p:blipFill>
            <a:blip r:embed="rId9" cstate="screen">
              <a:extLst>
                <a:ext uri="{28A0092B-C50C-407E-A947-70E740481C1C}">
                  <a14:useLocalDpi xmlns:a14="http://schemas.microsoft.com/office/drawing/2010/main"/>
                </a:ext>
              </a:extLst>
            </a:blip>
            <a:stretch>
              <a:fillRect/>
            </a:stretch>
          </p:blipFill>
          <p:spPr>
            <a:xfrm>
              <a:off x="10069293" y="6104802"/>
              <a:ext cx="88468" cy="79387"/>
            </a:xfrm>
            <a:prstGeom prst="rect">
              <a:avLst/>
            </a:prstGeom>
          </p:spPr>
        </p:pic>
        <p:sp>
          <p:nvSpPr>
            <p:cNvPr id="15" name="bg object 27">
              <a:extLst>
                <a:ext uri="{FF2B5EF4-FFF2-40B4-BE49-F238E27FC236}">
                  <a16:creationId xmlns:a16="http://schemas.microsoft.com/office/drawing/2014/main" id="{5C62C95F-8D3A-1DC8-9B87-A8B3E4824143}"/>
                </a:ext>
              </a:extLst>
            </p:cNvPr>
            <p:cNvSpPr/>
            <p:nvPr/>
          </p:nvSpPr>
          <p:spPr>
            <a:xfrm>
              <a:off x="10264241" y="6144386"/>
              <a:ext cx="42545" cy="12700"/>
            </a:xfrm>
            <a:custGeom>
              <a:avLst/>
              <a:gdLst/>
              <a:ahLst/>
              <a:cxnLst/>
              <a:rect l="l" t="t" r="r" b="b"/>
              <a:pathLst>
                <a:path w="42545" h="12700">
                  <a:moveTo>
                    <a:pt x="42367" y="0"/>
                  </a:moveTo>
                  <a:lnTo>
                    <a:pt x="0" y="0"/>
                  </a:lnTo>
                  <a:lnTo>
                    <a:pt x="0" y="12128"/>
                  </a:lnTo>
                  <a:lnTo>
                    <a:pt x="42367" y="12128"/>
                  </a:lnTo>
                  <a:lnTo>
                    <a:pt x="42367" y="0"/>
                  </a:lnTo>
                  <a:close/>
                </a:path>
              </a:pathLst>
            </a:custGeom>
            <a:solidFill>
              <a:srgbClr val="002E6E"/>
            </a:solidFill>
          </p:spPr>
          <p:txBody>
            <a:bodyPr wrap="square" lIns="0" tIns="0" rIns="0" bIns="0" rtlCol="0"/>
            <a:lstStyle/>
            <a:p>
              <a:endParaRPr dirty="0"/>
            </a:p>
          </p:txBody>
        </p:sp>
        <p:pic>
          <p:nvPicPr>
            <p:cNvPr id="16" name="bg object 28">
              <a:extLst>
                <a:ext uri="{FF2B5EF4-FFF2-40B4-BE49-F238E27FC236}">
                  <a16:creationId xmlns:a16="http://schemas.microsoft.com/office/drawing/2014/main" id="{9E74572D-1D1B-8CB7-C3F1-2591D2ECA09D}"/>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0417230" y="6102742"/>
              <a:ext cx="121831" cy="83553"/>
            </a:xfrm>
            <a:prstGeom prst="rect">
              <a:avLst/>
            </a:prstGeom>
          </p:spPr>
        </p:pic>
        <p:pic>
          <p:nvPicPr>
            <p:cNvPr id="17" name="bg object 29">
              <a:extLst>
                <a:ext uri="{FF2B5EF4-FFF2-40B4-BE49-F238E27FC236}">
                  <a16:creationId xmlns:a16="http://schemas.microsoft.com/office/drawing/2014/main" id="{1AC6C651-7622-B134-237F-4F18D3D03AB9}"/>
                </a:ext>
              </a:extLst>
            </p:cNvPr>
            <p:cNvPicPr/>
            <p:nvPr/>
          </p:nvPicPr>
          <p:blipFill>
            <a:blip r:embed="rId11" cstate="screen">
              <a:extLst>
                <a:ext uri="{28A0092B-C50C-407E-A947-70E740481C1C}">
                  <a14:useLocalDpi xmlns:a14="http://schemas.microsoft.com/office/drawing/2010/main"/>
                </a:ext>
              </a:extLst>
            </a:blip>
            <a:stretch>
              <a:fillRect/>
            </a:stretch>
          </p:blipFill>
          <p:spPr>
            <a:xfrm>
              <a:off x="10651768" y="6104832"/>
              <a:ext cx="67665" cy="79375"/>
            </a:xfrm>
            <a:prstGeom prst="rect">
              <a:avLst/>
            </a:prstGeom>
          </p:spPr>
        </p:pic>
        <p:pic>
          <p:nvPicPr>
            <p:cNvPr id="18" name="bg object 30">
              <a:extLst>
                <a:ext uri="{FF2B5EF4-FFF2-40B4-BE49-F238E27FC236}">
                  <a16:creationId xmlns:a16="http://schemas.microsoft.com/office/drawing/2014/main" id="{FEFBFD17-E97F-7C88-F1A9-C21E7A2B0424}"/>
                </a:ext>
              </a:extLst>
            </p:cNvPr>
            <p:cNvPicPr/>
            <p:nvPr/>
          </p:nvPicPr>
          <p:blipFill>
            <a:blip r:embed="rId12" cstate="screen">
              <a:extLst>
                <a:ext uri="{28A0092B-C50C-407E-A947-70E740481C1C}">
                  <a14:useLocalDpi xmlns:a14="http://schemas.microsoft.com/office/drawing/2010/main"/>
                </a:ext>
              </a:extLst>
            </a:blip>
            <a:stretch>
              <a:fillRect/>
            </a:stretch>
          </p:blipFill>
          <p:spPr>
            <a:xfrm>
              <a:off x="10836457" y="6102751"/>
              <a:ext cx="113156" cy="83045"/>
            </a:xfrm>
            <a:prstGeom prst="rect">
              <a:avLst/>
            </a:prstGeom>
          </p:spPr>
        </p:pic>
        <p:pic>
          <p:nvPicPr>
            <p:cNvPr id="19" name="bg object 31">
              <a:extLst>
                <a:ext uri="{FF2B5EF4-FFF2-40B4-BE49-F238E27FC236}">
                  <a16:creationId xmlns:a16="http://schemas.microsoft.com/office/drawing/2014/main" id="{B707BC81-EF2E-D53B-8A3B-076AA7299AE4}"/>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1068212" y="6104895"/>
              <a:ext cx="67691" cy="79336"/>
            </a:xfrm>
            <a:prstGeom prst="rect">
              <a:avLst/>
            </a:prstGeom>
          </p:spPr>
        </p:pic>
        <p:pic>
          <p:nvPicPr>
            <p:cNvPr id="20" name="bg object 32">
              <a:extLst>
                <a:ext uri="{FF2B5EF4-FFF2-40B4-BE49-F238E27FC236}">
                  <a16:creationId xmlns:a16="http://schemas.microsoft.com/office/drawing/2014/main" id="{6DE0EA01-E762-5EF6-14F4-AB3A3BFBD542}"/>
                </a:ext>
              </a:extLst>
            </p:cNvPr>
            <p:cNvPicPr/>
            <p:nvPr/>
          </p:nvPicPr>
          <p:blipFill>
            <a:blip r:embed="rId14" cstate="screen">
              <a:extLst>
                <a:ext uri="{28A0092B-C50C-407E-A947-70E740481C1C}">
                  <a14:useLocalDpi xmlns:a14="http://schemas.microsoft.com/office/drawing/2010/main"/>
                </a:ext>
              </a:extLst>
            </a:blip>
            <a:stretch>
              <a:fillRect/>
            </a:stretch>
          </p:blipFill>
          <p:spPr>
            <a:xfrm>
              <a:off x="11252978" y="6104909"/>
              <a:ext cx="88480" cy="79362"/>
            </a:xfrm>
            <a:prstGeom prst="rect">
              <a:avLst/>
            </a:prstGeom>
          </p:spPr>
        </p:pic>
        <p:pic>
          <p:nvPicPr>
            <p:cNvPr id="21" name="bg object 33">
              <a:extLst>
                <a:ext uri="{FF2B5EF4-FFF2-40B4-BE49-F238E27FC236}">
                  <a16:creationId xmlns:a16="http://schemas.microsoft.com/office/drawing/2014/main" id="{465EE4A4-D8C2-5213-C7F7-6E58339FC190}"/>
                </a:ext>
              </a:extLst>
            </p:cNvPr>
            <p:cNvPicPr/>
            <p:nvPr/>
          </p:nvPicPr>
          <p:blipFill>
            <a:blip r:embed="rId15" cstate="screen">
              <a:extLst>
                <a:ext uri="{28A0092B-C50C-407E-A947-70E740481C1C}">
                  <a14:useLocalDpi xmlns:a14="http://schemas.microsoft.com/office/drawing/2010/main"/>
                </a:ext>
              </a:extLst>
            </a:blip>
            <a:stretch>
              <a:fillRect/>
            </a:stretch>
          </p:blipFill>
          <p:spPr>
            <a:xfrm>
              <a:off x="11438938" y="6102833"/>
              <a:ext cx="120408" cy="81432"/>
            </a:xfrm>
            <a:prstGeom prst="rect">
              <a:avLst/>
            </a:prstGeom>
          </p:spPr>
        </p:pic>
        <p:sp>
          <p:nvSpPr>
            <p:cNvPr id="22" name="bg object 34">
              <a:extLst>
                <a:ext uri="{FF2B5EF4-FFF2-40B4-BE49-F238E27FC236}">
                  <a16:creationId xmlns:a16="http://schemas.microsoft.com/office/drawing/2014/main" id="{E86EC3B1-BC45-E74A-62E9-E4E67124B555}"/>
                </a:ext>
              </a:extLst>
            </p:cNvPr>
            <p:cNvSpPr/>
            <p:nvPr/>
          </p:nvSpPr>
          <p:spPr>
            <a:xfrm>
              <a:off x="11667210" y="6104944"/>
              <a:ext cx="61594" cy="79375"/>
            </a:xfrm>
            <a:custGeom>
              <a:avLst/>
              <a:gdLst/>
              <a:ahLst/>
              <a:cxnLst/>
              <a:rect l="l" t="t" r="r" b="b"/>
              <a:pathLst>
                <a:path w="61595" h="79375">
                  <a:moveTo>
                    <a:pt x="25488" y="0"/>
                  </a:moveTo>
                  <a:lnTo>
                    <a:pt x="0" y="0"/>
                  </a:lnTo>
                  <a:lnTo>
                    <a:pt x="0" y="79336"/>
                  </a:lnTo>
                  <a:lnTo>
                    <a:pt x="61594" y="79336"/>
                  </a:lnTo>
                  <a:lnTo>
                    <a:pt x="61594" y="65900"/>
                  </a:lnTo>
                  <a:lnTo>
                    <a:pt x="25488" y="65900"/>
                  </a:lnTo>
                  <a:lnTo>
                    <a:pt x="25488" y="0"/>
                  </a:lnTo>
                  <a:close/>
                </a:path>
              </a:pathLst>
            </a:custGeom>
            <a:solidFill>
              <a:srgbClr val="002E6E"/>
            </a:solidFill>
          </p:spPr>
          <p:txBody>
            <a:bodyPr wrap="square" lIns="0" tIns="0" rIns="0" bIns="0" rtlCol="0"/>
            <a:lstStyle/>
            <a:p>
              <a:endParaRPr dirty="0"/>
            </a:p>
          </p:txBody>
        </p:sp>
        <p:sp>
          <p:nvSpPr>
            <p:cNvPr id="23" name="bg object 35">
              <a:extLst>
                <a:ext uri="{FF2B5EF4-FFF2-40B4-BE49-F238E27FC236}">
                  <a16:creationId xmlns:a16="http://schemas.microsoft.com/office/drawing/2014/main" id="{A0DFA539-8E32-A565-FF1F-5F07FBAFAF03}"/>
                </a:ext>
              </a:extLst>
            </p:cNvPr>
            <p:cNvSpPr/>
            <p:nvPr/>
          </p:nvSpPr>
          <p:spPr>
            <a:xfrm>
              <a:off x="9615094" y="5254891"/>
              <a:ext cx="1346835" cy="575945"/>
            </a:xfrm>
            <a:custGeom>
              <a:avLst/>
              <a:gdLst/>
              <a:ahLst/>
              <a:cxnLst/>
              <a:rect l="l" t="t" r="r" b="b"/>
              <a:pathLst>
                <a:path w="1346834" h="575945">
                  <a:moveTo>
                    <a:pt x="500697" y="82600"/>
                  </a:moveTo>
                  <a:lnTo>
                    <a:pt x="472389" y="56705"/>
                  </a:lnTo>
                  <a:lnTo>
                    <a:pt x="462864" y="55041"/>
                  </a:lnTo>
                  <a:lnTo>
                    <a:pt x="455104" y="56248"/>
                  </a:lnTo>
                  <a:lnTo>
                    <a:pt x="450138" y="60363"/>
                  </a:lnTo>
                  <a:lnTo>
                    <a:pt x="449059" y="66738"/>
                  </a:lnTo>
                  <a:lnTo>
                    <a:pt x="451891" y="74079"/>
                  </a:lnTo>
                  <a:lnTo>
                    <a:pt x="458076" y="81508"/>
                  </a:lnTo>
                  <a:lnTo>
                    <a:pt x="467080" y="88150"/>
                  </a:lnTo>
                  <a:lnTo>
                    <a:pt x="477342" y="92646"/>
                  </a:lnTo>
                  <a:lnTo>
                    <a:pt x="486879" y="94297"/>
                  </a:lnTo>
                  <a:lnTo>
                    <a:pt x="494652" y="93078"/>
                  </a:lnTo>
                  <a:lnTo>
                    <a:pt x="499618" y="88963"/>
                  </a:lnTo>
                  <a:lnTo>
                    <a:pt x="500697" y="82600"/>
                  </a:lnTo>
                  <a:close/>
                </a:path>
                <a:path w="1346834" h="575945">
                  <a:moveTo>
                    <a:pt x="1346377" y="282803"/>
                  </a:moveTo>
                  <a:lnTo>
                    <a:pt x="1331620" y="221462"/>
                  </a:lnTo>
                  <a:lnTo>
                    <a:pt x="1289367" y="164579"/>
                  </a:lnTo>
                  <a:lnTo>
                    <a:pt x="1258874" y="138226"/>
                  </a:lnTo>
                  <a:lnTo>
                    <a:pt x="1222667" y="113499"/>
                  </a:lnTo>
                  <a:lnTo>
                    <a:pt x="1181087" y="90551"/>
                  </a:lnTo>
                  <a:lnTo>
                    <a:pt x="1134541" y="69583"/>
                  </a:lnTo>
                  <a:lnTo>
                    <a:pt x="1083411" y="50723"/>
                  </a:lnTo>
                  <a:lnTo>
                    <a:pt x="1028065" y="34175"/>
                  </a:lnTo>
                  <a:lnTo>
                    <a:pt x="968895" y="20091"/>
                  </a:lnTo>
                  <a:lnTo>
                    <a:pt x="906259" y="8648"/>
                  </a:lnTo>
                  <a:lnTo>
                    <a:pt x="840562" y="0"/>
                  </a:lnTo>
                  <a:lnTo>
                    <a:pt x="902233" y="14376"/>
                  </a:lnTo>
                  <a:lnTo>
                    <a:pt x="958926" y="31851"/>
                  </a:lnTo>
                  <a:lnTo>
                    <a:pt x="1010056" y="52158"/>
                  </a:lnTo>
                  <a:lnTo>
                    <a:pt x="1055001" y="75044"/>
                  </a:lnTo>
                  <a:lnTo>
                    <a:pt x="1093152" y="100241"/>
                  </a:lnTo>
                  <a:lnTo>
                    <a:pt x="1123886" y="127495"/>
                  </a:lnTo>
                  <a:lnTo>
                    <a:pt x="1160665" y="187058"/>
                  </a:lnTo>
                  <a:lnTo>
                    <a:pt x="1165491" y="218859"/>
                  </a:lnTo>
                  <a:lnTo>
                    <a:pt x="1161732" y="246964"/>
                  </a:lnTo>
                  <a:lnTo>
                    <a:pt x="1132903" y="300113"/>
                  </a:lnTo>
                  <a:lnTo>
                    <a:pt x="1078471" y="348018"/>
                  </a:lnTo>
                  <a:lnTo>
                    <a:pt x="1042695" y="369544"/>
                  </a:lnTo>
                  <a:lnTo>
                    <a:pt x="1001776" y="389216"/>
                  </a:lnTo>
                  <a:lnTo>
                    <a:pt x="956132" y="406857"/>
                  </a:lnTo>
                  <a:lnTo>
                    <a:pt x="906170" y="422275"/>
                  </a:lnTo>
                  <a:lnTo>
                    <a:pt x="852335" y="435292"/>
                  </a:lnTo>
                  <a:lnTo>
                    <a:pt x="795032" y="445731"/>
                  </a:lnTo>
                  <a:lnTo>
                    <a:pt x="734669" y="453415"/>
                  </a:lnTo>
                  <a:lnTo>
                    <a:pt x="671690" y="458165"/>
                  </a:lnTo>
                  <a:lnTo>
                    <a:pt x="606488" y="459778"/>
                  </a:lnTo>
                  <a:lnTo>
                    <a:pt x="541299" y="458165"/>
                  </a:lnTo>
                  <a:lnTo>
                    <a:pt x="478320" y="453415"/>
                  </a:lnTo>
                  <a:lnTo>
                    <a:pt x="417969" y="445731"/>
                  </a:lnTo>
                  <a:lnTo>
                    <a:pt x="360654" y="435292"/>
                  </a:lnTo>
                  <a:lnTo>
                    <a:pt x="306819" y="422275"/>
                  </a:lnTo>
                  <a:lnTo>
                    <a:pt x="256870" y="406857"/>
                  </a:lnTo>
                  <a:lnTo>
                    <a:pt x="211213" y="389216"/>
                  </a:lnTo>
                  <a:lnTo>
                    <a:pt x="170294" y="369544"/>
                  </a:lnTo>
                  <a:lnTo>
                    <a:pt x="134518" y="348018"/>
                  </a:lnTo>
                  <a:lnTo>
                    <a:pt x="80073" y="300113"/>
                  </a:lnTo>
                  <a:lnTo>
                    <a:pt x="51244" y="246964"/>
                  </a:lnTo>
                  <a:lnTo>
                    <a:pt x="47485" y="218859"/>
                  </a:lnTo>
                  <a:lnTo>
                    <a:pt x="48793" y="202323"/>
                  </a:lnTo>
                  <a:lnTo>
                    <a:pt x="52628" y="186093"/>
                  </a:lnTo>
                  <a:lnTo>
                    <a:pt x="58928" y="170180"/>
                  </a:lnTo>
                  <a:lnTo>
                    <a:pt x="67576" y="154622"/>
                  </a:lnTo>
                  <a:lnTo>
                    <a:pt x="38773" y="184505"/>
                  </a:lnTo>
                  <a:lnTo>
                    <a:pt x="17564" y="215976"/>
                  </a:lnTo>
                  <a:lnTo>
                    <a:pt x="4483" y="248818"/>
                  </a:lnTo>
                  <a:lnTo>
                    <a:pt x="0" y="282803"/>
                  </a:lnTo>
                  <a:lnTo>
                    <a:pt x="3086" y="311035"/>
                  </a:lnTo>
                  <a:lnTo>
                    <a:pt x="26885" y="365086"/>
                  </a:lnTo>
                  <a:lnTo>
                    <a:pt x="72339" y="415124"/>
                  </a:lnTo>
                  <a:lnTo>
                    <a:pt x="137172" y="460171"/>
                  </a:lnTo>
                  <a:lnTo>
                    <a:pt x="176149" y="480504"/>
                  </a:lnTo>
                  <a:lnTo>
                    <a:pt x="219138" y="499224"/>
                  </a:lnTo>
                  <a:lnTo>
                    <a:pt x="265836" y="516204"/>
                  </a:lnTo>
                  <a:lnTo>
                    <a:pt x="315976" y="531304"/>
                  </a:lnTo>
                  <a:lnTo>
                    <a:pt x="369265" y="544436"/>
                  </a:lnTo>
                  <a:lnTo>
                    <a:pt x="425424" y="555447"/>
                  </a:lnTo>
                  <a:lnTo>
                    <a:pt x="484187" y="564222"/>
                  </a:lnTo>
                  <a:lnTo>
                    <a:pt x="545249" y="570649"/>
                  </a:lnTo>
                  <a:lnTo>
                    <a:pt x="608330" y="574598"/>
                  </a:lnTo>
                  <a:lnTo>
                    <a:pt x="673163" y="575932"/>
                  </a:lnTo>
                  <a:lnTo>
                    <a:pt x="738009" y="574598"/>
                  </a:lnTo>
                  <a:lnTo>
                    <a:pt x="801103" y="570649"/>
                  </a:lnTo>
                  <a:lnTo>
                    <a:pt x="862164" y="564222"/>
                  </a:lnTo>
                  <a:lnTo>
                    <a:pt x="920927" y="555447"/>
                  </a:lnTo>
                  <a:lnTo>
                    <a:pt x="977099" y="544436"/>
                  </a:lnTo>
                  <a:lnTo>
                    <a:pt x="1030389" y="531304"/>
                  </a:lnTo>
                  <a:lnTo>
                    <a:pt x="1080528" y="516204"/>
                  </a:lnTo>
                  <a:lnTo>
                    <a:pt x="1127239" y="499224"/>
                  </a:lnTo>
                  <a:lnTo>
                    <a:pt x="1170216" y="480504"/>
                  </a:lnTo>
                  <a:lnTo>
                    <a:pt x="1209205" y="460171"/>
                  </a:lnTo>
                  <a:lnTo>
                    <a:pt x="1243901" y="438340"/>
                  </a:lnTo>
                  <a:lnTo>
                    <a:pt x="1299337" y="390677"/>
                  </a:lnTo>
                  <a:lnTo>
                    <a:pt x="1334249" y="338505"/>
                  </a:lnTo>
                  <a:lnTo>
                    <a:pt x="1343304" y="311035"/>
                  </a:lnTo>
                  <a:lnTo>
                    <a:pt x="1346377" y="282803"/>
                  </a:lnTo>
                  <a:close/>
                </a:path>
              </a:pathLst>
            </a:custGeom>
            <a:solidFill>
              <a:srgbClr val="002E6E"/>
            </a:solidFill>
          </p:spPr>
          <p:txBody>
            <a:bodyPr wrap="square" lIns="0" tIns="0" rIns="0" bIns="0" rtlCol="0"/>
            <a:lstStyle/>
            <a:p>
              <a:endParaRPr dirty="0"/>
            </a:p>
          </p:txBody>
        </p:sp>
        <p:sp>
          <p:nvSpPr>
            <p:cNvPr id="24" name="bg object 36">
              <a:extLst>
                <a:ext uri="{FF2B5EF4-FFF2-40B4-BE49-F238E27FC236}">
                  <a16:creationId xmlns:a16="http://schemas.microsoft.com/office/drawing/2014/main" id="{70BA8CB8-E61F-474E-F9AF-BB6E1EFA2414}"/>
                </a:ext>
              </a:extLst>
            </p:cNvPr>
            <p:cNvSpPr/>
            <p:nvPr/>
          </p:nvSpPr>
          <p:spPr>
            <a:xfrm>
              <a:off x="10176852" y="4940649"/>
              <a:ext cx="192405" cy="146050"/>
            </a:xfrm>
            <a:custGeom>
              <a:avLst/>
              <a:gdLst/>
              <a:ahLst/>
              <a:cxnLst/>
              <a:rect l="l" t="t" r="r" b="b"/>
              <a:pathLst>
                <a:path w="192404" h="146050">
                  <a:moveTo>
                    <a:pt x="51370" y="0"/>
                  </a:moveTo>
                  <a:lnTo>
                    <a:pt x="22492" y="4514"/>
                  </a:lnTo>
                  <a:lnTo>
                    <a:pt x="4045" y="19802"/>
                  </a:lnTo>
                  <a:lnTo>
                    <a:pt x="0" y="43459"/>
                  </a:lnTo>
                  <a:lnTo>
                    <a:pt x="10514" y="70759"/>
                  </a:lnTo>
                  <a:lnTo>
                    <a:pt x="33561" y="98371"/>
                  </a:lnTo>
                  <a:lnTo>
                    <a:pt x="67113" y="122964"/>
                  </a:lnTo>
                  <a:lnTo>
                    <a:pt x="105156" y="139705"/>
                  </a:lnTo>
                  <a:lnTo>
                    <a:pt x="140576" y="145862"/>
                  </a:lnTo>
                  <a:lnTo>
                    <a:pt x="169472" y="141341"/>
                  </a:lnTo>
                  <a:lnTo>
                    <a:pt x="187941" y="126050"/>
                  </a:lnTo>
                  <a:lnTo>
                    <a:pt x="191954" y="102398"/>
                  </a:lnTo>
                  <a:lnTo>
                    <a:pt x="181432" y="75107"/>
                  </a:lnTo>
                  <a:lnTo>
                    <a:pt x="158394" y="47497"/>
                  </a:lnTo>
                  <a:lnTo>
                    <a:pt x="124860" y="22888"/>
                  </a:lnTo>
                  <a:lnTo>
                    <a:pt x="86789" y="6157"/>
                  </a:lnTo>
                  <a:lnTo>
                    <a:pt x="51370" y="0"/>
                  </a:lnTo>
                  <a:close/>
                </a:path>
              </a:pathLst>
            </a:custGeom>
            <a:solidFill>
              <a:srgbClr val="00A88E"/>
            </a:solidFill>
          </p:spPr>
          <p:txBody>
            <a:bodyPr wrap="square" lIns="0" tIns="0" rIns="0" bIns="0" rtlCol="0"/>
            <a:lstStyle/>
            <a:p>
              <a:endParaRPr dirty="0"/>
            </a:p>
          </p:txBody>
        </p:sp>
        <p:sp>
          <p:nvSpPr>
            <p:cNvPr id="25" name="bg object 37">
              <a:extLst>
                <a:ext uri="{FF2B5EF4-FFF2-40B4-BE49-F238E27FC236}">
                  <a16:creationId xmlns:a16="http://schemas.microsoft.com/office/drawing/2014/main" id="{CEEDFC38-2FDA-9F9B-5EFC-3001AD6AF38F}"/>
                </a:ext>
              </a:extLst>
            </p:cNvPr>
            <p:cNvSpPr/>
            <p:nvPr/>
          </p:nvSpPr>
          <p:spPr>
            <a:xfrm>
              <a:off x="10130980" y="5104840"/>
              <a:ext cx="125095" cy="95250"/>
            </a:xfrm>
            <a:custGeom>
              <a:avLst/>
              <a:gdLst/>
              <a:ahLst/>
              <a:cxnLst/>
              <a:rect l="l" t="t" r="r" b="b"/>
              <a:pathLst>
                <a:path w="125095" h="95250">
                  <a:moveTo>
                    <a:pt x="33409" y="0"/>
                  </a:moveTo>
                  <a:lnTo>
                    <a:pt x="14618" y="2948"/>
                  </a:lnTo>
                  <a:lnTo>
                    <a:pt x="2604" y="12904"/>
                  </a:lnTo>
                  <a:lnTo>
                    <a:pt x="0" y="28286"/>
                  </a:lnTo>
                  <a:lnTo>
                    <a:pt x="6850" y="46020"/>
                  </a:lnTo>
                  <a:lnTo>
                    <a:pt x="21833" y="63954"/>
                  </a:lnTo>
                  <a:lnTo>
                    <a:pt x="43625" y="79935"/>
                  </a:lnTo>
                  <a:lnTo>
                    <a:pt x="68375" y="90823"/>
                  </a:lnTo>
                  <a:lnTo>
                    <a:pt x="91402" y="94830"/>
                  </a:lnTo>
                  <a:lnTo>
                    <a:pt x="110161" y="91892"/>
                  </a:lnTo>
                  <a:lnTo>
                    <a:pt x="122111" y="81941"/>
                  </a:lnTo>
                  <a:lnTo>
                    <a:pt x="124755" y="66564"/>
                  </a:lnTo>
                  <a:lnTo>
                    <a:pt x="117932" y="48825"/>
                  </a:lnTo>
                  <a:lnTo>
                    <a:pt x="102965" y="30883"/>
                  </a:lnTo>
                  <a:lnTo>
                    <a:pt x="81178" y="14898"/>
                  </a:lnTo>
                  <a:lnTo>
                    <a:pt x="56441" y="4001"/>
                  </a:lnTo>
                  <a:lnTo>
                    <a:pt x="33409" y="0"/>
                  </a:lnTo>
                  <a:close/>
                </a:path>
              </a:pathLst>
            </a:custGeom>
            <a:solidFill>
              <a:srgbClr val="002E6E"/>
            </a:solidFill>
          </p:spPr>
          <p:txBody>
            <a:bodyPr wrap="square" lIns="0" tIns="0" rIns="0" bIns="0" rtlCol="0"/>
            <a:lstStyle/>
            <a:p>
              <a:endParaRPr dirty="0"/>
            </a:p>
          </p:txBody>
        </p:sp>
        <p:pic>
          <p:nvPicPr>
            <p:cNvPr id="26" name="bg object 38">
              <a:extLst>
                <a:ext uri="{FF2B5EF4-FFF2-40B4-BE49-F238E27FC236}">
                  <a16:creationId xmlns:a16="http://schemas.microsoft.com/office/drawing/2014/main" id="{2E337710-B2C4-EF1E-CA35-D05EF784555F}"/>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0090597" y="5220781"/>
              <a:ext cx="86053" cy="65406"/>
            </a:xfrm>
            <a:prstGeom prst="rect">
              <a:avLst/>
            </a:prstGeom>
          </p:spPr>
        </p:pic>
        <p:sp>
          <p:nvSpPr>
            <p:cNvPr id="27" name="bg object 39">
              <a:extLst>
                <a:ext uri="{FF2B5EF4-FFF2-40B4-BE49-F238E27FC236}">
                  <a16:creationId xmlns:a16="http://schemas.microsoft.com/office/drawing/2014/main" id="{2D1542CC-2D46-03B0-781D-3AE723D5152E}"/>
                </a:ext>
              </a:extLst>
            </p:cNvPr>
            <p:cNvSpPr/>
            <p:nvPr/>
          </p:nvSpPr>
          <p:spPr>
            <a:xfrm>
              <a:off x="10118708" y="4902858"/>
              <a:ext cx="52705" cy="38735"/>
            </a:xfrm>
            <a:custGeom>
              <a:avLst/>
              <a:gdLst/>
              <a:ahLst/>
              <a:cxnLst/>
              <a:rect l="l" t="t" r="r" b="b"/>
              <a:pathLst>
                <a:path w="52704" h="38735">
                  <a:moveTo>
                    <a:pt x="15172" y="0"/>
                  </a:moveTo>
                  <a:lnTo>
                    <a:pt x="6999" y="995"/>
                  </a:lnTo>
                  <a:lnTo>
                    <a:pt x="1537" y="4841"/>
                  </a:lnTo>
                  <a:lnTo>
                    <a:pt x="0" y="10938"/>
                  </a:lnTo>
                  <a:lnTo>
                    <a:pt x="2447" y="18057"/>
                  </a:lnTo>
                  <a:lnTo>
                    <a:pt x="8383" y="25331"/>
                  </a:lnTo>
                  <a:lnTo>
                    <a:pt x="17311" y="31892"/>
                  </a:lnTo>
                  <a:lnTo>
                    <a:pt x="27650" y="36458"/>
                  </a:lnTo>
                  <a:lnTo>
                    <a:pt x="37435" y="38260"/>
                  </a:lnTo>
                  <a:lnTo>
                    <a:pt x="45594" y="37259"/>
                  </a:lnTo>
                  <a:lnTo>
                    <a:pt x="51054" y="33416"/>
                  </a:lnTo>
                  <a:lnTo>
                    <a:pt x="52607" y="27327"/>
                  </a:lnTo>
                  <a:lnTo>
                    <a:pt x="50156" y="20212"/>
                  </a:lnTo>
                  <a:lnTo>
                    <a:pt x="44214" y="12939"/>
                  </a:lnTo>
                  <a:lnTo>
                    <a:pt x="35294" y="6378"/>
                  </a:lnTo>
                  <a:lnTo>
                    <a:pt x="24967" y="1809"/>
                  </a:lnTo>
                  <a:lnTo>
                    <a:pt x="15172" y="0"/>
                  </a:lnTo>
                  <a:close/>
                </a:path>
              </a:pathLst>
            </a:custGeom>
            <a:solidFill>
              <a:srgbClr val="002E6E"/>
            </a:solidFill>
          </p:spPr>
          <p:txBody>
            <a:bodyPr wrap="square" lIns="0" tIns="0" rIns="0" bIns="0" rtlCol="0"/>
            <a:lstStyle/>
            <a:p>
              <a:endParaRPr dirty="0"/>
            </a:p>
          </p:txBody>
        </p:sp>
        <p:sp>
          <p:nvSpPr>
            <p:cNvPr id="28" name="bg object 40">
              <a:extLst>
                <a:ext uri="{FF2B5EF4-FFF2-40B4-BE49-F238E27FC236}">
                  <a16:creationId xmlns:a16="http://schemas.microsoft.com/office/drawing/2014/main" id="{6B82AAD7-C449-3238-40FD-D3B8DBF2FB26}"/>
                </a:ext>
              </a:extLst>
            </p:cNvPr>
            <p:cNvSpPr/>
            <p:nvPr/>
          </p:nvSpPr>
          <p:spPr>
            <a:xfrm>
              <a:off x="9735908" y="5090885"/>
              <a:ext cx="195580" cy="142240"/>
            </a:xfrm>
            <a:custGeom>
              <a:avLst/>
              <a:gdLst/>
              <a:ahLst/>
              <a:cxnLst/>
              <a:rect l="l" t="t" r="r" b="b"/>
              <a:pathLst>
                <a:path w="195579" h="142239">
                  <a:moveTo>
                    <a:pt x="56323" y="0"/>
                  </a:moveTo>
                  <a:lnTo>
                    <a:pt x="25997" y="3690"/>
                  </a:lnTo>
                  <a:lnTo>
                    <a:pt x="5767" y="17973"/>
                  </a:lnTo>
                  <a:lnTo>
                    <a:pt x="0" y="40630"/>
                  </a:lnTo>
                  <a:lnTo>
                    <a:pt x="9090" y="67103"/>
                  </a:lnTo>
                  <a:lnTo>
                    <a:pt x="31165" y="94158"/>
                  </a:lnTo>
                  <a:lnTo>
                    <a:pt x="64352" y="118557"/>
                  </a:lnTo>
                  <a:lnTo>
                    <a:pt x="102776" y="135485"/>
                  </a:lnTo>
                  <a:lnTo>
                    <a:pt x="139162" y="142193"/>
                  </a:lnTo>
                  <a:lnTo>
                    <a:pt x="169480" y="138494"/>
                  </a:lnTo>
                  <a:lnTo>
                    <a:pt x="189701" y="124196"/>
                  </a:lnTo>
                  <a:lnTo>
                    <a:pt x="195470" y="101563"/>
                  </a:lnTo>
                  <a:lnTo>
                    <a:pt x="186375" y="75104"/>
                  </a:lnTo>
                  <a:lnTo>
                    <a:pt x="164311" y="48054"/>
                  </a:lnTo>
                  <a:lnTo>
                    <a:pt x="131167" y="23650"/>
                  </a:lnTo>
                  <a:lnTo>
                    <a:pt x="92721" y="6715"/>
                  </a:lnTo>
                  <a:lnTo>
                    <a:pt x="56323" y="0"/>
                  </a:lnTo>
                  <a:close/>
                </a:path>
              </a:pathLst>
            </a:custGeom>
            <a:solidFill>
              <a:srgbClr val="00A88E"/>
            </a:solidFill>
          </p:spPr>
          <p:txBody>
            <a:bodyPr wrap="square" lIns="0" tIns="0" rIns="0" bIns="0" rtlCol="0"/>
            <a:lstStyle/>
            <a:p>
              <a:endParaRPr dirty="0"/>
            </a:p>
          </p:txBody>
        </p:sp>
        <p:sp>
          <p:nvSpPr>
            <p:cNvPr id="29" name="bg object 41">
              <a:extLst>
                <a:ext uri="{FF2B5EF4-FFF2-40B4-BE49-F238E27FC236}">
                  <a16:creationId xmlns:a16="http://schemas.microsoft.com/office/drawing/2014/main" id="{8CC022A0-E252-03B1-7A4F-1AC05734F938}"/>
                </a:ext>
              </a:extLst>
            </p:cNvPr>
            <p:cNvSpPr/>
            <p:nvPr/>
          </p:nvSpPr>
          <p:spPr>
            <a:xfrm>
              <a:off x="9908641" y="4949215"/>
              <a:ext cx="204470" cy="158115"/>
            </a:xfrm>
            <a:custGeom>
              <a:avLst/>
              <a:gdLst/>
              <a:ahLst/>
              <a:cxnLst/>
              <a:rect l="l" t="t" r="r" b="b"/>
              <a:pathLst>
                <a:path w="204470" h="158114">
                  <a:moveTo>
                    <a:pt x="127025" y="131597"/>
                  </a:moveTo>
                  <a:lnTo>
                    <a:pt x="106781" y="96799"/>
                  </a:lnTo>
                  <a:lnTo>
                    <a:pt x="60248" y="69913"/>
                  </a:lnTo>
                  <a:lnTo>
                    <a:pt x="36588" y="65557"/>
                  </a:lnTo>
                  <a:lnTo>
                    <a:pt x="16891" y="67957"/>
                  </a:lnTo>
                  <a:lnTo>
                    <a:pt x="3771" y="77254"/>
                  </a:lnTo>
                  <a:lnTo>
                    <a:pt x="0" y="91973"/>
                  </a:lnTo>
                  <a:lnTo>
                    <a:pt x="5892" y="109156"/>
                  </a:lnTo>
                  <a:lnTo>
                    <a:pt x="20231" y="126733"/>
                  </a:lnTo>
                  <a:lnTo>
                    <a:pt x="41795" y="142595"/>
                  </a:lnTo>
                  <a:lnTo>
                    <a:pt x="66776" y="153631"/>
                  </a:lnTo>
                  <a:lnTo>
                    <a:pt x="90449" y="158000"/>
                  </a:lnTo>
                  <a:lnTo>
                    <a:pt x="110159" y="155600"/>
                  </a:lnTo>
                  <a:lnTo>
                    <a:pt x="123304" y="146316"/>
                  </a:lnTo>
                  <a:lnTo>
                    <a:pt x="127025" y="131597"/>
                  </a:lnTo>
                  <a:close/>
                </a:path>
                <a:path w="204470" h="158114">
                  <a:moveTo>
                    <a:pt x="204063" y="45542"/>
                  </a:moveTo>
                  <a:lnTo>
                    <a:pt x="175221" y="10591"/>
                  </a:lnTo>
                  <a:lnTo>
                    <a:pt x="141655" y="0"/>
                  </a:lnTo>
                  <a:lnTo>
                    <a:pt x="128066" y="1663"/>
                  </a:lnTo>
                  <a:lnTo>
                    <a:pt x="119011" y="8089"/>
                  </a:lnTo>
                  <a:lnTo>
                    <a:pt x="116408" y="18224"/>
                  </a:lnTo>
                  <a:lnTo>
                    <a:pt x="120472" y="30073"/>
                  </a:lnTo>
                  <a:lnTo>
                    <a:pt x="130365" y="42214"/>
                  </a:lnTo>
                  <a:lnTo>
                    <a:pt x="145237" y="53187"/>
                  </a:lnTo>
                  <a:lnTo>
                    <a:pt x="162471" y="60782"/>
                  </a:lnTo>
                  <a:lnTo>
                    <a:pt x="178790" y="63779"/>
                  </a:lnTo>
                  <a:lnTo>
                    <a:pt x="192392" y="62115"/>
                  </a:lnTo>
                  <a:lnTo>
                    <a:pt x="201472" y="55689"/>
                  </a:lnTo>
                  <a:lnTo>
                    <a:pt x="204063" y="45542"/>
                  </a:lnTo>
                  <a:close/>
                </a:path>
              </a:pathLst>
            </a:custGeom>
            <a:solidFill>
              <a:srgbClr val="002E6E"/>
            </a:solidFill>
          </p:spPr>
          <p:txBody>
            <a:bodyPr wrap="square" lIns="0" tIns="0" rIns="0" bIns="0" rtlCol="0"/>
            <a:lstStyle/>
            <a:p>
              <a:endParaRPr dirty="0"/>
            </a:p>
          </p:txBody>
        </p:sp>
        <p:sp>
          <p:nvSpPr>
            <p:cNvPr id="30" name="bg object 42">
              <a:extLst>
                <a:ext uri="{FF2B5EF4-FFF2-40B4-BE49-F238E27FC236}">
                  <a16:creationId xmlns:a16="http://schemas.microsoft.com/office/drawing/2014/main" id="{5D3AE6EC-D0A1-0F1B-5251-70D3BD28D914}"/>
                </a:ext>
              </a:extLst>
            </p:cNvPr>
            <p:cNvSpPr/>
            <p:nvPr/>
          </p:nvSpPr>
          <p:spPr>
            <a:xfrm>
              <a:off x="10391381" y="5055538"/>
              <a:ext cx="50800" cy="40640"/>
            </a:xfrm>
            <a:custGeom>
              <a:avLst/>
              <a:gdLst/>
              <a:ahLst/>
              <a:cxnLst/>
              <a:rect l="l" t="t" r="r" b="b"/>
              <a:pathLst>
                <a:path w="50800" h="40639">
                  <a:moveTo>
                    <a:pt x="12469" y="0"/>
                  </a:moveTo>
                  <a:lnTo>
                    <a:pt x="5089" y="1439"/>
                  </a:lnTo>
                  <a:lnTo>
                    <a:pt x="609" y="5835"/>
                  </a:lnTo>
                  <a:lnTo>
                    <a:pt x="0" y="12455"/>
                  </a:lnTo>
                  <a:lnTo>
                    <a:pt x="3211" y="20018"/>
                  </a:lnTo>
                  <a:lnTo>
                    <a:pt x="9658" y="27595"/>
                  </a:lnTo>
                  <a:lnTo>
                    <a:pt x="18757" y="34258"/>
                  </a:lnTo>
                  <a:lnTo>
                    <a:pt x="28910" y="38732"/>
                  </a:lnTo>
                  <a:lnTo>
                    <a:pt x="38179" y="40247"/>
                  </a:lnTo>
                  <a:lnTo>
                    <a:pt x="45557" y="38803"/>
                  </a:lnTo>
                  <a:lnTo>
                    <a:pt x="50037" y="34397"/>
                  </a:lnTo>
                  <a:lnTo>
                    <a:pt x="50654" y="27770"/>
                  </a:lnTo>
                  <a:lnTo>
                    <a:pt x="47456" y="20215"/>
                  </a:lnTo>
                  <a:lnTo>
                    <a:pt x="41015" y="12645"/>
                  </a:lnTo>
                  <a:lnTo>
                    <a:pt x="31902" y="5975"/>
                  </a:lnTo>
                  <a:lnTo>
                    <a:pt x="21742" y="1513"/>
                  </a:lnTo>
                  <a:lnTo>
                    <a:pt x="12469" y="0"/>
                  </a:lnTo>
                  <a:close/>
                </a:path>
              </a:pathLst>
            </a:custGeom>
            <a:solidFill>
              <a:srgbClr val="002E6E"/>
            </a:solidFill>
          </p:spPr>
          <p:txBody>
            <a:bodyPr wrap="square" lIns="0" tIns="0" rIns="0" bIns="0" rtlCol="0"/>
            <a:lstStyle/>
            <a:p>
              <a:endParaRPr dirty="0"/>
            </a:p>
          </p:txBody>
        </p:sp>
        <p:pic>
          <p:nvPicPr>
            <p:cNvPr id="31" name="bg object 43">
              <a:extLst>
                <a:ext uri="{FF2B5EF4-FFF2-40B4-BE49-F238E27FC236}">
                  <a16:creationId xmlns:a16="http://schemas.microsoft.com/office/drawing/2014/main" id="{DB9C264E-8476-BB52-D018-8BEF860704EE}"/>
                </a:ext>
              </a:extLst>
            </p:cNvPr>
            <p:cNvPicPr/>
            <p:nvPr/>
          </p:nvPicPr>
          <p:blipFill>
            <a:blip r:embed="rId17" cstate="screen">
              <a:extLst>
                <a:ext uri="{28A0092B-C50C-407E-A947-70E740481C1C}">
                  <a14:useLocalDpi xmlns:a14="http://schemas.microsoft.com/office/drawing/2010/main"/>
                </a:ext>
              </a:extLst>
            </a:blip>
            <a:stretch>
              <a:fillRect/>
            </a:stretch>
          </p:blipFill>
          <p:spPr>
            <a:xfrm>
              <a:off x="10269525" y="5391859"/>
              <a:ext cx="188494" cy="149547"/>
            </a:xfrm>
            <a:prstGeom prst="rect">
              <a:avLst/>
            </a:prstGeom>
          </p:spPr>
        </p:pic>
        <p:sp>
          <p:nvSpPr>
            <p:cNvPr id="32" name="bg object 44">
              <a:extLst>
                <a:ext uri="{FF2B5EF4-FFF2-40B4-BE49-F238E27FC236}">
                  <a16:creationId xmlns:a16="http://schemas.microsoft.com/office/drawing/2014/main" id="{900B95D0-EDDB-6A27-D44B-499D15CE9944}"/>
                </a:ext>
              </a:extLst>
            </p:cNvPr>
            <p:cNvSpPr/>
            <p:nvPr/>
          </p:nvSpPr>
          <p:spPr>
            <a:xfrm>
              <a:off x="10321494" y="5137619"/>
              <a:ext cx="124460" cy="206375"/>
            </a:xfrm>
            <a:custGeom>
              <a:avLst/>
              <a:gdLst/>
              <a:ahLst/>
              <a:cxnLst/>
              <a:rect l="l" t="t" r="r" b="b"/>
              <a:pathLst>
                <a:path w="124459" h="206375">
                  <a:moveTo>
                    <a:pt x="122529" y="175717"/>
                  </a:moveTo>
                  <a:lnTo>
                    <a:pt x="99148" y="139141"/>
                  </a:lnTo>
                  <a:lnTo>
                    <a:pt x="52616" y="112280"/>
                  </a:lnTo>
                  <a:lnTo>
                    <a:pt x="30200" y="108635"/>
                  </a:lnTo>
                  <a:lnTo>
                    <a:pt x="12331" y="112115"/>
                  </a:lnTo>
                  <a:lnTo>
                    <a:pt x="1447" y="122707"/>
                  </a:lnTo>
                  <a:lnTo>
                    <a:pt x="0" y="138747"/>
                  </a:lnTo>
                  <a:lnTo>
                    <a:pt x="7772" y="157022"/>
                  </a:lnTo>
                  <a:lnTo>
                    <a:pt x="23380" y="175323"/>
                  </a:lnTo>
                  <a:lnTo>
                    <a:pt x="45402" y="191452"/>
                  </a:lnTo>
                  <a:lnTo>
                    <a:pt x="69926" y="202196"/>
                  </a:lnTo>
                  <a:lnTo>
                    <a:pt x="92329" y="205828"/>
                  </a:lnTo>
                  <a:lnTo>
                    <a:pt x="110172" y="202349"/>
                  </a:lnTo>
                  <a:lnTo>
                    <a:pt x="121056" y="191731"/>
                  </a:lnTo>
                  <a:lnTo>
                    <a:pt x="122529" y="175717"/>
                  </a:lnTo>
                  <a:close/>
                </a:path>
                <a:path w="124459" h="206375">
                  <a:moveTo>
                    <a:pt x="124371" y="46266"/>
                  </a:moveTo>
                  <a:lnTo>
                    <a:pt x="93052" y="9893"/>
                  </a:lnTo>
                  <a:lnTo>
                    <a:pt x="60655" y="0"/>
                  </a:lnTo>
                  <a:lnTo>
                    <a:pt x="48348" y="2400"/>
                  </a:lnTo>
                  <a:lnTo>
                    <a:pt x="40868" y="9715"/>
                  </a:lnTo>
                  <a:lnTo>
                    <a:pt x="39839" y="20777"/>
                  </a:lnTo>
                  <a:lnTo>
                    <a:pt x="45199" y="33388"/>
                  </a:lnTo>
                  <a:lnTo>
                    <a:pt x="55981" y="46012"/>
                  </a:lnTo>
                  <a:lnTo>
                    <a:pt x="71183" y="57150"/>
                  </a:lnTo>
                  <a:lnTo>
                    <a:pt x="88087" y="64554"/>
                  </a:lnTo>
                  <a:lnTo>
                    <a:pt x="103543" y="67056"/>
                  </a:lnTo>
                  <a:lnTo>
                    <a:pt x="115862" y="64643"/>
                  </a:lnTo>
                  <a:lnTo>
                    <a:pt x="123367" y="57315"/>
                  </a:lnTo>
                  <a:lnTo>
                    <a:pt x="124371" y="46266"/>
                  </a:lnTo>
                  <a:close/>
                </a:path>
              </a:pathLst>
            </a:custGeom>
            <a:solidFill>
              <a:srgbClr val="002E6E"/>
            </a:solidFill>
          </p:spPr>
          <p:txBody>
            <a:bodyPr wrap="square" lIns="0" tIns="0" rIns="0" bIns="0" rtlCol="0"/>
            <a:lstStyle/>
            <a:p>
              <a:endParaRPr dirty="0"/>
            </a:p>
          </p:txBody>
        </p:sp>
        <p:pic>
          <p:nvPicPr>
            <p:cNvPr id="33" name="bg object 45">
              <a:extLst>
                <a:ext uri="{FF2B5EF4-FFF2-40B4-BE49-F238E27FC236}">
                  <a16:creationId xmlns:a16="http://schemas.microsoft.com/office/drawing/2014/main" id="{A94300BC-96B1-8E0B-C3EE-1BC79DF3FFE9}"/>
                </a:ext>
              </a:extLst>
            </p:cNvPr>
            <p:cNvPicPr/>
            <p:nvPr/>
          </p:nvPicPr>
          <p:blipFill>
            <a:blip r:embed="rId18" cstate="screen">
              <a:extLst>
                <a:ext uri="{28A0092B-C50C-407E-A947-70E740481C1C}">
                  <a14:useLocalDpi xmlns:a14="http://schemas.microsoft.com/office/drawing/2010/main"/>
                </a:ext>
              </a:extLst>
            </a:blip>
            <a:stretch>
              <a:fillRect/>
            </a:stretch>
          </p:blipFill>
          <p:spPr>
            <a:xfrm>
              <a:off x="9278991" y="6313755"/>
              <a:ext cx="79679" cy="87045"/>
            </a:xfrm>
            <a:prstGeom prst="rect">
              <a:avLst/>
            </a:prstGeom>
          </p:spPr>
        </p:pic>
        <p:pic>
          <p:nvPicPr>
            <p:cNvPr id="34" name="bg object 46">
              <a:extLst>
                <a:ext uri="{FF2B5EF4-FFF2-40B4-BE49-F238E27FC236}">
                  <a16:creationId xmlns:a16="http://schemas.microsoft.com/office/drawing/2014/main" id="{27C418E3-8109-673C-0AE6-D48D68EBB0B9}"/>
                </a:ext>
              </a:extLst>
            </p:cNvPr>
            <p:cNvPicPr/>
            <p:nvPr/>
          </p:nvPicPr>
          <p:blipFill>
            <a:blip r:embed="rId19" cstate="screen">
              <a:extLst>
                <a:ext uri="{28A0092B-C50C-407E-A947-70E740481C1C}">
                  <a14:useLocalDpi xmlns:a14="http://schemas.microsoft.com/office/drawing/2010/main"/>
                </a:ext>
              </a:extLst>
            </a:blip>
            <a:stretch>
              <a:fillRect/>
            </a:stretch>
          </p:blipFill>
          <p:spPr>
            <a:xfrm>
              <a:off x="9459078" y="6313275"/>
              <a:ext cx="123202" cy="87426"/>
            </a:xfrm>
            <a:prstGeom prst="rect">
              <a:avLst/>
            </a:prstGeom>
          </p:spPr>
        </p:pic>
        <p:pic>
          <p:nvPicPr>
            <p:cNvPr id="35" name="bg object 47">
              <a:extLst>
                <a:ext uri="{FF2B5EF4-FFF2-40B4-BE49-F238E27FC236}">
                  <a16:creationId xmlns:a16="http://schemas.microsoft.com/office/drawing/2014/main" id="{1E1A2038-D54A-9F53-39BA-4A806248EF36}"/>
                </a:ext>
              </a:extLst>
            </p:cNvPr>
            <p:cNvPicPr/>
            <p:nvPr/>
          </p:nvPicPr>
          <p:blipFill>
            <a:blip r:embed="rId20" cstate="screen">
              <a:extLst>
                <a:ext uri="{28A0092B-C50C-407E-A947-70E740481C1C}">
                  <a14:useLocalDpi xmlns:a14="http://schemas.microsoft.com/office/drawing/2010/main"/>
                </a:ext>
              </a:extLst>
            </a:blip>
            <a:stretch>
              <a:fillRect/>
            </a:stretch>
          </p:blipFill>
          <p:spPr>
            <a:xfrm>
              <a:off x="9689424" y="6315120"/>
              <a:ext cx="92646" cy="85572"/>
            </a:xfrm>
            <a:prstGeom prst="rect">
              <a:avLst/>
            </a:prstGeom>
          </p:spPr>
        </p:pic>
        <p:pic>
          <p:nvPicPr>
            <p:cNvPr id="36" name="bg object 48">
              <a:extLst>
                <a:ext uri="{FF2B5EF4-FFF2-40B4-BE49-F238E27FC236}">
                  <a16:creationId xmlns:a16="http://schemas.microsoft.com/office/drawing/2014/main" id="{3712F9E9-79AC-5844-1F7F-335199BF0D1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9882826" y="6315104"/>
              <a:ext cx="74091" cy="83705"/>
            </a:xfrm>
            <a:prstGeom prst="rect">
              <a:avLst/>
            </a:prstGeom>
          </p:spPr>
        </p:pic>
        <p:sp>
          <p:nvSpPr>
            <p:cNvPr id="37" name="bg object 49">
              <a:extLst>
                <a:ext uri="{FF2B5EF4-FFF2-40B4-BE49-F238E27FC236}">
                  <a16:creationId xmlns:a16="http://schemas.microsoft.com/office/drawing/2014/main" id="{569E459A-FE82-73FA-A388-AC12A610F18D}"/>
                </a:ext>
              </a:extLst>
            </p:cNvPr>
            <p:cNvSpPr/>
            <p:nvPr/>
          </p:nvSpPr>
          <p:spPr>
            <a:xfrm>
              <a:off x="10057846" y="6361442"/>
              <a:ext cx="22860" cy="36830"/>
            </a:xfrm>
            <a:custGeom>
              <a:avLst/>
              <a:gdLst/>
              <a:ahLst/>
              <a:cxnLst/>
              <a:rect l="l" t="t" r="r" b="b"/>
              <a:pathLst>
                <a:path w="22859" h="36829">
                  <a:moveTo>
                    <a:pt x="0" y="36829"/>
                  </a:moveTo>
                  <a:lnTo>
                    <a:pt x="22491" y="36829"/>
                  </a:lnTo>
                  <a:lnTo>
                    <a:pt x="22491" y="0"/>
                  </a:lnTo>
                  <a:lnTo>
                    <a:pt x="0" y="0"/>
                  </a:lnTo>
                  <a:lnTo>
                    <a:pt x="0" y="36829"/>
                  </a:lnTo>
                  <a:close/>
                </a:path>
              </a:pathLst>
            </a:custGeom>
            <a:solidFill>
              <a:srgbClr val="002E6E"/>
            </a:solidFill>
          </p:spPr>
          <p:txBody>
            <a:bodyPr wrap="square" lIns="0" tIns="0" rIns="0" bIns="0" rtlCol="0"/>
            <a:lstStyle/>
            <a:p>
              <a:endParaRPr dirty="0"/>
            </a:p>
          </p:txBody>
        </p:sp>
        <p:sp>
          <p:nvSpPr>
            <p:cNvPr id="38" name="bg object 50">
              <a:extLst>
                <a:ext uri="{FF2B5EF4-FFF2-40B4-BE49-F238E27FC236}">
                  <a16:creationId xmlns:a16="http://schemas.microsoft.com/office/drawing/2014/main" id="{5308C57A-2651-03CA-2B44-BE1FEC1529EA}"/>
                </a:ext>
              </a:extLst>
            </p:cNvPr>
            <p:cNvSpPr/>
            <p:nvPr/>
          </p:nvSpPr>
          <p:spPr>
            <a:xfrm>
              <a:off x="10057841" y="6315722"/>
              <a:ext cx="93980" cy="82550"/>
            </a:xfrm>
            <a:custGeom>
              <a:avLst/>
              <a:gdLst/>
              <a:ahLst/>
              <a:cxnLst/>
              <a:rect l="l" t="t" r="r" b="b"/>
              <a:pathLst>
                <a:path w="93979" h="82550">
                  <a:moveTo>
                    <a:pt x="93675" y="0"/>
                  </a:moveTo>
                  <a:lnTo>
                    <a:pt x="71196" y="0"/>
                  </a:lnTo>
                  <a:lnTo>
                    <a:pt x="71196" y="31750"/>
                  </a:lnTo>
                  <a:lnTo>
                    <a:pt x="22491" y="31750"/>
                  </a:lnTo>
                  <a:lnTo>
                    <a:pt x="22491" y="0"/>
                  </a:lnTo>
                  <a:lnTo>
                    <a:pt x="0" y="0"/>
                  </a:lnTo>
                  <a:lnTo>
                    <a:pt x="0" y="31750"/>
                  </a:lnTo>
                  <a:lnTo>
                    <a:pt x="0" y="45720"/>
                  </a:lnTo>
                  <a:lnTo>
                    <a:pt x="71196" y="45720"/>
                  </a:lnTo>
                  <a:lnTo>
                    <a:pt x="71196" y="82550"/>
                  </a:lnTo>
                  <a:lnTo>
                    <a:pt x="93675" y="82550"/>
                  </a:lnTo>
                  <a:lnTo>
                    <a:pt x="93675" y="45720"/>
                  </a:lnTo>
                  <a:lnTo>
                    <a:pt x="93675" y="31750"/>
                  </a:lnTo>
                  <a:lnTo>
                    <a:pt x="93675" y="0"/>
                  </a:lnTo>
                  <a:close/>
                </a:path>
              </a:pathLst>
            </a:custGeom>
            <a:solidFill>
              <a:srgbClr val="002E6E"/>
            </a:solidFill>
          </p:spPr>
          <p:txBody>
            <a:bodyPr wrap="square" lIns="0" tIns="0" rIns="0" bIns="0" rtlCol="0"/>
            <a:lstStyle/>
            <a:p>
              <a:endParaRPr dirty="0"/>
            </a:p>
          </p:txBody>
        </p:sp>
        <p:pic>
          <p:nvPicPr>
            <p:cNvPr id="39" name="bg object 51">
              <a:extLst>
                <a:ext uri="{FF2B5EF4-FFF2-40B4-BE49-F238E27FC236}">
                  <a16:creationId xmlns:a16="http://schemas.microsoft.com/office/drawing/2014/main" id="{7EC60AE2-B395-DD7F-6AEE-0823F2A43806}"/>
                </a:ext>
              </a:extLst>
            </p:cNvPr>
            <p:cNvPicPr/>
            <p:nvPr/>
          </p:nvPicPr>
          <p:blipFill>
            <a:blip r:embed="rId22" cstate="screen">
              <a:extLst>
                <a:ext uri="{28A0092B-C50C-407E-A947-70E740481C1C}">
                  <a14:useLocalDpi xmlns:a14="http://schemas.microsoft.com/office/drawing/2010/main"/>
                </a:ext>
              </a:extLst>
            </a:blip>
            <a:stretch>
              <a:fillRect/>
            </a:stretch>
          </p:blipFill>
          <p:spPr>
            <a:xfrm>
              <a:off x="10424067" y="6313369"/>
              <a:ext cx="115265" cy="85445"/>
            </a:xfrm>
            <a:prstGeom prst="rect">
              <a:avLst/>
            </a:prstGeom>
          </p:spPr>
        </p:pic>
        <p:sp>
          <p:nvSpPr>
            <p:cNvPr id="40" name="bg object 52">
              <a:extLst>
                <a:ext uri="{FF2B5EF4-FFF2-40B4-BE49-F238E27FC236}">
                  <a16:creationId xmlns:a16="http://schemas.microsoft.com/office/drawing/2014/main" id="{79BA1AFA-93D5-D755-22B1-CE5356541FA5}"/>
                </a:ext>
              </a:extLst>
            </p:cNvPr>
            <p:cNvSpPr/>
            <p:nvPr/>
          </p:nvSpPr>
          <p:spPr>
            <a:xfrm>
              <a:off x="10639363" y="6315119"/>
              <a:ext cx="61594" cy="83820"/>
            </a:xfrm>
            <a:custGeom>
              <a:avLst/>
              <a:gdLst/>
              <a:ahLst/>
              <a:cxnLst/>
              <a:rect l="l" t="t" r="r" b="b"/>
              <a:pathLst>
                <a:path w="61595" h="83820">
                  <a:moveTo>
                    <a:pt x="61036" y="0"/>
                  </a:moveTo>
                  <a:lnTo>
                    <a:pt x="0" y="0"/>
                  </a:lnTo>
                  <a:lnTo>
                    <a:pt x="0" y="83692"/>
                  </a:lnTo>
                  <a:lnTo>
                    <a:pt x="22504" y="83692"/>
                  </a:lnTo>
                  <a:lnTo>
                    <a:pt x="22504" y="46913"/>
                  </a:lnTo>
                  <a:lnTo>
                    <a:pt x="58597" y="46913"/>
                  </a:lnTo>
                  <a:lnTo>
                    <a:pt x="58597" y="32765"/>
                  </a:lnTo>
                  <a:lnTo>
                    <a:pt x="22504" y="32765"/>
                  </a:lnTo>
                  <a:lnTo>
                    <a:pt x="22504" y="14173"/>
                  </a:lnTo>
                  <a:lnTo>
                    <a:pt x="61036" y="14173"/>
                  </a:lnTo>
                  <a:lnTo>
                    <a:pt x="61036" y="0"/>
                  </a:lnTo>
                  <a:close/>
                </a:path>
              </a:pathLst>
            </a:custGeom>
            <a:solidFill>
              <a:srgbClr val="002E6E"/>
            </a:solidFill>
          </p:spPr>
          <p:txBody>
            <a:bodyPr wrap="square" lIns="0" tIns="0" rIns="0" bIns="0" rtlCol="0"/>
            <a:lstStyle/>
            <a:p>
              <a:endParaRPr dirty="0"/>
            </a:p>
          </p:txBody>
        </p:sp>
        <p:pic>
          <p:nvPicPr>
            <p:cNvPr id="41" name="bg object 53">
              <a:extLst>
                <a:ext uri="{FF2B5EF4-FFF2-40B4-BE49-F238E27FC236}">
                  <a16:creationId xmlns:a16="http://schemas.microsoft.com/office/drawing/2014/main" id="{CEE096FC-ABDE-D154-F9F7-33DEB630613A}"/>
                </a:ext>
              </a:extLst>
            </p:cNvPr>
            <p:cNvPicPr/>
            <p:nvPr/>
          </p:nvPicPr>
          <p:blipFill>
            <a:blip r:embed="rId23" cstate="screen">
              <a:extLst>
                <a:ext uri="{28A0092B-C50C-407E-A947-70E740481C1C}">
                  <a14:useLocalDpi xmlns:a14="http://schemas.microsoft.com/office/drawing/2010/main"/>
                </a:ext>
              </a:extLst>
            </a:blip>
            <a:stretch>
              <a:fillRect/>
            </a:stretch>
          </p:blipFill>
          <p:spPr>
            <a:xfrm>
              <a:off x="10806506" y="6315099"/>
              <a:ext cx="84150" cy="83705"/>
            </a:xfrm>
            <a:prstGeom prst="rect">
              <a:avLst/>
            </a:prstGeom>
          </p:spPr>
        </p:pic>
        <p:sp>
          <p:nvSpPr>
            <p:cNvPr id="42" name="bg object 54">
              <a:extLst>
                <a:ext uri="{FF2B5EF4-FFF2-40B4-BE49-F238E27FC236}">
                  <a16:creationId xmlns:a16="http://schemas.microsoft.com/office/drawing/2014/main" id="{BD94477C-4268-D3F6-CECB-E67E79669421}"/>
                </a:ext>
              </a:extLst>
            </p:cNvPr>
            <p:cNvSpPr/>
            <p:nvPr/>
          </p:nvSpPr>
          <p:spPr>
            <a:xfrm>
              <a:off x="10992243" y="6315138"/>
              <a:ext cx="22860" cy="83820"/>
            </a:xfrm>
            <a:custGeom>
              <a:avLst/>
              <a:gdLst/>
              <a:ahLst/>
              <a:cxnLst/>
              <a:rect l="l" t="t" r="r" b="b"/>
              <a:pathLst>
                <a:path w="22859" h="83820">
                  <a:moveTo>
                    <a:pt x="22466" y="0"/>
                  </a:moveTo>
                  <a:lnTo>
                    <a:pt x="0" y="0"/>
                  </a:lnTo>
                  <a:lnTo>
                    <a:pt x="0" y="83667"/>
                  </a:lnTo>
                  <a:lnTo>
                    <a:pt x="22466" y="83667"/>
                  </a:lnTo>
                  <a:lnTo>
                    <a:pt x="22466" y="0"/>
                  </a:lnTo>
                  <a:close/>
                </a:path>
              </a:pathLst>
            </a:custGeom>
            <a:solidFill>
              <a:srgbClr val="002E6E"/>
            </a:solidFill>
          </p:spPr>
          <p:txBody>
            <a:bodyPr wrap="square" lIns="0" tIns="0" rIns="0" bIns="0" rtlCol="0"/>
            <a:lstStyle/>
            <a:p>
              <a:endParaRPr dirty="0"/>
            </a:p>
          </p:txBody>
        </p:sp>
        <p:pic>
          <p:nvPicPr>
            <p:cNvPr id="43" name="bg object 55">
              <a:extLst>
                <a:ext uri="{FF2B5EF4-FFF2-40B4-BE49-F238E27FC236}">
                  <a16:creationId xmlns:a16="http://schemas.microsoft.com/office/drawing/2014/main" id="{92AE7CF0-5F99-2E84-266E-984C37E7A97D}"/>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1121703" y="6313251"/>
              <a:ext cx="89001" cy="87439"/>
            </a:xfrm>
            <a:prstGeom prst="rect">
              <a:avLst/>
            </a:prstGeom>
          </p:spPr>
        </p:pic>
        <p:pic>
          <p:nvPicPr>
            <p:cNvPr id="44" name="bg object 56">
              <a:extLst>
                <a:ext uri="{FF2B5EF4-FFF2-40B4-BE49-F238E27FC236}">
                  <a16:creationId xmlns:a16="http://schemas.microsoft.com/office/drawing/2014/main" id="{238D4B4D-3C8A-D498-703A-422C266B3E47}"/>
                </a:ext>
              </a:extLst>
            </p:cNvPr>
            <p:cNvPicPr/>
            <p:nvPr/>
          </p:nvPicPr>
          <p:blipFill>
            <a:blip r:embed="rId25" cstate="screen">
              <a:extLst>
                <a:ext uri="{28A0092B-C50C-407E-A947-70E740481C1C}">
                  <a14:useLocalDpi xmlns:a14="http://schemas.microsoft.com/office/drawing/2010/main"/>
                </a:ext>
              </a:extLst>
            </a:blip>
            <a:stretch>
              <a:fillRect/>
            </a:stretch>
          </p:blipFill>
          <p:spPr>
            <a:xfrm>
              <a:off x="11304880" y="6313369"/>
              <a:ext cx="115227" cy="85445"/>
            </a:xfrm>
            <a:prstGeom prst="rect">
              <a:avLst/>
            </a:prstGeom>
          </p:spPr>
        </p:pic>
      </p:grpSp>
    </p:spTree>
    <p:extLst>
      <p:ext uri="{BB962C8B-B14F-4D97-AF65-F5344CB8AC3E}">
        <p14:creationId xmlns:p14="http://schemas.microsoft.com/office/powerpoint/2010/main" val="417525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4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 no line">
    <p:spTree>
      <p:nvGrpSpPr>
        <p:cNvPr id="1" name=""/>
        <p:cNvGrpSpPr/>
        <p:nvPr/>
      </p:nvGrpSpPr>
      <p:grpSpPr>
        <a:xfrm>
          <a:off x="0" y="0"/>
          <a:ext cx="0" cy="0"/>
          <a:chOff x="0" y="0"/>
          <a:chExt cx="0" cy="0"/>
        </a:xfrm>
      </p:grpSpPr>
      <p:sp>
        <p:nvSpPr>
          <p:cNvPr id="13" name="object 2"/>
          <p:cNvSpPr/>
          <p:nvPr userDrawn="1"/>
        </p:nvSpPr>
        <p:spPr>
          <a:xfrm>
            <a:off x="-3698" y="-1"/>
            <a:ext cx="11036300" cy="720000"/>
          </a:xfrm>
          <a:custGeom>
            <a:avLst/>
            <a:gdLst/>
            <a:ahLst/>
            <a:cxnLst/>
            <a:rect l="l" t="t" r="r" b="b"/>
            <a:pathLst>
              <a:path w="11036300" h="664845">
                <a:moveTo>
                  <a:pt x="11036300" y="0"/>
                </a:moveTo>
                <a:lnTo>
                  <a:pt x="0" y="0"/>
                </a:lnTo>
                <a:lnTo>
                  <a:pt x="0" y="664603"/>
                </a:lnTo>
                <a:lnTo>
                  <a:pt x="10718800" y="664603"/>
                </a:lnTo>
                <a:lnTo>
                  <a:pt x="10902354" y="659642"/>
                </a:lnTo>
                <a:lnTo>
                  <a:pt x="10996612" y="624916"/>
                </a:lnTo>
                <a:lnTo>
                  <a:pt x="11031339" y="530658"/>
                </a:lnTo>
                <a:lnTo>
                  <a:pt x="11036300" y="347103"/>
                </a:lnTo>
                <a:lnTo>
                  <a:pt x="11036300" y="0"/>
                </a:lnTo>
                <a:close/>
              </a:path>
            </a:pathLst>
          </a:custGeom>
          <a:solidFill>
            <a:srgbClr val="001F60"/>
          </a:solidFill>
        </p:spPr>
        <p:txBody>
          <a:bodyPr wrap="square" lIns="0" tIns="0" rIns="0" bIns="0" rtlCol="0"/>
          <a:lstStyle/>
          <a:p>
            <a:endParaRPr dirty="0"/>
          </a:p>
        </p:txBody>
      </p:sp>
      <p:grpSp>
        <p:nvGrpSpPr>
          <p:cNvPr id="6" name="object 3"/>
          <p:cNvGrpSpPr/>
          <p:nvPr userDrawn="1"/>
        </p:nvGrpSpPr>
        <p:grpSpPr>
          <a:xfrm>
            <a:off x="11340003" y="111028"/>
            <a:ext cx="846455" cy="486409"/>
            <a:chOff x="11340003" y="111028"/>
            <a:chExt cx="846455" cy="486409"/>
          </a:xfrm>
        </p:grpSpPr>
        <p:sp>
          <p:nvSpPr>
            <p:cNvPr id="8" name="object 4"/>
            <p:cNvSpPr/>
            <p:nvPr/>
          </p:nvSpPr>
          <p:spPr>
            <a:xfrm>
              <a:off x="11480999" y="376519"/>
              <a:ext cx="705485" cy="0"/>
            </a:xfrm>
            <a:custGeom>
              <a:avLst/>
              <a:gdLst/>
              <a:ahLst/>
              <a:cxnLst/>
              <a:rect l="l" t="t" r="r" b="b"/>
              <a:pathLst>
                <a:path w="705484">
                  <a:moveTo>
                    <a:pt x="0" y="0"/>
                  </a:moveTo>
                  <a:lnTo>
                    <a:pt x="705002" y="0"/>
                  </a:lnTo>
                </a:path>
              </a:pathLst>
            </a:custGeom>
            <a:ln w="50800">
              <a:solidFill>
                <a:srgbClr val="04A88F"/>
              </a:solidFill>
            </a:ln>
          </p:spPr>
          <p:txBody>
            <a:bodyPr wrap="square" lIns="0" tIns="0" rIns="0" bIns="0" rtlCol="0"/>
            <a:lstStyle/>
            <a:p>
              <a:endParaRPr dirty="0"/>
            </a:p>
          </p:txBody>
        </p:sp>
        <p:sp>
          <p:nvSpPr>
            <p:cNvPr id="9" name="object 5"/>
            <p:cNvSpPr/>
            <p:nvPr/>
          </p:nvSpPr>
          <p:spPr>
            <a:xfrm>
              <a:off x="11340003" y="111028"/>
              <a:ext cx="486409" cy="486409"/>
            </a:xfrm>
            <a:custGeom>
              <a:avLst/>
              <a:gdLst/>
              <a:ahLst/>
              <a:cxnLst/>
              <a:rect l="l" t="t" r="r" b="b"/>
              <a:pathLst>
                <a:path w="486409" h="486409">
                  <a:moveTo>
                    <a:pt x="242976" y="0"/>
                  </a:moveTo>
                  <a:lnTo>
                    <a:pt x="194009" y="4936"/>
                  </a:lnTo>
                  <a:lnTo>
                    <a:pt x="148400" y="19095"/>
                  </a:lnTo>
                  <a:lnTo>
                    <a:pt x="107127" y="41498"/>
                  </a:lnTo>
                  <a:lnTo>
                    <a:pt x="71167" y="71169"/>
                  </a:lnTo>
                  <a:lnTo>
                    <a:pt x="41497" y="107130"/>
                  </a:lnTo>
                  <a:lnTo>
                    <a:pt x="19094" y="148406"/>
                  </a:lnTo>
                  <a:lnTo>
                    <a:pt x="4936" y="194017"/>
                  </a:lnTo>
                  <a:lnTo>
                    <a:pt x="0" y="242989"/>
                  </a:lnTo>
                  <a:lnTo>
                    <a:pt x="4936" y="291956"/>
                  </a:lnTo>
                  <a:lnTo>
                    <a:pt x="19094" y="337564"/>
                  </a:lnTo>
                  <a:lnTo>
                    <a:pt x="41497" y="378837"/>
                  </a:lnTo>
                  <a:lnTo>
                    <a:pt x="71167" y="414797"/>
                  </a:lnTo>
                  <a:lnTo>
                    <a:pt x="107127" y="444467"/>
                  </a:lnTo>
                  <a:lnTo>
                    <a:pt x="148400" y="466870"/>
                  </a:lnTo>
                  <a:lnTo>
                    <a:pt x="194009" y="481028"/>
                  </a:lnTo>
                  <a:lnTo>
                    <a:pt x="242976" y="485965"/>
                  </a:lnTo>
                  <a:lnTo>
                    <a:pt x="291947" y="481028"/>
                  </a:lnTo>
                  <a:lnTo>
                    <a:pt x="337557" y="466870"/>
                  </a:lnTo>
                  <a:lnTo>
                    <a:pt x="378830" y="444467"/>
                  </a:lnTo>
                  <a:lnTo>
                    <a:pt x="414789" y="414797"/>
                  </a:lnTo>
                  <a:lnTo>
                    <a:pt x="444458" y="378837"/>
                  </a:lnTo>
                  <a:lnTo>
                    <a:pt x="466859" y="337564"/>
                  </a:lnTo>
                  <a:lnTo>
                    <a:pt x="481016" y="291956"/>
                  </a:lnTo>
                  <a:lnTo>
                    <a:pt x="485952" y="242989"/>
                  </a:lnTo>
                  <a:lnTo>
                    <a:pt x="481016" y="194017"/>
                  </a:lnTo>
                  <a:lnTo>
                    <a:pt x="466859" y="148406"/>
                  </a:lnTo>
                  <a:lnTo>
                    <a:pt x="444458" y="107130"/>
                  </a:lnTo>
                  <a:lnTo>
                    <a:pt x="414789" y="71169"/>
                  </a:lnTo>
                  <a:lnTo>
                    <a:pt x="378830" y="41498"/>
                  </a:lnTo>
                  <a:lnTo>
                    <a:pt x="337557" y="19095"/>
                  </a:lnTo>
                  <a:lnTo>
                    <a:pt x="291947" y="4936"/>
                  </a:lnTo>
                  <a:lnTo>
                    <a:pt x="242976" y="0"/>
                  </a:lnTo>
                  <a:close/>
                </a:path>
              </a:pathLst>
            </a:custGeom>
            <a:solidFill>
              <a:srgbClr val="04A88F"/>
            </a:solidFill>
          </p:spPr>
          <p:txBody>
            <a:bodyPr wrap="square" lIns="0" tIns="0" rIns="0" bIns="0" rtlCol="0"/>
            <a:lstStyle/>
            <a:p>
              <a:endParaRPr dirty="0"/>
            </a:p>
          </p:txBody>
        </p:sp>
      </p:grpSp>
      <p:sp>
        <p:nvSpPr>
          <p:cNvPr id="2" name="Content Placeholder 7">
            <a:extLst>
              <a:ext uri="{FF2B5EF4-FFF2-40B4-BE49-F238E27FC236}">
                <a16:creationId xmlns:a16="http://schemas.microsoft.com/office/drawing/2014/main" id="{43F1D106-623B-97FE-02DB-9064A0B8A0B2}"/>
              </a:ext>
            </a:extLst>
          </p:cNvPr>
          <p:cNvSpPr>
            <a:spLocks noGrp="1"/>
          </p:cNvSpPr>
          <p:nvPr>
            <p:ph sz="quarter" idx="11"/>
          </p:nvPr>
        </p:nvSpPr>
        <p:spPr>
          <a:xfrm>
            <a:off x="609600" y="1238081"/>
            <a:ext cx="10929671" cy="4774301"/>
          </a:xfrm>
          <a:prstGeom prst="rect">
            <a:avLst/>
          </a:prstGeom>
        </p:spPr>
        <p:txBody>
          <a:bodyPr/>
          <a:lstStyle>
            <a:lvl1pPr>
              <a:defRPr sz="2000">
                <a:solidFill>
                  <a:srgbClr val="71708D"/>
                </a:solidFill>
                <a:latin typeface="Century Gothic" charset="0"/>
                <a:ea typeface="Century Gothic" charset="0"/>
                <a:cs typeface="Century Gothic" charset="0"/>
              </a:defRPr>
            </a:lvl1pPr>
            <a:lvl2pPr>
              <a:defRPr sz="1800">
                <a:solidFill>
                  <a:srgbClr val="71708D"/>
                </a:solidFill>
                <a:latin typeface="Century Gothic" charset="0"/>
                <a:ea typeface="Century Gothic" charset="0"/>
                <a:cs typeface="Century Gothic" charset="0"/>
              </a:defRPr>
            </a:lvl2pPr>
            <a:lvl3pPr>
              <a:defRPr sz="1600">
                <a:solidFill>
                  <a:srgbClr val="71708D"/>
                </a:solidFill>
                <a:latin typeface="Century Gothic" charset="0"/>
                <a:ea typeface="Century Gothic" charset="0"/>
                <a:cs typeface="Century Gothic" charset="0"/>
              </a:defRPr>
            </a:lvl3pPr>
            <a:lvl4pPr>
              <a:defRPr sz="1400">
                <a:solidFill>
                  <a:srgbClr val="71708D"/>
                </a:solidFill>
                <a:latin typeface="Century Gothic" charset="0"/>
                <a:ea typeface="Century Gothic" charset="0"/>
                <a:cs typeface="Century Gothic" charset="0"/>
              </a:defRPr>
            </a:lvl4pPr>
            <a:lvl5pPr>
              <a:defRPr sz="1200">
                <a:solidFill>
                  <a:srgbClr val="71708D"/>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0049BF9F-0276-D68B-ACD5-332ECC058923}"/>
              </a:ext>
            </a:extLst>
          </p:cNvPr>
          <p:cNvSpPr>
            <a:spLocks noGrp="1"/>
          </p:cNvSpPr>
          <p:nvPr>
            <p:ph type="title" hasCustomPrompt="1"/>
          </p:nvPr>
        </p:nvSpPr>
        <p:spPr>
          <a:xfrm>
            <a:off x="587829" y="169543"/>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7" name="Slide Number Placeholder 5"/>
          <p:cNvSpPr>
            <a:spLocks noGrp="1"/>
          </p:cNvSpPr>
          <p:nvPr>
            <p:ph type="sldNum" sz="quarter" idx="10"/>
          </p:nvPr>
        </p:nvSpPr>
        <p:spPr>
          <a:xfrm>
            <a:off x="11340003" y="193956"/>
            <a:ext cx="486409"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chemeClr val="bg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1B76BDF1-24BE-4EC5-945F-D52BE1A8D40B}" type="slidenum">
              <a:rPr lang="en-US" altLang="en-US" smtClean="0"/>
              <a:pPr/>
              <a:t>‹#›</a:t>
            </a:fld>
            <a:endParaRPr lang="en-ZA" dirty="0"/>
          </a:p>
        </p:txBody>
      </p:sp>
    </p:spTree>
    <p:extLst>
      <p:ext uri="{BB962C8B-B14F-4D97-AF65-F5344CB8AC3E}">
        <p14:creationId xmlns:p14="http://schemas.microsoft.com/office/powerpoint/2010/main" val="201696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object 2"/>
          <p:cNvSpPr/>
          <p:nvPr userDrawn="1"/>
        </p:nvSpPr>
        <p:spPr>
          <a:xfrm>
            <a:off x="-3698" y="-1"/>
            <a:ext cx="11036300" cy="720000"/>
          </a:xfrm>
          <a:custGeom>
            <a:avLst/>
            <a:gdLst/>
            <a:ahLst/>
            <a:cxnLst/>
            <a:rect l="l" t="t" r="r" b="b"/>
            <a:pathLst>
              <a:path w="11036300" h="664845">
                <a:moveTo>
                  <a:pt x="11036300" y="0"/>
                </a:moveTo>
                <a:lnTo>
                  <a:pt x="0" y="0"/>
                </a:lnTo>
                <a:lnTo>
                  <a:pt x="0" y="664603"/>
                </a:lnTo>
                <a:lnTo>
                  <a:pt x="10718800" y="664603"/>
                </a:lnTo>
                <a:lnTo>
                  <a:pt x="10902354" y="659642"/>
                </a:lnTo>
                <a:lnTo>
                  <a:pt x="10996612" y="624916"/>
                </a:lnTo>
                <a:lnTo>
                  <a:pt x="11031339" y="530658"/>
                </a:lnTo>
                <a:lnTo>
                  <a:pt x="11036300" y="347103"/>
                </a:lnTo>
                <a:lnTo>
                  <a:pt x="11036300" y="0"/>
                </a:lnTo>
                <a:close/>
              </a:path>
            </a:pathLst>
          </a:custGeom>
          <a:solidFill>
            <a:srgbClr val="20366A"/>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045CD58-F3AC-442B-8C38-5A4C1570888A}" type="datetime1">
              <a:rPr lang="en-US" smtClean="0"/>
              <a:t>5/12/2023</a:t>
            </a:fld>
            <a:endParaRPr lang="en-US" dirty="0"/>
          </a:p>
        </p:txBody>
      </p:sp>
      <p:grpSp>
        <p:nvGrpSpPr>
          <p:cNvPr id="6" name="object 3"/>
          <p:cNvGrpSpPr/>
          <p:nvPr userDrawn="1"/>
        </p:nvGrpSpPr>
        <p:grpSpPr>
          <a:xfrm>
            <a:off x="11340003" y="111028"/>
            <a:ext cx="846455" cy="486409"/>
            <a:chOff x="11340003" y="111028"/>
            <a:chExt cx="846455" cy="486409"/>
          </a:xfrm>
        </p:grpSpPr>
        <p:sp>
          <p:nvSpPr>
            <p:cNvPr id="7" name="object 4"/>
            <p:cNvSpPr/>
            <p:nvPr/>
          </p:nvSpPr>
          <p:spPr>
            <a:xfrm>
              <a:off x="11480999" y="376519"/>
              <a:ext cx="705485" cy="0"/>
            </a:xfrm>
            <a:custGeom>
              <a:avLst/>
              <a:gdLst/>
              <a:ahLst/>
              <a:cxnLst/>
              <a:rect l="l" t="t" r="r" b="b"/>
              <a:pathLst>
                <a:path w="705484">
                  <a:moveTo>
                    <a:pt x="0" y="0"/>
                  </a:moveTo>
                  <a:lnTo>
                    <a:pt x="705002" y="0"/>
                  </a:lnTo>
                </a:path>
              </a:pathLst>
            </a:custGeom>
            <a:ln w="50800">
              <a:solidFill>
                <a:srgbClr val="04A88F"/>
              </a:solidFill>
            </a:ln>
          </p:spPr>
          <p:txBody>
            <a:bodyPr wrap="square" lIns="0" tIns="0" rIns="0" bIns="0" rtlCol="0"/>
            <a:lstStyle/>
            <a:p>
              <a:endParaRPr dirty="0"/>
            </a:p>
          </p:txBody>
        </p:sp>
        <p:sp>
          <p:nvSpPr>
            <p:cNvPr id="8" name="object 5"/>
            <p:cNvSpPr/>
            <p:nvPr/>
          </p:nvSpPr>
          <p:spPr>
            <a:xfrm>
              <a:off x="11340003" y="111028"/>
              <a:ext cx="486409" cy="486409"/>
            </a:xfrm>
            <a:custGeom>
              <a:avLst/>
              <a:gdLst/>
              <a:ahLst/>
              <a:cxnLst/>
              <a:rect l="l" t="t" r="r" b="b"/>
              <a:pathLst>
                <a:path w="486409" h="486409">
                  <a:moveTo>
                    <a:pt x="242976" y="0"/>
                  </a:moveTo>
                  <a:lnTo>
                    <a:pt x="194009" y="4936"/>
                  </a:lnTo>
                  <a:lnTo>
                    <a:pt x="148400" y="19095"/>
                  </a:lnTo>
                  <a:lnTo>
                    <a:pt x="107127" y="41498"/>
                  </a:lnTo>
                  <a:lnTo>
                    <a:pt x="71167" y="71169"/>
                  </a:lnTo>
                  <a:lnTo>
                    <a:pt x="41497" y="107130"/>
                  </a:lnTo>
                  <a:lnTo>
                    <a:pt x="19094" y="148406"/>
                  </a:lnTo>
                  <a:lnTo>
                    <a:pt x="4936" y="194017"/>
                  </a:lnTo>
                  <a:lnTo>
                    <a:pt x="0" y="242989"/>
                  </a:lnTo>
                  <a:lnTo>
                    <a:pt x="4936" y="291956"/>
                  </a:lnTo>
                  <a:lnTo>
                    <a:pt x="19094" y="337564"/>
                  </a:lnTo>
                  <a:lnTo>
                    <a:pt x="41497" y="378837"/>
                  </a:lnTo>
                  <a:lnTo>
                    <a:pt x="71167" y="414797"/>
                  </a:lnTo>
                  <a:lnTo>
                    <a:pt x="107127" y="444467"/>
                  </a:lnTo>
                  <a:lnTo>
                    <a:pt x="148400" y="466870"/>
                  </a:lnTo>
                  <a:lnTo>
                    <a:pt x="194009" y="481028"/>
                  </a:lnTo>
                  <a:lnTo>
                    <a:pt x="242976" y="485965"/>
                  </a:lnTo>
                  <a:lnTo>
                    <a:pt x="291947" y="481028"/>
                  </a:lnTo>
                  <a:lnTo>
                    <a:pt x="337557" y="466870"/>
                  </a:lnTo>
                  <a:lnTo>
                    <a:pt x="378830" y="444467"/>
                  </a:lnTo>
                  <a:lnTo>
                    <a:pt x="414789" y="414797"/>
                  </a:lnTo>
                  <a:lnTo>
                    <a:pt x="444458" y="378837"/>
                  </a:lnTo>
                  <a:lnTo>
                    <a:pt x="466859" y="337564"/>
                  </a:lnTo>
                  <a:lnTo>
                    <a:pt x="481016" y="291956"/>
                  </a:lnTo>
                  <a:lnTo>
                    <a:pt x="485952" y="242989"/>
                  </a:lnTo>
                  <a:lnTo>
                    <a:pt x="481016" y="194017"/>
                  </a:lnTo>
                  <a:lnTo>
                    <a:pt x="466859" y="148406"/>
                  </a:lnTo>
                  <a:lnTo>
                    <a:pt x="444458" y="107130"/>
                  </a:lnTo>
                  <a:lnTo>
                    <a:pt x="414789" y="71169"/>
                  </a:lnTo>
                  <a:lnTo>
                    <a:pt x="378830" y="41498"/>
                  </a:lnTo>
                  <a:lnTo>
                    <a:pt x="337557" y="19095"/>
                  </a:lnTo>
                  <a:lnTo>
                    <a:pt x="291947" y="4936"/>
                  </a:lnTo>
                  <a:lnTo>
                    <a:pt x="242976" y="0"/>
                  </a:lnTo>
                  <a:close/>
                </a:path>
              </a:pathLst>
            </a:custGeom>
            <a:solidFill>
              <a:srgbClr val="04A88F"/>
            </a:solidFill>
          </p:spPr>
          <p:txBody>
            <a:bodyPr wrap="square" lIns="0" tIns="0" rIns="0" bIns="0" rtlCol="0"/>
            <a:lstStyle/>
            <a:p>
              <a:endParaRPr dirty="0"/>
            </a:p>
          </p:txBody>
        </p:sp>
      </p:grpSp>
      <p:sp>
        <p:nvSpPr>
          <p:cNvPr id="4" name="Holder 4"/>
          <p:cNvSpPr>
            <a:spLocks noGrp="1"/>
          </p:cNvSpPr>
          <p:nvPr>
            <p:ph type="sldNum" sz="quarter" idx="7"/>
          </p:nvPr>
        </p:nvSpPr>
        <p:spPr>
          <a:xfrm>
            <a:off x="11276537" y="235973"/>
            <a:ext cx="622568" cy="238527"/>
          </a:xfrm>
        </p:spPr>
        <p:txBody>
          <a:bodyPr lIns="0" tIns="0" rIns="0" bIns="0" anchor="ctr"/>
          <a:lstStyle>
            <a:lvl1pPr algn="ctr">
              <a:defRPr lang="en-ZA" sz="1550" b="1" spc="-25" smtClean="0">
                <a:solidFill>
                  <a:srgbClr val="FFFFFF"/>
                </a:solidFill>
                <a:latin typeface="Century Gothic"/>
                <a:cs typeface="Century Gothic"/>
              </a:defRPr>
            </a:lvl1pPr>
          </a:lstStyle>
          <a:p>
            <a:fld id="{B6F15528-21DE-4FAA-801E-634DDDAF4B2B}" type="slidenum">
              <a:rPr lang="en-ZA" smtClean="0"/>
              <a:pPr/>
              <a:t>‹#›</a:t>
            </a:fld>
            <a:endParaRPr lang="en-ZA" dirty="0"/>
          </a:p>
        </p:txBody>
      </p:sp>
      <p:sp>
        <p:nvSpPr>
          <p:cNvPr id="18" name="object 30"/>
          <p:cNvSpPr txBox="1">
            <a:spLocks noGrp="1"/>
          </p:cNvSpPr>
          <p:nvPr>
            <p:ph type="title" hasCustomPrompt="1"/>
          </p:nvPr>
        </p:nvSpPr>
        <p:spPr>
          <a:xfrm>
            <a:off x="515702" y="133360"/>
            <a:ext cx="9695098" cy="360680"/>
          </a:xfrm>
          <a:prstGeom prst="rect">
            <a:avLst/>
          </a:prstGeom>
        </p:spPr>
        <p:txBody>
          <a:bodyPr vert="horz" wrap="square" lIns="0" tIns="12700" rIns="0" bIns="0" rtlCol="0">
            <a:spAutoFit/>
          </a:bodyPr>
          <a:lstStyle>
            <a:lvl1pPr>
              <a:defRPr/>
            </a:lvl1pPr>
          </a:lstStyle>
          <a:p>
            <a:pPr marL="12700">
              <a:lnSpc>
                <a:spcPct val="100000"/>
              </a:lnSpc>
              <a:spcBef>
                <a:spcPts val="100"/>
              </a:spcBef>
            </a:pPr>
            <a:r>
              <a:rPr lang="en-US" sz="2200" dirty="0">
                <a:solidFill>
                  <a:srgbClr val="FFFFFF"/>
                </a:solidFill>
              </a:rPr>
              <a:t>TITLE</a:t>
            </a:r>
            <a:endParaRPr sz="2200" dirty="0"/>
          </a:p>
        </p:txBody>
      </p:sp>
      <p:grpSp>
        <p:nvGrpSpPr>
          <p:cNvPr id="13" name="object 47"/>
          <p:cNvGrpSpPr/>
          <p:nvPr userDrawn="1"/>
        </p:nvGrpSpPr>
        <p:grpSpPr>
          <a:xfrm>
            <a:off x="11417684" y="6400253"/>
            <a:ext cx="330835" cy="236220"/>
            <a:chOff x="11417684" y="6400253"/>
            <a:chExt cx="330835" cy="236220"/>
          </a:xfrm>
        </p:grpSpPr>
        <p:sp>
          <p:nvSpPr>
            <p:cNvPr id="14" name="object 48"/>
            <p:cNvSpPr/>
            <p:nvPr/>
          </p:nvSpPr>
          <p:spPr>
            <a:xfrm>
              <a:off x="11417684" y="6490060"/>
              <a:ext cx="330835" cy="146050"/>
            </a:xfrm>
            <a:custGeom>
              <a:avLst/>
              <a:gdLst/>
              <a:ahLst/>
              <a:cxnLst/>
              <a:rect l="l" t="t" r="r" b="b"/>
              <a:pathLst>
                <a:path w="330834" h="146050">
                  <a:moveTo>
                    <a:pt x="206387" y="0"/>
                  </a:moveTo>
                  <a:lnTo>
                    <a:pt x="238727" y="9300"/>
                  </a:lnTo>
                  <a:lnTo>
                    <a:pt x="263948" y="22156"/>
                  </a:lnTo>
                  <a:lnTo>
                    <a:pt x="280338" y="37806"/>
                  </a:lnTo>
                  <a:lnTo>
                    <a:pt x="286181" y="55486"/>
                  </a:lnTo>
                  <a:lnTo>
                    <a:pt x="275394" y="79266"/>
                  </a:lnTo>
                  <a:lnTo>
                    <a:pt x="245978" y="98683"/>
                  </a:lnTo>
                  <a:lnTo>
                    <a:pt x="202348" y="111773"/>
                  </a:lnTo>
                  <a:lnTo>
                    <a:pt x="148920" y="116573"/>
                  </a:lnTo>
                  <a:lnTo>
                    <a:pt x="95492" y="111773"/>
                  </a:lnTo>
                  <a:lnTo>
                    <a:pt x="51862" y="98683"/>
                  </a:lnTo>
                  <a:lnTo>
                    <a:pt x="22445" y="79266"/>
                  </a:lnTo>
                  <a:lnTo>
                    <a:pt x="11658" y="55486"/>
                  </a:lnTo>
                  <a:lnTo>
                    <a:pt x="11658" y="49860"/>
                  </a:lnTo>
                  <a:lnTo>
                    <a:pt x="13385" y="44399"/>
                  </a:lnTo>
                  <a:lnTo>
                    <a:pt x="16586" y="39204"/>
                  </a:lnTo>
                  <a:lnTo>
                    <a:pt x="9515" y="46785"/>
                  </a:lnTo>
                  <a:lnTo>
                    <a:pt x="4311" y="54763"/>
                  </a:lnTo>
                  <a:lnTo>
                    <a:pt x="1098" y="63088"/>
                  </a:lnTo>
                  <a:lnTo>
                    <a:pt x="0" y="71704"/>
                  </a:lnTo>
                  <a:lnTo>
                    <a:pt x="12989" y="100633"/>
                  </a:lnTo>
                  <a:lnTo>
                    <a:pt x="48412" y="124256"/>
                  </a:lnTo>
                  <a:lnTo>
                    <a:pt x="100951" y="140184"/>
                  </a:lnTo>
                  <a:lnTo>
                    <a:pt x="165290" y="146024"/>
                  </a:lnTo>
                  <a:lnTo>
                    <a:pt x="229636" y="140184"/>
                  </a:lnTo>
                  <a:lnTo>
                    <a:pt x="282179" y="124256"/>
                  </a:lnTo>
                  <a:lnTo>
                    <a:pt x="317604" y="100633"/>
                  </a:lnTo>
                  <a:lnTo>
                    <a:pt x="330593" y="71704"/>
                  </a:lnTo>
                  <a:lnTo>
                    <a:pt x="321228" y="46984"/>
                  </a:lnTo>
                  <a:lnTo>
                    <a:pt x="295270" y="25812"/>
                  </a:lnTo>
                  <a:lnTo>
                    <a:pt x="255921" y="9660"/>
                  </a:lnTo>
                  <a:lnTo>
                    <a:pt x="206387" y="0"/>
                  </a:lnTo>
                  <a:close/>
                </a:path>
              </a:pathLst>
            </a:custGeom>
            <a:solidFill>
              <a:srgbClr val="20366A"/>
            </a:solidFill>
          </p:spPr>
          <p:txBody>
            <a:bodyPr wrap="square" lIns="0" tIns="0" rIns="0" bIns="0" rtlCol="0"/>
            <a:lstStyle/>
            <a:p>
              <a:endParaRPr dirty="0"/>
            </a:p>
          </p:txBody>
        </p:sp>
        <p:pic>
          <p:nvPicPr>
            <p:cNvPr id="15" name="object 49"/>
            <p:cNvPicPr/>
            <p:nvPr/>
          </p:nvPicPr>
          <p:blipFill>
            <a:blip r:embed="rId2" cstate="print"/>
            <a:stretch>
              <a:fillRect/>
            </a:stretch>
          </p:blipFill>
          <p:spPr>
            <a:xfrm>
              <a:off x="11447348" y="6400253"/>
              <a:ext cx="177305" cy="162453"/>
            </a:xfrm>
            <a:prstGeom prst="rect">
              <a:avLst/>
            </a:prstGeom>
          </p:spPr>
        </p:pic>
      </p:grpSp>
    </p:spTree>
    <p:extLst>
      <p:ext uri="{BB962C8B-B14F-4D97-AF65-F5344CB8AC3E}">
        <p14:creationId xmlns:p14="http://schemas.microsoft.com/office/powerpoint/2010/main" val="32669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AC1F68-F6B4-6DBE-B3BE-30FECAE43D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8"/>
          <a:stretch/>
        </p:blipFill>
        <p:spPr>
          <a:xfrm>
            <a:off x="0" y="-7348"/>
            <a:ext cx="12205062" cy="6865348"/>
          </a:xfrm>
          <a:prstGeom prst="rect">
            <a:avLst/>
          </a:prstGeom>
        </p:spPr>
      </p:pic>
      <p:sp>
        <p:nvSpPr>
          <p:cNvPr id="3" name="Title 1">
            <a:extLst>
              <a:ext uri="{FF2B5EF4-FFF2-40B4-BE49-F238E27FC236}">
                <a16:creationId xmlns:a16="http://schemas.microsoft.com/office/drawing/2014/main" id="{9A55D349-F51A-48DD-6816-F492818D3190}"/>
              </a:ext>
            </a:extLst>
          </p:cNvPr>
          <p:cNvSpPr>
            <a:spLocks noGrp="1"/>
          </p:cNvSpPr>
          <p:nvPr>
            <p:ph type="title" hasCustomPrompt="1"/>
          </p:nvPr>
        </p:nvSpPr>
        <p:spPr>
          <a:xfrm>
            <a:off x="1090423" y="252048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3200" b="1" kern="1200" dirty="0">
                <a:solidFill>
                  <a:schemeClr val="bg1"/>
                </a:solidFill>
                <a:latin typeface="Century Gothic" charset="0"/>
                <a:ea typeface="Century Gothic" charset="0"/>
                <a:cs typeface="Century Gothic" charset="0"/>
              </a:defRPr>
            </a:lvl1pPr>
          </a:lstStyle>
          <a:p>
            <a:r>
              <a:rPr lang="en-US" dirty="0"/>
              <a:t>Click to edit Master title style</a:t>
            </a:r>
            <a:br>
              <a:rPr lang="en-US" dirty="0"/>
            </a:br>
            <a:endParaRPr lang="en-US" dirty="0"/>
          </a:p>
        </p:txBody>
      </p:sp>
      <p:grpSp>
        <p:nvGrpSpPr>
          <p:cNvPr id="6" name="Group 5">
            <a:extLst>
              <a:ext uri="{FF2B5EF4-FFF2-40B4-BE49-F238E27FC236}">
                <a16:creationId xmlns:a16="http://schemas.microsoft.com/office/drawing/2014/main" id="{AB46CE6F-32E2-F440-5A21-6EF127AF21E1}"/>
              </a:ext>
            </a:extLst>
          </p:cNvPr>
          <p:cNvGrpSpPr/>
          <p:nvPr userDrawn="1"/>
        </p:nvGrpSpPr>
        <p:grpSpPr>
          <a:xfrm>
            <a:off x="9699812" y="5342840"/>
            <a:ext cx="1764601" cy="1057959"/>
            <a:chOff x="8855996" y="4902858"/>
            <a:chExt cx="2872808" cy="1497942"/>
          </a:xfrm>
        </p:grpSpPr>
        <p:pic>
          <p:nvPicPr>
            <p:cNvPr id="7" name="bg object 20">
              <a:extLst>
                <a:ext uri="{FF2B5EF4-FFF2-40B4-BE49-F238E27FC236}">
                  <a16:creationId xmlns:a16="http://schemas.microsoft.com/office/drawing/2014/main" id="{C78B5B08-0FF6-70DE-7C03-0EC79EE0584E}"/>
                </a:ext>
              </a:extLst>
            </p:cNvPr>
            <p:cNvPicPr/>
            <p:nvPr/>
          </p:nvPicPr>
          <p:blipFill>
            <a:blip r:embed="rId3" cstate="screen">
              <a:extLst>
                <a:ext uri="{28A0092B-C50C-407E-A947-70E740481C1C}">
                  <a14:useLocalDpi xmlns:a14="http://schemas.microsoft.com/office/drawing/2010/main"/>
                </a:ext>
              </a:extLst>
            </a:blip>
            <a:stretch>
              <a:fillRect/>
            </a:stretch>
          </p:blipFill>
          <p:spPr>
            <a:xfrm>
              <a:off x="8855996" y="6102647"/>
              <a:ext cx="120408" cy="81457"/>
            </a:xfrm>
            <a:prstGeom prst="rect">
              <a:avLst/>
            </a:prstGeom>
          </p:spPr>
        </p:pic>
        <p:pic>
          <p:nvPicPr>
            <p:cNvPr id="8" name="bg object 21">
              <a:extLst>
                <a:ext uri="{FF2B5EF4-FFF2-40B4-BE49-F238E27FC236}">
                  <a16:creationId xmlns:a16="http://schemas.microsoft.com/office/drawing/2014/main" id="{EEA7C8BF-46F8-2D96-F4DE-C6259FB9E701}"/>
                </a:ext>
              </a:extLst>
            </p:cNvPr>
            <p:cNvPicPr/>
            <p:nvPr/>
          </p:nvPicPr>
          <p:blipFill>
            <a:blip r:embed="rId4" cstate="screen">
              <a:extLst>
                <a:ext uri="{28A0092B-C50C-407E-A947-70E740481C1C}">
                  <a14:useLocalDpi xmlns:a14="http://schemas.microsoft.com/office/drawing/2010/main"/>
                </a:ext>
              </a:extLst>
            </a:blip>
            <a:stretch>
              <a:fillRect/>
            </a:stretch>
          </p:blipFill>
          <p:spPr>
            <a:xfrm>
              <a:off x="9298849" y="6104763"/>
              <a:ext cx="99580" cy="79349"/>
            </a:xfrm>
            <a:prstGeom prst="rect">
              <a:avLst/>
            </a:prstGeom>
          </p:spPr>
        </p:pic>
        <p:pic>
          <p:nvPicPr>
            <p:cNvPr id="9" name="bg object 22">
              <a:extLst>
                <a:ext uri="{FF2B5EF4-FFF2-40B4-BE49-F238E27FC236}">
                  <a16:creationId xmlns:a16="http://schemas.microsoft.com/office/drawing/2014/main" id="{A5D7819F-2608-A76E-F2C3-B5632DBD6C34}"/>
                </a:ext>
              </a:extLst>
            </p:cNvPr>
            <p:cNvPicPr/>
            <p:nvPr/>
          </p:nvPicPr>
          <p:blipFill>
            <a:blip r:embed="rId5" cstate="screen">
              <a:extLst>
                <a:ext uri="{28A0092B-C50C-407E-A947-70E740481C1C}">
                  <a14:useLocalDpi xmlns:a14="http://schemas.microsoft.com/office/drawing/2010/main"/>
                </a:ext>
              </a:extLst>
            </a:blip>
            <a:stretch>
              <a:fillRect/>
            </a:stretch>
          </p:blipFill>
          <p:spPr>
            <a:xfrm>
              <a:off x="9083585" y="6104735"/>
              <a:ext cx="97193" cy="81432"/>
            </a:xfrm>
            <a:prstGeom prst="rect">
              <a:avLst/>
            </a:prstGeom>
          </p:spPr>
        </p:pic>
        <p:sp>
          <p:nvSpPr>
            <p:cNvPr id="10" name="bg object 23">
              <a:extLst>
                <a:ext uri="{FF2B5EF4-FFF2-40B4-BE49-F238E27FC236}">
                  <a16:creationId xmlns:a16="http://schemas.microsoft.com/office/drawing/2014/main" id="{02010778-DE75-C23D-BA29-6C80750C0CCF}"/>
                </a:ext>
              </a:extLst>
            </p:cNvPr>
            <p:cNvSpPr/>
            <p:nvPr/>
          </p:nvSpPr>
          <p:spPr>
            <a:xfrm>
              <a:off x="9511058" y="6104756"/>
              <a:ext cx="26034" cy="80010"/>
            </a:xfrm>
            <a:custGeom>
              <a:avLst/>
              <a:gdLst/>
              <a:ahLst/>
              <a:cxnLst/>
              <a:rect l="l" t="t" r="r" b="b"/>
              <a:pathLst>
                <a:path w="26034" h="80010">
                  <a:moveTo>
                    <a:pt x="25476" y="0"/>
                  </a:moveTo>
                  <a:lnTo>
                    <a:pt x="0" y="0"/>
                  </a:lnTo>
                  <a:lnTo>
                    <a:pt x="0" y="79362"/>
                  </a:lnTo>
                  <a:lnTo>
                    <a:pt x="25476" y="79413"/>
                  </a:lnTo>
                  <a:lnTo>
                    <a:pt x="25476" y="0"/>
                  </a:lnTo>
                  <a:close/>
                </a:path>
              </a:pathLst>
            </a:custGeom>
            <a:solidFill>
              <a:srgbClr val="002E6E"/>
            </a:solidFill>
          </p:spPr>
          <p:txBody>
            <a:bodyPr wrap="square" lIns="0" tIns="0" rIns="0" bIns="0" rtlCol="0"/>
            <a:lstStyle/>
            <a:p>
              <a:endParaRPr dirty="0"/>
            </a:p>
          </p:txBody>
        </p:sp>
        <p:pic>
          <p:nvPicPr>
            <p:cNvPr id="11" name="bg object 24">
              <a:extLst>
                <a:ext uri="{FF2B5EF4-FFF2-40B4-BE49-F238E27FC236}">
                  <a16:creationId xmlns:a16="http://schemas.microsoft.com/office/drawing/2014/main" id="{C1EEA88F-4902-E5B6-37DF-B4005178607E}"/>
                </a:ext>
              </a:extLst>
            </p:cNvPr>
            <p:cNvPicPr/>
            <p:nvPr/>
          </p:nvPicPr>
          <p:blipFill>
            <a:blip r:embed="rId6" cstate="screen">
              <a:extLst>
                <a:ext uri="{28A0092B-C50C-407E-A947-70E740481C1C}">
                  <a14:useLocalDpi xmlns:a14="http://schemas.microsoft.com/office/drawing/2010/main"/>
                </a:ext>
              </a:extLst>
            </a:blip>
            <a:stretch>
              <a:fillRect/>
            </a:stretch>
          </p:blipFill>
          <p:spPr>
            <a:xfrm>
              <a:off x="9645811" y="6104788"/>
              <a:ext cx="78270" cy="79362"/>
            </a:xfrm>
            <a:prstGeom prst="rect">
              <a:avLst/>
            </a:prstGeom>
          </p:spPr>
        </p:pic>
        <p:pic>
          <p:nvPicPr>
            <p:cNvPr id="12" name="bg object 25">
              <a:extLst>
                <a:ext uri="{FF2B5EF4-FFF2-40B4-BE49-F238E27FC236}">
                  <a16:creationId xmlns:a16="http://schemas.microsoft.com/office/drawing/2014/main" id="{A8BC3F9F-F283-04DB-F07C-B055E7FCABC0}"/>
                </a:ext>
              </a:extLst>
            </p:cNvPr>
            <p:cNvPicPr/>
            <p:nvPr/>
          </p:nvPicPr>
          <p:blipFill>
            <a:blip r:embed="rId7" cstate="screen">
              <a:extLst>
                <a:ext uri="{28A0092B-C50C-407E-A947-70E740481C1C}">
                  <a14:useLocalDpi xmlns:a14="http://schemas.microsoft.com/office/drawing/2010/main"/>
                </a:ext>
              </a:extLst>
            </a:blip>
            <a:stretch>
              <a:fillRect/>
            </a:stretch>
          </p:blipFill>
          <p:spPr>
            <a:xfrm>
              <a:off x="9827255" y="6102720"/>
              <a:ext cx="129451" cy="83553"/>
            </a:xfrm>
            <a:prstGeom prst="rect">
              <a:avLst/>
            </a:prstGeom>
          </p:spPr>
        </p:pic>
        <p:pic>
          <p:nvPicPr>
            <p:cNvPr id="13" name="bg object 26">
              <a:extLst>
                <a:ext uri="{FF2B5EF4-FFF2-40B4-BE49-F238E27FC236}">
                  <a16:creationId xmlns:a16="http://schemas.microsoft.com/office/drawing/2014/main" id="{4BF4FE68-C323-8D6A-CE18-08A9A34362DD}"/>
                </a:ext>
              </a:extLst>
            </p:cNvPr>
            <p:cNvPicPr/>
            <p:nvPr/>
          </p:nvPicPr>
          <p:blipFill>
            <a:blip r:embed="rId8" cstate="screen">
              <a:extLst>
                <a:ext uri="{28A0092B-C50C-407E-A947-70E740481C1C}">
                  <a14:useLocalDpi xmlns:a14="http://schemas.microsoft.com/office/drawing/2010/main"/>
                </a:ext>
              </a:extLst>
            </a:blip>
            <a:stretch>
              <a:fillRect/>
            </a:stretch>
          </p:blipFill>
          <p:spPr>
            <a:xfrm>
              <a:off x="10069293" y="6104802"/>
              <a:ext cx="88468" cy="79387"/>
            </a:xfrm>
            <a:prstGeom prst="rect">
              <a:avLst/>
            </a:prstGeom>
          </p:spPr>
        </p:pic>
        <p:sp>
          <p:nvSpPr>
            <p:cNvPr id="14" name="bg object 27">
              <a:extLst>
                <a:ext uri="{FF2B5EF4-FFF2-40B4-BE49-F238E27FC236}">
                  <a16:creationId xmlns:a16="http://schemas.microsoft.com/office/drawing/2014/main" id="{C0A8D01E-27FB-5512-A65D-EF3A7DC3FE93}"/>
                </a:ext>
              </a:extLst>
            </p:cNvPr>
            <p:cNvSpPr/>
            <p:nvPr/>
          </p:nvSpPr>
          <p:spPr>
            <a:xfrm>
              <a:off x="10264241" y="6144386"/>
              <a:ext cx="42545" cy="12700"/>
            </a:xfrm>
            <a:custGeom>
              <a:avLst/>
              <a:gdLst/>
              <a:ahLst/>
              <a:cxnLst/>
              <a:rect l="l" t="t" r="r" b="b"/>
              <a:pathLst>
                <a:path w="42545" h="12700">
                  <a:moveTo>
                    <a:pt x="42367" y="0"/>
                  </a:moveTo>
                  <a:lnTo>
                    <a:pt x="0" y="0"/>
                  </a:lnTo>
                  <a:lnTo>
                    <a:pt x="0" y="12128"/>
                  </a:lnTo>
                  <a:lnTo>
                    <a:pt x="42367" y="12128"/>
                  </a:lnTo>
                  <a:lnTo>
                    <a:pt x="42367" y="0"/>
                  </a:lnTo>
                  <a:close/>
                </a:path>
              </a:pathLst>
            </a:custGeom>
            <a:solidFill>
              <a:srgbClr val="002E6E"/>
            </a:solidFill>
          </p:spPr>
          <p:txBody>
            <a:bodyPr wrap="square" lIns="0" tIns="0" rIns="0" bIns="0" rtlCol="0"/>
            <a:lstStyle/>
            <a:p>
              <a:endParaRPr dirty="0"/>
            </a:p>
          </p:txBody>
        </p:sp>
        <p:pic>
          <p:nvPicPr>
            <p:cNvPr id="15" name="bg object 28">
              <a:extLst>
                <a:ext uri="{FF2B5EF4-FFF2-40B4-BE49-F238E27FC236}">
                  <a16:creationId xmlns:a16="http://schemas.microsoft.com/office/drawing/2014/main" id="{4D1B07F4-4D21-9838-2D0D-69672EA4F808}"/>
                </a:ext>
              </a:extLst>
            </p:cNvPr>
            <p:cNvPicPr/>
            <p:nvPr/>
          </p:nvPicPr>
          <p:blipFill>
            <a:blip r:embed="rId9" cstate="screen">
              <a:extLst>
                <a:ext uri="{28A0092B-C50C-407E-A947-70E740481C1C}">
                  <a14:useLocalDpi xmlns:a14="http://schemas.microsoft.com/office/drawing/2010/main"/>
                </a:ext>
              </a:extLst>
            </a:blip>
            <a:stretch>
              <a:fillRect/>
            </a:stretch>
          </p:blipFill>
          <p:spPr>
            <a:xfrm>
              <a:off x="10417230" y="6102742"/>
              <a:ext cx="121831" cy="83553"/>
            </a:xfrm>
            <a:prstGeom prst="rect">
              <a:avLst/>
            </a:prstGeom>
          </p:spPr>
        </p:pic>
        <p:pic>
          <p:nvPicPr>
            <p:cNvPr id="16" name="bg object 29">
              <a:extLst>
                <a:ext uri="{FF2B5EF4-FFF2-40B4-BE49-F238E27FC236}">
                  <a16:creationId xmlns:a16="http://schemas.microsoft.com/office/drawing/2014/main" id="{80080F1E-DE29-000D-2DE6-CFA0A7D3D6B7}"/>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0651768" y="6104832"/>
              <a:ext cx="67665" cy="79375"/>
            </a:xfrm>
            <a:prstGeom prst="rect">
              <a:avLst/>
            </a:prstGeom>
          </p:spPr>
        </p:pic>
        <p:pic>
          <p:nvPicPr>
            <p:cNvPr id="17" name="bg object 30">
              <a:extLst>
                <a:ext uri="{FF2B5EF4-FFF2-40B4-BE49-F238E27FC236}">
                  <a16:creationId xmlns:a16="http://schemas.microsoft.com/office/drawing/2014/main" id="{319A13E2-8919-230C-E818-12A3D33A77AE}"/>
                </a:ext>
              </a:extLst>
            </p:cNvPr>
            <p:cNvPicPr/>
            <p:nvPr/>
          </p:nvPicPr>
          <p:blipFill>
            <a:blip r:embed="rId11" cstate="screen">
              <a:extLst>
                <a:ext uri="{28A0092B-C50C-407E-A947-70E740481C1C}">
                  <a14:useLocalDpi xmlns:a14="http://schemas.microsoft.com/office/drawing/2010/main"/>
                </a:ext>
              </a:extLst>
            </a:blip>
            <a:stretch>
              <a:fillRect/>
            </a:stretch>
          </p:blipFill>
          <p:spPr>
            <a:xfrm>
              <a:off x="10836457" y="6102751"/>
              <a:ext cx="113156" cy="83045"/>
            </a:xfrm>
            <a:prstGeom prst="rect">
              <a:avLst/>
            </a:prstGeom>
          </p:spPr>
        </p:pic>
        <p:pic>
          <p:nvPicPr>
            <p:cNvPr id="18" name="bg object 31">
              <a:extLst>
                <a:ext uri="{FF2B5EF4-FFF2-40B4-BE49-F238E27FC236}">
                  <a16:creationId xmlns:a16="http://schemas.microsoft.com/office/drawing/2014/main" id="{7F11490F-3BD7-36BD-ACBA-91BC06A5AC3F}"/>
                </a:ext>
              </a:extLst>
            </p:cNvPr>
            <p:cNvPicPr/>
            <p:nvPr/>
          </p:nvPicPr>
          <p:blipFill>
            <a:blip r:embed="rId12" cstate="screen">
              <a:extLst>
                <a:ext uri="{28A0092B-C50C-407E-A947-70E740481C1C}">
                  <a14:useLocalDpi xmlns:a14="http://schemas.microsoft.com/office/drawing/2010/main"/>
                </a:ext>
              </a:extLst>
            </a:blip>
            <a:stretch>
              <a:fillRect/>
            </a:stretch>
          </p:blipFill>
          <p:spPr>
            <a:xfrm>
              <a:off x="11068212" y="6104895"/>
              <a:ext cx="67691" cy="79336"/>
            </a:xfrm>
            <a:prstGeom prst="rect">
              <a:avLst/>
            </a:prstGeom>
          </p:spPr>
        </p:pic>
        <p:pic>
          <p:nvPicPr>
            <p:cNvPr id="19" name="bg object 32">
              <a:extLst>
                <a:ext uri="{FF2B5EF4-FFF2-40B4-BE49-F238E27FC236}">
                  <a16:creationId xmlns:a16="http://schemas.microsoft.com/office/drawing/2014/main" id="{A37F5FE8-172D-42A5-74DC-FDF8ABB32F6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1252978" y="6104909"/>
              <a:ext cx="88480" cy="79362"/>
            </a:xfrm>
            <a:prstGeom prst="rect">
              <a:avLst/>
            </a:prstGeom>
          </p:spPr>
        </p:pic>
        <p:pic>
          <p:nvPicPr>
            <p:cNvPr id="20" name="bg object 33">
              <a:extLst>
                <a:ext uri="{FF2B5EF4-FFF2-40B4-BE49-F238E27FC236}">
                  <a16:creationId xmlns:a16="http://schemas.microsoft.com/office/drawing/2014/main" id="{2095024D-C857-B3A0-39E5-296E4F75AE8A}"/>
                </a:ext>
              </a:extLst>
            </p:cNvPr>
            <p:cNvPicPr/>
            <p:nvPr/>
          </p:nvPicPr>
          <p:blipFill>
            <a:blip r:embed="rId14" cstate="screen">
              <a:extLst>
                <a:ext uri="{28A0092B-C50C-407E-A947-70E740481C1C}">
                  <a14:useLocalDpi xmlns:a14="http://schemas.microsoft.com/office/drawing/2010/main"/>
                </a:ext>
              </a:extLst>
            </a:blip>
            <a:stretch>
              <a:fillRect/>
            </a:stretch>
          </p:blipFill>
          <p:spPr>
            <a:xfrm>
              <a:off x="11438938" y="6102833"/>
              <a:ext cx="120408" cy="81432"/>
            </a:xfrm>
            <a:prstGeom prst="rect">
              <a:avLst/>
            </a:prstGeom>
          </p:spPr>
        </p:pic>
        <p:sp>
          <p:nvSpPr>
            <p:cNvPr id="21" name="bg object 34">
              <a:extLst>
                <a:ext uri="{FF2B5EF4-FFF2-40B4-BE49-F238E27FC236}">
                  <a16:creationId xmlns:a16="http://schemas.microsoft.com/office/drawing/2014/main" id="{BFFB391B-DB77-3357-2917-E11AB9C01406}"/>
                </a:ext>
              </a:extLst>
            </p:cNvPr>
            <p:cNvSpPr/>
            <p:nvPr/>
          </p:nvSpPr>
          <p:spPr>
            <a:xfrm>
              <a:off x="11667210" y="6104944"/>
              <a:ext cx="61594" cy="79375"/>
            </a:xfrm>
            <a:custGeom>
              <a:avLst/>
              <a:gdLst/>
              <a:ahLst/>
              <a:cxnLst/>
              <a:rect l="l" t="t" r="r" b="b"/>
              <a:pathLst>
                <a:path w="61595" h="79375">
                  <a:moveTo>
                    <a:pt x="25488" y="0"/>
                  </a:moveTo>
                  <a:lnTo>
                    <a:pt x="0" y="0"/>
                  </a:lnTo>
                  <a:lnTo>
                    <a:pt x="0" y="79336"/>
                  </a:lnTo>
                  <a:lnTo>
                    <a:pt x="61594" y="79336"/>
                  </a:lnTo>
                  <a:lnTo>
                    <a:pt x="61594" y="65900"/>
                  </a:lnTo>
                  <a:lnTo>
                    <a:pt x="25488" y="65900"/>
                  </a:lnTo>
                  <a:lnTo>
                    <a:pt x="25488" y="0"/>
                  </a:lnTo>
                  <a:close/>
                </a:path>
              </a:pathLst>
            </a:custGeom>
            <a:solidFill>
              <a:srgbClr val="002E6E"/>
            </a:solidFill>
          </p:spPr>
          <p:txBody>
            <a:bodyPr wrap="square" lIns="0" tIns="0" rIns="0" bIns="0" rtlCol="0"/>
            <a:lstStyle/>
            <a:p>
              <a:endParaRPr dirty="0"/>
            </a:p>
          </p:txBody>
        </p:sp>
        <p:sp>
          <p:nvSpPr>
            <p:cNvPr id="22" name="bg object 35">
              <a:extLst>
                <a:ext uri="{FF2B5EF4-FFF2-40B4-BE49-F238E27FC236}">
                  <a16:creationId xmlns:a16="http://schemas.microsoft.com/office/drawing/2014/main" id="{D67C7133-EA34-0512-CF9B-681970BC4209}"/>
                </a:ext>
              </a:extLst>
            </p:cNvPr>
            <p:cNvSpPr/>
            <p:nvPr/>
          </p:nvSpPr>
          <p:spPr>
            <a:xfrm>
              <a:off x="9615094" y="5254891"/>
              <a:ext cx="1346835" cy="575945"/>
            </a:xfrm>
            <a:custGeom>
              <a:avLst/>
              <a:gdLst/>
              <a:ahLst/>
              <a:cxnLst/>
              <a:rect l="l" t="t" r="r" b="b"/>
              <a:pathLst>
                <a:path w="1346834" h="575945">
                  <a:moveTo>
                    <a:pt x="500697" y="82600"/>
                  </a:moveTo>
                  <a:lnTo>
                    <a:pt x="472389" y="56705"/>
                  </a:lnTo>
                  <a:lnTo>
                    <a:pt x="462864" y="55041"/>
                  </a:lnTo>
                  <a:lnTo>
                    <a:pt x="455104" y="56248"/>
                  </a:lnTo>
                  <a:lnTo>
                    <a:pt x="450138" y="60363"/>
                  </a:lnTo>
                  <a:lnTo>
                    <a:pt x="449059" y="66738"/>
                  </a:lnTo>
                  <a:lnTo>
                    <a:pt x="451891" y="74079"/>
                  </a:lnTo>
                  <a:lnTo>
                    <a:pt x="458076" y="81508"/>
                  </a:lnTo>
                  <a:lnTo>
                    <a:pt x="467080" y="88150"/>
                  </a:lnTo>
                  <a:lnTo>
                    <a:pt x="477342" y="92646"/>
                  </a:lnTo>
                  <a:lnTo>
                    <a:pt x="486879" y="94297"/>
                  </a:lnTo>
                  <a:lnTo>
                    <a:pt x="494652" y="93078"/>
                  </a:lnTo>
                  <a:lnTo>
                    <a:pt x="499618" y="88963"/>
                  </a:lnTo>
                  <a:lnTo>
                    <a:pt x="500697" y="82600"/>
                  </a:lnTo>
                  <a:close/>
                </a:path>
                <a:path w="1346834" h="575945">
                  <a:moveTo>
                    <a:pt x="1346377" y="282803"/>
                  </a:moveTo>
                  <a:lnTo>
                    <a:pt x="1331620" y="221462"/>
                  </a:lnTo>
                  <a:lnTo>
                    <a:pt x="1289367" y="164579"/>
                  </a:lnTo>
                  <a:lnTo>
                    <a:pt x="1258874" y="138226"/>
                  </a:lnTo>
                  <a:lnTo>
                    <a:pt x="1222667" y="113499"/>
                  </a:lnTo>
                  <a:lnTo>
                    <a:pt x="1181087" y="90551"/>
                  </a:lnTo>
                  <a:lnTo>
                    <a:pt x="1134541" y="69583"/>
                  </a:lnTo>
                  <a:lnTo>
                    <a:pt x="1083411" y="50723"/>
                  </a:lnTo>
                  <a:lnTo>
                    <a:pt x="1028065" y="34175"/>
                  </a:lnTo>
                  <a:lnTo>
                    <a:pt x="968895" y="20091"/>
                  </a:lnTo>
                  <a:lnTo>
                    <a:pt x="906259" y="8648"/>
                  </a:lnTo>
                  <a:lnTo>
                    <a:pt x="840562" y="0"/>
                  </a:lnTo>
                  <a:lnTo>
                    <a:pt x="902233" y="14376"/>
                  </a:lnTo>
                  <a:lnTo>
                    <a:pt x="958926" y="31851"/>
                  </a:lnTo>
                  <a:lnTo>
                    <a:pt x="1010056" y="52158"/>
                  </a:lnTo>
                  <a:lnTo>
                    <a:pt x="1055001" y="75044"/>
                  </a:lnTo>
                  <a:lnTo>
                    <a:pt x="1093152" y="100241"/>
                  </a:lnTo>
                  <a:lnTo>
                    <a:pt x="1123886" y="127495"/>
                  </a:lnTo>
                  <a:lnTo>
                    <a:pt x="1160665" y="187058"/>
                  </a:lnTo>
                  <a:lnTo>
                    <a:pt x="1165491" y="218859"/>
                  </a:lnTo>
                  <a:lnTo>
                    <a:pt x="1161732" y="246964"/>
                  </a:lnTo>
                  <a:lnTo>
                    <a:pt x="1132903" y="300113"/>
                  </a:lnTo>
                  <a:lnTo>
                    <a:pt x="1078471" y="348018"/>
                  </a:lnTo>
                  <a:lnTo>
                    <a:pt x="1042695" y="369544"/>
                  </a:lnTo>
                  <a:lnTo>
                    <a:pt x="1001776" y="389216"/>
                  </a:lnTo>
                  <a:lnTo>
                    <a:pt x="956132" y="406857"/>
                  </a:lnTo>
                  <a:lnTo>
                    <a:pt x="906170" y="422275"/>
                  </a:lnTo>
                  <a:lnTo>
                    <a:pt x="852335" y="435292"/>
                  </a:lnTo>
                  <a:lnTo>
                    <a:pt x="795032" y="445731"/>
                  </a:lnTo>
                  <a:lnTo>
                    <a:pt x="734669" y="453415"/>
                  </a:lnTo>
                  <a:lnTo>
                    <a:pt x="671690" y="458165"/>
                  </a:lnTo>
                  <a:lnTo>
                    <a:pt x="606488" y="459778"/>
                  </a:lnTo>
                  <a:lnTo>
                    <a:pt x="541299" y="458165"/>
                  </a:lnTo>
                  <a:lnTo>
                    <a:pt x="478320" y="453415"/>
                  </a:lnTo>
                  <a:lnTo>
                    <a:pt x="417969" y="445731"/>
                  </a:lnTo>
                  <a:lnTo>
                    <a:pt x="360654" y="435292"/>
                  </a:lnTo>
                  <a:lnTo>
                    <a:pt x="306819" y="422275"/>
                  </a:lnTo>
                  <a:lnTo>
                    <a:pt x="256870" y="406857"/>
                  </a:lnTo>
                  <a:lnTo>
                    <a:pt x="211213" y="389216"/>
                  </a:lnTo>
                  <a:lnTo>
                    <a:pt x="170294" y="369544"/>
                  </a:lnTo>
                  <a:lnTo>
                    <a:pt x="134518" y="348018"/>
                  </a:lnTo>
                  <a:lnTo>
                    <a:pt x="80073" y="300113"/>
                  </a:lnTo>
                  <a:lnTo>
                    <a:pt x="51244" y="246964"/>
                  </a:lnTo>
                  <a:lnTo>
                    <a:pt x="47485" y="218859"/>
                  </a:lnTo>
                  <a:lnTo>
                    <a:pt x="48793" y="202323"/>
                  </a:lnTo>
                  <a:lnTo>
                    <a:pt x="52628" y="186093"/>
                  </a:lnTo>
                  <a:lnTo>
                    <a:pt x="58928" y="170180"/>
                  </a:lnTo>
                  <a:lnTo>
                    <a:pt x="67576" y="154622"/>
                  </a:lnTo>
                  <a:lnTo>
                    <a:pt x="38773" y="184505"/>
                  </a:lnTo>
                  <a:lnTo>
                    <a:pt x="17564" y="215976"/>
                  </a:lnTo>
                  <a:lnTo>
                    <a:pt x="4483" y="248818"/>
                  </a:lnTo>
                  <a:lnTo>
                    <a:pt x="0" y="282803"/>
                  </a:lnTo>
                  <a:lnTo>
                    <a:pt x="3086" y="311035"/>
                  </a:lnTo>
                  <a:lnTo>
                    <a:pt x="26885" y="365086"/>
                  </a:lnTo>
                  <a:lnTo>
                    <a:pt x="72339" y="415124"/>
                  </a:lnTo>
                  <a:lnTo>
                    <a:pt x="137172" y="460171"/>
                  </a:lnTo>
                  <a:lnTo>
                    <a:pt x="176149" y="480504"/>
                  </a:lnTo>
                  <a:lnTo>
                    <a:pt x="219138" y="499224"/>
                  </a:lnTo>
                  <a:lnTo>
                    <a:pt x="265836" y="516204"/>
                  </a:lnTo>
                  <a:lnTo>
                    <a:pt x="315976" y="531304"/>
                  </a:lnTo>
                  <a:lnTo>
                    <a:pt x="369265" y="544436"/>
                  </a:lnTo>
                  <a:lnTo>
                    <a:pt x="425424" y="555447"/>
                  </a:lnTo>
                  <a:lnTo>
                    <a:pt x="484187" y="564222"/>
                  </a:lnTo>
                  <a:lnTo>
                    <a:pt x="545249" y="570649"/>
                  </a:lnTo>
                  <a:lnTo>
                    <a:pt x="608330" y="574598"/>
                  </a:lnTo>
                  <a:lnTo>
                    <a:pt x="673163" y="575932"/>
                  </a:lnTo>
                  <a:lnTo>
                    <a:pt x="738009" y="574598"/>
                  </a:lnTo>
                  <a:lnTo>
                    <a:pt x="801103" y="570649"/>
                  </a:lnTo>
                  <a:lnTo>
                    <a:pt x="862164" y="564222"/>
                  </a:lnTo>
                  <a:lnTo>
                    <a:pt x="920927" y="555447"/>
                  </a:lnTo>
                  <a:lnTo>
                    <a:pt x="977099" y="544436"/>
                  </a:lnTo>
                  <a:lnTo>
                    <a:pt x="1030389" y="531304"/>
                  </a:lnTo>
                  <a:lnTo>
                    <a:pt x="1080528" y="516204"/>
                  </a:lnTo>
                  <a:lnTo>
                    <a:pt x="1127239" y="499224"/>
                  </a:lnTo>
                  <a:lnTo>
                    <a:pt x="1170216" y="480504"/>
                  </a:lnTo>
                  <a:lnTo>
                    <a:pt x="1209205" y="460171"/>
                  </a:lnTo>
                  <a:lnTo>
                    <a:pt x="1243901" y="438340"/>
                  </a:lnTo>
                  <a:lnTo>
                    <a:pt x="1299337" y="390677"/>
                  </a:lnTo>
                  <a:lnTo>
                    <a:pt x="1334249" y="338505"/>
                  </a:lnTo>
                  <a:lnTo>
                    <a:pt x="1343304" y="311035"/>
                  </a:lnTo>
                  <a:lnTo>
                    <a:pt x="1346377" y="282803"/>
                  </a:lnTo>
                  <a:close/>
                </a:path>
              </a:pathLst>
            </a:custGeom>
            <a:solidFill>
              <a:srgbClr val="002E6E"/>
            </a:solidFill>
          </p:spPr>
          <p:txBody>
            <a:bodyPr wrap="square" lIns="0" tIns="0" rIns="0" bIns="0" rtlCol="0"/>
            <a:lstStyle/>
            <a:p>
              <a:endParaRPr dirty="0"/>
            </a:p>
          </p:txBody>
        </p:sp>
        <p:sp>
          <p:nvSpPr>
            <p:cNvPr id="23" name="bg object 36">
              <a:extLst>
                <a:ext uri="{FF2B5EF4-FFF2-40B4-BE49-F238E27FC236}">
                  <a16:creationId xmlns:a16="http://schemas.microsoft.com/office/drawing/2014/main" id="{C874C167-EEDE-5AB0-C467-915EE16DC008}"/>
                </a:ext>
              </a:extLst>
            </p:cNvPr>
            <p:cNvSpPr/>
            <p:nvPr/>
          </p:nvSpPr>
          <p:spPr>
            <a:xfrm>
              <a:off x="10176852" y="4940649"/>
              <a:ext cx="192405" cy="146050"/>
            </a:xfrm>
            <a:custGeom>
              <a:avLst/>
              <a:gdLst/>
              <a:ahLst/>
              <a:cxnLst/>
              <a:rect l="l" t="t" r="r" b="b"/>
              <a:pathLst>
                <a:path w="192404" h="146050">
                  <a:moveTo>
                    <a:pt x="51370" y="0"/>
                  </a:moveTo>
                  <a:lnTo>
                    <a:pt x="22492" y="4514"/>
                  </a:lnTo>
                  <a:lnTo>
                    <a:pt x="4045" y="19802"/>
                  </a:lnTo>
                  <a:lnTo>
                    <a:pt x="0" y="43459"/>
                  </a:lnTo>
                  <a:lnTo>
                    <a:pt x="10514" y="70759"/>
                  </a:lnTo>
                  <a:lnTo>
                    <a:pt x="33561" y="98371"/>
                  </a:lnTo>
                  <a:lnTo>
                    <a:pt x="67113" y="122964"/>
                  </a:lnTo>
                  <a:lnTo>
                    <a:pt x="105156" y="139705"/>
                  </a:lnTo>
                  <a:lnTo>
                    <a:pt x="140576" y="145862"/>
                  </a:lnTo>
                  <a:lnTo>
                    <a:pt x="169472" y="141341"/>
                  </a:lnTo>
                  <a:lnTo>
                    <a:pt x="187941" y="126050"/>
                  </a:lnTo>
                  <a:lnTo>
                    <a:pt x="191954" y="102398"/>
                  </a:lnTo>
                  <a:lnTo>
                    <a:pt x="181432" y="75107"/>
                  </a:lnTo>
                  <a:lnTo>
                    <a:pt x="158394" y="47497"/>
                  </a:lnTo>
                  <a:lnTo>
                    <a:pt x="124860" y="22888"/>
                  </a:lnTo>
                  <a:lnTo>
                    <a:pt x="86789" y="6157"/>
                  </a:lnTo>
                  <a:lnTo>
                    <a:pt x="51370" y="0"/>
                  </a:lnTo>
                  <a:close/>
                </a:path>
              </a:pathLst>
            </a:custGeom>
            <a:solidFill>
              <a:srgbClr val="00A88E"/>
            </a:solidFill>
          </p:spPr>
          <p:txBody>
            <a:bodyPr wrap="square" lIns="0" tIns="0" rIns="0" bIns="0" rtlCol="0"/>
            <a:lstStyle/>
            <a:p>
              <a:endParaRPr dirty="0"/>
            </a:p>
          </p:txBody>
        </p:sp>
        <p:sp>
          <p:nvSpPr>
            <p:cNvPr id="24" name="bg object 37">
              <a:extLst>
                <a:ext uri="{FF2B5EF4-FFF2-40B4-BE49-F238E27FC236}">
                  <a16:creationId xmlns:a16="http://schemas.microsoft.com/office/drawing/2014/main" id="{047276B3-5B94-9A7B-D310-00B8F1E122F6}"/>
                </a:ext>
              </a:extLst>
            </p:cNvPr>
            <p:cNvSpPr/>
            <p:nvPr/>
          </p:nvSpPr>
          <p:spPr>
            <a:xfrm>
              <a:off x="10130980" y="5104840"/>
              <a:ext cx="125095" cy="95250"/>
            </a:xfrm>
            <a:custGeom>
              <a:avLst/>
              <a:gdLst/>
              <a:ahLst/>
              <a:cxnLst/>
              <a:rect l="l" t="t" r="r" b="b"/>
              <a:pathLst>
                <a:path w="125095" h="95250">
                  <a:moveTo>
                    <a:pt x="33409" y="0"/>
                  </a:moveTo>
                  <a:lnTo>
                    <a:pt x="14618" y="2948"/>
                  </a:lnTo>
                  <a:lnTo>
                    <a:pt x="2604" y="12904"/>
                  </a:lnTo>
                  <a:lnTo>
                    <a:pt x="0" y="28286"/>
                  </a:lnTo>
                  <a:lnTo>
                    <a:pt x="6850" y="46020"/>
                  </a:lnTo>
                  <a:lnTo>
                    <a:pt x="21833" y="63954"/>
                  </a:lnTo>
                  <a:lnTo>
                    <a:pt x="43625" y="79935"/>
                  </a:lnTo>
                  <a:lnTo>
                    <a:pt x="68375" y="90823"/>
                  </a:lnTo>
                  <a:lnTo>
                    <a:pt x="91402" y="94830"/>
                  </a:lnTo>
                  <a:lnTo>
                    <a:pt x="110161" y="91892"/>
                  </a:lnTo>
                  <a:lnTo>
                    <a:pt x="122111" y="81941"/>
                  </a:lnTo>
                  <a:lnTo>
                    <a:pt x="124755" y="66564"/>
                  </a:lnTo>
                  <a:lnTo>
                    <a:pt x="117932" y="48825"/>
                  </a:lnTo>
                  <a:lnTo>
                    <a:pt x="102965" y="30883"/>
                  </a:lnTo>
                  <a:lnTo>
                    <a:pt x="81178" y="14898"/>
                  </a:lnTo>
                  <a:lnTo>
                    <a:pt x="56441" y="4001"/>
                  </a:lnTo>
                  <a:lnTo>
                    <a:pt x="33409" y="0"/>
                  </a:lnTo>
                  <a:close/>
                </a:path>
              </a:pathLst>
            </a:custGeom>
            <a:solidFill>
              <a:srgbClr val="002E6E"/>
            </a:solidFill>
          </p:spPr>
          <p:txBody>
            <a:bodyPr wrap="square" lIns="0" tIns="0" rIns="0" bIns="0" rtlCol="0"/>
            <a:lstStyle/>
            <a:p>
              <a:endParaRPr dirty="0"/>
            </a:p>
          </p:txBody>
        </p:sp>
        <p:pic>
          <p:nvPicPr>
            <p:cNvPr id="25" name="bg object 38">
              <a:extLst>
                <a:ext uri="{FF2B5EF4-FFF2-40B4-BE49-F238E27FC236}">
                  <a16:creationId xmlns:a16="http://schemas.microsoft.com/office/drawing/2014/main" id="{200325C6-A12D-619C-A0C5-26592D73C2CF}"/>
                </a:ext>
              </a:extLst>
            </p:cNvPr>
            <p:cNvPicPr/>
            <p:nvPr/>
          </p:nvPicPr>
          <p:blipFill>
            <a:blip r:embed="rId15" cstate="screen">
              <a:extLst>
                <a:ext uri="{28A0092B-C50C-407E-A947-70E740481C1C}">
                  <a14:useLocalDpi xmlns:a14="http://schemas.microsoft.com/office/drawing/2010/main"/>
                </a:ext>
              </a:extLst>
            </a:blip>
            <a:stretch>
              <a:fillRect/>
            </a:stretch>
          </p:blipFill>
          <p:spPr>
            <a:xfrm>
              <a:off x="10090597" y="5220781"/>
              <a:ext cx="86053" cy="65406"/>
            </a:xfrm>
            <a:prstGeom prst="rect">
              <a:avLst/>
            </a:prstGeom>
          </p:spPr>
        </p:pic>
        <p:sp>
          <p:nvSpPr>
            <p:cNvPr id="26" name="bg object 39">
              <a:extLst>
                <a:ext uri="{FF2B5EF4-FFF2-40B4-BE49-F238E27FC236}">
                  <a16:creationId xmlns:a16="http://schemas.microsoft.com/office/drawing/2014/main" id="{8FF1F604-83B7-8B77-95CB-64A8445ED14B}"/>
                </a:ext>
              </a:extLst>
            </p:cNvPr>
            <p:cNvSpPr/>
            <p:nvPr/>
          </p:nvSpPr>
          <p:spPr>
            <a:xfrm>
              <a:off x="10118708" y="4902858"/>
              <a:ext cx="52705" cy="38735"/>
            </a:xfrm>
            <a:custGeom>
              <a:avLst/>
              <a:gdLst/>
              <a:ahLst/>
              <a:cxnLst/>
              <a:rect l="l" t="t" r="r" b="b"/>
              <a:pathLst>
                <a:path w="52704" h="38735">
                  <a:moveTo>
                    <a:pt x="15172" y="0"/>
                  </a:moveTo>
                  <a:lnTo>
                    <a:pt x="6999" y="995"/>
                  </a:lnTo>
                  <a:lnTo>
                    <a:pt x="1537" y="4841"/>
                  </a:lnTo>
                  <a:lnTo>
                    <a:pt x="0" y="10938"/>
                  </a:lnTo>
                  <a:lnTo>
                    <a:pt x="2447" y="18057"/>
                  </a:lnTo>
                  <a:lnTo>
                    <a:pt x="8383" y="25331"/>
                  </a:lnTo>
                  <a:lnTo>
                    <a:pt x="17311" y="31892"/>
                  </a:lnTo>
                  <a:lnTo>
                    <a:pt x="27650" y="36458"/>
                  </a:lnTo>
                  <a:lnTo>
                    <a:pt x="37435" y="38260"/>
                  </a:lnTo>
                  <a:lnTo>
                    <a:pt x="45594" y="37259"/>
                  </a:lnTo>
                  <a:lnTo>
                    <a:pt x="51054" y="33416"/>
                  </a:lnTo>
                  <a:lnTo>
                    <a:pt x="52607" y="27327"/>
                  </a:lnTo>
                  <a:lnTo>
                    <a:pt x="50156" y="20212"/>
                  </a:lnTo>
                  <a:lnTo>
                    <a:pt x="44214" y="12939"/>
                  </a:lnTo>
                  <a:lnTo>
                    <a:pt x="35294" y="6378"/>
                  </a:lnTo>
                  <a:lnTo>
                    <a:pt x="24967" y="1809"/>
                  </a:lnTo>
                  <a:lnTo>
                    <a:pt x="15172" y="0"/>
                  </a:lnTo>
                  <a:close/>
                </a:path>
              </a:pathLst>
            </a:custGeom>
            <a:solidFill>
              <a:srgbClr val="002E6E"/>
            </a:solidFill>
          </p:spPr>
          <p:txBody>
            <a:bodyPr wrap="square" lIns="0" tIns="0" rIns="0" bIns="0" rtlCol="0"/>
            <a:lstStyle/>
            <a:p>
              <a:endParaRPr dirty="0"/>
            </a:p>
          </p:txBody>
        </p:sp>
        <p:sp>
          <p:nvSpPr>
            <p:cNvPr id="27" name="bg object 40">
              <a:extLst>
                <a:ext uri="{FF2B5EF4-FFF2-40B4-BE49-F238E27FC236}">
                  <a16:creationId xmlns:a16="http://schemas.microsoft.com/office/drawing/2014/main" id="{587902F9-C3B2-26BB-6950-DAA946E9F404}"/>
                </a:ext>
              </a:extLst>
            </p:cNvPr>
            <p:cNvSpPr/>
            <p:nvPr/>
          </p:nvSpPr>
          <p:spPr>
            <a:xfrm>
              <a:off x="9735908" y="5090885"/>
              <a:ext cx="195580" cy="142240"/>
            </a:xfrm>
            <a:custGeom>
              <a:avLst/>
              <a:gdLst/>
              <a:ahLst/>
              <a:cxnLst/>
              <a:rect l="l" t="t" r="r" b="b"/>
              <a:pathLst>
                <a:path w="195579" h="142239">
                  <a:moveTo>
                    <a:pt x="56323" y="0"/>
                  </a:moveTo>
                  <a:lnTo>
                    <a:pt x="25997" y="3690"/>
                  </a:lnTo>
                  <a:lnTo>
                    <a:pt x="5767" y="17973"/>
                  </a:lnTo>
                  <a:lnTo>
                    <a:pt x="0" y="40630"/>
                  </a:lnTo>
                  <a:lnTo>
                    <a:pt x="9090" y="67103"/>
                  </a:lnTo>
                  <a:lnTo>
                    <a:pt x="31165" y="94158"/>
                  </a:lnTo>
                  <a:lnTo>
                    <a:pt x="64352" y="118557"/>
                  </a:lnTo>
                  <a:lnTo>
                    <a:pt x="102776" y="135485"/>
                  </a:lnTo>
                  <a:lnTo>
                    <a:pt x="139162" y="142193"/>
                  </a:lnTo>
                  <a:lnTo>
                    <a:pt x="169480" y="138494"/>
                  </a:lnTo>
                  <a:lnTo>
                    <a:pt x="189701" y="124196"/>
                  </a:lnTo>
                  <a:lnTo>
                    <a:pt x="195470" y="101563"/>
                  </a:lnTo>
                  <a:lnTo>
                    <a:pt x="186375" y="75104"/>
                  </a:lnTo>
                  <a:lnTo>
                    <a:pt x="164311" y="48054"/>
                  </a:lnTo>
                  <a:lnTo>
                    <a:pt x="131167" y="23650"/>
                  </a:lnTo>
                  <a:lnTo>
                    <a:pt x="92721" y="6715"/>
                  </a:lnTo>
                  <a:lnTo>
                    <a:pt x="56323" y="0"/>
                  </a:lnTo>
                  <a:close/>
                </a:path>
              </a:pathLst>
            </a:custGeom>
            <a:solidFill>
              <a:srgbClr val="00A88E"/>
            </a:solidFill>
          </p:spPr>
          <p:txBody>
            <a:bodyPr wrap="square" lIns="0" tIns="0" rIns="0" bIns="0" rtlCol="0"/>
            <a:lstStyle/>
            <a:p>
              <a:endParaRPr dirty="0"/>
            </a:p>
          </p:txBody>
        </p:sp>
        <p:sp>
          <p:nvSpPr>
            <p:cNvPr id="28" name="bg object 41">
              <a:extLst>
                <a:ext uri="{FF2B5EF4-FFF2-40B4-BE49-F238E27FC236}">
                  <a16:creationId xmlns:a16="http://schemas.microsoft.com/office/drawing/2014/main" id="{6F1E5215-5F0C-AB2D-44F1-32E756B86937}"/>
                </a:ext>
              </a:extLst>
            </p:cNvPr>
            <p:cNvSpPr/>
            <p:nvPr/>
          </p:nvSpPr>
          <p:spPr>
            <a:xfrm>
              <a:off x="9908641" y="4949215"/>
              <a:ext cx="204470" cy="158115"/>
            </a:xfrm>
            <a:custGeom>
              <a:avLst/>
              <a:gdLst/>
              <a:ahLst/>
              <a:cxnLst/>
              <a:rect l="l" t="t" r="r" b="b"/>
              <a:pathLst>
                <a:path w="204470" h="158114">
                  <a:moveTo>
                    <a:pt x="127025" y="131597"/>
                  </a:moveTo>
                  <a:lnTo>
                    <a:pt x="106781" y="96799"/>
                  </a:lnTo>
                  <a:lnTo>
                    <a:pt x="60248" y="69913"/>
                  </a:lnTo>
                  <a:lnTo>
                    <a:pt x="36588" y="65557"/>
                  </a:lnTo>
                  <a:lnTo>
                    <a:pt x="16891" y="67957"/>
                  </a:lnTo>
                  <a:lnTo>
                    <a:pt x="3771" y="77254"/>
                  </a:lnTo>
                  <a:lnTo>
                    <a:pt x="0" y="91973"/>
                  </a:lnTo>
                  <a:lnTo>
                    <a:pt x="5892" y="109156"/>
                  </a:lnTo>
                  <a:lnTo>
                    <a:pt x="20231" y="126733"/>
                  </a:lnTo>
                  <a:lnTo>
                    <a:pt x="41795" y="142595"/>
                  </a:lnTo>
                  <a:lnTo>
                    <a:pt x="66776" y="153631"/>
                  </a:lnTo>
                  <a:lnTo>
                    <a:pt x="90449" y="158000"/>
                  </a:lnTo>
                  <a:lnTo>
                    <a:pt x="110159" y="155600"/>
                  </a:lnTo>
                  <a:lnTo>
                    <a:pt x="123304" y="146316"/>
                  </a:lnTo>
                  <a:lnTo>
                    <a:pt x="127025" y="131597"/>
                  </a:lnTo>
                  <a:close/>
                </a:path>
                <a:path w="204470" h="158114">
                  <a:moveTo>
                    <a:pt x="204063" y="45542"/>
                  </a:moveTo>
                  <a:lnTo>
                    <a:pt x="175221" y="10591"/>
                  </a:lnTo>
                  <a:lnTo>
                    <a:pt x="141655" y="0"/>
                  </a:lnTo>
                  <a:lnTo>
                    <a:pt x="128066" y="1663"/>
                  </a:lnTo>
                  <a:lnTo>
                    <a:pt x="119011" y="8089"/>
                  </a:lnTo>
                  <a:lnTo>
                    <a:pt x="116408" y="18224"/>
                  </a:lnTo>
                  <a:lnTo>
                    <a:pt x="120472" y="30073"/>
                  </a:lnTo>
                  <a:lnTo>
                    <a:pt x="130365" y="42214"/>
                  </a:lnTo>
                  <a:lnTo>
                    <a:pt x="145237" y="53187"/>
                  </a:lnTo>
                  <a:lnTo>
                    <a:pt x="162471" y="60782"/>
                  </a:lnTo>
                  <a:lnTo>
                    <a:pt x="178790" y="63779"/>
                  </a:lnTo>
                  <a:lnTo>
                    <a:pt x="192392" y="62115"/>
                  </a:lnTo>
                  <a:lnTo>
                    <a:pt x="201472" y="55689"/>
                  </a:lnTo>
                  <a:lnTo>
                    <a:pt x="204063" y="45542"/>
                  </a:lnTo>
                  <a:close/>
                </a:path>
              </a:pathLst>
            </a:custGeom>
            <a:solidFill>
              <a:srgbClr val="002E6E"/>
            </a:solidFill>
          </p:spPr>
          <p:txBody>
            <a:bodyPr wrap="square" lIns="0" tIns="0" rIns="0" bIns="0" rtlCol="0"/>
            <a:lstStyle/>
            <a:p>
              <a:endParaRPr dirty="0"/>
            </a:p>
          </p:txBody>
        </p:sp>
        <p:sp>
          <p:nvSpPr>
            <p:cNvPr id="29" name="bg object 42">
              <a:extLst>
                <a:ext uri="{FF2B5EF4-FFF2-40B4-BE49-F238E27FC236}">
                  <a16:creationId xmlns:a16="http://schemas.microsoft.com/office/drawing/2014/main" id="{54B632EE-68E7-A5C5-D1FE-9F7C39D669AB}"/>
                </a:ext>
              </a:extLst>
            </p:cNvPr>
            <p:cNvSpPr/>
            <p:nvPr/>
          </p:nvSpPr>
          <p:spPr>
            <a:xfrm>
              <a:off x="10391381" y="5055538"/>
              <a:ext cx="50800" cy="40640"/>
            </a:xfrm>
            <a:custGeom>
              <a:avLst/>
              <a:gdLst/>
              <a:ahLst/>
              <a:cxnLst/>
              <a:rect l="l" t="t" r="r" b="b"/>
              <a:pathLst>
                <a:path w="50800" h="40639">
                  <a:moveTo>
                    <a:pt x="12469" y="0"/>
                  </a:moveTo>
                  <a:lnTo>
                    <a:pt x="5089" y="1439"/>
                  </a:lnTo>
                  <a:lnTo>
                    <a:pt x="609" y="5835"/>
                  </a:lnTo>
                  <a:lnTo>
                    <a:pt x="0" y="12455"/>
                  </a:lnTo>
                  <a:lnTo>
                    <a:pt x="3211" y="20018"/>
                  </a:lnTo>
                  <a:lnTo>
                    <a:pt x="9658" y="27595"/>
                  </a:lnTo>
                  <a:lnTo>
                    <a:pt x="18757" y="34258"/>
                  </a:lnTo>
                  <a:lnTo>
                    <a:pt x="28910" y="38732"/>
                  </a:lnTo>
                  <a:lnTo>
                    <a:pt x="38179" y="40247"/>
                  </a:lnTo>
                  <a:lnTo>
                    <a:pt x="45557" y="38803"/>
                  </a:lnTo>
                  <a:lnTo>
                    <a:pt x="50037" y="34397"/>
                  </a:lnTo>
                  <a:lnTo>
                    <a:pt x="50654" y="27770"/>
                  </a:lnTo>
                  <a:lnTo>
                    <a:pt x="47456" y="20215"/>
                  </a:lnTo>
                  <a:lnTo>
                    <a:pt x="41015" y="12645"/>
                  </a:lnTo>
                  <a:lnTo>
                    <a:pt x="31902" y="5975"/>
                  </a:lnTo>
                  <a:lnTo>
                    <a:pt x="21742" y="1513"/>
                  </a:lnTo>
                  <a:lnTo>
                    <a:pt x="12469" y="0"/>
                  </a:lnTo>
                  <a:close/>
                </a:path>
              </a:pathLst>
            </a:custGeom>
            <a:solidFill>
              <a:srgbClr val="002E6E"/>
            </a:solidFill>
          </p:spPr>
          <p:txBody>
            <a:bodyPr wrap="square" lIns="0" tIns="0" rIns="0" bIns="0" rtlCol="0"/>
            <a:lstStyle/>
            <a:p>
              <a:endParaRPr dirty="0"/>
            </a:p>
          </p:txBody>
        </p:sp>
        <p:pic>
          <p:nvPicPr>
            <p:cNvPr id="30" name="bg object 43">
              <a:extLst>
                <a:ext uri="{FF2B5EF4-FFF2-40B4-BE49-F238E27FC236}">
                  <a16:creationId xmlns:a16="http://schemas.microsoft.com/office/drawing/2014/main" id="{415105D9-78D5-DDDA-7B16-5AAFBDCDE77C}"/>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0269525" y="5391859"/>
              <a:ext cx="188494" cy="149547"/>
            </a:xfrm>
            <a:prstGeom prst="rect">
              <a:avLst/>
            </a:prstGeom>
          </p:spPr>
        </p:pic>
        <p:sp>
          <p:nvSpPr>
            <p:cNvPr id="31" name="bg object 44">
              <a:extLst>
                <a:ext uri="{FF2B5EF4-FFF2-40B4-BE49-F238E27FC236}">
                  <a16:creationId xmlns:a16="http://schemas.microsoft.com/office/drawing/2014/main" id="{62A0B3F3-E55C-F16C-DFAC-D39B8611F656}"/>
                </a:ext>
              </a:extLst>
            </p:cNvPr>
            <p:cNvSpPr/>
            <p:nvPr/>
          </p:nvSpPr>
          <p:spPr>
            <a:xfrm>
              <a:off x="10321494" y="5137619"/>
              <a:ext cx="124460" cy="206375"/>
            </a:xfrm>
            <a:custGeom>
              <a:avLst/>
              <a:gdLst/>
              <a:ahLst/>
              <a:cxnLst/>
              <a:rect l="l" t="t" r="r" b="b"/>
              <a:pathLst>
                <a:path w="124459" h="206375">
                  <a:moveTo>
                    <a:pt x="122529" y="175717"/>
                  </a:moveTo>
                  <a:lnTo>
                    <a:pt x="99148" y="139141"/>
                  </a:lnTo>
                  <a:lnTo>
                    <a:pt x="52616" y="112280"/>
                  </a:lnTo>
                  <a:lnTo>
                    <a:pt x="30200" y="108635"/>
                  </a:lnTo>
                  <a:lnTo>
                    <a:pt x="12331" y="112115"/>
                  </a:lnTo>
                  <a:lnTo>
                    <a:pt x="1447" y="122707"/>
                  </a:lnTo>
                  <a:lnTo>
                    <a:pt x="0" y="138747"/>
                  </a:lnTo>
                  <a:lnTo>
                    <a:pt x="7772" y="157022"/>
                  </a:lnTo>
                  <a:lnTo>
                    <a:pt x="23380" y="175323"/>
                  </a:lnTo>
                  <a:lnTo>
                    <a:pt x="45402" y="191452"/>
                  </a:lnTo>
                  <a:lnTo>
                    <a:pt x="69926" y="202196"/>
                  </a:lnTo>
                  <a:lnTo>
                    <a:pt x="92329" y="205828"/>
                  </a:lnTo>
                  <a:lnTo>
                    <a:pt x="110172" y="202349"/>
                  </a:lnTo>
                  <a:lnTo>
                    <a:pt x="121056" y="191731"/>
                  </a:lnTo>
                  <a:lnTo>
                    <a:pt x="122529" y="175717"/>
                  </a:lnTo>
                  <a:close/>
                </a:path>
                <a:path w="124459" h="206375">
                  <a:moveTo>
                    <a:pt x="124371" y="46266"/>
                  </a:moveTo>
                  <a:lnTo>
                    <a:pt x="93052" y="9893"/>
                  </a:lnTo>
                  <a:lnTo>
                    <a:pt x="60655" y="0"/>
                  </a:lnTo>
                  <a:lnTo>
                    <a:pt x="48348" y="2400"/>
                  </a:lnTo>
                  <a:lnTo>
                    <a:pt x="40868" y="9715"/>
                  </a:lnTo>
                  <a:lnTo>
                    <a:pt x="39839" y="20777"/>
                  </a:lnTo>
                  <a:lnTo>
                    <a:pt x="45199" y="33388"/>
                  </a:lnTo>
                  <a:lnTo>
                    <a:pt x="55981" y="46012"/>
                  </a:lnTo>
                  <a:lnTo>
                    <a:pt x="71183" y="57150"/>
                  </a:lnTo>
                  <a:lnTo>
                    <a:pt x="88087" y="64554"/>
                  </a:lnTo>
                  <a:lnTo>
                    <a:pt x="103543" y="67056"/>
                  </a:lnTo>
                  <a:lnTo>
                    <a:pt x="115862" y="64643"/>
                  </a:lnTo>
                  <a:lnTo>
                    <a:pt x="123367" y="57315"/>
                  </a:lnTo>
                  <a:lnTo>
                    <a:pt x="124371" y="46266"/>
                  </a:lnTo>
                  <a:close/>
                </a:path>
              </a:pathLst>
            </a:custGeom>
            <a:solidFill>
              <a:srgbClr val="002E6E"/>
            </a:solidFill>
          </p:spPr>
          <p:txBody>
            <a:bodyPr wrap="square" lIns="0" tIns="0" rIns="0" bIns="0" rtlCol="0"/>
            <a:lstStyle/>
            <a:p>
              <a:endParaRPr dirty="0"/>
            </a:p>
          </p:txBody>
        </p:sp>
        <p:pic>
          <p:nvPicPr>
            <p:cNvPr id="32" name="bg object 45">
              <a:extLst>
                <a:ext uri="{FF2B5EF4-FFF2-40B4-BE49-F238E27FC236}">
                  <a16:creationId xmlns:a16="http://schemas.microsoft.com/office/drawing/2014/main" id="{A36C7FA6-2E62-C5B4-207F-74E3FC056FBB}"/>
                </a:ext>
              </a:extLst>
            </p:cNvPr>
            <p:cNvPicPr/>
            <p:nvPr/>
          </p:nvPicPr>
          <p:blipFill>
            <a:blip r:embed="rId17" cstate="screen">
              <a:extLst>
                <a:ext uri="{28A0092B-C50C-407E-A947-70E740481C1C}">
                  <a14:useLocalDpi xmlns:a14="http://schemas.microsoft.com/office/drawing/2010/main"/>
                </a:ext>
              </a:extLst>
            </a:blip>
            <a:stretch>
              <a:fillRect/>
            </a:stretch>
          </p:blipFill>
          <p:spPr>
            <a:xfrm>
              <a:off x="9278991" y="6313755"/>
              <a:ext cx="79679" cy="87045"/>
            </a:xfrm>
            <a:prstGeom prst="rect">
              <a:avLst/>
            </a:prstGeom>
          </p:spPr>
        </p:pic>
        <p:pic>
          <p:nvPicPr>
            <p:cNvPr id="33" name="bg object 46">
              <a:extLst>
                <a:ext uri="{FF2B5EF4-FFF2-40B4-BE49-F238E27FC236}">
                  <a16:creationId xmlns:a16="http://schemas.microsoft.com/office/drawing/2014/main" id="{0F01F708-9D38-DD6C-9124-031B9BEED315}"/>
                </a:ext>
              </a:extLst>
            </p:cNvPr>
            <p:cNvPicPr/>
            <p:nvPr/>
          </p:nvPicPr>
          <p:blipFill>
            <a:blip r:embed="rId18" cstate="screen">
              <a:extLst>
                <a:ext uri="{28A0092B-C50C-407E-A947-70E740481C1C}">
                  <a14:useLocalDpi xmlns:a14="http://schemas.microsoft.com/office/drawing/2010/main"/>
                </a:ext>
              </a:extLst>
            </a:blip>
            <a:stretch>
              <a:fillRect/>
            </a:stretch>
          </p:blipFill>
          <p:spPr>
            <a:xfrm>
              <a:off x="9459078" y="6313275"/>
              <a:ext cx="123202" cy="87426"/>
            </a:xfrm>
            <a:prstGeom prst="rect">
              <a:avLst/>
            </a:prstGeom>
          </p:spPr>
        </p:pic>
        <p:pic>
          <p:nvPicPr>
            <p:cNvPr id="34" name="bg object 47">
              <a:extLst>
                <a:ext uri="{FF2B5EF4-FFF2-40B4-BE49-F238E27FC236}">
                  <a16:creationId xmlns:a16="http://schemas.microsoft.com/office/drawing/2014/main" id="{4A4F56BC-EEAB-4893-7E19-0BACC4E9F814}"/>
                </a:ext>
              </a:extLst>
            </p:cNvPr>
            <p:cNvPicPr/>
            <p:nvPr/>
          </p:nvPicPr>
          <p:blipFill>
            <a:blip r:embed="rId19" cstate="screen">
              <a:extLst>
                <a:ext uri="{28A0092B-C50C-407E-A947-70E740481C1C}">
                  <a14:useLocalDpi xmlns:a14="http://schemas.microsoft.com/office/drawing/2010/main"/>
                </a:ext>
              </a:extLst>
            </a:blip>
            <a:stretch>
              <a:fillRect/>
            </a:stretch>
          </p:blipFill>
          <p:spPr>
            <a:xfrm>
              <a:off x="9689424" y="6315120"/>
              <a:ext cx="92646" cy="85572"/>
            </a:xfrm>
            <a:prstGeom prst="rect">
              <a:avLst/>
            </a:prstGeom>
          </p:spPr>
        </p:pic>
        <p:pic>
          <p:nvPicPr>
            <p:cNvPr id="35" name="bg object 48">
              <a:extLst>
                <a:ext uri="{FF2B5EF4-FFF2-40B4-BE49-F238E27FC236}">
                  <a16:creationId xmlns:a16="http://schemas.microsoft.com/office/drawing/2014/main" id="{A808D8BB-30C0-F02B-4B58-DEA698EE00C6}"/>
                </a:ext>
              </a:extLst>
            </p:cNvPr>
            <p:cNvPicPr/>
            <p:nvPr/>
          </p:nvPicPr>
          <p:blipFill>
            <a:blip r:embed="rId20" cstate="screen">
              <a:extLst>
                <a:ext uri="{28A0092B-C50C-407E-A947-70E740481C1C}">
                  <a14:useLocalDpi xmlns:a14="http://schemas.microsoft.com/office/drawing/2010/main"/>
                </a:ext>
              </a:extLst>
            </a:blip>
            <a:stretch>
              <a:fillRect/>
            </a:stretch>
          </p:blipFill>
          <p:spPr>
            <a:xfrm>
              <a:off x="9882826" y="6315104"/>
              <a:ext cx="74091" cy="83705"/>
            </a:xfrm>
            <a:prstGeom prst="rect">
              <a:avLst/>
            </a:prstGeom>
          </p:spPr>
        </p:pic>
        <p:sp>
          <p:nvSpPr>
            <p:cNvPr id="36" name="bg object 49">
              <a:extLst>
                <a:ext uri="{FF2B5EF4-FFF2-40B4-BE49-F238E27FC236}">
                  <a16:creationId xmlns:a16="http://schemas.microsoft.com/office/drawing/2014/main" id="{B3232F9E-4784-53B2-3DCB-43B489B523CC}"/>
                </a:ext>
              </a:extLst>
            </p:cNvPr>
            <p:cNvSpPr/>
            <p:nvPr/>
          </p:nvSpPr>
          <p:spPr>
            <a:xfrm>
              <a:off x="10057846" y="6361442"/>
              <a:ext cx="22860" cy="36830"/>
            </a:xfrm>
            <a:custGeom>
              <a:avLst/>
              <a:gdLst/>
              <a:ahLst/>
              <a:cxnLst/>
              <a:rect l="l" t="t" r="r" b="b"/>
              <a:pathLst>
                <a:path w="22859" h="36829">
                  <a:moveTo>
                    <a:pt x="0" y="36829"/>
                  </a:moveTo>
                  <a:lnTo>
                    <a:pt x="22491" y="36829"/>
                  </a:lnTo>
                  <a:lnTo>
                    <a:pt x="22491" y="0"/>
                  </a:lnTo>
                  <a:lnTo>
                    <a:pt x="0" y="0"/>
                  </a:lnTo>
                  <a:lnTo>
                    <a:pt x="0" y="36829"/>
                  </a:lnTo>
                  <a:close/>
                </a:path>
              </a:pathLst>
            </a:custGeom>
            <a:solidFill>
              <a:srgbClr val="002E6E"/>
            </a:solidFill>
          </p:spPr>
          <p:txBody>
            <a:bodyPr wrap="square" lIns="0" tIns="0" rIns="0" bIns="0" rtlCol="0"/>
            <a:lstStyle/>
            <a:p>
              <a:endParaRPr dirty="0"/>
            </a:p>
          </p:txBody>
        </p:sp>
        <p:sp>
          <p:nvSpPr>
            <p:cNvPr id="37" name="bg object 50">
              <a:extLst>
                <a:ext uri="{FF2B5EF4-FFF2-40B4-BE49-F238E27FC236}">
                  <a16:creationId xmlns:a16="http://schemas.microsoft.com/office/drawing/2014/main" id="{4BB2A5B0-E222-F40D-0C4F-80D539C3A035}"/>
                </a:ext>
              </a:extLst>
            </p:cNvPr>
            <p:cNvSpPr/>
            <p:nvPr/>
          </p:nvSpPr>
          <p:spPr>
            <a:xfrm>
              <a:off x="10057841" y="6315722"/>
              <a:ext cx="93980" cy="82550"/>
            </a:xfrm>
            <a:custGeom>
              <a:avLst/>
              <a:gdLst/>
              <a:ahLst/>
              <a:cxnLst/>
              <a:rect l="l" t="t" r="r" b="b"/>
              <a:pathLst>
                <a:path w="93979" h="82550">
                  <a:moveTo>
                    <a:pt x="93675" y="0"/>
                  </a:moveTo>
                  <a:lnTo>
                    <a:pt x="71196" y="0"/>
                  </a:lnTo>
                  <a:lnTo>
                    <a:pt x="71196" y="31750"/>
                  </a:lnTo>
                  <a:lnTo>
                    <a:pt x="22491" y="31750"/>
                  </a:lnTo>
                  <a:lnTo>
                    <a:pt x="22491" y="0"/>
                  </a:lnTo>
                  <a:lnTo>
                    <a:pt x="0" y="0"/>
                  </a:lnTo>
                  <a:lnTo>
                    <a:pt x="0" y="31750"/>
                  </a:lnTo>
                  <a:lnTo>
                    <a:pt x="0" y="45720"/>
                  </a:lnTo>
                  <a:lnTo>
                    <a:pt x="71196" y="45720"/>
                  </a:lnTo>
                  <a:lnTo>
                    <a:pt x="71196" y="82550"/>
                  </a:lnTo>
                  <a:lnTo>
                    <a:pt x="93675" y="82550"/>
                  </a:lnTo>
                  <a:lnTo>
                    <a:pt x="93675" y="45720"/>
                  </a:lnTo>
                  <a:lnTo>
                    <a:pt x="93675" y="31750"/>
                  </a:lnTo>
                  <a:lnTo>
                    <a:pt x="93675" y="0"/>
                  </a:lnTo>
                  <a:close/>
                </a:path>
              </a:pathLst>
            </a:custGeom>
            <a:solidFill>
              <a:srgbClr val="002E6E"/>
            </a:solidFill>
          </p:spPr>
          <p:txBody>
            <a:bodyPr wrap="square" lIns="0" tIns="0" rIns="0" bIns="0" rtlCol="0"/>
            <a:lstStyle/>
            <a:p>
              <a:endParaRPr dirty="0"/>
            </a:p>
          </p:txBody>
        </p:sp>
        <p:pic>
          <p:nvPicPr>
            <p:cNvPr id="38" name="bg object 51">
              <a:extLst>
                <a:ext uri="{FF2B5EF4-FFF2-40B4-BE49-F238E27FC236}">
                  <a16:creationId xmlns:a16="http://schemas.microsoft.com/office/drawing/2014/main" id="{AD6D5924-9BD5-4DA1-0B7E-6DC74F6EB07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10424067" y="6313369"/>
              <a:ext cx="115265" cy="85445"/>
            </a:xfrm>
            <a:prstGeom prst="rect">
              <a:avLst/>
            </a:prstGeom>
          </p:spPr>
        </p:pic>
        <p:sp>
          <p:nvSpPr>
            <p:cNvPr id="39" name="bg object 52">
              <a:extLst>
                <a:ext uri="{FF2B5EF4-FFF2-40B4-BE49-F238E27FC236}">
                  <a16:creationId xmlns:a16="http://schemas.microsoft.com/office/drawing/2014/main" id="{FC1F37A5-E68E-FBC1-4C07-078CDBA91A91}"/>
                </a:ext>
              </a:extLst>
            </p:cNvPr>
            <p:cNvSpPr/>
            <p:nvPr/>
          </p:nvSpPr>
          <p:spPr>
            <a:xfrm>
              <a:off x="10639363" y="6315119"/>
              <a:ext cx="61594" cy="83820"/>
            </a:xfrm>
            <a:custGeom>
              <a:avLst/>
              <a:gdLst/>
              <a:ahLst/>
              <a:cxnLst/>
              <a:rect l="l" t="t" r="r" b="b"/>
              <a:pathLst>
                <a:path w="61595" h="83820">
                  <a:moveTo>
                    <a:pt x="61036" y="0"/>
                  </a:moveTo>
                  <a:lnTo>
                    <a:pt x="0" y="0"/>
                  </a:lnTo>
                  <a:lnTo>
                    <a:pt x="0" y="83692"/>
                  </a:lnTo>
                  <a:lnTo>
                    <a:pt x="22504" y="83692"/>
                  </a:lnTo>
                  <a:lnTo>
                    <a:pt x="22504" y="46913"/>
                  </a:lnTo>
                  <a:lnTo>
                    <a:pt x="58597" y="46913"/>
                  </a:lnTo>
                  <a:lnTo>
                    <a:pt x="58597" y="32765"/>
                  </a:lnTo>
                  <a:lnTo>
                    <a:pt x="22504" y="32765"/>
                  </a:lnTo>
                  <a:lnTo>
                    <a:pt x="22504" y="14173"/>
                  </a:lnTo>
                  <a:lnTo>
                    <a:pt x="61036" y="14173"/>
                  </a:lnTo>
                  <a:lnTo>
                    <a:pt x="61036" y="0"/>
                  </a:lnTo>
                  <a:close/>
                </a:path>
              </a:pathLst>
            </a:custGeom>
            <a:solidFill>
              <a:srgbClr val="002E6E"/>
            </a:solidFill>
          </p:spPr>
          <p:txBody>
            <a:bodyPr wrap="square" lIns="0" tIns="0" rIns="0" bIns="0" rtlCol="0"/>
            <a:lstStyle/>
            <a:p>
              <a:endParaRPr dirty="0"/>
            </a:p>
          </p:txBody>
        </p:sp>
        <p:pic>
          <p:nvPicPr>
            <p:cNvPr id="40" name="bg object 53">
              <a:extLst>
                <a:ext uri="{FF2B5EF4-FFF2-40B4-BE49-F238E27FC236}">
                  <a16:creationId xmlns:a16="http://schemas.microsoft.com/office/drawing/2014/main" id="{77E20664-7C82-8592-9C7F-FF88789DF7DF}"/>
                </a:ext>
              </a:extLst>
            </p:cNvPr>
            <p:cNvPicPr/>
            <p:nvPr/>
          </p:nvPicPr>
          <p:blipFill>
            <a:blip r:embed="rId22" cstate="screen">
              <a:extLst>
                <a:ext uri="{28A0092B-C50C-407E-A947-70E740481C1C}">
                  <a14:useLocalDpi xmlns:a14="http://schemas.microsoft.com/office/drawing/2010/main"/>
                </a:ext>
              </a:extLst>
            </a:blip>
            <a:stretch>
              <a:fillRect/>
            </a:stretch>
          </p:blipFill>
          <p:spPr>
            <a:xfrm>
              <a:off x="10806506" y="6315099"/>
              <a:ext cx="84150" cy="83705"/>
            </a:xfrm>
            <a:prstGeom prst="rect">
              <a:avLst/>
            </a:prstGeom>
          </p:spPr>
        </p:pic>
        <p:sp>
          <p:nvSpPr>
            <p:cNvPr id="41" name="bg object 54">
              <a:extLst>
                <a:ext uri="{FF2B5EF4-FFF2-40B4-BE49-F238E27FC236}">
                  <a16:creationId xmlns:a16="http://schemas.microsoft.com/office/drawing/2014/main" id="{90E1AA22-994A-296B-90E4-6EFB923AAC38}"/>
                </a:ext>
              </a:extLst>
            </p:cNvPr>
            <p:cNvSpPr/>
            <p:nvPr/>
          </p:nvSpPr>
          <p:spPr>
            <a:xfrm>
              <a:off x="10992243" y="6315138"/>
              <a:ext cx="22860" cy="83820"/>
            </a:xfrm>
            <a:custGeom>
              <a:avLst/>
              <a:gdLst/>
              <a:ahLst/>
              <a:cxnLst/>
              <a:rect l="l" t="t" r="r" b="b"/>
              <a:pathLst>
                <a:path w="22859" h="83820">
                  <a:moveTo>
                    <a:pt x="22466" y="0"/>
                  </a:moveTo>
                  <a:lnTo>
                    <a:pt x="0" y="0"/>
                  </a:lnTo>
                  <a:lnTo>
                    <a:pt x="0" y="83667"/>
                  </a:lnTo>
                  <a:lnTo>
                    <a:pt x="22466" y="83667"/>
                  </a:lnTo>
                  <a:lnTo>
                    <a:pt x="22466" y="0"/>
                  </a:lnTo>
                  <a:close/>
                </a:path>
              </a:pathLst>
            </a:custGeom>
            <a:solidFill>
              <a:srgbClr val="002E6E"/>
            </a:solidFill>
          </p:spPr>
          <p:txBody>
            <a:bodyPr wrap="square" lIns="0" tIns="0" rIns="0" bIns="0" rtlCol="0"/>
            <a:lstStyle/>
            <a:p>
              <a:endParaRPr dirty="0"/>
            </a:p>
          </p:txBody>
        </p:sp>
        <p:pic>
          <p:nvPicPr>
            <p:cNvPr id="42" name="bg object 55">
              <a:extLst>
                <a:ext uri="{FF2B5EF4-FFF2-40B4-BE49-F238E27FC236}">
                  <a16:creationId xmlns:a16="http://schemas.microsoft.com/office/drawing/2014/main" id="{BA70E4BD-650A-6B30-F38C-2C5EA2F75B42}"/>
                </a:ext>
              </a:extLst>
            </p:cNvPr>
            <p:cNvPicPr/>
            <p:nvPr/>
          </p:nvPicPr>
          <p:blipFill>
            <a:blip r:embed="rId23" cstate="screen">
              <a:extLst>
                <a:ext uri="{28A0092B-C50C-407E-A947-70E740481C1C}">
                  <a14:useLocalDpi xmlns:a14="http://schemas.microsoft.com/office/drawing/2010/main"/>
                </a:ext>
              </a:extLst>
            </a:blip>
            <a:stretch>
              <a:fillRect/>
            </a:stretch>
          </p:blipFill>
          <p:spPr>
            <a:xfrm>
              <a:off x="11121703" y="6313251"/>
              <a:ext cx="89001" cy="87439"/>
            </a:xfrm>
            <a:prstGeom prst="rect">
              <a:avLst/>
            </a:prstGeom>
          </p:spPr>
        </p:pic>
        <p:pic>
          <p:nvPicPr>
            <p:cNvPr id="43" name="bg object 56">
              <a:extLst>
                <a:ext uri="{FF2B5EF4-FFF2-40B4-BE49-F238E27FC236}">
                  <a16:creationId xmlns:a16="http://schemas.microsoft.com/office/drawing/2014/main" id="{A291A888-8A53-F8B0-B3FA-40BC346C2B3F}"/>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1304880" y="6313369"/>
              <a:ext cx="115227" cy="85445"/>
            </a:xfrm>
            <a:prstGeom prst="rect">
              <a:avLst/>
            </a:prstGeom>
          </p:spPr>
        </p:pic>
      </p:grpSp>
    </p:spTree>
    <p:extLst>
      <p:ext uri="{BB962C8B-B14F-4D97-AF65-F5344CB8AC3E}">
        <p14:creationId xmlns:p14="http://schemas.microsoft.com/office/powerpoint/2010/main" val="64461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AC1F68-F6B4-6DBE-B3BE-30FECAE43D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8"/>
          <a:stretch/>
        </p:blipFill>
        <p:spPr>
          <a:xfrm>
            <a:off x="0" y="-7348"/>
            <a:ext cx="12205062" cy="6865348"/>
          </a:xfrm>
          <a:prstGeom prst="rect">
            <a:avLst/>
          </a:prstGeom>
        </p:spPr>
      </p:pic>
      <p:sp>
        <p:nvSpPr>
          <p:cNvPr id="3" name="Title 1">
            <a:extLst>
              <a:ext uri="{FF2B5EF4-FFF2-40B4-BE49-F238E27FC236}">
                <a16:creationId xmlns:a16="http://schemas.microsoft.com/office/drawing/2014/main" id="{9A55D349-F51A-48DD-6816-F492818D3190}"/>
              </a:ext>
            </a:extLst>
          </p:cNvPr>
          <p:cNvSpPr>
            <a:spLocks noGrp="1"/>
          </p:cNvSpPr>
          <p:nvPr>
            <p:ph type="title" hasCustomPrompt="1"/>
          </p:nvPr>
        </p:nvSpPr>
        <p:spPr>
          <a:xfrm>
            <a:off x="1090423" y="252048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3200" b="1" kern="1200" dirty="0">
                <a:solidFill>
                  <a:schemeClr val="bg1"/>
                </a:solidFill>
                <a:latin typeface="Century Gothic" charset="0"/>
                <a:ea typeface="Century Gothic" charset="0"/>
                <a:cs typeface="Century Gothic" charset="0"/>
              </a:defRPr>
            </a:lvl1pPr>
          </a:lstStyle>
          <a:p>
            <a:r>
              <a:rPr lang="en-US" dirty="0"/>
              <a:t>Click to edit Master title style</a:t>
            </a:r>
            <a:br>
              <a:rPr lang="en-US" dirty="0"/>
            </a:br>
            <a:endParaRPr lang="en-US" dirty="0"/>
          </a:p>
        </p:txBody>
      </p:sp>
      <p:grpSp>
        <p:nvGrpSpPr>
          <p:cNvPr id="6" name="Group 5">
            <a:extLst>
              <a:ext uri="{FF2B5EF4-FFF2-40B4-BE49-F238E27FC236}">
                <a16:creationId xmlns:a16="http://schemas.microsoft.com/office/drawing/2014/main" id="{AB46CE6F-32E2-F440-5A21-6EF127AF21E1}"/>
              </a:ext>
            </a:extLst>
          </p:cNvPr>
          <p:cNvGrpSpPr/>
          <p:nvPr userDrawn="1"/>
        </p:nvGrpSpPr>
        <p:grpSpPr>
          <a:xfrm>
            <a:off x="9699812" y="5342840"/>
            <a:ext cx="1764601" cy="1057959"/>
            <a:chOff x="8855996" y="4902858"/>
            <a:chExt cx="2872808" cy="1497942"/>
          </a:xfrm>
        </p:grpSpPr>
        <p:pic>
          <p:nvPicPr>
            <p:cNvPr id="7" name="bg object 20">
              <a:extLst>
                <a:ext uri="{FF2B5EF4-FFF2-40B4-BE49-F238E27FC236}">
                  <a16:creationId xmlns:a16="http://schemas.microsoft.com/office/drawing/2014/main" id="{C78B5B08-0FF6-70DE-7C03-0EC79EE0584E}"/>
                </a:ext>
              </a:extLst>
            </p:cNvPr>
            <p:cNvPicPr/>
            <p:nvPr/>
          </p:nvPicPr>
          <p:blipFill>
            <a:blip r:embed="rId3" cstate="screen">
              <a:extLst>
                <a:ext uri="{28A0092B-C50C-407E-A947-70E740481C1C}">
                  <a14:useLocalDpi xmlns:a14="http://schemas.microsoft.com/office/drawing/2010/main"/>
                </a:ext>
              </a:extLst>
            </a:blip>
            <a:stretch>
              <a:fillRect/>
            </a:stretch>
          </p:blipFill>
          <p:spPr>
            <a:xfrm>
              <a:off x="8855996" y="6102647"/>
              <a:ext cx="120408" cy="81457"/>
            </a:xfrm>
            <a:prstGeom prst="rect">
              <a:avLst/>
            </a:prstGeom>
          </p:spPr>
        </p:pic>
        <p:pic>
          <p:nvPicPr>
            <p:cNvPr id="8" name="bg object 21">
              <a:extLst>
                <a:ext uri="{FF2B5EF4-FFF2-40B4-BE49-F238E27FC236}">
                  <a16:creationId xmlns:a16="http://schemas.microsoft.com/office/drawing/2014/main" id="{EEA7C8BF-46F8-2D96-F4DE-C6259FB9E701}"/>
                </a:ext>
              </a:extLst>
            </p:cNvPr>
            <p:cNvPicPr/>
            <p:nvPr/>
          </p:nvPicPr>
          <p:blipFill>
            <a:blip r:embed="rId4" cstate="screen">
              <a:extLst>
                <a:ext uri="{28A0092B-C50C-407E-A947-70E740481C1C}">
                  <a14:useLocalDpi xmlns:a14="http://schemas.microsoft.com/office/drawing/2010/main"/>
                </a:ext>
              </a:extLst>
            </a:blip>
            <a:stretch>
              <a:fillRect/>
            </a:stretch>
          </p:blipFill>
          <p:spPr>
            <a:xfrm>
              <a:off x="9298849" y="6104763"/>
              <a:ext cx="99580" cy="79349"/>
            </a:xfrm>
            <a:prstGeom prst="rect">
              <a:avLst/>
            </a:prstGeom>
          </p:spPr>
        </p:pic>
        <p:pic>
          <p:nvPicPr>
            <p:cNvPr id="9" name="bg object 22">
              <a:extLst>
                <a:ext uri="{FF2B5EF4-FFF2-40B4-BE49-F238E27FC236}">
                  <a16:creationId xmlns:a16="http://schemas.microsoft.com/office/drawing/2014/main" id="{A5D7819F-2608-A76E-F2C3-B5632DBD6C34}"/>
                </a:ext>
              </a:extLst>
            </p:cNvPr>
            <p:cNvPicPr/>
            <p:nvPr/>
          </p:nvPicPr>
          <p:blipFill>
            <a:blip r:embed="rId5" cstate="screen">
              <a:extLst>
                <a:ext uri="{28A0092B-C50C-407E-A947-70E740481C1C}">
                  <a14:useLocalDpi xmlns:a14="http://schemas.microsoft.com/office/drawing/2010/main"/>
                </a:ext>
              </a:extLst>
            </a:blip>
            <a:stretch>
              <a:fillRect/>
            </a:stretch>
          </p:blipFill>
          <p:spPr>
            <a:xfrm>
              <a:off x="9083585" y="6104735"/>
              <a:ext cx="97193" cy="81432"/>
            </a:xfrm>
            <a:prstGeom prst="rect">
              <a:avLst/>
            </a:prstGeom>
          </p:spPr>
        </p:pic>
        <p:sp>
          <p:nvSpPr>
            <p:cNvPr id="10" name="bg object 23">
              <a:extLst>
                <a:ext uri="{FF2B5EF4-FFF2-40B4-BE49-F238E27FC236}">
                  <a16:creationId xmlns:a16="http://schemas.microsoft.com/office/drawing/2014/main" id="{02010778-DE75-C23D-BA29-6C80750C0CCF}"/>
                </a:ext>
              </a:extLst>
            </p:cNvPr>
            <p:cNvSpPr/>
            <p:nvPr/>
          </p:nvSpPr>
          <p:spPr>
            <a:xfrm>
              <a:off x="9511058" y="6104756"/>
              <a:ext cx="26034" cy="80010"/>
            </a:xfrm>
            <a:custGeom>
              <a:avLst/>
              <a:gdLst/>
              <a:ahLst/>
              <a:cxnLst/>
              <a:rect l="l" t="t" r="r" b="b"/>
              <a:pathLst>
                <a:path w="26034" h="80010">
                  <a:moveTo>
                    <a:pt x="25476" y="0"/>
                  </a:moveTo>
                  <a:lnTo>
                    <a:pt x="0" y="0"/>
                  </a:lnTo>
                  <a:lnTo>
                    <a:pt x="0" y="79362"/>
                  </a:lnTo>
                  <a:lnTo>
                    <a:pt x="25476" y="79413"/>
                  </a:lnTo>
                  <a:lnTo>
                    <a:pt x="25476" y="0"/>
                  </a:lnTo>
                  <a:close/>
                </a:path>
              </a:pathLst>
            </a:custGeom>
            <a:solidFill>
              <a:srgbClr val="002E6E"/>
            </a:solidFill>
          </p:spPr>
          <p:txBody>
            <a:bodyPr wrap="square" lIns="0" tIns="0" rIns="0" bIns="0" rtlCol="0"/>
            <a:lstStyle/>
            <a:p>
              <a:endParaRPr dirty="0"/>
            </a:p>
          </p:txBody>
        </p:sp>
        <p:pic>
          <p:nvPicPr>
            <p:cNvPr id="11" name="bg object 24">
              <a:extLst>
                <a:ext uri="{FF2B5EF4-FFF2-40B4-BE49-F238E27FC236}">
                  <a16:creationId xmlns:a16="http://schemas.microsoft.com/office/drawing/2014/main" id="{C1EEA88F-4902-E5B6-37DF-B4005178607E}"/>
                </a:ext>
              </a:extLst>
            </p:cNvPr>
            <p:cNvPicPr/>
            <p:nvPr/>
          </p:nvPicPr>
          <p:blipFill>
            <a:blip r:embed="rId6" cstate="screen">
              <a:extLst>
                <a:ext uri="{28A0092B-C50C-407E-A947-70E740481C1C}">
                  <a14:useLocalDpi xmlns:a14="http://schemas.microsoft.com/office/drawing/2010/main"/>
                </a:ext>
              </a:extLst>
            </a:blip>
            <a:stretch>
              <a:fillRect/>
            </a:stretch>
          </p:blipFill>
          <p:spPr>
            <a:xfrm>
              <a:off x="9645811" y="6104788"/>
              <a:ext cx="78270" cy="79362"/>
            </a:xfrm>
            <a:prstGeom prst="rect">
              <a:avLst/>
            </a:prstGeom>
          </p:spPr>
        </p:pic>
        <p:pic>
          <p:nvPicPr>
            <p:cNvPr id="12" name="bg object 25">
              <a:extLst>
                <a:ext uri="{FF2B5EF4-FFF2-40B4-BE49-F238E27FC236}">
                  <a16:creationId xmlns:a16="http://schemas.microsoft.com/office/drawing/2014/main" id="{A8BC3F9F-F283-04DB-F07C-B055E7FCABC0}"/>
                </a:ext>
              </a:extLst>
            </p:cNvPr>
            <p:cNvPicPr/>
            <p:nvPr/>
          </p:nvPicPr>
          <p:blipFill>
            <a:blip r:embed="rId7" cstate="screen">
              <a:extLst>
                <a:ext uri="{28A0092B-C50C-407E-A947-70E740481C1C}">
                  <a14:useLocalDpi xmlns:a14="http://schemas.microsoft.com/office/drawing/2010/main"/>
                </a:ext>
              </a:extLst>
            </a:blip>
            <a:stretch>
              <a:fillRect/>
            </a:stretch>
          </p:blipFill>
          <p:spPr>
            <a:xfrm>
              <a:off x="9827255" y="6102720"/>
              <a:ext cx="129451" cy="83553"/>
            </a:xfrm>
            <a:prstGeom prst="rect">
              <a:avLst/>
            </a:prstGeom>
          </p:spPr>
        </p:pic>
        <p:pic>
          <p:nvPicPr>
            <p:cNvPr id="13" name="bg object 26">
              <a:extLst>
                <a:ext uri="{FF2B5EF4-FFF2-40B4-BE49-F238E27FC236}">
                  <a16:creationId xmlns:a16="http://schemas.microsoft.com/office/drawing/2014/main" id="{4BF4FE68-C323-8D6A-CE18-08A9A34362DD}"/>
                </a:ext>
              </a:extLst>
            </p:cNvPr>
            <p:cNvPicPr/>
            <p:nvPr/>
          </p:nvPicPr>
          <p:blipFill>
            <a:blip r:embed="rId8" cstate="screen">
              <a:extLst>
                <a:ext uri="{28A0092B-C50C-407E-A947-70E740481C1C}">
                  <a14:useLocalDpi xmlns:a14="http://schemas.microsoft.com/office/drawing/2010/main"/>
                </a:ext>
              </a:extLst>
            </a:blip>
            <a:stretch>
              <a:fillRect/>
            </a:stretch>
          </p:blipFill>
          <p:spPr>
            <a:xfrm>
              <a:off x="10069293" y="6104802"/>
              <a:ext cx="88468" cy="79387"/>
            </a:xfrm>
            <a:prstGeom prst="rect">
              <a:avLst/>
            </a:prstGeom>
          </p:spPr>
        </p:pic>
        <p:sp>
          <p:nvSpPr>
            <p:cNvPr id="14" name="bg object 27">
              <a:extLst>
                <a:ext uri="{FF2B5EF4-FFF2-40B4-BE49-F238E27FC236}">
                  <a16:creationId xmlns:a16="http://schemas.microsoft.com/office/drawing/2014/main" id="{C0A8D01E-27FB-5512-A65D-EF3A7DC3FE93}"/>
                </a:ext>
              </a:extLst>
            </p:cNvPr>
            <p:cNvSpPr/>
            <p:nvPr/>
          </p:nvSpPr>
          <p:spPr>
            <a:xfrm>
              <a:off x="10264241" y="6144386"/>
              <a:ext cx="42545" cy="12700"/>
            </a:xfrm>
            <a:custGeom>
              <a:avLst/>
              <a:gdLst/>
              <a:ahLst/>
              <a:cxnLst/>
              <a:rect l="l" t="t" r="r" b="b"/>
              <a:pathLst>
                <a:path w="42545" h="12700">
                  <a:moveTo>
                    <a:pt x="42367" y="0"/>
                  </a:moveTo>
                  <a:lnTo>
                    <a:pt x="0" y="0"/>
                  </a:lnTo>
                  <a:lnTo>
                    <a:pt x="0" y="12128"/>
                  </a:lnTo>
                  <a:lnTo>
                    <a:pt x="42367" y="12128"/>
                  </a:lnTo>
                  <a:lnTo>
                    <a:pt x="42367" y="0"/>
                  </a:lnTo>
                  <a:close/>
                </a:path>
              </a:pathLst>
            </a:custGeom>
            <a:solidFill>
              <a:srgbClr val="002E6E"/>
            </a:solidFill>
          </p:spPr>
          <p:txBody>
            <a:bodyPr wrap="square" lIns="0" tIns="0" rIns="0" bIns="0" rtlCol="0"/>
            <a:lstStyle/>
            <a:p>
              <a:endParaRPr dirty="0"/>
            </a:p>
          </p:txBody>
        </p:sp>
        <p:pic>
          <p:nvPicPr>
            <p:cNvPr id="15" name="bg object 28">
              <a:extLst>
                <a:ext uri="{FF2B5EF4-FFF2-40B4-BE49-F238E27FC236}">
                  <a16:creationId xmlns:a16="http://schemas.microsoft.com/office/drawing/2014/main" id="{4D1B07F4-4D21-9838-2D0D-69672EA4F808}"/>
                </a:ext>
              </a:extLst>
            </p:cNvPr>
            <p:cNvPicPr/>
            <p:nvPr/>
          </p:nvPicPr>
          <p:blipFill>
            <a:blip r:embed="rId9" cstate="screen">
              <a:extLst>
                <a:ext uri="{28A0092B-C50C-407E-A947-70E740481C1C}">
                  <a14:useLocalDpi xmlns:a14="http://schemas.microsoft.com/office/drawing/2010/main"/>
                </a:ext>
              </a:extLst>
            </a:blip>
            <a:stretch>
              <a:fillRect/>
            </a:stretch>
          </p:blipFill>
          <p:spPr>
            <a:xfrm>
              <a:off x="10417230" y="6102742"/>
              <a:ext cx="121831" cy="83553"/>
            </a:xfrm>
            <a:prstGeom prst="rect">
              <a:avLst/>
            </a:prstGeom>
          </p:spPr>
        </p:pic>
        <p:pic>
          <p:nvPicPr>
            <p:cNvPr id="16" name="bg object 29">
              <a:extLst>
                <a:ext uri="{FF2B5EF4-FFF2-40B4-BE49-F238E27FC236}">
                  <a16:creationId xmlns:a16="http://schemas.microsoft.com/office/drawing/2014/main" id="{80080F1E-DE29-000D-2DE6-CFA0A7D3D6B7}"/>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0651768" y="6104832"/>
              <a:ext cx="67665" cy="79375"/>
            </a:xfrm>
            <a:prstGeom prst="rect">
              <a:avLst/>
            </a:prstGeom>
          </p:spPr>
        </p:pic>
        <p:pic>
          <p:nvPicPr>
            <p:cNvPr id="17" name="bg object 30">
              <a:extLst>
                <a:ext uri="{FF2B5EF4-FFF2-40B4-BE49-F238E27FC236}">
                  <a16:creationId xmlns:a16="http://schemas.microsoft.com/office/drawing/2014/main" id="{319A13E2-8919-230C-E818-12A3D33A77AE}"/>
                </a:ext>
              </a:extLst>
            </p:cNvPr>
            <p:cNvPicPr/>
            <p:nvPr/>
          </p:nvPicPr>
          <p:blipFill>
            <a:blip r:embed="rId11" cstate="screen">
              <a:extLst>
                <a:ext uri="{28A0092B-C50C-407E-A947-70E740481C1C}">
                  <a14:useLocalDpi xmlns:a14="http://schemas.microsoft.com/office/drawing/2010/main"/>
                </a:ext>
              </a:extLst>
            </a:blip>
            <a:stretch>
              <a:fillRect/>
            </a:stretch>
          </p:blipFill>
          <p:spPr>
            <a:xfrm>
              <a:off x="10836457" y="6102751"/>
              <a:ext cx="113156" cy="83045"/>
            </a:xfrm>
            <a:prstGeom prst="rect">
              <a:avLst/>
            </a:prstGeom>
          </p:spPr>
        </p:pic>
        <p:pic>
          <p:nvPicPr>
            <p:cNvPr id="18" name="bg object 31">
              <a:extLst>
                <a:ext uri="{FF2B5EF4-FFF2-40B4-BE49-F238E27FC236}">
                  <a16:creationId xmlns:a16="http://schemas.microsoft.com/office/drawing/2014/main" id="{7F11490F-3BD7-36BD-ACBA-91BC06A5AC3F}"/>
                </a:ext>
              </a:extLst>
            </p:cNvPr>
            <p:cNvPicPr/>
            <p:nvPr/>
          </p:nvPicPr>
          <p:blipFill>
            <a:blip r:embed="rId12" cstate="screen">
              <a:extLst>
                <a:ext uri="{28A0092B-C50C-407E-A947-70E740481C1C}">
                  <a14:useLocalDpi xmlns:a14="http://schemas.microsoft.com/office/drawing/2010/main"/>
                </a:ext>
              </a:extLst>
            </a:blip>
            <a:stretch>
              <a:fillRect/>
            </a:stretch>
          </p:blipFill>
          <p:spPr>
            <a:xfrm>
              <a:off x="11068212" y="6104895"/>
              <a:ext cx="67691" cy="79336"/>
            </a:xfrm>
            <a:prstGeom prst="rect">
              <a:avLst/>
            </a:prstGeom>
          </p:spPr>
        </p:pic>
        <p:pic>
          <p:nvPicPr>
            <p:cNvPr id="19" name="bg object 32">
              <a:extLst>
                <a:ext uri="{FF2B5EF4-FFF2-40B4-BE49-F238E27FC236}">
                  <a16:creationId xmlns:a16="http://schemas.microsoft.com/office/drawing/2014/main" id="{A37F5FE8-172D-42A5-74DC-FDF8ABB32F6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1252978" y="6104909"/>
              <a:ext cx="88480" cy="79362"/>
            </a:xfrm>
            <a:prstGeom prst="rect">
              <a:avLst/>
            </a:prstGeom>
          </p:spPr>
        </p:pic>
        <p:pic>
          <p:nvPicPr>
            <p:cNvPr id="20" name="bg object 33">
              <a:extLst>
                <a:ext uri="{FF2B5EF4-FFF2-40B4-BE49-F238E27FC236}">
                  <a16:creationId xmlns:a16="http://schemas.microsoft.com/office/drawing/2014/main" id="{2095024D-C857-B3A0-39E5-296E4F75AE8A}"/>
                </a:ext>
              </a:extLst>
            </p:cNvPr>
            <p:cNvPicPr/>
            <p:nvPr/>
          </p:nvPicPr>
          <p:blipFill>
            <a:blip r:embed="rId14" cstate="screen">
              <a:extLst>
                <a:ext uri="{28A0092B-C50C-407E-A947-70E740481C1C}">
                  <a14:useLocalDpi xmlns:a14="http://schemas.microsoft.com/office/drawing/2010/main"/>
                </a:ext>
              </a:extLst>
            </a:blip>
            <a:stretch>
              <a:fillRect/>
            </a:stretch>
          </p:blipFill>
          <p:spPr>
            <a:xfrm>
              <a:off x="11438938" y="6102833"/>
              <a:ext cx="120408" cy="81432"/>
            </a:xfrm>
            <a:prstGeom prst="rect">
              <a:avLst/>
            </a:prstGeom>
          </p:spPr>
        </p:pic>
        <p:sp>
          <p:nvSpPr>
            <p:cNvPr id="21" name="bg object 34">
              <a:extLst>
                <a:ext uri="{FF2B5EF4-FFF2-40B4-BE49-F238E27FC236}">
                  <a16:creationId xmlns:a16="http://schemas.microsoft.com/office/drawing/2014/main" id="{BFFB391B-DB77-3357-2917-E11AB9C01406}"/>
                </a:ext>
              </a:extLst>
            </p:cNvPr>
            <p:cNvSpPr/>
            <p:nvPr/>
          </p:nvSpPr>
          <p:spPr>
            <a:xfrm>
              <a:off x="11667210" y="6104944"/>
              <a:ext cx="61594" cy="79375"/>
            </a:xfrm>
            <a:custGeom>
              <a:avLst/>
              <a:gdLst/>
              <a:ahLst/>
              <a:cxnLst/>
              <a:rect l="l" t="t" r="r" b="b"/>
              <a:pathLst>
                <a:path w="61595" h="79375">
                  <a:moveTo>
                    <a:pt x="25488" y="0"/>
                  </a:moveTo>
                  <a:lnTo>
                    <a:pt x="0" y="0"/>
                  </a:lnTo>
                  <a:lnTo>
                    <a:pt x="0" y="79336"/>
                  </a:lnTo>
                  <a:lnTo>
                    <a:pt x="61594" y="79336"/>
                  </a:lnTo>
                  <a:lnTo>
                    <a:pt x="61594" y="65900"/>
                  </a:lnTo>
                  <a:lnTo>
                    <a:pt x="25488" y="65900"/>
                  </a:lnTo>
                  <a:lnTo>
                    <a:pt x="25488" y="0"/>
                  </a:lnTo>
                  <a:close/>
                </a:path>
              </a:pathLst>
            </a:custGeom>
            <a:solidFill>
              <a:srgbClr val="002E6E"/>
            </a:solidFill>
          </p:spPr>
          <p:txBody>
            <a:bodyPr wrap="square" lIns="0" tIns="0" rIns="0" bIns="0" rtlCol="0"/>
            <a:lstStyle/>
            <a:p>
              <a:endParaRPr dirty="0"/>
            </a:p>
          </p:txBody>
        </p:sp>
        <p:sp>
          <p:nvSpPr>
            <p:cNvPr id="22" name="bg object 35">
              <a:extLst>
                <a:ext uri="{FF2B5EF4-FFF2-40B4-BE49-F238E27FC236}">
                  <a16:creationId xmlns:a16="http://schemas.microsoft.com/office/drawing/2014/main" id="{D67C7133-EA34-0512-CF9B-681970BC4209}"/>
                </a:ext>
              </a:extLst>
            </p:cNvPr>
            <p:cNvSpPr/>
            <p:nvPr/>
          </p:nvSpPr>
          <p:spPr>
            <a:xfrm>
              <a:off x="9615094" y="5254891"/>
              <a:ext cx="1346835" cy="575945"/>
            </a:xfrm>
            <a:custGeom>
              <a:avLst/>
              <a:gdLst/>
              <a:ahLst/>
              <a:cxnLst/>
              <a:rect l="l" t="t" r="r" b="b"/>
              <a:pathLst>
                <a:path w="1346834" h="575945">
                  <a:moveTo>
                    <a:pt x="500697" y="82600"/>
                  </a:moveTo>
                  <a:lnTo>
                    <a:pt x="472389" y="56705"/>
                  </a:lnTo>
                  <a:lnTo>
                    <a:pt x="462864" y="55041"/>
                  </a:lnTo>
                  <a:lnTo>
                    <a:pt x="455104" y="56248"/>
                  </a:lnTo>
                  <a:lnTo>
                    <a:pt x="450138" y="60363"/>
                  </a:lnTo>
                  <a:lnTo>
                    <a:pt x="449059" y="66738"/>
                  </a:lnTo>
                  <a:lnTo>
                    <a:pt x="451891" y="74079"/>
                  </a:lnTo>
                  <a:lnTo>
                    <a:pt x="458076" y="81508"/>
                  </a:lnTo>
                  <a:lnTo>
                    <a:pt x="467080" y="88150"/>
                  </a:lnTo>
                  <a:lnTo>
                    <a:pt x="477342" y="92646"/>
                  </a:lnTo>
                  <a:lnTo>
                    <a:pt x="486879" y="94297"/>
                  </a:lnTo>
                  <a:lnTo>
                    <a:pt x="494652" y="93078"/>
                  </a:lnTo>
                  <a:lnTo>
                    <a:pt x="499618" y="88963"/>
                  </a:lnTo>
                  <a:lnTo>
                    <a:pt x="500697" y="82600"/>
                  </a:lnTo>
                  <a:close/>
                </a:path>
                <a:path w="1346834" h="575945">
                  <a:moveTo>
                    <a:pt x="1346377" y="282803"/>
                  </a:moveTo>
                  <a:lnTo>
                    <a:pt x="1331620" y="221462"/>
                  </a:lnTo>
                  <a:lnTo>
                    <a:pt x="1289367" y="164579"/>
                  </a:lnTo>
                  <a:lnTo>
                    <a:pt x="1258874" y="138226"/>
                  </a:lnTo>
                  <a:lnTo>
                    <a:pt x="1222667" y="113499"/>
                  </a:lnTo>
                  <a:lnTo>
                    <a:pt x="1181087" y="90551"/>
                  </a:lnTo>
                  <a:lnTo>
                    <a:pt x="1134541" y="69583"/>
                  </a:lnTo>
                  <a:lnTo>
                    <a:pt x="1083411" y="50723"/>
                  </a:lnTo>
                  <a:lnTo>
                    <a:pt x="1028065" y="34175"/>
                  </a:lnTo>
                  <a:lnTo>
                    <a:pt x="968895" y="20091"/>
                  </a:lnTo>
                  <a:lnTo>
                    <a:pt x="906259" y="8648"/>
                  </a:lnTo>
                  <a:lnTo>
                    <a:pt x="840562" y="0"/>
                  </a:lnTo>
                  <a:lnTo>
                    <a:pt x="902233" y="14376"/>
                  </a:lnTo>
                  <a:lnTo>
                    <a:pt x="958926" y="31851"/>
                  </a:lnTo>
                  <a:lnTo>
                    <a:pt x="1010056" y="52158"/>
                  </a:lnTo>
                  <a:lnTo>
                    <a:pt x="1055001" y="75044"/>
                  </a:lnTo>
                  <a:lnTo>
                    <a:pt x="1093152" y="100241"/>
                  </a:lnTo>
                  <a:lnTo>
                    <a:pt x="1123886" y="127495"/>
                  </a:lnTo>
                  <a:lnTo>
                    <a:pt x="1160665" y="187058"/>
                  </a:lnTo>
                  <a:lnTo>
                    <a:pt x="1165491" y="218859"/>
                  </a:lnTo>
                  <a:lnTo>
                    <a:pt x="1161732" y="246964"/>
                  </a:lnTo>
                  <a:lnTo>
                    <a:pt x="1132903" y="300113"/>
                  </a:lnTo>
                  <a:lnTo>
                    <a:pt x="1078471" y="348018"/>
                  </a:lnTo>
                  <a:lnTo>
                    <a:pt x="1042695" y="369544"/>
                  </a:lnTo>
                  <a:lnTo>
                    <a:pt x="1001776" y="389216"/>
                  </a:lnTo>
                  <a:lnTo>
                    <a:pt x="956132" y="406857"/>
                  </a:lnTo>
                  <a:lnTo>
                    <a:pt x="906170" y="422275"/>
                  </a:lnTo>
                  <a:lnTo>
                    <a:pt x="852335" y="435292"/>
                  </a:lnTo>
                  <a:lnTo>
                    <a:pt x="795032" y="445731"/>
                  </a:lnTo>
                  <a:lnTo>
                    <a:pt x="734669" y="453415"/>
                  </a:lnTo>
                  <a:lnTo>
                    <a:pt x="671690" y="458165"/>
                  </a:lnTo>
                  <a:lnTo>
                    <a:pt x="606488" y="459778"/>
                  </a:lnTo>
                  <a:lnTo>
                    <a:pt x="541299" y="458165"/>
                  </a:lnTo>
                  <a:lnTo>
                    <a:pt x="478320" y="453415"/>
                  </a:lnTo>
                  <a:lnTo>
                    <a:pt x="417969" y="445731"/>
                  </a:lnTo>
                  <a:lnTo>
                    <a:pt x="360654" y="435292"/>
                  </a:lnTo>
                  <a:lnTo>
                    <a:pt x="306819" y="422275"/>
                  </a:lnTo>
                  <a:lnTo>
                    <a:pt x="256870" y="406857"/>
                  </a:lnTo>
                  <a:lnTo>
                    <a:pt x="211213" y="389216"/>
                  </a:lnTo>
                  <a:lnTo>
                    <a:pt x="170294" y="369544"/>
                  </a:lnTo>
                  <a:lnTo>
                    <a:pt x="134518" y="348018"/>
                  </a:lnTo>
                  <a:lnTo>
                    <a:pt x="80073" y="300113"/>
                  </a:lnTo>
                  <a:lnTo>
                    <a:pt x="51244" y="246964"/>
                  </a:lnTo>
                  <a:lnTo>
                    <a:pt x="47485" y="218859"/>
                  </a:lnTo>
                  <a:lnTo>
                    <a:pt x="48793" y="202323"/>
                  </a:lnTo>
                  <a:lnTo>
                    <a:pt x="52628" y="186093"/>
                  </a:lnTo>
                  <a:lnTo>
                    <a:pt x="58928" y="170180"/>
                  </a:lnTo>
                  <a:lnTo>
                    <a:pt x="67576" y="154622"/>
                  </a:lnTo>
                  <a:lnTo>
                    <a:pt x="38773" y="184505"/>
                  </a:lnTo>
                  <a:lnTo>
                    <a:pt x="17564" y="215976"/>
                  </a:lnTo>
                  <a:lnTo>
                    <a:pt x="4483" y="248818"/>
                  </a:lnTo>
                  <a:lnTo>
                    <a:pt x="0" y="282803"/>
                  </a:lnTo>
                  <a:lnTo>
                    <a:pt x="3086" y="311035"/>
                  </a:lnTo>
                  <a:lnTo>
                    <a:pt x="26885" y="365086"/>
                  </a:lnTo>
                  <a:lnTo>
                    <a:pt x="72339" y="415124"/>
                  </a:lnTo>
                  <a:lnTo>
                    <a:pt x="137172" y="460171"/>
                  </a:lnTo>
                  <a:lnTo>
                    <a:pt x="176149" y="480504"/>
                  </a:lnTo>
                  <a:lnTo>
                    <a:pt x="219138" y="499224"/>
                  </a:lnTo>
                  <a:lnTo>
                    <a:pt x="265836" y="516204"/>
                  </a:lnTo>
                  <a:lnTo>
                    <a:pt x="315976" y="531304"/>
                  </a:lnTo>
                  <a:lnTo>
                    <a:pt x="369265" y="544436"/>
                  </a:lnTo>
                  <a:lnTo>
                    <a:pt x="425424" y="555447"/>
                  </a:lnTo>
                  <a:lnTo>
                    <a:pt x="484187" y="564222"/>
                  </a:lnTo>
                  <a:lnTo>
                    <a:pt x="545249" y="570649"/>
                  </a:lnTo>
                  <a:lnTo>
                    <a:pt x="608330" y="574598"/>
                  </a:lnTo>
                  <a:lnTo>
                    <a:pt x="673163" y="575932"/>
                  </a:lnTo>
                  <a:lnTo>
                    <a:pt x="738009" y="574598"/>
                  </a:lnTo>
                  <a:lnTo>
                    <a:pt x="801103" y="570649"/>
                  </a:lnTo>
                  <a:lnTo>
                    <a:pt x="862164" y="564222"/>
                  </a:lnTo>
                  <a:lnTo>
                    <a:pt x="920927" y="555447"/>
                  </a:lnTo>
                  <a:lnTo>
                    <a:pt x="977099" y="544436"/>
                  </a:lnTo>
                  <a:lnTo>
                    <a:pt x="1030389" y="531304"/>
                  </a:lnTo>
                  <a:lnTo>
                    <a:pt x="1080528" y="516204"/>
                  </a:lnTo>
                  <a:lnTo>
                    <a:pt x="1127239" y="499224"/>
                  </a:lnTo>
                  <a:lnTo>
                    <a:pt x="1170216" y="480504"/>
                  </a:lnTo>
                  <a:lnTo>
                    <a:pt x="1209205" y="460171"/>
                  </a:lnTo>
                  <a:lnTo>
                    <a:pt x="1243901" y="438340"/>
                  </a:lnTo>
                  <a:lnTo>
                    <a:pt x="1299337" y="390677"/>
                  </a:lnTo>
                  <a:lnTo>
                    <a:pt x="1334249" y="338505"/>
                  </a:lnTo>
                  <a:lnTo>
                    <a:pt x="1343304" y="311035"/>
                  </a:lnTo>
                  <a:lnTo>
                    <a:pt x="1346377" y="282803"/>
                  </a:lnTo>
                  <a:close/>
                </a:path>
              </a:pathLst>
            </a:custGeom>
            <a:solidFill>
              <a:srgbClr val="002E6E"/>
            </a:solidFill>
          </p:spPr>
          <p:txBody>
            <a:bodyPr wrap="square" lIns="0" tIns="0" rIns="0" bIns="0" rtlCol="0"/>
            <a:lstStyle/>
            <a:p>
              <a:endParaRPr dirty="0"/>
            </a:p>
          </p:txBody>
        </p:sp>
        <p:sp>
          <p:nvSpPr>
            <p:cNvPr id="23" name="bg object 36">
              <a:extLst>
                <a:ext uri="{FF2B5EF4-FFF2-40B4-BE49-F238E27FC236}">
                  <a16:creationId xmlns:a16="http://schemas.microsoft.com/office/drawing/2014/main" id="{C874C167-EEDE-5AB0-C467-915EE16DC008}"/>
                </a:ext>
              </a:extLst>
            </p:cNvPr>
            <p:cNvSpPr/>
            <p:nvPr/>
          </p:nvSpPr>
          <p:spPr>
            <a:xfrm>
              <a:off x="10176852" y="4940649"/>
              <a:ext cx="192405" cy="146050"/>
            </a:xfrm>
            <a:custGeom>
              <a:avLst/>
              <a:gdLst/>
              <a:ahLst/>
              <a:cxnLst/>
              <a:rect l="l" t="t" r="r" b="b"/>
              <a:pathLst>
                <a:path w="192404" h="146050">
                  <a:moveTo>
                    <a:pt x="51370" y="0"/>
                  </a:moveTo>
                  <a:lnTo>
                    <a:pt x="22492" y="4514"/>
                  </a:lnTo>
                  <a:lnTo>
                    <a:pt x="4045" y="19802"/>
                  </a:lnTo>
                  <a:lnTo>
                    <a:pt x="0" y="43459"/>
                  </a:lnTo>
                  <a:lnTo>
                    <a:pt x="10514" y="70759"/>
                  </a:lnTo>
                  <a:lnTo>
                    <a:pt x="33561" y="98371"/>
                  </a:lnTo>
                  <a:lnTo>
                    <a:pt x="67113" y="122964"/>
                  </a:lnTo>
                  <a:lnTo>
                    <a:pt x="105156" y="139705"/>
                  </a:lnTo>
                  <a:lnTo>
                    <a:pt x="140576" y="145862"/>
                  </a:lnTo>
                  <a:lnTo>
                    <a:pt x="169472" y="141341"/>
                  </a:lnTo>
                  <a:lnTo>
                    <a:pt x="187941" y="126050"/>
                  </a:lnTo>
                  <a:lnTo>
                    <a:pt x="191954" y="102398"/>
                  </a:lnTo>
                  <a:lnTo>
                    <a:pt x="181432" y="75107"/>
                  </a:lnTo>
                  <a:lnTo>
                    <a:pt x="158394" y="47497"/>
                  </a:lnTo>
                  <a:lnTo>
                    <a:pt x="124860" y="22888"/>
                  </a:lnTo>
                  <a:lnTo>
                    <a:pt x="86789" y="6157"/>
                  </a:lnTo>
                  <a:lnTo>
                    <a:pt x="51370" y="0"/>
                  </a:lnTo>
                  <a:close/>
                </a:path>
              </a:pathLst>
            </a:custGeom>
            <a:solidFill>
              <a:srgbClr val="00A88E"/>
            </a:solidFill>
          </p:spPr>
          <p:txBody>
            <a:bodyPr wrap="square" lIns="0" tIns="0" rIns="0" bIns="0" rtlCol="0"/>
            <a:lstStyle/>
            <a:p>
              <a:endParaRPr dirty="0"/>
            </a:p>
          </p:txBody>
        </p:sp>
        <p:sp>
          <p:nvSpPr>
            <p:cNvPr id="24" name="bg object 37">
              <a:extLst>
                <a:ext uri="{FF2B5EF4-FFF2-40B4-BE49-F238E27FC236}">
                  <a16:creationId xmlns:a16="http://schemas.microsoft.com/office/drawing/2014/main" id="{047276B3-5B94-9A7B-D310-00B8F1E122F6}"/>
                </a:ext>
              </a:extLst>
            </p:cNvPr>
            <p:cNvSpPr/>
            <p:nvPr/>
          </p:nvSpPr>
          <p:spPr>
            <a:xfrm>
              <a:off x="10130980" y="5104840"/>
              <a:ext cx="125095" cy="95250"/>
            </a:xfrm>
            <a:custGeom>
              <a:avLst/>
              <a:gdLst/>
              <a:ahLst/>
              <a:cxnLst/>
              <a:rect l="l" t="t" r="r" b="b"/>
              <a:pathLst>
                <a:path w="125095" h="95250">
                  <a:moveTo>
                    <a:pt x="33409" y="0"/>
                  </a:moveTo>
                  <a:lnTo>
                    <a:pt x="14618" y="2948"/>
                  </a:lnTo>
                  <a:lnTo>
                    <a:pt x="2604" y="12904"/>
                  </a:lnTo>
                  <a:lnTo>
                    <a:pt x="0" y="28286"/>
                  </a:lnTo>
                  <a:lnTo>
                    <a:pt x="6850" y="46020"/>
                  </a:lnTo>
                  <a:lnTo>
                    <a:pt x="21833" y="63954"/>
                  </a:lnTo>
                  <a:lnTo>
                    <a:pt x="43625" y="79935"/>
                  </a:lnTo>
                  <a:lnTo>
                    <a:pt x="68375" y="90823"/>
                  </a:lnTo>
                  <a:lnTo>
                    <a:pt x="91402" y="94830"/>
                  </a:lnTo>
                  <a:lnTo>
                    <a:pt x="110161" y="91892"/>
                  </a:lnTo>
                  <a:lnTo>
                    <a:pt x="122111" y="81941"/>
                  </a:lnTo>
                  <a:lnTo>
                    <a:pt x="124755" y="66564"/>
                  </a:lnTo>
                  <a:lnTo>
                    <a:pt x="117932" y="48825"/>
                  </a:lnTo>
                  <a:lnTo>
                    <a:pt x="102965" y="30883"/>
                  </a:lnTo>
                  <a:lnTo>
                    <a:pt x="81178" y="14898"/>
                  </a:lnTo>
                  <a:lnTo>
                    <a:pt x="56441" y="4001"/>
                  </a:lnTo>
                  <a:lnTo>
                    <a:pt x="33409" y="0"/>
                  </a:lnTo>
                  <a:close/>
                </a:path>
              </a:pathLst>
            </a:custGeom>
            <a:solidFill>
              <a:srgbClr val="002E6E"/>
            </a:solidFill>
          </p:spPr>
          <p:txBody>
            <a:bodyPr wrap="square" lIns="0" tIns="0" rIns="0" bIns="0" rtlCol="0"/>
            <a:lstStyle/>
            <a:p>
              <a:endParaRPr dirty="0"/>
            </a:p>
          </p:txBody>
        </p:sp>
        <p:pic>
          <p:nvPicPr>
            <p:cNvPr id="25" name="bg object 38">
              <a:extLst>
                <a:ext uri="{FF2B5EF4-FFF2-40B4-BE49-F238E27FC236}">
                  <a16:creationId xmlns:a16="http://schemas.microsoft.com/office/drawing/2014/main" id="{200325C6-A12D-619C-A0C5-26592D73C2CF}"/>
                </a:ext>
              </a:extLst>
            </p:cNvPr>
            <p:cNvPicPr/>
            <p:nvPr/>
          </p:nvPicPr>
          <p:blipFill>
            <a:blip r:embed="rId15" cstate="screen">
              <a:extLst>
                <a:ext uri="{28A0092B-C50C-407E-A947-70E740481C1C}">
                  <a14:useLocalDpi xmlns:a14="http://schemas.microsoft.com/office/drawing/2010/main"/>
                </a:ext>
              </a:extLst>
            </a:blip>
            <a:stretch>
              <a:fillRect/>
            </a:stretch>
          </p:blipFill>
          <p:spPr>
            <a:xfrm>
              <a:off x="10090597" y="5220781"/>
              <a:ext cx="86053" cy="65406"/>
            </a:xfrm>
            <a:prstGeom prst="rect">
              <a:avLst/>
            </a:prstGeom>
          </p:spPr>
        </p:pic>
        <p:sp>
          <p:nvSpPr>
            <p:cNvPr id="26" name="bg object 39">
              <a:extLst>
                <a:ext uri="{FF2B5EF4-FFF2-40B4-BE49-F238E27FC236}">
                  <a16:creationId xmlns:a16="http://schemas.microsoft.com/office/drawing/2014/main" id="{8FF1F604-83B7-8B77-95CB-64A8445ED14B}"/>
                </a:ext>
              </a:extLst>
            </p:cNvPr>
            <p:cNvSpPr/>
            <p:nvPr/>
          </p:nvSpPr>
          <p:spPr>
            <a:xfrm>
              <a:off x="10118708" y="4902858"/>
              <a:ext cx="52705" cy="38735"/>
            </a:xfrm>
            <a:custGeom>
              <a:avLst/>
              <a:gdLst/>
              <a:ahLst/>
              <a:cxnLst/>
              <a:rect l="l" t="t" r="r" b="b"/>
              <a:pathLst>
                <a:path w="52704" h="38735">
                  <a:moveTo>
                    <a:pt x="15172" y="0"/>
                  </a:moveTo>
                  <a:lnTo>
                    <a:pt x="6999" y="995"/>
                  </a:lnTo>
                  <a:lnTo>
                    <a:pt x="1537" y="4841"/>
                  </a:lnTo>
                  <a:lnTo>
                    <a:pt x="0" y="10938"/>
                  </a:lnTo>
                  <a:lnTo>
                    <a:pt x="2447" y="18057"/>
                  </a:lnTo>
                  <a:lnTo>
                    <a:pt x="8383" y="25331"/>
                  </a:lnTo>
                  <a:lnTo>
                    <a:pt x="17311" y="31892"/>
                  </a:lnTo>
                  <a:lnTo>
                    <a:pt x="27650" y="36458"/>
                  </a:lnTo>
                  <a:lnTo>
                    <a:pt x="37435" y="38260"/>
                  </a:lnTo>
                  <a:lnTo>
                    <a:pt x="45594" y="37259"/>
                  </a:lnTo>
                  <a:lnTo>
                    <a:pt x="51054" y="33416"/>
                  </a:lnTo>
                  <a:lnTo>
                    <a:pt x="52607" y="27327"/>
                  </a:lnTo>
                  <a:lnTo>
                    <a:pt x="50156" y="20212"/>
                  </a:lnTo>
                  <a:lnTo>
                    <a:pt x="44214" y="12939"/>
                  </a:lnTo>
                  <a:lnTo>
                    <a:pt x="35294" y="6378"/>
                  </a:lnTo>
                  <a:lnTo>
                    <a:pt x="24967" y="1809"/>
                  </a:lnTo>
                  <a:lnTo>
                    <a:pt x="15172" y="0"/>
                  </a:lnTo>
                  <a:close/>
                </a:path>
              </a:pathLst>
            </a:custGeom>
            <a:solidFill>
              <a:srgbClr val="002E6E"/>
            </a:solidFill>
          </p:spPr>
          <p:txBody>
            <a:bodyPr wrap="square" lIns="0" tIns="0" rIns="0" bIns="0" rtlCol="0"/>
            <a:lstStyle/>
            <a:p>
              <a:endParaRPr dirty="0"/>
            </a:p>
          </p:txBody>
        </p:sp>
        <p:sp>
          <p:nvSpPr>
            <p:cNvPr id="27" name="bg object 40">
              <a:extLst>
                <a:ext uri="{FF2B5EF4-FFF2-40B4-BE49-F238E27FC236}">
                  <a16:creationId xmlns:a16="http://schemas.microsoft.com/office/drawing/2014/main" id="{587902F9-C3B2-26BB-6950-DAA946E9F404}"/>
                </a:ext>
              </a:extLst>
            </p:cNvPr>
            <p:cNvSpPr/>
            <p:nvPr/>
          </p:nvSpPr>
          <p:spPr>
            <a:xfrm>
              <a:off x="9735908" y="5090885"/>
              <a:ext cx="195580" cy="142240"/>
            </a:xfrm>
            <a:custGeom>
              <a:avLst/>
              <a:gdLst/>
              <a:ahLst/>
              <a:cxnLst/>
              <a:rect l="l" t="t" r="r" b="b"/>
              <a:pathLst>
                <a:path w="195579" h="142239">
                  <a:moveTo>
                    <a:pt x="56323" y="0"/>
                  </a:moveTo>
                  <a:lnTo>
                    <a:pt x="25997" y="3690"/>
                  </a:lnTo>
                  <a:lnTo>
                    <a:pt x="5767" y="17973"/>
                  </a:lnTo>
                  <a:lnTo>
                    <a:pt x="0" y="40630"/>
                  </a:lnTo>
                  <a:lnTo>
                    <a:pt x="9090" y="67103"/>
                  </a:lnTo>
                  <a:lnTo>
                    <a:pt x="31165" y="94158"/>
                  </a:lnTo>
                  <a:lnTo>
                    <a:pt x="64352" y="118557"/>
                  </a:lnTo>
                  <a:lnTo>
                    <a:pt x="102776" y="135485"/>
                  </a:lnTo>
                  <a:lnTo>
                    <a:pt x="139162" y="142193"/>
                  </a:lnTo>
                  <a:lnTo>
                    <a:pt x="169480" y="138494"/>
                  </a:lnTo>
                  <a:lnTo>
                    <a:pt x="189701" y="124196"/>
                  </a:lnTo>
                  <a:lnTo>
                    <a:pt x="195470" y="101563"/>
                  </a:lnTo>
                  <a:lnTo>
                    <a:pt x="186375" y="75104"/>
                  </a:lnTo>
                  <a:lnTo>
                    <a:pt x="164311" y="48054"/>
                  </a:lnTo>
                  <a:lnTo>
                    <a:pt x="131167" y="23650"/>
                  </a:lnTo>
                  <a:lnTo>
                    <a:pt x="92721" y="6715"/>
                  </a:lnTo>
                  <a:lnTo>
                    <a:pt x="56323" y="0"/>
                  </a:lnTo>
                  <a:close/>
                </a:path>
              </a:pathLst>
            </a:custGeom>
            <a:solidFill>
              <a:srgbClr val="00A88E"/>
            </a:solidFill>
          </p:spPr>
          <p:txBody>
            <a:bodyPr wrap="square" lIns="0" tIns="0" rIns="0" bIns="0" rtlCol="0"/>
            <a:lstStyle/>
            <a:p>
              <a:endParaRPr dirty="0"/>
            </a:p>
          </p:txBody>
        </p:sp>
        <p:sp>
          <p:nvSpPr>
            <p:cNvPr id="28" name="bg object 41">
              <a:extLst>
                <a:ext uri="{FF2B5EF4-FFF2-40B4-BE49-F238E27FC236}">
                  <a16:creationId xmlns:a16="http://schemas.microsoft.com/office/drawing/2014/main" id="{6F1E5215-5F0C-AB2D-44F1-32E756B86937}"/>
                </a:ext>
              </a:extLst>
            </p:cNvPr>
            <p:cNvSpPr/>
            <p:nvPr/>
          </p:nvSpPr>
          <p:spPr>
            <a:xfrm>
              <a:off x="9908641" y="4949215"/>
              <a:ext cx="204470" cy="158115"/>
            </a:xfrm>
            <a:custGeom>
              <a:avLst/>
              <a:gdLst/>
              <a:ahLst/>
              <a:cxnLst/>
              <a:rect l="l" t="t" r="r" b="b"/>
              <a:pathLst>
                <a:path w="204470" h="158114">
                  <a:moveTo>
                    <a:pt x="127025" y="131597"/>
                  </a:moveTo>
                  <a:lnTo>
                    <a:pt x="106781" y="96799"/>
                  </a:lnTo>
                  <a:lnTo>
                    <a:pt x="60248" y="69913"/>
                  </a:lnTo>
                  <a:lnTo>
                    <a:pt x="36588" y="65557"/>
                  </a:lnTo>
                  <a:lnTo>
                    <a:pt x="16891" y="67957"/>
                  </a:lnTo>
                  <a:lnTo>
                    <a:pt x="3771" y="77254"/>
                  </a:lnTo>
                  <a:lnTo>
                    <a:pt x="0" y="91973"/>
                  </a:lnTo>
                  <a:lnTo>
                    <a:pt x="5892" y="109156"/>
                  </a:lnTo>
                  <a:lnTo>
                    <a:pt x="20231" y="126733"/>
                  </a:lnTo>
                  <a:lnTo>
                    <a:pt x="41795" y="142595"/>
                  </a:lnTo>
                  <a:lnTo>
                    <a:pt x="66776" y="153631"/>
                  </a:lnTo>
                  <a:lnTo>
                    <a:pt x="90449" y="158000"/>
                  </a:lnTo>
                  <a:lnTo>
                    <a:pt x="110159" y="155600"/>
                  </a:lnTo>
                  <a:lnTo>
                    <a:pt x="123304" y="146316"/>
                  </a:lnTo>
                  <a:lnTo>
                    <a:pt x="127025" y="131597"/>
                  </a:lnTo>
                  <a:close/>
                </a:path>
                <a:path w="204470" h="158114">
                  <a:moveTo>
                    <a:pt x="204063" y="45542"/>
                  </a:moveTo>
                  <a:lnTo>
                    <a:pt x="175221" y="10591"/>
                  </a:lnTo>
                  <a:lnTo>
                    <a:pt x="141655" y="0"/>
                  </a:lnTo>
                  <a:lnTo>
                    <a:pt x="128066" y="1663"/>
                  </a:lnTo>
                  <a:lnTo>
                    <a:pt x="119011" y="8089"/>
                  </a:lnTo>
                  <a:lnTo>
                    <a:pt x="116408" y="18224"/>
                  </a:lnTo>
                  <a:lnTo>
                    <a:pt x="120472" y="30073"/>
                  </a:lnTo>
                  <a:lnTo>
                    <a:pt x="130365" y="42214"/>
                  </a:lnTo>
                  <a:lnTo>
                    <a:pt x="145237" y="53187"/>
                  </a:lnTo>
                  <a:lnTo>
                    <a:pt x="162471" y="60782"/>
                  </a:lnTo>
                  <a:lnTo>
                    <a:pt x="178790" y="63779"/>
                  </a:lnTo>
                  <a:lnTo>
                    <a:pt x="192392" y="62115"/>
                  </a:lnTo>
                  <a:lnTo>
                    <a:pt x="201472" y="55689"/>
                  </a:lnTo>
                  <a:lnTo>
                    <a:pt x="204063" y="45542"/>
                  </a:lnTo>
                  <a:close/>
                </a:path>
              </a:pathLst>
            </a:custGeom>
            <a:solidFill>
              <a:srgbClr val="002E6E"/>
            </a:solidFill>
          </p:spPr>
          <p:txBody>
            <a:bodyPr wrap="square" lIns="0" tIns="0" rIns="0" bIns="0" rtlCol="0"/>
            <a:lstStyle/>
            <a:p>
              <a:endParaRPr dirty="0"/>
            </a:p>
          </p:txBody>
        </p:sp>
        <p:sp>
          <p:nvSpPr>
            <p:cNvPr id="29" name="bg object 42">
              <a:extLst>
                <a:ext uri="{FF2B5EF4-FFF2-40B4-BE49-F238E27FC236}">
                  <a16:creationId xmlns:a16="http://schemas.microsoft.com/office/drawing/2014/main" id="{54B632EE-68E7-A5C5-D1FE-9F7C39D669AB}"/>
                </a:ext>
              </a:extLst>
            </p:cNvPr>
            <p:cNvSpPr/>
            <p:nvPr/>
          </p:nvSpPr>
          <p:spPr>
            <a:xfrm>
              <a:off x="10391381" y="5055538"/>
              <a:ext cx="50800" cy="40640"/>
            </a:xfrm>
            <a:custGeom>
              <a:avLst/>
              <a:gdLst/>
              <a:ahLst/>
              <a:cxnLst/>
              <a:rect l="l" t="t" r="r" b="b"/>
              <a:pathLst>
                <a:path w="50800" h="40639">
                  <a:moveTo>
                    <a:pt x="12469" y="0"/>
                  </a:moveTo>
                  <a:lnTo>
                    <a:pt x="5089" y="1439"/>
                  </a:lnTo>
                  <a:lnTo>
                    <a:pt x="609" y="5835"/>
                  </a:lnTo>
                  <a:lnTo>
                    <a:pt x="0" y="12455"/>
                  </a:lnTo>
                  <a:lnTo>
                    <a:pt x="3211" y="20018"/>
                  </a:lnTo>
                  <a:lnTo>
                    <a:pt x="9658" y="27595"/>
                  </a:lnTo>
                  <a:lnTo>
                    <a:pt x="18757" y="34258"/>
                  </a:lnTo>
                  <a:lnTo>
                    <a:pt x="28910" y="38732"/>
                  </a:lnTo>
                  <a:lnTo>
                    <a:pt x="38179" y="40247"/>
                  </a:lnTo>
                  <a:lnTo>
                    <a:pt x="45557" y="38803"/>
                  </a:lnTo>
                  <a:lnTo>
                    <a:pt x="50037" y="34397"/>
                  </a:lnTo>
                  <a:lnTo>
                    <a:pt x="50654" y="27770"/>
                  </a:lnTo>
                  <a:lnTo>
                    <a:pt x="47456" y="20215"/>
                  </a:lnTo>
                  <a:lnTo>
                    <a:pt x="41015" y="12645"/>
                  </a:lnTo>
                  <a:lnTo>
                    <a:pt x="31902" y="5975"/>
                  </a:lnTo>
                  <a:lnTo>
                    <a:pt x="21742" y="1513"/>
                  </a:lnTo>
                  <a:lnTo>
                    <a:pt x="12469" y="0"/>
                  </a:lnTo>
                  <a:close/>
                </a:path>
              </a:pathLst>
            </a:custGeom>
            <a:solidFill>
              <a:srgbClr val="002E6E"/>
            </a:solidFill>
          </p:spPr>
          <p:txBody>
            <a:bodyPr wrap="square" lIns="0" tIns="0" rIns="0" bIns="0" rtlCol="0"/>
            <a:lstStyle/>
            <a:p>
              <a:endParaRPr dirty="0"/>
            </a:p>
          </p:txBody>
        </p:sp>
        <p:pic>
          <p:nvPicPr>
            <p:cNvPr id="30" name="bg object 43">
              <a:extLst>
                <a:ext uri="{FF2B5EF4-FFF2-40B4-BE49-F238E27FC236}">
                  <a16:creationId xmlns:a16="http://schemas.microsoft.com/office/drawing/2014/main" id="{415105D9-78D5-DDDA-7B16-5AAFBDCDE77C}"/>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0269525" y="5391859"/>
              <a:ext cx="188494" cy="149547"/>
            </a:xfrm>
            <a:prstGeom prst="rect">
              <a:avLst/>
            </a:prstGeom>
          </p:spPr>
        </p:pic>
        <p:sp>
          <p:nvSpPr>
            <p:cNvPr id="31" name="bg object 44">
              <a:extLst>
                <a:ext uri="{FF2B5EF4-FFF2-40B4-BE49-F238E27FC236}">
                  <a16:creationId xmlns:a16="http://schemas.microsoft.com/office/drawing/2014/main" id="{62A0B3F3-E55C-F16C-DFAC-D39B8611F656}"/>
                </a:ext>
              </a:extLst>
            </p:cNvPr>
            <p:cNvSpPr/>
            <p:nvPr/>
          </p:nvSpPr>
          <p:spPr>
            <a:xfrm>
              <a:off x="10321494" y="5137619"/>
              <a:ext cx="124460" cy="206375"/>
            </a:xfrm>
            <a:custGeom>
              <a:avLst/>
              <a:gdLst/>
              <a:ahLst/>
              <a:cxnLst/>
              <a:rect l="l" t="t" r="r" b="b"/>
              <a:pathLst>
                <a:path w="124459" h="206375">
                  <a:moveTo>
                    <a:pt x="122529" y="175717"/>
                  </a:moveTo>
                  <a:lnTo>
                    <a:pt x="99148" y="139141"/>
                  </a:lnTo>
                  <a:lnTo>
                    <a:pt x="52616" y="112280"/>
                  </a:lnTo>
                  <a:lnTo>
                    <a:pt x="30200" y="108635"/>
                  </a:lnTo>
                  <a:lnTo>
                    <a:pt x="12331" y="112115"/>
                  </a:lnTo>
                  <a:lnTo>
                    <a:pt x="1447" y="122707"/>
                  </a:lnTo>
                  <a:lnTo>
                    <a:pt x="0" y="138747"/>
                  </a:lnTo>
                  <a:lnTo>
                    <a:pt x="7772" y="157022"/>
                  </a:lnTo>
                  <a:lnTo>
                    <a:pt x="23380" y="175323"/>
                  </a:lnTo>
                  <a:lnTo>
                    <a:pt x="45402" y="191452"/>
                  </a:lnTo>
                  <a:lnTo>
                    <a:pt x="69926" y="202196"/>
                  </a:lnTo>
                  <a:lnTo>
                    <a:pt x="92329" y="205828"/>
                  </a:lnTo>
                  <a:lnTo>
                    <a:pt x="110172" y="202349"/>
                  </a:lnTo>
                  <a:lnTo>
                    <a:pt x="121056" y="191731"/>
                  </a:lnTo>
                  <a:lnTo>
                    <a:pt x="122529" y="175717"/>
                  </a:lnTo>
                  <a:close/>
                </a:path>
                <a:path w="124459" h="206375">
                  <a:moveTo>
                    <a:pt x="124371" y="46266"/>
                  </a:moveTo>
                  <a:lnTo>
                    <a:pt x="93052" y="9893"/>
                  </a:lnTo>
                  <a:lnTo>
                    <a:pt x="60655" y="0"/>
                  </a:lnTo>
                  <a:lnTo>
                    <a:pt x="48348" y="2400"/>
                  </a:lnTo>
                  <a:lnTo>
                    <a:pt x="40868" y="9715"/>
                  </a:lnTo>
                  <a:lnTo>
                    <a:pt x="39839" y="20777"/>
                  </a:lnTo>
                  <a:lnTo>
                    <a:pt x="45199" y="33388"/>
                  </a:lnTo>
                  <a:lnTo>
                    <a:pt x="55981" y="46012"/>
                  </a:lnTo>
                  <a:lnTo>
                    <a:pt x="71183" y="57150"/>
                  </a:lnTo>
                  <a:lnTo>
                    <a:pt x="88087" y="64554"/>
                  </a:lnTo>
                  <a:lnTo>
                    <a:pt x="103543" y="67056"/>
                  </a:lnTo>
                  <a:lnTo>
                    <a:pt x="115862" y="64643"/>
                  </a:lnTo>
                  <a:lnTo>
                    <a:pt x="123367" y="57315"/>
                  </a:lnTo>
                  <a:lnTo>
                    <a:pt x="124371" y="46266"/>
                  </a:lnTo>
                  <a:close/>
                </a:path>
              </a:pathLst>
            </a:custGeom>
            <a:solidFill>
              <a:srgbClr val="002E6E"/>
            </a:solidFill>
          </p:spPr>
          <p:txBody>
            <a:bodyPr wrap="square" lIns="0" tIns="0" rIns="0" bIns="0" rtlCol="0"/>
            <a:lstStyle/>
            <a:p>
              <a:endParaRPr dirty="0"/>
            </a:p>
          </p:txBody>
        </p:sp>
        <p:pic>
          <p:nvPicPr>
            <p:cNvPr id="32" name="bg object 45">
              <a:extLst>
                <a:ext uri="{FF2B5EF4-FFF2-40B4-BE49-F238E27FC236}">
                  <a16:creationId xmlns:a16="http://schemas.microsoft.com/office/drawing/2014/main" id="{A36C7FA6-2E62-C5B4-207F-74E3FC056FBB}"/>
                </a:ext>
              </a:extLst>
            </p:cNvPr>
            <p:cNvPicPr/>
            <p:nvPr/>
          </p:nvPicPr>
          <p:blipFill>
            <a:blip r:embed="rId17" cstate="screen">
              <a:extLst>
                <a:ext uri="{28A0092B-C50C-407E-A947-70E740481C1C}">
                  <a14:useLocalDpi xmlns:a14="http://schemas.microsoft.com/office/drawing/2010/main"/>
                </a:ext>
              </a:extLst>
            </a:blip>
            <a:stretch>
              <a:fillRect/>
            </a:stretch>
          </p:blipFill>
          <p:spPr>
            <a:xfrm>
              <a:off x="9278991" y="6313755"/>
              <a:ext cx="79679" cy="87045"/>
            </a:xfrm>
            <a:prstGeom prst="rect">
              <a:avLst/>
            </a:prstGeom>
          </p:spPr>
        </p:pic>
        <p:pic>
          <p:nvPicPr>
            <p:cNvPr id="33" name="bg object 46">
              <a:extLst>
                <a:ext uri="{FF2B5EF4-FFF2-40B4-BE49-F238E27FC236}">
                  <a16:creationId xmlns:a16="http://schemas.microsoft.com/office/drawing/2014/main" id="{0F01F708-9D38-DD6C-9124-031B9BEED315}"/>
                </a:ext>
              </a:extLst>
            </p:cNvPr>
            <p:cNvPicPr/>
            <p:nvPr/>
          </p:nvPicPr>
          <p:blipFill>
            <a:blip r:embed="rId18" cstate="screen">
              <a:extLst>
                <a:ext uri="{28A0092B-C50C-407E-A947-70E740481C1C}">
                  <a14:useLocalDpi xmlns:a14="http://schemas.microsoft.com/office/drawing/2010/main"/>
                </a:ext>
              </a:extLst>
            </a:blip>
            <a:stretch>
              <a:fillRect/>
            </a:stretch>
          </p:blipFill>
          <p:spPr>
            <a:xfrm>
              <a:off x="9459078" y="6313275"/>
              <a:ext cx="123202" cy="87426"/>
            </a:xfrm>
            <a:prstGeom prst="rect">
              <a:avLst/>
            </a:prstGeom>
          </p:spPr>
        </p:pic>
        <p:pic>
          <p:nvPicPr>
            <p:cNvPr id="34" name="bg object 47">
              <a:extLst>
                <a:ext uri="{FF2B5EF4-FFF2-40B4-BE49-F238E27FC236}">
                  <a16:creationId xmlns:a16="http://schemas.microsoft.com/office/drawing/2014/main" id="{4A4F56BC-EEAB-4893-7E19-0BACC4E9F814}"/>
                </a:ext>
              </a:extLst>
            </p:cNvPr>
            <p:cNvPicPr/>
            <p:nvPr/>
          </p:nvPicPr>
          <p:blipFill>
            <a:blip r:embed="rId19" cstate="screen">
              <a:extLst>
                <a:ext uri="{28A0092B-C50C-407E-A947-70E740481C1C}">
                  <a14:useLocalDpi xmlns:a14="http://schemas.microsoft.com/office/drawing/2010/main"/>
                </a:ext>
              </a:extLst>
            </a:blip>
            <a:stretch>
              <a:fillRect/>
            </a:stretch>
          </p:blipFill>
          <p:spPr>
            <a:xfrm>
              <a:off x="9689424" y="6315120"/>
              <a:ext cx="92646" cy="85572"/>
            </a:xfrm>
            <a:prstGeom prst="rect">
              <a:avLst/>
            </a:prstGeom>
          </p:spPr>
        </p:pic>
        <p:pic>
          <p:nvPicPr>
            <p:cNvPr id="35" name="bg object 48">
              <a:extLst>
                <a:ext uri="{FF2B5EF4-FFF2-40B4-BE49-F238E27FC236}">
                  <a16:creationId xmlns:a16="http://schemas.microsoft.com/office/drawing/2014/main" id="{A808D8BB-30C0-F02B-4B58-DEA698EE00C6}"/>
                </a:ext>
              </a:extLst>
            </p:cNvPr>
            <p:cNvPicPr/>
            <p:nvPr/>
          </p:nvPicPr>
          <p:blipFill>
            <a:blip r:embed="rId20" cstate="screen">
              <a:extLst>
                <a:ext uri="{28A0092B-C50C-407E-A947-70E740481C1C}">
                  <a14:useLocalDpi xmlns:a14="http://schemas.microsoft.com/office/drawing/2010/main"/>
                </a:ext>
              </a:extLst>
            </a:blip>
            <a:stretch>
              <a:fillRect/>
            </a:stretch>
          </p:blipFill>
          <p:spPr>
            <a:xfrm>
              <a:off x="9882826" y="6315104"/>
              <a:ext cx="74091" cy="83705"/>
            </a:xfrm>
            <a:prstGeom prst="rect">
              <a:avLst/>
            </a:prstGeom>
          </p:spPr>
        </p:pic>
        <p:sp>
          <p:nvSpPr>
            <p:cNvPr id="36" name="bg object 49">
              <a:extLst>
                <a:ext uri="{FF2B5EF4-FFF2-40B4-BE49-F238E27FC236}">
                  <a16:creationId xmlns:a16="http://schemas.microsoft.com/office/drawing/2014/main" id="{B3232F9E-4784-53B2-3DCB-43B489B523CC}"/>
                </a:ext>
              </a:extLst>
            </p:cNvPr>
            <p:cNvSpPr/>
            <p:nvPr/>
          </p:nvSpPr>
          <p:spPr>
            <a:xfrm>
              <a:off x="10057846" y="6361442"/>
              <a:ext cx="22860" cy="36830"/>
            </a:xfrm>
            <a:custGeom>
              <a:avLst/>
              <a:gdLst/>
              <a:ahLst/>
              <a:cxnLst/>
              <a:rect l="l" t="t" r="r" b="b"/>
              <a:pathLst>
                <a:path w="22859" h="36829">
                  <a:moveTo>
                    <a:pt x="0" y="36829"/>
                  </a:moveTo>
                  <a:lnTo>
                    <a:pt x="22491" y="36829"/>
                  </a:lnTo>
                  <a:lnTo>
                    <a:pt x="22491" y="0"/>
                  </a:lnTo>
                  <a:lnTo>
                    <a:pt x="0" y="0"/>
                  </a:lnTo>
                  <a:lnTo>
                    <a:pt x="0" y="36829"/>
                  </a:lnTo>
                  <a:close/>
                </a:path>
              </a:pathLst>
            </a:custGeom>
            <a:solidFill>
              <a:srgbClr val="002E6E"/>
            </a:solidFill>
          </p:spPr>
          <p:txBody>
            <a:bodyPr wrap="square" lIns="0" tIns="0" rIns="0" bIns="0" rtlCol="0"/>
            <a:lstStyle/>
            <a:p>
              <a:endParaRPr dirty="0"/>
            </a:p>
          </p:txBody>
        </p:sp>
        <p:sp>
          <p:nvSpPr>
            <p:cNvPr id="37" name="bg object 50">
              <a:extLst>
                <a:ext uri="{FF2B5EF4-FFF2-40B4-BE49-F238E27FC236}">
                  <a16:creationId xmlns:a16="http://schemas.microsoft.com/office/drawing/2014/main" id="{4BB2A5B0-E222-F40D-0C4F-80D539C3A035}"/>
                </a:ext>
              </a:extLst>
            </p:cNvPr>
            <p:cNvSpPr/>
            <p:nvPr/>
          </p:nvSpPr>
          <p:spPr>
            <a:xfrm>
              <a:off x="10057841" y="6315722"/>
              <a:ext cx="93980" cy="82550"/>
            </a:xfrm>
            <a:custGeom>
              <a:avLst/>
              <a:gdLst/>
              <a:ahLst/>
              <a:cxnLst/>
              <a:rect l="l" t="t" r="r" b="b"/>
              <a:pathLst>
                <a:path w="93979" h="82550">
                  <a:moveTo>
                    <a:pt x="93675" y="0"/>
                  </a:moveTo>
                  <a:lnTo>
                    <a:pt x="71196" y="0"/>
                  </a:lnTo>
                  <a:lnTo>
                    <a:pt x="71196" y="31750"/>
                  </a:lnTo>
                  <a:lnTo>
                    <a:pt x="22491" y="31750"/>
                  </a:lnTo>
                  <a:lnTo>
                    <a:pt x="22491" y="0"/>
                  </a:lnTo>
                  <a:lnTo>
                    <a:pt x="0" y="0"/>
                  </a:lnTo>
                  <a:lnTo>
                    <a:pt x="0" y="31750"/>
                  </a:lnTo>
                  <a:lnTo>
                    <a:pt x="0" y="45720"/>
                  </a:lnTo>
                  <a:lnTo>
                    <a:pt x="71196" y="45720"/>
                  </a:lnTo>
                  <a:lnTo>
                    <a:pt x="71196" y="82550"/>
                  </a:lnTo>
                  <a:lnTo>
                    <a:pt x="93675" y="82550"/>
                  </a:lnTo>
                  <a:lnTo>
                    <a:pt x="93675" y="45720"/>
                  </a:lnTo>
                  <a:lnTo>
                    <a:pt x="93675" y="31750"/>
                  </a:lnTo>
                  <a:lnTo>
                    <a:pt x="93675" y="0"/>
                  </a:lnTo>
                  <a:close/>
                </a:path>
              </a:pathLst>
            </a:custGeom>
            <a:solidFill>
              <a:srgbClr val="002E6E"/>
            </a:solidFill>
          </p:spPr>
          <p:txBody>
            <a:bodyPr wrap="square" lIns="0" tIns="0" rIns="0" bIns="0" rtlCol="0"/>
            <a:lstStyle/>
            <a:p>
              <a:endParaRPr dirty="0"/>
            </a:p>
          </p:txBody>
        </p:sp>
        <p:pic>
          <p:nvPicPr>
            <p:cNvPr id="38" name="bg object 51">
              <a:extLst>
                <a:ext uri="{FF2B5EF4-FFF2-40B4-BE49-F238E27FC236}">
                  <a16:creationId xmlns:a16="http://schemas.microsoft.com/office/drawing/2014/main" id="{AD6D5924-9BD5-4DA1-0B7E-6DC74F6EB07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10424067" y="6313369"/>
              <a:ext cx="115265" cy="85445"/>
            </a:xfrm>
            <a:prstGeom prst="rect">
              <a:avLst/>
            </a:prstGeom>
          </p:spPr>
        </p:pic>
        <p:sp>
          <p:nvSpPr>
            <p:cNvPr id="39" name="bg object 52">
              <a:extLst>
                <a:ext uri="{FF2B5EF4-FFF2-40B4-BE49-F238E27FC236}">
                  <a16:creationId xmlns:a16="http://schemas.microsoft.com/office/drawing/2014/main" id="{FC1F37A5-E68E-FBC1-4C07-078CDBA91A91}"/>
                </a:ext>
              </a:extLst>
            </p:cNvPr>
            <p:cNvSpPr/>
            <p:nvPr/>
          </p:nvSpPr>
          <p:spPr>
            <a:xfrm>
              <a:off x="10639363" y="6315119"/>
              <a:ext cx="61594" cy="83820"/>
            </a:xfrm>
            <a:custGeom>
              <a:avLst/>
              <a:gdLst/>
              <a:ahLst/>
              <a:cxnLst/>
              <a:rect l="l" t="t" r="r" b="b"/>
              <a:pathLst>
                <a:path w="61595" h="83820">
                  <a:moveTo>
                    <a:pt x="61036" y="0"/>
                  </a:moveTo>
                  <a:lnTo>
                    <a:pt x="0" y="0"/>
                  </a:lnTo>
                  <a:lnTo>
                    <a:pt x="0" y="83692"/>
                  </a:lnTo>
                  <a:lnTo>
                    <a:pt x="22504" y="83692"/>
                  </a:lnTo>
                  <a:lnTo>
                    <a:pt x="22504" y="46913"/>
                  </a:lnTo>
                  <a:lnTo>
                    <a:pt x="58597" y="46913"/>
                  </a:lnTo>
                  <a:lnTo>
                    <a:pt x="58597" y="32765"/>
                  </a:lnTo>
                  <a:lnTo>
                    <a:pt x="22504" y="32765"/>
                  </a:lnTo>
                  <a:lnTo>
                    <a:pt x="22504" y="14173"/>
                  </a:lnTo>
                  <a:lnTo>
                    <a:pt x="61036" y="14173"/>
                  </a:lnTo>
                  <a:lnTo>
                    <a:pt x="61036" y="0"/>
                  </a:lnTo>
                  <a:close/>
                </a:path>
              </a:pathLst>
            </a:custGeom>
            <a:solidFill>
              <a:srgbClr val="002E6E"/>
            </a:solidFill>
          </p:spPr>
          <p:txBody>
            <a:bodyPr wrap="square" lIns="0" tIns="0" rIns="0" bIns="0" rtlCol="0"/>
            <a:lstStyle/>
            <a:p>
              <a:endParaRPr dirty="0"/>
            </a:p>
          </p:txBody>
        </p:sp>
        <p:pic>
          <p:nvPicPr>
            <p:cNvPr id="40" name="bg object 53">
              <a:extLst>
                <a:ext uri="{FF2B5EF4-FFF2-40B4-BE49-F238E27FC236}">
                  <a16:creationId xmlns:a16="http://schemas.microsoft.com/office/drawing/2014/main" id="{77E20664-7C82-8592-9C7F-FF88789DF7DF}"/>
                </a:ext>
              </a:extLst>
            </p:cNvPr>
            <p:cNvPicPr/>
            <p:nvPr/>
          </p:nvPicPr>
          <p:blipFill>
            <a:blip r:embed="rId22" cstate="screen">
              <a:extLst>
                <a:ext uri="{28A0092B-C50C-407E-A947-70E740481C1C}">
                  <a14:useLocalDpi xmlns:a14="http://schemas.microsoft.com/office/drawing/2010/main"/>
                </a:ext>
              </a:extLst>
            </a:blip>
            <a:stretch>
              <a:fillRect/>
            </a:stretch>
          </p:blipFill>
          <p:spPr>
            <a:xfrm>
              <a:off x="10806506" y="6315099"/>
              <a:ext cx="84150" cy="83705"/>
            </a:xfrm>
            <a:prstGeom prst="rect">
              <a:avLst/>
            </a:prstGeom>
          </p:spPr>
        </p:pic>
        <p:sp>
          <p:nvSpPr>
            <p:cNvPr id="41" name="bg object 54">
              <a:extLst>
                <a:ext uri="{FF2B5EF4-FFF2-40B4-BE49-F238E27FC236}">
                  <a16:creationId xmlns:a16="http://schemas.microsoft.com/office/drawing/2014/main" id="{90E1AA22-994A-296B-90E4-6EFB923AAC38}"/>
                </a:ext>
              </a:extLst>
            </p:cNvPr>
            <p:cNvSpPr/>
            <p:nvPr/>
          </p:nvSpPr>
          <p:spPr>
            <a:xfrm>
              <a:off x="10992243" y="6315138"/>
              <a:ext cx="22860" cy="83820"/>
            </a:xfrm>
            <a:custGeom>
              <a:avLst/>
              <a:gdLst/>
              <a:ahLst/>
              <a:cxnLst/>
              <a:rect l="l" t="t" r="r" b="b"/>
              <a:pathLst>
                <a:path w="22859" h="83820">
                  <a:moveTo>
                    <a:pt x="22466" y="0"/>
                  </a:moveTo>
                  <a:lnTo>
                    <a:pt x="0" y="0"/>
                  </a:lnTo>
                  <a:lnTo>
                    <a:pt x="0" y="83667"/>
                  </a:lnTo>
                  <a:lnTo>
                    <a:pt x="22466" y="83667"/>
                  </a:lnTo>
                  <a:lnTo>
                    <a:pt x="22466" y="0"/>
                  </a:lnTo>
                  <a:close/>
                </a:path>
              </a:pathLst>
            </a:custGeom>
            <a:solidFill>
              <a:srgbClr val="002E6E"/>
            </a:solidFill>
          </p:spPr>
          <p:txBody>
            <a:bodyPr wrap="square" lIns="0" tIns="0" rIns="0" bIns="0" rtlCol="0"/>
            <a:lstStyle/>
            <a:p>
              <a:endParaRPr dirty="0"/>
            </a:p>
          </p:txBody>
        </p:sp>
        <p:pic>
          <p:nvPicPr>
            <p:cNvPr id="42" name="bg object 55">
              <a:extLst>
                <a:ext uri="{FF2B5EF4-FFF2-40B4-BE49-F238E27FC236}">
                  <a16:creationId xmlns:a16="http://schemas.microsoft.com/office/drawing/2014/main" id="{BA70E4BD-650A-6B30-F38C-2C5EA2F75B42}"/>
                </a:ext>
              </a:extLst>
            </p:cNvPr>
            <p:cNvPicPr/>
            <p:nvPr/>
          </p:nvPicPr>
          <p:blipFill>
            <a:blip r:embed="rId23" cstate="screen">
              <a:extLst>
                <a:ext uri="{28A0092B-C50C-407E-A947-70E740481C1C}">
                  <a14:useLocalDpi xmlns:a14="http://schemas.microsoft.com/office/drawing/2010/main"/>
                </a:ext>
              </a:extLst>
            </a:blip>
            <a:stretch>
              <a:fillRect/>
            </a:stretch>
          </p:blipFill>
          <p:spPr>
            <a:xfrm>
              <a:off x="11121703" y="6313251"/>
              <a:ext cx="89001" cy="87439"/>
            </a:xfrm>
            <a:prstGeom prst="rect">
              <a:avLst/>
            </a:prstGeom>
          </p:spPr>
        </p:pic>
        <p:pic>
          <p:nvPicPr>
            <p:cNvPr id="43" name="bg object 56">
              <a:extLst>
                <a:ext uri="{FF2B5EF4-FFF2-40B4-BE49-F238E27FC236}">
                  <a16:creationId xmlns:a16="http://schemas.microsoft.com/office/drawing/2014/main" id="{A291A888-8A53-F8B0-B3FA-40BC346C2B3F}"/>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1304880" y="6313369"/>
              <a:ext cx="115227" cy="85445"/>
            </a:xfrm>
            <a:prstGeom prst="rect">
              <a:avLst/>
            </a:prstGeom>
          </p:spPr>
        </p:pic>
      </p:grpSp>
      <p:sp>
        <p:nvSpPr>
          <p:cNvPr id="4" name="Oval 3">
            <a:extLst>
              <a:ext uri="{FF2B5EF4-FFF2-40B4-BE49-F238E27FC236}">
                <a16:creationId xmlns:a16="http://schemas.microsoft.com/office/drawing/2014/main" id="{D95834AB-CCE3-D50E-459C-AADAC6D4F24A}"/>
              </a:ext>
            </a:extLst>
          </p:cNvPr>
          <p:cNvSpPr/>
          <p:nvPr userDrawn="1"/>
        </p:nvSpPr>
        <p:spPr>
          <a:xfrm>
            <a:off x="2545977" y="1705711"/>
            <a:ext cx="1685365" cy="1685365"/>
          </a:xfrm>
          <a:prstGeom prst="ellipse">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255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C2985-4E75-83B7-822B-F915F530BB4F}"/>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548640" y="290848"/>
            <a:ext cx="10438551" cy="481681"/>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4" name="Oval 3">
            <a:extLst>
              <a:ext uri="{FF2B5EF4-FFF2-40B4-BE49-F238E27FC236}">
                <a16:creationId xmlns:a16="http://schemas.microsoft.com/office/drawing/2014/main" id="{A737B0EA-A13A-CE5B-163F-AB31332D7AA0}"/>
              </a:ext>
            </a:extLst>
          </p:cNvPr>
          <p:cNvSpPr/>
          <p:nvPr userDrawn="1"/>
        </p:nvSpPr>
        <p:spPr>
          <a:xfrm>
            <a:off x="11098298" y="35861"/>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09405" y="278960"/>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pic>
        <p:nvPicPr>
          <p:cNvPr id="5" name="Picture 7">
            <a:extLst>
              <a:ext uri="{FF2B5EF4-FFF2-40B4-BE49-F238E27FC236}">
                <a16:creationId xmlns:a16="http://schemas.microsoft.com/office/drawing/2014/main" id="{58F7D7D6-B9EE-FDF6-7FAF-C0F645B471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1559654" y="6394561"/>
            <a:ext cx="363397" cy="251860"/>
          </a:xfrm>
          <a:prstGeom prst="rect">
            <a:avLst/>
          </a:prstGeom>
        </p:spPr>
      </p:pic>
    </p:spTree>
    <p:extLst>
      <p:ext uri="{BB962C8B-B14F-4D97-AF65-F5344CB8AC3E}">
        <p14:creationId xmlns:p14="http://schemas.microsoft.com/office/powerpoint/2010/main" val="105066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DC132C5-5A68-6F10-D8BD-EC3E2E3CEA9D}"/>
              </a:ext>
            </a:extLst>
          </p:cNvPr>
          <p:cNvSpPr/>
          <p:nvPr userDrawn="1"/>
        </p:nvSpPr>
        <p:spPr>
          <a:xfrm>
            <a:off x="11098298" y="35861"/>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E3E8DA6-3147-440A-C758-2C208FC4AA71}"/>
              </a:ext>
            </a:extLst>
          </p:cNvPr>
          <p:cNvSpPr txBox="1"/>
          <p:nvPr userDrawn="1"/>
        </p:nvSpPr>
        <p:spPr>
          <a:xfrm>
            <a:off x="11209405" y="278960"/>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sp>
        <p:nvSpPr>
          <p:cNvPr id="18" name="Title 1"/>
          <p:cNvSpPr>
            <a:spLocks noGrp="1"/>
          </p:cNvSpPr>
          <p:nvPr>
            <p:ph type="title"/>
          </p:nvPr>
        </p:nvSpPr>
        <p:spPr>
          <a:xfrm>
            <a:off x="976214" y="286185"/>
            <a:ext cx="9853135" cy="458670"/>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20" name="Content Placeholder 7"/>
          <p:cNvSpPr>
            <a:spLocks noGrp="1"/>
          </p:cNvSpPr>
          <p:nvPr>
            <p:ph sz="quarter" idx="10"/>
          </p:nvPr>
        </p:nvSpPr>
        <p:spPr>
          <a:xfrm>
            <a:off x="976214" y="1238081"/>
            <a:ext cx="10563057"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220608E-3D04-17D5-CF1B-53F5E144C0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1559654" y="6394561"/>
            <a:ext cx="363397" cy="251860"/>
          </a:xfrm>
          <a:prstGeom prst="rect">
            <a:avLst/>
          </a:prstGeom>
        </p:spPr>
      </p:pic>
    </p:spTree>
    <p:extLst>
      <p:ext uri="{BB962C8B-B14F-4D97-AF65-F5344CB8AC3E}">
        <p14:creationId xmlns:p14="http://schemas.microsoft.com/office/powerpoint/2010/main" val="134048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51618"/>
            <a:ext cx="12192000" cy="951475"/>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DC132C5-5A68-6F10-D8BD-EC3E2E3CEA9D}"/>
              </a:ext>
            </a:extLst>
          </p:cNvPr>
          <p:cNvSpPr/>
          <p:nvPr userDrawn="1"/>
        </p:nvSpPr>
        <p:spPr>
          <a:xfrm>
            <a:off x="11098298" y="35861"/>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E3E8DA6-3147-440A-C758-2C208FC4AA71}"/>
              </a:ext>
            </a:extLst>
          </p:cNvPr>
          <p:cNvSpPr txBox="1"/>
          <p:nvPr userDrawn="1"/>
        </p:nvSpPr>
        <p:spPr>
          <a:xfrm>
            <a:off x="11209405" y="278960"/>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sp>
        <p:nvSpPr>
          <p:cNvPr id="18" name="Title 1"/>
          <p:cNvSpPr>
            <a:spLocks noGrp="1"/>
          </p:cNvSpPr>
          <p:nvPr>
            <p:ph type="title" hasCustomPrompt="1"/>
          </p:nvPr>
        </p:nvSpPr>
        <p:spPr>
          <a:xfrm>
            <a:off x="976214" y="286184"/>
            <a:ext cx="9853135" cy="824749"/>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br>
              <a:rPr lang="en-US" dirty="0"/>
            </a:br>
            <a:r>
              <a:rPr lang="en-US" dirty="0"/>
              <a:t>two line heading</a:t>
            </a:r>
          </a:p>
        </p:txBody>
      </p:sp>
      <p:sp>
        <p:nvSpPr>
          <p:cNvPr id="20" name="Content Placeholder 7"/>
          <p:cNvSpPr>
            <a:spLocks noGrp="1"/>
          </p:cNvSpPr>
          <p:nvPr>
            <p:ph sz="quarter" idx="10"/>
          </p:nvPr>
        </p:nvSpPr>
        <p:spPr>
          <a:xfrm>
            <a:off x="976214" y="1238081"/>
            <a:ext cx="10563057"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1676428-FF80-D4DE-7879-314156D5E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1559654" y="6394561"/>
            <a:ext cx="363397" cy="251860"/>
          </a:xfrm>
          <a:prstGeom prst="rect">
            <a:avLst/>
          </a:prstGeom>
        </p:spPr>
      </p:pic>
    </p:spTree>
    <p:extLst>
      <p:ext uri="{BB962C8B-B14F-4D97-AF65-F5344CB8AC3E}">
        <p14:creationId xmlns:p14="http://schemas.microsoft.com/office/powerpoint/2010/main" val="339483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C2985-4E75-83B7-822B-F915F530BB4F}"/>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548640" y="290848"/>
            <a:ext cx="10438551" cy="481681"/>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4" name="Oval 3">
            <a:extLst>
              <a:ext uri="{FF2B5EF4-FFF2-40B4-BE49-F238E27FC236}">
                <a16:creationId xmlns:a16="http://schemas.microsoft.com/office/drawing/2014/main" id="{A737B0EA-A13A-CE5B-163F-AB31332D7AA0}"/>
              </a:ext>
            </a:extLst>
          </p:cNvPr>
          <p:cNvSpPr/>
          <p:nvPr userDrawn="1"/>
        </p:nvSpPr>
        <p:spPr>
          <a:xfrm>
            <a:off x="11098298" y="35861"/>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09405" y="278960"/>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cxnSp>
        <p:nvCxnSpPr>
          <p:cNvPr id="14" name="Straight Connector 13">
            <a:extLst>
              <a:ext uri="{FF2B5EF4-FFF2-40B4-BE49-F238E27FC236}">
                <a16:creationId xmlns:a16="http://schemas.microsoft.com/office/drawing/2014/main" id="{C5721788-8F09-D16A-8E33-8D32D9498573}"/>
              </a:ext>
            </a:extLst>
          </p:cNvPr>
          <p:cNvCxnSpPr>
            <a:cxnSpLocks/>
          </p:cNvCxnSpPr>
          <p:nvPr userDrawn="1"/>
        </p:nvCxnSpPr>
        <p:spPr>
          <a:xfrm flipH="1">
            <a:off x="548640" y="6311511"/>
            <a:ext cx="11263304" cy="0"/>
          </a:xfrm>
          <a:prstGeom prst="line">
            <a:avLst/>
          </a:prstGeom>
          <a:ln w="22225">
            <a:solidFill>
              <a:srgbClr val="AA998B"/>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05852E-0479-57BC-4BB5-A284E9C54773}"/>
              </a:ext>
            </a:extLst>
          </p:cNvPr>
          <p:cNvSpPr txBox="1"/>
          <p:nvPr userDrawn="1"/>
        </p:nvSpPr>
        <p:spPr>
          <a:xfrm>
            <a:off x="2438399" y="6446495"/>
            <a:ext cx="8562168" cy="230832"/>
          </a:xfrm>
          <a:prstGeom prst="rect">
            <a:avLst/>
          </a:prstGeom>
          <a:noFill/>
        </p:spPr>
        <p:txBody>
          <a:bodyPr wrap="square" rtlCol="0">
            <a:spAutoFit/>
          </a:bodyPr>
          <a:lstStyle/>
          <a:p>
            <a:pPr algn="r"/>
            <a:r>
              <a:rPr lang="en-US" sz="900" b="0" dirty="0">
                <a:solidFill>
                  <a:srgbClr val="AA998B"/>
                </a:solidFill>
                <a:latin typeface="Century Gothic" charset="0"/>
                <a:ea typeface="Century Gothic" charset="0"/>
                <a:cs typeface="Century Gothic" charset="0"/>
              </a:rPr>
              <a:t>CONSOLIDATED GENERAL REPORT ON NATIONAL AND PROVINCIAL AUDIT OUTCOMES   </a:t>
            </a:r>
            <a:r>
              <a:rPr lang="en-US" sz="900" b="1" dirty="0">
                <a:solidFill>
                  <a:srgbClr val="00A88E"/>
                </a:solidFill>
                <a:latin typeface="Century Gothic" charset="0"/>
                <a:ea typeface="Century Gothic" charset="0"/>
                <a:cs typeface="Century Gothic" charset="0"/>
              </a:rPr>
              <a:t>PFMA 2021-22</a:t>
            </a:r>
          </a:p>
        </p:txBody>
      </p:sp>
      <p:pic>
        <p:nvPicPr>
          <p:cNvPr id="5" name="Picture 7">
            <a:extLst>
              <a:ext uri="{FF2B5EF4-FFF2-40B4-BE49-F238E27FC236}">
                <a16:creationId xmlns:a16="http://schemas.microsoft.com/office/drawing/2014/main" id="{58F7D7D6-B9EE-FDF6-7FAF-C0F645B471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1559654" y="6394561"/>
            <a:ext cx="363397" cy="251860"/>
          </a:xfrm>
          <a:prstGeom prst="rect">
            <a:avLst/>
          </a:prstGeom>
        </p:spPr>
      </p:pic>
    </p:spTree>
    <p:extLst>
      <p:ext uri="{BB962C8B-B14F-4D97-AF65-F5344CB8AC3E}">
        <p14:creationId xmlns:p14="http://schemas.microsoft.com/office/powerpoint/2010/main" val="132824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DC132C5-5A68-6F10-D8BD-EC3E2E3CEA9D}"/>
              </a:ext>
            </a:extLst>
          </p:cNvPr>
          <p:cNvSpPr/>
          <p:nvPr userDrawn="1"/>
        </p:nvSpPr>
        <p:spPr>
          <a:xfrm>
            <a:off x="11098298" y="35861"/>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E3E8DA6-3147-440A-C758-2C208FC4AA71}"/>
              </a:ext>
            </a:extLst>
          </p:cNvPr>
          <p:cNvSpPr txBox="1"/>
          <p:nvPr userDrawn="1"/>
        </p:nvSpPr>
        <p:spPr>
          <a:xfrm>
            <a:off x="11209405" y="278960"/>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cxnSp>
        <p:nvCxnSpPr>
          <p:cNvPr id="6" name="Straight Connector 5">
            <a:extLst>
              <a:ext uri="{FF2B5EF4-FFF2-40B4-BE49-F238E27FC236}">
                <a16:creationId xmlns:a16="http://schemas.microsoft.com/office/drawing/2014/main" id="{86655853-2569-7D9F-88F7-D1AFA47FD76F}"/>
              </a:ext>
            </a:extLst>
          </p:cNvPr>
          <p:cNvCxnSpPr>
            <a:cxnSpLocks/>
          </p:cNvCxnSpPr>
          <p:nvPr userDrawn="1"/>
        </p:nvCxnSpPr>
        <p:spPr>
          <a:xfrm flipH="1">
            <a:off x="548640" y="6311511"/>
            <a:ext cx="11263304" cy="0"/>
          </a:xfrm>
          <a:prstGeom prst="line">
            <a:avLst/>
          </a:prstGeom>
          <a:ln w="22225">
            <a:solidFill>
              <a:srgbClr val="AA998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9A4C42-2ABF-4EF6-BDC6-18915527B5D0}"/>
              </a:ext>
            </a:extLst>
          </p:cNvPr>
          <p:cNvSpPr txBox="1"/>
          <p:nvPr userDrawn="1"/>
        </p:nvSpPr>
        <p:spPr>
          <a:xfrm>
            <a:off x="2438399" y="6446495"/>
            <a:ext cx="8562168" cy="230832"/>
          </a:xfrm>
          <a:prstGeom prst="rect">
            <a:avLst/>
          </a:prstGeom>
          <a:noFill/>
        </p:spPr>
        <p:txBody>
          <a:bodyPr wrap="square" rtlCol="0">
            <a:spAutoFit/>
          </a:bodyPr>
          <a:lstStyle/>
          <a:p>
            <a:pPr algn="r"/>
            <a:r>
              <a:rPr lang="en-US" sz="900" b="0" dirty="0">
                <a:solidFill>
                  <a:srgbClr val="AA998B"/>
                </a:solidFill>
                <a:latin typeface="Century Gothic" charset="0"/>
                <a:ea typeface="Century Gothic" charset="0"/>
                <a:cs typeface="Century Gothic" charset="0"/>
              </a:rPr>
              <a:t>CONSOLIDATED GENERAL REPORT ON NATIONAL AND PROVINCIAL AUDIT OUTCOMES   </a:t>
            </a:r>
            <a:r>
              <a:rPr lang="en-US" sz="900" b="1" dirty="0">
                <a:solidFill>
                  <a:srgbClr val="00A88E"/>
                </a:solidFill>
                <a:latin typeface="Century Gothic" charset="0"/>
                <a:ea typeface="Century Gothic" charset="0"/>
                <a:cs typeface="Century Gothic" charset="0"/>
              </a:rPr>
              <a:t>PFMA 2021-22</a:t>
            </a:r>
          </a:p>
        </p:txBody>
      </p:sp>
      <p:sp>
        <p:nvSpPr>
          <p:cNvPr id="18" name="Title 1"/>
          <p:cNvSpPr>
            <a:spLocks noGrp="1"/>
          </p:cNvSpPr>
          <p:nvPr>
            <p:ph type="title"/>
          </p:nvPr>
        </p:nvSpPr>
        <p:spPr>
          <a:xfrm>
            <a:off x="976214" y="286185"/>
            <a:ext cx="9853135" cy="458670"/>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20" name="Content Placeholder 7"/>
          <p:cNvSpPr>
            <a:spLocks noGrp="1"/>
          </p:cNvSpPr>
          <p:nvPr>
            <p:ph sz="quarter" idx="10"/>
          </p:nvPr>
        </p:nvSpPr>
        <p:spPr>
          <a:xfrm>
            <a:off x="976214" y="1238081"/>
            <a:ext cx="10563057"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220608E-3D04-17D5-CF1B-53F5E144C0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1559654" y="6394561"/>
            <a:ext cx="363397" cy="251860"/>
          </a:xfrm>
          <a:prstGeom prst="rect">
            <a:avLst/>
          </a:prstGeom>
        </p:spPr>
      </p:pic>
    </p:spTree>
    <p:extLst>
      <p:ext uri="{BB962C8B-B14F-4D97-AF65-F5344CB8AC3E}">
        <p14:creationId xmlns:p14="http://schemas.microsoft.com/office/powerpoint/2010/main" val="73323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51618"/>
            <a:ext cx="12192000" cy="951475"/>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DC132C5-5A68-6F10-D8BD-EC3E2E3CEA9D}"/>
              </a:ext>
            </a:extLst>
          </p:cNvPr>
          <p:cNvSpPr/>
          <p:nvPr userDrawn="1"/>
        </p:nvSpPr>
        <p:spPr>
          <a:xfrm>
            <a:off x="11098298" y="35861"/>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E3E8DA6-3147-440A-C758-2C208FC4AA71}"/>
              </a:ext>
            </a:extLst>
          </p:cNvPr>
          <p:cNvSpPr txBox="1"/>
          <p:nvPr userDrawn="1"/>
        </p:nvSpPr>
        <p:spPr>
          <a:xfrm>
            <a:off x="11209405" y="278960"/>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cxnSp>
        <p:nvCxnSpPr>
          <p:cNvPr id="6" name="Straight Connector 5">
            <a:extLst>
              <a:ext uri="{FF2B5EF4-FFF2-40B4-BE49-F238E27FC236}">
                <a16:creationId xmlns:a16="http://schemas.microsoft.com/office/drawing/2014/main" id="{86655853-2569-7D9F-88F7-D1AFA47FD76F}"/>
              </a:ext>
            </a:extLst>
          </p:cNvPr>
          <p:cNvCxnSpPr>
            <a:cxnSpLocks/>
          </p:cNvCxnSpPr>
          <p:nvPr userDrawn="1"/>
        </p:nvCxnSpPr>
        <p:spPr>
          <a:xfrm flipH="1">
            <a:off x="548640" y="6311511"/>
            <a:ext cx="11263304" cy="0"/>
          </a:xfrm>
          <a:prstGeom prst="line">
            <a:avLst/>
          </a:prstGeom>
          <a:ln w="22225">
            <a:solidFill>
              <a:srgbClr val="AA998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9A4C42-2ABF-4EF6-BDC6-18915527B5D0}"/>
              </a:ext>
            </a:extLst>
          </p:cNvPr>
          <p:cNvSpPr txBox="1"/>
          <p:nvPr userDrawn="1"/>
        </p:nvSpPr>
        <p:spPr>
          <a:xfrm>
            <a:off x="2438399" y="6446495"/>
            <a:ext cx="8562168" cy="230832"/>
          </a:xfrm>
          <a:prstGeom prst="rect">
            <a:avLst/>
          </a:prstGeom>
          <a:noFill/>
        </p:spPr>
        <p:txBody>
          <a:bodyPr wrap="square" rtlCol="0">
            <a:spAutoFit/>
          </a:bodyPr>
          <a:lstStyle/>
          <a:p>
            <a:pPr algn="r"/>
            <a:r>
              <a:rPr lang="en-US" sz="900" b="0" dirty="0">
                <a:solidFill>
                  <a:srgbClr val="AA998B"/>
                </a:solidFill>
                <a:latin typeface="Century Gothic" charset="0"/>
                <a:ea typeface="Century Gothic" charset="0"/>
                <a:cs typeface="Century Gothic" charset="0"/>
              </a:rPr>
              <a:t>CONSOLIDATED GENERAL REPORT ON NATIONAL AND PROVINCIAL AUDIT OUTCOMES   </a:t>
            </a:r>
            <a:r>
              <a:rPr lang="en-US" sz="900" b="1" dirty="0">
                <a:solidFill>
                  <a:srgbClr val="00A88E"/>
                </a:solidFill>
                <a:latin typeface="Century Gothic" charset="0"/>
                <a:ea typeface="Century Gothic" charset="0"/>
                <a:cs typeface="Century Gothic" charset="0"/>
              </a:rPr>
              <a:t>PFMA 2021-22</a:t>
            </a:r>
          </a:p>
        </p:txBody>
      </p:sp>
      <p:sp>
        <p:nvSpPr>
          <p:cNvPr id="18" name="Title 1"/>
          <p:cNvSpPr>
            <a:spLocks noGrp="1"/>
          </p:cNvSpPr>
          <p:nvPr>
            <p:ph type="title" hasCustomPrompt="1"/>
          </p:nvPr>
        </p:nvSpPr>
        <p:spPr>
          <a:xfrm>
            <a:off x="976214" y="286184"/>
            <a:ext cx="9853135" cy="824749"/>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br>
              <a:rPr lang="en-US" dirty="0"/>
            </a:br>
            <a:r>
              <a:rPr lang="en-US" dirty="0"/>
              <a:t>two line heading</a:t>
            </a:r>
          </a:p>
        </p:txBody>
      </p:sp>
      <p:sp>
        <p:nvSpPr>
          <p:cNvPr id="20" name="Content Placeholder 7"/>
          <p:cNvSpPr>
            <a:spLocks noGrp="1"/>
          </p:cNvSpPr>
          <p:nvPr>
            <p:ph sz="quarter" idx="10"/>
          </p:nvPr>
        </p:nvSpPr>
        <p:spPr>
          <a:xfrm>
            <a:off x="976214" y="1238081"/>
            <a:ext cx="10563057"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1676428-FF80-D4DE-7879-314156D5E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1559654" y="6394561"/>
            <a:ext cx="363397" cy="251860"/>
          </a:xfrm>
          <a:prstGeom prst="rect">
            <a:avLst/>
          </a:prstGeom>
        </p:spPr>
      </p:pic>
    </p:spTree>
    <p:extLst>
      <p:ext uri="{BB962C8B-B14F-4D97-AF65-F5344CB8AC3E}">
        <p14:creationId xmlns:p14="http://schemas.microsoft.com/office/powerpoint/2010/main" val="469698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0857"/>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32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7" r:id="rId3"/>
    <p:sldLayoutId id="2147483668" r:id="rId4"/>
    <p:sldLayoutId id="2147483669" r:id="rId5"/>
    <p:sldLayoutId id="2147483659" r:id="rId6"/>
    <p:sldLayoutId id="2147483650" r:id="rId7"/>
    <p:sldLayoutId id="2147483666" r:id="rId8"/>
    <p:sldLayoutId id="2147483656" r:id="rId9"/>
    <p:sldLayoutId id="2147483663" r:id="rId10"/>
    <p:sldLayoutId id="2147483664" r:id="rId11"/>
    <p:sldLayoutId id="2147483665" r:id="rId12"/>
    <p:sldLayoutId id="2147483655"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8EA99F-EAB3-B55D-D376-BCE8BF368AA4}"/>
              </a:ext>
            </a:extLst>
          </p:cNvPr>
          <p:cNvSpPr txBox="1"/>
          <p:nvPr/>
        </p:nvSpPr>
        <p:spPr>
          <a:xfrm>
            <a:off x="8776677" y="3570379"/>
            <a:ext cx="2805723" cy="338554"/>
          </a:xfrm>
          <a:prstGeom prst="rect">
            <a:avLst/>
          </a:prstGeom>
          <a:noFill/>
        </p:spPr>
        <p:txBody>
          <a:bodyPr wrap="square" rtlCol="0">
            <a:spAutoFit/>
          </a:bodyPr>
          <a:lstStyle/>
          <a:p>
            <a:pPr algn="r"/>
            <a:r>
              <a:rPr lang="en-ZA" sz="1600" b="1" dirty="0">
                <a:solidFill>
                  <a:srgbClr val="AA998B"/>
                </a:solidFill>
                <a:latin typeface="Century Gothic" charset="0"/>
                <a:ea typeface="Century Gothic" charset="0"/>
                <a:cs typeface="Century Gothic" charset="0"/>
              </a:rPr>
              <a:t> </a:t>
            </a:r>
            <a:r>
              <a:rPr lang="en-ZA" sz="1600" b="1" dirty="0" smtClean="0">
                <a:solidFill>
                  <a:srgbClr val="AA998B"/>
                </a:solidFill>
                <a:latin typeface="Century Gothic" charset="0"/>
                <a:ea typeface="Century Gothic" charset="0"/>
                <a:cs typeface="Century Gothic" charset="0"/>
              </a:rPr>
              <a:t>06 May </a:t>
            </a:r>
            <a:r>
              <a:rPr lang="en-ZA" sz="1600" b="1" dirty="0">
                <a:solidFill>
                  <a:srgbClr val="AA998B"/>
                </a:solidFill>
                <a:latin typeface="Century Gothic" charset="0"/>
                <a:ea typeface="Century Gothic" charset="0"/>
                <a:cs typeface="Century Gothic" charset="0"/>
              </a:rPr>
              <a:t>2023</a:t>
            </a:r>
          </a:p>
        </p:txBody>
      </p:sp>
      <p:sp>
        <p:nvSpPr>
          <p:cNvPr id="6" name="Title 1">
            <a:extLst>
              <a:ext uri="{FF2B5EF4-FFF2-40B4-BE49-F238E27FC236}">
                <a16:creationId xmlns:a16="http://schemas.microsoft.com/office/drawing/2014/main" id="{840AC975-5C0A-1164-99F2-3D4FFAAA1151}"/>
              </a:ext>
            </a:extLst>
          </p:cNvPr>
          <p:cNvSpPr txBox="1">
            <a:spLocks/>
          </p:cNvSpPr>
          <p:nvPr/>
        </p:nvSpPr>
        <p:spPr>
          <a:xfrm>
            <a:off x="4267200" y="1517723"/>
            <a:ext cx="7315200" cy="1911277"/>
          </a:xfrm>
          <a:prstGeom prst="rect">
            <a:avLst/>
          </a:prstGeom>
          <a:ln>
            <a:noFill/>
          </a:ln>
        </p:spPr>
        <p:txBody>
          <a:bodyPr/>
          <a:lstStyle>
            <a:lvl1pPr marL="0" algn="r" defTabSz="914400" rtl="0" eaLnBrk="1" latinLnBrk="0" hangingPunct="1">
              <a:lnSpc>
                <a:spcPct val="90000"/>
              </a:lnSpc>
              <a:spcBef>
                <a:spcPct val="0"/>
              </a:spcBef>
              <a:buNone/>
              <a:defRPr lang="en-US" sz="3200" b="1" kern="1200" dirty="0">
                <a:solidFill>
                  <a:schemeClr val="bg1"/>
                </a:solidFill>
                <a:latin typeface="Century Gothic" charset="0"/>
                <a:ea typeface="Century Gothic" charset="0"/>
                <a:cs typeface="Century Gothic" charset="0"/>
              </a:defRPr>
            </a:lvl1pPr>
          </a:lstStyle>
          <a:p>
            <a:pPr>
              <a:lnSpc>
                <a:spcPct val="100000"/>
              </a:lnSpc>
            </a:pPr>
            <a:r>
              <a:rPr lang="en-ZA" dirty="0">
                <a:solidFill>
                  <a:srgbClr val="00A88E"/>
                </a:solidFill>
              </a:rPr>
              <a:t>Portfolio Committee on Basic Education</a:t>
            </a:r>
          </a:p>
        </p:txBody>
      </p:sp>
    </p:spTree>
    <p:extLst>
      <p:ext uri="{BB962C8B-B14F-4D97-AF65-F5344CB8AC3E}">
        <p14:creationId xmlns:p14="http://schemas.microsoft.com/office/powerpoint/2010/main" val="278276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AC2EE8-C7CB-AC63-28A3-581001F2029B}"/>
              </a:ext>
            </a:extLst>
          </p:cNvPr>
          <p:cNvSpPr>
            <a:spLocks noGrp="1"/>
          </p:cNvSpPr>
          <p:nvPr>
            <p:ph type="title"/>
          </p:nvPr>
        </p:nvSpPr>
        <p:spPr>
          <a:xfrm>
            <a:off x="3602735" y="3148582"/>
            <a:ext cx="7523813" cy="509017"/>
          </a:xfrm>
        </p:spPr>
        <p:txBody>
          <a:bodyPr/>
          <a:lstStyle/>
          <a:p>
            <a:pPr algn="l"/>
            <a:r>
              <a:rPr lang="en-US" sz="4400" dirty="0"/>
              <a:t>Pro-active Reviews of APPs</a:t>
            </a:r>
          </a:p>
        </p:txBody>
      </p:sp>
    </p:spTree>
    <p:extLst>
      <p:ext uri="{BB962C8B-B14F-4D97-AF65-F5344CB8AC3E}">
        <p14:creationId xmlns:p14="http://schemas.microsoft.com/office/powerpoint/2010/main" val="109532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57" y="201916"/>
            <a:ext cx="9853135" cy="458670"/>
          </a:xfrm>
        </p:spPr>
        <p:txBody>
          <a:bodyPr/>
          <a:lstStyle/>
          <a:p>
            <a:r>
              <a:rPr lang="en-ZA" dirty="0"/>
              <a:t>Purpose of Pro-active Reviews</a:t>
            </a:r>
          </a:p>
        </p:txBody>
      </p:sp>
      <p:grpSp>
        <p:nvGrpSpPr>
          <p:cNvPr id="7" name="Group 6"/>
          <p:cNvGrpSpPr/>
          <p:nvPr/>
        </p:nvGrpSpPr>
        <p:grpSpPr>
          <a:xfrm>
            <a:off x="410157" y="1234439"/>
            <a:ext cx="6480760" cy="4299585"/>
            <a:chOff x="384048" y="1234440"/>
            <a:chExt cx="10790172" cy="3090672"/>
          </a:xfrm>
        </p:grpSpPr>
        <p:sp>
          <p:nvSpPr>
            <p:cNvPr id="8" name="Rectangle 7"/>
            <p:cNvSpPr/>
            <p:nvPr/>
          </p:nvSpPr>
          <p:spPr>
            <a:xfrm>
              <a:off x="521002" y="1471336"/>
              <a:ext cx="3182316" cy="1277273"/>
            </a:xfrm>
            <a:prstGeom prst="rect">
              <a:avLst/>
            </a:prstGeom>
            <a:solidFill>
              <a:schemeClr val="accent1">
                <a:lumMod val="20000"/>
                <a:lumOff val="80000"/>
              </a:schemeClr>
            </a:solidFill>
            <a:ln>
              <a:solidFill>
                <a:schemeClr val="bg1">
                  <a:lumMod val="65000"/>
                </a:schemeClr>
              </a:solidFill>
            </a:ln>
          </p:spPr>
          <p:txBody>
            <a:bodyPr wrap="square">
              <a:spAutoFit/>
            </a:bodyPr>
            <a:lstStyle/>
            <a:p>
              <a:pPr fontAlgn="base"/>
              <a:r>
                <a:rPr lang="en-US" sz="1100" dirty="0">
                  <a:latin typeface="Century Gothic" panose="020B0502020202020204" pitchFamily="34" charset="0"/>
                </a:rPr>
                <a:t>Understand </a:t>
              </a:r>
              <a:r>
                <a:rPr lang="en-US" sz="1100" b="1" dirty="0">
                  <a:latin typeface="Century Gothic" panose="020B0502020202020204" pitchFamily="34" charset="0"/>
                </a:rPr>
                <a:t>preparation and revision process</a:t>
              </a:r>
              <a:r>
                <a:rPr lang="en-US" sz="1100" dirty="0">
                  <a:latin typeface="Century Gothic" panose="020B0502020202020204" pitchFamily="34" charset="0"/>
                </a:rPr>
                <a:t> of updated five-year plans and final draft annual performance plans .</a:t>
              </a:r>
            </a:p>
            <a:p>
              <a:pPr fontAlgn="base"/>
              <a:endParaRPr lang="en-US" sz="1100" dirty="0">
                <a:latin typeface="Century Gothic" panose="020B0502020202020204" pitchFamily="34" charset="0"/>
              </a:endParaRPr>
            </a:p>
          </p:txBody>
        </p:sp>
        <p:sp>
          <p:nvSpPr>
            <p:cNvPr id="9" name="Rectangle 8"/>
            <p:cNvSpPr/>
            <p:nvPr/>
          </p:nvSpPr>
          <p:spPr>
            <a:xfrm>
              <a:off x="521003" y="3068699"/>
              <a:ext cx="3182317" cy="1154162"/>
            </a:xfrm>
            <a:prstGeom prst="rect">
              <a:avLst/>
            </a:prstGeom>
            <a:solidFill>
              <a:schemeClr val="accent1">
                <a:lumMod val="20000"/>
                <a:lumOff val="80000"/>
              </a:schemeClr>
            </a:solidFill>
            <a:ln>
              <a:solidFill>
                <a:schemeClr val="bg1">
                  <a:lumMod val="75000"/>
                </a:schemeClr>
              </a:solidFill>
            </a:ln>
          </p:spPr>
          <p:txBody>
            <a:bodyPr wrap="square">
              <a:spAutoFit/>
            </a:bodyPr>
            <a:lstStyle/>
            <a:p>
              <a:pPr fontAlgn="base"/>
              <a:r>
                <a:rPr lang="en-US" sz="1100" dirty="0">
                  <a:latin typeface="Century Gothic" panose="020B0502020202020204" pitchFamily="34" charset="0"/>
                </a:rPr>
                <a:t>Determine whether the </a:t>
              </a:r>
              <a:r>
                <a:rPr lang="en-US" sz="1100" b="1" dirty="0">
                  <a:latin typeface="Century Gothic" panose="020B0502020202020204" pitchFamily="34" charset="0"/>
                </a:rPr>
                <a:t>prior year's material misstatements</a:t>
              </a:r>
              <a:r>
                <a:rPr lang="en-US" sz="1100" dirty="0">
                  <a:latin typeface="Century Gothic" panose="020B0502020202020204" pitchFamily="34" charset="0"/>
                </a:rPr>
                <a:t> were </a:t>
              </a:r>
            </a:p>
            <a:p>
              <a:pPr fontAlgn="base"/>
              <a:r>
                <a:rPr lang="en-US" sz="1100" dirty="0">
                  <a:latin typeface="Century Gothic" panose="020B0502020202020204" pitchFamily="34" charset="0"/>
                </a:rPr>
                <a:t>considered in new draft plan​</a:t>
              </a:r>
            </a:p>
            <a:p>
              <a:endParaRPr lang="en-ZA" sz="1400" dirty="0">
                <a:latin typeface="Century Gothic" panose="020B0502020202020204" pitchFamily="34" charset="0"/>
              </a:endParaRPr>
            </a:p>
          </p:txBody>
        </p:sp>
        <p:sp>
          <p:nvSpPr>
            <p:cNvPr id="10" name="Rectangle 9"/>
            <p:cNvSpPr/>
            <p:nvPr/>
          </p:nvSpPr>
          <p:spPr>
            <a:xfrm>
              <a:off x="4178808" y="3068699"/>
              <a:ext cx="3246119" cy="1154162"/>
            </a:xfrm>
            <a:prstGeom prst="rect">
              <a:avLst/>
            </a:prstGeom>
            <a:solidFill>
              <a:schemeClr val="accent1">
                <a:lumMod val="20000"/>
                <a:lumOff val="80000"/>
              </a:schemeClr>
            </a:solidFill>
            <a:ln>
              <a:solidFill>
                <a:schemeClr val="bg1">
                  <a:lumMod val="75000"/>
                </a:schemeClr>
              </a:solidFill>
            </a:ln>
          </p:spPr>
          <p:txBody>
            <a:bodyPr wrap="square">
              <a:spAutoFit/>
            </a:bodyPr>
            <a:lstStyle/>
            <a:p>
              <a:pPr fontAlgn="base"/>
              <a:r>
                <a:rPr lang="en-ZA" sz="1400" dirty="0">
                  <a:solidFill>
                    <a:srgbClr val="000000"/>
                  </a:solidFill>
                  <a:latin typeface="Century Gothic" panose="020B0502020202020204" pitchFamily="34" charset="0"/>
                </a:rPr>
                <a:t> </a:t>
              </a:r>
              <a:r>
                <a:rPr lang="en-US" sz="1100" dirty="0">
                  <a:latin typeface="Century Gothic" panose="020B0502020202020204" pitchFamily="34" charset="0"/>
                </a:rPr>
                <a:t>Assess the </a:t>
              </a:r>
              <a:r>
                <a:rPr lang="en-US" sz="1100" b="1" dirty="0">
                  <a:latin typeface="Century Gothic" panose="020B0502020202020204" pitchFamily="34" charset="0"/>
                </a:rPr>
                <a:t>measurability, relevance and quality of the indicators</a:t>
              </a:r>
              <a:r>
                <a:rPr lang="en-US" sz="1100" dirty="0">
                  <a:latin typeface="Century Gothic" panose="020B0502020202020204" pitchFamily="34" charset="0"/>
                </a:rPr>
                <a:t> and targets planned (per scoped-in subject matter)​</a:t>
              </a:r>
            </a:p>
            <a:p>
              <a:pPr fontAlgn="base"/>
              <a:endParaRPr lang="en-US" sz="1100" dirty="0">
                <a:latin typeface="Century Gothic" panose="020B0502020202020204" pitchFamily="34" charset="0"/>
              </a:endParaRPr>
            </a:p>
          </p:txBody>
        </p:sp>
        <p:sp>
          <p:nvSpPr>
            <p:cNvPr id="11" name="Rectangle 10"/>
            <p:cNvSpPr/>
            <p:nvPr/>
          </p:nvSpPr>
          <p:spPr>
            <a:xfrm>
              <a:off x="8387915" y="2114592"/>
              <a:ext cx="2786305" cy="1277273"/>
            </a:xfrm>
            <a:prstGeom prst="rect">
              <a:avLst/>
            </a:prstGeom>
            <a:solidFill>
              <a:schemeClr val="accent1">
                <a:lumMod val="20000"/>
                <a:lumOff val="80000"/>
              </a:schemeClr>
            </a:solidFill>
            <a:ln>
              <a:solidFill>
                <a:schemeClr val="bg1">
                  <a:lumMod val="75000"/>
                </a:schemeClr>
              </a:solidFill>
            </a:ln>
          </p:spPr>
          <p:txBody>
            <a:bodyPr wrap="square">
              <a:spAutoFit/>
            </a:bodyPr>
            <a:lstStyle/>
            <a:p>
              <a:pPr fontAlgn="base"/>
              <a:r>
                <a:rPr lang="en-US" sz="1100" b="1" dirty="0">
                  <a:latin typeface="Century Gothic" panose="020B0502020202020204" pitchFamily="34" charset="0"/>
                </a:rPr>
                <a:t>Enable insights</a:t>
              </a:r>
              <a:r>
                <a:rPr lang="en-US" sz="1100" dirty="0">
                  <a:latin typeface="Century Gothic" panose="020B0502020202020204" pitchFamily="34" charset="0"/>
                </a:rPr>
                <a:t> to AO, executive authorities and oversight through discussions of the pro-active findings </a:t>
              </a:r>
            </a:p>
            <a:p>
              <a:pPr fontAlgn="base"/>
              <a:endParaRPr lang="en-US" sz="1100" dirty="0">
                <a:latin typeface="Century Gothic" panose="020B0502020202020204" pitchFamily="34" charset="0"/>
              </a:endParaRPr>
            </a:p>
          </p:txBody>
        </p:sp>
        <p:sp>
          <p:nvSpPr>
            <p:cNvPr id="12" name="Rectangle 11"/>
            <p:cNvSpPr/>
            <p:nvPr/>
          </p:nvSpPr>
          <p:spPr>
            <a:xfrm>
              <a:off x="4288535" y="1471336"/>
              <a:ext cx="3136392" cy="1384995"/>
            </a:xfrm>
            <a:prstGeom prst="rect">
              <a:avLst/>
            </a:prstGeom>
            <a:solidFill>
              <a:schemeClr val="accent1">
                <a:lumMod val="20000"/>
                <a:lumOff val="80000"/>
              </a:schemeClr>
            </a:solidFill>
            <a:ln>
              <a:solidFill>
                <a:schemeClr val="bg1">
                  <a:lumMod val="75000"/>
                </a:schemeClr>
              </a:solidFill>
            </a:ln>
          </p:spPr>
          <p:txBody>
            <a:bodyPr wrap="square">
              <a:spAutoFit/>
            </a:bodyPr>
            <a:lstStyle/>
            <a:p>
              <a:pPr fontAlgn="base"/>
              <a:r>
                <a:rPr lang="en-ZA" sz="1400" dirty="0">
                  <a:solidFill>
                    <a:srgbClr val="000000"/>
                  </a:solidFill>
                  <a:latin typeface="Century Gothic" panose="020B0502020202020204" pitchFamily="34" charset="0"/>
                </a:rPr>
                <a:t> </a:t>
              </a:r>
              <a:r>
                <a:rPr lang="en-US" sz="1050" dirty="0">
                  <a:latin typeface="Century Gothic" panose="020B0502020202020204" pitchFamily="34" charset="0"/>
                </a:rPr>
                <a:t>Assess the </a:t>
              </a:r>
              <a:r>
                <a:rPr lang="en-US" sz="1050" b="1" dirty="0">
                  <a:latin typeface="Century Gothic" panose="020B0502020202020204" pitchFamily="34" charset="0"/>
                </a:rPr>
                <a:t>completeness of relevant indicators</a:t>
              </a:r>
              <a:r>
                <a:rPr lang="en-US" sz="1050" dirty="0">
                  <a:latin typeface="Century Gothic" panose="020B0502020202020204" pitchFamily="34" charset="0"/>
                </a:rPr>
                <a:t> relating to core functions prioritized for the scoped-in subject matter</a:t>
              </a:r>
              <a:r>
                <a:rPr lang="en-US" sz="1400" dirty="0">
                  <a:latin typeface="Century Gothic" panose="020B0502020202020204" pitchFamily="34" charset="0"/>
                </a:rPr>
                <a:t>.</a:t>
              </a:r>
            </a:p>
            <a:p>
              <a:pPr fontAlgn="base"/>
              <a:r>
                <a:rPr lang="en-US" sz="1400" dirty="0">
                  <a:latin typeface="Century Gothic" panose="020B0502020202020204" pitchFamily="34" charset="0"/>
                </a:rPr>
                <a:t>​</a:t>
              </a:r>
            </a:p>
          </p:txBody>
        </p:sp>
        <p:sp>
          <p:nvSpPr>
            <p:cNvPr id="13" name="Chevron 12"/>
            <p:cNvSpPr/>
            <p:nvPr/>
          </p:nvSpPr>
          <p:spPr>
            <a:xfrm>
              <a:off x="7732685" y="2221992"/>
              <a:ext cx="475488" cy="846707"/>
            </a:xfrm>
            <a:prstGeom prst="chevron">
              <a:avLst>
                <a:gd name="adj" fmla="val 84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4" name="Double Bracket 13"/>
            <p:cNvSpPr/>
            <p:nvPr/>
          </p:nvSpPr>
          <p:spPr>
            <a:xfrm>
              <a:off x="384048" y="1234440"/>
              <a:ext cx="7174901" cy="309067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
        <p:nvSpPr>
          <p:cNvPr id="4" name="Subtitle 2">
            <a:extLst>
              <a:ext uri="{FF2B5EF4-FFF2-40B4-BE49-F238E27FC236}">
                <a16:creationId xmlns:a16="http://schemas.microsoft.com/office/drawing/2014/main" id="{2E0AC7E2-F452-C899-DD13-D09B9DD333F7}"/>
              </a:ext>
            </a:extLst>
          </p:cNvPr>
          <p:cNvSpPr txBox="1">
            <a:spLocks/>
          </p:cNvSpPr>
          <p:nvPr/>
        </p:nvSpPr>
        <p:spPr>
          <a:xfrm>
            <a:off x="7182749" y="1337812"/>
            <a:ext cx="1659008" cy="6897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defRPr/>
            </a:pPr>
            <a:r>
              <a:rPr lang="en-ZA" sz="1200" dirty="0">
                <a:solidFill>
                  <a:prstClr val="black"/>
                </a:solidFill>
                <a:latin typeface="Century Gothic" panose="020B0502020202020204" pitchFamily="34" charset="0"/>
                <a:ea typeface="Lato Light" panose="020F0502020204030203" pitchFamily="34" charset="0"/>
              </a:rPr>
              <a:t>Selected programmes linked to the mandate</a:t>
            </a:r>
            <a:endParaRPr lang="en-US" sz="1200" dirty="0">
              <a:solidFill>
                <a:prstClr val="black"/>
              </a:solidFill>
              <a:latin typeface="Century Gothic" panose="020B0502020202020204" pitchFamily="34" charset="0"/>
              <a:ea typeface="Lato Light" panose="020F0502020204030203" pitchFamily="34" charset="0"/>
            </a:endParaRPr>
          </a:p>
        </p:txBody>
      </p:sp>
      <p:sp>
        <p:nvSpPr>
          <p:cNvPr id="5" name="TextBox 4">
            <a:extLst>
              <a:ext uri="{FF2B5EF4-FFF2-40B4-BE49-F238E27FC236}">
                <a16:creationId xmlns:a16="http://schemas.microsoft.com/office/drawing/2014/main" id="{C1B9398D-CA8B-2BA1-788A-E636DC33ADEE}"/>
              </a:ext>
            </a:extLst>
          </p:cNvPr>
          <p:cNvSpPr txBox="1"/>
          <p:nvPr/>
        </p:nvSpPr>
        <p:spPr>
          <a:xfrm>
            <a:off x="7187394" y="713501"/>
            <a:ext cx="1673502" cy="646331"/>
          </a:xfrm>
          <a:prstGeom prst="rect">
            <a:avLst/>
          </a:prstGeom>
          <a:noFill/>
        </p:spPr>
        <p:txBody>
          <a:bodyPr wrap="square" rtlCol="0" anchor="b" anchorCtr="0">
            <a:spAutoFit/>
          </a:bodyPr>
          <a:lstStyle/>
          <a:p>
            <a:pPr algn="ctr">
              <a:defRPr/>
            </a:pPr>
            <a:r>
              <a:rPr lang="en-US" b="1" dirty="0">
                <a:solidFill>
                  <a:srgbClr val="17406D"/>
                </a:solidFill>
                <a:latin typeface="Century Gothic" panose="020B0502020202020204" pitchFamily="34" charset="0"/>
                <a:cs typeface="Poppins" pitchFamily="2" charset="77"/>
              </a:rPr>
              <a:t>PROGRAMME SELECTION</a:t>
            </a:r>
          </a:p>
        </p:txBody>
      </p:sp>
      <p:sp>
        <p:nvSpPr>
          <p:cNvPr id="6" name="Freeform 5">
            <a:extLst>
              <a:ext uri="{FF2B5EF4-FFF2-40B4-BE49-F238E27FC236}">
                <a16:creationId xmlns:a16="http://schemas.microsoft.com/office/drawing/2014/main" id="{0AA2F770-0672-A0B6-32B2-A43A927BD8BA}"/>
              </a:ext>
            </a:extLst>
          </p:cNvPr>
          <p:cNvSpPr>
            <a:spLocks noChangeArrowheads="1"/>
          </p:cNvSpPr>
          <p:nvPr/>
        </p:nvSpPr>
        <p:spPr bwMode="auto">
          <a:xfrm rot="1994784">
            <a:off x="8133538" y="3411002"/>
            <a:ext cx="2050571" cy="1230864"/>
          </a:xfrm>
          <a:custGeom>
            <a:avLst/>
            <a:gdLst>
              <a:gd name="T0" fmla="*/ 1609 w 4155"/>
              <a:gd name="T1" fmla="*/ 1414 h 3005"/>
              <a:gd name="T2" fmla="*/ 1609 w 4155"/>
              <a:gd name="T3" fmla="*/ 974 h 3005"/>
              <a:gd name="T4" fmla="*/ 1609 w 4155"/>
              <a:gd name="T5" fmla="*/ 974 h 3005"/>
              <a:gd name="T6" fmla="*/ 1530 w 4155"/>
              <a:gd name="T7" fmla="*/ 931 h 3005"/>
              <a:gd name="T8" fmla="*/ 32 w 4155"/>
              <a:gd name="T9" fmla="*/ 1914 h 3005"/>
              <a:gd name="T10" fmla="*/ 32 w 4155"/>
              <a:gd name="T11" fmla="*/ 1914 h 3005"/>
              <a:gd name="T12" fmla="*/ 32 w 4155"/>
              <a:gd name="T13" fmla="*/ 1999 h 3005"/>
              <a:gd name="T14" fmla="*/ 1530 w 4155"/>
              <a:gd name="T15" fmla="*/ 2982 h 3005"/>
              <a:gd name="T16" fmla="*/ 1530 w 4155"/>
              <a:gd name="T17" fmla="*/ 2982 h 3005"/>
              <a:gd name="T18" fmla="*/ 1609 w 4155"/>
              <a:gd name="T19" fmla="*/ 2939 h 3005"/>
              <a:gd name="T20" fmla="*/ 1609 w 4155"/>
              <a:gd name="T21" fmla="*/ 2548 h 3005"/>
              <a:gd name="T22" fmla="*/ 1609 w 4155"/>
              <a:gd name="T23" fmla="*/ 2548 h 3005"/>
              <a:gd name="T24" fmla="*/ 2581 w 4155"/>
              <a:gd name="T25" fmla="*/ 2354 h 3005"/>
              <a:gd name="T26" fmla="*/ 2581 w 4155"/>
              <a:gd name="T27" fmla="*/ 2354 h 3005"/>
              <a:gd name="T28" fmla="*/ 3408 w 4155"/>
              <a:gd name="T29" fmla="*/ 1802 h 3005"/>
              <a:gd name="T30" fmla="*/ 3408 w 4155"/>
              <a:gd name="T31" fmla="*/ 1802 h 3005"/>
              <a:gd name="T32" fmla="*/ 3960 w 4155"/>
              <a:gd name="T33" fmla="*/ 975 h 3005"/>
              <a:gd name="T34" fmla="*/ 3960 w 4155"/>
              <a:gd name="T35" fmla="*/ 975 h 3005"/>
              <a:gd name="T36" fmla="*/ 4154 w 4155"/>
              <a:gd name="T37" fmla="*/ 0 h 3005"/>
              <a:gd name="T38" fmla="*/ 3020 w 4155"/>
              <a:gd name="T39" fmla="*/ 0 h 3005"/>
              <a:gd name="T40" fmla="*/ 3020 w 4155"/>
              <a:gd name="T41" fmla="*/ 0 h 3005"/>
              <a:gd name="T42" fmla="*/ 2912 w 4155"/>
              <a:gd name="T43" fmla="*/ 541 h 3005"/>
              <a:gd name="T44" fmla="*/ 2912 w 4155"/>
              <a:gd name="T45" fmla="*/ 541 h 3005"/>
              <a:gd name="T46" fmla="*/ 2606 w 4155"/>
              <a:gd name="T47" fmla="*/ 1000 h 3005"/>
              <a:gd name="T48" fmla="*/ 2606 w 4155"/>
              <a:gd name="T49" fmla="*/ 1000 h 3005"/>
              <a:gd name="T50" fmla="*/ 2147 w 4155"/>
              <a:gd name="T51" fmla="*/ 1306 h 3005"/>
              <a:gd name="T52" fmla="*/ 2147 w 4155"/>
              <a:gd name="T53" fmla="*/ 1306 h 3005"/>
              <a:gd name="T54" fmla="*/ 1609 w 4155"/>
              <a:gd name="T55" fmla="*/ 1414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5" h="3005">
                <a:moveTo>
                  <a:pt x="1609" y="1414"/>
                </a:moveTo>
                <a:lnTo>
                  <a:pt x="1609" y="974"/>
                </a:lnTo>
                <a:lnTo>
                  <a:pt x="1609" y="974"/>
                </a:lnTo>
                <a:cubicBezTo>
                  <a:pt x="1609" y="933"/>
                  <a:pt x="1564" y="909"/>
                  <a:pt x="1530" y="931"/>
                </a:cubicBezTo>
                <a:lnTo>
                  <a:pt x="32" y="1914"/>
                </a:lnTo>
                <a:lnTo>
                  <a:pt x="32" y="1914"/>
                </a:lnTo>
                <a:cubicBezTo>
                  <a:pt x="0" y="1934"/>
                  <a:pt x="0" y="1979"/>
                  <a:pt x="32" y="1999"/>
                </a:cubicBezTo>
                <a:lnTo>
                  <a:pt x="1530" y="2982"/>
                </a:lnTo>
                <a:lnTo>
                  <a:pt x="1530" y="2982"/>
                </a:lnTo>
                <a:cubicBezTo>
                  <a:pt x="1564" y="3004"/>
                  <a:pt x="1609" y="2980"/>
                  <a:pt x="1609" y="2939"/>
                </a:cubicBezTo>
                <a:lnTo>
                  <a:pt x="1609" y="2548"/>
                </a:lnTo>
                <a:lnTo>
                  <a:pt x="1609" y="2548"/>
                </a:lnTo>
                <a:cubicBezTo>
                  <a:pt x="1943" y="2548"/>
                  <a:pt x="2273" y="2482"/>
                  <a:pt x="2581" y="2354"/>
                </a:cubicBezTo>
                <a:lnTo>
                  <a:pt x="2581" y="2354"/>
                </a:lnTo>
                <a:cubicBezTo>
                  <a:pt x="2891" y="2226"/>
                  <a:pt x="3172" y="2039"/>
                  <a:pt x="3408" y="1802"/>
                </a:cubicBezTo>
                <a:lnTo>
                  <a:pt x="3408" y="1802"/>
                </a:lnTo>
                <a:cubicBezTo>
                  <a:pt x="3645" y="1566"/>
                  <a:pt x="3833" y="1284"/>
                  <a:pt x="3960" y="975"/>
                </a:cubicBezTo>
                <a:lnTo>
                  <a:pt x="3960" y="975"/>
                </a:lnTo>
                <a:cubicBezTo>
                  <a:pt x="4088" y="666"/>
                  <a:pt x="4154" y="335"/>
                  <a:pt x="4154" y="0"/>
                </a:cubicBezTo>
                <a:lnTo>
                  <a:pt x="3020" y="0"/>
                </a:lnTo>
                <a:lnTo>
                  <a:pt x="3020" y="0"/>
                </a:lnTo>
                <a:cubicBezTo>
                  <a:pt x="3020" y="186"/>
                  <a:pt x="2983" y="369"/>
                  <a:pt x="2912" y="541"/>
                </a:cubicBezTo>
                <a:lnTo>
                  <a:pt x="2912" y="541"/>
                </a:lnTo>
                <a:cubicBezTo>
                  <a:pt x="2841" y="712"/>
                  <a:pt x="2737" y="868"/>
                  <a:pt x="2606" y="1000"/>
                </a:cubicBezTo>
                <a:lnTo>
                  <a:pt x="2606" y="1000"/>
                </a:lnTo>
                <a:cubicBezTo>
                  <a:pt x="2474" y="1131"/>
                  <a:pt x="2319" y="1235"/>
                  <a:pt x="2147" y="1306"/>
                </a:cubicBezTo>
                <a:lnTo>
                  <a:pt x="2147" y="1306"/>
                </a:lnTo>
                <a:cubicBezTo>
                  <a:pt x="1977" y="1377"/>
                  <a:pt x="1794" y="1413"/>
                  <a:pt x="1609" y="141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 name="Freeform 6">
            <a:extLst>
              <a:ext uri="{FF2B5EF4-FFF2-40B4-BE49-F238E27FC236}">
                <a16:creationId xmlns:a16="http://schemas.microsoft.com/office/drawing/2014/main" id="{6311E1A0-8ED9-002E-FE0D-A42BC550D1D3}"/>
              </a:ext>
            </a:extLst>
          </p:cNvPr>
          <p:cNvSpPr>
            <a:spLocks noChangeArrowheads="1"/>
          </p:cNvSpPr>
          <p:nvPr/>
        </p:nvSpPr>
        <p:spPr bwMode="auto">
          <a:xfrm rot="264810">
            <a:off x="9568198" y="1936524"/>
            <a:ext cx="1529489" cy="2152095"/>
          </a:xfrm>
          <a:custGeom>
            <a:avLst/>
            <a:gdLst>
              <a:gd name="T0" fmla="*/ 1414 w 3005"/>
              <a:gd name="T1" fmla="*/ 2545 h 4155"/>
              <a:gd name="T2" fmla="*/ 975 w 3005"/>
              <a:gd name="T3" fmla="*/ 2545 h 4155"/>
              <a:gd name="T4" fmla="*/ 975 w 3005"/>
              <a:gd name="T5" fmla="*/ 2545 h 4155"/>
              <a:gd name="T6" fmla="*/ 932 w 3005"/>
              <a:gd name="T7" fmla="*/ 2623 h 4155"/>
              <a:gd name="T8" fmla="*/ 1915 w 3005"/>
              <a:gd name="T9" fmla="*/ 4123 h 4155"/>
              <a:gd name="T10" fmla="*/ 1915 w 3005"/>
              <a:gd name="T11" fmla="*/ 4123 h 4155"/>
              <a:gd name="T12" fmla="*/ 1999 w 3005"/>
              <a:gd name="T13" fmla="*/ 4123 h 4155"/>
              <a:gd name="T14" fmla="*/ 2982 w 3005"/>
              <a:gd name="T15" fmla="*/ 2623 h 4155"/>
              <a:gd name="T16" fmla="*/ 2982 w 3005"/>
              <a:gd name="T17" fmla="*/ 2623 h 4155"/>
              <a:gd name="T18" fmla="*/ 2940 w 3005"/>
              <a:gd name="T19" fmla="*/ 2545 h 4155"/>
              <a:gd name="T20" fmla="*/ 2549 w 3005"/>
              <a:gd name="T21" fmla="*/ 2545 h 4155"/>
              <a:gd name="T22" fmla="*/ 2549 w 3005"/>
              <a:gd name="T23" fmla="*/ 2545 h 4155"/>
              <a:gd name="T24" fmla="*/ 2355 w 3005"/>
              <a:gd name="T25" fmla="*/ 1573 h 4155"/>
              <a:gd name="T26" fmla="*/ 2355 w 3005"/>
              <a:gd name="T27" fmla="*/ 1573 h 4155"/>
              <a:gd name="T28" fmla="*/ 1803 w 3005"/>
              <a:gd name="T29" fmla="*/ 746 h 4155"/>
              <a:gd name="T30" fmla="*/ 1803 w 3005"/>
              <a:gd name="T31" fmla="*/ 746 h 4155"/>
              <a:gd name="T32" fmla="*/ 976 w 3005"/>
              <a:gd name="T33" fmla="*/ 193 h 4155"/>
              <a:gd name="T34" fmla="*/ 976 w 3005"/>
              <a:gd name="T35" fmla="*/ 193 h 4155"/>
              <a:gd name="T36" fmla="*/ 0 w 3005"/>
              <a:gd name="T37" fmla="*/ 0 h 4155"/>
              <a:gd name="T38" fmla="*/ 0 w 3005"/>
              <a:gd name="T39" fmla="*/ 1134 h 4155"/>
              <a:gd name="T40" fmla="*/ 0 w 3005"/>
              <a:gd name="T41" fmla="*/ 1134 h 4155"/>
              <a:gd name="T42" fmla="*/ 542 w 3005"/>
              <a:gd name="T43" fmla="*/ 1242 h 4155"/>
              <a:gd name="T44" fmla="*/ 542 w 3005"/>
              <a:gd name="T45" fmla="*/ 1242 h 4155"/>
              <a:gd name="T46" fmla="*/ 1000 w 3005"/>
              <a:gd name="T47" fmla="*/ 1548 h 4155"/>
              <a:gd name="T48" fmla="*/ 1000 w 3005"/>
              <a:gd name="T49" fmla="*/ 1548 h 4155"/>
              <a:gd name="T50" fmla="*/ 1307 w 3005"/>
              <a:gd name="T51" fmla="*/ 2006 h 4155"/>
              <a:gd name="T52" fmla="*/ 1307 w 3005"/>
              <a:gd name="T53" fmla="*/ 2006 h 4155"/>
              <a:gd name="T54" fmla="*/ 1414 w 3005"/>
              <a:gd name="T55" fmla="*/ 2545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5" h="4155">
                <a:moveTo>
                  <a:pt x="1414" y="2545"/>
                </a:moveTo>
                <a:lnTo>
                  <a:pt x="975" y="2545"/>
                </a:lnTo>
                <a:lnTo>
                  <a:pt x="975" y="2545"/>
                </a:lnTo>
                <a:cubicBezTo>
                  <a:pt x="934" y="2545"/>
                  <a:pt x="909" y="2589"/>
                  <a:pt x="932" y="2623"/>
                </a:cubicBezTo>
                <a:lnTo>
                  <a:pt x="1915" y="4123"/>
                </a:lnTo>
                <a:lnTo>
                  <a:pt x="1915" y="4123"/>
                </a:lnTo>
                <a:cubicBezTo>
                  <a:pt x="1934" y="4154"/>
                  <a:pt x="1980" y="4154"/>
                  <a:pt x="1999" y="4123"/>
                </a:cubicBezTo>
                <a:lnTo>
                  <a:pt x="2982" y="2623"/>
                </a:lnTo>
                <a:lnTo>
                  <a:pt x="2982" y="2623"/>
                </a:lnTo>
                <a:cubicBezTo>
                  <a:pt x="3004" y="2589"/>
                  <a:pt x="2980" y="2545"/>
                  <a:pt x="2940" y="2545"/>
                </a:cubicBezTo>
                <a:lnTo>
                  <a:pt x="2549" y="2545"/>
                </a:lnTo>
                <a:lnTo>
                  <a:pt x="2549" y="2545"/>
                </a:lnTo>
                <a:cubicBezTo>
                  <a:pt x="2548" y="2211"/>
                  <a:pt x="2483" y="1880"/>
                  <a:pt x="2355" y="1573"/>
                </a:cubicBezTo>
                <a:lnTo>
                  <a:pt x="2355" y="1573"/>
                </a:lnTo>
                <a:cubicBezTo>
                  <a:pt x="2227" y="1264"/>
                  <a:pt x="2039" y="982"/>
                  <a:pt x="1803" y="746"/>
                </a:cubicBezTo>
                <a:lnTo>
                  <a:pt x="1803" y="746"/>
                </a:lnTo>
                <a:cubicBezTo>
                  <a:pt x="1566" y="509"/>
                  <a:pt x="1285" y="322"/>
                  <a:pt x="976" y="193"/>
                </a:cubicBezTo>
                <a:lnTo>
                  <a:pt x="976" y="193"/>
                </a:lnTo>
                <a:cubicBezTo>
                  <a:pt x="666" y="66"/>
                  <a:pt x="335" y="0"/>
                  <a:pt x="0" y="0"/>
                </a:cubicBezTo>
                <a:lnTo>
                  <a:pt x="0" y="1134"/>
                </a:lnTo>
                <a:lnTo>
                  <a:pt x="0" y="1134"/>
                </a:lnTo>
                <a:cubicBezTo>
                  <a:pt x="186" y="1134"/>
                  <a:pt x="370" y="1171"/>
                  <a:pt x="542" y="1242"/>
                </a:cubicBezTo>
                <a:lnTo>
                  <a:pt x="542" y="1242"/>
                </a:lnTo>
                <a:cubicBezTo>
                  <a:pt x="713" y="1313"/>
                  <a:pt x="869" y="1417"/>
                  <a:pt x="1000" y="1548"/>
                </a:cubicBezTo>
                <a:lnTo>
                  <a:pt x="1000" y="1548"/>
                </a:lnTo>
                <a:cubicBezTo>
                  <a:pt x="1132" y="1680"/>
                  <a:pt x="1236" y="1835"/>
                  <a:pt x="1307" y="2006"/>
                </a:cubicBezTo>
                <a:lnTo>
                  <a:pt x="1307" y="2006"/>
                </a:lnTo>
                <a:cubicBezTo>
                  <a:pt x="1378" y="2176"/>
                  <a:pt x="1414" y="2359"/>
                  <a:pt x="1414" y="2545"/>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7" name="Freeform 7">
            <a:extLst>
              <a:ext uri="{FF2B5EF4-FFF2-40B4-BE49-F238E27FC236}">
                <a16:creationId xmlns:a16="http://schemas.microsoft.com/office/drawing/2014/main" id="{93C826F9-B969-DE5C-2C6B-ED42A6081670}"/>
              </a:ext>
            </a:extLst>
          </p:cNvPr>
          <p:cNvSpPr>
            <a:spLocks noChangeArrowheads="1"/>
          </p:cNvSpPr>
          <p:nvPr/>
        </p:nvSpPr>
        <p:spPr bwMode="auto">
          <a:xfrm rot="20614033">
            <a:off x="7821041" y="1735708"/>
            <a:ext cx="2073018" cy="1687824"/>
          </a:xfrm>
          <a:custGeom>
            <a:avLst/>
            <a:gdLst>
              <a:gd name="T0" fmla="*/ 2545 w 4155"/>
              <a:gd name="T1" fmla="*/ 1590 h 3003"/>
              <a:gd name="T2" fmla="*/ 2545 w 4155"/>
              <a:gd name="T3" fmla="*/ 2030 h 3003"/>
              <a:gd name="T4" fmla="*/ 2545 w 4155"/>
              <a:gd name="T5" fmla="*/ 2030 h 3003"/>
              <a:gd name="T6" fmla="*/ 2624 w 4155"/>
              <a:gd name="T7" fmla="*/ 2072 h 3003"/>
              <a:gd name="T8" fmla="*/ 4123 w 4155"/>
              <a:gd name="T9" fmla="*/ 1090 h 3003"/>
              <a:gd name="T10" fmla="*/ 4123 w 4155"/>
              <a:gd name="T11" fmla="*/ 1090 h 3003"/>
              <a:gd name="T12" fmla="*/ 4123 w 4155"/>
              <a:gd name="T13" fmla="*/ 1005 h 3003"/>
              <a:gd name="T14" fmla="*/ 2624 w 4155"/>
              <a:gd name="T15" fmla="*/ 22 h 3003"/>
              <a:gd name="T16" fmla="*/ 2624 w 4155"/>
              <a:gd name="T17" fmla="*/ 22 h 3003"/>
              <a:gd name="T18" fmla="*/ 2545 w 4155"/>
              <a:gd name="T19" fmla="*/ 65 h 3003"/>
              <a:gd name="T20" fmla="*/ 2545 w 4155"/>
              <a:gd name="T21" fmla="*/ 455 h 3003"/>
              <a:gd name="T22" fmla="*/ 2545 w 4155"/>
              <a:gd name="T23" fmla="*/ 455 h 3003"/>
              <a:gd name="T24" fmla="*/ 1573 w 4155"/>
              <a:gd name="T25" fmla="*/ 649 h 3003"/>
              <a:gd name="T26" fmla="*/ 1573 w 4155"/>
              <a:gd name="T27" fmla="*/ 649 h 3003"/>
              <a:gd name="T28" fmla="*/ 746 w 4155"/>
              <a:gd name="T29" fmla="*/ 1202 h 3003"/>
              <a:gd name="T30" fmla="*/ 746 w 4155"/>
              <a:gd name="T31" fmla="*/ 1202 h 3003"/>
              <a:gd name="T32" fmla="*/ 194 w 4155"/>
              <a:gd name="T33" fmla="*/ 2029 h 3003"/>
              <a:gd name="T34" fmla="*/ 194 w 4155"/>
              <a:gd name="T35" fmla="*/ 2029 h 3003"/>
              <a:gd name="T36" fmla="*/ 0 w 4155"/>
              <a:gd name="T37" fmla="*/ 3002 h 3003"/>
              <a:gd name="T38" fmla="*/ 1134 w 4155"/>
              <a:gd name="T39" fmla="*/ 3002 h 3003"/>
              <a:gd name="T40" fmla="*/ 1134 w 4155"/>
              <a:gd name="T41" fmla="*/ 3002 h 3003"/>
              <a:gd name="T42" fmla="*/ 1242 w 4155"/>
              <a:gd name="T43" fmla="*/ 2461 h 3003"/>
              <a:gd name="T44" fmla="*/ 1242 w 4155"/>
              <a:gd name="T45" fmla="*/ 2461 h 3003"/>
              <a:gd name="T46" fmla="*/ 1548 w 4155"/>
              <a:gd name="T47" fmla="*/ 2004 h 3003"/>
              <a:gd name="T48" fmla="*/ 1548 w 4155"/>
              <a:gd name="T49" fmla="*/ 2004 h 3003"/>
              <a:gd name="T50" fmla="*/ 2007 w 4155"/>
              <a:gd name="T51" fmla="*/ 1697 h 3003"/>
              <a:gd name="T52" fmla="*/ 2007 w 4155"/>
              <a:gd name="T53" fmla="*/ 1697 h 3003"/>
              <a:gd name="T54" fmla="*/ 2545 w 4155"/>
              <a:gd name="T55" fmla="*/ 1590 h 3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5" h="3003">
                <a:moveTo>
                  <a:pt x="2545" y="1590"/>
                </a:moveTo>
                <a:lnTo>
                  <a:pt x="2545" y="2030"/>
                </a:lnTo>
                <a:lnTo>
                  <a:pt x="2545" y="2030"/>
                </a:lnTo>
                <a:cubicBezTo>
                  <a:pt x="2545" y="2071"/>
                  <a:pt x="2590" y="2094"/>
                  <a:pt x="2624" y="2072"/>
                </a:cubicBezTo>
                <a:lnTo>
                  <a:pt x="4123" y="1090"/>
                </a:lnTo>
                <a:lnTo>
                  <a:pt x="4123" y="1090"/>
                </a:lnTo>
                <a:cubicBezTo>
                  <a:pt x="4154" y="1070"/>
                  <a:pt x="4154" y="1025"/>
                  <a:pt x="4123" y="1005"/>
                </a:cubicBezTo>
                <a:lnTo>
                  <a:pt x="2624" y="22"/>
                </a:lnTo>
                <a:lnTo>
                  <a:pt x="2624" y="22"/>
                </a:lnTo>
                <a:cubicBezTo>
                  <a:pt x="2590" y="0"/>
                  <a:pt x="2545" y="24"/>
                  <a:pt x="2545" y="65"/>
                </a:cubicBezTo>
                <a:lnTo>
                  <a:pt x="2545" y="455"/>
                </a:lnTo>
                <a:lnTo>
                  <a:pt x="2545" y="455"/>
                </a:lnTo>
                <a:cubicBezTo>
                  <a:pt x="2212" y="455"/>
                  <a:pt x="1881" y="522"/>
                  <a:pt x="1573" y="649"/>
                </a:cubicBezTo>
                <a:lnTo>
                  <a:pt x="1573" y="649"/>
                </a:lnTo>
                <a:cubicBezTo>
                  <a:pt x="1264" y="777"/>
                  <a:pt x="983" y="965"/>
                  <a:pt x="746" y="1202"/>
                </a:cubicBezTo>
                <a:lnTo>
                  <a:pt x="746" y="1202"/>
                </a:lnTo>
                <a:cubicBezTo>
                  <a:pt x="509" y="1438"/>
                  <a:pt x="322" y="1719"/>
                  <a:pt x="194" y="2029"/>
                </a:cubicBezTo>
                <a:lnTo>
                  <a:pt x="194" y="2029"/>
                </a:lnTo>
                <a:cubicBezTo>
                  <a:pt x="66" y="2336"/>
                  <a:pt x="0" y="2668"/>
                  <a:pt x="0" y="3002"/>
                </a:cubicBezTo>
                <a:lnTo>
                  <a:pt x="1134" y="3002"/>
                </a:lnTo>
                <a:lnTo>
                  <a:pt x="1134" y="3002"/>
                </a:lnTo>
                <a:cubicBezTo>
                  <a:pt x="1134" y="2817"/>
                  <a:pt x="1171" y="2633"/>
                  <a:pt x="1242" y="2461"/>
                </a:cubicBezTo>
                <a:lnTo>
                  <a:pt x="1242" y="2461"/>
                </a:lnTo>
                <a:cubicBezTo>
                  <a:pt x="1313" y="2290"/>
                  <a:pt x="1418" y="2135"/>
                  <a:pt x="1548" y="2004"/>
                </a:cubicBezTo>
                <a:lnTo>
                  <a:pt x="1548" y="2004"/>
                </a:lnTo>
                <a:cubicBezTo>
                  <a:pt x="1680" y="1873"/>
                  <a:pt x="1836" y="1769"/>
                  <a:pt x="2007" y="1697"/>
                </a:cubicBezTo>
                <a:lnTo>
                  <a:pt x="2007" y="1697"/>
                </a:lnTo>
                <a:cubicBezTo>
                  <a:pt x="2178" y="1627"/>
                  <a:pt x="2360" y="1590"/>
                  <a:pt x="2545" y="159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8" name="Subtitle 2">
            <a:extLst>
              <a:ext uri="{FF2B5EF4-FFF2-40B4-BE49-F238E27FC236}">
                <a16:creationId xmlns:a16="http://schemas.microsoft.com/office/drawing/2014/main" id="{87A589E0-D9A6-CA6E-12A9-0353DF142CC2}"/>
              </a:ext>
            </a:extLst>
          </p:cNvPr>
          <p:cNvSpPr txBox="1">
            <a:spLocks/>
          </p:cNvSpPr>
          <p:nvPr/>
        </p:nvSpPr>
        <p:spPr>
          <a:xfrm>
            <a:off x="8349399" y="4961277"/>
            <a:ext cx="2775566" cy="81432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fontAlgn="auto">
              <a:spcAft>
                <a:spcPts val="0"/>
              </a:spcAft>
              <a:buClrTx/>
              <a:buSzTx/>
              <a:tabLst/>
              <a:defRPr/>
            </a:pPr>
            <a:r>
              <a:rPr lang="en-ZA" sz="1200" dirty="0">
                <a:solidFill>
                  <a:prstClr val="black"/>
                </a:solidFill>
                <a:latin typeface="Century Gothic" panose="020B0502020202020204" pitchFamily="34" charset="0"/>
                <a:ea typeface="Lato Light" panose="020F0502020204030203" pitchFamily="34" charset="0"/>
              </a:rPr>
              <a:t>Communicated findings with recommendations to DBE.</a:t>
            </a:r>
          </a:p>
          <a:p>
            <a:pPr marR="0" lvl="0" fontAlgn="auto">
              <a:spcAft>
                <a:spcPts val="0"/>
              </a:spcAft>
              <a:buClrTx/>
              <a:buSzTx/>
              <a:tabLst/>
              <a:defRPr/>
            </a:pPr>
            <a:endParaRPr lang="en-ZA" sz="1600" dirty="0">
              <a:solidFill>
                <a:prstClr val="black"/>
              </a:solidFill>
              <a:latin typeface="+mn-lt"/>
              <a:ea typeface="Lato Light" panose="020F0502020204030203" pitchFamily="34" charset="0"/>
            </a:endParaRPr>
          </a:p>
        </p:txBody>
      </p:sp>
      <p:sp>
        <p:nvSpPr>
          <p:cNvPr id="19" name="TextBox 18">
            <a:extLst>
              <a:ext uri="{FF2B5EF4-FFF2-40B4-BE49-F238E27FC236}">
                <a16:creationId xmlns:a16="http://schemas.microsoft.com/office/drawing/2014/main" id="{FAA46B14-83D0-7087-8012-F72415B5B0FB}"/>
              </a:ext>
            </a:extLst>
          </p:cNvPr>
          <p:cNvSpPr txBox="1"/>
          <p:nvPr/>
        </p:nvSpPr>
        <p:spPr>
          <a:xfrm>
            <a:off x="8764062" y="4610179"/>
            <a:ext cx="1925527" cy="369332"/>
          </a:xfrm>
          <a:prstGeom prst="rect">
            <a:avLst/>
          </a:prstGeom>
          <a:noFill/>
        </p:spPr>
        <p:txBody>
          <a:bodyPr wrap="none" rtlCol="0" anchor="b" anchorCtr="0">
            <a:spAutoFit/>
          </a:bodyPr>
          <a:lstStyle/>
          <a:p>
            <a:pPr marR="0" lvl="0" indent="0" algn="r" fontAlgn="auto">
              <a:lnSpc>
                <a:spcPct val="100000"/>
              </a:lnSpc>
              <a:spcBef>
                <a:spcPts val="0"/>
              </a:spcBef>
              <a:spcAft>
                <a:spcPts val="0"/>
              </a:spcAft>
              <a:buClrTx/>
              <a:buSzTx/>
              <a:buFontTx/>
              <a:buNone/>
              <a:tabLst/>
              <a:defRPr/>
            </a:pPr>
            <a:r>
              <a:rPr lang="en-US" b="1" dirty="0">
                <a:solidFill>
                  <a:srgbClr val="17406D"/>
                </a:solidFill>
                <a:latin typeface="Century Gothic" panose="020B0502020202020204" pitchFamily="34" charset="0"/>
                <a:cs typeface="Poppins" pitchFamily="2" charset="77"/>
              </a:rPr>
              <a:t>COMMUNICATE</a:t>
            </a:r>
          </a:p>
        </p:txBody>
      </p:sp>
      <p:sp>
        <p:nvSpPr>
          <p:cNvPr id="20" name="Subtitle 2">
            <a:extLst>
              <a:ext uri="{FF2B5EF4-FFF2-40B4-BE49-F238E27FC236}">
                <a16:creationId xmlns:a16="http://schemas.microsoft.com/office/drawing/2014/main" id="{DF657E2A-98A3-A4BF-863B-83EBC6159628}"/>
              </a:ext>
            </a:extLst>
          </p:cNvPr>
          <p:cNvSpPr txBox="1">
            <a:spLocks/>
          </p:cNvSpPr>
          <p:nvPr/>
        </p:nvSpPr>
        <p:spPr>
          <a:xfrm>
            <a:off x="10784626" y="2094191"/>
            <a:ext cx="1462126" cy="113293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defRPr/>
            </a:pPr>
            <a:r>
              <a:rPr lang="en-US" sz="1200" dirty="0">
                <a:solidFill>
                  <a:prstClr val="black"/>
                </a:solidFill>
                <a:latin typeface="Century Gothic" panose="020B0502020202020204" pitchFamily="34" charset="0"/>
                <a:ea typeface="Lato Light" panose="020F0502020204030203" pitchFamily="34" charset="0"/>
              </a:rPr>
              <a:t>Assessed the usefulness of  the planned indicators and targets </a:t>
            </a:r>
          </a:p>
        </p:txBody>
      </p:sp>
      <p:sp>
        <p:nvSpPr>
          <p:cNvPr id="21" name="TextBox 20">
            <a:extLst>
              <a:ext uri="{FF2B5EF4-FFF2-40B4-BE49-F238E27FC236}">
                <a16:creationId xmlns:a16="http://schemas.microsoft.com/office/drawing/2014/main" id="{E1A4EB66-CAE5-397C-F79A-EEA002C8E963}"/>
              </a:ext>
            </a:extLst>
          </p:cNvPr>
          <p:cNvSpPr txBox="1"/>
          <p:nvPr/>
        </p:nvSpPr>
        <p:spPr>
          <a:xfrm>
            <a:off x="10808066" y="1711546"/>
            <a:ext cx="994183" cy="369332"/>
          </a:xfrm>
          <a:prstGeom prst="rect">
            <a:avLst/>
          </a:prstGeom>
          <a:noFill/>
        </p:spPr>
        <p:txBody>
          <a:bodyPr wrap="none" rtlCol="0" anchor="b" anchorCtr="0">
            <a:spAutoFit/>
          </a:bodyPr>
          <a:lstStyle/>
          <a:p>
            <a:pPr algn="r">
              <a:defRPr/>
            </a:pPr>
            <a:r>
              <a:rPr lang="en-US" b="1" dirty="0">
                <a:solidFill>
                  <a:srgbClr val="17406D"/>
                </a:solidFill>
                <a:latin typeface="Century Gothic" panose="020B0502020202020204" pitchFamily="34" charset="0"/>
                <a:cs typeface="Poppins" pitchFamily="2" charset="77"/>
              </a:rPr>
              <a:t>REVIEW</a:t>
            </a:r>
          </a:p>
        </p:txBody>
      </p:sp>
      <p:sp>
        <p:nvSpPr>
          <p:cNvPr id="22" name="TextBox 21">
            <a:extLst>
              <a:ext uri="{FF2B5EF4-FFF2-40B4-BE49-F238E27FC236}">
                <a16:creationId xmlns:a16="http://schemas.microsoft.com/office/drawing/2014/main" id="{94B7999E-903A-EAAE-5A09-F68EE3F222B6}"/>
              </a:ext>
            </a:extLst>
          </p:cNvPr>
          <p:cNvSpPr txBox="1"/>
          <p:nvPr/>
        </p:nvSpPr>
        <p:spPr>
          <a:xfrm>
            <a:off x="8316504" y="2431456"/>
            <a:ext cx="447558" cy="4001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01</a:t>
            </a:r>
          </a:p>
        </p:txBody>
      </p:sp>
      <p:sp>
        <p:nvSpPr>
          <p:cNvPr id="23" name="TextBox 22">
            <a:extLst>
              <a:ext uri="{FF2B5EF4-FFF2-40B4-BE49-F238E27FC236}">
                <a16:creationId xmlns:a16="http://schemas.microsoft.com/office/drawing/2014/main" id="{829CB545-595F-2223-4F4A-A793360B767E}"/>
              </a:ext>
            </a:extLst>
          </p:cNvPr>
          <p:cNvSpPr txBox="1"/>
          <p:nvPr/>
        </p:nvSpPr>
        <p:spPr>
          <a:xfrm>
            <a:off x="10131360" y="2431456"/>
            <a:ext cx="561372" cy="461665"/>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02</a:t>
            </a:r>
          </a:p>
        </p:txBody>
      </p:sp>
      <p:sp>
        <p:nvSpPr>
          <p:cNvPr id="25" name="TextBox 24">
            <a:extLst>
              <a:ext uri="{FF2B5EF4-FFF2-40B4-BE49-F238E27FC236}">
                <a16:creationId xmlns:a16="http://schemas.microsoft.com/office/drawing/2014/main" id="{932E32B2-74D8-D045-D026-E062B36FA511}"/>
              </a:ext>
            </a:extLst>
          </p:cNvPr>
          <p:cNvSpPr txBox="1"/>
          <p:nvPr/>
        </p:nvSpPr>
        <p:spPr>
          <a:xfrm>
            <a:off x="9243840" y="4069385"/>
            <a:ext cx="627096"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03</a:t>
            </a:r>
          </a:p>
        </p:txBody>
      </p:sp>
    </p:spTree>
    <p:extLst>
      <p:ext uri="{BB962C8B-B14F-4D97-AF65-F5344CB8AC3E}">
        <p14:creationId xmlns:p14="http://schemas.microsoft.com/office/powerpoint/2010/main" val="302526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SMART TARGETS</a:t>
            </a:r>
          </a:p>
        </p:txBody>
      </p:sp>
      <p:sp>
        <p:nvSpPr>
          <p:cNvPr id="35" name="Freeform: Shape 152">
            <a:extLst>
              <a:ext uri="{FF2B5EF4-FFF2-40B4-BE49-F238E27FC236}">
                <a16:creationId xmlns:a16="http://schemas.microsoft.com/office/drawing/2014/main" id="{E13909D6-2DB5-450C-B4A3-35965BB6DA62}"/>
              </a:ext>
            </a:extLst>
          </p:cNvPr>
          <p:cNvSpPr/>
          <p:nvPr/>
        </p:nvSpPr>
        <p:spPr>
          <a:xfrm>
            <a:off x="1588" y="4046290"/>
            <a:ext cx="12188825" cy="30522"/>
          </a:xfrm>
          <a:custGeom>
            <a:avLst/>
            <a:gdLst/>
            <a:ahLst/>
            <a:cxnLst>
              <a:cxn ang="3cd4">
                <a:pos x="hc" y="t"/>
              </a:cxn>
              <a:cxn ang="cd2">
                <a:pos x="l" y="vc"/>
              </a:cxn>
              <a:cxn ang="cd4">
                <a:pos x="hc" y="b"/>
              </a:cxn>
              <a:cxn ang="0">
                <a:pos x="r" y="vc"/>
              </a:cxn>
            </a:cxnLst>
            <a:rect l="l" t="t" r="r" b="b"/>
            <a:pathLst>
              <a:path w="19569" h="50">
                <a:moveTo>
                  <a:pt x="0" y="50"/>
                </a:moveTo>
                <a:lnTo>
                  <a:pt x="19569" y="50"/>
                </a:lnTo>
                <a:lnTo>
                  <a:pt x="19569" y="0"/>
                </a:lnTo>
                <a:lnTo>
                  <a:pt x="0" y="0"/>
                </a:lnTo>
                <a:close/>
              </a:path>
            </a:pathLst>
          </a:custGeom>
          <a:solidFill>
            <a:srgbClr val="C4C8CE"/>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36" name="Freeform: Shape 153">
            <a:extLst>
              <a:ext uri="{FF2B5EF4-FFF2-40B4-BE49-F238E27FC236}">
                <a16:creationId xmlns:a16="http://schemas.microsoft.com/office/drawing/2014/main" id="{2A7FF98D-D7D8-47F1-9A7C-54D6FE8892F8}"/>
              </a:ext>
            </a:extLst>
          </p:cNvPr>
          <p:cNvSpPr/>
          <p:nvPr/>
        </p:nvSpPr>
        <p:spPr>
          <a:xfrm>
            <a:off x="878004" y="3265179"/>
            <a:ext cx="1594614" cy="1593989"/>
          </a:xfrm>
          <a:custGeom>
            <a:avLst/>
            <a:gdLst/>
            <a:ahLst/>
            <a:cxnLst>
              <a:cxn ang="3cd4">
                <a:pos x="hc" y="t"/>
              </a:cxn>
              <a:cxn ang="cd2">
                <a:pos x="l" y="vc"/>
              </a:cxn>
              <a:cxn ang="cd4">
                <a:pos x="hc" y="b"/>
              </a:cxn>
              <a:cxn ang="0">
                <a:pos x="r" y="vc"/>
              </a:cxn>
            </a:cxnLst>
            <a:rect l="l" t="t" r="r" b="b"/>
            <a:pathLst>
              <a:path w="2561" h="2560">
                <a:moveTo>
                  <a:pt x="2561" y="1280"/>
                </a:moveTo>
                <a:cubicBezTo>
                  <a:pt x="2561" y="1987"/>
                  <a:pt x="1988" y="2560"/>
                  <a:pt x="1280" y="2560"/>
                </a:cubicBezTo>
                <a:cubicBezTo>
                  <a:pt x="573" y="2560"/>
                  <a:pt x="0" y="1987"/>
                  <a:pt x="0" y="1280"/>
                </a:cubicBezTo>
                <a:cubicBezTo>
                  <a:pt x="0" y="573"/>
                  <a:pt x="573" y="0"/>
                  <a:pt x="1280" y="0"/>
                </a:cubicBezTo>
                <a:cubicBezTo>
                  <a:pt x="1988" y="0"/>
                  <a:pt x="2561" y="573"/>
                  <a:pt x="2561" y="1280"/>
                </a:cubicBezTo>
                <a:close/>
              </a:path>
            </a:pathLst>
          </a:custGeom>
          <a:solidFill>
            <a:srgbClr val="8322CC"/>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37" name="Freeform: Shape 489">
            <a:extLst>
              <a:ext uri="{FF2B5EF4-FFF2-40B4-BE49-F238E27FC236}">
                <a16:creationId xmlns:a16="http://schemas.microsoft.com/office/drawing/2014/main" id="{8D31C4AE-CB0B-4A41-9330-6FFF41E4BB3B}"/>
              </a:ext>
            </a:extLst>
          </p:cNvPr>
          <p:cNvSpPr/>
          <p:nvPr/>
        </p:nvSpPr>
        <p:spPr>
          <a:xfrm>
            <a:off x="10042589" y="1767693"/>
            <a:ext cx="796682" cy="796682"/>
          </a:xfrm>
          <a:custGeom>
            <a:avLst/>
            <a:gdLst>
              <a:gd name="connsiteX0" fmla="*/ 796703 w 1593364"/>
              <a:gd name="connsiteY0" fmla="*/ 1261986 h 1593364"/>
              <a:gd name="connsiteX1" fmla="*/ 817239 w 1593364"/>
              <a:gd name="connsiteY1" fmla="*/ 1282944 h 1593364"/>
              <a:gd name="connsiteX2" fmla="*/ 817239 w 1593364"/>
              <a:gd name="connsiteY2" fmla="*/ 1359378 h 1593364"/>
              <a:gd name="connsiteX3" fmla="*/ 796703 w 1593364"/>
              <a:gd name="connsiteY3" fmla="*/ 1380336 h 1593364"/>
              <a:gd name="connsiteX4" fmla="*/ 777374 w 1593364"/>
              <a:gd name="connsiteY4" fmla="*/ 1359378 h 1593364"/>
              <a:gd name="connsiteX5" fmla="*/ 777374 w 1593364"/>
              <a:gd name="connsiteY5" fmla="*/ 1282944 h 1593364"/>
              <a:gd name="connsiteX6" fmla="*/ 796703 w 1593364"/>
              <a:gd name="connsiteY6" fmla="*/ 1261986 h 1593364"/>
              <a:gd name="connsiteX7" fmla="*/ 1139637 w 1593364"/>
              <a:gd name="connsiteY7" fmla="*/ 1120274 h 1593364"/>
              <a:gd name="connsiteX8" fmla="*/ 1154390 w 1593364"/>
              <a:gd name="connsiteY8" fmla="*/ 1124884 h 1593364"/>
              <a:gd name="connsiteX9" fmla="*/ 1208484 w 1593364"/>
              <a:gd name="connsiteY9" fmla="*/ 1178977 h 1593364"/>
              <a:gd name="connsiteX10" fmla="*/ 1208484 w 1593364"/>
              <a:gd name="connsiteY10" fmla="*/ 1208483 h 1593364"/>
              <a:gd name="connsiteX11" fmla="*/ 1193731 w 1593364"/>
              <a:gd name="connsiteY11" fmla="*/ 1213400 h 1593364"/>
              <a:gd name="connsiteX12" fmla="*/ 1178978 w 1593364"/>
              <a:gd name="connsiteY12" fmla="*/ 1208483 h 1593364"/>
              <a:gd name="connsiteX13" fmla="*/ 1124885 w 1593364"/>
              <a:gd name="connsiteY13" fmla="*/ 1154389 h 1593364"/>
              <a:gd name="connsiteX14" fmla="*/ 1124885 w 1593364"/>
              <a:gd name="connsiteY14" fmla="*/ 1124884 h 1593364"/>
              <a:gd name="connsiteX15" fmla="*/ 1139637 w 1593364"/>
              <a:gd name="connsiteY15" fmla="*/ 1120274 h 1593364"/>
              <a:gd name="connsiteX16" fmla="*/ 452481 w 1593364"/>
              <a:gd name="connsiteY16" fmla="*/ 1120274 h 1593364"/>
              <a:gd name="connsiteX17" fmla="*/ 467233 w 1593364"/>
              <a:gd name="connsiteY17" fmla="*/ 1124884 h 1593364"/>
              <a:gd name="connsiteX18" fmla="*/ 467233 w 1593364"/>
              <a:gd name="connsiteY18" fmla="*/ 1154389 h 1593364"/>
              <a:gd name="connsiteX19" fmla="*/ 413140 w 1593364"/>
              <a:gd name="connsiteY19" fmla="*/ 1208483 h 1593364"/>
              <a:gd name="connsiteX20" fmla="*/ 397158 w 1593364"/>
              <a:gd name="connsiteY20" fmla="*/ 1213400 h 1593364"/>
              <a:gd name="connsiteX21" fmla="*/ 383634 w 1593364"/>
              <a:gd name="connsiteY21" fmla="*/ 1208483 h 1593364"/>
              <a:gd name="connsiteX22" fmla="*/ 383634 w 1593364"/>
              <a:gd name="connsiteY22" fmla="*/ 1178977 h 1593364"/>
              <a:gd name="connsiteX23" fmla="*/ 437728 w 1593364"/>
              <a:gd name="connsiteY23" fmla="*/ 1124884 h 1593364"/>
              <a:gd name="connsiteX24" fmla="*/ 452481 w 1593364"/>
              <a:gd name="connsiteY24" fmla="*/ 1120274 h 1593364"/>
              <a:gd name="connsiteX25" fmla="*/ 1282945 w 1593364"/>
              <a:gd name="connsiteY25" fmla="*/ 777374 h 1593364"/>
              <a:gd name="connsiteX26" fmla="*/ 1359379 w 1593364"/>
              <a:gd name="connsiteY26" fmla="*/ 777374 h 1593364"/>
              <a:gd name="connsiteX27" fmla="*/ 1380337 w 1593364"/>
              <a:gd name="connsiteY27" fmla="*/ 796703 h 1593364"/>
              <a:gd name="connsiteX28" fmla="*/ 1359379 w 1593364"/>
              <a:gd name="connsiteY28" fmla="*/ 817239 h 1593364"/>
              <a:gd name="connsiteX29" fmla="*/ 1282945 w 1593364"/>
              <a:gd name="connsiteY29" fmla="*/ 817239 h 1593364"/>
              <a:gd name="connsiteX30" fmla="*/ 1261987 w 1593364"/>
              <a:gd name="connsiteY30" fmla="*/ 796703 h 1593364"/>
              <a:gd name="connsiteX31" fmla="*/ 1282945 w 1593364"/>
              <a:gd name="connsiteY31" fmla="*/ 777374 h 1593364"/>
              <a:gd name="connsiteX32" fmla="*/ 233999 w 1593364"/>
              <a:gd name="connsiteY32" fmla="*/ 777374 h 1593364"/>
              <a:gd name="connsiteX33" fmla="*/ 311657 w 1593364"/>
              <a:gd name="connsiteY33" fmla="*/ 777374 h 1593364"/>
              <a:gd name="connsiteX34" fmla="*/ 331380 w 1593364"/>
              <a:gd name="connsiteY34" fmla="*/ 796703 h 1593364"/>
              <a:gd name="connsiteX35" fmla="*/ 311657 w 1593364"/>
              <a:gd name="connsiteY35" fmla="*/ 817239 h 1593364"/>
              <a:gd name="connsiteX36" fmla="*/ 233999 w 1593364"/>
              <a:gd name="connsiteY36" fmla="*/ 817239 h 1593364"/>
              <a:gd name="connsiteX37" fmla="*/ 214276 w 1593364"/>
              <a:gd name="connsiteY37" fmla="*/ 796703 h 1593364"/>
              <a:gd name="connsiteX38" fmla="*/ 233999 w 1593364"/>
              <a:gd name="connsiteY38" fmla="*/ 777374 h 1593364"/>
              <a:gd name="connsiteX39" fmla="*/ 797098 w 1593364"/>
              <a:gd name="connsiteY39" fmla="*/ 759058 h 1593364"/>
              <a:gd name="connsiteX40" fmla="*/ 759824 w 1593364"/>
              <a:gd name="connsiteY40" fmla="*/ 796314 h 1593364"/>
              <a:gd name="connsiteX41" fmla="*/ 797098 w 1593364"/>
              <a:gd name="connsiteY41" fmla="*/ 833569 h 1593364"/>
              <a:gd name="connsiteX42" fmla="*/ 834373 w 1593364"/>
              <a:gd name="connsiteY42" fmla="*/ 796314 h 1593364"/>
              <a:gd name="connsiteX43" fmla="*/ 797098 w 1593364"/>
              <a:gd name="connsiteY43" fmla="*/ 759058 h 1593364"/>
              <a:gd name="connsiteX44" fmla="*/ 797098 w 1593364"/>
              <a:gd name="connsiteY44" fmla="*/ 484612 h 1593364"/>
              <a:gd name="connsiteX45" fmla="*/ 818220 w 1593364"/>
              <a:gd name="connsiteY45" fmla="*/ 505723 h 1593364"/>
              <a:gd name="connsiteX46" fmla="*/ 818220 w 1593364"/>
              <a:gd name="connsiteY46" fmla="*/ 720561 h 1593364"/>
              <a:gd name="connsiteX47" fmla="*/ 872889 w 1593364"/>
              <a:gd name="connsiteY47" fmla="*/ 776444 h 1593364"/>
              <a:gd name="connsiteX48" fmla="*/ 1164872 w 1593364"/>
              <a:gd name="connsiteY48" fmla="*/ 776444 h 1593364"/>
              <a:gd name="connsiteX49" fmla="*/ 1185994 w 1593364"/>
              <a:gd name="connsiteY49" fmla="*/ 796314 h 1593364"/>
              <a:gd name="connsiteX50" fmla="*/ 1164872 w 1593364"/>
              <a:gd name="connsiteY50" fmla="*/ 817425 h 1593364"/>
              <a:gd name="connsiteX51" fmla="*/ 872889 w 1593364"/>
              <a:gd name="connsiteY51" fmla="*/ 817425 h 1593364"/>
              <a:gd name="connsiteX52" fmla="*/ 797098 w 1593364"/>
              <a:gd name="connsiteY52" fmla="*/ 875791 h 1593364"/>
              <a:gd name="connsiteX53" fmla="*/ 718822 w 1593364"/>
              <a:gd name="connsiteY53" fmla="*/ 796314 h 1593364"/>
              <a:gd name="connsiteX54" fmla="*/ 777219 w 1593364"/>
              <a:gd name="connsiteY54" fmla="*/ 720561 h 1593364"/>
              <a:gd name="connsiteX55" fmla="*/ 777219 w 1593364"/>
              <a:gd name="connsiteY55" fmla="*/ 505723 h 1593364"/>
              <a:gd name="connsiteX56" fmla="*/ 797098 w 1593364"/>
              <a:gd name="connsiteY56" fmla="*/ 484612 h 1593364"/>
              <a:gd name="connsiteX57" fmla="*/ 1193270 w 1593364"/>
              <a:gd name="connsiteY57" fmla="*/ 377166 h 1593364"/>
              <a:gd name="connsiteX58" fmla="*/ 1208484 w 1593364"/>
              <a:gd name="connsiteY58" fmla="*/ 383623 h 1593364"/>
              <a:gd name="connsiteX59" fmla="*/ 1208484 w 1593364"/>
              <a:gd name="connsiteY59" fmla="*/ 411909 h 1593364"/>
              <a:gd name="connsiteX60" fmla="*/ 1154390 w 1593364"/>
              <a:gd name="connsiteY60" fmla="*/ 467251 h 1593364"/>
              <a:gd name="connsiteX61" fmla="*/ 1139637 w 1593364"/>
              <a:gd name="connsiteY61" fmla="*/ 473400 h 1593364"/>
              <a:gd name="connsiteX62" fmla="*/ 1124885 w 1593364"/>
              <a:gd name="connsiteY62" fmla="*/ 467251 h 1593364"/>
              <a:gd name="connsiteX63" fmla="*/ 1124885 w 1593364"/>
              <a:gd name="connsiteY63" fmla="*/ 437735 h 1593364"/>
              <a:gd name="connsiteX64" fmla="*/ 1178978 w 1593364"/>
              <a:gd name="connsiteY64" fmla="*/ 383623 h 1593364"/>
              <a:gd name="connsiteX65" fmla="*/ 1193270 w 1593364"/>
              <a:gd name="connsiteY65" fmla="*/ 377166 h 1593364"/>
              <a:gd name="connsiteX66" fmla="*/ 397926 w 1593364"/>
              <a:gd name="connsiteY66" fmla="*/ 377166 h 1593364"/>
              <a:gd name="connsiteX67" fmla="*/ 413140 w 1593364"/>
              <a:gd name="connsiteY67" fmla="*/ 383623 h 1593364"/>
              <a:gd name="connsiteX68" fmla="*/ 467233 w 1593364"/>
              <a:gd name="connsiteY68" fmla="*/ 437735 h 1593364"/>
              <a:gd name="connsiteX69" fmla="*/ 467233 w 1593364"/>
              <a:gd name="connsiteY69" fmla="*/ 467251 h 1593364"/>
              <a:gd name="connsiteX70" fmla="*/ 452481 w 1593364"/>
              <a:gd name="connsiteY70" fmla="*/ 473400 h 1593364"/>
              <a:gd name="connsiteX71" fmla="*/ 437728 w 1593364"/>
              <a:gd name="connsiteY71" fmla="*/ 467251 h 1593364"/>
              <a:gd name="connsiteX72" fmla="*/ 383634 w 1593364"/>
              <a:gd name="connsiteY72" fmla="*/ 411909 h 1593364"/>
              <a:gd name="connsiteX73" fmla="*/ 383634 w 1593364"/>
              <a:gd name="connsiteY73" fmla="*/ 383623 h 1593364"/>
              <a:gd name="connsiteX74" fmla="*/ 397926 w 1593364"/>
              <a:gd name="connsiteY74" fmla="*/ 377166 h 1593364"/>
              <a:gd name="connsiteX75" fmla="*/ 796703 w 1593364"/>
              <a:gd name="connsiteY75" fmla="*/ 213030 h 1593364"/>
              <a:gd name="connsiteX76" fmla="*/ 817239 w 1593364"/>
              <a:gd name="connsiteY76" fmla="*/ 233988 h 1593364"/>
              <a:gd name="connsiteX77" fmla="*/ 817239 w 1593364"/>
              <a:gd name="connsiteY77" fmla="*/ 311655 h 1593364"/>
              <a:gd name="connsiteX78" fmla="*/ 796703 w 1593364"/>
              <a:gd name="connsiteY78" fmla="*/ 331380 h 1593364"/>
              <a:gd name="connsiteX79" fmla="*/ 777374 w 1593364"/>
              <a:gd name="connsiteY79" fmla="*/ 311655 h 1593364"/>
              <a:gd name="connsiteX80" fmla="*/ 777374 w 1593364"/>
              <a:gd name="connsiteY80" fmla="*/ 233988 h 1593364"/>
              <a:gd name="connsiteX81" fmla="*/ 796703 w 1593364"/>
              <a:gd name="connsiteY81" fmla="*/ 213030 h 1593364"/>
              <a:gd name="connsiteX82" fmla="*/ 796685 w 1593364"/>
              <a:gd name="connsiteY82" fmla="*/ 176863 h 1593364"/>
              <a:gd name="connsiteX83" fmla="*/ 176864 w 1593364"/>
              <a:gd name="connsiteY83" fmla="*/ 796684 h 1593364"/>
              <a:gd name="connsiteX84" fmla="*/ 796685 w 1593364"/>
              <a:gd name="connsiteY84" fmla="*/ 1416504 h 1593364"/>
              <a:gd name="connsiteX85" fmla="*/ 1416506 w 1593364"/>
              <a:gd name="connsiteY85" fmla="*/ 796684 h 1593364"/>
              <a:gd name="connsiteX86" fmla="*/ 796685 w 1593364"/>
              <a:gd name="connsiteY86" fmla="*/ 176863 h 1593364"/>
              <a:gd name="connsiteX87" fmla="*/ 796685 w 1593364"/>
              <a:gd name="connsiteY87" fmla="*/ 135791 h 1593364"/>
              <a:gd name="connsiteX88" fmla="*/ 1458823 w 1593364"/>
              <a:gd name="connsiteY88" fmla="*/ 796684 h 1593364"/>
              <a:gd name="connsiteX89" fmla="*/ 796685 w 1593364"/>
              <a:gd name="connsiteY89" fmla="*/ 1457576 h 1593364"/>
              <a:gd name="connsiteX90" fmla="*/ 135792 w 1593364"/>
              <a:gd name="connsiteY90" fmla="*/ 796684 h 1593364"/>
              <a:gd name="connsiteX91" fmla="*/ 796685 w 1593364"/>
              <a:gd name="connsiteY91" fmla="*/ 135791 h 1593364"/>
              <a:gd name="connsiteX92" fmla="*/ 796682 w 1593364"/>
              <a:gd name="connsiteY92" fmla="*/ 41079 h 1593364"/>
              <a:gd name="connsiteX93" fmla="*/ 42324 w 1593364"/>
              <a:gd name="connsiteY93" fmla="*/ 796682 h 1593364"/>
              <a:gd name="connsiteX94" fmla="*/ 796682 w 1593364"/>
              <a:gd name="connsiteY94" fmla="*/ 1552285 h 1593364"/>
              <a:gd name="connsiteX95" fmla="*/ 1552285 w 1593364"/>
              <a:gd name="connsiteY95" fmla="*/ 796682 h 1593364"/>
              <a:gd name="connsiteX96" fmla="*/ 796682 w 1593364"/>
              <a:gd name="connsiteY96" fmla="*/ 41079 h 1593364"/>
              <a:gd name="connsiteX97" fmla="*/ 796682 w 1593364"/>
              <a:gd name="connsiteY97" fmla="*/ 0 h 1593364"/>
              <a:gd name="connsiteX98" fmla="*/ 1593364 w 1593364"/>
              <a:gd name="connsiteY98" fmla="*/ 796682 h 1593364"/>
              <a:gd name="connsiteX99" fmla="*/ 796682 w 1593364"/>
              <a:gd name="connsiteY99" fmla="*/ 1593364 h 1593364"/>
              <a:gd name="connsiteX100" fmla="*/ 0 w 1593364"/>
              <a:gd name="connsiteY100" fmla="*/ 796682 h 1593364"/>
              <a:gd name="connsiteX101" fmla="*/ 796682 w 1593364"/>
              <a:gd name="connsiteY101" fmla="*/ 0 h 15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593364" h="1593364">
                <a:moveTo>
                  <a:pt x="796703" y="1261986"/>
                </a:moveTo>
                <a:cubicBezTo>
                  <a:pt x="807575" y="1261986"/>
                  <a:pt x="817239" y="1271849"/>
                  <a:pt x="817239" y="1282944"/>
                </a:cubicBezTo>
                <a:lnTo>
                  <a:pt x="817239" y="1359378"/>
                </a:lnTo>
                <a:cubicBezTo>
                  <a:pt x="817239" y="1370474"/>
                  <a:pt x="807575" y="1380336"/>
                  <a:pt x="796703" y="1380336"/>
                </a:cubicBezTo>
                <a:cubicBezTo>
                  <a:pt x="785830" y="1380336"/>
                  <a:pt x="777374" y="1370474"/>
                  <a:pt x="777374" y="1359378"/>
                </a:cubicBezTo>
                <a:lnTo>
                  <a:pt x="777374" y="1282944"/>
                </a:lnTo>
                <a:cubicBezTo>
                  <a:pt x="777374" y="1271849"/>
                  <a:pt x="785830" y="1261986"/>
                  <a:pt x="796703" y="1261986"/>
                </a:cubicBezTo>
                <a:close/>
                <a:moveTo>
                  <a:pt x="1139637" y="1120274"/>
                </a:moveTo>
                <a:cubicBezTo>
                  <a:pt x="1144862" y="1120274"/>
                  <a:pt x="1150087" y="1121810"/>
                  <a:pt x="1154390" y="1124884"/>
                </a:cubicBezTo>
                <a:lnTo>
                  <a:pt x="1208484" y="1178977"/>
                </a:lnTo>
                <a:cubicBezTo>
                  <a:pt x="1215860" y="1187583"/>
                  <a:pt x="1215860" y="1199877"/>
                  <a:pt x="1208484" y="1208483"/>
                </a:cubicBezTo>
                <a:cubicBezTo>
                  <a:pt x="1204795" y="1212171"/>
                  <a:pt x="1198648" y="1213400"/>
                  <a:pt x="1193731" y="1213400"/>
                </a:cubicBezTo>
                <a:cubicBezTo>
                  <a:pt x="1188813" y="1213400"/>
                  <a:pt x="1183896" y="1212171"/>
                  <a:pt x="1178978" y="1208483"/>
                </a:cubicBezTo>
                <a:lnTo>
                  <a:pt x="1124885" y="1154389"/>
                </a:lnTo>
                <a:cubicBezTo>
                  <a:pt x="1118738" y="1145784"/>
                  <a:pt x="1118738" y="1133490"/>
                  <a:pt x="1124885" y="1124884"/>
                </a:cubicBezTo>
                <a:cubicBezTo>
                  <a:pt x="1129187" y="1121810"/>
                  <a:pt x="1134412" y="1120274"/>
                  <a:pt x="1139637" y="1120274"/>
                </a:cubicBezTo>
                <a:close/>
                <a:moveTo>
                  <a:pt x="452481" y="1120274"/>
                </a:moveTo>
                <a:cubicBezTo>
                  <a:pt x="457706" y="1120274"/>
                  <a:pt x="462931" y="1121810"/>
                  <a:pt x="467233" y="1124884"/>
                </a:cubicBezTo>
                <a:cubicBezTo>
                  <a:pt x="474610" y="1133490"/>
                  <a:pt x="474610" y="1145784"/>
                  <a:pt x="467233" y="1154389"/>
                </a:cubicBezTo>
                <a:lnTo>
                  <a:pt x="413140" y="1208483"/>
                </a:lnTo>
                <a:cubicBezTo>
                  <a:pt x="408222" y="1212171"/>
                  <a:pt x="403305" y="1213400"/>
                  <a:pt x="397158" y="1213400"/>
                </a:cubicBezTo>
                <a:cubicBezTo>
                  <a:pt x="393470" y="1213400"/>
                  <a:pt x="387323" y="1212171"/>
                  <a:pt x="383634" y="1208483"/>
                </a:cubicBezTo>
                <a:cubicBezTo>
                  <a:pt x="377487" y="1199877"/>
                  <a:pt x="377487" y="1187583"/>
                  <a:pt x="383634" y="1178977"/>
                </a:cubicBezTo>
                <a:lnTo>
                  <a:pt x="437728" y="1124884"/>
                </a:lnTo>
                <a:cubicBezTo>
                  <a:pt x="442031" y="1121810"/>
                  <a:pt x="447256" y="1120274"/>
                  <a:pt x="452481" y="1120274"/>
                </a:cubicBezTo>
                <a:close/>
                <a:moveTo>
                  <a:pt x="1282945" y="777374"/>
                </a:moveTo>
                <a:lnTo>
                  <a:pt x="1359379" y="777374"/>
                </a:lnTo>
                <a:cubicBezTo>
                  <a:pt x="1370475" y="777374"/>
                  <a:pt x="1380337" y="785830"/>
                  <a:pt x="1380337" y="796703"/>
                </a:cubicBezTo>
                <a:cubicBezTo>
                  <a:pt x="1380337" y="807575"/>
                  <a:pt x="1370475" y="817239"/>
                  <a:pt x="1359379" y="817239"/>
                </a:cubicBezTo>
                <a:lnTo>
                  <a:pt x="1282945" y="817239"/>
                </a:lnTo>
                <a:cubicBezTo>
                  <a:pt x="1271850" y="817239"/>
                  <a:pt x="1261987" y="807575"/>
                  <a:pt x="1261987" y="796703"/>
                </a:cubicBezTo>
                <a:cubicBezTo>
                  <a:pt x="1261987" y="785830"/>
                  <a:pt x="1271850" y="777374"/>
                  <a:pt x="1282945" y="777374"/>
                </a:cubicBezTo>
                <a:close/>
                <a:moveTo>
                  <a:pt x="233999" y="777374"/>
                </a:moveTo>
                <a:lnTo>
                  <a:pt x="311657" y="777374"/>
                </a:lnTo>
                <a:cubicBezTo>
                  <a:pt x="322751" y="777374"/>
                  <a:pt x="331380" y="785830"/>
                  <a:pt x="331380" y="796703"/>
                </a:cubicBezTo>
                <a:cubicBezTo>
                  <a:pt x="331380" y="807575"/>
                  <a:pt x="322751" y="817239"/>
                  <a:pt x="311657" y="817239"/>
                </a:cubicBezTo>
                <a:lnTo>
                  <a:pt x="233999" y="817239"/>
                </a:lnTo>
                <a:cubicBezTo>
                  <a:pt x="222905" y="817239"/>
                  <a:pt x="214276" y="807575"/>
                  <a:pt x="214276" y="796703"/>
                </a:cubicBezTo>
                <a:cubicBezTo>
                  <a:pt x="214276" y="785830"/>
                  <a:pt x="222905" y="777374"/>
                  <a:pt x="233999" y="777374"/>
                </a:cubicBezTo>
                <a:close/>
                <a:moveTo>
                  <a:pt x="797098" y="759058"/>
                </a:moveTo>
                <a:cubicBezTo>
                  <a:pt x="777219" y="759058"/>
                  <a:pt x="759824" y="776444"/>
                  <a:pt x="759824" y="796314"/>
                </a:cubicBezTo>
                <a:cubicBezTo>
                  <a:pt x="759824" y="817425"/>
                  <a:pt x="777219" y="833569"/>
                  <a:pt x="797098" y="833569"/>
                </a:cubicBezTo>
                <a:cubicBezTo>
                  <a:pt x="818220" y="833569"/>
                  <a:pt x="834373" y="817425"/>
                  <a:pt x="834373" y="796314"/>
                </a:cubicBezTo>
                <a:cubicBezTo>
                  <a:pt x="834373" y="776444"/>
                  <a:pt x="818220" y="759058"/>
                  <a:pt x="797098" y="759058"/>
                </a:cubicBezTo>
                <a:close/>
                <a:moveTo>
                  <a:pt x="797098" y="484612"/>
                </a:moveTo>
                <a:cubicBezTo>
                  <a:pt x="808281" y="484612"/>
                  <a:pt x="818220" y="494547"/>
                  <a:pt x="818220" y="505723"/>
                </a:cubicBezTo>
                <a:lnTo>
                  <a:pt x="818220" y="720561"/>
                </a:lnTo>
                <a:cubicBezTo>
                  <a:pt x="845555" y="728013"/>
                  <a:pt x="866677" y="749124"/>
                  <a:pt x="872889" y="776444"/>
                </a:cubicBezTo>
                <a:lnTo>
                  <a:pt x="1164872" y="776444"/>
                </a:lnTo>
                <a:cubicBezTo>
                  <a:pt x="1177297" y="776444"/>
                  <a:pt x="1185994" y="785137"/>
                  <a:pt x="1185994" y="796314"/>
                </a:cubicBezTo>
                <a:cubicBezTo>
                  <a:pt x="1185994" y="807490"/>
                  <a:pt x="1177297" y="817425"/>
                  <a:pt x="1164872" y="817425"/>
                </a:cubicBezTo>
                <a:lnTo>
                  <a:pt x="872889" y="817425"/>
                </a:lnTo>
                <a:cubicBezTo>
                  <a:pt x="864192" y="849713"/>
                  <a:pt x="834373" y="875791"/>
                  <a:pt x="797098" y="875791"/>
                </a:cubicBezTo>
                <a:cubicBezTo>
                  <a:pt x="753612" y="875791"/>
                  <a:pt x="718822" y="839778"/>
                  <a:pt x="718822" y="796314"/>
                </a:cubicBezTo>
                <a:cubicBezTo>
                  <a:pt x="718822" y="760300"/>
                  <a:pt x="743672" y="729254"/>
                  <a:pt x="777219" y="720561"/>
                </a:cubicBezTo>
                <a:lnTo>
                  <a:pt x="777219" y="505723"/>
                </a:lnTo>
                <a:cubicBezTo>
                  <a:pt x="777219" y="494547"/>
                  <a:pt x="785916" y="484612"/>
                  <a:pt x="797098" y="484612"/>
                </a:cubicBezTo>
                <a:close/>
                <a:moveTo>
                  <a:pt x="1193270" y="377166"/>
                </a:moveTo>
                <a:cubicBezTo>
                  <a:pt x="1198648" y="377166"/>
                  <a:pt x="1204181" y="379319"/>
                  <a:pt x="1208484" y="383623"/>
                </a:cubicBezTo>
                <a:cubicBezTo>
                  <a:pt x="1215860" y="391002"/>
                  <a:pt x="1215860" y="404530"/>
                  <a:pt x="1208484" y="411909"/>
                </a:cubicBezTo>
                <a:lnTo>
                  <a:pt x="1154390" y="467251"/>
                </a:lnTo>
                <a:cubicBezTo>
                  <a:pt x="1150702" y="470940"/>
                  <a:pt x="1144555" y="473400"/>
                  <a:pt x="1139637" y="473400"/>
                </a:cubicBezTo>
                <a:cubicBezTo>
                  <a:pt x="1134720" y="473400"/>
                  <a:pt x="1128573" y="470940"/>
                  <a:pt x="1124885" y="467251"/>
                </a:cubicBezTo>
                <a:cubicBezTo>
                  <a:pt x="1118738" y="458642"/>
                  <a:pt x="1118738" y="445114"/>
                  <a:pt x="1124885" y="437735"/>
                </a:cubicBezTo>
                <a:lnTo>
                  <a:pt x="1178978" y="383623"/>
                </a:lnTo>
                <a:cubicBezTo>
                  <a:pt x="1182666" y="379319"/>
                  <a:pt x="1187891" y="377166"/>
                  <a:pt x="1193270" y="377166"/>
                </a:cubicBezTo>
                <a:close/>
                <a:moveTo>
                  <a:pt x="397926" y="377166"/>
                </a:moveTo>
                <a:cubicBezTo>
                  <a:pt x="403305" y="377166"/>
                  <a:pt x="408837" y="379319"/>
                  <a:pt x="413140" y="383623"/>
                </a:cubicBezTo>
                <a:lnTo>
                  <a:pt x="467233" y="437735"/>
                </a:lnTo>
                <a:cubicBezTo>
                  <a:pt x="474610" y="445114"/>
                  <a:pt x="474610" y="458642"/>
                  <a:pt x="467233" y="467251"/>
                </a:cubicBezTo>
                <a:cubicBezTo>
                  <a:pt x="463545" y="470940"/>
                  <a:pt x="457398" y="473400"/>
                  <a:pt x="452481" y="473400"/>
                </a:cubicBezTo>
                <a:cubicBezTo>
                  <a:pt x="447563" y="473400"/>
                  <a:pt x="441416" y="470940"/>
                  <a:pt x="437728" y="467251"/>
                </a:cubicBezTo>
                <a:lnTo>
                  <a:pt x="383634" y="411909"/>
                </a:lnTo>
                <a:cubicBezTo>
                  <a:pt x="377487" y="404530"/>
                  <a:pt x="377487" y="391002"/>
                  <a:pt x="383634" y="383623"/>
                </a:cubicBezTo>
                <a:cubicBezTo>
                  <a:pt x="387323" y="379319"/>
                  <a:pt x="392548" y="377166"/>
                  <a:pt x="397926" y="377166"/>
                </a:cubicBezTo>
                <a:close/>
                <a:moveTo>
                  <a:pt x="796703" y="213030"/>
                </a:moveTo>
                <a:cubicBezTo>
                  <a:pt x="807575" y="213030"/>
                  <a:pt x="817239" y="222892"/>
                  <a:pt x="817239" y="233988"/>
                </a:cubicBezTo>
                <a:lnTo>
                  <a:pt x="817239" y="311655"/>
                </a:lnTo>
                <a:cubicBezTo>
                  <a:pt x="817239" y="322750"/>
                  <a:pt x="807575" y="331380"/>
                  <a:pt x="796703" y="331380"/>
                </a:cubicBezTo>
                <a:cubicBezTo>
                  <a:pt x="785830" y="331380"/>
                  <a:pt x="777374" y="322750"/>
                  <a:pt x="777374" y="311655"/>
                </a:cubicBezTo>
                <a:lnTo>
                  <a:pt x="777374" y="233988"/>
                </a:lnTo>
                <a:cubicBezTo>
                  <a:pt x="777374" y="222892"/>
                  <a:pt x="785830" y="213030"/>
                  <a:pt x="796703" y="213030"/>
                </a:cubicBezTo>
                <a:close/>
                <a:moveTo>
                  <a:pt x="796685" y="176863"/>
                </a:moveTo>
                <a:cubicBezTo>
                  <a:pt x="455659" y="176863"/>
                  <a:pt x="176864" y="455658"/>
                  <a:pt x="176864" y="796684"/>
                </a:cubicBezTo>
                <a:cubicBezTo>
                  <a:pt x="176864" y="1138954"/>
                  <a:pt x="455659" y="1416504"/>
                  <a:pt x="796685" y="1416504"/>
                </a:cubicBezTo>
                <a:cubicBezTo>
                  <a:pt x="1138956" y="1416504"/>
                  <a:pt x="1416506" y="1138954"/>
                  <a:pt x="1416506" y="796684"/>
                </a:cubicBezTo>
                <a:cubicBezTo>
                  <a:pt x="1416506" y="455658"/>
                  <a:pt x="1138956" y="176863"/>
                  <a:pt x="796685" y="176863"/>
                </a:cubicBezTo>
                <a:close/>
                <a:moveTo>
                  <a:pt x="796685" y="135791"/>
                </a:moveTo>
                <a:cubicBezTo>
                  <a:pt x="1161359" y="135791"/>
                  <a:pt x="1458823" y="432010"/>
                  <a:pt x="1458823" y="796684"/>
                </a:cubicBezTo>
                <a:cubicBezTo>
                  <a:pt x="1458823" y="1161357"/>
                  <a:pt x="1161359" y="1457576"/>
                  <a:pt x="796685" y="1457576"/>
                </a:cubicBezTo>
                <a:cubicBezTo>
                  <a:pt x="432011" y="1457576"/>
                  <a:pt x="135792" y="1161357"/>
                  <a:pt x="135792" y="796684"/>
                </a:cubicBezTo>
                <a:cubicBezTo>
                  <a:pt x="135792" y="432010"/>
                  <a:pt x="432011" y="135791"/>
                  <a:pt x="796685" y="135791"/>
                </a:cubicBezTo>
                <a:close/>
                <a:moveTo>
                  <a:pt x="796682" y="41079"/>
                </a:moveTo>
                <a:cubicBezTo>
                  <a:pt x="380913" y="41079"/>
                  <a:pt x="42324" y="380913"/>
                  <a:pt x="42324" y="796682"/>
                </a:cubicBezTo>
                <a:cubicBezTo>
                  <a:pt x="42324" y="1213695"/>
                  <a:pt x="380913" y="1552285"/>
                  <a:pt x="796682" y="1552285"/>
                </a:cubicBezTo>
                <a:cubicBezTo>
                  <a:pt x="1213695" y="1552285"/>
                  <a:pt x="1552285" y="1213695"/>
                  <a:pt x="1552285" y="796682"/>
                </a:cubicBezTo>
                <a:cubicBezTo>
                  <a:pt x="1552285" y="380913"/>
                  <a:pt x="1213695" y="41079"/>
                  <a:pt x="796682" y="41079"/>
                </a:cubicBezTo>
                <a:close/>
                <a:moveTo>
                  <a:pt x="796682" y="0"/>
                </a:moveTo>
                <a:cubicBezTo>
                  <a:pt x="1236102" y="0"/>
                  <a:pt x="1593364" y="357262"/>
                  <a:pt x="1593364" y="796682"/>
                </a:cubicBezTo>
                <a:cubicBezTo>
                  <a:pt x="1593364" y="1236102"/>
                  <a:pt x="1236102" y="1593364"/>
                  <a:pt x="796682" y="1593364"/>
                </a:cubicBezTo>
                <a:cubicBezTo>
                  <a:pt x="357262" y="1593364"/>
                  <a:pt x="0" y="1236102"/>
                  <a:pt x="0" y="796682"/>
                </a:cubicBezTo>
                <a:cubicBezTo>
                  <a:pt x="0" y="357262"/>
                  <a:pt x="357262" y="0"/>
                  <a:pt x="796682" y="0"/>
                </a:cubicBezTo>
                <a:close/>
              </a:path>
            </a:pathLst>
          </a:custGeom>
          <a:solidFill>
            <a:srgbClr val="8322CC"/>
          </a:solidFill>
          <a:ln cap="flat">
            <a:solidFill>
              <a:srgbClr val="00B0F0"/>
            </a:solidFill>
            <a:prstDash val="solid"/>
          </a:ln>
        </p:spPr>
        <p:txBody>
          <a:bodyPr vert="horz" wrap="square" lIns="45000" tIns="22500" rIns="45000" bIns="22500" anchor="ctr" anchorCtr="1" compatLnSpc="0">
            <a:noAutofit/>
          </a:bodyPr>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38" name="Freeform: Shape 239">
            <a:extLst>
              <a:ext uri="{FF2B5EF4-FFF2-40B4-BE49-F238E27FC236}">
                <a16:creationId xmlns:a16="http://schemas.microsoft.com/office/drawing/2014/main" id="{C2DF2367-EA3A-4069-9656-8D61A7DBBCB1}"/>
              </a:ext>
            </a:extLst>
          </p:cNvPr>
          <p:cNvSpPr/>
          <p:nvPr/>
        </p:nvSpPr>
        <p:spPr>
          <a:xfrm>
            <a:off x="3088662" y="3265179"/>
            <a:ext cx="1594614" cy="1593989"/>
          </a:xfrm>
          <a:custGeom>
            <a:avLst/>
            <a:gdLst/>
            <a:ahLst/>
            <a:cxnLst>
              <a:cxn ang="3cd4">
                <a:pos x="hc" y="t"/>
              </a:cxn>
              <a:cxn ang="cd2">
                <a:pos x="l" y="vc"/>
              </a:cxn>
              <a:cxn ang="cd4">
                <a:pos x="hc" y="b"/>
              </a:cxn>
              <a:cxn ang="0">
                <a:pos x="r" y="vc"/>
              </a:cxn>
            </a:cxnLst>
            <a:rect l="l" t="t" r="r" b="b"/>
            <a:pathLst>
              <a:path w="2561" h="2560">
                <a:moveTo>
                  <a:pt x="2561" y="1280"/>
                </a:moveTo>
                <a:cubicBezTo>
                  <a:pt x="2561" y="1987"/>
                  <a:pt x="1988" y="2560"/>
                  <a:pt x="1280" y="2560"/>
                </a:cubicBezTo>
                <a:cubicBezTo>
                  <a:pt x="573" y="2560"/>
                  <a:pt x="0" y="1987"/>
                  <a:pt x="0" y="1280"/>
                </a:cubicBezTo>
                <a:cubicBezTo>
                  <a:pt x="0" y="573"/>
                  <a:pt x="573" y="0"/>
                  <a:pt x="1280" y="0"/>
                </a:cubicBezTo>
                <a:cubicBezTo>
                  <a:pt x="1988" y="0"/>
                  <a:pt x="2561" y="573"/>
                  <a:pt x="2561" y="1280"/>
                </a:cubicBezTo>
                <a:close/>
              </a:path>
            </a:pathLst>
          </a:custGeom>
          <a:solidFill>
            <a:srgbClr val="F55B87"/>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39" name="Freeform: Shape 314">
            <a:extLst>
              <a:ext uri="{FF2B5EF4-FFF2-40B4-BE49-F238E27FC236}">
                <a16:creationId xmlns:a16="http://schemas.microsoft.com/office/drawing/2014/main" id="{E7A569F0-4F2F-4767-A859-39754ED1305D}"/>
              </a:ext>
            </a:extLst>
          </p:cNvPr>
          <p:cNvSpPr/>
          <p:nvPr/>
        </p:nvSpPr>
        <p:spPr>
          <a:xfrm>
            <a:off x="5299320" y="3265179"/>
            <a:ext cx="1594614" cy="1593989"/>
          </a:xfrm>
          <a:custGeom>
            <a:avLst/>
            <a:gdLst/>
            <a:ahLst/>
            <a:cxnLst>
              <a:cxn ang="3cd4">
                <a:pos x="hc" y="t"/>
              </a:cxn>
              <a:cxn ang="cd2">
                <a:pos x="l" y="vc"/>
              </a:cxn>
              <a:cxn ang="cd4">
                <a:pos x="hc" y="b"/>
              </a:cxn>
              <a:cxn ang="0">
                <a:pos x="r" y="vc"/>
              </a:cxn>
            </a:cxnLst>
            <a:rect l="l" t="t" r="r" b="b"/>
            <a:pathLst>
              <a:path w="2561" h="2560">
                <a:moveTo>
                  <a:pt x="2561" y="1280"/>
                </a:moveTo>
                <a:cubicBezTo>
                  <a:pt x="2561" y="1987"/>
                  <a:pt x="1987" y="2560"/>
                  <a:pt x="1280" y="2560"/>
                </a:cubicBezTo>
                <a:cubicBezTo>
                  <a:pt x="573" y="2560"/>
                  <a:pt x="0" y="1987"/>
                  <a:pt x="0" y="1280"/>
                </a:cubicBezTo>
                <a:cubicBezTo>
                  <a:pt x="0" y="573"/>
                  <a:pt x="573" y="0"/>
                  <a:pt x="1280" y="0"/>
                </a:cubicBezTo>
                <a:cubicBezTo>
                  <a:pt x="1987" y="0"/>
                  <a:pt x="2561" y="573"/>
                  <a:pt x="2561" y="1280"/>
                </a:cubicBezTo>
                <a:close/>
              </a:path>
            </a:pathLst>
          </a:custGeom>
          <a:solidFill>
            <a:srgbClr val="F49A02"/>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40" name="Freeform: Shape 389">
            <a:extLst>
              <a:ext uri="{FF2B5EF4-FFF2-40B4-BE49-F238E27FC236}">
                <a16:creationId xmlns:a16="http://schemas.microsoft.com/office/drawing/2014/main" id="{45E86285-A84F-4665-B22E-9D0F1A1B0300}"/>
              </a:ext>
            </a:extLst>
          </p:cNvPr>
          <p:cNvSpPr/>
          <p:nvPr/>
        </p:nvSpPr>
        <p:spPr>
          <a:xfrm>
            <a:off x="7508731" y="3265179"/>
            <a:ext cx="1595237" cy="1593989"/>
          </a:xfrm>
          <a:custGeom>
            <a:avLst/>
            <a:gdLst/>
            <a:ahLst/>
            <a:cxnLst>
              <a:cxn ang="3cd4">
                <a:pos x="hc" y="t"/>
              </a:cxn>
              <a:cxn ang="cd2">
                <a:pos x="l" y="vc"/>
              </a:cxn>
              <a:cxn ang="cd4">
                <a:pos x="hc" y="b"/>
              </a:cxn>
              <a:cxn ang="0">
                <a:pos x="r" y="vc"/>
              </a:cxn>
            </a:cxnLst>
            <a:rect l="l" t="t" r="r" b="b"/>
            <a:pathLst>
              <a:path w="2562" h="2560">
                <a:moveTo>
                  <a:pt x="2562" y="1280"/>
                </a:moveTo>
                <a:cubicBezTo>
                  <a:pt x="2562" y="1987"/>
                  <a:pt x="1988" y="2560"/>
                  <a:pt x="1281" y="2560"/>
                </a:cubicBezTo>
                <a:cubicBezTo>
                  <a:pt x="574" y="2560"/>
                  <a:pt x="0" y="1987"/>
                  <a:pt x="0" y="1280"/>
                </a:cubicBezTo>
                <a:cubicBezTo>
                  <a:pt x="0" y="573"/>
                  <a:pt x="574" y="0"/>
                  <a:pt x="1281" y="0"/>
                </a:cubicBezTo>
                <a:cubicBezTo>
                  <a:pt x="1988" y="0"/>
                  <a:pt x="2562" y="573"/>
                  <a:pt x="2562" y="1280"/>
                </a:cubicBezTo>
                <a:close/>
              </a:path>
            </a:pathLst>
          </a:custGeom>
          <a:solidFill>
            <a:srgbClr val="02C595"/>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41" name="Freeform: Shape 462">
            <a:extLst>
              <a:ext uri="{FF2B5EF4-FFF2-40B4-BE49-F238E27FC236}">
                <a16:creationId xmlns:a16="http://schemas.microsoft.com/office/drawing/2014/main" id="{2564D337-625D-463E-9B05-3C4C7E7505C5}"/>
              </a:ext>
            </a:extLst>
          </p:cNvPr>
          <p:cNvSpPr/>
          <p:nvPr/>
        </p:nvSpPr>
        <p:spPr>
          <a:xfrm>
            <a:off x="9719389" y="3265179"/>
            <a:ext cx="1595237" cy="1593989"/>
          </a:xfrm>
          <a:custGeom>
            <a:avLst/>
            <a:gdLst/>
            <a:ahLst/>
            <a:cxnLst>
              <a:cxn ang="3cd4">
                <a:pos x="hc" y="t"/>
              </a:cxn>
              <a:cxn ang="cd2">
                <a:pos x="l" y="vc"/>
              </a:cxn>
              <a:cxn ang="cd4">
                <a:pos x="hc" y="b"/>
              </a:cxn>
              <a:cxn ang="0">
                <a:pos x="r" y="vc"/>
              </a:cxn>
            </a:cxnLst>
            <a:rect l="l" t="t" r="r" b="b"/>
            <a:pathLst>
              <a:path w="2562" h="2560">
                <a:moveTo>
                  <a:pt x="2562" y="1280"/>
                </a:moveTo>
                <a:cubicBezTo>
                  <a:pt x="2562" y="1987"/>
                  <a:pt x="1988" y="2560"/>
                  <a:pt x="1281" y="2560"/>
                </a:cubicBezTo>
                <a:cubicBezTo>
                  <a:pt x="573" y="2560"/>
                  <a:pt x="0" y="1987"/>
                  <a:pt x="0" y="1280"/>
                </a:cubicBezTo>
                <a:cubicBezTo>
                  <a:pt x="0" y="573"/>
                  <a:pt x="573" y="0"/>
                  <a:pt x="1281" y="0"/>
                </a:cubicBezTo>
                <a:cubicBezTo>
                  <a:pt x="1988" y="0"/>
                  <a:pt x="2562" y="573"/>
                  <a:pt x="2562" y="1280"/>
                </a:cubicBezTo>
                <a:close/>
              </a:path>
            </a:pathLst>
          </a:custGeom>
          <a:solidFill>
            <a:srgbClr val="0890ED"/>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42" name="Freeform: Shape 488">
            <a:extLst>
              <a:ext uri="{FF2B5EF4-FFF2-40B4-BE49-F238E27FC236}">
                <a16:creationId xmlns:a16="http://schemas.microsoft.com/office/drawing/2014/main" id="{B09BFFEE-9B2F-4F5C-B57A-3EFB5F16AA99}"/>
              </a:ext>
            </a:extLst>
          </p:cNvPr>
          <p:cNvSpPr/>
          <p:nvPr/>
        </p:nvSpPr>
        <p:spPr>
          <a:xfrm>
            <a:off x="3529671" y="5462755"/>
            <a:ext cx="714462" cy="736886"/>
          </a:xfrm>
          <a:custGeom>
            <a:avLst/>
            <a:gdLst>
              <a:gd name="connsiteX0" fmla="*/ 631066 w 1428923"/>
              <a:gd name="connsiteY0" fmla="*/ 1305731 h 1473771"/>
              <a:gd name="connsiteX1" fmla="*/ 598704 w 1428923"/>
              <a:gd name="connsiteY1" fmla="*/ 1316934 h 1473771"/>
              <a:gd name="connsiteX2" fmla="*/ 580033 w 1428923"/>
              <a:gd name="connsiteY2" fmla="*/ 1351787 h 1473771"/>
              <a:gd name="connsiteX3" fmla="*/ 580033 w 1428923"/>
              <a:gd name="connsiteY3" fmla="*/ 1361745 h 1473771"/>
              <a:gd name="connsiteX4" fmla="*/ 591236 w 1428923"/>
              <a:gd name="connsiteY4" fmla="*/ 1399087 h 1473771"/>
              <a:gd name="connsiteX5" fmla="*/ 626088 w 1428923"/>
              <a:gd name="connsiteY5" fmla="*/ 1417758 h 1473771"/>
              <a:gd name="connsiteX6" fmla="*/ 789144 w 1428923"/>
              <a:gd name="connsiteY6" fmla="*/ 1432695 h 1473771"/>
              <a:gd name="connsiteX7" fmla="*/ 843911 w 1428923"/>
              <a:gd name="connsiteY7" fmla="*/ 1385395 h 1473771"/>
              <a:gd name="connsiteX8" fmla="*/ 845156 w 1428923"/>
              <a:gd name="connsiteY8" fmla="*/ 1376681 h 1473771"/>
              <a:gd name="connsiteX9" fmla="*/ 799102 w 1428923"/>
              <a:gd name="connsiteY9" fmla="*/ 1319423 h 1473771"/>
              <a:gd name="connsiteX10" fmla="*/ 636045 w 1428923"/>
              <a:gd name="connsiteY10" fmla="*/ 1305731 h 1473771"/>
              <a:gd name="connsiteX11" fmla="*/ 631066 w 1428923"/>
              <a:gd name="connsiteY11" fmla="*/ 1305731 h 1473771"/>
              <a:gd name="connsiteX12" fmla="*/ 561766 w 1428923"/>
              <a:gd name="connsiteY12" fmla="*/ 1139900 h 1473771"/>
              <a:gd name="connsiteX13" fmla="*/ 710730 w 1428923"/>
              <a:gd name="connsiteY13" fmla="*/ 1154517 h 1473771"/>
              <a:gd name="connsiteX14" fmla="*/ 859693 w 1428923"/>
              <a:gd name="connsiteY14" fmla="*/ 1139900 h 1473771"/>
              <a:gd name="connsiteX15" fmla="*/ 884520 w 1428923"/>
              <a:gd name="connsiteY15" fmla="*/ 1154517 h 1473771"/>
              <a:gd name="connsiteX16" fmla="*/ 868382 w 1428923"/>
              <a:gd name="connsiteY16" fmla="*/ 1180098 h 1473771"/>
              <a:gd name="connsiteX17" fmla="*/ 710730 w 1428923"/>
              <a:gd name="connsiteY17" fmla="*/ 1194715 h 1473771"/>
              <a:gd name="connsiteX18" fmla="*/ 553077 w 1428923"/>
              <a:gd name="connsiteY18" fmla="*/ 1180098 h 1473771"/>
              <a:gd name="connsiteX19" fmla="*/ 536939 w 1428923"/>
              <a:gd name="connsiteY19" fmla="*/ 1154517 h 1473771"/>
              <a:gd name="connsiteX20" fmla="*/ 561766 w 1428923"/>
              <a:gd name="connsiteY20" fmla="*/ 1139900 h 1473771"/>
              <a:gd name="connsiteX21" fmla="*/ 1223547 w 1428923"/>
              <a:gd name="connsiteY21" fmla="*/ 679627 h 1473771"/>
              <a:gd name="connsiteX22" fmla="*/ 1198652 w 1428923"/>
              <a:gd name="connsiteY22" fmla="*/ 736885 h 1473771"/>
              <a:gd name="connsiteX23" fmla="*/ 1198652 w 1428923"/>
              <a:gd name="connsiteY23" fmla="*/ 997036 h 1473771"/>
              <a:gd name="connsiteX24" fmla="*/ 1223547 w 1428923"/>
              <a:gd name="connsiteY24" fmla="*/ 1055539 h 1473771"/>
              <a:gd name="connsiteX25" fmla="*/ 177993 w 1428923"/>
              <a:gd name="connsiteY25" fmla="*/ 662201 h 1473771"/>
              <a:gd name="connsiteX26" fmla="*/ 177993 w 1428923"/>
              <a:gd name="connsiteY26" fmla="*/ 1071720 h 1473771"/>
              <a:gd name="connsiteX27" fmla="*/ 230271 w 1428923"/>
              <a:gd name="connsiteY27" fmla="*/ 997036 h 1473771"/>
              <a:gd name="connsiteX28" fmla="*/ 230271 w 1428923"/>
              <a:gd name="connsiteY28" fmla="*/ 736885 h 1473771"/>
              <a:gd name="connsiteX29" fmla="*/ 177993 w 1428923"/>
              <a:gd name="connsiteY29" fmla="*/ 662201 h 1473771"/>
              <a:gd name="connsiteX30" fmla="*/ 1278314 w 1428923"/>
              <a:gd name="connsiteY30" fmla="*/ 657222 h 1473771"/>
              <a:gd name="connsiteX31" fmla="*/ 1264622 w 1428923"/>
              <a:gd name="connsiteY31" fmla="*/ 658467 h 1473771"/>
              <a:gd name="connsiteX32" fmla="*/ 1264622 w 1428923"/>
              <a:gd name="connsiteY32" fmla="*/ 1075455 h 1473771"/>
              <a:gd name="connsiteX33" fmla="*/ 1278314 w 1428923"/>
              <a:gd name="connsiteY33" fmla="*/ 1076699 h 1473771"/>
              <a:gd name="connsiteX34" fmla="*/ 1308187 w 1428923"/>
              <a:gd name="connsiteY34" fmla="*/ 1076699 h 1473771"/>
              <a:gd name="connsiteX35" fmla="*/ 1387848 w 1428923"/>
              <a:gd name="connsiteY35" fmla="*/ 997036 h 1473771"/>
              <a:gd name="connsiteX36" fmla="*/ 1387848 w 1428923"/>
              <a:gd name="connsiteY36" fmla="*/ 736885 h 1473771"/>
              <a:gd name="connsiteX37" fmla="*/ 1308187 w 1428923"/>
              <a:gd name="connsiteY37" fmla="*/ 657222 h 1473771"/>
              <a:gd name="connsiteX38" fmla="*/ 120737 w 1428923"/>
              <a:gd name="connsiteY38" fmla="*/ 657222 h 1473771"/>
              <a:gd name="connsiteX39" fmla="*/ 41076 w 1428923"/>
              <a:gd name="connsiteY39" fmla="*/ 736885 h 1473771"/>
              <a:gd name="connsiteX40" fmla="*/ 41076 w 1428923"/>
              <a:gd name="connsiteY40" fmla="*/ 997036 h 1473771"/>
              <a:gd name="connsiteX41" fmla="*/ 120737 w 1428923"/>
              <a:gd name="connsiteY41" fmla="*/ 1076699 h 1473771"/>
              <a:gd name="connsiteX42" fmla="*/ 136918 w 1428923"/>
              <a:gd name="connsiteY42" fmla="*/ 1076699 h 1473771"/>
              <a:gd name="connsiteX43" fmla="*/ 136918 w 1428923"/>
              <a:gd name="connsiteY43" fmla="*/ 657222 h 1473771"/>
              <a:gd name="connsiteX44" fmla="*/ 711972 w 1428923"/>
              <a:gd name="connsiteY44" fmla="*/ 0 h 1473771"/>
              <a:gd name="connsiteX45" fmla="*/ 1233504 w 1428923"/>
              <a:gd name="connsiteY45" fmla="*/ 520301 h 1473771"/>
              <a:gd name="connsiteX46" fmla="*/ 1233504 w 1428923"/>
              <a:gd name="connsiteY46" fmla="*/ 624859 h 1473771"/>
              <a:gd name="connsiteX47" fmla="*/ 1278314 w 1428923"/>
              <a:gd name="connsiteY47" fmla="*/ 614901 h 1473771"/>
              <a:gd name="connsiteX48" fmla="*/ 1308187 w 1428923"/>
              <a:gd name="connsiteY48" fmla="*/ 614901 h 1473771"/>
              <a:gd name="connsiteX49" fmla="*/ 1428923 w 1428923"/>
              <a:gd name="connsiteY49" fmla="*/ 736885 h 1473771"/>
              <a:gd name="connsiteX50" fmla="*/ 1428923 w 1428923"/>
              <a:gd name="connsiteY50" fmla="*/ 997036 h 1473771"/>
              <a:gd name="connsiteX51" fmla="*/ 1308187 w 1428923"/>
              <a:gd name="connsiteY51" fmla="*/ 1119020 h 1473771"/>
              <a:gd name="connsiteX52" fmla="*/ 1278314 w 1428923"/>
              <a:gd name="connsiteY52" fmla="*/ 1119020 h 1473771"/>
              <a:gd name="connsiteX53" fmla="*/ 1199897 w 1428923"/>
              <a:gd name="connsiteY53" fmla="*/ 1089147 h 1473771"/>
              <a:gd name="connsiteX54" fmla="*/ 884987 w 1428923"/>
              <a:gd name="connsiteY54" fmla="*/ 1396597 h 1473771"/>
              <a:gd name="connsiteX55" fmla="*/ 794123 w 1428923"/>
              <a:gd name="connsiteY55" fmla="*/ 1473771 h 1473771"/>
              <a:gd name="connsiteX56" fmla="*/ 785410 w 1428923"/>
              <a:gd name="connsiteY56" fmla="*/ 1473771 h 1473771"/>
              <a:gd name="connsiteX57" fmla="*/ 622353 w 1428923"/>
              <a:gd name="connsiteY57" fmla="*/ 1458834 h 1473771"/>
              <a:gd name="connsiteX58" fmla="*/ 558873 w 1428923"/>
              <a:gd name="connsiteY58" fmla="*/ 1426471 h 1473771"/>
              <a:gd name="connsiteX59" fmla="*/ 537713 w 1428923"/>
              <a:gd name="connsiteY59" fmla="*/ 1358010 h 1473771"/>
              <a:gd name="connsiteX60" fmla="*/ 538958 w 1428923"/>
              <a:gd name="connsiteY60" fmla="*/ 1348052 h 1473771"/>
              <a:gd name="connsiteX61" fmla="*/ 572565 w 1428923"/>
              <a:gd name="connsiteY61" fmla="*/ 1284571 h 1473771"/>
              <a:gd name="connsiteX62" fmla="*/ 639779 w 1428923"/>
              <a:gd name="connsiteY62" fmla="*/ 1264655 h 1473771"/>
              <a:gd name="connsiteX63" fmla="*/ 802836 w 1428923"/>
              <a:gd name="connsiteY63" fmla="*/ 1279592 h 1473771"/>
              <a:gd name="connsiteX64" fmla="*/ 866316 w 1428923"/>
              <a:gd name="connsiteY64" fmla="*/ 1311955 h 1473771"/>
              <a:gd name="connsiteX65" fmla="*/ 884987 w 1428923"/>
              <a:gd name="connsiteY65" fmla="*/ 1351787 h 1473771"/>
              <a:gd name="connsiteX66" fmla="*/ 1168780 w 1428923"/>
              <a:gd name="connsiteY66" fmla="*/ 1049315 h 1473771"/>
              <a:gd name="connsiteX67" fmla="*/ 1156332 w 1428923"/>
              <a:gd name="connsiteY67" fmla="*/ 997036 h 1473771"/>
              <a:gd name="connsiteX68" fmla="*/ 1156332 w 1428923"/>
              <a:gd name="connsiteY68" fmla="*/ 736885 h 1473771"/>
              <a:gd name="connsiteX69" fmla="*/ 1192429 w 1428923"/>
              <a:gd name="connsiteY69" fmla="*/ 652243 h 1473771"/>
              <a:gd name="connsiteX70" fmla="*/ 1192429 w 1428923"/>
              <a:gd name="connsiteY70" fmla="*/ 520301 h 1473771"/>
              <a:gd name="connsiteX71" fmla="*/ 711972 w 1428923"/>
              <a:gd name="connsiteY71" fmla="*/ 41076 h 1473771"/>
              <a:gd name="connsiteX72" fmla="*/ 232760 w 1428923"/>
              <a:gd name="connsiteY72" fmla="*/ 520301 h 1473771"/>
              <a:gd name="connsiteX73" fmla="*/ 232760 w 1428923"/>
              <a:gd name="connsiteY73" fmla="*/ 647264 h 1473771"/>
              <a:gd name="connsiteX74" fmla="*/ 272591 w 1428923"/>
              <a:gd name="connsiteY74" fmla="*/ 736885 h 1473771"/>
              <a:gd name="connsiteX75" fmla="*/ 272591 w 1428923"/>
              <a:gd name="connsiteY75" fmla="*/ 997036 h 1473771"/>
              <a:gd name="connsiteX76" fmla="*/ 150610 w 1428923"/>
              <a:gd name="connsiteY76" fmla="*/ 1119020 h 1473771"/>
              <a:gd name="connsiteX77" fmla="*/ 120737 w 1428923"/>
              <a:gd name="connsiteY77" fmla="*/ 1119020 h 1473771"/>
              <a:gd name="connsiteX78" fmla="*/ 0 w 1428923"/>
              <a:gd name="connsiteY78" fmla="*/ 997036 h 1473771"/>
              <a:gd name="connsiteX79" fmla="*/ 0 w 1428923"/>
              <a:gd name="connsiteY79" fmla="*/ 736885 h 1473771"/>
              <a:gd name="connsiteX80" fmla="*/ 120737 w 1428923"/>
              <a:gd name="connsiteY80" fmla="*/ 614901 h 1473771"/>
              <a:gd name="connsiteX81" fmla="*/ 150610 w 1428923"/>
              <a:gd name="connsiteY81" fmla="*/ 614901 h 1473771"/>
              <a:gd name="connsiteX82" fmla="*/ 191685 w 1428923"/>
              <a:gd name="connsiteY82" fmla="*/ 623614 h 1473771"/>
              <a:gd name="connsiteX83" fmla="*/ 191685 w 1428923"/>
              <a:gd name="connsiteY83" fmla="*/ 520301 h 1473771"/>
              <a:gd name="connsiteX84" fmla="*/ 711972 w 1428923"/>
              <a:gd name="connsiteY84" fmla="*/ 0 h 147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28923" h="1473771">
                <a:moveTo>
                  <a:pt x="631066" y="1305731"/>
                </a:moveTo>
                <a:cubicBezTo>
                  <a:pt x="619864" y="1305731"/>
                  <a:pt x="607417" y="1309465"/>
                  <a:pt x="598704" y="1316934"/>
                </a:cubicBezTo>
                <a:cubicBezTo>
                  <a:pt x="587502" y="1325647"/>
                  <a:pt x="581278" y="1338095"/>
                  <a:pt x="580033" y="1351787"/>
                </a:cubicBezTo>
                <a:lnTo>
                  <a:pt x="580033" y="1361745"/>
                </a:lnTo>
                <a:cubicBezTo>
                  <a:pt x="578789" y="1375437"/>
                  <a:pt x="582523" y="1389129"/>
                  <a:pt x="591236" y="1399087"/>
                </a:cubicBezTo>
                <a:cubicBezTo>
                  <a:pt x="599949" y="1410289"/>
                  <a:pt x="612396" y="1416513"/>
                  <a:pt x="626088" y="1417758"/>
                </a:cubicBezTo>
                <a:lnTo>
                  <a:pt x="789144" y="1432695"/>
                </a:lnTo>
                <a:cubicBezTo>
                  <a:pt x="816528" y="1435184"/>
                  <a:pt x="841422" y="1414023"/>
                  <a:pt x="843911" y="1385395"/>
                </a:cubicBezTo>
                <a:lnTo>
                  <a:pt x="845156" y="1376681"/>
                </a:lnTo>
                <a:cubicBezTo>
                  <a:pt x="847645" y="1348052"/>
                  <a:pt x="827730" y="1323158"/>
                  <a:pt x="799102" y="1319423"/>
                </a:cubicBezTo>
                <a:lnTo>
                  <a:pt x="636045" y="1305731"/>
                </a:lnTo>
                <a:cubicBezTo>
                  <a:pt x="634801" y="1305731"/>
                  <a:pt x="633556" y="1305731"/>
                  <a:pt x="631066" y="1305731"/>
                </a:cubicBezTo>
                <a:close/>
                <a:moveTo>
                  <a:pt x="561766" y="1139900"/>
                </a:moveTo>
                <a:cubicBezTo>
                  <a:pt x="606455" y="1149645"/>
                  <a:pt x="657351" y="1154517"/>
                  <a:pt x="710730" y="1154517"/>
                </a:cubicBezTo>
                <a:cubicBezTo>
                  <a:pt x="764108" y="1154517"/>
                  <a:pt x="816245" y="1149645"/>
                  <a:pt x="859693" y="1139900"/>
                </a:cubicBezTo>
                <a:cubicBezTo>
                  <a:pt x="870865" y="1137464"/>
                  <a:pt x="882037" y="1143554"/>
                  <a:pt x="884520" y="1154517"/>
                </a:cubicBezTo>
                <a:cubicBezTo>
                  <a:pt x="887003" y="1165480"/>
                  <a:pt x="880796" y="1176443"/>
                  <a:pt x="868382" y="1180098"/>
                </a:cubicBezTo>
                <a:cubicBezTo>
                  <a:pt x="822452" y="1189843"/>
                  <a:pt x="767832" y="1194715"/>
                  <a:pt x="710730" y="1194715"/>
                </a:cubicBezTo>
                <a:cubicBezTo>
                  <a:pt x="653627" y="1194715"/>
                  <a:pt x="599007" y="1189843"/>
                  <a:pt x="553077" y="1180098"/>
                </a:cubicBezTo>
                <a:cubicBezTo>
                  <a:pt x="541905" y="1176443"/>
                  <a:pt x="534457" y="1165480"/>
                  <a:pt x="536939" y="1154517"/>
                </a:cubicBezTo>
                <a:cubicBezTo>
                  <a:pt x="540663" y="1143554"/>
                  <a:pt x="550594" y="1137464"/>
                  <a:pt x="561766" y="1139900"/>
                </a:cubicBezTo>
                <a:close/>
                <a:moveTo>
                  <a:pt x="1223547" y="679627"/>
                </a:moveTo>
                <a:cubicBezTo>
                  <a:pt x="1208610" y="693320"/>
                  <a:pt x="1198652" y="714480"/>
                  <a:pt x="1198652" y="736885"/>
                </a:cubicBezTo>
                <a:lnTo>
                  <a:pt x="1198652" y="997036"/>
                </a:lnTo>
                <a:cubicBezTo>
                  <a:pt x="1198652" y="1020686"/>
                  <a:pt x="1208610" y="1040602"/>
                  <a:pt x="1223547" y="1055539"/>
                </a:cubicBezTo>
                <a:close/>
                <a:moveTo>
                  <a:pt x="177993" y="662201"/>
                </a:moveTo>
                <a:lnTo>
                  <a:pt x="177993" y="1071720"/>
                </a:lnTo>
                <a:cubicBezTo>
                  <a:pt x="209111" y="1060518"/>
                  <a:pt x="230271" y="1031889"/>
                  <a:pt x="230271" y="997036"/>
                </a:cubicBezTo>
                <a:lnTo>
                  <a:pt x="230271" y="736885"/>
                </a:lnTo>
                <a:cubicBezTo>
                  <a:pt x="230271" y="703278"/>
                  <a:pt x="209111" y="673404"/>
                  <a:pt x="177993" y="662201"/>
                </a:cubicBezTo>
                <a:close/>
                <a:moveTo>
                  <a:pt x="1278314" y="657222"/>
                </a:moveTo>
                <a:cubicBezTo>
                  <a:pt x="1273335" y="657222"/>
                  <a:pt x="1269601" y="658467"/>
                  <a:pt x="1264622" y="658467"/>
                </a:cubicBezTo>
                <a:lnTo>
                  <a:pt x="1264622" y="1075455"/>
                </a:lnTo>
                <a:cubicBezTo>
                  <a:pt x="1269601" y="1076699"/>
                  <a:pt x="1273335" y="1076699"/>
                  <a:pt x="1278314" y="1076699"/>
                </a:cubicBezTo>
                <a:lnTo>
                  <a:pt x="1308187" y="1076699"/>
                </a:lnTo>
                <a:cubicBezTo>
                  <a:pt x="1351751" y="1076699"/>
                  <a:pt x="1387848" y="1041847"/>
                  <a:pt x="1387848" y="997036"/>
                </a:cubicBezTo>
                <a:lnTo>
                  <a:pt x="1387848" y="736885"/>
                </a:lnTo>
                <a:cubicBezTo>
                  <a:pt x="1387848" y="693320"/>
                  <a:pt x="1351751" y="657222"/>
                  <a:pt x="1308187" y="657222"/>
                </a:cubicBezTo>
                <a:close/>
                <a:moveTo>
                  <a:pt x="120737" y="657222"/>
                </a:moveTo>
                <a:cubicBezTo>
                  <a:pt x="77172" y="657222"/>
                  <a:pt x="41076" y="693320"/>
                  <a:pt x="41076" y="736885"/>
                </a:cubicBezTo>
                <a:lnTo>
                  <a:pt x="41076" y="997036"/>
                </a:lnTo>
                <a:cubicBezTo>
                  <a:pt x="41076" y="1041847"/>
                  <a:pt x="77172" y="1076699"/>
                  <a:pt x="120737" y="1076699"/>
                </a:cubicBezTo>
                <a:lnTo>
                  <a:pt x="136918" y="1076699"/>
                </a:lnTo>
                <a:lnTo>
                  <a:pt x="136918" y="657222"/>
                </a:lnTo>
                <a:close/>
                <a:moveTo>
                  <a:pt x="711972" y="0"/>
                </a:moveTo>
                <a:cubicBezTo>
                  <a:pt x="999499" y="0"/>
                  <a:pt x="1233504" y="234011"/>
                  <a:pt x="1233504" y="520301"/>
                </a:cubicBezTo>
                <a:lnTo>
                  <a:pt x="1233504" y="624859"/>
                </a:lnTo>
                <a:cubicBezTo>
                  <a:pt x="1247196" y="618635"/>
                  <a:pt x="1262133" y="614901"/>
                  <a:pt x="1278314" y="614901"/>
                </a:cubicBezTo>
                <a:lnTo>
                  <a:pt x="1308187" y="614901"/>
                </a:lnTo>
                <a:cubicBezTo>
                  <a:pt x="1375401" y="614901"/>
                  <a:pt x="1428923" y="669670"/>
                  <a:pt x="1428923" y="736885"/>
                </a:cubicBezTo>
                <a:lnTo>
                  <a:pt x="1428923" y="997036"/>
                </a:lnTo>
                <a:cubicBezTo>
                  <a:pt x="1428923" y="1064252"/>
                  <a:pt x="1375401" y="1119020"/>
                  <a:pt x="1308187" y="1119020"/>
                </a:cubicBezTo>
                <a:lnTo>
                  <a:pt x="1278314" y="1119020"/>
                </a:lnTo>
                <a:cubicBezTo>
                  <a:pt x="1248441" y="1119020"/>
                  <a:pt x="1221057" y="1107818"/>
                  <a:pt x="1199897" y="1089147"/>
                </a:cubicBezTo>
                <a:cubicBezTo>
                  <a:pt x="1145130" y="1232292"/>
                  <a:pt x="1030617" y="1345563"/>
                  <a:pt x="884987" y="1396597"/>
                </a:cubicBezTo>
                <a:cubicBezTo>
                  <a:pt x="877518" y="1441408"/>
                  <a:pt x="838932" y="1473771"/>
                  <a:pt x="794123" y="1473771"/>
                </a:cubicBezTo>
                <a:cubicBezTo>
                  <a:pt x="790389" y="1473771"/>
                  <a:pt x="787899" y="1473771"/>
                  <a:pt x="785410" y="1473771"/>
                </a:cubicBezTo>
                <a:lnTo>
                  <a:pt x="622353" y="1458834"/>
                </a:lnTo>
                <a:cubicBezTo>
                  <a:pt x="597459" y="1456345"/>
                  <a:pt x="575055" y="1445142"/>
                  <a:pt x="558873" y="1426471"/>
                </a:cubicBezTo>
                <a:cubicBezTo>
                  <a:pt x="542692" y="1406555"/>
                  <a:pt x="535224" y="1382905"/>
                  <a:pt x="537713" y="1358010"/>
                </a:cubicBezTo>
                <a:lnTo>
                  <a:pt x="538958" y="1348052"/>
                </a:lnTo>
                <a:cubicBezTo>
                  <a:pt x="541448" y="1324402"/>
                  <a:pt x="552650" y="1300752"/>
                  <a:pt x="572565" y="1284571"/>
                </a:cubicBezTo>
                <a:cubicBezTo>
                  <a:pt x="591236" y="1269634"/>
                  <a:pt x="614885" y="1262165"/>
                  <a:pt x="639779" y="1264655"/>
                </a:cubicBezTo>
                <a:lnTo>
                  <a:pt x="802836" y="1279592"/>
                </a:lnTo>
                <a:cubicBezTo>
                  <a:pt x="827730" y="1280837"/>
                  <a:pt x="850135" y="1293284"/>
                  <a:pt x="866316" y="1311955"/>
                </a:cubicBezTo>
                <a:cubicBezTo>
                  <a:pt x="876274" y="1324402"/>
                  <a:pt x="882497" y="1338095"/>
                  <a:pt x="884987" y="1351787"/>
                </a:cubicBezTo>
                <a:cubicBezTo>
                  <a:pt x="1020660" y="1300752"/>
                  <a:pt x="1125215" y="1188726"/>
                  <a:pt x="1168780" y="1049315"/>
                </a:cubicBezTo>
                <a:cubicBezTo>
                  <a:pt x="1161311" y="1034378"/>
                  <a:pt x="1156332" y="1016952"/>
                  <a:pt x="1156332" y="997036"/>
                </a:cubicBezTo>
                <a:lnTo>
                  <a:pt x="1156332" y="736885"/>
                </a:lnTo>
                <a:cubicBezTo>
                  <a:pt x="1156332" y="704522"/>
                  <a:pt x="1170024" y="674649"/>
                  <a:pt x="1192429" y="652243"/>
                </a:cubicBezTo>
                <a:lnTo>
                  <a:pt x="1192429" y="520301"/>
                </a:lnTo>
                <a:cubicBezTo>
                  <a:pt x="1192429" y="256416"/>
                  <a:pt x="977095" y="41076"/>
                  <a:pt x="711972" y="41076"/>
                </a:cubicBezTo>
                <a:cubicBezTo>
                  <a:pt x="448095" y="41076"/>
                  <a:pt x="232760" y="256416"/>
                  <a:pt x="232760" y="520301"/>
                </a:cubicBezTo>
                <a:lnTo>
                  <a:pt x="232760" y="647264"/>
                </a:lnTo>
                <a:cubicBezTo>
                  <a:pt x="256410" y="669670"/>
                  <a:pt x="272591" y="702033"/>
                  <a:pt x="272591" y="736885"/>
                </a:cubicBezTo>
                <a:lnTo>
                  <a:pt x="272591" y="997036"/>
                </a:lnTo>
                <a:cubicBezTo>
                  <a:pt x="272591" y="1064252"/>
                  <a:pt x="217824" y="1119020"/>
                  <a:pt x="150610" y="1119020"/>
                </a:cubicBezTo>
                <a:lnTo>
                  <a:pt x="120737" y="1119020"/>
                </a:lnTo>
                <a:cubicBezTo>
                  <a:pt x="53523" y="1119020"/>
                  <a:pt x="0" y="1064252"/>
                  <a:pt x="0" y="997036"/>
                </a:cubicBezTo>
                <a:lnTo>
                  <a:pt x="0" y="736885"/>
                </a:lnTo>
                <a:cubicBezTo>
                  <a:pt x="0" y="669670"/>
                  <a:pt x="53523" y="614901"/>
                  <a:pt x="120737" y="614901"/>
                </a:cubicBezTo>
                <a:lnTo>
                  <a:pt x="150610" y="614901"/>
                </a:lnTo>
                <a:cubicBezTo>
                  <a:pt x="164301" y="614901"/>
                  <a:pt x="177993" y="618635"/>
                  <a:pt x="191685" y="623614"/>
                </a:cubicBezTo>
                <a:lnTo>
                  <a:pt x="191685" y="520301"/>
                </a:lnTo>
                <a:cubicBezTo>
                  <a:pt x="191685" y="234011"/>
                  <a:pt x="425690" y="0"/>
                  <a:pt x="711972" y="0"/>
                </a:cubicBezTo>
                <a:close/>
              </a:path>
            </a:pathLst>
          </a:custGeom>
          <a:solidFill>
            <a:srgbClr val="F55B87"/>
          </a:solidFill>
          <a:ln cap="flat">
            <a:noFill/>
            <a:prstDash val="solid"/>
          </a:ln>
        </p:spPr>
        <p:txBody>
          <a:bodyPr vert="horz" wrap="square" lIns="45000" tIns="22500" rIns="45000" bIns="22500" anchor="ctr" anchorCtr="1" compatLnSpc="0">
            <a:noAutofit/>
          </a:bodyPr>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43" name="Freeform: Shape 490">
            <a:extLst>
              <a:ext uri="{FF2B5EF4-FFF2-40B4-BE49-F238E27FC236}">
                <a16:creationId xmlns:a16="http://schemas.microsoft.com/office/drawing/2014/main" id="{8F739112-31DF-4D54-B3B8-A5142D323CDA}"/>
              </a:ext>
            </a:extLst>
          </p:cNvPr>
          <p:cNvSpPr/>
          <p:nvPr/>
        </p:nvSpPr>
        <p:spPr>
          <a:xfrm>
            <a:off x="1218111" y="1598911"/>
            <a:ext cx="753080" cy="755571"/>
          </a:xfrm>
          <a:custGeom>
            <a:avLst/>
            <a:gdLst>
              <a:gd name="connsiteX0" fmla="*/ 1119345 w 1506159"/>
              <a:gd name="connsiteY0" fmla="*/ 673973 h 1511142"/>
              <a:gd name="connsiteX1" fmla="*/ 1139126 w 1506159"/>
              <a:gd name="connsiteY1" fmla="*/ 694991 h 1511142"/>
              <a:gd name="connsiteX2" fmla="*/ 1139126 w 1506159"/>
              <a:gd name="connsiteY2" fmla="*/ 735791 h 1511142"/>
              <a:gd name="connsiteX3" fmla="*/ 1179926 w 1506159"/>
              <a:gd name="connsiteY3" fmla="*/ 735791 h 1511142"/>
              <a:gd name="connsiteX4" fmla="*/ 1200944 w 1506159"/>
              <a:gd name="connsiteY4" fmla="*/ 755573 h 1511142"/>
              <a:gd name="connsiteX5" fmla="*/ 1179926 w 1506159"/>
              <a:gd name="connsiteY5" fmla="*/ 776591 h 1511142"/>
              <a:gd name="connsiteX6" fmla="*/ 1139126 w 1506159"/>
              <a:gd name="connsiteY6" fmla="*/ 776591 h 1511142"/>
              <a:gd name="connsiteX7" fmla="*/ 1139126 w 1506159"/>
              <a:gd name="connsiteY7" fmla="*/ 816154 h 1511142"/>
              <a:gd name="connsiteX8" fmla="*/ 1119345 w 1506159"/>
              <a:gd name="connsiteY8" fmla="*/ 837172 h 1511142"/>
              <a:gd name="connsiteX9" fmla="*/ 1098326 w 1506159"/>
              <a:gd name="connsiteY9" fmla="*/ 816154 h 1511142"/>
              <a:gd name="connsiteX10" fmla="*/ 1098326 w 1506159"/>
              <a:gd name="connsiteY10" fmla="*/ 776591 h 1511142"/>
              <a:gd name="connsiteX11" fmla="*/ 1058763 w 1506159"/>
              <a:gd name="connsiteY11" fmla="*/ 776591 h 1511142"/>
              <a:gd name="connsiteX12" fmla="*/ 1037745 w 1506159"/>
              <a:gd name="connsiteY12" fmla="*/ 755573 h 1511142"/>
              <a:gd name="connsiteX13" fmla="*/ 1058763 w 1506159"/>
              <a:gd name="connsiteY13" fmla="*/ 735791 h 1511142"/>
              <a:gd name="connsiteX14" fmla="*/ 1098326 w 1506159"/>
              <a:gd name="connsiteY14" fmla="*/ 735791 h 1511142"/>
              <a:gd name="connsiteX15" fmla="*/ 1098326 w 1506159"/>
              <a:gd name="connsiteY15" fmla="*/ 694991 h 1511142"/>
              <a:gd name="connsiteX16" fmla="*/ 1119345 w 1506159"/>
              <a:gd name="connsiteY16" fmla="*/ 673973 h 1511142"/>
              <a:gd name="connsiteX17" fmla="*/ 482756 w 1506159"/>
              <a:gd name="connsiteY17" fmla="*/ 392424 h 1511142"/>
              <a:gd name="connsiteX18" fmla="*/ 504980 w 1506159"/>
              <a:gd name="connsiteY18" fmla="*/ 413413 h 1511142"/>
              <a:gd name="connsiteX19" fmla="*/ 504980 w 1506159"/>
              <a:gd name="connsiteY19" fmla="*/ 441811 h 1511142"/>
              <a:gd name="connsiteX20" fmla="*/ 532143 w 1506159"/>
              <a:gd name="connsiteY20" fmla="*/ 441811 h 1511142"/>
              <a:gd name="connsiteX21" fmla="*/ 553132 w 1506159"/>
              <a:gd name="connsiteY21" fmla="*/ 461565 h 1511142"/>
              <a:gd name="connsiteX22" fmla="*/ 532143 w 1506159"/>
              <a:gd name="connsiteY22" fmla="*/ 482555 h 1511142"/>
              <a:gd name="connsiteX23" fmla="*/ 504980 w 1506159"/>
              <a:gd name="connsiteY23" fmla="*/ 482555 h 1511142"/>
              <a:gd name="connsiteX24" fmla="*/ 504980 w 1506159"/>
              <a:gd name="connsiteY24" fmla="*/ 510952 h 1511142"/>
              <a:gd name="connsiteX25" fmla="*/ 482756 w 1506159"/>
              <a:gd name="connsiteY25" fmla="*/ 530707 h 1511142"/>
              <a:gd name="connsiteX26" fmla="*/ 463001 w 1506159"/>
              <a:gd name="connsiteY26" fmla="*/ 510952 h 1511142"/>
              <a:gd name="connsiteX27" fmla="*/ 463001 w 1506159"/>
              <a:gd name="connsiteY27" fmla="*/ 482555 h 1511142"/>
              <a:gd name="connsiteX28" fmla="*/ 434604 w 1506159"/>
              <a:gd name="connsiteY28" fmla="*/ 482555 h 1511142"/>
              <a:gd name="connsiteX29" fmla="*/ 414849 w 1506159"/>
              <a:gd name="connsiteY29" fmla="*/ 461565 h 1511142"/>
              <a:gd name="connsiteX30" fmla="*/ 434604 w 1506159"/>
              <a:gd name="connsiteY30" fmla="*/ 441811 h 1511142"/>
              <a:gd name="connsiteX31" fmla="*/ 463001 w 1506159"/>
              <a:gd name="connsiteY31" fmla="*/ 441811 h 1511142"/>
              <a:gd name="connsiteX32" fmla="*/ 463001 w 1506159"/>
              <a:gd name="connsiteY32" fmla="*/ 413413 h 1511142"/>
              <a:gd name="connsiteX33" fmla="*/ 482756 w 1506159"/>
              <a:gd name="connsiteY33" fmla="*/ 392424 h 1511142"/>
              <a:gd name="connsiteX34" fmla="*/ 289000 w 1506159"/>
              <a:gd name="connsiteY34" fmla="*/ 392424 h 1511142"/>
              <a:gd name="connsiteX35" fmla="*/ 310152 w 1506159"/>
              <a:gd name="connsiteY35" fmla="*/ 413557 h 1511142"/>
              <a:gd name="connsiteX36" fmla="*/ 310152 w 1506159"/>
              <a:gd name="connsiteY36" fmla="*/ 930694 h 1511142"/>
              <a:gd name="connsiteX37" fmla="*/ 1218414 w 1506159"/>
              <a:gd name="connsiteY37" fmla="*/ 930694 h 1511142"/>
              <a:gd name="connsiteX38" fmla="*/ 1238321 w 1506159"/>
              <a:gd name="connsiteY38" fmla="*/ 950584 h 1511142"/>
              <a:gd name="connsiteX39" fmla="*/ 1218414 w 1506159"/>
              <a:gd name="connsiteY39" fmla="*/ 971717 h 1511142"/>
              <a:gd name="connsiteX40" fmla="*/ 289000 w 1506159"/>
              <a:gd name="connsiteY40" fmla="*/ 971717 h 1511142"/>
              <a:gd name="connsiteX41" fmla="*/ 267849 w 1506159"/>
              <a:gd name="connsiteY41" fmla="*/ 950584 h 1511142"/>
              <a:gd name="connsiteX42" fmla="*/ 267849 w 1506159"/>
              <a:gd name="connsiteY42" fmla="*/ 413557 h 1511142"/>
              <a:gd name="connsiteX43" fmla="*/ 289000 w 1506159"/>
              <a:gd name="connsiteY43" fmla="*/ 392424 h 1511142"/>
              <a:gd name="connsiteX44" fmla="*/ 974817 w 1506159"/>
              <a:gd name="connsiteY44" fmla="*/ 390867 h 1511142"/>
              <a:gd name="connsiteX45" fmla="*/ 989271 w 1506159"/>
              <a:gd name="connsiteY45" fmla="*/ 397389 h 1511142"/>
              <a:gd name="connsiteX46" fmla="*/ 1040248 w 1506159"/>
              <a:gd name="connsiteY46" fmla="*/ 447077 h 1511142"/>
              <a:gd name="connsiteX47" fmla="*/ 1040248 w 1506159"/>
              <a:gd name="connsiteY47" fmla="*/ 475648 h 1511142"/>
              <a:gd name="connsiteX48" fmla="*/ 1024085 w 1506159"/>
              <a:gd name="connsiteY48" fmla="*/ 481859 h 1511142"/>
              <a:gd name="connsiteX49" fmla="*/ 1010408 w 1506159"/>
              <a:gd name="connsiteY49" fmla="*/ 475648 h 1511142"/>
              <a:gd name="connsiteX50" fmla="*/ 993001 w 1506159"/>
              <a:gd name="connsiteY50" fmla="*/ 460742 h 1511142"/>
              <a:gd name="connsiteX51" fmla="*/ 994245 w 1506159"/>
              <a:gd name="connsiteY51" fmla="*/ 461984 h 1511142"/>
              <a:gd name="connsiteX52" fmla="*/ 649840 w 1506159"/>
              <a:gd name="connsiteY52" fmla="*/ 823468 h 1511142"/>
              <a:gd name="connsiteX53" fmla="*/ 434742 w 1506159"/>
              <a:gd name="connsiteY53" fmla="*/ 823468 h 1511142"/>
              <a:gd name="connsiteX54" fmla="*/ 414849 w 1506159"/>
              <a:gd name="connsiteY54" fmla="*/ 803593 h 1511142"/>
              <a:gd name="connsiteX55" fmla="*/ 434742 w 1506159"/>
              <a:gd name="connsiteY55" fmla="*/ 782475 h 1511142"/>
              <a:gd name="connsiteX56" fmla="*/ 649840 w 1506159"/>
              <a:gd name="connsiteY56" fmla="*/ 782475 h 1511142"/>
              <a:gd name="connsiteX57" fmla="*/ 951971 w 1506159"/>
              <a:gd name="connsiteY57" fmla="*/ 463226 h 1511142"/>
              <a:gd name="connsiteX58" fmla="*/ 939538 w 1506159"/>
              <a:gd name="connsiteY58" fmla="*/ 475648 h 1511142"/>
              <a:gd name="connsiteX59" fmla="*/ 910941 w 1506159"/>
              <a:gd name="connsiteY59" fmla="*/ 475648 h 1511142"/>
              <a:gd name="connsiteX60" fmla="*/ 910941 w 1506159"/>
              <a:gd name="connsiteY60" fmla="*/ 447077 h 1511142"/>
              <a:gd name="connsiteX61" fmla="*/ 959431 w 1506159"/>
              <a:gd name="connsiteY61" fmla="*/ 397389 h 1511142"/>
              <a:gd name="connsiteX62" fmla="*/ 974817 w 1506159"/>
              <a:gd name="connsiteY62" fmla="*/ 390867 h 1511142"/>
              <a:gd name="connsiteX63" fmla="*/ 161819 w 1506159"/>
              <a:gd name="connsiteY63" fmla="*/ 286295 h 1511142"/>
              <a:gd name="connsiteX64" fmla="*/ 161819 w 1506159"/>
              <a:gd name="connsiteY64" fmla="*/ 1077965 h 1511142"/>
              <a:gd name="connsiteX65" fmla="*/ 1344340 w 1506159"/>
              <a:gd name="connsiteY65" fmla="*/ 1077965 h 1511142"/>
              <a:gd name="connsiteX66" fmla="*/ 1344340 w 1506159"/>
              <a:gd name="connsiteY66" fmla="*/ 286295 h 1511142"/>
              <a:gd name="connsiteX67" fmla="*/ 117007 w 1506159"/>
              <a:gd name="connsiteY67" fmla="*/ 140658 h 1511142"/>
              <a:gd name="connsiteX68" fmla="*/ 64727 w 1506159"/>
              <a:gd name="connsiteY68" fmla="*/ 192938 h 1511142"/>
              <a:gd name="connsiteX69" fmla="*/ 117007 w 1506159"/>
              <a:gd name="connsiteY69" fmla="*/ 245218 h 1511142"/>
              <a:gd name="connsiteX70" fmla="*/ 120742 w 1506159"/>
              <a:gd name="connsiteY70" fmla="*/ 245218 h 1511142"/>
              <a:gd name="connsiteX71" fmla="*/ 1385417 w 1506159"/>
              <a:gd name="connsiteY71" fmla="*/ 245218 h 1511142"/>
              <a:gd name="connsiteX72" fmla="*/ 1389152 w 1506159"/>
              <a:gd name="connsiteY72" fmla="*/ 245218 h 1511142"/>
              <a:gd name="connsiteX73" fmla="*/ 1441431 w 1506159"/>
              <a:gd name="connsiteY73" fmla="*/ 192938 h 1511142"/>
              <a:gd name="connsiteX74" fmla="*/ 1389152 w 1506159"/>
              <a:gd name="connsiteY74" fmla="*/ 140658 h 1511142"/>
              <a:gd name="connsiteX75" fmla="*/ 753079 w 1506159"/>
              <a:gd name="connsiteY75" fmla="*/ 42322 h 1511142"/>
              <a:gd name="connsiteX76" fmla="*/ 700800 w 1506159"/>
              <a:gd name="connsiteY76" fmla="*/ 94602 h 1511142"/>
              <a:gd name="connsiteX77" fmla="*/ 700800 w 1506159"/>
              <a:gd name="connsiteY77" fmla="*/ 98336 h 1511142"/>
              <a:gd name="connsiteX78" fmla="*/ 805359 w 1506159"/>
              <a:gd name="connsiteY78" fmla="*/ 98336 h 1511142"/>
              <a:gd name="connsiteX79" fmla="*/ 805359 w 1506159"/>
              <a:gd name="connsiteY79" fmla="*/ 94602 h 1511142"/>
              <a:gd name="connsiteX80" fmla="*/ 753079 w 1506159"/>
              <a:gd name="connsiteY80" fmla="*/ 42322 h 1511142"/>
              <a:gd name="connsiteX81" fmla="*/ 753079 w 1506159"/>
              <a:gd name="connsiteY81" fmla="*/ 0 h 1511142"/>
              <a:gd name="connsiteX82" fmla="*/ 847681 w 1506159"/>
              <a:gd name="connsiteY82" fmla="*/ 94602 h 1511142"/>
              <a:gd name="connsiteX83" fmla="*/ 847681 w 1506159"/>
              <a:gd name="connsiteY83" fmla="*/ 98336 h 1511142"/>
              <a:gd name="connsiteX84" fmla="*/ 1389152 w 1506159"/>
              <a:gd name="connsiteY84" fmla="*/ 98336 h 1511142"/>
              <a:gd name="connsiteX85" fmla="*/ 1483753 w 1506159"/>
              <a:gd name="connsiteY85" fmla="*/ 192938 h 1511142"/>
              <a:gd name="connsiteX86" fmla="*/ 1389152 w 1506159"/>
              <a:gd name="connsiteY86" fmla="*/ 286295 h 1511142"/>
              <a:gd name="connsiteX87" fmla="*/ 1385417 w 1506159"/>
              <a:gd name="connsiteY87" fmla="*/ 286295 h 1511142"/>
              <a:gd name="connsiteX88" fmla="*/ 1385417 w 1506159"/>
              <a:gd name="connsiteY88" fmla="*/ 1077965 h 1511142"/>
              <a:gd name="connsiteX89" fmla="*/ 1484998 w 1506159"/>
              <a:gd name="connsiteY89" fmla="*/ 1077965 h 1511142"/>
              <a:gd name="connsiteX90" fmla="*/ 1506159 w 1506159"/>
              <a:gd name="connsiteY90" fmla="*/ 1097881 h 1511142"/>
              <a:gd name="connsiteX91" fmla="*/ 1484998 w 1506159"/>
              <a:gd name="connsiteY91" fmla="*/ 1119042 h 1511142"/>
              <a:gd name="connsiteX92" fmla="*/ 1385417 w 1506159"/>
              <a:gd name="connsiteY92" fmla="*/ 1119042 h 1511142"/>
              <a:gd name="connsiteX93" fmla="*/ 988339 w 1506159"/>
              <a:gd name="connsiteY93" fmla="*/ 1119042 h 1511142"/>
              <a:gd name="connsiteX94" fmla="*/ 1079207 w 1506159"/>
              <a:gd name="connsiteY94" fmla="*/ 1485002 h 1511142"/>
              <a:gd name="connsiteX95" fmla="*/ 1064269 w 1506159"/>
              <a:gd name="connsiteY95" fmla="*/ 1509897 h 1511142"/>
              <a:gd name="connsiteX96" fmla="*/ 1059290 w 1506159"/>
              <a:gd name="connsiteY96" fmla="*/ 1511142 h 1511142"/>
              <a:gd name="connsiteX97" fmla="*/ 1038129 w 1506159"/>
              <a:gd name="connsiteY97" fmla="*/ 1494960 h 1511142"/>
              <a:gd name="connsiteX98" fmla="*/ 944772 w 1506159"/>
              <a:gd name="connsiteY98" fmla="*/ 1119042 h 1511142"/>
              <a:gd name="connsiteX99" fmla="*/ 548939 w 1506159"/>
              <a:gd name="connsiteY99" fmla="*/ 1119042 h 1511142"/>
              <a:gd name="connsiteX100" fmla="*/ 455582 w 1506159"/>
              <a:gd name="connsiteY100" fmla="*/ 1494960 h 1511142"/>
              <a:gd name="connsiteX101" fmla="*/ 434421 w 1506159"/>
              <a:gd name="connsiteY101" fmla="*/ 1511142 h 1511142"/>
              <a:gd name="connsiteX102" fmla="*/ 430687 w 1506159"/>
              <a:gd name="connsiteY102" fmla="*/ 1509897 h 1511142"/>
              <a:gd name="connsiteX103" fmla="*/ 415750 w 1506159"/>
              <a:gd name="connsiteY103" fmla="*/ 1485002 h 1511142"/>
              <a:gd name="connsiteX104" fmla="*/ 506617 w 1506159"/>
              <a:gd name="connsiteY104" fmla="*/ 1119042 h 1511142"/>
              <a:gd name="connsiteX105" fmla="*/ 120742 w 1506159"/>
              <a:gd name="connsiteY105" fmla="*/ 1119042 h 1511142"/>
              <a:gd name="connsiteX106" fmla="*/ 21161 w 1506159"/>
              <a:gd name="connsiteY106" fmla="*/ 1119042 h 1511142"/>
              <a:gd name="connsiteX107" fmla="*/ 0 w 1506159"/>
              <a:gd name="connsiteY107" fmla="*/ 1097881 h 1511142"/>
              <a:gd name="connsiteX108" fmla="*/ 21161 w 1506159"/>
              <a:gd name="connsiteY108" fmla="*/ 1077965 h 1511142"/>
              <a:gd name="connsiteX109" fmla="*/ 120742 w 1506159"/>
              <a:gd name="connsiteY109" fmla="*/ 1077965 h 1511142"/>
              <a:gd name="connsiteX110" fmla="*/ 120742 w 1506159"/>
              <a:gd name="connsiteY110" fmla="*/ 286295 h 1511142"/>
              <a:gd name="connsiteX111" fmla="*/ 117007 w 1506159"/>
              <a:gd name="connsiteY111" fmla="*/ 286295 h 1511142"/>
              <a:gd name="connsiteX112" fmla="*/ 23650 w 1506159"/>
              <a:gd name="connsiteY112" fmla="*/ 192938 h 1511142"/>
              <a:gd name="connsiteX113" fmla="*/ 117007 w 1506159"/>
              <a:gd name="connsiteY113" fmla="*/ 98336 h 1511142"/>
              <a:gd name="connsiteX114" fmla="*/ 659723 w 1506159"/>
              <a:gd name="connsiteY114" fmla="*/ 98336 h 1511142"/>
              <a:gd name="connsiteX115" fmla="*/ 658478 w 1506159"/>
              <a:gd name="connsiteY115" fmla="*/ 94602 h 1511142"/>
              <a:gd name="connsiteX116" fmla="*/ 753079 w 1506159"/>
              <a:gd name="connsiteY116" fmla="*/ 0 h 15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06159" h="1511142">
                <a:moveTo>
                  <a:pt x="1119345" y="673973"/>
                </a:moveTo>
                <a:cubicBezTo>
                  <a:pt x="1130472" y="673973"/>
                  <a:pt x="1139126" y="683864"/>
                  <a:pt x="1139126" y="694991"/>
                </a:cubicBezTo>
                <a:lnTo>
                  <a:pt x="1139126" y="735791"/>
                </a:lnTo>
                <a:lnTo>
                  <a:pt x="1179926" y="735791"/>
                </a:lnTo>
                <a:cubicBezTo>
                  <a:pt x="1192289" y="735791"/>
                  <a:pt x="1200944" y="744446"/>
                  <a:pt x="1200944" y="755573"/>
                </a:cubicBezTo>
                <a:cubicBezTo>
                  <a:pt x="1200944" y="766700"/>
                  <a:pt x="1192289" y="776591"/>
                  <a:pt x="1179926" y="776591"/>
                </a:cubicBezTo>
                <a:lnTo>
                  <a:pt x="1139126" y="776591"/>
                </a:lnTo>
                <a:lnTo>
                  <a:pt x="1139126" y="816154"/>
                </a:lnTo>
                <a:cubicBezTo>
                  <a:pt x="1139126" y="827281"/>
                  <a:pt x="1130472" y="837172"/>
                  <a:pt x="1119345" y="837172"/>
                </a:cubicBezTo>
                <a:cubicBezTo>
                  <a:pt x="1108217" y="837172"/>
                  <a:pt x="1098326" y="827281"/>
                  <a:pt x="1098326" y="816154"/>
                </a:cubicBezTo>
                <a:lnTo>
                  <a:pt x="1098326" y="776591"/>
                </a:lnTo>
                <a:lnTo>
                  <a:pt x="1058763" y="776591"/>
                </a:lnTo>
                <a:cubicBezTo>
                  <a:pt x="1047636" y="776591"/>
                  <a:pt x="1037745" y="766700"/>
                  <a:pt x="1037745" y="755573"/>
                </a:cubicBezTo>
                <a:cubicBezTo>
                  <a:pt x="1037745" y="744446"/>
                  <a:pt x="1047636" y="735791"/>
                  <a:pt x="1058763" y="735791"/>
                </a:cubicBezTo>
                <a:lnTo>
                  <a:pt x="1098326" y="735791"/>
                </a:lnTo>
                <a:lnTo>
                  <a:pt x="1098326" y="694991"/>
                </a:lnTo>
                <a:cubicBezTo>
                  <a:pt x="1098326" y="683864"/>
                  <a:pt x="1108217" y="673973"/>
                  <a:pt x="1119345" y="673973"/>
                </a:cubicBezTo>
                <a:close/>
                <a:moveTo>
                  <a:pt x="482756" y="392424"/>
                </a:moveTo>
                <a:cubicBezTo>
                  <a:pt x="495103" y="392424"/>
                  <a:pt x="504980" y="402301"/>
                  <a:pt x="504980" y="413413"/>
                </a:cubicBezTo>
                <a:lnTo>
                  <a:pt x="504980" y="441811"/>
                </a:lnTo>
                <a:lnTo>
                  <a:pt x="532143" y="441811"/>
                </a:lnTo>
                <a:cubicBezTo>
                  <a:pt x="544489" y="441811"/>
                  <a:pt x="553132" y="450453"/>
                  <a:pt x="553132" y="461565"/>
                </a:cubicBezTo>
                <a:cubicBezTo>
                  <a:pt x="553132" y="472677"/>
                  <a:pt x="544489" y="482555"/>
                  <a:pt x="532143" y="482555"/>
                </a:cubicBezTo>
                <a:lnTo>
                  <a:pt x="504980" y="482555"/>
                </a:lnTo>
                <a:lnTo>
                  <a:pt x="504980" y="510952"/>
                </a:lnTo>
                <a:cubicBezTo>
                  <a:pt x="504980" y="522064"/>
                  <a:pt x="495103" y="530707"/>
                  <a:pt x="482756" y="530707"/>
                </a:cubicBezTo>
                <a:cubicBezTo>
                  <a:pt x="472878" y="530707"/>
                  <a:pt x="463001" y="522064"/>
                  <a:pt x="463001" y="510952"/>
                </a:cubicBezTo>
                <a:lnTo>
                  <a:pt x="463001" y="482555"/>
                </a:lnTo>
                <a:lnTo>
                  <a:pt x="434604" y="482555"/>
                </a:lnTo>
                <a:cubicBezTo>
                  <a:pt x="423492" y="482555"/>
                  <a:pt x="414849" y="472677"/>
                  <a:pt x="414849" y="461565"/>
                </a:cubicBezTo>
                <a:cubicBezTo>
                  <a:pt x="414849" y="450453"/>
                  <a:pt x="423492" y="441811"/>
                  <a:pt x="434604" y="441811"/>
                </a:cubicBezTo>
                <a:lnTo>
                  <a:pt x="463001" y="441811"/>
                </a:lnTo>
                <a:lnTo>
                  <a:pt x="463001" y="413413"/>
                </a:lnTo>
                <a:cubicBezTo>
                  <a:pt x="463001" y="402301"/>
                  <a:pt x="472878" y="392424"/>
                  <a:pt x="482756" y="392424"/>
                </a:cubicBezTo>
                <a:close/>
                <a:moveTo>
                  <a:pt x="289000" y="392424"/>
                </a:moveTo>
                <a:cubicBezTo>
                  <a:pt x="300198" y="392424"/>
                  <a:pt x="310152" y="402369"/>
                  <a:pt x="310152" y="413557"/>
                </a:cubicBezTo>
                <a:lnTo>
                  <a:pt x="310152" y="930694"/>
                </a:lnTo>
                <a:lnTo>
                  <a:pt x="1218414" y="930694"/>
                </a:lnTo>
                <a:cubicBezTo>
                  <a:pt x="1229612" y="930694"/>
                  <a:pt x="1238321" y="939396"/>
                  <a:pt x="1238321" y="950584"/>
                </a:cubicBezTo>
                <a:cubicBezTo>
                  <a:pt x="1238321" y="963015"/>
                  <a:pt x="1229612" y="971717"/>
                  <a:pt x="1218414" y="971717"/>
                </a:cubicBezTo>
                <a:lnTo>
                  <a:pt x="289000" y="971717"/>
                </a:lnTo>
                <a:cubicBezTo>
                  <a:pt x="276558" y="971717"/>
                  <a:pt x="267849" y="963015"/>
                  <a:pt x="267849" y="950584"/>
                </a:cubicBezTo>
                <a:lnTo>
                  <a:pt x="267849" y="413557"/>
                </a:lnTo>
                <a:cubicBezTo>
                  <a:pt x="267849" y="402369"/>
                  <a:pt x="276558" y="392424"/>
                  <a:pt x="289000" y="392424"/>
                </a:cubicBezTo>
                <a:close/>
                <a:moveTo>
                  <a:pt x="974817" y="390867"/>
                </a:moveTo>
                <a:cubicBezTo>
                  <a:pt x="980257" y="390867"/>
                  <a:pt x="985541" y="393041"/>
                  <a:pt x="989271" y="397389"/>
                </a:cubicBezTo>
                <a:lnTo>
                  <a:pt x="1040248" y="447077"/>
                </a:lnTo>
                <a:cubicBezTo>
                  <a:pt x="1047708" y="454531"/>
                  <a:pt x="1047708" y="468195"/>
                  <a:pt x="1040248" y="475648"/>
                </a:cubicBezTo>
                <a:cubicBezTo>
                  <a:pt x="1035275" y="479375"/>
                  <a:pt x="1030302" y="481859"/>
                  <a:pt x="1024085" y="481859"/>
                </a:cubicBezTo>
                <a:cubicBezTo>
                  <a:pt x="1019112" y="481859"/>
                  <a:pt x="1014138" y="479375"/>
                  <a:pt x="1010408" y="475648"/>
                </a:cubicBezTo>
                <a:lnTo>
                  <a:pt x="993001" y="460742"/>
                </a:lnTo>
                <a:cubicBezTo>
                  <a:pt x="993001" y="460742"/>
                  <a:pt x="994245" y="460742"/>
                  <a:pt x="994245" y="461984"/>
                </a:cubicBezTo>
                <a:cubicBezTo>
                  <a:pt x="994245" y="668191"/>
                  <a:pt x="846287" y="823468"/>
                  <a:pt x="649840" y="823468"/>
                </a:cubicBezTo>
                <a:lnTo>
                  <a:pt x="434742" y="823468"/>
                </a:lnTo>
                <a:cubicBezTo>
                  <a:pt x="423552" y="823468"/>
                  <a:pt x="414849" y="814773"/>
                  <a:pt x="414849" y="803593"/>
                </a:cubicBezTo>
                <a:cubicBezTo>
                  <a:pt x="414849" y="792413"/>
                  <a:pt x="423552" y="782475"/>
                  <a:pt x="434742" y="782475"/>
                </a:cubicBezTo>
                <a:lnTo>
                  <a:pt x="649840" y="782475"/>
                </a:lnTo>
                <a:cubicBezTo>
                  <a:pt x="821421" y="782475"/>
                  <a:pt x="951971" y="645831"/>
                  <a:pt x="951971" y="463226"/>
                </a:cubicBezTo>
                <a:lnTo>
                  <a:pt x="939538" y="475648"/>
                </a:lnTo>
                <a:cubicBezTo>
                  <a:pt x="932078" y="484344"/>
                  <a:pt x="918401" y="484344"/>
                  <a:pt x="910941" y="475648"/>
                </a:cubicBezTo>
                <a:cubicBezTo>
                  <a:pt x="902238" y="468195"/>
                  <a:pt x="902238" y="454531"/>
                  <a:pt x="910941" y="447077"/>
                </a:cubicBezTo>
                <a:lnTo>
                  <a:pt x="959431" y="397389"/>
                </a:lnTo>
                <a:cubicBezTo>
                  <a:pt x="963783" y="393041"/>
                  <a:pt x="969378" y="390867"/>
                  <a:pt x="974817" y="390867"/>
                </a:cubicBezTo>
                <a:close/>
                <a:moveTo>
                  <a:pt x="161819" y="286295"/>
                </a:moveTo>
                <a:lnTo>
                  <a:pt x="161819" y="1077965"/>
                </a:lnTo>
                <a:lnTo>
                  <a:pt x="1344340" y="1077965"/>
                </a:lnTo>
                <a:lnTo>
                  <a:pt x="1344340" y="286295"/>
                </a:lnTo>
                <a:close/>
                <a:moveTo>
                  <a:pt x="117007" y="140658"/>
                </a:moveTo>
                <a:cubicBezTo>
                  <a:pt x="88378" y="140658"/>
                  <a:pt x="64727" y="164309"/>
                  <a:pt x="64727" y="192938"/>
                </a:cubicBezTo>
                <a:cubicBezTo>
                  <a:pt x="64727" y="221568"/>
                  <a:pt x="88378" y="245218"/>
                  <a:pt x="117007" y="245218"/>
                </a:cubicBezTo>
                <a:lnTo>
                  <a:pt x="120742" y="245218"/>
                </a:lnTo>
                <a:lnTo>
                  <a:pt x="1385417" y="245218"/>
                </a:lnTo>
                <a:lnTo>
                  <a:pt x="1389152" y="245218"/>
                </a:lnTo>
                <a:cubicBezTo>
                  <a:pt x="1419026" y="245218"/>
                  <a:pt x="1441431" y="221568"/>
                  <a:pt x="1441431" y="192938"/>
                </a:cubicBezTo>
                <a:cubicBezTo>
                  <a:pt x="1441431" y="164309"/>
                  <a:pt x="1419026" y="140658"/>
                  <a:pt x="1389152" y="140658"/>
                </a:cubicBezTo>
                <a:close/>
                <a:moveTo>
                  <a:pt x="753079" y="42322"/>
                </a:moveTo>
                <a:cubicBezTo>
                  <a:pt x="724450" y="42322"/>
                  <a:pt x="700800" y="65972"/>
                  <a:pt x="700800" y="94602"/>
                </a:cubicBezTo>
                <a:cubicBezTo>
                  <a:pt x="700800" y="97091"/>
                  <a:pt x="700800" y="97091"/>
                  <a:pt x="700800" y="98336"/>
                </a:cubicBezTo>
                <a:lnTo>
                  <a:pt x="805359" y="98336"/>
                </a:lnTo>
                <a:cubicBezTo>
                  <a:pt x="805359" y="97091"/>
                  <a:pt x="805359" y="97091"/>
                  <a:pt x="805359" y="94602"/>
                </a:cubicBezTo>
                <a:cubicBezTo>
                  <a:pt x="805359" y="65972"/>
                  <a:pt x="781709" y="42322"/>
                  <a:pt x="753079" y="42322"/>
                </a:cubicBezTo>
                <a:close/>
                <a:moveTo>
                  <a:pt x="753079" y="0"/>
                </a:moveTo>
                <a:cubicBezTo>
                  <a:pt x="805359" y="0"/>
                  <a:pt x="847681" y="43567"/>
                  <a:pt x="847681" y="94602"/>
                </a:cubicBezTo>
                <a:cubicBezTo>
                  <a:pt x="847681" y="97091"/>
                  <a:pt x="847681" y="97091"/>
                  <a:pt x="847681" y="98336"/>
                </a:cubicBezTo>
                <a:lnTo>
                  <a:pt x="1389152" y="98336"/>
                </a:lnTo>
                <a:cubicBezTo>
                  <a:pt x="1441431" y="98336"/>
                  <a:pt x="1483753" y="140658"/>
                  <a:pt x="1483753" y="192938"/>
                </a:cubicBezTo>
                <a:cubicBezTo>
                  <a:pt x="1483753" y="245218"/>
                  <a:pt x="1441431" y="286295"/>
                  <a:pt x="1389152" y="286295"/>
                </a:cubicBezTo>
                <a:lnTo>
                  <a:pt x="1385417" y="286295"/>
                </a:lnTo>
                <a:lnTo>
                  <a:pt x="1385417" y="1077965"/>
                </a:lnTo>
                <a:lnTo>
                  <a:pt x="1484998" y="1077965"/>
                </a:lnTo>
                <a:cubicBezTo>
                  <a:pt x="1496201" y="1077965"/>
                  <a:pt x="1506159" y="1086678"/>
                  <a:pt x="1506159" y="1097881"/>
                </a:cubicBezTo>
                <a:cubicBezTo>
                  <a:pt x="1506159" y="1109084"/>
                  <a:pt x="1496201" y="1119042"/>
                  <a:pt x="1484998" y="1119042"/>
                </a:cubicBezTo>
                <a:lnTo>
                  <a:pt x="1385417" y="1119042"/>
                </a:lnTo>
                <a:lnTo>
                  <a:pt x="988339" y="1119042"/>
                </a:lnTo>
                <a:lnTo>
                  <a:pt x="1079207" y="1485002"/>
                </a:lnTo>
                <a:cubicBezTo>
                  <a:pt x="1081696" y="1494960"/>
                  <a:pt x="1075472" y="1507408"/>
                  <a:pt x="1064269" y="1509897"/>
                </a:cubicBezTo>
                <a:cubicBezTo>
                  <a:pt x="1061780" y="1509897"/>
                  <a:pt x="1060535" y="1511142"/>
                  <a:pt x="1059290" y="1511142"/>
                </a:cubicBezTo>
                <a:cubicBezTo>
                  <a:pt x="1050577" y="1511142"/>
                  <a:pt x="1040619" y="1503674"/>
                  <a:pt x="1038129" y="1494960"/>
                </a:cubicBezTo>
                <a:lnTo>
                  <a:pt x="944772" y="1119042"/>
                </a:lnTo>
                <a:lnTo>
                  <a:pt x="548939" y="1119042"/>
                </a:lnTo>
                <a:lnTo>
                  <a:pt x="455582" y="1494960"/>
                </a:lnTo>
                <a:cubicBezTo>
                  <a:pt x="453092" y="1503674"/>
                  <a:pt x="444379" y="1511142"/>
                  <a:pt x="434421" y="1511142"/>
                </a:cubicBezTo>
                <a:cubicBezTo>
                  <a:pt x="433176" y="1511142"/>
                  <a:pt x="431932" y="1509897"/>
                  <a:pt x="430687" y="1509897"/>
                </a:cubicBezTo>
                <a:cubicBezTo>
                  <a:pt x="419484" y="1507408"/>
                  <a:pt x="412015" y="1494960"/>
                  <a:pt x="415750" y="1485002"/>
                </a:cubicBezTo>
                <a:lnTo>
                  <a:pt x="506617" y="1119042"/>
                </a:lnTo>
                <a:lnTo>
                  <a:pt x="120742" y="1119042"/>
                </a:lnTo>
                <a:lnTo>
                  <a:pt x="21161" y="1119042"/>
                </a:lnTo>
                <a:cubicBezTo>
                  <a:pt x="9958" y="1119042"/>
                  <a:pt x="0" y="1109084"/>
                  <a:pt x="0" y="1097881"/>
                </a:cubicBezTo>
                <a:cubicBezTo>
                  <a:pt x="0" y="1086678"/>
                  <a:pt x="9958" y="1077965"/>
                  <a:pt x="21161" y="1077965"/>
                </a:cubicBezTo>
                <a:lnTo>
                  <a:pt x="120742" y="1077965"/>
                </a:lnTo>
                <a:lnTo>
                  <a:pt x="120742" y="286295"/>
                </a:lnTo>
                <a:lnTo>
                  <a:pt x="117007" y="286295"/>
                </a:lnTo>
                <a:cubicBezTo>
                  <a:pt x="64727" y="286295"/>
                  <a:pt x="23650" y="245218"/>
                  <a:pt x="23650" y="192938"/>
                </a:cubicBezTo>
                <a:cubicBezTo>
                  <a:pt x="23650" y="140658"/>
                  <a:pt x="64727" y="98336"/>
                  <a:pt x="117007" y="98336"/>
                </a:cubicBezTo>
                <a:lnTo>
                  <a:pt x="659723" y="98336"/>
                </a:lnTo>
                <a:cubicBezTo>
                  <a:pt x="658478" y="97091"/>
                  <a:pt x="658478" y="97091"/>
                  <a:pt x="658478" y="94602"/>
                </a:cubicBezTo>
                <a:cubicBezTo>
                  <a:pt x="658478" y="43567"/>
                  <a:pt x="702044" y="0"/>
                  <a:pt x="753079" y="0"/>
                </a:cubicBezTo>
                <a:close/>
              </a:path>
            </a:pathLst>
          </a:custGeom>
          <a:solidFill>
            <a:srgbClr val="8322CC"/>
          </a:solidFill>
          <a:ln cap="flat">
            <a:solidFill>
              <a:srgbClr val="8322CC">
                <a:lumMod val="75000"/>
              </a:srgbClr>
            </a:solidFill>
            <a:prstDash val="solid"/>
          </a:ln>
        </p:spPr>
        <p:txBody>
          <a:bodyPr vert="horz" wrap="square" lIns="45000" tIns="22500" rIns="45000" bIns="22500" anchor="ctr" anchorCtr="1" compatLnSpc="0">
            <a:noAutofit/>
          </a:bodyPr>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44" name="Freeform: Shape 487">
            <a:extLst>
              <a:ext uri="{FF2B5EF4-FFF2-40B4-BE49-F238E27FC236}">
                <a16:creationId xmlns:a16="http://schemas.microsoft.com/office/drawing/2014/main" id="{4579939D-64C2-4883-9C58-3FA99C841DC2}"/>
              </a:ext>
            </a:extLst>
          </p:cNvPr>
          <p:cNvSpPr/>
          <p:nvPr/>
        </p:nvSpPr>
        <p:spPr>
          <a:xfrm>
            <a:off x="7908007" y="5530651"/>
            <a:ext cx="796685" cy="601095"/>
          </a:xfrm>
          <a:custGeom>
            <a:avLst/>
            <a:gdLst>
              <a:gd name="connsiteX0" fmla="*/ 230242 w 1593369"/>
              <a:gd name="connsiteY0" fmla="*/ 795237 h 1202189"/>
              <a:gd name="connsiteX1" fmla="*/ 308648 w 1593369"/>
              <a:gd name="connsiteY1" fmla="*/ 1143697 h 1202189"/>
              <a:gd name="connsiteX2" fmla="*/ 329806 w 1593369"/>
              <a:gd name="connsiteY2" fmla="*/ 1161120 h 1202189"/>
              <a:gd name="connsiteX3" fmla="*/ 469195 w 1593369"/>
              <a:gd name="connsiteY3" fmla="*/ 1161120 h 1202189"/>
              <a:gd name="connsiteX4" fmla="*/ 486619 w 1593369"/>
              <a:gd name="connsiteY4" fmla="*/ 1152409 h 1202189"/>
              <a:gd name="connsiteX5" fmla="*/ 491597 w 1593369"/>
              <a:gd name="connsiteY5" fmla="*/ 1133741 h 1202189"/>
              <a:gd name="connsiteX6" fmla="*/ 441815 w 1593369"/>
              <a:gd name="connsiteY6" fmla="*/ 912220 h 1202189"/>
              <a:gd name="connsiteX7" fmla="*/ 415679 w 1593369"/>
              <a:gd name="connsiteY7" fmla="*/ 795237 h 1202189"/>
              <a:gd name="connsiteX8" fmla="*/ 456750 w 1593369"/>
              <a:gd name="connsiteY8" fmla="*/ 791503 h 1202189"/>
              <a:gd name="connsiteX9" fmla="*/ 477907 w 1593369"/>
              <a:gd name="connsiteY9" fmla="*/ 884841 h 1202189"/>
              <a:gd name="connsiteX10" fmla="*/ 548846 w 1593369"/>
              <a:gd name="connsiteY10" fmla="*/ 802704 h 1202189"/>
              <a:gd name="connsiteX11" fmla="*/ 548846 w 1593369"/>
              <a:gd name="connsiteY11" fmla="*/ 791503 h 1202189"/>
              <a:gd name="connsiteX12" fmla="*/ 1440481 w 1593369"/>
              <a:gd name="connsiteY12" fmla="*/ 710255 h 1202189"/>
              <a:gd name="connsiteX13" fmla="*/ 1456095 w 1593369"/>
              <a:gd name="connsiteY13" fmla="*/ 713803 h 1202189"/>
              <a:gd name="connsiteX14" fmla="*/ 1584711 w 1593369"/>
              <a:gd name="connsiteY14" fmla="*/ 801411 h 1202189"/>
              <a:gd name="connsiteX15" fmla="*/ 1589657 w 1593369"/>
              <a:gd name="connsiteY15" fmla="*/ 829792 h 1202189"/>
              <a:gd name="connsiteX16" fmla="*/ 1572345 w 1593369"/>
              <a:gd name="connsiteY16" fmla="*/ 839663 h 1202189"/>
              <a:gd name="connsiteX17" fmla="*/ 1561213 w 1593369"/>
              <a:gd name="connsiteY17" fmla="*/ 835961 h 1202189"/>
              <a:gd name="connsiteX18" fmla="*/ 1432597 w 1593369"/>
              <a:gd name="connsiteY18" fmla="*/ 747119 h 1202189"/>
              <a:gd name="connsiteX19" fmla="*/ 1427651 w 1593369"/>
              <a:gd name="connsiteY19" fmla="*/ 718738 h 1202189"/>
              <a:gd name="connsiteX20" fmla="*/ 1440481 w 1593369"/>
              <a:gd name="connsiteY20" fmla="*/ 710255 h 1202189"/>
              <a:gd name="connsiteX21" fmla="*/ 1305047 w 1593369"/>
              <a:gd name="connsiteY21" fmla="*/ 616361 h 1202189"/>
              <a:gd name="connsiteX22" fmla="*/ 1320105 w 1593369"/>
              <a:gd name="connsiteY22" fmla="*/ 620344 h 1202189"/>
              <a:gd name="connsiteX23" fmla="*/ 1370501 w 1593369"/>
              <a:gd name="connsiteY23" fmla="*/ 654663 h 1202189"/>
              <a:gd name="connsiteX24" fmla="*/ 1376647 w 1593369"/>
              <a:gd name="connsiteY24" fmla="*/ 682854 h 1202189"/>
              <a:gd name="connsiteX25" fmla="*/ 1359439 w 1593369"/>
              <a:gd name="connsiteY25" fmla="*/ 692660 h 1202189"/>
              <a:gd name="connsiteX26" fmla="*/ 1348377 w 1593369"/>
              <a:gd name="connsiteY26" fmla="*/ 687757 h 1202189"/>
              <a:gd name="connsiteX27" fmla="*/ 1296751 w 1593369"/>
              <a:gd name="connsiteY27" fmla="*/ 653438 h 1202189"/>
              <a:gd name="connsiteX28" fmla="*/ 1291833 w 1593369"/>
              <a:gd name="connsiteY28" fmla="*/ 625247 h 1202189"/>
              <a:gd name="connsiteX29" fmla="*/ 1305047 w 1593369"/>
              <a:gd name="connsiteY29" fmla="*/ 616361 h 1202189"/>
              <a:gd name="connsiteX30" fmla="*/ 1484783 w 1593369"/>
              <a:gd name="connsiteY30" fmla="*/ 444747 h 1202189"/>
              <a:gd name="connsiteX31" fmla="*/ 1572391 w 1593369"/>
              <a:gd name="connsiteY31" fmla="*/ 444747 h 1202189"/>
              <a:gd name="connsiteX32" fmla="*/ 1593369 w 1593369"/>
              <a:gd name="connsiteY32" fmla="*/ 464075 h 1202189"/>
              <a:gd name="connsiteX33" fmla="*/ 1572391 w 1593369"/>
              <a:gd name="connsiteY33" fmla="*/ 484612 h 1202189"/>
              <a:gd name="connsiteX34" fmla="*/ 1484783 w 1593369"/>
              <a:gd name="connsiteY34" fmla="*/ 484612 h 1202189"/>
              <a:gd name="connsiteX35" fmla="*/ 1463805 w 1593369"/>
              <a:gd name="connsiteY35" fmla="*/ 464075 h 1202189"/>
              <a:gd name="connsiteX36" fmla="*/ 1484783 w 1593369"/>
              <a:gd name="connsiteY36" fmla="*/ 444747 h 1202189"/>
              <a:gd name="connsiteX37" fmla="*/ 1307877 w 1593369"/>
              <a:gd name="connsiteY37" fmla="*/ 444747 h 1202189"/>
              <a:gd name="connsiteX38" fmla="*/ 1395485 w 1593369"/>
              <a:gd name="connsiteY38" fmla="*/ 444747 h 1202189"/>
              <a:gd name="connsiteX39" fmla="*/ 1416461 w 1593369"/>
              <a:gd name="connsiteY39" fmla="*/ 464075 h 1202189"/>
              <a:gd name="connsiteX40" fmla="*/ 1395485 w 1593369"/>
              <a:gd name="connsiteY40" fmla="*/ 484612 h 1202189"/>
              <a:gd name="connsiteX41" fmla="*/ 1307877 w 1593369"/>
              <a:gd name="connsiteY41" fmla="*/ 484612 h 1202189"/>
              <a:gd name="connsiteX42" fmla="*/ 1286901 w 1593369"/>
              <a:gd name="connsiteY42" fmla="*/ 464075 h 1202189"/>
              <a:gd name="connsiteX43" fmla="*/ 1307877 w 1593369"/>
              <a:gd name="connsiteY43" fmla="*/ 444747 h 1202189"/>
              <a:gd name="connsiteX44" fmla="*/ 1138763 w 1593369"/>
              <a:gd name="connsiteY44" fmla="*/ 355928 h 1202189"/>
              <a:gd name="connsiteX45" fmla="*/ 1138763 w 1593369"/>
              <a:gd name="connsiteY45" fmla="*/ 637185 h 1202189"/>
              <a:gd name="connsiteX46" fmla="*/ 1207213 w 1593369"/>
              <a:gd name="connsiteY46" fmla="*/ 496556 h 1202189"/>
              <a:gd name="connsiteX47" fmla="*/ 1138763 w 1593369"/>
              <a:gd name="connsiteY47" fmla="*/ 355928 h 1202189"/>
              <a:gd name="connsiteX48" fmla="*/ 272556 w 1593369"/>
              <a:gd name="connsiteY48" fmla="*/ 242678 h 1202189"/>
              <a:gd name="connsiteX49" fmla="*/ 41070 w 1593369"/>
              <a:gd name="connsiteY49" fmla="*/ 472911 h 1202189"/>
              <a:gd name="connsiteX50" fmla="*/ 41070 w 1593369"/>
              <a:gd name="connsiteY50" fmla="*/ 517713 h 1202189"/>
              <a:gd name="connsiteX51" fmla="*/ 272556 w 1593369"/>
              <a:gd name="connsiteY51" fmla="*/ 749190 h 1202189"/>
              <a:gd name="connsiteX52" fmla="*/ 593650 w 1593369"/>
              <a:gd name="connsiteY52" fmla="*/ 749190 h 1202189"/>
              <a:gd name="connsiteX53" fmla="*/ 593650 w 1593369"/>
              <a:gd name="connsiteY53" fmla="*/ 242678 h 1202189"/>
              <a:gd name="connsiteX54" fmla="*/ 1362973 w 1593369"/>
              <a:gd name="connsiteY54" fmla="*/ 236394 h 1202189"/>
              <a:gd name="connsiteX55" fmla="*/ 1376647 w 1593369"/>
              <a:gd name="connsiteY55" fmla="*/ 245278 h 1202189"/>
              <a:gd name="connsiteX56" fmla="*/ 1370501 w 1593369"/>
              <a:gd name="connsiteY56" fmla="*/ 273461 h 1202189"/>
              <a:gd name="connsiteX57" fmla="*/ 1320105 w 1593369"/>
              <a:gd name="connsiteY57" fmla="*/ 307771 h 1202189"/>
              <a:gd name="connsiteX58" fmla="*/ 1309043 w 1593369"/>
              <a:gd name="connsiteY58" fmla="*/ 311447 h 1202189"/>
              <a:gd name="connsiteX59" fmla="*/ 1291833 w 1593369"/>
              <a:gd name="connsiteY59" fmla="*/ 302869 h 1202189"/>
              <a:gd name="connsiteX60" fmla="*/ 1296751 w 1593369"/>
              <a:gd name="connsiteY60" fmla="*/ 274686 h 1202189"/>
              <a:gd name="connsiteX61" fmla="*/ 1348377 w 1593369"/>
              <a:gd name="connsiteY61" fmla="*/ 240376 h 1202189"/>
              <a:gd name="connsiteX62" fmla="*/ 1362973 w 1593369"/>
              <a:gd name="connsiteY62" fmla="*/ 236394 h 1202189"/>
              <a:gd name="connsiteX63" fmla="*/ 975727 w 1593369"/>
              <a:gd name="connsiteY63" fmla="*/ 141873 h 1202189"/>
              <a:gd name="connsiteX64" fmla="*/ 942124 w 1593369"/>
              <a:gd name="connsiteY64" fmla="*/ 159296 h 1202189"/>
              <a:gd name="connsiteX65" fmla="*/ 715616 w 1593369"/>
              <a:gd name="connsiteY65" fmla="*/ 231477 h 1202189"/>
              <a:gd name="connsiteX66" fmla="*/ 635965 w 1593369"/>
              <a:gd name="connsiteY66" fmla="*/ 240189 h 1202189"/>
              <a:gd name="connsiteX67" fmla="*/ 635965 w 1593369"/>
              <a:gd name="connsiteY67" fmla="*/ 751679 h 1202189"/>
              <a:gd name="connsiteX68" fmla="*/ 715616 w 1593369"/>
              <a:gd name="connsiteY68" fmla="*/ 760391 h 1202189"/>
              <a:gd name="connsiteX69" fmla="*/ 942124 w 1593369"/>
              <a:gd name="connsiteY69" fmla="*/ 832572 h 1202189"/>
              <a:gd name="connsiteX70" fmla="*/ 975727 w 1593369"/>
              <a:gd name="connsiteY70" fmla="*/ 851239 h 1202189"/>
              <a:gd name="connsiteX71" fmla="*/ 1576363 w 1593369"/>
              <a:gd name="connsiteY71" fmla="*/ 89068 h 1202189"/>
              <a:gd name="connsiteX72" fmla="*/ 1589657 w 1593369"/>
              <a:gd name="connsiteY72" fmla="*/ 97088 h 1202189"/>
              <a:gd name="connsiteX73" fmla="*/ 1584711 w 1593369"/>
              <a:gd name="connsiteY73" fmla="*/ 125469 h 1202189"/>
              <a:gd name="connsiteX74" fmla="*/ 1456095 w 1593369"/>
              <a:gd name="connsiteY74" fmla="*/ 214311 h 1202189"/>
              <a:gd name="connsiteX75" fmla="*/ 1443727 w 1593369"/>
              <a:gd name="connsiteY75" fmla="*/ 218013 h 1202189"/>
              <a:gd name="connsiteX76" fmla="*/ 1427651 w 1593369"/>
              <a:gd name="connsiteY76" fmla="*/ 209376 h 1202189"/>
              <a:gd name="connsiteX77" fmla="*/ 1432597 w 1593369"/>
              <a:gd name="connsiteY77" fmla="*/ 180995 h 1202189"/>
              <a:gd name="connsiteX78" fmla="*/ 1561213 w 1593369"/>
              <a:gd name="connsiteY78" fmla="*/ 92153 h 1202189"/>
              <a:gd name="connsiteX79" fmla="*/ 1576363 w 1593369"/>
              <a:gd name="connsiteY79" fmla="*/ 89068 h 1202189"/>
              <a:gd name="connsiteX80" fmla="*/ 1056623 w 1593369"/>
              <a:gd name="connsiteY80" fmla="*/ 42313 h 1202189"/>
              <a:gd name="connsiteX81" fmla="*/ 1016797 w 1593369"/>
              <a:gd name="connsiteY81" fmla="*/ 77159 h 1202189"/>
              <a:gd name="connsiteX82" fmla="*/ 1016797 w 1593369"/>
              <a:gd name="connsiteY82" fmla="*/ 920932 h 1202189"/>
              <a:gd name="connsiteX83" fmla="*/ 1016797 w 1593369"/>
              <a:gd name="connsiteY83" fmla="*/ 939599 h 1202189"/>
              <a:gd name="connsiteX84" fmla="*/ 1056623 w 1593369"/>
              <a:gd name="connsiteY84" fmla="*/ 975690 h 1202189"/>
              <a:gd name="connsiteX85" fmla="*/ 1096449 w 1593369"/>
              <a:gd name="connsiteY85" fmla="*/ 939599 h 1202189"/>
              <a:gd name="connsiteX86" fmla="*/ 1096449 w 1593369"/>
              <a:gd name="connsiteY86" fmla="*/ 77159 h 1202189"/>
              <a:gd name="connsiteX87" fmla="*/ 1056623 w 1593369"/>
              <a:gd name="connsiteY87" fmla="*/ 42313 h 1202189"/>
              <a:gd name="connsiteX88" fmla="*/ 1056623 w 1593369"/>
              <a:gd name="connsiteY88" fmla="*/ 0 h 1202189"/>
              <a:gd name="connsiteX89" fmla="*/ 1138763 w 1593369"/>
              <a:gd name="connsiteY89" fmla="*/ 77159 h 1202189"/>
              <a:gd name="connsiteX90" fmla="*/ 1138763 w 1593369"/>
              <a:gd name="connsiteY90" fmla="*/ 304903 h 1202189"/>
              <a:gd name="connsiteX91" fmla="*/ 1248283 w 1593369"/>
              <a:gd name="connsiteY91" fmla="*/ 496556 h 1202189"/>
              <a:gd name="connsiteX92" fmla="*/ 1138763 w 1593369"/>
              <a:gd name="connsiteY92" fmla="*/ 686965 h 1202189"/>
              <a:gd name="connsiteX93" fmla="*/ 1138763 w 1593369"/>
              <a:gd name="connsiteY93" fmla="*/ 939599 h 1202189"/>
              <a:gd name="connsiteX94" fmla="*/ 1056623 w 1593369"/>
              <a:gd name="connsiteY94" fmla="*/ 1016758 h 1202189"/>
              <a:gd name="connsiteX95" fmla="*/ 975727 w 1593369"/>
              <a:gd name="connsiteY95" fmla="*/ 939599 h 1202189"/>
              <a:gd name="connsiteX96" fmla="*/ 975727 w 1593369"/>
              <a:gd name="connsiteY96" fmla="*/ 898531 h 1202189"/>
              <a:gd name="connsiteX97" fmla="*/ 920967 w 1593369"/>
              <a:gd name="connsiteY97" fmla="*/ 868662 h 1202189"/>
              <a:gd name="connsiteX98" fmla="*/ 710638 w 1593369"/>
              <a:gd name="connsiteY98" fmla="*/ 801459 h 1202189"/>
              <a:gd name="connsiteX99" fmla="*/ 613563 w 1593369"/>
              <a:gd name="connsiteY99" fmla="*/ 791503 h 1202189"/>
              <a:gd name="connsiteX100" fmla="*/ 589916 w 1593369"/>
              <a:gd name="connsiteY100" fmla="*/ 791503 h 1202189"/>
              <a:gd name="connsiteX101" fmla="*/ 589916 w 1593369"/>
              <a:gd name="connsiteY101" fmla="*/ 802704 h 1202189"/>
              <a:gd name="connsiteX102" fmla="*/ 487863 w 1593369"/>
              <a:gd name="connsiteY102" fmla="*/ 925910 h 1202189"/>
              <a:gd name="connsiteX103" fmla="*/ 531423 w 1593369"/>
              <a:gd name="connsiteY103" fmla="*/ 1123785 h 1202189"/>
              <a:gd name="connsiteX104" fmla="*/ 518977 w 1593369"/>
              <a:gd name="connsiteY104" fmla="*/ 1178543 h 1202189"/>
              <a:gd name="connsiteX105" fmla="*/ 469195 w 1593369"/>
              <a:gd name="connsiteY105" fmla="*/ 1202189 h 1202189"/>
              <a:gd name="connsiteX106" fmla="*/ 329806 w 1593369"/>
              <a:gd name="connsiteY106" fmla="*/ 1202189 h 1202189"/>
              <a:gd name="connsiteX107" fmla="*/ 266334 w 1593369"/>
              <a:gd name="connsiteY107" fmla="*/ 1152409 h 1202189"/>
              <a:gd name="connsiteX108" fmla="*/ 181704 w 1593369"/>
              <a:gd name="connsiteY108" fmla="*/ 775325 h 1202189"/>
              <a:gd name="connsiteX109" fmla="*/ 0 w 1593369"/>
              <a:gd name="connsiteY109" fmla="*/ 517713 h 1202189"/>
              <a:gd name="connsiteX110" fmla="*/ 0 w 1593369"/>
              <a:gd name="connsiteY110" fmla="*/ 472911 h 1202189"/>
              <a:gd name="connsiteX111" fmla="*/ 272556 w 1593369"/>
              <a:gd name="connsiteY111" fmla="*/ 201609 h 1202189"/>
              <a:gd name="connsiteX112" fmla="*/ 613563 w 1593369"/>
              <a:gd name="connsiteY112" fmla="*/ 201609 h 1202189"/>
              <a:gd name="connsiteX113" fmla="*/ 710638 w 1593369"/>
              <a:gd name="connsiteY113" fmla="*/ 190409 h 1202189"/>
              <a:gd name="connsiteX114" fmla="*/ 920967 w 1593369"/>
              <a:gd name="connsiteY114" fmla="*/ 123206 h 1202189"/>
              <a:gd name="connsiteX115" fmla="*/ 975727 w 1593369"/>
              <a:gd name="connsiteY115" fmla="*/ 93338 h 1202189"/>
              <a:gd name="connsiteX116" fmla="*/ 975727 w 1593369"/>
              <a:gd name="connsiteY116" fmla="*/ 77159 h 1202189"/>
              <a:gd name="connsiteX117" fmla="*/ 1056623 w 1593369"/>
              <a:gd name="connsiteY117" fmla="*/ 0 h 120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593369" h="1202189">
                <a:moveTo>
                  <a:pt x="230242" y="795237"/>
                </a:moveTo>
                <a:lnTo>
                  <a:pt x="308648" y="1143697"/>
                </a:lnTo>
                <a:cubicBezTo>
                  <a:pt x="309893" y="1153653"/>
                  <a:pt x="318605" y="1161120"/>
                  <a:pt x="329806" y="1161120"/>
                </a:cubicBezTo>
                <a:lnTo>
                  <a:pt x="469195" y="1161120"/>
                </a:lnTo>
                <a:cubicBezTo>
                  <a:pt x="475418" y="1161120"/>
                  <a:pt x="481641" y="1157387"/>
                  <a:pt x="486619" y="1152409"/>
                </a:cubicBezTo>
                <a:cubicBezTo>
                  <a:pt x="491597" y="1147431"/>
                  <a:pt x="492842" y="1139964"/>
                  <a:pt x="491597" y="1133741"/>
                </a:cubicBezTo>
                <a:lnTo>
                  <a:pt x="441815" y="912220"/>
                </a:lnTo>
                <a:lnTo>
                  <a:pt x="415679" y="795237"/>
                </a:lnTo>
                <a:close/>
                <a:moveTo>
                  <a:pt x="456750" y="791503"/>
                </a:moveTo>
                <a:lnTo>
                  <a:pt x="477907" y="884841"/>
                </a:lnTo>
                <a:cubicBezTo>
                  <a:pt x="517733" y="878618"/>
                  <a:pt x="548846" y="843772"/>
                  <a:pt x="548846" y="802704"/>
                </a:cubicBezTo>
                <a:lnTo>
                  <a:pt x="548846" y="791503"/>
                </a:lnTo>
                <a:close/>
                <a:moveTo>
                  <a:pt x="1440481" y="710255"/>
                </a:moveTo>
                <a:cubicBezTo>
                  <a:pt x="1445583" y="709176"/>
                  <a:pt x="1451147" y="710101"/>
                  <a:pt x="1456095" y="713803"/>
                </a:cubicBezTo>
                <a:lnTo>
                  <a:pt x="1584711" y="801411"/>
                </a:lnTo>
                <a:cubicBezTo>
                  <a:pt x="1593369" y="808815"/>
                  <a:pt x="1595841" y="821154"/>
                  <a:pt x="1589657" y="829792"/>
                </a:cubicBezTo>
                <a:cubicBezTo>
                  <a:pt x="1585947" y="835961"/>
                  <a:pt x="1579765" y="839663"/>
                  <a:pt x="1572345" y="839663"/>
                </a:cubicBezTo>
                <a:cubicBezTo>
                  <a:pt x="1568633" y="839663"/>
                  <a:pt x="1564923" y="838429"/>
                  <a:pt x="1561213" y="835961"/>
                </a:cubicBezTo>
                <a:lnTo>
                  <a:pt x="1432597" y="747119"/>
                </a:lnTo>
                <a:cubicBezTo>
                  <a:pt x="1423941" y="740949"/>
                  <a:pt x="1420229" y="728610"/>
                  <a:pt x="1427651" y="718738"/>
                </a:cubicBezTo>
                <a:cubicBezTo>
                  <a:pt x="1430741" y="714420"/>
                  <a:pt x="1435379" y="711335"/>
                  <a:pt x="1440481" y="710255"/>
                </a:cubicBezTo>
                <a:close/>
                <a:moveTo>
                  <a:pt x="1305047" y="616361"/>
                </a:moveTo>
                <a:cubicBezTo>
                  <a:pt x="1310271" y="615441"/>
                  <a:pt x="1315803" y="616667"/>
                  <a:pt x="1320105" y="620344"/>
                </a:cubicBezTo>
                <a:lnTo>
                  <a:pt x="1370501" y="654663"/>
                </a:lnTo>
                <a:cubicBezTo>
                  <a:pt x="1380335" y="660792"/>
                  <a:pt x="1382793" y="674275"/>
                  <a:pt x="1376647" y="682854"/>
                </a:cubicBezTo>
                <a:cubicBezTo>
                  <a:pt x="1372959" y="688983"/>
                  <a:pt x="1365585" y="692660"/>
                  <a:pt x="1359439" y="692660"/>
                </a:cubicBezTo>
                <a:cubicBezTo>
                  <a:pt x="1355751" y="692660"/>
                  <a:pt x="1352063" y="690209"/>
                  <a:pt x="1348377" y="687757"/>
                </a:cubicBezTo>
                <a:lnTo>
                  <a:pt x="1296751" y="653438"/>
                </a:lnTo>
                <a:cubicBezTo>
                  <a:pt x="1288145" y="647309"/>
                  <a:pt x="1285687" y="633827"/>
                  <a:pt x="1291833" y="625247"/>
                </a:cubicBezTo>
                <a:cubicBezTo>
                  <a:pt x="1294905" y="620344"/>
                  <a:pt x="1299823" y="617280"/>
                  <a:pt x="1305047" y="616361"/>
                </a:cubicBezTo>
                <a:close/>
                <a:moveTo>
                  <a:pt x="1484783" y="444747"/>
                </a:moveTo>
                <a:lnTo>
                  <a:pt x="1572391" y="444747"/>
                </a:lnTo>
                <a:cubicBezTo>
                  <a:pt x="1583497" y="444747"/>
                  <a:pt x="1593369" y="453203"/>
                  <a:pt x="1593369" y="464075"/>
                </a:cubicBezTo>
                <a:cubicBezTo>
                  <a:pt x="1593369" y="474948"/>
                  <a:pt x="1583497" y="484612"/>
                  <a:pt x="1572391" y="484612"/>
                </a:cubicBezTo>
                <a:lnTo>
                  <a:pt x="1484783" y="484612"/>
                </a:lnTo>
                <a:cubicBezTo>
                  <a:pt x="1473677" y="484612"/>
                  <a:pt x="1463805" y="474948"/>
                  <a:pt x="1463805" y="464075"/>
                </a:cubicBezTo>
                <a:cubicBezTo>
                  <a:pt x="1463805" y="453203"/>
                  <a:pt x="1473677" y="444747"/>
                  <a:pt x="1484783" y="444747"/>
                </a:cubicBezTo>
                <a:close/>
                <a:moveTo>
                  <a:pt x="1307877" y="444747"/>
                </a:moveTo>
                <a:lnTo>
                  <a:pt x="1395485" y="444747"/>
                </a:lnTo>
                <a:cubicBezTo>
                  <a:pt x="1406591" y="444747"/>
                  <a:pt x="1416461" y="453203"/>
                  <a:pt x="1416461" y="464075"/>
                </a:cubicBezTo>
                <a:cubicBezTo>
                  <a:pt x="1416461" y="474948"/>
                  <a:pt x="1406591" y="484612"/>
                  <a:pt x="1395485" y="484612"/>
                </a:cubicBezTo>
                <a:lnTo>
                  <a:pt x="1307877" y="484612"/>
                </a:lnTo>
                <a:cubicBezTo>
                  <a:pt x="1296771" y="484612"/>
                  <a:pt x="1286901" y="474948"/>
                  <a:pt x="1286901" y="464075"/>
                </a:cubicBezTo>
                <a:cubicBezTo>
                  <a:pt x="1286901" y="453203"/>
                  <a:pt x="1296771" y="444747"/>
                  <a:pt x="1307877" y="444747"/>
                </a:cubicBezTo>
                <a:close/>
                <a:moveTo>
                  <a:pt x="1138763" y="355928"/>
                </a:moveTo>
                <a:lnTo>
                  <a:pt x="1138763" y="637185"/>
                </a:lnTo>
                <a:cubicBezTo>
                  <a:pt x="1181077" y="603583"/>
                  <a:pt x="1207213" y="552559"/>
                  <a:pt x="1207213" y="496556"/>
                </a:cubicBezTo>
                <a:cubicBezTo>
                  <a:pt x="1207213" y="439309"/>
                  <a:pt x="1181077" y="389529"/>
                  <a:pt x="1138763" y="355928"/>
                </a:cubicBezTo>
                <a:close/>
                <a:moveTo>
                  <a:pt x="272556" y="242678"/>
                </a:moveTo>
                <a:cubicBezTo>
                  <a:pt x="145612" y="242678"/>
                  <a:pt x="41070" y="345972"/>
                  <a:pt x="41070" y="472911"/>
                </a:cubicBezTo>
                <a:lnTo>
                  <a:pt x="41070" y="517713"/>
                </a:lnTo>
                <a:cubicBezTo>
                  <a:pt x="41070" y="645897"/>
                  <a:pt x="145612" y="749190"/>
                  <a:pt x="272556" y="749190"/>
                </a:cubicBezTo>
                <a:lnTo>
                  <a:pt x="593650" y="749190"/>
                </a:lnTo>
                <a:lnTo>
                  <a:pt x="593650" y="242678"/>
                </a:lnTo>
                <a:close/>
                <a:moveTo>
                  <a:pt x="1362973" y="236394"/>
                </a:moveTo>
                <a:cubicBezTo>
                  <a:pt x="1368043" y="237313"/>
                  <a:pt x="1372961" y="240377"/>
                  <a:pt x="1376647" y="245278"/>
                </a:cubicBezTo>
                <a:cubicBezTo>
                  <a:pt x="1382793" y="253855"/>
                  <a:pt x="1380335" y="267334"/>
                  <a:pt x="1370501" y="273461"/>
                </a:cubicBezTo>
                <a:lnTo>
                  <a:pt x="1320105" y="307771"/>
                </a:lnTo>
                <a:cubicBezTo>
                  <a:pt x="1316417" y="310222"/>
                  <a:pt x="1312729" y="311447"/>
                  <a:pt x="1309043" y="311447"/>
                </a:cubicBezTo>
                <a:cubicBezTo>
                  <a:pt x="1301667" y="311447"/>
                  <a:pt x="1295521" y="308996"/>
                  <a:pt x="1291833" y="302869"/>
                </a:cubicBezTo>
                <a:cubicBezTo>
                  <a:pt x="1285687" y="294292"/>
                  <a:pt x="1288145" y="280813"/>
                  <a:pt x="1296751" y="274686"/>
                </a:cubicBezTo>
                <a:lnTo>
                  <a:pt x="1348377" y="240376"/>
                </a:lnTo>
                <a:cubicBezTo>
                  <a:pt x="1352679" y="236700"/>
                  <a:pt x="1357903" y="235475"/>
                  <a:pt x="1362973" y="236394"/>
                </a:cubicBezTo>
                <a:close/>
                <a:moveTo>
                  <a:pt x="975727" y="141873"/>
                </a:moveTo>
                <a:lnTo>
                  <a:pt x="942124" y="159296"/>
                </a:lnTo>
                <a:cubicBezTo>
                  <a:pt x="869940" y="199120"/>
                  <a:pt x="794023" y="224010"/>
                  <a:pt x="715616" y="231477"/>
                </a:cubicBezTo>
                <a:lnTo>
                  <a:pt x="635965" y="240189"/>
                </a:lnTo>
                <a:lnTo>
                  <a:pt x="635965" y="751679"/>
                </a:lnTo>
                <a:lnTo>
                  <a:pt x="715616" y="760391"/>
                </a:lnTo>
                <a:cubicBezTo>
                  <a:pt x="794023" y="769102"/>
                  <a:pt x="869940" y="792748"/>
                  <a:pt x="942124" y="832572"/>
                </a:cubicBezTo>
                <a:lnTo>
                  <a:pt x="975727" y="851239"/>
                </a:lnTo>
                <a:close/>
                <a:moveTo>
                  <a:pt x="1576363" y="89068"/>
                </a:moveTo>
                <a:cubicBezTo>
                  <a:pt x="1581619" y="89993"/>
                  <a:pt x="1586567" y="92770"/>
                  <a:pt x="1589657" y="97088"/>
                </a:cubicBezTo>
                <a:cubicBezTo>
                  <a:pt x="1595841" y="106960"/>
                  <a:pt x="1593369" y="120533"/>
                  <a:pt x="1584711" y="125469"/>
                </a:cubicBezTo>
                <a:lnTo>
                  <a:pt x="1456095" y="214311"/>
                </a:lnTo>
                <a:cubicBezTo>
                  <a:pt x="1452385" y="216779"/>
                  <a:pt x="1448675" y="218013"/>
                  <a:pt x="1443727" y="218013"/>
                </a:cubicBezTo>
                <a:cubicBezTo>
                  <a:pt x="1438781" y="218013"/>
                  <a:pt x="1431361" y="215545"/>
                  <a:pt x="1427651" y="209376"/>
                </a:cubicBezTo>
                <a:cubicBezTo>
                  <a:pt x="1420229" y="199504"/>
                  <a:pt x="1423941" y="187165"/>
                  <a:pt x="1432597" y="180995"/>
                </a:cubicBezTo>
                <a:lnTo>
                  <a:pt x="1561213" y="92153"/>
                </a:lnTo>
                <a:cubicBezTo>
                  <a:pt x="1565541" y="89068"/>
                  <a:pt x="1571107" y="88143"/>
                  <a:pt x="1576363" y="89068"/>
                </a:cubicBezTo>
                <a:close/>
                <a:moveTo>
                  <a:pt x="1056623" y="42313"/>
                </a:moveTo>
                <a:cubicBezTo>
                  <a:pt x="1034221" y="42313"/>
                  <a:pt x="1016797" y="58492"/>
                  <a:pt x="1016797" y="77159"/>
                </a:cubicBezTo>
                <a:lnTo>
                  <a:pt x="1016797" y="920932"/>
                </a:lnTo>
                <a:lnTo>
                  <a:pt x="1016797" y="939599"/>
                </a:lnTo>
                <a:cubicBezTo>
                  <a:pt x="1016797" y="959511"/>
                  <a:pt x="1034221" y="975690"/>
                  <a:pt x="1056623" y="975690"/>
                </a:cubicBezTo>
                <a:cubicBezTo>
                  <a:pt x="1079025" y="975690"/>
                  <a:pt x="1096449" y="959511"/>
                  <a:pt x="1096449" y="939599"/>
                </a:cubicBezTo>
                <a:lnTo>
                  <a:pt x="1096449" y="77159"/>
                </a:lnTo>
                <a:cubicBezTo>
                  <a:pt x="1096449" y="58492"/>
                  <a:pt x="1079025" y="42313"/>
                  <a:pt x="1056623" y="42313"/>
                </a:cubicBezTo>
                <a:close/>
                <a:moveTo>
                  <a:pt x="1056623" y="0"/>
                </a:moveTo>
                <a:cubicBezTo>
                  <a:pt x="1101427" y="0"/>
                  <a:pt x="1138763" y="34846"/>
                  <a:pt x="1138763" y="77159"/>
                </a:cubicBezTo>
                <a:lnTo>
                  <a:pt x="1138763" y="304903"/>
                </a:lnTo>
                <a:cubicBezTo>
                  <a:pt x="1207213" y="344727"/>
                  <a:pt x="1248283" y="416908"/>
                  <a:pt x="1248283" y="496556"/>
                </a:cubicBezTo>
                <a:cubicBezTo>
                  <a:pt x="1248283" y="574960"/>
                  <a:pt x="1205969" y="647141"/>
                  <a:pt x="1138763" y="686965"/>
                </a:cubicBezTo>
                <a:lnTo>
                  <a:pt x="1138763" y="939599"/>
                </a:lnTo>
                <a:cubicBezTo>
                  <a:pt x="1138763" y="983157"/>
                  <a:pt x="1101427" y="1016758"/>
                  <a:pt x="1056623" y="1016758"/>
                </a:cubicBezTo>
                <a:cubicBezTo>
                  <a:pt x="1011819" y="1016758"/>
                  <a:pt x="975727" y="983157"/>
                  <a:pt x="975727" y="939599"/>
                </a:cubicBezTo>
                <a:lnTo>
                  <a:pt x="975727" y="898531"/>
                </a:lnTo>
                <a:lnTo>
                  <a:pt x="920967" y="868662"/>
                </a:lnTo>
                <a:cubicBezTo>
                  <a:pt x="855005" y="831327"/>
                  <a:pt x="784066" y="810171"/>
                  <a:pt x="710638" y="801459"/>
                </a:cubicBezTo>
                <a:lnTo>
                  <a:pt x="613563" y="791503"/>
                </a:lnTo>
                <a:lnTo>
                  <a:pt x="589916" y="791503"/>
                </a:lnTo>
                <a:lnTo>
                  <a:pt x="589916" y="802704"/>
                </a:lnTo>
                <a:cubicBezTo>
                  <a:pt x="589916" y="863684"/>
                  <a:pt x="545113" y="915953"/>
                  <a:pt x="487863" y="925910"/>
                </a:cubicBezTo>
                <a:lnTo>
                  <a:pt x="531423" y="1123785"/>
                </a:lnTo>
                <a:cubicBezTo>
                  <a:pt x="536401" y="1143697"/>
                  <a:pt x="531423" y="1162365"/>
                  <a:pt x="518977" y="1178543"/>
                </a:cubicBezTo>
                <a:cubicBezTo>
                  <a:pt x="507776" y="1193477"/>
                  <a:pt x="487863" y="1202189"/>
                  <a:pt x="469195" y="1202189"/>
                </a:cubicBezTo>
                <a:lnTo>
                  <a:pt x="329806" y="1202189"/>
                </a:lnTo>
                <a:cubicBezTo>
                  <a:pt x="299936" y="1202189"/>
                  <a:pt x="273801" y="1182277"/>
                  <a:pt x="266334" y="1152409"/>
                </a:cubicBezTo>
                <a:lnTo>
                  <a:pt x="181704" y="775325"/>
                </a:lnTo>
                <a:cubicBezTo>
                  <a:pt x="75918" y="737990"/>
                  <a:pt x="0" y="637185"/>
                  <a:pt x="0" y="517713"/>
                </a:cubicBezTo>
                <a:lnTo>
                  <a:pt x="0" y="472911"/>
                </a:lnTo>
                <a:cubicBezTo>
                  <a:pt x="0" y="323571"/>
                  <a:pt x="121966" y="201609"/>
                  <a:pt x="272556" y="201609"/>
                </a:cubicBezTo>
                <a:lnTo>
                  <a:pt x="613563" y="201609"/>
                </a:lnTo>
                <a:lnTo>
                  <a:pt x="710638" y="190409"/>
                </a:lnTo>
                <a:cubicBezTo>
                  <a:pt x="784066" y="182942"/>
                  <a:pt x="855005" y="159296"/>
                  <a:pt x="920967" y="123206"/>
                </a:cubicBezTo>
                <a:lnTo>
                  <a:pt x="975727" y="93338"/>
                </a:lnTo>
                <a:lnTo>
                  <a:pt x="975727" y="77159"/>
                </a:lnTo>
                <a:cubicBezTo>
                  <a:pt x="975727" y="34846"/>
                  <a:pt x="1011819" y="0"/>
                  <a:pt x="1056623" y="0"/>
                </a:cubicBezTo>
                <a:close/>
              </a:path>
            </a:pathLst>
          </a:custGeom>
          <a:solidFill>
            <a:srgbClr val="02C595"/>
          </a:solidFill>
          <a:ln cap="flat">
            <a:noFill/>
            <a:prstDash val="solid"/>
          </a:ln>
        </p:spPr>
        <p:txBody>
          <a:bodyPr vert="horz" wrap="square" lIns="45000" tIns="22500" rIns="45000" bIns="22500" anchor="ctr" anchorCtr="1" compatLnSpc="0">
            <a:noAutofit/>
          </a:bodyPr>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45" name="Freeform: Shape 491">
            <a:extLst>
              <a:ext uri="{FF2B5EF4-FFF2-40B4-BE49-F238E27FC236}">
                <a16:creationId xmlns:a16="http://schemas.microsoft.com/office/drawing/2014/main" id="{6F2E9BC8-B0D1-4E2F-8979-CA730E1A5809}"/>
              </a:ext>
            </a:extLst>
          </p:cNvPr>
          <p:cNvSpPr/>
          <p:nvPr/>
        </p:nvSpPr>
        <p:spPr>
          <a:xfrm>
            <a:off x="5704498" y="1657331"/>
            <a:ext cx="753704" cy="655287"/>
          </a:xfrm>
          <a:custGeom>
            <a:avLst/>
            <a:gdLst>
              <a:gd name="connsiteX0" fmla="*/ 633488 w 1507408"/>
              <a:gd name="connsiteY0" fmla="*/ 597984 h 1310573"/>
              <a:gd name="connsiteX1" fmla="*/ 673976 w 1507408"/>
              <a:gd name="connsiteY1" fmla="*/ 638472 h 1310573"/>
              <a:gd name="connsiteX2" fmla="*/ 633488 w 1507408"/>
              <a:gd name="connsiteY2" fmla="*/ 678960 h 1310573"/>
              <a:gd name="connsiteX3" fmla="*/ 593000 w 1507408"/>
              <a:gd name="connsiteY3" fmla="*/ 638472 h 1310573"/>
              <a:gd name="connsiteX4" fmla="*/ 633488 w 1507408"/>
              <a:gd name="connsiteY4" fmla="*/ 597984 h 1310573"/>
              <a:gd name="connsiteX5" fmla="*/ 470270 w 1507408"/>
              <a:gd name="connsiteY5" fmla="*/ 597984 h 1310573"/>
              <a:gd name="connsiteX6" fmla="*/ 509532 w 1507408"/>
              <a:gd name="connsiteY6" fmla="*/ 638472 h 1310573"/>
              <a:gd name="connsiteX7" fmla="*/ 470270 w 1507408"/>
              <a:gd name="connsiteY7" fmla="*/ 678960 h 1310573"/>
              <a:gd name="connsiteX8" fmla="*/ 428556 w 1507408"/>
              <a:gd name="connsiteY8" fmla="*/ 638472 h 1310573"/>
              <a:gd name="connsiteX9" fmla="*/ 470270 w 1507408"/>
              <a:gd name="connsiteY9" fmla="*/ 597984 h 1310573"/>
              <a:gd name="connsiteX10" fmla="*/ 305846 w 1507408"/>
              <a:gd name="connsiteY10" fmla="*/ 597984 h 1310573"/>
              <a:gd name="connsiteX11" fmla="*/ 346334 w 1507408"/>
              <a:gd name="connsiteY11" fmla="*/ 638472 h 1310573"/>
              <a:gd name="connsiteX12" fmla="*/ 305846 w 1507408"/>
              <a:gd name="connsiteY12" fmla="*/ 678960 h 1310573"/>
              <a:gd name="connsiteX13" fmla="*/ 265358 w 1507408"/>
              <a:gd name="connsiteY13" fmla="*/ 638472 h 1310573"/>
              <a:gd name="connsiteX14" fmla="*/ 305846 w 1507408"/>
              <a:gd name="connsiteY14" fmla="*/ 597984 h 1310573"/>
              <a:gd name="connsiteX15" fmla="*/ 124476 w 1507408"/>
              <a:gd name="connsiteY15" fmla="*/ 384584 h 1310573"/>
              <a:gd name="connsiteX16" fmla="*/ 41078 w 1507408"/>
              <a:gd name="connsiteY16" fmla="*/ 470462 h 1310573"/>
              <a:gd name="connsiteX17" fmla="*/ 41078 w 1507408"/>
              <a:gd name="connsiteY17" fmla="*/ 790327 h 1310573"/>
              <a:gd name="connsiteX18" fmla="*/ 124476 w 1507408"/>
              <a:gd name="connsiteY18" fmla="*/ 874960 h 1310573"/>
              <a:gd name="connsiteX19" fmla="*/ 165554 w 1507408"/>
              <a:gd name="connsiteY19" fmla="*/ 874960 h 1310573"/>
              <a:gd name="connsiteX20" fmla="*/ 204142 w 1507408"/>
              <a:gd name="connsiteY20" fmla="*/ 913543 h 1310573"/>
              <a:gd name="connsiteX21" fmla="*/ 204142 w 1507408"/>
              <a:gd name="connsiteY21" fmla="*/ 1064141 h 1310573"/>
              <a:gd name="connsiteX22" fmla="*/ 380898 w 1507408"/>
              <a:gd name="connsiteY22" fmla="*/ 898608 h 1310573"/>
              <a:gd name="connsiteX23" fmla="*/ 440646 w 1507408"/>
              <a:gd name="connsiteY23" fmla="*/ 874960 h 1310573"/>
              <a:gd name="connsiteX24" fmla="*/ 815320 w 1507408"/>
              <a:gd name="connsiteY24" fmla="*/ 874960 h 1310573"/>
              <a:gd name="connsiteX25" fmla="*/ 899964 w 1507408"/>
              <a:gd name="connsiteY25" fmla="*/ 790327 h 1310573"/>
              <a:gd name="connsiteX26" fmla="*/ 899964 w 1507408"/>
              <a:gd name="connsiteY26" fmla="*/ 470462 h 1310573"/>
              <a:gd name="connsiteX27" fmla="*/ 815320 w 1507408"/>
              <a:gd name="connsiteY27" fmla="*/ 384584 h 1310573"/>
              <a:gd name="connsiteX28" fmla="*/ 1023532 w 1507408"/>
              <a:gd name="connsiteY28" fmla="*/ 160711 h 1310573"/>
              <a:gd name="connsiteX29" fmla="*/ 1345462 w 1507408"/>
              <a:gd name="connsiteY29" fmla="*/ 450517 h 1310573"/>
              <a:gd name="connsiteX30" fmla="*/ 1345462 w 1507408"/>
              <a:gd name="connsiteY30" fmla="*/ 451760 h 1310573"/>
              <a:gd name="connsiteX31" fmla="*/ 1345462 w 1507408"/>
              <a:gd name="connsiteY31" fmla="*/ 658232 h 1310573"/>
              <a:gd name="connsiteX32" fmla="*/ 1311900 w 1507408"/>
              <a:gd name="connsiteY32" fmla="*/ 693058 h 1310573"/>
              <a:gd name="connsiteX33" fmla="*/ 1310658 w 1507408"/>
              <a:gd name="connsiteY33" fmla="*/ 693058 h 1310573"/>
              <a:gd name="connsiteX34" fmla="*/ 1198792 w 1507408"/>
              <a:gd name="connsiteY34" fmla="*/ 797538 h 1310573"/>
              <a:gd name="connsiteX35" fmla="*/ 1263426 w 1507408"/>
              <a:gd name="connsiteY35" fmla="*/ 899530 h 1310573"/>
              <a:gd name="connsiteX36" fmla="*/ 1273370 w 1507408"/>
              <a:gd name="connsiteY36" fmla="*/ 926893 h 1310573"/>
              <a:gd name="connsiteX37" fmla="*/ 1254724 w 1507408"/>
              <a:gd name="connsiteY37" fmla="*/ 939331 h 1310573"/>
              <a:gd name="connsiteX38" fmla="*/ 1246024 w 1507408"/>
              <a:gd name="connsiteY38" fmla="*/ 938087 h 1310573"/>
              <a:gd name="connsiteX39" fmla="*/ 1156530 w 1507408"/>
              <a:gd name="connsiteY39" fmla="*/ 797538 h 1310573"/>
              <a:gd name="connsiteX40" fmla="*/ 1304444 w 1507408"/>
              <a:gd name="connsiteY40" fmla="*/ 652013 h 1310573"/>
              <a:gd name="connsiteX41" fmla="*/ 1304444 w 1507408"/>
              <a:gd name="connsiteY41" fmla="*/ 453004 h 1310573"/>
              <a:gd name="connsiteX42" fmla="*/ 1023532 w 1507408"/>
              <a:gd name="connsiteY42" fmla="*/ 201756 h 1310573"/>
              <a:gd name="connsiteX43" fmla="*/ 833360 w 1507408"/>
              <a:gd name="connsiteY43" fmla="*/ 276384 h 1310573"/>
              <a:gd name="connsiteX44" fmla="*/ 803528 w 1507408"/>
              <a:gd name="connsiteY44" fmla="*/ 275141 h 1310573"/>
              <a:gd name="connsiteX45" fmla="*/ 804770 w 1507408"/>
              <a:gd name="connsiteY45" fmla="*/ 245289 h 1310573"/>
              <a:gd name="connsiteX46" fmla="*/ 1023532 w 1507408"/>
              <a:gd name="connsiteY46" fmla="*/ 160711 h 1310573"/>
              <a:gd name="connsiteX47" fmla="*/ 1023196 w 1507408"/>
              <a:gd name="connsiteY47" fmla="*/ 0 h 1310573"/>
              <a:gd name="connsiteX48" fmla="*/ 1507408 w 1507408"/>
              <a:gd name="connsiteY48" fmla="*/ 440591 h 1310573"/>
              <a:gd name="connsiteX49" fmla="*/ 1487492 w 1507408"/>
              <a:gd name="connsiteY49" fmla="*/ 462994 h 1310573"/>
              <a:gd name="connsiteX50" fmla="*/ 1486246 w 1507408"/>
              <a:gd name="connsiteY50" fmla="*/ 462994 h 1310573"/>
              <a:gd name="connsiteX51" fmla="*/ 1465086 w 1507408"/>
              <a:gd name="connsiteY51" fmla="*/ 444325 h 1310573"/>
              <a:gd name="connsiteX52" fmla="*/ 1023196 w 1507408"/>
              <a:gd name="connsiteY52" fmla="*/ 41072 h 1310573"/>
              <a:gd name="connsiteX53" fmla="*/ 603710 w 1507408"/>
              <a:gd name="connsiteY53" fmla="*/ 342267 h 1310573"/>
              <a:gd name="connsiteX54" fmla="*/ 815320 w 1507408"/>
              <a:gd name="connsiteY54" fmla="*/ 342267 h 1310573"/>
              <a:gd name="connsiteX55" fmla="*/ 941040 w 1507408"/>
              <a:gd name="connsiteY55" fmla="*/ 470462 h 1310573"/>
              <a:gd name="connsiteX56" fmla="*/ 941040 w 1507408"/>
              <a:gd name="connsiteY56" fmla="*/ 790327 h 1310573"/>
              <a:gd name="connsiteX57" fmla="*/ 815320 w 1507408"/>
              <a:gd name="connsiteY57" fmla="*/ 916032 h 1310573"/>
              <a:gd name="connsiteX58" fmla="*/ 772998 w 1507408"/>
              <a:gd name="connsiteY58" fmla="*/ 916032 h 1310573"/>
              <a:gd name="connsiteX59" fmla="*/ 907432 w 1507408"/>
              <a:gd name="connsiteY59" fmla="*/ 1044227 h 1310573"/>
              <a:gd name="connsiteX60" fmla="*/ 908678 w 1507408"/>
              <a:gd name="connsiteY60" fmla="*/ 1045472 h 1310573"/>
              <a:gd name="connsiteX61" fmla="*/ 963446 w 1507408"/>
              <a:gd name="connsiteY61" fmla="*/ 1113925 h 1310573"/>
              <a:gd name="connsiteX62" fmla="*/ 978384 w 1507408"/>
              <a:gd name="connsiteY62" fmla="*/ 1140062 h 1310573"/>
              <a:gd name="connsiteX63" fmla="*/ 1202442 w 1507408"/>
              <a:gd name="connsiteY63" fmla="*/ 1269501 h 1310573"/>
              <a:gd name="connsiteX64" fmla="*/ 1465086 w 1507408"/>
              <a:gd name="connsiteY64" fmla="*/ 1006889 h 1310573"/>
              <a:gd name="connsiteX65" fmla="*/ 1486246 w 1507408"/>
              <a:gd name="connsiteY65" fmla="*/ 985730 h 1310573"/>
              <a:gd name="connsiteX66" fmla="*/ 1507408 w 1507408"/>
              <a:gd name="connsiteY66" fmla="*/ 1006889 h 1310573"/>
              <a:gd name="connsiteX67" fmla="*/ 1202442 w 1507408"/>
              <a:gd name="connsiteY67" fmla="*/ 1310573 h 1310573"/>
              <a:gd name="connsiteX68" fmla="*/ 942286 w 1507408"/>
              <a:gd name="connsiteY68" fmla="*/ 1161220 h 1310573"/>
              <a:gd name="connsiteX69" fmla="*/ 927348 w 1507408"/>
              <a:gd name="connsiteY69" fmla="*/ 1135083 h 1310573"/>
              <a:gd name="connsiteX70" fmla="*/ 881292 w 1507408"/>
              <a:gd name="connsiteY70" fmla="*/ 1076587 h 1310573"/>
              <a:gd name="connsiteX71" fmla="*/ 718228 w 1507408"/>
              <a:gd name="connsiteY71" fmla="*/ 916032 h 1310573"/>
              <a:gd name="connsiteX72" fmla="*/ 440646 w 1507408"/>
              <a:gd name="connsiteY72" fmla="*/ 916032 h 1310573"/>
              <a:gd name="connsiteX73" fmla="*/ 408282 w 1507408"/>
              <a:gd name="connsiteY73" fmla="*/ 929723 h 1310573"/>
              <a:gd name="connsiteX74" fmla="*/ 211610 w 1507408"/>
              <a:gd name="connsiteY74" fmla="*/ 1113925 h 1310573"/>
              <a:gd name="connsiteX75" fmla="*/ 192938 w 1507408"/>
              <a:gd name="connsiteY75" fmla="*/ 1120148 h 1310573"/>
              <a:gd name="connsiteX76" fmla="*/ 179246 w 1507408"/>
              <a:gd name="connsiteY76" fmla="*/ 1117659 h 1310573"/>
              <a:gd name="connsiteX77" fmla="*/ 163064 w 1507408"/>
              <a:gd name="connsiteY77" fmla="*/ 1091522 h 1310573"/>
              <a:gd name="connsiteX78" fmla="*/ 163064 w 1507408"/>
              <a:gd name="connsiteY78" fmla="*/ 916032 h 1310573"/>
              <a:gd name="connsiteX79" fmla="*/ 124476 w 1507408"/>
              <a:gd name="connsiteY79" fmla="*/ 916032 h 1310573"/>
              <a:gd name="connsiteX80" fmla="*/ 0 w 1507408"/>
              <a:gd name="connsiteY80" fmla="*/ 790327 h 1310573"/>
              <a:gd name="connsiteX81" fmla="*/ 0 w 1507408"/>
              <a:gd name="connsiteY81" fmla="*/ 470462 h 1310573"/>
              <a:gd name="connsiteX82" fmla="*/ 124476 w 1507408"/>
              <a:gd name="connsiteY82" fmla="*/ 342267 h 1310573"/>
              <a:gd name="connsiteX83" fmla="*/ 560144 w 1507408"/>
              <a:gd name="connsiteY83" fmla="*/ 342267 h 1310573"/>
              <a:gd name="connsiteX84" fmla="*/ 1023196 w 1507408"/>
              <a:gd name="connsiteY84" fmla="*/ 0 h 131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07408" h="1310573">
                <a:moveTo>
                  <a:pt x="633488" y="597984"/>
                </a:moveTo>
                <a:cubicBezTo>
                  <a:pt x="655572" y="597984"/>
                  <a:pt x="673976" y="616388"/>
                  <a:pt x="673976" y="638472"/>
                </a:cubicBezTo>
                <a:cubicBezTo>
                  <a:pt x="673976" y="660557"/>
                  <a:pt x="655572" y="678960"/>
                  <a:pt x="633488" y="678960"/>
                </a:cubicBezTo>
                <a:cubicBezTo>
                  <a:pt x="611404" y="678960"/>
                  <a:pt x="593000" y="660557"/>
                  <a:pt x="593000" y="638472"/>
                </a:cubicBezTo>
                <a:cubicBezTo>
                  <a:pt x="593000" y="616388"/>
                  <a:pt x="611404" y="597984"/>
                  <a:pt x="633488" y="597984"/>
                </a:cubicBezTo>
                <a:close/>
                <a:moveTo>
                  <a:pt x="470270" y="597984"/>
                </a:moveTo>
                <a:cubicBezTo>
                  <a:pt x="492356" y="597984"/>
                  <a:pt x="509532" y="616388"/>
                  <a:pt x="509532" y="638472"/>
                </a:cubicBezTo>
                <a:cubicBezTo>
                  <a:pt x="509532" y="660557"/>
                  <a:pt x="492356" y="678960"/>
                  <a:pt x="470270" y="678960"/>
                </a:cubicBezTo>
                <a:cubicBezTo>
                  <a:pt x="446960" y="678960"/>
                  <a:pt x="428556" y="660557"/>
                  <a:pt x="428556" y="638472"/>
                </a:cubicBezTo>
                <a:cubicBezTo>
                  <a:pt x="428556" y="616388"/>
                  <a:pt x="446960" y="597984"/>
                  <a:pt x="470270" y="597984"/>
                </a:cubicBezTo>
                <a:close/>
                <a:moveTo>
                  <a:pt x="305846" y="597984"/>
                </a:moveTo>
                <a:cubicBezTo>
                  <a:pt x="327930" y="597984"/>
                  <a:pt x="346334" y="616388"/>
                  <a:pt x="346334" y="638472"/>
                </a:cubicBezTo>
                <a:cubicBezTo>
                  <a:pt x="346334" y="660557"/>
                  <a:pt x="327930" y="678960"/>
                  <a:pt x="305846" y="678960"/>
                </a:cubicBezTo>
                <a:cubicBezTo>
                  <a:pt x="283760" y="678960"/>
                  <a:pt x="265358" y="660557"/>
                  <a:pt x="265358" y="638472"/>
                </a:cubicBezTo>
                <a:cubicBezTo>
                  <a:pt x="265358" y="616388"/>
                  <a:pt x="283760" y="597984"/>
                  <a:pt x="305846" y="597984"/>
                </a:cubicBezTo>
                <a:close/>
                <a:moveTo>
                  <a:pt x="124476" y="384584"/>
                </a:moveTo>
                <a:cubicBezTo>
                  <a:pt x="78420" y="384584"/>
                  <a:pt x="41078" y="423167"/>
                  <a:pt x="41078" y="470462"/>
                </a:cubicBezTo>
                <a:lnTo>
                  <a:pt x="41078" y="790327"/>
                </a:lnTo>
                <a:cubicBezTo>
                  <a:pt x="41078" y="836377"/>
                  <a:pt x="78420" y="874960"/>
                  <a:pt x="124476" y="874960"/>
                </a:cubicBezTo>
                <a:lnTo>
                  <a:pt x="165554" y="874960"/>
                </a:lnTo>
                <a:cubicBezTo>
                  <a:pt x="186714" y="874960"/>
                  <a:pt x="204142" y="892385"/>
                  <a:pt x="204142" y="913543"/>
                </a:cubicBezTo>
                <a:lnTo>
                  <a:pt x="204142" y="1064141"/>
                </a:lnTo>
                <a:lnTo>
                  <a:pt x="380898" y="898608"/>
                </a:lnTo>
                <a:cubicBezTo>
                  <a:pt x="397080" y="883672"/>
                  <a:pt x="419486" y="874960"/>
                  <a:pt x="440646" y="874960"/>
                </a:cubicBezTo>
                <a:lnTo>
                  <a:pt x="815320" y="874960"/>
                </a:lnTo>
                <a:cubicBezTo>
                  <a:pt x="861376" y="874960"/>
                  <a:pt x="899964" y="836377"/>
                  <a:pt x="899964" y="790327"/>
                </a:cubicBezTo>
                <a:lnTo>
                  <a:pt x="899964" y="470462"/>
                </a:lnTo>
                <a:cubicBezTo>
                  <a:pt x="899964" y="423167"/>
                  <a:pt x="861376" y="384584"/>
                  <a:pt x="815320" y="384584"/>
                </a:cubicBezTo>
                <a:close/>
                <a:moveTo>
                  <a:pt x="1023532" y="160711"/>
                </a:moveTo>
                <a:cubicBezTo>
                  <a:pt x="1187604" y="160711"/>
                  <a:pt x="1329302" y="287579"/>
                  <a:pt x="1345462" y="450517"/>
                </a:cubicBezTo>
                <a:lnTo>
                  <a:pt x="1345462" y="451760"/>
                </a:lnTo>
                <a:cubicBezTo>
                  <a:pt x="1345462" y="471661"/>
                  <a:pt x="1346704" y="540070"/>
                  <a:pt x="1345462" y="658232"/>
                </a:cubicBezTo>
                <a:cubicBezTo>
                  <a:pt x="1345462" y="676889"/>
                  <a:pt x="1330546" y="693058"/>
                  <a:pt x="1311900" y="693058"/>
                </a:cubicBezTo>
                <a:lnTo>
                  <a:pt x="1310658" y="693058"/>
                </a:lnTo>
                <a:cubicBezTo>
                  <a:pt x="1249752" y="693058"/>
                  <a:pt x="1200034" y="740323"/>
                  <a:pt x="1198792" y="797538"/>
                </a:cubicBezTo>
                <a:cubicBezTo>
                  <a:pt x="1196306" y="842315"/>
                  <a:pt x="1222408" y="882116"/>
                  <a:pt x="1263426" y="899530"/>
                </a:cubicBezTo>
                <a:cubicBezTo>
                  <a:pt x="1273370" y="904505"/>
                  <a:pt x="1278340" y="915699"/>
                  <a:pt x="1273370" y="926893"/>
                </a:cubicBezTo>
                <a:cubicBezTo>
                  <a:pt x="1269640" y="934356"/>
                  <a:pt x="1262182" y="939331"/>
                  <a:pt x="1254724" y="939331"/>
                </a:cubicBezTo>
                <a:cubicBezTo>
                  <a:pt x="1252238" y="939331"/>
                  <a:pt x="1248510" y="938087"/>
                  <a:pt x="1246024" y="938087"/>
                </a:cubicBezTo>
                <a:cubicBezTo>
                  <a:pt x="1190090" y="913211"/>
                  <a:pt x="1155288" y="857240"/>
                  <a:pt x="1156530" y="797538"/>
                </a:cubicBezTo>
                <a:cubicBezTo>
                  <a:pt x="1159016" y="719178"/>
                  <a:pt x="1223650" y="654501"/>
                  <a:pt x="1304444" y="652013"/>
                </a:cubicBezTo>
                <a:cubicBezTo>
                  <a:pt x="1304444" y="540070"/>
                  <a:pt x="1304444" y="474149"/>
                  <a:pt x="1304444" y="453004"/>
                </a:cubicBezTo>
                <a:cubicBezTo>
                  <a:pt x="1289528" y="312455"/>
                  <a:pt x="1166474" y="201756"/>
                  <a:pt x="1023532" y="201756"/>
                </a:cubicBezTo>
                <a:cubicBezTo>
                  <a:pt x="952684" y="201756"/>
                  <a:pt x="885564" y="227876"/>
                  <a:pt x="833360" y="276384"/>
                </a:cubicBezTo>
                <a:cubicBezTo>
                  <a:pt x="824658" y="283847"/>
                  <a:pt x="810986" y="283847"/>
                  <a:pt x="803528" y="275141"/>
                </a:cubicBezTo>
                <a:cubicBezTo>
                  <a:pt x="796070" y="266434"/>
                  <a:pt x="796070" y="253996"/>
                  <a:pt x="804770" y="245289"/>
                </a:cubicBezTo>
                <a:cubicBezTo>
                  <a:pt x="864434" y="190562"/>
                  <a:pt x="942740" y="160711"/>
                  <a:pt x="1023532" y="160711"/>
                </a:cubicBezTo>
                <a:close/>
                <a:moveTo>
                  <a:pt x="1023196" y="0"/>
                </a:moveTo>
                <a:cubicBezTo>
                  <a:pt x="1273392" y="0"/>
                  <a:pt x="1485002" y="192914"/>
                  <a:pt x="1507408" y="440591"/>
                </a:cubicBezTo>
                <a:cubicBezTo>
                  <a:pt x="1507408" y="451793"/>
                  <a:pt x="1498694" y="461750"/>
                  <a:pt x="1487492" y="462994"/>
                </a:cubicBezTo>
                <a:cubicBezTo>
                  <a:pt x="1487492" y="462994"/>
                  <a:pt x="1487492" y="462994"/>
                  <a:pt x="1486246" y="462994"/>
                </a:cubicBezTo>
                <a:cubicBezTo>
                  <a:pt x="1475044" y="462994"/>
                  <a:pt x="1466330" y="455527"/>
                  <a:pt x="1465086" y="444325"/>
                </a:cubicBezTo>
                <a:cubicBezTo>
                  <a:pt x="1445170" y="217806"/>
                  <a:pt x="1252232" y="41072"/>
                  <a:pt x="1023196" y="41072"/>
                </a:cubicBezTo>
                <a:cubicBezTo>
                  <a:pt x="833992" y="41072"/>
                  <a:pt x="663458" y="164288"/>
                  <a:pt x="603710" y="342267"/>
                </a:cubicBezTo>
                <a:lnTo>
                  <a:pt x="815320" y="342267"/>
                </a:lnTo>
                <a:cubicBezTo>
                  <a:pt x="885026" y="342267"/>
                  <a:pt x="941040" y="399519"/>
                  <a:pt x="941040" y="470462"/>
                </a:cubicBezTo>
                <a:lnTo>
                  <a:pt x="941040" y="790327"/>
                </a:lnTo>
                <a:cubicBezTo>
                  <a:pt x="941040" y="860025"/>
                  <a:pt x="885026" y="916032"/>
                  <a:pt x="815320" y="916032"/>
                </a:cubicBezTo>
                <a:lnTo>
                  <a:pt x="772998" y="916032"/>
                </a:lnTo>
                <a:cubicBezTo>
                  <a:pt x="842704" y="994443"/>
                  <a:pt x="906188" y="1044227"/>
                  <a:pt x="907432" y="1044227"/>
                </a:cubicBezTo>
                <a:lnTo>
                  <a:pt x="908678" y="1045472"/>
                </a:lnTo>
                <a:cubicBezTo>
                  <a:pt x="929838" y="1065385"/>
                  <a:pt x="948510" y="1089033"/>
                  <a:pt x="963446" y="1113925"/>
                </a:cubicBezTo>
                <a:lnTo>
                  <a:pt x="978384" y="1140062"/>
                </a:lnTo>
                <a:cubicBezTo>
                  <a:pt x="1024440" y="1219717"/>
                  <a:pt x="1110328" y="1269501"/>
                  <a:pt x="1202442" y="1269501"/>
                </a:cubicBezTo>
                <a:cubicBezTo>
                  <a:pt x="1348078" y="1269501"/>
                  <a:pt x="1465086" y="1151263"/>
                  <a:pt x="1465086" y="1006889"/>
                </a:cubicBezTo>
                <a:cubicBezTo>
                  <a:pt x="1465086" y="994443"/>
                  <a:pt x="1475044" y="985730"/>
                  <a:pt x="1486246" y="985730"/>
                </a:cubicBezTo>
                <a:cubicBezTo>
                  <a:pt x="1497450" y="985730"/>
                  <a:pt x="1507408" y="994443"/>
                  <a:pt x="1507408" y="1006889"/>
                </a:cubicBezTo>
                <a:cubicBezTo>
                  <a:pt x="1507408" y="1173666"/>
                  <a:pt x="1370484" y="1310573"/>
                  <a:pt x="1202442" y="1310573"/>
                </a:cubicBezTo>
                <a:cubicBezTo>
                  <a:pt x="1096636" y="1310573"/>
                  <a:pt x="997056" y="1253321"/>
                  <a:pt x="942286" y="1161220"/>
                </a:cubicBezTo>
                <a:lnTo>
                  <a:pt x="927348" y="1135083"/>
                </a:lnTo>
                <a:cubicBezTo>
                  <a:pt x="914900" y="1113925"/>
                  <a:pt x="899964" y="1094011"/>
                  <a:pt x="881292" y="1076587"/>
                </a:cubicBezTo>
                <a:cubicBezTo>
                  <a:pt x="871334" y="1070364"/>
                  <a:pt x="795404" y="1010623"/>
                  <a:pt x="718228" y="916032"/>
                </a:cubicBezTo>
                <a:lnTo>
                  <a:pt x="440646" y="916032"/>
                </a:lnTo>
                <a:cubicBezTo>
                  <a:pt x="429444" y="916032"/>
                  <a:pt x="418240" y="921011"/>
                  <a:pt x="408282" y="929723"/>
                </a:cubicBezTo>
                <a:lnTo>
                  <a:pt x="211610" y="1113925"/>
                </a:lnTo>
                <a:cubicBezTo>
                  <a:pt x="205386" y="1118903"/>
                  <a:pt x="199162" y="1120148"/>
                  <a:pt x="192938" y="1120148"/>
                </a:cubicBezTo>
                <a:cubicBezTo>
                  <a:pt x="187960" y="1120148"/>
                  <a:pt x="184224" y="1120148"/>
                  <a:pt x="179246" y="1117659"/>
                </a:cubicBezTo>
                <a:cubicBezTo>
                  <a:pt x="169288" y="1112680"/>
                  <a:pt x="163064" y="1102724"/>
                  <a:pt x="163064" y="1091522"/>
                </a:cubicBezTo>
                <a:lnTo>
                  <a:pt x="163064" y="916032"/>
                </a:lnTo>
                <a:lnTo>
                  <a:pt x="124476" y="916032"/>
                </a:lnTo>
                <a:cubicBezTo>
                  <a:pt x="56014" y="916032"/>
                  <a:pt x="0" y="860025"/>
                  <a:pt x="0" y="790327"/>
                </a:cubicBezTo>
                <a:lnTo>
                  <a:pt x="0" y="470462"/>
                </a:lnTo>
                <a:cubicBezTo>
                  <a:pt x="0" y="399519"/>
                  <a:pt x="56014" y="342267"/>
                  <a:pt x="124476" y="342267"/>
                </a:cubicBezTo>
                <a:lnTo>
                  <a:pt x="560144" y="342267"/>
                </a:lnTo>
                <a:cubicBezTo>
                  <a:pt x="621136" y="140641"/>
                  <a:pt x="810340" y="0"/>
                  <a:pt x="1023196" y="0"/>
                </a:cubicBezTo>
                <a:close/>
              </a:path>
            </a:pathLst>
          </a:custGeom>
          <a:solidFill>
            <a:srgbClr val="F49A02"/>
          </a:solidFill>
          <a:ln cap="flat">
            <a:solidFill>
              <a:srgbClr val="F49A02"/>
            </a:solidFill>
            <a:prstDash val="solid"/>
          </a:ln>
        </p:spPr>
        <p:txBody>
          <a:bodyPr vert="horz" wrap="square" lIns="45000" tIns="22500" rIns="45000" bIns="22500" anchor="ctr" anchorCtr="1" compatLnSpc="0">
            <a:noAutofit/>
          </a:bodyPr>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747A94"/>
              </a:solidFill>
              <a:effectLst/>
              <a:uLnTx/>
              <a:uFillTx/>
              <a:latin typeface="Arial" pitchFamily="18"/>
              <a:ea typeface="Microsoft YaHei" pitchFamily="2"/>
              <a:cs typeface="Lucida Sans" pitchFamily="2"/>
            </a:endParaRPr>
          </a:p>
        </p:txBody>
      </p:sp>
      <p:sp>
        <p:nvSpPr>
          <p:cNvPr id="46" name="TextBox 45">
            <a:extLst>
              <a:ext uri="{FF2B5EF4-FFF2-40B4-BE49-F238E27FC236}">
                <a16:creationId xmlns:a16="http://schemas.microsoft.com/office/drawing/2014/main" id="{45E8728B-7718-4CB5-A922-2A7C65556080}"/>
              </a:ext>
            </a:extLst>
          </p:cNvPr>
          <p:cNvSpPr txBox="1"/>
          <p:nvPr/>
        </p:nvSpPr>
        <p:spPr>
          <a:xfrm>
            <a:off x="1056192" y="3443400"/>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145"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S</a:t>
            </a:r>
          </a:p>
        </p:txBody>
      </p:sp>
      <p:sp>
        <p:nvSpPr>
          <p:cNvPr id="47" name="TextBox 46">
            <a:extLst>
              <a:ext uri="{FF2B5EF4-FFF2-40B4-BE49-F238E27FC236}">
                <a16:creationId xmlns:a16="http://schemas.microsoft.com/office/drawing/2014/main" id="{B0A9C2C2-6C6E-4331-92E2-1BEFD53DA5AF}"/>
              </a:ext>
            </a:extLst>
          </p:cNvPr>
          <p:cNvSpPr txBox="1"/>
          <p:nvPr/>
        </p:nvSpPr>
        <p:spPr>
          <a:xfrm>
            <a:off x="3267897" y="344435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145"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M</a:t>
            </a:r>
          </a:p>
        </p:txBody>
      </p:sp>
      <p:sp>
        <p:nvSpPr>
          <p:cNvPr id="48" name="TextBox 47">
            <a:extLst>
              <a:ext uri="{FF2B5EF4-FFF2-40B4-BE49-F238E27FC236}">
                <a16:creationId xmlns:a16="http://schemas.microsoft.com/office/drawing/2014/main" id="{A5E249A1-AEE6-4D5C-8A72-501336BF572D}"/>
              </a:ext>
            </a:extLst>
          </p:cNvPr>
          <p:cNvSpPr txBox="1"/>
          <p:nvPr/>
        </p:nvSpPr>
        <p:spPr>
          <a:xfrm>
            <a:off x="5477062" y="344435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145"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A</a:t>
            </a:r>
          </a:p>
        </p:txBody>
      </p:sp>
      <p:sp>
        <p:nvSpPr>
          <p:cNvPr id="49" name="TextBox 48">
            <a:extLst>
              <a:ext uri="{FF2B5EF4-FFF2-40B4-BE49-F238E27FC236}">
                <a16:creationId xmlns:a16="http://schemas.microsoft.com/office/drawing/2014/main" id="{2BD3BD88-2E14-4EE5-9410-C549F07DE886}"/>
              </a:ext>
            </a:extLst>
          </p:cNvPr>
          <p:cNvSpPr txBox="1"/>
          <p:nvPr/>
        </p:nvSpPr>
        <p:spPr>
          <a:xfrm>
            <a:off x="7686227" y="344435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145"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R</a:t>
            </a:r>
          </a:p>
        </p:txBody>
      </p:sp>
      <p:sp>
        <p:nvSpPr>
          <p:cNvPr id="50" name="TextBox 49">
            <a:extLst>
              <a:ext uri="{FF2B5EF4-FFF2-40B4-BE49-F238E27FC236}">
                <a16:creationId xmlns:a16="http://schemas.microsoft.com/office/drawing/2014/main" id="{5D2ED680-B01A-4DDC-872D-C336351F0106}"/>
              </a:ext>
            </a:extLst>
          </p:cNvPr>
          <p:cNvSpPr txBox="1"/>
          <p:nvPr/>
        </p:nvSpPr>
        <p:spPr>
          <a:xfrm>
            <a:off x="9895850" y="344435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145"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T</a:t>
            </a:r>
          </a:p>
        </p:txBody>
      </p:sp>
      <p:cxnSp>
        <p:nvCxnSpPr>
          <p:cNvPr id="51" name="Straight Connector 50">
            <a:extLst>
              <a:ext uri="{FF2B5EF4-FFF2-40B4-BE49-F238E27FC236}">
                <a16:creationId xmlns:a16="http://schemas.microsoft.com/office/drawing/2014/main" id="{C55E2470-995B-4085-BF4F-3174803387C8}"/>
              </a:ext>
            </a:extLst>
          </p:cNvPr>
          <p:cNvCxnSpPr/>
          <p:nvPr/>
        </p:nvCxnSpPr>
        <p:spPr>
          <a:xfrm flipV="1">
            <a:off x="1675448" y="2767330"/>
            <a:ext cx="0" cy="497840"/>
          </a:xfrm>
          <a:prstGeom prst="line">
            <a:avLst/>
          </a:prstGeom>
          <a:noFill/>
          <a:ln w="38100" cap="flat" cmpd="sng" algn="ctr">
            <a:solidFill>
              <a:srgbClr val="8322CC"/>
            </a:solidFill>
            <a:prstDash val="solid"/>
            <a:miter lim="800000"/>
            <a:tailEnd type="oval" w="med" len="med"/>
          </a:ln>
          <a:effectLst/>
        </p:spPr>
      </p:cxnSp>
      <p:cxnSp>
        <p:nvCxnSpPr>
          <p:cNvPr id="52" name="Straight Connector 51">
            <a:extLst>
              <a:ext uri="{FF2B5EF4-FFF2-40B4-BE49-F238E27FC236}">
                <a16:creationId xmlns:a16="http://schemas.microsoft.com/office/drawing/2014/main" id="{F00AF778-FA66-43E9-A203-3B62726A4904}"/>
              </a:ext>
            </a:extLst>
          </p:cNvPr>
          <p:cNvCxnSpPr/>
          <p:nvPr/>
        </p:nvCxnSpPr>
        <p:spPr>
          <a:xfrm flipV="1">
            <a:off x="6096000" y="2767330"/>
            <a:ext cx="0" cy="497840"/>
          </a:xfrm>
          <a:prstGeom prst="line">
            <a:avLst/>
          </a:prstGeom>
          <a:noFill/>
          <a:ln w="38100" cap="flat" cmpd="sng" algn="ctr">
            <a:solidFill>
              <a:srgbClr val="F49A02"/>
            </a:solidFill>
            <a:prstDash val="solid"/>
            <a:miter lim="800000"/>
            <a:tailEnd type="oval" w="med" len="med"/>
          </a:ln>
          <a:effectLst/>
        </p:spPr>
      </p:cxnSp>
      <p:cxnSp>
        <p:nvCxnSpPr>
          <p:cNvPr id="53" name="Straight Connector 52">
            <a:extLst>
              <a:ext uri="{FF2B5EF4-FFF2-40B4-BE49-F238E27FC236}">
                <a16:creationId xmlns:a16="http://schemas.microsoft.com/office/drawing/2014/main" id="{C39CD2D7-CEFD-499C-91D9-D0F59BC98736}"/>
              </a:ext>
            </a:extLst>
          </p:cNvPr>
          <p:cNvCxnSpPr/>
          <p:nvPr/>
        </p:nvCxnSpPr>
        <p:spPr>
          <a:xfrm flipV="1">
            <a:off x="10515283" y="2767330"/>
            <a:ext cx="0" cy="497840"/>
          </a:xfrm>
          <a:prstGeom prst="line">
            <a:avLst/>
          </a:prstGeom>
          <a:noFill/>
          <a:ln w="38100" cap="flat" cmpd="sng" algn="ctr">
            <a:solidFill>
              <a:srgbClr val="0890ED"/>
            </a:solidFill>
            <a:prstDash val="solid"/>
            <a:miter lim="800000"/>
            <a:tailEnd type="oval" w="med" len="med"/>
          </a:ln>
          <a:effectLst/>
        </p:spPr>
      </p:cxnSp>
      <p:cxnSp>
        <p:nvCxnSpPr>
          <p:cNvPr id="54" name="Straight Connector 53">
            <a:extLst>
              <a:ext uri="{FF2B5EF4-FFF2-40B4-BE49-F238E27FC236}">
                <a16:creationId xmlns:a16="http://schemas.microsoft.com/office/drawing/2014/main" id="{329E4003-94E1-4D85-A32D-AD65709053D3}"/>
              </a:ext>
            </a:extLst>
          </p:cNvPr>
          <p:cNvCxnSpPr>
            <a:cxnSpLocks/>
          </p:cNvCxnSpPr>
          <p:nvPr/>
        </p:nvCxnSpPr>
        <p:spPr>
          <a:xfrm>
            <a:off x="3886200" y="4859020"/>
            <a:ext cx="0" cy="497840"/>
          </a:xfrm>
          <a:prstGeom prst="line">
            <a:avLst/>
          </a:prstGeom>
          <a:noFill/>
          <a:ln w="38100" cap="flat" cmpd="sng" algn="ctr">
            <a:solidFill>
              <a:srgbClr val="F55B87"/>
            </a:solidFill>
            <a:prstDash val="solid"/>
            <a:miter lim="800000"/>
            <a:tailEnd type="oval" w="med" len="med"/>
          </a:ln>
          <a:effectLst/>
        </p:spPr>
      </p:cxnSp>
      <p:cxnSp>
        <p:nvCxnSpPr>
          <p:cNvPr id="55" name="Straight Connector 54">
            <a:extLst>
              <a:ext uri="{FF2B5EF4-FFF2-40B4-BE49-F238E27FC236}">
                <a16:creationId xmlns:a16="http://schemas.microsoft.com/office/drawing/2014/main" id="{7FE98BD9-22DC-435E-8E07-C6C775B766DB}"/>
              </a:ext>
            </a:extLst>
          </p:cNvPr>
          <p:cNvCxnSpPr>
            <a:cxnSpLocks/>
          </p:cNvCxnSpPr>
          <p:nvPr/>
        </p:nvCxnSpPr>
        <p:spPr>
          <a:xfrm>
            <a:off x="8305800" y="4859020"/>
            <a:ext cx="0" cy="497840"/>
          </a:xfrm>
          <a:prstGeom prst="line">
            <a:avLst/>
          </a:prstGeom>
          <a:noFill/>
          <a:ln w="38100" cap="flat" cmpd="sng" algn="ctr">
            <a:solidFill>
              <a:srgbClr val="02C595"/>
            </a:solidFill>
            <a:prstDash val="solid"/>
            <a:miter lim="800000"/>
            <a:tailEnd type="oval" w="med" len="med"/>
          </a:ln>
          <a:effectLst/>
        </p:spPr>
      </p:cxnSp>
      <p:sp>
        <p:nvSpPr>
          <p:cNvPr id="56" name="TextBox 55">
            <a:extLst>
              <a:ext uri="{FF2B5EF4-FFF2-40B4-BE49-F238E27FC236}">
                <a16:creationId xmlns:a16="http://schemas.microsoft.com/office/drawing/2014/main" id="{94B4B7FD-943A-424F-A4C3-0ADB4F1E381C}"/>
              </a:ext>
            </a:extLst>
          </p:cNvPr>
          <p:cNvSpPr txBox="1"/>
          <p:nvPr/>
        </p:nvSpPr>
        <p:spPr>
          <a:xfrm>
            <a:off x="740093" y="4972731"/>
            <a:ext cx="1871981" cy="353943"/>
          </a:xfrm>
          <a:prstGeom prst="rect">
            <a:avLst/>
          </a:prstGeom>
          <a:noFill/>
        </p:spPr>
        <p:txBody>
          <a:bodyPr wrap="square"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dirty="0">
                <a:ln>
                  <a:noFill/>
                </a:ln>
                <a:solidFill>
                  <a:srgbClr val="111340"/>
                </a:solidFill>
                <a:effectLst/>
                <a:uLnTx/>
                <a:uFillTx/>
                <a:latin typeface="Poppins" panose="00000500000000000000" pitchFamily="2" charset="0"/>
                <a:ea typeface="+mn-ea"/>
                <a:cs typeface="Poppins" panose="00000500000000000000" pitchFamily="2" charset="0"/>
              </a:rPr>
              <a:t>SPECIFIC</a:t>
            </a:r>
          </a:p>
        </p:txBody>
      </p:sp>
      <p:sp>
        <p:nvSpPr>
          <p:cNvPr id="57" name="TextBox 56">
            <a:extLst>
              <a:ext uri="{FF2B5EF4-FFF2-40B4-BE49-F238E27FC236}">
                <a16:creationId xmlns:a16="http://schemas.microsoft.com/office/drawing/2014/main" id="{BDB049AE-5CF1-48B1-BB9A-A1CB0735DD62}"/>
              </a:ext>
            </a:extLst>
          </p:cNvPr>
          <p:cNvSpPr txBox="1"/>
          <p:nvPr/>
        </p:nvSpPr>
        <p:spPr>
          <a:xfrm>
            <a:off x="740092" y="5350950"/>
            <a:ext cx="1871982" cy="646331"/>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747A94"/>
                </a:solidFill>
                <a:effectLst/>
                <a:uLnTx/>
                <a:uFillTx/>
                <a:latin typeface="Calibri" panose="020F0502020204030204"/>
                <a:ea typeface="+mn-ea"/>
                <a:cs typeface="+mn-cs"/>
              </a:rPr>
              <a:t>Nature and required level of performance can be clearly identified</a:t>
            </a:r>
          </a:p>
        </p:txBody>
      </p:sp>
      <p:sp>
        <p:nvSpPr>
          <p:cNvPr id="58" name="TextBox 57">
            <a:extLst>
              <a:ext uri="{FF2B5EF4-FFF2-40B4-BE49-F238E27FC236}">
                <a16:creationId xmlns:a16="http://schemas.microsoft.com/office/drawing/2014/main" id="{1D87C607-720B-400B-A5F0-F3A8390B7FD2}"/>
              </a:ext>
            </a:extLst>
          </p:cNvPr>
          <p:cNvSpPr txBox="1"/>
          <p:nvPr/>
        </p:nvSpPr>
        <p:spPr>
          <a:xfrm>
            <a:off x="5158421" y="4972731"/>
            <a:ext cx="1871981" cy="353943"/>
          </a:xfrm>
          <a:prstGeom prst="rect">
            <a:avLst/>
          </a:prstGeom>
          <a:noFill/>
        </p:spPr>
        <p:txBody>
          <a:bodyPr wrap="square"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dirty="0">
                <a:ln>
                  <a:noFill/>
                </a:ln>
                <a:solidFill>
                  <a:srgbClr val="111340"/>
                </a:solidFill>
                <a:effectLst/>
                <a:uLnTx/>
                <a:uFillTx/>
                <a:latin typeface="Poppins" panose="00000500000000000000" pitchFamily="2" charset="0"/>
                <a:ea typeface="+mn-ea"/>
                <a:cs typeface="Poppins" panose="00000500000000000000" pitchFamily="2" charset="0"/>
              </a:rPr>
              <a:t>ACHIEVABLE</a:t>
            </a:r>
          </a:p>
        </p:txBody>
      </p:sp>
      <p:sp>
        <p:nvSpPr>
          <p:cNvPr id="59" name="TextBox 58">
            <a:extLst>
              <a:ext uri="{FF2B5EF4-FFF2-40B4-BE49-F238E27FC236}">
                <a16:creationId xmlns:a16="http://schemas.microsoft.com/office/drawing/2014/main" id="{8ABDFB81-AFD3-46DD-8CB2-EC323996F6D5}"/>
              </a:ext>
            </a:extLst>
          </p:cNvPr>
          <p:cNvSpPr txBox="1"/>
          <p:nvPr/>
        </p:nvSpPr>
        <p:spPr>
          <a:xfrm>
            <a:off x="5158421" y="5350950"/>
            <a:ext cx="1871982" cy="784830"/>
          </a:xfrm>
          <a:prstGeom prst="rect">
            <a:avLst/>
          </a:prstGeom>
          <a:noFill/>
        </p:spPr>
        <p:txBody>
          <a:bodyPr wrap="square" rtlCol="0">
            <a:spAutoFit/>
          </a:bodyPr>
          <a:lstStyle/>
          <a:p>
            <a:pPr marL="0" marR="0" lvl="0" indent="0" algn="ctr" defTabSz="914217" rtl="0" eaLnBrk="1" fontAlgn="auto" latinLnBrk="0" hangingPunct="1">
              <a:lnSpc>
                <a:spcPts val="18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747A94"/>
                </a:solidFill>
                <a:effectLst/>
                <a:uLnTx/>
                <a:uFillTx/>
                <a:latin typeface="Calibri" panose="020F0502020204030204"/>
                <a:ea typeface="+mn-ea"/>
                <a:cs typeface="+mn-cs"/>
              </a:rPr>
              <a:t>Realistic given existing capacity</a:t>
            </a:r>
          </a:p>
          <a:p>
            <a:pPr marL="0" marR="0" lvl="0" indent="0" algn="ctr" defTabSz="914217" rtl="0" eaLnBrk="1" fontAlgn="auto" latinLnBrk="0" hangingPunct="1">
              <a:lnSpc>
                <a:spcPts val="1800"/>
              </a:lnSpc>
              <a:spcBef>
                <a:spcPts val="0"/>
              </a:spcBef>
              <a:spcAft>
                <a:spcPts val="0"/>
              </a:spcAft>
              <a:buClrTx/>
              <a:buSzTx/>
              <a:buFontTx/>
              <a:buNone/>
              <a:tabLst/>
              <a:defRPr/>
            </a:pPr>
            <a:r>
              <a:rPr kumimoji="0" lang="en-US" sz="1200" b="0" i="0" u="none" strike="noStrike" kern="1200" cap="none" spc="-10" normalizeH="0" baseline="0" noProof="0" dirty="0">
                <a:ln>
                  <a:noFill/>
                </a:ln>
                <a:solidFill>
                  <a:srgbClr val="747A94"/>
                </a:solidFill>
                <a:effectLst/>
                <a:uLnTx/>
                <a:uFillTx/>
                <a:latin typeface="Poppins" panose="00000500000000000000" pitchFamily="2" charset="0"/>
                <a:ea typeface="+mn-ea"/>
                <a:cs typeface="Poppins" panose="00000500000000000000" pitchFamily="2" charset="0"/>
              </a:rPr>
              <a:t>.</a:t>
            </a:r>
          </a:p>
        </p:txBody>
      </p:sp>
      <p:sp>
        <p:nvSpPr>
          <p:cNvPr id="60" name="TextBox 59">
            <a:extLst>
              <a:ext uri="{FF2B5EF4-FFF2-40B4-BE49-F238E27FC236}">
                <a16:creationId xmlns:a16="http://schemas.microsoft.com/office/drawing/2014/main" id="{E5F1D50F-E257-450E-868F-7F7A7A72292B}"/>
              </a:ext>
            </a:extLst>
          </p:cNvPr>
          <p:cNvSpPr txBox="1"/>
          <p:nvPr/>
        </p:nvSpPr>
        <p:spPr>
          <a:xfrm>
            <a:off x="9581199" y="4972731"/>
            <a:ext cx="1871981" cy="353943"/>
          </a:xfrm>
          <a:prstGeom prst="rect">
            <a:avLst/>
          </a:prstGeom>
          <a:noFill/>
        </p:spPr>
        <p:txBody>
          <a:bodyPr wrap="square"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dirty="0">
                <a:ln>
                  <a:noFill/>
                </a:ln>
                <a:solidFill>
                  <a:srgbClr val="111340"/>
                </a:solidFill>
                <a:effectLst/>
                <a:uLnTx/>
                <a:uFillTx/>
                <a:latin typeface="Poppins" panose="00000500000000000000" pitchFamily="2" charset="0"/>
                <a:ea typeface="+mn-ea"/>
                <a:cs typeface="Poppins" panose="00000500000000000000" pitchFamily="2" charset="0"/>
              </a:rPr>
              <a:t>TIME BOUND</a:t>
            </a:r>
          </a:p>
        </p:txBody>
      </p:sp>
      <p:sp>
        <p:nvSpPr>
          <p:cNvPr id="61" name="TextBox 60">
            <a:extLst>
              <a:ext uri="{FF2B5EF4-FFF2-40B4-BE49-F238E27FC236}">
                <a16:creationId xmlns:a16="http://schemas.microsoft.com/office/drawing/2014/main" id="{5DB32AD3-5E01-4556-A724-5F786D69810D}"/>
              </a:ext>
            </a:extLst>
          </p:cNvPr>
          <p:cNvSpPr txBox="1"/>
          <p:nvPr/>
        </p:nvSpPr>
        <p:spPr>
          <a:xfrm>
            <a:off x="9581198" y="5350950"/>
            <a:ext cx="1871982" cy="461665"/>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747A94"/>
                </a:solidFill>
                <a:effectLst/>
                <a:uLnTx/>
                <a:uFillTx/>
                <a:latin typeface="Calibri" panose="020F0502020204030204"/>
                <a:ea typeface="+mn-ea"/>
                <a:cs typeface="+mn-cs"/>
              </a:rPr>
              <a:t>Time period/deadline for delivery is specified</a:t>
            </a:r>
          </a:p>
        </p:txBody>
      </p:sp>
      <p:sp>
        <p:nvSpPr>
          <p:cNvPr id="62" name="TextBox 61">
            <a:extLst>
              <a:ext uri="{FF2B5EF4-FFF2-40B4-BE49-F238E27FC236}">
                <a16:creationId xmlns:a16="http://schemas.microsoft.com/office/drawing/2014/main" id="{3CDDF367-A671-4F64-81E5-257B5B6AB89C}"/>
              </a:ext>
            </a:extLst>
          </p:cNvPr>
          <p:cNvSpPr txBox="1"/>
          <p:nvPr/>
        </p:nvSpPr>
        <p:spPr>
          <a:xfrm>
            <a:off x="2949099" y="1694095"/>
            <a:ext cx="1871981" cy="353943"/>
          </a:xfrm>
          <a:prstGeom prst="rect">
            <a:avLst/>
          </a:prstGeom>
          <a:noFill/>
        </p:spPr>
        <p:txBody>
          <a:bodyPr wrap="square"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dirty="0">
                <a:ln>
                  <a:noFill/>
                </a:ln>
                <a:solidFill>
                  <a:srgbClr val="111340"/>
                </a:solidFill>
                <a:effectLst/>
                <a:uLnTx/>
                <a:uFillTx/>
                <a:latin typeface="Poppins" panose="00000500000000000000" pitchFamily="2" charset="0"/>
                <a:ea typeface="+mn-ea"/>
                <a:cs typeface="Poppins" panose="00000500000000000000" pitchFamily="2" charset="0"/>
              </a:rPr>
              <a:t>MEASURABLE</a:t>
            </a:r>
          </a:p>
        </p:txBody>
      </p:sp>
      <p:sp>
        <p:nvSpPr>
          <p:cNvPr id="63" name="TextBox 62">
            <a:extLst>
              <a:ext uri="{FF2B5EF4-FFF2-40B4-BE49-F238E27FC236}">
                <a16:creationId xmlns:a16="http://schemas.microsoft.com/office/drawing/2014/main" id="{1FEFA46F-FF7C-4AE3-BCE4-6C1CEFB0C743}"/>
              </a:ext>
            </a:extLst>
          </p:cNvPr>
          <p:cNvSpPr txBox="1"/>
          <p:nvPr/>
        </p:nvSpPr>
        <p:spPr>
          <a:xfrm>
            <a:off x="2949098" y="2072314"/>
            <a:ext cx="1871982" cy="461665"/>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747A94"/>
                </a:solidFill>
                <a:effectLst/>
                <a:uLnTx/>
                <a:uFillTx/>
                <a:latin typeface="Calibri" panose="020F0502020204030204"/>
                <a:ea typeface="+mn-ea"/>
                <a:cs typeface="+mn-cs"/>
              </a:rPr>
              <a:t>Required performance can be measured</a:t>
            </a:r>
          </a:p>
        </p:txBody>
      </p:sp>
      <p:sp>
        <p:nvSpPr>
          <p:cNvPr id="64" name="TextBox 63">
            <a:extLst>
              <a:ext uri="{FF2B5EF4-FFF2-40B4-BE49-F238E27FC236}">
                <a16:creationId xmlns:a16="http://schemas.microsoft.com/office/drawing/2014/main" id="{26AEB537-892A-4183-80E2-B1854FC04688}"/>
              </a:ext>
            </a:extLst>
          </p:cNvPr>
          <p:cNvSpPr txBox="1"/>
          <p:nvPr/>
        </p:nvSpPr>
        <p:spPr>
          <a:xfrm>
            <a:off x="7372189" y="1694095"/>
            <a:ext cx="1871981" cy="353943"/>
          </a:xfrm>
          <a:prstGeom prst="rect">
            <a:avLst/>
          </a:prstGeom>
          <a:noFill/>
        </p:spPr>
        <p:txBody>
          <a:bodyPr wrap="square"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dirty="0">
                <a:ln>
                  <a:noFill/>
                </a:ln>
                <a:solidFill>
                  <a:srgbClr val="111340"/>
                </a:solidFill>
                <a:effectLst/>
                <a:uLnTx/>
                <a:uFillTx/>
                <a:latin typeface="Poppins" panose="00000500000000000000" pitchFamily="2" charset="0"/>
                <a:ea typeface="+mn-ea"/>
                <a:cs typeface="Poppins" panose="00000500000000000000" pitchFamily="2" charset="0"/>
              </a:rPr>
              <a:t>RELEVANT</a:t>
            </a:r>
          </a:p>
        </p:txBody>
      </p:sp>
      <p:sp>
        <p:nvSpPr>
          <p:cNvPr id="65" name="TextBox 64">
            <a:extLst>
              <a:ext uri="{FF2B5EF4-FFF2-40B4-BE49-F238E27FC236}">
                <a16:creationId xmlns:a16="http://schemas.microsoft.com/office/drawing/2014/main" id="{D1240179-C3BB-4847-B0F1-18167E6EAEA6}"/>
              </a:ext>
            </a:extLst>
          </p:cNvPr>
          <p:cNvSpPr txBox="1"/>
          <p:nvPr/>
        </p:nvSpPr>
        <p:spPr>
          <a:xfrm>
            <a:off x="7372188" y="2072314"/>
            <a:ext cx="1871982" cy="646331"/>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747A94"/>
                </a:solidFill>
                <a:effectLst/>
                <a:uLnTx/>
                <a:uFillTx/>
                <a:latin typeface="Calibri" panose="020F0502020204030204"/>
                <a:ea typeface="+mn-ea"/>
                <a:cs typeface="+mn-cs"/>
              </a:rPr>
              <a:t>Required performance is linked to achievement of goal</a:t>
            </a:r>
          </a:p>
        </p:txBody>
      </p:sp>
    </p:spTree>
    <p:extLst>
      <p:ext uri="{BB962C8B-B14F-4D97-AF65-F5344CB8AC3E}">
        <p14:creationId xmlns:p14="http://schemas.microsoft.com/office/powerpoint/2010/main" val="91779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Characters of good performance indicators</a:t>
            </a:r>
          </a:p>
        </p:txBody>
      </p:sp>
      <p:sp>
        <p:nvSpPr>
          <p:cNvPr id="3" name="Freeform: Shape 45">
            <a:extLst>
              <a:ext uri="{FF2B5EF4-FFF2-40B4-BE49-F238E27FC236}">
                <a16:creationId xmlns:a16="http://schemas.microsoft.com/office/drawing/2014/main" id="{17B8D7F5-00FC-420B-843B-774C4E7D6CB1}"/>
              </a:ext>
            </a:extLst>
          </p:cNvPr>
          <p:cNvSpPr/>
          <p:nvPr/>
        </p:nvSpPr>
        <p:spPr>
          <a:xfrm>
            <a:off x="8652537" y="1443450"/>
            <a:ext cx="3310862" cy="1371791"/>
          </a:xfrm>
          <a:custGeom>
            <a:avLst/>
            <a:gdLst>
              <a:gd name="connsiteX0" fmla="*/ 1535952 w 1952714"/>
              <a:gd name="connsiteY0" fmla="*/ 0 h 833526"/>
              <a:gd name="connsiteX1" fmla="*/ 0 w 1952714"/>
              <a:gd name="connsiteY1" fmla="*/ 0 h 833526"/>
              <a:gd name="connsiteX2" fmla="*/ 207351 w 1952714"/>
              <a:gd name="connsiteY2" fmla="*/ 416763 h 833526"/>
              <a:gd name="connsiteX3" fmla="*/ 0 w 1952714"/>
              <a:gd name="connsiteY3" fmla="*/ 833526 h 833526"/>
              <a:gd name="connsiteX4" fmla="*/ 1535952 w 1952714"/>
              <a:gd name="connsiteY4" fmla="*/ 833526 h 833526"/>
              <a:gd name="connsiteX5" fmla="*/ 1952715 w 1952714"/>
              <a:gd name="connsiteY5" fmla="*/ 416763 h 833526"/>
              <a:gd name="connsiteX6" fmla="*/ 1952715 w 1952714"/>
              <a:gd name="connsiteY6" fmla="*/ 416763 h 833526"/>
              <a:gd name="connsiteX7" fmla="*/ 1535952 w 1952714"/>
              <a:gd name="connsiteY7" fmla="*/ 0 h 8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714" h="833526">
                <a:moveTo>
                  <a:pt x="1535952" y="0"/>
                </a:moveTo>
                <a:lnTo>
                  <a:pt x="0" y="0"/>
                </a:lnTo>
                <a:cubicBezTo>
                  <a:pt x="125869" y="95432"/>
                  <a:pt x="207351" y="246666"/>
                  <a:pt x="207351" y="416763"/>
                </a:cubicBezTo>
                <a:cubicBezTo>
                  <a:pt x="207351" y="586861"/>
                  <a:pt x="126028" y="738094"/>
                  <a:pt x="0" y="833526"/>
                </a:cubicBezTo>
                <a:lnTo>
                  <a:pt x="1535952" y="833526"/>
                </a:lnTo>
                <a:cubicBezTo>
                  <a:pt x="1766131" y="833526"/>
                  <a:pt x="1952715" y="646942"/>
                  <a:pt x="1952715" y="416763"/>
                </a:cubicBezTo>
                <a:lnTo>
                  <a:pt x="1952715" y="416763"/>
                </a:lnTo>
                <a:cubicBezTo>
                  <a:pt x="1952715" y="186584"/>
                  <a:pt x="1766131" y="0"/>
                  <a:pt x="1535952" y="0"/>
                </a:cubicBezTo>
                <a:close/>
              </a:path>
            </a:pathLst>
          </a:custGeom>
          <a:solidFill>
            <a:schemeClr val="accent4">
              <a:lumMod val="20000"/>
              <a:lumOff val="80000"/>
            </a:scheme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 name="Freeform: Shape 50">
            <a:extLst>
              <a:ext uri="{FF2B5EF4-FFF2-40B4-BE49-F238E27FC236}">
                <a16:creationId xmlns:a16="http://schemas.microsoft.com/office/drawing/2014/main" id="{20D4BD39-EC36-4533-8A05-D0A3C1C8E1C5}"/>
              </a:ext>
            </a:extLst>
          </p:cNvPr>
          <p:cNvSpPr/>
          <p:nvPr/>
        </p:nvSpPr>
        <p:spPr>
          <a:xfrm>
            <a:off x="8766595" y="3041911"/>
            <a:ext cx="3082745" cy="1309501"/>
          </a:xfrm>
          <a:custGeom>
            <a:avLst/>
            <a:gdLst>
              <a:gd name="connsiteX0" fmla="*/ 1535952 w 1952714"/>
              <a:gd name="connsiteY0" fmla="*/ 0 h 833526"/>
              <a:gd name="connsiteX1" fmla="*/ 0 w 1952714"/>
              <a:gd name="connsiteY1" fmla="*/ 0 h 833526"/>
              <a:gd name="connsiteX2" fmla="*/ 207351 w 1952714"/>
              <a:gd name="connsiteY2" fmla="*/ 416763 h 833526"/>
              <a:gd name="connsiteX3" fmla="*/ 0 w 1952714"/>
              <a:gd name="connsiteY3" fmla="*/ 833526 h 833526"/>
              <a:gd name="connsiteX4" fmla="*/ 1535952 w 1952714"/>
              <a:gd name="connsiteY4" fmla="*/ 833526 h 833526"/>
              <a:gd name="connsiteX5" fmla="*/ 1952715 w 1952714"/>
              <a:gd name="connsiteY5" fmla="*/ 416763 h 833526"/>
              <a:gd name="connsiteX6" fmla="*/ 1952715 w 1952714"/>
              <a:gd name="connsiteY6" fmla="*/ 416763 h 833526"/>
              <a:gd name="connsiteX7" fmla="*/ 1535952 w 1952714"/>
              <a:gd name="connsiteY7" fmla="*/ 0 h 8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714" h="833526">
                <a:moveTo>
                  <a:pt x="1535952" y="0"/>
                </a:moveTo>
                <a:lnTo>
                  <a:pt x="0" y="0"/>
                </a:lnTo>
                <a:cubicBezTo>
                  <a:pt x="125869" y="95432"/>
                  <a:pt x="207351" y="246665"/>
                  <a:pt x="207351" y="416763"/>
                </a:cubicBezTo>
                <a:cubicBezTo>
                  <a:pt x="207351" y="586861"/>
                  <a:pt x="126028" y="738094"/>
                  <a:pt x="0" y="833526"/>
                </a:cubicBezTo>
                <a:lnTo>
                  <a:pt x="1535952" y="833526"/>
                </a:lnTo>
                <a:cubicBezTo>
                  <a:pt x="1766131" y="833526"/>
                  <a:pt x="1952715" y="646942"/>
                  <a:pt x="1952715" y="416763"/>
                </a:cubicBezTo>
                <a:lnTo>
                  <a:pt x="1952715" y="416763"/>
                </a:lnTo>
                <a:cubicBezTo>
                  <a:pt x="1952715" y="186584"/>
                  <a:pt x="1766131" y="0"/>
                  <a:pt x="1535952" y="0"/>
                </a:cubicBezTo>
                <a:close/>
              </a:path>
            </a:pathLst>
          </a:custGeom>
          <a:solidFill>
            <a:schemeClr val="accent3">
              <a:lumMod val="60000"/>
              <a:lumOff val="40000"/>
            </a:scheme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 name="Freeform: Shape 55">
            <a:extLst>
              <a:ext uri="{FF2B5EF4-FFF2-40B4-BE49-F238E27FC236}">
                <a16:creationId xmlns:a16="http://schemas.microsoft.com/office/drawing/2014/main" id="{1224DD8D-A98C-4BB5-94AD-091A6C4ED27B}"/>
              </a:ext>
            </a:extLst>
          </p:cNvPr>
          <p:cNvSpPr/>
          <p:nvPr/>
        </p:nvSpPr>
        <p:spPr>
          <a:xfrm>
            <a:off x="8769073" y="4530951"/>
            <a:ext cx="3098994" cy="1231740"/>
          </a:xfrm>
          <a:custGeom>
            <a:avLst/>
            <a:gdLst>
              <a:gd name="connsiteX0" fmla="*/ 1535952 w 1952714"/>
              <a:gd name="connsiteY0" fmla="*/ 0 h 833525"/>
              <a:gd name="connsiteX1" fmla="*/ 0 w 1952714"/>
              <a:gd name="connsiteY1" fmla="*/ 0 h 833525"/>
              <a:gd name="connsiteX2" fmla="*/ 207351 w 1952714"/>
              <a:gd name="connsiteY2" fmla="*/ 416763 h 833525"/>
              <a:gd name="connsiteX3" fmla="*/ 0 w 1952714"/>
              <a:gd name="connsiteY3" fmla="*/ 833526 h 833525"/>
              <a:gd name="connsiteX4" fmla="*/ 1535952 w 1952714"/>
              <a:gd name="connsiteY4" fmla="*/ 833526 h 833525"/>
              <a:gd name="connsiteX5" fmla="*/ 1952715 w 1952714"/>
              <a:gd name="connsiteY5" fmla="*/ 416763 h 833525"/>
              <a:gd name="connsiteX6" fmla="*/ 1952715 w 1952714"/>
              <a:gd name="connsiteY6" fmla="*/ 416763 h 833525"/>
              <a:gd name="connsiteX7" fmla="*/ 1535952 w 1952714"/>
              <a:gd name="connsiteY7" fmla="*/ 0 h 8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714" h="833525">
                <a:moveTo>
                  <a:pt x="1535952" y="0"/>
                </a:moveTo>
                <a:lnTo>
                  <a:pt x="0" y="0"/>
                </a:lnTo>
                <a:cubicBezTo>
                  <a:pt x="125869" y="95432"/>
                  <a:pt x="207351" y="246665"/>
                  <a:pt x="207351" y="416763"/>
                </a:cubicBezTo>
                <a:cubicBezTo>
                  <a:pt x="207351" y="586861"/>
                  <a:pt x="126028" y="738094"/>
                  <a:pt x="0" y="833526"/>
                </a:cubicBezTo>
                <a:lnTo>
                  <a:pt x="1535952" y="833526"/>
                </a:lnTo>
                <a:cubicBezTo>
                  <a:pt x="1766131" y="833526"/>
                  <a:pt x="1952715" y="646942"/>
                  <a:pt x="1952715" y="416763"/>
                </a:cubicBezTo>
                <a:lnTo>
                  <a:pt x="1952715" y="416763"/>
                </a:lnTo>
                <a:cubicBezTo>
                  <a:pt x="1952715" y="186584"/>
                  <a:pt x="1766131" y="0"/>
                  <a:pt x="1535952" y="0"/>
                </a:cubicBezTo>
                <a:close/>
              </a:path>
            </a:pathLst>
          </a:custGeom>
          <a:solidFill>
            <a:srgbClr val="03A9F4"/>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 name="Freeform: Shape 70">
            <a:extLst>
              <a:ext uri="{FF2B5EF4-FFF2-40B4-BE49-F238E27FC236}">
                <a16:creationId xmlns:a16="http://schemas.microsoft.com/office/drawing/2014/main" id="{1514A7DF-E6A9-4EFE-B3C2-B215C5CD42A3}"/>
              </a:ext>
            </a:extLst>
          </p:cNvPr>
          <p:cNvSpPr/>
          <p:nvPr/>
        </p:nvSpPr>
        <p:spPr>
          <a:xfrm>
            <a:off x="76583" y="1500758"/>
            <a:ext cx="3114823" cy="1327165"/>
          </a:xfrm>
          <a:custGeom>
            <a:avLst/>
            <a:gdLst>
              <a:gd name="connsiteX0" fmla="*/ 416763 w 1952714"/>
              <a:gd name="connsiteY0" fmla="*/ 0 h 833526"/>
              <a:gd name="connsiteX1" fmla="*/ 1952715 w 1952714"/>
              <a:gd name="connsiteY1" fmla="*/ 0 h 833526"/>
              <a:gd name="connsiteX2" fmla="*/ 1745364 w 1952714"/>
              <a:gd name="connsiteY2" fmla="*/ 416763 h 833526"/>
              <a:gd name="connsiteX3" fmla="*/ 1952715 w 1952714"/>
              <a:gd name="connsiteY3" fmla="*/ 833526 h 833526"/>
              <a:gd name="connsiteX4" fmla="*/ 416763 w 1952714"/>
              <a:gd name="connsiteY4" fmla="*/ 833526 h 833526"/>
              <a:gd name="connsiteX5" fmla="*/ 0 w 1952714"/>
              <a:gd name="connsiteY5" fmla="*/ 416763 h 833526"/>
              <a:gd name="connsiteX6" fmla="*/ 0 w 1952714"/>
              <a:gd name="connsiteY6" fmla="*/ 416763 h 833526"/>
              <a:gd name="connsiteX7" fmla="*/ 416763 w 1952714"/>
              <a:gd name="connsiteY7" fmla="*/ 0 h 8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714" h="833526">
                <a:moveTo>
                  <a:pt x="416763" y="0"/>
                </a:moveTo>
                <a:lnTo>
                  <a:pt x="1952715" y="0"/>
                </a:lnTo>
                <a:cubicBezTo>
                  <a:pt x="1826846" y="95432"/>
                  <a:pt x="1745364" y="246666"/>
                  <a:pt x="1745364" y="416763"/>
                </a:cubicBezTo>
                <a:cubicBezTo>
                  <a:pt x="1745364" y="586861"/>
                  <a:pt x="1826687" y="738094"/>
                  <a:pt x="1952715" y="833526"/>
                </a:cubicBezTo>
                <a:lnTo>
                  <a:pt x="416763" y="833526"/>
                </a:lnTo>
                <a:cubicBezTo>
                  <a:pt x="186584" y="833526"/>
                  <a:pt x="0" y="646942"/>
                  <a:pt x="0" y="416763"/>
                </a:cubicBezTo>
                <a:lnTo>
                  <a:pt x="0" y="416763"/>
                </a:lnTo>
                <a:cubicBezTo>
                  <a:pt x="0" y="186584"/>
                  <a:pt x="186584" y="0"/>
                  <a:pt x="416763" y="0"/>
                </a:cubicBezTo>
                <a:close/>
              </a:path>
            </a:pathLst>
          </a:custGeom>
          <a:solidFill>
            <a:schemeClr val="accent4">
              <a:lumMod val="20000"/>
              <a:lumOff val="80000"/>
            </a:scheme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 name="Freeform: Shape 75">
            <a:extLst>
              <a:ext uri="{FF2B5EF4-FFF2-40B4-BE49-F238E27FC236}">
                <a16:creationId xmlns:a16="http://schemas.microsoft.com/office/drawing/2014/main" id="{204189BF-B9BD-4C39-BD68-54E5AE242DC5}"/>
              </a:ext>
            </a:extLst>
          </p:cNvPr>
          <p:cNvSpPr/>
          <p:nvPr/>
        </p:nvSpPr>
        <p:spPr>
          <a:xfrm>
            <a:off x="95637" y="2906710"/>
            <a:ext cx="3068034" cy="1294201"/>
          </a:xfrm>
          <a:custGeom>
            <a:avLst/>
            <a:gdLst>
              <a:gd name="connsiteX0" fmla="*/ 416763 w 1952714"/>
              <a:gd name="connsiteY0" fmla="*/ 0 h 833526"/>
              <a:gd name="connsiteX1" fmla="*/ 1952715 w 1952714"/>
              <a:gd name="connsiteY1" fmla="*/ 0 h 833526"/>
              <a:gd name="connsiteX2" fmla="*/ 1745364 w 1952714"/>
              <a:gd name="connsiteY2" fmla="*/ 416763 h 833526"/>
              <a:gd name="connsiteX3" fmla="*/ 1952715 w 1952714"/>
              <a:gd name="connsiteY3" fmla="*/ 833526 h 833526"/>
              <a:gd name="connsiteX4" fmla="*/ 416763 w 1952714"/>
              <a:gd name="connsiteY4" fmla="*/ 833526 h 833526"/>
              <a:gd name="connsiteX5" fmla="*/ 0 w 1952714"/>
              <a:gd name="connsiteY5" fmla="*/ 416763 h 833526"/>
              <a:gd name="connsiteX6" fmla="*/ 0 w 1952714"/>
              <a:gd name="connsiteY6" fmla="*/ 416763 h 833526"/>
              <a:gd name="connsiteX7" fmla="*/ 416763 w 1952714"/>
              <a:gd name="connsiteY7" fmla="*/ 0 h 8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714" h="833526">
                <a:moveTo>
                  <a:pt x="416763" y="0"/>
                </a:moveTo>
                <a:lnTo>
                  <a:pt x="1952715" y="0"/>
                </a:lnTo>
                <a:cubicBezTo>
                  <a:pt x="1826846" y="95432"/>
                  <a:pt x="1745364" y="246665"/>
                  <a:pt x="1745364" y="416763"/>
                </a:cubicBezTo>
                <a:cubicBezTo>
                  <a:pt x="1745364" y="586861"/>
                  <a:pt x="1826687" y="738094"/>
                  <a:pt x="1952715" y="833526"/>
                </a:cubicBezTo>
                <a:lnTo>
                  <a:pt x="416763" y="833526"/>
                </a:lnTo>
                <a:cubicBezTo>
                  <a:pt x="186584" y="833526"/>
                  <a:pt x="0" y="646942"/>
                  <a:pt x="0" y="416763"/>
                </a:cubicBezTo>
                <a:lnTo>
                  <a:pt x="0" y="416763"/>
                </a:lnTo>
                <a:cubicBezTo>
                  <a:pt x="0" y="186584"/>
                  <a:pt x="186584" y="0"/>
                  <a:pt x="416763" y="0"/>
                </a:cubicBezTo>
                <a:close/>
              </a:path>
            </a:pathLst>
          </a:custGeom>
          <a:solidFill>
            <a:schemeClr val="accent3">
              <a:lumMod val="60000"/>
              <a:lumOff val="40000"/>
            </a:scheme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8" name="Graphic 4">
            <a:extLst>
              <a:ext uri="{FF2B5EF4-FFF2-40B4-BE49-F238E27FC236}">
                <a16:creationId xmlns:a16="http://schemas.microsoft.com/office/drawing/2014/main" id="{F49AC5BB-832B-4824-B9A9-FCFED7021F48}"/>
              </a:ext>
            </a:extLst>
          </p:cNvPr>
          <p:cNvGrpSpPr/>
          <p:nvPr/>
        </p:nvGrpSpPr>
        <p:grpSpPr>
          <a:xfrm>
            <a:off x="5100302" y="2786707"/>
            <a:ext cx="1991394" cy="1991394"/>
            <a:chOff x="5100302" y="2786707"/>
            <a:chExt cx="1991394" cy="1991394"/>
          </a:xfrm>
        </p:grpSpPr>
        <p:sp>
          <p:nvSpPr>
            <p:cNvPr id="9" name="Freeform: Shape 153">
              <a:extLst>
                <a:ext uri="{FF2B5EF4-FFF2-40B4-BE49-F238E27FC236}">
                  <a16:creationId xmlns:a16="http://schemas.microsoft.com/office/drawing/2014/main" id="{2DE25F5C-7C42-43D1-ACD4-38882998C2CA}"/>
                </a:ext>
              </a:extLst>
            </p:cNvPr>
            <p:cNvSpPr/>
            <p:nvPr/>
          </p:nvSpPr>
          <p:spPr>
            <a:xfrm>
              <a:off x="5100302" y="2786707"/>
              <a:ext cx="1991394" cy="1991394"/>
            </a:xfrm>
            <a:custGeom>
              <a:avLst/>
              <a:gdLst>
                <a:gd name="connsiteX0" fmla="*/ 1991395 w 1991394"/>
                <a:gd name="connsiteY0" fmla="*/ 995697 h 1991394"/>
                <a:gd name="connsiteX1" fmla="*/ 995698 w 1991394"/>
                <a:gd name="connsiteY1" fmla="*/ 1991395 h 1991394"/>
                <a:gd name="connsiteX2" fmla="*/ 0 w 1991394"/>
                <a:gd name="connsiteY2" fmla="*/ 995697 h 1991394"/>
                <a:gd name="connsiteX3" fmla="*/ 995698 w 1991394"/>
                <a:gd name="connsiteY3" fmla="*/ 0 h 1991394"/>
                <a:gd name="connsiteX4" fmla="*/ 1991395 w 1991394"/>
                <a:gd name="connsiteY4" fmla="*/ 995697 h 1991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394" h="1991394">
                  <a:moveTo>
                    <a:pt x="1991395" y="995697"/>
                  </a:moveTo>
                  <a:cubicBezTo>
                    <a:pt x="1991395" y="1545606"/>
                    <a:pt x="1545606" y="1991395"/>
                    <a:pt x="995698" y="1991395"/>
                  </a:cubicBezTo>
                  <a:cubicBezTo>
                    <a:pt x="445789" y="1991395"/>
                    <a:pt x="0" y="1545606"/>
                    <a:pt x="0" y="995697"/>
                  </a:cubicBezTo>
                  <a:cubicBezTo>
                    <a:pt x="0" y="445789"/>
                    <a:pt x="445789" y="0"/>
                    <a:pt x="995698" y="0"/>
                  </a:cubicBezTo>
                  <a:cubicBezTo>
                    <a:pt x="1545606" y="0"/>
                    <a:pt x="1991395" y="445789"/>
                    <a:pt x="1991395" y="995697"/>
                  </a:cubicBezTo>
                  <a:close/>
                </a:path>
              </a:pathLst>
            </a:custGeom>
            <a:solidFill>
              <a:srgbClr val="808080"/>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 name="Freeform: Shape 154">
              <a:extLst>
                <a:ext uri="{FF2B5EF4-FFF2-40B4-BE49-F238E27FC236}">
                  <a16:creationId xmlns:a16="http://schemas.microsoft.com/office/drawing/2014/main" id="{3F6F4DCA-2A93-4282-9147-C29B8DF7EB6A}"/>
                </a:ext>
              </a:extLst>
            </p:cNvPr>
            <p:cNvSpPr/>
            <p:nvPr/>
          </p:nvSpPr>
          <p:spPr>
            <a:xfrm>
              <a:off x="5106008" y="2792413"/>
              <a:ext cx="1979981" cy="1979981"/>
            </a:xfrm>
            <a:custGeom>
              <a:avLst/>
              <a:gdLst>
                <a:gd name="connsiteX0" fmla="*/ 1979981 w 1979981"/>
                <a:gd name="connsiteY0" fmla="*/ 989991 h 1979981"/>
                <a:gd name="connsiteX1" fmla="*/ 989991 w 1979981"/>
                <a:gd name="connsiteY1" fmla="*/ 1979981 h 1979981"/>
                <a:gd name="connsiteX2" fmla="*/ 0 w 1979981"/>
                <a:gd name="connsiteY2" fmla="*/ 989991 h 1979981"/>
                <a:gd name="connsiteX3" fmla="*/ 989991 w 1979981"/>
                <a:gd name="connsiteY3" fmla="*/ 0 h 1979981"/>
                <a:gd name="connsiteX4" fmla="*/ 1979981 w 1979981"/>
                <a:gd name="connsiteY4" fmla="*/ 989991 h 197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981" h="1979981">
                  <a:moveTo>
                    <a:pt x="1979981" y="989991"/>
                  </a:moveTo>
                  <a:cubicBezTo>
                    <a:pt x="1979981" y="1536747"/>
                    <a:pt x="1536748" y="1979981"/>
                    <a:pt x="989991" y="1979981"/>
                  </a:cubicBezTo>
                  <a:cubicBezTo>
                    <a:pt x="443234" y="1979981"/>
                    <a:pt x="0" y="1536748"/>
                    <a:pt x="0" y="989991"/>
                  </a:cubicBezTo>
                  <a:cubicBezTo>
                    <a:pt x="0" y="443234"/>
                    <a:pt x="443234" y="0"/>
                    <a:pt x="989991" y="0"/>
                  </a:cubicBezTo>
                  <a:cubicBezTo>
                    <a:pt x="1536747" y="0"/>
                    <a:pt x="1979981" y="443234"/>
                    <a:pt x="1979981" y="989991"/>
                  </a:cubicBezTo>
                  <a:close/>
                </a:path>
              </a:pathLst>
            </a:custGeom>
            <a:solidFill>
              <a:srgbClr val="868686">
                <a:alpha val="95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 name="Freeform: Shape 155">
              <a:extLst>
                <a:ext uri="{FF2B5EF4-FFF2-40B4-BE49-F238E27FC236}">
                  <a16:creationId xmlns:a16="http://schemas.microsoft.com/office/drawing/2014/main" id="{83953B40-ED6A-4690-8780-A9AAFF4A414D}"/>
                </a:ext>
              </a:extLst>
            </p:cNvPr>
            <p:cNvSpPr/>
            <p:nvPr/>
          </p:nvSpPr>
          <p:spPr>
            <a:xfrm>
              <a:off x="5111715" y="2798120"/>
              <a:ext cx="1968567" cy="1968567"/>
            </a:xfrm>
            <a:custGeom>
              <a:avLst/>
              <a:gdLst>
                <a:gd name="connsiteX0" fmla="*/ 1968567 w 1968567"/>
                <a:gd name="connsiteY0" fmla="*/ 984284 h 1968567"/>
                <a:gd name="connsiteX1" fmla="*/ 984284 w 1968567"/>
                <a:gd name="connsiteY1" fmla="*/ 1968567 h 1968567"/>
                <a:gd name="connsiteX2" fmla="*/ 0 w 1968567"/>
                <a:gd name="connsiteY2" fmla="*/ 984284 h 1968567"/>
                <a:gd name="connsiteX3" fmla="*/ 984284 w 1968567"/>
                <a:gd name="connsiteY3" fmla="*/ 0 h 1968567"/>
                <a:gd name="connsiteX4" fmla="*/ 1968567 w 1968567"/>
                <a:gd name="connsiteY4" fmla="*/ 984284 h 196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67" h="1968567">
                  <a:moveTo>
                    <a:pt x="1968567" y="984284"/>
                  </a:moveTo>
                  <a:cubicBezTo>
                    <a:pt x="1968567" y="1527888"/>
                    <a:pt x="1527888" y="1968567"/>
                    <a:pt x="984284" y="1968567"/>
                  </a:cubicBezTo>
                  <a:cubicBezTo>
                    <a:pt x="440679" y="1968567"/>
                    <a:pt x="0" y="1527888"/>
                    <a:pt x="0" y="984284"/>
                  </a:cubicBezTo>
                  <a:cubicBezTo>
                    <a:pt x="0" y="440679"/>
                    <a:pt x="440679" y="0"/>
                    <a:pt x="984284" y="0"/>
                  </a:cubicBezTo>
                  <a:cubicBezTo>
                    <a:pt x="1527888" y="0"/>
                    <a:pt x="1968567" y="440679"/>
                    <a:pt x="1968567" y="984284"/>
                  </a:cubicBezTo>
                  <a:close/>
                </a:path>
              </a:pathLst>
            </a:custGeom>
            <a:solidFill>
              <a:srgbClr val="8C8C8C">
                <a:alpha val="90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 name="Freeform: Shape 156">
              <a:extLst>
                <a:ext uri="{FF2B5EF4-FFF2-40B4-BE49-F238E27FC236}">
                  <a16:creationId xmlns:a16="http://schemas.microsoft.com/office/drawing/2014/main" id="{4E252B6D-B4E2-430F-A2E8-12ED4B636249}"/>
                </a:ext>
              </a:extLst>
            </p:cNvPr>
            <p:cNvSpPr/>
            <p:nvPr/>
          </p:nvSpPr>
          <p:spPr>
            <a:xfrm>
              <a:off x="5117422" y="2803827"/>
              <a:ext cx="1957153" cy="1957153"/>
            </a:xfrm>
            <a:custGeom>
              <a:avLst/>
              <a:gdLst>
                <a:gd name="connsiteX0" fmla="*/ 1957154 w 1957153"/>
                <a:gd name="connsiteY0" fmla="*/ 978577 h 1957153"/>
                <a:gd name="connsiteX1" fmla="*/ 978577 w 1957153"/>
                <a:gd name="connsiteY1" fmla="*/ 1957154 h 1957153"/>
                <a:gd name="connsiteX2" fmla="*/ 0 w 1957153"/>
                <a:gd name="connsiteY2" fmla="*/ 978577 h 1957153"/>
                <a:gd name="connsiteX3" fmla="*/ 978577 w 1957153"/>
                <a:gd name="connsiteY3" fmla="*/ 0 h 1957153"/>
                <a:gd name="connsiteX4" fmla="*/ 1957154 w 1957153"/>
                <a:gd name="connsiteY4" fmla="*/ 978577 h 195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153" h="1957153">
                  <a:moveTo>
                    <a:pt x="1957154" y="978577"/>
                  </a:moveTo>
                  <a:cubicBezTo>
                    <a:pt x="1957154" y="1519030"/>
                    <a:pt x="1519030" y="1957154"/>
                    <a:pt x="978577" y="1957154"/>
                  </a:cubicBezTo>
                  <a:cubicBezTo>
                    <a:pt x="438124" y="1957154"/>
                    <a:pt x="0" y="1519030"/>
                    <a:pt x="0" y="978577"/>
                  </a:cubicBezTo>
                  <a:cubicBezTo>
                    <a:pt x="0" y="438124"/>
                    <a:pt x="438123" y="0"/>
                    <a:pt x="978577" y="0"/>
                  </a:cubicBezTo>
                  <a:cubicBezTo>
                    <a:pt x="1519030" y="0"/>
                    <a:pt x="1957154" y="438124"/>
                    <a:pt x="1957154" y="978577"/>
                  </a:cubicBezTo>
                  <a:close/>
                </a:path>
              </a:pathLst>
            </a:custGeom>
            <a:solidFill>
              <a:srgbClr val="929292">
                <a:alpha val="86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 name="Freeform: Shape 157">
              <a:extLst>
                <a:ext uri="{FF2B5EF4-FFF2-40B4-BE49-F238E27FC236}">
                  <a16:creationId xmlns:a16="http://schemas.microsoft.com/office/drawing/2014/main" id="{CBC35498-006C-4D51-BE46-7EDE5D5D6E1E}"/>
                </a:ext>
              </a:extLst>
            </p:cNvPr>
            <p:cNvSpPr/>
            <p:nvPr/>
          </p:nvSpPr>
          <p:spPr>
            <a:xfrm>
              <a:off x="5123129" y="2809534"/>
              <a:ext cx="1945739" cy="1945739"/>
            </a:xfrm>
            <a:custGeom>
              <a:avLst/>
              <a:gdLst>
                <a:gd name="connsiteX0" fmla="*/ 1945740 w 1945739"/>
                <a:gd name="connsiteY0" fmla="*/ 972870 h 1945739"/>
                <a:gd name="connsiteX1" fmla="*/ 972870 w 1945739"/>
                <a:gd name="connsiteY1" fmla="*/ 1945740 h 1945739"/>
                <a:gd name="connsiteX2" fmla="*/ 0 w 1945739"/>
                <a:gd name="connsiteY2" fmla="*/ 972870 h 1945739"/>
                <a:gd name="connsiteX3" fmla="*/ 972870 w 1945739"/>
                <a:gd name="connsiteY3" fmla="*/ 0 h 1945739"/>
                <a:gd name="connsiteX4" fmla="*/ 1945740 w 1945739"/>
                <a:gd name="connsiteY4" fmla="*/ 972870 h 1945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739" h="1945739">
                  <a:moveTo>
                    <a:pt x="1945740" y="972870"/>
                  </a:moveTo>
                  <a:cubicBezTo>
                    <a:pt x="1945740" y="1510171"/>
                    <a:pt x="1510171" y="1945740"/>
                    <a:pt x="972870" y="1945740"/>
                  </a:cubicBezTo>
                  <a:cubicBezTo>
                    <a:pt x="435569" y="1945740"/>
                    <a:pt x="0" y="1510171"/>
                    <a:pt x="0" y="972870"/>
                  </a:cubicBezTo>
                  <a:cubicBezTo>
                    <a:pt x="0" y="435569"/>
                    <a:pt x="435569" y="0"/>
                    <a:pt x="972870" y="0"/>
                  </a:cubicBezTo>
                  <a:cubicBezTo>
                    <a:pt x="1510171" y="0"/>
                    <a:pt x="1945740" y="435569"/>
                    <a:pt x="1945740" y="972870"/>
                  </a:cubicBezTo>
                  <a:close/>
                </a:path>
              </a:pathLst>
            </a:custGeom>
            <a:solidFill>
              <a:srgbClr val="989898">
                <a:alpha val="81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Freeform: Shape 158">
              <a:extLst>
                <a:ext uri="{FF2B5EF4-FFF2-40B4-BE49-F238E27FC236}">
                  <a16:creationId xmlns:a16="http://schemas.microsoft.com/office/drawing/2014/main" id="{83EA69A9-67E0-4A88-8DE2-5A960E8D1103}"/>
                </a:ext>
              </a:extLst>
            </p:cNvPr>
            <p:cNvSpPr/>
            <p:nvPr/>
          </p:nvSpPr>
          <p:spPr>
            <a:xfrm>
              <a:off x="5128836" y="2815241"/>
              <a:ext cx="1934325" cy="1934325"/>
            </a:xfrm>
            <a:custGeom>
              <a:avLst/>
              <a:gdLst>
                <a:gd name="connsiteX0" fmla="*/ 1934326 w 1934325"/>
                <a:gd name="connsiteY0" fmla="*/ 967163 h 1934325"/>
                <a:gd name="connsiteX1" fmla="*/ 967163 w 1934325"/>
                <a:gd name="connsiteY1" fmla="*/ 1934326 h 1934325"/>
                <a:gd name="connsiteX2" fmla="*/ 0 w 1934325"/>
                <a:gd name="connsiteY2" fmla="*/ 967163 h 1934325"/>
                <a:gd name="connsiteX3" fmla="*/ 967163 w 1934325"/>
                <a:gd name="connsiteY3" fmla="*/ 0 h 1934325"/>
                <a:gd name="connsiteX4" fmla="*/ 1934326 w 1934325"/>
                <a:gd name="connsiteY4" fmla="*/ 967163 h 193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25" h="1934325">
                  <a:moveTo>
                    <a:pt x="1934326" y="967163"/>
                  </a:moveTo>
                  <a:cubicBezTo>
                    <a:pt x="1934326" y="1501312"/>
                    <a:pt x="1501313" y="1934326"/>
                    <a:pt x="967163" y="1934326"/>
                  </a:cubicBezTo>
                  <a:cubicBezTo>
                    <a:pt x="433014" y="1934326"/>
                    <a:pt x="0" y="1501313"/>
                    <a:pt x="0" y="967163"/>
                  </a:cubicBezTo>
                  <a:cubicBezTo>
                    <a:pt x="0" y="433014"/>
                    <a:pt x="433013" y="0"/>
                    <a:pt x="967163" y="0"/>
                  </a:cubicBezTo>
                  <a:cubicBezTo>
                    <a:pt x="1501312" y="0"/>
                    <a:pt x="1934326" y="433014"/>
                    <a:pt x="1934326" y="967163"/>
                  </a:cubicBezTo>
                  <a:close/>
                </a:path>
              </a:pathLst>
            </a:custGeom>
            <a:solidFill>
              <a:srgbClr val="9E9E9E">
                <a:alpha val="76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5" name="Freeform: Shape 159">
              <a:extLst>
                <a:ext uri="{FF2B5EF4-FFF2-40B4-BE49-F238E27FC236}">
                  <a16:creationId xmlns:a16="http://schemas.microsoft.com/office/drawing/2014/main" id="{5CBEAB0F-958F-4C5A-B571-209A089023EE}"/>
                </a:ext>
              </a:extLst>
            </p:cNvPr>
            <p:cNvSpPr/>
            <p:nvPr/>
          </p:nvSpPr>
          <p:spPr>
            <a:xfrm>
              <a:off x="5134543" y="2820948"/>
              <a:ext cx="1922912" cy="1922912"/>
            </a:xfrm>
            <a:custGeom>
              <a:avLst/>
              <a:gdLst>
                <a:gd name="connsiteX0" fmla="*/ 1922912 w 1922912"/>
                <a:gd name="connsiteY0" fmla="*/ 961456 h 1922912"/>
                <a:gd name="connsiteX1" fmla="*/ 961456 w 1922912"/>
                <a:gd name="connsiteY1" fmla="*/ 1922912 h 1922912"/>
                <a:gd name="connsiteX2" fmla="*/ 0 w 1922912"/>
                <a:gd name="connsiteY2" fmla="*/ 961456 h 1922912"/>
                <a:gd name="connsiteX3" fmla="*/ 961456 w 1922912"/>
                <a:gd name="connsiteY3" fmla="*/ 0 h 1922912"/>
                <a:gd name="connsiteX4" fmla="*/ 1922912 w 1922912"/>
                <a:gd name="connsiteY4" fmla="*/ 961456 h 192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912" h="1922912">
                  <a:moveTo>
                    <a:pt x="1922912" y="961456"/>
                  </a:moveTo>
                  <a:cubicBezTo>
                    <a:pt x="1922912" y="1492453"/>
                    <a:pt x="1492453" y="1922912"/>
                    <a:pt x="961456" y="1922912"/>
                  </a:cubicBezTo>
                  <a:cubicBezTo>
                    <a:pt x="430459" y="1922912"/>
                    <a:pt x="0" y="1492453"/>
                    <a:pt x="0" y="961456"/>
                  </a:cubicBezTo>
                  <a:cubicBezTo>
                    <a:pt x="0" y="430459"/>
                    <a:pt x="430459" y="0"/>
                    <a:pt x="961456" y="0"/>
                  </a:cubicBezTo>
                  <a:cubicBezTo>
                    <a:pt x="1492453" y="0"/>
                    <a:pt x="1922912" y="430459"/>
                    <a:pt x="1922912" y="961456"/>
                  </a:cubicBezTo>
                  <a:close/>
                </a:path>
              </a:pathLst>
            </a:custGeom>
            <a:solidFill>
              <a:srgbClr val="A4A4A4">
                <a:alpha val="71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 name="Freeform: Shape 160">
              <a:extLst>
                <a:ext uri="{FF2B5EF4-FFF2-40B4-BE49-F238E27FC236}">
                  <a16:creationId xmlns:a16="http://schemas.microsoft.com/office/drawing/2014/main" id="{3F6E1BB2-3FB0-4AB2-8A5D-591F5FBA344D}"/>
                </a:ext>
              </a:extLst>
            </p:cNvPr>
            <p:cNvSpPr/>
            <p:nvPr/>
          </p:nvSpPr>
          <p:spPr>
            <a:xfrm>
              <a:off x="5140250" y="2826655"/>
              <a:ext cx="1911498" cy="1911498"/>
            </a:xfrm>
            <a:custGeom>
              <a:avLst/>
              <a:gdLst>
                <a:gd name="connsiteX0" fmla="*/ 1911498 w 1911498"/>
                <a:gd name="connsiteY0" fmla="*/ 955749 h 1911498"/>
                <a:gd name="connsiteX1" fmla="*/ 955749 w 1911498"/>
                <a:gd name="connsiteY1" fmla="*/ 1911498 h 1911498"/>
                <a:gd name="connsiteX2" fmla="*/ 0 w 1911498"/>
                <a:gd name="connsiteY2" fmla="*/ 955749 h 1911498"/>
                <a:gd name="connsiteX3" fmla="*/ 955749 w 1911498"/>
                <a:gd name="connsiteY3" fmla="*/ 0 h 1911498"/>
                <a:gd name="connsiteX4" fmla="*/ 1911498 w 1911498"/>
                <a:gd name="connsiteY4" fmla="*/ 955749 h 191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498" h="1911498">
                  <a:moveTo>
                    <a:pt x="1911498" y="955749"/>
                  </a:moveTo>
                  <a:cubicBezTo>
                    <a:pt x="1911498" y="1483595"/>
                    <a:pt x="1483595" y="1911498"/>
                    <a:pt x="955749" y="1911498"/>
                  </a:cubicBezTo>
                  <a:cubicBezTo>
                    <a:pt x="427904" y="1911498"/>
                    <a:pt x="0" y="1483595"/>
                    <a:pt x="0" y="955749"/>
                  </a:cubicBezTo>
                  <a:cubicBezTo>
                    <a:pt x="0" y="427904"/>
                    <a:pt x="427904" y="0"/>
                    <a:pt x="955749" y="0"/>
                  </a:cubicBezTo>
                  <a:cubicBezTo>
                    <a:pt x="1483595" y="0"/>
                    <a:pt x="1911498" y="427904"/>
                    <a:pt x="1911498" y="955749"/>
                  </a:cubicBezTo>
                  <a:close/>
                </a:path>
              </a:pathLst>
            </a:custGeom>
            <a:solidFill>
              <a:srgbClr val="AAAAAA">
                <a:alpha val="67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7" name="Freeform: Shape 161">
              <a:extLst>
                <a:ext uri="{FF2B5EF4-FFF2-40B4-BE49-F238E27FC236}">
                  <a16:creationId xmlns:a16="http://schemas.microsoft.com/office/drawing/2014/main" id="{444A0C75-B72A-4043-B463-BD1670776A45}"/>
                </a:ext>
              </a:extLst>
            </p:cNvPr>
            <p:cNvSpPr/>
            <p:nvPr/>
          </p:nvSpPr>
          <p:spPr>
            <a:xfrm>
              <a:off x="5146115" y="2832520"/>
              <a:ext cx="1899767" cy="1899767"/>
            </a:xfrm>
            <a:custGeom>
              <a:avLst/>
              <a:gdLst>
                <a:gd name="connsiteX0" fmla="*/ 1899768 w 1899767"/>
                <a:gd name="connsiteY0" fmla="*/ 949884 h 1899767"/>
                <a:gd name="connsiteX1" fmla="*/ 949884 w 1899767"/>
                <a:gd name="connsiteY1" fmla="*/ 1899768 h 1899767"/>
                <a:gd name="connsiteX2" fmla="*/ 0 w 1899767"/>
                <a:gd name="connsiteY2" fmla="*/ 949884 h 1899767"/>
                <a:gd name="connsiteX3" fmla="*/ 949884 w 1899767"/>
                <a:gd name="connsiteY3" fmla="*/ 0 h 1899767"/>
                <a:gd name="connsiteX4" fmla="*/ 1899768 w 1899767"/>
                <a:gd name="connsiteY4" fmla="*/ 949884 h 189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767" h="1899767">
                  <a:moveTo>
                    <a:pt x="1899768" y="949884"/>
                  </a:moveTo>
                  <a:cubicBezTo>
                    <a:pt x="1899768" y="1474490"/>
                    <a:pt x="1474490" y="1899768"/>
                    <a:pt x="949884" y="1899768"/>
                  </a:cubicBezTo>
                  <a:cubicBezTo>
                    <a:pt x="425278" y="1899768"/>
                    <a:pt x="0" y="1474490"/>
                    <a:pt x="0" y="949884"/>
                  </a:cubicBezTo>
                  <a:cubicBezTo>
                    <a:pt x="0" y="425278"/>
                    <a:pt x="425277" y="0"/>
                    <a:pt x="949884" y="0"/>
                  </a:cubicBezTo>
                  <a:cubicBezTo>
                    <a:pt x="1474490" y="0"/>
                    <a:pt x="1899768" y="425278"/>
                    <a:pt x="1899768" y="949884"/>
                  </a:cubicBezTo>
                  <a:close/>
                </a:path>
              </a:pathLst>
            </a:custGeom>
            <a:solidFill>
              <a:srgbClr val="B0B0B0">
                <a:alpha val="62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8" name="Freeform: Shape 162">
              <a:extLst>
                <a:ext uri="{FF2B5EF4-FFF2-40B4-BE49-F238E27FC236}">
                  <a16:creationId xmlns:a16="http://schemas.microsoft.com/office/drawing/2014/main" id="{158C713F-A882-4F98-A1CE-6C8530982A58}"/>
                </a:ext>
              </a:extLst>
            </p:cNvPr>
            <p:cNvSpPr/>
            <p:nvPr/>
          </p:nvSpPr>
          <p:spPr>
            <a:xfrm>
              <a:off x="5151822" y="2838227"/>
              <a:ext cx="1888353" cy="1888353"/>
            </a:xfrm>
            <a:custGeom>
              <a:avLst/>
              <a:gdLst>
                <a:gd name="connsiteX0" fmla="*/ 1888354 w 1888353"/>
                <a:gd name="connsiteY0" fmla="*/ 944177 h 1888353"/>
                <a:gd name="connsiteX1" fmla="*/ 944177 w 1888353"/>
                <a:gd name="connsiteY1" fmla="*/ 1888353 h 1888353"/>
                <a:gd name="connsiteX2" fmla="*/ 0 w 1888353"/>
                <a:gd name="connsiteY2" fmla="*/ 944177 h 1888353"/>
                <a:gd name="connsiteX3" fmla="*/ 944177 w 1888353"/>
                <a:gd name="connsiteY3" fmla="*/ 0 h 1888353"/>
                <a:gd name="connsiteX4" fmla="*/ 1888354 w 1888353"/>
                <a:gd name="connsiteY4" fmla="*/ 944177 h 188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53" h="1888353">
                  <a:moveTo>
                    <a:pt x="1888354" y="944177"/>
                  </a:moveTo>
                  <a:cubicBezTo>
                    <a:pt x="1888354" y="1465631"/>
                    <a:pt x="1465631" y="1888353"/>
                    <a:pt x="944177" y="1888353"/>
                  </a:cubicBezTo>
                  <a:cubicBezTo>
                    <a:pt x="422722" y="1888353"/>
                    <a:pt x="0" y="1465631"/>
                    <a:pt x="0" y="944177"/>
                  </a:cubicBezTo>
                  <a:cubicBezTo>
                    <a:pt x="0" y="422722"/>
                    <a:pt x="422722" y="0"/>
                    <a:pt x="944177" y="0"/>
                  </a:cubicBezTo>
                  <a:cubicBezTo>
                    <a:pt x="1465631" y="0"/>
                    <a:pt x="1888354" y="422722"/>
                    <a:pt x="1888354" y="944177"/>
                  </a:cubicBezTo>
                  <a:close/>
                </a:path>
              </a:pathLst>
            </a:custGeom>
            <a:solidFill>
              <a:srgbClr val="B6B6B6">
                <a:alpha val="57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9" name="Freeform: Shape 163">
              <a:extLst>
                <a:ext uri="{FF2B5EF4-FFF2-40B4-BE49-F238E27FC236}">
                  <a16:creationId xmlns:a16="http://schemas.microsoft.com/office/drawing/2014/main" id="{27672C57-9209-41F3-BA40-F9014F39286B}"/>
                </a:ext>
              </a:extLst>
            </p:cNvPr>
            <p:cNvSpPr/>
            <p:nvPr/>
          </p:nvSpPr>
          <p:spPr>
            <a:xfrm>
              <a:off x="5157529" y="2843934"/>
              <a:ext cx="1876939" cy="1876939"/>
            </a:xfrm>
            <a:custGeom>
              <a:avLst/>
              <a:gdLst>
                <a:gd name="connsiteX0" fmla="*/ 1876940 w 1876939"/>
                <a:gd name="connsiteY0" fmla="*/ 938470 h 1876939"/>
                <a:gd name="connsiteX1" fmla="*/ 938470 w 1876939"/>
                <a:gd name="connsiteY1" fmla="*/ 1876940 h 1876939"/>
                <a:gd name="connsiteX2" fmla="*/ 0 w 1876939"/>
                <a:gd name="connsiteY2" fmla="*/ 938470 h 1876939"/>
                <a:gd name="connsiteX3" fmla="*/ 938470 w 1876939"/>
                <a:gd name="connsiteY3" fmla="*/ 0 h 1876939"/>
                <a:gd name="connsiteX4" fmla="*/ 1876940 w 1876939"/>
                <a:gd name="connsiteY4" fmla="*/ 938470 h 1876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939" h="1876939">
                  <a:moveTo>
                    <a:pt x="1876940" y="938470"/>
                  </a:moveTo>
                  <a:cubicBezTo>
                    <a:pt x="1876940" y="1456772"/>
                    <a:pt x="1456773" y="1876940"/>
                    <a:pt x="938470" y="1876940"/>
                  </a:cubicBezTo>
                  <a:cubicBezTo>
                    <a:pt x="420167" y="1876940"/>
                    <a:pt x="0" y="1456773"/>
                    <a:pt x="0" y="938470"/>
                  </a:cubicBezTo>
                  <a:cubicBezTo>
                    <a:pt x="0" y="420168"/>
                    <a:pt x="420167" y="0"/>
                    <a:pt x="938470" y="0"/>
                  </a:cubicBezTo>
                  <a:cubicBezTo>
                    <a:pt x="1456772" y="0"/>
                    <a:pt x="1876940" y="420168"/>
                    <a:pt x="1876940" y="938470"/>
                  </a:cubicBezTo>
                  <a:close/>
                </a:path>
              </a:pathLst>
            </a:custGeom>
            <a:solidFill>
              <a:srgbClr val="BCBCBC">
                <a:alpha val="52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 name="Freeform: Shape 164">
              <a:extLst>
                <a:ext uri="{FF2B5EF4-FFF2-40B4-BE49-F238E27FC236}">
                  <a16:creationId xmlns:a16="http://schemas.microsoft.com/office/drawing/2014/main" id="{56A64B61-341C-458B-9E48-7289C28B05E6}"/>
                </a:ext>
              </a:extLst>
            </p:cNvPr>
            <p:cNvSpPr/>
            <p:nvPr/>
          </p:nvSpPr>
          <p:spPr>
            <a:xfrm>
              <a:off x="5163236" y="2849641"/>
              <a:ext cx="1865525" cy="1865525"/>
            </a:xfrm>
            <a:custGeom>
              <a:avLst/>
              <a:gdLst>
                <a:gd name="connsiteX0" fmla="*/ 1865526 w 1865525"/>
                <a:gd name="connsiteY0" fmla="*/ 932763 h 1865525"/>
                <a:gd name="connsiteX1" fmla="*/ 932763 w 1865525"/>
                <a:gd name="connsiteY1" fmla="*/ 1865526 h 1865525"/>
                <a:gd name="connsiteX2" fmla="*/ 0 w 1865525"/>
                <a:gd name="connsiteY2" fmla="*/ 932763 h 1865525"/>
                <a:gd name="connsiteX3" fmla="*/ 932763 w 1865525"/>
                <a:gd name="connsiteY3" fmla="*/ 0 h 1865525"/>
                <a:gd name="connsiteX4" fmla="*/ 1865526 w 1865525"/>
                <a:gd name="connsiteY4" fmla="*/ 932763 h 186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25" h="1865525">
                  <a:moveTo>
                    <a:pt x="1865526" y="932763"/>
                  </a:moveTo>
                  <a:cubicBezTo>
                    <a:pt x="1865526" y="1447914"/>
                    <a:pt x="1447914" y="1865526"/>
                    <a:pt x="932763" y="1865526"/>
                  </a:cubicBezTo>
                  <a:cubicBezTo>
                    <a:pt x="417612" y="1865526"/>
                    <a:pt x="0" y="1447914"/>
                    <a:pt x="0" y="932763"/>
                  </a:cubicBezTo>
                  <a:cubicBezTo>
                    <a:pt x="0" y="417612"/>
                    <a:pt x="417612" y="0"/>
                    <a:pt x="932763" y="0"/>
                  </a:cubicBezTo>
                  <a:cubicBezTo>
                    <a:pt x="1447914" y="0"/>
                    <a:pt x="1865526" y="417612"/>
                    <a:pt x="1865526" y="932763"/>
                  </a:cubicBezTo>
                  <a:close/>
                </a:path>
              </a:pathLst>
            </a:custGeom>
            <a:solidFill>
              <a:srgbClr val="C3C3C3">
                <a:alpha val="48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1" name="Freeform: Shape 165">
              <a:extLst>
                <a:ext uri="{FF2B5EF4-FFF2-40B4-BE49-F238E27FC236}">
                  <a16:creationId xmlns:a16="http://schemas.microsoft.com/office/drawing/2014/main" id="{0F2BDA8A-6E3B-4489-9E48-63748BDAAB48}"/>
                </a:ext>
              </a:extLst>
            </p:cNvPr>
            <p:cNvSpPr/>
            <p:nvPr/>
          </p:nvSpPr>
          <p:spPr>
            <a:xfrm>
              <a:off x="5168943" y="2855348"/>
              <a:ext cx="1854112" cy="1854112"/>
            </a:xfrm>
            <a:custGeom>
              <a:avLst/>
              <a:gdLst>
                <a:gd name="connsiteX0" fmla="*/ 1854112 w 1854112"/>
                <a:gd name="connsiteY0" fmla="*/ 927056 h 1854112"/>
                <a:gd name="connsiteX1" fmla="*/ 927056 w 1854112"/>
                <a:gd name="connsiteY1" fmla="*/ 1854112 h 1854112"/>
                <a:gd name="connsiteX2" fmla="*/ 0 w 1854112"/>
                <a:gd name="connsiteY2" fmla="*/ 927056 h 1854112"/>
                <a:gd name="connsiteX3" fmla="*/ 927056 w 1854112"/>
                <a:gd name="connsiteY3" fmla="*/ 0 h 1854112"/>
                <a:gd name="connsiteX4" fmla="*/ 1854112 w 1854112"/>
                <a:gd name="connsiteY4" fmla="*/ 927056 h 18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112" h="1854112">
                  <a:moveTo>
                    <a:pt x="1854112" y="927056"/>
                  </a:moveTo>
                  <a:cubicBezTo>
                    <a:pt x="1854112" y="1439055"/>
                    <a:pt x="1439055" y="1854112"/>
                    <a:pt x="927056" y="1854112"/>
                  </a:cubicBezTo>
                  <a:cubicBezTo>
                    <a:pt x="415057" y="1854112"/>
                    <a:pt x="0" y="1439055"/>
                    <a:pt x="0" y="927056"/>
                  </a:cubicBezTo>
                  <a:cubicBezTo>
                    <a:pt x="0" y="415057"/>
                    <a:pt x="415057" y="0"/>
                    <a:pt x="927056" y="0"/>
                  </a:cubicBezTo>
                  <a:cubicBezTo>
                    <a:pt x="1439055" y="0"/>
                    <a:pt x="1854112" y="415057"/>
                    <a:pt x="1854112" y="927056"/>
                  </a:cubicBezTo>
                  <a:close/>
                </a:path>
              </a:pathLst>
            </a:custGeom>
            <a:solidFill>
              <a:srgbClr val="C9C9C9">
                <a:alpha val="43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2" name="Freeform: Shape 166">
              <a:extLst>
                <a:ext uri="{FF2B5EF4-FFF2-40B4-BE49-F238E27FC236}">
                  <a16:creationId xmlns:a16="http://schemas.microsoft.com/office/drawing/2014/main" id="{33AA9129-9060-44C4-8A24-1084B3809BDD}"/>
                </a:ext>
              </a:extLst>
            </p:cNvPr>
            <p:cNvSpPr/>
            <p:nvPr/>
          </p:nvSpPr>
          <p:spPr>
            <a:xfrm>
              <a:off x="5174650" y="2861055"/>
              <a:ext cx="1842698" cy="1842698"/>
            </a:xfrm>
            <a:custGeom>
              <a:avLst/>
              <a:gdLst>
                <a:gd name="connsiteX0" fmla="*/ 1842698 w 1842698"/>
                <a:gd name="connsiteY0" fmla="*/ 921349 h 1842698"/>
                <a:gd name="connsiteX1" fmla="*/ 921349 w 1842698"/>
                <a:gd name="connsiteY1" fmla="*/ 1842698 h 1842698"/>
                <a:gd name="connsiteX2" fmla="*/ 0 w 1842698"/>
                <a:gd name="connsiteY2" fmla="*/ 921349 h 1842698"/>
                <a:gd name="connsiteX3" fmla="*/ 921349 w 1842698"/>
                <a:gd name="connsiteY3" fmla="*/ 0 h 1842698"/>
                <a:gd name="connsiteX4" fmla="*/ 1842698 w 1842698"/>
                <a:gd name="connsiteY4" fmla="*/ 921349 h 1842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698" h="1842698">
                  <a:moveTo>
                    <a:pt x="1842698" y="921349"/>
                  </a:moveTo>
                  <a:cubicBezTo>
                    <a:pt x="1842698" y="1430196"/>
                    <a:pt x="1430196" y="1842698"/>
                    <a:pt x="921349" y="1842698"/>
                  </a:cubicBezTo>
                  <a:cubicBezTo>
                    <a:pt x="412502" y="1842698"/>
                    <a:pt x="0" y="1430196"/>
                    <a:pt x="0" y="921349"/>
                  </a:cubicBezTo>
                  <a:cubicBezTo>
                    <a:pt x="0" y="412502"/>
                    <a:pt x="412502" y="0"/>
                    <a:pt x="921349" y="0"/>
                  </a:cubicBezTo>
                  <a:cubicBezTo>
                    <a:pt x="1430196" y="0"/>
                    <a:pt x="1842698" y="412502"/>
                    <a:pt x="1842698" y="921349"/>
                  </a:cubicBezTo>
                  <a:close/>
                </a:path>
              </a:pathLst>
            </a:custGeom>
            <a:solidFill>
              <a:srgbClr val="CFCFCF">
                <a:alpha val="38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3" name="Freeform: Shape 167">
              <a:extLst>
                <a:ext uri="{FF2B5EF4-FFF2-40B4-BE49-F238E27FC236}">
                  <a16:creationId xmlns:a16="http://schemas.microsoft.com/office/drawing/2014/main" id="{DE692189-570C-479E-A878-596E01DB2F8B}"/>
                </a:ext>
              </a:extLst>
            </p:cNvPr>
            <p:cNvSpPr/>
            <p:nvPr/>
          </p:nvSpPr>
          <p:spPr>
            <a:xfrm>
              <a:off x="5180357" y="2866762"/>
              <a:ext cx="1831284" cy="1831284"/>
            </a:xfrm>
            <a:custGeom>
              <a:avLst/>
              <a:gdLst>
                <a:gd name="connsiteX0" fmla="*/ 1831285 w 1831284"/>
                <a:gd name="connsiteY0" fmla="*/ 915642 h 1831284"/>
                <a:gd name="connsiteX1" fmla="*/ 915642 w 1831284"/>
                <a:gd name="connsiteY1" fmla="*/ 1831285 h 1831284"/>
                <a:gd name="connsiteX2" fmla="*/ 0 w 1831284"/>
                <a:gd name="connsiteY2" fmla="*/ 915642 h 1831284"/>
                <a:gd name="connsiteX3" fmla="*/ 915642 w 1831284"/>
                <a:gd name="connsiteY3" fmla="*/ 0 h 1831284"/>
                <a:gd name="connsiteX4" fmla="*/ 1831285 w 1831284"/>
                <a:gd name="connsiteY4" fmla="*/ 915642 h 183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284" h="1831284">
                  <a:moveTo>
                    <a:pt x="1831285" y="915642"/>
                  </a:moveTo>
                  <a:cubicBezTo>
                    <a:pt x="1831285" y="1421337"/>
                    <a:pt x="1421337" y="1831285"/>
                    <a:pt x="915642" y="1831285"/>
                  </a:cubicBezTo>
                  <a:cubicBezTo>
                    <a:pt x="409947" y="1831285"/>
                    <a:pt x="0" y="1421337"/>
                    <a:pt x="0" y="915642"/>
                  </a:cubicBezTo>
                  <a:cubicBezTo>
                    <a:pt x="0" y="409947"/>
                    <a:pt x="409947" y="0"/>
                    <a:pt x="915642" y="0"/>
                  </a:cubicBezTo>
                  <a:cubicBezTo>
                    <a:pt x="1421337" y="0"/>
                    <a:pt x="1831285" y="409947"/>
                    <a:pt x="1831285" y="915642"/>
                  </a:cubicBezTo>
                  <a:close/>
                </a:path>
              </a:pathLst>
            </a:custGeom>
            <a:solidFill>
              <a:srgbClr val="D5D5D5">
                <a:alpha val="33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4" name="Freeform: Shape 168">
              <a:extLst>
                <a:ext uri="{FF2B5EF4-FFF2-40B4-BE49-F238E27FC236}">
                  <a16:creationId xmlns:a16="http://schemas.microsoft.com/office/drawing/2014/main" id="{B154F478-2021-43F4-A663-BC3E27DFE6F8}"/>
                </a:ext>
              </a:extLst>
            </p:cNvPr>
            <p:cNvSpPr/>
            <p:nvPr/>
          </p:nvSpPr>
          <p:spPr>
            <a:xfrm>
              <a:off x="5186064" y="2872469"/>
              <a:ext cx="1819870" cy="1819870"/>
            </a:xfrm>
            <a:custGeom>
              <a:avLst/>
              <a:gdLst>
                <a:gd name="connsiteX0" fmla="*/ 1819871 w 1819870"/>
                <a:gd name="connsiteY0" fmla="*/ 909935 h 1819870"/>
                <a:gd name="connsiteX1" fmla="*/ 909935 w 1819870"/>
                <a:gd name="connsiteY1" fmla="*/ 1819870 h 1819870"/>
                <a:gd name="connsiteX2" fmla="*/ 0 w 1819870"/>
                <a:gd name="connsiteY2" fmla="*/ 909935 h 1819870"/>
                <a:gd name="connsiteX3" fmla="*/ 909935 w 1819870"/>
                <a:gd name="connsiteY3" fmla="*/ 0 h 1819870"/>
                <a:gd name="connsiteX4" fmla="*/ 1819871 w 1819870"/>
                <a:gd name="connsiteY4" fmla="*/ 909935 h 1819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870" h="1819870">
                  <a:moveTo>
                    <a:pt x="1819871" y="909935"/>
                  </a:moveTo>
                  <a:cubicBezTo>
                    <a:pt x="1819871" y="1412479"/>
                    <a:pt x="1412479" y="1819870"/>
                    <a:pt x="909935" y="1819870"/>
                  </a:cubicBezTo>
                  <a:cubicBezTo>
                    <a:pt x="407392" y="1819870"/>
                    <a:pt x="0" y="1412479"/>
                    <a:pt x="0" y="909935"/>
                  </a:cubicBezTo>
                  <a:cubicBezTo>
                    <a:pt x="0" y="407392"/>
                    <a:pt x="407392" y="0"/>
                    <a:pt x="909935" y="0"/>
                  </a:cubicBezTo>
                  <a:cubicBezTo>
                    <a:pt x="1412479" y="0"/>
                    <a:pt x="1819871" y="407392"/>
                    <a:pt x="1819871" y="909935"/>
                  </a:cubicBezTo>
                  <a:close/>
                </a:path>
              </a:pathLst>
            </a:custGeom>
            <a:solidFill>
              <a:srgbClr val="DBDBDB">
                <a:alpha val="29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5" name="Freeform: Shape 169">
              <a:extLst>
                <a:ext uri="{FF2B5EF4-FFF2-40B4-BE49-F238E27FC236}">
                  <a16:creationId xmlns:a16="http://schemas.microsoft.com/office/drawing/2014/main" id="{94530DCA-E198-4827-94B4-3C13F7CF2C09}"/>
                </a:ext>
              </a:extLst>
            </p:cNvPr>
            <p:cNvSpPr/>
            <p:nvPr/>
          </p:nvSpPr>
          <p:spPr>
            <a:xfrm>
              <a:off x="5191771" y="2878176"/>
              <a:ext cx="1808456" cy="1808456"/>
            </a:xfrm>
            <a:custGeom>
              <a:avLst/>
              <a:gdLst>
                <a:gd name="connsiteX0" fmla="*/ 1808457 w 1808456"/>
                <a:gd name="connsiteY0" fmla="*/ 904228 h 1808456"/>
                <a:gd name="connsiteX1" fmla="*/ 904228 w 1808456"/>
                <a:gd name="connsiteY1" fmla="*/ 1808457 h 1808456"/>
                <a:gd name="connsiteX2" fmla="*/ 0 w 1808456"/>
                <a:gd name="connsiteY2" fmla="*/ 904229 h 1808456"/>
                <a:gd name="connsiteX3" fmla="*/ 904228 w 1808456"/>
                <a:gd name="connsiteY3" fmla="*/ 0 h 1808456"/>
                <a:gd name="connsiteX4" fmla="*/ 1808457 w 1808456"/>
                <a:gd name="connsiteY4" fmla="*/ 904228 h 1808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456" h="1808456">
                  <a:moveTo>
                    <a:pt x="1808457" y="904228"/>
                  </a:moveTo>
                  <a:cubicBezTo>
                    <a:pt x="1808457" y="1403620"/>
                    <a:pt x="1403620" y="1808457"/>
                    <a:pt x="904228" y="1808457"/>
                  </a:cubicBezTo>
                  <a:cubicBezTo>
                    <a:pt x="404837" y="1808457"/>
                    <a:pt x="0" y="1403620"/>
                    <a:pt x="0" y="904229"/>
                  </a:cubicBezTo>
                  <a:cubicBezTo>
                    <a:pt x="0" y="404837"/>
                    <a:pt x="404837" y="0"/>
                    <a:pt x="904228" y="0"/>
                  </a:cubicBezTo>
                  <a:cubicBezTo>
                    <a:pt x="1403620" y="0"/>
                    <a:pt x="1808457" y="404837"/>
                    <a:pt x="1808457" y="904228"/>
                  </a:cubicBezTo>
                  <a:close/>
                </a:path>
              </a:pathLst>
            </a:custGeom>
            <a:solidFill>
              <a:srgbClr val="E1E1E1">
                <a:alpha val="24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6" name="Freeform: Shape 170">
              <a:extLst>
                <a:ext uri="{FF2B5EF4-FFF2-40B4-BE49-F238E27FC236}">
                  <a16:creationId xmlns:a16="http://schemas.microsoft.com/office/drawing/2014/main" id="{32F1BD47-6E28-4F8C-87FE-457878348395}"/>
                </a:ext>
              </a:extLst>
            </p:cNvPr>
            <p:cNvSpPr/>
            <p:nvPr/>
          </p:nvSpPr>
          <p:spPr>
            <a:xfrm>
              <a:off x="5197478" y="2883883"/>
              <a:ext cx="1797042" cy="1797042"/>
            </a:xfrm>
            <a:custGeom>
              <a:avLst/>
              <a:gdLst>
                <a:gd name="connsiteX0" fmla="*/ 1797043 w 1797042"/>
                <a:gd name="connsiteY0" fmla="*/ 898521 h 1797042"/>
                <a:gd name="connsiteX1" fmla="*/ 898522 w 1797042"/>
                <a:gd name="connsiteY1" fmla="*/ 1797043 h 1797042"/>
                <a:gd name="connsiteX2" fmla="*/ 0 w 1797042"/>
                <a:gd name="connsiteY2" fmla="*/ 898521 h 1797042"/>
                <a:gd name="connsiteX3" fmla="*/ 898522 w 1797042"/>
                <a:gd name="connsiteY3" fmla="*/ 0 h 1797042"/>
                <a:gd name="connsiteX4" fmla="*/ 1797043 w 1797042"/>
                <a:gd name="connsiteY4" fmla="*/ 898521 h 179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042" h="1797042">
                  <a:moveTo>
                    <a:pt x="1797043" y="898521"/>
                  </a:moveTo>
                  <a:cubicBezTo>
                    <a:pt x="1797043" y="1394761"/>
                    <a:pt x="1394761" y="1797043"/>
                    <a:pt x="898522" y="1797043"/>
                  </a:cubicBezTo>
                  <a:cubicBezTo>
                    <a:pt x="402282" y="1797043"/>
                    <a:pt x="0" y="1394761"/>
                    <a:pt x="0" y="898521"/>
                  </a:cubicBezTo>
                  <a:cubicBezTo>
                    <a:pt x="0" y="402282"/>
                    <a:pt x="402282" y="0"/>
                    <a:pt x="898522" y="0"/>
                  </a:cubicBezTo>
                  <a:cubicBezTo>
                    <a:pt x="1394761" y="0"/>
                    <a:pt x="1797043" y="402282"/>
                    <a:pt x="1797043" y="898521"/>
                  </a:cubicBezTo>
                  <a:close/>
                </a:path>
              </a:pathLst>
            </a:custGeom>
            <a:solidFill>
              <a:srgbClr val="E7E7E7">
                <a:alpha val="19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7" name="Freeform: Shape 171">
              <a:extLst>
                <a:ext uri="{FF2B5EF4-FFF2-40B4-BE49-F238E27FC236}">
                  <a16:creationId xmlns:a16="http://schemas.microsoft.com/office/drawing/2014/main" id="{58A93DF6-00F6-494A-B821-212FEDC9391E}"/>
                </a:ext>
              </a:extLst>
            </p:cNvPr>
            <p:cNvSpPr/>
            <p:nvPr/>
          </p:nvSpPr>
          <p:spPr>
            <a:xfrm>
              <a:off x="5203184" y="2889590"/>
              <a:ext cx="1785629" cy="1785629"/>
            </a:xfrm>
            <a:custGeom>
              <a:avLst/>
              <a:gdLst>
                <a:gd name="connsiteX0" fmla="*/ 1785629 w 1785629"/>
                <a:gd name="connsiteY0" fmla="*/ 892815 h 1785629"/>
                <a:gd name="connsiteX1" fmla="*/ 892815 w 1785629"/>
                <a:gd name="connsiteY1" fmla="*/ 1785629 h 1785629"/>
                <a:gd name="connsiteX2" fmla="*/ 0 w 1785629"/>
                <a:gd name="connsiteY2" fmla="*/ 892815 h 1785629"/>
                <a:gd name="connsiteX3" fmla="*/ 892815 w 1785629"/>
                <a:gd name="connsiteY3" fmla="*/ 0 h 1785629"/>
                <a:gd name="connsiteX4" fmla="*/ 1785629 w 1785629"/>
                <a:gd name="connsiteY4" fmla="*/ 892815 h 178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629" h="1785629">
                  <a:moveTo>
                    <a:pt x="1785629" y="892815"/>
                  </a:moveTo>
                  <a:cubicBezTo>
                    <a:pt x="1785629" y="1385902"/>
                    <a:pt x="1385902" y="1785629"/>
                    <a:pt x="892815" y="1785629"/>
                  </a:cubicBezTo>
                  <a:cubicBezTo>
                    <a:pt x="399727" y="1785629"/>
                    <a:pt x="0" y="1385902"/>
                    <a:pt x="0" y="892815"/>
                  </a:cubicBezTo>
                  <a:cubicBezTo>
                    <a:pt x="0" y="399727"/>
                    <a:pt x="399727" y="0"/>
                    <a:pt x="892815" y="0"/>
                  </a:cubicBezTo>
                  <a:cubicBezTo>
                    <a:pt x="1385902" y="0"/>
                    <a:pt x="1785629" y="399726"/>
                    <a:pt x="1785629" y="892815"/>
                  </a:cubicBezTo>
                  <a:close/>
                </a:path>
              </a:pathLst>
            </a:custGeom>
            <a:solidFill>
              <a:srgbClr val="EDEDED">
                <a:alpha val="14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8" name="Freeform: Shape 172">
              <a:extLst>
                <a:ext uri="{FF2B5EF4-FFF2-40B4-BE49-F238E27FC236}">
                  <a16:creationId xmlns:a16="http://schemas.microsoft.com/office/drawing/2014/main" id="{05739B63-7302-4A11-98D9-019D995900A7}"/>
                </a:ext>
              </a:extLst>
            </p:cNvPr>
            <p:cNvSpPr/>
            <p:nvPr/>
          </p:nvSpPr>
          <p:spPr>
            <a:xfrm>
              <a:off x="5208891" y="2895296"/>
              <a:ext cx="1774215" cy="1774215"/>
            </a:xfrm>
            <a:custGeom>
              <a:avLst/>
              <a:gdLst>
                <a:gd name="connsiteX0" fmla="*/ 1774215 w 1774215"/>
                <a:gd name="connsiteY0" fmla="*/ 887108 h 1774215"/>
                <a:gd name="connsiteX1" fmla="*/ 887108 w 1774215"/>
                <a:gd name="connsiteY1" fmla="*/ 1774215 h 1774215"/>
                <a:gd name="connsiteX2" fmla="*/ 0 w 1774215"/>
                <a:gd name="connsiteY2" fmla="*/ 887107 h 1774215"/>
                <a:gd name="connsiteX3" fmla="*/ 887108 w 1774215"/>
                <a:gd name="connsiteY3" fmla="*/ 0 h 1774215"/>
                <a:gd name="connsiteX4" fmla="*/ 1774215 w 1774215"/>
                <a:gd name="connsiteY4" fmla="*/ 887108 h 177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215" h="1774215">
                  <a:moveTo>
                    <a:pt x="1774215" y="887108"/>
                  </a:moveTo>
                  <a:cubicBezTo>
                    <a:pt x="1774215" y="1377044"/>
                    <a:pt x="1377044" y="1774215"/>
                    <a:pt x="887108" y="1774215"/>
                  </a:cubicBezTo>
                  <a:cubicBezTo>
                    <a:pt x="397172" y="1774215"/>
                    <a:pt x="0" y="1377044"/>
                    <a:pt x="0" y="887107"/>
                  </a:cubicBezTo>
                  <a:cubicBezTo>
                    <a:pt x="0" y="397171"/>
                    <a:pt x="397172" y="0"/>
                    <a:pt x="887108" y="0"/>
                  </a:cubicBezTo>
                  <a:cubicBezTo>
                    <a:pt x="1377044" y="0"/>
                    <a:pt x="1774215" y="397171"/>
                    <a:pt x="1774215" y="887108"/>
                  </a:cubicBezTo>
                  <a:close/>
                </a:path>
              </a:pathLst>
            </a:custGeom>
            <a:solidFill>
              <a:srgbClr val="F3F3F3">
                <a:alpha val="10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9" name="Freeform: Shape 173">
              <a:extLst>
                <a:ext uri="{FF2B5EF4-FFF2-40B4-BE49-F238E27FC236}">
                  <a16:creationId xmlns:a16="http://schemas.microsoft.com/office/drawing/2014/main" id="{51C84766-A2C1-4514-8554-14A295745F13}"/>
                </a:ext>
              </a:extLst>
            </p:cNvPr>
            <p:cNvSpPr/>
            <p:nvPr/>
          </p:nvSpPr>
          <p:spPr>
            <a:xfrm>
              <a:off x="5214598" y="2901003"/>
              <a:ext cx="1762801" cy="1762801"/>
            </a:xfrm>
            <a:custGeom>
              <a:avLst/>
              <a:gdLst>
                <a:gd name="connsiteX0" fmla="*/ 1762802 w 1762801"/>
                <a:gd name="connsiteY0" fmla="*/ 881401 h 1762801"/>
                <a:gd name="connsiteX1" fmla="*/ 881401 w 1762801"/>
                <a:gd name="connsiteY1" fmla="*/ 1762802 h 1762801"/>
                <a:gd name="connsiteX2" fmla="*/ 0 w 1762801"/>
                <a:gd name="connsiteY2" fmla="*/ 881401 h 1762801"/>
                <a:gd name="connsiteX3" fmla="*/ 881401 w 1762801"/>
                <a:gd name="connsiteY3" fmla="*/ 0 h 1762801"/>
                <a:gd name="connsiteX4" fmla="*/ 1762802 w 1762801"/>
                <a:gd name="connsiteY4" fmla="*/ 881401 h 176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801" h="1762801">
                  <a:moveTo>
                    <a:pt x="1762802" y="881401"/>
                  </a:moveTo>
                  <a:cubicBezTo>
                    <a:pt x="1762802" y="1368185"/>
                    <a:pt x="1368185" y="1762802"/>
                    <a:pt x="881401" y="1762802"/>
                  </a:cubicBezTo>
                  <a:cubicBezTo>
                    <a:pt x="394617" y="1762802"/>
                    <a:pt x="0" y="1368185"/>
                    <a:pt x="0" y="881401"/>
                  </a:cubicBezTo>
                  <a:cubicBezTo>
                    <a:pt x="0" y="394617"/>
                    <a:pt x="394617" y="0"/>
                    <a:pt x="881401" y="0"/>
                  </a:cubicBezTo>
                  <a:cubicBezTo>
                    <a:pt x="1368185" y="0"/>
                    <a:pt x="1762802" y="394617"/>
                    <a:pt x="1762802" y="881401"/>
                  </a:cubicBezTo>
                  <a:close/>
                </a:path>
              </a:pathLst>
            </a:custGeom>
            <a:solidFill>
              <a:srgbClr val="F9F9F9">
                <a:alpha val="500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0" name="Freeform: Shape 174">
              <a:extLst>
                <a:ext uri="{FF2B5EF4-FFF2-40B4-BE49-F238E27FC236}">
                  <a16:creationId xmlns:a16="http://schemas.microsoft.com/office/drawing/2014/main" id="{17C66250-4F3D-4FB5-937B-46D952F3C72D}"/>
                </a:ext>
              </a:extLst>
            </p:cNvPr>
            <p:cNvSpPr/>
            <p:nvPr/>
          </p:nvSpPr>
          <p:spPr>
            <a:xfrm>
              <a:off x="5220305" y="2906710"/>
              <a:ext cx="1751387" cy="1751387"/>
            </a:xfrm>
            <a:custGeom>
              <a:avLst/>
              <a:gdLst>
                <a:gd name="connsiteX0" fmla="*/ 1751388 w 1751387"/>
                <a:gd name="connsiteY0" fmla="*/ 875694 h 1751387"/>
                <a:gd name="connsiteX1" fmla="*/ 875694 w 1751387"/>
                <a:gd name="connsiteY1" fmla="*/ 1751387 h 1751387"/>
                <a:gd name="connsiteX2" fmla="*/ 0 w 1751387"/>
                <a:gd name="connsiteY2" fmla="*/ 875694 h 1751387"/>
                <a:gd name="connsiteX3" fmla="*/ 875694 w 1751387"/>
                <a:gd name="connsiteY3" fmla="*/ 0 h 1751387"/>
                <a:gd name="connsiteX4" fmla="*/ 1751388 w 1751387"/>
                <a:gd name="connsiteY4" fmla="*/ 875694 h 175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387" h="1751387">
                  <a:moveTo>
                    <a:pt x="1751388" y="875694"/>
                  </a:moveTo>
                  <a:cubicBezTo>
                    <a:pt x="1751388" y="1359326"/>
                    <a:pt x="1359326" y="1751387"/>
                    <a:pt x="875694" y="1751387"/>
                  </a:cubicBezTo>
                  <a:cubicBezTo>
                    <a:pt x="392062" y="1751387"/>
                    <a:pt x="0" y="1359326"/>
                    <a:pt x="0" y="875694"/>
                  </a:cubicBezTo>
                  <a:cubicBezTo>
                    <a:pt x="0" y="392061"/>
                    <a:pt x="392062" y="0"/>
                    <a:pt x="875694" y="0"/>
                  </a:cubicBezTo>
                  <a:cubicBezTo>
                    <a:pt x="1359326" y="0"/>
                    <a:pt x="1751388" y="392061"/>
                    <a:pt x="1751388" y="875694"/>
                  </a:cubicBezTo>
                  <a:close/>
                </a:path>
              </a:pathLst>
            </a:custGeom>
            <a:solidFill>
              <a:srgbClr val="FFFFFF">
                <a:alpha val="0"/>
              </a:srgbClr>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31" name="TextBox 30">
            <a:extLst>
              <a:ext uri="{FF2B5EF4-FFF2-40B4-BE49-F238E27FC236}">
                <a16:creationId xmlns:a16="http://schemas.microsoft.com/office/drawing/2014/main" id="{E6C2A981-D374-4746-8EEC-577B3159B407}"/>
              </a:ext>
            </a:extLst>
          </p:cNvPr>
          <p:cNvSpPr txBox="1"/>
          <p:nvPr/>
        </p:nvSpPr>
        <p:spPr>
          <a:xfrm>
            <a:off x="5272369" y="3887848"/>
            <a:ext cx="16619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414042"/>
                </a:solidFill>
                <a:effectLst/>
                <a:uLnTx/>
                <a:uFillTx/>
                <a:latin typeface="Arial"/>
                <a:ea typeface="+mn-ea"/>
                <a:cs typeface="Arial"/>
                <a:sym typeface="Arial"/>
                <a:rtl val="0"/>
              </a:rPr>
              <a:t>Good performance indicators</a:t>
            </a:r>
          </a:p>
        </p:txBody>
      </p:sp>
      <p:grpSp>
        <p:nvGrpSpPr>
          <p:cNvPr id="32" name="Group 31"/>
          <p:cNvGrpSpPr/>
          <p:nvPr/>
        </p:nvGrpSpPr>
        <p:grpSpPr>
          <a:xfrm>
            <a:off x="7604050" y="4549569"/>
            <a:ext cx="1358818" cy="1232637"/>
            <a:chOff x="8594516" y="4322658"/>
            <a:chExt cx="833526" cy="833526"/>
          </a:xfrm>
        </p:grpSpPr>
        <p:sp>
          <p:nvSpPr>
            <p:cNvPr id="33" name="Freeform: Shape 54">
              <a:extLst>
                <a:ext uri="{FF2B5EF4-FFF2-40B4-BE49-F238E27FC236}">
                  <a16:creationId xmlns:a16="http://schemas.microsoft.com/office/drawing/2014/main" id="{854FBB68-6C0F-4722-B80A-AD3DBB4D1DC2}"/>
                </a:ext>
              </a:extLst>
            </p:cNvPr>
            <p:cNvSpPr/>
            <p:nvPr/>
          </p:nvSpPr>
          <p:spPr>
            <a:xfrm>
              <a:off x="8594516" y="4322658"/>
              <a:ext cx="833526" cy="833526"/>
            </a:xfrm>
            <a:custGeom>
              <a:avLst/>
              <a:gdLst>
                <a:gd name="connsiteX0" fmla="*/ 833526 w 833526"/>
                <a:gd name="connsiteY0" fmla="*/ 416763 h 833526"/>
                <a:gd name="connsiteX1" fmla="*/ 416763 w 833526"/>
                <a:gd name="connsiteY1" fmla="*/ 833526 h 833526"/>
                <a:gd name="connsiteX2" fmla="*/ 1 w 833526"/>
                <a:gd name="connsiteY2" fmla="*/ 416763 h 833526"/>
                <a:gd name="connsiteX3" fmla="*/ 416763 w 833526"/>
                <a:gd name="connsiteY3" fmla="*/ 0 h 833526"/>
                <a:gd name="connsiteX4" fmla="*/ 833526 w 833526"/>
                <a:gd name="connsiteY4" fmla="*/ 416763 h 83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26" h="833526">
                  <a:moveTo>
                    <a:pt x="833526" y="416763"/>
                  </a:moveTo>
                  <a:cubicBezTo>
                    <a:pt x="833526" y="646935"/>
                    <a:pt x="646935" y="833526"/>
                    <a:pt x="416763" y="833526"/>
                  </a:cubicBezTo>
                  <a:cubicBezTo>
                    <a:pt x="186591" y="833526"/>
                    <a:pt x="1" y="646935"/>
                    <a:pt x="1" y="416763"/>
                  </a:cubicBezTo>
                  <a:cubicBezTo>
                    <a:pt x="1" y="186591"/>
                    <a:pt x="186592" y="0"/>
                    <a:pt x="416763" y="0"/>
                  </a:cubicBezTo>
                  <a:cubicBezTo>
                    <a:pt x="646936" y="0"/>
                    <a:pt x="833526" y="186591"/>
                    <a:pt x="833526" y="416763"/>
                  </a:cubicBezTo>
                  <a:close/>
                </a:path>
              </a:pathLst>
            </a:custGeom>
            <a:solidFill>
              <a:srgbClr val="03A9F4"/>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4" name="Freeform: Shape 58">
              <a:extLst>
                <a:ext uri="{FF2B5EF4-FFF2-40B4-BE49-F238E27FC236}">
                  <a16:creationId xmlns:a16="http://schemas.microsoft.com/office/drawing/2014/main" id="{8973151F-D193-4A91-B11D-86A75CAD58FB}"/>
                </a:ext>
              </a:extLst>
            </p:cNvPr>
            <p:cNvSpPr/>
            <p:nvPr/>
          </p:nvSpPr>
          <p:spPr>
            <a:xfrm>
              <a:off x="8719752" y="4447893"/>
              <a:ext cx="583055" cy="583056"/>
            </a:xfrm>
            <a:custGeom>
              <a:avLst/>
              <a:gdLst>
                <a:gd name="connsiteX0" fmla="*/ 291528 w 583055"/>
                <a:gd name="connsiteY0" fmla="*/ 0 h 583056"/>
                <a:gd name="connsiteX1" fmla="*/ 0 w 583055"/>
                <a:gd name="connsiteY1" fmla="*/ 291528 h 583056"/>
                <a:gd name="connsiteX2" fmla="*/ 291528 w 583055"/>
                <a:gd name="connsiteY2" fmla="*/ 583056 h 583056"/>
                <a:gd name="connsiteX3" fmla="*/ 583056 w 583055"/>
                <a:gd name="connsiteY3" fmla="*/ 291528 h 583056"/>
                <a:gd name="connsiteX4" fmla="*/ 291528 w 583055"/>
                <a:gd name="connsiteY4" fmla="*/ 0 h 58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55" h="583056">
                  <a:moveTo>
                    <a:pt x="291528" y="0"/>
                  </a:moveTo>
                  <a:cubicBezTo>
                    <a:pt x="130466" y="0"/>
                    <a:pt x="0" y="130466"/>
                    <a:pt x="0" y="291528"/>
                  </a:cubicBezTo>
                  <a:cubicBezTo>
                    <a:pt x="0" y="452590"/>
                    <a:pt x="130466" y="583056"/>
                    <a:pt x="291528" y="583056"/>
                  </a:cubicBezTo>
                  <a:cubicBezTo>
                    <a:pt x="452590" y="583056"/>
                    <a:pt x="583056" y="452590"/>
                    <a:pt x="583056" y="291528"/>
                  </a:cubicBezTo>
                  <a:cubicBezTo>
                    <a:pt x="582898" y="130625"/>
                    <a:pt x="452431" y="0"/>
                    <a:pt x="291528" y="0"/>
                  </a:cubicBezTo>
                  <a:close/>
                </a:path>
              </a:pathLst>
            </a:custGeom>
            <a:solidFill>
              <a:srgbClr val="EEF1F2"/>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5" name="Freeform: Shape 185">
              <a:extLst>
                <a:ext uri="{FF2B5EF4-FFF2-40B4-BE49-F238E27FC236}">
                  <a16:creationId xmlns:a16="http://schemas.microsoft.com/office/drawing/2014/main" id="{D8BB537F-8F4F-44F2-A1CC-2828E227630E}"/>
                </a:ext>
              </a:extLst>
            </p:cNvPr>
            <p:cNvSpPr/>
            <p:nvPr/>
          </p:nvSpPr>
          <p:spPr>
            <a:xfrm>
              <a:off x="8880654" y="4586128"/>
              <a:ext cx="261091" cy="306746"/>
            </a:xfrm>
            <a:custGeom>
              <a:avLst/>
              <a:gdLst>
                <a:gd name="connsiteX0" fmla="*/ 261092 w 261091"/>
                <a:gd name="connsiteY0" fmla="*/ 126027 h 306746"/>
                <a:gd name="connsiteX1" fmla="*/ 261092 w 261091"/>
                <a:gd name="connsiteY1" fmla="*/ 306747 h 306746"/>
                <a:gd name="connsiteX2" fmla="*/ 159 w 261091"/>
                <a:gd name="connsiteY2" fmla="*/ 306747 h 306746"/>
                <a:gd name="connsiteX3" fmla="*/ 159 w 261091"/>
                <a:gd name="connsiteY3" fmla="*/ 126027 h 306746"/>
                <a:gd name="connsiteX4" fmla="*/ 261092 w 261091"/>
                <a:gd name="connsiteY4" fmla="*/ 306747 h 306746"/>
                <a:gd name="connsiteX5" fmla="*/ 130626 w 261091"/>
                <a:gd name="connsiteY5" fmla="*/ 216387 h 306746"/>
                <a:gd name="connsiteX6" fmla="*/ 159 w 261091"/>
                <a:gd name="connsiteY6" fmla="*/ 306747 h 306746"/>
                <a:gd name="connsiteX7" fmla="*/ 261092 w 261091"/>
                <a:gd name="connsiteY7" fmla="*/ 126027 h 306746"/>
                <a:gd name="connsiteX8" fmla="*/ 173110 w 261091"/>
                <a:gd name="connsiteY8" fmla="*/ 217655 h 306746"/>
                <a:gd name="connsiteX9" fmla="*/ 0 w 261091"/>
                <a:gd name="connsiteY9" fmla="*/ 126027 h 306746"/>
                <a:gd name="connsiteX10" fmla="*/ 88299 w 261091"/>
                <a:gd name="connsiteY10" fmla="*/ 217655 h 306746"/>
                <a:gd name="connsiteX11" fmla="*/ 228911 w 261091"/>
                <a:gd name="connsiteY11" fmla="*/ 120479 h 306746"/>
                <a:gd name="connsiteX12" fmla="*/ 228911 w 261091"/>
                <a:gd name="connsiteY12" fmla="*/ 57069 h 306746"/>
                <a:gd name="connsiteX13" fmla="*/ 172159 w 261091"/>
                <a:gd name="connsiteY13" fmla="*/ 0 h 306746"/>
                <a:gd name="connsiteX14" fmla="*/ 32181 w 261091"/>
                <a:gd name="connsiteY14" fmla="*/ 0 h 306746"/>
                <a:gd name="connsiteX15" fmla="*/ 32181 w 261091"/>
                <a:gd name="connsiteY15" fmla="*/ 120479 h 306746"/>
                <a:gd name="connsiteX16" fmla="*/ 228911 w 261091"/>
                <a:gd name="connsiteY16" fmla="*/ 56911 h 306746"/>
                <a:gd name="connsiteX17" fmla="*/ 172318 w 261091"/>
                <a:gd name="connsiteY17" fmla="*/ 0 h 306746"/>
                <a:gd name="connsiteX18" fmla="*/ 172318 w 261091"/>
                <a:gd name="connsiteY18" fmla="*/ 56911 h 306746"/>
                <a:gd name="connsiteX19" fmla="*/ 228911 w 261091"/>
                <a:gd name="connsiteY19" fmla="*/ 56911 h 306746"/>
                <a:gd name="connsiteX20" fmla="*/ 87348 w 261091"/>
                <a:gd name="connsiteY20" fmla="*/ 89408 h 306746"/>
                <a:gd name="connsiteX21" fmla="*/ 60082 w 261091"/>
                <a:gd name="connsiteY21" fmla="*/ 89408 h 306746"/>
                <a:gd name="connsiteX22" fmla="*/ 193401 w 261091"/>
                <a:gd name="connsiteY22" fmla="*/ 89408 h 306746"/>
                <a:gd name="connsiteX23" fmla="*/ 114773 w 261091"/>
                <a:gd name="connsiteY23" fmla="*/ 89408 h 306746"/>
                <a:gd name="connsiteX24" fmla="*/ 60082 w 261091"/>
                <a:gd name="connsiteY24" fmla="*/ 117943 h 306746"/>
                <a:gd name="connsiteX25" fmla="*/ 134589 w 261091"/>
                <a:gd name="connsiteY25" fmla="*/ 117943 h 306746"/>
                <a:gd name="connsiteX26" fmla="*/ 193401 w 261091"/>
                <a:gd name="connsiteY26" fmla="*/ 117943 h 306746"/>
                <a:gd name="connsiteX27" fmla="*/ 164549 w 261091"/>
                <a:gd name="connsiteY27" fmla="*/ 117943 h 30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1091" h="306746">
                  <a:moveTo>
                    <a:pt x="261092" y="126027"/>
                  </a:moveTo>
                  <a:lnTo>
                    <a:pt x="261092" y="306747"/>
                  </a:lnTo>
                  <a:lnTo>
                    <a:pt x="159" y="306747"/>
                  </a:lnTo>
                  <a:lnTo>
                    <a:pt x="159" y="126027"/>
                  </a:lnTo>
                  <a:moveTo>
                    <a:pt x="261092" y="306747"/>
                  </a:moveTo>
                  <a:lnTo>
                    <a:pt x="130626" y="216387"/>
                  </a:lnTo>
                  <a:lnTo>
                    <a:pt x="159" y="306747"/>
                  </a:lnTo>
                  <a:moveTo>
                    <a:pt x="261092" y="126027"/>
                  </a:moveTo>
                  <a:lnTo>
                    <a:pt x="173110" y="217655"/>
                  </a:lnTo>
                  <a:moveTo>
                    <a:pt x="0" y="126027"/>
                  </a:moveTo>
                  <a:lnTo>
                    <a:pt x="88299" y="217655"/>
                  </a:lnTo>
                  <a:moveTo>
                    <a:pt x="228911" y="120479"/>
                  </a:moveTo>
                  <a:lnTo>
                    <a:pt x="228911" y="57069"/>
                  </a:lnTo>
                  <a:moveTo>
                    <a:pt x="172159" y="0"/>
                  </a:moveTo>
                  <a:lnTo>
                    <a:pt x="32181" y="0"/>
                  </a:lnTo>
                  <a:lnTo>
                    <a:pt x="32181" y="120479"/>
                  </a:lnTo>
                  <a:moveTo>
                    <a:pt x="228911" y="56911"/>
                  </a:moveTo>
                  <a:lnTo>
                    <a:pt x="172318" y="0"/>
                  </a:lnTo>
                  <a:lnTo>
                    <a:pt x="172318" y="56911"/>
                  </a:lnTo>
                  <a:lnTo>
                    <a:pt x="228911" y="56911"/>
                  </a:lnTo>
                  <a:close/>
                  <a:moveTo>
                    <a:pt x="87348" y="89408"/>
                  </a:moveTo>
                  <a:lnTo>
                    <a:pt x="60082" y="89408"/>
                  </a:lnTo>
                  <a:moveTo>
                    <a:pt x="193401" y="89408"/>
                  </a:moveTo>
                  <a:lnTo>
                    <a:pt x="114773" y="89408"/>
                  </a:lnTo>
                  <a:moveTo>
                    <a:pt x="60082" y="117943"/>
                  </a:moveTo>
                  <a:lnTo>
                    <a:pt x="134589" y="117943"/>
                  </a:lnTo>
                  <a:moveTo>
                    <a:pt x="193401" y="117943"/>
                  </a:moveTo>
                  <a:lnTo>
                    <a:pt x="164549" y="117943"/>
                  </a:lnTo>
                </a:path>
              </a:pathLst>
            </a:custGeom>
            <a:noFill/>
            <a:ln w="7924" cap="rnd">
              <a:solidFill>
                <a:srgbClr val="33333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36" name="Group 35"/>
          <p:cNvGrpSpPr/>
          <p:nvPr/>
        </p:nvGrpSpPr>
        <p:grpSpPr>
          <a:xfrm>
            <a:off x="7566282" y="2994563"/>
            <a:ext cx="1346674" cy="1357066"/>
            <a:chOff x="8594516" y="3367385"/>
            <a:chExt cx="833526" cy="833526"/>
          </a:xfrm>
          <a:solidFill>
            <a:schemeClr val="accent3">
              <a:lumMod val="60000"/>
              <a:lumOff val="40000"/>
            </a:schemeClr>
          </a:solidFill>
        </p:grpSpPr>
        <p:sp>
          <p:nvSpPr>
            <p:cNvPr id="37" name="Freeform: Shape 49">
              <a:extLst>
                <a:ext uri="{FF2B5EF4-FFF2-40B4-BE49-F238E27FC236}">
                  <a16:creationId xmlns:a16="http://schemas.microsoft.com/office/drawing/2014/main" id="{406C2FD5-03A5-484F-A92E-EE6FF11365B7}"/>
                </a:ext>
              </a:extLst>
            </p:cNvPr>
            <p:cNvSpPr/>
            <p:nvPr/>
          </p:nvSpPr>
          <p:spPr>
            <a:xfrm>
              <a:off x="8594516" y="3367385"/>
              <a:ext cx="833526" cy="833526"/>
            </a:xfrm>
            <a:custGeom>
              <a:avLst/>
              <a:gdLst>
                <a:gd name="connsiteX0" fmla="*/ 833526 w 833526"/>
                <a:gd name="connsiteY0" fmla="*/ 416763 h 833526"/>
                <a:gd name="connsiteX1" fmla="*/ 416763 w 833526"/>
                <a:gd name="connsiteY1" fmla="*/ 833526 h 833526"/>
                <a:gd name="connsiteX2" fmla="*/ 1 w 833526"/>
                <a:gd name="connsiteY2" fmla="*/ 416763 h 833526"/>
                <a:gd name="connsiteX3" fmla="*/ 416763 w 833526"/>
                <a:gd name="connsiteY3" fmla="*/ 0 h 833526"/>
                <a:gd name="connsiteX4" fmla="*/ 833526 w 833526"/>
                <a:gd name="connsiteY4" fmla="*/ 416763 h 83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26" h="833526">
                  <a:moveTo>
                    <a:pt x="833526" y="416763"/>
                  </a:moveTo>
                  <a:cubicBezTo>
                    <a:pt x="833526" y="646935"/>
                    <a:pt x="646935" y="833526"/>
                    <a:pt x="416763" y="833526"/>
                  </a:cubicBezTo>
                  <a:cubicBezTo>
                    <a:pt x="186591" y="833526"/>
                    <a:pt x="1" y="646935"/>
                    <a:pt x="1" y="416763"/>
                  </a:cubicBezTo>
                  <a:cubicBezTo>
                    <a:pt x="1" y="186591"/>
                    <a:pt x="186592" y="0"/>
                    <a:pt x="416763" y="0"/>
                  </a:cubicBezTo>
                  <a:cubicBezTo>
                    <a:pt x="646936" y="0"/>
                    <a:pt x="833526" y="186591"/>
                    <a:pt x="833526" y="416763"/>
                  </a:cubicBezTo>
                  <a:close/>
                </a:path>
              </a:pathLst>
            </a:custGeom>
            <a:grp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8" name="Freeform: Shape 53">
              <a:extLst>
                <a:ext uri="{FF2B5EF4-FFF2-40B4-BE49-F238E27FC236}">
                  <a16:creationId xmlns:a16="http://schemas.microsoft.com/office/drawing/2014/main" id="{7731568A-4620-4ABE-B456-017F238B4368}"/>
                </a:ext>
              </a:extLst>
            </p:cNvPr>
            <p:cNvSpPr/>
            <p:nvPr/>
          </p:nvSpPr>
          <p:spPr>
            <a:xfrm>
              <a:off x="8719752" y="3492620"/>
              <a:ext cx="583055" cy="583056"/>
            </a:xfrm>
            <a:custGeom>
              <a:avLst/>
              <a:gdLst>
                <a:gd name="connsiteX0" fmla="*/ 291528 w 583055"/>
                <a:gd name="connsiteY0" fmla="*/ 0 h 583056"/>
                <a:gd name="connsiteX1" fmla="*/ 0 w 583055"/>
                <a:gd name="connsiteY1" fmla="*/ 291528 h 583056"/>
                <a:gd name="connsiteX2" fmla="*/ 291528 w 583055"/>
                <a:gd name="connsiteY2" fmla="*/ 583056 h 583056"/>
                <a:gd name="connsiteX3" fmla="*/ 583056 w 583055"/>
                <a:gd name="connsiteY3" fmla="*/ 291528 h 583056"/>
                <a:gd name="connsiteX4" fmla="*/ 291528 w 583055"/>
                <a:gd name="connsiteY4" fmla="*/ 0 h 58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55" h="583056">
                  <a:moveTo>
                    <a:pt x="291528" y="0"/>
                  </a:moveTo>
                  <a:cubicBezTo>
                    <a:pt x="130466" y="0"/>
                    <a:pt x="0" y="130466"/>
                    <a:pt x="0" y="291528"/>
                  </a:cubicBezTo>
                  <a:cubicBezTo>
                    <a:pt x="0" y="452590"/>
                    <a:pt x="130466" y="583056"/>
                    <a:pt x="291528" y="583056"/>
                  </a:cubicBezTo>
                  <a:cubicBezTo>
                    <a:pt x="452590" y="583056"/>
                    <a:pt x="583056" y="452590"/>
                    <a:pt x="583056" y="291528"/>
                  </a:cubicBezTo>
                  <a:cubicBezTo>
                    <a:pt x="582898" y="130466"/>
                    <a:pt x="452431" y="0"/>
                    <a:pt x="291528" y="0"/>
                  </a:cubicBezTo>
                  <a:close/>
                </a:path>
              </a:pathLst>
            </a:custGeom>
            <a:grp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9" name="Freeform: Shape 186">
              <a:extLst>
                <a:ext uri="{FF2B5EF4-FFF2-40B4-BE49-F238E27FC236}">
                  <a16:creationId xmlns:a16="http://schemas.microsoft.com/office/drawing/2014/main" id="{E9607FC0-2D46-4011-9928-6FCAAEF58CF7}"/>
                </a:ext>
              </a:extLst>
            </p:cNvPr>
            <p:cNvSpPr/>
            <p:nvPr/>
          </p:nvSpPr>
          <p:spPr>
            <a:xfrm>
              <a:off x="8858620" y="3631329"/>
              <a:ext cx="305002" cy="305795"/>
            </a:xfrm>
            <a:custGeom>
              <a:avLst/>
              <a:gdLst>
                <a:gd name="connsiteX0" fmla="*/ 261567 w 305002"/>
                <a:gd name="connsiteY0" fmla="*/ 83543 h 305795"/>
                <a:gd name="connsiteX1" fmla="*/ 285028 w 305002"/>
                <a:gd name="connsiteY1" fmla="*/ 162330 h 305795"/>
                <a:gd name="connsiteX2" fmla="*/ 142514 w 305002"/>
                <a:gd name="connsiteY2" fmla="*/ 305637 h 305795"/>
                <a:gd name="connsiteX3" fmla="*/ 0 w 305002"/>
                <a:gd name="connsiteY3" fmla="*/ 162330 h 305795"/>
                <a:gd name="connsiteX4" fmla="*/ 142514 w 305002"/>
                <a:gd name="connsiteY4" fmla="*/ 19023 h 305795"/>
                <a:gd name="connsiteX5" fmla="*/ 220826 w 305002"/>
                <a:gd name="connsiteY5" fmla="*/ 42643 h 305795"/>
                <a:gd name="connsiteX6" fmla="*/ 197522 w 305002"/>
                <a:gd name="connsiteY6" fmla="*/ 69434 h 305795"/>
                <a:gd name="connsiteX7" fmla="*/ 142673 w 305002"/>
                <a:gd name="connsiteY7" fmla="*/ 54374 h 305795"/>
                <a:gd name="connsiteX8" fmla="*/ 35033 w 305002"/>
                <a:gd name="connsiteY8" fmla="*/ 162488 h 305795"/>
                <a:gd name="connsiteX9" fmla="*/ 142673 w 305002"/>
                <a:gd name="connsiteY9" fmla="*/ 270603 h 305795"/>
                <a:gd name="connsiteX10" fmla="*/ 250311 w 305002"/>
                <a:gd name="connsiteY10" fmla="*/ 162488 h 305795"/>
                <a:gd name="connsiteX11" fmla="*/ 235568 w 305002"/>
                <a:gd name="connsiteY11" fmla="*/ 107797 h 305795"/>
                <a:gd name="connsiteX12" fmla="*/ 168988 w 305002"/>
                <a:gd name="connsiteY12" fmla="*/ 97017 h 305795"/>
                <a:gd name="connsiteX13" fmla="*/ 142673 w 305002"/>
                <a:gd name="connsiteY13" fmla="*/ 91945 h 305795"/>
                <a:gd name="connsiteX14" fmla="*/ 72446 w 305002"/>
                <a:gd name="connsiteY14" fmla="*/ 162488 h 305795"/>
                <a:gd name="connsiteX15" fmla="*/ 142673 w 305002"/>
                <a:gd name="connsiteY15" fmla="*/ 233032 h 305795"/>
                <a:gd name="connsiteX16" fmla="*/ 212899 w 305002"/>
                <a:gd name="connsiteY16" fmla="*/ 162488 h 305795"/>
                <a:gd name="connsiteX17" fmla="*/ 205766 w 305002"/>
                <a:gd name="connsiteY17" fmla="*/ 131259 h 305795"/>
                <a:gd name="connsiteX18" fmla="*/ 142673 w 305002"/>
                <a:gd name="connsiteY18" fmla="*/ 162488 h 305795"/>
                <a:gd name="connsiteX19" fmla="*/ 297235 w 305002"/>
                <a:gd name="connsiteY19" fmla="*/ 8085 h 305795"/>
                <a:gd name="connsiteX20" fmla="*/ 260140 w 305002"/>
                <a:gd name="connsiteY20" fmla="*/ 0 h 305795"/>
                <a:gd name="connsiteX21" fmla="*/ 260140 w 305002"/>
                <a:gd name="connsiteY21" fmla="*/ 45180 h 305795"/>
                <a:gd name="connsiteX22" fmla="*/ 305003 w 305002"/>
                <a:gd name="connsiteY22" fmla="*/ 45180 h 305795"/>
                <a:gd name="connsiteX23" fmla="*/ 23779 w 305002"/>
                <a:gd name="connsiteY23" fmla="*/ 305795 h 305795"/>
                <a:gd name="connsiteX24" fmla="*/ 52472 w 305002"/>
                <a:gd name="connsiteY24" fmla="*/ 273615 h 305795"/>
                <a:gd name="connsiteX25" fmla="*/ 232715 w 305002"/>
                <a:gd name="connsiteY25" fmla="*/ 273456 h 305795"/>
                <a:gd name="connsiteX26" fmla="*/ 261408 w 305002"/>
                <a:gd name="connsiteY26" fmla="*/ 305637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5002" h="305795">
                  <a:moveTo>
                    <a:pt x="261567" y="83543"/>
                  </a:moveTo>
                  <a:cubicBezTo>
                    <a:pt x="276468" y="106212"/>
                    <a:pt x="285028" y="133320"/>
                    <a:pt x="285028" y="162330"/>
                  </a:cubicBezTo>
                  <a:cubicBezTo>
                    <a:pt x="285028" y="241434"/>
                    <a:pt x="221142" y="305637"/>
                    <a:pt x="142514" y="305637"/>
                  </a:cubicBezTo>
                  <a:cubicBezTo>
                    <a:pt x="63727" y="305637"/>
                    <a:pt x="0" y="241434"/>
                    <a:pt x="0" y="162330"/>
                  </a:cubicBezTo>
                  <a:cubicBezTo>
                    <a:pt x="0" y="83226"/>
                    <a:pt x="63885" y="19023"/>
                    <a:pt x="142514" y="19023"/>
                  </a:cubicBezTo>
                  <a:cubicBezTo>
                    <a:pt x="171525" y="19023"/>
                    <a:pt x="198315" y="27742"/>
                    <a:pt x="220826" y="42643"/>
                  </a:cubicBezTo>
                  <a:moveTo>
                    <a:pt x="197522" y="69434"/>
                  </a:moveTo>
                  <a:cubicBezTo>
                    <a:pt x="181511" y="59923"/>
                    <a:pt x="162647" y="54374"/>
                    <a:pt x="142673" y="54374"/>
                  </a:cubicBezTo>
                  <a:cubicBezTo>
                    <a:pt x="83226" y="54374"/>
                    <a:pt x="35033" y="102724"/>
                    <a:pt x="35033" y="162488"/>
                  </a:cubicBezTo>
                  <a:cubicBezTo>
                    <a:pt x="35033" y="222253"/>
                    <a:pt x="83226" y="270603"/>
                    <a:pt x="142673" y="270603"/>
                  </a:cubicBezTo>
                  <a:cubicBezTo>
                    <a:pt x="202120" y="270603"/>
                    <a:pt x="250311" y="222253"/>
                    <a:pt x="250311" y="162488"/>
                  </a:cubicBezTo>
                  <a:cubicBezTo>
                    <a:pt x="250311" y="142514"/>
                    <a:pt x="244921" y="123808"/>
                    <a:pt x="235568" y="107797"/>
                  </a:cubicBezTo>
                  <a:moveTo>
                    <a:pt x="168988" y="97017"/>
                  </a:moveTo>
                  <a:cubicBezTo>
                    <a:pt x="160903" y="93689"/>
                    <a:pt x="151867" y="91945"/>
                    <a:pt x="142673" y="91945"/>
                  </a:cubicBezTo>
                  <a:cubicBezTo>
                    <a:pt x="103834" y="91945"/>
                    <a:pt x="72446" y="123491"/>
                    <a:pt x="72446" y="162488"/>
                  </a:cubicBezTo>
                  <a:cubicBezTo>
                    <a:pt x="72446" y="201486"/>
                    <a:pt x="103834" y="233032"/>
                    <a:pt x="142673" y="233032"/>
                  </a:cubicBezTo>
                  <a:cubicBezTo>
                    <a:pt x="181511" y="233032"/>
                    <a:pt x="212899" y="201486"/>
                    <a:pt x="212899" y="162488"/>
                  </a:cubicBezTo>
                  <a:cubicBezTo>
                    <a:pt x="212899" y="151233"/>
                    <a:pt x="210362" y="140771"/>
                    <a:pt x="205766" y="131259"/>
                  </a:cubicBezTo>
                  <a:moveTo>
                    <a:pt x="142673" y="162488"/>
                  </a:moveTo>
                  <a:lnTo>
                    <a:pt x="297235" y="8085"/>
                  </a:lnTo>
                  <a:moveTo>
                    <a:pt x="260140" y="0"/>
                  </a:moveTo>
                  <a:lnTo>
                    <a:pt x="260140" y="45180"/>
                  </a:lnTo>
                  <a:lnTo>
                    <a:pt x="305003" y="45180"/>
                  </a:lnTo>
                  <a:moveTo>
                    <a:pt x="23779" y="305795"/>
                  </a:moveTo>
                  <a:lnTo>
                    <a:pt x="52472" y="273615"/>
                  </a:lnTo>
                  <a:moveTo>
                    <a:pt x="232715" y="273456"/>
                  </a:moveTo>
                  <a:lnTo>
                    <a:pt x="261408" y="305637"/>
                  </a:lnTo>
                </a:path>
              </a:pathLst>
            </a:custGeom>
            <a:grpFill/>
            <a:ln w="7924" cap="rnd">
              <a:solidFill>
                <a:srgbClr val="33333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0" name="Group 39"/>
          <p:cNvGrpSpPr/>
          <p:nvPr/>
        </p:nvGrpSpPr>
        <p:grpSpPr>
          <a:xfrm>
            <a:off x="3030436" y="4419451"/>
            <a:ext cx="1355144" cy="1275515"/>
            <a:chOff x="2763955" y="4322658"/>
            <a:chExt cx="833526" cy="833526"/>
          </a:xfrm>
        </p:grpSpPr>
        <p:sp>
          <p:nvSpPr>
            <p:cNvPr id="41" name="Freeform: Shape 79">
              <a:extLst>
                <a:ext uri="{FF2B5EF4-FFF2-40B4-BE49-F238E27FC236}">
                  <a16:creationId xmlns:a16="http://schemas.microsoft.com/office/drawing/2014/main" id="{3F186F2D-05FA-4409-AE42-1A78AA8488F5}"/>
                </a:ext>
              </a:extLst>
            </p:cNvPr>
            <p:cNvSpPr/>
            <p:nvPr/>
          </p:nvSpPr>
          <p:spPr>
            <a:xfrm>
              <a:off x="2763955" y="4322658"/>
              <a:ext cx="833526" cy="833526"/>
            </a:xfrm>
            <a:custGeom>
              <a:avLst/>
              <a:gdLst>
                <a:gd name="connsiteX0" fmla="*/ 833526 w 833526"/>
                <a:gd name="connsiteY0" fmla="*/ 416763 h 833526"/>
                <a:gd name="connsiteX1" fmla="*/ 416763 w 833526"/>
                <a:gd name="connsiteY1" fmla="*/ 833526 h 833526"/>
                <a:gd name="connsiteX2" fmla="*/ 0 w 833526"/>
                <a:gd name="connsiteY2" fmla="*/ 416763 h 833526"/>
                <a:gd name="connsiteX3" fmla="*/ 416763 w 833526"/>
                <a:gd name="connsiteY3" fmla="*/ 0 h 833526"/>
                <a:gd name="connsiteX4" fmla="*/ 833526 w 833526"/>
                <a:gd name="connsiteY4" fmla="*/ 416763 h 83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26" h="833526">
                  <a:moveTo>
                    <a:pt x="833526" y="416763"/>
                  </a:moveTo>
                  <a:cubicBezTo>
                    <a:pt x="833526" y="646935"/>
                    <a:pt x="646935" y="833526"/>
                    <a:pt x="416763" y="833526"/>
                  </a:cubicBezTo>
                  <a:cubicBezTo>
                    <a:pt x="186591" y="833526"/>
                    <a:pt x="0" y="646935"/>
                    <a:pt x="0" y="416763"/>
                  </a:cubicBezTo>
                  <a:cubicBezTo>
                    <a:pt x="0" y="186591"/>
                    <a:pt x="186591" y="0"/>
                    <a:pt x="416763" y="0"/>
                  </a:cubicBezTo>
                  <a:cubicBezTo>
                    <a:pt x="646935" y="0"/>
                    <a:pt x="833526" y="186591"/>
                    <a:pt x="833526" y="416763"/>
                  </a:cubicBezTo>
                  <a:close/>
                </a:path>
              </a:pathLst>
            </a:custGeom>
            <a:solidFill>
              <a:srgbClr val="03A9F4"/>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2" name="Freeform: Shape 83">
              <a:extLst>
                <a:ext uri="{FF2B5EF4-FFF2-40B4-BE49-F238E27FC236}">
                  <a16:creationId xmlns:a16="http://schemas.microsoft.com/office/drawing/2014/main" id="{2E4E5EDA-CBE7-4A5E-99D3-D9C9E5B27497}"/>
                </a:ext>
              </a:extLst>
            </p:cNvPr>
            <p:cNvSpPr/>
            <p:nvPr/>
          </p:nvSpPr>
          <p:spPr>
            <a:xfrm>
              <a:off x="2889191" y="4447893"/>
              <a:ext cx="583056" cy="583056"/>
            </a:xfrm>
            <a:custGeom>
              <a:avLst/>
              <a:gdLst>
                <a:gd name="connsiteX0" fmla="*/ 291528 w 583056"/>
                <a:gd name="connsiteY0" fmla="*/ 0 h 583056"/>
                <a:gd name="connsiteX1" fmla="*/ 0 w 583056"/>
                <a:gd name="connsiteY1" fmla="*/ 291528 h 583056"/>
                <a:gd name="connsiteX2" fmla="*/ 291528 w 583056"/>
                <a:gd name="connsiteY2" fmla="*/ 583056 h 583056"/>
                <a:gd name="connsiteX3" fmla="*/ 583056 w 583056"/>
                <a:gd name="connsiteY3" fmla="*/ 291528 h 583056"/>
                <a:gd name="connsiteX4" fmla="*/ 291528 w 583056"/>
                <a:gd name="connsiteY4" fmla="*/ 0 h 58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56" h="583056">
                  <a:moveTo>
                    <a:pt x="291528" y="0"/>
                  </a:moveTo>
                  <a:cubicBezTo>
                    <a:pt x="130466" y="0"/>
                    <a:pt x="0" y="130466"/>
                    <a:pt x="0" y="291528"/>
                  </a:cubicBezTo>
                  <a:cubicBezTo>
                    <a:pt x="0" y="452590"/>
                    <a:pt x="130466" y="583056"/>
                    <a:pt x="291528" y="583056"/>
                  </a:cubicBezTo>
                  <a:cubicBezTo>
                    <a:pt x="452590" y="583056"/>
                    <a:pt x="583056" y="452590"/>
                    <a:pt x="583056" y="291528"/>
                  </a:cubicBezTo>
                  <a:cubicBezTo>
                    <a:pt x="583056" y="130625"/>
                    <a:pt x="452590" y="0"/>
                    <a:pt x="291528" y="0"/>
                  </a:cubicBezTo>
                  <a:close/>
                </a:path>
              </a:pathLst>
            </a:custGeom>
            <a:solidFill>
              <a:srgbClr val="EEF1F2"/>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3" name="Freeform: Shape 187">
              <a:extLst>
                <a:ext uri="{FF2B5EF4-FFF2-40B4-BE49-F238E27FC236}">
                  <a16:creationId xmlns:a16="http://schemas.microsoft.com/office/drawing/2014/main" id="{1888EF93-0FED-49A8-B235-7B73916A0D93}"/>
                </a:ext>
              </a:extLst>
            </p:cNvPr>
            <p:cNvSpPr/>
            <p:nvPr/>
          </p:nvSpPr>
          <p:spPr>
            <a:xfrm>
              <a:off x="3021559" y="4588651"/>
              <a:ext cx="318318" cy="301686"/>
            </a:xfrm>
            <a:custGeom>
              <a:avLst/>
              <a:gdLst>
                <a:gd name="connsiteX0" fmla="*/ 118101 w 318318"/>
                <a:gd name="connsiteY0" fmla="*/ 5561 h 301686"/>
                <a:gd name="connsiteX1" fmla="*/ 279005 w 318318"/>
                <a:gd name="connsiteY1" fmla="*/ 104006 h 301686"/>
                <a:gd name="connsiteX2" fmla="*/ 318319 w 318318"/>
                <a:gd name="connsiteY2" fmla="*/ 183110 h 301686"/>
                <a:gd name="connsiteX3" fmla="*/ 285187 w 318318"/>
                <a:gd name="connsiteY3" fmla="*/ 183110 h 301686"/>
                <a:gd name="connsiteX4" fmla="*/ 285187 w 318318"/>
                <a:gd name="connsiteY4" fmla="*/ 237959 h 301686"/>
                <a:gd name="connsiteX5" fmla="*/ 267908 w 318318"/>
                <a:gd name="connsiteY5" fmla="*/ 255239 h 301686"/>
                <a:gd name="connsiteX6" fmla="*/ 231447 w 318318"/>
                <a:gd name="connsiteY6" fmla="*/ 255239 h 301686"/>
                <a:gd name="connsiteX7" fmla="*/ 231447 w 318318"/>
                <a:gd name="connsiteY7" fmla="*/ 301687 h 301686"/>
                <a:gd name="connsiteX8" fmla="*/ 85604 w 318318"/>
                <a:gd name="connsiteY8" fmla="*/ 301687 h 301686"/>
                <a:gd name="connsiteX9" fmla="*/ 85604 w 318318"/>
                <a:gd name="connsiteY9" fmla="*/ 253495 h 301686"/>
                <a:gd name="connsiteX10" fmla="*/ 69751 w 318318"/>
                <a:gd name="connsiteY10" fmla="*/ 220046 h 301686"/>
                <a:gd name="connsiteX11" fmla="*/ 178024 w 318318"/>
                <a:gd name="connsiteY11" fmla="*/ 120809 h 301686"/>
                <a:gd name="connsiteX12" fmla="*/ 178024 w 318318"/>
                <a:gd name="connsiteY12" fmla="*/ 98457 h 301686"/>
                <a:gd name="connsiteX13" fmla="*/ 152660 w 318318"/>
                <a:gd name="connsiteY13" fmla="*/ 88470 h 301686"/>
                <a:gd name="connsiteX14" fmla="*/ 149014 w 318318"/>
                <a:gd name="connsiteY14" fmla="*/ 79593 h 301686"/>
                <a:gd name="connsiteX15" fmla="*/ 159952 w 318318"/>
                <a:gd name="connsiteY15" fmla="*/ 54546 h 301686"/>
                <a:gd name="connsiteX16" fmla="*/ 144099 w 318318"/>
                <a:gd name="connsiteY16" fmla="*/ 38693 h 301686"/>
                <a:gd name="connsiteX17" fmla="*/ 119053 w 318318"/>
                <a:gd name="connsiteY17" fmla="*/ 49631 h 301686"/>
                <a:gd name="connsiteX18" fmla="*/ 110175 w 318318"/>
                <a:gd name="connsiteY18" fmla="*/ 45985 h 301686"/>
                <a:gd name="connsiteX19" fmla="*/ 100188 w 318318"/>
                <a:gd name="connsiteY19" fmla="*/ 20621 h 301686"/>
                <a:gd name="connsiteX20" fmla="*/ 77836 w 318318"/>
                <a:gd name="connsiteY20" fmla="*/ 20621 h 301686"/>
                <a:gd name="connsiteX21" fmla="*/ 67849 w 318318"/>
                <a:gd name="connsiteY21" fmla="*/ 45985 h 301686"/>
                <a:gd name="connsiteX22" fmla="*/ 58971 w 318318"/>
                <a:gd name="connsiteY22" fmla="*/ 49631 h 301686"/>
                <a:gd name="connsiteX23" fmla="*/ 33924 w 318318"/>
                <a:gd name="connsiteY23" fmla="*/ 38693 h 301686"/>
                <a:gd name="connsiteX24" fmla="*/ 18072 w 318318"/>
                <a:gd name="connsiteY24" fmla="*/ 54546 h 301686"/>
                <a:gd name="connsiteX25" fmla="*/ 29010 w 318318"/>
                <a:gd name="connsiteY25" fmla="*/ 79593 h 301686"/>
                <a:gd name="connsiteX26" fmla="*/ 25364 w 318318"/>
                <a:gd name="connsiteY26" fmla="*/ 88470 h 301686"/>
                <a:gd name="connsiteX27" fmla="*/ 0 w 318318"/>
                <a:gd name="connsiteY27" fmla="*/ 98457 h 301686"/>
                <a:gd name="connsiteX28" fmla="*/ 0 w 318318"/>
                <a:gd name="connsiteY28" fmla="*/ 120809 h 301686"/>
                <a:gd name="connsiteX29" fmla="*/ 25364 w 318318"/>
                <a:gd name="connsiteY29" fmla="*/ 130797 h 301686"/>
                <a:gd name="connsiteX30" fmla="*/ 29010 w 318318"/>
                <a:gd name="connsiteY30" fmla="*/ 139674 h 301686"/>
                <a:gd name="connsiteX31" fmla="*/ 18072 w 318318"/>
                <a:gd name="connsiteY31" fmla="*/ 164721 h 301686"/>
                <a:gd name="connsiteX32" fmla="*/ 33924 w 318318"/>
                <a:gd name="connsiteY32" fmla="*/ 180573 h 301686"/>
                <a:gd name="connsiteX33" fmla="*/ 58971 w 318318"/>
                <a:gd name="connsiteY33" fmla="*/ 169635 h 301686"/>
                <a:gd name="connsiteX34" fmla="*/ 67849 w 318318"/>
                <a:gd name="connsiteY34" fmla="*/ 173281 h 301686"/>
                <a:gd name="connsiteX35" fmla="*/ 77836 w 318318"/>
                <a:gd name="connsiteY35" fmla="*/ 198645 h 301686"/>
                <a:gd name="connsiteX36" fmla="*/ 100188 w 318318"/>
                <a:gd name="connsiteY36" fmla="*/ 198645 h 301686"/>
                <a:gd name="connsiteX37" fmla="*/ 110175 w 318318"/>
                <a:gd name="connsiteY37" fmla="*/ 173281 h 301686"/>
                <a:gd name="connsiteX38" fmla="*/ 119053 w 318318"/>
                <a:gd name="connsiteY38" fmla="*/ 169635 h 301686"/>
                <a:gd name="connsiteX39" fmla="*/ 144099 w 318318"/>
                <a:gd name="connsiteY39" fmla="*/ 180573 h 301686"/>
                <a:gd name="connsiteX40" fmla="*/ 159952 w 318318"/>
                <a:gd name="connsiteY40" fmla="*/ 164721 h 301686"/>
                <a:gd name="connsiteX41" fmla="*/ 149014 w 318318"/>
                <a:gd name="connsiteY41" fmla="*/ 139674 h 301686"/>
                <a:gd name="connsiteX42" fmla="*/ 152660 w 318318"/>
                <a:gd name="connsiteY42" fmla="*/ 130797 h 301686"/>
                <a:gd name="connsiteX43" fmla="*/ 178024 w 318318"/>
                <a:gd name="connsiteY43" fmla="*/ 120809 h 301686"/>
                <a:gd name="connsiteX44" fmla="*/ 89091 w 318318"/>
                <a:gd name="connsiteY44" fmla="*/ 72301 h 301686"/>
                <a:gd name="connsiteX45" fmla="*/ 51679 w 318318"/>
                <a:gd name="connsiteY45" fmla="*/ 109712 h 301686"/>
                <a:gd name="connsiteX46" fmla="*/ 89091 w 318318"/>
                <a:gd name="connsiteY46" fmla="*/ 147125 h 301686"/>
                <a:gd name="connsiteX47" fmla="*/ 126503 w 318318"/>
                <a:gd name="connsiteY47" fmla="*/ 109712 h 301686"/>
                <a:gd name="connsiteX48" fmla="*/ 89091 w 318318"/>
                <a:gd name="connsiteY48" fmla="*/ 72301 h 301686"/>
                <a:gd name="connsiteX49" fmla="*/ 231447 w 318318"/>
                <a:gd name="connsiteY49" fmla="*/ 255239 h 301686"/>
                <a:gd name="connsiteX50" fmla="*/ 210997 w 318318"/>
                <a:gd name="connsiteY50" fmla="*/ 255239 h 30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8318" h="301686">
                  <a:moveTo>
                    <a:pt x="118101" y="5561"/>
                  </a:moveTo>
                  <a:cubicBezTo>
                    <a:pt x="295333" y="-28363"/>
                    <a:pt x="279005" y="104006"/>
                    <a:pt x="279005" y="104006"/>
                  </a:cubicBezTo>
                  <a:lnTo>
                    <a:pt x="318319" y="183110"/>
                  </a:lnTo>
                  <a:lnTo>
                    <a:pt x="285187" y="183110"/>
                  </a:lnTo>
                  <a:lnTo>
                    <a:pt x="285187" y="237959"/>
                  </a:lnTo>
                  <a:cubicBezTo>
                    <a:pt x="285187" y="247471"/>
                    <a:pt x="277419" y="255239"/>
                    <a:pt x="267908" y="255239"/>
                  </a:cubicBezTo>
                  <a:lnTo>
                    <a:pt x="231447" y="255239"/>
                  </a:lnTo>
                  <a:lnTo>
                    <a:pt x="231447" y="301687"/>
                  </a:lnTo>
                  <a:moveTo>
                    <a:pt x="85604" y="301687"/>
                  </a:moveTo>
                  <a:lnTo>
                    <a:pt x="85604" y="253495"/>
                  </a:lnTo>
                  <a:lnTo>
                    <a:pt x="69751" y="220046"/>
                  </a:lnTo>
                  <a:moveTo>
                    <a:pt x="178024" y="120809"/>
                  </a:moveTo>
                  <a:lnTo>
                    <a:pt x="178024" y="98457"/>
                  </a:lnTo>
                  <a:lnTo>
                    <a:pt x="152660" y="88470"/>
                  </a:lnTo>
                  <a:cubicBezTo>
                    <a:pt x="151709" y="85458"/>
                    <a:pt x="150441" y="82446"/>
                    <a:pt x="149014" y="79593"/>
                  </a:cubicBezTo>
                  <a:lnTo>
                    <a:pt x="159952" y="54546"/>
                  </a:lnTo>
                  <a:lnTo>
                    <a:pt x="144099" y="38693"/>
                  </a:lnTo>
                  <a:lnTo>
                    <a:pt x="119053" y="49631"/>
                  </a:lnTo>
                  <a:cubicBezTo>
                    <a:pt x="116199" y="48205"/>
                    <a:pt x="113346" y="47095"/>
                    <a:pt x="110175" y="45985"/>
                  </a:cubicBezTo>
                  <a:lnTo>
                    <a:pt x="100188" y="20621"/>
                  </a:lnTo>
                  <a:lnTo>
                    <a:pt x="77836" y="20621"/>
                  </a:lnTo>
                  <a:lnTo>
                    <a:pt x="67849" y="45985"/>
                  </a:lnTo>
                  <a:cubicBezTo>
                    <a:pt x="64837" y="46937"/>
                    <a:pt x="61825" y="48205"/>
                    <a:pt x="58971" y="49631"/>
                  </a:cubicBezTo>
                  <a:lnTo>
                    <a:pt x="33924" y="38693"/>
                  </a:lnTo>
                  <a:lnTo>
                    <a:pt x="18072" y="54546"/>
                  </a:lnTo>
                  <a:lnTo>
                    <a:pt x="29010" y="79593"/>
                  </a:lnTo>
                  <a:cubicBezTo>
                    <a:pt x="27583" y="82446"/>
                    <a:pt x="26474" y="85299"/>
                    <a:pt x="25364" y="88470"/>
                  </a:cubicBezTo>
                  <a:lnTo>
                    <a:pt x="0" y="98457"/>
                  </a:lnTo>
                  <a:lnTo>
                    <a:pt x="0" y="120809"/>
                  </a:lnTo>
                  <a:lnTo>
                    <a:pt x="25364" y="130797"/>
                  </a:lnTo>
                  <a:cubicBezTo>
                    <a:pt x="26315" y="133809"/>
                    <a:pt x="27583" y="136820"/>
                    <a:pt x="29010" y="139674"/>
                  </a:cubicBezTo>
                  <a:lnTo>
                    <a:pt x="18072" y="164721"/>
                  </a:lnTo>
                  <a:lnTo>
                    <a:pt x="33924" y="180573"/>
                  </a:lnTo>
                  <a:lnTo>
                    <a:pt x="58971" y="169635"/>
                  </a:lnTo>
                  <a:cubicBezTo>
                    <a:pt x="61825" y="171062"/>
                    <a:pt x="64678" y="172171"/>
                    <a:pt x="67849" y="173281"/>
                  </a:cubicBezTo>
                  <a:lnTo>
                    <a:pt x="77836" y="198645"/>
                  </a:lnTo>
                  <a:lnTo>
                    <a:pt x="100188" y="198645"/>
                  </a:lnTo>
                  <a:lnTo>
                    <a:pt x="110175" y="173281"/>
                  </a:lnTo>
                  <a:cubicBezTo>
                    <a:pt x="113187" y="172330"/>
                    <a:pt x="116199" y="171062"/>
                    <a:pt x="119053" y="169635"/>
                  </a:cubicBezTo>
                  <a:lnTo>
                    <a:pt x="144099" y="180573"/>
                  </a:lnTo>
                  <a:lnTo>
                    <a:pt x="159952" y="164721"/>
                  </a:lnTo>
                  <a:lnTo>
                    <a:pt x="149014" y="139674"/>
                  </a:lnTo>
                  <a:cubicBezTo>
                    <a:pt x="150441" y="136820"/>
                    <a:pt x="151550" y="133967"/>
                    <a:pt x="152660" y="130797"/>
                  </a:cubicBezTo>
                  <a:lnTo>
                    <a:pt x="178024" y="120809"/>
                  </a:lnTo>
                  <a:close/>
                  <a:moveTo>
                    <a:pt x="89091" y="72301"/>
                  </a:moveTo>
                  <a:cubicBezTo>
                    <a:pt x="68483" y="72301"/>
                    <a:pt x="51679" y="89104"/>
                    <a:pt x="51679" y="109712"/>
                  </a:cubicBezTo>
                  <a:cubicBezTo>
                    <a:pt x="51679" y="130321"/>
                    <a:pt x="68483" y="147125"/>
                    <a:pt x="89091" y="147125"/>
                  </a:cubicBezTo>
                  <a:cubicBezTo>
                    <a:pt x="109699" y="147125"/>
                    <a:pt x="126503" y="130321"/>
                    <a:pt x="126503" y="109712"/>
                  </a:cubicBezTo>
                  <a:cubicBezTo>
                    <a:pt x="126503" y="88946"/>
                    <a:pt x="109858" y="72301"/>
                    <a:pt x="89091" y="72301"/>
                  </a:cubicBezTo>
                  <a:close/>
                  <a:moveTo>
                    <a:pt x="231447" y="255239"/>
                  </a:moveTo>
                  <a:lnTo>
                    <a:pt x="210997" y="255239"/>
                  </a:lnTo>
                </a:path>
              </a:pathLst>
            </a:custGeom>
            <a:noFill/>
            <a:ln w="7924" cap="rnd">
              <a:solidFill>
                <a:srgbClr val="33333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4" name="Group 43"/>
          <p:cNvGrpSpPr/>
          <p:nvPr/>
        </p:nvGrpSpPr>
        <p:grpSpPr>
          <a:xfrm>
            <a:off x="2983025" y="2917650"/>
            <a:ext cx="1377963" cy="1338126"/>
            <a:chOff x="2763955" y="3367385"/>
            <a:chExt cx="833526" cy="833526"/>
          </a:xfrm>
          <a:solidFill>
            <a:schemeClr val="accent3">
              <a:lumMod val="60000"/>
              <a:lumOff val="40000"/>
            </a:schemeClr>
          </a:solidFill>
        </p:grpSpPr>
        <p:sp>
          <p:nvSpPr>
            <p:cNvPr id="45" name="Freeform: Shape 74">
              <a:extLst>
                <a:ext uri="{FF2B5EF4-FFF2-40B4-BE49-F238E27FC236}">
                  <a16:creationId xmlns:a16="http://schemas.microsoft.com/office/drawing/2014/main" id="{DC9AB081-D739-4463-8F1E-2F7BCF35A23C}"/>
                </a:ext>
              </a:extLst>
            </p:cNvPr>
            <p:cNvSpPr/>
            <p:nvPr/>
          </p:nvSpPr>
          <p:spPr>
            <a:xfrm>
              <a:off x="2763955" y="3367385"/>
              <a:ext cx="833526" cy="833526"/>
            </a:xfrm>
            <a:custGeom>
              <a:avLst/>
              <a:gdLst>
                <a:gd name="connsiteX0" fmla="*/ 833526 w 833526"/>
                <a:gd name="connsiteY0" fmla="*/ 416763 h 833526"/>
                <a:gd name="connsiteX1" fmla="*/ 416763 w 833526"/>
                <a:gd name="connsiteY1" fmla="*/ 833526 h 833526"/>
                <a:gd name="connsiteX2" fmla="*/ 0 w 833526"/>
                <a:gd name="connsiteY2" fmla="*/ 416763 h 833526"/>
                <a:gd name="connsiteX3" fmla="*/ 416763 w 833526"/>
                <a:gd name="connsiteY3" fmla="*/ 0 h 833526"/>
                <a:gd name="connsiteX4" fmla="*/ 833526 w 833526"/>
                <a:gd name="connsiteY4" fmla="*/ 416763 h 83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26" h="833526">
                  <a:moveTo>
                    <a:pt x="833526" y="416763"/>
                  </a:moveTo>
                  <a:cubicBezTo>
                    <a:pt x="833526" y="646935"/>
                    <a:pt x="646935" y="833526"/>
                    <a:pt x="416763" y="833526"/>
                  </a:cubicBezTo>
                  <a:cubicBezTo>
                    <a:pt x="186591" y="833526"/>
                    <a:pt x="0" y="646935"/>
                    <a:pt x="0" y="416763"/>
                  </a:cubicBezTo>
                  <a:cubicBezTo>
                    <a:pt x="0" y="186591"/>
                    <a:pt x="186591" y="0"/>
                    <a:pt x="416763" y="0"/>
                  </a:cubicBezTo>
                  <a:cubicBezTo>
                    <a:pt x="646935" y="0"/>
                    <a:pt x="833526" y="186591"/>
                    <a:pt x="833526" y="416763"/>
                  </a:cubicBezTo>
                  <a:close/>
                </a:path>
              </a:pathLst>
            </a:custGeom>
            <a:grp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6" name="Freeform: Shape 78">
              <a:extLst>
                <a:ext uri="{FF2B5EF4-FFF2-40B4-BE49-F238E27FC236}">
                  <a16:creationId xmlns:a16="http://schemas.microsoft.com/office/drawing/2014/main" id="{E7B7C724-5D90-449E-B71E-0948EC7E6185}"/>
                </a:ext>
              </a:extLst>
            </p:cNvPr>
            <p:cNvSpPr/>
            <p:nvPr/>
          </p:nvSpPr>
          <p:spPr>
            <a:xfrm>
              <a:off x="2889191" y="3492620"/>
              <a:ext cx="583056" cy="583056"/>
            </a:xfrm>
            <a:custGeom>
              <a:avLst/>
              <a:gdLst>
                <a:gd name="connsiteX0" fmla="*/ 291528 w 583056"/>
                <a:gd name="connsiteY0" fmla="*/ 0 h 583056"/>
                <a:gd name="connsiteX1" fmla="*/ 0 w 583056"/>
                <a:gd name="connsiteY1" fmla="*/ 291528 h 583056"/>
                <a:gd name="connsiteX2" fmla="*/ 291528 w 583056"/>
                <a:gd name="connsiteY2" fmla="*/ 583056 h 583056"/>
                <a:gd name="connsiteX3" fmla="*/ 583056 w 583056"/>
                <a:gd name="connsiteY3" fmla="*/ 291528 h 583056"/>
                <a:gd name="connsiteX4" fmla="*/ 291528 w 583056"/>
                <a:gd name="connsiteY4" fmla="*/ 0 h 58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56" h="583056">
                  <a:moveTo>
                    <a:pt x="291528" y="0"/>
                  </a:moveTo>
                  <a:cubicBezTo>
                    <a:pt x="130466" y="0"/>
                    <a:pt x="0" y="130466"/>
                    <a:pt x="0" y="291528"/>
                  </a:cubicBezTo>
                  <a:cubicBezTo>
                    <a:pt x="0" y="452590"/>
                    <a:pt x="130466" y="583056"/>
                    <a:pt x="291528" y="583056"/>
                  </a:cubicBezTo>
                  <a:cubicBezTo>
                    <a:pt x="452590" y="583056"/>
                    <a:pt x="583056" y="452590"/>
                    <a:pt x="583056" y="291528"/>
                  </a:cubicBezTo>
                  <a:cubicBezTo>
                    <a:pt x="583056" y="130466"/>
                    <a:pt x="452590" y="0"/>
                    <a:pt x="291528" y="0"/>
                  </a:cubicBezTo>
                  <a:close/>
                </a:path>
              </a:pathLst>
            </a:custGeom>
            <a:grp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7" name="Freeform: Shape 191">
              <a:extLst>
                <a:ext uri="{FF2B5EF4-FFF2-40B4-BE49-F238E27FC236}">
                  <a16:creationId xmlns:a16="http://schemas.microsoft.com/office/drawing/2014/main" id="{18F6AB1F-A255-46BA-8D41-BC9153A897CF}"/>
                </a:ext>
              </a:extLst>
            </p:cNvPr>
            <p:cNvSpPr/>
            <p:nvPr/>
          </p:nvSpPr>
          <p:spPr>
            <a:xfrm>
              <a:off x="3015852" y="3630854"/>
              <a:ext cx="329891" cy="306587"/>
            </a:xfrm>
            <a:custGeom>
              <a:avLst/>
              <a:gdLst>
                <a:gd name="connsiteX0" fmla="*/ 173744 w 329891"/>
                <a:gd name="connsiteY0" fmla="*/ 287248 h 306587"/>
                <a:gd name="connsiteX1" fmla="*/ 0 w 329891"/>
                <a:gd name="connsiteY1" fmla="*/ 287248 h 306587"/>
                <a:gd name="connsiteX2" fmla="*/ 0 w 329891"/>
                <a:gd name="connsiteY2" fmla="*/ 35827 h 306587"/>
                <a:gd name="connsiteX3" fmla="*/ 31071 w 329891"/>
                <a:gd name="connsiteY3" fmla="*/ 35827 h 306587"/>
                <a:gd name="connsiteX4" fmla="*/ 276785 w 329891"/>
                <a:gd name="connsiteY4" fmla="*/ 135222 h 306587"/>
                <a:gd name="connsiteX5" fmla="*/ 276785 w 329891"/>
                <a:gd name="connsiteY5" fmla="*/ 35668 h 306587"/>
                <a:gd name="connsiteX6" fmla="*/ 245714 w 329891"/>
                <a:gd name="connsiteY6" fmla="*/ 35668 h 306587"/>
                <a:gd name="connsiteX7" fmla="*/ 205766 w 329891"/>
                <a:gd name="connsiteY7" fmla="*/ 35668 h 306587"/>
                <a:gd name="connsiteX8" fmla="*/ 71178 w 329891"/>
                <a:gd name="connsiteY8" fmla="*/ 35668 h 306587"/>
                <a:gd name="connsiteX9" fmla="*/ 0 w 329891"/>
                <a:gd name="connsiteY9" fmla="*/ 90994 h 306587"/>
                <a:gd name="connsiteX10" fmla="*/ 276944 w 329891"/>
                <a:gd name="connsiteY10" fmla="*/ 90994 h 306587"/>
                <a:gd name="connsiteX11" fmla="*/ 71178 w 329891"/>
                <a:gd name="connsiteY11" fmla="*/ 51362 h 306587"/>
                <a:gd name="connsiteX12" fmla="*/ 71178 w 329891"/>
                <a:gd name="connsiteY12" fmla="*/ 19974 h 306587"/>
                <a:gd name="connsiteX13" fmla="*/ 51204 w 329891"/>
                <a:gd name="connsiteY13" fmla="*/ 0 h 306587"/>
                <a:gd name="connsiteX14" fmla="*/ 51204 w 329891"/>
                <a:gd name="connsiteY14" fmla="*/ 0 h 306587"/>
                <a:gd name="connsiteX15" fmla="*/ 31230 w 329891"/>
                <a:gd name="connsiteY15" fmla="*/ 19974 h 306587"/>
                <a:gd name="connsiteX16" fmla="*/ 31230 w 329891"/>
                <a:gd name="connsiteY16" fmla="*/ 51362 h 306587"/>
                <a:gd name="connsiteX17" fmla="*/ 51204 w 329891"/>
                <a:gd name="connsiteY17" fmla="*/ 71336 h 306587"/>
                <a:gd name="connsiteX18" fmla="*/ 51204 w 329891"/>
                <a:gd name="connsiteY18" fmla="*/ 71336 h 306587"/>
                <a:gd name="connsiteX19" fmla="*/ 71178 w 329891"/>
                <a:gd name="connsiteY19" fmla="*/ 51362 h 306587"/>
                <a:gd name="connsiteX20" fmla="*/ 225740 w 329891"/>
                <a:gd name="connsiteY20" fmla="*/ 71336 h 306587"/>
                <a:gd name="connsiteX21" fmla="*/ 225740 w 329891"/>
                <a:gd name="connsiteY21" fmla="*/ 71336 h 306587"/>
                <a:gd name="connsiteX22" fmla="*/ 245714 w 329891"/>
                <a:gd name="connsiteY22" fmla="*/ 51362 h 306587"/>
                <a:gd name="connsiteX23" fmla="*/ 245714 w 329891"/>
                <a:gd name="connsiteY23" fmla="*/ 19974 h 306587"/>
                <a:gd name="connsiteX24" fmla="*/ 225740 w 329891"/>
                <a:gd name="connsiteY24" fmla="*/ 0 h 306587"/>
                <a:gd name="connsiteX25" fmla="*/ 225740 w 329891"/>
                <a:gd name="connsiteY25" fmla="*/ 0 h 306587"/>
                <a:gd name="connsiteX26" fmla="*/ 205766 w 329891"/>
                <a:gd name="connsiteY26" fmla="*/ 19974 h 306587"/>
                <a:gd name="connsiteX27" fmla="*/ 205766 w 329891"/>
                <a:gd name="connsiteY27" fmla="*/ 51362 h 306587"/>
                <a:gd name="connsiteX28" fmla="*/ 225740 w 329891"/>
                <a:gd name="connsiteY28" fmla="*/ 71336 h 306587"/>
                <a:gd name="connsiteX29" fmla="*/ 66739 w 329891"/>
                <a:gd name="connsiteY29" fmla="*/ 110809 h 306587"/>
                <a:gd name="connsiteX30" fmla="*/ 27583 w 329891"/>
                <a:gd name="connsiteY30" fmla="*/ 110809 h 306587"/>
                <a:gd name="connsiteX31" fmla="*/ 27583 w 329891"/>
                <a:gd name="connsiteY31" fmla="*/ 149965 h 306587"/>
                <a:gd name="connsiteX32" fmla="*/ 66739 w 329891"/>
                <a:gd name="connsiteY32" fmla="*/ 149965 h 306587"/>
                <a:gd name="connsiteX33" fmla="*/ 66739 w 329891"/>
                <a:gd name="connsiteY33" fmla="*/ 110809 h 306587"/>
                <a:gd name="connsiteX34" fmla="*/ 127613 w 329891"/>
                <a:gd name="connsiteY34" fmla="*/ 110809 h 306587"/>
                <a:gd name="connsiteX35" fmla="*/ 88457 w 329891"/>
                <a:gd name="connsiteY35" fmla="*/ 110809 h 306587"/>
                <a:gd name="connsiteX36" fmla="*/ 88457 w 329891"/>
                <a:gd name="connsiteY36" fmla="*/ 149965 h 306587"/>
                <a:gd name="connsiteX37" fmla="*/ 127613 w 329891"/>
                <a:gd name="connsiteY37" fmla="*/ 149965 h 306587"/>
                <a:gd name="connsiteX38" fmla="*/ 127613 w 329891"/>
                <a:gd name="connsiteY38" fmla="*/ 110809 h 306587"/>
                <a:gd name="connsiteX39" fmla="*/ 188328 w 329891"/>
                <a:gd name="connsiteY39" fmla="*/ 110809 h 306587"/>
                <a:gd name="connsiteX40" fmla="*/ 149172 w 329891"/>
                <a:gd name="connsiteY40" fmla="*/ 110809 h 306587"/>
                <a:gd name="connsiteX41" fmla="*/ 149172 w 329891"/>
                <a:gd name="connsiteY41" fmla="*/ 149965 h 306587"/>
                <a:gd name="connsiteX42" fmla="*/ 188328 w 329891"/>
                <a:gd name="connsiteY42" fmla="*/ 149965 h 306587"/>
                <a:gd name="connsiteX43" fmla="*/ 188328 w 329891"/>
                <a:gd name="connsiteY43" fmla="*/ 110809 h 306587"/>
                <a:gd name="connsiteX44" fmla="*/ 249202 w 329891"/>
                <a:gd name="connsiteY44" fmla="*/ 137283 h 306587"/>
                <a:gd name="connsiteX45" fmla="*/ 249202 w 329891"/>
                <a:gd name="connsiteY45" fmla="*/ 110809 h 306587"/>
                <a:gd name="connsiteX46" fmla="*/ 210046 w 329891"/>
                <a:gd name="connsiteY46" fmla="*/ 110809 h 306587"/>
                <a:gd name="connsiteX47" fmla="*/ 210046 w 329891"/>
                <a:gd name="connsiteY47" fmla="*/ 144417 h 306587"/>
                <a:gd name="connsiteX48" fmla="*/ 66739 w 329891"/>
                <a:gd name="connsiteY48" fmla="*/ 166452 h 306587"/>
                <a:gd name="connsiteX49" fmla="*/ 27583 w 329891"/>
                <a:gd name="connsiteY49" fmla="*/ 166452 h 306587"/>
                <a:gd name="connsiteX50" fmla="*/ 27583 w 329891"/>
                <a:gd name="connsiteY50" fmla="*/ 205607 h 306587"/>
                <a:gd name="connsiteX51" fmla="*/ 66739 w 329891"/>
                <a:gd name="connsiteY51" fmla="*/ 205607 h 306587"/>
                <a:gd name="connsiteX52" fmla="*/ 66739 w 329891"/>
                <a:gd name="connsiteY52" fmla="*/ 166452 h 306587"/>
                <a:gd name="connsiteX53" fmla="*/ 127613 w 329891"/>
                <a:gd name="connsiteY53" fmla="*/ 166452 h 306587"/>
                <a:gd name="connsiteX54" fmla="*/ 88457 w 329891"/>
                <a:gd name="connsiteY54" fmla="*/ 166452 h 306587"/>
                <a:gd name="connsiteX55" fmla="*/ 88457 w 329891"/>
                <a:gd name="connsiteY55" fmla="*/ 205607 h 306587"/>
                <a:gd name="connsiteX56" fmla="*/ 127613 w 329891"/>
                <a:gd name="connsiteY56" fmla="*/ 205607 h 306587"/>
                <a:gd name="connsiteX57" fmla="*/ 127613 w 329891"/>
                <a:gd name="connsiteY57" fmla="*/ 166452 h 306587"/>
                <a:gd name="connsiteX58" fmla="*/ 182780 w 329891"/>
                <a:gd name="connsiteY58" fmla="*/ 166452 h 306587"/>
                <a:gd name="connsiteX59" fmla="*/ 149331 w 329891"/>
                <a:gd name="connsiteY59" fmla="*/ 166452 h 306587"/>
                <a:gd name="connsiteX60" fmla="*/ 149331 w 329891"/>
                <a:gd name="connsiteY60" fmla="*/ 205607 h 306587"/>
                <a:gd name="connsiteX61" fmla="*/ 162330 w 329891"/>
                <a:gd name="connsiteY61" fmla="*/ 205607 h 306587"/>
                <a:gd name="connsiteX62" fmla="*/ 66739 w 329891"/>
                <a:gd name="connsiteY62" fmla="*/ 222253 h 306587"/>
                <a:gd name="connsiteX63" fmla="*/ 27583 w 329891"/>
                <a:gd name="connsiteY63" fmla="*/ 222253 h 306587"/>
                <a:gd name="connsiteX64" fmla="*/ 27583 w 329891"/>
                <a:gd name="connsiteY64" fmla="*/ 261408 h 306587"/>
                <a:gd name="connsiteX65" fmla="*/ 66739 w 329891"/>
                <a:gd name="connsiteY65" fmla="*/ 261408 h 306587"/>
                <a:gd name="connsiteX66" fmla="*/ 66739 w 329891"/>
                <a:gd name="connsiteY66" fmla="*/ 222253 h 306587"/>
                <a:gd name="connsiteX67" fmla="*/ 127613 w 329891"/>
                <a:gd name="connsiteY67" fmla="*/ 222253 h 306587"/>
                <a:gd name="connsiteX68" fmla="*/ 88457 w 329891"/>
                <a:gd name="connsiteY68" fmla="*/ 222253 h 306587"/>
                <a:gd name="connsiteX69" fmla="*/ 88457 w 329891"/>
                <a:gd name="connsiteY69" fmla="*/ 261408 h 306587"/>
                <a:gd name="connsiteX70" fmla="*/ 127613 w 329891"/>
                <a:gd name="connsiteY70" fmla="*/ 261408 h 306587"/>
                <a:gd name="connsiteX71" fmla="*/ 127613 w 329891"/>
                <a:gd name="connsiteY71" fmla="*/ 222253 h 306587"/>
                <a:gd name="connsiteX72" fmla="*/ 162171 w 329891"/>
                <a:gd name="connsiteY72" fmla="*/ 222253 h 306587"/>
                <a:gd name="connsiteX73" fmla="*/ 149331 w 329891"/>
                <a:gd name="connsiteY73" fmla="*/ 222253 h 306587"/>
                <a:gd name="connsiteX74" fmla="*/ 149331 w 329891"/>
                <a:gd name="connsiteY74" fmla="*/ 261408 h 306587"/>
                <a:gd name="connsiteX75" fmla="*/ 167878 w 329891"/>
                <a:gd name="connsiteY75" fmla="*/ 261408 h 306587"/>
                <a:gd name="connsiteX76" fmla="*/ 249202 w 329891"/>
                <a:gd name="connsiteY76" fmla="*/ 145209 h 306587"/>
                <a:gd name="connsiteX77" fmla="*/ 168512 w 329891"/>
                <a:gd name="connsiteY77" fmla="*/ 225899 h 306587"/>
                <a:gd name="connsiteX78" fmla="*/ 249202 w 329891"/>
                <a:gd name="connsiteY78" fmla="*/ 306588 h 306587"/>
                <a:gd name="connsiteX79" fmla="*/ 329891 w 329891"/>
                <a:gd name="connsiteY79" fmla="*/ 225899 h 306587"/>
                <a:gd name="connsiteX80" fmla="*/ 249202 w 329891"/>
                <a:gd name="connsiteY80" fmla="*/ 145209 h 306587"/>
                <a:gd name="connsiteX81" fmla="*/ 212265 w 329891"/>
                <a:gd name="connsiteY81" fmla="*/ 234935 h 306587"/>
                <a:gd name="connsiteX82" fmla="*/ 247775 w 329891"/>
                <a:gd name="connsiteY82" fmla="*/ 275358 h 306587"/>
                <a:gd name="connsiteX83" fmla="*/ 291687 w 329891"/>
                <a:gd name="connsiteY83" fmla="*/ 176756 h 3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9891" h="306587">
                  <a:moveTo>
                    <a:pt x="173744" y="287248"/>
                  </a:moveTo>
                  <a:lnTo>
                    <a:pt x="0" y="287248"/>
                  </a:lnTo>
                  <a:lnTo>
                    <a:pt x="0" y="35827"/>
                  </a:lnTo>
                  <a:lnTo>
                    <a:pt x="31071" y="35827"/>
                  </a:lnTo>
                  <a:moveTo>
                    <a:pt x="276785" y="135222"/>
                  </a:moveTo>
                  <a:lnTo>
                    <a:pt x="276785" y="35668"/>
                  </a:lnTo>
                  <a:lnTo>
                    <a:pt x="245714" y="35668"/>
                  </a:lnTo>
                  <a:moveTo>
                    <a:pt x="205766" y="35668"/>
                  </a:moveTo>
                  <a:lnTo>
                    <a:pt x="71178" y="35668"/>
                  </a:lnTo>
                  <a:moveTo>
                    <a:pt x="0" y="90994"/>
                  </a:moveTo>
                  <a:lnTo>
                    <a:pt x="276944" y="90994"/>
                  </a:lnTo>
                  <a:moveTo>
                    <a:pt x="71178" y="51362"/>
                  </a:moveTo>
                  <a:lnTo>
                    <a:pt x="71178" y="19974"/>
                  </a:lnTo>
                  <a:cubicBezTo>
                    <a:pt x="71178" y="8877"/>
                    <a:pt x="62142" y="0"/>
                    <a:pt x="51204" y="0"/>
                  </a:cubicBezTo>
                  <a:lnTo>
                    <a:pt x="51204" y="0"/>
                  </a:lnTo>
                  <a:cubicBezTo>
                    <a:pt x="40107" y="0"/>
                    <a:pt x="31230" y="9036"/>
                    <a:pt x="31230" y="19974"/>
                  </a:cubicBezTo>
                  <a:lnTo>
                    <a:pt x="31230" y="51362"/>
                  </a:lnTo>
                  <a:cubicBezTo>
                    <a:pt x="31230" y="62459"/>
                    <a:pt x="40266" y="71336"/>
                    <a:pt x="51204" y="71336"/>
                  </a:cubicBezTo>
                  <a:lnTo>
                    <a:pt x="51204" y="71336"/>
                  </a:lnTo>
                  <a:cubicBezTo>
                    <a:pt x="62142" y="71336"/>
                    <a:pt x="71178" y="62459"/>
                    <a:pt x="71178" y="51362"/>
                  </a:cubicBezTo>
                  <a:close/>
                  <a:moveTo>
                    <a:pt x="225740" y="71336"/>
                  </a:moveTo>
                  <a:lnTo>
                    <a:pt x="225740" y="71336"/>
                  </a:lnTo>
                  <a:cubicBezTo>
                    <a:pt x="236837" y="71336"/>
                    <a:pt x="245714" y="62301"/>
                    <a:pt x="245714" y="51362"/>
                  </a:cubicBezTo>
                  <a:lnTo>
                    <a:pt x="245714" y="19974"/>
                  </a:lnTo>
                  <a:cubicBezTo>
                    <a:pt x="245714" y="8877"/>
                    <a:pt x="236678" y="0"/>
                    <a:pt x="225740" y="0"/>
                  </a:cubicBezTo>
                  <a:lnTo>
                    <a:pt x="225740" y="0"/>
                  </a:lnTo>
                  <a:cubicBezTo>
                    <a:pt x="214643" y="0"/>
                    <a:pt x="205766" y="9036"/>
                    <a:pt x="205766" y="19974"/>
                  </a:cubicBezTo>
                  <a:lnTo>
                    <a:pt x="205766" y="51362"/>
                  </a:lnTo>
                  <a:cubicBezTo>
                    <a:pt x="205766" y="62459"/>
                    <a:pt x="214643" y="71336"/>
                    <a:pt x="225740" y="71336"/>
                  </a:cubicBezTo>
                  <a:close/>
                  <a:moveTo>
                    <a:pt x="66739" y="110809"/>
                  </a:moveTo>
                  <a:lnTo>
                    <a:pt x="27583" y="110809"/>
                  </a:lnTo>
                  <a:lnTo>
                    <a:pt x="27583" y="149965"/>
                  </a:lnTo>
                  <a:lnTo>
                    <a:pt x="66739" y="149965"/>
                  </a:lnTo>
                  <a:lnTo>
                    <a:pt x="66739" y="110809"/>
                  </a:lnTo>
                  <a:close/>
                  <a:moveTo>
                    <a:pt x="127613" y="110809"/>
                  </a:moveTo>
                  <a:lnTo>
                    <a:pt x="88457" y="110809"/>
                  </a:lnTo>
                  <a:lnTo>
                    <a:pt x="88457" y="149965"/>
                  </a:lnTo>
                  <a:lnTo>
                    <a:pt x="127613" y="149965"/>
                  </a:lnTo>
                  <a:lnTo>
                    <a:pt x="127613" y="110809"/>
                  </a:lnTo>
                  <a:close/>
                  <a:moveTo>
                    <a:pt x="188328" y="110809"/>
                  </a:moveTo>
                  <a:lnTo>
                    <a:pt x="149172" y="110809"/>
                  </a:lnTo>
                  <a:lnTo>
                    <a:pt x="149172" y="149965"/>
                  </a:lnTo>
                  <a:lnTo>
                    <a:pt x="188328" y="149965"/>
                  </a:lnTo>
                  <a:lnTo>
                    <a:pt x="188328" y="110809"/>
                  </a:lnTo>
                  <a:close/>
                  <a:moveTo>
                    <a:pt x="249202" y="137283"/>
                  </a:moveTo>
                  <a:lnTo>
                    <a:pt x="249202" y="110809"/>
                  </a:lnTo>
                  <a:lnTo>
                    <a:pt x="210046" y="110809"/>
                  </a:lnTo>
                  <a:lnTo>
                    <a:pt x="210046" y="144417"/>
                  </a:lnTo>
                  <a:moveTo>
                    <a:pt x="66739" y="166452"/>
                  </a:moveTo>
                  <a:lnTo>
                    <a:pt x="27583" y="166452"/>
                  </a:lnTo>
                  <a:lnTo>
                    <a:pt x="27583" y="205607"/>
                  </a:lnTo>
                  <a:lnTo>
                    <a:pt x="66739" y="205607"/>
                  </a:lnTo>
                  <a:lnTo>
                    <a:pt x="66739" y="166452"/>
                  </a:lnTo>
                  <a:close/>
                  <a:moveTo>
                    <a:pt x="127613" y="166452"/>
                  </a:moveTo>
                  <a:lnTo>
                    <a:pt x="88457" y="166452"/>
                  </a:lnTo>
                  <a:lnTo>
                    <a:pt x="88457" y="205607"/>
                  </a:lnTo>
                  <a:lnTo>
                    <a:pt x="127613" y="205607"/>
                  </a:lnTo>
                  <a:lnTo>
                    <a:pt x="127613" y="166452"/>
                  </a:lnTo>
                  <a:close/>
                  <a:moveTo>
                    <a:pt x="182780" y="166452"/>
                  </a:moveTo>
                  <a:lnTo>
                    <a:pt x="149331" y="166452"/>
                  </a:lnTo>
                  <a:lnTo>
                    <a:pt x="149331" y="205607"/>
                  </a:lnTo>
                  <a:lnTo>
                    <a:pt x="162330" y="205607"/>
                  </a:lnTo>
                  <a:moveTo>
                    <a:pt x="66739" y="222253"/>
                  </a:moveTo>
                  <a:lnTo>
                    <a:pt x="27583" y="222253"/>
                  </a:lnTo>
                  <a:lnTo>
                    <a:pt x="27583" y="261408"/>
                  </a:lnTo>
                  <a:lnTo>
                    <a:pt x="66739" y="261408"/>
                  </a:lnTo>
                  <a:lnTo>
                    <a:pt x="66739" y="222253"/>
                  </a:lnTo>
                  <a:close/>
                  <a:moveTo>
                    <a:pt x="127613" y="222253"/>
                  </a:moveTo>
                  <a:lnTo>
                    <a:pt x="88457" y="222253"/>
                  </a:lnTo>
                  <a:lnTo>
                    <a:pt x="88457" y="261408"/>
                  </a:lnTo>
                  <a:lnTo>
                    <a:pt x="127613" y="261408"/>
                  </a:lnTo>
                  <a:lnTo>
                    <a:pt x="127613" y="222253"/>
                  </a:lnTo>
                  <a:close/>
                  <a:moveTo>
                    <a:pt x="162171" y="222253"/>
                  </a:moveTo>
                  <a:lnTo>
                    <a:pt x="149331" y="222253"/>
                  </a:lnTo>
                  <a:lnTo>
                    <a:pt x="149331" y="261408"/>
                  </a:lnTo>
                  <a:lnTo>
                    <a:pt x="167878" y="261408"/>
                  </a:lnTo>
                  <a:moveTo>
                    <a:pt x="249202" y="145209"/>
                  </a:moveTo>
                  <a:cubicBezTo>
                    <a:pt x="204656" y="145209"/>
                    <a:pt x="168512" y="181353"/>
                    <a:pt x="168512" y="225899"/>
                  </a:cubicBezTo>
                  <a:cubicBezTo>
                    <a:pt x="168512" y="270444"/>
                    <a:pt x="204656" y="306588"/>
                    <a:pt x="249202" y="306588"/>
                  </a:cubicBezTo>
                  <a:cubicBezTo>
                    <a:pt x="293747" y="306588"/>
                    <a:pt x="329891" y="270444"/>
                    <a:pt x="329891" y="225899"/>
                  </a:cubicBezTo>
                  <a:cubicBezTo>
                    <a:pt x="329891" y="181353"/>
                    <a:pt x="293747" y="145209"/>
                    <a:pt x="249202" y="145209"/>
                  </a:cubicBezTo>
                  <a:close/>
                  <a:moveTo>
                    <a:pt x="212265" y="234935"/>
                  </a:moveTo>
                  <a:lnTo>
                    <a:pt x="247775" y="275358"/>
                  </a:lnTo>
                  <a:lnTo>
                    <a:pt x="291687" y="176756"/>
                  </a:lnTo>
                </a:path>
              </a:pathLst>
            </a:custGeom>
            <a:grpFill/>
            <a:ln w="7924" cap="rnd">
              <a:solidFill>
                <a:srgbClr val="33333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8" name="Group 47"/>
          <p:cNvGrpSpPr/>
          <p:nvPr/>
        </p:nvGrpSpPr>
        <p:grpSpPr>
          <a:xfrm>
            <a:off x="7470767" y="1528601"/>
            <a:ext cx="1293469" cy="1252140"/>
            <a:chOff x="8594516" y="2412111"/>
            <a:chExt cx="833526" cy="833526"/>
          </a:xfrm>
          <a:solidFill>
            <a:schemeClr val="accent4">
              <a:lumMod val="20000"/>
              <a:lumOff val="80000"/>
            </a:schemeClr>
          </a:solidFill>
        </p:grpSpPr>
        <p:sp>
          <p:nvSpPr>
            <p:cNvPr id="49" name="Freeform: Shape 44">
              <a:extLst>
                <a:ext uri="{FF2B5EF4-FFF2-40B4-BE49-F238E27FC236}">
                  <a16:creationId xmlns:a16="http://schemas.microsoft.com/office/drawing/2014/main" id="{48E805B5-6181-4321-9F28-3FAABCF5AB51}"/>
                </a:ext>
              </a:extLst>
            </p:cNvPr>
            <p:cNvSpPr/>
            <p:nvPr/>
          </p:nvSpPr>
          <p:spPr>
            <a:xfrm>
              <a:off x="8594516" y="2412111"/>
              <a:ext cx="833526" cy="833526"/>
            </a:xfrm>
            <a:custGeom>
              <a:avLst/>
              <a:gdLst>
                <a:gd name="connsiteX0" fmla="*/ 833526 w 833526"/>
                <a:gd name="connsiteY0" fmla="*/ 416763 h 833526"/>
                <a:gd name="connsiteX1" fmla="*/ 416763 w 833526"/>
                <a:gd name="connsiteY1" fmla="*/ 833526 h 833526"/>
                <a:gd name="connsiteX2" fmla="*/ 1 w 833526"/>
                <a:gd name="connsiteY2" fmla="*/ 416763 h 833526"/>
                <a:gd name="connsiteX3" fmla="*/ 416763 w 833526"/>
                <a:gd name="connsiteY3" fmla="*/ 0 h 833526"/>
                <a:gd name="connsiteX4" fmla="*/ 833526 w 833526"/>
                <a:gd name="connsiteY4" fmla="*/ 416763 h 83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26" h="833526">
                  <a:moveTo>
                    <a:pt x="833526" y="416763"/>
                  </a:moveTo>
                  <a:cubicBezTo>
                    <a:pt x="833526" y="646935"/>
                    <a:pt x="646935" y="833526"/>
                    <a:pt x="416763" y="833526"/>
                  </a:cubicBezTo>
                  <a:cubicBezTo>
                    <a:pt x="186591" y="833526"/>
                    <a:pt x="1" y="646935"/>
                    <a:pt x="1" y="416763"/>
                  </a:cubicBezTo>
                  <a:cubicBezTo>
                    <a:pt x="1" y="186591"/>
                    <a:pt x="186592" y="0"/>
                    <a:pt x="416763" y="0"/>
                  </a:cubicBezTo>
                  <a:cubicBezTo>
                    <a:pt x="646936" y="0"/>
                    <a:pt x="833526" y="186591"/>
                    <a:pt x="833526" y="416763"/>
                  </a:cubicBezTo>
                  <a:close/>
                </a:path>
              </a:pathLst>
            </a:custGeom>
            <a:grp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0" name="Freeform: Shape 48">
              <a:extLst>
                <a:ext uri="{FF2B5EF4-FFF2-40B4-BE49-F238E27FC236}">
                  <a16:creationId xmlns:a16="http://schemas.microsoft.com/office/drawing/2014/main" id="{3270D5FB-DC7B-4356-95FF-F9A37403E72F}"/>
                </a:ext>
              </a:extLst>
            </p:cNvPr>
            <p:cNvSpPr/>
            <p:nvPr/>
          </p:nvSpPr>
          <p:spPr>
            <a:xfrm>
              <a:off x="8719752" y="2537346"/>
              <a:ext cx="583055" cy="583056"/>
            </a:xfrm>
            <a:custGeom>
              <a:avLst/>
              <a:gdLst>
                <a:gd name="connsiteX0" fmla="*/ 291528 w 583055"/>
                <a:gd name="connsiteY0" fmla="*/ 0 h 583056"/>
                <a:gd name="connsiteX1" fmla="*/ 0 w 583055"/>
                <a:gd name="connsiteY1" fmla="*/ 291528 h 583056"/>
                <a:gd name="connsiteX2" fmla="*/ 291528 w 583055"/>
                <a:gd name="connsiteY2" fmla="*/ 583056 h 583056"/>
                <a:gd name="connsiteX3" fmla="*/ 583056 w 583055"/>
                <a:gd name="connsiteY3" fmla="*/ 291528 h 583056"/>
                <a:gd name="connsiteX4" fmla="*/ 291528 w 583055"/>
                <a:gd name="connsiteY4" fmla="*/ 0 h 58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55" h="583056">
                  <a:moveTo>
                    <a:pt x="291528" y="0"/>
                  </a:moveTo>
                  <a:cubicBezTo>
                    <a:pt x="130466" y="0"/>
                    <a:pt x="0" y="130466"/>
                    <a:pt x="0" y="291528"/>
                  </a:cubicBezTo>
                  <a:cubicBezTo>
                    <a:pt x="0" y="452590"/>
                    <a:pt x="130466" y="583056"/>
                    <a:pt x="291528" y="583056"/>
                  </a:cubicBezTo>
                  <a:cubicBezTo>
                    <a:pt x="452590" y="583056"/>
                    <a:pt x="583056" y="452590"/>
                    <a:pt x="583056" y="291528"/>
                  </a:cubicBezTo>
                  <a:cubicBezTo>
                    <a:pt x="582898" y="130466"/>
                    <a:pt x="452431" y="0"/>
                    <a:pt x="291528" y="0"/>
                  </a:cubicBezTo>
                  <a:close/>
                </a:path>
              </a:pathLst>
            </a:custGeom>
            <a:grp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1" name="Freeform: Shape 193">
              <a:extLst>
                <a:ext uri="{FF2B5EF4-FFF2-40B4-BE49-F238E27FC236}">
                  <a16:creationId xmlns:a16="http://schemas.microsoft.com/office/drawing/2014/main" id="{18565633-FE0A-4156-8E35-691DA42DCFEE}"/>
                </a:ext>
              </a:extLst>
            </p:cNvPr>
            <p:cNvSpPr/>
            <p:nvPr/>
          </p:nvSpPr>
          <p:spPr>
            <a:xfrm>
              <a:off x="8873838" y="2672568"/>
              <a:ext cx="274724" cy="312611"/>
            </a:xfrm>
            <a:custGeom>
              <a:avLst/>
              <a:gdLst>
                <a:gd name="connsiteX0" fmla="*/ 145368 w 274724"/>
                <a:gd name="connsiteY0" fmla="*/ 72605 h 312611"/>
                <a:gd name="connsiteX1" fmla="*/ 97969 w 274724"/>
                <a:gd name="connsiteY1" fmla="*/ 120004 h 312611"/>
                <a:gd name="connsiteX2" fmla="*/ 50570 w 274724"/>
                <a:gd name="connsiteY2" fmla="*/ 72605 h 312611"/>
                <a:gd name="connsiteX3" fmla="*/ 97969 w 274724"/>
                <a:gd name="connsiteY3" fmla="*/ 25205 h 312611"/>
                <a:gd name="connsiteX4" fmla="*/ 145368 w 274724"/>
                <a:gd name="connsiteY4" fmla="*/ 72605 h 312611"/>
                <a:gd name="connsiteX5" fmla="*/ 166452 w 274724"/>
                <a:gd name="connsiteY5" fmla="*/ 135381 h 312611"/>
                <a:gd name="connsiteX6" fmla="*/ 166452 w 274724"/>
                <a:gd name="connsiteY6" fmla="*/ 135381 h 312611"/>
                <a:gd name="connsiteX7" fmla="*/ 151075 w 274724"/>
                <a:gd name="connsiteY7" fmla="*/ 120004 h 312611"/>
                <a:gd name="connsiteX8" fmla="*/ 44863 w 274724"/>
                <a:gd name="connsiteY8" fmla="*/ 120004 h 312611"/>
                <a:gd name="connsiteX9" fmla="*/ 29486 w 274724"/>
                <a:gd name="connsiteY9" fmla="*/ 135381 h 312611"/>
                <a:gd name="connsiteX10" fmla="*/ 29486 w 274724"/>
                <a:gd name="connsiteY10" fmla="*/ 135381 h 312611"/>
                <a:gd name="connsiteX11" fmla="*/ 44863 w 274724"/>
                <a:gd name="connsiteY11" fmla="*/ 150757 h 312611"/>
                <a:gd name="connsiteX12" fmla="*/ 151075 w 274724"/>
                <a:gd name="connsiteY12" fmla="*/ 150757 h 312611"/>
                <a:gd name="connsiteX13" fmla="*/ 166452 w 274724"/>
                <a:gd name="connsiteY13" fmla="*/ 135381 h 312611"/>
                <a:gd name="connsiteX14" fmla="*/ 196096 w 274724"/>
                <a:gd name="connsiteY14" fmla="*/ 297235 h 312611"/>
                <a:gd name="connsiteX15" fmla="*/ 196096 w 274724"/>
                <a:gd name="connsiteY15" fmla="*/ 297235 h 312611"/>
                <a:gd name="connsiteX16" fmla="*/ 180719 w 274724"/>
                <a:gd name="connsiteY16" fmla="*/ 281858 h 312611"/>
                <a:gd name="connsiteX17" fmla="*/ 15377 w 274724"/>
                <a:gd name="connsiteY17" fmla="*/ 281858 h 312611"/>
                <a:gd name="connsiteX18" fmla="*/ 0 w 274724"/>
                <a:gd name="connsiteY18" fmla="*/ 297235 h 312611"/>
                <a:gd name="connsiteX19" fmla="*/ 0 w 274724"/>
                <a:gd name="connsiteY19" fmla="*/ 297235 h 312611"/>
                <a:gd name="connsiteX20" fmla="*/ 15377 w 274724"/>
                <a:gd name="connsiteY20" fmla="*/ 312612 h 312611"/>
                <a:gd name="connsiteX21" fmla="*/ 180719 w 274724"/>
                <a:gd name="connsiteY21" fmla="*/ 312612 h 312611"/>
                <a:gd name="connsiteX22" fmla="*/ 196096 w 274724"/>
                <a:gd name="connsiteY22" fmla="*/ 297235 h 312611"/>
                <a:gd name="connsiteX23" fmla="*/ 172793 w 274724"/>
                <a:gd name="connsiteY23" fmla="*/ 264262 h 312611"/>
                <a:gd name="connsiteX24" fmla="*/ 23145 w 274724"/>
                <a:gd name="connsiteY24" fmla="*/ 264262 h 312611"/>
                <a:gd name="connsiteX25" fmla="*/ 23145 w 274724"/>
                <a:gd name="connsiteY25" fmla="*/ 281858 h 312611"/>
                <a:gd name="connsiteX26" fmla="*/ 172793 w 274724"/>
                <a:gd name="connsiteY26" fmla="*/ 281858 h 312611"/>
                <a:gd name="connsiteX27" fmla="*/ 172793 w 274724"/>
                <a:gd name="connsiteY27" fmla="*/ 264262 h 312611"/>
                <a:gd name="connsiteX28" fmla="*/ 23304 w 274724"/>
                <a:gd name="connsiteY28" fmla="*/ 264262 h 312611"/>
                <a:gd name="connsiteX29" fmla="*/ 55325 w 274724"/>
                <a:gd name="connsiteY29" fmla="*/ 150599 h 312611"/>
                <a:gd name="connsiteX30" fmla="*/ 140771 w 274724"/>
                <a:gd name="connsiteY30" fmla="*/ 150757 h 312611"/>
                <a:gd name="connsiteX31" fmla="*/ 172793 w 274724"/>
                <a:gd name="connsiteY31" fmla="*/ 264420 h 312611"/>
                <a:gd name="connsiteX32" fmla="*/ 175964 w 274724"/>
                <a:gd name="connsiteY32" fmla="*/ 261408 h 312611"/>
                <a:gd name="connsiteX33" fmla="*/ 243020 w 274724"/>
                <a:gd name="connsiteY33" fmla="*/ 261408 h 312611"/>
                <a:gd name="connsiteX34" fmla="*/ 225899 w 274724"/>
                <a:gd name="connsiteY34" fmla="*/ 75300 h 312611"/>
                <a:gd name="connsiteX35" fmla="*/ 150283 w 274724"/>
                <a:gd name="connsiteY35" fmla="*/ 75300 h 312611"/>
                <a:gd name="connsiteX36" fmla="*/ 196096 w 274724"/>
                <a:gd name="connsiteY36" fmla="*/ 312612 h 312611"/>
                <a:gd name="connsiteX37" fmla="*/ 274725 w 274724"/>
                <a:gd name="connsiteY37" fmla="*/ 312612 h 312611"/>
                <a:gd name="connsiteX38" fmla="*/ 274725 w 274724"/>
                <a:gd name="connsiteY38" fmla="*/ 281224 h 312611"/>
                <a:gd name="connsiteX39" fmla="*/ 194828 w 274724"/>
                <a:gd name="connsiteY39" fmla="*/ 281224 h 312611"/>
                <a:gd name="connsiteX40" fmla="*/ 147271 w 274724"/>
                <a:gd name="connsiteY40" fmla="*/ 55642 h 312611"/>
                <a:gd name="connsiteX41" fmla="*/ 235727 w 274724"/>
                <a:gd name="connsiteY41" fmla="*/ 55642 h 312611"/>
                <a:gd name="connsiteX42" fmla="*/ 256653 w 274724"/>
                <a:gd name="connsiteY42" fmla="*/ 0 h 312611"/>
                <a:gd name="connsiteX43" fmla="*/ 224631 w 274724"/>
                <a:gd name="connsiteY43" fmla="*/ 0 h 312611"/>
                <a:gd name="connsiteX44" fmla="*/ 229069 w 274724"/>
                <a:gd name="connsiteY44" fmla="*/ 32656 h 312611"/>
                <a:gd name="connsiteX45" fmla="*/ 196254 w 274724"/>
                <a:gd name="connsiteY45" fmla="*/ 32656 h 312611"/>
                <a:gd name="connsiteX46" fmla="*/ 200694 w 274724"/>
                <a:gd name="connsiteY46" fmla="*/ 0 h 312611"/>
                <a:gd name="connsiteX47" fmla="*/ 158525 w 274724"/>
                <a:gd name="connsiteY47" fmla="*/ 0 h 312611"/>
                <a:gd name="connsiteX48" fmla="*/ 162964 w 274724"/>
                <a:gd name="connsiteY48" fmla="*/ 32656 h 312611"/>
                <a:gd name="connsiteX49" fmla="*/ 130150 w 274724"/>
                <a:gd name="connsiteY49" fmla="*/ 32656 h 312611"/>
                <a:gd name="connsiteX50" fmla="*/ 134588 w 274724"/>
                <a:gd name="connsiteY50" fmla="*/ 0 h 312611"/>
                <a:gd name="connsiteX51" fmla="*/ 102566 w 274724"/>
                <a:gd name="connsiteY51" fmla="*/ 0 h 312611"/>
                <a:gd name="connsiteX52" fmla="*/ 104469 w 274724"/>
                <a:gd name="connsiteY52" fmla="*/ 18230 h 312611"/>
                <a:gd name="connsiteX53" fmla="*/ 225899 w 274724"/>
                <a:gd name="connsiteY53" fmla="*/ 75300 h 312611"/>
                <a:gd name="connsiteX54" fmla="*/ 235727 w 274724"/>
                <a:gd name="connsiteY54" fmla="*/ 75300 h 312611"/>
                <a:gd name="connsiteX55" fmla="*/ 235727 w 274724"/>
                <a:gd name="connsiteY55" fmla="*/ 55642 h 312611"/>
                <a:gd name="connsiteX56" fmla="*/ 256336 w 274724"/>
                <a:gd name="connsiteY56" fmla="*/ 281065 h 312611"/>
                <a:gd name="connsiteX57" fmla="*/ 256336 w 274724"/>
                <a:gd name="connsiteY57" fmla="*/ 261408 h 312611"/>
                <a:gd name="connsiteX58" fmla="*/ 243178 w 274724"/>
                <a:gd name="connsiteY58" fmla="*/ 261408 h 31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4724" h="312611">
                  <a:moveTo>
                    <a:pt x="145368" y="72605"/>
                  </a:moveTo>
                  <a:cubicBezTo>
                    <a:pt x="145368" y="98761"/>
                    <a:pt x="124126" y="120004"/>
                    <a:pt x="97969" y="120004"/>
                  </a:cubicBezTo>
                  <a:cubicBezTo>
                    <a:pt x="71812" y="120004"/>
                    <a:pt x="50570" y="98761"/>
                    <a:pt x="50570" y="72605"/>
                  </a:cubicBezTo>
                  <a:cubicBezTo>
                    <a:pt x="50570" y="46448"/>
                    <a:pt x="71812" y="25205"/>
                    <a:pt x="97969" y="25205"/>
                  </a:cubicBezTo>
                  <a:cubicBezTo>
                    <a:pt x="124284" y="25205"/>
                    <a:pt x="145368" y="46448"/>
                    <a:pt x="145368" y="72605"/>
                  </a:cubicBezTo>
                  <a:close/>
                  <a:moveTo>
                    <a:pt x="166452" y="135381"/>
                  </a:moveTo>
                  <a:lnTo>
                    <a:pt x="166452" y="135381"/>
                  </a:lnTo>
                  <a:cubicBezTo>
                    <a:pt x="166452" y="126979"/>
                    <a:pt x="159476" y="120004"/>
                    <a:pt x="151075" y="120004"/>
                  </a:cubicBezTo>
                  <a:lnTo>
                    <a:pt x="44863" y="120004"/>
                  </a:lnTo>
                  <a:cubicBezTo>
                    <a:pt x="36462" y="120004"/>
                    <a:pt x="29486" y="126979"/>
                    <a:pt x="29486" y="135381"/>
                  </a:cubicBezTo>
                  <a:lnTo>
                    <a:pt x="29486" y="135381"/>
                  </a:lnTo>
                  <a:cubicBezTo>
                    <a:pt x="29486" y="143782"/>
                    <a:pt x="36462" y="150757"/>
                    <a:pt x="44863" y="150757"/>
                  </a:cubicBezTo>
                  <a:lnTo>
                    <a:pt x="151075" y="150757"/>
                  </a:lnTo>
                  <a:cubicBezTo>
                    <a:pt x="159635" y="150757"/>
                    <a:pt x="166452" y="143782"/>
                    <a:pt x="166452" y="135381"/>
                  </a:cubicBezTo>
                  <a:close/>
                  <a:moveTo>
                    <a:pt x="196096" y="297235"/>
                  </a:moveTo>
                  <a:lnTo>
                    <a:pt x="196096" y="297235"/>
                  </a:lnTo>
                  <a:cubicBezTo>
                    <a:pt x="196096" y="288833"/>
                    <a:pt x="189121" y="281858"/>
                    <a:pt x="180719" y="281858"/>
                  </a:cubicBezTo>
                  <a:lnTo>
                    <a:pt x="15377" y="281858"/>
                  </a:lnTo>
                  <a:cubicBezTo>
                    <a:pt x="6975" y="281858"/>
                    <a:pt x="0" y="288833"/>
                    <a:pt x="0" y="297235"/>
                  </a:cubicBezTo>
                  <a:lnTo>
                    <a:pt x="0" y="297235"/>
                  </a:lnTo>
                  <a:cubicBezTo>
                    <a:pt x="0" y="305637"/>
                    <a:pt x="6975" y="312612"/>
                    <a:pt x="15377" y="312612"/>
                  </a:cubicBezTo>
                  <a:lnTo>
                    <a:pt x="180719" y="312612"/>
                  </a:lnTo>
                  <a:cubicBezTo>
                    <a:pt x="189121" y="312612"/>
                    <a:pt x="196096" y="305637"/>
                    <a:pt x="196096" y="297235"/>
                  </a:cubicBezTo>
                  <a:close/>
                  <a:moveTo>
                    <a:pt x="172793" y="264262"/>
                  </a:moveTo>
                  <a:lnTo>
                    <a:pt x="23145" y="264262"/>
                  </a:lnTo>
                  <a:lnTo>
                    <a:pt x="23145" y="281858"/>
                  </a:lnTo>
                  <a:lnTo>
                    <a:pt x="172793" y="281858"/>
                  </a:lnTo>
                  <a:lnTo>
                    <a:pt x="172793" y="264262"/>
                  </a:lnTo>
                  <a:close/>
                  <a:moveTo>
                    <a:pt x="23304" y="264262"/>
                  </a:moveTo>
                  <a:cubicBezTo>
                    <a:pt x="59131" y="237788"/>
                    <a:pt x="55325" y="150599"/>
                    <a:pt x="55325" y="150599"/>
                  </a:cubicBezTo>
                  <a:moveTo>
                    <a:pt x="140771" y="150757"/>
                  </a:moveTo>
                  <a:cubicBezTo>
                    <a:pt x="140771" y="150757"/>
                    <a:pt x="136966" y="237788"/>
                    <a:pt x="172793" y="264420"/>
                  </a:cubicBezTo>
                  <a:moveTo>
                    <a:pt x="175964" y="261408"/>
                  </a:moveTo>
                  <a:lnTo>
                    <a:pt x="243020" y="261408"/>
                  </a:lnTo>
                  <a:lnTo>
                    <a:pt x="225899" y="75300"/>
                  </a:lnTo>
                  <a:lnTo>
                    <a:pt x="150283" y="75300"/>
                  </a:lnTo>
                  <a:moveTo>
                    <a:pt x="196096" y="312612"/>
                  </a:moveTo>
                  <a:lnTo>
                    <a:pt x="274725" y="312612"/>
                  </a:lnTo>
                  <a:lnTo>
                    <a:pt x="274725" y="281224"/>
                  </a:lnTo>
                  <a:lnTo>
                    <a:pt x="194828" y="281224"/>
                  </a:lnTo>
                  <a:moveTo>
                    <a:pt x="147271" y="55642"/>
                  </a:moveTo>
                  <a:lnTo>
                    <a:pt x="235727" y="55642"/>
                  </a:lnTo>
                  <a:cubicBezTo>
                    <a:pt x="248726" y="41058"/>
                    <a:pt x="256653" y="21559"/>
                    <a:pt x="256653" y="0"/>
                  </a:cubicBezTo>
                  <a:lnTo>
                    <a:pt x="224631" y="0"/>
                  </a:lnTo>
                  <a:lnTo>
                    <a:pt x="229069" y="32656"/>
                  </a:lnTo>
                  <a:lnTo>
                    <a:pt x="196254" y="32656"/>
                  </a:lnTo>
                  <a:lnTo>
                    <a:pt x="200694" y="0"/>
                  </a:lnTo>
                  <a:lnTo>
                    <a:pt x="158525" y="0"/>
                  </a:lnTo>
                  <a:lnTo>
                    <a:pt x="162964" y="32656"/>
                  </a:lnTo>
                  <a:lnTo>
                    <a:pt x="130150" y="32656"/>
                  </a:lnTo>
                  <a:lnTo>
                    <a:pt x="134588" y="0"/>
                  </a:lnTo>
                  <a:lnTo>
                    <a:pt x="102566" y="0"/>
                  </a:lnTo>
                  <a:cubicBezTo>
                    <a:pt x="102566" y="6341"/>
                    <a:pt x="103200" y="12365"/>
                    <a:pt x="104469" y="18230"/>
                  </a:cubicBezTo>
                  <a:moveTo>
                    <a:pt x="225899" y="75300"/>
                  </a:moveTo>
                  <a:lnTo>
                    <a:pt x="235727" y="75300"/>
                  </a:lnTo>
                  <a:lnTo>
                    <a:pt x="235727" y="55642"/>
                  </a:lnTo>
                  <a:moveTo>
                    <a:pt x="256336" y="281065"/>
                  </a:moveTo>
                  <a:lnTo>
                    <a:pt x="256336" y="261408"/>
                  </a:lnTo>
                  <a:lnTo>
                    <a:pt x="243178" y="261408"/>
                  </a:lnTo>
                </a:path>
              </a:pathLst>
            </a:custGeom>
            <a:grpFill/>
            <a:ln w="7924" cap="rnd">
              <a:solidFill>
                <a:srgbClr val="33333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52" name="TextBox 51">
            <a:extLst>
              <a:ext uri="{FF2B5EF4-FFF2-40B4-BE49-F238E27FC236}">
                <a16:creationId xmlns:a16="http://schemas.microsoft.com/office/drawing/2014/main" id="{7E369E9A-C8B4-4125-B9B5-5819F00DDFD0}"/>
              </a:ext>
            </a:extLst>
          </p:cNvPr>
          <p:cNvSpPr txBox="1"/>
          <p:nvPr/>
        </p:nvSpPr>
        <p:spPr>
          <a:xfrm>
            <a:off x="438655" y="1656033"/>
            <a:ext cx="2523749"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F0302020204030204"/>
                <a:ea typeface="+mn-ea"/>
                <a:cs typeface="+mn-cs"/>
              </a:rPr>
              <a:t>Reliable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rPr>
              <a:t>Must be accurate enough for its intended use and respond to changes </a:t>
            </a:r>
          </a:p>
        </p:txBody>
      </p:sp>
      <p:sp>
        <p:nvSpPr>
          <p:cNvPr id="54" name="TextBox 53">
            <a:extLst>
              <a:ext uri="{FF2B5EF4-FFF2-40B4-BE49-F238E27FC236}">
                <a16:creationId xmlns:a16="http://schemas.microsoft.com/office/drawing/2014/main" id="{A1D7C5AF-4EFB-4DDE-8418-2E111FD5E3EB}"/>
              </a:ext>
            </a:extLst>
          </p:cNvPr>
          <p:cNvSpPr txBox="1"/>
          <p:nvPr/>
        </p:nvSpPr>
        <p:spPr>
          <a:xfrm>
            <a:off x="9207946" y="4703476"/>
            <a:ext cx="2334911" cy="818686"/>
          </a:xfrm>
          <a:prstGeom prst="rect">
            <a:avLst/>
          </a:prstGeom>
          <a:noFill/>
        </p:spPr>
        <p:txBody>
          <a:bodyPr wrap="square">
            <a:spAutoFit/>
          </a:body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F0302020204030204"/>
                <a:ea typeface="+mn-ea"/>
                <a:cs typeface="+mn-cs"/>
              </a:rPr>
              <a:t>Relevant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panose="020F0302020204030204"/>
                <a:ea typeface="+mn-ea"/>
                <a:cs typeface="+mn-cs"/>
              </a:rPr>
              <a:t>Must relate logically and directly to an aspect of the institution's mandate</a:t>
            </a:r>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5" name="TextBox 54">
            <a:extLst>
              <a:ext uri="{FF2B5EF4-FFF2-40B4-BE49-F238E27FC236}">
                <a16:creationId xmlns:a16="http://schemas.microsoft.com/office/drawing/2014/main" id="{3D8AE4B0-C32F-4ABF-B248-F98AF8E1FE95}"/>
              </a:ext>
            </a:extLst>
          </p:cNvPr>
          <p:cNvSpPr txBox="1"/>
          <p:nvPr/>
        </p:nvSpPr>
        <p:spPr>
          <a:xfrm>
            <a:off x="9140862" y="3214484"/>
            <a:ext cx="2681525" cy="818686"/>
          </a:xfrm>
          <a:prstGeom prst="rect">
            <a:avLst/>
          </a:prstGeom>
          <a:noFill/>
        </p:spPr>
        <p:txBody>
          <a:bodyPr wrap="square">
            <a:spAutoFit/>
          </a:body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F0302020204030204"/>
                <a:ea typeface="+mn-ea"/>
                <a:cs typeface="+mn-cs"/>
              </a:rPr>
              <a:t>Cost-effective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panose="020F0302020204030204"/>
                <a:ea typeface="+mn-ea"/>
                <a:cs typeface="+mn-cs"/>
              </a:rPr>
              <a:t>Usefulness of the indicator must justify the cost of collecting the data</a:t>
            </a:r>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6" name="TextBox 55">
            <a:extLst>
              <a:ext uri="{FF2B5EF4-FFF2-40B4-BE49-F238E27FC236}">
                <a16:creationId xmlns:a16="http://schemas.microsoft.com/office/drawing/2014/main" id="{4731DD70-DED3-47CE-8A44-6B651DD38F11}"/>
              </a:ext>
            </a:extLst>
          </p:cNvPr>
          <p:cNvSpPr txBox="1"/>
          <p:nvPr/>
        </p:nvSpPr>
        <p:spPr>
          <a:xfrm>
            <a:off x="9078682" y="1638738"/>
            <a:ext cx="2612642" cy="1003352"/>
          </a:xfrm>
          <a:prstGeom prst="rect">
            <a:avLst/>
          </a:prstGeom>
          <a:noFill/>
        </p:spPr>
        <p:txBody>
          <a:bodyPr wrap="square">
            <a:spAutoFit/>
          </a:body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F0302020204030204"/>
                <a:ea typeface="+mn-ea"/>
                <a:cs typeface="+mn-cs"/>
              </a:rPr>
              <a:t>Well defined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panose="020F0302020204030204"/>
                <a:ea typeface="+mn-ea"/>
                <a:cs typeface="+mn-cs"/>
              </a:rPr>
              <a:t>Clear, unambiguous definition so that data will be collected consistently and will be easy to understand and use</a:t>
            </a:r>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57" name="Group 56"/>
          <p:cNvGrpSpPr/>
          <p:nvPr/>
        </p:nvGrpSpPr>
        <p:grpSpPr>
          <a:xfrm>
            <a:off x="3022361" y="1539068"/>
            <a:ext cx="1334255" cy="1298049"/>
            <a:chOff x="2754365" y="2412110"/>
            <a:chExt cx="833526" cy="833526"/>
          </a:xfrm>
          <a:solidFill>
            <a:schemeClr val="accent4">
              <a:lumMod val="20000"/>
              <a:lumOff val="80000"/>
            </a:schemeClr>
          </a:solidFill>
        </p:grpSpPr>
        <p:sp>
          <p:nvSpPr>
            <p:cNvPr id="58" name="Freeform: Shape 69">
              <a:extLst>
                <a:ext uri="{FF2B5EF4-FFF2-40B4-BE49-F238E27FC236}">
                  <a16:creationId xmlns:a16="http://schemas.microsoft.com/office/drawing/2014/main" id="{9D6FD291-F842-4F89-8DB0-5A4C80298ED3}"/>
                </a:ext>
              </a:extLst>
            </p:cNvPr>
            <p:cNvSpPr/>
            <p:nvPr/>
          </p:nvSpPr>
          <p:spPr>
            <a:xfrm>
              <a:off x="2754365" y="2412110"/>
              <a:ext cx="833526" cy="833526"/>
            </a:xfrm>
            <a:custGeom>
              <a:avLst/>
              <a:gdLst>
                <a:gd name="connsiteX0" fmla="*/ 833526 w 833526"/>
                <a:gd name="connsiteY0" fmla="*/ 416763 h 833526"/>
                <a:gd name="connsiteX1" fmla="*/ 416763 w 833526"/>
                <a:gd name="connsiteY1" fmla="*/ 833526 h 833526"/>
                <a:gd name="connsiteX2" fmla="*/ 0 w 833526"/>
                <a:gd name="connsiteY2" fmla="*/ 416763 h 833526"/>
                <a:gd name="connsiteX3" fmla="*/ 416763 w 833526"/>
                <a:gd name="connsiteY3" fmla="*/ 0 h 833526"/>
                <a:gd name="connsiteX4" fmla="*/ 833526 w 833526"/>
                <a:gd name="connsiteY4" fmla="*/ 416763 h 83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26" h="833526">
                  <a:moveTo>
                    <a:pt x="833526" y="416763"/>
                  </a:moveTo>
                  <a:cubicBezTo>
                    <a:pt x="833526" y="646935"/>
                    <a:pt x="646935" y="833526"/>
                    <a:pt x="416763" y="833526"/>
                  </a:cubicBezTo>
                  <a:cubicBezTo>
                    <a:pt x="186591" y="833526"/>
                    <a:pt x="0" y="646935"/>
                    <a:pt x="0" y="416763"/>
                  </a:cubicBezTo>
                  <a:cubicBezTo>
                    <a:pt x="0" y="186591"/>
                    <a:pt x="186591" y="0"/>
                    <a:pt x="416763" y="0"/>
                  </a:cubicBezTo>
                  <a:cubicBezTo>
                    <a:pt x="646935" y="0"/>
                    <a:pt x="833526" y="186591"/>
                    <a:pt x="833526" y="416763"/>
                  </a:cubicBezTo>
                  <a:close/>
                </a:path>
              </a:pathLst>
            </a:custGeom>
            <a:grp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9" name="Freeform: Shape 73">
              <a:extLst>
                <a:ext uri="{FF2B5EF4-FFF2-40B4-BE49-F238E27FC236}">
                  <a16:creationId xmlns:a16="http://schemas.microsoft.com/office/drawing/2014/main" id="{000FE4B4-D7A4-4499-9AD6-7EE1022D7F00}"/>
                </a:ext>
              </a:extLst>
            </p:cNvPr>
            <p:cNvSpPr/>
            <p:nvPr/>
          </p:nvSpPr>
          <p:spPr>
            <a:xfrm>
              <a:off x="2889191" y="2537346"/>
              <a:ext cx="583056" cy="583056"/>
            </a:xfrm>
            <a:custGeom>
              <a:avLst/>
              <a:gdLst>
                <a:gd name="connsiteX0" fmla="*/ 291528 w 583056"/>
                <a:gd name="connsiteY0" fmla="*/ 0 h 583056"/>
                <a:gd name="connsiteX1" fmla="*/ 0 w 583056"/>
                <a:gd name="connsiteY1" fmla="*/ 291528 h 583056"/>
                <a:gd name="connsiteX2" fmla="*/ 291528 w 583056"/>
                <a:gd name="connsiteY2" fmla="*/ 583056 h 583056"/>
                <a:gd name="connsiteX3" fmla="*/ 583056 w 583056"/>
                <a:gd name="connsiteY3" fmla="*/ 291528 h 583056"/>
                <a:gd name="connsiteX4" fmla="*/ 291528 w 583056"/>
                <a:gd name="connsiteY4" fmla="*/ 0 h 58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56" h="583056">
                  <a:moveTo>
                    <a:pt x="291528" y="0"/>
                  </a:moveTo>
                  <a:cubicBezTo>
                    <a:pt x="130466" y="0"/>
                    <a:pt x="0" y="130466"/>
                    <a:pt x="0" y="291528"/>
                  </a:cubicBezTo>
                  <a:cubicBezTo>
                    <a:pt x="0" y="452590"/>
                    <a:pt x="130466" y="583056"/>
                    <a:pt x="291528" y="583056"/>
                  </a:cubicBezTo>
                  <a:cubicBezTo>
                    <a:pt x="452590" y="583056"/>
                    <a:pt x="583056" y="452590"/>
                    <a:pt x="583056" y="291528"/>
                  </a:cubicBezTo>
                  <a:cubicBezTo>
                    <a:pt x="583056" y="130466"/>
                    <a:pt x="452590" y="0"/>
                    <a:pt x="291528" y="0"/>
                  </a:cubicBezTo>
                  <a:close/>
                </a:path>
              </a:pathLst>
            </a:custGeom>
            <a:grp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0" name="Freeform: Shape 188">
              <a:extLst>
                <a:ext uri="{FF2B5EF4-FFF2-40B4-BE49-F238E27FC236}">
                  <a16:creationId xmlns:a16="http://schemas.microsoft.com/office/drawing/2014/main" id="{3DFDABED-9320-4C89-A658-A1A312C05776}"/>
                </a:ext>
              </a:extLst>
            </p:cNvPr>
            <p:cNvSpPr/>
            <p:nvPr/>
          </p:nvSpPr>
          <p:spPr>
            <a:xfrm>
              <a:off x="2972416" y="2711565"/>
              <a:ext cx="416604" cy="234249"/>
            </a:xfrm>
            <a:custGeom>
              <a:avLst/>
              <a:gdLst>
                <a:gd name="connsiteX0" fmla="*/ 108273 w 416604"/>
                <a:gd name="connsiteY0" fmla="*/ 194511 h 234249"/>
                <a:gd name="connsiteX1" fmla="*/ 98127 w 416604"/>
                <a:gd name="connsiteY1" fmla="*/ 191340 h 234249"/>
                <a:gd name="connsiteX2" fmla="*/ 94005 w 416604"/>
                <a:gd name="connsiteY2" fmla="*/ 182621 h 234249"/>
                <a:gd name="connsiteX3" fmla="*/ 97176 w 416604"/>
                <a:gd name="connsiteY3" fmla="*/ 173585 h 234249"/>
                <a:gd name="connsiteX4" fmla="*/ 113346 w 416604"/>
                <a:gd name="connsiteY4" fmla="*/ 155514 h 234249"/>
                <a:gd name="connsiteX5" fmla="*/ 120796 w 416604"/>
                <a:gd name="connsiteY5" fmla="*/ 151550 h 234249"/>
                <a:gd name="connsiteX6" fmla="*/ 130942 w 416604"/>
                <a:gd name="connsiteY6" fmla="*/ 154721 h 234249"/>
                <a:gd name="connsiteX7" fmla="*/ 135063 w 416604"/>
                <a:gd name="connsiteY7" fmla="*/ 163440 h 234249"/>
                <a:gd name="connsiteX8" fmla="*/ 131893 w 416604"/>
                <a:gd name="connsiteY8" fmla="*/ 172476 h 234249"/>
                <a:gd name="connsiteX9" fmla="*/ 115723 w 416604"/>
                <a:gd name="connsiteY9" fmla="*/ 190547 h 234249"/>
                <a:gd name="connsiteX10" fmla="*/ 108273 w 416604"/>
                <a:gd name="connsiteY10" fmla="*/ 194511 h 234249"/>
                <a:gd name="connsiteX11" fmla="*/ 253006 w 416604"/>
                <a:gd name="connsiteY11" fmla="*/ 170098 h 234249"/>
                <a:gd name="connsiteX12" fmla="*/ 291528 w 416604"/>
                <a:gd name="connsiteY12" fmla="*/ 196254 h 234249"/>
                <a:gd name="connsiteX13" fmla="*/ 303417 w 416604"/>
                <a:gd name="connsiteY13" fmla="*/ 192133 h 234249"/>
                <a:gd name="connsiteX14" fmla="*/ 308966 w 416604"/>
                <a:gd name="connsiteY14" fmla="*/ 179134 h 234249"/>
                <a:gd name="connsiteX15" fmla="*/ 305954 w 416604"/>
                <a:gd name="connsiteY15" fmla="*/ 170098 h 234249"/>
                <a:gd name="connsiteX16" fmla="*/ 228593 w 416604"/>
                <a:gd name="connsiteY16" fmla="*/ 186267 h 234249"/>
                <a:gd name="connsiteX17" fmla="*/ 254592 w 416604"/>
                <a:gd name="connsiteY17" fmla="*/ 208619 h 234249"/>
                <a:gd name="connsiteX18" fmla="*/ 266005 w 416604"/>
                <a:gd name="connsiteY18" fmla="*/ 214168 h 234249"/>
                <a:gd name="connsiteX19" fmla="*/ 277895 w 416604"/>
                <a:gd name="connsiteY19" fmla="*/ 210046 h 234249"/>
                <a:gd name="connsiteX20" fmla="*/ 283443 w 416604"/>
                <a:gd name="connsiteY20" fmla="*/ 197047 h 234249"/>
                <a:gd name="connsiteX21" fmla="*/ 282492 w 416604"/>
                <a:gd name="connsiteY21" fmla="*/ 191974 h 234249"/>
                <a:gd name="connsiteX22" fmla="*/ 214326 w 416604"/>
                <a:gd name="connsiteY22" fmla="*/ 213375 h 234249"/>
                <a:gd name="connsiteX23" fmla="*/ 226691 w 416604"/>
                <a:gd name="connsiteY23" fmla="*/ 224947 h 234249"/>
                <a:gd name="connsiteX24" fmla="*/ 238105 w 416604"/>
                <a:gd name="connsiteY24" fmla="*/ 230496 h 234249"/>
                <a:gd name="connsiteX25" fmla="*/ 249994 w 416604"/>
                <a:gd name="connsiteY25" fmla="*/ 226374 h 234249"/>
                <a:gd name="connsiteX26" fmla="*/ 255543 w 416604"/>
                <a:gd name="connsiteY26" fmla="*/ 213375 h 234249"/>
                <a:gd name="connsiteX27" fmla="*/ 254750 w 416604"/>
                <a:gd name="connsiteY27" fmla="*/ 208936 h 234249"/>
                <a:gd name="connsiteX28" fmla="*/ 185633 w 416604"/>
                <a:gd name="connsiteY28" fmla="*/ 224631 h 234249"/>
                <a:gd name="connsiteX29" fmla="*/ 194669 w 416604"/>
                <a:gd name="connsiteY29" fmla="*/ 229545 h 234249"/>
                <a:gd name="connsiteX30" fmla="*/ 209570 w 416604"/>
                <a:gd name="connsiteY30" fmla="*/ 231605 h 234249"/>
                <a:gd name="connsiteX31" fmla="*/ 221460 w 416604"/>
                <a:gd name="connsiteY31" fmla="*/ 227484 h 234249"/>
                <a:gd name="connsiteX32" fmla="*/ 224789 w 416604"/>
                <a:gd name="connsiteY32" fmla="*/ 223362 h 234249"/>
                <a:gd name="connsiteX33" fmla="*/ 132368 w 416604"/>
                <a:gd name="connsiteY33" fmla="*/ 209254 h 234249"/>
                <a:gd name="connsiteX34" fmla="*/ 160903 w 416604"/>
                <a:gd name="connsiteY34" fmla="*/ 177549 h 234249"/>
                <a:gd name="connsiteX35" fmla="*/ 159952 w 416604"/>
                <a:gd name="connsiteY35" fmla="*/ 159794 h 234249"/>
                <a:gd name="connsiteX36" fmla="*/ 149806 w 416604"/>
                <a:gd name="connsiteY36" fmla="*/ 156623 h 234249"/>
                <a:gd name="connsiteX37" fmla="*/ 142356 w 416604"/>
                <a:gd name="connsiteY37" fmla="*/ 160586 h 234249"/>
                <a:gd name="connsiteX38" fmla="*/ 113821 w 416604"/>
                <a:gd name="connsiteY38" fmla="*/ 192291 h 234249"/>
                <a:gd name="connsiteX39" fmla="*/ 114772 w 416604"/>
                <a:gd name="connsiteY39" fmla="*/ 210046 h 234249"/>
                <a:gd name="connsiteX40" fmla="*/ 124918 w 416604"/>
                <a:gd name="connsiteY40" fmla="*/ 213058 h 234249"/>
                <a:gd name="connsiteX41" fmla="*/ 132368 w 416604"/>
                <a:gd name="connsiteY41" fmla="*/ 209254 h 234249"/>
                <a:gd name="connsiteX42" fmla="*/ 155989 w 416604"/>
                <a:gd name="connsiteY42" fmla="*/ 220509 h 234249"/>
                <a:gd name="connsiteX43" fmla="*/ 182304 w 416604"/>
                <a:gd name="connsiteY43" fmla="*/ 191340 h 234249"/>
                <a:gd name="connsiteX44" fmla="*/ 181353 w 416604"/>
                <a:gd name="connsiteY44" fmla="*/ 173585 h 234249"/>
                <a:gd name="connsiteX45" fmla="*/ 171207 w 416604"/>
                <a:gd name="connsiteY45" fmla="*/ 170415 h 234249"/>
                <a:gd name="connsiteX46" fmla="*/ 163756 w 416604"/>
                <a:gd name="connsiteY46" fmla="*/ 174378 h 234249"/>
                <a:gd name="connsiteX47" fmla="*/ 137441 w 416604"/>
                <a:gd name="connsiteY47" fmla="*/ 203547 h 234249"/>
                <a:gd name="connsiteX48" fmla="*/ 138393 w 416604"/>
                <a:gd name="connsiteY48" fmla="*/ 221301 h 234249"/>
                <a:gd name="connsiteX49" fmla="*/ 148538 w 416604"/>
                <a:gd name="connsiteY49" fmla="*/ 224313 h 234249"/>
                <a:gd name="connsiteX50" fmla="*/ 155989 w 416604"/>
                <a:gd name="connsiteY50" fmla="*/ 220509 h 234249"/>
                <a:gd name="connsiteX51" fmla="*/ 192133 w 416604"/>
                <a:gd name="connsiteY51" fmla="*/ 217338 h 234249"/>
                <a:gd name="connsiteX52" fmla="*/ 195620 w 416604"/>
                <a:gd name="connsiteY52" fmla="*/ 213375 h 234249"/>
                <a:gd name="connsiteX53" fmla="*/ 194669 w 416604"/>
                <a:gd name="connsiteY53" fmla="*/ 195620 h 234249"/>
                <a:gd name="connsiteX54" fmla="*/ 184523 w 416604"/>
                <a:gd name="connsiteY54" fmla="*/ 192450 h 234249"/>
                <a:gd name="connsiteX55" fmla="*/ 177073 w 416604"/>
                <a:gd name="connsiteY55" fmla="*/ 196413 h 234249"/>
                <a:gd name="connsiteX56" fmla="*/ 161854 w 416604"/>
                <a:gd name="connsiteY56" fmla="*/ 213217 h 234249"/>
                <a:gd name="connsiteX57" fmla="*/ 162805 w 416604"/>
                <a:gd name="connsiteY57" fmla="*/ 230972 h 234249"/>
                <a:gd name="connsiteX58" fmla="*/ 172951 w 416604"/>
                <a:gd name="connsiteY58" fmla="*/ 234142 h 234249"/>
                <a:gd name="connsiteX59" fmla="*/ 180402 w 416604"/>
                <a:gd name="connsiteY59" fmla="*/ 230179 h 234249"/>
                <a:gd name="connsiteX60" fmla="*/ 192133 w 416604"/>
                <a:gd name="connsiteY60" fmla="*/ 217338 h 234249"/>
                <a:gd name="connsiteX61" fmla="*/ 357316 w 416604"/>
                <a:gd name="connsiteY61" fmla="*/ 1110 h 234249"/>
                <a:gd name="connsiteX62" fmla="*/ 286297 w 416604"/>
                <a:gd name="connsiteY62" fmla="*/ 38997 h 234249"/>
                <a:gd name="connsiteX63" fmla="*/ 345902 w 416604"/>
                <a:gd name="connsiteY63" fmla="*/ 140295 h 234249"/>
                <a:gd name="connsiteX64" fmla="*/ 349548 w 416604"/>
                <a:gd name="connsiteY64" fmla="*/ 146795 h 234249"/>
                <a:gd name="connsiteX65" fmla="*/ 416605 w 416604"/>
                <a:gd name="connsiteY65" fmla="*/ 111444 h 234249"/>
                <a:gd name="connsiteX66" fmla="*/ 295333 w 416604"/>
                <a:gd name="connsiteY66" fmla="*/ 53740 h 234249"/>
                <a:gd name="connsiteX67" fmla="*/ 224947 w 416604"/>
                <a:gd name="connsiteY67" fmla="*/ 60398 h 234249"/>
                <a:gd name="connsiteX68" fmla="*/ 206083 w 416604"/>
                <a:gd name="connsiteY68" fmla="*/ 61349 h 234249"/>
                <a:gd name="connsiteX69" fmla="*/ 204973 w 416604"/>
                <a:gd name="connsiteY69" fmla="*/ 61349 h 234249"/>
                <a:gd name="connsiteX70" fmla="*/ 199425 w 416604"/>
                <a:gd name="connsiteY70" fmla="*/ 62618 h 234249"/>
                <a:gd name="connsiteX71" fmla="*/ 143148 w 416604"/>
                <a:gd name="connsiteY71" fmla="*/ 90994 h 234249"/>
                <a:gd name="connsiteX72" fmla="*/ 151550 w 416604"/>
                <a:gd name="connsiteY72" fmla="*/ 122540 h 234249"/>
                <a:gd name="connsiteX73" fmla="*/ 197681 w 416604"/>
                <a:gd name="connsiteY73" fmla="*/ 105419 h 234249"/>
                <a:gd name="connsiteX74" fmla="*/ 224947 w 416604"/>
                <a:gd name="connsiteY74" fmla="*/ 108748 h 234249"/>
                <a:gd name="connsiteX75" fmla="*/ 305954 w 416604"/>
                <a:gd name="connsiteY75" fmla="*/ 170256 h 234249"/>
                <a:gd name="connsiteX76" fmla="*/ 342732 w 416604"/>
                <a:gd name="connsiteY76" fmla="*/ 134747 h 234249"/>
                <a:gd name="connsiteX77" fmla="*/ 323867 w 416604"/>
                <a:gd name="connsiteY77" fmla="*/ 146953 h 234249"/>
                <a:gd name="connsiteX78" fmla="*/ 318477 w 416604"/>
                <a:gd name="connsiteY78" fmla="*/ 154721 h 234249"/>
                <a:gd name="connsiteX79" fmla="*/ 305954 w 416604"/>
                <a:gd name="connsiteY79" fmla="*/ 170098 h 234249"/>
                <a:gd name="connsiteX80" fmla="*/ 0 w 416604"/>
                <a:gd name="connsiteY80" fmla="*/ 105895 h 234249"/>
                <a:gd name="connsiteX81" fmla="*/ 60081 w 416604"/>
                <a:gd name="connsiteY81" fmla="*/ 155196 h 234249"/>
                <a:gd name="connsiteX82" fmla="*/ 144733 w 416604"/>
                <a:gd name="connsiteY82" fmla="*/ 48350 h 234249"/>
                <a:gd name="connsiteX83" fmla="*/ 85762 w 416604"/>
                <a:gd name="connsiteY83" fmla="*/ 0 h 234249"/>
                <a:gd name="connsiteX84" fmla="*/ 66263 w 416604"/>
                <a:gd name="connsiteY84" fmla="*/ 147429 h 234249"/>
                <a:gd name="connsiteX85" fmla="*/ 100188 w 416604"/>
                <a:gd name="connsiteY85" fmla="*/ 170256 h 234249"/>
                <a:gd name="connsiteX86" fmla="*/ 178817 w 416604"/>
                <a:gd name="connsiteY86" fmla="*/ 72922 h 234249"/>
                <a:gd name="connsiteX87" fmla="*/ 137758 w 416604"/>
                <a:gd name="connsiteY87" fmla="*/ 57228 h 23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16604" h="234249">
                  <a:moveTo>
                    <a:pt x="108273" y="194511"/>
                  </a:moveTo>
                  <a:cubicBezTo>
                    <a:pt x="104627" y="194986"/>
                    <a:pt x="100822" y="193877"/>
                    <a:pt x="98127" y="191340"/>
                  </a:cubicBezTo>
                  <a:cubicBezTo>
                    <a:pt x="95591" y="189121"/>
                    <a:pt x="94164" y="185950"/>
                    <a:pt x="94005" y="182621"/>
                  </a:cubicBezTo>
                  <a:cubicBezTo>
                    <a:pt x="93847" y="179292"/>
                    <a:pt x="94957" y="176122"/>
                    <a:pt x="97176" y="173585"/>
                  </a:cubicBezTo>
                  <a:lnTo>
                    <a:pt x="113346" y="155514"/>
                  </a:lnTo>
                  <a:cubicBezTo>
                    <a:pt x="115248" y="153294"/>
                    <a:pt x="117943" y="151867"/>
                    <a:pt x="120796" y="151550"/>
                  </a:cubicBezTo>
                  <a:cubicBezTo>
                    <a:pt x="124442" y="151075"/>
                    <a:pt x="128247" y="152184"/>
                    <a:pt x="130942" y="154721"/>
                  </a:cubicBezTo>
                  <a:cubicBezTo>
                    <a:pt x="133478" y="156940"/>
                    <a:pt x="134905" y="159952"/>
                    <a:pt x="135063" y="163440"/>
                  </a:cubicBezTo>
                  <a:cubicBezTo>
                    <a:pt x="135222" y="166769"/>
                    <a:pt x="134112" y="169939"/>
                    <a:pt x="131893" y="172476"/>
                  </a:cubicBezTo>
                  <a:lnTo>
                    <a:pt x="115723" y="190547"/>
                  </a:lnTo>
                  <a:cubicBezTo>
                    <a:pt x="113663" y="192608"/>
                    <a:pt x="111126" y="194035"/>
                    <a:pt x="108273" y="194511"/>
                  </a:cubicBezTo>
                  <a:close/>
                  <a:moveTo>
                    <a:pt x="253006" y="170098"/>
                  </a:moveTo>
                  <a:cubicBezTo>
                    <a:pt x="253006" y="170098"/>
                    <a:pt x="283285" y="195145"/>
                    <a:pt x="291528" y="196254"/>
                  </a:cubicBezTo>
                  <a:cubicBezTo>
                    <a:pt x="297869" y="197206"/>
                    <a:pt x="300088" y="194986"/>
                    <a:pt x="303417" y="192133"/>
                  </a:cubicBezTo>
                  <a:cubicBezTo>
                    <a:pt x="307063" y="188804"/>
                    <a:pt x="309124" y="184048"/>
                    <a:pt x="308966" y="179134"/>
                  </a:cubicBezTo>
                  <a:cubicBezTo>
                    <a:pt x="308807" y="175805"/>
                    <a:pt x="307697" y="172793"/>
                    <a:pt x="305954" y="170098"/>
                  </a:cubicBezTo>
                  <a:moveTo>
                    <a:pt x="228593" y="186267"/>
                  </a:moveTo>
                  <a:lnTo>
                    <a:pt x="254592" y="208619"/>
                  </a:lnTo>
                  <a:cubicBezTo>
                    <a:pt x="257445" y="211949"/>
                    <a:pt x="261567" y="213851"/>
                    <a:pt x="266005" y="214168"/>
                  </a:cubicBezTo>
                  <a:cubicBezTo>
                    <a:pt x="270444" y="214485"/>
                    <a:pt x="274566" y="212900"/>
                    <a:pt x="277895" y="210046"/>
                  </a:cubicBezTo>
                  <a:cubicBezTo>
                    <a:pt x="281541" y="206717"/>
                    <a:pt x="283602" y="201961"/>
                    <a:pt x="283443" y="197047"/>
                  </a:cubicBezTo>
                  <a:cubicBezTo>
                    <a:pt x="283443" y="195620"/>
                    <a:pt x="282809" y="193242"/>
                    <a:pt x="282492" y="191974"/>
                  </a:cubicBezTo>
                  <a:moveTo>
                    <a:pt x="214326" y="213375"/>
                  </a:moveTo>
                  <a:lnTo>
                    <a:pt x="226691" y="224947"/>
                  </a:lnTo>
                  <a:cubicBezTo>
                    <a:pt x="229545" y="228277"/>
                    <a:pt x="233666" y="230179"/>
                    <a:pt x="238105" y="230496"/>
                  </a:cubicBezTo>
                  <a:cubicBezTo>
                    <a:pt x="242544" y="230813"/>
                    <a:pt x="246665" y="229228"/>
                    <a:pt x="249994" y="226374"/>
                  </a:cubicBezTo>
                  <a:cubicBezTo>
                    <a:pt x="253641" y="223045"/>
                    <a:pt x="255701" y="218289"/>
                    <a:pt x="255543" y="213375"/>
                  </a:cubicBezTo>
                  <a:cubicBezTo>
                    <a:pt x="255543" y="211790"/>
                    <a:pt x="255226" y="210363"/>
                    <a:pt x="254750" y="208936"/>
                  </a:cubicBezTo>
                  <a:moveTo>
                    <a:pt x="185633" y="224631"/>
                  </a:moveTo>
                  <a:lnTo>
                    <a:pt x="194669" y="229545"/>
                  </a:lnTo>
                  <a:cubicBezTo>
                    <a:pt x="196571" y="230813"/>
                    <a:pt x="202437" y="232240"/>
                    <a:pt x="209570" y="231605"/>
                  </a:cubicBezTo>
                  <a:cubicBezTo>
                    <a:pt x="214009" y="231130"/>
                    <a:pt x="218131" y="230338"/>
                    <a:pt x="221460" y="227484"/>
                  </a:cubicBezTo>
                  <a:cubicBezTo>
                    <a:pt x="222728" y="226216"/>
                    <a:pt x="223996" y="224947"/>
                    <a:pt x="224789" y="223362"/>
                  </a:cubicBezTo>
                  <a:moveTo>
                    <a:pt x="132368" y="209254"/>
                  </a:moveTo>
                  <a:lnTo>
                    <a:pt x="160903" y="177549"/>
                  </a:lnTo>
                  <a:cubicBezTo>
                    <a:pt x="165500" y="172476"/>
                    <a:pt x="165025" y="164549"/>
                    <a:pt x="159952" y="159794"/>
                  </a:cubicBezTo>
                  <a:cubicBezTo>
                    <a:pt x="157257" y="157257"/>
                    <a:pt x="153452" y="156148"/>
                    <a:pt x="149806" y="156623"/>
                  </a:cubicBezTo>
                  <a:cubicBezTo>
                    <a:pt x="146953" y="157099"/>
                    <a:pt x="144258" y="158525"/>
                    <a:pt x="142356" y="160586"/>
                  </a:cubicBezTo>
                  <a:lnTo>
                    <a:pt x="113821" y="192291"/>
                  </a:lnTo>
                  <a:cubicBezTo>
                    <a:pt x="109224" y="197364"/>
                    <a:pt x="109699" y="205290"/>
                    <a:pt x="114772" y="210046"/>
                  </a:cubicBezTo>
                  <a:cubicBezTo>
                    <a:pt x="117467" y="212583"/>
                    <a:pt x="121272" y="213692"/>
                    <a:pt x="124918" y="213058"/>
                  </a:cubicBezTo>
                  <a:cubicBezTo>
                    <a:pt x="127771" y="212900"/>
                    <a:pt x="130466" y="211473"/>
                    <a:pt x="132368" y="209254"/>
                  </a:cubicBezTo>
                  <a:close/>
                  <a:moveTo>
                    <a:pt x="155989" y="220509"/>
                  </a:moveTo>
                  <a:lnTo>
                    <a:pt x="182304" y="191340"/>
                  </a:lnTo>
                  <a:cubicBezTo>
                    <a:pt x="186901" y="186267"/>
                    <a:pt x="186426" y="178341"/>
                    <a:pt x="181353" y="173585"/>
                  </a:cubicBezTo>
                  <a:cubicBezTo>
                    <a:pt x="178658" y="171049"/>
                    <a:pt x="174853" y="169939"/>
                    <a:pt x="171207" y="170415"/>
                  </a:cubicBezTo>
                  <a:cubicBezTo>
                    <a:pt x="168354" y="170891"/>
                    <a:pt x="165659" y="172317"/>
                    <a:pt x="163756" y="174378"/>
                  </a:cubicBezTo>
                  <a:lnTo>
                    <a:pt x="137441" y="203547"/>
                  </a:lnTo>
                  <a:cubicBezTo>
                    <a:pt x="132844" y="208619"/>
                    <a:pt x="133320" y="216546"/>
                    <a:pt x="138393" y="221301"/>
                  </a:cubicBezTo>
                  <a:cubicBezTo>
                    <a:pt x="141087" y="223838"/>
                    <a:pt x="144892" y="224947"/>
                    <a:pt x="148538" y="224313"/>
                  </a:cubicBezTo>
                  <a:cubicBezTo>
                    <a:pt x="151391" y="223996"/>
                    <a:pt x="153928" y="222728"/>
                    <a:pt x="155989" y="220509"/>
                  </a:cubicBezTo>
                  <a:close/>
                  <a:moveTo>
                    <a:pt x="192133" y="217338"/>
                  </a:moveTo>
                  <a:lnTo>
                    <a:pt x="195620" y="213375"/>
                  </a:lnTo>
                  <a:cubicBezTo>
                    <a:pt x="200217" y="208302"/>
                    <a:pt x="199742" y="200376"/>
                    <a:pt x="194669" y="195620"/>
                  </a:cubicBezTo>
                  <a:cubicBezTo>
                    <a:pt x="191974" y="193084"/>
                    <a:pt x="188169" y="191974"/>
                    <a:pt x="184523" y="192450"/>
                  </a:cubicBezTo>
                  <a:cubicBezTo>
                    <a:pt x="181670" y="192926"/>
                    <a:pt x="178975" y="194352"/>
                    <a:pt x="177073" y="196413"/>
                  </a:cubicBezTo>
                  <a:lnTo>
                    <a:pt x="161854" y="213217"/>
                  </a:lnTo>
                  <a:cubicBezTo>
                    <a:pt x="157257" y="218289"/>
                    <a:pt x="157574" y="226216"/>
                    <a:pt x="162805" y="230972"/>
                  </a:cubicBezTo>
                  <a:cubicBezTo>
                    <a:pt x="165500" y="233508"/>
                    <a:pt x="169305" y="234618"/>
                    <a:pt x="172951" y="234142"/>
                  </a:cubicBezTo>
                  <a:cubicBezTo>
                    <a:pt x="175805" y="233666"/>
                    <a:pt x="178499" y="232240"/>
                    <a:pt x="180402" y="230179"/>
                  </a:cubicBezTo>
                  <a:lnTo>
                    <a:pt x="192133" y="217338"/>
                  </a:lnTo>
                  <a:close/>
                  <a:moveTo>
                    <a:pt x="357316" y="1110"/>
                  </a:moveTo>
                  <a:cubicBezTo>
                    <a:pt x="331001" y="15060"/>
                    <a:pt x="292955" y="35193"/>
                    <a:pt x="286297" y="38997"/>
                  </a:cubicBezTo>
                  <a:cubicBezTo>
                    <a:pt x="291686" y="47875"/>
                    <a:pt x="316099" y="88457"/>
                    <a:pt x="345902" y="140295"/>
                  </a:cubicBezTo>
                  <a:lnTo>
                    <a:pt x="349548" y="146795"/>
                  </a:lnTo>
                  <a:lnTo>
                    <a:pt x="416605" y="111444"/>
                  </a:lnTo>
                  <a:moveTo>
                    <a:pt x="295333" y="53740"/>
                  </a:moveTo>
                  <a:cubicBezTo>
                    <a:pt x="261884" y="40741"/>
                    <a:pt x="244922" y="60398"/>
                    <a:pt x="224947" y="60398"/>
                  </a:cubicBezTo>
                  <a:cubicBezTo>
                    <a:pt x="216545" y="60398"/>
                    <a:pt x="210046" y="60874"/>
                    <a:pt x="206083" y="61349"/>
                  </a:cubicBezTo>
                  <a:cubicBezTo>
                    <a:pt x="205766" y="61349"/>
                    <a:pt x="205290" y="61349"/>
                    <a:pt x="204973" y="61349"/>
                  </a:cubicBezTo>
                  <a:cubicBezTo>
                    <a:pt x="203071" y="61349"/>
                    <a:pt x="201168" y="61825"/>
                    <a:pt x="199425" y="62618"/>
                  </a:cubicBezTo>
                  <a:lnTo>
                    <a:pt x="143148" y="90994"/>
                  </a:lnTo>
                  <a:cubicBezTo>
                    <a:pt x="117309" y="104785"/>
                    <a:pt x="143148" y="124442"/>
                    <a:pt x="151550" y="122540"/>
                  </a:cubicBezTo>
                  <a:cubicBezTo>
                    <a:pt x="160745" y="120321"/>
                    <a:pt x="182938" y="111444"/>
                    <a:pt x="197681" y="105419"/>
                  </a:cubicBezTo>
                  <a:cubicBezTo>
                    <a:pt x="206717" y="101615"/>
                    <a:pt x="217021" y="103041"/>
                    <a:pt x="224947" y="108748"/>
                  </a:cubicBezTo>
                  <a:cubicBezTo>
                    <a:pt x="249677" y="127137"/>
                    <a:pt x="301991" y="165976"/>
                    <a:pt x="305954" y="170256"/>
                  </a:cubicBezTo>
                  <a:moveTo>
                    <a:pt x="342732" y="134747"/>
                  </a:moveTo>
                  <a:cubicBezTo>
                    <a:pt x="338451" y="137283"/>
                    <a:pt x="326879" y="143941"/>
                    <a:pt x="323867" y="146953"/>
                  </a:cubicBezTo>
                  <a:cubicBezTo>
                    <a:pt x="322440" y="148221"/>
                    <a:pt x="320538" y="151233"/>
                    <a:pt x="318477" y="154721"/>
                  </a:cubicBezTo>
                  <a:cubicBezTo>
                    <a:pt x="314831" y="160428"/>
                    <a:pt x="310075" y="168037"/>
                    <a:pt x="305954" y="170098"/>
                  </a:cubicBezTo>
                  <a:moveTo>
                    <a:pt x="0" y="105895"/>
                  </a:moveTo>
                  <a:lnTo>
                    <a:pt x="60081" y="155196"/>
                  </a:lnTo>
                  <a:lnTo>
                    <a:pt x="144733" y="48350"/>
                  </a:lnTo>
                  <a:lnTo>
                    <a:pt x="85762" y="0"/>
                  </a:lnTo>
                  <a:moveTo>
                    <a:pt x="66263" y="147429"/>
                  </a:moveTo>
                  <a:cubicBezTo>
                    <a:pt x="83067" y="160586"/>
                    <a:pt x="100188" y="170256"/>
                    <a:pt x="100188" y="170256"/>
                  </a:cubicBezTo>
                  <a:moveTo>
                    <a:pt x="178817" y="72922"/>
                  </a:moveTo>
                  <a:cubicBezTo>
                    <a:pt x="171366" y="68959"/>
                    <a:pt x="153294" y="61508"/>
                    <a:pt x="137758" y="57228"/>
                  </a:cubicBezTo>
                </a:path>
              </a:pathLst>
            </a:custGeom>
            <a:grpFill/>
            <a:ln w="7924" cap="rnd">
              <a:solidFill>
                <a:srgbClr val="33333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61" name="TextBox 60">
            <a:extLst>
              <a:ext uri="{FF2B5EF4-FFF2-40B4-BE49-F238E27FC236}">
                <a16:creationId xmlns:a16="http://schemas.microsoft.com/office/drawing/2014/main" id="{4A6E966E-BDE4-4517-B86B-5CF7CA7CCF45}"/>
              </a:ext>
            </a:extLst>
          </p:cNvPr>
          <p:cNvSpPr txBox="1"/>
          <p:nvPr/>
        </p:nvSpPr>
        <p:spPr>
          <a:xfrm>
            <a:off x="430352" y="3176245"/>
            <a:ext cx="2365386" cy="6771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F0302020204030204"/>
                <a:ea typeface="+mn-ea"/>
                <a:cs typeface="+mn-cs"/>
              </a:rPr>
              <a:t>Verifiable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rPr>
              <a:t>Possible to validate the processes and  systems</a:t>
            </a:r>
          </a:p>
        </p:txBody>
      </p:sp>
      <p:sp>
        <p:nvSpPr>
          <p:cNvPr id="64" name="Freeform: Shape 80">
            <a:extLst>
              <a:ext uri="{FF2B5EF4-FFF2-40B4-BE49-F238E27FC236}">
                <a16:creationId xmlns:a16="http://schemas.microsoft.com/office/drawing/2014/main" id="{992D385A-9585-4E81-96D7-B357FFB11631}"/>
              </a:ext>
            </a:extLst>
          </p:cNvPr>
          <p:cNvSpPr/>
          <p:nvPr/>
        </p:nvSpPr>
        <p:spPr>
          <a:xfrm>
            <a:off x="94052" y="4437729"/>
            <a:ext cx="3142558" cy="1316141"/>
          </a:xfrm>
          <a:custGeom>
            <a:avLst/>
            <a:gdLst>
              <a:gd name="connsiteX0" fmla="*/ 416763 w 1952714"/>
              <a:gd name="connsiteY0" fmla="*/ 0 h 833525"/>
              <a:gd name="connsiteX1" fmla="*/ 1952715 w 1952714"/>
              <a:gd name="connsiteY1" fmla="*/ 0 h 833525"/>
              <a:gd name="connsiteX2" fmla="*/ 1745364 w 1952714"/>
              <a:gd name="connsiteY2" fmla="*/ 416763 h 833525"/>
              <a:gd name="connsiteX3" fmla="*/ 1952715 w 1952714"/>
              <a:gd name="connsiteY3" fmla="*/ 833526 h 833525"/>
              <a:gd name="connsiteX4" fmla="*/ 416763 w 1952714"/>
              <a:gd name="connsiteY4" fmla="*/ 833526 h 833525"/>
              <a:gd name="connsiteX5" fmla="*/ 0 w 1952714"/>
              <a:gd name="connsiteY5" fmla="*/ 416763 h 833525"/>
              <a:gd name="connsiteX6" fmla="*/ 0 w 1952714"/>
              <a:gd name="connsiteY6" fmla="*/ 416763 h 833525"/>
              <a:gd name="connsiteX7" fmla="*/ 416763 w 1952714"/>
              <a:gd name="connsiteY7" fmla="*/ 0 h 8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714" h="833525">
                <a:moveTo>
                  <a:pt x="416763" y="0"/>
                </a:moveTo>
                <a:lnTo>
                  <a:pt x="1952715" y="0"/>
                </a:lnTo>
                <a:cubicBezTo>
                  <a:pt x="1826846" y="95432"/>
                  <a:pt x="1745364" y="246665"/>
                  <a:pt x="1745364" y="416763"/>
                </a:cubicBezTo>
                <a:cubicBezTo>
                  <a:pt x="1745364" y="586861"/>
                  <a:pt x="1826687" y="738094"/>
                  <a:pt x="1952715" y="833526"/>
                </a:cubicBezTo>
                <a:lnTo>
                  <a:pt x="416763" y="833526"/>
                </a:lnTo>
                <a:cubicBezTo>
                  <a:pt x="186584" y="833526"/>
                  <a:pt x="0" y="646942"/>
                  <a:pt x="0" y="416763"/>
                </a:cubicBezTo>
                <a:lnTo>
                  <a:pt x="0" y="416763"/>
                </a:lnTo>
                <a:cubicBezTo>
                  <a:pt x="0" y="186584"/>
                  <a:pt x="186584" y="0"/>
                  <a:pt x="416763" y="0"/>
                </a:cubicBezTo>
                <a:close/>
              </a:path>
            </a:pathLst>
          </a:custGeom>
          <a:solidFill>
            <a:srgbClr val="03A9F4"/>
          </a:solidFill>
          <a:ln w="158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5" name="TextBox 64">
            <a:extLst>
              <a:ext uri="{FF2B5EF4-FFF2-40B4-BE49-F238E27FC236}">
                <a16:creationId xmlns:a16="http://schemas.microsoft.com/office/drawing/2014/main" id="{89BA5FD0-E21A-44CE-8507-3DF5F0A276B5}"/>
              </a:ext>
            </a:extLst>
          </p:cNvPr>
          <p:cNvSpPr txBox="1"/>
          <p:nvPr/>
        </p:nvSpPr>
        <p:spPr>
          <a:xfrm>
            <a:off x="301192" y="4531542"/>
            <a:ext cx="2804618" cy="997196"/>
          </a:xfrm>
          <a:prstGeom prst="rect">
            <a:avLst/>
          </a:prstGeom>
          <a:noFill/>
        </p:spPr>
        <p:txBody>
          <a:bodyPr wrap="square">
            <a:spAutoFit/>
          </a:bodyPr>
          <a:lstStyle/>
          <a:p>
            <a:pPr marL="0" marR="0" lvl="0" indent="0" algn="just" defTabSz="914400" rtl="0" eaLnBrk="1" fontAlgn="auto" latinLnBrk="0" hangingPunct="1">
              <a:lnSpc>
                <a:spcPct val="8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F0302020204030204"/>
                <a:ea typeface="+mn-ea"/>
                <a:cs typeface="+mn-cs"/>
              </a:rPr>
              <a:t>Appropriate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rPr>
              <a:t>Avoid unintended consequences  and encourage service delivery improvements </a:t>
            </a:r>
          </a:p>
        </p:txBody>
      </p:sp>
      <p:sp>
        <p:nvSpPr>
          <p:cNvPr id="66" name="Freeform: Shape 7">
            <a:extLst>
              <a:ext uri="{FF2B5EF4-FFF2-40B4-BE49-F238E27FC236}">
                <a16:creationId xmlns:a16="http://schemas.microsoft.com/office/drawing/2014/main" id="{89FB2571-8E1C-4FF4-825B-EAAAB6503FC0}"/>
              </a:ext>
            </a:extLst>
          </p:cNvPr>
          <p:cNvSpPr/>
          <p:nvPr/>
        </p:nvSpPr>
        <p:spPr>
          <a:xfrm>
            <a:off x="6722241" y="2178198"/>
            <a:ext cx="674178" cy="724027"/>
          </a:xfrm>
          <a:custGeom>
            <a:avLst/>
            <a:gdLst>
              <a:gd name="connsiteX0" fmla="*/ 0 w 1283262"/>
              <a:gd name="connsiteY0" fmla="*/ 503318 h 503317"/>
              <a:gd name="connsiteX1" fmla="*/ 642503 w 1283262"/>
              <a:gd name="connsiteY1" fmla="*/ 0 h 503317"/>
              <a:gd name="connsiteX2" fmla="*/ 1283262 w 1283262"/>
              <a:gd name="connsiteY2" fmla="*/ 0 h 503317"/>
            </a:gdLst>
            <a:ahLst/>
            <a:cxnLst>
              <a:cxn ang="0">
                <a:pos x="connsiteX0" y="connsiteY0"/>
              </a:cxn>
              <a:cxn ang="0">
                <a:pos x="connsiteX1" y="connsiteY1"/>
              </a:cxn>
              <a:cxn ang="0">
                <a:pos x="connsiteX2" y="connsiteY2"/>
              </a:cxn>
            </a:cxnLst>
            <a:rect l="l" t="t" r="r" b="b"/>
            <a:pathLst>
              <a:path w="1283262" h="503317">
                <a:moveTo>
                  <a:pt x="0" y="503318"/>
                </a:moveTo>
                <a:lnTo>
                  <a:pt x="642503" y="0"/>
                </a:lnTo>
                <a:lnTo>
                  <a:pt x="1283262" y="0"/>
                </a:lnTo>
              </a:path>
            </a:pathLst>
          </a:custGeom>
          <a:noFill/>
          <a:ln w="14348" cap="rnd">
            <a:solidFill>
              <a:srgbClr val="4140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7" name="Freeform: Shape 8">
            <a:extLst>
              <a:ext uri="{FF2B5EF4-FFF2-40B4-BE49-F238E27FC236}">
                <a16:creationId xmlns:a16="http://schemas.microsoft.com/office/drawing/2014/main" id="{EE51349A-1C53-4861-A04A-C6982BD4149F}"/>
              </a:ext>
            </a:extLst>
          </p:cNvPr>
          <p:cNvSpPr/>
          <p:nvPr/>
        </p:nvSpPr>
        <p:spPr>
          <a:xfrm>
            <a:off x="6737014" y="4726579"/>
            <a:ext cx="723098" cy="479380"/>
          </a:xfrm>
          <a:custGeom>
            <a:avLst/>
            <a:gdLst>
              <a:gd name="connsiteX0" fmla="*/ 0 w 1274860"/>
              <a:gd name="connsiteY0" fmla="*/ 0 h 523767"/>
              <a:gd name="connsiteX1" fmla="*/ 634101 w 1274860"/>
              <a:gd name="connsiteY1" fmla="*/ 523768 h 523767"/>
              <a:gd name="connsiteX2" fmla="*/ 1274860 w 1274860"/>
              <a:gd name="connsiteY2" fmla="*/ 523768 h 523767"/>
            </a:gdLst>
            <a:ahLst/>
            <a:cxnLst>
              <a:cxn ang="0">
                <a:pos x="connsiteX0" y="connsiteY0"/>
              </a:cxn>
              <a:cxn ang="0">
                <a:pos x="connsiteX1" y="connsiteY1"/>
              </a:cxn>
              <a:cxn ang="0">
                <a:pos x="connsiteX2" y="connsiteY2"/>
              </a:cxn>
            </a:cxnLst>
            <a:rect l="l" t="t" r="r" b="b"/>
            <a:pathLst>
              <a:path w="1274860" h="523767">
                <a:moveTo>
                  <a:pt x="0" y="0"/>
                </a:moveTo>
                <a:lnTo>
                  <a:pt x="634101" y="523768"/>
                </a:lnTo>
                <a:lnTo>
                  <a:pt x="1274860" y="523768"/>
                </a:lnTo>
              </a:path>
            </a:pathLst>
          </a:custGeom>
          <a:noFill/>
          <a:ln w="14348" cap="rnd">
            <a:solidFill>
              <a:srgbClr val="4140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8" name="Freeform: Shape 9">
            <a:extLst>
              <a:ext uri="{FF2B5EF4-FFF2-40B4-BE49-F238E27FC236}">
                <a16:creationId xmlns:a16="http://schemas.microsoft.com/office/drawing/2014/main" id="{F5EC3F7C-11BE-44D9-8E53-1C7FAD5581E6}"/>
              </a:ext>
            </a:extLst>
          </p:cNvPr>
          <p:cNvSpPr/>
          <p:nvPr/>
        </p:nvSpPr>
        <p:spPr>
          <a:xfrm>
            <a:off x="7196052" y="3742569"/>
            <a:ext cx="320386" cy="46058"/>
          </a:xfrm>
          <a:custGeom>
            <a:avLst/>
            <a:gdLst>
              <a:gd name="connsiteX0" fmla="*/ 0 w 1194963"/>
              <a:gd name="connsiteY0" fmla="*/ 0 h 15852"/>
              <a:gd name="connsiteX1" fmla="*/ 1194964 w 1194963"/>
              <a:gd name="connsiteY1" fmla="*/ 0 h 15852"/>
            </a:gdLst>
            <a:ahLst/>
            <a:cxnLst>
              <a:cxn ang="0">
                <a:pos x="connsiteX0" y="connsiteY0"/>
              </a:cxn>
              <a:cxn ang="0">
                <a:pos x="connsiteX1" y="connsiteY1"/>
              </a:cxn>
            </a:cxnLst>
            <a:rect l="l" t="t" r="r" b="b"/>
            <a:pathLst>
              <a:path w="1194963" h="15852">
                <a:moveTo>
                  <a:pt x="0" y="0"/>
                </a:moveTo>
                <a:lnTo>
                  <a:pt x="1194964" y="0"/>
                </a:lnTo>
              </a:path>
            </a:pathLst>
          </a:custGeom>
          <a:ln w="14348" cap="rnd">
            <a:solidFill>
              <a:srgbClr val="4140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9" name="Freeform: Shape 13">
            <a:extLst>
              <a:ext uri="{FF2B5EF4-FFF2-40B4-BE49-F238E27FC236}">
                <a16:creationId xmlns:a16="http://schemas.microsoft.com/office/drawing/2014/main" id="{809A4030-98C3-47DC-BA04-FB29AFC19FC0}"/>
              </a:ext>
            </a:extLst>
          </p:cNvPr>
          <p:cNvSpPr/>
          <p:nvPr/>
        </p:nvSpPr>
        <p:spPr>
          <a:xfrm>
            <a:off x="4522760" y="2178198"/>
            <a:ext cx="926413" cy="747806"/>
          </a:xfrm>
          <a:custGeom>
            <a:avLst/>
            <a:gdLst>
              <a:gd name="connsiteX0" fmla="*/ 1283262 w 1283262"/>
              <a:gd name="connsiteY0" fmla="*/ 503318 h 503317"/>
              <a:gd name="connsiteX1" fmla="*/ 640759 w 1283262"/>
              <a:gd name="connsiteY1" fmla="*/ 0 h 503317"/>
              <a:gd name="connsiteX2" fmla="*/ 0 w 1283262"/>
              <a:gd name="connsiteY2" fmla="*/ 0 h 503317"/>
            </a:gdLst>
            <a:ahLst/>
            <a:cxnLst>
              <a:cxn ang="0">
                <a:pos x="connsiteX0" y="connsiteY0"/>
              </a:cxn>
              <a:cxn ang="0">
                <a:pos x="connsiteX1" y="connsiteY1"/>
              </a:cxn>
              <a:cxn ang="0">
                <a:pos x="connsiteX2" y="connsiteY2"/>
              </a:cxn>
            </a:cxnLst>
            <a:rect l="l" t="t" r="r" b="b"/>
            <a:pathLst>
              <a:path w="1283262" h="503317">
                <a:moveTo>
                  <a:pt x="1283262" y="503318"/>
                </a:moveTo>
                <a:lnTo>
                  <a:pt x="640759" y="0"/>
                </a:lnTo>
                <a:lnTo>
                  <a:pt x="0" y="0"/>
                </a:lnTo>
              </a:path>
            </a:pathLst>
          </a:custGeom>
          <a:noFill/>
          <a:ln w="14348" cap="rnd">
            <a:solidFill>
              <a:srgbClr val="4140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70" name="Freeform: Shape 14">
            <a:extLst>
              <a:ext uri="{FF2B5EF4-FFF2-40B4-BE49-F238E27FC236}">
                <a16:creationId xmlns:a16="http://schemas.microsoft.com/office/drawing/2014/main" id="{24775E1E-4607-4537-9A82-F8094474743E}"/>
              </a:ext>
            </a:extLst>
          </p:cNvPr>
          <p:cNvSpPr/>
          <p:nvPr/>
        </p:nvSpPr>
        <p:spPr>
          <a:xfrm>
            <a:off x="4483872" y="4602782"/>
            <a:ext cx="788497" cy="469147"/>
          </a:xfrm>
          <a:custGeom>
            <a:avLst/>
            <a:gdLst>
              <a:gd name="connsiteX0" fmla="*/ 1274861 w 1274860"/>
              <a:gd name="connsiteY0" fmla="*/ 0 h 523767"/>
              <a:gd name="connsiteX1" fmla="*/ 640759 w 1274860"/>
              <a:gd name="connsiteY1" fmla="*/ 523768 h 523767"/>
              <a:gd name="connsiteX2" fmla="*/ 0 w 1274860"/>
              <a:gd name="connsiteY2" fmla="*/ 523768 h 523767"/>
            </a:gdLst>
            <a:ahLst/>
            <a:cxnLst>
              <a:cxn ang="0">
                <a:pos x="connsiteX0" y="connsiteY0"/>
              </a:cxn>
              <a:cxn ang="0">
                <a:pos x="connsiteX1" y="connsiteY1"/>
              </a:cxn>
              <a:cxn ang="0">
                <a:pos x="connsiteX2" y="connsiteY2"/>
              </a:cxn>
            </a:cxnLst>
            <a:rect l="l" t="t" r="r" b="b"/>
            <a:pathLst>
              <a:path w="1274860" h="523767">
                <a:moveTo>
                  <a:pt x="1274861" y="0"/>
                </a:moveTo>
                <a:lnTo>
                  <a:pt x="640759" y="523768"/>
                </a:lnTo>
                <a:lnTo>
                  <a:pt x="0" y="523768"/>
                </a:lnTo>
              </a:path>
            </a:pathLst>
          </a:custGeom>
          <a:noFill/>
          <a:ln w="14348" cap="rnd">
            <a:solidFill>
              <a:srgbClr val="4140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1" name="Freeform: Shape 15">
            <a:extLst>
              <a:ext uri="{FF2B5EF4-FFF2-40B4-BE49-F238E27FC236}">
                <a16:creationId xmlns:a16="http://schemas.microsoft.com/office/drawing/2014/main" id="{0270681E-E64E-4E64-BD24-8508FAF744D2}"/>
              </a:ext>
            </a:extLst>
          </p:cNvPr>
          <p:cNvSpPr/>
          <p:nvPr/>
        </p:nvSpPr>
        <p:spPr>
          <a:xfrm>
            <a:off x="4509188" y="3690155"/>
            <a:ext cx="484069" cy="45719"/>
          </a:xfrm>
          <a:custGeom>
            <a:avLst/>
            <a:gdLst>
              <a:gd name="connsiteX0" fmla="*/ 1194964 w 1194963"/>
              <a:gd name="connsiteY0" fmla="*/ 0 h 15852"/>
              <a:gd name="connsiteX1" fmla="*/ 0 w 1194963"/>
              <a:gd name="connsiteY1" fmla="*/ 0 h 15852"/>
            </a:gdLst>
            <a:ahLst/>
            <a:cxnLst>
              <a:cxn ang="0">
                <a:pos x="connsiteX0" y="connsiteY0"/>
              </a:cxn>
              <a:cxn ang="0">
                <a:pos x="connsiteX1" y="connsiteY1"/>
              </a:cxn>
            </a:cxnLst>
            <a:rect l="l" t="t" r="r" b="b"/>
            <a:pathLst>
              <a:path w="1194963" h="15852">
                <a:moveTo>
                  <a:pt x="1194964" y="0"/>
                </a:moveTo>
                <a:lnTo>
                  <a:pt x="0" y="0"/>
                </a:lnTo>
              </a:path>
            </a:pathLst>
          </a:custGeom>
          <a:ln w="14348" cap="rnd">
            <a:solidFill>
              <a:srgbClr val="4140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2" name="Freeform: Shape 183">
            <a:extLst>
              <a:ext uri="{FF2B5EF4-FFF2-40B4-BE49-F238E27FC236}">
                <a16:creationId xmlns:a16="http://schemas.microsoft.com/office/drawing/2014/main" id="{7607FDB9-D275-45EE-813C-70E773637F10}"/>
              </a:ext>
            </a:extLst>
          </p:cNvPr>
          <p:cNvSpPr/>
          <p:nvPr/>
        </p:nvSpPr>
        <p:spPr>
          <a:xfrm>
            <a:off x="5855516" y="3285427"/>
            <a:ext cx="480966" cy="544851"/>
          </a:xfrm>
          <a:custGeom>
            <a:avLst/>
            <a:gdLst>
              <a:gd name="connsiteX0" fmla="*/ 153770 w 480966"/>
              <a:gd name="connsiteY0" fmla="*/ 424531 h 544851"/>
              <a:gd name="connsiteX1" fmla="*/ 114773 w 480966"/>
              <a:gd name="connsiteY1" fmla="*/ 326562 h 544851"/>
              <a:gd name="connsiteX2" fmla="*/ 90360 w 480966"/>
              <a:gd name="connsiteY2" fmla="*/ 244129 h 544851"/>
              <a:gd name="connsiteX3" fmla="*/ 240483 w 480966"/>
              <a:gd name="connsiteY3" fmla="*/ 93213 h 544851"/>
              <a:gd name="connsiteX4" fmla="*/ 390607 w 480966"/>
              <a:gd name="connsiteY4" fmla="*/ 244129 h 544851"/>
              <a:gd name="connsiteX5" fmla="*/ 366194 w 480966"/>
              <a:gd name="connsiteY5" fmla="*/ 326562 h 544851"/>
              <a:gd name="connsiteX6" fmla="*/ 327355 w 480966"/>
              <a:gd name="connsiteY6" fmla="*/ 407727 h 544851"/>
              <a:gd name="connsiteX7" fmla="*/ 240483 w 480966"/>
              <a:gd name="connsiteY7" fmla="*/ 151233 h 544851"/>
              <a:gd name="connsiteX8" fmla="*/ 150441 w 480966"/>
              <a:gd name="connsiteY8" fmla="*/ 241751 h 544851"/>
              <a:gd name="connsiteX9" fmla="*/ 240483 w 480966"/>
              <a:gd name="connsiteY9" fmla="*/ 332269 h 544851"/>
              <a:gd name="connsiteX10" fmla="*/ 330525 w 480966"/>
              <a:gd name="connsiteY10" fmla="*/ 241751 h 544851"/>
              <a:gd name="connsiteX11" fmla="*/ 240483 w 480966"/>
              <a:gd name="connsiteY11" fmla="*/ 151233 h 544851"/>
              <a:gd name="connsiteX12" fmla="*/ 205766 w 480966"/>
              <a:gd name="connsiteY12" fmla="*/ 256494 h 544851"/>
              <a:gd name="connsiteX13" fmla="*/ 231289 w 480966"/>
              <a:gd name="connsiteY13" fmla="*/ 287565 h 544851"/>
              <a:gd name="connsiteX14" fmla="*/ 275200 w 480966"/>
              <a:gd name="connsiteY14" fmla="*/ 213534 h 544851"/>
              <a:gd name="connsiteX15" fmla="*/ 240483 w 480966"/>
              <a:gd name="connsiteY15" fmla="*/ 46923 h 544851"/>
              <a:gd name="connsiteX16" fmla="*/ 240483 w 480966"/>
              <a:gd name="connsiteY16" fmla="*/ 0 h 544851"/>
              <a:gd name="connsiteX17" fmla="*/ 143624 w 480966"/>
              <a:gd name="connsiteY17" fmla="*/ 73080 h 544851"/>
              <a:gd name="connsiteX18" fmla="*/ 120321 w 480966"/>
              <a:gd name="connsiteY18" fmla="*/ 32339 h 544851"/>
              <a:gd name="connsiteX19" fmla="*/ 32339 w 480966"/>
              <a:gd name="connsiteY19" fmla="*/ 120796 h 544851"/>
              <a:gd name="connsiteX20" fmla="*/ 72764 w 480966"/>
              <a:gd name="connsiteY20" fmla="*/ 144258 h 544851"/>
              <a:gd name="connsiteX21" fmla="*/ 0 w 480966"/>
              <a:gd name="connsiteY21" fmla="*/ 241751 h 544851"/>
              <a:gd name="connsiteX22" fmla="*/ 46765 w 480966"/>
              <a:gd name="connsiteY22" fmla="*/ 241751 h 544851"/>
              <a:gd name="connsiteX23" fmla="*/ 360645 w 480966"/>
              <a:gd name="connsiteY23" fmla="*/ 32339 h 544851"/>
              <a:gd name="connsiteX24" fmla="*/ 337342 w 480966"/>
              <a:gd name="connsiteY24" fmla="*/ 73080 h 544851"/>
              <a:gd name="connsiteX25" fmla="*/ 448627 w 480966"/>
              <a:gd name="connsiteY25" fmla="*/ 120796 h 544851"/>
              <a:gd name="connsiteX26" fmla="*/ 408203 w 480966"/>
              <a:gd name="connsiteY26" fmla="*/ 144258 h 544851"/>
              <a:gd name="connsiteX27" fmla="*/ 434201 w 480966"/>
              <a:gd name="connsiteY27" fmla="*/ 241751 h 544851"/>
              <a:gd name="connsiteX28" fmla="*/ 480966 w 480966"/>
              <a:gd name="connsiteY28" fmla="*/ 241751 h 544851"/>
              <a:gd name="connsiteX29" fmla="*/ 294223 w 480966"/>
              <a:gd name="connsiteY29" fmla="*/ 437213 h 544851"/>
              <a:gd name="connsiteX30" fmla="*/ 176122 w 480966"/>
              <a:gd name="connsiteY30" fmla="*/ 470503 h 544851"/>
              <a:gd name="connsiteX31" fmla="*/ 162172 w 480966"/>
              <a:gd name="connsiteY31" fmla="*/ 489526 h 544851"/>
              <a:gd name="connsiteX32" fmla="*/ 181987 w 480966"/>
              <a:gd name="connsiteY32" fmla="*/ 509500 h 544851"/>
              <a:gd name="connsiteX33" fmla="*/ 190706 w 480966"/>
              <a:gd name="connsiteY33" fmla="*/ 507598 h 544851"/>
              <a:gd name="connsiteX34" fmla="*/ 294065 w 480966"/>
              <a:gd name="connsiteY34" fmla="*/ 478588 h 544851"/>
              <a:gd name="connsiteX35" fmla="*/ 294857 w 480966"/>
              <a:gd name="connsiteY35" fmla="*/ 478429 h 544851"/>
              <a:gd name="connsiteX36" fmla="*/ 298979 w 480966"/>
              <a:gd name="connsiteY36" fmla="*/ 477954 h 544851"/>
              <a:gd name="connsiteX37" fmla="*/ 318795 w 480966"/>
              <a:gd name="connsiteY37" fmla="*/ 497928 h 544851"/>
              <a:gd name="connsiteX38" fmla="*/ 305637 w 480966"/>
              <a:gd name="connsiteY38" fmla="*/ 516634 h 544851"/>
              <a:gd name="connsiteX39" fmla="*/ 205132 w 480966"/>
              <a:gd name="connsiteY39" fmla="*/ 544851 h 5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0966" h="544851">
                <a:moveTo>
                  <a:pt x="153770" y="424531"/>
                </a:moveTo>
                <a:cubicBezTo>
                  <a:pt x="156306" y="399959"/>
                  <a:pt x="146953" y="376181"/>
                  <a:pt x="114773" y="326562"/>
                </a:cubicBezTo>
                <a:cubicBezTo>
                  <a:pt x="98761" y="301991"/>
                  <a:pt x="90360" y="273456"/>
                  <a:pt x="90360" y="244129"/>
                </a:cubicBezTo>
                <a:cubicBezTo>
                  <a:pt x="90360" y="160903"/>
                  <a:pt x="157733" y="93213"/>
                  <a:pt x="240483" y="93213"/>
                </a:cubicBezTo>
                <a:cubicBezTo>
                  <a:pt x="323233" y="93213"/>
                  <a:pt x="390607" y="160903"/>
                  <a:pt x="390607" y="244129"/>
                </a:cubicBezTo>
                <a:cubicBezTo>
                  <a:pt x="390607" y="273456"/>
                  <a:pt x="382205" y="301832"/>
                  <a:pt x="366194" y="326562"/>
                </a:cubicBezTo>
                <a:cubicBezTo>
                  <a:pt x="341305" y="364925"/>
                  <a:pt x="329892" y="387911"/>
                  <a:pt x="327355" y="407727"/>
                </a:cubicBezTo>
                <a:moveTo>
                  <a:pt x="240483" y="151233"/>
                </a:moveTo>
                <a:cubicBezTo>
                  <a:pt x="190706" y="151233"/>
                  <a:pt x="150441" y="191815"/>
                  <a:pt x="150441" y="241751"/>
                </a:cubicBezTo>
                <a:cubicBezTo>
                  <a:pt x="150441" y="291686"/>
                  <a:pt x="190706" y="332269"/>
                  <a:pt x="240483" y="332269"/>
                </a:cubicBezTo>
                <a:cubicBezTo>
                  <a:pt x="290260" y="332269"/>
                  <a:pt x="330525" y="291686"/>
                  <a:pt x="330525" y="241751"/>
                </a:cubicBezTo>
                <a:cubicBezTo>
                  <a:pt x="330525" y="191815"/>
                  <a:pt x="290260" y="151233"/>
                  <a:pt x="240483" y="151233"/>
                </a:cubicBezTo>
                <a:close/>
                <a:moveTo>
                  <a:pt x="205766" y="256494"/>
                </a:moveTo>
                <a:lnTo>
                  <a:pt x="231289" y="287565"/>
                </a:lnTo>
                <a:lnTo>
                  <a:pt x="275200" y="213534"/>
                </a:lnTo>
                <a:moveTo>
                  <a:pt x="240483" y="46923"/>
                </a:moveTo>
                <a:lnTo>
                  <a:pt x="240483" y="0"/>
                </a:lnTo>
                <a:moveTo>
                  <a:pt x="143624" y="73080"/>
                </a:moveTo>
                <a:lnTo>
                  <a:pt x="120321" y="32339"/>
                </a:lnTo>
                <a:moveTo>
                  <a:pt x="32339" y="120796"/>
                </a:moveTo>
                <a:lnTo>
                  <a:pt x="72764" y="144258"/>
                </a:lnTo>
                <a:moveTo>
                  <a:pt x="0" y="241751"/>
                </a:moveTo>
                <a:lnTo>
                  <a:pt x="46765" y="241751"/>
                </a:lnTo>
                <a:moveTo>
                  <a:pt x="360645" y="32339"/>
                </a:moveTo>
                <a:lnTo>
                  <a:pt x="337342" y="73080"/>
                </a:lnTo>
                <a:moveTo>
                  <a:pt x="448627" y="120796"/>
                </a:moveTo>
                <a:lnTo>
                  <a:pt x="408203" y="144258"/>
                </a:lnTo>
                <a:moveTo>
                  <a:pt x="434201" y="241751"/>
                </a:moveTo>
                <a:lnTo>
                  <a:pt x="480966" y="241751"/>
                </a:lnTo>
                <a:moveTo>
                  <a:pt x="294223" y="437213"/>
                </a:moveTo>
                <a:cubicBezTo>
                  <a:pt x="294223" y="437213"/>
                  <a:pt x="176122" y="470345"/>
                  <a:pt x="176122" y="470503"/>
                </a:cubicBezTo>
                <a:cubicBezTo>
                  <a:pt x="168037" y="473039"/>
                  <a:pt x="162172" y="480649"/>
                  <a:pt x="162172" y="489526"/>
                </a:cubicBezTo>
                <a:cubicBezTo>
                  <a:pt x="162172" y="500464"/>
                  <a:pt x="171049" y="509500"/>
                  <a:pt x="181987" y="509500"/>
                </a:cubicBezTo>
                <a:cubicBezTo>
                  <a:pt x="184999" y="509500"/>
                  <a:pt x="190706" y="507598"/>
                  <a:pt x="190706" y="507598"/>
                </a:cubicBezTo>
                <a:lnTo>
                  <a:pt x="294065" y="478588"/>
                </a:lnTo>
                <a:lnTo>
                  <a:pt x="294857" y="478429"/>
                </a:lnTo>
                <a:cubicBezTo>
                  <a:pt x="296126" y="478112"/>
                  <a:pt x="297552" y="477954"/>
                  <a:pt x="298979" y="477954"/>
                </a:cubicBezTo>
                <a:cubicBezTo>
                  <a:pt x="309917" y="477954"/>
                  <a:pt x="318795" y="486831"/>
                  <a:pt x="318795" y="497928"/>
                </a:cubicBezTo>
                <a:cubicBezTo>
                  <a:pt x="318795" y="506488"/>
                  <a:pt x="313405" y="513939"/>
                  <a:pt x="305637" y="516634"/>
                </a:cubicBezTo>
                <a:lnTo>
                  <a:pt x="205132" y="544851"/>
                </a:lnTo>
              </a:path>
            </a:pathLst>
          </a:custGeom>
          <a:noFill/>
          <a:ln w="19017" cap="rnd">
            <a:solidFill>
              <a:srgbClr val="33333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8164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42413">
            <a:extLst>
              <a:ext uri="{FF2B5EF4-FFF2-40B4-BE49-F238E27FC236}">
                <a16:creationId xmlns:a16="http://schemas.microsoft.com/office/drawing/2014/main" id="{93BF1E89-E893-0246-AFDA-49AEFB2EF6D4}"/>
              </a:ext>
            </a:extLst>
          </p:cNvPr>
          <p:cNvSpPr/>
          <p:nvPr/>
        </p:nvSpPr>
        <p:spPr>
          <a:xfrm>
            <a:off x="7240358" y="3701589"/>
            <a:ext cx="666914" cy="346196"/>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42419">
            <a:extLst>
              <a:ext uri="{FF2B5EF4-FFF2-40B4-BE49-F238E27FC236}">
                <a16:creationId xmlns:a16="http://schemas.microsoft.com/office/drawing/2014/main" id="{8E441515-0069-444C-A3B0-E8A668FD269D}"/>
              </a:ext>
            </a:extLst>
          </p:cNvPr>
          <p:cNvSpPr/>
          <p:nvPr/>
        </p:nvSpPr>
        <p:spPr>
          <a:xfrm>
            <a:off x="8840139" y="3701589"/>
            <a:ext cx="666914" cy="346196"/>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61" name="TextBox 60">
            <a:extLst>
              <a:ext uri="{FF2B5EF4-FFF2-40B4-BE49-F238E27FC236}">
                <a16:creationId xmlns:a16="http://schemas.microsoft.com/office/drawing/2014/main" id="{C8E3B821-6821-C44B-8A33-81D7F1C625C0}"/>
              </a:ext>
            </a:extLst>
          </p:cNvPr>
          <p:cNvSpPr txBox="1"/>
          <p:nvPr/>
        </p:nvSpPr>
        <p:spPr>
          <a:xfrm>
            <a:off x="501683" y="850026"/>
            <a:ext cx="2952798"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1400" b="1" dirty="0">
                <a:solidFill>
                  <a:srgbClr val="002060"/>
                </a:solidFill>
                <a:latin typeface="Century Gothic" panose="020B0502020202020204" pitchFamily="34" charset="0"/>
                <a:cs typeface="Arial" panose="020B0604020202020204" pitchFamily="34" charset="0"/>
              </a:rPr>
              <a:t>Curriculum Policy, Support and Monitoring</a:t>
            </a:r>
          </a:p>
        </p:txBody>
      </p:sp>
      <p:sp>
        <p:nvSpPr>
          <p:cNvPr id="69" name="TextBox 68">
            <a:extLst>
              <a:ext uri="{FF2B5EF4-FFF2-40B4-BE49-F238E27FC236}">
                <a16:creationId xmlns:a16="http://schemas.microsoft.com/office/drawing/2014/main" id="{58FEFDE9-0FAC-404A-8C4C-5E984152376F}"/>
              </a:ext>
            </a:extLst>
          </p:cNvPr>
          <p:cNvSpPr txBox="1"/>
          <p:nvPr/>
        </p:nvSpPr>
        <p:spPr>
          <a:xfrm>
            <a:off x="435351" y="1549689"/>
            <a:ext cx="3019130" cy="4893647"/>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1200" dirty="0">
                <a:latin typeface="Century Gothic" panose="020B0502020202020204" pitchFamily="34" charset="0"/>
                <a:cs typeface="Arial" panose="020B0604020202020204" pitchFamily="34" charset="0"/>
              </a:rPr>
              <a:t>Key Indicators: </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2.1.3  Number  of  Children/  Learners  with Profound Intellectual Disability (C/LPID) using the Learning </a:t>
            </a:r>
            <a:r>
              <a:rPr lang="en-US" sz="1200" dirty="0" err="1">
                <a:latin typeface="Century Gothic" panose="020B0502020202020204" pitchFamily="34" charset="0"/>
                <a:cs typeface="Arial" panose="020B0604020202020204" pitchFamily="34" charset="0"/>
              </a:rPr>
              <a:t>Programme</a:t>
            </a:r>
            <a:r>
              <a:rPr lang="en-US" sz="1200" dirty="0">
                <a:latin typeface="Century Gothic" panose="020B0502020202020204" pitchFamily="34" charset="0"/>
                <a:cs typeface="Arial" panose="020B0604020202020204" pitchFamily="34" charset="0"/>
              </a:rPr>
              <a:t> for C/LPID. </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2.1.5 An Annual National Report is produced on the development of a new funding model for ECD.</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2.3.2 Percentage of public schools with Home Language workbooks for learners in Grades 1 to 6 per year, after having placed an order.</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2.3.3  Percentage  of  public  schools  with Mathematics   workbooks   for   learners   in Grades 1 to 9 per year, after having placed an order.</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2.3.4  Percentage  of  public  schools  with workbooks for learners in Grades R per year, after having placed an order.</a:t>
            </a:r>
          </a:p>
          <a:p>
            <a:endParaRPr lang="en-US" sz="1200" i="1" dirty="0">
              <a:latin typeface="Century Gothic" panose="020B0502020202020204" pitchFamily="34" charset="0"/>
              <a:ea typeface="Lato Light" panose="020F0502020204030203" pitchFamily="34" charset="0"/>
              <a:cs typeface="Arial" panose="020B0604020202020204" pitchFamily="34" charset="0"/>
            </a:endParaRPr>
          </a:p>
        </p:txBody>
      </p:sp>
      <p:sp>
        <p:nvSpPr>
          <p:cNvPr id="2" name="Oval 1"/>
          <p:cNvSpPr/>
          <p:nvPr/>
        </p:nvSpPr>
        <p:spPr>
          <a:xfrm>
            <a:off x="123937" y="822881"/>
            <a:ext cx="311414" cy="312962"/>
          </a:xfrm>
          <a:prstGeom prst="ellipse">
            <a:avLst/>
          </a:prstGeom>
          <a:solidFill>
            <a:schemeClr val="accent6">
              <a:lumMod val="60000"/>
              <a:lumOff val="40000"/>
            </a:schemeClr>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latin typeface="Century Gothic" panose="020B0502020202020204" pitchFamily="34" charset="0"/>
              </a:rPr>
              <a:t>2</a:t>
            </a:r>
            <a:endParaRPr lang="en-ZA" sz="1200" b="1" dirty="0">
              <a:latin typeface="Century Gothic" panose="020B0502020202020204" pitchFamily="34" charset="0"/>
            </a:endParaRPr>
          </a:p>
        </p:txBody>
      </p:sp>
      <p:sp>
        <p:nvSpPr>
          <p:cNvPr id="35" name="Oval 34"/>
          <p:cNvSpPr/>
          <p:nvPr/>
        </p:nvSpPr>
        <p:spPr>
          <a:xfrm>
            <a:off x="3918283" y="807670"/>
            <a:ext cx="311414" cy="31296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latin typeface="Century Gothic" panose="020B0502020202020204" pitchFamily="34" charset="0"/>
              </a:rPr>
              <a:t>3</a:t>
            </a:r>
            <a:endParaRPr lang="en-ZA" sz="1200" b="1" dirty="0">
              <a:latin typeface="Century Gothic" panose="020B0502020202020204" pitchFamily="34" charset="0"/>
            </a:endParaRPr>
          </a:p>
        </p:txBody>
      </p:sp>
      <p:sp>
        <p:nvSpPr>
          <p:cNvPr id="4" name="Title 3"/>
          <p:cNvSpPr>
            <a:spLocks noGrp="1"/>
          </p:cNvSpPr>
          <p:nvPr>
            <p:ph type="title"/>
          </p:nvPr>
        </p:nvSpPr>
        <p:spPr>
          <a:xfrm>
            <a:off x="123937" y="219294"/>
            <a:ext cx="10438551" cy="481681"/>
          </a:xfrm>
        </p:spPr>
        <p:txBody>
          <a:bodyPr/>
          <a:lstStyle/>
          <a:p>
            <a:r>
              <a:rPr lang="en-US" dirty="0">
                <a:latin typeface="Century Gothic" panose="020B0502020202020204" pitchFamily="34" charset="0"/>
                <a:cs typeface="Poppins" pitchFamily="2" charset="77"/>
              </a:rPr>
              <a:t>Key </a:t>
            </a:r>
            <a:r>
              <a:rPr lang="en-US" dirty="0" err="1">
                <a:latin typeface="Century Gothic" panose="020B0502020202020204" pitchFamily="34" charset="0"/>
                <a:cs typeface="Poppins" pitchFamily="2" charset="77"/>
              </a:rPr>
              <a:t>programmes</a:t>
            </a:r>
            <a:r>
              <a:rPr lang="en-US" dirty="0">
                <a:latin typeface="Century Gothic" panose="020B0502020202020204" pitchFamily="34" charset="0"/>
                <a:cs typeface="Poppins" pitchFamily="2" charset="77"/>
              </a:rPr>
              <a:t> and indicators</a:t>
            </a:r>
          </a:p>
        </p:txBody>
      </p:sp>
      <p:sp>
        <p:nvSpPr>
          <p:cNvPr id="7" name="Oval 6">
            <a:extLst>
              <a:ext uri="{FF2B5EF4-FFF2-40B4-BE49-F238E27FC236}">
                <a16:creationId xmlns:a16="http://schemas.microsoft.com/office/drawing/2014/main" id="{5B4B165F-F4B4-5FB0-2F88-8E137906703E}"/>
              </a:ext>
            </a:extLst>
          </p:cNvPr>
          <p:cNvSpPr/>
          <p:nvPr/>
        </p:nvSpPr>
        <p:spPr>
          <a:xfrm>
            <a:off x="7595858" y="797596"/>
            <a:ext cx="311414" cy="31296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latin typeface="Century Gothic" panose="020B0502020202020204" pitchFamily="34" charset="0"/>
              </a:rPr>
              <a:t>4</a:t>
            </a:r>
            <a:endParaRPr lang="en-ZA" sz="1200" b="1" dirty="0">
              <a:latin typeface="Century Gothic" panose="020B0502020202020204" pitchFamily="34" charset="0"/>
            </a:endParaRPr>
          </a:p>
        </p:txBody>
      </p:sp>
      <p:sp>
        <p:nvSpPr>
          <p:cNvPr id="8" name="TextBox 7">
            <a:extLst>
              <a:ext uri="{FF2B5EF4-FFF2-40B4-BE49-F238E27FC236}">
                <a16:creationId xmlns:a16="http://schemas.microsoft.com/office/drawing/2014/main" id="{21E425C3-EA39-C9D9-EE17-D31D7FBD7947}"/>
              </a:ext>
            </a:extLst>
          </p:cNvPr>
          <p:cNvSpPr txBox="1"/>
          <p:nvPr/>
        </p:nvSpPr>
        <p:spPr>
          <a:xfrm>
            <a:off x="4387348" y="1727916"/>
            <a:ext cx="2919967" cy="3600986"/>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1200" dirty="0">
                <a:latin typeface="Century Gothic" panose="020B0502020202020204" pitchFamily="34" charset="0"/>
                <a:cs typeface="Arial" panose="020B0604020202020204" pitchFamily="34" charset="0"/>
              </a:rPr>
              <a:t>Key Indicators: </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3.1.3 Number of </a:t>
            </a:r>
            <a:r>
              <a:rPr lang="en-US" sz="1200" dirty="0" err="1">
                <a:latin typeface="Century Gothic" panose="020B0502020202020204" pitchFamily="34" charset="0"/>
                <a:cs typeface="Arial" panose="020B0604020202020204" pitchFamily="34" charset="0"/>
              </a:rPr>
              <a:t>Funza</a:t>
            </a:r>
            <a:r>
              <a:rPr lang="en-US" sz="1200" dirty="0">
                <a:latin typeface="Century Gothic" panose="020B0502020202020204" pitchFamily="34" charset="0"/>
                <a:cs typeface="Arial" panose="020B0604020202020204" pitchFamily="34" charset="0"/>
              </a:rPr>
              <a:t> </a:t>
            </a:r>
            <a:r>
              <a:rPr lang="en-US" sz="1200" dirty="0" err="1">
                <a:latin typeface="Century Gothic" panose="020B0502020202020204" pitchFamily="34" charset="0"/>
                <a:cs typeface="Arial" panose="020B0604020202020204" pitchFamily="34" charset="0"/>
              </a:rPr>
              <a:t>Lushaka</a:t>
            </a:r>
            <a:r>
              <a:rPr lang="en-US" sz="1200" dirty="0">
                <a:latin typeface="Century Gothic" panose="020B0502020202020204" pitchFamily="34" charset="0"/>
                <a:cs typeface="Arial" panose="020B0604020202020204" pitchFamily="34" charset="0"/>
              </a:rPr>
              <a:t> bursaries awarded to students enrolled for Initial Teacher Education per year.</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3.1.4 Number of quarterly monitoring reports tracking the percentage of </a:t>
            </a:r>
            <a:r>
              <a:rPr lang="en-US" sz="1200" dirty="0" err="1">
                <a:latin typeface="Century Gothic" panose="020B0502020202020204" pitchFamily="34" charset="0"/>
                <a:cs typeface="Arial" panose="020B0604020202020204" pitchFamily="34" charset="0"/>
              </a:rPr>
              <a:t>Funza</a:t>
            </a:r>
            <a:r>
              <a:rPr lang="en-US" sz="1200" dirty="0">
                <a:latin typeface="Century Gothic" panose="020B0502020202020204" pitchFamily="34" charset="0"/>
                <a:cs typeface="Arial" panose="020B0604020202020204" pitchFamily="34" charset="0"/>
              </a:rPr>
              <a:t> </a:t>
            </a:r>
            <a:r>
              <a:rPr lang="en-US" sz="1200" dirty="0" err="1">
                <a:latin typeface="Century Gothic" panose="020B0502020202020204" pitchFamily="34" charset="0"/>
                <a:cs typeface="Arial" panose="020B0604020202020204" pitchFamily="34" charset="0"/>
              </a:rPr>
              <a:t>Lushaka</a:t>
            </a:r>
            <a:r>
              <a:rPr lang="en-US" sz="1200" dirty="0">
                <a:latin typeface="Century Gothic" panose="020B0502020202020204" pitchFamily="34" charset="0"/>
                <a:cs typeface="Arial" panose="020B0604020202020204" pitchFamily="34" charset="0"/>
              </a:rPr>
              <a:t> graduates placed within six (6) months</a:t>
            </a:r>
          </a:p>
          <a:p>
            <a:r>
              <a:rPr lang="en-US" sz="1200" dirty="0">
                <a:latin typeface="Century Gothic" panose="020B0502020202020204" pitchFamily="34" charset="0"/>
                <a:cs typeface="Arial" panose="020B0604020202020204" pitchFamily="34" charset="0"/>
              </a:rPr>
              <a:t>upon confirmation that the bursar has completed studies.</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3.1.5 An Annual National Report is produced on the number of qualified teachers aged 30 and below entering the public service as teachers.</a:t>
            </a:r>
          </a:p>
        </p:txBody>
      </p:sp>
      <p:sp>
        <p:nvSpPr>
          <p:cNvPr id="17" name="TextBox 16">
            <a:extLst>
              <a:ext uri="{FF2B5EF4-FFF2-40B4-BE49-F238E27FC236}">
                <a16:creationId xmlns:a16="http://schemas.microsoft.com/office/drawing/2014/main" id="{C8E3B821-6821-C44B-8A33-81D7F1C625C0}"/>
              </a:ext>
            </a:extLst>
          </p:cNvPr>
          <p:cNvSpPr txBox="1"/>
          <p:nvPr/>
        </p:nvSpPr>
        <p:spPr>
          <a:xfrm>
            <a:off x="4320391" y="741226"/>
            <a:ext cx="2952798"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1400" b="1" dirty="0">
                <a:solidFill>
                  <a:srgbClr val="002060"/>
                </a:solidFill>
                <a:latin typeface="Century Gothic" panose="020B0502020202020204" pitchFamily="34" charset="0"/>
                <a:cs typeface="Arial" panose="020B0604020202020204" pitchFamily="34" charset="0"/>
              </a:rPr>
              <a:t>Teachers, Education Human Resources and Institutional Development</a:t>
            </a:r>
          </a:p>
        </p:txBody>
      </p:sp>
      <p:sp>
        <p:nvSpPr>
          <p:cNvPr id="19" name="TextBox 18">
            <a:extLst>
              <a:ext uri="{FF2B5EF4-FFF2-40B4-BE49-F238E27FC236}">
                <a16:creationId xmlns:a16="http://schemas.microsoft.com/office/drawing/2014/main" id="{C8E3B821-6821-C44B-8A33-81D7F1C625C0}"/>
              </a:ext>
            </a:extLst>
          </p:cNvPr>
          <p:cNvSpPr txBox="1"/>
          <p:nvPr/>
        </p:nvSpPr>
        <p:spPr>
          <a:xfrm>
            <a:off x="8158520" y="806707"/>
            <a:ext cx="2952798"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1400" b="1" dirty="0">
                <a:solidFill>
                  <a:srgbClr val="002060"/>
                </a:solidFill>
                <a:latin typeface="Century Gothic" panose="020B0502020202020204" pitchFamily="34" charset="0"/>
                <a:cs typeface="Arial" panose="020B0604020202020204" pitchFamily="34" charset="0"/>
              </a:rPr>
              <a:t>Planning, Information and Assessment</a:t>
            </a:r>
          </a:p>
        </p:txBody>
      </p:sp>
      <p:sp>
        <p:nvSpPr>
          <p:cNvPr id="20" name="TextBox 19">
            <a:extLst>
              <a:ext uri="{FF2B5EF4-FFF2-40B4-BE49-F238E27FC236}">
                <a16:creationId xmlns:a16="http://schemas.microsoft.com/office/drawing/2014/main" id="{21E425C3-EA39-C9D9-EE17-D31D7FBD7947}"/>
              </a:ext>
            </a:extLst>
          </p:cNvPr>
          <p:cNvSpPr txBox="1"/>
          <p:nvPr/>
        </p:nvSpPr>
        <p:spPr>
          <a:xfrm>
            <a:off x="8191351" y="1449507"/>
            <a:ext cx="2919967"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1200" dirty="0">
                <a:latin typeface="Century Gothic" panose="020B0502020202020204" pitchFamily="34" charset="0"/>
                <a:cs typeface="Arial" panose="020B0604020202020204" pitchFamily="34" charset="0"/>
              </a:rPr>
              <a:t>Key Indicators: </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4.1.1 Number of new schools built and completed through ASIDI.</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4.1.2 Number of schools provided with sanitation facilities.</a:t>
            </a:r>
          </a:p>
          <a:p>
            <a:endParaRPr lang="en-US" sz="1200" dirty="0">
              <a:latin typeface="Century Gothic" panose="020B0502020202020204" pitchFamily="34" charset="0"/>
              <a:cs typeface="Arial" panose="020B0604020202020204" pitchFamily="34" charset="0"/>
            </a:endParaRPr>
          </a:p>
          <a:p>
            <a:r>
              <a:rPr lang="en-US" sz="1200" dirty="0">
                <a:latin typeface="Century Gothic" panose="020B0502020202020204" pitchFamily="34" charset="0"/>
                <a:cs typeface="Arial" panose="020B0604020202020204" pitchFamily="34" charset="0"/>
              </a:rPr>
              <a:t>4.1.3 Number of schools provided with water facilities through ASIDI</a:t>
            </a:r>
            <a:r>
              <a:rPr lang="en-US" sz="1200" b="1" dirty="0">
                <a:latin typeface="Century Gothic" panose="020B0502020202020204" pitchFamily="34" charset="0"/>
                <a:cs typeface="Arial" panose="020B0604020202020204" pitchFamily="34" charset="0"/>
              </a:rPr>
              <a:t>.</a:t>
            </a:r>
          </a:p>
          <a:p>
            <a:endParaRPr lang="en-US" sz="1000" b="1" dirty="0">
              <a:latin typeface="Century Gothic" panose="020B0502020202020204" pitchFamily="34" charset="0"/>
              <a:cs typeface="Arial" panose="020B0604020202020204" pitchFamily="34" charset="0"/>
            </a:endParaRPr>
          </a:p>
          <a:p>
            <a:endParaRPr lang="en-US" sz="1000"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6737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cs typeface="Calibri"/>
              </a:rPr>
              <a:t>Observation on usefulness of indicators</a:t>
            </a:r>
            <a:endParaRPr lang="en-ZA" dirty="0"/>
          </a:p>
        </p:txBody>
      </p:sp>
      <p:grpSp>
        <p:nvGrpSpPr>
          <p:cNvPr id="3" name="Group 2"/>
          <p:cNvGrpSpPr/>
          <p:nvPr/>
        </p:nvGrpSpPr>
        <p:grpSpPr>
          <a:xfrm>
            <a:off x="42975" y="810316"/>
            <a:ext cx="5420038" cy="6091739"/>
            <a:chOff x="3594649" y="658915"/>
            <a:chExt cx="7707849" cy="1708313"/>
          </a:xfrm>
          <a:solidFill>
            <a:srgbClr val="97E59E"/>
          </a:solidFill>
        </p:grpSpPr>
        <p:sp>
          <p:nvSpPr>
            <p:cNvPr id="4" name="Rectangle 3">
              <a:extLst>
                <a:ext uri="{FF2B5EF4-FFF2-40B4-BE49-F238E27FC236}">
                  <a16:creationId xmlns:a16="http://schemas.microsoft.com/office/drawing/2014/main" id="{E59B8B3B-678D-475B-A879-27FC4F398D64}"/>
                </a:ext>
              </a:extLst>
            </p:cNvPr>
            <p:cNvSpPr/>
            <p:nvPr/>
          </p:nvSpPr>
          <p:spPr>
            <a:xfrm>
              <a:off x="3595728" y="658915"/>
              <a:ext cx="7706770" cy="1708313"/>
            </a:xfrm>
            <a:prstGeom prst="rect">
              <a:avLst/>
            </a:prstGeom>
            <a:grpFill/>
            <a:ln>
              <a:noFill/>
            </a:ln>
            <a:effectLst>
              <a:outerShdw blurRad="5969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B78F4B46-83A0-4E49-BD91-1713546CBD8B}"/>
                </a:ext>
              </a:extLst>
            </p:cNvPr>
            <p:cNvSpPr txBox="1"/>
            <p:nvPr/>
          </p:nvSpPr>
          <p:spPr>
            <a:xfrm>
              <a:off x="3594649" y="707326"/>
              <a:ext cx="7627185" cy="59554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noFill/>
                  </a:ln>
                  <a:solidFill>
                    <a:srgbClr val="0F6FC6">
                      <a:lumMod val="75000"/>
                    </a:srgbClr>
                  </a:solidFill>
                  <a:effectLst/>
                  <a:uLnTx/>
                  <a:uFillTx/>
                  <a:latin typeface="Century Gothic" panose="020F0302020204030204"/>
                  <a:ea typeface="+mn-ea"/>
                  <a:cs typeface="+mn-cs"/>
                </a:rPr>
                <a:t>Measurability: Performance indicators are well defined and verifiable, and targets are specific, measurable and time bound:</a:t>
              </a:r>
            </a:p>
            <a:p>
              <a:pPr marL="18351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9085" algn="l"/>
                  <a:tab pos="299720" algn="l"/>
                </a:tabLst>
                <a:defRPr/>
              </a:pPr>
              <a:r>
                <a:rPr kumimoji="0" lang="en-US" sz="12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A performance indicator is well defined when it has a clear definition so that data will be collected consistently and is easy to understand and use.</a:t>
              </a:r>
              <a:endParaRPr kumimoji="0" lang="en-ZA" sz="12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endParaRPr>
            </a:p>
            <a:p>
              <a:pPr marL="18351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9085" algn="l"/>
                  <a:tab pos="299720" algn="l"/>
                </a:tabLst>
                <a:defRPr/>
              </a:pPr>
              <a:r>
                <a:rPr kumimoji="0" lang="en-US" sz="12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A performance indicator is verifiable when it is possible to validate or verify the processes and systems that produce the indicator.</a:t>
              </a:r>
            </a:p>
            <a:p>
              <a:pPr marL="18351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9085" algn="l"/>
                  <a:tab pos="299720" algn="l"/>
                </a:tabLst>
                <a:defRPr/>
              </a:pPr>
              <a:r>
                <a:rPr kumimoji="0" lang="en-US" sz="12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A target is specific when the nature and required level of performance of the target is clearly identifiable.</a:t>
              </a:r>
            </a:p>
            <a:p>
              <a:pPr marL="18351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9085" algn="l"/>
                  <a:tab pos="299720" algn="l"/>
                </a:tabLst>
                <a:defRPr/>
              </a:pPr>
              <a:r>
                <a:rPr kumimoji="0" lang="en-US" sz="12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A target is measurable when the required performance can be measured.</a:t>
              </a:r>
            </a:p>
            <a:p>
              <a:pPr marL="18351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9085" algn="l"/>
                  <a:tab pos="299720" algn="l"/>
                </a:tabLst>
                <a:defRPr/>
              </a:pPr>
              <a:r>
                <a:rPr kumimoji="0" lang="en-US" sz="12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A target is time bound when the timeframes for achievement of targets are indicated.</a:t>
              </a:r>
            </a:p>
          </p:txBody>
        </p:sp>
      </p:grpSp>
      <p:sp>
        <p:nvSpPr>
          <p:cNvPr id="12" name="Title 1"/>
          <p:cNvSpPr txBox="1">
            <a:spLocks/>
          </p:cNvSpPr>
          <p:nvPr/>
        </p:nvSpPr>
        <p:spPr>
          <a:xfrm>
            <a:off x="153034" y="4988018"/>
            <a:ext cx="4905983" cy="1287332"/>
          </a:xfrm>
          <a:prstGeom prst="rect">
            <a:avLst/>
          </a:prstGeom>
          <a:solidFill>
            <a:schemeClr val="bg1">
              <a:lumMod val="95000"/>
            </a:schemeClr>
          </a:solidFill>
          <a:ln>
            <a:solidFill>
              <a:srgbClr val="20366A"/>
            </a:solidFill>
          </a:ln>
        </p:spPr>
        <p:txBody>
          <a:bodyPr anchor="ctr"/>
          <a:lstStyle>
            <a:lvl1pPr algn="l" rtl="0" eaLnBrk="0" fontAlgn="base" hangingPunct="0">
              <a:lnSpc>
                <a:spcPct val="90000"/>
              </a:lnSpc>
              <a:spcBef>
                <a:spcPct val="0"/>
              </a:spcBef>
              <a:spcAft>
                <a:spcPct val="0"/>
              </a:spcAft>
              <a:defRPr sz="4400" kern="1200">
                <a:solidFill>
                  <a:srgbClr val="003E7E"/>
                </a:solidFill>
                <a:latin typeface="Century Gothic" panose="020B0502020202020204" pitchFamily="34" charset="0"/>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rgbClr val="003E7E"/>
                </a:solidFill>
                <a:latin typeface="Century Gothic"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rgbClr val="003E7E"/>
                </a:solidFill>
                <a:latin typeface="Century Gothic"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rgbClr val="003E7E"/>
                </a:solidFill>
                <a:latin typeface="Century Gothic"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rgbClr val="003E7E"/>
                </a:solidFill>
                <a:latin typeface="Century Gothic"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rgbClr val="003E7E"/>
                </a:solidFill>
                <a:latin typeface="Century Gothic" charset="0"/>
                <a:ea typeface="ＭＳ Ｐゴシック" charset="0"/>
                <a:cs typeface="ＭＳ Ｐゴシック" charset="0"/>
              </a:defRPr>
            </a:lvl6pPr>
            <a:lvl7pPr marL="914400" algn="l" rtl="0" fontAlgn="base">
              <a:lnSpc>
                <a:spcPct val="90000"/>
              </a:lnSpc>
              <a:spcBef>
                <a:spcPct val="0"/>
              </a:spcBef>
              <a:spcAft>
                <a:spcPct val="0"/>
              </a:spcAft>
              <a:defRPr sz="4400">
                <a:solidFill>
                  <a:srgbClr val="003E7E"/>
                </a:solidFill>
                <a:latin typeface="Century Gothic" charset="0"/>
                <a:ea typeface="ＭＳ Ｐゴシック" charset="0"/>
                <a:cs typeface="ＭＳ Ｐゴシック" charset="0"/>
              </a:defRPr>
            </a:lvl7pPr>
            <a:lvl8pPr marL="1371600" algn="l" rtl="0" fontAlgn="base">
              <a:lnSpc>
                <a:spcPct val="90000"/>
              </a:lnSpc>
              <a:spcBef>
                <a:spcPct val="0"/>
              </a:spcBef>
              <a:spcAft>
                <a:spcPct val="0"/>
              </a:spcAft>
              <a:defRPr sz="4400">
                <a:solidFill>
                  <a:srgbClr val="003E7E"/>
                </a:solidFill>
                <a:latin typeface="Century Gothic" charset="0"/>
                <a:ea typeface="ＭＳ Ｐゴシック" charset="0"/>
                <a:cs typeface="ＭＳ Ｐゴシック" charset="0"/>
              </a:defRPr>
            </a:lvl8pPr>
            <a:lvl9pPr marL="1828800" algn="l" rtl="0" fontAlgn="base">
              <a:lnSpc>
                <a:spcPct val="90000"/>
              </a:lnSpc>
              <a:spcBef>
                <a:spcPct val="0"/>
              </a:spcBef>
              <a:spcAft>
                <a:spcPct val="0"/>
              </a:spcAft>
              <a:defRPr sz="4400">
                <a:solidFill>
                  <a:srgbClr val="003E7E"/>
                </a:solidFill>
                <a:latin typeface="Century Gothic" charset="0"/>
                <a:ea typeface="ＭＳ Ｐゴシック" charset="0"/>
                <a:cs typeface="ＭＳ Ｐゴシック" charset="0"/>
              </a:defRPr>
            </a:lvl9pPr>
          </a:lstStyle>
          <a:p>
            <a:endParaRPr lang="en-US" sz="1400" b="1" dirty="0">
              <a:solidFill>
                <a:schemeClr val="accent1"/>
              </a:solidFill>
            </a:endParaRPr>
          </a:p>
          <a:p>
            <a:r>
              <a:rPr lang="en-US" sz="1000" dirty="0">
                <a:solidFill>
                  <a:schemeClr val="accent1"/>
                </a:solidFill>
              </a:rPr>
              <a:t>We have raised observations related to measurability of indicators and targets set by the department on the following scoped-in programmes:</a:t>
            </a:r>
          </a:p>
          <a:p>
            <a:endParaRPr lang="en-US" sz="1000" dirty="0">
              <a:solidFill>
                <a:schemeClr val="accent1"/>
              </a:solidFill>
            </a:endParaRPr>
          </a:p>
          <a:p>
            <a:pPr marL="285750" indent="-285750">
              <a:buFontTx/>
              <a:buChar char="-"/>
            </a:pPr>
            <a:r>
              <a:rPr lang="en-GB" sz="1000" dirty="0">
                <a:solidFill>
                  <a:schemeClr val="accent1"/>
                </a:solidFill>
              </a:rPr>
              <a:t>Programme 3: Teachers, Education Human Resources and Institutional Development</a:t>
            </a:r>
          </a:p>
          <a:p>
            <a:pPr marL="285750" indent="-285750">
              <a:buFontTx/>
              <a:buChar char="-"/>
            </a:pPr>
            <a:r>
              <a:rPr lang="en-GB" sz="1000" dirty="0">
                <a:solidFill>
                  <a:schemeClr val="accent1"/>
                </a:solidFill>
              </a:rPr>
              <a:t>Programme 4: </a:t>
            </a:r>
            <a:r>
              <a:rPr lang="en-ZA" sz="1000" dirty="0">
                <a:solidFill>
                  <a:schemeClr val="accent1"/>
                </a:solidFill>
              </a:rPr>
              <a:t>Planning, Information and Assessment</a:t>
            </a:r>
            <a:endParaRPr lang="en-GB" sz="1000" dirty="0">
              <a:solidFill>
                <a:schemeClr val="accent1"/>
              </a:solidFill>
            </a:endParaRPr>
          </a:p>
          <a:p>
            <a:pPr marL="285750" indent="-285750">
              <a:buFontTx/>
              <a:buChar char="-"/>
            </a:pPr>
            <a:r>
              <a:rPr lang="en-ZA" sz="1000" dirty="0">
                <a:solidFill>
                  <a:schemeClr val="accent1"/>
                </a:solidFill>
              </a:rPr>
              <a:t>Programme 5: </a:t>
            </a:r>
            <a:r>
              <a:rPr lang="en-GB" sz="1000" dirty="0">
                <a:solidFill>
                  <a:schemeClr val="accent1"/>
                </a:solidFill>
              </a:rPr>
              <a:t>Educational Enrichment Services</a:t>
            </a:r>
            <a:endParaRPr lang="en-ZA" sz="1000" dirty="0">
              <a:solidFill>
                <a:schemeClr val="accent1"/>
              </a:solidFill>
            </a:endParaRPr>
          </a:p>
          <a:p>
            <a:endParaRPr lang="en-US" sz="1400" dirty="0">
              <a:solidFill>
                <a:schemeClr val="bg1"/>
              </a:solidFill>
            </a:endParaRPr>
          </a:p>
          <a:p>
            <a:endParaRPr lang="en-US" sz="1400" b="1" dirty="0">
              <a:solidFill>
                <a:schemeClr val="bg1"/>
              </a:solidFill>
            </a:endParaRPr>
          </a:p>
        </p:txBody>
      </p:sp>
      <p:sp>
        <p:nvSpPr>
          <p:cNvPr id="13" name="TextBox 12">
            <a:extLst>
              <a:ext uri="{FF2B5EF4-FFF2-40B4-BE49-F238E27FC236}">
                <a16:creationId xmlns:a16="http://schemas.microsoft.com/office/drawing/2014/main" id="{D6ED0884-7287-E7C7-6FB3-6219AEE38EB9}"/>
              </a:ext>
            </a:extLst>
          </p:cNvPr>
          <p:cNvSpPr txBox="1"/>
          <p:nvPr/>
        </p:nvSpPr>
        <p:spPr>
          <a:xfrm>
            <a:off x="106938" y="3721427"/>
            <a:ext cx="4843843" cy="553998"/>
          </a:xfrm>
          <a:prstGeom prst="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1000" dirty="0">
                <a:solidFill>
                  <a:schemeClr val="accent1"/>
                </a:solidFill>
                <a:latin typeface="Century Gothic" panose="020B0502020202020204" pitchFamily="34" charset="0"/>
              </a:rPr>
              <a:t>The TIDs provide important details that facilitates the measurability and verifiability of indicators and targets. It is important that the TID adequately supports the reliable reporting of the indicators and targets.</a:t>
            </a:r>
          </a:p>
        </p:txBody>
      </p:sp>
      <p:grpSp>
        <p:nvGrpSpPr>
          <p:cNvPr id="7" name="Group 6">
            <a:extLst>
              <a:ext uri="{FF2B5EF4-FFF2-40B4-BE49-F238E27FC236}">
                <a16:creationId xmlns:a16="http://schemas.microsoft.com/office/drawing/2014/main" id="{3AF5355C-F9F1-35DA-E445-A075383FCE6A}"/>
              </a:ext>
            </a:extLst>
          </p:cNvPr>
          <p:cNvGrpSpPr/>
          <p:nvPr/>
        </p:nvGrpSpPr>
        <p:grpSpPr>
          <a:xfrm>
            <a:off x="5519735" y="993083"/>
            <a:ext cx="6519231" cy="5387839"/>
            <a:chOff x="-2899491" y="1261264"/>
            <a:chExt cx="10854224" cy="4227045"/>
          </a:xfrm>
        </p:grpSpPr>
        <p:sp>
          <p:nvSpPr>
            <p:cNvPr id="8" name="Rectangle 7">
              <a:extLst>
                <a:ext uri="{FF2B5EF4-FFF2-40B4-BE49-F238E27FC236}">
                  <a16:creationId xmlns:a16="http://schemas.microsoft.com/office/drawing/2014/main" id="{14D9E2AE-CFD6-6534-DF6B-0466D780F204}"/>
                </a:ext>
              </a:extLst>
            </p:cNvPr>
            <p:cNvSpPr/>
            <p:nvPr/>
          </p:nvSpPr>
          <p:spPr>
            <a:xfrm>
              <a:off x="789181" y="1596163"/>
              <a:ext cx="3182316" cy="1615827"/>
            </a:xfrm>
            <a:prstGeom prst="rect">
              <a:avLst/>
            </a:prstGeom>
            <a:solidFill>
              <a:schemeClr val="accent4"/>
            </a:solidFill>
            <a:ln>
              <a:solidFill>
                <a:schemeClr val="bg1">
                  <a:lumMod val="6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F6FC6">
                      <a:lumMod val="75000"/>
                    </a:srgbClr>
                  </a:solidFill>
                  <a:effectLst/>
                  <a:uLnTx/>
                  <a:uFillTx/>
                  <a:latin typeface="Century Gothic" panose="020F0302020204030204"/>
                  <a:ea typeface="+mn-ea"/>
                  <a:cs typeface="+mn-cs"/>
                </a:rPr>
                <a:t>Performance indicators not well defined</a:t>
              </a:r>
            </a:p>
            <a:p>
              <a:pPr marL="12065" marR="0" lvl="0" algn="l" defTabSz="914400" rtl="0" eaLnBrk="1" fontAlgn="auto" latinLnBrk="0" hangingPunct="1">
                <a:lnSpc>
                  <a:spcPct val="100000"/>
                </a:lnSpc>
                <a:spcBef>
                  <a:spcPts val="0"/>
                </a:spcBef>
                <a:spcAft>
                  <a:spcPts val="0"/>
                </a:spcAft>
                <a:buClrTx/>
                <a:buSzTx/>
                <a:tabLst>
                  <a:tab pos="299085" algn="l"/>
                  <a:tab pos="299720" algn="l"/>
                </a:tabLst>
                <a:defRPr/>
              </a:pPr>
              <a:r>
                <a:rPr kumimoji="0" lang="en-US" sz="11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Some output indicators were not clearly defined and not specific </a:t>
              </a:r>
              <a:r>
                <a:rPr kumimoji="0" lang="en-US" sz="1100" b="0" i="0" u="none" strike="noStrike" kern="1200" cap="none" spc="-5" normalizeH="0" baseline="0" noProof="0" dirty="0" err="1">
                  <a:ln>
                    <a:noFill/>
                  </a:ln>
                  <a:solidFill>
                    <a:srgbClr val="0F6FC6">
                      <a:lumMod val="75000"/>
                    </a:srgbClr>
                  </a:solidFill>
                  <a:effectLst/>
                  <a:uLnTx/>
                  <a:uFillTx/>
                  <a:latin typeface="Arial" panose="020B0604020202020204" pitchFamily="34" charset="0"/>
                  <a:ea typeface="+mn-ea"/>
                  <a:cs typeface="Arial" panose="020B0604020202020204" pitchFamily="34" charset="0"/>
                </a:rPr>
                <a:t>i.e</a:t>
              </a:r>
              <a:r>
                <a:rPr kumimoji="0" lang="en-US" sz="11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 the technical indicator definitions (TIDs) were not clear</a:t>
              </a:r>
              <a:r>
                <a:rPr lang="en-US" sz="1100" dirty="0">
                  <a:latin typeface="Century Gothic" panose="020B0502020202020204" pitchFamily="34" charset="0"/>
                </a:rPr>
                <a:t>.</a:t>
              </a:r>
            </a:p>
            <a:p>
              <a:pPr fontAlgn="base"/>
              <a:endParaRPr lang="en-US" sz="1100" dirty="0">
                <a:latin typeface="Century Gothic" panose="020B0502020202020204" pitchFamily="34" charset="0"/>
              </a:endParaRPr>
            </a:p>
          </p:txBody>
        </p:sp>
        <p:sp>
          <p:nvSpPr>
            <p:cNvPr id="9" name="Rectangle 8">
              <a:extLst>
                <a:ext uri="{FF2B5EF4-FFF2-40B4-BE49-F238E27FC236}">
                  <a16:creationId xmlns:a16="http://schemas.microsoft.com/office/drawing/2014/main" id="{B45FC9D5-AF59-CE67-92BE-AE6DFF5350C0}"/>
                </a:ext>
              </a:extLst>
            </p:cNvPr>
            <p:cNvSpPr/>
            <p:nvPr/>
          </p:nvSpPr>
          <p:spPr>
            <a:xfrm>
              <a:off x="740666" y="3479747"/>
              <a:ext cx="6461663" cy="1661993"/>
            </a:xfrm>
            <a:prstGeom prst="rect">
              <a:avLst/>
            </a:prstGeom>
            <a:solidFill>
              <a:schemeClr val="accent6">
                <a:lumMod val="60000"/>
                <a:lumOff val="40000"/>
              </a:schemeClr>
            </a:solidFill>
            <a:ln>
              <a:solidFill>
                <a:schemeClr val="bg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Performance indicators were not verifiable</a:t>
              </a:r>
            </a:p>
            <a:p>
              <a:pPr marL="18351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9085" algn="l"/>
                  <a:tab pos="299720" algn="l"/>
                </a:tabLst>
                <a:defRPr/>
              </a:pPr>
              <a:r>
                <a:rPr kumimoji="0" lang="en-US" sz="11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For some indicators, the means of verification were not clear and not complete on the TIDs</a:t>
              </a:r>
            </a:p>
            <a:p>
              <a:pPr marL="18351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9085" algn="l"/>
                  <a:tab pos="299720" algn="l"/>
                </a:tabLst>
                <a:defRPr/>
              </a:pPr>
              <a:r>
                <a:rPr kumimoji="0" lang="en-US" sz="1100" b="0" i="0" u="none" strike="noStrike" kern="1200" cap="none" spc="-5" normalizeH="0" baseline="0" noProof="0" dirty="0">
                  <a:ln>
                    <a:noFill/>
                  </a:ln>
                  <a:solidFill>
                    <a:srgbClr val="0F6FC6">
                      <a:lumMod val="75000"/>
                    </a:srgbClr>
                  </a:solidFill>
                  <a:effectLst/>
                  <a:uLnTx/>
                  <a:uFillTx/>
                  <a:latin typeface="Arial" panose="020B0604020202020204" pitchFamily="34" charset="0"/>
                  <a:ea typeface="+mn-ea"/>
                  <a:cs typeface="Arial" panose="020B0604020202020204" pitchFamily="34" charset="0"/>
                </a:rPr>
                <a:t>Definition of indicators were not aligned to the method of calculation</a:t>
              </a:r>
            </a:p>
            <a:p>
              <a:pPr marL="183515" indent="-171450">
                <a:buFont typeface="Arial" panose="020B0604020202020204" pitchFamily="34" charset="0"/>
                <a:buChar char="•"/>
                <a:tabLst>
                  <a:tab pos="299085" algn="l"/>
                  <a:tab pos="299720" algn="l"/>
                </a:tabLst>
                <a:defRPr/>
              </a:pPr>
              <a:r>
                <a:rPr lang="en-US" sz="1100" spc="-5" dirty="0">
                  <a:solidFill>
                    <a:srgbClr val="0F6FC6">
                      <a:lumMod val="75000"/>
                    </a:srgbClr>
                  </a:solidFill>
                  <a:latin typeface="Arial" panose="020B0604020202020204" pitchFamily="34" charset="0"/>
                  <a:cs typeface="Arial" panose="020B0604020202020204" pitchFamily="34" charset="0"/>
                </a:rPr>
                <a:t>An output indicator was not verifiable as it was possible to validate or verify the processes and systems that produce the indicator.</a:t>
              </a:r>
            </a:p>
            <a:p>
              <a:endParaRPr lang="en-ZA" sz="1400" dirty="0">
                <a:latin typeface="Century Gothic" panose="020B0502020202020204" pitchFamily="34" charset="0"/>
              </a:endParaRPr>
            </a:p>
          </p:txBody>
        </p:sp>
        <p:sp>
          <p:nvSpPr>
            <p:cNvPr id="14" name="Rectangle 13">
              <a:extLst>
                <a:ext uri="{FF2B5EF4-FFF2-40B4-BE49-F238E27FC236}">
                  <a16:creationId xmlns:a16="http://schemas.microsoft.com/office/drawing/2014/main" id="{8D9BDB5A-707B-25A9-9819-071EB21B3D35}"/>
                </a:ext>
              </a:extLst>
            </p:cNvPr>
            <p:cNvSpPr/>
            <p:nvPr/>
          </p:nvSpPr>
          <p:spPr>
            <a:xfrm>
              <a:off x="-2899491" y="2564306"/>
              <a:ext cx="2786305" cy="1002088"/>
            </a:xfrm>
            <a:prstGeom prst="rect">
              <a:avLst/>
            </a:prstGeom>
            <a:solidFill>
              <a:srgbClr val="97E59E"/>
            </a:solidFill>
            <a:ln>
              <a:solidFill>
                <a:schemeClr val="bg1">
                  <a:lumMod val="75000"/>
                </a:schemeClr>
              </a:solidFill>
            </a:ln>
          </p:spPr>
          <p:txBody>
            <a:bodyPr wrap="square">
              <a:spAutoFit/>
            </a:bodyPr>
            <a:lstStyle/>
            <a:p>
              <a:pPr fontAlgn="base"/>
              <a:r>
                <a:rPr lang="en-US" sz="1100" b="1" dirty="0">
                  <a:solidFill>
                    <a:schemeClr val="accent1"/>
                  </a:solidFill>
                  <a:latin typeface="Century Gothic" panose="020B0502020202020204" pitchFamily="34" charset="0"/>
                </a:rPr>
                <a:t>Enable insights</a:t>
              </a:r>
              <a:r>
                <a:rPr lang="en-US" sz="1100" dirty="0">
                  <a:solidFill>
                    <a:schemeClr val="accent1"/>
                  </a:solidFill>
                  <a:latin typeface="Century Gothic" panose="020B0502020202020204" pitchFamily="34" charset="0"/>
                </a:rPr>
                <a:t> to AO, executive authorities and oversight through discussions of the pro-active findings </a:t>
              </a:r>
            </a:p>
            <a:p>
              <a:pPr fontAlgn="base"/>
              <a:endParaRPr lang="en-US" sz="1100" dirty="0">
                <a:latin typeface="Century Gothic" panose="020B0502020202020204" pitchFamily="34" charset="0"/>
              </a:endParaRPr>
            </a:p>
          </p:txBody>
        </p:sp>
        <p:sp>
          <p:nvSpPr>
            <p:cNvPr id="19" name="Rectangle 18">
              <a:extLst>
                <a:ext uri="{FF2B5EF4-FFF2-40B4-BE49-F238E27FC236}">
                  <a16:creationId xmlns:a16="http://schemas.microsoft.com/office/drawing/2014/main" id="{2E605CB6-DF9C-301C-01C1-D381A4CAA858}"/>
                </a:ext>
              </a:extLst>
            </p:cNvPr>
            <p:cNvSpPr/>
            <p:nvPr/>
          </p:nvSpPr>
          <p:spPr>
            <a:xfrm>
              <a:off x="4065937" y="1596163"/>
              <a:ext cx="3136392" cy="1615827"/>
            </a:xfrm>
            <a:prstGeom prst="rect">
              <a:avLst/>
            </a:prstGeom>
            <a:solidFill>
              <a:schemeClr val="accent5"/>
            </a:solidFill>
            <a:ln>
              <a:solidFill>
                <a:schemeClr val="bg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spc="-5" dirty="0">
                  <a:solidFill>
                    <a:srgbClr val="0F6FC6">
                      <a:lumMod val="75000"/>
                    </a:srgbClr>
                  </a:solidFill>
                  <a:latin typeface="Arial" panose="020B0604020202020204" pitchFamily="34" charset="0"/>
                  <a:cs typeface="Arial" panose="020B0604020202020204" pitchFamily="34" charset="0"/>
                </a:rPr>
                <a:t>Targets not specific</a:t>
              </a:r>
            </a:p>
            <a:p>
              <a:pPr marL="12065" marR="0" lvl="0" algn="l" defTabSz="914400" rtl="0" eaLnBrk="1" fontAlgn="auto" latinLnBrk="0" hangingPunct="1">
                <a:lnSpc>
                  <a:spcPct val="100000"/>
                </a:lnSpc>
                <a:spcBef>
                  <a:spcPts val="0"/>
                </a:spcBef>
                <a:spcAft>
                  <a:spcPts val="0"/>
                </a:spcAft>
                <a:buClrTx/>
                <a:buSzTx/>
                <a:tabLst>
                  <a:tab pos="299085" algn="l"/>
                  <a:tab pos="299720" algn="l"/>
                </a:tabLst>
                <a:defRPr/>
              </a:pPr>
              <a:r>
                <a:rPr lang="en-ZA" sz="1100" spc="-5" dirty="0">
                  <a:solidFill>
                    <a:srgbClr val="0F6FC6">
                      <a:lumMod val="75000"/>
                    </a:srgbClr>
                  </a:solidFill>
                  <a:latin typeface="Arial" panose="020B0604020202020204" pitchFamily="34" charset="0"/>
                  <a:cs typeface="Arial" panose="020B0604020202020204" pitchFamily="34" charset="0"/>
                </a:rPr>
                <a:t>The TID did not specify the period covered by the target set</a:t>
              </a:r>
            </a:p>
            <a:p>
              <a:pPr marL="12065" marR="0" lvl="0" algn="l" defTabSz="914400" rtl="0" eaLnBrk="1" fontAlgn="auto" latinLnBrk="0" hangingPunct="1">
                <a:lnSpc>
                  <a:spcPct val="100000"/>
                </a:lnSpc>
                <a:spcBef>
                  <a:spcPts val="0"/>
                </a:spcBef>
                <a:spcAft>
                  <a:spcPts val="0"/>
                </a:spcAft>
                <a:buClrTx/>
                <a:buSzTx/>
                <a:tabLst>
                  <a:tab pos="299085" algn="l"/>
                  <a:tab pos="299720" algn="l"/>
                </a:tabLst>
                <a:defRPr/>
              </a:pPr>
              <a:endParaRPr lang="en-ZA" sz="1100" spc="-5" dirty="0">
                <a:solidFill>
                  <a:srgbClr val="0F6FC6">
                    <a:lumMod val="75000"/>
                  </a:srgbClr>
                </a:solidFill>
                <a:latin typeface="Arial" panose="020B0604020202020204" pitchFamily="34" charset="0"/>
                <a:cs typeface="Arial" panose="020B0604020202020204" pitchFamily="34" charset="0"/>
              </a:endParaRPr>
            </a:p>
            <a:p>
              <a:pPr marL="12065" marR="0" lvl="0" algn="l" defTabSz="914400" rtl="0" eaLnBrk="1" fontAlgn="auto" latinLnBrk="0" hangingPunct="1">
                <a:lnSpc>
                  <a:spcPct val="100000"/>
                </a:lnSpc>
                <a:spcBef>
                  <a:spcPts val="0"/>
                </a:spcBef>
                <a:spcAft>
                  <a:spcPts val="0"/>
                </a:spcAft>
                <a:buClrTx/>
                <a:buSzTx/>
                <a:tabLst>
                  <a:tab pos="299085" algn="l"/>
                  <a:tab pos="299720" algn="l"/>
                </a:tabLst>
                <a:defRPr/>
              </a:pPr>
              <a:r>
                <a:rPr lang="en-ZA" sz="1100" spc="-5" dirty="0">
                  <a:solidFill>
                    <a:srgbClr val="0F6FC6">
                      <a:lumMod val="75000"/>
                    </a:srgbClr>
                  </a:solidFill>
                  <a:latin typeface="Arial" panose="020B0604020202020204" pitchFamily="34" charset="0"/>
                  <a:cs typeface="Arial" panose="020B0604020202020204" pitchFamily="34" charset="0"/>
                </a:rPr>
                <a:t>The set target did not specify the level of official to approve the achieved deliverables </a:t>
              </a:r>
            </a:p>
          </p:txBody>
        </p:sp>
        <p:sp>
          <p:nvSpPr>
            <p:cNvPr id="20" name="Chevron 12">
              <a:extLst>
                <a:ext uri="{FF2B5EF4-FFF2-40B4-BE49-F238E27FC236}">
                  <a16:creationId xmlns:a16="http://schemas.microsoft.com/office/drawing/2014/main" id="{FF7B1BC4-9D2A-35A8-E1B7-6DC4AA085BC4}"/>
                </a:ext>
              </a:extLst>
            </p:cNvPr>
            <p:cNvSpPr/>
            <p:nvPr/>
          </p:nvSpPr>
          <p:spPr>
            <a:xfrm>
              <a:off x="-84042" y="2685763"/>
              <a:ext cx="475488" cy="846707"/>
            </a:xfrm>
            <a:prstGeom prst="chevron">
              <a:avLst>
                <a:gd name="adj" fmla="val 84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1" name="Double Bracket 20">
              <a:extLst>
                <a:ext uri="{FF2B5EF4-FFF2-40B4-BE49-F238E27FC236}">
                  <a16:creationId xmlns:a16="http://schemas.microsoft.com/office/drawing/2014/main" id="{EE06D2E8-D261-9D43-806F-3B8F57F60B06}"/>
                </a:ext>
              </a:extLst>
            </p:cNvPr>
            <p:cNvSpPr/>
            <p:nvPr/>
          </p:nvSpPr>
          <p:spPr>
            <a:xfrm>
              <a:off x="420590" y="1261264"/>
              <a:ext cx="7534143" cy="422704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Tree>
    <p:extLst>
      <p:ext uri="{BB962C8B-B14F-4D97-AF65-F5344CB8AC3E}">
        <p14:creationId xmlns:p14="http://schemas.microsoft.com/office/powerpoint/2010/main" val="208949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cs typeface="Calibri"/>
              </a:rPr>
              <a:t>Observation on completeness of indicators against MTSF</a:t>
            </a:r>
            <a:endParaRPr lang="en-ZA" dirty="0"/>
          </a:p>
        </p:txBody>
      </p:sp>
      <p:sp>
        <p:nvSpPr>
          <p:cNvPr id="29" name="Freeform 66">
            <a:extLst>
              <a:ext uri="{FF2B5EF4-FFF2-40B4-BE49-F238E27FC236}">
                <a16:creationId xmlns:a16="http://schemas.microsoft.com/office/drawing/2014/main" id="{450E6538-694A-4D46-97E9-178C8E4753D0}"/>
              </a:ext>
            </a:extLst>
          </p:cNvPr>
          <p:cNvSpPr>
            <a:spLocks noChangeArrowheads="1"/>
          </p:cNvSpPr>
          <p:nvPr/>
        </p:nvSpPr>
        <p:spPr bwMode="auto">
          <a:xfrm>
            <a:off x="-4943" y="906563"/>
            <a:ext cx="3746258" cy="4257111"/>
          </a:xfrm>
          <a:custGeom>
            <a:avLst/>
            <a:gdLst>
              <a:gd name="T0" fmla="*/ 2597 w 6016"/>
              <a:gd name="T1" fmla="*/ 6836 h 6837"/>
              <a:gd name="T2" fmla="*/ 2597 w 6016"/>
              <a:gd name="T3" fmla="*/ 6836 h 6837"/>
              <a:gd name="T4" fmla="*/ 6015 w 6016"/>
              <a:gd name="T5" fmla="*/ 3418 h 6837"/>
              <a:gd name="T6" fmla="*/ 6015 w 6016"/>
              <a:gd name="T7" fmla="*/ 3418 h 6837"/>
              <a:gd name="T8" fmla="*/ 2597 w 6016"/>
              <a:gd name="T9" fmla="*/ 0 h 6837"/>
              <a:gd name="T10" fmla="*/ 2597 w 6016"/>
              <a:gd name="T11" fmla="*/ 0 h 6837"/>
              <a:gd name="T12" fmla="*/ 0 w 6016"/>
              <a:gd name="T13" fmla="*/ 1196 h 6837"/>
              <a:gd name="T14" fmla="*/ 0 w 6016"/>
              <a:gd name="T15" fmla="*/ 5641 h 6837"/>
              <a:gd name="T16" fmla="*/ 0 w 6016"/>
              <a:gd name="T17" fmla="*/ 5641 h 6837"/>
              <a:gd name="T18" fmla="*/ 2597 w 6016"/>
              <a:gd name="T19" fmla="*/ 6836 h 6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16" h="6837">
                <a:moveTo>
                  <a:pt x="2597" y="6836"/>
                </a:moveTo>
                <a:lnTo>
                  <a:pt x="2597" y="6836"/>
                </a:lnTo>
                <a:cubicBezTo>
                  <a:pt x="4485" y="6836"/>
                  <a:pt x="6015" y="5305"/>
                  <a:pt x="6015" y="3418"/>
                </a:cubicBezTo>
                <a:lnTo>
                  <a:pt x="6015" y="3418"/>
                </a:lnTo>
                <a:cubicBezTo>
                  <a:pt x="6015" y="1531"/>
                  <a:pt x="4485" y="0"/>
                  <a:pt x="2597" y="0"/>
                </a:cubicBezTo>
                <a:lnTo>
                  <a:pt x="2597" y="0"/>
                </a:lnTo>
                <a:cubicBezTo>
                  <a:pt x="1558" y="0"/>
                  <a:pt x="627" y="463"/>
                  <a:pt x="0" y="1196"/>
                </a:cubicBezTo>
                <a:lnTo>
                  <a:pt x="0" y="5641"/>
                </a:lnTo>
                <a:lnTo>
                  <a:pt x="0" y="5641"/>
                </a:lnTo>
                <a:cubicBezTo>
                  <a:pt x="627" y="6372"/>
                  <a:pt x="1558" y="6836"/>
                  <a:pt x="2597" y="6836"/>
                </a:cubicBezTo>
              </a:path>
            </a:pathLst>
          </a:custGeom>
          <a:solidFill>
            <a:schemeClr val="accent6">
              <a:alpha val="40000"/>
            </a:schemeClr>
          </a:solidFill>
          <a:ln>
            <a:noFill/>
          </a:ln>
          <a:effectLst/>
        </p:spPr>
        <p:txBody>
          <a:bodyPr wrap="none" anchor="ctr"/>
          <a:lstStyle/>
          <a:p>
            <a:endParaRPr lang="en-US" dirty="0">
              <a:latin typeface="Poppins" pitchFamily="2" charset="77"/>
            </a:endParaRPr>
          </a:p>
        </p:txBody>
      </p:sp>
      <p:sp>
        <p:nvSpPr>
          <p:cNvPr id="30" name="Freeform 67">
            <a:extLst>
              <a:ext uri="{FF2B5EF4-FFF2-40B4-BE49-F238E27FC236}">
                <a16:creationId xmlns:a16="http://schemas.microsoft.com/office/drawing/2014/main" id="{F7C93F71-D242-164D-8809-0A3D465EE33B}"/>
              </a:ext>
            </a:extLst>
          </p:cNvPr>
          <p:cNvSpPr>
            <a:spLocks noChangeArrowheads="1"/>
          </p:cNvSpPr>
          <p:nvPr/>
        </p:nvSpPr>
        <p:spPr bwMode="auto">
          <a:xfrm>
            <a:off x="2498054" y="3816424"/>
            <a:ext cx="1326572" cy="1326572"/>
          </a:xfrm>
          <a:custGeom>
            <a:avLst/>
            <a:gdLst>
              <a:gd name="T0" fmla="*/ 2127 w 2128"/>
              <a:gd name="T1" fmla="*/ 1063 h 2128"/>
              <a:gd name="T2" fmla="*/ 2127 w 2128"/>
              <a:gd name="T3" fmla="*/ 1063 h 2128"/>
              <a:gd name="T4" fmla="*/ 1064 w 2128"/>
              <a:gd name="T5" fmla="*/ 2127 h 2128"/>
              <a:gd name="T6" fmla="*/ 1064 w 2128"/>
              <a:gd name="T7" fmla="*/ 2127 h 2128"/>
              <a:gd name="T8" fmla="*/ 0 w 2128"/>
              <a:gd name="T9" fmla="*/ 1063 h 2128"/>
              <a:gd name="T10" fmla="*/ 0 w 2128"/>
              <a:gd name="T11" fmla="*/ 1063 h 2128"/>
              <a:gd name="T12" fmla="*/ 1064 w 2128"/>
              <a:gd name="T13" fmla="*/ 0 h 2128"/>
              <a:gd name="T14" fmla="*/ 1064 w 2128"/>
              <a:gd name="T15" fmla="*/ 0 h 2128"/>
              <a:gd name="T16" fmla="*/ 2127 w 2128"/>
              <a:gd name="T17" fmla="*/ 1063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8" h="2128">
                <a:moveTo>
                  <a:pt x="2127" y="1063"/>
                </a:moveTo>
                <a:lnTo>
                  <a:pt x="2127" y="1063"/>
                </a:lnTo>
                <a:cubicBezTo>
                  <a:pt x="2127" y="1651"/>
                  <a:pt x="1651" y="2127"/>
                  <a:pt x="1064" y="2127"/>
                </a:cubicBezTo>
                <a:lnTo>
                  <a:pt x="1064" y="2127"/>
                </a:lnTo>
                <a:cubicBezTo>
                  <a:pt x="476" y="2127"/>
                  <a:pt x="0" y="1651"/>
                  <a:pt x="0" y="1063"/>
                </a:cubicBezTo>
                <a:lnTo>
                  <a:pt x="0" y="1063"/>
                </a:lnTo>
                <a:cubicBezTo>
                  <a:pt x="0" y="476"/>
                  <a:pt x="476" y="0"/>
                  <a:pt x="1064" y="0"/>
                </a:cubicBezTo>
                <a:lnTo>
                  <a:pt x="1064" y="0"/>
                </a:lnTo>
                <a:cubicBezTo>
                  <a:pt x="1651" y="0"/>
                  <a:pt x="2127" y="476"/>
                  <a:pt x="2127" y="1063"/>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31" name="Freeform 68">
            <a:extLst>
              <a:ext uri="{FF2B5EF4-FFF2-40B4-BE49-F238E27FC236}">
                <a16:creationId xmlns:a16="http://schemas.microsoft.com/office/drawing/2014/main" id="{DD21D046-BA71-A349-B142-0C98BAB63F62}"/>
              </a:ext>
            </a:extLst>
          </p:cNvPr>
          <p:cNvSpPr>
            <a:spLocks noChangeArrowheads="1"/>
          </p:cNvSpPr>
          <p:nvPr/>
        </p:nvSpPr>
        <p:spPr bwMode="auto">
          <a:xfrm>
            <a:off x="3478562" y="2492600"/>
            <a:ext cx="1326570" cy="1326572"/>
          </a:xfrm>
          <a:custGeom>
            <a:avLst/>
            <a:gdLst>
              <a:gd name="T0" fmla="*/ 2127 w 2128"/>
              <a:gd name="T1" fmla="*/ 1063 h 2128"/>
              <a:gd name="T2" fmla="*/ 2127 w 2128"/>
              <a:gd name="T3" fmla="*/ 1063 h 2128"/>
              <a:gd name="T4" fmla="*/ 1064 w 2128"/>
              <a:gd name="T5" fmla="*/ 2127 h 2128"/>
              <a:gd name="T6" fmla="*/ 1064 w 2128"/>
              <a:gd name="T7" fmla="*/ 2127 h 2128"/>
              <a:gd name="T8" fmla="*/ 0 w 2128"/>
              <a:gd name="T9" fmla="*/ 1063 h 2128"/>
              <a:gd name="T10" fmla="*/ 0 w 2128"/>
              <a:gd name="T11" fmla="*/ 1063 h 2128"/>
              <a:gd name="T12" fmla="*/ 1064 w 2128"/>
              <a:gd name="T13" fmla="*/ 0 h 2128"/>
              <a:gd name="T14" fmla="*/ 1064 w 2128"/>
              <a:gd name="T15" fmla="*/ 0 h 2128"/>
              <a:gd name="T16" fmla="*/ 2127 w 2128"/>
              <a:gd name="T17" fmla="*/ 1063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8" h="2128">
                <a:moveTo>
                  <a:pt x="2127" y="1063"/>
                </a:moveTo>
                <a:lnTo>
                  <a:pt x="2127" y="1063"/>
                </a:lnTo>
                <a:cubicBezTo>
                  <a:pt x="2127" y="1651"/>
                  <a:pt x="1651" y="2127"/>
                  <a:pt x="1064" y="2127"/>
                </a:cubicBezTo>
                <a:lnTo>
                  <a:pt x="1064" y="2127"/>
                </a:lnTo>
                <a:cubicBezTo>
                  <a:pt x="476" y="2127"/>
                  <a:pt x="0" y="1651"/>
                  <a:pt x="0" y="1063"/>
                </a:cubicBezTo>
                <a:lnTo>
                  <a:pt x="0" y="1063"/>
                </a:lnTo>
                <a:cubicBezTo>
                  <a:pt x="0" y="476"/>
                  <a:pt x="476" y="0"/>
                  <a:pt x="1064" y="0"/>
                </a:cubicBezTo>
                <a:lnTo>
                  <a:pt x="1064" y="0"/>
                </a:lnTo>
                <a:cubicBezTo>
                  <a:pt x="1651" y="0"/>
                  <a:pt x="2127" y="476"/>
                  <a:pt x="2127" y="1063"/>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32" name="Freeform 69">
            <a:extLst>
              <a:ext uri="{FF2B5EF4-FFF2-40B4-BE49-F238E27FC236}">
                <a16:creationId xmlns:a16="http://schemas.microsoft.com/office/drawing/2014/main" id="{858CCF23-BC28-4A43-A758-548CC0554D1A}"/>
              </a:ext>
            </a:extLst>
          </p:cNvPr>
          <p:cNvSpPr>
            <a:spLocks noChangeArrowheads="1"/>
          </p:cNvSpPr>
          <p:nvPr/>
        </p:nvSpPr>
        <p:spPr bwMode="auto">
          <a:xfrm>
            <a:off x="2498054" y="1155044"/>
            <a:ext cx="1326572" cy="1326570"/>
          </a:xfrm>
          <a:custGeom>
            <a:avLst/>
            <a:gdLst>
              <a:gd name="T0" fmla="*/ 2127 w 2128"/>
              <a:gd name="T1" fmla="*/ 1064 h 2128"/>
              <a:gd name="T2" fmla="*/ 2127 w 2128"/>
              <a:gd name="T3" fmla="*/ 1064 h 2128"/>
              <a:gd name="T4" fmla="*/ 1064 w 2128"/>
              <a:gd name="T5" fmla="*/ 2127 h 2128"/>
              <a:gd name="T6" fmla="*/ 1064 w 2128"/>
              <a:gd name="T7" fmla="*/ 2127 h 2128"/>
              <a:gd name="T8" fmla="*/ 0 w 2128"/>
              <a:gd name="T9" fmla="*/ 1064 h 2128"/>
              <a:gd name="T10" fmla="*/ 0 w 2128"/>
              <a:gd name="T11" fmla="*/ 1064 h 2128"/>
              <a:gd name="T12" fmla="*/ 1064 w 2128"/>
              <a:gd name="T13" fmla="*/ 0 h 2128"/>
              <a:gd name="T14" fmla="*/ 1064 w 2128"/>
              <a:gd name="T15" fmla="*/ 0 h 2128"/>
              <a:gd name="T16" fmla="*/ 2127 w 2128"/>
              <a:gd name="T17" fmla="*/ 1064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8" h="2128">
                <a:moveTo>
                  <a:pt x="2127" y="1064"/>
                </a:moveTo>
                <a:lnTo>
                  <a:pt x="2127" y="1064"/>
                </a:lnTo>
                <a:cubicBezTo>
                  <a:pt x="2127" y="1651"/>
                  <a:pt x="1651" y="2127"/>
                  <a:pt x="1064" y="2127"/>
                </a:cubicBezTo>
                <a:lnTo>
                  <a:pt x="1064" y="2127"/>
                </a:lnTo>
                <a:cubicBezTo>
                  <a:pt x="476" y="2127"/>
                  <a:pt x="0" y="1651"/>
                  <a:pt x="0" y="1064"/>
                </a:cubicBezTo>
                <a:lnTo>
                  <a:pt x="0" y="1064"/>
                </a:lnTo>
                <a:cubicBezTo>
                  <a:pt x="0" y="476"/>
                  <a:pt x="476" y="0"/>
                  <a:pt x="1064" y="0"/>
                </a:cubicBezTo>
                <a:lnTo>
                  <a:pt x="1064" y="0"/>
                </a:lnTo>
                <a:cubicBezTo>
                  <a:pt x="1651" y="0"/>
                  <a:pt x="2127" y="476"/>
                  <a:pt x="2127" y="1064"/>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33" name="Freeform 70">
            <a:extLst>
              <a:ext uri="{FF2B5EF4-FFF2-40B4-BE49-F238E27FC236}">
                <a16:creationId xmlns:a16="http://schemas.microsoft.com/office/drawing/2014/main" id="{36BA668B-6824-5341-91E2-8BAE0E5049A8}"/>
              </a:ext>
            </a:extLst>
          </p:cNvPr>
          <p:cNvSpPr>
            <a:spLocks noChangeArrowheads="1"/>
          </p:cNvSpPr>
          <p:nvPr/>
        </p:nvSpPr>
        <p:spPr bwMode="auto">
          <a:xfrm>
            <a:off x="4140474" y="885884"/>
            <a:ext cx="7832474" cy="1340304"/>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34" name="Freeform 71">
            <a:extLst>
              <a:ext uri="{FF2B5EF4-FFF2-40B4-BE49-F238E27FC236}">
                <a16:creationId xmlns:a16="http://schemas.microsoft.com/office/drawing/2014/main" id="{0004A43F-3453-7C4F-9005-157602F95F77}"/>
              </a:ext>
            </a:extLst>
          </p:cNvPr>
          <p:cNvSpPr>
            <a:spLocks noChangeArrowheads="1"/>
          </p:cNvSpPr>
          <p:nvPr/>
        </p:nvSpPr>
        <p:spPr bwMode="auto">
          <a:xfrm>
            <a:off x="4990317" y="2348418"/>
            <a:ext cx="7010094" cy="1295460"/>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35" name="Freeform 72">
            <a:extLst>
              <a:ext uri="{FF2B5EF4-FFF2-40B4-BE49-F238E27FC236}">
                <a16:creationId xmlns:a16="http://schemas.microsoft.com/office/drawing/2014/main" id="{AE038103-E258-4A4D-88C7-26973C54AAF4}"/>
              </a:ext>
            </a:extLst>
          </p:cNvPr>
          <p:cNvSpPr>
            <a:spLocks noChangeArrowheads="1"/>
          </p:cNvSpPr>
          <p:nvPr/>
        </p:nvSpPr>
        <p:spPr bwMode="auto">
          <a:xfrm>
            <a:off x="3561805" y="3751023"/>
            <a:ext cx="8438606" cy="2273259"/>
          </a:xfrm>
          <a:custGeom>
            <a:avLst/>
            <a:gdLst>
              <a:gd name="T0" fmla="*/ 9177 w 10253"/>
              <a:gd name="T1" fmla="*/ 0 h 2150"/>
              <a:gd name="T2" fmla="*/ 1362 w 10253"/>
              <a:gd name="T3" fmla="*/ 0 h 2150"/>
              <a:gd name="T4" fmla="*/ 1362 w 10253"/>
              <a:gd name="T5" fmla="*/ 0 h 2150"/>
              <a:gd name="T6" fmla="*/ 1198 w 10253"/>
              <a:gd name="T7" fmla="*/ 164 h 2150"/>
              <a:gd name="T8" fmla="*/ 1198 w 10253"/>
              <a:gd name="T9" fmla="*/ 929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4"/>
                </a:cubicBezTo>
                <a:lnTo>
                  <a:pt x="1198" y="929"/>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6"/>
                  <a:pt x="10252" y="1074"/>
                </a:cubicBezTo>
                <a:lnTo>
                  <a:pt x="10252" y="1074"/>
                </a:lnTo>
                <a:lnTo>
                  <a:pt x="10252" y="1074"/>
                </a:lnTo>
                <a:cubicBezTo>
                  <a:pt x="10252" y="483"/>
                  <a:pt x="9769" y="0"/>
                  <a:pt x="9177" y="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36" name="Freeform 317">
            <a:extLst>
              <a:ext uri="{FF2B5EF4-FFF2-40B4-BE49-F238E27FC236}">
                <a16:creationId xmlns:a16="http://schemas.microsoft.com/office/drawing/2014/main" id="{A9569825-ED8B-744A-ACA7-4C24695FB366}"/>
              </a:ext>
            </a:extLst>
          </p:cNvPr>
          <p:cNvSpPr>
            <a:spLocks noChangeArrowheads="1"/>
          </p:cNvSpPr>
          <p:nvPr/>
        </p:nvSpPr>
        <p:spPr bwMode="auto">
          <a:xfrm>
            <a:off x="10801600" y="977392"/>
            <a:ext cx="1120581" cy="1120581"/>
          </a:xfrm>
          <a:custGeom>
            <a:avLst/>
            <a:gdLst>
              <a:gd name="T0" fmla="*/ 1798 w 1799"/>
              <a:gd name="T1" fmla="*/ 898 h 1799"/>
              <a:gd name="T2" fmla="*/ 1798 w 1799"/>
              <a:gd name="T3" fmla="*/ 898 h 1799"/>
              <a:gd name="T4" fmla="*/ 898 w 1799"/>
              <a:gd name="T5" fmla="*/ 1798 h 1799"/>
              <a:gd name="T6" fmla="*/ 898 w 1799"/>
              <a:gd name="T7" fmla="*/ 1798 h 1799"/>
              <a:gd name="T8" fmla="*/ 0 w 1799"/>
              <a:gd name="T9" fmla="*/ 898 h 1799"/>
              <a:gd name="T10" fmla="*/ 0 w 1799"/>
              <a:gd name="T11" fmla="*/ 898 h 1799"/>
              <a:gd name="T12" fmla="*/ 898 w 1799"/>
              <a:gd name="T13" fmla="*/ 0 h 1799"/>
              <a:gd name="T14" fmla="*/ 898 w 1799"/>
              <a:gd name="T15" fmla="*/ 0 h 1799"/>
              <a:gd name="T16" fmla="*/ 1798 w 1799"/>
              <a:gd name="T17" fmla="*/ 89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8"/>
                </a:moveTo>
                <a:lnTo>
                  <a:pt x="1798" y="898"/>
                </a:lnTo>
                <a:cubicBezTo>
                  <a:pt x="1798" y="1395"/>
                  <a:pt x="1395" y="1798"/>
                  <a:pt x="898" y="1798"/>
                </a:cubicBezTo>
                <a:lnTo>
                  <a:pt x="898" y="1798"/>
                </a:lnTo>
                <a:cubicBezTo>
                  <a:pt x="402" y="1798"/>
                  <a:pt x="0" y="1395"/>
                  <a:pt x="0" y="898"/>
                </a:cubicBezTo>
                <a:lnTo>
                  <a:pt x="0" y="898"/>
                </a:lnTo>
                <a:cubicBezTo>
                  <a:pt x="0" y="402"/>
                  <a:pt x="402" y="0"/>
                  <a:pt x="898" y="0"/>
                </a:cubicBezTo>
                <a:lnTo>
                  <a:pt x="898" y="0"/>
                </a:lnTo>
                <a:cubicBezTo>
                  <a:pt x="1395" y="0"/>
                  <a:pt x="1798" y="402"/>
                  <a:pt x="1798" y="898"/>
                </a:cubicBezTo>
              </a:path>
            </a:pathLst>
          </a:custGeom>
          <a:noFill/>
          <a:ln w="254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7" name="Freeform 320">
            <a:extLst>
              <a:ext uri="{FF2B5EF4-FFF2-40B4-BE49-F238E27FC236}">
                <a16:creationId xmlns:a16="http://schemas.microsoft.com/office/drawing/2014/main" id="{4DA7AEC4-7347-EC4C-9596-85D1A20A2172}"/>
              </a:ext>
            </a:extLst>
          </p:cNvPr>
          <p:cNvSpPr>
            <a:spLocks noChangeArrowheads="1"/>
          </p:cNvSpPr>
          <p:nvPr/>
        </p:nvSpPr>
        <p:spPr bwMode="auto">
          <a:xfrm>
            <a:off x="10852367" y="2456905"/>
            <a:ext cx="1120581" cy="1120581"/>
          </a:xfrm>
          <a:custGeom>
            <a:avLst/>
            <a:gdLst>
              <a:gd name="T0" fmla="*/ 1799 w 1800"/>
              <a:gd name="T1" fmla="*/ 899 h 1799"/>
              <a:gd name="T2" fmla="*/ 1799 w 1800"/>
              <a:gd name="T3" fmla="*/ 899 h 1799"/>
              <a:gd name="T4" fmla="*/ 900 w 1800"/>
              <a:gd name="T5" fmla="*/ 1798 h 1799"/>
              <a:gd name="T6" fmla="*/ 900 w 1800"/>
              <a:gd name="T7" fmla="*/ 1798 h 1799"/>
              <a:gd name="T8" fmla="*/ 0 w 1800"/>
              <a:gd name="T9" fmla="*/ 899 h 1799"/>
              <a:gd name="T10" fmla="*/ 0 w 1800"/>
              <a:gd name="T11" fmla="*/ 899 h 1799"/>
              <a:gd name="T12" fmla="*/ 900 w 1800"/>
              <a:gd name="T13" fmla="*/ 0 h 1799"/>
              <a:gd name="T14" fmla="*/ 900 w 1800"/>
              <a:gd name="T15" fmla="*/ 0 h 1799"/>
              <a:gd name="T16" fmla="*/ 1799 w 1800"/>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0" h="1799">
                <a:moveTo>
                  <a:pt x="1799" y="899"/>
                </a:moveTo>
                <a:lnTo>
                  <a:pt x="1799" y="899"/>
                </a:lnTo>
                <a:cubicBezTo>
                  <a:pt x="1799" y="1395"/>
                  <a:pt x="1396" y="1798"/>
                  <a:pt x="900" y="1798"/>
                </a:cubicBezTo>
                <a:lnTo>
                  <a:pt x="900" y="1798"/>
                </a:lnTo>
                <a:cubicBezTo>
                  <a:pt x="403" y="1798"/>
                  <a:pt x="0" y="1395"/>
                  <a:pt x="0" y="899"/>
                </a:cubicBezTo>
                <a:lnTo>
                  <a:pt x="0" y="899"/>
                </a:lnTo>
                <a:cubicBezTo>
                  <a:pt x="0" y="402"/>
                  <a:pt x="403" y="0"/>
                  <a:pt x="900" y="0"/>
                </a:cubicBezTo>
                <a:lnTo>
                  <a:pt x="900" y="0"/>
                </a:lnTo>
                <a:cubicBezTo>
                  <a:pt x="1396" y="0"/>
                  <a:pt x="1799" y="402"/>
                  <a:pt x="1799" y="899"/>
                </a:cubicBezTo>
              </a:path>
            </a:pathLst>
          </a:custGeom>
          <a:noFill/>
          <a:ln w="254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8" name="Freeform 323">
            <a:extLst>
              <a:ext uri="{FF2B5EF4-FFF2-40B4-BE49-F238E27FC236}">
                <a16:creationId xmlns:a16="http://schemas.microsoft.com/office/drawing/2014/main" id="{5F6075A8-F055-744E-A5F1-10837168C1F7}"/>
              </a:ext>
            </a:extLst>
          </p:cNvPr>
          <p:cNvSpPr>
            <a:spLocks noChangeArrowheads="1"/>
          </p:cNvSpPr>
          <p:nvPr/>
        </p:nvSpPr>
        <p:spPr bwMode="auto">
          <a:xfrm>
            <a:off x="10815692" y="4251845"/>
            <a:ext cx="1120581" cy="1120581"/>
          </a:xfrm>
          <a:custGeom>
            <a:avLst/>
            <a:gdLst>
              <a:gd name="T0" fmla="*/ 1798 w 1799"/>
              <a:gd name="T1" fmla="*/ 899 h 1799"/>
              <a:gd name="T2" fmla="*/ 1798 w 1799"/>
              <a:gd name="T3" fmla="*/ 899 h 1799"/>
              <a:gd name="T4" fmla="*/ 898 w 1799"/>
              <a:gd name="T5" fmla="*/ 1798 h 1799"/>
              <a:gd name="T6" fmla="*/ 898 w 1799"/>
              <a:gd name="T7" fmla="*/ 1798 h 1799"/>
              <a:gd name="T8" fmla="*/ 0 w 1799"/>
              <a:gd name="T9" fmla="*/ 899 h 1799"/>
              <a:gd name="T10" fmla="*/ 0 w 1799"/>
              <a:gd name="T11" fmla="*/ 899 h 1799"/>
              <a:gd name="T12" fmla="*/ 898 w 1799"/>
              <a:gd name="T13" fmla="*/ 0 h 1799"/>
              <a:gd name="T14" fmla="*/ 898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8" y="403"/>
                  <a:pt x="1798" y="899"/>
                </a:cubicBezTo>
              </a:path>
            </a:pathLst>
          </a:custGeom>
          <a:noFill/>
          <a:ln w="254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TextBox 38">
            <a:extLst>
              <a:ext uri="{FF2B5EF4-FFF2-40B4-BE49-F238E27FC236}">
                <a16:creationId xmlns:a16="http://schemas.microsoft.com/office/drawing/2014/main" id="{7890C535-1C50-7740-BF19-A2A5FB7FD9CF}"/>
              </a:ext>
            </a:extLst>
          </p:cNvPr>
          <p:cNvSpPr txBox="1"/>
          <p:nvPr/>
        </p:nvSpPr>
        <p:spPr>
          <a:xfrm>
            <a:off x="181213" y="2498617"/>
            <a:ext cx="2705045" cy="1046440"/>
          </a:xfrm>
          <a:prstGeom prst="rect">
            <a:avLst/>
          </a:prstGeom>
          <a:noFill/>
        </p:spPr>
        <p:txBody>
          <a:bodyPr wrap="square" rtlCol="0" anchor="ctr">
            <a:spAutoFit/>
          </a:bodyPr>
          <a:lstStyle/>
          <a:p>
            <a:r>
              <a:rPr lang="en-US" sz="1700" b="1" spc="-15" dirty="0">
                <a:solidFill>
                  <a:schemeClr val="tx2"/>
                </a:solidFill>
                <a:latin typeface="Century Gothic" panose="020B0502020202020204" pitchFamily="34" charset="0"/>
                <a:cs typeface="Poppins" pitchFamily="2" charset="77"/>
              </a:rPr>
              <a:t>MTSF output indicators</a:t>
            </a:r>
          </a:p>
          <a:p>
            <a:r>
              <a:rPr lang="en-GB" sz="1500" dirty="0">
                <a:latin typeface="Century Gothic" panose="020B0502020202020204" pitchFamily="34" charset="0"/>
              </a:rPr>
              <a:t>MTSF output indicators that were not included in the APPs of the departments</a:t>
            </a:r>
            <a:endParaRPr lang="en-US" sz="1500" b="1" spc="-15" dirty="0">
              <a:solidFill>
                <a:schemeClr val="tx2"/>
              </a:solidFill>
              <a:latin typeface="Century Gothic" panose="020B0502020202020204" pitchFamily="34" charset="0"/>
              <a:cs typeface="Poppins" pitchFamily="2" charset="77"/>
            </a:endParaRPr>
          </a:p>
        </p:txBody>
      </p:sp>
      <p:sp>
        <p:nvSpPr>
          <p:cNvPr id="40" name="TextBox 39">
            <a:extLst>
              <a:ext uri="{FF2B5EF4-FFF2-40B4-BE49-F238E27FC236}">
                <a16:creationId xmlns:a16="http://schemas.microsoft.com/office/drawing/2014/main" id="{D434C12C-EDF7-D248-978E-D71A3D61C1DF}"/>
              </a:ext>
            </a:extLst>
          </p:cNvPr>
          <p:cNvSpPr txBox="1"/>
          <p:nvPr/>
        </p:nvSpPr>
        <p:spPr>
          <a:xfrm>
            <a:off x="5218145" y="895550"/>
            <a:ext cx="3409803" cy="276999"/>
          </a:xfrm>
          <a:prstGeom prst="rect">
            <a:avLst/>
          </a:prstGeom>
          <a:noFill/>
        </p:spPr>
        <p:txBody>
          <a:bodyPr wrap="square" rtlCol="0" anchor="b">
            <a:spAutoFit/>
          </a:bodyPr>
          <a:lstStyle/>
          <a:p>
            <a:r>
              <a:rPr lang="en-US" sz="1200" b="1" spc="-15" dirty="0">
                <a:solidFill>
                  <a:schemeClr val="bg1"/>
                </a:solidFill>
                <a:latin typeface="Century Gothic" panose="020B0502020202020204" pitchFamily="34" charset="0"/>
                <a:cs typeface="Poppins" pitchFamily="2" charset="77"/>
              </a:rPr>
              <a:t>MTSF 3: Education, Skills and Health</a:t>
            </a:r>
          </a:p>
        </p:txBody>
      </p:sp>
      <p:sp>
        <p:nvSpPr>
          <p:cNvPr id="41" name="TextBox 40">
            <a:extLst>
              <a:ext uri="{FF2B5EF4-FFF2-40B4-BE49-F238E27FC236}">
                <a16:creationId xmlns:a16="http://schemas.microsoft.com/office/drawing/2014/main" id="{F1970B72-4AFF-C642-B590-14708C67E2A1}"/>
              </a:ext>
            </a:extLst>
          </p:cNvPr>
          <p:cNvSpPr txBox="1"/>
          <p:nvPr/>
        </p:nvSpPr>
        <p:spPr>
          <a:xfrm>
            <a:off x="5218145" y="1155044"/>
            <a:ext cx="5267607" cy="707886"/>
          </a:xfrm>
          <a:prstGeom prst="rect">
            <a:avLst/>
          </a:prstGeom>
          <a:noFill/>
        </p:spPr>
        <p:txBody>
          <a:bodyPr wrap="square" rtlCol="0">
            <a:spAutoFit/>
          </a:bodyPr>
          <a:lstStyle/>
          <a:p>
            <a:pPr indent="-285750">
              <a:buFont typeface="Arial" panose="020B0604020202020204" pitchFamily="34" charset="0"/>
              <a:buChar char="•"/>
            </a:pPr>
            <a:r>
              <a:rPr lang="en-ZA" sz="1000" dirty="0">
                <a:solidFill>
                  <a:schemeClr val="bg1"/>
                </a:solidFill>
                <a:latin typeface="Century Gothic" panose="020B0502020202020204" pitchFamily="34" charset="0"/>
              </a:rPr>
              <a:t>Number of unemployed youths trained in an accredited course in general maintenance of school buildings</a:t>
            </a:r>
          </a:p>
          <a:p>
            <a:pPr indent="-285750">
              <a:buFont typeface="Arial" panose="020B0604020202020204" pitchFamily="34" charset="0"/>
              <a:buChar char="•"/>
            </a:pPr>
            <a:r>
              <a:rPr lang="en-ZA" sz="1000" dirty="0">
                <a:solidFill>
                  <a:schemeClr val="bg1"/>
                </a:solidFill>
                <a:latin typeface="Century Gothic" panose="020B0502020202020204" pitchFamily="34" charset="0"/>
              </a:rPr>
              <a:t>Digitised text book</a:t>
            </a:r>
          </a:p>
          <a:p>
            <a:pPr indent="-285750">
              <a:buFont typeface="Arial" panose="020B0604020202020204" pitchFamily="34" charset="0"/>
              <a:buChar char="•"/>
            </a:pPr>
            <a:r>
              <a:rPr lang="en-ZA" sz="1000" dirty="0">
                <a:solidFill>
                  <a:schemeClr val="bg1"/>
                </a:solidFill>
                <a:latin typeface="Century Gothic" panose="020B0502020202020204" pitchFamily="34" charset="0"/>
              </a:rPr>
              <a:t>Education facility management system is developed at  Provincial level</a:t>
            </a:r>
          </a:p>
        </p:txBody>
      </p:sp>
      <p:sp>
        <p:nvSpPr>
          <p:cNvPr id="42" name="TextBox 41">
            <a:extLst>
              <a:ext uri="{FF2B5EF4-FFF2-40B4-BE49-F238E27FC236}">
                <a16:creationId xmlns:a16="http://schemas.microsoft.com/office/drawing/2014/main" id="{8CF5A327-A90D-FA4D-BD63-6DA226C12FCE}"/>
              </a:ext>
            </a:extLst>
          </p:cNvPr>
          <p:cNvSpPr txBox="1"/>
          <p:nvPr/>
        </p:nvSpPr>
        <p:spPr>
          <a:xfrm>
            <a:off x="11071247" y="1206823"/>
            <a:ext cx="850934"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03</a:t>
            </a:r>
          </a:p>
        </p:txBody>
      </p:sp>
      <p:sp>
        <p:nvSpPr>
          <p:cNvPr id="43" name="TextBox 42">
            <a:extLst>
              <a:ext uri="{FF2B5EF4-FFF2-40B4-BE49-F238E27FC236}">
                <a16:creationId xmlns:a16="http://schemas.microsoft.com/office/drawing/2014/main" id="{192B749A-A17A-3443-B7B3-027A73E891AF}"/>
              </a:ext>
            </a:extLst>
          </p:cNvPr>
          <p:cNvSpPr txBox="1"/>
          <p:nvPr/>
        </p:nvSpPr>
        <p:spPr>
          <a:xfrm>
            <a:off x="5905284" y="2348418"/>
            <a:ext cx="4162609" cy="461665"/>
          </a:xfrm>
          <a:prstGeom prst="rect">
            <a:avLst/>
          </a:prstGeom>
          <a:noFill/>
        </p:spPr>
        <p:txBody>
          <a:bodyPr wrap="square" rtlCol="0" anchor="b">
            <a:spAutoFit/>
          </a:bodyPr>
          <a:lstStyle/>
          <a:p>
            <a:pPr lvl="0">
              <a:defRPr/>
            </a:pPr>
            <a:r>
              <a:rPr lang="en-ZA" sz="1200" b="1" spc="-15" dirty="0">
                <a:solidFill>
                  <a:schemeClr val="bg1"/>
                </a:solidFill>
                <a:latin typeface="Century Gothic" panose="020B0502020202020204" pitchFamily="34" charset="0"/>
                <a:cs typeface="Poppins" pitchFamily="2" charset="77"/>
              </a:rPr>
              <a:t>MTSF 4: Consolidating the Social wage through reliable and quality basic services</a:t>
            </a:r>
          </a:p>
        </p:txBody>
      </p:sp>
      <p:sp>
        <p:nvSpPr>
          <p:cNvPr id="44" name="TextBox 43">
            <a:extLst>
              <a:ext uri="{FF2B5EF4-FFF2-40B4-BE49-F238E27FC236}">
                <a16:creationId xmlns:a16="http://schemas.microsoft.com/office/drawing/2014/main" id="{E058073B-6DFB-6A49-9C05-381D3C7C4499}"/>
              </a:ext>
            </a:extLst>
          </p:cNvPr>
          <p:cNvSpPr txBox="1"/>
          <p:nvPr/>
        </p:nvSpPr>
        <p:spPr>
          <a:xfrm>
            <a:off x="5951569" y="2765468"/>
            <a:ext cx="4900798" cy="553998"/>
          </a:xfrm>
          <a:prstGeom prst="rect">
            <a:avLst/>
          </a:prstGeom>
          <a:noFill/>
        </p:spPr>
        <p:txBody>
          <a:bodyPr wrap="square" rtlCol="0">
            <a:spAutoFit/>
          </a:bodyPr>
          <a:lstStyle/>
          <a:p>
            <a:pPr indent="-285750">
              <a:buFont typeface="Arial" panose="020B0604020202020204" pitchFamily="34" charset="0"/>
              <a:buChar char="•"/>
            </a:pPr>
            <a:r>
              <a:rPr lang="en-ZA" sz="1000" dirty="0">
                <a:solidFill>
                  <a:schemeClr val="bg1"/>
                </a:solidFill>
                <a:latin typeface="Century Gothic" panose="020B0502020202020204" pitchFamily="34" charset="0"/>
              </a:rPr>
              <a:t>Percentage of indigent women and girls in quintile 1, 2 and 3; farm schools and special schools; TVET colleges and public universities receiving free sanitary towels</a:t>
            </a:r>
          </a:p>
        </p:txBody>
      </p:sp>
      <p:sp>
        <p:nvSpPr>
          <p:cNvPr id="45" name="TextBox 44">
            <a:extLst>
              <a:ext uri="{FF2B5EF4-FFF2-40B4-BE49-F238E27FC236}">
                <a16:creationId xmlns:a16="http://schemas.microsoft.com/office/drawing/2014/main" id="{5B2BF926-5D88-054D-8227-33095FBFA117}"/>
              </a:ext>
            </a:extLst>
          </p:cNvPr>
          <p:cNvSpPr txBox="1"/>
          <p:nvPr/>
        </p:nvSpPr>
        <p:spPr>
          <a:xfrm>
            <a:off x="11071247" y="2657746"/>
            <a:ext cx="850934"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04</a:t>
            </a:r>
          </a:p>
        </p:txBody>
      </p:sp>
      <p:sp>
        <p:nvSpPr>
          <p:cNvPr id="46" name="TextBox 45">
            <a:extLst>
              <a:ext uri="{FF2B5EF4-FFF2-40B4-BE49-F238E27FC236}">
                <a16:creationId xmlns:a16="http://schemas.microsoft.com/office/drawing/2014/main" id="{BB8A0CEC-E0A6-8049-BF62-6F5FD365A522}"/>
              </a:ext>
            </a:extLst>
          </p:cNvPr>
          <p:cNvSpPr txBox="1"/>
          <p:nvPr/>
        </p:nvSpPr>
        <p:spPr>
          <a:xfrm>
            <a:off x="4736246" y="3759223"/>
            <a:ext cx="3409803" cy="461665"/>
          </a:xfrm>
          <a:prstGeom prst="rect">
            <a:avLst/>
          </a:prstGeom>
          <a:noFill/>
        </p:spPr>
        <p:txBody>
          <a:bodyPr wrap="square" rtlCol="0" anchor="b">
            <a:spAutoFit/>
          </a:bodyPr>
          <a:lstStyle/>
          <a:p>
            <a:pPr>
              <a:defRPr/>
            </a:pPr>
            <a:r>
              <a:rPr lang="en-ZA" sz="1200" b="1" spc="-15" dirty="0">
                <a:solidFill>
                  <a:schemeClr val="bg1"/>
                </a:solidFill>
                <a:latin typeface="Century Gothic" panose="020B0502020202020204" pitchFamily="34" charset="0"/>
                <a:cs typeface="Poppins" pitchFamily="2" charset="77"/>
              </a:rPr>
              <a:t>MTSF 6: Social Cohesion and Safer Communities</a:t>
            </a:r>
          </a:p>
        </p:txBody>
      </p:sp>
      <p:sp>
        <p:nvSpPr>
          <p:cNvPr id="47" name="TextBox 46">
            <a:extLst>
              <a:ext uri="{FF2B5EF4-FFF2-40B4-BE49-F238E27FC236}">
                <a16:creationId xmlns:a16="http://schemas.microsoft.com/office/drawing/2014/main" id="{81178E90-CB68-B74C-91AD-97D3DF95FD23}"/>
              </a:ext>
            </a:extLst>
          </p:cNvPr>
          <p:cNvSpPr txBox="1"/>
          <p:nvPr/>
        </p:nvSpPr>
        <p:spPr>
          <a:xfrm>
            <a:off x="4598947" y="4123833"/>
            <a:ext cx="6460520" cy="1631216"/>
          </a:xfrm>
          <a:prstGeom prst="rect">
            <a:avLst/>
          </a:prstGeom>
          <a:noFill/>
        </p:spPr>
        <p:txBody>
          <a:bodyPr wrap="square" rtlCol="0">
            <a:spAutoFit/>
          </a:bodyPr>
          <a:lstStyle/>
          <a:p>
            <a:pPr indent="-285750">
              <a:buFont typeface="Arial" panose="020B0604020202020204" pitchFamily="34" charset="0"/>
              <a:buChar char="•"/>
            </a:pPr>
            <a:r>
              <a:rPr lang="en-ZA" sz="1000" dirty="0">
                <a:solidFill>
                  <a:schemeClr val="bg1"/>
                </a:solidFill>
                <a:latin typeface="Century Gothic" panose="020B0502020202020204" pitchFamily="34" charset="0"/>
              </a:rPr>
              <a:t>Distribute an annual circular statement to all 9 provinces to inculcate the culture of recital of the Preamble of the Constitution at all school assemblies and gatherings</a:t>
            </a:r>
          </a:p>
          <a:p>
            <a:pPr indent="-285750">
              <a:buFont typeface="Arial" panose="020B0604020202020204" pitchFamily="34" charset="0"/>
              <a:buChar char="•"/>
            </a:pPr>
            <a:r>
              <a:rPr lang="en-ZA" sz="1000" dirty="0">
                <a:solidFill>
                  <a:schemeClr val="bg1"/>
                </a:solidFill>
                <a:latin typeface="Century Gothic" panose="020B0502020202020204" pitchFamily="34" charset="0"/>
              </a:rPr>
              <a:t>Number of Programmes that promote history, culture and national heritage</a:t>
            </a:r>
          </a:p>
          <a:p>
            <a:pPr indent="-285750">
              <a:buFont typeface="Arial" panose="020B0604020202020204" pitchFamily="34" charset="0"/>
              <a:buChar char="•"/>
            </a:pPr>
            <a:r>
              <a:rPr lang="en-ZA" sz="1000" dirty="0">
                <a:solidFill>
                  <a:schemeClr val="bg1"/>
                </a:solidFill>
                <a:latin typeface="Century Gothic" panose="020B0502020202020204" pitchFamily="34" charset="0"/>
              </a:rPr>
              <a:t>Revise History Curriculum and Assessment Policy Statement for Grades 4-9</a:t>
            </a:r>
          </a:p>
          <a:p>
            <a:pPr indent="-285750">
              <a:buFont typeface="Arial" panose="020B0604020202020204" pitchFamily="34" charset="0"/>
              <a:buChar char="•"/>
            </a:pPr>
            <a:r>
              <a:rPr lang="en-ZA" sz="1000" dirty="0">
                <a:solidFill>
                  <a:schemeClr val="bg1"/>
                </a:solidFill>
                <a:latin typeface="Century Gothic" panose="020B0502020202020204" pitchFamily="34" charset="0"/>
              </a:rPr>
              <a:t>Revise History Curriculum and Assessment Policy Statement for Grades 10-12</a:t>
            </a:r>
          </a:p>
          <a:p>
            <a:pPr indent="-285750">
              <a:buFont typeface="Arial" panose="020B0604020202020204" pitchFamily="34" charset="0"/>
              <a:buChar char="•"/>
            </a:pPr>
            <a:r>
              <a:rPr lang="en-ZA" sz="1000" dirty="0">
                <a:solidFill>
                  <a:schemeClr val="bg1"/>
                </a:solidFill>
                <a:latin typeface="Century Gothic" panose="020B0502020202020204" pitchFamily="34" charset="0"/>
              </a:rPr>
              <a:t>Conduct master training for History Curriculum Specialists in each province on the revised History Curriculum</a:t>
            </a:r>
          </a:p>
          <a:p>
            <a:pPr indent="-285750">
              <a:buFont typeface="Arial" panose="020B0604020202020204" pitchFamily="34" charset="0"/>
              <a:buChar char="•"/>
            </a:pPr>
            <a:r>
              <a:rPr lang="en-ZA" sz="1000" dirty="0">
                <a:solidFill>
                  <a:schemeClr val="bg1"/>
                </a:solidFill>
                <a:latin typeface="Century Gothic" panose="020B0502020202020204" pitchFamily="34" charset="0"/>
              </a:rPr>
              <a:t>Develop exemplar question papers on the revised History curriculum for Grades 10-12</a:t>
            </a:r>
          </a:p>
          <a:p>
            <a:pPr indent="-285750">
              <a:buFont typeface="Arial" panose="020B0604020202020204" pitchFamily="34" charset="0"/>
              <a:buChar char="•"/>
            </a:pPr>
            <a:r>
              <a:rPr lang="en-ZA" sz="1000" dirty="0">
                <a:solidFill>
                  <a:schemeClr val="bg1"/>
                </a:solidFill>
                <a:latin typeface="Century Gothic" panose="020B0502020202020204" pitchFamily="34" charset="0"/>
              </a:rPr>
              <a:t>Conduct training for History examiners on the revised History Curriculum for standardization of Grade 12 examination</a:t>
            </a:r>
          </a:p>
        </p:txBody>
      </p:sp>
      <p:sp>
        <p:nvSpPr>
          <p:cNvPr id="48" name="TextBox 47">
            <a:extLst>
              <a:ext uri="{FF2B5EF4-FFF2-40B4-BE49-F238E27FC236}">
                <a16:creationId xmlns:a16="http://schemas.microsoft.com/office/drawing/2014/main" id="{7AEC628F-3896-9848-8940-2B9BE2EEBF1F}"/>
              </a:ext>
            </a:extLst>
          </p:cNvPr>
          <p:cNvSpPr txBox="1"/>
          <p:nvPr/>
        </p:nvSpPr>
        <p:spPr>
          <a:xfrm>
            <a:off x="10987191" y="4481276"/>
            <a:ext cx="850934"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06</a:t>
            </a:r>
          </a:p>
        </p:txBody>
      </p:sp>
      <p:sp>
        <p:nvSpPr>
          <p:cNvPr id="49" name="Freeform: Shape 25">
            <a:extLst>
              <a:ext uri="{FF2B5EF4-FFF2-40B4-BE49-F238E27FC236}">
                <a16:creationId xmlns:a16="http://schemas.microsoft.com/office/drawing/2014/main" id="{B0BC5564-4CED-4F2C-9D5E-5D24665B0C93}"/>
              </a:ext>
            </a:extLst>
          </p:cNvPr>
          <p:cNvSpPr/>
          <p:nvPr/>
        </p:nvSpPr>
        <p:spPr>
          <a:xfrm>
            <a:off x="2853207" y="1311759"/>
            <a:ext cx="616044" cy="937458"/>
          </a:xfrm>
          <a:custGeom>
            <a:avLst/>
            <a:gdLst>
              <a:gd name="connsiteX0" fmla="*/ 1044408 w 1232088"/>
              <a:gd name="connsiteY0" fmla="*/ 938082 h 1874916"/>
              <a:gd name="connsiteX1" fmla="*/ 903199 w 1232088"/>
              <a:gd name="connsiteY1" fmla="*/ 1619530 h 1874916"/>
              <a:gd name="connsiteX2" fmla="*/ 1024589 w 1232088"/>
              <a:gd name="connsiteY2" fmla="*/ 1410619 h 1874916"/>
              <a:gd name="connsiteX3" fmla="*/ 1044408 w 1232088"/>
              <a:gd name="connsiteY3" fmla="*/ 938082 h 1874916"/>
              <a:gd name="connsiteX4" fmla="*/ 616041 w 1232088"/>
              <a:gd name="connsiteY4" fmla="*/ 31145 h 1874916"/>
              <a:gd name="connsiteX5" fmla="*/ 577463 w 1232088"/>
              <a:gd name="connsiteY5" fmla="*/ 54799 h 1874916"/>
              <a:gd name="connsiteX6" fmla="*/ 57276 w 1232088"/>
              <a:gd name="connsiteY6" fmla="*/ 1086849 h 1874916"/>
              <a:gd name="connsiteX7" fmla="*/ 37365 w 1232088"/>
              <a:gd name="connsiteY7" fmla="*/ 1176484 h 1874916"/>
              <a:gd name="connsiteX8" fmla="*/ 31142 w 1232088"/>
              <a:gd name="connsiteY8" fmla="*/ 1258649 h 1874916"/>
              <a:gd name="connsiteX9" fmla="*/ 616041 w 1232088"/>
              <a:gd name="connsiteY9" fmla="*/ 1843768 h 1874916"/>
              <a:gd name="connsiteX10" fmla="*/ 1199695 w 1232088"/>
              <a:gd name="connsiteY10" fmla="*/ 1258649 h 1874916"/>
              <a:gd name="connsiteX11" fmla="*/ 1194717 w 1232088"/>
              <a:gd name="connsiteY11" fmla="*/ 1176484 h 1874916"/>
              <a:gd name="connsiteX12" fmla="*/ 1174806 w 1232088"/>
              <a:gd name="connsiteY12" fmla="*/ 1086849 h 1874916"/>
              <a:gd name="connsiteX13" fmla="*/ 653375 w 1232088"/>
              <a:gd name="connsiteY13" fmla="*/ 54799 h 1874916"/>
              <a:gd name="connsiteX14" fmla="*/ 616041 w 1232088"/>
              <a:gd name="connsiteY14" fmla="*/ 31145 h 1874916"/>
              <a:gd name="connsiteX15" fmla="*/ 616044 w 1232088"/>
              <a:gd name="connsiteY15" fmla="*/ 0 h 1874916"/>
              <a:gd name="connsiteX16" fmla="*/ 680760 w 1232088"/>
              <a:gd name="connsiteY16" fmla="*/ 41084 h 1874916"/>
              <a:gd name="connsiteX17" fmla="*/ 1204708 w 1232088"/>
              <a:gd name="connsiteY17" fmla="*/ 1078139 h 1874916"/>
              <a:gd name="connsiteX18" fmla="*/ 1225866 w 1232088"/>
              <a:gd name="connsiteY18" fmla="*/ 1171511 h 1874916"/>
              <a:gd name="connsiteX19" fmla="*/ 1232088 w 1232088"/>
              <a:gd name="connsiteY19" fmla="*/ 1258659 h 1874916"/>
              <a:gd name="connsiteX20" fmla="*/ 616044 w 1232088"/>
              <a:gd name="connsiteY20" fmla="*/ 1874916 h 1874916"/>
              <a:gd name="connsiteX21" fmla="*/ 0 w 1232088"/>
              <a:gd name="connsiteY21" fmla="*/ 1258659 h 1874916"/>
              <a:gd name="connsiteX22" fmla="*/ 6223 w 1232088"/>
              <a:gd name="connsiteY22" fmla="*/ 1171511 h 1874916"/>
              <a:gd name="connsiteX23" fmla="*/ 26135 w 1232088"/>
              <a:gd name="connsiteY23" fmla="*/ 1078139 h 1874916"/>
              <a:gd name="connsiteX24" fmla="*/ 550084 w 1232088"/>
              <a:gd name="connsiteY24" fmla="*/ 41084 h 1874916"/>
              <a:gd name="connsiteX25" fmla="*/ 616044 w 1232088"/>
              <a:gd name="connsiteY25" fmla="*/ 0 h 187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2088" h="1874916">
                <a:moveTo>
                  <a:pt x="1044408" y="938082"/>
                </a:moveTo>
                <a:cubicBezTo>
                  <a:pt x="1044408" y="938082"/>
                  <a:pt x="1287188" y="1413106"/>
                  <a:pt x="903199" y="1619530"/>
                </a:cubicBezTo>
                <a:cubicBezTo>
                  <a:pt x="903199" y="1619530"/>
                  <a:pt x="972565" y="1536214"/>
                  <a:pt x="1024589" y="1410619"/>
                </a:cubicBezTo>
                <a:cubicBezTo>
                  <a:pt x="1097671" y="1179325"/>
                  <a:pt x="1044408" y="938082"/>
                  <a:pt x="1044408" y="938082"/>
                </a:cubicBezTo>
                <a:close/>
                <a:moveTo>
                  <a:pt x="616041" y="31145"/>
                </a:moveTo>
                <a:cubicBezTo>
                  <a:pt x="599863" y="31145"/>
                  <a:pt x="586174" y="41105"/>
                  <a:pt x="577463" y="54799"/>
                </a:cubicBezTo>
                <a:cubicBezTo>
                  <a:pt x="262613" y="666061"/>
                  <a:pt x="68476" y="1051991"/>
                  <a:pt x="57276" y="1086849"/>
                </a:cubicBezTo>
                <a:cubicBezTo>
                  <a:pt x="48565" y="1116727"/>
                  <a:pt x="41098" y="1145361"/>
                  <a:pt x="37365" y="1176484"/>
                </a:cubicBezTo>
                <a:cubicBezTo>
                  <a:pt x="33631" y="1203872"/>
                  <a:pt x="31142" y="1231261"/>
                  <a:pt x="31142" y="1258649"/>
                </a:cubicBezTo>
                <a:cubicBezTo>
                  <a:pt x="31142" y="1581087"/>
                  <a:pt x="293724" y="1843768"/>
                  <a:pt x="616041" y="1843768"/>
                </a:cubicBezTo>
                <a:cubicBezTo>
                  <a:pt x="938357" y="1843768"/>
                  <a:pt x="1199695" y="1581087"/>
                  <a:pt x="1199695" y="1258649"/>
                </a:cubicBezTo>
                <a:cubicBezTo>
                  <a:pt x="1199695" y="1231261"/>
                  <a:pt x="1198451" y="1203872"/>
                  <a:pt x="1194717" y="1176484"/>
                </a:cubicBezTo>
                <a:cubicBezTo>
                  <a:pt x="1189739" y="1145361"/>
                  <a:pt x="1183517" y="1116727"/>
                  <a:pt x="1174806" y="1086849"/>
                </a:cubicBezTo>
                <a:cubicBezTo>
                  <a:pt x="1163606" y="1051991"/>
                  <a:pt x="969469" y="666061"/>
                  <a:pt x="653375" y="54799"/>
                </a:cubicBezTo>
                <a:cubicBezTo>
                  <a:pt x="645908" y="41105"/>
                  <a:pt x="632219" y="31145"/>
                  <a:pt x="616041" y="31145"/>
                </a:cubicBezTo>
                <a:close/>
                <a:moveTo>
                  <a:pt x="616044" y="0"/>
                </a:moveTo>
                <a:cubicBezTo>
                  <a:pt x="643424" y="0"/>
                  <a:pt x="668315" y="14940"/>
                  <a:pt x="680760" y="41084"/>
                </a:cubicBezTo>
                <a:cubicBezTo>
                  <a:pt x="833838" y="334896"/>
                  <a:pt x="1188530" y="1023361"/>
                  <a:pt x="1204708" y="1078139"/>
                </a:cubicBezTo>
                <a:cubicBezTo>
                  <a:pt x="1214665" y="1108018"/>
                  <a:pt x="1220887" y="1140387"/>
                  <a:pt x="1225866" y="1171511"/>
                </a:cubicBezTo>
                <a:cubicBezTo>
                  <a:pt x="1229599" y="1201391"/>
                  <a:pt x="1232088" y="1230025"/>
                  <a:pt x="1232088" y="1258659"/>
                </a:cubicBezTo>
                <a:cubicBezTo>
                  <a:pt x="1232088" y="1598534"/>
                  <a:pt x="955802" y="1874916"/>
                  <a:pt x="616044" y="1874916"/>
                </a:cubicBezTo>
                <a:cubicBezTo>
                  <a:pt x="276287" y="1874916"/>
                  <a:pt x="0" y="1598534"/>
                  <a:pt x="0" y="1258659"/>
                </a:cubicBezTo>
                <a:cubicBezTo>
                  <a:pt x="0" y="1230025"/>
                  <a:pt x="1245" y="1201391"/>
                  <a:pt x="6223" y="1171511"/>
                </a:cubicBezTo>
                <a:cubicBezTo>
                  <a:pt x="9957" y="1140387"/>
                  <a:pt x="17424" y="1108018"/>
                  <a:pt x="26135" y="1078139"/>
                </a:cubicBezTo>
                <a:cubicBezTo>
                  <a:pt x="42314" y="1023361"/>
                  <a:pt x="398251" y="334896"/>
                  <a:pt x="550084" y="41084"/>
                </a:cubicBezTo>
                <a:cubicBezTo>
                  <a:pt x="562529" y="14940"/>
                  <a:pt x="587420" y="0"/>
                  <a:pt x="616044" y="0"/>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50" name="Freeform: Shape 26">
            <a:extLst>
              <a:ext uri="{FF2B5EF4-FFF2-40B4-BE49-F238E27FC236}">
                <a16:creationId xmlns:a16="http://schemas.microsoft.com/office/drawing/2014/main" id="{2B8B4C57-1FC0-4E39-B5F0-8E6E805F7D4A}"/>
              </a:ext>
            </a:extLst>
          </p:cNvPr>
          <p:cNvSpPr/>
          <p:nvPr/>
        </p:nvSpPr>
        <p:spPr>
          <a:xfrm>
            <a:off x="3693202" y="2781794"/>
            <a:ext cx="952643" cy="911920"/>
          </a:xfrm>
          <a:custGeom>
            <a:avLst/>
            <a:gdLst>
              <a:gd name="connsiteX0" fmla="*/ 645858 w 1905286"/>
              <a:gd name="connsiteY0" fmla="*/ 1135537 h 1823839"/>
              <a:gd name="connsiteX1" fmla="*/ 654540 w 1905286"/>
              <a:gd name="connsiteY1" fmla="*/ 1138646 h 1823839"/>
              <a:gd name="connsiteX2" fmla="*/ 680584 w 1905286"/>
              <a:gd name="connsiteY2" fmla="*/ 1182160 h 1823839"/>
              <a:gd name="connsiteX3" fmla="*/ 735153 w 1905286"/>
              <a:gd name="connsiteY3" fmla="*/ 1369891 h 1823839"/>
              <a:gd name="connsiteX4" fmla="*/ 789722 w 1905286"/>
              <a:gd name="connsiteY4" fmla="*/ 1606109 h 1823839"/>
              <a:gd name="connsiteX5" fmla="*/ 820727 w 1905286"/>
              <a:gd name="connsiteY5" fmla="*/ 1640921 h 1823839"/>
              <a:gd name="connsiteX6" fmla="*/ 900101 w 1905286"/>
              <a:gd name="connsiteY6" fmla="*/ 1672002 h 1823839"/>
              <a:gd name="connsiteX7" fmla="*/ 907542 w 1905286"/>
              <a:gd name="connsiteY7" fmla="*/ 1722975 h 1823839"/>
              <a:gd name="connsiteX8" fmla="*/ 892659 w 1905286"/>
              <a:gd name="connsiteY8" fmla="*/ 1741624 h 1823839"/>
              <a:gd name="connsiteX9" fmla="*/ 849252 w 1905286"/>
              <a:gd name="connsiteY9" fmla="*/ 1730435 h 1823839"/>
              <a:gd name="connsiteX10" fmla="*/ 786002 w 1905286"/>
              <a:gd name="connsiteY10" fmla="*/ 1657083 h 1823839"/>
              <a:gd name="connsiteX11" fmla="*/ 712830 w 1905286"/>
              <a:gd name="connsiteY11" fmla="*/ 1277890 h 1823839"/>
              <a:gd name="connsiteX12" fmla="*/ 640898 w 1905286"/>
              <a:gd name="connsiteY12" fmla="*/ 1172214 h 1823839"/>
              <a:gd name="connsiteX13" fmla="*/ 643378 w 1905286"/>
              <a:gd name="connsiteY13" fmla="*/ 1172214 h 1823839"/>
              <a:gd name="connsiteX14" fmla="*/ 637177 w 1905286"/>
              <a:gd name="connsiteY14" fmla="*/ 1143619 h 1823839"/>
              <a:gd name="connsiteX15" fmla="*/ 645858 w 1905286"/>
              <a:gd name="connsiteY15" fmla="*/ 1135537 h 1823839"/>
              <a:gd name="connsiteX16" fmla="*/ 1537760 w 1905286"/>
              <a:gd name="connsiteY16" fmla="*/ 1111588 h 1823839"/>
              <a:gd name="connsiteX17" fmla="*/ 1533817 w 1905286"/>
              <a:gd name="connsiteY17" fmla="*/ 1125015 h 1823839"/>
              <a:gd name="connsiteX18" fmla="*/ 1459405 w 1905286"/>
              <a:gd name="connsiteY18" fmla="*/ 1134963 h 1823839"/>
              <a:gd name="connsiteX19" fmla="*/ 1464366 w 1905286"/>
              <a:gd name="connsiteY19" fmla="*/ 1137450 h 1823839"/>
              <a:gd name="connsiteX20" fmla="*/ 1507773 w 1905286"/>
              <a:gd name="connsiteY20" fmla="*/ 1141181 h 1823839"/>
              <a:gd name="connsiteX21" fmla="*/ 1529322 w 1905286"/>
              <a:gd name="connsiteY21" fmla="*/ 1126725 h 1823839"/>
              <a:gd name="connsiteX22" fmla="*/ 248477 w 1905286"/>
              <a:gd name="connsiteY22" fmla="*/ 1071380 h 1823839"/>
              <a:gd name="connsiteX23" fmla="*/ 329472 w 1905286"/>
              <a:gd name="connsiteY23" fmla="*/ 1286923 h 1823839"/>
              <a:gd name="connsiteX24" fmla="*/ 248477 w 1905286"/>
              <a:gd name="connsiteY24" fmla="*/ 1071380 h 1823839"/>
              <a:gd name="connsiteX25" fmla="*/ 1559862 w 1905286"/>
              <a:gd name="connsiteY25" fmla="*/ 947677 h 1823839"/>
              <a:gd name="connsiteX26" fmla="*/ 1559862 w 1905286"/>
              <a:gd name="connsiteY26" fmla="*/ 964602 h 1823839"/>
              <a:gd name="connsiteX27" fmla="*/ 1546219 w 1905286"/>
              <a:gd name="connsiteY27" fmla="*/ 1096414 h 1823839"/>
              <a:gd name="connsiteX28" fmla="*/ 1537760 w 1905286"/>
              <a:gd name="connsiteY28" fmla="*/ 1111588 h 1823839"/>
              <a:gd name="connsiteX29" fmla="*/ 1550250 w 1905286"/>
              <a:gd name="connsiteY29" fmla="*/ 1069057 h 1823839"/>
              <a:gd name="connsiteX30" fmla="*/ 1557381 w 1905286"/>
              <a:gd name="connsiteY30" fmla="*/ 1001907 h 1823839"/>
              <a:gd name="connsiteX31" fmla="*/ 1704016 w 1905286"/>
              <a:gd name="connsiteY31" fmla="*/ 480389 h 1823839"/>
              <a:gd name="connsiteX32" fmla="*/ 1724809 w 1905286"/>
              <a:gd name="connsiteY32" fmla="*/ 484606 h 1823839"/>
              <a:gd name="connsiteX33" fmla="*/ 1733491 w 1905286"/>
              <a:gd name="connsiteY33" fmla="*/ 492067 h 1823839"/>
              <a:gd name="connsiteX34" fmla="*/ 1733491 w 1905286"/>
              <a:gd name="connsiteY34" fmla="*/ 525642 h 1823839"/>
              <a:gd name="connsiteX35" fmla="*/ 1721089 w 1905286"/>
              <a:gd name="connsiteY35" fmla="*/ 549269 h 1823839"/>
              <a:gd name="connsiteX36" fmla="*/ 1625593 w 1905286"/>
              <a:gd name="connsiteY36" fmla="*/ 647506 h 1823839"/>
              <a:gd name="connsiteX37" fmla="*/ 1563582 w 1905286"/>
              <a:gd name="connsiteY37" fmla="*/ 866364 h 1823839"/>
              <a:gd name="connsiteX38" fmla="*/ 1559862 w 1905286"/>
              <a:gd name="connsiteY38" fmla="*/ 947677 h 1823839"/>
              <a:gd name="connsiteX39" fmla="*/ 1559862 w 1905286"/>
              <a:gd name="connsiteY39" fmla="*/ 855173 h 1823839"/>
              <a:gd name="connsiteX40" fmla="*/ 1563582 w 1905286"/>
              <a:gd name="connsiteY40" fmla="*/ 758179 h 1823839"/>
              <a:gd name="connsiteX41" fmla="*/ 1584666 w 1905286"/>
              <a:gd name="connsiteY41" fmla="*/ 671133 h 1823839"/>
              <a:gd name="connsiteX42" fmla="*/ 1644196 w 1905286"/>
              <a:gd name="connsiteY42" fmla="*/ 528129 h 1823839"/>
              <a:gd name="connsiteX43" fmla="*/ 1704016 w 1905286"/>
              <a:gd name="connsiteY43" fmla="*/ 480389 h 1823839"/>
              <a:gd name="connsiteX44" fmla="*/ 715206 w 1905286"/>
              <a:gd name="connsiteY44" fmla="*/ 32390 h 1823839"/>
              <a:gd name="connsiteX45" fmla="*/ 112651 w 1905286"/>
              <a:gd name="connsiteY45" fmla="*/ 273903 h 1823839"/>
              <a:gd name="connsiteX46" fmla="*/ 39199 w 1905286"/>
              <a:gd name="connsiteY46" fmla="*/ 568946 h 1823839"/>
              <a:gd name="connsiteX47" fmla="*/ 120121 w 1905286"/>
              <a:gd name="connsiteY47" fmla="*/ 673519 h 1823839"/>
              <a:gd name="connsiteX48" fmla="*/ 214737 w 1905286"/>
              <a:gd name="connsiteY48" fmla="*/ 774357 h 1823839"/>
              <a:gd name="connsiteX49" fmla="*/ 232166 w 1905286"/>
              <a:gd name="connsiteY49" fmla="*/ 1034543 h 1823839"/>
              <a:gd name="connsiteX50" fmla="*/ 247106 w 1905286"/>
              <a:gd name="connsiteY50" fmla="*/ 1279790 h 1823839"/>
              <a:gd name="connsiteX51" fmla="*/ 291924 w 1905286"/>
              <a:gd name="connsiteY51" fmla="*/ 1338301 h 1823839"/>
              <a:gd name="connsiteX52" fmla="*/ 331762 w 1905286"/>
              <a:gd name="connsiteY52" fmla="*/ 1333321 h 1823839"/>
              <a:gd name="connsiteX53" fmla="*/ 401479 w 1905286"/>
              <a:gd name="connsiteY53" fmla="*/ 1262361 h 1823839"/>
              <a:gd name="connsiteX54" fmla="*/ 436338 w 1905286"/>
              <a:gd name="connsiteY54" fmla="*/ 1221279 h 1823839"/>
              <a:gd name="connsiteX55" fmla="*/ 553363 w 1905286"/>
              <a:gd name="connsiteY55" fmla="*/ 1162768 h 1823839"/>
              <a:gd name="connsiteX56" fmla="*/ 575772 w 1905286"/>
              <a:gd name="connsiteY56" fmla="*/ 1165258 h 1823839"/>
              <a:gd name="connsiteX57" fmla="*/ 686573 w 1905286"/>
              <a:gd name="connsiteY57" fmla="*/ 1297219 h 1823839"/>
              <a:gd name="connsiteX58" fmla="*/ 716451 w 1905286"/>
              <a:gd name="connsiteY58" fmla="*/ 1456567 h 1823839"/>
              <a:gd name="connsiteX59" fmla="*/ 733881 w 1905286"/>
              <a:gd name="connsiteY59" fmla="*/ 1558650 h 1823839"/>
              <a:gd name="connsiteX60" fmla="*/ 848416 w 1905286"/>
              <a:gd name="connsiteY60" fmla="*/ 1780244 h 1823839"/>
              <a:gd name="connsiteX61" fmla="*/ 901949 w 1905286"/>
              <a:gd name="connsiteY61" fmla="*/ 1788958 h 1823839"/>
              <a:gd name="connsiteX62" fmla="*/ 935562 w 1905286"/>
              <a:gd name="connsiteY62" fmla="*/ 1762815 h 1823839"/>
              <a:gd name="connsiteX63" fmla="*/ 969176 w 1905286"/>
              <a:gd name="connsiteY63" fmla="*/ 1578568 h 1823839"/>
              <a:gd name="connsiteX64" fmla="*/ 974156 w 1905286"/>
              <a:gd name="connsiteY64" fmla="*/ 1500139 h 1823839"/>
              <a:gd name="connsiteX65" fmla="*/ 1126039 w 1905286"/>
              <a:gd name="connsiteY65" fmla="*/ 1172728 h 1823839"/>
              <a:gd name="connsiteX66" fmla="*/ 1346395 w 1905286"/>
              <a:gd name="connsiteY66" fmla="*/ 1183932 h 1823839"/>
              <a:gd name="connsiteX67" fmla="*/ 1378764 w 1905286"/>
              <a:gd name="connsiteY67" fmla="*/ 1203850 h 1823839"/>
              <a:gd name="connsiteX68" fmla="*/ 1502014 w 1905286"/>
              <a:gd name="connsiteY68" fmla="*/ 1244933 h 1823839"/>
              <a:gd name="connsiteX69" fmla="*/ 1599120 w 1905286"/>
              <a:gd name="connsiteY69" fmla="*/ 1010889 h 1823839"/>
              <a:gd name="connsiteX70" fmla="*/ 1594140 w 1905286"/>
              <a:gd name="connsiteY70" fmla="*/ 946154 h 1823839"/>
              <a:gd name="connsiteX71" fmla="*/ 1587916 w 1905286"/>
              <a:gd name="connsiteY71" fmla="*/ 861500 h 1823839"/>
              <a:gd name="connsiteX72" fmla="*/ 1712411 w 1905286"/>
              <a:gd name="connsiteY72" fmla="*/ 652355 h 1823839"/>
              <a:gd name="connsiteX73" fmla="*/ 1741044 w 1905286"/>
              <a:gd name="connsiteY73" fmla="*/ 647376 h 1823839"/>
              <a:gd name="connsiteX74" fmla="*/ 1846865 w 1905286"/>
              <a:gd name="connsiteY74" fmla="*/ 573926 h 1823839"/>
              <a:gd name="connsiteX75" fmla="*/ 1819476 w 1905286"/>
              <a:gd name="connsiteY75" fmla="*/ 160616 h 1823839"/>
              <a:gd name="connsiteX76" fmla="*/ 1601610 w 1905286"/>
              <a:gd name="connsiteY76" fmla="*/ 62268 h 1823839"/>
              <a:gd name="connsiteX77" fmla="*/ 715206 w 1905286"/>
              <a:gd name="connsiteY77" fmla="*/ 32390 h 1823839"/>
              <a:gd name="connsiteX78" fmla="*/ 715200 w 1905286"/>
              <a:gd name="connsiteY78" fmla="*/ 0 h 1823839"/>
              <a:gd name="connsiteX79" fmla="*/ 1602869 w 1905286"/>
              <a:gd name="connsiteY79" fmla="*/ 29879 h 1823839"/>
              <a:gd name="connsiteX80" fmla="*/ 1845640 w 1905286"/>
              <a:gd name="connsiteY80" fmla="*/ 144413 h 1823839"/>
              <a:gd name="connsiteX81" fmla="*/ 1874275 w 1905286"/>
              <a:gd name="connsiteY81" fmla="*/ 586368 h 1823839"/>
              <a:gd name="connsiteX82" fmla="*/ 1746042 w 1905286"/>
              <a:gd name="connsiteY82" fmla="*/ 678493 h 1823839"/>
              <a:gd name="connsiteX83" fmla="*/ 1718652 w 1905286"/>
              <a:gd name="connsiteY83" fmla="*/ 684718 h 1823839"/>
              <a:gd name="connsiteX84" fmla="*/ 1619054 w 1905286"/>
              <a:gd name="connsiteY84" fmla="*/ 862745 h 1823839"/>
              <a:gd name="connsiteX85" fmla="*/ 1624034 w 1905286"/>
              <a:gd name="connsiteY85" fmla="*/ 943666 h 1823839"/>
              <a:gd name="connsiteX86" fmla="*/ 1629014 w 1905286"/>
              <a:gd name="connsiteY86" fmla="*/ 1009647 h 1823839"/>
              <a:gd name="connsiteX87" fmla="*/ 1508251 w 1905286"/>
              <a:gd name="connsiteY87" fmla="*/ 1276065 h 1823839"/>
              <a:gd name="connsiteX88" fmla="*/ 1360099 w 1905286"/>
              <a:gd name="connsiteY88" fmla="*/ 1230002 h 1823839"/>
              <a:gd name="connsiteX89" fmla="*/ 1330219 w 1905286"/>
              <a:gd name="connsiteY89" fmla="*/ 1211328 h 1823839"/>
              <a:gd name="connsiteX90" fmla="*/ 1142228 w 1905286"/>
              <a:gd name="connsiteY90" fmla="*/ 1200123 h 1823839"/>
              <a:gd name="connsiteX91" fmla="*/ 1005280 w 1905286"/>
              <a:gd name="connsiteY91" fmla="*/ 1502644 h 1823839"/>
              <a:gd name="connsiteX92" fmla="*/ 999055 w 1905286"/>
              <a:gd name="connsiteY92" fmla="*/ 1581075 h 1823839"/>
              <a:gd name="connsiteX93" fmla="*/ 961706 w 1905286"/>
              <a:gd name="connsiteY93" fmla="*/ 1779021 h 1823839"/>
              <a:gd name="connsiteX94" fmla="*/ 909417 w 1905286"/>
              <a:gd name="connsiteY94" fmla="*/ 1820104 h 1823839"/>
              <a:gd name="connsiteX95" fmla="*/ 885762 w 1905286"/>
              <a:gd name="connsiteY95" fmla="*/ 1823839 h 1823839"/>
              <a:gd name="connsiteX96" fmla="*/ 829738 w 1905286"/>
              <a:gd name="connsiteY96" fmla="*/ 1807655 h 1823839"/>
              <a:gd name="connsiteX97" fmla="*/ 701506 w 1905286"/>
              <a:gd name="connsiteY97" fmla="*/ 1564891 h 1823839"/>
              <a:gd name="connsiteX98" fmla="*/ 684076 w 1905286"/>
              <a:gd name="connsiteY98" fmla="*/ 1460316 h 1823839"/>
              <a:gd name="connsiteX99" fmla="*/ 655442 w 1905286"/>
              <a:gd name="connsiteY99" fmla="*/ 1305943 h 1823839"/>
              <a:gd name="connsiteX100" fmla="*/ 568293 w 1905286"/>
              <a:gd name="connsiteY100" fmla="*/ 1195144 h 1823839"/>
              <a:gd name="connsiteX101" fmla="*/ 458735 w 1905286"/>
              <a:gd name="connsiteY101" fmla="*/ 1243696 h 1823839"/>
              <a:gd name="connsiteX102" fmla="*/ 425121 w 1905286"/>
              <a:gd name="connsiteY102" fmla="*/ 1282289 h 1823839"/>
              <a:gd name="connsiteX103" fmla="*/ 347932 w 1905286"/>
              <a:gd name="connsiteY103" fmla="*/ 1359476 h 1823839"/>
              <a:gd name="connsiteX104" fmla="*/ 279458 w 1905286"/>
              <a:gd name="connsiteY104" fmla="*/ 1368191 h 1823839"/>
              <a:gd name="connsiteX105" fmla="*/ 215964 w 1905286"/>
              <a:gd name="connsiteY105" fmla="*/ 1289759 h 1823839"/>
              <a:gd name="connsiteX106" fmla="*/ 199780 w 1905286"/>
              <a:gd name="connsiteY106" fmla="*/ 1033301 h 1823839"/>
              <a:gd name="connsiteX107" fmla="*/ 183595 w 1905286"/>
              <a:gd name="connsiteY107" fmla="*/ 785558 h 1823839"/>
              <a:gd name="connsiteX108" fmla="*/ 103916 w 1905286"/>
              <a:gd name="connsiteY108" fmla="*/ 700902 h 1823839"/>
              <a:gd name="connsiteX109" fmla="*/ 6808 w 1905286"/>
              <a:gd name="connsiteY109" fmla="*/ 576408 h 1823839"/>
              <a:gd name="connsiteX110" fmla="*/ 85242 w 1905286"/>
              <a:gd name="connsiteY110" fmla="*/ 255213 h 1823839"/>
              <a:gd name="connsiteX111" fmla="*/ 715200 w 1905286"/>
              <a:gd name="connsiteY111" fmla="*/ 0 h 182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905286" h="1823839">
                <a:moveTo>
                  <a:pt x="645858" y="1135537"/>
                </a:moveTo>
                <a:cubicBezTo>
                  <a:pt x="648959" y="1135227"/>
                  <a:pt x="652060" y="1136781"/>
                  <a:pt x="654540" y="1138646"/>
                </a:cubicBezTo>
                <a:cubicBezTo>
                  <a:pt x="664461" y="1148592"/>
                  <a:pt x="673143" y="1164754"/>
                  <a:pt x="680584" y="1182160"/>
                </a:cubicBezTo>
                <a:cubicBezTo>
                  <a:pt x="704148" y="1234376"/>
                  <a:pt x="722751" y="1299026"/>
                  <a:pt x="735153" y="1369891"/>
                </a:cubicBezTo>
                <a:cubicBezTo>
                  <a:pt x="750036" y="1454432"/>
                  <a:pt x="757477" y="1553893"/>
                  <a:pt x="789722" y="1606109"/>
                </a:cubicBezTo>
                <a:cubicBezTo>
                  <a:pt x="799644" y="1621029"/>
                  <a:pt x="809566" y="1632218"/>
                  <a:pt x="820727" y="1640921"/>
                </a:cubicBezTo>
                <a:cubicBezTo>
                  <a:pt x="845532" y="1660813"/>
                  <a:pt x="872816" y="1672002"/>
                  <a:pt x="900101" y="1672002"/>
                </a:cubicBezTo>
                <a:cubicBezTo>
                  <a:pt x="911263" y="1672002"/>
                  <a:pt x="916223" y="1705570"/>
                  <a:pt x="907542" y="1722975"/>
                </a:cubicBezTo>
                <a:cubicBezTo>
                  <a:pt x="903821" y="1732921"/>
                  <a:pt x="898860" y="1737895"/>
                  <a:pt x="892659" y="1741624"/>
                </a:cubicBezTo>
                <a:cubicBezTo>
                  <a:pt x="879017" y="1749084"/>
                  <a:pt x="864135" y="1740381"/>
                  <a:pt x="849252" y="1730435"/>
                </a:cubicBezTo>
                <a:cubicBezTo>
                  <a:pt x="826929" y="1715516"/>
                  <a:pt x="803365" y="1694381"/>
                  <a:pt x="786002" y="1657083"/>
                </a:cubicBezTo>
                <a:cubicBezTo>
                  <a:pt x="741354" y="1562596"/>
                  <a:pt x="747555" y="1391026"/>
                  <a:pt x="712830" y="1277890"/>
                </a:cubicBezTo>
                <a:cubicBezTo>
                  <a:pt x="695467" y="1223187"/>
                  <a:pt x="669422" y="1184646"/>
                  <a:pt x="640898" y="1172214"/>
                </a:cubicBezTo>
                <a:lnTo>
                  <a:pt x="643378" y="1172214"/>
                </a:lnTo>
                <a:cubicBezTo>
                  <a:pt x="637177" y="1177187"/>
                  <a:pt x="633456" y="1153565"/>
                  <a:pt x="637177" y="1143619"/>
                </a:cubicBezTo>
                <a:cubicBezTo>
                  <a:pt x="639657" y="1138024"/>
                  <a:pt x="642758" y="1135848"/>
                  <a:pt x="645858" y="1135537"/>
                </a:cubicBezTo>
                <a:close/>
                <a:moveTo>
                  <a:pt x="1537760" y="1111588"/>
                </a:moveTo>
                <a:lnTo>
                  <a:pt x="1533817" y="1125015"/>
                </a:lnTo>
                <a:cubicBezTo>
                  <a:pt x="1515214" y="1168538"/>
                  <a:pt x="1481729" y="1172269"/>
                  <a:pt x="1459405" y="1134963"/>
                </a:cubicBezTo>
                <a:lnTo>
                  <a:pt x="1464366" y="1137450"/>
                </a:lnTo>
                <a:cubicBezTo>
                  <a:pt x="1478008" y="1141181"/>
                  <a:pt x="1494131" y="1146155"/>
                  <a:pt x="1507773" y="1141181"/>
                </a:cubicBezTo>
                <a:cubicBezTo>
                  <a:pt x="1515214" y="1138694"/>
                  <a:pt x="1522656" y="1134031"/>
                  <a:pt x="1529322" y="1126725"/>
                </a:cubicBezTo>
                <a:close/>
                <a:moveTo>
                  <a:pt x="248477" y="1071380"/>
                </a:moveTo>
                <a:cubicBezTo>
                  <a:pt x="266885" y="1263386"/>
                  <a:pt x="329472" y="1286923"/>
                  <a:pt x="329472" y="1286923"/>
                </a:cubicBezTo>
                <a:cubicBezTo>
                  <a:pt x="231296" y="1321608"/>
                  <a:pt x="248477" y="1071380"/>
                  <a:pt x="248477" y="1071380"/>
                </a:cubicBezTo>
                <a:close/>
                <a:moveTo>
                  <a:pt x="1559862" y="947677"/>
                </a:moveTo>
                <a:lnTo>
                  <a:pt x="1559862" y="964602"/>
                </a:lnTo>
                <a:cubicBezTo>
                  <a:pt x="1559862" y="1010612"/>
                  <a:pt x="1559862" y="1060352"/>
                  <a:pt x="1546219" y="1096414"/>
                </a:cubicBezTo>
                <a:lnTo>
                  <a:pt x="1537760" y="1111588"/>
                </a:lnTo>
                <a:lnTo>
                  <a:pt x="1550250" y="1069057"/>
                </a:lnTo>
                <a:cubicBezTo>
                  <a:pt x="1553971" y="1047917"/>
                  <a:pt x="1556141" y="1024912"/>
                  <a:pt x="1557381" y="1001907"/>
                </a:cubicBezTo>
                <a:close/>
                <a:moveTo>
                  <a:pt x="1704016" y="480389"/>
                </a:moveTo>
                <a:cubicBezTo>
                  <a:pt x="1711012" y="479864"/>
                  <a:pt x="1717988" y="481186"/>
                  <a:pt x="1724809" y="484606"/>
                </a:cubicBezTo>
                <a:cubicBezTo>
                  <a:pt x="1727290" y="485849"/>
                  <a:pt x="1731010" y="487093"/>
                  <a:pt x="1733491" y="492067"/>
                </a:cubicBezTo>
                <a:cubicBezTo>
                  <a:pt x="1737211" y="500771"/>
                  <a:pt x="1737211" y="515694"/>
                  <a:pt x="1733491" y="525642"/>
                </a:cubicBezTo>
                <a:cubicBezTo>
                  <a:pt x="1731010" y="536833"/>
                  <a:pt x="1726049" y="543051"/>
                  <a:pt x="1721089" y="549269"/>
                </a:cubicBezTo>
                <a:cubicBezTo>
                  <a:pt x="1690083" y="586574"/>
                  <a:pt x="1655358" y="603983"/>
                  <a:pt x="1625593" y="647506"/>
                </a:cubicBezTo>
                <a:cubicBezTo>
                  <a:pt x="1593347" y="696003"/>
                  <a:pt x="1569783" y="776831"/>
                  <a:pt x="1563582" y="866364"/>
                </a:cubicBezTo>
                <a:lnTo>
                  <a:pt x="1559862" y="947677"/>
                </a:lnTo>
                <a:lnTo>
                  <a:pt x="1559862" y="855173"/>
                </a:lnTo>
                <a:cubicBezTo>
                  <a:pt x="1559862" y="822842"/>
                  <a:pt x="1559862" y="790510"/>
                  <a:pt x="1563582" y="758179"/>
                </a:cubicBezTo>
                <a:cubicBezTo>
                  <a:pt x="1568543" y="727091"/>
                  <a:pt x="1575984" y="698490"/>
                  <a:pt x="1584666" y="671133"/>
                </a:cubicBezTo>
                <a:cubicBezTo>
                  <a:pt x="1600789" y="616418"/>
                  <a:pt x="1619392" y="564191"/>
                  <a:pt x="1644196" y="528129"/>
                </a:cubicBezTo>
                <a:cubicBezTo>
                  <a:pt x="1661869" y="500150"/>
                  <a:pt x="1683030" y="481963"/>
                  <a:pt x="1704016" y="480389"/>
                </a:cubicBezTo>
                <a:close/>
                <a:moveTo>
                  <a:pt x="715206" y="32390"/>
                </a:moveTo>
                <a:cubicBezTo>
                  <a:pt x="488626" y="31145"/>
                  <a:pt x="286944" y="48574"/>
                  <a:pt x="112651" y="273903"/>
                </a:cubicBezTo>
                <a:cubicBezTo>
                  <a:pt x="69078" y="328679"/>
                  <a:pt x="14300" y="453170"/>
                  <a:pt x="39199" y="568946"/>
                </a:cubicBezTo>
                <a:cubicBezTo>
                  <a:pt x="52893" y="637417"/>
                  <a:pt x="85262" y="653600"/>
                  <a:pt x="120121" y="673519"/>
                </a:cubicBezTo>
                <a:cubicBezTo>
                  <a:pt x="153734" y="692193"/>
                  <a:pt x="192328" y="712111"/>
                  <a:pt x="214737" y="774357"/>
                </a:cubicBezTo>
                <a:cubicBezTo>
                  <a:pt x="239636" y="845317"/>
                  <a:pt x="235901" y="941175"/>
                  <a:pt x="232166" y="1034543"/>
                </a:cubicBezTo>
                <a:cubicBezTo>
                  <a:pt x="228431" y="1122931"/>
                  <a:pt x="224696" y="1215055"/>
                  <a:pt x="247106" y="1279790"/>
                </a:cubicBezTo>
                <a:cubicBezTo>
                  <a:pt x="258310" y="1310913"/>
                  <a:pt x="273249" y="1332076"/>
                  <a:pt x="291924" y="1338301"/>
                </a:cubicBezTo>
                <a:cubicBezTo>
                  <a:pt x="308108" y="1344525"/>
                  <a:pt x="323047" y="1338301"/>
                  <a:pt x="331762" y="1333321"/>
                </a:cubicBezTo>
                <a:cubicBezTo>
                  <a:pt x="355416" y="1318382"/>
                  <a:pt x="379070" y="1289749"/>
                  <a:pt x="401479" y="1262361"/>
                </a:cubicBezTo>
                <a:cubicBezTo>
                  <a:pt x="412684" y="1248667"/>
                  <a:pt x="425133" y="1234973"/>
                  <a:pt x="436338" y="1221279"/>
                </a:cubicBezTo>
                <a:cubicBezTo>
                  <a:pt x="472441" y="1183932"/>
                  <a:pt x="514770" y="1162768"/>
                  <a:pt x="553363" y="1162768"/>
                </a:cubicBezTo>
                <a:cubicBezTo>
                  <a:pt x="560833" y="1162768"/>
                  <a:pt x="568302" y="1164013"/>
                  <a:pt x="575772" y="1165258"/>
                </a:cubicBezTo>
                <a:cubicBezTo>
                  <a:pt x="609386" y="1172728"/>
                  <a:pt x="657939" y="1201361"/>
                  <a:pt x="686573" y="1297219"/>
                </a:cubicBezTo>
                <a:cubicBezTo>
                  <a:pt x="701512" y="1344525"/>
                  <a:pt x="710227" y="1401791"/>
                  <a:pt x="716451" y="1456567"/>
                </a:cubicBezTo>
                <a:cubicBezTo>
                  <a:pt x="722676" y="1490180"/>
                  <a:pt x="726411" y="1525037"/>
                  <a:pt x="733881" y="1558650"/>
                </a:cubicBezTo>
                <a:cubicBezTo>
                  <a:pt x="755045" y="1664467"/>
                  <a:pt x="798618" y="1749121"/>
                  <a:pt x="848416" y="1780244"/>
                </a:cubicBezTo>
                <a:cubicBezTo>
                  <a:pt x="867090" y="1791448"/>
                  <a:pt x="884520" y="1793938"/>
                  <a:pt x="901949" y="1788958"/>
                </a:cubicBezTo>
                <a:cubicBezTo>
                  <a:pt x="915643" y="1786468"/>
                  <a:pt x="926848" y="1777754"/>
                  <a:pt x="935562" y="1762815"/>
                </a:cubicBezTo>
                <a:cubicBezTo>
                  <a:pt x="959216" y="1722978"/>
                  <a:pt x="962951" y="1649528"/>
                  <a:pt x="969176" y="1578568"/>
                </a:cubicBezTo>
                <a:cubicBezTo>
                  <a:pt x="970421" y="1552425"/>
                  <a:pt x="972911" y="1525037"/>
                  <a:pt x="974156" y="1500139"/>
                </a:cubicBezTo>
                <a:cubicBezTo>
                  <a:pt x="991585" y="1349505"/>
                  <a:pt x="1050098" y="1223769"/>
                  <a:pt x="1126039" y="1172728"/>
                </a:cubicBezTo>
                <a:cubicBezTo>
                  <a:pt x="1188287" y="1130401"/>
                  <a:pt x="1260494" y="1135380"/>
                  <a:pt x="1346395" y="1183932"/>
                </a:cubicBezTo>
                <a:cubicBezTo>
                  <a:pt x="1357600" y="1190156"/>
                  <a:pt x="1367560" y="1196381"/>
                  <a:pt x="1378764" y="1203850"/>
                </a:cubicBezTo>
                <a:cubicBezTo>
                  <a:pt x="1422337" y="1229993"/>
                  <a:pt x="1462176" y="1256137"/>
                  <a:pt x="1502014" y="1244933"/>
                </a:cubicBezTo>
                <a:cubicBezTo>
                  <a:pt x="1550567" y="1231239"/>
                  <a:pt x="1601610" y="1131646"/>
                  <a:pt x="1599120" y="1010889"/>
                </a:cubicBezTo>
                <a:cubicBezTo>
                  <a:pt x="1597875" y="989726"/>
                  <a:pt x="1595385" y="968563"/>
                  <a:pt x="1594140" y="946154"/>
                </a:cubicBezTo>
                <a:cubicBezTo>
                  <a:pt x="1590405" y="920011"/>
                  <a:pt x="1587916" y="891378"/>
                  <a:pt x="1587916" y="861500"/>
                </a:cubicBezTo>
                <a:cubicBezTo>
                  <a:pt x="1590405" y="739499"/>
                  <a:pt x="1652653" y="668539"/>
                  <a:pt x="1712411" y="652355"/>
                </a:cubicBezTo>
                <a:cubicBezTo>
                  <a:pt x="1722370" y="651111"/>
                  <a:pt x="1731085" y="648621"/>
                  <a:pt x="1741044" y="647376"/>
                </a:cubicBezTo>
                <a:cubicBezTo>
                  <a:pt x="1783373" y="638661"/>
                  <a:pt x="1819476" y="632437"/>
                  <a:pt x="1846865" y="573926"/>
                </a:cubicBezTo>
                <a:cubicBezTo>
                  <a:pt x="1896663" y="464374"/>
                  <a:pt x="1873009" y="255229"/>
                  <a:pt x="1819476" y="160616"/>
                </a:cubicBezTo>
                <a:cubicBezTo>
                  <a:pt x="1767188" y="70982"/>
                  <a:pt x="1604100" y="62268"/>
                  <a:pt x="1601610" y="62268"/>
                </a:cubicBezTo>
                <a:cubicBezTo>
                  <a:pt x="1311537" y="48574"/>
                  <a:pt x="1011504" y="33635"/>
                  <a:pt x="715206" y="32390"/>
                </a:cubicBezTo>
                <a:close/>
                <a:moveTo>
                  <a:pt x="715200" y="0"/>
                </a:moveTo>
                <a:cubicBezTo>
                  <a:pt x="1010260" y="1245"/>
                  <a:pt x="1311545" y="16184"/>
                  <a:pt x="1602869" y="29879"/>
                </a:cubicBezTo>
                <a:cubicBezTo>
                  <a:pt x="1610339" y="31124"/>
                  <a:pt x="1785881" y="39838"/>
                  <a:pt x="1845640" y="144413"/>
                </a:cubicBezTo>
                <a:cubicBezTo>
                  <a:pt x="1904154" y="247744"/>
                  <a:pt x="1930299" y="466853"/>
                  <a:pt x="1874275" y="586368"/>
                </a:cubicBezTo>
                <a:cubicBezTo>
                  <a:pt x="1840660" y="661064"/>
                  <a:pt x="1789616" y="671024"/>
                  <a:pt x="1746042" y="678493"/>
                </a:cubicBezTo>
                <a:cubicBezTo>
                  <a:pt x="1736082" y="679738"/>
                  <a:pt x="1727367" y="682228"/>
                  <a:pt x="1718652" y="684718"/>
                </a:cubicBezTo>
                <a:cubicBezTo>
                  <a:pt x="1672588" y="695922"/>
                  <a:pt x="1620299" y="756925"/>
                  <a:pt x="1619054" y="862745"/>
                </a:cubicBezTo>
                <a:cubicBezTo>
                  <a:pt x="1617809" y="890133"/>
                  <a:pt x="1621544" y="915032"/>
                  <a:pt x="1624034" y="943666"/>
                </a:cubicBezTo>
                <a:cubicBezTo>
                  <a:pt x="1626524" y="964830"/>
                  <a:pt x="1629014" y="987239"/>
                  <a:pt x="1629014" y="1009647"/>
                </a:cubicBezTo>
                <a:cubicBezTo>
                  <a:pt x="1633994" y="1151571"/>
                  <a:pt x="1569255" y="1258636"/>
                  <a:pt x="1508251" y="1276065"/>
                </a:cubicBezTo>
                <a:cubicBezTo>
                  <a:pt x="1455962" y="1289759"/>
                  <a:pt x="1407408" y="1259881"/>
                  <a:pt x="1360099" y="1230002"/>
                </a:cubicBezTo>
                <a:cubicBezTo>
                  <a:pt x="1350139" y="1223777"/>
                  <a:pt x="1340179" y="1217553"/>
                  <a:pt x="1330219" y="1211328"/>
                </a:cubicBezTo>
                <a:cubicBezTo>
                  <a:pt x="1254276" y="1167755"/>
                  <a:pt x="1194517" y="1164020"/>
                  <a:pt x="1142228" y="1200123"/>
                </a:cubicBezTo>
                <a:cubicBezTo>
                  <a:pt x="1074999" y="1244941"/>
                  <a:pt x="1021465" y="1364456"/>
                  <a:pt x="1005280" y="1502644"/>
                </a:cubicBezTo>
                <a:cubicBezTo>
                  <a:pt x="1002790" y="1527543"/>
                  <a:pt x="1001545" y="1553687"/>
                  <a:pt x="999055" y="1581075"/>
                </a:cubicBezTo>
                <a:cubicBezTo>
                  <a:pt x="992831" y="1655772"/>
                  <a:pt x="987851" y="1732958"/>
                  <a:pt x="961706" y="1779021"/>
                </a:cubicBezTo>
                <a:cubicBezTo>
                  <a:pt x="948011" y="1800185"/>
                  <a:pt x="931827" y="1813879"/>
                  <a:pt x="909417" y="1820104"/>
                </a:cubicBezTo>
                <a:cubicBezTo>
                  <a:pt x="900702" y="1822594"/>
                  <a:pt x="893232" y="1823839"/>
                  <a:pt x="885762" y="1823839"/>
                </a:cubicBezTo>
                <a:cubicBezTo>
                  <a:pt x="867088" y="1823839"/>
                  <a:pt x="848413" y="1817614"/>
                  <a:pt x="829738" y="1807655"/>
                </a:cubicBezTo>
                <a:cubicBezTo>
                  <a:pt x="772469" y="1771551"/>
                  <a:pt x="723915" y="1680671"/>
                  <a:pt x="701506" y="1564891"/>
                </a:cubicBezTo>
                <a:cubicBezTo>
                  <a:pt x="694036" y="1531278"/>
                  <a:pt x="689056" y="1495175"/>
                  <a:pt x="684076" y="1460316"/>
                </a:cubicBezTo>
                <a:cubicBezTo>
                  <a:pt x="676606" y="1406784"/>
                  <a:pt x="669136" y="1352006"/>
                  <a:pt x="655442" y="1305943"/>
                </a:cubicBezTo>
                <a:cubicBezTo>
                  <a:pt x="635522" y="1242451"/>
                  <a:pt x="605642" y="1205103"/>
                  <a:pt x="568293" y="1195144"/>
                </a:cubicBezTo>
                <a:cubicBezTo>
                  <a:pt x="533434" y="1187674"/>
                  <a:pt x="493594" y="1206348"/>
                  <a:pt x="458735" y="1243696"/>
                </a:cubicBezTo>
                <a:cubicBezTo>
                  <a:pt x="447530" y="1256146"/>
                  <a:pt x="436325" y="1269840"/>
                  <a:pt x="425121" y="1282289"/>
                </a:cubicBezTo>
                <a:cubicBezTo>
                  <a:pt x="401466" y="1312168"/>
                  <a:pt x="376567" y="1343292"/>
                  <a:pt x="347932" y="1359476"/>
                </a:cubicBezTo>
                <a:cubicBezTo>
                  <a:pt x="325522" y="1373170"/>
                  <a:pt x="301868" y="1375660"/>
                  <a:pt x="279458" y="1368191"/>
                </a:cubicBezTo>
                <a:cubicBezTo>
                  <a:pt x="260784" y="1361966"/>
                  <a:pt x="233394" y="1342047"/>
                  <a:pt x="215964" y="1289759"/>
                </a:cubicBezTo>
                <a:cubicBezTo>
                  <a:pt x="192310" y="1220043"/>
                  <a:pt x="194800" y="1124182"/>
                  <a:pt x="199780" y="1033301"/>
                </a:cubicBezTo>
                <a:cubicBezTo>
                  <a:pt x="203515" y="943666"/>
                  <a:pt x="207250" y="850295"/>
                  <a:pt x="183595" y="785558"/>
                </a:cubicBezTo>
                <a:cubicBezTo>
                  <a:pt x="166165" y="734516"/>
                  <a:pt x="136286" y="718331"/>
                  <a:pt x="103916" y="700902"/>
                </a:cubicBezTo>
                <a:cubicBezTo>
                  <a:pt x="66567" y="680983"/>
                  <a:pt x="24238" y="657329"/>
                  <a:pt x="6808" y="576408"/>
                </a:cubicBezTo>
                <a:cubicBezTo>
                  <a:pt x="-18092" y="458139"/>
                  <a:pt x="29218" y="326175"/>
                  <a:pt x="85242" y="255213"/>
                </a:cubicBezTo>
                <a:cubicBezTo>
                  <a:pt x="269498" y="17429"/>
                  <a:pt x="487370" y="0"/>
                  <a:pt x="715200" y="0"/>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51" name="Freeform: Shape 27">
            <a:extLst>
              <a:ext uri="{FF2B5EF4-FFF2-40B4-BE49-F238E27FC236}">
                <a16:creationId xmlns:a16="http://schemas.microsoft.com/office/drawing/2014/main" id="{388F5090-CC44-43BA-A4FE-9168942ED164}"/>
              </a:ext>
            </a:extLst>
          </p:cNvPr>
          <p:cNvSpPr/>
          <p:nvPr/>
        </p:nvSpPr>
        <p:spPr>
          <a:xfrm>
            <a:off x="2710562" y="4045026"/>
            <a:ext cx="964866" cy="953654"/>
          </a:xfrm>
          <a:custGeom>
            <a:avLst/>
            <a:gdLst>
              <a:gd name="connsiteX0" fmla="*/ 32394 w 1929731"/>
              <a:gd name="connsiteY0" fmla="*/ 512020 h 1907307"/>
              <a:gd name="connsiteX1" fmla="*/ 32394 w 1929731"/>
              <a:gd name="connsiteY1" fmla="*/ 1423107 h 1907307"/>
              <a:gd name="connsiteX2" fmla="*/ 949297 w 1929731"/>
              <a:gd name="connsiteY2" fmla="*/ 1874916 h 1907307"/>
              <a:gd name="connsiteX3" fmla="*/ 949297 w 1929731"/>
              <a:gd name="connsiteY3" fmla="*/ 965074 h 1907307"/>
              <a:gd name="connsiteX4" fmla="*/ 37370 w 1929731"/>
              <a:gd name="connsiteY4" fmla="*/ 514509 h 1907307"/>
              <a:gd name="connsiteX5" fmla="*/ 1898591 w 1929731"/>
              <a:gd name="connsiteY5" fmla="*/ 510774 h 1907307"/>
              <a:gd name="connsiteX6" fmla="*/ 1896103 w 1929731"/>
              <a:gd name="connsiteY6" fmla="*/ 512019 h 1907307"/>
              <a:gd name="connsiteX7" fmla="*/ 1893615 w 1929731"/>
              <a:gd name="connsiteY7" fmla="*/ 514508 h 1907307"/>
              <a:gd name="connsiteX8" fmla="*/ 981688 w 1929731"/>
              <a:gd name="connsiteY8" fmla="*/ 965073 h 1907307"/>
              <a:gd name="connsiteX9" fmla="*/ 981688 w 1929731"/>
              <a:gd name="connsiteY9" fmla="*/ 1874916 h 1907307"/>
              <a:gd name="connsiteX10" fmla="*/ 1898591 w 1929731"/>
              <a:gd name="connsiteY10" fmla="*/ 1423106 h 1907307"/>
              <a:gd name="connsiteX11" fmla="*/ 964867 w 1929731"/>
              <a:gd name="connsiteY11" fmla="*/ 34879 h 1907307"/>
              <a:gd name="connsiteX12" fmla="*/ 52324 w 1929731"/>
              <a:gd name="connsiteY12" fmla="*/ 485233 h 1907307"/>
              <a:gd name="connsiteX13" fmla="*/ 963622 w 1929731"/>
              <a:gd name="connsiteY13" fmla="*/ 934344 h 1907307"/>
              <a:gd name="connsiteX14" fmla="*/ 964867 w 1929731"/>
              <a:gd name="connsiteY14" fmla="*/ 936832 h 1907307"/>
              <a:gd name="connsiteX15" fmla="*/ 966112 w 1929731"/>
              <a:gd name="connsiteY15" fmla="*/ 935588 h 1907307"/>
              <a:gd name="connsiteX16" fmla="*/ 966112 w 1929731"/>
              <a:gd name="connsiteY16" fmla="*/ 934344 h 1907307"/>
              <a:gd name="connsiteX17" fmla="*/ 1878655 w 1929731"/>
              <a:gd name="connsiteY17" fmla="*/ 485233 h 1907307"/>
              <a:gd name="connsiteX18" fmla="*/ 1371963 w 1929731"/>
              <a:gd name="connsiteY18" fmla="*/ 235175 h 1907307"/>
              <a:gd name="connsiteX19" fmla="*/ 964866 w 1929731"/>
              <a:gd name="connsiteY19" fmla="*/ 0 h 1907307"/>
              <a:gd name="connsiteX20" fmla="*/ 1893627 w 1929731"/>
              <a:gd name="connsiteY20" fmla="*/ 458152 h 1907307"/>
              <a:gd name="connsiteX21" fmla="*/ 1909811 w 1929731"/>
              <a:gd name="connsiteY21" fmla="*/ 481807 h 1907307"/>
              <a:gd name="connsiteX22" fmla="*/ 1916036 w 1929731"/>
              <a:gd name="connsiteY22" fmla="*/ 484297 h 1907307"/>
              <a:gd name="connsiteX23" fmla="*/ 1929731 w 1929731"/>
              <a:gd name="connsiteY23" fmla="*/ 510441 h 1907307"/>
              <a:gd name="connsiteX24" fmla="*/ 1929731 w 1929731"/>
              <a:gd name="connsiteY24" fmla="*/ 1423010 h 1907307"/>
              <a:gd name="connsiteX25" fmla="*/ 1912301 w 1929731"/>
              <a:gd name="connsiteY25" fmla="*/ 1450400 h 1907307"/>
              <a:gd name="connsiteX26" fmla="*/ 994745 w 1929731"/>
              <a:gd name="connsiteY26" fmla="*/ 1903572 h 1907307"/>
              <a:gd name="connsiteX27" fmla="*/ 981051 w 1929731"/>
              <a:gd name="connsiteY27" fmla="*/ 1907307 h 1907307"/>
              <a:gd name="connsiteX28" fmla="*/ 964866 w 1929731"/>
              <a:gd name="connsiteY28" fmla="*/ 1903572 h 1907307"/>
              <a:gd name="connsiteX29" fmla="*/ 949926 w 1929731"/>
              <a:gd name="connsiteY29" fmla="*/ 1907307 h 1907307"/>
              <a:gd name="connsiteX30" fmla="*/ 936231 w 1929731"/>
              <a:gd name="connsiteY30" fmla="*/ 1903572 h 1907307"/>
              <a:gd name="connsiteX31" fmla="*/ 18675 w 1929731"/>
              <a:gd name="connsiteY31" fmla="*/ 1450400 h 1907307"/>
              <a:gd name="connsiteX32" fmla="*/ 0 w 1929731"/>
              <a:gd name="connsiteY32" fmla="*/ 1423010 h 1907307"/>
              <a:gd name="connsiteX33" fmla="*/ 0 w 1929731"/>
              <a:gd name="connsiteY33" fmla="*/ 510441 h 1907307"/>
              <a:gd name="connsiteX34" fmla="*/ 16185 w 1929731"/>
              <a:gd name="connsiteY34" fmla="*/ 484297 h 1907307"/>
              <a:gd name="connsiteX35" fmla="*/ 21165 w 1929731"/>
              <a:gd name="connsiteY35" fmla="*/ 481807 h 1907307"/>
              <a:gd name="connsiteX36" fmla="*/ 37350 w 1929731"/>
              <a:gd name="connsiteY36" fmla="*/ 458152 h 190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29731" h="1907307">
                <a:moveTo>
                  <a:pt x="32394" y="512020"/>
                </a:moveTo>
                <a:lnTo>
                  <a:pt x="32394" y="1423107"/>
                </a:lnTo>
                <a:lnTo>
                  <a:pt x="949297" y="1874916"/>
                </a:lnTo>
                <a:lnTo>
                  <a:pt x="949297" y="965074"/>
                </a:lnTo>
                <a:lnTo>
                  <a:pt x="37370" y="514509"/>
                </a:lnTo>
                <a:close/>
                <a:moveTo>
                  <a:pt x="1898591" y="510774"/>
                </a:moveTo>
                <a:lnTo>
                  <a:pt x="1896103" y="512019"/>
                </a:lnTo>
                <a:cubicBezTo>
                  <a:pt x="1894859" y="513263"/>
                  <a:pt x="1893615" y="514508"/>
                  <a:pt x="1893615" y="514508"/>
                </a:cubicBezTo>
                <a:lnTo>
                  <a:pt x="981688" y="965073"/>
                </a:lnTo>
                <a:lnTo>
                  <a:pt x="981688" y="1874916"/>
                </a:lnTo>
                <a:lnTo>
                  <a:pt x="1898591" y="1423106"/>
                </a:lnTo>
                <a:close/>
                <a:moveTo>
                  <a:pt x="964867" y="34879"/>
                </a:moveTo>
                <a:lnTo>
                  <a:pt x="52324" y="485233"/>
                </a:lnTo>
                <a:lnTo>
                  <a:pt x="963622" y="934344"/>
                </a:lnTo>
                <a:lnTo>
                  <a:pt x="964867" y="936832"/>
                </a:lnTo>
                <a:lnTo>
                  <a:pt x="966112" y="935588"/>
                </a:lnTo>
                <a:cubicBezTo>
                  <a:pt x="966112" y="935588"/>
                  <a:pt x="966112" y="935588"/>
                  <a:pt x="966112" y="934344"/>
                </a:cubicBezTo>
                <a:lnTo>
                  <a:pt x="1878655" y="485233"/>
                </a:lnTo>
                <a:lnTo>
                  <a:pt x="1371963" y="235175"/>
                </a:lnTo>
                <a:close/>
                <a:moveTo>
                  <a:pt x="964866" y="0"/>
                </a:moveTo>
                <a:lnTo>
                  <a:pt x="1893627" y="458152"/>
                </a:lnTo>
                <a:cubicBezTo>
                  <a:pt x="1902341" y="463132"/>
                  <a:pt x="1908566" y="471847"/>
                  <a:pt x="1909811" y="481807"/>
                </a:cubicBezTo>
                <a:cubicBezTo>
                  <a:pt x="1912301" y="481807"/>
                  <a:pt x="1913546" y="483052"/>
                  <a:pt x="1916036" y="484297"/>
                </a:cubicBezTo>
                <a:cubicBezTo>
                  <a:pt x="1924751" y="490522"/>
                  <a:pt x="1929731" y="500481"/>
                  <a:pt x="1929731" y="510441"/>
                </a:cubicBezTo>
                <a:lnTo>
                  <a:pt x="1929731" y="1423010"/>
                </a:lnTo>
                <a:cubicBezTo>
                  <a:pt x="1929731" y="1435460"/>
                  <a:pt x="1923506" y="1445420"/>
                  <a:pt x="1912301" y="1450400"/>
                </a:cubicBezTo>
                <a:lnTo>
                  <a:pt x="994745" y="1903572"/>
                </a:lnTo>
                <a:cubicBezTo>
                  <a:pt x="991010" y="1906062"/>
                  <a:pt x="986031" y="1907307"/>
                  <a:pt x="981051" y="1907307"/>
                </a:cubicBezTo>
                <a:cubicBezTo>
                  <a:pt x="976071" y="1907307"/>
                  <a:pt x="971091" y="1904817"/>
                  <a:pt x="964866" y="1903572"/>
                </a:cubicBezTo>
                <a:cubicBezTo>
                  <a:pt x="961131" y="1904817"/>
                  <a:pt x="956151" y="1907307"/>
                  <a:pt x="949926" y="1907307"/>
                </a:cubicBezTo>
                <a:cubicBezTo>
                  <a:pt x="944946" y="1907307"/>
                  <a:pt x="939966" y="1906062"/>
                  <a:pt x="936231" y="1903572"/>
                </a:cubicBezTo>
                <a:lnTo>
                  <a:pt x="18675" y="1450400"/>
                </a:lnTo>
                <a:cubicBezTo>
                  <a:pt x="7470" y="1445420"/>
                  <a:pt x="0" y="1435460"/>
                  <a:pt x="0" y="1423010"/>
                </a:cubicBezTo>
                <a:lnTo>
                  <a:pt x="0" y="510441"/>
                </a:lnTo>
                <a:cubicBezTo>
                  <a:pt x="0" y="500481"/>
                  <a:pt x="6225" y="490522"/>
                  <a:pt x="16185" y="484297"/>
                </a:cubicBezTo>
                <a:cubicBezTo>
                  <a:pt x="17430" y="483052"/>
                  <a:pt x="18675" y="481807"/>
                  <a:pt x="21165" y="481807"/>
                </a:cubicBezTo>
                <a:cubicBezTo>
                  <a:pt x="22410" y="471847"/>
                  <a:pt x="28635" y="463132"/>
                  <a:pt x="37350" y="458152"/>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3" name="Rectangle 2"/>
          <p:cNvSpPr/>
          <p:nvPr/>
        </p:nvSpPr>
        <p:spPr>
          <a:xfrm>
            <a:off x="106650" y="6120093"/>
            <a:ext cx="11322529" cy="6001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ZA" sz="1100" dirty="0">
                <a:latin typeface="Century Gothic" panose="020B0502020202020204" pitchFamily="34" charset="0"/>
              </a:rPr>
              <a:t>If department exclude indicators from their annual performance plans, they risk not being able to achieve the MTSF indicators targets as well as the priority goals. This means the administration may not be able to deliver on its promised services and improve the quality teaching and learning in South Africa. A target that is not measured or accounted for, is unlikely to be delivered</a:t>
            </a:r>
          </a:p>
        </p:txBody>
      </p:sp>
    </p:spTree>
    <p:extLst>
      <p:ext uri="{BB962C8B-B14F-4D97-AF65-F5344CB8AC3E}">
        <p14:creationId xmlns:p14="http://schemas.microsoft.com/office/powerpoint/2010/main" val="149949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AC2EE8-C7CB-AC63-28A3-581001F2029B}"/>
              </a:ext>
            </a:extLst>
          </p:cNvPr>
          <p:cNvSpPr>
            <a:spLocks noGrp="1"/>
          </p:cNvSpPr>
          <p:nvPr>
            <p:ph type="title"/>
          </p:nvPr>
        </p:nvSpPr>
        <p:spPr>
          <a:xfrm>
            <a:off x="3602735" y="2721862"/>
            <a:ext cx="7955281" cy="1109474"/>
          </a:xfrm>
        </p:spPr>
        <p:txBody>
          <a:bodyPr>
            <a:normAutofit/>
          </a:bodyPr>
          <a:lstStyle/>
          <a:p>
            <a:pPr algn="ctr"/>
            <a:r>
              <a:rPr lang="en-US" sz="4400" dirty="0"/>
              <a:t>Preventative controls</a:t>
            </a:r>
          </a:p>
        </p:txBody>
      </p:sp>
    </p:spTree>
    <p:extLst>
      <p:ext uri="{BB962C8B-B14F-4D97-AF65-F5344CB8AC3E}">
        <p14:creationId xmlns:p14="http://schemas.microsoft.com/office/powerpoint/2010/main" val="371277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ZA"/>
          </a:p>
        </p:txBody>
      </p:sp>
      <p:sp>
        <p:nvSpPr>
          <p:cNvPr id="4" name="Content Placeholder 3"/>
          <p:cNvSpPr>
            <a:spLocks noGrp="1"/>
          </p:cNvSpPr>
          <p:nvPr>
            <p:ph sz="quarter" idx="4294967295"/>
          </p:nvPr>
        </p:nvSpPr>
        <p:spPr>
          <a:xfrm>
            <a:off x="0" y="944961"/>
            <a:ext cx="10398125" cy="4773613"/>
          </a:xfrm>
          <a:prstGeom prst="rect">
            <a:avLst/>
          </a:prstGeom>
        </p:spPr>
        <p:txBody>
          <a:bodyPr/>
          <a:lstStyle/>
          <a:p>
            <a:pPr marL="342900" indent="-342900" eaLnBrk="1" hangingPunct="1">
              <a:buFont typeface="Arial"/>
              <a:buAutoNum type="arabicPeriod"/>
            </a:pPr>
            <a:r>
              <a:rPr lang="en-US" sz="1400" dirty="0">
                <a:solidFill>
                  <a:schemeClr val="bg2">
                    <a:lumMod val="50000"/>
                  </a:schemeClr>
                </a:solidFill>
                <a:latin typeface="Century Gothic" charset="0"/>
              </a:rPr>
              <a:t>A demonstrated commitment to integrity and ethical values</a:t>
            </a:r>
          </a:p>
          <a:p>
            <a:pPr marL="342900" indent="-342900" eaLnBrk="1" hangingPunct="1">
              <a:buFont typeface="Arial"/>
              <a:buAutoNum type="arabicPeriod"/>
            </a:pPr>
            <a:endParaRPr lang="en-US" sz="1400" dirty="0">
              <a:solidFill>
                <a:schemeClr val="bg2">
                  <a:lumMod val="50000"/>
                </a:schemeClr>
              </a:solidFill>
              <a:latin typeface="Century Gothic" charset="0"/>
            </a:endParaRPr>
          </a:p>
          <a:p>
            <a:pPr marL="342900" indent="-342900" eaLnBrk="1" hangingPunct="1">
              <a:buFont typeface="Arial"/>
              <a:buAutoNum type="arabicPeriod"/>
            </a:pPr>
            <a:r>
              <a:rPr lang="en-US" sz="1400" dirty="0">
                <a:solidFill>
                  <a:schemeClr val="bg2">
                    <a:lumMod val="50000"/>
                  </a:schemeClr>
                </a:solidFill>
                <a:latin typeface="Century Gothic" charset="0"/>
              </a:rPr>
              <a:t>Accounting officers and authorities provide independent oversight</a:t>
            </a:r>
          </a:p>
          <a:p>
            <a:pPr marL="342900" indent="-342900" eaLnBrk="1" hangingPunct="1">
              <a:buFont typeface="Arial"/>
              <a:buAutoNum type="arabicPeriod"/>
            </a:pPr>
            <a:endParaRPr lang="en-US" sz="1400" dirty="0">
              <a:solidFill>
                <a:schemeClr val="bg2">
                  <a:lumMod val="50000"/>
                </a:schemeClr>
              </a:solidFill>
              <a:latin typeface="Century Gothic" charset="0"/>
            </a:endParaRPr>
          </a:p>
          <a:p>
            <a:pPr marL="342900" indent="-342900" eaLnBrk="1" hangingPunct="1">
              <a:buFont typeface="Arial"/>
              <a:buAutoNum type="arabicPeriod"/>
            </a:pPr>
            <a:r>
              <a:rPr lang="en-US" sz="1400" dirty="0">
                <a:solidFill>
                  <a:schemeClr val="bg2">
                    <a:lumMod val="50000"/>
                  </a:schemeClr>
                </a:solidFill>
                <a:latin typeface="Century Gothic" charset="0"/>
              </a:rPr>
              <a:t>Building and maintaining a strong control culture</a:t>
            </a:r>
          </a:p>
          <a:p>
            <a:pPr marL="342900" indent="-342900" eaLnBrk="1" hangingPunct="1">
              <a:buFont typeface="Arial"/>
              <a:buAutoNum type="arabicPeriod"/>
            </a:pPr>
            <a:endParaRPr lang="en-US" sz="1400" dirty="0">
              <a:solidFill>
                <a:schemeClr val="bg2">
                  <a:lumMod val="50000"/>
                </a:schemeClr>
              </a:solidFill>
              <a:latin typeface="Century Gothic" charset="0"/>
            </a:endParaRPr>
          </a:p>
          <a:p>
            <a:pPr marL="342900" indent="-342900" eaLnBrk="1" hangingPunct="1">
              <a:buFont typeface="Arial"/>
              <a:buAutoNum type="arabicPeriod"/>
            </a:pPr>
            <a:r>
              <a:rPr lang="en-US" sz="1400" dirty="0">
                <a:solidFill>
                  <a:schemeClr val="bg2">
                    <a:lumMod val="50000"/>
                  </a:schemeClr>
                </a:solidFill>
                <a:latin typeface="Century Gothic" charset="0"/>
              </a:rPr>
              <a:t> Implementing effective consequences</a:t>
            </a:r>
          </a:p>
        </p:txBody>
      </p:sp>
      <p:grpSp>
        <p:nvGrpSpPr>
          <p:cNvPr id="5" name="Group 4"/>
          <p:cNvGrpSpPr/>
          <p:nvPr/>
        </p:nvGrpSpPr>
        <p:grpSpPr>
          <a:xfrm>
            <a:off x="0" y="118416"/>
            <a:ext cx="5473746" cy="789709"/>
            <a:chOff x="-1" y="1042138"/>
            <a:chExt cx="9001127" cy="959684"/>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061"/>
            <a:stretch/>
          </p:blipFill>
          <p:spPr>
            <a:xfrm>
              <a:off x="171452" y="1042138"/>
              <a:ext cx="8829674" cy="959684"/>
            </a:xfrm>
            <a:prstGeom prst="rect">
              <a:avLst/>
            </a:prstGeom>
          </p:spPr>
        </p:pic>
        <p:sp>
          <p:nvSpPr>
            <p:cNvPr id="7" name="Rectangle 6"/>
            <p:cNvSpPr/>
            <p:nvPr/>
          </p:nvSpPr>
          <p:spPr>
            <a:xfrm>
              <a:off x="-1" y="1056315"/>
              <a:ext cx="457201" cy="938414"/>
            </a:xfrm>
            <a:prstGeom prst="rect">
              <a:avLst/>
            </a:prstGeom>
            <a:solidFill>
              <a:srgbClr val="6C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8BF8D80D-1B2C-56FE-4026-E57EE8BCED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3"/>
          <a:stretch/>
        </p:blipFill>
        <p:spPr>
          <a:xfrm>
            <a:off x="5392723" y="112579"/>
            <a:ext cx="5512239" cy="789709"/>
          </a:xfrm>
          <a:prstGeom prst="rect">
            <a:avLst/>
          </a:prstGeom>
        </p:spPr>
      </p:pic>
      <p:sp>
        <p:nvSpPr>
          <p:cNvPr id="8" name="Content Placeholder 3">
            <a:extLst>
              <a:ext uri="{FF2B5EF4-FFF2-40B4-BE49-F238E27FC236}">
                <a16:creationId xmlns:a16="http://schemas.microsoft.com/office/drawing/2014/main" id="{82570370-87B6-6286-F661-587355FD7C0D}"/>
              </a:ext>
            </a:extLst>
          </p:cNvPr>
          <p:cNvSpPr txBox="1">
            <a:spLocks/>
          </p:cNvSpPr>
          <p:nvPr/>
        </p:nvSpPr>
        <p:spPr>
          <a:xfrm>
            <a:off x="6340156" y="865065"/>
            <a:ext cx="5512239" cy="219347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AutoNum type="arabicPeriod"/>
            </a:pPr>
            <a:r>
              <a:rPr lang="en-US" sz="1400" dirty="0">
                <a:solidFill>
                  <a:schemeClr val="bg2">
                    <a:lumMod val="50000"/>
                  </a:schemeClr>
                </a:solidFill>
                <a:latin typeface="Century Gothic" charset="0"/>
              </a:rPr>
              <a:t>Implement suitable risk management </a:t>
            </a:r>
          </a:p>
          <a:p>
            <a:pPr>
              <a:buFont typeface="Arial"/>
              <a:buAutoNum type="arabicPeriod"/>
            </a:pPr>
            <a:endParaRPr lang="en-US" sz="1400" dirty="0">
              <a:solidFill>
                <a:schemeClr val="bg2">
                  <a:lumMod val="50000"/>
                </a:schemeClr>
              </a:solidFill>
              <a:latin typeface="Century Gothic" charset="0"/>
            </a:endParaRPr>
          </a:p>
          <a:p>
            <a:pPr>
              <a:buFont typeface="Arial"/>
              <a:buAutoNum type="arabicPeriod"/>
            </a:pPr>
            <a:r>
              <a:rPr lang="en-US" sz="1400" dirty="0">
                <a:solidFill>
                  <a:schemeClr val="bg2">
                    <a:lumMod val="50000"/>
                  </a:schemeClr>
                </a:solidFill>
                <a:latin typeface="Century Gothic" charset="0"/>
              </a:rPr>
              <a:t>Establish and communicate policies and procedures</a:t>
            </a:r>
          </a:p>
          <a:p>
            <a:pPr>
              <a:buFont typeface="Arial"/>
              <a:buAutoNum type="arabicPeriod"/>
            </a:pPr>
            <a:endParaRPr lang="en-US" sz="1400" dirty="0">
              <a:solidFill>
                <a:schemeClr val="bg2">
                  <a:lumMod val="50000"/>
                </a:schemeClr>
              </a:solidFill>
              <a:latin typeface="Century Gothic" charset="0"/>
            </a:endParaRPr>
          </a:p>
          <a:p>
            <a:pPr>
              <a:buFont typeface="Arial"/>
              <a:buAutoNum type="arabicPeriod"/>
            </a:pPr>
            <a:r>
              <a:rPr lang="en-US" sz="1400" dirty="0">
                <a:solidFill>
                  <a:schemeClr val="bg2">
                    <a:lumMod val="50000"/>
                  </a:schemeClr>
                </a:solidFill>
                <a:latin typeface="Century Gothic" charset="0"/>
              </a:rPr>
              <a:t>Demonstrate commitment to competence</a:t>
            </a:r>
          </a:p>
          <a:p>
            <a:pPr>
              <a:buFont typeface="Arial"/>
              <a:buAutoNum type="arabicPeriod"/>
            </a:pPr>
            <a:endParaRPr lang="en-US" sz="1400" dirty="0">
              <a:solidFill>
                <a:schemeClr val="bg2">
                  <a:lumMod val="50000"/>
                </a:schemeClr>
              </a:solidFill>
              <a:latin typeface="Century Gothic" charset="0"/>
            </a:endParaRPr>
          </a:p>
          <a:p>
            <a:pPr>
              <a:buFont typeface="Arial"/>
              <a:buAutoNum type="arabicPeriod"/>
            </a:pPr>
            <a:r>
              <a:rPr lang="en-US" sz="1400" dirty="0">
                <a:solidFill>
                  <a:schemeClr val="bg2">
                    <a:lumMod val="50000"/>
                  </a:schemeClr>
                </a:solidFill>
                <a:latin typeface="Century Gothic" charset="0"/>
              </a:rPr>
              <a:t>Use assessments of independent assurance providers</a:t>
            </a:r>
          </a:p>
        </p:txBody>
      </p:sp>
      <p:sp>
        <p:nvSpPr>
          <p:cNvPr id="9" name="Content Placeholder 3">
            <a:extLst>
              <a:ext uri="{FF2B5EF4-FFF2-40B4-BE49-F238E27FC236}">
                <a16:creationId xmlns:a16="http://schemas.microsoft.com/office/drawing/2014/main" id="{0CCD9A5C-4574-6958-65B3-C9AE4A644F2F}"/>
              </a:ext>
            </a:extLst>
          </p:cNvPr>
          <p:cNvSpPr txBox="1">
            <a:spLocks/>
          </p:cNvSpPr>
          <p:nvPr/>
        </p:nvSpPr>
        <p:spPr>
          <a:xfrm>
            <a:off x="6096000" y="4069177"/>
            <a:ext cx="5842760" cy="20355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AutoNum type="arabicPeriod"/>
            </a:pPr>
            <a:r>
              <a:rPr lang="en-US" sz="1400" dirty="0">
                <a:solidFill>
                  <a:schemeClr val="bg2">
                    <a:lumMod val="50000"/>
                  </a:schemeClr>
                </a:solidFill>
                <a:latin typeface="Century Gothic" charset="0"/>
              </a:rPr>
              <a:t>Use procurement plans to enable proper planning</a:t>
            </a:r>
          </a:p>
          <a:p>
            <a:pPr>
              <a:buFont typeface="Arial"/>
              <a:buAutoNum type="arabicPeriod"/>
            </a:pPr>
            <a:endParaRPr lang="en-US" sz="1400" dirty="0">
              <a:solidFill>
                <a:schemeClr val="bg2">
                  <a:lumMod val="50000"/>
                </a:schemeClr>
              </a:solidFill>
              <a:latin typeface="Century Gothic" charset="0"/>
            </a:endParaRPr>
          </a:p>
          <a:p>
            <a:pPr>
              <a:buFont typeface="Arial"/>
              <a:buAutoNum type="arabicPeriod"/>
            </a:pPr>
            <a:r>
              <a:rPr lang="en-US" sz="1400" dirty="0">
                <a:solidFill>
                  <a:schemeClr val="bg2">
                    <a:lumMod val="50000"/>
                  </a:schemeClr>
                </a:solidFill>
                <a:latin typeface="Century Gothic" charset="0"/>
              </a:rPr>
              <a:t>Ensure adequate capacity and skills for supply chain management</a:t>
            </a:r>
          </a:p>
          <a:p>
            <a:pPr>
              <a:buFont typeface="Arial"/>
              <a:buAutoNum type="arabicPeriod"/>
            </a:pPr>
            <a:endParaRPr lang="en-US" sz="1400" dirty="0">
              <a:solidFill>
                <a:schemeClr val="bg2">
                  <a:lumMod val="50000"/>
                </a:schemeClr>
              </a:solidFill>
              <a:latin typeface="Century Gothic" charset="0"/>
            </a:endParaRPr>
          </a:p>
          <a:p>
            <a:pPr>
              <a:buFont typeface="Arial"/>
              <a:buAutoNum type="arabicPeriod"/>
            </a:pPr>
            <a:r>
              <a:rPr lang="en-US" sz="1400" dirty="0">
                <a:solidFill>
                  <a:schemeClr val="bg2">
                    <a:lumMod val="50000"/>
                  </a:schemeClr>
                </a:solidFill>
                <a:latin typeface="Century Gothic" charset="0"/>
              </a:rPr>
              <a:t>Implement </a:t>
            </a:r>
            <a:r>
              <a:rPr lang="en-US" sz="1400" dirty="0" err="1">
                <a:solidFill>
                  <a:schemeClr val="bg2">
                    <a:lumMod val="50000"/>
                  </a:schemeClr>
                </a:solidFill>
                <a:latin typeface="Century Gothic" charset="0"/>
              </a:rPr>
              <a:t>standardised</a:t>
            </a:r>
            <a:r>
              <a:rPr lang="en-US" sz="1400" dirty="0">
                <a:solidFill>
                  <a:schemeClr val="bg2">
                    <a:lumMod val="50000"/>
                  </a:schemeClr>
                </a:solidFill>
                <a:latin typeface="Century Gothic" charset="0"/>
              </a:rPr>
              <a:t>, effective procurement processes</a:t>
            </a:r>
          </a:p>
          <a:p>
            <a:pPr>
              <a:buFont typeface="Arial"/>
              <a:buAutoNum type="arabicPeriod"/>
            </a:pPr>
            <a:endParaRPr lang="en-US" sz="1400" dirty="0">
              <a:solidFill>
                <a:schemeClr val="bg2">
                  <a:lumMod val="50000"/>
                </a:schemeClr>
              </a:solidFill>
              <a:latin typeface="Century Gothic" charset="0"/>
            </a:endParaRPr>
          </a:p>
          <a:p>
            <a:pPr>
              <a:buFont typeface="Arial"/>
              <a:buAutoNum type="arabicPeriod"/>
            </a:pPr>
            <a:r>
              <a:rPr lang="en-US" sz="1400" dirty="0">
                <a:solidFill>
                  <a:schemeClr val="bg2">
                    <a:lumMod val="50000"/>
                  </a:schemeClr>
                </a:solidFill>
                <a:latin typeface="Century Gothic" charset="0"/>
              </a:rPr>
              <a:t>Safeguard against conflicts of interest</a:t>
            </a:r>
          </a:p>
          <a:p>
            <a:pPr marL="0" indent="0">
              <a:buFont typeface="Arial" pitchFamily="34" charset="0"/>
              <a:buNone/>
            </a:pPr>
            <a:endParaRPr lang="en-US" dirty="0"/>
          </a:p>
        </p:txBody>
      </p:sp>
      <p:pic>
        <p:nvPicPr>
          <p:cNvPr id="10" name="Picture 9">
            <a:extLst>
              <a:ext uri="{FF2B5EF4-FFF2-40B4-BE49-F238E27FC236}">
                <a16:creationId xmlns:a16="http://schemas.microsoft.com/office/drawing/2014/main" id="{1E130948-ED47-5F9E-495D-09EA3D32A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63"/>
          <a:stretch/>
        </p:blipFill>
        <p:spPr>
          <a:xfrm>
            <a:off x="6042796" y="3182488"/>
            <a:ext cx="6106957" cy="684692"/>
          </a:xfrm>
          <a:prstGeom prst="rect">
            <a:avLst/>
          </a:prstGeom>
        </p:spPr>
      </p:pic>
      <p:pic>
        <p:nvPicPr>
          <p:cNvPr id="12" name="object 50">
            <a:extLst>
              <a:ext uri="{FF2B5EF4-FFF2-40B4-BE49-F238E27FC236}">
                <a16:creationId xmlns:a16="http://schemas.microsoft.com/office/drawing/2014/main" id="{41A15C5E-E505-D955-8FED-1FF177F73DBD}"/>
              </a:ext>
            </a:extLst>
          </p:cNvPr>
          <p:cNvPicPr/>
          <p:nvPr/>
        </p:nvPicPr>
        <p:blipFill>
          <a:blip r:embed="rId5" cstate="print"/>
          <a:stretch>
            <a:fillRect/>
          </a:stretch>
        </p:blipFill>
        <p:spPr>
          <a:xfrm>
            <a:off x="585362" y="3851371"/>
            <a:ext cx="4668272" cy="2701399"/>
          </a:xfrm>
          <a:prstGeom prst="rect">
            <a:avLst/>
          </a:prstGeom>
        </p:spPr>
      </p:pic>
    </p:spTree>
    <p:extLst>
      <p:ext uri="{BB962C8B-B14F-4D97-AF65-F5344CB8AC3E}">
        <p14:creationId xmlns:p14="http://schemas.microsoft.com/office/powerpoint/2010/main" val="266496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B45491-EB2D-68EA-52F2-070084EDE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3"/>
          <a:stretch/>
        </p:blipFill>
        <p:spPr>
          <a:xfrm>
            <a:off x="0" y="40261"/>
            <a:ext cx="5579413" cy="771276"/>
          </a:xfrm>
          <a:prstGeom prst="rect">
            <a:avLst/>
          </a:prstGeom>
        </p:spPr>
      </p:pic>
      <p:sp>
        <p:nvSpPr>
          <p:cNvPr id="7" name="Content Placeholder 3">
            <a:extLst>
              <a:ext uri="{FF2B5EF4-FFF2-40B4-BE49-F238E27FC236}">
                <a16:creationId xmlns:a16="http://schemas.microsoft.com/office/drawing/2014/main" id="{90D47C4F-89B7-31C1-4F65-1DBAEC9ECFE7}"/>
              </a:ext>
            </a:extLst>
          </p:cNvPr>
          <p:cNvSpPr txBox="1">
            <a:spLocks/>
          </p:cNvSpPr>
          <p:nvPr/>
        </p:nvSpPr>
        <p:spPr>
          <a:xfrm>
            <a:off x="64254" y="853117"/>
            <a:ext cx="5427050" cy="43885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90000"/>
              </a:lnSpc>
              <a:spcBef>
                <a:spcPts val="1000"/>
              </a:spcBef>
              <a:spcAft>
                <a:spcPct val="0"/>
              </a:spcAft>
              <a:buFont typeface="Arial"/>
              <a:buAutoNum type="arabicPeriod"/>
            </a:pPr>
            <a:r>
              <a:rPr lang="en-US" sz="1400" dirty="0">
                <a:solidFill>
                  <a:schemeClr val="bg2">
                    <a:lumMod val="50000"/>
                  </a:schemeClr>
                </a:solidFill>
                <a:latin typeface="Century Gothic" charset="0"/>
              </a:rPr>
              <a:t>Ensure adequate capacity and skills to perform accounting and reporting activities</a:t>
            </a:r>
          </a:p>
          <a:p>
            <a:pPr fontAlgn="base">
              <a:lnSpc>
                <a:spcPct val="90000"/>
              </a:lnSpc>
              <a:spcBef>
                <a:spcPts val="1000"/>
              </a:spcBef>
              <a:spcAft>
                <a:spcPct val="0"/>
              </a:spcAft>
              <a:buFont typeface="Arial"/>
              <a:buAutoNum type="arabicPeriod"/>
            </a:pPr>
            <a:endParaRPr lang="en-US" sz="1400" dirty="0">
              <a:solidFill>
                <a:schemeClr val="bg2">
                  <a:lumMod val="50000"/>
                </a:schemeClr>
              </a:solidFill>
              <a:latin typeface="Century Gothic" charset="0"/>
            </a:endParaRPr>
          </a:p>
          <a:p>
            <a:pPr fontAlgn="base">
              <a:lnSpc>
                <a:spcPct val="90000"/>
              </a:lnSpc>
              <a:spcBef>
                <a:spcPts val="1000"/>
              </a:spcBef>
              <a:spcAft>
                <a:spcPct val="0"/>
              </a:spcAft>
              <a:buFont typeface="Arial"/>
              <a:buAutoNum type="arabicPeriod"/>
            </a:pPr>
            <a:r>
              <a:rPr lang="en-US" sz="1400" dirty="0">
                <a:solidFill>
                  <a:schemeClr val="bg2">
                    <a:lumMod val="50000"/>
                  </a:schemeClr>
                </a:solidFill>
                <a:latin typeface="Century Gothic" charset="0"/>
              </a:rPr>
              <a:t>Implement </a:t>
            </a:r>
            <a:r>
              <a:rPr lang="en-US" sz="1400" dirty="0" err="1">
                <a:solidFill>
                  <a:schemeClr val="bg2">
                    <a:lumMod val="50000"/>
                  </a:schemeClr>
                </a:solidFill>
                <a:latin typeface="Century Gothic" charset="0"/>
              </a:rPr>
              <a:t>standardised</a:t>
            </a:r>
            <a:r>
              <a:rPr lang="en-US" sz="1400" dirty="0">
                <a:solidFill>
                  <a:schemeClr val="bg2">
                    <a:lumMod val="50000"/>
                  </a:schemeClr>
                </a:solidFill>
                <a:latin typeface="Century Gothic" charset="0"/>
              </a:rPr>
              <a:t>, effective accounting processes</a:t>
            </a:r>
          </a:p>
          <a:p>
            <a:pPr fontAlgn="base">
              <a:lnSpc>
                <a:spcPct val="90000"/>
              </a:lnSpc>
              <a:spcBef>
                <a:spcPts val="1000"/>
              </a:spcBef>
              <a:spcAft>
                <a:spcPct val="0"/>
              </a:spcAft>
              <a:buFont typeface="Arial"/>
              <a:buAutoNum type="arabicPeriod"/>
            </a:pPr>
            <a:endParaRPr lang="en-US" sz="1400" dirty="0">
              <a:solidFill>
                <a:schemeClr val="bg2">
                  <a:lumMod val="50000"/>
                </a:schemeClr>
              </a:solidFill>
              <a:latin typeface="Century Gothic" charset="0"/>
            </a:endParaRPr>
          </a:p>
          <a:p>
            <a:pPr fontAlgn="base">
              <a:lnSpc>
                <a:spcPct val="90000"/>
              </a:lnSpc>
              <a:spcBef>
                <a:spcPts val="1000"/>
              </a:spcBef>
              <a:spcAft>
                <a:spcPct val="0"/>
              </a:spcAft>
              <a:buFont typeface="Arial"/>
              <a:buAutoNum type="arabicPeriod"/>
            </a:pPr>
            <a:r>
              <a:rPr lang="en-US" sz="1400" dirty="0">
                <a:solidFill>
                  <a:schemeClr val="bg2">
                    <a:lumMod val="50000"/>
                  </a:schemeClr>
                </a:solidFill>
                <a:latin typeface="Century Gothic" charset="0"/>
              </a:rPr>
              <a:t>Ensure proper record keeping and document control</a:t>
            </a:r>
          </a:p>
          <a:p>
            <a:pPr fontAlgn="base">
              <a:lnSpc>
                <a:spcPct val="90000"/>
              </a:lnSpc>
              <a:spcBef>
                <a:spcPts val="1000"/>
              </a:spcBef>
              <a:spcAft>
                <a:spcPct val="0"/>
              </a:spcAft>
              <a:buFont typeface="Arial"/>
              <a:buAutoNum type="arabicPeriod"/>
            </a:pPr>
            <a:endParaRPr lang="en-US" sz="1400" dirty="0">
              <a:solidFill>
                <a:schemeClr val="bg2">
                  <a:lumMod val="50000"/>
                </a:schemeClr>
              </a:solidFill>
              <a:latin typeface="Century Gothic" charset="0"/>
            </a:endParaRPr>
          </a:p>
          <a:p>
            <a:pPr fontAlgn="base">
              <a:lnSpc>
                <a:spcPct val="90000"/>
              </a:lnSpc>
              <a:spcBef>
                <a:spcPts val="1000"/>
              </a:spcBef>
              <a:spcAft>
                <a:spcPct val="0"/>
              </a:spcAft>
              <a:buFont typeface="Arial"/>
              <a:buAutoNum type="arabicPeriod"/>
            </a:pPr>
            <a:r>
              <a:rPr lang="en-US" sz="1400" dirty="0">
                <a:solidFill>
                  <a:schemeClr val="bg2">
                    <a:lumMod val="50000"/>
                  </a:schemeClr>
                </a:solidFill>
                <a:latin typeface="Century Gothic" charset="0"/>
              </a:rPr>
              <a:t>Independently review and reconcile accounting records</a:t>
            </a:r>
          </a:p>
          <a:p>
            <a:pPr fontAlgn="base">
              <a:lnSpc>
                <a:spcPct val="90000"/>
              </a:lnSpc>
              <a:spcBef>
                <a:spcPts val="1000"/>
              </a:spcBef>
              <a:spcAft>
                <a:spcPct val="0"/>
              </a:spcAft>
              <a:buFont typeface="Arial"/>
              <a:buAutoNum type="arabicPeriod"/>
            </a:pPr>
            <a:endParaRPr lang="en-US" sz="1400" dirty="0">
              <a:solidFill>
                <a:schemeClr val="bg2">
                  <a:lumMod val="50000"/>
                </a:schemeClr>
              </a:solidFill>
              <a:latin typeface="Century Gothic" charset="0"/>
            </a:endParaRPr>
          </a:p>
          <a:p>
            <a:pPr fontAlgn="base">
              <a:lnSpc>
                <a:spcPct val="90000"/>
              </a:lnSpc>
              <a:spcBef>
                <a:spcPts val="1000"/>
              </a:spcBef>
              <a:spcAft>
                <a:spcPct val="0"/>
              </a:spcAft>
              <a:buFont typeface="Arial"/>
              <a:buAutoNum type="arabicPeriod"/>
            </a:pPr>
            <a:r>
              <a:rPr lang="en-US" sz="1400" dirty="0">
                <a:solidFill>
                  <a:schemeClr val="bg2">
                    <a:lumMod val="50000"/>
                  </a:schemeClr>
                </a:solidFill>
                <a:latin typeface="Century Gothic" charset="0"/>
              </a:rPr>
              <a:t>Carry out in-year reporting and monitoring</a:t>
            </a:r>
          </a:p>
          <a:p>
            <a:pPr fontAlgn="base">
              <a:lnSpc>
                <a:spcPct val="90000"/>
              </a:lnSpc>
              <a:spcBef>
                <a:spcPts val="1000"/>
              </a:spcBef>
              <a:spcAft>
                <a:spcPct val="0"/>
              </a:spcAft>
              <a:buFont typeface="Arial"/>
              <a:buAutoNum type="arabicPeriod"/>
            </a:pPr>
            <a:endParaRPr lang="en-US" sz="1400" dirty="0">
              <a:solidFill>
                <a:schemeClr val="bg2">
                  <a:lumMod val="50000"/>
                </a:schemeClr>
              </a:solidFill>
              <a:latin typeface="Century Gothic" charset="0"/>
            </a:endParaRPr>
          </a:p>
          <a:p>
            <a:pPr fontAlgn="base">
              <a:lnSpc>
                <a:spcPct val="90000"/>
              </a:lnSpc>
              <a:spcBef>
                <a:spcPts val="1000"/>
              </a:spcBef>
              <a:spcAft>
                <a:spcPct val="0"/>
              </a:spcAft>
              <a:buFont typeface="Arial"/>
              <a:buAutoNum type="arabicPeriod"/>
            </a:pPr>
            <a:r>
              <a:rPr lang="en-US" sz="1400" dirty="0">
                <a:solidFill>
                  <a:schemeClr val="bg2">
                    <a:lumMod val="50000"/>
                  </a:schemeClr>
                </a:solidFill>
                <a:latin typeface="Century Gothic" charset="0"/>
              </a:rPr>
              <a:t>Perform timely and accurate year-end reporting and monitoring</a:t>
            </a:r>
          </a:p>
          <a:p>
            <a:pPr>
              <a:buFont typeface="Arial" pitchFamily="34" charset="0"/>
              <a:buAutoNum type="arabicPeriod"/>
            </a:pPr>
            <a:endParaRPr lang="en-US" dirty="0"/>
          </a:p>
        </p:txBody>
      </p:sp>
      <p:sp>
        <p:nvSpPr>
          <p:cNvPr id="8" name="Content Placeholder 1">
            <a:extLst>
              <a:ext uri="{FF2B5EF4-FFF2-40B4-BE49-F238E27FC236}">
                <a16:creationId xmlns:a16="http://schemas.microsoft.com/office/drawing/2014/main" id="{0537C73E-B405-4B33-6130-9BFDE08E0CC6}"/>
              </a:ext>
            </a:extLst>
          </p:cNvPr>
          <p:cNvSpPr txBox="1">
            <a:spLocks/>
          </p:cNvSpPr>
          <p:nvPr/>
        </p:nvSpPr>
        <p:spPr>
          <a:xfrm>
            <a:off x="5766669" y="1022797"/>
            <a:ext cx="6012651" cy="18446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90000"/>
              </a:lnSpc>
              <a:spcBef>
                <a:spcPts val="1000"/>
              </a:spcBef>
              <a:spcAft>
                <a:spcPct val="0"/>
              </a:spcAft>
              <a:buFont typeface="Arial"/>
              <a:buAutoNum type="arabicPeriod"/>
            </a:pPr>
            <a:r>
              <a:rPr lang="en-ZA" sz="1400" dirty="0">
                <a:solidFill>
                  <a:schemeClr val="bg2">
                    <a:lumMod val="50000"/>
                  </a:schemeClr>
                </a:solidFill>
                <a:latin typeface="Century Gothic" charset="0"/>
              </a:rPr>
              <a:t>Keep proper records of assets and perform conditional assessments</a:t>
            </a:r>
          </a:p>
          <a:p>
            <a:pPr fontAlgn="base">
              <a:lnSpc>
                <a:spcPct val="90000"/>
              </a:lnSpc>
              <a:spcBef>
                <a:spcPts val="1000"/>
              </a:spcBef>
              <a:spcAft>
                <a:spcPct val="0"/>
              </a:spcAft>
              <a:buFont typeface="Arial"/>
              <a:buAutoNum type="arabicPeriod"/>
            </a:pPr>
            <a:endParaRPr lang="en-ZA" sz="1400" dirty="0">
              <a:solidFill>
                <a:schemeClr val="bg2">
                  <a:lumMod val="50000"/>
                </a:schemeClr>
              </a:solidFill>
              <a:latin typeface="Century Gothic" charset="0"/>
            </a:endParaRPr>
          </a:p>
          <a:p>
            <a:pPr fontAlgn="base">
              <a:lnSpc>
                <a:spcPct val="90000"/>
              </a:lnSpc>
              <a:spcBef>
                <a:spcPts val="1000"/>
              </a:spcBef>
              <a:spcAft>
                <a:spcPct val="0"/>
              </a:spcAft>
              <a:buFont typeface="Arial"/>
              <a:buAutoNum type="arabicPeriod"/>
            </a:pPr>
            <a:r>
              <a:rPr lang="en-ZA" sz="1400" dirty="0">
                <a:solidFill>
                  <a:schemeClr val="bg2">
                    <a:lumMod val="50000"/>
                  </a:schemeClr>
                </a:solidFill>
                <a:latin typeface="Century Gothic" charset="0"/>
              </a:rPr>
              <a:t>Implement controls to safeguard and maintain assets</a:t>
            </a:r>
          </a:p>
          <a:p>
            <a:pPr fontAlgn="base">
              <a:lnSpc>
                <a:spcPct val="90000"/>
              </a:lnSpc>
              <a:spcBef>
                <a:spcPts val="1000"/>
              </a:spcBef>
              <a:spcAft>
                <a:spcPct val="0"/>
              </a:spcAft>
              <a:buFont typeface="Arial"/>
              <a:buAutoNum type="arabicPeriod"/>
            </a:pPr>
            <a:endParaRPr lang="en-ZA" sz="1400" dirty="0">
              <a:solidFill>
                <a:schemeClr val="bg2">
                  <a:lumMod val="50000"/>
                </a:schemeClr>
              </a:solidFill>
              <a:latin typeface="Century Gothic" charset="0"/>
            </a:endParaRPr>
          </a:p>
          <a:p>
            <a:pPr fontAlgn="base">
              <a:lnSpc>
                <a:spcPct val="90000"/>
              </a:lnSpc>
              <a:spcBef>
                <a:spcPts val="1000"/>
              </a:spcBef>
              <a:spcAft>
                <a:spcPct val="0"/>
              </a:spcAft>
              <a:buFont typeface="Arial"/>
              <a:buAutoNum type="arabicPeriod"/>
            </a:pPr>
            <a:r>
              <a:rPr lang="en-ZA" sz="1400" dirty="0">
                <a:solidFill>
                  <a:schemeClr val="bg2">
                    <a:lumMod val="50000"/>
                  </a:schemeClr>
                </a:solidFill>
                <a:latin typeface="Century Gothic" charset="0"/>
              </a:rPr>
              <a:t>Ensure segregation of duties in management of assets</a:t>
            </a:r>
          </a:p>
          <a:p>
            <a:pPr>
              <a:buFont typeface="Arial" pitchFamily="34" charset="0"/>
              <a:buAutoNum type="arabicPeriod"/>
            </a:pPr>
            <a:endParaRPr lang="en-GB" dirty="0"/>
          </a:p>
        </p:txBody>
      </p:sp>
      <p:pic>
        <p:nvPicPr>
          <p:cNvPr id="9" name="Content Placeholder 5">
            <a:extLst>
              <a:ext uri="{FF2B5EF4-FFF2-40B4-BE49-F238E27FC236}">
                <a16:creationId xmlns:a16="http://schemas.microsoft.com/office/drawing/2014/main" id="{ABFDC7D1-7E43-DF17-7B42-92117B635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63"/>
          <a:stretch/>
        </p:blipFill>
        <p:spPr>
          <a:xfrm>
            <a:off x="5579413" y="28686"/>
            <a:ext cx="5520978" cy="757834"/>
          </a:xfrm>
          <a:prstGeom prst="rect">
            <a:avLst/>
          </a:prstGeom>
        </p:spPr>
      </p:pic>
      <p:pic>
        <p:nvPicPr>
          <p:cNvPr id="10" name="object 50">
            <a:extLst>
              <a:ext uri="{FF2B5EF4-FFF2-40B4-BE49-F238E27FC236}">
                <a16:creationId xmlns:a16="http://schemas.microsoft.com/office/drawing/2014/main" id="{6A77BDCE-0BEA-7A17-A208-88FBFA4050EE}"/>
              </a:ext>
            </a:extLst>
          </p:cNvPr>
          <p:cNvPicPr/>
          <p:nvPr/>
        </p:nvPicPr>
        <p:blipFill>
          <a:blip r:embed="rId4" cstate="print"/>
          <a:stretch>
            <a:fillRect/>
          </a:stretch>
        </p:blipFill>
        <p:spPr>
          <a:xfrm>
            <a:off x="6297070" y="3047393"/>
            <a:ext cx="4668272" cy="3075111"/>
          </a:xfrm>
          <a:prstGeom prst="rect">
            <a:avLst/>
          </a:prstGeom>
        </p:spPr>
      </p:pic>
    </p:spTree>
    <p:extLst>
      <p:ext uri="{BB962C8B-B14F-4D97-AF65-F5344CB8AC3E}">
        <p14:creationId xmlns:p14="http://schemas.microsoft.com/office/powerpoint/2010/main" val="417153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side Corner of Rectangle 7">
            <a:extLst>
              <a:ext uri="{FF2B5EF4-FFF2-40B4-BE49-F238E27FC236}">
                <a16:creationId xmlns:a16="http://schemas.microsoft.com/office/drawing/2014/main" id="{99CA7EE0-C2FB-DC30-BBE8-CB41A3482978}"/>
              </a:ext>
            </a:extLst>
          </p:cNvPr>
          <p:cNvSpPr/>
          <p:nvPr/>
        </p:nvSpPr>
        <p:spPr>
          <a:xfrm rot="5400000">
            <a:off x="60369" y="4067426"/>
            <a:ext cx="1371600" cy="1492339"/>
          </a:xfrm>
          <a:prstGeom prst="round2SameRect">
            <a:avLst>
              <a:gd name="adj1" fmla="val 47334"/>
              <a:gd name="adj2" fmla="val 0"/>
            </a:avLst>
          </a:prstGeom>
          <a:solidFill>
            <a:srgbClr val="00A88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245FD53-F731-D6E4-9C16-7512F15DA5F2}"/>
              </a:ext>
            </a:extLst>
          </p:cNvPr>
          <p:cNvSpPr/>
          <p:nvPr/>
        </p:nvSpPr>
        <p:spPr>
          <a:xfrm>
            <a:off x="274320" y="4292387"/>
            <a:ext cx="1021374" cy="10213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 Same-side Corner of Rectangle 4">
            <a:extLst>
              <a:ext uri="{FF2B5EF4-FFF2-40B4-BE49-F238E27FC236}">
                <a16:creationId xmlns:a16="http://schemas.microsoft.com/office/drawing/2014/main" id="{69B5AA20-933A-2CD3-DEEA-94965C9E4F88}"/>
              </a:ext>
            </a:extLst>
          </p:cNvPr>
          <p:cNvSpPr/>
          <p:nvPr/>
        </p:nvSpPr>
        <p:spPr>
          <a:xfrm rot="5400000">
            <a:off x="60369" y="1696464"/>
            <a:ext cx="1371600" cy="1492339"/>
          </a:xfrm>
          <a:prstGeom prst="round2SameRect">
            <a:avLst>
              <a:gd name="adj1" fmla="val 47334"/>
              <a:gd name="adj2" fmla="val 0"/>
            </a:avLst>
          </a:prstGeom>
          <a:solidFill>
            <a:srgbClr val="00A88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793655" y="1279554"/>
            <a:ext cx="9186670" cy="2308324"/>
          </a:xfrm>
          <a:prstGeom prst="rect">
            <a:avLst/>
          </a:prstGeom>
          <a:noFill/>
        </p:spPr>
        <p:txBody>
          <a:bodyPr wrap="square" rtlCol="0">
            <a:spAutoFit/>
          </a:bodyPr>
          <a:lstStyle/>
          <a:p>
            <a:r>
              <a:rPr lang="en-US" sz="2000" b="1" dirty="0">
                <a:solidFill>
                  <a:srgbClr val="172C54"/>
                </a:solidFill>
                <a:latin typeface="Century Gothic" charset="0"/>
                <a:ea typeface="Century Gothic" charset="0"/>
                <a:cs typeface="Century Gothic" charset="0"/>
              </a:rPr>
              <a:t>MISSION</a:t>
            </a:r>
          </a:p>
          <a:p>
            <a:endParaRPr lang="en-US" sz="2000" dirty="0">
              <a:solidFill>
                <a:srgbClr val="71708D"/>
              </a:solidFill>
              <a:latin typeface="Century Gothic" charset="0"/>
              <a:ea typeface="Century Gothic" charset="0"/>
              <a:cs typeface="Century Gothic" charset="0"/>
            </a:endParaRPr>
          </a:p>
          <a:p>
            <a:r>
              <a:rPr lang="en-US" sz="2000" dirty="0">
                <a:solidFill>
                  <a:srgbClr val="71708D"/>
                </a:solidFill>
                <a:latin typeface="Century Gothic" charset="0"/>
                <a:ea typeface="Century Gothic" charset="0"/>
                <a:cs typeface="Century Gothic" charset="0"/>
              </a:rPr>
              <a:t>The Auditor-General of South Africa has a constitutional mandate and, as the Supreme Audit Institution of South Africa, exists to strengthen our country’s democracy by enabling oversight, accountability and governance in the public sector through auditing, thereby building public confidence.</a:t>
            </a:r>
          </a:p>
        </p:txBody>
      </p:sp>
      <p:sp>
        <p:nvSpPr>
          <p:cNvPr id="15" name="TextBox 14"/>
          <p:cNvSpPr txBox="1"/>
          <p:nvPr/>
        </p:nvSpPr>
        <p:spPr>
          <a:xfrm>
            <a:off x="1793655" y="4147164"/>
            <a:ext cx="8888544" cy="1323439"/>
          </a:xfrm>
          <a:prstGeom prst="rect">
            <a:avLst/>
          </a:prstGeom>
          <a:noFill/>
        </p:spPr>
        <p:txBody>
          <a:bodyPr wrap="square" rtlCol="0">
            <a:spAutoFit/>
          </a:bodyPr>
          <a:lstStyle/>
          <a:p>
            <a:r>
              <a:rPr lang="en-US" sz="2000" b="1" dirty="0">
                <a:solidFill>
                  <a:srgbClr val="172C54"/>
                </a:solidFill>
                <a:latin typeface="Century Gothic" charset="0"/>
                <a:ea typeface="Century Gothic" charset="0"/>
                <a:cs typeface="Century Gothic" charset="0"/>
              </a:rPr>
              <a:t>VISION</a:t>
            </a:r>
          </a:p>
          <a:p>
            <a:endParaRPr lang="en-US" sz="2000" dirty="0">
              <a:solidFill>
                <a:srgbClr val="71708D"/>
              </a:solidFill>
              <a:latin typeface="Century Gothic" charset="0"/>
              <a:ea typeface="Century Gothic" charset="0"/>
              <a:cs typeface="Century Gothic" charset="0"/>
            </a:endParaRPr>
          </a:p>
          <a:p>
            <a:r>
              <a:rPr lang="en-US" sz="2000" dirty="0">
                <a:solidFill>
                  <a:srgbClr val="71708D"/>
                </a:solidFill>
                <a:latin typeface="Century Gothic" charset="0"/>
                <a:ea typeface="Century Gothic" charset="0"/>
                <a:cs typeface="Century Gothic" charset="0"/>
              </a:rPr>
              <a:t>To be recognised by all our stakeholders as a relevant supreme audit institution that enhances public sector accountability.</a:t>
            </a:r>
          </a:p>
        </p:txBody>
      </p:sp>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788" y="4537350"/>
            <a:ext cx="579486" cy="579486"/>
          </a:xfrm>
          <a:prstGeom prst="rect">
            <a:avLst/>
          </a:prstGeom>
        </p:spPr>
      </p:pic>
      <p:sp>
        <p:nvSpPr>
          <p:cNvPr id="2" name="Title 1">
            <a:extLst>
              <a:ext uri="{FF2B5EF4-FFF2-40B4-BE49-F238E27FC236}">
                <a16:creationId xmlns:a16="http://schemas.microsoft.com/office/drawing/2014/main" id="{1E2EB398-296E-B249-346C-E0AFE332E746}"/>
              </a:ext>
            </a:extLst>
          </p:cNvPr>
          <p:cNvSpPr>
            <a:spLocks noGrp="1"/>
          </p:cNvSpPr>
          <p:nvPr>
            <p:ph type="title"/>
          </p:nvPr>
        </p:nvSpPr>
        <p:spPr/>
        <p:txBody>
          <a:bodyPr/>
          <a:lstStyle/>
          <a:p>
            <a:r>
              <a:rPr lang="en-US" dirty="0"/>
              <a:t>Mission and vision</a:t>
            </a:r>
          </a:p>
        </p:txBody>
      </p:sp>
      <p:sp>
        <p:nvSpPr>
          <p:cNvPr id="7" name="Oval 6">
            <a:extLst>
              <a:ext uri="{FF2B5EF4-FFF2-40B4-BE49-F238E27FC236}">
                <a16:creationId xmlns:a16="http://schemas.microsoft.com/office/drawing/2014/main" id="{C471599F-3CBC-E781-D1F8-9181F3D5DE42}"/>
              </a:ext>
            </a:extLst>
          </p:cNvPr>
          <p:cNvSpPr/>
          <p:nvPr/>
        </p:nvSpPr>
        <p:spPr>
          <a:xfrm>
            <a:off x="274320" y="1921425"/>
            <a:ext cx="1021374" cy="10213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553" y="2027142"/>
            <a:ext cx="754815" cy="754815"/>
          </a:xfrm>
          <a:prstGeom prst="rect">
            <a:avLst/>
          </a:prstGeom>
        </p:spPr>
      </p:pic>
    </p:spTree>
    <p:extLst>
      <p:ext uri="{BB962C8B-B14F-4D97-AF65-F5344CB8AC3E}">
        <p14:creationId xmlns:p14="http://schemas.microsoft.com/office/powerpoint/2010/main" val="104555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pPr marL="12700">
              <a:lnSpc>
                <a:spcPct val="100000"/>
              </a:lnSpc>
              <a:spcBef>
                <a:spcPts val="100"/>
              </a:spcBef>
            </a:pPr>
            <a:r>
              <a:rPr lang="en-US" sz="2400" b="1" dirty="0">
                <a:solidFill>
                  <a:srgbClr val="00A289"/>
                </a:solidFill>
                <a:latin typeface="Century Gothic" panose="020B0502020202020204" pitchFamily="34" charset="0"/>
              </a:rPr>
              <a:t>AVAILABLE RESOURCES </a:t>
            </a:r>
          </a:p>
        </p:txBody>
      </p:sp>
      <p:sp>
        <p:nvSpPr>
          <p:cNvPr id="4" name="object 3"/>
          <p:cNvSpPr/>
          <p:nvPr/>
        </p:nvSpPr>
        <p:spPr>
          <a:xfrm>
            <a:off x="1538814" y="6556640"/>
            <a:ext cx="65405" cy="44450"/>
          </a:xfrm>
          <a:custGeom>
            <a:avLst/>
            <a:gdLst/>
            <a:ahLst/>
            <a:cxnLst/>
            <a:rect l="l" t="t" r="r" b="b"/>
            <a:pathLst>
              <a:path w="65405" h="44450">
                <a:moveTo>
                  <a:pt x="38163" y="0"/>
                </a:moveTo>
                <a:lnTo>
                  <a:pt x="27482" y="0"/>
                </a:lnTo>
                <a:lnTo>
                  <a:pt x="0" y="44208"/>
                </a:lnTo>
                <a:lnTo>
                  <a:pt x="14490" y="44208"/>
                </a:lnTo>
                <a:lnTo>
                  <a:pt x="20307" y="35115"/>
                </a:lnTo>
                <a:lnTo>
                  <a:pt x="59398" y="35115"/>
                </a:lnTo>
                <a:lnTo>
                  <a:pt x="55251" y="28257"/>
                </a:lnTo>
                <a:lnTo>
                  <a:pt x="24206" y="28257"/>
                </a:lnTo>
                <a:lnTo>
                  <a:pt x="31991" y="12598"/>
                </a:lnTo>
                <a:lnTo>
                  <a:pt x="45781" y="12598"/>
                </a:lnTo>
                <a:lnTo>
                  <a:pt x="38163" y="0"/>
                </a:lnTo>
                <a:close/>
              </a:path>
              <a:path w="65405" h="44450">
                <a:moveTo>
                  <a:pt x="59398" y="35115"/>
                </a:moveTo>
                <a:lnTo>
                  <a:pt x="44792" y="35115"/>
                </a:lnTo>
                <a:lnTo>
                  <a:pt x="50190" y="44208"/>
                </a:lnTo>
                <a:lnTo>
                  <a:pt x="64897" y="44208"/>
                </a:lnTo>
                <a:lnTo>
                  <a:pt x="59398" y="35115"/>
                </a:lnTo>
                <a:close/>
              </a:path>
              <a:path w="65405" h="44450">
                <a:moveTo>
                  <a:pt x="45781" y="12598"/>
                </a:moveTo>
                <a:lnTo>
                  <a:pt x="32156" y="12598"/>
                </a:lnTo>
                <a:lnTo>
                  <a:pt x="40944" y="28257"/>
                </a:lnTo>
                <a:lnTo>
                  <a:pt x="55251" y="28257"/>
                </a:lnTo>
                <a:lnTo>
                  <a:pt x="45781" y="12598"/>
                </a:lnTo>
                <a:close/>
              </a:path>
            </a:pathLst>
          </a:custGeom>
          <a:solidFill>
            <a:srgbClr val="20366A"/>
          </a:solidFill>
        </p:spPr>
        <p:txBody>
          <a:bodyPr wrap="square" lIns="0" tIns="0" rIns="0" bIns="0" rtlCol="0"/>
          <a:lstStyle/>
          <a:p>
            <a:endParaRPr dirty="0"/>
          </a:p>
        </p:txBody>
      </p:sp>
      <p:sp>
        <p:nvSpPr>
          <p:cNvPr id="5" name="object 4"/>
          <p:cNvSpPr/>
          <p:nvPr/>
        </p:nvSpPr>
        <p:spPr>
          <a:xfrm>
            <a:off x="1661469" y="6557762"/>
            <a:ext cx="52705" cy="44450"/>
          </a:xfrm>
          <a:custGeom>
            <a:avLst/>
            <a:gdLst/>
            <a:ahLst/>
            <a:cxnLst/>
            <a:rect l="l" t="t" r="r" b="b"/>
            <a:pathLst>
              <a:path w="52705" h="44450">
                <a:moveTo>
                  <a:pt x="52349" y="12"/>
                </a:moveTo>
                <a:lnTo>
                  <a:pt x="38608" y="0"/>
                </a:lnTo>
                <a:lnTo>
                  <a:pt x="38608" y="29438"/>
                </a:lnTo>
                <a:lnTo>
                  <a:pt x="37871" y="36931"/>
                </a:lnTo>
                <a:lnTo>
                  <a:pt x="14490" y="36931"/>
                </a:lnTo>
                <a:lnTo>
                  <a:pt x="13741" y="29438"/>
                </a:lnTo>
                <a:lnTo>
                  <a:pt x="13741" y="0"/>
                </a:lnTo>
                <a:lnTo>
                  <a:pt x="0" y="0"/>
                </a:lnTo>
                <a:lnTo>
                  <a:pt x="0" y="25780"/>
                </a:lnTo>
                <a:lnTo>
                  <a:pt x="1434" y="33085"/>
                </a:lnTo>
                <a:lnTo>
                  <a:pt x="6007" y="38928"/>
                </a:lnTo>
                <a:lnTo>
                  <a:pt x="14123" y="42804"/>
                </a:lnTo>
                <a:lnTo>
                  <a:pt x="26187" y="44208"/>
                </a:lnTo>
                <a:lnTo>
                  <a:pt x="38248" y="42813"/>
                </a:lnTo>
                <a:lnTo>
                  <a:pt x="46369" y="38942"/>
                </a:lnTo>
                <a:lnTo>
                  <a:pt x="50949" y="33098"/>
                </a:lnTo>
                <a:lnTo>
                  <a:pt x="52387" y="25780"/>
                </a:lnTo>
                <a:lnTo>
                  <a:pt x="52349" y="12"/>
                </a:lnTo>
                <a:close/>
              </a:path>
            </a:pathLst>
          </a:custGeom>
          <a:solidFill>
            <a:srgbClr val="20366A"/>
          </a:solidFill>
        </p:spPr>
        <p:txBody>
          <a:bodyPr wrap="square" lIns="0" tIns="0" rIns="0" bIns="0" rtlCol="0"/>
          <a:lstStyle/>
          <a:p>
            <a:endParaRPr dirty="0"/>
          </a:p>
        </p:txBody>
      </p:sp>
      <p:sp>
        <p:nvSpPr>
          <p:cNvPr id="6" name="object 5"/>
          <p:cNvSpPr/>
          <p:nvPr/>
        </p:nvSpPr>
        <p:spPr>
          <a:xfrm>
            <a:off x="1777480" y="6557783"/>
            <a:ext cx="53975" cy="43180"/>
          </a:xfrm>
          <a:custGeom>
            <a:avLst/>
            <a:gdLst/>
            <a:ahLst/>
            <a:cxnLst/>
            <a:rect l="l" t="t" r="r" b="b"/>
            <a:pathLst>
              <a:path w="53975" h="43179">
                <a:moveTo>
                  <a:pt x="19659" y="0"/>
                </a:moveTo>
                <a:lnTo>
                  <a:pt x="0" y="0"/>
                </a:lnTo>
                <a:lnTo>
                  <a:pt x="25" y="43078"/>
                </a:lnTo>
                <a:lnTo>
                  <a:pt x="19557" y="43078"/>
                </a:lnTo>
                <a:lnTo>
                  <a:pt x="33358" y="41422"/>
                </a:lnTo>
                <a:lnTo>
                  <a:pt x="44143" y="36872"/>
                </a:lnTo>
                <a:lnTo>
                  <a:pt x="45299" y="35750"/>
                </a:lnTo>
                <a:lnTo>
                  <a:pt x="13741" y="35750"/>
                </a:lnTo>
                <a:lnTo>
                  <a:pt x="13728" y="7327"/>
                </a:lnTo>
                <a:lnTo>
                  <a:pt x="45453" y="7327"/>
                </a:lnTo>
                <a:lnTo>
                  <a:pt x="44303" y="6189"/>
                </a:lnTo>
                <a:lnTo>
                  <a:pt x="33567" y="1646"/>
                </a:lnTo>
                <a:lnTo>
                  <a:pt x="19659" y="0"/>
                </a:lnTo>
                <a:close/>
              </a:path>
              <a:path w="53975" h="43179">
                <a:moveTo>
                  <a:pt x="45453" y="7327"/>
                </a:moveTo>
                <a:lnTo>
                  <a:pt x="15989" y="7327"/>
                </a:lnTo>
                <a:lnTo>
                  <a:pt x="26241" y="8230"/>
                </a:lnTo>
                <a:lnTo>
                  <a:pt x="33577" y="10918"/>
                </a:lnTo>
                <a:lnTo>
                  <a:pt x="37986" y="15364"/>
                </a:lnTo>
                <a:lnTo>
                  <a:pt x="39458" y="21539"/>
                </a:lnTo>
                <a:lnTo>
                  <a:pt x="38172" y="27349"/>
                </a:lnTo>
                <a:lnTo>
                  <a:pt x="34072" y="31835"/>
                </a:lnTo>
                <a:lnTo>
                  <a:pt x="26798" y="34726"/>
                </a:lnTo>
                <a:lnTo>
                  <a:pt x="15989" y="35750"/>
                </a:lnTo>
                <a:lnTo>
                  <a:pt x="45299" y="35750"/>
                </a:lnTo>
                <a:lnTo>
                  <a:pt x="51163" y="30053"/>
                </a:lnTo>
                <a:lnTo>
                  <a:pt x="53670" y="21590"/>
                </a:lnTo>
                <a:lnTo>
                  <a:pt x="51220" y="13035"/>
                </a:lnTo>
                <a:lnTo>
                  <a:pt x="45453" y="7327"/>
                </a:lnTo>
                <a:close/>
              </a:path>
            </a:pathLst>
          </a:custGeom>
          <a:solidFill>
            <a:srgbClr val="20366A"/>
          </a:solidFill>
        </p:spPr>
        <p:txBody>
          <a:bodyPr wrap="square" lIns="0" tIns="0" rIns="0" bIns="0" rtlCol="0"/>
          <a:lstStyle/>
          <a:p>
            <a:endParaRPr dirty="0"/>
          </a:p>
        </p:txBody>
      </p:sp>
      <p:sp>
        <p:nvSpPr>
          <p:cNvPr id="7" name="object 6"/>
          <p:cNvSpPr/>
          <p:nvPr/>
        </p:nvSpPr>
        <p:spPr>
          <a:xfrm>
            <a:off x="1891845" y="6557781"/>
            <a:ext cx="13970" cy="43180"/>
          </a:xfrm>
          <a:custGeom>
            <a:avLst/>
            <a:gdLst/>
            <a:ahLst/>
            <a:cxnLst/>
            <a:rect l="l" t="t" r="r" b="b"/>
            <a:pathLst>
              <a:path w="13969" h="43179">
                <a:moveTo>
                  <a:pt x="13728" y="0"/>
                </a:moveTo>
                <a:lnTo>
                  <a:pt x="0" y="0"/>
                </a:lnTo>
                <a:lnTo>
                  <a:pt x="0" y="43078"/>
                </a:lnTo>
                <a:lnTo>
                  <a:pt x="13728" y="43103"/>
                </a:lnTo>
                <a:lnTo>
                  <a:pt x="13728" y="0"/>
                </a:lnTo>
                <a:close/>
              </a:path>
            </a:pathLst>
          </a:custGeom>
          <a:solidFill>
            <a:srgbClr val="20366A"/>
          </a:solidFill>
        </p:spPr>
        <p:txBody>
          <a:bodyPr wrap="square" lIns="0" tIns="0" rIns="0" bIns="0" rtlCol="0"/>
          <a:lstStyle/>
          <a:p>
            <a:endParaRPr dirty="0"/>
          </a:p>
        </p:txBody>
      </p:sp>
      <p:sp>
        <p:nvSpPr>
          <p:cNvPr id="8" name="object 7"/>
          <p:cNvSpPr/>
          <p:nvPr/>
        </p:nvSpPr>
        <p:spPr>
          <a:xfrm>
            <a:off x="1964465" y="6557802"/>
            <a:ext cx="42545" cy="43180"/>
          </a:xfrm>
          <a:custGeom>
            <a:avLst/>
            <a:gdLst/>
            <a:ahLst/>
            <a:cxnLst/>
            <a:rect l="l" t="t" r="r" b="b"/>
            <a:pathLst>
              <a:path w="42544" h="43179">
                <a:moveTo>
                  <a:pt x="42189" y="0"/>
                </a:moveTo>
                <a:lnTo>
                  <a:pt x="0" y="0"/>
                </a:lnTo>
                <a:lnTo>
                  <a:pt x="0" y="7315"/>
                </a:lnTo>
                <a:lnTo>
                  <a:pt x="14223" y="7315"/>
                </a:lnTo>
                <a:lnTo>
                  <a:pt x="14223" y="43065"/>
                </a:lnTo>
                <a:lnTo>
                  <a:pt x="27952" y="43065"/>
                </a:lnTo>
                <a:lnTo>
                  <a:pt x="27952" y="7315"/>
                </a:lnTo>
                <a:lnTo>
                  <a:pt x="42189" y="7315"/>
                </a:lnTo>
                <a:lnTo>
                  <a:pt x="42189" y="0"/>
                </a:lnTo>
                <a:close/>
              </a:path>
            </a:pathLst>
          </a:custGeom>
          <a:solidFill>
            <a:srgbClr val="20366A"/>
          </a:solidFill>
        </p:spPr>
        <p:txBody>
          <a:bodyPr wrap="square" lIns="0" tIns="0" rIns="0" bIns="0" rtlCol="0"/>
          <a:lstStyle/>
          <a:p>
            <a:endParaRPr dirty="0"/>
          </a:p>
        </p:txBody>
      </p:sp>
      <p:sp>
        <p:nvSpPr>
          <p:cNvPr id="9" name="object 8"/>
          <p:cNvSpPr/>
          <p:nvPr/>
        </p:nvSpPr>
        <p:spPr>
          <a:xfrm>
            <a:off x="2062258" y="6556678"/>
            <a:ext cx="69850" cy="45720"/>
          </a:xfrm>
          <a:custGeom>
            <a:avLst/>
            <a:gdLst/>
            <a:ahLst/>
            <a:cxnLst/>
            <a:rect l="l" t="t" r="r" b="b"/>
            <a:pathLst>
              <a:path w="69850" h="45720">
                <a:moveTo>
                  <a:pt x="34870" y="0"/>
                </a:moveTo>
                <a:lnTo>
                  <a:pt x="20536" y="1733"/>
                </a:lnTo>
                <a:lnTo>
                  <a:pt x="9531" y="6508"/>
                </a:lnTo>
                <a:lnTo>
                  <a:pt x="2477" y="13683"/>
                </a:lnTo>
                <a:lnTo>
                  <a:pt x="0" y="22618"/>
                </a:lnTo>
                <a:lnTo>
                  <a:pt x="2430" y="31512"/>
                </a:lnTo>
                <a:lnTo>
                  <a:pt x="9389" y="38733"/>
                </a:lnTo>
                <a:lnTo>
                  <a:pt x="20356" y="43574"/>
                </a:lnTo>
                <a:lnTo>
                  <a:pt x="34870" y="45351"/>
                </a:lnTo>
                <a:lnTo>
                  <a:pt x="49415" y="43574"/>
                </a:lnTo>
                <a:lnTo>
                  <a:pt x="60392" y="38727"/>
                </a:lnTo>
                <a:lnTo>
                  <a:pt x="62022" y="37033"/>
                </a:lnTo>
                <a:lnTo>
                  <a:pt x="34870" y="37033"/>
                </a:lnTo>
                <a:lnTo>
                  <a:pt x="25210" y="35657"/>
                </a:lnTo>
                <a:lnTo>
                  <a:pt x="18817" y="32134"/>
                </a:lnTo>
                <a:lnTo>
                  <a:pt x="15282" y="27367"/>
                </a:lnTo>
                <a:lnTo>
                  <a:pt x="14270" y="22618"/>
                </a:lnTo>
                <a:lnTo>
                  <a:pt x="14195" y="15278"/>
                </a:lnTo>
                <a:lnTo>
                  <a:pt x="21891" y="8267"/>
                </a:lnTo>
                <a:lnTo>
                  <a:pt x="61940" y="8267"/>
                </a:lnTo>
                <a:lnTo>
                  <a:pt x="60206" y="6507"/>
                </a:lnTo>
                <a:lnTo>
                  <a:pt x="49203" y="1733"/>
                </a:lnTo>
                <a:lnTo>
                  <a:pt x="34870" y="0"/>
                </a:lnTo>
                <a:close/>
              </a:path>
              <a:path w="69850" h="45720">
                <a:moveTo>
                  <a:pt x="61940" y="8267"/>
                </a:moveTo>
                <a:lnTo>
                  <a:pt x="47875" y="8267"/>
                </a:lnTo>
                <a:lnTo>
                  <a:pt x="55492" y="15278"/>
                </a:lnTo>
                <a:lnTo>
                  <a:pt x="55533" y="28892"/>
                </a:lnTo>
                <a:lnTo>
                  <a:pt x="50123" y="37033"/>
                </a:lnTo>
                <a:lnTo>
                  <a:pt x="62022" y="37033"/>
                </a:lnTo>
                <a:lnTo>
                  <a:pt x="67335" y="31505"/>
                </a:lnTo>
                <a:lnTo>
                  <a:pt x="69757" y="22618"/>
                </a:lnTo>
                <a:lnTo>
                  <a:pt x="67262" y="13678"/>
                </a:lnTo>
                <a:lnTo>
                  <a:pt x="61940" y="8267"/>
                </a:lnTo>
                <a:close/>
              </a:path>
            </a:pathLst>
          </a:custGeom>
          <a:solidFill>
            <a:srgbClr val="20366A"/>
          </a:solidFill>
        </p:spPr>
        <p:txBody>
          <a:bodyPr wrap="square" lIns="0" tIns="0" rIns="0" bIns="0" rtlCol="0"/>
          <a:lstStyle/>
          <a:p>
            <a:endParaRPr dirty="0"/>
          </a:p>
        </p:txBody>
      </p:sp>
      <p:sp>
        <p:nvSpPr>
          <p:cNvPr id="10" name="object 9"/>
          <p:cNvSpPr/>
          <p:nvPr/>
        </p:nvSpPr>
        <p:spPr>
          <a:xfrm>
            <a:off x="2192685" y="6557806"/>
            <a:ext cx="48260" cy="43180"/>
          </a:xfrm>
          <a:custGeom>
            <a:avLst/>
            <a:gdLst/>
            <a:ahLst/>
            <a:cxnLst/>
            <a:rect l="l" t="t" r="r" b="b"/>
            <a:pathLst>
              <a:path w="48260" h="43179">
                <a:moveTo>
                  <a:pt x="18605" y="0"/>
                </a:moveTo>
                <a:lnTo>
                  <a:pt x="0" y="0"/>
                </a:lnTo>
                <a:lnTo>
                  <a:pt x="0" y="43091"/>
                </a:lnTo>
                <a:lnTo>
                  <a:pt x="13728" y="43091"/>
                </a:lnTo>
                <a:lnTo>
                  <a:pt x="13728" y="25704"/>
                </a:lnTo>
                <a:lnTo>
                  <a:pt x="28637" y="25704"/>
                </a:lnTo>
                <a:lnTo>
                  <a:pt x="27774" y="24917"/>
                </a:lnTo>
                <a:lnTo>
                  <a:pt x="37210" y="23939"/>
                </a:lnTo>
                <a:lnTo>
                  <a:pt x="40912" y="19850"/>
                </a:lnTo>
                <a:lnTo>
                  <a:pt x="13728" y="19850"/>
                </a:lnTo>
                <a:lnTo>
                  <a:pt x="13728" y="6858"/>
                </a:lnTo>
                <a:lnTo>
                  <a:pt x="40189" y="6858"/>
                </a:lnTo>
                <a:lnTo>
                  <a:pt x="35615" y="3043"/>
                </a:lnTo>
                <a:lnTo>
                  <a:pt x="28166" y="735"/>
                </a:lnTo>
                <a:lnTo>
                  <a:pt x="18605" y="0"/>
                </a:lnTo>
                <a:close/>
              </a:path>
              <a:path w="48260" h="43179">
                <a:moveTo>
                  <a:pt x="28637" y="25704"/>
                </a:moveTo>
                <a:lnTo>
                  <a:pt x="13906" y="25704"/>
                </a:lnTo>
                <a:lnTo>
                  <a:pt x="31038" y="43091"/>
                </a:lnTo>
                <a:lnTo>
                  <a:pt x="47688" y="43091"/>
                </a:lnTo>
                <a:lnTo>
                  <a:pt x="28637" y="25704"/>
                </a:lnTo>
                <a:close/>
              </a:path>
              <a:path w="48260" h="43179">
                <a:moveTo>
                  <a:pt x="40189" y="6858"/>
                </a:moveTo>
                <a:lnTo>
                  <a:pt x="22910" y="6858"/>
                </a:lnTo>
                <a:lnTo>
                  <a:pt x="28422" y="7912"/>
                </a:lnTo>
                <a:lnTo>
                  <a:pt x="28422" y="18453"/>
                </a:lnTo>
                <a:lnTo>
                  <a:pt x="23075" y="19850"/>
                </a:lnTo>
                <a:lnTo>
                  <a:pt x="40912" y="19850"/>
                </a:lnTo>
                <a:lnTo>
                  <a:pt x="42176" y="18453"/>
                </a:lnTo>
                <a:lnTo>
                  <a:pt x="42176" y="12992"/>
                </a:lnTo>
                <a:lnTo>
                  <a:pt x="40452" y="7077"/>
                </a:lnTo>
                <a:lnTo>
                  <a:pt x="40189" y="6858"/>
                </a:lnTo>
                <a:close/>
              </a:path>
            </a:pathLst>
          </a:custGeom>
          <a:solidFill>
            <a:srgbClr val="20366A"/>
          </a:solidFill>
        </p:spPr>
        <p:txBody>
          <a:bodyPr wrap="square" lIns="0" tIns="0" rIns="0" bIns="0" rtlCol="0"/>
          <a:lstStyle/>
          <a:p>
            <a:endParaRPr dirty="0"/>
          </a:p>
        </p:txBody>
      </p:sp>
      <p:sp>
        <p:nvSpPr>
          <p:cNvPr id="11" name="object 10"/>
          <p:cNvSpPr/>
          <p:nvPr/>
        </p:nvSpPr>
        <p:spPr>
          <a:xfrm>
            <a:off x="2297758" y="6579293"/>
            <a:ext cx="22860" cy="6985"/>
          </a:xfrm>
          <a:custGeom>
            <a:avLst/>
            <a:gdLst/>
            <a:ahLst/>
            <a:cxnLst/>
            <a:rect l="l" t="t" r="r" b="b"/>
            <a:pathLst>
              <a:path w="22860" h="6985">
                <a:moveTo>
                  <a:pt x="22821" y="0"/>
                </a:moveTo>
                <a:lnTo>
                  <a:pt x="0" y="0"/>
                </a:lnTo>
                <a:lnTo>
                  <a:pt x="0" y="6578"/>
                </a:lnTo>
                <a:lnTo>
                  <a:pt x="22821" y="6578"/>
                </a:lnTo>
                <a:lnTo>
                  <a:pt x="22821" y="0"/>
                </a:lnTo>
                <a:close/>
              </a:path>
            </a:pathLst>
          </a:custGeom>
          <a:solidFill>
            <a:srgbClr val="20366A"/>
          </a:solidFill>
        </p:spPr>
        <p:txBody>
          <a:bodyPr wrap="square" lIns="0" tIns="0" rIns="0" bIns="0" rtlCol="0"/>
          <a:lstStyle/>
          <a:p>
            <a:endParaRPr dirty="0"/>
          </a:p>
        </p:txBody>
      </p:sp>
      <p:sp>
        <p:nvSpPr>
          <p:cNvPr id="12" name="object 11"/>
          <p:cNvSpPr/>
          <p:nvPr/>
        </p:nvSpPr>
        <p:spPr>
          <a:xfrm>
            <a:off x="2380209" y="6556685"/>
            <a:ext cx="66040" cy="45720"/>
          </a:xfrm>
          <a:custGeom>
            <a:avLst/>
            <a:gdLst/>
            <a:ahLst/>
            <a:cxnLst/>
            <a:rect l="l" t="t" r="r" b="b"/>
            <a:pathLst>
              <a:path w="66039" h="45720">
                <a:moveTo>
                  <a:pt x="34404" y="0"/>
                </a:moveTo>
                <a:lnTo>
                  <a:pt x="20156" y="1844"/>
                </a:lnTo>
                <a:lnTo>
                  <a:pt x="9315" y="6824"/>
                </a:lnTo>
                <a:lnTo>
                  <a:pt x="2418" y="14107"/>
                </a:lnTo>
                <a:lnTo>
                  <a:pt x="0" y="22860"/>
                </a:lnTo>
                <a:lnTo>
                  <a:pt x="2349" y="31383"/>
                </a:lnTo>
                <a:lnTo>
                  <a:pt x="9063" y="38558"/>
                </a:lnTo>
                <a:lnTo>
                  <a:pt x="19636" y="43507"/>
                </a:lnTo>
                <a:lnTo>
                  <a:pt x="33566" y="45351"/>
                </a:lnTo>
                <a:lnTo>
                  <a:pt x="47810" y="43475"/>
                </a:lnTo>
                <a:lnTo>
                  <a:pt x="57811" y="38434"/>
                </a:lnTo>
                <a:lnTo>
                  <a:pt x="63710" y="31115"/>
                </a:lnTo>
                <a:lnTo>
                  <a:pt x="65646" y="22402"/>
                </a:lnTo>
                <a:lnTo>
                  <a:pt x="65646" y="21323"/>
                </a:lnTo>
                <a:lnTo>
                  <a:pt x="35255" y="21310"/>
                </a:lnTo>
                <a:lnTo>
                  <a:pt x="35255" y="28168"/>
                </a:lnTo>
                <a:lnTo>
                  <a:pt x="50203" y="28168"/>
                </a:lnTo>
                <a:lnTo>
                  <a:pt x="49923" y="33362"/>
                </a:lnTo>
                <a:lnTo>
                  <a:pt x="42710" y="37922"/>
                </a:lnTo>
                <a:lnTo>
                  <a:pt x="20853" y="37922"/>
                </a:lnTo>
                <a:lnTo>
                  <a:pt x="14224" y="29984"/>
                </a:lnTo>
                <a:lnTo>
                  <a:pt x="14211" y="15709"/>
                </a:lnTo>
                <a:lnTo>
                  <a:pt x="20751" y="7442"/>
                </a:lnTo>
                <a:lnTo>
                  <a:pt x="41338" y="7442"/>
                </a:lnTo>
                <a:lnTo>
                  <a:pt x="47294" y="10388"/>
                </a:lnTo>
                <a:lnTo>
                  <a:pt x="50101" y="14300"/>
                </a:lnTo>
                <a:lnTo>
                  <a:pt x="62255" y="10274"/>
                </a:lnTo>
                <a:lnTo>
                  <a:pt x="57296" y="5909"/>
                </a:lnTo>
                <a:lnTo>
                  <a:pt x="50777" y="2684"/>
                </a:lnTo>
                <a:lnTo>
                  <a:pt x="43035" y="685"/>
                </a:lnTo>
                <a:lnTo>
                  <a:pt x="34404" y="0"/>
                </a:lnTo>
                <a:close/>
              </a:path>
            </a:pathLst>
          </a:custGeom>
          <a:solidFill>
            <a:srgbClr val="20366A"/>
          </a:solidFill>
        </p:spPr>
        <p:txBody>
          <a:bodyPr wrap="square" lIns="0" tIns="0" rIns="0" bIns="0" rtlCol="0"/>
          <a:lstStyle/>
          <a:p>
            <a:endParaRPr dirty="0"/>
          </a:p>
        </p:txBody>
      </p:sp>
      <p:sp>
        <p:nvSpPr>
          <p:cNvPr id="13" name="object 12"/>
          <p:cNvSpPr/>
          <p:nvPr/>
        </p:nvSpPr>
        <p:spPr>
          <a:xfrm>
            <a:off x="2506592" y="6557821"/>
            <a:ext cx="36830" cy="43180"/>
          </a:xfrm>
          <a:custGeom>
            <a:avLst/>
            <a:gdLst/>
            <a:ahLst/>
            <a:cxnLst/>
            <a:rect l="l" t="t" r="r" b="b"/>
            <a:pathLst>
              <a:path w="36830" h="43179">
                <a:moveTo>
                  <a:pt x="36474" y="0"/>
                </a:moveTo>
                <a:lnTo>
                  <a:pt x="0" y="0"/>
                </a:lnTo>
                <a:lnTo>
                  <a:pt x="0" y="43091"/>
                </a:lnTo>
                <a:lnTo>
                  <a:pt x="36474" y="43091"/>
                </a:lnTo>
                <a:lnTo>
                  <a:pt x="36474" y="35763"/>
                </a:lnTo>
                <a:lnTo>
                  <a:pt x="13728" y="35763"/>
                </a:lnTo>
                <a:lnTo>
                  <a:pt x="13728" y="24117"/>
                </a:lnTo>
                <a:lnTo>
                  <a:pt x="35623" y="24117"/>
                </a:lnTo>
                <a:lnTo>
                  <a:pt x="35623" y="16827"/>
                </a:lnTo>
                <a:lnTo>
                  <a:pt x="13728" y="16827"/>
                </a:lnTo>
                <a:lnTo>
                  <a:pt x="13728" y="7327"/>
                </a:lnTo>
                <a:lnTo>
                  <a:pt x="36474" y="7327"/>
                </a:lnTo>
                <a:lnTo>
                  <a:pt x="36474" y="0"/>
                </a:lnTo>
                <a:close/>
              </a:path>
            </a:pathLst>
          </a:custGeom>
          <a:solidFill>
            <a:srgbClr val="20366A"/>
          </a:solidFill>
        </p:spPr>
        <p:txBody>
          <a:bodyPr wrap="square" lIns="0" tIns="0" rIns="0" bIns="0" rtlCol="0"/>
          <a:lstStyle/>
          <a:p>
            <a:endParaRPr dirty="0"/>
          </a:p>
        </p:txBody>
      </p:sp>
      <p:sp>
        <p:nvSpPr>
          <p:cNvPr id="14" name="object 13"/>
          <p:cNvSpPr/>
          <p:nvPr/>
        </p:nvSpPr>
        <p:spPr>
          <a:xfrm>
            <a:off x="2606135" y="6556697"/>
            <a:ext cx="61594" cy="45085"/>
          </a:xfrm>
          <a:custGeom>
            <a:avLst/>
            <a:gdLst/>
            <a:ahLst/>
            <a:cxnLst/>
            <a:rect l="l" t="t" r="r" b="b"/>
            <a:pathLst>
              <a:path w="61594" h="45085">
                <a:moveTo>
                  <a:pt x="9931" y="0"/>
                </a:moveTo>
                <a:lnTo>
                  <a:pt x="0" y="0"/>
                </a:lnTo>
                <a:lnTo>
                  <a:pt x="0" y="44208"/>
                </a:lnTo>
                <a:lnTo>
                  <a:pt x="13766" y="44208"/>
                </a:lnTo>
                <a:lnTo>
                  <a:pt x="13766" y="14985"/>
                </a:lnTo>
                <a:lnTo>
                  <a:pt x="13944" y="14985"/>
                </a:lnTo>
                <a:lnTo>
                  <a:pt x="51104" y="45072"/>
                </a:lnTo>
                <a:lnTo>
                  <a:pt x="60985" y="45072"/>
                </a:lnTo>
                <a:lnTo>
                  <a:pt x="60960" y="1155"/>
                </a:lnTo>
                <a:lnTo>
                  <a:pt x="47244" y="1155"/>
                </a:lnTo>
                <a:lnTo>
                  <a:pt x="47244" y="30111"/>
                </a:lnTo>
                <a:lnTo>
                  <a:pt x="47040" y="30111"/>
                </a:lnTo>
                <a:lnTo>
                  <a:pt x="9931" y="0"/>
                </a:lnTo>
                <a:close/>
              </a:path>
            </a:pathLst>
          </a:custGeom>
          <a:solidFill>
            <a:srgbClr val="20366A"/>
          </a:solidFill>
        </p:spPr>
        <p:txBody>
          <a:bodyPr wrap="square" lIns="0" tIns="0" rIns="0" bIns="0" rtlCol="0"/>
          <a:lstStyle/>
          <a:p>
            <a:endParaRPr dirty="0"/>
          </a:p>
        </p:txBody>
      </p:sp>
      <p:sp>
        <p:nvSpPr>
          <p:cNvPr id="16" name="object 15"/>
          <p:cNvSpPr/>
          <p:nvPr/>
        </p:nvSpPr>
        <p:spPr>
          <a:xfrm>
            <a:off x="2830602" y="6557864"/>
            <a:ext cx="48260" cy="43180"/>
          </a:xfrm>
          <a:custGeom>
            <a:avLst/>
            <a:gdLst/>
            <a:ahLst/>
            <a:cxnLst/>
            <a:rect l="l" t="t" r="r" b="b"/>
            <a:pathLst>
              <a:path w="48260" h="43179">
                <a:moveTo>
                  <a:pt x="18605" y="0"/>
                </a:moveTo>
                <a:lnTo>
                  <a:pt x="0" y="0"/>
                </a:lnTo>
                <a:lnTo>
                  <a:pt x="0" y="43078"/>
                </a:lnTo>
                <a:lnTo>
                  <a:pt x="13741" y="43078"/>
                </a:lnTo>
                <a:lnTo>
                  <a:pt x="13728" y="25717"/>
                </a:lnTo>
                <a:lnTo>
                  <a:pt x="28653" y="25717"/>
                </a:lnTo>
                <a:lnTo>
                  <a:pt x="27762" y="24904"/>
                </a:lnTo>
                <a:lnTo>
                  <a:pt x="37210" y="23939"/>
                </a:lnTo>
                <a:lnTo>
                  <a:pt x="40938" y="19812"/>
                </a:lnTo>
                <a:lnTo>
                  <a:pt x="13728" y="19812"/>
                </a:lnTo>
                <a:lnTo>
                  <a:pt x="13728" y="6845"/>
                </a:lnTo>
                <a:lnTo>
                  <a:pt x="40193" y="6845"/>
                </a:lnTo>
                <a:lnTo>
                  <a:pt x="35615" y="3035"/>
                </a:lnTo>
                <a:lnTo>
                  <a:pt x="28166" y="733"/>
                </a:lnTo>
                <a:lnTo>
                  <a:pt x="18605" y="0"/>
                </a:lnTo>
                <a:close/>
              </a:path>
              <a:path w="48260" h="43179">
                <a:moveTo>
                  <a:pt x="28653" y="25717"/>
                </a:moveTo>
                <a:lnTo>
                  <a:pt x="13957" y="25717"/>
                </a:lnTo>
                <a:lnTo>
                  <a:pt x="31051" y="43078"/>
                </a:lnTo>
                <a:lnTo>
                  <a:pt x="47688" y="43078"/>
                </a:lnTo>
                <a:lnTo>
                  <a:pt x="28653" y="25717"/>
                </a:lnTo>
                <a:close/>
              </a:path>
              <a:path w="48260" h="43179">
                <a:moveTo>
                  <a:pt x="40193" y="6845"/>
                </a:moveTo>
                <a:lnTo>
                  <a:pt x="22910" y="6845"/>
                </a:lnTo>
                <a:lnTo>
                  <a:pt x="28422" y="7899"/>
                </a:lnTo>
                <a:lnTo>
                  <a:pt x="28422" y="18440"/>
                </a:lnTo>
                <a:lnTo>
                  <a:pt x="23075" y="19812"/>
                </a:lnTo>
                <a:lnTo>
                  <a:pt x="40938" y="19812"/>
                </a:lnTo>
                <a:lnTo>
                  <a:pt x="42176" y="18440"/>
                </a:lnTo>
                <a:lnTo>
                  <a:pt x="42176" y="12966"/>
                </a:lnTo>
                <a:lnTo>
                  <a:pt x="40452" y="7061"/>
                </a:lnTo>
                <a:lnTo>
                  <a:pt x="40193" y="6845"/>
                </a:lnTo>
                <a:close/>
              </a:path>
            </a:pathLst>
          </a:custGeom>
          <a:solidFill>
            <a:srgbClr val="20366A"/>
          </a:solidFill>
        </p:spPr>
        <p:txBody>
          <a:bodyPr wrap="square" lIns="0" tIns="0" rIns="0" bIns="0" rtlCol="0"/>
          <a:lstStyle/>
          <a:p>
            <a:endParaRPr dirty="0"/>
          </a:p>
        </p:txBody>
      </p:sp>
      <p:sp>
        <p:nvSpPr>
          <p:cNvPr id="17" name="object 16"/>
          <p:cNvSpPr/>
          <p:nvPr/>
        </p:nvSpPr>
        <p:spPr>
          <a:xfrm>
            <a:off x="2930829" y="6556737"/>
            <a:ext cx="65405" cy="44450"/>
          </a:xfrm>
          <a:custGeom>
            <a:avLst/>
            <a:gdLst/>
            <a:ahLst/>
            <a:cxnLst/>
            <a:rect l="l" t="t" r="r" b="b"/>
            <a:pathLst>
              <a:path w="65405" h="44450">
                <a:moveTo>
                  <a:pt x="38125" y="0"/>
                </a:moveTo>
                <a:lnTo>
                  <a:pt x="27470" y="0"/>
                </a:lnTo>
                <a:lnTo>
                  <a:pt x="0" y="44208"/>
                </a:lnTo>
                <a:lnTo>
                  <a:pt x="14490" y="44208"/>
                </a:lnTo>
                <a:lnTo>
                  <a:pt x="20269" y="35128"/>
                </a:lnTo>
                <a:lnTo>
                  <a:pt x="59388" y="35128"/>
                </a:lnTo>
                <a:lnTo>
                  <a:pt x="55236" y="28270"/>
                </a:lnTo>
                <a:lnTo>
                  <a:pt x="24206" y="28270"/>
                </a:lnTo>
                <a:lnTo>
                  <a:pt x="31978" y="12623"/>
                </a:lnTo>
                <a:lnTo>
                  <a:pt x="45766" y="12623"/>
                </a:lnTo>
                <a:lnTo>
                  <a:pt x="38125" y="0"/>
                </a:lnTo>
                <a:close/>
              </a:path>
              <a:path w="65405" h="44450">
                <a:moveTo>
                  <a:pt x="59388" y="35128"/>
                </a:moveTo>
                <a:lnTo>
                  <a:pt x="44780" y="35128"/>
                </a:lnTo>
                <a:lnTo>
                  <a:pt x="50203" y="44208"/>
                </a:lnTo>
                <a:lnTo>
                  <a:pt x="64884" y="44208"/>
                </a:lnTo>
                <a:lnTo>
                  <a:pt x="59388" y="35128"/>
                </a:lnTo>
                <a:close/>
              </a:path>
              <a:path w="65405" h="44450">
                <a:moveTo>
                  <a:pt x="45766" y="12623"/>
                </a:moveTo>
                <a:lnTo>
                  <a:pt x="32143" y="12623"/>
                </a:lnTo>
                <a:lnTo>
                  <a:pt x="40932" y="28270"/>
                </a:lnTo>
                <a:lnTo>
                  <a:pt x="55236" y="28270"/>
                </a:lnTo>
                <a:lnTo>
                  <a:pt x="45766" y="12623"/>
                </a:lnTo>
                <a:close/>
              </a:path>
            </a:pathLst>
          </a:custGeom>
          <a:solidFill>
            <a:srgbClr val="20366A"/>
          </a:solidFill>
        </p:spPr>
        <p:txBody>
          <a:bodyPr wrap="square" lIns="0" tIns="0" rIns="0" bIns="0" rtlCol="0"/>
          <a:lstStyle/>
          <a:p>
            <a:endParaRPr dirty="0"/>
          </a:p>
        </p:txBody>
      </p:sp>
      <p:sp>
        <p:nvSpPr>
          <p:cNvPr id="18" name="object 17"/>
          <p:cNvSpPr/>
          <p:nvPr/>
        </p:nvSpPr>
        <p:spPr>
          <a:xfrm>
            <a:off x="3053843" y="6557883"/>
            <a:ext cx="33655" cy="43180"/>
          </a:xfrm>
          <a:custGeom>
            <a:avLst/>
            <a:gdLst/>
            <a:ahLst/>
            <a:cxnLst/>
            <a:rect l="l" t="t" r="r" b="b"/>
            <a:pathLst>
              <a:path w="33655" h="43179">
                <a:moveTo>
                  <a:pt x="13741" y="0"/>
                </a:moveTo>
                <a:lnTo>
                  <a:pt x="0" y="0"/>
                </a:lnTo>
                <a:lnTo>
                  <a:pt x="0" y="43065"/>
                </a:lnTo>
                <a:lnTo>
                  <a:pt x="33197" y="43065"/>
                </a:lnTo>
                <a:lnTo>
                  <a:pt x="33197" y="35775"/>
                </a:lnTo>
                <a:lnTo>
                  <a:pt x="13741" y="35775"/>
                </a:lnTo>
                <a:lnTo>
                  <a:pt x="13741" y="0"/>
                </a:lnTo>
                <a:close/>
              </a:path>
            </a:pathLst>
          </a:custGeom>
          <a:solidFill>
            <a:srgbClr val="20366A"/>
          </a:solidFill>
        </p:spPr>
        <p:txBody>
          <a:bodyPr wrap="square" lIns="0" tIns="0" rIns="0" bIns="0" rtlCol="0"/>
          <a:lstStyle/>
          <a:p>
            <a:endParaRPr dirty="0"/>
          </a:p>
        </p:txBody>
      </p:sp>
      <p:sp>
        <p:nvSpPr>
          <p:cNvPr id="19" name="object 18"/>
          <p:cNvSpPr/>
          <p:nvPr/>
        </p:nvSpPr>
        <p:spPr>
          <a:xfrm>
            <a:off x="1947912" y="6095473"/>
            <a:ext cx="725805" cy="313055"/>
          </a:xfrm>
          <a:custGeom>
            <a:avLst/>
            <a:gdLst/>
            <a:ahLst/>
            <a:cxnLst/>
            <a:rect l="l" t="t" r="r" b="b"/>
            <a:pathLst>
              <a:path w="725805" h="313054">
                <a:moveTo>
                  <a:pt x="271551" y="44272"/>
                </a:moveTo>
                <a:lnTo>
                  <a:pt x="267487" y="37515"/>
                </a:lnTo>
                <a:lnTo>
                  <a:pt x="260096" y="33235"/>
                </a:lnTo>
                <a:lnTo>
                  <a:pt x="252730" y="28943"/>
                </a:lnTo>
                <a:lnTo>
                  <a:pt x="244894" y="28752"/>
                </a:lnTo>
                <a:lnTo>
                  <a:pt x="240284" y="36830"/>
                </a:lnTo>
                <a:lnTo>
                  <a:pt x="244360" y="43548"/>
                </a:lnTo>
                <a:lnTo>
                  <a:pt x="259105" y="52133"/>
                </a:lnTo>
                <a:lnTo>
                  <a:pt x="266954" y="52336"/>
                </a:lnTo>
                <a:lnTo>
                  <a:pt x="271551" y="44272"/>
                </a:lnTo>
                <a:close/>
              </a:path>
              <a:path w="725805" h="313054">
                <a:moveTo>
                  <a:pt x="725589" y="153504"/>
                </a:moveTo>
                <a:lnTo>
                  <a:pt x="698957" y="93560"/>
                </a:lnTo>
                <a:lnTo>
                  <a:pt x="667639" y="67246"/>
                </a:lnTo>
                <a:lnTo>
                  <a:pt x="626071" y="44132"/>
                </a:lnTo>
                <a:lnTo>
                  <a:pt x="575576" y="24841"/>
                </a:lnTo>
                <a:lnTo>
                  <a:pt x="517436" y="9931"/>
                </a:lnTo>
                <a:lnTo>
                  <a:pt x="452996" y="0"/>
                </a:lnTo>
                <a:lnTo>
                  <a:pt x="510908" y="15265"/>
                </a:lnTo>
                <a:lnTo>
                  <a:pt x="559295" y="35610"/>
                </a:lnTo>
                <a:lnTo>
                  <a:pt x="596239" y="60210"/>
                </a:lnTo>
                <a:lnTo>
                  <a:pt x="619823" y="88214"/>
                </a:lnTo>
                <a:lnTo>
                  <a:pt x="628116" y="118795"/>
                </a:lnTo>
                <a:lnTo>
                  <a:pt x="621995" y="145161"/>
                </a:lnTo>
                <a:lnTo>
                  <a:pt x="576668" y="191922"/>
                </a:lnTo>
                <a:lnTo>
                  <a:pt x="539877" y="211277"/>
                </a:lnTo>
                <a:lnTo>
                  <a:pt x="495287" y="227241"/>
                </a:lnTo>
                <a:lnTo>
                  <a:pt x="444119" y="239293"/>
                </a:lnTo>
                <a:lnTo>
                  <a:pt x="387565" y="246913"/>
                </a:lnTo>
                <a:lnTo>
                  <a:pt x="326847" y="249567"/>
                </a:lnTo>
                <a:lnTo>
                  <a:pt x="266128" y="246913"/>
                </a:lnTo>
                <a:lnTo>
                  <a:pt x="209588" y="239293"/>
                </a:lnTo>
                <a:lnTo>
                  <a:pt x="158407" y="227241"/>
                </a:lnTo>
                <a:lnTo>
                  <a:pt x="113830" y="211277"/>
                </a:lnTo>
                <a:lnTo>
                  <a:pt x="77038" y="191922"/>
                </a:lnTo>
                <a:lnTo>
                  <a:pt x="31711" y="145161"/>
                </a:lnTo>
                <a:lnTo>
                  <a:pt x="25590" y="118795"/>
                </a:lnTo>
                <a:lnTo>
                  <a:pt x="26289" y="109829"/>
                </a:lnTo>
                <a:lnTo>
                  <a:pt x="28359" y="101003"/>
                </a:lnTo>
                <a:lnTo>
                  <a:pt x="31750" y="92367"/>
                </a:lnTo>
                <a:lnTo>
                  <a:pt x="36410" y="83921"/>
                </a:lnTo>
                <a:lnTo>
                  <a:pt x="20891" y="100152"/>
                </a:lnTo>
                <a:lnTo>
                  <a:pt x="9461" y="117233"/>
                </a:lnTo>
                <a:lnTo>
                  <a:pt x="2413" y="135064"/>
                </a:lnTo>
                <a:lnTo>
                  <a:pt x="0" y="153504"/>
                </a:lnTo>
                <a:lnTo>
                  <a:pt x="5842" y="182105"/>
                </a:lnTo>
                <a:lnTo>
                  <a:pt x="49530" y="233807"/>
                </a:lnTo>
                <a:lnTo>
                  <a:pt x="85318" y="256019"/>
                </a:lnTo>
                <a:lnTo>
                  <a:pt x="129044" y="275196"/>
                </a:lnTo>
                <a:lnTo>
                  <a:pt x="179679" y="290893"/>
                </a:lnTo>
                <a:lnTo>
                  <a:pt x="236194" y="302666"/>
                </a:lnTo>
                <a:lnTo>
                  <a:pt x="297573" y="310057"/>
                </a:lnTo>
                <a:lnTo>
                  <a:pt x="362788" y="312610"/>
                </a:lnTo>
                <a:lnTo>
                  <a:pt x="428002" y="310057"/>
                </a:lnTo>
                <a:lnTo>
                  <a:pt x="489381" y="302666"/>
                </a:lnTo>
                <a:lnTo>
                  <a:pt x="545909" y="290893"/>
                </a:lnTo>
                <a:lnTo>
                  <a:pt x="596544" y="275196"/>
                </a:lnTo>
                <a:lnTo>
                  <a:pt x="640270" y="256019"/>
                </a:lnTo>
                <a:lnTo>
                  <a:pt x="676059" y="233807"/>
                </a:lnTo>
                <a:lnTo>
                  <a:pt x="719747" y="182105"/>
                </a:lnTo>
                <a:lnTo>
                  <a:pt x="725589" y="153504"/>
                </a:lnTo>
                <a:close/>
              </a:path>
            </a:pathLst>
          </a:custGeom>
          <a:solidFill>
            <a:srgbClr val="20366A"/>
          </a:solidFill>
        </p:spPr>
        <p:txBody>
          <a:bodyPr wrap="square" lIns="0" tIns="0" rIns="0" bIns="0" rtlCol="0"/>
          <a:lstStyle/>
          <a:p>
            <a:endParaRPr dirty="0"/>
          </a:p>
        </p:txBody>
      </p:sp>
      <p:grpSp>
        <p:nvGrpSpPr>
          <p:cNvPr id="20" name="object 19"/>
          <p:cNvGrpSpPr/>
          <p:nvPr/>
        </p:nvGrpSpPr>
        <p:grpSpPr>
          <a:xfrm>
            <a:off x="2204172" y="5904201"/>
            <a:ext cx="150495" cy="209550"/>
            <a:chOff x="2167610" y="5782730"/>
            <a:chExt cx="150495" cy="209550"/>
          </a:xfrm>
        </p:grpSpPr>
        <p:sp>
          <p:nvSpPr>
            <p:cNvPr id="21" name="object 20"/>
            <p:cNvSpPr/>
            <p:nvPr/>
          </p:nvSpPr>
          <p:spPr>
            <a:xfrm>
              <a:off x="2214093" y="5804441"/>
              <a:ext cx="103505" cy="79375"/>
            </a:xfrm>
            <a:custGeom>
              <a:avLst/>
              <a:gdLst/>
              <a:ahLst/>
              <a:cxnLst/>
              <a:rect l="l" t="t" r="r" b="b"/>
              <a:pathLst>
                <a:path w="103505" h="79375">
                  <a:moveTo>
                    <a:pt x="27687" y="0"/>
                  </a:moveTo>
                  <a:lnTo>
                    <a:pt x="12125" y="2450"/>
                  </a:lnTo>
                  <a:lnTo>
                    <a:pt x="2180" y="10748"/>
                  </a:lnTo>
                  <a:lnTo>
                    <a:pt x="0" y="23589"/>
                  </a:lnTo>
                  <a:lnTo>
                    <a:pt x="5666" y="38407"/>
                  </a:lnTo>
                  <a:lnTo>
                    <a:pt x="18085" y="53395"/>
                  </a:lnTo>
                  <a:lnTo>
                    <a:pt x="36165" y="66743"/>
                  </a:lnTo>
                  <a:lnTo>
                    <a:pt x="56669" y="75831"/>
                  </a:lnTo>
                  <a:lnTo>
                    <a:pt x="75762" y="79173"/>
                  </a:lnTo>
                  <a:lnTo>
                    <a:pt x="91338" y="76719"/>
                  </a:lnTo>
                  <a:lnTo>
                    <a:pt x="101290" y="68419"/>
                  </a:lnTo>
                  <a:lnTo>
                    <a:pt x="103451" y="55582"/>
                  </a:lnTo>
                  <a:lnTo>
                    <a:pt x="97779" y="40770"/>
                  </a:lnTo>
                  <a:lnTo>
                    <a:pt x="85363" y="25783"/>
                  </a:lnTo>
                  <a:lnTo>
                    <a:pt x="67292" y="12425"/>
                  </a:lnTo>
                  <a:lnTo>
                    <a:pt x="46774" y="3342"/>
                  </a:lnTo>
                  <a:lnTo>
                    <a:pt x="27687" y="0"/>
                  </a:lnTo>
                  <a:close/>
                </a:path>
              </a:pathLst>
            </a:custGeom>
            <a:solidFill>
              <a:srgbClr val="04A88F"/>
            </a:solidFill>
          </p:spPr>
          <p:txBody>
            <a:bodyPr wrap="square" lIns="0" tIns="0" rIns="0" bIns="0" rtlCol="0"/>
            <a:lstStyle/>
            <a:p>
              <a:endParaRPr dirty="0"/>
            </a:p>
          </p:txBody>
        </p:sp>
        <p:sp>
          <p:nvSpPr>
            <p:cNvPr id="22" name="object 21"/>
            <p:cNvSpPr/>
            <p:nvPr/>
          </p:nvSpPr>
          <p:spPr>
            <a:xfrm>
              <a:off x="2167598" y="5782741"/>
              <a:ext cx="89535" cy="209550"/>
            </a:xfrm>
            <a:custGeom>
              <a:avLst/>
              <a:gdLst/>
              <a:ahLst/>
              <a:cxnLst/>
              <a:rect l="l" t="t" r="r" b="b"/>
              <a:pathLst>
                <a:path w="89535" h="209550">
                  <a:moveTo>
                    <a:pt x="45339" y="15506"/>
                  </a:moveTo>
                  <a:lnTo>
                    <a:pt x="41529" y="8940"/>
                  </a:lnTo>
                  <a:lnTo>
                    <a:pt x="34175" y="4660"/>
                  </a:lnTo>
                  <a:lnTo>
                    <a:pt x="26822" y="368"/>
                  </a:lnTo>
                  <a:lnTo>
                    <a:pt x="18669" y="0"/>
                  </a:lnTo>
                  <a:lnTo>
                    <a:pt x="13335" y="7658"/>
                  </a:lnTo>
                  <a:lnTo>
                    <a:pt x="17106" y="14224"/>
                  </a:lnTo>
                  <a:lnTo>
                    <a:pt x="31851" y="22809"/>
                  </a:lnTo>
                  <a:lnTo>
                    <a:pt x="39979" y="23152"/>
                  </a:lnTo>
                  <a:lnTo>
                    <a:pt x="45339" y="15506"/>
                  </a:lnTo>
                  <a:close/>
                </a:path>
                <a:path w="89535" h="209550">
                  <a:moveTo>
                    <a:pt x="46380" y="198691"/>
                  </a:moveTo>
                  <a:lnTo>
                    <a:pt x="12407" y="173761"/>
                  </a:lnTo>
                  <a:lnTo>
                    <a:pt x="5435" y="174853"/>
                  </a:lnTo>
                  <a:lnTo>
                    <a:pt x="977" y="178574"/>
                  </a:lnTo>
                  <a:lnTo>
                    <a:pt x="0" y="184340"/>
                  </a:lnTo>
                  <a:lnTo>
                    <a:pt x="2540" y="190995"/>
                  </a:lnTo>
                  <a:lnTo>
                    <a:pt x="8102" y="197713"/>
                  </a:lnTo>
                  <a:lnTo>
                    <a:pt x="16192" y="203695"/>
                  </a:lnTo>
                  <a:lnTo>
                    <a:pt x="25400" y="207759"/>
                  </a:lnTo>
                  <a:lnTo>
                    <a:pt x="33959" y="209257"/>
                  </a:lnTo>
                  <a:lnTo>
                    <a:pt x="40944" y="208165"/>
                  </a:lnTo>
                  <a:lnTo>
                    <a:pt x="45402" y="204431"/>
                  </a:lnTo>
                  <a:lnTo>
                    <a:pt x="46380" y="198691"/>
                  </a:lnTo>
                  <a:close/>
                </a:path>
                <a:path w="89535" h="209550">
                  <a:moveTo>
                    <a:pt x="89001" y="146951"/>
                  </a:moveTo>
                  <a:lnTo>
                    <a:pt x="52184" y="113004"/>
                  </a:lnTo>
                  <a:lnTo>
                    <a:pt x="39776" y="110832"/>
                  </a:lnTo>
                  <a:lnTo>
                    <a:pt x="29654" y="112433"/>
                  </a:lnTo>
                  <a:lnTo>
                    <a:pt x="23177" y="117830"/>
                  </a:lnTo>
                  <a:lnTo>
                    <a:pt x="21767" y="126187"/>
                  </a:lnTo>
                  <a:lnTo>
                    <a:pt x="25463" y="135813"/>
                  </a:lnTo>
                  <a:lnTo>
                    <a:pt x="33540" y="145542"/>
                  </a:lnTo>
                  <a:lnTo>
                    <a:pt x="45288" y="154216"/>
                  </a:lnTo>
                  <a:lnTo>
                    <a:pt x="58623" y="160134"/>
                  </a:lnTo>
                  <a:lnTo>
                    <a:pt x="71031" y="162306"/>
                  </a:lnTo>
                  <a:lnTo>
                    <a:pt x="81140" y="160705"/>
                  </a:lnTo>
                  <a:lnTo>
                    <a:pt x="87579" y="155295"/>
                  </a:lnTo>
                  <a:lnTo>
                    <a:pt x="89001" y="146951"/>
                  </a:lnTo>
                  <a:close/>
                </a:path>
              </a:pathLst>
            </a:custGeom>
            <a:solidFill>
              <a:srgbClr val="20366A"/>
            </a:solidFill>
          </p:spPr>
          <p:txBody>
            <a:bodyPr wrap="square" lIns="0" tIns="0" rIns="0" bIns="0" rtlCol="0"/>
            <a:lstStyle/>
            <a:p>
              <a:endParaRPr dirty="0"/>
            </a:p>
          </p:txBody>
        </p:sp>
      </p:grpSp>
      <p:grpSp>
        <p:nvGrpSpPr>
          <p:cNvPr id="23" name="object 22"/>
          <p:cNvGrpSpPr/>
          <p:nvPr/>
        </p:nvGrpSpPr>
        <p:grpSpPr>
          <a:xfrm>
            <a:off x="2013024" y="5930554"/>
            <a:ext cx="203200" cy="154305"/>
            <a:chOff x="1976462" y="5809083"/>
            <a:chExt cx="203200" cy="154305"/>
          </a:xfrm>
        </p:grpSpPr>
        <p:sp>
          <p:nvSpPr>
            <p:cNvPr id="24" name="object 23"/>
            <p:cNvSpPr/>
            <p:nvPr/>
          </p:nvSpPr>
          <p:spPr>
            <a:xfrm>
              <a:off x="1976462" y="5885986"/>
              <a:ext cx="105410" cy="77470"/>
            </a:xfrm>
            <a:custGeom>
              <a:avLst/>
              <a:gdLst/>
              <a:ahLst/>
              <a:cxnLst/>
              <a:rect l="l" t="t" r="r" b="b"/>
              <a:pathLst>
                <a:path w="105410" h="77470">
                  <a:moveTo>
                    <a:pt x="30353" y="0"/>
                  </a:moveTo>
                  <a:lnTo>
                    <a:pt x="14010" y="2002"/>
                  </a:lnTo>
                  <a:lnTo>
                    <a:pt x="3108" y="9753"/>
                  </a:lnTo>
                  <a:lnTo>
                    <a:pt x="0" y="22052"/>
                  </a:lnTo>
                  <a:lnTo>
                    <a:pt x="4898" y="36423"/>
                  </a:lnTo>
                  <a:lnTo>
                    <a:pt x="16794" y="51108"/>
                  </a:lnTo>
                  <a:lnTo>
                    <a:pt x="34681" y="64350"/>
                  </a:lnTo>
                  <a:lnTo>
                    <a:pt x="55383" y="73544"/>
                  </a:lnTo>
                  <a:lnTo>
                    <a:pt x="74990" y="77189"/>
                  </a:lnTo>
                  <a:lnTo>
                    <a:pt x="91331" y="75182"/>
                  </a:lnTo>
                  <a:lnTo>
                    <a:pt x="102232" y="67424"/>
                  </a:lnTo>
                  <a:lnTo>
                    <a:pt x="105338" y="55134"/>
                  </a:lnTo>
                  <a:lnTo>
                    <a:pt x="100436" y="40770"/>
                  </a:lnTo>
                  <a:lnTo>
                    <a:pt x="88546" y="26086"/>
                  </a:lnTo>
                  <a:lnTo>
                    <a:pt x="70685" y="12839"/>
                  </a:lnTo>
                  <a:lnTo>
                    <a:pt x="49968" y="3645"/>
                  </a:lnTo>
                  <a:lnTo>
                    <a:pt x="30353" y="0"/>
                  </a:lnTo>
                  <a:close/>
                </a:path>
              </a:pathLst>
            </a:custGeom>
            <a:solidFill>
              <a:srgbClr val="04A88F"/>
            </a:solidFill>
          </p:spPr>
          <p:txBody>
            <a:bodyPr wrap="square" lIns="0" tIns="0" rIns="0" bIns="0" rtlCol="0"/>
            <a:lstStyle/>
            <a:p>
              <a:endParaRPr dirty="0"/>
            </a:p>
          </p:txBody>
        </p:sp>
        <p:sp>
          <p:nvSpPr>
            <p:cNvPr id="25" name="object 24"/>
            <p:cNvSpPr/>
            <p:nvPr/>
          </p:nvSpPr>
          <p:spPr>
            <a:xfrm>
              <a:off x="2069553" y="5809094"/>
              <a:ext cx="110489" cy="86360"/>
            </a:xfrm>
            <a:custGeom>
              <a:avLst/>
              <a:gdLst/>
              <a:ahLst/>
              <a:cxnLst/>
              <a:rect l="l" t="t" r="r" b="b"/>
              <a:pathLst>
                <a:path w="110489" h="86360">
                  <a:moveTo>
                    <a:pt x="68453" y="71437"/>
                  </a:moveTo>
                  <a:lnTo>
                    <a:pt x="32461" y="37947"/>
                  </a:lnTo>
                  <a:lnTo>
                    <a:pt x="19723" y="35585"/>
                  </a:lnTo>
                  <a:lnTo>
                    <a:pt x="9093" y="36893"/>
                  </a:lnTo>
                  <a:lnTo>
                    <a:pt x="2019" y="41935"/>
                  </a:lnTo>
                  <a:lnTo>
                    <a:pt x="0" y="49923"/>
                  </a:lnTo>
                  <a:lnTo>
                    <a:pt x="3175" y="59245"/>
                  </a:lnTo>
                  <a:lnTo>
                    <a:pt x="10896" y="68783"/>
                  </a:lnTo>
                  <a:lnTo>
                    <a:pt x="22517" y="77393"/>
                  </a:lnTo>
                  <a:lnTo>
                    <a:pt x="35991" y="83388"/>
                  </a:lnTo>
                  <a:lnTo>
                    <a:pt x="48742" y="85763"/>
                  </a:lnTo>
                  <a:lnTo>
                    <a:pt x="59359" y="84467"/>
                  </a:lnTo>
                  <a:lnTo>
                    <a:pt x="66446" y="79425"/>
                  </a:lnTo>
                  <a:lnTo>
                    <a:pt x="68453" y="71437"/>
                  </a:lnTo>
                  <a:close/>
                </a:path>
                <a:path w="110489" h="86360">
                  <a:moveTo>
                    <a:pt x="109969" y="24726"/>
                  </a:moveTo>
                  <a:lnTo>
                    <a:pt x="76327" y="0"/>
                  </a:lnTo>
                  <a:lnTo>
                    <a:pt x="69011" y="901"/>
                  </a:lnTo>
                  <a:lnTo>
                    <a:pt x="64135" y="4394"/>
                  </a:lnTo>
                  <a:lnTo>
                    <a:pt x="62725" y="9893"/>
                  </a:lnTo>
                  <a:lnTo>
                    <a:pt x="64909" y="16319"/>
                  </a:lnTo>
                  <a:lnTo>
                    <a:pt x="70243" y="22910"/>
                  </a:lnTo>
                  <a:lnTo>
                    <a:pt x="78257" y="28867"/>
                  </a:lnTo>
                  <a:lnTo>
                    <a:pt x="87541" y="32981"/>
                  </a:lnTo>
                  <a:lnTo>
                    <a:pt x="96342" y="34620"/>
                  </a:lnTo>
                  <a:lnTo>
                    <a:pt x="103682" y="33718"/>
                  </a:lnTo>
                  <a:lnTo>
                    <a:pt x="108572" y="30238"/>
                  </a:lnTo>
                  <a:lnTo>
                    <a:pt x="109969" y="24726"/>
                  </a:lnTo>
                  <a:close/>
                </a:path>
              </a:pathLst>
            </a:custGeom>
            <a:solidFill>
              <a:srgbClr val="20366A"/>
            </a:solidFill>
          </p:spPr>
          <p:txBody>
            <a:bodyPr wrap="square" lIns="0" tIns="0" rIns="0" bIns="0" rtlCol="0"/>
            <a:lstStyle/>
            <a:p>
              <a:endParaRPr dirty="0"/>
            </a:p>
          </p:txBody>
        </p:sp>
      </p:grpSp>
      <p:sp>
        <p:nvSpPr>
          <p:cNvPr id="26" name="object 25"/>
          <p:cNvSpPr/>
          <p:nvPr/>
        </p:nvSpPr>
        <p:spPr>
          <a:xfrm>
            <a:off x="2364656" y="5987186"/>
            <a:ext cx="31115" cy="24130"/>
          </a:xfrm>
          <a:custGeom>
            <a:avLst/>
            <a:gdLst/>
            <a:ahLst/>
            <a:cxnLst/>
            <a:rect l="l" t="t" r="r" b="b"/>
            <a:pathLst>
              <a:path w="31114" h="24129">
                <a:moveTo>
                  <a:pt x="3873" y="0"/>
                </a:moveTo>
                <a:lnTo>
                  <a:pt x="0" y="8483"/>
                </a:lnTo>
                <a:lnTo>
                  <a:pt x="4368" y="15417"/>
                </a:lnTo>
                <a:lnTo>
                  <a:pt x="19100" y="23990"/>
                </a:lnTo>
                <a:lnTo>
                  <a:pt x="26644" y="24015"/>
                </a:lnTo>
                <a:lnTo>
                  <a:pt x="30530" y="15519"/>
                </a:lnTo>
                <a:lnTo>
                  <a:pt x="26187" y="8610"/>
                </a:lnTo>
                <a:lnTo>
                  <a:pt x="18808" y="4330"/>
                </a:lnTo>
                <a:lnTo>
                  <a:pt x="11429" y="38"/>
                </a:lnTo>
                <a:lnTo>
                  <a:pt x="3873" y="0"/>
                </a:lnTo>
                <a:close/>
              </a:path>
            </a:pathLst>
          </a:custGeom>
          <a:solidFill>
            <a:srgbClr val="20366A"/>
          </a:solidFill>
        </p:spPr>
        <p:txBody>
          <a:bodyPr wrap="square" lIns="0" tIns="0" rIns="0" bIns="0" rtlCol="0"/>
          <a:lstStyle/>
          <a:p>
            <a:endParaRPr dirty="0"/>
          </a:p>
        </p:txBody>
      </p:sp>
      <p:grpSp>
        <p:nvGrpSpPr>
          <p:cNvPr id="27" name="object 26"/>
          <p:cNvGrpSpPr/>
          <p:nvPr/>
        </p:nvGrpSpPr>
        <p:grpSpPr>
          <a:xfrm>
            <a:off x="2300601" y="6032821"/>
            <a:ext cx="101600" cy="219710"/>
            <a:chOff x="2264039" y="5911350"/>
            <a:chExt cx="101600" cy="219710"/>
          </a:xfrm>
        </p:grpSpPr>
        <p:pic>
          <p:nvPicPr>
            <p:cNvPr id="28" name="object 27"/>
            <p:cNvPicPr/>
            <p:nvPr/>
          </p:nvPicPr>
          <p:blipFill>
            <a:blip r:embed="rId2" cstate="print"/>
            <a:stretch>
              <a:fillRect/>
            </a:stretch>
          </p:blipFill>
          <p:spPr>
            <a:xfrm>
              <a:off x="2264039" y="6049352"/>
              <a:ext cx="101582" cy="81178"/>
            </a:xfrm>
            <a:prstGeom prst="rect">
              <a:avLst/>
            </a:prstGeom>
          </p:spPr>
        </p:pic>
        <p:sp>
          <p:nvSpPr>
            <p:cNvPr id="29" name="object 28"/>
            <p:cNvSpPr/>
            <p:nvPr/>
          </p:nvSpPr>
          <p:spPr>
            <a:xfrm>
              <a:off x="2292045" y="5911354"/>
              <a:ext cx="67310" cy="111760"/>
            </a:xfrm>
            <a:custGeom>
              <a:avLst/>
              <a:gdLst/>
              <a:ahLst/>
              <a:cxnLst/>
              <a:rect l="l" t="t" r="r" b="b"/>
              <a:pathLst>
                <a:path w="67310" h="111760">
                  <a:moveTo>
                    <a:pt x="66027" y="95377"/>
                  </a:moveTo>
                  <a:lnTo>
                    <a:pt x="28346" y="60947"/>
                  </a:lnTo>
                  <a:lnTo>
                    <a:pt x="16268" y="58978"/>
                  </a:lnTo>
                  <a:lnTo>
                    <a:pt x="6642" y="60858"/>
                  </a:lnTo>
                  <a:lnTo>
                    <a:pt x="774" y="66611"/>
                  </a:lnTo>
                  <a:lnTo>
                    <a:pt x="0" y="75323"/>
                  </a:lnTo>
                  <a:lnTo>
                    <a:pt x="4191" y="85242"/>
                  </a:lnTo>
                  <a:lnTo>
                    <a:pt x="12598" y="95173"/>
                  </a:lnTo>
                  <a:lnTo>
                    <a:pt x="24460" y="103924"/>
                  </a:lnTo>
                  <a:lnTo>
                    <a:pt x="37680" y="109753"/>
                  </a:lnTo>
                  <a:lnTo>
                    <a:pt x="49758" y="111721"/>
                  </a:lnTo>
                  <a:lnTo>
                    <a:pt x="59372" y="109829"/>
                  </a:lnTo>
                  <a:lnTo>
                    <a:pt x="65239" y="104063"/>
                  </a:lnTo>
                  <a:lnTo>
                    <a:pt x="66027" y="95377"/>
                  </a:lnTo>
                  <a:close/>
                </a:path>
                <a:path w="67310" h="111760">
                  <a:moveTo>
                    <a:pt x="67017" y="25120"/>
                  </a:moveTo>
                  <a:lnTo>
                    <a:pt x="32689" y="0"/>
                  </a:lnTo>
                  <a:lnTo>
                    <a:pt x="26047" y="1308"/>
                  </a:lnTo>
                  <a:lnTo>
                    <a:pt x="22021" y="5270"/>
                  </a:lnTo>
                  <a:lnTo>
                    <a:pt x="21475" y="11277"/>
                  </a:lnTo>
                  <a:lnTo>
                    <a:pt x="24358" y="18122"/>
                  </a:lnTo>
                  <a:lnTo>
                    <a:pt x="30175" y="24980"/>
                  </a:lnTo>
                  <a:lnTo>
                    <a:pt x="38354" y="31026"/>
                  </a:lnTo>
                  <a:lnTo>
                    <a:pt x="47472" y="35052"/>
                  </a:lnTo>
                  <a:lnTo>
                    <a:pt x="55803" y="36410"/>
                  </a:lnTo>
                  <a:lnTo>
                    <a:pt x="62433" y="35102"/>
                  </a:lnTo>
                  <a:lnTo>
                    <a:pt x="66471" y="31115"/>
                  </a:lnTo>
                  <a:lnTo>
                    <a:pt x="67017" y="25120"/>
                  </a:lnTo>
                  <a:close/>
                </a:path>
              </a:pathLst>
            </a:custGeom>
            <a:solidFill>
              <a:srgbClr val="20366A"/>
            </a:solidFill>
          </p:spPr>
          <p:txBody>
            <a:bodyPr wrap="square" lIns="0" tIns="0" rIns="0" bIns="0" rtlCol="0"/>
            <a:lstStyle/>
            <a:p>
              <a:endParaRPr dirty="0"/>
            </a:p>
          </p:txBody>
        </p:sp>
      </p:grpSp>
      <p:sp>
        <p:nvSpPr>
          <p:cNvPr id="30" name="object 29"/>
          <p:cNvSpPr/>
          <p:nvPr/>
        </p:nvSpPr>
        <p:spPr>
          <a:xfrm>
            <a:off x="1737709" y="6679781"/>
            <a:ext cx="43180" cy="47625"/>
          </a:xfrm>
          <a:custGeom>
            <a:avLst/>
            <a:gdLst/>
            <a:ahLst/>
            <a:cxnLst/>
            <a:rect l="l" t="t" r="r" b="b"/>
            <a:pathLst>
              <a:path w="43180" h="47625">
                <a:moveTo>
                  <a:pt x="29337" y="0"/>
                </a:moveTo>
                <a:lnTo>
                  <a:pt x="11366" y="0"/>
                </a:lnTo>
                <a:lnTo>
                  <a:pt x="3162" y="5587"/>
                </a:lnTo>
                <a:lnTo>
                  <a:pt x="3162" y="19202"/>
                </a:lnTo>
                <a:lnTo>
                  <a:pt x="7277" y="22529"/>
                </a:lnTo>
                <a:lnTo>
                  <a:pt x="23558" y="26809"/>
                </a:lnTo>
                <a:lnTo>
                  <a:pt x="25895" y="27508"/>
                </a:lnTo>
                <a:lnTo>
                  <a:pt x="29337" y="29349"/>
                </a:lnTo>
                <a:lnTo>
                  <a:pt x="30467" y="30924"/>
                </a:lnTo>
                <a:lnTo>
                  <a:pt x="30467" y="36423"/>
                </a:lnTo>
                <a:lnTo>
                  <a:pt x="26352" y="39166"/>
                </a:lnTo>
                <a:lnTo>
                  <a:pt x="15278" y="39166"/>
                </a:lnTo>
                <a:lnTo>
                  <a:pt x="10617" y="36982"/>
                </a:lnTo>
                <a:lnTo>
                  <a:pt x="7823" y="33096"/>
                </a:lnTo>
                <a:lnTo>
                  <a:pt x="0" y="38620"/>
                </a:lnTo>
                <a:lnTo>
                  <a:pt x="5588" y="44526"/>
                </a:lnTo>
                <a:lnTo>
                  <a:pt x="12395" y="47243"/>
                </a:lnTo>
                <a:lnTo>
                  <a:pt x="21310" y="47243"/>
                </a:lnTo>
                <a:lnTo>
                  <a:pt x="30117" y="46159"/>
                </a:lnTo>
                <a:lnTo>
                  <a:pt x="36949" y="43103"/>
                </a:lnTo>
                <a:lnTo>
                  <a:pt x="41368" y="38371"/>
                </a:lnTo>
                <a:lnTo>
                  <a:pt x="42938" y="32257"/>
                </a:lnTo>
                <a:lnTo>
                  <a:pt x="42938" y="28244"/>
                </a:lnTo>
                <a:lnTo>
                  <a:pt x="41071" y="24993"/>
                </a:lnTo>
                <a:lnTo>
                  <a:pt x="34632" y="21031"/>
                </a:lnTo>
                <a:lnTo>
                  <a:pt x="31940" y="20015"/>
                </a:lnTo>
                <a:lnTo>
                  <a:pt x="17792" y="16205"/>
                </a:lnTo>
                <a:lnTo>
                  <a:pt x="15659" y="14922"/>
                </a:lnTo>
                <a:lnTo>
                  <a:pt x="15659" y="9664"/>
                </a:lnTo>
                <a:lnTo>
                  <a:pt x="19469" y="7404"/>
                </a:lnTo>
                <a:lnTo>
                  <a:pt x="28308" y="7404"/>
                </a:lnTo>
                <a:lnTo>
                  <a:pt x="31305" y="8483"/>
                </a:lnTo>
                <a:lnTo>
                  <a:pt x="34480" y="11099"/>
                </a:lnTo>
                <a:lnTo>
                  <a:pt x="40792" y="5041"/>
                </a:lnTo>
                <a:lnTo>
                  <a:pt x="35585" y="1701"/>
                </a:lnTo>
                <a:lnTo>
                  <a:pt x="29337" y="0"/>
                </a:lnTo>
                <a:close/>
              </a:path>
            </a:pathLst>
          </a:custGeom>
          <a:solidFill>
            <a:srgbClr val="20366A"/>
          </a:solidFill>
        </p:spPr>
        <p:txBody>
          <a:bodyPr wrap="square" lIns="0" tIns="0" rIns="0" bIns="0" rtlCol="0"/>
          <a:lstStyle/>
          <a:p>
            <a:endParaRPr dirty="0"/>
          </a:p>
        </p:txBody>
      </p:sp>
      <p:sp>
        <p:nvSpPr>
          <p:cNvPr id="31" name="object 30"/>
          <p:cNvSpPr/>
          <p:nvPr/>
        </p:nvSpPr>
        <p:spPr>
          <a:xfrm>
            <a:off x="1834766" y="6679515"/>
            <a:ext cx="66675" cy="47625"/>
          </a:xfrm>
          <a:custGeom>
            <a:avLst/>
            <a:gdLst/>
            <a:ahLst/>
            <a:cxnLst/>
            <a:rect l="l" t="t" r="r" b="b"/>
            <a:pathLst>
              <a:path w="66675" h="47625">
                <a:moveTo>
                  <a:pt x="33324" y="0"/>
                </a:moveTo>
                <a:lnTo>
                  <a:pt x="20343" y="1837"/>
                </a:lnTo>
                <a:lnTo>
                  <a:pt x="9732" y="6870"/>
                </a:lnTo>
                <a:lnTo>
                  <a:pt x="2615" y="14289"/>
                </a:lnTo>
                <a:lnTo>
                  <a:pt x="0" y="23406"/>
                </a:lnTo>
                <a:lnTo>
                  <a:pt x="2515" y="32918"/>
                </a:lnTo>
                <a:lnTo>
                  <a:pt x="9447" y="40547"/>
                </a:lnTo>
                <a:lnTo>
                  <a:pt x="19872" y="45619"/>
                </a:lnTo>
                <a:lnTo>
                  <a:pt x="32867" y="47459"/>
                </a:lnTo>
                <a:lnTo>
                  <a:pt x="46105" y="45619"/>
                </a:lnTo>
                <a:lnTo>
                  <a:pt x="56718" y="40611"/>
                </a:lnTo>
                <a:lnTo>
                  <a:pt x="57889" y="39370"/>
                </a:lnTo>
                <a:lnTo>
                  <a:pt x="33223" y="39370"/>
                </a:lnTo>
                <a:lnTo>
                  <a:pt x="25110" y="38131"/>
                </a:lnTo>
                <a:lnTo>
                  <a:pt x="18518" y="34748"/>
                </a:lnTo>
                <a:lnTo>
                  <a:pt x="14090" y="29720"/>
                </a:lnTo>
                <a:lnTo>
                  <a:pt x="12528" y="23761"/>
                </a:lnTo>
                <a:lnTo>
                  <a:pt x="12509" y="23406"/>
                </a:lnTo>
                <a:lnTo>
                  <a:pt x="14116" y="17563"/>
                </a:lnTo>
                <a:lnTo>
                  <a:pt x="18594" y="12631"/>
                </a:lnTo>
                <a:lnTo>
                  <a:pt x="25164" y="9295"/>
                </a:lnTo>
                <a:lnTo>
                  <a:pt x="33159" y="8064"/>
                </a:lnTo>
                <a:lnTo>
                  <a:pt x="57929" y="8064"/>
                </a:lnTo>
                <a:lnTo>
                  <a:pt x="56818" y="6870"/>
                </a:lnTo>
                <a:lnTo>
                  <a:pt x="46319" y="1833"/>
                </a:lnTo>
                <a:lnTo>
                  <a:pt x="33324" y="0"/>
                </a:lnTo>
                <a:close/>
              </a:path>
              <a:path w="66675" h="47625">
                <a:moveTo>
                  <a:pt x="57929" y="8064"/>
                </a:moveTo>
                <a:lnTo>
                  <a:pt x="33159" y="8064"/>
                </a:lnTo>
                <a:lnTo>
                  <a:pt x="41244" y="9295"/>
                </a:lnTo>
                <a:lnTo>
                  <a:pt x="47838" y="12638"/>
                </a:lnTo>
                <a:lnTo>
                  <a:pt x="52288" y="17596"/>
                </a:lnTo>
                <a:lnTo>
                  <a:pt x="53849" y="23406"/>
                </a:lnTo>
                <a:lnTo>
                  <a:pt x="53903" y="23761"/>
                </a:lnTo>
                <a:lnTo>
                  <a:pt x="52289" y="29779"/>
                </a:lnTo>
                <a:lnTo>
                  <a:pt x="47840" y="34766"/>
                </a:lnTo>
                <a:lnTo>
                  <a:pt x="41258" y="38133"/>
                </a:lnTo>
                <a:lnTo>
                  <a:pt x="33223" y="39370"/>
                </a:lnTo>
                <a:lnTo>
                  <a:pt x="57889" y="39370"/>
                </a:lnTo>
                <a:lnTo>
                  <a:pt x="63814" y="33090"/>
                </a:lnTo>
                <a:lnTo>
                  <a:pt x="66395" y="23761"/>
                </a:lnTo>
                <a:lnTo>
                  <a:pt x="63837" y="14412"/>
                </a:lnTo>
                <a:lnTo>
                  <a:pt x="57929" y="8064"/>
                </a:lnTo>
                <a:close/>
              </a:path>
            </a:pathLst>
          </a:custGeom>
          <a:solidFill>
            <a:srgbClr val="20366A"/>
          </a:solidFill>
        </p:spPr>
        <p:txBody>
          <a:bodyPr wrap="square" lIns="0" tIns="0" rIns="0" bIns="0" rtlCol="0"/>
          <a:lstStyle/>
          <a:p>
            <a:endParaRPr dirty="0"/>
          </a:p>
        </p:txBody>
      </p:sp>
      <p:sp>
        <p:nvSpPr>
          <p:cNvPr id="32" name="object 31"/>
          <p:cNvSpPr/>
          <p:nvPr/>
        </p:nvSpPr>
        <p:spPr>
          <a:xfrm>
            <a:off x="1958904" y="6680515"/>
            <a:ext cx="50165" cy="46990"/>
          </a:xfrm>
          <a:custGeom>
            <a:avLst/>
            <a:gdLst/>
            <a:ahLst/>
            <a:cxnLst/>
            <a:rect l="l" t="t" r="r" b="b"/>
            <a:pathLst>
              <a:path w="50164" h="46990">
                <a:moveTo>
                  <a:pt x="49923" y="0"/>
                </a:moveTo>
                <a:lnTo>
                  <a:pt x="37795" y="0"/>
                </a:lnTo>
                <a:lnTo>
                  <a:pt x="37795" y="30657"/>
                </a:lnTo>
                <a:lnTo>
                  <a:pt x="37452" y="32169"/>
                </a:lnTo>
                <a:lnTo>
                  <a:pt x="33794" y="36715"/>
                </a:lnTo>
                <a:lnTo>
                  <a:pt x="29616" y="38366"/>
                </a:lnTo>
                <a:lnTo>
                  <a:pt x="20307" y="38366"/>
                </a:lnTo>
                <a:lnTo>
                  <a:pt x="16116" y="36715"/>
                </a:lnTo>
                <a:lnTo>
                  <a:pt x="12471" y="32169"/>
                </a:lnTo>
                <a:lnTo>
                  <a:pt x="12103" y="30657"/>
                </a:lnTo>
                <a:lnTo>
                  <a:pt x="12103" y="26022"/>
                </a:lnTo>
                <a:lnTo>
                  <a:pt x="12103" y="0"/>
                </a:lnTo>
                <a:lnTo>
                  <a:pt x="0" y="0"/>
                </a:lnTo>
                <a:lnTo>
                  <a:pt x="0" y="33108"/>
                </a:lnTo>
                <a:lnTo>
                  <a:pt x="1397" y="36855"/>
                </a:lnTo>
                <a:lnTo>
                  <a:pt x="8839" y="43992"/>
                </a:lnTo>
                <a:lnTo>
                  <a:pt x="16573" y="46456"/>
                </a:lnTo>
                <a:lnTo>
                  <a:pt x="33439" y="46456"/>
                </a:lnTo>
                <a:lnTo>
                  <a:pt x="41059" y="43992"/>
                </a:lnTo>
                <a:lnTo>
                  <a:pt x="48501" y="36855"/>
                </a:lnTo>
                <a:lnTo>
                  <a:pt x="49923" y="33108"/>
                </a:lnTo>
                <a:lnTo>
                  <a:pt x="49923" y="0"/>
                </a:lnTo>
                <a:close/>
              </a:path>
            </a:pathLst>
          </a:custGeom>
          <a:solidFill>
            <a:srgbClr val="20366A"/>
          </a:solidFill>
        </p:spPr>
        <p:txBody>
          <a:bodyPr wrap="square" lIns="0" tIns="0" rIns="0" bIns="0" rtlCol="0"/>
          <a:lstStyle/>
          <a:p>
            <a:endParaRPr dirty="0"/>
          </a:p>
        </p:txBody>
      </p:sp>
      <p:sp>
        <p:nvSpPr>
          <p:cNvPr id="33" name="object 32"/>
          <p:cNvSpPr/>
          <p:nvPr/>
        </p:nvSpPr>
        <p:spPr>
          <a:xfrm>
            <a:off x="2063132" y="6680507"/>
            <a:ext cx="40005" cy="45720"/>
          </a:xfrm>
          <a:custGeom>
            <a:avLst/>
            <a:gdLst/>
            <a:ahLst/>
            <a:cxnLst/>
            <a:rect l="l" t="t" r="r" b="b"/>
            <a:pathLst>
              <a:path w="40005" h="45720">
                <a:moveTo>
                  <a:pt x="39928" y="0"/>
                </a:moveTo>
                <a:lnTo>
                  <a:pt x="0" y="0"/>
                </a:lnTo>
                <a:lnTo>
                  <a:pt x="0" y="7708"/>
                </a:lnTo>
                <a:lnTo>
                  <a:pt x="13855" y="7708"/>
                </a:lnTo>
                <a:lnTo>
                  <a:pt x="13855" y="45440"/>
                </a:lnTo>
                <a:lnTo>
                  <a:pt x="25971" y="45440"/>
                </a:lnTo>
                <a:lnTo>
                  <a:pt x="25971" y="7708"/>
                </a:lnTo>
                <a:lnTo>
                  <a:pt x="39928" y="7708"/>
                </a:lnTo>
                <a:lnTo>
                  <a:pt x="39928" y="0"/>
                </a:lnTo>
                <a:close/>
              </a:path>
            </a:pathLst>
          </a:custGeom>
          <a:solidFill>
            <a:srgbClr val="20366A"/>
          </a:solidFill>
        </p:spPr>
        <p:txBody>
          <a:bodyPr wrap="square" lIns="0" tIns="0" rIns="0" bIns="0" rtlCol="0"/>
          <a:lstStyle/>
          <a:p>
            <a:endParaRPr dirty="0"/>
          </a:p>
        </p:txBody>
      </p:sp>
      <p:sp>
        <p:nvSpPr>
          <p:cNvPr id="34" name="object 33"/>
          <p:cNvSpPr/>
          <p:nvPr/>
        </p:nvSpPr>
        <p:spPr>
          <a:xfrm>
            <a:off x="2157454" y="6680519"/>
            <a:ext cx="50800" cy="45720"/>
          </a:xfrm>
          <a:custGeom>
            <a:avLst/>
            <a:gdLst/>
            <a:ahLst/>
            <a:cxnLst/>
            <a:rect l="l" t="t" r="r" b="b"/>
            <a:pathLst>
              <a:path w="50800" h="45720">
                <a:moveTo>
                  <a:pt x="50482" y="0"/>
                </a:moveTo>
                <a:lnTo>
                  <a:pt x="38366" y="0"/>
                </a:lnTo>
                <a:lnTo>
                  <a:pt x="38366" y="17564"/>
                </a:lnTo>
                <a:lnTo>
                  <a:pt x="12115" y="17564"/>
                </a:lnTo>
                <a:lnTo>
                  <a:pt x="12115" y="0"/>
                </a:lnTo>
                <a:lnTo>
                  <a:pt x="0" y="0"/>
                </a:lnTo>
                <a:lnTo>
                  <a:pt x="0" y="45427"/>
                </a:lnTo>
                <a:lnTo>
                  <a:pt x="12115" y="45427"/>
                </a:lnTo>
                <a:lnTo>
                  <a:pt x="12115" y="25285"/>
                </a:lnTo>
                <a:lnTo>
                  <a:pt x="38366" y="25285"/>
                </a:lnTo>
                <a:lnTo>
                  <a:pt x="38366" y="45427"/>
                </a:lnTo>
                <a:lnTo>
                  <a:pt x="50482" y="45427"/>
                </a:lnTo>
                <a:lnTo>
                  <a:pt x="50482" y="0"/>
                </a:lnTo>
                <a:close/>
              </a:path>
            </a:pathLst>
          </a:custGeom>
          <a:solidFill>
            <a:srgbClr val="20366A"/>
          </a:solidFill>
        </p:spPr>
        <p:txBody>
          <a:bodyPr wrap="square" lIns="0" tIns="0" rIns="0" bIns="0" rtlCol="0"/>
          <a:lstStyle/>
          <a:p>
            <a:endParaRPr dirty="0"/>
          </a:p>
        </p:txBody>
      </p:sp>
      <p:sp>
        <p:nvSpPr>
          <p:cNvPr id="35" name="object 34"/>
          <p:cNvSpPr/>
          <p:nvPr/>
        </p:nvSpPr>
        <p:spPr>
          <a:xfrm>
            <a:off x="2354817" y="6679578"/>
            <a:ext cx="62230" cy="46990"/>
          </a:xfrm>
          <a:custGeom>
            <a:avLst/>
            <a:gdLst/>
            <a:ahLst/>
            <a:cxnLst/>
            <a:rect l="l" t="t" r="r" b="b"/>
            <a:pathLst>
              <a:path w="62230" h="46990">
                <a:moveTo>
                  <a:pt x="36029" y="0"/>
                </a:moveTo>
                <a:lnTo>
                  <a:pt x="26924" y="0"/>
                </a:lnTo>
                <a:lnTo>
                  <a:pt x="0" y="46367"/>
                </a:lnTo>
                <a:lnTo>
                  <a:pt x="12865" y="46367"/>
                </a:lnTo>
                <a:lnTo>
                  <a:pt x="18440" y="36779"/>
                </a:lnTo>
                <a:lnTo>
                  <a:pt x="56721" y="36779"/>
                </a:lnTo>
                <a:lnTo>
                  <a:pt x="52684" y="29603"/>
                </a:lnTo>
                <a:lnTo>
                  <a:pt x="22352" y="29603"/>
                </a:lnTo>
                <a:lnTo>
                  <a:pt x="31381" y="13271"/>
                </a:lnTo>
                <a:lnTo>
                  <a:pt x="43496" y="13271"/>
                </a:lnTo>
                <a:lnTo>
                  <a:pt x="36029" y="0"/>
                </a:lnTo>
                <a:close/>
              </a:path>
              <a:path w="62230" h="46990">
                <a:moveTo>
                  <a:pt x="56721" y="36779"/>
                </a:moveTo>
                <a:lnTo>
                  <a:pt x="43853" y="36779"/>
                </a:lnTo>
                <a:lnTo>
                  <a:pt x="49161" y="46367"/>
                </a:lnTo>
                <a:lnTo>
                  <a:pt x="62115" y="46367"/>
                </a:lnTo>
                <a:lnTo>
                  <a:pt x="56721" y="36779"/>
                </a:lnTo>
                <a:close/>
              </a:path>
              <a:path w="62230" h="46990">
                <a:moveTo>
                  <a:pt x="43496" y="13271"/>
                </a:moveTo>
                <a:lnTo>
                  <a:pt x="31381" y="13271"/>
                </a:lnTo>
                <a:lnTo>
                  <a:pt x="40043" y="29603"/>
                </a:lnTo>
                <a:lnTo>
                  <a:pt x="52684" y="29603"/>
                </a:lnTo>
                <a:lnTo>
                  <a:pt x="43496" y="13271"/>
                </a:lnTo>
                <a:close/>
              </a:path>
            </a:pathLst>
          </a:custGeom>
          <a:solidFill>
            <a:srgbClr val="20366A"/>
          </a:solidFill>
        </p:spPr>
        <p:txBody>
          <a:bodyPr wrap="square" lIns="0" tIns="0" rIns="0" bIns="0" rtlCol="0"/>
          <a:lstStyle/>
          <a:p>
            <a:endParaRPr dirty="0"/>
          </a:p>
        </p:txBody>
      </p:sp>
      <p:sp>
        <p:nvSpPr>
          <p:cNvPr id="36" name="object 35"/>
          <p:cNvSpPr/>
          <p:nvPr/>
        </p:nvSpPr>
        <p:spPr>
          <a:xfrm>
            <a:off x="2470846" y="6680519"/>
            <a:ext cx="33020" cy="45720"/>
          </a:xfrm>
          <a:custGeom>
            <a:avLst/>
            <a:gdLst/>
            <a:ahLst/>
            <a:cxnLst/>
            <a:rect l="l" t="t" r="r" b="b"/>
            <a:pathLst>
              <a:path w="33019" h="45720">
                <a:moveTo>
                  <a:pt x="32893" y="0"/>
                </a:moveTo>
                <a:lnTo>
                  <a:pt x="0" y="0"/>
                </a:lnTo>
                <a:lnTo>
                  <a:pt x="0" y="45427"/>
                </a:lnTo>
                <a:lnTo>
                  <a:pt x="12128" y="45427"/>
                </a:lnTo>
                <a:lnTo>
                  <a:pt x="12128" y="25463"/>
                </a:lnTo>
                <a:lnTo>
                  <a:pt x="31584" y="25463"/>
                </a:lnTo>
                <a:lnTo>
                  <a:pt x="31584" y="17792"/>
                </a:lnTo>
                <a:lnTo>
                  <a:pt x="12128" y="17792"/>
                </a:lnTo>
                <a:lnTo>
                  <a:pt x="12128" y="7696"/>
                </a:lnTo>
                <a:lnTo>
                  <a:pt x="32893" y="7696"/>
                </a:lnTo>
                <a:lnTo>
                  <a:pt x="32893" y="0"/>
                </a:lnTo>
                <a:close/>
              </a:path>
            </a:pathLst>
          </a:custGeom>
          <a:solidFill>
            <a:srgbClr val="20366A"/>
          </a:solidFill>
        </p:spPr>
        <p:txBody>
          <a:bodyPr wrap="square" lIns="0" tIns="0" rIns="0" bIns="0" rtlCol="0"/>
          <a:lstStyle/>
          <a:p>
            <a:endParaRPr dirty="0"/>
          </a:p>
        </p:txBody>
      </p:sp>
      <p:sp>
        <p:nvSpPr>
          <p:cNvPr id="37" name="object 36"/>
          <p:cNvSpPr/>
          <p:nvPr/>
        </p:nvSpPr>
        <p:spPr>
          <a:xfrm>
            <a:off x="2560917" y="6680515"/>
            <a:ext cx="45720" cy="45720"/>
          </a:xfrm>
          <a:custGeom>
            <a:avLst/>
            <a:gdLst/>
            <a:ahLst/>
            <a:cxnLst/>
            <a:rect l="l" t="t" r="r" b="b"/>
            <a:pathLst>
              <a:path w="45719" h="45720">
                <a:moveTo>
                  <a:pt x="24853" y="0"/>
                </a:moveTo>
                <a:lnTo>
                  <a:pt x="0" y="0"/>
                </a:lnTo>
                <a:lnTo>
                  <a:pt x="0" y="45427"/>
                </a:lnTo>
                <a:lnTo>
                  <a:pt x="12128" y="45427"/>
                </a:lnTo>
                <a:lnTo>
                  <a:pt x="12128" y="27178"/>
                </a:lnTo>
                <a:lnTo>
                  <a:pt x="26702" y="27178"/>
                </a:lnTo>
                <a:lnTo>
                  <a:pt x="25793" y="26289"/>
                </a:lnTo>
                <a:lnTo>
                  <a:pt x="29705" y="25755"/>
                </a:lnTo>
                <a:lnTo>
                  <a:pt x="31940" y="24942"/>
                </a:lnTo>
                <a:lnTo>
                  <a:pt x="34366" y="23444"/>
                </a:lnTo>
                <a:lnTo>
                  <a:pt x="37820" y="21259"/>
                </a:lnTo>
                <a:lnTo>
                  <a:pt x="38015" y="20916"/>
                </a:lnTo>
                <a:lnTo>
                  <a:pt x="12128" y="20916"/>
                </a:lnTo>
                <a:lnTo>
                  <a:pt x="12128" y="7150"/>
                </a:lnTo>
                <a:lnTo>
                  <a:pt x="38597" y="7150"/>
                </a:lnTo>
                <a:lnTo>
                  <a:pt x="37630" y="5537"/>
                </a:lnTo>
                <a:lnTo>
                  <a:pt x="30365" y="1092"/>
                </a:lnTo>
                <a:lnTo>
                  <a:pt x="24853" y="0"/>
                </a:lnTo>
                <a:close/>
              </a:path>
              <a:path w="45719" h="45720">
                <a:moveTo>
                  <a:pt x="26702" y="27178"/>
                </a:moveTo>
                <a:lnTo>
                  <a:pt x="13690" y="27178"/>
                </a:lnTo>
                <a:lnTo>
                  <a:pt x="30467" y="45427"/>
                </a:lnTo>
                <a:lnTo>
                  <a:pt x="45351" y="45427"/>
                </a:lnTo>
                <a:lnTo>
                  <a:pt x="26702" y="27178"/>
                </a:lnTo>
                <a:close/>
              </a:path>
              <a:path w="45719" h="45720">
                <a:moveTo>
                  <a:pt x="38597" y="7150"/>
                </a:moveTo>
                <a:lnTo>
                  <a:pt x="23482" y="7150"/>
                </a:lnTo>
                <a:lnTo>
                  <a:pt x="27373" y="9410"/>
                </a:lnTo>
                <a:lnTo>
                  <a:pt x="27482" y="18465"/>
                </a:lnTo>
                <a:lnTo>
                  <a:pt x="23291" y="20916"/>
                </a:lnTo>
                <a:lnTo>
                  <a:pt x="38015" y="20916"/>
                </a:lnTo>
                <a:lnTo>
                  <a:pt x="39954" y="17500"/>
                </a:lnTo>
                <a:lnTo>
                  <a:pt x="39954" y="9410"/>
                </a:lnTo>
                <a:lnTo>
                  <a:pt x="38597" y="7150"/>
                </a:lnTo>
                <a:close/>
              </a:path>
            </a:pathLst>
          </a:custGeom>
          <a:solidFill>
            <a:srgbClr val="20366A"/>
          </a:solidFill>
        </p:spPr>
        <p:txBody>
          <a:bodyPr wrap="square" lIns="0" tIns="0" rIns="0" bIns="0" rtlCol="0"/>
          <a:lstStyle/>
          <a:p>
            <a:endParaRPr dirty="0"/>
          </a:p>
        </p:txBody>
      </p:sp>
      <p:sp>
        <p:nvSpPr>
          <p:cNvPr id="38" name="object 37"/>
          <p:cNvSpPr/>
          <p:nvPr/>
        </p:nvSpPr>
        <p:spPr>
          <a:xfrm>
            <a:off x="2661017" y="6680536"/>
            <a:ext cx="12700" cy="45720"/>
          </a:xfrm>
          <a:custGeom>
            <a:avLst/>
            <a:gdLst/>
            <a:ahLst/>
            <a:cxnLst/>
            <a:rect l="l" t="t" r="r" b="b"/>
            <a:pathLst>
              <a:path w="12700" h="45720">
                <a:moveTo>
                  <a:pt x="12103" y="0"/>
                </a:moveTo>
                <a:lnTo>
                  <a:pt x="0" y="0"/>
                </a:lnTo>
                <a:lnTo>
                  <a:pt x="0" y="45415"/>
                </a:lnTo>
                <a:lnTo>
                  <a:pt x="12103" y="45415"/>
                </a:lnTo>
                <a:lnTo>
                  <a:pt x="12103" y="0"/>
                </a:lnTo>
                <a:close/>
              </a:path>
            </a:pathLst>
          </a:custGeom>
          <a:solidFill>
            <a:srgbClr val="20366A"/>
          </a:solidFill>
        </p:spPr>
        <p:txBody>
          <a:bodyPr wrap="square" lIns="0" tIns="0" rIns="0" bIns="0" rtlCol="0"/>
          <a:lstStyle/>
          <a:p>
            <a:endParaRPr dirty="0"/>
          </a:p>
        </p:txBody>
      </p:sp>
      <p:sp>
        <p:nvSpPr>
          <p:cNvPr id="39" name="object 38"/>
          <p:cNvSpPr/>
          <p:nvPr/>
        </p:nvSpPr>
        <p:spPr>
          <a:xfrm>
            <a:off x="2730787" y="6679514"/>
            <a:ext cx="48260" cy="47625"/>
          </a:xfrm>
          <a:custGeom>
            <a:avLst/>
            <a:gdLst/>
            <a:ahLst/>
            <a:cxnLst/>
            <a:rect l="l" t="t" r="r" b="b"/>
            <a:pathLst>
              <a:path w="48260" h="47625">
                <a:moveTo>
                  <a:pt x="38188" y="0"/>
                </a:moveTo>
                <a:lnTo>
                  <a:pt x="32778" y="0"/>
                </a:lnTo>
                <a:lnTo>
                  <a:pt x="20000" y="1874"/>
                </a:lnTo>
                <a:lnTo>
                  <a:pt x="9583" y="6996"/>
                </a:lnTo>
                <a:lnTo>
                  <a:pt x="2569" y="14610"/>
                </a:lnTo>
                <a:lnTo>
                  <a:pt x="0" y="23964"/>
                </a:lnTo>
                <a:lnTo>
                  <a:pt x="2555" y="33181"/>
                </a:lnTo>
                <a:lnTo>
                  <a:pt x="9545" y="40641"/>
                </a:lnTo>
                <a:lnTo>
                  <a:pt x="19957" y="45637"/>
                </a:lnTo>
                <a:lnTo>
                  <a:pt x="32778" y="47459"/>
                </a:lnTo>
                <a:lnTo>
                  <a:pt x="38011" y="47459"/>
                </a:lnTo>
                <a:lnTo>
                  <a:pt x="42468" y="46697"/>
                </a:lnTo>
                <a:lnTo>
                  <a:pt x="47967" y="44792"/>
                </a:lnTo>
                <a:lnTo>
                  <a:pt x="47967" y="34366"/>
                </a:lnTo>
                <a:lnTo>
                  <a:pt x="43027" y="37922"/>
                </a:lnTo>
                <a:lnTo>
                  <a:pt x="38836" y="39370"/>
                </a:lnTo>
                <a:lnTo>
                  <a:pt x="33070" y="39370"/>
                </a:lnTo>
                <a:lnTo>
                  <a:pt x="24898" y="38196"/>
                </a:lnTo>
                <a:lnTo>
                  <a:pt x="18372" y="34950"/>
                </a:lnTo>
                <a:lnTo>
                  <a:pt x="14048" y="30047"/>
                </a:lnTo>
                <a:lnTo>
                  <a:pt x="12484" y="23901"/>
                </a:lnTo>
                <a:lnTo>
                  <a:pt x="14044" y="17667"/>
                </a:lnTo>
                <a:lnTo>
                  <a:pt x="18335" y="12646"/>
                </a:lnTo>
                <a:lnTo>
                  <a:pt x="24774" y="9296"/>
                </a:lnTo>
                <a:lnTo>
                  <a:pt x="32778" y="8077"/>
                </a:lnTo>
                <a:lnTo>
                  <a:pt x="38544" y="8077"/>
                </a:lnTo>
                <a:lnTo>
                  <a:pt x="42925" y="9601"/>
                </a:lnTo>
                <a:lnTo>
                  <a:pt x="47967" y="13195"/>
                </a:lnTo>
                <a:lnTo>
                  <a:pt x="47967" y="2794"/>
                </a:lnTo>
                <a:lnTo>
                  <a:pt x="42570" y="800"/>
                </a:lnTo>
                <a:lnTo>
                  <a:pt x="38188" y="0"/>
                </a:lnTo>
                <a:close/>
              </a:path>
            </a:pathLst>
          </a:custGeom>
          <a:solidFill>
            <a:srgbClr val="20366A"/>
          </a:solidFill>
        </p:spPr>
        <p:txBody>
          <a:bodyPr wrap="square" lIns="0" tIns="0" rIns="0" bIns="0" rtlCol="0"/>
          <a:lstStyle/>
          <a:p>
            <a:endParaRPr dirty="0"/>
          </a:p>
        </p:txBody>
      </p:sp>
      <p:sp>
        <p:nvSpPr>
          <p:cNvPr id="40" name="object 39"/>
          <p:cNvSpPr/>
          <p:nvPr/>
        </p:nvSpPr>
        <p:spPr>
          <a:xfrm>
            <a:off x="2829509" y="6679578"/>
            <a:ext cx="62230" cy="46990"/>
          </a:xfrm>
          <a:custGeom>
            <a:avLst/>
            <a:gdLst/>
            <a:ahLst/>
            <a:cxnLst/>
            <a:rect l="l" t="t" r="r" b="b"/>
            <a:pathLst>
              <a:path w="62230" h="46990">
                <a:moveTo>
                  <a:pt x="36029" y="0"/>
                </a:moveTo>
                <a:lnTo>
                  <a:pt x="26924" y="0"/>
                </a:lnTo>
                <a:lnTo>
                  <a:pt x="0" y="46367"/>
                </a:lnTo>
                <a:lnTo>
                  <a:pt x="12877" y="46367"/>
                </a:lnTo>
                <a:lnTo>
                  <a:pt x="18465" y="36779"/>
                </a:lnTo>
                <a:lnTo>
                  <a:pt x="56711" y="36779"/>
                </a:lnTo>
                <a:lnTo>
                  <a:pt x="52676" y="29603"/>
                </a:lnTo>
                <a:lnTo>
                  <a:pt x="22364" y="29603"/>
                </a:lnTo>
                <a:lnTo>
                  <a:pt x="31394" y="13271"/>
                </a:lnTo>
                <a:lnTo>
                  <a:pt x="43492" y="13271"/>
                </a:lnTo>
                <a:lnTo>
                  <a:pt x="36029" y="0"/>
                </a:lnTo>
                <a:close/>
              </a:path>
              <a:path w="62230" h="46990">
                <a:moveTo>
                  <a:pt x="56711" y="36779"/>
                </a:moveTo>
                <a:lnTo>
                  <a:pt x="43865" y="36779"/>
                </a:lnTo>
                <a:lnTo>
                  <a:pt x="49174" y="46367"/>
                </a:lnTo>
                <a:lnTo>
                  <a:pt x="62103" y="46367"/>
                </a:lnTo>
                <a:lnTo>
                  <a:pt x="56711" y="36779"/>
                </a:lnTo>
                <a:close/>
              </a:path>
              <a:path w="62230" h="46990">
                <a:moveTo>
                  <a:pt x="43492" y="13271"/>
                </a:moveTo>
                <a:lnTo>
                  <a:pt x="31394" y="13271"/>
                </a:lnTo>
                <a:lnTo>
                  <a:pt x="40068" y="29603"/>
                </a:lnTo>
                <a:lnTo>
                  <a:pt x="52676" y="29603"/>
                </a:lnTo>
                <a:lnTo>
                  <a:pt x="43492" y="13271"/>
                </a:lnTo>
                <a:close/>
              </a:path>
            </a:pathLst>
          </a:custGeom>
          <a:solidFill>
            <a:srgbClr val="20366A"/>
          </a:solidFill>
        </p:spPr>
        <p:txBody>
          <a:bodyPr wrap="square" lIns="0" tIns="0" rIns="0" bIns="0" rtlCol="0"/>
          <a:lstStyle/>
          <a:p>
            <a:endParaRPr dirty="0"/>
          </a:p>
        </p:txBody>
      </p:sp>
      <p:sp>
        <p:nvSpPr>
          <p:cNvPr id="44" name="object 44"/>
          <p:cNvSpPr txBox="1"/>
          <p:nvPr/>
        </p:nvSpPr>
        <p:spPr>
          <a:xfrm>
            <a:off x="5378453" y="1699491"/>
            <a:ext cx="6137389" cy="260328"/>
          </a:xfrm>
          <a:prstGeom prst="rect">
            <a:avLst/>
          </a:prstGeom>
        </p:spPr>
        <p:txBody>
          <a:bodyPr vert="horz" wrap="square" lIns="0" tIns="13970" rIns="0" bIns="0" rtlCol="0">
            <a:spAutoFit/>
          </a:bodyPr>
          <a:lstStyle/>
          <a:p>
            <a:pPr marL="12065">
              <a:lnSpc>
                <a:spcPct val="100000"/>
              </a:lnSpc>
              <a:spcBef>
                <a:spcPts val="110"/>
              </a:spcBef>
              <a:tabLst>
                <a:tab pos="168910" algn="l"/>
              </a:tabLst>
            </a:pPr>
            <a:r>
              <a:rPr lang="en-US" sz="1600" dirty="0">
                <a:solidFill>
                  <a:srgbClr val="231F20"/>
                </a:solidFill>
                <a:latin typeface="Century Gothic"/>
                <a:cs typeface="Century Gothic"/>
              </a:rPr>
              <a:t>Report</a:t>
            </a:r>
            <a:r>
              <a:rPr lang="en-US" sz="1600" spc="-10" dirty="0">
                <a:solidFill>
                  <a:srgbClr val="231F20"/>
                </a:solidFill>
                <a:latin typeface="Century Gothic"/>
                <a:cs typeface="Century Gothic"/>
              </a:rPr>
              <a:t> </a:t>
            </a:r>
            <a:r>
              <a:rPr lang="en-US" sz="1600" dirty="0">
                <a:solidFill>
                  <a:srgbClr val="231F20"/>
                </a:solidFill>
                <a:latin typeface="Century Gothic"/>
                <a:cs typeface="Century Gothic"/>
              </a:rPr>
              <a:t>on</a:t>
            </a:r>
            <a:r>
              <a:rPr lang="en-US" sz="1600" spc="-10" dirty="0">
                <a:solidFill>
                  <a:srgbClr val="231F20"/>
                </a:solidFill>
                <a:latin typeface="Century Gothic"/>
                <a:cs typeface="Century Gothic"/>
              </a:rPr>
              <a:t> </a:t>
            </a:r>
            <a:r>
              <a:rPr lang="en-US" sz="1600" dirty="0">
                <a:solidFill>
                  <a:srgbClr val="231F20"/>
                </a:solidFill>
                <a:latin typeface="Century Gothic"/>
                <a:cs typeface="Century Gothic"/>
              </a:rPr>
              <a:t>the</a:t>
            </a:r>
            <a:r>
              <a:rPr lang="en-US" sz="1600" spc="-10" dirty="0">
                <a:solidFill>
                  <a:srgbClr val="231F20"/>
                </a:solidFill>
                <a:latin typeface="Century Gothic"/>
                <a:cs typeface="Century Gothic"/>
              </a:rPr>
              <a:t> </a:t>
            </a:r>
            <a:r>
              <a:rPr lang="en-US" sz="1600" dirty="0">
                <a:solidFill>
                  <a:srgbClr val="231F20"/>
                </a:solidFill>
                <a:latin typeface="Century Gothic"/>
                <a:cs typeface="Century Gothic"/>
              </a:rPr>
              <a:t>material</a:t>
            </a:r>
            <a:r>
              <a:rPr lang="en-US" sz="1600" spc="-5" dirty="0">
                <a:solidFill>
                  <a:srgbClr val="231F20"/>
                </a:solidFill>
                <a:latin typeface="Century Gothic"/>
                <a:cs typeface="Century Gothic"/>
              </a:rPr>
              <a:t> </a:t>
            </a:r>
            <a:r>
              <a:rPr lang="en-US" sz="1600" dirty="0">
                <a:solidFill>
                  <a:srgbClr val="231F20"/>
                </a:solidFill>
                <a:latin typeface="Century Gothic"/>
                <a:cs typeface="Century Gothic"/>
              </a:rPr>
              <a:t>irregularities</a:t>
            </a:r>
            <a:r>
              <a:rPr lang="en-US" sz="1600" spc="-10" dirty="0">
                <a:solidFill>
                  <a:srgbClr val="231F20"/>
                </a:solidFill>
                <a:latin typeface="Century Gothic"/>
                <a:cs typeface="Century Gothic"/>
              </a:rPr>
              <a:t> </a:t>
            </a:r>
            <a:r>
              <a:rPr lang="en-US" sz="1600" dirty="0">
                <a:solidFill>
                  <a:srgbClr val="231F20"/>
                </a:solidFill>
                <a:latin typeface="Century Gothic"/>
                <a:cs typeface="Century Gothic"/>
              </a:rPr>
              <a:t>identified</a:t>
            </a:r>
            <a:r>
              <a:rPr lang="en-US" sz="1600" spc="-10" dirty="0">
                <a:solidFill>
                  <a:srgbClr val="231F20"/>
                </a:solidFill>
                <a:latin typeface="Century Gothic"/>
                <a:cs typeface="Century Gothic"/>
              </a:rPr>
              <a:t> </a:t>
            </a:r>
            <a:r>
              <a:rPr lang="en-US" sz="1600" dirty="0">
                <a:solidFill>
                  <a:srgbClr val="231F20"/>
                </a:solidFill>
                <a:latin typeface="Century Gothic"/>
                <a:cs typeface="Century Gothic"/>
              </a:rPr>
              <a:t>and</a:t>
            </a:r>
            <a:r>
              <a:rPr lang="en-US" sz="1600" spc="-10" dirty="0">
                <a:solidFill>
                  <a:srgbClr val="231F20"/>
                </a:solidFill>
                <a:latin typeface="Century Gothic"/>
                <a:cs typeface="Century Gothic"/>
              </a:rPr>
              <a:t> </a:t>
            </a:r>
            <a:r>
              <a:rPr lang="en-US" sz="1600" dirty="0">
                <a:solidFill>
                  <a:srgbClr val="231F20"/>
                </a:solidFill>
                <a:latin typeface="Century Gothic"/>
                <a:cs typeface="Century Gothic"/>
              </a:rPr>
              <a:t>their</a:t>
            </a:r>
            <a:r>
              <a:rPr lang="en-US" sz="1600" spc="-5" dirty="0">
                <a:solidFill>
                  <a:srgbClr val="231F20"/>
                </a:solidFill>
                <a:latin typeface="Century Gothic"/>
                <a:cs typeface="Century Gothic"/>
              </a:rPr>
              <a:t> </a:t>
            </a:r>
            <a:r>
              <a:rPr lang="en-US" sz="1600" spc="-10" dirty="0">
                <a:solidFill>
                  <a:srgbClr val="231F20"/>
                </a:solidFill>
                <a:latin typeface="Century Gothic"/>
                <a:cs typeface="Century Gothic"/>
              </a:rPr>
              <a:t>status </a:t>
            </a:r>
          </a:p>
        </p:txBody>
      </p:sp>
      <p:sp>
        <p:nvSpPr>
          <p:cNvPr id="45" name="object 47"/>
          <p:cNvSpPr txBox="1"/>
          <p:nvPr/>
        </p:nvSpPr>
        <p:spPr>
          <a:xfrm>
            <a:off x="5388813" y="4114047"/>
            <a:ext cx="6444928" cy="1737655"/>
          </a:xfrm>
          <a:prstGeom prst="rect">
            <a:avLst/>
          </a:prstGeom>
        </p:spPr>
        <p:txBody>
          <a:bodyPr vert="horz" wrap="square" lIns="0" tIns="13970" rIns="0" bIns="0" rtlCol="0">
            <a:spAutoFit/>
          </a:bodyPr>
          <a:lstStyle/>
          <a:p>
            <a:pPr marL="168275" indent="-156210">
              <a:lnSpc>
                <a:spcPct val="100000"/>
              </a:lnSpc>
              <a:spcBef>
                <a:spcPts val="110"/>
              </a:spcBef>
              <a:buAutoNum type="arabicPeriod"/>
              <a:tabLst>
                <a:tab pos="168910" algn="l"/>
              </a:tabLst>
            </a:pPr>
            <a:r>
              <a:rPr lang="en-US" sz="1600" dirty="0">
                <a:solidFill>
                  <a:srgbClr val="231F20"/>
                </a:solidFill>
                <a:latin typeface="Century Gothic"/>
                <a:cs typeface="Century Gothic"/>
              </a:rPr>
              <a:t> </a:t>
            </a:r>
            <a:r>
              <a:rPr sz="1600" dirty="0">
                <a:solidFill>
                  <a:srgbClr val="231F20"/>
                </a:solidFill>
                <a:latin typeface="Century Gothic"/>
                <a:cs typeface="Century Gothic"/>
              </a:rPr>
              <a:t>Importance</a:t>
            </a:r>
            <a:r>
              <a:rPr sz="1600" spc="-20" dirty="0">
                <a:solidFill>
                  <a:srgbClr val="231F20"/>
                </a:solidFill>
                <a:latin typeface="Century Gothic"/>
                <a:cs typeface="Century Gothic"/>
              </a:rPr>
              <a:t> </a:t>
            </a:r>
            <a:r>
              <a:rPr sz="1600" dirty="0">
                <a:solidFill>
                  <a:srgbClr val="231F20"/>
                </a:solidFill>
                <a:latin typeface="Century Gothic"/>
                <a:cs typeface="Century Gothic"/>
              </a:rPr>
              <a:t>of</a:t>
            </a:r>
            <a:r>
              <a:rPr sz="1600" spc="-20" dirty="0">
                <a:solidFill>
                  <a:srgbClr val="231F20"/>
                </a:solidFill>
                <a:latin typeface="Century Gothic"/>
                <a:cs typeface="Century Gothic"/>
              </a:rPr>
              <a:t> </a:t>
            </a:r>
            <a:r>
              <a:rPr sz="1600" dirty="0">
                <a:solidFill>
                  <a:srgbClr val="231F20"/>
                </a:solidFill>
                <a:latin typeface="Century Gothic"/>
                <a:cs typeface="Century Gothic"/>
              </a:rPr>
              <a:t>preventative</a:t>
            </a:r>
            <a:r>
              <a:rPr sz="1600" spc="-15" dirty="0">
                <a:solidFill>
                  <a:srgbClr val="231F20"/>
                </a:solidFill>
                <a:latin typeface="Century Gothic"/>
                <a:cs typeface="Century Gothic"/>
              </a:rPr>
              <a:t> </a:t>
            </a:r>
            <a:r>
              <a:rPr sz="1600" spc="-10" dirty="0">
                <a:solidFill>
                  <a:srgbClr val="231F20"/>
                </a:solidFill>
                <a:latin typeface="Century Gothic"/>
                <a:cs typeface="Century Gothic"/>
              </a:rPr>
              <a:t>controls</a:t>
            </a:r>
            <a:endParaRPr sz="1600" dirty="0">
              <a:latin typeface="Century Gothic"/>
              <a:cs typeface="Century Gothic"/>
            </a:endParaRPr>
          </a:p>
          <a:p>
            <a:pPr marL="168275" indent="-156210">
              <a:lnSpc>
                <a:spcPct val="100000"/>
              </a:lnSpc>
              <a:spcBef>
                <a:spcPts val="10"/>
              </a:spcBef>
              <a:buAutoNum type="arabicPeriod"/>
              <a:tabLst>
                <a:tab pos="168910" algn="l"/>
              </a:tabLst>
            </a:pPr>
            <a:r>
              <a:rPr lang="en-US" sz="1600" dirty="0">
                <a:solidFill>
                  <a:srgbClr val="231F20"/>
                </a:solidFill>
                <a:latin typeface="Century Gothic"/>
                <a:cs typeface="Century Gothic"/>
              </a:rPr>
              <a:t> </a:t>
            </a:r>
            <a:r>
              <a:rPr sz="1600" dirty="0">
                <a:solidFill>
                  <a:srgbClr val="231F20"/>
                </a:solidFill>
                <a:latin typeface="Century Gothic"/>
                <a:cs typeface="Century Gothic"/>
              </a:rPr>
              <a:t>Tone</a:t>
            </a:r>
            <a:r>
              <a:rPr sz="1600" spc="-25" dirty="0">
                <a:solidFill>
                  <a:srgbClr val="231F20"/>
                </a:solidFill>
                <a:latin typeface="Century Gothic"/>
                <a:cs typeface="Century Gothic"/>
              </a:rPr>
              <a:t> </a:t>
            </a:r>
            <a:r>
              <a:rPr sz="1600" dirty="0">
                <a:solidFill>
                  <a:srgbClr val="231F20"/>
                </a:solidFill>
                <a:latin typeface="Century Gothic"/>
                <a:cs typeface="Century Gothic"/>
              </a:rPr>
              <a:t>and</a:t>
            </a:r>
            <a:r>
              <a:rPr sz="1600" spc="-25" dirty="0">
                <a:solidFill>
                  <a:srgbClr val="231F20"/>
                </a:solidFill>
                <a:latin typeface="Century Gothic"/>
                <a:cs typeface="Century Gothic"/>
              </a:rPr>
              <a:t> </a:t>
            </a:r>
            <a:r>
              <a:rPr sz="1600" dirty="0">
                <a:solidFill>
                  <a:srgbClr val="231F20"/>
                </a:solidFill>
                <a:latin typeface="Century Gothic"/>
                <a:cs typeface="Century Gothic"/>
              </a:rPr>
              <a:t>control</a:t>
            </a:r>
            <a:r>
              <a:rPr sz="1600" spc="-20" dirty="0">
                <a:solidFill>
                  <a:srgbClr val="231F20"/>
                </a:solidFill>
                <a:latin typeface="Century Gothic"/>
                <a:cs typeface="Century Gothic"/>
              </a:rPr>
              <a:t> </a:t>
            </a:r>
            <a:r>
              <a:rPr sz="1600" spc="-10" dirty="0">
                <a:solidFill>
                  <a:srgbClr val="231F20"/>
                </a:solidFill>
                <a:latin typeface="Century Gothic"/>
                <a:cs typeface="Century Gothic"/>
              </a:rPr>
              <a:t>culture</a:t>
            </a:r>
            <a:endParaRPr sz="1600" dirty="0">
              <a:latin typeface="Century Gothic"/>
              <a:cs typeface="Century Gothic"/>
            </a:endParaRPr>
          </a:p>
          <a:p>
            <a:pPr marL="168275" indent="-156210">
              <a:lnSpc>
                <a:spcPct val="100000"/>
              </a:lnSpc>
              <a:spcBef>
                <a:spcPts val="10"/>
              </a:spcBef>
              <a:buAutoNum type="arabicPeriod"/>
              <a:tabLst>
                <a:tab pos="168910" algn="l"/>
              </a:tabLst>
            </a:pPr>
            <a:r>
              <a:rPr lang="en-US" sz="1600" spc="-10" dirty="0">
                <a:solidFill>
                  <a:srgbClr val="231F20"/>
                </a:solidFill>
                <a:latin typeface="Century Gothic"/>
                <a:cs typeface="Century Gothic"/>
              </a:rPr>
              <a:t> </a:t>
            </a:r>
            <a:r>
              <a:rPr sz="1600" spc="-10" dirty="0" err="1">
                <a:solidFill>
                  <a:srgbClr val="231F20"/>
                </a:solidFill>
                <a:latin typeface="Century Gothic"/>
                <a:cs typeface="Century Gothic"/>
              </a:rPr>
              <a:t>Institutionalised</a:t>
            </a:r>
            <a:r>
              <a:rPr sz="1600" spc="45" dirty="0">
                <a:solidFill>
                  <a:srgbClr val="231F20"/>
                </a:solidFill>
                <a:latin typeface="Century Gothic"/>
                <a:cs typeface="Century Gothic"/>
              </a:rPr>
              <a:t> </a:t>
            </a:r>
            <a:r>
              <a:rPr sz="1600" dirty="0">
                <a:solidFill>
                  <a:srgbClr val="231F20"/>
                </a:solidFill>
                <a:latin typeface="Century Gothic"/>
                <a:cs typeface="Century Gothic"/>
              </a:rPr>
              <a:t>internal</a:t>
            </a:r>
            <a:r>
              <a:rPr sz="1600" spc="45" dirty="0">
                <a:solidFill>
                  <a:srgbClr val="231F20"/>
                </a:solidFill>
                <a:latin typeface="Century Gothic"/>
                <a:cs typeface="Century Gothic"/>
              </a:rPr>
              <a:t> </a:t>
            </a:r>
            <a:r>
              <a:rPr sz="1600" spc="-10" dirty="0">
                <a:solidFill>
                  <a:srgbClr val="231F20"/>
                </a:solidFill>
                <a:latin typeface="Century Gothic"/>
                <a:cs typeface="Century Gothic"/>
              </a:rPr>
              <a:t>controls</a:t>
            </a:r>
            <a:endParaRPr sz="1600" dirty="0">
              <a:latin typeface="Century Gothic"/>
              <a:cs typeface="Century Gothic"/>
            </a:endParaRPr>
          </a:p>
          <a:p>
            <a:pPr marL="168275" indent="-156210">
              <a:lnSpc>
                <a:spcPct val="100000"/>
              </a:lnSpc>
              <a:spcBef>
                <a:spcPts val="15"/>
              </a:spcBef>
              <a:buAutoNum type="arabicPeriod"/>
              <a:tabLst>
                <a:tab pos="168910" algn="l"/>
              </a:tabLst>
            </a:pPr>
            <a:r>
              <a:rPr lang="en-US" sz="1600" dirty="0">
                <a:solidFill>
                  <a:srgbClr val="231F20"/>
                </a:solidFill>
                <a:latin typeface="Century Gothic"/>
                <a:cs typeface="Century Gothic"/>
              </a:rPr>
              <a:t> </a:t>
            </a:r>
            <a:r>
              <a:rPr sz="1600" dirty="0">
                <a:solidFill>
                  <a:srgbClr val="231F20"/>
                </a:solidFill>
                <a:latin typeface="Century Gothic"/>
                <a:cs typeface="Century Gothic"/>
              </a:rPr>
              <a:t>Procurement</a:t>
            </a:r>
            <a:r>
              <a:rPr sz="1600" spc="-5" dirty="0">
                <a:solidFill>
                  <a:srgbClr val="231F20"/>
                </a:solidFill>
                <a:latin typeface="Century Gothic"/>
                <a:cs typeface="Century Gothic"/>
              </a:rPr>
              <a:t> </a:t>
            </a:r>
            <a:r>
              <a:rPr sz="1600" dirty="0">
                <a:solidFill>
                  <a:srgbClr val="231F20"/>
                </a:solidFill>
                <a:latin typeface="Century Gothic"/>
                <a:cs typeface="Century Gothic"/>
              </a:rPr>
              <a:t>of</a:t>
            </a:r>
            <a:r>
              <a:rPr sz="1600" spc="-5" dirty="0">
                <a:solidFill>
                  <a:srgbClr val="231F20"/>
                </a:solidFill>
                <a:latin typeface="Century Gothic"/>
                <a:cs typeface="Century Gothic"/>
              </a:rPr>
              <a:t> </a:t>
            </a:r>
            <a:r>
              <a:rPr sz="1600" dirty="0">
                <a:solidFill>
                  <a:srgbClr val="231F20"/>
                </a:solidFill>
                <a:latin typeface="Century Gothic"/>
                <a:cs typeface="Century Gothic"/>
              </a:rPr>
              <a:t>goods</a:t>
            </a:r>
            <a:r>
              <a:rPr sz="1600" spc="-5" dirty="0">
                <a:solidFill>
                  <a:srgbClr val="231F20"/>
                </a:solidFill>
                <a:latin typeface="Century Gothic"/>
                <a:cs typeface="Century Gothic"/>
              </a:rPr>
              <a:t> </a:t>
            </a:r>
            <a:r>
              <a:rPr sz="1600" dirty="0">
                <a:solidFill>
                  <a:srgbClr val="231F20"/>
                </a:solidFill>
                <a:latin typeface="Century Gothic"/>
                <a:cs typeface="Century Gothic"/>
              </a:rPr>
              <a:t>and</a:t>
            </a:r>
            <a:r>
              <a:rPr sz="1600" spc="-5" dirty="0">
                <a:solidFill>
                  <a:srgbClr val="231F20"/>
                </a:solidFill>
                <a:latin typeface="Century Gothic"/>
                <a:cs typeface="Century Gothic"/>
              </a:rPr>
              <a:t> </a:t>
            </a:r>
            <a:r>
              <a:rPr sz="1600" spc="-10" dirty="0">
                <a:solidFill>
                  <a:srgbClr val="231F20"/>
                </a:solidFill>
                <a:latin typeface="Century Gothic"/>
                <a:cs typeface="Century Gothic"/>
              </a:rPr>
              <a:t>services</a:t>
            </a:r>
            <a:endParaRPr sz="1600" dirty="0">
              <a:latin typeface="Century Gothic"/>
              <a:cs typeface="Century Gothic"/>
            </a:endParaRPr>
          </a:p>
          <a:p>
            <a:pPr marL="168275" indent="-156210">
              <a:lnSpc>
                <a:spcPct val="100000"/>
              </a:lnSpc>
              <a:spcBef>
                <a:spcPts val="10"/>
              </a:spcBef>
              <a:buAutoNum type="arabicPeriod"/>
              <a:tabLst>
                <a:tab pos="168910" algn="l"/>
              </a:tabLst>
            </a:pPr>
            <a:r>
              <a:rPr lang="en-US" sz="1600" dirty="0">
                <a:solidFill>
                  <a:srgbClr val="231F20"/>
                </a:solidFill>
                <a:latin typeface="Century Gothic"/>
                <a:cs typeface="Century Gothic"/>
              </a:rPr>
              <a:t> </a:t>
            </a:r>
            <a:r>
              <a:rPr sz="1600" dirty="0">
                <a:solidFill>
                  <a:srgbClr val="231F20"/>
                </a:solidFill>
                <a:latin typeface="Century Gothic"/>
                <a:cs typeface="Century Gothic"/>
              </a:rPr>
              <a:t>Preparation</a:t>
            </a:r>
            <a:r>
              <a:rPr sz="1600" spc="-5" dirty="0">
                <a:solidFill>
                  <a:srgbClr val="231F20"/>
                </a:solidFill>
                <a:latin typeface="Century Gothic"/>
                <a:cs typeface="Century Gothic"/>
              </a:rPr>
              <a:t> </a:t>
            </a:r>
            <a:r>
              <a:rPr sz="1600" dirty="0">
                <a:solidFill>
                  <a:srgbClr val="231F20"/>
                </a:solidFill>
                <a:latin typeface="Century Gothic"/>
                <a:cs typeface="Century Gothic"/>
              </a:rPr>
              <a:t>of financial </a:t>
            </a:r>
            <a:r>
              <a:rPr sz="1600" spc="-10" dirty="0">
                <a:solidFill>
                  <a:srgbClr val="231F20"/>
                </a:solidFill>
                <a:latin typeface="Century Gothic"/>
                <a:cs typeface="Century Gothic"/>
              </a:rPr>
              <a:t>statements</a:t>
            </a:r>
            <a:endParaRPr sz="1600" dirty="0">
              <a:latin typeface="Century Gothic"/>
              <a:cs typeface="Century Gothic"/>
            </a:endParaRPr>
          </a:p>
          <a:p>
            <a:pPr marL="168275" indent="-156210">
              <a:lnSpc>
                <a:spcPct val="100000"/>
              </a:lnSpc>
              <a:spcBef>
                <a:spcPts val="15"/>
              </a:spcBef>
              <a:buAutoNum type="arabicPeriod"/>
              <a:tabLst>
                <a:tab pos="168910" algn="l"/>
              </a:tabLst>
            </a:pPr>
            <a:r>
              <a:rPr lang="en-US" sz="1600" dirty="0">
                <a:solidFill>
                  <a:srgbClr val="231F20"/>
                </a:solidFill>
                <a:latin typeface="Century Gothic"/>
                <a:cs typeface="Century Gothic"/>
              </a:rPr>
              <a:t> </a:t>
            </a:r>
            <a:r>
              <a:rPr sz="1600" dirty="0">
                <a:solidFill>
                  <a:srgbClr val="231F20"/>
                </a:solidFill>
                <a:latin typeface="Century Gothic"/>
                <a:cs typeface="Century Gothic"/>
              </a:rPr>
              <a:t>Asset </a:t>
            </a:r>
            <a:r>
              <a:rPr sz="1600" spc="-10" dirty="0">
                <a:solidFill>
                  <a:srgbClr val="231F20"/>
                </a:solidFill>
                <a:latin typeface="Century Gothic"/>
                <a:cs typeface="Century Gothic"/>
              </a:rPr>
              <a:t>management</a:t>
            </a:r>
            <a:endParaRPr sz="1600" dirty="0">
              <a:latin typeface="Century Gothic"/>
              <a:cs typeface="Century Gothic"/>
            </a:endParaRPr>
          </a:p>
          <a:p>
            <a:pPr marL="168275" indent="-156210">
              <a:lnSpc>
                <a:spcPct val="100000"/>
              </a:lnSpc>
              <a:spcBef>
                <a:spcPts val="10"/>
              </a:spcBef>
              <a:buAutoNum type="arabicPeriod"/>
              <a:tabLst>
                <a:tab pos="168910" algn="l"/>
              </a:tabLst>
            </a:pPr>
            <a:r>
              <a:rPr lang="en-US" sz="1600" dirty="0">
                <a:solidFill>
                  <a:srgbClr val="231F20"/>
                </a:solidFill>
                <a:latin typeface="Century Gothic"/>
                <a:cs typeface="Century Gothic"/>
              </a:rPr>
              <a:t> </a:t>
            </a:r>
            <a:r>
              <a:rPr sz="1600" dirty="0">
                <a:solidFill>
                  <a:srgbClr val="231F20"/>
                </a:solidFill>
                <a:latin typeface="Century Gothic"/>
                <a:cs typeface="Century Gothic"/>
              </a:rPr>
              <a:t>Infrastructure</a:t>
            </a:r>
            <a:r>
              <a:rPr sz="1600" spc="-50" dirty="0">
                <a:solidFill>
                  <a:srgbClr val="231F20"/>
                </a:solidFill>
                <a:latin typeface="Century Gothic"/>
                <a:cs typeface="Century Gothic"/>
              </a:rPr>
              <a:t> </a:t>
            </a:r>
            <a:r>
              <a:rPr sz="1600" dirty="0">
                <a:solidFill>
                  <a:srgbClr val="231F20"/>
                </a:solidFill>
                <a:latin typeface="Century Gothic"/>
                <a:cs typeface="Century Gothic"/>
              </a:rPr>
              <a:t>delivery</a:t>
            </a:r>
            <a:r>
              <a:rPr sz="1600" spc="-50" dirty="0">
                <a:solidFill>
                  <a:srgbClr val="231F20"/>
                </a:solidFill>
                <a:latin typeface="Century Gothic"/>
                <a:cs typeface="Century Gothic"/>
              </a:rPr>
              <a:t> </a:t>
            </a:r>
            <a:r>
              <a:rPr sz="1600" spc="-10" dirty="0">
                <a:solidFill>
                  <a:srgbClr val="231F20"/>
                </a:solidFill>
                <a:latin typeface="Century Gothic"/>
                <a:cs typeface="Century Gothic"/>
              </a:rPr>
              <a:t>process</a:t>
            </a:r>
            <a:endParaRPr sz="1600" dirty="0">
              <a:latin typeface="Century Gothic"/>
              <a:cs typeface="Century Gothic"/>
            </a:endParaRPr>
          </a:p>
        </p:txBody>
      </p:sp>
      <p:sp>
        <p:nvSpPr>
          <p:cNvPr id="46" name="object 48"/>
          <p:cNvSpPr txBox="1"/>
          <p:nvPr/>
        </p:nvSpPr>
        <p:spPr>
          <a:xfrm>
            <a:off x="5417723" y="1227270"/>
            <a:ext cx="4149725" cy="320601"/>
          </a:xfrm>
          <a:prstGeom prst="rect">
            <a:avLst/>
          </a:prstGeom>
        </p:spPr>
        <p:txBody>
          <a:bodyPr vert="horz" wrap="square" lIns="0" tIns="12700" rIns="0" bIns="0" rtlCol="0">
            <a:spAutoFit/>
          </a:bodyPr>
          <a:lstStyle/>
          <a:p>
            <a:pPr marL="12700">
              <a:lnSpc>
                <a:spcPct val="100000"/>
              </a:lnSpc>
              <a:spcBef>
                <a:spcPts val="100"/>
              </a:spcBef>
            </a:pPr>
            <a:r>
              <a:rPr lang="en-ZA" sz="2000" b="1" dirty="0">
                <a:solidFill>
                  <a:srgbClr val="20366A"/>
                </a:solidFill>
                <a:latin typeface="Century Gothic"/>
                <a:cs typeface="Century Gothic"/>
              </a:rPr>
              <a:t>Reports </a:t>
            </a:r>
            <a:r>
              <a:rPr sz="2000" b="1" dirty="0">
                <a:solidFill>
                  <a:srgbClr val="20366A"/>
                </a:solidFill>
                <a:latin typeface="Century Gothic"/>
                <a:cs typeface="Century Gothic"/>
              </a:rPr>
              <a:t>available</a:t>
            </a:r>
            <a:r>
              <a:rPr sz="2000" b="1" spc="-15" dirty="0">
                <a:solidFill>
                  <a:srgbClr val="20366A"/>
                </a:solidFill>
                <a:latin typeface="Century Gothic"/>
                <a:cs typeface="Century Gothic"/>
              </a:rPr>
              <a:t> </a:t>
            </a:r>
            <a:r>
              <a:rPr sz="2000" b="1" dirty="0">
                <a:solidFill>
                  <a:srgbClr val="20366A"/>
                </a:solidFill>
                <a:latin typeface="Century Gothic"/>
                <a:cs typeface="Century Gothic"/>
              </a:rPr>
              <a:t>on</a:t>
            </a:r>
            <a:r>
              <a:rPr sz="2000" b="1" spc="-10" dirty="0">
                <a:solidFill>
                  <a:srgbClr val="20366A"/>
                </a:solidFill>
                <a:latin typeface="Century Gothic"/>
                <a:cs typeface="Century Gothic"/>
              </a:rPr>
              <a:t> </a:t>
            </a:r>
            <a:r>
              <a:rPr sz="2000" b="1" dirty="0">
                <a:solidFill>
                  <a:srgbClr val="20366A"/>
                </a:solidFill>
                <a:latin typeface="Century Gothic"/>
                <a:cs typeface="Century Gothic"/>
              </a:rPr>
              <a:t>our</a:t>
            </a:r>
            <a:r>
              <a:rPr sz="2000" b="1" spc="-10" dirty="0">
                <a:solidFill>
                  <a:srgbClr val="20366A"/>
                </a:solidFill>
                <a:latin typeface="Century Gothic"/>
                <a:cs typeface="Century Gothic"/>
              </a:rPr>
              <a:t> website</a:t>
            </a:r>
            <a:endParaRPr sz="2000" dirty="0">
              <a:latin typeface="Century Gothic"/>
              <a:cs typeface="Century Gothic"/>
            </a:endParaRPr>
          </a:p>
        </p:txBody>
      </p:sp>
      <p:sp>
        <p:nvSpPr>
          <p:cNvPr id="47" name="object 49"/>
          <p:cNvSpPr txBox="1"/>
          <p:nvPr/>
        </p:nvSpPr>
        <p:spPr>
          <a:xfrm>
            <a:off x="5378453" y="3434746"/>
            <a:ext cx="6324600" cy="628377"/>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0366A"/>
                </a:solidFill>
                <a:latin typeface="Century Gothic"/>
                <a:cs typeface="Century Gothic"/>
              </a:rPr>
              <a:t>Preventative</a:t>
            </a:r>
            <a:r>
              <a:rPr sz="2000" b="1" spc="-35" dirty="0">
                <a:solidFill>
                  <a:srgbClr val="20366A"/>
                </a:solidFill>
                <a:latin typeface="Century Gothic"/>
                <a:cs typeface="Century Gothic"/>
              </a:rPr>
              <a:t> </a:t>
            </a:r>
            <a:r>
              <a:rPr sz="2000" b="1" dirty="0">
                <a:solidFill>
                  <a:srgbClr val="20366A"/>
                </a:solidFill>
                <a:latin typeface="Century Gothic"/>
                <a:cs typeface="Century Gothic"/>
              </a:rPr>
              <a:t>control</a:t>
            </a:r>
            <a:r>
              <a:rPr sz="2000" b="1" spc="-30" dirty="0">
                <a:solidFill>
                  <a:srgbClr val="20366A"/>
                </a:solidFill>
                <a:latin typeface="Century Gothic"/>
                <a:cs typeface="Century Gothic"/>
              </a:rPr>
              <a:t> </a:t>
            </a:r>
            <a:r>
              <a:rPr sz="2000" b="1" dirty="0">
                <a:solidFill>
                  <a:srgbClr val="20366A"/>
                </a:solidFill>
                <a:latin typeface="Century Gothic"/>
                <a:cs typeface="Century Gothic"/>
              </a:rPr>
              <a:t>guidelines</a:t>
            </a:r>
            <a:r>
              <a:rPr sz="2000" b="1" spc="-35" dirty="0">
                <a:solidFill>
                  <a:srgbClr val="20366A"/>
                </a:solidFill>
                <a:latin typeface="Century Gothic"/>
                <a:cs typeface="Century Gothic"/>
              </a:rPr>
              <a:t> </a:t>
            </a:r>
            <a:r>
              <a:rPr sz="2000" b="1" dirty="0">
                <a:solidFill>
                  <a:srgbClr val="20366A"/>
                </a:solidFill>
                <a:latin typeface="Century Gothic"/>
                <a:cs typeface="Century Gothic"/>
              </a:rPr>
              <a:t>available</a:t>
            </a:r>
            <a:r>
              <a:rPr sz="2000" b="1" spc="-40" dirty="0">
                <a:solidFill>
                  <a:srgbClr val="20366A"/>
                </a:solidFill>
                <a:latin typeface="Century Gothic"/>
                <a:cs typeface="Century Gothic"/>
              </a:rPr>
              <a:t> </a:t>
            </a:r>
            <a:r>
              <a:rPr sz="2000" b="1" dirty="0">
                <a:solidFill>
                  <a:srgbClr val="20366A"/>
                </a:solidFill>
                <a:latin typeface="Century Gothic"/>
                <a:cs typeface="Century Gothic"/>
              </a:rPr>
              <a:t>on</a:t>
            </a:r>
            <a:r>
              <a:rPr sz="2000" b="1" spc="-30" dirty="0">
                <a:solidFill>
                  <a:srgbClr val="20366A"/>
                </a:solidFill>
                <a:latin typeface="Century Gothic"/>
                <a:cs typeface="Century Gothic"/>
              </a:rPr>
              <a:t> </a:t>
            </a:r>
            <a:r>
              <a:rPr sz="2000" b="1" dirty="0">
                <a:solidFill>
                  <a:srgbClr val="20366A"/>
                </a:solidFill>
                <a:latin typeface="Century Gothic"/>
                <a:cs typeface="Century Gothic"/>
              </a:rPr>
              <a:t>our</a:t>
            </a:r>
            <a:r>
              <a:rPr sz="2000" b="1" spc="-30" dirty="0">
                <a:solidFill>
                  <a:srgbClr val="20366A"/>
                </a:solidFill>
                <a:latin typeface="Century Gothic"/>
                <a:cs typeface="Century Gothic"/>
              </a:rPr>
              <a:t> </a:t>
            </a:r>
            <a:r>
              <a:rPr sz="2000" b="1" spc="-10" dirty="0">
                <a:solidFill>
                  <a:srgbClr val="20366A"/>
                </a:solidFill>
                <a:latin typeface="Century Gothic"/>
                <a:cs typeface="Century Gothic"/>
              </a:rPr>
              <a:t>website</a:t>
            </a:r>
            <a:endParaRPr sz="2000" dirty="0">
              <a:latin typeface="Century Gothic"/>
              <a:cs typeface="Century Gothic"/>
            </a:endParaRPr>
          </a:p>
        </p:txBody>
      </p:sp>
      <p:pic>
        <p:nvPicPr>
          <p:cNvPr id="48" name="object 50"/>
          <p:cNvPicPr/>
          <p:nvPr/>
        </p:nvPicPr>
        <p:blipFill>
          <a:blip r:embed="rId3" cstate="print"/>
          <a:stretch>
            <a:fillRect/>
          </a:stretch>
        </p:blipFill>
        <p:spPr>
          <a:xfrm>
            <a:off x="444911" y="964152"/>
            <a:ext cx="4668272" cy="4322502"/>
          </a:xfrm>
          <a:prstGeom prst="rect">
            <a:avLst/>
          </a:prstGeom>
        </p:spPr>
      </p:pic>
      <p:sp>
        <p:nvSpPr>
          <p:cNvPr id="49" name="object 51"/>
          <p:cNvSpPr txBox="1"/>
          <p:nvPr/>
        </p:nvSpPr>
        <p:spPr>
          <a:xfrm>
            <a:off x="1538814" y="3267662"/>
            <a:ext cx="1785680" cy="353060"/>
          </a:xfrm>
          <a:prstGeom prst="rect">
            <a:avLst/>
          </a:prstGeom>
        </p:spPr>
        <p:txBody>
          <a:bodyPr vert="horz" wrap="square" lIns="0" tIns="12065" rIns="0" bIns="0" rtlCol="0">
            <a:spAutoFit/>
          </a:bodyPr>
          <a:lstStyle/>
          <a:p>
            <a:pPr marL="12700">
              <a:lnSpc>
                <a:spcPct val="100000"/>
              </a:lnSpc>
              <a:spcBef>
                <a:spcPts val="95"/>
              </a:spcBef>
            </a:pPr>
            <a:r>
              <a:rPr sz="2150" b="1" spc="-10" dirty="0">
                <a:solidFill>
                  <a:srgbClr val="FFFFFF"/>
                </a:solidFill>
                <a:latin typeface="Century Gothic"/>
                <a:cs typeface="Century Gothic"/>
              </a:rPr>
              <a:t>RESOURCES</a:t>
            </a:r>
            <a:endParaRPr sz="2150" dirty="0">
              <a:latin typeface="Century Gothic"/>
              <a:cs typeface="Century Gothic"/>
            </a:endParaRPr>
          </a:p>
        </p:txBody>
      </p:sp>
      <p:sp>
        <p:nvSpPr>
          <p:cNvPr id="50" name="object 52"/>
          <p:cNvSpPr txBox="1"/>
          <p:nvPr/>
        </p:nvSpPr>
        <p:spPr>
          <a:xfrm>
            <a:off x="1416989" y="5196523"/>
            <a:ext cx="1868805" cy="30035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0366A"/>
                </a:solidFill>
                <a:latin typeface="Century Gothic"/>
                <a:cs typeface="Century Gothic"/>
              </a:rPr>
              <a:t>www.agsa.co.za</a:t>
            </a:r>
            <a:endParaRPr sz="1800" dirty="0">
              <a:latin typeface="Century Gothic"/>
              <a:cs typeface="Century Gothic"/>
            </a:endParaRPr>
          </a:p>
        </p:txBody>
      </p:sp>
      <p:sp>
        <p:nvSpPr>
          <p:cNvPr id="52" name="object 6"/>
          <p:cNvSpPr txBox="1">
            <a:spLocks/>
          </p:cNvSpPr>
          <p:nvPr/>
        </p:nvSpPr>
        <p:spPr>
          <a:xfrm>
            <a:off x="530904" y="117803"/>
            <a:ext cx="9695098" cy="351378"/>
          </a:xfrm>
          <a:prstGeom prst="rect">
            <a:avLst/>
          </a:prstGeom>
        </p:spPr>
        <p:txBody>
          <a:bodyPr vert="horz" wrap="square" lIns="0" tIns="12700" rIns="0" bIns="0" rtlCol="0">
            <a:spAutoFit/>
          </a:bodyPr>
          <a:lstStyle>
            <a:lvl1pPr algn="l" rtl="0" eaLnBrk="0" fontAlgn="base" hangingPunct="0">
              <a:lnSpc>
                <a:spcPct val="90000"/>
              </a:lnSpc>
              <a:spcBef>
                <a:spcPct val="0"/>
              </a:spcBef>
              <a:spcAft>
                <a:spcPct val="0"/>
              </a:spcAft>
              <a:defRPr sz="4400" kern="1200">
                <a:solidFill>
                  <a:srgbClr val="003E7E"/>
                </a:solidFill>
                <a:latin typeface="Century Gothic" panose="020B0502020202020204" pitchFamily="34" charset="0"/>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rgbClr val="003E7E"/>
                </a:solidFill>
                <a:latin typeface="Century Gothic"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rgbClr val="003E7E"/>
                </a:solidFill>
                <a:latin typeface="Century Gothic"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rgbClr val="003E7E"/>
                </a:solidFill>
                <a:latin typeface="Century Gothic"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rgbClr val="003E7E"/>
                </a:solidFill>
                <a:latin typeface="Century Gothic"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rgbClr val="003E7E"/>
                </a:solidFill>
                <a:latin typeface="Century Gothic" charset="0"/>
                <a:ea typeface="ＭＳ Ｐゴシック" charset="0"/>
                <a:cs typeface="ＭＳ Ｐゴシック" charset="0"/>
              </a:defRPr>
            </a:lvl6pPr>
            <a:lvl7pPr marL="914400" algn="l" rtl="0" fontAlgn="base">
              <a:lnSpc>
                <a:spcPct val="90000"/>
              </a:lnSpc>
              <a:spcBef>
                <a:spcPct val="0"/>
              </a:spcBef>
              <a:spcAft>
                <a:spcPct val="0"/>
              </a:spcAft>
              <a:defRPr sz="4400">
                <a:solidFill>
                  <a:srgbClr val="003E7E"/>
                </a:solidFill>
                <a:latin typeface="Century Gothic" charset="0"/>
                <a:ea typeface="ＭＳ Ｐゴシック" charset="0"/>
                <a:cs typeface="ＭＳ Ｐゴシック" charset="0"/>
              </a:defRPr>
            </a:lvl7pPr>
            <a:lvl8pPr marL="1371600" algn="l" rtl="0" fontAlgn="base">
              <a:lnSpc>
                <a:spcPct val="90000"/>
              </a:lnSpc>
              <a:spcBef>
                <a:spcPct val="0"/>
              </a:spcBef>
              <a:spcAft>
                <a:spcPct val="0"/>
              </a:spcAft>
              <a:defRPr sz="4400">
                <a:solidFill>
                  <a:srgbClr val="003E7E"/>
                </a:solidFill>
                <a:latin typeface="Century Gothic" charset="0"/>
                <a:ea typeface="ＭＳ Ｐゴシック" charset="0"/>
                <a:cs typeface="ＭＳ Ｐゴシック" charset="0"/>
              </a:defRPr>
            </a:lvl8pPr>
            <a:lvl9pPr marL="1828800" algn="l" rtl="0" fontAlgn="base">
              <a:lnSpc>
                <a:spcPct val="90000"/>
              </a:lnSpc>
              <a:spcBef>
                <a:spcPct val="0"/>
              </a:spcBef>
              <a:spcAft>
                <a:spcPct val="0"/>
              </a:spcAft>
              <a:defRPr sz="4400">
                <a:solidFill>
                  <a:srgbClr val="003E7E"/>
                </a:solidFill>
                <a:latin typeface="Century Gothic" charset="0"/>
                <a:ea typeface="ＭＳ Ｐゴシック" charset="0"/>
                <a:cs typeface="ＭＳ Ｐゴシック" charset="0"/>
              </a:defRPr>
            </a:lvl9pPr>
          </a:lstStyle>
          <a:p>
            <a:pPr marL="12700">
              <a:lnSpc>
                <a:spcPct val="100000"/>
              </a:lnSpc>
              <a:spcBef>
                <a:spcPts val="100"/>
              </a:spcBef>
            </a:pPr>
            <a:endParaRPr lang="en-US" sz="2200" b="1" dirty="0">
              <a:solidFill>
                <a:srgbClr val="00A289"/>
              </a:solidFill>
            </a:endParaRPr>
          </a:p>
        </p:txBody>
      </p:sp>
    </p:spTree>
    <p:extLst>
      <p:ext uri="{BB962C8B-B14F-4D97-AF65-F5344CB8AC3E}">
        <p14:creationId xmlns:p14="http://schemas.microsoft.com/office/powerpoint/2010/main" val="307524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534" y="217185"/>
            <a:ext cx="10438551" cy="481681"/>
          </a:xfrm>
        </p:spPr>
        <p:txBody>
          <a:bodyPr>
            <a:noAutofit/>
          </a:bodyPr>
          <a:lstStyle/>
          <a:p>
            <a:r>
              <a:rPr lang="en-US" sz="2000" dirty="0">
                <a:ea typeface="+mj-ea"/>
                <a:cs typeface="+mj-cs"/>
              </a:rPr>
              <a:t>Some key areas the committee may consider  when reviewing the APP</a:t>
            </a:r>
            <a:endParaRPr lang="en-ZA" sz="2000" b="1" dirty="0">
              <a:ea typeface="+mj-ea"/>
              <a:cs typeface="+mj-cs"/>
            </a:endParaRPr>
          </a:p>
        </p:txBody>
      </p:sp>
      <p:sp>
        <p:nvSpPr>
          <p:cNvPr id="2" name="Slide Number Placeholder 1"/>
          <p:cNvSpPr>
            <a:spLocks noGrp="1"/>
          </p:cNvSpPr>
          <p:nvPr>
            <p:ph type="sldNum" sz="quarter" idx="4294967295"/>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E2A05D-7D62-8D4D-AF9C-3DD3316D51C7}" type="slidenum">
              <a:rPr lang="en-US" smtClean="0"/>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8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6" name="Curved Left Arrow 5"/>
          <p:cNvSpPr/>
          <p:nvPr/>
        </p:nvSpPr>
        <p:spPr>
          <a:xfrm>
            <a:off x="2590977" y="1477418"/>
            <a:ext cx="7068778" cy="4944375"/>
          </a:xfrm>
          <a:prstGeom prst="curvedLeftArrow">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val 6"/>
          <p:cNvSpPr/>
          <p:nvPr/>
        </p:nvSpPr>
        <p:spPr>
          <a:xfrm>
            <a:off x="2532246" y="1134497"/>
            <a:ext cx="3080796" cy="1773939"/>
          </a:xfrm>
          <a:prstGeom prst="ellipse">
            <a:avLst/>
          </a:prstGeom>
          <a:solidFill>
            <a:schemeClr val="accent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ts val="1800"/>
              </a:lnSpc>
            </a:pPr>
            <a:r>
              <a:rPr lang="en-US" sz="1100" spc="-10" dirty="0">
                <a:solidFill>
                  <a:schemeClr val="bg1"/>
                </a:solidFill>
                <a:latin typeface="Century Gothic (Body)"/>
                <a:cs typeface="Poppins" pitchFamily="2" charset="77"/>
              </a:rPr>
              <a:t>Are the indicators and targets set by the department aligned with the expectations of the committee and strategies of government?</a:t>
            </a:r>
          </a:p>
        </p:txBody>
      </p:sp>
      <p:sp>
        <p:nvSpPr>
          <p:cNvPr id="11" name="Oval 10"/>
          <p:cNvSpPr/>
          <p:nvPr/>
        </p:nvSpPr>
        <p:spPr>
          <a:xfrm>
            <a:off x="3409543" y="4226643"/>
            <a:ext cx="2755196" cy="1496314"/>
          </a:xfrm>
          <a:prstGeom prst="ellipse">
            <a:avLst/>
          </a:prstGeom>
          <a:solidFill>
            <a:schemeClr val="accent5"/>
          </a:solidFill>
          <a:ln>
            <a:solidFill>
              <a:schemeClr val="accent5"/>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800"/>
              </a:lnSpc>
            </a:pPr>
            <a:r>
              <a:rPr lang="en-ZA" sz="1400" spc="-10" dirty="0">
                <a:solidFill>
                  <a:schemeClr val="bg1"/>
                </a:solidFill>
                <a:latin typeface="Century Gothic (Body)"/>
                <a:cs typeface="Poppins" pitchFamily="2" charset="77"/>
              </a:rPr>
              <a:t>Will the targets achieve the best results for the citizens </a:t>
            </a:r>
          </a:p>
        </p:txBody>
      </p:sp>
      <p:grpSp>
        <p:nvGrpSpPr>
          <p:cNvPr id="4" name="Group 3">
            <a:extLst>
              <a:ext uri="{FF2B5EF4-FFF2-40B4-BE49-F238E27FC236}">
                <a16:creationId xmlns:a16="http://schemas.microsoft.com/office/drawing/2014/main" id="{AF45BDA3-7D67-04A7-F58F-3599C075FB2D}"/>
              </a:ext>
            </a:extLst>
          </p:cNvPr>
          <p:cNvGrpSpPr/>
          <p:nvPr/>
        </p:nvGrpSpPr>
        <p:grpSpPr>
          <a:xfrm>
            <a:off x="-127633" y="2371576"/>
            <a:ext cx="4532702" cy="3991808"/>
            <a:chOff x="2310464" y="3593481"/>
            <a:chExt cx="8161403" cy="8894405"/>
          </a:xfrm>
        </p:grpSpPr>
        <p:sp>
          <p:nvSpPr>
            <p:cNvPr id="16" name="Freeform 2">
              <a:extLst>
                <a:ext uri="{FF2B5EF4-FFF2-40B4-BE49-F238E27FC236}">
                  <a16:creationId xmlns:a16="http://schemas.microsoft.com/office/drawing/2014/main" id="{217FCC7F-53D2-AD23-900D-6240780241C7}"/>
                </a:ext>
              </a:extLst>
            </p:cNvPr>
            <p:cNvSpPr>
              <a:spLocks noChangeArrowheads="1"/>
            </p:cNvSpPr>
            <p:nvPr/>
          </p:nvSpPr>
          <p:spPr bwMode="auto">
            <a:xfrm>
              <a:off x="2310464" y="10853280"/>
              <a:ext cx="6358744" cy="1634606"/>
            </a:xfrm>
            <a:custGeom>
              <a:avLst/>
              <a:gdLst>
                <a:gd name="T0" fmla="*/ 6399 w 6400"/>
                <a:gd name="T1" fmla="*/ 822 h 1645"/>
                <a:gd name="T2" fmla="*/ 6399 w 6400"/>
                <a:gd name="T3" fmla="*/ 822 h 1645"/>
                <a:gd name="T4" fmla="*/ 3199 w 6400"/>
                <a:gd name="T5" fmla="*/ 1644 h 1645"/>
                <a:gd name="T6" fmla="*/ 3199 w 6400"/>
                <a:gd name="T7" fmla="*/ 1644 h 1645"/>
                <a:gd name="T8" fmla="*/ 0 w 6400"/>
                <a:gd name="T9" fmla="*/ 822 h 1645"/>
                <a:gd name="T10" fmla="*/ 0 w 6400"/>
                <a:gd name="T11" fmla="*/ 822 h 1645"/>
                <a:gd name="T12" fmla="*/ 3199 w 6400"/>
                <a:gd name="T13" fmla="*/ 0 h 1645"/>
                <a:gd name="T14" fmla="*/ 3199 w 6400"/>
                <a:gd name="T15" fmla="*/ 0 h 1645"/>
                <a:gd name="T16" fmla="*/ 6399 w 6400"/>
                <a:gd name="T17" fmla="*/ 822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0" h="1645">
                  <a:moveTo>
                    <a:pt x="6399" y="822"/>
                  </a:moveTo>
                  <a:lnTo>
                    <a:pt x="6399" y="822"/>
                  </a:lnTo>
                  <a:cubicBezTo>
                    <a:pt x="6399" y="1275"/>
                    <a:pt x="4966" y="1644"/>
                    <a:pt x="3199" y="1644"/>
                  </a:cubicBezTo>
                  <a:lnTo>
                    <a:pt x="3199" y="1644"/>
                  </a:lnTo>
                  <a:cubicBezTo>
                    <a:pt x="1433" y="1644"/>
                    <a:pt x="0" y="1275"/>
                    <a:pt x="0" y="822"/>
                  </a:cubicBezTo>
                  <a:lnTo>
                    <a:pt x="0" y="822"/>
                  </a:lnTo>
                  <a:cubicBezTo>
                    <a:pt x="0" y="367"/>
                    <a:pt x="1433" y="0"/>
                    <a:pt x="3199" y="0"/>
                  </a:cubicBezTo>
                  <a:lnTo>
                    <a:pt x="3199" y="0"/>
                  </a:lnTo>
                  <a:cubicBezTo>
                    <a:pt x="4966" y="0"/>
                    <a:pt x="6399" y="367"/>
                    <a:pt x="6399" y="822"/>
                  </a:cubicBezTo>
                </a:path>
              </a:pathLst>
            </a:custGeom>
            <a:solidFill>
              <a:schemeClr val="bg1">
                <a:lumMod val="85000"/>
                <a:alpha val="5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sp>
          <p:nvSpPr>
            <p:cNvPr id="21" name="Freeform 26">
              <a:extLst>
                <a:ext uri="{FF2B5EF4-FFF2-40B4-BE49-F238E27FC236}">
                  <a16:creationId xmlns:a16="http://schemas.microsoft.com/office/drawing/2014/main" id="{E6927A13-862F-E59E-E2E0-F5066613363F}"/>
                </a:ext>
              </a:extLst>
            </p:cNvPr>
            <p:cNvSpPr>
              <a:spLocks noChangeArrowheads="1"/>
            </p:cNvSpPr>
            <p:nvPr/>
          </p:nvSpPr>
          <p:spPr bwMode="auto">
            <a:xfrm>
              <a:off x="3805837" y="6385806"/>
              <a:ext cx="3313474" cy="5577763"/>
            </a:xfrm>
            <a:custGeom>
              <a:avLst/>
              <a:gdLst>
                <a:gd name="connsiteX0" fmla="*/ 1683339 w 3313474"/>
                <a:gd name="connsiteY0" fmla="*/ 1621974 h 5577763"/>
                <a:gd name="connsiteX1" fmla="*/ 1813807 w 3313474"/>
                <a:gd name="connsiteY1" fmla="*/ 1752865 h 5577763"/>
                <a:gd name="connsiteX2" fmla="*/ 1813807 w 3313474"/>
                <a:gd name="connsiteY2" fmla="*/ 4875742 h 5577763"/>
                <a:gd name="connsiteX3" fmla="*/ 1683339 w 3313474"/>
                <a:gd name="connsiteY3" fmla="*/ 5006633 h 5577763"/>
                <a:gd name="connsiteX4" fmla="*/ 1552870 w 3313474"/>
                <a:gd name="connsiteY4" fmla="*/ 4875742 h 5577763"/>
                <a:gd name="connsiteX5" fmla="*/ 1552870 w 3313474"/>
                <a:gd name="connsiteY5" fmla="*/ 1752865 h 5577763"/>
                <a:gd name="connsiteX6" fmla="*/ 1683339 w 3313474"/>
                <a:gd name="connsiteY6" fmla="*/ 1621974 h 5577763"/>
                <a:gd name="connsiteX7" fmla="*/ 1641078 w 3313474"/>
                <a:gd name="connsiteY7" fmla="*/ 0 h 5577763"/>
                <a:gd name="connsiteX8" fmla="*/ 1656717 w 3313474"/>
                <a:gd name="connsiteY8" fmla="*/ 1270 h 5577763"/>
                <a:gd name="connsiteX9" fmla="*/ 1672589 w 3313474"/>
                <a:gd name="connsiteY9" fmla="*/ 0 h 5577763"/>
                <a:gd name="connsiteX10" fmla="*/ 1683239 w 3313474"/>
                <a:gd name="connsiteY10" fmla="*/ 3422 h 5577763"/>
                <a:gd name="connsiteX11" fmla="*/ 1692469 w 3313474"/>
                <a:gd name="connsiteY11" fmla="*/ 4171 h 5577763"/>
                <a:gd name="connsiteX12" fmla="*/ 1703544 w 3313474"/>
                <a:gd name="connsiteY12" fmla="*/ 9945 h 5577763"/>
                <a:gd name="connsiteX13" fmla="*/ 1720532 w 3313474"/>
                <a:gd name="connsiteY13" fmla="*/ 15403 h 5577763"/>
                <a:gd name="connsiteX14" fmla="*/ 1731302 w 3313474"/>
                <a:gd name="connsiteY14" fmla="*/ 24418 h 5577763"/>
                <a:gd name="connsiteX15" fmla="*/ 1738286 w 3313474"/>
                <a:gd name="connsiteY15" fmla="*/ 28059 h 5577763"/>
                <a:gd name="connsiteX16" fmla="*/ 1744570 w 3313474"/>
                <a:gd name="connsiteY16" fmla="*/ 35524 h 5577763"/>
                <a:gd name="connsiteX17" fmla="*/ 1759060 w 3313474"/>
                <a:gd name="connsiteY17" fmla="*/ 47653 h 5577763"/>
                <a:gd name="connsiteX18" fmla="*/ 1765822 w 3313474"/>
                <a:gd name="connsiteY18" fmla="*/ 60767 h 5577763"/>
                <a:gd name="connsiteX19" fmla="*/ 1770599 w 3313474"/>
                <a:gd name="connsiteY19" fmla="*/ 66441 h 5577763"/>
                <a:gd name="connsiteX20" fmla="*/ 1773903 w 3313474"/>
                <a:gd name="connsiteY20" fmla="*/ 76440 h 5577763"/>
                <a:gd name="connsiteX21" fmla="*/ 1782970 w 3313474"/>
                <a:gd name="connsiteY21" fmla="*/ 94025 h 5577763"/>
                <a:gd name="connsiteX22" fmla="*/ 3307901 w 3313474"/>
                <a:gd name="connsiteY22" fmla="*/ 5411269 h 5577763"/>
                <a:gd name="connsiteX23" fmla="*/ 3218044 w 3313474"/>
                <a:gd name="connsiteY23" fmla="*/ 5572477 h 5577763"/>
                <a:gd name="connsiteX24" fmla="*/ 3182365 w 3313474"/>
                <a:gd name="connsiteY24" fmla="*/ 5577763 h 5577763"/>
                <a:gd name="connsiteX25" fmla="*/ 3056829 w 3313474"/>
                <a:gd name="connsiteY25" fmla="*/ 5482623 h 5577763"/>
                <a:gd name="connsiteX26" fmla="*/ 1657058 w 3313474"/>
                <a:gd name="connsiteY26" fmla="*/ 601797 h 5577763"/>
                <a:gd name="connsiteX27" fmla="*/ 256074 w 3313474"/>
                <a:gd name="connsiteY27" fmla="*/ 5482623 h 5577763"/>
                <a:gd name="connsiteX28" fmla="*/ 130538 w 3313474"/>
                <a:gd name="connsiteY28" fmla="*/ 5577763 h 5577763"/>
                <a:gd name="connsiteX29" fmla="*/ 94859 w 3313474"/>
                <a:gd name="connsiteY29" fmla="*/ 5572477 h 5577763"/>
                <a:gd name="connsiteX30" fmla="*/ 5002 w 3313474"/>
                <a:gd name="connsiteY30" fmla="*/ 5411269 h 5577763"/>
                <a:gd name="connsiteX31" fmla="*/ 1531254 w 3313474"/>
                <a:gd name="connsiteY31" fmla="*/ 94025 h 5577763"/>
                <a:gd name="connsiteX32" fmla="*/ 1540995 w 3313474"/>
                <a:gd name="connsiteY32" fmla="*/ 72579 h 5577763"/>
                <a:gd name="connsiteX33" fmla="*/ 1542965 w 3313474"/>
                <a:gd name="connsiteY33" fmla="*/ 66441 h 5577763"/>
                <a:gd name="connsiteX34" fmla="*/ 1544772 w 3313474"/>
                <a:gd name="connsiteY34" fmla="*/ 64264 h 5577763"/>
                <a:gd name="connsiteX35" fmla="*/ 1547604 w 3313474"/>
                <a:gd name="connsiteY35" fmla="*/ 58029 h 5577763"/>
                <a:gd name="connsiteX36" fmla="*/ 1572856 w 3313474"/>
                <a:gd name="connsiteY36" fmla="*/ 29592 h 5577763"/>
                <a:gd name="connsiteX37" fmla="*/ 1573942 w 3313474"/>
                <a:gd name="connsiteY37" fmla="*/ 29122 h 5577763"/>
                <a:gd name="connsiteX38" fmla="*/ 1574824 w 3313474"/>
                <a:gd name="connsiteY38" fmla="*/ 28059 h 5577763"/>
                <a:gd name="connsiteX39" fmla="*/ 1620434 w 3313474"/>
                <a:gd name="connsiteY39" fmla="*/ 4171 h 5577763"/>
                <a:gd name="connsiteX40" fmla="*/ 1633956 w 3313474"/>
                <a:gd name="connsiteY40" fmla="*/ 3090 h 557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3474" h="5577763">
                  <a:moveTo>
                    <a:pt x="1683339" y="1621974"/>
                  </a:moveTo>
                  <a:cubicBezTo>
                    <a:pt x="1755821" y="1621974"/>
                    <a:pt x="1813807" y="1681470"/>
                    <a:pt x="1813807" y="1752865"/>
                  </a:cubicBezTo>
                  <a:lnTo>
                    <a:pt x="1813807" y="4875742"/>
                  </a:lnTo>
                  <a:cubicBezTo>
                    <a:pt x="1813807" y="4948459"/>
                    <a:pt x="1755821" y="5006633"/>
                    <a:pt x="1683339" y="5006633"/>
                  </a:cubicBezTo>
                  <a:cubicBezTo>
                    <a:pt x="1612174" y="5006633"/>
                    <a:pt x="1552870" y="4948459"/>
                    <a:pt x="1552870" y="4875742"/>
                  </a:cubicBezTo>
                  <a:lnTo>
                    <a:pt x="1552870" y="1752865"/>
                  </a:lnTo>
                  <a:cubicBezTo>
                    <a:pt x="1552870" y="1681470"/>
                    <a:pt x="1612174" y="1621974"/>
                    <a:pt x="1683339" y="1621974"/>
                  </a:cubicBezTo>
                  <a:close/>
                  <a:moveTo>
                    <a:pt x="1641078" y="0"/>
                  </a:moveTo>
                  <a:lnTo>
                    <a:pt x="1656717" y="1270"/>
                  </a:lnTo>
                  <a:lnTo>
                    <a:pt x="1672589" y="0"/>
                  </a:lnTo>
                  <a:lnTo>
                    <a:pt x="1683239" y="3422"/>
                  </a:lnTo>
                  <a:lnTo>
                    <a:pt x="1692469" y="4171"/>
                  </a:lnTo>
                  <a:lnTo>
                    <a:pt x="1703544" y="9945"/>
                  </a:lnTo>
                  <a:lnTo>
                    <a:pt x="1720532" y="15403"/>
                  </a:lnTo>
                  <a:lnTo>
                    <a:pt x="1731302" y="24418"/>
                  </a:lnTo>
                  <a:lnTo>
                    <a:pt x="1738286" y="28059"/>
                  </a:lnTo>
                  <a:lnTo>
                    <a:pt x="1744570" y="35524"/>
                  </a:lnTo>
                  <a:lnTo>
                    <a:pt x="1759060" y="47653"/>
                  </a:lnTo>
                  <a:lnTo>
                    <a:pt x="1765822" y="60767"/>
                  </a:lnTo>
                  <a:lnTo>
                    <a:pt x="1770599" y="66441"/>
                  </a:lnTo>
                  <a:lnTo>
                    <a:pt x="1773903" y="76440"/>
                  </a:lnTo>
                  <a:lnTo>
                    <a:pt x="1782970" y="94025"/>
                  </a:lnTo>
                  <a:lnTo>
                    <a:pt x="3307901" y="5411269"/>
                  </a:lnTo>
                  <a:cubicBezTo>
                    <a:pt x="3329044" y="5478659"/>
                    <a:pt x="3288079" y="5552657"/>
                    <a:pt x="3218044" y="5572477"/>
                  </a:cubicBezTo>
                  <a:cubicBezTo>
                    <a:pt x="3206151" y="5575120"/>
                    <a:pt x="3194258" y="5577763"/>
                    <a:pt x="3182365" y="5577763"/>
                  </a:cubicBezTo>
                  <a:cubicBezTo>
                    <a:pt x="3125543" y="5577763"/>
                    <a:pt x="3072686" y="5539443"/>
                    <a:pt x="3056829" y="5482623"/>
                  </a:cubicBezTo>
                  <a:lnTo>
                    <a:pt x="1657058" y="601797"/>
                  </a:lnTo>
                  <a:lnTo>
                    <a:pt x="256074" y="5482623"/>
                  </a:lnTo>
                  <a:cubicBezTo>
                    <a:pt x="240216" y="5539443"/>
                    <a:pt x="187359" y="5577763"/>
                    <a:pt x="130538" y="5577763"/>
                  </a:cubicBezTo>
                  <a:cubicBezTo>
                    <a:pt x="118645" y="5577763"/>
                    <a:pt x="106752" y="5575120"/>
                    <a:pt x="94859" y="5572477"/>
                  </a:cubicBezTo>
                  <a:cubicBezTo>
                    <a:pt x="26145" y="5552657"/>
                    <a:pt x="-14820" y="5478659"/>
                    <a:pt x="5002" y="5411269"/>
                  </a:cubicBezTo>
                  <a:lnTo>
                    <a:pt x="1531254" y="94025"/>
                  </a:lnTo>
                  <a:lnTo>
                    <a:pt x="1540995" y="72579"/>
                  </a:lnTo>
                  <a:lnTo>
                    <a:pt x="1542965" y="66441"/>
                  </a:lnTo>
                  <a:lnTo>
                    <a:pt x="1544772" y="64264"/>
                  </a:lnTo>
                  <a:lnTo>
                    <a:pt x="1547604" y="58029"/>
                  </a:lnTo>
                  <a:cubicBezTo>
                    <a:pt x="1554663" y="47226"/>
                    <a:pt x="1563205" y="37683"/>
                    <a:pt x="1572856" y="29592"/>
                  </a:cubicBezTo>
                  <a:lnTo>
                    <a:pt x="1573942" y="29122"/>
                  </a:lnTo>
                  <a:lnTo>
                    <a:pt x="1574824" y="28059"/>
                  </a:lnTo>
                  <a:cubicBezTo>
                    <a:pt x="1587894" y="17385"/>
                    <a:pt x="1603255" y="9126"/>
                    <a:pt x="1620434" y="4171"/>
                  </a:cubicBezTo>
                  <a:lnTo>
                    <a:pt x="1633956" y="3090"/>
                  </a:lnTo>
                  <a:close/>
                </a:path>
              </a:pathLst>
            </a:custGeom>
            <a:solidFill>
              <a:srgbClr val="000000"/>
            </a:solidFill>
            <a:ln>
              <a:noFill/>
            </a:ln>
            <a:effec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sp>
          <p:nvSpPr>
            <p:cNvPr id="22" name="Freeform 27">
              <a:extLst>
                <a:ext uri="{FF2B5EF4-FFF2-40B4-BE49-F238E27FC236}">
                  <a16:creationId xmlns:a16="http://schemas.microsoft.com/office/drawing/2014/main" id="{6BB7ED54-EA7C-7E2D-F1F8-E81C0A3B2EAF}"/>
                </a:ext>
              </a:extLst>
            </p:cNvPr>
            <p:cNvSpPr>
              <a:spLocks noChangeArrowheads="1"/>
            </p:cNvSpPr>
            <p:nvPr/>
          </p:nvSpPr>
          <p:spPr bwMode="auto">
            <a:xfrm>
              <a:off x="2980950" y="3593481"/>
              <a:ext cx="4708898" cy="5830467"/>
            </a:xfrm>
            <a:prstGeom prst="ellipse">
              <a:avLst/>
            </a:prstGeom>
            <a:solidFill>
              <a:schemeClr val="bg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sp>
          <p:nvSpPr>
            <p:cNvPr id="23" name="Freeform 28">
              <a:extLst>
                <a:ext uri="{FF2B5EF4-FFF2-40B4-BE49-F238E27FC236}">
                  <a16:creationId xmlns:a16="http://schemas.microsoft.com/office/drawing/2014/main" id="{AF0CE19E-6127-2542-46CD-9A31DDACD0E2}"/>
                </a:ext>
              </a:extLst>
            </p:cNvPr>
            <p:cNvSpPr>
              <a:spLocks noChangeArrowheads="1"/>
            </p:cNvSpPr>
            <p:nvPr/>
          </p:nvSpPr>
          <p:spPr bwMode="auto">
            <a:xfrm>
              <a:off x="2986778" y="3600006"/>
              <a:ext cx="4690096" cy="5830467"/>
            </a:xfrm>
            <a:custGeom>
              <a:avLst/>
              <a:gdLst>
                <a:gd name="connsiteX0" fmla="*/ 2376690 w 4420656"/>
                <a:gd name="connsiteY0" fmla="*/ 1834736 h 5495514"/>
                <a:gd name="connsiteX1" fmla="*/ 2659311 w 4420656"/>
                <a:gd name="connsiteY1" fmla="*/ 1914450 h 5495514"/>
                <a:gd name="connsiteX2" fmla="*/ 2822409 w 4420656"/>
                <a:gd name="connsiteY2" fmla="*/ 2040250 h 5495514"/>
                <a:gd name="connsiteX3" fmla="*/ 2885906 w 4420656"/>
                <a:gd name="connsiteY3" fmla="*/ 2113736 h 5495514"/>
                <a:gd name="connsiteX4" fmla="*/ 3037799 w 4420656"/>
                <a:gd name="connsiteY4" fmla="*/ 2400210 h 5495514"/>
                <a:gd name="connsiteX5" fmla="*/ 3091335 w 4420656"/>
                <a:gd name="connsiteY5" fmla="*/ 2747715 h 5495514"/>
                <a:gd name="connsiteX6" fmla="*/ 3037799 w 4420656"/>
                <a:gd name="connsiteY6" fmla="*/ 3095220 h 5495514"/>
                <a:gd name="connsiteX7" fmla="*/ 2885906 w 4420656"/>
                <a:gd name="connsiteY7" fmla="*/ 3382939 h 5495514"/>
                <a:gd name="connsiteX8" fmla="*/ 2659311 w 4420656"/>
                <a:gd name="connsiteY8" fmla="*/ 3582225 h 5495514"/>
                <a:gd name="connsiteX9" fmla="*/ 2376690 w 4420656"/>
                <a:gd name="connsiteY9" fmla="*/ 3660694 h 5495514"/>
                <a:gd name="connsiteX10" fmla="*/ 2089088 w 4420656"/>
                <a:gd name="connsiteY10" fmla="*/ 3597172 h 5495514"/>
                <a:gd name="connsiteX11" fmla="*/ 1903579 w 4420656"/>
                <a:gd name="connsiteY11" fmla="*/ 3463899 h 5495514"/>
                <a:gd name="connsiteX12" fmla="*/ 1888639 w 4420656"/>
                <a:gd name="connsiteY12" fmla="*/ 3447707 h 5495514"/>
                <a:gd name="connsiteX13" fmla="*/ 1851288 w 4420656"/>
                <a:gd name="connsiteY13" fmla="*/ 3407850 h 5495514"/>
                <a:gd name="connsiteX14" fmla="*/ 1850043 w 4420656"/>
                <a:gd name="connsiteY14" fmla="*/ 3404113 h 5495514"/>
                <a:gd name="connsiteX15" fmla="*/ 1762891 w 4420656"/>
                <a:gd name="connsiteY15" fmla="*/ 3279560 h 5495514"/>
                <a:gd name="connsiteX16" fmla="*/ 1751686 w 4420656"/>
                <a:gd name="connsiteY16" fmla="*/ 3258385 h 5495514"/>
                <a:gd name="connsiteX17" fmla="*/ 1741726 w 4420656"/>
                <a:gd name="connsiteY17" fmla="*/ 3240948 h 5495514"/>
                <a:gd name="connsiteX18" fmla="*/ 1731766 w 4420656"/>
                <a:gd name="connsiteY18" fmla="*/ 3222265 h 5495514"/>
                <a:gd name="connsiteX19" fmla="*/ 1710600 w 4420656"/>
                <a:gd name="connsiteY19" fmla="*/ 3172443 h 5495514"/>
                <a:gd name="connsiteX20" fmla="*/ 1686945 w 4420656"/>
                <a:gd name="connsiteY20" fmla="*/ 3111412 h 5495514"/>
                <a:gd name="connsiteX21" fmla="*/ 1667024 w 4420656"/>
                <a:gd name="connsiteY21" fmla="*/ 3047889 h 5495514"/>
                <a:gd name="connsiteX22" fmla="*/ 1657064 w 4420656"/>
                <a:gd name="connsiteY22" fmla="*/ 3009278 h 5495514"/>
                <a:gd name="connsiteX23" fmla="*/ 1653329 w 4420656"/>
                <a:gd name="connsiteY23" fmla="*/ 2999314 h 5495514"/>
                <a:gd name="connsiteX24" fmla="*/ 1625938 w 4420656"/>
                <a:gd name="connsiteY24" fmla="*/ 2747715 h 5495514"/>
                <a:gd name="connsiteX25" fmla="*/ 1667024 w 4420656"/>
                <a:gd name="connsiteY25" fmla="*/ 2448786 h 5495514"/>
                <a:gd name="connsiteX26" fmla="*/ 1686945 w 4420656"/>
                <a:gd name="connsiteY26" fmla="*/ 2384018 h 5495514"/>
                <a:gd name="connsiteX27" fmla="*/ 1710600 w 4420656"/>
                <a:gd name="connsiteY27" fmla="*/ 2322987 h 5495514"/>
                <a:gd name="connsiteX28" fmla="*/ 1850043 w 4420656"/>
                <a:gd name="connsiteY28" fmla="*/ 2090071 h 5495514"/>
                <a:gd name="connsiteX29" fmla="*/ 2089088 w 4420656"/>
                <a:gd name="connsiteY29" fmla="*/ 1898258 h 5495514"/>
                <a:gd name="connsiteX30" fmla="*/ 2376690 w 4420656"/>
                <a:gd name="connsiteY30" fmla="*/ 1834736 h 5495514"/>
                <a:gd name="connsiteX31" fmla="*/ 2375900 w 4420656"/>
                <a:gd name="connsiteY31" fmla="*/ 1376778 h 5495514"/>
                <a:gd name="connsiteX32" fmla="*/ 1942739 w 4420656"/>
                <a:gd name="connsiteY32" fmla="*/ 1466512 h 5495514"/>
                <a:gd name="connsiteX33" fmla="*/ 1578037 w 4420656"/>
                <a:gd name="connsiteY33" fmla="*/ 1751916 h 5495514"/>
                <a:gd name="connsiteX34" fmla="*/ 1327848 w 4420656"/>
                <a:gd name="connsiteY34" fmla="*/ 2194355 h 5495514"/>
                <a:gd name="connsiteX35" fmla="*/ 1234495 w 4420656"/>
                <a:gd name="connsiteY35" fmla="*/ 2747715 h 5495514"/>
                <a:gd name="connsiteX36" fmla="*/ 1327848 w 4420656"/>
                <a:gd name="connsiteY36" fmla="*/ 3299828 h 5495514"/>
                <a:gd name="connsiteX37" fmla="*/ 1578037 w 4420656"/>
                <a:gd name="connsiteY37" fmla="*/ 3743513 h 5495514"/>
                <a:gd name="connsiteX38" fmla="*/ 1942739 w 4420656"/>
                <a:gd name="connsiteY38" fmla="*/ 4027671 h 5495514"/>
                <a:gd name="connsiteX39" fmla="*/ 2375900 w 4420656"/>
                <a:gd name="connsiteY39" fmla="*/ 4117405 h 5495514"/>
                <a:gd name="connsiteX40" fmla="*/ 2797860 w 4420656"/>
                <a:gd name="connsiteY40" fmla="*/ 3991528 h 5495514"/>
                <a:gd name="connsiteX41" fmla="*/ 3133933 w 4420656"/>
                <a:gd name="connsiteY41" fmla="*/ 3692414 h 5495514"/>
                <a:gd name="connsiteX42" fmla="*/ 3355493 w 4420656"/>
                <a:gd name="connsiteY42" fmla="*/ 3263685 h 5495514"/>
                <a:gd name="connsiteX43" fmla="*/ 3436400 w 4420656"/>
                <a:gd name="connsiteY43" fmla="*/ 2747715 h 5495514"/>
                <a:gd name="connsiteX44" fmla="*/ 3355493 w 4420656"/>
                <a:gd name="connsiteY44" fmla="*/ 2231744 h 5495514"/>
                <a:gd name="connsiteX45" fmla="*/ 3133933 w 4420656"/>
                <a:gd name="connsiteY45" fmla="*/ 1803015 h 5495514"/>
                <a:gd name="connsiteX46" fmla="*/ 2797860 w 4420656"/>
                <a:gd name="connsiteY46" fmla="*/ 1502655 h 5495514"/>
                <a:gd name="connsiteX47" fmla="*/ 2375900 w 4420656"/>
                <a:gd name="connsiteY47" fmla="*/ 1376778 h 5495514"/>
                <a:gd name="connsiteX48" fmla="*/ 2375900 w 4420656"/>
                <a:gd name="connsiteY48" fmla="*/ 919384 h 5495514"/>
                <a:gd name="connsiteX49" fmla="*/ 2936023 w 4420656"/>
                <a:gd name="connsiteY49" fmla="*/ 1095113 h 5495514"/>
                <a:gd name="connsiteX50" fmla="*/ 3376653 w 4420656"/>
                <a:gd name="connsiteY50" fmla="*/ 1498916 h 5495514"/>
                <a:gd name="connsiteX51" fmla="*/ 3667917 w 4420656"/>
                <a:gd name="connsiteY51" fmla="*/ 2067232 h 5495514"/>
                <a:gd name="connsiteX52" fmla="*/ 3772473 w 4420656"/>
                <a:gd name="connsiteY52" fmla="*/ 2747715 h 5495514"/>
                <a:gd name="connsiteX53" fmla="*/ 3667917 w 4420656"/>
                <a:gd name="connsiteY53" fmla="*/ 3428197 h 5495514"/>
                <a:gd name="connsiteX54" fmla="*/ 3376653 w 4420656"/>
                <a:gd name="connsiteY54" fmla="*/ 3995267 h 5495514"/>
                <a:gd name="connsiteX55" fmla="*/ 2936023 w 4420656"/>
                <a:gd name="connsiteY55" fmla="*/ 4399070 h 5495514"/>
                <a:gd name="connsiteX56" fmla="*/ 2375900 w 4420656"/>
                <a:gd name="connsiteY56" fmla="*/ 4573552 h 5495514"/>
                <a:gd name="connsiteX57" fmla="*/ 1794617 w 4420656"/>
                <a:gd name="connsiteY57" fmla="*/ 4463878 h 5495514"/>
                <a:gd name="connsiteX58" fmla="*/ 1302954 w 4420656"/>
                <a:gd name="connsiteY58" fmla="*/ 4085001 h 5495514"/>
                <a:gd name="connsiteX59" fmla="*/ 961901 w 4420656"/>
                <a:gd name="connsiteY59" fmla="*/ 3493005 h 5495514"/>
                <a:gd name="connsiteX60" fmla="*/ 834940 w 4420656"/>
                <a:gd name="connsiteY60" fmla="*/ 2747715 h 5495514"/>
                <a:gd name="connsiteX61" fmla="*/ 961901 w 4420656"/>
                <a:gd name="connsiteY61" fmla="*/ 2002424 h 5495514"/>
                <a:gd name="connsiteX62" fmla="*/ 1302954 w 4420656"/>
                <a:gd name="connsiteY62" fmla="*/ 1407936 h 5495514"/>
                <a:gd name="connsiteX63" fmla="*/ 1794617 w 4420656"/>
                <a:gd name="connsiteY63" fmla="*/ 1030305 h 5495514"/>
                <a:gd name="connsiteX64" fmla="*/ 2375900 w 4420656"/>
                <a:gd name="connsiteY64" fmla="*/ 919384 h 5495514"/>
                <a:gd name="connsiteX65" fmla="*/ 2183174 w 4420656"/>
                <a:gd name="connsiteY65" fmla="*/ 461240 h 5495514"/>
                <a:gd name="connsiteX66" fmla="*/ 1643274 w 4420656"/>
                <a:gd name="connsiteY66" fmla="*/ 591597 h 5495514"/>
                <a:gd name="connsiteX67" fmla="*/ 1019577 w 4420656"/>
                <a:gd name="connsiteY67" fmla="*/ 1060074 h 5495514"/>
                <a:gd name="connsiteX68" fmla="*/ 583860 w 4420656"/>
                <a:gd name="connsiteY68" fmla="*/ 1805150 h 5495514"/>
                <a:gd name="connsiteX69" fmla="*/ 422023 w 4420656"/>
                <a:gd name="connsiteY69" fmla="*/ 2748332 h 5495514"/>
                <a:gd name="connsiteX70" fmla="*/ 583860 w 4420656"/>
                <a:gd name="connsiteY70" fmla="*/ 3690268 h 5495514"/>
                <a:gd name="connsiteX71" fmla="*/ 1019577 w 4420656"/>
                <a:gd name="connsiteY71" fmla="*/ 4435345 h 5495514"/>
                <a:gd name="connsiteX72" fmla="*/ 1643274 w 4420656"/>
                <a:gd name="connsiteY72" fmla="*/ 4903821 h 5495514"/>
                <a:gd name="connsiteX73" fmla="*/ 2372788 w 4420656"/>
                <a:gd name="connsiteY73" fmla="*/ 5030908 h 5495514"/>
                <a:gd name="connsiteX74" fmla="*/ 3069935 w 4420656"/>
                <a:gd name="connsiteY74" fmla="*/ 4802899 h 5495514"/>
                <a:gd name="connsiteX75" fmla="*/ 3613958 w 4420656"/>
                <a:gd name="connsiteY75" fmla="*/ 4295799 h 5495514"/>
                <a:gd name="connsiteX76" fmla="*/ 3970001 w 4420656"/>
                <a:gd name="connsiteY76" fmla="*/ 3589347 h 5495514"/>
                <a:gd name="connsiteX77" fmla="*/ 4099471 w 4420656"/>
                <a:gd name="connsiteY77" fmla="*/ 2748332 h 5495514"/>
                <a:gd name="connsiteX78" fmla="*/ 3970001 w 4420656"/>
                <a:gd name="connsiteY78" fmla="*/ 1907318 h 5495514"/>
                <a:gd name="connsiteX79" fmla="*/ 3613958 w 4420656"/>
                <a:gd name="connsiteY79" fmla="*/ 1200866 h 5495514"/>
                <a:gd name="connsiteX80" fmla="*/ 3069935 w 4420656"/>
                <a:gd name="connsiteY80" fmla="*/ 692519 h 5495514"/>
                <a:gd name="connsiteX81" fmla="*/ 2372788 w 4420656"/>
                <a:gd name="connsiteY81" fmla="*/ 463265 h 5495514"/>
                <a:gd name="connsiteX82" fmla="*/ 2183174 w 4420656"/>
                <a:gd name="connsiteY82" fmla="*/ 461240 h 5495514"/>
                <a:gd name="connsiteX83" fmla="*/ 2144932 w 4420656"/>
                <a:gd name="connsiteY83" fmla="*/ 1213 h 5495514"/>
                <a:gd name="connsiteX84" fmla="*/ 2372788 w 4420656"/>
                <a:gd name="connsiteY84" fmla="*/ 7248 h 5495514"/>
                <a:gd name="connsiteX85" fmla="*/ 3204384 w 4420656"/>
                <a:gd name="connsiteY85" fmla="*/ 292570 h 5495514"/>
                <a:gd name="connsiteX86" fmla="*/ 3850490 w 4420656"/>
                <a:gd name="connsiteY86" fmla="*/ 906822 h 5495514"/>
                <a:gd name="connsiteX87" fmla="*/ 4270022 w 4420656"/>
                <a:gd name="connsiteY87" fmla="*/ 1749082 h 5495514"/>
                <a:gd name="connsiteX88" fmla="*/ 4420656 w 4420656"/>
                <a:gd name="connsiteY88" fmla="*/ 2748332 h 5495514"/>
                <a:gd name="connsiteX89" fmla="*/ 4270022 w 4420656"/>
                <a:gd name="connsiteY89" fmla="*/ 3747582 h 5495514"/>
                <a:gd name="connsiteX90" fmla="*/ 3850490 w 4420656"/>
                <a:gd name="connsiteY90" fmla="*/ 4589842 h 5495514"/>
                <a:gd name="connsiteX91" fmla="*/ 3204384 w 4420656"/>
                <a:gd name="connsiteY91" fmla="*/ 5201603 h 5495514"/>
                <a:gd name="connsiteX92" fmla="*/ 2372788 w 4420656"/>
                <a:gd name="connsiteY92" fmla="*/ 5488170 h 5495514"/>
                <a:gd name="connsiteX93" fmla="*/ 1492641 w 4420656"/>
                <a:gd name="connsiteY93" fmla="*/ 5347378 h 5495514"/>
                <a:gd name="connsiteX94" fmla="*/ 733249 w 4420656"/>
                <a:gd name="connsiteY94" fmla="*/ 4791686 h 5495514"/>
                <a:gd name="connsiteX95" fmla="*/ 200430 w 4420656"/>
                <a:gd name="connsiteY95" fmla="*/ 3892112 h 5495514"/>
                <a:gd name="connsiteX96" fmla="*/ 0 w 4420656"/>
                <a:gd name="connsiteY96" fmla="*/ 2748332 h 5495514"/>
                <a:gd name="connsiteX97" fmla="*/ 200430 w 4420656"/>
                <a:gd name="connsiteY97" fmla="*/ 1603307 h 5495514"/>
                <a:gd name="connsiteX98" fmla="*/ 733249 w 4420656"/>
                <a:gd name="connsiteY98" fmla="*/ 703733 h 5495514"/>
                <a:gd name="connsiteX99" fmla="*/ 1492641 w 4420656"/>
                <a:gd name="connsiteY99" fmla="*/ 148040 h 5495514"/>
                <a:gd name="connsiteX100" fmla="*/ 2144932 w 4420656"/>
                <a:gd name="connsiteY100" fmla="*/ 1213 h 549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420656" h="5495514">
                  <a:moveTo>
                    <a:pt x="2376690" y="1834736"/>
                  </a:moveTo>
                  <a:cubicBezTo>
                    <a:pt x="2477537" y="1837227"/>
                    <a:pt x="2573404" y="1865874"/>
                    <a:pt x="2659311" y="1914450"/>
                  </a:cubicBezTo>
                  <a:cubicBezTo>
                    <a:pt x="2719072" y="1946834"/>
                    <a:pt x="2772608" y="1989183"/>
                    <a:pt x="2822409" y="2040250"/>
                  </a:cubicBezTo>
                  <a:cubicBezTo>
                    <a:pt x="2844820" y="2062669"/>
                    <a:pt x="2867230" y="2087580"/>
                    <a:pt x="2885906" y="2113736"/>
                  </a:cubicBezTo>
                  <a:cubicBezTo>
                    <a:pt x="2950647" y="2194696"/>
                    <a:pt x="3001693" y="2293094"/>
                    <a:pt x="3037799" y="2400210"/>
                  </a:cubicBezTo>
                  <a:cubicBezTo>
                    <a:pt x="3072660" y="2507326"/>
                    <a:pt x="3091335" y="2624407"/>
                    <a:pt x="3091335" y="2747715"/>
                  </a:cubicBezTo>
                  <a:cubicBezTo>
                    <a:pt x="3091335" y="2871023"/>
                    <a:pt x="3072660" y="2988104"/>
                    <a:pt x="3037799" y="3095220"/>
                  </a:cubicBezTo>
                  <a:cubicBezTo>
                    <a:pt x="3001693" y="3203582"/>
                    <a:pt x="2950647" y="3299488"/>
                    <a:pt x="2885906" y="3382939"/>
                  </a:cubicBezTo>
                  <a:cubicBezTo>
                    <a:pt x="2822409" y="3465145"/>
                    <a:pt x="2745218" y="3532404"/>
                    <a:pt x="2659311" y="3582225"/>
                  </a:cubicBezTo>
                  <a:cubicBezTo>
                    <a:pt x="2573404" y="3629556"/>
                    <a:pt x="2477537" y="3658203"/>
                    <a:pt x="2376690" y="3660694"/>
                  </a:cubicBezTo>
                  <a:cubicBezTo>
                    <a:pt x="2275842" y="3664431"/>
                    <a:pt x="2178730" y="3640765"/>
                    <a:pt x="2089088" y="3597172"/>
                  </a:cubicBezTo>
                  <a:cubicBezTo>
                    <a:pt x="2021857" y="3563542"/>
                    <a:pt x="1959606" y="3518703"/>
                    <a:pt x="1903579" y="3463899"/>
                  </a:cubicBezTo>
                  <a:cubicBezTo>
                    <a:pt x="1898599" y="3458917"/>
                    <a:pt x="1893619" y="3453935"/>
                    <a:pt x="1888639" y="3447707"/>
                  </a:cubicBezTo>
                  <a:cubicBezTo>
                    <a:pt x="1876189" y="3435252"/>
                    <a:pt x="1863738" y="3421551"/>
                    <a:pt x="1851288" y="3407850"/>
                  </a:cubicBezTo>
                  <a:cubicBezTo>
                    <a:pt x="1851288" y="3406604"/>
                    <a:pt x="1850043" y="3405359"/>
                    <a:pt x="1850043" y="3404113"/>
                  </a:cubicBezTo>
                  <a:cubicBezTo>
                    <a:pt x="1817672" y="3366747"/>
                    <a:pt x="1789037" y="3324399"/>
                    <a:pt x="1762891" y="3279560"/>
                  </a:cubicBezTo>
                  <a:cubicBezTo>
                    <a:pt x="1759156" y="3272086"/>
                    <a:pt x="1755421" y="3265859"/>
                    <a:pt x="1751686" y="3258385"/>
                  </a:cubicBezTo>
                  <a:cubicBezTo>
                    <a:pt x="1747951" y="3253403"/>
                    <a:pt x="1745461" y="3247176"/>
                    <a:pt x="1741726" y="3240948"/>
                  </a:cubicBezTo>
                  <a:cubicBezTo>
                    <a:pt x="1739236" y="3234720"/>
                    <a:pt x="1735501" y="3228492"/>
                    <a:pt x="1731766" y="3222265"/>
                  </a:cubicBezTo>
                  <a:cubicBezTo>
                    <a:pt x="1724295" y="3206073"/>
                    <a:pt x="1716825" y="3188635"/>
                    <a:pt x="1710600" y="3172443"/>
                  </a:cubicBezTo>
                  <a:cubicBezTo>
                    <a:pt x="1701885" y="3152515"/>
                    <a:pt x="1693170" y="3132586"/>
                    <a:pt x="1686945" y="3111412"/>
                  </a:cubicBezTo>
                  <a:cubicBezTo>
                    <a:pt x="1678229" y="3090238"/>
                    <a:pt x="1673249" y="3069064"/>
                    <a:pt x="1667024" y="3047889"/>
                  </a:cubicBezTo>
                  <a:cubicBezTo>
                    <a:pt x="1663289" y="3034189"/>
                    <a:pt x="1659554" y="3021733"/>
                    <a:pt x="1657064" y="3009278"/>
                  </a:cubicBezTo>
                  <a:cubicBezTo>
                    <a:pt x="1655819" y="3005541"/>
                    <a:pt x="1654574" y="3001805"/>
                    <a:pt x="1653329" y="2999314"/>
                  </a:cubicBezTo>
                  <a:cubicBezTo>
                    <a:pt x="1635898" y="2918354"/>
                    <a:pt x="1625938" y="2834903"/>
                    <a:pt x="1625938" y="2747715"/>
                  </a:cubicBezTo>
                  <a:cubicBezTo>
                    <a:pt x="1625938" y="2643090"/>
                    <a:pt x="1639634" y="2542201"/>
                    <a:pt x="1667024" y="2448786"/>
                  </a:cubicBezTo>
                  <a:cubicBezTo>
                    <a:pt x="1673249" y="2426366"/>
                    <a:pt x="1678229" y="2405192"/>
                    <a:pt x="1686945" y="2384018"/>
                  </a:cubicBezTo>
                  <a:cubicBezTo>
                    <a:pt x="1693170" y="2362844"/>
                    <a:pt x="1701885" y="2342915"/>
                    <a:pt x="1710600" y="2322987"/>
                  </a:cubicBezTo>
                  <a:cubicBezTo>
                    <a:pt x="1746706" y="2235799"/>
                    <a:pt x="1794017" y="2157330"/>
                    <a:pt x="1850043" y="2090071"/>
                  </a:cubicBezTo>
                  <a:cubicBezTo>
                    <a:pt x="1918520" y="2007866"/>
                    <a:pt x="1999446" y="1941852"/>
                    <a:pt x="2089088" y="1898258"/>
                  </a:cubicBezTo>
                  <a:cubicBezTo>
                    <a:pt x="2178730" y="1854664"/>
                    <a:pt x="2275842" y="1830999"/>
                    <a:pt x="2376690" y="1834736"/>
                  </a:cubicBezTo>
                  <a:close/>
                  <a:moveTo>
                    <a:pt x="2375900" y="1376778"/>
                  </a:moveTo>
                  <a:cubicBezTo>
                    <a:pt x="2224045" y="1369300"/>
                    <a:pt x="2077168" y="1401704"/>
                    <a:pt x="1942739" y="1466512"/>
                  </a:cubicBezTo>
                  <a:cubicBezTo>
                    <a:pt x="1805820" y="1531320"/>
                    <a:pt x="1682593" y="1628532"/>
                    <a:pt x="1578037" y="1751916"/>
                  </a:cubicBezTo>
                  <a:cubicBezTo>
                    <a:pt x="1473480" y="1876547"/>
                    <a:pt x="1387595" y="2027350"/>
                    <a:pt x="1327848" y="2194355"/>
                  </a:cubicBezTo>
                  <a:cubicBezTo>
                    <a:pt x="1268102" y="2363852"/>
                    <a:pt x="1234495" y="2550798"/>
                    <a:pt x="1234495" y="2747715"/>
                  </a:cubicBezTo>
                  <a:cubicBezTo>
                    <a:pt x="1234495" y="2944631"/>
                    <a:pt x="1268102" y="3130330"/>
                    <a:pt x="1327848" y="3299828"/>
                  </a:cubicBezTo>
                  <a:cubicBezTo>
                    <a:pt x="1387595" y="3468079"/>
                    <a:pt x="1473480" y="3618882"/>
                    <a:pt x="1578037" y="3743513"/>
                  </a:cubicBezTo>
                  <a:cubicBezTo>
                    <a:pt x="1682593" y="3865651"/>
                    <a:pt x="1805820" y="3962863"/>
                    <a:pt x="1942739" y="4027671"/>
                  </a:cubicBezTo>
                  <a:cubicBezTo>
                    <a:pt x="2077168" y="4092478"/>
                    <a:pt x="2224045" y="4124882"/>
                    <a:pt x="2375900" y="4117405"/>
                  </a:cubicBezTo>
                  <a:cubicBezTo>
                    <a:pt x="2526511" y="4111173"/>
                    <a:pt x="2669654" y="4066306"/>
                    <a:pt x="2797860" y="3991528"/>
                  </a:cubicBezTo>
                  <a:cubicBezTo>
                    <a:pt x="2924821" y="3917996"/>
                    <a:pt x="3038090" y="3815799"/>
                    <a:pt x="3133933" y="3692414"/>
                  </a:cubicBezTo>
                  <a:cubicBezTo>
                    <a:pt x="3227287" y="3569030"/>
                    <a:pt x="3303215" y="3423212"/>
                    <a:pt x="3355493" y="3263685"/>
                  </a:cubicBezTo>
                  <a:cubicBezTo>
                    <a:pt x="3407771" y="3104158"/>
                    <a:pt x="3436400" y="2930921"/>
                    <a:pt x="3436400" y="2747715"/>
                  </a:cubicBezTo>
                  <a:cubicBezTo>
                    <a:pt x="3436400" y="2565754"/>
                    <a:pt x="3407771" y="2391271"/>
                    <a:pt x="3355493" y="2231744"/>
                  </a:cubicBezTo>
                  <a:cubicBezTo>
                    <a:pt x="3303215" y="2070970"/>
                    <a:pt x="3227287" y="1926399"/>
                    <a:pt x="3133933" y="1803015"/>
                  </a:cubicBezTo>
                  <a:cubicBezTo>
                    <a:pt x="3038090" y="1678384"/>
                    <a:pt x="2924821" y="1576187"/>
                    <a:pt x="2797860" y="1502655"/>
                  </a:cubicBezTo>
                  <a:cubicBezTo>
                    <a:pt x="2669654" y="1427877"/>
                    <a:pt x="2526511" y="1384256"/>
                    <a:pt x="2375900" y="1376778"/>
                  </a:cubicBezTo>
                  <a:close/>
                  <a:moveTo>
                    <a:pt x="2375900" y="919384"/>
                  </a:moveTo>
                  <a:cubicBezTo>
                    <a:pt x="2577545" y="931847"/>
                    <a:pt x="2766742" y="994162"/>
                    <a:pt x="2936023" y="1095113"/>
                  </a:cubicBezTo>
                  <a:cubicBezTo>
                    <a:pt x="3104060" y="1194818"/>
                    <a:pt x="3253426" y="1333158"/>
                    <a:pt x="3376653" y="1498916"/>
                  </a:cubicBezTo>
                  <a:cubicBezTo>
                    <a:pt x="3501125" y="1663429"/>
                    <a:pt x="3599458" y="1855360"/>
                    <a:pt x="3667917" y="2067232"/>
                  </a:cubicBezTo>
                  <a:cubicBezTo>
                    <a:pt x="3735132" y="2277857"/>
                    <a:pt x="3772473" y="2507178"/>
                    <a:pt x="3772473" y="2747715"/>
                  </a:cubicBezTo>
                  <a:cubicBezTo>
                    <a:pt x="3772473" y="2988252"/>
                    <a:pt x="3735132" y="3217572"/>
                    <a:pt x="3667917" y="3428197"/>
                  </a:cubicBezTo>
                  <a:cubicBezTo>
                    <a:pt x="3599458" y="3638823"/>
                    <a:pt x="3501125" y="3830754"/>
                    <a:pt x="3376653" y="3995267"/>
                  </a:cubicBezTo>
                  <a:cubicBezTo>
                    <a:pt x="3253426" y="4161025"/>
                    <a:pt x="3104060" y="4299365"/>
                    <a:pt x="2936023" y="4399070"/>
                  </a:cubicBezTo>
                  <a:cubicBezTo>
                    <a:pt x="2766742" y="4500020"/>
                    <a:pt x="2577545" y="4562336"/>
                    <a:pt x="2375900" y="4573552"/>
                  </a:cubicBezTo>
                  <a:cubicBezTo>
                    <a:pt x="2171767" y="4587262"/>
                    <a:pt x="1976346" y="4547380"/>
                    <a:pt x="1794617" y="4463878"/>
                  </a:cubicBezTo>
                  <a:cubicBezTo>
                    <a:pt x="1611644" y="4379129"/>
                    <a:pt x="1444852" y="4249513"/>
                    <a:pt x="1302954" y="4085001"/>
                  </a:cubicBezTo>
                  <a:cubicBezTo>
                    <a:pt x="1159811" y="3919242"/>
                    <a:pt x="1042808" y="3719833"/>
                    <a:pt x="961901" y="3493005"/>
                  </a:cubicBezTo>
                  <a:cubicBezTo>
                    <a:pt x="880995" y="3264931"/>
                    <a:pt x="834940" y="3013178"/>
                    <a:pt x="834940" y="2747715"/>
                  </a:cubicBezTo>
                  <a:cubicBezTo>
                    <a:pt x="834940" y="2482251"/>
                    <a:pt x="880995" y="2230498"/>
                    <a:pt x="961901" y="2002424"/>
                  </a:cubicBezTo>
                  <a:cubicBezTo>
                    <a:pt x="1042808" y="1775596"/>
                    <a:pt x="1159811" y="1574941"/>
                    <a:pt x="1302954" y="1407936"/>
                  </a:cubicBezTo>
                  <a:cubicBezTo>
                    <a:pt x="1444852" y="1244670"/>
                    <a:pt x="1611644" y="1115054"/>
                    <a:pt x="1794617" y="1030305"/>
                  </a:cubicBezTo>
                  <a:cubicBezTo>
                    <a:pt x="1976346" y="946803"/>
                    <a:pt x="2171767" y="908167"/>
                    <a:pt x="2375900" y="919384"/>
                  </a:cubicBezTo>
                  <a:close/>
                  <a:moveTo>
                    <a:pt x="2183174" y="461240"/>
                  </a:moveTo>
                  <a:cubicBezTo>
                    <a:pt x="1995505" y="471052"/>
                    <a:pt x="1814137" y="515906"/>
                    <a:pt x="1643274" y="591597"/>
                  </a:cubicBezTo>
                  <a:cubicBezTo>
                    <a:pt x="1410477" y="695011"/>
                    <a:pt x="1198843" y="854492"/>
                    <a:pt x="1019577" y="1060074"/>
                  </a:cubicBezTo>
                  <a:cubicBezTo>
                    <a:pt x="836576" y="1266901"/>
                    <a:pt x="687188" y="1519828"/>
                    <a:pt x="583860" y="1805150"/>
                  </a:cubicBezTo>
                  <a:cubicBezTo>
                    <a:pt x="479288" y="2094210"/>
                    <a:pt x="422023" y="2411926"/>
                    <a:pt x="422023" y="2748332"/>
                  </a:cubicBezTo>
                  <a:cubicBezTo>
                    <a:pt x="422023" y="3083492"/>
                    <a:pt x="479288" y="3403700"/>
                    <a:pt x="583860" y="3690268"/>
                  </a:cubicBezTo>
                  <a:cubicBezTo>
                    <a:pt x="687188" y="3975590"/>
                    <a:pt x="836576" y="4228518"/>
                    <a:pt x="1019577" y="4435345"/>
                  </a:cubicBezTo>
                  <a:cubicBezTo>
                    <a:pt x="1198843" y="4640926"/>
                    <a:pt x="1410477" y="4800408"/>
                    <a:pt x="1643274" y="4903821"/>
                  </a:cubicBezTo>
                  <a:cubicBezTo>
                    <a:pt x="1871092" y="5004743"/>
                    <a:pt x="2117583" y="5050843"/>
                    <a:pt x="2372788" y="5030908"/>
                  </a:cubicBezTo>
                  <a:cubicBezTo>
                    <a:pt x="2623014" y="5012219"/>
                    <a:pt x="2858301" y="4931232"/>
                    <a:pt x="3069935" y="4802899"/>
                  </a:cubicBezTo>
                  <a:cubicBezTo>
                    <a:pt x="3276589" y="4675813"/>
                    <a:pt x="3460835" y="4502626"/>
                    <a:pt x="3613958" y="4295799"/>
                  </a:cubicBezTo>
                  <a:cubicBezTo>
                    <a:pt x="3765836" y="4088971"/>
                    <a:pt x="3887837" y="3849750"/>
                    <a:pt x="3970001" y="3589347"/>
                  </a:cubicBezTo>
                  <a:cubicBezTo>
                    <a:pt x="4053409" y="3330190"/>
                    <a:pt x="4099471" y="3044868"/>
                    <a:pt x="4099471" y="2748332"/>
                  </a:cubicBezTo>
                  <a:cubicBezTo>
                    <a:pt x="4099471" y="2450551"/>
                    <a:pt x="4053409" y="2167721"/>
                    <a:pt x="3970001" y="1907318"/>
                  </a:cubicBezTo>
                  <a:cubicBezTo>
                    <a:pt x="3887837" y="1644423"/>
                    <a:pt x="3765836" y="1405201"/>
                    <a:pt x="3613958" y="1200866"/>
                  </a:cubicBezTo>
                  <a:cubicBezTo>
                    <a:pt x="3460835" y="992792"/>
                    <a:pt x="3276589" y="819606"/>
                    <a:pt x="3069935" y="692519"/>
                  </a:cubicBezTo>
                  <a:cubicBezTo>
                    <a:pt x="2858301" y="564186"/>
                    <a:pt x="2623014" y="483200"/>
                    <a:pt x="2372788" y="463265"/>
                  </a:cubicBezTo>
                  <a:cubicBezTo>
                    <a:pt x="2308987" y="458592"/>
                    <a:pt x="2245730" y="457970"/>
                    <a:pt x="2183174" y="461240"/>
                  </a:cubicBezTo>
                  <a:close/>
                  <a:moveTo>
                    <a:pt x="2144932" y="1213"/>
                  </a:moveTo>
                  <a:cubicBezTo>
                    <a:pt x="2220210" y="-1552"/>
                    <a:pt x="2296227" y="395"/>
                    <a:pt x="2372788" y="7248"/>
                  </a:cubicBezTo>
                  <a:cubicBezTo>
                    <a:pt x="2674055" y="34659"/>
                    <a:pt x="2954159" y="135581"/>
                    <a:pt x="3204384" y="292570"/>
                  </a:cubicBezTo>
                  <a:cubicBezTo>
                    <a:pt x="3450876" y="448313"/>
                    <a:pt x="3669979" y="657633"/>
                    <a:pt x="3850490" y="906822"/>
                  </a:cubicBezTo>
                  <a:cubicBezTo>
                    <a:pt x="4029756" y="1152274"/>
                    <a:pt x="4171675" y="1437596"/>
                    <a:pt x="4270022" y="1749082"/>
                  </a:cubicBezTo>
                  <a:cubicBezTo>
                    <a:pt x="4367125" y="2058077"/>
                    <a:pt x="4420656" y="2395729"/>
                    <a:pt x="4420656" y="2748332"/>
                  </a:cubicBezTo>
                  <a:cubicBezTo>
                    <a:pt x="4420656" y="3100935"/>
                    <a:pt x="4367125" y="3437341"/>
                    <a:pt x="4270022" y="3747582"/>
                  </a:cubicBezTo>
                  <a:cubicBezTo>
                    <a:pt x="4171675" y="4057823"/>
                    <a:pt x="4029756" y="4343145"/>
                    <a:pt x="3850490" y="4589842"/>
                  </a:cubicBezTo>
                  <a:cubicBezTo>
                    <a:pt x="3669979" y="4837786"/>
                    <a:pt x="3450876" y="5047105"/>
                    <a:pt x="3204384" y="5201603"/>
                  </a:cubicBezTo>
                  <a:cubicBezTo>
                    <a:pt x="2954159" y="5359837"/>
                    <a:pt x="2674055" y="5460759"/>
                    <a:pt x="2372788" y="5488170"/>
                  </a:cubicBezTo>
                  <a:cubicBezTo>
                    <a:pt x="2066542" y="5515581"/>
                    <a:pt x="1769010" y="5465743"/>
                    <a:pt x="1492641" y="5347378"/>
                  </a:cubicBezTo>
                  <a:cubicBezTo>
                    <a:pt x="1211292" y="5227767"/>
                    <a:pt x="953597" y="5037138"/>
                    <a:pt x="733249" y="4791686"/>
                  </a:cubicBezTo>
                  <a:cubicBezTo>
                    <a:pt x="510411" y="4542496"/>
                    <a:pt x="327410" y="4237239"/>
                    <a:pt x="200430" y="3892112"/>
                  </a:cubicBezTo>
                  <a:cubicBezTo>
                    <a:pt x="70960" y="3544492"/>
                    <a:pt x="0" y="3157003"/>
                    <a:pt x="0" y="2748332"/>
                  </a:cubicBezTo>
                  <a:cubicBezTo>
                    <a:pt x="0" y="2339661"/>
                    <a:pt x="70960" y="1952172"/>
                    <a:pt x="200430" y="1603307"/>
                  </a:cubicBezTo>
                  <a:cubicBezTo>
                    <a:pt x="327410" y="1258179"/>
                    <a:pt x="510411" y="951676"/>
                    <a:pt x="733249" y="703733"/>
                  </a:cubicBezTo>
                  <a:cubicBezTo>
                    <a:pt x="953597" y="457035"/>
                    <a:pt x="1211292" y="267651"/>
                    <a:pt x="1492641" y="148040"/>
                  </a:cubicBezTo>
                  <a:cubicBezTo>
                    <a:pt x="1699918" y="60201"/>
                    <a:pt x="1919099" y="9506"/>
                    <a:pt x="2144932" y="1213"/>
                  </a:cubicBezTo>
                  <a:close/>
                </a:path>
              </a:pathLst>
            </a:custGeom>
            <a:solidFill>
              <a:schemeClr val="accent6"/>
            </a:solidFill>
            <a:ln>
              <a:noFill/>
            </a:ln>
            <a:effec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sp>
          <p:nvSpPr>
            <p:cNvPr id="24" name="Freeform 28">
              <a:extLst>
                <a:ext uri="{FF2B5EF4-FFF2-40B4-BE49-F238E27FC236}">
                  <a16:creationId xmlns:a16="http://schemas.microsoft.com/office/drawing/2014/main" id="{DD5E9069-77EC-3F1E-0D87-04BF18EDF068}"/>
                </a:ext>
              </a:extLst>
            </p:cNvPr>
            <p:cNvSpPr>
              <a:spLocks noChangeArrowheads="1"/>
            </p:cNvSpPr>
            <p:nvPr/>
          </p:nvSpPr>
          <p:spPr bwMode="auto">
            <a:xfrm>
              <a:off x="2526377" y="3631066"/>
              <a:ext cx="2482664" cy="5775396"/>
            </a:xfrm>
            <a:custGeom>
              <a:avLst/>
              <a:gdLst>
                <a:gd name="T0" fmla="*/ 349 w 1877"/>
                <a:gd name="T1" fmla="*/ 2185 h 4370"/>
                <a:gd name="T2" fmla="*/ 351 w 1877"/>
                <a:gd name="T3" fmla="*/ 2080 h 4370"/>
                <a:gd name="T4" fmla="*/ 364 w 1877"/>
                <a:gd name="T5" fmla="*/ 1903 h 4370"/>
                <a:gd name="T6" fmla="*/ 383 w 1877"/>
                <a:gd name="T7" fmla="*/ 1750 h 4370"/>
                <a:gd name="T8" fmla="*/ 415 w 1877"/>
                <a:gd name="T9" fmla="*/ 1588 h 4370"/>
                <a:gd name="T10" fmla="*/ 438 w 1877"/>
                <a:gd name="T11" fmla="*/ 1493 h 4370"/>
                <a:gd name="T12" fmla="*/ 485 w 1877"/>
                <a:gd name="T13" fmla="*/ 1337 h 4370"/>
                <a:gd name="T14" fmla="*/ 543 w 1877"/>
                <a:gd name="T15" fmla="*/ 1181 h 4370"/>
                <a:gd name="T16" fmla="*/ 616 w 1877"/>
                <a:gd name="T17" fmla="*/ 1021 h 4370"/>
                <a:gd name="T18" fmla="*/ 656 w 1877"/>
                <a:gd name="T19" fmla="*/ 945 h 4370"/>
                <a:gd name="T20" fmla="*/ 746 w 1877"/>
                <a:gd name="T21" fmla="*/ 795 h 4370"/>
                <a:gd name="T22" fmla="*/ 787 w 1877"/>
                <a:gd name="T23" fmla="*/ 734 h 4370"/>
                <a:gd name="T24" fmla="*/ 843 w 1877"/>
                <a:gd name="T25" fmla="*/ 658 h 4370"/>
                <a:gd name="T26" fmla="*/ 883 w 1877"/>
                <a:gd name="T27" fmla="*/ 608 h 4370"/>
                <a:gd name="T28" fmla="*/ 947 w 1877"/>
                <a:gd name="T29" fmla="*/ 534 h 4370"/>
                <a:gd name="T30" fmla="*/ 1004 w 1877"/>
                <a:gd name="T31" fmla="*/ 473 h 4370"/>
                <a:gd name="T32" fmla="*/ 1068 w 1877"/>
                <a:gd name="T33" fmla="*/ 411 h 4370"/>
                <a:gd name="T34" fmla="*/ 1115 w 1877"/>
                <a:gd name="T35" fmla="*/ 370 h 4370"/>
                <a:gd name="T36" fmla="*/ 1183 w 1877"/>
                <a:gd name="T37" fmla="*/ 315 h 4370"/>
                <a:gd name="T38" fmla="*/ 1238 w 1877"/>
                <a:gd name="T39" fmla="*/ 274 h 4370"/>
                <a:gd name="T40" fmla="*/ 1310 w 1877"/>
                <a:gd name="T41" fmla="*/ 224 h 4370"/>
                <a:gd name="T42" fmla="*/ 1359 w 1877"/>
                <a:gd name="T43" fmla="*/ 194 h 4370"/>
                <a:gd name="T44" fmla="*/ 1446 w 1877"/>
                <a:gd name="T45" fmla="*/ 146 h 4370"/>
                <a:gd name="T46" fmla="*/ 1507 w 1877"/>
                <a:gd name="T47" fmla="*/ 116 h 4370"/>
                <a:gd name="T48" fmla="*/ 1583 w 1877"/>
                <a:gd name="T49" fmla="*/ 84 h 4370"/>
                <a:gd name="T50" fmla="*/ 1638 w 1877"/>
                <a:gd name="T51" fmla="*/ 63 h 4370"/>
                <a:gd name="T52" fmla="*/ 1716 w 1877"/>
                <a:gd name="T53" fmla="*/ 37 h 4370"/>
                <a:gd name="T54" fmla="*/ 1780 w 1877"/>
                <a:gd name="T55" fmla="*/ 21 h 4370"/>
                <a:gd name="T56" fmla="*/ 1876 w 1877"/>
                <a:gd name="T57" fmla="*/ 0 h 4370"/>
                <a:gd name="T58" fmla="*/ 1422 w 1877"/>
                <a:gd name="T59" fmla="*/ 82 h 4370"/>
                <a:gd name="T60" fmla="*/ 1367 w 1877"/>
                <a:gd name="T61" fmla="*/ 96 h 4370"/>
                <a:gd name="T62" fmla="*/ 1289 w 1877"/>
                <a:gd name="T63" fmla="*/ 119 h 4370"/>
                <a:gd name="T64" fmla="*/ 1229 w 1877"/>
                <a:gd name="T65" fmla="*/ 140 h 4370"/>
                <a:gd name="T66" fmla="*/ 1175 w 1877"/>
                <a:gd name="T67" fmla="*/ 162 h 4370"/>
                <a:gd name="T68" fmla="*/ 1115 w 1877"/>
                <a:gd name="T69" fmla="*/ 189 h 4370"/>
                <a:gd name="T70" fmla="*/ 1038 w 1877"/>
                <a:gd name="T71" fmla="*/ 229 h 4370"/>
                <a:gd name="T72" fmla="*/ 985 w 1877"/>
                <a:gd name="T73" fmla="*/ 258 h 4370"/>
                <a:gd name="T74" fmla="*/ 922 w 1877"/>
                <a:gd name="T75" fmla="*/ 298 h 4370"/>
                <a:gd name="T76" fmla="*/ 883 w 1877"/>
                <a:gd name="T77" fmla="*/ 325 h 4370"/>
                <a:gd name="T78" fmla="*/ 819 w 1877"/>
                <a:gd name="T79" fmla="*/ 372 h 4370"/>
                <a:gd name="T80" fmla="*/ 771 w 1877"/>
                <a:gd name="T81" fmla="*/ 410 h 4370"/>
                <a:gd name="T82" fmla="*/ 706 w 1877"/>
                <a:gd name="T83" fmla="*/ 466 h 4370"/>
                <a:gd name="T84" fmla="*/ 655 w 1877"/>
                <a:gd name="T85" fmla="*/ 515 h 4370"/>
                <a:gd name="T86" fmla="*/ 613 w 1877"/>
                <a:gd name="T87" fmla="*/ 557 h 4370"/>
                <a:gd name="T88" fmla="*/ 553 w 1877"/>
                <a:gd name="T89" fmla="*/ 623 h 4370"/>
                <a:gd name="T90" fmla="*/ 496 w 1877"/>
                <a:gd name="T91" fmla="*/ 691 h 4370"/>
                <a:gd name="T92" fmla="*/ 457 w 1877"/>
                <a:gd name="T93" fmla="*/ 742 h 4370"/>
                <a:gd name="T94" fmla="*/ 415 w 1877"/>
                <a:gd name="T95" fmla="*/ 800 h 4370"/>
                <a:gd name="T96" fmla="*/ 383 w 1877"/>
                <a:gd name="T97" fmla="*/ 847 h 4370"/>
                <a:gd name="T98" fmla="*/ 301 w 1877"/>
                <a:gd name="T99" fmla="*/ 983 h 4370"/>
                <a:gd name="T100" fmla="*/ 263 w 1877"/>
                <a:gd name="T101" fmla="*/ 1055 h 4370"/>
                <a:gd name="T102" fmla="*/ 224 w 1877"/>
                <a:gd name="T103" fmla="*/ 1134 h 4370"/>
                <a:gd name="T104" fmla="*/ 163 w 1877"/>
                <a:gd name="T105" fmla="*/ 1281 h 4370"/>
                <a:gd name="T106" fmla="*/ 131 w 1877"/>
                <a:gd name="T107" fmla="*/ 1371 h 4370"/>
                <a:gd name="T108" fmla="*/ 106 w 1877"/>
                <a:gd name="T109" fmla="*/ 1447 h 4370"/>
                <a:gd name="T110" fmla="*/ 67 w 1877"/>
                <a:gd name="T111" fmla="*/ 1596 h 4370"/>
                <a:gd name="T112" fmla="*/ 50 w 1877"/>
                <a:gd name="T113" fmla="*/ 1673 h 4370"/>
                <a:gd name="T114" fmla="*/ 33 w 1877"/>
                <a:gd name="T115" fmla="*/ 1764 h 4370"/>
                <a:gd name="T116" fmla="*/ 14 w 1877"/>
                <a:gd name="T117" fmla="*/ 1912 h 4370"/>
                <a:gd name="T118" fmla="*/ 5 w 1877"/>
                <a:gd name="T119" fmla="*/ 2009 h 4370"/>
                <a:gd name="T120" fmla="*/ 0 w 1877"/>
                <a:gd name="T121" fmla="*/ 2110 h 4370"/>
                <a:gd name="T122" fmla="*/ 0 w 1877"/>
                <a:gd name="T123" fmla="*/ 2160 h 4370"/>
                <a:gd name="T124" fmla="*/ 447 w 1877"/>
                <a:gd name="T125" fmla="*/ 3614 h 4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7" h="4370">
                  <a:moveTo>
                    <a:pt x="1291" y="4132"/>
                  </a:moveTo>
                  <a:lnTo>
                    <a:pt x="1291" y="4132"/>
                  </a:lnTo>
                  <a:cubicBezTo>
                    <a:pt x="1109" y="4011"/>
                    <a:pt x="944" y="3851"/>
                    <a:pt x="805" y="3659"/>
                  </a:cubicBezTo>
                  <a:lnTo>
                    <a:pt x="805" y="3659"/>
                  </a:lnTo>
                  <a:cubicBezTo>
                    <a:pt x="664" y="3466"/>
                    <a:pt x="550" y="3240"/>
                    <a:pt x="471" y="2992"/>
                  </a:cubicBezTo>
                  <a:lnTo>
                    <a:pt x="471" y="2992"/>
                  </a:lnTo>
                  <a:cubicBezTo>
                    <a:pt x="393" y="2742"/>
                    <a:pt x="349" y="2470"/>
                    <a:pt x="349" y="2185"/>
                  </a:cubicBezTo>
                  <a:lnTo>
                    <a:pt x="349" y="2185"/>
                  </a:lnTo>
                  <a:cubicBezTo>
                    <a:pt x="349" y="2167"/>
                    <a:pt x="349" y="2150"/>
                    <a:pt x="350" y="2132"/>
                  </a:cubicBezTo>
                  <a:lnTo>
                    <a:pt x="350" y="2132"/>
                  </a:lnTo>
                  <a:cubicBezTo>
                    <a:pt x="350" y="2132"/>
                    <a:pt x="350" y="2131"/>
                    <a:pt x="350" y="2130"/>
                  </a:cubicBezTo>
                  <a:lnTo>
                    <a:pt x="350" y="2130"/>
                  </a:lnTo>
                  <a:cubicBezTo>
                    <a:pt x="350" y="2114"/>
                    <a:pt x="350" y="2097"/>
                    <a:pt x="351" y="2080"/>
                  </a:cubicBezTo>
                  <a:lnTo>
                    <a:pt x="351" y="2080"/>
                  </a:lnTo>
                  <a:cubicBezTo>
                    <a:pt x="352" y="2055"/>
                    <a:pt x="353" y="2029"/>
                    <a:pt x="355" y="2004"/>
                  </a:cubicBezTo>
                  <a:lnTo>
                    <a:pt x="355" y="2004"/>
                  </a:lnTo>
                  <a:cubicBezTo>
                    <a:pt x="355" y="1999"/>
                    <a:pt x="356" y="1993"/>
                    <a:pt x="356" y="1988"/>
                  </a:cubicBezTo>
                  <a:lnTo>
                    <a:pt x="356" y="1988"/>
                  </a:lnTo>
                  <a:cubicBezTo>
                    <a:pt x="358" y="1964"/>
                    <a:pt x="360" y="1939"/>
                    <a:pt x="362" y="1914"/>
                  </a:cubicBezTo>
                  <a:lnTo>
                    <a:pt x="362" y="1914"/>
                  </a:lnTo>
                  <a:cubicBezTo>
                    <a:pt x="362" y="1910"/>
                    <a:pt x="363" y="1907"/>
                    <a:pt x="364" y="1903"/>
                  </a:cubicBezTo>
                  <a:lnTo>
                    <a:pt x="364" y="1903"/>
                  </a:lnTo>
                  <a:cubicBezTo>
                    <a:pt x="366" y="1879"/>
                    <a:pt x="369" y="1855"/>
                    <a:pt x="372" y="1831"/>
                  </a:cubicBezTo>
                  <a:lnTo>
                    <a:pt x="372" y="1831"/>
                  </a:lnTo>
                  <a:cubicBezTo>
                    <a:pt x="372" y="1829"/>
                    <a:pt x="372" y="1826"/>
                    <a:pt x="373" y="1824"/>
                  </a:cubicBezTo>
                  <a:lnTo>
                    <a:pt x="373" y="1824"/>
                  </a:lnTo>
                  <a:cubicBezTo>
                    <a:pt x="376" y="1799"/>
                    <a:pt x="380" y="1774"/>
                    <a:pt x="383" y="1750"/>
                  </a:cubicBezTo>
                  <a:lnTo>
                    <a:pt x="383" y="1750"/>
                  </a:lnTo>
                  <a:cubicBezTo>
                    <a:pt x="384" y="1746"/>
                    <a:pt x="385" y="1741"/>
                    <a:pt x="386" y="1736"/>
                  </a:cubicBezTo>
                  <a:lnTo>
                    <a:pt x="386" y="1736"/>
                  </a:lnTo>
                  <a:cubicBezTo>
                    <a:pt x="390" y="1711"/>
                    <a:pt x="394" y="1688"/>
                    <a:pt x="399" y="1663"/>
                  </a:cubicBezTo>
                  <a:lnTo>
                    <a:pt x="399" y="1663"/>
                  </a:lnTo>
                  <a:cubicBezTo>
                    <a:pt x="399" y="1661"/>
                    <a:pt x="400" y="1658"/>
                    <a:pt x="400" y="1656"/>
                  </a:cubicBezTo>
                  <a:lnTo>
                    <a:pt x="400" y="1656"/>
                  </a:lnTo>
                  <a:cubicBezTo>
                    <a:pt x="405" y="1633"/>
                    <a:pt x="410" y="1611"/>
                    <a:pt x="415" y="1588"/>
                  </a:cubicBezTo>
                  <a:lnTo>
                    <a:pt x="415" y="1588"/>
                  </a:lnTo>
                  <a:cubicBezTo>
                    <a:pt x="416" y="1584"/>
                    <a:pt x="416" y="1581"/>
                    <a:pt x="418" y="1577"/>
                  </a:cubicBezTo>
                  <a:lnTo>
                    <a:pt x="418" y="1577"/>
                  </a:lnTo>
                  <a:cubicBezTo>
                    <a:pt x="422" y="1554"/>
                    <a:pt x="429" y="1531"/>
                    <a:pt x="434" y="1507"/>
                  </a:cubicBezTo>
                  <a:lnTo>
                    <a:pt x="434" y="1507"/>
                  </a:lnTo>
                  <a:cubicBezTo>
                    <a:pt x="435" y="1503"/>
                    <a:pt x="437" y="1498"/>
                    <a:pt x="438" y="1493"/>
                  </a:cubicBezTo>
                  <a:lnTo>
                    <a:pt x="438" y="1493"/>
                  </a:lnTo>
                  <a:cubicBezTo>
                    <a:pt x="445" y="1470"/>
                    <a:pt x="451" y="1447"/>
                    <a:pt x="457" y="1424"/>
                  </a:cubicBezTo>
                  <a:lnTo>
                    <a:pt x="457" y="1424"/>
                  </a:lnTo>
                  <a:cubicBezTo>
                    <a:pt x="458" y="1423"/>
                    <a:pt x="458" y="1422"/>
                    <a:pt x="458" y="1422"/>
                  </a:cubicBezTo>
                  <a:lnTo>
                    <a:pt x="458" y="1422"/>
                  </a:lnTo>
                  <a:cubicBezTo>
                    <a:pt x="466" y="1395"/>
                    <a:pt x="474" y="1370"/>
                    <a:pt x="482" y="1344"/>
                  </a:cubicBezTo>
                  <a:lnTo>
                    <a:pt x="482" y="1344"/>
                  </a:lnTo>
                  <a:cubicBezTo>
                    <a:pt x="484" y="1342"/>
                    <a:pt x="484" y="1339"/>
                    <a:pt x="485" y="1337"/>
                  </a:cubicBezTo>
                  <a:lnTo>
                    <a:pt x="485" y="1337"/>
                  </a:lnTo>
                  <a:cubicBezTo>
                    <a:pt x="493" y="1312"/>
                    <a:pt x="502" y="1287"/>
                    <a:pt x="511" y="1263"/>
                  </a:cubicBezTo>
                  <a:lnTo>
                    <a:pt x="511" y="1263"/>
                  </a:lnTo>
                  <a:cubicBezTo>
                    <a:pt x="512" y="1259"/>
                    <a:pt x="514" y="1255"/>
                    <a:pt x="515" y="1252"/>
                  </a:cubicBezTo>
                  <a:lnTo>
                    <a:pt x="515" y="1252"/>
                  </a:lnTo>
                  <a:cubicBezTo>
                    <a:pt x="524" y="1228"/>
                    <a:pt x="534" y="1205"/>
                    <a:pt x="543" y="1181"/>
                  </a:cubicBezTo>
                  <a:lnTo>
                    <a:pt x="543" y="1181"/>
                  </a:lnTo>
                  <a:cubicBezTo>
                    <a:pt x="545" y="1177"/>
                    <a:pt x="546" y="1173"/>
                    <a:pt x="548" y="1170"/>
                  </a:cubicBezTo>
                  <a:lnTo>
                    <a:pt x="548" y="1170"/>
                  </a:lnTo>
                  <a:cubicBezTo>
                    <a:pt x="557" y="1147"/>
                    <a:pt x="567" y="1123"/>
                    <a:pt x="578" y="1100"/>
                  </a:cubicBezTo>
                  <a:lnTo>
                    <a:pt x="578" y="1100"/>
                  </a:lnTo>
                  <a:cubicBezTo>
                    <a:pt x="579" y="1097"/>
                    <a:pt x="581" y="1095"/>
                    <a:pt x="582" y="1091"/>
                  </a:cubicBezTo>
                  <a:lnTo>
                    <a:pt x="582" y="1091"/>
                  </a:lnTo>
                  <a:cubicBezTo>
                    <a:pt x="593" y="1068"/>
                    <a:pt x="604" y="1044"/>
                    <a:pt x="616" y="1021"/>
                  </a:cubicBezTo>
                  <a:lnTo>
                    <a:pt x="616" y="1021"/>
                  </a:lnTo>
                  <a:lnTo>
                    <a:pt x="617" y="1019"/>
                  </a:lnTo>
                  <a:lnTo>
                    <a:pt x="617" y="1019"/>
                  </a:lnTo>
                  <a:cubicBezTo>
                    <a:pt x="629" y="995"/>
                    <a:pt x="641" y="972"/>
                    <a:pt x="653" y="949"/>
                  </a:cubicBezTo>
                  <a:lnTo>
                    <a:pt x="653" y="949"/>
                  </a:lnTo>
                  <a:cubicBezTo>
                    <a:pt x="654" y="948"/>
                    <a:pt x="655" y="946"/>
                    <a:pt x="656" y="945"/>
                  </a:cubicBezTo>
                  <a:lnTo>
                    <a:pt x="656" y="945"/>
                  </a:lnTo>
                  <a:cubicBezTo>
                    <a:pt x="668" y="923"/>
                    <a:pt x="681" y="901"/>
                    <a:pt x="693" y="879"/>
                  </a:cubicBezTo>
                  <a:lnTo>
                    <a:pt x="693" y="879"/>
                  </a:lnTo>
                  <a:cubicBezTo>
                    <a:pt x="695" y="876"/>
                    <a:pt x="697" y="873"/>
                    <a:pt x="699" y="870"/>
                  </a:cubicBezTo>
                  <a:lnTo>
                    <a:pt x="699" y="870"/>
                  </a:lnTo>
                  <a:cubicBezTo>
                    <a:pt x="711" y="849"/>
                    <a:pt x="724" y="829"/>
                    <a:pt x="737" y="809"/>
                  </a:cubicBezTo>
                  <a:lnTo>
                    <a:pt x="737" y="809"/>
                  </a:lnTo>
                  <a:cubicBezTo>
                    <a:pt x="740" y="804"/>
                    <a:pt x="743" y="800"/>
                    <a:pt x="746" y="795"/>
                  </a:cubicBezTo>
                  <a:lnTo>
                    <a:pt x="746" y="795"/>
                  </a:lnTo>
                  <a:cubicBezTo>
                    <a:pt x="751" y="787"/>
                    <a:pt x="756" y="780"/>
                    <a:pt x="761" y="773"/>
                  </a:cubicBezTo>
                  <a:lnTo>
                    <a:pt x="761" y="773"/>
                  </a:lnTo>
                  <a:cubicBezTo>
                    <a:pt x="764" y="767"/>
                    <a:pt x="768" y="761"/>
                    <a:pt x="772" y="756"/>
                  </a:cubicBezTo>
                  <a:lnTo>
                    <a:pt x="772" y="756"/>
                  </a:lnTo>
                  <a:cubicBezTo>
                    <a:pt x="777" y="748"/>
                    <a:pt x="782" y="741"/>
                    <a:pt x="787" y="734"/>
                  </a:cubicBezTo>
                  <a:lnTo>
                    <a:pt x="787" y="734"/>
                  </a:lnTo>
                  <a:cubicBezTo>
                    <a:pt x="791" y="728"/>
                    <a:pt x="795" y="723"/>
                    <a:pt x="799" y="717"/>
                  </a:cubicBezTo>
                  <a:lnTo>
                    <a:pt x="799" y="717"/>
                  </a:lnTo>
                  <a:cubicBezTo>
                    <a:pt x="804" y="710"/>
                    <a:pt x="809" y="702"/>
                    <a:pt x="815" y="696"/>
                  </a:cubicBezTo>
                  <a:lnTo>
                    <a:pt x="815" y="696"/>
                  </a:lnTo>
                  <a:cubicBezTo>
                    <a:pt x="819" y="690"/>
                    <a:pt x="822" y="685"/>
                    <a:pt x="827" y="680"/>
                  </a:cubicBezTo>
                  <a:lnTo>
                    <a:pt x="827" y="680"/>
                  </a:lnTo>
                  <a:cubicBezTo>
                    <a:pt x="832" y="672"/>
                    <a:pt x="838" y="665"/>
                    <a:pt x="843" y="658"/>
                  </a:cubicBezTo>
                  <a:lnTo>
                    <a:pt x="843" y="658"/>
                  </a:lnTo>
                  <a:cubicBezTo>
                    <a:pt x="847" y="653"/>
                    <a:pt x="850" y="648"/>
                    <a:pt x="855" y="643"/>
                  </a:cubicBezTo>
                  <a:lnTo>
                    <a:pt x="855" y="643"/>
                  </a:lnTo>
                  <a:cubicBezTo>
                    <a:pt x="861" y="636"/>
                    <a:pt x="867" y="628"/>
                    <a:pt x="872" y="620"/>
                  </a:cubicBezTo>
                  <a:lnTo>
                    <a:pt x="872" y="620"/>
                  </a:lnTo>
                  <a:cubicBezTo>
                    <a:pt x="876" y="616"/>
                    <a:pt x="880" y="612"/>
                    <a:pt x="883" y="608"/>
                  </a:cubicBezTo>
                  <a:lnTo>
                    <a:pt x="883" y="608"/>
                  </a:lnTo>
                  <a:cubicBezTo>
                    <a:pt x="891" y="598"/>
                    <a:pt x="898" y="589"/>
                    <a:pt x="906" y="581"/>
                  </a:cubicBezTo>
                  <a:lnTo>
                    <a:pt x="906" y="581"/>
                  </a:lnTo>
                  <a:cubicBezTo>
                    <a:pt x="908" y="578"/>
                    <a:pt x="911" y="575"/>
                    <a:pt x="913" y="573"/>
                  </a:cubicBezTo>
                  <a:lnTo>
                    <a:pt x="913" y="573"/>
                  </a:lnTo>
                  <a:cubicBezTo>
                    <a:pt x="923" y="561"/>
                    <a:pt x="933" y="550"/>
                    <a:pt x="943" y="539"/>
                  </a:cubicBezTo>
                  <a:lnTo>
                    <a:pt x="943" y="539"/>
                  </a:lnTo>
                  <a:cubicBezTo>
                    <a:pt x="944" y="537"/>
                    <a:pt x="946" y="535"/>
                    <a:pt x="947" y="534"/>
                  </a:cubicBezTo>
                  <a:lnTo>
                    <a:pt x="947" y="534"/>
                  </a:lnTo>
                  <a:cubicBezTo>
                    <a:pt x="956" y="524"/>
                    <a:pt x="965" y="515"/>
                    <a:pt x="974" y="505"/>
                  </a:cubicBezTo>
                  <a:lnTo>
                    <a:pt x="974" y="505"/>
                  </a:lnTo>
                  <a:cubicBezTo>
                    <a:pt x="976" y="502"/>
                    <a:pt x="980" y="498"/>
                    <a:pt x="984" y="495"/>
                  </a:cubicBezTo>
                  <a:lnTo>
                    <a:pt x="984" y="495"/>
                  </a:lnTo>
                  <a:cubicBezTo>
                    <a:pt x="991" y="488"/>
                    <a:pt x="997" y="481"/>
                    <a:pt x="1004" y="473"/>
                  </a:cubicBezTo>
                  <a:lnTo>
                    <a:pt x="1004" y="473"/>
                  </a:lnTo>
                  <a:cubicBezTo>
                    <a:pt x="1008" y="469"/>
                    <a:pt x="1013" y="465"/>
                    <a:pt x="1016" y="461"/>
                  </a:cubicBezTo>
                  <a:lnTo>
                    <a:pt x="1016" y="461"/>
                  </a:lnTo>
                  <a:cubicBezTo>
                    <a:pt x="1023" y="455"/>
                    <a:pt x="1030" y="449"/>
                    <a:pt x="1037" y="442"/>
                  </a:cubicBezTo>
                  <a:lnTo>
                    <a:pt x="1037" y="442"/>
                  </a:lnTo>
                  <a:cubicBezTo>
                    <a:pt x="1041" y="438"/>
                    <a:pt x="1045" y="434"/>
                    <a:pt x="1049" y="430"/>
                  </a:cubicBezTo>
                  <a:lnTo>
                    <a:pt x="1049" y="430"/>
                  </a:lnTo>
                  <a:cubicBezTo>
                    <a:pt x="1055" y="424"/>
                    <a:pt x="1062" y="418"/>
                    <a:pt x="1068" y="411"/>
                  </a:cubicBezTo>
                  <a:lnTo>
                    <a:pt x="1068" y="411"/>
                  </a:lnTo>
                  <a:cubicBezTo>
                    <a:pt x="1073" y="408"/>
                    <a:pt x="1077" y="403"/>
                    <a:pt x="1082" y="399"/>
                  </a:cubicBezTo>
                  <a:lnTo>
                    <a:pt x="1082" y="399"/>
                  </a:lnTo>
                  <a:cubicBezTo>
                    <a:pt x="1088" y="394"/>
                    <a:pt x="1095" y="388"/>
                    <a:pt x="1101" y="382"/>
                  </a:cubicBezTo>
                  <a:lnTo>
                    <a:pt x="1101" y="382"/>
                  </a:lnTo>
                  <a:cubicBezTo>
                    <a:pt x="1106" y="378"/>
                    <a:pt x="1111" y="374"/>
                    <a:pt x="1115" y="370"/>
                  </a:cubicBezTo>
                  <a:lnTo>
                    <a:pt x="1115" y="370"/>
                  </a:lnTo>
                  <a:cubicBezTo>
                    <a:pt x="1122" y="364"/>
                    <a:pt x="1128" y="359"/>
                    <a:pt x="1134" y="354"/>
                  </a:cubicBezTo>
                  <a:lnTo>
                    <a:pt x="1134" y="354"/>
                  </a:lnTo>
                  <a:cubicBezTo>
                    <a:pt x="1139" y="350"/>
                    <a:pt x="1144" y="346"/>
                    <a:pt x="1149" y="342"/>
                  </a:cubicBezTo>
                  <a:lnTo>
                    <a:pt x="1149" y="342"/>
                  </a:lnTo>
                  <a:cubicBezTo>
                    <a:pt x="1155" y="337"/>
                    <a:pt x="1162" y="331"/>
                    <a:pt x="1169" y="326"/>
                  </a:cubicBezTo>
                  <a:lnTo>
                    <a:pt x="1169" y="326"/>
                  </a:lnTo>
                  <a:cubicBezTo>
                    <a:pt x="1174" y="322"/>
                    <a:pt x="1178" y="318"/>
                    <a:pt x="1183" y="315"/>
                  </a:cubicBezTo>
                  <a:lnTo>
                    <a:pt x="1183" y="315"/>
                  </a:lnTo>
                  <a:cubicBezTo>
                    <a:pt x="1189" y="309"/>
                    <a:pt x="1196" y="304"/>
                    <a:pt x="1203" y="299"/>
                  </a:cubicBezTo>
                  <a:lnTo>
                    <a:pt x="1203" y="299"/>
                  </a:lnTo>
                  <a:cubicBezTo>
                    <a:pt x="1208" y="296"/>
                    <a:pt x="1213" y="292"/>
                    <a:pt x="1217" y="288"/>
                  </a:cubicBezTo>
                  <a:lnTo>
                    <a:pt x="1217" y="288"/>
                  </a:lnTo>
                  <a:cubicBezTo>
                    <a:pt x="1224" y="284"/>
                    <a:pt x="1231" y="279"/>
                    <a:pt x="1238" y="274"/>
                  </a:cubicBezTo>
                  <a:lnTo>
                    <a:pt x="1238" y="274"/>
                  </a:lnTo>
                  <a:cubicBezTo>
                    <a:pt x="1243" y="270"/>
                    <a:pt x="1247" y="266"/>
                    <a:pt x="1253" y="263"/>
                  </a:cubicBezTo>
                  <a:lnTo>
                    <a:pt x="1253" y="263"/>
                  </a:lnTo>
                  <a:cubicBezTo>
                    <a:pt x="1260" y="258"/>
                    <a:pt x="1266" y="253"/>
                    <a:pt x="1273" y="249"/>
                  </a:cubicBezTo>
                  <a:lnTo>
                    <a:pt x="1273" y="249"/>
                  </a:lnTo>
                  <a:cubicBezTo>
                    <a:pt x="1278" y="246"/>
                    <a:pt x="1283" y="242"/>
                    <a:pt x="1288" y="239"/>
                  </a:cubicBezTo>
                  <a:lnTo>
                    <a:pt x="1288" y="239"/>
                  </a:lnTo>
                  <a:cubicBezTo>
                    <a:pt x="1296" y="234"/>
                    <a:pt x="1303" y="229"/>
                    <a:pt x="1310" y="224"/>
                  </a:cubicBezTo>
                  <a:lnTo>
                    <a:pt x="1310" y="224"/>
                  </a:lnTo>
                  <a:cubicBezTo>
                    <a:pt x="1315" y="221"/>
                    <a:pt x="1319" y="219"/>
                    <a:pt x="1323" y="216"/>
                  </a:cubicBezTo>
                  <a:lnTo>
                    <a:pt x="1323" y="216"/>
                  </a:lnTo>
                  <a:cubicBezTo>
                    <a:pt x="1333" y="210"/>
                    <a:pt x="1343" y="204"/>
                    <a:pt x="1353" y="198"/>
                  </a:cubicBezTo>
                  <a:lnTo>
                    <a:pt x="1353" y="198"/>
                  </a:lnTo>
                  <a:cubicBezTo>
                    <a:pt x="1355" y="197"/>
                    <a:pt x="1357" y="195"/>
                    <a:pt x="1359" y="194"/>
                  </a:cubicBezTo>
                  <a:lnTo>
                    <a:pt x="1359" y="194"/>
                  </a:lnTo>
                  <a:cubicBezTo>
                    <a:pt x="1371" y="187"/>
                    <a:pt x="1383" y="179"/>
                    <a:pt x="1395" y="173"/>
                  </a:cubicBezTo>
                  <a:lnTo>
                    <a:pt x="1395" y="173"/>
                  </a:lnTo>
                  <a:cubicBezTo>
                    <a:pt x="1399" y="171"/>
                    <a:pt x="1402" y="169"/>
                    <a:pt x="1405" y="167"/>
                  </a:cubicBezTo>
                  <a:lnTo>
                    <a:pt x="1405" y="167"/>
                  </a:lnTo>
                  <a:cubicBezTo>
                    <a:pt x="1414" y="162"/>
                    <a:pt x="1423" y="158"/>
                    <a:pt x="1433" y="153"/>
                  </a:cubicBezTo>
                  <a:lnTo>
                    <a:pt x="1433" y="153"/>
                  </a:lnTo>
                  <a:cubicBezTo>
                    <a:pt x="1437" y="151"/>
                    <a:pt x="1441" y="148"/>
                    <a:pt x="1446" y="146"/>
                  </a:cubicBezTo>
                  <a:lnTo>
                    <a:pt x="1446" y="146"/>
                  </a:lnTo>
                  <a:cubicBezTo>
                    <a:pt x="1453" y="142"/>
                    <a:pt x="1462" y="138"/>
                    <a:pt x="1469" y="134"/>
                  </a:cubicBezTo>
                  <a:lnTo>
                    <a:pt x="1469" y="134"/>
                  </a:lnTo>
                  <a:cubicBezTo>
                    <a:pt x="1474" y="131"/>
                    <a:pt x="1480" y="130"/>
                    <a:pt x="1485" y="127"/>
                  </a:cubicBezTo>
                  <a:lnTo>
                    <a:pt x="1485" y="127"/>
                  </a:lnTo>
                  <a:cubicBezTo>
                    <a:pt x="1492" y="123"/>
                    <a:pt x="1499" y="120"/>
                    <a:pt x="1507" y="116"/>
                  </a:cubicBezTo>
                  <a:lnTo>
                    <a:pt x="1507" y="116"/>
                  </a:lnTo>
                  <a:cubicBezTo>
                    <a:pt x="1512" y="114"/>
                    <a:pt x="1518" y="111"/>
                    <a:pt x="1523" y="109"/>
                  </a:cubicBezTo>
                  <a:lnTo>
                    <a:pt x="1523" y="109"/>
                  </a:lnTo>
                  <a:cubicBezTo>
                    <a:pt x="1530" y="106"/>
                    <a:pt x="1538" y="102"/>
                    <a:pt x="1545" y="99"/>
                  </a:cubicBezTo>
                  <a:lnTo>
                    <a:pt x="1545" y="99"/>
                  </a:lnTo>
                  <a:cubicBezTo>
                    <a:pt x="1551" y="97"/>
                    <a:pt x="1556" y="95"/>
                    <a:pt x="1561" y="92"/>
                  </a:cubicBezTo>
                  <a:lnTo>
                    <a:pt x="1561" y="92"/>
                  </a:lnTo>
                  <a:cubicBezTo>
                    <a:pt x="1568" y="89"/>
                    <a:pt x="1576" y="86"/>
                    <a:pt x="1583" y="84"/>
                  </a:cubicBezTo>
                  <a:lnTo>
                    <a:pt x="1583" y="84"/>
                  </a:lnTo>
                  <a:cubicBezTo>
                    <a:pt x="1589" y="81"/>
                    <a:pt x="1594" y="79"/>
                    <a:pt x="1600" y="77"/>
                  </a:cubicBezTo>
                  <a:lnTo>
                    <a:pt x="1600" y="77"/>
                  </a:lnTo>
                  <a:cubicBezTo>
                    <a:pt x="1607" y="74"/>
                    <a:pt x="1614" y="71"/>
                    <a:pt x="1622" y="69"/>
                  </a:cubicBezTo>
                  <a:lnTo>
                    <a:pt x="1622" y="69"/>
                  </a:lnTo>
                  <a:cubicBezTo>
                    <a:pt x="1627" y="67"/>
                    <a:pt x="1633" y="65"/>
                    <a:pt x="1638" y="63"/>
                  </a:cubicBezTo>
                  <a:lnTo>
                    <a:pt x="1638" y="63"/>
                  </a:lnTo>
                  <a:cubicBezTo>
                    <a:pt x="1646" y="60"/>
                    <a:pt x="1653" y="57"/>
                    <a:pt x="1661" y="55"/>
                  </a:cubicBezTo>
                  <a:lnTo>
                    <a:pt x="1661" y="55"/>
                  </a:lnTo>
                  <a:cubicBezTo>
                    <a:pt x="1666" y="53"/>
                    <a:pt x="1672" y="51"/>
                    <a:pt x="1677" y="49"/>
                  </a:cubicBezTo>
                  <a:lnTo>
                    <a:pt x="1677" y="49"/>
                  </a:lnTo>
                  <a:cubicBezTo>
                    <a:pt x="1685" y="47"/>
                    <a:pt x="1693" y="45"/>
                    <a:pt x="1700" y="43"/>
                  </a:cubicBezTo>
                  <a:lnTo>
                    <a:pt x="1700" y="43"/>
                  </a:lnTo>
                  <a:cubicBezTo>
                    <a:pt x="1705" y="41"/>
                    <a:pt x="1711" y="39"/>
                    <a:pt x="1716" y="37"/>
                  </a:cubicBezTo>
                  <a:lnTo>
                    <a:pt x="1716" y="37"/>
                  </a:lnTo>
                  <a:cubicBezTo>
                    <a:pt x="1725" y="35"/>
                    <a:pt x="1732" y="33"/>
                    <a:pt x="1740" y="31"/>
                  </a:cubicBezTo>
                  <a:lnTo>
                    <a:pt x="1740" y="31"/>
                  </a:lnTo>
                  <a:cubicBezTo>
                    <a:pt x="1745" y="29"/>
                    <a:pt x="1751" y="28"/>
                    <a:pt x="1756" y="27"/>
                  </a:cubicBezTo>
                  <a:lnTo>
                    <a:pt x="1756" y="27"/>
                  </a:lnTo>
                  <a:cubicBezTo>
                    <a:pt x="1764" y="24"/>
                    <a:pt x="1772" y="22"/>
                    <a:pt x="1780" y="21"/>
                  </a:cubicBezTo>
                  <a:lnTo>
                    <a:pt x="1780" y="21"/>
                  </a:lnTo>
                  <a:cubicBezTo>
                    <a:pt x="1785" y="19"/>
                    <a:pt x="1790" y="17"/>
                    <a:pt x="1796" y="16"/>
                  </a:cubicBezTo>
                  <a:lnTo>
                    <a:pt x="1796" y="16"/>
                  </a:lnTo>
                  <a:cubicBezTo>
                    <a:pt x="1805" y="15"/>
                    <a:pt x="1814" y="12"/>
                    <a:pt x="1823" y="11"/>
                  </a:cubicBezTo>
                  <a:lnTo>
                    <a:pt x="1823" y="11"/>
                  </a:lnTo>
                  <a:cubicBezTo>
                    <a:pt x="1827" y="10"/>
                    <a:pt x="1831" y="9"/>
                    <a:pt x="1836" y="8"/>
                  </a:cubicBezTo>
                  <a:lnTo>
                    <a:pt x="1836" y="8"/>
                  </a:lnTo>
                  <a:cubicBezTo>
                    <a:pt x="1849" y="5"/>
                    <a:pt x="1863" y="2"/>
                    <a:pt x="1876" y="0"/>
                  </a:cubicBezTo>
                  <a:lnTo>
                    <a:pt x="1501" y="65"/>
                  </a:lnTo>
                  <a:lnTo>
                    <a:pt x="1501" y="65"/>
                  </a:lnTo>
                  <a:cubicBezTo>
                    <a:pt x="1488" y="68"/>
                    <a:pt x="1474" y="70"/>
                    <a:pt x="1462" y="73"/>
                  </a:cubicBezTo>
                  <a:lnTo>
                    <a:pt x="1462" y="73"/>
                  </a:lnTo>
                  <a:cubicBezTo>
                    <a:pt x="1457" y="74"/>
                    <a:pt x="1453" y="75"/>
                    <a:pt x="1449" y="75"/>
                  </a:cubicBezTo>
                  <a:lnTo>
                    <a:pt x="1449" y="75"/>
                  </a:lnTo>
                  <a:cubicBezTo>
                    <a:pt x="1439" y="78"/>
                    <a:pt x="1431" y="79"/>
                    <a:pt x="1422" y="82"/>
                  </a:cubicBezTo>
                  <a:lnTo>
                    <a:pt x="1422" y="82"/>
                  </a:lnTo>
                  <a:cubicBezTo>
                    <a:pt x="1417" y="83"/>
                    <a:pt x="1412" y="84"/>
                    <a:pt x="1406" y="85"/>
                  </a:cubicBezTo>
                  <a:lnTo>
                    <a:pt x="1406" y="85"/>
                  </a:lnTo>
                  <a:cubicBezTo>
                    <a:pt x="1399" y="87"/>
                    <a:pt x="1391" y="89"/>
                    <a:pt x="1383" y="91"/>
                  </a:cubicBezTo>
                  <a:lnTo>
                    <a:pt x="1383" y="91"/>
                  </a:lnTo>
                  <a:cubicBezTo>
                    <a:pt x="1378" y="93"/>
                    <a:pt x="1372" y="94"/>
                    <a:pt x="1367" y="96"/>
                  </a:cubicBezTo>
                  <a:lnTo>
                    <a:pt x="1367" y="96"/>
                  </a:lnTo>
                  <a:cubicBezTo>
                    <a:pt x="1359" y="98"/>
                    <a:pt x="1352" y="100"/>
                    <a:pt x="1344" y="102"/>
                  </a:cubicBezTo>
                  <a:lnTo>
                    <a:pt x="1344" y="102"/>
                  </a:lnTo>
                  <a:cubicBezTo>
                    <a:pt x="1338" y="104"/>
                    <a:pt x="1333" y="105"/>
                    <a:pt x="1328" y="107"/>
                  </a:cubicBezTo>
                  <a:lnTo>
                    <a:pt x="1328" y="107"/>
                  </a:lnTo>
                  <a:cubicBezTo>
                    <a:pt x="1320" y="109"/>
                    <a:pt x="1313" y="112"/>
                    <a:pt x="1306" y="114"/>
                  </a:cubicBezTo>
                  <a:lnTo>
                    <a:pt x="1306" y="114"/>
                  </a:lnTo>
                  <a:cubicBezTo>
                    <a:pt x="1300" y="115"/>
                    <a:pt x="1295" y="117"/>
                    <a:pt x="1289" y="119"/>
                  </a:cubicBezTo>
                  <a:lnTo>
                    <a:pt x="1289" y="119"/>
                  </a:lnTo>
                  <a:cubicBezTo>
                    <a:pt x="1282" y="121"/>
                    <a:pt x="1274" y="124"/>
                    <a:pt x="1267" y="127"/>
                  </a:cubicBezTo>
                  <a:lnTo>
                    <a:pt x="1267" y="127"/>
                  </a:lnTo>
                  <a:cubicBezTo>
                    <a:pt x="1261" y="129"/>
                    <a:pt x="1256" y="131"/>
                    <a:pt x="1250" y="132"/>
                  </a:cubicBezTo>
                  <a:lnTo>
                    <a:pt x="1250" y="132"/>
                  </a:lnTo>
                  <a:cubicBezTo>
                    <a:pt x="1243" y="135"/>
                    <a:pt x="1236" y="138"/>
                    <a:pt x="1229" y="140"/>
                  </a:cubicBezTo>
                  <a:lnTo>
                    <a:pt x="1229" y="140"/>
                  </a:lnTo>
                  <a:cubicBezTo>
                    <a:pt x="1224" y="143"/>
                    <a:pt x="1218" y="145"/>
                    <a:pt x="1213" y="147"/>
                  </a:cubicBezTo>
                  <a:lnTo>
                    <a:pt x="1213" y="147"/>
                  </a:lnTo>
                  <a:cubicBezTo>
                    <a:pt x="1205" y="149"/>
                    <a:pt x="1198" y="153"/>
                    <a:pt x="1191" y="156"/>
                  </a:cubicBezTo>
                  <a:lnTo>
                    <a:pt x="1191" y="156"/>
                  </a:lnTo>
                  <a:cubicBezTo>
                    <a:pt x="1188" y="157"/>
                    <a:pt x="1184" y="158"/>
                    <a:pt x="1181" y="159"/>
                  </a:cubicBezTo>
                  <a:lnTo>
                    <a:pt x="1181" y="159"/>
                  </a:lnTo>
                  <a:cubicBezTo>
                    <a:pt x="1180" y="161"/>
                    <a:pt x="1177" y="161"/>
                    <a:pt x="1175" y="162"/>
                  </a:cubicBezTo>
                  <a:lnTo>
                    <a:pt x="1175" y="162"/>
                  </a:lnTo>
                  <a:cubicBezTo>
                    <a:pt x="1168" y="166"/>
                    <a:pt x="1161" y="169"/>
                    <a:pt x="1153" y="172"/>
                  </a:cubicBezTo>
                  <a:lnTo>
                    <a:pt x="1153" y="172"/>
                  </a:lnTo>
                  <a:cubicBezTo>
                    <a:pt x="1148" y="174"/>
                    <a:pt x="1143" y="177"/>
                    <a:pt x="1138" y="179"/>
                  </a:cubicBezTo>
                  <a:lnTo>
                    <a:pt x="1138" y="179"/>
                  </a:lnTo>
                  <a:cubicBezTo>
                    <a:pt x="1130" y="182"/>
                    <a:pt x="1123" y="186"/>
                    <a:pt x="1115" y="189"/>
                  </a:cubicBezTo>
                  <a:lnTo>
                    <a:pt x="1115" y="189"/>
                  </a:lnTo>
                  <a:cubicBezTo>
                    <a:pt x="1111" y="192"/>
                    <a:pt x="1106" y="194"/>
                    <a:pt x="1101" y="196"/>
                  </a:cubicBezTo>
                  <a:lnTo>
                    <a:pt x="1101" y="196"/>
                  </a:lnTo>
                  <a:cubicBezTo>
                    <a:pt x="1093" y="200"/>
                    <a:pt x="1085" y="204"/>
                    <a:pt x="1077" y="208"/>
                  </a:cubicBezTo>
                  <a:lnTo>
                    <a:pt x="1077" y="208"/>
                  </a:lnTo>
                  <a:cubicBezTo>
                    <a:pt x="1073" y="210"/>
                    <a:pt x="1069" y="212"/>
                    <a:pt x="1064" y="214"/>
                  </a:cubicBezTo>
                  <a:lnTo>
                    <a:pt x="1064" y="214"/>
                  </a:lnTo>
                  <a:cubicBezTo>
                    <a:pt x="1055" y="219"/>
                    <a:pt x="1046" y="224"/>
                    <a:pt x="1038" y="229"/>
                  </a:cubicBezTo>
                  <a:lnTo>
                    <a:pt x="1038" y="229"/>
                  </a:lnTo>
                  <a:cubicBezTo>
                    <a:pt x="1035" y="231"/>
                    <a:pt x="1031" y="232"/>
                    <a:pt x="1028" y="234"/>
                  </a:cubicBezTo>
                  <a:lnTo>
                    <a:pt x="1028" y="234"/>
                  </a:lnTo>
                  <a:cubicBezTo>
                    <a:pt x="1016" y="241"/>
                    <a:pt x="1004" y="247"/>
                    <a:pt x="992" y="255"/>
                  </a:cubicBezTo>
                  <a:lnTo>
                    <a:pt x="992" y="255"/>
                  </a:lnTo>
                  <a:cubicBezTo>
                    <a:pt x="990" y="256"/>
                    <a:pt x="987" y="257"/>
                    <a:pt x="985" y="258"/>
                  </a:cubicBezTo>
                  <a:lnTo>
                    <a:pt x="985" y="258"/>
                  </a:lnTo>
                  <a:cubicBezTo>
                    <a:pt x="976" y="264"/>
                    <a:pt x="966" y="270"/>
                    <a:pt x="957" y="276"/>
                  </a:cubicBezTo>
                  <a:lnTo>
                    <a:pt x="957" y="276"/>
                  </a:lnTo>
                  <a:cubicBezTo>
                    <a:pt x="953" y="279"/>
                    <a:pt x="948" y="281"/>
                    <a:pt x="944" y="284"/>
                  </a:cubicBezTo>
                  <a:lnTo>
                    <a:pt x="944" y="284"/>
                  </a:lnTo>
                  <a:cubicBezTo>
                    <a:pt x="938" y="288"/>
                    <a:pt x="932" y="292"/>
                    <a:pt x="925" y="296"/>
                  </a:cubicBezTo>
                  <a:lnTo>
                    <a:pt x="925" y="296"/>
                  </a:lnTo>
                  <a:cubicBezTo>
                    <a:pt x="924" y="297"/>
                    <a:pt x="923" y="298"/>
                    <a:pt x="922" y="298"/>
                  </a:cubicBezTo>
                  <a:lnTo>
                    <a:pt x="922" y="298"/>
                  </a:lnTo>
                  <a:cubicBezTo>
                    <a:pt x="917" y="301"/>
                    <a:pt x="912" y="305"/>
                    <a:pt x="907" y="308"/>
                  </a:cubicBezTo>
                  <a:lnTo>
                    <a:pt x="907" y="308"/>
                  </a:lnTo>
                  <a:cubicBezTo>
                    <a:pt x="901" y="313"/>
                    <a:pt x="894" y="317"/>
                    <a:pt x="887" y="322"/>
                  </a:cubicBezTo>
                  <a:lnTo>
                    <a:pt x="887" y="322"/>
                  </a:lnTo>
                  <a:cubicBezTo>
                    <a:pt x="886" y="323"/>
                    <a:pt x="885" y="324"/>
                    <a:pt x="883" y="325"/>
                  </a:cubicBezTo>
                  <a:lnTo>
                    <a:pt x="883" y="325"/>
                  </a:lnTo>
                  <a:cubicBezTo>
                    <a:pt x="880" y="327"/>
                    <a:pt x="876" y="329"/>
                    <a:pt x="872" y="332"/>
                  </a:cubicBezTo>
                  <a:lnTo>
                    <a:pt x="872" y="332"/>
                  </a:lnTo>
                  <a:cubicBezTo>
                    <a:pt x="866" y="337"/>
                    <a:pt x="860" y="342"/>
                    <a:pt x="853" y="346"/>
                  </a:cubicBezTo>
                  <a:lnTo>
                    <a:pt x="853" y="346"/>
                  </a:lnTo>
                  <a:cubicBezTo>
                    <a:pt x="848" y="350"/>
                    <a:pt x="843" y="354"/>
                    <a:pt x="838" y="357"/>
                  </a:cubicBezTo>
                  <a:lnTo>
                    <a:pt x="838" y="357"/>
                  </a:lnTo>
                  <a:cubicBezTo>
                    <a:pt x="831" y="362"/>
                    <a:pt x="825" y="367"/>
                    <a:pt x="819" y="372"/>
                  </a:cubicBezTo>
                  <a:lnTo>
                    <a:pt x="819" y="372"/>
                  </a:lnTo>
                  <a:cubicBezTo>
                    <a:pt x="814" y="376"/>
                    <a:pt x="809" y="379"/>
                    <a:pt x="804" y="383"/>
                  </a:cubicBezTo>
                  <a:lnTo>
                    <a:pt x="804" y="383"/>
                  </a:lnTo>
                  <a:cubicBezTo>
                    <a:pt x="798" y="388"/>
                    <a:pt x="792" y="394"/>
                    <a:pt x="785" y="399"/>
                  </a:cubicBezTo>
                  <a:lnTo>
                    <a:pt x="785" y="399"/>
                  </a:lnTo>
                  <a:cubicBezTo>
                    <a:pt x="781" y="402"/>
                    <a:pt x="776" y="406"/>
                    <a:pt x="771" y="410"/>
                  </a:cubicBezTo>
                  <a:lnTo>
                    <a:pt x="771" y="410"/>
                  </a:lnTo>
                  <a:cubicBezTo>
                    <a:pt x="765" y="415"/>
                    <a:pt x="758" y="420"/>
                    <a:pt x="752" y="426"/>
                  </a:cubicBezTo>
                  <a:lnTo>
                    <a:pt x="752" y="426"/>
                  </a:lnTo>
                  <a:cubicBezTo>
                    <a:pt x="748" y="430"/>
                    <a:pt x="743" y="434"/>
                    <a:pt x="739" y="438"/>
                  </a:cubicBezTo>
                  <a:lnTo>
                    <a:pt x="739" y="438"/>
                  </a:lnTo>
                  <a:cubicBezTo>
                    <a:pt x="732" y="443"/>
                    <a:pt x="726" y="449"/>
                    <a:pt x="720" y="454"/>
                  </a:cubicBezTo>
                  <a:lnTo>
                    <a:pt x="720" y="454"/>
                  </a:lnTo>
                  <a:cubicBezTo>
                    <a:pt x="715" y="458"/>
                    <a:pt x="710" y="462"/>
                    <a:pt x="706" y="466"/>
                  </a:cubicBezTo>
                  <a:lnTo>
                    <a:pt x="706" y="466"/>
                  </a:lnTo>
                  <a:cubicBezTo>
                    <a:pt x="699" y="472"/>
                    <a:pt x="693" y="478"/>
                    <a:pt x="687" y="484"/>
                  </a:cubicBezTo>
                  <a:lnTo>
                    <a:pt x="687" y="484"/>
                  </a:lnTo>
                  <a:cubicBezTo>
                    <a:pt x="683" y="488"/>
                    <a:pt x="679" y="492"/>
                    <a:pt x="674" y="496"/>
                  </a:cubicBezTo>
                  <a:lnTo>
                    <a:pt x="674" y="496"/>
                  </a:lnTo>
                  <a:cubicBezTo>
                    <a:pt x="668" y="502"/>
                    <a:pt x="662" y="509"/>
                    <a:pt x="655" y="515"/>
                  </a:cubicBezTo>
                  <a:lnTo>
                    <a:pt x="655" y="515"/>
                  </a:lnTo>
                  <a:cubicBezTo>
                    <a:pt x="651" y="518"/>
                    <a:pt x="647" y="522"/>
                    <a:pt x="643" y="526"/>
                  </a:cubicBezTo>
                  <a:lnTo>
                    <a:pt x="643" y="526"/>
                  </a:lnTo>
                  <a:cubicBezTo>
                    <a:pt x="636" y="533"/>
                    <a:pt x="630" y="540"/>
                    <a:pt x="623" y="547"/>
                  </a:cubicBezTo>
                  <a:lnTo>
                    <a:pt x="623" y="547"/>
                  </a:lnTo>
                  <a:cubicBezTo>
                    <a:pt x="620" y="550"/>
                    <a:pt x="617" y="552"/>
                    <a:pt x="614" y="556"/>
                  </a:cubicBezTo>
                  <a:lnTo>
                    <a:pt x="614" y="556"/>
                  </a:lnTo>
                  <a:lnTo>
                    <a:pt x="613" y="557"/>
                  </a:lnTo>
                  <a:lnTo>
                    <a:pt x="613" y="557"/>
                  </a:lnTo>
                  <a:cubicBezTo>
                    <a:pt x="604" y="567"/>
                    <a:pt x="595" y="576"/>
                    <a:pt x="587" y="585"/>
                  </a:cubicBezTo>
                  <a:lnTo>
                    <a:pt x="587" y="585"/>
                  </a:lnTo>
                  <a:cubicBezTo>
                    <a:pt x="586" y="586"/>
                    <a:pt x="584" y="588"/>
                    <a:pt x="583" y="589"/>
                  </a:cubicBezTo>
                  <a:lnTo>
                    <a:pt x="583" y="589"/>
                  </a:lnTo>
                  <a:cubicBezTo>
                    <a:pt x="573" y="600"/>
                    <a:pt x="563" y="611"/>
                    <a:pt x="553" y="623"/>
                  </a:cubicBezTo>
                  <a:lnTo>
                    <a:pt x="553" y="623"/>
                  </a:lnTo>
                  <a:cubicBezTo>
                    <a:pt x="551" y="625"/>
                    <a:pt x="548" y="628"/>
                    <a:pt x="547" y="630"/>
                  </a:cubicBezTo>
                  <a:lnTo>
                    <a:pt x="547" y="630"/>
                  </a:lnTo>
                  <a:cubicBezTo>
                    <a:pt x="539" y="639"/>
                    <a:pt x="531" y="648"/>
                    <a:pt x="525" y="657"/>
                  </a:cubicBezTo>
                  <a:lnTo>
                    <a:pt x="525" y="657"/>
                  </a:lnTo>
                  <a:cubicBezTo>
                    <a:pt x="521" y="661"/>
                    <a:pt x="517" y="665"/>
                    <a:pt x="514" y="670"/>
                  </a:cubicBezTo>
                  <a:lnTo>
                    <a:pt x="514" y="670"/>
                  </a:lnTo>
                  <a:cubicBezTo>
                    <a:pt x="508" y="676"/>
                    <a:pt x="502" y="683"/>
                    <a:pt x="496" y="691"/>
                  </a:cubicBezTo>
                  <a:lnTo>
                    <a:pt x="496" y="691"/>
                  </a:lnTo>
                  <a:cubicBezTo>
                    <a:pt x="492" y="696"/>
                    <a:pt x="488" y="701"/>
                    <a:pt x="485" y="706"/>
                  </a:cubicBezTo>
                  <a:lnTo>
                    <a:pt x="485" y="706"/>
                  </a:lnTo>
                  <a:cubicBezTo>
                    <a:pt x="479" y="713"/>
                    <a:pt x="474" y="719"/>
                    <a:pt x="468" y="726"/>
                  </a:cubicBezTo>
                  <a:lnTo>
                    <a:pt x="468" y="726"/>
                  </a:lnTo>
                  <a:cubicBezTo>
                    <a:pt x="464" y="732"/>
                    <a:pt x="461" y="737"/>
                    <a:pt x="457" y="742"/>
                  </a:cubicBezTo>
                  <a:lnTo>
                    <a:pt x="457" y="742"/>
                  </a:lnTo>
                  <a:cubicBezTo>
                    <a:pt x="453" y="746"/>
                    <a:pt x="450" y="751"/>
                    <a:pt x="447" y="756"/>
                  </a:cubicBezTo>
                  <a:lnTo>
                    <a:pt x="447" y="756"/>
                  </a:lnTo>
                  <a:cubicBezTo>
                    <a:pt x="445" y="758"/>
                    <a:pt x="443" y="761"/>
                    <a:pt x="441" y="763"/>
                  </a:cubicBezTo>
                  <a:lnTo>
                    <a:pt x="441" y="763"/>
                  </a:lnTo>
                  <a:cubicBezTo>
                    <a:pt x="438" y="768"/>
                    <a:pt x="434" y="774"/>
                    <a:pt x="430" y="780"/>
                  </a:cubicBezTo>
                  <a:lnTo>
                    <a:pt x="430" y="780"/>
                  </a:lnTo>
                  <a:cubicBezTo>
                    <a:pt x="425" y="786"/>
                    <a:pt x="420" y="793"/>
                    <a:pt x="415" y="800"/>
                  </a:cubicBezTo>
                  <a:lnTo>
                    <a:pt x="415" y="800"/>
                  </a:lnTo>
                  <a:cubicBezTo>
                    <a:pt x="411" y="806"/>
                    <a:pt x="407" y="811"/>
                    <a:pt x="403" y="817"/>
                  </a:cubicBezTo>
                  <a:lnTo>
                    <a:pt x="403" y="817"/>
                  </a:lnTo>
                  <a:cubicBezTo>
                    <a:pt x="399" y="824"/>
                    <a:pt x="394" y="831"/>
                    <a:pt x="389" y="838"/>
                  </a:cubicBezTo>
                  <a:lnTo>
                    <a:pt x="389" y="838"/>
                  </a:lnTo>
                  <a:cubicBezTo>
                    <a:pt x="387" y="841"/>
                    <a:pt x="385" y="844"/>
                    <a:pt x="383" y="847"/>
                  </a:cubicBezTo>
                  <a:lnTo>
                    <a:pt x="383" y="847"/>
                  </a:lnTo>
                  <a:cubicBezTo>
                    <a:pt x="382" y="849"/>
                    <a:pt x="382" y="850"/>
                    <a:pt x="380" y="852"/>
                  </a:cubicBezTo>
                  <a:lnTo>
                    <a:pt x="380" y="852"/>
                  </a:lnTo>
                  <a:cubicBezTo>
                    <a:pt x="367" y="871"/>
                    <a:pt x="355" y="891"/>
                    <a:pt x="343" y="911"/>
                  </a:cubicBezTo>
                  <a:lnTo>
                    <a:pt x="343" y="911"/>
                  </a:lnTo>
                  <a:cubicBezTo>
                    <a:pt x="341" y="914"/>
                    <a:pt x="339" y="917"/>
                    <a:pt x="337" y="920"/>
                  </a:cubicBezTo>
                  <a:lnTo>
                    <a:pt x="337" y="920"/>
                  </a:lnTo>
                  <a:cubicBezTo>
                    <a:pt x="325" y="941"/>
                    <a:pt x="313" y="962"/>
                    <a:pt x="301" y="983"/>
                  </a:cubicBezTo>
                  <a:lnTo>
                    <a:pt x="301" y="983"/>
                  </a:lnTo>
                  <a:cubicBezTo>
                    <a:pt x="301" y="984"/>
                    <a:pt x="301" y="984"/>
                    <a:pt x="300" y="985"/>
                  </a:cubicBezTo>
                  <a:lnTo>
                    <a:pt x="300" y="985"/>
                  </a:lnTo>
                  <a:cubicBezTo>
                    <a:pt x="299" y="986"/>
                    <a:pt x="299" y="987"/>
                    <a:pt x="298" y="988"/>
                  </a:cubicBezTo>
                  <a:lnTo>
                    <a:pt x="298" y="988"/>
                  </a:lnTo>
                  <a:cubicBezTo>
                    <a:pt x="286" y="1010"/>
                    <a:pt x="274" y="1033"/>
                    <a:pt x="263" y="1055"/>
                  </a:cubicBezTo>
                  <a:lnTo>
                    <a:pt x="263" y="1055"/>
                  </a:lnTo>
                  <a:cubicBezTo>
                    <a:pt x="262" y="1056"/>
                    <a:pt x="262" y="1057"/>
                    <a:pt x="262" y="1058"/>
                  </a:cubicBezTo>
                  <a:lnTo>
                    <a:pt x="262" y="1058"/>
                  </a:lnTo>
                  <a:cubicBezTo>
                    <a:pt x="250" y="1080"/>
                    <a:pt x="239" y="1102"/>
                    <a:pt x="228" y="1126"/>
                  </a:cubicBezTo>
                  <a:lnTo>
                    <a:pt x="228" y="1126"/>
                  </a:lnTo>
                  <a:cubicBezTo>
                    <a:pt x="227" y="1127"/>
                    <a:pt x="227" y="1129"/>
                    <a:pt x="226" y="1131"/>
                  </a:cubicBezTo>
                  <a:lnTo>
                    <a:pt x="226" y="1131"/>
                  </a:lnTo>
                  <a:cubicBezTo>
                    <a:pt x="226" y="1132"/>
                    <a:pt x="225" y="1133"/>
                    <a:pt x="224" y="1134"/>
                  </a:cubicBezTo>
                  <a:lnTo>
                    <a:pt x="224" y="1134"/>
                  </a:lnTo>
                  <a:cubicBezTo>
                    <a:pt x="214" y="1156"/>
                    <a:pt x="204" y="1179"/>
                    <a:pt x="195" y="1201"/>
                  </a:cubicBezTo>
                  <a:lnTo>
                    <a:pt x="195" y="1201"/>
                  </a:lnTo>
                  <a:cubicBezTo>
                    <a:pt x="193" y="1205"/>
                    <a:pt x="192" y="1209"/>
                    <a:pt x="190" y="1212"/>
                  </a:cubicBezTo>
                  <a:lnTo>
                    <a:pt x="190" y="1212"/>
                  </a:lnTo>
                  <a:cubicBezTo>
                    <a:pt x="181" y="1235"/>
                    <a:pt x="172" y="1258"/>
                    <a:pt x="163" y="1281"/>
                  </a:cubicBezTo>
                  <a:lnTo>
                    <a:pt x="163" y="1281"/>
                  </a:lnTo>
                  <a:cubicBezTo>
                    <a:pt x="162" y="1282"/>
                    <a:pt x="161" y="1284"/>
                    <a:pt x="161" y="1285"/>
                  </a:cubicBezTo>
                  <a:lnTo>
                    <a:pt x="161" y="1285"/>
                  </a:lnTo>
                  <a:cubicBezTo>
                    <a:pt x="160" y="1288"/>
                    <a:pt x="159" y="1290"/>
                    <a:pt x="159" y="1292"/>
                  </a:cubicBezTo>
                  <a:lnTo>
                    <a:pt x="159" y="1292"/>
                  </a:lnTo>
                  <a:cubicBezTo>
                    <a:pt x="150" y="1315"/>
                    <a:pt x="141" y="1339"/>
                    <a:pt x="133" y="1363"/>
                  </a:cubicBezTo>
                  <a:lnTo>
                    <a:pt x="133" y="1363"/>
                  </a:lnTo>
                  <a:cubicBezTo>
                    <a:pt x="132" y="1366"/>
                    <a:pt x="131" y="1368"/>
                    <a:pt x="131" y="1371"/>
                  </a:cubicBezTo>
                  <a:lnTo>
                    <a:pt x="131" y="1371"/>
                  </a:lnTo>
                  <a:cubicBezTo>
                    <a:pt x="127" y="1382"/>
                    <a:pt x="123" y="1392"/>
                    <a:pt x="120" y="1403"/>
                  </a:cubicBezTo>
                  <a:lnTo>
                    <a:pt x="120" y="1403"/>
                  </a:lnTo>
                  <a:cubicBezTo>
                    <a:pt x="115" y="1417"/>
                    <a:pt x="111" y="1431"/>
                    <a:pt x="107" y="1446"/>
                  </a:cubicBezTo>
                  <a:lnTo>
                    <a:pt x="107" y="1446"/>
                  </a:lnTo>
                  <a:cubicBezTo>
                    <a:pt x="106" y="1446"/>
                    <a:pt x="106" y="1447"/>
                    <a:pt x="106" y="1447"/>
                  </a:cubicBezTo>
                  <a:lnTo>
                    <a:pt x="106" y="1447"/>
                  </a:lnTo>
                  <a:lnTo>
                    <a:pt x="106" y="1448"/>
                  </a:lnTo>
                  <a:lnTo>
                    <a:pt x="106" y="1448"/>
                  </a:lnTo>
                  <a:cubicBezTo>
                    <a:pt x="100" y="1470"/>
                    <a:pt x="93" y="1493"/>
                    <a:pt x="87" y="1515"/>
                  </a:cubicBezTo>
                  <a:lnTo>
                    <a:pt x="87" y="1515"/>
                  </a:lnTo>
                  <a:cubicBezTo>
                    <a:pt x="85" y="1520"/>
                    <a:pt x="84" y="1524"/>
                    <a:pt x="83" y="1529"/>
                  </a:cubicBezTo>
                  <a:lnTo>
                    <a:pt x="83" y="1529"/>
                  </a:lnTo>
                  <a:cubicBezTo>
                    <a:pt x="78" y="1551"/>
                    <a:pt x="72" y="1573"/>
                    <a:pt x="67" y="1596"/>
                  </a:cubicBezTo>
                  <a:lnTo>
                    <a:pt x="67" y="1596"/>
                  </a:lnTo>
                  <a:cubicBezTo>
                    <a:pt x="67" y="1597"/>
                    <a:pt x="66" y="1598"/>
                    <a:pt x="66" y="1600"/>
                  </a:cubicBezTo>
                  <a:lnTo>
                    <a:pt x="66" y="1600"/>
                  </a:lnTo>
                  <a:cubicBezTo>
                    <a:pt x="65" y="1602"/>
                    <a:pt x="65" y="1604"/>
                    <a:pt x="64" y="1607"/>
                  </a:cubicBezTo>
                  <a:lnTo>
                    <a:pt x="64" y="1607"/>
                  </a:lnTo>
                  <a:cubicBezTo>
                    <a:pt x="59" y="1629"/>
                    <a:pt x="54" y="1651"/>
                    <a:pt x="50" y="1673"/>
                  </a:cubicBezTo>
                  <a:lnTo>
                    <a:pt x="50" y="1673"/>
                  </a:lnTo>
                  <a:cubicBezTo>
                    <a:pt x="49" y="1676"/>
                    <a:pt x="49" y="1677"/>
                    <a:pt x="49" y="1680"/>
                  </a:cubicBezTo>
                  <a:lnTo>
                    <a:pt x="49" y="1680"/>
                  </a:lnTo>
                  <a:cubicBezTo>
                    <a:pt x="44" y="1703"/>
                    <a:pt x="39" y="1727"/>
                    <a:pt x="36" y="1751"/>
                  </a:cubicBezTo>
                  <a:lnTo>
                    <a:pt x="36" y="1751"/>
                  </a:lnTo>
                  <a:cubicBezTo>
                    <a:pt x="35" y="1752"/>
                    <a:pt x="35" y="1755"/>
                    <a:pt x="35" y="1757"/>
                  </a:cubicBezTo>
                  <a:lnTo>
                    <a:pt x="35" y="1757"/>
                  </a:lnTo>
                  <a:cubicBezTo>
                    <a:pt x="34" y="1759"/>
                    <a:pt x="34" y="1762"/>
                    <a:pt x="33" y="1764"/>
                  </a:cubicBezTo>
                  <a:lnTo>
                    <a:pt x="33" y="1764"/>
                  </a:lnTo>
                  <a:cubicBezTo>
                    <a:pt x="30" y="1788"/>
                    <a:pt x="26" y="1812"/>
                    <a:pt x="22" y="1836"/>
                  </a:cubicBezTo>
                  <a:lnTo>
                    <a:pt x="22" y="1836"/>
                  </a:lnTo>
                  <a:cubicBezTo>
                    <a:pt x="22" y="1838"/>
                    <a:pt x="22" y="1841"/>
                    <a:pt x="22" y="1843"/>
                  </a:cubicBezTo>
                  <a:lnTo>
                    <a:pt x="22" y="1843"/>
                  </a:lnTo>
                  <a:cubicBezTo>
                    <a:pt x="19" y="1866"/>
                    <a:pt x="16" y="1889"/>
                    <a:pt x="14" y="1912"/>
                  </a:cubicBezTo>
                  <a:lnTo>
                    <a:pt x="14" y="1912"/>
                  </a:lnTo>
                  <a:cubicBezTo>
                    <a:pt x="13" y="1914"/>
                    <a:pt x="13" y="1917"/>
                    <a:pt x="13" y="1919"/>
                  </a:cubicBezTo>
                  <a:lnTo>
                    <a:pt x="13" y="1919"/>
                  </a:lnTo>
                  <a:cubicBezTo>
                    <a:pt x="13" y="1920"/>
                    <a:pt x="13" y="1921"/>
                    <a:pt x="13" y="1923"/>
                  </a:cubicBezTo>
                  <a:lnTo>
                    <a:pt x="13" y="1923"/>
                  </a:lnTo>
                  <a:cubicBezTo>
                    <a:pt x="10" y="1946"/>
                    <a:pt x="9" y="1971"/>
                    <a:pt x="6" y="1995"/>
                  </a:cubicBezTo>
                  <a:lnTo>
                    <a:pt x="6" y="1995"/>
                  </a:lnTo>
                  <a:cubicBezTo>
                    <a:pt x="6" y="1999"/>
                    <a:pt x="6" y="2004"/>
                    <a:pt x="5" y="2009"/>
                  </a:cubicBezTo>
                  <a:lnTo>
                    <a:pt x="5" y="2009"/>
                  </a:lnTo>
                  <a:cubicBezTo>
                    <a:pt x="4" y="2034"/>
                    <a:pt x="2" y="2059"/>
                    <a:pt x="2" y="2084"/>
                  </a:cubicBezTo>
                  <a:lnTo>
                    <a:pt x="2" y="2084"/>
                  </a:lnTo>
                  <a:lnTo>
                    <a:pt x="2" y="2085"/>
                  </a:lnTo>
                  <a:lnTo>
                    <a:pt x="2" y="2085"/>
                  </a:lnTo>
                  <a:cubicBezTo>
                    <a:pt x="1" y="2093"/>
                    <a:pt x="1" y="2101"/>
                    <a:pt x="0" y="2110"/>
                  </a:cubicBezTo>
                  <a:lnTo>
                    <a:pt x="0" y="2110"/>
                  </a:lnTo>
                  <a:cubicBezTo>
                    <a:pt x="0" y="2117"/>
                    <a:pt x="0" y="2125"/>
                    <a:pt x="0" y="2132"/>
                  </a:cubicBezTo>
                  <a:lnTo>
                    <a:pt x="0" y="2132"/>
                  </a:lnTo>
                  <a:cubicBezTo>
                    <a:pt x="0" y="2133"/>
                    <a:pt x="0" y="2133"/>
                    <a:pt x="0" y="2134"/>
                  </a:cubicBezTo>
                  <a:lnTo>
                    <a:pt x="0" y="2134"/>
                  </a:lnTo>
                  <a:lnTo>
                    <a:pt x="0" y="2135"/>
                  </a:lnTo>
                  <a:lnTo>
                    <a:pt x="0" y="2135"/>
                  </a:lnTo>
                  <a:cubicBezTo>
                    <a:pt x="0" y="2143"/>
                    <a:pt x="0" y="2151"/>
                    <a:pt x="0" y="2160"/>
                  </a:cubicBezTo>
                  <a:lnTo>
                    <a:pt x="0" y="2160"/>
                  </a:lnTo>
                  <a:cubicBezTo>
                    <a:pt x="0" y="2168"/>
                    <a:pt x="0" y="2176"/>
                    <a:pt x="0" y="2185"/>
                  </a:cubicBezTo>
                  <a:lnTo>
                    <a:pt x="0" y="2185"/>
                  </a:lnTo>
                  <a:cubicBezTo>
                    <a:pt x="0" y="2461"/>
                    <a:pt x="42" y="2724"/>
                    <a:pt x="120" y="2967"/>
                  </a:cubicBezTo>
                  <a:lnTo>
                    <a:pt x="120" y="2967"/>
                  </a:lnTo>
                  <a:cubicBezTo>
                    <a:pt x="197" y="3206"/>
                    <a:pt x="309" y="3425"/>
                    <a:pt x="447" y="3614"/>
                  </a:cubicBezTo>
                  <a:lnTo>
                    <a:pt x="447" y="3614"/>
                  </a:lnTo>
                  <a:cubicBezTo>
                    <a:pt x="583" y="3800"/>
                    <a:pt x="745" y="3955"/>
                    <a:pt x="925" y="4073"/>
                  </a:cubicBezTo>
                  <a:lnTo>
                    <a:pt x="925" y="4073"/>
                  </a:lnTo>
                  <a:cubicBezTo>
                    <a:pt x="1103" y="4189"/>
                    <a:pt x="1297" y="4268"/>
                    <a:pt x="1501" y="4303"/>
                  </a:cubicBezTo>
                  <a:lnTo>
                    <a:pt x="1876" y="4369"/>
                  </a:lnTo>
                  <a:lnTo>
                    <a:pt x="1876" y="4369"/>
                  </a:lnTo>
                  <a:cubicBezTo>
                    <a:pt x="1669" y="4333"/>
                    <a:pt x="1472" y="4251"/>
                    <a:pt x="1291" y="4132"/>
                  </a:cubicBezTo>
                </a:path>
              </a:pathLst>
            </a:custGeom>
            <a:solidFill>
              <a:schemeClr val="accent6"/>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sp>
          <p:nvSpPr>
            <p:cNvPr id="25" name="Freeform 29">
              <a:extLst>
                <a:ext uri="{FF2B5EF4-FFF2-40B4-BE49-F238E27FC236}">
                  <a16:creationId xmlns:a16="http://schemas.microsoft.com/office/drawing/2014/main" id="{8F864987-AE5B-AFD1-A0D9-171D1D8AA83E}"/>
                </a:ext>
              </a:extLst>
            </p:cNvPr>
            <p:cNvSpPr>
              <a:spLocks noChangeArrowheads="1"/>
            </p:cNvSpPr>
            <p:nvPr/>
          </p:nvSpPr>
          <p:spPr bwMode="auto">
            <a:xfrm>
              <a:off x="2526377" y="3631066"/>
              <a:ext cx="2482664" cy="5775396"/>
            </a:xfrm>
            <a:custGeom>
              <a:avLst/>
              <a:gdLst>
                <a:gd name="T0" fmla="*/ 349 w 1877"/>
                <a:gd name="T1" fmla="*/ 2185 h 4370"/>
                <a:gd name="T2" fmla="*/ 351 w 1877"/>
                <a:gd name="T3" fmla="*/ 2080 h 4370"/>
                <a:gd name="T4" fmla="*/ 364 w 1877"/>
                <a:gd name="T5" fmla="*/ 1903 h 4370"/>
                <a:gd name="T6" fmla="*/ 383 w 1877"/>
                <a:gd name="T7" fmla="*/ 1750 h 4370"/>
                <a:gd name="T8" fmla="*/ 415 w 1877"/>
                <a:gd name="T9" fmla="*/ 1588 h 4370"/>
                <a:gd name="T10" fmla="*/ 438 w 1877"/>
                <a:gd name="T11" fmla="*/ 1493 h 4370"/>
                <a:gd name="T12" fmla="*/ 485 w 1877"/>
                <a:gd name="T13" fmla="*/ 1337 h 4370"/>
                <a:gd name="T14" fmla="*/ 543 w 1877"/>
                <a:gd name="T15" fmla="*/ 1181 h 4370"/>
                <a:gd name="T16" fmla="*/ 616 w 1877"/>
                <a:gd name="T17" fmla="*/ 1021 h 4370"/>
                <a:gd name="T18" fmla="*/ 656 w 1877"/>
                <a:gd name="T19" fmla="*/ 945 h 4370"/>
                <a:gd name="T20" fmla="*/ 746 w 1877"/>
                <a:gd name="T21" fmla="*/ 795 h 4370"/>
                <a:gd name="T22" fmla="*/ 787 w 1877"/>
                <a:gd name="T23" fmla="*/ 734 h 4370"/>
                <a:gd name="T24" fmla="*/ 843 w 1877"/>
                <a:gd name="T25" fmla="*/ 658 h 4370"/>
                <a:gd name="T26" fmla="*/ 883 w 1877"/>
                <a:gd name="T27" fmla="*/ 608 h 4370"/>
                <a:gd name="T28" fmla="*/ 947 w 1877"/>
                <a:gd name="T29" fmla="*/ 534 h 4370"/>
                <a:gd name="T30" fmla="*/ 1004 w 1877"/>
                <a:gd name="T31" fmla="*/ 473 h 4370"/>
                <a:gd name="T32" fmla="*/ 1068 w 1877"/>
                <a:gd name="T33" fmla="*/ 411 h 4370"/>
                <a:gd name="T34" fmla="*/ 1115 w 1877"/>
                <a:gd name="T35" fmla="*/ 370 h 4370"/>
                <a:gd name="T36" fmla="*/ 1183 w 1877"/>
                <a:gd name="T37" fmla="*/ 315 h 4370"/>
                <a:gd name="T38" fmla="*/ 1238 w 1877"/>
                <a:gd name="T39" fmla="*/ 274 h 4370"/>
                <a:gd name="T40" fmla="*/ 1310 w 1877"/>
                <a:gd name="T41" fmla="*/ 224 h 4370"/>
                <a:gd name="T42" fmla="*/ 1359 w 1877"/>
                <a:gd name="T43" fmla="*/ 194 h 4370"/>
                <a:gd name="T44" fmla="*/ 1446 w 1877"/>
                <a:gd name="T45" fmla="*/ 146 h 4370"/>
                <a:gd name="T46" fmla="*/ 1507 w 1877"/>
                <a:gd name="T47" fmla="*/ 116 h 4370"/>
                <a:gd name="T48" fmla="*/ 1583 w 1877"/>
                <a:gd name="T49" fmla="*/ 84 h 4370"/>
                <a:gd name="T50" fmla="*/ 1638 w 1877"/>
                <a:gd name="T51" fmla="*/ 63 h 4370"/>
                <a:gd name="T52" fmla="*/ 1716 w 1877"/>
                <a:gd name="T53" fmla="*/ 37 h 4370"/>
                <a:gd name="T54" fmla="*/ 1780 w 1877"/>
                <a:gd name="T55" fmla="*/ 21 h 4370"/>
                <a:gd name="T56" fmla="*/ 1876 w 1877"/>
                <a:gd name="T57" fmla="*/ 0 h 4370"/>
                <a:gd name="T58" fmla="*/ 1422 w 1877"/>
                <a:gd name="T59" fmla="*/ 82 h 4370"/>
                <a:gd name="T60" fmla="*/ 1367 w 1877"/>
                <a:gd name="T61" fmla="*/ 96 h 4370"/>
                <a:gd name="T62" fmla="*/ 1289 w 1877"/>
                <a:gd name="T63" fmla="*/ 119 h 4370"/>
                <a:gd name="T64" fmla="*/ 1229 w 1877"/>
                <a:gd name="T65" fmla="*/ 140 h 4370"/>
                <a:gd name="T66" fmla="*/ 1175 w 1877"/>
                <a:gd name="T67" fmla="*/ 162 h 4370"/>
                <a:gd name="T68" fmla="*/ 1115 w 1877"/>
                <a:gd name="T69" fmla="*/ 189 h 4370"/>
                <a:gd name="T70" fmla="*/ 1038 w 1877"/>
                <a:gd name="T71" fmla="*/ 229 h 4370"/>
                <a:gd name="T72" fmla="*/ 985 w 1877"/>
                <a:gd name="T73" fmla="*/ 258 h 4370"/>
                <a:gd name="T74" fmla="*/ 922 w 1877"/>
                <a:gd name="T75" fmla="*/ 298 h 4370"/>
                <a:gd name="T76" fmla="*/ 883 w 1877"/>
                <a:gd name="T77" fmla="*/ 325 h 4370"/>
                <a:gd name="T78" fmla="*/ 819 w 1877"/>
                <a:gd name="T79" fmla="*/ 372 h 4370"/>
                <a:gd name="T80" fmla="*/ 771 w 1877"/>
                <a:gd name="T81" fmla="*/ 410 h 4370"/>
                <a:gd name="T82" fmla="*/ 706 w 1877"/>
                <a:gd name="T83" fmla="*/ 466 h 4370"/>
                <a:gd name="T84" fmla="*/ 655 w 1877"/>
                <a:gd name="T85" fmla="*/ 515 h 4370"/>
                <a:gd name="T86" fmla="*/ 613 w 1877"/>
                <a:gd name="T87" fmla="*/ 557 h 4370"/>
                <a:gd name="T88" fmla="*/ 553 w 1877"/>
                <a:gd name="T89" fmla="*/ 623 h 4370"/>
                <a:gd name="T90" fmla="*/ 496 w 1877"/>
                <a:gd name="T91" fmla="*/ 691 h 4370"/>
                <a:gd name="T92" fmla="*/ 457 w 1877"/>
                <a:gd name="T93" fmla="*/ 742 h 4370"/>
                <a:gd name="T94" fmla="*/ 415 w 1877"/>
                <a:gd name="T95" fmla="*/ 800 h 4370"/>
                <a:gd name="T96" fmla="*/ 383 w 1877"/>
                <a:gd name="T97" fmla="*/ 847 h 4370"/>
                <a:gd name="T98" fmla="*/ 301 w 1877"/>
                <a:gd name="T99" fmla="*/ 983 h 4370"/>
                <a:gd name="T100" fmla="*/ 263 w 1877"/>
                <a:gd name="T101" fmla="*/ 1055 h 4370"/>
                <a:gd name="T102" fmla="*/ 224 w 1877"/>
                <a:gd name="T103" fmla="*/ 1134 h 4370"/>
                <a:gd name="T104" fmla="*/ 163 w 1877"/>
                <a:gd name="T105" fmla="*/ 1281 h 4370"/>
                <a:gd name="T106" fmla="*/ 131 w 1877"/>
                <a:gd name="T107" fmla="*/ 1371 h 4370"/>
                <a:gd name="T108" fmla="*/ 106 w 1877"/>
                <a:gd name="T109" fmla="*/ 1447 h 4370"/>
                <a:gd name="T110" fmla="*/ 67 w 1877"/>
                <a:gd name="T111" fmla="*/ 1596 h 4370"/>
                <a:gd name="T112" fmla="*/ 50 w 1877"/>
                <a:gd name="T113" fmla="*/ 1673 h 4370"/>
                <a:gd name="T114" fmla="*/ 33 w 1877"/>
                <a:gd name="T115" fmla="*/ 1764 h 4370"/>
                <a:gd name="T116" fmla="*/ 14 w 1877"/>
                <a:gd name="T117" fmla="*/ 1912 h 4370"/>
                <a:gd name="T118" fmla="*/ 5 w 1877"/>
                <a:gd name="T119" fmla="*/ 2009 h 4370"/>
                <a:gd name="T120" fmla="*/ 0 w 1877"/>
                <a:gd name="T121" fmla="*/ 2110 h 4370"/>
                <a:gd name="T122" fmla="*/ 0 w 1877"/>
                <a:gd name="T123" fmla="*/ 2160 h 4370"/>
                <a:gd name="T124" fmla="*/ 447 w 1877"/>
                <a:gd name="T125" fmla="*/ 3614 h 4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7" h="4370">
                  <a:moveTo>
                    <a:pt x="1291" y="4132"/>
                  </a:moveTo>
                  <a:lnTo>
                    <a:pt x="1291" y="4132"/>
                  </a:lnTo>
                  <a:cubicBezTo>
                    <a:pt x="1109" y="4011"/>
                    <a:pt x="944" y="3851"/>
                    <a:pt x="805" y="3659"/>
                  </a:cubicBezTo>
                  <a:lnTo>
                    <a:pt x="805" y="3659"/>
                  </a:lnTo>
                  <a:cubicBezTo>
                    <a:pt x="664" y="3466"/>
                    <a:pt x="550" y="3240"/>
                    <a:pt x="471" y="2992"/>
                  </a:cubicBezTo>
                  <a:lnTo>
                    <a:pt x="471" y="2992"/>
                  </a:lnTo>
                  <a:cubicBezTo>
                    <a:pt x="393" y="2742"/>
                    <a:pt x="349" y="2470"/>
                    <a:pt x="349" y="2185"/>
                  </a:cubicBezTo>
                  <a:lnTo>
                    <a:pt x="349" y="2185"/>
                  </a:lnTo>
                  <a:cubicBezTo>
                    <a:pt x="349" y="2167"/>
                    <a:pt x="349" y="2150"/>
                    <a:pt x="350" y="2132"/>
                  </a:cubicBezTo>
                  <a:lnTo>
                    <a:pt x="350" y="2132"/>
                  </a:lnTo>
                  <a:cubicBezTo>
                    <a:pt x="350" y="2132"/>
                    <a:pt x="350" y="2131"/>
                    <a:pt x="350" y="2130"/>
                  </a:cubicBezTo>
                  <a:lnTo>
                    <a:pt x="350" y="2130"/>
                  </a:lnTo>
                  <a:cubicBezTo>
                    <a:pt x="350" y="2114"/>
                    <a:pt x="350" y="2097"/>
                    <a:pt x="351" y="2080"/>
                  </a:cubicBezTo>
                  <a:lnTo>
                    <a:pt x="351" y="2080"/>
                  </a:lnTo>
                  <a:cubicBezTo>
                    <a:pt x="352" y="2055"/>
                    <a:pt x="353" y="2029"/>
                    <a:pt x="355" y="2004"/>
                  </a:cubicBezTo>
                  <a:lnTo>
                    <a:pt x="355" y="2004"/>
                  </a:lnTo>
                  <a:cubicBezTo>
                    <a:pt x="355" y="1999"/>
                    <a:pt x="356" y="1993"/>
                    <a:pt x="356" y="1988"/>
                  </a:cubicBezTo>
                  <a:lnTo>
                    <a:pt x="356" y="1988"/>
                  </a:lnTo>
                  <a:cubicBezTo>
                    <a:pt x="358" y="1964"/>
                    <a:pt x="360" y="1939"/>
                    <a:pt x="362" y="1914"/>
                  </a:cubicBezTo>
                  <a:lnTo>
                    <a:pt x="362" y="1914"/>
                  </a:lnTo>
                  <a:cubicBezTo>
                    <a:pt x="362" y="1910"/>
                    <a:pt x="363" y="1907"/>
                    <a:pt x="364" y="1903"/>
                  </a:cubicBezTo>
                  <a:lnTo>
                    <a:pt x="364" y="1903"/>
                  </a:lnTo>
                  <a:cubicBezTo>
                    <a:pt x="366" y="1879"/>
                    <a:pt x="369" y="1855"/>
                    <a:pt x="372" y="1831"/>
                  </a:cubicBezTo>
                  <a:lnTo>
                    <a:pt x="372" y="1831"/>
                  </a:lnTo>
                  <a:cubicBezTo>
                    <a:pt x="372" y="1829"/>
                    <a:pt x="372" y="1826"/>
                    <a:pt x="373" y="1824"/>
                  </a:cubicBezTo>
                  <a:lnTo>
                    <a:pt x="373" y="1824"/>
                  </a:lnTo>
                  <a:cubicBezTo>
                    <a:pt x="376" y="1799"/>
                    <a:pt x="380" y="1774"/>
                    <a:pt x="383" y="1750"/>
                  </a:cubicBezTo>
                  <a:lnTo>
                    <a:pt x="383" y="1750"/>
                  </a:lnTo>
                  <a:cubicBezTo>
                    <a:pt x="384" y="1746"/>
                    <a:pt x="385" y="1741"/>
                    <a:pt x="386" y="1736"/>
                  </a:cubicBezTo>
                  <a:lnTo>
                    <a:pt x="386" y="1736"/>
                  </a:lnTo>
                  <a:cubicBezTo>
                    <a:pt x="390" y="1711"/>
                    <a:pt x="394" y="1688"/>
                    <a:pt x="399" y="1663"/>
                  </a:cubicBezTo>
                  <a:lnTo>
                    <a:pt x="399" y="1663"/>
                  </a:lnTo>
                  <a:cubicBezTo>
                    <a:pt x="399" y="1661"/>
                    <a:pt x="400" y="1658"/>
                    <a:pt x="400" y="1656"/>
                  </a:cubicBezTo>
                  <a:lnTo>
                    <a:pt x="400" y="1656"/>
                  </a:lnTo>
                  <a:cubicBezTo>
                    <a:pt x="405" y="1633"/>
                    <a:pt x="410" y="1611"/>
                    <a:pt x="415" y="1588"/>
                  </a:cubicBezTo>
                  <a:lnTo>
                    <a:pt x="415" y="1588"/>
                  </a:lnTo>
                  <a:cubicBezTo>
                    <a:pt x="416" y="1584"/>
                    <a:pt x="416" y="1581"/>
                    <a:pt x="418" y="1577"/>
                  </a:cubicBezTo>
                  <a:lnTo>
                    <a:pt x="418" y="1577"/>
                  </a:lnTo>
                  <a:cubicBezTo>
                    <a:pt x="422" y="1554"/>
                    <a:pt x="429" y="1531"/>
                    <a:pt x="434" y="1507"/>
                  </a:cubicBezTo>
                  <a:lnTo>
                    <a:pt x="434" y="1507"/>
                  </a:lnTo>
                  <a:cubicBezTo>
                    <a:pt x="435" y="1503"/>
                    <a:pt x="437" y="1498"/>
                    <a:pt x="438" y="1493"/>
                  </a:cubicBezTo>
                  <a:lnTo>
                    <a:pt x="438" y="1493"/>
                  </a:lnTo>
                  <a:cubicBezTo>
                    <a:pt x="445" y="1470"/>
                    <a:pt x="451" y="1447"/>
                    <a:pt x="457" y="1424"/>
                  </a:cubicBezTo>
                  <a:lnTo>
                    <a:pt x="457" y="1424"/>
                  </a:lnTo>
                  <a:cubicBezTo>
                    <a:pt x="458" y="1423"/>
                    <a:pt x="458" y="1422"/>
                    <a:pt x="458" y="1422"/>
                  </a:cubicBezTo>
                  <a:lnTo>
                    <a:pt x="458" y="1422"/>
                  </a:lnTo>
                  <a:cubicBezTo>
                    <a:pt x="466" y="1395"/>
                    <a:pt x="474" y="1370"/>
                    <a:pt x="482" y="1344"/>
                  </a:cubicBezTo>
                  <a:lnTo>
                    <a:pt x="482" y="1344"/>
                  </a:lnTo>
                  <a:cubicBezTo>
                    <a:pt x="484" y="1342"/>
                    <a:pt x="484" y="1339"/>
                    <a:pt x="485" y="1337"/>
                  </a:cubicBezTo>
                  <a:lnTo>
                    <a:pt x="485" y="1337"/>
                  </a:lnTo>
                  <a:cubicBezTo>
                    <a:pt x="493" y="1312"/>
                    <a:pt x="502" y="1287"/>
                    <a:pt x="511" y="1263"/>
                  </a:cubicBezTo>
                  <a:lnTo>
                    <a:pt x="511" y="1263"/>
                  </a:lnTo>
                  <a:cubicBezTo>
                    <a:pt x="512" y="1259"/>
                    <a:pt x="514" y="1255"/>
                    <a:pt x="515" y="1252"/>
                  </a:cubicBezTo>
                  <a:lnTo>
                    <a:pt x="515" y="1252"/>
                  </a:lnTo>
                  <a:cubicBezTo>
                    <a:pt x="524" y="1228"/>
                    <a:pt x="534" y="1205"/>
                    <a:pt x="543" y="1181"/>
                  </a:cubicBezTo>
                  <a:lnTo>
                    <a:pt x="543" y="1181"/>
                  </a:lnTo>
                  <a:cubicBezTo>
                    <a:pt x="545" y="1177"/>
                    <a:pt x="546" y="1173"/>
                    <a:pt x="548" y="1170"/>
                  </a:cubicBezTo>
                  <a:lnTo>
                    <a:pt x="548" y="1170"/>
                  </a:lnTo>
                  <a:cubicBezTo>
                    <a:pt x="557" y="1147"/>
                    <a:pt x="567" y="1123"/>
                    <a:pt x="578" y="1100"/>
                  </a:cubicBezTo>
                  <a:lnTo>
                    <a:pt x="578" y="1100"/>
                  </a:lnTo>
                  <a:cubicBezTo>
                    <a:pt x="579" y="1097"/>
                    <a:pt x="581" y="1095"/>
                    <a:pt x="582" y="1091"/>
                  </a:cubicBezTo>
                  <a:lnTo>
                    <a:pt x="582" y="1091"/>
                  </a:lnTo>
                  <a:cubicBezTo>
                    <a:pt x="593" y="1068"/>
                    <a:pt x="604" y="1044"/>
                    <a:pt x="616" y="1021"/>
                  </a:cubicBezTo>
                  <a:lnTo>
                    <a:pt x="616" y="1021"/>
                  </a:lnTo>
                  <a:lnTo>
                    <a:pt x="617" y="1019"/>
                  </a:lnTo>
                  <a:lnTo>
                    <a:pt x="617" y="1019"/>
                  </a:lnTo>
                  <a:cubicBezTo>
                    <a:pt x="629" y="995"/>
                    <a:pt x="641" y="972"/>
                    <a:pt x="653" y="949"/>
                  </a:cubicBezTo>
                  <a:lnTo>
                    <a:pt x="653" y="949"/>
                  </a:lnTo>
                  <a:cubicBezTo>
                    <a:pt x="654" y="948"/>
                    <a:pt x="655" y="946"/>
                    <a:pt x="656" y="945"/>
                  </a:cubicBezTo>
                  <a:lnTo>
                    <a:pt x="656" y="945"/>
                  </a:lnTo>
                  <a:cubicBezTo>
                    <a:pt x="668" y="923"/>
                    <a:pt x="681" y="901"/>
                    <a:pt x="693" y="879"/>
                  </a:cubicBezTo>
                  <a:lnTo>
                    <a:pt x="693" y="879"/>
                  </a:lnTo>
                  <a:cubicBezTo>
                    <a:pt x="695" y="876"/>
                    <a:pt x="697" y="873"/>
                    <a:pt x="699" y="870"/>
                  </a:cubicBezTo>
                  <a:lnTo>
                    <a:pt x="699" y="870"/>
                  </a:lnTo>
                  <a:cubicBezTo>
                    <a:pt x="711" y="849"/>
                    <a:pt x="724" y="829"/>
                    <a:pt x="737" y="809"/>
                  </a:cubicBezTo>
                  <a:lnTo>
                    <a:pt x="737" y="809"/>
                  </a:lnTo>
                  <a:cubicBezTo>
                    <a:pt x="740" y="804"/>
                    <a:pt x="743" y="800"/>
                    <a:pt x="746" y="795"/>
                  </a:cubicBezTo>
                  <a:lnTo>
                    <a:pt x="746" y="795"/>
                  </a:lnTo>
                  <a:cubicBezTo>
                    <a:pt x="751" y="787"/>
                    <a:pt x="756" y="780"/>
                    <a:pt x="761" y="773"/>
                  </a:cubicBezTo>
                  <a:lnTo>
                    <a:pt x="761" y="773"/>
                  </a:lnTo>
                  <a:cubicBezTo>
                    <a:pt x="764" y="767"/>
                    <a:pt x="768" y="761"/>
                    <a:pt x="772" y="756"/>
                  </a:cubicBezTo>
                  <a:lnTo>
                    <a:pt x="772" y="756"/>
                  </a:lnTo>
                  <a:cubicBezTo>
                    <a:pt x="777" y="748"/>
                    <a:pt x="782" y="741"/>
                    <a:pt x="787" y="734"/>
                  </a:cubicBezTo>
                  <a:lnTo>
                    <a:pt x="787" y="734"/>
                  </a:lnTo>
                  <a:cubicBezTo>
                    <a:pt x="791" y="728"/>
                    <a:pt x="795" y="723"/>
                    <a:pt x="799" y="717"/>
                  </a:cubicBezTo>
                  <a:lnTo>
                    <a:pt x="799" y="717"/>
                  </a:lnTo>
                  <a:cubicBezTo>
                    <a:pt x="804" y="710"/>
                    <a:pt x="809" y="702"/>
                    <a:pt x="815" y="696"/>
                  </a:cubicBezTo>
                  <a:lnTo>
                    <a:pt x="815" y="696"/>
                  </a:lnTo>
                  <a:cubicBezTo>
                    <a:pt x="819" y="690"/>
                    <a:pt x="822" y="685"/>
                    <a:pt x="827" y="680"/>
                  </a:cubicBezTo>
                  <a:lnTo>
                    <a:pt x="827" y="680"/>
                  </a:lnTo>
                  <a:cubicBezTo>
                    <a:pt x="832" y="672"/>
                    <a:pt x="838" y="665"/>
                    <a:pt x="843" y="658"/>
                  </a:cubicBezTo>
                  <a:lnTo>
                    <a:pt x="843" y="658"/>
                  </a:lnTo>
                  <a:cubicBezTo>
                    <a:pt x="847" y="653"/>
                    <a:pt x="850" y="648"/>
                    <a:pt x="855" y="643"/>
                  </a:cubicBezTo>
                  <a:lnTo>
                    <a:pt x="855" y="643"/>
                  </a:lnTo>
                  <a:cubicBezTo>
                    <a:pt x="861" y="636"/>
                    <a:pt x="867" y="628"/>
                    <a:pt x="872" y="620"/>
                  </a:cubicBezTo>
                  <a:lnTo>
                    <a:pt x="872" y="620"/>
                  </a:lnTo>
                  <a:cubicBezTo>
                    <a:pt x="876" y="616"/>
                    <a:pt x="880" y="612"/>
                    <a:pt x="883" y="608"/>
                  </a:cubicBezTo>
                  <a:lnTo>
                    <a:pt x="883" y="608"/>
                  </a:lnTo>
                  <a:cubicBezTo>
                    <a:pt x="891" y="598"/>
                    <a:pt x="898" y="589"/>
                    <a:pt x="906" y="581"/>
                  </a:cubicBezTo>
                  <a:lnTo>
                    <a:pt x="906" y="581"/>
                  </a:lnTo>
                  <a:cubicBezTo>
                    <a:pt x="908" y="578"/>
                    <a:pt x="911" y="575"/>
                    <a:pt x="913" y="573"/>
                  </a:cubicBezTo>
                  <a:lnTo>
                    <a:pt x="913" y="573"/>
                  </a:lnTo>
                  <a:cubicBezTo>
                    <a:pt x="923" y="561"/>
                    <a:pt x="933" y="550"/>
                    <a:pt x="943" y="539"/>
                  </a:cubicBezTo>
                  <a:lnTo>
                    <a:pt x="943" y="539"/>
                  </a:lnTo>
                  <a:cubicBezTo>
                    <a:pt x="944" y="537"/>
                    <a:pt x="946" y="535"/>
                    <a:pt x="947" y="534"/>
                  </a:cubicBezTo>
                  <a:lnTo>
                    <a:pt x="947" y="534"/>
                  </a:lnTo>
                  <a:cubicBezTo>
                    <a:pt x="956" y="524"/>
                    <a:pt x="965" y="515"/>
                    <a:pt x="974" y="505"/>
                  </a:cubicBezTo>
                  <a:lnTo>
                    <a:pt x="974" y="505"/>
                  </a:lnTo>
                  <a:cubicBezTo>
                    <a:pt x="976" y="502"/>
                    <a:pt x="980" y="498"/>
                    <a:pt x="984" y="495"/>
                  </a:cubicBezTo>
                  <a:lnTo>
                    <a:pt x="984" y="495"/>
                  </a:lnTo>
                  <a:cubicBezTo>
                    <a:pt x="991" y="488"/>
                    <a:pt x="997" y="481"/>
                    <a:pt x="1004" y="473"/>
                  </a:cubicBezTo>
                  <a:lnTo>
                    <a:pt x="1004" y="473"/>
                  </a:lnTo>
                  <a:cubicBezTo>
                    <a:pt x="1008" y="469"/>
                    <a:pt x="1013" y="465"/>
                    <a:pt x="1016" y="461"/>
                  </a:cubicBezTo>
                  <a:lnTo>
                    <a:pt x="1016" y="461"/>
                  </a:lnTo>
                  <a:cubicBezTo>
                    <a:pt x="1023" y="455"/>
                    <a:pt x="1030" y="449"/>
                    <a:pt x="1037" y="442"/>
                  </a:cubicBezTo>
                  <a:lnTo>
                    <a:pt x="1037" y="442"/>
                  </a:lnTo>
                  <a:cubicBezTo>
                    <a:pt x="1041" y="438"/>
                    <a:pt x="1045" y="434"/>
                    <a:pt x="1049" y="430"/>
                  </a:cubicBezTo>
                  <a:lnTo>
                    <a:pt x="1049" y="430"/>
                  </a:lnTo>
                  <a:cubicBezTo>
                    <a:pt x="1055" y="424"/>
                    <a:pt x="1062" y="418"/>
                    <a:pt x="1068" y="411"/>
                  </a:cubicBezTo>
                  <a:lnTo>
                    <a:pt x="1068" y="411"/>
                  </a:lnTo>
                  <a:cubicBezTo>
                    <a:pt x="1073" y="408"/>
                    <a:pt x="1077" y="403"/>
                    <a:pt x="1082" y="399"/>
                  </a:cubicBezTo>
                  <a:lnTo>
                    <a:pt x="1082" y="399"/>
                  </a:lnTo>
                  <a:cubicBezTo>
                    <a:pt x="1088" y="394"/>
                    <a:pt x="1095" y="388"/>
                    <a:pt x="1101" y="382"/>
                  </a:cubicBezTo>
                  <a:lnTo>
                    <a:pt x="1101" y="382"/>
                  </a:lnTo>
                  <a:cubicBezTo>
                    <a:pt x="1106" y="378"/>
                    <a:pt x="1111" y="374"/>
                    <a:pt x="1115" y="370"/>
                  </a:cubicBezTo>
                  <a:lnTo>
                    <a:pt x="1115" y="370"/>
                  </a:lnTo>
                  <a:cubicBezTo>
                    <a:pt x="1122" y="364"/>
                    <a:pt x="1128" y="359"/>
                    <a:pt x="1134" y="354"/>
                  </a:cubicBezTo>
                  <a:lnTo>
                    <a:pt x="1134" y="354"/>
                  </a:lnTo>
                  <a:cubicBezTo>
                    <a:pt x="1139" y="350"/>
                    <a:pt x="1144" y="346"/>
                    <a:pt x="1149" y="342"/>
                  </a:cubicBezTo>
                  <a:lnTo>
                    <a:pt x="1149" y="342"/>
                  </a:lnTo>
                  <a:cubicBezTo>
                    <a:pt x="1155" y="337"/>
                    <a:pt x="1162" y="331"/>
                    <a:pt x="1169" y="326"/>
                  </a:cubicBezTo>
                  <a:lnTo>
                    <a:pt x="1169" y="326"/>
                  </a:lnTo>
                  <a:cubicBezTo>
                    <a:pt x="1174" y="322"/>
                    <a:pt x="1178" y="318"/>
                    <a:pt x="1183" y="315"/>
                  </a:cubicBezTo>
                  <a:lnTo>
                    <a:pt x="1183" y="315"/>
                  </a:lnTo>
                  <a:cubicBezTo>
                    <a:pt x="1189" y="309"/>
                    <a:pt x="1196" y="304"/>
                    <a:pt x="1203" y="299"/>
                  </a:cubicBezTo>
                  <a:lnTo>
                    <a:pt x="1203" y="299"/>
                  </a:lnTo>
                  <a:cubicBezTo>
                    <a:pt x="1208" y="296"/>
                    <a:pt x="1213" y="292"/>
                    <a:pt x="1217" y="288"/>
                  </a:cubicBezTo>
                  <a:lnTo>
                    <a:pt x="1217" y="288"/>
                  </a:lnTo>
                  <a:cubicBezTo>
                    <a:pt x="1224" y="284"/>
                    <a:pt x="1231" y="279"/>
                    <a:pt x="1238" y="274"/>
                  </a:cubicBezTo>
                  <a:lnTo>
                    <a:pt x="1238" y="274"/>
                  </a:lnTo>
                  <a:cubicBezTo>
                    <a:pt x="1243" y="270"/>
                    <a:pt x="1247" y="266"/>
                    <a:pt x="1253" y="263"/>
                  </a:cubicBezTo>
                  <a:lnTo>
                    <a:pt x="1253" y="263"/>
                  </a:lnTo>
                  <a:cubicBezTo>
                    <a:pt x="1260" y="258"/>
                    <a:pt x="1266" y="253"/>
                    <a:pt x="1273" y="249"/>
                  </a:cubicBezTo>
                  <a:lnTo>
                    <a:pt x="1273" y="249"/>
                  </a:lnTo>
                  <a:cubicBezTo>
                    <a:pt x="1278" y="246"/>
                    <a:pt x="1283" y="242"/>
                    <a:pt x="1288" y="239"/>
                  </a:cubicBezTo>
                  <a:lnTo>
                    <a:pt x="1288" y="239"/>
                  </a:lnTo>
                  <a:cubicBezTo>
                    <a:pt x="1296" y="234"/>
                    <a:pt x="1303" y="229"/>
                    <a:pt x="1310" y="224"/>
                  </a:cubicBezTo>
                  <a:lnTo>
                    <a:pt x="1310" y="224"/>
                  </a:lnTo>
                  <a:cubicBezTo>
                    <a:pt x="1315" y="221"/>
                    <a:pt x="1319" y="219"/>
                    <a:pt x="1323" y="216"/>
                  </a:cubicBezTo>
                  <a:lnTo>
                    <a:pt x="1323" y="216"/>
                  </a:lnTo>
                  <a:cubicBezTo>
                    <a:pt x="1333" y="210"/>
                    <a:pt x="1343" y="204"/>
                    <a:pt x="1353" y="198"/>
                  </a:cubicBezTo>
                  <a:lnTo>
                    <a:pt x="1353" y="198"/>
                  </a:lnTo>
                  <a:cubicBezTo>
                    <a:pt x="1355" y="197"/>
                    <a:pt x="1357" y="195"/>
                    <a:pt x="1359" y="194"/>
                  </a:cubicBezTo>
                  <a:lnTo>
                    <a:pt x="1359" y="194"/>
                  </a:lnTo>
                  <a:cubicBezTo>
                    <a:pt x="1371" y="187"/>
                    <a:pt x="1383" y="179"/>
                    <a:pt x="1395" y="173"/>
                  </a:cubicBezTo>
                  <a:lnTo>
                    <a:pt x="1395" y="173"/>
                  </a:lnTo>
                  <a:cubicBezTo>
                    <a:pt x="1399" y="171"/>
                    <a:pt x="1402" y="169"/>
                    <a:pt x="1405" y="167"/>
                  </a:cubicBezTo>
                  <a:lnTo>
                    <a:pt x="1405" y="167"/>
                  </a:lnTo>
                  <a:cubicBezTo>
                    <a:pt x="1414" y="162"/>
                    <a:pt x="1423" y="158"/>
                    <a:pt x="1433" y="153"/>
                  </a:cubicBezTo>
                  <a:lnTo>
                    <a:pt x="1433" y="153"/>
                  </a:lnTo>
                  <a:cubicBezTo>
                    <a:pt x="1437" y="151"/>
                    <a:pt x="1441" y="148"/>
                    <a:pt x="1446" y="146"/>
                  </a:cubicBezTo>
                  <a:lnTo>
                    <a:pt x="1446" y="146"/>
                  </a:lnTo>
                  <a:cubicBezTo>
                    <a:pt x="1453" y="142"/>
                    <a:pt x="1462" y="138"/>
                    <a:pt x="1469" y="134"/>
                  </a:cubicBezTo>
                  <a:lnTo>
                    <a:pt x="1469" y="134"/>
                  </a:lnTo>
                  <a:cubicBezTo>
                    <a:pt x="1474" y="131"/>
                    <a:pt x="1480" y="130"/>
                    <a:pt x="1485" y="127"/>
                  </a:cubicBezTo>
                  <a:lnTo>
                    <a:pt x="1485" y="127"/>
                  </a:lnTo>
                  <a:cubicBezTo>
                    <a:pt x="1492" y="123"/>
                    <a:pt x="1499" y="120"/>
                    <a:pt x="1507" y="116"/>
                  </a:cubicBezTo>
                  <a:lnTo>
                    <a:pt x="1507" y="116"/>
                  </a:lnTo>
                  <a:cubicBezTo>
                    <a:pt x="1512" y="114"/>
                    <a:pt x="1518" y="111"/>
                    <a:pt x="1523" y="109"/>
                  </a:cubicBezTo>
                  <a:lnTo>
                    <a:pt x="1523" y="109"/>
                  </a:lnTo>
                  <a:cubicBezTo>
                    <a:pt x="1530" y="106"/>
                    <a:pt x="1538" y="102"/>
                    <a:pt x="1545" y="99"/>
                  </a:cubicBezTo>
                  <a:lnTo>
                    <a:pt x="1545" y="99"/>
                  </a:lnTo>
                  <a:cubicBezTo>
                    <a:pt x="1551" y="97"/>
                    <a:pt x="1556" y="95"/>
                    <a:pt x="1561" y="92"/>
                  </a:cubicBezTo>
                  <a:lnTo>
                    <a:pt x="1561" y="92"/>
                  </a:lnTo>
                  <a:cubicBezTo>
                    <a:pt x="1568" y="89"/>
                    <a:pt x="1576" y="86"/>
                    <a:pt x="1583" y="84"/>
                  </a:cubicBezTo>
                  <a:lnTo>
                    <a:pt x="1583" y="84"/>
                  </a:lnTo>
                  <a:cubicBezTo>
                    <a:pt x="1589" y="81"/>
                    <a:pt x="1594" y="79"/>
                    <a:pt x="1600" y="77"/>
                  </a:cubicBezTo>
                  <a:lnTo>
                    <a:pt x="1600" y="77"/>
                  </a:lnTo>
                  <a:cubicBezTo>
                    <a:pt x="1607" y="74"/>
                    <a:pt x="1614" y="71"/>
                    <a:pt x="1622" y="69"/>
                  </a:cubicBezTo>
                  <a:lnTo>
                    <a:pt x="1622" y="69"/>
                  </a:lnTo>
                  <a:cubicBezTo>
                    <a:pt x="1627" y="67"/>
                    <a:pt x="1633" y="65"/>
                    <a:pt x="1638" y="63"/>
                  </a:cubicBezTo>
                  <a:lnTo>
                    <a:pt x="1638" y="63"/>
                  </a:lnTo>
                  <a:cubicBezTo>
                    <a:pt x="1646" y="60"/>
                    <a:pt x="1653" y="57"/>
                    <a:pt x="1661" y="55"/>
                  </a:cubicBezTo>
                  <a:lnTo>
                    <a:pt x="1661" y="55"/>
                  </a:lnTo>
                  <a:cubicBezTo>
                    <a:pt x="1666" y="53"/>
                    <a:pt x="1672" y="51"/>
                    <a:pt x="1677" y="49"/>
                  </a:cubicBezTo>
                  <a:lnTo>
                    <a:pt x="1677" y="49"/>
                  </a:lnTo>
                  <a:cubicBezTo>
                    <a:pt x="1685" y="47"/>
                    <a:pt x="1693" y="45"/>
                    <a:pt x="1700" y="43"/>
                  </a:cubicBezTo>
                  <a:lnTo>
                    <a:pt x="1700" y="43"/>
                  </a:lnTo>
                  <a:cubicBezTo>
                    <a:pt x="1705" y="41"/>
                    <a:pt x="1711" y="39"/>
                    <a:pt x="1716" y="37"/>
                  </a:cubicBezTo>
                  <a:lnTo>
                    <a:pt x="1716" y="37"/>
                  </a:lnTo>
                  <a:cubicBezTo>
                    <a:pt x="1725" y="35"/>
                    <a:pt x="1732" y="33"/>
                    <a:pt x="1740" y="31"/>
                  </a:cubicBezTo>
                  <a:lnTo>
                    <a:pt x="1740" y="31"/>
                  </a:lnTo>
                  <a:cubicBezTo>
                    <a:pt x="1745" y="29"/>
                    <a:pt x="1751" y="28"/>
                    <a:pt x="1756" y="27"/>
                  </a:cubicBezTo>
                  <a:lnTo>
                    <a:pt x="1756" y="27"/>
                  </a:lnTo>
                  <a:cubicBezTo>
                    <a:pt x="1764" y="24"/>
                    <a:pt x="1772" y="22"/>
                    <a:pt x="1780" y="21"/>
                  </a:cubicBezTo>
                  <a:lnTo>
                    <a:pt x="1780" y="21"/>
                  </a:lnTo>
                  <a:cubicBezTo>
                    <a:pt x="1785" y="19"/>
                    <a:pt x="1790" y="17"/>
                    <a:pt x="1796" y="16"/>
                  </a:cubicBezTo>
                  <a:lnTo>
                    <a:pt x="1796" y="16"/>
                  </a:lnTo>
                  <a:cubicBezTo>
                    <a:pt x="1805" y="15"/>
                    <a:pt x="1814" y="12"/>
                    <a:pt x="1823" y="11"/>
                  </a:cubicBezTo>
                  <a:lnTo>
                    <a:pt x="1823" y="11"/>
                  </a:lnTo>
                  <a:cubicBezTo>
                    <a:pt x="1827" y="10"/>
                    <a:pt x="1831" y="9"/>
                    <a:pt x="1836" y="8"/>
                  </a:cubicBezTo>
                  <a:lnTo>
                    <a:pt x="1836" y="8"/>
                  </a:lnTo>
                  <a:cubicBezTo>
                    <a:pt x="1849" y="5"/>
                    <a:pt x="1863" y="2"/>
                    <a:pt x="1876" y="0"/>
                  </a:cubicBezTo>
                  <a:lnTo>
                    <a:pt x="1501" y="65"/>
                  </a:lnTo>
                  <a:lnTo>
                    <a:pt x="1501" y="65"/>
                  </a:lnTo>
                  <a:cubicBezTo>
                    <a:pt x="1488" y="68"/>
                    <a:pt x="1474" y="70"/>
                    <a:pt x="1462" y="73"/>
                  </a:cubicBezTo>
                  <a:lnTo>
                    <a:pt x="1462" y="73"/>
                  </a:lnTo>
                  <a:cubicBezTo>
                    <a:pt x="1457" y="74"/>
                    <a:pt x="1453" y="75"/>
                    <a:pt x="1449" y="75"/>
                  </a:cubicBezTo>
                  <a:lnTo>
                    <a:pt x="1449" y="75"/>
                  </a:lnTo>
                  <a:cubicBezTo>
                    <a:pt x="1439" y="78"/>
                    <a:pt x="1431" y="79"/>
                    <a:pt x="1422" y="82"/>
                  </a:cubicBezTo>
                  <a:lnTo>
                    <a:pt x="1422" y="82"/>
                  </a:lnTo>
                  <a:cubicBezTo>
                    <a:pt x="1417" y="83"/>
                    <a:pt x="1412" y="84"/>
                    <a:pt x="1406" y="85"/>
                  </a:cubicBezTo>
                  <a:lnTo>
                    <a:pt x="1406" y="85"/>
                  </a:lnTo>
                  <a:cubicBezTo>
                    <a:pt x="1399" y="87"/>
                    <a:pt x="1391" y="89"/>
                    <a:pt x="1383" y="91"/>
                  </a:cubicBezTo>
                  <a:lnTo>
                    <a:pt x="1383" y="91"/>
                  </a:lnTo>
                  <a:cubicBezTo>
                    <a:pt x="1378" y="93"/>
                    <a:pt x="1372" y="94"/>
                    <a:pt x="1367" y="96"/>
                  </a:cubicBezTo>
                  <a:lnTo>
                    <a:pt x="1367" y="96"/>
                  </a:lnTo>
                  <a:cubicBezTo>
                    <a:pt x="1359" y="98"/>
                    <a:pt x="1352" y="100"/>
                    <a:pt x="1344" y="102"/>
                  </a:cubicBezTo>
                  <a:lnTo>
                    <a:pt x="1344" y="102"/>
                  </a:lnTo>
                  <a:cubicBezTo>
                    <a:pt x="1338" y="104"/>
                    <a:pt x="1333" y="105"/>
                    <a:pt x="1328" y="107"/>
                  </a:cubicBezTo>
                  <a:lnTo>
                    <a:pt x="1328" y="107"/>
                  </a:lnTo>
                  <a:cubicBezTo>
                    <a:pt x="1320" y="109"/>
                    <a:pt x="1313" y="112"/>
                    <a:pt x="1306" y="114"/>
                  </a:cubicBezTo>
                  <a:lnTo>
                    <a:pt x="1306" y="114"/>
                  </a:lnTo>
                  <a:cubicBezTo>
                    <a:pt x="1300" y="115"/>
                    <a:pt x="1295" y="117"/>
                    <a:pt x="1289" y="119"/>
                  </a:cubicBezTo>
                  <a:lnTo>
                    <a:pt x="1289" y="119"/>
                  </a:lnTo>
                  <a:cubicBezTo>
                    <a:pt x="1282" y="121"/>
                    <a:pt x="1274" y="124"/>
                    <a:pt x="1267" y="127"/>
                  </a:cubicBezTo>
                  <a:lnTo>
                    <a:pt x="1267" y="127"/>
                  </a:lnTo>
                  <a:cubicBezTo>
                    <a:pt x="1261" y="129"/>
                    <a:pt x="1256" y="131"/>
                    <a:pt x="1250" y="132"/>
                  </a:cubicBezTo>
                  <a:lnTo>
                    <a:pt x="1250" y="132"/>
                  </a:lnTo>
                  <a:cubicBezTo>
                    <a:pt x="1243" y="135"/>
                    <a:pt x="1236" y="138"/>
                    <a:pt x="1229" y="140"/>
                  </a:cubicBezTo>
                  <a:lnTo>
                    <a:pt x="1229" y="140"/>
                  </a:lnTo>
                  <a:cubicBezTo>
                    <a:pt x="1224" y="143"/>
                    <a:pt x="1218" y="145"/>
                    <a:pt x="1213" y="147"/>
                  </a:cubicBezTo>
                  <a:lnTo>
                    <a:pt x="1213" y="147"/>
                  </a:lnTo>
                  <a:cubicBezTo>
                    <a:pt x="1205" y="149"/>
                    <a:pt x="1198" y="153"/>
                    <a:pt x="1191" y="156"/>
                  </a:cubicBezTo>
                  <a:lnTo>
                    <a:pt x="1191" y="156"/>
                  </a:lnTo>
                  <a:cubicBezTo>
                    <a:pt x="1188" y="157"/>
                    <a:pt x="1184" y="158"/>
                    <a:pt x="1181" y="159"/>
                  </a:cubicBezTo>
                  <a:lnTo>
                    <a:pt x="1181" y="159"/>
                  </a:lnTo>
                  <a:cubicBezTo>
                    <a:pt x="1180" y="161"/>
                    <a:pt x="1177" y="161"/>
                    <a:pt x="1175" y="162"/>
                  </a:cubicBezTo>
                  <a:lnTo>
                    <a:pt x="1175" y="162"/>
                  </a:lnTo>
                  <a:cubicBezTo>
                    <a:pt x="1168" y="166"/>
                    <a:pt x="1161" y="169"/>
                    <a:pt x="1153" y="172"/>
                  </a:cubicBezTo>
                  <a:lnTo>
                    <a:pt x="1153" y="172"/>
                  </a:lnTo>
                  <a:cubicBezTo>
                    <a:pt x="1148" y="174"/>
                    <a:pt x="1143" y="177"/>
                    <a:pt x="1138" y="179"/>
                  </a:cubicBezTo>
                  <a:lnTo>
                    <a:pt x="1138" y="179"/>
                  </a:lnTo>
                  <a:cubicBezTo>
                    <a:pt x="1130" y="182"/>
                    <a:pt x="1123" y="186"/>
                    <a:pt x="1115" y="189"/>
                  </a:cubicBezTo>
                  <a:lnTo>
                    <a:pt x="1115" y="189"/>
                  </a:lnTo>
                  <a:cubicBezTo>
                    <a:pt x="1111" y="192"/>
                    <a:pt x="1106" y="194"/>
                    <a:pt x="1101" y="196"/>
                  </a:cubicBezTo>
                  <a:lnTo>
                    <a:pt x="1101" y="196"/>
                  </a:lnTo>
                  <a:cubicBezTo>
                    <a:pt x="1093" y="200"/>
                    <a:pt x="1085" y="204"/>
                    <a:pt x="1077" y="208"/>
                  </a:cubicBezTo>
                  <a:lnTo>
                    <a:pt x="1077" y="208"/>
                  </a:lnTo>
                  <a:cubicBezTo>
                    <a:pt x="1073" y="210"/>
                    <a:pt x="1069" y="212"/>
                    <a:pt x="1064" y="214"/>
                  </a:cubicBezTo>
                  <a:lnTo>
                    <a:pt x="1064" y="214"/>
                  </a:lnTo>
                  <a:cubicBezTo>
                    <a:pt x="1055" y="219"/>
                    <a:pt x="1046" y="224"/>
                    <a:pt x="1038" y="229"/>
                  </a:cubicBezTo>
                  <a:lnTo>
                    <a:pt x="1038" y="229"/>
                  </a:lnTo>
                  <a:cubicBezTo>
                    <a:pt x="1035" y="231"/>
                    <a:pt x="1031" y="232"/>
                    <a:pt x="1028" y="234"/>
                  </a:cubicBezTo>
                  <a:lnTo>
                    <a:pt x="1028" y="234"/>
                  </a:lnTo>
                  <a:cubicBezTo>
                    <a:pt x="1016" y="241"/>
                    <a:pt x="1004" y="247"/>
                    <a:pt x="992" y="255"/>
                  </a:cubicBezTo>
                  <a:lnTo>
                    <a:pt x="992" y="255"/>
                  </a:lnTo>
                  <a:cubicBezTo>
                    <a:pt x="990" y="256"/>
                    <a:pt x="987" y="257"/>
                    <a:pt x="985" y="258"/>
                  </a:cubicBezTo>
                  <a:lnTo>
                    <a:pt x="985" y="258"/>
                  </a:lnTo>
                  <a:cubicBezTo>
                    <a:pt x="976" y="264"/>
                    <a:pt x="966" y="270"/>
                    <a:pt x="957" y="276"/>
                  </a:cubicBezTo>
                  <a:lnTo>
                    <a:pt x="957" y="276"/>
                  </a:lnTo>
                  <a:cubicBezTo>
                    <a:pt x="953" y="279"/>
                    <a:pt x="948" y="281"/>
                    <a:pt x="944" y="284"/>
                  </a:cubicBezTo>
                  <a:lnTo>
                    <a:pt x="944" y="284"/>
                  </a:lnTo>
                  <a:cubicBezTo>
                    <a:pt x="938" y="288"/>
                    <a:pt x="932" y="292"/>
                    <a:pt x="925" y="296"/>
                  </a:cubicBezTo>
                  <a:lnTo>
                    <a:pt x="925" y="296"/>
                  </a:lnTo>
                  <a:cubicBezTo>
                    <a:pt x="924" y="297"/>
                    <a:pt x="923" y="298"/>
                    <a:pt x="922" y="298"/>
                  </a:cubicBezTo>
                  <a:lnTo>
                    <a:pt x="922" y="298"/>
                  </a:lnTo>
                  <a:cubicBezTo>
                    <a:pt x="917" y="301"/>
                    <a:pt x="912" y="305"/>
                    <a:pt x="907" y="308"/>
                  </a:cubicBezTo>
                  <a:lnTo>
                    <a:pt x="907" y="308"/>
                  </a:lnTo>
                  <a:cubicBezTo>
                    <a:pt x="901" y="313"/>
                    <a:pt x="894" y="317"/>
                    <a:pt x="887" y="322"/>
                  </a:cubicBezTo>
                  <a:lnTo>
                    <a:pt x="887" y="322"/>
                  </a:lnTo>
                  <a:cubicBezTo>
                    <a:pt x="886" y="323"/>
                    <a:pt x="885" y="324"/>
                    <a:pt x="883" y="325"/>
                  </a:cubicBezTo>
                  <a:lnTo>
                    <a:pt x="883" y="325"/>
                  </a:lnTo>
                  <a:cubicBezTo>
                    <a:pt x="880" y="327"/>
                    <a:pt x="876" y="329"/>
                    <a:pt x="872" y="332"/>
                  </a:cubicBezTo>
                  <a:lnTo>
                    <a:pt x="872" y="332"/>
                  </a:lnTo>
                  <a:cubicBezTo>
                    <a:pt x="866" y="337"/>
                    <a:pt x="860" y="342"/>
                    <a:pt x="853" y="346"/>
                  </a:cubicBezTo>
                  <a:lnTo>
                    <a:pt x="853" y="346"/>
                  </a:lnTo>
                  <a:cubicBezTo>
                    <a:pt x="848" y="350"/>
                    <a:pt x="843" y="354"/>
                    <a:pt x="838" y="357"/>
                  </a:cubicBezTo>
                  <a:lnTo>
                    <a:pt x="838" y="357"/>
                  </a:lnTo>
                  <a:cubicBezTo>
                    <a:pt x="831" y="362"/>
                    <a:pt x="825" y="367"/>
                    <a:pt x="819" y="372"/>
                  </a:cubicBezTo>
                  <a:lnTo>
                    <a:pt x="819" y="372"/>
                  </a:lnTo>
                  <a:cubicBezTo>
                    <a:pt x="814" y="376"/>
                    <a:pt x="809" y="379"/>
                    <a:pt x="804" y="383"/>
                  </a:cubicBezTo>
                  <a:lnTo>
                    <a:pt x="804" y="383"/>
                  </a:lnTo>
                  <a:cubicBezTo>
                    <a:pt x="798" y="388"/>
                    <a:pt x="792" y="394"/>
                    <a:pt x="785" y="399"/>
                  </a:cubicBezTo>
                  <a:lnTo>
                    <a:pt x="785" y="399"/>
                  </a:lnTo>
                  <a:cubicBezTo>
                    <a:pt x="781" y="402"/>
                    <a:pt x="776" y="406"/>
                    <a:pt x="771" y="410"/>
                  </a:cubicBezTo>
                  <a:lnTo>
                    <a:pt x="771" y="410"/>
                  </a:lnTo>
                  <a:cubicBezTo>
                    <a:pt x="765" y="415"/>
                    <a:pt x="758" y="420"/>
                    <a:pt x="752" y="426"/>
                  </a:cubicBezTo>
                  <a:lnTo>
                    <a:pt x="752" y="426"/>
                  </a:lnTo>
                  <a:cubicBezTo>
                    <a:pt x="748" y="430"/>
                    <a:pt x="743" y="434"/>
                    <a:pt x="739" y="438"/>
                  </a:cubicBezTo>
                  <a:lnTo>
                    <a:pt x="739" y="438"/>
                  </a:lnTo>
                  <a:cubicBezTo>
                    <a:pt x="732" y="443"/>
                    <a:pt x="726" y="449"/>
                    <a:pt x="720" y="454"/>
                  </a:cubicBezTo>
                  <a:lnTo>
                    <a:pt x="720" y="454"/>
                  </a:lnTo>
                  <a:cubicBezTo>
                    <a:pt x="715" y="458"/>
                    <a:pt x="710" y="462"/>
                    <a:pt x="706" y="466"/>
                  </a:cubicBezTo>
                  <a:lnTo>
                    <a:pt x="706" y="466"/>
                  </a:lnTo>
                  <a:cubicBezTo>
                    <a:pt x="699" y="472"/>
                    <a:pt x="693" y="478"/>
                    <a:pt x="687" y="484"/>
                  </a:cubicBezTo>
                  <a:lnTo>
                    <a:pt x="687" y="484"/>
                  </a:lnTo>
                  <a:cubicBezTo>
                    <a:pt x="683" y="488"/>
                    <a:pt x="679" y="492"/>
                    <a:pt x="674" y="496"/>
                  </a:cubicBezTo>
                  <a:lnTo>
                    <a:pt x="674" y="496"/>
                  </a:lnTo>
                  <a:cubicBezTo>
                    <a:pt x="668" y="502"/>
                    <a:pt x="662" y="509"/>
                    <a:pt x="655" y="515"/>
                  </a:cubicBezTo>
                  <a:lnTo>
                    <a:pt x="655" y="515"/>
                  </a:lnTo>
                  <a:cubicBezTo>
                    <a:pt x="651" y="518"/>
                    <a:pt x="647" y="522"/>
                    <a:pt x="643" y="526"/>
                  </a:cubicBezTo>
                  <a:lnTo>
                    <a:pt x="643" y="526"/>
                  </a:lnTo>
                  <a:cubicBezTo>
                    <a:pt x="636" y="533"/>
                    <a:pt x="630" y="540"/>
                    <a:pt x="623" y="547"/>
                  </a:cubicBezTo>
                  <a:lnTo>
                    <a:pt x="623" y="547"/>
                  </a:lnTo>
                  <a:cubicBezTo>
                    <a:pt x="620" y="550"/>
                    <a:pt x="617" y="552"/>
                    <a:pt x="614" y="556"/>
                  </a:cubicBezTo>
                  <a:lnTo>
                    <a:pt x="614" y="556"/>
                  </a:lnTo>
                  <a:lnTo>
                    <a:pt x="613" y="557"/>
                  </a:lnTo>
                  <a:lnTo>
                    <a:pt x="613" y="557"/>
                  </a:lnTo>
                  <a:cubicBezTo>
                    <a:pt x="604" y="567"/>
                    <a:pt x="595" y="576"/>
                    <a:pt x="587" y="585"/>
                  </a:cubicBezTo>
                  <a:lnTo>
                    <a:pt x="587" y="585"/>
                  </a:lnTo>
                  <a:cubicBezTo>
                    <a:pt x="586" y="586"/>
                    <a:pt x="584" y="588"/>
                    <a:pt x="583" y="589"/>
                  </a:cubicBezTo>
                  <a:lnTo>
                    <a:pt x="583" y="589"/>
                  </a:lnTo>
                  <a:cubicBezTo>
                    <a:pt x="573" y="600"/>
                    <a:pt x="563" y="611"/>
                    <a:pt x="553" y="623"/>
                  </a:cubicBezTo>
                  <a:lnTo>
                    <a:pt x="553" y="623"/>
                  </a:lnTo>
                  <a:cubicBezTo>
                    <a:pt x="551" y="625"/>
                    <a:pt x="548" y="628"/>
                    <a:pt x="547" y="630"/>
                  </a:cubicBezTo>
                  <a:lnTo>
                    <a:pt x="547" y="630"/>
                  </a:lnTo>
                  <a:cubicBezTo>
                    <a:pt x="539" y="639"/>
                    <a:pt x="531" y="648"/>
                    <a:pt x="525" y="657"/>
                  </a:cubicBezTo>
                  <a:lnTo>
                    <a:pt x="525" y="657"/>
                  </a:lnTo>
                  <a:cubicBezTo>
                    <a:pt x="521" y="661"/>
                    <a:pt x="517" y="665"/>
                    <a:pt x="514" y="670"/>
                  </a:cubicBezTo>
                  <a:lnTo>
                    <a:pt x="514" y="670"/>
                  </a:lnTo>
                  <a:cubicBezTo>
                    <a:pt x="508" y="676"/>
                    <a:pt x="502" y="683"/>
                    <a:pt x="496" y="691"/>
                  </a:cubicBezTo>
                  <a:lnTo>
                    <a:pt x="496" y="691"/>
                  </a:lnTo>
                  <a:cubicBezTo>
                    <a:pt x="492" y="696"/>
                    <a:pt x="488" y="701"/>
                    <a:pt x="485" y="706"/>
                  </a:cubicBezTo>
                  <a:lnTo>
                    <a:pt x="485" y="706"/>
                  </a:lnTo>
                  <a:cubicBezTo>
                    <a:pt x="479" y="713"/>
                    <a:pt x="474" y="719"/>
                    <a:pt x="468" y="726"/>
                  </a:cubicBezTo>
                  <a:lnTo>
                    <a:pt x="468" y="726"/>
                  </a:lnTo>
                  <a:cubicBezTo>
                    <a:pt x="464" y="732"/>
                    <a:pt x="461" y="737"/>
                    <a:pt x="457" y="742"/>
                  </a:cubicBezTo>
                  <a:lnTo>
                    <a:pt x="457" y="742"/>
                  </a:lnTo>
                  <a:cubicBezTo>
                    <a:pt x="453" y="746"/>
                    <a:pt x="450" y="751"/>
                    <a:pt x="447" y="756"/>
                  </a:cubicBezTo>
                  <a:lnTo>
                    <a:pt x="447" y="756"/>
                  </a:lnTo>
                  <a:cubicBezTo>
                    <a:pt x="445" y="758"/>
                    <a:pt x="443" y="761"/>
                    <a:pt x="441" y="763"/>
                  </a:cubicBezTo>
                  <a:lnTo>
                    <a:pt x="441" y="763"/>
                  </a:lnTo>
                  <a:cubicBezTo>
                    <a:pt x="438" y="768"/>
                    <a:pt x="434" y="774"/>
                    <a:pt x="430" y="780"/>
                  </a:cubicBezTo>
                  <a:lnTo>
                    <a:pt x="430" y="780"/>
                  </a:lnTo>
                  <a:cubicBezTo>
                    <a:pt x="425" y="786"/>
                    <a:pt x="420" y="793"/>
                    <a:pt x="415" y="800"/>
                  </a:cubicBezTo>
                  <a:lnTo>
                    <a:pt x="415" y="800"/>
                  </a:lnTo>
                  <a:cubicBezTo>
                    <a:pt x="411" y="806"/>
                    <a:pt x="407" y="811"/>
                    <a:pt x="403" y="817"/>
                  </a:cubicBezTo>
                  <a:lnTo>
                    <a:pt x="403" y="817"/>
                  </a:lnTo>
                  <a:cubicBezTo>
                    <a:pt x="399" y="824"/>
                    <a:pt x="394" y="831"/>
                    <a:pt x="389" y="838"/>
                  </a:cubicBezTo>
                  <a:lnTo>
                    <a:pt x="389" y="838"/>
                  </a:lnTo>
                  <a:cubicBezTo>
                    <a:pt x="387" y="841"/>
                    <a:pt x="385" y="844"/>
                    <a:pt x="383" y="847"/>
                  </a:cubicBezTo>
                  <a:lnTo>
                    <a:pt x="383" y="847"/>
                  </a:lnTo>
                  <a:cubicBezTo>
                    <a:pt x="382" y="849"/>
                    <a:pt x="382" y="850"/>
                    <a:pt x="380" y="852"/>
                  </a:cubicBezTo>
                  <a:lnTo>
                    <a:pt x="380" y="852"/>
                  </a:lnTo>
                  <a:cubicBezTo>
                    <a:pt x="367" y="871"/>
                    <a:pt x="355" y="891"/>
                    <a:pt x="343" y="911"/>
                  </a:cubicBezTo>
                  <a:lnTo>
                    <a:pt x="343" y="911"/>
                  </a:lnTo>
                  <a:cubicBezTo>
                    <a:pt x="341" y="914"/>
                    <a:pt x="339" y="917"/>
                    <a:pt x="337" y="920"/>
                  </a:cubicBezTo>
                  <a:lnTo>
                    <a:pt x="337" y="920"/>
                  </a:lnTo>
                  <a:cubicBezTo>
                    <a:pt x="325" y="941"/>
                    <a:pt x="313" y="962"/>
                    <a:pt x="301" y="983"/>
                  </a:cubicBezTo>
                  <a:lnTo>
                    <a:pt x="301" y="983"/>
                  </a:lnTo>
                  <a:cubicBezTo>
                    <a:pt x="301" y="984"/>
                    <a:pt x="301" y="984"/>
                    <a:pt x="300" y="985"/>
                  </a:cubicBezTo>
                  <a:lnTo>
                    <a:pt x="300" y="985"/>
                  </a:lnTo>
                  <a:cubicBezTo>
                    <a:pt x="299" y="986"/>
                    <a:pt x="299" y="987"/>
                    <a:pt x="298" y="988"/>
                  </a:cubicBezTo>
                  <a:lnTo>
                    <a:pt x="298" y="988"/>
                  </a:lnTo>
                  <a:cubicBezTo>
                    <a:pt x="286" y="1010"/>
                    <a:pt x="274" y="1033"/>
                    <a:pt x="263" y="1055"/>
                  </a:cubicBezTo>
                  <a:lnTo>
                    <a:pt x="263" y="1055"/>
                  </a:lnTo>
                  <a:cubicBezTo>
                    <a:pt x="262" y="1056"/>
                    <a:pt x="262" y="1057"/>
                    <a:pt x="262" y="1058"/>
                  </a:cubicBezTo>
                  <a:lnTo>
                    <a:pt x="262" y="1058"/>
                  </a:lnTo>
                  <a:cubicBezTo>
                    <a:pt x="250" y="1080"/>
                    <a:pt x="239" y="1102"/>
                    <a:pt x="228" y="1126"/>
                  </a:cubicBezTo>
                  <a:lnTo>
                    <a:pt x="228" y="1126"/>
                  </a:lnTo>
                  <a:cubicBezTo>
                    <a:pt x="227" y="1127"/>
                    <a:pt x="227" y="1129"/>
                    <a:pt x="226" y="1131"/>
                  </a:cubicBezTo>
                  <a:lnTo>
                    <a:pt x="226" y="1131"/>
                  </a:lnTo>
                  <a:cubicBezTo>
                    <a:pt x="226" y="1132"/>
                    <a:pt x="225" y="1133"/>
                    <a:pt x="224" y="1134"/>
                  </a:cubicBezTo>
                  <a:lnTo>
                    <a:pt x="224" y="1134"/>
                  </a:lnTo>
                  <a:cubicBezTo>
                    <a:pt x="214" y="1156"/>
                    <a:pt x="204" y="1179"/>
                    <a:pt x="195" y="1201"/>
                  </a:cubicBezTo>
                  <a:lnTo>
                    <a:pt x="195" y="1201"/>
                  </a:lnTo>
                  <a:cubicBezTo>
                    <a:pt x="193" y="1205"/>
                    <a:pt x="192" y="1209"/>
                    <a:pt x="190" y="1212"/>
                  </a:cubicBezTo>
                  <a:lnTo>
                    <a:pt x="190" y="1212"/>
                  </a:lnTo>
                  <a:cubicBezTo>
                    <a:pt x="181" y="1235"/>
                    <a:pt x="172" y="1258"/>
                    <a:pt x="163" y="1281"/>
                  </a:cubicBezTo>
                  <a:lnTo>
                    <a:pt x="163" y="1281"/>
                  </a:lnTo>
                  <a:cubicBezTo>
                    <a:pt x="162" y="1282"/>
                    <a:pt x="161" y="1284"/>
                    <a:pt x="161" y="1285"/>
                  </a:cubicBezTo>
                  <a:lnTo>
                    <a:pt x="161" y="1285"/>
                  </a:lnTo>
                  <a:cubicBezTo>
                    <a:pt x="160" y="1288"/>
                    <a:pt x="159" y="1290"/>
                    <a:pt x="159" y="1292"/>
                  </a:cubicBezTo>
                  <a:lnTo>
                    <a:pt x="159" y="1292"/>
                  </a:lnTo>
                  <a:cubicBezTo>
                    <a:pt x="150" y="1315"/>
                    <a:pt x="141" y="1339"/>
                    <a:pt x="133" y="1363"/>
                  </a:cubicBezTo>
                  <a:lnTo>
                    <a:pt x="133" y="1363"/>
                  </a:lnTo>
                  <a:cubicBezTo>
                    <a:pt x="132" y="1366"/>
                    <a:pt x="131" y="1368"/>
                    <a:pt x="131" y="1371"/>
                  </a:cubicBezTo>
                  <a:lnTo>
                    <a:pt x="131" y="1371"/>
                  </a:lnTo>
                  <a:cubicBezTo>
                    <a:pt x="127" y="1382"/>
                    <a:pt x="123" y="1392"/>
                    <a:pt x="120" y="1403"/>
                  </a:cubicBezTo>
                  <a:lnTo>
                    <a:pt x="120" y="1403"/>
                  </a:lnTo>
                  <a:cubicBezTo>
                    <a:pt x="115" y="1417"/>
                    <a:pt x="111" y="1431"/>
                    <a:pt x="107" y="1446"/>
                  </a:cubicBezTo>
                  <a:lnTo>
                    <a:pt x="107" y="1446"/>
                  </a:lnTo>
                  <a:cubicBezTo>
                    <a:pt x="106" y="1446"/>
                    <a:pt x="106" y="1447"/>
                    <a:pt x="106" y="1447"/>
                  </a:cubicBezTo>
                  <a:lnTo>
                    <a:pt x="106" y="1447"/>
                  </a:lnTo>
                  <a:lnTo>
                    <a:pt x="106" y="1448"/>
                  </a:lnTo>
                  <a:lnTo>
                    <a:pt x="106" y="1448"/>
                  </a:lnTo>
                  <a:cubicBezTo>
                    <a:pt x="100" y="1470"/>
                    <a:pt x="93" y="1493"/>
                    <a:pt x="87" y="1515"/>
                  </a:cubicBezTo>
                  <a:lnTo>
                    <a:pt x="87" y="1515"/>
                  </a:lnTo>
                  <a:cubicBezTo>
                    <a:pt x="85" y="1520"/>
                    <a:pt x="84" y="1524"/>
                    <a:pt x="83" y="1529"/>
                  </a:cubicBezTo>
                  <a:lnTo>
                    <a:pt x="83" y="1529"/>
                  </a:lnTo>
                  <a:cubicBezTo>
                    <a:pt x="78" y="1551"/>
                    <a:pt x="72" y="1573"/>
                    <a:pt x="67" y="1596"/>
                  </a:cubicBezTo>
                  <a:lnTo>
                    <a:pt x="67" y="1596"/>
                  </a:lnTo>
                  <a:cubicBezTo>
                    <a:pt x="67" y="1597"/>
                    <a:pt x="66" y="1598"/>
                    <a:pt x="66" y="1600"/>
                  </a:cubicBezTo>
                  <a:lnTo>
                    <a:pt x="66" y="1600"/>
                  </a:lnTo>
                  <a:cubicBezTo>
                    <a:pt x="65" y="1602"/>
                    <a:pt x="65" y="1604"/>
                    <a:pt x="64" y="1607"/>
                  </a:cubicBezTo>
                  <a:lnTo>
                    <a:pt x="64" y="1607"/>
                  </a:lnTo>
                  <a:cubicBezTo>
                    <a:pt x="59" y="1629"/>
                    <a:pt x="54" y="1651"/>
                    <a:pt x="50" y="1673"/>
                  </a:cubicBezTo>
                  <a:lnTo>
                    <a:pt x="50" y="1673"/>
                  </a:lnTo>
                  <a:cubicBezTo>
                    <a:pt x="49" y="1676"/>
                    <a:pt x="49" y="1677"/>
                    <a:pt x="49" y="1680"/>
                  </a:cubicBezTo>
                  <a:lnTo>
                    <a:pt x="49" y="1680"/>
                  </a:lnTo>
                  <a:cubicBezTo>
                    <a:pt x="44" y="1703"/>
                    <a:pt x="39" y="1727"/>
                    <a:pt x="36" y="1751"/>
                  </a:cubicBezTo>
                  <a:lnTo>
                    <a:pt x="36" y="1751"/>
                  </a:lnTo>
                  <a:cubicBezTo>
                    <a:pt x="35" y="1752"/>
                    <a:pt x="35" y="1755"/>
                    <a:pt x="35" y="1757"/>
                  </a:cubicBezTo>
                  <a:lnTo>
                    <a:pt x="35" y="1757"/>
                  </a:lnTo>
                  <a:cubicBezTo>
                    <a:pt x="34" y="1759"/>
                    <a:pt x="34" y="1762"/>
                    <a:pt x="33" y="1764"/>
                  </a:cubicBezTo>
                  <a:lnTo>
                    <a:pt x="33" y="1764"/>
                  </a:lnTo>
                  <a:cubicBezTo>
                    <a:pt x="30" y="1788"/>
                    <a:pt x="26" y="1812"/>
                    <a:pt x="22" y="1836"/>
                  </a:cubicBezTo>
                  <a:lnTo>
                    <a:pt x="22" y="1836"/>
                  </a:lnTo>
                  <a:cubicBezTo>
                    <a:pt x="22" y="1838"/>
                    <a:pt x="22" y="1841"/>
                    <a:pt x="22" y="1843"/>
                  </a:cubicBezTo>
                  <a:lnTo>
                    <a:pt x="22" y="1843"/>
                  </a:lnTo>
                  <a:cubicBezTo>
                    <a:pt x="19" y="1866"/>
                    <a:pt x="16" y="1889"/>
                    <a:pt x="14" y="1912"/>
                  </a:cubicBezTo>
                  <a:lnTo>
                    <a:pt x="14" y="1912"/>
                  </a:lnTo>
                  <a:cubicBezTo>
                    <a:pt x="13" y="1914"/>
                    <a:pt x="13" y="1917"/>
                    <a:pt x="13" y="1919"/>
                  </a:cubicBezTo>
                  <a:lnTo>
                    <a:pt x="13" y="1919"/>
                  </a:lnTo>
                  <a:cubicBezTo>
                    <a:pt x="13" y="1920"/>
                    <a:pt x="13" y="1921"/>
                    <a:pt x="13" y="1923"/>
                  </a:cubicBezTo>
                  <a:lnTo>
                    <a:pt x="13" y="1923"/>
                  </a:lnTo>
                  <a:cubicBezTo>
                    <a:pt x="10" y="1946"/>
                    <a:pt x="9" y="1971"/>
                    <a:pt x="6" y="1995"/>
                  </a:cubicBezTo>
                  <a:lnTo>
                    <a:pt x="6" y="1995"/>
                  </a:lnTo>
                  <a:cubicBezTo>
                    <a:pt x="6" y="1999"/>
                    <a:pt x="6" y="2004"/>
                    <a:pt x="5" y="2009"/>
                  </a:cubicBezTo>
                  <a:lnTo>
                    <a:pt x="5" y="2009"/>
                  </a:lnTo>
                  <a:cubicBezTo>
                    <a:pt x="4" y="2034"/>
                    <a:pt x="2" y="2059"/>
                    <a:pt x="2" y="2084"/>
                  </a:cubicBezTo>
                  <a:lnTo>
                    <a:pt x="2" y="2084"/>
                  </a:lnTo>
                  <a:lnTo>
                    <a:pt x="2" y="2085"/>
                  </a:lnTo>
                  <a:lnTo>
                    <a:pt x="2" y="2085"/>
                  </a:lnTo>
                  <a:cubicBezTo>
                    <a:pt x="1" y="2093"/>
                    <a:pt x="1" y="2101"/>
                    <a:pt x="0" y="2110"/>
                  </a:cubicBezTo>
                  <a:lnTo>
                    <a:pt x="0" y="2110"/>
                  </a:lnTo>
                  <a:cubicBezTo>
                    <a:pt x="0" y="2117"/>
                    <a:pt x="0" y="2125"/>
                    <a:pt x="0" y="2132"/>
                  </a:cubicBezTo>
                  <a:lnTo>
                    <a:pt x="0" y="2132"/>
                  </a:lnTo>
                  <a:cubicBezTo>
                    <a:pt x="0" y="2133"/>
                    <a:pt x="0" y="2133"/>
                    <a:pt x="0" y="2134"/>
                  </a:cubicBezTo>
                  <a:lnTo>
                    <a:pt x="0" y="2134"/>
                  </a:lnTo>
                  <a:lnTo>
                    <a:pt x="0" y="2135"/>
                  </a:lnTo>
                  <a:lnTo>
                    <a:pt x="0" y="2135"/>
                  </a:lnTo>
                  <a:cubicBezTo>
                    <a:pt x="0" y="2143"/>
                    <a:pt x="0" y="2151"/>
                    <a:pt x="0" y="2160"/>
                  </a:cubicBezTo>
                  <a:lnTo>
                    <a:pt x="0" y="2160"/>
                  </a:lnTo>
                  <a:cubicBezTo>
                    <a:pt x="0" y="2168"/>
                    <a:pt x="0" y="2176"/>
                    <a:pt x="0" y="2185"/>
                  </a:cubicBezTo>
                  <a:lnTo>
                    <a:pt x="0" y="2185"/>
                  </a:lnTo>
                  <a:cubicBezTo>
                    <a:pt x="0" y="2461"/>
                    <a:pt x="42" y="2724"/>
                    <a:pt x="120" y="2967"/>
                  </a:cubicBezTo>
                  <a:lnTo>
                    <a:pt x="120" y="2967"/>
                  </a:lnTo>
                  <a:cubicBezTo>
                    <a:pt x="197" y="3206"/>
                    <a:pt x="309" y="3425"/>
                    <a:pt x="447" y="3614"/>
                  </a:cubicBezTo>
                  <a:lnTo>
                    <a:pt x="447" y="3614"/>
                  </a:lnTo>
                  <a:cubicBezTo>
                    <a:pt x="583" y="3800"/>
                    <a:pt x="745" y="3955"/>
                    <a:pt x="925" y="4073"/>
                  </a:cubicBezTo>
                  <a:lnTo>
                    <a:pt x="925" y="4073"/>
                  </a:lnTo>
                  <a:cubicBezTo>
                    <a:pt x="1103" y="4189"/>
                    <a:pt x="1297" y="4268"/>
                    <a:pt x="1501" y="4303"/>
                  </a:cubicBezTo>
                  <a:lnTo>
                    <a:pt x="1876" y="4369"/>
                  </a:lnTo>
                  <a:lnTo>
                    <a:pt x="1876" y="4369"/>
                  </a:lnTo>
                  <a:cubicBezTo>
                    <a:pt x="1669" y="4333"/>
                    <a:pt x="1472" y="4251"/>
                    <a:pt x="1291" y="4132"/>
                  </a:cubicBezTo>
                </a:path>
              </a:pathLst>
            </a:custGeom>
            <a:solidFill>
              <a:srgbClr val="000000">
                <a:alpha val="23922"/>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sp>
          <p:nvSpPr>
            <p:cNvPr id="26" name="Freeform 30">
              <a:extLst>
                <a:ext uri="{FF2B5EF4-FFF2-40B4-BE49-F238E27FC236}">
                  <a16:creationId xmlns:a16="http://schemas.microsoft.com/office/drawing/2014/main" id="{A8BF1E46-4515-8464-044E-B526777D701D}"/>
                </a:ext>
              </a:extLst>
            </p:cNvPr>
            <p:cNvSpPr>
              <a:spLocks noChangeArrowheads="1"/>
            </p:cNvSpPr>
            <p:nvPr/>
          </p:nvSpPr>
          <p:spPr bwMode="auto">
            <a:xfrm>
              <a:off x="5245017" y="6060738"/>
              <a:ext cx="487757" cy="909003"/>
            </a:xfrm>
            <a:custGeom>
              <a:avLst/>
              <a:gdLst>
                <a:gd name="T0" fmla="*/ 195 w 196"/>
                <a:gd name="T1" fmla="*/ 181 h 362"/>
                <a:gd name="T2" fmla="*/ 195 w 196"/>
                <a:gd name="T3" fmla="*/ 181 h 362"/>
                <a:gd name="T4" fmla="*/ 98 w 196"/>
                <a:gd name="T5" fmla="*/ 361 h 362"/>
                <a:gd name="T6" fmla="*/ 98 w 196"/>
                <a:gd name="T7" fmla="*/ 361 h 362"/>
                <a:gd name="T8" fmla="*/ 0 w 196"/>
                <a:gd name="T9" fmla="*/ 181 h 362"/>
                <a:gd name="T10" fmla="*/ 0 w 196"/>
                <a:gd name="T11" fmla="*/ 181 h 362"/>
                <a:gd name="T12" fmla="*/ 98 w 196"/>
                <a:gd name="T13" fmla="*/ 0 h 362"/>
                <a:gd name="T14" fmla="*/ 98 w 196"/>
                <a:gd name="T15" fmla="*/ 0 h 362"/>
                <a:gd name="T16" fmla="*/ 195 w 196"/>
                <a:gd name="T17" fmla="*/ 18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62">
                  <a:moveTo>
                    <a:pt x="195" y="181"/>
                  </a:moveTo>
                  <a:lnTo>
                    <a:pt x="195" y="181"/>
                  </a:lnTo>
                  <a:cubicBezTo>
                    <a:pt x="195" y="281"/>
                    <a:pt x="151" y="361"/>
                    <a:pt x="98" y="361"/>
                  </a:cubicBezTo>
                  <a:lnTo>
                    <a:pt x="98" y="361"/>
                  </a:lnTo>
                  <a:cubicBezTo>
                    <a:pt x="44" y="361"/>
                    <a:pt x="0" y="281"/>
                    <a:pt x="0" y="181"/>
                  </a:cubicBezTo>
                  <a:lnTo>
                    <a:pt x="0" y="181"/>
                  </a:lnTo>
                  <a:cubicBezTo>
                    <a:pt x="0" y="81"/>
                    <a:pt x="44" y="0"/>
                    <a:pt x="98" y="0"/>
                  </a:cubicBezTo>
                  <a:lnTo>
                    <a:pt x="98" y="0"/>
                  </a:lnTo>
                  <a:cubicBezTo>
                    <a:pt x="151" y="0"/>
                    <a:pt x="195" y="81"/>
                    <a:pt x="195" y="181"/>
                  </a:cubicBezTo>
                </a:path>
              </a:pathLst>
            </a:custGeom>
            <a:solidFill>
              <a:schemeClr val="tx2">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sp>
          <p:nvSpPr>
            <p:cNvPr id="27" name="Freeform 31">
              <a:extLst>
                <a:ext uri="{FF2B5EF4-FFF2-40B4-BE49-F238E27FC236}">
                  <a16:creationId xmlns:a16="http://schemas.microsoft.com/office/drawing/2014/main" id="{619756B2-D627-EF16-40FE-9114732FE003}"/>
                </a:ext>
              </a:extLst>
            </p:cNvPr>
            <p:cNvSpPr>
              <a:spLocks noChangeArrowheads="1"/>
            </p:cNvSpPr>
            <p:nvPr/>
          </p:nvSpPr>
          <p:spPr bwMode="auto">
            <a:xfrm>
              <a:off x="5466448" y="6445916"/>
              <a:ext cx="4825459" cy="139868"/>
            </a:xfrm>
            <a:custGeom>
              <a:avLst/>
              <a:gdLst>
                <a:gd name="T0" fmla="*/ 3596 w 3650"/>
                <a:gd name="T1" fmla="*/ 106 h 107"/>
                <a:gd name="T2" fmla="*/ 53 w 3650"/>
                <a:gd name="T3" fmla="*/ 106 h 107"/>
                <a:gd name="T4" fmla="*/ 53 w 3650"/>
                <a:gd name="T5" fmla="*/ 106 h 107"/>
                <a:gd name="T6" fmla="*/ 0 w 3650"/>
                <a:gd name="T7" fmla="*/ 53 h 107"/>
                <a:gd name="T8" fmla="*/ 0 w 3650"/>
                <a:gd name="T9" fmla="*/ 53 h 107"/>
                <a:gd name="T10" fmla="*/ 53 w 3650"/>
                <a:gd name="T11" fmla="*/ 0 h 107"/>
                <a:gd name="T12" fmla="*/ 3596 w 3650"/>
                <a:gd name="T13" fmla="*/ 0 h 107"/>
                <a:gd name="T14" fmla="*/ 3596 w 3650"/>
                <a:gd name="T15" fmla="*/ 0 h 107"/>
                <a:gd name="T16" fmla="*/ 3649 w 3650"/>
                <a:gd name="T17" fmla="*/ 53 h 107"/>
                <a:gd name="T18" fmla="*/ 3649 w 3650"/>
                <a:gd name="T19" fmla="*/ 53 h 107"/>
                <a:gd name="T20" fmla="*/ 3596 w 3650"/>
                <a:gd name="T21"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0" h="107">
                  <a:moveTo>
                    <a:pt x="3596" y="106"/>
                  </a:moveTo>
                  <a:lnTo>
                    <a:pt x="53" y="106"/>
                  </a:lnTo>
                  <a:lnTo>
                    <a:pt x="53" y="106"/>
                  </a:lnTo>
                  <a:cubicBezTo>
                    <a:pt x="23" y="106"/>
                    <a:pt x="0" y="82"/>
                    <a:pt x="0" y="53"/>
                  </a:cubicBezTo>
                  <a:lnTo>
                    <a:pt x="0" y="53"/>
                  </a:lnTo>
                  <a:cubicBezTo>
                    <a:pt x="0" y="24"/>
                    <a:pt x="23" y="0"/>
                    <a:pt x="53" y="0"/>
                  </a:cubicBezTo>
                  <a:lnTo>
                    <a:pt x="3596" y="0"/>
                  </a:lnTo>
                  <a:lnTo>
                    <a:pt x="3596" y="0"/>
                  </a:lnTo>
                  <a:cubicBezTo>
                    <a:pt x="3625" y="0"/>
                    <a:pt x="3649" y="24"/>
                    <a:pt x="3649" y="53"/>
                  </a:cubicBezTo>
                  <a:lnTo>
                    <a:pt x="3649" y="53"/>
                  </a:lnTo>
                  <a:cubicBezTo>
                    <a:pt x="3649" y="82"/>
                    <a:pt x="3625" y="106"/>
                    <a:pt x="3596" y="106"/>
                  </a:cubicBezTo>
                </a:path>
              </a:pathLst>
            </a:custGeom>
            <a:solidFill>
              <a:schemeClr val="tx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sp>
          <p:nvSpPr>
            <p:cNvPr id="28" name="Freeform 33">
              <a:extLst>
                <a:ext uri="{FF2B5EF4-FFF2-40B4-BE49-F238E27FC236}">
                  <a16:creationId xmlns:a16="http://schemas.microsoft.com/office/drawing/2014/main" id="{D2B6835D-8414-B190-85BA-8C40103B3EA0}"/>
                </a:ext>
              </a:extLst>
            </p:cNvPr>
            <p:cNvSpPr>
              <a:spLocks noChangeArrowheads="1"/>
            </p:cNvSpPr>
            <p:nvPr/>
          </p:nvSpPr>
          <p:spPr bwMode="auto">
            <a:xfrm>
              <a:off x="9167138" y="6060971"/>
              <a:ext cx="1304729" cy="909386"/>
            </a:xfrm>
            <a:custGeom>
              <a:avLst/>
              <a:gdLst>
                <a:gd name="connsiteX0" fmla="*/ 0 w 1229774"/>
                <a:gd name="connsiteY0" fmla="*/ 494667 h 857143"/>
                <a:gd name="connsiteX1" fmla="*/ 926329 w 1229774"/>
                <a:gd name="connsiteY1" fmla="*/ 494667 h 857143"/>
                <a:gd name="connsiteX2" fmla="*/ 1229717 w 1229774"/>
                <a:gd name="connsiteY2" fmla="*/ 856486 h 857143"/>
                <a:gd name="connsiteX3" fmla="*/ 913895 w 1229774"/>
                <a:gd name="connsiteY3" fmla="*/ 836593 h 857143"/>
                <a:gd name="connsiteX4" fmla="*/ 377992 w 1229774"/>
                <a:gd name="connsiteY4" fmla="*/ 611544 h 857143"/>
                <a:gd name="connsiteX5" fmla="*/ 518495 w 1229774"/>
                <a:gd name="connsiteY5" fmla="*/ 817942 h 857143"/>
                <a:gd name="connsiteX6" fmla="*/ 273547 w 1229774"/>
                <a:gd name="connsiteY6" fmla="*/ 807995 h 857143"/>
                <a:gd name="connsiteX7" fmla="*/ 1217575 w 1229774"/>
                <a:gd name="connsiteY7" fmla="*/ 14 h 857143"/>
                <a:gd name="connsiteX8" fmla="*/ 1229717 w 1229774"/>
                <a:gd name="connsiteY8" fmla="*/ 994 h 857143"/>
                <a:gd name="connsiteX9" fmla="*/ 926329 w 1229774"/>
                <a:gd name="connsiteY9" fmla="*/ 361591 h 857143"/>
                <a:gd name="connsiteX10" fmla="*/ 0 w 1229774"/>
                <a:gd name="connsiteY10" fmla="*/ 361591 h 857143"/>
                <a:gd name="connsiteX11" fmla="*/ 273547 w 1229774"/>
                <a:gd name="connsiteY11" fmla="*/ 49321 h 857143"/>
                <a:gd name="connsiteX12" fmla="*/ 518495 w 1229774"/>
                <a:gd name="connsiteY12" fmla="*/ 39408 h 857143"/>
                <a:gd name="connsiteX13" fmla="*/ 377992 w 1229774"/>
                <a:gd name="connsiteY13" fmla="*/ 245109 h 857143"/>
                <a:gd name="connsiteX14" fmla="*/ 913895 w 1229774"/>
                <a:gd name="connsiteY14" fmla="*/ 19581 h 857143"/>
                <a:gd name="connsiteX15" fmla="*/ 1217575 w 1229774"/>
                <a:gd name="connsiteY15" fmla="*/ 14 h 85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9774" h="857143">
                  <a:moveTo>
                    <a:pt x="0" y="494667"/>
                  </a:moveTo>
                  <a:lnTo>
                    <a:pt x="926329" y="494667"/>
                  </a:lnTo>
                  <a:cubicBezTo>
                    <a:pt x="944980" y="517048"/>
                    <a:pt x="1223500" y="851513"/>
                    <a:pt x="1229717" y="856486"/>
                  </a:cubicBezTo>
                  <a:cubicBezTo>
                    <a:pt x="1234691" y="861460"/>
                    <a:pt x="913895" y="836593"/>
                    <a:pt x="913895" y="836593"/>
                  </a:cubicBezTo>
                  <a:lnTo>
                    <a:pt x="377992" y="611544"/>
                  </a:lnTo>
                  <a:lnTo>
                    <a:pt x="518495" y="817942"/>
                  </a:lnTo>
                  <a:lnTo>
                    <a:pt x="273547" y="807995"/>
                  </a:lnTo>
                  <a:close/>
                  <a:moveTo>
                    <a:pt x="1217575" y="14"/>
                  </a:moveTo>
                  <a:cubicBezTo>
                    <a:pt x="1225870" y="-71"/>
                    <a:pt x="1230339" y="219"/>
                    <a:pt x="1229717" y="994"/>
                  </a:cubicBezTo>
                  <a:cubicBezTo>
                    <a:pt x="1223500" y="5950"/>
                    <a:pt x="944980" y="338046"/>
                    <a:pt x="926329" y="361591"/>
                  </a:cubicBezTo>
                  <a:lnTo>
                    <a:pt x="0" y="361591"/>
                  </a:lnTo>
                  <a:lnTo>
                    <a:pt x="273547" y="49321"/>
                  </a:lnTo>
                  <a:lnTo>
                    <a:pt x="518495" y="39408"/>
                  </a:lnTo>
                  <a:lnTo>
                    <a:pt x="377992" y="245109"/>
                  </a:lnTo>
                  <a:lnTo>
                    <a:pt x="913895" y="19581"/>
                  </a:lnTo>
                  <a:cubicBezTo>
                    <a:pt x="913895" y="19581"/>
                    <a:pt x="1159504" y="606"/>
                    <a:pt x="1217575" y="14"/>
                  </a:cubicBezTo>
                  <a:close/>
                </a:path>
              </a:pathLst>
            </a:custGeom>
            <a:solidFill>
              <a:schemeClr val="accent6"/>
            </a:solidFill>
            <a:ln>
              <a:noFill/>
            </a:ln>
            <a:effec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Poppins" pitchFamily="2" charset="77"/>
              </a:endParaRPr>
            </a:p>
          </p:txBody>
        </p:sp>
      </p:grpSp>
      <p:sp>
        <p:nvSpPr>
          <p:cNvPr id="29" name="TextBox 21">
            <a:extLst>
              <a:ext uri="{FF2B5EF4-FFF2-40B4-BE49-F238E27FC236}">
                <a16:creationId xmlns:a16="http://schemas.microsoft.com/office/drawing/2014/main" id="{F4FCD239-D666-7440-5EF1-640217C0C914}"/>
              </a:ext>
            </a:extLst>
          </p:cNvPr>
          <p:cNvSpPr txBox="1"/>
          <p:nvPr/>
        </p:nvSpPr>
        <p:spPr>
          <a:xfrm>
            <a:off x="364434" y="3143927"/>
            <a:ext cx="2817250" cy="4801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defTabSz="1422400">
              <a:lnSpc>
                <a:spcPct val="90000"/>
              </a:lnSpc>
              <a:spcBef>
                <a:spcPct val="0"/>
              </a:spcBef>
              <a:spcAft>
                <a:spcPct val="35000"/>
              </a:spcAft>
              <a:buNone/>
            </a:pPr>
            <a:r>
              <a:rPr lang="en-US" sz="2800" b="1" kern="1200" dirty="0">
                <a:solidFill>
                  <a:srgbClr val="002060"/>
                </a:solidFill>
              </a:rPr>
              <a:t>#Cultureshift</a:t>
            </a:r>
            <a:endParaRPr lang="en-US" sz="2800" kern="1200" dirty="0">
              <a:solidFill>
                <a:srgbClr val="002060"/>
              </a:solidFill>
            </a:endParaRPr>
          </a:p>
        </p:txBody>
      </p:sp>
      <p:sp>
        <p:nvSpPr>
          <p:cNvPr id="5" name="Oval 4">
            <a:extLst>
              <a:ext uri="{FF2B5EF4-FFF2-40B4-BE49-F238E27FC236}">
                <a16:creationId xmlns:a16="http://schemas.microsoft.com/office/drawing/2014/main" id="{7A6DA644-F881-C30C-19E7-188E627FCDED}"/>
              </a:ext>
            </a:extLst>
          </p:cNvPr>
          <p:cNvSpPr/>
          <p:nvPr/>
        </p:nvSpPr>
        <p:spPr>
          <a:xfrm>
            <a:off x="6610339" y="3769471"/>
            <a:ext cx="2841256" cy="1496314"/>
          </a:xfrm>
          <a:prstGeom prst="ellipse">
            <a:avLst/>
          </a:prstGeom>
          <a:solidFill>
            <a:srgbClr val="7030A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800"/>
              </a:lnSpc>
            </a:pPr>
            <a:r>
              <a:rPr lang="en-ZA" sz="1400" spc="-10" dirty="0">
                <a:solidFill>
                  <a:schemeClr val="bg1"/>
                </a:solidFill>
                <a:latin typeface="Century Gothic (Body)"/>
                <a:cs typeface="Poppins" pitchFamily="2" charset="77"/>
              </a:rPr>
              <a:t>Are there systems in place to enable achievement? </a:t>
            </a:r>
          </a:p>
        </p:txBody>
      </p:sp>
      <p:sp>
        <p:nvSpPr>
          <p:cNvPr id="10" name="Oval 9">
            <a:extLst>
              <a:ext uri="{FF2B5EF4-FFF2-40B4-BE49-F238E27FC236}">
                <a16:creationId xmlns:a16="http://schemas.microsoft.com/office/drawing/2014/main" id="{AC24FBE8-2D08-825C-9AA2-A1D41D421378}"/>
              </a:ext>
            </a:extLst>
          </p:cNvPr>
          <p:cNvSpPr/>
          <p:nvPr/>
        </p:nvSpPr>
        <p:spPr>
          <a:xfrm>
            <a:off x="6332353" y="1362638"/>
            <a:ext cx="2841256" cy="1725891"/>
          </a:xfrm>
          <a:prstGeom prst="ellipse">
            <a:avLst/>
          </a:prstGeom>
          <a:solidFill>
            <a:schemeClr val="accent4">
              <a:lumMod val="75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800"/>
              </a:lnSpc>
            </a:pPr>
            <a:r>
              <a:rPr lang="en-ZA" sz="1100" spc="-10" dirty="0">
                <a:solidFill>
                  <a:schemeClr val="bg1"/>
                </a:solidFill>
                <a:latin typeface="Century Gothic (Body)"/>
                <a:cs typeface="Poppins" pitchFamily="2" charset="77"/>
              </a:rPr>
              <a:t>With the limited fiscus, will the target set achieve the maximum impact in relation to the mandate</a:t>
            </a:r>
            <a:r>
              <a:rPr lang="en-ZA" sz="1400" spc="-10" dirty="0">
                <a:solidFill>
                  <a:schemeClr val="bg1"/>
                </a:solidFill>
                <a:latin typeface="Century Gothic (Body)"/>
                <a:cs typeface="Poppins" pitchFamily="2" charset="77"/>
              </a:rPr>
              <a:t>?</a:t>
            </a:r>
          </a:p>
        </p:txBody>
      </p:sp>
      <p:graphicFrame>
        <p:nvGraphicFramePr>
          <p:cNvPr id="30" name="Diagram 29">
            <a:extLst>
              <a:ext uri="{FF2B5EF4-FFF2-40B4-BE49-F238E27FC236}">
                <a16:creationId xmlns:a16="http://schemas.microsoft.com/office/drawing/2014/main" id="{9D144AAB-915A-F761-27D7-35D02E4708D7}"/>
              </a:ext>
            </a:extLst>
          </p:cNvPr>
          <p:cNvGraphicFramePr/>
          <p:nvPr>
            <p:extLst>
              <p:ext uri="{D42A27DB-BD31-4B8C-83A1-F6EECF244321}">
                <p14:modId xmlns:p14="http://schemas.microsoft.com/office/powerpoint/2010/main" val="1877663956"/>
              </p:ext>
            </p:extLst>
          </p:nvPr>
        </p:nvGraphicFramePr>
        <p:xfrm>
          <a:off x="9202974" y="1041787"/>
          <a:ext cx="3573699" cy="527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9893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We recommend to the committee </a:t>
            </a:r>
          </a:p>
        </p:txBody>
      </p:sp>
      <p:pic>
        <p:nvPicPr>
          <p:cNvPr id="34" name="Picture Placeholder 33">
            <a:extLst>
              <a:ext uri="{FF2B5EF4-FFF2-40B4-BE49-F238E27FC236}">
                <a16:creationId xmlns:a16="http://schemas.microsoft.com/office/drawing/2014/main" id="{881463A5-889B-024C-847C-15EF14B39645}"/>
              </a:ext>
            </a:extLst>
          </p:cNvPr>
          <p:cNvPicPr>
            <a:picLocks noGrp="1" noChangeAspect="1"/>
          </p:cNvPicPr>
          <p:nvPr>
            <p:ph sz="quarter" idx="4294967295"/>
          </p:nvPr>
        </p:nvPicPr>
        <p:blipFill rotWithShape="1">
          <a:blip r:embed="rId2" cstate="hqprint">
            <a:extLst>
              <a:ext uri="{28A0092B-C50C-407E-A947-70E740481C1C}">
                <a14:useLocalDpi xmlns:a14="http://schemas.microsoft.com/office/drawing/2010/main"/>
              </a:ext>
            </a:extLst>
          </a:blip>
          <a:stretch/>
        </p:blipFill>
        <p:spPr>
          <a:xfrm>
            <a:off x="0" y="0"/>
            <a:ext cx="4013200" cy="6858000"/>
          </a:xfrm>
        </p:spPr>
      </p:pic>
      <p:sp>
        <p:nvSpPr>
          <p:cNvPr id="15" name="TextBox 14">
            <a:extLst>
              <a:ext uri="{FF2B5EF4-FFF2-40B4-BE49-F238E27FC236}">
                <a16:creationId xmlns:a16="http://schemas.microsoft.com/office/drawing/2014/main" id="{683459D4-4AF6-6F47-8BB4-1CA1BBA68B26}"/>
              </a:ext>
            </a:extLst>
          </p:cNvPr>
          <p:cNvSpPr txBox="1"/>
          <p:nvPr/>
        </p:nvSpPr>
        <p:spPr>
          <a:xfrm>
            <a:off x="5062593" y="1423561"/>
            <a:ext cx="3506088" cy="338554"/>
          </a:xfrm>
          <a:prstGeom prst="rect">
            <a:avLst/>
          </a:prstGeom>
          <a:noFill/>
        </p:spPr>
        <p:txBody>
          <a:bodyPr wrap="none" rtlCol="0" anchor="b" anchorCtr="0">
            <a:spAutoFit/>
          </a:bodyPr>
          <a:lstStyle/>
          <a:p>
            <a:pPr lvl="0" defTabSz="914217">
              <a:defRPr/>
            </a:pPr>
            <a:r>
              <a:rPr lang="en-US" sz="1600" b="1" dirty="0">
                <a:solidFill>
                  <a:srgbClr val="272829"/>
                </a:solidFill>
                <a:latin typeface="Poppins" pitchFamily="2" charset="77"/>
                <a:ea typeface="League Spartan" charset="0"/>
                <a:cs typeface="Poppins" pitchFamily="2" charset="77"/>
              </a:rPr>
              <a:t>INCLUSION OF MTSF INDICATORS</a:t>
            </a:r>
          </a:p>
        </p:txBody>
      </p:sp>
      <p:sp>
        <p:nvSpPr>
          <p:cNvPr id="16" name="Subtitle 2">
            <a:extLst>
              <a:ext uri="{FF2B5EF4-FFF2-40B4-BE49-F238E27FC236}">
                <a16:creationId xmlns:a16="http://schemas.microsoft.com/office/drawing/2014/main" id="{57A9006D-9130-1E4E-9BCB-9B466D13EEEE}"/>
              </a:ext>
            </a:extLst>
          </p:cNvPr>
          <p:cNvSpPr txBox="1">
            <a:spLocks/>
          </p:cNvSpPr>
          <p:nvPr/>
        </p:nvSpPr>
        <p:spPr>
          <a:xfrm>
            <a:off x="5062593" y="1786878"/>
            <a:ext cx="6347177" cy="12112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200" dirty="0">
                <a:solidFill>
                  <a:schemeClr val="accent1">
                    <a:lumMod val="50000"/>
                  </a:schemeClr>
                </a:solidFill>
                <a:latin typeface="Century Gothic" panose="020F0302020204030204"/>
                <a:ea typeface="Lato Light" panose="020F0502020204030203" pitchFamily="34" charset="0"/>
                <a:cs typeface="Mukta ExtraLight" panose="020B0000000000000000" pitchFamily="34" charset="77"/>
              </a:rPr>
              <a:t>The committee monitor the inclusion of the MTSF indicators in the APP of the department </a:t>
            </a:r>
          </a:p>
          <a:p>
            <a:pPr algn="l"/>
            <a:endParaRPr lang="en-GB" sz="1200" dirty="0">
              <a:solidFill>
                <a:schemeClr val="accent1">
                  <a:lumMod val="50000"/>
                </a:schemeClr>
              </a:solidFill>
              <a:latin typeface="Century Gothic" panose="020F0302020204030204"/>
              <a:ea typeface="Lato Light" panose="020F0502020204030203" pitchFamily="34" charset="0"/>
              <a:cs typeface="Mukta ExtraLight" panose="020B0000000000000000" pitchFamily="34" charset="77"/>
            </a:endParaRPr>
          </a:p>
          <a:p>
            <a:pPr algn="l"/>
            <a:r>
              <a:rPr lang="en-GB" sz="1200" dirty="0">
                <a:solidFill>
                  <a:schemeClr val="accent1">
                    <a:lumMod val="50000"/>
                  </a:schemeClr>
                </a:solidFill>
                <a:latin typeface="Century Gothic" panose="020F0302020204030204"/>
                <a:ea typeface="Lato Light" panose="020F0502020204030203" pitchFamily="34" charset="0"/>
                <a:cs typeface="Mukta ExtraLight" panose="020B0000000000000000" pitchFamily="34" charset="77"/>
              </a:rPr>
              <a:t> The committee implement the accelerated interventions for realisation of MTSF aspirations. </a:t>
            </a:r>
            <a:endParaRPr lang="en-ZA" sz="1000" dirty="0">
              <a:solidFill>
                <a:schemeClr val="accent1">
                  <a:lumMod val="50000"/>
                </a:schemeClr>
              </a:solidFill>
            </a:endParaRPr>
          </a:p>
        </p:txBody>
      </p:sp>
      <p:sp>
        <p:nvSpPr>
          <p:cNvPr id="18" name="TextBox 17">
            <a:extLst>
              <a:ext uri="{FF2B5EF4-FFF2-40B4-BE49-F238E27FC236}">
                <a16:creationId xmlns:a16="http://schemas.microsoft.com/office/drawing/2014/main" id="{B91323FD-D35D-8B4C-A558-83041901AC81}"/>
              </a:ext>
            </a:extLst>
          </p:cNvPr>
          <p:cNvSpPr txBox="1"/>
          <p:nvPr/>
        </p:nvSpPr>
        <p:spPr>
          <a:xfrm>
            <a:off x="5062593" y="3944973"/>
            <a:ext cx="2411238" cy="338554"/>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829"/>
                </a:solidFill>
                <a:effectLst/>
                <a:uLnTx/>
                <a:uFillTx/>
                <a:latin typeface="Poppins" pitchFamily="2" charset="77"/>
                <a:ea typeface="League Spartan" charset="0"/>
                <a:cs typeface="Poppins" pitchFamily="2" charset="77"/>
              </a:rPr>
              <a:t>MONITORING OF APPs</a:t>
            </a:r>
          </a:p>
        </p:txBody>
      </p:sp>
      <p:sp>
        <p:nvSpPr>
          <p:cNvPr id="6" name="Diamond 5">
            <a:extLst>
              <a:ext uri="{FF2B5EF4-FFF2-40B4-BE49-F238E27FC236}">
                <a16:creationId xmlns:a16="http://schemas.microsoft.com/office/drawing/2014/main" id="{D75AB539-68A9-3C4B-B57C-4B023BAA9F3A}"/>
              </a:ext>
            </a:extLst>
          </p:cNvPr>
          <p:cNvSpPr/>
          <p:nvPr/>
        </p:nvSpPr>
        <p:spPr>
          <a:xfrm>
            <a:off x="3535621" y="1493772"/>
            <a:ext cx="1037967" cy="103796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B171435-CE3B-DA48-ABAF-76E18E9E7D13}"/>
              </a:ext>
            </a:extLst>
          </p:cNvPr>
          <p:cNvSpPr txBox="1"/>
          <p:nvPr/>
        </p:nvSpPr>
        <p:spPr>
          <a:xfrm>
            <a:off x="3851664" y="1735756"/>
            <a:ext cx="405881" cy="553998"/>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1</a:t>
            </a:r>
          </a:p>
        </p:txBody>
      </p:sp>
      <p:sp>
        <p:nvSpPr>
          <p:cNvPr id="11" name="Diamond 10">
            <a:extLst>
              <a:ext uri="{FF2B5EF4-FFF2-40B4-BE49-F238E27FC236}">
                <a16:creationId xmlns:a16="http://schemas.microsoft.com/office/drawing/2014/main" id="{6A05D8C9-5455-EA48-8E04-21E0F5A2CAF0}"/>
              </a:ext>
            </a:extLst>
          </p:cNvPr>
          <p:cNvSpPr/>
          <p:nvPr/>
        </p:nvSpPr>
        <p:spPr>
          <a:xfrm>
            <a:off x="3535621" y="4114250"/>
            <a:ext cx="1037967" cy="1037967"/>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Subtitle 2">
            <a:extLst>
              <a:ext uri="{FF2B5EF4-FFF2-40B4-BE49-F238E27FC236}">
                <a16:creationId xmlns:a16="http://schemas.microsoft.com/office/drawing/2014/main" id="{5DCFD89A-6769-9844-BEB1-765488F6BD29}"/>
              </a:ext>
            </a:extLst>
          </p:cNvPr>
          <p:cNvSpPr txBox="1">
            <a:spLocks/>
          </p:cNvSpPr>
          <p:nvPr/>
        </p:nvSpPr>
        <p:spPr>
          <a:xfrm>
            <a:off x="4935620" y="4356234"/>
            <a:ext cx="6347177" cy="48430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lang="en-US" sz="1200" dirty="0">
                <a:solidFill>
                  <a:schemeClr val="accent1">
                    <a:lumMod val="50000"/>
                  </a:schemeClr>
                </a:solidFill>
                <a:latin typeface="Century Gothic" panose="020F0302020204030204"/>
                <a:ea typeface="Lato Light" panose="020F0502020204030203" pitchFamily="34" charset="0"/>
                <a:cs typeface="Mukta ExtraLight" panose="020B0000000000000000" pitchFamily="34" charset="77"/>
              </a:rPr>
              <a:t>The committee to monitor the progress made on implementation of the APP and assess the impact of the non-achievement has on service delivery.</a:t>
            </a:r>
          </a:p>
        </p:txBody>
      </p:sp>
      <p:sp>
        <p:nvSpPr>
          <p:cNvPr id="28" name="TextBox 27">
            <a:extLst>
              <a:ext uri="{FF2B5EF4-FFF2-40B4-BE49-F238E27FC236}">
                <a16:creationId xmlns:a16="http://schemas.microsoft.com/office/drawing/2014/main" id="{1792AAC7-9301-134C-88BB-2FEEB9D9B9C1}"/>
              </a:ext>
            </a:extLst>
          </p:cNvPr>
          <p:cNvSpPr txBox="1"/>
          <p:nvPr/>
        </p:nvSpPr>
        <p:spPr>
          <a:xfrm>
            <a:off x="3851665" y="4356234"/>
            <a:ext cx="405880" cy="553998"/>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3000" b="1" dirty="0">
                <a:solidFill>
                  <a:srgbClr val="FFFFFF"/>
                </a:solidFill>
                <a:latin typeface="Poppins" pitchFamily="2" charset="77"/>
                <a:ea typeface="League Spartan" charset="0"/>
                <a:cs typeface="Poppins" pitchFamily="2" charset="77"/>
              </a:rPr>
              <a:t>2</a:t>
            </a:r>
            <a:endParaRPr kumimoji="0" lang="en-US" sz="3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3" name="AutoShape 2" descr="The ROI of recommendation engines for marketing"/>
          <p:cNvSpPr>
            <a:spLocks noChangeAspect="1" noChangeArrowheads="1"/>
          </p:cNvSpPr>
          <p:nvPr/>
        </p:nvSpPr>
        <p:spPr bwMode="auto">
          <a:xfrm>
            <a:off x="441779" y="1493772"/>
            <a:ext cx="916989" cy="916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4" name="Picture 3"/>
          <p:cNvPicPr>
            <a:picLocks noChangeAspect="1"/>
          </p:cNvPicPr>
          <p:nvPr/>
        </p:nvPicPr>
        <p:blipFill>
          <a:blip r:embed="rId3"/>
          <a:stretch>
            <a:fillRect/>
          </a:stretch>
        </p:blipFill>
        <p:spPr>
          <a:xfrm>
            <a:off x="0" y="843188"/>
            <a:ext cx="3535621" cy="6014811"/>
          </a:xfrm>
          <a:prstGeom prst="rect">
            <a:avLst/>
          </a:prstGeom>
        </p:spPr>
      </p:pic>
    </p:spTree>
    <p:extLst>
      <p:ext uri="{BB962C8B-B14F-4D97-AF65-F5344CB8AC3E}">
        <p14:creationId xmlns:p14="http://schemas.microsoft.com/office/powerpoint/2010/main" val="98309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8000" y="5092265"/>
            <a:ext cx="2785458" cy="1453282"/>
          </a:xfrm>
          <a:prstGeom prst="rect">
            <a:avLst/>
          </a:prstGeom>
        </p:spPr>
      </p:pic>
      <p:sp>
        <p:nvSpPr>
          <p:cNvPr id="2" name="Title 1">
            <a:extLst>
              <a:ext uri="{FF2B5EF4-FFF2-40B4-BE49-F238E27FC236}">
                <a16:creationId xmlns:a16="http://schemas.microsoft.com/office/drawing/2014/main" id="{B45B17E0-8C2C-9F94-70BD-C099F57F1ACB}"/>
              </a:ext>
            </a:extLst>
          </p:cNvPr>
          <p:cNvSpPr txBox="1">
            <a:spLocks/>
          </p:cNvSpPr>
          <p:nvPr/>
        </p:nvSpPr>
        <p:spPr>
          <a:xfrm>
            <a:off x="909313" y="1797866"/>
            <a:ext cx="10373990" cy="893373"/>
          </a:xfrm>
          <a:prstGeom prst="rect">
            <a:avLst/>
          </a:prstGeom>
          <a:ln>
            <a:noFill/>
          </a:ln>
        </p:spPr>
        <p:txBody>
          <a:bodyPr/>
          <a:lstStyle>
            <a:lvl1pPr marL="0" algn="l" defTabSz="914400" rtl="0" eaLnBrk="1" latinLnBrk="0" hangingPunct="1">
              <a:lnSpc>
                <a:spcPct val="90000"/>
              </a:lnSpc>
              <a:spcBef>
                <a:spcPct val="0"/>
              </a:spcBef>
              <a:buNone/>
              <a:defRPr lang="en-US" sz="6000" b="1" kern="1200" dirty="0">
                <a:solidFill>
                  <a:schemeClr val="bg1"/>
                </a:solidFill>
                <a:latin typeface="Century Gothic" charset="0"/>
                <a:ea typeface="Century Gothic" charset="0"/>
                <a:cs typeface="Century Gothic" charset="0"/>
              </a:defRPr>
            </a:lvl1pPr>
          </a:lstStyle>
          <a:p>
            <a:r>
              <a:rPr lang="en-ZA" dirty="0">
                <a:solidFill>
                  <a:srgbClr val="172C54"/>
                </a:solidFill>
              </a:rPr>
              <a:t>THANK YOU</a:t>
            </a:r>
          </a:p>
        </p:txBody>
      </p:sp>
    </p:spTree>
    <p:extLst>
      <p:ext uri="{BB962C8B-B14F-4D97-AF65-F5344CB8AC3E}">
        <p14:creationId xmlns:p14="http://schemas.microsoft.com/office/powerpoint/2010/main" val="212360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AC2EE8-C7CB-AC63-28A3-581001F2029B}"/>
              </a:ext>
            </a:extLst>
          </p:cNvPr>
          <p:cNvSpPr>
            <a:spLocks noGrp="1"/>
          </p:cNvSpPr>
          <p:nvPr>
            <p:ph type="title"/>
          </p:nvPr>
        </p:nvSpPr>
        <p:spPr>
          <a:xfrm>
            <a:off x="6658530" y="2945261"/>
            <a:ext cx="5136265" cy="847846"/>
          </a:xfrm>
        </p:spPr>
        <p:txBody>
          <a:bodyPr>
            <a:normAutofit fontScale="90000"/>
          </a:bodyPr>
          <a:lstStyle/>
          <a:p>
            <a:pPr algn="ctr"/>
            <a:r>
              <a:rPr lang="en-US" sz="4400" dirty="0"/>
              <a:t/>
            </a:r>
            <a:br>
              <a:rPr lang="en-US" sz="4400" dirty="0"/>
            </a:br>
            <a:r>
              <a:rPr lang="en-US" sz="4400" dirty="0"/>
              <a:t>AGSA </a:t>
            </a:r>
            <a:br>
              <a:rPr lang="en-US" sz="4400" dirty="0"/>
            </a:br>
            <a:endParaRPr lang="en-US" sz="4400" dirty="0"/>
          </a:p>
        </p:txBody>
      </p:sp>
      <p:sp>
        <p:nvSpPr>
          <p:cNvPr id="3" name="TextBox 2">
            <a:extLst>
              <a:ext uri="{FF2B5EF4-FFF2-40B4-BE49-F238E27FC236}">
                <a16:creationId xmlns:a16="http://schemas.microsoft.com/office/drawing/2014/main" id="{6142287E-B283-006C-E72A-A95997782654}"/>
              </a:ext>
            </a:extLst>
          </p:cNvPr>
          <p:cNvSpPr txBox="1"/>
          <p:nvPr/>
        </p:nvSpPr>
        <p:spPr>
          <a:xfrm>
            <a:off x="8602884" y="6180881"/>
            <a:ext cx="2265744" cy="369332"/>
          </a:xfrm>
          <a:prstGeom prst="rect">
            <a:avLst/>
          </a:prstGeom>
          <a:noFill/>
        </p:spPr>
        <p:txBody>
          <a:bodyPr wrap="square">
            <a:spAutoFit/>
          </a:bodyPr>
          <a:lstStyle/>
          <a:p>
            <a:r>
              <a:rPr lang="en-US" sz="1800" b="1" dirty="0">
                <a:solidFill>
                  <a:srgbClr val="FF0000"/>
                </a:solidFill>
                <a:latin typeface="Century Gothic" panose="020F0302020204030204"/>
              </a:rPr>
              <a:t>#CultureShift2030</a:t>
            </a:r>
            <a:endParaRPr lang="en-ZA" b="1" dirty="0">
              <a:solidFill>
                <a:srgbClr val="FF0000"/>
              </a:solidFill>
            </a:endParaRPr>
          </a:p>
        </p:txBody>
      </p:sp>
    </p:spTree>
    <p:extLst>
      <p:ext uri="{BB962C8B-B14F-4D97-AF65-F5344CB8AC3E}">
        <p14:creationId xmlns:p14="http://schemas.microsoft.com/office/powerpoint/2010/main" val="323349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2F1FF48-D879-8247-9CC3-C210BD3C957E}"/>
              </a:ext>
            </a:extLst>
          </p:cNvPr>
          <p:cNvSpPr txBox="1"/>
          <p:nvPr/>
        </p:nvSpPr>
        <p:spPr>
          <a:xfrm>
            <a:off x="463640" y="1165216"/>
            <a:ext cx="11489745" cy="584775"/>
          </a:xfrm>
          <a:prstGeom prst="rect">
            <a:avLst/>
          </a:prstGeom>
          <a:noFill/>
        </p:spPr>
        <p:txBody>
          <a:bodyPr wrap="square" rtlCol="0">
            <a:spAutoFit/>
          </a:bodyPr>
          <a:lstStyle/>
          <a:p>
            <a:r>
              <a:rPr lang="en-US" sz="1600" b="1" dirty="0">
                <a:solidFill>
                  <a:srgbClr val="002060"/>
                </a:solidFill>
                <a:latin typeface="Century Gothic" panose="020B0502020202020204" pitchFamily="34" charset="0"/>
                <a:cs typeface="Arial" panose="020B0604020202020204" pitchFamily="34" charset="0"/>
              </a:rPr>
              <a:t>We have a constitutional and professional mandate as South Africa’s supreme audit institution to not just be satisfied with producing reports, but to keep working and persevering in making a difference to the lives of citizens</a:t>
            </a:r>
          </a:p>
        </p:txBody>
      </p:sp>
      <p:sp>
        <p:nvSpPr>
          <p:cNvPr id="21" name="Rectangle 20">
            <a:extLst>
              <a:ext uri="{FF2B5EF4-FFF2-40B4-BE49-F238E27FC236}">
                <a16:creationId xmlns:a16="http://schemas.microsoft.com/office/drawing/2014/main" id="{F2144186-BE00-5541-B873-672D0418F851}"/>
              </a:ext>
            </a:extLst>
          </p:cNvPr>
          <p:cNvSpPr/>
          <p:nvPr/>
        </p:nvSpPr>
        <p:spPr>
          <a:xfrm>
            <a:off x="443604" y="1105564"/>
            <a:ext cx="11531124" cy="70388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picture containing text, painting, old, posing&#10;&#10;Description automatically generated">
            <a:extLst>
              <a:ext uri="{FF2B5EF4-FFF2-40B4-BE49-F238E27FC236}">
                <a16:creationId xmlns:a16="http://schemas.microsoft.com/office/drawing/2014/main" id="{F82D83BC-1CB3-AF4D-B7A2-443FDFDF9C0F}"/>
              </a:ext>
            </a:extLst>
          </p:cNvPr>
          <p:cNvPicPr>
            <a:picLocks noChangeAspect="1"/>
          </p:cNvPicPr>
          <p:nvPr/>
        </p:nvPicPr>
        <p:blipFill>
          <a:blip r:embed="rId3"/>
          <a:stretch>
            <a:fillRect/>
          </a:stretch>
        </p:blipFill>
        <p:spPr>
          <a:xfrm>
            <a:off x="443604" y="1957424"/>
            <a:ext cx="2621568" cy="3883285"/>
          </a:xfrm>
          <a:prstGeom prst="rect">
            <a:avLst/>
          </a:prstGeom>
          <a:ln>
            <a:solidFill>
              <a:schemeClr val="tx1">
                <a:lumMod val="65000"/>
                <a:lumOff val="35000"/>
              </a:schemeClr>
            </a:solidFill>
          </a:ln>
        </p:spPr>
      </p:pic>
      <p:sp>
        <p:nvSpPr>
          <p:cNvPr id="23" name="TextBox 22">
            <a:extLst>
              <a:ext uri="{FF2B5EF4-FFF2-40B4-BE49-F238E27FC236}">
                <a16:creationId xmlns:a16="http://schemas.microsoft.com/office/drawing/2014/main" id="{26B8D740-1F84-9649-8223-9C023E667CCC}"/>
              </a:ext>
            </a:extLst>
          </p:cNvPr>
          <p:cNvSpPr txBox="1"/>
          <p:nvPr/>
        </p:nvSpPr>
        <p:spPr>
          <a:xfrm>
            <a:off x="3632812" y="2277544"/>
            <a:ext cx="3342811" cy="646331"/>
          </a:xfrm>
          <a:prstGeom prst="rect">
            <a:avLst/>
          </a:prstGeom>
        </p:spPr>
        <p:txBody>
          <a:bodyPr wrap="square" rtlCol="0">
            <a:spAutoFit/>
          </a:bodyPr>
          <a:lstStyle/>
          <a:p>
            <a:r>
              <a:rPr lang="en-US" sz="1200" b="1" dirty="0">
                <a:solidFill>
                  <a:schemeClr val="tx1">
                    <a:lumMod val="75000"/>
                    <a:lumOff val="25000"/>
                  </a:schemeClr>
                </a:solidFill>
                <a:latin typeface="Century Gothic" panose="020B0502020202020204" pitchFamily="34" charset="0"/>
                <a:cs typeface="Arial" panose="020B0604020202020204" pitchFamily="34" charset="0"/>
              </a:rPr>
              <a:t>Chapter 3 : </a:t>
            </a:r>
            <a:r>
              <a:rPr lang="en-US" sz="1200" b="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Section 41</a:t>
            </a:r>
          </a:p>
          <a:p>
            <a:r>
              <a:rPr lang="en-US" sz="12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All organs of state must secure the well-being of the people of the republic</a:t>
            </a:r>
            <a:endParaRPr lang="en-US" sz="1200" i="1" dirty="0">
              <a:solidFill>
                <a:schemeClr val="tx1">
                  <a:lumMod val="75000"/>
                  <a:lumOff val="25000"/>
                </a:schemeClr>
              </a:solidFill>
              <a:latin typeface="DIN 2014 Light" panose="020B0404020202020204" pitchFamily="34" charset="0"/>
              <a:ea typeface="DIN 2014 Light" panose="020B0404020202020204" pitchFamily="34" charset="0"/>
            </a:endParaRPr>
          </a:p>
        </p:txBody>
      </p:sp>
      <p:sp>
        <p:nvSpPr>
          <p:cNvPr id="24" name="Rectangle 23">
            <a:extLst>
              <a:ext uri="{FF2B5EF4-FFF2-40B4-BE49-F238E27FC236}">
                <a16:creationId xmlns:a16="http://schemas.microsoft.com/office/drawing/2014/main" id="{3EEAC8AB-33D5-0245-9A65-BB7B1498C0CE}"/>
              </a:ext>
            </a:extLst>
          </p:cNvPr>
          <p:cNvSpPr/>
          <p:nvPr/>
        </p:nvSpPr>
        <p:spPr>
          <a:xfrm>
            <a:off x="3201641" y="1961658"/>
            <a:ext cx="3804466" cy="1232718"/>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B8F8619-C10C-3741-8957-6AB5D6E8E151}"/>
              </a:ext>
            </a:extLst>
          </p:cNvPr>
          <p:cNvSpPr/>
          <p:nvPr/>
        </p:nvSpPr>
        <p:spPr>
          <a:xfrm>
            <a:off x="3334510" y="2473010"/>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A894152-9386-384C-9A3C-64D53C26F82E}"/>
              </a:ext>
            </a:extLst>
          </p:cNvPr>
          <p:cNvSpPr txBox="1"/>
          <p:nvPr/>
        </p:nvSpPr>
        <p:spPr>
          <a:xfrm>
            <a:off x="3304031" y="2388148"/>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27" name="TextBox 26">
            <a:extLst>
              <a:ext uri="{FF2B5EF4-FFF2-40B4-BE49-F238E27FC236}">
                <a16:creationId xmlns:a16="http://schemas.microsoft.com/office/drawing/2014/main" id="{8209DBC7-3DC5-924B-B369-DAACA00B39A8}"/>
              </a:ext>
            </a:extLst>
          </p:cNvPr>
          <p:cNvSpPr txBox="1"/>
          <p:nvPr/>
        </p:nvSpPr>
        <p:spPr>
          <a:xfrm>
            <a:off x="3634421" y="4844581"/>
            <a:ext cx="3129478" cy="646331"/>
          </a:xfrm>
          <a:prstGeom prst="rect">
            <a:avLst/>
          </a:prstGeom>
        </p:spPr>
        <p:txBody>
          <a:bodyPr wrap="square" rtlCol="0">
            <a:spAutoFit/>
          </a:bodyPr>
          <a:lstStyle/>
          <a:p>
            <a:r>
              <a:rPr lang="en-US" sz="1200" b="1" dirty="0">
                <a:solidFill>
                  <a:schemeClr val="tx1">
                    <a:lumMod val="75000"/>
                    <a:lumOff val="25000"/>
                  </a:schemeClr>
                </a:solidFill>
                <a:latin typeface="Century Gothic" panose="020B0502020202020204" pitchFamily="34" charset="0"/>
                <a:cs typeface="Arial" panose="020B0604020202020204" pitchFamily="34" charset="0"/>
              </a:rPr>
              <a:t>Chapter 9</a:t>
            </a:r>
            <a:endParaRPr lang="en-US" sz="1200" b="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endParaRPr>
          </a:p>
          <a:p>
            <a:r>
              <a:rPr lang="en-US" sz="12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Strengthen constitutional democracy in the republic </a:t>
            </a:r>
            <a:endParaRPr lang="en-US" sz="1200" i="1" dirty="0">
              <a:solidFill>
                <a:schemeClr val="tx1">
                  <a:lumMod val="75000"/>
                  <a:lumOff val="25000"/>
                </a:schemeClr>
              </a:solidFill>
              <a:latin typeface="DIN 2014 Light" panose="020B0404020202020204" pitchFamily="34" charset="0"/>
              <a:ea typeface="DIN 2014 Light" panose="020B0404020202020204" pitchFamily="34" charset="0"/>
            </a:endParaRPr>
          </a:p>
        </p:txBody>
      </p:sp>
      <p:sp>
        <p:nvSpPr>
          <p:cNvPr id="28" name="Rectangle 27">
            <a:extLst>
              <a:ext uri="{FF2B5EF4-FFF2-40B4-BE49-F238E27FC236}">
                <a16:creationId xmlns:a16="http://schemas.microsoft.com/office/drawing/2014/main" id="{943708CF-571D-8A49-A632-CB9168662EAF}"/>
              </a:ext>
            </a:extLst>
          </p:cNvPr>
          <p:cNvSpPr/>
          <p:nvPr/>
        </p:nvSpPr>
        <p:spPr>
          <a:xfrm>
            <a:off x="3203249" y="4593089"/>
            <a:ext cx="3801957" cy="123271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F8532DB-6F79-B346-9480-03311F32913A}"/>
              </a:ext>
            </a:extLst>
          </p:cNvPr>
          <p:cNvSpPr/>
          <p:nvPr/>
        </p:nvSpPr>
        <p:spPr>
          <a:xfrm>
            <a:off x="3336119" y="5040047"/>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924B02D-631C-3D4A-B881-FE45D356414C}"/>
              </a:ext>
            </a:extLst>
          </p:cNvPr>
          <p:cNvSpPr txBox="1"/>
          <p:nvPr/>
        </p:nvSpPr>
        <p:spPr>
          <a:xfrm>
            <a:off x="3305640" y="4955185"/>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31" name="TextBox 30">
            <a:extLst>
              <a:ext uri="{FF2B5EF4-FFF2-40B4-BE49-F238E27FC236}">
                <a16:creationId xmlns:a16="http://schemas.microsoft.com/office/drawing/2014/main" id="{B6820D55-70D6-D24C-9FDA-074F5DC484BB}"/>
              </a:ext>
            </a:extLst>
          </p:cNvPr>
          <p:cNvSpPr txBox="1"/>
          <p:nvPr/>
        </p:nvSpPr>
        <p:spPr>
          <a:xfrm>
            <a:off x="3632812" y="3421592"/>
            <a:ext cx="3131987" cy="1015663"/>
          </a:xfrm>
          <a:prstGeom prst="rect">
            <a:avLst/>
          </a:prstGeom>
        </p:spPr>
        <p:txBody>
          <a:bodyPr wrap="square" rtlCol="0">
            <a:spAutoFit/>
          </a:bodyPr>
          <a:lstStyle/>
          <a:p>
            <a:r>
              <a:rPr lang="en-US" sz="1200" b="1" dirty="0">
                <a:solidFill>
                  <a:schemeClr val="tx1">
                    <a:lumMod val="75000"/>
                    <a:lumOff val="25000"/>
                  </a:schemeClr>
                </a:solidFill>
                <a:latin typeface="Century Gothic" panose="020B0502020202020204" pitchFamily="34" charset="0"/>
                <a:cs typeface="Arial" panose="020B0604020202020204" pitchFamily="34" charset="0"/>
              </a:rPr>
              <a:t>Chapter 3 : </a:t>
            </a:r>
            <a:r>
              <a:rPr lang="en-US" sz="1200" b="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Section 41</a:t>
            </a:r>
          </a:p>
          <a:p>
            <a:r>
              <a:rPr lang="en-US" sz="12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All organs of state must provide effective, transparent, accountable and coherent government for the republic as a whole</a:t>
            </a:r>
            <a:endParaRPr lang="en-US" sz="1200" i="1" dirty="0">
              <a:solidFill>
                <a:schemeClr val="tx1">
                  <a:lumMod val="75000"/>
                  <a:lumOff val="25000"/>
                </a:schemeClr>
              </a:solidFill>
              <a:latin typeface="DIN 2014 Light" panose="020B0404020202020204" pitchFamily="34" charset="0"/>
              <a:ea typeface="DIN 2014 Light" panose="020B0404020202020204" pitchFamily="34" charset="0"/>
            </a:endParaRPr>
          </a:p>
        </p:txBody>
      </p:sp>
      <p:sp>
        <p:nvSpPr>
          <p:cNvPr id="32" name="Rectangle 31">
            <a:extLst>
              <a:ext uri="{FF2B5EF4-FFF2-40B4-BE49-F238E27FC236}">
                <a16:creationId xmlns:a16="http://schemas.microsoft.com/office/drawing/2014/main" id="{B3AED7DE-6103-0346-A535-D77395A98EF9}"/>
              </a:ext>
            </a:extLst>
          </p:cNvPr>
          <p:cNvSpPr/>
          <p:nvPr/>
        </p:nvSpPr>
        <p:spPr>
          <a:xfrm>
            <a:off x="3201641" y="3286012"/>
            <a:ext cx="3804466" cy="1232718"/>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97DAC8B-EE24-E640-BD70-B32A620FE8AB}"/>
              </a:ext>
            </a:extLst>
          </p:cNvPr>
          <p:cNvSpPr/>
          <p:nvPr/>
        </p:nvSpPr>
        <p:spPr>
          <a:xfrm>
            <a:off x="3334510" y="3462510"/>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AF23F7EB-0A35-D648-8CBC-9935A9CD3975}"/>
              </a:ext>
            </a:extLst>
          </p:cNvPr>
          <p:cNvSpPr txBox="1"/>
          <p:nvPr/>
        </p:nvSpPr>
        <p:spPr>
          <a:xfrm>
            <a:off x="3304031" y="3377648"/>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35" name="Rectangle 34">
            <a:extLst>
              <a:ext uri="{FF2B5EF4-FFF2-40B4-BE49-F238E27FC236}">
                <a16:creationId xmlns:a16="http://schemas.microsoft.com/office/drawing/2014/main" id="{27887139-4207-044C-B5A9-BE8F2C46BB2F}"/>
              </a:ext>
            </a:extLst>
          </p:cNvPr>
          <p:cNvSpPr/>
          <p:nvPr/>
        </p:nvSpPr>
        <p:spPr>
          <a:xfrm>
            <a:off x="7108497" y="1957424"/>
            <a:ext cx="2018333" cy="38683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E16A46D1-5E7C-1D40-A157-5E2EEDBACE7C}"/>
              </a:ext>
            </a:extLst>
          </p:cNvPr>
          <p:cNvSpPr txBox="1"/>
          <p:nvPr/>
        </p:nvSpPr>
        <p:spPr>
          <a:xfrm>
            <a:off x="7262534" y="2096301"/>
            <a:ext cx="1864297" cy="3600986"/>
          </a:xfrm>
          <a:prstGeom prst="rect">
            <a:avLst/>
          </a:prstGeom>
        </p:spPr>
        <p:txBody>
          <a:bodyPr wrap="square" rtlCol="0">
            <a:spAutoFit/>
          </a:bodyPr>
          <a:lstStyle/>
          <a:p>
            <a:r>
              <a:rPr lang="en-US" sz="1200" b="1" dirty="0">
                <a:solidFill>
                  <a:schemeClr val="tx1">
                    <a:lumMod val="75000"/>
                    <a:lumOff val="25000"/>
                  </a:schemeClr>
                </a:solidFill>
                <a:latin typeface="Century Gothic" panose="020B0502020202020204" pitchFamily="34" charset="0"/>
                <a:cs typeface="Arial" panose="020B0604020202020204" pitchFamily="34" charset="0"/>
              </a:rPr>
              <a:t>      INTOSAI – P 12</a:t>
            </a:r>
            <a:endParaRPr lang="en-US" sz="1200" b="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endParaRPr>
          </a:p>
          <a:p>
            <a:r>
              <a:rPr lang="en-US" sz="12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     </a:t>
            </a:r>
          </a:p>
          <a:p>
            <a:r>
              <a:rPr lang="en-US" sz="12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Public sector audit, as championed by the supreme audit institution (SAI), is an important factor in </a:t>
            </a:r>
            <a:r>
              <a:rPr lang="en-US" sz="1200" b="1"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making a difference in the lives of citizens </a:t>
            </a:r>
            <a:r>
              <a:rPr lang="en-US" sz="12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 an independent, effective and credible </a:t>
            </a:r>
            <a:r>
              <a:rPr lang="en-US" sz="1200" b="1"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SAI is an essential component in a democratic system where accountability, transparency and integrity</a:t>
            </a:r>
            <a:r>
              <a:rPr lang="en-US" sz="12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 are indispensable parts of a stable democracy </a:t>
            </a:r>
            <a:endParaRPr lang="en-US" sz="1200" i="1" dirty="0">
              <a:solidFill>
                <a:schemeClr val="tx1">
                  <a:lumMod val="75000"/>
                  <a:lumOff val="25000"/>
                </a:schemeClr>
              </a:solidFill>
              <a:latin typeface="DIN 2014 Light" panose="020B0404020202020204" pitchFamily="34" charset="0"/>
              <a:ea typeface="DIN 2014 Light" panose="020B0404020202020204" pitchFamily="34" charset="0"/>
            </a:endParaRPr>
          </a:p>
        </p:txBody>
      </p:sp>
      <p:sp>
        <p:nvSpPr>
          <p:cNvPr id="37" name="Rectangle 36">
            <a:extLst>
              <a:ext uri="{FF2B5EF4-FFF2-40B4-BE49-F238E27FC236}">
                <a16:creationId xmlns:a16="http://schemas.microsoft.com/office/drawing/2014/main" id="{9F42238A-DF38-8945-8B07-FD063EB7A2B1}"/>
              </a:ext>
            </a:extLst>
          </p:cNvPr>
          <p:cNvSpPr/>
          <p:nvPr/>
        </p:nvSpPr>
        <p:spPr>
          <a:xfrm>
            <a:off x="7262534" y="2137219"/>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FB6C480F-45CA-9545-9BC6-4BDECBE5DD66}"/>
              </a:ext>
            </a:extLst>
          </p:cNvPr>
          <p:cNvSpPr txBox="1"/>
          <p:nvPr/>
        </p:nvSpPr>
        <p:spPr>
          <a:xfrm>
            <a:off x="7232055" y="2052357"/>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39" name="Rectangle 38">
            <a:extLst>
              <a:ext uri="{FF2B5EF4-FFF2-40B4-BE49-F238E27FC236}">
                <a16:creationId xmlns:a16="http://schemas.microsoft.com/office/drawing/2014/main" id="{6916E6C6-41B3-C14F-8F3A-E2415ED8F722}"/>
              </a:ext>
            </a:extLst>
          </p:cNvPr>
          <p:cNvSpPr/>
          <p:nvPr/>
        </p:nvSpPr>
        <p:spPr>
          <a:xfrm>
            <a:off x="9287308" y="1964931"/>
            <a:ext cx="2687420" cy="38683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descr="Logo, company name&#10;&#10;Description automatically generated">
            <a:extLst>
              <a:ext uri="{FF2B5EF4-FFF2-40B4-BE49-F238E27FC236}">
                <a16:creationId xmlns:a16="http://schemas.microsoft.com/office/drawing/2014/main" id="{36E9928F-00EA-EF43-9F84-68072B3975C9}"/>
              </a:ext>
            </a:extLst>
          </p:cNvPr>
          <p:cNvPicPr>
            <a:picLocks noChangeAspect="1"/>
          </p:cNvPicPr>
          <p:nvPr/>
        </p:nvPicPr>
        <p:blipFill>
          <a:blip r:embed="rId4"/>
          <a:stretch>
            <a:fillRect/>
          </a:stretch>
        </p:blipFill>
        <p:spPr>
          <a:xfrm>
            <a:off x="9347447" y="2052357"/>
            <a:ext cx="2582248" cy="2030246"/>
          </a:xfrm>
          <a:prstGeom prst="rect">
            <a:avLst/>
          </a:prstGeom>
        </p:spPr>
      </p:pic>
      <p:cxnSp>
        <p:nvCxnSpPr>
          <p:cNvPr id="41" name="Straight Connector 40">
            <a:extLst>
              <a:ext uri="{FF2B5EF4-FFF2-40B4-BE49-F238E27FC236}">
                <a16:creationId xmlns:a16="http://schemas.microsoft.com/office/drawing/2014/main" id="{E2FA8F8B-EF43-9B43-B6B7-50389DA314CD}"/>
              </a:ext>
            </a:extLst>
          </p:cNvPr>
          <p:cNvCxnSpPr/>
          <p:nvPr/>
        </p:nvCxnSpPr>
        <p:spPr>
          <a:xfrm>
            <a:off x="9530366" y="3966693"/>
            <a:ext cx="221516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24432E8-0D53-AB49-A4A5-2329CDB13035}"/>
              </a:ext>
            </a:extLst>
          </p:cNvPr>
          <p:cNvSpPr txBox="1"/>
          <p:nvPr/>
        </p:nvSpPr>
        <p:spPr>
          <a:xfrm>
            <a:off x="9844193" y="4012324"/>
            <a:ext cx="2085502" cy="1384995"/>
          </a:xfrm>
          <a:prstGeom prst="rect">
            <a:avLst/>
          </a:prstGeom>
        </p:spPr>
        <p:txBody>
          <a:bodyPr wrap="square" rtlCol="0">
            <a:spAutoFit/>
          </a:bodyPr>
          <a:lstStyle/>
          <a:p>
            <a:r>
              <a:rPr lang="en-US" sz="1200" b="1" dirty="0">
                <a:solidFill>
                  <a:schemeClr val="tx1">
                    <a:lumMod val="75000"/>
                    <a:lumOff val="25000"/>
                  </a:schemeClr>
                </a:solidFill>
                <a:latin typeface="Century Gothic" panose="020B0502020202020204" pitchFamily="34" charset="0"/>
                <a:cs typeface="Arial" panose="020B0604020202020204" pitchFamily="34" charset="0"/>
              </a:rPr>
              <a:t>UN Resolution A/RES/69/228</a:t>
            </a:r>
            <a:endParaRPr lang="en-US" sz="1200" b="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endParaRPr>
          </a:p>
          <a:p>
            <a:endParaRPr lang="en-US" sz="1200" b="1"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endParaRPr>
          </a:p>
          <a:p>
            <a:r>
              <a:rPr lang="en-US" sz="12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The ultimate role of an SAI is to make a difference in the lives of citizens</a:t>
            </a:r>
          </a:p>
        </p:txBody>
      </p:sp>
      <p:sp>
        <p:nvSpPr>
          <p:cNvPr id="43" name="Rectangle 42">
            <a:extLst>
              <a:ext uri="{FF2B5EF4-FFF2-40B4-BE49-F238E27FC236}">
                <a16:creationId xmlns:a16="http://schemas.microsoft.com/office/drawing/2014/main" id="{F1104074-79F4-C44F-B189-B54D0EB974A3}"/>
              </a:ext>
            </a:extLst>
          </p:cNvPr>
          <p:cNvSpPr/>
          <p:nvPr/>
        </p:nvSpPr>
        <p:spPr>
          <a:xfrm>
            <a:off x="9545891" y="4104758"/>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F0AF996D-5C84-3541-B491-86D5A8CF723D}"/>
              </a:ext>
            </a:extLst>
          </p:cNvPr>
          <p:cNvSpPr txBox="1"/>
          <p:nvPr/>
        </p:nvSpPr>
        <p:spPr>
          <a:xfrm>
            <a:off x="9515412" y="4019896"/>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cxnSp>
        <p:nvCxnSpPr>
          <p:cNvPr id="45" name="Straight Connector 44">
            <a:extLst>
              <a:ext uri="{FF2B5EF4-FFF2-40B4-BE49-F238E27FC236}">
                <a16:creationId xmlns:a16="http://schemas.microsoft.com/office/drawing/2014/main" id="{3958D21F-B105-FA46-A189-AB9FB83CE813}"/>
              </a:ext>
            </a:extLst>
          </p:cNvPr>
          <p:cNvCxnSpPr>
            <a:cxnSpLocks/>
          </p:cNvCxnSpPr>
          <p:nvPr/>
        </p:nvCxnSpPr>
        <p:spPr>
          <a:xfrm>
            <a:off x="3065172" y="2588653"/>
            <a:ext cx="12879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BA8C91C-BFD2-214E-A344-25EFE6C235CF}"/>
              </a:ext>
            </a:extLst>
          </p:cNvPr>
          <p:cNvCxnSpPr>
            <a:cxnSpLocks/>
          </p:cNvCxnSpPr>
          <p:nvPr/>
        </p:nvCxnSpPr>
        <p:spPr>
          <a:xfrm>
            <a:off x="3075903" y="3913030"/>
            <a:ext cx="12879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4C725BC-DDDF-CF42-B58B-BEA255D4B99D}"/>
              </a:ext>
            </a:extLst>
          </p:cNvPr>
          <p:cNvCxnSpPr>
            <a:cxnSpLocks/>
          </p:cNvCxnSpPr>
          <p:nvPr/>
        </p:nvCxnSpPr>
        <p:spPr>
          <a:xfrm>
            <a:off x="3088782" y="5149403"/>
            <a:ext cx="12879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A5E8007-40C5-3445-BEDF-211D8D065F81}"/>
              </a:ext>
            </a:extLst>
          </p:cNvPr>
          <p:cNvSpPr txBox="1"/>
          <p:nvPr/>
        </p:nvSpPr>
        <p:spPr>
          <a:xfrm>
            <a:off x="443604" y="174137"/>
            <a:ext cx="11489745"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cs typeface="Arial" panose="020B0604020202020204" pitchFamily="34" charset="0"/>
              </a:rPr>
              <a:t>Our strategic context</a:t>
            </a:r>
          </a:p>
        </p:txBody>
      </p:sp>
    </p:spTree>
    <p:extLst>
      <p:ext uri="{BB962C8B-B14F-4D97-AF65-F5344CB8AC3E}">
        <p14:creationId xmlns:p14="http://schemas.microsoft.com/office/powerpoint/2010/main" val="207841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635EDA9B-A8F2-A040-91E2-10DB53D864BD}"/>
              </a:ext>
            </a:extLst>
          </p:cNvPr>
          <p:cNvSpPr txBox="1"/>
          <p:nvPr/>
        </p:nvSpPr>
        <p:spPr>
          <a:xfrm>
            <a:off x="373487" y="1242490"/>
            <a:ext cx="11489745" cy="584775"/>
          </a:xfrm>
          <a:prstGeom prst="rect">
            <a:avLst/>
          </a:prstGeom>
          <a:noFill/>
        </p:spPr>
        <p:txBody>
          <a:bodyPr wrap="square" rtlCol="0">
            <a:spAutoFit/>
          </a:bodyPr>
          <a:lstStyle/>
          <a:p>
            <a:r>
              <a:rPr lang="en-US" sz="1600" b="1" dirty="0">
                <a:solidFill>
                  <a:srgbClr val="002060"/>
                </a:solidFill>
                <a:latin typeface="Century Gothic" panose="020B0502020202020204" pitchFamily="34" charset="0"/>
                <a:cs typeface="Arial" panose="020B0604020202020204" pitchFamily="34" charset="0"/>
              </a:rPr>
              <a:t>Having reflected on our South African context and the root causes of the persistent regressive outcomes, we have resolved that in order to see a material change in outcomes, we have to focus on shifting public sector culture</a:t>
            </a:r>
          </a:p>
        </p:txBody>
      </p:sp>
      <p:sp>
        <p:nvSpPr>
          <p:cNvPr id="34" name="Rectangle 33">
            <a:extLst>
              <a:ext uri="{FF2B5EF4-FFF2-40B4-BE49-F238E27FC236}">
                <a16:creationId xmlns:a16="http://schemas.microsoft.com/office/drawing/2014/main" id="{23D09FE9-1444-924B-9901-5637C736DFC3}"/>
              </a:ext>
            </a:extLst>
          </p:cNvPr>
          <p:cNvSpPr/>
          <p:nvPr/>
        </p:nvSpPr>
        <p:spPr>
          <a:xfrm>
            <a:off x="353451" y="1182838"/>
            <a:ext cx="11531124" cy="70388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2B6E456A-ABD6-6341-A735-8789075876B8}"/>
              </a:ext>
            </a:extLst>
          </p:cNvPr>
          <p:cNvSpPr txBox="1"/>
          <p:nvPr/>
        </p:nvSpPr>
        <p:spPr>
          <a:xfrm>
            <a:off x="4108358" y="2848066"/>
            <a:ext cx="7400443" cy="2123658"/>
          </a:xfrm>
          <a:prstGeom prst="rect">
            <a:avLst/>
          </a:prstGeom>
        </p:spPr>
        <p:txBody>
          <a:bodyPr wrap="square" rtlCol="0">
            <a:spAutoFit/>
          </a:bodyPr>
          <a:lstStyle/>
          <a:p>
            <a:pPr algn="just"/>
            <a:r>
              <a:rPr lang="en-US" sz="1600" b="1" dirty="0">
                <a:solidFill>
                  <a:schemeClr val="tx1">
                    <a:lumMod val="75000"/>
                    <a:lumOff val="25000"/>
                  </a:schemeClr>
                </a:solidFill>
                <a:latin typeface="Century Gothic" panose="020B0502020202020204" pitchFamily="34" charset="0"/>
                <a:cs typeface="Arial" panose="020B0604020202020204" pitchFamily="34" charset="0"/>
              </a:rPr>
              <a:t>Institute of Internal Auditors (IIA) : Practice Guide on Auditing Conduct Risk</a:t>
            </a:r>
          </a:p>
          <a:p>
            <a:pPr algn="just"/>
            <a:endParaRPr lang="en-US" sz="1600" b="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endParaRPr>
          </a:p>
          <a:p>
            <a:pPr algn="just"/>
            <a:r>
              <a:rPr lang="en-US" sz="14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a:t>
            </a:r>
            <a:r>
              <a:rPr lang="en-US" sz="1400" b="1"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Organisational culture </a:t>
            </a:r>
            <a:r>
              <a:rPr lang="en-US" sz="14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 and how an organisation comports itself with regard to conduct – drives how business is done. It also </a:t>
            </a:r>
            <a:r>
              <a:rPr lang="en-US" sz="1400" b="1" i="1" dirty="0">
                <a:solidFill>
                  <a:srgbClr val="002060"/>
                </a:solidFill>
                <a:latin typeface="Century Gothic" panose="020B0502020202020204" pitchFamily="34" charset="0"/>
                <a:ea typeface="DIN 2014 Light" panose="020B0404020202020204" pitchFamily="34" charset="0"/>
                <a:cs typeface="Arial" panose="020B0604020202020204" pitchFamily="34" charset="0"/>
              </a:rPr>
              <a:t>underlies the effectiveness of the control environment, which supports the achievement of an organisation’s objectives</a:t>
            </a:r>
            <a:r>
              <a:rPr lang="en-US" sz="1400" i="1" dirty="0">
                <a:solidFill>
                  <a:schemeClr val="tx1">
                    <a:lumMod val="75000"/>
                    <a:lumOff val="25000"/>
                  </a:schemeClr>
                </a:solidFill>
                <a:latin typeface="Century Gothic" panose="020B0502020202020204" pitchFamily="34" charset="0"/>
                <a:ea typeface="DIN 2014 Light" panose="020B0404020202020204" pitchFamily="34" charset="0"/>
                <a:cs typeface="Arial" panose="020B0604020202020204" pitchFamily="34" charset="0"/>
              </a:rPr>
              <a:t>. Poor culture and ineffective management of employee conduct has contributed to numerous business failures and has been identified as a root cause of a number of serious issues.”</a:t>
            </a:r>
            <a:endParaRPr lang="en-US" sz="1400" i="1" dirty="0">
              <a:solidFill>
                <a:schemeClr val="tx1">
                  <a:lumMod val="75000"/>
                  <a:lumOff val="25000"/>
                </a:schemeClr>
              </a:solidFill>
              <a:latin typeface="DIN 2014 Light" panose="020B0404020202020204" pitchFamily="34" charset="0"/>
              <a:ea typeface="DIN 2014 Light" panose="020B0404020202020204" pitchFamily="34" charset="0"/>
            </a:endParaRPr>
          </a:p>
        </p:txBody>
      </p:sp>
      <p:sp>
        <p:nvSpPr>
          <p:cNvPr id="36" name="Rectangle 35">
            <a:extLst>
              <a:ext uri="{FF2B5EF4-FFF2-40B4-BE49-F238E27FC236}">
                <a16:creationId xmlns:a16="http://schemas.microsoft.com/office/drawing/2014/main" id="{AC78B5C3-B5E8-4C4B-8B1A-7E29D178FE9B}"/>
              </a:ext>
            </a:extLst>
          </p:cNvPr>
          <p:cNvSpPr/>
          <p:nvPr/>
        </p:nvSpPr>
        <p:spPr>
          <a:xfrm>
            <a:off x="3860932" y="2885040"/>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94B7006-D09E-C540-BE09-B4D586B473D6}"/>
              </a:ext>
            </a:extLst>
          </p:cNvPr>
          <p:cNvSpPr txBox="1"/>
          <p:nvPr/>
        </p:nvSpPr>
        <p:spPr>
          <a:xfrm>
            <a:off x="3830453" y="2800178"/>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38" name="Rectangle 37">
            <a:extLst>
              <a:ext uri="{FF2B5EF4-FFF2-40B4-BE49-F238E27FC236}">
                <a16:creationId xmlns:a16="http://schemas.microsoft.com/office/drawing/2014/main" id="{F725AE98-0812-8B46-868E-BD0B54314E32}"/>
              </a:ext>
            </a:extLst>
          </p:cNvPr>
          <p:cNvSpPr/>
          <p:nvPr/>
        </p:nvSpPr>
        <p:spPr>
          <a:xfrm>
            <a:off x="3709113" y="2652549"/>
            <a:ext cx="7891470" cy="253763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A screenshot of a computer&#10;&#10;Description automatically generated with medium confidence">
            <a:extLst>
              <a:ext uri="{FF2B5EF4-FFF2-40B4-BE49-F238E27FC236}">
                <a16:creationId xmlns:a16="http://schemas.microsoft.com/office/drawing/2014/main" id="{7207265F-DDFC-6242-8716-572BD9D63A10}"/>
              </a:ext>
            </a:extLst>
          </p:cNvPr>
          <p:cNvPicPr>
            <a:picLocks noChangeAspect="1"/>
          </p:cNvPicPr>
          <p:nvPr/>
        </p:nvPicPr>
        <p:blipFill>
          <a:blip r:embed="rId3"/>
          <a:stretch>
            <a:fillRect/>
          </a:stretch>
        </p:blipFill>
        <p:spPr>
          <a:xfrm>
            <a:off x="373487" y="2055291"/>
            <a:ext cx="3103809" cy="3711742"/>
          </a:xfrm>
          <a:prstGeom prst="rect">
            <a:avLst/>
          </a:prstGeom>
        </p:spPr>
      </p:pic>
      <p:sp>
        <p:nvSpPr>
          <p:cNvPr id="2" name="Title 1"/>
          <p:cNvSpPr>
            <a:spLocks noGrp="1"/>
          </p:cNvSpPr>
          <p:nvPr>
            <p:ph type="title"/>
          </p:nvPr>
        </p:nvSpPr>
        <p:spPr>
          <a:xfrm>
            <a:off x="588963" y="249509"/>
            <a:ext cx="9853135" cy="458670"/>
          </a:xfrm>
        </p:spPr>
        <p:txBody>
          <a:bodyPr/>
          <a:lstStyle/>
          <a:p>
            <a:r>
              <a:rPr lang="en-ZA" sz="2800" dirty="0">
                <a:latin typeface="Century Gothic" panose="020B0502020202020204" pitchFamily="34" charset="0"/>
                <a:ea typeface="+mn-ea"/>
                <a:cs typeface="Arial" panose="020B0604020202020204" pitchFamily="34" charset="0"/>
              </a:rPr>
              <a:t>Our</a:t>
            </a:r>
            <a:r>
              <a:rPr lang="en-ZA" sz="4000" dirty="0">
                <a:latin typeface="Century Gothic" panose="020B0502020202020204" pitchFamily="34" charset="0"/>
                <a:ea typeface="+mn-ea"/>
                <a:cs typeface="Arial" panose="020B0604020202020204" pitchFamily="34" charset="0"/>
              </a:rPr>
              <a:t> </a:t>
            </a:r>
            <a:r>
              <a:rPr lang="en-ZA" sz="2800" dirty="0">
                <a:latin typeface="Century Gothic" panose="020B0502020202020204" pitchFamily="34" charset="0"/>
                <a:ea typeface="+mn-ea"/>
                <a:cs typeface="Arial" panose="020B0604020202020204" pitchFamily="34" charset="0"/>
              </a:rPr>
              <a:t>call to action</a:t>
            </a:r>
          </a:p>
        </p:txBody>
      </p:sp>
    </p:spTree>
    <p:extLst>
      <p:ext uri="{BB962C8B-B14F-4D97-AF65-F5344CB8AC3E}">
        <p14:creationId xmlns:p14="http://schemas.microsoft.com/office/powerpoint/2010/main" val="133627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BE51B9-C1E3-E24A-80EB-0C84F977515E}"/>
              </a:ext>
            </a:extLst>
          </p:cNvPr>
          <p:cNvSpPr txBox="1"/>
          <p:nvPr/>
        </p:nvSpPr>
        <p:spPr>
          <a:xfrm>
            <a:off x="373487" y="1242490"/>
            <a:ext cx="11489745" cy="584775"/>
          </a:xfrm>
          <a:prstGeom prst="rect">
            <a:avLst/>
          </a:prstGeom>
          <a:noFill/>
        </p:spPr>
        <p:txBody>
          <a:bodyPr wrap="square" rtlCol="0">
            <a:spAutoFit/>
          </a:bodyPr>
          <a:lstStyle/>
          <a:p>
            <a:r>
              <a:rPr lang="en-US" sz="1600" b="1" dirty="0">
                <a:solidFill>
                  <a:srgbClr val="002060"/>
                </a:solidFill>
                <a:latin typeface="Century Gothic" panose="020B0502020202020204" pitchFamily="34" charset="0"/>
                <a:cs typeface="Arial" panose="020B0604020202020204" pitchFamily="34" charset="0"/>
              </a:rPr>
              <a:t>We are committing ourselves to making a more direct, consistent and meaningful impact on improving the lived reality of ordinary South Africans over the next seven years</a:t>
            </a:r>
          </a:p>
        </p:txBody>
      </p:sp>
      <p:sp>
        <p:nvSpPr>
          <p:cNvPr id="12" name="Rectangle 11">
            <a:extLst>
              <a:ext uri="{FF2B5EF4-FFF2-40B4-BE49-F238E27FC236}">
                <a16:creationId xmlns:a16="http://schemas.microsoft.com/office/drawing/2014/main" id="{AB08EA71-6D40-A348-86F0-EE2901EB0E47}"/>
              </a:ext>
            </a:extLst>
          </p:cNvPr>
          <p:cNvSpPr/>
          <p:nvPr/>
        </p:nvSpPr>
        <p:spPr>
          <a:xfrm>
            <a:off x="353451" y="1182838"/>
            <a:ext cx="11531124" cy="70388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AC2BE54-73F7-A347-A646-EC6FFD36814A}"/>
              </a:ext>
            </a:extLst>
          </p:cNvPr>
          <p:cNvSpPr/>
          <p:nvPr/>
        </p:nvSpPr>
        <p:spPr>
          <a:xfrm>
            <a:off x="373488" y="3460307"/>
            <a:ext cx="3979572" cy="11806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764F85F-C064-914B-9D25-7703423C60BF}"/>
              </a:ext>
            </a:extLst>
          </p:cNvPr>
          <p:cNvSpPr/>
          <p:nvPr/>
        </p:nvSpPr>
        <p:spPr>
          <a:xfrm>
            <a:off x="524093" y="2192757"/>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C290A6-9306-D544-9491-C5071F67DBF6}"/>
              </a:ext>
            </a:extLst>
          </p:cNvPr>
          <p:cNvSpPr txBox="1"/>
          <p:nvPr/>
        </p:nvSpPr>
        <p:spPr>
          <a:xfrm>
            <a:off x="493614" y="2107895"/>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16" name="Rectangle 15">
            <a:extLst>
              <a:ext uri="{FF2B5EF4-FFF2-40B4-BE49-F238E27FC236}">
                <a16:creationId xmlns:a16="http://schemas.microsoft.com/office/drawing/2014/main" id="{17DE79D4-B042-5E44-80B0-96C70F795411}"/>
              </a:ext>
            </a:extLst>
          </p:cNvPr>
          <p:cNvSpPr/>
          <p:nvPr/>
        </p:nvSpPr>
        <p:spPr>
          <a:xfrm>
            <a:off x="373489" y="2071819"/>
            <a:ext cx="3979572" cy="11806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5E920AA-EF71-6C43-B734-BDB07C973A18}"/>
              </a:ext>
            </a:extLst>
          </p:cNvPr>
          <p:cNvSpPr/>
          <p:nvPr/>
        </p:nvSpPr>
        <p:spPr>
          <a:xfrm>
            <a:off x="524092" y="3658520"/>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D44B50D-5B3F-D24C-8661-6C4204B0B5D0}"/>
              </a:ext>
            </a:extLst>
          </p:cNvPr>
          <p:cNvSpPr txBox="1"/>
          <p:nvPr/>
        </p:nvSpPr>
        <p:spPr>
          <a:xfrm>
            <a:off x="493613" y="3573658"/>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19" name="Rectangle 18">
            <a:extLst>
              <a:ext uri="{FF2B5EF4-FFF2-40B4-BE49-F238E27FC236}">
                <a16:creationId xmlns:a16="http://schemas.microsoft.com/office/drawing/2014/main" id="{096E8BDB-B607-EF4E-803F-16100C9BAD1D}"/>
              </a:ext>
            </a:extLst>
          </p:cNvPr>
          <p:cNvSpPr/>
          <p:nvPr/>
        </p:nvSpPr>
        <p:spPr>
          <a:xfrm>
            <a:off x="524092" y="4936307"/>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5A0E774-95B0-A14F-819D-4CA2182CF292}"/>
              </a:ext>
            </a:extLst>
          </p:cNvPr>
          <p:cNvSpPr txBox="1"/>
          <p:nvPr/>
        </p:nvSpPr>
        <p:spPr>
          <a:xfrm>
            <a:off x="493613" y="4851445"/>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21" name="Rectangle 20">
            <a:extLst>
              <a:ext uri="{FF2B5EF4-FFF2-40B4-BE49-F238E27FC236}">
                <a16:creationId xmlns:a16="http://schemas.microsoft.com/office/drawing/2014/main" id="{AD758563-4CC3-4A47-9AA7-748F018BFD93}"/>
              </a:ext>
            </a:extLst>
          </p:cNvPr>
          <p:cNvSpPr/>
          <p:nvPr/>
        </p:nvSpPr>
        <p:spPr>
          <a:xfrm>
            <a:off x="373488" y="4802489"/>
            <a:ext cx="3979572" cy="119610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E1AF786-823B-4247-B823-BE22A7B50340}"/>
              </a:ext>
            </a:extLst>
          </p:cNvPr>
          <p:cNvSpPr txBox="1"/>
          <p:nvPr/>
        </p:nvSpPr>
        <p:spPr>
          <a:xfrm>
            <a:off x="862958" y="2158725"/>
            <a:ext cx="3610732"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Strategic Aspiration</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Stronger, more direct and consistent impact on improving the lived reality of ordinary South Africans</a:t>
            </a:r>
          </a:p>
        </p:txBody>
      </p:sp>
      <p:sp>
        <p:nvSpPr>
          <p:cNvPr id="23" name="TextBox 22">
            <a:extLst>
              <a:ext uri="{FF2B5EF4-FFF2-40B4-BE49-F238E27FC236}">
                <a16:creationId xmlns:a16="http://schemas.microsoft.com/office/drawing/2014/main" id="{900B5B2A-5E9B-4140-8A8D-56075E1718B2}"/>
              </a:ext>
            </a:extLst>
          </p:cNvPr>
          <p:cNvSpPr txBox="1"/>
          <p:nvPr/>
        </p:nvSpPr>
        <p:spPr>
          <a:xfrm>
            <a:off x="771518" y="3619883"/>
            <a:ext cx="3581542"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Theory of Change</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Sustainably and efficiently shift public sector culture through insight, influence and enforcement</a:t>
            </a:r>
          </a:p>
        </p:txBody>
      </p:sp>
      <p:sp>
        <p:nvSpPr>
          <p:cNvPr id="24" name="TextBox 23">
            <a:extLst>
              <a:ext uri="{FF2B5EF4-FFF2-40B4-BE49-F238E27FC236}">
                <a16:creationId xmlns:a16="http://schemas.microsoft.com/office/drawing/2014/main" id="{DAAC5802-796A-4B4E-B7CC-94813A4DA0EA}"/>
              </a:ext>
            </a:extLst>
          </p:cNvPr>
          <p:cNvSpPr txBox="1"/>
          <p:nvPr/>
        </p:nvSpPr>
        <p:spPr>
          <a:xfrm>
            <a:off x="832479" y="4897670"/>
            <a:ext cx="3520581"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Accountability Ecosystem</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Broad-based, effective network of stakeholders driving and deepening public sector accountability</a:t>
            </a:r>
          </a:p>
        </p:txBody>
      </p:sp>
      <p:pic>
        <p:nvPicPr>
          <p:cNvPr id="32" name="Picture 31">
            <a:extLst>
              <a:ext uri="{FF2B5EF4-FFF2-40B4-BE49-F238E27FC236}">
                <a16:creationId xmlns:a16="http://schemas.microsoft.com/office/drawing/2014/main" id="{10A67E6E-7986-0A47-B6C9-464A2BF9E15A}"/>
              </a:ext>
            </a:extLst>
          </p:cNvPr>
          <p:cNvPicPr>
            <a:picLocks noChangeAspect="1"/>
          </p:cNvPicPr>
          <p:nvPr/>
        </p:nvPicPr>
        <p:blipFill rotWithShape="1">
          <a:blip r:embed="rId3"/>
          <a:srcRect b="38387"/>
          <a:stretch/>
        </p:blipFill>
        <p:spPr>
          <a:xfrm>
            <a:off x="4747796" y="3077807"/>
            <a:ext cx="7045931" cy="1899997"/>
          </a:xfrm>
          <a:prstGeom prst="rect">
            <a:avLst/>
          </a:prstGeom>
        </p:spPr>
      </p:pic>
      <p:sp>
        <p:nvSpPr>
          <p:cNvPr id="40" name="TextBox 39">
            <a:extLst>
              <a:ext uri="{FF2B5EF4-FFF2-40B4-BE49-F238E27FC236}">
                <a16:creationId xmlns:a16="http://schemas.microsoft.com/office/drawing/2014/main" id="{859C3845-6296-8941-91FD-AFAAC2E49C88}"/>
              </a:ext>
            </a:extLst>
          </p:cNvPr>
          <p:cNvSpPr txBox="1"/>
          <p:nvPr/>
        </p:nvSpPr>
        <p:spPr>
          <a:xfrm>
            <a:off x="4473185" y="5064011"/>
            <a:ext cx="3153328" cy="430887"/>
          </a:xfrm>
          <a:prstGeom prst="rect">
            <a:avLst/>
          </a:prstGeom>
        </p:spPr>
        <p:txBody>
          <a:bodyPr wrap="square" rtlCol="0">
            <a:spAutoFit/>
          </a:bodyPr>
          <a:lstStyle/>
          <a:p>
            <a:r>
              <a:rPr lang="en-US" sz="1100" b="1" dirty="0">
                <a:solidFill>
                  <a:srgbClr val="002060"/>
                </a:solidFill>
                <a:latin typeface="Century Gothic" panose="020B0502020202020204" pitchFamily="34" charset="0"/>
                <a:cs typeface="Arial" panose="020B0604020202020204" pitchFamily="34" charset="0"/>
              </a:rPr>
              <a:t>Illustrative Diagram</a:t>
            </a:r>
          </a:p>
          <a:p>
            <a:endParaRPr lang="en-US" sz="1100" dirty="0">
              <a:solidFill>
                <a:srgbClr val="002060"/>
              </a:solidFill>
              <a:latin typeface="Century Gothic" panose="020B0502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1B55B8DF-F1BB-2541-9991-CD061E15C357}"/>
              </a:ext>
            </a:extLst>
          </p:cNvPr>
          <p:cNvSpPr/>
          <p:nvPr/>
        </p:nvSpPr>
        <p:spPr>
          <a:xfrm>
            <a:off x="4549892" y="2996359"/>
            <a:ext cx="7334683" cy="203654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2B66372-968F-4B44-92F8-F55A5A39F58E}"/>
              </a:ext>
            </a:extLst>
          </p:cNvPr>
          <p:cNvSpPr txBox="1"/>
          <p:nvPr/>
        </p:nvSpPr>
        <p:spPr>
          <a:xfrm>
            <a:off x="8838303" y="2662119"/>
            <a:ext cx="3153328" cy="492443"/>
          </a:xfrm>
          <a:prstGeom prst="rect">
            <a:avLst/>
          </a:prstGeom>
        </p:spPr>
        <p:txBody>
          <a:bodyPr wrap="square" rtlCol="0">
            <a:spAutoFit/>
          </a:bodyPr>
          <a:lstStyle/>
          <a:p>
            <a:pPr algn="r"/>
            <a:r>
              <a:rPr lang="en-US" sz="1400" b="1" dirty="0">
                <a:solidFill>
                  <a:srgbClr val="002060"/>
                </a:solidFill>
                <a:latin typeface="Century Gothic" panose="020B0502020202020204" pitchFamily="34" charset="0"/>
                <a:cs typeface="Arial" panose="020B0604020202020204" pitchFamily="34" charset="0"/>
              </a:rPr>
              <a:t>Today</a:t>
            </a:r>
          </a:p>
          <a:p>
            <a:pPr algn="r"/>
            <a:endParaRPr lang="en-US" sz="1200" dirty="0">
              <a:solidFill>
                <a:srgbClr val="002060"/>
              </a:solidFill>
              <a:latin typeface="Century Gothic" panose="020B0502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ZA" sz="2800" dirty="0">
                <a:latin typeface="Century Gothic" panose="020B0502020202020204" pitchFamily="34" charset="0"/>
                <a:ea typeface="+mn-ea"/>
                <a:cs typeface="Arial" panose="020B0604020202020204" pitchFamily="34" charset="0"/>
              </a:rPr>
              <a:t>Our strategy</a:t>
            </a:r>
          </a:p>
        </p:txBody>
      </p:sp>
    </p:spTree>
    <p:extLst>
      <p:ext uri="{BB962C8B-B14F-4D97-AF65-F5344CB8AC3E}">
        <p14:creationId xmlns:p14="http://schemas.microsoft.com/office/powerpoint/2010/main" val="124133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BE51B9-C1E3-E24A-80EB-0C84F977515E}"/>
              </a:ext>
            </a:extLst>
          </p:cNvPr>
          <p:cNvSpPr txBox="1"/>
          <p:nvPr/>
        </p:nvSpPr>
        <p:spPr>
          <a:xfrm>
            <a:off x="373487" y="1242490"/>
            <a:ext cx="11489745" cy="584775"/>
          </a:xfrm>
          <a:prstGeom prst="rect">
            <a:avLst/>
          </a:prstGeom>
          <a:noFill/>
        </p:spPr>
        <p:txBody>
          <a:bodyPr wrap="square" rtlCol="0">
            <a:spAutoFit/>
          </a:bodyPr>
          <a:lstStyle/>
          <a:p>
            <a:r>
              <a:rPr lang="en-US" sz="1600" b="1" dirty="0">
                <a:solidFill>
                  <a:srgbClr val="002060"/>
                </a:solidFill>
                <a:latin typeface="Century Gothic" panose="020B0502020202020204" pitchFamily="34" charset="0"/>
                <a:cs typeface="Arial" panose="020B0604020202020204" pitchFamily="34" charset="0"/>
              </a:rPr>
              <a:t>We are committing ourselves to making a more direct, consistent and meaningful impact on improving the lived reality of ordinary South Africans over the next seven years</a:t>
            </a:r>
          </a:p>
        </p:txBody>
      </p:sp>
      <p:sp>
        <p:nvSpPr>
          <p:cNvPr id="12" name="Rectangle 11">
            <a:extLst>
              <a:ext uri="{FF2B5EF4-FFF2-40B4-BE49-F238E27FC236}">
                <a16:creationId xmlns:a16="http://schemas.microsoft.com/office/drawing/2014/main" id="{AB08EA71-6D40-A348-86F0-EE2901EB0E47}"/>
              </a:ext>
            </a:extLst>
          </p:cNvPr>
          <p:cNvSpPr/>
          <p:nvPr/>
        </p:nvSpPr>
        <p:spPr>
          <a:xfrm>
            <a:off x="353451" y="1182838"/>
            <a:ext cx="11531124" cy="70388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AC2BE54-73F7-A347-A646-EC6FFD36814A}"/>
              </a:ext>
            </a:extLst>
          </p:cNvPr>
          <p:cNvSpPr/>
          <p:nvPr/>
        </p:nvSpPr>
        <p:spPr>
          <a:xfrm>
            <a:off x="373488" y="3460307"/>
            <a:ext cx="3979572" cy="11806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764F85F-C064-914B-9D25-7703423C60BF}"/>
              </a:ext>
            </a:extLst>
          </p:cNvPr>
          <p:cNvSpPr/>
          <p:nvPr/>
        </p:nvSpPr>
        <p:spPr>
          <a:xfrm>
            <a:off x="524093" y="2192757"/>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C290A6-9306-D544-9491-C5071F67DBF6}"/>
              </a:ext>
            </a:extLst>
          </p:cNvPr>
          <p:cNvSpPr txBox="1"/>
          <p:nvPr/>
        </p:nvSpPr>
        <p:spPr>
          <a:xfrm>
            <a:off x="493614" y="2107895"/>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16" name="Rectangle 15">
            <a:extLst>
              <a:ext uri="{FF2B5EF4-FFF2-40B4-BE49-F238E27FC236}">
                <a16:creationId xmlns:a16="http://schemas.microsoft.com/office/drawing/2014/main" id="{17DE79D4-B042-5E44-80B0-96C70F795411}"/>
              </a:ext>
            </a:extLst>
          </p:cNvPr>
          <p:cNvSpPr/>
          <p:nvPr/>
        </p:nvSpPr>
        <p:spPr>
          <a:xfrm>
            <a:off x="373489" y="2071819"/>
            <a:ext cx="3979572" cy="11806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5E920AA-EF71-6C43-B734-BDB07C973A18}"/>
              </a:ext>
            </a:extLst>
          </p:cNvPr>
          <p:cNvSpPr/>
          <p:nvPr/>
        </p:nvSpPr>
        <p:spPr>
          <a:xfrm>
            <a:off x="524092" y="3658520"/>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D44B50D-5B3F-D24C-8661-6C4204B0B5D0}"/>
              </a:ext>
            </a:extLst>
          </p:cNvPr>
          <p:cNvSpPr txBox="1"/>
          <p:nvPr/>
        </p:nvSpPr>
        <p:spPr>
          <a:xfrm>
            <a:off x="493613" y="3573658"/>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19" name="Rectangle 18">
            <a:extLst>
              <a:ext uri="{FF2B5EF4-FFF2-40B4-BE49-F238E27FC236}">
                <a16:creationId xmlns:a16="http://schemas.microsoft.com/office/drawing/2014/main" id="{096E8BDB-B607-EF4E-803F-16100C9BAD1D}"/>
              </a:ext>
            </a:extLst>
          </p:cNvPr>
          <p:cNvSpPr/>
          <p:nvPr/>
        </p:nvSpPr>
        <p:spPr>
          <a:xfrm>
            <a:off x="524092" y="4936307"/>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5A0E774-95B0-A14F-819D-4CA2182CF292}"/>
              </a:ext>
            </a:extLst>
          </p:cNvPr>
          <p:cNvSpPr txBox="1"/>
          <p:nvPr/>
        </p:nvSpPr>
        <p:spPr>
          <a:xfrm>
            <a:off x="493613" y="4851445"/>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21" name="Rectangle 20">
            <a:extLst>
              <a:ext uri="{FF2B5EF4-FFF2-40B4-BE49-F238E27FC236}">
                <a16:creationId xmlns:a16="http://schemas.microsoft.com/office/drawing/2014/main" id="{AD758563-4CC3-4A47-9AA7-748F018BFD93}"/>
              </a:ext>
            </a:extLst>
          </p:cNvPr>
          <p:cNvSpPr/>
          <p:nvPr/>
        </p:nvSpPr>
        <p:spPr>
          <a:xfrm>
            <a:off x="373488" y="4802489"/>
            <a:ext cx="3979572" cy="11806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E1AF786-823B-4247-B823-BE22A7B50340}"/>
              </a:ext>
            </a:extLst>
          </p:cNvPr>
          <p:cNvSpPr txBox="1"/>
          <p:nvPr/>
        </p:nvSpPr>
        <p:spPr>
          <a:xfrm>
            <a:off x="862958" y="2158725"/>
            <a:ext cx="3610732"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Strategic Aspiration</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Stronger, more direct and consistent impact on improving the lived reality of ordinary South Africans</a:t>
            </a:r>
          </a:p>
        </p:txBody>
      </p:sp>
      <p:sp>
        <p:nvSpPr>
          <p:cNvPr id="23" name="TextBox 22">
            <a:extLst>
              <a:ext uri="{FF2B5EF4-FFF2-40B4-BE49-F238E27FC236}">
                <a16:creationId xmlns:a16="http://schemas.microsoft.com/office/drawing/2014/main" id="{900B5B2A-5E9B-4140-8A8D-56075E1718B2}"/>
              </a:ext>
            </a:extLst>
          </p:cNvPr>
          <p:cNvSpPr txBox="1"/>
          <p:nvPr/>
        </p:nvSpPr>
        <p:spPr>
          <a:xfrm>
            <a:off x="771518" y="3619883"/>
            <a:ext cx="3581542"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Theory of Change</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Sustainably and efficiently shift public sector culture through insight, influence and enforcement</a:t>
            </a:r>
          </a:p>
        </p:txBody>
      </p:sp>
      <p:sp>
        <p:nvSpPr>
          <p:cNvPr id="24" name="TextBox 23">
            <a:extLst>
              <a:ext uri="{FF2B5EF4-FFF2-40B4-BE49-F238E27FC236}">
                <a16:creationId xmlns:a16="http://schemas.microsoft.com/office/drawing/2014/main" id="{DAAC5802-796A-4B4E-B7CC-94813A4DA0EA}"/>
              </a:ext>
            </a:extLst>
          </p:cNvPr>
          <p:cNvSpPr txBox="1"/>
          <p:nvPr/>
        </p:nvSpPr>
        <p:spPr>
          <a:xfrm>
            <a:off x="832479" y="4897670"/>
            <a:ext cx="3520581"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Accountability Ecosystem</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Broad-based, effective network of stakeholders driving and deepening public sector accountability</a:t>
            </a:r>
          </a:p>
        </p:txBody>
      </p:sp>
      <p:sp>
        <p:nvSpPr>
          <p:cNvPr id="25" name="Rectangle 24">
            <a:extLst>
              <a:ext uri="{FF2B5EF4-FFF2-40B4-BE49-F238E27FC236}">
                <a16:creationId xmlns:a16="http://schemas.microsoft.com/office/drawing/2014/main" id="{AA1C923C-63EE-A845-823C-D1D56E3BE1B4}"/>
              </a:ext>
            </a:extLst>
          </p:cNvPr>
          <p:cNvSpPr/>
          <p:nvPr/>
        </p:nvSpPr>
        <p:spPr>
          <a:xfrm>
            <a:off x="4549892" y="2996359"/>
            <a:ext cx="7334683" cy="203654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A22E8780-2B07-7A4D-8CD6-E989EAE0C13B}"/>
              </a:ext>
            </a:extLst>
          </p:cNvPr>
          <p:cNvPicPr>
            <a:picLocks noChangeAspect="1"/>
          </p:cNvPicPr>
          <p:nvPr/>
        </p:nvPicPr>
        <p:blipFill rotWithShape="1">
          <a:blip r:embed="rId3"/>
          <a:srcRect b="39745"/>
          <a:stretch/>
        </p:blipFill>
        <p:spPr>
          <a:xfrm>
            <a:off x="4600486" y="3108144"/>
            <a:ext cx="7299797" cy="1925086"/>
          </a:xfrm>
          <a:prstGeom prst="rect">
            <a:avLst/>
          </a:prstGeom>
        </p:spPr>
      </p:pic>
      <p:sp>
        <p:nvSpPr>
          <p:cNvPr id="27" name="TextBox 26">
            <a:extLst>
              <a:ext uri="{FF2B5EF4-FFF2-40B4-BE49-F238E27FC236}">
                <a16:creationId xmlns:a16="http://schemas.microsoft.com/office/drawing/2014/main" id="{3985A001-3487-C44C-ACC5-8E83B29520C2}"/>
              </a:ext>
            </a:extLst>
          </p:cNvPr>
          <p:cNvSpPr txBox="1"/>
          <p:nvPr/>
        </p:nvSpPr>
        <p:spPr>
          <a:xfrm>
            <a:off x="4565129" y="2227237"/>
            <a:ext cx="7388040" cy="892552"/>
          </a:xfrm>
          <a:prstGeom prst="rect">
            <a:avLst/>
          </a:prstGeom>
        </p:spPr>
        <p:txBody>
          <a:bodyPr wrap="square" rtlCol="0">
            <a:spAutoFit/>
          </a:bodyPr>
          <a:lstStyle/>
          <a:p>
            <a:pPr algn="r"/>
            <a:r>
              <a:rPr lang="en-US" sz="1400" b="1" dirty="0">
                <a:solidFill>
                  <a:srgbClr val="002060"/>
                </a:solidFill>
                <a:latin typeface="Century Gothic" panose="020B0502020202020204" pitchFamily="34" charset="0"/>
                <a:cs typeface="Arial" panose="020B0604020202020204" pitchFamily="34" charset="0"/>
              </a:rPr>
              <a:t>2030</a:t>
            </a:r>
          </a:p>
          <a:p>
            <a:pPr algn="r"/>
            <a:r>
              <a:rPr lang="en-US" sz="1200" dirty="0">
                <a:solidFill>
                  <a:srgbClr val="002060"/>
                </a:solidFill>
                <a:latin typeface="Century Gothic" panose="020B0502020202020204" pitchFamily="34" charset="0"/>
                <a:cs typeface="Arial" panose="020B0604020202020204" pitchFamily="34" charset="0"/>
              </a:rPr>
              <a:t>A critical mass of our auditees moved towards cultures characterised by performance, accountability, transparency and integrity    </a:t>
            </a:r>
          </a:p>
          <a:p>
            <a:pPr algn="r"/>
            <a:endParaRPr lang="en-US" sz="1200" dirty="0">
              <a:solidFill>
                <a:srgbClr val="002060"/>
              </a:solidFill>
              <a:latin typeface="Century Gothic" panose="020B0502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BB9CE784-FD86-644C-825F-E9413DEE53E4}"/>
              </a:ext>
            </a:extLst>
          </p:cNvPr>
          <p:cNvCxnSpPr/>
          <p:nvPr/>
        </p:nvCxnSpPr>
        <p:spPr>
          <a:xfrm>
            <a:off x="5074276" y="4704960"/>
            <a:ext cx="678895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ZA" sz="2800" dirty="0">
                <a:latin typeface="Century Gothic" panose="020B0502020202020204" pitchFamily="34" charset="0"/>
                <a:ea typeface="+mn-ea"/>
                <a:cs typeface="Arial" panose="020B0604020202020204" pitchFamily="34" charset="0"/>
              </a:rPr>
              <a:t>Our strategy</a:t>
            </a:r>
          </a:p>
        </p:txBody>
      </p:sp>
    </p:spTree>
    <p:extLst>
      <p:ext uri="{BB962C8B-B14F-4D97-AF65-F5344CB8AC3E}">
        <p14:creationId xmlns:p14="http://schemas.microsoft.com/office/powerpoint/2010/main" val="210335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D758563-4CC3-4A47-9AA7-748F018BFD93}"/>
              </a:ext>
            </a:extLst>
          </p:cNvPr>
          <p:cNvSpPr/>
          <p:nvPr/>
        </p:nvSpPr>
        <p:spPr>
          <a:xfrm>
            <a:off x="373488" y="4802489"/>
            <a:ext cx="3979572" cy="1180600"/>
          </a:xfrm>
          <a:prstGeom prst="rect">
            <a:avLst/>
          </a:prstGeom>
          <a:solidFill>
            <a:schemeClr val="accent6">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3BE51B9-C1E3-E24A-80EB-0C84F977515E}"/>
              </a:ext>
            </a:extLst>
          </p:cNvPr>
          <p:cNvSpPr txBox="1"/>
          <p:nvPr/>
        </p:nvSpPr>
        <p:spPr>
          <a:xfrm>
            <a:off x="373487" y="1242490"/>
            <a:ext cx="11489745" cy="584775"/>
          </a:xfrm>
          <a:prstGeom prst="rect">
            <a:avLst/>
          </a:prstGeom>
          <a:noFill/>
        </p:spPr>
        <p:txBody>
          <a:bodyPr wrap="square" rtlCol="0">
            <a:spAutoFit/>
          </a:bodyPr>
          <a:lstStyle/>
          <a:p>
            <a:r>
              <a:rPr lang="en-US" sz="1600" b="1" dirty="0">
                <a:solidFill>
                  <a:srgbClr val="002060"/>
                </a:solidFill>
                <a:latin typeface="Century Gothic" panose="020B0502020202020204" pitchFamily="34" charset="0"/>
                <a:cs typeface="Arial" panose="020B0604020202020204" pitchFamily="34" charset="0"/>
              </a:rPr>
              <a:t>We are committing ourselves to making a more direct, consistent and meaningful impact on improving the lived reality of ordinary South Africans over the next seven years</a:t>
            </a:r>
          </a:p>
        </p:txBody>
      </p:sp>
      <p:sp>
        <p:nvSpPr>
          <p:cNvPr id="12" name="Rectangle 11">
            <a:extLst>
              <a:ext uri="{FF2B5EF4-FFF2-40B4-BE49-F238E27FC236}">
                <a16:creationId xmlns:a16="http://schemas.microsoft.com/office/drawing/2014/main" id="{AB08EA71-6D40-A348-86F0-EE2901EB0E47}"/>
              </a:ext>
            </a:extLst>
          </p:cNvPr>
          <p:cNvSpPr/>
          <p:nvPr/>
        </p:nvSpPr>
        <p:spPr>
          <a:xfrm>
            <a:off x="353451" y="1182838"/>
            <a:ext cx="11531124" cy="70388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AC2BE54-73F7-A347-A646-EC6FFD36814A}"/>
              </a:ext>
            </a:extLst>
          </p:cNvPr>
          <p:cNvSpPr/>
          <p:nvPr/>
        </p:nvSpPr>
        <p:spPr>
          <a:xfrm>
            <a:off x="373488" y="3460307"/>
            <a:ext cx="3979572" cy="11806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764F85F-C064-914B-9D25-7703423C60BF}"/>
              </a:ext>
            </a:extLst>
          </p:cNvPr>
          <p:cNvSpPr/>
          <p:nvPr/>
        </p:nvSpPr>
        <p:spPr>
          <a:xfrm>
            <a:off x="524093" y="2192757"/>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C290A6-9306-D544-9491-C5071F67DBF6}"/>
              </a:ext>
            </a:extLst>
          </p:cNvPr>
          <p:cNvSpPr txBox="1"/>
          <p:nvPr/>
        </p:nvSpPr>
        <p:spPr>
          <a:xfrm>
            <a:off x="493614" y="2107895"/>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16" name="Rectangle 15">
            <a:extLst>
              <a:ext uri="{FF2B5EF4-FFF2-40B4-BE49-F238E27FC236}">
                <a16:creationId xmlns:a16="http://schemas.microsoft.com/office/drawing/2014/main" id="{17DE79D4-B042-5E44-80B0-96C70F795411}"/>
              </a:ext>
            </a:extLst>
          </p:cNvPr>
          <p:cNvSpPr/>
          <p:nvPr/>
        </p:nvSpPr>
        <p:spPr>
          <a:xfrm>
            <a:off x="373489" y="2071819"/>
            <a:ext cx="3979572" cy="11806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5E920AA-EF71-6C43-B734-BDB07C973A18}"/>
              </a:ext>
            </a:extLst>
          </p:cNvPr>
          <p:cNvSpPr/>
          <p:nvPr/>
        </p:nvSpPr>
        <p:spPr>
          <a:xfrm>
            <a:off x="524092" y="3658520"/>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D44B50D-5B3F-D24C-8661-6C4204B0B5D0}"/>
              </a:ext>
            </a:extLst>
          </p:cNvPr>
          <p:cNvSpPr txBox="1"/>
          <p:nvPr/>
        </p:nvSpPr>
        <p:spPr>
          <a:xfrm>
            <a:off x="493613" y="3573658"/>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19" name="Rectangle 18">
            <a:extLst>
              <a:ext uri="{FF2B5EF4-FFF2-40B4-BE49-F238E27FC236}">
                <a16:creationId xmlns:a16="http://schemas.microsoft.com/office/drawing/2014/main" id="{096E8BDB-B607-EF4E-803F-16100C9BAD1D}"/>
              </a:ext>
            </a:extLst>
          </p:cNvPr>
          <p:cNvSpPr/>
          <p:nvPr/>
        </p:nvSpPr>
        <p:spPr>
          <a:xfrm>
            <a:off x="524092" y="4936307"/>
            <a:ext cx="247426" cy="247426"/>
          </a:xfrm>
          <a:prstGeom prst="rect">
            <a:avLst/>
          </a:prstGeom>
          <a:solidFill>
            <a:srgbClr val="45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5A0E774-95B0-A14F-819D-4CA2182CF292}"/>
              </a:ext>
            </a:extLst>
          </p:cNvPr>
          <p:cNvSpPr txBox="1"/>
          <p:nvPr/>
        </p:nvSpPr>
        <p:spPr>
          <a:xfrm>
            <a:off x="493613" y="4851445"/>
            <a:ext cx="277905" cy="400110"/>
          </a:xfrm>
          <a:prstGeom prst="rect">
            <a:avLst/>
          </a:prstGeom>
        </p:spPr>
        <p:txBody>
          <a:bodyPr wrap="square" rtlCol="0">
            <a:spAutoFit/>
          </a:bodyPr>
          <a:lstStyle/>
          <a:p>
            <a:r>
              <a:rPr lang="en-US" sz="2000" b="1" dirty="0">
                <a:solidFill>
                  <a:schemeClr val="bg1"/>
                </a:solidFill>
                <a:latin typeface="DIN 2014 Light" panose="020B0404020202020204" pitchFamily="34" charset="0"/>
                <a:ea typeface="DIN 2014 Light" panose="020B0404020202020204" pitchFamily="34" charset="0"/>
              </a:rPr>
              <a:t>+</a:t>
            </a:r>
          </a:p>
        </p:txBody>
      </p:sp>
      <p:sp>
        <p:nvSpPr>
          <p:cNvPr id="22" name="TextBox 21">
            <a:extLst>
              <a:ext uri="{FF2B5EF4-FFF2-40B4-BE49-F238E27FC236}">
                <a16:creationId xmlns:a16="http://schemas.microsoft.com/office/drawing/2014/main" id="{6E1AF786-823B-4247-B823-BE22A7B50340}"/>
              </a:ext>
            </a:extLst>
          </p:cNvPr>
          <p:cNvSpPr txBox="1"/>
          <p:nvPr/>
        </p:nvSpPr>
        <p:spPr>
          <a:xfrm>
            <a:off x="862958" y="2158725"/>
            <a:ext cx="3610732"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Strategic Aspiration</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Stronger, more direct and consistent impact on improving the lived reality of ordinary South Africans</a:t>
            </a:r>
          </a:p>
        </p:txBody>
      </p:sp>
      <p:sp>
        <p:nvSpPr>
          <p:cNvPr id="23" name="TextBox 22">
            <a:extLst>
              <a:ext uri="{FF2B5EF4-FFF2-40B4-BE49-F238E27FC236}">
                <a16:creationId xmlns:a16="http://schemas.microsoft.com/office/drawing/2014/main" id="{900B5B2A-5E9B-4140-8A8D-56075E1718B2}"/>
              </a:ext>
            </a:extLst>
          </p:cNvPr>
          <p:cNvSpPr txBox="1"/>
          <p:nvPr/>
        </p:nvSpPr>
        <p:spPr>
          <a:xfrm>
            <a:off x="771518" y="3619883"/>
            <a:ext cx="3581542"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Theory of Change</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Sustainably and efficiently shift public sector culture through insight, influence and enforcement</a:t>
            </a:r>
          </a:p>
        </p:txBody>
      </p:sp>
      <p:sp>
        <p:nvSpPr>
          <p:cNvPr id="24" name="TextBox 23">
            <a:extLst>
              <a:ext uri="{FF2B5EF4-FFF2-40B4-BE49-F238E27FC236}">
                <a16:creationId xmlns:a16="http://schemas.microsoft.com/office/drawing/2014/main" id="{DAAC5802-796A-4B4E-B7CC-94813A4DA0EA}"/>
              </a:ext>
            </a:extLst>
          </p:cNvPr>
          <p:cNvSpPr txBox="1"/>
          <p:nvPr/>
        </p:nvSpPr>
        <p:spPr>
          <a:xfrm>
            <a:off x="832479" y="4897670"/>
            <a:ext cx="3520581" cy="1046440"/>
          </a:xfrm>
          <a:prstGeom prst="rect">
            <a:avLst/>
          </a:prstGeom>
        </p:spPr>
        <p:txBody>
          <a:bodyPr wrap="square" rtlCol="0">
            <a:spAutoFit/>
          </a:bodyPr>
          <a:lstStyle/>
          <a:p>
            <a:r>
              <a:rPr lang="en-US" sz="1400" b="1" dirty="0">
                <a:solidFill>
                  <a:srgbClr val="002060"/>
                </a:solidFill>
                <a:latin typeface="Century Gothic" panose="020B0502020202020204" pitchFamily="34" charset="0"/>
                <a:cs typeface="Arial" panose="020B0604020202020204" pitchFamily="34" charset="0"/>
              </a:rPr>
              <a:t>Accountability Ecosystem</a:t>
            </a:r>
          </a:p>
          <a:p>
            <a:endParaRPr lang="en-US" sz="1200" dirty="0">
              <a:solidFill>
                <a:srgbClr val="002060"/>
              </a:solidFill>
              <a:latin typeface="Century Gothic" panose="020B0502020202020204" pitchFamily="34" charset="0"/>
              <a:cs typeface="Arial" panose="020B0604020202020204" pitchFamily="34" charset="0"/>
            </a:endParaRPr>
          </a:p>
          <a:p>
            <a:r>
              <a:rPr lang="en-US" sz="1200" dirty="0">
                <a:solidFill>
                  <a:srgbClr val="002060"/>
                </a:solidFill>
                <a:latin typeface="Century Gothic" panose="020B0502020202020204" pitchFamily="34" charset="0"/>
                <a:cs typeface="Arial" panose="020B0604020202020204" pitchFamily="34" charset="0"/>
              </a:rPr>
              <a:t>Broad-based, effective network of stakeholders driving and deepening public sector accountability</a:t>
            </a:r>
          </a:p>
        </p:txBody>
      </p:sp>
      <p:sp>
        <p:nvSpPr>
          <p:cNvPr id="3" name="Title 2"/>
          <p:cNvSpPr>
            <a:spLocks noGrp="1"/>
          </p:cNvSpPr>
          <p:nvPr>
            <p:ph type="title"/>
          </p:nvPr>
        </p:nvSpPr>
        <p:spPr/>
        <p:txBody>
          <a:bodyPr/>
          <a:lstStyle/>
          <a:p>
            <a:r>
              <a:rPr lang="en-ZA" sz="2800" dirty="0">
                <a:latin typeface="Century Gothic" panose="020B0502020202020204" pitchFamily="34" charset="0"/>
                <a:ea typeface="+mn-ea"/>
                <a:cs typeface="Arial" panose="020B0604020202020204" pitchFamily="34" charset="0"/>
              </a:rPr>
              <a:t>Our strategy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185" y="2071819"/>
            <a:ext cx="6915251" cy="3978688"/>
          </a:xfrm>
          <a:prstGeom prst="rect">
            <a:avLst/>
          </a:prstGeom>
        </p:spPr>
      </p:pic>
    </p:spTree>
    <p:extLst>
      <p:ext uri="{BB962C8B-B14F-4D97-AF65-F5344CB8AC3E}">
        <p14:creationId xmlns:p14="http://schemas.microsoft.com/office/powerpoint/2010/main" val="319278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2">
            <a:extLst>
              <a:ext uri="{FF2B5EF4-FFF2-40B4-BE49-F238E27FC236}">
                <a16:creationId xmlns:a16="http://schemas.microsoft.com/office/drawing/2014/main" id="{E6AB23C0-1A5F-4868-B778-C318FEC84208}"/>
              </a:ext>
            </a:extLst>
          </p:cNvPr>
          <p:cNvGrpSpPr/>
          <p:nvPr/>
        </p:nvGrpSpPr>
        <p:grpSpPr>
          <a:xfrm>
            <a:off x="0" y="2864967"/>
            <a:ext cx="12192000" cy="3993032"/>
            <a:chOff x="0" y="2864967"/>
            <a:chExt cx="12192000" cy="3993032"/>
          </a:xfrm>
        </p:grpSpPr>
        <p:sp>
          <p:nvSpPr>
            <p:cNvPr id="7" name="Freeform: Shape 6">
              <a:extLst>
                <a:ext uri="{FF2B5EF4-FFF2-40B4-BE49-F238E27FC236}">
                  <a16:creationId xmlns:a16="http://schemas.microsoft.com/office/drawing/2014/main" id="{845EE902-20F4-49B0-9941-05DBAB9D53DB}"/>
                </a:ext>
              </a:extLst>
            </p:cNvPr>
            <p:cNvSpPr/>
            <p:nvPr/>
          </p:nvSpPr>
          <p:spPr>
            <a:xfrm>
              <a:off x="8128102" y="2864967"/>
              <a:ext cx="2031948" cy="3993032"/>
            </a:xfrm>
            <a:custGeom>
              <a:avLst/>
              <a:gdLst>
                <a:gd name="connsiteX0" fmla="*/ 1295400 w 2031948"/>
                <a:gd name="connsiteY0" fmla="*/ 272491 h 3993032"/>
                <a:gd name="connsiteX1" fmla="*/ 1015898 w 2031948"/>
                <a:gd name="connsiteY1" fmla="*/ 351282 h 3993032"/>
                <a:gd name="connsiteX2" fmla="*/ 736549 w 2031948"/>
                <a:gd name="connsiteY2" fmla="*/ 272491 h 3993032"/>
                <a:gd name="connsiteX3" fmla="*/ 736549 w 2031948"/>
                <a:gd name="connsiteY3" fmla="*/ 272491 h 3993032"/>
                <a:gd name="connsiteX4" fmla="*/ 0 w 2031948"/>
                <a:gd name="connsiteY4" fmla="*/ 0 h 3993032"/>
                <a:gd name="connsiteX5" fmla="*/ 0 w 2031948"/>
                <a:gd name="connsiteY5" fmla="*/ 3993032 h 3993032"/>
                <a:gd name="connsiteX6" fmla="*/ 2031949 w 2031948"/>
                <a:gd name="connsiteY6" fmla="*/ 3993032 h 3993032"/>
                <a:gd name="connsiteX7" fmla="*/ 2031949 w 2031948"/>
                <a:gd name="connsiteY7" fmla="*/ 0 h 3993032"/>
                <a:gd name="connsiteX8" fmla="*/ 1295400 w 2031948"/>
                <a:gd name="connsiteY8" fmla="*/ 272491 h 3993032"/>
                <a:gd name="connsiteX9" fmla="*/ 1295400 w 2031948"/>
                <a:gd name="connsiteY9" fmla="*/ 272491 h 399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948" h="3993032">
                  <a:moveTo>
                    <a:pt x="1295400" y="272491"/>
                  </a:moveTo>
                  <a:cubicBezTo>
                    <a:pt x="1214018" y="322478"/>
                    <a:pt x="1118310" y="351282"/>
                    <a:pt x="1015898" y="351282"/>
                  </a:cubicBezTo>
                  <a:cubicBezTo>
                    <a:pt x="913486" y="351282"/>
                    <a:pt x="817778" y="322478"/>
                    <a:pt x="736549" y="272491"/>
                  </a:cubicBezTo>
                  <a:lnTo>
                    <a:pt x="736549" y="272491"/>
                  </a:lnTo>
                  <a:cubicBezTo>
                    <a:pt x="440130" y="90830"/>
                    <a:pt x="220066" y="0"/>
                    <a:pt x="0" y="0"/>
                  </a:cubicBezTo>
                  <a:lnTo>
                    <a:pt x="0" y="3993032"/>
                  </a:lnTo>
                  <a:lnTo>
                    <a:pt x="2031949" y="3993032"/>
                  </a:lnTo>
                  <a:lnTo>
                    <a:pt x="2031949" y="0"/>
                  </a:lnTo>
                  <a:cubicBezTo>
                    <a:pt x="1811883" y="0"/>
                    <a:pt x="1591817" y="90830"/>
                    <a:pt x="1295400" y="272491"/>
                  </a:cubicBezTo>
                  <a:lnTo>
                    <a:pt x="1295400" y="272491"/>
                  </a:lnTo>
                  <a:close/>
                </a:path>
              </a:pathLst>
            </a:custGeom>
            <a:solidFill>
              <a:srgbClr val="03A9F4"/>
            </a:solidFill>
            <a:ln w="15240" cap="flat">
              <a:noFill/>
              <a:prstDash val="solid"/>
              <a:miter/>
            </a:ln>
          </p:spPr>
          <p:txBody>
            <a:bodyPr rtlCol="0" anchor="ctr"/>
            <a:lstStyle/>
            <a:p>
              <a:endParaRPr lang="en-IN" dirty="0"/>
            </a:p>
          </p:txBody>
        </p:sp>
        <p:sp>
          <p:nvSpPr>
            <p:cNvPr id="8" name="Freeform: Shape 7">
              <a:extLst>
                <a:ext uri="{FF2B5EF4-FFF2-40B4-BE49-F238E27FC236}">
                  <a16:creationId xmlns:a16="http://schemas.microsoft.com/office/drawing/2014/main" id="{A57B6E78-4905-4EE1-B6AB-9663EFBA359E}"/>
                </a:ext>
              </a:extLst>
            </p:cNvPr>
            <p:cNvSpPr/>
            <p:nvPr/>
          </p:nvSpPr>
          <p:spPr>
            <a:xfrm>
              <a:off x="6096000" y="2864967"/>
              <a:ext cx="2031949" cy="3993032"/>
            </a:xfrm>
            <a:custGeom>
              <a:avLst/>
              <a:gdLst>
                <a:gd name="connsiteX0" fmla="*/ 1295400 w 2031949"/>
                <a:gd name="connsiteY0" fmla="*/ 272491 h 3993032"/>
                <a:gd name="connsiteX1" fmla="*/ 1015898 w 2031949"/>
                <a:gd name="connsiteY1" fmla="*/ 351282 h 3993032"/>
                <a:gd name="connsiteX2" fmla="*/ 736549 w 2031949"/>
                <a:gd name="connsiteY2" fmla="*/ 272491 h 3993032"/>
                <a:gd name="connsiteX3" fmla="*/ 736549 w 2031949"/>
                <a:gd name="connsiteY3" fmla="*/ 272491 h 3993032"/>
                <a:gd name="connsiteX4" fmla="*/ 0 w 2031949"/>
                <a:gd name="connsiteY4" fmla="*/ 0 h 3993032"/>
                <a:gd name="connsiteX5" fmla="*/ 0 w 2031949"/>
                <a:gd name="connsiteY5" fmla="*/ 3993032 h 3993032"/>
                <a:gd name="connsiteX6" fmla="*/ 2031950 w 2031949"/>
                <a:gd name="connsiteY6" fmla="*/ 3993032 h 3993032"/>
                <a:gd name="connsiteX7" fmla="*/ 2031950 w 2031949"/>
                <a:gd name="connsiteY7" fmla="*/ 0 h 3993032"/>
                <a:gd name="connsiteX8" fmla="*/ 1295400 w 2031949"/>
                <a:gd name="connsiteY8" fmla="*/ 272491 h 3993032"/>
                <a:gd name="connsiteX9" fmla="*/ 1295400 w 2031949"/>
                <a:gd name="connsiteY9" fmla="*/ 272491 h 399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949" h="3993032">
                  <a:moveTo>
                    <a:pt x="1295400" y="272491"/>
                  </a:moveTo>
                  <a:cubicBezTo>
                    <a:pt x="1214019" y="322478"/>
                    <a:pt x="1118311" y="351282"/>
                    <a:pt x="1015898" y="351282"/>
                  </a:cubicBezTo>
                  <a:cubicBezTo>
                    <a:pt x="913486" y="351282"/>
                    <a:pt x="817778" y="322478"/>
                    <a:pt x="736549" y="272491"/>
                  </a:cubicBezTo>
                  <a:lnTo>
                    <a:pt x="736549" y="272491"/>
                  </a:lnTo>
                  <a:cubicBezTo>
                    <a:pt x="440131" y="90830"/>
                    <a:pt x="220066" y="0"/>
                    <a:pt x="0" y="0"/>
                  </a:cubicBezTo>
                  <a:lnTo>
                    <a:pt x="0" y="3993032"/>
                  </a:lnTo>
                  <a:lnTo>
                    <a:pt x="2031950" y="3993032"/>
                  </a:lnTo>
                  <a:lnTo>
                    <a:pt x="2031950" y="0"/>
                  </a:lnTo>
                  <a:cubicBezTo>
                    <a:pt x="1811884" y="0"/>
                    <a:pt x="1591970" y="90830"/>
                    <a:pt x="1295400" y="272491"/>
                  </a:cubicBezTo>
                  <a:lnTo>
                    <a:pt x="1295400" y="272491"/>
                  </a:lnTo>
                  <a:close/>
                </a:path>
              </a:pathLst>
            </a:custGeom>
            <a:solidFill>
              <a:srgbClr val="00CEE8"/>
            </a:solidFill>
            <a:ln w="15240" cap="flat">
              <a:noFill/>
              <a:prstDash val="solid"/>
              <a:miter/>
            </a:ln>
          </p:spPr>
          <p:txBody>
            <a:bodyPr rtlCol="0" anchor="ctr"/>
            <a:lstStyle/>
            <a:p>
              <a:endParaRPr lang="en-IN" dirty="0"/>
            </a:p>
          </p:txBody>
        </p:sp>
        <p:sp>
          <p:nvSpPr>
            <p:cNvPr id="9" name="Freeform: Shape 8">
              <a:extLst>
                <a:ext uri="{FF2B5EF4-FFF2-40B4-BE49-F238E27FC236}">
                  <a16:creationId xmlns:a16="http://schemas.microsoft.com/office/drawing/2014/main" id="{22BFE434-16B2-49C0-816C-91FF13CEFDBE}"/>
                </a:ext>
              </a:extLst>
            </p:cNvPr>
            <p:cNvSpPr/>
            <p:nvPr/>
          </p:nvSpPr>
          <p:spPr>
            <a:xfrm>
              <a:off x="4064051" y="2864967"/>
              <a:ext cx="2031948" cy="3993032"/>
            </a:xfrm>
            <a:custGeom>
              <a:avLst/>
              <a:gdLst>
                <a:gd name="connsiteX0" fmla="*/ 1295400 w 2031948"/>
                <a:gd name="connsiteY0" fmla="*/ 272491 h 3993032"/>
                <a:gd name="connsiteX1" fmla="*/ 1015898 w 2031948"/>
                <a:gd name="connsiteY1" fmla="*/ 351282 h 3993032"/>
                <a:gd name="connsiteX2" fmla="*/ 736549 w 2031948"/>
                <a:gd name="connsiteY2" fmla="*/ 272491 h 3993032"/>
                <a:gd name="connsiteX3" fmla="*/ 736549 w 2031948"/>
                <a:gd name="connsiteY3" fmla="*/ 272491 h 3993032"/>
                <a:gd name="connsiteX4" fmla="*/ 0 w 2031948"/>
                <a:gd name="connsiteY4" fmla="*/ 0 h 3993032"/>
                <a:gd name="connsiteX5" fmla="*/ 0 w 2031948"/>
                <a:gd name="connsiteY5" fmla="*/ 3993032 h 3993032"/>
                <a:gd name="connsiteX6" fmla="*/ 2031949 w 2031948"/>
                <a:gd name="connsiteY6" fmla="*/ 3993032 h 3993032"/>
                <a:gd name="connsiteX7" fmla="*/ 2031949 w 2031948"/>
                <a:gd name="connsiteY7" fmla="*/ 0 h 3993032"/>
                <a:gd name="connsiteX8" fmla="*/ 1295400 w 2031948"/>
                <a:gd name="connsiteY8" fmla="*/ 272491 h 3993032"/>
                <a:gd name="connsiteX9" fmla="*/ 1295400 w 2031948"/>
                <a:gd name="connsiteY9" fmla="*/ 272491 h 399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948" h="3993032">
                  <a:moveTo>
                    <a:pt x="1295400" y="272491"/>
                  </a:moveTo>
                  <a:cubicBezTo>
                    <a:pt x="1214018" y="322478"/>
                    <a:pt x="1118311" y="351282"/>
                    <a:pt x="1015898" y="351282"/>
                  </a:cubicBezTo>
                  <a:cubicBezTo>
                    <a:pt x="913485" y="351282"/>
                    <a:pt x="817778" y="322478"/>
                    <a:pt x="736549" y="272491"/>
                  </a:cubicBezTo>
                  <a:lnTo>
                    <a:pt x="736549" y="272491"/>
                  </a:lnTo>
                  <a:cubicBezTo>
                    <a:pt x="440131" y="90830"/>
                    <a:pt x="220065" y="0"/>
                    <a:pt x="0" y="0"/>
                  </a:cubicBezTo>
                  <a:lnTo>
                    <a:pt x="0" y="3993032"/>
                  </a:lnTo>
                  <a:lnTo>
                    <a:pt x="2031949" y="3993032"/>
                  </a:lnTo>
                  <a:lnTo>
                    <a:pt x="2031949" y="0"/>
                  </a:lnTo>
                  <a:cubicBezTo>
                    <a:pt x="1811883" y="0"/>
                    <a:pt x="1591818" y="90830"/>
                    <a:pt x="1295400" y="272491"/>
                  </a:cubicBezTo>
                  <a:lnTo>
                    <a:pt x="1295400" y="272491"/>
                  </a:lnTo>
                  <a:close/>
                </a:path>
              </a:pathLst>
            </a:custGeom>
            <a:solidFill>
              <a:srgbClr val="FFD000"/>
            </a:solidFill>
            <a:ln w="15240" cap="flat">
              <a:noFill/>
              <a:prstDash val="solid"/>
              <a:miter/>
            </a:ln>
          </p:spPr>
          <p:txBody>
            <a:bodyPr rtlCol="0" anchor="ctr"/>
            <a:lstStyle/>
            <a:p>
              <a:endParaRPr lang="en-IN" dirty="0"/>
            </a:p>
          </p:txBody>
        </p:sp>
        <p:sp>
          <p:nvSpPr>
            <p:cNvPr id="10" name="Freeform: Shape 9">
              <a:extLst>
                <a:ext uri="{FF2B5EF4-FFF2-40B4-BE49-F238E27FC236}">
                  <a16:creationId xmlns:a16="http://schemas.microsoft.com/office/drawing/2014/main" id="{BD42A4EC-C651-433B-A699-870499E28759}"/>
                </a:ext>
              </a:extLst>
            </p:cNvPr>
            <p:cNvSpPr/>
            <p:nvPr/>
          </p:nvSpPr>
          <p:spPr>
            <a:xfrm>
              <a:off x="2032101" y="2864967"/>
              <a:ext cx="2031949" cy="3993032"/>
            </a:xfrm>
            <a:custGeom>
              <a:avLst/>
              <a:gdLst>
                <a:gd name="connsiteX0" fmla="*/ 1295400 w 2031949"/>
                <a:gd name="connsiteY0" fmla="*/ 272491 h 3993032"/>
                <a:gd name="connsiteX1" fmla="*/ 1295400 w 2031949"/>
                <a:gd name="connsiteY1" fmla="*/ 272491 h 3993032"/>
                <a:gd name="connsiteX2" fmla="*/ 1015898 w 2031949"/>
                <a:gd name="connsiteY2" fmla="*/ 351282 h 3993032"/>
                <a:gd name="connsiteX3" fmla="*/ 736549 w 2031949"/>
                <a:gd name="connsiteY3" fmla="*/ 272491 h 3993032"/>
                <a:gd name="connsiteX4" fmla="*/ 736549 w 2031949"/>
                <a:gd name="connsiteY4" fmla="*/ 272491 h 3993032"/>
                <a:gd name="connsiteX5" fmla="*/ 0 w 2031949"/>
                <a:gd name="connsiteY5" fmla="*/ 0 h 3993032"/>
                <a:gd name="connsiteX6" fmla="*/ 0 w 2031949"/>
                <a:gd name="connsiteY6" fmla="*/ 3993032 h 3993032"/>
                <a:gd name="connsiteX7" fmla="*/ 2031950 w 2031949"/>
                <a:gd name="connsiteY7" fmla="*/ 3993032 h 3993032"/>
                <a:gd name="connsiteX8" fmla="*/ 2031950 w 2031949"/>
                <a:gd name="connsiteY8" fmla="*/ 0 h 3993032"/>
                <a:gd name="connsiteX9" fmla="*/ 1295400 w 2031949"/>
                <a:gd name="connsiteY9" fmla="*/ 272491 h 399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949" h="3993032">
                  <a:moveTo>
                    <a:pt x="1295400" y="272491"/>
                  </a:moveTo>
                  <a:lnTo>
                    <a:pt x="1295400" y="272491"/>
                  </a:lnTo>
                  <a:cubicBezTo>
                    <a:pt x="1214019" y="322326"/>
                    <a:pt x="1118311" y="351282"/>
                    <a:pt x="1015898" y="351282"/>
                  </a:cubicBezTo>
                  <a:cubicBezTo>
                    <a:pt x="913486" y="351282"/>
                    <a:pt x="817778" y="322478"/>
                    <a:pt x="736549" y="272491"/>
                  </a:cubicBezTo>
                  <a:lnTo>
                    <a:pt x="736549" y="272491"/>
                  </a:lnTo>
                  <a:cubicBezTo>
                    <a:pt x="440131" y="90830"/>
                    <a:pt x="220066" y="0"/>
                    <a:pt x="0" y="0"/>
                  </a:cubicBezTo>
                  <a:lnTo>
                    <a:pt x="0" y="3993032"/>
                  </a:lnTo>
                  <a:lnTo>
                    <a:pt x="2031950" y="3993032"/>
                  </a:lnTo>
                  <a:lnTo>
                    <a:pt x="2031950" y="0"/>
                  </a:lnTo>
                  <a:cubicBezTo>
                    <a:pt x="1811884" y="0"/>
                    <a:pt x="1591818" y="90830"/>
                    <a:pt x="1295400" y="272491"/>
                  </a:cubicBezTo>
                  <a:close/>
                </a:path>
              </a:pathLst>
            </a:custGeom>
            <a:solidFill>
              <a:schemeClr val="accent2">
                <a:lumMod val="60000"/>
                <a:lumOff val="40000"/>
              </a:schemeClr>
            </a:solidFill>
            <a:ln w="15240" cap="flat">
              <a:noFill/>
              <a:prstDash val="solid"/>
              <a:miter/>
            </a:ln>
          </p:spPr>
          <p:txBody>
            <a:bodyPr rtlCol="0" anchor="ctr"/>
            <a:lstStyle/>
            <a:p>
              <a:endParaRPr lang="en-IN" dirty="0"/>
            </a:p>
          </p:txBody>
        </p:sp>
        <p:sp>
          <p:nvSpPr>
            <p:cNvPr id="11" name="Freeform: Shape 10">
              <a:extLst>
                <a:ext uri="{FF2B5EF4-FFF2-40B4-BE49-F238E27FC236}">
                  <a16:creationId xmlns:a16="http://schemas.microsoft.com/office/drawing/2014/main" id="{D0DA6EC3-C5E6-4F0A-B1E1-EA7DFF4A8171}"/>
                </a:ext>
              </a:extLst>
            </p:cNvPr>
            <p:cNvSpPr/>
            <p:nvPr/>
          </p:nvSpPr>
          <p:spPr>
            <a:xfrm>
              <a:off x="0" y="2864967"/>
              <a:ext cx="2031949" cy="3993032"/>
            </a:xfrm>
            <a:custGeom>
              <a:avLst/>
              <a:gdLst>
                <a:gd name="connsiteX0" fmla="*/ 1295552 w 2031949"/>
                <a:gd name="connsiteY0" fmla="*/ 272491 h 3993032"/>
                <a:gd name="connsiteX1" fmla="*/ 1295552 w 2031949"/>
                <a:gd name="connsiteY1" fmla="*/ 272491 h 3993032"/>
                <a:gd name="connsiteX2" fmla="*/ 1016051 w 2031949"/>
                <a:gd name="connsiteY2" fmla="*/ 351282 h 3993032"/>
                <a:gd name="connsiteX3" fmla="*/ 736702 w 2031949"/>
                <a:gd name="connsiteY3" fmla="*/ 272491 h 3993032"/>
                <a:gd name="connsiteX4" fmla="*/ 736702 w 2031949"/>
                <a:gd name="connsiteY4" fmla="*/ 272491 h 3993032"/>
                <a:gd name="connsiteX5" fmla="*/ 0 w 2031949"/>
                <a:gd name="connsiteY5" fmla="*/ 0 h 3993032"/>
                <a:gd name="connsiteX6" fmla="*/ 0 w 2031949"/>
                <a:gd name="connsiteY6" fmla="*/ 3993032 h 3993032"/>
                <a:gd name="connsiteX7" fmla="*/ 2031949 w 2031949"/>
                <a:gd name="connsiteY7" fmla="*/ 3993032 h 3993032"/>
                <a:gd name="connsiteX8" fmla="*/ 2031949 w 2031949"/>
                <a:gd name="connsiteY8" fmla="*/ 0 h 3993032"/>
                <a:gd name="connsiteX9" fmla="*/ 1295552 w 2031949"/>
                <a:gd name="connsiteY9" fmla="*/ 272491 h 399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949" h="3993032">
                  <a:moveTo>
                    <a:pt x="1295552" y="272491"/>
                  </a:moveTo>
                  <a:lnTo>
                    <a:pt x="1295552" y="272491"/>
                  </a:lnTo>
                  <a:cubicBezTo>
                    <a:pt x="1214171" y="322326"/>
                    <a:pt x="1118464" y="351282"/>
                    <a:pt x="1016051" y="351282"/>
                  </a:cubicBezTo>
                  <a:cubicBezTo>
                    <a:pt x="913638" y="351282"/>
                    <a:pt x="817931" y="322478"/>
                    <a:pt x="736702" y="272491"/>
                  </a:cubicBezTo>
                  <a:lnTo>
                    <a:pt x="736702" y="272491"/>
                  </a:lnTo>
                  <a:cubicBezTo>
                    <a:pt x="439979" y="90830"/>
                    <a:pt x="220066" y="0"/>
                    <a:pt x="0" y="0"/>
                  </a:cubicBezTo>
                  <a:lnTo>
                    <a:pt x="0" y="3993032"/>
                  </a:lnTo>
                  <a:lnTo>
                    <a:pt x="2031949" y="3993032"/>
                  </a:lnTo>
                  <a:lnTo>
                    <a:pt x="2031949" y="0"/>
                  </a:lnTo>
                  <a:cubicBezTo>
                    <a:pt x="1812036" y="0"/>
                    <a:pt x="1591970" y="90830"/>
                    <a:pt x="1295552" y="272491"/>
                  </a:cubicBezTo>
                  <a:close/>
                </a:path>
              </a:pathLst>
            </a:custGeom>
            <a:solidFill>
              <a:schemeClr val="accent6">
                <a:lumMod val="60000"/>
                <a:lumOff val="40000"/>
              </a:schemeClr>
            </a:solidFill>
            <a:ln w="15240" cap="flat">
              <a:noFill/>
              <a:prstDash val="solid"/>
              <a:miter/>
            </a:ln>
          </p:spPr>
          <p:txBody>
            <a:bodyPr rtlCol="0" anchor="ctr"/>
            <a:lstStyle/>
            <a:p>
              <a:endParaRPr lang="en-IN" dirty="0"/>
            </a:p>
          </p:txBody>
        </p:sp>
        <p:sp>
          <p:nvSpPr>
            <p:cNvPr id="12" name="Freeform: Shape 11">
              <a:extLst>
                <a:ext uri="{FF2B5EF4-FFF2-40B4-BE49-F238E27FC236}">
                  <a16:creationId xmlns:a16="http://schemas.microsoft.com/office/drawing/2014/main" id="{EAF9257A-0B18-484A-AC3B-77E5A391BD95}"/>
                </a:ext>
              </a:extLst>
            </p:cNvPr>
            <p:cNvSpPr/>
            <p:nvPr/>
          </p:nvSpPr>
          <p:spPr>
            <a:xfrm>
              <a:off x="10160050" y="2864967"/>
              <a:ext cx="2031949" cy="3993032"/>
            </a:xfrm>
            <a:custGeom>
              <a:avLst/>
              <a:gdLst>
                <a:gd name="connsiteX0" fmla="*/ 1295400 w 2031949"/>
                <a:gd name="connsiteY0" fmla="*/ 272491 h 3993032"/>
                <a:gd name="connsiteX1" fmla="*/ 1015899 w 2031949"/>
                <a:gd name="connsiteY1" fmla="*/ 351282 h 3993032"/>
                <a:gd name="connsiteX2" fmla="*/ 736549 w 2031949"/>
                <a:gd name="connsiteY2" fmla="*/ 272491 h 3993032"/>
                <a:gd name="connsiteX3" fmla="*/ 736549 w 2031949"/>
                <a:gd name="connsiteY3" fmla="*/ 272491 h 3993032"/>
                <a:gd name="connsiteX4" fmla="*/ 0 w 2031949"/>
                <a:gd name="connsiteY4" fmla="*/ 0 h 3993032"/>
                <a:gd name="connsiteX5" fmla="*/ 0 w 2031949"/>
                <a:gd name="connsiteY5" fmla="*/ 3993032 h 3993032"/>
                <a:gd name="connsiteX6" fmla="*/ 2031950 w 2031949"/>
                <a:gd name="connsiteY6" fmla="*/ 3993032 h 3993032"/>
                <a:gd name="connsiteX7" fmla="*/ 2031950 w 2031949"/>
                <a:gd name="connsiteY7" fmla="*/ 0 h 3993032"/>
                <a:gd name="connsiteX8" fmla="*/ 1295400 w 2031949"/>
                <a:gd name="connsiteY8" fmla="*/ 272491 h 3993032"/>
                <a:gd name="connsiteX9" fmla="*/ 1295400 w 2031949"/>
                <a:gd name="connsiteY9" fmla="*/ 272491 h 399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949" h="3993032">
                  <a:moveTo>
                    <a:pt x="1295400" y="272491"/>
                  </a:moveTo>
                  <a:cubicBezTo>
                    <a:pt x="1214019" y="322478"/>
                    <a:pt x="1118311" y="351282"/>
                    <a:pt x="1015899" y="351282"/>
                  </a:cubicBezTo>
                  <a:cubicBezTo>
                    <a:pt x="913486" y="351282"/>
                    <a:pt x="817779" y="322478"/>
                    <a:pt x="736549" y="272491"/>
                  </a:cubicBezTo>
                  <a:lnTo>
                    <a:pt x="736549" y="272491"/>
                  </a:lnTo>
                  <a:cubicBezTo>
                    <a:pt x="440131" y="90830"/>
                    <a:pt x="220066" y="0"/>
                    <a:pt x="0" y="0"/>
                  </a:cubicBezTo>
                  <a:lnTo>
                    <a:pt x="0" y="3993032"/>
                  </a:lnTo>
                  <a:lnTo>
                    <a:pt x="2031950" y="3993032"/>
                  </a:lnTo>
                  <a:lnTo>
                    <a:pt x="2031950" y="0"/>
                  </a:lnTo>
                  <a:cubicBezTo>
                    <a:pt x="1811884" y="0"/>
                    <a:pt x="1591971" y="90830"/>
                    <a:pt x="1295400" y="272491"/>
                  </a:cubicBezTo>
                  <a:lnTo>
                    <a:pt x="1295400" y="272491"/>
                  </a:lnTo>
                  <a:close/>
                </a:path>
              </a:pathLst>
            </a:custGeom>
            <a:solidFill>
              <a:srgbClr val="065381"/>
            </a:solidFill>
            <a:ln w="15240" cap="flat">
              <a:noFill/>
              <a:prstDash val="solid"/>
              <a:miter/>
            </a:ln>
          </p:spPr>
          <p:txBody>
            <a:bodyPr rtlCol="0" anchor="ctr"/>
            <a:lstStyle/>
            <a:p>
              <a:endParaRPr lang="en-IN" dirty="0"/>
            </a:p>
          </p:txBody>
        </p:sp>
      </p:grpSp>
      <p:grpSp>
        <p:nvGrpSpPr>
          <p:cNvPr id="62" name="Graphic 2">
            <a:extLst>
              <a:ext uri="{FF2B5EF4-FFF2-40B4-BE49-F238E27FC236}">
                <a16:creationId xmlns:a16="http://schemas.microsoft.com/office/drawing/2014/main" id="{E6AB23C0-1A5F-4868-B778-C318FEC84208}"/>
              </a:ext>
            </a:extLst>
          </p:cNvPr>
          <p:cNvGrpSpPr/>
          <p:nvPr/>
        </p:nvGrpSpPr>
        <p:grpSpPr>
          <a:xfrm>
            <a:off x="480897" y="2116229"/>
            <a:ext cx="11230203" cy="1074144"/>
            <a:chOff x="480974" y="2142105"/>
            <a:chExt cx="11230203" cy="1074144"/>
          </a:xfrm>
        </p:grpSpPr>
        <p:grpSp>
          <p:nvGrpSpPr>
            <p:cNvPr id="63" name="Graphic 2">
              <a:extLst>
                <a:ext uri="{FF2B5EF4-FFF2-40B4-BE49-F238E27FC236}">
                  <a16:creationId xmlns:a16="http://schemas.microsoft.com/office/drawing/2014/main" id="{E6AB23C0-1A5F-4868-B778-C318FEC84208}"/>
                </a:ext>
              </a:extLst>
            </p:cNvPr>
            <p:cNvGrpSpPr/>
            <p:nvPr/>
          </p:nvGrpSpPr>
          <p:grpSpPr>
            <a:xfrm>
              <a:off x="2512617" y="2142105"/>
              <a:ext cx="1070306" cy="1074144"/>
              <a:chOff x="2512617" y="2142105"/>
              <a:chExt cx="1070306" cy="1074144"/>
            </a:xfrm>
            <a:solidFill>
              <a:srgbClr val="FE2635"/>
            </a:solidFill>
          </p:grpSpPr>
          <p:sp>
            <p:nvSpPr>
              <p:cNvPr id="64" name="Freeform: Shape 63">
                <a:extLst>
                  <a:ext uri="{FF2B5EF4-FFF2-40B4-BE49-F238E27FC236}">
                    <a16:creationId xmlns:a16="http://schemas.microsoft.com/office/drawing/2014/main" id="{00EDAB70-5376-4916-A480-C6219FFF5CC4}"/>
                  </a:ext>
                </a:extLst>
              </p:cNvPr>
              <p:cNvSpPr/>
              <p:nvPr/>
            </p:nvSpPr>
            <p:spPr>
              <a:xfrm>
                <a:off x="2512617" y="2142105"/>
                <a:ext cx="1070000" cy="1069695"/>
              </a:xfrm>
              <a:custGeom>
                <a:avLst/>
                <a:gdLst>
                  <a:gd name="connsiteX0" fmla="*/ 1070001 w 1070000"/>
                  <a:gd name="connsiteY0" fmla="*/ 534924 h 1069695"/>
                  <a:gd name="connsiteX1" fmla="*/ 534924 w 1070000"/>
                  <a:gd name="connsiteY1" fmla="*/ 1069695 h 1069695"/>
                  <a:gd name="connsiteX2" fmla="*/ 0 w 1070000"/>
                  <a:gd name="connsiteY2" fmla="*/ 534924 h 1069695"/>
                  <a:gd name="connsiteX3" fmla="*/ 534924 w 1070000"/>
                  <a:gd name="connsiteY3" fmla="*/ 0 h 1069695"/>
                  <a:gd name="connsiteX4" fmla="*/ 1070001 w 1070000"/>
                  <a:gd name="connsiteY4" fmla="*/ 534924 h 106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000" h="1069695">
                    <a:moveTo>
                      <a:pt x="1070001" y="534924"/>
                    </a:moveTo>
                    <a:cubicBezTo>
                      <a:pt x="1070001" y="830275"/>
                      <a:pt x="830580" y="1069695"/>
                      <a:pt x="534924" y="1069695"/>
                    </a:cubicBezTo>
                    <a:cubicBezTo>
                      <a:pt x="239573" y="1069695"/>
                      <a:pt x="0" y="830275"/>
                      <a:pt x="0" y="534924"/>
                    </a:cubicBezTo>
                    <a:cubicBezTo>
                      <a:pt x="0" y="239420"/>
                      <a:pt x="239421" y="0"/>
                      <a:pt x="534924" y="0"/>
                    </a:cubicBezTo>
                    <a:cubicBezTo>
                      <a:pt x="830428" y="0"/>
                      <a:pt x="1070001" y="239420"/>
                      <a:pt x="1070001" y="534924"/>
                    </a:cubicBezTo>
                    <a:close/>
                  </a:path>
                </a:pathLst>
              </a:custGeom>
              <a:solidFill>
                <a:schemeClr val="accent2">
                  <a:lumMod val="60000"/>
                  <a:lumOff val="40000"/>
                </a:schemeClr>
              </a:solidFill>
              <a:ln w="15240" cap="flat">
                <a:noFill/>
                <a:prstDash val="solid"/>
                <a:miter/>
              </a:ln>
            </p:spPr>
            <p:txBody>
              <a:bodyPr rtlCol="0" anchor="ctr"/>
              <a:lstStyle/>
              <a:p>
                <a:endParaRPr lang="en-IN" dirty="0"/>
              </a:p>
            </p:txBody>
          </p:sp>
          <p:sp>
            <p:nvSpPr>
              <p:cNvPr id="65" name="Freeform: Shape 64">
                <a:extLst>
                  <a:ext uri="{FF2B5EF4-FFF2-40B4-BE49-F238E27FC236}">
                    <a16:creationId xmlns:a16="http://schemas.microsoft.com/office/drawing/2014/main" id="{B3D218AE-C833-413B-A8B0-785D3C0152C2}"/>
                  </a:ext>
                </a:extLst>
              </p:cNvPr>
              <p:cNvSpPr/>
              <p:nvPr/>
            </p:nvSpPr>
            <p:spPr>
              <a:xfrm>
                <a:off x="2665171" y="2298649"/>
                <a:ext cx="917752" cy="917600"/>
              </a:xfrm>
              <a:custGeom>
                <a:avLst/>
                <a:gdLst>
                  <a:gd name="connsiteX0" fmla="*/ 756056 w 917752"/>
                  <a:gd name="connsiteY0" fmla="*/ 0 h 917600"/>
                  <a:gd name="connsiteX1" fmla="*/ 908152 w 917752"/>
                  <a:gd name="connsiteY1" fmla="*/ 373380 h 917600"/>
                  <a:gd name="connsiteX2" fmla="*/ 373380 w 917752"/>
                  <a:gd name="connsiteY2" fmla="*/ 908152 h 917600"/>
                  <a:gd name="connsiteX3" fmla="*/ 0 w 917752"/>
                  <a:gd name="connsiteY3" fmla="*/ 756056 h 917600"/>
                  <a:gd name="connsiteX4" fmla="*/ 382676 w 917752"/>
                  <a:gd name="connsiteY4" fmla="*/ 917600 h 917600"/>
                  <a:gd name="connsiteX5" fmla="*/ 917753 w 917752"/>
                  <a:gd name="connsiteY5" fmla="*/ 382829 h 917600"/>
                  <a:gd name="connsiteX6" fmla="*/ 756056 w 917752"/>
                  <a:gd name="connsiteY6" fmla="*/ 0 h 9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52" h="917600">
                    <a:moveTo>
                      <a:pt x="756056" y="0"/>
                    </a:moveTo>
                    <a:cubicBezTo>
                      <a:pt x="850087" y="96469"/>
                      <a:pt x="908152" y="227990"/>
                      <a:pt x="908152" y="373380"/>
                    </a:cubicBezTo>
                    <a:cubicBezTo>
                      <a:pt x="908152" y="668731"/>
                      <a:pt x="668731" y="908152"/>
                      <a:pt x="373380" y="908152"/>
                    </a:cubicBezTo>
                    <a:cubicBezTo>
                      <a:pt x="228143" y="908152"/>
                      <a:pt x="96469" y="850087"/>
                      <a:pt x="0" y="756056"/>
                    </a:cubicBezTo>
                    <a:cubicBezTo>
                      <a:pt x="97231" y="855574"/>
                      <a:pt x="232562" y="917600"/>
                      <a:pt x="382676" y="917600"/>
                    </a:cubicBezTo>
                    <a:cubicBezTo>
                      <a:pt x="678180" y="917600"/>
                      <a:pt x="917753" y="678180"/>
                      <a:pt x="917753" y="382829"/>
                    </a:cubicBezTo>
                    <a:cubicBezTo>
                      <a:pt x="917753" y="232715"/>
                      <a:pt x="855574" y="97079"/>
                      <a:pt x="756056" y="0"/>
                    </a:cubicBezTo>
                    <a:close/>
                  </a:path>
                </a:pathLst>
              </a:custGeom>
              <a:solidFill>
                <a:schemeClr val="accent2">
                  <a:lumMod val="60000"/>
                  <a:lumOff val="40000"/>
                </a:schemeClr>
              </a:solidFill>
              <a:ln w="15240" cap="flat">
                <a:noFill/>
                <a:prstDash val="solid"/>
                <a:miter/>
              </a:ln>
            </p:spPr>
            <p:txBody>
              <a:bodyPr rtlCol="0" anchor="ctr"/>
              <a:lstStyle/>
              <a:p>
                <a:endParaRPr lang="en-IN" dirty="0"/>
              </a:p>
            </p:txBody>
          </p:sp>
          <p:sp>
            <p:nvSpPr>
              <p:cNvPr id="66" name="Freeform: Shape 65">
                <a:extLst>
                  <a:ext uri="{FF2B5EF4-FFF2-40B4-BE49-F238E27FC236}">
                    <a16:creationId xmlns:a16="http://schemas.microsoft.com/office/drawing/2014/main" id="{221DFF5A-C71C-4CD0-BC15-2937575BDA1B}"/>
                  </a:ext>
                </a:extLst>
              </p:cNvPr>
              <p:cNvSpPr/>
              <p:nvPr/>
            </p:nvSpPr>
            <p:spPr>
              <a:xfrm>
                <a:off x="2513075" y="2146401"/>
                <a:ext cx="919124" cy="919429"/>
              </a:xfrm>
              <a:custGeom>
                <a:avLst/>
                <a:gdLst>
                  <a:gd name="connsiteX0" fmla="*/ 12802 w 919124"/>
                  <a:gd name="connsiteY0" fmla="*/ 547726 h 919429"/>
                  <a:gd name="connsiteX1" fmla="*/ 547726 w 919124"/>
                  <a:gd name="connsiteY1" fmla="*/ 12802 h 919429"/>
                  <a:gd name="connsiteX2" fmla="*/ 919125 w 919124"/>
                  <a:gd name="connsiteY2" fmla="*/ 163068 h 919429"/>
                  <a:gd name="connsiteX3" fmla="*/ 534924 w 919124"/>
                  <a:gd name="connsiteY3" fmla="*/ 0 h 919429"/>
                  <a:gd name="connsiteX4" fmla="*/ 0 w 919124"/>
                  <a:gd name="connsiteY4" fmla="*/ 534924 h 919429"/>
                  <a:gd name="connsiteX5" fmla="*/ 163678 w 919124"/>
                  <a:gd name="connsiteY5" fmla="*/ 919429 h 919429"/>
                  <a:gd name="connsiteX6" fmla="*/ 12802 w 919124"/>
                  <a:gd name="connsiteY6" fmla="*/ 547726 h 9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124" h="919429">
                    <a:moveTo>
                      <a:pt x="12802" y="547726"/>
                    </a:moveTo>
                    <a:cubicBezTo>
                      <a:pt x="12802" y="252374"/>
                      <a:pt x="252222" y="12802"/>
                      <a:pt x="547726" y="12802"/>
                    </a:cubicBezTo>
                    <a:cubicBezTo>
                      <a:pt x="692048" y="12802"/>
                      <a:pt x="822808" y="70256"/>
                      <a:pt x="919125" y="163068"/>
                    </a:cubicBezTo>
                    <a:cubicBezTo>
                      <a:pt x="821741" y="62636"/>
                      <a:pt x="685800" y="0"/>
                      <a:pt x="534924" y="0"/>
                    </a:cubicBezTo>
                    <a:cubicBezTo>
                      <a:pt x="239573" y="0"/>
                      <a:pt x="0" y="239421"/>
                      <a:pt x="0" y="534924"/>
                    </a:cubicBezTo>
                    <a:cubicBezTo>
                      <a:pt x="0" y="685953"/>
                      <a:pt x="62941" y="822198"/>
                      <a:pt x="163678" y="919429"/>
                    </a:cubicBezTo>
                    <a:cubicBezTo>
                      <a:pt x="70256" y="823265"/>
                      <a:pt x="12802" y="692353"/>
                      <a:pt x="12802" y="547726"/>
                    </a:cubicBezTo>
                    <a:close/>
                  </a:path>
                </a:pathLst>
              </a:custGeom>
              <a:solidFill>
                <a:schemeClr val="accent2">
                  <a:lumMod val="60000"/>
                  <a:lumOff val="40000"/>
                </a:schemeClr>
              </a:solidFill>
              <a:ln w="15240" cap="flat">
                <a:noFill/>
                <a:prstDash val="solid"/>
                <a:miter/>
              </a:ln>
            </p:spPr>
            <p:txBody>
              <a:bodyPr rtlCol="0" anchor="ctr"/>
              <a:lstStyle/>
              <a:p>
                <a:endParaRPr lang="en-IN" dirty="0"/>
              </a:p>
            </p:txBody>
          </p:sp>
        </p:grpSp>
        <p:grpSp>
          <p:nvGrpSpPr>
            <p:cNvPr id="67" name="Graphic 2">
              <a:extLst>
                <a:ext uri="{FF2B5EF4-FFF2-40B4-BE49-F238E27FC236}">
                  <a16:creationId xmlns:a16="http://schemas.microsoft.com/office/drawing/2014/main" id="{E6AB23C0-1A5F-4868-B778-C318FEC84208}"/>
                </a:ext>
              </a:extLst>
            </p:cNvPr>
            <p:cNvGrpSpPr/>
            <p:nvPr/>
          </p:nvGrpSpPr>
          <p:grpSpPr>
            <a:xfrm>
              <a:off x="4544872" y="2146401"/>
              <a:ext cx="1070152" cy="1069847"/>
              <a:chOff x="4544872" y="2146401"/>
              <a:chExt cx="1070152" cy="1069847"/>
            </a:xfrm>
            <a:solidFill>
              <a:srgbClr val="FFD000"/>
            </a:solidFill>
          </p:grpSpPr>
          <p:sp>
            <p:nvSpPr>
              <p:cNvPr id="68" name="Freeform: Shape 67">
                <a:extLst>
                  <a:ext uri="{FF2B5EF4-FFF2-40B4-BE49-F238E27FC236}">
                    <a16:creationId xmlns:a16="http://schemas.microsoft.com/office/drawing/2014/main" id="{B5FEC4B8-BCC5-4C3C-8D6A-839C77C16C28}"/>
                  </a:ext>
                </a:extLst>
              </p:cNvPr>
              <p:cNvSpPr/>
              <p:nvPr/>
            </p:nvSpPr>
            <p:spPr>
              <a:xfrm>
                <a:off x="4544872" y="2146554"/>
                <a:ext cx="1070000" cy="1069695"/>
              </a:xfrm>
              <a:custGeom>
                <a:avLst/>
                <a:gdLst>
                  <a:gd name="connsiteX0" fmla="*/ 1070000 w 1070000"/>
                  <a:gd name="connsiteY0" fmla="*/ 534924 h 1069695"/>
                  <a:gd name="connsiteX1" fmla="*/ 534924 w 1070000"/>
                  <a:gd name="connsiteY1" fmla="*/ 1069695 h 1069695"/>
                  <a:gd name="connsiteX2" fmla="*/ 0 w 1070000"/>
                  <a:gd name="connsiteY2" fmla="*/ 534924 h 1069695"/>
                  <a:gd name="connsiteX3" fmla="*/ 534924 w 1070000"/>
                  <a:gd name="connsiteY3" fmla="*/ 0 h 1069695"/>
                  <a:gd name="connsiteX4" fmla="*/ 1070000 w 1070000"/>
                  <a:gd name="connsiteY4" fmla="*/ 534924 h 106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000" h="1069695">
                    <a:moveTo>
                      <a:pt x="1070000" y="534924"/>
                    </a:moveTo>
                    <a:cubicBezTo>
                      <a:pt x="1070000" y="830275"/>
                      <a:pt x="830580" y="1069695"/>
                      <a:pt x="534924" y="1069695"/>
                    </a:cubicBezTo>
                    <a:cubicBezTo>
                      <a:pt x="239573" y="1069695"/>
                      <a:pt x="0" y="830275"/>
                      <a:pt x="0" y="534924"/>
                    </a:cubicBezTo>
                    <a:cubicBezTo>
                      <a:pt x="0" y="239420"/>
                      <a:pt x="239420" y="0"/>
                      <a:pt x="534924" y="0"/>
                    </a:cubicBezTo>
                    <a:cubicBezTo>
                      <a:pt x="830580" y="0"/>
                      <a:pt x="1070000" y="239420"/>
                      <a:pt x="1070000" y="534924"/>
                    </a:cubicBezTo>
                    <a:close/>
                  </a:path>
                </a:pathLst>
              </a:custGeom>
              <a:solidFill>
                <a:srgbClr val="FFD000"/>
              </a:solidFill>
              <a:ln w="15240" cap="flat">
                <a:noFill/>
                <a:prstDash val="solid"/>
                <a:miter/>
              </a:ln>
            </p:spPr>
            <p:txBody>
              <a:bodyPr rtlCol="0" anchor="ctr"/>
              <a:lstStyle/>
              <a:p>
                <a:endParaRPr lang="en-IN" dirty="0"/>
              </a:p>
            </p:txBody>
          </p:sp>
          <p:sp>
            <p:nvSpPr>
              <p:cNvPr id="69" name="Freeform: Shape 68">
                <a:extLst>
                  <a:ext uri="{FF2B5EF4-FFF2-40B4-BE49-F238E27FC236}">
                    <a16:creationId xmlns:a16="http://schemas.microsoft.com/office/drawing/2014/main" id="{627EC55B-EF9A-466E-B0F2-769054BD9CD2}"/>
                  </a:ext>
                </a:extLst>
              </p:cNvPr>
              <p:cNvSpPr/>
              <p:nvPr/>
            </p:nvSpPr>
            <p:spPr>
              <a:xfrm>
                <a:off x="4697272" y="2298649"/>
                <a:ext cx="917752" cy="917600"/>
              </a:xfrm>
              <a:custGeom>
                <a:avLst/>
                <a:gdLst>
                  <a:gd name="connsiteX0" fmla="*/ 756056 w 917752"/>
                  <a:gd name="connsiteY0" fmla="*/ 0 h 917600"/>
                  <a:gd name="connsiteX1" fmla="*/ 908152 w 917752"/>
                  <a:gd name="connsiteY1" fmla="*/ 373380 h 917600"/>
                  <a:gd name="connsiteX2" fmla="*/ 373380 w 917752"/>
                  <a:gd name="connsiteY2" fmla="*/ 908152 h 917600"/>
                  <a:gd name="connsiteX3" fmla="*/ 0 w 917752"/>
                  <a:gd name="connsiteY3" fmla="*/ 756056 h 917600"/>
                  <a:gd name="connsiteX4" fmla="*/ 382676 w 917752"/>
                  <a:gd name="connsiteY4" fmla="*/ 917600 h 917600"/>
                  <a:gd name="connsiteX5" fmla="*/ 917753 w 917752"/>
                  <a:gd name="connsiteY5" fmla="*/ 382829 h 917600"/>
                  <a:gd name="connsiteX6" fmla="*/ 756056 w 917752"/>
                  <a:gd name="connsiteY6" fmla="*/ 0 h 9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52" h="917600">
                    <a:moveTo>
                      <a:pt x="756056" y="0"/>
                    </a:moveTo>
                    <a:cubicBezTo>
                      <a:pt x="850087" y="96469"/>
                      <a:pt x="908152" y="227990"/>
                      <a:pt x="908152" y="373380"/>
                    </a:cubicBezTo>
                    <a:cubicBezTo>
                      <a:pt x="908152" y="668731"/>
                      <a:pt x="668731" y="908152"/>
                      <a:pt x="373380" y="908152"/>
                    </a:cubicBezTo>
                    <a:cubicBezTo>
                      <a:pt x="228143" y="908152"/>
                      <a:pt x="96469" y="850087"/>
                      <a:pt x="0" y="756056"/>
                    </a:cubicBezTo>
                    <a:cubicBezTo>
                      <a:pt x="97231" y="855574"/>
                      <a:pt x="232563" y="917600"/>
                      <a:pt x="382676" y="917600"/>
                    </a:cubicBezTo>
                    <a:cubicBezTo>
                      <a:pt x="678180" y="917600"/>
                      <a:pt x="917753" y="678180"/>
                      <a:pt x="917753" y="382829"/>
                    </a:cubicBezTo>
                    <a:cubicBezTo>
                      <a:pt x="917600" y="232715"/>
                      <a:pt x="855573" y="97079"/>
                      <a:pt x="756056" y="0"/>
                    </a:cubicBezTo>
                    <a:close/>
                  </a:path>
                </a:pathLst>
              </a:custGeom>
              <a:solidFill>
                <a:srgbClr val="FFD000"/>
              </a:solidFill>
              <a:ln w="15240" cap="flat">
                <a:noFill/>
                <a:prstDash val="solid"/>
                <a:miter/>
              </a:ln>
            </p:spPr>
            <p:txBody>
              <a:bodyPr rtlCol="0" anchor="ctr"/>
              <a:lstStyle/>
              <a:p>
                <a:endParaRPr lang="en-IN" dirty="0"/>
              </a:p>
            </p:txBody>
          </p:sp>
          <p:sp>
            <p:nvSpPr>
              <p:cNvPr id="70" name="Freeform: Shape 69">
                <a:extLst>
                  <a:ext uri="{FF2B5EF4-FFF2-40B4-BE49-F238E27FC236}">
                    <a16:creationId xmlns:a16="http://schemas.microsoft.com/office/drawing/2014/main" id="{AB90E76B-1879-46E0-B9C6-4FEB87FC3058}"/>
                  </a:ext>
                </a:extLst>
              </p:cNvPr>
              <p:cNvSpPr/>
              <p:nvPr/>
            </p:nvSpPr>
            <p:spPr>
              <a:xfrm>
                <a:off x="4545025" y="2146401"/>
                <a:ext cx="919124" cy="919429"/>
              </a:xfrm>
              <a:custGeom>
                <a:avLst/>
                <a:gdLst>
                  <a:gd name="connsiteX0" fmla="*/ 12802 w 919124"/>
                  <a:gd name="connsiteY0" fmla="*/ 547726 h 919429"/>
                  <a:gd name="connsiteX1" fmla="*/ 547726 w 919124"/>
                  <a:gd name="connsiteY1" fmla="*/ 12802 h 919429"/>
                  <a:gd name="connsiteX2" fmla="*/ 919124 w 919124"/>
                  <a:gd name="connsiteY2" fmla="*/ 163068 h 919429"/>
                  <a:gd name="connsiteX3" fmla="*/ 534924 w 919124"/>
                  <a:gd name="connsiteY3" fmla="*/ 0 h 919429"/>
                  <a:gd name="connsiteX4" fmla="*/ 0 w 919124"/>
                  <a:gd name="connsiteY4" fmla="*/ 534924 h 919429"/>
                  <a:gd name="connsiteX5" fmla="*/ 163677 w 919124"/>
                  <a:gd name="connsiteY5" fmla="*/ 919429 h 919429"/>
                  <a:gd name="connsiteX6" fmla="*/ 12802 w 919124"/>
                  <a:gd name="connsiteY6" fmla="*/ 547726 h 9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124" h="919429">
                    <a:moveTo>
                      <a:pt x="12802" y="547726"/>
                    </a:moveTo>
                    <a:cubicBezTo>
                      <a:pt x="12802" y="252374"/>
                      <a:pt x="252222" y="12802"/>
                      <a:pt x="547726" y="12802"/>
                    </a:cubicBezTo>
                    <a:cubicBezTo>
                      <a:pt x="692048" y="12802"/>
                      <a:pt x="822807" y="70256"/>
                      <a:pt x="919124" y="163068"/>
                    </a:cubicBezTo>
                    <a:cubicBezTo>
                      <a:pt x="821741" y="62636"/>
                      <a:pt x="685800" y="0"/>
                      <a:pt x="534924" y="0"/>
                    </a:cubicBezTo>
                    <a:cubicBezTo>
                      <a:pt x="239573" y="0"/>
                      <a:pt x="0" y="239421"/>
                      <a:pt x="0" y="534924"/>
                    </a:cubicBezTo>
                    <a:cubicBezTo>
                      <a:pt x="0" y="685953"/>
                      <a:pt x="62941" y="822198"/>
                      <a:pt x="163677" y="919429"/>
                    </a:cubicBezTo>
                    <a:cubicBezTo>
                      <a:pt x="70409" y="823265"/>
                      <a:pt x="12802" y="692353"/>
                      <a:pt x="12802" y="547726"/>
                    </a:cubicBezTo>
                    <a:close/>
                  </a:path>
                </a:pathLst>
              </a:custGeom>
              <a:solidFill>
                <a:srgbClr val="FFD000"/>
              </a:solidFill>
              <a:ln w="15240" cap="flat">
                <a:noFill/>
                <a:prstDash val="solid"/>
                <a:miter/>
              </a:ln>
            </p:spPr>
            <p:txBody>
              <a:bodyPr rtlCol="0" anchor="ctr"/>
              <a:lstStyle/>
              <a:p>
                <a:endParaRPr lang="en-IN" dirty="0"/>
              </a:p>
            </p:txBody>
          </p:sp>
        </p:grpSp>
        <p:grpSp>
          <p:nvGrpSpPr>
            <p:cNvPr id="71" name="Graphic 2">
              <a:extLst>
                <a:ext uri="{FF2B5EF4-FFF2-40B4-BE49-F238E27FC236}">
                  <a16:creationId xmlns:a16="http://schemas.microsoft.com/office/drawing/2014/main" id="{E6AB23C0-1A5F-4868-B778-C318FEC84208}"/>
                </a:ext>
              </a:extLst>
            </p:cNvPr>
            <p:cNvGrpSpPr/>
            <p:nvPr/>
          </p:nvGrpSpPr>
          <p:grpSpPr>
            <a:xfrm>
              <a:off x="8608923" y="2146401"/>
              <a:ext cx="1069999" cy="1069847"/>
              <a:chOff x="8608923" y="2146401"/>
              <a:chExt cx="1069999" cy="1069847"/>
            </a:xfrm>
            <a:solidFill>
              <a:srgbClr val="03A9F4"/>
            </a:solidFill>
          </p:grpSpPr>
          <p:sp>
            <p:nvSpPr>
              <p:cNvPr id="72" name="Freeform: Shape 71">
                <a:extLst>
                  <a:ext uri="{FF2B5EF4-FFF2-40B4-BE49-F238E27FC236}">
                    <a16:creationId xmlns:a16="http://schemas.microsoft.com/office/drawing/2014/main" id="{DF36BC41-400D-4063-B53E-480EBF1EF0DC}"/>
                  </a:ext>
                </a:extLst>
              </p:cNvPr>
              <p:cNvSpPr/>
              <p:nvPr/>
            </p:nvSpPr>
            <p:spPr>
              <a:xfrm>
                <a:off x="8608923" y="2146554"/>
                <a:ext cx="1069999" cy="1069695"/>
              </a:xfrm>
              <a:custGeom>
                <a:avLst/>
                <a:gdLst>
                  <a:gd name="connsiteX0" fmla="*/ 1070000 w 1069999"/>
                  <a:gd name="connsiteY0" fmla="*/ 534924 h 1069695"/>
                  <a:gd name="connsiteX1" fmla="*/ 534924 w 1069999"/>
                  <a:gd name="connsiteY1" fmla="*/ 1069695 h 1069695"/>
                  <a:gd name="connsiteX2" fmla="*/ 0 w 1069999"/>
                  <a:gd name="connsiteY2" fmla="*/ 534924 h 1069695"/>
                  <a:gd name="connsiteX3" fmla="*/ 534924 w 1069999"/>
                  <a:gd name="connsiteY3" fmla="*/ 0 h 1069695"/>
                  <a:gd name="connsiteX4" fmla="*/ 1070000 w 1069999"/>
                  <a:gd name="connsiteY4" fmla="*/ 534924 h 106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999" h="1069695">
                    <a:moveTo>
                      <a:pt x="1070000" y="534924"/>
                    </a:moveTo>
                    <a:cubicBezTo>
                      <a:pt x="1070000" y="830275"/>
                      <a:pt x="830580" y="1069695"/>
                      <a:pt x="534924" y="1069695"/>
                    </a:cubicBezTo>
                    <a:cubicBezTo>
                      <a:pt x="239572" y="1069695"/>
                      <a:pt x="0" y="830275"/>
                      <a:pt x="0" y="534924"/>
                    </a:cubicBezTo>
                    <a:cubicBezTo>
                      <a:pt x="0" y="239420"/>
                      <a:pt x="239420" y="0"/>
                      <a:pt x="534924" y="0"/>
                    </a:cubicBezTo>
                    <a:cubicBezTo>
                      <a:pt x="830427" y="0"/>
                      <a:pt x="1070000" y="239420"/>
                      <a:pt x="1070000" y="534924"/>
                    </a:cubicBezTo>
                    <a:close/>
                  </a:path>
                </a:pathLst>
              </a:custGeom>
              <a:solidFill>
                <a:srgbClr val="03A9F4"/>
              </a:solidFill>
              <a:ln w="15240" cap="flat">
                <a:noFill/>
                <a:prstDash val="solid"/>
                <a:miter/>
              </a:ln>
            </p:spPr>
            <p:txBody>
              <a:bodyPr rtlCol="0" anchor="ctr"/>
              <a:lstStyle/>
              <a:p>
                <a:endParaRPr lang="en-IN" dirty="0"/>
              </a:p>
            </p:txBody>
          </p:sp>
          <p:sp>
            <p:nvSpPr>
              <p:cNvPr id="73" name="Freeform: Shape 72">
                <a:extLst>
                  <a:ext uri="{FF2B5EF4-FFF2-40B4-BE49-F238E27FC236}">
                    <a16:creationId xmlns:a16="http://schemas.microsoft.com/office/drawing/2014/main" id="{7BA09BCE-E5BF-4059-A542-11B146FD3590}"/>
                  </a:ext>
                </a:extLst>
              </p:cNvPr>
              <p:cNvSpPr/>
              <p:nvPr/>
            </p:nvSpPr>
            <p:spPr>
              <a:xfrm>
                <a:off x="8761171" y="2298649"/>
                <a:ext cx="917752" cy="917600"/>
              </a:xfrm>
              <a:custGeom>
                <a:avLst/>
                <a:gdLst>
                  <a:gd name="connsiteX0" fmla="*/ 756056 w 917752"/>
                  <a:gd name="connsiteY0" fmla="*/ 0 h 917600"/>
                  <a:gd name="connsiteX1" fmla="*/ 908151 w 917752"/>
                  <a:gd name="connsiteY1" fmla="*/ 373380 h 917600"/>
                  <a:gd name="connsiteX2" fmla="*/ 373380 w 917752"/>
                  <a:gd name="connsiteY2" fmla="*/ 908152 h 917600"/>
                  <a:gd name="connsiteX3" fmla="*/ 0 w 917752"/>
                  <a:gd name="connsiteY3" fmla="*/ 756056 h 917600"/>
                  <a:gd name="connsiteX4" fmla="*/ 382676 w 917752"/>
                  <a:gd name="connsiteY4" fmla="*/ 917600 h 917600"/>
                  <a:gd name="connsiteX5" fmla="*/ 917752 w 917752"/>
                  <a:gd name="connsiteY5" fmla="*/ 382829 h 917600"/>
                  <a:gd name="connsiteX6" fmla="*/ 756056 w 917752"/>
                  <a:gd name="connsiteY6" fmla="*/ 0 h 9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52" h="917600">
                    <a:moveTo>
                      <a:pt x="756056" y="0"/>
                    </a:moveTo>
                    <a:cubicBezTo>
                      <a:pt x="850087" y="96469"/>
                      <a:pt x="908151" y="227990"/>
                      <a:pt x="908151" y="373380"/>
                    </a:cubicBezTo>
                    <a:cubicBezTo>
                      <a:pt x="908151" y="668731"/>
                      <a:pt x="668731" y="908152"/>
                      <a:pt x="373380" y="908152"/>
                    </a:cubicBezTo>
                    <a:cubicBezTo>
                      <a:pt x="228142" y="908152"/>
                      <a:pt x="96469" y="850087"/>
                      <a:pt x="0" y="756056"/>
                    </a:cubicBezTo>
                    <a:cubicBezTo>
                      <a:pt x="97231" y="855574"/>
                      <a:pt x="232563" y="917600"/>
                      <a:pt x="382676" y="917600"/>
                    </a:cubicBezTo>
                    <a:cubicBezTo>
                      <a:pt x="678180" y="917600"/>
                      <a:pt x="917752" y="678180"/>
                      <a:pt x="917752" y="382829"/>
                    </a:cubicBezTo>
                    <a:cubicBezTo>
                      <a:pt x="917752" y="232715"/>
                      <a:pt x="855574" y="97079"/>
                      <a:pt x="756056" y="0"/>
                    </a:cubicBezTo>
                    <a:close/>
                  </a:path>
                </a:pathLst>
              </a:custGeom>
              <a:solidFill>
                <a:srgbClr val="03A9F4"/>
              </a:solidFill>
              <a:ln w="15240" cap="flat">
                <a:noFill/>
                <a:prstDash val="solid"/>
                <a:miter/>
              </a:ln>
            </p:spPr>
            <p:txBody>
              <a:bodyPr rtlCol="0" anchor="ctr"/>
              <a:lstStyle/>
              <a:p>
                <a:endParaRPr lang="en-IN" dirty="0"/>
              </a:p>
            </p:txBody>
          </p:sp>
          <p:sp>
            <p:nvSpPr>
              <p:cNvPr id="74" name="Freeform: Shape 73">
                <a:extLst>
                  <a:ext uri="{FF2B5EF4-FFF2-40B4-BE49-F238E27FC236}">
                    <a16:creationId xmlns:a16="http://schemas.microsoft.com/office/drawing/2014/main" id="{9286A43F-94A8-46B7-882D-768D1BE8AC78}"/>
                  </a:ext>
                </a:extLst>
              </p:cNvPr>
              <p:cNvSpPr/>
              <p:nvPr/>
            </p:nvSpPr>
            <p:spPr>
              <a:xfrm>
                <a:off x="8609076" y="2146401"/>
                <a:ext cx="919124" cy="919429"/>
              </a:xfrm>
              <a:custGeom>
                <a:avLst/>
                <a:gdLst>
                  <a:gd name="connsiteX0" fmla="*/ 12801 w 919124"/>
                  <a:gd name="connsiteY0" fmla="*/ 547726 h 919429"/>
                  <a:gd name="connsiteX1" fmla="*/ 547726 w 919124"/>
                  <a:gd name="connsiteY1" fmla="*/ 12802 h 919429"/>
                  <a:gd name="connsiteX2" fmla="*/ 919124 w 919124"/>
                  <a:gd name="connsiteY2" fmla="*/ 163068 h 919429"/>
                  <a:gd name="connsiteX3" fmla="*/ 534924 w 919124"/>
                  <a:gd name="connsiteY3" fmla="*/ 0 h 919429"/>
                  <a:gd name="connsiteX4" fmla="*/ 0 w 919124"/>
                  <a:gd name="connsiteY4" fmla="*/ 534924 h 919429"/>
                  <a:gd name="connsiteX5" fmla="*/ 163677 w 919124"/>
                  <a:gd name="connsiteY5" fmla="*/ 919429 h 919429"/>
                  <a:gd name="connsiteX6" fmla="*/ 12801 w 919124"/>
                  <a:gd name="connsiteY6" fmla="*/ 547726 h 9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124" h="919429">
                    <a:moveTo>
                      <a:pt x="12801" y="547726"/>
                    </a:moveTo>
                    <a:cubicBezTo>
                      <a:pt x="12801" y="252374"/>
                      <a:pt x="252222" y="12802"/>
                      <a:pt x="547726" y="12802"/>
                    </a:cubicBezTo>
                    <a:cubicBezTo>
                      <a:pt x="692048" y="12802"/>
                      <a:pt x="822807" y="70256"/>
                      <a:pt x="919124" y="163068"/>
                    </a:cubicBezTo>
                    <a:cubicBezTo>
                      <a:pt x="821741" y="62636"/>
                      <a:pt x="685800" y="0"/>
                      <a:pt x="534924" y="0"/>
                    </a:cubicBezTo>
                    <a:cubicBezTo>
                      <a:pt x="239572" y="0"/>
                      <a:pt x="0" y="239421"/>
                      <a:pt x="0" y="534924"/>
                    </a:cubicBezTo>
                    <a:cubicBezTo>
                      <a:pt x="0" y="685953"/>
                      <a:pt x="62941" y="822198"/>
                      <a:pt x="163677" y="919429"/>
                    </a:cubicBezTo>
                    <a:cubicBezTo>
                      <a:pt x="70256" y="823265"/>
                      <a:pt x="12801" y="692353"/>
                      <a:pt x="12801" y="547726"/>
                    </a:cubicBezTo>
                    <a:close/>
                  </a:path>
                </a:pathLst>
              </a:custGeom>
              <a:solidFill>
                <a:srgbClr val="03A9F4"/>
              </a:solidFill>
              <a:ln w="15240" cap="flat">
                <a:noFill/>
                <a:prstDash val="solid"/>
                <a:miter/>
              </a:ln>
            </p:spPr>
            <p:txBody>
              <a:bodyPr rtlCol="0" anchor="ctr"/>
              <a:lstStyle/>
              <a:p>
                <a:endParaRPr lang="en-IN" dirty="0"/>
              </a:p>
            </p:txBody>
          </p:sp>
        </p:grpSp>
        <p:grpSp>
          <p:nvGrpSpPr>
            <p:cNvPr id="75" name="Graphic 2">
              <a:extLst>
                <a:ext uri="{FF2B5EF4-FFF2-40B4-BE49-F238E27FC236}">
                  <a16:creationId xmlns:a16="http://schemas.microsoft.com/office/drawing/2014/main" id="{E6AB23C0-1A5F-4868-B778-C318FEC84208}"/>
                </a:ext>
              </a:extLst>
            </p:cNvPr>
            <p:cNvGrpSpPr/>
            <p:nvPr/>
          </p:nvGrpSpPr>
          <p:grpSpPr>
            <a:xfrm>
              <a:off x="6576821" y="2146401"/>
              <a:ext cx="1070152" cy="1069847"/>
              <a:chOff x="6576821" y="2146401"/>
              <a:chExt cx="1070152" cy="1069847"/>
            </a:xfrm>
            <a:solidFill>
              <a:srgbClr val="00CEE8"/>
            </a:solidFill>
          </p:grpSpPr>
          <p:sp>
            <p:nvSpPr>
              <p:cNvPr id="76" name="Freeform: Shape 75">
                <a:extLst>
                  <a:ext uri="{FF2B5EF4-FFF2-40B4-BE49-F238E27FC236}">
                    <a16:creationId xmlns:a16="http://schemas.microsoft.com/office/drawing/2014/main" id="{4E7BB843-7797-49F3-8713-6B1BC3510BD7}"/>
                  </a:ext>
                </a:extLst>
              </p:cNvPr>
              <p:cNvSpPr/>
              <p:nvPr/>
            </p:nvSpPr>
            <p:spPr>
              <a:xfrm>
                <a:off x="6576821" y="2146554"/>
                <a:ext cx="1070000" cy="1069695"/>
              </a:xfrm>
              <a:custGeom>
                <a:avLst/>
                <a:gdLst>
                  <a:gd name="connsiteX0" fmla="*/ 1070001 w 1070000"/>
                  <a:gd name="connsiteY0" fmla="*/ 534924 h 1069695"/>
                  <a:gd name="connsiteX1" fmla="*/ 534924 w 1070000"/>
                  <a:gd name="connsiteY1" fmla="*/ 1069695 h 1069695"/>
                  <a:gd name="connsiteX2" fmla="*/ 0 w 1070000"/>
                  <a:gd name="connsiteY2" fmla="*/ 534924 h 1069695"/>
                  <a:gd name="connsiteX3" fmla="*/ 534924 w 1070000"/>
                  <a:gd name="connsiteY3" fmla="*/ 0 h 1069695"/>
                  <a:gd name="connsiteX4" fmla="*/ 1070001 w 1070000"/>
                  <a:gd name="connsiteY4" fmla="*/ 534924 h 106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000" h="1069695">
                    <a:moveTo>
                      <a:pt x="1070001" y="534924"/>
                    </a:moveTo>
                    <a:cubicBezTo>
                      <a:pt x="1070001" y="830275"/>
                      <a:pt x="830580" y="1069695"/>
                      <a:pt x="534924" y="1069695"/>
                    </a:cubicBezTo>
                    <a:cubicBezTo>
                      <a:pt x="239573" y="1069695"/>
                      <a:pt x="0" y="830275"/>
                      <a:pt x="0" y="534924"/>
                    </a:cubicBezTo>
                    <a:cubicBezTo>
                      <a:pt x="0" y="239420"/>
                      <a:pt x="239421" y="0"/>
                      <a:pt x="534924" y="0"/>
                    </a:cubicBezTo>
                    <a:cubicBezTo>
                      <a:pt x="830580" y="0"/>
                      <a:pt x="1070001" y="239420"/>
                      <a:pt x="1070001" y="534924"/>
                    </a:cubicBezTo>
                    <a:close/>
                  </a:path>
                </a:pathLst>
              </a:custGeom>
              <a:solidFill>
                <a:srgbClr val="00CEE8"/>
              </a:solidFill>
              <a:ln w="15240" cap="flat">
                <a:noFill/>
                <a:prstDash val="solid"/>
                <a:miter/>
              </a:ln>
            </p:spPr>
            <p:txBody>
              <a:bodyPr rtlCol="0" anchor="ctr"/>
              <a:lstStyle/>
              <a:p>
                <a:endParaRPr lang="en-IN" dirty="0"/>
              </a:p>
            </p:txBody>
          </p:sp>
          <p:sp>
            <p:nvSpPr>
              <p:cNvPr id="77" name="Freeform: Shape 76">
                <a:extLst>
                  <a:ext uri="{FF2B5EF4-FFF2-40B4-BE49-F238E27FC236}">
                    <a16:creationId xmlns:a16="http://schemas.microsoft.com/office/drawing/2014/main" id="{012B2CC6-12D9-44F5-B8F8-04209C452A62}"/>
                  </a:ext>
                </a:extLst>
              </p:cNvPr>
              <p:cNvSpPr/>
              <p:nvPr/>
            </p:nvSpPr>
            <p:spPr>
              <a:xfrm>
                <a:off x="6729221" y="2298649"/>
                <a:ext cx="917752" cy="917600"/>
              </a:xfrm>
              <a:custGeom>
                <a:avLst/>
                <a:gdLst>
                  <a:gd name="connsiteX0" fmla="*/ 756057 w 917752"/>
                  <a:gd name="connsiteY0" fmla="*/ 0 h 917600"/>
                  <a:gd name="connsiteX1" fmla="*/ 908152 w 917752"/>
                  <a:gd name="connsiteY1" fmla="*/ 373380 h 917600"/>
                  <a:gd name="connsiteX2" fmla="*/ 373380 w 917752"/>
                  <a:gd name="connsiteY2" fmla="*/ 908152 h 917600"/>
                  <a:gd name="connsiteX3" fmla="*/ 0 w 917752"/>
                  <a:gd name="connsiteY3" fmla="*/ 756056 h 917600"/>
                  <a:gd name="connsiteX4" fmla="*/ 382677 w 917752"/>
                  <a:gd name="connsiteY4" fmla="*/ 917600 h 917600"/>
                  <a:gd name="connsiteX5" fmla="*/ 917753 w 917752"/>
                  <a:gd name="connsiteY5" fmla="*/ 382829 h 917600"/>
                  <a:gd name="connsiteX6" fmla="*/ 756057 w 917752"/>
                  <a:gd name="connsiteY6" fmla="*/ 0 h 9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52" h="917600">
                    <a:moveTo>
                      <a:pt x="756057" y="0"/>
                    </a:moveTo>
                    <a:cubicBezTo>
                      <a:pt x="850087" y="96469"/>
                      <a:pt x="908152" y="227990"/>
                      <a:pt x="908152" y="373380"/>
                    </a:cubicBezTo>
                    <a:cubicBezTo>
                      <a:pt x="908152" y="668731"/>
                      <a:pt x="668731" y="908152"/>
                      <a:pt x="373380" y="908152"/>
                    </a:cubicBezTo>
                    <a:cubicBezTo>
                      <a:pt x="228143" y="908152"/>
                      <a:pt x="96469" y="850087"/>
                      <a:pt x="0" y="756056"/>
                    </a:cubicBezTo>
                    <a:cubicBezTo>
                      <a:pt x="97231" y="855574"/>
                      <a:pt x="232563" y="917600"/>
                      <a:pt x="382677" y="917600"/>
                    </a:cubicBezTo>
                    <a:cubicBezTo>
                      <a:pt x="678180" y="917600"/>
                      <a:pt x="917753" y="678180"/>
                      <a:pt x="917753" y="382829"/>
                    </a:cubicBezTo>
                    <a:cubicBezTo>
                      <a:pt x="917601" y="232715"/>
                      <a:pt x="855574" y="97079"/>
                      <a:pt x="756057" y="0"/>
                    </a:cubicBezTo>
                    <a:close/>
                  </a:path>
                </a:pathLst>
              </a:custGeom>
              <a:solidFill>
                <a:srgbClr val="00CEE8"/>
              </a:solidFill>
              <a:ln w="15240" cap="flat">
                <a:noFill/>
                <a:prstDash val="solid"/>
                <a:miter/>
              </a:ln>
            </p:spPr>
            <p:txBody>
              <a:bodyPr rtlCol="0" anchor="ctr"/>
              <a:lstStyle/>
              <a:p>
                <a:endParaRPr lang="en-IN" dirty="0"/>
              </a:p>
            </p:txBody>
          </p:sp>
          <p:sp>
            <p:nvSpPr>
              <p:cNvPr id="78" name="Freeform: Shape 77">
                <a:extLst>
                  <a:ext uri="{FF2B5EF4-FFF2-40B4-BE49-F238E27FC236}">
                    <a16:creationId xmlns:a16="http://schemas.microsoft.com/office/drawing/2014/main" id="{BD9D973F-E75E-458D-AE2A-B924C1E7AF06}"/>
                  </a:ext>
                </a:extLst>
              </p:cNvPr>
              <p:cNvSpPr/>
              <p:nvPr/>
            </p:nvSpPr>
            <p:spPr>
              <a:xfrm>
                <a:off x="6576974" y="2146401"/>
                <a:ext cx="919124" cy="919429"/>
              </a:xfrm>
              <a:custGeom>
                <a:avLst/>
                <a:gdLst>
                  <a:gd name="connsiteX0" fmla="*/ 12802 w 919124"/>
                  <a:gd name="connsiteY0" fmla="*/ 547726 h 919429"/>
                  <a:gd name="connsiteX1" fmla="*/ 547726 w 919124"/>
                  <a:gd name="connsiteY1" fmla="*/ 12802 h 919429"/>
                  <a:gd name="connsiteX2" fmla="*/ 919124 w 919124"/>
                  <a:gd name="connsiteY2" fmla="*/ 163068 h 919429"/>
                  <a:gd name="connsiteX3" fmla="*/ 534924 w 919124"/>
                  <a:gd name="connsiteY3" fmla="*/ 0 h 919429"/>
                  <a:gd name="connsiteX4" fmla="*/ 0 w 919124"/>
                  <a:gd name="connsiteY4" fmla="*/ 534924 h 919429"/>
                  <a:gd name="connsiteX5" fmla="*/ 163677 w 919124"/>
                  <a:gd name="connsiteY5" fmla="*/ 919429 h 919429"/>
                  <a:gd name="connsiteX6" fmla="*/ 12802 w 919124"/>
                  <a:gd name="connsiteY6" fmla="*/ 547726 h 9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124" h="919429">
                    <a:moveTo>
                      <a:pt x="12802" y="547726"/>
                    </a:moveTo>
                    <a:cubicBezTo>
                      <a:pt x="12802" y="252374"/>
                      <a:pt x="252222" y="12802"/>
                      <a:pt x="547726" y="12802"/>
                    </a:cubicBezTo>
                    <a:cubicBezTo>
                      <a:pt x="692048" y="12802"/>
                      <a:pt x="822807" y="70256"/>
                      <a:pt x="919124" y="163068"/>
                    </a:cubicBezTo>
                    <a:cubicBezTo>
                      <a:pt x="821741" y="62636"/>
                      <a:pt x="685800" y="0"/>
                      <a:pt x="534924" y="0"/>
                    </a:cubicBezTo>
                    <a:cubicBezTo>
                      <a:pt x="239573" y="0"/>
                      <a:pt x="0" y="239421"/>
                      <a:pt x="0" y="534924"/>
                    </a:cubicBezTo>
                    <a:cubicBezTo>
                      <a:pt x="0" y="685953"/>
                      <a:pt x="62941" y="822198"/>
                      <a:pt x="163677" y="919429"/>
                    </a:cubicBezTo>
                    <a:cubicBezTo>
                      <a:pt x="70409" y="823265"/>
                      <a:pt x="12802" y="692353"/>
                      <a:pt x="12802" y="547726"/>
                    </a:cubicBezTo>
                    <a:close/>
                  </a:path>
                </a:pathLst>
              </a:custGeom>
              <a:solidFill>
                <a:srgbClr val="00CEE8"/>
              </a:solidFill>
              <a:ln w="15240" cap="flat">
                <a:noFill/>
                <a:prstDash val="solid"/>
                <a:miter/>
              </a:ln>
            </p:spPr>
            <p:txBody>
              <a:bodyPr rtlCol="0" anchor="ctr"/>
              <a:lstStyle/>
              <a:p>
                <a:endParaRPr lang="en-IN" dirty="0"/>
              </a:p>
            </p:txBody>
          </p:sp>
        </p:grpSp>
        <p:grpSp>
          <p:nvGrpSpPr>
            <p:cNvPr id="79" name="Graphic 2">
              <a:extLst>
                <a:ext uri="{FF2B5EF4-FFF2-40B4-BE49-F238E27FC236}">
                  <a16:creationId xmlns:a16="http://schemas.microsoft.com/office/drawing/2014/main" id="{E6AB23C0-1A5F-4868-B778-C318FEC84208}"/>
                </a:ext>
              </a:extLst>
            </p:cNvPr>
            <p:cNvGrpSpPr/>
            <p:nvPr/>
          </p:nvGrpSpPr>
          <p:grpSpPr>
            <a:xfrm>
              <a:off x="480974" y="2146401"/>
              <a:ext cx="1070000" cy="1069847"/>
              <a:chOff x="480974" y="2146401"/>
              <a:chExt cx="1070000" cy="1069847"/>
            </a:xfrm>
            <a:solidFill>
              <a:srgbClr val="BD114D"/>
            </a:solidFill>
          </p:grpSpPr>
          <p:sp>
            <p:nvSpPr>
              <p:cNvPr id="80" name="Freeform: Shape 79">
                <a:extLst>
                  <a:ext uri="{FF2B5EF4-FFF2-40B4-BE49-F238E27FC236}">
                    <a16:creationId xmlns:a16="http://schemas.microsoft.com/office/drawing/2014/main" id="{9DE6469A-1FA1-4E6F-84A5-8635BFFDBE4E}"/>
                  </a:ext>
                </a:extLst>
              </p:cNvPr>
              <p:cNvSpPr/>
              <p:nvPr/>
            </p:nvSpPr>
            <p:spPr>
              <a:xfrm>
                <a:off x="480974" y="2146554"/>
                <a:ext cx="1069848" cy="1069695"/>
              </a:xfrm>
              <a:custGeom>
                <a:avLst/>
                <a:gdLst>
                  <a:gd name="connsiteX0" fmla="*/ 1069848 w 1069848"/>
                  <a:gd name="connsiteY0" fmla="*/ 534924 h 1069695"/>
                  <a:gd name="connsiteX1" fmla="*/ 534772 w 1069848"/>
                  <a:gd name="connsiteY1" fmla="*/ 1069695 h 1069695"/>
                  <a:gd name="connsiteX2" fmla="*/ 0 w 1069848"/>
                  <a:gd name="connsiteY2" fmla="*/ 534924 h 1069695"/>
                  <a:gd name="connsiteX3" fmla="*/ 534772 w 1069848"/>
                  <a:gd name="connsiteY3" fmla="*/ 0 h 1069695"/>
                  <a:gd name="connsiteX4" fmla="*/ 1069848 w 1069848"/>
                  <a:gd name="connsiteY4" fmla="*/ 534924 h 106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 h="1069695">
                    <a:moveTo>
                      <a:pt x="1069848" y="534924"/>
                    </a:moveTo>
                    <a:cubicBezTo>
                      <a:pt x="1069848" y="830275"/>
                      <a:pt x="830428" y="1069695"/>
                      <a:pt x="534772" y="1069695"/>
                    </a:cubicBezTo>
                    <a:cubicBezTo>
                      <a:pt x="239420" y="1069695"/>
                      <a:pt x="0" y="830275"/>
                      <a:pt x="0" y="534924"/>
                    </a:cubicBezTo>
                    <a:cubicBezTo>
                      <a:pt x="0" y="239420"/>
                      <a:pt x="239420" y="0"/>
                      <a:pt x="534772" y="0"/>
                    </a:cubicBezTo>
                    <a:cubicBezTo>
                      <a:pt x="830428" y="0"/>
                      <a:pt x="1069848" y="239420"/>
                      <a:pt x="1069848" y="534924"/>
                    </a:cubicBezTo>
                    <a:close/>
                  </a:path>
                </a:pathLst>
              </a:custGeom>
              <a:solidFill>
                <a:schemeClr val="accent6">
                  <a:lumMod val="60000"/>
                  <a:lumOff val="40000"/>
                </a:schemeClr>
              </a:solidFill>
              <a:ln w="15240"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7C95CC3A-2F65-4117-9AF4-44CDBED22320}"/>
                  </a:ext>
                </a:extLst>
              </p:cNvPr>
              <p:cNvSpPr/>
              <p:nvPr/>
            </p:nvSpPr>
            <p:spPr>
              <a:xfrm>
                <a:off x="633221" y="2298649"/>
                <a:ext cx="917752" cy="917600"/>
              </a:xfrm>
              <a:custGeom>
                <a:avLst/>
                <a:gdLst>
                  <a:gd name="connsiteX0" fmla="*/ 756056 w 917752"/>
                  <a:gd name="connsiteY0" fmla="*/ 0 h 917600"/>
                  <a:gd name="connsiteX1" fmla="*/ 908152 w 917752"/>
                  <a:gd name="connsiteY1" fmla="*/ 373380 h 917600"/>
                  <a:gd name="connsiteX2" fmla="*/ 373380 w 917752"/>
                  <a:gd name="connsiteY2" fmla="*/ 908152 h 917600"/>
                  <a:gd name="connsiteX3" fmla="*/ 0 w 917752"/>
                  <a:gd name="connsiteY3" fmla="*/ 756056 h 917600"/>
                  <a:gd name="connsiteX4" fmla="*/ 382676 w 917752"/>
                  <a:gd name="connsiteY4" fmla="*/ 917600 h 917600"/>
                  <a:gd name="connsiteX5" fmla="*/ 917753 w 917752"/>
                  <a:gd name="connsiteY5" fmla="*/ 382829 h 917600"/>
                  <a:gd name="connsiteX6" fmla="*/ 756056 w 917752"/>
                  <a:gd name="connsiteY6" fmla="*/ 0 h 9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52" h="917600">
                    <a:moveTo>
                      <a:pt x="756056" y="0"/>
                    </a:moveTo>
                    <a:cubicBezTo>
                      <a:pt x="850087" y="96469"/>
                      <a:pt x="908152" y="227990"/>
                      <a:pt x="908152" y="373380"/>
                    </a:cubicBezTo>
                    <a:cubicBezTo>
                      <a:pt x="908152" y="668731"/>
                      <a:pt x="668731" y="908152"/>
                      <a:pt x="373380" y="908152"/>
                    </a:cubicBezTo>
                    <a:cubicBezTo>
                      <a:pt x="228143" y="908152"/>
                      <a:pt x="96469" y="850087"/>
                      <a:pt x="0" y="756056"/>
                    </a:cubicBezTo>
                    <a:cubicBezTo>
                      <a:pt x="97231" y="855574"/>
                      <a:pt x="232562" y="917600"/>
                      <a:pt x="382676" y="917600"/>
                    </a:cubicBezTo>
                    <a:cubicBezTo>
                      <a:pt x="678180" y="917600"/>
                      <a:pt x="917753" y="678180"/>
                      <a:pt x="917753" y="382829"/>
                    </a:cubicBezTo>
                    <a:cubicBezTo>
                      <a:pt x="917600" y="232715"/>
                      <a:pt x="855574" y="97079"/>
                      <a:pt x="756056" y="0"/>
                    </a:cubicBezTo>
                    <a:close/>
                  </a:path>
                </a:pathLst>
              </a:custGeom>
              <a:solidFill>
                <a:srgbClr val="92D050"/>
              </a:solidFill>
              <a:ln w="15240" cap="flat">
                <a:noFill/>
                <a:prstDash val="solid"/>
                <a:miter/>
              </a:ln>
            </p:spPr>
            <p:txBody>
              <a:bodyPr rtlCol="0" anchor="ctr"/>
              <a:lstStyle/>
              <a:p>
                <a:endParaRPr lang="en-IN" dirty="0"/>
              </a:p>
            </p:txBody>
          </p:sp>
          <p:sp>
            <p:nvSpPr>
              <p:cNvPr id="82" name="Freeform: Shape 81">
                <a:extLst>
                  <a:ext uri="{FF2B5EF4-FFF2-40B4-BE49-F238E27FC236}">
                    <a16:creationId xmlns:a16="http://schemas.microsoft.com/office/drawing/2014/main" id="{55C18A3A-C63C-4AAD-8ADE-03F889B22EB6}"/>
                  </a:ext>
                </a:extLst>
              </p:cNvPr>
              <p:cNvSpPr/>
              <p:nvPr/>
            </p:nvSpPr>
            <p:spPr>
              <a:xfrm>
                <a:off x="481126" y="2146401"/>
                <a:ext cx="918972" cy="919429"/>
              </a:xfrm>
              <a:custGeom>
                <a:avLst/>
                <a:gdLst>
                  <a:gd name="connsiteX0" fmla="*/ 12649 w 918972"/>
                  <a:gd name="connsiteY0" fmla="*/ 547726 h 919429"/>
                  <a:gd name="connsiteX1" fmla="*/ 547573 w 918972"/>
                  <a:gd name="connsiteY1" fmla="*/ 12802 h 919429"/>
                  <a:gd name="connsiteX2" fmla="*/ 918972 w 918972"/>
                  <a:gd name="connsiteY2" fmla="*/ 163068 h 919429"/>
                  <a:gd name="connsiteX3" fmla="*/ 534772 w 918972"/>
                  <a:gd name="connsiteY3" fmla="*/ 0 h 919429"/>
                  <a:gd name="connsiteX4" fmla="*/ 0 w 918972"/>
                  <a:gd name="connsiteY4" fmla="*/ 534924 h 919429"/>
                  <a:gd name="connsiteX5" fmla="*/ 163678 w 918972"/>
                  <a:gd name="connsiteY5" fmla="*/ 919429 h 919429"/>
                  <a:gd name="connsiteX6" fmla="*/ 12649 w 918972"/>
                  <a:gd name="connsiteY6" fmla="*/ 547726 h 9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72" h="919429">
                    <a:moveTo>
                      <a:pt x="12649" y="547726"/>
                    </a:moveTo>
                    <a:cubicBezTo>
                      <a:pt x="12649" y="252374"/>
                      <a:pt x="252070" y="12802"/>
                      <a:pt x="547573" y="12802"/>
                    </a:cubicBezTo>
                    <a:cubicBezTo>
                      <a:pt x="691896" y="12802"/>
                      <a:pt x="822655" y="70256"/>
                      <a:pt x="918972" y="163068"/>
                    </a:cubicBezTo>
                    <a:cubicBezTo>
                      <a:pt x="821588" y="62636"/>
                      <a:pt x="685648" y="0"/>
                      <a:pt x="534772" y="0"/>
                    </a:cubicBezTo>
                    <a:cubicBezTo>
                      <a:pt x="239420" y="0"/>
                      <a:pt x="0" y="239421"/>
                      <a:pt x="0" y="534924"/>
                    </a:cubicBezTo>
                    <a:cubicBezTo>
                      <a:pt x="0" y="685953"/>
                      <a:pt x="62941" y="822198"/>
                      <a:pt x="163678" y="919429"/>
                    </a:cubicBezTo>
                    <a:cubicBezTo>
                      <a:pt x="70256" y="823265"/>
                      <a:pt x="12649" y="692353"/>
                      <a:pt x="12649" y="547726"/>
                    </a:cubicBezTo>
                    <a:close/>
                  </a:path>
                </a:pathLst>
              </a:custGeom>
              <a:solidFill>
                <a:srgbClr val="92D050"/>
              </a:solidFill>
              <a:ln w="15240" cap="flat">
                <a:noFill/>
                <a:prstDash val="solid"/>
                <a:miter/>
              </a:ln>
            </p:spPr>
            <p:txBody>
              <a:bodyPr rtlCol="0" anchor="ctr"/>
              <a:lstStyle/>
              <a:p>
                <a:endParaRPr lang="en-IN" dirty="0"/>
              </a:p>
            </p:txBody>
          </p:sp>
        </p:grpSp>
        <p:grpSp>
          <p:nvGrpSpPr>
            <p:cNvPr id="83" name="Graphic 2">
              <a:extLst>
                <a:ext uri="{FF2B5EF4-FFF2-40B4-BE49-F238E27FC236}">
                  <a16:creationId xmlns:a16="http://schemas.microsoft.com/office/drawing/2014/main" id="{E6AB23C0-1A5F-4868-B778-C318FEC84208}"/>
                </a:ext>
              </a:extLst>
            </p:cNvPr>
            <p:cNvGrpSpPr/>
            <p:nvPr/>
          </p:nvGrpSpPr>
          <p:grpSpPr>
            <a:xfrm>
              <a:off x="10641177" y="2146401"/>
              <a:ext cx="1070000" cy="1069847"/>
              <a:chOff x="10641177" y="2146401"/>
              <a:chExt cx="1070000" cy="1069847"/>
            </a:xfrm>
            <a:solidFill>
              <a:srgbClr val="065381"/>
            </a:solidFill>
          </p:grpSpPr>
          <p:sp>
            <p:nvSpPr>
              <p:cNvPr id="84" name="Freeform: Shape 83">
                <a:extLst>
                  <a:ext uri="{FF2B5EF4-FFF2-40B4-BE49-F238E27FC236}">
                    <a16:creationId xmlns:a16="http://schemas.microsoft.com/office/drawing/2014/main" id="{D315C958-4623-404B-A74B-9A193691D8D2}"/>
                  </a:ext>
                </a:extLst>
              </p:cNvPr>
              <p:cNvSpPr/>
              <p:nvPr/>
            </p:nvSpPr>
            <p:spPr>
              <a:xfrm>
                <a:off x="10641177" y="2146554"/>
                <a:ext cx="1069848" cy="1069695"/>
              </a:xfrm>
              <a:custGeom>
                <a:avLst/>
                <a:gdLst>
                  <a:gd name="connsiteX0" fmla="*/ 1069848 w 1069848"/>
                  <a:gd name="connsiteY0" fmla="*/ 534924 h 1069695"/>
                  <a:gd name="connsiteX1" fmla="*/ 534772 w 1069848"/>
                  <a:gd name="connsiteY1" fmla="*/ 1069695 h 1069695"/>
                  <a:gd name="connsiteX2" fmla="*/ 0 w 1069848"/>
                  <a:gd name="connsiteY2" fmla="*/ 534924 h 1069695"/>
                  <a:gd name="connsiteX3" fmla="*/ 534772 w 1069848"/>
                  <a:gd name="connsiteY3" fmla="*/ 0 h 1069695"/>
                  <a:gd name="connsiteX4" fmla="*/ 1069848 w 1069848"/>
                  <a:gd name="connsiteY4" fmla="*/ 534924 h 106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 h="1069695">
                    <a:moveTo>
                      <a:pt x="1069848" y="534924"/>
                    </a:moveTo>
                    <a:cubicBezTo>
                      <a:pt x="1069848" y="830275"/>
                      <a:pt x="830427" y="1069695"/>
                      <a:pt x="534772" y="1069695"/>
                    </a:cubicBezTo>
                    <a:cubicBezTo>
                      <a:pt x="239421" y="1069695"/>
                      <a:pt x="0" y="830275"/>
                      <a:pt x="0" y="534924"/>
                    </a:cubicBezTo>
                    <a:cubicBezTo>
                      <a:pt x="0" y="239420"/>
                      <a:pt x="239421" y="0"/>
                      <a:pt x="534772" y="0"/>
                    </a:cubicBezTo>
                    <a:cubicBezTo>
                      <a:pt x="830427" y="0"/>
                      <a:pt x="1069848" y="239420"/>
                      <a:pt x="1069848" y="534924"/>
                    </a:cubicBezTo>
                    <a:close/>
                  </a:path>
                </a:pathLst>
              </a:custGeom>
              <a:solidFill>
                <a:srgbClr val="065381"/>
              </a:solidFill>
              <a:ln w="15240" cap="flat">
                <a:noFill/>
                <a:prstDash val="solid"/>
                <a:miter/>
              </a:ln>
            </p:spPr>
            <p:txBody>
              <a:bodyPr rtlCol="0" anchor="ctr"/>
              <a:lstStyle/>
              <a:p>
                <a:endParaRPr lang="en-IN" dirty="0"/>
              </a:p>
            </p:txBody>
          </p:sp>
          <p:sp>
            <p:nvSpPr>
              <p:cNvPr id="85" name="Freeform: Shape 84">
                <a:extLst>
                  <a:ext uri="{FF2B5EF4-FFF2-40B4-BE49-F238E27FC236}">
                    <a16:creationId xmlns:a16="http://schemas.microsoft.com/office/drawing/2014/main" id="{25415BE1-9C6E-4211-9EDA-0B41EC26E05C}"/>
                  </a:ext>
                </a:extLst>
              </p:cNvPr>
              <p:cNvSpPr/>
              <p:nvPr/>
            </p:nvSpPr>
            <p:spPr>
              <a:xfrm>
                <a:off x="10793424" y="2298649"/>
                <a:ext cx="917753" cy="917600"/>
              </a:xfrm>
              <a:custGeom>
                <a:avLst/>
                <a:gdLst>
                  <a:gd name="connsiteX0" fmla="*/ 756057 w 917753"/>
                  <a:gd name="connsiteY0" fmla="*/ 0 h 917600"/>
                  <a:gd name="connsiteX1" fmla="*/ 908152 w 917753"/>
                  <a:gd name="connsiteY1" fmla="*/ 373380 h 917600"/>
                  <a:gd name="connsiteX2" fmla="*/ 373380 w 917753"/>
                  <a:gd name="connsiteY2" fmla="*/ 908152 h 917600"/>
                  <a:gd name="connsiteX3" fmla="*/ 0 w 917753"/>
                  <a:gd name="connsiteY3" fmla="*/ 756056 h 917600"/>
                  <a:gd name="connsiteX4" fmla="*/ 382677 w 917753"/>
                  <a:gd name="connsiteY4" fmla="*/ 917600 h 917600"/>
                  <a:gd name="connsiteX5" fmla="*/ 917753 w 917753"/>
                  <a:gd name="connsiteY5" fmla="*/ 382829 h 917600"/>
                  <a:gd name="connsiteX6" fmla="*/ 756057 w 917753"/>
                  <a:gd name="connsiteY6" fmla="*/ 0 h 9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53" h="917600">
                    <a:moveTo>
                      <a:pt x="756057" y="0"/>
                    </a:moveTo>
                    <a:cubicBezTo>
                      <a:pt x="850088" y="96469"/>
                      <a:pt x="908152" y="227990"/>
                      <a:pt x="908152" y="373380"/>
                    </a:cubicBezTo>
                    <a:cubicBezTo>
                      <a:pt x="908152" y="668731"/>
                      <a:pt x="668731" y="908152"/>
                      <a:pt x="373380" y="908152"/>
                    </a:cubicBezTo>
                    <a:cubicBezTo>
                      <a:pt x="228143" y="908152"/>
                      <a:pt x="96469" y="850087"/>
                      <a:pt x="0" y="756056"/>
                    </a:cubicBezTo>
                    <a:cubicBezTo>
                      <a:pt x="97231" y="855574"/>
                      <a:pt x="232563" y="917600"/>
                      <a:pt x="382677" y="917600"/>
                    </a:cubicBezTo>
                    <a:cubicBezTo>
                      <a:pt x="678180" y="917600"/>
                      <a:pt x="917753" y="678180"/>
                      <a:pt x="917753" y="382829"/>
                    </a:cubicBezTo>
                    <a:cubicBezTo>
                      <a:pt x="917601" y="232715"/>
                      <a:pt x="855574" y="97079"/>
                      <a:pt x="756057" y="0"/>
                    </a:cubicBezTo>
                    <a:close/>
                  </a:path>
                </a:pathLst>
              </a:custGeom>
              <a:solidFill>
                <a:srgbClr val="065381"/>
              </a:solidFill>
              <a:ln w="15240" cap="flat">
                <a:noFill/>
                <a:prstDash val="solid"/>
                <a:miter/>
              </a:ln>
            </p:spPr>
            <p:txBody>
              <a:bodyPr rtlCol="0" anchor="ctr"/>
              <a:lstStyle/>
              <a:p>
                <a:endParaRPr lang="en-IN" dirty="0"/>
              </a:p>
            </p:txBody>
          </p:sp>
          <p:sp>
            <p:nvSpPr>
              <p:cNvPr id="86" name="Freeform: Shape 85">
                <a:extLst>
                  <a:ext uri="{FF2B5EF4-FFF2-40B4-BE49-F238E27FC236}">
                    <a16:creationId xmlns:a16="http://schemas.microsoft.com/office/drawing/2014/main" id="{B73DC0AD-48A0-4B05-ACBF-EA9C370360BE}"/>
                  </a:ext>
                </a:extLst>
              </p:cNvPr>
              <p:cNvSpPr/>
              <p:nvPr/>
            </p:nvSpPr>
            <p:spPr>
              <a:xfrm>
                <a:off x="10641330" y="2146401"/>
                <a:ext cx="918971" cy="919429"/>
              </a:xfrm>
              <a:custGeom>
                <a:avLst/>
                <a:gdLst>
                  <a:gd name="connsiteX0" fmla="*/ 12649 w 918971"/>
                  <a:gd name="connsiteY0" fmla="*/ 547726 h 919429"/>
                  <a:gd name="connsiteX1" fmla="*/ 547573 w 918971"/>
                  <a:gd name="connsiteY1" fmla="*/ 12802 h 919429"/>
                  <a:gd name="connsiteX2" fmla="*/ 918972 w 918971"/>
                  <a:gd name="connsiteY2" fmla="*/ 163068 h 919429"/>
                  <a:gd name="connsiteX3" fmla="*/ 534772 w 918971"/>
                  <a:gd name="connsiteY3" fmla="*/ 0 h 919429"/>
                  <a:gd name="connsiteX4" fmla="*/ 0 w 918971"/>
                  <a:gd name="connsiteY4" fmla="*/ 534924 h 919429"/>
                  <a:gd name="connsiteX5" fmla="*/ 163677 w 918971"/>
                  <a:gd name="connsiteY5" fmla="*/ 919429 h 919429"/>
                  <a:gd name="connsiteX6" fmla="*/ 12649 w 918971"/>
                  <a:gd name="connsiteY6" fmla="*/ 547726 h 9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71" h="919429">
                    <a:moveTo>
                      <a:pt x="12649" y="547726"/>
                    </a:moveTo>
                    <a:cubicBezTo>
                      <a:pt x="12649" y="252374"/>
                      <a:pt x="252069" y="12802"/>
                      <a:pt x="547573" y="12802"/>
                    </a:cubicBezTo>
                    <a:cubicBezTo>
                      <a:pt x="691896" y="12802"/>
                      <a:pt x="822655" y="70256"/>
                      <a:pt x="918972" y="163068"/>
                    </a:cubicBezTo>
                    <a:cubicBezTo>
                      <a:pt x="821588" y="62636"/>
                      <a:pt x="685647" y="0"/>
                      <a:pt x="534772" y="0"/>
                    </a:cubicBezTo>
                    <a:cubicBezTo>
                      <a:pt x="239421" y="0"/>
                      <a:pt x="0" y="239421"/>
                      <a:pt x="0" y="534924"/>
                    </a:cubicBezTo>
                    <a:cubicBezTo>
                      <a:pt x="0" y="685953"/>
                      <a:pt x="62941" y="822198"/>
                      <a:pt x="163677" y="919429"/>
                    </a:cubicBezTo>
                    <a:cubicBezTo>
                      <a:pt x="70256" y="823265"/>
                      <a:pt x="12649" y="692353"/>
                      <a:pt x="12649" y="547726"/>
                    </a:cubicBezTo>
                    <a:close/>
                  </a:path>
                </a:pathLst>
              </a:custGeom>
              <a:solidFill>
                <a:srgbClr val="065381"/>
              </a:solidFill>
              <a:ln w="15240" cap="flat">
                <a:noFill/>
                <a:prstDash val="solid"/>
                <a:miter/>
              </a:ln>
            </p:spPr>
            <p:txBody>
              <a:bodyPr rtlCol="0" anchor="ctr"/>
              <a:lstStyle/>
              <a:p>
                <a:endParaRPr lang="en-IN" dirty="0"/>
              </a:p>
            </p:txBody>
          </p:sp>
        </p:grpSp>
      </p:grpSp>
      <p:grpSp>
        <p:nvGrpSpPr>
          <p:cNvPr id="87" name="Graphic 2">
            <a:extLst>
              <a:ext uri="{FF2B5EF4-FFF2-40B4-BE49-F238E27FC236}">
                <a16:creationId xmlns:a16="http://schemas.microsoft.com/office/drawing/2014/main" id="{E6AB23C0-1A5F-4868-B778-C318FEC84208}"/>
              </a:ext>
            </a:extLst>
          </p:cNvPr>
          <p:cNvGrpSpPr/>
          <p:nvPr/>
        </p:nvGrpSpPr>
        <p:grpSpPr>
          <a:xfrm>
            <a:off x="837895" y="2421178"/>
            <a:ext cx="10588025" cy="520297"/>
            <a:chOff x="837895" y="2421178"/>
            <a:chExt cx="10588025" cy="520297"/>
          </a:xfrm>
          <a:solidFill>
            <a:srgbClr val="FFFFFF"/>
          </a:solidFill>
        </p:grpSpPr>
        <p:sp>
          <p:nvSpPr>
            <p:cNvPr id="88" name="Freeform: Shape 87">
              <a:extLst>
                <a:ext uri="{FF2B5EF4-FFF2-40B4-BE49-F238E27FC236}">
                  <a16:creationId xmlns:a16="http://schemas.microsoft.com/office/drawing/2014/main" id="{5D6F3893-1E7F-45A0-BC50-4E29663CBB4E}"/>
                </a:ext>
              </a:extLst>
            </p:cNvPr>
            <p:cNvSpPr/>
            <p:nvPr/>
          </p:nvSpPr>
          <p:spPr>
            <a:xfrm>
              <a:off x="2805226" y="2440381"/>
              <a:ext cx="485393" cy="482041"/>
            </a:xfrm>
            <a:custGeom>
              <a:avLst/>
              <a:gdLst>
                <a:gd name="connsiteX0" fmla="*/ 188824 w 485393"/>
                <a:gd name="connsiteY0" fmla="*/ 100432 h 482041"/>
                <a:gd name="connsiteX1" fmla="*/ 242773 w 485393"/>
                <a:gd name="connsiteY1" fmla="*/ 46482 h 482041"/>
                <a:gd name="connsiteX2" fmla="*/ 296723 w 485393"/>
                <a:gd name="connsiteY2" fmla="*/ 100432 h 482041"/>
                <a:gd name="connsiteX3" fmla="*/ 242773 w 485393"/>
                <a:gd name="connsiteY3" fmla="*/ 154381 h 482041"/>
                <a:gd name="connsiteX4" fmla="*/ 188824 w 485393"/>
                <a:gd name="connsiteY4" fmla="*/ 100432 h 482041"/>
                <a:gd name="connsiteX5" fmla="*/ 314249 w 485393"/>
                <a:gd name="connsiteY5" fmla="*/ 177241 h 482041"/>
                <a:gd name="connsiteX6" fmla="*/ 172517 w 485393"/>
                <a:gd name="connsiteY6" fmla="*/ 177241 h 482041"/>
                <a:gd name="connsiteX7" fmla="*/ 154076 w 485393"/>
                <a:gd name="connsiteY7" fmla="*/ 195682 h 482041"/>
                <a:gd name="connsiteX8" fmla="*/ 154076 w 485393"/>
                <a:gd name="connsiteY8" fmla="*/ 317602 h 482041"/>
                <a:gd name="connsiteX9" fmla="*/ 172517 w 485393"/>
                <a:gd name="connsiteY9" fmla="*/ 336042 h 482041"/>
                <a:gd name="connsiteX10" fmla="*/ 189433 w 485393"/>
                <a:gd name="connsiteY10" fmla="*/ 336042 h 482041"/>
                <a:gd name="connsiteX11" fmla="*/ 189433 w 485393"/>
                <a:gd name="connsiteY11" fmla="*/ 463601 h 482041"/>
                <a:gd name="connsiteX12" fmla="*/ 207874 w 485393"/>
                <a:gd name="connsiteY12" fmla="*/ 482041 h 482041"/>
                <a:gd name="connsiteX13" fmla="*/ 279044 w 485393"/>
                <a:gd name="connsiteY13" fmla="*/ 482041 h 482041"/>
                <a:gd name="connsiteX14" fmla="*/ 297485 w 485393"/>
                <a:gd name="connsiteY14" fmla="*/ 463601 h 482041"/>
                <a:gd name="connsiteX15" fmla="*/ 297485 w 485393"/>
                <a:gd name="connsiteY15" fmla="*/ 336042 h 482041"/>
                <a:gd name="connsiteX16" fmla="*/ 314401 w 485393"/>
                <a:gd name="connsiteY16" fmla="*/ 336042 h 482041"/>
                <a:gd name="connsiteX17" fmla="*/ 332842 w 485393"/>
                <a:gd name="connsiteY17" fmla="*/ 317602 h 482041"/>
                <a:gd name="connsiteX18" fmla="*/ 332842 w 485393"/>
                <a:gd name="connsiteY18" fmla="*/ 195682 h 482041"/>
                <a:gd name="connsiteX19" fmla="*/ 314249 w 485393"/>
                <a:gd name="connsiteY19" fmla="*/ 177241 h 482041"/>
                <a:gd name="connsiteX20" fmla="*/ 401726 w 485393"/>
                <a:gd name="connsiteY20" fmla="*/ 100584 h 482041"/>
                <a:gd name="connsiteX21" fmla="*/ 452018 w 485393"/>
                <a:gd name="connsiteY21" fmla="*/ 50292 h 482041"/>
                <a:gd name="connsiteX22" fmla="*/ 401726 w 485393"/>
                <a:gd name="connsiteY22" fmla="*/ 0 h 482041"/>
                <a:gd name="connsiteX23" fmla="*/ 351434 w 485393"/>
                <a:gd name="connsiteY23" fmla="*/ 50292 h 482041"/>
                <a:gd name="connsiteX24" fmla="*/ 401726 w 485393"/>
                <a:gd name="connsiteY24" fmla="*/ 100584 h 482041"/>
                <a:gd name="connsiteX25" fmla="*/ 468325 w 485393"/>
                <a:gd name="connsiteY25" fmla="*/ 121920 h 482041"/>
                <a:gd name="connsiteX26" fmla="*/ 336347 w 485393"/>
                <a:gd name="connsiteY26" fmla="*/ 121920 h 482041"/>
                <a:gd name="connsiteX27" fmla="*/ 319278 w 485393"/>
                <a:gd name="connsiteY27" fmla="*/ 138989 h 482041"/>
                <a:gd name="connsiteX28" fmla="*/ 319278 w 485393"/>
                <a:gd name="connsiteY28" fmla="*/ 140970 h 482041"/>
                <a:gd name="connsiteX29" fmla="*/ 369570 w 485393"/>
                <a:gd name="connsiteY29" fmla="*/ 195682 h 482041"/>
                <a:gd name="connsiteX30" fmla="*/ 369570 w 485393"/>
                <a:gd name="connsiteY30" fmla="*/ 317602 h 482041"/>
                <a:gd name="connsiteX31" fmla="*/ 352196 w 485393"/>
                <a:gd name="connsiteY31" fmla="*/ 357683 h 482041"/>
                <a:gd name="connsiteX32" fmla="*/ 352196 w 485393"/>
                <a:gd name="connsiteY32" fmla="*/ 388467 h 482041"/>
                <a:gd name="connsiteX33" fmla="*/ 369265 w 485393"/>
                <a:gd name="connsiteY33" fmla="*/ 405536 h 482041"/>
                <a:gd name="connsiteX34" fmla="*/ 435559 w 485393"/>
                <a:gd name="connsiteY34" fmla="*/ 405536 h 482041"/>
                <a:gd name="connsiteX35" fmla="*/ 452628 w 485393"/>
                <a:gd name="connsiteY35" fmla="*/ 388467 h 482041"/>
                <a:gd name="connsiteX36" fmla="*/ 452628 w 485393"/>
                <a:gd name="connsiteY36" fmla="*/ 269596 h 482041"/>
                <a:gd name="connsiteX37" fmla="*/ 468325 w 485393"/>
                <a:gd name="connsiteY37" fmla="*/ 269596 h 482041"/>
                <a:gd name="connsiteX38" fmla="*/ 485394 w 485393"/>
                <a:gd name="connsiteY38" fmla="*/ 252527 h 482041"/>
                <a:gd name="connsiteX39" fmla="*/ 485394 w 485393"/>
                <a:gd name="connsiteY39" fmla="*/ 138989 h 482041"/>
                <a:gd name="connsiteX40" fmla="*/ 468325 w 485393"/>
                <a:gd name="connsiteY40" fmla="*/ 121920 h 482041"/>
                <a:gd name="connsiteX41" fmla="*/ 133960 w 485393"/>
                <a:gd name="connsiteY41" fmla="*/ 50292 h 482041"/>
                <a:gd name="connsiteX42" fmla="*/ 83667 w 485393"/>
                <a:gd name="connsiteY42" fmla="*/ 0 h 482041"/>
                <a:gd name="connsiteX43" fmla="*/ 33375 w 485393"/>
                <a:gd name="connsiteY43" fmla="*/ 50292 h 482041"/>
                <a:gd name="connsiteX44" fmla="*/ 83667 w 485393"/>
                <a:gd name="connsiteY44" fmla="*/ 100584 h 482041"/>
                <a:gd name="connsiteX45" fmla="*/ 133960 w 485393"/>
                <a:gd name="connsiteY45" fmla="*/ 50292 h 482041"/>
                <a:gd name="connsiteX46" fmla="*/ 0 w 485393"/>
                <a:gd name="connsiteY46" fmla="*/ 138989 h 482041"/>
                <a:gd name="connsiteX47" fmla="*/ 0 w 485393"/>
                <a:gd name="connsiteY47" fmla="*/ 252527 h 482041"/>
                <a:gd name="connsiteX48" fmla="*/ 17069 w 485393"/>
                <a:gd name="connsiteY48" fmla="*/ 269596 h 482041"/>
                <a:gd name="connsiteX49" fmla="*/ 32766 w 485393"/>
                <a:gd name="connsiteY49" fmla="*/ 269596 h 482041"/>
                <a:gd name="connsiteX50" fmla="*/ 32766 w 485393"/>
                <a:gd name="connsiteY50" fmla="*/ 388467 h 482041"/>
                <a:gd name="connsiteX51" fmla="*/ 49835 w 485393"/>
                <a:gd name="connsiteY51" fmla="*/ 405536 h 482041"/>
                <a:gd name="connsiteX52" fmla="*/ 116129 w 485393"/>
                <a:gd name="connsiteY52" fmla="*/ 405536 h 482041"/>
                <a:gd name="connsiteX53" fmla="*/ 133197 w 485393"/>
                <a:gd name="connsiteY53" fmla="*/ 388467 h 482041"/>
                <a:gd name="connsiteX54" fmla="*/ 133197 w 485393"/>
                <a:gd name="connsiteY54" fmla="*/ 357683 h 482041"/>
                <a:gd name="connsiteX55" fmla="*/ 115824 w 485393"/>
                <a:gd name="connsiteY55" fmla="*/ 317602 h 482041"/>
                <a:gd name="connsiteX56" fmla="*/ 115824 w 485393"/>
                <a:gd name="connsiteY56" fmla="*/ 195682 h 482041"/>
                <a:gd name="connsiteX57" fmla="*/ 166116 w 485393"/>
                <a:gd name="connsiteY57" fmla="*/ 140970 h 482041"/>
                <a:gd name="connsiteX58" fmla="*/ 166116 w 485393"/>
                <a:gd name="connsiteY58" fmla="*/ 138989 h 482041"/>
                <a:gd name="connsiteX59" fmla="*/ 149047 w 485393"/>
                <a:gd name="connsiteY59" fmla="*/ 121920 h 482041"/>
                <a:gd name="connsiteX60" fmla="*/ 17069 w 485393"/>
                <a:gd name="connsiteY60" fmla="*/ 121920 h 482041"/>
                <a:gd name="connsiteX61" fmla="*/ 0 w 485393"/>
                <a:gd name="connsiteY61" fmla="*/ 138989 h 48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5393" h="482041">
                  <a:moveTo>
                    <a:pt x="188824" y="100432"/>
                  </a:moveTo>
                  <a:cubicBezTo>
                    <a:pt x="188824" y="70714"/>
                    <a:pt x="212903" y="46482"/>
                    <a:pt x="242773" y="46482"/>
                  </a:cubicBezTo>
                  <a:cubicBezTo>
                    <a:pt x="272644" y="46482"/>
                    <a:pt x="296723" y="70561"/>
                    <a:pt x="296723" y="100432"/>
                  </a:cubicBezTo>
                  <a:cubicBezTo>
                    <a:pt x="296723" y="130150"/>
                    <a:pt x="272644" y="154381"/>
                    <a:pt x="242773" y="154381"/>
                  </a:cubicBezTo>
                  <a:cubicBezTo>
                    <a:pt x="212903" y="154381"/>
                    <a:pt x="188824" y="130302"/>
                    <a:pt x="188824" y="100432"/>
                  </a:cubicBezTo>
                  <a:close/>
                  <a:moveTo>
                    <a:pt x="314249" y="177241"/>
                  </a:moveTo>
                  <a:lnTo>
                    <a:pt x="172517" y="177241"/>
                  </a:lnTo>
                  <a:cubicBezTo>
                    <a:pt x="162306" y="177241"/>
                    <a:pt x="154076" y="185471"/>
                    <a:pt x="154076" y="195682"/>
                  </a:cubicBezTo>
                  <a:lnTo>
                    <a:pt x="154076" y="317602"/>
                  </a:lnTo>
                  <a:cubicBezTo>
                    <a:pt x="154076" y="327812"/>
                    <a:pt x="162306" y="336042"/>
                    <a:pt x="172517" y="336042"/>
                  </a:cubicBezTo>
                  <a:lnTo>
                    <a:pt x="189433" y="336042"/>
                  </a:lnTo>
                  <a:lnTo>
                    <a:pt x="189433" y="463601"/>
                  </a:lnTo>
                  <a:cubicBezTo>
                    <a:pt x="189433" y="473812"/>
                    <a:pt x="197663" y="482041"/>
                    <a:pt x="207874" y="482041"/>
                  </a:cubicBezTo>
                  <a:lnTo>
                    <a:pt x="279044" y="482041"/>
                  </a:lnTo>
                  <a:cubicBezTo>
                    <a:pt x="289255" y="482041"/>
                    <a:pt x="297485" y="473812"/>
                    <a:pt x="297485" y="463601"/>
                  </a:cubicBezTo>
                  <a:lnTo>
                    <a:pt x="297485" y="336042"/>
                  </a:lnTo>
                  <a:lnTo>
                    <a:pt x="314401" y="336042"/>
                  </a:lnTo>
                  <a:cubicBezTo>
                    <a:pt x="324612" y="336042"/>
                    <a:pt x="332842" y="327812"/>
                    <a:pt x="332842" y="317602"/>
                  </a:cubicBezTo>
                  <a:lnTo>
                    <a:pt x="332842" y="195682"/>
                  </a:lnTo>
                  <a:cubicBezTo>
                    <a:pt x="332689" y="185471"/>
                    <a:pt x="324460" y="177241"/>
                    <a:pt x="314249" y="177241"/>
                  </a:cubicBezTo>
                  <a:close/>
                  <a:moveTo>
                    <a:pt x="401726" y="100584"/>
                  </a:moveTo>
                  <a:cubicBezTo>
                    <a:pt x="429463" y="100584"/>
                    <a:pt x="452018" y="78029"/>
                    <a:pt x="452018" y="50292"/>
                  </a:cubicBezTo>
                  <a:cubicBezTo>
                    <a:pt x="452018" y="22555"/>
                    <a:pt x="429463" y="0"/>
                    <a:pt x="401726" y="0"/>
                  </a:cubicBezTo>
                  <a:cubicBezTo>
                    <a:pt x="373990" y="0"/>
                    <a:pt x="351434" y="22555"/>
                    <a:pt x="351434" y="50292"/>
                  </a:cubicBezTo>
                  <a:cubicBezTo>
                    <a:pt x="351434" y="78029"/>
                    <a:pt x="373990" y="100584"/>
                    <a:pt x="401726" y="100584"/>
                  </a:cubicBezTo>
                  <a:close/>
                  <a:moveTo>
                    <a:pt x="468325" y="121920"/>
                  </a:moveTo>
                  <a:lnTo>
                    <a:pt x="336347" y="121920"/>
                  </a:lnTo>
                  <a:cubicBezTo>
                    <a:pt x="326898" y="121920"/>
                    <a:pt x="319278" y="129540"/>
                    <a:pt x="319278" y="138989"/>
                  </a:cubicBezTo>
                  <a:lnTo>
                    <a:pt x="319278" y="140970"/>
                  </a:lnTo>
                  <a:cubicBezTo>
                    <a:pt x="347320" y="143561"/>
                    <a:pt x="369570" y="166878"/>
                    <a:pt x="369570" y="195682"/>
                  </a:cubicBezTo>
                  <a:lnTo>
                    <a:pt x="369570" y="317602"/>
                  </a:lnTo>
                  <a:cubicBezTo>
                    <a:pt x="369570" y="333451"/>
                    <a:pt x="362864" y="347624"/>
                    <a:pt x="352196" y="357683"/>
                  </a:cubicBezTo>
                  <a:lnTo>
                    <a:pt x="352196" y="388467"/>
                  </a:lnTo>
                  <a:cubicBezTo>
                    <a:pt x="352196" y="397916"/>
                    <a:pt x="359816" y="405536"/>
                    <a:pt x="369265" y="405536"/>
                  </a:cubicBezTo>
                  <a:lnTo>
                    <a:pt x="435559" y="405536"/>
                  </a:lnTo>
                  <a:cubicBezTo>
                    <a:pt x="445008" y="405536"/>
                    <a:pt x="452628" y="397916"/>
                    <a:pt x="452628" y="388467"/>
                  </a:cubicBezTo>
                  <a:lnTo>
                    <a:pt x="452628" y="269596"/>
                  </a:lnTo>
                  <a:lnTo>
                    <a:pt x="468325" y="269596"/>
                  </a:lnTo>
                  <a:cubicBezTo>
                    <a:pt x="477774" y="269596"/>
                    <a:pt x="485394" y="261976"/>
                    <a:pt x="485394" y="252527"/>
                  </a:cubicBezTo>
                  <a:lnTo>
                    <a:pt x="485394" y="138989"/>
                  </a:lnTo>
                  <a:cubicBezTo>
                    <a:pt x="485394" y="129540"/>
                    <a:pt x="477774" y="121920"/>
                    <a:pt x="468325" y="121920"/>
                  </a:cubicBezTo>
                  <a:close/>
                  <a:moveTo>
                    <a:pt x="133960" y="50292"/>
                  </a:moveTo>
                  <a:cubicBezTo>
                    <a:pt x="133960" y="22555"/>
                    <a:pt x="111404" y="0"/>
                    <a:pt x="83667" y="0"/>
                  </a:cubicBezTo>
                  <a:cubicBezTo>
                    <a:pt x="55931" y="0"/>
                    <a:pt x="33375" y="22555"/>
                    <a:pt x="33375" y="50292"/>
                  </a:cubicBezTo>
                  <a:cubicBezTo>
                    <a:pt x="33375" y="78029"/>
                    <a:pt x="55931" y="100584"/>
                    <a:pt x="83667" y="100584"/>
                  </a:cubicBezTo>
                  <a:cubicBezTo>
                    <a:pt x="111404" y="100584"/>
                    <a:pt x="133960" y="78029"/>
                    <a:pt x="133960" y="50292"/>
                  </a:cubicBezTo>
                  <a:close/>
                  <a:moveTo>
                    <a:pt x="0" y="138989"/>
                  </a:moveTo>
                  <a:lnTo>
                    <a:pt x="0" y="252527"/>
                  </a:lnTo>
                  <a:cubicBezTo>
                    <a:pt x="0" y="261976"/>
                    <a:pt x="7620" y="269596"/>
                    <a:pt x="17069" y="269596"/>
                  </a:cubicBezTo>
                  <a:lnTo>
                    <a:pt x="32766" y="269596"/>
                  </a:lnTo>
                  <a:lnTo>
                    <a:pt x="32766" y="388467"/>
                  </a:lnTo>
                  <a:cubicBezTo>
                    <a:pt x="32766" y="397916"/>
                    <a:pt x="40386" y="405536"/>
                    <a:pt x="49835" y="405536"/>
                  </a:cubicBezTo>
                  <a:lnTo>
                    <a:pt x="116129" y="405536"/>
                  </a:lnTo>
                  <a:cubicBezTo>
                    <a:pt x="125577" y="405536"/>
                    <a:pt x="133197" y="397916"/>
                    <a:pt x="133197" y="388467"/>
                  </a:cubicBezTo>
                  <a:lnTo>
                    <a:pt x="133197" y="357683"/>
                  </a:lnTo>
                  <a:cubicBezTo>
                    <a:pt x="122530" y="347624"/>
                    <a:pt x="115824" y="333451"/>
                    <a:pt x="115824" y="317602"/>
                  </a:cubicBezTo>
                  <a:lnTo>
                    <a:pt x="115824" y="195682"/>
                  </a:lnTo>
                  <a:cubicBezTo>
                    <a:pt x="115824" y="166878"/>
                    <a:pt x="137922" y="143561"/>
                    <a:pt x="166116" y="140970"/>
                  </a:cubicBezTo>
                  <a:lnTo>
                    <a:pt x="166116" y="138989"/>
                  </a:lnTo>
                  <a:cubicBezTo>
                    <a:pt x="166116" y="129540"/>
                    <a:pt x="158496" y="121920"/>
                    <a:pt x="149047" y="121920"/>
                  </a:cubicBezTo>
                  <a:lnTo>
                    <a:pt x="17069" y="121920"/>
                  </a:lnTo>
                  <a:cubicBezTo>
                    <a:pt x="7772" y="121920"/>
                    <a:pt x="0" y="129540"/>
                    <a:pt x="0" y="138989"/>
                  </a:cubicBezTo>
                  <a:close/>
                </a:path>
              </a:pathLst>
            </a:custGeom>
            <a:solidFill>
              <a:srgbClr val="FFFFFF"/>
            </a:solidFill>
            <a:ln w="15240" cap="flat">
              <a:noFill/>
              <a:prstDash val="solid"/>
              <a:miter/>
            </a:ln>
          </p:spPr>
          <p:txBody>
            <a:bodyPr rtlCol="0" anchor="ctr"/>
            <a:lstStyle/>
            <a:p>
              <a:endParaRPr lang="en-IN" dirty="0"/>
            </a:p>
          </p:txBody>
        </p:sp>
        <p:sp>
          <p:nvSpPr>
            <p:cNvPr id="89" name="Freeform: Shape 88">
              <a:extLst>
                <a:ext uri="{FF2B5EF4-FFF2-40B4-BE49-F238E27FC236}">
                  <a16:creationId xmlns:a16="http://schemas.microsoft.com/office/drawing/2014/main" id="{463A867B-2CE8-4487-86E3-D50047E78D8A}"/>
                </a:ext>
              </a:extLst>
            </p:cNvPr>
            <p:cNvSpPr/>
            <p:nvPr/>
          </p:nvSpPr>
          <p:spPr>
            <a:xfrm>
              <a:off x="4827692" y="2421178"/>
              <a:ext cx="504631" cy="520297"/>
            </a:xfrm>
            <a:custGeom>
              <a:avLst/>
              <a:gdLst>
                <a:gd name="connsiteX0" fmla="*/ 492 w 504631"/>
                <a:gd name="connsiteY0" fmla="*/ 169621 h 520297"/>
                <a:gd name="connsiteX1" fmla="*/ 75320 w 504631"/>
                <a:gd name="connsiteY1" fmla="*/ 107290 h 520297"/>
                <a:gd name="connsiteX2" fmla="*/ 145424 w 504631"/>
                <a:gd name="connsiteY2" fmla="*/ 206807 h 520297"/>
                <a:gd name="connsiteX3" fmla="*/ 108696 w 504631"/>
                <a:gd name="connsiteY3" fmla="*/ 269138 h 520297"/>
                <a:gd name="connsiteX4" fmla="*/ 219948 w 504631"/>
                <a:gd name="connsiteY4" fmla="*/ 403403 h 520297"/>
                <a:gd name="connsiteX5" fmla="*/ 280451 w 504631"/>
                <a:gd name="connsiteY5" fmla="*/ 375056 h 520297"/>
                <a:gd name="connsiteX6" fmla="*/ 372196 w 504631"/>
                <a:gd name="connsiteY6" fmla="*/ 422148 h 520297"/>
                <a:gd name="connsiteX7" fmla="*/ 325866 w 504631"/>
                <a:gd name="connsiteY7" fmla="*/ 516788 h 520297"/>
                <a:gd name="connsiteX8" fmla="*/ 109763 w 504631"/>
                <a:gd name="connsiteY8" fmla="*/ 409346 h 520297"/>
                <a:gd name="connsiteX9" fmla="*/ 492 w 504631"/>
                <a:gd name="connsiteY9" fmla="*/ 169621 h 520297"/>
                <a:gd name="connsiteX10" fmla="*/ 359089 w 504631"/>
                <a:gd name="connsiteY10" fmla="*/ 221894 h 520297"/>
                <a:gd name="connsiteX11" fmla="*/ 282736 w 504631"/>
                <a:gd name="connsiteY11" fmla="*/ 221894 h 520297"/>
                <a:gd name="connsiteX12" fmla="*/ 282736 w 504631"/>
                <a:gd name="connsiteY12" fmla="*/ 133503 h 520297"/>
                <a:gd name="connsiteX13" fmla="*/ 266125 w 504631"/>
                <a:gd name="connsiteY13" fmla="*/ 116891 h 520297"/>
                <a:gd name="connsiteX14" fmla="*/ 249513 w 504631"/>
                <a:gd name="connsiteY14" fmla="*/ 133503 h 520297"/>
                <a:gd name="connsiteX15" fmla="*/ 249513 w 504631"/>
                <a:gd name="connsiteY15" fmla="*/ 238506 h 520297"/>
                <a:gd name="connsiteX16" fmla="*/ 266125 w 504631"/>
                <a:gd name="connsiteY16" fmla="*/ 255118 h 520297"/>
                <a:gd name="connsiteX17" fmla="*/ 359089 w 504631"/>
                <a:gd name="connsiteY17" fmla="*/ 255118 h 520297"/>
                <a:gd name="connsiteX18" fmla="*/ 375701 w 504631"/>
                <a:gd name="connsiteY18" fmla="*/ 238506 h 520297"/>
                <a:gd name="connsiteX19" fmla="*/ 359089 w 504631"/>
                <a:gd name="connsiteY19" fmla="*/ 221894 h 520297"/>
                <a:gd name="connsiteX20" fmla="*/ 266125 w 504631"/>
                <a:gd name="connsiteY20" fmla="*/ 0 h 520297"/>
                <a:gd name="connsiteX21" fmla="*/ 87665 w 504631"/>
                <a:gd name="connsiteY21" fmla="*/ 80924 h 520297"/>
                <a:gd name="connsiteX22" fmla="*/ 118145 w 504631"/>
                <a:gd name="connsiteY22" fmla="*/ 96926 h 520297"/>
                <a:gd name="connsiteX23" fmla="*/ 249513 w 504631"/>
                <a:gd name="connsiteY23" fmla="*/ 34290 h 520297"/>
                <a:gd name="connsiteX24" fmla="*/ 249513 w 504631"/>
                <a:gd name="connsiteY24" fmla="*/ 64465 h 520297"/>
                <a:gd name="connsiteX25" fmla="*/ 266125 w 504631"/>
                <a:gd name="connsiteY25" fmla="*/ 81077 h 520297"/>
                <a:gd name="connsiteX26" fmla="*/ 282736 w 504631"/>
                <a:gd name="connsiteY26" fmla="*/ 64465 h 520297"/>
                <a:gd name="connsiteX27" fmla="*/ 282736 w 504631"/>
                <a:gd name="connsiteY27" fmla="*/ 34290 h 520297"/>
                <a:gd name="connsiteX28" fmla="*/ 470341 w 504631"/>
                <a:gd name="connsiteY28" fmla="*/ 221894 h 520297"/>
                <a:gd name="connsiteX29" fmla="*/ 440166 w 504631"/>
                <a:gd name="connsiteY29" fmla="*/ 221894 h 520297"/>
                <a:gd name="connsiteX30" fmla="*/ 423554 w 504631"/>
                <a:gd name="connsiteY30" fmla="*/ 238506 h 520297"/>
                <a:gd name="connsiteX31" fmla="*/ 440166 w 504631"/>
                <a:gd name="connsiteY31" fmla="*/ 255118 h 520297"/>
                <a:gd name="connsiteX32" fmla="*/ 470493 w 504631"/>
                <a:gd name="connsiteY32" fmla="*/ 255118 h 520297"/>
                <a:gd name="connsiteX33" fmla="*/ 390788 w 504631"/>
                <a:gd name="connsiteY33" fmla="*/ 400964 h 520297"/>
                <a:gd name="connsiteX34" fmla="*/ 393379 w 504631"/>
                <a:gd name="connsiteY34" fmla="*/ 403860 h 520297"/>
                <a:gd name="connsiteX35" fmla="*/ 394598 w 504631"/>
                <a:gd name="connsiteY35" fmla="*/ 405384 h 520297"/>
                <a:gd name="connsiteX36" fmla="*/ 395665 w 504631"/>
                <a:gd name="connsiteY36" fmla="*/ 407061 h 520297"/>
                <a:gd name="connsiteX37" fmla="*/ 406638 w 504631"/>
                <a:gd name="connsiteY37" fmla="*/ 430835 h 520297"/>
                <a:gd name="connsiteX38" fmla="*/ 504631 w 504631"/>
                <a:gd name="connsiteY38" fmla="*/ 238506 h 520297"/>
                <a:gd name="connsiteX39" fmla="*/ 266125 w 504631"/>
                <a:gd name="connsiteY39" fmla="*/ 0 h 52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4631" h="520297">
                  <a:moveTo>
                    <a:pt x="492" y="169621"/>
                  </a:moveTo>
                  <a:cubicBezTo>
                    <a:pt x="6436" y="145542"/>
                    <a:pt x="44993" y="114300"/>
                    <a:pt x="75320" y="107290"/>
                  </a:cubicBezTo>
                  <a:cubicBezTo>
                    <a:pt x="104124" y="105766"/>
                    <a:pt x="155330" y="175260"/>
                    <a:pt x="145424" y="206807"/>
                  </a:cubicBezTo>
                  <a:cubicBezTo>
                    <a:pt x="135518" y="238354"/>
                    <a:pt x="106410" y="249174"/>
                    <a:pt x="108696" y="269138"/>
                  </a:cubicBezTo>
                  <a:cubicBezTo>
                    <a:pt x="159293" y="356006"/>
                    <a:pt x="188401" y="380391"/>
                    <a:pt x="219948" y="403403"/>
                  </a:cubicBezTo>
                  <a:cubicBezTo>
                    <a:pt x="247227" y="411937"/>
                    <a:pt x="254695" y="392887"/>
                    <a:pt x="280451" y="375056"/>
                  </a:cubicBezTo>
                  <a:cubicBezTo>
                    <a:pt x="307426" y="356616"/>
                    <a:pt x="350250" y="397002"/>
                    <a:pt x="372196" y="422148"/>
                  </a:cubicBezTo>
                  <a:cubicBezTo>
                    <a:pt x="389569" y="449123"/>
                    <a:pt x="385606" y="473964"/>
                    <a:pt x="325866" y="516788"/>
                  </a:cubicBezTo>
                  <a:cubicBezTo>
                    <a:pt x="217966" y="543458"/>
                    <a:pt x="109763" y="409346"/>
                    <a:pt x="109763" y="409346"/>
                  </a:cubicBezTo>
                  <a:cubicBezTo>
                    <a:pt x="4302" y="287884"/>
                    <a:pt x="-2404" y="198273"/>
                    <a:pt x="492" y="169621"/>
                  </a:cubicBezTo>
                  <a:close/>
                  <a:moveTo>
                    <a:pt x="359089" y="221894"/>
                  </a:moveTo>
                  <a:lnTo>
                    <a:pt x="282736" y="221894"/>
                  </a:lnTo>
                  <a:lnTo>
                    <a:pt x="282736" y="133503"/>
                  </a:lnTo>
                  <a:cubicBezTo>
                    <a:pt x="282736" y="124358"/>
                    <a:pt x="275269" y="116891"/>
                    <a:pt x="266125" y="116891"/>
                  </a:cubicBezTo>
                  <a:cubicBezTo>
                    <a:pt x="256981" y="116891"/>
                    <a:pt x="249513" y="124358"/>
                    <a:pt x="249513" y="133503"/>
                  </a:cubicBezTo>
                  <a:lnTo>
                    <a:pt x="249513" y="238506"/>
                  </a:lnTo>
                  <a:cubicBezTo>
                    <a:pt x="249513" y="247650"/>
                    <a:pt x="256981" y="255118"/>
                    <a:pt x="266125" y="255118"/>
                  </a:cubicBezTo>
                  <a:lnTo>
                    <a:pt x="359089" y="255118"/>
                  </a:lnTo>
                  <a:cubicBezTo>
                    <a:pt x="368233" y="255118"/>
                    <a:pt x="375701" y="247650"/>
                    <a:pt x="375701" y="238506"/>
                  </a:cubicBezTo>
                  <a:cubicBezTo>
                    <a:pt x="375701" y="229362"/>
                    <a:pt x="368233" y="221894"/>
                    <a:pt x="359089" y="221894"/>
                  </a:cubicBezTo>
                  <a:close/>
                  <a:moveTo>
                    <a:pt x="266125" y="0"/>
                  </a:moveTo>
                  <a:cubicBezTo>
                    <a:pt x="195106" y="0"/>
                    <a:pt x="131403" y="31394"/>
                    <a:pt x="87665" y="80924"/>
                  </a:cubicBezTo>
                  <a:cubicBezTo>
                    <a:pt x="98790" y="83515"/>
                    <a:pt x="109153" y="89764"/>
                    <a:pt x="118145" y="96926"/>
                  </a:cubicBezTo>
                  <a:cubicBezTo>
                    <a:pt x="151825" y="61722"/>
                    <a:pt x="198002" y="38405"/>
                    <a:pt x="249513" y="34290"/>
                  </a:cubicBezTo>
                  <a:lnTo>
                    <a:pt x="249513" y="64465"/>
                  </a:lnTo>
                  <a:cubicBezTo>
                    <a:pt x="249513" y="73609"/>
                    <a:pt x="256981" y="81077"/>
                    <a:pt x="266125" y="81077"/>
                  </a:cubicBezTo>
                  <a:cubicBezTo>
                    <a:pt x="275269" y="81077"/>
                    <a:pt x="282736" y="73609"/>
                    <a:pt x="282736" y="64465"/>
                  </a:cubicBezTo>
                  <a:lnTo>
                    <a:pt x="282736" y="34290"/>
                  </a:lnTo>
                  <a:cubicBezTo>
                    <a:pt x="382559" y="42367"/>
                    <a:pt x="462264" y="122073"/>
                    <a:pt x="470341" y="221894"/>
                  </a:cubicBezTo>
                  <a:lnTo>
                    <a:pt x="440166" y="221894"/>
                  </a:lnTo>
                  <a:cubicBezTo>
                    <a:pt x="431022" y="221894"/>
                    <a:pt x="423554" y="229362"/>
                    <a:pt x="423554" y="238506"/>
                  </a:cubicBezTo>
                  <a:cubicBezTo>
                    <a:pt x="423554" y="247650"/>
                    <a:pt x="431022" y="255118"/>
                    <a:pt x="440166" y="255118"/>
                  </a:cubicBezTo>
                  <a:lnTo>
                    <a:pt x="470493" y="255118"/>
                  </a:lnTo>
                  <a:cubicBezTo>
                    <a:pt x="465616" y="314554"/>
                    <a:pt x="435442" y="366674"/>
                    <a:pt x="390788" y="400964"/>
                  </a:cubicBezTo>
                  <a:cubicBezTo>
                    <a:pt x="391703" y="401879"/>
                    <a:pt x="392465" y="402793"/>
                    <a:pt x="393379" y="403860"/>
                  </a:cubicBezTo>
                  <a:lnTo>
                    <a:pt x="394598" y="405384"/>
                  </a:lnTo>
                  <a:lnTo>
                    <a:pt x="395665" y="407061"/>
                  </a:lnTo>
                  <a:cubicBezTo>
                    <a:pt x="400999" y="415290"/>
                    <a:pt x="404504" y="423215"/>
                    <a:pt x="406638" y="430835"/>
                  </a:cubicBezTo>
                  <a:cubicBezTo>
                    <a:pt x="465922" y="387401"/>
                    <a:pt x="504631" y="317449"/>
                    <a:pt x="504631" y="238506"/>
                  </a:cubicBezTo>
                  <a:cubicBezTo>
                    <a:pt x="504631" y="106985"/>
                    <a:pt x="397646" y="0"/>
                    <a:pt x="266125" y="0"/>
                  </a:cubicBezTo>
                  <a:close/>
                </a:path>
              </a:pathLst>
            </a:custGeom>
            <a:solidFill>
              <a:srgbClr val="FFFFFF"/>
            </a:solidFill>
            <a:ln w="15240" cap="flat">
              <a:noFill/>
              <a:prstDash val="solid"/>
              <a:miter/>
            </a:ln>
          </p:spPr>
          <p:txBody>
            <a:bodyPr rtlCol="0" anchor="ctr"/>
            <a:lstStyle/>
            <a:p>
              <a:endParaRPr lang="en-IN" dirty="0"/>
            </a:p>
          </p:txBody>
        </p:sp>
        <p:sp>
          <p:nvSpPr>
            <p:cNvPr id="90" name="Freeform: Shape 89">
              <a:extLst>
                <a:ext uri="{FF2B5EF4-FFF2-40B4-BE49-F238E27FC236}">
                  <a16:creationId xmlns:a16="http://schemas.microsoft.com/office/drawing/2014/main" id="{C6BA3442-B8A4-4097-AD81-3805FB47DAD4}"/>
                </a:ext>
              </a:extLst>
            </p:cNvPr>
            <p:cNvSpPr/>
            <p:nvPr/>
          </p:nvSpPr>
          <p:spPr>
            <a:xfrm>
              <a:off x="8921628" y="2432151"/>
              <a:ext cx="444725" cy="498652"/>
            </a:xfrm>
            <a:custGeom>
              <a:avLst/>
              <a:gdLst>
                <a:gd name="connsiteX0" fmla="*/ 444571 w 444725"/>
                <a:gd name="connsiteY0" fmla="*/ 200254 h 498652"/>
                <a:gd name="connsiteX1" fmla="*/ 429483 w 444725"/>
                <a:gd name="connsiteY1" fmla="*/ 124054 h 498652"/>
                <a:gd name="connsiteX2" fmla="*/ 244164 w 444725"/>
                <a:gd name="connsiteY2" fmla="*/ 0 h 498652"/>
                <a:gd name="connsiteX3" fmla="*/ 106395 w 444725"/>
                <a:gd name="connsiteY3" fmla="*/ 54712 h 498652"/>
                <a:gd name="connsiteX4" fmla="*/ 51683 w 444725"/>
                <a:gd name="connsiteY4" fmla="*/ 144628 h 498652"/>
                <a:gd name="connsiteX5" fmla="*/ 44368 w 444725"/>
                <a:gd name="connsiteY5" fmla="*/ 213817 h 498652"/>
                <a:gd name="connsiteX6" fmla="*/ 44977 w 444725"/>
                <a:gd name="connsiteY6" fmla="*/ 229819 h 498652"/>
                <a:gd name="connsiteX7" fmla="*/ 934 w 444725"/>
                <a:gd name="connsiteY7" fmla="*/ 337871 h 498652"/>
                <a:gd name="connsiteX8" fmla="*/ 12516 w 444725"/>
                <a:gd name="connsiteY8" fmla="*/ 355092 h 498652"/>
                <a:gd name="connsiteX9" fmla="*/ 54274 w 444725"/>
                <a:gd name="connsiteY9" fmla="*/ 355092 h 498652"/>
                <a:gd name="connsiteX10" fmla="*/ 54274 w 444725"/>
                <a:gd name="connsiteY10" fmla="*/ 425044 h 498652"/>
                <a:gd name="connsiteX11" fmla="*/ 76677 w 444725"/>
                <a:gd name="connsiteY11" fmla="*/ 452781 h 498652"/>
                <a:gd name="connsiteX12" fmla="*/ 82925 w 444725"/>
                <a:gd name="connsiteY12" fmla="*/ 453543 h 498652"/>
                <a:gd name="connsiteX13" fmla="*/ 126359 w 444725"/>
                <a:gd name="connsiteY13" fmla="*/ 453543 h 498652"/>
                <a:gd name="connsiteX14" fmla="*/ 126359 w 444725"/>
                <a:gd name="connsiteY14" fmla="*/ 498653 h 498652"/>
                <a:gd name="connsiteX15" fmla="*/ 363799 w 444725"/>
                <a:gd name="connsiteY15" fmla="*/ 498653 h 498652"/>
                <a:gd name="connsiteX16" fmla="*/ 363799 w 444725"/>
                <a:gd name="connsiteY16" fmla="*/ 425806 h 498652"/>
                <a:gd name="connsiteX17" fmla="*/ 365475 w 444725"/>
                <a:gd name="connsiteY17" fmla="*/ 415900 h 498652"/>
                <a:gd name="connsiteX18" fmla="*/ 390164 w 444725"/>
                <a:gd name="connsiteY18" fmla="*/ 370789 h 498652"/>
                <a:gd name="connsiteX19" fmla="*/ 444723 w 444725"/>
                <a:gd name="connsiteY19" fmla="*/ 203149 h 498652"/>
                <a:gd name="connsiteX20" fmla="*/ 444571 w 444725"/>
                <a:gd name="connsiteY20" fmla="*/ 202235 h 498652"/>
                <a:gd name="connsiteX21" fmla="*/ 444571 w 444725"/>
                <a:gd name="connsiteY21" fmla="*/ 200254 h 498652"/>
                <a:gd name="connsiteX22" fmla="*/ 244317 w 444725"/>
                <a:gd name="connsiteY22" fmla="*/ 335433 h 498652"/>
                <a:gd name="connsiteX23" fmla="*/ 109138 w 444725"/>
                <a:gd name="connsiteY23" fmla="*/ 200254 h 498652"/>
                <a:gd name="connsiteX24" fmla="*/ 244317 w 444725"/>
                <a:gd name="connsiteY24" fmla="*/ 65075 h 498652"/>
                <a:gd name="connsiteX25" fmla="*/ 379496 w 444725"/>
                <a:gd name="connsiteY25" fmla="*/ 200254 h 498652"/>
                <a:gd name="connsiteX26" fmla="*/ 244317 w 444725"/>
                <a:gd name="connsiteY26" fmla="*/ 335433 h 498652"/>
                <a:gd name="connsiteX27" fmla="*/ 355569 w 444725"/>
                <a:gd name="connsiteY27" fmla="*/ 214274 h 498652"/>
                <a:gd name="connsiteX28" fmla="*/ 355569 w 444725"/>
                <a:gd name="connsiteY28" fmla="*/ 186233 h 498652"/>
                <a:gd name="connsiteX29" fmla="*/ 323718 w 444725"/>
                <a:gd name="connsiteY29" fmla="*/ 173736 h 498652"/>
                <a:gd name="connsiteX30" fmla="*/ 319145 w 444725"/>
                <a:gd name="connsiteY30" fmla="*/ 162611 h 498652"/>
                <a:gd name="connsiteX31" fmla="*/ 332861 w 444725"/>
                <a:gd name="connsiteY31" fmla="*/ 131369 h 498652"/>
                <a:gd name="connsiteX32" fmla="*/ 313049 w 444725"/>
                <a:gd name="connsiteY32" fmla="*/ 111557 h 498652"/>
                <a:gd name="connsiteX33" fmla="*/ 281808 w 444725"/>
                <a:gd name="connsiteY33" fmla="*/ 125273 h 498652"/>
                <a:gd name="connsiteX34" fmla="*/ 270682 w 444725"/>
                <a:gd name="connsiteY34" fmla="*/ 120701 h 498652"/>
                <a:gd name="connsiteX35" fmla="*/ 258185 w 444725"/>
                <a:gd name="connsiteY35" fmla="*/ 88849 h 498652"/>
                <a:gd name="connsiteX36" fmla="*/ 230144 w 444725"/>
                <a:gd name="connsiteY36" fmla="*/ 88849 h 498652"/>
                <a:gd name="connsiteX37" fmla="*/ 217647 w 444725"/>
                <a:gd name="connsiteY37" fmla="*/ 120701 h 498652"/>
                <a:gd name="connsiteX38" fmla="*/ 206522 w 444725"/>
                <a:gd name="connsiteY38" fmla="*/ 125273 h 498652"/>
                <a:gd name="connsiteX39" fmla="*/ 175279 w 444725"/>
                <a:gd name="connsiteY39" fmla="*/ 111557 h 498652"/>
                <a:gd name="connsiteX40" fmla="*/ 155467 w 444725"/>
                <a:gd name="connsiteY40" fmla="*/ 131369 h 498652"/>
                <a:gd name="connsiteX41" fmla="*/ 169184 w 444725"/>
                <a:gd name="connsiteY41" fmla="*/ 162611 h 498652"/>
                <a:gd name="connsiteX42" fmla="*/ 164612 w 444725"/>
                <a:gd name="connsiteY42" fmla="*/ 173736 h 498652"/>
                <a:gd name="connsiteX43" fmla="*/ 132760 w 444725"/>
                <a:gd name="connsiteY43" fmla="*/ 186233 h 498652"/>
                <a:gd name="connsiteX44" fmla="*/ 132760 w 444725"/>
                <a:gd name="connsiteY44" fmla="*/ 214274 h 498652"/>
                <a:gd name="connsiteX45" fmla="*/ 164612 w 444725"/>
                <a:gd name="connsiteY45" fmla="*/ 226771 h 498652"/>
                <a:gd name="connsiteX46" fmla="*/ 169184 w 444725"/>
                <a:gd name="connsiteY46" fmla="*/ 237896 h 498652"/>
                <a:gd name="connsiteX47" fmla="*/ 155467 w 444725"/>
                <a:gd name="connsiteY47" fmla="*/ 269138 h 498652"/>
                <a:gd name="connsiteX48" fmla="*/ 175279 w 444725"/>
                <a:gd name="connsiteY48" fmla="*/ 288951 h 498652"/>
                <a:gd name="connsiteX49" fmla="*/ 206522 w 444725"/>
                <a:gd name="connsiteY49" fmla="*/ 275234 h 498652"/>
                <a:gd name="connsiteX50" fmla="*/ 217647 w 444725"/>
                <a:gd name="connsiteY50" fmla="*/ 279806 h 498652"/>
                <a:gd name="connsiteX51" fmla="*/ 230144 w 444725"/>
                <a:gd name="connsiteY51" fmla="*/ 311658 h 498652"/>
                <a:gd name="connsiteX52" fmla="*/ 258185 w 444725"/>
                <a:gd name="connsiteY52" fmla="*/ 311658 h 498652"/>
                <a:gd name="connsiteX53" fmla="*/ 270682 w 444725"/>
                <a:gd name="connsiteY53" fmla="*/ 279806 h 498652"/>
                <a:gd name="connsiteX54" fmla="*/ 281808 w 444725"/>
                <a:gd name="connsiteY54" fmla="*/ 275234 h 498652"/>
                <a:gd name="connsiteX55" fmla="*/ 313049 w 444725"/>
                <a:gd name="connsiteY55" fmla="*/ 288951 h 498652"/>
                <a:gd name="connsiteX56" fmla="*/ 332861 w 444725"/>
                <a:gd name="connsiteY56" fmla="*/ 269138 h 498652"/>
                <a:gd name="connsiteX57" fmla="*/ 319145 w 444725"/>
                <a:gd name="connsiteY57" fmla="*/ 237896 h 498652"/>
                <a:gd name="connsiteX58" fmla="*/ 323718 w 444725"/>
                <a:gd name="connsiteY58" fmla="*/ 226771 h 498652"/>
                <a:gd name="connsiteX59" fmla="*/ 355569 w 444725"/>
                <a:gd name="connsiteY59" fmla="*/ 214274 h 498652"/>
                <a:gd name="connsiteX60" fmla="*/ 244317 w 444725"/>
                <a:gd name="connsiteY60" fmla="*/ 262281 h 498652"/>
                <a:gd name="connsiteX61" fmla="*/ 182137 w 444725"/>
                <a:gd name="connsiteY61" fmla="*/ 200101 h 498652"/>
                <a:gd name="connsiteX62" fmla="*/ 244317 w 444725"/>
                <a:gd name="connsiteY62" fmla="*/ 137922 h 498652"/>
                <a:gd name="connsiteX63" fmla="*/ 306496 w 444725"/>
                <a:gd name="connsiteY63" fmla="*/ 200101 h 498652"/>
                <a:gd name="connsiteX64" fmla="*/ 244317 w 444725"/>
                <a:gd name="connsiteY64" fmla="*/ 262281 h 498652"/>
                <a:gd name="connsiteX65" fmla="*/ 244317 w 444725"/>
                <a:gd name="connsiteY65" fmla="*/ 231953 h 498652"/>
                <a:gd name="connsiteX66" fmla="*/ 212617 w 444725"/>
                <a:gd name="connsiteY66" fmla="*/ 200254 h 498652"/>
                <a:gd name="connsiteX67" fmla="*/ 244317 w 444725"/>
                <a:gd name="connsiteY67" fmla="*/ 168554 h 498652"/>
                <a:gd name="connsiteX68" fmla="*/ 276016 w 444725"/>
                <a:gd name="connsiteY68" fmla="*/ 200254 h 498652"/>
                <a:gd name="connsiteX69" fmla="*/ 244317 w 444725"/>
                <a:gd name="connsiteY69" fmla="*/ 231953 h 49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4725" h="498652">
                  <a:moveTo>
                    <a:pt x="444571" y="200254"/>
                  </a:moveTo>
                  <a:cubicBezTo>
                    <a:pt x="444571" y="173279"/>
                    <a:pt x="439236" y="147523"/>
                    <a:pt x="429483" y="124054"/>
                  </a:cubicBezTo>
                  <a:cubicBezTo>
                    <a:pt x="399460" y="51206"/>
                    <a:pt x="327832" y="0"/>
                    <a:pt x="244164" y="0"/>
                  </a:cubicBezTo>
                  <a:cubicBezTo>
                    <a:pt x="190824" y="0"/>
                    <a:pt x="142361" y="20726"/>
                    <a:pt x="106395" y="54712"/>
                  </a:cubicBezTo>
                  <a:cubicBezTo>
                    <a:pt x="80792" y="78943"/>
                    <a:pt x="61589" y="109881"/>
                    <a:pt x="51683" y="144628"/>
                  </a:cubicBezTo>
                  <a:cubicBezTo>
                    <a:pt x="45892" y="171450"/>
                    <a:pt x="44368" y="197815"/>
                    <a:pt x="44368" y="213817"/>
                  </a:cubicBezTo>
                  <a:cubicBezTo>
                    <a:pt x="44368" y="223266"/>
                    <a:pt x="44673" y="229362"/>
                    <a:pt x="44977" y="229819"/>
                  </a:cubicBezTo>
                  <a:lnTo>
                    <a:pt x="934" y="337871"/>
                  </a:lnTo>
                  <a:cubicBezTo>
                    <a:pt x="-2419" y="346101"/>
                    <a:pt x="3678" y="355092"/>
                    <a:pt x="12516" y="355092"/>
                  </a:cubicBezTo>
                  <a:lnTo>
                    <a:pt x="54274" y="355092"/>
                  </a:lnTo>
                  <a:lnTo>
                    <a:pt x="54274" y="425044"/>
                  </a:lnTo>
                  <a:cubicBezTo>
                    <a:pt x="54274" y="438607"/>
                    <a:pt x="63875" y="450190"/>
                    <a:pt x="76677" y="452781"/>
                  </a:cubicBezTo>
                  <a:cubicBezTo>
                    <a:pt x="78658" y="453238"/>
                    <a:pt x="80792" y="453543"/>
                    <a:pt x="82925" y="453543"/>
                  </a:cubicBezTo>
                  <a:lnTo>
                    <a:pt x="126359" y="453543"/>
                  </a:lnTo>
                  <a:lnTo>
                    <a:pt x="126359" y="498653"/>
                  </a:lnTo>
                  <a:lnTo>
                    <a:pt x="363799" y="498653"/>
                  </a:lnTo>
                  <a:lnTo>
                    <a:pt x="363799" y="425806"/>
                  </a:lnTo>
                  <a:cubicBezTo>
                    <a:pt x="363950" y="422605"/>
                    <a:pt x="364561" y="419405"/>
                    <a:pt x="365475" y="415900"/>
                  </a:cubicBezTo>
                  <a:cubicBezTo>
                    <a:pt x="368980" y="402641"/>
                    <a:pt x="378581" y="388163"/>
                    <a:pt x="390164" y="370789"/>
                  </a:cubicBezTo>
                  <a:cubicBezTo>
                    <a:pt x="416376" y="332080"/>
                    <a:pt x="445027" y="282854"/>
                    <a:pt x="444723" y="203149"/>
                  </a:cubicBezTo>
                  <a:cubicBezTo>
                    <a:pt x="444723" y="202844"/>
                    <a:pt x="444571" y="202540"/>
                    <a:pt x="444571" y="202235"/>
                  </a:cubicBezTo>
                  <a:cubicBezTo>
                    <a:pt x="444571" y="201625"/>
                    <a:pt x="444571" y="200863"/>
                    <a:pt x="444571" y="200254"/>
                  </a:cubicBezTo>
                  <a:close/>
                  <a:moveTo>
                    <a:pt x="244317" y="335433"/>
                  </a:moveTo>
                  <a:cubicBezTo>
                    <a:pt x="169640" y="335433"/>
                    <a:pt x="109138" y="274930"/>
                    <a:pt x="109138" y="200254"/>
                  </a:cubicBezTo>
                  <a:cubicBezTo>
                    <a:pt x="109138" y="125578"/>
                    <a:pt x="169640" y="65075"/>
                    <a:pt x="244317" y="65075"/>
                  </a:cubicBezTo>
                  <a:cubicBezTo>
                    <a:pt x="318993" y="65075"/>
                    <a:pt x="379496" y="125578"/>
                    <a:pt x="379496" y="200254"/>
                  </a:cubicBezTo>
                  <a:cubicBezTo>
                    <a:pt x="379496" y="274930"/>
                    <a:pt x="318993" y="335433"/>
                    <a:pt x="244317" y="335433"/>
                  </a:cubicBezTo>
                  <a:close/>
                  <a:moveTo>
                    <a:pt x="355569" y="214274"/>
                  </a:moveTo>
                  <a:lnTo>
                    <a:pt x="355569" y="186233"/>
                  </a:lnTo>
                  <a:lnTo>
                    <a:pt x="323718" y="173736"/>
                  </a:lnTo>
                  <a:cubicBezTo>
                    <a:pt x="322498" y="169926"/>
                    <a:pt x="320974" y="166268"/>
                    <a:pt x="319145" y="162611"/>
                  </a:cubicBezTo>
                  <a:lnTo>
                    <a:pt x="332861" y="131369"/>
                  </a:lnTo>
                  <a:lnTo>
                    <a:pt x="313049" y="111557"/>
                  </a:lnTo>
                  <a:lnTo>
                    <a:pt x="281808" y="125273"/>
                  </a:lnTo>
                  <a:cubicBezTo>
                    <a:pt x="278302" y="123444"/>
                    <a:pt x="274644" y="122073"/>
                    <a:pt x="270682" y="120701"/>
                  </a:cubicBezTo>
                  <a:lnTo>
                    <a:pt x="258185" y="88849"/>
                  </a:lnTo>
                  <a:lnTo>
                    <a:pt x="230144" y="88849"/>
                  </a:lnTo>
                  <a:lnTo>
                    <a:pt x="217647" y="120701"/>
                  </a:lnTo>
                  <a:cubicBezTo>
                    <a:pt x="213837" y="121920"/>
                    <a:pt x="210179" y="123444"/>
                    <a:pt x="206522" y="125273"/>
                  </a:cubicBezTo>
                  <a:lnTo>
                    <a:pt x="175279" y="111557"/>
                  </a:lnTo>
                  <a:lnTo>
                    <a:pt x="155467" y="131369"/>
                  </a:lnTo>
                  <a:lnTo>
                    <a:pt x="169184" y="162611"/>
                  </a:lnTo>
                  <a:cubicBezTo>
                    <a:pt x="167355" y="166116"/>
                    <a:pt x="165983" y="169926"/>
                    <a:pt x="164612" y="173736"/>
                  </a:cubicBezTo>
                  <a:lnTo>
                    <a:pt x="132760" y="186233"/>
                  </a:lnTo>
                  <a:lnTo>
                    <a:pt x="132760" y="214274"/>
                  </a:lnTo>
                  <a:lnTo>
                    <a:pt x="164612" y="226771"/>
                  </a:lnTo>
                  <a:cubicBezTo>
                    <a:pt x="165830" y="230581"/>
                    <a:pt x="167355" y="234239"/>
                    <a:pt x="169184" y="237896"/>
                  </a:cubicBezTo>
                  <a:lnTo>
                    <a:pt x="155467" y="269138"/>
                  </a:lnTo>
                  <a:lnTo>
                    <a:pt x="175279" y="288951"/>
                  </a:lnTo>
                  <a:lnTo>
                    <a:pt x="206522" y="275234"/>
                  </a:lnTo>
                  <a:cubicBezTo>
                    <a:pt x="210027" y="277063"/>
                    <a:pt x="213684" y="278435"/>
                    <a:pt x="217647" y="279806"/>
                  </a:cubicBezTo>
                  <a:lnTo>
                    <a:pt x="230144" y="311658"/>
                  </a:lnTo>
                  <a:lnTo>
                    <a:pt x="258185" y="311658"/>
                  </a:lnTo>
                  <a:lnTo>
                    <a:pt x="270682" y="279806"/>
                  </a:lnTo>
                  <a:cubicBezTo>
                    <a:pt x="274492" y="278587"/>
                    <a:pt x="278149" y="277063"/>
                    <a:pt x="281808" y="275234"/>
                  </a:cubicBezTo>
                  <a:lnTo>
                    <a:pt x="313049" y="288951"/>
                  </a:lnTo>
                  <a:lnTo>
                    <a:pt x="332861" y="269138"/>
                  </a:lnTo>
                  <a:lnTo>
                    <a:pt x="319145" y="237896"/>
                  </a:lnTo>
                  <a:cubicBezTo>
                    <a:pt x="320974" y="234391"/>
                    <a:pt x="322346" y="230581"/>
                    <a:pt x="323718" y="226771"/>
                  </a:cubicBezTo>
                  <a:lnTo>
                    <a:pt x="355569" y="214274"/>
                  </a:lnTo>
                  <a:close/>
                  <a:moveTo>
                    <a:pt x="244317" y="262281"/>
                  </a:moveTo>
                  <a:cubicBezTo>
                    <a:pt x="210027" y="262281"/>
                    <a:pt x="182137" y="234544"/>
                    <a:pt x="182137" y="200101"/>
                  </a:cubicBezTo>
                  <a:cubicBezTo>
                    <a:pt x="182137" y="165811"/>
                    <a:pt x="209874" y="137922"/>
                    <a:pt x="244317" y="137922"/>
                  </a:cubicBezTo>
                  <a:cubicBezTo>
                    <a:pt x="278607" y="137922"/>
                    <a:pt x="306496" y="165659"/>
                    <a:pt x="306496" y="200101"/>
                  </a:cubicBezTo>
                  <a:cubicBezTo>
                    <a:pt x="306344" y="234544"/>
                    <a:pt x="278607" y="262281"/>
                    <a:pt x="244317" y="262281"/>
                  </a:cubicBezTo>
                  <a:close/>
                  <a:moveTo>
                    <a:pt x="244317" y="231953"/>
                  </a:moveTo>
                  <a:cubicBezTo>
                    <a:pt x="226790" y="231953"/>
                    <a:pt x="212617" y="217780"/>
                    <a:pt x="212617" y="200254"/>
                  </a:cubicBezTo>
                  <a:cubicBezTo>
                    <a:pt x="212617" y="182728"/>
                    <a:pt x="226790" y="168554"/>
                    <a:pt x="244317" y="168554"/>
                  </a:cubicBezTo>
                  <a:cubicBezTo>
                    <a:pt x="261843" y="168554"/>
                    <a:pt x="276016" y="182728"/>
                    <a:pt x="276016" y="200254"/>
                  </a:cubicBezTo>
                  <a:cubicBezTo>
                    <a:pt x="276016" y="217780"/>
                    <a:pt x="261843" y="231953"/>
                    <a:pt x="244317" y="231953"/>
                  </a:cubicBezTo>
                  <a:close/>
                </a:path>
              </a:pathLst>
            </a:custGeom>
            <a:solidFill>
              <a:srgbClr val="FFFFFF"/>
            </a:solidFill>
            <a:ln w="15240" cap="flat">
              <a:noFill/>
              <a:prstDash val="solid"/>
              <a:miter/>
            </a:ln>
          </p:spPr>
          <p:txBody>
            <a:bodyPr rtlCol="0" anchor="ctr"/>
            <a:lstStyle/>
            <a:p>
              <a:endParaRPr lang="en-IN" dirty="0"/>
            </a:p>
          </p:txBody>
        </p:sp>
        <p:sp>
          <p:nvSpPr>
            <p:cNvPr id="91" name="Freeform: Shape 90">
              <a:extLst>
                <a:ext uri="{FF2B5EF4-FFF2-40B4-BE49-F238E27FC236}">
                  <a16:creationId xmlns:a16="http://schemas.microsoft.com/office/drawing/2014/main" id="{BBB3D413-BC3D-4F80-B468-3D3F277D49DB}"/>
                </a:ext>
              </a:extLst>
            </p:cNvPr>
            <p:cNvSpPr/>
            <p:nvPr/>
          </p:nvSpPr>
          <p:spPr>
            <a:xfrm>
              <a:off x="6782866" y="2487015"/>
              <a:ext cx="658063" cy="388772"/>
            </a:xfrm>
            <a:custGeom>
              <a:avLst/>
              <a:gdLst>
                <a:gd name="connsiteX0" fmla="*/ 152400 w 658063"/>
                <a:gd name="connsiteY0" fmla="*/ 255422 h 388772"/>
                <a:gd name="connsiteX1" fmla="*/ 138684 w 658063"/>
                <a:gd name="connsiteY1" fmla="*/ 249022 h 388772"/>
                <a:gd name="connsiteX2" fmla="*/ 134722 w 658063"/>
                <a:gd name="connsiteY2" fmla="*/ 235915 h 388772"/>
                <a:gd name="connsiteX3" fmla="*/ 141122 w 658063"/>
                <a:gd name="connsiteY3" fmla="*/ 223876 h 388772"/>
                <a:gd name="connsiteX4" fmla="*/ 200406 w 658063"/>
                <a:gd name="connsiteY4" fmla="*/ 174803 h 388772"/>
                <a:gd name="connsiteX5" fmla="*/ 211683 w 658063"/>
                <a:gd name="connsiteY5" fmla="*/ 170688 h 388772"/>
                <a:gd name="connsiteX6" fmla="*/ 225399 w 658063"/>
                <a:gd name="connsiteY6" fmla="*/ 177089 h 388772"/>
                <a:gd name="connsiteX7" fmla="*/ 229362 w 658063"/>
                <a:gd name="connsiteY7" fmla="*/ 190195 h 388772"/>
                <a:gd name="connsiteX8" fmla="*/ 222961 w 658063"/>
                <a:gd name="connsiteY8" fmla="*/ 202235 h 388772"/>
                <a:gd name="connsiteX9" fmla="*/ 163677 w 658063"/>
                <a:gd name="connsiteY9" fmla="*/ 251307 h 388772"/>
                <a:gd name="connsiteX10" fmla="*/ 152400 w 658063"/>
                <a:gd name="connsiteY10" fmla="*/ 255422 h 388772"/>
                <a:gd name="connsiteX11" fmla="*/ 197206 w 658063"/>
                <a:gd name="connsiteY11" fmla="*/ 300076 h 388772"/>
                <a:gd name="connsiteX12" fmla="*/ 273101 w 658063"/>
                <a:gd name="connsiteY12" fmla="*/ 237287 h 388772"/>
                <a:gd name="connsiteX13" fmla="*/ 275539 w 658063"/>
                <a:gd name="connsiteY13" fmla="*/ 212293 h 388772"/>
                <a:gd name="connsiteX14" fmla="*/ 261823 w 658063"/>
                <a:gd name="connsiteY14" fmla="*/ 205740 h 388772"/>
                <a:gd name="connsiteX15" fmla="*/ 250546 w 658063"/>
                <a:gd name="connsiteY15" fmla="*/ 209855 h 388772"/>
                <a:gd name="connsiteX16" fmla="*/ 174650 w 658063"/>
                <a:gd name="connsiteY16" fmla="*/ 272644 h 388772"/>
                <a:gd name="connsiteX17" fmla="*/ 172364 w 658063"/>
                <a:gd name="connsiteY17" fmla="*/ 297790 h 388772"/>
                <a:gd name="connsiteX18" fmla="*/ 186080 w 658063"/>
                <a:gd name="connsiteY18" fmla="*/ 304190 h 388772"/>
                <a:gd name="connsiteX19" fmla="*/ 197206 w 658063"/>
                <a:gd name="connsiteY19" fmla="*/ 300076 h 388772"/>
                <a:gd name="connsiteX20" fmla="*/ 240030 w 658063"/>
                <a:gd name="connsiteY20" fmla="*/ 341071 h 388772"/>
                <a:gd name="connsiteX21" fmla="*/ 294742 w 658063"/>
                <a:gd name="connsiteY21" fmla="*/ 295808 h 388772"/>
                <a:gd name="connsiteX22" fmla="*/ 297027 w 658063"/>
                <a:gd name="connsiteY22" fmla="*/ 270815 h 388772"/>
                <a:gd name="connsiteX23" fmla="*/ 283312 w 658063"/>
                <a:gd name="connsiteY23" fmla="*/ 264262 h 388772"/>
                <a:gd name="connsiteX24" fmla="*/ 272034 w 658063"/>
                <a:gd name="connsiteY24" fmla="*/ 268376 h 388772"/>
                <a:gd name="connsiteX25" fmla="*/ 217322 w 658063"/>
                <a:gd name="connsiteY25" fmla="*/ 313639 h 388772"/>
                <a:gd name="connsiteX26" fmla="*/ 214884 w 658063"/>
                <a:gd name="connsiteY26" fmla="*/ 338633 h 388772"/>
                <a:gd name="connsiteX27" fmla="*/ 228600 w 658063"/>
                <a:gd name="connsiteY27" fmla="*/ 345034 h 388772"/>
                <a:gd name="connsiteX28" fmla="*/ 240030 w 658063"/>
                <a:gd name="connsiteY28" fmla="*/ 341071 h 388772"/>
                <a:gd name="connsiteX29" fmla="*/ 279959 w 658063"/>
                <a:gd name="connsiteY29" fmla="*/ 384657 h 388772"/>
                <a:gd name="connsiteX30" fmla="*/ 311506 w 658063"/>
                <a:gd name="connsiteY30" fmla="*/ 358597 h 388772"/>
                <a:gd name="connsiteX31" fmla="*/ 313944 w 658063"/>
                <a:gd name="connsiteY31" fmla="*/ 333451 h 388772"/>
                <a:gd name="connsiteX32" fmla="*/ 300228 w 658063"/>
                <a:gd name="connsiteY32" fmla="*/ 327050 h 388772"/>
                <a:gd name="connsiteX33" fmla="*/ 288950 w 658063"/>
                <a:gd name="connsiteY33" fmla="*/ 331165 h 388772"/>
                <a:gd name="connsiteX34" fmla="*/ 257403 w 658063"/>
                <a:gd name="connsiteY34" fmla="*/ 357226 h 388772"/>
                <a:gd name="connsiteX35" fmla="*/ 254965 w 658063"/>
                <a:gd name="connsiteY35" fmla="*/ 382219 h 388772"/>
                <a:gd name="connsiteX36" fmla="*/ 268681 w 658063"/>
                <a:gd name="connsiteY36" fmla="*/ 388772 h 388772"/>
                <a:gd name="connsiteX37" fmla="*/ 279959 w 658063"/>
                <a:gd name="connsiteY37" fmla="*/ 384657 h 388772"/>
                <a:gd name="connsiteX38" fmla="*/ 583539 w 658063"/>
                <a:gd name="connsiteY38" fmla="*/ 157429 h 388772"/>
                <a:gd name="connsiteX39" fmla="*/ 658063 w 658063"/>
                <a:gd name="connsiteY39" fmla="*/ 118262 h 388772"/>
                <a:gd name="connsiteX40" fmla="*/ 603352 w 658063"/>
                <a:gd name="connsiteY40" fmla="*/ 14326 h 388772"/>
                <a:gd name="connsiteX41" fmla="*/ 524256 w 658063"/>
                <a:gd name="connsiteY41" fmla="*/ 56388 h 388772"/>
                <a:gd name="connsiteX42" fmla="*/ 581253 w 658063"/>
                <a:gd name="connsiteY42" fmla="*/ 153619 h 388772"/>
                <a:gd name="connsiteX43" fmla="*/ 583539 w 658063"/>
                <a:gd name="connsiteY43" fmla="*/ 157429 h 388772"/>
                <a:gd name="connsiteX44" fmla="*/ 517703 w 658063"/>
                <a:gd name="connsiteY44" fmla="*/ 198882 h 388772"/>
                <a:gd name="connsiteX45" fmla="*/ 528371 w 658063"/>
                <a:gd name="connsiteY45" fmla="*/ 183947 h 388772"/>
                <a:gd name="connsiteX46" fmla="*/ 560679 w 658063"/>
                <a:gd name="connsiteY46" fmla="*/ 162916 h 388772"/>
                <a:gd name="connsiteX47" fmla="*/ 503225 w 658063"/>
                <a:gd name="connsiteY47" fmla="*/ 64313 h 388772"/>
                <a:gd name="connsiteX48" fmla="*/ 352196 w 658063"/>
                <a:gd name="connsiteY48" fmla="*/ 35966 h 388772"/>
                <a:gd name="connsiteX49" fmla="*/ 317449 w 658063"/>
                <a:gd name="connsiteY49" fmla="*/ 37643 h 388772"/>
                <a:gd name="connsiteX50" fmla="*/ 315773 w 658063"/>
                <a:gd name="connsiteY50" fmla="*/ 37490 h 388772"/>
                <a:gd name="connsiteX51" fmla="*/ 308000 w 658063"/>
                <a:gd name="connsiteY51" fmla="*/ 39319 h 388772"/>
                <a:gd name="connsiteX52" fmla="*/ 206045 w 658063"/>
                <a:gd name="connsiteY52" fmla="*/ 90526 h 388772"/>
                <a:gd name="connsiteX53" fmla="*/ 197053 w 658063"/>
                <a:gd name="connsiteY53" fmla="*/ 100889 h 388772"/>
                <a:gd name="connsiteX54" fmla="*/ 198120 w 658063"/>
                <a:gd name="connsiteY54" fmla="*/ 114452 h 388772"/>
                <a:gd name="connsiteX55" fmla="*/ 213969 w 658063"/>
                <a:gd name="connsiteY55" fmla="*/ 124206 h 388772"/>
                <a:gd name="connsiteX56" fmla="*/ 221894 w 658063"/>
                <a:gd name="connsiteY56" fmla="*/ 122377 h 388772"/>
                <a:gd name="connsiteX57" fmla="*/ 324764 w 658063"/>
                <a:gd name="connsiteY57" fmla="*/ 70714 h 388772"/>
                <a:gd name="connsiteX58" fmla="*/ 328117 w 658063"/>
                <a:gd name="connsiteY58" fmla="*/ 69952 h 388772"/>
                <a:gd name="connsiteX59" fmla="*/ 330403 w 658063"/>
                <a:gd name="connsiteY59" fmla="*/ 71476 h 388772"/>
                <a:gd name="connsiteX60" fmla="*/ 499567 w 658063"/>
                <a:gd name="connsiteY60" fmla="*/ 222809 h 388772"/>
                <a:gd name="connsiteX61" fmla="*/ 517703 w 658063"/>
                <a:gd name="connsiteY61" fmla="*/ 198882 h 388772"/>
                <a:gd name="connsiteX62" fmla="*/ 345796 w 658063"/>
                <a:gd name="connsiteY62" fmla="*/ 382676 h 388772"/>
                <a:gd name="connsiteX63" fmla="*/ 353720 w 658063"/>
                <a:gd name="connsiteY63" fmla="*/ 359512 h 388772"/>
                <a:gd name="connsiteX64" fmla="*/ 340309 w 658063"/>
                <a:gd name="connsiteY64" fmla="*/ 346862 h 388772"/>
                <a:gd name="connsiteX65" fmla="*/ 325831 w 658063"/>
                <a:gd name="connsiteY65" fmla="*/ 373837 h 388772"/>
                <a:gd name="connsiteX66" fmla="*/ 324612 w 658063"/>
                <a:gd name="connsiteY66" fmla="*/ 374904 h 388772"/>
                <a:gd name="connsiteX67" fmla="*/ 337718 w 658063"/>
                <a:gd name="connsiteY67" fmla="*/ 384810 h 388772"/>
                <a:gd name="connsiteX68" fmla="*/ 345796 w 658063"/>
                <a:gd name="connsiteY68" fmla="*/ 382676 h 388772"/>
                <a:gd name="connsiteX69" fmla="*/ 400812 w 658063"/>
                <a:gd name="connsiteY69" fmla="*/ 354940 h 388772"/>
                <a:gd name="connsiteX70" fmla="*/ 409499 w 658063"/>
                <a:gd name="connsiteY70" fmla="*/ 333604 h 388772"/>
                <a:gd name="connsiteX71" fmla="*/ 407670 w 658063"/>
                <a:gd name="connsiteY71" fmla="*/ 330556 h 388772"/>
                <a:gd name="connsiteX72" fmla="*/ 368046 w 658063"/>
                <a:gd name="connsiteY72" fmla="*/ 290627 h 388772"/>
                <a:gd name="connsiteX73" fmla="*/ 388010 w 658063"/>
                <a:gd name="connsiteY73" fmla="*/ 275996 h 388772"/>
                <a:gd name="connsiteX74" fmla="*/ 432359 w 658063"/>
                <a:gd name="connsiteY74" fmla="*/ 320497 h 388772"/>
                <a:gd name="connsiteX75" fmla="*/ 436016 w 658063"/>
                <a:gd name="connsiteY75" fmla="*/ 323850 h 388772"/>
                <a:gd name="connsiteX76" fmla="*/ 449580 w 658063"/>
                <a:gd name="connsiteY76" fmla="*/ 331927 h 388772"/>
                <a:gd name="connsiteX77" fmla="*/ 457657 w 658063"/>
                <a:gd name="connsiteY77" fmla="*/ 329946 h 388772"/>
                <a:gd name="connsiteX78" fmla="*/ 467258 w 658063"/>
                <a:gd name="connsiteY78" fmla="*/ 314249 h 388772"/>
                <a:gd name="connsiteX79" fmla="*/ 462839 w 658063"/>
                <a:gd name="connsiteY79" fmla="*/ 303733 h 388772"/>
                <a:gd name="connsiteX80" fmla="*/ 417423 w 658063"/>
                <a:gd name="connsiteY80" fmla="*/ 254660 h 388772"/>
                <a:gd name="connsiteX81" fmla="*/ 437236 w 658063"/>
                <a:gd name="connsiteY81" fmla="*/ 240182 h 388772"/>
                <a:gd name="connsiteX82" fmla="*/ 483413 w 658063"/>
                <a:gd name="connsiteY82" fmla="*/ 288341 h 388772"/>
                <a:gd name="connsiteX83" fmla="*/ 485242 w 658063"/>
                <a:gd name="connsiteY83" fmla="*/ 290017 h 388772"/>
                <a:gd name="connsiteX84" fmla="*/ 500482 w 658063"/>
                <a:gd name="connsiteY84" fmla="*/ 299618 h 388772"/>
                <a:gd name="connsiteX85" fmla="*/ 508559 w 658063"/>
                <a:gd name="connsiteY85" fmla="*/ 297637 h 388772"/>
                <a:gd name="connsiteX86" fmla="*/ 516179 w 658063"/>
                <a:gd name="connsiteY86" fmla="*/ 274015 h 388772"/>
                <a:gd name="connsiteX87" fmla="*/ 473659 w 658063"/>
                <a:gd name="connsiteY87" fmla="*/ 228447 h 388772"/>
                <a:gd name="connsiteX88" fmla="*/ 325831 w 658063"/>
                <a:gd name="connsiteY88" fmla="*/ 95555 h 388772"/>
                <a:gd name="connsiteX89" fmla="*/ 232257 w 658063"/>
                <a:gd name="connsiteY89" fmla="*/ 142646 h 388772"/>
                <a:gd name="connsiteX90" fmla="*/ 213055 w 658063"/>
                <a:gd name="connsiteY90" fmla="*/ 146914 h 388772"/>
                <a:gd name="connsiteX91" fmla="*/ 181356 w 658063"/>
                <a:gd name="connsiteY91" fmla="*/ 129997 h 388772"/>
                <a:gd name="connsiteX92" fmla="*/ 175107 w 658063"/>
                <a:gd name="connsiteY92" fmla="*/ 96774 h 388772"/>
                <a:gd name="connsiteX93" fmla="*/ 196139 w 658063"/>
                <a:gd name="connsiteY93" fmla="*/ 70561 h 388772"/>
                <a:gd name="connsiteX94" fmla="*/ 205587 w 658063"/>
                <a:gd name="connsiteY94" fmla="*/ 65837 h 388772"/>
                <a:gd name="connsiteX95" fmla="*/ 159106 w 658063"/>
                <a:gd name="connsiteY95" fmla="*/ 69494 h 388772"/>
                <a:gd name="connsiteX96" fmla="*/ 78791 w 658063"/>
                <a:gd name="connsiteY96" fmla="*/ 152400 h 388772"/>
                <a:gd name="connsiteX97" fmla="*/ 126644 w 658063"/>
                <a:gd name="connsiteY97" fmla="*/ 206654 h 388772"/>
                <a:gd name="connsiteX98" fmla="*/ 186080 w 658063"/>
                <a:gd name="connsiteY98" fmla="*/ 157429 h 388772"/>
                <a:gd name="connsiteX99" fmla="*/ 211836 w 658063"/>
                <a:gd name="connsiteY99" fmla="*/ 148133 h 388772"/>
                <a:gd name="connsiteX100" fmla="*/ 242926 w 658063"/>
                <a:gd name="connsiteY100" fmla="*/ 162763 h 388772"/>
                <a:gd name="connsiteX101" fmla="*/ 251765 w 658063"/>
                <a:gd name="connsiteY101" fmla="*/ 184556 h 388772"/>
                <a:gd name="connsiteX102" fmla="*/ 261823 w 658063"/>
                <a:gd name="connsiteY102" fmla="*/ 183337 h 388772"/>
                <a:gd name="connsiteX103" fmla="*/ 292913 w 658063"/>
                <a:gd name="connsiteY103" fmla="*/ 197967 h 388772"/>
                <a:gd name="connsiteX104" fmla="*/ 296418 w 658063"/>
                <a:gd name="connsiteY104" fmla="*/ 244145 h 388772"/>
                <a:gd name="connsiteX105" fmla="*/ 314553 w 658063"/>
                <a:gd name="connsiteY105" fmla="*/ 256489 h 388772"/>
                <a:gd name="connsiteX106" fmla="*/ 314858 w 658063"/>
                <a:gd name="connsiteY106" fmla="*/ 307238 h 388772"/>
                <a:gd name="connsiteX107" fmla="*/ 330403 w 658063"/>
                <a:gd name="connsiteY107" fmla="*/ 317906 h 388772"/>
                <a:gd name="connsiteX108" fmla="*/ 338785 w 658063"/>
                <a:gd name="connsiteY108" fmla="*/ 312115 h 388772"/>
                <a:gd name="connsiteX109" fmla="*/ 375056 w 658063"/>
                <a:gd name="connsiteY109" fmla="*/ 345034 h 388772"/>
                <a:gd name="connsiteX110" fmla="*/ 381914 w 658063"/>
                <a:gd name="connsiteY110" fmla="*/ 350825 h 388772"/>
                <a:gd name="connsiteX111" fmla="*/ 392582 w 658063"/>
                <a:gd name="connsiteY111" fmla="*/ 356768 h 388772"/>
                <a:gd name="connsiteX112" fmla="*/ 400812 w 658063"/>
                <a:gd name="connsiteY112" fmla="*/ 354940 h 388772"/>
                <a:gd name="connsiteX113" fmla="*/ 57302 w 658063"/>
                <a:gd name="connsiteY113" fmla="*/ 142037 h 388772"/>
                <a:gd name="connsiteX114" fmla="*/ 140665 w 658063"/>
                <a:gd name="connsiteY114" fmla="*/ 55931 h 388772"/>
                <a:gd name="connsiteX115" fmla="*/ 84582 w 658063"/>
                <a:gd name="connsiteY115" fmla="*/ 0 h 388772"/>
                <a:gd name="connsiteX116" fmla="*/ 0 w 658063"/>
                <a:gd name="connsiteY116" fmla="*/ 84887 h 388772"/>
                <a:gd name="connsiteX117" fmla="*/ 57302 w 658063"/>
                <a:gd name="connsiteY117" fmla="*/ 142037 h 38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58063" h="388772">
                  <a:moveTo>
                    <a:pt x="152400" y="255422"/>
                  </a:moveTo>
                  <a:cubicBezTo>
                    <a:pt x="147066" y="255422"/>
                    <a:pt x="142037" y="253136"/>
                    <a:pt x="138684" y="249022"/>
                  </a:cubicBezTo>
                  <a:cubicBezTo>
                    <a:pt x="135636" y="245364"/>
                    <a:pt x="134264" y="240792"/>
                    <a:pt x="134722" y="235915"/>
                  </a:cubicBezTo>
                  <a:cubicBezTo>
                    <a:pt x="135179" y="231191"/>
                    <a:pt x="137465" y="226924"/>
                    <a:pt x="141122" y="223876"/>
                  </a:cubicBezTo>
                  <a:lnTo>
                    <a:pt x="200406" y="174803"/>
                  </a:lnTo>
                  <a:cubicBezTo>
                    <a:pt x="203606" y="172212"/>
                    <a:pt x="207569" y="170688"/>
                    <a:pt x="211683" y="170688"/>
                  </a:cubicBezTo>
                  <a:cubicBezTo>
                    <a:pt x="217017" y="170688"/>
                    <a:pt x="222047" y="172974"/>
                    <a:pt x="225399" y="177089"/>
                  </a:cubicBezTo>
                  <a:cubicBezTo>
                    <a:pt x="228447" y="180746"/>
                    <a:pt x="229819" y="185318"/>
                    <a:pt x="229362" y="190195"/>
                  </a:cubicBezTo>
                  <a:cubicBezTo>
                    <a:pt x="228905" y="194920"/>
                    <a:pt x="226619" y="199187"/>
                    <a:pt x="222961" y="202235"/>
                  </a:cubicBezTo>
                  <a:lnTo>
                    <a:pt x="163677" y="251307"/>
                  </a:lnTo>
                  <a:cubicBezTo>
                    <a:pt x="160629" y="253898"/>
                    <a:pt x="156515" y="255422"/>
                    <a:pt x="152400" y="255422"/>
                  </a:cubicBezTo>
                  <a:close/>
                  <a:moveTo>
                    <a:pt x="197206" y="300076"/>
                  </a:moveTo>
                  <a:lnTo>
                    <a:pt x="273101" y="237287"/>
                  </a:lnTo>
                  <a:cubicBezTo>
                    <a:pt x="280721" y="231038"/>
                    <a:pt x="281787" y="219761"/>
                    <a:pt x="275539" y="212293"/>
                  </a:cubicBezTo>
                  <a:cubicBezTo>
                    <a:pt x="272186" y="208178"/>
                    <a:pt x="267157" y="205740"/>
                    <a:pt x="261823" y="205740"/>
                  </a:cubicBezTo>
                  <a:cubicBezTo>
                    <a:pt x="257708" y="205740"/>
                    <a:pt x="253746" y="207264"/>
                    <a:pt x="250546" y="209855"/>
                  </a:cubicBezTo>
                  <a:lnTo>
                    <a:pt x="174650" y="272644"/>
                  </a:lnTo>
                  <a:cubicBezTo>
                    <a:pt x="167030" y="278892"/>
                    <a:pt x="165963" y="290170"/>
                    <a:pt x="172364" y="297790"/>
                  </a:cubicBezTo>
                  <a:cubicBezTo>
                    <a:pt x="175717" y="301904"/>
                    <a:pt x="180746" y="304190"/>
                    <a:pt x="186080" y="304190"/>
                  </a:cubicBezTo>
                  <a:cubicBezTo>
                    <a:pt x="190043" y="304190"/>
                    <a:pt x="194157" y="302666"/>
                    <a:pt x="197206" y="300076"/>
                  </a:cubicBezTo>
                  <a:close/>
                  <a:moveTo>
                    <a:pt x="240030" y="341071"/>
                  </a:moveTo>
                  <a:lnTo>
                    <a:pt x="294742" y="295808"/>
                  </a:lnTo>
                  <a:cubicBezTo>
                    <a:pt x="302209" y="289560"/>
                    <a:pt x="303276" y="278282"/>
                    <a:pt x="297027" y="270815"/>
                  </a:cubicBezTo>
                  <a:cubicBezTo>
                    <a:pt x="293675" y="266700"/>
                    <a:pt x="288646" y="264262"/>
                    <a:pt x="283312" y="264262"/>
                  </a:cubicBezTo>
                  <a:cubicBezTo>
                    <a:pt x="279197" y="264262"/>
                    <a:pt x="275234" y="265786"/>
                    <a:pt x="272034" y="268376"/>
                  </a:cubicBezTo>
                  <a:lnTo>
                    <a:pt x="217322" y="313639"/>
                  </a:lnTo>
                  <a:cubicBezTo>
                    <a:pt x="209702" y="319887"/>
                    <a:pt x="208636" y="331165"/>
                    <a:pt x="214884" y="338633"/>
                  </a:cubicBezTo>
                  <a:cubicBezTo>
                    <a:pt x="218237" y="342747"/>
                    <a:pt x="223266" y="345034"/>
                    <a:pt x="228600" y="345034"/>
                  </a:cubicBezTo>
                  <a:cubicBezTo>
                    <a:pt x="232867" y="345186"/>
                    <a:pt x="236829" y="343814"/>
                    <a:pt x="240030" y="341071"/>
                  </a:cubicBezTo>
                  <a:close/>
                  <a:moveTo>
                    <a:pt x="279959" y="384657"/>
                  </a:moveTo>
                  <a:lnTo>
                    <a:pt x="311506" y="358597"/>
                  </a:lnTo>
                  <a:cubicBezTo>
                    <a:pt x="319126" y="352349"/>
                    <a:pt x="320192" y="341071"/>
                    <a:pt x="313944" y="333451"/>
                  </a:cubicBezTo>
                  <a:cubicBezTo>
                    <a:pt x="310591" y="329336"/>
                    <a:pt x="305562" y="327050"/>
                    <a:pt x="300228" y="327050"/>
                  </a:cubicBezTo>
                  <a:cubicBezTo>
                    <a:pt x="296113" y="327050"/>
                    <a:pt x="292151" y="328574"/>
                    <a:pt x="288950" y="331165"/>
                  </a:cubicBezTo>
                  <a:lnTo>
                    <a:pt x="257403" y="357226"/>
                  </a:lnTo>
                  <a:cubicBezTo>
                    <a:pt x="249783" y="363474"/>
                    <a:pt x="248717" y="374752"/>
                    <a:pt x="254965" y="382219"/>
                  </a:cubicBezTo>
                  <a:cubicBezTo>
                    <a:pt x="258318" y="386334"/>
                    <a:pt x="263347" y="388772"/>
                    <a:pt x="268681" y="388772"/>
                  </a:cubicBezTo>
                  <a:cubicBezTo>
                    <a:pt x="272796" y="388772"/>
                    <a:pt x="276758" y="387248"/>
                    <a:pt x="279959" y="384657"/>
                  </a:cubicBezTo>
                  <a:close/>
                  <a:moveTo>
                    <a:pt x="583539" y="157429"/>
                  </a:moveTo>
                  <a:lnTo>
                    <a:pt x="658063" y="118262"/>
                  </a:lnTo>
                  <a:lnTo>
                    <a:pt x="603352" y="14326"/>
                  </a:lnTo>
                  <a:cubicBezTo>
                    <a:pt x="573024" y="30327"/>
                    <a:pt x="537667" y="49073"/>
                    <a:pt x="524256" y="56388"/>
                  </a:cubicBezTo>
                  <a:cubicBezTo>
                    <a:pt x="532028" y="69342"/>
                    <a:pt x="548183" y="96469"/>
                    <a:pt x="581253" y="153619"/>
                  </a:cubicBezTo>
                  <a:lnTo>
                    <a:pt x="583539" y="157429"/>
                  </a:lnTo>
                  <a:close/>
                  <a:moveTo>
                    <a:pt x="517703" y="198882"/>
                  </a:moveTo>
                  <a:cubicBezTo>
                    <a:pt x="521970" y="192024"/>
                    <a:pt x="525323" y="186690"/>
                    <a:pt x="528371" y="183947"/>
                  </a:cubicBezTo>
                  <a:cubicBezTo>
                    <a:pt x="533552" y="179222"/>
                    <a:pt x="549402" y="169621"/>
                    <a:pt x="560679" y="162916"/>
                  </a:cubicBezTo>
                  <a:cubicBezTo>
                    <a:pt x="550164" y="144627"/>
                    <a:pt x="516331" y="86258"/>
                    <a:pt x="503225" y="64313"/>
                  </a:cubicBezTo>
                  <a:cubicBezTo>
                    <a:pt x="443027" y="40843"/>
                    <a:pt x="387858" y="35966"/>
                    <a:pt x="352196" y="35966"/>
                  </a:cubicBezTo>
                  <a:cubicBezTo>
                    <a:pt x="340309" y="35966"/>
                    <a:pt x="329032" y="36576"/>
                    <a:pt x="317449" y="37643"/>
                  </a:cubicBezTo>
                  <a:lnTo>
                    <a:pt x="315773" y="37490"/>
                  </a:lnTo>
                  <a:cubicBezTo>
                    <a:pt x="313029" y="37490"/>
                    <a:pt x="310439" y="38100"/>
                    <a:pt x="308000" y="39319"/>
                  </a:cubicBezTo>
                  <a:lnTo>
                    <a:pt x="206045" y="90526"/>
                  </a:lnTo>
                  <a:cubicBezTo>
                    <a:pt x="201777" y="92659"/>
                    <a:pt x="198577" y="96317"/>
                    <a:pt x="197053" y="100889"/>
                  </a:cubicBezTo>
                  <a:cubicBezTo>
                    <a:pt x="195529" y="105461"/>
                    <a:pt x="195986" y="110185"/>
                    <a:pt x="198120" y="114452"/>
                  </a:cubicBezTo>
                  <a:cubicBezTo>
                    <a:pt x="201168" y="120548"/>
                    <a:pt x="207264" y="124206"/>
                    <a:pt x="213969" y="124206"/>
                  </a:cubicBezTo>
                  <a:cubicBezTo>
                    <a:pt x="216713" y="124206"/>
                    <a:pt x="219456" y="123596"/>
                    <a:pt x="221894" y="122377"/>
                  </a:cubicBezTo>
                  <a:lnTo>
                    <a:pt x="324764" y="70714"/>
                  </a:lnTo>
                  <a:lnTo>
                    <a:pt x="328117" y="69952"/>
                  </a:lnTo>
                  <a:lnTo>
                    <a:pt x="330403" y="71476"/>
                  </a:lnTo>
                  <a:cubicBezTo>
                    <a:pt x="396697" y="116738"/>
                    <a:pt x="480974" y="203454"/>
                    <a:pt x="499567" y="222809"/>
                  </a:cubicBezTo>
                  <a:cubicBezTo>
                    <a:pt x="505663" y="217932"/>
                    <a:pt x="512826" y="206807"/>
                    <a:pt x="517703" y="198882"/>
                  </a:cubicBezTo>
                  <a:close/>
                  <a:moveTo>
                    <a:pt x="345796" y="382676"/>
                  </a:moveTo>
                  <a:cubicBezTo>
                    <a:pt x="354177" y="378409"/>
                    <a:pt x="357683" y="368198"/>
                    <a:pt x="353720" y="359512"/>
                  </a:cubicBezTo>
                  <a:lnTo>
                    <a:pt x="340309" y="346862"/>
                  </a:lnTo>
                  <a:cubicBezTo>
                    <a:pt x="339242" y="357530"/>
                    <a:pt x="334061" y="366979"/>
                    <a:pt x="325831" y="373837"/>
                  </a:cubicBezTo>
                  <a:lnTo>
                    <a:pt x="324612" y="374904"/>
                  </a:lnTo>
                  <a:cubicBezTo>
                    <a:pt x="330403" y="381000"/>
                    <a:pt x="335585" y="384810"/>
                    <a:pt x="337718" y="384810"/>
                  </a:cubicBezTo>
                  <a:cubicBezTo>
                    <a:pt x="340462" y="384657"/>
                    <a:pt x="343357" y="383896"/>
                    <a:pt x="345796" y="382676"/>
                  </a:cubicBezTo>
                  <a:close/>
                  <a:moveTo>
                    <a:pt x="400812" y="354940"/>
                  </a:moveTo>
                  <a:cubicBezTo>
                    <a:pt x="408584" y="350977"/>
                    <a:pt x="412242" y="341833"/>
                    <a:pt x="409499" y="333604"/>
                  </a:cubicBezTo>
                  <a:cubicBezTo>
                    <a:pt x="409194" y="332537"/>
                    <a:pt x="408432" y="331470"/>
                    <a:pt x="407670" y="330556"/>
                  </a:cubicBezTo>
                  <a:lnTo>
                    <a:pt x="368046" y="290627"/>
                  </a:lnTo>
                  <a:lnTo>
                    <a:pt x="388010" y="275996"/>
                  </a:lnTo>
                  <a:lnTo>
                    <a:pt x="432359" y="320497"/>
                  </a:lnTo>
                  <a:lnTo>
                    <a:pt x="436016" y="323850"/>
                  </a:lnTo>
                  <a:cubicBezTo>
                    <a:pt x="442569" y="329946"/>
                    <a:pt x="444856" y="331927"/>
                    <a:pt x="449580" y="331927"/>
                  </a:cubicBezTo>
                  <a:cubicBezTo>
                    <a:pt x="452323" y="331927"/>
                    <a:pt x="455219" y="331317"/>
                    <a:pt x="457657" y="329946"/>
                  </a:cubicBezTo>
                  <a:cubicBezTo>
                    <a:pt x="463601" y="326898"/>
                    <a:pt x="467258" y="320802"/>
                    <a:pt x="467258" y="314249"/>
                  </a:cubicBezTo>
                  <a:cubicBezTo>
                    <a:pt x="467258" y="310439"/>
                    <a:pt x="465734" y="306781"/>
                    <a:pt x="462839" y="303733"/>
                  </a:cubicBezTo>
                  <a:lnTo>
                    <a:pt x="417423" y="254660"/>
                  </a:lnTo>
                  <a:lnTo>
                    <a:pt x="437236" y="240182"/>
                  </a:lnTo>
                  <a:lnTo>
                    <a:pt x="483413" y="288341"/>
                  </a:lnTo>
                  <a:lnTo>
                    <a:pt x="485242" y="290017"/>
                  </a:lnTo>
                  <a:cubicBezTo>
                    <a:pt x="492252" y="296875"/>
                    <a:pt x="495147" y="299618"/>
                    <a:pt x="500482" y="299618"/>
                  </a:cubicBezTo>
                  <a:cubicBezTo>
                    <a:pt x="503377" y="299618"/>
                    <a:pt x="506120" y="299009"/>
                    <a:pt x="508559" y="297637"/>
                  </a:cubicBezTo>
                  <a:cubicBezTo>
                    <a:pt x="516941" y="293370"/>
                    <a:pt x="520446" y="283312"/>
                    <a:pt x="516179" y="274015"/>
                  </a:cubicBezTo>
                  <a:lnTo>
                    <a:pt x="473659" y="228447"/>
                  </a:lnTo>
                  <a:cubicBezTo>
                    <a:pt x="447446" y="201473"/>
                    <a:pt x="380847" y="135179"/>
                    <a:pt x="325831" y="95555"/>
                  </a:cubicBezTo>
                  <a:lnTo>
                    <a:pt x="232257" y="142646"/>
                  </a:lnTo>
                  <a:cubicBezTo>
                    <a:pt x="226466" y="145542"/>
                    <a:pt x="220523" y="146914"/>
                    <a:pt x="213055" y="146914"/>
                  </a:cubicBezTo>
                  <a:cubicBezTo>
                    <a:pt x="200406" y="146609"/>
                    <a:pt x="188519" y="140360"/>
                    <a:pt x="181356" y="129997"/>
                  </a:cubicBezTo>
                  <a:cubicBezTo>
                    <a:pt x="174498" y="120396"/>
                    <a:pt x="172212" y="108204"/>
                    <a:pt x="175107" y="96774"/>
                  </a:cubicBezTo>
                  <a:cubicBezTo>
                    <a:pt x="178003" y="85344"/>
                    <a:pt x="185623" y="75743"/>
                    <a:pt x="196139" y="70561"/>
                  </a:cubicBezTo>
                  <a:lnTo>
                    <a:pt x="205587" y="65837"/>
                  </a:lnTo>
                  <a:lnTo>
                    <a:pt x="159106" y="69494"/>
                  </a:lnTo>
                  <a:lnTo>
                    <a:pt x="78791" y="152400"/>
                  </a:lnTo>
                  <a:lnTo>
                    <a:pt x="126644" y="206654"/>
                  </a:lnTo>
                  <a:cubicBezTo>
                    <a:pt x="126644" y="206654"/>
                    <a:pt x="186080" y="157429"/>
                    <a:pt x="186080" y="157429"/>
                  </a:cubicBezTo>
                  <a:cubicBezTo>
                    <a:pt x="193243" y="151486"/>
                    <a:pt x="202387" y="148133"/>
                    <a:pt x="211836" y="148133"/>
                  </a:cubicBezTo>
                  <a:cubicBezTo>
                    <a:pt x="223876" y="148133"/>
                    <a:pt x="235306" y="153467"/>
                    <a:pt x="242926" y="162763"/>
                  </a:cubicBezTo>
                  <a:cubicBezTo>
                    <a:pt x="248107" y="169012"/>
                    <a:pt x="251155" y="176479"/>
                    <a:pt x="251765" y="184556"/>
                  </a:cubicBezTo>
                  <a:cubicBezTo>
                    <a:pt x="255117" y="183642"/>
                    <a:pt x="258470" y="183337"/>
                    <a:pt x="261823" y="183337"/>
                  </a:cubicBezTo>
                  <a:cubicBezTo>
                    <a:pt x="273863" y="183337"/>
                    <a:pt x="285293" y="188671"/>
                    <a:pt x="292913" y="197967"/>
                  </a:cubicBezTo>
                  <a:cubicBezTo>
                    <a:pt x="303733" y="211074"/>
                    <a:pt x="304800" y="229819"/>
                    <a:pt x="296418" y="244145"/>
                  </a:cubicBezTo>
                  <a:cubicBezTo>
                    <a:pt x="303428" y="246431"/>
                    <a:pt x="309829" y="250698"/>
                    <a:pt x="314553" y="256489"/>
                  </a:cubicBezTo>
                  <a:cubicBezTo>
                    <a:pt x="326898" y="271424"/>
                    <a:pt x="326593" y="292608"/>
                    <a:pt x="314858" y="307238"/>
                  </a:cubicBezTo>
                  <a:cubicBezTo>
                    <a:pt x="320802" y="309524"/>
                    <a:pt x="326136" y="313182"/>
                    <a:pt x="330403" y="317906"/>
                  </a:cubicBezTo>
                  <a:lnTo>
                    <a:pt x="338785" y="312115"/>
                  </a:lnTo>
                  <a:lnTo>
                    <a:pt x="375056" y="345034"/>
                  </a:lnTo>
                  <a:cubicBezTo>
                    <a:pt x="377647" y="347167"/>
                    <a:pt x="379933" y="348996"/>
                    <a:pt x="381914" y="350825"/>
                  </a:cubicBezTo>
                  <a:cubicBezTo>
                    <a:pt x="387096" y="355397"/>
                    <a:pt x="388772" y="356768"/>
                    <a:pt x="392582" y="356768"/>
                  </a:cubicBezTo>
                  <a:cubicBezTo>
                    <a:pt x="395478" y="356921"/>
                    <a:pt x="398373" y="356311"/>
                    <a:pt x="400812" y="354940"/>
                  </a:cubicBezTo>
                  <a:close/>
                  <a:moveTo>
                    <a:pt x="57302" y="142037"/>
                  </a:moveTo>
                  <a:lnTo>
                    <a:pt x="140665" y="55931"/>
                  </a:lnTo>
                  <a:lnTo>
                    <a:pt x="84582" y="0"/>
                  </a:lnTo>
                  <a:lnTo>
                    <a:pt x="0" y="84887"/>
                  </a:lnTo>
                  <a:lnTo>
                    <a:pt x="57302" y="142037"/>
                  </a:lnTo>
                  <a:close/>
                </a:path>
              </a:pathLst>
            </a:custGeom>
            <a:solidFill>
              <a:srgbClr val="FFFFFF"/>
            </a:solidFill>
            <a:ln w="15240" cap="flat">
              <a:noFill/>
              <a:prstDash val="solid"/>
              <a:miter/>
            </a:ln>
          </p:spPr>
          <p:txBody>
            <a:bodyPr rtlCol="0" anchor="ctr"/>
            <a:lstStyle/>
            <a:p>
              <a:endParaRPr lang="en-IN" dirty="0"/>
            </a:p>
          </p:txBody>
        </p:sp>
        <p:sp>
          <p:nvSpPr>
            <p:cNvPr id="92" name="Freeform: Shape 91">
              <a:extLst>
                <a:ext uri="{FF2B5EF4-FFF2-40B4-BE49-F238E27FC236}">
                  <a16:creationId xmlns:a16="http://schemas.microsoft.com/office/drawing/2014/main" id="{D0E6CF90-E4E2-401E-A96C-743928EE94D6}"/>
                </a:ext>
              </a:extLst>
            </p:cNvPr>
            <p:cNvSpPr/>
            <p:nvPr/>
          </p:nvSpPr>
          <p:spPr>
            <a:xfrm>
              <a:off x="837895" y="2423617"/>
              <a:ext cx="356006" cy="515416"/>
            </a:xfrm>
            <a:custGeom>
              <a:avLst/>
              <a:gdLst>
                <a:gd name="connsiteX0" fmla="*/ 162611 w 356006"/>
                <a:gd name="connsiteY0" fmla="*/ 253289 h 515416"/>
                <a:gd name="connsiteX1" fmla="*/ 193396 w 356006"/>
                <a:gd name="connsiteY1" fmla="*/ 253289 h 515416"/>
                <a:gd name="connsiteX2" fmla="*/ 193396 w 356006"/>
                <a:gd name="connsiteY2" fmla="*/ 407518 h 515416"/>
                <a:gd name="connsiteX3" fmla="*/ 162611 w 356006"/>
                <a:gd name="connsiteY3" fmla="*/ 407518 h 515416"/>
                <a:gd name="connsiteX4" fmla="*/ 162611 w 356006"/>
                <a:gd name="connsiteY4" fmla="*/ 253289 h 515416"/>
                <a:gd name="connsiteX5" fmla="*/ 178003 w 356006"/>
                <a:gd name="connsiteY5" fmla="*/ 0 h 515416"/>
                <a:gd name="connsiteX6" fmla="*/ 0 w 356006"/>
                <a:gd name="connsiteY6" fmla="*/ 180137 h 515416"/>
                <a:gd name="connsiteX7" fmla="*/ 36119 w 356006"/>
                <a:gd name="connsiteY7" fmla="*/ 288493 h 515416"/>
                <a:gd name="connsiteX8" fmla="*/ 77876 w 356006"/>
                <a:gd name="connsiteY8" fmla="*/ 371856 h 515416"/>
                <a:gd name="connsiteX9" fmla="*/ 113538 w 356006"/>
                <a:gd name="connsiteY9" fmla="*/ 407518 h 515416"/>
                <a:gd name="connsiteX10" fmla="*/ 134722 w 356006"/>
                <a:gd name="connsiteY10" fmla="*/ 407518 h 515416"/>
                <a:gd name="connsiteX11" fmla="*/ 134722 w 356006"/>
                <a:gd name="connsiteY11" fmla="*/ 253289 h 515416"/>
                <a:gd name="connsiteX12" fmla="*/ 108204 w 356006"/>
                <a:gd name="connsiteY12" fmla="*/ 253289 h 515416"/>
                <a:gd name="connsiteX13" fmla="*/ 56083 w 356006"/>
                <a:gd name="connsiteY13" fmla="*/ 201168 h 515416"/>
                <a:gd name="connsiteX14" fmla="*/ 108204 w 356006"/>
                <a:gd name="connsiteY14" fmla="*/ 149047 h 515416"/>
                <a:gd name="connsiteX15" fmla="*/ 160325 w 356006"/>
                <a:gd name="connsiteY15" fmla="*/ 201168 h 515416"/>
                <a:gd name="connsiteX16" fmla="*/ 154076 w 356006"/>
                <a:gd name="connsiteY16" fmla="*/ 225400 h 515416"/>
                <a:gd name="connsiteX17" fmla="*/ 201930 w 356006"/>
                <a:gd name="connsiteY17" fmla="*/ 225400 h 515416"/>
                <a:gd name="connsiteX18" fmla="*/ 195682 w 356006"/>
                <a:gd name="connsiteY18" fmla="*/ 201168 h 515416"/>
                <a:gd name="connsiteX19" fmla="*/ 247802 w 356006"/>
                <a:gd name="connsiteY19" fmla="*/ 149047 h 515416"/>
                <a:gd name="connsiteX20" fmla="*/ 299923 w 356006"/>
                <a:gd name="connsiteY20" fmla="*/ 201168 h 515416"/>
                <a:gd name="connsiteX21" fmla="*/ 247802 w 356006"/>
                <a:gd name="connsiteY21" fmla="*/ 253289 h 515416"/>
                <a:gd name="connsiteX22" fmla="*/ 221285 w 356006"/>
                <a:gd name="connsiteY22" fmla="*/ 253289 h 515416"/>
                <a:gd name="connsiteX23" fmla="*/ 221285 w 356006"/>
                <a:gd name="connsiteY23" fmla="*/ 407518 h 515416"/>
                <a:gd name="connsiteX24" fmla="*/ 242468 w 356006"/>
                <a:gd name="connsiteY24" fmla="*/ 407518 h 515416"/>
                <a:gd name="connsiteX25" fmla="*/ 278130 w 356006"/>
                <a:gd name="connsiteY25" fmla="*/ 371856 h 515416"/>
                <a:gd name="connsiteX26" fmla="*/ 319888 w 356006"/>
                <a:gd name="connsiteY26" fmla="*/ 288493 h 515416"/>
                <a:gd name="connsiteX27" fmla="*/ 356006 w 356006"/>
                <a:gd name="connsiteY27" fmla="*/ 180137 h 515416"/>
                <a:gd name="connsiteX28" fmla="*/ 178003 w 356006"/>
                <a:gd name="connsiteY28" fmla="*/ 0 h 515416"/>
                <a:gd name="connsiteX29" fmla="*/ 83972 w 356006"/>
                <a:gd name="connsiteY29" fmla="*/ 201016 h 515416"/>
                <a:gd name="connsiteX30" fmla="*/ 108204 w 356006"/>
                <a:gd name="connsiteY30" fmla="*/ 225247 h 515416"/>
                <a:gd name="connsiteX31" fmla="*/ 132436 w 356006"/>
                <a:gd name="connsiteY31" fmla="*/ 201016 h 515416"/>
                <a:gd name="connsiteX32" fmla="*/ 108204 w 356006"/>
                <a:gd name="connsiteY32" fmla="*/ 176784 h 515416"/>
                <a:gd name="connsiteX33" fmla="*/ 83972 w 356006"/>
                <a:gd name="connsiteY33" fmla="*/ 201016 h 515416"/>
                <a:gd name="connsiteX34" fmla="*/ 272186 w 356006"/>
                <a:gd name="connsiteY34" fmla="*/ 201016 h 515416"/>
                <a:gd name="connsiteX35" fmla="*/ 247955 w 356006"/>
                <a:gd name="connsiteY35" fmla="*/ 176784 h 515416"/>
                <a:gd name="connsiteX36" fmla="*/ 223723 w 356006"/>
                <a:gd name="connsiteY36" fmla="*/ 201016 h 515416"/>
                <a:gd name="connsiteX37" fmla="*/ 247955 w 356006"/>
                <a:gd name="connsiteY37" fmla="*/ 225247 h 515416"/>
                <a:gd name="connsiteX38" fmla="*/ 272186 w 356006"/>
                <a:gd name="connsiteY38" fmla="*/ 201016 h 515416"/>
                <a:gd name="connsiteX39" fmla="*/ 261823 w 356006"/>
                <a:gd name="connsiteY39" fmla="*/ 450494 h 515416"/>
                <a:gd name="connsiteX40" fmla="*/ 247955 w 356006"/>
                <a:gd name="connsiteY40" fmla="*/ 436626 h 515416"/>
                <a:gd name="connsiteX41" fmla="*/ 108356 w 356006"/>
                <a:gd name="connsiteY41" fmla="*/ 436626 h 515416"/>
                <a:gd name="connsiteX42" fmla="*/ 94488 w 356006"/>
                <a:gd name="connsiteY42" fmla="*/ 450494 h 515416"/>
                <a:gd name="connsiteX43" fmla="*/ 108356 w 356006"/>
                <a:gd name="connsiteY43" fmla="*/ 464363 h 515416"/>
                <a:gd name="connsiteX44" fmla="*/ 247955 w 356006"/>
                <a:gd name="connsiteY44" fmla="*/ 464363 h 515416"/>
                <a:gd name="connsiteX45" fmla="*/ 261823 w 356006"/>
                <a:gd name="connsiteY45" fmla="*/ 450494 h 515416"/>
                <a:gd name="connsiteX46" fmla="*/ 244450 w 356006"/>
                <a:gd name="connsiteY46" fmla="*/ 501548 h 515416"/>
                <a:gd name="connsiteX47" fmla="*/ 230581 w 356006"/>
                <a:gd name="connsiteY47" fmla="*/ 487680 h 515416"/>
                <a:gd name="connsiteX48" fmla="*/ 125730 w 356006"/>
                <a:gd name="connsiteY48" fmla="*/ 487680 h 515416"/>
                <a:gd name="connsiteX49" fmla="*/ 111862 w 356006"/>
                <a:gd name="connsiteY49" fmla="*/ 501548 h 515416"/>
                <a:gd name="connsiteX50" fmla="*/ 125730 w 356006"/>
                <a:gd name="connsiteY50" fmla="*/ 515417 h 515416"/>
                <a:gd name="connsiteX51" fmla="*/ 230581 w 356006"/>
                <a:gd name="connsiteY51" fmla="*/ 515417 h 515416"/>
                <a:gd name="connsiteX52" fmla="*/ 244450 w 356006"/>
                <a:gd name="connsiteY52" fmla="*/ 501548 h 5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6006" h="515416">
                  <a:moveTo>
                    <a:pt x="162611" y="253289"/>
                  </a:moveTo>
                  <a:lnTo>
                    <a:pt x="193396" y="253289"/>
                  </a:lnTo>
                  <a:lnTo>
                    <a:pt x="193396" y="407518"/>
                  </a:lnTo>
                  <a:lnTo>
                    <a:pt x="162611" y="407518"/>
                  </a:lnTo>
                  <a:lnTo>
                    <a:pt x="162611" y="253289"/>
                  </a:lnTo>
                  <a:close/>
                  <a:moveTo>
                    <a:pt x="178003" y="0"/>
                  </a:moveTo>
                  <a:cubicBezTo>
                    <a:pt x="79553" y="1219"/>
                    <a:pt x="0" y="81382"/>
                    <a:pt x="0" y="180137"/>
                  </a:cubicBezTo>
                  <a:cubicBezTo>
                    <a:pt x="0" y="220828"/>
                    <a:pt x="13716" y="258318"/>
                    <a:pt x="36119" y="288493"/>
                  </a:cubicBezTo>
                  <a:cubicBezTo>
                    <a:pt x="68428" y="331470"/>
                    <a:pt x="77419" y="349758"/>
                    <a:pt x="77876" y="371856"/>
                  </a:cubicBezTo>
                  <a:cubicBezTo>
                    <a:pt x="77876" y="391516"/>
                    <a:pt x="93878" y="407518"/>
                    <a:pt x="113538" y="407518"/>
                  </a:cubicBezTo>
                  <a:lnTo>
                    <a:pt x="134722" y="407518"/>
                  </a:lnTo>
                  <a:lnTo>
                    <a:pt x="134722" y="253289"/>
                  </a:lnTo>
                  <a:lnTo>
                    <a:pt x="108204" y="253289"/>
                  </a:lnTo>
                  <a:cubicBezTo>
                    <a:pt x="79400" y="253289"/>
                    <a:pt x="56083" y="229819"/>
                    <a:pt x="56083" y="201168"/>
                  </a:cubicBezTo>
                  <a:cubicBezTo>
                    <a:pt x="56083" y="172364"/>
                    <a:pt x="79553" y="149047"/>
                    <a:pt x="108204" y="149047"/>
                  </a:cubicBezTo>
                  <a:cubicBezTo>
                    <a:pt x="137008" y="149047"/>
                    <a:pt x="160325" y="172517"/>
                    <a:pt x="160325" y="201168"/>
                  </a:cubicBezTo>
                  <a:cubicBezTo>
                    <a:pt x="160325" y="210007"/>
                    <a:pt x="157886" y="218237"/>
                    <a:pt x="154076" y="225400"/>
                  </a:cubicBezTo>
                  <a:lnTo>
                    <a:pt x="201930" y="225400"/>
                  </a:lnTo>
                  <a:cubicBezTo>
                    <a:pt x="198120" y="218084"/>
                    <a:pt x="195682" y="209855"/>
                    <a:pt x="195682" y="201168"/>
                  </a:cubicBezTo>
                  <a:cubicBezTo>
                    <a:pt x="195682" y="172364"/>
                    <a:pt x="219151" y="149047"/>
                    <a:pt x="247802" y="149047"/>
                  </a:cubicBezTo>
                  <a:cubicBezTo>
                    <a:pt x="276606" y="149047"/>
                    <a:pt x="299923" y="172517"/>
                    <a:pt x="299923" y="201168"/>
                  </a:cubicBezTo>
                  <a:cubicBezTo>
                    <a:pt x="299923" y="229972"/>
                    <a:pt x="276454" y="253289"/>
                    <a:pt x="247802" y="253289"/>
                  </a:cubicBezTo>
                  <a:lnTo>
                    <a:pt x="221285" y="253289"/>
                  </a:lnTo>
                  <a:lnTo>
                    <a:pt x="221285" y="407518"/>
                  </a:lnTo>
                  <a:lnTo>
                    <a:pt x="242468" y="407518"/>
                  </a:lnTo>
                  <a:cubicBezTo>
                    <a:pt x="262128" y="407518"/>
                    <a:pt x="278130" y="391516"/>
                    <a:pt x="278130" y="371856"/>
                  </a:cubicBezTo>
                  <a:cubicBezTo>
                    <a:pt x="278435" y="349758"/>
                    <a:pt x="287579" y="331318"/>
                    <a:pt x="319888" y="288493"/>
                  </a:cubicBezTo>
                  <a:cubicBezTo>
                    <a:pt x="342443" y="258318"/>
                    <a:pt x="356006" y="220828"/>
                    <a:pt x="356006" y="180137"/>
                  </a:cubicBezTo>
                  <a:cubicBezTo>
                    <a:pt x="356006" y="81382"/>
                    <a:pt x="276606" y="1219"/>
                    <a:pt x="178003" y="0"/>
                  </a:cubicBezTo>
                  <a:close/>
                  <a:moveTo>
                    <a:pt x="83972" y="201016"/>
                  </a:moveTo>
                  <a:cubicBezTo>
                    <a:pt x="83972" y="214427"/>
                    <a:pt x="94945" y="225247"/>
                    <a:pt x="108204" y="225247"/>
                  </a:cubicBezTo>
                  <a:cubicBezTo>
                    <a:pt x="121615" y="225247"/>
                    <a:pt x="132436" y="214274"/>
                    <a:pt x="132436" y="201016"/>
                  </a:cubicBezTo>
                  <a:cubicBezTo>
                    <a:pt x="132436" y="187604"/>
                    <a:pt x="121615" y="176784"/>
                    <a:pt x="108204" y="176784"/>
                  </a:cubicBezTo>
                  <a:cubicBezTo>
                    <a:pt x="94945" y="176784"/>
                    <a:pt x="83972" y="187757"/>
                    <a:pt x="83972" y="201016"/>
                  </a:cubicBezTo>
                  <a:close/>
                  <a:moveTo>
                    <a:pt x="272186" y="201016"/>
                  </a:moveTo>
                  <a:cubicBezTo>
                    <a:pt x="272186" y="187604"/>
                    <a:pt x="261214" y="176784"/>
                    <a:pt x="247955" y="176784"/>
                  </a:cubicBezTo>
                  <a:cubicBezTo>
                    <a:pt x="234544" y="176784"/>
                    <a:pt x="223723" y="187757"/>
                    <a:pt x="223723" y="201016"/>
                  </a:cubicBezTo>
                  <a:cubicBezTo>
                    <a:pt x="223723" y="214427"/>
                    <a:pt x="234544" y="225247"/>
                    <a:pt x="247955" y="225247"/>
                  </a:cubicBezTo>
                  <a:cubicBezTo>
                    <a:pt x="261214" y="225400"/>
                    <a:pt x="272186" y="214427"/>
                    <a:pt x="272186" y="201016"/>
                  </a:cubicBezTo>
                  <a:close/>
                  <a:moveTo>
                    <a:pt x="261823" y="450494"/>
                  </a:moveTo>
                  <a:cubicBezTo>
                    <a:pt x="261823" y="442722"/>
                    <a:pt x="255575" y="436626"/>
                    <a:pt x="247955" y="436626"/>
                  </a:cubicBezTo>
                  <a:lnTo>
                    <a:pt x="108356" y="436626"/>
                  </a:lnTo>
                  <a:cubicBezTo>
                    <a:pt x="100736" y="436626"/>
                    <a:pt x="94488" y="442874"/>
                    <a:pt x="94488" y="450494"/>
                  </a:cubicBezTo>
                  <a:cubicBezTo>
                    <a:pt x="94488" y="458267"/>
                    <a:pt x="100736" y="464363"/>
                    <a:pt x="108356" y="464363"/>
                  </a:cubicBezTo>
                  <a:lnTo>
                    <a:pt x="247955" y="464363"/>
                  </a:lnTo>
                  <a:cubicBezTo>
                    <a:pt x="255575" y="464363"/>
                    <a:pt x="261823" y="458114"/>
                    <a:pt x="261823" y="450494"/>
                  </a:cubicBezTo>
                  <a:close/>
                  <a:moveTo>
                    <a:pt x="244450" y="501548"/>
                  </a:moveTo>
                  <a:cubicBezTo>
                    <a:pt x="244450" y="493776"/>
                    <a:pt x="238201" y="487680"/>
                    <a:pt x="230581" y="487680"/>
                  </a:cubicBezTo>
                  <a:lnTo>
                    <a:pt x="125730" y="487680"/>
                  </a:lnTo>
                  <a:cubicBezTo>
                    <a:pt x="117958" y="487680"/>
                    <a:pt x="111862" y="493928"/>
                    <a:pt x="111862" y="501548"/>
                  </a:cubicBezTo>
                  <a:cubicBezTo>
                    <a:pt x="111862" y="509321"/>
                    <a:pt x="118110" y="515417"/>
                    <a:pt x="125730" y="515417"/>
                  </a:cubicBezTo>
                  <a:lnTo>
                    <a:pt x="230581" y="515417"/>
                  </a:lnTo>
                  <a:cubicBezTo>
                    <a:pt x="238201" y="515417"/>
                    <a:pt x="244450" y="509168"/>
                    <a:pt x="244450" y="501548"/>
                  </a:cubicBezTo>
                  <a:close/>
                </a:path>
              </a:pathLst>
            </a:custGeom>
            <a:solidFill>
              <a:srgbClr val="FFFFFF"/>
            </a:solidFill>
            <a:ln w="15240" cap="flat">
              <a:noFill/>
              <a:prstDash val="solid"/>
              <a:miter/>
            </a:ln>
          </p:spPr>
          <p:txBody>
            <a:bodyPr rtlCol="0" anchor="ctr"/>
            <a:lstStyle/>
            <a:p>
              <a:endParaRPr lang="en-IN" dirty="0"/>
            </a:p>
          </p:txBody>
        </p:sp>
        <p:sp>
          <p:nvSpPr>
            <p:cNvPr id="93" name="Freeform: Shape 92">
              <a:extLst>
                <a:ext uri="{FF2B5EF4-FFF2-40B4-BE49-F238E27FC236}">
                  <a16:creationId xmlns:a16="http://schemas.microsoft.com/office/drawing/2014/main" id="{4048809A-D979-4C82-8420-AA315472617B}"/>
                </a:ext>
              </a:extLst>
            </p:cNvPr>
            <p:cNvSpPr/>
            <p:nvPr/>
          </p:nvSpPr>
          <p:spPr>
            <a:xfrm>
              <a:off x="10926653" y="2487320"/>
              <a:ext cx="499267" cy="388162"/>
            </a:xfrm>
            <a:custGeom>
              <a:avLst/>
              <a:gdLst>
                <a:gd name="connsiteX0" fmla="*/ 355519 w 499267"/>
                <a:gd name="connsiteY0" fmla="*/ 179832 h 388162"/>
                <a:gd name="connsiteX1" fmla="*/ 440406 w 499267"/>
                <a:gd name="connsiteY1" fmla="*/ 106223 h 388162"/>
                <a:gd name="connsiteX2" fmla="*/ 440406 w 499267"/>
                <a:gd name="connsiteY2" fmla="*/ 388010 h 388162"/>
                <a:gd name="connsiteX3" fmla="*/ 355519 w 499267"/>
                <a:gd name="connsiteY3" fmla="*/ 388010 h 388162"/>
                <a:gd name="connsiteX4" fmla="*/ 355519 w 499267"/>
                <a:gd name="connsiteY4" fmla="*/ 179832 h 388162"/>
                <a:gd name="connsiteX5" fmla="*/ 248382 w 499267"/>
                <a:gd name="connsiteY5" fmla="*/ 388163 h 388162"/>
                <a:gd name="connsiteX6" fmla="*/ 333269 w 499267"/>
                <a:gd name="connsiteY6" fmla="*/ 388163 h 388162"/>
                <a:gd name="connsiteX7" fmla="*/ 333269 w 499267"/>
                <a:gd name="connsiteY7" fmla="*/ 199187 h 388162"/>
                <a:gd name="connsiteX8" fmla="*/ 248382 w 499267"/>
                <a:gd name="connsiteY8" fmla="*/ 272796 h 388162"/>
                <a:gd name="connsiteX9" fmla="*/ 248382 w 499267"/>
                <a:gd name="connsiteY9" fmla="*/ 388163 h 388162"/>
                <a:gd name="connsiteX10" fmla="*/ 141244 w 499267"/>
                <a:gd name="connsiteY10" fmla="*/ 388163 h 388162"/>
                <a:gd name="connsiteX11" fmla="*/ 226131 w 499267"/>
                <a:gd name="connsiteY11" fmla="*/ 388163 h 388162"/>
                <a:gd name="connsiteX12" fmla="*/ 226131 w 499267"/>
                <a:gd name="connsiteY12" fmla="*/ 273405 h 388162"/>
                <a:gd name="connsiteX13" fmla="*/ 141244 w 499267"/>
                <a:gd name="connsiteY13" fmla="*/ 183490 h 388162"/>
                <a:gd name="connsiteX14" fmla="*/ 141244 w 499267"/>
                <a:gd name="connsiteY14" fmla="*/ 388163 h 388162"/>
                <a:gd name="connsiteX15" fmla="*/ 34108 w 499267"/>
                <a:gd name="connsiteY15" fmla="*/ 388163 h 388162"/>
                <a:gd name="connsiteX16" fmla="*/ 118995 w 499267"/>
                <a:gd name="connsiteY16" fmla="*/ 388163 h 388162"/>
                <a:gd name="connsiteX17" fmla="*/ 118995 w 499267"/>
                <a:gd name="connsiteY17" fmla="*/ 172060 h 388162"/>
                <a:gd name="connsiteX18" fmla="*/ 34108 w 499267"/>
                <a:gd name="connsiteY18" fmla="*/ 240792 h 388162"/>
                <a:gd name="connsiteX19" fmla="*/ 34108 w 499267"/>
                <a:gd name="connsiteY19" fmla="*/ 388163 h 388162"/>
                <a:gd name="connsiteX20" fmla="*/ 490850 w 499267"/>
                <a:gd name="connsiteY20" fmla="*/ 305 h 388162"/>
                <a:gd name="connsiteX21" fmla="*/ 409316 w 499267"/>
                <a:gd name="connsiteY21" fmla="*/ 0 h 388162"/>
                <a:gd name="connsiteX22" fmla="*/ 403067 w 499267"/>
                <a:gd name="connsiteY22" fmla="*/ 13716 h 388162"/>
                <a:gd name="connsiteX23" fmla="*/ 427909 w 499267"/>
                <a:gd name="connsiteY23" fmla="*/ 42062 h 388162"/>
                <a:gd name="connsiteX24" fmla="*/ 237866 w 499267"/>
                <a:gd name="connsiteY24" fmla="*/ 206197 h 388162"/>
                <a:gd name="connsiteX25" fmla="*/ 138349 w 499267"/>
                <a:gd name="connsiteY25" fmla="*/ 100736 h 388162"/>
                <a:gd name="connsiteX26" fmla="*/ 116861 w 499267"/>
                <a:gd name="connsiteY26" fmla="*/ 99365 h 388162"/>
                <a:gd name="connsiteX27" fmla="*/ 5913 w 499267"/>
                <a:gd name="connsiteY27" fmla="*/ 189128 h 388162"/>
                <a:gd name="connsiteX28" fmla="*/ 3628 w 499267"/>
                <a:gd name="connsiteY28" fmla="*/ 211379 h 388162"/>
                <a:gd name="connsiteX29" fmla="*/ 25877 w 499267"/>
                <a:gd name="connsiteY29" fmla="*/ 213665 h 388162"/>
                <a:gd name="connsiteX30" fmla="*/ 125395 w 499267"/>
                <a:gd name="connsiteY30" fmla="*/ 133045 h 388162"/>
                <a:gd name="connsiteX31" fmla="*/ 225369 w 499267"/>
                <a:gd name="connsiteY31" fmla="*/ 238811 h 388162"/>
                <a:gd name="connsiteX32" fmla="*/ 236952 w 499267"/>
                <a:gd name="connsiteY32" fmla="*/ 243840 h 388162"/>
                <a:gd name="connsiteX33" fmla="*/ 247315 w 499267"/>
                <a:gd name="connsiteY33" fmla="*/ 240030 h 388162"/>
                <a:gd name="connsiteX34" fmla="*/ 449093 w 499267"/>
                <a:gd name="connsiteY34" fmla="*/ 65837 h 388162"/>
                <a:gd name="connsiteX35" fmla="*/ 474543 w 499267"/>
                <a:gd name="connsiteY35" fmla="*/ 94793 h 388162"/>
                <a:gd name="connsiteX36" fmla="*/ 489021 w 499267"/>
                <a:gd name="connsiteY36" fmla="*/ 90373 h 388162"/>
                <a:gd name="connsiteX37" fmla="*/ 499232 w 499267"/>
                <a:gd name="connsiteY37" fmla="*/ 9601 h 388162"/>
                <a:gd name="connsiteX38" fmla="*/ 490850 w 499267"/>
                <a:gd name="connsiteY38" fmla="*/ 305 h 38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9267" h="388162">
                  <a:moveTo>
                    <a:pt x="355519" y="179832"/>
                  </a:moveTo>
                  <a:lnTo>
                    <a:pt x="440406" y="106223"/>
                  </a:lnTo>
                  <a:lnTo>
                    <a:pt x="440406" y="388010"/>
                  </a:lnTo>
                  <a:lnTo>
                    <a:pt x="355519" y="388010"/>
                  </a:lnTo>
                  <a:lnTo>
                    <a:pt x="355519" y="179832"/>
                  </a:lnTo>
                  <a:close/>
                  <a:moveTo>
                    <a:pt x="248382" y="388163"/>
                  </a:moveTo>
                  <a:lnTo>
                    <a:pt x="333269" y="388163"/>
                  </a:lnTo>
                  <a:lnTo>
                    <a:pt x="333269" y="199187"/>
                  </a:lnTo>
                  <a:lnTo>
                    <a:pt x="248382" y="272796"/>
                  </a:lnTo>
                  <a:lnTo>
                    <a:pt x="248382" y="388163"/>
                  </a:lnTo>
                  <a:close/>
                  <a:moveTo>
                    <a:pt x="141244" y="388163"/>
                  </a:moveTo>
                  <a:lnTo>
                    <a:pt x="226131" y="388163"/>
                  </a:lnTo>
                  <a:lnTo>
                    <a:pt x="226131" y="273405"/>
                  </a:lnTo>
                  <a:lnTo>
                    <a:pt x="141244" y="183490"/>
                  </a:lnTo>
                  <a:lnTo>
                    <a:pt x="141244" y="388163"/>
                  </a:lnTo>
                  <a:close/>
                  <a:moveTo>
                    <a:pt x="34108" y="388163"/>
                  </a:moveTo>
                  <a:lnTo>
                    <a:pt x="118995" y="388163"/>
                  </a:lnTo>
                  <a:lnTo>
                    <a:pt x="118995" y="172060"/>
                  </a:lnTo>
                  <a:lnTo>
                    <a:pt x="34108" y="240792"/>
                  </a:lnTo>
                  <a:lnTo>
                    <a:pt x="34108" y="388163"/>
                  </a:lnTo>
                  <a:close/>
                  <a:moveTo>
                    <a:pt x="490850" y="305"/>
                  </a:moveTo>
                  <a:lnTo>
                    <a:pt x="409316" y="0"/>
                  </a:lnTo>
                  <a:cubicBezTo>
                    <a:pt x="402153" y="0"/>
                    <a:pt x="398343" y="8382"/>
                    <a:pt x="403067" y="13716"/>
                  </a:cubicBezTo>
                  <a:lnTo>
                    <a:pt x="427909" y="42062"/>
                  </a:lnTo>
                  <a:lnTo>
                    <a:pt x="237866" y="206197"/>
                  </a:lnTo>
                  <a:lnTo>
                    <a:pt x="138349" y="100736"/>
                  </a:lnTo>
                  <a:cubicBezTo>
                    <a:pt x="132710" y="94640"/>
                    <a:pt x="123261" y="94031"/>
                    <a:pt x="116861" y="99365"/>
                  </a:cubicBezTo>
                  <a:lnTo>
                    <a:pt x="5913" y="189128"/>
                  </a:lnTo>
                  <a:cubicBezTo>
                    <a:pt x="-945" y="194615"/>
                    <a:pt x="-2011" y="204673"/>
                    <a:pt x="3628" y="211379"/>
                  </a:cubicBezTo>
                  <a:cubicBezTo>
                    <a:pt x="9114" y="218237"/>
                    <a:pt x="19172" y="219304"/>
                    <a:pt x="25877" y="213665"/>
                  </a:cubicBezTo>
                  <a:lnTo>
                    <a:pt x="125395" y="133045"/>
                  </a:lnTo>
                  <a:lnTo>
                    <a:pt x="225369" y="238811"/>
                  </a:lnTo>
                  <a:cubicBezTo>
                    <a:pt x="228418" y="242164"/>
                    <a:pt x="232684" y="243840"/>
                    <a:pt x="236952" y="243840"/>
                  </a:cubicBezTo>
                  <a:cubicBezTo>
                    <a:pt x="240609" y="243840"/>
                    <a:pt x="244419" y="242621"/>
                    <a:pt x="247315" y="240030"/>
                  </a:cubicBezTo>
                  <a:lnTo>
                    <a:pt x="449093" y="65837"/>
                  </a:lnTo>
                  <a:lnTo>
                    <a:pt x="474543" y="94793"/>
                  </a:lnTo>
                  <a:cubicBezTo>
                    <a:pt x="479267" y="100127"/>
                    <a:pt x="488107" y="97384"/>
                    <a:pt x="489021" y="90373"/>
                  </a:cubicBezTo>
                  <a:lnTo>
                    <a:pt x="499232" y="9601"/>
                  </a:lnTo>
                  <a:cubicBezTo>
                    <a:pt x="499689" y="4724"/>
                    <a:pt x="495727" y="305"/>
                    <a:pt x="490850" y="305"/>
                  </a:cubicBezTo>
                  <a:close/>
                </a:path>
              </a:pathLst>
            </a:custGeom>
            <a:solidFill>
              <a:srgbClr val="FFFFFF"/>
            </a:solidFill>
            <a:ln w="15240" cap="flat">
              <a:noFill/>
              <a:prstDash val="solid"/>
              <a:miter/>
            </a:ln>
          </p:spPr>
          <p:txBody>
            <a:bodyPr rtlCol="0" anchor="ctr"/>
            <a:lstStyle/>
            <a:p>
              <a:endParaRPr lang="en-IN" dirty="0"/>
            </a:p>
          </p:txBody>
        </p:sp>
      </p:grpSp>
      <p:grpSp>
        <p:nvGrpSpPr>
          <p:cNvPr id="94" name="Graphic 2">
            <a:extLst>
              <a:ext uri="{FF2B5EF4-FFF2-40B4-BE49-F238E27FC236}">
                <a16:creationId xmlns:a16="http://schemas.microsoft.com/office/drawing/2014/main" id="{E6AB23C0-1A5F-4868-B778-C318FEC84208}"/>
              </a:ext>
            </a:extLst>
          </p:cNvPr>
          <p:cNvGrpSpPr/>
          <p:nvPr/>
        </p:nvGrpSpPr>
        <p:grpSpPr>
          <a:xfrm>
            <a:off x="134198" y="3349751"/>
            <a:ext cx="11959191" cy="2133774"/>
            <a:chOff x="134198" y="3349751"/>
            <a:chExt cx="11959191" cy="2133774"/>
          </a:xfrm>
        </p:grpSpPr>
        <p:sp>
          <p:nvSpPr>
            <p:cNvPr id="95" name="TextBox 94">
              <a:extLst>
                <a:ext uri="{FF2B5EF4-FFF2-40B4-BE49-F238E27FC236}">
                  <a16:creationId xmlns:a16="http://schemas.microsoft.com/office/drawing/2014/main" id="{70833060-DF97-4304-9B25-26E2473C0B98}"/>
                </a:ext>
              </a:extLst>
            </p:cNvPr>
            <p:cNvSpPr txBox="1"/>
            <p:nvPr/>
          </p:nvSpPr>
          <p:spPr>
            <a:xfrm>
              <a:off x="10352203" y="3553228"/>
              <a:ext cx="1593706" cy="369332"/>
            </a:xfrm>
            <a:prstGeom prst="rect">
              <a:avLst/>
            </a:prstGeom>
            <a:noFill/>
          </p:spPr>
          <p:txBody>
            <a:bodyPr wrap="none" rtlCol="0">
              <a:spAutoFit/>
            </a:bodyPr>
            <a:lstStyle/>
            <a:p>
              <a:r>
                <a:rPr lang="en-US" b="1" dirty="0">
                  <a:solidFill>
                    <a:schemeClr val="bg1"/>
                  </a:solidFill>
                  <a:latin typeface="Century Gothic" panose="020B0502020202020204" pitchFamily="34" charset="0"/>
                  <a:cs typeface="Arial" panose="020B0604020202020204" pitchFamily="34" charset="0"/>
                </a:rPr>
                <a:t>Enforcement</a:t>
              </a:r>
            </a:p>
          </p:txBody>
        </p:sp>
        <p:sp>
          <p:nvSpPr>
            <p:cNvPr id="96" name="TextBox 95">
              <a:extLst>
                <a:ext uri="{FF2B5EF4-FFF2-40B4-BE49-F238E27FC236}">
                  <a16:creationId xmlns:a16="http://schemas.microsoft.com/office/drawing/2014/main" id="{D003CA5F-F488-4521-819F-FE6C45B58246}"/>
                </a:ext>
              </a:extLst>
            </p:cNvPr>
            <p:cNvSpPr txBox="1"/>
            <p:nvPr/>
          </p:nvSpPr>
          <p:spPr>
            <a:xfrm>
              <a:off x="8222929" y="3349751"/>
              <a:ext cx="1930996" cy="584775"/>
            </a:xfrm>
            <a:prstGeom prst="rect">
              <a:avLst/>
            </a:prstGeom>
            <a:noFill/>
          </p:spPr>
          <p:txBody>
            <a:bodyPr wrap="square" rtlCol="0">
              <a:spAutoFit/>
            </a:bodyPr>
            <a:lstStyle/>
            <a:p>
              <a:pPr algn="ctr"/>
              <a:r>
                <a:rPr lang="en-US" sz="1600" b="1" dirty="0">
                  <a:solidFill>
                    <a:srgbClr val="002060"/>
                  </a:solidFill>
                  <a:latin typeface="Century Gothic" panose="020B0502020202020204" pitchFamily="34" charset="0"/>
                  <a:cs typeface="Arial" panose="020B0604020202020204" pitchFamily="34" charset="0"/>
                </a:rPr>
                <a:t>Shift public sector culture</a:t>
              </a:r>
            </a:p>
          </p:txBody>
        </p:sp>
        <p:sp>
          <p:nvSpPr>
            <p:cNvPr id="97" name="TextBox 96">
              <a:extLst>
                <a:ext uri="{FF2B5EF4-FFF2-40B4-BE49-F238E27FC236}">
                  <a16:creationId xmlns:a16="http://schemas.microsoft.com/office/drawing/2014/main" id="{F561EC52-38B6-4FDF-BE51-B439E9C025BF}"/>
                </a:ext>
              </a:extLst>
            </p:cNvPr>
            <p:cNvSpPr txBox="1"/>
            <p:nvPr/>
          </p:nvSpPr>
          <p:spPr>
            <a:xfrm>
              <a:off x="6411240" y="3502304"/>
              <a:ext cx="1225015" cy="369332"/>
            </a:xfrm>
            <a:prstGeom prst="rect">
              <a:avLst/>
            </a:prstGeom>
            <a:noFill/>
          </p:spPr>
          <p:txBody>
            <a:bodyPr wrap="none" rtlCol="0">
              <a:spAutoFit/>
            </a:bodyPr>
            <a:lstStyle/>
            <a:p>
              <a:r>
                <a:rPr lang="en-US" b="1" dirty="0">
                  <a:solidFill>
                    <a:srgbClr val="002060"/>
                  </a:solidFill>
                  <a:latin typeface="Century Gothic" panose="020B0502020202020204" pitchFamily="34" charset="0"/>
                  <a:cs typeface="Arial" panose="020B0604020202020204" pitchFamily="34" charset="0"/>
                </a:rPr>
                <a:t>Influence</a:t>
              </a:r>
            </a:p>
          </p:txBody>
        </p:sp>
        <p:sp>
          <p:nvSpPr>
            <p:cNvPr id="98" name="TextBox 97">
              <a:extLst>
                <a:ext uri="{FF2B5EF4-FFF2-40B4-BE49-F238E27FC236}">
                  <a16:creationId xmlns:a16="http://schemas.microsoft.com/office/drawing/2014/main" id="{7487D717-37F0-4334-97F9-B45B36909023}"/>
                </a:ext>
              </a:extLst>
            </p:cNvPr>
            <p:cNvSpPr txBox="1"/>
            <p:nvPr/>
          </p:nvSpPr>
          <p:spPr>
            <a:xfrm>
              <a:off x="4420787" y="3456814"/>
              <a:ext cx="1237839" cy="369332"/>
            </a:xfrm>
            <a:prstGeom prst="rect">
              <a:avLst/>
            </a:prstGeom>
            <a:noFill/>
          </p:spPr>
          <p:txBody>
            <a:bodyPr wrap="none" rtlCol="0">
              <a:spAutoFit/>
            </a:bodyPr>
            <a:lstStyle/>
            <a:p>
              <a:r>
                <a:rPr lang="en-US" b="1" dirty="0">
                  <a:solidFill>
                    <a:srgbClr val="002060"/>
                  </a:solidFill>
                  <a:latin typeface="Century Gothic" panose="020B0502020202020204" pitchFamily="34" charset="0"/>
                  <a:cs typeface="Arial" panose="020B0604020202020204" pitchFamily="34" charset="0"/>
                </a:rPr>
                <a:t>Efficiently</a:t>
              </a:r>
            </a:p>
          </p:txBody>
        </p:sp>
        <p:sp>
          <p:nvSpPr>
            <p:cNvPr id="99" name="TextBox 98">
              <a:extLst>
                <a:ext uri="{FF2B5EF4-FFF2-40B4-BE49-F238E27FC236}">
                  <a16:creationId xmlns:a16="http://schemas.microsoft.com/office/drawing/2014/main" id="{E7F2D095-886A-4465-9DAD-9448F27E6037}"/>
                </a:ext>
              </a:extLst>
            </p:cNvPr>
            <p:cNvSpPr txBox="1"/>
            <p:nvPr/>
          </p:nvSpPr>
          <p:spPr>
            <a:xfrm>
              <a:off x="2562033" y="3419360"/>
              <a:ext cx="1675212" cy="369332"/>
            </a:xfrm>
            <a:prstGeom prst="rect">
              <a:avLst/>
            </a:prstGeom>
            <a:noFill/>
          </p:spPr>
          <p:txBody>
            <a:bodyPr wrap="square" rtlCol="0">
              <a:spAutoFit/>
            </a:bodyPr>
            <a:lstStyle/>
            <a:p>
              <a:r>
                <a:rPr lang="en-US" b="1" dirty="0">
                  <a:solidFill>
                    <a:srgbClr val="002060"/>
                  </a:solidFill>
                  <a:latin typeface="Century Gothic" panose="020B0502020202020204" pitchFamily="34" charset="0"/>
                  <a:cs typeface="Arial" panose="020B0604020202020204" pitchFamily="34" charset="0"/>
                </a:rPr>
                <a:t>Insight</a:t>
              </a:r>
            </a:p>
          </p:txBody>
        </p:sp>
        <p:sp>
          <p:nvSpPr>
            <p:cNvPr id="100" name="TextBox 99">
              <a:extLst>
                <a:ext uri="{FF2B5EF4-FFF2-40B4-BE49-F238E27FC236}">
                  <a16:creationId xmlns:a16="http://schemas.microsoft.com/office/drawing/2014/main" id="{BC8BDB8C-BA8C-4347-9D8B-369F8BDBFF3D}"/>
                </a:ext>
              </a:extLst>
            </p:cNvPr>
            <p:cNvSpPr txBox="1"/>
            <p:nvPr/>
          </p:nvSpPr>
          <p:spPr>
            <a:xfrm>
              <a:off x="453321" y="3360104"/>
              <a:ext cx="1952368" cy="338554"/>
            </a:xfrm>
            <a:prstGeom prst="rect">
              <a:avLst/>
            </a:prstGeom>
            <a:noFill/>
          </p:spPr>
          <p:txBody>
            <a:bodyPr wrap="square" rtlCol="0">
              <a:spAutoFit/>
            </a:bodyPr>
            <a:lstStyle/>
            <a:p>
              <a:r>
                <a:rPr lang="en-US" sz="1600" b="1" dirty="0">
                  <a:solidFill>
                    <a:srgbClr val="002060"/>
                  </a:solidFill>
                  <a:latin typeface="Century Gothic" panose="020B0502020202020204" pitchFamily="34" charset="0"/>
                  <a:cs typeface="Arial" panose="020B0604020202020204" pitchFamily="34" charset="0"/>
                </a:rPr>
                <a:t>Sustainably</a:t>
              </a:r>
              <a:endParaRPr lang="en-IN" sz="1600" spc="0" baseline="0" dirty="0">
                <a:solidFill>
                  <a:srgbClr val="FFFFFF"/>
                </a:solidFill>
                <a:latin typeface="Arial"/>
                <a:cs typeface="Arial"/>
                <a:sym typeface="Arial"/>
                <a:rtl val="0"/>
              </a:endParaRPr>
            </a:p>
          </p:txBody>
        </p:sp>
        <p:sp>
          <p:nvSpPr>
            <p:cNvPr id="101" name="Freeform: Shape 100">
              <a:extLst>
                <a:ext uri="{FF2B5EF4-FFF2-40B4-BE49-F238E27FC236}">
                  <a16:creationId xmlns:a16="http://schemas.microsoft.com/office/drawing/2014/main" id="{03574E81-977C-45F5-A4ED-FA292C6220A5}"/>
                </a:ext>
              </a:extLst>
            </p:cNvPr>
            <p:cNvSpPr/>
            <p:nvPr/>
          </p:nvSpPr>
          <p:spPr>
            <a:xfrm>
              <a:off x="10509808" y="4138879"/>
              <a:ext cx="1332738" cy="1286560"/>
            </a:xfrm>
            <a:custGeom>
              <a:avLst/>
              <a:gdLst>
                <a:gd name="connsiteX0" fmla="*/ 0 w 1332738"/>
                <a:gd name="connsiteY0" fmla="*/ 0 h 1286560"/>
                <a:gd name="connsiteX1" fmla="*/ 1332738 w 1332738"/>
                <a:gd name="connsiteY1" fmla="*/ 0 h 1286560"/>
                <a:gd name="connsiteX2" fmla="*/ 1332738 w 1332738"/>
                <a:gd name="connsiteY2" fmla="*/ 1286561 h 1286560"/>
                <a:gd name="connsiteX3" fmla="*/ 0 w 1332738"/>
                <a:gd name="connsiteY3" fmla="*/ 1286561 h 1286560"/>
              </a:gdLst>
              <a:ahLst/>
              <a:cxnLst>
                <a:cxn ang="0">
                  <a:pos x="connsiteX0" y="connsiteY0"/>
                </a:cxn>
                <a:cxn ang="0">
                  <a:pos x="connsiteX1" y="connsiteY1"/>
                </a:cxn>
                <a:cxn ang="0">
                  <a:pos x="connsiteX2" y="connsiteY2"/>
                </a:cxn>
                <a:cxn ang="0">
                  <a:pos x="connsiteX3" y="connsiteY3"/>
                </a:cxn>
              </a:cxnLst>
              <a:rect l="l" t="t" r="r" b="b"/>
              <a:pathLst>
                <a:path w="1332738" h="1286560">
                  <a:moveTo>
                    <a:pt x="0" y="0"/>
                  </a:moveTo>
                  <a:lnTo>
                    <a:pt x="1332738" y="0"/>
                  </a:lnTo>
                  <a:lnTo>
                    <a:pt x="1332738" y="1286561"/>
                  </a:lnTo>
                  <a:lnTo>
                    <a:pt x="0" y="1286561"/>
                  </a:lnTo>
                  <a:close/>
                </a:path>
              </a:pathLst>
            </a:custGeom>
            <a:noFill/>
            <a:ln w="15240" cap="flat">
              <a:noFill/>
              <a:prstDash val="solid"/>
              <a:miter/>
            </a:ln>
          </p:spPr>
          <p:txBody>
            <a:bodyPr rtlCol="0" anchor="ctr"/>
            <a:lstStyle/>
            <a:p>
              <a:endParaRPr lang="en-IN" dirty="0"/>
            </a:p>
          </p:txBody>
        </p:sp>
        <p:sp>
          <p:nvSpPr>
            <p:cNvPr id="102" name="TextBox 101">
              <a:extLst>
                <a:ext uri="{FF2B5EF4-FFF2-40B4-BE49-F238E27FC236}">
                  <a16:creationId xmlns:a16="http://schemas.microsoft.com/office/drawing/2014/main" id="{94621E06-946C-4AC6-AECF-E83348FA975A}"/>
                </a:ext>
              </a:extLst>
            </p:cNvPr>
            <p:cNvSpPr txBox="1"/>
            <p:nvPr/>
          </p:nvSpPr>
          <p:spPr>
            <a:xfrm>
              <a:off x="10352203" y="4073027"/>
              <a:ext cx="1741186" cy="1169551"/>
            </a:xfrm>
            <a:prstGeom prst="rect">
              <a:avLst/>
            </a:prstGeom>
            <a:noFill/>
          </p:spPr>
          <p:txBody>
            <a:bodyPr wrap="square" rtlCol="0">
              <a:spAutoFit/>
            </a:bodyPr>
            <a:lstStyle/>
            <a:p>
              <a:pPr algn="ctr"/>
              <a:r>
                <a:rPr lang="en-US" sz="1000" dirty="0">
                  <a:solidFill>
                    <a:schemeClr val="bg1"/>
                  </a:solidFill>
                  <a:latin typeface="Century Gothic" panose="020B0502020202020204" pitchFamily="34" charset="0"/>
                  <a:cs typeface="Arial" panose="020B0604020202020204" pitchFamily="34" charset="0"/>
                </a:rPr>
                <a:t>Apply powers to directly and indirectly recover resources lost to the state and taxpayers and ensure application of consequences for wrongdoing</a:t>
              </a:r>
            </a:p>
          </p:txBody>
        </p:sp>
        <p:sp>
          <p:nvSpPr>
            <p:cNvPr id="111" name="Freeform: Shape 110">
              <a:extLst>
                <a:ext uri="{FF2B5EF4-FFF2-40B4-BE49-F238E27FC236}">
                  <a16:creationId xmlns:a16="http://schemas.microsoft.com/office/drawing/2014/main" id="{EA55D14F-ACCB-4EB5-9D81-7EF1E114E9B1}"/>
                </a:ext>
              </a:extLst>
            </p:cNvPr>
            <p:cNvSpPr/>
            <p:nvPr/>
          </p:nvSpPr>
          <p:spPr>
            <a:xfrm>
              <a:off x="8499500" y="4138879"/>
              <a:ext cx="1332738" cy="1286560"/>
            </a:xfrm>
            <a:custGeom>
              <a:avLst/>
              <a:gdLst>
                <a:gd name="connsiteX0" fmla="*/ 0 w 1332738"/>
                <a:gd name="connsiteY0" fmla="*/ 0 h 1286560"/>
                <a:gd name="connsiteX1" fmla="*/ 1332739 w 1332738"/>
                <a:gd name="connsiteY1" fmla="*/ 0 h 1286560"/>
                <a:gd name="connsiteX2" fmla="*/ 1332739 w 1332738"/>
                <a:gd name="connsiteY2" fmla="*/ 1286561 h 1286560"/>
                <a:gd name="connsiteX3" fmla="*/ 0 w 1332738"/>
                <a:gd name="connsiteY3" fmla="*/ 1286561 h 1286560"/>
              </a:gdLst>
              <a:ahLst/>
              <a:cxnLst>
                <a:cxn ang="0">
                  <a:pos x="connsiteX0" y="connsiteY0"/>
                </a:cxn>
                <a:cxn ang="0">
                  <a:pos x="connsiteX1" y="connsiteY1"/>
                </a:cxn>
                <a:cxn ang="0">
                  <a:pos x="connsiteX2" y="connsiteY2"/>
                </a:cxn>
                <a:cxn ang="0">
                  <a:pos x="connsiteX3" y="connsiteY3"/>
                </a:cxn>
              </a:cxnLst>
              <a:rect l="l" t="t" r="r" b="b"/>
              <a:pathLst>
                <a:path w="1332738" h="1286560">
                  <a:moveTo>
                    <a:pt x="0" y="0"/>
                  </a:moveTo>
                  <a:lnTo>
                    <a:pt x="1332739" y="0"/>
                  </a:lnTo>
                  <a:lnTo>
                    <a:pt x="1332739" y="1286561"/>
                  </a:lnTo>
                  <a:lnTo>
                    <a:pt x="0" y="1286561"/>
                  </a:lnTo>
                  <a:close/>
                </a:path>
              </a:pathLst>
            </a:custGeom>
            <a:noFill/>
            <a:ln w="15240" cap="flat">
              <a:noFill/>
              <a:prstDash val="solid"/>
              <a:miter/>
            </a:ln>
          </p:spPr>
          <p:txBody>
            <a:bodyPr rtlCol="0" anchor="ctr"/>
            <a:lstStyle/>
            <a:p>
              <a:endParaRPr lang="en-IN" dirty="0"/>
            </a:p>
          </p:txBody>
        </p:sp>
        <p:sp>
          <p:nvSpPr>
            <p:cNvPr id="112" name="TextBox 111">
              <a:extLst>
                <a:ext uri="{FF2B5EF4-FFF2-40B4-BE49-F238E27FC236}">
                  <a16:creationId xmlns:a16="http://schemas.microsoft.com/office/drawing/2014/main" id="{985BD23A-5A56-4611-A2B4-B119AD53FE41}"/>
                </a:ext>
              </a:extLst>
            </p:cNvPr>
            <p:cNvSpPr txBox="1"/>
            <p:nvPr/>
          </p:nvSpPr>
          <p:spPr>
            <a:xfrm>
              <a:off x="8444878" y="4002953"/>
              <a:ext cx="1499042" cy="1015663"/>
            </a:xfrm>
            <a:prstGeom prst="rect">
              <a:avLst/>
            </a:prstGeom>
            <a:noFill/>
          </p:spPr>
          <p:txBody>
            <a:bodyPr wrap="square" rtlCol="0">
              <a:spAutoFit/>
            </a:bodyPr>
            <a:lstStyle/>
            <a:p>
              <a:pPr algn="ctr"/>
              <a:r>
                <a:rPr lang="en-US" sz="1000" dirty="0">
                  <a:solidFill>
                    <a:srgbClr val="002060"/>
                  </a:solidFill>
                  <a:latin typeface="Century Gothic" panose="020B0502020202020204" pitchFamily="34" charset="0"/>
                  <a:cs typeface="Arial" panose="020B0604020202020204" pitchFamily="34" charset="0"/>
                </a:rPr>
                <a:t>Move a critical mass of auditees towards organisational cultures charcterised by transparency, integrity and accountability</a:t>
              </a:r>
            </a:p>
          </p:txBody>
        </p:sp>
        <p:sp>
          <p:nvSpPr>
            <p:cNvPr id="121" name="Freeform: Shape 120">
              <a:extLst>
                <a:ext uri="{FF2B5EF4-FFF2-40B4-BE49-F238E27FC236}">
                  <a16:creationId xmlns:a16="http://schemas.microsoft.com/office/drawing/2014/main" id="{1D5746F6-B6E3-42E7-97D3-A3FA88FED53D}"/>
                </a:ext>
              </a:extLst>
            </p:cNvPr>
            <p:cNvSpPr/>
            <p:nvPr/>
          </p:nvSpPr>
          <p:spPr>
            <a:xfrm>
              <a:off x="6489192" y="4138879"/>
              <a:ext cx="1332737" cy="1286560"/>
            </a:xfrm>
            <a:custGeom>
              <a:avLst/>
              <a:gdLst>
                <a:gd name="connsiteX0" fmla="*/ 0 w 1332737"/>
                <a:gd name="connsiteY0" fmla="*/ 0 h 1286560"/>
                <a:gd name="connsiteX1" fmla="*/ 1332738 w 1332737"/>
                <a:gd name="connsiteY1" fmla="*/ 0 h 1286560"/>
                <a:gd name="connsiteX2" fmla="*/ 1332738 w 1332737"/>
                <a:gd name="connsiteY2" fmla="*/ 1286561 h 1286560"/>
                <a:gd name="connsiteX3" fmla="*/ 0 w 1332737"/>
                <a:gd name="connsiteY3" fmla="*/ 1286561 h 1286560"/>
              </a:gdLst>
              <a:ahLst/>
              <a:cxnLst>
                <a:cxn ang="0">
                  <a:pos x="connsiteX0" y="connsiteY0"/>
                </a:cxn>
                <a:cxn ang="0">
                  <a:pos x="connsiteX1" y="connsiteY1"/>
                </a:cxn>
                <a:cxn ang="0">
                  <a:pos x="connsiteX2" y="connsiteY2"/>
                </a:cxn>
                <a:cxn ang="0">
                  <a:pos x="connsiteX3" y="connsiteY3"/>
                </a:cxn>
              </a:cxnLst>
              <a:rect l="l" t="t" r="r" b="b"/>
              <a:pathLst>
                <a:path w="1332737" h="1286560">
                  <a:moveTo>
                    <a:pt x="0" y="0"/>
                  </a:moveTo>
                  <a:lnTo>
                    <a:pt x="1332738" y="0"/>
                  </a:lnTo>
                  <a:lnTo>
                    <a:pt x="1332738" y="1286561"/>
                  </a:lnTo>
                  <a:lnTo>
                    <a:pt x="0" y="1286561"/>
                  </a:lnTo>
                  <a:close/>
                </a:path>
              </a:pathLst>
            </a:custGeom>
            <a:noFill/>
            <a:ln w="15240" cap="flat">
              <a:noFill/>
              <a:prstDash val="solid"/>
              <a:miter/>
            </a:ln>
          </p:spPr>
          <p:txBody>
            <a:bodyPr rtlCol="0" anchor="ctr"/>
            <a:lstStyle/>
            <a:p>
              <a:endParaRPr lang="en-IN" dirty="0"/>
            </a:p>
          </p:txBody>
        </p:sp>
        <p:sp>
          <p:nvSpPr>
            <p:cNvPr id="130" name="TextBox 129">
              <a:extLst>
                <a:ext uri="{FF2B5EF4-FFF2-40B4-BE49-F238E27FC236}">
                  <a16:creationId xmlns:a16="http://schemas.microsoft.com/office/drawing/2014/main" id="{60C0D62E-B4D2-437E-87A8-AD42855CFC55}"/>
                </a:ext>
              </a:extLst>
            </p:cNvPr>
            <p:cNvSpPr txBox="1"/>
            <p:nvPr/>
          </p:nvSpPr>
          <p:spPr>
            <a:xfrm>
              <a:off x="6203047" y="3978400"/>
              <a:ext cx="1721634" cy="861774"/>
            </a:xfrm>
            <a:prstGeom prst="rect">
              <a:avLst/>
            </a:prstGeom>
            <a:noFill/>
          </p:spPr>
          <p:txBody>
            <a:bodyPr wrap="square" rtlCol="0">
              <a:spAutoFit/>
            </a:bodyPr>
            <a:lstStyle/>
            <a:p>
              <a:pPr algn="ctr"/>
              <a:r>
                <a:rPr lang="en-US" sz="1000" dirty="0">
                  <a:solidFill>
                    <a:srgbClr val="002060"/>
                  </a:solidFill>
                  <a:latin typeface="Century Gothic" panose="020B0502020202020204" pitchFamily="34" charset="0"/>
                  <a:cs typeface="Arial" panose="020B0604020202020204" pitchFamily="34" charset="0"/>
                </a:rPr>
                <a:t>Move stakeholders from mere awareness of our messaging to action on and advocacy of our messaging</a:t>
              </a:r>
            </a:p>
          </p:txBody>
        </p:sp>
        <p:sp>
          <p:nvSpPr>
            <p:cNvPr id="131" name="Freeform: Shape 130">
              <a:extLst>
                <a:ext uri="{FF2B5EF4-FFF2-40B4-BE49-F238E27FC236}">
                  <a16:creationId xmlns:a16="http://schemas.microsoft.com/office/drawing/2014/main" id="{DBB6F205-0836-4A5D-8024-BF2732A53F4C}"/>
                </a:ext>
              </a:extLst>
            </p:cNvPr>
            <p:cNvSpPr/>
            <p:nvPr/>
          </p:nvSpPr>
          <p:spPr>
            <a:xfrm>
              <a:off x="4479036" y="4138879"/>
              <a:ext cx="1332737" cy="1286560"/>
            </a:xfrm>
            <a:custGeom>
              <a:avLst/>
              <a:gdLst>
                <a:gd name="connsiteX0" fmla="*/ 0 w 1332737"/>
                <a:gd name="connsiteY0" fmla="*/ 0 h 1286560"/>
                <a:gd name="connsiteX1" fmla="*/ 1332738 w 1332737"/>
                <a:gd name="connsiteY1" fmla="*/ 0 h 1286560"/>
                <a:gd name="connsiteX2" fmla="*/ 1332738 w 1332737"/>
                <a:gd name="connsiteY2" fmla="*/ 1286561 h 1286560"/>
                <a:gd name="connsiteX3" fmla="*/ 0 w 1332737"/>
                <a:gd name="connsiteY3" fmla="*/ 1286561 h 1286560"/>
              </a:gdLst>
              <a:ahLst/>
              <a:cxnLst>
                <a:cxn ang="0">
                  <a:pos x="connsiteX0" y="connsiteY0"/>
                </a:cxn>
                <a:cxn ang="0">
                  <a:pos x="connsiteX1" y="connsiteY1"/>
                </a:cxn>
                <a:cxn ang="0">
                  <a:pos x="connsiteX2" y="connsiteY2"/>
                </a:cxn>
                <a:cxn ang="0">
                  <a:pos x="connsiteX3" y="connsiteY3"/>
                </a:cxn>
              </a:cxnLst>
              <a:rect l="l" t="t" r="r" b="b"/>
              <a:pathLst>
                <a:path w="1332737" h="1286560">
                  <a:moveTo>
                    <a:pt x="0" y="0"/>
                  </a:moveTo>
                  <a:lnTo>
                    <a:pt x="1332738" y="0"/>
                  </a:lnTo>
                  <a:lnTo>
                    <a:pt x="1332738" y="1286561"/>
                  </a:lnTo>
                  <a:lnTo>
                    <a:pt x="0" y="1286561"/>
                  </a:lnTo>
                  <a:close/>
                </a:path>
              </a:pathLst>
            </a:custGeom>
            <a:noFill/>
            <a:ln w="15240" cap="flat">
              <a:noFill/>
              <a:prstDash val="solid"/>
              <a:miter/>
            </a:ln>
          </p:spPr>
          <p:txBody>
            <a:bodyPr rtlCol="0" anchor="ctr"/>
            <a:lstStyle/>
            <a:p>
              <a:endParaRPr lang="en-IN" dirty="0"/>
            </a:p>
          </p:txBody>
        </p:sp>
        <p:sp>
          <p:nvSpPr>
            <p:cNvPr id="132" name="TextBox 131">
              <a:extLst>
                <a:ext uri="{FF2B5EF4-FFF2-40B4-BE49-F238E27FC236}">
                  <a16:creationId xmlns:a16="http://schemas.microsoft.com/office/drawing/2014/main" id="{96947985-252D-4E77-88A9-B5422C324E41}"/>
                </a:ext>
              </a:extLst>
            </p:cNvPr>
            <p:cNvSpPr txBox="1"/>
            <p:nvPr/>
          </p:nvSpPr>
          <p:spPr>
            <a:xfrm>
              <a:off x="4166906" y="3971868"/>
              <a:ext cx="1870863" cy="1169551"/>
            </a:xfrm>
            <a:prstGeom prst="rect">
              <a:avLst/>
            </a:prstGeom>
            <a:noFill/>
          </p:spPr>
          <p:txBody>
            <a:bodyPr wrap="square" rtlCol="0">
              <a:spAutoFit/>
            </a:bodyPr>
            <a:lstStyle/>
            <a:p>
              <a:pPr algn="ctr"/>
              <a:r>
                <a:rPr lang="en-US" sz="1000" dirty="0">
                  <a:solidFill>
                    <a:srgbClr val="002060"/>
                  </a:solidFill>
                  <a:latin typeface="Century Gothic" panose="020B0502020202020204" pitchFamily="34" charset="0"/>
                  <a:cs typeface="Arial" panose="020B0604020202020204" pitchFamily="34" charset="0"/>
                </a:rPr>
                <a:t>Unlock latent capacity in the existing resource base and our people and lower the cost and effort with which we derive each marginal unit of quality, insight, influence and enforcement</a:t>
              </a:r>
            </a:p>
          </p:txBody>
        </p:sp>
        <p:sp>
          <p:nvSpPr>
            <p:cNvPr id="141" name="Freeform: Shape 140">
              <a:extLst>
                <a:ext uri="{FF2B5EF4-FFF2-40B4-BE49-F238E27FC236}">
                  <a16:creationId xmlns:a16="http://schemas.microsoft.com/office/drawing/2014/main" id="{72DF6EBB-DA60-4D1C-B25E-80738E0FA90F}"/>
                </a:ext>
              </a:extLst>
            </p:cNvPr>
            <p:cNvSpPr/>
            <p:nvPr/>
          </p:nvSpPr>
          <p:spPr>
            <a:xfrm>
              <a:off x="2468727" y="4138879"/>
              <a:ext cx="1332737" cy="1286560"/>
            </a:xfrm>
            <a:custGeom>
              <a:avLst/>
              <a:gdLst>
                <a:gd name="connsiteX0" fmla="*/ 0 w 1332737"/>
                <a:gd name="connsiteY0" fmla="*/ 0 h 1286560"/>
                <a:gd name="connsiteX1" fmla="*/ 1332738 w 1332737"/>
                <a:gd name="connsiteY1" fmla="*/ 0 h 1286560"/>
                <a:gd name="connsiteX2" fmla="*/ 1332738 w 1332737"/>
                <a:gd name="connsiteY2" fmla="*/ 1286561 h 1286560"/>
                <a:gd name="connsiteX3" fmla="*/ 0 w 1332737"/>
                <a:gd name="connsiteY3" fmla="*/ 1286561 h 1286560"/>
              </a:gdLst>
              <a:ahLst/>
              <a:cxnLst>
                <a:cxn ang="0">
                  <a:pos x="connsiteX0" y="connsiteY0"/>
                </a:cxn>
                <a:cxn ang="0">
                  <a:pos x="connsiteX1" y="connsiteY1"/>
                </a:cxn>
                <a:cxn ang="0">
                  <a:pos x="connsiteX2" y="connsiteY2"/>
                </a:cxn>
                <a:cxn ang="0">
                  <a:pos x="connsiteX3" y="connsiteY3"/>
                </a:cxn>
              </a:cxnLst>
              <a:rect l="l" t="t" r="r" b="b"/>
              <a:pathLst>
                <a:path w="1332737" h="1286560">
                  <a:moveTo>
                    <a:pt x="0" y="0"/>
                  </a:moveTo>
                  <a:lnTo>
                    <a:pt x="1332738" y="0"/>
                  </a:lnTo>
                  <a:lnTo>
                    <a:pt x="1332738" y="1286561"/>
                  </a:lnTo>
                  <a:lnTo>
                    <a:pt x="0" y="1286561"/>
                  </a:lnTo>
                  <a:close/>
                </a:path>
              </a:pathLst>
            </a:custGeom>
            <a:noFill/>
            <a:ln w="15240" cap="flat">
              <a:noFill/>
              <a:prstDash val="solid"/>
              <a:miter/>
            </a:ln>
          </p:spPr>
          <p:txBody>
            <a:bodyPr rtlCol="0" anchor="ctr"/>
            <a:lstStyle/>
            <a:p>
              <a:endParaRPr lang="en-IN" dirty="0"/>
            </a:p>
          </p:txBody>
        </p:sp>
        <p:sp>
          <p:nvSpPr>
            <p:cNvPr id="142" name="TextBox 141">
              <a:extLst>
                <a:ext uri="{FF2B5EF4-FFF2-40B4-BE49-F238E27FC236}">
                  <a16:creationId xmlns:a16="http://schemas.microsoft.com/office/drawing/2014/main" id="{91D89448-482A-4139-AC18-D1A6227D5E93}"/>
                </a:ext>
              </a:extLst>
            </p:cNvPr>
            <p:cNvSpPr txBox="1"/>
            <p:nvPr/>
          </p:nvSpPr>
          <p:spPr>
            <a:xfrm>
              <a:off x="2377302" y="4073027"/>
              <a:ext cx="184731" cy="240066"/>
            </a:xfrm>
            <a:prstGeom prst="rect">
              <a:avLst/>
            </a:prstGeom>
            <a:noFill/>
          </p:spPr>
          <p:txBody>
            <a:bodyPr wrap="none" rtlCol="0">
              <a:spAutoFit/>
            </a:bodyPr>
            <a:lstStyle/>
            <a:p>
              <a:pPr algn="l"/>
              <a:endParaRPr lang="en-IN" sz="960" spc="0" baseline="0" dirty="0">
                <a:solidFill>
                  <a:srgbClr val="FFFFFF"/>
                </a:solidFill>
                <a:latin typeface="Arial"/>
                <a:cs typeface="Arial"/>
                <a:sym typeface="Arial"/>
                <a:rtl val="0"/>
              </a:endParaRPr>
            </a:p>
          </p:txBody>
        </p:sp>
        <p:sp>
          <p:nvSpPr>
            <p:cNvPr id="145" name="TextBox 144">
              <a:extLst>
                <a:ext uri="{FF2B5EF4-FFF2-40B4-BE49-F238E27FC236}">
                  <a16:creationId xmlns:a16="http://schemas.microsoft.com/office/drawing/2014/main" id="{84E88451-D026-42F1-A17B-0D7A831FE731}"/>
                </a:ext>
              </a:extLst>
            </p:cNvPr>
            <p:cNvSpPr txBox="1"/>
            <p:nvPr/>
          </p:nvSpPr>
          <p:spPr>
            <a:xfrm>
              <a:off x="2379142" y="3947684"/>
              <a:ext cx="1676450" cy="707886"/>
            </a:xfrm>
            <a:prstGeom prst="rect">
              <a:avLst/>
            </a:prstGeom>
            <a:noFill/>
          </p:spPr>
          <p:txBody>
            <a:bodyPr wrap="square" rtlCol="0">
              <a:spAutoFit/>
            </a:bodyPr>
            <a:lstStyle/>
            <a:p>
              <a:r>
                <a:rPr lang="en-US" sz="1000" dirty="0">
                  <a:solidFill>
                    <a:srgbClr val="002060"/>
                  </a:solidFill>
                  <a:latin typeface="Century Gothic" panose="020B0502020202020204" pitchFamily="34" charset="0"/>
                  <a:cs typeface="Arial" panose="020B0604020202020204" pitchFamily="34" charset="0"/>
                </a:rPr>
                <a:t>Generate audit insights that illuminate understanding, drive action and yield results</a:t>
              </a:r>
            </a:p>
          </p:txBody>
        </p:sp>
        <p:sp>
          <p:nvSpPr>
            <p:cNvPr id="151" name="Freeform: Shape 150">
              <a:extLst>
                <a:ext uri="{FF2B5EF4-FFF2-40B4-BE49-F238E27FC236}">
                  <a16:creationId xmlns:a16="http://schemas.microsoft.com/office/drawing/2014/main" id="{AE2EA716-F42D-4BF7-8FE1-A8FDCFD83445}"/>
                </a:ext>
              </a:extLst>
            </p:cNvPr>
            <p:cNvSpPr/>
            <p:nvPr/>
          </p:nvSpPr>
          <p:spPr>
            <a:xfrm>
              <a:off x="458419" y="4138879"/>
              <a:ext cx="1332738" cy="1286560"/>
            </a:xfrm>
            <a:custGeom>
              <a:avLst/>
              <a:gdLst>
                <a:gd name="connsiteX0" fmla="*/ 0 w 1332738"/>
                <a:gd name="connsiteY0" fmla="*/ 0 h 1286560"/>
                <a:gd name="connsiteX1" fmla="*/ 1332738 w 1332738"/>
                <a:gd name="connsiteY1" fmla="*/ 0 h 1286560"/>
                <a:gd name="connsiteX2" fmla="*/ 1332738 w 1332738"/>
                <a:gd name="connsiteY2" fmla="*/ 1286561 h 1286560"/>
                <a:gd name="connsiteX3" fmla="*/ 0 w 1332738"/>
                <a:gd name="connsiteY3" fmla="*/ 1286561 h 1286560"/>
              </a:gdLst>
              <a:ahLst/>
              <a:cxnLst>
                <a:cxn ang="0">
                  <a:pos x="connsiteX0" y="connsiteY0"/>
                </a:cxn>
                <a:cxn ang="0">
                  <a:pos x="connsiteX1" y="connsiteY1"/>
                </a:cxn>
                <a:cxn ang="0">
                  <a:pos x="connsiteX2" y="connsiteY2"/>
                </a:cxn>
                <a:cxn ang="0">
                  <a:pos x="connsiteX3" y="connsiteY3"/>
                </a:cxn>
              </a:cxnLst>
              <a:rect l="l" t="t" r="r" b="b"/>
              <a:pathLst>
                <a:path w="1332738" h="1286560">
                  <a:moveTo>
                    <a:pt x="0" y="0"/>
                  </a:moveTo>
                  <a:lnTo>
                    <a:pt x="1332738" y="0"/>
                  </a:lnTo>
                  <a:lnTo>
                    <a:pt x="1332738" y="1286561"/>
                  </a:lnTo>
                  <a:lnTo>
                    <a:pt x="0" y="1286561"/>
                  </a:lnTo>
                  <a:close/>
                </a:path>
              </a:pathLst>
            </a:custGeom>
            <a:noFill/>
            <a:ln w="15240" cap="flat">
              <a:noFill/>
              <a:prstDash val="solid"/>
              <a:miter/>
            </a:ln>
          </p:spPr>
          <p:txBody>
            <a:bodyPr rtlCol="0" anchor="ctr"/>
            <a:lstStyle/>
            <a:p>
              <a:endParaRPr lang="en-IN" dirty="0"/>
            </a:p>
          </p:txBody>
        </p:sp>
        <p:sp>
          <p:nvSpPr>
            <p:cNvPr id="152" name="TextBox 151">
              <a:extLst>
                <a:ext uri="{FF2B5EF4-FFF2-40B4-BE49-F238E27FC236}">
                  <a16:creationId xmlns:a16="http://schemas.microsoft.com/office/drawing/2014/main" id="{97DC5325-1B72-4D96-AA2D-E9C65E445E84}"/>
                </a:ext>
              </a:extLst>
            </p:cNvPr>
            <p:cNvSpPr txBox="1"/>
            <p:nvPr/>
          </p:nvSpPr>
          <p:spPr>
            <a:xfrm>
              <a:off x="134198" y="3860663"/>
              <a:ext cx="1856283" cy="1015663"/>
            </a:xfrm>
            <a:prstGeom prst="rect">
              <a:avLst/>
            </a:prstGeom>
            <a:noFill/>
          </p:spPr>
          <p:txBody>
            <a:bodyPr wrap="square" rtlCol="0">
              <a:spAutoFit/>
            </a:bodyPr>
            <a:lstStyle/>
            <a:p>
              <a:r>
                <a:rPr lang="en-US" sz="1000" dirty="0">
                  <a:solidFill>
                    <a:srgbClr val="002060"/>
                  </a:solidFill>
                  <a:latin typeface="Century Gothic" panose="020B0502020202020204" pitchFamily="34" charset="0"/>
                  <a:cs typeface="Arial" panose="020B0604020202020204" pitchFamily="34" charset="0"/>
                </a:rPr>
                <a:t>Acquire, develop and maintain the quantity, quality and configuration of people, resources and capabilities to safely achieve and sustain our desired levels of impact</a:t>
              </a:r>
            </a:p>
          </p:txBody>
        </p:sp>
        <p:sp>
          <p:nvSpPr>
            <p:cNvPr id="160" name="TextBox 159">
              <a:extLst>
                <a:ext uri="{FF2B5EF4-FFF2-40B4-BE49-F238E27FC236}">
                  <a16:creationId xmlns:a16="http://schemas.microsoft.com/office/drawing/2014/main" id="{F8D7FBFC-AB3C-4B49-93AA-E0E89261AC77}"/>
                </a:ext>
              </a:extLst>
            </p:cNvPr>
            <p:cNvSpPr txBox="1"/>
            <p:nvPr/>
          </p:nvSpPr>
          <p:spPr>
            <a:xfrm>
              <a:off x="367050" y="5243459"/>
              <a:ext cx="184731" cy="240066"/>
            </a:xfrm>
            <a:prstGeom prst="rect">
              <a:avLst/>
            </a:prstGeom>
            <a:noFill/>
          </p:spPr>
          <p:txBody>
            <a:bodyPr wrap="none" rtlCol="0">
              <a:spAutoFit/>
            </a:bodyPr>
            <a:lstStyle/>
            <a:p>
              <a:pPr algn="l"/>
              <a:endParaRPr lang="en-IN" sz="960" spc="0" baseline="0" dirty="0">
                <a:solidFill>
                  <a:srgbClr val="FFFFFF"/>
                </a:solidFill>
                <a:latin typeface="Arial"/>
                <a:cs typeface="Arial"/>
                <a:sym typeface="Arial"/>
                <a:rtl val="0"/>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 y="5564778"/>
            <a:ext cx="2032101" cy="129123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216" y="5399442"/>
            <a:ext cx="2085206" cy="147891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3811" y="5592451"/>
            <a:ext cx="2029950" cy="125437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122" y="5592452"/>
            <a:ext cx="2019587" cy="126554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3931" y="5592588"/>
            <a:ext cx="2050478" cy="126183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9897" y="5582194"/>
            <a:ext cx="2032103" cy="1264628"/>
          </a:xfrm>
          <a:prstGeom prst="rect">
            <a:avLst/>
          </a:prstGeom>
        </p:spPr>
      </p:pic>
      <p:sp>
        <p:nvSpPr>
          <p:cNvPr id="162" name="Title 2"/>
          <p:cNvSpPr>
            <a:spLocks noGrp="1"/>
          </p:cNvSpPr>
          <p:nvPr>
            <p:ph type="title"/>
          </p:nvPr>
        </p:nvSpPr>
        <p:spPr>
          <a:xfrm>
            <a:off x="940212" y="286185"/>
            <a:ext cx="9853135" cy="458670"/>
          </a:xfrm>
          <a:solidFill>
            <a:schemeClr val="tx2">
              <a:lumMod val="50000"/>
            </a:schemeClr>
          </a:solidFill>
        </p:spPr>
        <p:txBody>
          <a:bodyPr vert="horz" lIns="91440" tIns="45720" rIns="91440" bIns="45720" rtlCol="0" anchor="ctr">
            <a:normAutofit/>
          </a:bodyPr>
          <a:lstStyle/>
          <a:p>
            <a:r>
              <a:rPr lang="en-US" dirty="0"/>
              <a:t>STRATEGY 2030</a:t>
            </a:r>
          </a:p>
        </p:txBody>
      </p:sp>
      <p:sp>
        <p:nvSpPr>
          <p:cNvPr id="163" name="TextBox 162">
            <a:extLst>
              <a:ext uri="{FF2B5EF4-FFF2-40B4-BE49-F238E27FC236}">
                <a16:creationId xmlns:a16="http://schemas.microsoft.com/office/drawing/2014/main" id="{4834E9FA-DACF-5248-8D6C-E9D457118ECE}"/>
              </a:ext>
            </a:extLst>
          </p:cNvPr>
          <p:cNvSpPr txBox="1"/>
          <p:nvPr/>
        </p:nvSpPr>
        <p:spPr>
          <a:xfrm>
            <a:off x="-349607" y="1193555"/>
            <a:ext cx="12192153" cy="707886"/>
          </a:xfrm>
          <a:prstGeom prst="rect">
            <a:avLst/>
          </a:prstGeom>
          <a:noFill/>
          <a:ln>
            <a:noFill/>
          </a:ln>
        </p:spPr>
        <p:txBody>
          <a:bodyPr wrap="square" rtlCol="0">
            <a:spAutoFit/>
          </a:bodyPr>
          <a:lstStyle/>
          <a:p>
            <a:pPr algn="ctr"/>
            <a:r>
              <a:rPr lang="en-US" dirty="0">
                <a:solidFill>
                  <a:srgbClr val="002060"/>
                </a:solidFill>
                <a:latin typeface="Century Gothic" panose="020B0502020202020204" pitchFamily="34" charset="0"/>
                <a:cs typeface="Arial" panose="020B0604020202020204" pitchFamily="34" charset="0"/>
              </a:rPr>
              <a:t>We will realise our </a:t>
            </a:r>
            <a:r>
              <a:rPr lang="en-US" sz="4000" dirty="0">
                <a:solidFill>
                  <a:srgbClr val="002060"/>
                </a:solidFill>
                <a:latin typeface="Century Gothic" panose="020B0502020202020204" pitchFamily="34" charset="0"/>
                <a:cs typeface="Arial" panose="020B0604020202020204" pitchFamily="34" charset="0"/>
              </a:rPr>
              <a:t>strategic aspiration </a:t>
            </a:r>
            <a:r>
              <a:rPr lang="en-US" dirty="0">
                <a:solidFill>
                  <a:srgbClr val="002060"/>
                </a:solidFill>
                <a:latin typeface="Century Gothic" panose="020B0502020202020204" pitchFamily="34" charset="0"/>
                <a:cs typeface="Arial" panose="020B0604020202020204" pitchFamily="34" charset="0"/>
              </a:rPr>
              <a:t>by focusing on six strategic goals </a:t>
            </a:r>
          </a:p>
        </p:txBody>
      </p:sp>
    </p:spTree>
    <p:extLst>
      <p:ext uri="{BB962C8B-B14F-4D97-AF65-F5344CB8AC3E}">
        <p14:creationId xmlns:p14="http://schemas.microsoft.com/office/powerpoint/2010/main" val="282441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GSA Colour codes">
      <a:dk1>
        <a:srgbClr val="000000"/>
      </a:dk1>
      <a:lt1>
        <a:srgbClr val="FFFFFF"/>
      </a:lt1>
      <a:dk2>
        <a:srgbClr val="44546A"/>
      </a:dk2>
      <a:lt2>
        <a:srgbClr val="E7E6E6"/>
      </a:lt2>
      <a:accent1>
        <a:srgbClr val="172C54"/>
      </a:accent1>
      <a:accent2>
        <a:srgbClr val="00A88E"/>
      </a:accent2>
      <a:accent3>
        <a:srgbClr val="5DA9DD"/>
      </a:accent3>
      <a:accent4>
        <a:srgbClr val="ABD693"/>
      </a:accent4>
      <a:accent5>
        <a:srgbClr val="E1C832"/>
      </a:accent5>
      <a:accent6>
        <a:srgbClr val="E2792B"/>
      </a:accent6>
      <a:hlink>
        <a:srgbClr val="880027"/>
      </a:hlink>
      <a:folHlink>
        <a:srgbClr val="97857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5D9DAB367714C864EDB2B1D140BBF" ma:contentTypeVersion="6" ma:contentTypeDescription="Create a new document." ma:contentTypeScope="" ma:versionID="806ed830cf382aeae2a77466d3e816c4">
  <xsd:schema xmlns:xsd="http://www.w3.org/2001/XMLSchema" xmlns:xs="http://www.w3.org/2001/XMLSchema" xmlns:p="http://schemas.microsoft.com/office/2006/metadata/properties" xmlns:ns2="145ebf06-ac98-4628-9f64-0fa065029bb5" xmlns:ns3="f4d46643-0f5f-4b8f-988c-9a6b30594fb3" targetNamespace="http://schemas.microsoft.com/office/2006/metadata/properties" ma:root="true" ma:fieldsID="ac8af1aacb290ab789514c5700dd0185" ns2:_="" ns3:_="">
    <xsd:import namespace="145ebf06-ac98-4628-9f64-0fa065029bb5"/>
    <xsd:import namespace="f4d46643-0f5f-4b8f-988c-9a6b30594f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ebf06-ac98-4628-9f64-0fa065029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d46643-0f5f-4b8f-988c-9a6b30594f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3DF1E4-87CC-41E5-A266-54055800F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ebf06-ac98-4628-9f64-0fa065029bb5"/>
    <ds:schemaRef ds:uri="f4d46643-0f5f-4b8f-988c-9a6b30594f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34787C-A12C-4CD3-B1D2-31D305332985}">
  <ds:schemaRefs>
    <ds:schemaRef ds:uri="145ebf06-ac98-4628-9f64-0fa065029bb5"/>
    <ds:schemaRef ds:uri="http://schemas.microsoft.com/office/infopath/2007/PartnerControls"/>
    <ds:schemaRef ds:uri="http://schemas.microsoft.com/office/2006/documentManagement/types"/>
    <ds:schemaRef ds:uri="http://purl.org/dc/elements/1.1/"/>
    <ds:schemaRef ds:uri="http://purl.org/dc/terms/"/>
    <ds:schemaRef ds:uri="http://purl.org/dc/dcmitype/"/>
    <ds:schemaRef ds:uri="f4d46643-0f5f-4b8f-988c-9a6b30594fb3"/>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F511851-9218-46E1-912E-4DB7995A11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12455</TotalTime>
  <Words>2678</Words>
  <Application>Microsoft Office PowerPoint</Application>
  <PresentationFormat>Widescreen</PresentationFormat>
  <Paragraphs>325</Paragraphs>
  <Slides>23</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23</vt:i4>
      </vt:variant>
    </vt:vector>
  </HeadingPairs>
  <TitlesOfParts>
    <vt:vector size="40" baseType="lpstr">
      <vt:lpstr>Microsoft YaHei</vt:lpstr>
      <vt:lpstr>ＭＳ Ｐゴシック</vt:lpstr>
      <vt:lpstr>ＭＳ Ｐゴシック</vt:lpstr>
      <vt:lpstr>Arial</vt:lpstr>
      <vt:lpstr>Calibri</vt:lpstr>
      <vt:lpstr>Calibri Light</vt:lpstr>
      <vt:lpstr>Century Gothic</vt:lpstr>
      <vt:lpstr>Century Gothic (Body)</vt:lpstr>
      <vt:lpstr>DIN 2014 Light</vt:lpstr>
      <vt:lpstr>Lato Light</vt:lpstr>
      <vt:lpstr>League Spartan</vt:lpstr>
      <vt:lpstr>Lucida Sans</vt:lpstr>
      <vt:lpstr>Mukta ExtraLight</vt:lpstr>
      <vt:lpstr>Open Sans Light</vt:lpstr>
      <vt:lpstr>Poppins</vt:lpstr>
      <vt:lpstr>1_Office Theme</vt:lpstr>
      <vt:lpstr>Office Theme</vt:lpstr>
      <vt:lpstr>PowerPoint Presentation</vt:lpstr>
      <vt:lpstr>Mission and vision</vt:lpstr>
      <vt:lpstr> AGSA  </vt:lpstr>
      <vt:lpstr>PowerPoint Presentation</vt:lpstr>
      <vt:lpstr>Our call to action</vt:lpstr>
      <vt:lpstr>Our strategy</vt:lpstr>
      <vt:lpstr>Our strategy</vt:lpstr>
      <vt:lpstr>Our strategy</vt:lpstr>
      <vt:lpstr>STRATEGY 2030</vt:lpstr>
      <vt:lpstr>Pro-active Reviews of APPs</vt:lpstr>
      <vt:lpstr>Purpose of Pro-active Reviews</vt:lpstr>
      <vt:lpstr>SMART TARGETS</vt:lpstr>
      <vt:lpstr>Characters of good performance indicators</vt:lpstr>
      <vt:lpstr>Key programmes and indicators</vt:lpstr>
      <vt:lpstr>Observation on usefulness of indicators</vt:lpstr>
      <vt:lpstr>Observation on completeness of indicators against MTSF</vt:lpstr>
      <vt:lpstr>Preventative controls</vt:lpstr>
      <vt:lpstr>PowerPoint Presentation</vt:lpstr>
      <vt:lpstr>PowerPoint Presentation</vt:lpstr>
      <vt:lpstr>AVAILABLE RESOURCES </vt:lpstr>
      <vt:lpstr>Some key areas the committee may consider  when reviewing the APP</vt:lpstr>
      <vt:lpstr>We recommend to the committee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Llewellyn Brown</cp:lastModifiedBy>
  <cp:revision>642</cp:revision>
  <cp:lastPrinted>2023-03-13T06:19:32Z</cp:lastPrinted>
  <dcterms:created xsi:type="dcterms:W3CDTF">2019-03-13T13:21:24Z</dcterms:created>
  <dcterms:modified xsi:type="dcterms:W3CDTF">2023-05-12T17:45:15Z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0x010100A2F5D9DAB367714C864EDB2B1D140BBF</vt:lpwstr>
  </property>
</Properties>
</file>