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5"/>
  </p:notesMasterIdLst>
  <p:sldIdLst>
    <p:sldId id="288" r:id="rId2"/>
    <p:sldId id="276" r:id="rId3"/>
    <p:sldId id="277" r:id="rId4"/>
    <p:sldId id="278" r:id="rId5"/>
    <p:sldId id="299" r:id="rId6"/>
    <p:sldId id="311" r:id="rId7"/>
    <p:sldId id="310" r:id="rId8"/>
    <p:sldId id="300" r:id="rId9"/>
    <p:sldId id="285" r:id="rId10"/>
    <p:sldId id="312" r:id="rId11"/>
    <p:sldId id="302" r:id="rId12"/>
    <p:sldId id="264" r:id="rId13"/>
    <p:sldId id="265" r:id="rId14"/>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521415D9-36F7-43E2-AB2F-B90AF26B5E84}">
      <p14:sectionLst xmlns:p14="http://schemas.microsoft.com/office/powerpoint/2010/main" xmlns="">
        <p14:section name="Default Section" id="{3F35A381-D9C2-4A41-9FD6-3E66DD493AEA}">
          <p14:sldIdLst>
            <p14:sldId id="288"/>
            <p14:sldId id="276"/>
            <p14:sldId id="277"/>
            <p14:sldId id="278"/>
            <p14:sldId id="299"/>
            <p14:sldId id="311"/>
            <p14:sldId id="310"/>
            <p14:sldId id="300"/>
            <p14:sldId id="285"/>
            <p14:sldId id="312"/>
            <p14:sldId id="302"/>
          </p14:sldIdLst>
        </p14:section>
        <p14:section name="Untitled Section" id="{19B6C5ED-0633-42CC-BE5E-0D366D0AC65D}">
          <p14:sldIdLst>
            <p14:sldId id="264"/>
            <p14:sldId id="26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5"/>
    <p:restoredTop sz="94694"/>
  </p:normalViewPr>
  <p:slideViewPr>
    <p:cSldViewPr snapToGrid="0">
      <p:cViewPr varScale="1">
        <p:scale>
          <a:sx n="34" d="100"/>
          <a:sy n="34" d="100"/>
        </p:scale>
        <p:origin x="-444" y="-78"/>
      </p:cViewPr>
      <p:guideLst>
        <p:guide orient="horz" pos="4320"/>
        <p:guide pos="7680"/>
      </p:guideLst>
    </p:cSldViewPr>
  </p:slideViewPr>
  <p:notesTextViewPr>
    <p:cViewPr>
      <p:scale>
        <a:sx n="20" d="100"/>
        <a:sy n="20" d="100"/>
      </p:scale>
      <p:origin x="0" y="0"/>
    </p:cViewPr>
  </p:notesTextViewPr>
  <p:sorterViewPr>
    <p:cViewPr>
      <p:scale>
        <a:sx n="100" d="100"/>
        <a:sy n="100" d="100"/>
      </p:scale>
      <p:origin x="0" y="-708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168" name="Shape 168"/>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xmlns="" val="53508657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79279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69869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8239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90525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219360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286457"/>
            <a:ext cx="25957489" cy="13143085"/>
            <a:chOff x="-768626" y="178375"/>
            <a:chExt cx="25957489" cy="13143085"/>
          </a:xfrm>
        </p:grpSpPr>
        <p:pic>
          <p:nvPicPr>
            <p:cNvPr id="7" name="Image" descr="Image">
              <a:extLst>
                <a:ext uri="{FF2B5EF4-FFF2-40B4-BE49-F238E27FC236}">
                  <a16:creationId xmlns:a16="http://schemas.microsoft.com/office/drawing/2014/main" xmlns="" id="{92CBEB09-6FD1-9349-BB1C-B6E767FB5332}"/>
                </a:ext>
              </a:extLst>
            </p:cNvPr>
            <p:cNvPicPr>
              <a:picLocks noChangeAspect="1"/>
            </p:cNvPicPr>
            <p:nvPr userDrawn="1"/>
          </p:nvPicPr>
          <p:blipFill>
            <a:blip r:embed="rId2" cstate="print"/>
            <a:stretch>
              <a:fillRect/>
            </a:stretch>
          </p:blipFill>
          <p:spPr>
            <a:xfrm>
              <a:off x="2742350" y="178375"/>
              <a:ext cx="17645723" cy="8850235"/>
            </a:xfrm>
            <a:prstGeom prst="rect">
              <a:avLst/>
            </a:prstGeom>
            <a:ln w="12700">
              <a:miter lim="400000"/>
            </a:ln>
          </p:spPr>
        </p:pic>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3"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4"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5" cstate="print"/>
            <a:stretch>
              <a:fillRect/>
            </a:stretch>
          </p:blipFill>
          <p:spPr>
            <a:xfrm>
              <a:off x="-768626" y="10351046"/>
              <a:ext cx="25957489" cy="497767"/>
            </a:xfrm>
            <a:prstGeom prst="rect">
              <a:avLst/>
            </a:prstGeom>
            <a:ln w="12700">
              <a:miter lim="400000"/>
            </a:ln>
          </p:spPr>
        </p:pic>
      </p:gr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F543A0BE-7A0E-504A-8CC1-2B53A2846A99}"/>
              </a:ext>
            </a:extLst>
          </p:cNvPr>
          <p:cNvPicPr>
            <a:picLocks noChangeAspect="1"/>
          </p:cNvPicPr>
          <p:nvPr userDrawn="1"/>
        </p:nvPicPr>
        <p:blipFill>
          <a:blip r:embed="rId2" cstate="print"/>
          <a:stretch>
            <a:fillRect/>
          </a:stretch>
        </p:blipFill>
        <p:spPr>
          <a:xfrm>
            <a:off x="1491897" y="11772825"/>
            <a:ext cx="21400206" cy="1806707"/>
          </a:xfrm>
          <a:prstGeom prst="rect">
            <a:avLst/>
          </a:prstGeom>
          <a:ln w="12700">
            <a:miter lim="400000"/>
          </a:ln>
        </p:spPr>
      </p:pic>
      <p:pic>
        <p:nvPicPr>
          <p:cNvPr id="12" name="Foot steps and Map2.png">
            <a:extLst>
              <a:ext uri="{FF2B5EF4-FFF2-40B4-BE49-F238E27FC236}">
                <a16:creationId xmlns:a16="http://schemas.microsoft.com/office/drawing/2014/main" xmlns="" id="{8471D32E-D55A-9E43-8FB3-E0F182F02D2C}"/>
              </a:ext>
            </a:extLst>
          </p:cNvPr>
          <p:cNvPicPr>
            <a:picLocks noChangeAspect="1"/>
          </p:cNvPicPr>
          <p:nvPr userDrawn="1"/>
        </p:nvPicPr>
        <p:blipFill>
          <a:blip r:embed="rId3" cstate="print"/>
          <a:srcRect b="7681"/>
          <a:stretch>
            <a:fillRect/>
          </a:stretch>
        </p:blipFill>
        <p:spPr>
          <a:xfrm>
            <a:off x="2377257" y="136467"/>
            <a:ext cx="18288003" cy="11935670"/>
          </a:xfrm>
          <a:prstGeom prst="rect">
            <a:avLst/>
          </a:prstGeom>
          <a:ln w="12700">
            <a:miter lim="400000"/>
          </a:ln>
        </p:spPr>
      </p:pic>
      <p:pic>
        <p:nvPicPr>
          <p:cNvPr id="13" name="Foot steps and Map.png" descr="Foot steps and Map.png">
            <a:extLst>
              <a:ext uri="{FF2B5EF4-FFF2-40B4-BE49-F238E27FC236}">
                <a16:creationId xmlns:a16="http://schemas.microsoft.com/office/drawing/2014/main" xmlns="" id="{B5EC12B8-B6A4-3E45-962D-489279ACF1BF}"/>
              </a:ext>
            </a:extLst>
          </p:cNvPr>
          <p:cNvPicPr>
            <a:picLocks noChangeAspect="1"/>
          </p:cNvPicPr>
          <p:nvPr userDrawn="1"/>
        </p:nvPicPr>
        <p:blipFill>
          <a:blip r:embed="rId4" cstate="print"/>
          <a:srcRect l="14402" r="7929"/>
          <a:stretch>
            <a:fillRect/>
          </a:stretch>
        </p:blipFill>
        <p:spPr>
          <a:xfrm rot="10800000" flipH="1">
            <a:off x="2694597" y="378668"/>
            <a:ext cx="5801970" cy="5281166"/>
          </a:xfrm>
          <a:prstGeom prst="rect">
            <a:avLst/>
          </a:prstGeom>
          <a:ln w="12700">
            <a:miter lim="400000"/>
          </a:ln>
        </p:spPr>
      </p:pic>
    </p:spTree>
    <p:extLst>
      <p:ext uri="{BB962C8B-B14F-4D97-AF65-F5344CB8AC3E}">
        <p14:creationId xmlns:p14="http://schemas.microsoft.com/office/powerpoint/2010/main" xmlns="" val="5586914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BE8E5400-6EC9-2741-B9F9-A98AA70113CB}"/>
              </a:ext>
            </a:extLst>
          </p:cNvPr>
          <p:cNvPicPr>
            <a:picLocks noChangeAspect="1"/>
          </p:cNvPicPr>
          <p:nvPr userDrawn="1"/>
        </p:nvPicPr>
        <p:blipFill>
          <a:blip r:embed="rId2" cstate="print"/>
          <a:stretch>
            <a:fillRect/>
          </a:stretch>
        </p:blipFill>
        <p:spPr>
          <a:xfrm>
            <a:off x="0" y="-28327"/>
            <a:ext cx="8835195" cy="13744327"/>
          </a:xfrm>
          <a:prstGeom prst="rect">
            <a:avLst/>
          </a:prstGeom>
          <a:ln w="12700">
            <a:miter lim="400000"/>
          </a:ln>
        </p:spPr>
      </p:pic>
    </p:spTree>
    <p:extLst>
      <p:ext uri="{BB962C8B-B14F-4D97-AF65-F5344CB8AC3E}">
        <p14:creationId xmlns:p14="http://schemas.microsoft.com/office/powerpoint/2010/main" xmlns="" val="160086586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10773" y="2364673"/>
            <a:ext cx="25189317" cy="464780"/>
          </a:xfrm>
          <a:prstGeom prst="rect">
            <a:avLst/>
          </a:prstGeom>
          <a:ln w="12700" cap="flat">
            <a:noFill/>
            <a:miter lim="400000"/>
          </a:ln>
          <a:effectLst/>
        </p:spPr>
      </p:pic>
    </p:spTree>
    <p:extLst>
      <p:ext uri="{BB962C8B-B14F-4D97-AF65-F5344CB8AC3E}">
        <p14:creationId xmlns:p14="http://schemas.microsoft.com/office/powerpoint/2010/main" xmlns="" val="32643225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6852" y="2413520"/>
            <a:ext cx="25253179" cy="11357898"/>
            <a:chOff x="-46494" y="-1"/>
            <a:chExt cx="25253178" cy="11357898"/>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548860"/>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3117"/>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21153141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pic>
        <p:nvPicPr>
          <p:cNvPr id="11" name="Image" descr="Image">
            <a:extLst>
              <a:ext uri="{FF2B5EF4-FFF2-40B4-BE49-F238E27FC236}">
                <a16:creationId xmlns:a16="http://schemas.microsoft.com/office/drawing/2014/main" xmlns="" id="{52E5B1B0-3983-DC4A-974F-CD9BB0B5FA17}"/>
              </a:ext>
            </a:extLst>
          </p:cNvPr>
          <p:cNvPicPr>
            <a:picLocks noChangeAspect="1"/>
          </p:cNvPicPr>
          <p:nvPr userDrawn="1"/>
        </p:nvPicPr>
        <p:blipFill>
          <a:blip r:embed="rId2" cstate="print"/>
          <a:stretch>
            <a:fillRect/>
          </a:stretch>
        </p:blipFill>
        <p:spPr>
          <a:xfrm>
            <a:off x="1491854" y="11753469"/>
            <a:ext cx="21400206" cy="1806707"/>
          </a:xfrm>
          <a:prstGeom prst="rect">
            <a:avLst/>
          </a:prstGeom>
          <a:ln w="12700">
            <a:miter lim="400000"/>
          </a:ln>
        </p:spPr>
      </p:pic>
      <p:pic>
        <p:nvPicPr>
          <p:cNvPr id="12" name="Image" descr="Image">
            <a:extLst>
              <a:ext uri="{FF2B5EF4-FFF2-40B4-BE49-F238E27FC236}">
                <a16:creationId xmlns:a16="http://schemas.microsoft.com/office/drawing/2014/main" xmlns="" id="{11F4B525-55AE-2342-B2FA-72B6091A4CBE}"/>
              </a:ext>
            </a:extLst>
          </p:cNvPr>
          <p:cNvPicPr>
            <a:picLocks noChangeAspect="1"/>
          </p:cNvPicPr>
          <p:nvPr userDrawn="1"/>
        </p:nvPicPr>
        <p:blipFill>
          <a:blip r:embed="rId3" cstate="print"/>
          <a:stretch>
            <a:fillRect/>
          </a:stretch>
        </p:blipFill>
        <p:spPr>
          <a:xfrm>
            <a:off x="-2339073" y="2737654"/>
            <a:ext cx="29062146" cy="464780"/>
          </a:xfrm>
          <a:prstGeom prst="rect">
            <a:avLst/>
          </a:prstGeom>
          <a:ln w="12700">
            <a:miter lim="400000"/>
          </a:ln>
        </p:spPr>
      </p:pic>
    </p:spTree>
    <p:extLst>
      <p:ext uri="{BB962C8B-B14F-4D97-AF65-F5344CB8AC3E}">
        <p14:creationId xmlns:p14="http://schemas.microsoft.com/office/powerpoint/2010/main" xmlns="" val="147663170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B8F53840-9867-B84E-AFC7-801C8F81F323}"/>
              </a:ext>
            </a:extLst>
          </p:cNvPr>
          <p:cNvGrpSpPr/>
          <p:nvPr userDrawn="1"/>
        </p:nvGrpSpPr>
        <p:grpSpPr>
          <a:xfrm>
            <a:off x="-4285" y="2409163"/>
            <a:ext cx="25253179" cy="11358866"/>
            <a:chOff x="-46494" y="-1"/>
            <a:chExt cx="25253178" cy="11358866"/>
          </a:xfrm>
        </p:grpSpPr>
        <p:pic>
          <p:nvPicPr>
            <p:cNvPr id="12" name="Image" descr="Image">
              <a:extLst>
                <a:ext uri="{FF2B5EF4-FFF2-40B4-BE49-F238E27FC236}">
                  <a16:creationId xmlns:a16="http://schemas.microsoft.com/office/drawing/2014/main" xmlns="" id="{A822EDA3-97C6-7944-B171-62FE2EC15D9D}"/>
                </a:ext>
              </a:extLst>
            </p:cNvPr>
            <p:cNvPicPr>
              <a:picLocks noChangeAspect="1"/>
            </p:cNvPicPr>
            <p:nvPr userDrawn="1"/>
          </p:nvPicPr>
          <p:blipFill>
            <a:blip r:embed="rId2" cstate="print"/>
            <a:stretch>
              <a:fillRect/>
            </a:stretch>
          </p:blipFill>
          <p:spPr>
            <a:xfrm>
              <a:off x="-46494" y="-1"/>
              <a:ext cx="25253178" cy="466344"/>
            </a:xfrm>
            <a:prstGeom prst="rect">
              <a:avLst/>
            </a:prstGeom>
            <a:ln w="12700" cap="flat">
              <a:noFill/>
              <a:miter lim="400000"/>
            </a:ln>
            <a:effectLst/>
          </p:spPr>
        </p:pic>
        <p:pic>
          <p:nvPicPr>
            <p:cNvPr id="14" name="Picture 13" descr="Picture 3">
              <a:extLst>
                <a:ext uri="{FF2B5EF4-FFF2-40B4-BE49-F238E27FC236}">
                  <a16:creationId xmlns:a16="http://schemas.microsoft.com/office/drawing/2014/main" xmlns="" id="{76EC52B6-DAD4-B848-BF9F-CD8948EAD6F1}"/>
                </a:ext>
              </a:extLst>
            </p:cNvPr>
            <p:cNvPicPr>
              <a:picLocks noChangeAspect="1"/>
            </p:cNvPicPr>
            <p:nvPr userDrawn="1"/>
          </p:nvPicPr>
          <p:blipFill>
            <a:blip r:embed="rId3" cstate="print"/>
            <a:stretch>
              <a:fillRect/>
            </a:stretch>
          </p:blipFill>
          <p:spPr>
            <a:xfrm>
              <a:off x="0" y="7837636"/>
              <a:ext cx="24384001" cy="3288839"/>
            </a:xfrm>
            <a:prstGeom prst="rect">
              <a:avLst/>
            </a:prstGeom>
            <a:ln w="12700" cap="flat">
              <a:noFill/>
              <a:miter lim="400000"/>
            </a:ln>
            <a:effectLst/>
          </p:spPr>
        </p:pic>
        <p:pic>
          <p:nvPicPr>
            <p:cNvPr id="15" name="Image" descr="Image">
              <a:extLst>
                <a:ext uri="{FF2B5EF4-FFF2-40B4-BE49-F238E27FC236}">
                  <a16:creationId xmlns:a16="http://schemas.microsoft.com/office/drawing/2014/main" xmlns="" id="{B9116804-1A86-3445-9F5E-6F4DEB49F53A}"/>
                </a:ext>
              </a:extLst>
            </p:cNvPr>
            <p:cNvPicPr>
              <a:picLocks noChangeAspect="1"/>
            </p:cNvPicPr>
            <p:nvPr userDrawn="1"/>
          </p:nvPicPr>
          <p:blipFill>
            <a:blip r:embed="rId2" cstate="print"/>
            <a:stretch>
              <a:fillRect/>
            </a:stretch>
          </p:blipFill>
          <p:spPr>
            <a:xfrm>
              <a:off x="-46494" y="10894085"/>
              <a:ext cx="25230477" cy="464780"/>
            </a:xfrm>
            <a:prstGeom prst="rect">
              <a:avLst/>
            </a:prstGeom>
            <a:ln w="12700" cap="flat">
              <a:noFill/>
              <a:miter lim="400000"/>
            </a:ln>
            <a:effectLst/>
          </p:spPr>
        </p:pic>
      </p:grpSp>
    </p:spTree>
    <p:extLst>
      <p:ext uri="{BB962C8B-B14F-4D97-AF65-F5344CB8AC3E}">
        <p14:creationId xmlns:p14="http://schemas.microsoft.com/office/powerpoint/2010/main" xmlns="" val="6343360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pic>
        <p:nvPicPr>
          <p:cNvPr id="13" name="Image" descr="Image">
            <a:extLst>
              <a:ext uri="{FF2B5EF4-FFF2-40B4-BE49-F238E27FC236}">
                <a16:creationId xmlns:a16="http://schemas.microsoft.com/office/drawing/2014/main" xmlns="" id="{8534ED83-BAED-3A44-AB84-000186F70664}"/>
              </a:ext>
            </a:extLst>
          </p:cNvPr>
          <p:cNvPicPr>
            <a:picLocks noChangeAspect="1"/>
          </p:cNvPicPr>
          <p:nvPr userDrawn="1"/>
        </p:nvPicPr>
        <p:blipFill>
          <a:blip r:embed="rId2" cstate="print"/>
          <a:stretch>
            <a:fillRect/>
          </a:stretch>
        </p:blipFill>
        <p:spPr>
          <a:xfrm>
            <a:off x="-6420" y="13306639"/>
            <a:ext cx="25189320" cy="464779"/>
          </a:xfrm>
          <a:prstGeom prst="rect">
            <a:avLst/>
          </a:prstGeom>
          <a:ln w="12700" cap="flat">
            <a:noFill/>
            <a:miter lim="400000"/>
          </a:ln>
          <a:effectLst/>
        </p:spPr>
      </p:pic>
    </p:spTree>
    <p:extLst>
      <p:ext uri="{BB962C8B-B14F-4D97-AF65-F5344CB8AC3E}">
        <p14:creationId xmlns:p14="http://schemas.microsoft.com/office/powerpoint/2010/main" xmlns="" val="2397378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pic>
        <p:nvPicPr>
          <p:cNvPr id="14" name="Image" descr="Image">
            <a:extLst>
              <a:ext uri="{FF2B5EF4-FFF2-40B4-BE49-F238E27FC236}">
                <a16:creationId xmlns:a16="http://schemas.microsoft.com/office/drawing/2014/main" xmlns="" id="{B3D5F173-2946-1445-B8F0-1CF13CC042F6}"/>
              </a:ext>
            </a:extLst>
          </p:cNvPr>
          <p:cNvPicPr>
            <a:picLocks noChangeAspect="1"/>
          </p:cNvPicPr>
          <p:nvPr userDrawn="1"/>
        </p:nvPicPr>
        <p:blipFill>
          <a:blip r:embed="rId2" cstate="print"/>
          <a:stretch>
            <a:fillRect/>
          </a:stretch>
        </p:blipFill>
        <p:spPr>
          <a:xfrm>
            <a:off x="-6417" y="2360321"/>
            <a:ext cx="25189317" cy="464780"/>
          </a:xfrm>
          <a:prstGeom prst="rect">
            <a:avLst/>
          </a:prstGeom>
          <a:ln w="12700" cap="flat">
            <a:noFill/>
            <a:miter lim="400000"/>
          </a:ln>
          <a:effectLst/>
        </p:spPr>
      </p:pic>
    </p:spTree>
    <p:extLst>
      <p:ext uri="{BB962C8B-B14F-4D97-AF65-F5344CB8AC3E}">
        <p14:creationId xmlns:p14="http://schemas.microsoft.com/office/powerpoint/2010/main" xmlns="" val="32812592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F6F5786-FE6B-3941-BE37-DC48D28A03E7}"/>
              </a:ext>
            </a:extLst>
          </p:cNvPr>
          <p:cNvGrpSpPr>
            <a:grpSpLocks noChangeAspect="1"/>
          </p:cNvGrpSpPr>
          <p:nvPr userDrawn="1"/>
        </p:nvGrpSpPr>
        <p:grpSpPr>
          <a:xfrm>
            <a:off x="-786744" y="7106346"/>
            <a:ext cx="25957489" cy="6109836"/>
            <a:chOff x="-768626" y="7211624"/>
            <a:chExt cx="25957489" cy="6109836"/>
          </a:xfrm>
        </p:grpSpPr>
        <p:pic>
          <p:nvPicPr>
            <p:cNvPr id="8" name="DSAC_Mnemonic_Icons.png">
              <a:extLst>
                <a:ext uri="{FF2B5EF4-FFF2-40B4-BE49-F238E27FC236}">
                  <a16:creationId xmlns:a16="http://schemas.microsoft.com/office/drawing/2014/main" xmlns="" id="{9846F82A-2BD3-9B4F-AA3E-259A068BF8FE}"/>
                </a:ext>
              </a:extLst>
            </p:cNvPr>
            <p:cNvPicPr>
              <a:picLocks noChangeAspect="1"/>
            </p:cNvPicPr>
            <p:nvPr userDrawn="1"/>
          </p:nvPicPr>
          <p:blipFill>
            <a:blip r:embed="rId2" cstate="print"/>
            <a:stretch>
              <a:fillRect/>
            </a:stretch>
          </p:blipFill>
          <p:spPr>
            <a:xfrm>
              <a:off x="2507226" y="7211624"/>
              <a:ext cx="20193491" cy="3168918"/>
            </a:xfrm>
            <a:prstGeom prst="rect">
              <a:avLst/>
            </a:prstGeom>
            <a:ln w="12700">
              <a:miter lim="400000"/>
            </a:ln>
          </p:spPr>
        </p:pic>
        <p:pic>
          <p:nvPicPr>
            <p:cNvPr id="9" name="Image" descr="Image">
              <a:extLst>
                <a:ext uri="{FF2B5EF4-FFF2-40B4-BE49-F238E27FC236}">
                  <a16:creationId xmlns:a16="http://schemas.microsoft.com/office/drawing/2014/main" xmlns="" id="{CC49C165-56CB-E247-AA35-B07236CD34FF}"/>
                </a:ext>
              </a:extLst>
            </p:cNvPr>
            <p:cNvPicPr>
              <a:picLocks noChangeAspect="1"/>
            </p:cNvPicPr>
            <p:nvPr userDrawn="1"/>
          </p:nvPicPr>
          <p:blipFill>
            <a:blip r:embed="rId3" cstate="print"/>
            <a:stretch>
              <a:fillRect/>
            </a:stretch>
          </p:blipFill>
          <p:spPr>
            <a:xfrm>
              <a:off x="1300511" y="11514754"/>
              <a:ext cx="21400206" cy="1806706"/>
            </a:xfrm>
            <a:prstGeom prst="rect">
              <a:avLst/>
            </a:prstGeom>
            <a:ln w="12700">
              <a:miter lim="400000"/>
            </a:ln>
          </p:spPr>
        </p:pic>
        <p:pic>
          <p:nvPicPr>
            <p:cNvPr id="10" name="Image" descr="Image">
              <a:extLst>
                <a:ext uri="{FF2B5EF4-FFF2-40B4-BE49-F238E27FC236}">
                  <a16:creationId xmlns:a16="http://schemas.microsoft.com/office/drawing/2014/main" xmlns="" id="{AAEFE357-2EC7-0143-8D85-B17E90394CEA}"/>
                </a:ext>
              </a:extLst>
            </p:cNvPr>
            <p:cNvPicPr>
              <a:picLocks noChangeAspect="1"/>
            </p:cNvPicPr>
            <p:nvPr userDrawn="1"/>
          </p:nvPicPr>
          <p:blipFill>
            <a:blip r:embed="rId4" cstate="print"/>
            <a:stretch>
              <a:fillRect/>
            </a:stretch>
          </p:blipFill>
          <p:spPr>
            <a:xfrm>
              <a:off x="-768626" y="10351046"/>
              <a:ext cx="25957489" cy="497767"/>
            </a:xfrm>
            <a:prstGeom prst="rect">
              <a:avLst/>
            </a:prstGeom>
            <a:ln w="12700">
              <a:miter lim="400000"/>
            </a:ln>
          </p:spPr>
        </p:pic>
      </p:grpSp>
    </p:spTree>
    <p:extLst>
      <p:ext uri="{BB962C8B-B14F-4D97-AF65-F5344CB8AC3E}">
        <p14:creationId xmlns:p14="http://schemas.microsoft.com/office/powerpoint/2010/main" xmlns="" val="388109703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spd="med"/>
  <p:hf hdr="0" dt="0"/>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37AD18-F15F-6672-8EED-B57C7C25B296}"/>
              </a:ext>
            </a:extLst>
          </p:cNvPr>
          <p:cNvSpPr txBox="1"/>
          <p:nvPr/>
        </p:nvSpPr>
        <p:spPr>
          <a:xfrm>
            <a:off x="4297679" y="1298449"/>
            <a:ext cx="15949749" cy="34778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sz="13700">
                <a:solidFill>
                  <a:srgbClr val="FFFFFF"/>
                </a:solidFill>
                <a:latin typeface="Gill Sans SemiBold"/>
                <a:ea typeface="Gill Sans SemiBold"/>
                <a:cs typeface="Gill Sans SemiBold"/>
                <a:sym typeface="Gill Sans SemiBold"/>
              </a:defRPr>
            </a:pPr>
            <a:r>
              <a:rPr lang="en-GB" sz="2800" b="1" dirty="0">
                <a:solidFill>
                  <a:schemeClr val="bg1"/>
                </a:solidFill>
                <a:effectLst>
                  <a:glow rad="228600">
                    <a:schemeClr val="tx1">
                      <a:lumMod val="75000"/>
                      <a:alpha val="40000"/>
                    </a:schemeClr>
                  </a:glow>
                </a:effectLst>
                <a:latin typeface="Arial" panose="020B0604020202020204" pitchFamily="34" charset="0"/>
                <a:ea typeface="Times New Roman" panose="02020603050405020304" pitchFamily="18" charset="0"/>
              </a:rPr>
              <a:t>DSAC BRIEFINGS TO THE PORTFOLIO COMMITTEE ON SPORT, ARTS AND CULTURE</a:t>
            </a:r>
          </a:p>
          <a:p>
            <a:pPr lvl="0"/>
            <a:endParaRPr lang="en-GB" sz="3600" b="1" dirty="0">
              <a:solidFill>
                <a:schemeClr val="bg1"/>
              </a:solidFill>
              <a:effectLst>
                <a:glow rad="228600">
                  <a:schemeClr val="tx1">
                    <a:lumMod val="75000"/>
                    <a:alpha val="40000"/>
                  </a:schemeClr>
                </a:glow>
              </a:effectLst>
              <a:latin typeface="Arial" panose="020B0604020202020204" pitchFamily="34" charset="0"/>
            </a:endParaRPr>
          </a:p>
          <a:p>
            <a:pPr lvl="0"/>
            <a:r>
              <a:rPr lang="en-ZA" sz="3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Agreement between the Government of the Republic of South Africa and the Government of the Federal Republic of Nigeria on Audio-Visual Co-production; </a:t>
            </a:r>
          </a:p>
          <a:p>
            <a:pPr>
              <a:defRPr sz="13700">
                <a:solidFill>
                  <a:srgbClr val="FFFFFF"/>
                </a:solidFill>
                <a:latin typeface="Gill Sans SemiBold"/>
                <a:ea typeface="Gill Sans SemiBold"/>
                <a:cs typeface="Gill Sans SemiBold"/>
                <a:sym typeface="Gill Sans SemiBold"/>
              </a:defRPr>
            </a:pPr>
            <a:r>
              <a:rPr lang="en-GB" sz="3200" b="1" dirty="0">
                <a:solidFill>
                  <a:schemeClr val="bg1"/>
                </a:solidFill>
                <a:effectLst>
                  <a:glow rad="228600">
                    <a:schemeClr val="tx1">
                      <a:lumMod val="75000"/>
                      <a:alpha val="40000"/>
                    </a:schemeClr>
                  </a:glow>
                </a:effectLst>
                <a:latin typeface="Arial" panose="020B0604020202020204" pitchFamily="34" charset="0"/>
              </a:rPr>
              <a:t>Presented by: Acting Director-General</a:t>
            </a:r>
          </a:p>
          <a:p>
            <a:pPr>
              <a:defRPr sz="13700">
                <a:solidFill>
                  <a:srgbClr val="FFFFFF"/>
                </a:solidFill>
                <a:latin typeface="Gill Sans SemiBold"/>
                <a:ea typeface="Gill Sans SemiBold"/>
                <a:cs typeface="Gill Sans SemiBold"/>
                <a:sym typeface="Gill Sans SemiBold"/>
              </a:defRPr>
            </a:pPr>
            <a:endParaRPr lang="en-GB" sz="2400" b="1" dirty="0">
              <a:solidFill>
                <a:schemeClr val="bg1"/>
              </a:solidFill>
              <a:effectLst>
                <a:glow rad="228600">
                  <a:schemeClr val="tx1">
                    <a:lumMod val="75000"/>
                    <a:alpha val="40000"/>
                  </a:schemeClr>
                </a:glow>
              </a:effectLst>
              <a:latin typeface="Arial" panose="020B0604020202020204" pitchFamily="34" charset="0"/>
            </a:endParaRPr>
          </a:p>
          <a:p>
            <a:pPr>
              <a:defRPr sz="13700">
                <a:solidFill>
                  <a:srgbClr val="FFFFFF"/>
                </a:solidFill>
                <a:latin typeface="Gill Sans SemiBold"/>
                <a:ea typeface="Gill Sans SemiBold"/>
                <a:cs typeface="Gill Sans SemiBold"/>
                <a:sym typeface="Gill Sans SemiBold"/>
              </a:defRPr>
            </a:pPr>
            <a:endParaRPr lang="en-GB" sz="2800" dirty="0">
              <a:solidFill>
                <a:schemeClr val="bg1"/>
              </a:solidFill>
              <a:effectLst>
                <a:glow rad="228600">
                  <a:schemeClr val="tx1">
                    <a:lumMod val="75000"/>
                    <a:alpha val="40000"/>
                  </a:schemeClr>
                </a:glow>
              </a:effectLst>
            </a:endParaRPr>
          </a:p>
        </p:txBody>
      </p:sp>
    </p:spTree>
    <p:extLst>
      <p:ext uri="{BB962C8B-B14F-4D97-AF65-F5344CB8AC3E}">
        <p14:creationId xmlns:p14="http://schemas.microsoft.com/office/powerpoint/2010/main" xmlns="" val="138294255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6F63DAC-CF34-A76D-7D79-A4D0C8177796}"/>
              </a:ext>
            </a:extLst>
          </p:cNvPr>
          <p:cNvSpPr txBox="1"/>
          <p:nvPr/>
        </p:nvSpPr>
        <p:spPr>
          <a:xfrm>
            <a:off x="-2186473" y="1138335"/>
            <a:ext cx="26200359"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5400" b="1" i="0" u="none" strike="noStrike" kern="0" cap="none" spc="0" normalizeH="0" baseline="0" noProof="0" dirty="0">
                <a:ln>
                  <a:noFill/>
                </a:ln>
                <a:solidFill>
                  <a:srgbClr val="000000"/>
                </a:solidFill>
                <a:effectLst/>
                <a:uLnTx/>
                <a:uFillTx/>
                <a:latin typeface="Arial" panose="020B0604020202020204" pitchFamily="34" charset="0"/>
                <a:sym typeface="Gill Sans SemiBold"/>
              </a:rPr>
              <a:t>STATUS ON THE SOUTH AFRIC</a:t>
            </a:r>
            <a:r>
              <a:rPr kumimoji="0" lang="en-US" sz="5400" b="1" i="0" u="none" strike="noStrike" kern="0" cap="none" spc="0" normalizeH="0" baseline="0" noProof="0" dirty="0">
                <a:ln>
                  <a:noFill/>
                </a:ln>
                <a:solidFill>
                  <a:schemeClr val="bg2"/>
                </a:solidFill>
                <a:effectLst/>
                <a:uLnTx/>
                <a:uFillTx/>
                <a:latin typeface="Arial" panose="020B0604020202020204" pitchFamily="34" charset="0"/>
                <a:sym typeface="Gill Sans SemiBold"/>
              </a:rPr>
              <a:t>A-</a:t>
            </a:r>
            <a:r>
              <a:rPr lang="en-US" sz="5400" b="1" dirty="0">
                <a:solidFill>
                  <a:schemeClr val="bg2"/>
                </a:solidFill>
                <a:latin typeface="Arial" panose="020B0604020202020204" pitchFamily="34" charset="0"/>
              </a:rPr>
              <a:t>NIGERIA </a:t>
            </a:r>
            <a:r>
              <a:rPr kumimoji="0" lang="en-US" sz="5400" b="1" i="0" u="none" strike="noStrike" kern="0" cap="none" spc="0" normalizeH="0" baseline="0" noProof="0" dirty="0">
                <a:ln>
                  <a:noFill/>
                </a:ln>
                <a:solidFill>
                  <a:srgbClr val="000000"/>
                </a:solidFill>
                <a:effectLst/>
                <a:uLnTx/>
                <a:uFillTx/>
                <a:latin typeface="Arial" panose="020B0604020202020204" pitchFamily="34" charset="0"/>
                <a:sym typeface="Gill Sans SemiBold"/>
              </a:rPr>
              <a:t>AGREEMENTS CONT.</a:t>
            </a:r>
            <a:endParaRPr lang="en-ZA" sz="5400" dirty="0"/>
          </a:p>
        </p:txBody>
      </p:sp>
      <p:sp>
        <p:nvSpPr>
          <p:cNvPr id="5" name="TextBox 4">
            <a:extLst>
              <a:ext uri="{FF2B5EF4-FFF2-40B4-BE49-F238E27FC236}">
                <a16:creationId xmlns:a16="http://schemas.microsoft.com/office/drawing/2014/main" xmlns="" id="{D9C77FE0-FBA8-6F39-85B6-73F908DE1FED}"/>
              </a:ext>
            </a:extLst>
          </p:cNvPr>
          <p:cNvSpPr txBox="1"/>
          <p:nvPr/>
        </p:nvSpPr>
        <p:spPr>
          <a:xfrm>
            <a:off x="304800" y="2772103"/>
            <a:ext cx="22631400" cy="81868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pPr>
            <a:r>
              <a:rPr lang="en-US" sz="3600" dirty="0">
                <a:solidFill>
                  <a:schemeClr val="bg2">
                    <a:lumMod val="50000"/>
                  </a:schemeClr>
                </a:solidFill>
                <a:effectLst/>
                <a:latin typeface="Arial" panose="020B0604020202020204" pitchFamily="34" charset="0"/>
                <a:ea typeface="SimSun" panose="02010600030101010101" pitchFamily="2" charset="-122"/>
                <a:cs typeface="Arial" panose="020B0604020202020204" pitchFamily="34" charset="0"/>
              </a:rPr>
              <a:t>In order to the Agreement to fully come into force in both countries, the Nigerian counterpart needs to undertake a similar process and send a Note to South Africa that they too have met with domestic obligations to bring the Agreement into force. This means that the date of the entry into force would be the date of the last notification which is still outstanding from Nigeria. The Department has through DIRCO followed up on this notification on several occasions with no response. </a:t>
            </a:r>
          </a:p>
          <a:p>
            <a:pPr algn="just">
              <a:lnSpc>
                <a:spcPct val="150000"/>
              </a:lnSpc>
            </a:pPr>
            <a:endParaRPr lang="en-ZA" sz="3600" dirty="0">
              <a:solidFill>
                <a:schemeClr val="bg2">
                  <a:lumMod val="50000"/>
                </a:schemeClr>
              </a:solidFill>
              <a:effectLst/>
              <a:latin typeface="Arial" panose="020B0604020202020204" pitchFamily="34" charset="0"/>
              <a:ea typeface="SimSun" panose="02010600030101010101" pitchFamily="2" charset="-122"/>
              <a:cs typeface="Arial" panose="020B0604020202020204" pitchFamily="34" charset="0"/>
            </a:endParaRPr>
          </a:p>
          <a:p>
            <a:pPr algn="just">
              <a:lnSpc>
                <a:spcPct val="150000"/>
              </a:lnSpc>
            </a:pPr>
            <a:r>
              <a:rPr lang="en-US" sz="3600" dirty="0">
                <a:solidFill>
                  <a:schemeClr val="bg2">
                    <a:lumMod val="50000"/>
                  </a:schemeClr>
                </a:solidFill>
                <a:effectLst/>
                <a:latin typeface="Arial" panose="020B0604020202020204" pitchFamily="34" charset="0"/>
                <a:ea typeface="SimSun" panose="02010600030101010101" pitchFamily="2" charset="-122"/>
                <a:cs typeface="Arial" panose="020B0604020202020204" pitchFamily="34" charset="0"/>
              </a:rPr>
              <a:t>The implications are that this Agreement is not in force yet and thus cannot be implemented by the implementing authority on the South African side being the National Film and Video Foundation. The Department continues to follow-up with Nigeria via DIRCO.</a:t>
            </a:r>
            <a:endParaRPr lang="en-ZA" sz="3600" dirty="0">
              <a:solidFill>
                <a:schemeClr val="bg2">
                  <a:lumMod val="50000"/>
                </a:schemeClr>
              </a:solidFill>
              <a:effectLst/>
              <a:latin typeface="Arial" panose="020B0604020202020204" pitchFamily="34" charset="0"/>
              <a:ea typeface="SimSun" panose="02010600030101010101" pitchFamily="2" charset="-122"/>
              <a:cs typeface="Arial" panose="020B0604020202020204" pitchFamily="34" charset="0"/>
            </a:endParaRPr>
          </a:p>
          <a:p>
            <a:r>
              <a:rPr lang="en-US" sz="4000" dirty="0">
                <a:effectLst/>
                <a:latin typeface="Times New Roman" panose="02020603050405020304" pitchFamily="18" charset="0"/>
                <a:ea typeface="SimSun" panose="02010600030101010101" pitchFamily="2" charset="-122"/>
              </a:rPr>
              <a:t> </a:t>
            </a:r>
            <a:endParaRPr lang="en-ZA" sz="4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xmlns="" val="156233529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261109" y="3277940"/>
            <a:ext cx="23714459" cy="4830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just" defTabSz="2438337" rtl="0" eaLnBrk="1" fontAlgn="auto" latinLnBrk="0" hangingPunct="0">
              <a:lnSpc>
                <a:spcPct val="200000"/>
              </a:lnSpc>
              <a:spcBef>
                <a:spcPts val="0"/>
              </a:spcBef>
              <a:spcAft>
                <a:spcPts val="0"/>
              </a:spcAft>
              <a:buClrTx/>
              <a:buSzTx/>
              <a:buFontTx/>
              <a:buNone/>
              <a:tabLst/>
              <a:defRPr/>
            </a:pPr>
            <a:r>
              <a:rPr lang="en-US" sz="5400" dirty="0">
                <a:solidFill>
                  <a:srgbClr val="5E5E5E">
                    <a:lumMod val="50000"/>
                  </a:srgbClr>
                </a:solidFill>
                <a:latin typeface="Arial" panose="020B0604020202020204" pitchFamily="34" charset="0"/>
                <a:cs typeface="Arial" panose="020B0604020202020204" pitchFamily="34" charset="0"/>
              </a:rPr>
              <a:t>All </a:t>
            </a:r>
            <a:r>
              <a:rPr lang="en-US" sz="5400" dirty="0" err="1">
                <a:solidFill>
                  <a:srgbClr val="5E5E5E">
                    <a:lumMod val="50000"/>
                  </a:srgbClr>
                </a:solidFill>
                <a:latin typeface="Arial" panose="020B0604020202020204" pitchFamily="34" charset="0"/>
                <a:cs typeface="Arial" panose="020B0604020202020204" pitchFamily="34" charset="0"/>
              </a:rPr>
              <a:t>programmes</a:t>
            </a:r>
            <a:r>
              <a:rPr lang="en-US" sz="5400" dirty="0">
                <a:solidFill>
                  <a:srgbClr val="5E5E5E">
                    <a:lumMod val="50000"/>
                  </a:srgbClr>
                </a:solidFill>
                <a:latin typeface="Arial" panose="020B0604020202020204" pitchFamily="34" charset="0"/>
                <a:cs typeface="Arial" panose="020B0604020202020204" pitchFamily="34" charset="0"/>
              </a:rPr>
              <a:t> of the events held for the purpose of these Agreements will be coordinated by the parties in advance, subject to conditions relating to finance stipulated in the Agreement. </a:t>
            </a:r>
            <a:endParaRPr kumimoji="0" lang="en-US" sz="5400" b="0" i="0" u="none" strike="noStrike" kern="0" cap="none" spc="0" normalizeH="0" baseline="0" noProof="0" dirty="0">
              <a:ln>
                <a:noFill/>
              </a:ln>
              <a:solidFill>
                <a:srgbClr val="5E5E5E">
                  <a:lumMod val="50000"/>
                </a:srgbClr>
              </a:solidFill>
              <a:effectLst/>
              <a:uLnTx/>
              <a:uFillTx/>
              <a:latin typeface="Arial" panose="020B0604020202020204" pitchFamily="34" charset="0"/>
              <a:cs typeface="Arial" panose="020B0604020202020204" pitchFamily="34" charset="0"/>
              <a:sym typeface="Gill Sans SemiBold"/>
            </a:endParaRPr>
          </a:p>
        </p:txBody>
      </p:sp>
      <p:sp>
        <p:nvSpPr>
          <p:cNvPr id="3" name="HEADING">
            <a:extLst>
              <a:ext uri="{FF2B5EF4-FFF2-40B4-BE49-F238E27FC236}">
                <a16:creationId xmlns:a16="http://schemas.microsoft.com/office/drawing/2014/main" xmlns="" id="{0B2562CD-9248-AB72-C7BD-FC1E580AC2E7}"/>
              </a:ext>
            </a:extLst>
          </p:cNvPr>
          <p:cNvSpPr txBox="1"/>
          <p:nvPr/>
        </p:nvSpPr>
        <p:spPr>
          <a:xfrm>
            <a:off x="-68075" y="422162"/>
            <a:ext cx="2452015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lang="en-US" sz="5400" b="1" i="0" u="none" strike="noStrike" kern="0" cap="none" spc="0" normalizeH="0" baseline="0" noProof="0" dirty="0">
              <a:ln>
                <a:noFill/>
              </a:ln>
              <a:solidFill>
                <a:srgbClr val="000000"/>
              </a:solidFill>
              <a:effectLst/>
              <a:uLnTx/>
              <a:uFillTx/>
              <a:latin typeface="Arial" panose="020B060402020202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00"/>
                </a:solidFill>
                <a:effectLst/>
                <a:uLnTx/>
                <a:uFillTx/>
                <a:latin typeface="Arial" panose="020B0604020202020204" pitchFamily="34" charset="0"/>
                <a:sym typeface="Gill Sans SemiBold"/>
              </a:rPr>
              <a:t>COST IMPLICATIONS </a:t>
            </a:r>
            <a:endParaRPr kumimoji="0" lang="en-US" sz="5400" b="0" i="0" u="none" strike="noStrike" kern="0" cap="none" spc="0" normalizeH="0" baseline="0" noProof="0" dirty="0">
              <a:ln>
                <a:noFill/>
              </a:ln>
              <a:solidFill>
                <a:srgbClr val="000000"/>
              </a:solidFill>
              <a:effectLst/>
              <a:uLnTx/>
              <a:uFillTx/>
              <a:latin typeface="Gill Sans SemiBold"/>
              <a:sym typeface="Gill Sans SemiBold"/>
            </a:endParaRPr>
          </a:p>
        </p:txBody>
      </p:sp>
    </p:spTree>
    <p:extLst>
      <p:ext uri="{BB962C8B-B14F-4D97-AF65-F5344CB8AC3E}">
        <p14:creationId xmlns:p14="http://schemas.microsoft.com/office/powerpoint/2010/main" xmlns="" val="17314890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SLIDE">
            <a:extLst>
              <a:ext uri="{FF2B5EF4-FFF2-40B4-BE49-F238E27FC236}">
                <a16:creationId xmlns:a16="http://schemas.microsoft.com/office/drawing/2014/main" xmlns="" id="{A9135910-DF3C-9341-9F8B-B049BE1CA75A}"/>
              </a:ext>
            </a:extLst>
          </p:cNvPr>
          <p:cNvSpPr txBox="1"/>
          <p:nvPr/>
        </p:nvSpPr>
        <p:spPr>
          <a:xfrm>
            <a:off x="-68075" y="3211207"/>
            <a:ext cx="2452015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r>
              <a:rPr dirty="0">
                <a:effectLst>
                  <a:outerShdw blurRad="50800" dist="38100" dir="2700000" algn="tl" rotWithShape="0">
                    <a:prstClr val="black">
                      <a:alpha val="40000"/>
                    </a:prstClr>
                  </a:outerShdw>
                </a:effectLst>
              </a:rPr>
              <a:t>THANK YOU</a:t>
            </a:r>
            <a:r>
              <a:rPr lang="en-US" dirty="0">
                <a:effectLst>
                  <a:outerShdw blurRad="50800" dist="38100" dir="2700000" algn="tl" rotWithShape="0">
                    <a:prstClr val="black">
                      <a:alpha val="40000"/>
                    </a:prstClr>
                  </a:outerShdw>
                </a:effectLst>
              </a:rPr>
              <a:t>!</a:t>
            </a:r>
            <a:endParaRPr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276810385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698279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68075" y="4220444"/>
            <a:ext cx="24520150" cy="287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5E5E5E"/>
              </a:solidFill>
              <a:effectLst/>
              <a:uLnTx/>
              <a:uFillTx/>
              <a:latin typeface="Gill Sans MT" panose="020B0502020104020203" pitchFamily="34" charset="0"/>
              <a:ea typeface="Times New Roman" panose="02020603050405020304" pitchFamily="18" charset="0"/>
              <a:sym typeface="Helvetica Neue"/>
            </a:endParaRPr>
          </a:p>
          <a:p>
            <a:pPr lvl="0"/>
            <a:r>
              <a:rPr lang="en-ZA" sz="3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Agreement Between the Government of the Republic of South Africa and the Government of the Federal Republic of Nigeria on Audio-Visual Co-production</a:t>
            </a:r>
          </a:p>
          <a:p>
            <a:pPr lvl="0"/>
            <a:endParaRPr lang="en-ZA" sz="3600" b="1" dirty="0">
              <a:solidFill>
                <a:schemeClr val="tx1"/>
              </a:solidFill>
              <a:latin typeface="Gill Sans MT" panose="020B0502020104020203" pitchFamily="34" charset="0"/>
              <a:ea typeface="Times New Roman" panose="02020603050405020304" pitchFamily="18" charset="0"/>
              <a:cs typeface="Times New Roman" panose="02020603050405020304" pitchFamily="18" charset="0"/>
            </a:endParaRPr>
          </a:p>
          <a:p>
            <a:pPr lvl="0"/>
            <a:r>
              <a:rPr lang="en-ZA" sz="3600" b="1" dirty="0">
                <a:solidFill>
                  <a:schemeClr val="tx1"/>
                </a:solidFill>
                <a:effectLst/>
                <a:latin typeface="Gill Sans MT" panose="020B0502020104020203" pitchFamily="34" charset="0"/>
                <a:ea typeface="Times New Roman" panose="02020603050405020304" pitchFamily="18" charset="0"/>
                <a:cs typeface="Times New Roman" panose="02020603050405020304" pitchFamily="18" charset="0"/>
              </a:rPr>
              <a:t> </a:t>
            </a:r>
            <a:endParaRPr lang="en-ZA" sz="360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3" name="HEADING">
            <a:extLst>
              <a:ext uri="{FF2B5EF4-FFF2-40B4-BE49-F238E27FC236}">
                <a16:creationId xmlns:a16="http://schemas.microsoft.com/office/drawing/2014/main" xmlns="" id="{0B2562CD-9248-AB72-C7BD-FC1E580AC2E7}"/>
              </a:ext>
            </a:extLst>
          </p:cNvPr>
          <p:cNvSpPr txBox="1"/>
          <p:nvPr/>
        </p:nvSpPr>
        <p:spPr>
          <a:xfrm>
            <a:off x="-68075" y="837660"/>
            <a:ext cx="2452015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E5E5E"/>
                </a:solidFill>
                <a:effectLst/>
                <a:uLnTx/>
                <a:uFillTx/>
                <a:latin typeface="Arial" panose="020B0604020202020204" pitchFamily="34" charset="0"/>
                <a:ea typeface="Times New Roman" panose="02020603050405020304" pitchFamily="18" charset="0"/>
                <a:sym typeface="Helvetica Neue"/>
              </a:rPr>
              <a:t>TITLE OF THE AGREEMENTS</a:t>
            </a:r>
            <a:endParaRPr kumimoji="0" lang="en-US" sz="5400" b="1" i="0" u="none" strike="noStrike" kern="0" cap="none" spc="0" normalizeH="0" baseline="0" noProof="0" dirty="0">
              <a:ln>
                <a:noFill/>
              </a:ln>
              <a:solidFill>
                <a:srgbClr val="5E5E5E"/>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xmlns="" val="5156677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68075" y="3243430"/>
            <a:ext cx="24520150"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16600" b="0" i="0" u="none" strike="noStrike" kern="0" cap="none" spc="0" normalizeH="0" baseline="0" noProof="0" dirty="0">
              <a:ln>
                <a:noFill/>
              </a:ln>
              <a:solidFill>
                <a:srgbClr val="E3883C"/>
              </a:solidFill>
              <a:effectLst/>
              <a:uLnTx/>
              <a:uFillTx/>
              <a:latin typeface="Gill Sans SemiBold"/>
              <a:sym typeface="Gill Sans SemiBold"/>
            </a:endParaRPr>
          </a:p>
        </p:txBody>
      </p:sp>
      <p:sp>
        <p:nvSpPr>
          <p:cNvPr id="4" name="TextBox 3">
            <a:extLst>
              <a:ext uri="{FF2B5EF4-FFF2-40B4-BE49-F238E27FC236}">
                <a16:creationId xmlns:a16="http://schemas.microsoft.com/office/drawing/2014/main" xmlns="" id="{6CDC904A-C0EA-66B9-8A28-58B69498824E}"/>
              </a:ext>
            </a:extLst>
          </p:cNvPr>
          <p:cNvSpPr txBox="1"/>
          <p:nvPr/>
        </p:nvSpPr>
        <p:spPr>
          <a:xfrm>
            <a:off x="0" y="3895131"/>
            <a:ext cx="23912945"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5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Helvetica Neue"/>
              </a:rPr>
              <a:t>Date of Signing:</a:t>
            </a:r>
            <a:r>
              <a:rPr kumimoji="0" lang="en-ZA" sz="5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a:t>
            </a:r>
            <a:r>
              <a:rPr kumimoji="0" lang="en-ZA" sz="5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Signed 01 December </a:t>
            </a:r>
            <a:r>
              <a:rPr lang="en-ZA" sz="5400" dirty="0">
                <a:solidFill>
                  <a:srgbClr val="000000"/>
                </a:solidFill>
                <a:latin typeface="Arial" panose="020B0604020202020204" pitchFamily="34" charset="0"/>
                <a:ea typeface="Calibri" panose="020F0502020204030204" pitchFamily="34" charset="0"/>
                <a:cs typeface="Arial" panose="020B0604020202020204" pitchFamily="34" charset="0"/>
              </a:rPr>
              <a:t>2021</a:t>
            </a:r>
            <a:endParaRPr kumimoji="0" lang="en-ZA" sz="5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0" marR="0" lvl="0" indent="0" algn="ctr" defTabSz="2438337" rtl="0" eaLnBrk="1" fontAlgn="auto" latinLnBrk="0" hangingPunct="0">
              <a:lnSpc>
                <a:spcPct val="100000"/>
              </a:lnSpc>
              <a:spcBef>
                <a:spcPts val="0"/>
              </a:spcBef>
              <a:spcAft>
                <a:spcPts val="0"/>
              </a:spcAft>
              <a:buClrTx/>
              <a:buSzTx/>
              <a:buFontTx/>
              <a:buNone/>
              <a:tabLst/>
              <a:defRPr/>
            </a:pPr>
            <a:endParaRPr kumimoji="0" lang="en-ZA" sz="5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5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Place of Signature: </a:t>
            </a:r>
            <a:r>
              <a:rPr lang="en-ZA" sz="5400" dirty="0">
                <a:solidFill>
                  <a:srgbClr val="000000"/>
                </a:solidFill>
                <a:latin typeface="Arial" panose="020B0604020202020204" pitchFamily="34" charset="0"/>
                <a:ea typeface="Calibri" panose="020F0502020204030204" pitchFamily="34" charset="0"/>
                <a:cs typeface="Arial" panose="020B0604020202020204" pitchFamily="34" charset="0"/>
              </a:rPr>
              <a:t>Abuja, Nigeria</a:t>
            </a:r>
            <a:endParaRPr kumimoji="0" lang="en-US" sz="54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5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 </a:t>
            </a:r>
            <a:endParaRPr kumimoji="0" lang="en-US" sz="54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ZA" sz="54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Helvetica Neue"/>
              </a:rPr>
              <a:t>Entry into Force: </a:t>
            </a:r>
            <a:r>
              <a:rPr lang="en-ZA" sz="5400" dirty="0">
                <a:solidFill>
                  <a:srgbClr val="000000"/>
                </a:solidFill>
                <a:latin typeface="Arial" panose="020B0604020202020204" pitchFamily="34" charset="0"/>
                <a:ea typeface="Calibri" panose="020F0502020204030204" pitchFamily="34" charset="0"/>
                <a:cs typeface="Arial" panose="020B0604020202020204" pitchFamily="34" charset="0"/>
              </a:rPr>
              <a:t>Upon ratification by the two countries</a:t>
            </a:r>
            <a:endParaRPr kumimoji="0" lang="en-US" sz="4000" b="0" i="0" u="none" strike="noStrike" kern="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sym typeface="Helvetica Neue"/>
            </a:endParaRPr>
          </a:p>
        </p:txBody>
      </p:sp>
      <p:sp>
        <p:nvSpPr>
          <p:cNvPr id="5" name="HEADING">
            <a:extLst>
              <a:ext uri="{FF2B5EF4-FFF2-40B4-BE49-F238E27FC236}">
                <a16:creationId xmlns:a16="http://schemas.microsoft.com/office/drawing/2014/main" xmlns="" id="{3B1856CC-2524-5B31-3010-5CE84CCE4CAE}"/>
              </a:ext>
            </a:extLst>
          </p:cNvPr>
          <p:cNvSpPr txBox="1"/>
          <p:nvPr/>
        </p:nvSpPr>
        <p:spPr>
          <a:xfrm>
            <a:off x="-68075" y="900007"/>
            <a:ext cx="2452015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SemiBold"/>
              </a:rPr>
              <a:t>DATE OF SIGNING, ENTRY INTO FORCE &amp; PLACE OF SIGNATURE</a:t>
            </a:r>
            <a:endParaRPr kumimoji="0" sz="5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SemiBold"/>
            </a:endParaRPr>
          </a:p>
        </p:txBody>
      </p:sp>
    </p:spTree>
    <p:extLst>
      <p:ext uri="{BB962C8B-B14F-4D97-AF65-F5344CB8AC3E}">
        <p14:creationId xmlns:p14="http://schemas.microsoft.com/office/powerpoint/2010/main" xmlns="" val="35206096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4A46A787-369D-C640-AD58-B878BB09E2C1}"/>
              </a:ext>
            </a:extLst>
          </p:cNvPr>
          <p:cNvSpPr txBox="1"/>
          <p:nvPr/>
        </p:nvSpPr>
        <p:spPr>
          <a:xfrm>
            <a:off x="1981200" y="3959103"/>
            <a:ext cx="20421600" cy="49346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50000"/>
              </a:lnSpc>
              <a:spcBef>
                <a:spcPts val="0"/>
              </a:spcBef>
              <a:spcAft>
                <a:spcPts val="0"/>
              </a:spcAft>
              <a:buClrTx/>
              <a:buSzTx/>
              <a:buFontTx/>
              <a:buNone/>
              <a:tabLst/>
              <a:defRPr/>
            </a:pPr>
            <a:endParaRPr kumimoji="0" lang="en-US" sz="5400" b="1" i="0" u="none" strike="noStrike" kern="0" cap="none" spc="0" normalizeH="0" baseline="0" noProof="0" dirty="0">
              <a:ln>
                <a:noFill/>
              </a:ln>
              <a:solidFill>
                <a:srgbClr val="5E5E5E">
                  <a:lumMod val="50000"/>
                </a:srgbClr>
              </a:solidFill>
              <a:effectLst/>
              <a:uLnTx/>
              <a:uFillTx/>
              <a:latin typeface="Arial" panose="020B0604020202020204" pitchFamily="34" charset="0"/>
              <a:ea typeface="Times New Roman" panose="02020603050405020304" pitchFamily="18" charset="0"/>
              <a:sym typeface="Gill Sans SemiBold"/>
            </a:endParaRPr>
          </a:p>
          <a:p>
            <a:pPr marL="0" marR="0" lvl="0" indent="0" algn="ctr" defTabSz="2438337" rtl="0" eaLnBrk="1" fontAlgn="auto" latinLnBrk="0" hangingPunct="0">
              <a:lnSpc>
                <a:spcPct val="150000"/>
              </a:lnSpc>
              <a:spcBef>
                <a:spcPts val="0"/>
              </a:spcBef>
              <a:spcAft>
                <a:spcPts val="0"/>
              </a:spcAft>
              <a:buClrTx/>
              <a:buSzTx/>
              <a:buFontTx/>
              <a:buNone/>
              <a:tabLst/>
              <a:defRPr/>
            </a:pPr>
            <a:endParaRPr lang="en-US" sz="5400" b="1" dirty="0">
              <a:solidFill>
                <a:srgbClr val="5E5E5E">
                  <a:lumMod val="50000"/>
                </a:srgbClr>
              </a:solidFill>
              <a:latin typeface="Arial" panose="020B0604020202020204" pitchFamily="34" charset="0"/>
              <a:ea typeface="Times New Roman" panose="02020603050405020304" pitchFamily="18" charset="0"/>
            </a:endParaRPr>
          </a:p>
          <a:p>
            <a:pPr marL="0" marR="0" lvl="0" indent="0" algn="ctr" defTabSz="2438337" rtl="0" eaLnBrk="1" fontAlgn="auto" latinLnBrk="0" hangingPunct="0">
              <a:lnSpc>
                <a:spcPct val="150000"/>
              </a:lnSpc>
              <a:spcBef>
                <a:spcPts val="0"/>
              </a:spcBef>
              <a:spcAft>
                <a:spcPts val="0"/>
              </a:spcAft>
              <a:buClrTx/>
              <a:buSzTx/>
              <a:buFontTx/>
              <a:buNone/>
              <a:tabLst/>
              <a:defRPr/>
            </a:pPr>
            <a:endParaRPr kumimoji="0" lang="en-US" sz="5400" b="1" i="0" u="none" strike="noStrike" kern="0" cap="none" spc="0" normalizeH="0" baseline="0" noProof="0" dirty="0">
              <a:ln>
                <a:noFill/>
              </a:ln>
              <a:solidFill>
                <a:srgbClr val="5E5E5E">
                  <a:lumMod val="50000"/>
                </a:srgbClr>
              </a:solidFill>
              <a:effectLst/>
              <a:uLnTx/>
              <a:uFillTx/>
              <a:latin typeface="Arial" panose="020B0604020202020204" pitchFamily="34" charset="0"/>
              <a:ea typeface="Times New Roman" panose="02020603050405020304" pitchFamily="18" charset="0"/>
              <a:sym typeface="Gill Sans SemiBold"/>
            </a:endParaRPr>
          </a:p>
          <a:p>
            <a:pPr marL="0" marR="0" lvl="0" indent="0" algn="ctr" defTabSz="2438337" rtl="0" eaLnBrk="1" fontAlgn="auto" latinLnBrk="0" hangingPunct="0">
              <a:lnSpc>
                <a:spcPct val="150000"/>
              </a:lnSpc>
              <a:spcBef>
                <a:spcPts val="0"/>
              </a:spcBef>
              <a:spcAft>
                <a:spcPts val="0"/>
              </a:spcAft>
              <a:buClrTx/>
              <a:buSzTx/>
              <a:buFontTx/>
              <a:buNone/>
              <a:tabLst/>
              <a:defRPr/>
            </a:pPr>
            <a:endParaRPr lang="en-US" sz="5400" b="1" dirty="0">
              <a:solidFill>
                <a:srgbClr val="5E5E5E">
                  <a:lumMod val="50000"/>
                </a:srgbClr>
              </a:solidFill>
              <a:latin typeface="Arial" panose="020B0604020202020204" pitchFamily="34" charset="0"/>
              <a:ea typeface="Times New Roman" panose="02020603050405020304" pitchFamily="18" charset="0"/>
            </a:endParaRPr>
          </a:p>
        </p:txBody>
      </p:sp>
      <p:sp>
        <p:nvSpPr>
          <p:cNvPr id="3" name="HEADING">
            <a:extLst>
              <a:ext uri="{FF2B5EF4-FFF2-40B4-BE49-F238E27FC236}">
                <a16:creationId xmlns:a16="http://schemas.microsoft.com/office/drawing/2014/main" xmlns="" id="{573C00BE-90DE-AF45-B9A6-C1FE83F6567F}"/>
              </a:ext>
            </a:extLst>
          </p:cNvPr>
          <p:cNvSpPr txBox="1"/>
          <p:nvPr/>
        </p:nvSpPr>
        <p:spPr>
          <a:xfrm>
            <a:off x="-68075" y="837660"/>
            <a:ext cx="2452015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sym typeface="Gill Sans SemiBold"/>
              </a:rPr>
              <a:t>VALIDITY PERIOD &amp; DATE OF TERMINATION</a:t>
            </a:r>
            <a:endParaRPr kumimoji="0" sz="5400" b="0" i="0" u="none" strike="noStrike" kern="0" cap="none" spc="0" normalizeH="0" baseline="0" noProof="0" dirty="0">
              <a:ln>
                <a:noFill/>
              </a:ln>
              <a:solidFill>
                <a:srgbClr val="000000"/>
              </a:solidFill>
              <a:effectLst/>
              <a:uLnTx/>
              <a:uFillTx/>
              <a:latin typeface="Gill Sans SemiBold"/>
              <a:sym typeface="Gill Sans SemiBold"/>
            </a:endParaRPr>
          </a:p>
        </p:txBody>
      </p:sp>
      <p:graphicFrame>
        <p:nvGraphicFramePr>
          <p:cNvPr id="5" name="Table 5">
            <a:extLst>
              <a:ext uri="{FF2B5EF4-FFF2-40B4-BE49-F238E27FC236}">
                <a16:creationId xmlns:a16="http://schemas.microsoft.com/office/drawing/2014/main" xmlns="" id="{D566D024-EB99-2456-84E6-7CF8EA48CBF8}"/>
              </a:ext>
            </a:extLst>
          </p:cNvPr>
          <p:cNvGraphicFramePr>
            <a:graphicFrameLocks noGrp="1"/>
          </p:cNvGraphicFramePr>
          <p:nvPr>
            <p:extLst>
              <p:ext uri="{D42A27DB-BD31-4B8C-83A1-F6EECF244321}">
                <p14:modId xmlns:p14="http://schemas.microsoft.com/office/powerpoint/2010/main" xmlns="" val="753436398"/>
              </p:ext>
            </p:extLst>
          </p:nvPr>
        </p:nvGraphicFramePr>
        <p:xfrm>
          <a:off x="2888342" y="3079525"/>
          <a:ext cx="16256001" cy="6195104"/>
        </p:xfrm>
        <a:graphic>
          <a:graphicData uri="http://schemas.openxmlformats.org/drawingml/2006/table">
            <a:tbl>
              <a:tblPr firstRow="1" bandRow="1">
                <a:tableStyleId>{5940675A-B579-460E-94D1-54222C63F5DA}</a:tableStyleId>
              </a:tblPr>
              <a:tblGrid>
                <a:gridCol w="5418667">
                  <a:extLst>
                    <a:ext uri="{9D8B030D-6E8A-4147-A177-3AD203B41FA5}">
                      <a16:colId xmlns:a16="http://schemas.microsoft.com/office/drawing/2014/main" xmlns="" val="1213174017"/>
                    </a:ext>
                  </a:extLst>
                </a:gridCol>
                <a:gridCol w="5418667">
                  <a:extLst>
                    <a:ext uri="{9D8B030D-6E8A-4147-A177-3AD203B41FA5}">
                      <a16:colId xmlns:a16="http://schemas.microsoft.com/office/drawing/2014/main" xmlns="" val="4007802779"/>
                    </a:ext>
                  </a:extLst>
                </a:gridCol>
                <a:gridCol w="5418667">
                  <a:extLst>
                    <a:ext uri="{9D8B030D-6E8A-4147-A177-3AD203B41FA5}">
                      <a16:colId xmlns:a16="http://schemas.microsoft.com/office/drawing/2014/main" xmlns="" val="3628124406"/>
                    </a:ext>
                  </a:extLst>
                </a:gridCol>
              </a:tblGrid>
              <a:tr h="6195104">
                <a:tc>
                  <a:txBody>
                    <a:bodyPr/>
                    <a:lstStyle/>
                    <a:p>
                      <a:pPr marL="0" marR="0" lvl="0" indent="0" algn="just" defTabSz="584200" rtl="0" eaLnBrk="1" fontAlgn="auto" latinLnBrk="0" hangingPunct="1">
                        <a:lnSpc>
                          <a:spcPct val="100000"/>
                        </a:lnSpc>
                        <a:spcBef>
                          <a:spcPts val="0"/>
                        </a:spcBef>
                        <a:spcAft>
                          <a:spcPts val="0"/>
                        </a:spcAft>
                        <a:buClrTx/>
                        <a:buSzTx/>
                        <a:buFontTx/>
                        <a:buNone/>
                        <a:tabLst/>
                        <a:defRPr/>
                      </a:pPr>
                      <a:r>
                        <a:rPr lang="en-ZA" sz="2000" b="1" i="0" u="none" strike="noStrike" cap="none" spc="0" baseline="0" dirty="0">
                          <a:solidFill>
                            <a:schemeClr val="tx1"/>
                          </a:solidFill>
                          <a:effectLst/>
                          <a:uFillTx/>
                          <a:latin typeface="Gill Sans MT" panose="020B0502020104020203" pitchFamily="34" charset="0"/>
                          <a:ea typeface="+mn-ea"/>
                          <a:cs typeface="+mn-cs"/>
                          <a:sym typeface="Helvetica Neue"/>
                        </a:rPr>
                        <a:t>Agreement between the Government of the Republic of South Africa and the Government of the Federal Republic of Nigeria on Audio-Visual Co-production.</a:t>
                      </a:r>
                      <a:endParaRPr lang="en-ZA" sz="2000" b="0" i="0" u="none" strike="noStrike" cap="none" spc="0" baseline="0" dirty="0">
                        <a:solidFill>
                          <a:schemeClr val="tx1"/>
                        </a:solidFill>
                        <a:effectLst/>
                        <a:uFillTx/>
                        <a:latin typeface="Gill Sans MT" panose="020B0502020104020203" pitchFamily="34" charset="0"/>
                        <a:ea typeface="+mn-ea"/>
                        <a:cs typeface="+mn-cs"/>
                        <a:sym typeface="Helvetica Neue"/>
                      </a:endParaRPr>
                    </a:p>
                    <a:p>
                      <a:pPr algn="l"/>
                      <a:endParaRPr lang="en-ZA" sz="2000" dirty="0">
                        <a:latin typeface="Gill Sans MT" panose="020B0502020104020203" pitchFamily="34" charset="0"/>
                      </a:endParaRPr>
                    </a:p>
                  </a:txBody>
                  <a:tcPr/>
                </a:tc>
                <a:tc>
                  <a:txBody>
                    <a:bodyPr/>
                    <a:lstStyle/>
                    <a:p>
                      <a:pPr algn="l"/>
                      <a:r>
                        <a:rPr lang="en-ZA" sz="2000" b="1" u="sng" dirty="0">
                          <a:latin typeface="Gill Sans MT" panose="020B0502020104020203" pitchFamily="34" charset="0"/>
                        </a:rPr>
                        <a:t>Validity Period</a:t>
                      </a:r>
                      <a:r>
                        <a:rPr lang="en-ZA" sz="2000" u="sng" dirty="0">
                          <a:latin typeface="Gill Sans MT" panose="020B0502020104020203" pitchFamily="34" charset="0"/>
                        </a:rPr>
                        <a:t>: </a:t>
                      </a:r>
                    </a:p>
                    <a:p>
                      <a:pPr algn="l"/>
                      <a:endParaRPr lang="en-ZA" sz="2000" b="0" i="0" u="none" strike="noStrike" cap="none" spc="0" baseline="0" dirty="0">
                        <a:solidFill>
                          <a:schemeClr val="tx1"/>
                        </a:solidFill>
                        <a:effectLst/>
                        <a:uFillTx/>
                        <a:latin typeface="Gill Sans MT" panose="020B0502020104020203" pitchFamily="34" charset="0"/>
                        <a:ea typeface="+mn-ea"/>
                        <a:cs typeface="+mn-cs"/>
                        <a:sym typeface="Helvetica Neue"/>
                      </a:endParaRPr>
                    </a:p>
                    <a:p>
                      <a:pPr algn="l"/>
                      <a:r>
                        <a:rPr lang="en-ZA" sz="2000" b="0" i="0" u="none" strike="noStrike" cap="none" spc="0" baseline="0" dirty="0">
                          <a:solidFill>
                            <a:schemeClr val="tx1"/>
                          </a:solidFill>
                          <a:effectLst/>
                          <a:uFillTx/>
                          <a:latin typeface="Gill Sans MT" panose="020B0502020104020203" pitchFamily="34" charset="0"/>
                          <a:ea typeface="+mn-ea"/>
                          <a:cs typeface="+mn-cs"/>
                          <a:sym typeface="Helvetica Neue"/>
                        </a:rPr>
                        <a:t>This Agreement shall remain in force for a period of five (5) years, whereafter it shall be automatically renewed for a further period of five (5) years, unless terminated in accordance with sub-Article (3).</a:t>
                      </a:r>
                      <a:endParaRPr lang="en-ZA" sz="2000" dirty="0">
                        <a:latin typeface="Gill Sans MT" panose="020B0502020104020203" pitchFamily="34" charset="0"/>
                      </a:endParaRPr>
                    </a:p>
                  </a:txBody>
                  <a:tcPr/>
                </a:tc>
                <a:tc>
                  <a:txBody>
                    <a:bodyPr/>
                    <a:lstStyle/>
                    <a:p>
                      <a:pPr algn="l"/>
                      <a:r>
                        <a:rPr lang="en-ZA" sz="2000" b="1" u="sng" dirty="0">
                          <a:latin typeface="Gill Sans MT" panose="020B0502020104020203" pitchFamily="34" charset="0"/>
                        </a:rPr>
                        <a:t>Date of Termination</a:t>
                      </a:r>
                      <a:r>
                        <a:rPr lang="en-ZA" sz="2000" u="sng" dirty="0">
                          <a:latin typeface="Gill Sans MT" panose="020B0502020104020203" pitchFamily="34" charset="0"/>
                        </a:rPr>
                        <a:t>: </a:t>
                      </a:r>
                    </a:p>
                    <a:p>
                      <a:pPr algn="l"/>
                      <a:endParaRPr lang="en-ZA" sz="2000" b="0" i="0" u="none" strike="noStrike" cap="none" spc="0" baseline="0" dirty="0">
                        <a:solidFill>
                          <a:schemeClr val="tx1"/>
                        </a:solidFill>
                        <a:effectLst/>
                        <a:uFillTx/>
                        <a:latin typeface="Gill Sans MT" panose="020B0502020104020203" pitchFamily="34" charset="0"/>
                        <a:ea typeface="+mn-ea"/>
                        <a:cs typeface="+mn-cs"/>
                        <a:sym typeface="Helvetica Neue"/>
                      </a:endParaRPr>
                    </a:p>
                    <a:p>
                      <a:pPr algn="l"/>
                      <a:r>
                        <a:rPr lang="en-ZA" sz="2000" b="0" i="0" u="none" strike="noStrike" cap="none" spc="0" baseline="0" dirty="0">
                          <a:solidFill>
                            <a:schemeClr val="tx1"/>
                          </a:solidFill>
                          <a:effectLst/>
                          <a:uFillTx/>
                          <a:latin typeface="Gill Sans MT" panose="020B0502020104020203" pitchFamily="34" charset="0"/>
                          <a:ea typeface="+mn-ea"/>
                          <a:cs typeface="+mn-cs"/>
                          <a:sym typeface="Helvetica Neue"/>
                        </a:rPr>
                        <a:t>This Agreement may be terminated by either Party by giving the other Party at least six (6) months written notice in advance through the diplomatic channel, of its intention to terminate this Agreement.</a:t>
                      </a:r>
                    </a:p>
                    <a:p>
                      <a:endParaRPr lang="en-ZA" sz="2000" b="0" i="0" u="none" strike="noStrike" cap="none" spc="0" baseline="0" dirty="0">
                        <a:solidFill>
                          <a:schemeClr val="tx1"/>
                        </a:solidFill>
                        <a:effectLst/>
                        <a:uFillTx/>
                        <a:latin typeface="Gill Sans MT" panose="020B0502020104020203" pitchFamily="34" charset="0"/>
                        <a:ea typeface="+mn-ea"/>
                        <a:cs typeface="+mn-cs"/>
                        <a:sym typeface="Helvetica Neue"/>
                      </a:endParaRPr>
                    </a:p>
                    <a:p>
                      <a:pPr algn="l"/>
                      <a:r>
                        <a:rPr lang="en-ZA" sz="2000" b="0" i="0" u="none" strike="noStrike" cap="none" spc="0" baseline="0" dirty="0">
                          <a:solidFill>
                            <a:schemeClr val="tx1"/>
                          </a:solidFill>
                          <a:effectLst/>
                          <a:uFillTx/>
                          <a:latin typeface="Gill Sans MT" panose="020B0502020104020203" pitchFamily="34" charset="0"/>
                          <a:ea typeface="+mn-ea"/>
                          <a:cs typeface="+mn-cs"/>
                          <a:sym typeface="Helvetica Neue"/>
                        </a:rPr>
                        <a:t>The termination of this Agreement shall not affect the completion of any project undertaken by the Parties prior to the termination thereof, or the full execution of any activity that has not been fully executed at the time of termination, unless otherwise agreed upon in writing by the Parties.</a:t>
                      </a:r>
                    </a:p>
                    <a:p>
                      <a:pPr algn="l"/>
                      <a:endParaRPr lang="en-ZA" sz="2000" dirty="0">
                        <a:latin typeface="Gill Sans MT" panose="020B0502020104020203" pitchFamily="34" charset="0"/>
                      </a:endParaRPr>
                    </a:p>
                  </a:txBody>
                  <a:tcPr/>
                </a:tc>
                <a:extLst>
                  <a:ext uri="{0D108BD9-81ED-4DB2-BD59-A6C34878D82A}">
                    <a16:rowId xmlns:a16="http://schemas.microsoft.com/office/drawing/2014/main" xmlns="" val="2410748988"/>
                  </a:ext>
                </a:extLst>
              </a:tr>
            </a:tbl>
          </a:graphicData>
        </a:graphic>
      </p:graphicFrame>
    </p:spTree>
    <p:extLst>
      <p:ext uri="{BB962C8B-B14F-4D97-AF65-F5344CB8AC3E}">
        <p14:creationId xmlns:p14="http://schemas.microsoft.com/office/powerpoint/2010/main" xmlns="" val="342040197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415636" y="-7733909"/>
            <a:ext cx="23552728" cy="24134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r>
              <a:rPr lang="en-ZA" sz="54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DIPLOMATIC RELATIONS BETWEEN SOUTH AFRICA AND NIGERIA</a:t>
            </a:r>
            <a:endPar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200000"/>
              </a:lnSpc>
              <a:defRPr/>
            </a:pPr>
            <a:endParaRPr kumimoji="0" lang="en-US" sz="4000" b="0" i="0" u="none" strike="noStrike" kern="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Times New Roman" panose="02020603050405020304" pitchFamily="18" charset="0"/>
              <a:sym typeface="Gill Sans SemiBold"/>
            </a:endParaRPr>
          </a:p>
          <a:p>
            <a:pPr marL="571500" indent="-571500" algn="l">
              <a:buFont typeface="Arial" panose="020B0604020202020204" pitchFamily="34" charset="0"/>
              <a:buChar char="•"/>
              <a:defRPr/>
            </a:pPr>
            <a:r>
              <a:rPr kumimoji="0" lang="en-US" sz="4000" b="0" i="0" u="none" strike="noStrike" kern="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Times New Roman" panose="02020603050405020304" pitchFamily="18" charset="0"/>
                <a:sym typeface="Gill Sans SemiBold"/>
              </a:rPr>
              <a:t>The f</a:t>
            </a:r>
            <a:r>
              <a:rPr lang="en-US" sz="4000" dirty="0" err="1">
                <a:solidFill>
                  <a:schemeClr val="tx1"/>
                </a:solidFill>
                <a:effectLst/>
                <a:latin typeface="Gill Sans MT" panose="020B0502020104020203" pitchFamily="34" charset="0"/>
                <a:ea typeface="Times New Roman" panose="02020603050405020304" pitchFamily="18" charset="0"/>
              </a:rPr>
              <a:t>ormal</a:t>
            </a:r>
            <a:r>
              <a:rPr lang="en-US" sz="4000" dirty="0">
                <a:solidFill>
                  <a:schemeClr val="tx1"/>
                </a:solidFill>
                <a:effectLst/>
                <a:latin typeface="Gill Sans MT" panose="020B0502020104020203" pitchFamily="34" charset="0"/>
                <a:ea typeface="Times New Roman" panose="02020603050405020304" pitchFamily="18" charset="0"/>
              </a:rPr>
              <a:t> diplomatic relations between South Africa and Nigeria are conducted through a Bi-National Commission (BNC) which was established in 1999. It is within the ambit of the BNC that South Africa signed an Agreement of Cooperation in the area of Arts and Culture in 2001.</a:t>
            </a:r>
            <a:br>
              <a:rPr lang="en-US" sz="4000" dirty="0">
                <a:solidFill>
                  <a:schemeClr val="tx1"/>
                </a:solidFill>
                <a:effectLst/>
                <a:latin typeface="Gill Sans MT" panose="020B0502020104020203" pitchFamily="34" charset="0"/>
                <a:ea typeface="Times New Roman" panose="02020603050405020304" pitchFamily="18" charset="0"/>
              </a:rPr>
            </a:br>
            <a:endParaRPr lang="en-US" sz="4000" dirty="0">
              <a:solidFill>
                <a:schemeClr val="tx1"/>
              </a:solidFill>
              <a:effectLst/>
              <a:latin typeface="Gill Sans MT" panose="020B0502020104020203" pitchFamily="34" charset="0"/>
              <a:ea typeface="Times New Roman" panose="02020603050405020304" pitchFamily="18" charset="0"/>
            </a:endParaRPr>
          </a:p>
          <a:p>
            <a:pPr marL="571500" indent="-571500" algn="just">
              <a:buFont typeface="Arial" panose="020B0604020202020204" pitchFamily="34" charset="0"/>
              <a:buChar char="•"/>
              <a:defRPr/>
            </a:pPr>
            <a:r>
              <a:rPr lang="en-US" sz="4000" dirty="0">
                <a:solidFill>
                  <a:schemeClr val="tx1"/>
                </a:solidFill>
                <a:effectLst/>
                <a:latin typeface="Gill Sans MT" panose="020B0502020104020203" pitchFamily="34" charset="0"/>
                <a:ea typeface="Times New Roman" panose="02020603050405020304" pitchFamily="18" charset="0"/>
              </a:rPr>
              <a:t>One of the highlights of the Cultural Agreement is the 2009 Celebrations of the BNC that were led by the Department together with its counterparts from Nigeria and was presided over the then Deputy President of Nigeria, Mr Goodluck Jonathan in 2009 in Nigeria. Previous projects with Nigeria also include the participation in the Carnivals of both Countries and quite recently, the Department’s annual participation in the Lagos Fashion Week.</a:t>
            </a:r>
            <a:endParaRPr lang="en-ZA" sz="4000" dirty="0">
              <a:solidFill>
                <a:schemeClr val="tx1"/>
              </a:solidFill>
              <a:effectLst/>
              <a:latin typeface="Gill Sans MT" panose="020B0502020104020203" pitchFamily="34" charset="0"/>
              <a:ea typeface="Times New Roman" panose="02020603050405020304" pitchFamily="18" charset="0"/>
            </a:endParaRPr>
          </a:p>
          <a:p>
            <a:pPr algn="just">
              <a:defRPr/>
            </a:pPr>
            <a:endParaRPr lang="en-US" sz="4000" dirty="0">
              <a:solidFill>
                <a:schemeClr val="tx1"/>
              </a:solidFill>
              <a:effectLst/>
              <a:latin typeface="Gill Sans MT" panose="020B0502020104020203" pitchFamily="34" charset="0"/>
              <a:ea typeface="Times New Roman" panose="02020603050405020304" pitchFamily="18" charset="0"/>
            </a:endParaRPr>
          </a:p>
          <a:p>
            <a:pPr marL="571500" indent="-571500" algn="just">
              <a:buFont typeface="Arial" panose="020B0604020202020204" pitchFamily="34" charset="0"/>
              <a:buChar char="•"/>
              <a:defRPr/>
            </a:pPr>
            <a:endParaRPr lang="en-US" sz="4000" dirty="0">
              <a:solidFill>
                <a:schemeClr val="tx1"/>
              </a:solidFill>
              <a:effectLst/>
              <a:latin typeface="Gill Sans MT" panose="020B0502020104020203" pitchFamily="34" charset="0"/>
              <a:ea typeface="Times New Roman" panose="02020603050405020304" pitchFamily="18" charset="0"/>
            </a:endParaRPr>
          </a:p>
          <a:p>
            <a:pPr marL="571500" indent="-571500" algn="just">
              <a:buFont typeface="Arial" panose="020B0604020202020204" pitchFamily="34" charset="0"/>
              <a:buChar char="•"/>
              <a:defRPr/>
            </a:pPr>
            <a:endParaRPr lang="en-US" sz="4000" dirty="0">
              <a:solidFill>
                <a:schemeClr val="tx1"/>
              </a:solidFill>
              <a:latin typeface="Gill Sans MT" panose="020B0502020104020203" pitchFamily="34" charset="0"/>
              <a:ea typeface="Times New Roman" panose="02020603050405020304" pitchFamily="18" charset="0"/>
            </a:endParaRPr>
          </a:p>
          <a:p>
            <a:pPr marL="571500" indent="-571500" algn="just">
              <a:buFont typeface="Arial" panose="020B0604020202020204" pitchFamily="34" charset="0"/>
              <a:buChar char="•"/>
              <a:defRPr/>
            </a:pPr>
            <a:endParaRPr lang="en-US" sz="4000" dirty="0">
              <a:solidFill>
                <a:schemeClr val="tx1"/>
              </a:solidFill>
              <a:effectLst/>
              <a:latin typeface="Gill Sans MT" panose="020B0502020104020203" pitchFamily="34" charset="0"/>
              <a:ea typeface="Times New Roman" panose="02020603050405020304" pitchFamily="18" charset="0"/>
            </a:endParaRPr>
          </a:p>
          <a:p>
            <a:pPr algn="just">
              <a:defRPr/>
            </a:pPr>
            <a:endParaRPr lang="en-US" sz="4000" dirty="0">
              <a:solidFill>
                <a:schemeClr val="tx1"/>
              </a:solidFill>
              <a:latin typeface="Gill Sans MT" panose="020B0502020104020203" pitchFamily="34" charset="0"/>
              <a:ea typeface="Times New Roman" panose="02020603050405020304" pitchFamily="18" charset="0"/>
            </a:endParaRPr>
          </a:p>
          <a:p>
            <a:pPr algn="just">
              <a:defRPr/>
            </a:pPr>
            <a:endParaRPr lang="en-US" sz="4000" dirty="0">
              <a:solidFill>
                <a:schemeClr val="tx1"/>
              </a:solidFill>
              <a:effectLst/>
              <a:latin typeface="Gill Sans MT" panose="020B0502020104020203" pitchFamily="34" charset="0"/>
              <a:ea typeface="Times New Roman" panose="02020603050405020304" pitchFamily="18" charset="0"/>
            </a:endParaRPr>
          </a:p>
          <a:p>
            <a:pPr algn="just">
              <a:lnSpc>
                <a:spcPct val="200000"/>
              </a:lnSpc>
              <a:defRPr/>
            </a:pPr>
            <a:endParaRPr kumimoji="0" lang="en-US" sz="4000" b="0" i="0" u="none" strike="noStrike" kern="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Times New Roman" panose="02020603050405020304" pitchFamily="18" charset="0"/>
              <a:sym typeface="Gill Sans SemiBold"/>
            </a:endParaRPr>
          </a:p>
          <a:p>
            <a:pPr marL="0" marR="0" lvl="0" indent="0" algn="just" defTabSz="2438337" rtl="0" eaLnBrk="1" fontAlgn="auto" latinLnBrk="0" hangingPunct="0">
              <a:lnSpc>
                <a:spcPct val="150000"/>
              </a:lnSpc>
              <a:spcBef>
                <a:spcPts val="0"/>
              </a:spcBef>
              <a:spcAft>
                <a:spcPts val="0"/>
              </a:spcAft>
              <a:buClrTx/>
              <a:buSzTx/>
              <a:buFontTx/>
              <a:buNone/>
              <a:tabLst>
                <a:tab pos="107950" algn="l"/>
                <a:tab pos="215900" algn="l"/>
                <a:tab pos="323850" algn="l"/>
              </a:tabLst>
              <a:defRPr/>
            </a:pPr>
            <a:endParaRPr lang="en-GB" sz="5400" dirty="0">
              <a:solidFill>
                <a:srgbClr val="000000"/>
              </a:solidFill>
              <a:latin typeface="Arial" panose="020B0604020202020204" pitchFamily="34" charset="0"/>
            </a:endParaRPr>
          </a:p>
          <a:p>
            <a:pPr marL="0" marR="0" lvl="0" indent="0" algn="just" defTabSz="2438337" rtl="0" eaLnBrk="1" fontAlgn="auto" latinLnBrk="0" hangingPunct="0">
              <a:lnSpc>
                <a:spcPct val="150000"/>
              </a:lnSpc>
              <a:spcBef>
                <a:spcPts val="0"/>
              </a:spcBef>
              <a:spcAft>
                <a:spcPts val="0"/>
              </a:spcAft>
              <a:buClrTx/>
              <a:buSzTx/>
              <a:buFontTx/>
              <a:buNone/>
              <a:tabLst>
                <a:tab pos="107950" algn="l"/>
                <a:tab pos="215900" algn="l"/>
                <a:tab pos="323850" algn="l"/>
              </a:tabLst>
              <a:defRPr/>
            </a:pPr>
            <a:endParaRPr kumimoji="0" lang="en-US" sz="5400" b="0" i="0" u="none" strike="noStrike" kern="0" cap="none" spc="0" normalizeH="0" baseline="0" noProof="0" dirty="0">
              <a:ln>
                <a:noFill/>
              </a:ln>
              <a:solidFill>
                <a:srgbClr val="E3883C"/>
              </a:solidFill>
              <a:effectLst/>
              <a:uLnTx/>
              <a:uFillTx/>
              <a:latin typeface="Gill Sans SemiBold"/>
              <a:sym typeface="Gill Sans SemiBold"/>
            </a:endParaRPr>
          </a:p>
        </p:txBody>
      </p:sp>
      <p:sp>
        <p:nvSpPr>
          <p:cNvPr id="3" name="HEADING">
            <a:extLst>
              <a:ext uri="{FF2B5EF4-FFF2-40B4-BE49-F238E27FC236}">
                <a16:creationId xmlns:a16="http://schemas.microsoft.com/office/drawing/2014/main" xmlns="" id="{E0093DE8-F76A-82F4-D124-A3AE7FA384C0}"/>
              </a:ext>
            </a:extLst>
          </p:cNvPr>
          <p:cNvSpPr txBox="1"/>
          <p:nvPr/>
        </p:nvSpPr>
        <p:spPr>
          <a:xfrm>
            <a:off x="-68075" y="837660"/>
            <a:ext cx="2452015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5400" b="0" i="0" u="none" strike="noStrike" kern="0" cap="none" spc="0" normalizeH="0" baseline="0" noProof="0" dirty="0">
              <a:ln>
                <a:noFill/>
              </a:ln>
              <a:solidFill>
                <a:srgbClr val="000000"/>
              </a:solidFill>
              <a:effectLst/>
              <a:uLnTx/>
              <a:uFillTx/>
              <a:latin typeface="Gill Sans SemiBold"/>
              <a:sym typeface="Gill Sans SemiBold"/>
            </a:endParaRPr>
          </a:p>
        </p:txBody>
      </p:sp>
    </p:spTree>
    <p:extLst>
      <p:ext uri="{BB962C8B-B14F-4D97-AF65-F5344CB8AC3E}">
        <p14:creationId xmlns:p14="http://schemas.microsoft.com/office/powerpoint/2010/main" xmlns="" val="79811770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415636" y="-3003610"/>
            <a:ext cx="23552728" cy="16470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r>
              <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rPr>
              <a:t>BACKGROUND</a:t>
            </a:r>
            <a:endPar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2438337" rtl="0" eaLnBrk="1" fontAlgn="auto" latinLnBrk="0" hangingPunct="0">
              <a:lnSpc>
                <a:spcPct val="2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Gill Sans SemiBold"/>
            </a:endParaRPr>
          </a:p>
          <a:p>
            <a:pPr algn="just">
              <a:lnSpc>
                <a:spcPct val="200000"/>
              </a:lnSpc>
              <a:defRPr/>
            </a:pPr>
            <a:endParaRPr kumimoji="0" lang="en-US" sz="4000" b="0" i="0" u="none" strike="noStrike" kern="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Times New Roman" panose="02020603050405020304" pitchFamily="18" charset="0"/>
              <a:sym typeface="Gill Sans SemiBold"/>
            </a:endParaRPr>
          </a:p>
          <a:p>
            <a:pPr algn="just">
              <a:lnSpc>
                <a:spcPct val="200000"/>
              </a:lnSpc>
              <a:defRPr/>
            </a:pPr>
            <a:r>
              <a:rPr kumimoji="0" lang="en-US" sz="4000" b="0" i="0" u="none" strike="noStrike" kern="0" cap="none" spc="0" normalizeH="0" baseline="0" noProof="0" dirty="0">
                <a:ln>
                  <a:noFill/>
                </a:ln>
                <a:solidFill>
                  <a:schemeClr val="tx1"/>
                </a:solidFill>
                <a:effectLst/>
                <a:uLnTx/>
                <a:uFillTx/>
                <a:latin typeface="Gill Sans MT" panose="020B0502020104020203" pitchFamily="34" charset="0"/>
                <a:ea typeface="Times New Roman" panose="02020603050405020304" pitchFamily="18" charset="0"/>
                <a:cs typeface="Times New Roman" panose="02020603050405020304" pitchFamily="18" charset="0"/>
                <a:sym typeface="Gill Sans SemiBold"/>
              </a:rPr>
              <a:t>The Government of the Republic of South Africa and the Government of the Federal Republic of Nigeria</a:t>
            </a:r>
          </a:p>
          <a:p>
            <a:pPr algn="just">
              <a:lnSpc>
                <a:spcPct val="200000"/>
              </a:lnSpc>
              <a:defRPr/>
            </a:pPr>
            <a:r>
              <a:rPr lang="en-US" sz="4000" dirty="0">
                <a:solidFill>
                  <a:schemeClr val="tx1"/>
                </a:solidFill>
                <a:latin typeface="Gill Sans MT" panose="020B0502020104020203" pitchFamily="34" charset="0"/>
                <a:ea typeface="SimSun" panose="02010600030101010101" pitchFamily="2" charset="-122"/>
              </a:rPr>
              <a:t> through the Department of Sport, Arts and Culture </a:t>
            </a:r>
            <a:r>
              <a:rPr lang="en-US" sz="4000" dirty="0">
                <a:solidFill>
                  <a:schemeClr val="tx1"/>
                </a:solidFill>
                <a:effectLst/>
                <a:latin typeface="Gill Sans MT" panose="020B0502020104020203" pitchFamily="34" charset="0"/>
                <a:ea typeface="SimSun" panose="02010600030101010101" pitchFamily="2" charset="-122"/>
              </a:rPr>
              <a:t>has been engaging with its counterpart in the Federal Republic of Nigeria on issues relating to the implementation of the Agreement of Cooperation in the area of Arts and Culture signed in 2001. These engagements have led to the signing of a specific Agreement on the Co-Production of Audio-Visual M</a:t>
            </a:r>
            <a:r>
              <a:rPr lang="en-US" sz="4000" dirty="0">
                <a:solidFill>
                  <a:schemeClr val="tx1"/>
                </a:solidFill>
                <a:latin typeface="Gill Sans MT" panose="020B0502020104020203" pitchFamily="34" charset="0"/>
                <a:ea typeface="SimSun" panose="02010600030101010101" pitchFamily="2" charset="-122"/>
              </a:rPr>
              <a:t>aterial</a:t>
            </a:r>
            <a:endParaRPr lang="en-ZA" sz="4000" dirty="0">
              <a:solidFill>
                <a:schemeClr val="tx1"/>
              </a:solidFill>
              <a:effectLst/>
              <a:latin typeface="Gill Sans MT" panose="020B0502020104020203" pitchFamily="34" charset="0"/>
              <a:ea typeface="SimSun" panose="02010600030101010101" pitchFamily="2" charset="-122"/>
            </a:endParaRPr>
          </a:p>
          <a:p>
            <a:pPr marL="0" marR="0" lvl="0" indent="0" algn="ctr" defTabSz="2438337" rtl="0" eaLnBrk="1" fontAlgn="auto" latinLnBrk="0" hangingPunct="0">
              <a:lnSpc>
                <a:spcPct val="2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Gill Sans SemiBold"/>
            </a:endParaRPr>
          </a:p>
          <a:p>
            <a:pPr marL="0" marR="0" lvl="0" indent="0" algn="just" defTabSz="2438337" rtl="0" eaLnBrk="1" fontAlgn="auto" latinLnBrk="0" hangingPunct="0">
              <a:lnSpc>
                <a:spcPct val="150000"/>
              </a:lnSpc>
              <a:spcBef>
                <a:spcPts val="0"/>
              </a:spcBef>
              <a:spcAft>
                <a:spcPts val="0"/>
              </a:spcAft>
              <a:buClrTx/>
              <a:buSzTx/>
              <a:buFontTx/>
              <a:buNone/>
              <a:tabLst>
                <a:tab pos="107950" algn="l"/>
                <a:tab pos="215900" algn="l"/>
                <a:tab pos="323850" algn="l"/>
              </a:tabLst>
              <a:defRPr/>
            </a:pPr>
            <a:endParaRPr lang="en-GB" sz="5400" dirty="0">
              <a:solidFill>
                <a:srgbClr val="000000"/>
              </a:solidFill>
              <a:latin typeface="Arial" panose="020B0604020202020204" pitchFamily="34" charset="0"/>
            </a:endParaRPr>
          </a:p>
          <a:p>
            <a:pPr marL="0" marR="0" lvl="0" indent="0" algn="just" defTabSz="2438337" rtl="0" eaLnBrk="1" fontAlgn="auto" latinLnBrk="0" hangingPunct="0">
              <a:lnSpc>
                <a:spcPct val="150000"/>
              </a:lnSpc>
              <a:spcBef>
                <a:spcPts val="0"/>
              </a:spcBef>
              <a:spcAft>
                <a:spcPts val="0"/>
              </a:spcAft>
              <a:buClrTx/>
              <a:buSzTx/>
              <a:buFontTx/>
              <a:buNone/>
              <a:tabLst>
                <a:tab pos="107950" algn="l"/>
                <a:tab pos="215900" algn="l"/>
                <a:tab pos="323850" algn="l"/>
              </a:tabLst>
              <a:defRPr/>
            </a:pPr>
            <a:endParaRPr kumimoji="0" lang="en-US" sz="5400" b="0" i="0" u="none" strike="noStrike" kern="0" cap="none" spc="0" normalizeH="0" baseline="0" noProof="0" dirty="0">
              <a:ln>
                <a:noFill/>
              </a:ln>
              <a:solidFill>
                <a:srgbClr val="E3883C"/>
              </a:solidFill>
              <a:effectLst/>
              <a:uLnTx/>
              <a:uFillTx/>
              <a:latin typeface="Gill Sans SemiBold"/>
              <a:sym typeface="Gill Sans SemiBold"/>
            </a:endParaRPr>
          </a:p>
        </p:txBody>
      </p:sp>
      <p:sp>
        <p:nvSpPr>
          <p:cNvPr id="3" name="HEADING">
            <a:extLst>
              <a:ext uri="{FF2B5EF4-FFF2-40B4-BE49-F238E27FC236}">
                <a16:creationId xmlns:a16="http://schemas.microsoft.com/office/drawing/2014/main" xmlns="" id="{E0093DE8-F76A-82F4-D124-A3AE7FA384C0}"/>
              </a:ext>
            </a:extLst>
          </p:cNvPr>
          <p:cNvSpPr txBox="1"/>
          <p:nvPr/>
        </p:nvSpPr>
        <p:spPr>
          <a:xfrm>
            <a:off x="-68075" y="837660"/>
            <a:ext cx="2452015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5400" b="0" i="0" u="none" strike="noStrike" kern="0" cap="none" spc="0" normalizeH="0" baseline="0" noProof="0" dirty="0">
              <a:ln>
                <a:noFill/>
              </a:ln>
              <a:solidFill>
                <a:srgbClr val="000000"/>
              </a:solidFill>
              <a:effectLst/>
              <a:uLnTx/>
              <a:uFillTx/>
              <a:latin typeface="Gill Sans SemiBold"/>
              <a:sym typeface="Gill Sans SemiBold"/>
            </a:endParaRPr>
          </a:p>
        </p:txBody>
      </p:sp>
    </p:spTree>
    <p:extLst>
      <p:ext uri="{BB962C8B-B14F-4D97-AF65-F5344CB8AC3E}">
        <p14:creationId xmlns:p14="http://schemas.microsoft.com/office/powerpoint/2010/main" xmlns="" val="9843651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415636" y="-2803554"/>
            <a:ext cx="23552728" cy="160704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ZA" sz="5400" b="1" dirty="0">
              <a:solidFill>
                <a:srgbClr val="000000"/>
              </a:solidFill>
              <a:latin typeface="Calibri" panose="020F0502020204030204" pitchFamily="34" charset="0"/>
              <a:ea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r>
              <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rPr>
              <a:t>BACKGROUND CONT.</a:t>
            </a: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kumimoji="0" lang="en-ZA" sz="5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sym typeface="Gill Sans SemiBold"/>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tabLst>
                <a:tab pos="457200" algn="l"/>
              </a:tabLst>
            </a:pPr>
            <a:r>
              <a:rPr lang="en-US" sz="4000" dirty="0">
                <a:solidFill>
                  <a:schemeClr val="tx1"/>
                </a:solidFill>
                <a:effectLst/>
                <a:latin typeface="Gill Sans MT" panose="020B0502020104020203" pitchFamily="34" charset="0"/>
                <a:ea typeface="SimSun" panose="02010600030101010101" pitchFamily="2" charset="-122"/>
              </a:rPr>
              <a:t>The purpose of these Agreement is to consolidate, broaden and strengthen the friendly ties and reciprocal understanding between the two countries by:</a:t>
            </a:r>
          </a:p>
          <a:p>
            <a:pPr marL="342900" lvl="0" indent="-342900" algn="just">
              <a:lnSpc>
                <a:spcPct val="150000"/>
              </a:lnSpc>
              <a:tabLst>
                <a:tab pos="457200" algn="l"/>
              </a:tabLst>
            </a:pPr>
            <a:endParaRPr lang="en-US" sz="4000" dirty="0">
              <a:solidFill>
                <a:schemeClr val="tx1"/>
              </a:solidFill>
              <a:effectLst/>
              <a:latin typeface="Gill Sans MT" panose="020B0502020104020203" pitchFamily="34" charset="0"/>
              <a:ea typeface="SimSun" panose="02010600030101010101" pitchFamily="2" charset="-122"/>
            </a:endParaRPr>
          </a:p>
          <a:p>
            <a:pPr marL="571500" lvl="0" indent="-571500" algn="just">
              <a:lnSpc>
                <a:spcPct val="150000"/>
              </a:lnSpc>
              <a:buFont typeface="Arial" panose="020B0604020202020204" pitchFamily="34" charset="0"/>
              <a:buChar char="•"/>
              <a:tabLst>
                <a:tab pos="457200" algn="l"/>
              </a:tabLst>
            </a:pPr>
            <a:r>
              <a:rPr lang="en-US" sz="4000" dirty="0">
                <a:solidFill>
                  <a:schemeClr val="tx1"/>
                </a:solidFill>
                <a:latin typeface="Gill Sans MT" panose="020B0502020104020203" pitchFamily="34" charset="0"/>
                <a:ea typeface="SimSun" panose="02010600030101010101" pitchFamily="2" charset="-122"/>
              </a:rPr>
              <a:t>W</a:t>
            </a:r>
            <a:r>
              <a:rPr lang="en-US" sz="4000" dirty="0">
                <a:solidFill>
                  <a:schemeClr val="tx1"/>
                </a:solidFill>
                <a:effectLst/>
                <a:latin typeface="Gill Sans MT" panose="020B0502020104020203" pitchFamily="34" charset="0"/>
                <a:ea typeface="SimSun" panose="02010600030101010101" pitchFamily="2" charset="-122"/>
              </a:rPr>
              <a:t>orking towards co-producing films, documentaries and other related audio-visual material;</a:t>
            </a:r>
          </a:p>
          <a:p>
            <a:pPr marL="571500" lvl="0" indent="-571500" algn="just">
              <a:lnSpc>
                <a:spcPct val="150000"/>
              </a:lnSpc>
              <a:buFont typeface="Arial" panose="020B0604020202020204" pitchFamily="34" charset="0"/>
              <a:buChar char="•"/>
              <a:tabLst>
                <a:tab pos="457200" algn="l"/>
              </a:tabLst>
            </a:pPr>
            <a:r>
              <a:rPr lang="en-US" sz="4000" dirty="0">
                <a:solidFill>
                  <a:schemeClr val="tx1"/>
                </a:solidFill>
                <a:effectLst/>
                <a:latin typeface="Gill Sans MT" panose="020B0502020104020203" pitchFamily="34" charset="0"/>
                <a:ea typeface="SimSun" panose="02010600030101010101" pitchFamily="2" charset="-122"/>
              </a:rPr>
              <a:t>Above all, the Agreements will serve as the legal framework to enable both Countries to celebrate, exchange knowledge and skills in the broader areas of arts and culture and to tell their own stories. </a:t>
            </a:r>
            <a:endParaRPr lang="en-ZA" sz="4000" dirty="0">
              <a:solidFill>
                <a:schemeClr val="tx1"/>
              </a:solidFill>
              <a:effectLst/>
              <a:latin typeface="Gill Sans MT" panose="020B0502020104020203" pitchFamily="34" charset="0"/>
              <a:ea typeface="SimSun" panose="02010600030101010101" pitchFamily="2" charset="-122"/>
            </a:endParaRPr>
          </a:p>
          <a:p>
            <a:pPr marL="0" marR="0" lvl="0" indent="0" algn="ctr" defTabSz="2438337" rtl="0" eaLnBrk="1" fontAlgn="auto" latinLnBrk="0" hangingPunct="0">
              <a:lnSpc>
                <a:spcPct val="2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Gill Sans SemiBold"/>
            </a:endParaRPr>
          </a:p>
          <a:p>
            <a:pPr marL="0" marR="0" lvl="0" indent="0" algn="ctr" defTabSz="2438337" rtl="0" eaLnBrk="1" fontAlgn="auto" latinLnBrk="0" hangingPunct="0">
              <a:lnSpc>
                <a:spcPct val="2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Gill Sans SemiBold"/>
            </a:endParaRPr>
          </a:p>
          <a:p>
            <a:pPr marL="0" marR="0" lvl="0" indent="0" algn="just" defTabSz="2438337" rtl="0" eaLnBrk="1" fontAlgn="auto" latinLnBrk="0" hangingPunct="0">
              <a:lnSpc>
                <a:spcPct val="150000"/>
              </a:lnSpc>
              <a:spcBef>
                <a:spcPts val="0"/>
              </a:spcBef>
              <a:spcAft>
                <a:spcPts val="0"/>
              </a:spcAft>
              <a:buClrTx/>
              <a:buSzTx/>
              <a:buFontTx/>
              <a:buNone/>
              <a:tabLst>
                <a:tab pos="107950" algn="l"/>
                <a:tab pos="215900" algn="l"/>
                <a:tab pos="323850" algn="l"/>
              </a:tabLst>
              <a:defRPr/>
            </a:pPr>
            <a:endParaRPr lang="en-GB" sz="5400" dirty="0">
              <a:solidFill>
                <a:srgbClr val="000000"/>
              </a:solidFill>
              <a:latin typeface="Arial" panose="020B0604020202020204" pitchFamily="34" charset="0"/>
            </a:endParaRPr>
          </a:p>
          <a:p>
            <a:pPr marL="0" marR="0" lvl="0" indent="0" algn="just" defTabSz="2438337" rtl="0" eaLnBrk="1" fontAlgn="auto" latinLnBrk="0" hangingPunct="0">
              <a:lnSpc>
                <a:spcPct val="150000"/>
              </a:lnSpc>
              <a:spcBef>
                <a:spcPts val="0"/>
              </a:spcBef>
              <a:spcAft>
                <a:spcPts val="0"/>
              </a:spcAft>
              <a:buClrTx/>
              <a:buSzTx/>
              <a:buFontTx/>
              <a:buNone/>
              <a:tabLst>
                <a:tab pos="107950" algn="l"/>
                <a:tab pos="215900" algn="l"/>
                <a:tab pos="323850" algn="l"/>
              </a:tabLst>
              <a:defRPr/>
            </a:pPr>
            <a:endParaRPr kumimoji="0" lang="en-US" sz="5400" b="0" i="0" u="none" strike="noStrike" kern="0" cap="none" spc="0" normalizeH="0" baseline="0" noProof="0" dirty="0">
              <a:ln>
                <a:noFill/>
              </a:ln>
              <a:solidFill>
                <a:srgbClr val="E3883C"/>
              </a:solidFill>
              <a:effectLst/>
              <a:uLnTx/>
              <a:uFillTx/>
              <a:latin typeface="Gill Sans SemiBold"/>
              <a:sym typeface="Gill Sans SemiBold"/>
            </a:endParaRPr>
          </a:p>
        </p:txBody>
      </p:sp>
      <p:sp>
        <p:nvSpPr>
          <p:cNvPr id="3" name="HEADING">
            <a:extLst>
              <a:ext uri="{FF2B5EF4-FFF2-40B4-BE49-F238E27FC236}">
                <a16:creationId xmlns:a16="http://schemas.microsoft.com/office/drawing/2014/main" xmlns="" id="{E0093DE8-F76A-82F4-D124-A3AE7FA384C0}"/>
              </a:ext>
            </a:extLst>
          </p:cNvPr>
          <p:cNvSpPr txBox="1"/>
          <p:nvPr/>
        </p:nvSpPr>
        <p:spPr>
          <a:xfrm>
            <a:off x="-68075" y="837660"/>
            <a:ext cx="2452015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5400" b="0" i="0" u="none" strike="noStrike" kern="0" cap="none" spc="0" normalizeH="0" baseline="0" noProof="0" dirty="0">
              <a:ln>
                <a:noFill/>
              </a:ln>
              <a:solidFill>
                <a:srgbClr val="000000"/>
              </a:solidFill>
              <a:effectLst/>
              <a:uLnTx/>
              <a:uFillTx/>
              <a:latin typeface="Gill Sans SemiBold"/>
              <a:sym typeface="Gill Sans SemiBold"/>
            </a:endParaRPr>
          </a:p>
        </p:txBody>
      </p:sp>
    </p:spTree>
    <p:extLst>
      <p:ext uri="{BB962C8B-B14F-4D97-AF65-F5344CB8AC3E}">
        <p14:creationId xmlns:p14="http://schemas.microsoft.com/office/powerpoint/2010/main" xmlns="" val="13503721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447868" y="-1715088"/>
            <a:ext cx="23520495" cy="11182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5400" b="1" dirty="0">
              <a:solidFill>
                <a:srgbClr val="000000"/>
              </a:solidFill>
              <a:latin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5400" b="1" dirty="0">
              <a:solidFill>
                <a:srgbClr val="000000"/>
              </a:solidFill>
              <a:latin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5400" b="1" dirty="0">
              <a:solidFill>
                <a:srgbClr val="000000"/>
              </a:solidFill>
              <a:latin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5400" b="1" dirty="0">
              <a:solidFill>
                <a:srgbClr val="000000"/>
              </a:solidFill>
              <a:latin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5400" b="1" dirty="0">
              <a:solidFill>
                <a:srgbClr val="000000"/>
              </a:solidFill>
              <a:latin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5400" b="1" dirty="0">
              <a:solidFill>
                <a:srgbClr val="000000"/>
              </a:solidFill>
              <a:latin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endParaRPr lang="en-US" sz="5400" b="1" dirty="0">
              <a:solidFill>
                <a:srgbClr val="000000"/>
              </a:solidFill>
              <a:latin typeface="Calibri" panose="020F0502020204030204" pitchFamily="34" charset="0"/>
            </a:endParaRPr>
          </a:p>
          <a:p>
            <a:pPr marL="0" marR="0" lvl="0" indent="0" algn="ctr" defTabSz="2438337" rtl="0" eaLnBrk="1" fontAlgn="auto" latinLnBrk="0" hangingPunct="0">
              <a:lnSpc>
                <a:spcPct val="100000"/>
              </a:lnSpc>
              <a:spcBef>
                <a:spcPts val="0"/>
              </a:spcBef>
              <a:spcAft>
                <a:spcPts val="0"/>
              </a:spcAft>
              <a:buClrTx/>
              <a:buSzTx/>
              <a:buFontTx/>
              <a:buNone/>
              <a:tabLst>
                <a:tab pos="457200" algn="l"/>
              </a:tabLst>
              <a:defRPr/>
            </a:pPr>
            <a:r>
              <a:rPr lang="en-US" sz="5400" b="1" dirty="0">
                <a:solidFill>
                  <a:srgbClr val="000000"/>
                </a:solidFill>
                <a:latin typeface="Calibri" panose="020F0502020204030204" pitchFamily="34" charset="0"/>
              </a:rPr>
              <a:t>AREAS OF COOPERATION </a:t>
            </a:r>
          </a:p>
          <a:p>
            <a:pPr marR="0" lvl="0" algn="just" defTabSz="2438337" rtl="0" eaLnBrk="1" fontAlgn="auto" latinLnBrk="0" hangingPunct="0">
              <a:lnSpc>
                <a:spcPct val="100000"/>
              </a:lnSpc>
              <a:spcBef>
                <a:spcPts val="0"/>
              </a:spcBef>
              <a:spcAft>
                <a:spcPts val="0"/>
              </a:spcAft>
              <a:buClrTx/>
              <a:buSzTx/>
              <a:tabLst>
                <a:tab pos="457200" algn="l"/>
              </a:tabLst>
              <a:defRPr/>
            </a:pPr>
            <a:endParaRPr lang="en-US" sz="5400" b="1" dirty="0">
              <a:solidFill>
                <a:srgbClr val="000000"/>
              </a:solidFill>
              <a:latin typeface="Calibri" panose="020F0502020204030204" pitchFamily="34" charset="0"/>
            </a:endParaRPr>
          </a:p>
          <a:p>
            <a:pPr marR="0" lvl="0" algn="just" defTabSz="2438337" rtl="0" eaLnBrk="1" fontAlgn="auto" latinLnBrk="0" hangingPunct="0">
              <a:lnSpc>
                <a:spcPct val="100000"/>
              </a:lnSpc>
              <a:spcBef>
                <a:spcPts val="0"/>
              </a:spcBef>
              <a:spcAft>
                <a:spcPts val="0"/>
              </a:spcAft>
              <a:buClrTx/>
              <a:buSzTx/>
              <a:tabLst>
                <a:tab pos="457200" algn="l"/>
              </a:tabLst>
              <a:defRPr/>
            </a:pPr>
            <a:endParaRPr lang="en-US" sz="3600" dirty="0">
              <a:solidFill>
                <a:srgbClr val="000000"/>
              </a:solidFill>
              <a:latin typeface="Calibri" panose="020F0502020204030204" pitchFamily="34" charset="0"/>
            </a:endParaRPr>
          </a:p>
          <a:p>
            <a:pPr marR="0" lvl="0" algn="just" defTabSz="2438337" rtl="0" eaLnBrk="1" fontAlgn="auto" latinLnBrk="0" hangingPunct="0">
              <a:lnSpc>
                <a:spcPct val="100000"/>
              </a:lnSpc>
              <a:spcBef>
                <a:spcPts val="0"/>
              </a:spcBef>
              <a:spcAft>
                <a:spcPts val="0"/>
              </a:spcAft>
              <a:buClrTx/>
              <a:buSzTx/>
              <a:tabLst>
                <a:tab pos="457200" algn="l"/>
              </a:tabLst>
              <a:defRPr/>
            </a:pPr>
            <a:endParaRPr lang="en-US" sz="3600" dirty="0">
              <a:solidFill>
                <a:srgbClr val="000000"/>
              </a:solidFill>
              <a:latin typeface="Calibri" panose="020F0502020204030204" pitchFamily="34" charset="0"/>
            </a:endParaRPr>
          </a:p>
          <a:p>
            <a:pPr marR="0" lvl="0" algn="just" defTabSz="2438337" rtl="0" eaLnBrk="1" fontAlgn="auto" latinLnBrk="0" hangingPunct="0">
              <a:lnSpc>
                <a:spcPct val="100000"/>
              </a:lnSpc>
              <a:spcBef>
                <a:spcPts val="0"/>
              </a:spcBef>
              <a:spcAft>
                <a:spcPts val="0"/>
              </a:spcAft>
              <a:buClrTx/>
              <a:buSzTx/>
              <a:tabLst>
                <a:tab pos="457200" algn="l"/>
              </a:tabLst>
              <a:defRPr/>
            </a:pPr>
            <a:r>
              <a:rPr lang="en-US" sz="3600" dirty="0">
                <a:solidFill>
                  <a:schemeClr val="bg2">
                    <a:lumMod val="50000"/>
                  </a:schemeClr>
                </a:solidFill>
                <a:latin typeface="Arial" panose="020B0604020202020204" pitchFamily="34" charset="0"/>
                <a:cs typeface="Arial" panose="020B0604020202020204" pitchFamily="34" charset="0"/>
              </a:rPr>
              <a:t>The parties undertake to cooperate and participate in </a:t>
            </a:r>
            <a:r>
              <a:rPr lang="en-US" sz="3600">
                <a:solidFill>
                  <a:schemeClr val="bg2">
                    <a:lumMod val="50000"/>
                  </a:schemeClr>
                </a:solidFill>
                <a:latin typeface="Arial" panose="020B0604020202020204" pitchFamily="34" charset="0"/>
                <a:cs typeface="Arial" panose="020B0604020202020204" pitchFamily="34" charset="0"/>
              </a:rPr>
              <a:t>the Co-production of Audiovisual </a:t>
            </a:r>
            <a:r>
              <a:rPr lang="en-US" sz="3600" dirty="0">
                <a:solidFill>
                  <a:schemeClr val="bg2">
                    <a:lumMod val="50000"/>
                  </a:schemeClr>
                </a:solidFill>
                <a:latin typeface="Arial" panose="020B0604020202020204" pitchFamily="34" charset="0"/>
                <a:cs typeface="Arial" panose="020B0604020202020204" pitchFamily="34" charset="0"/>
              </a:rPr>
              <a:t>M</a:t>
            </a:r>
            <a:r>
              <a:rPr lang="en-US" sz="3600">
                <a:solidFill>
                  <a:schemeClr val="bg2">
                    <a:lumMod val="50000"/>
                  </a:schemeClr>
                </a:solidFill>
                <a:latin typeface="Arial" panose="020B0604020202020204" pitchFamily="34" charset="0"/>
                <a:cs typeface="Arial" panose="020B0604020202020204" pitchFamily="34" charset="0"/>
              </a:rPr>
              <a:t>aterials</a:t>
            </a:r>
            <a:r>
              <a:rPr lang="en-US" sz="3600" dirty="0">
                <a:solidFill>
                  <a:schemeClr val="bg2">
                    <a:lumMod val="50000"/>
                  </a:schemeClr>
                </a:solidFill>
                <a:latin typeface="Arial" panose="020B0604020202020204" pitchFamily="34" charset="0"/>
                <a:cs typeface="Arial" panose="020B0604020202020204" pitchFamily="34" charset="0"/>
              </a:rPr>
              <a:t>;</a:t>
            </a:r>
          </a:p>
          <a:p>
            <a:pPr marR="0" lvl="0" algn="l" defTabSz="2438337" rtl="0" eaLnBrk="1" fontAlgn="auto" latinLnBrk="0" hangingPunct="0">
              <a:lnSpc>
                <a:spcPct val="100000"/>
              </a:lnSpc>
              <a:spcBef>
                <a:spcPts val="0"/>
              </a:spcBef>
              <a:spcAft>
                <a:spcPts val="0"/>
              </a:spcAft>
              <a:buClrTx/>
              <a:buSzTx/>
              <a:tabLst>
                <a:tab pos="457200" algn="l"/>
              </a:tabLst>
              <a:defRPr/>
            </a:pPr>
            <a:r>
              <a:rPr lang="en-US" sz="3600" dirty="0">
                <a:solidFill>
                  <a:schemeClr val="tx1"/>
                </a:solidFill>
                <a:effectLst/>
                <a:latin typeface="Gill Sans MT" panose="020B0502020104020203" pitchFamily="34" charset="0"/>
                <a:ea typeface="Times New Roman" panose="02020603050405020304" pitchFamily="18" charset="0"/>
              </a:rPr>
              <a:t/>
            </a:r>
            <a:br>
              <a:rPr lang="en-US" sz="3600" dirty="0">
                <a:solidFill>
                  <a:schemeClr val="tx1"/>
                </a:solidFill>
                <a:effectLst/>
                <a:latin typeface="Gill Sans MT" panose="020B0502020104020203" pitchFamily="34" charset="0"/>
                <a:ea typeface="Times New Roman" panose="02020603050405020304" pitchFamily="18" charset="0"/>
              </a:rPr>
            </a:br>
            <a:endParaRPr lang="en-US" sz="3600" u="sng" dirty="0">
              <a:solidFill>
                <a:schemeClr val="tx1"/>
              </a:solidFill>
              <a:latin typeface="Gill Sans MT" panose="020B0502020104020203" pitchFamily="34" charset="0"/>
            </a:endParaRPr>
          </a:p>
          <a:p>
            <a:pPr marL="685800" marR="0" lvl="0" indent="-685800" algn="just" defTabSz="2438337" rtl="0" eaLnBrk="1" fontAlgn="auto" latinLnBrk="0" hangingPunct="0">
              <a:lnSpc>
                <a:spcPct val="100000"/>
              </a:lnSpc>
              <a:spcBef>
                <a:spcPts val="0"/>
              </a:spcBef>
              <a:spcAft>
                <a:spcPts val="0"/>
              </a:spcAft>
              <a:buClrTx/>
              <a:buSzTx/>
              <a:buFont typeface="Arial" panose="020B0604020202020204" pitchFamily="34" charset="0"/>
              <a:buChar char="•"/>
              <a:tabLst>
                <a:tab pos="457200" algn="l"/>
              </a:tabLst>
              <a:defRPr/>
            </a:pPr>
            <a:endParaRPr lang="en-US" sz="5400" u="sng" dirty="0">
              <a:solidFill>
                <a:srgbClr val="000000"/>
              </a:solidFill>
              <a:latin typeface="Calibri" panose="020F0502020204030204" pitchFamily="34" charset="0"/>
            </a:endParaRPr>
          </a:p>
        </p:txBody>
      </p:sp>
      <p:sp>
        <p:nvSpPr>
          <p:cNvPr id="3" name="HEADING">
            <a:extLst>
              <a:ext uri="{FF2B5EF4-FFF2-40B4-BE49-F238E27FC236}">
                <a16:creationId xmlns:a16="http://schemas.microsoft.com/office/drawing/2014/main" xmlns="" id="{E0093DE8-F76A-82F4-D124-A3AE7FA384C0}"/>
              </a:ext>
            </a:extLst>
          </p:cNvPr>
          <p:cNvSpPr txBox="1"/>
          <p:nvPr/>
        </p:nvSpPr>
        <p:spPr>
          <a:xfrm>
            <a:off x="-68075" y="837660"/>
            <a:ext cx="24520150"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endParaRPr kumimoji="0" sz="5400" b="0" i="0" u="none" strike="noStrike" kern="0" cap="none" spc="0" normalizeH="0" baseline="0" noProof="0" dirty="0">
              <a:ln>
                <a:noFill/>
              </a:ln>
              <a:solidFill>
                <a:srgbClr val="000000"/>
              </a:solidFill>
              <a:effectLst/>
              <a:uLnTx/>
              <a:uFillTx/>
              <a:latin typeface="Gill Sans SemiBold"/>
              <a:sym typeface="Gill Sans SemiBold"/>
            </a:endParaRPr>
          </a:p>
        </p:txBody>
      </p:sp>
    </p:spTree>
    <p:extLst>
      <p:ext uri="{BB962C8B-B14F-4D97-AF65-F5344CB8AC3E}">
        <p14:creationId xmlns:p14="http://schemas.microsoft.com/office/powerpoint/2010/main" xmlns="" val="36493705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FORMATION SLIDE">
            <a:extLst>
              <a:ext uri="{FF2B5EF4-FFF2-40B4-BE49-F238E27FC236}">
                <a16:creationId xmlns:a16="http://schemas.microsoft.com/office/drawing/2014/main" xmlns="" id="{CA6881E5-D03D-714F-B091-528B06CD3609}"/>
              </a:ext>
            </a:extLst>
          </p:cNvPr>
          <p:cNvSpPr txBox="1"/>
          <p:nvPr/>
        </p:nvSpPr>
        <p:spPr>
          <a:xfrm>
            <a:off x="353506" y="1612231"/>
            <a:ext cx="23676988" cy="9335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6600">
                <a:solidFill>
                  <a:srgbClr val="E3883C"/>
                </a:solidFill>
                <a:latin typeface="Gill Sans SemiBold"/>
                <a:ea typeface="Gill Sans SemiBold"/>
                <a:cs typeface="Gill Sans SemiBold"/>
                <a:sym typeface="Gill Sans SemiBold"/>
              </a:defRPr>
            </a:lvl1pPr>
          </a:lstStyle>
          <a:p>
            <a:pPr marL="0" marR="0" lvl="0" indent="0" algn="just" defTabSz="2438337" rtl="0" eaLnBrk="1" fontAlgn="auto" latinLnBrk="0" hangingPunct="0">
              <a:spcBef>
                <a:spcPts val="0"/>
              </a:spcBef>
              <a:spcAft>
                <a:spcPts val="0"/>
              </a:spcAft>
              <a:buClrTx/>
              <a:buSzTx/>
              <a:buFontTx/>
              <a:buNone/>
              <a:tabLst/>
              <a:defRPr/>
            </a:pPr>
            <a:endParaRPr lang="en-US" sz="4000" dirty="0">
              <a:solidFill>
                <a:schemeClr val="tx1"/>
              </a:solidFill>
              <a:latin typeface="Gill Sans MT" panose="020B0502020104020203" pitchFamily="34" charset="0"/>
              <a:cs typeface="Arial" panose="020B0604020202020204" pitchFamily="34" charset="0"/>
            </a:endParaRPr>
          </a:p>
          <a:p>
            <a:pPr algn="just">
              <a:defRPr/>
            </a:pPr>
            <a:endParaRPr lang="en-US" sz="4000" dirty="0">
              <a:effectLst/>
              <a:latin typeface="Arial" panose="020B0604020202020204" pitchFamily="34" charset="0"/>
              <a:ea typeface="SimSun" panose="02010600030101010101" pitchFamily="2" charset="-122"/>
            </a:endParaRPr>
          </a:p>
          <a:p>
            <a:pPr algn="just">
              <a:defRPr/>
            </a:pPr>
            <a:endParaRPr lang="en-US" sz="4000" dirty="0">
              <a:latin typeface="Arial" panose="020B0604020202020204" pitchFamily="34" charset="0"/>
              <a:ea typeface="SimSun" panose="02010600030101010101" pitchFamily="2" charset="-122"/>
            </a:endParaRPr>
          </a:p>
          <a:p>
            <a:pPr algn="just">
              <a:defRPr/>
            </a:pPr>
            <a:r>
              <a:rPr lang="en-US" sz="4000" dirty="0">
                <a:solidFill>
                  <a:schemeClr val="bg2"/>
                </a:solidFill>
                <a:effectLst/>
                <a:latin typeface="Arial" panose="020B0604020202020204" pitchFamily="34" charset="0"/>
                <a:ea typeface="SimSun" panose="02010600030101010101" pitchFamily="2" charset="-122"/>
              </a:rPr>
              <a:t>The Office of the Chief State Law Advisor (International Law) has classified this International Agreement as those that fall within the ambit of Section 231 (3) of the Constitution of the Republic of South Africa, 1996 and would thus need to be tabled before the two houses of Parliament before coming into force. </a:t>
            </a:r>
            <a:r>
              <a:rPr lang="en-US" sz="4000" dirty="0">
                <a:solidFill>
                  <a:schemeClr val="bg2"/>
                </a:solidFill>
                <a:latin typeface="Gill Sans MT" panose="020B0502020104020203" pitchFamily="34" charset="0"/>
                <a:cs typeface="Arial" panose="020B0604020202020204" pitchFamily="34" charset="0"/>
              </a:rPr>
              <a:t>In </a:t>
            </a:r>
            <a:r>
              <a:rPr lang="en-ZA" sz="4000" dirty="0">
                <a:solidFill>
                  <a:schemeClr val="bg2"/>
                </a:solidFill>
                <a:effectLst/>
                <a:latin typeface="Gill Sans MT" panose="020B0502020104020203" pitchFamily="34" charset="0"/>
                <a:ea typeface="Calibri" panose="020F0502020204030204" pitchFamily="34" charset="0"/>
              </a:rPr>
              <a:t>the efforts to comply with the Constitutional provision, the Department of Sport, Arts and Culture undertook the following:</a:t>
            </a:r>
          </a:p>
          <a:p>
            <a:pPr marL="0" marR="0" lvl="0" indent="0" algn="just" defTabSz="2438337" rtl="0" eaLnBrk="1" fontAlgn="auto" latinLnBrk="0" hangingPunct="0">
              <a:spcBef>
                <a:spcPts val="0"/>
              </a:spcBef>
              <a:spcAft>
                <a:spcPts val="0"/>
              </a:spcAft>
              <a:buClrTx/>
              <a:buSzTx/>
              <a:buFontTx/>
              <a:buNone/>
              <a:tabLst/>
              <a:defRPr/>
            </a:pPr>
            <a:endParaRPr lang="en-ZA" sz="4000" dirty="0">
              <a:solidFill>
                <a:schemeClr val="tx1"/>
              </a:solidFill>
              <a:latin typeface="Gill Sans MT" panose="020B0502020104020203" pitchFamily="34" charset="0"/>
              <a:ea typeface="Calibri" panose="020F0502020204030204" pitchFamily="34" charset="0"/>
            </a:endParaRPr>
          </a:p>
          <a:p>
            <a:pPr marL="571500" marR="0" lvl="0" indent="-571500" algn="just" defTabSz="2438337" rtl="0" eaLnBrk="1" fontAlgn="auto" latinLnBrk="0" hangingPunct="0">
              <a:spcBef>
                <a:spcPts val="0"/>
              </a:spcBef>
              <a:spcAft>
                <a:spcPts val="0"/>
              </a:spcAft>
              <a:buClrTx/>
              <a:buSzTx/>
              <a:buFont typeface="Arial" panose="020B0604020202020204" pitchFamily="34" charset="0"/>
              <a:buChar char="•"/>
              <a:tabLst/>
              <a:defRPr/>
            </a:pPr>
            <a:r>
              <a:rPr lang="en-ZA" sz="4000" dirty="0">
                <a:solidFill>
                  <a:schemeClr val="tx1"/>
                </a:solidFill>
                <a:effectLst/>
                <a:latin typeface="Gill Sans MT" panose="020B0502020104020203" pitchFamily="34" charset="0"/>
                <a:ea typeface="Calibri" panose="020F0502020204030204" pitchFamily="34" charset="0"/>
              </a:rPr>
              <a:t>Submitted these two (2) International Agreements for the purpose of tabling in the National Assembly and the National Council of Provinces</a:t>
            </a:r>
            <a:r>
              <a:rPr lang="en-US" sz="4000" dirty="0">
                <a:solidFill>
                  <a:schemeClr val="tx1"/>
                </a:solidFill>
                <a:effectLst/>
                <a:latin typeface="Gill Sans MT" panose="020B0502020104020203" pitchFamily="34" charset="0"/>
                <a:ea typeface="Calibri" panose="020F0502020204030204" pitchFamily="34" charset="0"/>
                <a:cs typeface="Arial" panose="020B0604020202020204" pitchFamily="34" charset="0"/>
              </a:rPr>
              <a:t>. The Agreements were thus tabled and feedback that these went through was received in March 2022.</a:t>
            </a:r>
          </a:p>
          <a:p>
            <a:pPr marR="0" lvl="0" algn="just" defTabSz="2438337" rtl="0" eaLnBrk="1" fontAlgn="auto" latinLnBrk="0" hangingPunct="0">
              <a:spcBef>
                <a:spcPts val="0"/>
              </a:spcBef>
              <a:spcAft>
                <a:spcPts val="0"/>
              </a:spcAft>
              <a:buClrTx/>
              <a:buSzTx/>
              <a:tabLst/>
              <a:defRPr/>
            </a:pPr>
            <a:endParaRPr lang="en-US" sz="4000" dirty="0">
              <a:solidFill>
                <a:schemeClr val="tx1"/>
              </a:solidFill>
              <a:effectLst/>
              <a:latin typeface="Gill Sans MT" panose="020B0502020104020203" pitchFamily="34" charset="0"/>
              <a:ea typeface="Calibri" panose="020F0502020204030204" pitchFamily="34" charset="0"/>
              <a:cs typeface="Arial" panose="020B0604020202020204" pitchFamily="34" charset="0"/>
            </a:endParaRPr>
          </a:p>
          <a:p>
            <a:pPr marL="571500" marR="0" lvl="0" indent="-571500" algn="just" defTabSz="2438337" rtl="0" eaLnBrk="1" fontAlgn="auto" latinLnBrk="0" hangingPunct="0">
              <a:spcBef>
                <a:spcPts val="0"/>
              </a:spcBef>
              <a:spcAft>
                <a:spcPts val="0"/>
              </a:spcAft>
              <a:buClrTx/>
              <a:buSzTx/>
              <a:buFont typeface="Arial" panose="020B0604020202020204" pitchFamily="34" charset="0"/>
              <a:buChar char="•"/>
              <a:tabLst/>
              <a:defRPr/>
            </a:pPr>
            <a:r>
              <a:rPr lang="en-US" sz="4000" dirty="0">
                <a:solidFill>
                  <a:schemeClr val="tx1"/>
                </a:solidFill>
                <a:latin typeface="Gill Sans MT" panose="020B0502020104020203" pitchFamily="34" charset="0"/>
                <a:ea typeface="Calibri" panose="020F0502020204030204" pitchFamily="34" charset="0"/>
                <a:cs typeface="Arial" panose="020B0604020202020204" pitchFamily="34" charset="0"/>
              </a:rPr>
              <a:t>The Department sent a Note Verbale to Nigeria via diplomatic channels that it has fulfilled its constitutional mandate to bring the Agreement into force. </a:t>
            </a:r>
            <a:endParaRPr lang="en-US" sz="4000" dirty="0">
              <a:solidFill>
                <a:schemeClr val="tx1"/>
              </a:solidFill>
              <a:latin typeface="Gill Sans MT" panose="020B0502020104020203" pitchFamily="34" charset="0"/>
              <a:cs typeface="Arial" panose="020B0604020202020204" pitchFamily="34" charset="0"/>
            </a:endParaRPr>
          </a:p>
        </p:txBody>
      </p:sp>
      <p:sp>
        <p:nvSpPr>
          <p:cNvPr id="3" name="HEADING">
            <a:extLst>
              <a:ext uri="{FF2B5EF4-FFF2-40B4-BE49-F238E27FC236}">
                <a16:creationId xmlns:a16="http://schemas.microsoft.com/office/drawing/2014/main" xmlns="" id="{0B2562CD-9248-AB72-C7BD-FC1E580AC2E7}"/>
              </a:ext>
            </a:extLst>
          </p:cNvPr>
          <p:cNvSpPr txBox="1"/>
          <p:nvPr/>
        </p:nvSpPr>
        <p:spPr>
          <a:xfrm>
            <a:off x="-68075" y="837660"/>
            <a:ext cx="2452015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6600">
                <a:solidFill>
                  <a:srgbClr val="000000"/>
                </a:solidFill>
                <a:latin typeface="Gill Sans SemiBold"/>
                <a:ea typeface="Gill Sans SemiBold"/>
                <a:cs typeface="Gill Sans SemiBold"/>
                <a:sym typeface="Gill Sans SemiBold"/>
              </a:defRPr>
            </a:lvl1pPr>
          </a:lstStyle>
          <a:p>
            <a:pPr marL="0" marR="0" lvl="0" indent="0" algn="ctr" defTabSz="2438337" rtl="0" eaLnBrk="1"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00"/>
                </a:solidFill>
                <a:effectLst/>
                <a:uLnTx/>
                <a:uFillTx/>
                <a:latin typeface="Arial" panose="020B0604020202020204" pitchFamily="34" charset="0"/>
                <a:sym typeface="Gill Sans SemiBold"/>
              </a:rPr>
              <a:t>STATUS ON THE SOUTH AFRICA-</a:t>
            </a:r>
            <a:r>
              <a:rPr lang="en-US" sz="5400" b="1" dirty="0">
                <a:latin typeface="Arial" panose="020B0604020202020204" pitchFamily="34" charset="0"/>
              </a:rPr>
              <a:t>NIGERIA </a:t>
            </a:r>
            <a:r>
              <a:rPr kumimoji="0" lang="en-US" sz="5400" b="1" i="0" u="none" strike="noStrike" kern="0" cap="none" spc="0" normalizeH="0" baseline="0" noProof="0" dirty="0">
                <a:ln>
                  <a:noFill/>
                </a:ln>
                <a:solidFill>
                  <a:srgbClr val="000000"/>
                </a:solidFill>
                <a:effectLst/>
                <a:uLnTx/>
                <a:uFillTx/>
                <a:latin typeface="Arial" panose="020B0604020202020204" pitchFamily="34" charset="0"/>
                <a:sym typeface="Gill Sans SemiBold"/>
              </a:rPr>
              <a:t>AGREEMENTS</a:t>
            </a:r>
            <a:endParaRPr kumimoji="0" sz="5400" b="0" i="0" u="none" strike="noStrike" kern="0" cap="none" spc="0" normalizeH="0" baseline="0" noProof="0" dirty="0">
              <a:ln>
                <a:noFill/>
              </a:ln>
              <a:solidFill>
                <a:srgbClr val="000000"/>
              </a:solidFill>
              <a:effectLst/>
              <a:uLnTx/>
              <a:uFillTx/>
              <a:latin typeface="Gill Sans SemiBold"/>
              <a:sym typeface="Gill Sans SemiBold"/>
            </a:endParaRPr>
          </a:p>
        </p:txBody>
      </p:sp>
    </p:spTree>
    <p:extLst>
      <p:ext uri="{BB962C8B-B14F-4D97-AF65-F5344CB8AC3E}">
        <p14:creationId xmlns:p14="http://schemas.microsoft.com/office/powerpoint/2010/main" xmlns="" val="3241785671"/>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906</TotalTime>
  <Words>774</Words>
  <Application>Microsoft Office PowerPoint</Application>
  <PresentationFormat>Custom</PresentationFormat>
  <Paragraphs>103</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21_BasicWhite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Mampe Monakale</dc:creator>
  <cp:lastModifiedBy>USER</cp:lastModifiedBy>
  <cp:revision>69</cp:revision>
  <cp:lastPrinted>2022-06-03T10:56:33Z</cp:lastPrinted>
  <dcterms:modified xsi:type="dcterms:W3CDTF">2023-05-12T09:56:31Z</dcterms:modified>
</cp:coreProperties>
</file>