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6" r:id="rId1"/>
    <p:sldMasterId id="2147484433" r:id="rId2"/>
    <p:sldMasterId id="2147484454" r:id="rId3"/>
    <p:sldMasterId id="2147484459" r:id="rId4"/>
    <p:sldMasterId id="2147484486" r:id="rId5"/>
  </p:sldMasterIdLst>
  <p:notesMasterIdLst>
    <p:notesMasterId r:id="rId44"/>
  </p:notesMasterIdLst>
  <p:handoutMasterIdLst>
    <p:handoutMasterId r:id="rId45"/>
  </p:handoutMasterIdLst>
  <p:sldIdLst>
    <p:sldId id="1011" r:id="rId6"/>
    <p:sldId id="5063" r:id="rId7"/>
    <p:sldId id="1032" r:id="rId8"/>
    <p:sldId id="1073" r:id="rId9"/>
    <p:sldId id="1075" r:id="rId10"/>
    <p:sldId id="1076" r:id="rId11"/>
    <p:sldId id="1078" r:id="rId12"/>
    <p:sldId id="1080" r:id="rId13"/>
    <p:sldId id="5071" r:id="rId14"/>
    <p:sldId id="1082" r:id="rId15"/>
    <p:sldId id="1040" r:id="rId16"/>
    <p:sldId id="1043" r:id="rId17"/>
    <p:sldId id="5067" r:id="rId18"/>
    <p:sldId id="1348" r:id="rId19"/>
    <p:sldId id="1320" r:id="rId20"/>
    <p:sldId id="5068" r:id="rId21"/>
    <p:sldId id="5070" r:id="rId22"/>
    <p:sldId id="1041" r:id="rId23"/>
    <p:sldId id="1051" r:id="rId24"/>
    <p:sldId id="5064" r:id="rId25"/>
    <p:sldId id="5065" r:id="rId26"/>
    <p:sldId id="5066" r:id="rId27"/>
    <p:sldId id="1071" r:id="rId28"/>
    <p:sldId id="1072" r:id="rId29"/>
    <p:sldId id="5042" r:id="rId30"/>
    <p:sldId id="1042" r:id="rId31"/>
    <p:sldId id="1060" r:id="rId32"/>
    <p:sldId id="5057" r:id="rId33"/>
    <p:sldId id="5058" r:id="rId34"/>
    <p:sldId id="5037" r:id="rId35"/>
    <p:sldId id="1050" r:id="rId36"/>
    <p:sldId id="5061" r:id="rId37"/>
    <p:sldId id="5059" r:id="rId38"/>
    <p:sldId id="4589" r:id="rId39"/>
    <p:sldId id="5072" r:id="rId40"/>
    <p:sldId id="1062" r:id="rId41"/>
    <p:sldId id="1065" r:id="rId42"/>
    <p:sldId id="1039" r:id="rId43"/>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mn-cs"/>
      </a:defRPr>
    </a:lvl5pPr>
    <a:lvl6pPr marL="2286000" algn="l" defTabSz="457200" rtl="0" eaLnBrk="1" latinLnBrk="0" hangingPunct="1">
      <a:defRPr kern="1200">
        <a:solidFill>
          <a:schemeClr val="tx1"/>
        </a:solidFill>
        <a:latin typeface="Calibri" charset="0"/>
        <a:ea typeface="ＭＳ Ｐゴシック" charset="0"/>
        <a:cs typeface="+mn-cs"/>
      </a:defRPr>
    </a:lvl6pPr>
    <a:lvl7pPr marL="2743200" algn="l" defTabSz="457200" rtl="0" eaLnBrk="1" latinLnBrk="0" hangingPunct="1">
      <a:defRPr kern="1200">
        <a:solidFill>
          <a:schemeClr val="tx1"/>
        </a:solidFill>
        <a:latin typeface="Calibri" charset="0"/>
        <a:ea typeface="ＭＳ Ｐゴシック" charset="0"/>
        <a:cs typeface="+mn-cs"/>
      </a:defRPr>
    </a:lvl7pPr>
    <a:lvl8pPr marL="3200400" algn="l" defTabSz="457200" rtl="0" eaLnBrk="1" latinLnBrk="0" hangingPunct="1">
      <a:defRPr kern="1200">
        <a:solidFill>
          <a:schemeClr val="tx1"/>
        </a:solidFill>
        <a:latin typeface="Calibri" charset="0"/>
        <a:ea typeface="ＭＳ Ｐゴシック" charset="0"/>
        <a:cs typeface="+mn-cs"/>
      </a:defRPr>
    </a:lvl8pPr>
    <a:lvl9pPr marL="3657600" algn="l" defTabSz="457200" rtl="0" eaLnBrk="1" latinLnBrk="0" hangingPunct="1">
      <a:defRPr kern="1200">
        <a:solidFill>
          <a:schemeClr val="tx1"/>
        </a:solidFill>
        <a:latin typeface="Calibri" charset="0"/>
        <a:ea typeface="ＭＳ Ｐゴシック" charset="0"/>
        <a:cs typeface="+mn-cs"/>
      </a:defRPr>
    </a:lvl9pPr>
  </p:defaultTextStyle>
  <p:extLst>
    <p:ext uri="{EFAFB233-063F-42B5-8137-9DF3F51BA10A}">
      <p15:sldGuideLst xmlns:p15="http://schemas.microsoft.com/office/powerpoint/2012/main" xmlns="">
        <p15:guide id="2" orient="horz" pos="4247" userDrawn="1">
          <p15:clr>
            <a:srgbClr val="A4A3A4"/>
          </p15:clr>
        </p15:guide>
        <p15:guide id="8" orient="horz" pos="3929" userDrawn="1">
          <p15:clr>
            <a:srgbClr val="A4A3A4"/>
          </p15:clr>
        </p15:guide>
        <p15:guide id="11" pos="2631" userDrawn="1">
          <p15:clr>
            <a:srgbClr val="A4A3A4"/>
          </p15:clr>
        </p15:guide>
        <p15:guide id="14" pos="869" userDrawn="1">
          <p15:clr>
            <a:srgbClr val="A4A3A4"/>
          </p15:clr>
        </p15:guide>
        <p15:guide id="15" pos="7497" userDrawn="1">
          <p15:clr>
            <a:srgbClr val="A4A3A4"/>
          </p15:clr>
        </p15:guide>
        <p15:guide id="16" pos="483" userDrawn="1">
          <p15:clr>
            <a:srgbClr val="A4A3A4"/>
          </p15:clr>
        </p15:guide>
        <p15:guide id="20" orient="horz" pos="2863" userDrawn="1">
          <p15:clr>
            <a:srgbClr val="A4A3A4"/>
          </p15:clr>
        </p15:guide>
        <p15:guide id="22" orient="horz" pos="1215" userDrawn="1">
          <p15:clr>
            <a:srgbClr val="A4A3A4"/>
          </p15:clr>
        </p15:guide>
        <p15:guide id="24" pos="5713" userDrawn="1">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F8E247-9A57-E1C6-83BC-1D6097552A1F}" name="Valerie Kgasoe" initials="VK" userId="S::VKgasoe@csir.co.za::8c40436c-5dc3-4632-843c-962cbd2050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32C50"/>
    <a:srgbClr val="27BFD6"/>
    <a:srgbClr val="2886C7"/>
    <a:srgbClr val="4A7EBB"/>
    <a:srgbClr val="012D50"/>
    <a:srgbClr val="CCECFF"/>
    <a:srgbClr val="17A5D9"/>
    <a:srgbClr val="82AE19"/>
    <a:srgbClr val="37ACC0"/>
    <a:srgbClr val="D0D8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51" autoAdjust="0"/>
    <p:restoredTop sz="80423" autoAdjust="0"/>
  </p:normalViewPr>
  <p:slideViewPr>
    <p:cSldViewPr snapToGrid="0">
      <p:cViewPr varScale="1">
        <p:scale>
          <a:sx n="58" d="100"/>
          <a:sy n="58" d="100"/>
        </p:scale>
        <p:origin x="-1212" y="-84"/>
      </p:cViewPr>
      <p:guideLst>
        <p:guide orient="horz" pos="4247"/>
        <p:guide orient="horz" pos="3929"/>
        <p:guide orient="horz" pos="2863"/>
        <p:guide orient="horz" pos="1215"/>
        <p:guide pos="2631"/>
        <p:guide pos="869"/>
        <p:guide pos="7497"/>
        <p:guide pos="483"/>
        <p:guide pos="5713"/>
      </p:guideLst>
    </p:cSldViewPr>
  </p:slideViewPr>
  <p:outlineViewPr>
    <p:cViewPr>
      <p:scale>
        <a:sx n="33" d="100"/>
        <a:sy n="33" d="100"/>
      </p:scale>
      <p:origin x="0" y="-327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4" d="100"/>
          <a:sy n="44" d="100"/>
        </p:scale>
        <p:origin x="2008" y="5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33F04-C99C-47BA-BF6B-6AE50E136CAE}" type="doc">
      <dgm:prSet loTypeId="urn:microsoft.com/office/officeart/2005/8/layout/hProcess9" loCatId="process" qsTypeId="urn:microsoft.com/office/officeart/2005/8/quickstyle/simple1" qsCatId="simple" csTypeId="urn:microsoft.com/office/officeart/2005/8/colors/colorful3" csCatId="colorful" phldr="1"/>
      <dgm:spPr/>
    </dgm:pt>
    <dgm:pt modelId="{789907AF-D8B5-49C1-BA7A-8C863D2E5882}">
      <dgm:prSet phldrT="[Text]"/>
      <dgm:spPr/>
      <dgm:t>
        <a:bodyPr/>
        <a:lstStyle/>
        <a:p>
          <a:r>
            <a:rPr lang="en-ZA" dirty="0"/>
            <a:t>Material</a:t>
          </a:r>
          <a:endParaRPr lang="en-GB" dirty="0"/>
        </a:p>
      </dgm:t>
    </dgm:pt>
    <dgm:pt modelId="{08AF4640-03EF-44D3-B81C-8ECB3017DDB0}" type="parTrans" cxnId="{A65A8AB2-5633-4763-A260-2BBDCCEEEEAE}">
      <dgm:prSet/>
      <dgm:spPr/>
      <dgm:t>
        <a:bodyPr/>
        <a:lstStyle/>
        <a:p>
          <a:endParaRPr lang="en-GB"/>
        </a:p>
      </dgm:t>
    </dgm:pt>
    <dgm:pt modelId="{38280E00-31D5-4590-A92E-41794831BFF6}" type="sibTrans" cxnId="{A65A8AB2-5633-4763-A260-2BBDCCEEEEAE}">
      <dgm:prSet/>
      <dgm:spPr/>
      <dgm:t>
        <a:bodyPr/>
        <a:lstStyle/>
        <a:p>
          <a:endParaRPr lang="en-GB"/>
        </a:p>
      </dgm:t>
    </dgm:pt>
    <dgm:pt modelId="{37BA7AA9-1EE2-478B-A572-2CED5254A162}">
      <dgm:prSet phldrT="[Text]"/>
      <dgm:spPr/>
      <dgm:t>
        <a:bodyPr/>
        <a:lstStyle/>
        <a:p>
          <a:r>
            <a:rPr lang="en-ZA" dirty="0"/>
            <a:t>Markets</a:t>
          </a:r>
          <a:endParaRPr lang="en-GB" dirty="0"/>
        </a:p>
      </dgm:t>
    </dgm:pt>
    <dgm:pt modelId="{CDD70757-68FF-44B2-8BD3-CCE08694DBDA}" type="parTrans" cxnId="{29CD257A-9E9A-42D4-95B6-8C7C43FF6FC6}">
      <dgm:prSet/>
      <dgm:spPr/>
      <dgm:t>
        <a:bodyPr/>
        <a:lstStyle/>
        <a:p>
          <a:endParaRPr lang="en-GB"/>
        </a:p>
      </dgm:t>
    </dgm:pt>
    <dgm:pt modelId="{9F6462CB-8EE5-48AE-BA12-FDED62CFA5DB}" type="sibTrans" cxnId="{29CD257A-9E9A-42D4-95B6-8C7C43FF6FC6}">
      <dgm:prSet/>
      <dgm:spPr/>
      <dgm:t>
        <a:bodyPr/>
        <a:lstStyle/>
        <a:p>
          <a:endParaRPr lang="en-GB"/>
        </a:p>
      </dgm:t>
    </dgm:pt>
    <dgm:pt modelId="{D9A3FD35-6E1C-4928-A015-782FA0FAA718}">
      <dgm:prSet/>
      <dgm:spPr/>
      <dgm:t>
        <a:bodyPr/>
        <a:lstStyle/>
        <a:p>
          <a:r>
            <a:rPr lang="en-ZA" dirty="0"/>
            <a:t>Design</a:t>
          </a:r>
          <a:endParaRPr lang="en-GB" dirty="0"/>
        </a:p>
      </dgm:t>
    </dgm:pt>
    <dgm:pt modelId="{F9A6A091-E9DE-42AC-B872-D6D1A5F6B889}" type="parTrans" cxnId="{5DE30D3A-C788-485E-AEE2-4A62FF46D4E4}">
      <dgm:prSet/>
      <dgm:spPr/>
      <dgm:t>
        <a:bodyPr/>
        <a:lstStyle/>
        <a:p>
          <a:endParaRPr lang="en-GB"/>
        </a:p>
      </dgm:t>
    </dgm:pt>
    <dgm:pt modelId="{71CAE705-E300-4E74-A5ED-6D2F7806D3D8}" type="sibTrans" cxnId="{5DE30D3A-C788-485E-AEE2-4A62FF46D4E4}">
      <dgm:prSet/>
      <dgm:spPr/>
      <dgm:t>
        <a:bodyPr/>
        <a:lstStyle/>
        <a:p>
          <a:endParaRPr lang="en-GB"/>
        </a:p>
      </dgm:t>
    </dgm:pt>
    <dgm:pt modelId="{985FD715-5336-46CE-A2FB-C598CE4AC8C1}">
      <dgm:prSet/>
      <dgm:spPr/>
      <dgm:t>
        <a:bodyPr/>
        <a:lstStyle/>
        <a:p>
          <a:r>
            <a:rPr lang="en-ZA" dirty="0"/>
            <a:t>AM process</a:t>
          </a:r>
          <a:endParaRPr lang="en-GB" dirty="0"/>
        </a:p>
      </dgm:t>
    </dgm:pt>
    <dgm:pt modelId="{4046BCDA-1D14-4078-AC60-F5E502B80B3C}" type="parTrans" cxnId="{687B793C-82D3-4170-912A-E0A9D4268684}">
      <dgm:prSet/>
      <dgm:spPr/>
      <dgm:t>
        <a:bodyPr/>
        <a:lstStyle/>
        <a:p>
          <a:endParaRPr lang="en-GB"/>
        </a:p>
      </dgm:t>
    </dgm:pt>
    <dgm:pt modelId="{7E3E15A7-D90C-4B65-A31E-56BBBDC7E413}" type="sibTrans" cxnId="{687B793C-82D3-4170-912A-E0A9D4268684}">
      <dgm:prSet/>
      <dgm:spPr/>
      <dgm:t>
        <a:bodyPr/>
        <a:lstStyle/>
        <a:p>
          <a:endParaRPr lang="en-GB"/>
        </a:p>
      </dgm:t>
    </dgm:pt>
    <dgm:pt modelId="{C5A934D1-3298-4FD8-84E1-C98CD5F39E7A}">
      <dgm:prSet/>
      <dgm:spPr/>
      <dgm:t>
        <a:bodyPr/>
        <a:lstStyle/>
        <a:p>
          <a:r>
            <a:rPr lang="en-ZA" dirty="0"/>
            <a:t>Post processing</a:t>
          </a:r>
          <a:endParaRPr lang="en-GB" dirty="0"/>
        </a:p>
      </dgm:t>
    </dgm:pt>
    <dgm:pt modelId="{D7F6EA07-4411-4D32-A11A-724D6EE02536}" type="parTrans" cxnId="{C452A022-E28B-4940-9E3E-83D98D507986}">
      <dgm:prSet/>
      <dgm:spPr/>
      <dgm:t>
        <a:bodyPr/>
        <a:lstStyle/>
        <a:p>
          <a:endParaRPr lang="en-GB"/>
        </a:p>
      </dgm:t>
    </dgm:pt>
    <dgm:pt modelId="{A7FEC81C-89FE-4895-96D1-AB49AF245365}" type="sibTrans" cxnId="{C452A022-E28B-4940-9E3E-83D98D507986}">
      <dgm:prSet/>
      <dgm:spPr/>
      <dgm:t>
        <a:bodyPr/>
        <a:lstStyle/>
        <a:p>
          <a:endParaRPr lang="en-GB"/>
        </a:p>
      </dgm:t>
    </dgm:pt>
    <dgm:pt modelId="{333636E9-C0CD-4010-BC99-1A3FBF0714A0}">
      <dgm:prSet/>
      <dgm:spPr/>
      <dgm:t>
        <a:bodyPr/>
        <a:lstStyle/>
        <a:p>
          <a:r>
            <a:rPr lang="en-ZA" dirty="0"/>
            <a:t>Testing and certification</a:t>
          </a:r>
          <a:endParaRPr lang="en-GB" dirty="0"/>
        </a:p>
      </dgm:t>
    </dgm:pt>
    <dgm:pt modelId="{BFD15813-D988-4DE5-8724-85D4B30230EB}" type="parTrans" cxnId="{FDD42A2F-7D53-4E8D-AAA0-33A994F6B99A}">
      <dgm:prSet/>
      <dgm:spPr/>
      <dgm:t>
        <a:bodyPr/>
        <a:lstStyle/>
        <a:p>
          <a:endParaRPr lang="en-GB"/>
        </a:p>
      </dgm:t>
    </dgm:pt>
    <dgm:pt modelId="{AD0571C2-23A8-4785-9C25-4D8B054AC6C8}" type="sibTrans" cxnId="{FDD42A2F-7D53-4E8D-AAA0-33A994F6B99A}">
      <dgm:prSet/>
      <dgm:spPr/>
      <dgm:t>
        <a:bodyPr/>
        <a:lstStyle/>
        <a:p>
          <a:endParaRPr lang="en-GB"/>
        </a:p>
      </dgm:t>
    </dgm:pt>
    <dgm:pt modelId="{7D3E9FCF-81BB-4E5B-B191-5F1516C21C0F}" type="pres">
      <dgm:prSet presAssocID="{EAE33F04-C99C-47BA-BF6B-6AE50E136CAE}" presName="CompostProcess" presStyleCnt="0">
        <dgm:presLayoutVars>
          <dgm:dir/>
          <dgm:resizeHandles val="exact"/>
        </dgm:presLayoutVars>
      </dgm:prSet>
      <dgm:spPr/>
    </dgm:pt>
    <dgm:pt modelId="{5FDEA82B-BE38-4E73-A4E2-FD53DF50F625}" type="pres">
      <dgm:prSet presAssocID="{EAE33F04-C99C-47BA-BF6B-6AE50E136CAE}" presName="arrow" presStyleLbl="bgShp" presStyleIdx="0" presStyleCnt="1" custLinFactNeighborX="889"/>
      <dgm:spPr/>
    </dgm:pt>
    <dgm:pt modelId="{B30590E8-5802-4910-89DC-7CCCF0FF51D1}" type="pres">
      <dgm:prSet presAssocID="{EAE33F04-C99C-47BA-BF6B-6AE50E136CAE}" presName="linearProcess" presStyleCnt="0"/>
      <dgm:spPr/>
    </dgm:pt>
    <dgm:pt modelId="{24752097-F8AF-4B73-A33E-DFAD5028391B}" type="pres">
      <dgm:prSet presAssocID="{789907AF-D8B5-49C1-BA7A-8C863D2E5882}" presName="textNode" presStyleLbl="node1" presStyleIdx="0" presStyleCnt="6">
        <dgm:presLayoutVars>
          <dgm:bulletEnabled val="1"/>
        </dgm:presLayoutVars>
      </dgm:prSet>
      <dgm:spPr/>
      <dgm:t>
        <a:bodyPr/>
        <a:lstStyle/>
        <a:p>
          <a:endParaRPr lang="en-ZA"/>
        </a:p>
      </dgm:t>
    </dgm:pt>
    <dgm:pt modelId="{5E0D159A-0B33-4407-85B2-249928D8EFE1}" type="pres">
      <dgm:prSet presAssocID="{38280E00-31D5-4590-A92E-41794831BFF6}" presName="sibTrans" presStyleCnt="0"/>
      <dgm:spPr/>
    </dgm:pt>
    <dgm:pt modelId="{A52F134E-7750-4328-8B73-9AF3902F2D10}" type="pres">
      <dgm:prSet presAssocID="{D9A3FD35-6E1C-4928-A015-782FA0FAA718}" presName="textNode" presStyleLbl="node1" presStyleIdx="1" presStyleCnt="6">
        <dgm:presLayoutVars>
          <dgm:bulletEnabled val="1"/>
        </dgm:presLayoutVars>
      </dgm:prSet>
      <dgm:spPr/>
      <dgm:t>
        <a:bodyPr/>
        <a:lstStyle/>
        <a:p>
          <a:endParaRPr lang="en-ZA"/>
        </a:p>
      </dgm:t>
    </dgm:pt>
    <dgm:pt modelId="{AE2DB72B-3B7D-4E3C-BFBE-70CEC12232A8}" type="pres">
      <dgm:prSet presAssocID="{71CAE705-E300-4E74-A5ED-6D2F7806D3D8}" presName="sibTrans" presStyleCnt="0"/>
      <dgm:spPr/>
    </dgm:pt>
    <dgm:pt modelId="{C1729630-1DA3-463B-B903-3110AB3AC493}" type="pres">
      <dgm:prSet presAssocID="{985FD715-5336-46CE-A2FB-C598CE4AC8C1}" presName="textNode" presStyleLbl="node1" presStyleIdx="2" presStyleCnt="6">
        <dgm:presLayoutVars>
          <dgm:bulletEnabled val="1"/>
        </dgm:presLayoutVars>
      </dgm:prSet>
      <dgm:spPr/>
      <dgm:t>
        <a:bodyPr/>
        <a:lstStyle/>
        <a:p>
          <a:endParaRPr lang="en-ZA"/>
        </a:p>
      </dgm:t>
    </dgm:pt>
    <dgm:pt modelId="{4F15A755-91E2-46CA-B99F-DB5F60708328}" type="pres">
      <dgm:prSet presAssocID="{7E3E15A7-D90C-4B65-A31E-56BBBDC7E413}" presName="sibTrans" presStyleCnt="0"/>
      <dgm:spPr/>
    </dgm:pt>
    <dgm:pt modelId="{BCEDC42C-0559-4C29-BEEF-C928FDE88A3A}" type="pres">
      <dgm:prSet presAssocID="{C5A934D1-3298-4FD8-84E1-C98CD5F39E7A}" presName="textNode" presStyleLbl="node1" presStyleIdx="3" presStyleCnt="6">
        <dgm:presLayoutVars>
          <dgm:bulletEnabled val="1"/>
        </dgm:presLayoutVars>
      </dgm:prSet>
      <dgm:spPr/>
      <dgm:t>
        <a:bodyPr/>
        <a:lstStyle/>
        <a:p>
          <a:endParaRPr lang="en-ZA"/>
        </a:p>
      </dgm:t>
    </dgm:pt>
    <dgm:pt modelId="{7AAA8E9E-0963-4E98-8013-B44B1C887F3C}" type="pres">
      <dgm:prSet presAssocID="{A7FEC81C-89FE-4895-96D1-AB49AF245365}" presName="sibTrans" presStyleCnt="0"/>
      <dgm:spPr/>
    </dgm:pt>
    <dgm:pt modelId="{87FDD0FA-7B22-4D8E-A677-707C41529390}" type="pres">
      <dgm:prSet presAssocID="{333636E9-C0CD-4010-BC99-1A3FBF0714A0}" presName="textNode" presStyleLbl="node1" presStyleIdx="4" presStyleCnt="6">
        <dgm:presLayoutVars>
          <dgm:bulletEnabled val="1"/>
        </dgm:presLayoutVars>
      </dgm:prSet>
      <dgm:spPr/>
      <dgm:t>
        <a:bodyPr/>
        <a:lstStyle/>
        <a:p>
          <a:endParaRPr lang="en-ZA"/>
        </a:p>
      </dgm:t>
    </dgm:pt>
    <dgm:pt modelId="{4C0398EC-FAEA-431C-96A9-E4EECF487F29}" type="pres">
      <dgm:prSet presAssocID="{AD0571C2-23A8-4785-9C25-4D8B054AC6C8}" presName="sibTrans" presStyleCnt="0"/>
      <dgm:spPr/>
    </dgm:pt>
    <dgm:pt modelId="{A7A11C91-10EC-4334-901E-E5F35BC8C63E}" type="pres">
      <dgm:prSet presAssocID="{37BA7AA9-1EE2-478B-A572-2CED5254A162}" presName="textNode" presStyleLbl="node1" presStyleIdx="5" presStyleCnt="6">
        <dgm:presLayoutVars>
          <dgm:bulletEnabled val="1"/>
        </dgm:presLayoutVars>
      </dgm:prSet>
      <dgm:spPr/>
      <dgm:t>
        <a:bodyPr/>
        <a:lstStyle/>
        <a:p>
          <a:endParaRPr lang="en-ZA"/>
        </a:p>
      </dgm:t>
    </dgm:pt>
  </dgm:ptLst>
  <dgm:cxnLst>
    <dgm:cxn modelId="{29CD257A-9E9A-42D4-95B6-8C7C43FF6FC6}" srcId="{EAE33F04-C99C-47BA-BF6B-6AE50E136CAE}" destId="{37BA7AA9-1EE2-478B-A572-2CED5254A162}" srcOrd="5" destOrd="0" parTransId="{CDD70757-68FF-44B2-8BD3-CCE08694DBDA}" sibTransId="{9F6462CB-8EE5-48AE-BA12-FDED62CFA5DB}"/>
    <dgm:cxn modelId="{0478A3A5-34CE-4EEF-A857-932AC775A516}" type="presOf" srcId="{C5A934D1-3298-4FD8-84E1-C98CD5F39E7A}" destId="{BCEDC42C-0559-4C29-BEEF-C928FDE88A3A}" srcOrd="0" destOrd="0" presId="urn:microsoft.com/office/officeart/2005/8/layout/hProcess9"/>
    <dgm:cxn modelId="{ABD5C574-2F79-4DFF-8697-68CDC98A8BFF}" type="presOf" srcId="{333636E9-C0CD-4010-BC99-1A3FBF0714A0}" destId="{87FDD0FA-7B22-4D8E-A677-707C41529390}" srcOrd="0" destOrd="0" presId="urn:microsoft.com/office/officeart/2005/8/layout/hProcess9"/>
    <dgm:cxn modelId="{FDD42A2F-7D53-4E8D-AAA0-33A994F6B99A}" srcId="{EAE33F04-C99C-47BA-BF6B-6AE50E136CAE}" destId="{333636E9-C0CD-4010-BC99-1A3FBF0714A0}" srcOrd="4" destOrd="0" parTransId="{BFD15813-D988-4DE5-8724-85D4B30230EB}" sibTransId="{AD0571C2-23A8-4785-9C25-4D8B054AC6C8}"/>
    <dgm:cxn modelId="{71077B55-17B0-4FA8-ADA6-09081947C17E}" type="presOf" srcId="{37BA7AA9-1EE2-478B-A572-2CED5254A162}" destId="{A7A11C91-10EC-4334-901E-E5F35BC8C63E}" srcOrd="0" destOrd="0" presId="urn:microsoft.com/office/officeart/2005/8/layout/hProcess9"/>
    <dgm:cxn modelId="{256FCD7F-D963-461D-983F-18522B752DC7}" type="presOf" srcId="{789907AF-D8B5-49C1-BA7A-8C863D2E5882}" destId="{24752097-F8AF-4B73-A33E-DFAD5028391B}" srcOrd="0" destOrd="0" presId="urn:microsoft.com/office/officeart/2005/8/layout/hProcess9"/>
    <dgm:cxn modelId="{A65A8AB2-5633-4763-A260-2BBDCCEEEEAE}" srcId="{EAE33F04-C99C-47BA-BF6B-6AE50E136CAE}" destId="{789907AF-D8B5-49C1-BA7A-8C863D2E5882}" srcOrd="0" destOrd="0" parTransId="{08AF4640-03EF-44D3-B81C-8ECB3017DDB0}" sibTransId="{38280E00-31D5-4590-A92E-41794831BFF6}"/>
    <dgm:cxn modelId="{7BA03930-0A83-4C08-BC7A-BA6E087CD45F}" type="presOf" srcId="{985FD715-5336-46CE-A2FB-C598CE4AC8C1}" destId="{C1729630-1DA3-463B-B903-3110AB3AC493}" srcOrd="0" destOrd="0" presId="urn:microsoft.com/office/officeart/2005/8/layout/hProcess9"/>
    <dgm:cxn modelId="{C452A022-E28B-4940-9E3E-83D98D507986}" srcId="{EAE33F04-C99C-47BA-BF6B-6AE50E136CAE}" destId="{C5A934D1-3298-4FD8-84E1-C98CD5F39E7A}" srcOrd="3" destOrd="0" parTransId="{D7F6EA07-4411-4D32-A11A-724D6EE02536}" sibTransId="{A7FEC81C-89FE-4895-96D1-AB49AF245365}"/>
    <dgm:cxn modelId="{5DE30D3A-C788-485E-AEE2-4A62FF46D4E4}" srcId="{EAE33F04-C99C-47BA-BF6B-6AE50E136CAE}" destId="{D9A3FD35-6E1C-4928-A015-782FA0FAA718}" srcOrd="1" destOrd="0" parTransId="{F9A6A091-E9DE-42AC-B872-D6D1A5F6B889}" sibTransId="{71CAE705-E300-4E74-A5ED-6D2F7806D3D8}"/>
    <dgm:cxn modelId="{687B793C-82D3-4170-912A-E0A9D4268684}" srcId="{EAE33F04-C99C-47BA-BF6B-6AE50E136CAE}" destId="{985FD715-5336-46CE-A2FB-C598CE4AC8C1}" srcOrd="2" destOrd="0" parTransId="{4046BCDA-1D14-4078-AC60-F5E502B80B3C}" sibTransId="{7E3E15A7-D90C-4B65-A31E-56BBBDC7E413}"/>
    <dgm:cxn modelId="{2ACCEB41-F5DA-4224-98C7-CED41DBEDBA5}" type="presOf" srcId="{D9A3FD35-6E1C-4928-A015-782FA0FAA718}" destId="{A52F134E-7750-4328-8B73-9AF3902F2D10}" srcOrd="0" destOrd="0" presId="urn:microsoft.com/office/officeart/2005/8/layout/hProcess9"/>
    <dgm:cxn modelId="{1D8A1A1D-0890-44B5-8D9E-7B8F8BFE6EE5}" type="presOf" srcId="{EAE33F04-C99C-47BA-BF6B-6AE50E136CAE}" destId="{7D3E9FCF-81BB-4E5B-B191-5F1516C21C0F}" srcOrd="0" destOrd="0" presId="urn:microsoft.com/office/officeart/2005/8/layout/hProcess9"/>
    <dgm:cxn modelId="{6EDACC44-750A-4940-BAE8-C24901EDCC03}" type="presParOf" srcId="{7D3E9FCF-81BB-4E5B-B191-5F1516C21C0F}" destId="{5FDEA82B-BE38-4E73-A4E2-FD53DF50F625}" srcOrd="0" destOrd="0" presId="urn:microsoft.com/office/officeart/2005/8/layout/hProcess9"/>
    <dgm:cxn modelId="{72ED9DD7-1040-4E70-966C-BCB438F44F07}" type="presParOf" srcId="{7D3E9FCF-81BB-4E5B-B191-5F1516C21C0F}" destId="{B30590E8-5802-4910-89DC-7CCCF0FF51D1}" srcOrd="1" destOrd="0" presId="urn:microsoft.com/office/officeart/2005/8/layout/hProcess9"/>
    <dgm:cxn modelId="{F0B4E828-4431-482D-810E-C75876033739}" type="presParOf" srcId="{B30590E8-5802-4910-89DC-7CCCF0FF51D1}" destId="{24752097-F8AF-4B73-A33E-DFAD5028391B}" srcOrd="0" destOrd="0" presId="urn:microsoft.com/office/officeart/2005/8/layout/hProcess9"/>
    <dgm:cxn modelId="{2D72BB9B-A5E5-4084-B354-CC257890D8EE}" type="presParOf" srcId="{B30590E8-5802-4910-89DC-7CCCF0FF51D1}" destId="{5E0D159A-0B33-4407-85B2-249928D8EFE1}" srcOrd="1" destOrd="0" presId="urn:microsoft.com/office/officeart/2005/8/layout/hProcess9"/>
    <dgm:cxn modelId="{CF951978-0DE0-406B-9A23-DA1362A440DB}" type="presParOf" srcId="{B30590E8-5802-4910-89DC-7CCCF0FF51D1}" destId="{A52F134E-7750-4328-8B73-9AF3902F2D10}" srcOrd="2" destOrd="0" presId="urn:microsoft.com/office/officeart/2005/8/layout/hProcess9"/>
    <dgm:cxn modelId="{17105EB3-8B82-4A72-9618-9D643D9E78A5}" type="presParOf" srcId="{B30590E8-5802-4910-89DC-7CCCF0FF51D1}" destId="{AE2DB72B-3B7D-4E3C-BFBE-70CEC12232A8}" srcOrd="3" destOrd="0" presId="urn:microsoft.com/office/officeart/2005/8/layout/hProcess9"/>
    <dgm:cxn modelId="{9CAEF0F3-5662-4B3A-95C1-E7DB3E215BE7}" type="presParOf" srcId="{B30590E8-5802-4910-89DC-7CCCF0FF51D1}" destId="{C1729630-1DA3-463B-B903-3110AB3AC493}" srcOrd="4" destOrd="0" presId="urn:microsoft.com/office/officeart/2005/8/layout/hProcess9"/>
    <dgm:cxn modelId="{E34BE049-8E0D-44C0-90F5-5AF7EB409A74}" type="presParOf" srcId="{B30590E8-5802-4910-89DC-7CCCF0FF51D1}" destId="{4F15A755-91E2-46CA-B99F-DB5F60708328}" srcOrd="5" destOrd="0" presId="urn:microsoft.com/office/officeart/2005/8/layout/hProcess9"/>
    <dgm:cxn modelId="{D9341C21-17B1-4242-8910-80DE2436ABAB}" type="presParOf" srcId="{B30590E8-5802-4910-89DC-7CCCF0FF51D1}" destId="{BCEDC42C-0559-4C29-BEEF-C928FDE88A3A}" srcOrd="6" destOrd="0" presId="urn:microsoft.com/office/officeart/2005/8/layout/hProcess9"/>
    <dgm:cxn modelId="{C9ED31DC-9793-4217-96F0-D8011C995356}" type="presParOf" srcId="{B30590E8-5802-4910-89DC-7CCCF0FF51D1}" destId="{7AAA8E9E-0963-4E98-8013-B44B1C887F3C}" srcOrd="7" destOrd="0" presId="urn:microsoft.com/office/officeart/2005/8/layout/hProcess9"/>
    <dgm:cxn modelId="{D3948CDB-9A39-4BB7-B2D3-18DCD7419EA7}" type="presParOf" srcId="{B30590E8-5802-4910-89DC-7CCCF0FF51D1}" destId="{87FDD0FA-7B22-4D8E-A677-707C41529390}" srcOrd="8" destOrd="0" presId="urn:microsoft.com/office/officeart/2005/8/layout/hProcess9"/>
    <dgm:cxn modelId="{BDA24795-C0DD-48CB-A8FF-F95AF50D7EE1}" type="presParOf" srcId="{B30590E8-5802-4910-89DC-7CCCF0FF51D1}" destId="{4C0398EC-FAEA-431C-96A9-E4EECF487F29}" srcOrd="9" destOrd="0" presId="urn:microsoft.com/office/officeart/2005/8/layout/hProcess9"/>
    <dgm:cxn modelId="{1F8E36AA-DA04-4D2B-AE8E-3E6FADE3CBDF}" type="presParOf" srcId="{B30590E8-5802-4910-89DC-7CCCF0FF51D1}" destId="{A7A11C91-10EC-4334-901E-E5F35BC8C63E}" srcOrd="10" destOrd="0" presId="urn:microsoft.com/office/officeart/2005/8/layout/hProcess9"/>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15C576-B105-4A63-96C2-1FE8F372EB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C7D3E3E-784E-4247-9E06-8F36ED2500CB}">
      <dgm:prSet/>
      <dgm:spPr/>
      <dgm:t>
        <a:bodyPr/>
        <a:lstStyle/>
        <a:p>
          <a:r>
            <a:rPr lang="en-ZA" b="0" i="0" dirty="0">
              <a:solidFill>
                <a:schemeClr val="bg1"/>
              </a:solidFill>
            </a:rPr>
            <a:t>Make Aeroswift technology more </a:t>
          </a:r>
          <a:r>
            <a:rPr lang="en-ZA" b="1" i="0" dirty="0">
              <a:solidFill>
                <a:schemeClr val="bg1"/>
              </a:solidFill>
            </a:rPr>
            <a:t>reliable/robust</a:t>
          </a:r>
          <a:r>
            <a:rPr lang="en-ZA" b="0" i="0" dirty="0">
              <a:solidFill>
                <a:schemeClr val="bg1"/>
              </a:solidFill>
            </a:rPr>
            <a:t> through simplifying the maintenance processes. </a:t>
          </a:r>
          <a:r>
            <a:rPr lang="en-US" b="0" i="0" dirty="0">
              <a:solidFill>
                <a:schemeClr val="bg1"/>
              </a:solidFill>
            </a:rPr>
            <a:t>​</a:t>
          </a:r>
          <a:endParaRPr lang="en-US" dirty="0">
            <a:solidFill>
              <a:schemeClr val="bg1"/>
            </a:solidFill>
          </a:endParaRPr>
        </a:p>
      </dgm:t>
    </dgm:pt>
    <dgm:pt modelId="{705F632C-7B26-4179-AD28-28F85379A918}" type="parTrans" cxnId="{F0DB9C34-067C-4678-86BB-88D0BE91158A}">
      <dgm:prSet/>
      <dgm:spPr/>
      <dgm:t>
        <a:bodyPr/>
        <a:lstStyle/>
        <a:p>
          <a:endParaRPr lang="en-US">
            <a:solidFill>
              <a:schemeClr val="bg1"/>
            </a:solidFill>
          </a:endParaRPr>
        </a:p>
      </dgm:t>
    </dgm:pt>
    <dgm:pt modelId="{7559DD62-D701-453D-8EBE-F7B52A9C9A63}" type="sibTrans" cxnId="{F0DB9C34-067C-4678-86BB-88D0BE91158A}">
      <dgm:prSet/>
      <dgm:spPr/>
      <dgm:t>
        <a:bodyPr/>
        <a:lstStyle/>
        <a:p>
          <a:endParaRPr lang="en-US">
            <a:solidFill>
              <a:schemeClr val="bg1"/>
            </a:solidFill>
          </a:endParaRPr>
        </a:p>
      </dgm:t>
    </dgm:pt>
    <dgm:pt modelId="{9FC2C3F2-751A-4A57-956D-B959A553C103}">
      <dgm:prSet/>
      <dgm:spPr/>
      <dgm:t>
        <a:bodyPr/>
        <a:lstStyle/>
        <a:p>
          <a:r>
            <a:rPr lang="en-ZA" b="0" i="0" dirty="0">
              <a:solidFill>
                <a:schemeClr val="bg1"/>
              </a:solidFill>
            </a:rPr>
            <a:t>Develop a modular </a:t>
          </a:r>
          <a:r>
            <a:rPr lang="en-ZA" b="0" i="0" strike="sngStrike" dirty="0">
              <a:solidFill>
                <a:schemeClr val="bg1"/>
              </a:solidFill>
            </a:rPr>
            <a:t>reactive</a:t>
          </a:r>
          <a:r>
            <a:rPr lang="en-ZA" b="0" i="0" dirty="0">
              <a:solidFill>
                <a:schemeClr val="bg1"/>
              </a:solidFill>
            </a:rPr>
            <a:t> (?) p</a:t>
          </a:r>
          <a:r>
            <a:rPr lang="en-ZA" b="1" i="0" dirty="0">
              <a:solidFill>
                <a:schemeClr val="bg1"/>
              </a:solidFill>
            </a:rPr>
            <a:t>re-production Machine</a:t>
          </a:r>
          <a:r>
            <a:rPr lang="en-US" b="1" i="0" dirty="0">
              <a:solidFill>
                <a:schemeClr val="bg1"/>
              </a:solidFill>
            </a:rPr>
            <a:t>​</a:t>
          </a:r>
          <a:endParaRPr lang="en-US" b="1" dirty="0">
            <a:solidFill>
              <a:schemeClr val="bg1"/>
            </a:solidFill>
          </a:endParaRPr>
        </a:p>
      </dgm:t>
    </dgm:pt>
    <dgm:pt modelId="{3B526E2A-71FD-4A80-8C61-13AC0EE57FB9}" type="parTrans" cxnId="{D7A2FC17-8CAA-496E-BA5E-B389349A699D}">
      <dgm:prSet/>
      <dgm:spPr/>
      <dgm:t>
        <a:bodyPr/>
        <a:lstStyle/>
        <a:p>
          <a:endParaRPr lang="en-US">
            <a:solidFill>
              <a:schemeClr val="bg1"/>
            </a:solidFill>
          </a:endParaRPr>
        </a:p>
      </dgm:t>
    </dgm:pt>
    <dgm:pt modelId="{295242C2-7179-498A-8711-352AAAE19C90}" type="sibTrans" cxnId="{D7A2FC17-8CAA-496E-BA5E-B389349A699D}">
      <dgm:prSet/>
      <dgm:spPr/>
      <dgm:t>
        <a:bodyPr/>
        <a:lstStyle/>
        <a:p>
          <a:endParaRPr lang="en-US">
            <a:solidFill>
              <a:schemeClr val="bg1"/>
            </a:solidFill>
          </a:endParaRPr>
        </a:p>
      </dgm:t>
    </dgm:pt>
    <dgm:pt modelId="{B42C1BA5-3B43-450C-890B-BF5FF22B7C7F}">
      <dgm:prSet/>
      <dgm:spPr/>
      <dgm:t>
        <a:bodyPr/>
        <a:lstStyle/>
        <a:p>
          <a:r>
            <a:rPr lang="en-ZA" b="1" i="0" dirty="0">
              <a:solidFill>
                <a:schemeClr val="bg1"/>
              </a:solidFill>
            </a:rPr>
            <a:t>‘AM on demand’ </a:t>
          </a:r>
          <a:r>
            <a:rPr lang="en-ZA" b="0" i="0" dirty="0">
              <a:solidFill>
                <a:schemeClr val="bg1"/>
              </a:solidFill>
            </a:rPr>
            <a:t>or</a:t>
          </a:r>
          <a:r>
            <a:rPr lang="en-ZA" b="1" i="0" dirty="0">
              <a:solidFill>
                <a:schemeClr val="bg1"/>
              </a:solidFill>
            </a:rPr>
            <a:t> ‘AM as a Service’ </a:t>
          </a:r>
          <a:r>
            <a:rPr lang="en-ZA" b="0" i="0" dirty="0">
              <a:solidFill>
                <a:schemeClr val="bg1"/>
              </a:solidFill>
            </a:rPr>
            <a:t>Business model requires a larger, consistent market demand​. This is being explored.</a:t>
          </a:r>
          <a:endParaRPr lang="en-US" dirty="0">
            <a:solidFill>
              <a:schemeClr val="bg1"/>
            </a:solidFill>
          </a:endParaRPr>
        </a:p>
      </dgm:t>
    </dgm:pt>
    <dgm:pt modelId="{73C275E5-9401-4545-B052-38CE826019B1}" type="sibTrans" cxnId="{D8A4EAFA-FEC7-452B-9AED-A6BCDDAE0CC7}">
      <dgm:prSet/>
      <dgm:spPr/>
      <dgm:t>
        <a:bodyPr/>
        <a:lstStyle/>
        <a:p>
          <a:endParaRPr lang="en-US">
            <a:solidFill>
              <a:schemeClr val="bg1"/>
            </a:solidFill>
          </a:endParaRPr>
        </a:p>
      </dgm:t>
    </dgm:pt>
    <dgm:pt modelId="{5EF0B406-3412-42A6-BDA9-D453967195AE}" type="parTrans" cxnId="{D8A4EAFA-FEC7-452B-9AED-A6BCDDAE0CC7}">
      <dgm:prSet/>
      <dgm:spPr/>
      <dgm:t>
        <a:bodyPr/>
        <a:lstStyle/>
        <a:p>
          <a:endParaRPr lang="en-US">
            <a:solidFill>
              <a:schemeClr val="bg1"/>
            </a:solidFill>
          </a:endParaRPr>
        </a:p>
      </dgm:t>
    </dgm:pt>
    <dgm:pt modelId="{0F578AB0-71C7-4DD6-82CE-CEA056E34A7A}">
      <dgm:prSet/>
      <dgm:spPr/>
      <dgm:t>
        <a:bodyPr/>
        <a:lstStyle/>
        <a:p>
          <a:r>
            <a:rPr lang="en-ZA" b="0" i="0" dirty="0">
              <a:solidFill>
                <a:schemeClr val="bg1"/>
              </a:solidFill>
            </a:rPr>
            <a:t>Niche customer demands will be met through optimised custom machines for the required application. </a:t>
          </a:r>
          <a:r>
            <a:rPr lang="en-US" b="0" i="0" dirty="0">
              <a:solidFill>
                <a:schemeClr val="bg1"/>
              </a:solidFill>
            </a:rPr>
            <a:t>​</a:t>
          </a:r>
          <a:endParaRPr lang="en-US" dirty="0">
            <a:solidFill>
              <a:schemeClr val="bg1"/>
            </a:solidFill>
          </a:endParaRPr>
        </a:p>
      </dgm:t>
    </dgm:pt>
    <dgm:pt modelId="{3B5BA19E-4568-4CAF-A44B-B5C70FCE5E4F}" type="parTrans" cxnId="{A859140A-88E4-42C4-9E1C-A4291AC0EA47}">
      <dgm:prSet/>
      <dgm:spPr/>
      <dgm:t>
        <a:bodyPr/>
        <a:lstStyle/>
        <a:p>
          <a:endParaRPr lang="en-US">
            <a:solidFill>
              <a:schemeClr val="bg1"/>
            </a:solidFill>
          </a:endParaRPr>
        </a:p>
      </dgm:t>
    </dgm:pt>
    <dgm:pt modelId="{05FCBE77-006F-4CD4-8A00-C7EEF7FB7427}" type="sibTrans" cxnId="{A859140A-88E4-42C4-9E1C-A4291AC0EA47}">
      <dgm:prSet/>
      <dgm:spPr/>
      <dgm:t>
        <a:bodyPr/>
        <a:lstStyle/>
        <a:p>
          <a:endParaRPr lang="en-US">
            <a:solidFill>
              <a:schemeClr val="bg1"/>
            </a:solidFill>
          </a:endParaRPr>
        </a:p>
      </dgm:t>
    </dgm:pt>
    <dgm:pt modelId="{D8DD3DCA-D041-B74E-A6E3-77CDE334C81A}">
      <dgm:prSet/>
      <dgm:spPr/>
      <dgm:t>
        <a:bodyPr/>
        <a:lstStyle/>
        <a:p>
          <a:r>
            <a:rPr lang="en-US" dirty="0">
              <a:solidFill>
                <a:schemeClr val="bg1"/>
              </a:solidFill>
            </a:rPr>
            <a:t>Lead-users for Aeroswift technology is being finalized.</a:t>
          </a:r>
        </a:p>
      </dgm:t>
    </dgm:pt>
    <dgm:pt modelId="{F5867256-7EB8-C240-844E-D7E23C7E57C9}" type="parTrans" cxnId="{4412EFC5-0277-5340-B1DE-59C7D959A2FF}">
      <dgm:prSet/>
      <dgm:spPr/>
      <dgm:t>
        <a:bodyPr/>
        <a:lstStyle/>
        <a:p>
          <a:endParaRPr lang="en-GB">
            <a:solidFill>
              <a:schemeClr val="bg1"/>
            </a:solidFill>
          </a:endParaRPr>
        </a:p>
      </dgm:t>
    </dgm:pt>
    <dgm:pt modelId="{BA3260EB-0E5C-0049-B35A-2C3EE0A87513}" type="sibTrans" cxnId="{4412EFC5-0277-5340-B1DE-59C7D959A2FF}">
      <dgm:prSet/>
      <dgm:spPr/>
      <dgm:t>
        <a:bodyPr/>
        <a:lstStyle/>
        <a:p>
          <a:endParaRPr lang="en-GB">
            <a:solidFill>
              <a:schemeClr val="bg1"/>
            </a:solidFill>
          </a:endParaRPr>
        </a:p>
      </dgm:t>
    </dgm:pt>
    <dgm:pt modelId="{AF490494-8FB2-40DC-B630-E1875C7F6A63}" type="pres">
      <dgm:prSet presAssocID="{5115C576-B105-4A63-96C2-1FE8F372EBEE}" presName="linear" presStyleCnt="0">
        <dgm:presLayoutVars>
          <dgm:animLvl val="lvl"/>
          <dgm:resizeHandles val="exact"/>
        </dgm:presLayoutVars>
      </dgm:prSet>
      <dgm:spPr/>
      <dgm:t>
        <a:bodyPr/>
        <a:lstStyle/>
        <a:p>
          <a:endParaRPr lang="en-ZA"/>
        </a:p>
      </dgm:t>
    </dgm:pt>
    <dgm:pt modelId="{785D0312-BEAB-4874-BFE9-9B596DC9D467}" type="pres">
      <dgm:prSet presAssocID="{FC7D3E3E-784E-4247-9E06-8F36ED2500CB}" presName="parentText" presStyleLbl="node1" presStyleIdx="0" presStyleCnt="5">
        <dgm:presLayoutVars>
          <dgm:chMax val="0"/>
          <dgm:bulletEnabled val="1"/>
        </dgm:presLayoutVars>
      </dgm:prSet>
      <dgm:spPr/>
      <dgm:t>
        <a:bodyPr/>
        <a:lstStyle/>
        <a:p>
          <a:endParaRPr lang="en-ZA"/>
        </a:p>
      </dgm:t>
    </dgm:pt>
    <dgm:pt modelId="{64ECE735-A401-4452-9FE9-25F9C3ECDE96}" type="pres">
      <dgm:prSet presAssocID="{7559DD62-D701-453D-8EBE-F7B52A9C9A63}" presName="spacer" presStyleCnt="0"/>
      <dgm:spPr/>
    </dgm:pt>
    <dgm:pt modelId="{7D5B6149-3F5F-43EF-A111-4085AB510B91}" type="pres">
      <dgm:prSet presAssocID="{9FC2C3F2-751A-4A57-956D-B959A553C103}" presName="parentText" presStyleLbl="node1" presStyleIdx="1" presStyleCnt="5">
        <dgm:presLayoutVars>
          <dgm:chMax val="0"/>
          <dgm:bulletEnabled val="1"/>
        </dgm:presLayoutVars>
      </dgm:prSet>
      <dgm:spPr/>
      <dgm:t>
        <a:bodyPr/>
        <a:lstStyle/>
        <a:p>
          <a:endParaRPr lang="en-ZA"/>
        </a:p>
      </dgm:t>
    </dgm:pt>
    <dgm:pt modelId="{6387AD87-4EBF-4CE7-B227-9B94C01B43F6}" type="pres">
      <dgm:prSet presAssocID="{295242C2-7179-498A-8711-352AAAE19C90}" presName="spacer" presStyleCnt="0"/>
      <dgm:spPr/>
    </dgm:pt>
    <dgm:pt modelId="{74F31917-6C95-D74B-9952-0FF82C80F1AB}" type="pres">
      <dgm:prSet presAssocID="{D8DD3DCA-D041-B74E-A6E3-77CDE334C81A}" presName="parentText" presStyleLbl="node1" presStyleIdx="2" presStyleCnt="5">
        <dgm:presLayoutVars>
          <dgm:chMax val="0"/>
          <dgm:bulletEnabled val="1"/>
        </dgm:presLayoutVars>
      </dgm:prSet>
      <dgm:spPr/>
      <dgm:t>
        <a:bodyPr/>
        <a:lstStyle/>
        <a:p>
          <a:endParaRPr lang="en-ZA"/>
        </a:p>
      </dgm:t>
    </dgm:pt>
    <dgm:pt modelId="{9D8558C2-F54A-0E44-B6D7-4602ECC804BC}" type="pres">
      <dgm:prSet presAssocID="{BA3260EB-0E5C-0049-B35A-2C3EE0A87513}" presName="spacer" presStyleCnt="0"/>
      <dgm:spPr/>
    </dgm:pt>
    <dgm:pt modelId="{7B0F44F7-F238-416D-9417-3A4EA7B58E0B}" type="pres">
      <dgm:prSet presAssocID="{B42C1BA5-3B43-450C-890B-BF5FF22B7C7F}" presName="parentText" presStyleLbl="node1" presStyleIdx="3" presStyleCnt="5">
        <dgm:presLayoutVars>
          <dgm:chMax val="0"/>
          <dgm:bulletEnabled val="1"/>
        </dgm:presLayoutVars>
      </dgm:prSet>
      <dgm:spPr/>
      <dgm:t>
        <a:bodyPr/>
        <a:lstStyle/>
        <a:p>
          <a:endParaRPr lang="en-ZA"/>
        </a:p>
      </dgm:t>
    </dgm:pt>
    <dgm:pt modelId="{78E25324-11B1-4C43-B931-1BE591133FCE}" type="pres">
      <dgm:prSet presAssocID="{73C275E5-9401-4545-B052-38CE826019B1}" presName="spacer" presStyleCnt="0"/>
      <dgm:spPr/>
    </dgm:pt>
    <dgm:pt modelId="{FA74C6EE-DC7A-4F07-82E9-A00D6016D25F}" type="pres">
      <dgm:prSet presAssocID="{0F578AB0-71C7-4DD6-82CE-CEA056E34A7A}" presName="parentText" presStyleLbl="node1" presStyleIdx="4" presStyleCnt="5">
        <dgm:presLayoutVars>
          <dgm:chMax val="0"/>
          <dgm:bulletEnabled val="1"/>
        </dgm:presLayoutVars>
      </dgm:prSet>
      <dgm:spPr/>
      <dgm:t>
        <a:bodyPr/>
        <a:lstStyle/>
        <a:p>
          <a:endParaRPr lang="en-ZA"/>
        </a:p>
      </dgm:t>
    </dgm:pt>
  </dgm:ptLst>
  <dgm:cxnLst>
    <dgm:cxn modelId="{F0DB9C34-067C-4678-86BB-88D0BE91158A}" srcId="{5115C576-B105-4A63-96C2-1FE8F372EBEE}" destId="{FC7D3E3E-784E-4247-9E06-8F36ED2500CB}" srcOrd="0" destOrd="0" parTransId="{705F632C-7B26-4179-AD28-28F85379A918}" sibTransId="{7559DD62-D701-453D-8EBE-F7B52A9C9A63}"/>
    <dgm:cxn modelId="{5923BE19-83A3-4921-8B16-5C4CBE4D9FF9}" type="presOf" srcId="{FC7D3E3E-784E-4247-9E06-8F36ED2500CB}" destId="{785D0312-BEAB-4874-BFE9-9B596DC9D467}" srcOrd="0" destOrd="0" presId="urn:microsoft.com/office/officeart/2005/8/layout/vList2"/>
    <dgm:cxn modelId="{1801FB6D-6676-4715-A334-D49019B97429}" type="presOf" srcId="{B42C1BA5-3B43-450C-890B-BF5FF22B7C7F}" destId="{7B0F44F7-F238-416D-9417-3A4EA7B58E0B}" srcOrd="0" destOrd="0" presId="urn:microsoft.com/office/officeart/2005/8/layout/vList2"/>
    <dgm:cxn modelId="{A859140A-88E4-42C4-9E1C-A4291AC0EA47}" srcId="{5115C576-B105-4A63-96C2-1FE8F372EBEE}" destId="{0F578AB0-71C7-4DD6-82CE-CEA056E34A7A}" srcOrd="4" destOrd="0" parTransId="{3B5BA19E-4568-4CAF-A44B-B5C70FCE5E4F}" sibTransId="{05FCBE77-006F-4CD4-8A00-C7EEF7FB7427}"/>
    <dgm:cxn modelId="{D8A4EAFA-FEC7-452B-9AED-A6BCDDAE0CC7}" srcId="{5115C576-B105-4A63-96C2-1FE8F372EBEE}" destId="{B42C1BA5-3B43-450C-890B-BF5FF22B7C7F}" srcOrd="3" destOrd="0" parTransId="{5EF0B406-3412-42A6-BDA9-D453967195AE}" sibTransId="{73C275E5-9401-4545-B052-38CE826019B1}"/>
    <dgm:cxn modelId="{01A1D19B-2BFB-4472-9A3F-90C9A4EFEC37}" type="presOf" srcId="{0F578AB0-71C7-4DD6-82CE-CEA056E34A7A}" destId="{FA74C6EE-DC7A-4F07-82E9-A00D6016D25F}" srcOrd="0" destOrd="0" presId="urn:microsoft.com/office/officeart/2005/8/layout/vList2"/>
    <dgm:cxn modelId="{58A06C4B-0BE1-4FE5-BD72-008D1DD50615}" type="presOf" srcId="{9FC2C3F2-751A-4A57-956D-B959A553C103}" destId="{7D5B6149-3F5F-43EF-A111-4085AB510B91}" srcOrd="0" destOrd="0" presId="urn:microsoft.com/office/officeart/2005/8/layout/vList2"/>
    <dgm:cxn modelId="{4BE7B4DA-BD64-4673-8AD6-EC60A9A867C2}" type="presOf" srcId="{5115C576-B105-4A63-96C2-1FE8F372EBEE}" destId="{AF490494-8FB2-40DC-B630-E1875C7F6A63}" srcOrd="0" destOrd="0" presId="urn:microsoft.com/office/officeart/2005/8/layout/vList2"/>
    <dgm:cxn modelId="{9F948D69-E1D0-D844-B0A6-BD3FC577535A}" type="presOf" srcId="{D8DD3DCA-D041-B74E-A6E3-77CDE334C81A}" destId="{74F31917-6C95-D74B-9952-0FF82C80F1AB}" srcOrd="0" destOrd="0" presId="urn:microsoft.com/office/officeart/2005/8/layout/vList2"/>
    <dgm:cxn modelId="{4412EFC5-0277-5340-B1DE-59C7D959A2FF}" srcId="{5115C576-B105-4A63-96C2-1FE8F372EBEE}" destId="{D8DD3DCA-D041-B74E-A6E3-77CDE334C81A}" srcOrd="2" destOrd="0" parTransId="{F5867256-7EB8-C240-844E-D7E23C7E57C9}" sibTransId="{BA3260EB-0E5C-0049-B35A-2C3EE0A87513}"/>
    <dgm:cxn modelId="{D7A2FC17-8CAA-496E-BA5E-B389349A699D}" srcId="{5115C576-B105-4A63-96C2-1FE8F372EBEE}" destId="{9FC2C3F2-751A-4A57-956D-B959A553C103}" srcOrd="1" destOrd="0" parTransId="{3B526E2A-71FD-4A80-8C61-13AC0EE57FB9}" sibTransId="{295242C2-7179-498A-8711-352AAAE19C90}"/>
    <dgm:cxn modelId="{086D821E-2922-4F99-8963-9B4E26E1B491}" type="presParOf" srcId="{AF490494-8FB2-40DC-B630-E1875C7F6A63}" destId="{785D0312-BEAB-4874-BFE9-9B596DC9D467}" srcOrd="0" destOrd="0" presId="urn:microsoft.com/office/officeart/2005/8/layout/vList2"/>
    <dgm:cxn modelId="{ADD5BF1B-2744-4479-9480-6A04FC862F17}" type="presParOf" srcId="{AF490494-8FB2-40DC-B630-E1875C7F6A63}" destId="{64ECE735-A401-4452-9FE9-25F9C3ECDE96}" srcOrd="1" destOrd="0" presId="urn:microsoft.com/office/officeart/2005/8/layout/vList2"/>
    <dgm:cxn modelId="{DAE1147B-89B1-4A23-AEC9-7E19C54B1389}" type="presParOf" srcId="{AF490494-8FB2-40DC-B630-E1875C7F6A63}" destId="{7D5B6149-3F5F-43EF-A111-4085AB510B91}" srcOrd="2" destOrd="0" presId="urn:microsoft.com/office/officeart/2005/8/layout/vList2"/>
    <dgm:cxn modelId="{A5CDA6D8-979F-4941-8036-95F070251B00}" type="presParOf" srcId="{AF490494-8FB2-40DC-B630-E1875C7F6A63}" destId="{6387AD87-4EBF-4CE7-B227-9B94C01B43F6}" srcOrd="3" destOrd="0" presId="urn:microsoft.com/office/officeart/2005/8/layout/vList2"/>
    <dgm:cxn modelId="{3587AD1F-9646-A04A-AD3B-BFE2C2C40FBF}" type="presParOf" srcId="{AF490494-8FB2-40DC-B630-E1875C7F6A63}" destId="{74F31917-6C95-D74B-9952-0FF82C80F1AB}" srcOrd="4" destOrd="0" presId="urn:microsoft.com/office/officeart/2005/8/layout/vList2"/>
    <dgm:cxn modelId="{28938748-44D1-4842-9829-8A3692BA97CB}" type="presParOf" srcId="{AF490494-8FB2-40DC-B630-E1875C7F6A63}" destId="{9D8558C2-F54A-0E44-B6D7-4602ECC804BC}" srcOrd="5" destOrd="0" presId="urn:microsoft.com/office/officeart/2005/8/layout/vList2"/>
    <dgm:cxn modelId="{7B1175E0-1048-4266-8719-843BBB7CCAF1}" type="presParOf" srcId="{AF490494-8FB2-40DC-B630-E1875C7F6A63}" destId="{7B0F44F7-F238-416D-9417-3A4EA7B58E0B}" srcOrd="6" destOrd="0" presId="urn:microsoft.com/office/officeart/2005/8/layout/vList2"/>
    <dgm:cxn modelId="{DF457DD5-1F72-488D-92F5-A56D8662AC34}" type="presParOf" srcId="{AF490494-8FB2-40DC-B630-E1875C7F6A63}" destId="{78E25324-11B1-4C43-B931-1BE591133FCE}" srcOrd="7" destOrd="0" presId="urn:microsoft.com/office/officeart/2005/8/layout/vList2"/>
    <dgm:cxn modelId="{071D4E93-A369-4963-8002-DD38A80AE8A1}" type="presParOf" srcId="{AF490494-8FB2-40DC-B630-E1875C7F6A63}" destId="{FA74C6EE-DC7A-4F07-82E9-A00D6016D25F}"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BE5B1F-8548-4FA5-8ECE-FF697B8BDC8B}" type="doc">
      <dgm:prSet loTypeId="urn:microsoft.com/office/officeart/2017/3/layout/DropPinTimeline" loCatId="process" qsTypeId="urn:microsoft.com/office/officeart/2005/8/quickstyle/simple2" qsCatId="simple" csTypeId="urn:microsoft.com/office/officeart/2005/8/colors/accent6_2" csCatId="accent6" phldr="1"/>
      <dgm:spPr/>
      <dgm:t>
        <a:bodyPr/>
        <a:lstStyle/>
        <a:p>
          <a:endParaRPr lang="en-US"/>
        </a:p>
      </dgm:t>
    </dgm:pt>
    <dgm:pt modelId="{BAE4A921-75C0-457E-B6C7-AF5D3F924778}">
      <dgm:prSet custT="1"/>
      <dgm:spPr/>
      <dgm:t>
        <a:bodyPr/>
        <a:lstStyle/>
        <a:p>
          <a:pPr>
            <a:defRPr b="1"/>
          </a:pPr>
          <a:endParaRPr lang="en-US" sz="2400"/>
        </a:p>
      </dgm:t>
    </dgm:pt>
    <dgm:pt modelId="{5DE6B7FC-E69A-4189-BB0C-356B2586F16F}" type="parTrans" cxnId="{906961F9-228B-42F0-B93A-61A91FF72B16}">
      <dgm:prSet/>
      <dgm:spPr/>
      <dgm:t>
        <a:bodyPr/>
        <a:lstStyle/>
        <a:p>
          <a:endParaRPr lang="en-US" sz="3600"/>
        </a:p>
      </dgm:t>
    </dgm:pt>
    <dgm:pt modelId="{E4500CC0-E9F9-45F4-8DBB-F762BD69C7EF}" type="sibTrans" cxnId="{906961F9-228B-42F0-B93A-61A91FF72B16}">
      <dgm:prSet/>
      <dgm:spPr/>
      <dgm:t>
        <a:bodyPr/>
        <a:lstStyle/>
        <a:p>
          <a:endParaRPr lang="en-US" sz="3600"/>
        </a:p>
      </dgm:t>
    </dgm:pt>
    <dgm:pt modelId="{09AB19DE-0A85-493B-8A0E-8AC56DC905F8}">
      <dgm:prSet custT="1"/>
      <dgm:spPr/>
      <dgm:t>
        <a:bodyPr/>
        <a:lstStyle/>
        <a:p>
          <a:endParaRPr lang="en-US" sz="3200"/>
        </a:p>
        <a:p>
          <a:endParaRPr lang="en-US" sz="3200"/>
        </a:p>
        <a:p>
          <a:endParaRPr lang="en-US" sz="3200"/>
        </a:p>
        <a:p>
          <a:endParaRPr lang="en-US" sz="3200"/>
        </a:p>
      </dgm:t>
    </dgm:pt>
    <dgm:pt modelId="{4BB754D1-EDE1-4049-9435-D033F95709D0}" type="parTrans" cxnId="{7F0FCC7E-C51A-4B2D-B669-97CE74A0DED9}">
      <dgm:prSet/>
      <dgm:spPr/>
      <dgm:t>
        <a:bodyPr/>
        <a:lstStyle/>
        <a:p>
          <a:endParaRPr lang="en-US" sz="3600"/>
        </a:p>
      </dgm:t>
    </dgm:pt>
    <dgm:pt modelId="{8861651B-08AB-4BAF-AAF6-588C1FD8766A}" type="sibTrans" cxnId="{7F0FCC7E-C51A-4B2D-B669-97CE74A0DED9}">
      <dgm:prSet/>
      <dgm:spPr/>
      <dgm:t>
        <a:bodyPr/>
        <a:lstStyle/>
        <a:p>
          <a:endParaRPr lang="en-US" sz="3600"/>
        </a:p>
      </dgm:t>
    </dgm:pt>
    <dgm:pt modelId="{7FA9AB4A-92C1-41E8-8158-DD2B25D9113B}">
      <dgm:prSet custT="1"/>
      <dgm:spPr/>
      <dgm:t>
        <a:bodyPr/>
        <a:lstStyle/>
        <a:p>
          <a:pPr>
            <a:defRPr b="1"/>
          </a:pPr>
          <a:endParaRPr lang="en-US" sz="4000"/>
        </a:p>
      </dgm:t>
    </dgm:pt>
    <dgm:pt modelId="{FB571C8D-8BC9-46B5-9DCF-FEB771A5C820}" type="sibTrans" cxnId="{85EB9F4D-461E-4ACB-A92D-BEED8E572647}">
      <dgm:prSet/>
      <dgm:spPr/>
      <dgm:t>
        <a:bodyPr/>
        <a:lstStyle/>
        <a:p>
          <a:endParaRPr lang="en-US" sz="3600"/>
        </a:p>
      </dgm:t>
    </dgm:pt>
    <dgm:pt modelId="{38E7AEFA-EB50-4771-857F-576467B37145}" type="parTrans" cxnId="{85EB9F4D-461E-4ACB-A92D-BEED8E572647}">
      <dgm:prSet/>
      <dgm:spPr/>
      <dgm:t>
        <a:bodyPr/>
        <a:lstStyle/>
        <a:p>
          <a:endParaRPr lang="en-US" sz="3600"/>
        </a:p>
      </dgm:t>
    </dgm:pt>
    <dgm:pt modelId="{393C84A3-4571-4040-9493-0BA1AF30DA26}">
      <dgm:prSet custT="1"/>
      <dgm:spPr/>
      <dgm:t>
        <a:bodyPr/>
        <a:lstStyle/>
        <a:p>
          <a:pPr>
            <a:defRPr b="1"/>
          </a:pPr>
          <a:r>
            <a:rPr lang="en-US" sz="4000"/>
            <a:t>    </a:t>
          </a:r>
        </a:p>
      </dgm:t>
    </dgm:pt>
    <dgm:pt modelId="{8C58886A-EDBF-4BFF-AE8D-8BBD9AD31068}" type="sibTrans" cxnId="{B78F293F-BC11-49D3-BE1D-C504995D7961}">
      <dgm:prSet/>
      <dgm:spPr/>
      <dgm:t>
        <a:bodyPr/>
        <a:lstStyle/>
        <a:p>
          <a:endParaRPr lang="en-US" sz="3600"/>
        </a:p>
      </dgm:t>
    </dgm:pt>
    <dgm:pt modelId="{3A4A9F0D-AEA3-4A1C-B17C-D8B078DF106A}" type="parTrans" cxnId="{B78F293F-BC11-49D3-BE1D-C504995D7961}">
      <dgm:prSet/>
      <dgm:spPr/>
      <dgm:t>
        <a:bodyPr/>
        <a:lstStyle/>
        <a:p>
          <a:endParaRPr lang="en-US" sz="3600"/>
        </a:p>
      </dgm:t>
    </dgm:pt>
    <dgm:pt modelId="{1D5E3AE0-BD99-479B-81A3-134CA1305B52}" type="pres">
      <dgm:prSet presAssocID="{95BE5B1F-8548-4FA5-8ECE-FF697B8BDC8B}" presName="root" presStyleCnt="0">
        <dgm:presLayoutVars>
          <dgm:chMax/>
          <dgm:chPref/>
          <dgm:animLvl val="lvl"/>
        </dgm:presLayoutVars>
      </dgm:prSet>
      <dgm:spPr/>
      <dgm:t>
        <a:bodyPr/>
        <a:lstStyle/>
        <a:p>
          <a:endParaRPr lang="en-ZA"/>
        </a:p>
      </dgm:t>
    </dgm:pt>
    <dgm:pt modelId="{CC03F19A-A782-4E5A-9625-093D1EDAA0BB}" type="pres">
      <dgm:prSet presAssocID="{95BE5B1F-8548-4FA5-8ECE-FF697B8BDC8B}" presName="divider" presStyleLbl="fgAcc1" presStyleIdx="0" presStyleCnt="4" custLinFactNeighborY="-30975"/>
      <dgm:spPr>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tailEnd type="triangle" w="lg" len="lg"/>
        </a:ln>
        <a:effectLst/>
      </dgm:spPr>
    </dgm:pt>
    <dgm:pt modelId="{DD1337DA-0D94-4BF8-B352-3B3EA06F55F0}" type="pres">
      <dgm:prSet presAssocID="{95BE5B1F-8548-4FA5-8ECE-FF697B8BDC8B}" presName="nodes" presStyleCnt="0">
        <dgm:presLayoutVars>
          <dgm:chMax/>
          <dgm:chPref/>
          <dgm:animLvl val="lvl"/>
        </dgm:presLayoutVars>
      </dgm:prSet>
      <dgm:spPr/>
    </dgm:pt>
    <dgm:pt modelId="{A9E88B97-095F-4CC2-9545-647A2621DF67}" type="pres">
      <dgm:prSet presAssocID="{BAE4A921-75C0-457E-B6C7-AF5D3F924778}" presName="composite" presStyleCnt="0"/>
      <dgm:spPr/>
    </dgm:pt>
    <dgm:pt modelId="{04A6607E-9A4B-4D4B-A6EE-031B85F657E6}" type="pres">
      <dgm:prSet presAssocID="{BAE4A921-75C0-457E-B6C7-AF5D3F924778}" presName="ConnectorPoint" presStyleLbl="lnNode1" presStyleIdx="0" presStyleCnt="3"/>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E736635A-B8E7-410B-A900-C76106C6B0AF}" type="pres">
      <dgm:prSet presAssocID="{BAE4A921-75C0-457E-B6C7-AF5D3F924778}" presName="DropPinPlaceHolder" presStyleCnt="0"/>
      <dgm:spPr/>
    </dgm:pt>
    <dgm:pt modelId="{6F35A2C6-D52B-4D0D-A568-29C7D5CB9D78}" type="pres">
      <dgm:prSet presAssocID="{BAE4A921-75C0-457E-B6C7-AF5D3F924778}" presName="DropPin" presStyleLbl="alignNode1" presStyleIdx="0" presStyleCnt="3" custLinFactNeighborX="1611" custLinFactNeighborY="-10104"/>
      <dgm:spPr/>
    </dgm:pt>
    <dgm:pt modelId="{EA20BABE-DBEE-4C24-BE16-E45AAEA3EDCA}" type="pres">
      <dgm:prSet presAssocID="{BAE4A921-75C0-457E-B6C7-AF5D3F924778}" presName="Ellipse" presStyleLbl="fgAcc1" presStyleIdx="1" presStyleCnt="4"/>
      <dgm:spPr>
        <a:solidFill>
          <a:schemeClr val="lt1">
            <a:alpha val="90000"/>
            <a:hueOff val="0"/>
            <a:satOff val="0"/>
            <a:lumOff val="0"/>
            <a:alphaOff val="0"/>
          </a:schemeClr>
        </a:solidFill>
        <a:ln w="25400" cap="flat" cmpd="sng" algn="ctr">
          <a:noFill/>
          <a:prstDash val="solid"/>
        </a:ln>
        <a:effectLst/>
      </dgm:spPr>
    </dgm:pt>
    <dgm:pt modelId="{3ED01646-9ED9-44BF-8F18-EE860C524998}" type="pres">
      <dgm:prSet presAssocID="{BAE4A921-75C0-457E-B6C7-AF5D3F924778}" presName="L2TextContainer" presStyleLbl="revTx" presStyleIdx="0" presStyleCnt="6">
        <dgm:presLayoutVars>
          <dgm:bulletEnabled val="1"/>
        </dgm:presLayoutVars>
      </dgm:prSet>
      <dgm:spPr/>
    </dgm:pt>
    <dgm:pt modelId="{9A7C4BC5-8408-4A9F-95F6-2C530BD76C90}" type="pres">
      <dgm:prSet presAssocID="{BAE4A921-75C0-457E-B6C7-AF5D3F924778}" presName="L1TextContainer" presStyleLbl="revTx" presStyleIdx="1" presStyleCnt="6" custScaleX="48991" custScaleY="28663" custLinFactY="-2932" custLinFactNeighborX="-30125" custLinFactNeighborY="-100000">
        <dgm:presLayoutVars>
          <dgm:chMax val="1"/>
          <dgm:chPref val="1"/>
          <dgm:bulletEnabled val="1"/>
        </dgm:presLayoutVars>
      </dgm:prSet>
      <dgm:spPr/>
      <dgm:t>
        <a:bodyPr/>
        <a:lstStyle/>
        <a:p>
          <a:endParaRPr lang="en-ZA"/>
        </a:p>
      </dgm:t>
    </dgm:pt>
    <dgm:pt modelId="{7489FD9C-209C-450B-A153-25ECC5553CBF}" type="pres">
      <dgm:prSet presAssocID="{BAE4A921-75C0-457E-B6C7-AF5D3F924778}" presName="ConnectLine" presStyleLbl="sibTrans1D1" presStyleIdx="0" presStyleCnt="3"/>
      <dgm:spPr>
        <a:noFill/>
        <a:ln w="12700" cap="flat" cmpd="sng" algn="ctr">
          <a:solidFill>
            <a:schemeClr val="accent6">
              <a:hueOff val="0"/>
              <a:satOff val="0"/>
              <a:lumOff val="0"/>
              <a:alphaOff val="0"/>
            </a:schemeClr>
          </a:solidFill>
          <a:prstDash val="dash"/>
        </a:ln>
        <a:effectLst/>
      </dgm:spPr>
    </dgm:pt>
    <dgm:pt modelId="{71D0D053-F4EE-4C9C-8A5B-995A0C4963AD}" type="pres">
      <dgm:prSet presAssocID="{BAE4A921-75C0-457E-B6C7-AF5D3F924778}" presName="EmptyPlaceHolder" presStyleCnt="0"/>
      <dgm:spPr/>
    </dgm:pt>
    <dgm:pt modelId="{1214E832-189A-463D-AC30-630C019ABF74}" type="pres">
      <dgm:prSet presAssocID="{E4500CC0-E9F9-45F4-8DBB-F762BD69C7EF}" presName="spaceBetweenRectangles" presStyleCnt="0"/>
      <dgm:spPr/>
    </dgm:pt>
    <dgm:pt modelId="{C0D9AB06-9424-4F21-941D-B2FD6BC0B1F3}" type="pres">
      <dgm:prSet presAssocID="{393C84A3-4571-4040-9493-0BA1AF30DA26}" presName="composite" presStyleCnt="0"/>
      <dgm:spPr/>
    </dgm:pt>
    <dgm:pt modelId="{9E1F0F25-A574-46F8-B923-19F0E1C4BCD8}" type="pres">
      <dgm:prSet presAssocID="{393C84A3-4571-4040-9493-0BA1AF30DA26}" presName="ConnectorPoint" presStyleLbl="lnNode1" presStyleIdx="1" presStyleCnt="3"/>
      <dgm:spPr>
        <a:solidFill>
          <a:schemeClr val="tx2">
            <a:lumMod val="60000"/>
            <a:lumOff val="40000"/>
          </a:schemeClr>
        </a:solidFill>
        <a:ln w="6350" cap="flat" cmpd="sng" algn="ctr">
          <a:solidFill>
            <a:schemeClr val="tx2">
              <a:lumMod val="60000"/>
              <a:lumOff val="40000"/>
            </a:schemeClr>
          </a:solidFill>
          <a:prstDash val="solid"/>
        </a:ln>
        <a:effectLst>
          <a:outerShdw blurRad="40000" dist="20000" dir="5400000" rotWithShape="0">
            <a:srgbClr val="000000">
              <a:alpha val="38000"/>
            </a:srgbClr>
          </a:outerShdw>
        </a:effectLst>
      </dgm:spPr>
    </dgm:pt>
    <dgm:pt modelId="{78703C32-8BBE-423C-8310-57DA8CF5661C}" type="pres">
      <dgm:prSet presAssocID="{393C84A3-4571-4040-9493-0BA1AF30DA26}" presName="DropPinPlaceHolder" presStyleCnt="0"/>
      <dgm:spPr/>
    </dgm:pt>
    <dgm:pt modelId="{028C7F30-E954-4858-8394-A254126D3936}" type="pres">
      <dgm:prSet presAssocID="{393C84A3-4571-4040-9493-0BA1AF30DA26}" presName="DropPin" presStyleLbl="alignNode1" presStyleIdx="1" presStyleCnt="3" custLinFactX="-151258" custLinFactNeighborX="-200000">
        <dgm:style>
          <a:lnRef idx="2">
            <a:schemeClr val="accent5">
              <a:hueOff val="-3676672"/>
              <a:satOff val="-5114"/>
              <a:lumOff val="-1961"/>
              <a:alphaOff val="0"/>
            </a:schemeClr>
          </a:lnRef>
          <a:fillRef idx="1">
            <a:schemeClr val="accent5">
              <a:hueOff val="-3676672"/>
              <a:satOff val="-5114"/>
              <a:lumOff val="-1961"/>
              <a:alphaOff val="0"/>
            </a:schemeClr>
          </a:fillRef>
          <a:effectRef idx="1">
            <a:schemeClr val="accent5">
              <a:hueOff val="-3676672"/>
              <a:satOff val="-5114"/>
              <a:lumOff val="-1961"/>
              <a:alphaOff val="0"/>
            </a:schemeClr>
          </a:effectRef>
          <a:fontRef idx="minor">
            <a:schemeClr val="lt1"/>
          </a:fontRef>
        </dgm:style>
      </dgm:prSet>
      <dgm:spPr>
        <a:xfrm rot="18900000">
          <a:off x="1645225" y="3525069"/>
          <a:ext cx="319993" cy="319993"/>
        </a:xfrm>
        <a:prstGeom prst="teardrop">
          <a:avLst>
            <a:gd name="adj" fmla="val 115000"/>
          </a:avLst>
        </a:prstGeom>
        <a:solidFill>
          <a:schemeClr val="tx2">
            <a:lumMod val="60000"/>
            <a:lumOff val="40000"/>
          </a:schemeClr>
        </a:solidFill>
        <a:ln>
          <a:solidFill>
            <a:schemeClr val="tx2">
              <a:lumMod val="60000"/>
              <a:lumOff val="40000"/>
            </a:schemeClr>
          </a:solidFill>
        </a:ln>
      </dgm:spPr>
    </dgm:pt>
    <dgm:pt modelId="{2711D058-BAA7-47D4-A383-AC85BDB9C49A}" type="pres">
      <dgm:prSet presAssocID="{393C84A3-4571-4040-9493-0BA1AF30DA26}" presName="Ellipse" presStyleLbl="fgAcc1" presStyleIdx="2" presStyleCnt="4"/>
      <dgm:spPr>
        <a:solidFill>
          <a:schemeClr val="lt1">
            <a:alpha val="90000"/>
            <a:hueOff val="0"/>
            <a:satOff val="0"/>
            <a:lumOff val="0"/>
            <a:alphaOff val="0"/>
          </a:schemeClr>
        </a:solidFill>
        <a:ln w="25400" cap="flat" cmpd="sng" algn="ctr">
          <a:noFill/>
          <a:prstDash val="solid"/>
        </a:ln>
        <a:effectLst/>
      </dgm:spPr>
    </dgm:pt>
    <dgm:pt modelId="{3A41E69A-F56A-4583-B89C-B41BD4D77851}" type="pres">
      <dgm:prSet presAssocID="{393C84A3-4571-4040-9493-0BA1AF30DA26}" presName="L2TextContainer" presStyleLbl="revTx" presStyleIdx="2" presStyleCnt="6">
        <dgm:presLayoutVars>
          <dgm:bulletEnabled val="1"/>
        </dgm:presLayoutVars>
      </dgm:prSet>
      <dgm:spPr/>
      <dgm:t>
        <a:bodyPr/>
        <a:lstStyle/>
        <a:p>
          <a:endParaRPr lang="en-ZA"/>
        </a:p>
      </dgm:t>
    </dgm:pt>
    <dgm:pt modelId="{D47FC92B-725F-4F7A-A74D-33B323102A1B}" type="pres">
      <dgm:prSet presAssocID="{393C84A3-4571-4040-9493-0BA1AF30DA26}" presName="L1TextContainer" presStyleLbl="revTx" presStyleIdx="3" presStyleCnt="6" custScaleY="104303" custLinFactY="87914" custLinFactNeighborX="-382" custLinFactNeighborY="100000">
        <dgm:presLayoutVars>
          <dgm:chMax val="1"/>
          <dgm:chPref val="1"/>
          <dgm:bulletEnabled val="1"/>
        </dgm:presLayoutVars>
      </dgm:prSet>
      <dgm:spPr/>
      <dgm:t>
        <a:bodyPr/>
        <a:lstStyle/>
        <a:p>
          <a:endParaRPr lang="en-ZA"/>
        </a:p>
      </dgm:t>
    </dgm:pt>
    <dgm:pt modelId="{1E2ADF36-0ED9-4D0B-9DA8-76AB8AD57A13}" type="pres">
      <dgm:prSet presAssocID="{393C84A3-4571-4040-9493-0BA1AF30DA26}" presName="ConnectLine" presStyleLbl="sibTrans1D1" presStyleIdx="1" presStyleCnt="3" custLinFactX="-1635124" custLinFactNeighborX="-1700000"/>
      <dgm:spPr>
        <a:noFill/>
        <a:ln w="12700" cap="flat" cmpd="sng" algn="ctr">
          <a:solidFill>
            <a:schemeClr val="tx2">
              <a:lumMod val="60000"/>
              <a:lumOff val="40000"/>
            </a:schemeClr>
          </a:solidFill>
          <a:prstDash val="dash"/>
        </a:ln>
        <a:effectLst/>
      </dgm:spPr>
    </dgm:pt>
    <dgm:pt modelId="{B2EBC471-2C26-45FE-A994-06E152CC747D}" type="pres">
      <dgm:prSet presAssocID="{393C84A3-4571-4040-9493-0BA1AF30DA26}" presName="EmptyPlaceHolder" presStyleCnt="0"/>
      <dgm:spPr/>
    </dgm:pt>
    <dgm:pt modelId="{37249E8C-1550-4EB6-930E-D5E0E2376661}" type="pres">
      <dgm:prSet presAssocID="{8C58886A-EDBF-4BFF-AE8D-8BBD9AD31068}" presName="spaceBetweenRectangles" presStyleCnt="0"/>
      <dgm:spPr/>
    </dgm:pt>
    <dgm:pt modelId="{9D5F1A08-E877-4B58-96C8-2FD292B3B116}" type="pres">
      <dgm:prSet presAssocID="{7FA9AB4A-92C1-41E8-8158-DD2B25D9113B}" presName="composite" presStyleCnt="0"/>
      <dgm:spPr/>
    </dgm:pt>
    <dgm:pt modelId="{5351E25D-2D36-4E5D-928D-E3CB91C6F58C}" type="pres">
      <dgm:prSet presAssocID="{7FA9AB4A-92C1-41E8-8158-DD2B25D9113B}" presName="ConnectorPoint" presStyleLbl="lnNode1" presStyleIdx="2" presStyleCnt="3"/>
      <dgm:spPr>
        <a:solidFill>
          <a:schemeClr val="tx1">
            <a:lumMod val="65000"/>
            <a:lumOff val="3500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73EE79CC-B076-4852-B0FB-12271328E0F1}" type="pres">
      <dgm:prSet presAssocID="{7FA9AB4A-92C1-41E8-8158-DD2B25D9113B}" presName="DropPinPlaceHolder" presStyleCnt="0"/>
      <dgm:spPr/>
    </dgm:pt>
    <dgm:pt modelId="{36FB9A81-4B76-4345-B78F-BFC8502F0C48}" type="pres">
      <dgm:prSet presAssocID="{7FA9AB4A-92C1-41E8-8158-DD2B25D9113B}" presName="DropPin" presStyleLbl="alignNode1" presStyleIdx="2" presStyleCnt="3" custLinFactX="-200000" custLinFactNeighborX="-263415" custLinFactNeighborY="0"/>
      <dgm:spPr>
        <a:solidFill>
          <a:schemeClr val="tx1">
            <a:lumMod val="65000"/>
            <a:lumOff val="35000"/>
          </a:schemeClr>
        </a:solidFill>
        <a:ln>
          <a:solidFill>
            <a:schemeClr val="tx1">
              <a:lumMod val="65000"/>
              <a:lumOff val="35000"/>
            </a:schemeClr>
          </a:solidFill>
        </a:ln>
      </dgm:spPr>
    </dgm:pt>
    <dgm:pt modelId="{54E9787F-D270-4F42-9D4D-33FB0CF6F31C}" type="pres">
      <dgm:prSet presAssocID="{7FA9AB4A-92C1-41E8-8158-DD2B25D9113B}" presName="Ellipse" presStyleLbl="fgAcc1" presStyleIdx="3" presStyleCnt="4"/>
      <dgm:spPr>
        <a:solidFill>
          <a:schemeClr val="lt1">
            <a:alpha val="90000"/>
            <a:hueOff val="0"/>
            <a:satOff val="0"/>
            <a:lumOff val="0"/>
            <a:alphaOff val="0"/>
          </a:schemeClr>
        </a:solidFill>
        <a:ln w="25400" cap="flat" cmpd="sng" algn="ctr">
          <a:noFill/>
          <a:prstDash val="solid"/>
        </a:ln>
        <a:effectLst/>
      </dgm:spPr>
    </dgm:pt>
    <dgm:pt modelId="{82BCA083-80C3-4058-9BD8-C46261DA9F8C}" type="pres">
      <dgm:prSet presAssocID="{7FA9AB4A-92C1-41E8-8158-DD2B25D9113B}" presName="L2TextContainer" presStyleLbl="revTx" presStyleIdx="4" presStyleCnt="6">
        <dgm:presLayoutVars>
          <dgm:bulletEnabled val="1"/>
        </dgm:presLayoutVars>
      </dgm:prSet>
      <dgm:spPr/>
    </dgm:pt>
    <dgm:pt modelId="{C964CC5F-AD31-46FE-B950-6FB1958FE6E6}" type="pres">
      <dgm:prSet presAssocID="{7FA9AB4A-92C1-41E8-8158-DD2B25D9113B}" presName="L1TextContainer" presStyleLbl="revTx" presStyleIdx="5" presStyleCnt="6" custScaleX="71136" custLinFactNeighborX="24734" custLinFactNeighborY="-85311">
        <dgm:presLayoutVars>
          <dgm:chMax val="1"/>
          <dgm:chPref val="1"/>
          <dgm:bulletEnabled val="1"/>
        </dgm:presLayoutVars>
      </dgm:prSet>
      <dgm:spPr/>
      <dgm:t>
        <a:bodyPr/>
        <a:lstStyle/>
        <a:p>
          <a:endParaRPr lang="en-ZA"/>
        </a:p>
      </dgm:t>
    </dgm:pt>
    <dgm:pt modelId="{190034F2-01B6-4E29-94D7-2881B6E05652}" type="pres">
      <dgm:prSet presAssocID="{7FA9AB4A-92C1-41E8-8158-DD2B25D9113B}" presName="ConnectLine" presStyleLbl="sibTrans1D1" presStyleIdx="2" presStyleCnt="3" custLinFactX="-2161882" custLinFactNeighborX="-2200000"/>
      <dgm:spPr>
        <a:noFill/>
        <a:ln w="12700" cap="flat" cmpd="sng" algn="ctr">
          <a:solidFill>
            <a:schemeClr val="tx1">
              <a:lumMod val="65000"/>
              <a:lumOff val="35000"/>
            </a:schemeClr>
          </a:solidFill>
          <a:prstDash val="dash"/>
        </a:ln>
        <a:effectLst/>
      </dgm:spPr>
    </dgm:pt>
    <dgm:pt modelId="{F29EE066-4B42-49B1-9BCF-2587B8F1C6E6}" type="pres">
      <dgm:prSet presAssocID="{7FA9AB4A-92C1-41E8-8158-DD2B25D9113B}" presName="EmptyPlaceHolder" presStyleCnt="0"/>
      <dgm:spPr/>
    </dgm:pt>
  </dgm:ptLst>
  <dgm:cxnLst>
    <dgm:cxn modelId="{906961F9-228B-42F0-B93A-61A91FF72B16}" srcId="{95BE5B1F-8548-4FA5-8ECE-FF697B8BDC8B}" destId="{BAE4A921-75C0-457E-B6C7-AF5D3F924778}" srcOrd="0" destOrd="0" parTransId="{5DE6B7FC-E69A-4189-BB0C-356B2586F16F}" sibTransId="{E4500CC0-E9F9-45F4-8DBB-F762BD69C7EF}"/>
    <dgm:cxn modelId="{0F7696D2-16A3-458C-AEC5-1C9A3FD72B90}" type="presOf" srcId="{7FA9AB4A-92C1-41E8-8158-DD2B25D9113B}" destId="{C964CC5F-AD31-46FE-B950-6FB1958FE6E6}" srcOrd="0" destOrd="0" presId="urn:microsoft.com/office/officeart/2017/3/layout/DropPinTimeline"/>
    <dgm:cxn modelId="{15C84875-DEB5-4AA7-9FE0-58B94B1E9A4C}" type="presOf" srcId="{95BE5B1F-8548-4FA5-8ECE-FF697B8BDC8B}" destId="{1D5E3AE0-BD99-479B-81A3-134CA1305B52}" srcOrd="0" destOrd="0" presId="urn:microsoft.com/office/officeart/2017/3/layout/DropPinTimeline"/>
    <dgm:cxn modelId="{AD4B60E6-8BD5-4CE2-9477-D025938DBC30}" type="presOf" srcId="{393C84A3-4571-4040-9493-0BA1AF30DA26}" destId="{D47FC92B-725F-4F7A-A74D-33B323102A1B}" srcOrd="0" destOrd="0" presId="urn:microsoft.com/office/officeart/2017/3/layout/DropPinTimeline"/>
    <dgm:cxn modelId="{77F32C46-08D7-4179-AB20-76ADE90E9955}" type="presOf" srcId="{09AB19DE-0A85-493B-8A0E-8AC56DC905F8}" destId="{3A41E69A-F56A-4583-B89C-B41BD4D77851}" srcOrd="0" destOrd="0" presId="urn:microsoft.com/office/officeart/2017/3/layout/DropPinTimeline"/>
    <dgm:cxn modelId="{85EB9F4D-461E-4ACB-A92D-BEED8E572647}" srcId="{95BE5B1F-8548-4FA5-8ECE-FF697B8BDC8B}" destId="{7FA9AB4A-92C1-41E8-8158-DD2B25D9113B}" srcOrd="2" destOrd="0" parTransId="{38E7AEFA-EB50-4771-857F-576467B37145}" sibTransId="{FB571C8D-8BC9-46B5-9DCF-FEB771A5C820}"/>
    <dgm:cxn modelId="{B78F293F-BC11-49D3-BE1D-C504995D7961}" srcId="{95BE5B1F-8548-4FA5-8ECE-FF697B8BDC8B}" destId="{393C84A3-4571-4040-9493-0BA1AF30DA26}" srcOrd="1" destOrd="0" parTransId="{3A4A9F0D-AEA3-4A1C-B17C-D8B078DF106A}" sibTransId="{8C58886A-EDBF-4BFF-AE8D-8BBD9AD31068}"/>
    <dgm:cxn modelId="{19FBA8F0-A54E-44A0-A655-AB9C62830C51}" type="presOf" srcId="{BAE4A921-75C0-457E-B6C7-AF5D3F924778}" destId="{9A7C4BC5-8408-4A9F-95F6-2C530BD76C90}" srcOrd="0" destOrd="0" presId="urn:microsoft.com/office/officeart/2017/3/layout/DropPinTimeline"/>
    <dgm:cxn modelId="{7F0FCC7E-C51A-4B2D-B669-97CE74A0DED9}" srcId="{393C84A3-4571-4040-9493-0BA1AF30DA26}" destId="{09AB19DE-0A85-493B-8A0E-8AC56DC905F8}" srcOrd="0" destOrd="0" parTransId="{4BB754D1-EDE1-4049-9435-D033F95709D0}" sibTransId="{8861651B-08AB-4BAF-AAF6-588C1FD8766A}"/>
    <dgm:cxn modelId="{EE851E75-ABA5-4542-9DE5-477C9F90CD59}" type="presParOf" srcId="{1D5E3AE0-BD99-479B-81A3-134CA1305B52}" destId="{CC03F19A-A782-4E5A-9625-093D1EDAA0BB}" srcOrd="0" destOrd="0" presId="urn:microsoft.com/office/officeart/2017/3/layout/DropPinTimeline"/>
    <dgm:cxn modelId="{619A31B0-1641-496B-9318-26F830B2356A}" type="presParOf" srcId="{1D5E3AE0-BD99-479B-81A3-134CA1305B52}" destId="{DD1337DA-0D94-4BF8-B352-3B3EA06F55F0}" srcOrd="1" destOrd="0" presId="urn:microsoft.com/office/officeart/2017/3/layout/DropPinTimeline"/>
    <dgm:cxn modelId="{D3CE04B9-68D2-4C76-A6E4-19AC294D2486}" type="presParOf" srcId="{DD1337DA-0D94-4BF8-B352-3B3EA06F55F0}" destId="{A9E88B97-095F-4CC2-9545-647A2621DF67}" srcOrd="0" destOrd="0" presId="urn:microsoft.com/office/officeart/2017/3/layout/DropPinTimeline"/>
    <dgm:cxn modelId="{A94D0980-4DD1-4068-84E3-C5E5E065C4A6}" type="presParOf" srcId="{A9E88B97-095F-4CC2-9545-647A2621DF67}" destId="{04A6607E-9A4B-4D4B-A6EE-031B85F657E6}" srcOrd="0" destOrd="0" presId="urn:microsoft.com/office/officeart/2017/3/layout/DropPinTimeline"/>
    <dgm:cxn modelId="{706B0455-78AF-471C-AFC6-2CAB57249808}" type="presParOf" srcId="{A9E88B97-095F-4CC2-9545-647A2621DF67}" destId="{E736635A-B8E7-410B-A900-C76106C6B0AF}" srcOrd="1" destOrd="0" presId="urn:microsoft.com/office/officeart/2017/3/layout/DropPinTimeline"/>
    <dgm:cxn modelId="{85864D19-B9DD-4FCE-B126-BA2CFFFD9AC0}" type="presParOf" srcId="{E736635A-B8E7-410B-A900-C76106C6B0AF}" destId="{6F35A2C6-D52B-4D0D-A568-29C7D5CB9D78}" srcOrd="0" destOrd="0" presId="urn:microsoft.com/office/officeart/2017/3/layout/DropPinTimeline"/>
    <dgm:cxn modelId="{68CADA91-6692-4830-A76B-16B946D6BC39}" type="presParOf" srcId="{E736635A-B8E7-410B-A900-C76106C6B0AF}" destId="{EA20BABE-DBEE-4C24-BE16-E45AAEA3EDCA}" srcOrd="1" destOrd="0" presId="urn:microsoft.com/office/officeart/2017/3/layout/DropPinTimeline"/>
    <dgm:cxn modelId="{B3C92BBA-148C-4B7E-B0F7-5BC8AD0104DC}" type="presParOf" srcId="{A9E88B97-095F-4CC2-9545-647A2621DF67}" destId="{3ED01646-9ED9-44BF-8F18-EE860C524998}" srcOrd="2" destOrd="0" presId="urn:microsoft.com/office/officeart/2017/3/layout/DropPinTimeline"/>
    <dgm:cxn modelId="{3E6E33CF-064B-4817-AAA3-9242C8A866B5}" type="presParOf" srcId="{A9E88B97-095F-4CC2-9545-647A2621DF67}" destId="{9A7C4BC5-8408-4A9F-95F6-2C530BD76C90}" srcOrd="3" destOrd="0" presId="urn:microsoft.com/office/officeart/2017/3/layout/DropPinTimeline"/>
    <dgm:cxn modelId="{A44DCE0B-D41A-49E1-84D0-1CF1D99B41A8}" type="presParOf" srcId="{A9E88B97-095F-4CC2-9545-647A2621DF67}" destId="{7489FD9C-209C-450B-A153-25ECC5553CBF}" srcOrd="4" destOrd="0" presId="urn:microsoft.com/office/officeart/2017/3/layout/DropPinTimeline"/>
    <dgm:cxn modelId="{1086E405-12EE-4656-A41C-39DAC37EDF02}" type="presParOf" srcId="{A9E88B97-095F-4CC2-9545-647A2621DF67}" destId="{71D0D053-F4EE-4C9C-8A5B-995A0C4963AD}" srcOrd="5" destOrd="0" presId="urn:microsoft.com/office/officeart/2017/3/layout/DropPinTimeline"/>
    <dgm:cxn modelId="{F035F670-39B0-4D43-82BE-54C4419F787B}" type="presParOf" srcId="{DD1337DA-0D94-4BF8-B352-3B3EA06F55F0}" destId="{1214E832-189A-463D-AC30-630C019ABF74}" srcOrd="1" destOrd="0" presId="urn:microsoft.com/office/officeart/2017/3/layout/DropPinTimeline"/>
    <dgm:cxn modelId="{4BDD8829-7DD3-4AFA-AFAA-C698213DFFF6}" type="presParOf" srcId="{DD1337DA-0D94-4BF8-B352-3B3EA06F55F0}" destId="{C0D9AB06-9424-4F21-941D-B2FD6BC0B1F3}" srcOrd="2" destOrd="0" presId="urn:microsoft.com/office/officeart/2017/3/layout/DropPinTimeline"/>
    <dgm:cxn modelId="{BCF567F1-CA22-47AF-BF00-31F9394B2C7B}" type="presParOf" srcId="{C0D9AB06-9424-4F21-941D-B2FD6BC0B1F3}" destId="{9E1F0F25-A574-46F8-B923-19F0E1C4BCD8}" srcOrd="0" destOrd="0" presId="urn:microsoft.com/office/officeart/2017/3/layout/DropPinTimeline"/>
    <dgm:cxn modelId="{7057CD71-615D-4CCC-BA6B-1CA220D3D0E3}" type="presParOf" srcId="{C0D9AB06-9424-4F21-941D-B2FD6BC0B1F3}" destId="{78703C32-8BBE-423C-8310-57DA8CF5661C}" srcOrd="1" destOrd="0" presId="urn:microsoft.com/office/officeart/2017/3/layout/DropPinTimeline"/>
    <dgm:cxn modelId="{DAD9357A-5F87-4AAE-A1BF-7EC9F6B227EB}" type="presParOf" srcId="{78703C32-8BBE-423C-8310-57DA8CF5661C}" destId="{028C7F30-E954-4858-8394-A254126D3936}" srcOrd="0" destOrd="0" presId="urn:microsoft.com/office/officeart/2017/3/layout/DropPinTimeline"/>
    <dgm:cxn modelId="{418E03D8-60D6-49CC-9911-DEA85132C967}" type="presParOf" srcId="{78703C32-8BBE-423C-8310-57DA8CF5661C}" destId="{2711D058-BAA7-47D4-A383-AC85BDB9C49A}" srcOrd="1" destOrd="0" presId="urn:microsoft.com/office/officeart/2017/3/layout/DropPinTimeline"/>
    <dgm:cxn modelId="{DAF64540-56A4-47CD-85E0-E98979ECEEAC}" type="presParOf" srcId="{C0D9AB06-9424-4F21-941D-B2FD6BC0B1F3}" destId="{3A41E69A-F56A-4583-B89C-B41BD4D77851}" srcOrd="2" destOrd="0" presId="urn:microsoft.com/office/officeart/2017/3/layout/DropPinTimeline"/>
    <dgm:cxn modelId="{D7DFEE64-D446-4681-B860-171A2EC6BF1F}" type="presParOf" srcId="{C0D9AB06-9424-4F21-941D-B2FD6BC0B1F3}" destId="{D47FC92B-725F-4F7A-A74D-33B323102A1B}" srcOrd="3" destOrd="0" presId="urn:microsoft.com/office/officeart/2017/3/layout/DropPinTimeline"/>
    <dgm:cxn modelId="{189A1EFD-1FED-42E1-96BC-2A1B717AEDCF}" type="presParOf" srcId="{C0D9AB06-9424-4F21-941D-B2FD6BC0B1F3}" destId="{1E2ADF36-0ED9-4D0B-9DA8-76AB8AD57A13}" srcOrd="4" destOrd="0" presId="urn:microsoft.com/office/officeart/2017/3/layout/DropPinTimeline"/>
    <dgm:cxn modelId="{BEABDC66-188A-4490-9C74-D53142898D5E}" type="presParOf" srcId="{C0D9AB06-9424-4F21-941D-B2FD6BC0B1F3}" destId="{B2EBC471-2C26-45FE-A994-06E152CC747D}" srcOrd="5" destOrd="0" presId="urn:microsoft.com/office/officeart/2017/3/layout/DropPinTimeline"/>
    <dgm:cxn modelId="{B5F69730-053E-4B06-A853-37CA83FDD0E0}" type="presParOf" srcId="{DD1337DA-0D94-4BF8-B352-3B3EA06F55F0}" destId="{37249E8C-1550-4EB6-930E-D5E0E2376661}" srcOrd="3" destOrd="0" presId="urn:microsoft.com/office/officeart/2017/3/layout/DropPinTimeline"/>
    <dgm:cxn modelId="{60005AFE-25F4-4CFC-AAB5-E1E68A8C4FDC}" type="presParOf" srcId="{DD1337DA-0D94-4BF8-B352-3B3EA06F55F0}" destId="{9D5F1A08-E877-4B58-96C8-2FD292B3B116}" srcOrd="4" destOrd="0" presId="urn:microsoft.com/office/officeart/2017/3/layout/DropPinTimeline"/>
    <dgm:cxn modelId="{F97670B6-A7F8-4D3A-9CF9-4D7AA233B205}" type="presParOf" srcId="{9D5F1A08-E877-4B58-96C8-2FD292B3B116}" destId="{5351E25D-2D36-4E5D-928D-E3CB91C6F58C}" srcOrd="0" destOrd="0" presId="urn:microsoft.com/office/officeart/2017/3/layout/DropPinTimeline"/>
    <dgm:cxn modelId="{E0F16534-40B6-4F20-8EDE-839FEC59A23E}" type="presParOf" srcId="{9D5F1A08-E877-4B58-96C8-2FD292B3B116}" destId="{73EE79CC-B076-4852-B0FB-12271328E0F1}" srcOrd="1" destOrd="0" presId="urn:microsoft.com/office/officeart/2017/3/layout/DropPinTimeline"/>
    <dgm:cxn modelId="{940A82C3-22A5-475D-BCEA-D2498170F439}" type="presParOf" srcId="{73EE79CC-B076-4852-B0FB-12271328E0F1}" destId="{36FB9A81-4B76-4345-B78F-BFC8502F0C48}" srcOrd="0" destOrd="0" presId="urn:microsoft.com/office/officeart/2017/3/layout/DropPinTimeline"/>
    <dgm:cxn modelId="{7754D8C8-F88C-44D7-B486-2874C8C31482}" type="presParOf" srcId="{73EE79CC-B076-4852-B0FB-12271328E0F1}" destId="{54E9787F-D270-4F42-9D4D-33FB0CF6F31C}" srcOrd="1" destOrd="0" presId="urn:microsoft.com/office/officeart/2017/3/layout/DropPinTimeline"/>
    <dgm:cxn modelId="{F25DADF1-F95D-4E29-8793-D7DF79400209}" type="presParOf" srcId="{9D5F1A08-E877-4B58-96C8-2FD292B3B116}" destId="{82BCA083-80C3-4058-9BD8-C46261DA9F8C}" srcOrd="2" destOrd="0" presId="urn:microsoft.com/office/officeart/2017/3/layout/DropPinTimeline"/>
    <dgm:cxn modelId="{690FAF62-084B-47D4-B78A-98EC4CB52DC7}" type="presParOf" srcId="{9D5F1A08-E877-4B58-96C8-2FD292B3B116}" destId="{C964CC5F-AD31-46FE-B950-6FB1958FE6E6}" srcOrd="3" destOrd="0" presId="urn:microsoft.com/office/officeart/2017/3/layout/DropPinTimeline"/>
    <dgm:cxn modelId="{C7CA1314-0236-4873-A8E6-809F622A5EAE}" type="presParOf" srcId="{9D5F1A08-E877-4B58-96C8-2FD292B3B116}" destId="{190034F2-01B6-4E29-94D7-2881B6E05652}" srcOrd="4" destOrd="0" presId="urn:microsoft.com/office/officeart/2017/3/layout/DropPinTimeline"/>
    <dgm:cxn modelId="{50AFCC46-5F6A-4913-B4AE-27A766370ADA}" type="presParOf" srcId="{9D5F1A08-E877-4B58-96C8-2FD292B3B116}" destId="{F29EE066-4B42-49B1-9BCF-2587B8F1C6E6}" srcOrd="5" destOrd="0" presId="urn:microsoft.com/office/officeart/2017/3/layout/DropPinTimeline"/>
  </dgm:cxnLst>
  <dgm:bg/>
  <dgm:whole>
    <a:ln w="19050"/>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E58E15-ABAF-4E08-BE3F-E9C4F105250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EA41D016-1B90-4CDE-98AE-B17B2889034F}">
      <dgm:prSet phldrT="[Text]" custT="1"/>
      <dgm:spPr/>
      <dgm:t>
        <a:bodyPr/>
        <a:lstStyle/>
        <a:p>
          <a:endParaRPr lang="en-US" sz="1200">
            <a:latin typeface="Arial" panose="020B0604020202020204" pitchFamily="34" charset="0"/>
            <a:cs typeface="Arial" panose="020B0604020202020204" pitchFamily="34" charset="0"/>
          </a:endParaRPr>
        </a:p>
      </dgm:t>
    </dgm:pt>
    <dgm:pt modelId="{4C45E5C5-3A5D-41A7-9D40-9A95FD7E4970}" type="parTrans" cxnId="{D6B95A69-FAE6-47F1-81A5-81EB0F5E0725}">
      <dgm:prSet/>
      <dgm:spPr/>
      <dgm:t>
        <a:bodyPr/>
        <a:lstStyle/>
        <a:p>
          <a:endParaRPr lang="en-US" sz="1600"/>
        </a:p>
      </dgm:t>
    </dgm:pt>
    <dgm:pt modelId="{610915AF-D27A-45C2-BEBA-5C7B6019FFCE}" type="sibTrans" cxnId="{D6B95A69-FAE6-47F1-81A5-81EB0F5E0725}">
      <dgm:prSet/>
      <dgm:spPr/>
      <dgm:t>
        <a:bodyPr/>
        <a:lstStyle/>
        <a:p>
          <a:endParaRPr lang="en-US" sz="1600"/>
        </a:p>
      </dgm:t>
    </dgm:pt>
    <dgm:pt modelId="{59AF2DFC-9477-49F9-B65F-EFCA5367FCEC}">
      <dgm:prSet custT="1"/>
      <dgm:spPr/>
      <dgm:t>
        <a:bodyPr/>
        <a:lstStyle/>
        <a:p>
          <a:r>
            <a:rPr lang="en-US" sz="1600" b="1" dirty="0">
              <a:latin typeface="Arial" panose="020B0604020202020204" pitchFamily="34" charset="0"/>
              <a:cs typeface="Arial" panose="020B0604020202020204" pitchFamily="34" charset="0"/>
            </a:rPr>
            <a:t>Automotive</a:t>
          </a:r>
        </a:p>
      </dgm:t>
    </dgm:pt>
    <dgm:pt modelId="{9970CE07-F6EA-4BE8-A831-72482B0BFCE9}" type="parTrans" cxnId="{DC42BEB6-6576-4421-981F-DB10BBDD1FF7}">
      <dgm:prSet/>
      <dgm:spPr/>
      <dgm:t>
        <a:bodyPr/>
        <a:lstStyle/>
        <a:p>
          <a:endParaRPr lang="en-US" sz="1600"/>
        </a:p>
      </dgm:t>
    </dgm:pt>
    <dgm:pt modelId="{898EC2CE-E947-4950-929E-0FCF05D54D88}" type="sibTrans" cxnId="{DC42BEB6-6576-4421-981F-DB10BBDD1FF7}">
      <dgm:prSet/>
      <dgm:spPr/>
      <dgm:t>
        <a:bodyPr/>
        <a:lstStyle/>
        <a:p>
          <a:endParaRPr lang="en-US" sz="1600"/>
        </a:p>
      </dgm:t>
    </dgm:pt>
    <dgm:pt modelId="{E8DDC69A-1C2A-4DBA-829D-76A4EC1AE9D8}">
      <dgm:prSet phldrT="[Text]" custT="1"/>
      <dgm:spPr/>
      <dgm:t>
        <a:bodyPr/>
        <a:lstStyle/>
        <a:p>
          <a:r>
            <a:rPr lang="en-US" sz="1600" b="1" dirty="0">
              <a:latin typeface="Arial" panose="020B0604020202020204" pitchFamily="34" charset="0"/>
              <a:cs typeface="Arial" panose="020B0604020202020204" pitchFamily="34" charset="0"/>
            </a:rPr>
            <a:t>Aerospace</a:t>
          </a:r>
          <a:endParaRPr lang="en-US" sz="1200" dirty="0">
            <a:latin typeface="Arial" panose="020B0604020202020204" pitchFamily="34" charset="0"/>
            <a:cs typeface="Arial" panose="020B0604020202020204" pitchFamily="34" charset="0"/>
          </a:endParaRPr>
        </a:p>
      </dgm:t>
    </dgm:pt>
    <dgm:pt modelId="{AE030EB9-6B80-4AE7-AD57-3926E1A98822}" type="parTrans" cxnId="{70BE8D12-1728-4F2E-B7D9-BB8F7CA90265}">
      <dgm:prSet/>
      <dgm:spPr/>
      <dgm:t>
        <a:bodyPr/>
        <a:lstStyle/>
        <a:p>
          <a:endParaRPr lang="en-US" sz="1600"/>
        </a:p>
      </dgm:t>
    </dgm:pt>
    <dgm:pt modelId="{A82BD226-2E15-4329-8774-433B3172241B}" type="sibTrans" cxnId="{70BE8D12-1728-4F2E-B7D9-BB8F7CA90265}">
      <dgm:prSet/>
      <dgm:spPr/>
      <dgm:t>
        <a:bodyPr/>
        <a:lstStyle/>
        <a:p>
          <a:endParaRPr lang="en-US" sz="1600"/>
        </a:p>
      </dgm:t>
    </dgm:pt>
    <dgm:pt modelId="{18364A2E-C3C9-401E-A233-8C09ABB87081}">
      <dgm:prSet phldrT="[Text]" custT="1"/>
      <dgm:spPr/>
      <dgm:t>
        <a:bodyPr/>
        <a:lstStyle/>
        <a:p>
          <a:pPr marL="0" lvl="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Chemicals</a:t>
          </a:r>
        </a:p>
      </dgm:t>
    </dgm:pt>
    <dgm:pt modelId="{8896A192-BFEA-4C4C-9320-0F1CADA140D8}" type="parTrans" cxnId="{45AA81A9-BA2F-485A-87E9-CDAFB030E50A}">
      <dgm:prSet/>
      <dgm:spPr/>
      <dgm:t>
        <a:bodyPr/>
        <a:lstStyle/>
        <a:p>
          <a:endParaRPr lang="en-US" sz="1600"/>
        </a:p>
      </dgm:t>
    </dgm:pt>
    <dgm:pt modelId="{73E1DEF8-493C-4F12-BCCC-7DC57F374E3E}" type="sibTrans" cxnId="{45AA81A9-BA2F-485A-87E9-CDAFB030E50A}">
      <dgm:prSet/>
      <dgm:spPr/>
      <dgm:t>
        <a:bodyPr/>
        <a:lstStyle/>
        <a:p>
          <a:endParaRPr lang="en-US" sz="1600"/>
        </a:p>
      </dgm:t>
    </dgm:pt>
    <dgm:pt modelId="{4F34A639-FAB9-497C-A1E2-780343E21724}">
      <dgm:prSet phldrT="[Text]" custT="1"/>
      <dgm:spPr/>
      <dgm:t>
        <a:bodyPr/>
        <a:lstStyle/>
        <a:p>
          <a:pPr marL="0" lvl="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Mining and OEMs</a:t>
          </a:r>
        </a:p>
      </dgm:t>
    </dgm:pt>
    <dgm:pt modelId="{A71EECDF-6D06-4F2D-8649-B295BDF9EB62}" type="parTrans" cxnId="{4BEFEE7E-F22C-4DC7-9D82-6EC5070B840A}">
      <dgm:prSet/>
      <dgm:spPr/>
      <dgm:t>
        <a:bodyPr/>
        <a:lstStyle/>
        <a:p>
          <a:endParaRPr lang="en-US"/>
        </a:p>
      </dgm:t>
    </dgm:pt>
    <dgm:pt modelId="{8CF39349-6890-4868-8882-804F27F9BD92}" type="sibTrans" cxnId="{4BEFEE7E-F22C-4DC7-9D82-6EC5070B840A}">
      <dgm:prSet/>
      <dgm:spPr/>
      <dgm:t>
        <a:bodyPr/>
        <a:lstStyle/>
        <a:p>
          <a:endParaRPr lang="en-US"/>
        </a:p>
      </dgm:t>
    </dgm:pt>
    <dgm:pt modelId="{3B9F4D62-9C0E-4B23-975A-9054479D2125}">
      <dgm:prSet phldrT="[Text]" custScaleX="122739" custLinFactNeighborX="-6933" custLinFactNeighborY="7326"/>
      <dgm:spPr/>
      <dgm:t>
        <a:bodyPr/>
        <a:lstStyle/>
        <a:p>
          <a:endParaRPr lang="en-US"/>
        </a:p>
      </dgm:t>
    </dgm:pt>
    <dgm:pt modelId="{A4B8C302-A054-4806-B328-133D2C6BE3AC}" type="parTrans" cxnId="{205A6566-B967-466A-8D47-D31B5061C52D}">
      <dgm:prSet/>
      <dgm:spPr/>
      <dgm:t>
        <a:bodyPr/>
        <a:lstStyle/>
        <a:p>
          <a:endParaRPr lang="en-ZA"/>
        </a:p>
      </dgm:t>
    </dgm:pt>
    <dgm:pt modelId="{FA245612-513D-4B18-8556-51EA6C16F143}" type="sibTrans" cxnId="{205A6566-B967-466A-8D47-D31B5061C52D}">
      <dgm:prSet/>
      <dgm:spPr/>
      <dgm:t>
        <a:bodyPr/>
        <a:lstStyle/>
        <a:p>
          <a:endParaRPr lang="en-ZA"/>
        </a:p>
      </dgm:t>
    </dgm:pt>
    <dgm:pt modelId="{CE1191C8-BEB6-4D2D-BE26-BE7C324A4224}">
      <dgm:prSet phldrT="[Text]" custScaleX="122739" custLinFactNeighborX="-6933" custLinFactNeighborY="7326"/>
      <dgm:spPr/>
      <dgm:t>
        <a:bodyPr/>
        <a:lstStyle/>
        <a:p>
          <a:endParaRPr lang="en-US"/>
        </a:p>
      </dgm:t>
    </dgm:pt>
    <dgm:pt modelId="{0F8CDC93-A679-40C8-BFF5-340EDAB09D1F}" type="parTrans" cxnId="{28B60F1B-4E34-43A8-A515-6F0CFE4032B3}">
      <dgm:prSet/>
      <dgm:spPr/>
      <dgm:t>
        <a:bodyPr/>
        <a:lstStyle/>
        <a:p>
          <a:endParaRPr lang="en-ZA"/>
        </a:p>
      </dgm:t>
    </dgm:pt>
    <dgm:pt modelId="{2AC99621-05DB-4CBB-8468-B9393E340BC8}" type="sibTrans" cxnId="{28B60F1B-4E34-43A8-A515-6F0CFE4032B3}">
      <dgm:prSet/>
      <dgm:spPr/>
      <dgm:t>
        <a:bodyPr/>
        <a:lstStyle/>
        <a:p>
          <a:endParaRPr lang="en-ZA"/>
        </a:p>
      </dgm:t>
    </dgm:pt>
    <dgm:pt modelId="{F5A6D58F-AC12-4D26-BD12-C8F1B281E97B}">
      <dgm:prSet phldrT="[Text]" custScaleX="122739" custLinFactNeighborX="-6933" custLinFactNeighborY="7326"/>
      <dgm:spPr/>
      <dgm:t>
        <a:bodyPr/>
        <a:lstStyle/>
        <a:p>
          <a:endParaRPr lang="en-US"/>
        </a:p>
      </dgm:t>
    </dgm:pt>
    <dgm:pt modelId="{D825D6B6-6BBD-4061-AA66-F37A229F993D}" type="parTrans" cxnId="{DFC865E6-2D03-41F8-8E6D-09B450838289}">
      <dgm:prSet/>
      <dgm:spPr/>
      <dgm:t>
        <a:bodyPr/>
        <a:lstStyle/>
        <a:p>
          <a:endParaRPr lang="en-ZA"/>
        </a:p>
      </dgm:t>
    </dgm:pt>
    <dgm:pt modelId="{91469CA9-849F-4BF9-9301-C0673D432967}" type="sibTrans" cxnId="{DFC865E6-2D03-41F8-8E6D-09B450838289}">
      <dgm:prSet/>
      <dgm:spPr/>
      <dgm:t>
        <a:bodyPr/>
        <a:lstStyle/>
        <a:p>
          <a:endParaRPr lang="en-ZA"/>
        </a:p>
      </dgm:t>
    </dgm:pt>
    <dgm:pt modelId="{5AE1CCA3-6EC6-4B74-9E95-8B9B0E06EDCF}">
      <dgm:prSet phldrT="[Text]" custScaleX="122739" custLinFactNeighborX="-6933" custLinFactNeighborY="7326"/>
      <dgm:spPr/>
      <dgm:t>
        <a:bodyPr/>
        <a:lstStyle/>
        <a:p>
          <a:endParaRPr lang="en-US"/>
        </a:p>
      </dgm:t>
    </dgm:pt>
    <dgm:pt modelId="{9F13F599-E61F-40E5-806B-3B22F097A33B}" type="parTrans" cxnId="{82AECA5A-F388-4A44-84A0-E63E03DF15F7}">
      <dgm:prSet/>
      <dgm:spPr/>
      <dgm:t>
        <a:bodyPr/>
        <a:lstStyle/>
        <a:p>
          <a:endParaRPr lang="en-ZA"/>
        </a:p>
      </dgm:t>
    </dgm:pt>
    <dgm:pt modelId="{6590A595-3875-401F-B84C-439F0DD30DCE}" type="sibTrans" cxnId="{82AECA5A-F388-4A44-84A0-E63E03DF15F7}">
      <dgm:prSet/>
      <dgm:spPr/>
      <dgm:t>
        <a:bodyPr/>
        <a:lstStyle/>
        <a:p>
          <a:endParaRPr lang="en-ZA"/>
        </a:p>
      </dgm:t>
    </dgm:pt>
    <dgm:pt modelId="{3FE7021A-17E1-488B-9460-B1620AC197F8}" type="pres">
      <dgm:prSet presAssocID="{A9E58E15-ABAF-4E08-BE3F-E9C4F1052506}" presName="arrowDiagram" presStyleCnt="0">
        <dgm:presLayoutVars>
          <dgm:chMax val="5"/>
          <dgm:dir/>
          <dgm:resizeHandles val="exact"/>
        </dgm:presLayoutVars>
      </dgm:prSet>
      <dgm:spPr/>
      <dgm:t>
        <a:bodyPr/>
        <a:lstStyle/>
        <a:p>
          <a:endParaRPr lang="en-ZA"/>
        </a:p>
      </dgm:t>
    </dgm:pt>
    <dgm:pt modelId="{BF3F1F7C-1174-4129-98CB-12E077C184E2}" type="pres">
      <dgm:prSet presAssocID="{A9E58E15-ABAF-4E08-BE3F-E9C4F1052506}" presName="arrow" presStyleLbl="bgShp" presStyleIdx="0" presStyleCnt="1"/>
      <dgm:spPr/>
    </dgm:pt>
    <dgm:pt modelId="{F4B4699E-42C3-4913-86ED-36C2A616FC7A}" type="pres">
      <dgm:prSet presAssocID="{A9E58E15-ABAF-4E08-BE3F-E9C4F1052506}" presName="arrowDiagram5" presStyleCnt="0"/>
      <dgm:spPr/>
    </dgm:pt>
    <dgm:pt modelId="{FFF18F80-1E0A-4B16-A791-314EEF4CE25C}" type="pres">
      <dgm:prSet presAssocID="{4F34A639-FAB9-497C-A1E2-780343E21724}" presName="bullet5a" presStyleLbl="node1" presStyleIdx="0" presStyleCnt="5"/>
      <dgm:spPr/>
    </dgm:pt>
    <dgm:pt modelId="{EF44722E-18A7-4E9B-803A-0356DFFCE777}" type="pres">
      <dgm:prSet presAssocID="{4F34A639-FAB9-497C-A1E2-780343E21724}" presName="textBox5a" presStyleLbl="revTx" presStyleIdx="0" presStyleCnt="5" custScaleX="198420" custLinFactNeighborX="-22454" custLinFactNeighborY="14616">
        <dgm:presLayoutVars>
          <dgm:bulletEnabled val="1"/>
        </dgm:presLayoutVars>
      </dgm:prSet>
      <dgm:spPr/>
      <dgm:t>
        <a:bodyPr/>
        <a:lstStyle/>
        <a:p>
          <a:endParaRPr lang="en-ZA"/>
        </a:p>
      </dgm:t>
    </dgm:pt>
    <dgm:pt modelId="{EC066741-EEE8-46E3-8921-A66957C13421}" type="pres">
      <dgm:prSet presAssocID="{E8DDC69A-1C2A-4DBA-829D-76A4EC1AE9D8}" presName="bullet5b" presStyleLbl="node1" presStyleIdx="1" presStyleCnt="5"/>
      <dgm:spPr/>
    </dgm:pt>
    <dgm:pt modelId="{457D1EA1-EFD1-4476-B08D-E69A6A1E5DDB}" type="pres">
      <dgm:prSet presAssocID="{E8DDC69A-1C2A-4DBA-829D-76A4EC1AE9D8}" presName="textBox5b" presStyleLbl="revTx" presStyleIdx="1" presStyleCnt="5" custScaleX="122739" custLinFactNeighborX="91831" custLinFactNeighborY="-25495">
        <dgm:presLayoutVars>
          <dgm:bulletEnabled val="1"/>
        </dgm:presLayoutVars>
      </dgm:prSet>
      <dgm:spPr/>
      <dgm:t>
        <a:bodyPr/>
        <a:lstStyle/>
        <a:p>
          <a:endParaRPr lang="en-ZA"/>
        </a:p>
      </dgm:t>
    </dgm:pt>
    <dgm:pt modelId="{6B2F430D-F6FB-4B3F-BC62-03BA9ED485EF}" type="pres">
      <dgm:prSet presAssocID="{EA41D016-1B90-4CDE-98AE-B17B2889034F}" presName="bullet5c" presStyleLbl="node1" presStyleIdx="2" presStyleCnt="5"/>
      <dgm:spPr/>
    </dgm:pt>
    <dgm:pt modelId="{509F82A7-544E-4B01-9F6F-2CFC8680C749}" type="pres">
      <dgm:prSet presAssocID="{EA41D016-1B90-4CDE-98AE-B17B2889034F}" presName="textBox5c" presStyleLbl="revTx" presStyleIdx="2" presStyleCnt="5" custScaleX="122739">
        <dgm:presLayoutVars>
          <dgm:bulletEnabled val="1"/>
        </dgm:presLayoutVars>
      </dgm:prSet>
      <dgm:spPr/>
      <dgm:t>
        <a:bodyPr/>
        <a:lstStyle/>
        <a:p>
          <a:endParaRPr lang="en-ZA"/>
        </a:p>
      </dgm:t>
    </dgm:pt>
    <dgm:pt modelId="{C28BCF4D-6B28-435A-895B-C6CBFACDCDA5}" type="pres">
      <dgm:prSet presAssocID="{18364A2E-C3C9-401E-A233-8C09ABB87081}" presName="bullet5d" presStyleLbl="node1" presStyleIdx="3" presStyleCnt="5"/>
      <dgm:spPr/>
    </dgm:pt>
    <dgm:pt modelId="{A464B548-0DB1-4D08-AC14-853F0D457F88}" type="pres">
      <dgm:prSet presAssocID="{18364A2E-C3C9-401E-A233-8C09ABB87081}" presName="textBox5d" presStyleLbl="revTx" presStyleIdx="3" presStyleCnt="5" custScaleX="96663" custScaleY="46597" custLinFactX="-100000" custLinFactNeighborX="-101848" custLinFactNeighborY="13464">
        <dgm:presLayoutVars>
          <dgm:bulletEnabled val="1"/>
        </dgm:presLayoutVars>
      </dgm:prSet>
      <dgm:spPr/>
      <dgm:t>
        <a:bodyPr/>
        <a:lstStyle/>
        <a:p>
          <a:endParaRPr lang="en-ZA"/>
        </a:p>
      </dgm:t>
    </dgm:pt>
    <dgm:pt modelId="{0432914B-D464-4DDF-935F-D99E03CFDE58}" type="pres">
      <dgm:prSet presAssocID="{59AF2DFC-9477-49F9-B65F-EFCA5367FCEC}" presName="bullet5e" presStyleLbl="node1" presStyleIdx="4" presStyleCnt="5"/>
      <dgm:spPr/>
    </dgm:pt>
    <dgm:pt modelId="{A3CDCD62-21D7-4D87-9AE9-C2857D122A4D}" type="pres">
      <dgm:prSet presAssocID="{59AF2DFC-9477-49F9-B65F-EFCA5367FCEC}" presName="textBox5e" presStyleLbl="revTx" presStyleIdx="4" presStyleCnt="5" custScaleX="122739" custScaleY="30372" custLinFactNeighborX="6509" custLinFactNeighborY="-25072">
        <dgm:presLayoutVars>
          <dgm:bulletEnabled val="1"/>
        </dgm:presLayoutVars>
      </dgm:prSet>
      <dgm:spPr/>
      <dgm:t>
        <a:bodyPr/>
        <a:lstStyle/>
        <a:p>
          <a:endParaRPr lang="en-ZA"/>
        </a:p>
      </dgm:t>
    </dgm:pt>
  </dgm:ptLst>
  <dgm:cxnLst>
    <dgm:cxn modelId="{DE21D178-DD47-4C3B-AC5A-8960496EA675}" type="presOf" srcId="{EA41D016-1B90-4CDE-98AE-B17B2889034F}" destId="{509F82A7-544E-4B01-9F6F-2CFC8680C749}" srcOrd="0" destOrd="0" presId="urn:microsoft.com/office/officeart/2005/8/layout/arrow2"/>
    <dgm:cxn modelId="{DFC865E6-2D03-41F8-8E6D-09B450838289}" srcId="{A9E58E15-ABAF-4E08-BE3F-E9C4F1052506}" destId="{F5A6D58F-AC12-4D26-BD12-C8F1B281E97B}" srcOrd="7" destOrd="0" parTransId="{D825D6B6-6BBD-4061-AA66-F37A229F993D}" sibTransId="{91469CA9-849F-4BF9-9301-C0673D432967}"/>
    <dgm:cxn modelId="{205A6566-B967-466A-8D47-D31B5061C52D}" srcId="{A9E58E15-ABAF-4E08-BE3F-E9C4F1052506}" destId="{3B9F4D62-9C0E-4B23-975A-9054479D2125}" srcOrd="5" destOrd="0" parTransId="{A4B8C302-A054-4806-B328-133D2C6BE3AC}" sibTransId="{FA245612-513D-4B18-8556-51EA6C16F143}"/>
    <dgm:cxn modelId="{FE4E1424-A7A9-44CC-8570-56B6813B5EEB}" type="presOf" srcId="{59AF2DFC-9477-49F9-B65F-EFCA5367FCEC}" destId="{A3CDCD62-21D7-4D87-9AE9-C2857D122A4D}" srcOrd="0" destOrd="0" presId="urn:microsoft.com/office/officeart/2005/8/layout/arrow2"/>
    <dgm:cxn modelId="{45AA81A9-BA2F-485A-87E9-CDAFB030E50A}" srcId="{A9E58E15-ABAF-4E08-BE3F-E9C4F1052506}" destId="{18364A2E-C3C9-401E-A233-8C09ABB87081}" srcOrd="3" destOrd="0" parTransId="{8896A192-BFEA-4C4C-9320-0F1CADA140D8}" sibTransId="{73E1DEF8-493C-4F12-BCCC-7DC57F374E3E}"/>
    <dgm:cxn modelId="{D6B95A69-FAE6-47F1-81A5-81EB0F5E0725}" srcId="{A9E58E15-ABAF-4E08-BE3F-E9C4F1052506}" destId="{EA41D016-1B90-4CDE-98AE-B17B2889034F}" srcOrd="2" destOrd="0" parTransId="{4C45E5C5-3A5D-41A7-9D40-9A95FD7E4970}" sibTransId="{610915AF-D27A-45C2-BEBA-5C7B6019FFCE}"/>
    <dgm:cxn modelId="{4BEFEE7E-F22C-4DC7-9D82-6EC5070B840A}" srcId="{A9E58E15-ABAF-4E08-BE3F-E9C4F1052506}" destId="{4F34A639-FAB9-497C-A1E2-780343E21724}" srcOrd="0" destOrd="0" parTransId="{A71EECDF-6D06-4F2D-8649-B295BDF9EB62}" sibTransId="{8CF39349-6890-4868-8882-804F27F9BD92}"/>
    <dgm:cxn modelId="{7EC612D0-D782-4689-BDE5-A05B09A0B5F9}" type="presOf" srcId="{E8DDC69A-1C2A-4DBA-829D-76A4EC1AE9D8}" destId="{457D1EA1-EFD1-4476-B08D-E69A6A1E5DDB}" srcOrd="0" destOrd="0" presId="urn:microsoft.com/office/officeart/2005/8/layout/arrow2"/>
    <dgm:cxn modelId="{82AECA5A-F388-4A44-84A0-E63E03DF15F7}" srcId="{A9E58E15-ABAF-4E08-BE3F-E9C4F1052506}" destId="{5AE1CCA3-6EC6-4B74-9E95-8B9B0E06EDCF}" srcOrd="8" destOrd="0" parTransId="{9F13F599-E61F-40E5-806B-3B22F097A33B}" sibTransId="{6590A595-3875-401F-B84C-439F0DD30DCE}"/>
    <dgm:cxn modelId="{DC42BEB6-6576-4421-981F-DB10BBDD1FF7}" srcId="{A9E58E15-ABAF-4E08-BE3F-E9C4F1052506}" destId="{59AF2DFC-9477-49F9-B65F-EFCA5367FCEC}" srcOrd="4" destOrd="0" parTransId="{9970CE07-F6EA-4BE8-A831-72482B0BFCE9}" sibTransId="{898EC2CE-E947-4950-929E-0FCF05D54D88}"/>
    <dgm:cxn modelId="{326A1CEC-7653-4BFC-9989-53A97EAEF653}" type="presOf" srcId="{4F34A639-FAB9-497C-A1E2-780343E21724}" destId="{EF44722E-18A7-4E9B-803A-0356DFFCE777}" srcOrd="0" destOrd="0" presId="urn:microsoft.com/office/officeart/2005/8/layout/arrow2"/>
    <dgm:cxn modelId="{26450D38-61B0-44E5-8C14-3A44711F88BE}" type="presOf" srcId="{18364A2E-C3C9-401E-A233-8C09ABB87081}" destId="{A464B548-0DB1-4D08-AC14-853F0D457F88}" srcOrd="0" destOrd="0" presId="urn:microsoft.com/office/officeart/2005/8/layout/arrow2"/>
    <dgm:cxn modelId="{28B60F1B-4E34-43A8-A515-6F0CFE4032B3}" srcId="{A9E58E15-ABAF-4E08-BE3F-E9C4F1052506}" destId="{CE1191C8-BEB6-4D2D-BE26-BE7C324A4224}" srcOrd="6" destOrd="0" parTransId="{0F8CDC93-A679-40C8-BFF5-340EDAB09D1F}" sibTransId="{2AC99621-05DB-4CBB-8468-B9393E340BC8}"/>
    <dgm:cxn modelId="{70BE8D12-1728-4F2E-B7D9-BB8F7CA90265}" srcId="{A9E58E15-ABAF-4E08-BE3F-E9C4F1052506}" destId="{E8DDC69A-1C2A-4DBA-829D-76A4EC1AE9D8}" srcOrd="1" destOrd="0" parTransId="{AE030EB9-6B80-4AE7-AD57-3926E1A98822}" sibTransId="{A82BD226-2E15-4329-8774-433B3172241B}"/>
    <dgm:cxn modelId="{67BC9EEA-8150-4904-A15F-11F65344C395}" type="presOf" srcId="{A9E58E15-ABAF-4E08-BE3F-E9C4F1052506}" destId="{3FE7021A-17E1-488B-9460-B1620AC197F8}" srcOrd="0" destOrd="0" presId="urn:microsoft.com/office/officeart/2005/8/layout/arrow2"/>
    <dgm:cxn modelId="{7656403F-2E7C-4520-A260-B1C5D64C3EFE}" type="presParOf" srcId="{3FE7021A-17E1-488B-9460-B1620AC197F8}" destId="{BF3F1F7C-1174-4129-98CB-12E077C184E2}" srcOrd="0" destOrd="0" presId="urn:microsoft.com/office/officeart/2005/8/layout/arrow2"/>
    <dgm:cxn modelId="{AFF08863-679C-4F78-A8BA-2CC0CD7880A2}" type="presParOf" srcId="{3FE7021A-17E1-488B-9460-B1620AC197F8}" destId="{F4B4699E-42C3-4913-86ED-36C2A616FC7A}" srcOrd="1" destOrd="0" presId="urn:microsoft.com/office/officeart/2005/8/layout/arrow2"/>
    <dgm:cxn modelId="{FF171E21-BD72-46AA-803E-F93960A20785}" type="presParOf" srcId="{F4B4699E-42C3-4913-86ED-36C2A616FC7A}" destId="{FFF18F80-1E0A-4B16-A791-314EEF4CE25C}" srcOrd="0" destOrd="0" presId="urn:microsoft.com/office/officeart/2005/8/layout/arrow2"/>
    <dgm:cxn modelId="{613E4257-431A-4A7E-8EF5-EDB75494BA8F}" type="presParOf" srcId="{F4B4699E-42C3-4913-86ED-36C2A616FC7A}" destId="{EF44722E-18A7-4E9B-803A-0356DFFCE777}" srcOrd="1" destOrd="0" presId="urn:microsoft.com/office/officeart/2005/8/layout/arrow2"/>
    <dgm:cxn modelId="{6B5B7D73-C11E-4391-ABD5-5F58FDD57EED}" type="presParOf" srcId="{F4B4699E-42C3-4913-86ED-36C2A616FC7A}" destId="{EC066741-EEE8-46E3-8921-A66957C13421}" srcOrd="2" destOrd="0" presId="urn:microsoft.com/office/officeart/2005/8/layout/arrow2"/>
    <dgm:cxn modelId="{F5E450D3-EBB3-4D2A-AAF3-8E2A6213ABA0}" type="presParOf" srcId="{F4B4699E-42C3-4913-86ED-36C2A616FC7A}" destId="{457D1EA1-EFD1-4476-B08D-E69A6A1E5DDB}" srcOrd="3" destOrd="0" presId="urn:microsoft.com/office/officeart/2005/8/layout/arrow2"/>
    <dgm:cxn modelId="{3ACA720B-F5E9-4939-95C1-BBA1DB5A33B1}" type="presParOf" srcId="{F4B4699E-42C3-4913-86ED-36C2A616FC7A}" destId="{6B2F430D-F6FB-4B3F-BC62-03BA9ED485EF}" srcOrd="4" destOrd="0" presId="urn:microsoft.com/office/officeart/2005/8/layout/arrow2"/>
    <dgm:cxn modelId="{4D176397-E453-40A2-87F0-133D0030D4B4}" type="presParOf" srcId="{F4B4699E-42C3-4913-86ED-36C2A616FC7A}" destId="{509F82A7-544E-4B01-9F6F-2CFC8680C749}" srcOrd="5" destOrd="0" presId="urn:microsoft.com/office/officeart/2005/8/layout/arrow2"/>
    <dgm:cxn modelId="{5F57EAA9-0A71-4BE3-AB5B-0328FB738C42}" type="presParOf" srcId="{F4B4699E-42C3-4913-86ED-36C2A616FC7A}" destId="{C28BCF4D-6B28-435A-895B-C6CBFACDCDA5}" srcOrd="6" destOrd="0" presId="urn:microsoft.com/office/officeart/2005/8/layout/arrow2"/>
    <dgm:cxn modelId="{BBCD7694-B937-426F-AAA7-7F0A3DC4283E}" type="presParOf" srcId="{F4B4699E-42C3-4913-86ED-36C2A616FC7A}" destId="{A464B548-0DB1-4D08-AC14-853F0D457F88}" srcOrd="7" destOrd="0" presId="urn:microsoft.com/office/officeart/2005/8/layout/arrow2"/>
    <dgm:cxn modelId="{2CFEAC56-0C2D-4BA8-A993-871F832313A2}" type="presParOf" srcId="{F4B4699E-42C3-4913-86ED-36C2A616FC7A}" destId="{0432914B-D464-4DDF-935F-D99E03CFDE58}" srcOrd="8" destOrd="0" presId="urn:microsoft.com/office/officeart/2005/8/layout/arrow2"/>
    <dgm:cxn modelId="{CF2A9CA6-8E54-46AB-BD71-E67A7F3069FD}" type="presParOf" srcId="{F4B4699E-42C3-4913-86ED-36C2A616FC7A}" destId="{A3CDCD62-21D7-4D87-9AE9-C2857D122A4D}" srcOrd="9" destOrd="0" presId="urn:microsoft.com/office/officeart/2005/8/layout/arrow2"/>
  </dgm:cxnLst>
  <dgm:bg>
    <a:solidFill>
      <a:schemeClr val="bg1"/>
    </a:solidFill>
  </dgm:bg>
  <dgm:whole>
    <a:ln>
      <a:solidFill>
        <a:srgbClr val="2886C7"/>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4C4B1C-0BB7-4277-A25D-7D6FB029F3CE}" type="doc">
      <dgm:prSet loTypeId="urn:microsoft.com/office/officeart/2005/8/layout/cycle8" loCatId="cycle" qsTypeId="urn:microsoft.com/office/officeart/2005/8/quickstyle/simple4" qsCatId="simple" csTypeId="urn:microsoft.com/office/officeart/2005/8/colors/accent5_2" csCatId="accent5" phldr="1"/>
      <dgm:spPr/>
    </dgm:pt>
    <dgm:pt modelId="{76040DC5-6D33-42D4-928A-FBFA3BE8932E}">
      <dgm:prSet phldrT="[Text]" custT="1"/>
      <dgm:spPr>
        <a:xfrm>
          <a:off x="2982601" y="330404"/>
          <a:ext cx="4350262" cy="4350262"/>
        </a:xfrm>
        <a:prstGeom prst="pie">
          <a:avLst>
            <a:gd name="adj1" fmla="val 16200000"/>
            <a:gd name="adj2" fmla="val 20520000"/>
          </a:avLst>
        </a:prstGeom>
        <a:solidFill>
          <a:srgbClr val="4A7EBB"/>
        </a:solidFill>
      </dgm:spPr>
      <dgm:t>
        <a:bodyPr/>
        <a:lstStyle/>
        <a:p>
          <a:r>
            <a:rPr lang="en-US" sz="1200" b="0" dirty="0">
              <a:latin typeface="Arial" panose="020B0604020202020204" pitchFamily="34" charset="0"/>
              <a:ea typeface="+mn-ea"/>
              <a:cs typeface="Arial" panose="020B0604020202020204" pitchFamily="34" charset="0"/>
            </a:rPr>
            <a:t>Stakeholder Landscape</a:t>
          </a:r>
        </a:p>
      </dgm:t>
    </dgm:pt>
    <dgm:pt modelId="{88E3DA1A-C381-4854-8EB5-770A1BEE4021}" type="parTrans" cxnId="{A945A059-358D-479B-84E2-991429F18898}">
      <dgm:prSet/>
      <dgm:spPr/>
      <dgm:t>
        <a:bodyPr/>
        <a:lstStyle/>
        <a:p>
          <a:endParaRPr lang="en-US" sz="1200" b="0">
            <a:latin typeface="Arial" panose="020B0604020202020204" pitchFamily="34" charset="0"/>
            <a:cs typeface="Arial" panose="020B0604020202020204" pitchFamily="34" charset="0"/>
          </a:endParaRPr>
        </a:p>
      </dgm:t>
    </dgm:pt>
    <dgm:pt modelId="{3269137A-240E-408E-9603-B53FF56F517D}" type="sibTrans" cxnId="{A945A059-358D-479B-84E2-991429F18898}">
      <dgm:prSet/>
      <dgm:spPr/>
      <dgm:t>
        <a:bodyPr/>
        <a:lstStyle/>
        <a:p>
          <a:endParaRPr lang="en-US" sz="1200" b="0">
            <a:latin typeface="Arial" panose="020B0604020202020204" pitchFamily="34" charset="0"/>
            <a:cs typeface="Arial" panose="020B0604020202020204" pitchFamily="34" charset="0"/>
          </a:endParaRPr>
        </a:p>
      </dgm:t>
    </dgm:pt>
    <dgm:pt modelId="{92FCD40C-FA70-4393-8E4D-93D667207DD3}">
      <dgm:prSet phldrT="[Text]" custT="1"/>
      <dgm:spPr>
        <a:xfrm>
          <a:off x="2958945" y="508048"/>
          <a:ext cx="4350262" cy="4350262"/>
        </a:xfrm>
        <a:prstGeom prst="pie">
          <a:avLst>
            <a:gd name="adj1" fmla="val 3240000"/>
            <a:gd name="adj2" fmla="val 7560000"/>
          </a:avLst>
        </a:prstGeom>
        <a:solidFill>
          <a:srgbClr val="2886C7"/>
        </a:solidFill>
      </dgm:spPr>
      <dgm:t>
        <a:bodyPr/>
        <a:lstStyle/>
        <a:p>
          <a:r>
            <a:rPr lang="en-US" sz="1200" b="0" dirty="0">
              <a:latin typeface="Arial" panose="020B0604020202020204" pitchFamily="34" charset="0"/>
              <a:ea typeface="+mn-ea"/>
              <a:cs typeface="Arial" panose="020B0604020202020204" pitchFamily="34" charset="0"/>
            </a:rPr>
            <a:t>Digital  Roadmap </a:t>
          </a:r>
        </a:p>
      </dgm:t>
    </dgm:pt>
    <dgm:pt modelId="{2262860F-31E0-4EDB-8803-381EA64E5CBF}" type="parTrans" cxnId="{4BD9EB92-1289-4897-80BF-CACEB47505E5}">
      <dgm:prSet/>
      <dgm:spPr/>
      <dgm:t>
        <a:bodyPr/>
        <a:lstStyle/>
        <a:p>
          <a:endParaRPr lang="en-US" sz="1200" b="0">
            <a:latin typeface="Arial" panose="020B0604020202020204" pitchFamily="34" charset="0"/>
            <a:cs typeface="Arial" panose="020B0604020202020204" pitchFamily="34" charset="0"/>
          </a:endParaRPr>
        </a:p>
      </dgm:t>
    </dgm:pt>
    <dgm:pt modelId="{26078269-E53F-4D2F-B019-634C0EC2BD27}" type="sibTrans" cxnId="{4BD9EB92-1289-4897-80BF-CACEB47505E5}">
      <dgm:prSet/>
      <dgm:spPr/>
      <dgm:t>
        <a:bodyPr/>
        <a:lstStyle/>
        <a:p>
          <a:endParaRPr lang="en-US" sz="1200" b="0">
            <a:latin typeface="Arial" panose="020B0604020202020204" pitchFamily="34" charset="0"/>
            <a:cs typeface="Arial" panose="020B0604020202020204" pitchFamily="34" charset="0"/>
          </a:endParaRPr>
        </a:p>
      </dgm:t>
    </dgm:pt>
    <dgm:pt modelId="{4F23E2DC-2C1C-402C-89A2-B09137F35FA9}">
      <dgm:prSet phldrT="[Text]" custT="1"/>
      <dgm:spPr>
        <a:xfrm>
          <a:off x="2860547" y="436579"/>
          <a:ext cx="4350262" cy="4350262"/>
        </a:xfrm>
        <a:prstGeom prst="pie">
          <a:avLst>
            <a:gd name="adj1" fmla="val 7560000"/>
            <a:gd name="adj2" fmla="val 11880000"/>
          </a:avLst>
        </a:prstGeom>
        <a:solidFill>
          <a:srgbClr val="27BFD6"/>
        </a:solidFill>
      </dgm:spPr>
      <dgm:t>
        <a:bodyPr/>
        <a:lstStyle/>
        <a:p>
          <a:r>
            <a:rPr lang="en-US" sz="1200" b="0" dirty="0">
              <a:latin typeface="Arial" panose="020B0604020202020204" pitchFamily="34" charset="0"/>
              <a:ea typeface="+mn-ea"/>
              <a:cs typeface="Arial" panose="020B0604020202020204" pitchFamily="34" charset="0"/>
            </a:rPr>
            <a:t> Implement Digital Roadmap</a:t>
          </a:r>
        </a:p>
      </dgm:t>
    </dgm:pt>
    <dgm:pt modelId="{83C300FE-6F99-47E6-A6F5-E299DFFE4905}" type="parTrans" cxnId="{349523A1-6883-412D-AC82-A75768577FDE}">
      <dgm:prSet/>
      <dgm:spPr/>
      <dgm:t>
        <a:bodyPr/>
        <a:lstStyle/>
        <a:p>
          <a:endParaRPr lang="en-US" sz="1200" b="0">
            <a:latin typeface="Arial" panose="020B0604020202020204" pitchFamily="34" charset="0"/>
            <a:cs typeface="Arial" panose="020B0604020202020204" pitchFamily="34" charset="0"/>
          </a:endParaRPr>
        </a:p>
      </dgm:t>
    </dgm:pt>
    <dgm:pt modelId="{82F96CAC-CFDB-45F0-A9AA-BA210083D4DB}" type="sibTrans" cxnId="{349523A1-6883-412D-AC82-A75768577FDE}">
      <dgm:prSet/>
      <dgm:spPr/>
      <dgm:t>
        <a:bodyPr/>
        <a:lstStyle/>
        <a:p>
          <a:endParaRPr lang="en-US" sz="1200" b="0">
            <a:latin typeface="Arial" panose="020B0604020202020204" pitchFamily="34" charset="0"/>
            <a:cs typeface="Arial" panose="020B0604020202020204" pitchFamily="34" charset="0"/>
          </a:endParaRPr>
        </a:p>
      </dgm:t>
    </dgm:pt>
    <dgm:pt modelId="{41529A81-FAB6-4802-BAF8-648B09BDD0FB}">
      <dgm:prSet phldrT="[Text]" custT="1"/>
      <dgm:spPr>
        <a:xfrm>
          <a:off x="2839759" y="366294"/>
          <a:ext cx="4350262" cy="4350262"/>
        </a:xfrm>
        <a:prstGeom prst="pie">
          <a:avLst>
            <a:gd name="adj1" fmla="val 11880000"/>
            <a:gd name="adj2" fmla="val 16200000"/>
          </a:avLst>
        </a:prstGeom>
        <a:solidFill>
          <a:schemeClr val="accent1">
            <a:lumMod val="75000"/>
          </a:schemeClr>
        </a:solidFill>
      </dgm:spPr>
      <dgm:t>
        <a:bodyPr/>
        <a:lstStyle/>
        <a:p>
          <a:r>
            <a:rPr lang="en-US" sz="1200" b="0" dirty="0">
              <a:latin typeface="Arial" panose="020B0604020202020204" pitchFamily="34" charset="0"/>
              <a:ea typeface="+mn-ea"/>
              <a:cs typeface="Arial" panose="020B0604020202020204" pitchFamily="34" charset="0"/>
            </a:rPr>
            <a:t>Monitor and Evaluate</a:t>
          </a:r>
        </a:p>
      </dgm:t>
    </dgm:pt>
    <dgm:pt modelId="{10918127-3A16-474D-AE67-5EECDE0EBD0E}" type="parTrans" cxnId="{45C366B8-F392-4AC5-944E-74B80D2037B3}">
      <dgm:prSet/>
      <dgm:spPr/>
      <dgm:t>
        <a:bodyPr/>
        <a:lstStyle/>
        <a:p>
          <a:endParaRPr lang="en-US" sz="1200" b="0">
            <a:latin typeface="Arial" panose="020B0604020202020204" pitchFamily="34" charset="0"/>
            <a:cs typeface="Arial" panose="020B0604020202020204" pitchFamily="34" charset="0"/>
          </a:endParaRPr>
        </a:p>
      </dgm:t>
    </dgm:pt>
    <dgm:pt modelId="{AFBB1D2F-BF9E-41F8-9C46-56BD94257357}" type="sibTrans" cxnId="{45C366B8-F392-4AC5-944E-74B80D2037B3}">
      <dgm:prSet/>
      <dgm:spPr/>
      <dgm:t>
        <a:bodyPr/>
        <a:lstStyle/>
        <a:p>
          <a:endParaRPr lang="en-US" sz="1200" b="0">
            <a:latin typeface="Arial" panose="020B0604020202020204" pitchFamily="34" charset="0"/>
            <a:cs typeface="Arial" panose="020B0604020202020204" pitchFamily="34" charset="0"/>
          </a:endParaRPr>
        </a:p>
      </dgm:t>
    </dgm:pt>
    <dgm:pt modelId="{98F48581-AB11-48C3-A66C-2027B6DE5388}">
      <dgm:prSet phldrT="[Text]" custT="1"/>
      <dgm:spPr>
        <a:xfrm>
          <a:off x="3023282" y="459853"/>
          <a:ext cx="4418387" cy="4303714"/>
        </a:xfrm>
        <a:prstGeom prst="pie">
          <a:avLst>
            <a:gd name="adj1" fmla="val 20520000"/>
            <a:gd name="adj2" fmla="val 3240000"/>
          </a:avLst>
        </a:prstGeom>
        <a:solidFill>
          <a:srgbClr val="27BFD6"/>
        </a:solidFill>
      </dgm:spPr>
      <dgm:t>
        <a:bodyPr/>
        <a:lstStyle/>
        <a:p>
          <a:r>
            <a:rPr lang="en-US" sz="1200" b="0" dirty="0">
              <a:latin typeface="Arial" panose="020B0604020202020204" pitchFamily="34" charset="0"/>
              <a:ea typeface="+mn-ea"/>
              <a:cs typeface="Arial" panose="020B0604020202020204" pitchFamily="34" charset="0"/>
            </a:rPr>
            <a:t>Skills and Innovation Gap Analysis</a:t>
          </a:r>
        </a:p>
      </dgm:t>
    </dgm:pt>
    <dgm:pt modelId="{C37161E2-D26F-4C64-828A-7E5978AAF6E3}" type="parTrans" cxnId="{5777355D-B88B-4703-8D60-7A30A6B9B161}">
      <dgm:prSet/>
      <dgm:spPr/>
      <dgm:t>
        <a:bodyPr/>
        <a:lstStyle/>
        <a:p>
          <a:endParaRPr lang="en-US" sz="1200" b="0">
            <a:latin typeface="Arial" panose="020B0604020202020204" pitchFamily="34" charset="0"/>
            <a:cs typeface="Arial" panose="020B0604020202020204" pitchFamily="34" charset="0"/>
          </a:endParaRPr>
        </a:p>
      </dgm:t>
    </dgm:pt>
    <dgm:pt modelId="{A610D93F-F95B-46AC-B0F2-89CB0CBF9251}" type="sibTrans" cxnId="{5777355D-B88B-4703-8D60-7A30A6B9B161}">
      <dgm:prSet/>
      <dgm:spPr/>
      <dgm:t>
        <a:bodyPr/>
        <a:lstStyle/>
        <a:p>
          <a:endParaRPr lang="en-US" sz="1200" b="0">
            <a:latin typeface="Arial" panose="020B0604020202020204" pitchFamily="34" charset="0"/>
            <a:cs typeface="Arial" panose="020B0604020202020204" pitchFamily="34" charset="0"/>
          </a:endParaRPr>
        </a:p>
      </dgm:t>
    </dgm:pt>
    <dgm:pt modelId="{735243BD-3046-4EF8-AF2B-2C376336B045}" type="pres">
      <dgm:prSet presAssocID="{074C4B1C-0BB7-4277-A25D-7D6FB029F3CE}" presName="compositeShape" presStyleCnt="0">
        <dgm:presLayoutVars>
          <dgm:chMax val="7"/>
          <dgm:dir/>
          <dgm:resizeHandles val="exact"/>
        </dgm:presLayoutVars>
      </dgm:prSet>
      <dgm:spPr/>
    </dgm:pt>
    <dgm:pt modelId="{76C2C267-4E39-4E1C-875E-6F7B6B56E2ED}" type="pres">
      <dgm:prSet presAssocID="{074C4B1C-0BB7-4277-A25D-7D6FB029F3CE}" presName="wedge1" presStyleLbl="node1" presStyleIdx="0" presStyleCnt="5" custLinFactNeighborX="-1254" custLinFactNeighborY="995"/>
      <dgm:spPr/>
      <dgm:t>
        <a:bodyPr/>
        <a:lstStyle/>
        <a:p>
          <a:endParaRPr lang="en-ZA"/>
        </a:p>
      </dgm:t>
    </dgm:pt>
    <dgm:pt modelId="{51B83F99-0AE8-4E53-BAD8-09686F6ECC43}" type="pres">
      <dgm:prSet presAssocID="{074C4B1C-0BB7-4277-A25D-7D6FB029F3CE}" presName="dummy1a" presStyleCnt="0"/>
      <dgm:spPr/>
    </dgm:pt>
    <dgm:pt modelId="{7F175CF3-A0F7-4F80-BC92-22829D1FD422}" type="pres">
      <dgm:prSet presAssocID="{074C4B1C-0BB7-4277-A25D-7D6FB029F3CE}" presName="dummy1b" presStyleCnt="0"/>
      <dgm:spPr/>
    </dgm:pt>
    <dgm:pt modelId="{30B5321A-545F-4B71-90FA-BF61A7217623}" type="pres">
      <dgm:prSet presAssocID="{074C4B1C-0BB7-4277-A25D-7D6FB029F3CE}" presName="wedge1Tx" presStyleLbl="node1" presStyleIdx="0" presStyleCnt="5">
        <dgm:presLayoutVars>
          <dgm:chMax val="0"/>
          <dgm:chPref val="0"/>
          <dgm:bulletEnabled val="1"/>
        </dgm:presLayoutVars>
      </dgm:prSet>
      <dgm:spPr/>
      <dgm:t>
        <a:bodyPr/>
        <a:lstStyle/>
        <a:p>
          <a:endParaRPr lang="en-ZA"/>
        </a:p>
      </dgm:t>
    </dgm:pt>
    <dgm:pt modelId="{D55D8C20-2470-47D8-B076-6DFA2DAE8585}" type="pres">
      <dgm:prSet presAssocID="{074C4B1C-0BB7-4277-A25D-7D6FB029F3CE}" presName="wedge2" presStyleLbl="node1" presStyleIdx="1" presStyleCnt="5" custScaleX="101566" custScaleY="98930" custLinFactNeighborX="-2112" custLinFactNeighborY="-353"/>
      <dgm:spPr/>
      <dgm:t>
        <a:bodyPr/>
        <a:lstStyle/>
        <a:p>
          <a:endParaRPr lang="en-ZA"/>
        </a:p>
      </dgm:t>
    </dgm:pt>
    <dgm:pt modelId="{5DA42560-E6F6-4B7E-AFF2-77F3E8B83413}" type="pres">
      <dgm:prSet presAssocID="{074C4B1C-0BB7-4277-A25D-7D6FB029F3CE}" presName="dummy2a" presStyleCnt="0"/>
      <dgm:spPr/>
    </dgm:pt>
    <dgm:pt modelId="{F18D4BF9-8D10-46BD-832D-12B7DEB79F52}" type="pres">
      <dgm:prSet presAssocID="{074C4B1C-0BB7-4277-A25D-7D6FB029F3CE}" presName="dummy2b" presStyleCnt="0"/>
      <dgm:spPr/>
    </dgm:pt>
    <dgm:pt modelId="{48C337F8-15AA-44B2-96AE-2CC05EF9A38C}" type="pres">
      <dgm:prSet presAssocID="{074C4B1C-0BB7-4277-A25D-7D6FB029F3CE}" presName="wedge2Tx" presStyleLbl="node1" presStyleIdx="1" presStyleCnt="5">
        <dgm:presLayoutVars>
          <dgm:chMax val="0"/>
          <dgm:chPref val="0"/>
          <dgm:bulletEnabled val="1"/>
        </dgm:presLayoutVars>
      </dgm:prSet>
      <dgm:spPr/>
      <dgm:t>
        <a:bodyPr/>
        <a:lstStyle/>
        <a:p>
          <a:endParaRPr lang="en-ZA"/>
        </a:p>
      </dgm:t>
    </dgm:pt>
    <dgm:pt modelId="{DCC58A1B-71A5-484A-9E17-61FE180AA1DF}" type="pres">
      <dgm:prSet presAssocID="{074C4B1C-0BB7-4277-A25D-7D6FB029F3CE}" presName="wedge3" presStyleLbl="node1" presStyleIdx="2" presStyleCnt="5" custScaleX="109205" custLinFactNeighborX="-447" custLinFactNeighborY="-1090"/>
      <dgm:spPr/>
      <dgm:t>
        <a:bodyPr/>
        <a:lstStyle/>
        <a:p>
          <a:endParaRPr lang="en-ZA"/>
        </a:p>
      </dgm:t>
    </dgm:pt>
    <dgm:pt modelId="{2412C0CA-B398-4BFD-A458-A7F054FC8DB5}" type="pres">
      <dgm:prSet presAssocID="{074C4B1C-0BB7-4277-A25D-7D6FB029F3CE}" presName="dummy3a" presStyleCnt="0"/>
      <dgm:spPr/>
    </dgm:pt>
    <dgm:pt modelId="{02CBA1AE-284F-495D-96DF-8B1481B5D4E9}" type="pres">
      <dgm:prSet presAssocID="{074C4B1C-0BB7-4277-A25D-7D6FB029F3CE}" presName="dummy3b" presStyleCnt="0"/>
      <dgm:spPr/>
    </dgm:pt>
    <dgm:pt modelId="{D17F047F-30CE-4381-85E3-06EC13D44229}" type="pres">
      <dgm:prSet presAssocID="{074C4B1C-0BB7-4277-A25D-7D6FB029F3CE}" presName="wedge3Tx" presStyleLbl="node1" presStyleIdx="2" presStyleCnt="5">
        <dgm:presLayoutVars>
          <dgm:chMax val="0"/>
          <dgm:chPref val="0"/>
          <dgm:bulletEnabled val="1"/>
        </dgm:presLayoutVars>
      </dgm:prSet>
      <dgm:spPr/>
      <dgm:t>
        <a:bodyPr/>
        <a:lstStyle/>
        <a:p>
          <a:endParaRPr lang="en-ZA"/>
        </a:p>
      </dgm:t>
    </dgm:pt>
    <dgm:pt modelId="{76CF2DAE-6C4E-4720-BE6C-D21C39023973}" type="pres">
      <dgm:prSet presAssocID="{074C4B1C-0BB7-4277-A25D-7D6FB029F3CE}" presName="wedge4" presStyleLbl="node1" presStyleIdx="3" presStyleCnt="5"/>
      <dgm:spPr/>
      <dgm:t>
        <a:bodyPr/>
        <a:lstStyle/>
        <a:p>
          <a:endParaRPr lang="en-ZA"/>
        </a:p>
      </dgm:t>
    </dgm:pt>
    <dgm:pt modelId="{C708FA15-94B6-4DF1-8298-4466559E0704}" type="pres">
      <dgm:prSet presAssocID="{074C4B1C-0BB7-4277-A25D-7D6FB029F3CE}" presName="dummy4a" presStyleCnt="0"/>
      <dgm:spPr/>
    </dgm:pt>
    <dgm:pt modelId="{25918045-3A64-4F30-B718-9F5EDE9C7261}" type="pres">
      <dgm:prSet presAssocID="{074C4B1C-0BB7-4277-A25D-7D6FB029F3CE}" presName="dummy4b" presStyleCnt="0"/>
      <dgm:spPr/>
    </dgm:pt>
    <dgm:pt modelId="{1659A41B-6C7A-45B1-A961-5FF81D9A4F97}" type="pres">
      <dgm:prSet presAssocID="{074C4B1C-0BB7-4277-A25D-7D6FB029F3CE}" presName="wedge4Tx" presStyleLbl="node1" presStyleIdx="3" presStyleCnt="5">
        <dgm:presLayoutVars>
          <dgm:chMax val="0"/>
          <dgm:chPref val="0"/>
          <dgm:bulletEnabled val="1"/>
        </dgm:presLayoutVars>
      </dgm:prSet>
      <dgm:spPr/>
      <dgm:t>
        <a:bodyPr/>
        <a:lstStyle/>
        <a:p>
          <a:endParaRPr lang="en-ZA"/>
        </a:p>
      </dgm:t>
    </dgm:pt>
    <dgm:pt modelId="{9C254639-A7E9-41D2-AF41-8925622780CF}" type="pres">
      <dgm:prSet presAssocID="{074C4B1C-0BB7-4277-A25D-7D6FB029F3CE}" presName="wedge5" presStyleLbl="node1" presStyleIdx="4" presStyleCnt="5" custLinFactNeighborX="292" custLinFactNeighborY="1305"/>
      <dgm:spPr/>
      <dgm:t>
        <a:bodyPr/>
        <a:lstStyle/>
        <a:p>
          <a:endParaRPr lang="en-ZA"/>
        </a:p>
      </dgm:t>
    </dgm:pt>
    <dgm:pt modelId="{F4F6ED46-A919-490E-9617-E6EDAF476C22}" type="pres">
      <dgm:prSet presAssocID="{074C4B1C-0BB7-4277-A25D-7D6FB029F3CE}" presName="dummy5a" presStyleCnt="0"/>
      <dgm:spPr/>
    </dgm:pt>
    <dgm:pt modelId="{148FE971-7C0C-48B7-81A6-3F6DC5A23D20}" type="pres">
      <dgm:prSet presAssocID="{074C4B1C-0BB7-4277-A25D-7D6FB029F3CE}" presName="dummy5b" presStyleCnt="0"/>
      <dgm:spPr/>
    </dgm:pt>
    <dgm:pt modelId="{2FF9E313-8952-47F6-91FF-95C729EC8D20}" type="pres">
      <dgm:prSet presAssocID="{074C4B1C-0BB7-4277-A25D-7D6FB029F3CE}" presName="wedge5Tx" presStyleLbl="node1" presStyleIdx="4" presStyleCnt="5">
        <dgm:presLayoutVars>
          <dgm:chMax val="0"/>
          <dgm:chPref val="0"/>
          <dgm:bulletEnabled val="1"/>
        </dgm:presLayoutVars>
      </dgm:prSet>
      <dgm:spPr/>
      <dgm:t>
        <a:bodyPr/>
        <a:lstStyle/>
        <a:p>
          <a:endParaRPr lang="en-ZA"/>
        </a:p>
      </dgm:t>
    </dgm:pt>
    <dgm:pt modelId="{340C6B09-CF76-45B1-9445-CD5F61B54DC2}" type="pres">
      <dgm:prSet presAssocID="{3269137A-240E-408E-9603-B53FF56F517D}" presName="arrowWedge1" presStyleLbl="fgSibTrans2D1" presStyleIdx="0" presStyleCnt="5"/>
      <dgm:spPr>
        <a:xfrm>
          <a:off x="2713094" y="61102"/>
          <a:ext cx="4888866" cy="4888866"/>
        </a:xfrm>
        <a:prstGeom prst="circularArrow">
          <a:avLst>
            <a:gd name="adj1" fmla="val 5085"/>
            <a:gd name="adj2" fmla="val 327528"/>
            <a:gd name="adj3" fmla="val 20192361"/>
            <a:gd name="adj4" fmla="val 16200324"/>
            <a:gd name="adj5" fmla="val 5932"/>
          </a:avLst>
        </a:prstGeom>
        <a:gradFill rotWithShape="0">
          <a:gsLst>
            <a:gs pos="0">
              <a:srgbClr val="37ACC0"/>
            </a:gs>
            <a:gs pos="100000">
              <a:srgbClr val="032C50"/>
            </a:gs>
          </a:gsLst>
          <a:lin ang="16200000" scaled="0"/>
        </a:gradFill>
      </dgm:spPr>
    </dgm:pt>
    <dgm:pt modelId="{6BAF3216-235A-4DE1-B35D-93F79304FC19}" type="pres">
      <dgm:prSet presAssocID="{A610D93F-F95B-46AC-B0F2-89CB0CBF9251}" presName="arrowWedge2" presStyleLbl="fgSibTrans2D1" presStyleIdx="1" presStyleCnt="5"/>
      <dgm:spPr>
        <a:xfrm>
          <a:off x="2788061" y="167432"/>
          <a:ext cx="4888866" cy="4888866"/>
        </a:xfrm>
        <a:prstGeom prst="circularArrow">
          <a:avLst>
            <a:gd name="adj1" fmla="val 5085"/>
            <a:gd name="adj2" fmla="val 327528"/>
            <a:gd name="adj3" fmla="val 2912753"/>
            <a:gd name="adj4" fmla="val 20519953"/>
            <a:gd name="adj5" fmla="val 5932"/>
          </a:avLst>
        </a:prstGeom>
        <a:gradFill rotWithShape="0">
          <a:gsLst>
            <a:gs pos="0">
              <a:srgbClr val="032C50"/>
            </a:gs>
            <a:gs pos="100000">
              <a:srgbClr val="37ACC0"/>
            </a:gs>
          </a:gsLst>
        </a:gradFill>
      </dgm:spPr>
    </dgm:pt>
    <dgm:pt modelId="{62682DAD-A849-4ACC-A48E-B4DC8F4FEEAA}" type="pres">
      <dgm:prSet presAssocID="{26078269-E53F-4D2F-B019-634C0EC2BD27}" presName="arrowWedge3" presStyleLbl="fgSibTrans2D1" presStyleIdx="2" presStyleCnt="5"/>
      <dgm:spPr>
        <a:xfrm>
          <a:off x="2689643" y="238926"/>
          <a:ext cx="4888866" cy="4888866"/>
        </a:xfrm>
        <a:prstGeom prst="circularArrow">
          <a:avLst>
            <a:gd name="adj1" fmla="val 5085"/>
            <a:gd name="adj2" fmla="val 327528"/>
            <a:gd name="adj3" fmla="val 7232777"/>
            <a:gd name="adj4" fmla="val 3239695"/>
            <a:gd name="adj5" fmla="val 5932"/>
          </a:avLst>
        </a:prstGeom>
        <a:gradFill rotWithShape="0">
          <a:gsLst>
            <a:gs pos="0">
              <a:srgbClr val="37ACC0"/>
            </a:gs>
            <a:gs pos="100000">
              <a:srgbClr val="032C50"/>
            </a:gs>
          </a:gsLst>
        </a:gradFill>
      </dgm:spPr>
    </dgm:pt>
    <dgm:pt modelId="{34F2DCCA-90B2-428A-B5BA-50261951EC29}" type="pres">
      <dgm:prSet presAssocID="{82F96CAC-CFDB-45F0-A9AA-BA210083D4DB}" presName="arrowWedge4" presStyleLbl="fgSibTrans2D1" presStyleIdx="3" presStyleCnt="5"/>
      <dgm:spPr>
        <a:xfrm>
          <a:off x="2590944" y="167239"/>
          <a:ext cx="4888866" cy="4888866"/>
        </a:xfrm>
        <a:prstGeom prst="circularArrow">
          <a:avLst>
            <a:gd name="adj1" fmla="val 5085"/>
            <a:gd name="adj2" fmla="val 327528"/>
            <a:gd name="adj3" fmla="val 11552519"/>
            <a:gd name="adj4" fmla="val 7559718"/>
            <a:gd name="adj5" fmla="val 5932"/>
          </a:avLst>
        </a:prstGeom>
        <a:gradFill rotWithShape="0">
          <a:gsLst>
            <a:gs pos="0">
              <a:srgbClr val="032C50"/>
            </a:gs>
            <a:gs pos="100000">
              <a:srgbClr val="37ACC0"/>
            </a:gs>
          </a:gsLst>
        </a:gradFill>
      </dgm:spPr>
    </dgm:pt>
    <dgm:pt modelId="{077DB124-C1EA-4540-BD3F-1CDAAB985A9A}" type="pres">
      <dgm:prSet presAssocID="{AFBB1D2F-BF9E-41F8-9C46-56BD94257357}" presName="arrowWedge5" presStyleLbl="fgSibTrans2D1" presStyleIdx="4" presStyleCnt="5"/>
      <dgm:spPr>
        <a:xfrm>
          <a:off x="2570662" y="96992"/>
          <a:ext cx="4888866" cy="4888866"/>
        </a:xfrm>
        <a:prstGeom prst="circularArrow">
          <a:avLst>
            <a:gd name="adj1" fmla="val 5085"/>
            <a:gd name="adj2" fmla="val 327528"/>
            <a:gd name="adj3" fmla="val 15872148"/>
            <a:gd name="adj4" fmla="val 11880111"/>
            <a:gd name="adj5" fmla="val 5932"/>
          </a:avLst>
        </a:prstGeom>
        <a:gradFill rotWithShape="0">
          <a:gsLst>
            <a:gs pos="0">
              <a:srgbClr val="032C50"/>
            </a:gs>
            <a:gs pos="100000">
              <a:srgbClr val="37ACC0"/>
            </a:gs>
          </a:gsLst>
        </a:gradFill>
      </dgm:spPr>
    </dgm:pt>
  </dgm:ptLst>
  <dgm:cxnLst>
    <dgm:cxn modelId="{349523A1-6883-412D-AC82-A75768577FDE}" srcId="{074C4B1C-0BB7-4277-A25D-7D6FB029F3CE}" destId="{4F23E2DC-2C1C-402C-89A2-B09137F35FA9}" srcOrd="3" destOrd="0" parTransId="{83C300FE-6F99-47E6-A6F5-E299DFFE4905}" sibTransId="{82F96CAC-CFDB-45F0-A9AA-BA210083D4DB}"/>
    <dgm:cxn modelId="{4F1C7B03-C1CD-4BFE-8F64-3C3AE05B87E0}" type="presOf" srcId="{92FCD40C-FA70-4393-8E4D-93D667207DD3}" destId="{D17F047F-30CE-4381-85E3-06EC13D44229}" srcOrd="1" destOrd="0" presId="urn:microsoft.com/office/officeart/2005/8/layout/cycle8"/>
    <dgm:cxn modelId="{E8E2F0F8-B81C-45B2-8CF3-B4B54209F7F6}" type="presOf" srcId="{92FCD40C-FA70-4393-8E4D-93D667207DD3}" destId="{DCC58A1B-71A5-484A-9E17-61FE180AA1DF}" srcOrd="0" destOrd="0" presId="urn:microsoft.com/office/officeart/2005/8/layout/cycle8"/>
    <dgm:cxn modelId="{1BEA37EA-39FC-437D-AC2E-C81A80C49017}" type="presOf" srcId="{41529A81-FAB6-4802-BAF8-648B09BDD0FB}" destId="{2FF9E313-8952-47F6-91FF-95C729EC8D20}" srcOrd="1" destOrd="0" presId="urn:microsoft.com/office/officeart/2005/8/layout/cycle8"/>
    <dgm:cxn modelId="{27016D06-B1CA-41D1-BDE2-53EA6150F90C}" type="presOf" srcId="{41529A81-FAB6-4802-BAF8-648B09BDD0FB}" destId="{9C254639-A7E9-41D2-AF41-8925622780CF}" srcOrd="0" destOrd="0" presId="urn:microsoft.com/office/officeart/2005/8/layout/cycle8"/>
    <dgm:cxn modelId="{5777355D-B88B-4703-8D60-7A30A6B9B161}" srcId="{074C4B1C-0BB7-4277-A25D-7D6FB029F3CE}" destId="{98F48581-AB11-48C3-A66C-2027B6DE5388}" srcOrd="1" destOrd="0" parTransId="{C37161E2-D26F-4C64-828A-7E5978AAF6E3}" sibTransId="{A610D93F-F95B-46AC-B0F2-89CB0CBF9251}"/>
    <dgm:cxn modelId="{519D84C0-D7E7-4BC1-B9DB-17DEB7CF2439}" type="presOf" srcId="{4F23E2DC-2C1C-402C-89A2-B09137F35FA9}" destId="{1659A41B-6C7A-45B1-A961-5FF81D9A4F97}" srcOrd="1" destOrd="0" presId="urn:microsoft.com/office/officeart/2005/8/layout/cycle8"/>
    <dgm:cxn modelId="{4BD9EB92-1289-4897-80BF-CACEB47505E5}" srcId="{074C4B1C-0BB7-4277-A25D-7D6FB029F3CE}" destId="{92FCD40C-FA70-4393-8E4D-93D667207DD3}" srcOrd="2" destOrd="0" parTransId="{2262860F-31E0-4EDB-8803-381EA64E5CBF}" sibTransId="{26078269-E53F-4D2F-B019-634C0EC2BD27}"/>
    <dgm:cxn modelId="{A945A059-358D-479B-84E2-991429F18898}" srcId="{074C4B1C-0BB7-4277-A25D-7D6FB029F3CE}" destId="{76040DC5-6D33-42D4-928A-FBFA3BE8932E}" srcOrd="0" destOrd="0" parTransId="{88E3DA1A-C381-4854-8EB5-770A1BEE4021}" sibTransId="{3269137A-240E-408E-9603-B53FF56F517D}"/>
    <dgm:cxn modelId="{866CB0EE-09CD-4AF4-9217-F5DCFFC73875}" type="presOf" srcId="{4F23E2DC-2C1C-402C-89A2-B09137F35FA9}" destId="{76CF2DAE-6C4E-4720-BE6C-D21C39023973}" srcOrd="0" destOrd="0" presId="urn:microsoft.com/office/officeart/2005/8/layout/cycle8"/>
    <dgm:cxn modelId="{BAF89C7E-8969-4F68-9DD3-5D5905E9D744}" type="presOf" srcId="{98F48581-AB11-48C3-A66C-2027B6DE5388}" destId="{48C337F8-15AA-44B2-96AE-2CC05EF9A38C}" srcOrd="1" destOrd="0" presId="urn:microsoft.com/office/officeart/2005/8/layout/cycle8"/>
    <dgm:cxn modelId="{0F7B741A-743F-40D1-AE70-D197E836A8E2}" type="presOf" srcId="{98F48581-AB11-48C3-A66C-2027B6DE5388}" destId="{D55D8C20-2470-47D8-B076-6DFA2DAE8585}" srcOrd="0" destOrd="0" presId="urn:microsoft.com/office/officeart/2005/8/layout/cycle8"/>
    <dgm:cxn modelId="{A9B40E8C-322A-4037-98AF-B06132D23B1F}" type="presOf" srcId="{76040DC5-6D33-42D4-928A-FBFA3BE8932E}" destId="{76C2C267-4E39-4E1C-875E-6F7B6B56E2ED}" srcOrd="0" destOrd="0" presId="urn:microsoft.com/office/officeart/2005/8/layout/cycle8"/>
    <dgm:cxn modelId="{3D4153FF-31A7-4864-B395-85328963C936}" type="presOf" srcId="{76040DC5-6D33-42D4-928A-FBFA3BE8932E}" destId="{30B5321A-545F-4B71-90FA-BF61A7217623}" srcOrd="1" destOrd="0" presId="urn:microsoft.com/office/officeart/2005/8/layout/cycle8"/>
    <dgm:cxn modelId="{28360869-944B-43B2-9DBC-06B5F42CCE64}" type="presOf" srcId="{074C4B1C-0BB7-4277-A25D-7D6FB029F3CE}" destId="{735243BD-3046-4EF8-AF2B-2C376336B045}" srcOrd="0" destOrd="0" presId="urn:microsoft.com/office/officeart/2005/8/layout/cycle8"/>
    <dgm:cxn modelId="{45C366B8-F392-4AC5-944E-74B80D2037B3}" srcId="{074C4B1C-0BB7-4277-A25D-7D6FB029F3CE}" destId="{41529A81-FAB6-4802-BAF8-648B09BDD0FB}" srcOrd="4" destOrd="0" parTransId="{10918127-3A16-474D-AE67-5EECDE0EBD0E}" sibTransId="{AFBB1D2F-BF9E-41F8-9C46-56BD94257357}"/>
    <dgm:cxn modelId="{B89BB112-C74F-4C23-B419-C34B47FB2093}" type="presParOf" srcId="{735243BD-3046-4EF8-AF2B-2C376336B045}" destId="{76C2C267-4E39-4E1C-875E-6F7B6B56E2ED}" srcOrd="0" destOrd="0" presId="urn:microsoft.com/office/officeart/2005/8/layout/cycle8"/>
    <dgm:cxn modelId="{0F51F5B9-5EFD-40C2-AC43-86C6C3724D27}" type="presParOf" srcId="{735243BD-3046-4EF8-AF2B-2C376336B045}" destId="{51B83F99-0AE8-4E53-BAD8-09686F6ECC43}" srcOrd="1" destOrd="0" presId="urn:microsoft.com/office/officeart/2005/8/layout/cycle8"/>
    <dgm:cxn modelId="{E14C41C9-A412-4ECB-8F56-A53B39773739}" type="presParOf" srcId="{735243BD-3046-4EF8-AF2B-2C376336B045}" destId="{7F175CF3-A0F7-4F80-BC92-22829D1FD422}" srcOrd="2" destOrd="0" presId="urn:microsoft.com/office/officeart/2005/8/layout/cycle8"/>
    <dgm:cxn modelId="{F75BE210-DE88-4233-BF68-5BFA1D86843D}" type="presParOf" srcId="{735243BD-3046-4EF8-AF2B-2C376336B045}" destId="{30B5321A-545F-4B71-90FA-BF61A7217623}" srcOrd="3" destOrd="0" presId="urn:microsoft.com/office/officeart/2005/8/layout/cycle8"/>
    <dgm:cxn modelId="{F535E4FD-B014-48AF-B432-20D2EECD9E39}" type="presParOf" srcId="{735243BD-3046-4EF8-AF2B-2C376336B045}" destId="{D55D8C20-2470-47D8-B076-6DFA2DAE8585}" srcOrd="4" destOrd="0" presId="urn:microsoft.com/office/officeart/2005/8/layout/cycle8"/>
    <dgm:cxn modelId="{F5DF540E-FF48-48D4-AD93-24E38ED3C2DD}" type="presParOf" srcId="{735243BD-3046-4EF8-AF2B-2C376336B045}" destId="{5DA42560-E6F6-4B7E-AFF2-77F3E8B83413}" srcOrd="5" destOrd="0" presId="urn:microsoft.com/office/officeart/2005/8/layout/cycle8"/>
    <dgm:cxn modelId="{C450EE18-89B9-465F-869B-0B86A911A93A}" type="presParOf" srcId="{735243BD-3046-4EF8-AF2B-2C376336B045}" destId="{F18D4BF9-8D10-46BD-832D-12B7DEB79F52}" srcOrd="6" destOrd="0" presId="urn:microsoft.com/office/officeart/2005/8/layout/cycle8"/>
    <dgm:cxn modelId="{72556050-6865-45A6-828C-B97C0ECEE148}" type="presParOf" srcId="{735243BD-3046-4EF8-AF2B-2C376336B045}" destId="{48C337F8-15AA-44B2-96AE-2CC05EF9A38C}" srcOrd="7" destOrd="0" presId="urn:microsoft.com/office/officeart/2005/8/layout/cycle8"/>
    <dgm:cxn modelId="{FC016A6B-8E71-4590-A591-CFDE74BBF0D6}" type="presParOf" srcId="{735243BD-3046-4EF8-AF2B-2C376336B045}" destId="{DCC58A1B-71A5-484A-9E17-61FE180AA1DF}" srcOrd="8" destOrd="0" presId="urn:microsoft.com/office/officeart/2005/8/layout/cycle8"/>
    <dgm:cxn modelId="{0EC04DF0-A4BE-4A96-813E-D80189206B4A}" type="presParOf" srcId="{735243BD-3046-4EF8-AF2B-2C376336B045}" destId="{2412C0CA-B398-4BFD-A458-A7F054FC8DB5}" srcOrd="9" destOrd="0" presId="urn:microsoft.com/office/officeart/2005/8/layout/cycle8"/>
    <dgm:cxn modelId="{C65D6D68-D93D-4AF7-9E46-60EAE9370BFD}" type="presParOf" srcId="{735243BD-3046-4EF8-AF2B-2C376336B045}" destId="{02CBA1AE-284F-495D-96DF-8B1481B5D4E9}" srcOrd="10" destOrd="0" presId="urn:microsoft.com/office/officeart/2005/8/layout/cycle8"/>
    <dgm:cxn modelId="{35DAB82D-5E2C-40E8-8390-9CFE2A5B1091}" type="presParOf" srcId="{735243BD-3046-4EF8-AF2B-2C376336B045}" destId="{D17F047F-30CE-4381-85E3-06EC13D44229}" srcOrd="11" destOrd="0" presId="urn:microsoft.com/office/officeart/2005/8/layout/cycle8"/>
    <dgm:cxn modelId="{60602B1D-F9BD-4B36-81A5-02D57D53B517}" type="presParOf" srcId="{735243BD-3046-4EF8-AF2B-2C376336B045}" destId="{76CF2DAE-6C4E-4720-BE6C-D21C39023973}" srcOrd="12" destOrd="0" presId="urn:microsoft.com/office/officeart/2005/8/layout/cycle8"/>
    <dgm:cxn modelId="{57160F43-8B16-4FAA-94AC-0798A14161E1}" type="presParOf" srcId="{735243BD-3046-4EF8-AF2B-2C376336B045}" destId="{C708FA15-94B6-4DF1-8298-4466559E0704}" srcOrd="13" destOrd="0" presId="urn:microsoft.com/office/officeart/2005/8/layout/cycle8"/>
    <dgm:cxn modelId="{D8E31D16-7B7E-4C03-9294-43C103C9CD11}" type="presParOf" srcId="{735243BD-3046-4EF8-AF2B-2C376336B045}" destId="{25918045-3A64-4F30-B718-9F5EDE9C7261}" srcOrd="14" destOrd="0" presId="urn:microsoft.com/office/officeart/2005/8/layout/cycle8"/>
    <dgm:cxn modelId="{D3E15CF7-F4EB-490C-BC0B-9202030EE12C}" type="presParOf" srcId="{735243BD-3046-4EF8-AF2B-2C376336B045}" destId="{1659A41B-6C7A-45B1-A961-5FF81D9A4F97}" srcOrd="15" destOrd="0" presId="urn:microsoft.com/office/officeart/2005/8/layout/cycle8"/>
    <dgm:cxn modelId="{9419652B-8164-400B-A440-A34E1879115C}" type="presParOf" srcId="{735243BD-3046-4EF8-AF2B-2C376336B045}" destId="{9C254639-A7E9-41D2-AF41-8925622780CF}" srcOrd="16" destOrd="0" presId="urn:microsoft.com/office/officeart/2005/8/layout/cycle8"/>
    <dgm:cxn modelId="{199F6AB2-65A4-46D2-B1F4-CC07EF382D6A}" type="presParOf" srcId="{735243BD-3046-4EF8-AF2B-2C376336B045}" destId="{F4F6ED46-A919-490E-9617-E6EDAF476C22}" srcOrd="17" destOrd="0" presId="urn:microsoft.com/office/officeart/2005/8/layout/cycle8"/>
    <dgm:cxn modelId="{80810C8F-136B-4E7D-8FAF-AD94FB1401F5}" type="presParOf" srcId="{735243BD-3046-4EF8-AF2B-2C376336B045}" destId="{148FE971-7C0C-48B7-81A6-3F6DC5A23D20}" srcOrd="18" destOrd="0" presId="urn:microsoft.com/office/officeart/2005/8/layout/cycle8"/>
    <dgm:cxn modelId="{82F0DD35-7CC2-4B6E-9FCB-E241962797EE}" type="presParOf" srcId="{735243BD-3046-4EF8-AF2B-2C376336B045}" destId="{2FF9E313-8952-47F6-91FF-95C729EC8D20}" srcOrd="19" destOrd="0" presId="urn:microsoft.com/office/officeart/2005/8/layout/cycle8"/>
    <dgm:cxn modelId="{4DBA8301-2AE1-4225-9C04-FE0263F4E648}" type="presParOf" srcId="{735243BD-3046-4EF8-AF2B-2C376336B045}" destId="{340C6B09-CF76-45B1-9445-CD5F61B54DC2}" srcOrd="20" destOrd="0" presId="urn:microsoft.com/office/officeart/2005/8/layout/cycle8"/>
    <dgm:cxn modelId="{D5778B07-F96C-4E60-9894-8547EDD9932F}" type="presParOf" srcId="{735243BD-3046-4EF8-AF2B-2C376336B045}" destId="{6BAF3216-235A-4DE1-B35D-93F79304FC19}" srcOrd="21" destOrd="0" presId="urn:microsoft.com/office/officeart/2005/8/layout/cycle8"/>
    <dgm:cxn modelId="{1635F78F-5A1D-4B52-BD42-36599423736E}" type="presParOf" srcId="{735243BD-3046-4EF8-AF2B-2C376336B045}" destId="{62682DAD-A849-4ACC-A48E-B4DC8F4FEEAA}" srcOrd="22" destOrd="0" presId="urn:microsoft.com/office/officeart/2005/8/layout/cycle8"/>
    <dgm:cxn modelId="{127AC114-A386-4A23-ACAD-1A4E7597CE7F}" type="presParOf" srcId="{735243BD-3046-4EF8-AF2B-2C376336B045}" destId="{34F2DCCA-90B2-428A-B5BA-50261951EC29}" srcOrd="23" destOrd="0" presId="urn:microsoft.com/office/officeart/2005/8/layout/cycle8"/>
    <dgm:cxn modelId="{58A54914-5773-43CE-B809-B954916DD118}" type="presParOf" srcId="{735243BD-3046-4EF8-AF2B-2C376336B045}" destId="{077DB124-C1EA-4540-BD3F-1CDAAB985A9A}" srcOrd="2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DEA82B-BE38-4E73-A4E2-FD53DF50F625}">
      <dsp:nvSpPr>
        <dsp:cNvPr id="0" name=""/>
        <dsp:cNvSpPr/>
      </dsp:nvSpPr>
      <dsp:spPr>
        <a:xfrm>
          <a:off x="805578" y="0"/>
          <a:ext cx="8294218" cy="198425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52097-F8AF-4B73-A33E-DFAD5028391B}">
      <dsp:nvSpPr>
        <dsp:cNvPr id="0" name=""/>
        <dsp:cNvSpPr/>
      </dsp:nvSpPr>
      <dsp:spPr>
        <a:xfrm>
          <a:off x="159" y="595277"/>
          <a:ext cx="1492458" cy="79370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a:t>Material</a:t>
          </a:r>
          <a:endParaRPr lang="en-GB" sz="2000" kern="1200" dirty="0"/>
        </a:p>
      </dsp:txBody>
      <dsp:txXfrm>
        <a:off x="159" y="595277"/>
        <a:ext cx="1492458" cy="793702"/>
      </dsp:txXfrm>
    </dsp:sp>
    <dsp:sp modelId="{A52F134E-7750-4328-8B73-9AF3902F2D10}">
      <dsp:nvSpPr>
        <dsp:cNvPr id="0" name=""/>
        <dsp:cNvSpPr/>
      </dsp:nvSpPr>
      <dsp:spPr>
        <a:xfrm>
          <a:off x="1653184" y="595277"/>
          <a:ext cx="1492458" cy="793702"/>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a:t>Design</a:t>
          </a:r>
          <a:endParaRPr lang="en-GB" sz="2000" kern="1200" dirty="0"/>
        </a:p>
      </dsp:txBody>
      <dsp:txXfrm>
        <a:off x="1653184" y="595277"/>
        <a:ext cx="1492458" cy="793702"/>
      </dsp:txXfrm>
    </dsp:sp>
    <dsp:sp modelId="{C1729630-1DA3-463B-B903-3110AB3AC493}">
      <dsp:nvSpPr>
        <dsp:cNvPr id="0" name=""/>
        <dsp:cNvSpPr/>
      </dsp:nvSpPr>
      <dsp:spPr>
        <a:xfrm>
          <a:off x="3306210" y="595277"/>
          <a:ext cx="1492458" cy="793702"/>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a:t>AM process</a:t>
          </a:r>
          <a:endParaRPr lang="en-GB" sz="2000" kern="1200" dirty="0"/>
        </a:p>
      </dsp:txBody>
      <dsp:txXfrm>
        <a:off x="3306210" y="595277"/>
        <a:ext cx="1492458" cy="793702"/>
      </dsp:txXfrm>
    </dsp:sp>
    <dsp:sp modelId="{BCEDC42C-0559-4C29-BEEF-C928FDE88A3A}">
      <dsp:nvSpPr>
        <dsp:cNvPr id="0" name=""/>
        <dsp:cNvSpPr/>
      </dsp:nvSpPr>
      <dsp:spPr>
        <a:xfrm>
          <a:off x="4959235" y="595277"/>
          <a:ext cx="1492458" cy="793702"/>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a:t>Post processing</a:t>
          </a:r>
          <a:endParaRPr lang="en-GB" sz="2000" kern="1200" dirty="0"/>
        </a:p>
      </dsp:txBody>
      <dsp:txXfrm>
        <a:off x="4959235" y="595277"/>
        <a:ext cx="1492458" cy="793702"/>
      </dsp:txXfrm>
    </dsp:sp>
    <dsp:sp modelId="{87FDD0FA-7B22-4D8E-A677-707C41529390}">
      <dsp:nvSpPr>
        <dsp:cNvPr id="0" name=""/>
        <dsp:cNvSpPr/>
      </dsp:nvSpPr>
      <dsp:spPr>
        <a:xfrm>
          <a:off x="6612261" y="595277"/>
          <a:ext cx="1492458" cy="793702"/>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a:t>Testing and certification</a:t>
          </a:r>
          <a:endParaRPr lang="en-GB" sz="2000" kern="1200" dirty="0"/>
        </a:p>
      </dsp:txBody>
      <dsp:txXfrm>
        <a:off x="6612261" y="595277"/>
        <a:ext cx="1492458" cy="793702"/>
      </dsp:txXfrm>
    </dsp:sp>
    <dsp:sp modelId="{A7A11C91-10EC-4334-901E-E5F35BC8C63E}">
      <dsp:nvSpPr>
        <dsp:cNvPr id="0" name=""/>
        <dsp:cNvSpPr/>
      </dsp:nvSpPr>
      <dsp:spPr>
        <a:xfrm>
          <a:off x="8265286" y="595277"/>
          <a:ext cx="1492458" cy="79370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a:t>Markets</a:t>
          </a:r>
          <a:endParaRPr lang="en-GB" sz="2000" kern="1200" dirty="0"/>
        </a:p>
      </dsp:txBody>
      <dsp:txXfrm>
        <a:off x="8265286" y="595277"/>
        <a:ext cx="1492458" cy="79370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42F872D9-ABEE-B74B-8683-8CDD7C985F27}" type="datetimeFigureOut">
              <a:rPr lang="en-US"/>
              <a:pPr/>
              <a:t>5/12/2023</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D91CD02-3BF6-D44C-BD2D-3C72560CC613}" type="slidenum">
              <a:rPr lang="en-US"/>
              <a:pPr/>
              <a:t>‹#›</a:t>
            </a:fld>
            <a:endParaRPr lang="en-US"/>
          </a:p>
        </p:txBody>
      </p:sp>
    </p:spTree>
    <p:extLst>
      <p:ext uri="{BB962C8B-B14F-4D97-AF65-F5344CB8AC3E}">
        <p14:creationId xmlns:p14="http://schemas.microsoft.com/office/powerpoint/2010/main" xmlns="" val="70953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C7A197FB-2522-9C4C-81BC-460BF39286BB}" type="datetimeFigureOut">
              <a:rPr lang="en-GB"/>
              <a:pPr/>
              <a:t>12/05/2023</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BF3A465-5FAC-C040-AD63-400143405BAE}" type="slidenum">
              <a:rPr lang="en-GB"/>
              <a:pPr/>
              <a:t>‹#›</a:t>
            </a:fld>
            <a:endParaRPr lang="en-GB"/>
          </a:p>
        </p:txBody>
      </p:sp>
    </p:spTree>
    <p:extLst>
      <p:ext uri="{BB962C8B-B14F-4D97-AF65-F5344CB8AC3E}">
        <p14:creationId xmlns:p14="http://schemas.microsoft.com/office/powerpoint/2010/main" xmlns="" val="239667559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eSPw9_ZH2jk"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161809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90761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u="sng" dirty="0">
                <a:solidFill>
                  <a:srgbClr val="0563C1"/>
                </a:solidFill>
                <a:effectLst/>
                <a:latin typeface="Calibri" panose="020F0502020204030204" pitchFamily="34" charset="0"/>
                <a:ea typeface="Calibri" panose="020F0502020204030204" pitchFamily="34" charset="0"/>
                <a:hlinkClick r:id="rId3"/>
              </a:rPr>
              <a:t>https://www.youtube.com/watch?v=eSPw9_ZH2jk</a:t>
            </a:r>
            <a:endParaRPr lang="en-US" dirty="0"/>
          </a:p>
        </p:txBody>
      </p:sp>
    </p:spTree>
    <p:extLst>
      <p:ext uri="{BB962C8B-B14F-4D97-AF65-F5344CB8AC3E}">
        <p14:creationId xmlns:p14="http://schemas.microsoft.com/office/powerpoint/2010/main" xmlns="" val="281165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0"/>
              </a:spcBef>
              <a:spcAft>
                <a:spcPct val="0"/>
              </a:spcAft>
            </a:pPr>
            <a:r>
              <a:rPr lang="en-US" sz="900" b="1" u="sng" dirty="0">
                <a:solidFill>
                  <a:prstClr val="black"/>
                </a:solidFill>
                <a:latin typeface="Calibri" charset="0"/>
                <a:ea typeface="ＭＳ Ｐゴシック" charset="0"/>
              </a:rPr>
              <a:t>Materials:</a:t>
            </a:r>
          </a:p>
          <a:p>
            <a:pPr eaLnBrk="0" fontAlgn="base" hangingPunct="0">
              <a:spcBef>
                <a:spcPct val="0"/>
              </a:spcBef>
              <a:spcAft>
                <a:spcPct val="0"/>
              </a:spcAft>
            </a:pPr>
            <a:r>
              <a:rPr lang="en-US" sz="900" b="1" dirty="0">
                <a:solidFill>
                  <a:schemeClr val="accent2">
                    <a:lumMod val="50000"/>
                  </a:schemeClr>
                </a:solidFill>
                <a:latin typeface="Calibri" charset="0"/>
                <a:ea typeface="ＭＳ Ｐゴシック" charset="0"/>
              </a:rPr>
              <a:t>Ti6Al4V; Ti5Al3V; </a:t>
            </a:r>
          </a:p>
          <a:p>
            <a:pPr eaLnBrk="0" fontAlgn="base" hangingPunct="0">
              <a:spcBef>
                <a:spcPct val="0"/>
              </a:spcBef>
              <a:spcAft>
                <a:spcPct val="0"/>
              </a:spcAft>
            </a:pPr>
            <a:r>
              <a:rPr lang="en-US" sz="900" b="1" dirty="0">
                <a:solidFill>
                  <a:schemeClr val="accent2">
                    <a:lumMod val="50000"/>
                  </a:schemeClr>
                </a:solidFill>
                <a:latin typeface="Calibri" charset="0"/>
                <a:ea typeface="ＭＳ Ｐゴシック" charset="0"/>
              </a:rPr>
              <a:t>Cr-Mo-Co; </a:t>
            </a:r>
          </a:p>
          <a:p>
            <a:pPr eaLnBrk="0" fontAlgn="base" hangingPunct="0">
              <a:spcBef>
                <a:spcPct val="0"/>
              </a:spcBef>
              <a:spcAft>
                <a:spcPct val="0"/>
              </a:spcAft>
            </a:pPr>
            <a:r>
              <a:rPr lang="en-US" sz="900" b="1" dirty="0" err="1">
                <a:solidFill>
                  <a:schemeClr val="accent2">
                    <a:lumMod val="50000"/>
                  </a:schemeClr>
                </a:solidFill>
                <a:latin typeface="Calibri" charset="0"/>
                <a:ea typeface="ＭＳ Ｐゴシック" charset="0"/>
              </a:rPr>
              <a:t>Ti</a:t>
            </a:r>
            <a:r>
              <a:rPr lang="en-US" sz="900" b="1" dirty="0">
                <a:solidFill>
                  <a:schemeClr val="accent2">
                    <a:lumMod val="50000"/>
                  </a:schemeClr>
                </a:solidFill>
                <a:latin typeface="Calibri" charset="0"/>
                <a:ea typeface="ＭＳ Ｐゴシック" charset="0"/>
              </a:rPr>
              <a:t>-Cu; </a:t>
            </a:r>
            <a:r>
              <a:rPr lang="en-US" sz="900" b="1" dirty="0" err="1">
                <a:solidFill>
                  <a:schemeClr val="accent2">
                    <a:lumMod val="50000"/>
                  </a:schemeClr>
                </a:solidFill>
                <a:latin typeface="Calibri" charset="0"/>
                <a:ea typeface="ＭＳ Ｐゴシック" charset="0"/>
              </a:rPr>
              <a:t>NiTi</a:t>
            </a:r>
            <a:r>
              <a:rPr lang="en-US" sz="900" b="1" dirty="0">
                <a:solidFill>
                  <a:schemeClr val="accent2">
                    <a:lumMod val="50000"/>
                  </a:schemeClr>
                </a:solidFill>
                <a:latin typeface="Calibri" charset="0"/>
                <a:ea typeface="ＭＳ Ｐゴシック" charset="0"/>
              </a:rPr>
              <a:t>;</a:t>
            </a:r>
          </a:p>
          <a:p>
            <a:pPr eaLnBrk="0" fontAlgn="base" hangingPunct="0">
              <a:spcBef>
                <a:spcPct val="0"/>
              </a:spcBef>
              <a:spcAft>
                <a:spcPct val="0"/>
              </a:spcAft>
            </a:pPr>
            <a:r>
              <a:rPr lang="en-US" sz="900" b="1" dirty="0">
                <a:solidFill>
                  <a:schemeClr val="accent2">
                    <a:lumMod val="50000"/>
                  </a:schemeClr>
                </a:solidFill>
                <a:latin typeface="Calibri" charset="0"/>
                <a:ea typeface="ＭＳ Ｐゴシック" charset="0"/>
              </a:rPr>
              <a:t>Ni based alloys; Stainless steel, 17-4 PH</a:t>
            </a:r>
          </a:p>
          <a:p>
            <a:pPr eaLnBrk="0" fontAlgn="base" hangingPunct="0">
              <a:spcBef>
                <a:spcPct val="0"/>
              </a:spcBef>
              <a:spcAft>
                <a:spcPct val="0"/>
              </a:spcAft>
            </a:pPr>
            <a:r>
              <a:rPr lang="en-US" sz="900" b="1" dirty="0">
                <a:solidFill>
                  <a:schemeClr val="accent2">
                    <a:lumMod val="50000"/>
                  </a:schemeClr>
                </a:solidFill>
                <a:latin typeface="Calibri" charset="0"/>
                <a:ea typeface="ＭＳ Ｐゴシック" charset="0"/>
              </a:rPr>
              <a:t>Al alloys (Al10SiMg; </a:t>
            </a:r>
            <a:r>
              <a:rPr lang="en-US" sz="900" b="1" dirty="0" err="1">
                <a:solidFill>
                  <a:schemeClr val="accent2">
                    <a:lumMod val="50000"/>
                  </a:schemeClr>
                </a:solidFill>
                <a:latin typeface="Calibri" charset="0"/>
                <a:ea typeface="ＭＳ Ｐゴシック" charset="0"/>
              </a:rPr>
              <a:t>Scalmalloy</a:t>
            </a:r>
            <a:r>
              <a:rPr lang="en-US" sz="900" b="1" dirty="0">
                <a:solidFill>
                  <a:schemeClr val="accent2">
                    <a:lumMod val="50000"/>
                  </a:schemeClr>
                </a:solidFill>
                <a:latin typeface="Calibri" charset="0"/>
                <a:ea typeface="ＭＳ Ｐゴシック" charset="0"/>
              </a:rPr>
              <a:t>; AlSi12 alloys), PGMs (Pt)</a:t>
            </a:r>
            <a:endParaRPr lang="en-ZA" sz="900" b="1" dirty="0">
              <a:solidFill>
                <a:schemeClr val="accent2">
                  <a:lumMod val="50000"/>
                </a:schemeClr>
              </a:solidFill>
              <a:latin typeface="Calibri" charset="0"/>
              <a:ea typeface="ＭＳ Ｐゴシック" charset="0"/>
            </a:endParaRPr>
          </a:p>
          <a:p>
            <a:endParaRPr lang="en-US" dirty="0"/>
          </a:p>
        </p:txBody>
      </p:sp>
    </p:spTree>
    <p:extLst>
      <p:ext uri="{BB962C8B-B14F-4D97-AF65-F5344CB8AC3E}">
        <p14:creationId xmlns:p14="http://schemas.microsoft.com/office/powerpoint/2010/main" xmlns="" val="58585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Pics of Aditiv, platinum ring, Cut medical (it will be covered under DSI TSP)</a:t>
            </a:r>
          </a:p>
        </p:txBody>
      </p:sp>
    </p:spTree>
    <p:extLst>
      <p:ext uri="{BB962C8B-B14F-4D97-AF65-F5344CB8AC3E}">
        <p14:creationId xmlns:p14="http://schemas.microsoft.com/office/powerpoint/2010/main" xmlns="" val="17771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Accessibility. </a:t>
            </a:r>
          </a:p>
          <a:p>
            <a:pPr lvl="2"/>
            <a:r>
              <a:rPr lang="en-US" dirty="0"/>
              <a:t>It is a proposed to rather move CPAM to a competitive open call for proposals in specific focus areas with a strong independent review process (academic and industrial) to support funding decisions made by CSIR on which projects to support.</a:t>
            </a:r>
          </a:p>
          <a:p>
            <a:pPr lvl="1"/>
            <a:r>
              <a:rPr lang="en-US" dirty="0"/>
              <a:t>Industry participation.</a:t>
            </a:r>
          </a:p>
          <a:p>
            <a:pPr lvl="2"/>
            <a:r>
              <a:rPr lang="en-US" dirty="0"/>
              <a:t>At the start of Phase 3 plans were proposed to have a program focused on Industry lead projects. Due to budget constraints this could not be implemented. It is proposed that this be formally launched in a next phase.</a:t>
            </a:r>
          </a:p>
          <a:p>
            <a:pPr lvl="1"/>
            <a:r>
              <a:rPr lang="en-US" dirty="0"/>
              <a:t>Industry support.</a:t>
            </a:r>
          </a:p>
          <a:p>
            <a:pPr lvl="2"/>
            <a:r>
              <a:rPr lang="en-US" dirty="0"/>
              <a:t>Strengthen the SMME support program further with learnings from the Industry Connect Impact Area in the Manufacturing Cluster, to increase the direct industrial impact of CPAM.</a:t>
            </a:r>
          </a:p>
          <a:p>
            <a:pPr lvl="1"/>
            <a:r>
              <a:rPr lang="en-US" dirty="0"/>
              <a:t>Post graduate support.</a:t>
            </a:r>
          </a:p>
          <a:p>
            <a:pPr lvl="2"/>
            <a:r>
              <a:rPr lang="en-US" dirty="0"/>
              <a:t>Presently the program is constructed around post-graduate research projects, addressing the full value chain of metal and polymer AM. Going forward a mechanism needs to be developed to keeping on supporting the post-graduate students involved, and continue building the HC pipeline.</a:t>
            </a:r>
          </a:p>
          <a:p>
            <a:endParaRPr lang="en-US" dirty="0"/>
          </a:p>
        </p:txBody>
      </p:sp>
    </p:spTree>
    <p:extLst>
      <p:ext uri="{BB962C8B-B14F-4D97-AF65-F5344CB8AC3E}">
        <p14:creationId xmlns:p14="http://schemas.microsoft.com/office/powerpoint/2010/main" xmlns="" val="29336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1127661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Check spelling of “Specifications”</a:t>
            </a:r>
          </a:p>
          <a:p>
            <a:r>
              <a:rPr lang="en-GB" dirty="0">
                <a:solidFill>
                  <a:srgbClr val="FF0000"/>
                </a:solidFill>
              </a:rPr>
              <a:t>‘Single or multi materials’ – rather say ‘able to be used for a variety of metal materials’</a:t>
            </a:r>
          </a:p>
        </p:txBody>
      </p:sp>
    </p:spTree>
    <p:extLst>
      <p:ext uri="{BB962C8B-B14F-4D97-AF65-F5344CB8AC3E}">
        <p14:creationId xmlns:p14="http://schemas.microsoft.com/office/powerpoint/2010/main" xmlns="" val="2727676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removing the company names from this list</a:t>
            </a:r>
          </a:p>
        </p:txBody>
      </p:sp>
    </p:spTree>
    <p:extLst>
      <p:ext uri="{BB962C8B-B14F-4D97-AF65-F5344CB8AC3E}">
        <p14:creationId xmlns:p14="http://schemas.microsoft.com/office/powerpoint/2010/main" xmlns="" val="383652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Arial" panose="020B0604020202020204" pitchFamily="34" charset="0"/>
                <a:ea typeface="Times New Roman" panose="02020603050405020304" pitchFamily="18" charset="0"/>
              </a:rPr>
              <a:t>The core objectives of the Learning Factory are to serve as a demonstrator of 4IR technologies, build and leverage human capital, and support research and innovation across CSIR and industry.</a:t>
            </a:r>
            <a:r>
              <a:rPr lang="en-ZA" sz="1800" dirty="0">
                <a:effectLst/>
                <a:latin typeface="Arial" panose="020B0604020202020204" pitchFamily="34" charset="0"/>
                <a:ea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xmlns="" val="300740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https://tradingeconomics.com/south-africa/unemployment-rate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chemeClr val="lt1"/>
              </a:solidFill>
              <a:latin typeface="+mn-lt"/>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solidFill>
                  <a:schemeClr val="lt1"/>
                </a:solidFill>
                <a:latin typeface="+mn-lt"/>
                <a:cs typeface="+mn-cs"/>
              </a:rPr>
              <a:t>The lack of relevant skills in the labour market-</a:t>
            </a:r>
            <a:r>
              <a:rPr kumimoji="0" lang="en-US"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Misalignment of skills to what the job requirements are in the industry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dirty="0">
              <a:solidFill>
                <a:schemeClr val="lt1"/>
              </a:solidFill>
              <a:latin typeface="+mn-lt"/>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solidFill>
                  <a:schemeClr val="lt1"/>
                </a:solidFill>
                <a:latin typeface="+mn-lt"/>
                <a:cs typeface="+mn-cs"/>
              </a:rPr>
              <a:t>Reskilling: Industry 4.0 is expected to result in job displacement to a certain extent. Several jobs cease to exist and another number of new jobs are created; therefore, reskilling will prepare the workforce for new jobs.</a:t>
            </a:r>
          </a:p>
          <a:p>
            <a:endParaRPr lang="en-US" dirty="0"/>
          </a:p>
        </p:txBody>
      </p:sp>
    </p:spTree>
    <p:extLst>
      <p:ext uri="{BB962C8B-B14F-4D97-AF65-F5344CB8AC3E}">
        <p14:creationId xmlns:p14="http://schemas.microsoft.com/office/powerpoint/2010/main" xmlns="" val="3253291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95656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925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94276"/>
            <a:ext cx="10972800" cy="1143000"/>
          </a:xfrm>
        </p:spPr>
        <p:txBody>
          <a:bodyPr>
            <a:normAutofit/>
          </a:bodyPr>
          <a:lstStyle>
            <a:lvl1pPr algn="r">
              <a:defRPr sz="2800" b="1">
                <a:solidFill>
                  <a:srgbClr val="032C50"/>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xmlns="" val="39970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580701" y="5755157"/>
            <a:ext cx="3239599" cy="842492"/>
          </a:xfrm>
          <a:prstGeom prst="rect">
            <a:avLst/>
          </a:prstGeom>
        </p:spPr>
      </p:pic>
      <p:sp>
        <p:nvSpPr>
          <p:cNvPr id="2" name="Title 1"/>
          <p:cNvSpPr>
            <a:spLocks noGrp="1"/>
          </p:cNvSpPr>
          <p:nvPr>
            <p:ph type="title"/>
          </p:nvPr>
        </p:nvSpPr>
        <p:spPr>
          <a:xfrm>
            <a:off x="527051" y="125204"/>
            <a:ext cx="10972800" cy="972460"/>
          </a:xfrm>
        </p:spPr>
        <p:txBody>
          <a:bodyPr>
            <a:normAutofit/>
          </a:bodyPr>
          <a:lstStyle>
            <a:lvl1pPr algn="l">
              <a:defRPr sz="28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527051" y="1595439"/>
            <a:ext cx="11051116" cy="4159720"/>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p:cNvSpPr/>
          <p:nvPr userDrawn="1"/>
        </p:nvSpPr>
        <p:spPr>
          <a:xfrm>
            <a:off x="209643" y="5906597"/>
            <a:ext cx="719483"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C5CDF3D5-EFFE-754D-A79F-DE083A8B8554}" type="slidenum">
              <a:rPr lang="en-US" sz="1400" b="0" smtClean="0">
                <a:solidFill>
                  <a:schemeClr val="bg1"/>
                </a:solidFill>
                <a:latin typeface="Arial"/>
                <a:cs typeface="Arial"/>
              </a:rPr>
              <a:pPr algn="ctr"/>
              <a:t>‹#›</a:t>
            </a:fld>
            <a:endParaRPr lang="en-US" sz="1400" b="0">
              <a:solidFill>
                <a:schemeClr val="bg1"/>
              </a:solidFill>
              <a:latin typeface="Arial"/>
              <a:cs typeface="Arial"/>
            </a:endParaRP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9331949" y="93551"/>
            <a:ext cx="2488351" cy="1318797"/>
          </a:xfrm>
          <a:prstGeom prst="rect">
            <a:avLst/>
          </a:prstGeom>
        </p:spPr>
      </p:pic>
    </p:spTree>
    <p:extLst>
      <p:ext uri="{BB962C8B-B14F-4D97-AF65-F5344CB8AC3E}">
        <p14:creationId xmlns:p14="http://schemas.microsoft.com/office/powerpoint/2010/main" xmlns="" val="3322295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25204"/>
            <a:ext cx="10972800" cy="972460"/>
          </a:xfrm>
        </p:spPr>
        <p:txBody>
          <a:bodyPr>
            <a:normAutofit/>
          </a:bodyPr>
          <a:lstStyle>
            <a:lvl1pPr algn="l">
              <a:defRPr sz="28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527051" y="1595439"/>
            <a:ext cx="11051116" cy="4159720"/>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p:cNvSpPr/>
          <p:nvPr userDrawn="1"/>
        </p:nvSpPr>
        <p:spPr>
          <a:xfrm>
            <a:off x="209643" y="5906597"/>
            <a:ext cx="719483"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C5CDF3D5-EFFE-754D-A79F-DE083A8B8554}" type="slidenum">
              <a:rPr lang="en-US" sz="1400" b="0" smtClean="0">
                <a:solidFill>
                  <a:schemeClr val="bg1"/>
                </a:solidFill>
                <a:latin typeface="Arial"/>
                <a:cs typeface="Arial"/>
              </a:rPr>
              <a:pPr algn="ctr"/>
              <a:t>‹#›</a:t>
            </a:fld>
            <a:endParaRPr lang="en-US" sz="1400" b="0">
              <a:solidFill>
                <a:schemeClr val="bg1"/>
              </a:solidFill>
              <a:latin typeface="Arial"/>
              <a:cs typeface="Aria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9331949" y="93551"/>
            <a:ext cx="2488351" cy="1318797"/>
          </a:xfrm>
          <a:prstGeom prst="rect">
            <a:avLst/>
          </a:prstGeom>
        </p:spPr>
      </p:pic>
    </p:spTree>
    <p:extLst>
      <p:ext uri="{BB962C8B-B14F-4D97-AF65-F5344CB8AC3E}">
        <p14:creationId xmlns:p14="http://schemas.microsoft.com/office/powerpoint/2010/main" xmlns="" val="3790592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25204"/>
            <a:ext cx="10972800" cy="972460"/>
          </a:xfrm>
        </p:spPr>
        <p:txBody>
          <a:bodyPr>
            <a:normAutofit/>
          </a:bodyPr>
          <a:lstStyle>
            <a:lvl1pPr algn="l">
              <a:defRPr sz="28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527051" y="1595439"/>
            <a:ext cx="11051116" cy="4159720"/>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25066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25204"/>
            <a:ext cx="10972800" cy="972460"/>
          </a:xfrm>
        </p:spPr>
        <p:txBody>
          <a:bodyPr>
            <a:normAutofit/>
          </a:bodyPr>
          <a:lstStyle>
            <a:lvl1pPr algn="l">
              <a:defRPr sz="2800" b="1">
                <a:solidFill>
                  <a:srgbClr val="032C50"/>
                </a:solidFill>
                <a:latin typeface="Arial"/>
                <a:cs typeface="Arial"/>
              </a:defRPr>
            </a:lvl1pPr>
          </a:lstStyle>
          <a:p>
            <a:r>
              <a:rPr lang="en-US" dirty="0"/>
              <a:t>Click to edit Master title style</a:t>
            </a:r>
          </a:p>
        </p:txBody>
      </p:sp>
      <p:sp>
        <p:nvSpPr>
          <p:cNvPr id="5" name="Content Placeholder 4"/>
          <p:cNvSpPr>
            <a:spLocks noGrp="1"/>
          </p:cNvSpPr>
          <p:nvPr>
            <p:ph sz="quarter" idx="10"/>
          </p:nvPr>
        </p:nvSpPr>
        <p:spPr>
          <a:xfrm>
            <a:off x="527051" y="1595439"/>
            <a:ext cx="11051116" cy="4159720"/>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p:cNvSpPr/>
          <p:nvPr userDrawn="1"/>
        </p:nvSpPr>
        <p:spPr>
          <a:xfrm>
            <a:off x="372174" y="5819494"/>
            <a:ext cx="539612"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6C8565EB-563C-DC4D-846E-244983B5C974}" type="slidenum">
              <a:rPr lang="en-US" sz="1400" b="0" smtClean="0">
                <a:solidFill>
                  <a:schemeClr val="bg1"/>
                </a:solidFill>
                <a:latin typeface="Arial"/>
                <a:cs typeface="Arial"/>
              </a:rPr>
              <a:pPr algn="ctr"/>
              <a:t>‹#›</a:t>
            </a:fld>
            <a:endParaRPr lang="en-US" sz="1400" b="0" dirty="0">
              <a:solidFill>
                <a:schemeClr val="bg1"/>
              </a:solidFill>
              <a:latin typeface="Arial"/>
              <a:cs typeface="Aria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9220918" y="5638718"/>
            <a:ext cx="2598909" cy="901165"/>
          </a:xfrm>
          <a:prstGeom prst="rect">
            <a:avLst/>
          </a:prstGeom>
        </p:spPr>
      </p:pic>
    </p:spTree>
    <p:extLst>
      <p:ext uri="{BB962C8B-B14F-4D97-AF65-F5344CB8AC3E}">
        <p14:creationId xmlns:p14="http://schemas.microsoft.com/office/powerpoint/2010/main" xmlns="" val="383291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25204"/>
            <a:ext cx="10972800" cy="972460"/>
          </a:xfrm>
        </p:spPr>
        <p:txBody>
          <a:bodyPr>
            <a:normAutofit/>
          </a:bodyPr>
          <a:lstStyle>
            <a:lvl1pPr algn="l">
              <a:defRPr sz="28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527051" y="1595439"/>
            <a:ext cx="11051116" cy="4159720"/>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p:cNvSpPr/>
          <p:nvPr userDrawn="1"/>
        </p:nvSpPr>
        <p:spPr>
          <a:xfrm>
            <a:off x="372174" y="5819494"/>
            <a:ext cx="539612"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D4542B43-6259-B840-8535-2712B47E50DE}" type="slidenum">
              <a:rPr lang="en-US" sz="1400" b="0" smtClean="0">
                <a:solidFill>
                  <a:schemeClr val="bg1"/>
                </a:solidFill>
                <a:latin typeface="Arial"/>
                <a:cs typeface="Arial"/>
              </a:rPr>
              <a:pPr algn="ctr"/>
              <a:t>‹#›</a:t>
            </a:fld>
            <a:endParaRPr lang="en-US" sz="1400" b="0" dirty="0">
              <a:solidFill>
                <a:schemeClr val="bg1"/>
              </a:solidFill>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25204"/>
            <a:ext cx="10972800" cy="972460"/>
          </a:xfrm>
        </p:spPr>
        <p:txBody>
          <a:bodyPr>
            <a:normAutofit/>
          </a:bodyPr>
          <a:lstStyle>
            <a:lvl1pPr algn="l">
              <a:defRPr sz="28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527051" y="1595439"/>
            <a:ext cx="11051116" cy="4159720"/>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3340" y="78513"/>
            <a:ext cx="10972800" cy="973138"/>
          </a:xfrm>
        </p:spPr>
        <p:txBody>
          <a:bodyPr>
            <a:normAutofit/>
          </a:bodyPr>
          <a:lstStyle>
            <a:lvl1pPr algn="l">
              <a:defRPr sz="28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527051" y="1595439"/>
            <a:ext cx="11051116" cy="4159720"/>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Oval 9"/>
          <p:cNvSpPr/>
          <p:nvPr userDrawn="1"/>
        </p:nvSpPr>
        <p:spPr>
          <a:xfrm>
            <a:off x="372174" y="5819494"/>
            <a:ext cx="539612"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C4B21C5C-8141-7940-901A-CFD51C88CAA9}" type="slidenum">
              <a:rPr lang="en-US" sz="1400" b="0" smtClean="0">
                <a:solidFill>
                  <a:schemeClr val="bg1"/>
                </a:solidFill>
                <a:latin typeface="Arial"/>
                <a:cs typeface="Arial"/>
              </a:rPr>
              <a:pPr algn="ctr"/>
              <a:t>‹#›</a:t>
            </a:fld>
            <a:endParaRPr lang="en-US" sz="1400" b="0" dirty="0">
              <a:solidFill>
                <a:schemeClr val="bg1"/>
              </a:solidFill>
              <a:latin typeface="Arial"/>
              <a:cs typeface="Aria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9220918" y="5638718"/>
            <a:ext cx="2598909" cy="901165"/>
          </a:xfrm>
          <a:prstGeom prst="rect">
            <a:avLst/>
          </a:prstGeom>
        </p:spPr>
      </p:pic>
    </p:spTree>
    <p:extLst>
      <p:ext uri="{BB962C8B-B14F-4D97-AF65-F5344CB8AC3E}">
        <p14:creationId xmlns:p14="http://schemas.microsoft.com/office/powerpoint/2010/main" xmlns="" val="39970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3340" y="78513"/>
            <a:ext cx="10972800" cy="973138"/>
          </a:xfrm>
        </p:spPr>
        <p:txBody>
          <a:bodyPr>
            <a:normAutofit/>
          </a:bodyPr>
          <a:lstStyle>
            <a:lvl1pPr algn="l">
              <a:defRPr sz="28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527051" y="1595439"/>
            <a:ext cx="11051116" cy="4159720"/>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p:cNvSpPr/>
          <p:nvPr userDrawn="1"/>
        </p:nvSpPr>
        <p:spPr>
          <a:xfrm>
            <a:off x="372174" y="5819494"/>
            <a:ext cx="539612"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55C5FD65-1417-934F-AC5A-F13D9E7C2F1E}" type="slidenum">
              <a:rPr lang="en-US" sz="1400" b="0" smtClean="0">
                <a:solidFill>
                  <a:schemeClr val="bg1"/>
                </a:solidFill>
                <a:latin typeface="Arial"/>
                <a:cs typeface="Arial"/>
              </a:rPr>
              <a:pPr algn="ctr"/>
              <a:t>‹#›</a:t>
            </a:fld>
            <a:endParaRPr lang="en-US" sz="1400" b="0" dirty="0">
              <a:solidFill>
                <a:schemeClr val="bg1"/>
              </a:solidFill>
              <a:latin typeface="Arial"/>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3340" y="78513"/>
            <a:ext cx="10972800" cy="973138"/>
          </a:xfrm>
        </p:spPr>
        <p:txBody>
          <a:bodyPr>
            <a:normAutofit/>
          </a:bodyPr>
          <a:lstStyle>
            <a:lvl1pPr algn="l">
              <a:defRPr sz="28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527051" y="1595439"/>
            <a:ext cx="11051116" cy="4159720"/>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347FF-793C-4648-ADD1-B0E78AA8F7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0500445-9B46-44CE-8125-7E66BB26A5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057DA9-C69B-4548-91E2-0AD6AB6FCE09}"/>
              </a:ext>
            </a:extLst>
          </p:cNvPr>
          <p:cNvSpPr>
            <a:spLocks noGrp="1"/>
          </p:cNvSpPr>
          <p:nvPr>
            <p:ph type="dt" sz="half" idx="10"/>
          </p:nvPr>
        </p:nvSpPr>
        <p:spPr/>
        <p:txBody>
          <a:bodyPr/>
          <a:lstStyle/>
          <a:p>
            <a:fld id="{79B056A5-FF34-4AFA-A012-B36EF2D9FA9D}" type="datetimeFigureOut">
              <a:rPr lang="en-US" smtClean="0"/>
              <a:pPr/>
              <a:t>5/12/2023</a:t>
            </a:fld>
            <a:endParaRPr lang="en-US"/>
          </a:p>
        </p:txBody>
      </p:sp>
      <p:sp>
        <p:nvSpPr>
          <p:cNvPr id="5" name="Footer Placeholder 4">
            <a:extLst>
              <a:ext uri="{FF2B5EF4-FFF2-40B4-BE49-F238E27FC236}">
                <a16:creationId xmlns:a16="http://schemas.microsoft.com/office/drawing/2014/main" xmlns="" id="{BC8EBDD7-E199-4E52-A9EB-A5B15586F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272D23-EDB4-45A2-85FD-5770BB964EF6}"/>
              </a:ext>
            </a:extLst>
          </p:cNvPr>
          <p:cNvSpPr>
            <a:spLocks noGrp="1"/>
          </p:cNvSpPr>
          <p:nvPr>
            <p:ph type="sldNum" sz="quarter" idx="12"/>
          </p:nvPr>
        </p:nvSpPr>
        <p:spPr/>
        <p:txBody>
          <a:bodyPr/>
          <a:lstStyle/>
          <a:p>
            <a:fld id="{3CECD501-C6DD-4996-9090-6604C510E55C}" type="slidenum">
              <a:rPr lang="en-US" smtClean="0"/>
              <a:pPr/>
              <a:t>‹#›</a:t>
            </a:fld>
            <a:endParaRPr lang="en-US"/>
          </a:p>
        </p:txBody>
      </p:sp>
    </p:spTree>
    <p:extLst>
      <p:ext uri="{BB962C8B-B14F-4D97-AF65-F5344CB8AC3E}">
        <p14:creationId xmlns:p14="http://schemas.microsoft.com/office/powerpoint/2010/main" xmlns="" val="73209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25204"/>
            <a:ext cx="10972800" cy="972460"/>
          </a:xfrm>
        </p:spPr>
        <p:txBody>
          <a:bodyPr>
            <a:normAutofit/>
          </a:bodyPr>
          <a:lstStyle>
            <a:lvl1pPr algn="l">
              <a:defRPr sz="28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527051" y="1595439"/>
            <a:ext cx="11051116" cy="4159720"/>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p:cNvSpPr/>
          <p:nvPr userDrawn="1"/>
        </p:nvSpPr>
        <p:spPr>
          <a:xfrm>
            <a:off x="372174" y="5819494"/>
            <a:ext cx="539612"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D4542B43-6259-B840-8535-2712B47E50DE}" type="slidenum">
              <a:rPr lang="en-US" sz="1400" b="0" smtClean="0">
                <a:solidFill>
                  <a:schemeClr val="bg1"/>
                </a:solidFill>
                <a:latin typeface="Arial"/>
                <a:cs typeface="Arial"/>
              </a:rPr>
              <a:pPr algn="ctr"/>
              <a:t>‹#›</a:t>
            </a:fld>
            <a:endParaRPr lang="en-US" sz="1400" b="0" dirty="0">
              <a:solidFill>
                <a:schemeClr val="bg1"/>
              </a:solidFill>
              <a:latin typeface="Arial"/>
              <a:cs typeface="Arial"/>
            </a:endParaRPr>
          </a:p>
        </p:txBody>
      </p:sp>
    </p:spTree>
    <p:extLst>
      <p:ext uri="{BB962C8B-B14F-4D97-AF65-F5344CB8AC3E}">
        <p14:creationId xmlns:p14="http://schemas.microsoft.com/office/powerpoint/2010/main" xmlns="" val="48264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p:nvSpPr>
        <p:spPr>
          <a:xfrm>
            <a:off x="11568608" y="6453336"/>
            <a:ext cx="781877" cy="313010"/>
          </a:xfrm>
          <a:prstGeom prst="rect">
            <a:avLst/>
          </a:prstGeom>
        </p:spPr>
        <p:txBody>
          <a:bodyPr vert="horz" lIns="91440" tIns="45720" rIns="91440" bIns="45720" rtlCol="0" anchor="ctr"/>
          <a:lstStyle>
            <a:defPPr>
              <a:defRPr lang="en-GB"/>
            </a:defPPr>
            <a:lvl1pPr algn="l" rtl="0" fontAlgn="auto">
              <a:spcBef>
                <a:spcPts val="0"/>
              </a:spcBef>
              <a:spcAft>
                <a:spcPts val="0"/>
              </a:spcAft>
              <a:defRPr sz="1200" kern="1200" smtClean="0">
                <a:solidFill>
                  <a:schemeClr val="bg1">
                    <a:lumMod val="6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defRPr/>
            </a:pPr>
            <a:endParaRPr lang="en-GB" sz="1200" dirty="0">
              <a:solidFill>
                <a:prstClr val="white">
                  <a:lumMod val="65000"/>
                </a:prstClr>
              </a:solidFill>
            </a:endParaRPr>
          </a:p>
        </p:txBody>
      </p:sp>
      <p:pic>
        <p:nvPicPr>
          <p:cNvPr id="11" name="Picture 10">
            <a:extLst>
              <a:ext uri="{FF2B5EF4-FFF2-40B4-BE49-F238E27FC236}">
                <a16:creationId xmlns:a16="http://schemas.microsoft.com/office/drawing/2014/main" xmlns="" id="{1E83B02B-407A-AC49-A2ED-9DEDDEE94A76}"/>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xmlns="" val="509935636"/>
      </p:ext>
    </p:extLst>
  </p:cSld>
  <p:clrMap bg1="lt1" tx1="dk1" bg2="lt2" tx2="dk2" accent1="accent1" accent2="accent2" accent3="accent3" accent4="accent4" accent5="accent5" accent6="accent6" hlink="hlink" folHlink="folHlink"/>
  <p:sldLayoutIdLst>
    <p:sldLayoutId id="214748442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33F01C7-83F6-FD46-A1EF-CF16E1EE6A6A}"/>
              </a:ext>
            </a:extLst>
          </p:cNvPr>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0" y="3048"/>
            <a:ext cx="12192000" cy="6851904"/>
          </a:xfrm>
          <a:prstGeom prst="rect">
            <a:avLst/>
          </a:prstGeom>
        </p:spPr>
      </p:pic>
      <p:sp>
        <p:nvSpPr>
          <p:cNvPr id="8" name="Title Placeholder 1"/>
          <p:cNvSpPr>
            <a:spLocks noGrp="1"/>
          </p:cNvSpPr>
          <p:nvPr>
            <p:ph type="title"/>
          </p:nvPr>
        </p:nvSpPr>
        <p:spPr>
          <a:xfrm>
            <a:off x="609600" y="274637"/>
            <a:ext cx="10972800" cy="888241"/>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p:nvSpPr>
        <p:spPr>
          <a:xfrm>
            <a:off x="11568608" y="6453338"/>
            <a:ext cx="781877" cy="313011"/>
          </a:xfrm>
          <a:prstGeom prst="rect">
            <a:avLst/>
          </a:prstGeom>
        </p:spPr>
        <p:txBody>
          <a:bodyPr vert="horz" lIns="91440" tIns="45720" rIns="91440" bIns="45720" rtlCol="0" anchor="ctr"/>
          <a:lstStyle>
            <a:defPPr>
              <a:defRPr lang="en-GB"/>
            </a:defPPr>
            <a:lvl1pPr algn="l" rtl="0" fontAlgn="auto">
              <a:spcBef>
                <a:spcPts val="0"/>
              </a:spcBef>
              <a:spcAft>
                <a:spcPts val="0"/>
              </a:spcAft>
              <a:defRPr sz="1200" kern="1200" smtClean="0">
                <a:solidFill>
                  <a:schemeClr val="bg1">
                    <a:lumMod val="6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defRPr/>
            </a:pPr>
            <a:endParaRPr lang="en-GB" sz="1200" dirty="0">
              <a:solidFill>
                <a:prstClr val="white">
                  <a:lumMod val="65000"/>
                </a:prstClr>
              </a:solidFill>
            </a:endParaRPr>
          </a:p>
        </p:txBody>
      </p:sp>
    </p:spTree>
    <p:extLst>
      <p:ext uri="{BB962C8B-B14F-4D97-AF65-F5344CB8AC3E}">
        <p14:creationId xmlns:p14="http://schemas.microsoft.com/office/powerpoint/2010/main" xmlns="" val="3243646795"/>
      </p:ext>
    </p:extLst>
  </p:cSld>
  <p:clrMap bg1="lt1" tx1="dk1" bg2="lt2" tx2="dk2" accent1="accent1" accent2="accent2" accent3="accent3" accent4="accent4" accent5="accent5" accent6="accent6" hlink="hlink" folHlink="folHlink"/>
  <p:sldLayoutIdLst>
    <p:sldLayoutId id="2147484434" r:id="rId1"/>
    <p:sldLayoutId id="2147484483" r:id="rId2"/>
    <p:sldLayoutId id="2147484484" r:id="rId3"/>
  </p:sldLayoutIdLst>
  <p:txStyles>
    <p:titleStyle>
      <a:lvl1pPr algn="l" defTabSz="457200" rtl="0" eaLnBrk="1" latinLnBrk="0" hangingPunct="1">
        <a:spcBef>
          <a:spcPct val="0"/>
        </a:spcBef>
        <a:buNone/>
        <a:defRPr sz="2800" b="1" kern="1200">
          <a:solidFill>
            <a:srgbClr val="032C5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32C5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32C50"/>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32C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32C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32C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E306C7B-B2D4-E647-8F3D-0B006AC455D4}"/>
              </a:ext>
            </a:extLst>
          </p:cNvPr>
          <p:cNvPicPr>
            <a:picLocks noChangeAspect="1"/>
          </p:cNvPicPr>
          <p:nvPr userDrawn="1"/>
        </p:nvPicPr>
        <p:blipFill>
          <a:blip r:embed="rId8" cstate="email">
            <a:extLst>
              <a:ext uri="{28A0092B-C50C-407E-A947-70E740481C1C}">
                <a14:useLocalDpi xmlns:a14="http://schemas.microsoft.com/office/drawing/2010/main" xmlns=""/>
              </a:ext>
            </a:extLst>
          </a:blip>
          <a:stretch>
            <a:fillRect/>
          </a:stretch>
        </p:blipFill>
        <p:spPr>
          <a:xfrm>
            <a:off x="0" y="3048"/>
            <a:ext cx="12192000" cy="6851904"/>
          </a:xfrm>
          <a:prstGeom prst="rect">
            <a:avLst/>
          </a:prstGeom>
        </p:spPr>
      </p:pic>
      <p:sp>
        <p:nvSpPr>
          <p:cNvPr id="8"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p:nvSpPr>
        <p:spPr>
          <a:xfrm>
            <a:off x="11568608" y="6453338"/>
            <a:ext cx="781877" cy="313011"/>
          </a:xfrm>
          <a:prstGeom prst="rect">
            <a:avLst/>
          </a:prstGeom>
        </p:spPr>
        <p:txBody>
          <a:bodyPr vert="horz" lIns="91440" tIns="45720" rIns="91440" bIns="45720" rtlCol="0" anchor="ctr"/>
          <a:lstStyle>
            <a:defPPr>
              <a:defRPr lang="en-GB"/>
            </a:defPPr>
            <a:lvl1pPr algn="l" rtl="0" fontAlgn="auto">
              <a:spcBef>
                <a:spcPts val="0"/>
              </a:spcBef>
              <a:spcAft>
                <a:spcPts val="0"/>
              </a:spcAft>
              <a:defRPr sz="1200" kern="1200" smtClean="0">
                <a:solidFill>
                  <a:schemeClr val="bg1">
                    <a:lumMod val="6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defRPr/>
            </a:pPr>
            <a:endParaRPr lang="en-GB" sz="1200" dirty="0">
              <a:solidFill>
                <a:prstClr val="white">
                  <a:lumMod val="65000"/>
                </a:prstClr>
              </a:solidFill>
            </a:endParaRPr>
          </a:p>
        </p:txBody>
      </p:sp>
    </p:spTree>
    <p:extLst>
      <p:ext uri="{BB962C8B-B14F-4D97-AF65-F5344CB8AC3E}">
        <p14:creationId xmlns:p14="http://schemas.microsoft.com/office/powerpoint/2010/main" xmlns="" val="222335909"/>
      </p:ext>
    </p:extLst>
  </p:cSld>
  <p:clrMap bg1="lt1" tx1="dk1" bg2="lt2" tx2="dk2" accent1="accent1" accent2="accent2" accent3="accent3" accent4="accent4" accent5="accent5" accent6="accent6" hlink="hlink" folHlink="folHlink"/>
  <p:sldLayoutIdLst>
    <p:sldLayoutId id="2147484455" r:id="rId1"/>
    <p:sldLayoutId id="2147484481" r:id="rId2"/>
    <p:sldLayoutId id="2147484482" r:id="rId3"/>
    <p:sldLayoutId id="2147484485" r:id="rId4"/>
    <p:sldLayoutId id="2147484490" r:id="rId5"/>
    <p:sldLayoutId id="2147484491" r:id="rId6"/>
  </p:sldLayoutIdLst>
  <p:txStyles>
    <p:titleStyle>
      <a:lvl1pPr algn="l" defTabSz="457200" rtl="0" eaLnBrk="1" latinLnBrk="0" hangingPunct="1">
        <a:spcBef>
          <a:spcPct val="0"/>
        </a:spcBef>
        <a:buNone/>
        <a:defRPr sz="2800" b="1" kern="1200">
          <a:solidFill>
            <a:srgbClr val="032C5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32C5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32C50"/>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32C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32C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32C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p:nvSpPr>
        <p:spPr>
          <a:xfrm>
            <a:off x="11568608" y="6453338"/>
            <a:ext cx="781877" cy="313011"/>
          </a:xfrm>
          <a:prstGeom prst="rect">
            <a:avLst/>
          </a:prstGeom>
        </p:spPr>
        <p:txBody>
          <a:bodyPr vert="horz" lIns="91440" tIns="45720" rIns="91440" bIns="45720" rtlCol="0" anchor="ctr"/>
          <a:lstStyle>
            <a:defPPr>
              <a:defRPr lang="en-GB"/>
            </a:defPPr>
            <a:lvl1pPr algn="l" rtl="0" fontAlgn="auto">
              <a:spcBef>
                <a:spcPts val="0"/>
              </a:spcBef>
              <a:spcAft>
                <a:spcPts val="0"/>
              </a:spcAft>
              <a:defRPr sz="1200" kern="1200" smtClean="0">
                <a:solidFill>
                  <a:schemeClr val="bg1">
                    <a:lumMod val="6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defRPr/>
            </a:pPr>
            <a:endParaRPr lang="en-GB" sz="1200" dirty="0">
              <a:solidFill>
                <a:prstClr val="white">
                  <a:lumMod val="65000"/>
                </a:prstClr>
              </a:solidFill>
            </a:endParaRPr>
          </a:p>
        </p:txBody>
      </p:sp>
      <p:pic>
        <p:nvPicPr>
          <p:cNvPr id="3" name="Picture 2">
            <a:extLst>
              <a:ext uri="{FF2B5EF4-FFF2-40B4-BE49-F238E27FC236}">
                <a16:creationId xmlns:a16="http://schemas.microsoft.com/office/drawing/2014/main" xmlns="" id="{D8B724B9-C60F-5144-82FC-877E71D3469F}"/>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xmlns="" val="222335909"/>
      </p:ext>
    </p:extLst>
  </p:cSld>
  <p:clrMap bg1="lt1" tx1="dk1" bg2="lt2" tx2="dk2" accent1="accent1" accent2="accent2" accent3="accent3" accent4="accent4" accent5="accent5" accent6="accent6" hlink="hlink" folHlink="folHlink"/>
  <p:sldLayoutIdLst>
    <p:sldLayoutId id="2147484460" r:id="rId1"/>
  </p:sldLayoutIdLst>
  <p:txStyles>
    <p:titleStyle>
      <a:lvl1pPr algn="l" defTabSz="457200" rtl="0" eaLnBrk="1" latinLnBrk="0" hangingPunct="1">
        <a:spcBef>
          <a:spcPct val="0"/>
        </a:spcBef>
        <a:buNone/>
        <a:defRPr sz="2800" b="1" kern="1200">
          <a:solidFill>
            <a:srgbClr val="032C5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32C5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32C50"/>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32C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32C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32C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p:nvSpPr>
        <p:spPr>
          <a:xfrm>
            <a:off x="11568608" y="6453338"/>
            <a:ext cx="781877" cy="313011"/>
          </a:xfrm>
          <a:prstGeom prst="rect">
            <a:avLst/>
          </a:prstGeom>
        </p:spPr>
        <p:txBody>
          <a:bodyPr vert="horz" lIns="91440" tIns="45720" rIns="91440" bIns="45720" rtlCol="0" anchor="ctr"/>
          <a:lstStyle>
            <a:defPPr>
              <a:defRPr lang="en-GB"/>
            </a:defPPr>
            <a:lvl1pPr algn="l" rtl="0" fontAlgn="auto">
              <a:spcBef>
                <a:spcPts val="0"/>
              </a:spcBef>
              <a:spcAft>
                <a:spcPts val="0"/>
              </a:spcAft>
              <a:defRPr sz="1200" kern="1200" smtClean="0">
                <a:solidFill>
                  <a:schemeClr val="bg1">
                    <a:lumMod val="6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defRPr/>
            </a:pPr>
            <a:endParaRPr lang="en-GB" sz="1200">
              <a:solidFill>
                <a:prstClr val="white">
                  <a:lumMod val="65000"/>
                </a:prstClr>
              </a:solidFill>
            </a:endParaRP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207563654"/>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Lst>
  <p:txStyles>
    <p:titleStyle>
      <a:lvl1pPr algn="l" defTabSz="457200" rtl="0" eaLnBrk="1" latinLnBrk="0" hangingPunct="1">
        <a:spcBef>
          <a:spcPct val="0"/>
        </a:spcBef>
        <a:buNone/>
        <a:defRPr sz="2800" b="1" kern="1200">
          <a:solidFill>
            <a:srgbClr val="032C5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32C5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32C50"/>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32C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32C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32C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png"/><Relationship Id="rId7" Type="http://schemas.openxmlformats.org/officeDocument/2006/relationships/image" Target="../media/image36.emf"/><Relationship Id="rId2" Type="http://schemas.openxmlformats.org/officeDocument/2006/relationships/image" Target="../media/image31.emf"/><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 Id="rId5" Type="http://schemas.openxmlformats.org/officeDocument/2006/relationships/image" Target="../media/image42.emf"/><Relationship Id="rId4" Type="http://schemas.openxmlformats.org/officeDocument/2006/relationships/image" Target="../media/image41.emf"/></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gif"/><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10.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eSPw9_ZH2jk"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jpeg"/><Relationship Id="rId11" Type="http://schemas.openxmlformats.org/officeDocument/2006/relationships/diagramQuickStyle" Target="../diagrams/quickStyle1.xml"/><Relationship Id="rId5" Type="http://schemas.openxmlformats.org/officeDocument/2006/relationships/image" Target="../media/image12.png"/><Relationship Id="rId10" Type="http://schemas.openxmlformats.org/officeDocument/2006/relationships/diagramLayout" Target="../diagrams/layout1.xml"/><Relationship Id="rId4" Type="http://schemas.openxmlformats.org/officeDocument/2006/relationships/image" Target="../media/image11.jpeg"/><Relationship Id="rId9"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633419"/>
            <a:ext cx="9144000" cy="8089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15" name="Rectangle 14"/>
          <p:cNvSpPr/>
          <p:nvPr/>
        </p:nvSpPr>
        <p:spPr>
          <a:xfrm>
            <a:off x="1524000" y="1633419"/>
            <a:ext cx="9144000" cy="8089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5" name="TextBox 4"/>
          <p:cNvSpPr txBox="1"/>
          <p:nvPr/>
        </p:nvSpPr>
        <p:spPr>
          <a:xfrm>
            <a:off x="1259457" y="1004019"/>
            <a:ext cx="10092905" cy="3908762"/>
          </a:xfrm>
          <a:prstGeom prst="rect">
            <a:avLst/>
          </a:prstGeom>
          <a:noFill/>
        </p:spPr>
        <p:txBody>
          <a:bodyPr wrap="square">
            <a:spAutoFit/>
          </a:bodyPr>
          <a:lstStyle/>
          <a:p>
            <a:pPr algn="ctr" defTabSz="457200" eaLnBrk="1" fontAlgn="auto" hangingPunct="1">
              <a:spcBef>
                <a:spcPts val="0"/>
              </a:spcBef>
              <a:spcAft>
                <a:spcPts val="0"/>
              </a:spcAft>
              <a:defRPr/>
            </a:pPr>
            <a:r>
              <a:rPr lang="en-ZA" sz="4400" b="1" dirty="0">
                <a:solidFill>
                  <a:prstClr val="white"/>
                </a:solidFill>
                <a:latin typeface="Arial" panose="020B0604020202020204" pitchFamily="34" charset="0"/>
                <a:cs typeface="Arial" panose="020B0604020202020204" pitchFamily="34" charset="0"/>
              </a:rPr>
              <a:t>CSIR support to the DSI Advanced Manufacturing </a:t>
            </a:r>
            <a:r>
              <a:rPr lang="en-ZA" sz="4400" b="1" dirty="0">
                <a:solidFill>
                  <a:schemeClr val="bg1"/>
                </a:solidFill>
                <a:latin typeface="Arial" panose="020B0604020202020204" pitchFamily="34" charset="0"/>
                <a:cs typeface="Arial" panose="020B0604020202020204" pitchFamily="34" charset="0"/>
              </a:rPr>
              <a:t>Strategy (AMTS) and related initiatives on the future of production</a:t>
            </a:r>
            <a:endParaRPr lang="en-ZA" sz="4400" dirty="0">
              <a:solidFill>
                <a:schemeClr val="bg1"/>
              </a:solidFill>
              <a:latin typeface="Arial" panose="020B0604020202020204" pitchFamily="34" charset="0"/>
              <a:cs typeface="Arial" panose="020B0604020202020204" pitchFamily="34" charset="0"/>
            </a:endParaRPr>
          </a:p>
          <a:p>
            <a:pPr algn="ctr" defTabSz="457200" eaLnBrk="1" fontAlgn="auto" hangingPunct="1">
              <a:spcBef>
                <a:spcPts val="0"/>
              </a:spcBef>
              <a:spcAft>
                <a:spcPts val="0"/>
              </a:spcAft>
              <a:defRPr/>
            </a:pPr>
            <a:endParaRPr lang="en-US" sz="4000" dirty="0">
              <a:solidFill>
                <a:prstClr val="white"/>
              </a:solidFill>
              <a:latin typeface="Arial" panose="020B0604020202020204" pitchFamily="34" charset="0"/>
              <a:cs typeface="Arial" panose="020B0604020202020204" pitchFamily="34" charset="0"/>
            </a:endParaRPr>
          </a:p>
          <a:p>
            <a:pPr algn="ctr" defTabSz="457200" eaLnBrk="1" fontAlgn="auto" hangingPunct="1">
              <a:spcBef>
                <a:spcPts val="0"/>
              </a:spcBef>
              <a:spcAft>
                <a:spcPts val="0"/>
              </a:spcAft>
              <a:defRPr/>
            </a:pPr>
            <a:r>
              <a:rPr lang="en-US" sz="3200" b="1" dirty="0">
                <a:solidFill>
                  <a:srgbClr val="27BFD6"/>
                </a:solidFill>
                <a:latin typeface="Arial" panose="020B0604020202020204" pitchFamily="34" charset="0"/>
                <a:cs typeface="Arial" panose="020B0604020202020204" pitchFamily="34" charset="0"/>
              </a:rPr>
              <a:t>12 May 2023 </a:t>
            </a:r>
            <a:endParaRPr lang="en-ZA" sz="3200" b="1" dirty="0">
              <a:solidFill>
                <a:srgbClr val="27BFD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9441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A275BDE-DE72-8849-9010-E0BA967C73B9}"/>
              </a:ext>
            </a:extLst>
          </p:cNvPr>
          <p:cNvSpPr>
            <a:spLocks noGrp="1"/>
          </p:cNvSpPr>
          <p:nvPr>
            <p:ph type="title"/>
          </p:nvPr>
        </p:nvSpPr>
        <p:spPr/>
        <p:txBody>
          <a:bodyPr/>
          <a:lstStyle/>
          <a:p>
            <a:r>
              <a:rPr lang="en-US" sz="2800" dirty="0"/>
              <a:t>Future of CPAM</a:t>
            </a:r>
            <a:endParaRPr lang="en-US" dirty="0"/>
          </a:p>
        </p:txBody>
      </p:sp>
      <p:sp>
        <p:nvSpPr>
          <p:cNvPr id="6" name="Content Placeholder 4">
            <a:extLst>
              <a:ext uri="{FF2B5EF4-FFF2-40B4-BE49-F238E27FC236}">
                <a16:creationId xmlns:a16="http://schemas.microsoft.com/office/drawing/2014/main" xmlns="" id="{A9DB4089-C99D-307E-67E8-6748364EFDC3}"/>
              </a:ext>
            </a:extLst>
          </p:cNvPr>
          <p:cNvSpPr>
            <a:spLocks noGrp="1"/>
          </p:cNvSpPr>
          <p:nvPr>
            <p:ph sz="quarter" idx="10"/>
          </p:nvPr>
        </p:nvSpPr>
        <p:spPr>
          <a:xfrm>
            <a:off x="385024" y="973123"/>
            <a:ext cx="11051116" cy="4758054"/>
          </a:xfrm>
        </p:spPr>
        <p:txBody>
          <a:bodyPr>
            <a:normAutofit/>
          </a:bodyPr>
          <a:lstStyle/>
          <a:p>
            <a:r>
              <a:rPr lang="en-US" sz="2400" dirty="0"/>
              <a:t>Present contract (signed in Nov 2022) runs up to end of Dec 2024</a:t>
            </a:r>
          </a:p>
          <a:p>
            <a:endParaRPr lang="en-US" sz="2400" dirty="0"/>
          </a:p>
          <a:p>
            <a:r>
              <a:rPr lang="en-US" sz="2400" dirty="0"/>
              <a:t>Intention is </a:t>
            </a:r>
            <a:r>
              <a:rPr lang="en-US" sz="2400" u="sng" dirty="0"/>
              <a:t>to keep the focus on the opportunities </a:t>
            </a:r>
            <a:r>
              <a:rPr lang="en-US" sz="2400" dirty="0"/>
              <a:t>identified in the SA AM Roadmap approved by DSI in 2016, however strengthening the following aspects of the program:</a:t>
            </a:r>
          </a:p>
          <a:p>
            <a:pPr lvl="1"/>
            <a:r>
              <a:rPr lang="en-US" sz="2000" dirty="0"/>
              <a:t>Accessibility. </a:t>
            </a:r>
          </a:p>
          <a:p>
            <a:pPr lvl="1"/>
            <a:r>
              <a:rPr lang="en-US" sz="2000" dirty="0"/>
              <a:t>Industry participation.</a:t>
            </a:r>
          </a:p>
          <a:p>
            <a:pPr lvl="1"/>
            <a:r>
              <a:rPr lang="en-US" sz="2000" dirty="0"/>
              <a:t>Industry support.</a:t>
            </a:r>
          </a:p>
          <a:p>
            <a:pPr lvl="1"/>
            <a:r>
              <a:rPr lang="en-US" sz="2000" dirty="0"/>
              <a:t>Post graduate support.</a:t>
            </a:r>
          </a:p>
          <a:p>
            <a:pPr lvl="2"/>
            <a:endParaRPr lang="en-US" sz="1800" dirty="0"/>
          </a:p>
          <a:p>
            <a:endParaRPr lang="en-US" sz="2400" dirty="0"/>
          </a:p>
        </p:txBody>
      </p:sp>
    </p:spTree>
    <p:extLst>
      <p:ext uri="{BB962C8B-B14F-4D97-AF65-F5344CB8AC3E}">
        <p14:creationId xmlns:p14="http://schemas.microsoft.com/office/powerpoint/2010/main" xmlns="" val="104608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857500"/>
            <a:ext cx="8229600" cy="1143000"/>
          </a:xfrm>
        </p:spPr>
        <p:txBody>
          <a:bodyPr>
            <a:normAutofit/>
          </a:bodyPr>
          <a:lstStyle/>
          <a:p>
            <a:pPr algn="ctr"/>
            <a:r>
              <a:rPr lang="en-US" dirty="0" err="1">
                <a:solidFill>
                  <a:schemeClr val="bg1"/>
                </a:solidFill>
              </a:rPr>
              <a:t>Aeroswift</a:t>
            </a:r>
            <a:r>
              <a:rPr lang="en-US" dirty="0">
                <a:solidFill>
                  <a:schemeClr val="bg1"/>
                </a:solidFill>
              </a:rPr>
              <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xmlns="" val="7634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5632F72-33F6-2048-E3D5-81F8F78D5B9C}"/>
              </a:ext>
            </a:extLst>
          </p:cNvPr>
          <p:cNvSpPr>
            <a:spLocks noGrp="1"/>
          </p:cNvSpPr>
          <p:nvPr>
            <p:ph type="title"/>
          </p:nvPr>
        </p:nvSpPr>
        <p:spPr/>
        <p:txBody>
          <a:bodyPr/>
          <a:lstStyle/>
          <a:p>
            <a:r>
              <a:rPr lang="en-US" dirty="0" err="1"/>
              <a:t>Aeroswift</a:t>
            </a:r>
            <a:r>
              <a:rPr lang="en-US" dirty="0"/>
              <a:t> Objectives</a:t>
            </a:r>
          </a:p>
        </p:txBody>
      </p:sp>
      <p:sp>
        <p:nvSpPr>
          <p:cNvPr id="5" name="Content Placeholder 4">
            <a:extLst>
              <a:ext uri="{FF2B5EF4-FFF2-40B4-BE49-F238E27FC236}">
                <a16:creationId xmlns:a16="http://schemas.microsoft.com/office/drawing/2014/main" xmlns="" id="{363B56C3-DEAC-3F2C-B695-57F5A665C8C1}"/>
              </a:ext>
            </a:extLst>
          </p:cNvPr>
          <p:cNvSpPr>
            <a:spLocks noGrp="1"/>
          </p:cNvSpPr>
          <p:nvPr>
            <p:ph sz="quarter" idx="10"/>
          </p:nvPr>
        </p:nvSpPr>
        <p:spPr>
          <a:xfrm>
            <a:off x="527051" y="1250731"/>
            <a:ext cx="11051116" cy="4504428"/>
          </a:xfrm>
        </p:spPr>
        <p:txBody>
          <a:bodyPr>
            <a:normAutofit fontScale="85000" lnSpcReduction="10000"/>
          </a:bodyPr>
          <a:lstStyle/>
          <a:p>
            <a:r>
              <a:rPr lang="en-US" dirty="0"/>
              <a:t>The development of the Aeroswift technology for metal additive manufacturing started with the intention to expand the local capability in an emerging field of advanced manufacturing</a:t>
            </a:r>
          </a:p>
          <a:p>
            <a:endParaRPr lang="en-US" dirty="0"/>
          </a:p>
          <a:p>
            <a:r>
              <a:rPr lang="en-US" dirty="0"/>
              <a:t>The initial intention was to apply the technology within the aerospace sector but the rapid maturity of the technology and the adoption rate in industry has created opportunities in multiple sectors</a:t>
            </a:r>
          </a:p>
          <a:p>
            <a:endParaRPr lang="en-US" dirty="0"/>
          </a:p>
          <a:p>
            <a:r>
              <a:rPr lang="en-US" dirty="0"/>
              <a:t>The key focus for Financial Year (FY) 2022/23-2023/24 is to move into industrialisation of the Aeroswift technology by putting the product into the market, focusing on the following 3 objectives:</a:t>
            </a:r>
          </a:p>
          <a:p>
            <a:pPr lvl="1"/>
            <a:r>
              <a:rPr lang="en-US" dirty="0"/>
              <a:t>System maturity management;</a:t>
            </a:r>
          </a:p>
          <a:p>
            <a:pPr lvl="1"/>
            <a:r>
              <a:rPr lang="en-US" dirty="0"/>
              <a:t>Product development and preproduction machine design validation; and</a:t>
            </a:r>
          </a:p>
          <a:p>
            <a:pPr lvl="1"/>
            <a:r>
              <a:rPr lang="en-US" dirty="0"/>
              <a:t>Business model </a:t>
            </a:r>
            <a:r>
              <a:rPr lang="en-GB" dirty="0"/>
              <a:t>finalisation </a:t>
            </a:r>
            <a:r>
              <a:rPr lang="en-US" dirty="0"/>
              <a:t>and preparations for the pre-product machine manufacturing and qualification.</a:t>
            </a:r>
          </a:p>
          <a:p>
            <a:endParaRPr lang="en-US" dirty="0"/>
          </a:p>
          <a:p>
            <a:r>
              <a:rPr lang="en-US" dirty="0"/>
              <a:t>Additional KPIs</a:t>
            </a:r>
          </a:p>
          <a:p>
            <a:pPr lvl="1"/>
            <a:r>
              <a:rPr lang="en-US" dirty="0"/>
              <a:t>Support undergraduate and postgraduate students</a:t>
            </a:r>
          </a:p>
          <a:p>
            <a:pPr lvl="1"/>
            <a:r>
              <a:rPr lang="en-US" strike="sngStrike" dirty="0"/>
              <a:t>Develop IP </a:t>
            </a:r>
            <a:r>
              <a:rPr lang="en-US" dirty="0"/>
              <a:t>(Mature and apply the intellectual property in the pre-production version)</a:t>
            </a:r>
          </a:p>
          <a:p>
            <a:pPr lvl="1"/>
            <a:r>
              <a:rPr lang="en-US" dirty="0"/>
              <a:t>Disseminate knowledge through publications and conferences</a:t>
            </a:r>
          </a:p>
          <a:p>
            <a:pPr lvl="1"/>
            <a:r>
              <a:rPr lang="en-US" dirty="0"/>
              <a:t>Establish a network of key stakeholders</a:t>
            </a:r>
          </a:p>
          <a:p>
            <a:pPr lvl="1"/>
            <a:endParaRPr lang="en-US" dirty="0"/>
          </a:p>
          <a:p>
            <a:endParaRPr lang="en-US" dirty="0"/>
          </a:p>
        </p:txBody>
      </p:sp>
    </p:spTree>
    <p:extLst>
      <p:ext uri="{BB962C8B-B14F-4D97-AF65-F5344CB8AC3E}">
        <p14:creationId xmlns:p14="http://schemas.microsoft.com/office/powerpoint/2010/main" xmlns="" val="3859980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5632F72-33F6-2048-E3D5-81F8F78D5B9C}"/>
              </a:ext>
            </a:extLst>
          </p:cNvPr>
          <p:cNvSpPr>
            <a:spLocks noGrp="1"/>
          </p:cNvSpPr>
          <p:nvPr>
            <p:ph type="title"/>
          </p:nvPr>
        </p:nvSpPr>
        <p:spPr>
          <a:xfrm>
            <a:off x="463340" y="411653"/>
            <a:ext cx="10972800" cy="973138"/>
          </a:xfrm>
        </p:spPr>
        <p:txBody>
          <a:bodyPr vert="horz" lIns="91440" tIns="45720" rIns="91440" bIns="45720" rtlCol="0" anchor="ctr">
            <a:normAutofit/>
          </a:bodyPr>
          <a:lstStyle/>
          <a:p>
            <a:r>
              <a:rPr lang="en-US" b="1" kern="1200" dirty="0" err="1">
                <a:latin typeface="Arial"/>
                <a:ea typeface="+mj-ea"/>
                <a:cs typeface="Arial"/>
              </a:rPr>
              <a:t>Aeroswift</a:t>
            </a:r>
            <a:r>
              <a:rPr lang="en-US" b="1" kern="1200" dirty="0">
                <a:latin typeface="Arial"/>
                <a:ea typeface="+mj-ea"/>
                <a:cs typeface="Arial"/>
              </a:rPr>
              <a:t> </a:t>
            </a:r>
            <a:r>
              <a:rPr lang="en-US" dirty="0"/>
              <a:t>Implementation Plan</a:t>
            </a:r>
            <a:endParaRPr lang="en-US" b="1" kern="1200" dirty="0">
              <a:latin typeface="Arial"/>
              <a:ea typeface="+mj-ea"/>
              <a:cs typeface="Arial"/>
            </a:endParaRPr>
          </a:p>
        </p:txBody>
      </p:sp>
      <p:graphicFrame>
        <p:nvGraphicFramePr>
          <p:cNvPr id="6" name="TextBox 2">
            <a:extLst>
              <a:ext uri="{FF2B5EF4-FFF2-40B4-BE49-F238E27FC236}">
                <a16:creationId xmlns:a16="http://schemas.microsoft.com/office/drawing/2014/main" xmlns="" id="{B7225939-6462-1797-AA32-CDBFFC6B515F}"/>
              </a:ext>
            </a:extLst>
          </p:cNvPr>
          <p:cNvGraphicFramePr/>
          <p:nvPr>
            <p:extLst>
              <p:ext uri="{D42A27DB-BD31-4B8C-83A1-F6EECF244321}">
                <p14:modId xmlns:p14="http://schemas.microsoft.com/office/powerpoint/2010/main" xmlns="" val="4005510012"/>
              </p:ext>
            </p:extLst>
          </p:nvPr>
        </p:nvGraphicFramePr>
        <p:xfrm>
          <a:off x="463340" y="1349140"/>
          <a:ext cx="11051116" cy="4159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971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SmartArt timeline">
            <a:extLst>
              <a:ext uri="{FF2B5EF4-FFF2-40B4-BE49-F238E27FC236}">
                <a16:creationId xmlns:a16="http://schemas.microsoft.com/office/drawing/2014/main" xmlns="" id="{357C9290-B3D1-CCFA-2365-36F980FC525D}"/>
              </a:ext>
            </a:extLst>
          </p:cNvPr>
          <p:cNvGraphicFramePr>
            <a:graphicFrameLocks/>
          </p:cNvGraphicFramePr>
          <p:nvPr>
            <p:extLst>
              <p:ext uri="{D42A27DB-BD31-4B8C-83A1-F6EECF244321}">
                <p14:modId xmlns:p14="http://schemas.microsoft.com/office/powerpoint/2010/main" xmlns="" val="3904829694"/>
              </p:ext>
            </p:extLst>
          </p:nvPr>
        </p:nvGraphicFramePr>
        <p:xfrm>
          <a:off x="1529542" y="1582413"/>
          <a:ext cx="801658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Title 1">
            <a:extLst>
              <a:ext uri="{FF2B5EF4-FFF2-40B4-BE49-F238E27FC236}">
                <a16:creationId xmlns:a16="http://schemas.microsoft.com/office/drawing/2014/main" xmlns="" id="{7EAC1709-A92A-8606-CDC7-809985A26064}"/>
              </a:ext>
            </a:extLst>
          </p:cNvPr>
          <p:cNvSpPr>
            <a:spLocks noGrp="1"/>
          </p:cNvSpPr>
          <p:nvPr>
            <p:ph type="title"/>
          </p:nvPr>
        </p:nvSpPr>
        <p:spPr>
          <a:xfrm>
            <a:off x="325885" y="265717"/>
            <a:ext cx="8976982" cy="1143000"/>
          </a:xfrm>
        </p:spPr>
        <p:txBody>
          <a:bodyPr anchor="ctr">
            <a:normAutofit/>
          </a:bodyPr>
          <a:lstStyle/>
          <a:p>
            <a:r>
              <a:rPr lang="en-US" dirty="0"/>
              <a:t>Route to Industriali</a:t>
            </a:r>
            <a:r>
              <a:rPr lang="en-US" dirty="0">
                <a:solidFill>
                  <a:srgbClr val="FF0000"/>
                </a:solidFill>
              </a:rPr>
              <a:t>s</a:t>
            </a:r>
            <a:r>
              <a:rPr lang="en-US" dirty="0"/>
              <a:t>ation/Commercialization </a:t>
            </a:r>
          </a:p>
        </p:txBody>
      </p:sp>
      <p:grpSp>
        <p:nvGrpSpPr>
          <p:cNvPr id="102" name="Group 101">
            <a:extLst>
              <a:ext uri="{FF2B5EF4-FFF2-40B4-BE49-F238E27FC236}">
                <a16:creationId xmlns:a16="http://schemas.microsoft.com/office/drawing/2014/main" xmlns="" id="{A9E7BF05-9634-F92A-7F43-BB54FC1605F5}"/>
              </a:ext>
            </a:extLst>
          </p:cNvPr>
          <p:cNvGrpSpPr/>
          <p:nvPr/>
        </p:nvGrpSpPr>
        <p:grpSpPr>
          <a:xfrm>
            <a:off x="1161222" y="1267465"/>
            <a:ext cx="9462446" cy="5209085"/>
            <a:chOff x="-362779" y="1267464"/>
            <a:chExt cx="9462446" cy="5209085"/>
          </a:xfrm>
        </p:grpSpPr>
        <p:sp>
          <p:nvSpPr>
            <p:cNvPr id="4" name="TextBox 3">
              <a:extLst>
                <a:ext uri="{FF2B5EF4-FFF2-40B4-BE49-F238E27FC236}">
                  <a16:creationId xmlns:a16="http://schemas.microsoft.com/office/drawing/2014/main" xmlns="" id="{12E3DAFD-9AA1-4EAB-7524-FBE093DF8FBE}"/>
                </a:ext>
              </a:extLst>
            </p:cNvPr>
            <p:cNvSpPr txBox="1"/>
            <p:nvPr/>
          </p:nvSpPr>
          <p:spPr>
            <a:xfrm>
              <a:off x="1066206" y="3698843"/>
              <a:ext cx="1743760" cy="341632"/>
            </a:xfrm>
            <a:prstGeom prst="rect">
              <a:avLst/>
            </a:prstGeom>
            <a:noFill/>
          </p:spPr>
          <p:txBody>
            <a:bodyPr wrap="square" rtlCol="0">
              <a:spAutoFit/>
            </a:bodyPr>
            <a:lstStyle/>
            <a:p>
              <a:pPr marL="128588" indent="-128588" defTabSz="400050">
                <a:lnSpc>
                  <a:spcPct val="90000"/>
                </a:lnSpc>
                <a:spcAft>
                  <a:spcPct val="35000"/>
                </a:spcAft>
                <a:buFont typeface="Arial" panose="020B0604020202020204" pitchFamily="34" charset="0"/>
                <a:buChar char="•"/>
              </a:pPr>
              <a:r>
                <a:rPr lang="en-US" sz="900" dirty="0">
                  <a:solidFill>
                    <a:srgbClr val="40474F"/>
                  </a:solidFill>
                  <a:latin typeface="Trebuchet MS" panose="020B0603020202020204"/>
                  <a:cs typeface="Arial"/>
                </a:rPr>
                <a:t>Prepare publication for request of OEM Agreement</a:t>
              </a:r>
            </a:p>
          </p:txBody>
        </p:sp>
        <p:sp>
          <p:nvSpPr>
            <p:cNvPr id="5" name="TextBox 4">
              <a:extLst>
                <a:ext uri="{FF2B5EF4-FFF2-40B4-BE49-F238E27FC236}">
                  <a16:creationId xmlns:a16="http://schemas.microsoft.com/office/drawing/2014/main" xmlns="" id="{55C02536-3278-2537-81E2-36E56C4E7FFA}"/>
                </a:ext>
              </a:extLst>
            </p:cNvPr>
            <p:cNvSpPr txBox="1"/>
            <p:nvPr/>
          </p:nvSpPr>
          <p:spPr>
            <a:xfrm>
              <a:off x="-362779" y="1272186"/>
              <a:ext cx="1249765" cy="646331"/>
            </a:xfrm>
            <a:prstGeom prst="rect">
              <a:avLst/>
            </a:prstGeom>
            <a:noFill/>
          </p:spPr>
          <p:txBody>
            <a:bodyPr wrap="square" lIns="91440" tIns="45720" rIns="91440" bIns="45720" rtlCol="0" anchor="t">
              <a:spAutoFit/>
            </a:bodyPr>
            <a:lstStyle/>
            <a:p>
              <a:pPr algn="ctr">
                <a:defRPr b="1"/>
              </a:pPr>
              <a:r>
                <a:rPr lang="en-US" sz="1200" b="1" dirty="0">
                  <a:solidFill>
                    <a:srgbClr val="FF0000"/>
                  </a:solidFill>
                  <a:latin typeface="Calibri"/>
                  <a:ea typeface="ＭＳ Ｐゴシック"/>
                  <a:cs typeface="Arial"/>
                </a:rPr>
                <a:t>Define User Requirement Statement</a:t>
              </a:r>
              <a:endParaRPr lang="en-ZA" sz="1200" b="1" dirty="0">
                <a:solidFill>
                  <a:srgbClr val="FF0000"/>
                </a:solidFill>
                <a:cs typeface="Arial"/>
              </a:endParaRPr>
            </a:p>
          </p:txBody>
        </p:sp>
        <p:sp>
          <p:nvSpPr>
            <p:cNvPr id="7" name="Teardrop 6">
              <a:extLst>
                <a:ext uri="{FF2B5EF4-FFF2-40B4-BE49-F238E27FC236}">
                  <a16:creationId xmlns:a16="http://schemas.microsoft.com/office/drawing/2014/main" xmlns="" id="{3E9ED8C1-2E3C-A957-4DCD-B1170CD1D502}"/>
                </a:ext>
              </a:extLst>
            </p:cNvPr>
            <p:cNvSpPr/>
            <p:nvPr/>
          </p:nvSpPr>
          <p:spPr>
            <a:xfrm rot="18900000">
              <a:off x="4043755" y="4152109"/>
              <a:ext cx="239995" cy="239995"/>
            </a:xfrm>
            <a:prstGeom prst="teardrop">
              <a:avLst>
                <a:gd name="adj" fmla="val 115000"/>
              </a:avLst>
            </a:prstGeom>
            <a:solidFill>
              <a:schemeClr val="accent5">
                <a:lumMod val="60000"/>
                <a:lumOff val="40000"/>
              </a:schemeClr>
            </a:solidFill>
            <a:ln>
              <a:solidFill>
                <a:schemeClr val="accent5">
                  <a:lumMod val="60000"/>
                  <a:lumOff val="40000"/>
                </a:schemeClr>
              </a:solidFill>
            </a:ln>
          </p:spPr>
          <p:style>
            <a:lnRef idx="2">
              <a:schemeClr val="accent5">
                <a:hueOff val="-3676672"/>
                <a:satOff val="-5114"/>
                <a:lumOff val="-1961"/>
                <a:alphaOff val="0"/>
              </a:schemeClr>
            </a:lnRef>
            <a:fillRef idx="1">
              <a:schemeClr val="accent5">
                <a:hueOff val="-3676672"/>
                <a:satOff val="-5114"/>
                <a:lumOff val="-1961"/>
                <a:alphaOff val="0"/>
              </a:schemeClr>
            </a:fillRef>
            <a:effectRef idx="1">
              <a:schemeClr val="accent5">
                <a:hueOff val="-3676672"/>
                <a:satOff val="-5114"/>
                <a:lumOff val="-1961"/>
                <a:alphaOff val="0"/>
              </a:schemeClr>
            </a:effectRef>
            <a:fontRef idx="minor">
              <a:schemeClr val="lt1"/>
            </a:fontRef>
          </p:style>
        </p:sp>
        <p:sp>
          <p:nvSpPr>
            <p:cNvPr id="8" name="Oval 7">
              <a:extLst>
                <a:ext uri="{FF2B5EF4-FFF2-40B4-BE49-F238E27FC236}">
                  <a16:creationId xmlns:a16="http://schemas.microsoft.com/office/drawing/2014/main" xmlns="" id="{2C36762B-A18C-E543-48D4-6D8B02C2EFB0}"/>
                </a:ext>
              </a:extLst>
            </p:cNvPr>
            <p:cNvSpPr/>
            <p:nvPr/>
          </p:nvSpPr>
          <p:spPr>
            <a:xfrm>
              <a:off x="4068595" y="4178770"/>
              <a:ext cx="186672" cy="186672"/>
            </a:xfrm>
            <a:prstGeom prst="ellipse">
              <a:avLst/>
            </a:prstGeom>
            <a:ln>
              <a:solidFill>
                <a:schemeClr val="accent5">
                  <a:lumMod val="60000"/>
                  <a:lumOff val="40000"/>
                </a:schemeClr>
              </a:solidFill>
            </a:ln>
          </p:spPr>
          <p:style>
            <a:lnRef idx="2">
              <a:schemeClr val="accent5">
                <a:hueOff val="-4902230"/>
                <a:satOff val="-6819"/>
                <a:lumOff val="-261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TextBox 8">
              <a:extLst>
                <a:ext uri="{FF2B5EF4-FFF2-40B4-BE49-F238E27FC236}">
                  <a16:creationId xmlns:a16="http://schemas.microsoft.com/office/drawing/2014/main" xmlns="" id="{9ED7F242-F49D-B7C0-1A71-89DBA22B8D5F}"/>
                </a:ext>
              </a:extLst>
            </p:cNvPr>
            <p:cNvSpPr txBox="1"/>
            <p:nvPr/>
          </p:nvSpPr>
          <p:spPr>
            <a:xfrm>
              <a:off x="949355" y="4357783"/>
              <a:ext cx="1538947" cy="276999"/>
            </a:xfrm>
            <a:prstGeom prst="rect">
              <a:avLst/>
            </a:prstGeom>
            <a:noFill/>
          </p:spPr>
          <p:txBody>
            <a:bodyPr wrap="none" rtlCol="0">
              <a:spAutoFit/>
            </a:bodyPr>
            <a:lstStyle/>
            <a:p>
              <a:pPr>
                <a:defRPr b="1"/>
              </a:pPr>
              <a:r>
                <a:rPr lang="en-US" sz="1200" b="1">
                  <a:solidFill>
                    <a:srgbClr val="40474F"/>
                  </a:solidFill>
                  <a:cs typeface="Arial"/>
                </a:rPr>
                <a:t>Industrialization Plan</a:t>
              </a:r>
              <a:endParaRPr lang="en-ZA" sz="1200" b="1">
                <a:solidFill>
                  <a:srgbClr val="40474F"/>
                </a:solidFill>
                <a:cs typeface="Arial"/>
              </a:endParaRPr>
            </a:p>
          </p:txBody>
        </p:sp>
        <p:sp>
          <p:nvSpPr>
            <p:cNvPr id="10" name="TextBox 9">
              <a:extLst>
                <a:ext uri="{FF2B5EF4-FFF2-40B4-BE49-F238E27FC236}">
                  <a16:creationId xmlns:a16="http://schemas.microsoft.com/office/drawing/2014/main" xmlns="" id="{46805DED-C706-6AAA-11E5-6D9AC0F8521E}"/>
                </a:ext>
              </a:extLst>
            </p:cNvPr>
            <p:cNvSpPr txBox="1"/>
            <p:nvPr/>
          </p:nvSpPr>
          <p:spPr>
            <a:xfrm>
              <a:off x="4068704" y="4369099"/>
              <a:ext cx="1558691" cy="461665"/>
            </a:xfrm>
            <a:prstGeom prst="rect">
              <a:avLst/>
            </a:prstGeom>
            <a:noFill/>
          </p:spPr>
          <p:txBody>
            <a:bodyPr wrap="square" lIns="91440" tIns="45720" rIns="91440" bIns="45720" rtlCol="0" anchor="t">
              <a:spAutoFit/>
            </a:bodyPr>
            <a:lstStyle/>
            <a:p>
              <a:pPr>
                <a:defRPr b="1"/>
              </a:pPr>
              <a:r>
                <a:rPr lang="en-US" sz="1200" b="1" dirty="0">
                  <a:solidFill>
                    <a:srgbClr val="40474F"/>
                  </a:solidFill>
                  <a:latin typeface="Calibri"/>
                  <a:ea typeface="ＭＳ Ｐゴシック"/>
                  <a:cs typeface="Arial"/>
                </a:rPr>
                <a:t>Commercialization Partnerships  </a:t>
              </a:r>
              <a:endParaRPr lang="en-ZA" sz="1200" b="1" dirty="0">
                <a:solidFill>
                  <a:srgbClr val="40474F"/>
                </a:solidFill>
                <a:cs typeface="Arial"/>
              </a:endParaRPr>
            </a:p>
          </p:txBody>
        </p:sp>
        <p:sp>
          <p:nvSpPr>
            <p:cNvPr id="11" name="Straight Connector 10">
              <a:extLst>
                <a:ext uri="{FF2B5EF4-FFF2-40B4-BE49-F238E27FC236}">
                  <a16:creationId xmlns:a16="http://schemas.microsoft.com/office/drawing/2014/main" xmlns="" id="{2A011980-2924-B567-B138-CDC184E37AC6}"/>
                </a:ext>
              </a:extLst>
            </p:cNvPr>
            <p:cNvSpPr/>
            <p:nvPr/>
          </p:nvSpPr>
          <p:spPr>
            <a:xfrm>
              <a:off x="4161934" y="3087910"/>
              <a:ext cx="0" cy="965997"/>
            </a:xfrm>
            <a:prstGeom prst="line">
              <a:avLst/>
            </a:prstGeom>
            <a:noFill/>
            <a:ln w="12700" cap="flat" cmpd="sng" algn="ctr">
              <a:solidFill>
                <a:schemeClr val="accent5">
                  <a:lumMod val="60000"/>
                  <a:lumOff val="4000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12" name="Oval 11">
              <a:extLst>
                <a:ext uri="{FF2B5EF4-FFF2-40B4-BE49-F238E27FC236}">
                  <a16:creationId xmlns:a16="http://schemas.microsoft.com/office/drawing/2014/main" xmlns="" id="{04AC37AF-62B9-726E-0B8E-393FE7ABFAF7}"/>
                </a:ext>
              </a:extLst>
            </p:cNvPr>
            <p:cNvSpPr/>
            <p:nvPr/>
          </p:nvSpPr>
          <p:spPr>
            <a:xfrm>
              <a:off x="4129524" y="3038830"/>
              <a:ext cx="61093" cy="61093"/>
            </a:xfrm>
            <a:prstGeom prst="ellipse">
              <a:avLst/>
            </a:prstGeom>
            <a:solidFill>
              <a:schemeClr val="accent5">
                <a:hueOff val="-3379271"/>
                <a:satOff val="-8710"/>
                <a:lumOff val="-5883"/>
                <a:alphaOff val="0"/>
              </a:schemeClr>
            </a:solidFill>
            <a:ln w="6350" cap="flat" cmpd="sng" algn="ctr">
              <a:solidFill>
                <a:schemeClr val="accent5">
                  <a:lumMod val="60000"/>
                  <a:lumOff val="40000"/>
                </a:schemeClr>
              </a:solidFill>
              <a:prstDash val="solid"/>
              <a:miter lim="800000"/>
            </a:ln>
            <a:effectLst/>
          </p:spPr>
          <p:style>
            <a:lnRef idx="3">
              <a:scrgbClr r="0" g="0" b="0"/>
            </a:lnRef>
            <a:fillRef idx="1">
              <a:scrgbClr r="0" g="0" b="0"/>
            </a:fillRef>
            <a:effectRef idx="1">
              <a:scrgbClr r="0" g="0" b="0"/>
            </a:effectRef>
            <a:fontRef idx="minor">
              <a:schemeClr val="lt1"/>
            </a:fontRef>
          </p:style>
        </p:sp>
        <p:sp>
          <p:nvSpPr>
            <p:cNvPr id="13" name="TextBox 12">
              <a:extLst>
                <a:ext uri="{FF2B5EF4-FFF2-40B4-BE49-F238E27FC236}">
                  <a16:creationId xmlns:a16="http://schemas.microsoft.com/office/drawing/2014/main" xmlns="" id="{CBB6DF34-A555-058B-4829-EAA7A9386367}"/>
                </a:ext>
              </a:extLst>
            </p:cNvPr>
            <p:cNvSpPr txBox="1"/>
            <p:nvPr/>
          </p:nvSpPr>
          <p:spPr>
            <a:xfrm>
              <a:off x="1850216" y="1561893"/>
              <a:ext cx="1605115" cy="461665"/>
            </a:xfrm>
            <a:prstGeom prst="rect">
              <a:avLst/>
            </a:prstGeom>
            <a:noFill/>
          </p:spPr>
          <p:txBody>
            <a:bodyPr wrap="square" rtlCol="0">
              <a:spAutoFit/>
            </a:bodyPr>
            <a:lstStyle/>
            <a:p>
              <a:pPr algn="ctr">
                <a:defRPr b="1"/>
              </a:pPr>
              <a:r>
                <a:rPr lang="en-US" sz="1200" b="1" dirty="0">
                  <a:solidFill>
                    <a:srgbClr val="FF0000"/>
                  </a:solidFill>
                  <a:cs typeface="Arial"/>
                </a:rPr>
                <a:t>Provide Ecosystem Support</a:t>
              </a:r>
              <a:endParaRPr lang="en-ZA" sz="1200" b="1" dirty="0">
                <a:solidFill>
                  <a:srgbClr val="FF0000"/>
                </a:solidFill>
                <a:cs typeface="Arial"/>
              </a:endParaRPr>
            </a:p>
          </p:txBody>
        </p:sp>
        <p:sp>
          <p:nvSpPr>
            <p:cNvPr id="14" name="TextBox 13">
              <a:extLst>
                <a:ext uri="{FF2B5EF4-FFF2-40B4-BE49-F238E27FC236}">
                  <a16:creationId xmlns:a16="http://schemas.microsoft.com/office/drawing/2014/main" xmlns="" id="{35EF6837-8BFA-8DB4-AC74-A7AA20BC28FF}"/>
                </a:ext>
              </a:extLst>
            </p:cNvPr>
            <p:cNvSpPr txBox="1"/>
            <p:nvPr/>
          </p:nvSpPr>
          <p:spPr>
            <a:xfrm>
              <a:off x="4168862" y="3364612"/>
              <a:ext cx="2494758" cy="736355"/>
            </a:xfrm>
            <a:prstGeom prst="rect">
              <a:avLst/>
            </a:prstGeom>
            <a:noFill/>
          </p:spPr>
          <p:txBody>
            <a:bodyPr wrap="square" rtlCol="0">
              <a:spAutoFit/>
            </a:bodyPr>
            <a:lstStyle/>
            <a:p>
              <a:pPr marL="128588" indent="-128588" defTabSz="400050">
                <a:lnSpc>
                  <a:spcPct val="90000"/>
                </a:lnSpc>
                <a:spcAft>
                  <a:spcPct val="35000"/>
                </a:spcAft>
                <a:buFont typeface="Arial" panose="020B0604020202020204" pitchFamily="34" charset="0"/>
                <a:buChar char="•"/>
              </a:pPr>
              <a:r>
                <a:rPr lang="en-ZA" sz="900">
                  <a:solidFill>
                    <a:srgbClr val="40474F"/>
                  </a:solidFill>
                  <a:latin typeface="Trebuchet MS" panose="020B0603020202020204"/>
                  <a:cs typeface="Arial"/>
                </a:rPr>
                <a:t>Publication</a:t>
              </a:r>
            </a:p>
            <a:p>
              <a:pPr marL="128588" indent="-128588" defTabSz="400050">
                <a:lnSpc>
                  <a:spcPct val="90000"/>
                </a:lnSpc>
                <a:spcAft>
                  <a:spcPct val="35000"/>
                </a:spcAft>
                <a:buFont typeface="Arial" panose="020B0604020202020204" pitchFamily="34" charset="0"/>
                <a:buChar char="•"/>
              </a:pPr>
              <a:r>
                <a:rPr lang="en-ZA" sz="900">
                  <a:solidFill>
                    <a:srgbClr val="40474F"/>
                  </a:solidFill>
                  <a:latin typeface="Trebuchet MS" panose="020B0603020202020204"/>
                  <a:cs typeface="Arial"/>
                </a:rPr>
                <a:t>Information sessions</a:t>
              </a:r>
            </a:p>
            <a:p>
              <a:pPr marL="128588" indent="-128588" defTabSz="400050">
                <a:lnSpc>
                  <a:spcPct val="90000"/>
                </a:lnSpc>
                <a:spcAft>
                  <a:spcPct val="35000"/>
                </a:spcAft>
                <a:buFont typeface="Arial" panose="020B0604020202020204" pitchFamily="34" charset="0"/>
                <a:buChar char="•"/>
              </a:pPr>
              <a:r>
                <a:rPr lang="en-ZA" sz="900">
                  <a:solidFill>
                    <a:srgbClr val="40474F"/>
                  </a:solidFill>
                  <a:latin typeface="Trebuchet MS" panose="020B0603020202020204"/>
                  <a:cs typeface="Arial"/>
                </a:rPr>
                <a:t>Evaluation</a:t>
              </a:r>
            </a:p>
            <a:p>
              <a:pPr marL="128588" indent="-128588" defTabSz="400050">
                <a:lnSpc>
                  <a:spcPct val="90000"/>
                </a:lnSpc>
                <a:spcAft>
                  <a:spcPct val="35000"/>
                </a:spcAft>
                <a:buFont typeface="Arial" panose="020B0604020202020204" pitchFamily="34" charset="0"/>
                <a:buChar char="•"/>
              </a:pPr>
              <a:r>
                <a:rPr lang="en-ZA" sz="900">
                  <a:solidFill>
                    <a:srgbClr val="40474F"/>
                  </a:solidFill>
                  <a:latin typeface="Trebuchet MS" panose="020B0603020202020204"/>
                  <a:cs typeface="Arial"/>
                </a:rPr>
                <a:t>Appointment of Industrialisation Partner</a:t>
              </a:r>
              <a:endParaRPr lang="en-US" sz="900">
                <a:solidFill>
                  <a:srgbClr val="40474F"/>
                </a:solidFill>
                <a:latin typeface="Trebuchet MS" panose="020B0603020202020204"/>
                <a:cs typeface="Arial"/>
              </a:endParaRPr>
            </a:p>
          </p:txBody>
        </p:sp>
        <p:sp>
          <p:nvSpPr>
            <p:cNvPr id="16" name="TextBox 15">
              <a:extLst>
                <a:ext uri="{FF2B5EF4-FFF2-40B4-BE49-F238E27FC236}">
                  <a16:creationId xmlns:a16="http://schemas.microsoft.com/office/drawing/2014/main" xmlns="" id="{BF4A20F7-59C3-65E6-9AC1-C50B08C417D3}"/>
                </a:ext>
              </a:extLst>
            </p:cNvPr>
            <p:cNvSpPr txBox="1"/>
            <p:nvPr/>
          </p:nvSpPr>
          <p:spPr>
            <a:xfrm>
              <a:off x="244006" y="2113134"/>
              <a:ext cx="1605114" cy="341632"/>
            </a:xfrm>
            <a:prstGeom prst="rect">
              <a:avLst/>
            </a:prstGeom>
            <a:noFill/>
          </p:spPr>
          <p:txBody>
            <a:bodyPr wrap="square" rtlCol="0">
              <a:spAutoFit/>
            </a:bodyPr>
            <a:lstStyle/>
            <a:p>
              <a:pPr marL="128588" indent="-128588" defTabSz="400050">
                <a:lnSpc>
                  <a:spcPct val="90000"/>
                </a:lnSpc>
                <a:spcAft>
                  <a:spcPct val="35000"/>
                </a:spcAft>
                <a:buFont typeface="Arial" panose="020B0604020202020204" pitchFamily="34" charset="0"/>
                <a:buChar char="•"/>
              </a:pPr>
              <a:r>
                <a:rPr lang="en-US" sz="900">
                  <a:solidFill>
                    <a:srgbClr val="40474F"/>
                  </a:solidFill>
                  <a:latin typeface="Trebuchet MS" panose="020B0603020202020204"/>
                  <a:cs typeface="Arial"/>
                </a:rPr>
                <a:t>Terms of reference based on DSI investment</a:t>
              </a:r>
            </a:p>
          </p:txBody>
        </p:sp>
        <p:sp>
          <p:nvSpPr>
            <p:cNvPr id="17" name="TextBox 16">
              <a:extLst>
                <a:ext uri="{FF2B5EF4-FFF2-40B4-BE49-F238E27FC236}">
                  <a16:creationId xmlns:a16="http://schemas.microsoft.com/office/drawing/2014/main" xmlns="" id="{CC2F63F8-7142-B34E-A16A-3AC871D5C329}"/>
                </a:ext>
              </a:extLst>
            </p:cNvPr>
            <p:cNvSpPr txBox="1"/>
            <p:nvPr/>
          </p:nvSpPr>
          <p:spPr>
            <a:xfrm>
              <a:off x="2733276" y="1946188"/>
              <a:ext cx="2120602" cy="1034129"/>
            </a:xfrm>
            <a:prstGeom prst="rect">
              <a:avLst/>
            </a:prstGeom>
            <a:noFill/>
          </p:spPr>
          <p:txBody>
            <a:bodyPr wrap="square" lIns="91440" tIns="45720" rIns="91440" bIns="45720" rtlCol="0" anchor="t">
              <a:spAutoFit/>
            </a:bodyPr>
            <a:lstStyle/>
            <a:p>
              <a:pPr marL="128270" indent="-128270" defTabSz="400050">
                <a:lnSpc>
                  <a:spcPct val="90000"/>
                </a:lnSpc>
                <a:spcAft>
                  <a:spcPct val="35000"/>
                </a:spcAft>
                <a:buFont typeface="Arial" panose="020B0604020202020204" pitchFamily="34" charset="0"/>
                <a:buChar char="•"/>
              </a:pPr>
              <a:r>
                <a:rPr lang="en-ZA" sz="900" dirty="0">
                  <a:solidFill>
                    <a:srgbClr val="40474F"/>
                  </a:solidFill>
                  <a:latin typeface="Trebuchet MS" panose="020B0603020202020204"/>
                  <a:ea typeface="ＭＳ Ｐゴシック"/>
                  <a:cs typeface="Arial"/>
                </a:rPr>
                <a:t>Support new companies based on :</a:t>
              </a:r>
              <a:endParaRPr lang="en-US" dirty="0">
                <a:ea typeface="ＭＳ Ｐゴシック"/>
              </a:endParaRPr>
            </a:p>
            <a:p>
              <a:pPr marL="628650" lvl="2" indent="-171450" defTabSz="400050">
                <a:lnSpc>
                  <a:spcPct val="90000"/>
                </a:lnSpc>
                <a:spcAft>
                  <a:spcPct val="35000"/>
                </a:spcAft>
                <a:buFont typeface="Courier New" panose="02070309020205020404" pitchFamily="49" charset="0"/>
                <a:buChar char="o"/>
              </a:pPr>
              <a:r>
                <a:rPr lang="en-US" sz="900" dirty="0">
                  <a:solidFill>
                    <a:srgbClr val="40474F"/>
                  </a:solidFill>
                  <a:latin typeface="Trebuchet MS" panose="020B0603020202020204"/>
                  <a:ea typeface="ＭＳ Ｐゴシック"/>
                  <a:cs typeface="Arial"/>
                </a:rPr>
                <a:t>Diagnostic services</a:t>
              </a:r>
            </a:p>
            <a:p>
              <a:pPr marL="628650" lvl="2" indent="-171450" defTabSz="400050">
                <a:lnSpc>
                  <a:spcPct val="90000"/>
                </a:lnSpc>
                <a:spcAft>
                  <a:spcPct val="35000"/>
                </a:spcAft>
                <a:buFont typeface="Courier New" panose="02070309020205020404" pitchFamily="49" charset="0"/>
                <a:buChar char="o"/>
              </a:pPr>
              <a:r>
                <a:rPr lang="en-US" sz="900" dirty="0">
                  <a:solidFill>
                    <a:srgbClr val="40474F"/>
                  </a:solidFill>
                  <a:latin typeface="Trebuchet MS" panose="020B0603020202020204"/>
                  <a:ea typeface="ＭＳ Ｐゴシック"/>
                  <a:cs typeface="Arial"/>
                </a:rPr>
                <a:t>Lasers</a:t>
              </a:r>
            </a:p>
            <a:p>
              <a:pPr marL="628650" lvl="2" indent="-171450" defTabSz="400050">
                <a:lnSpc>
                  <a:spcPct val="90000"/>
                </a:lnSpc>
                <a:spcAft>
                  <a:spcPct val="35000"/>
                </a:spcAft>
                <a:buFont typeface="Courier New" panose="02070309020205020404" pitchFamily="49" charset="0"/>
                <a:buChar char="o"/>
              </a:pPr>
              <a:r>
                <a:rPr lang="en-US" sz="900" dirty="0">
                  <a:solidFill>
                    <a:srgbClr val="40474F"/>
                  </a:solidFill>
                  <a:latin typeface="Trebuchet MS" panose="020B0603020202020204"/>
                  <a:ea typeface="ＭＳ Ｐゴシック"/>
                  <a:cs typeface="Arial"/>
                </a:rPr>
                <a:t>Scanning/Delivery Systems</a:t>
              </a:r>
            </a:p>
            <a:p>
              <a:pPr marL="628650" lvl="2" indent="-171450" defTabSz="400050">
                <a:lnSpc>
                  <a:spcPct val="90000"/>
                </a:lnSpc>
                <a:spcAft>
                  <a:spcPct val="35000"/>
                </a:spcAft>
                <a:buFont typeface="Courier New" panose="02070309020205020404" pitchFamily="49" charset="0"/>
                <a:buChar char="o"/>
              </a:pPr>
              <a:r>
                <a:rPr lang="en-US" sz="900" dirty="0">
                  <a:solidFill>
                    <a:srgbClr val="40474F"/>
                  </a:solidFill>
                  <a:latin typeface="Trebuchet MS" panose="020B0603020202020204"/>
                  <a:ea typeface="ＭＳ Ｐゴシック"/>
                  <a:cs typeface="Arial"/>
                </a:rPr>
                <a:t>Monitoring Systems etc.</a:t>
              </a:r>
              <a:r>
                <a:rPr lang="en-ZA" sz="900" dirty="0">
                  <a:solidFill>
                    <a:srgbClr val="40474F"/>
                  </a:solidFill>
                  <a:latin typeface="Trebuchet MS" panose="020B0603020202020204"/>
                  <a:ea typeface="ＭＳ Ｐゴシック"/>
                  <a:cs typeface="Arial"/>
                </a:rPr>
                <a:t> </a:t>
              </a:r>
              <a:endParaRPr lang="en-ZA" sz="900" dirty="0">
                <a:solidFill>
                  <a:srgbClr val="40474F"/>
                </a:solidFill>
                <a:latin typeface="Trebuchet MS" panose="020B0603020202020204"/>
                <a:cs typeface="Arial"/>
              </a:endParaRPr>
            </a:p>
          </p:txBody>
        </p:sp>
        <p:sp>
          <p:nvSpPr>
            <p:cNvPr id="20" name="Straight Connector 19">
              <a:extLst>
                <a:ext uri="{FF2B5EF4-FFF2-40B4-BE49-F238E27FC236}">
                  <a16:creationId xmlns:a16="http://schemas.microsoft.com/office/drawing/2014/main" xmlns="" id="{376E0E55-0BBA-828B-CA28-8C6939488D03}"/>
                </a:ext>
              </a:extLst>
            </p:cNvPr>
            <p:cNvSpPr/>
            <p:nvPr/>
          </p:nvSpPr>
          <p:spPr>
            <a:xfrm>
              <a:off x="5855104" y="2100756"/>
              <a:ext cx="0" cy="965997"/>
            </a:xfrm>
            <a:prstGeom prst="line">
              <a:avLst/>
            </a:prstGeom>
            <a:noFill/>
            <a:ln w="12700" cap="flat" cmpd="sng" algn="ctr">
              <a:solidFill>
                <a:srgbClr val="C00000"/>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1" name="Oval 20">
              <a:extLst>
                <a:ext uri="{FF2B5EF4-FFF2-40B4-BE49-F238E27FC236}">
                  <a16:creationId xmlns:a16="http://schemas.microsoft.com/office/drawing/2014/main" xmlns="" id="{73EAAC5F-AED9-3C3F-2BBE-1FCD0BD40F8C}"/>
                </a:ext>
              </a:extLst>
            </p:cNvPr>
            <p:cNvSpPr/>
            <p:nvPr/>
          </p:nvSpPr>
          <p:spPr>
            <a:xfrm>
              <a:off x="5824854" y="3029622"/>
              <a:ext cx="61093" cy="61093"/>
            </a:xfrm>
            <a:prstGeom prst="ellipse">
              <a:avLst/>
            </a:prstGeom>
            <a:solidFill>
              <a:srgbClr val="C00000"/>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sp>
        <p:sp>
          <p:nvSpPr>
            <p:cNvPr id="22" name="Teardrop 21">
              <a:extLst>
                <a:ext uri="{FF2B5EF4-FFF2-40B4-BE49-F238E27FC236}">
                  <a16:creationId xmlns:a16="http://schemas.microsoft.com/office/drawing/2014/main" xmlns="" id="{B42546A6-1E28-43F4-D606-354600BE4F0D}"/>
                </a:ext>
              </a:extLst>
            </p:cNvPr>
            <p:cNvSpPr/>
            <p:nvPr/>
          </p:nvSpPr>
          <p:spPr>
            <a:xfrm rot="8100000">
              <a:off x="5729640" y="1793334"/>
              <a:ext cx="239995" cy="239995"/>
            </a:xfrm>
            <a:prstGeom prst="teardrop">
              <a:avLst>
                <a:gd name="adj" fmla="val 115000"/>
              </a:avLst>
            </a:prstGeom>
            <a:solidFill>
              <a:srgbClr val="C00000"/>
            </a:solidFill>
            <a:ln>
              <a:solidFill>
                <a:srgbClr val="C00000"/>
              </a:solidFill>
            </a:ln>
          </p:spPr>
          <p:style>
            <a:lnRef idx="2">
              <a:scrgbClr r="0" g="0" b="0"/>
            </a:lnRef>
            <a:fillRef idx="1">
              <a:scrgbClr r="0" g="0" b="0"/>
            </a:fillRef>
            <a:effectRef idx="1">
              <a:schemeClr val="accent5">
                <a:hueOff val="-1031223"/>
                <a:satOff val="-12017"/>
                <a:lumOff val="-2158"/>
                <a:alphaOff val="0"/>
              </a:schemeClr>
            </a:effectRef>
            <a:fontRef idx="minor">
              <a:schemeClr val="lt1"/>
            </a:fontRef>
          </p:style>
        </p:sp>
        <p:sp>
          <p:nvSpPr>
            <p:cNvPr id="23" name="Oval 22">
              <a:extLst>
                <a:ext uri="{FF2B5EF4-FFF2-40B4-BE49-F238E27FC236}">
                  <a16:creationId xmlns:a16="http://schemas.microsoft.com/office/drawing/2014/main" xmlns="" id="{0A23372E-B102-88BE-0B98-05CEC867EAF4}"/>
                </a:ext>
              </a:extLst>
            </p:cNvPr>
            <p:cNvSpPr/>
            <p:nvPr/>
          </p:nvSpPr>
          <p:spPr>
            <a:xfrm>
              <a:off x="5756301" y="1819995"/>
              <a:ext cx="186672" cy="186672"/>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4" name="TextBox 23">
              <a:extLst>
                <a:ext uri="{FF2B5EF4-FFF2-40B4-BE49-F238E27FC236}">
                  <a16:creationId xmlns:a16="http://schemas.microsoft.com/office/drawing/2014/main" xmlns="" id="{7BFB2666-B6DA-2341-E2D4-0B312210C886}"/>
                </a:ext>
              </a:extLst>
            </p:cNvPr>
            <p:cNvSpPr txBox="1"/>
            <p:nvPr/>
          </p:nvSpPr>
          <p:spPr>
            <a:xfrm>
              <a:off x="4841248" y="1417632"/>
              <a:ext cx="2285690" cy="276999"/>
            </a:xfrm>
            <a:prstGeom prst="rect">
              <a:avLst/>
            </a:prstGeom>
            <a:noFill/>
          </p:spPr>
          <p:txBody>
            <a:bodyPr wrap="none" rtlCol="0">
              <a:spAutoFit/>
            </a:bodyPr>
            <a:lstStyle/>
            <a:p>
              <a:pPr>
                <a:defRPr b="1"/>
              </a:pPr>
              <a:r>
                <a:rPr lang="en-US" sz="1200" b="1" dirty="0">
                  <a:solidFill>
                    <a:srgbClr val="40474F"/>
                  </a:solidFill>
                  <a:cs typeface="Arial"/>
                </a:rPr>
                <a:t>Industrial Machine Development</a:t>
              </a:r>
              <a:endParaRPr lang="en-ZA" sz="1200" b="1" dirty="0">
                <a:solidFill>
                  <a:srgbClr val="40474F"/>
                </a:solidFill>
                <a:cs typeface="Arial"/>
              </a:endParaRPr>
            </a:p>
          </p:txBody>
        </p:sp>
        <p:sp>
          <p:nvSpPr>
            <p:cNvPr id="27" name="TextBox 26">
              <a:extLst>
                <a:ext uri="{FF2B5EF4-FFF2-40B4-BE49-F238E27FC236}">
                  <a16:creationId xmlns:a16="http://schemas.microsoft.com/office/drawing/2014/main" xmlns="" id="{2FC0DC64-85B9-8D7F-DBDD-9BD870A8BD33}"/>
                </a:ext>
              </a:extLst>
            </p:cNvPr>
            <p:cNvSpPr txBox="1"/>
            <p:nvPr/>
          </p:nvSpPr>
          <p:spPr>
            <a:xfrm>
              <a:off x="5864091" y="2087738"/>
              <a:ext cx="2494758" cy="1061829"/>
            </a:xfrm>
            <a:prstGeom prst="rect">
              <a:avLst/>
            </a:prstGeom>
            <a:noFill/>
          </p:spPr>
          <p:txBody>
            <a:bodyPr wrap="square" rtlCol="0">
              <a:spAutoFit/>
            </a:bodyPr>
            <a:lstStyle/>
            <a:p>
              <a:pPr marL="128588" indent="-128588">
                <a:buFont typeface="Arial" panose="020B0604020202020204" pitchFamily="34" charset="0"/>
                <a:buChar char="•"/>
              </a:pPr>
              <a:r>
                <a:rPr lang="en-US" sz="900">
                  <a:solidFill>
                    <a:srgbClr val="40474F"/>
                  </a:solidFill>
                  <a:latin typeface="Trebuchet MS" panose="020B0603020202020204"/>
                  <a:cs typeface="Arial"/>
                </a:rPr>
                <a:t>Market &amp; Business Plan development</a:t>
              </a:r>
            </a:p>
            <a:p>
              <a:pPr marL="128588" indent="-128588">
                <a:buFont typeface="Arial" panose="020B0604020202020204" pitchFamily="34" charset="0"/>
                <a:buChar char="•"/>
              </a:pPr>
              <a:r>
                <a:rPr lang="en-US" sz="900">
                  <a:solidFill>
                    <a:srgbClr val="40474F"/>
                  </a:solidFill>
                  <a:latin typeface="Trebuchet MS" panose="020B0603020202020204"/>
                  <a:cs typeface="Arial"/>
                </a:rPr>
                <a:t>Design Specification</a:t>
              </a:r>
            </a:p>
            <a:p>
              <a:pPr marL="128588" indent="-128588">
                <a:buFont typeface="Arial" panose="020B0604020202020204" pitchFamily="34" charset="0"/>
                <a:buChar char="•"/>
              </a:pPr>
              <a:r>
                <a:rPr lang="en-US" sz="900">
                  <a:solidFill>
                    <a:srgbClr val="40474F"/>
                  </a:solidFill>
                  <a:latin typeface="Trebuchet MS" panose="020B0603020202020204"/>
                  <a:cs typeface="Arial"/>
                </a:rPr>
                <a:t>Bill of Quantities/Material</a:t>
              </a:r>
            </a:p>
            <a:p>
              <a:pPr marL="128588" indent="-128588">
                <a:buFont typeface="Arial" panose="020B0604020202020204" pitchFamily="34" charset="0"/>
                <a:buChar char="•"/>
              </a:pPr>
              <a:r>
                <a:rPr lang="en-US" sz="900">
                  <a:solidFill>
                    <a:srgbClr val="40474F"/>
                  </a:solidFill>
                  <a:latin typeface="Trebuchet MS" panose="020B0603020202020204"/>
                  <a:cs typeface="Arial"/>
                </a:rPr>
                <a:t>Production scheduling</a:t>
              </a:r>
            </a:p>
            <a:p>
              <a:pPr marL="128588" indent="-128588">
                <a:buFont typeface="Arial" panose="020B0604020202020204" pitchFamily="34" charset="0"/>
                <a:buChar char="•"/>
              </a:pPr>
              <a:r>
                <a:rPr lang="en-US" sz="900">
                  <a:solidFill>
                    <a:srgbClr val="40474F"/>
                  </a:solidFill>
                  <a:latin typeface="Trebuchet MS" panose="020B0603020202020204"/>
                  <a:cs typeface="Arial"/>
                </a:rPr>
                <a:t>Manufacturing</a:t>
              </a:r>
            </a:p>
            <a:p>
              <a:pPr marL="128588" indent="-128588">
                <a:buFont typeface="Arial" panose="020B0604020202020204" pitchFamily="34" charset="0"/>
                <a:buChar char="•"/>
              </a:pPr>
              <a:r>
                <a:rPr lang="en-US" sz="900">
                  <a:solidFill>
                    <a:srgbClr val="40474F"/>
                  </a:solidFill>
                  <a:latin typeface="Trebuchet MS" panose="020B0603020202020204"/>
                  <a:cs typeface="Arial"/>
                </a:rPr>
                <a:t>Evaluation &amp; testing</a:t>
              </a:r>
            </a:p>
            <a:p>
              <a:pPr marL="128588" indent="-128588">
                <a:buFont typeface="Arial" panose="020B0604020202020204" pitchFamily="34" charset="0"/>
                <a:buChar char="•"/>
              </a:pPr>
              <a:endParaRPr lang="en-US" sz="900">
                <a:solidFill>
                  <a:srgbClr val="40474F"/>
                </a:solidFill>
                <a:latin typeface="Trebuchet MS" panose="020B0603020202020204"/>
                <a:cs typeface="Arial"/>
              </a:endParaRPr>
            </a:p>
          </p:txBody>
        </p:sp>
        <p:cxnSp>
          <p:nvCxnSpPr>
            <p:cNvPr id="28" name="Straight Arrow Connector 27">
              <a:extLst>
                <a:ext uri="{FF2B5EF4-FFF2-40B4-BE49-F238E27FC236}">
                  <a16:creationId xmlns:a16="http://schemas.microsoft.com/office/drawing/2014/main" xmlns="" id="{F150F12A-C972-4E6D-FA4D-47DE4EEC068F}"/>
                </a:ext>
              </a:extLst>
            </p:cNvPr>
            <p:cNvCxnSpPr/>
            <p:nvPr/>
          </p:nvCxnSpPr>
          <p:spPr>
            <a:xfrm flipV="1">
              <a:off x="8071749" y="3125378"/>
              <a:ext cx="0" cy="2430000"/>
            </a:xfrm>
            <a:prstGeom prst="straightConnector1">
              <a:avLst/>
            </a:prstGeom>
            <a:solidFill>
              <a:prstClr val="white">
                <a:alpha val="90000"/>
                <a:hueOff val="0"/>
                <a:satOff val="0"/>
                <a:lumOff val="0"/>
                <a:alphaOff val="0"/>
              </a:prstClr>
            </a:solidFill>
            <a:ln w="19050" cap="flat" cmpd="sng" algn="ctr">
              <a:solidFill>
                <a:schemeClr val="accent1"/>
              </a:solidFill>
              <a:prstDash val="solid"/>
              <a:miter lim="800000"/>
              <a:tailEnd type="triangle" w="lg" len="lg"/>
            </a:ln>
            <a:effectLst/>
          </p:spPr>
        </p:cxnSp>
        <p:grpSp>
          <p:nvGrpSpPr>
            <p:cNvPr id="29" name="Milestone Graphic">
              <a:extLst>
                <a:ext uri="{FF2B5EF4-FFF2-40B4-BE49-F238E27FC236}">
                  <a16:creationId xmlns:a16="http://schemas.microsoft.com/office/drawing/2014/main" xmlns="" id="{E8EF1A7E-2633-1FCF-A5C6-540630C50DE6}"/>
                </a:ext>
              </a:extLst>
            </p:cNvPr>
            <p:cNvGrpSpPr/>
            <p:nvPr/>
          </p:nvGrpSpPr>
          <p:grpSpPr>
            <a:xfrm>
              <a:off x="7887906" y="2614656"/>
              <a:ext cx="348613" cy="348613"/>
              <a:chOff x="3764706" y="2101552"/>
              <a:chExt cx="464817" cy="464817"/>
            </a:xfrm>
          </p:grpSpPr>
          <p:sp>
            <p:nvSpPr>
              <p:cNvPr id="30" name="Oval 29">
                <a:extLst>
                  <a:ext uri="{FF2B5EF4-FFF2-40B4-BE49-F238E27FC236}">
                    <a16:creationId xmlns:a16="http://schemas.microsoft.com/office/drawing/2014/main" xmlns="" id="{B9B9B975-6104-7EF6-182C-ADEAFC937B04}"/>
                  </a:ext>
                </a:extLst>
              </p:cNvPr>
              <p:cNvSpPr/>
              <p:nvPr/>
            </p:nvSpPr>
            <p:spPr>
              <a:xfrm>
                <a:off x="3764706" y="2101552"/>
                <a:ext cx="464817" cy="464817"/>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Graphic 30">
                <a:extLst>
                  <a:ext uri="{FF2B5EF4-FFF2-40B4-BE49-F238E27FC236}">
                    <a16:creationId xmlns:a16="http://schemas.microsoft.com/office/drawing/2014/main" xmlns="" id="{8463CE56-A0AE-D92D-CD26-2BE48B93E11B}"/>
                  </a:ext>
                </a:extLst>
              </p:cNvPr>
              <p:cNvPicPr>
                <a:picLocks noChangeAspect="1"/>
              </p:cNvPicPr>
              <p:nvPr/>
            </p:nvPicPr>
            <p:blipFill>
              <a:blip r:embed="rId7" cstate="screen">
                <a:extLst>
                  <a:ext uri="{28A0092B-C50C-407E-A947-70E740481C1C}">
                    <a14:useLocalDpi xmlns:a14="http://schemas.microsoft.com/office/drawing/2010/main" xmlns=""/>
                  </a:ext>
                  <a:ext uri="{96DAC541-7B7A-43D3-8B79-37D633B846F1}">
                    <asvg:svgBlip xmlns:asvg="http://schemas.microsoft.com/office/drawing/2016/SVG/main" xmlns="" r:embed="rId8"/>
                  </a:ext>
                </a:extLst>
              </a:blip>
              <a:stretch>
                <a:fillRect/>
              </a:stretch>
            </p:blipFill>
            <p:spPr>
              <a:xfrm>
                <a:off x="3918733" y="2154699"/>
                <a:ext cx="235505" cy="315486"/>
              </a:xfrm>
              <a:prstGeom prst="rect">
                <a:avLst/>
              </a:prstGeom>
            </p:spPr>
          </p:pic>
        </p:grpSp>
        <p:sp>
          <p:nvSpPr>
            <p:cNvPr id="34" name="TextBox 33">
              <a:extLst>
                <a:ext uri="{FF2B5EF4-FFF2-40B4-BE49-F238E27FC236}">
                  <a16:creationId xmlns:a16="http://schemas.microsoft.com/office/drawing/2014/main" xmlns="" id="{42698A26-9100-0192-BE61-7719D0B2495B}"/>
                </a:ext>
              </a:extLst>
            </p:cNvPr>
            <p:cNvSpPr txBox="1"/>
            <p:nvPr/>
          </p:nvSpPr>
          <p:spPr>
            <a:xfrm rot="16200000">
              <a:off x="7769001" y="4190603"/>
              <a:ext cx="1796082" cy="646331"/>
            </a:xfrm>
            <a:prstGeom prst="rect">
              <a:avLst/>
            </a:prstGeom>
            <a:noFill/>
            <a:ln>
              <a:solidFill>
                <a:srgbClr val="C00000"/>
              </a:solidFill>
            </a:ln>
          </p:spPr>
          <p:txBody>
            <a:bodyPr wrap="square" rtlCol="0">
              <a:spAutoFit/>
            </a:bodyPr>
            <a:lstStyle/>
            <a:p>
              <a:pPr algn="ctr">
                <a:defRPr b="1"/>
              </a:pPr>
              <a:r>
                <a:rPr lang="en-US" sz="1200" b="1">
                  <a:solidFill>
                    <a:srgbClr val="40474F"/>
                  </a:solidFill>
                  <a:cs typeface="Arial"/>
                </a:rPr>
                <a:t>Established Markets for local MAM</a:t>
              </a:r>
            </a:p>
            <a:p>
              <a:pPr>
                <a:defRPr b="1"/>
              </a:pPr>
              <a:endParaRPr lang="en-ZA" sz="1200" b="1">
                <a:solidFill>
                  <a:srgbClr val="40474F"/>
                </a:solidFill>
                <a:cs typeface="Arial"/>
              </a:endParaRPr>
            </a:p>
          </p:txBody>
        </p:sp>
        <p:grpSp>
          <p:nvGrpSpPr>
            <p:cNvPr id="101" name="Group 100">
              <a:extLst>
                <a:ext uri="{FF2B5EF4-FFF2-40B4-BE49-F238E27FC236}">
                  <a16:creationId xmlns:a16="http://schemas.microsoft.com/office/drawing/2014/main" xmlns="" id="{B61D703C-8665-6B38-E218-BFE2230D42E8}"/>
                </a:ext>
              </a:extLst>
            </p:cNvPr>
            <p:cNvGrpSpPr/>
            <p:nvPr/>
          </p:nvGrpSpPr>
          <p:grpSpPr>
            <a:xfrm>
              <a:off x="1786834" y="5542547"/>
              <a:ext cx="4285484" cy="934002"/>
              <a:chOff x="2035804" y="4829587"/>
              <a:chExt cx="4285484" cy="934002"/>
            </a:xfrm>
          </p:grpSpPr>
          <p:sp>
            <p:nvSpPr>
              <p:cNvPr id="32" name="TextBox 31">
                <a:extLst>
                  <a:ext uri="{FF2B5EF4-FFF2-40B4-BE49-F238E27FC236}">
                    <a16:creationId xmlns:a16="http://schemas.microsoft.com/office/drawing/2014/main" xmlns="" id="{DC7513C0-849C-8738-F28F-5A09FD304BD8}"/>
                  </a:ext>
                </a:extLst>
              </p:cNvPr>
              <p:cNvSpPr txBox="1"/>
              <p:nvPr/>
            </p:nvSpPr>
            <p:spPr>
              <a:xfrm>
                <a:off x="2035804" y="4829587"/>
                <a:ext cx="2468433" cy="276999"/>
              </a:xfrm>
              <a:prstGeom prst="rect">
                <a:avLst/>
              </a:prstGeom>
              <a:noFill/>
            </p:spPr>
            <p:txBody>
              <a:bodyPr wrap="none" lIns="91440" tIns="45720" rIns="91440" bIns="45720" rtlCol="0" anchor="t">
                <a:spAutoFit/>
              </a:bodyPr>
              <a:lstStyle/>
              <a:p>
                <a:pPr>
                  <a:defRPr b="1"/>
                </a:pPr>
                <a:r>
                  <a:rPr lang="en-US" sz="1200" b="1" dirty="0">
                    <a:solidFill>
                      <a:srgbClr val="40474F"/>
                    </a:solidFill>
                    <a:latin typeface="Calibri"/>
                    <a:ea typeface="ＭＳ Ｐゴシック"/>
                    <a:cs typeface="Arial"/>
                  </a:rPr>
                  <a:t>Demand Creation &amp; Market Growth</a:t>
                </a:r>
                <a:endParaRPr lang="en-ZA" sz="1200" b="1" dirty="0">
                  <a:solidFill>
                    <a:srgbClr val="40474F"/>
                  </a:solidFill>
                  <a:latin typeface="Calibri"/>
                  <a:ea typeface="ＭＳ Ｐゴシック"/>
                  <a:cs typeface="Arial"/>
                </a:endParaRPr>
              </a:p>
            </p:txBody>
          </p:sp>
          <p:sp>
            <p:nvSpPr>
              <p:cNvPr id="33" name="TextBox 32">
                <a:extLst>
                  <a:ext uri="{FF2B5EF4-FFF2-40B4-BE49-F238E27FC236}">
                    <a16:creationId xmlns:a16="http://schemas.microsoft.com/office/drawing/2014/main" xmlns="" id="{DDC77120-B5CB-0E29-3618-1A451B0680E4}"/>
                  </a:ext>
                </a:extLst>
              </p:cNvPr>
              <p:cNvSpPr txBox="1"/>
              <p:nvPr/>
            </p:nvSpPr>
            <p:spPr>
              <a:xfrm>
                <a:off x="3433837" y="5075708"/>
                <a:ext cx="2887451" cy="687881"/>
              </a:xfrm>
              <a:prstGeom prst="rect">
                <a:avLst/>
              </a:prstGeom>
              <a:noFill/>
            </p:spPr>
            <p:txBody>
              <a:bodyPr wrap="square" rtlCol="0">
                <a:spAutoFit/>
              </a:bodyPr>
              <a:lstStyle/>
              <a:p>
                <a:pPr marL="128588" indent="-128588" defTabSz="400050">
                  <a:lnSpc>
                    <a:spcPct val="90000"/>
                  </a:lnSpc>
                  <a:spcAft>
                    <a:spcPct val="35000"/>
                  </a:spcAft>
                  <a:buFont typeface="Arial" panose="020B0604020202020204" pitchFamily="34" charset="0"/>
                  <a:buChar char="•"/>
                </a:pPr>
                <a:r>
                  <a:rPr lang="en-ZA" sz="900">
                    <a:solidFill>
                      <a:srgbClr val="40474F"/>
                    </a:solidFill>
                    <a:latin typeface="Trebuchet MS" panose="020B0603020202020204"/>
                    <a:cs typeface="Arial"/>
                  </a:rPr>
                  <a:t>Build up sufficient volume and mix of parts to be financially viable for SMME</a:t>
                </a:r>
              </a:p>
              <a:p>
                <a:pPr marL="128588" indent="-128588" defTabSz="400050">
                  <a:lnSpc>
                    <a:spcPct val="90000"/>
                  </a:lnSpc>
                  <a:spcAft>
                    <a:spcPct val="35000"/>
                  </a:spcAft>
                  <a:buFont typeface="Arial" panose="020B0604020202020204" pitchFamily="34" charset="0"/>
                  <a:buChar char="•"/>
                </a:pPr>
                <a:r>
                  <a:rPr lang="en-ZA" sz="900">
                    <a:solidFill>
                      <a:srgbClr val="40474F"/>
                    </a:solidFill>
                    <a:latin typeface="Trebuchet MS" panose="020B0603020202020204"/>
                    <a:cs typeface="Arial"/>
                  </a:rPr>
                  <a:t>Use existing locally available commercial systems</a:t>
                </a:r>
              </a:p>
              <a:p>
                <a:pPr marL="128588" indent="-128588" defTabSz="400050">
                  <a:lnSpc>
                    <a:spcPct val="90000"/>
                  </a:lnSpc>
                  <a:spcAft>
                    <a:spcPct val="35000"/>
                  </a:spcAft>
                  <a:buFont typeface="Arial" panose="020B0604020202020204" pitchFamily="34" charset="0"/>
                  <a:buChar char="•"/>
                </a:pPr>
                <a:r>
                  <a:rPr lang="en-ZA" sz="900">
                    <a:solidFill>
                      <a:srgbClr val="40474F"/>
                    </a:solidFill>
                    <a:latin typeface="Trebuchet MS" panose="020B0603020202020204"/>
                    <a:cs typeface="Arial"/>
                  </a:rPr>
                  <a:t>Targeting multiple industries</a:t>
                </a:r>
                <a:endParaRPr lang="en-US" sz="900">
                  <a:solidFill>
                    <a:srgbClr val="40474F"/>
                  </a:solidFill>
                  <a:latin typeface="Trebuchet MS" panose="020B0603020202020204"/>
                  <a:cs typeface="Arial"/>
                </a:endParaRPr>
              </a:p>
            </p:txBody>
          </p:sp>
          <p:sp>
            <p:nvSpPr>
              <p:cNvPr id="35" name="Oval 34">
                <a:extLst>
                  <a:ext uri="{FF2B5EF4-FFF2-40B4-BE49-F238E27FC236}">
                    <a16:creationId xmlns:a16="http://schemas.microsoft.com/office/drawing/2014/main" xmlns="" id="{0EE66FB3-0169-F8D0-2EFE-5CDFAA106B95}"/>
                  </a:ext>
                </a:extLst>
              </p:cNvPr>
              <p:cNvSpPr/>
              <p:nvPr/>
            </p:nvSpPr>
            <p:spPr>
              <a:xfrm>
                <a:off x="2978249" y="5165130"/>
                <a:ext cx="390703" cy="390703"/>
              </a:xfrm>
              <a:prstGeom prst="ellipse">
                <a:avLst/>
              </a:prstGeom>
              <a:solidFill>
                <a:srgbClr val="D2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75">
                <a:extLst>
                  <a:ext uri="{FF2B5EF4-FFF2-40B4-BE49-F238E27FC236}">
                    <a16:creationId xmlns:a16="http://schemas.microsoft.com/office/drawing/2014/main" xmlns="" id="{5EAC3E30-3F10-A096-4FDF-2BD0A3422677}"/>
                  </a:ext>
                </a:extLst>
              </p:cNvPr>
              <p:cNvSpPr>
                <a:spLocks noEditPoints="1"/>
              </p:cNvSpPr>
              <p:nvPr/>
            </p:nvSpPr>
            <p:spPr bwMode="auto">
              <a:xfrm>
                <a:off x="3031320" y="5214261"/>
                <a:ext cx="284560" cy="283369"/>
              </a:xfrm>
              <a:custGeom>
                <a:avLst/>
                <a:gdLst>
                  <a:gd name="T0" fmla="*/ 80 w 176"/>
                  <a:gd name="T1" fmla="*/ 88 h 176"/>
                  <a:gd name="T2" fmla="*/ 96 w 176"/>
                  <a:gd name="T3" fmla="*/ 88 h 176"/>
                  <a:gd name="T4" fmla="*/ 176 w 176"/>
                  <a:gd name="T5" fmla="*/ 88 h 176"/>
                  <a:gd name="T6" fmla="*/ 150 w 176"/>
                  <a:gd name="T7" fmla="*/ 26 h 176"/>
                  <a:gd name="T8" fmla="*/ 88 w 176"/>
                  <a:gd name="T9" fmla="*/ 0 h 176"/>
                  <a:gd name="T10" fmla="*/ 26 w 176"/>
                  <a:gd name="T11" fmla="*/ 26 h 176"/>
                  <a:gd name="T12" fmla="*/ 0 w 176"/>
                  <a:gd name="T13" fmla="*/ 88 h 176"/>
                  <a:gd name="T14" fmla="*/ 26 w 176"/>
                  <a:gd name="T15" fmla="*/ 150 h 176"/>
                  <a:gd name="T16" fmla="*/ 88 w 176"/>
                  <a:gd name="T17" fmla="*/ 176 h 176"/>
                  <a:gd name="T18" fmla="*/ 150 w 176"/>
                  <a:gd name="T19" fmla="*/ 150 h 176"/>
                  <a:gd name="T20" fmla="*/ 176 w 176"/>
                  <a:gd name="T21" fmla="*/ 88 h 176"/>
                  <a:gd name="T22" fmla="*/ 34 w 176"/>
                  <a:gd name="T23" fmla="*/ 70 h 176"/>
                  <a:gd name="T24" fmla="*/ 34 w 176"/>
                  <a:gd name="T25" fmla="*/ 106 h 176"/>
                  <a:gd name="T26" fmla="*/ 56 w 176"/>
                  <a:gd name="T27" fmla="*/ 75 h 176"/>
                  <a:gd name="T28" fmla="*/ 41 w 176"/>
                  <a:gd name="T29" fmla="*/ 69 h 176"/>
                  <a:gd name="T30" fmla="*/ 56 w 176"/>
                  <a:gd name="T31" fmla="*/ 75 h 176"/>
                  <a:gd name="T32" fmla="*/ 41 w 176"/>
                  <a:gd name="T33" fmla="*/ 107 h 176"/>
                  <a:gd name="T34" fmla="*/ 56 w 176"/>
                  <a:gd name="T35" fmla="*/ 101 h 176"/>
                  <a:gd name="T36" fmla="*/ 31 w 176"/>
                  <a:gd name="T37" fmla="*/ 145 h 176"/>
                  <a:gd name="T38" fmla="*/ 58 w 176"/>
                  <a:gd name="T39" fmla="*/ 118 h 176"/>
                  <a:gd name="T40" fmla="*/ 31 w 176"/>
                  <a:gd name="T41" fmla="*/ 145 h 176"/>
                  <a:gd name="T42" fmla="*/ 37 w 176"/>
                  <a:gd name="T43" fmla="*/ 62 h 176"/>
                  <a:gd name="T44" fmla="*/ 62 w 176"/>
                  <a:gd name="T45" fmla="*/ 37 h 176"/>
                  <a:gd name="T46" fmla="*/ 110 w 176"/>
                  <a:gd name="T47" fmla="*/ 57 h 176"/>
                  <a:gd name="T48" fmla="*/ 94 w 176"/>
                  <a:gd name="T49" fmla="*/ 51 h 176"/>
                  <a:gd name="T50" fmla="*/ 110 w 176"/>
                  <a:gd name="T51" fmla="*/ 57 h 176"/>
                  <a:gd name="T52" fmla="*/ 106 w 176"/>
                  <a:gd name="T53" fmla="*/ 34 h 176"/>
                  <a:gd name="T54" fmla="*/ 70 w 176"/>
                  <a:gd name="T55" fmla="*/ 34 h 176"/>
                  <a:gd name="T56" fmla="*/ 69 w 176"/>
                  <a:gd name="T57" fmla="*/ 41 h 176"/>
                  <a:gd name="T58" fmla="*/ 75 w 176"/>
                  <a:gd name="T59" fmla="*/ 56 h 176"/>
                  <a:gd name="T60" fmla="*/ 69 w 176"/>
                  <a:gd name="T61" fmla="*/ 41 h 176"/>
                  <a:gd name="T62" fmla="*/ 75 w 176"/>
                  <a:gd name="T63" fmla="*/ 120 h 176"/>
                  <a:gd name="T64" fmla="*/ 69 w 176"/>
                  <a:gd name="T65" fmla="*/ 135 h 176"/>
                  <a:gd name="T66" fmla="*/ 88 w 176"/>
                  <a:gd name="T67" fmla="*/ 168 h 176"/>
                  <a:gd name="T68" fmla="*/ 88 w 176"/>
                  <a:gd name="T69" fmla="*/ 130 h 176"/>
                  <a:gd name="T70" fmla="*/ 88 w 176"/>
                  <a:gd name="T71" fmla="*/ 168 h 176"/>
                  <a:gd name="T72" fmla="*/ 94 w 176"/>
                  <a:gd name="T73" fmla="*/ 126 h 176"/>
                  <a:gd name="T74" fmla="*/ 110 w 176"/>
                  <a:gd name="T75" fmla="*/ 119 h 176"/>
                  <a:gd name="T76" fmla="*/ 112 w 176"/>
                  <a:gd name="T77" fmla="*/ 98 h 176"/>
                  <a:gd name="T78" fmla="*/ 98 w 176"/>
                  <a:gd name="T79" fmla="*/ 112 h 176"/>
                  <a:gd name="T80" fmla="*/ 78 w 176"/>
                  <a:gd name="T81" fmla="*/ 112 h 176"/>
                  <a:gd name="T82" fmla="*/ 64 w 176"/>
                  <a:gd name="T83" fmla="*/ 98 h 176"/>
                  <a:gd name="T84" fmla="*/ 64 w 176"/>
                  <a:gd name="T85" fmla="*/ 78 h 176"/>
                  <a:gd name="T86" fmla="*/ 78 w 176"/>
                  <a:gd name="T87" fmla="*/ 64 h 176"/>
                  <a:gd name="T88" fmla="*/ 98 w 176"/>
                  <a:gd name="T89" fmla="*/ 64 h 176"/>
                  <a:gd name="T90" fmla="*/ 112 w 176"/>
                  <a:gd name="T91" fmla="*/ 78 h 176"/>
                  <a:gd name="T92" fmla="*/ 112 w 176"/>
                  <a:gd name="T93" fmla="*/ 98 h 176"/>
                  <a:gd name="T94" fmla="*/ 139 w 176"/>
                  <a:gd name="T95" fmla="*/ 62 h 176"/>
                  <a:gd name="T96" fmla="*/ 114 w 176"/>
                  <a:gd name="T97" fmla="*/ 37 h 176"/>
                  <a:gd name="T98" fmla="*/ 126 w 176"/>
                  <a:gd name="T99" fmla="*/ 82 h 176"/>
                  <a:gd name="T100" fmla="*/ 119 w 176"/>
                  <a:gd name="T101" fmla="*/ 66 h 176"/>
                  <a:gd name="T102" fmla="*/ 126 w 176"/>
                  <a:gd name="T103" fmla="*/ 82 h 176"/>
                  <a:gd name="T104" fmla="*/ 135 w 176"/>
                  <a:gd name="T105" fmla="*/ 107 h 176"/>
                  <a:gd name="T106" fmla="*/ 120 w 176"/>
                  <a:gd name="T107" fmla="*/ 101 h 176"/>
                  <a:gd name="T108" fmla="*/ 145 w 176"/>
                  <a:gd name="T109" fmla="*/ 145 h 176"/>
                  <a:gd name="T110" fmla="*/ 118 w 176"/>
                  <a:gd name="T111" fmla="*/ 118 h 176"/>
                  <a:gd name="T112" fmla="*/ 145 w 176"/>
                  <a:gd name="T113" fmla="*/ 145 h 176"/>
                  <a:gd name="T114" fmla="*/ 130 w 176"/>
                  <a:gd name="T115" fmla="*/ 88 h 176"/>
                  <a:gd name="T116" fmla="*/ 168 w 176"/>
                  <a:gd name="T117"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76">
                    <a:moveTo>
                      <a:pt x="88" y="80"/>
                    </a:moveTo>
                    <a:cubicBezTo>
                      <a:pt x="84" y="80"/>
                      <a:pt x="80" y="84"/>
                      <a:pt x="80" y="88"/>
                    </a:cubicBezTo>
                    <a:cubicBezTo>
                      <a:pt x="80" y="92"/>
                      <a:pt x="84" y="96"/>
                      <a:pt x="88" y="96"/>
                    </a:cubicBezTo>
                    <a:cubicBezTo>
                      <a:pt x="92" y="96"/>
                      <a:pt x="96" y="92"/>
                      <a:pt x="96" y="88"/>
                    </a:cubicBezTo>
                    <a:cubicBezTo>
                      <a:pt x="96" y="84"/>
                      <a:pt x="92" y="80"/>
                      <a:pt x="88" y="80"/>
                    </a:cubicBezTo>
                    <a:close/>
                    <a:moveTo>
                      <a:pt x="176" y="88"/>
                    </a:moveTo>
                    <a:cubicBezTo>
                      <a:pt x="176" y="78"/>
                      <a:pt x="164" y="70"/>
                      <a:pt x="146" y="64"/>
                    </a:cubicBezTo>
                    <a:cubicBezTo>
                      <a:pt x="155" y="47"/>
                      <a:pt x="157" y="33"/>
                      <a:pt x="150" y="26"/>
                    </a:cubicBezTo>
                    <a:cubicBezTo>
                      <a:pt x="143" y="19"/>
                      <a:pt x="129" y="21"/>
                      <a:pt x="112" y="30"/>
                    </a:cubicBezTo>
                    <a:cubicBezTo>
                      <a:pt x="106" y="12"/>
                      <a:pt x="98" y="0"/>
                      <a:pt x="88" y="0"/>
                    </a:cubicBezTo>
                    <a:cubicBezTo>
                      <a:pt x="78" y="0"/>
                      <a:pt x="70" y="12"/>
                      <a:pt x="64" y="30"/>
                    </a:cubicBezTo>
                    <a:cubicBezTo>
                      <a:pt x="47" y="21"/>
                      <a:pt x="33" y="19"/>
                      <a:pt x="26" y="26"/>
                    </a:cubicBezTo>
                    <a:cubicBezTo>
                      <a:pt x="19" y="33"/>
                      <a:pt x="21" y="47"/>
                      <a:pt x="30" y="64"/>
                    </a:cubicBezTo>
                    <a:cubicBezTo>
                      <a:pt x="12" y="70"/>
                      <a:pt x="0" y="78"/>
                      <a:pt x="0" y="88"/>
                    </a:cubicBezTo>
                    <a:cubicBezTo>
                      <a:pt x="0" y="98"/>
                      <a:pt x="12" y="106"/>
                      <a:pt x="30" y="112"/>
                    </a:cubicBezTo>
                    <a:cubicBezTo>
                      <a:pt x="21" y="129"/>
                      <a:pt x="19" y="143"/>
                      <a:pt x="26" y="150"/>
                    </a:cubicBezTo>
                    <a:cubicBezTo>
                      <a:pt x="33" y="157"/>
                      <a:pt x="47" y="155"/>
                      <a:pt x="64" y="146"/>
                    </a:cubicBezTo>
                    <a:cubicBezTo>
                      <a:pt x="70" y="164"/>
                      <a:pt x="78" y="176"/>
                      <a:pt x="88" y="176"/>
                    </a:cubicBezTo>
                    <a:cubicBezTo>
                      <a:pt x="98" y="176"/>
                      <a:pt x="106" y="164"/>
                      <a:pt x="112" y="146"/>
                    </a:cubicBezTo>
                    <a:cubicBezTo>
                      <a:pt x="129" y="155"/>
                      <a:pt x="143" y="157"/>
                      <a:pt x="150" y="150"/>
                    </a:cubicBezTo>
                    <a:cubicBezTo>
                      <a:pt x="157" y="143"/>
                      <a:pt x="155" y="129"/>
                      <a:pt x="146" y="112"/>
                    </a:cubicBezTo>
                    <a:cubicBezTo>
                      <a:pt x="164" y="106"/>
                      <a:pt x="176" y="98"/>
                      <a:pt x="176" y="88"/>
                    </a:cubicBezTo>
                    <a:close/>
                    <a:moveTo>
                      <a:pt x="8" y="88"/>
                    </a:moveTo>
                    <a:cubicBezTo>
                      <a:pt x="8" y="81"/>
                      <a:pt x="18" y="75"/>
                      <a:pt x="34" y="70"/>
                    </a:cubicBezTo>
                    <a:cubicBezTo>
                      <a:pt x="37" y="76"/>
                      <a:pt x="41" y="82"/>
                      <a:pt x="46" y="88"/>
                    </a:cubicBezTo>
                    <a:cubicBezTo>
                      <a:pt x="41" y="94"/>
                      <a:pt x="37" y="100"/>
                      <a:pt x="34" y="106"/>
                    </a:cubicBezTo>
                    <a:cubicBezTo>
                      <a:pt x="18" y="101"/>
                      <a:pt x="8" y="95"/>
                      <a:pt x="8" y="88"/>
                    </a:cubicBezTo>
                    <a:close/>
                    <a:moveTo>
                      <a:pt x="56" y="75"/>
                    </a:moveTo>
                    <a:cubicBezTo>
                      <a:pt x="54" y="77"/>
                      <a:pt x="52" y="79"/>
                      <a:pt x="50" y="82"/>
                    </a:cubicBezTo>
                    <a:cubicBezTo>
                      <a:pt x="47" y="77"/>
                      <a:pt x="44" y="73"/>
                      <a:pt x="41" y="69"/>
                    </a:cubicBezTo>
                    <a:cubicBezTo>
                      <a:pt x="46" y="67"/>
                      <a:pt x="51" y="67"/>
                      <a:pt x="57" y="66"/>
                    </a:cubicBezTo>
                    <a:cubicBezTo>
                      <a:pt x="57" y="69"/>
                      <a:pt x="57" y="72"/>
                      <a:pt x="56" y="75"/>
                    </a:cubicBezTo>
                    <a:close/>
                    <a:moveTo>
                      <a:pt x="57" y="110"/>
                    </a:moveTo>
                    <a:cubicBezTo>
                      <a:pt x="51" y="109"/>
                      <a:pt x="46" y="109"/>
                      <a:pt x="41" y="107"/>
                    </a:cubicBezTo>
                    <a:cubicBezTo>
                      <a:pt x="44" y="103"/>
                      <a:pt x="47" y="99"/>
                      <a:pt x="50" y="94"/>
                    </a:cubicBezTo>
                    <a:cubicBezTo>
                      <a:pt x="52" y="97"/>
                      <a:pt x="54" y="99"/>
                      <a:pt x="56" y="101"/>
                    </a:cubicBezTo>
                    <a:cubicBezTo>
                      <a:pt x="57" y="104"/>
                      <a:pt x="57" y="107"/>
                      <a:pt x="57" y="110"/>
                    </a:cubicBezTo>
                    <a:close/>
                    <a:moveTo>
                      <a:pt x="31" y="145"/>
                    </a:moveTo>
                    <a:cubicBezTo>
                      <a:pt x="27" y="140"/>
                      <a:pt x="29" y="128"/>
                      <a:pt x="37" y="114"/>
                    </a:cubicBezTo>
                    <a:cubicBezTo>
                      <a:pt x="44" y="116"/>
                      <a:pt x="50" y="117"/>
                      <a:pt x="58" y="118"/>
                    </a:cubicBezTo>
                    <a:cubicBezTo>
                      <a:pt x="59" y="126"/>
                      <a:pt x="60" y="133"/>
                      <a:pt x="62" y="139"/>
                    </a:cubicBezTo>
                    <a:cubicBezTo>
                      <a:pt x="48" y="147"/>
                      <a:pt x="36" y="149"/>
                      <a:pt x="31" y="145"/>
                    </a:cubicBezTo>
                    <a:close/>
                    <a:moveTo>
                      <a:pt x="58" y="58"/>
                    </a:moveTo>
                    <a:cubicBezTo>
                      <a:pt x="50" y="59"/>
                      <a:pt x="44" y="60"/>
                      <a:pt x="37" y="62"/>
                    </a:cubicBezTo>
                    <a:cubicBezTo>
                      <a:pt x="29" y="48"/>
                      <a:pt x="27" y="36"/>
                      <a:pt x="31" y="31"/>
                    </a:cubicBezTo>
                    <a:cubicBezTo>
                      <a:pt x="36" y="27"/>
                      <a:pt x="48" y="29"/>
                      <a:pt x="62" y="37"/>
                    </a:cubicBezTo>
                    <a:cubicBezTo>
                      <a:pt x="60" y="44"/>
                      <a:pt x="59" y="50"/>
                      <a:pt x="58" y="58"/>
                    </a:cubicBezTo>
                    <a:close/>
                    <a:moveTo>
                      <a:pt x="110" y="57"/>
                    </a:moveTo>
                    <a:cubicBezTo>
                      <a:pt x="107" y="57"/>
                      <a:pt x="104" y="57"/>
                      <a:pt x="101" y="56"/>
                    </a:cubicBezTo>
                    <a:cubicBezTo>
                      <a:pt x="99" y="54"/>
                      <a:pt x="97" y="52"/>
                      <a:pt x="94" y="51"/>
                    </a:cubicBezTo>
                    <a:cubicBezTo>
                      <a:pt x="99" y="47"/>
                      <a:pt x="103" y="44"/>
                      <a:pt x="107" y="41"/>
                    </a:cubicBezTo>
                    <a:cubicBezTo>
                      <a:pt x="109" y="46"/>
                      <a:pt x="109" y="51"/>
                      <a:pt x="110" y="57"/>
                    </a:cubicBezTo>
                    <a:close/>
                    <a:moveTo>
                      <a:pt x="88" y="8"/>
                    </a:moveTo>
                    <a:cubicBezTo>
                      <a:pt x="95" y="8"/>
                      <a:pt x="101" y="18"/>
                      <a:pt x="106" y="34"/>
                    </a:cubicBezTo>
                    <a:cubicBezTo>
                      <a:pt x="100" y="37"/>
                      <a:pt x="94" y="41"/>
                      <a:pt x="88" y="46"/>
                    </a:cubicBezTo>
                    <a:cubicBezTo>
                      <a:pt x="82" y="41"/>
                      <a:pt x="76" y="37"/>
                      <a:pt x="70" y="34"/>
                    </a:cubicBezTo>
                    <a:cubicBezTo>
                      <a:pt x="75" y="18"/>
                      <a:pt x="81" y="8"/>
                      <a:pt x="88" y="8"/>
                    </a:cubicBezTo>
                    <a:close/>
                    <a:moveTo>
                      <a:pt x="69" y="41"/>
                    </a:moveTo>
                    <a:cubicBezTo>
                      <a:pt x="73" y="44"/>
                      <a:pt x="77" y="47"/>
                      <a:pt x="82" y="50"/>
                    </a:cubicBezTo>
                    <a:cubicBezTo>
                      <a:pt x="79" y="52"/>
                      <a:pt x="77" y="54"/>
                      <a:pt x="75" y="56"/>
                    </a:cubicBezTo>
                    <a:cubicBezTo>
                      <a:pt x="72" y="57"/>
                      <a:pt x="69" y="57"/>
                      <a:pt x="66" y="57"/>
                    </a:cubicBezTo>
                    <a:cubicBezTo>
                      <a:pt x="67" y="51"/>
                      <a:pt x="67" y="46"/>
                      <a:pt x="69" y="41"/>
                    </a:cubicBezTo>
                    <a:close/>
                    <a:moveTo>
                      <a:pt x="66" y="119"/>
                    </a:moveTo>
                    <a:cubicBezTo>
                      <a:pt x="69" y="119"/>
                      <a:pt x="72" y="119"/>
                      <a:pt x="75" y="120"/>
                    </a:cubicBezTo>
                    <a:cubicBezTo>
                      <a:pt x="77" y="122"/>
                      <a:pt x="79" y="124"/>
                      <a:pt x="82" y="126"/>
                    </a:cubicBezTo>
                    <a:cubicBezTo>
                      <a:pt x="77" y="129"/>
                      <a:pt x="73" y="132"/>
                      <a:pt x="69" y="135"/>
                    </a:cubicBezTo>
                    <a:cubicBezTo>
                      <a:pt x="67" y="130"/>
                      <a:pt x="67" y="125"/>
                      <a:pt x="66" y="119"/>
                    </a:cubicBezTo>
                    <a:close/>
                    <a:moveTo>
                      <a:pt x="88" y="168"/>
                    </a:moveTo>
                    <a:cubicBezTo>
                      <a:pt x="81" y="168"/>
                      <a:pt x="75" y="158"/>
                      <a:pt x="70" y="142"/>
                    </a:cubicBezTo>
                    <a:cubicBezTo>
                      <a:pt x="76" y="139"/>
                      <a:pt x="82" y="135"/>
                      <a:pt x="88" y="130"/>
                    </a:cubicBezTo>
                    <a:cubicBezTo>
                      <a:pt x="94" y="135"/>
                      <a:pt x="100" y="139"/>
                      <a:pt x="106" y="142"/>
                    </a:cubicBezTo>
                    <a:cubicBezTo>
                      <a:pt x="101" y="158"/>
                      <a:pt x="95" y="168"/>
                      <a:pt x="88" y="168"/>
                    </a:cubicBezTo>
                    <a:close/>
                    <a:moveTo>
                      <a:pt x="107" y="135"/>
                    </a:moveTo>
                    <a:cubicBezTo>
                      <a:pt x="103" y="132"/>
                      <a:pt x="99" y="129"/>
                      <a:pt x="94" y="126"/>
                    </a:cubicBezTo>
                    <a:cubicBezTo>
                      <a:pt x="97" y="124"/>
                      <a:pt x="99" y="122"/>
                      <a:pt x="101" y="120"/>
                    </a:cubicBezTo>
                    <a:cubicBezTo>
                      <a:pt x="104" y="119"/>
                      <a:pt x="107" y="119"/>
                      <a:pt x="110" y="119"/>
                    </a:cubicBezTo>
                    <a:cubicBezTo>
                      <a:pt x="109" y="125"/>
                      <a:pt x="109" y="130"/>
                      <a:pt x="107" y="135"/>
                    </a:cubicBezTo>
                    <a:close/>
                    <a:moveTo>
                      <a:pt x="112" y="98"/>
                    </a:moveTo>
                    <a:cubicBezTo>
                      <a:pt x="110" y="100"/>
                      <a:pt x="107" y="103"/>
                      <a:pt x="105" y="105"/>
                    </a:cubicBezTo>
                    <a:cubicBezTo>
                      <a:pt x="103" y="107"/>
                      <a:pt x="100" y="110"/>
                      <a:pt x="98" y="112"/>
                    </a:cubicBezTo>
                    <a:cubicBezTo>
                      <a:pt x="95" y="112"/>
                      <a:pt x="91" y="112"/>
                      <a:pt x="88" y="112"/>
                    </a:cubicBezTo>
                    <a:cubicBezTo>
                      <a:pt x="85" y="112"/>
                      <a:pt x="81" y="112"/>
                      <a:pt x="78" y="112"/>
                    </a:cubicBezTo>
                    <a:cubicBezTo>
                      <a:pt x="76" y="110"/>
                      <a:pt x="73" y="107"/>
                      <a:pt x="71" y="105"/>
                    </a:cubicBezTo>
                    <a:cubicBezTo>
                      <a:pt x="69" y="103"/>
                      <a:pt x="66" y="100"/>
                      <a:pt x="64" y="98"/>
                    </a:cubicBezTo>
                    <a:cubicBezTo>
                      <a:pt x="64" y="95"/>
                      <a:pt x="64" y="91"/>
                      <a:pt x="64" y="88"/>
                    </a:cubicBezTo>
                    <a:cubicBezTo>
                      <a:pt x="64" y="85"/>
                      <a:pt x="64" y="81"/>
                      <a:pt x="64" y="78"/>
                    </a:cubicBezTo>
                    <a:cubicBezTo>
                      <a:pt x="66" y="76"/>
                      <a:pt x="69" y="73"/>
                      <a:pt x="71" y="71"/>
                    </a:cubicBezTo>
                    <a:cubicBezTo>
                      <a:pt x="73" y="69"/>
                      <a:pt x="76" y="66"/>
                      <a:pt x="78" y="64"/>
                    </a:cubicBezTo>
                    <a:cubicBezTo>
                      <a:pt x="81" y="64"/>
                      <a:pt x="85" y="64"/>
                      <a:pt x="88" y="64"/>
                    </a:cubicBezTo>
                    <a:cubicBezTo>
                      <a:pt x="91" y="64"/>
                      <a:pt x="95" y="64"/>
                      <a:pt x="98" y="64"/>
                    </a:cubicBezTo>
                    <a:cubicBezTo>
                      <a:pt x="100" y="66"/>
                      <a:pt x="103" y="69"/>
                      <a:pt x="105" y="71"/>
                    </a:cubicBezTo>
                    <a:cubicBezTo>
                      <a:pt x="107" y="73"/>
                      <a:pt x="110" y="76"/>
                      <a:pt x="112" y="78"/>
                    </a:cubicBezTo>
                    <a:cubicBezTo>
                      <a:pt x="112" y="81"/>
                      <a:pt x="112" y="85"/>
                      <a:pt x="112" y="88"/>
                    </a:cubicBezTo>
                    <a:cubicBezTo>
                      <a:pt x="112" y="91"/>
                      <a:pt x="112" y="95"/>
                      <a:pt x="112" y="98"/>
                    </a:cubicBezTo>
                    <a:close/>
                    <a:moveTo>
                      <a:pt x="145" y="31"/>
                    </a:moveTo>
                    <a:cubicBezTo>
                      <a:pt x="149" y="36"/>
                      <a:pt x="147" y="48"/>
                      <a:pt x="139" y="62"/>
                    </a:cubicBezTo>
                    <a:cubicBezTo>
                      <a:pt x="133" y="60"/>
                      <a:pt x="126" y="59"/>
                      <a:pt x="118" y="58"/>
                    </a:cubicBezTo>
                    <a:cubicBezTo>
                      <a:pt x="117" y="50"/>
                      <a:pt x="116" y="44"/>
                      <a:pt x="114" y="37"/>
                    </a:cubicBezTo>
                    <a:cubicBezTo>
                      <a:pt x="128" y="29"/>
                      <a:pt x="140" y="27"/>
                      <a:pt x="145" y="31"/>
                    </a:cubicBezTo>
                    <a:close/>
                    <a:moveTo>
                      <a:pt x="126" y="82"/>
                    </a:moveTo>
                    <a:cubicBezTo>
                      <a:pt x="124" y="79"/>
                      <a:pt x="122" y="77"/>
                      <a:pt x="120" y="75"/>
                    </a:cubicBezTo>
                    <a:cubicBezTo>
                      <a:pt x="119" y="72"/>
                      <a:pt x="119" y="69"/>
                      <a:pt x="119" y="66"/>
                    </a:cubicBezTo>
                    <a:cubicBezTo>
                      <a:pt x="125" y="67"/>
                      <a:pt x="130" y="67"/>
                      <a:pt x="135" y="69"/>
                    </a:cubicBezTo>
                    <a:cubicBezTo>
                      <a:pt x="132" y="73"/>
                      <a:pt x="129" y="77"/>
                      <a:pt x="126" y="82"/>
                    </a:cubicBezTo>
                    <a:close/>
                    <a:moveTo>
                      <a:pt x="126" y="94"/>
                    </a:moveTo>
                    <a:cubicBezTo>
                      <a:pt x="129" y="99"/>
                      <a:pt x="132" y="103"/>
                      <a:pt x="135" y="107"/>
                    </a:cubicBezTo>
                    <a:cubicBezTo>
                      <a:pt x="130" y="109"/>
                      <a:pt x="125" y="109"/>
                      <a:pt x="119" y="110"/>
                    </a:cubicBezTo>
                    <a:cubicBezTo>
                      <a:pt x="119" y="107"/>
                      <a:pt x="119" y="104"/>
                      <a:pt x="120" y="101"/>
                    </a:cubicBezTo>
                    <a:cubicBezTo>
                      <a:pt x="122" y="99"/>
                      <a:pt x="124" y="97"/>
                      <a:pt x="126" y="94"/>
                    </a:cubicBezTo>
                    <a:close/>
                    <a:moveTo>
                      <a:pt x="145" y="145"/>
                    </a:moveTo>
                    <a:cubicBezTo>
                      <a:pt x="140" y="149"/>
                      <a:pt x="128" y="147"/>
                      <a:pt x="114" y="139"/>
                    </a:cubicBezTo>
                    <a:cubicBezTo>
                      <a:pt x="116" y="133"/>
                      <a:pt x="117" y="126"/>
                      <a:pt x="118" y="118"/>
                    </a:cubicBezTo>
                    <a:cubicBezTo>
                      <a:pt x="126" y="117"/>
                      <a:pt x="133" y="116"/>
                      <a:pt x="139" y="114"/>
                    </a:cubicBezTo>
                    <a:cubicBezTo>
                      <a:pt x="147" y="128"/>
                      <a:pt x="149" y="140"/>
                      <a:pt x="145" y="145"/>
                    </a:cubicBezTo>
                    <a:close/>
                    <a:moveTo>
                      <a:pt x="142" y="106"/>
                    </a:moveTo>
                    <a:cubicBezTo>
                      <a:pt x="139" y="100"/>
                      <a:pt x="135" y="94"/>
                      <a:pt x="130" y="88"/>
                    </a:cubicBezTo>
                    <a:cubicBezTo>
                      <a:pt x="135" y="82"/>
                      <a:pt x="139" y="76"/>
                      <a:pt x="142" y="70"/>
                    </a:cubicBezTo>
                    <a:cubicBezTo>
                      <a:pt x="158" y="75"/>
                      <a:pt x="168" y="81"/>
                      <a:pt x="168" y="88"/>
                    </a:cubicBezTo>
                    <a:cubicBezTo>
                      <a:pt x="168" y="95"/>
                      <a:pt x="158" y="101"/>
                      <a:pt x="142" y="10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a:p>
            </p:txBody>
          </p:sp>
        </p:grpSp>
        <p:cxnSp>
          <p:nvCxnSpPr>
            <p:cNvPr id="37" name="Straight Connector 36">
              <a:extLst>
                <a:ext uri="{FF2B5EF4-FFF2-40B4-BE49-F238E27FC236}">
                  <a16:creationId xmlns:a16="http://schemas.microsoft.com/office/drawing/2014/main" xmlns="" id="{292485DD-FAB2-0685-DBD1-6042AED3FD54}"/>
                </a:ext>
              </a:extLst>
            </p:cNvPr>
            <p:cNvCxnSpPr/>
            <p:nvPr/>
          </p:nvCxnSpPr>
          <p:spPr>
            <a:xfrm flipH="1">
              <a:off x="52854" y="5562551"/>
              <a:ext cx="8019000" cy="0"/>
            </a:xfrm>
            <a:prstGeom prst="line">
              <a:avLst/>
            </a:prstGeom>
            <a:solidFill>
              <a:prstClr val="white">
                <a:alpha val="90000"/>
                <a:hueOff val="0"/>
                <a:satOff val="0"/>
                <a:lumOff val="0"/>
                <a:alphaOff val="0"/>
              </a:prstClr>
            </a:solidFill>
            <a:ln w="19050" cap="flat" cmpd="sng" algn="ctr">
              <a:solidFill>
                <a:schemeClr val="accent1"/>
              </a:solidFill>
              <a:prstDash val="solid"/>
              <a:miter lim="800000"/>
              <a:tailEnd type="none" w="lg" len="lg"/>
            </a:ln>
            <a:effectLst/>
          </p:spPr>
        </p:cxnSp>
        <p:sp>
          <p:nvSpPr>
            <p:cNvPr id="2" name="TextBox 1">
              <a:extLst>
                <a:ext uri="{FF2B5EF4-FFF2-40B4-BE49-F238E27FC236}">
                  <a16:creationId xmlns:a16="http://schemas.microsoft.com/office/drawing/2014/main" xmlns="" id="{EC6E7DF9-5D87-4007-0AF5-0AAC2923997D}"/>
                </a:ext>
              </a:extLst>
            </p:cNvPr>
            <p:cNvSpPr txBox="1"/>
            <p:nvPr/>
          </p:nvSpPr>
          <p:spPr>
            <a:xfrm rot="16200000">
              <a:off x="7786126" y="1750008"/>
              <a:ext cx="1796085" cy="830997"/>
            </a:xfrm>
            <a:prstGeom prst="rect">
              <a:avLst/>
            </a:prstGeom>
            <a:noFill/>
            <a:ln>
              <a:solidFill>
                <a:srgbClr val="C00000"/>
              </a:solidFill>
            </a:ln>
          </p:spPr>
          <p:txBody>
            <a:bodyPr wrap="square" rtlCol="0">
              <a:spAutoFit/>
            </a:bodyPr>
            <a:lstStyle>
              <a:defPPr>
                <a:defRPr lang="en-US"/>
              </a:defPPr>
              <a:lvl1pPr algn="ctr">
                <a:defRPr sz="1200" b="1">
                  <a:solidFill>
                    <a:srgbClr val="40474F"/>
                  </a:solidFill>
                  <a:cs typeface="Arial"/>
                </a:defRPr>
              </a:lvl1pPr>
            </a:lstStyle>
            <a:p>
              <a:r>
                <a:rPr lang="en-ZA" dirty="0"/>
                <a:t>Industrialisation Partner build and deliver local machines to newly developed markets</a:t>
              </a:r>
            </a:p>
          </p:txBody>
        </p:sp>
      </p:grpSp>
    </p:spTree>
    <p:extLst>
      <p:ext uri="{BB962C8B-B14F-4D97-AF65-F5344CB8AC3E}">
        <p14:creationId xmlns:p14="http://schemas.microsoft.com/office/powerpoint/2010/main" xmlns="" val="262262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431E21F7-3246-C728-9713-250A2504629D}"/>
              </a:ext>
            </a:extLst>
          </p:cNvPr>
          <p:cNvGraphicFramePr/>
          <p:nvPr>
            <p:extLst>
              <p:ext uri="{D42A27DB-BD31-4B8C-83A1-F6EECF244321}">
                <p14:modId xmlns:p14="http://schemas.microsoft.com/office/powerpoint/2010/main" xmlns="" val="980325623"/>
              </p:ext>
            </p:extLst>
          </p:nvPr>
        </p:nvGraphicFramePr>
        <p:xfrm>
          <a:off x="2556476" y="966953"/>
          <a:ext cx="7901317" cy="5442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‘Go to Market’ Plan</a:t>
            </a:r>
          </a:p>
        </p:txBody>
      </p:sp>
      <p:sp>
        <p:nvSpPr>
          <p:cNvPr id="5" name="Rectangle 4">
            <a:extLst>
              <a:ext uri="{FF2B5EF4-FFF2-40B4-BE49-F238E27FC236}">
                <a16:creationId xmlns:a16="http://schemas.microsoft.com/office/drawing/2014/main" xmlns="" id="{8295190C-DDF6-AF76-CEB2-2424F9184696}"/>
              </a:ext>
            </a:extLst>
          </p:cNvPr>
          <p:cNvSpPr/>
          <p:nvPr/>
        </p:nvSpPr>
        <p:spPr>
          <a:xfrm>
            <a:off x="5374834" y="3539905"/>
            <a:ext cx="1442333" cy="12427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extBox 7">
            <a:extLst>
              <a:ext uri="{FF2B5EF4-FFF2-40B4-BE49-F238E27FC236}">
                <a16:creationId xmlns:a16="http://schemas.microsoft.com/office/drawing/2014/main" xmlns="" id="{25F53AB7-1E9D-A8DA-2F4A-F5D9B38D456B}"/>
              </a:ext>
            </a:extLst>
          </p:cNvPr>
          <p:cNvSpPr txBox="1"/>
          <p:nvPr/>
        </p:nvSpPr>
        <p:spPr>
          <a:xfrm>
            <a:off x="7042857" y="3197773"/>
            <a:ext cx="1442333" cy="12427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037" tIns="0" rIns="0" bIns="0" numCol="1" spcCol="1270" anchor="t" anchorCtr="0">
            <a:noAutofit/>
          </a:bodyPr>
          <a:lstStyle/>
          <a:p>
            <a:pPr defTabSz="711200">
              <a:lnSpc>
                <a:spcPct val="90000"/>
              </a:lnSpc>
              <a:spcAft>
                <a:spcPct val="35000"/>
              </a:spcAft>
            </a:pPr>
            <a:r>
              <a:rPr lang="en-US" sz="1600" b="1" dirty="0">
                <a:latin typeface="Arial" panose="020B0604020202020204" pitchFamily="34" charset="0"/>
                <a:cs typeface="Arial" panose="020B0604020202020204" pitchFamily="34" charset="0"/>
              </a:rPr>
              <a:t>Maritime</a:t>
            </a:r>
          </a:p>
          <a:p>
            <a:pPr defTabSz="711200">
              <a:lnSpc>
                <a:spcPct val="90000"/>
              </a:lnSpc>
              <a:spcAft>
                <a:spcPct val="35000"/>
              </a:spcAft>
            </a:pP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2109272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5632F72-33F6-2048-E3D5-81F8F78D5B9C}"/>
              </a:ext>
            </a:extLst>
          </p:cNvPr>
          <p:cNvSpPr>
            <a:spLocks noGrp="1"/>
          </p:cNvSpPr>
          <p:nvPr>
            <p:ph type="title"/>
          </p:nvPr>
        </p:nvSpPr>
        <p:spPr/>
        <p:txBody>
          <a:bodyPr/>
          <a:lstStyle/>
          <a:p>
            <a:r>
              <a:rPr lang="en-US" dirty="0" err="1"/>
              <a:t>Aeroswift</a:t>
            </a:r>
            <a:r>
              <a:rPr lang="en-US" dirty="0"/>
              <a:t> KPI Achievements</a:t>
            </a:r>
          </a:p>
        </p:txBody>
      </p:sp>
      <p:graphicFrame>
        <p:nvGraphicFramePr>
          <p:cNvPr id="3" name="Table 2">
            <a:extLst>
              <a:ext uri="{FF2B5EF4-FFF2-40B4-BE49-F238E27FC236}">
                <a16:creationId xmlns:a16="http://schemas.microsoft.com/office/drawing/2014/main" xmlns="" id="{0226EB69-E75E-E76A-7C89-D96B8892D1E9}"/>
              </a:ext>
            </a:extLst>
          </p:cNvPr>
          <p:cNvGraphicFramePr>
            <a:graphicFrameLocks noGrp="1"/>
          </p:cNvGraphicFramePr>
          <p:nvPr>
            <p:extLst>
              <p:ext uri="{D42A27DB-BD31-4B8C-83A1-F6EECF244321}">
                <p14:modId xmlns:p14="http://schemas.microsoft.com/office/powerpoint/2010/main" xmlns="" val="2633371168"/>
              </p:ext>
            </p:extLst>
          </p:nvPr>
        </p:nvGraphicFramePr>
        <p:xfrm>
          <a:off x="501971" y="864628"/>
          <a:ext cx="10895538" cy="5144844"/>
        </p:xfrm>
        <a:graphic>
          <a:graphicData uri="http://schemas.openxmlformats.org/drawingml/2006/table">
            <a:tbl>
              <a:tblPr firstRow="1" firstCol="1" bandRow="1">
                <a:tableStyleId>{5C22544A-7EE6-4342-B048-85BDC9FD1C3A}</a:tableStyleId>
              </a:tblPr>
              <a:tblGrid>
                <a:gridCol w="2645620">
                  <a:extLst>
                    <a:ext uri="{9D8B030D-6E8A-4147-A177-3AD203B41FA5}">
                      <a16:colId xmlns:a16="http://schemas.microsoft.com/office/drawing/2014/main" xmlns="" val="4090267094"/>
                    </a:ext>
                  </a:extLst>
                </a:gridCol>
                <a:gridCol w="783278">
                  <a:extLst>
                    <a:ext uri="{9D8B030D-6E8A-4147-A177-3AD203B41FA5}">
                      <a16:colId xmlns:a16="http://schemas.microsoft.com/office/drawing/2014/main" xmlns="" val="391247086"/>
                    </a:ext>
                  </a:extLst>
                </a:gridCol>
                <a:gridCol w="998483">
                  <a:extLst>
                    <a:ext uri="{9D8B030D-6E8A-4147-A177-3AD203B41FA5}">
                      <a16:colId xmlns:a16="http://schemas.microsoft.com/office/drawing/2014/main" xmlns="" val="4122461759"/>
                    </a:ext>
                  </a:extLst>
                </a:gridCol>
                <a:gridCol w="924910">
                  <a:extLst>
                    <a:ext uri="{9D8B030D-6E8A-4147-A177-3AD203B41FA5}">
                      <a16:colId xmlns:a16="http://schemas.microsoft.com/office/drawing/2014/main" xmlns="" val="1746679764"/>
                    </a:ext>
                  </a:extLst>
                </a:gridCol>
                <a:gridCol w="1219200">
                  <a:extLst>
                    <a:ext uri="{9D8B030D-6E8A-4147-A177-3AD203B41FA5}">
                      <a16:colId xmlns:a16="http://schemas.microsoft.com/office/drawing/2014/main" xmlns="" val="1734934771"/>
                    </a:ext>
                  </a:extLst>
                </a:gridCol>
                <a:gridCol w="4324047">
                  <a:extLst>
                    <a:ext uri="{9D8B030D-6E8A-4147-A177-3AD203B41FA5}">
                      <a16:colId xmlns:a16="http://schemas.microsoft.com/office/drawing/2014/main" xmlns="" val="2756768343"/>
                    </a:ext>
                  </a:extLst>
                </a:gridCol>
              </a:tblGrid>
              <a:tr h="324706">
                <a:tc>
                  <a:txBody>
                    <a:bodyPr/>
                    <a:lstStyle/>
                    <a:p>
                      <a:pPr>
                        <a:lnSpc>
                          <a:spcPct val="115000"/>
                        </a:lnSpc>
                        <a:spcAft>
                          <a:spcPts val="1000"/>
                        </a:spcAft>
                      </a:pPr>
                      <a:r>
                        <a:rPr lang="en-ZA" sz="1400" dirty="0">
                          <a:effectLst/>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algn="ctr">
                        <a:lnSpc>
                          <a:spcPct val="115000"/>
                        </a:lnSpc>
                        <a:spcAft>
                          <a:spcPts val="1000"/>
                        </a:spcAft>
                      </a:pPr>
                      <a:r>
                        <a:rPr lang="en-ZA" sz="1400" dirty="0">
                          <a:effectLst/>
                        </a:rPr>
                        <a:t>Plan 2021/22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algn="ctr">
                        <a:lnSpc>
                          <a:spcPct val="115000"/>
                        </a:lnSpc>
                        <a:spcAft>
                          <a:spcPts val="1000"/>
                        </a:spcAft>
                      </a:pPr>
                      <a:r>
                        <a:rPr lang="en-ZA" sz="1400" dirty="0">
                          <a:effectLst/>
                        </a:rPr>
                        <a:t>Achieved 2021/22 </a:t>
                      </a:r>
                      <a:endParaRPr lang="en-US" sz="1800" dirty="0">
                        <a:effectLst/>
                      </a:endParaRPr>
                    </a:p>
                  </a:txBody>
                  <a:tcPr marL="56307" marR="56307" marT="0" marB="0" anchor="ctr" anchorCtr="1"/>
                </a:tc>
                <a:tc>
                  <a:txBody>
                    <a:bodyPr/>
                    <a:lstStyle/>
                    <a:p>
                      <a:pPr algn="ctr">
                        <a:lnSpc>
                          <a:spcPct val="115000"/>
                        </a:lnSpc>
                        <a:spcAft>
                          <a:spcPts val="1000"/>
                        </a:spcAft>
                      </a:pPr>
                      <a:r>
                        <a:rPr lang="en-ZA" sz="1400" dirty="0">
                          <a:effectLst/>
                        </a:rPr>
                        <a:t>Plan 2022/23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algn="ctr">
                        <a:lnSpc>
                          <a:spcPct val="115000"/>
                        </a:lnSpc>
                        <a:spcAft>
                          <a:spcPts val="1000"/>
                        </a:spcAft>
                      </a:pPr>
                      <a:r>
                        <a:rPr lang="en-ZA" sz="1400" dirty="0">
                          <a:effectLst/>
                        </a:rPr>
                        <a:t>Achieved 2022/23 </a:t>
                      </a:r>
                      <a:endParaRPr lang="en-US" sz="1800" dirty="0">
                        <a:effectLst/>
                      </a:endParaRPr>
                    </a:p>
                  </a:txBody>
                  <a:tcPr marL="56307" marR="56307" marT="0" marB="0" anchor="ctr" anchorCtr="1"/>
                </a:tc>
                <a:tc>
                  <a:txBody>
                    <a:bodyPr/>
                    <a:lstStyle/>
                    <a:p>
                      <a:pPr algn="ctr">
                        <a:lnSpc>
                          <a:spcPct val="115000"/>
                        </a:lnSpc>
                        <a:spcAft>
                          <a:spcPts val="1000"/>
                        </a:spcAft>
                      </a:pPr>
                      <a:r>
                        <a:rPr lang="en-ZA" sz="1400" dirty="0">
                          <a:effectLst/>
                        </a:rPr>
                        <a:t> </a:t>
                      </a:r>
                      <a:endParaRPr lang="en-US" sz="1800" dirty="0">
                        <a:effectLst/>
                      </a:endParaRPr>
                    </a:p>
                    <a:p>
                      <a:pPr algn="ctr">
                        <a:lnSpc>
                          <a:spcPct val="115000"/>
                        </a:lnSpc>
                        <a:spcAft>
                          <a:spcPts val="1000"/>
                        </a:spcAft>
                      </a:pPr>
                      <a:r>
                        <a:rPr lang="en-ZA" sz="1400" dirty="0">
                          <a:effectLst/>
                        </a:rPr>
                        <a:t>Comments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extLst>
                  <a:ext uri="{0D108BD9-81ED-4DB2-BD59-A6C34878D82A}">
                    <a16:rowId xmlns:a16="http://schemas.microsoft.com/office/drawing/2014/main" xmlns="" val="1753157152"/>
                  </a:ext>
                </a:extLst>
              </a:tr>
              <a:tr h="350750">
                <a:tc>
                  <a:txBody>
                    <a:bodyPr/>
                    <a:lstStyle/>
                    <a:p>
                      <a:pPr algn="l">
                        <a:lnSpc>
                          <a:spcPct val="115000"/>
                        </a:lnSpc>
                        <a:spcAft>
                          <a:spcPts val="1000"/>
                        </a:spcAft>
                      </a:pPr>
                      <a:r>
                        <a:rPr lang="en-ZA" sz="1600" dirty="0">
                          <a:effectLst/>
                        </a:rPr>
                        <a:t>Support of undergraduates and interns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7200" marR="7200" marT="0" marB="0" anchor="ctr" anchorCtr="1"/>
                </a:tc>
                <a:tc>
                  <a:txBody>
                    <a:bodyPr/>
                    <a:lstStyle/>
                    <a:p>
                      <a:pPr algn="ctr">
                        <a:lnSpc>
                          <a:spcPct val="115000"/>
                        </a:lnSpc>
                        <a:spcAft>
                          <a:spcPts val="1000"/>
                        </a:spcAft>
                      </a:pPr>
                      <a:r>
                        <a:rPr lang="en-ZA" sz="1800" dirty="0">
                          <a:effectLst/>
                        </a:rPr>
                        <a:t>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algn="ctr">
                        <a:lnSpc>
                          <a:spcPct val="115000"/>
                        </a:lnSpc>
                        <a:spcAft>
                          <a:spcPts val="1000"/>
                        </a:spcAft>
                      </a:pPr>
                      <a:r>
                        <a:rPr lang="en-ZA" sz="1800">
                          <a:effectLst/>
                        </a:rPr>
                        <a:t>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2</a:t>
                      </a: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2</a:t>
                      </a:r>
                    </a:p>
                  </a:txBody>
                  <a:tcPr marL="56307" marR="56307" marT="0" marB="0" anchor="ctr" anchorCtr="1"/>
                </a:tc>
                <a:tc>
                  <a:txBody>
                    <a:bodyPr/>
                    <a:lstStyle/>
                    <a:p>
                      <a:pPr>
                        <a:lnSpc>
                          <a:spcPct val="115000"/>
                        </a:lnSpc>
                        <a:spcAft>
                          <a:spcPts val="1000"/>
                        </a:spcAft>
                      </a:pPr>
                      <a:r>
                        <a:rPr lang="en-ZA" sz="1400" dirty="0">
                          <a:effectLst/>
                        </a:rPr>
                        <a:t>3 interns were dedicated to the project for mechanical &amp; electrical support (</a:t>
                      </a:r>
                      <a:r>
                        <a:rPr lang="en-ZA" sz="1400" dirty="0">
                          <a:effectLst/>
                          <a:latin typeface="Arial" panose="020B0604020202020204" pitchFamily="34" charset="0"/>
                          <a:ea typeface="Calibri" panose="020F0502020204030204" pitchFamily="34" charset="0"/>
                          <a:cs typeface="Arial" panose="020B0604020202020204" pitchFamily="34" charset="0"/>
                        </a:rPr>
                        <a:t>1 resigned)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extLst>
                  <a:ext uri="{0D108BD9-81ED-4DB2-BD59-A6C34878D82A}">
                    <a16:rowId xmlns:a16="http://schemas.microsoft.com/office/drawing/2014/main" xmlns="" val="953693989"/>
                  </a:ext>
                </a:extLst>
              </a:tr>
              <a:tr h="544096">
                <a:tc>
                  <a:txBody>
                    <a:bodyPr/>
                    <a:lstStyle/>
                    <a:p>
                      <a:pPr algn="l">
                        <a:lnSpc>
                          <a:spcPct val="115000"/>
                        </a:lnSpc>
                        <a:spcAft>
                          <a:spcPts val="1000"/>
                        </a:spcAft>
                      </a:pPr>
                      <a:r>
                        <a:rPr lang="en-ZA" sz="1600" dirty="0">
                          <a:effectLst/>
                        </a:rPr>
                        <a:t>Support of Masters students (staff)</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7200" marR="7200" marT="0" marB="0" anchor="ctr" anchorCtr="1"/>
                </a:tc>
                <a:tc>
                  <a:txBody>
                    <a:bodyPr/>
                    <a:lstStyle/>
                    <a:p>
                      <a:pPr algn="ctr">
                        <a:lnSpc>
                          <a:spcPct val="115000"/>
                        </a:lnSpc>
                        <a:spcAft>
                          <a:spcPts val="1000"/>
                        </a:spcAft>
                      </a:pPr>
                      <a:r>
                        <a:rPr lang="en-ZA" sz="1800">
                          <a:effectLst/>
                        </a:rPr>
                        <a:t>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algn="ctr">
                        <a:lnSpc>
                          <a:spcPct val="115000"/>
                        </a:lnSpc>
                        <a:spcAft>
                          <a:spcPts val="1000"/>
                        </a:spcAft>
                      </a:pPr>
                      <a:r>
                        <a:rPr lang="en-ZA" sz="1800" dirty="0">
                          <a:effectLst/>
                        </a:rPr>
                        <a:t>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1</a:t>
                      </a: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1</a:t>
                      </a:r>
                    </a:p>
                  </a:txBody>
                  <a:tcPr marL="56307" marR="56307" marT="0" marB="0" anchor="ctr" anchorCtr="1"/>
                </a:tc>
                <a:tc>
                  <a:txBody>
                    <a:bodyPr/>
                    <a:lstStyle/>
                    <a:p>
                      <a:pPr>
                        <a:lnSpc>
                          <a:spcPct val="115000"/>
                        </a:lnSpc>
                        <a:spcAft>
                          <a:spcPts val="200"/>
                        </a:spcAft>
                      </a:pPr>
                      <a:r>
                        <a:rPr lang="en-ZA" sz="1400" dirty="0">
                          <a:effectLst/>
                        </a:rPr>
                        <a:t>3 M student fully supported by AEROSWIFT. </a:t>
                      </a:r>
                      <a:endParaRPr lang="en-US" sz="1800" dirty="0">
                        <a:effectLst/>
                      </a:endParaRPr>
                    </a:p>
                    <a:p>
                      <a:pPr>
                        <a:lnSpc>
                          <a:spcPct val="115000"/>
                        </a:lnSpc>
                        <a:spcAft>
                          <a:spcPts val="200"/>
                        </a:spcAft>
                      </a:pPr>
                      <a:r>
                        <a:rPr lang="en-ZA" sz="1400" dirty="0">
                          <a:effectLst/>
                        </a:rPr>
                        <a:t>2 graduated in 2021 and were absorbed to full time staff</a:t>
                      </a:r>
                      <a:endParaRPr lang="en-US" sz="1800" dirty="0">
                        <a:effectLst/>
                      </a:endParaRPr>
                    </a:p>
                  </a:txBody>
                  <a:tcPr marL="56307" marR="56307" marT="0" marB="0" anchor="ctr" anchorCtr="1"/>
                </a:tc>
                <a:extLst>
                  <a:ext uri="{0D108BD9-81ED-4DB2-BD59-A6C34878D82A}">
                    <a16:rowId xmlns:a16="http://schemas.microsoft.com/office/drawing/2014/main" xmlns="" val="1404380613"/>
                  </a:ext>
                </a:extLst>
              </a:tr>
              <a:tr h="335237">
                <a:tc>
                  <a:txBody>
                    <a:bodyPr/>
                    <a:lstStyle/>
                    <a:p>
                      <a:pPr algn="l">
                        <a:lnSpc>
                          <a:spcPct val="115000"/>
                        </a:lnSpc>
                        <a:spcAft>
                          <a:spcPts val="1000"/>
                        </a:spcAft>
                      </a:pPr>
                      <a:r>
                        <a:rPr lang="en-ZA" sz="1600" dirty="0">
                          <a:effectLst/>
                        </a:rPr>
                        <a:t>Support of Doctoral students (full-time)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7200" marR="7200" marT="0" marB="0" anchor="ctr" anchorCtr="1"/>
                </a:tc>
                <a:tc>
                  <a:txBody>
                    <a:bodyPr/>
                    <a:lstStyle/>
                    <a:p>
                      <a:pPr algn="ctr">
                        <a:lnSpc>
                          <a:spcPct val="115000"/>
                        </a:lnSpc>
                        <a:spcAft>
                          <a:spcPts val="1000"/>
                        </a:spcAft>
                      </a:pPr>
                      <a:r>
                        <a:rPr lang="en-ZA" sz="1800">
                          <a:effectLst/>
                        </a:rPr>
                        <a:t>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algn="ctr">
                        <a:lnSpc>
                          <a:spcPct val="115000"/>
                        </a:lnSpc>
                        <a:spcAft>
                          <a:spcPts val="1000"/>
                        </a:spcAft>
                      </a:pPr>
                      <a:r>
                        <a:rPr lang="en-ZA" sz="1800" dirty="0">
                          <a:effectLst/>
                        </a:rPr>
                        <a:t>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1</a:t>
                      </a: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1</a:t>
                      </a:r>
                    </a:p>
                  </a:txBody>
                  <a:tcPr marL="56307" marR="56307" marT="0" marB="0" anchor="ctr" anchorCtr="1"/>
                </a:tc>
                <a:tc>
                  <a:txBody>
                    <a:bodyPr/>
                    <a:lstStyle/>
                    <a:p>
                      <a:pPr>
                        <a:lnSpc>
                          <a:spcPct val="115000"/>
                        </a:lnSpc>
                        <a:spcAft>
                          <a:spcPts val="1000"/>
                        </a:spcAft>
                      </a:pPr>
                      <a:r>
                        <a:rPr lang="en-ZA" sz="1400" dirty="0">
                          <a:effectLst/>
                        </a:rPr>
                        <a:t>1 D student on DST-NRF scholarship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extLst>
                  <a:ext uri="{0D108BD9-81ED-4DB2-BD59-A6C34878D82A}">
                    <a16:rowId xmlns:a16="http://schemas.microsoft.com/office/drawing/2014/main" xmlns="" val="1457452152"/>
                  </a:ext>
                </a:extLst>
              </a:tr>
              <a:tr h="335237">
                <a:tc>
                  <a:txBody>
                    <a:bodyPr/>
                    <a:lstStyle/>
                    <a:p>
                      <a:pPr algn="l">
                        <a:lnSpc>
                          <a:spcPct val="115000"/>
                        </a:lnSpc>
                        <a:spcAft>
                          <a:spcPts val="1000"/>
                        </a:spcAft>
                      </a:pPr>
                      <a:r>
                        <a:rPr lang="en-ZA" sz="1600" dirty="0">
                          <a:effectLst/>
                        </a:rPr>
                        <a:t>Support of Doctoral students (staff)</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7200" marR="7200" marT="0" marB="0" anchor="ctr" anchorCtr="1"/>
                </a:tc>
                <a:tc>
                  <a:txBody>
                    <a:bodyPr/>
                    <a:lstStyle/>
                    <a:p>
                      <a:pPr algn="ctr">
                        <a:lnSpc>
                          <a:spcPct val="115000"/>
                        </a:lnSpc>
                        <a:spcAft>
                          <a:spcPts val="1000"/>
                        </a:spcAft>
                      </a:pPr>
                      <a:r>
                        <a:rPr lang="en-ZA" sz="1800">
                          <a:effectLst/>
                        </a:rPr>
                        <a:t>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algn="ctr">
                        <a:lnSpc>
                          <a:spcPct val="115000"/>
                        </a:lnSpc>
                        <a:spcAft>
                          <a:spcPts val="1000"/>
                        </a:spcAft>
                      </a:pPr>
                      <a:r>
                        <a:rPr lang="en-ZA" sz="1800" dirty="0">
                          <a:effectLst/>
                        </a:rPr>
                        <a:t>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4</a:t>
                      </a: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4</a:t>
                      </a:r>
                    </a:p>
                  </a:txBody>
                  <a:tcPr marL="56307" marR="56307" marT="0" marB="0" anchor="ctr" anchorCtr="1"/>
                </a:tc>
                <a:tc>
                  <a:txBody>
                    <a:bodyPr/>
                    <a:lstStyle/>
                    <a:p>
                      <a:pPr>
                        <a:lnSpc>
                          <a:spcPct val="115000"/>
                        </a:lnSpc>
                        <a:spcAft>
                          <a:spcPts val="10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extLst>
                  <a:ext uri="{0D108BD9-81ED-4DB2-BD59-A6C34878D82A}">
                    <a16:rowId xmlns:a16="http://schemas.microsoft.com/office/drawing/2014/main" xmlns="" val="3099746500"/>
                  </a:ext>
                </a:extLst>
              </a:tr>
              <a:tr h="224187">
                <a:tc>
                  <a:txBody>
                    <a:bodyPr/>
                    <a:lstStyle/>
                    <a:p>
                      <a:pPr algn="l">
                        <a:lnSpc>
                          <a:spcPct val="115000"/>
                        </a:lnSpc>
                        <a:spcAft>
                          <a:spcPts val="1000"/>
                        </a:spcAft>
                      </a:pPr>
                      <a:r>
                        <a:rPr lang="en-ZA" sz="1600" dirty="0">
                          <a:effectLst/>
                        </a:rPr>
                        <a:t>IP: granted patents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7200" marR="7200" marT="0" marB="0" anchor="ctr" anchorCtr="1"/>
                </a:tc>
                <a:tc>
                  <a:txBody>
                    <a:bodyPr/>
                    <a:lstStyle/>
                    <a:p>
                      <a:pPr algn="ctr">
                        <a:lnSpc>
                          <a:spcPct val="115000"/>
                        </a:lnSpc>
                        <a:spcAft>
                          <a:spcPts val="1000"/>
                        </a:spcAft>
                      </a:pPr>
                      <a:r>
                        <a:rPr lang="en-ZA" sz="1800">
                          <a:effectLst/>
                        </a:rPr>
                        <a:t>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algn="ctr">
                        <a:lnSpc>
                          <a:spcPct val="115000"/>
                        </a:lnSpc>
                        <a:spcAft>
                          <a:spcPts val="1000"/>
                        </a:spcAft>
                      </a:pPr>
                      <a:r>
                        <a:rPr lang="en-ZA" sz="1800">
                          <a:effectLst/>
                        </a:rPr>
                        <a:t>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1</a:t>
                      </a: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2</a:t>
                      </a:r>
                    </a:p>
                  </a:txBody>
                  <a:tcPr marL="56307" marR="56307" marT="0" marB="0" anchor="ctr" anchorCtr="1"/>
                </a:tc>
                <a:tc>
                  <a:txBody>
                    <a:bodyPr/>
                    <a:lstStyle/>
                    <a:p>
                      <a:pPr>
                        <a:lnSpc>
                          <a:spcPct val="115000"/>
                        </a:lnSpc>
                        <a:spcAft>
                          <a:spcPts val="1000"/>
                        </a:spcAft>
                      </a:pPr>
                      <a:r>
                        <a:rPr lang="en-ZA" sz="1400" dirty="0">
                          <a:effectLst/>
                        </a:rPr>
                        <a:t>Preheating of materials in AM Apparatus patent granted in USA and Japan</a:t>
                      </a:r>
                    </a:p>
                  </a:txBody>
                  <a:tcPr marL="56307" marR="56307" marT="0" marB="0" anchor="ctr" anchorCtr="1"/>
                </a:tc>
                <a:extLst>
                  <a:ext uri="{0D108BD9-81ED-4DB2-BD59-A6C34878D82A}">
                    <a16:rowId xmlns:a16="http://schemas.microsoft.com/office/drawing/2014/main" xmlns="" val="1882240964"/>
                  </a:ext>
                </a:extLst>
              </a:tr>
              <a:tr h="262768">
                <a:tc>
                  <a:txBody>
                    <a:bodyPr/>
                    <a:lstStyle/>
                    <a:p>
                      <a:pPr algn="l">
                        <a:lnSpc>
                          <a:spcPct val="115000"/>
                        </a:lnSpc>
                        <a:spcAft>
                          <a:spcPts val="1000"/>
                        </a:spcAft>
                      </a:pPr>
                      <a:r>
                        <a:rPr lang="en-ZA" sz="1600" dirty="0">
                          <a:effectLst/>
                        </a:rPr>
                        <a:t>Technology Demonstrators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7200" marR="7200" marT="0" marB="0" anchor="ctr" anchorCtr="1"/>
                </a:tc>
                <a:tc>
                  <a:txBody>
                    <a:bodyPr/>
                    <a:lstStyle/>
                    <a:p>
                      <a:pPr algn="ctr">
                        <a:lnSpc>
                          <a:spcPct val="115000"/>
                        </a:lnSpc>
                        <a:spcAft>
                          <a:spcPts val="1000"/>
                        </a:spcAft>
                      </a:pPr>
                      <a:r>
                        <a:rPr lang="en-ZA" sz="1800">
                          <a:effectLst/>
                        </a:rPr>
                        <a:t>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algn="ctr">
                        <a:lnSpc>
                          <a:spcPct val="115000"/>
                        </a:lnSpc>
                        <a:spcAft>
                          <a:spcPts val="1000"/>
                        </a:spcAft>
                      </a:pPr>
                      <a:r>
                        <a:rPr lang="en-ZA" sz="1800" dirty="0">
                          <a:effectLst/>
                        </a:rPr>
                        <a:t>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0</a:t>
                      </a: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0</a:t>
                      </a:r>
                    </a:p>
                  </a:txBody>
                  <a:tcPr marL="56307" marR="56307" marT="0" marB="0" anchor="ctr" anchorCtr="1"/>
                </a:tc>
                <a:tc>
                  <a:txBody>
                    <a:bodyPr/>
                    <a:lstStyle/>
                    <a:p>
                      <a:pPr>
                        <a:lnSpc>
                          <a:spcPct val="115000"/>
                        </a:lnSpc>
                        <a:spcAft>
                          <a:spcPts val="1000"/>
                        </a:spcAft>
                      </a:pPr>
                      <a:r>
                        <a:rPr lang="en-ZA" sz="1400" dirty="0">
                          <a:effectLst/>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extLst>
                  <a:ext uri="{0D108BD9-81ED-4DB2-BD59-A6C34878D82A}">
                    <a16:rowId xmlns:a16="http://schemas.microsoft.com/office/drawing/2014/main" xmlns="" val="400924524"/>
                  </a:ext>
                </a:extLst>
              </a:tr>
              <a:tr h="221058">
                <a:tc>
                  <a:txBody>
                    <a:bodyPr/>
                    <a:lstStyle/>
                    <a:p>
                      <a:pPr algn="l">
                        <a:lnSpc>
                          <a:spcPct val="115000"/>
                        </a:lnSpc>
                        <a:spcAft>
                          <a:spcPts val="1000"/>
                        </a:spcAft>
                      </a:pPr>
                      <a:r>
                        <a:rPr lang="en-ZA" sz="1600" dirty="0">
                          <a:effectLst/>
                        </a:rPr>
                        <a:t>Peer-reviewed journal publications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7200" marR="7200" marT="0" marB="0" anchor="ctr" anchorCtr="1"/>
                </a:tc>
                <a:tc>
                  <a:txBody>
                    <a:bodyPr/>
                    <a:lstStyle/>
                    <a:p>
                      <a:pPr algn="ctr">
                        <a:lnSpc>
                          <a:spcPct val="115000"/>
                        </a:lnSpc>
                        <a:spcAft>
                          <a:spcPts val="1000"/>
                        </a:spcAft>
                      </a:pPr>
                      <a:r>
                        <a:rPr lang="en-ZA" sz="1800">
                          <a:effectLst/>
                        </a:rPr>
                        <a:t>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algn="ctr">
                        <a:lnSpc>
                          <a:spcPct val="115000"/>
                        </a:lnSpc>
                        <a:spcAft>
                          <a:spcPts val="1000"/>
                        </a:spcAft>
                      </a:pPr>
                      <a:r>
                        <a:rPr lang="en-ZA" sz="1800" dirty="0">
                          <a:effectLst/>
                        </a:rPr>
                        <a:t>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2</a:t>
                      </a: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2</a:t>
                      </a:r>
                    </a:p>
                  </a:txBody>
                  <a:tcPr marL="56307" marR="56307" marT="0" marB="0" anchor="ctr" anchorCtr="1"/>
                </a:tc>
                <a:tc>
                  <a:txBody>
                    <a:bodyPr/>
                    <a:lstStyle/>
                    <a:p>
                      <a:pPr>
                        <a:lnSpc>
                          <a:spcPct val="115000"/>
                        </a:lnSpc>
                        <a:spcAft>
                          <a:spcPts val="1000"/>
                        </a:spcAft>
                      </a:pPr>
                      <a:r>
                        <a:rPr lang="en-ZA" sz="1400" dirty="0">
                          <a:effectLst/>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extLst>
                  <a:ext uri="{0D108BD9-81ED-4DB2-BD59-A6C34878D82A}">
                    <a16:rowId xmlns:a16="http://schemas.microsoft.com/office/drawing/2014/main" xmlns="" val="2948276913"/>
                  </a:ext>
                </a:extLst>
              </a:tr>
              <a:tr h="210631">
                <a:tc>
                  <a:txBody>
                    <a:bodyPr/>
                    <a:lstStyle/>
                    <a:p>
                      <a:pPr algn="l">
                        <a:lnSpc>
                          <a:spcPct val="115000"/>
                        </a:lnSpc>
                        <a:spcAft>
                          <a:spcPts val="1000"/>
                        </a:spcAft>
                      </a:pPr>
                      <a:r>
                        <a:rPr lang="en-ZA" sz="1600" dirty="0">
                          <a:effectLst/>
                        </a:rPr>
                        <a:t>Peer-reviewed conference presentations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7200" marR="7200" marT="0" marB="0" anchor="ctr" anchorCtr="1"/>
                </a:tc>
                <a:tc>
                  <a:txBody>
                    <a:bodyPr/>
                    <a:lstStyle/>
                    <a:p>
                      <a:pPr algn="ctr">
                        <a:lnSpc>
                          <a:spcPct val="115000"/>
                        </a:lnSpc>
                        <a:spcAft>
                          <a:spcPts val="1000"/>
                        </a:spcAft>
                      </a:pPr>
                      <a:r>
                        <a:rPr lang="en-ZA" sz="1800">
                          <a:effectLst/>
                        </a:rPr>
                        <a:t>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algn="ctr">
                        <a:lnSpc>
                          <a:spcPct val="115000"/>
                        </a:lnSpc>
                        <a:spcAft>
                          <a:spcPts val="1000"/>
                        </a:spcAft>
                      </a:pPr>
                      <a:r>
                        <a:rPr lang="en-ZA" sz="1800" dirty="0">
                          <a:effectLst/>
                        </a:rPr>
                        <a:t>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3</a:t>
                      </a: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3</a:t>
                      </a:r>
                    </a:p>
                  </a:txBody>
                  <a:tcPr marL="56307" marR="56307" marT="0" marB="0" anchor="ctr" anchorCtr="1"/>
                </a:tc>
                <a:tc>
                  <a:txBody>
                    <a:bodyPr/>
                    <a:lstStyle/>
                    <a:p>
                      <a:pPr>
                        <a:lnSpc>
                          <a:spcPct val="115000"/>
                        </a:lnSpc>
                        <a:spcAft>
                          <a:spcPts val="10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extLst>
                  <a:ext uri="{0D108BD9-81ED-4DB2-BD59-A6C34878D82A}">
                    <a16:rowId xmlns:a16="http://schemas.microsoft.com/office/drawing/2014/main" xmlns="" val="821474763"/>
                  </a:ext>
                </a:extLst>
              </a:tr>
              <a:tr h="511980">
                <a:tc>
                  <a:txBody>
                    <a:bodyPr/>
                    <a:lstStyle/>
                    <a:p>
                      <a:pPr algn="l">
                        <a:lnSpc>
                          <a:spcPct val="115000"/>
                        </a:lnSpc>
                        <a:spcAft>
                          <a:spcPts val="1000"/>
                        </a:spcAft>
                      </a:pPr>
                      <a:r>
                        <a:rPr lang="en-ZA" sz="1600" dirty="0">
                          <a:effectLst/>
                        </a:rPr>
                        <a:t>Collaboration network (Int)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7200" marR="7200" marT="0" marB="0" anchor="ctr" anchorCtr="1"/>
                </a:tc>
                <a:tc>
                  <a:txBody>
                    <a:bodyPr/>
                    <a:lstStyle/>
                    <a:p>
                      <a:pPr algn="ctr">
                        <a:lnSpc>
                          <a:spcPct val="115000"/>
                        </a:lnSpc>
                        <a:spcAft>
                          <a:spcPts val="1000"/>
                        </a:spcAft>
                      </a:pPr>
                      <a:r>
                        <a:rPr lang="en-ZA" sz="1800">
                          <a:effectLst/>
                        </a:rPr>
                        <a:t>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algn="ctr">
                        <a:lnSpc>
                          <a:spcPct val="115000"/>
                        </a:lnSpc>
                        <a:spcAft>
                          <a:spcPts val="1000"/>
                        </a:spcAft>
                      </a:pPr>
                      <a:r>
                        <a:rPr lang="en-ZA" sz="1800" dirty="0">
                          <a:effectLst/>
                        </a:rPr>
                        <a:t>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3</a:t>
                      </a:r>
                    </a:p>
                  </a:txBody>
                  <a:tcPr marL="56307" marR="56307" marT="0" marB="0" anchor="ctr" anchorCtr="1"/>
                </a:tc>
                <a:tc>
                  <a:txBody>
                    <a:bodyPr/>
                    <a:lstStyle/>
                    <a:p>
                      <a:pPr marL="0" algn="ctr" defTabSz="457200" rtl="0" eaLnBrk="1" latinLnBrk="0" hangingPunct="1">
                        <a:lnSpc>
                          <a:spcPct val="115000"/>
                        </a:lnSpc>
                        <a:spcAft>
                          <a:spcPts val="1000"/>
                        </a:spcAft>
                      </a:pPr>
                      <a:r>
                        <a:rPr lang="en-US" sz="1800" kern="1200" dirty="0">
                          <a:solidFill>
                            <a:schemeClr val="dk1"/>
                          </a:solidFill>
                          <a:effectLst/>
                          <a:latin typeface="+mn-lt"/>
                          <a:ea typeface="+mn-ea"/>
                          <a:cs typeface="+mn-cs"/>
                        </a:rPr>
                        <a:t>3</a:t>
                      </a:r>
                    </a:p>
                  </a:txBody>
                  <a:tcPr marL="56307" marR="56307" marT="0" marB="0" anchor="ctr" anchorCtr="1"/>
                </a:tc>
                <a:tc>
                  <a:txBody>
                    <a:bodyPr/>
                    <a:lstStyle/>
                    <a:p>
                      <a:pPr>
                        <a:lnSpc>
                          <a:spcPct val="115000"/>
                        </a:lnSpc>
                        <a:spcAft>
                          <a:spcPts val="1000"/>
                        </a:spcAft>
                      </a:pPr>
                      <a:endParaRPr lang="en-US"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6307" marR="56307" marT="0" marB="0" anchor="ctr" anchorCtr="1"/>
                </a:tc>
                <a:extLst>
                  <a:ext uri="{0D108BD9-81ED-4DB2-BD59-A6C34878D82A}">
                    <a16:rowId xmlns:a16="http://schemas.microsoft.com/office/drawing/2014/main" xmlns="" val="896263385"/>
                  </a:ext>
                </a:extLst>
              </a:tr>
            </a:tbl>
          </a:graphicData>
        </a:graphic>
      </p:graphicFrame>
    </p:spTree>
    <p:extLst>
      <p:ext uri="{BB962C8B-B14F-4D97-AF65-F5344CB8AC3E}">
        <p14:creationId xmlns:p14="http://schemas.microsoft.com/office/powerpoint/2010/main" xmlns="" val="3614197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1075C8C-5AB1-6B4A-5724-A9C26B95E00E}"/>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09600" y="1365416"/>
            <a:ext cx="5683250" cy="3883025"/>
          </a:xfrm>
          <a:prstGeom prst="rect">
            <a:avLst/>
          </a:prstGeom>
        </p:spPr>
      </p:pic>
      <p:pic>
        <p:nvPicPr>
          <p:cNvPr id="2" name="Picture 1">
            <a:extLst>
              <a:ext uri="{FF2B5EF4-FFF2-40B4-BE49-F238E27FC236}">
                <a16:creationId xmlns:a16="http://schemas.microsoft.com/office/drawing/2014/main" xmlns="" id="{E25F4937-5D9F-703C-0984-CE0810493FFF}"/>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367463" y="1365416"/>
            <a:ext cx="5214938" cy="3883025"/>
          </a:xfrm>
          <a:prstGeom prst="rect">
            <a:avLst/>
          </a:prstGeom>
        </p:spPr>
      </p:pic>
      <p:sp>
        <p:nvSpPr>
          <p:cNvPr id="4" name="Title 3">
            <a:extLst>
              <a:ext uri="{FF2B5EF4-FFF2-40B4-BE49-F238E27FC236}">
                <a16:creationId xmlns:a16="http://schemas.microsoft.com/office/drawing/2014/main" xmlns="" id="{15632F72-33F6-2048-E3D5-81F8F78D5B9C}"/>
              </a:ext>
            </a:extLst>
          </p:cNvPr>
          <p:cNvSpPr>
            <a:spLocks noGrp="1"/>
          </p:cNvSpPr>
          <p:nvPr>
            <p:ph type="title"/>
          </p:nvPr>
        </p:nvSpPr>
        <p:spPr>
          <a:xfrm>
            <a:off x="609600" y="274637"/>
            <a:ext cx="10972800" cy="1143000"/>
          </a:xfrm>
        </p:spPr>
        <p:txBody>
          <a:bodyPr anchor="ctr">
            <a:normAutofit/>
          </a:bodyPr>
          <a:lstStyle/>
          <a:p>
            <a:r>
              <a:rPr lang="en-US" dirty="0"/>
              <a:t>Future of </a:t>
            </a:r>
            <a:r>
              <a:rPr lang="en-US" dirty="0" err="1"/>
              <a:t>Aeroswift</a:t>
            </a:r>
            <a:r>
              <a:rPr lang="en-US" dirty="0"/>
              <a:t>: </a:t>
            </a:r>
            <a:r>
              <a:rPr lang="en-US" dirty="0" err="1"/>
              <a:t>Commercialisation</a:t>
            </a:r>
            <a:endParaRPr lang="en-US" dirty="0"/>
          </a:p>
        </p:txBody>
      </p:sp>
      <p:sp>
        <p:nvSpPr>
          <p:cNvPr id="5" name="Content Placeholder 4">
            <a:extLst>
              <a:ext uri="{FF2B5EF4-FFF2-40B4-BE49-F238E27FC236}">
                <a16:creationId xmlns:a16="http://schemas.microsoft.com/office/drawing/2014/main" xmlns="" id="{17B22B69-E81D-0CD2-BDAF-8A0B74441CD9}"/>
              </a:ext>
            </a:extLst>
          </p:cNvPr>
          <p:cNvSpPr txBox="1">
            <a:spLocks/>
          </p:cNvSpPr>
          <p:nvPr/>
        </p:nvSpPr>
        <p:spPr>
          <a:xfrm>
            <a:off x="570442" y="5492584"/>
            <a:ext cx="11051116" cy="1143000"/>
          </a:xfr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mn-cs"/>
              </a:defRPr>
            </a:lvl5pPr>
            <a:lvl6pPr marL="2286000" algn="l" defTabSz="457200" rtl="0" eaLnBrk="1" latinLnBrk="0" hangingPunct="1">
              <a:defRPr kern="1200">
                <a:solidFill>
                  <a:schemeClr val="tx1"/>
                </a:solidFill>
                <a:latin typeface="Calibri" charset="0"/>
                <a:ea typeface="ＭＳ Ｐゴシック" charset="0"/>
                <a:cs typeface="+mn-cs"/>
              </a:defRPr>
            </a:lvl6pPr>
            <a:lvl7pPr marL="2743200" algn="l" defTabSz="457200" rtl="0" eaLnBrk="1" latinLnBrk="0" hangingPunct="1">
              <a:defRPr kern="1200">
                <a:solidFill>
                  <a:schemeClr val="tx1"/>
                </a:solidFill>
                <a:latin typeface="Calibri" charset="0"/>
                <a:ea typeface="ＭＳ Ｐゴシック" charset="0"/>
                <a:cs typeface="+mn-cs"/>
              </a:defRPr>
            </a:lvl7pPr>
            <a:lvl8pPr marL="3200400" algn="l" defTabSz="457200" rtl="0" eaLnBrk="1" latinLnBrk="0" hangingPunct="1">
              <a:defRPr kern="1200">
                <a:solidFill>
                  <a:schemeClr val="tx1"/>
                </a:solidFill>
                <a:latin typeface="Calibri" charset="0"/>
                <a:ea typeface="ＭＳ Ｐゴシック" charset="0"/>
                <a:cs typeface="+mn-cs"/>
              </a:defRPr>
            </a:lvl8pPr>
            <a:lvl9pPr marL="3657600" algn="l" defTabSz="457200" rtl="0" eaLnBrk="1" latinLnBrk="0" hangingPunct="1">
              <a:defRPr kern="1200">
                <a:solidFill>
                  <a:schemeClr val="tx1"/>
                </a:solidFill>
                <a:latin typeface="Calibri" charset="0"/>
                <a:ea typeface="ＭＳ Ｐゴシック" charset="0"/>
                <a:cs typeface="+mn-cs"/>
              </a:defRPr>
            </a:lvl9pPr>
          </a:lstStyle>
          <a:p>
            <a:r>
              <a:rPr lang="en-US" dirty="0"/>
              <a:t>Expressions of commercial intent from</a:t>
            </a:r>
          </a:p>
          <a:p>
            <a:endParaRPr lang="en-US" dirty="0"/>
          </a:p>
        </p:txBody>
      </p:sp>
      <p:pic>
        <p:nvPicPr>
          <p:cNvPr id="7" name="Picture 6">
            <a:extLst>
              <a:ext uri="{FF2B5EF4-FFF2-40B4-BE49-F238E27FC236}">
                <a16:creationId xmlns:a16="http://schemas.microsoft.com/office/drawing/2014/main" xmlns="" id="{29BD43F0-B1E0-AD5E-6D4B-2304DFC3B137}"/>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09600" y="6055433"/>
            <a:ext cx="1836848" cy="527930"/>
          </a:xfrm>
          <a:prstGeom prst="rect">
            <a:avLst/>
          </a:prstGeom>
        </p:spPr>
      </p:pic>
      <p:pic>
        <p:nvPicPr>
          <p:cNvPr id="9" name="Picture 8">
            <a:extLst>
              <a:ext uri="{FF2B5EF4-FFF2-40B4-BE49-F238E27FC236}">
                <a16:creationId xmlns:a16="http://schemas.microsoft.com/office/drawing/2014/main" xmlns="" id="{B83B9CD7-BE7A-10E0-FEEE-F5D098799831}"/>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785242" y="5935849"/>
            <a:ext cx="1953117" cy="638147"/>
          </a:xfrm>
          <a:prstGeom prst="rect">
            <a:avLst/>
          </a:prstGeom>
        </p:spPr>
      </p:pic>
      <p:pic>
        <p:nvPicPr>
          <p:cNvPr id="11" name="Picture 10">
            <a:extLst>
              <a:ext uri="{FF2B5EF4-FFF2-40B4-BE49-F238E27FC236}">
                <a16:creationId xmlns:a16="http://schemas.microsoft.com/office/drawing/2014/main" xmlns="" id="{DFBEF9A1-465A-71F4-870C-AD3F84FA5254}"/>
              </a:ext>
            </a:extLst>
          </p:cNvPr>
          <p:cNvPicPr>
            <a:picLocks noChangeAspect="1"/>
          </p:cNvPicPr>
          <p:nvPr/>
        </p:nvPicPr>
        <p:blipFill>
          <a:blip r:embed="rId7" cstate="print"/>
          <a:stretch>
            <a:fillRect/>
          </a:stretch>
        </p:blipFill>
        <p:spPr>
          <a:xfrm>
            <a:off x="4966847" y="6055433"/>
            <a:ext cx="2070392" cy="493855"/>
          </a:xfrm>
          <a:prstGeom prst="rect">
            <a:avLst/>
          </a:prstGeom>
        </p:spPr>
      </p:pic>
      <p:pic>
        <p:nvPicPr>
          <p:cNvPr id="13" name="Picture 12">
            <a:extLst>
              <a:ext uri="{FF2B5EF4-FFF2-40B4-BE49-F238E27FC236}">
                <a16:creationId xmlns:a16="http://schemas.microsoft.com/office/drawing/2014/main" xmlns="" id="{3669FAD8-8C6F-B6DD-9706-06A7AEC3D623}"/>
              </a:ext>
            </a:extLst>
          </p:cNvPr>
          <p:cNvPicPr>
            <a:picLocks noChangeAspect="1"/>
          </p:cNvPicPr>
          <p:nvPr/>
        </p:nvPicPr>
        <p:blipFill>
          <a:blip r:embed="rId8" cstate="print"/>
          <a:stretch>
            <a:fillRect/>
          </a:stretch>
        </p:blipFill>
        <p:spPr>
          <a:xfrm>
            <a:off x="7453643" y="5880981"/>
            <a:ext cx="1738907" cy="702382"/>
          </a:xfrm>
          <a:prstGeom prst="rect">
            <a:avLst/>
          </a:prstGeom>
        </p:spPr>
      </p:pic>
    </p:spTree>
    <p:extLst>
      <p:ext uri="{BB962C8B-B14F-4D97-AF65-F5344CB8AC3E}">
        <p14:creationId xmlns:p14="http://schemas.microsoft.com/office/powerpoint/2010/main" xmlns="" val="3422234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857500"/>
            <a:ext cx="8229600" cy="1143000"/>
          </a:xfrm>
        </p:spPr>
        <p:txBody>
          <a:bodyPr>
            <a:normAutofit fontScale="90000"/>
          </a:bodyPr>
          <a:lstStyle/>
          <a:p>
            <a:pPr algn="ctr"/>
            <a:r>
              <a:rPr lang="en-US" dirty="0">
                <a:solidFill>
                  <a:schemeClr val="bg1"/>
                </a:solidFill>
              </a:rPr>
              <a:t>Advanced Materials &amp; Manufacturing </a:t>
            </a:r>
            <a:r>
              <a:rPr lang="en-US" dirty="0" err="1">
                <a:solidFill>
                  <a:schemeClr val="bg1"/>
                </a:solidFill>
              </a:rPr>
              <a:t>Programme</a:t>
            </a:r>
            <a:r>
              <a:rPr lang="en-US" dirty="0">
                <a:solidFill>
                  <a:schemeClr val="bg1"/>
                </a:solidFill>
              </a:rPr>
              <a:t> (AMP)</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xmlns="" val="4266106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5632F72-33F6-2048-E3D5-81F8F78D5B9C}"/>
              </a:ext>
            </a:extLst>
          </p:cNvPr>
          <p:cNvSpPr>
            <a:spLocks noGrp="1"/>
          </p:cNvSpPr>
          <p:nvPr>
            <p:ph type="title"/>
          </p:nvPr>
        </p:nvSpPr>
        <p:spPr>
          <a:xfrm>
            <a:off x="374563" y="0"/>
            <a:ext cx="10972800" cy="755989"/>
          </a:xfrm>
        </p:spPr>
        <p:txBody>
          <a:bodyPr/>
          <a:lstStyle/>
          <a:p>
            <a:r>
              <a:rPr lang="en-US" dirty="0"/>
              <a:t>AMP Intent</a:t>
            </a:r>
          </a:p>
        </p:txBody>
      </p:sp>
      <p:sp>
        <p:nvSpPr>
          <p:cNvPr id="3" name="TextBox 2">
            <a:extLst>
              <a:ext uri="{FF2B5EF4-FFF2-40B4-BE49-F238E27FC236}">
                <a16:creationId xmlns:a16="http://schemas.microsoft.com/office/drawing/2014/main" xmlns="" id="{375F7BA2-8C3A-C39C-D707-3938F7CC687D}"/>
              </a:ext>
            </a:extLst>
          </p:cNvPr>
          <p:cNvSpPr txBox="1"/>
          <p:nvPr/>
        </p:nvSpPr>
        <p:spPr>
          <a:xfrm>
            <a:off x="755860" y="741361"/>
            <a:ext cx="11344404" cy="830997"/>
          </a:xfrm>
          <a:prstGeom prst="rect">
            <a:avLst/>
          </a:prstGeom>
          <a:noFill/>
        </p:spPr>
        <p:txBody>
          <a:bodyPr wrap="square">
            <a:spAutoFit/>
          </a:bodyPr>
          <a:lstStyle/>
          <a:p>
            <a:r>
              <a:rPr kumimoji="0" lang="en-US" sz="1600" b="1"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Design</a:t>
            </a:r>
            <a:r>
              <a:rPr kumimoji="0" lang="en-US" sz="1600"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 </a:t>
            </a:r>
            <a:r>
              <a:rPr kumimoji="0" lang="en-US" sz="1600" b="1"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develop</a:t>
            </a:r>
            <a:r>
              <a:rPr kumimoji="0" lang="en-US" sz="1600"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 </a:t>
            </a:r>
            <a:r>
              <a:rPr kumimoji="0" lang="en-US" sz="1600" b="1"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manufacture</a:t>
            </a:r>
            <a:r>
              <a:rPr kumimoji="0" lang="en-US" sz="1600"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 and </a:t>
            </a:r>
            <a:r>
              <a:rPr kumimoji="0" lang="en-US" sz="1600" b="1"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test </a:t>
            </a:r>
            <a:r>
              <a:rPr kumimoji="0" lang="en-US" sz="1600"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metallic materials, </a:t>
            </a:r>
            <a:r>
              <a:rPr kumimoji="0" lang="en-US" sz="1600" b="1"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mill products</a:t>
            </a:r>
            <a:r>
              <a:rPr kumimoji="0" lang="en-US" sz="1600"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 </a:t>
            </a:r>
            <a:r>
              <a:rPr kumimoji="0" lang="en-US" sz="1600" b="1"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components</a:t>
            </a:r>
            <a:r>
              <a:rPr kumimoji="0" lang="en-US" sz="1600"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 and </a:t>
            </a:r>
            <a:r>
              <a:rPr kumimoji="0" lang="en-US" sz="1600" b="1"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manufacturing</a:t>
            </a:r>
            <a:r>
              <a:rPr kumimoji="0" lang="en-US" sz="1600"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 </a:t>
            </a:r>
            <a:r>
              <a:rPr kumimoji="0" lang="en-US" sz="1600" b="1"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systems</a:t>
            </a:r>
            <a:r>
              <a:rPr kumimoji="0" lang="en-US" sz="1600"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 through powder metallurgy, casting and fabrication processes. </a:t>
            </a:r>
            <a:r>
              <a:rPr lang="en-US" sz="1600" dirty="0">
                <a:solidFill>
                  <a:srgbClr val="032C50"/>
                </a:solidFill>
                <a:latin typeface="Arial" panose="020B0604020202020204" pitchFamily="34" charset="0"/>
                <a:cs typeface="Arial" panose="020B0604020202020204" pitchFamily="34" charset="0"/>
              </a:rPr>
              <a:t>P</a:t>
            </a:r>
            <a:r>
              <a:rPr kumimoji="0" lang="en-US" sz="1600" i="0" u="none" strike="noStrike" kern="1200" cap="none" spc="0" normalizeH="0" baseline="0" noProof="0" dirty="0" err="1">
                <a:ln>
                  <a:noFill/>
                </a:ln>
                <a:solidFill>
                  <a:srgbClr val="032C50"/>
                </a:solidFill>
                <a:effectLst/>
                <a:uLnTx/>
                <a:uFillTx/>
                <a:latin typeface="Arial" panose="020B0604020202020204" pitchFamily="34" charset="0"/>
                <a:cs typeface="Arial" panose="020B0604020202020204" pitchFamily="34" charset="0"/>
              </a:rPr>
              <a:t>rovide</a:t>
            </a:r>
            <a:r>
              <a:rPr kumimoji="0" lang="en-US" sz="1600"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 tailor made </a:t>
            </a:r>
            <a:r>
              <a:rPr kumimoji="0" lang="en-US" sz="1600" b="1"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innovative solutions </a:t>
            </a:r>
            <a:r>
              <a:rPr kumimoji="0" lang="en-US" sz="1600"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for government and industry across the whole value chain of metal extraction to final </a:t>
            </a:r>
            <a:r>
              <a:rPr kumimoji="0" lang="en-US" sz="1600" b="1"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rPr>
              <a:t>manufactured products</a:t>
            </a:r>
            <a:endParaRPr lang="en-US" sz="1600" b="1" dirty="0">
              <a:solidFill>
                <a:srgbClr val="032C5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0886F3B4-CBE6-1437-BA0E-9C3B68C9D7BA}"/>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313896" y="1647356"/>
            <a:ext cx="9144000" cy="5201708"/>
          </a:xfrm>
          <a:prstGeom prst="rect">
            <a:avLst/>
          </a:prstGeom>
        </p:spPr>
      </p:pic>
    </p:spTree>
    <p:extLst>
      <p:ext uri="{BB962C8B-B14F-4D97-AF65-F5344CB8AC3E}">
        <p14:creationId xmlns:p14="http://schemas.microsoft.com/office/powerpoint/2010/main" xmlns="" val="3748103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A275BDE-DE72-8849-9010-E0BA967C73B9}"/>
              </a:ext>
            </a:extLst>
          </p:cNvPr>
          <p:cNvSpPr>
            <a:spLocks noGrp="1"/>
          </p:cNvSpPr>
          <p:nvPr>
            <p:ph type="title"/>
          </p:nvPr>
        </p:nvSpPr>
        <p:spPr/>
        <p:txBody>
          <a:bodyPr/>
          <a:lstStyle/>
          <a:p>
            <a:r>
              <a:rPr lang="en-US" dirty="0"/>
              <a:t>Scope of CSIR’s manufacturing activities</a:t>
            </a:r>
          </a:p>
        </p:txBody>
      </p:sp>
      <p:sp>
        <p:nvSpPr>
          <p:cNvPr id="5" name="Content Placeholder 4">
            <a:extLst>
              <a:ext uri="{FF2B5EF4-FFF2-40B4-BE49-F238E27FC236}">
                <a16:creationId xmlns:a16="http://schemas.microsoft.com/office/drawing/2014/main" xmlns="" id="{EDE1E507-CF3B-8045-8ADE-2087EF32F84C}"/>
              </a:ext>
            </a:extLst>
          </p:cNvPr>
          <p:cNvSpPr>
            <a:spLocks noGrp="1"/>
          </p:cNvSpPr>
          <p:nvPr>
            <p:ph sz="quarter" idx="10"/>
          </p:nvPr>
        </p:nvSpPr>
        <p:spPr>
          <a:xfrm>
            <a:off x="527051" y="1595439"/>
            <a:ext cx="10460263" cy="4159720"/>
          </a:xfrm>
        </p:spPr>
        <p:txBody>
          <a:bodyPr>
            <a:normAutofit lnSpcReduction="10000"/>
          </a:bodyPr>
          <a:lstStyle/>
          <a:p>
            <a:r>
              <a:rPr lang="en-US" dirty="0"/>
              <a:t>CSIR is actively supporting the DSI in its Advanced Manufacturing Technology Strategy </a:t>
            </a:r>
          </a:p>
          <a:p>
            <a:pPr lvl="1"/>
            <a:r>
              <a:rPr lang="en-US" dirty="0"/>
              <a:t>Hosted Programmes</a:t>
            </a:r>
          </a:p>
          <a:p>
            <a:pPr lvl="2"/>
            <a:r>
              <a:rPr lang="en-US" dirty="0"/>
              <a:t>Collaborative Programme in Additive Manufacturing (CPAM) </a:t>
            </a:r>
            <a:r>
              <a:rPr lang="en-US" sz="1200" dirty="0"/>
              <a:t>{DSI initiative}</a:t>
            </a:r>
          </a:p>
          <a:p>
            <a:pPr lvl="2"/>
            <a:r>
              <a:rPr lang="en-US" dirty="0"/>
              <a:t>Technology Localisation &amp; Implementation Initiative (TLIU) </a:t>
            </a:r>
            <a:r>
              <a:rPr lang="en-US" sz="1200" dirty="0"/>
              <a:t>{DSI initiative}</a:t>
            </a:r>
          </a:p>
          <a:p>
            <a:pPr lvl="2"/>
            <a:r>
              <a:rPr lang="en-US" dirty="0"/>
              <a:t>National cleaner production technologies </a:t>
            </a:r>
            <a:r>
              <a:rPr lang="en-US" sz="1200" dirty="0"/>
              <a:t>{DTIC initiative}</a:t>
            </a:r>
          </a:p>
          <a:p>
            <a:pPr lvl="2"/>
            <a:r>
              <a:rPr lang="en-US" dirty="0"/>
              <a:t>National Foundry Technology Network </a:t>
            </a:r>
            <a:r>
              <a:rPr lang="en-US" sz="1200" dirty="0"/>
              <a:t>{DTIC initiative}</a:t>
            </a:r>
          </a:p>
          <a:p>
            <a:pPr lvl="2"/>
            <a:r>
              <a:rPr lang="en-US" dirty="0"/>
              <a:t>Aerospace Industry Support Initiative </a:t>
            </a:r>
            <a:r>
              <a:rPr lang="en-US" sz="1200" dirty="0"/>
              <a:t>(DTIC initiative)</a:t>
            </a:r>
          </a:p>
          <a:p>
            <a:pPr lvl="1"/>
            <a:r>
              <a:rPr lang="en-US" dirty="0"/>
              <a:t>Technology development</a:t>
            </a:r>
          </a:p>
          <a:p>
            <a:pPr lvl="2"/>
            <a:r>
              <a:rPr lang="en-US" dirty="0"/>
              <a:t>Advanced Materials &amp; Manufacturing Programme (AMP)</a:t>
            </a:r>
          </a:p>
          <a:p>
            <a:pPr lvl="2"/>
            <a:r>
              <a:rPr lang="en-US" dirty="0"/>
              <a:t>Aeroswift metal additive manufacturing platform</a:t>
            </a:r>
          </a:p>
          <a:p>
            <a:pPr lvl="1"/>
            <a:endParaRPr lang="en-US" dirty="0"/>
          </a:p>
          <a:p>
            <a:r>
              <a:rPr lang="en-US" dirty="0"/>
              <a:t>Technology diffusion/ extension</a:t>
            </a:r>
          </a:p>
          <a:p>
            <a:pPr lvl="1"/>
            <a:r>
              <a:rPr lang="en-US" dirty="0"/>
              <a:t>Learning Factory </a:t>
            </a:r>
            <a:r>
              <a:rPr lang="en-US" sz="1200" dirty="0"/>
              <a:t>{CSIR initiative}</a:t>
            </a:r>
            <a:r>
              <a:rPr lang="en-US" dirty="0"/>
              <a:t>, financially supported by Merseta (and not DSI directly), aligns to some of the objectives of the AMTS, including the DSI Technology Stations initiative</a:t>
            </a:r>
          </a:p>
        </p:txBody>
      </p:sp>
    </p:spTree>
    <p:extLst>
      <p:ext uri="{BB962C8B-B14F-4D97-AF65-F5344CB8AC3E}">
        <p14:creationId xmlns:p14="http://schemas.microsoft.com/office/powerpoint/2010/main" xmlns="" val="352015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5632F72-33F6-2048-E3D5-81F8F78D5B9C}"/>
              </a:ext>
            </a:extLst>
          </p:cNvPr>
          <p:cNvSpPr>
            <a:spLocks noGrp="1"/>
          </p:cNvSpPr>
          <p:nvPr>
            <p:ph type="title"/>
          </p:nvPr>
        </p:nvSpPr>
        <p:spPr/>
        <p:txBody>
          <a:bodyPr/>
          <a:lstStyle/>
          <a:p>
            <a:r>
              <a:rPr lang="en-US" dirty="0"/>
              <a:t>AMP Objectives</a:t>
            </a:r>
          </a:p>
        </p:txBody>
      </p:sp>
      <p:pic>
        <p:nvPicPr>
          <p:cNvPr id="3" name="Picture 2" descr="Grey Metal Injection Molding">
            <a:extLst>
              <a:ext uri="{FF2B5EF4-FFF2-40B4-BE49-F238E27FC236}">
                <a16:creationId xmlns:a16="http://schemas.microsoft.com/office/drawing/2014/main" xmlns="" id="{57BEE794-91F2-006A-89CA-36166B77812B}"/>
              </a:ext>
            </a:extLst>
          </p:cNvPr>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75702" y="3706936"/>
            <a:ext cx="3035669" cy="1752831"/>
          </a:xfrm>
          <a:prstGeom prst="rect">
            <a:avLst/>
          </a:prstGeom>
          <a:noFill/>
          <a:ln>
            <a:noFill/>
          </a:ln>
        </p:spPr>
      </p:pic>
      <p:sp>
        <p:nvSpPr>
          <p:cNvPr id="6" name="TextBox 5">
            <a:extLst>
              <a:ext uri="{FF2B5EF4-FFF2-40B4-BE49-F238E27FC236}">
                <a16:creationId xmlns:a16="http://schemas.microsoft.com/office/drawing/2014/main" xmlns="" id="{06A58EED-243E-5333-0EA1-A7BBE6C53532}"/>
              </a:ext>
            </a:extLst>
          </p:cNvPr>
          <p:cNvSpPr txBox="1"/>
          <p:nvPr/>
        </p:nvSpPr>
        <p:spPr>
          <a:xfrm>
            <a:off x="3662440" y="933741"/>
            <a:ext cx="8060925" cy="5546390"/>
          </a:xfrm>
          <a:prstGeom prst="rect">
            <a:avLst/>
          </a:prstGeom>
          <a:noFill/>
        </p:spPr>
        <p:txBody>
          <a:bodyPr wrap="square">
            <a:spAutoFit/>
          </a:bodyPr>
          <a:lstStyle/>
          <a:p>
            <a:pPr algn="just">
              <a:lnSpc>
                <a:spcPct val="200000"/>
              </a:lnSpc>
            </a:pPr>
            <a:r>
              <a:rPr lang="en-US" b="1" dirty="0">
                <a:solidFill>
                  <a:srgbClr val="032C50"/>
                </a:solidFill>
                <a:latin typeface="Arial" panose="020B0604020202020204" pitchFamily="34" charset="0"/>
                <a:cs typeface="Arial" panose="020B0604020202020204" pitchFamily="34" charset="0"/>
              </a:rPr>
              <a:t>Value addition/Downstream beneficiation of strategic minerals/materials through;</a:t>
            </a:r>
          </a:p>
          <a:p>
            <a:pPr marL="285750" indent="-285750" algn="just">
              <a:lnSpc>
                <a:spcPct val="200000"/>
              </a:lnSpc>
              <a:buFont typeface="Arial" panose="020B0604020202020204" pitchFamily="34" charset="0"/>
              <a:buChar char="•"/>
            </a:pPr>
            <a:r>
              <a:rPr lang="en-US" dirty="0">
                <a:solidFill>
                  <a:srgbClr val="032C50"/>
                </a:solidFill>
                <a:latin typeface="Arial" panose="020B0604020202020204" pitchFamily="34" charset="0"/>
                <a:cs typeface="Arial" panose="020B0604020202020204" pitchFamily="34" charset="0"/>
              </a:rPr>
              <a:t>Product development, </a:t>
            </a:r>
            <a:r>
              <a:rPr lang="en-US" dirty="0" err="1">
                <a:solidFill>
                  <a:srgbClr val="032C50"/>
                </a:solidFill>
                <a:latin typeface="Arial" panose="020B0604020202020204" pitchFamily="34" charset="0"/>
                <a:cs typeface="Arial" panose="020B0604020202020204" pitchFamily="34" charset="0"/>
              </a:rPr>
              <a:t>localisation</a:t>
            </a:r>
            <a:r>
              <a:rPr lang="en-US" dirty="0">
                <a:solidFill>
                  <a:srgbClr val="032C50"/>
                </a:solidFill>
                <a:latin typeface="Arial" panose="020B0604020202020204" pitchFamily="34" charset="0"/>
                <a:cs typeface="Arial" panose="020B0604020202020204" pitchFamily="34" charset="0"/>
              </a:rPr>
              <a:t> &amp; competitiveness improvement</a:t>
            </a:r>
          </a:p>
          <a:p>
            <a:pPr marL="285750" indent="-285750" algn="just">
              <a:lnSpc>
                <a:spcPct val="200000"/>
              </a:lnSpc>
              <a:buFont typeface="Arial" panose="020B0604020202020204" pitchFamily="34" charset="0"/>
              <a:buChar char="•"/>
            </a:pPr>
            <a:r>
              <a:rPr lang="en-US" dirty="0">
                <a:solidFill>
                  <a:srgbClr val="032C50"/>
                </a:solidFill>
                <a:latin typeface="Arial" panose="020B0604020202020204" pitchFamily="34" charset="0"/>
                <a:cs typeface="Arial" panose="020B0604020202020204" pitchFamily="34" charset="0"/>
              </a:rPr>
              <a:t>Establishing high end/smart infrastructure/facilities for skills development, training and as pillars for Manufacturing as a Service (</a:t>
            </a:r>
            <a:r>
              <a:rPr lang="en-US" dirty="0" err="1">
                <a:solidFill>
                  <a:srgbClr val="032C50"/>
                </a:solidFill>
                <a:latin typeface="Arial" panose="020B0604020202020204" pitchFamily="34" charset="0"/>
                <a:cs typeface="Arial" panose="020B0604020202020204" pitchFamily="34" charset="0"/>
              </a:rPr>
              <a:t>MaaS</a:t>
            </a:r>
            <a:r>
              <a:rPr lang="en-US" dirty="0">
                <a:solidFill>
                  <a:srgbClr val="032C50"/>
                </a:solidFill>
                <a:latin typeface="Arial" panose="020B0604020202020204" pitchFamily="34" charset="0"/>
                <a:cs typeface="Arial" panose="020B0604020202020204" pitchFamily="34" charset="0"/>
              </a:rPr>
              <a:t>)</a:t>
            </a:r>
          </a:p>
          <a:p>
            <a:pPr marL="285750" indent="-285750" algn="just">
              <a:lnSpc>
                <a:spcPct val="200000"/>
              </a:lnSpc>
              <a:buFont typeface="Arial" panose="020B0604020202020204" pitchFamily="34" charset="0"/>
              <a:buChar char="•"/>
            </a:pPr>
            <a:r>
              <a:rPr lang="en-US" dirty="0">
                <a:solidFill>
                  <a:srgbClr val="032C50"/>
                </a:solidFill>
                <a:latin typeface="Arial" panose="020B0604020202020204" pitchFamily="34" charset="0"/>
                <a:cs typeface="Arial" panose="020B0604020202020204" pitchFamily="34" charset="0"/>
              </a:rPr>
              <a:t>Assisting SMMEs by launching industry incubation platforms that produce feedstocks, components and systems for various sectors</a:t>
            </a:r>
          </a:p>
          <a:p>
            <a:pPr marL="285750" indent="-285750" algn="just">
              <a:lnSpc>
                <a:spcPct val="200000"/>
              </a:lnSpc>
              <a:buFont typeface="Arial" panose="020B0604020202020204" pitchFamily="34" charset="0"/>
              <a:buChar char="•"/>
            </a:pPr>
            <a:r>
              <a:rPr lang="en-US" dirty="0">
                <a:solidFill>
                  <a:srgbClr val="032C50"/>
                </a:solidFill>
                <a:latin typeface="Arial" panose="020B0604020202020204" pitchFamily="34" charset="0"/>
                <a:cs typeface="Arial" panose="020B0604020202020204" pitchFamily="34" charset="0"/>
              </a:rPr>
              <a:t> Offering material development, design, testing and qualification expertise to industry</a:t>
            </a:r>
          </a:p>
          <a:p>
            <a:pPr marL="285750" indent="-285750" algn="just">
              <a:lnSpc>
                <a:spcPct val="200000"/>
              </a:lnSpc>
              <a:buFont typeface="Arial" panose="020B0604020202020204" pitchFamily="34" charset="0"/>
              <a:buChar char="•"/>
            </a:pPr>
            <a:r>
              <a:rPr lang="en-US" dirty="0">
                <a:solidFill>
                  <a:srgbClr val="032C50"/>
                </a:solidFill>
                <a:latin typeface="Arial" panose="020B0604020202020204" pitchFamily="34" charset="0"/>
                <a:cs typeface="Arial" panose="020B0604020202020204" pitchFamily="34" charset="0"/>
              </a:rPr>
              <a:t>Human Capital Development</a:t>
            </a:r>
          </a:p>
        </p:txBody>
      </p:sp>
      <p:pic>
        <p:nvPicPr>
          <p:cNvPr id="5" name="Picture 4">
            <a:extLst>
              <a:ext uri="{FF2B5EF4-FFF2-40B4-BE49-F238E27FC236}">
                <a16:creationId xmlns:a16="http://schemas.microsoft.com/office/drawing/2014/main" xmlns="" id="{62E4B354-B4D0-1C8B-599D-0FA5DA12EA41}"/>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62927" y="1398233"/>
            <a:ext cx="2629400" cy="2544936"/>
          </a:xfrm>
          <a:prstGeom prst="rect">
            <a:avLst/>
          </a:prstGeom>
        </p:spPr>
      </p:pic>
      <p:pic>
        <p:nvPicPr>
          <p:cNvPr id="7" name="Picture 6">
            <a:extLst>
              <a:ext uri="{FF2B5EF4-FFF2-40B4-BE49-F238E27FC236}">
                <a16:creationId xmlns:a16="http://schemas.microsoft.com/office/drawing/2014/main" xmlns="" id="{BB489201-2B9C-C05E-1818-76B7AD69495B}"/>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67283" y="5519248"/>
            <a:ext cx="1614197" cy="1079206"/>
          </a:xfrm>
          <a:prstGeom prst="rect">
            <a:avLst/>
          </a:prstGeom>
        </p:spPr>
      </p:pic>
      <p:pic>
        <p:nvPicPr>
          <p:cNvPr id="8" name="Picture 7">
            <a:extLst>
              <a:ext uri="{FF2B5EF4-FFF2-40B4-BE49-F238E27FC236}">
                <a16:creationId xmlns:a16="http://schemas.microsoft.com/office/drawing/2014/main" xmlns="" id="{134C6ABA-756C-E8B1-F201-6C0AC3D49D5F}"/>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2166637" y="5493190"/>
            <a:ext cx="727483" cy="605615"/>
          </a:xfrm>
          <a:prstGeom prst="rect">
            <a:avLst/>
          </a:prstGeom>
        </p:spPr>
      </p:pic>
      <p:pic>
        <p:nvPicPr>
          <p:cNvPr id="10" name="Picture 9">
            <a:extLst>
              <a:ext uri="{FF2B5EF4-FFF2-40B4-BE49-F238E27FC236}">
                <a16:creationId xmlns:a16="http://schemas.microsoft.com/office/drawing/2014/main" xmlns="" id="{162A8E93-FDD3-1F75-2F94-4D3E7388D191}"/>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149553" y="6098805"/>
            <a:ext cx="744568" cy="549951"/>
          </a:xfrm>
          <a:prstGeom prst="rect">
            <a:avLst/>
          </a:prstGeom>
        </p:spPr>
      </p:pic>
    </p:spTree>
    <p:extLst>
      <p:ext uri="{BB962C8B-B14F-4D97-AF65-F5344CB8AC3E}">
        <p14:creationId xmlns:p14="http://schemas.microsoft.com/office/powerpoint/2010/main" xmlns="" val="789740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8009CFB-8EB7-30CC-788E-CCCCDA08B12C}"/>
              </a:ext>
            </a:extLst>
          </p:cNvPr>
          <p:cNvSpPr>
            <a:spLocks noGrp="1"/>
          </p:cNvSpPr>
          <p:nvPr>
            <p:ph type="title"/>
          </p:nvPr>
        </p:nvSpPr>
        <p:spPr>
          <a:xfrm>
            <a:off x="494190" y="-33292"/>
            <a:ext cx="10972800" cy="1143000"/>
          </a:xfrm>
        </p:spPr>
        <p:txBody>
          <a:bodyPr/>
          <a:lstStyle/>
          <a:p>
            <a:r>
              <a:rPr lang="en-US" dirty="0"/>
              <a:t>AMP KPIs</a:t>
            </a:r>
          </a:p>
        </p:txBody>
      </p:sp>
      <p:graphicFrame>
        <p:nvGraphicFramePr>
          <p:cNvPr id="6" name="Table 5">
            <a:extLst>
              <a:ext uri="{FF2B5EF4-FFF2-40B4-BE49-F238E27FC236}">
                <a16:creationId xmlns:a16="http://schemas.microsoft.com/office/drawing/2014/main" xmlns="" id="{EF37E432-DF3D-5D2D-8D00-CC53B9A608B2}"/>
              </a:ext>
            </a:extLst>
          </p:cNvPr>
          <p:cNvGraphicFramePr>
            <a:graphicFrameLocks noGrp="1"/>
          </p:cNvGraphicFramePr>
          <p:nvPr>
            <p:extLst>
              <p:ext uri="{D42A27DB-BD31-4B8C-83A1-F6EECF244321}">
                <p14:modId xmlns:p14="http://schemas.microsoft.com/office/powerpoint/2010/main" xmlns="" val="3859472428"/>
              </p:ext>
            </p:extLst>
          </p:nvPr>
        </p:nvGraphicFramePr>
        <p:xfrm>
          <a:off x="2403262" y="706334"/>
          <a:ext cx="9294548" cy="5986821"/>
        </p:xfrm>
        <a:graphic>
          <a:graphicData uri="http://schemas.openxmlformats.org/drawingml/2006/table">
            <a:tbl>
              <a:tblPr/>
              <a:tblGrid>
                <a:gridCol w="4290691">
                  <a:extLst>
                    <a:ext uri="{9D8B030D-6E8A-4147-A177-3AD203B41FA5}">
                      <a16:colId xmlns:a16="http://schemas.microsoft.com/office/drawing/2014/main" xmlns="" val="4157343061"/>
                    </a:ext>
                  </a:extLst>
                </a:gridCol>
                <a:gridCol w="1227582">
                  <a:extLst>
                    <a:ext uri="{9D8B030D-6E8A-4147-A177-3AD203B41FA5}">
                      <a16:colId xmlns:a16="http://schemas.microsoft.com/office/drawing/2014/main" xmlns="" val="1123764979"/>
                    </a:ext>
                  </a:extLst>
                </a:gridCol>
                <a:gridCol w="1309420">
                  <a:extLst>
                    <a:ext uri="{9D8B030D-6E8A-4147-A177-3AD203B41FA5}">
                      <a16:colId xmlns:a16="http://schemas.microsoft.com/office/drawing/2014/main" xmlns="" val="384081004"/>
                    </a:ext>
                  </a:extLst>
                </a:gridCol>
                <a:gridCol w="1461407">
                  <a:extLst>
                    <a:ext uri="{9D8B030D-6E8A-4147-A177-3AD203B41FA5}">
                      <a16:colId xmlns:a16="http://schemas.microsoft.com/office/drawing/2014/main" xmlns="" val="326239968"/>
                    </a:ext>
                  </a:extLst>
                </a:gridCol>
                <a:gridCol w="1005448">
                  <a:extLst>
                    <a:ext uri="{9D8B030D-6E8A-4147-A177-3AD203B41FA5}">
                      <a16:colId xmlns:a16="http://schemas.microsoft.com/office/drawing/2014/main" xmlns="" val="2669656838"/>
                    </a:ext>
                  </a:extLst>
                </a:gridCol>
              </a:tblGrid>
              <a:tr h="428680">
                <a:tc gridSpan="5">
                  <a:txBody>
                    <a:bodyPr/>
                    <a:lstStyle/>
                    <a:p>
                      <a:pPr algn="ctr" fontAlgn="ctr"/>
                      <a:r>
                        <a:rPr lang="en-US" sz="1400" b="1" i="0" u="none" strike="noStrike" dirty="0">
                          <a:solidFill>
                            <a:srgbClr val="FFFFFF"/>
                          </a:solidFill>
                          <a:effectLst/>
                          <a:latin typeface="Arial" panose="020B0604020202020204" pitchFamily="34" charset="0"/>
                        </a:rPr>
                        <a:t>Table  for  KPI Targets (2022/23-2024/25)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57549226"/>
                  </a:ext>
                </a:extLst>
              </a:tr>
              <a:tr h="484594">
                <a:tc>
                  <a:txBody>
                    <a:bodyPr/>
                    <a:lstStyle/>
                    <a:p>
                      <a:pPr algn="ctr" fontAlgn="ctr"/>
                      <a:r>
                        <a:rPr lang="en-US" sz="1400" b="1" i="0" u="none" strike="noStrike">
                          <a:solidFill>
                            <a:srgbClr val="FFFFFF"/>
                          </a:solidFill>
                          <a:effectLst/>
                          <a:latin typeface="Arial" panose="020B0604020202020204" pitchFamily="34" charset="0"/>
                        </a:rPr>
                        <a:t>Key Performance Indicator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400" b="1" i="0" u="none" strike="noStrike">
                          <a:solidFill>
                            <a:srgbClr val="FFFFFF"/>
                          </a:solidFill>
                          <a:effectLst/>
                          <a:latin typeface="Arial" panose="020B0604020202020204" pitchFamily="34" charset="0"/>
                        </a:rPr>
                        <a:t>Targets: 2022/23</a:t>
                      </a:r>
                    </a:p>
                  </a:txBody>
                  <a:tcPr marL="0" marR="0"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400" b="1" i="0" u="none" strike="noStrike">
                          <a:solidFill>
                            <a:srgbClr val="FFFFFF"/>
                          </a:solidFill>
                          <a:effectLst/>
                          <a:latin typeface="Arial" panose="020B0604020202020204" pitchFamily="34" charset="0"/>
                        </a:rPr>
                        <a:t>Targets: 2023/24</a:t>
                      </a:r>
                    </a:p>
                  </a:txBody>
                  <a:tcPr marL="0" marR="0"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400" b="1" i="0" u="none" strike="noStrike">
                          <a:solidFill>
                            <a:srgbClr val="FFFFFF"/>
                          </a:solidFill>
                          <a:effectLst/>
                          <a:latin typeface="Arial" panose="020B0604020202020204" pitchFamily="34" charset="0"/>
                        </a:rPr>
                        <a:t>Targets: 2024/25</a:t>
                      </a:r>
                    </a:p>
                  </a:txBody>
                  <a:tcPr marL="0" marR="0" marT="0" marB="0" anchor="ctr">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400" b="1" i="0" u="none" strike="noStrike" dirty="0">
                          <a:solidFill>
                            <a:srgbClr val="FFFFFF"/>
                          </a:solidFill>
                          <a:effectLst/>
                          <a:latin typeface="Arial" panose="020B0604020202020204" pitchFamily="34" charset="0"/>
                        </a:rPr>
                        <a:t>Total Targets/</a:t>
                      </a:r>
                    </a:p>
                    <a:p>
                      <a:pPr algn="ctr" fontAlgn="ctr"/>
                      <a:r>
                        <a:rPr lang="en-US" sz="1400" b="1" i="0" u="none" strike="noStrike" dirty="0">
                          <a:solidFill>
                            <a:srgbClr val="FFFFFF"/>
                          </a:solidFill>
                          <a:effectLst/>
                          <a:latin typeface="Arial" panose="020B0604020202020204" pitchFamily="34" charset="0"/>
                        </a:rPr>
                        <a:t>3yrs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3897122487"/>
                  </a:ext>
                </a:extLst>
              </a:tr>
              <a:tr h="391403">
                <a:tc gridSpan="5">
                  <a:txBody>
                    <a:bodyPr/>
                    <a:lstStyle/>
                    <a:p>
                      <a:pPr algn="ctr" fontAlgn="ctr"/>
                      <a:r>
                        <a:rPr lang="en-US" sz="1400" b="1" i="0" u="none" strike="noStrike">
                          <a:solidFill>
                            <a:srgbClr val="FFFFFF"/>
                          </a:solidFill>
                          <a:effectLst/>
                          <a:latin typeface="Arial" panose="020B0604020202020204" pitchFamily="34" charset="0"/>
                        </a:rPr>
                        <a:t>Industry Facing Outputs and Outcomes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36289154"/>
                  </a:ext>
                </a:extLst>
              </a:tr>
              <a:tr h="419032">
                <a:tc>
                  <a:txBody>
                    <a:bodyPr/>
                    <a:lstStyle/>
                    <a:p>
                      <a:pPr algn="l" fontAlgn="ctr"/>
                      <a:r>
                        <a:rPr lang="en-US" sz="1400" b="1" i="0" u="none" strike="noStrike">
                          <a:solidFill>
                            <a:srgbClr val="000000"/>
                          </a:solidFill>
                          <a:effectLst/>
                          <a:latin typeface="Arial" panose="020B0604020202020204" pitchFamily="34" charset="0"/>
                        </a:rPr>
                        <a:t>KPI 01</a:t>
                      </a:r>
                      <a:r>
                        <a:rPr lang="en-US" sz="1400" b="0" i="0" u="none" strike="noStrike">
                          <a:solidFill>
                            <a:srgbClr val="000000"/>
                          </a:solidFill>
                          <a:effectLst/>
                          <a:latin typeface="Arial" panose="020B0604020202020204" pitchFamily="34" charset="0"/>
                        </a:rPr>
                        <a:t>: Number of Companies/SMME supported (Service, R&amp;D, Consultancy)</a:t>
                      </a:r>
                      <a:endParaRPr lang="en-US" sz="140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51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7654558"/>
                  </a:ext>
                </a:extLst>
              </a:tr>
              <a:tr h="316851">
                <a:tc>
                  <a:txBody>
                    <a:bodyPr/>
                    <a:lstStyle/>
                    <a:p>
                      <a:pPr algn="l" fontAlgn="ctr"/>
                      <a:r>
                        <a:rPr lang="en-US" sz="1400" b="1" i="0" u="none" strike="noStrike" dirty="0">
                          <a:solidFill>
                            <a:srgbClr val="000000"/>
                          </a:solidFill>
                          <a:effectLst/>
                          <a:latin typeface="Arial" panose="020B0604020202020204" pitchFamily="34" charset="0"/>
                        </a:rPr>
                        <a:t>KPI 02:</a:t>
                      </a:r>
                      <a:r>
                        <a:rPr lang="en-US" sz="1400" b="0" i="0" u="none" strike="noStrike" dirty="0">
                          <a:solidFill>
                            <a:srgbClr val="000000"/>
                          </a:solidFill>
                          <a:effectLst/>
                          <a:latin typeface="Arial" panose="020B0604020202020204" pitchFamily="34" charset="0"/>
                        </a:rPr>
                        <a:t> Number of Technologies </a:t>
                      </a:r>
                      <a:r>
                        <a:rPr lang="en-US" sz="1400" b="0" i="0" u="none" strike="noStrike" dirty="0" err="1">
                          <a:solidFill>
                            <a:srgbClr val="000000"/>
                          </a:solidFill>
                          <a:effectLst/>
                          <a:latin typeface="Arial" panose="020B0604020202020204" pitchFamily="34" charset="0"/>
                        </a:rPr>
                        <a:t>commercialised</a:t>
                      </a:r>
                      <a:endParaRPr lang="en-US" sz="1400" b="1" i="0" u="none" strike="noStrike" dirty="0">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5101038"/>
                  </a:ext>
                </a:extLst>
              </a:tr>
              <a:tr h="419032">
                <a:tc>
                  <a:txBody>
                    <a:bodyPr/>
                    <a:lstStyle/>
                    <a:p>
                      <a:pPr algn="l" fontAlgn="ctr"/>
                      <a:r>
                        <a:rPr lang="en-US" sz="1400" b="1" i="0" u="none" strike="noStrike">
                          <a:solidFill>
                            <a:srgbClr val="000000"/>
                          </a:solidFill>
                          <a:effectLst/>
                          <a:latin typeface="Arial" panose="020B0604020202020204" pitchFamily="34" charset="0"/>
                        </a:rPr>
                        <a:t>KPI 03:</a:t>
                      </a:r>
                      <a:r>
                        <a:rPr lang="en-US" sz="1400" b="0" i="0" u="none" strike="noStrike">
                          <a:solidFill>
                            <a:srgbClr val="000000"/>
                          </a:solidFill>
                          <a:effectLst/>
                          <a:latin typeface="Arial" panose="020B0604020202020204" pitchFamily="34" charset="0"/>
                        </a:rPr>
                        <a:t> Number of Industry people trained (manufacturing activities)</a:t>
                      </a:r>
                      <a:endParaRPr lang="en-US" sz="140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9645637"/>
                  </a:ext>
                </a:extLst>
              </a:tr>
              <a:tr h="419032">
                <a:tc>
                  <a:txBody>
                    <a:bodyPr/>
                    <a:lstStyle/>
                    <a:p>
                      <a:pPr algn="l" fontAlgn="ctr"/>
                      <a:r>
                        <a:rPr lang="en-US" sz="1400" b="1" i="0" u="none" strike="noStrike">
                          <a:solidFill>
                            <a:srgbClr val="000000"/>
                          </a:solidFill>
                          <a:effectLst/>
                          <a:latin typeface="Arial" panose="020B0604020202020204" pitchFamily="34" charset="0"/>
                        </a:rPr>
                        <a:t>KPI 04:</a:t>
                      </a:r>
                      <a:r>
                        <a:rPr lang="en-US" sz="1400" b="0" i="0" u="none" strike="noStrike">
                          <a:solidFill>
                            <a:srgbClr val="000000"/>
                          </a:solidFill>
                          <a:effectLst/>
                          <a:latin typeface="Arial" panose="020B0604020202020204" pitchFamily="34" charset="0"/>
                        </a:rPr>
                        <a:t> Number of SPV formed or Incubated (companies incubated or spun out)</a:t>
                      </a:r>
                      <a:endParaRPr lang="en-US" sz="140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1746972"/>
                  </a:ext>
                </a:extLst>
              </a:tr>
              <a:tr h="316851">
                <a:tc>
                  <a:txBody>
                    <a:bodyPr/>
                    <a:lstStyle/>
                    <a:p>
                      <a:pPr algn="l" fontAlgn="ctr"/>
                      <a:r>
                        <a:rPr lang="en-US" sz="1400" b="1" i="0" u="none" strike="noStrike">
                          <a:solidFill>
                            <a:srgbClr val="000000"/>
                          </a:solidFill>
                          <a:effectLst/>
                          <a:latin typeface="Arial" panose="020B0604020202020204" pitchFamily="34" charset="0"/>
                        </a:rPr>
                        <a:t>KPI 05</a:t>
                      </a:r>
                      <a:r>
                        <a:rPr lang="en-US" sz="1400" b="0" i="0" u="none" strike="noStrike">
                          <a:solidFill>
                            <a:srgbClr val="000000"/>
                          </a:solidFill>
                          <a:effectLst/>
                          <a:latin typeface="Arial" panose="020B0604020202020204" pitchFamily="34" charset="0"/>
                        </a:rPr>
                        <a:t>: Number of piloting and scaling up activities</a:t>
                      </a:r>
                      <a:endParaRPr lang="en-US" sz="140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9098286"/>
                  </a:ext>
                </a:extLst>
              </a:tr>
              <a:tr h="316851">
                <a:tc>
                  <a:txBody>
                    <a:bodyPr/>
                    <a:lstStyle/>
                    <a:p>
                      <a:pPr algn="l" fontAlgn="ctr"/>
                      <a:r>
                        <a:rPr lang="en-US" sz="1400" b="1" i="0" u="none" strike="noStrike">
                          <a:solidFill>
                            <a:srgbClr val="000000"/>
                          </a:solidFill>
                          <a:effectLst/>
                          <a:latin typeface="Arial" panose="020B0604020202020204" pitchFamily="34" charset="0"/>
                        </a:rPr>
                        <a:t>KPI 06</a:t>
                      </a:r>
                      <a:r>
                        <a:rPr lang="en-US" sz="1400" b="0" i="0" u="none" strike="noStrike">
                          <a:solidFill>
                            <a:srgbClr val="000000"/>
                          </a:solidFill>
                          <a:effectLst/>
                          <a:latin typeface="Arial" panose="020B0604020202020204" pitchFamily="34" charset="0"/>
                        </a:rPr>
                        <a:t>: Number of localised technologies</a:t>
                      </a:r>
                      <a:endParaRPr lang="en-US" sz="140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15241844"/>
                  </a:ext>
                </a:extLst>
              </a:tr>
              <a:tr h="419032">
                <a:tc>
                  <a:txBody>
                    <a:bodyPr/>
                    <a:lstStyle/>
                    <a:p>
                      <a:pPr algn="l" fontAlgn="ctr"/>
                      <a:r>
                        <a:rPr lang="en-US" sz="1400" b="1" i="0" u="none" strike="noStrike">
                          <a:solidFill>
                            <a:srgbClr val="000000"/>
                          </a:solidFill>
                          <a:effectLst/>
                          <a:latin typeface="Arial" panose="020B0604020202020204" pitchFamily="34" charset="0"/>
                        </a:rPr>
                        <a:t>KPI 07</a:t>
                      </a:r>
                      <a:r>
                        <a:rPr lang="en-US" sz="1400" b="0" i="0" u="none" strike="noStrike">
                          <a:solidFill>
                            <a:srgbClr val="000000"/>
                          </a:solidFill>
                          <a:effectLst/>
                          <a:latin typeface="Arial" panose="020B0604020202020204" pitchFamily="34" charset="0"/>
                        </a:rPr>
                        <a:t>: Number of SMMEs day hosted (networking  with industry)</a:t>
                      </a:r>
                      <a:endParaRPr lang="en-US" sz="140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4097130"/>
                  </a:ext>
                </a:extLst>
              </a:tr>
              <a:tr h="316851">
                <a:tc>
                  <a:txBody>
                    <a:bodyPr/>
                    <a:lstStyle/>
                    <a:p>
                      <a:pPr algn="l" fontAlgn="ctr"/>
                      <a:r>
                        <a:rPr lang="en-US" sz="1400" b="1" i="0" u="none" strike="noStrike">
                          <a:solidFill>
                            <a:srgbClr val="000000"/>
                          </a:solidFill>
                          <a:effectLst/>
                          <a:latin typeface="Arial" panose="020B0604020202020204" pitchFamily="34" charset="0"/>
                        </a:rPr>
                        <a:t>KPI 08: </a:t>
                      </a:r>
                      <a:r>
                        <a:rPr lang="en-US" sz="1400" b="0" i="0" u="none" strike="noStrike">
                          <a:solidFill>
                            <a:srgbClr val="000000"/>
                          </a:solidFill>
                          <a:effectLst/>
                          <a:latin typeface="Arial" panose="020B0604020202020204" pitchFamily="34" charset="0"/>
                        </a:rPr>
                        <a:t>Number of business cases developed</a:t>
                      </a:r>
                      <a:endParaRPr lang="en-US" sz="140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8619745"/>
                  </a:ext>
                </a:extLst>
              </a:tr>
              <a:tr h="391403">
                <a:tc gridSpan="5">
                  <a:txBody>
                    <a:bodyPr/>
                    <a:lstStyle/>
                    <a:p>
                      <a:pPr algn="ctr" fontAlgn="ctr"/>
                      <a:r>
                        <a:rPr lang="en-US" sz="1400" b="1" i="0" u="none" strike="noStrike">
                          <a:solidFill>
                            <a:srgbClr val="FFFFFF"/>
                          </a:solidFill>
                          <a:effectLst/>
                          <a:latin typeface="Arial" panose="020B0604020202020204" pitchFamily="34" charset="0"/>
                        </a:rPr>
                        <a:t>Research Development and Innovation Outputs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08726937"/>
                  </a:ext>
                </a:extLst>
              </a:tr>
              <a:tr h="419032">
                <a:tc>
                  <a:txBody>
                    <a:bodyPr/>
                    <a:lstStyle/>
                    <a:p>
                      <a:pPr algn="l" fontAlgn="ctr"/>
                      <a:r>
                        <a:rPr lang="en-US" sz="1400" b="1" i="0" u="none" strike="noStrike">
                          <a:solidFill>
                            <a:srgbClr val="000000"/>
                          </a:solidFill>
                          <a:effectLst/>
                          <a:latin typeface="Arial" panose="020B0604020202020204" pitchFamily="34" charset="0"/>
                        </a:rPr>
                        <a:t>KPI 09: </a:t>
                      </a:r>
                      <a:r>
                        <a:rPr lang="en-US" sz="1400" b="0" i="0" u="none" strike="noStrike">
                          <a:solidFill>
                            <a:srgbClr val="000000"/>
                          </a:solidFill>
                          <a:effectLst/>
                          <a:latin typeface="Arial" panose="020B0604020202020204" pitchFamily="34" charset="0"/>
                        </a:rPr>
                        <a:t>Number of Masters/PhDs students or Post docs supported</a:t>
                      </a:r>
                      <a:endParaRPr lang="en-US" sz="140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988396"/>
                  </a:ext>
                </a:extLst>
              </a:tr>
              <a:tr h="307531">
                <a:tc>
                  <a:txBody>
                    <a:bodyPr/>
                    <a:lstStyle/>
                    <a:p>
                      <a:pPr algn="l" fontAlgn="ctr"/>
                      <a:r>
                        <a:rPr lang="en-US" sz="1400" b="1" i="0" u="none" strike="noStrike">
                          <a:solidFill>
                            <a:srgbClr val="000000"/>
                          </a:solidFill>
                          <a:effectLst/>
                          <a:latin typeface="Arial" panose="020B0604020202020204" pitchFamily="34" charset="0"/>
                        </a:rPr>
                        <a:t>KPI 10:</a:t>
                      </a:r>
                      <a:r>
                        <a:rPr lang="en-US" sz="1400" b="0" i="0" u="none" strike="noStrike">
                          <a:solidFill>
                            <a:srgbClr val="000000"/>
                          </a:solidFill>
                          <a:effectLst/>
                          <a:latin typeface="Arial" panose="020B0604020202020204" pitchFamily="34" charset="0"/>
                        </a:rPr>
                        <a:t> Number of Publications(Articles and conferences)</a:t>
                      </a:r>
                      <a:endParaRPr lang="en-US" sz="140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27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9542975"/>
                  </a:ext>
                </a:extLst>
              </a:tr>
              <a:tr h="307531">
                <a:tc>
                  <a:txBody>
                    <a:bodyPr/>
                    <a:lstStyle/>
                    <a:p>
                      <a:pPr algn="l" fontAlgn="ctr"/>
                      <a:r>
                        <a:rPr lang="en-US" sz="1400" b="1" i="0" u="none" strike="noStrike">
                          <a:solidFill>
                            <a:srgbClr val="000000"/>
                          </a:solidFill>
                          <a:effectLst/>
                          <a:latin typeface="Arial" panose="020B0604020202020204" pitchFamily="34" charset="0"/>
                        </a:rPr>
                        <a:t>KPI 11</a:t>
                      </a:r>
                      <a:r>
                        <a:rPr lang="en-US" sz="1400" b="0" i="0" u="none" strike="noStrike">
                          <a:solidFill>
                            <a:srgbClr val="000000"/>
                          </a:solidFill>
                          <a:effectLst/>
                          <a:latin typeface="Arial" panose="020B0604020202020204" pitchFamily="34" charset="0"/>
                        </a:rPr>
                        <a:t>: Number of IP generated </a:t>
                      </a:r>
                      <a:endParaRPr lang="en-US" sz="140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4437751"/>
                  </a:ext>
                </a:extLst>
              </a:tr>
            </a:tbl>
          </a:graphicData>
        </a:graphic>
      </p:graphicFrame>
    </p:spTree>
    <p:extLst>
      <p:ext uri="{BB962C8B-B14F-4D97-AF65-F5344CB8AC3E}">
        <p14:creationId xmlns:p14="http://schemas.microsoft.com/office/powerpoint/2010/main" xmlns="" val="654039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26FB90DB-ADBC-F7E1-E5D7-E574CF4C7176}"/>
              </a:ext>
            </a:extLst>
          </p:cNvPr>
          <p:cNvSpPr txBox="1"/>
          <p:nvPr/>
        </p:nvSpPr>
        <p:spPr>
          <a:xfrm>
            <a:off x="6622395" y="6209952"/>
            <a:ext cx="858751" cy="246888"/>
          </a:xfrm>
          <a:prstGeom prst="rect">
            <a:avLst/>
          </a:prstGeom>
          <a:solidFill>
            <a:schemeClr val="accent3"/>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xmlns="" id="{502DD1AD-1D55-D5A2-F951-A438E3A7BD64}"/>
              </a:ext>
            </a:extLst>
          </p:cNvPr>
          <p:cNvSpPr txBox="1"/>
          <p:nvPr/>
        </p:nvSpPr>
        <p:spPr>
          <a:xfrm>
            <a:off x="6603888" y="5952548"/>
            <a:ext cx="886685" cy="240377"/>
          </a:xfrm>
          <a:prstGeom prst="rect">
            <a:avLst/>
          </a:prstGeom>
          <a:solidFill>
            <a:schemeClr val="accent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xmlns="" id="{CBD75421-57F7-1F82-0926-12AACFAE001C}"/>
              </a:ext>
            </a:extLst>
          </p:cNvPr>
          <p:cNvSpPr txBox="1"/>
          <p:nvPr/>
        </p:nvSpPr>
        <p:spPr>
          <a:xfrm>
            <a:off x="6613315" y="5697836"/>
            <a:ext cx="886685" cy="223158"/>
          </a:xfrm>
          <a:prstGeom prst="rect">
            <a:avLst/>
          </a:prstGeom>
          <a:solidFill>
            <a:schemeClr val="accent3"/>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xmlns="" id="{ED1E0BC6-5A67-36A8-2758-31DECDDDC28B}"/>
              </a:ext>
            </a:extLst>
          </p:cNvPr>
          <p:cNvSpPr txBox="1"/>
          <p:nvPr/>
        </p:nvSpPr>
        <p:spPr>
          <a:xfrm>
            <a:off x="6613315" y="5071325"/>
            <a:ext cx="886685" cy="223158"/>
          </a:xfrm>
          <a:prstGeom prst="rect">
            <a:avLst/>
          </a:prstGeom>
          <a:solidFill>
            <a:schemeClr val="accent3"/>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xmlns="" id="{0FFE0D66-B403-90F0-2E67-4245BCFB105B}"/>
              </a:ext>
            </a:extLst>
          </p:cNvPr>
          <p:cNvSpPr txBox="1"/>
          <p:nvPr/>
        </p:nvSpPr>
        <p:spPr>
          <a:xfrm>
            <a:off x="6613315" y="4645028"/>
            <a:ext cx="896112" cy="37752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xmlns="" id="{50863117-FF75-9260-92A2-DE007B3F3F51}"/>
              </a:ext>
            </a:extLst>
          </p:cNvPr>
          <p:cNvSpPr txBox="1"/>
          <p:nvPr/>
        </p:nvSpPr>
        <p:spPr>
          <a:xfrm>
            <a:off x="6613315" y="2299654"/>
            <a:ext cx="896112" cy="377524"/>
          </a:xfrm>
          <a:prstGeom prst="rect">
            <a:avLst/>
          </a:prstGeom>
          <a:solidFill>
            <a:schemeClr val="accent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xmlns="" id="{AA3CDEAD-E694-C44E-2811-E8918310E5B2}"/>
              </a:ext>
            </a:extLst>
          </p:cNvPr>
          <p:cNvSpPr txBox="1"/>
          <p:nvPr/>
        </p:nvSpPr>
        <p:spPr>
          <a:xfrm>
            <a:off x="6603888" y="4112015"/>
            <a:ext cx="896112" cy="530352"/>
          </a:xfrm>
          <a:prstGeom prst="rect">
            <a:avLst/>
          </a:prstGeom>
          <a:solidFill>
            <a:schemeClr val="accent3"/>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xmlns="" id="{D0E620B2-7058-DE21-1150-577CB30D5957}"/>
              </a:ext>
            </a:extLst>
          </p:cNvPr>
          <p:cNvSpPr txBox="1"/>
          <p:nvPr/>
        </p:nvSpPr>
        <p:spPr>
          <a:xfrm>
            <a:off x="6613315" y="3708774"/>
            <a:ext cx="896112" cy="377524"/>
          </a:xfrm>
          <a:prstGeom prst="rect">
            <a:avLst/>
          </a:prstGeom>
          <a:solidFill>
            <a:schemeClr val="accent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xmlns="" id="{E29230CF-39BB-5F9A-1DFA-4F27037294A4}"/>
              </a:ext>
            </a:extLst>
          </p:cNvPr>
          <p:cNvSpPr txBox="1"/>
          <p:nvPr/>
        </p:nvSpPr>
        <p:spPr>
          <a:xfrm>
            <a:off x="6603888" y="3408737"/>
            <a:ext cx="896112" cy="274320"/>
          </a:xfrm>
          <a:prstGeom prst="rect">
            <a:avLst/>
          </a:prstGeom>
          <a:solidFill>
            <a:schemeClr val="accent3"/>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xmlns="" id="{84E0B635-9636-60F2-3B79-9E35740EB8C2}"/>
              </a:ext>
            </a:extLst>
          </p:cNvPr>
          <p:cNvSpPr txBox="1"/>
          <p:nvPr/>
        </p:nvSpPr>
        <p:spPr>
          <a:xfrm>
            <a:off x="6603888" y="3108700"/>
            <a:ext cx="896112" cy="274320"/>
          </a:xfrm>
          <a:prstGeom prst="rect">
            <a:avLst/>
          </a:prstGeom>
          <a:solidFill>
            <a:schemeClr val="accent3"/>
          </a:solidFill>
        </p:spPr>
        <p:txBody>
          <a:bodyPr wrap="square" rtlCol="0">
            <a:spAutoFit/>
          </a:bodyPr>
          <a:lstStyle/>
          <a:p>
            <a:endParaRPr lang="en-US" dirty="0"/>
          </a:p>
        </p:txBody>
      </p:sp>
      <p:sp>
        <p:nvSpPr>
          <p:cNvPr id="4" name="Title 3">
            <a:extLst>
              <a:ext uri="{FF2B5EF4-FFF2-40B4-BE49-F238E27FC236}">
                <a16:creationId xmlns:a16="http://schemas.microsoft.com/office/drawing/2014/main" xmlns="" id="{15632F72-33F6-2048-E3D5-81F8F78D5B9C}"/>
              </a:ext>
            </a:extLst>
          </p:cNvPr>
          <p:cNvSpPr>
            <a:spLocks noGrp="1"/>
          </p:cNvSpPr>
          <p:nvPr>
            <p:ph type="title"/>
          </p:nvPr>
        </p:nvSpPr>
        <p:spPr/>
        <p:txBody>
          <a:bodyPr/>
          <a:lstStyle/>
          <a:p>
            <a:r>
              <a:rPr lang="en-US" dirty="0"/>
              <a:t>AMP KPI Achievements</a:t>
            </a:r>
          </a:p>
        </p:txBody>
      </p:sp>
      <p:graphicFrame>
        <p:nvGraphicFramePr>
          <p:cNvPr id="2" name="Table 1">
            <a:extLst>
              <a:ext uri="{FF2B5EF4-FFF2-40B4-BE49-F238E27FC236}">
                <a16:creationId xmlns:a16="http://schemas.microsoft.com/office/drawing/2014/main" xmlns="" id="{1786F229-E71C-24C9-CB4C-3312AF1FEFBD}"/>
              </a:ext>
            </a:extLst>
          </p:cNvPr>
          <p:cNvGraphicFramePr>
            <a:graphicFrameLocks noGrp="1"/>
          </p:cNvGraphicFramePr>
          <p:nvPr>
            <p:extLst>
              <p:ext uri="{D42A27DB-BD31-4B8C-83A1-F6EECF244321}">
                <p14:modId xmlns:p14="http://schemas.microsoft.com/office/powerpoint/2010/main" xmlns="" val="2876891602"/>
              </p:ext>
            </p:extLst>
          </p:nvPr>
        </p:nvGraphicFramePr>
        <p:xfrm>
          <a:off x="972640" y="1144909"/>
          <a:ext cx="8837055" cy="5367515"/>
        </p:xfrm>
        <a:graphic>
          <a:graphicData uri="http://schemas.openxmlformats.org/drawingml/2006/table">
            <a:tbl>
              <a:tblPr/>
              <a:tblGrid>
                <a:gridCol w="4574329">
                  <a:extLst>
                    <a:ext uri="{9D8B030D-6E8A-4147-A177-3AD203B41FA5}">
                      <a16:colId xmlns:a16="http://schemas.microsoft.com/office/drawing/2014/main" xmlns="" val="770931644"/>
                    </a:ext>
                  </a:extLst>
                </a:gridCol>
                <a:gridCol w="1057888">
                  <a:extLst>
                    <a:ext uri="{9D8B030D-6E8A-4147-A177-3AD203B41FA5}">
                      <a16:colId xmlns:a16="http://schemas.microsoft.com/office/drawing/2014/main" xmlns="" val="3074340524"/>
                    </a:ext>
                  </a:extLst>
                </a:gridCol>
                <a:gridCol w="905523">
                  <a:extLst>
                    <a:ext uri="{9D8B030D-6E8A-4147-A177-3AD203B41FA5}">
                      <a16:colId xmlns:a16="http://schemas.microsoft.com/office/drawing/2014/main" xmlns="" val="2898117697"/>
                    </a:ext>
                  </a:extLst>
                </a:gridCol>
                <a:gridCol w="2299315">
                  <a:extLst>
                    <a:ext uri="{9D8B030D-6E8A-4147-A177-3AD203B41FA5}">
                      <a16:colId xmlns:a16="http://schemas.microsoft.com/office/drawing/2014/main" xmlns="" val="2066320762"/>
                    </a:ext>
                  </a:extLst>
                </a:gridCol>
              </a:tblGrid>
              <a:tr h="374181">
                <a:tc gridSpan="4">
                  <a:txBody>
                    <a:bodyPr/>
                    <a:lstStyle/>
                    <a:p>
                      <a:pPr algn="ctr" fontAlgn="ctr"/>
                      <a:r>
                        <a:rPr lang="en-US" sz="1100" b="1" i="0" u="none" strike="noStrike" dirty="0">
                          <a:solidFill>
                            <a:srgbClr val="FFFFFF"/>
                          </a:solidFill>
                          <a:effectLst/>
                          <a:latin typeface="Arial" panose="020B0604020202020204" pitchFamily="34" charset="0"/>
                        </a:rPr>
                        <a:t>KPI Achievement (2022/23)</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78056422"/>
                  </a:ext>
                </a:extLst>
              </a:tr>
              <a:tr h="422987">
                <a:tc>
                  <a:txBody>
                    <a:bodyPr/>
                    <a:lstStyle/>
                    <a:p>
                      <a:pPr algn="ctr" fontAlgn="ctr"/>
                      <a:r>
                        <a:rPr lang="en-US" sz="1600" b="1" i="0" u="none" strike="noStrike">
                          <a:solidFill>
                            <a:srgbClr val="FFFFFF"/>
                          </a:solidFill>
                          <a:effectLst/>
                          <a:latin typeface="Arial" panose="020B0604020202020204" pitchFamily="34" charset="0"/>
                        </a:rPr>
                        <a:t>Key Performance Indicator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a:solidFill>
                            <a:srgbClr val="FFFFFF"/>
                          </a:solidFill>
                          <a:effectLst/>
                          <a:latin typeface="Arial" panose="020B0604020202020204" pitchFamily="34" charset="0"/>
                        </a:rPr>
                        <a:t>Targets: 2022/23</a:t>
                      </a:r>
                    </a:p>
                  </a:txBody>
                  <a:tcPr marL="0" marR="0"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100" b="1" i="0" u="none" strike="noStrike" dirty="0">
                          <a:solidFill>
                            <a:srgbClr val="FFFFFF"/>
                          </a:solidFill>
                          <a:effectLst/>
                          <a:latin typeface="Arial" panose="020B0604020202020204" pitchFamily="34" charset="0"/>
                        </a:rPr>
                        <a:t>Actual 2022/23</a:t>
                      </a:r>
                    </a:p>
                  </a:txBody>
                  <a:tcPr marL="0" marR="0"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1" i="0" u="none" strike="noStrike" dirty="0">
                          <a:solidFill>
                            <a:srgbClr val="FFFFFF"/>
                          </a:solidFill>
                          <a:effectLst/>
                          <a:latin typeface="Arial" panose="020B0604020202020204" pitchFamily="34" charset="0"/>
                        </a:rPr>
                        <a:t>Comments</a:t>
                      </a:r>
                    </a:p>
                  </a:txBody>
                  <a:tcPr marL="0" marR="0" marT="0" marB="0" anchor="ctr">
                    <a:lnL w="12700" cap="flat" cmpd="sng" algn="ctr">
                      <a:solidFill>
                        <a:srgbClr val="00000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3633584281"/>
                  </a:ext>
                </a:extLst>
              </a:tr>
              <a:tr h="341643">
                <a:tc gridSpan="4">
                  <a:txBody>
                    <a:bodyPr/>
                    <a:lstStyle/>
                    <a:p>
                      <a:pPr algn="ctr" fontAlgn="ctr"/>
                      <a:r>
                        <a:rPr lang="en-US" sz="1050" b="1" i="0" u="none" strike="noStrike" dirty="0">
                          <a:solidFill>
                            <a:srgbClr val="FFFFFF"/>
                          </a:solidFill>
                          <a:effectLst/>
                          <a:latin typeface="Arial" panose="020B0604020202020204" pitchFamily="34" charset="0"/>
                        </a:rPr>
                        <a:t>Industry Facing Outputs and Outcomes</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68300744"/>
                  </a:ext>
                </a:extLst>
              </a:tr>
              <a:tr h="286330">
                <a:tc>
                  <a:txBody>
                    <a:bodyPr/>
                    <a:lstStyle/>
                    <a:p>
                      <a:pPr algn="l" fontAlgn="ctr"/>
                      <a:r>
                        <a:rPr lang="en-US" sz="1050" b="1" i="0" u="none" strike="noStrike">
                          <a:solidFill>
                            <a:srgbClr val="000000"/>
                          </a:solidFill>
                          <a:effectLst/>
                          <a:latin typeface="Arial" panose="020B0604020202020204" pitchFamily="34" charset="0"/>
                        </a:rPr>
                        <a:t>KPI 01</a:t>
                      </a:r>
                      <a:r>
                        <a:rPr lang="en-US" sz="1050" b="0" i="0" u="none" strike="noStrike">
                          <a:solidFill>
                            <a:srgbClr val="000000"/>
                          </a:solidFill>
                          <a:effectLst/>
                          <a:latin typeface="Arial" panose="020B0604020202020204" pitchFamily="34" charset="0"/>
                        </a:rPr>
                        <a:t>: Number of Companies/SMME supported (Service, R&amp;D, Consultancy)</a:t>
                      </a:r>
                      <a:endParaRPr lang="en-US" sz="105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lvl="0" indent="-171450" algn="l" fontAlgn="ctr">
                        <a:buFont typeface="Arial" panose="020B0604020202020204" pitchFamily="34" charset="0"/>
                        <a:buChar char="•"/>
                      </a:pPr>
                      <a:r>
                        <a:rPr lang="en-US" sz="900" b="0" i="0" u="none" strike="noStrike" dirty="0" err="1">
                          <a:solidFill>
                            <a:srgbClr val="000000"/>
                          </a:solidFill>
                          <a:effectLst/>
                          <a:latin typeface="Arial" panose="020B0604020202020204" pitchFamily="34" charset="0"/>
                        </a:rPr>
                        <a:t>Hulamin</a:t>
                      </a:r>
                      <a:r>
                        <a:rPr lang="en-US" sz="900" b="0" i="0" u="none" strike="noStrike" dirty="0">
                          <a:solidFill>
                            <a:srgbClr val="000000"/>
                          </a:solidFill>
                          <a:effectLst/>
                          <a:latin typeface="Arial" panose="020B0604020202020204" pitchFamily="34" charset="0"/>
                        </a:rPr>
                        <a:t>, </a:t>
                      </a:r>
                      <a:r>
                        <a:rPr lang="en-US" sz="900" b="0" i="0" u="none" strike="noStrike" dirty="0" err="1">
                          <a:solidFill>
                            <a:srgbClr val="000000"/>
                          </a:solidFill>
                          <a:effectLst/>
                          <a:latin typeface="Arial" panose="020B0604020202020204" pitchFamily="34" charset="0"/>
                        </a:rPr>
                        <a:t>Shopright</a:t>
                      </a:r>
                      <a:r>
                        <a:rPr lang="en-US" sz="900" b="0" i="0" u="none" strike="noStrike" dirty="0">
                          <a:solidFill>
                            <a:srgbClr val="000000"/>
                          </a:solidFill>
                          <a:effectLst/>
                          <a:latin typeface="Arial" panose="020B0604020202020204" pitchFamily="34" charset="0"/>
                        </a:rPr>
                        <a:t>, Micromax, Got Ya Hook, </a:t>
                      </a:r>
                      <a:r>
                        <a:rPr lang="en-US" sz="900" b="0" i="0" u="none" strike="noStrike" dirty="0" err="1">
                          <a:solidFill>
                            <a:srgbClr val="000000"/>
                          </a:solidFill>
                          <a:effectLst/>
                          <a:latin typeface="Arial" panose="020B0604020202020204" pitchFamily="34" charset="0"/>
                        </a:rPr>
                        <a:t>Joelwena</a:t>
                      </a:r>
                      <a:r>
                        <a:rPr lang="en-US" sz="900" b="0" i="0" u="none" strike="noStrike" dirty="0">
                          <a:solidFill>
                            <a:srgbClr val="000000"/>
                          </a:solidFill>
                          <a:effectLst/>
                          <a:latin typeface="Arial" panose="020B0604020202020204" pitchFamily="34" charset="0"/>
                        </a:rPr>
                        <a:t> Holdings, Mars Steel, STM Link, Grey Yachting, </a:t>
                      </a:r>
                      <a:r>
                        <a:rPr lang="en-US" sz="900" b="0" i="0" u="none" strike="noStrike" dirty="0" err="1">
                          <a:solidFill>
                            <a:srgbClr val="000000"/>
                          </a:solidFill>
                          <a:effectLst/>
                          <a:latin typeface="Arial" panose="020B0604020202020204" pitchFamily="34" charset="0"/>
                        </a:rPr>
                        <a:t>Struksol</a:t>
                      </a:r>
                      <a:endParaRPr lang="en-US"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0543026"/>
                  </a:ext>
                </a:extLst>
              </a:tr>
              <a:tr h="276569">
                <a:tc>
                  <a:txBody>
                    <a:bodyPr/>
                    <a:lstStyle/>
                    <a:p>
                      <a:pPr algn="l" fontAlgn="ctr"/>
                      <a:r>
                        <a:rPr lang="en-US" sz="1050" b="1" i="0" u="none" strike="noStrike" dirty="0">
                          <a:solidFill>
                            <a:srgbClr val="000000"/>
                          </a:solidFill>
                          <a:effectLst/>
                          <a:latin typeface="Arial" panose="020B0604020202020204" pitchFamily="34" charset="0"/>
                        </a:rPr>
                        <a:t>KPI 02:</a:t>
                      </a:r>
                      <a:r>
                        <a:rPr lang="en-US" sz="1050" b="0" i="0" u="none" strike="noStrike" dirty="0">
                          <a:solidFill>
                            <a:srgbClr val="000000"/>
                          </a:solidFill>
                          <a:effectLst/>
                          <a:latin typeface="Arial" panose="020B0604020202020204" pitchFamily="34" charset="0"/>
                        </a:rPr>
                        <a:t> Number of Technologies </a:t>
                      </a:r>
                      <a:r>
                        <a:rPr lang="en-US" sz="1050" b="0" i="0" u="none" strike="noStrike" dirty="0" err="1">
                          <a:solidFill>
                            <a:srgbClr val="000000"/>
                          </a:solidFill>
                          <a:effectLst/>
                          <a:latin typeface="Arial" panose="020B0604020202020204" pitchFamily="34" charset="0"/>
                        </a:rPr>
                        <a:t>commercialised</a:t>
                      </a:r>
                      <a:endParaRPr lang="en-US" sz="1050" b="1" i="0" u="none" strike="noStrike" dirty="0">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Arial" panose="020B0604020202020204" pitchFamily="34" charset="0"/>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lvl="0" indent="-171450" algn="l" fontAlgn="ctr">
                        <a:buFont typeface="Arial" panose="020B0604020202020204" pitchFamily="34" charset="0"/>
                        <a:buChar char="•"/>
                      </a:pPr>
                      <a:r>
                        <a:rPr lang="en-US" sz="900" b="0" i="0" u="none" strike="noStrike" dirty="0">
                          <a:solidFill>
                            <a:srgbClr val="000000"/>
                          </a:solidFill>
                          <a:effectLst/>
                          <a:latin typeface="Arial" panose="020B0604020202020204" pitchFamily="34" charset="0"/>
                        </a:rPr>
                        <a:t>In the process of commercializing UVC technology with an SMME (</a:t>
                      </a:r>
                      <a:r>
                        <a:rPr lang="en-US" sz="900" b="0" i="0" u="none" strike="noStrike" dirty="0" err="1">
                          <a:solidFill>
                            <a:srgbClr val="000000"/>
                          </a:solidFill>
                          <a:effectLst/>
                          <a:latin typeface="Arial" panose="020B0604020202020204" pitchFamily="34" charset="0"/>
                        </a:rPr>
                        <a:t>FarUVC</a:t>
                      </a:r>
                      <a:r>
                        <a:rPr lang="en-US" sz="900" b="0" i="0" u="none" strike="noStrike" dirty="0">
                          <a:solidFill>
                            <a:srgbClr val="000000"/>
                          </a:solidFill>
                          <a:effectLst/>
                          <a:latin typeface="Arial" panose="020B0604020202020204" pitchFamily="34" charset="0"/>
                        </a:rPr>
                        <a:t> Africa)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2851514"/>
                  </a:ext>
                </a:extLst>
              </a:tr>
              <a:tr h="276569">
                <a:tc>
                  <a:txBody>
                    <a:bodyPr/>
                    <a:lstStyle/>
                    <a:p>
                      <a:pPr algn="l" fontAlgn="ctr"/>
                      <a:r>
                        <a:rPr lang="en-US" sz="1050" b="1" i="0" u="none" strike="noStrike" dirty="0">
                          <a:solidFill>
                            <a:srgbClr val="000000"/>
                          </a:solidFill>
                          <a:effectLst/>
                          <a:latin typeface="Arial" panose="020B0604020202020204" pitchFamily="34" charset="0"/>
                        </a:rPr>
                        <a:t>KPI 03:</a:t>
                      </a:r>
                      <a:r>
                        <a:rPr lang="en-US" sz="1050" b="0" i="0" u="none" strike="noStrike" dirty="0">
                          <a:solidFill>
                            <a:srgbClr val="000000"/>
                          </a:solidFill>
                          <a:effectLst/>
                          <a:latin typeface="Arial" panose="020B0604020202020204" pitchFamily="34" charset="0"/>
                        </a:rPr>
                        <a:t> Number of Industry people trained (manufacturing activities)</a:t>
                      </a:r>
                      <a:endParaRPr lang="en-US" sz="1050" b="1" i="0" u="none" strike="noStrike" dirty="0">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Arial" panose="020B0604020202020204" pitchFamily="34" charset="0"/>
                        </a:rPr>
                        <a:t>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lvl="0" indent="-171450" algn="l" fontAlgn="ctr">
                        <a:buFont typeface="Arial" panose="020B0604020202020204" pitchFamily="34" charset="0"/>
                        <a:buChar char="•"/>
                      </a:pPr>
                      <a:r>
                        <a:rPr lang="en-US" sz="900" b="0" i="0" u="none" strike="noStrike" dirty="0">
                          <a:solidFill>
                            <a:srgbClr val="000000"/>
                          </a:solidFill>
                          <a:effectLst/>
                          <a:latin typeface="Arial" panose="020B0604020202020204" pitchFamily="34" charset="0"/>
                        </a:rPr>
                        <a:t> RCS employees (x2)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0514019"/>
                  </a:ext>
                </a:extLst>
              </a:tr>
              <a:tr h="286330">
                <a:tc>
                  <a:txBody>
                    <a:bodyPr/>
                    <a:lstStyle/>
                    <a:p>
                      <a:pPr algn="l" fontAlgn="ctr"/>
                      <a:r>
                        <a:rPr lang="en-US" sz="1050" b="1" i="0" u="none" strike="noStrike" dirty="0">
                          <a:solidFill>
                            <a:srgbClr val="000000"/>
                          </a:solidFill>
                          <a:effectLst/>
                          <a:latin typeface="Arial" panose="020B0604020202020204" pitchFamily="34" charset="0"/>
                        </a:rPr>
                        <a:t>KPI 04:</a:t>
                      </a:r>
                      <a:r>
                        <a:rPr lang="en-US" sz="1050" b="0" i="0" u="none" strike="noStrike" dirty="0">
                          <a:solidFill>
                            <a:srgbClr val="000000"/>
                          </a:solidFill>
                          <a:effectLst/>
                          <a:latin typeface="Arial" panose="020B0604020202020204" pitchFamily="34" charset="0"/>
                        </a:rPr>
                        <a:t> Number of SPV formed or Incubated (companies incubated or spun out)</a:t>
                      </a:r>
                      <a:endParaRPr lang="en-US" sz="1050" b="1" i="0" u="none" strike="noStrike" dirty="0">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Arial" panose="020B0604020202020204" pitchFamily="34" charset="0"/>
                        </a:rPr>
                        <a:t>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lvl="0" indent="-171450" algn="l" fontAlgn="ctr">
                        <a:buFont typeface="Arial" panose="020B0604020202020204" pitchFamily="34" charset="0"/>
                        <a:buChar char="•"/>
                      </a:pPr>
                      <a:r>
                        <a:rPr lang="en-US" sz="900" b="1" i="0" u="none" strike="noStrike" dirty="0">
                          <a:solidFill>
                            <a:srgbClr val="00000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Rapid Casting Solutions (RCS)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3773616"/>
                  </a:ext>
                </a:extLst>
              </a:tr>
              <a:tr h="276569">
                <a:tc>
                  <a:txBody>
                    <a:bodyPr/>
                    <a:lstStyle/>
                    <a:p>
                      <a:pPr algn="l" fontAlgn="ctr"/>
                      <a:r>
                        <a:rPr lang="en-US" sz="1050" b="1" i="0" u="none" strike="noStrike" dirty="0">
                          <a:solidFill>
                            <a:srgbClr val="000000"/>
                          </a:solidFill>
                          <a:effectLst/>
                          <a:latin typeface="Arial" panose="020B0604020202020204" pitchFamily="34" charset="0"/>
                        </a:rPr>
                        <a:t>KPI 05</a:t>
                      </a:r>
                      <a:r>
                        <a:rPr lang="en-US" sz="1050" b="0" i="0" u="none" strike="noStrike" dirty="0">
                          <a:solidFill>
                            <a:srgbClr val="000000"/>
                          </a:solidFill>
                          <a:effectLst/>
                          <a:latin typeface="Arial" panose="020B0604020202020204" pitchFamily="34" charset="0"/>
                        </a:rPr>
                        <a:t>: Number of piloting and scaling up activities</a:t>
                      </a:r>
                      <a:endParaRPr lang="en-US" sz="1050" b="1" i="0" u="none" strike="noStrike" dirty="0">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Arial" panose="020B0604020202020204" pitchFamily="34" charset="0"/>
                        </a:rPr>
                        <a:t>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lvl="0" indent="-171450" algn="l" fontAlgn="ctr">
                        <a:buFont typeface="Arial" panose="020B0604020202020204" pitchFamily="34" charset="0"/>
                        <a:buChar char="•"/>
                      </a:pPr>
                      <a:r>
                        <a:rPr lang="en-US" sz="900" b="0" i="0" u="none" strike="noStrike" dirty="0">
                          <a:solidFill>
                            <a:srgbClr val="000000"/>
                          </a:solidFill>
                          <a:effectLst/>
                          <a:latin typeface="Arial" panose="020B0604020202020204" pitchFamily="34" charset="0"/>
                        </a:rPr>
                        <a:t>Piloted Al alloy development with </a:t>
                      </a:r>
                      <a:r>
                        <a:rPr lang="en-US" sz="900" b="0" i="0" u="none" strike="noStrike" dirty="0" err="1">
                          <a:solidFill>
                            <a:srgbClr val="000000"/>
                          </a:solidFill>
                          <a:effectLst/>
                          <a:latin typeface="Arial" panose="020B0604020202020204" pitchFamily="34" charset="0"/>
                        </a:rPr>
                        <a:t>Hulamin</a:t>
                      </a:r>
                      <a:r>
                        <a:rPr lang="en-US" sz="900" b="0" i="0" u="none" strike="noStrike" dirty="0">
                          <a:solidFill>
                            <a:srgbClr val="000000"/>
                          </a:solidFill>
                          <a:effectLst/>
                          <a:latin typeface="Arial" panose="020B0604020202020204" pitchFamily="34" charset="0"/>
                        </a:rPr>
                        <a:t>, Scaling up the manufacture of fishhooks with Got Ya Hooks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2199611"/>
                  </a:ext>
                </a:extLst>
              </a:tr>
              <a:tr h="276569">
                <a:tc>
                  <a:txBody>
                    <a:bodyPr/>
                    <a:lstStyle/>
                    <a:p>
                      <a:pPr algn="l" fontAlgn="ctr"/>
                      <a:r>
                        <a:rPr lang="en-US" sz="1050" b="1" i="0" u="none" strike="noStrike" dirty="0">
                          <a:solidFill>
                            <a:srgbClr val="000000"/>
                          </a:solidFill>
                          <a:effectLst/>
                          <a:latin typeface="Arial" panose="020B0604020202020204" pitchFamily="34" charset="0"/>
                        </a:rPr>
                        <a:t>KPI 06</a:t>
                      </a:r>
                      <a:r>
                        <a:rPr lang="en-US" sz="1050" b="0" i="0" u="none" strike="noStrike" dirty="0">
                          <a:solidFill>
                            <a:srgbClr val="000000"/>
                          </a:solidFill>
                          <a:effectLst/>
                          <a:latin typeface="Arial" panose="020B0604020202020204" pitchFamily="34" charset="0"/>
                        </a:rPr>
                        <a:t>: Number of </a:t>
                      </a:r>
                      <a:r>
                        <a:rPr lang="en-US" sz="1050" b="0" i="0" u="none" strike="noStrike" dirty="0" err="1">
                          <a:solidFill>
                            <a:srgbClr val="000000"/>
                          </a:solidFill>
                          <a:effectLst/>
                          <a:latin typeface="Arial" panose="020B0604020202020204" pitchFamily="34" charset="0"/>
                        </a:rPr>
                        <a:t>localised</a:t>
                      </a:r>
                      <a:r>
                        <a:rPr lang="en-US" sz="1050" b="0" i="0" u="none" strike="noStrike" dirty="0">
                          <a:solidFill>
                            <a:srgbClr val="000000"/>
                          </a:solidFill>
                          <a:effectLst/>
                          <a:latin typeface="Arial" panose="020B0604020202020204" pitchFamily="34" charset="0"/>
                        </a:rPr>
                        <a:t> technologies</a:t>
                      </a:r>
                      <a:endParaRPr lang="en-US" sz="1050" b="1" i="0" u="none" strike="noStrike" dirty="0">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Arial" panose="020B0604020202020204" pitchFamily="34" charset="0"/>
                        </a:rPr>
                        <a:t>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lvl="0" indent="-171450" algn="l" fontAlgn="ctr">
                        <a:buFont typeface="Arial" panose="020B0604020202020204" pitchFamily="34" charset="0"/>
                        <a:buChar char="•"/>
                      </a:pPr>
                      <a:r>
                        <a:rPr lang="en-US" sz="900" b="0" i="0" u="none" strike="noStrike" dirty="0" err="1">
                          <a:solidFill>
                            <a:srgbClr val="000000"/>
                          </a:solidFill>
                          <a:effectLst/>
                          <a:latin typeface="Arial" panose="020B0604020202020204" pitchFamily="34" charset="0"/>
                        </a:rPr>
                        <a:t>Aluminium</a:t>
                      </a:r>
                      <a:r>
                        <a:rPr lang="en-US" sz="900" b="0" i="0" u="none" strike="noStrike" dirty="0">
                          <a:solidFill>
                            <a:srgbClr val="000000"/>
                          </a:solidFill>
                          <a:effectLst/>
                          <a:latin typeface="Arial" panose="020B0604020202020204" pitchFamily="34" charset="0"/>
                        </a:rPr>
                        <a:t> alloy development process or technique used to produce Al alloys, in the form of slabs (within required specifications), for </a:t>
                      </a:r>
                      <a:r>
                        <a:rPr lang="en-US" sz="900" b="0" i="0" u="none" strike="noStrike" dirty="0" err="1">
                          <a:solidFill>
                            <a:srgbClr val="000000"/>
                          </a:solidFill>
                          <a:effectLst/>
                          <a:latin typeface="Arial" panose="020B0604020202020204" pitchFamily="34" charset="0"/>
                        </a:rPr>
                        <a:t>Hulamin</a:t>
                      </a:r>
                      <a:r>
                        <a:rPr lang="en-US" sz="9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331079"/>
                  </a:ext>
                </a:extLst>
              </a:tr>
              <a:tr h="276569">
                <a:tc>
                  <a:txBody>
                    <a:bodyPr/>
                    <a:lstStyle/>
                    <a:p>
                      <a:pPr algn="l" fontAlgn="ctr"/>
                      <a:r>
                        <a:rPr lang="en-US" sz="1050" b="1" i="0" u="none" strike="noStrike">
                          <a:solidFill>
                            <a:srgbClr val="000000"/>
                          </a:solidFill>
                          <a:effectLst/>
                          <a:latin typeface="Arial" panose="020B0604020202020204" pitchFamily="34" charset="0"/>
                        </a:rPr>
                        <a:t>KPI 07</a:t>
                      </a:r>
                      <a:r>
                        <a:rPr lang="en-US" sz="1050" b="0" i="0" u="none" strike="noStrike">
                          <a:solidFill>
                            <a:srgbClr val="000000"/>
                          </a:solidFill>
                          <a:effectLst/>
                          <a:latin typeface="Arial" panose="020B0604020202020204" pitchFamily="34" charset="0"/>
                        </a:rPr>
                        <a:t>: Number of SMMEs day hosted (networking  with industry)</a:t>
                      </a:r>
                      <a:endParaRPr lang="en-US" sz="105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lvl="0" indent="-171450" algn="l" fontAlgn="ctr">
                        <a:buFont typeface="Arial" panose="020B0604020202020204" pitchFamily="34" charset="0"/>
                        <a:buChar char="•"/>
                      </a:pPr>
                      <a:r>
                        <a:rPr lang="en-US" sz="900" b="0" i="0" u="none" strike="noStrike" dirty="0">
                          <a:solidFill>
                            <a:srgbClr val="000000"/>
                          </a:solidFill>
                          <a:effectLst/>
                          <a:latin typeface="Arial" panose="020B0604020202020204" pitchFamily="34" charset="0"/>
                        </a:rPr>
                        <a:t>Successfully hosted SMME days which led to collaborative activities with Mars Steel, Micromax, RCS etc.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1027630"/>
                  </a:ext>
                </a:extLst>
              </a:tr>
              <a:tr h="276569">
                <a:tc>
                  <a:txBody>
                    <a:bodyPr/>
                    <a:lstStyle/>
                    <a:p>
                      <a:pPr algn="l" fontAlgn="ctr"/>
                      <a:r>
                        <a:rPr lang="en-US" sz="1050" b="1" i="0" u="none" strike="noStrike" dirty="0">
                          <a:solidFill>
                            <a:srgbClr val="000000"/>
                          </a:solidFill>
                          <a:effectLst/>
                          <a:latin typeface="Arial" panose="020B0604020202020204" pitchFamily="34" charset="0"/>
                        </a:rPr>
                        <a:t>KPI 08: </a:t>
                      </a:r>
                      <a:r>
                        <a:rPr lang="en-US" sz="1050" b="0" i="0" u="none" strike="noStrike" dirty="0">
                          <a:solidFill>
                            <a:srgbClr val="000000"/>
                          </a:solidFill>
                          <a:effectLst/>
                          <a:latin typeface="Arial" panose="020B0604020202020204" pitchFamily="34" charset="0"/>
                        </a:rPr>
                        <a:t>Number of business cases developed</a:t>
                      </a:r>
                      <a:endParaRPr lang="en-US" sz="1050" b="1" i="0" u="none" strike="noStrike" dirty="0">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Arial" panose="020B0604020202020204" pitchFamily="34" charset="0"/>
                        </a:rPr>
                        <a:t>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lvl="0" indent="-171450" algn="l" fontAlgn="ctr">
                        <a:buFont typeface="Arial" panose="020B0604020202020204" pitchFamily="34" charset="0"/>
                        <a:buChar char="•"/>
                      </a:pPr>
                      <a:r>
                        <a:rPr lang="en-US" sz="900" b="0" i="0" u="none" strike="noStrike" dirty="0">
                          <a:solidFill>
                            <a:srgbClr val="000000"/>
                          </a:solidFill>
                          <a:effectLst/>
                          <a:latin typeface="Arial" panose="020B0604020202020204" pitchFamily="34" charset="0"/>
                        </a:rPr>
                        <a:t> MIM business case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0795238"/>
                  </a:ext>
                </a:extLst>
              </a:tr>
              <a:tr h="341643">
                <a:tc gridSpan="4">
                  <a:txBody>
                    <a:bodyPr/>
                    <a:lstStyle/>
                    <a:p>
                      <a:pPr algn="ctr" fontAlgn="ctr"/>
                      <a:r>
                        <a:rPr lang="en-US" sz="1050" b="1" i="0" u="none" strike="noStrike" dirty="0">
                          <a:solidFill>
                            <a:srgbClr val="FFFFFF"/>
                          </a:solidFill>
                          <a:effectLst/>
                          <a:latin typeface="Arial" panose="020B0604020202020204" pitchFamily="34" charset="0"/>
                        </a:rPr>
                        <a:t>Research Development and Innovation Outputs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24440336"/>
                  </a:ext>
                </a:extLst>
              </a:tr>
              <a:tr h="276569">
                <a:tc>
                  <a:txBody>
                    <a:bodyPr/>
                    <a:lstStyle/>
                    <a:p>
                      <a:pPr algn="l" fontAlgn="ctr"/>
                      <a:r>
                        <a:rPr lang="en-US" sz="1050" b="1" i="0" u="none" strike="noStrike">
                          <a:solidFill>
                            <a:srgbClr val="000000"/>
                          </a:solidFill>
                          <a:effectLst/>
                          <a:latin typeface="Arial" panose="020B0604020202020204" pitchFamily="34" charset="0"/>
                        </a:rPr>
                        <a:t>KPI 09: </a:t>
                      </a:r>
                      <a:r>
                        <a:rPr lang="en-US" sz="1050" b="0" i="0" u="none" strike="noStrike">
                          <a:solidFill>
                            <a:srgbClr val="000000"/>
                          </a:solidFill>
                          <a:effectLst/>
                          <a:latin typeface="Arial" panose="020B0604020202020204" pitchFamily="34" charset="0"/>
                        </a:rPr>
                        <a:t>Number of Masters/PhDs students or Post docs supported</a:t>
                      </a:r>
                      <a:endParaRPr lang="en-US" sz="105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Arial" panose="020B0604020202020204" pitchFamily="34" charset="0"/>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Arial" panose="020B0604020202020204" pitchFamily="34" charset="0"/>
                        </a:rPr>
                        <a:t>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lvl="0" indent="-171450" algn="l" defTabSz="457200" rtl="0" eaLnBrk="1" fontAlgn="ctr" latinLnBrk="0" hangingPunct="1">
                        <a:buFont typeface="Arial" panose="020B0604020202020204" pitchFamily="34" charset="0"/>
                        <a:buChar char="•"/>
                      </a:pPr>
                      <a:r>
                        <a:rPr lang="en-US" sz="900" b="0" i="0" u="none" strike="noStrike" kern="1200" dirty="0">
                          <a:solidFill>
                            <a:srgbClr val="000000"/>
                          </a:solidFill>
                          <a:effectLst/>
                          <a:latin typeface="Arial" panose="020B0604020202020204" pitchFamily="34" charset="0"/>
                          <a:ea typeface="+mn-ea"/>
                          <a:cs typeface="+mn-cs"/>
                        </a:rPr>
                        <a:t>PhD 6, MSc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3705046"/>
                  </a:ext>
                </a:extLst>
              </a:tr>
              <a:tr h="268434">
                <a:tc>
                  <a:txBody>
                    <a:bodyPr/>
                    <a:lstStyle/>
                    <a:p>
                      <a:pPr algn="l" fontAlgn="ctr"/>
                      <a:r>
                        <a:rPr lang="en-US" sz="1050" b="1" i="0" u="none" strike="noStrike">
                          <a:solidFill>
                            <a:srgbClr val="000000"/>
                          </a:solidFill>
                          <a:effectLst/>
                          <a:latin typeface="Arial" panose="020B0604020202020204" pitchFamily="34" charset="0"/>
                        </a:rPr>
                        <a:t>KPI 10:</a:t>
                      </a:r>
                      <a:r>
                        <a:rPr lang="en-US" sz="1050" b="0" i="0" u="none" strike="noStrike">
                          <a:solidFill>
                            <a:srgbClr val="000000"/>
                          </a:solidFill>
                          <a:effectLst/>
                          <a:latin typeface="Arial" panose="020B0604020202020204" pitchFamily="34" charset="0"/>
                        </a:rPr>
                        <a:t> Number of Publications(Articles and conferences)</a:t>
                      </a:r>
                      <a:endParaRPr lang="en-US" sz="105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Arial" panose="020B0604020202020204" pitchFamily="34" charset="0"/>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Arial" panose="020B0604020202020204" pitchFamily="34" charset="0"/>
                        </a:rPr>
                        <a:t>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en-US" sz="900" b="0" i="0" u="none" strike="noStrike" dirty="0">
                          <a:solidFill>
                            <a:srgbClr val="000000"/>
                          </a:solidFill>
                          <a:effectLst/>
                          <a:latin typeface="Arial" panose="020B0604020202020204" pitchFamily="34" charset="0"/>
                        </a:rPr>
                        <a:t>Journal articles (7), conference contribution (9) </a:t>
                      </a:r>
                      <a:endParaRPr lang="en-US" sz="9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1623766"/>
                  </a:ext>
                </a:extLst>
              </a:tr>
              <a:tr h="268434">
                <a:tc>
                  <a:txBody>
                    <a:bodyPr/>
                    <a:lstStyle/>
                    <a:p>
                      <a:pPr algn="l" fontAlgn="ctr"/>
                      <a:r>
                        <a:rPr lang="en-US" sz="1050" b="1" i="0" u="none" strike="noStrike">
                          <a:solidFill>
                            <a:srgbClr val="000000"/>
                          </a:solidFill>
                          <a:effectLst/>
                          <a:latin typeface="Arial" panose="020B0604020202020204" pitchFamily="34" charset="0"/>
                        </a:rPr>
                        <a:t>KPI 11</a:t>
                      </a:r>
                      <a:r>
                        <a:rPr lang="en-US" sz="1050" b="0" i="0" u="none" strike="noStrike">
                          <a:solidFill>
                            <a:srgbClr val="000000"/>
                          </a:solidFill>
                          <a:effectLst/>
                          <a:latin typeface="Arial" panose="020B0604020202020204" pitchFamily="34" charset="0"/>
                        </a:rPr>
                        <a:t>: Number of IP generated </a:t>
                      </a:r>
                      <a:endParaRPr lang="en-US" sz="1050" b="1" i="0" u="none" strike="noStrike">
                        <a:solidFill>
                          <a:srgbClr val="000000"/>
                        </a:solidFill>
                        <a:effectLst/>
                        <a:latin typeface="Arial" panose="020B0604020202020204" pitchFamily="34" charset="0"/>
                      </a:endParaRPr>
                    </a:p>
                  </a:txBody>
                  <a:tcPr marL="7809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Arial" panose="020B0604020202020204" pitchFamily="34" charset="0"/>
                        </a:rPr>
                        <a:t>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en-US" sz="900" b="0" i="0" u="none" strike="noStrike" dirty="0">
                          <a:solidFill>
                            <a:srgbClr val="000000"/>
                          </a:solidFill>
                          <a:effectLst/>
                          <a:latin typeface="Arial" panose="020B0604020202020204" pitchFamily="34" charset="0"/>
                        </a:rPr>
                        <a:t>Titanium billets manufacturing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9130780"/>
                  </a:ext>
                </a:extLst>
              </a:tr>
            </a:tbl>
          </a:graphicData>
        </a:graphic>
      </p:graphicFrame>
      <p:sp>
        <p:nvSpPr>
          <p:cNvPr id="10" name="TextBox 9">
            <a:extLst>
              <a:ext uri="{FF2B5EF4-FFF2-40B4-BE49-F238E27FC236}">
                <a16:creationId xmlns:a16="http://schemas.microsoft.com/office/drawing/2014/main" xmlns="" id="{284F943D-29CD-FDA2-4953-24F24C9222A9}"/>
              </a:ext>
            </a:extLst>
          </p:cNvPr>
          <p:cNvSpPr txBox="1"/>
          <p:nvPr/>
        </p:nvSpPr>
        <p:spPr>
          <a:xfrm>
            <a:off x="9837281" y="2751601"/>
            <a:ext cx="896112" cy="377524"/>
          </a:xfrm>
          <a:prstGeom prst="rect">
            <a:avLst/>
          </a:prstGeom>
          <a:solidFill>
            <a:schemeClr val="accent3"/>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xmlns="" id="{41699929-291A-4AF5-CFE3-20D27EA7A73D}"/>
              </a:ext>
            </a:extLst>
          </p:cNvPr>
          <p:cNvSpPr txBox="1"/>
          <p:nvPr/>
        </p:nvSpPr>
        <p:spPr>
          <a:xfrm>
            <a:off x="9827854" y="3219975"/>
            <a:ext cx="896112" cy="377524"/>
          </a:xfrm>
          <a:prstGeom prst="rect">
            <a:avLst/>
          </a:prstGeom>
          <a:solidFill>
            <a:schemeClr val="accent1"/>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xmlns="" id="{8EF2AFB9-9D5B-203D-C6C4-F55F03381B68}"/>
              </a:ext>
            </a:extLst>
          </p:cNvPr>
          <p:cNvSpPr txBox="1"/>
          <p:nvPr/>
        </p:nvSpPr>
        <p:spPr>
          <a:xfrm>
            <a:off x="10648550" y="2808163"/>
            <a:ext cx="117266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Target Met</a:t>
            </a:r>
          </a:p>
        </p:txBody>
      </p:sp>
      <p:sp>
        <p:nvSpPr>
          <p:cNvPr id="18" name="TextBox 17">
            <a:extLst>
              <a:ext uri="{FF2B5EF4-FFF2-40B4-BE49-F238E27FC236}">
                <a16:creationId xmlns:a16="http://schemas.microsoft.com/office/drawing/2014/main" xmlns="" id="{6D7CB733-1CD2-DB0B-300B-B01CB3843992}"/>
              </a:ext>
            </a:extLst>
          </p:cNvPr>
          <p:cNvSpPr txBox="1"/>
          <p:nvPr/>
        </p:nvSpPr>
        <p:spPr>
          <a:xfrm>
            <a:off x="10639123" y="3320610"/>
            <a:ext cx="1411472"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Target Exceeded</a:t>
            </a:r>
          </a:p>
        </p:txBody>
      </p:sp>
    </p:spTree>
    <p:extLst>
      <p:ext uri="{BB962C8B-B14F-4D97-AF65-F5344CB8AC3E}">
        <p14:creationId xmlns:p14="http://schemas.microsoft.com/office/powerpoint/2010/main" xmlns="" val="2084691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B0A9D1E-5578-2F96-C386-1CF3F1890892}"/>
              </a:ext>
            </a:extLst>
          </p:cNvPr>
          <p:cNvPicPr>
            <a:picLocks noChangeAspect="1"/>
          </p:cNvPicPr>
          <p:nvPr/>
        </p:nvPicPr>
        <p:blipFill>
          <a:blip r:embed="rId2" cstate="print"/>
          <a:stretch>
            <a:fillRect/>
          </a:stretch>
        </p:blipFill>
        <p:spPr>
          <a:xfrm>
            <a:off x="6625701" y="655373"/>
            <a:ext cx="2181201" cy="1534591"/>
          </a:xfrm>
          <a:prstGeom prst="rect">
            <a:avLst/>
          </a:prstGeom>
        </p:spPr>
      </p:pic>
      <p:sp>
        <p:nvSpPr>
          <p:cNvPr id="11" name="TextBox 10">
            <a:extLst>
              <a:ext uri="{FF2B5EF4-FFF2-40B4-BE49-F238E27FC236}">
                <a16:creationId xmlns:a16="http://schemas.microsoft.com/office/drawing/2014/main" xmlns="" id="{B4839E7B-B9F8-742E-5729-FE624E65CC45}"/>
              </a:ext>
            </a:extLst>
          </p:cNvPr>
          <p:cNvSpPr txBox="1"/>
          <p:nvPr/>
        </p:nvSpPr>
        <p:spPr>
          <a:xfrm>
            <a:off x="530442" y="885093"/>
            <a:ext cx="5195656" cy="1600438"/>
          </a:xfrm>
          <a:prstGeom prst="rect">
            <a:avLst/>
          </a:prstGeom>
          <a:noFill/>
        </p:spPr>
        <p:txBody>
          <a:bodyPr wrap="square">
            <a:spAutoFit/>
          </a:bodyPr>
          <a:lstStyle/>
          <a:p>
            <a:pPr>
              <a:defRPr/>
            </a:pPr>
            <a:r>
              <a:rPr lang="en-US" sz="1400" b="1" dirty="0">
                <a:solidFill>
                  <a:srgbClr val="032C50"/>
                </a:solidFill>
                <a:latin typeface="Arial"/>
                <a:cs typeface="Arial"/>
              </a:rPr>
              <a:t>SMT Link</a:t>
            </a:r>
          </a:p>
          <a:p>
            <a:pPr marL="285750" indent="-285750">
              <a:buFont typeface="Arial" panose="020B0604020202020204" pitchFamily="34" charset="0"/>
              <a:buChar char="•"/>
              <a:defRPr/>
            </a:pPr>
            <a:r>
              <a:rPr lang="en-US" sz="1400" dirty="0">
                <a:solidFill>
                  <a:srgbClr val="032C50"/>
                </a:solidFill>
                <a:latin typeface="Arial"/>
                <a:cs typeface="Arial"/>
              </a:rPr>
              <a:t>To improve the process that STM Link uses to produce the glass and epoxy samples</a:t>
            </a:r>
          </a:p>
          <a:p>
            <a:pPr marL="285750" indent="-285750">
              <a:buFont typeface="Arial" panose="020B0604020202020204" pitchFamily="34" charset="0"/>
              <a:buChar char="•"/>
              <a:defRPr/>
            </a:pPr>
            <a:r>
              <a:rPr lang="en-US" sz="1400" dirty="0">
                <a:solidFill>
                  <a:srgbClr val="032C50"/>
                </a:solidFill>
                <a:latin typeface="Arial"/>
                <a:cs typeface="Arial"/>
              </a:rPr>
              <a:t>CSIR introduced a mechanism to control the sizes of the crushed bottles </a:t>
            </a:r>
          </a:p>
          <a:p>
            <a:pPr marL="285750" indent="-285750">
              <a:buFont typeface="Arial" panose="020B0604020202020204" pitchFamily="34" charset="0"/>
              <a:buChar char="•"/>
              <a:defRPr/>
            </a:pPr>
            <a:r>
              <a:rPr lang="en-US" sz="1400" dirty="0">
                <a:solidFill>
                  <a:srgbClr val="032C50"/>
                </a:solidFill>
                <a:latin typeface="Arial"/>
                <a:cs typeface="Arial"/>
              </a:rPr>
              <a:t>The method significantly improved the quality of the glass and epoxy samples</a:t>
            </a:r>
          </a:p>
        </p:txBody>
      </p:sp>
      <p:pic>
        <p:nvPicPr>
          <p:cNvPr id="12" name="Picture 11">
            <a:extLst>
              <a:ext uri="{FF2B5EF4-FFF2-40B4-BE49-F238E27FC236}">
                <a16:creationId xmlns:a16="http://schemas.microsoft.com/office/drawing/2014/main" xmlns="" id="{FB98259A-805A-3506-6818-ED3EE458046F}"/>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503492" y="2964560"/>
            <a:ext cx="2392587" cy="1155042"/>
          </a:xfrm>
          <a:prstGeom prst="rect">
            <a:avLst/>
          </a:prstGeom>
        </p:spPr>
      </p:pic>
      <p:grpSp>
        <p:nvGrpSpPr>
          <p:cNvPr id="21" name="Group 20">
            <a:extLst>
              <a:ext uri="{FF2B5EF4-FFF2-40B4-BE49-F238E27FC236}">
                <a16:creationId xmlns:a16="http://schemas.microsoft.com/office/drawing/2014/main" xmlns="" id="{5FD53085-5CA2-145B-3A1A-8EF02FA15EDC}"/>
              </a:ext>
            </a:extLst>
          </p:cNvPr>
          <p:cNvGrpSpPr/>
          <p:nvPr/>
        </p:nvGrpSpPr>
        <p:grpSpPr>
          <a:xfrm>
            <a:off x="6198243" y="2964560"/>
            <a:ext cx="3305249" cy="1753333"/>
            <a:chOff x="5625096" y="2964560"/>
            <a:chExt cx="3305249" cy="1753333"/>
          </a:xfrm>
        </p:grpSpPr>
        <p:pic>
          <p:nvPicPr>
            <p:cNvPr id="14" name="Picture 13">
              <a:extLst>
                <a:ext uri="{FF2B5EF4-FFF2-40B4-BE49-F238E27FC236}">
                  <a16:creationId xmlns:a16="http://schemas.microsoft.com/office/drawing/2014/main" xmlns="" id="{B6B58694-9C7D-E303-7778-1F781D44A38C}"/>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625096" y="3182253"/>
              <a:ext cx="1627573" cy="1373501"/>
            </a:xfrm>
            <a:prstGeom prst="rect">
              <a:avLst/>
            </a:prstGeom>
          </p:spPr>
        </p:pic>
        <p:pic>
          <p:nvPicPr>
            <p:cNvPr id="15" name="Picture 14">
              <a:extLst>
                <a:ext uri="{FF2B5EF4-FFF2-40B4-BE49-F238E27FC236}">
                  <a16:creationId xmlns:a16="http://schemas.microsoft.com/office/drawing/2014/main" xmlns="" id="{86D1DBFE-F2E5-C1F7-4C94-6470D9A0EEFE}"/>
                </a:ext>
              </a:extLst>
            </p:cNvPr>
            <p:cNvPicPr>
              <a:picLocks noChangeAspect="1"/>
            </p:cNvPicPr>
            <p:nvPr/>
          </p:nvPicPr>
          <p:blipFill>
            <a:blip r:embed="rId5" cstate="print"/>
            <a:stretch>
              <a:fillRect/>
            </a:stretch>
          </p:blipFill>
          <p:spPr>
            <a:xfrm>
              <a:off x="7295244" y="2964560"/>
              <a:ext cx="1542422" cy="1591194"/>
            </a:xfrm>
            <a:prstGeom prst="rect">
              <a:avLst/>
            </a:prstGeom>
          </p:spPr>
        </p:pic>
        <p:sp>
          <p:nvSpPr>
            <p:cNvPr id="17" name="TextBox 16">
              <a:extLst>
                <a:ext uri="{FF2B5EF4-FFF2-40B4-BE49-F238E27FC236}">
                  <a16:creationId xmlns:a16="http://schemas.microsoft.com/office/drawing/2014/main" xmlns="" id="{50034AE3-D1AF-D9FE-88EC-CD87FC153B4A}"/>
                </a:ext>
              </a:extLst>
            </p:cNvPr>
            <p:cNvSpPr txBox="1"/>
            <p:nvPr/>
          </p:nvSpPr>
          <p:spPr>
            <a:xfrm>
              <a:off x="5838900" y="4471672"/>
              <a:ext cx="1076805"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(a)Safety base</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
          <p:nvSpPr>
            <p:cNvPr id="18" name="TextBox 17">
              <a:extLst>
                <a:ext uri="{FF2B5EF4-FFF2-40B4-BE49-F238E27FC236}">
                  <a16:creationId xmlns:a16="http://schemas.microsoft.com/office/drawing/2014/main" xmlns="" id="{68F8DEB9-595A-F28C-A359-B75CBC72822E}"/>
                </a:ext>
              </a:extLst>
            </p:cNvPr>
            <p:cNvSpPr txBox="1"/>
            <p:nvPr/>
          </p:nvSpPr>
          <p:spPr>
            <a:xfrm>
              <a:off x="7466473" y="4432643"/>
              <a:ext cx="1463872"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Pressure actuator</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grpSp>
      <p:sp>
        <p:nvSpPr>
          <p:cNvPr id="20" name="TextBox 19">
            <a:extLst>
              <a:ext uri="{FF2B5EF4-FFF2-40B4-BE49-F238E27FC236}">
                <a16:creationId xmlns:a16="http://schemas.microsoft.com/office/drawing/2014/main" xmlns="" id="{7E247F61-C501-0EF6-0C81-641C4A428742}"/>
              </a:ext>
            </a:extLst>
          </p:cNvPr>
          <p:cNvSpPr txBox="1"/>
          <p:nvPr/>
        </p:nvSpPr>
        <p:spPr>
          <a:xfrm>
            <a:off x="9634976" y="4199417"/>
            <a:ext cx="2392588" cy="431208"/>
          </a:xfrm>
          <a:prstGeom prst="rect">
            <a:avLst/>
          </a:prstGeom>
          <a:noFill/>
        </p:spPr>
        <p:txBody>
          <a:bodyPr wrap="square">
            <a:spAutoFit/>
          </a:bodyPr>
          <a:lstStyle/>
          <a:p>
            <a:pPr marL="0" marR="0" lvl="0" indent="0" algn="ctr" defTabSz="914400" rtl="0" eaLnBrk="0" fontAlgn="base" latinLnBrk="0" hangingPunct="0">
              <a:lnSpc>
                <a:spcPct val="115000"/>
              </a:lnSpc>
              <a:spcBef>
                <a:spcPts val="0"/>
              </a:spcBef>
              <a:spcAft>
                <a:spcPts val="100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CAD 3D model of MIM mould for manufacture of the parts.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03F88128-260B-0139-232F-FC959901A865}"/>
              </a:ext>
            </a:extLst>
          </p:cNvPr>
          <p:cNvSpPr txBox="1"/>
          <p:nvPr/>
        </p:nvSpPr>
        <p:spPr>
          <a:xfrm>
            <a:off x="571305" y="3184472"/>
            <a:ext cx="5351554" cy="166199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32C50"/>
                </a:solidFill>
                <a:effectLst/>
                <a:uLnTx/>
                <a:uFillTx/>
                <a:latin typeface="Arial"/>
                <a:ea typeface="ＭＳ Ｐゴシック" charset="0"/>
                <a:cs typeface="Arial"/>
              </a:rPr>
              <a:t>Micromax</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32C50"/>
                </a:solidFill>
                <a:effectLst/>
                <a:uLnTx/>
                <a:uFillTx/>
                <a:latin typeface="Arial"/>
                <a:ea typeface="ＭＳ Ｐゴシック" charset="0"/>
                <a:cs typeface="Arial"/>
              </a:rPr>
              <a:t>A joint technology development project with CSIR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32C50"/>
                </a:solidFill>
                <a:effectLst/>
                <a:uLnTx/>
                <a:uFillTx/>
                <a:latin typeface="Arial"/>
                <a:ea typeface="ＭＳ Ｐゴシック" charset="0"/>
                <a:cs typeface="Arial"/>
              </a:rPr>
              <a:t>Design and manufacture parts for defense applications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32C50"/>
                </a:solidFill>
                <a:effectLst/>
                <a:uLnTx/>
                <a:uFillTx/>
                <a:latin typeface="Arial"/>
                <a:ea typeface="ＭＳ Ｐゴシック" charset="0"/>
                <a:cs typeface="Arial"/>
              </a:rPr>
              <a:t>Safety base and pressure actuator parts selected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32C50"/>
                </a:solidFill>
                <a:effectLst/>
                <a:uLnTx/>
                <a:uFillTx/>
                <a:latin typeface="Arial"/>
                <a:ea typeface="ＭＳ Ｐゴシック" charset="0"/>
                <a:cs typeface="Arial"/>
              </a:rPr>
              <a:t>MIM mold for manufacture of parts complete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32C50"/>
                </a:solidFill>
                <a:effectLst/>
                <a:uLnTx/>
                <a:uFillTx/>
                <a:latin typeface="Arial"/>
                <a:ea typeface="ＭＳ Ｐゴシック" charset="0"/>
                <a:cs typeface="Arial"/>
              </a:rPr>
              <a:t>Manufacturing activities ongoing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charset="0"/>
              <a:ea typeface="ＭＳ Ｐゴシック" charset="0"/>
              <a:cs typeface="+mn-cs"/>
            </a:endParaRPr>
          </a:p>
        </p:txBody>
      </p:sp>
      <p:sp>
        <p:nvSpPr>
          <p:cNvPr id="24" name="TextBox 23">
            <a:extLst>
              <a:ext uri="{FF2B5EF4-FFF2-40B4-BE49-F238E27FC236}">
                <a16:creationId xmlns:a16="http://schemas.microsoft.com/office/drawing/2014/main" xmlns="" id="{C41F5BB3-E92B-4623-9DA6-D12D1ABEE1F0}"/>
              </a:ext>
            </a:extLst>
          </p:cNvPr>
          <p:cNvSpPr txBox="1"/>
          <p:nvPr/>
        </p:nvSpPr>
        <p:spPr>
          <a:xfrm>
            <a:off x="615518" y="5141910"/>
            <a:ext cx="5351554" cy="144655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32C50"/>
                </a:solidFill>
                <a:effectLst/>
                <a:uLnTx/>
                <a:uFillTx/>
                <a:latin typeface="Arial"/>
                <a:ea typeface="ＭＳ Ｐゴシック" charset="0"/>
                <a:cs typeface="Arial"/>
              </a:rPr>
              <a:t>Shoprite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32C50"/>
                </a:solidFill>
                <a:effectLst/>
                <a:uLnTx/>
                <a:uFillTx/>
                <a:latin typeface="Arial"/>
                <a:ea typeface="ＭＳ Ｐゴシック" charset="0"/>
                <a:cs typeface="Arial"/>
              </a:rPr>
              <a:t>Investigate their damaged food cans (e.g. canned fish).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32C50"/>
                </a:solidFill>
                <a:effectLst/>
                <a:uLnTx/>
                <a:uFillTx/>
                <a:latin typeface="Arial"/>
                <a:ea typeface="ＭＳ Ｐゴシック" charset="0"/>
                <a:cs typeface="Arial"/>
              </a:rPr>
              <a:t>To establish the safety and reusability of these cans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32C50"/>
                </a:solidFill>
                <a:effectLst/>
                <a:uLnTx/>
                <a:uFillTx/>
                <a:latin typeface="Arial"/>
                <a:ea typeface="ＭＳ Ｐゴシック" charset="0"/>
                <a:cs typeface="Arial"/>
              </a:rPr>
              <a:t>Work has been completed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32C50"/>
                </a:solidFill>
                <a:effectLst/>
                <a:uLnTx/>
                <a:uFillTx/>
                <a:latin typeface="Arial"/>
                <a:ea typeface="ＭＳ Ｐゴシック" charset="0"/>
                <a:cs typeface="Arial"/>
              </a:rPr>
              <a:t>Client informed of the results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charset="0"/>
              <a:ea typeface="ＭＳ Ｐゴシック" charset="0"/>
              <a:cs typeface="+mn-cs"/>
            </a:endParaRPr>
          </a:p>
        </p:txBody>
      </p:sp>
      <p:pic>
        <p:nvPicPr>
          <p:cNvPr id="26" name="Picture 25">
            <a:extLst>
              <a:ext uri="{FF2B5EF4-FFF2-40B4-BE49-F238E27FC236}">
                <a16:creationId xmlns:a16="http://schemas.microsoft.com/office/drawing/2014/main" xmlns="" id="{FF9C2B4B-4FFD-ACD5-BD10-78CC0A5247A8}"/>
              </a:ext>
            </a:extLst>
          </p:cNvPr>
          <p:cNvPicPr>
            <a:picLocks noChangeAspect="1"/>
          </p:cNvPicPr>
          <p:nvPr/>
        </p:nvPicPr>
        <p:blipFill>
          <a:blip r:embed="rId6" cstate="print"/>
          <a:stretch>
            <a:fillRect/>
          </a:stretch>
        </p:blipFill>
        <p:spPr>
          <a:xfrm>
            <a:off x="6808824" y="5330349"/>
            <a:ext cx="1674254" cy="1258111"/>
          </a:xfrm>
          <a:prstGeom prst="rect">
            <a:avLst/>
          </a:prstGeom>
        </p:spPr>
      </p:pic>
      <p:pic>
        <p:nvPicPr>
          <p:cNvPr id="27" name="Picture 26">
            <a:extLst>
              <a:ext uri="{FF2B5EF4-FFF2-40B4-BE49-F238E27FC236}">
                <a16:creationId xmlns:a16="http://schemas.microsoft.com/office/drawing/2014/main" xmlns="" id="{B339B321-5A1E-80F1-4B87-40FAF71A05D3}"/>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9936694" y="5313009"/>
            <a:ext cx="1832586" cy="1275451"/>
          </a:xfrm>
          <a:prstGeom prst="rect">
            <a:avLst/>
          </a:prstGeom>
        </p:spPr>
      </p:pic>
      <p:pic>
        <p:nvPicPr>
          <p:cNvPr id="29" name="Picture 28">
            <a:extLst>
              <a:ext uri="{FF2B5EF4-FFF2-40B4-BE49-F238E27FC236}">
                <a16:creationId xmlns:a16="http://schemas.microsoft.com/office/drawing/2014/main" xmlns="" id="{4F30E1C4-A358-6B2D-414D-613EC3C3C66B}"/>
              </a:ext>
            </a:extLst>
          </p:cNvPr>
          <p:cNvPicPr>
            <a:picLocks noChangeAspect="1"/>
          </p:cNvPicPr>
          <p:nvPr/>
        </p:nvPicPr>
        <p:blipFill>
          <a:blip r:embed="rId8" cstate="print"/>
          <a:stretch>
            <a:fillRect/>
          </a:stretch>
        </p:blipFill>
        <p:spPr>
          <a:xfrm>
            <a:off x="8928685" y="638631"/>
            <a:ext cx="1406606" cy="1627384"/>
          </a:xfrm>
          <a:prstGeom prst="rect">
            <a:avLst/>
          </a:prstGeom>
        </p:spPr>
      </p:pic>
      <p:pic>
        <p:nvPicPr>
          <p:cNvPr id="31" name="Picture 30">
            <a:extLst>
              <a:ext uri="{FF2B5EF4-FFF2-40B4-BE49-F238E27FC236}">
                <a16:creationId xmlns:a16="http://schemas.microsoft.com/office/drawing/2014/main" xmlns="" id="{41761E70-038D-FE1D-7C51-E6A4CF5CA56C}"/>
              </a:ext>
            </a:extLst>
          </p:cNvPr>
          <p:cNvPicPr>
            <a:picLocks noChangeAspect="1"/>
          </p:cNvPicPr>
          <p:nvPr/>
        </p:nvPicPr>
        <p:blipFill>
          <a:blip r:embed="rId9" cstate="print"/>
          <a:stretch>
            <a:fillRect/>
          </a:stretch>
        </p:blipFill>
        <p:spPr>
          <a:xfrm>
            <a:off x="10457074" y="681070"/>
            <a:ext cx="1197145" cy="1542505"/>
          </a:xfrm>
          <a:prstGeom prst="rect">
            <a:avLst/>
          </a:prstGeom>
        </p:spPr>
      </p:pic>
      <p:sp>
        <p:nvSpPr>
          <p:cNvPr id="2" name="Title 3">
            <a:extLst>
              <a:ext uri="{FF2B5EF4-FFF2-40B4-BE49-F238E27FC236}">
                <a16:creationId xmlns:a16="http://schemas.microsoft.com/office/drawing/2014/main" xmlns="" id="{EA0D12FE-5957-A35E-8A19-D70F35628F41}"/>
              </a:ext>
            </a:extLst>
          </p:cNvPr>
          <p:cNvSpPr>
            <a:spLocks noGrp="1"/>
          </p:cNvSpPr>
          <p:nvPr>
            <p:ph type="title"/>
          </p:nvPr>
        </p:nvSpPr>
        <p:spPr>
          <a:xfrm>
            <a:off x="239698" y="-144237"/>
            <a:ext cx="10972800" cy="973138"/>
          </a:xfrm>
        </p:spPr>
        <p:txBody>
          <a:bodyPr/>
          <a:lstStyle/>
          <a:p>
            <a:r>
              <a:rPr lang="en-US" dirty="0"/>
              <a:t>AMP Highlights- Industry Support</a:t>
            </a:r>
          </a:p>
        </p:txBody>
      </p:sp>
    </p:spTree>
    <p:extLst>
      <p:ext uri="{BB962C8B-B14F-4D97-AF65-F5344CB8AC3E}">
        <p14:creationId xmlns:p14="http://schemas.microsoft.com/office/powerpoint/2010/main" xmlns="" val="533568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B4839E7B-B9F8-742E-5729-FE624E65CC45}"/>
              </a:ext>
            </a:extLst>
          </p:cNvPr>
          <p:cNvSpPr txBox="1"/>
          <p:nvPr/>
        </p:nvSpPr>
        <p:spPr>
          <a:xfrm>
            <a:off x="644934" y="784123"/>
            <a:ext cx="5195656" cy="2246769"/>
          </a:xfrm>
          <a:prstGeom prst="rect">
            <a:avLst/>
          </a:prstGeom>
          <a:noFill/>
        </p:spPr>
        <p:txBody>
          <a:bodyPr wrap="square">
            <a:spAutoFit/>
          </a:bodyPr>
          <a:lstStyle/>
          <a:p>
            <a:pPr>
              <a:defRPr/>
            </a:pPr>
            <a:r>
              <a:rPr lang="en-US" sz="1400" b="1" dirty="0">
                <a:solidFill>
                  <a:srgbClr val="032C50"/>
                </a:solidFill>
                <a:latin typeface="Arial"/>
                <a:cs typeface="Arial"/>
              </a:rPr>
              <a:t>Mars Steel</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dirty="0">
                <a:solidFill>
                  <a:srgbClr val="032C50"/>
                </a:solidFill>
                <a:latin typeface="Arial" panose="020B0604020202020204" pitchFamily="34" charset="0"/>
                <a:cs typeface="Arial" panose="020B0604020202020204" pitchFamily="34" charset="0"/>
              </a:rPr>
              <a:t>To develop a process to produce fly ash reinforced metal matrix composites (MMCs) for Mars Steel</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dirty="0">
                <a:solidFill>
                  <a:srgbClr val="032C50"/>
                </a:solidFill>
                <a:latin typeface="Arial" panose="020B0604020202020204" pitchFamily="34" charset="0"/>
                <a:cs typeface="Arial" panose="020B0604020202020204" pitchFamily="34" charset="0"/>
              </a:rPr>
              <a:t>CSIR addressed scale up issues from 2kg to 20kg with improved repeatability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dirty="0">
                <a:solidFill>
                  <a:srgbClr val="032C50"/>
                </a:solidFill>
                <a:latin typeface="Arial" panose="020B0604020202020204" pitchFamily="34" charset="0"/>
                <a:cs typeface="Arial" panose="020B0604020202020204" pitchFamily="34" charset="0"/>
              </a:rPr>
              <a:t>A pre-processing technique for the fly ash received from Mars Steel (Fine, Coarse and Weathered) was successfully developed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dirty="0">
                <a:solidFill>
                  <a:srgbClr val="032C50"/>
                </a:solidFill>
                <a:latin typeface="Arial" panose="020B0604020202020204" pitchFamily="34" charset="0"/>
                <a:cs typeface="Arial" panose="020B0604020202020204" pitchFamily="34" charset="0"/>
              </a:rPr>
              <a:t>An increase in wt.% of fly ash resulted in an increase in the hardness of the fly ash reinforced MMCs.</a:t>
            </a:r>
          </a:p>
        </p:txBody>
      </p:sp>
      <p:sp>
        <p:nvSpPr>
          <p:cNvPr id="23" name="TextBox 22">
            <a:extLst>
              <a:ext uri="{FF2B5EF4-FFF2-40B4-BE49-F238E27FC236}">
                <a16:creationId xmlns:a16="http://schemas.microsoft.com/office/drawing/2014/main" xmlns="" id="{03F88128-260B-0139-232F-FC959901A865}"/>
              </a:ext>
            </a:extLst>
          </p:cNvPr>
          <p:cNvSpPr txBox="1"/>
          <p:nvPr/>
        </p:nvSpPr>
        <p:spPr>
          <a:xfrm>
            <a:off x="615518" y="3429000"/>
            <a:ext cx="5351554" cy="246221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032C50"/>
                </a:solidFill>
                <a:effectLst/>
                <a:uLnTx/>
                <a:uFillTx/>
                <a:latin typeface="Arial"/>
                <a:ea typeface="ＭＳ Ｐゴシック" charset="0"/>
                <a:cs typeface="Arial"/>
              </a:rPr>
              <a:t>Joelwen</a:t>
            </a:r>
            <a:r>
              <a:rPr kumimoji="0" lang="en-US" sz="1400" b="1" i="0" u="none" strike="noStrike" kern="1200" cap="none" spc="0" normalizeH="0" baseline="0" noProof="0" dirty="0">
                <a:ln>
                  <a:noFill/>
                </a:ln>
                <a:solidFill>
                  <a:srgbClr val="032C50"/>
                </a:solidFill>
                <a:effectLst/>
                <a:uLnTx/>
                <a:uFillTx/>
                <a:latin typeface="Arial"/>
                <a:ea typeface="ＭＳ Ｐゴシック" charset="0"/>
                <a:cs typeface="Arial"/>
              </a:rPr>
              <a:t> Holding</a:t>
            </a:r>
          </a:p>
          <a:p>
            <a:pPr marL="171450" indent="-171450">
              <a:buFont typeface="Arial" panose="020B0604020202020204" pitchFamily="34" charset="0"/>
              <a:buChar char="•"/>
              <a:defRPr/>
            </a:pPr>
            <a:r>
              <a:rPr lang="en-US" sz="1400" dirty="0">
                <a:solidFill>
                  <a:srgbClr val="032C50"/>
                </a:solidFill>
                <a:latin typeface="Arial" panose="020B0604020202020204" pitchFamily="34" charset="0"/>
                <a:cs typeface="Arial" panose="020B0604020202020204" pitchFamily="34" charset="0"/>
              </a:rPr>
              <a:t>To do analysis on a recycled plastic fence post as there is a high demand for fence posts made from recycled plastic material (globally and South Africa).</a:t>
            </a:r>
          </a:p>
          <a:p>
            <a:pPr marL="171450" indent="-171450">
              <a:buFont typeface="Arial" panose="020B0604020202020204" pitchFamily="34" charset="0"/>
              <a:buChar char="•"/>
              <a:defRPr/>
            </a:pPr>
            <a:r>
              <a:rPr lang="en-US" sz="1400" dirty="0">
                <a:solidFill>
                  <a:srgbClr val="032C50"/>
                </a:solidFill>
                <a:latin typeface="Arial" panose="020B0604020202020204" pitchFamily="34" charset="0"/>
                <a:cs typeface="Arial" panose="020B0604020202020204" pitchFamily="34" charset="0"/>
              </a:rPr>
              <a:t>Compare results with the Kenya Bureau of Standards (KEBS), which focuses on plastic post specifications</a:t>
            </a:r>
          </a:p>
          <a:p>
            <a:pPr marL="171450" indent="-171450">
              <a:buFont typeface="Arial" panose="020B0604020202020204" pitchFamily="34" charset="0"/>
              <a:buChar char="•"/>
              <a:defRPr/>
            </a:pPr>
            <a:r>
              <a:rPr lang="en-US" sz="1400" dirty="0">
                <a:solidFill>
                  <a:srgbClr val="032C50"/>
                </a:solidFill>
                <a:latin typeface="Arial" panose="020B0604020202020204" pitchFamily="34" charset="0"/>
                <a:cs typeface="Arial" panose="020B0604020202020204" pitchFamily="34" charset="0"/>
              </a:rPr>
              <a:t>Visual examination showed that the post did not have a consistently smooth finish on the outside surface and some porosity was identified when the post was sectioned</a:t>
            </a:r>
          </a:p>
          <a:p>
            <a:pPr marL="171450" indent="-171450">
              <a:buFont typeface="Arial" panose="020B0604020202020204" pitchFamily="34" charset="0"/>
              <a:buChar char="•"/>
              <a:defRPr/>
            </a:pPr>
            <a:r>
              <a:rPr lang="en-US" sz="1400" dirty="0">
                <a:solidFill>
                  <a:srgbClr val="032C50"/>
                </a:solidFill>
                <a:latin typeface="Arial" panose="020B0604020202020204" pitchFamily="34" charset="0"/>
                <a:cs typeface="Arial" panose="020B0604020202020204" pitchFamily="34" charset="0"/>
              </a:rPr>
              <a:t>Recommended that multiple fence posts from different batches should be analyzed.</a:t>
            </a:r>
          </a:p>
        </p:txBody>
      </p:sp>
      <p:pic>
        <p:nvPicPr>
          <p:cNvPr id="3" name="Picture 2">
            <a:extLst>
              <a:ext uri="{FF2B5EF4-FFF2-40B4-BE49-F238E27FC236}">
                <a16:creationId xmlns:a16="http://schemas.microsoft.com/office/drawing/2014/main" xmlns="" id="{A46F62D7-289F-ADE4-55C6-F23B84CCAD6F}"/>
              </a:ext>
            </a:extLst>
          </p:cNvPr>
          <p:cNvPicPr>
            <a:picLocks noChangeAspect="1"/>
          </p:cNvPicPr>
          <p:nvPr/>
        </p:nvPicPr>
        <p:blipFill>
          <a:blip r:embed="rId2" cstate="print"/>
          <a:stretch>
            <a:fillRect/>
          </a:stretch>
        </p:blipFill>
        <p:spPr>
          <a:xfrm>
            <a:off x="6471022" y="1020062"/>
            <a:ext cx="2349858" cy="1774893"/>
          </a:xfrm>
          <a:prstGeom prst="rect">
            <a:avLst/>
          </a:prstGeom>
        </p:spPr>
      </p:pic>
      <p:pic>
        <p:nvPicPr>
          <p:cNvPr id="6" name="Picture 5">
            <a:extLst>
              <a:ext uri="{FF2B5EF4-FFF2-40B4-BE49-F238E27FC236}">
                <a16:creationId xmlns:a16="http://schemas.microsoft.com/office/drawing/2014/main" xmlns="" id="{F9349FA3-5ECA-996E-3090-6A9CB638DEC3}"/>
              </a:ext>
            </a:extLst>
          </p:cNvPr>
          <p:cNvPicPr>
            <a:picLocks noChangeAspect="1"/>
          </p:cNvPicPr>
          <p:nvPr/>
        </p:nvPicPr>
        <p:blipFill>
          <a:blip r:embed="rId3" cstate="print"/>
          <a:stretch>
            <a:fillRect/>
          </a:stretch>
        </p:blipFill>
        <p:spPr>
          <a:xfrm>
            <a:off x="9197207" y="1020062"/>
            <a:ext cx="2349859" cy="1774893"/>
          </a:xfrm>
          <a:prstGeom prst="rect">
            <a:avLst/>
          </a:prstGeom>
        </p:spPr>
      </p:pic>
      <p:pic>
        <p:nvPicPr>
          <p:cNvPr id="8" name="Picture 7">
            <a:extLst>
              <a:ext uri="{FF2B5EF4-FFF2-40B4-BE49-F238E27FC236}">
                <a16:creationId xmlns:a16="http://schemas.microsoft.com/office/drawing/2014/main" xmlns="" id="{373F0B21-0366-9152-AB5A-860061AA16BA}"/>
              </a:ext>
            </a:extLst>
          </p:cNvPr>
          <p:cNvPicPr>
            <a:picLocks noChangeAspect="1"/>
          </p:cNvPicPr>
          <p:nvPr/>
        </p:nvPicPr>
        <p:blipFill>
          <a:blip r:embed="rId4" cstate="print"/>
          <a:stretch>
            <a:fillRect/>
          </a:stretch>
        </p:blipFill>
        <p:spPr>
          <a:xfrm>
            <a:off x="6302686" y="3516276"/>
            <a:ext cx="2292581" cy="2236689"/>
          </a:xfrm>
          <a:prstGeom prst="rect">
            <a:avLst/>
          </a:prstGeom>
        </p:spPr>
      </p:pic>
      <p:pic>
        <p:nvPicPr>
          <p:cNvPr id="10" name="Picture 9">
            <a:extLst>
              <a:ext uri="{FF2B5EF4-FFF2-40B4-BE49-F238E27FC236}">
                <a16:creationId xmlns:a16="http://schemas.microsoft.com/office/drawing/2014/main" xmlns="" id="{DDD6387C-B844-9A66-B28D-E70063673E05}"/>
              </a:ext>
            </a:extLst>
          </p:cNvPr>
          <p:cNvPicPr>
            <a:picLocks noChangeAspect="1"/>
          </p:cNvPicPr>
          <p:nvPr/>
        </p:nvPicPr>
        <p:blipFill>
          <a:blip r:embed="rId5" cstate="print"/>
          <a:stretch>
            <a:fillRect/>
          </a:stretch>
        </p:blipFill>
        <p:spPr>
          <a:xfrm>
            <a:off x="8930881" y="3472606"/>
            <a:ext cx="3048126" cy="1335907"/>
          </a:xfrm>
          <a:prstGeom prst="rect">
            <a:avLst/>
          </a:prstGeom>
        </p:spPr>
      </p:pic>
      <p:sp>
        <p:nvSpPr>
          <p:cNvPr id="16" name="TextBox 15">
            <a:extLst>
              <a:ext uri="{FF2B5EF4-FFF2-40B4-BE49-F238E27FC236}">
                <a16:creationId xmlns:a16="http://schemas.microsoft.com/office/drawing/2014/main" xmlns="" id="{63C20DF2-AAFC-4B75-4C17-661440290DCC}"/>
              </a:ext>
            </a:extLst>
          </p:cNvPr>
          <p:cNvSpPr txBox="1"/>
          <p:nvPr/>
        </p:nvSpPr>
        <p:spPr>
          <a:xfrm>
            <a:off x="9331241" y="4808513"/>
            <a:ext cx="2647766"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Specimens before testing</a:t>
            </a:r>
          </a:p>
        </p:txBody>
      </p:sp>
      <p:sp>
        <p:nvSpPr>
          <p:cNvPr id="19" name="TextBox 18">
            <a:extLst>
              <a:ext uri="{FF2B5EF4-FFF2-40B4-BE49-F238E27FC236}">
                <a16:creationId xmlns:a16="http://schemas.microsoft.com/office/drawing/2014/main" xmlns="" id="{39D01FDA-EBC5-0F60-28B0-B61C0CCD4002}"/>
              </a:ext>
            </a:extLst>
          </p:cNvPr>
          <p:cNvSpPr txBox="1"/>
          <p:nvPr/>
        </p:nvSpPr>
        <p:spPr>
          <a:xfrm>
            <a:off x="9544234" y="2794955"/>
            <a:ext cx="2002832"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Scaled up process</a:t>
            </a:r>
          </a:p>
        </p:txBody>
      </p:sp>
      <p:sp>
        <p:nvSpPr>
          <p:cNvPr id="2" name="Title 3">
            <a:extLst>
              <a:ext uri="{FF2B5EF4-FFF2-40B4-BE49-F238E27FC236}">
                <a16:creationId xmlns:a16="http://schemas.microsoft.com/office/drawing/2014/main" xmlns="" id="{E8961CE3-3718-17F9-A1D7-48F040428AAE}"/>
              </a:ext>
            </a:extLst>
          </p:cNvPr>
          <p:cNvSpPr>
            <a:spLocks noGrp="1"/>
          </p:cNvSpPr>
          <p:nvPr>
            <p:ph type="title"/>
          </p:nvPr>
        </p:nvSpPr>
        <p:spPr>
          <a:xfrm>
            <a:off x="239698" y="-144237"/>
            <a:ext cx="10972800" cy="973138"/>
          </a:xfrm>
        </p:spPr>
        <p:txBody>
          <a:bodyPr/>
          <a:lstStyle/>
          <a:p>
            <a:r>
              <a:rPr lang="en-US" dirty="0"/>
              <a:t>AMP Highlights- Industry Support</a:t>
            </a:r>
          </a:p>
        </p:txBody>
      </p:sp>
    </p:spTree>
    <p:extLst>
      <p:ext uri="{BB962C8B-B14F-4D97-AF65-F5344CB8AC3E}">
        <p14:creationId xmlns:p14="http://schemas.microsoft.com/office/powerpoint/2010/main" xmlns="" val="3308119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xmlns="" id="{1F6F7EF7-872D-52B7-7F74-983103910794}"/>
              </a:ext>
            </a:extLst>
          </p:cNvPr>
          <p:cNvSpPr/>
          <p:nvPr/>
        </p:nvSpPr>
        <p:spPr>
          <a:xfrm>
            <a:off x="5288470" y="971422"/>
            <a:ext cx="5754679" cy="451249"/>
          </a:xfrm>
          <a:prstGeom prst="triangle">
            <a:avLst>
              <a:gd name="adj" fmla="val 81937"/>
            </a:avLst>
          </a:prstGeom>
          <a:solidFill>
            <a:srgbClr val="4F81BD">
              <a:lumMod val="20000"/>
              <a:lumOff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charset="0"/>
              <a:ea typeface="ＭＳ Ｐゴシック" charset="0"/>
              <a:cs typeface="+mn-cs"/>
            </a:endParaRPr>
          </a:p>
        </p:txBody>
      </p:sp>
      <p:sp>
        <p:nvSpPr>
          <p:cNvPr id="3" name="Isosceles Triangle 2">
            <a:extLst>
              <a:ext uri="{FF2B5EF4-FFF2-40B4-BE49-F238E27FC236}">
                <a16:creationId xmlns:a16="http://schemas.microsoft.com/office/drawing/2014/main" xmlns="" id="{7B79A07A-42B7-449E-1499-486CD9E85D68}"/>
              </a:ext>
            </a:extLst>
          </p:cNvPr>
          <p:cNvSpPr/>
          <p:nvPr/>
        </p:nvSpPr>
        <p:spPr>
          <a:xfrm>
            <a:off x="4658152" y="880596"/>
            <a:ext cx="4849804" cy="542074"/>
          </a:xfrm>
          <a:prstGeom prst="triangle">
            <a:avLst>
              <a:gd name="adj" fmla="val 52635"/>
            </a:avLst>
          </a:prstGeom>
          <a:solidFill>
            <a:srgbClr val="DCE6F2">
              <a:alpha val="50196"/>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charset="0"/>
              <a:ea typeface="ＭＳ Ｐゴシック" charset="0"/>
              <a:cs typeface="+mn-cs"/>
            </a:endParaRPr>
          </a:p>
        </p:txBody>
      </p:sp>
      <p:pic>
        <p:nvPicPr>
          <p:cNvPr id="4" name="Picture 3" descr="A picture containing icon&#10;&#10;Description automatically generated">
            <a:extLst>
              <a:ext uri="{FF2B5EF4-FFF2-40B4-BE49-F238E27FC236}">
                <a16:creationId xmlns:a16="http://schemas.microsoft.com/office/drawing/2014/main" xmlns="" id="{66F44C56-B251-B8AA-7653-8846614386C0}"/>
              </a:ext>
            </a:extLst>
          </p:cNvPr>
          <p:cNvPicPr>
            <a:picLocks noChangeAspect="1"/>
          </p:cNvPicPr>
          <p:nvPr/>
        </p:nvPicPr>
        <p:blipFill>
          <a:blip r:embed="rId2" cstate="email">
            <a:duotone>
              <a:srgbClr val="4BACC6">
                <a:shade val="45000"/>
                <a:satMod val="135000"/>
              </a:srgbClr>
              <a:prstClr val="white"/>
            </a:duotone>
            <a:extLst>
              <a:ext uri="{28A0092B-C50C-407E-A947-70E740481C1C}">
                <a14:useLocalDpi xmlns:a14="http://schemas.microsoft.com/office/drawing/2010/main" xmlns=""/>
              </a:ext>
            </a:extLst>
          </a:blip>
          <a:stretch>
            <a:fillRect/>
          </a:stretch>
        </p:blipFill>
        <p:spPr>
          <a:xfrm>
            <a:off x="4943568" y="986988"/>
            <a:ext cx="409465" cy="409465"/>
          </a:xfrm>
          <a:prstGeom prst="rect">
            <a:avLst/>
          </a:prstGeom>
        </p:spPr>
      </p:pic>
      <p:pic>
        <p:nvPicPr>
          <p:cNvPr id="5" name="Picture 4" descr="Logo&#10;&#10;Description automatically generated">
            <a:extLst>
              <a:ext uri="{FF2B5EF4-FFF2-40B4-BE49-F238E27FC236}">
                <a16:creationId xmlns:a16="http://schemas.microsoft.com/office/drawing/2014/main" xmlns="" id="{97AEF346-610A-0F92-59BC-13B45D3A533B}"/>
              </a:ext>
            </a:extLst>
          </p:cNvPr>
          <p:cNvPicPr>
            <a:picLocks noChangeAspect="1"/>
          </p:cNvPicPr>
          <p:nvPr/>
        </p:nvPicPr>
        <p:blipFill>
          <a:blip r:embed="rId3" cstate="screen">
            <a:duotone>
              <a:prstClr val="black"/>
              <a:srgbClr val="4F81BD">
                <a:tint val="45000"/>
                <a:satMod val="400000"/>
              </a:srgbClr>
            </a:duotone>
            <a:extLst>
              <a:ext uri="{28A0092B-C50C-407E-A947-70E740481C1C}">
                <a14:useLocalDpi xmlns:a14="http://schemas.microsoft.com/office/drawing/2010/main" xmlns=""/>
              </a:ext>
            </a:extLst>
          </a:blip>
          <a:stretch>
            <a:fillRect/>
          </a:stretch>
        </p:blipFill>
        <p:spPr>
          <a:xfrm>
            <a:off x="3715441" y="1049974"/>
            <a:ext cx="388790" cy="300941"/>
          </a:xfrm>
          <a:prstGeom prst="rect">
            <a:avLst/>
          </a:prstGeom>
        </p:spPr>
      </p:pic>
      <p:sp>
        <p:nvSpPr>
          <p:cNvPr id="6" name="TextBox 5">
            <a:extLst>
              <a:ext uri="{FF2B5EF4-FFF2-40B4-BE49-F238E27FC236}">
                <a16:creationId xmlns:a16="http://schemas.microsoft.com/office/drawing/2014/main" xmlns="" id="{2A483A08-76B4-282D-ED02-300D5A2E4AC2}"/>
              </a:ext>
            </a:extLst>
          </p:cNvPr>
          <p:cNvSpPr txBox="1"/>
          <p:nvPr/>
        </p:nvSpPr>
        <p:spPr>
          <a:xfrm>
            <a:off x="3564462" y="1321911"/>
            <a:ext cx="646331"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MIM, AM</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
        <p:nvSpPr>
          <p:cNvPr id="7" name="TextBox 6">
            <a:extLst>
              <a:ext uri="{FF2B5EF4-FFF2-40B4-BE49-F238E27FC236}">
                <a16:creationId xmlns:a16="http://schemas.microsoft.com/office/drawing/2014/main" xmlns="" id="{7B2E0E5D-4F4B-07B8-FDB9-E188D56B5518}"/>
              </a:ext>
            </a:extLst>
          </p:cNvPr>
          <p:cNvSpPr txBox="1"/>
          <p:nvPr/>
        </p:nvSpPr>
        <p:spPr>
          <a:xfrm>
            <a:off x="4970740" y="1340308"/>
            <a:ext cx="577959"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HIP</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Box 22">
            <a:extLst>
              <a:ext uri="{FF2B5EF4-FFF2-40B4-BE49-F238E27FC236}">
                <a16:creationId xmlns:a16="http://schemas.microsoft.com/office/drawing/2014/main" xmlns="" id="{EFCE646A-0592-B233-15BB-050FA3EEAB38}"/>
              </a:ext>
            </a:extLst>
          </p:cNvPr>
          <p:cNvSpPr txBox="1"/>
          <p:nvPr/>
        </p:nvSpPr>
        <p:spPr>
          <a:xfrm>
            <a:off x="6220931" y="1249037"/>
            <a:ext cx="845788"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ISO 17025</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pic>
        <p:nvPicPr>
          <p:cNvPr id="24" name="Picture 23">
            <a:extLst>
              <a:ext uri="{FF2B5EF4-FFF2-40B4-BE49-F238E27FC236}">
                <a16:creationId xmlns:a16="http://schemas.microsoft.com/office/drawing/2014/main" xmlns="" id="{E05A1323-53DC-B773-4ADE-E8A2933AF448}"/>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830393" y="1277337"/>
            <a:ext cx="459206" cy="219682"/>
          </a:xfrm>
          <a:prstGeom prst="rect">
            <a:avLst/>
          </a:prstGeom>
        </p:spPr>
      </p:pic>
      <p:sp>
        <p:nvSpPr>
          <p:cNvPr id="25" name="Title 50">
            <a:extLst>
              <a:ext uri="{FF2B5EF4-FFF2-40B4-BE49-F238E27FC236}">
                <a16:creationId xmlns:a16="http://schemas.microsoft.com/office/drawing/2014/main" xmlns="" id="{1C15353A-1898-94F5-5C24-78F64A634F26}"/>
              </a:ext>
            </a:extLst>
          </p:cNvPr>
          <p:cNvSpPr txBox="1">
            <a:spLocks/>
          </p:cNvSpPr>
          <p:nvPr/>
        </p:nvSpPr>
        <p:spPr>
          <a:xfrm>
            <a:off x="47955" y="356249"/>
            <a:ext cx="9672309" cy="973138"/>
          </a:xfrm>
          <a:prstGeom prst="rect">
            <a:avLst/>
          </a:prstGeom>
        </p:spPr>
        <p:txBody>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32C50"/>
                </a:solidFill>
                <a:effectLst/>
                <a:uLnTx/>
                <a:uFillTx/>
                <a:latin typeface="Arial"/>
                <a:ea typeface="+mj-ea"/>
                <a:cs typeface="Arial"/>
              </a:rPr>
              <a:t>Future of AMP</a:t>
            </a:r>
          </a:p>
        </p:txBody>
      </p:sp>
      <p:grpSp>
        <p:nvGrpSpPr>
          <p:cNvPr id="68" name="Group 67">
            <a:extLst>
              <a:ext uri="{FF2B5EF4-FFF2-40B4-BE49-F238E27FC236}">
                <a16:creationId xmlns:a16="http://schemas.microsoft.com/office/drawing/2014/main" xmlns="" id="{D34F9BEA-1458-657D-2007-B078D82A2C97}"/>
              </a:ext>
            </a:extLst>
          </p:cNvPr>
          <p:cNvGrpSpPr/>
          <p:nvPr/>
        </p:nvGrpSpPr>
        <p:grpSpPr>
          <a:xfrm>
            <a:off x="-4336" y="1480121"/>
            <a:ext cx="7922852" cy="4523479"/>
            <a:chOff x="3219633" y="1480121"/>
            <a:chExt cx="8972367" cy="5062049"/>
          </a:xfrm>
        </p:grpSpPr>
        <p:grpSp>
          <p:nvGrpSpPr>
            <p:cNvPr id="8" name="Group 7">
              <a:extLst>
                <a:ext uri="{FF2B5EF4-FFF2-40B4-BE49-F238E27FC236}">
                  <a16:creationId xmlns:a16="http://schemas.microsoft.com/office/drawing/2014/main" xmlns="" id="{A2D41CF0-7612-CE18-4552-DAAADC8C0434}"/>
                </a:ext>
              </a:extLst>
            </p:cNvPr>
            <p:cNvGrpSpPr/>
            <p:nvPr/>
          </p:nvGrpSpPr>
          <p:grpSpPr>
            <a:xfrm>
              <a:off x="3219633" y="1493820"/>
              <a:ext cx="2077893" cy="1040129"/>
              <a:chOff x="52887" y="581567"/>
              <a:chExt cx="2524977" cy="975852"/>
            </a:xfrm>
          </p:grpSpPr>
          <p:sp>
            <p:nvSpPr>
              <p:cNvPr id="9" name="Arrow: Chevron 8">
                <a:extLst>
                  <a:ext uri="{FF2B5EF4-FFF2-40B4-BE49-F238E27FC236}">
                    <a16:creationId xmlns:a16="http://schemas.microsoft.com/office/drawing/2014/main" xmlns="" id="{7EC54728-552E-1D0A-57D5-C4B00AE69C2E}"/>
                  </a:ext>
                </a:extLst>
              </p:cNvPr>
              <p:cNvSpPr/>
              <p:nvPr/>
            </p:nvSpPr>
            <p:spPr>
              <a:xfrm>
                <a:off x="52887" y="588577"/>
                <a:ext cx="2524977" cy="968842"/>
              </a:xfrm>
              <a:prstGeom prst="chevron">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p:spPr>
          </p:sp>
          <p:sp>
            <p:nvSpPr>
              <p:cNvPr id="10" name="Arrow: Chevron 4">
                <a:extLst>
                  <a:ext uri="{FF2B5EF4-FFF2-40B4-BE49-F238E27FC236}">
                    <a16:creationId xmlns:a16="http://schemas.microsoft.com/office/drawing/2014/main" xmlns="" id="{6E66B169-280C-1637-8733-9981CC7C6A36}"/>
                  </a:ext>
                </a:extLst>
              </p:cNvPr>
              <p:cNvSpPr txBox="1"/>
              <p:nvPr/>
            </p:nvSpPr>
            <p:spPr>
              <a:xfrm>
                <a:off x="623472" y="581567"/>
                <a:ext cx="1556135" cy="968842"/>
              </a:xfrm>
              <a:prstGeom prst="rect">
                <a:avLst/>
              </a:prstGeom>
              <a:noFill/>
              <a:ln>
                <a:noFill/>
              </a:ln>
              <a:effectLst/>
            </p:spPr>
            <p:txBody>
              <a:bodyPr spcFirstLastPara="0" vert="horz" wrap="square" lIns="48006" tIns="16002" rIns="16002" bIns="16002" numCol="1" spcCol="1270" anchor="ctr" anchorCtr="0">
                <a:noAutofit/>
              </a:bodyPr>
              <a:lstStyle/>
              <a:p>
                <a:pPr marL="0" marR="0" lvl="0" indent="0" algn="ctr" defTabSz="533400" rtl="0" eaLnBrk="0" fontAlgn="base" latinLnBrk="0" hangingPunct="0">
                  <a:lnSpc>
                    <a:spcPct val="90000"/>
                  </a:lnSpc>
                  <a:spcBef>
                    <a:spcPct val="0"/>
                  </a:spcBef>
                  <a:spcAft>
                    <a:spcPct val="35000"/>
                  </a:spcAft>
                  <a:buClrTx/>
                  <a:buSzTx/>
                  <a:buFontTx/>
                  <a:buNone/>
                  <a:tabLst/>
                  <a:defRPr/>
                </a:pPr>
                <a:r>
                  <a:rPr kumimoji="0" lang="en-ZA" sz="1200" b="0" i="0" u="none" strike="noStrike" kern="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Design, simulation and modelling</a:t>
                </a:r>
                <a:endParaRPr kumimoji="0" lang="en-GB" sz="1200" b="0" i="0" u="none" strike="noStrike" kern="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1" name="Group 10">
              <a:extLst>
                <a:ext uri="{FF2B5EF4-FFF2-40B4-BE49-F238E27FC236}">
                  <a16:creationId xmlns:a16="http://schemas.microsoft.com/office/drawing/2014/main" xmlns="" id="{CE02271F-74EA-2A2F-A5ED-D9AF5FFA33F4}"/>
                </a:ext>
              </a:extLst>
            </p:cNvPr>
            <p:cNvGrpSpPr/>
            <p:nvPr/>
          </p:nvGrpSpPr>
          <p:grpSpPr>
            <a:xfrm>
              <a:off x="4873967" y="1504881"/>
              <a:ext cx="1990638" cy="990149"/>
              <a:chOff x="2515909" y="620985"/>
              <a:chExt cx="2618067" cy="875535"/>
            </a:xfrm>
          </p:grpSpPr>
          <p:sp>
            <p:nvSpPr>
              <p:cNvPr id="12" name="Arrow: Chevron 11">
                <a:extLst>
                  <a:ext uri="{FF2B5EF4-FFF2-40B4-BE49-F238E27FC236}">
                    <a16:creationId xmlns:a16="http://schemas.microsoft.com/office/drawing/2014/main" xmlns="" id="{1C7EFBF1-D185-C077-F0E3-5D0035730775}"/>
                  </a:ext>
                </a:extLst>
              </p:cNvPr>
              <p:cNvSpPr/>
              <p:nvPr/>
            </p:nvSpPr>
            <p:spPr>
              <a:xfrm>
                <a:off x="2515909" y="620985"/>
                <a:ext cx="2618067" cy="875535"/>
              </a:xfrm>
              <a:prstGeom prst="chevron">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p:spPr>
          </p:sp>
          <p:sp>
            <p:nvSpPr>
              <p:cNvPr id="13" name="Arrow: Chevron 6">
                <a:extLst>
                  <a:ext uri="{FF2B5EF4-FFF2-40B4-BE49-F238E27FC236}">
                    <a16:creationId xmlns:a16="http://schemas.microsoft.com/office/drawing/2014/main" xmlns="" id="{D95D0F34-4890-C649-4EA8-BCD196725FB9}"/>
                  </a:ext>
                </a:extLst>
              </p:cNvPr>
              <p:cNvSpPr txBox="1"/>
              <p:nvPr/>
            </p:nvSpPr>
            <p:spPr>
              <a:xfrm>
                <a:off x="2953677" y="620985"/>
                <a:ext cx="1742532" cy="875535"/>
              </a:xfrm>
              <a:prstGeom prst="rect">
                <a:avLst/>
              </a:prstGeom>
              <a:noFill/>
              <a:ln>
                <a:noFill/>
              </a:ln>
              <a:effectLst/>
            </p:spPr>
            <p:txBody>
              <a:bodyPr spcFirstLastPara="0" vert="horz" wrap="square" lIns="48006" tIns="16002" rIns="16002" bIns="16002" numCol="1" spcCol="1270" anchor="ctr" anchorCtr="0">
                <a:noAutofit/>
              </a:bodyPr>
              <a:lstStyle/>
              <a:p>
                <a:pPr marL="0" marR="0" lvl="0" indent="0" algn="ctr" defTabSz="533400" rtl="0" eaLnBrk="0" fontAlgn="base" latinLnBrk="0" hangingPunct="0">
                  <a:lnSpc>
                    <a:spcPct val="90000"/>
                  </a:lnSpc>
                  <a:spcBef>
                    <a:spcPct val="0"/>
                  </a:spcBef>
                  <a:spcAft>
                    <a:spcPct val="35000"/>
                  </a:spcAft>
                  <a:buClrTx/>
                  <a:buSzTx/>
                  <a:buFontTx/>
                  <a:buNone/>
                  <a:tabLst/>
                  <a:defRPr/>
                </a:pPr>
                <a:r>
                  <a:rPr kumimoji="0" lang="en-ZA" sz="1200" b="0" i="0" u="none" strike="noStrike" kern="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Materials</a:t>
                </a:r>
                <a:endParaRPr kumimoji="0" lang="en-GB" sz="1200" b="0" i="0" u="none" strike="noStrike" kern="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4" name="Group 13">
              <a:extLst>
                <a:ext uri="{FF2B5EF4-FFF2-40B4-BE49-F238E27FC236}">
                  <a16:creationId xmlns:a16="http://schemas.microsoft.com/office/drawing/2014/main" xmlns="" id="{1AA7E43A-7678-E75D-F2A4-8D8BF6462B99}"/>
                </a:ext>
              </a:extLst>
            </p:cNvPr>
            <p:cNvGrpSpPr/>
            <p:nvPr/>
          </p:nvGrpSpPr>
          <p:grpSpPr>
            <a:xfrm>
              <a:off x="6539724" y="1489959"/>
              <a:ext cx="2139797" cy="1012744"/>
              <a:chOff x="4796016" y="559410"/>
              <a:chExt cx="2620908" cy="1012744"/>
            </a:xfrm>
          </p:grpSpPr>
          <p:sp>
            <p:nvSpPr>
              <p:cNvPr id="15" name="Arrow: Chevron 14">
                <a:extLst>
                  <a:ext uri="{FF2B5EF4-FFF2-40B4-BE49-F238E27FC236}">
                    <a16:creationId xmlns:a16="http://schemas.microsoft.com/office/drawing/2014/main" xmlns="" id="{BDAD2186-70F1-E67D-BECC-404870F33F65}"/>
                  </a:ext>
                </a:extLst>
              </p:cNvPr>
              <p:cNvSpPr/>
              <p:nvPr/>
            </p:nvSpPr>
            <p:spPr>
              <a:xfrm>
                <a:off x="4796016" y="569085"/>
                <a:ext cx="2620908" cy="1003069"/>
              </a:xfrm>
              <a:prstGeom prst="chevron">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p:spPr>
          </p:sp>
          <p:sp>
            <p:nvSpPr>
              <p:cNvPr id="16" name="Arrow: Chevron 8">
                <a:extLst>
                  <a:ext uri="{FF2B5EF4-FFF2-40B4-BE49-F238E27FC236}">
                    <a16:creationId xmlns:a16="http://schemas.microsoft.com/office/drawing/2014/main" xmlns="" id="{CB91042D-9719-D248-743E-71C0B013E395}"/>
                  </a:ext>
                </a:extLst>
              </p:cNvPr>
              <p:cNvSpPr txBox="1"/>
              <p:nvPr/>
            </p:nvSpPr>
            <p:spPr>
              <a:xfrm>
                <a:off x="5461509" y="559410"/>
                <a:ext cx="1617839" cy="1003069"/>
              </a:xfrm>
              <a:prstGeom prst="rect">
                <a:avLst/>
              </a:prstGeom>
              <a:noFill/>
              <a:ln>
                <a:noFill/>
              </a:ln>
              <a:effectLst/>
            </p:spPr>
            <p:txBody>
              <a:bodyPr spcFirstLastPara="0" vert="horz" wrap="square" lIns="48006" tIns="16002" rIns="16002" bIns="16002" numCol="1" spcCol="1270" anchor="ctr" anchorCtr="0">
                <a:noAutofit/>
              </a:bodyPr>
              <a:lstStyle/>
              <a:p>
                <a:pPr marL="0" marR="0" lvl="0" indent="0" algn="ctr" defTabSz="533400" rtl="0" eaLnBrk="0" fontAlgn="base" latinLnBrk="0" hangingPunct="0">
                  <a:lnSpc>
                    <a:spcPct val="90000"/>
                  </a:lnSpc>
                  <a:spcBef>
                    <a:spcPct val="0"/>
                  </a:spcBef>
                  <a:spcAft>
                    <a:spcPct val="35000"/>
                  </a:spcAft>
                  <a:buClrTx/>
                  <a:buSzTx/>
                  <a:buFontTx/>
                  <a:buNone/>
                  <a:tabLst/>
                  <a:defRPr/>
                </a:pPr>
                <a:r>
                  <a:rPr kumimoji="0" lang="en-ZA" sz="1200" b="0" i="0" u="none" strike="noStrike" kern="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manufacturing</a:t>
                </a:r>
              </a:p>
              <a:p>
                <a:pPr marL="0" marR="0" lvl="0" indent="0" algn="ctr" defTabSz="533400" rtl="0" eaLnBrk="0" fontAlgn="base" latinLnBrk="0" hangingPunct="0">
                  <a:lnSpc>
                    <a:spcPct val="90000"/>
                  </a:lnSpc>
                  <a:spcBef>
                    <a:spcPct val="0"/>
                  </a:spcBef>
                  <a:spcAft>
                    <a:spcPct val="35000"/>
                  </a:spcAft>
                  <a:buClrTx/>
                  <a:buSzTx/>
                  <a:buFontTx/>
                  <a:buNone/>
                  <a:tabLst/>
                  <a:defRPr/>
                </a:pPr>
                <a:r>
                  <a:rPr kumimoji="0" lang="en-ZA" sz="1200" b="0" i="0" u="none" strike="noStrike" kern="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processes</a:t>
                </a:r>
                <a:endParaRPr kumimoji="0" lang="en-GB" sz="1200" b="0" i="0" u="none" strike="noStrike" kern="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7" name="Group 16">
              <a:extLst>
                <a:ext uri="{FF2B5EF4-FFF2-40B4-BE49-F238E27FC236}">
                  <a16:creationId xmlns:a16="http://schemas.microsoft.com/office/drawing/2014/main" xmlns="" id="{A626DF94-317A-0D75-6268-0779CF49FE49}"/>
                </a:ext>
              </a:extLst>
            </p:cNvPr>
            <p:cNvGrpSpPr/>
            <p:nvPr/>
          </p:nvGrpSpPr>
          <p:grpSpPr>
            <a:xfrm>
              <a:off x="8234564" y="1510300"/>
              <a:ext cx="1921861" cy="993720"/>
              <a:chOff x="7684444" y="588693"/>
              <a:chExt cx="2268461" cy="993720"/>
            </a:xfrm>
          </p:grpSpPr>
          <p:sp>
            <p:nvSpPr>
              <p:cNvPr id="18" name="Arrow: Chevron 17">
                <a:extLst>
                  <a:ext uri="{FF2B5EF4-FFF2-40B4-BE49-F238E27FC236}">
                    <a16:creationId xmlns:a16="http://schemas.microsoft.com/office/drawing/2014/main" xmlns="" id="{5C035997-2160-C6E8-6764-544B0B27FA3C}"/>
                  </a:ext>
                </a:extLst>
              </p:cNvPr>
              <p:cNvSpPr/>
              <p:nvPr/>
            </p:nvSpPr>
            <p:spPr>
              <a:xfrm>
                <a:off x="7684444" y="588693"/>
                <a:ext cx="2268461" cy="993720"/>
              </a:xfrm>
              <a:prstGeom prst="chevron">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p:spPr>
          </p:sp>
          <p:sp>
            <p:nvSpPr>
              <p:cNvPr id="19" name="Arrow: Chevron 10">
                <a:extLst>
                  <a:ext uri="{FF2B5EF4-FFF2-40B4-BE49-F238E27FC236}">
                    <a16:creationId xmlns:a16="http://schemas.microsoft.com/office/drawing/2014/main" xmlns="" id="{46EE2B64-80D4-D846-3FCF-1269D1ED3EFD}"/>
                  </a:ext>
                </a:extLst>
              </p:cNvPr>
              <p:cNvSpPr txBox="1"/>
              <p:nvPr/>
            </p:nvSpPr>
            <p:spPr>
              <a:xfrm>
                <a:off x="8181304" y="588693"/>
                <a:ext cx="1274741" cy="993720"/>
              </a:xfrm>
              <a:prstGeom prst="rect">
                <a:avLst/>
              </a:prstGeom>
              <a:noFill/>
              <a:ln>
                <a:noFill/>
              </a:ln>
              <a:effectLst/>
            </p:spPr>
            <p:txBody>
              <a:bodyPr spcFirstLastPara="0" vert="horz" wrap="square" lIns="48006" tIns="16002" rIns="16002" bIns="16002" numCol="1" spcCol="1270" anchor="ctr" anchorCtr="0">
                <a:noAutofit/>
              </a:bodyPr>
              <a:lstStyle/>
              <a:p>
                <a:pPr marL="0" marR="0" lvl="0" indent="0" algn="ctr" defTabSz="533400" rtl="0" eaLnBrk="0" fontAlgn="base" latinLnBrk="0" hangingPunct="0">
                  <a:lnSpc>
                    <a:spcPct val="90000"/>
                  </a:lnSpc>
                  <a:spcBef>
                    <a:spcPct val="0"/>
                  </a:spcBef>
                  <a:spcAft>
                    <a:spcPct val="35000"/>
                  </a:spcAft>
                  <a:buClrTx/>
                  <a:buSzTx/>
                  <a:buFontTx/>
                  <a:buNone/>
                  <a:tabLst/>
                  <a:defRPr/>
                </a:pPr>
                <a:r>
                  <a:rPr kumimoji="0" lang="en-ZA" sz="1200" b="0" i="0" u="none" strike="noStrike" kern="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Post processing</a:t>
                </a:r>
                <a:endParaRPr kumimoji="0" lang="en-GB" sz="1200" b="0" i="0" u="none" strike="noStrike" kern="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0" name="Group 19">
              <a:extLst>
                <a:ext uri="{FF2B5EF4-FFF2-40B4-BE49-F238E27FC236}">
                  <a16:creationId xmlns:a16="http://schemas.microsoft.com/office/drawing/2014/main" xmlns="" id="{C185B519-0BE6-08CC-DBD0-30BBED9E6D96}"/>
                </a:ext>
              </a:extLst>
            </p:cNvPr>
            <p:cNvGrpSpPr/>
            <p:nvPr/>
          </p:nvGrpSpPr>
          <p:grpSpPr>
            <a:xfrm>
              <a:off x="9720265" y="1480121"/>
              <a:ext cx="1747555" cy="1033574"/>
              <a:chOff x="9584688" y="588662"/>
              <a:chExt cx="2064634" cy="1033574"/>
            </a:xfrm>
          </p:grpSpPr>
          <p:sp>
            <p:nvSpPr>
              <p:cNvPr id="21" name="Arrow: Chevron 20">
                <a:extLst>
                  <a:ext uri="{FF2B5EF4-FFF2-40B4-BE49-F238E27FC236}">
                    <a16:creationId xmlns:a16="http://schemas.microsoft.com/office/drawing/2014/main" xmlns="" id="{1A712117-019C-988A-A27A-F9A36691B618}"/>
                  </a:ext>
                </a:extLst>
              </p:cNvPr>
              <p:cNvSpPr/>
              <p:nvPr/>
            </p:nvSpPr>
            <p:spPr>
              <a:xfrm>
                <a:off x="9584688" y="606422"/>
                <a:ext cx="2064634" cy="1015814"/>
              </a:xfrm>
              <a:prstGeom prst="chevron">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p:spPr>
          </p:sp>
          <p:sp>
            <p:nvSpPr>
              <p:cNvPr id="22" name="Arrow: Chevron 12">
                <a:extLst>
                  <a:ext uri="{FF2B5EF4-FFF2-40B4-BE49-F238E27FC236}">
                    <a16:creationId xmlns:a16="http://schemas.microsoft.com/office/drawing/2014/main" xmlns="" id="{6B84E71D-F2F3-B2A8-FF43-F4281F733443}"/>
                  </a:ext>
                </a:extLst>
              </p:cNvPr>
              <p:cNvSpPr txBox="1"/>
              <p:nvPr/>
            </p:nvSpPr>
            <p:spPr>
              <a:xfrm>
                <a:off x="10233962" y="588662"/>
                <a:ext cx="1123971" cy="1015814"/>
              </a:xfrm>
              <a:prstGeom prst="rect">
                <a:avLst/>
              </a:prstGeom>
              <a:noFill/>
              <a:ln>
                <a:noFill/>
              </a:ln>
              <a:effectLst/>
            </p:spPr>
            <p:txBody>
              <a:bodyPr spcFirstLastPara="0" vert="horz" wrap="square" lIns="48006" tIns="16002" rIns="16002" bIns="16002" numCol="1" spcCol="1270" anchor="ctr" anchorCtr="0">
                <a:noAutofit/>
              </a:bodyPr>
              <a:lstStyle/>
              <a:p>
                <a:pPr marL="0" marR="0" lvl="0" indent="0" algn="ctr" defTabSz="533400" rtl="0" eaLnBrk="0" fontAlgn="base" latinLnBrk="0" hangingPunct="0">
                  <a:lnSpc>
                    <a:spcPct val="90000"/>
                  </a:lnSpc>
                  <a:spcBef>
                    <a:spcPct val="0"/>
                  </a:spcBef>
                  <a:spcAft>
                    <a:spcPct val="35000"/>
                  </a:spcAft>
                  <a:buClrTx/>
                  <a:buSzTx/>
                  <a:buFontTx/>
                  <a:buNone/>
                  <a:tabLst/>
                  <a:defRPr/>
                </a:pPr>
                <a:r>
                  <a:rPr kumimoji="0" lang="en-ZA" sz="1200" b="0" i="0" u="none" strike="noStrike" kern="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Testing, Qualification&amp; Services</a:t>
                </a:r>
                <a:endParaRPr kumimoji="0" lang="en-GB" sz="1200" b="0" i="0" u="none" strike="noStrike" kern="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6" name="Group 25">
              <a:extLst>
                <a:ext uri="{FF2B5EF4-FFF2-40B4-BE49-F238E27FC236}">
                  <a16:creationId xmlns:a16="http://schemas.microsoft.com/office/drawing/2014/main" xmlns="" id="{F9C3FAB3-C9AB-4DA8-899C-6FCB42142C0C}"/>
                </a:ext>
              </a:extLst>
            </p:cNvPr>
            <p:cNvGrpSpPr/>
            <p:nvPr/>
          </p:nvGrpSpPr>
          <p:grpSpPr>
            <a:xfrm>
              <a:off x="7321722" y="2572888"/>
              <a:ext cx="1893296" cy="3709027"/>
              <a:chOff x="7321722" y="2572888"/>
              <a:chExt cx="1893296" cy="3709027"/>
            </a:xfrm>
          </p:grpSpPr>
          <p:grpSp>
            <p:nvGrpSpPr>
              <p:cNvPr id="27" name="Group 26">
                <a:extLst>
                  <a:ext uri="{FF2B5EF4-FFF2-40B4-BE49-F238E27FC236}">
                    <a16:creationId xmlns:a16="http://schemas.microsoft.com/office/drawing/2014/main" xmlns="" id="{9986AAA7-62E1-4F69-213C-6CFE1D569F77}"/>
                  </a:ext>
                </a:extLst>
              </p:cNvPr>
              <p:cNvGrpSpPr/>
              <p:nvPr/>
            </p:nvGrpSpPr>
            <p:grpSpPr>
              <a:xfrm>
                <a:off x="7321722" y="4593243"/>
                <a:ext cx="1825684" cy="1688672"/>
                <a:chOff x="5858347" y="4904051"/>
                <a:chExt cx="1825684" cy="1688672"/>
              </a:xfrm>
            </p:grpSpPr>
            <p:pic>
              <p:nvPicPr>
                <p:cNvPr id="29" name="Picture 28">
                  <a:extLst>
                    <a:ext uri="{FF2B5EF4-FFF2-40B4-BE49-F238E27FC236}">
                      <a16:creationId xmlns:a16="http://schemas.microsoft.com/office/drawing/2014/main" xmlns="" id="{553480BF-61AA-E846-3079-A141D372809D}"/>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858347" y="4944837"/>
                  <a:ext cx="1825684" cy="1647886"/>
                </a:xfrm>
                <a:prstGeom prst="rect">
                  <a:avLst/>
                </a:prstGeom>
              </p:spPr>
            </p:pic>
            <p:sp>
              <p:nvSpPr>
                <p:cNvPr id="30" name="TextBox 29">
                  <a:extLst>
                    <a:ext uri="{FF2B5EF4-FFF2-40B4-BE49-F238E27FC236}">
                      <a16:creationId xmlns:a16="http://schemas.microsoft.com/office/drawing/2014/main" xmlns="" id="{261B423A-45EA-1452-B2C3-C81E33ED945A}"/>
                    </a:ext>
                  </a:extLst>
                </p:cNvPr>
                <p:cNvSpPr txBox="1"/>
                <p:nvPr/>
              </p:nvSpPr>
              <p:spPr>
                <a:xfrm>
                  <a:off x="5863839" y="4904051"/>
                  <a:ext cx="7293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charset="0"/>
                      <a:ea typeface="ＭＳ Ｐゴシック" charset="0"/>
                      <a:cs typeface="+mn-cs"/>
                    </a:rPr>
                    <a:t>HIP</a:t>
                  </a:r>
                </a:p>
              </p:txBody>
            </p:sp>
          </p:grpSp>
          <p:cxnSp>
            <p:nvCxnSpPr>
              <p:cNvPr id="28" name="Connector: Elbow 27">
                <a:extLst>
                  <a:ext uri="{FF2B5EF4-FFF2-40B4-BE49-F238E27FC236}">
                    <a16:creationId xmlns:a16="http://schemas.microsoft.com/office/drawing/2014/main" xmlns="" id="{0D9A76C8-8668-78E2-9E3C-13E7218359E3}"/>
                  </a:ext>
                </a:extLst>
              </p:cNvPr>
              <p:cNvCxnSpPr/>
              <p:nvPr/>
            </p:nvCxnSpPr>
            <p:spPr>
              <a:xfrm rot="5400000">
                <a:off x="7824901" y="3243914"/>
                <a:ext cx="2061144" cy="719091"/>
              </a:xfrm>
              <a:prstGeom prst="bentConnector3">
                <a:avLst>
                  <a:gd name="adj1" fmla="val 87903"/>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xmlns="" id="{FD24A316-1E30-2AD8-EDCE-05BC8B5C55FC}"/>
                </a:ext>
              </a:extLst>
            </p:cNvPr>
            <p:cNvGrpSpPr/>
            <p:nvPr/>
          </p:nvGrpSpPr>
          <p:grpSpPr>
            <a:xfrm>
              <a:off x="9444275" y="2513695"/>
              <a:ext cx="2747725" cy="3359485"/>
              <a:chOff x="9231786" y="2572885"/>
              <a:chExt cx="2747725" cy="3359485"/>
            </a:xfrm>
          </p:grpSpPr>
          <p:grpSp>
            <p:nvGrpSpPr>
              <p:cNvPr id="32" name="Group 31">
                <a:extLst>
                  <a:ext uri="{FF2B5EF4-FFF2-40B4-BE49-F238E27FC236}">
                    <a16:creationId xmlns:a16="http://schemas.microsoft.com/office/drawing/2014/main" xmlns="" id="{22BBC11D-9E86-1563-6B82-18990AF28185}"/>
                  </a:ext>
                </a:extLst>
              </p:cNvPr>
              <p:cNvGrpSpPr/>
              <p:nvPr/>
            </p:nvGrpSpPr>
            <p:grpSpPr>
              <a:xfrm>
                <a:off x="9231786" y="3139974"/>
                <a:ext cx="2747725" cy="2792396"/>
                <a:chOff x="7684031" y="4051942"/>
                <a:chExt cx="2747725" cy="2792396"/>
              </a:xfrm>
            </p:grpSpPr>
            <p:sp>
              <p:nvSpPr>
                <p:cNvPr id="34" name="TextBox 33">
                  <a:extLst>
                    <a:ext uri="{FF2B5EF4-FFF2-40B4-BE49-F238E27FC236}">
                      <a16:creationId xmlns:a16="http://schemas.microsoft.com/office/drawing/2014/main" xmlns="" id="{2DC709C3-7F6E-0103-93EA-9FB317B0F664}"/>
                    </a:ext>
                  </a:extLst>
                </p:cNvPr>
                <p:cNvSpPr txBox="1"/>
                <p:nvPr/>
              </p:nvSpPr>
              <p:spPr>
                <a:xfrm>
                  <a:off x="7917350" y="4051942"/>
                  <a:ext cx="2049349" cy="41330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charset="0"/>
                      <a:ea typeface="ＭＳ Ｐゴシック" charset="0"/>
                      <a:cs typeface="+mn-cs"/>
                    </a:rPr>
                    <a:t>Testing Facilities </a:t>
                  </a:r>
                </a:p>
              </p:txBody>
            </p:sp>
            <p:grpSp>
              <p:nvGrpSpPr>
                <p:cNvPr id="35" name="Group 34">
                  <a:extLst>
                    <a:ext uri="{FF2B5EF4-FFF2-40B4-BE49-F238E27FC236}">
                      <a16:creationId xmlns:a16="http://schemas.microsoft.com/office/drawing/2014/main" xmlns="" id="{26267766-13B3-D155-9E32-C343098EE520}"/>
                    </a:ext>
                  </a:extLst>
                </p:cNvPr>
                <p:cNvGrpSpPr/>
                <p:nvPr/>
              </p:nvGrpSpPr>
              <p:grpSpPr>
                <a:xfrm>
                  <a:off x="7684031" y="4387693"/>
                  <a:ext cx="2747725" cy="2456645"/>
                  <a:chOff x="7684031" y="4387693"/>
                  <a:chExt cx="2747725" cy="2456645"/>
                </a:xfrm>
              </p:grpSpPr>
              <p:grpSp>
                <p:nvGrpSpPr>
                  <p:cNvPr id="36" name="Group 35">
                    <a:extLst>
                      <a:ext uri="{FF2B5EF4-FFF2-40B4-BE49-F238E27FC236}">
                        <a16:creationId xmlns:a16="http://schemas.microsoft.com/office/drawing/2014/main" xmlns="" id="{84D1F430-6F8D-13D2-0FA5-5F7E4D83408F}"/>
                      </a:ext>
                    </a:extLst>
                  </p:cNvPr>
                  <p:cNvGrpSpPr/>
                  <p:nvPr/>
                </p:nvGrpSpPr>
                <p:grpSpPr>
                  <a:xfrm>
                    <a:off x="7684031" y="4387693"/>
                    <a:ext cx="2747725" cy="1502959"/>
                    <a:chOff x="7684031" y="4387693"/>
                    <a:chExt cx="2747725" cy="1502959"/>
                  </a:xfrm>
                </p:grpSpPr>
                <p:pic>
                  <p:nvPicPr>
                    <p:cNvPr id="40" name="Picture 39">
                      <a:extLst>
                        <a:ext uri="{FF2B5EF4-FFF2-40B4-BE49-F238E27FC236}">
                          <a16:creationId xmlns:a16="http://schemas.microsoft.com/office/drawing/2014/main" xmlns="" id="{3C7A343F-D39C-CC72-4596-DFD5C7E0FFF1}"/>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7684031" y="4609244"/>
                      <a:ext cx="1442024" cy="1064732"/>
                    </a:xfrm>
                    <a:prstGeom prst="rect">
                      <a:avLst/>
                    </a:prstGeom>
                  </p:spPr>
                </p:pic>
                <p:sp>
                  <p:nvSpPr>
                    <p:cNvPr id="41" name="TextBox 40">
                      <a:extLst>
                        <a:ext uri="{FF2B5EF4-FFF2-40B4-BE49-F238E27FC236}">
                          <a16:creationId xmlns:a16="http://schemas.microsoft.com/office/drawing/2014/main" xmlns="" id="{346AE6CE-6FEF-9AEA-27C4-6E0A4A1E697B}"/>
                        </a:ext>
                      </a:extLst>
                    </p:cNvPr>
                    <p:cNvSpPr txBox="1"/>
                    <p:nvPr/>
                  </p:nvSpPr>
                  <p:spPr>
                    <a:xfrm>
                      <a:off x="7697512" y="5603247"/>
                      <a:ext cx="1581006" cy="28740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charset="0"/>
                          <a:ea typeface="ＭＳ Ｐゴシック" charset="0"/>
                          <a:cs typeface="+mn-cs"/>
                        </a:rPr>
                        <a:t>Mechanical Testing</a:t>
                      </a:r>
                    </a:p>
                  </p:txBody>
                </p:sp>
                <p:sp>
                  <p:nvSpPr>
                    <p:cNvPr id="42" name="TextBox 41">
                      <a:extLst>
                        <a:ext uri="{FF2B5EF4-FFF2-40B4-BE49-F238E27FC236}">
                          <a16:creationId xmlns:a16="http://schemas.microsoft.com/office/drawing/2014/main" xmlns="" id="{7BE6E43C-79E2-7C93-C334-C071FF742B80}"/>
                        </a:ext>
                      </a:extLst>
                    </p:cNvPr>
                    <p:cNvSpPr txBox="1"/>
                    <p:nvPr/>
                  </p:nvSpPr>
                  <p:spPr>
                    <a:xfrm>
                      <a:off x="9126056" y="5612527"/>
                      <a:ext cx="130570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charset="0"/>
                          <a:ea typeface="ＭＳ Ｐゴシック" charset="0"/>
                          <a:cs typeface="+mn-cs"/>
                        </a:rPr>
                        <a:t>Powder Testing</a:t>
                      </a:r>
                    </a:p>
                  </p:txBody>
                </p:sp>
                <p:pic>
                  <p:nvPicPr>
                    <p:cNvPr id="43" name="Picture 2">
                      <a:extLst>
                        <a:ext uri="{FF2B5EF4-FFF2-40B4-BE49-F238E27FC236}">
                          <a16:creationId xmlns:a16="http://schemas.microsoft.com/office/drawing/2014/main" xmlns="" id="{756D8DEA-4E7E-30A9-A6F3-D048B8771B81}"/>
                        </a:ext>
                      </a:extLst>
                    </p:cNvPr>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9126055" y="4632668"/>
                      <a:ext cx="1283827" cy="1034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4" name="TextBox 43">
                      <a:extLst>
                        <a:ext uri="{FF2B5EF4-FFF2-40B4-BE49-F238E27FC236}">
                          <a16:creationId xmlns:a16="http://schemas.microsoft.com/office/drawing/2014/main" xmlns="" id="{F8BC5F96-72E9-F99A-3248-C6C4557B7196}"/>
                        </a:ext>
                      </a:extLst>
                    </p:cNvPr>
                    <p:cNvSpPr txBox="1"/>
                    <p:nvPr/>
                  </p:nvSpPr>
                  <p:spPr>
                    <a:xfrm>
                      <a:off x="8890724" y="4387693"/>
                      <a:ext cx="1082268" cy="258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ISO 17025</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pic>
                  <p:nvPicPr>
                    <p:cNvPr id="45" name="Picture 44">
                      <a:extLst>
                        <a:ext uri="{FF2B5EF4-FFF2-40B4-BE49-F238E27FC236}">
                          <a16:creationId xmlns:a16="http://schemas.microsoft.com/office/drawing/2014/main" xmlns="" id="{3F1BFB31-3F52-FACC-AC8A-27DE4DAEAC4E}"/>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8500191" y="4415992"/>
                      <a:ext cx="459206" cy="219682"/>
                    </a:xfrm>
                    <a:prstGeom prst="rect">
                      <a:avLst/>
                    </a:prstGeom>
                  </p:spPr>
                </p:pic>
              </p:grpSp>
              <p:grpSp>
                <p:nvGrpSpPr>
                  <p:cNvPr id="37" name="Group 36">
                    <a:extLst>
                      <a:ext uri="{FF2B5EF4-FFF2-40B4-BE49-F238E27FC236}">
                        <a16:creationId xmlns:a16="http://schemas.microsoft.com/office/drawing/2014/main" xmlns="" id="{A87F7ABE-7963-6A95-5E2C-E69E8A843516}"/>
                      </a:ext>
                    </a:extLst>
                  </p:cNvPr>
                  <p:cNvGrpSpPr/>
                  <p:nvPr/>
                </p:nvGrpSpPr>
                <p:grpSpPr>
                  <a:xfrm>
                    <a:off x="8284620" y="5866305"/>
                    <a:ext cx="1817873" cy="978033"/>
                    <a:chOff x="10431755" y="4876828"/>
                    <a:chExt cx="1817873" cy="978033"/>
                  </a:xfrm>
                </p:grpSpPr>
                <p:pic>
                  <p:nvPicPr>
                    <p:cNvPr id="38" name="Picture 37">
                      <a:extLst>
                        <a:ext uri="{FF2B5EF4-FFF2-40B4-BE49-F238E27FC236}">
                          <a16:creationId xmlns:a16="http://schemas.microsoft.com/office/drawing/2014/main" xmlns="" id="{CE88320B-027A-33D8-42FD-DA7639E69E06}"/>
                        </a:ext>
                      </a:extLst>
                    </p:cNvPr>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10472254" y="4876828"/>
                      <a:ext cx="1560832" cy="697309"/>
                    </a:xfrm>
                    <a:prstGeom prst="rect">
                      <a:avLst/>
                    </a:prstGeom>
                  </p:spPr>
                </p:pic>
                <p:sp>
                  <p:nvSpPr>
                    <p:cNvPr id="39" name="TextBox 38">
                      <a:extLst>
                        <a:ext uri="{FF2B5EF4-FFF2-40B4-BE49-F238E27FC236}">
                          <a16:creationId xmlns:a16="http://schemas.microsoft.com/office/drawing/2014/main" xmlns="" id="{20AFDD00-03B0-2A46-6655-A97D559C2069}"/>
                        </a:ext>
                      </a:extLst>
                    </p:cNvPr>
                    <p:cNvSpPr txBox="1"/>
                    <p:nvPr/>
                  </p:nvSpPr>
                  <p:spPr>
                    <a:xfrm>
                      <a:off x="10431755" y="5577862"/>
                      <a:ext cx="1817873"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charset="0"/>
                          <a:ea typeface="ＭＳ Ｐゴシック" charset="0"/>
                          <a:cs typeface="+mn-cs"/>
                        </a:rPr>
                        <a:t>Non-Destructive Testing</a:t>
                      </a:r>
                    </a:p>
                  </p:txBody>
                </p:sp>
              </p:grpSp>
            </p:grpSp>
          </p:grpSp>
          <p:cxnSp>
            <p:nvCxnSpPr>
              <p:cNvPr id="33" name="Connector: Elbow 32">
                <a:extLst>
                  <a:ext uri="{FF2B5EF4-FFF2-40B4-BE49-F238E27FC236}">
                    <a16:creationId xmlns:a16="http://schemas.microsoft.com/office/drawing/2014/main" xmlns="" id="{1E23B324-6958-30C2-BD68-D607ADAF269B}"/>
                  </a:ext>
                </a:extLst>
              </p:cNvPr>
              <p:cNvCxnSpPr/>
              <p:nvPr/>
            </p:nvCxnSpPr>
            <p:spPr>
              <a:xfrm rot="16200000" flipH="1">
                <a:off x="10374158" y="2825297"/>
                <a:ext cx="649709" cy="14488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xmlns="" id="{8EA41DB3-49B3-4EA2-B9BF-F7787FD8AF96}"/>
                </a:ext>
              </a:extLst>
            </p:cNvPr>
            <p:cNvGrpSpPr/>
            <p:nvPr/>
          </p:nvGrpSpPr>
          <p:grpSpPr>
            <a:xfrm>
              <a:off x="3730135" y="2513689"/>
              <a:ext cx="1962269" cy="1850348"/>
              <a:chOff x="3730135" y="2513689"/>
              <a:chExt cx="1962269" cy="1850348"/>
            </a:xfrm>
          </p:grpSpPr>
          <p:grpSp>
            <p:nvGrpSpPr>
              <p:cNvPr id="49" name="Group 48">
                <a:extLst>
                  <a:ext uri="{FF2B5EF4-FFF2-40B4-BE49-F238E27FC236}">
                    <a16:creationId xmlns:a16="http://schemas.microsoft.com/office/drawing/2014/main" xmlns="" id="{F3AEB067-BF9F-16FD-0D5A-01C67508A73B}"/>
                  </a:ext>
                </a:extLst>
              </p:cNvPr>
              <p:cNvGrpSpPr/>
              <p:nvPr/>
            </p:nvGrpSpPr>
            <p:grpSpPr>
              <a:xfrm>
                <a:off x="3730135" y="2572885"/>
                <a:ext cx="1962269" cy="1791152"/>
                <a:chOff x="1792896" y="2504476"/>
                <a:chExt cx="1962269" cy="1791152"/>
              </a:xfrm>
            </p:grpSpPr>
            <p:pic>
              <p:nvPicPr>
                <p:cNvPr id="51" name="Picture 50">
                  <a:extLst>
                    <a:ext uri="{FF2B5EF4-FFF2-40B4-BE49-F238E27FC236}">
                      <a16:creationId xmlns:a16="http://schemas.microsoft.com/office/drawing/2014/main" xmlns="" id="{8CD35D9A-FEA6-C0B4-F023-841F17654EEB}"/>
                    </a:ext>
                  </a:extLst>
                </p:cNvPr>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1792896" y="2649977"/>
                  <a:ext cx="1962269" cy="1645651"/>
                </a:xfrm>
                <a:prstGeom prst="rect">
                  <a:avLst/>
                </a:prstGeom>
              </p:spPr>
            </p:pic>
            <p:sp>
              <p:nvSpPr>
                <p:cNvPr id="52" name="TextBox 51">
                  <a:extLst>
                    <a:ext uri="{FF2B5EF4-FFF2-40B4-BE49-F238E27FC236}">
                      <a16:creationId xmlns:a16="http://schemas.microsoft.com/office/drawing/2014/main" xmlns="" id="{EF2498FA-544A-B491-D4EA-1EE73553D6DD}"/>
                    </a:ext>
                  </a:extLst>
                </p:cNvPr>
                <p:cNvSpPr txBox="1"/>
                <p:nvPr/>
              </p:nvSpPr>
              <p:spPr>
                <a:xfrm>
                  <a:off x="2053583" y="2504476"/>
                  <a:ext cx="1216000" cy="41330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charset="0"/>
                      <a:ea typeface="ＭＳ Ｐゴシック" charset="0"/>
                      <a:cs typeface="+mn-cs"/>
                    </a:rPr>
                    <a:t>Atomizer</a:t>
                  </a:r>
                </a:p>
              </p:txBody>
            </p:sp>
          </p:grpSp>
          <p:cxnSp>
            <p:nvCxnSpPr>
              <p:cNvPr id="50" name="Connector: Elbow 49">
                <a:extLst>
                  <a:ext uri="{FF2B5EF4-FFF2-40B4-BE49-F238E27FC236}">
                    <a16:creationId xmlns:a16="http://schemas.microsoft.com/office/drawing/2014/main" xmlns="" id="{3A9AB811-0FD3-8CD4-C14B-3FD6F6B4462E}"/>
                  </a:ext>
                </a:extLst>
              </p:cNvPr>
              <p:cNvCxnSpPr>
                <a:cxnSpLocks/>
                <a:endCxn id="52" idx="3"/>
              </p:cNvCxnSpPr>
              <p:nvPr/>
            </p:nvCxnSpPr>
            <p:spPr>
              <a:xfrm rot="10800000" flipV="1">
                <a:off x="5206822" y="2513689"/>
                <a:ext cx="323965" cy="26584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xmlns="" id="{9939D50C-9170-6CDB-E393-55A47457D0AD}"/>
                </a:ext>
              </a:extLst>
            </p:cNvPr>
            <p:cNvGrpSpPr/>
            <p:nvPr/>
          </p:nvGrpSpPr>
          <p:grpSpPr>
            <a:xfrm>
              <a:off x="3570499" y="2502703"/>
              <a:ext cx="3788356" cy="4039467"/>
              <a:chOff x="3570499" y="2502703"/>
              <a:chExt cx="3788356" cy="4039467"/>
            </a:xfrm>
          </p:grpSpPr>
          <p:grpSp>
            <p:nvGrpSpPr>
              <p:cNvPr id="54" name="Group 53">
                <a:extLst>
                  <a:ext uri="{FF2B5EF4-FFF2-40B4-BE49-F238E27FC236}">
                    <a16:creationId xmlns:a16="http://schemas.microsoft.com/office/drawing/2014/main" xmlns="" id="{5E45BC0B-B001-CEA4-C847-2A481FB6AAAF}"/>
                  </a:ext>
                </a:extLst>
              </p:cNvPr>
              <p:cNvGrpSpPr/>
              <p:nvPr/>
            </p:nvGrpSpPr>
            <p:grpSpPr>
              <a:xfrm>
                <a:off x="3570499" y="4503108"/>
                <a:ext cx="3378779" cy="2039062"/>
                <a:chOff x="1475372" y="4503108"/>
                <a:chExt cx="3378779" cy="2039062"/>
              </a:xfrm>
            </p:grpSpPr>
            <p:grpSp>
              <p:nvGrpSpPr>
                <p:cNvPr id="56" name="Group 55">
                  <a:extLst>
                    <a:ext uri="{FF2B5EF4-FFF2-40B4-BE49-F238E27FC236}">
                      <a16:creationId xmlns:a16="http://schemas.microsoft.com/office/drawing/2014/main" xmlns="" id="{CF265F41-C8B6-1086-34F9-C872CA1405C5}"/>
                    </a:ext>
                  </a:extLst>
                </p:cNvPr>
                <p:cNvGrpSpPr/>
                <p:nvPr/>
              </p:nvGrpSpPr>
              <p:grpSpPr>
                <a:xfrm>
                  <a:off x="1528224" y="4594560"/>
                  <a:ext cx="3325927" cy="1947610"/>
                  <a:chOff x="2147342" y="2804950"/>
                  <a:chExt cx="3325927" cy="1947610"/>
                </a:xfrm>
              </p:grpSpPr>
              <p:pic>
                <p:nvPicPr>
                  <p:cNvPr id="58" name="Picture 57">
                    <a:extLst>
                      <a:ext uri="{FF2B5EF4-FFF2-40B4-BE49-F238E27FC236}">
                        <a16:creationId xmlns:a16="http://schemas.microsoft.com/office/drawing/2014/main" xmlns="" id="{33437330-B753-CF77-8276-AB23E01728E6}"/>
                      </a:ext>
                    </a:extLst>
                  </p:cNvPr>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2147342" y="2804950"/>
                    <a:ext cx="3225725" cy="1918295"/>
                  </a:xfrm>
                  <a:prstGeom prst="rect">
                    <a:avLst/>
                  </a:prstGeom>
                </p:spPr>
              </p:pic>
              <p:sp>
                <p:nvSpPr>
                  <p:cNvPr id="59" name="TextBox 58">
                    <a:extLst>
                      <a:ext uri="{FF2B5EF4-FFF2-40B4-BE49-F238E27FC236}">
                        <a16:creationId xmlns:a16="http://schemas.microsoft.com/office/drawing/2014/main" xmlns="" id="{BF846E54-8138-88E5-8B34-60C84FCC521E}"/>
                      </a:ext>
                    </a:extLst>
                  </p:cNvPr>
                  <p:cNvSpPr txBox="1"/>
                  <p:nvPr/>
                </p:nvSpPr>
                <p:spPr>
                  <a:xfrm>
                    <a:off x="2247544" y="4477024"/>
                    <a:ext cx="3225725" cy="27553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charset="0"/>
                        <a:ea typeface="ＭＳ Ｐゴシック" charset="0"/>
                        <a:cs typeface="+mn-cs"/>
                      </a:rPr>
                      <a:t>NPV= R62m; IRR=52.36%; Payback period= 4.6yrs</a:t>
                    </a:r>
                  </a:p>
                </p:txBody>
              </p:sp>
            </p:grpSp>
            <p:sp>
              <p:nvSpPr>
                <p:cNvPr id="57" name="TextBox 56">
                  <a:extLst>
                    <a:ext uri="{FF2B5EF4-FFF2-40B4-BE49-F238E27FC236}">
                      <a16:creationId xmlns:a16="http://schemas.microsoft.com/office/drawing/2014/main" xmlns="" id="{B39C4F9D-0530-E5A7-2C06-6D56491B4D46}"/>
                    </a:ext>
                  </a:extLst>
                </p:cNvPr>
                <p:cNvSpPr txBox="1"/>
                <p:nvPr/>
              </p:nvSpPr>
              <p:spPr>
                <a:xfrm>
                  <a:off x="1475372" y="4503108"/>
                  <a:ext cx="7293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charset="0"/>
                      <a:ea typeface="ＭＳ Ｐゴシック" charset="0"/>
                      <a:cs typeface="+mn-cs"/>
                    </a:rPr>
                    <a:t>MIM</a:t>
                  </a:r>
                </a:p>
              </p:txBody>
            </p:sp>
          </p:grpSp>
          <p:cxnSp>
            <p:nvCxnSpPr>
              <p:cNvPr id="55" name="Connector: Elbow 54">
                <a:extLst>
                  <a:ext uri="{FF2B5EF4-FFF2-40B4-BE49-F238E27FC236}">
                    <a16:creationId xmlns:a16="http://schemas.microsoft.com/office/drawing/2014/main" xmlns="" id="{CDB1366E-05B4-D8CB-C4DF-963AC9B01A79}"/>
                  </a:ext>
                </a:extLst>
              </p:cNvPr>
              <p:cNvCxnSpPr>
                <a:stCxn id="15" idx="2"/>
              </p:cNvCxnSpPr>
              <p:nvPr/>
            </p:nvCxnSpPr>
            <p:spPr>
              <a:xfrm rot="5400000">
                <a:off x="5381403" y="2723107"/>
                <a:ext cx="2197856" cy="1757048"/>
              </a:xfrm>
              <a:prstGeom prst="bentConnector3">
                <a:avLst>
                  <a:gd name="adj1" fmla="val 8396"/>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xmlns="" id="{7B05ED82-5CBA-1B2B-0E59-AAF92C69E718}"/>
                </a:ext>
              </a:extLst>
            </p:cNvPr>
            <p:cNvGrpSpPr/>
            <p:nvPr/>
          </p:nvGrpSpPr>
          <p:grpSpPr>
            <a:xfrm>
              <a:off x="6341216" y="2524514"/>
              <a:ext cx="2450189" cy="1742548"/>
              <a:chOff x="6341216" y="2524514"/>
              <a:chExt cx="2450189" cy="1742548"/>
            </a:xfrm>
          </p:grpSpPr>
          <p:grpSp>
            <p:nvGrpSpPr>
              <p:cNvPr id="61" name="Group 60">
                <a:extLst>
                  <a:ext uri="{FF2B5EF4-FFF2-40B4-BE49-F238E27FC236}">
                    <a16:creationId xmlns:a16="http://schemas.microsoft.com/office/drawing/2014/main" xmlns="" id="{09C9F4D8-3937-01E0-0206-A7881BEE8399}"/>
                  </a:ext>
                </a:extLst>
              </p:cNvPr>
              <p:cNvGrpSpPr/>
              <p:nvPr/>
            </p:nvGrpSpPr>
            <p:grpSpPr>
              <a:xfrm>
                <a:off x="6341216" y="2960668"/>
                <a:ext cx="2450189" cy="1306394"/>
                <a:chOff x="4044456" y="2882096"/>
                <a:chExt cx="2450189" cy="1306394"/>
              </a:xfrm>
            </p:grpSpPr>
            <p:pic>
              <p:nvPicPr>
                <p:cNvPr id="63" name="Picture 62">
                  <a:extLst>
                    <a:ext uri="{FF2B5EF4-FFF2-40B4-BE49-F238E27FC236}">
                      <a16:creationId xmlns:a16="http://schemas.microsoft.com/office/drawing/2014/main" xmlns="" id="{F7820EB0-2764-9DB8-5488-2820EB0A7010}"/>
                    </a:ext>
                  </a:extLst>
                </p:cNvPr>
                <p:cNvPicPr>
                  <a:picLocks noChangeAspect="1"/>
                </p:cNvPicPr>
                <p:nvPr/>
              </p:nvPicPr>
              <p:blipFill>
                <a:blip r:embed="rId12" cstate="screen">
                  <a:extLst>
                    <a:ext uri="{28A0092B-C50C-407E-A947-70E740481C1C}">
                      <a14:useLocalDpi xmlns:a14="http://schemas.microsoft.com/office/drawing/2010/main" xmlns=""/>
                    </a:ext>
                  </a:extLst>
                </a:blip>
                <a:stretch>
                  <a:fillRect/>
                </a:stretch>
              </p:blipFill>
              <p:spPr>
                <a:xfrm>
                  <a:off x="4044456" y="2908773"/>
                  <a:ext cx="2450189" cy="1279717"/>
                </a:xfrm>
                <a:prstGeom prst="rect">
                  <a:avLst/>
                </a:prstGeom>
                <a:ln>
                  <a:noFill/>
                </a:ln>
                <a:effectLst>
                  <a:outerShdw blurRad="292100" dist="139700" dir="2700000" algn="tl" rotWithShape="0">
                    <a:srgbClr val="333333">
                      <a:alpha val="65000"/>
                    </a:srgbClr>
                  </a:outerShdw>
                </a:effectLst>
              </p:spPr>
            </p:pic>
            <p:sp>
              <p:nvSpPr>
                <p:cNvPr id="64" name="TextBox 63">
                  <a:extLst>
                    <a:ext uri="{FF2B5EF4-FFF2-40B4-BE49-F238E27FC236}">
                      <a16:creationId xmlns:a16="http://schemas.microsoft.com/office/drawing/2014/main" xmlns="" id="{254D088F-0DC7-240E-72A3-98C0FC3EAA78}"/>
                    </a:ext>
                  </a:extLst>
                </p:cNvPr>
                <p:cNvSpPr txBox="1"/>
                <p:nvPr/>
              </p:nvSpPr>
              <p:spPr>
                <a:xfrm>
                  <a:off x="4094782" y="2882096"/>
                  <a:ext cx="659167"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charset="0"/>
                      <a:ea typeface="ＭＳ Ｐゴシック" charset="0"/>
                      <a:cs typeface="+mn-cs"/>
                    </a:rPr>
                    <a:t>FTC</a:t>
                  </a:r>
                </a:p>
              </p:txBody>
            </p:sp>
          </p:grpSp>
          <p:cxnSp>
            <p:nvCxnSpPr>
              <p:cNvPr id="62" name="Straight Arrow Connector 61">
                <a:extLst>
                  <a:ext uri="{FF2B5EF4-FFF2-40B4-BE49-F238E27FC236}">
                    <a16:creationId xmlns:a16="http://schemas.microsoft.com/office/drawing/2014/main" xmlns="" id="{5AB7654A-7694-A26C-B19B-1A6867A84417}"/>
                  </a:ext>
                </a:extLst>
              </p:cNvPr>
              <p:cNvCxnSpPr/>
              <p:nvPr/>
            </p:nvCxnSpPr>
            <p:spPr>
              <a:xfrm>
                <a:off x="7944504" y="2524514"/>
                <a:ext cx="6740" cy="4208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grpSp>
        <p:nvGrpSpPr>
          <p:cNvPr id="65" name="Group 64">
            <a:extLst>
              <a:ext uri="{FF2B5EF4-FFF2-40B4-BE49-F238E27FC236}">
                <a16:creationId xmlns:a16="http://schemas.microsoft.com/office/drawing/2014/main" xmlns="" id="{2C988D5B-B8B0-9B4D-2AB5-BB45B3350AF4}"/>
              </a:ext>
            </a:extLst>
          </p:cNvPr>
          <p:cNvGrpSpPr/>
          <p:nvPr/>
        </p:nvGrpSpPr>
        <p:grpSpPr>
          <a:xfrm>
            <a:off x="7899201" y="4015239"/>
            <a:ext cx="2713698" cy="1952157"/>
            <a:chOff x="225042" y="2794073"/>
            <a:chExt cx="3073115" cy="2148896"/>
          </a:xfrm>
        </p:grpSpPr>
        <p:pic>
          <p:nvPicPr>
            <p:cNvPr id="66" name="Picture 65">
              <a:extLst>
                <a:ext uri="{FF2B5EF4-FFF2-40B4-BE49-F238E27FC236}">
                  <a16:creationId xmlns:a16="http://schemas.microsoft.com/office/drawing/2014/main" xmlns="" id="{4D98F330-9127-BEEC-3784-4B5FB63661F5}"/>
                </a:ext>
              </a:extLst>
            </p:cNvPr>
            <p:cNvPicPr>
              <a:picLocks noChangeAspect="1"/>
            </p:cNvPicPr>
            <p:nvPr/>
          </p:nvPicPr>
          <p:blipFill>
            <a:blip r:embed="rId13" cstate="screen">
              <a:extLst>
                <a:ext uri="{28A0092B-C50C-407E-A947-70E740481C1C}">
                  <a14:useLocalDpi xmlns:a14="http://schemas.microsoft.com/office/drawing/2010/main" xmlns=""/>
                </a:ext>
              </a:extLst>
            </a:blip>
            <a:stretch>
              <a:fillRect/>
            </a:stretch>
          </p:blipFill>
          <p:spPr>
            <a:xfrm>
              <a:off x="225042" y="3134891"/>
              <a:ext cx="3073115" cy="1808078"/>
            </a:xfrm>
            <a:prstGeom prst="rect">
              <a:avLst/>
            </a:prstGeom>
          </p:spPr>
        </p:pic>
        <p:sp>
          <p:nvSpPr>
            <p:cNvPr id="67" name="TextBox 66">
              <a:extLst>
                <a:ext uri="{FF2B5EF4-FFF2-40B4-BE49-F238E27FC236}">
                  <a16:creationId xmlns:a16="http://schemas.microsoft.com/office/drawing/2014/main" xmlns="" id="{B2332D20-B658-0644-8346-AD91D937D201}"/>
                </a:ext>
              </a:extLst>
            </p:cNvPr>
            <p:cNvSpPr txBox="1"/>
            <p:nvPr/>
          </p:nvSpPr>
          <p:spPr>
            <a:xfrm>
              <a:off x="668872" y="2794073"/>
              <a:ext cx="2294203"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charset="0"/>
                  <a:ea typeface="ＭＳ Ｐゴシック" charset="0"/>
                  <a:cs typeface="+mn-cs"/>
                </a:rPr>
                <a:t>Toll manufacturing</a:t>
              </a:r>
            </a:p>
          </p:txBody>
        </p:sp>
      </p:grpSp>
      <p:pic>
        <p:nvPicPr>
          <p:cNvPr id="69" name="Picture 68">
            <a:extLst>
              <a:ext uri="{FF2B5EF4-FFF2-40B4-BE49-F238E27FC236}">
                <a16:creationId xmlns:a16="http://schemas.microsoft.com/office/drawing/2014/main" xmlns="" id="{21DEB08E-B670-9736-CE55-40CC138AEF93}"/>
              </a:ext>
            </a:extLst>
          </p:cNvPr>
          <p:cNvPicPr>
            <a:picLocks noChangeAspect="1"/>
          </p:cNvPicPr>
          <p:nvPr/>
        </p:nvPicPr>
        <p:blipFill rotWithShape="1">
          <a:blip r:embed="rId14" cstate="print">
            <a:extLst>
              <a:ext uri="{28A0092B-C50C-407E-A947-70E740481C1C}">
                <a14:useLocalDpi xmlns:a14="http://schemas.microsoft.com/office/drawing/2010/main" xmlns=""/>
              </a:ext>
            </a:extLst>
          </a:blip>
          <a:srcRect/>
          <a:stretch/>
        </p:blipFill>
        <p:spPr bwMode="auto">
          <a:xfrm>
            <a:off x="8242083" y="2328007"/>
            <a:ext cx="3875942" cy="1642542"/>
          </a:xfrm>
          <a:prstGeom prst="rect">
            <a:avLst/>
          </a:prstGeom>
          <a:noFill/>
          <a:ln>
            <a:noFill/>
          </a:ln>
          <a:extLst>
            <a:ext uri="{53640926-AAD7-44D8-BBD7-CCE9431645EC}">
              <a14:shadowObscured xmlns:a14="http://schemas.microsoft.com/office/drawing/2010/main" xmlns=""/>
            </a:ext>
          </a:extLst>
        </p:spPr>
      </p:pic>
      <p:sp>
        <p:nvSpPr>
          <p:cNvPr id="70" name="Text Box 2">
            <a:extLst>
              <a:ext uri="{FF2B5EF4-FFF2-40B4-BE49-F238E27FC236}">
                <a16:creationId xmlns:a16="http://schemas.microsoft.com/office/drawing/2014/main" xmlns="" id="{EE161994-4E3F-E03D-EA81-AC80143AC83C}"/>
              </a:ext>
            </a:extLst>
          </p:cNvPr>
          <p:cNvSpPr txBox="1"/>
          <p:nvPr/>
        </p:nvSpPr>
        <p:spPr>
          <a:xfrm>
            <a:off x="7542315" y="2092236"/>
            <a:ext cx="4876800" cy="2971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rgbClr val="F79646"/>
                </a:solidFill>
                <a:effectLst/>
                <a:uLnTx/>
                <a:uFillTx/>
                <a:latin typeface="Arial" panose="020B0604020202020204" pitchFamily="34" charset="0"/>
                <a:ea typeface="Times New Roman" panose="02020603050405020304" pitchFamily="18" charset="0"/>
              </a:rPr>
              <a:t>Vibrant digital Manufacturing industry</a:t>
            </a:r>
            <a:endParaRPr kumimoji="0" lang="en-US" sz="10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endParaRPr>
          </a:p>
        </p:txBody>
      </p:sp>
      <p:sp>
        <p:nvSpPr>
          <p:cNvPr id="74" name="Arrow: Right 73">
            <a:extLst>
              <a:ext uri="{FF2B5EF4-FFF2-40B4-BE49-F238E27FC236}">
                <a16:creationId xmlns:a16="http://schemas.microsoft.com/office/drawing/2014/main" xmlns="" id="{B662867F-75B7-50CE-1BB3-98605EFA8392}"/>
              </a:ext>
            </a:extLst>
          </p:cNvPr>
          <p:cNvSpPr/>
          <p:nvPr/>
        </p:nvSpPr>
        <p:spPr>
          <a:xfrm>
            <a:off x="352159" y="6038408"/>
            <a:ext cx="4618581" cy="808449"/>
          </a:xfrm>
          <a:prstGeom prst="rightArrow">
            <a:avLst/>
          </a:prstGeom>
          <a:gradFill>
            <a:gsLst>
              <a:gs pos="96000">
                <a:srgbClr val="2886C7"/>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Short to Medium</a:t>
            </a:r>
          </a:p>
          <a:p>
            <a:pPr algn="ctr"/>
            <a:r>
              <a:rPr lang="en-US" sz="1400" b="1" dirty="0">
                <a:latin typeface="Arial" panose="020B0604020202020204" pitchFamily="34" charset="0"/>
                <a:cs typeface="Arial" panose="020B0604020202020204" pitchFamily="34" charset="0"/>
              </a:rPr>
              <a:t>Industrial Scale Facility Development  </a:t>
            </a:r>
          </a:p>
        </p:txBody>
      </p:sp>
      <p:sp>
        <p:nvSpPr>
          <p:cNvPr id="75" name="Arrow: Right 74">
            <a:extLst>
              <a:ext uri="{FF2B5EF4-FFF2-40B4-BE49-F238E27FC236}">
                <a16:creationId xmlns:a16="http://schemas.microsoft.com/office/drawing/2014/main" xmlns="" id="{A362D11C-208A-39B9-4113-B8CF1749CC83}"/>
              </a:ext>
            </a:extLst>
          </p:cNvPr>
          <p:cNvSpPr/>
          <p:nvPr/>
        </p:nvSpPr>
        <p:spPr>
          <a:xfrm>
            <a:off x="4995137" y="6005155"/>
            <a:ext cx="3672752" cy="815277"/>
          </a:xfrm>
          <a:prstGeom prst="rightArrow">
            <a:avLst/>
          </a:prstGeom>
          <a:gradFill>
            <a:gsLst>
              <a:gs pos="36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Medium to Long</a:t>
            </a:r>
          </a:p>
          <a:p>
            <a:pPr algn="ctr"/>
            <a:r>
              <a:rPr lang="en-US" sz="1400" b="1" dirty="0">
                <a:latin typeface="Arial" panose="020B0604020202020204" pitchFamily="34" charset="0"/>
                <a:cs typeface="Arial" panose="020B0604020202020204" pitchFamily="34" charset="0"/>
              </a:rPr>
              <a:t>De-risking/Incubation </a:t>
            </a:r>
          </a:p>
        </p:txBody>
      </p:sp>
      <p:sp>
        <p:nvSpPr>
          <p:cNvPr id="76" name="Arrow: Right 75">
            <a:extLst>
              <a:ext uri="{FF2B5EF4-FFF2-40B4-BE49-F238E27FC236}">
                <a16:creationId xmlns:a16="http://schemas.microsoft.com/office/drawing/2014/main" xmlns="" id="{1FA409AE-EA45-0D28-A583-94D2B543DEE7}"/>
              </a:ext>
            </a:extLst>
          </p:cNvPr>
          <p:cNvSpPr/>
          <p:nvPr/>
        </p:nvSpPr>
        <p:spPr>
          <a:xfrm>
            <a:off x="8697819" y="5992931"/>
            <a:ext cx="3420206" cy="7803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Long Term</a:t>
            </a:r>
          </a:p>
          <a:p>
            <a:pPr algn="ctr"/>
            <a:r>
              <a:rPr lang="en-US" sz="1400" b="1" dirty="0">
                <a:latin typeface="Arial" panose="020B0604020202020204" pitchFamily="34" charset="0"/>
                <a:cs typeface="Arial" panose="020B0604020202020204" pitchFamily="34" charset="0"/>
              </a:rPr>
              <a:t>Spin Out Companies </a:t>
            </a:r>
          </a:p>
        </p:txBody>
      </p:sp>
    </p:spTree>
    <p:extLst>
      <p:ext uri="{BB962C8B-B14F-4D97-AF65-F5344CB8AC3E}">
        <p14:creationId xmlns:p14="http://schemas.microsoft.com/office/powerpoint/2010/main" xmlns="" val="1586951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857500"/>
            <a:ext cx="8229600" cy="1143000"/>
          </a:xfrm>
        </p:spPr>
        <p:txBody>
          <a:bodyPr>
            <a:normAutofit/>
          </a:bodyPr>
          <a:lstStyle/>
          <a:p>
            <a:pPr algn="ctr"/>
            <a:r>
              <a:rPr lang="en-US" dirty="0">
                <a:solidFill>
                  <a:schemeClr val="bg1"/>
                </a:solidFill>
              </a:rPr>
              <a:t>CSIR Learning Factory</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xmlns="" val="1688682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5632F72-33F6-2048-E3D5-81F8F78D5B9C}"/>
              </a:ext>
            </a:extLst>
          </p:cNvPr>
          <p:cNvSpPr>
            <a:spLocks noGrp="1"/>
          </p:cNvSpPr>
          <p:nvPr>
            <p:ph type="title"/>
          </p:nvPr>
        </p:nvSpPr>
        <p:spPr/>
        <p:txBody>
          <a:bodyPr/>
          <a:lstStyle/>
          <a:p>
            <a:r>
              <a:rPr lang="en-US" dirty="0"/>
              <a:t>Learning Factory Objectives</a:t>
            </a:r>
          </a:p>
        </p:txBody>
      </p:sp>
      <p:sp>
        <p:nvSpPr>
          <p:cNvPr id="3" name="Rectangle 2">
            <a:extLst>
              <a:ext uri="{FF2B5EF4-FFF2-40B4-BE49-F238E27FC236}">
                <a16:creationId xmlns:a16="http://schemas.microsoft.com/office/drawing/2014/main" xmlns="" id="{7356AC45-C37F-5E0C-F6CD-DAB21D02BFD5}"/>
              </a:ext>
            </a:extLst>
          </p:cNvPr>
          <p:cNvSpPr/>
          <p:nvPr/>
        </p:nvSpPr>
        <p:spPr>
          <a:xfrm>
            <a:off x="1406100" y="2235962"/>
            <a:ext cx="8905459" cy="4096248"/>
          </a:xfrm>
          <a:prstGeom prst="rect">
            <a:avLst/>
          </a:prstGeom>
          <a:solidFill>
            <a:schemeClr val="bg1"/>
          </a:solidFill>
          <a:ln w="28575">
            <a:solidFill>
              <a:srgbClr val="032C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PURPOSE</a:t>
            </a:r>
            <a:endParaRPr kumimoji="0" lang="en-US" sz="1600" b="1" i="0" u="sng"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defRPr/>
            </a:pPr>
            <a:r>
              <a:rPr kumimoji="0" lang="en-ZA" sz="1600" b="1" i="1"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Demonstrator of 4IR Technologies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Industry touch points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Research contributions</a:t>
            </a:r>
          </a:p>
          <a:p>
            <a:pPr marL="742950" marR="0" lvl="1" indent="-285750" algn="l" defTabSz="914400" rtl="0" eaLnBrk="0" fontAlgn="base" latinLnBrk="0" hangingPunct="0">
              <a:lnSpc>
                <a:spcPct val="100000"/>
              </a:lnSpc>
              <a:spcBef>
                <a:spcPct val="0"/>
              </a:spcBef>
              <a:spcAft>
                <a:spcPts val="40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Opportunities </a:t>
            </a:r>
          </a:p>
          <a:p>
            <a:pPr marL="285750" marR="0" lvl="0" indent="-285750" algn="l" defTabSz="914400" rtl="0" eaLnBrk="0" fontAlgn="base" latinLnBrk="0" hangingPunct="0">
              <a:lnSpc>
                <a:spcPct val="100000"/>
              </a:lnSpc>
              <a:spcBef>
                <a:spcPts val="200"/>
              </a:spcBef>
              <a:spcAft>
                <a:spcPct val="0"/>
              </a:spcAft>
              <a:buClrTx/>
              <a:buSzTx/>
              <a:buFont typeface="Arial" panose="020B0604020202020204" pitchFamily="34" charset="0"/>
              <a:buChar char="•"/>
              <a:tabLst/>
              <a:defRPr/>
            </a:pPr>
            <a:r>
              <a:rPr kumimoji="0" lang="en-ZA" sz="1600" b="1" i="1"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Build and Leverage Human Capital</a:t>
            </a:r>
            <a:endParaRPr kumimoji="0" lang="en-US" sz="1600" b="1"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Training on 4IR technologies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Use of 4IR technologies to train </a:t>
            </a:r>
          </a:p>
          <a:p>
            <a:pPr marL="742950" marR="0" lvl="1" indent="-285750" algn="l" defTabSz="914400" rtl="0" eaLnBrk="0" fontAlgn="base" latinLnBrk="0" hangingPunct="0">
              <a:lnSpc>
                <a:spcPct val="100000"/>
              </a:lnSpc>
              <a:spcBef>
                <a:spcPct val="0"/>
              </a:spcBef>
              <a:spcAft>
                <a:spcPts val="40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Applied to introductory training, upskilling and reskilling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600" b="1" i="1"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Support Research and Innovation across CSIR and Industry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4IR benchmarking, assessments and </a:t>
            </a:r>
            <a:r>
              <a:rPr kumimoji="0" lang="en-ZA" sz="1600" b="0" i="0" u="none" strike="noStrike" kern="1200" cap="none" spc="0" normalizeH="0" baseline="0" noProof="0" dirty="0" err="1">
                <a:ln>
                  <a:noFill/>
                </a:ln>
                <a:solidFill>
                  <a:srgbClr val="012D50"/>
                </a:solidFill>
                <a:effectLst/>
                <a:uLnTx/>
                <a:uFillTx/>
                <a:latin typeface="Arial" panose="020B0604020202020204" pitchFamily="34" charset="0"/>
                <a:ea typeface="+mn-ea"/>
                <a:cs typeface="Arial" panose="020B0604020202020204" pitchFamily="34" charset="0"/>
              </a:rPr>
              <a:t>roadmapping</a:t>
            </a:r>
            <a:r>
              <a:rPr kumimoji="0" lang="en-ZA" sz="1600" b="0"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Reference model for LF implementation at TVETs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Product development for 4IR training applications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De-risking 4IR technologies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Industry consulting </a:t>
            </a:r>
          </a:p>
        </p:txBody>
      </p:sp>
      <p:sp>
        <p:nvSpPr>
          <p:cNvPr id="6" name="Round Same-side Corner of Rectangle 9">
            <a:extLst>
              <a:ext uri="{FF2B5EF4-FFF2-40B4-BE49-F238E27FC236}">
                <a16:creationId xmlns:a16="http://schemas.microsoft.com/office/drawing/2014/main" xmlns="" id="{E68B810C-25AF-2DC2-FC68-2856BA9A963E}"/>
              </a:ext>
            </a:extLst>
          </p:cNvPr>
          <p:cNvSpPr/>
          <p:nvPr/>
        </p:nvSpPr>
        <p:spPr>
          <a:xfrm>
            <a:off x="1406100" y="1078902"/>
            <a:ext cx="8905459" cy="1067350"/>
          </a:xfrm>
          <a:prstGeom prst="round2SameRect">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a:t>
            </a:r>
            <a:endParaRPr kumimoji="0" lang="en-US" sz="16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provide an environment which facilitates skills development and innovation applied to the Research, Design and Operation of 4IR technologies </a:t>
            </a:r>
          </a:p>
        </p:txBody>
      </p:sp>
      <p:sp>
        <p:nvSpPr>
          <p:cNvPr id="7" name="Rectangle: Rounded Corners 6">
            <a:extLst>
              <a:ext uri="{FF2B5EF4-FFF2-40B4-BE49-F238E27FC236}">
                <a16:creationId xmlns:a16="http://schemas.microsoft.com/office/drawing/2014/main" xmlns="" id="{EF4FD845-3B7C-56D0-B550-38A9A37DB56B}"/>
              </a:ext>
            </a:extLst>
          </p:cNvPr>
          <p:cNvSpPr/>
          <p:nvPr/>
        </p:nvSpPr>
        <p:spPr>
          <a:xfrm>
            <a:off x="7524004" y="2832599"/>
            <a:ext cx="4151847" cy="471346"/>
          </a:xfrm>
          <a:prstGeom prst="roundRect">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r>
              <a:rPr lang="en-US" sz="1600" dirty="0">
                <a:solidFill>
                  <a:prstClr val="white"/>
                </a:solidFill>
                <a:latin typeface="Arial" panose="020B0604020202020204" pitchFamily="34" charset="0"/>
                <a:cs typeface="Arial" panose="020B0604020202020204" pitchFamily="34" charset="0"/>
              </a:rPr>
              <a:t>Awareness of 4IR in SA context</a:t>
            </a:r>
          </a:p>
        </p:txBody>
      </p:sp>
      <p:sp>
        <p:nvSpPr>
          <p:cNvPr id="8" name="Rectangle: Rounded Corners 7">
            <a:extLst>
              <a:ext uri="{FF2B5EF4-FFF2-40B4-BE49-F238E27FC236}">
                <a16:creationId xmlns:a16="http://schemas.microsoft.com/office/drawing/2014/main" xmlns="" id="{DCB27E9E-BCBE-CC16-55F6-40F9157A5711}"/>
              </a:ext>
            </a:extLst>
          </p:cNvPr>
          <p:cNvSpPr/>
          <p:nvPr/>
        </p:nvSpPr>
        <p:spPr>
          <a:xfrm>
            <a:off x="7524005" y="3901516"/>
            <a:ext cx="4151847" cy="471346"/>
          </a:xfrm>
          <a:prstGeom prst="roundRect">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r>
              <a:rPr lang="en-US" sz="1600" dirty="0">
                <a:solidFill>
                  <a:prstClr val="white"/>
                </a:solidFill>
                <a:latin typeface="Arial" panose="020B0604020202020204" pitchFamily="34" charset="0"/>
                <a:cs typeface="Arial" panose="020B0604020202020204" pitchFamily="34" charset="0"/>
              </a:rPr>
              <a:t>Enable workforce readiness </a:t>
            </a:r>
          </a:p>
        </p:txBody>
      </p:sp>
      <p:sp>
        <p:nvSpPr>
          <p:cNvPr id="9" name="Rectangle: Rounded Corners 8">
            <a:extLst>
              <a:ext uri="{FF2B5EF4-FFF2-40B4-BE49-F238E27FC236}">
                <a16:creationId xmlns:a16="http://schemas.microsoft.com/office/drawing/2014/main" xmlns="" id="{FC96F831-9C56-8F59-E593-30110443B4C5}"/>
              </a:ext>
            </a:extLst>
          </p:cNvPr>
          <p:cNvSpPr/>
          <p:nvPr/>
        </p:nvSpPr>
        <p:spPr>
          <a:xfrm>
            <a:off x="7524005" y="5341329"/>
            <a:ext cx="4151847" cy="471346"/>
          </a:xfrm>
          <a:prstGeom prst="roundRect">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r>
              <a:rPr lang="en-US" sz="1600" dirty="0">
                <a:solidFill>
                  <a:prstClr val="white"/>
                </a:solidFill>
                <a:latin typeface="Arial" panose="020B0604020202020204" pitchFamily="34" charset="0"/>
                <a:cs typeface="Arial" panose="020B0604020202020204" pitchFamily="34" charset="0"/>
              </a:rPr>
              <a:t>Leverage opportunities in the 4IR </a:t>
            </a:r>
          </a:p>
        </p:txBody>
      </p:sp>
    </p:spTree>
    <p:extLst>
      <p:ext uri="{BB962C8B-B14F-4D97-AF65-F5344CB8AC3E}">
        <p14:creationId xmlns:p14="http://schemas.microsoft.com/office/powerpoint/2010/main" xmlns="" val="259247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D6E17E1A-3C69-6C1A-4E9F-D844FD9A7E2C}"/>
              </a:ext>
            </a:extLst>
          </p:cNvPr>
          <p:cNvPicPr>
            <a:picLocks noChangeAspect="1"/>
          </p:cNvPicPr>
          <p:nvPr/>
        </p:nvPicPr>
        <p:blipFill>
          <a:blip r:embed="rId3" cstate="print">
            <a:extLst>
              <a:ext uri="{28A0092B-C50C-407E-A947-70E740481C1C}">
                <a14:useLocalDpi xmlns:a14="http://schemas.microsoft.com/office/drawing/2010/main" xmlns=""/>
              </a:ext>
            </a:extLst>
          </a:blip>
          <a:srcRect/>
          <a:stretch/>
        </p:blipFill>
        <p:spPr>
          <a:xfrm>
            <a:off x="4943951" y="1759449"/>
            <a:ext cx="7248049" cy="3375804"/>
          </a:xfrm>
          <a:prstGeom prst="rect">
            <a:avLst/>
          </a:prstGeom>
        </p:spPr>
      </p:pic>
      <p:sp>
        <p:nvSpPr>
          <p:cNvPr id="3" name="TextBox 2">
            <a:extLst>
              <a:ext uri="{FF2B5EF4-FFF2-40B4-BE49-F238E27FC236}">
                <a16:creationId xmlns:a16="http://schemas.microsoft.com/office/drawing/2014/main" xmlns="" id="{AA4CD2E7-0C45-8FD6-0F74-2715018D6177}"/>
              </a:ext>
            </a:extLst>
          </p:cNvPr>
          <p:cNvSpPr txBox="1"/>
          <p:nvPr/>
        </p:nvSpPr>
        <p:spPr>
          <a:xfrm>
            <a:off x="6401956" y="1443539"/>
            <a:ext cx="4478132" cy="34126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12D50"/>
                </a:solidFill>
                <a:effectLst/>
                <a:uLnTx/>
                <a:uFillTx/>
                <a:latin typeface="Arial" panose="020B0604020202020204" pitchFamily="34" charset="0"/>
                <a:ea typeface="ＭＳ Ｐゴシック" charset="0"/>
                <a:cs typeface="Arial" panose="020B0604020202020204" pitchFamily="34" charset="0"/>
              </a:rPr>
              <a:t>SA Unemployment Rate [32.7%] in Q4:2022</a:t>
            </a:r>
          </a:p>
        </p:txBody>
      </p:sp>
      <p:pic>
        <p:nvPicPr>
          <p:cNvPr id="4" name="Picture 3">
            <a:extLst>
              <a:ext uri="{FF2B5EF4-FFF2-40B4-BE49-F238E27FC236}">
                <a16:creationId xmlns:a16="http://schemas.microsoft.com/office/drawing/2014/main" xmlns="" id="{880C42CA-A86F-1403-4AA3-ED5DB60B189F}"/>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729163" y="1414463"/>
            <a:ext cx="7462837" cy="3782301"/>
          </a:xfrm>
          <a:prstGeom prst="rect">
            <a:avLst/>
          </a:prstGeom>
        </p:spPr>
      </p:pic>
      <p:sp>
        <p:nvSpPr>
          <p:cNvPr id="6" name="Rectangle: Rounded Corners 5">
            <a:extLst>
              <a:ext uri="{FF2B5EF4-FFF2-40B4-BE49-F238E27FC236}">
                <a16:creationId xmlns:a16="http://schemas.microsoft.com/office/drawing/2014/main" xmlns="" id="{7FA849E6-E0D5-A997-B3C3-21575AA65BAF}"/>
              </a:ext>
            </a:extLst>
          </p:cNvPr>
          <p:cNvSpPr/>
          <p:nvPr/>
        </p:nvSpPr>
        <p:spPr>
          <a:xfrm>
            <a:off x="5531205" y="2282833"/>
            <a:ext cx="6390962" cy="471442"/>
          </a:xfrm>
          <a:prstGeom prst="roundRect">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r>
              <a:rPr lang="en-US" sz="1600" dirty="0">
                <a:solidFill>
                  <a:prstClr val="white"/>
                </a:solidFill>
                <a:latin typeface="Arial" panose="020B0604020202020204" pitchFamily="34" charset="0"/>
                <a:cs typeface="Arial" panose="020B0604020202020204" pitchFamily="34" charset="0"/>
              </a:rPr>
              <a:t>Need to use technology to create jobs – Low literacy levels </a:t>
            </a:r>
          </a:p>
        </p:txBody>
      </p:sp>
      <p:sp>
        <p:nvSpPr>
          <p:cNvPr id="7" name="Rectangle: Rounded Corners 6">
            <a:extLst>
              <a:ext uri="{FF2B5EF4-FFF2-40B4-BE49-F238E27FC236}">
                <a16:creationId xmlns:a16="http://schemas.microsoft.com/office/drawing/2014/main" xmlns="" id="{2E70FD4E-E07E-B6A2-A224-38B5B681040E}"/>
              </a:ext>
            </a:extLst>
          </p:cNvPr>
          <p:cNvSpPr/>
          <p:nvPr/>
        </p:nvSpPr>
        <p:spPr>
          <a:xfrm>
            <a:off x="5531205" y="3788585"/>
            <a:ext cx="6390962" cy="630281"/>
          </a:xfrm>
          <a:prstGeom prst="roundRect">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r>
              <a:rPr lang="en-US" sz="1600" dirty="0">
                <a:solidFill>
                  <a:prstClr val="white"/>
                </a:solidFill>
                <a:latin typeface="Arial" panose="020B0604020202020204" pitchFamily="34" charset="0"/>
                <a:cs typeface="Arial" panose="020B0604020202020204" pitchFamily="34" charset="0"/>
              </a:rPr>
              <a:t>Implement systems that support low-skilled labour to perform </a:t>
            </a:r>
          </a:p>
          <a:p>
            <a:r>
              <a:rPr lang="en-US" sz="1600" dirty="0">
                <a:solidFill>
                  <a:prstClr val="white"/>
                </a:solidFill>
                <a:latin typeface="Arial" panose="020B0604020202020204" pitchFamily="34" charset="0"/>
                <a:cs typeface="Arial" panose="020B0604020202020204" pitchFamily="34" charset="0"/>
              </a:rPr>
              <a:t>skilled work</a:t>
            </a:r>
          </a:p>
        </p:txBody>
      </p:sp>
      <p:sp>
        <p:nvSpPr>
          <p:cNvPr id="11" name="Content Placeholder 2">
            <a:extLst>
              <a:ext uri="{FF2B5EF4-FFF2-40B4-BE49-F238E27FC236}">
                <a16:creationId xmlns:a16="http://schemas.microsoft.com/office/drawing/2014/main" xmlns="" id="{18B70937-2896-E143-0702-72A9C4B4F57A}"/>
              </a:ext>
            </a:extLst>
          </p:cNvPr>
          <p:cNvSpPr>
            <a:spLocks noGrp="1"/>
          </p:cNvSpPr>
          <p:nvPr>
            <p:ph sz="quarter" idx="10"/>
          </p:nvPr>
        </p:nvSpPr>
        <p:spPr>
          <a:xfrm>
            <a:off x="463340" y="1228310"/>
            <a:ext cx="4210778" cy="5120549"/>
          </a:xfr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tIns="108000" bIns="108000" rtlCol="0" anchor="ctr">
            <a:normAutofit/>
          </a:bodyPr>
          <a:lstStyle/>
          <a:p>
            <a:pPr marL="342900" lvl="1" indent="-342900" eaLnBrk="0" fontAlgn="base" hangingPunct="0">
              <a:spcBef>
                <a:spcPct val="0"/>
              </a:spcBef>
              <a:spcAft>
                <a:spcPct val="0"/>
              </a:spcAft>
              <a:buFont typeface="Arial"/>
              <a:buChar char="•"/>
            </a:pPr>
            <a:r>
              <a:rPr lang="en-ZA" sz="1600" dirty="0">
                <a:solidFill>
                  <a:schemeClr val="bg1"/>
                </a:solidFill>
                <a:latin typeface="Arial" panose="020B0604020202020204" pitchFamily="34" charset="0"/>
                <a:cs typeface="Arial" panose="020B0604020202020204" pitchFamily="34" charset="0"/>
              </a:rPr>
              <a:t>Unemployment is at an all-time high (</a:t>
            </a:r>
            <a:r>
              <a:rPr lang="en-US" sz="1600" dirty="0">
                <a:solidFill>
                  <a:schemeClr val="bg1"/>
                </a:solidFill>
                <a:latin typeface="Arial" panose="020B0604020202020204" pitchFamily="34" charset="0"/>
                <a:cs typeface="Arial" panose="020B0604020202020204" pitchFamily="34" charset="0"/>
              </a:rPr>
              <a:t>32.7% in Q4:2022)</a:t>
            </a:r>
            <a:endParaRPr lang="en-ZA" sz="1600" dirty="0">
              <a:solidFill>
                <a:schemeClr val="bg1"/>
              </a:solidFill>
              <a:latin typeface="Arial" panose="020B0604020202020204" pitchFamily="34" charset="0"/>
              <a:cs typeface="Arial" panose="020B0604020202020204" pitchFamily="34" charset="0"/>
            </a:endParaRPr>
          </a:p>
          <a:p>
            <a:pPr marL="342900" lvl="1" indent="-342900" eaLnBrk="0" fontAlgn="base" hangingPunct="0">
              <a:spcBef>
                <a:spcPct val="0"/>
              </a:spcBef>
              <a:spcAft>
                <a:spcPct val="0"/>
              </a:spcAft>
              <a:buFont typeface="Arial"/>
              <a:buChar char="•"/>
            </a:pPr>
            <a:endParaRPr lang="en-ZA" sz="1600" dirty="0">
              <a:solidFill>
                <a:schemeClr val="bg1"/>
              </a:solidFill>
              <a:latin typeface="Arial" panose="020B0604020202020204" pitchFamily="34" charset="0"/>
              <a:cs typeface="Arial" panose="020B0604020202020204" pitchFamily="34" charset="0"/>
            </a:endParaRPr>
          </a:p>
          <a:p>
            <a:pPr marL="342900" lvl="1" indent="-342900" eaLnBrk="0" fontAlgn="base" hangingPunct="0">
              <a:spcBef>
                <a:spcPct val="0"/>
              </a:spcBef>
              <a:spcAft>
                <a:spcPct val="0"/>
              </a:spcAft>
              <a:buFont typeface="Arial"/>
              <a:buChar char="•"/>
            </a:pPr>
            <a:r>
              <a:rPr lang="en-ZA" sz="1600" dirty="0">
                <a:solidFill>
                  <a:schemeClr val="bg1"/>
                </a:solidFill>
                <a:latin typeface="Arial" panose="020B0604020202020204" pitchFamily="34" charset="0"/>
                <a:cs typeface="Arial" panose="020B0604020202020204" pitchFamily="34" charset="0"/>
              </a:rPr>
              <a:t>The </a:t>
            </a:r>
            <a:r>
              <a:rPr lang="en-ZA" sz="1600" b="1" dirty="0">
                <a:solidFill>
                  <a:schemeClr val="bg1"/>
                </a:solidFill>
                <a:latin typeface="Arial" panose="020B0604020202020204" pitchFamily="34" charset="0"/>
                <a:cs typeface="Arial" panose="020B0604020202020204" pitchFamily="34" charset="0"/>
              </a:rPr>
              <a:t>lack of relevant skills </a:t>
            </a:r>
            <a:r>
              <a:rPr lang="en-ZA" sz="1600" dirty="0">
                <a:solidFill>
                  <a:schemeClr val="bg1"/>
                </a:solidFill>
                <a:latin typeface="Arial" panose="020B0604020202020204" pitchFamily="34" charset="0"/>
                <a:cs typeface="Arial" panose="020B0604020202020204" pitchFamily="34" charset="0"/>
              </a:rPr>
              <a:t>in the labour market</a:t>
            </a:r>
          </a:p>
          <a:p>
            <a:pPr marL="342900" lvl="1" indent="-342900" eaLnBrk="0" fontAlgn="base" hangingPunct="0">
              <a:spcBef>
                <a:spcPct val="0"/>
              </a:spcBef>
              <a:spcAft>
                <a:spcPct val="0"/>
              </a:spcAft>
              <a:buFont typeface="Arial"/>
              <a:buChar char="•"/>
            </a:pPr>
            <a:endParaRPr lang="en-ZA" sz="1600" dirty="0">
              <a:solidFill>
                <a:prstClr val="white"/>
              </a:solidFill>
              <a:latin typeface="Arial" panose="020B0604020202020204" pitchFamily="34" charset="0"/>
              <a:cs typeface="Arial" panose="020B0604020202020204" pitchFamily="34" charset="0"/>
            </a:endParaRPr>
          </a:p>
          <a:p>
            <a:pPr marL="342900" lvl="1" indent="-342900" eaLnBrk="0" fontAlgn="base" hangingPunct="0">
              <a:spcBef>
                <a:spcPct val="0"/>
              </a:spcBef>
              <a:spcAft>
                <a:spcPct val="0"/>
              </a:spcAft>
              <a:buFont typeface="Arial"/>
              <a:buChar char="•"/>
            </a:pPr>
            <a:r>
              <a:rPr lang="en-ZA" sz="1600" dirty="0">
                <a:solidFill>
                  <a:prstClr val="white"/>
                </a:solidFill>
                <a:latin typeface="Arial" panose="020B0604020202020204" pitchFamily="34" charset="0"/>
                <a:cs typeface="Arial" panose="020B0604020202020204" pitchFamily="34" charset="0"/>
              </a:rPr>
              <a:t>Upskilling and Reskilling: There is an urgent need to upskill students and the current workforce on 4IR technologies to  prepare them for new jobs. </a:t>
            </a:r>
          </a:p>
          <a:p>
            <a:pPr marL="342900" lvl="1" indent="-342900" eaLnBrk="0" fontAlgn="base" hangingPunct="0">
              <a:spcBef>
                <a:spcPct val="0"/>
              </a:spcBef>
              <a:spcAft>
                <a:spcPct val="0"/>
              </a:spcAft>
              <a:buFont typeface="Arial"/>
              <a:buChar char="•"/>
            </a:pPr>
            <a:endParaRPr lang="en-ZA" sz="1600" dirty="0">
              <a:solidFill>
                <a:prstClr val="white"/>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600" dirty="0">
                <a:solidFill>
                  <a:prstClr val="white"/>
                </a:solidFill>
                <a:latin typeface="Arial" panose="020B0604020202020204" pitchFamily="34" charset="0"/>
                <a:cs typeface="Arial" panose="020B0604020202020204" pitchFamily="34" charset="0"/>
              </a:rPr>
              <a:t>Workforce majority fits under Elementary Occupations</a:t>
            </a:r>
          </a:p>
          <a:p>
            <a:pPr eaLnBrk="0" fontAlgn="base" hangingPunct="0">
              <a:spcBef>
                <a:spcPct val="0"/>
              </a:spcBef>
              <a:spcAft>
                <a:spcPct val="0"/>
              </a:spcAft>
            </a:pPr>
            <a:endParaRPr lang="en-US" sz="1600" dirty="0">
              <a:solidFill>
                <a:prstClr val="white"/>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kumimoji="0" lang="en-US" sz="16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Labour</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market shows a demand for high-skilled workers, but there is a surplus of low-skilled potential workers</a:t>
            </a:r>
            <a:endParaRPr lang="en-US" sz="1600" dirty="0">
              <a:solidFill>
                <a:schemeClr val="bg1"/>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sz="1600" dirty="0">
              <a:solidFill>
                <a:prstClr val="white"/>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sz="1600" dirty="0">
              <a:solidFill>
                <a:prstClr val="white"/>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ZA" sz="1600" dirty="0">
              <a:solidFill>
                <a:prstClr val="white"/>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xmlns="" id="{686FB066-B5E5-965F-34A3-90AA69950D06}"/>
              </a:ext>
            </a:extLst>
          </p:cNvPr>
          <p:cNvSpPr>
            <a:spLocks noGrp="1"/>
          </p:cNvSpPr>
          <p:nvPr>
            <p:ph type="title"/>
          </p:nvPr>
        </p:nvSpPr>
        <p:spPr>
          <a:xfrm>
            <a:off x="463340" y="78513"/>
            <a:ext cx="10972800" cy="973138"/>
          </a:xfrm>
        </p:spPr>
        <p:txBody>
          <a:bodyPr/>
          <a:lstStyle/>
          <a:p>
            <a:r>
              <a:rPr lang="en-US" dirty="0"/>
              <a:t>Learning Factory Context: Drivers</a:t>
            </a:r>
          </a:p>
        </p:txBody>
      </p:sp>
    </p:spTree>
    <p:extLst>
      <p:ext uri="{BB962C8B-B14F-4D97-AF65-F5344CB8AC3E}">
        <p14:creationId xmlns:p14="http://schemas.microsoft.com/office/powerpoint/2010/main" xmlns="" val="391802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5632F72-33F6-2048-E3D5-81F8F78D5B9C}"/>
              </a:ext>
            </a:extLst>
          </p:cNvPr>
          <p:cNvSpPr>
            <a:spLocks noGrp="1"/>
          </p:cNvSpPr>
          <p:nvPr>
            <p:ph type="title"/>
          </p:nvPr>
        </p:nvSpPr>
        <p:spPr/>
        <p:txBody>
          <a:bodyPr/>
          <a:lstStyle/>
          <a:p>
            <a:r>
              <a:rPr lang="en-US" dirty="0"/>
              <a:t>Learning Factory Context: Approach</a:t>
            </a:r>
          </a:p>
        </p:txBody>
      </p:sp>
      <p:cxnSp>
        <p:nvCxnSpPr>
          <p:cNvPr id="2" name="Straight Arrow Connector 1">
            <a:extLst>
              <a:ext uri="{FF2B5EF4-FFF2-40B4-BE49-F238E27FC236}">
                <a16:creationId xmlns:a16="http://schemas.microsoft.com/office/drawing/2014/main" xmlns="" id="{09347B8D-B6B3-2FBF-87C3-0B208C335234}"/>
              </a:ext>
            </a:extLst>
          </p:cNvPr>
          <p:cNvCxnSpPr/>
          <p:nvPr/>
        </p:nvCxnSpPr>
        <p:spPr>
          <a:xfrm>
            <a:off x="5225263" y="5837642"/>
            <a:ext cx="4451808" cy="0"/>
          </a:xfrm>
          <a:prstGeom prst="straightConnector1">
            <a:avLst/>
          </a:prstGeom>
          <a:ln w="38100">
            <a:solidFill>
              <a:srgbClr val="4A7EBB"/>
            </a:solidFill>
            <a:prstDash val="sysDash"/>
            <a:tailEnd type="triangle" w="lg" len="lg"/>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xmlns="" id="{304F2413-0FED-3E65-4611-17278DD9E020}"/>
              </a:ext>
            </a:extLst>
          </p:cNvPr>
          <p:cNvSpPr/>
          <p:nvPr/>
        </p:nvSpPr>
        <p:spPr>
          <a:xfrm>
            <a:off x="1107128" y="2780995"/>
            <a:ext cx="2002858" cy="2002858"/>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pPr algn="ctr"/>
            <a:r>
              <a:rPr lang="en-ZA" sz="1600" b="1" dirty="0">
                <a:solidFill>
                  <a:prstClr val="white"/>
                </a:solidFill>
                <a:latin typeface="Arial" panose="020B0604020202020204" pitchFamily="34" charset="0"/>
                <a:cs typeface="Arial" panose="020B0604020202020204" pitchFamily="34" charset="0"/>
              </a:rPr>
              <a:t>Existing and </a:t>
            </a:r>
          </a:p>
          <a:p>
            <a:pPr algn="ctr"/>
            <a:r>
              <a:rPr lang="en-ZA" sz="1600" b="1" dirty="0">
                <a:solidFill>
                  <a:prstClr val="white"/>
                </a:solidFill>
                <a:latin typeface="Arial" panose="020B0604020202020204" pitchFamily="34" charset="0"/>
                <a:cs typeface="Arial" panose="020B0604020202020204" pitchFamily="34" charset="0"/>
              </a:rPr>
              <a:t>future job skills</a:t>
            </a:r>
          </a:p>
        </p:txBody>
      </p:sp>
      <p:sp>
        <p:nvSpPr>
          <p:cNvPr id="6" name="Rounded Rectangle 5">
            <a:extLst>
              <a:ext uri="{FF2B5EF4-FFF2-40B4-BE49-F238E27FC236}">
                <a16:creationId xmlns:a16="http://schemas.microsoft.com/office/drawing/2014/main" xmlns="" id="{264E597B-DE4C-15FC-D761-D5E8B09BF1A1}"/>
              </a:ext>
            </a:extLst>
          </p:cNvPr>
          <p:cNvSpPr/>
          <p:nvPr/>
        </p:nvSpPr>
        <p:spPr>
          <a:xfrm>
            <a:off x="9723169" y="2690620"/>
            <a:ext cx="1944216" cy="3498581"/>
          </a:xfrm>
          <a:prstGeom prst="roundRect">
            <a:avLst>
              <a:gd name="adj" fmla="val 8306"/>
            </a:avLst>
          </a:prstGeom>
          <a:solidFill>
            <a:schemeClr val="bg1">
              <a:lumMod val="85000"/>
            </a:schemeClr>
          </a:solidFill>
          <a:ln>
            <a:solidFill>
              <a:srgbClr val="012D50"/>
            </a:solidFill>
          </a:ln>
          <a:effectLst/>
        </p:spPr>
        <p:style>
          <a:lnRef idx="1">
            <a:schemeClr val="accent5"/>
          </a:lnRef>
          <a:fillRef idx="3">
            <a:schemeClr val="accent5"/>
          </a:fillRef>
          <a:effectRef idx="2">
            <a:schemeClr val="accent5"/>
          </a:effectRef>
          <a:fontRef idx="minor">
            <a:schemeClr val="lt1"/>
          </a:fontRef>
        </p:style>
        <p:txBody>
          <a:bodyPr rtlCol="0" anchor="t"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Job Market</a:t>
            </a:r>
          </a:p>
        </p:txBody>
      </p:sp>
      <p:sp>
        <p:nvSpPr>
          <p:cNvPr id="7" name="Rectangle 6">
            <a:extLst>
              <a:ext uri="{FF2B5EF4-FFF2-40B4-BE49-F238E27FC236}">
                <a16:creationId xmlns:a16="http://schemas.microsoft.com/office/drawing/2014/main" xmlns="" id="{A2945F9F-9B0A-5411-EB0C-0A9B236F1287}"/>
              </a:ext>
            </a:extLst>
          </p:cNvPr>
          <p:cNvSpPr/>
          <p:nvPr/>
        </p:nvSpPr>
        <p:spPr>
          <a:xfrm>
            <a:off x="9905452" y="3266465"/>
            <a:ext cx="1584176" cy="464331"/>
          </a:xfrm>
          <a:prstGeom prst="rect">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pPr algn="ctr"/>
            <a:r>
              <a:rPr lang="en-ZA" sz="1600" dirty="0">
                <a:solidFill>
                  <a:prstClr val="white"/>
                </a:solidFill>
                <a:latin typeface="Arial" panose="020B0604020202020204" pitchFamily="34" charset="0"/>
                <a:cs typeface="Arial" panose="020B0604020202020204" pitchFamily="34" charset="0"/>
              </a:rPr>
              <a:t>Agriculture</a:t>
            </a:r>
          </a:p>
        </p:txBody>
      </p:sp>
      <p:sp>
        <p:nvSpPr>
          <p:cNvPr id="8" name="Rectangle 7">
            <a:extLst>
              <a:ext uri="{FF2B5EF4-FFF2-40B4-BE49-F238E27FC236}">
                <a16:creationId xmlns:a16="http://schemas.microsoft.com/office/drawing/2014/main" xmlns="" id="{9AE5DE17-AEA4-4A38-6B5B-8EA7D3FCA00F}"/>
              </a:ext>
            </a:extLst>
          </p:cNvPr>
          <p:cNvSpPr/>
          <p:nvPr/>
        </p:nvSpPr>
        <p:spPr>
          <a:xfrm>
            <a:off x="9905452" y="3964462"/>
            <a:ext cx="1584176" cy="464331"/>
          </a:xfrm>
          <a:prstGeom prst="rect">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pPr algn="ctr"/>
            <a:r>
              <a:rPr lang="en-ZA" sz="1600" dirty="0">
                <a:solidFill>
                  <a:prstClr val="white"/>
                </a:solidFill>
                <a:latin typeface="Arial" panose="020B0604020202020204" pitchFamily="34" charset="0"/>
                <a:cs typeface="Arial" panose="020B0604020202020204" pitchFamily="34" charset="0"/>
              </a:rPr>
              <a:t>Manufacturing</a:t>
            </a:r>
          </a:p>
        </p:txBody>
      </p:sp>
      <p:sp>
        <p:nvSpPr>
          <p:cNvPr id="9" name="Rectangle 8">
            <a:extLst>
              <a:ext uri="{FF2B5EF4-FFF2-40B4-BE49-F238E27FC236}">
                <a16:creationId xmlns:a16="http://schemas.microsoft.com/office/drawing/2014/main" xmlns="" id="{702666DC-D0F4-3E70-11AD-0AC34AA49E3C}"/>
              </a:ext>
            </a:extLst>
          </p:cNvPr>
          <p:cNvSpPr/>
          <p:nvPr/>
        </p:nvSpPr>
        <p:spPr>
          <a:xfrm>
            <a:off x="9905452" y="5360455"/>
            <a:ext cx="1584176" cy="464331"/>
          </a:xfrm>
          <a:prstGeom prst="rect">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pPr algn="ctr"/>
            <a:r>
              <a:rPr lang="en-ZA" sz="1600" dirty="0">
                <a:solidFill>
                  <a:prstClr val="white"/>
                </a:solidFill>
                <a:latin typeface="Arial" panose="020B0604020202020204" pitchFamily="34" charset="0"/>
                <a:cs typeface="Arial" panose="020B0604020202020204" pitchFamily="34" charset="0"/>
              </a:rPr>
              <a:t>Etc.</a:t>
            </a:r>
          </a:p>
        </p:txBody>
      </p:sp>
      <p:sp>
        <p:nvSpPr>
          <p:cNvPr id="10" name="Rectangle 9">
            <a:extLst>
              <a:ext uri="{FF2B5EF4-FFF2-40B4-BE49-F238E27FC236}">
                <a16:creationId xmlns:a16="http://schemas.microsoft.com/office/drawing/2014/main" xmlns="" id="{397CB732-A16A-728C-56A8-47429B863281}"/>
              </a:ext>
            </a:extLst>
          </p:cNvPr>
          <p:cNvSpPr/>
          <p:nvPr/>
        </p:nvSpPr>
        <p:spPr>
          <a:xfrm>
            <a:off x="6704192" y="5503715"/>
            <a:ext cx="1584176" cy="648072"/>
          </a:xfrm>
          <a:prstGeom prst="rect">
            <a:avLst/>
          </a:prstGeom>
          <a:solidFill>
            <a:schemeClr val="accent1">
              <a:lumMod val="7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Direct uptake</a:t>
            </a:r>
          </a:p>
        </p:txBody>
      </p:sp>
      <p:sp>
        <p:nvSpPr>
          <p:cNvPr id="11" name="Rectangle 10">
            <a:extLst>
              <a:ext uri="{FF2B5EF4-FFF2-40B4-BE49-F238E27FC236}">
                <a16:creationId xmlns:a16="http://schemas.microsoft.com/office/drawing/2014/main" xmlns="" id="{CCDD2E13-091D-14DE-8026-63068E7E5F11}"/>
              </a:ext>
            </a:extLst>
          </p:cNvPr>
          <p:cNvSpPr/>
          <p:nvPr/>
        </p:nvSpPr>
        <p:spPr>
          <a:xfrm>
            <a:off x="1234178" y="5469121"/>
            <a:ext cx="1764196" cy="720080"/>
          </a:xfrm>
          <a:prstGeom prst="rect">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pPr algn="ctr"/>
            <a:r>
              <a:rPr lang="en-ZA" sz="1600" b="1" dirty="0">
                <a:solidFill>
                  <a:prstClr val="white"/>
                </a:solidFill>
                <a:latin typeface="Arial" panose="020B0604020202020204" pitchFamily="34" charset="0"/>
                <a:cs typeface="Arial" panose="020B0604020202020204" pitchFamily="34" charset="0"/>
              </a:rPr>
              <a:t>Existing skillset</a:t>
            </a:r>
          </a:p>
        </p:txBody>
      </p:sp>
      <p:cxnSp>
        <p:nvCxnSpPr>
          <p:cNvPr id="12" name="Straight Arrow Connector 11">
            <a:extLst>
              <a:ext uri="{FF2B5EF4-FFF2-40B4-BE49-F238E27FC236}">
                <a16:creationId xmlns:a16="http://schemas.microsoft.com/office/drawing/2014/main" xmlns="" id="{FAFDE8DD-5301-2EE9-FAD2-086DAF471D25}"/>
              </a:ext>
            </a:extLst>
          </p:cNvPr>
          <p:cNvCxnSpPr/>
          <p:nvPr/>
        </p:nvCxnSpPr>
        <p:spPr>
          <a:xfrm flipV="1">
            <a:off x="4449707" y="4851695"/>
            <a:ext cx="0" cy="763715"/>
          </a:xfrm>
          <a:prstGeom prst="straightConnector1">
            <a:avLst/>
          </a:prstGeom>
          <a:ln w="38100">
            <a:solidFill>
              <a:srgbClr val="82AE19"/>
            </a:solidFill>
            <a:prstDash val="sysDash"/>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xmlns="" id="{7D6289D4-87D9-2477-BF50-4473CD703D52}"/>
              </a:ext>
            </a:extLst>
          </p:cNvPr>
          <p:cNvCxnSpPr>
            <a:cxnSpLocks/>
          </p:cNvCxnSpPr>
          <p:nvPr/>
        </p:nvCxnSpPr>
        <p:spPr>
          <a:xfrm>
            <a:off x="5581975" y="3668932"/>
            <a:ext cx="4140475" cy="0"/>
          </a:xfrm>
          <a:prstGeom prst="straightConnector1">
            <a:avLst/>
          </a:prstGeom>
          <a:ln w="41275">
            <a:solidFill>
              <a:srgbClr val="82AE19"/>
            </a:solidFill>
            <a:prstDash val="sysDash"/>
            <a:tailEnd type="triangle" w="lg" len="lg"/>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xmlns="" id="{DC786130-BC70-215B-9F54-25889B37F86A}"/>
              </a:ext>
            </a:extLst>
          </p:cNvPr>
          <p:cNvSpPr/>
          <p:nvPr/>
        </p:nvSpPr>
        <p:spPr>
          <a:xfrm>
            <a:off x="9905452" y="4662459"/>
            <a:ext cx="1584176" cy="464331"/>
          </a:xfrm>
          <a:prstGeom prst="rect">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pPr algn="ctr"/>
            <a:r>
              <a:rPr lang="en-ZA" sz="1600" dirty="0">
                <a:solidFill>
                  <a:prstClr val="white"/>
                </a:solidFill>
                <a:latin typeface="Arial" panose="020B0604020202020204" pitchFamily="34" charset="0"/>
                <a:cs typeface="Arial" panose="020B0604020202020204" pitchFamily="34" charset="0"/>
              </a:rPr>
              <a:t>Mining</a:t>
            </a:r>
          </a:p>
        </p:txBody>
      </p:sp>
      <p:sp>
        <p:nvSpPr>
          <p:cNvPr id="15" name="Rounded Rectangle 21">
            <a:extLst>
              <a:ext uri="{FF2B5EF4-FFF2-40B4-BE49-F238E27FC236}">
                <a16:creationId xmlns:a16="http://schemas.microsoft.com/office/drawing/2014/main" xmlns="" id="{0C3E87A2-835F-EF9C-3BEF-68987DF47E86}"/>
              </a:ext>
            </a:extLst>
          </p:cNvPr>
          <p:cNvSpPr/>
          <p:nvPr/>
        </p:nvSpPr>
        <p:spPr>
          <a:xfrm>
            <a:off x="3402735" y="2732827"/>
            <a:ext cx="2162327" cy="2099194"/>
          </a:xfrm>
          <a:prstGeom prst="roundRect">
            <a:avLst>
              <a:gd name="adj" fmla="val 7955"/>
            </a:avLst>
          </a:prstGeom>
          <a:gradFill>
            <a:gsLst>
              <a:gs pos="0">
                <a:schemeClr val="accent5">
                  <a:tint val="100000"/>
                  <a:shade val="100000"/>
                  <a:satMod val="130000"/>
                  <a:alpha val="0"/>
                  <a:lumMod val="0"/>
                </a:schemeClr>
              </a:gs>
              <a:gs pos="0">
                <a:schemeClr val="accent1">
                  <a:lumMod val="7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rtlCol="0" anchor="t"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LF</a:t>
            </a:r>
          </a:p>
        </p:txBody>
      </p:sp>
      <p:sp>
        <p:nvSpPr>
          <p:cNvPr id="16" name="Rectangle 15">
            <a:extLst>
              <a:ext uri="{FF2B5EF4-FFF2-40B4-BE49-F238E27FC236}">
                <a16:creationId xmlns:a16="http://schemas.microsoft.com/office/drawing/2014/main" xmlns="" id="{EE82AF9B-1D7E-DAF8-D9A3-ECE47B504572}"/>
              </a:ext>
            </a:extLst>
          </p:cNvPr>
          <p:cNvSpPr/>
          <p:nvPr/>
        </p:nvSpPr>
        <p:spPr>
          <a:xfrm>
            <a:off x="3691810" y="3264911"/>
            <a:ext cx="1584176" cy="401442"/>
          </a:xfrm>
          <a:prstGeom prst="rect">
            <a:avLst/>
          </a:prstGeom>
          <a:solidFill>
            <a:schemeClr val="accent5">
              <a:lumMod val="75000"/>
            </a:schemeClr>
          </a:solidFill>
          <a:ln>
            <a:noFill/>
          </a:ln>
          <a:effectLst/>
        </p:spPr>
        <p:style>
          <a:lnRef idx="1">
            <a:schemeClr val="accent3"/>
          </a:lnRef>
          <a:fillRef idx="3">
            <a:schemeClr val="accent3"/>
          </a:fillRef>
          <a:effectRef idx="2">
            <a:schemeClr val="accent3"/>
          </a:effectRef>
          <a:fontRef idx="minor">
            <a:schemeClr val="lt1"/>
          </a:fontRef>
        </p:style>
        <p:txBody>
          <a:bodyPr tIns="108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Reskilling</a:t>
            </a:r>
          </a:p>
        </p:txBody>
      </p:sp>
      <p:sp>
        <p:nvSpPr>
          <p:cNvPr id="17" name="Rectangle 16">
            <a:extLst>
              <a:ext uri="{FF2B5EF4-FFF2-40B4-BE49-F238E27FC236}">
                <a16:creationId xmlns:a16="http://schemas.microsoft.com/office/drawing/2014/main" xmlns="" id="{71C6CDAE-284D-818F-E82B-9C86349C411D}"/>
              </a:ext>
            </a:extLst>
          </p:cNvPr>
          <p:cNvSpPr/>
          <p:nvPr/>
        </p:nvSpPr>
        <p:spPr>
          <a:xfrm>
            <a:off x="3686466" y="3885953"/>
            <a:ext cx="1584176" cy="401442"/>
          </a:xfrm>
          <a:prstGeom prst="rect">
            <a:avLst/>
          </a:prstGeom>
          <a:solidFill>
            <a:schemeClr val="accent5">
              <a:lumMod val="75000"/>
            </a:schemeClr>
          </a:solidFill>
          <a:ln>
            <a:noFill/>
          </a:ln>
          <a:effectLst/>
        </p:spPr>
        <p:style>
          <a:lnRef idx="1">
            <a:schemeClr val="accent3"/>
          </a:lnRef>
          <a:fillRef idx="3">
            <a:schemeClr val="accent3"/>
          </a:fillRef>
          <a:effectRef idx="2">
            <a:schemeClr val="accent3"/>
          </a:effectRef>
          <a:fontRef idx="minor">
            <a:schemeClr val="lt1"/>
          </a:fontRef>
        </p:style>
        <p:txBody>
          <a:bodyPr tIns="108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Upskilling</a:t>
            </a:r>
          </a:p>
        </p:txBody>
      </p:sp>
      <p:sp>
        <p:nvSpPr>
          <p:cNvPr id="18" name="Rectangle 17">
            <a:extLst>
              <a:ext uri="{FF2B5EF4-FFF2-40B4-BE49-F238E27FC236}">
                <a16:creationId xmlns:a16="http://schemas.microsoft.com/office/drawing/2014/main" xmlns="" id="{DA839824-628F-1E41-AA6B-E74A93308BF4}"/>
              </a:ext>
            </a:extLst>
          </p:cNvPr>
          <p:cNvSpPr/>
          <p:nvPr/>
        </p:nvSpPr>
        <p:spPr>
          <a:xfrm>
            <a:off x="6199386" y="2992593"/>
            <a:ext cx="2947666" cy="1282614"/>
          </a:xfrm>
          <a:prstGeom prst="rect">
            <a:avLst/>
          </a:prstGeom>
          <a:solidFill>
            <a:srgbClr val="1D5E89"/>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Situational assessment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Opportunity identification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Solution </a:t>
            </a:r>
            <a:r>
              <a:rPr kumimoji="0" lang="en-US" sz="16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conceptualisation</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Solutions implementation </a:t>
            </a:r>
          </a:p>
        </p:txBody>
      </p:sp>
      <p:sp>
        <p:nvSpPr>
          <p:cNvPr id="19" name="Speech Bubble: Rectangle with Corners Rounded 18">
            <a:extLst>
              <a:ext uri="{FF2B5EF4-FFF2-40B4-BE49-F238E27FC236}">
                <a16:creationId xmlns:a16="http://schemas.microsoft.com/office/drawing/2014/main" xmlns="" id="{0BF4C282-52D6-6C4B-4017-34D0EA2DB52E}"/>
              </a:ext>
            </a:extLst>
          </p:cNvPr>
          <p:cNvSpPr/>
          <p:nvPr/>
        </p:nvSpPr>
        <p:spPr>
          <a:xfrm>
            <a:off x="5367506" y="1435730"/>
            <a:ext cx="2491103" cy="958927"/>
          </a:xfrm>
          <a:prstGeom prst="wedgeRoundRectCallout">
            <a:avLst>
              <a:gd name="adj1" fmla="val -49335"/>
              <a:gd name="adj2" fmla="val 108542"/>
              <a:gd name="adj3" fmla="val 16667"/>
            </a:avLst>
          </a:prstGeom>
          <a:solidFill>
            <a:srgbClr val="37AC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Development of expert content to enable the LF</a:t>
            </a:r>
          </a:p>
        </p:txBody>
      </p:sp>
      <p:sp>
        <p:nvSpPr>
          <p:cNvPr id="20" name="Rectangle 19">
            <a:extLst>
              <a:ext uri="{FF2B5EF4-FFF2-40B4-BE49-F238E27FC236}">
                <a16:creationId xmlns:a16="http://schemas.microsoft.com/office/drawing/2014/main" xmlns="" id="{9E46B7F9-BC6A-162D-6184-96FC2870A406}"/>
              </a:ext>
            </a:extLst>
          </p:cNvPr>
          <p:cNvSpPr/>
          <p:nvPr/>
        </p:nvSpPr>
        <p:spPr>
          <a:xfrm>
            <a:off x="3674150" y="5503715"/>
            <a:ext cx="1551113" cy="648073"/>
          </a:xfrm>
          <a:prstGeom prst="rect">
            <a:avLst/>
          </a:prstGeom>
          <a:solidFill>
            <a:schemeClr val="accent1">
              <a:lumMod val="7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ZA" sz="1600" dirty="0">
                <a:solidFill>
                  <a:prstClr val="white"/>
                </a:solidFill>
                <a:latin typeface="Arial" panose="020B0604020202020204" pitchFamily="34" charset="0"/>
                <a:cs typeface="Arial" panose="020B0604020202020204" pitchFamily="34" charset="0"/>
              </a:rPr>
              <a:t>Does it meet industry needs</a:t>
            </a:r>
          </a:p>
        </p:txBody>
      </p:sp>
      <p:cxnSp>
        <p:nvCxnSpPr>
          <p:cNvPr id="21" name="Straight Arrow Connector 20">
            <a:extLst>
              <a:ext uri="{FF2B5EF4-FFF2-40B4-BE49-F238E27FC236}">
                <a16:creationId xmlns:a16="http://schemas.microsoft.com/office/drawing/2014/main" xmlns="" id="{6A542CCB-793D-7DAB-6709-C31E05523DF3}"/>
              </a:ext>
            </a:extLst>
          </p:cNvPr>
          <p:cNvCxnSpPr>
            <a:cxnSpLocks/>
            <a:endCxn id="20" idx="1"/>
          </p:cNvCxnSpPr>
          <p:nvPr/>
        </p:nvCxnSpPr>
        <p:spPr>
          <a:xfrm flipV="1">
            <a:off x="2991753" y="5827752"/>
            <a:ext cx="682397" cy="18372"/>
          </a:xfrm>
          <a:prstGeom prst="straightConnector1">
            <a:avLst/>
          </a:prstGeom>
          <a:ln w="38100">
            <a:solidFill>
              <a:schemeClr val="tx2">
                <a:lumMod val="40000"/>
                <a:lumOff val="60000"/>
              </a:schemeClr>
            </a:solidFill>
            <a:prstDash val="sysDash"/>
            <a:tailEnd type="triangle" w="lg" len="lg"/>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xmlns="" id="{3CBFDDB1-A62D-AB66-5D9C-75A250B40112}"/>
              </a:ext>
            </a:extLst>
          </p:cNvPr>
          <p:cNvSpPr txBox="1"/>
          <p:nvPr/>
        </p:nvSpPr>
        <p:spPr>
          <a:xfrm>
            <a:off x="4496781" y="5011230"/>
            <a:ext cx="700302" cy="476071"/>
          </a:xfrm>
          <a:prstGeom prst="ellipse">
            <a:avLst/>
          </a:prstGeom>
          <a:solidFill>
            <a:schemeClr val="accent1">
              <a:lumMod val="75000"/>
            </a:schemeClr>
          </a:solidFill>
        </p:spPr>
        <p:txBody>
          <a:bodyPr wrap="square" lIns="36000" rIns="36000" rtlCol="0">
            <a:spAutoFit/>
          </a:bodyPr>
          <a:lstStyle/>
          <a:p>
            <a:pPr algn="ctr"/>
            <a:r>
              <a:rPr lang="en-US" sz="1600" b="1" dirty="0">
                <a:solidFill>
                  <a:schemeClr val="bg1"/>
                </a:solidFill>
                <a:latin typeface="Arial" panose="020B0604020202020204" pitchFamily="34" charset="0"/>
                <a:cs typeface="Arial" panose="020B0604020202020204" pitchFamily="34" charset="0"/>
              </a:rPr>
              <a:t>No </a:t>
            </a:r>
          </a:p>
        </p:txBody>
      </p:sp>
      <p:sp>
        <p:nvSpPr>
          <p:cNvPr id="23" name="TextBox 22">
            <a:extLst>
              <a:ext uri="{FF2B5EF4-FFF2-40B4-BE49-F238E27FC236}">
                <a16:creationId xmlns:a16="http://schemas.microsoft.com/office/drawing/2014/main" xmlns="" id="{0A3F20AD-F3C8-B2B3-C3CD-E39A0E68A42E}"/>
              </a:ext>
            </a:extLst>
          </p:cNvPr>
          <p:cNvSpPr txBox="1"/>
          <p:nvPr/>
        </p:nvSpPr>
        <p:spPr>
          <a:xfrm>
            <a:off x="5578486" y="5344701"/>
            <a:ext cx="700302" cy="448468"/>
          </a:xfrm>
          <a:prstGeom prst="ellipse">
            <a:avLst/>
          </a:prstGeom>
          <a:solidFill>
            <a:schemeClr val="accent1">
              <a:lumMod val="75000"/>
            </a:schemeClr>
          </a:solidFill>
        </p:spPr>
        <p:txBody>
          <a:bodyPr wrap="square" lIns="36000" rIns="36000" rtlCol="0">
            <a:spAutoFit/>
          </a:bodyPr>
          <a:lstStyle>
            <a:defPPr>
              <a:defRPr lang="en-US"/>
            </a:defPPr>
            <a:lvl1pPr algn="ctr">
              <a:defRPr sz="1600" b="1">
                <a:solidFill>
                  <a:schemeClr val="bg1"/>
                </a:solidFill>
                <a:latin typeface="Arial" panose="020B0604020202020204" pitchFamily="34" charset="0"/>
                <a:cs typeface="Arial" panose="020B0604020202020204" pitchFamily="34" charset="0"/>
              </a:defRPr>
            </a:lvl1pPr>
          </a:lstStyle>
          <a:p>
            <a:r>
              <a:rPr lang="en-US" dirty="0"/>
              <a:t>Yes </a:t>
            </a:r>
          </a:p>
        </p:txBody>
      </p:sp>
    </p:spTree>
    <p:extLst>
      <p:ext uri="{BB962C8B-B14F-4D97-AF65-F5344CB8AC3E}">
        <p14:creationId xmlns:p14="http://schemas.microsoft.com/office/powerpoint/2010/main" xmlns="" val="185047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857500"/>
            <a:ext cx="8229600" cy="1143000"/>
          </a:xfrm>
        </p:spPr>
        <p:txBody>
          <a:bodyPr>
            <a:normAutofit fontScale="90000"/>
          </a:bodyPr>
          <a:lstStyle/>
          <a:p>
            <a:pPr algn="ctr"/>
            <a:r>
              <a:rPr lang="en-US" dirty="0">
                <a:solidFill>
                  <a:schemeClr val="bg1"/>
                </a:solidFill>
              </a:rPr>
              <a:t>Hosted Programmes: Collaborative Programme in Additive Manufacturing (CPAM)</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xmlns="" val="1517919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682C3EC5-E65C-5075-258E-E43E5CAA704E}"/>
              </a:ext>
            </a:extLst>
          </p:cNvPr>
          <p:cNvGrpSpPr/>
          <p:nvPr/>
        </p:nvGrpSpPr>
        <p:grpSpPr>
          <a:xfrm>
            <a:off x="5812085" y="1032817"/>
            <a:ext cx="5175769" cy="5167072"/>
            <a:chOff x="5812085" y="1032817"/>
            <a:chExt cx="5175769" cy="5167072"/>
          </a:xfrm>
        </p:grpSpPr>
        <p:sp>
          <p:nvSpPr>
            <p:cNvPr id="17" name="Freeform 16">
              <a:extLst>
                <a:ext uri="{FF2B5EF4-FFF2-40B4-BE49-F238E27FC236}">
                  <a16:creationId xmlns:a16="http://schemas.microsoft.com/office/drawing/2014/main" xmlns="" id="{61574685-A026-378C-3FA5-0D0EE8F86B1B}"/>
                </a:ext>
              </a:extLst>
            </p:cNvPr>
            <p:cNvSpPr/>
            <p:nvPr/>
          </p:nvSpPr>
          <p:spPr>
            <a:xfrm>
              <a:off x="6865660" y="1032817"/>
              <a:ext cx="3165910" cy="2871870"/>
            </a:xfrm>
            <a:custGeom>
              <a:avLst/>
              <a:gdLst>
                <a:gd name="connsiteX0" fmla="*/ 0 w 3165910"/>
                <a:gd name="connsiteY0" fmla="*/ 1435935 h 2871870"/>
                <a:gd name="connsiteX1" fmla="*/ 1582955 w 3165910"/>
                <a:gd name="connsiteY1" fmla="*/ 0 h 2871870"/>
                <a:gd name="connsiteX2" fmla="*/ 3165910 w 3165910"/>
                <a:gd name="connsiteY2" fmla="*/ 1435935 h 2871870"/>
                <a:gd name="connsiteX3" fmla="*/ 1582955 w 3165910"/>
                <a:gd name="connsiteY3" fmla="*/ 2871870 h 2871870"/>
                <a:gd name="connsiteX4" fmla="*/ 0 w 3165910"/>
                <a:gd name="connsiteY4" fmla="*/ 1435935 h 287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5910" h="2871870">
                  <a:moveTo>
                    <a:pt x="0" y="1435935"/>
                  </a:moveTo>
                  <a:cubicBezTo>
                    <a:pt x="0" y="642890"/>
                    <a:pt x="708713" y="0"/>
                    <a:pt x="1582955" y="0"/>
                  </a:cubicBezTo>
                  <a:cubicBezTo>
                    <a:pt x="2457197" y="0"/>
                    <a:pt x="3165910" y="642890"/>
                    <a:pt x="3165910" y="1435935"/>
                  </a:cubicBezTo>
                  <a:cubicBezTo>
                    <a:pt x="3165910" y="2228980"/>
                    <a:pt x="2457197" y="2871870"/>
                    <a:pt x="1582955" y="2871870"/>
                  </a:cubicBezTo>
                  <a:cubicBezTo>
                    <a:pt x="708713" y="2871870"/>
                    <a:pt x="0" y="2228980"/>
                    <a:pt x="0" y="1435935"/>
                  </a:cubicBezTo>
                  <a:close/>
                </a:path>
              </a:pathLst>
            </a:custGeom>
            <a:solidFill>
              <a:srgbClr val="1D5E89">
                <a:alpha val="50000"/>
              </a:srgbClr>
            </a:solidFill>
            <a:ln>
              <a:noFill/>
            </a:ln>
            <a:effectLst/>
          </p:spPr>
          <p:style>
            <a:lnRef idx="2">
              <a:scrgbClr r="0" g="0" b="0"/>
            </a:lnRef>
            <a:fillRef idx="1">
              <a:scrgbClr r="0" g="0" b="0"/>
            </a:fillRef>
            <a:effectRef idx="0">
              <a:scrgbClr r="0" g="0" b="0"/>
            </a:effectRef>
            <a:fontRef idx="minor">
              <a:schemeClr val="tx1"/>
            </a:fontRef>
          </p:style>
          <p:txBody>
            <a:bodyPr spcFirstLastPara="0" vert="horz" wrap="square" lIns="365297" tIns="386597" rIns="365298" bIns="1574007" numCol="1" spcCol="1270" anchor="ctr" anchorCtr="0">
              <a:noAutofit/>
            </a:bodyPr>
            <a:lstStyle/>
            <a:p>
              <a:pPr marL="0" marR="0" lvl="0" indent="0" algn="ctr" defTabSz="533400" rtl="0" eaLnBrk="0" fontAlgn="base" latinLnBrk="0" hangingPunct="0">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TRAINING-AS-A-SERVICE</a:t>
              </a:r>
            </a:p>
          </p:txBody>
        </p:sp>
        <p:sp>
          <p:nvSpPr>
            <p:cNvPr id="18" name="Freeform 17">
              <a:extLst>
                <a:ext uri="{FF2B5EF4-FFF2-40B4-BE49-F238E27FC236}">
                  <a16:creationId xmlns:a16="http://schemas.microsoft.com/office/drawing/2014/main" xmlns="" id="{A0C79B6A-FD5D-826F-1258-678FA9241E47}"/>
                </a:ext>
              </a:extLst>
            </p:cNvPr>
            <p:cNvSpPr/>
            <p:nvPr/>
          </p:nvSpPr>
          <p:spPr>
            <a:xfrm>
              <a:off x="8066913" y="2177790"/>
              <a:ext cx="2920941" cy="2739459"/>
            </a:xfrm>
            <a:custGeom>
              <a:avLst/>
              <a:gdLst>
                <a:gd name="connsiteX0" fmla="*/ 0 w 2920941"/>
                <a:gd name="connsiteY0" fmla="*/ 1369730 h 2739459"/>
                <a:gd name="connsiteX1" fmla="*/ 1460471 w 2920941"/>
                <a:gd name="connsiteY1" fmla="*/ 0 h 2739459"/>
                <a:gd name="connsiteX2" fmla="*/ 2920942 w 2920941"/>
                <a:gd name="connsiteY2" fmla="*/ 1369730 h 2739459"/>
                <a:gd name="connsiteX3" fmla="*/ 1460471 w 2920941"/>
                <a:gd name="connsiteY3" fmla="*/ 2739460 h 2739459"/>
                <a:gd name="connsiteX4" fmla="*/ 0 w 2920941"/>
                <a:gd name="connsiteY4" fmla="*/ 1369730 h 2739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941" h="2739459">
                  <a:moveTo>
                    <a:pt x="0" y="1369730"/>
                  </a:moveTo>
                  <a:cubicBezTo>
                    <a:pt x="0" y="613249"/>
                    <a:pt x="653875" y="0"/>
                    <a:pt x="1460471" y="0"/>
                  </a:cubicBezTo>
                  <a:cubicBezTo>
                    <a:pt x="2267067" y="0"/>
                    <a:pt x="2920942" y="613249"/>
                    <a:pt x="2920942" y="1369730"/>
                  </a:cubicBezTo>
                  <a:cubicBezTo>
                    <a:pt x="2920942" y="2126211"/>
                    <a:pt x="2267067" y="2739460"/>
                    <a:pt x="1460471" y="2739460"/>
                  </a:cubicBezTo>
                  <a:cubicBezTo>
                    <a:pt x="653875" y="2739460"/>
                    <a:pt x="0" y="2126211"/>
                    <a:pt x="0" y="1369730"/>
                  </a:cubicBezTo>
                  <a:close/>
                </a:path>
              </a:pathLst>
            </a:custGeom>
            <a:solidFill>
              <a:srgbClr val="00B0F0">
                <a:alpha val="50000"/>
              </a:srgbClr>
            </a:solidFill>
            <a:ln>
              <a:noFill/>
            </a:ln>
            <a:effectLst/>
          </p:spPr>
          <p:style>
            <a:lnRef idx="2">
              <a:scrgbClr r="0" g="0" b="0"/>
            </a:lnRef>
            <a:fillRef idx="1">
              <a:scrgbClr r="0" g="0" b="0"/>
            </a:fillRef>
            <a:effectRef idx="0">
              <a:scrgbClr r="0" g="0" b="0"/>
            </a:effectRef>
            <a:fontRef idx="minor">
              <a:schemeClr val="tx1"/>
            </a:fontRef>
          </p:style>
          <p:txBody>
            <a:bodyPr spcFirstLastPara="0" vert="horz" wrap="square" lIns="1572815" tIns="316091" rIns="224687" bIns="316092" numCol="1" spcCol="1270" anchor="ctr" anchorCtr="0">
              <a:noAutofit/>
            </a:bodyPr>
            <a:lstStyle/>
            <a:p>
              <a:pPr marL="0" marR="0" lvl="0" indent="0" algn="ctr" defTabSz="466725" rtl="0" eaLnBrk="0" fontAlgn="base" latinLnBrk="0" hangingPunct="0">
                <a:lnSpc>
                  <a:spcPct val="90000"/>
                </a:lnSpc>
                <a:spcBef>
                  <a:spcPct val="0"/>
                </a:spcBef>
                <a:spcAft>
                  <a:spcPct val="3500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EXPERTISE-AS-A-SERVICE</a:t>
              </a:r>
              <a:endPar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Freeform 18">
              <a:extLst>
                <a:ext uri="{FF2B5EF4-FFF2-40B4-BE49-F238E27FC236}">
                  <a16:creationId xmlns:a16="http://schemas.microsoft.com/office/drawing/2014/main" xmlns="" id="{4D545014-2F4B-0FE4-8EFF-8F9E88AC32F5}"/>
                </a:ext>
              </a:extLst>
            </p:cNvPr>
            <p:cNvSpPr/>
            <p:nvPr/>
          </p:nvSpPr>
          <p:spPr>
            <a:xfrm>
              <a:off x="6961267" y="3052686"/>
              <a:ext cx="3227469" cy="3147203"/>
            </a:xfrm>
            <a:custGeom>
              <a:avLst/>
              <a:gdLst>
                <a:gd name="connsiteX0" fmla="*/ 0 w 3227469"/>
                <a:gd name="connsiteY0" fmla="*/ 1573602 h 3147203"/>
                <a:gd name="connsiteX1" fmla="*/ 1613735 w 3227469"/>
                <a:gd name="connsiteY1" fmla="*/ 0 h 3147203"/>
                <a:gd name="connsiteX2" fmla="*/ 3227470 w 3227469"/>
                <a:gd name="connsiteY2" fmla="*/ 1573602 h 3147203"/>
                <a:gd name="connsiteX3" fmla="*/ 1613735 w 3227469"/>
                <a:gd name="connsiteY3" fmla="*/ 3147204 h 3147203"/>
                <a:gd name="connsiteX4" fmla="*/ 0 w 3227469"/>
                <a:gd name="connsiteY4" fmla="*/ 1573602 h 3147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469" h="3147203">
                  <a:moveTo>
                    <a:pt x="0" y="1573602"/>
                  </a:moveTo>
                  <a:cubicBezTo>
                    <a:pt x="0" y="704526"/>
                    <a:pt x="722494" y="0"/>
                    <a:pt x="1613735" y="0"/>
                  </a:cubicBezTo>
                  <a:cubicBezTo>
                    <a:pt x="2504976" y="0"/>
                    <a:pt x="3227470" y="704526"/>
                    <a:pt x="3227470" y="1573602"/>
                  </a:cubicBezTo>
                  <a:cubicBezTo>
                    <a:pt x="3227470" y="2442678"/>
                    <a:pt x="2504976" y="3147204"/>
                    <a:pt x="1613735" y="3147204"/>
                  </a:cubicBezTo>
                  <a:cubicBezTo>
                    <a:pt x="722494" y="3147204"/>
                    <a:pt x="0" y="2442678"/>
                    <a:pt x="0" y="1573602"/>
                  </a:cubicBezTo>
                  <a:close/>
                </a:path>
              </a:pathLst>
            </a:custGeom>
            <a:solidFill>
              <a:srgbClr val="17879D">
                <a:alpha val="50000"/>
              </a:srgbClr>
            </a:solidFill>
            <a:ln>
              <a:noFill/>
            </a:ln>
            <a:effectLst/>
          </p:spPr>
          <p:style>
            <a:lnRef idx="2">
              <a:scrgbClr r="0" g="0" b="0"/>
            </a:lnRef>
            <a:fillRef idx="1">
              <a:scrgbClr r="0" g="0" b="0"/>
            </a:fillRef>
            <a:effectRef idx="0">
              <a:scrgbClr r="0" g="0" b="0"/>
            </a:effectRef>
            <a:fontRef idx="minor">
              <a:schemeClr val="tx1"/>
            </a:fontRef>
          </p:style>
          <p:txBody>
            <a:bodyPr spcFirstLastPara="0" vert="horz" wrap="square" lIns="372400" tIns="1724910" rIns="372400" bIns="423662" numCol="1" spcCol="1270" anchor="ctr" anchorCtr="0">
              <a:noAutofit/>
            </a:bodyPr>
            <a:lstStyle/>
            <a:p>
              <a:pPr marL="0" marR="0" lvl="0" indent="0" algn="ctr" defTabSz="533400" rtl="0" eaLnBrk="0" fontAlgn="base" latinLnBrk="0" hangingPunct="0">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INFRASTRUCTURE-AS-A-SERVICE</a:t>
              </a:r>
            </a:p>
          </p:txBody>
        </p:sp>
        <p:sp>
          <p:nvSpPr>
            <p:cNvPr id="20" name="Freeform 19">
              <a:extLst>
                <a:ext uri="{FF2B5EF4-FFF2-40B4-BE49-F238E27FC236}">
                  <a16:creationId xmlns:a16="http://schemas.microsoft.com/office/drawing/2014/main" xmlns="" id="{7958CF50-4EBE-8FAB-1A02-7B7508618C8F}"/>
                </a:ext>
              </a:extLst>
            </p:cNvPr>
            <p:cNvSpPr/>
            <p:nvPr/>
          </p:nvSpPr>
          <p:spPr>
            <a:xfrm>
              <a:off x="5812085" y="2154730"/>
              <a:ext cx="3115521" cy="2785579"/>
            </a:xfrm>
            <a:custGeom>
              <a:avLst/>
              <a:gdLst>
                <a:gd name="connsiteX0" fmla="*/ 0 w 3115521"/>
                <a:gd name="connsiteY0" fmla="*/ 1392790 h 2785579"/>
                <a:gd name="connsiteX1" fmla="*/ 1557761 w 3115521"/>
                <a:gd name="connsiteY1" fmla="*/ 0 h 2785579"/>
                <a:gd name="connsiteX2" fmla="*/ 3115522 w 3115521"/>
                <a:gd name="connsiteY2" fmla="*/ 1392790 h 2785579"/>
                <a:gd name="connsiteX3" fmla="*/ 1557761 w 3115521"/>
                <a:gd name="connsiteY3" fmla="*/ 2785580 h 2785579"/>
                <a:gd name="connsiteX4" fmla="*/ 0 w 3115521"/>
                <a:gd name="connsiteY4" fmla="*/ 1392790 h 2785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521" h="2785579">
                  <a:moveTo>
                    <a:pt x="0" y="1392790"/>
                  </a:moveTo>
                  <a:cubicBezTo>
                    <a:pt x="0" y="623573"/>
                    <a:pt x="697433" y="0"/>
                    <a:pt x="1557761" y="0"/>
                  </a:cubicBezTo>
                  <a:cubicBezTo>
                    <a:pt x="2418089" y="0"/>
                    <a:pt x="3115522" y="623573"/>
                    <a:pt x="3115522" y="1392790"/>
                  </a:cubicBezTo>
                  <a:cubicBezTo>
                    <a:pt x="3115522" y="2162007"/>
                    <a:pt x="2418089" y="2785580"/>
                    <a:pt x="1557761" y="2785580"/>
                  </a:cubicBezTo>
                  <a:cubicBezTo>
                    <a:pt x="697433" y="2785580"/>
                    <a:pt x="0" y="2162007"/>
                    <a:pt x="0" y="1392790"/>
                  </a:cubicBezTo>
                  <a:close/>
                </a:path>
              </a:pathLst>
            </a:custGeom>
            <a:solidFill>
              <a:schemeClr val="bg1">
                <a:lumMod val="65000"/>
                <a:alpha val="50000"/>
              </a:schemeClr>
            </a:solidFill>
            <a:ln>
              <a:noFill/>
            </a:ln>
            <a:effectLst/>
          </p:spPr>
          <p:style>
            <a:lnRef idx="2">
              <a:scrgbClr r="0" g="0" b="0"/>
            </a:lnRef>
            <a:fillRef idx="1">
              <a:scrgbClr r="0" g="0" b="0"/>
            </a:fillRef>
            <a:effectRef idx="0">
              <a:scrgbClr r="0" g="0" b="0"/>
            </a:effectRef>
            <a:fontRef idx="minor">
              <a:schemeClr val="tx1"/>
            </a:fontRef>
          </p:style>
          <p:txBody>
            <a:bodyPr spcFirstLastPara="0" vert="horz" wrap="square" lIns="239656" tIns="321413" rIns="1677588" bIns="321413" numCol="1" spcCol="1270" anchor="ctr" anchorCtr="0">
              <a:noAutofit/>
            </a:bodyPr>
            <a:lstStyle/>
            <a:p>
              <a:pPr marL="0" marR="0" lvl="0" indent="0" algn="ctr" defTabSz="533400" rtl="0" eaLnBrk="0" fontAlgn="base" latinLnBrk="0" hangingPunct="0">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COURSEWARE-AS-A-SERVICE</a:t>
              </a:r>
            </a:p>
          </p:txBody>
        </p:sp>
      </p:grpSp>
      <p:sp>
        <p:nvSpPr>
          <p:cNvPr id="2" name="Title 1">
            <a:extLst>
              <a:ext uri="{FF2B5EF4-FFF2-40B4-BE49-F238E27FC236}">
                <a16:creationId xmlns:a16="http://schemas.microsoft.com/office/drawing/2014/main" xmlns="" id="{93701EBE-EB15-80E3-CA34-A4FD13B3CF96}"/>
              </a:ext>
            </a:extLst>
          </p:cNvPr>
          <p:cNvSpPr>
            <a:spLocks noGrp="1"/>
          </p:cNvSpPr>
          <p:nvPr>
            <p:ph type="title"/>
          </p:nvPr>
        </p:nvSpPr>
        <p:spPr/>
        <p:txBody>
          <a:bodyPr/>
          <a:lstStyle/>
          <a:p>
            <a:r>
              <a:rPr lang="en-US" dirty="0"/>
              <a:t>Learning Factory Value Model</a:t>
            </a:r>
            <a:endParaRPr lang="en-ZA"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E5436C54-7C8C-B345-7254-7D799E5BB059}"/>
              </a:ext>
            </a:extLst>
          </p:cNvPr>
          <p:cNvSpPr txBox="1"/>
          <p:nvPr/>
        </p:nvSpPr>
        <p:spPr>
          <a:xfrm rot="18920805" flipH="1">
            <a:off x="5003313" y="982920"/>
            <a:ext cx="2478407"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12D50"/>
                </a:solidFill>
                <a:effectLst/>
                <a:uLnTx/>
                <a:uFillTx/>
                <a:latin typeface="Arial" panose="020B0604020202020204" pitchFamily="34" charset="0"/>
                <a:ea typeface="ＭＳ Ｐゴシック" charset="0"/>
                <a:cs typeface="Arial" panose="020B0604020202020204" pitchFamily="34" charset="0"/>
              </a:rPr>
              <a:t>4IR SKILLS DEVELOPMENT</a:t>
            </a:r>
          </a:p>
        </p:txBody>
      </p:sp>
      <p:sp>
        <p:nvSpPr>
          <p:cNvPr id="5" name="Left Brace 4">
            <a:extLst>
              <a:ext uri="{FF2B5EF4-FFF2-40B4-BE49-F238E27FC236}">
                <a16:creationId xmlns:a16="http://schemas.microsoft.com/office/drawing/2014/main" xmlns="" id="{CD872743-F7E8-8E7B-CECA-CA8AB8A55B7C}"/>
              </a:ext>
            </a:extLst>
          </p:cNvPr>
          <p:cNvSpPr/>
          <p:nvPr/>
        </p:nvSpPr>
        <p:spPr>
          <a:xfrm rot="2730136">
            <a:off x="6438678" y="697120"/>
            <a:ext cx="395941" cy="2136839"/>
          </a:xfrm>
          <a:prstGeom prst="leftBrace">
            <a:avLst/>
          </a:prstGeom>
          <a:ln>
            <a:solidFill>
              <a:srgbClr val="012D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Left Brace 5">
            <a:extLst>
              <a:ext uri="{FF2B5EF4-FFF2-40B4-BE49-F238E27FC236}">
                <a16:creationId xmlns:a16="http://schemas.microsoft.com/office/drawing/2014/main" xmlns="" id="{2BFE5285-208A-EC08-C2FC-E58AD7453663}"/>
              </a:ext>
            </a:extLst>
          </p:cNvPr>
          <p:cNvSpPr/>
          <p:nvPr/>
        </p:nvSpPr>
        <p:spPr>
          <a:xfrm rot="8278662">
            <a:off x="10214486" y="872756"/>
            <a:ext cx="395941" cy="2136839"/>
          </a:xfrm>
          <a:prstGeom prst="leftBrace">
            <a:avLst/>
          </a:prstGeom>
          <a:ln>
            <a:solidFill>
              <a:srgbClr val="012D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Left Brace 6">
            <a:extLst>
              <a:ext uri="{FF2B5EF4-FFF2-40B4-BE49-F238E27FC236}">
                <a16:creationId xmlns:a16="http://schemas.microsoft.com/office/drawing/2014/main" xmlns="" id="{B5A74F25-0070-9AC1-1A1C-9359784BF11C}"/>
              </a:ext>
            </a:extLst>
          </p:cNvPr>
          <p:cNvSpPr/>
          <p:nvPr/>
        </p:nvSpPr>
        <p:spPr>
          <a:xfrm rot="19019462">
            <a:off x="6411390" y="4181605"/>
            <a:ext cx="395941" cy="2136839"/>
          </a:xfrm>
          <a:prstGeom prst="leftBrace">
            <a:avLst/>
          </a:prstGeom>
          <a:ln>
            <a:solidFill>
              <a:srgbClr val="012D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Left Brace 7">
            <a:extLst>
              <a:ext uri="{FF2B5EF4-FFF2-40B4-BE49-F238E27FC236}">
                <a16:creationId xmlns:a16="http://schemas.microsoft.com/office/drawing/2014/main" xmlns="" id="{B581EBA5-9B29-21C4-D5AE-8B9EFEAECB70}"/>
              </a:ext>
            </a:extLst>
          </p:cNvPr>
          <p:cNvSpPr/>
          <p:nvPr/>
        </p:nvSpPr>
        <p:spPr>
          <a:xfrm rot="13061118">
            <a:off x="10278261" y="4181605"/>
            <a:ext cx="395941" cy="2136839"/>
          </a:xfrm>
          <a:prstGeom prst="leftBrace">
            <a:avLst/>
          </a:prstGeom>
          <a:ln>
            <a:solidFill>
              <a:srgbClr val="012D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xmlns="" id="{6CFDE15F-6B0E-2682-629A-6A6CC1E2A4A5}"/>
              </a:ext>
            </a:extLst>
          </p:cNvPr>
          <p:cNvSpPr txBox="1"/>
          <p:nvPr/>
        </p:nvSpPr>
        <p:spPr>
          <a:xfrm rot="2778616" flipH="1">
            <a:off x="4814806" y="5243537"/>
            <a:ext cx="2696323"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12D50"/>
                </a:solidFill>
                <a:effectLst/>
                <a:uLnTx/>
                <a:uFillTx/>
                <a:latin typeface="Arial" panose="020B0604020202020204" pitchFamily="34" charset="0"/>
                <a:ea typeface="ＭＳ Ｐゴシック" charset="0"/>
                <a:cs typeface="Arial" panose="020B0604020202020204" pitchFamily="34" charset="0"/>
              </a:rPr>
              <a:t>4IR TESTING AND EXPERIMENTATION</a:t>
            </a:r>
          </a:p>
        </p:txBody>
      </p:sp>
      <p:sp>
        <p:nvSpPr>
          <p:cNvPr id="11" name="TextBox 10">
            <a:extLst>
              <a:ext uri="{FF2B5EF4-FFF2-40B4-BE49-F238E27FC236}">
                <a16:creationId xmlns:a16="http://schemas.microsoft.com/office/drawing/2014/main" xmlns="" id="{08B8F4D0-A234-34CA-1952-AAA1ADA5EA17}"/>
              </a:ext>
            </a:extLst>
          </p:cNvPr>
          <p:cNvSpPr txBox="1"/>
          <p:nvPr/>
        </p:nvSpPr>
        <p:spPr>
          <a:xfrm rot="2866819" flipH="1">
            <a:off x="9591005" y="1359056"/>
            <a:ext cx="2455899"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12D50"/>
                </a:solidFill>
                <a:effectLst/>
                <a:uLnTx/>
                <a:uFillTx/>
                <a:latin typeface="Arial" panose="020B0604020202020204" pitchFamily="34" charset="0"/>
                <a:ea typeface="ＭＳ Ｐゴシック" charset="0"/>
                <a:cs typeface="Arial" panose="020B0604020202020204" pitchFamily="34" charset="0"/>
              </a:rPr>
              <a:t>INDUSTRY/COMMUNITY DEVELOPMENT</a:t>
            </a:r>
          </a:p>
        </p:txBody>
      </p:sp>
      <p:sp>
        <p:nvSpPr>
          <p:cNvPr id="12" name="TextBox 11">
            <a:extLst>
              <a:ext uri="{FF2B5EF4-FFF2-40B4-BE49-F238E27FC236}">
                <a16:creationId xmlns:a16="http://schemas.microsoft.com/office/drawing/2014/main" xmlns="" id="{8F8FAC7E-C361-DFAC-70D3-DA8B4D4A9BD1}"/>
              </a:ext>
            </a:extLst>
          </p:cNvPr>
          <p:cNvSpPr txBox="1"/>
          <p:nvPr/>
        </p:nvSpPr>
        <p:spPr>
          <a:xfrm rot="18423953" flipH="1">
            <a:off x="9836388" y="5352029"/>
            <a:ext cx="1965134"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12D50"/>
                </a:solidFill>
                <a:effectLst/>
                <a:uLnTx/>
                <a:uFillTx/>
                <a:latin typeface="Arial" panose="020B0604020202020204" pitchFamily="34" charset="0"/>
                <a:ea typeface="ＭＳ Ｐゴシック" charset="0"/>
                <a:cs typeface="Arial" panose="020B0604020202020204" pitchFamily="34" charset="0"/>
              </a:rPr>
              <a:t>INNOVATION</a:t>
            </a:r>
          </a:p>
        </p:txBody>
      </p:sp>
      <p:sp>
        <p:nvSpPr>
          <p:cNvPr id="13" name="TextBox 12">
            <a:extLst>
              <a:ext uri="{FF2B5EF4-FFF2-40B4-BE49-F238E27FC236}">
                <a16:creationId xmlns:a16="http://schemas.microsoft.com/office/drawing/2014/main" xmlns="" id="{C87E8885-DD15-44E6-9131-E0BCAD72D674}"/>
              </a:ext>
            </a:extLst>
          </p:cNvPr>
          <p:cNvSpPr txBox="1"/>
          <p:nvPr/>
        </p:nvSpPr>
        <p:spPr>
          <a:xfrm>
            <a:off x="7526147" y="3194422"/>
            <a:ext cx="1845447" cy="334839"/>
          </a:xfrm>
          <a:prstGeom prst="rect">
            <a:avLst/>
          </a:prstGeom>
          <a:solidFill>
            <a:schemeClr val="bg1">
              <a:lumMod val="95000"/>
            </a:schemeClr>
          </a:solidFill>
          <a:ln>
            <a:solidFill>
              <a:schemeClr val="accent1">
                <a:shade val="95000"/>
                <a:satMod val="105000"/>
              </a:schemeClr>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CSIR LF offerings</a:t>
            </a:r>
          </a:p>
        </p:txBody>
      </p:sp>
      <p:sp>
        <p:nvSpPr>
          <p:cNvPr id="25" name="TextBox 24">
            <a:extLst>
              <a:ext uri="{FF2B5EF4-FFF2-40B4-BE49-F238E27FC236}">
                <a16:creationId xmlns:a16="http://schemas.microsoft.com/office/drawing/2014/main" xmlns="" id="{B962FC33-A3C8-8BC6-EDAF-7357478614C0}"/>
              </a:ext>
            </a:extLst>
          </p:cNvPr>
          <p:cNvSpPr txBox="1"/>
          <p:nvPr/>
        </p:nvSpPr>
        <p:spPr>
          <a:xfrm flipH="1">
            <a:off x="1064990" y="1010891"/>
            <a:ext cx="3688831" cy="769441"/>
          </a:xfrm>
          <a:prstGeom prst="rect">
            <a:avLst/>
          </a:prstGeom>
          <a:solidFill>
            <a:sysClr val="window" lastClr="FFFFFF">
              <a:lumMod val="65000"/>
              <a:alpha val="70000"/>
            </a:sys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12D50"/>
                </a:solidFill>
                <a:effectLst/>
                <a:uLnTx/>
                <a:uFillTx/>
                <a:latin typeface="Arial" panose="020B0604020202020204" pitchFamily="34" charset="0"/>
                <a:ea typeface="ＭＳ Ｐゴシック" charset="0"/>
                <a:cs typeface="Arial" panose="020B0604020202020204" pitchFamily="34" charset="0"/>
              </a:rPr>
              <a:t>COURSEWARE-AS-A-SERVICE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12D50"/>
                </a:solidFill>
                <a:effectLst/>
                <a:uLnTx/>
                <a:uFillTx/>
                <a:latin typeface="Arial" panose="020B0604020202020204" pitchFamily="34" charset="0"/>
                <a:ea typeface="ＭＳ Ｐゴシック" charset="0"/>
                <a:cs typeface="Arial" panose="020B0604020202020204" pitchFamily="34" charset="0"/>
              </a:rPr>
              <a:t>Development of new courseware as needed by industry (in partnership)</a:t>
            </a:r>
          </a:p>
        </p:txBody>
      </p:sp>
      <p:sp>
        <p:nvSpPr>
          <p:cNvPr id="26" name="TextBox 25">
            <a:extLst>
              <a:ext uri="{FF2B5EF4-FFF2-40B4-BE49-F238E27FC236}">
                <a16:creationId xmlns:a16="http://schemas.microsoft.com/office/drawing/2014/main" xmlns="" id="{41E815E6-94EE-121E-C2AA-791BB81A1030}"/>
              </a:ext>
            </a:extLst>
          </p:cNvPr>
          <p:cNvSpPr txBox="1"/>
          <p:nvPr/>
        </p:nvSpPr>
        <p:spPr>
          <a:xfrm flipH="1">
            <a:off x="1064990" y="1816029"/>
            <a:ext cx="3688828" cy="1037958"/>
          </a:xfrm>
          <a:prstGeom prst="rect">
            <a:avLst/>
          </a:prstGeom>
          <a:solidFill>
            <a:srgbClr val="1D5E89">
              <a:alpha val="70000"/>
            </a:srgbClr>
          </a:solidFill>
        </p:spPr>
        <p:txBody>
          <a:bodyPr wrap="square" t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TRAINING-AS-A-SERVICE</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Presentation of courses via various channels, online and face-to-face, using the latest technologies and learning approaches</a:t>
            </a:r>
          </a:p>
        </p:txBody>
      </p:sp>
      <p:sp>
        <p:nvSpPr>
          <p:cNvPr id="27" name="TextBox 26">
            <a:extLst>
              <a:ext uri="{FF2B5EF4-FFF2-40B4-BE49-F238E27FC236}">
                <a16:creationId xmlns:a16="http://schemas.microsoft.com/office/drawing/2014/main" xmlns="" id="{7AAF465A-9241-BB2E-D173-F06029640850}"/>
              </a:ext>
            </a:extLst>
          </p:cNvPr>
          <p:cNvSpPr txBox="1"/>
          <p:nvPr/>
        </p:nvSpPr>
        <p:spPr>
          <a:xfrm flipH="1">
            <a:off x="1056556" y="4106286"/>
            <a:ext cx="3688829" cy="2708434"/>
          </a:xfrm>
          <a:prstGeom prst="rect">
            <a:avLst/>
          </a:prstGeom>
          <a:solidFill>
            <a:srgbClr val="157B8F">
              <a:alpha val="7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INFRASTRUCTURE-AS-A-SERVICE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Provide multiple infrastructure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LF-IN-A-BOX – Supporting design and implementing client’s own LF technologies and infrastructure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Provide  practical training environments (at our network of LFs across South Africa) to supplement the theoretical training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Pilot production of commercial products using advanced CSIR infrastructure (e.g., Smart Factory)</a:t>
            </a:r>
          </a:p>
        </p:txBody>
      </p:sp>
      <p:sp>
        <p:nvSpPr>
          <p:cNvPr id="28" name="TextBox 27">
            <a:extLst>
              <a:ext uri="{FF2B5EF4-FFF2-40B4-BE49-F238E27FC236}">
                <a16:creationId xmlns:a16="http://schemas.microsoft.com/office/drawing/2014/main" xmlns="" id="{661E8DF1-B81F-59DA-883E-6784135E4AB6}"/>
              </a:ext>
            </a:extLst>
          </p:cNvPr>
          <p:cNvSpPr txBox="1"/>
          <p:nvPr/>
        </p:nvSpPr>
        <p:spPr>
          <a:xfrm flipH="1">
            <a:off x="1070749" y="2977238"/>
            <a:ext cx="3677310" cy="1037958"/>
          </a:xfrm>
          <a:prstGeom prst="rect">
            <a:avLst/>
          </a:prstGeom>
          <a:solidFill>
            <a:srgbClr val="00B0F0">
              <a:alpha val="60000"/>
            </a:srgbClr>
          </a:solidFill>
        </p:spPr>
        <p:txBody>
          <a:bodyPr wrap="square" t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EXPERTISE-AS-A-SERVICE</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Provide consulting expertise to help solve your most challenging 4IR and digital transformation problems</a:t>
            </a:r>
          </a:p>
        </p:txBody>
      </p:sp>
    </p:spTree>
    <p:extLst>
      <p:ext uri="{BB962C8B-B14F-4D97-AF65-F5344CB8AC3E}">
        <p14:creationId xmlns:p14="http://schemas.microsoft.com/office/powerpoint/2010/main" xmlns="" val="2908538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4AC92926-7A6D-BA4D-9170-BCDEB800751E}"/>
              </a:ext>
            </a:extLst>
          </p:cNvPr>
          <p:cNvGraphicFramePr/>
          <p:nvPr>
            <p:extLst>
              <p:ext uri="{D42A27DB-BD31-4B8C-83A1-F6EECF244321}">
                <p14:modId xmlns:p14="http://schemas.microsoft.com/office/powerpoint/2010/main" xmlns="" val="125040750"/>
              </p:ext>
            </p:extLst>
          </p:nvPr>
        </p:nvGraphicFramePr>
        <p:xfrm>
          <a:off x="1198179" y="1114099"/>
          <a:ext cx="9732580" cy="5102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 name="Rounded Rectangle 47">
            <a:extLst>
              <a:ext uri="{FF2B5EF4-FFF2-40B4-BE49-F238E27FC236}">
                <a16:creationId xmlns:a16="http://schemas.microsoft.com/office/drawing/2014/main" xmlns="" id="{42089B23-7031-5A4F-BDF6-78CC4ED2B763}"/>
              </a:ext>
            </a:extLst>
          </p:cNvPr>
          <p:cNvSpPr/>
          <p:nvPr/>
        </p:nvSpPr>
        <p:spPr>
          <a:xfrm rot="5400000">
            <a:off x="5687112" y="4421301"/>
            <a:ext cx="617878" cy="3647368"/>
          </a:xfrm>
          <a:prstGeom prst="roundRect">
            <a:avLst>
              <a:gd name="adj" fmla="val 10933"/>
            </a:avLst>
          </a:prstGeom>
          <a:gradFill flip="none" rotWithShape="1">
            <a:gsLst>
              <a:gs pos="0">
                <a:schemeClr val="bg1">
                  <a:alpha val="0"/>
                </a:schemeClr>
              </a:gs>
              <a:gs pos="100000">
                <a:srgbClr val="37ACC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xmlns="" id="{4E0F86ED-723E-9C40-8B62-4BDA11B058DB}"/>
              </a:ext>
            </a:extLst>
          </p:cNvPr>
          <p:cNvSpPr/>
          <p:nvPr/>
        </p:nvSpPr>
        <p:spPr>
          <a:xfrm>
            <a:off x="6888368" y="1612207"/>
            <a:ext cx="3647366" cy="1087214"/>
          </a:xfrm>
          <a:prstGeom prst="roundRect">
            <a:avLst>
              <a:gd name="adj" fmla="val 10933"/>
            </a:avLst>
          </a:prstGeom>
          <a:gradFill flip="none" rotWithShape="1">
            <a:gsLst>
              <a:gs pos="0">
                <a:schemeClr val="bg1">
                  <a:alpha val="0"/>
                </a:schemeClr>
              </a:gs>
              <a:gs pos="100000">
                <a:srgbClr val="37ACC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xmlns="" id="{6AAC523B-D9FE-BD44-9F89-E7A36BD2C0B6}"/>
              </a:ext>
            </a:extLst>
          </p:cNvPr>
          <p:cNvSpPr/>
          <p:nvPr/>
        </p:nvSpPr>
        <p:spPr>
          <a:xfrm rot="10800000">
            <a:off x="2082241" y="1830140"/>
            <a:ext cx="3647366" cy="1087214"/>
          </a:xfrm>
          <a:prstGeom prst="roundRect">
            <a:avLst>
              <a:gd name="adj" fmla="val 10933"/>
            </a:avLst>
          </a:prstGeom>
          <a:gradFill flip="none" rotWithShape="1">
            <a:gsLst>
              <a:gs pos="0">
                <a:schemeClr val="bg1">
                  <a:alpha val="0"/>
                </a:schemeClr>
              </a:gs>
              <a:gs pos="100000">
                <a:srgbClr val="37ACC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xmlns="" id="{303E6010-CD98-D14F-AF0D-E2E15E0BC967}"/>
              </a:ext>
            </a:extLst>
          </p:cNvPr>
          <p:cNvSpPr/>
          <p:nvPr/>
        </p:nvSpPr>
        <p:spPr>
          <a:xfrm rot="10800000">
            <a:off x="1854986" y="3561693"/>
            <a:ext cx="3647366" cy="1087214"/>
          </a:xfrm>
          <a:prstGeom prst="roundRect">
            <a:avLst>
              <a:gd name="adj" fmla="val 10933"/>
            </a:avLst>
          </a:prstGeom>
          <a:gradFill flip="none" rotWithShape="1">
            <a:gsLst>
              <a:gs pos="0">
                <a:schemeClr val="bg1">
                  <a:alpha val="0"/>
                </a:schemeClr>
              </a:gs>
              <a:gs pos="100000">
                <a:srgbClr val="37ACC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xmlns="" id="{4758C5C0-1EF0-1B4C-B7E3-04B45DE1DA5E}"/>
              </a:ext>
            </a:extLst>
          </p:cNvPr>
          <p:cNvSpPr/>
          <p:nvPr/>
        </p:nvSpPr>
        <p:spPr>
          <a:xfrm>
            <a:off x="8139913" y="3592432"/>
            <a:ext cx="3647366" cy="1087214"/>
          </a:xfrm>
          <a:prstGeom prst="roundRect">
            <a:avLst>
              <a:gd name="adj" fmla="val 10933"/>
            </a:avLst>
          </a:prstGeom>
          <a:gradFill flip="none" rotWithShape="1">
            <a:gsLst>
              <a:gs pos="0">
                <a:schemeClr val="bg1">
                  <a:alpha val="0"/>
                </a:schemeClr>
              </a:gs>
              <a:gs pos="100000">
                <a:srgbClr val="37ACC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xmlns="" id="{F24BA5D2-7DAC-6F44-A023-0BA56F03A27C}"/>
              </a:ext>
            </a:extLst>
          </p:cNvPr>
          <p:cNvSpPr/>
          <p:nvPr/>
        </p:nvSpPr>
        <p:spPr>
          <a:xfrm>
            <a:off x="3245868" y="1291667"/>
            <a:ext cx="1852997" cy="226331"/>
          </a:xfrm>
          <a:prstGeom prst="roundRect">
            <a:avLst/>
          </a:prstGeom>
          <a:solidFill>
            <a:srgbClr val="032C50"/>
          </a:solidFill>
          <a:ln w="9525" cap="flat" cmpd="sng" algn="ctr">
            <a:solidFill>
              <a:srgbClr val="032C5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48986" tIns="27000" rIns="48986" bIns="27000" numCol="1" spcCol="0" rtlCol="0" fromWordArt="0" anchor="ctr" anchorCtr="0" forceAA="0" compatLnSpc="1">
            <a:prstTxWarp prst="textNoShape">
              <a:avLst/>
            </a:prstTxWarp>
            <a:spAutoFit/>
          </a:bodyPr>
          <a:lstStyle/>
          <a:p>
            <a:pPr algn="ctr" defTabSz="489832"/>
            <a:r>
              <a:rPr lang="en-ZA" sz="975" b="1" kern="0" dirty="0">
                <a:solidFill>
                  <a:schemeClr val="bg1"/>
                </a:solidFill>
                <a:latin typeface="Arial" panose="020B0604020202020204" pitchFamily="34" charset="0"/>
                <a:cs typeface="Arial" panose="020B0604020202020204" pitchFamily="34" charset="0"/>
              </a:rPr>
              <a:t>Evaluated and Validated LF</a:t>
            </a:r>
          </a:p>
        </p:txBody>
      </p:sp>
      <p:sp>
        <p:nvSpPr>
          <p:cNvPr id="31" name="TextBox 30">
            <a:extLst>
              <a:ext uri="{FF2B5EF4-FFF2-40B4-BE49-F238E27FC236}">
                <a16:creationId xmlns:a16="http://schemas.microsoft.com/office/drawing/2014/main" xmlns="" id="{D8EA2A43-A0D0-0D4C-805C-8E787F6A6988}"/>
              </a:ext>
            </a:extLst>
          </p:cNvPr>
          <p:cNvSpPr txBox="1"/>
          <p:nvPr/>
        </p:nvSpPr>
        <p:spPr>
          <a:xfrm>
            <a:off x="7764538" y="1833581"/>
            <a:ext cx="2415125" cy="727122"/>
          </a:xfrm>
          <a:prstGeom prst="rect">
            <a:avLst/>
          </a:prstGeom>
          <a:noFill/>
        </p:spPr>
        <p:txBody>
          <a:bodyPr wrap="square" lIns="0" rIns="0" rtlCol="0" anchor="ctr">
            <a:spAutoFit/>
          </a:bodyPr>
          <a:lstStyle/>
          <a:p>
            <a:pPr defTabSz="489832"/>
            <a:r>
              <a:rPr lang="en-US" sz="900" b="1" kern="0" dirty="0">
                <a:solidFill>
                  <a:srgbClr val="032C50"/>
                </a:solidFill>
                <a:latin typeface="Arial" panose="020B0604020202020204" pitchFamily="34" charset="0"/>
                <a:cs typeface="Arial" panose="020B0604020202020204" pitchFamily="34" charset="0"/>
              </a:rPr>
              <a:t>1. Stakeholder Landscape</a:t>
            </a:r>
          </a:p>
          <a:p>
            <a:pPr marL="153072" indent="-153072" defTabSz="489832">
              <a:buFont typeface="Arial" panose="020B0604020202020204" pitchFamily="34" charset="0"/>
              <a:buChar char="•"/>
            </a:pPr>
            <a:endParaRPr lang="en-US" sz="750" kern="0" dirty="0">
              <a:solidFill>
                <a:srgbClr val="032C50"/>
              </a:solidFill>
              <a:latin typeface="Arial" panose="020B0604020202020204" pitchFamily="34" charset="0"/>
              <a:cs typeface="Arial" panose="020B0604020202020204" pitchFamily="34" charset="0"/>
            </a:endParaRPr>
          </a:p>
          <a:p>
            <a:pPr marL="153072" indent="-153072" defTabSz="489832">
              <a:buFont typeface="Arial" panose="020B0604020202020204" pitchFamily="34" charset="0"/>
              <a:buChar char="•"/>
            </a:pPr>
            <a:r>
              <a:rPr lang="en-US" sz="825" kern="0" dirty="0">
                <a:solidFill>
                  <a:srgbClr val="032C50"/>
                </a:solidFill>
                <a:latin typeface="Arial" panose="020B0604020202020204" pitchFamily="34" charset="0"/>
                <a:cs typeface="Arial" panose="020B0604020202020204" pitchFamily="34" charset="0"/>
              </a:rPr>
              <a:t>Identify relevant stakeholders  and their requirements, challenges and opportunities</a:t>
            </a:r>
          </a:p>
          <a:p>
            <a:pPr marL="153072" indent="-153072" defTabSz="489832">
              <a:buFont typeface="Arial" panose="020B0604020202020204" pitchFamily="34" charset="0"/>
              <a:buChar char="•"/>
            </a:pPr>
            <a:r>
              <a:rPr lang="en-US" sz="825" kern="0" dirty="0">
                <a:solidFill>
                  <a:srgbClr val="032C50"/>
                </a:solidFill>
                <a:latin typeface="Arial" panose="020B0604020202020204" pitchFamily="34" charset="0"/>
                <a:cs typeface="Arial" panose="020B0604020202020204" pitchFamily="34" charset="0"/>
              </a:rPr>
              <a:t>Establish governance structure</a:t>
            </a:r>
          </a:p>
        </p:txBody>
      </p:sp>
      <p:sp>
        <p:nvSpPr>
          <p:cNvPr id="32" name="Rounded Rectangle 31">
            <a:extLst>
              <a:ext uri="{FF2B5EF4-FFF2-40B4-BE49-F238E27FC236}">
                <a16:creationId xmlns:a16="http://schemas.microsoft.com/office/drawing/2014/main" xmlns="" id="{4A539121-99BE-6D4A-BD2B-92355F25E25B}"/>
              </a:ext>
            </a:extLst>
          </p:cNvPr>
          <p:cNvSpPr/>
          <p:nvPr/>
        </p:nvSpPr>
        <p:spPr>
          <a:xfrm>
            <a:off x="8432873" y="2916554"/>
            <a:ext cx="2415125" cy="226331"/>
          </a:xfrm>
          <a:prstGeom prst="roundRect">
            <a:avLst/>
          </a:prstGeom>
          <a:solidFill>
            <a:srgbClr val="032C50"/>
          </a:solidFill>
          <a:ln w="12700" cap="flat" cmpd="sng" algn="ctr">
            <a:solidFill>
              <a:srgbClr val="032C5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48986" tIns="27000" rIns="48986" bIns="27000" numCol="1" spcCol="0" rtlCol="0" fromWordArt="0" anchor="ctr" anchorCtr="0" forceAA="0" compatLnSpc="1">
            <a:prstTxWarp prst="textNoShape">
              <a:avLst/>
            </a:prstTxWarp>
            <a:spAutoFit/>
          </a:bodyPr>
          <a:lstStyle/>
          <a:p>
            <a:pPr algn="ctr" defTabSz="489832"/>
            <a:r>
              <a:rPr lang="en-ZA" sz="975" b="1" kern="0" dirty="0">
                <a:ln w="0"/>
                <a:solidFill>
                  <a:schemeClr val="bg1"/>
                </a:solidFill>
                <a:latin typeface="Arial" panose="020B0604020202020204" pitchFamily="34" charset="0"/>
                <a:cs typeface="Arial" panose="020B0604020202020204" pitchFamily="34" charset="0"/>
              </a:rPr>
              <a:t>Stakeholder Requirements; PSC; PMC</a:t>
            </a:r>
          </a:p>
        </p:txBody>
      </p:sp>
      <p:sp>
        <p:nvSpPr>
          <p:cNvPr id="34" name="TextBox 33">
            <a:extLst>
              <a:ext uri="{FF2B5EF4-FFF2-40B4-BE49-F238E27FC236}">
                <a16:creationId xmlns:a16="http://schemas.microsoft.com/office/drawing/2014/main" xmlns="" id="{22A402E4-49C0-5746-8AA0-AB814F07A5C0}"/>
              </a:ext>
            </a:extLst>
          </p:cNvPr>
          <p:cNvSpPr txBox="1"/>
          <p:nvPr/>
        </p:nvSpPr>
        <p:spPr>
          <a:xfrm>
            <a:off x="8344605" y="3678260"/>
            <a:ext cx="2693327" cy="854080"/>
          </a:xfrm>
          <a:prstGeom prst="rect">
            <a:avLst/>
          </a:prstGeom>
          <a:noFill/>
        </p:spPr>
        <p:txBody>
          <a:bodyPr wrap="square" lIns="0" rIns="0" rtlCol="0" anchor="ctr">
            <a:spAutoFit/>
          </a:bodyPr>
          <a:lstStyle/>
          <a:p>
            <a:pPr defTabSz="489832"/>
            <a:r>
              <a:rPr lang="en-US" sz="900" b="1" kern="0" dirty="0">
                <a:ln w="0"/>
                <a:solidFill>
                  <a:srgbClr val="032C50"/>
                </a:solidFill>
                <a:latin typeface="Arial" panose="020B0604020202020204" pitchFamily="34" charset="0"/>
                <a:cs typeface="Arial" panose="020B0604020202020204" pitchFamily="34" charset="0"/>
              </a:rPr>
              <a:t>2. Skills and Innovation Gap Analysis</a:t>
            </a:r>
          </a:p>
          <a:p>
            <a:pPr marL="153072" indent="-153072" defTabSz="489832">
              <a:buFont typeface="Arial" panose="020B0604020202020204" pitchFamily="34" charset="0"/>
              <a:buChar char="•"/>
            </a:pPr>
            <a:endParaRPr lang="en-US" sz="750" kern="0" dirty="0">
              <a:solidFill>
                <a:srgbClr val="032C50"/>
              </a:solidFill>
              <a:latin typeface="Arial" panose="020B0604020202020204" pitchFamily="34" charset="0"/>
              <a:cs typeface="Arial" panose="020B0604020202020204" pitchFamily="34" charset="0"/>
            </a:endParaRPr>
          </a:p>
          <a:p>
            <a:pPr marL="153072" indent="-153072" defTabSz="489832">
              <a:buFont typeface="Arial" panose="020B0604020202020204" pitchFamily="34" charset="0"/>
              <a:buChar char="•"/>
            </a:pPr>
            <a:r>
              <a:rPr lang="en-US" sz="825" kern="0" dirty="0">
                <a:solidFill>
                  <a:srgbClr val="032C50"/>
                </a:solidFill>
                <a:latin typeface="Arial" panose="020B0604020202020204" pitchFamily="34" charset="0"/>
                <a:cs typeface="Arial" panose="020B0604020202020204" pitchFamily="34" charset="0"/>
              </a:rPr>
              <a:t>Assessment of relevant stakeholders</a:t>
            </a:r>
          </a:p>
          <a:p>
            <a:pPr marL="153072" indent="-153072" defTabSz="489832">
              <a:buFont typeface="Arial" panose="020B0604020202020204" pitchFamily="34" charset="0"/>
              <a:buChar char="•"/>
            </a:pPr>
            <a:r>
              <a:rPr lang="en-US" sz="825" kern="0" dirty="0">
                <a:solidFill>
                  <a:srgbClr val="032C50"/>
                </a:solidFill>
                <a:latin typeface="Arial" panose="020B0604020202020204" pitchFamily="34" charset="0"/>
                <a:cs typeface="Arial" panose="020B0604020202020204" pitchFamily="34" charset="0"/>
              </a:rPr>
              <a:t>Gap analysis </a:t>
            </a:r>
          </a:p>
          <a:p>
            <a:pPr marL="153072" indent="-153072" defTabSz="489832">
              <a:buFont typeface="Arial" panose="020B0604020202020204" pitchFamily="34" charset="0"/>
              <a:buChar char="•"/>
            </a:pPr>
            <a:r>
              <a:rPr lang="en-US" sz="825" kern="0" dirty="0">
                <a:solidFill>
                  <a:srgbClr val="032C50"/>
                </a:solidFill>
                <a:latin typeface="Arial" panose="020B0604020202020204" pitchFamily="34" charset="0"/>
                <a:cs typeface="Arial" panose="020B0604020202020204" pitchFamily="34" charset="0"/>
              </a:rPr>
              <a:t>Identify required developments in terms of skills and innovation</a:t>
            </a:r>
          </a:p>
        </p:txBody>
      </p:sp>
      <p:sp>
        <p:nvSpPr>
          <p:cNvPr id="35" name="Rounded Rectangle 34">
            <a:extLst>
              <a:ext uri="{FF2B5EF4-FFF2-40B4-BE49-F238E27FC236}">
                <a16:creationId xmlns:a16="http://schemas.microsoft.com/office/drawing/2014/main" xmlns="" id="{6E1791BC-E579-154A-B6EF-A7998ED91F46}"/>
              </a:ext>
            </a:extLst>
          </p:cNvPr>
          <p:cNvSpPr/>
          <p:nvPr/>
        </p:nvSpPr>
        <p:spPr>
          <a:xfrm>
            <a:off x="7764538" y="5295969"/>
            <a:ext cx="1051931" cy="226331"/>
          </a:xfrm>
          <a:prstGeom prst="roundRect">
            <a:avLst/>
          </a:prstGeom>
          <a:solidFill>
            <a:srgbClr val="032C50"/>
          </a:solidFill>
          <a:ln w="12700" cap="flat" cmpd="sng" algn="ctr">
            <a:solidFill>
              <a:srgbClr val="032C5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48986" tIns="27000" rIns="48986" bIns="27000" numCol="1" spcCol="0" rtlCol="0" fromWordArt="0" anchor="ctr" anchorCtr="0" forceAA="0" compatLnSpc="1">
            <a:prstTxWarp prst="textNoShape">
              <a:avLst/>
            </a:prstTxWarp>
            <a:spAutoFit/>
          </a:bodyPr>
          <a:lstStyle/>
          <a:p>
            <a:pPr algn="ctr" defTabSz="489832"/>
            <a:r>
              <a:rPr lang="en-ZA" sz="975" b="1" kern="0" dirty="0">
                <a:ln w="0"/>
                <a:solidFill>
                  <a:schemeClr val="bg1"/>
                </a:solidFill>
                <a:latin typeface="Arial" panose="020B0604020202020204" pitchFamily="34" charset="0"/>
                <a:cs typeface="Arial" panose="020B0604020202020204" pitchFamily="34" charset="0"/>
              </a:rPr>
              <a:t>Gap analysis</a:t>
            </a:r>
          </a:p>
        </p:txBody>
      </p:sp>
      <p:sp>
        <p:nvSpPr>
          <p:cNvPr id="37" name="TextBox 36">
            <a:extLst>
              <a:ext uri="{FF2B5EF4-FFF2-40B4-BE49-F238E27FC236}">
                <a16:creationId xmlns:a16="http://schemas.microsoft.com/office/drawing/2014/main" xmlns="" id="{BB575DC0-B328-8A46-9164-4273E326D242}"/>
              </a:ext>
            </a:extLst>
          </p:cNvPr>
          <p:cNvSpPr txBox="1"/>
          <p:nvPr/>
        </p:nvSpPr>
        <p:spPr>
          <a:xfrm>
            <a:off x="4209546" y="5874926"/>
            <a:ext cx="3554992" cy="611706"/>
          </a:xfrm>
          <a:prstGeom prst="rect">
            <a:avLst/>
          </a:prstGeom>
          <a:noFill/>
        </p:spPr>
        <p:txBody>
          <a:bodyPr wrap="square" lIns="0" rIns="0" rtlCol="0" anchor="ctr">
            <a:spAutoFit/>
          </a:bodyPr>
          <a:lstStyle/>
          <a:p>
            <a:pPr algn="ctr" defTabSz="489832"/>
            <a:r>
              <a:rPr lang="en-US" sz="900" b="1" kern="0" dirty="0">
                <a:solidFill>
                  <a:srgbClr val="032C50"/>
                </a:solidFill>
                <a:latin typeface="Arial" panose="020B0604020202020204" pitchFamily="34" charset="0"/>
                <a:cs typeface="Arial" panose="020B0604020202020204" pitchFamily="34" charset="0"/>
              </a:rPr>
              <a:t>3. Digital Roadmap</a:t>
            </a:r>
          </a:p>
          <a:p>
            <a:pPr algn="ctr" defTabSz="489832"/>
            <a:endParaRPr lang="en-US" sz="825" kern="0" dirty="0">
              <a:solidFill>
                <a:srgbClr val="032C50"/>
              </a:solidFill>
              <a:latin typeface="Arial" panose="020B0604020202020204" pitchFamily="34" charset="0"/>
              <a:cs typeface="Arial" panose="020B0604020202020204" pitchFamily="34" charset="0"/>
            </a:endParaRPr>
          </a:p>
          <a:p>
            <a:pPr marL="153072" indent="-153072" algn="ctr" defTabSz="489832">
              <a:buFont typeface="Arial" panose="020B0604020202020204" pitchFamily="34" charset="0"/>
              <a:buChar char="•"/>
            </a:pPr>
            <a:r>
              <a:rPr lang="en-US" sz="825" kern="0" dirty="0">
                <a:solidFill>
                  <a:srgbClr val="032C50"/>
                </a:solidFill>
                <a:latin typeface="Arial" panose="020B0604020202020204" pitchFamily="34" charset="0"/>
                <a:cs typeface="Arial" panose="020B0604020202020204" pitchFamily="34" charset="0"/>
              </a:rPr>
              <a:t>Develop evolving digital roadmap (skills and technologies)</a:t>
            </a:r>
          </a:p>
          <a:p>
            <a:pPr marL="153072" indent="-153072" algn="ctr" defTabSz="489832">
              <a:buFont typeface="Arial" panose="020B0604020202020204" pitchFamily="34" charset="0"/>
              <a:buChar char="•"/>
            </a:pPr>
            <a:r>
              <a:rPr lang="en-US" sz="825" kern="0" dirty="0">
                <a:solidFill>
                  <a:srgbClr val="032C50"/>
                </a:solidFill>
                <a:latin typeface="Arial" panose="020B0604020202020204" pitchFamily="34" charset="0"/>
                <a:cs typeface="Arial" panose="020B0604020202020204" pitchFamily="34" charset="0"/>
              </a:rPr>
              <a:t>Digital roadmap will include all phases and steps in each phase</a:t>
            </a:r>
          </a:p>
        </p:txBody>
      </p:sp>
      <p:sp>
        <p:nvSpPr>
          <p:cNvPr id="38" name="Rounded Rectangle 37">
            <a:extLst>
              <a:ext uri="{FF2B5EF4-FFF2-40B4-BE49-F238E27FC236}">
                <a16:creationId xmlns:a16="http://schemas.microsoft.com/office/drawing/2014/main" xmlns="" id="{AFF25280-8F10-D54F-9150-4796A26FB3C0}"/>
              </a:ext>
            </a:extLst>
          </p:cNvPr>
          <p:cNvSpPr/>
          <p:nvPr/>
        </p:nvSpPr>
        <p:spPr>
          <a:xfrm>
            <a:off x="3293284" y="5485083"/>
            <a:ext cx="1225280" cy="226331"/>
          </a:xfrm>
          <a:prstGeom prst="roundRect">
            <a:avLst/>
          </a:prstGeom>
          <a:solidFill>
            <a:srgbClr val="032C50"/>
          </a:solidFill>
          <a:ln w="12700" cap="flat" cmpd="sng" algn="ctr">
            <a:solidFill>
              <a:srgbClr val="032C5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48986" tIns="27000" rIns="48986" bIns="27000" numCol="1" spcCol="0" rtlCol="0" fromWordArt="0" anchor="ctr" anchorCtr="0" forceAA="0" compatLnSpc="1">
            <a:prstTxWarp prst="textNoShape">
              <a:avLst/>
            </a:prstTxWarp>
            <a:spAutoFit/>
          </a:bodyPr>
          <a:lstStyle/>
          <a:p>
            <a:pPr algn="ctr" defTabSz="489832"/>
            <a:r>
              <a:rPr lang="en-ZA" sz="975" b="1" kern="0" dirty="0">
                <a:solidFill>
                  <a:schemeClr val="bg1"/>
                </a:solidFill>
                <a:latin typeface="Arial" panose="020B0604020202020204" pitchFamily="34" charset="0"/>
                <a:cs typeface="Arial" panose="020B0604020202020204" pitchFamily="34" charset="0"/>
              </a:rPr>
              <a:t>Phased roadmap</a:t>
            </a:r>
          </a:p>
        </p:txBody>
      </p:sp>
      <p:sp>
        <p:nvSpPr>
          <p:cNvPr id="39" name="Rounded Rectangle 38">
            <a:extLst>
              <a:ext uri="{FF2B5EF4-FFF2-40B4-BE49-F238E27FC236}">
                <a16:creationId xmlns:a16="http://schemas.microsoft.com/office/drawing/2014/main" xmlns="" id="{B54DA62C-B328-D249-AE67-B68893195FB7}"/>
              </a:ext>
            </a:extLst>
          </p:cNvPr>
          <p:cNvSpPr/>
          <p:nvPr/>
        </p:nvSpPr>
        <p:spPr>
          <a:xfrm>
            <a:off x="2082241" y="3098869"/>
            <a:ext cx="1496845" cy="226331"/>
          </a:xfrm>
          <a:prstGeom prst="roundRect">
            <a:avLst/>
          </a:prstGeom>
          <a:solidFill>
            <a:srgbClr val="032C50"/>
          </a:solidFill>
          <a:ln w="12700" cap="flat" cmpd="sng" algn="ctr">
            <a:solidFill>
              <a:srgbClr val="032C5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48986" tIns="27000" rIns="48986" bIns="27000" numCol="1" spcCol="0" rtlCol="0" fromWordArt="0" anchor="ctr" anchorCtr="0" forceAA="0" compatLnSpc="1">
            <a:prstTxWarp prst="textNoShape">
              <a:avLst/>
            </a:prstTxWarp>
            <a:spAutoFit/>
          </a:bodyPr>
          <a:lstStyle/>
          <a:p>
            <a:pPr algn="ctr" defTabSz="489832"/>
            <a:r>
              <a:rPr lang="en-ZA" sz="975" b="1" kern="0" dirty="0">
                <a:solidFill>
                  <a:schemeClr val="bg1"/>
                </a:solidFill>
                <a:latin typeface="Arial" panose="020B0604020202020204" pitchFamily="34" charset="0"/>
                <a:cs typeface="Arial" panose="020B0604020202020204" pitchFamily="34" charset="0"/>
              </a:rPr>
              <a:t>Established Facility</a:t>
            </a:r>
          </a:p>
        </p:txBody>
      </p:sp>
      <p:sp>
        <p:nvSpPr>
          <p:cNvPr id="41" name="TextBox 40">
            <a:extLst>
              <a:ext uri="{FF2B5EF4-FFF2-40B4-BE49-F238E27FC236}">
                <a16:creationId xmlns:a16="http://schemas.microsoft.com/office/drawing/2014/main" xmlns="" id="{826E32CF-0F07-774E-AF5A-7E30733399CD}"/>
              </a:ext>
            </a:extLst>
          </p:cNvPr>
          <p:cNvSpPr txBox="1"/>
          <p:nvPr/>
        </p:nvSpPr>
        <p:spPr>
          <a:xfrm>
            <a:off x="1747812" y="3727326"/>
            <a:ext cx="1975166" cy="738664"/>
          </a:xfrm>
          <a:prstGeom prst="rect">
            <a:avLst/>
          </a:prstGeom>
          <a:noFill/>
        </p:spPr>
        <p:txBody>
          <a:bodyPr wrap="square" lIns="0" rIns="0" rtlCol="0" anchor="ctr">
            <a:spAutoFit/>
          </a:bodyPr>
          <a:lstStyle/>
          <a:p>
            <a:pPr algn="r" defTabSz="489832"/>
            <a:r>
              <a:rPr lang="en-US" sz="900" b="1" kern="0" dirty="0">
                <a:solidFill>
                  <a:srgbClr val="032C50"/>
                </a:solidFill>
                <a:latin typeface="Arial" panose="020B0604020202020204" pitchFamily="34" charset="0"/>
                <a:cs typeface="Arial" panose="020B0604020202020204" pitchFamily="34" charset="0"/>
              </a:rPr>
              <a:t>4. Implement Digital Roadmap</a:t>
            </a:r>
          </a:p>
          <a:p>
            <a:pPr marL="153072" indent="-153072" algn="r" defTabSz="489832">
              <a:buFont typeface="Arial" panose="020B0604020202020204" pitchFamily="34" charset="0"/>
              <a:buChar char="•"/>
            </a:pPr>
            <a:endParaRPr lang="en-US" sz="825" kern="0" dirty="0">
              <a:solidFill>
                <a:srgbClr val="032C50"/>
              </a:solidFill>
              <a:latin typeface="Arial" panose="020B0604020202020204" pitchFamily="34" charset="0"/>
              <a:cs typeface="Arial" panose="020B0604020202020204" pitchFamily="34" charset="0"/>
            </a:endParaRPr>
          </a:p>
          <a:p>
            <a:pPr marL="153072" indent="-153072" algn="r" defTabSz="489832">
              <a:buFont typeface="Arial" panose="020B0604020202020204" pitchFamily="34" charset="0"/>
              <a:buChar char="•"/>
            </a:pPr>
            <a:r>
              <a:rPr lang="en-US" sz="825" kern="0" dirty="0">
                <a:solidFill>
                  <a:srgbClr val="032C50"/>
                </a:solidFill>
                <a:latin typeface="Arial" panose="020B0604020202020204" pitchFamily="34" charset="0"/>
                <a:cs typeface="Arial" panose="020B0604020202020204" pitchFamily="34" charset="0"/>
              </a:rPr>
              <a:t>Establish a digital transformation facility</a:t>
            </a:r>
          </a:p>
          <a:p>
            <a:pPr marL="153072" indent="-153072" algn="r" defTabSz="489832">
              <a:buFont typeface="Arial" panose="020B0604020202020204" pitchFamily="34" charset="0"/>
              <a:buChar char="•"/>
            </a:pPr>
            <a:r>
              <a:rPr lang="en-US" sz="825" kern="0" dirty="0">
                <a:solidFill>
                  <a:srgbClr val="032C50"/>
                </a:solidFill>
                <a:latin typeface="Arial" panose="020B0604020202020204" pitchFamily="34" charset="0"/>
                <a:cs typeface="Arial" panose="020B0604020202020204" pitchFamily="34" charset="0"/>
              </a:rPr>
              <a:t>Commissioning </a:t>
            </a:r>
          </a:p>
        </p:txBody>
      </p:sp>
      <p:sp>
        <p:nvSpPr>
          <p:cNvPr id="43" name="TextBox 42">
            <a:extLst>
              <a:ext uri="{FF2B5EF4-FFF2-40B4-BE49-F238E27FC236}">
                <a16:creationId xmlns:a16="http://schemas.microsoft.com/office/drawing/2014/main" xmlns="" id="{7B00412F-CF8E-3343-AC57-DE2C8AE7CCDF}"/>
              </a:ext>
            </a:extLst>
          </p:cNvPr>
          <p:cNvSpPr txBox="1"/>
          <p:nvPr/>
        </p:nvSpPr>
        <p:spPr>
          <a:xfrm>
            <a:off x="2253613" y="1973795"/>
            <a:ext cx="1438998" cy="727122"/>
          </a:xfrm>
          <a:prstGeom prst="rect">
            <a:avLst/>
          </a:prstGeom>
          <a:noFill/>
        </p:spPr>
        <p:txBody>
          <a:bodyPr wrap="square" lIns="0" rIns="0" rtlCol="0" anchor="ctr">
            <a:spAutoFit/>
          </a:bodyPr>
          <a:lstStyle/>
          <a:p>
            <a:pPr algn="r" defTabSz="489832"/>
            <a:r>
              <a:rPr lang="en-US" sz="900" b="1" kern="0" dirty="0">
                <a:solidFill>
                  <a:srgbClr val="032C50"/>
                </a:solidFill>
                <a:latin typeface="Arial" panose="020B0604020202020204" pitchFamily="34" charset="0"/>
                <a:cs typeface="Arial" panose="020B0604020202020204" pitchFamily="34" charset="0"/>
              </a:rPr>
              <a:t>5. Monitor and Evaluate</a:t>
            </a:r>
            <a:endParaRPr lang="en-US" sz="900" kern="0" dirty="0">
              <a:solidFill>
                <a:srgbClr val="032C50"/>
              </a:solidFill>
              <a:latin typeface="Arial" panose="020B0604020202020204" pitchFamily="34" charset="0"/>
              <a:cs typeface="Arial" panose="020B0604020202020204" pitchFamily="34" charset="0"/>
            </a:endParaRPr>
          </a:p>
          <a:p>
            <a:pPr marL="153072" indent="-153072" algn="r" defTabSz="489832">
              <a:buFont typeface="Arial" panose="020B0604020202020204" pitchFamily="34" charset="0"/>
              <a:buChar char="•"/>
            </a:pPr>
            <a:endParaRPr lang="en-US" sz="750" kern="0" dirty="0">
              <a:solidFill>
                <a:srgbClr val="032C50"/>
              </a:solidFill>
              <a:latin typeface="Arial" panose="020B0604020202020204" pitchFamily="34" charset="0"/>
              <a:cs typeface="Arial" panose="020B0604020202020204" pitchFamily="34" charset="0"/>
            </a:endParaRPr>
          </a:p>
          <a:p>
            <a:pPr marL="153072" indent="-153072" algn="r" defTabSz="489832">
              <a:buFont typeface="Arial" panose="020B0604020202020204" pitchFamily="34" charset="0"/>
              <a:buChar char="•"/>
            </a:pPr>
            <a:r>
              <a:rPr lang="en-US" sz="825" kern="0" dirty="0">
                <a:solidFill>
                  <a:srgbClr val="032C50"/>
                </a:solidFill>
                <a:latin typeface="Arial" panose="020B0604020202020204" pitchFamily="34" charset="0"/>
                <a:cs typeface="Arial" panose="020B0604020202020204" pitchFamily="34" charset="0"/>
              </a:rPr>
              <a:t>Evaluation and validation</a:t>
            </a:r>
          </a:p>
          <a:p>
            <a:pPr marL="153072" indent="-153072" algn="r" defTabSz="489832">
              <a:buFont typeface="Arial" panose="020B0604020202020204" pitchFamily="34" charset="0"/>
              <a:buChar char="•"/>
            </a:pPr>
            <a:r>
              <a:rPr lang="en-US" sz="825" kern="0" dirty="0">
                <a:solidFill>
                  <a:srgbClr val="032C50"/>
                </a:solidFill>
                <a:latin typeface="Arial" panose="020B0604020202020204" pitchFamily="34" charset="0"/>
                <a:cs typeface="Arial" panose="020B0604020202020204" pitchFamily="34" charset="0"/>
              </a:rPr>
              <a:t>Continuous improvement </a:t>
            </a:r>
          </a:p>
          <a:p>
            <a:pPr marL="153072" indent="-153072" algn="r" defTabSz="489832">
              <a:buFont typeface="Arial" panose="020B0604020202020204" pitchFamily="34" charset="0"/>
              <a:buChar char="•"/>
            </a:pPr>
            <a:r>
              <a:rPr lang="en-US" sz="825" kern="0" dirty="0">
                <a:solidFill>
                  <a:srgbClr val="032C50"/>
                </a:solidFill>
                <a:latin typeface="Arial" panose="020B0604020202020204" pitchFamily="34" charset="0"/>
                <a:cs typeface="Arial" panose="020B0604020202020204" pitchFamily="34" charset="0"/>
              </a:rPr>
              <a:t>Sustainability assessment </a:t>
            </a:r>
          </a:p>
        </p:txBody>
      </p:sp>
      <p:sp>
        <p:nvSpPr>
          <p:cNvPr id="49" name="TextBox 48">
            <a:extLst>
              <a:ext uri="{FF2B5EF4-FFF2-40B4-BE49-F238E27FC236}">
                <a16:creationId xmlns:a16="http://schemas.microsoft.com/office/drawing/2014/main" xmlns="" id="{78A211A9-91F9-D446-8F33-FE2CAD0A82A8}"/>
              </a:ext>
            </a:extLst>
          </p:cNvPr>
          <p:cNvSpPr txBox="1"/>
          <p:nvPr/>
        </p:nvSpPr>
        <p:spPr>
          <a:xfrm>
            <a:off x="363127" y="297116"/>
            <a:ext cx="7461514" cy="415498"/>
          </a:xfrm>
          <a:prstGeom prst="rect">
            <a:avLst/>
          </a:prstGeom>
          <a:noFill/>
        </p:spPr>
        <p:txBody>
          <a:bodyPr wrap="square" rtlCol="0">
            <a:spAutoFit/>
          </a:bodyPr>
          <a:lstStyle/>
          <a:p>
            <a:r>
              <a:rPr lang="en-US" sz="2100" b="1" dirty="0">
                <a:solidFill>
                  <a:srgbClr val="032C50"/>
                </a:solidFill>
                <a:latin typeface="Arial" panose="020B0604020202020204" pitchFamily="34" charset="0"/>
                <a:cs typeface="Arial" panose="020B0604020202020204" pitchFamily="34" charset="0"/>
              </a:rPr>
              <a:t>Implementation framework for Industry-partnered LFs</a:t>
            </a:r>
          </a:p>
        </p:txBody>
      </p:sp>
    </p:spTree>
    <p:extLst>
      <p:ext uri="{BB962C8B-B14F-4D97-AF65-F5344CB8AC3E}">
        <p14:creationId xmlns:p14="http://schemas.microsoft.com/office/powerpoint/2010/main" xmlns="" val="2167430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5632F72-33F6-2048-E3D5-81F8F78D5B9C}"/>
              </a:ext>
            </a:extLst>
          </p:cNvPr>
          <p:cNvSpPr>
            <a:spLocks noGrp="1"/>
          </p:cNvSpPr>
          <p:nvPr>
            <p:ph type="title"/>
          </p:nvPr>
        </p:nvSpPr>
        <p:spPr>
          <a:xfrm>
            <a:off x="463339" y="78513"/>
            <a:ext cx="11336547" cy="667021"/>
          </a:xfrm>
        </p:spPr>
        <p:txBody>
          <a:bodyPr/>
          <a:lstStyle/>
          <a:p>
            <a:r>
              <a:rPr lang="en-US" dirty="0"/>
              <a:t>Resultant LF Ecosystem Implementation Model</a:t>
            </a:r>
          </a:p>
        </p:txBody>
      </p:sp>
      <p:pic>
        <p:nvPicPr>
          <p:cNvPr id="3" name="Picture 2">
            <a:extLst>
              <a:ext uri="{FF2B5EF4-FFF2-40B4-BE49-F238E27FC236}">
                <a16:creationId xmlns:a16="http://schemas.microsoft.com/office/drawing/2014/main" xmlns="" id="{2D7D3226-B535-B364-5334-424A70770C22}"/>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627445" y="1873903"/>
            <a:ext cx="1524132" cy="826842"/>
          </a:xfrm>
          <a:prstGeom prst="rect">
            <a:avLst/>
          </a:prstGeom>
        </p:spPr>
      </p:pic>
      <p:pic>
        <p:nvPicPr>
          <p:cNvPr id="6" name="Picture 5">
            <a:extLst>
              <a:ext uri="{FF2B5EF4-FFF2-40B4-BE49-F238E27FC236}">
                <a16:creationId xmlns:a16="http://schemas.microsoft.com/office/drawing/2014/main" xmlns="" id="{E05A1ADB-B3FB-FB46-46D7-C6071F7BCDF9}"/>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04305" y="3251371"/>
            <a:ext cx="1655874" cy="691088"/>
          </a:xfrm>
          <a:prstGeom prst="rect">
            <a:avLst/>
          </a:prstGeom>
        </p:spPr>
      </p:pic>
      <p:pic>
        <p:nvPicPr>
          <p:cNvPr id="7" name="Picture 6">
            <a:extLst>
              <a:ext uri="{FF2B5EF4-FFF2-40B4-BE49-F238E27FC236}">
                <a16:creationId xmlns:a16="http://schemas.microsoft.com/office/drawing/2014/main" xmlns="" id="{F3E817CC-5DCF-DD8D-CC47-9A7FDEE5C63C}"/>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882031" y="2452380"/>
            <a:ext cx="1103657" cy="1063524"/>
          </a:xfrm>
          <a:prstGeom prst="rect">
            <a:avLst/>
          </a:prstGeom>
        </p:spPr>
      </p:pic>
      <p:pic>
        <p:nvPicPr>
          <p:cNvPr id="8" name="Picture 7">
            <a:extLst>
              <a:ext uri="{FF2B5EF4-FFF2-40B4-BE49-F238E27FC236}">
                <a16:creationId xmlns:a16="http://schemas.microsoft.com/office/drawing/2014/main" xmlns="" id="{D93FBFE9-4C2D-E653-A45C-54E34A0407B3}"/>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9501371" y="4183847"/>
            <a:ext cx="1864976" cy="553741"/>
          </a:xfrm>
          <a:prstGeom prst="rect">
            <a:avLst/>
          </a:prstGeom>
          <a:ln>
            <a:solidFill>
              <a:schemeClr val="tx1"/>
            </a:solidFill>
          </a:ln>
        </p:spPr>
      </p:pic>
      <p:pic>
        <p:nvPicPr>
          <p:cNvPr id="10" name="Picture 9" descr="Logo&#10;&#10;Description automatically generated">
            <a:extLst>
              <a:ext uri="{FF2B5EF4-FFF2-40B4-BE49-F238E27FC236}">
                <a16:creationId xmlns:a16="http://schemas.microsoft.com/office/drawing/2014/main" xmlns="" id="{89F8E7F2-61D3-F50B-7FC1-B306FC6E1B8B}"/>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643968" y="1018012"/>
            <a:ext cx="1487644" cy="478793"/>
          </a:xfrm>
          <a:prstGeom prst="rect">
            <a:avLst/>
          </a:prstGeom>
        </p:spPr>
      </p:pic>
      <p:pic>
        <p:nvPicPr>
          <p:cNvPr id="11" name="Picture 10">
            <a:extLst>
              <a:ext uri="{FF2B5EF4-FFF2-40B4-BE49-F238E27FC236}">
                <a16:creationId xmlns:a16="http://schemas.microsoft.com/office/drawing/2014/main" xmlns="" id="{A8A3EF3A-482F-4FEB-AE7F-9146E2A867A3}"/>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853723" y="1398555"/>
            <a:ext cx="1060515" cy="1060515"/>
          </a:xfrm>
          <a:prstGeom prst="rect">
            <a:avLst/>
          </a:prstGeom>
        </p:spPr>
      </p:pic>
      <p:sp>
        <p:nvSpPr>
          <p:cNvPr id="12" name="Oval 11">
            <a:extLst>
              <a:ext uri="{FF2B5EF4-FFF2-40B4-BE49-F238E27FC236}">
                <a16:creationId xmlns:a16="http://schemas.microsoft.com/office/drawing/2014/main" xmlns="" id="{554E16A5-69D6-C066-7726-9B1DFBB149F4}"/>
              </a:ext>
            </a:extLst>
          </p:cNvPr>
          <p:cNvSpPr/>
          <p:nvPr/>
        </p:nvSpPr>
        <p:spPr>
          <a:xfrm>
            <a:off x="4093038" y="3171227"/>
            <a:ext cx="2591732" cy="865828"/>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chemeClr val="tx1"/>
                </a:solidFill>
              </a:rPr>
              <a:t>Learning Factory: Automotive</a:t>
            </a:r>
          </a:p>
        </p:txBody>
      </p:sp>
      <p:cxnSp>
        <p:nvCxnSpPr>
          <p:cNvPr id="14" name="Connector: Elbow 13">
            <a:extLst>
              <a:ext uri="{FF2B5EF4-FFF2-40B4-BE49-F238E27FC236}">
                <a16:creationId xmlns:a16="http://schemas.microsoft.com/office/drawing/2014/main" xmlns="" id="{0017CB9D-1364-A2B1-4840-334D6BAEBC5A}"/>
              </a:ext>
            </a:extLst>
          </p:cNvPr>
          <p:cNvCxnSpPr>
            <a:cxnSpLocks/>
            <a:endCxn id="12" idx="5"/>
          </p:cNvCxnSpPr>
          <p:nvPr/>
        </p:nvCxnSpPr>
        <p:spPr>
          <a:xfrm rot="10800000">
            <a:off x="6305220" y="3910257"/>
            <a:ext cx="3146022" cy="56011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xmlns="" id="{E8768CFA-A3F3-4566-2667-6E379192BA4F}"/>
              </a:ext>
            </a:extLst>
          </p:cNvPr>
          <p:cNvCxnSpPr>
            <a:cxnSpLocks/>
            <a:stCxn id="7" idx="2"/>
            <a:endCxn id="12" idx="6"/>
          </p:cNvCxnSpPr>
          <p:nvPr/>
        </p:nvCxnSpPr>
        <p:spPr>
          <a:xfrm rot="5400000">
            <a:off x="8515197" y="1685477"/>
            <a:ext cx="88237" cy="374909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nector: Elbow 22">
            <a:extLst>
              <a:ext uri="{FF2B5EF4-FFF2-40B4-BE49-F238E27FC236}">
                <a16:creationId xmlns:a16="http://schemas.microsoft.com/office/drawing/2014/main" xmlns="" id="{68E8E5B6-2CEE-243A-BE9A-E7D3BEF48B8B}"/>
              </a:ext>
            </a:extLst>
          </p:cNvPr>
          <p:cNvCxnSpPr>
            <a:cxnSpLocks/>
            <a:stCxn id="6" idx="3"/>
            <a:endCxn id="12" idx="2"/>
          </p:cNvCxnSpPr>
          <p:nvPr/>
        </p:nvCxnSpPr>
        <p:spPr>
          <a:xfrm>
            <a:off x="2060179" y="3596915"/>
            <a:ext cx="2032859" cy="7226"/>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xmlns="" id="{40B504DD-9A71-CA8E-F320-1BFD0E1DA36C}"/>
              </a:ext>
            </a:extLst>
          </p:cNvPr>
          <p:cNvCxnSpPr>
            <a:cxnSpLocks/>
            <a:stCxn id="11" idx="2"/>
            <a:endCxn id="12" idx="1"/>
          </p:cNvCxnSpPr>
          <p:nvPr/>
        </p:nvCxnSpPr>
        <p:spPr>
          <a:xfrm rot="16200000" flipH="1">
            <a:off x="3008807" y="1834243"/>
            <a:ext cx="838955" cy="208860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xmlns="" id="{3AF407D3-5A15-38B7-215E-8A4AD242E01C}"/>
              </a:ext>
            </a:extLst>
          </p:cNvPr>
          <p:cNvCxnSpPr>
            <a:cxnSpLocks/>
            <a:stCxn id="10" idx="2"/>
            <a:endCxn id="3" idx="0"/>
          </p:cNvCxnSpPr>
          <p:nvPr/>
        </p:nvCxnSpPr>
        <p:spPr>
          <a:xfrm rot="16200000" flipH="1">
            <a:off x="5200101" y="1684493"/>
            <a:ext cx="377098" cy="172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xmlns="" id="{BF28AE0B-A593-724B-58BB-ED49A8530004}"/>
              </a:ext>
            </a:extLst>
          </p:cNvPr>
          <p:cNvSpPr/>
          <p:nvPr/>
        </p:nvSpPr>
        <p:spPr>
          <a:xfrm>
            <a:off x="7852512" y="1088183"/>
            <a:ext cx="2211181" cy="327369"/>
          </a:xfrm>
          <a:prstGeom prst="rect">
            <a:avLst/>
          </a:prstGeom>
          <a:solidFill>
            <a:schemeClr val="tx2"/>
          </a:solidFill>
          <a:ln>
            <a:prstDash val="solid"/>
            <a:extLst>
              <a:ext uri="{C807C97D-BFC1-408E-A445-0C87EB9F89A2}">
                <ask:lineSketchStyleProps xmlns:ask="http://schemas.microsoft.com/office/drawing/2018/sketchyshapes" xmlns="">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a:solidFill>
                  <a:schemeClr val="bg1"/>
                </a:solidFill>
              </a:rPr>
              <a:t>Online Learning Portal</a:t>
            </a:r>
          </a:p>
        </p:txBody>
      </p:sp>
      <p:cxnSp>
        <p:nvCxnSpPr>
          <p:cNvPr id="39" name="Connector: Elbow 38">
            <a:extLst>
              <a:ext uri="{FF2B5EF4-FFF2-40B4-BE49-F238E27FC236}">
                <a16:creationId xmlns:a16="http://schemas.microsoft.com/office/drawing/2014/main" xmlns="" id="{23E09776-F2EB-9B17-EB3E-E5B3CFEE4558}"/>
              </a:ext>
            </a:extLst>
          </p:cNvPr>
          <p:cNvCxnSpPr>
            <a:cxnSpLocks/>
            <a:stCxn id="38" idx="2"/>
            <a:endCxn id="12" idx="7"/>
          </p:cNvCxnSpPr>
          <p:nvPr/>
        </p:nvCxnSpPr>
        <p:spPr>
          <a:xfrm rot="5400000">
            <a:off x="6690426" y="1030347"/>
            <a:ext cx="1882473" cy="2652883"/>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Connector: Elbow 54">
            <a:extLst>
              <a:ext uri="{FF2B5EF4-FFF2-40B4-BE49-F238E27FC236}">
                <a16:creationId xmlns:a16="http://schemas.microsoft.com/office/drawing/2014/main" xmlns="" id="{FC733D62-9701-78AD-D65F-4101CE76B2C1}"/>
              </a:ext>
            </a:extLst>
          </p:cNvPr>
          <p:cNvCxnSpPr>
            <a:cxnSpLocks/>
            <a:stCxn id="10" idx="3"/>
            <a:endCxn id="38" idx="1"/>
          </p:cNvCxnSpPr>
          <p:nvPr/>
        </p:nvCxnSpPr>
        <p:spPr>
          <a:xfrm flipV="1">
            <a:off x="6131612" y="1251868"/>
            <a:ext cx="1720900" cy="554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Connector: Elbow 75">
            <a:extLst>
              <a:ext uri="{FF2B5EF4-FFF2-40B4-BE49-F238E27FC236}">
                <a16:creationId xmlns:a16="http://schemas.microsoft.com/office/drawing/2014/main" xmlns="" id="{AF4742D8-97D3-847B-CA42-1CBD6D3EC963}"/>
              </a:ext>
            </a:extLst>
          </p:cNvPr>
          <p:cNvCxnSpPr>
            <a:cxnSpLocks/>
            <a:stCxn id="3" idx="2"/>
            <a:endCxn id="12" idx="0"/>
          </p:cNvCxnSpPr>
          <p:nvPr/>
        </p:nvCxnSpPr>
        <p:spPr>
          <a:xfrm rot="5400000">
            <a:off x="5153967" y="2935683"/>
            <a:ext cx="470482" cy="60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xmlns="" id="{639D1222-1F9A-E81C-97FC-E33E7E6EDE7F}"/>
              </a:ext>
            </a:extLst>
          </p:cNvPr>
          <p:cNvSpPr txBox="1"/>
          <p:nvPr/>
        </p:nvSpPr>
        <p:spPr>
          <a:xfrm>
            <a:off x="3092301" y="2569940"/>
            <a:ext cx="652743" cy="261610"/>
          </a:xfrm>
          <a:prstGeom prst="rect">
            <a:avLst/>
          </a:prstGeom>
          <a:noFill/>
        </p:spPr>
        <p:txBody>
          <a:bodyPr wrap="none" rtlCol="0">
            <a:spAutoFit/>
          </a:bodyPr>
          <a:lstStyle/>
          <a:p>
            <a:r>
              <a:rPr lang="en-ZA" sz="1100" b="1" dirty="0"/>
              <a:t>Funding</a:t>
            </a:r>
          </a:p>
        </p:txBody>
      </p:sp>
      <p:sp>
        <p:nvSpPr>
          <p:cNvPr id="85" name="TextBox 84">
            <a:extLst>
              <a:ext uri="{FF2B5EF4-FFF2-40B4-BE49-F238E27FC236}">
                <a16:creationId xmlns:a16="http://schemas.microsoft.com/office/drawing/2014/main" xmlns="" id="{349BFC0D-C248-37DD-B663-7E487384D7B1}"/>
              </a:ext>
            </a:extLst>
          </p:cNvPr>
          <p:cNvSpPr txBox="1"/>
          <p:nvPr/>
        </p:nvSpPr>
        <p:spPr>
          <a:xfrm>
            <a:off x="2738185" y="3173254"/>
            <a:ext cx="852021" cy="430887"/>
          </a:xfrm>
          <a:prstGeom prst="rect">
            <a:avLst/>
          </a:prstGeom>
          <a:noFill/>
        </p:spPr>
        <p:txBody>
          <a:bodyPr wrap="square" rtlCol="0">
            <a:spAutoFit/>
          </a:bodyPr>
          <a:lstStyle/>
          <a:p>
            <a:r>
              <a:rPr lang="en-ZA" sz="1100" b="1" dirty="0"/>
              <a:t>Hardware/Equipment</a:t>
            </a:r>
          </a:p>
        </p:txBody>
      </p:sp>
      <p:sp>
        <p:nvSpPr>
          <p:cNvPr id="86" name="TextBox 85">
            <a:extLst>
              <a:ext uri="{FF2B5EF4-FFF2-40B4-BE49-F238E27FC236}">
                <a16:creationId xmlns:a16="http://schemas.microsoft.com/office/drawing/2014/main" xmlns="" id="{63044622-BBE2-5416-9D4A-CF1E15B31153}"/>
              </a:ext>
            </a:extLst>
          </p:cNvPr>
          <p:cNvSpPr txBox="1"/>
          <p:nvPr/>
        </p:nvSpPr>
        <p:spPr>
          <a:xfrm>
            <a:off x="7230327" y="3158350"/>
            <a:ext cx="2220915" cy="430887"/>
          </a:xfrm>
          <a:prstGeom prst="rect">
            <a:avLst/>
          </a:prstGeom>
          <a:noFill/>
        </p:spPr>
        <p:txBody>
          <a:bodyPr wrap="square" rtlCol="0">
            <a:spAutoFit/>
          </a:bodyPr>
          <a:lstStyle/>
          <a:p>
            <a:r>
              <a:rPr lang="en-ZA" sz="1100" b="1" dirty="0"/>
              <a:t>Provide TVET accredited Lecture Training in Mechatronics</a:t>
            </a:r>
          </a:p>
        </p:txBody>
      </p:sp>
      <p:sp>
        <p:nvSpPr>
          <p:cNvPr id="87" name="TextBox 86">
            <a:extLst>
              <a:ext uri="{FF2B5EF4-FFF2-40B4-BE49-F238E27FC236}">
                <a16:creationId xmlns:a16="http://schemas.microsoft.com/office/drawing/2014/main" xmlns="" id="{92660EF7-A6C2-3749-4B82-6E0F894DBFAC}"/>
              </a:ext>
            </a:extLst>
          </p:cNvPr>
          <p:cNvSpPr txBox="1"/>
          <p:nvPr/>
        </p:nvSpPr>
        <p:spPr>
          <a:xfrm>
            <a:off x="7109934" y="4047126"/>
            <a:ext cx="2110276" cy="430887"/>
          </a:xfrm>
          <a:prstGeom prst="rect">
            <a:avLst/>
          </a:prstGeom>
          <a:noFill/>
        </p:spPr>
        <p:txBody>
          <a:bodyPr wrap="square" rtlCol="0">
            <a:spAutoFit/>
          </a:bodyPr>
          <a:lstStyle/>
          <a:p>
            <a:r>
              <a:rPr lang="en-ZA" sz="1100" b="1" dirty="0"/>
              <a:t>Provide Mechatronic Accredited Courseware in Mechatronics</a:t>
            </a:r>
          </a:p>
        </p:txBody>
      </p:sp>
      <p:sp>
        <p:nvSpPr>
          <p:cNvPr id="88" name="TextBox 87">
            <a:extLst>
              <a:ext uri="{FF2B5EF4-FFF2-40B4-BE49-F238E27FC236}">
                <a16:creationId xmlns:a16="http://schemas.microsoft.com/office/drawing/2014/main" xmlns="" id="{9ACF63F0-A1D5-5A82-8392-7C9A4A9052E5}"/>
              </a:ext>
            </a:extLst>
          </p:cNvPr>
          <p:cNvSpPr txBox="1"/>
          <p:nvPr/>
        </p:nvSpPr>
        <p:spPr>
          <a:xfrm>
            <a:off x="6355307" y="2124094"/>
            <a:ext cx="2357653" cy="261610"/>
          </a:xfrm>
          <a:prstGeom prst="rect">
            <a:avLst/>
          </a:prstGeom>
          <a:noFill/>
        </p:spPr>
        <p:txBody>
          <a:bodyPr wrap="square" rtlCol="0">
            <a:spAutoFit/>
          </a:bodyPr>
          <a:lstStyle/>
          <a:p>
            <a:r>
              <a:rPr lang="en-ZA" sz="1100" b="1" dirty="0"/>
              <a:t>Access to Master LF Learning Portal</a:t>
            </a:r>
          </a:p>
        </p:txBody>
      </p:sp>
      <p:cxnSp>
        <p:nvCxnSpPr>
          <p:cNvPr id="89" name="Connector: Elbow 88">
            <a:extLst>
              <a:ext uri="{FF2B5EF4-FFF2-40B4-BE49-F238E27FC236}">
                <a16:creationId xmlns:a16="http://schemas.microsoft.com/office/drawing/2014/main" xmlns="" id="{24FE4468-3EFB-DE8C-17A6-01498CB21E15}"/>
              </a:ext>
            </a:extLst>
          </p:cNvPr>
          <p:cNvCxnSpPr>
            <a:cxnSpLocks/>
            <a:stCxn id="7" idx="0"/>
            <a:endCxn id="38" idx="3"/>
          </p:cNvCxnSpPr>
          <p:nvPr/>
        </p:nvCxnSpPr>
        <p:spPr>
          <a:xfrm rot="16200000" flipV="1">
            <a:off x="9648521" y="1667040"/>
            <a:ext cx="1200512" cy="37016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3" name="Connector: Elbow 92">
            <a:extLst>
              <a:ext uri="{FF2B5EF4-FFF2-40B4-BE49-F238E27FC236}">
                <a16:creationId xmlns:a16="http://schemas.microsoft.com/office/drawing/2014/main" xmlns="" id="{B1F18EA8-DC72-A78F-6220-1DFF0E7A19DB}"/>
              </a:ext>
            </a:extLst>
          </p:cNvPr>
          <p:cNvCxnSpPr>
            <a:cxnSpLocks/>
            <a:stCxn id="8" idx="3"/>
            <a:endCxn id="38" idx="3"/>
          </p:cNvCxnSpPr>
          <p:nvPr/>
        </p:nvCxnSpPr>
        <p:spPr>
          <a:xfrm flipH="1" flipV="1">
            <a:off x="10063693" y="1251868"/>
            <a:ext cx="1302654" cy="3208850"/>
          </a:xfrm>
          <a:prstGeom prst="bentConnector3">
            <a:avLst>
              <a:gd name="adj1" fmla="val -17549"/>
            </a:avLst>
          </a:prstGeom>
          <a:ln>
            <a:tailEnd type="triangle"/>
          </a:ln>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xmlns="" id="{40925FB6-626C-4AE0-2694-56847D713AE0}"/>
              </a:ext>
            </a:extLst>
          </p:cNvPr>
          <p:cNvSpPr txBox="1"/>
          <p:nvPr/>
        </p:nvSpPr>
        <p:spPr>
          <a:xfrm>
            <a:off x="6253409" y="906596"/>
            <a:ext cx="2110276" cy="261610"/>
          </a:xfrm>
          <a:prstGeom prst="rect">
            <a:avLst/>
          </a:prstGeom>
          <a:noFill/>
        </p:spPr>
        <p:txBody>
          <a:bodyPr wrap="square" rtlCol="0">
            <a:spAutoFit/>
          </a:bodyPr>
          <a:lstStyle/>
          <a:p>
            <a:r>
              <a:rPr lang="en-ZA" sz="1100" b="1" dirty="0"/>
              <a:t>Hosting portal</a:t>
            </a:r>
          </a:p>
        </p:txBody>
      </p:sp>
      <p:sp>
        <p:nvSpPr>
          <p:cNvPr id="100" name="TextBox 99">
            <a:extLst>
              <a:ext uri="{FF2B5EF4-FFF2-40B4-BE49-F238E27FC236}">
                <a16:creationId xmlns:a16="http://schemas.microsoft.com/office/drawing/2014/main" xmlns="" id="{F7662F1A-AF37-2B96-E3B1-D8617D5F0D13}"/>
              </a:ext>
            </a:extLst>
          </p:cNvPr>
          <p:cNvSpPr txBox="1"/>
          <p:nvPr/>
        </p:nvSpPr>
        <p:spPr>
          <a:xfrm>
            <a:off x="5342229" y="2776429"/>
            <a:ext cx="790127" cy="261610"/>
          </a:xfrm>
          <a:prstGeom prst="rect">
            <a:avLst/>
          </a:prstGeom>
          <a:noFill/>
        </p:spPr>
        <p:txBody>
          <a:bodyPr wrap="square" rtlCol="0">
            <a:spAutoFit/>
          </a:bodyPr>
          <a:lstStyle/>
          <a:p>
            <a:r>
              <a:rPr lang="en-ZA" sz="1100" b="1" dirty="0"/>
              <a:t>Hosting LF</a:t>
            </a:r>
          </a:p>
        </p:txBody>
      </p:sp>
      <p:sp>
        <p:nvSpPr>
          <p:cNvPr id="101" name="TextBox 100">
            <a:extLst>
              <a:ext uri="{FF2B5EF4-FFF2-40B4-BE49-F238E27FC236}">
                <a16:creationId xmlns:a16="http://schemas.microsoft.com/office/drawing/2014/main" xmlns="" id="{1355B557-81E5-4635-AB69-701A49558F72}"/>
              </a:ext>
            </a:extLst>
          </p:cNvPr>
          <p:cNvSpPr txBox="1"/>
          <p:nvPr/>
        </p:nvSpPr>
        <p:spPr>
          <a:xfrm rot="16200000">
            <a:off x="10181678" y="1572751"/>
            <a:ext cx="935251" cy="430887"/>
          </a:xfrm>
          <a:prstGeom prst="rect">
            <a:avLst/>
          </a:prstGeom>
          <a:noFill/>
        </p:spPr>
        <p:txBody>
          <a:bodyPr wrap="square" rtlCol="0">
            <a:spAutoFit/>
          </a:bodyPr>
          <a:lstStyle/>
          <a:p>
            <a:r>
              <a:rPr lang="en-ZA" sz="1100" b="1" dirty="0"/>
              <a:t>Contribute courseware</a:t>
            </a:r>
          </a:p>
        </p:txBody>
      </p:sp>
      <p:sp>
        <p:nvSpPr>
          <p:cNvPr id="102" name="TextBox 101">
            <a:extLst>
              <a:ext uri="{FF2B5EF4-FFF2-40B4-BE49-F238E27FC236}">
                <a16:creationId xmlns:a16="http://schemas.microsoft.com/office/drawing/2014/main" xmlns="" id="{0998FA02-9F39-147B-CEC8-9AD6A6B31259}"/>
              </a:ext>
            </a:extLst>
          </p:cNvPr>
          <p:cNvSpPr txBox="1"/>
          <p:nvPr/>
        </p:nvSpPr>
        <p:spPr>
          <a:xfrm rot="16200000">
            <a:off x="10740442" y="2609686"/>
            <a:ext cx="2110276" cy="261610"/>
          </a:xfrm>
          <a:prstGeom prst="rect">
            <a:avLst/>
          </a:prstGeom>
          <a:noFill/>
        </p:spPr>
        <p:txBody>
          <a:bodyPr wrap="square" rtlCol="0">
            <a:spAutoFit/>
          </a:bodyPr>
          <a:lstStyle/>
          <a:p>
            <a:r>
              <a:rPr lang="en-ZA" sz="1100" b="1" dirty="0"/>
              <a:t>Contribute courseware</a:t>
            </a:r>
          </a:p>
        </p:txBody>
      </p:sp>
      <p:sp>
        <p:nvSpPr>
          <p:cNvPr id="112" name="Oval 111">
            <a:extLst>
              <a:ext uri="{FF2B5EF4-FFF2-40B4-BE49-F238E27FC236}">
                <a16:creationId xmlns:a16="http://schemas.microsoft.com/office/drawing/2014/main" xmlns="" id="{FDF4BAAB-4AFA-032F-F30F-973614E345B0}"/>
              </a:ext>
            </a:extLst>
          </p:cNvPr>
          <p:cNvSpPr/>
          <p:nvPr/>
        </p:nvSpPr>
        <p:spPr>
          <a:xfrm>
            <a:off x="6684770" y="5804374"/>
            <a:ext cx="2591732" cy="865828"/>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chemeClr val="tx1"/>
                </a:solidFill>
              </a:rPr>
              <a:t>Industry</a:t>
            </a:r>
          </a:p>
        </p:txBody>
      </p:sp>
      <p:sp>
        <p:nvSpPr>
          <p:cNvPr id="118" name="Rectangle 117">
            <a:extLst>
              <a:ext uri="{FF2B5EF4-FFF2-40B4-BE49-F238E27FC236}">
                <a16:creationId xmlns:a16="http://schemas.microsoft.com/office/drawing/2014/main" xmlns="" id="{85E32798-85F8-A254-AF48-2F2A0B592061}"/>
              </a:ext>
            </a:extLst>
          </p:cNvPr>
          <p:cNvSpPr/>
          <p:nvPr/>
        </p:nvSpPr>
        <p:spPr>
          <a:xfrm>
            <a:off x="9451242" y="5109904"/>
            <a:ext cx="1968769" cy="468671"/>
          </a:xfrm>
          <a:prstGeom prst="rect">
            <a:avLst/>
          </a:prstGeom>
          <a:solidFill>
            <a:schemeClr val="accent5">
              <a:lumMod val="20000"/>
              <a:lumOff val="80000"/>
            </a:schemeClr>
          </a:solidFill>
          <a:ln>
            <a:prstDash val="solid"/>
            <a:extLst>
              <a:ext uri="{C807C97D-BFC1-408E-A445-0C87EB9F89A2}">
                <ask:lineSketchStyleProps xmlns:ask="http://schemas.microsoft.com/office/drawing/2018/sketchyshapes" xmlns="">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a:solidFill>
                  <a:schemeClr val="tx1"/>
                </a:solidFill>
              </a:rPr>
              <a:t>Automotive Components Technology Station</a:t>
            </a:r>
          </a:p>
        </p:txBody>
      </p:sp>
      <p:cxnSp>
        <p:nvCxnSpPr>
          <p:cNvPr id="137" name="Connector: Elbow 136">
            <a:extLst>
              <a:ext uri="{FF2B5EF4-FFF2-40B4-BE49-F238E27FC236}">
                <a16:creationId xmlns:a16="http://schemas.microsoft.com/office/drawing/2014/main" xmlns="" id="{D3E5F960-D376-34D4-19C3-CD101DA51B6A}"/>
              </a:ext>
            </a:extLst>
          </p:cNvPr>
          <p:cNvCxnSpPr>
            <a:cxnSpLocks/>
            <a:stCxn id="8" idx="2"/>
            <a:endCxn id="118" idx="0"/>
          </p:cNvCxnSpPr>
          <p:nvPr/>
        </p:nvCxnSpPr>
        <p:spPr>
          <a:xfrm rot="16200000" flipH="1">
            <a:off x="10248585" y="4922862"/>
            <a:ext cx="372316" cy="176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42" name="Rectangle 141">
            <a:extLst>
              <a:ext uri="{FF2B5EF4-FFF2-40B4-BE49-F238E27FC236}">
                <a16:creationId xmlns:a16="http://schemas.microsoft.com/office/drawing/2014/main" xmlns="" id="{3CF00F35-5856-111A-7114-4DAC5462ABB4}"/>
              </a:ext>
            </a:extLst>
          </p:cNvPr>
          <p:cNvSpPr/>
          <p:nvPr/>
        </p:nvSpPr>
        <p:spPr>
          <a:xfrm>
            <a:off x="4497426" y="5112149"/>
            <a:ext cx="1767173" cy="468671"/>
          </a:xfrm>
          <a:prstGeom prst="rect">
            <a:avLst/>
          </a:prstGeom>
          <a:solidFill>
            <a:schemeClr val="accent6">
              <a:lumMod val="20000"/>
              <a:lumOff val="80000"/>
            </a:schemeClr>
          </a:solidFill>
          <a:ln>
            <a:prstDash val="solid"/>
            <a:extLst>
              <a:ext uri="{C807C97D-BFC1-408E-A445-0C87EB9F89A2}">
                <ask:lineSketchStyleProps xmlns:ask="http://schemas.microsoft.com/office/drawing/2018/sketchyshapes" xmlns="">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a:solidFill>
                  <a:schemeClr val="tx1"/>
                </a:solidFill>
              </a:rPr>
              <a:t>LF: Industry Maker Space</a:t>
            </a:r>
          </a:p>
        </p:txBody>
      </p:sp>
      <p:cxnSp>
        <p:nvCxnSpPr>
          <p:cNvPr id="144" name="Connector: Elbow 143">
            <a:extLst>
              <a:ext uri="{FF2B5EF4-FFF2-40B4-BE49-F238E27FC236}">
                <a16:creationId xmlns:a16="http://schemas.microsoft.com/office/drawing/2014/main" xmlns="" id="{D0438795-0879-70B7-03C4-04D34D95A9E1}"/>
              </a:ext>
            </a:extLst>
          </p:cNvPr>
          <p:cNvCxnSpPr>
            <a:cxnSpLocks/>
            <a:stCxn id="12" idx="4"/>
            <a:endCxn id="142" idx="0"/>
          </p:cNvCxnSpPr>
          <p:nvPr/>
        </p:nvCxnSpPr>
        <p:spPr>
          <a:xfrm rot="5400000">
            <a:off x="4847412" y="4570657"/>
            <a:ext cx="1075094" cy="789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9" name="Connector: Elbow 148">
            <a:extLst>
              <a:ext uri="{FF2B5EF4-FFF2-40B4-BE49-F238E27FC236}">
                <a16:creationId xmlns:a16="http://schemas.microsoft.com/office/drawing/2014/main" xmlns="" id="{6D682F71-62EF-F6BF-971F-375BE1E3C2D2}"/>
              </a:ext>
            </a:extLst>
          </p:cNvPr>
          <p:cNvCxnSpPr>
            <a:cxnSpLocks/>
            <a:stCxn id="118" idx="1"/>
            <a:endCxn id="142" idx="3"/>
          </p:cNvCxnSpPr>
          <p:nvPr/>
        </p:nvCxnSpPr>
        <p:spPr>
          <a:xfrm rot="10800000" flipV="1">
            <a:off x="6264600" y="5344239"/>
            <a:ext cx="3186643" cy="2245"/>
          </a:xfrm>
          <a:prstGeom prst="bentConnector3">
            <a:avLst>
              <a:gd name="adj1" fmla="val 50000"/>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52" name="Picture 151">
            <a:extLst>
              <a:ext uri="{FF2B5EF4-FFF2-40B4-BE49-F238E27FC236}">
                <a16:creationId xmlns:a16="http://schemas.microsoft.com/office/drawing/2014/main" xmlns="" id="{72331893-AA7F-825F-232C-761ACB105EDF}"/>
              </a:ext>
            </a:extLst>
          </p:cNvPr>
          <p:cNvPicPr>
            <a:picLocks noChangeAspect="1"/>
          </p:cNvPicPr>
          <p:nvPr/>
        </p:nvPicPr>
        <p:blipFill>
          <a:blip r:embed="rId8" cstate="print"/>
          <a:stretch>
            <a:fillRect/>
          </a:stretch>
        </p:blipFill>
        <p:spPr>
          <a:xfrm>
            <a:off x="995110" y="4727359"/>
            <a:ext cx="1743075" cy="1238250"/>
          </a:xfrm>
          <a:prstGeom prst="rect">
            <a:avLst/>
          </a:prstGeom>
        </p:spPr>
      </p:pic>
      <p:cxnSp>
        <p:nvCxnSpPr>
          <p:cNvPr id="153" name="Connector: Elbow 152">
            <a:extLst>
              <a:ext uri="{FF2B5EF4-FFF2-40B4-BE49-F238E27FC236}">
                <a16:creationId xmlns:a16="http://schemas.microsoft.com/office/drawing/2014/main" xmlns="" id="{6D722BF2-D543-67D6-B416-0BD1C40D03F7}"/>
              </a:ext>
            </a:extLst>
          </p:cNvPr>
          <p:cNvCxnSpPr>
            <a:cxnSpLocks/>
            <a:stCxn id="152" idx="3"/>
            <a:endCxn id="142" idx="1"/>
          </p:cNvCxnSpPr>
          <p:nvPr/>
        </p:nvCxnSpPr>
        <p:spPr>
          <a:xfrm>
            <a:off x="2738185" y="5346484"/>
            <a:ext cx="1759241" cy="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8" name="Connector: Elbow 157">
            <a:extLst>
              <a:ext uri="{FF2B5EF4-FFF2-40B4-BE49-F238E27FC236}">
                <a16:creationId xmlns:a16="http://schemas.microsoft.com/office/drawing/2014/main" xmlns="" id="{948F484C-FFAD-EE73-39D1-444425B1BAF3}"/>
              </a:ext>
            </a:extLst>
          </p:cNvPr>
          <p:cNvCxnSpPr>
            <a:cxnSpLocks/>
            <a:stCxn id="112" idx="2"/>
            <a:endCxn id="142" idx="2"/>
          </p:cNvCxnSpPr>
          <p:nvPr/>
        </p:nvCxnSpPr>
        <p:spPr>
          <a:xfrm rot="10800000">
            <a:off x="5381014" y="5580820"/>
            <a:ext cx="1303757" cy="656468"/>
          </a:xfrm>
          <a:prstGeom prst="bentConnector2">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1" name="Connector: Elbow 160">
            <a:extLst>
              <a:ext uri="{FF2B5EF4-FFF2-40B4-BE49-F238E27FC236}">
                <a16:creationId xmlns:a16="http://schemas.microsoft.com/office/drawing/2014/main" xmlns="" id="{20709BC6-09B5-2527-E625-C4F4BCC2F73E}"/>
              </a:ext>
            </a:extLst>
          </p:cNvPr>
          <p:cNvCxnSpPr>
            <a:cxnSpLocks/>
            <a:stCxn id="112" idx="6"/>
            <a:endCxn id="118" idx="2"/>
          </p:cNvCxnSpPr>
          <p:nvPr/>
        </p:nvCxnSpPr>
        <p:spPr>
          <a:xfrm flipV="1">
            <a:off x="9276502" y="5578575"/>
            <a:ext cx="1159125" cy="658713"/>
          </a:xfrm>
          <a:prstGeom prst="bentConnector2">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4" name="TextBox 163">
            <a:extLst>
              <a:ext uri="{FF2B5EF4-FFF2-40B4-BE49-F238E27FC236}">
                <a16:creationId xmlns:a16="http://schemas.microsoft.com/office/drawing/2014/main" xmlns="" id="{A0D04A26-9DD6-91DA-BCEC-FD67507D2207}"/>
              </a:ext>
            </a:extLst>
          </p:cNvPr>
          <p:cNvSpPr txBox="1"/>
          <p:nvPr/>
        </p:nvSpPr>
        <p:spPr>
          <a:xfrm>
            <a:off x="6858551" y="5036256"/>
            <a:ext cx="2483803" cy="261610"/>
          </a:xfrm>
          <a:prstGeom prst="rect">
            <a:avLst/>
          </a:prstGeom>
          <a:noFill/>
        </p:spPr>
        <p:txBody>
          <a:bodyPr wrap="square" rtlCol="0">
            <a:spAutoFit/>
          </a:bodyPr>
          <a:lstStyle/>
          <a:p>
            <a:r>
              <a:rPr lang="en-ZA" sz="1100" b="1" dirty="0"/>
              <a:t>Technology  and Engineering Support</a:t>
            </a:r>
          </a:p>
        </p:txBody>
      </p:sp>
      <p:sp>
        <p:nvSpPr>
          <p:cNvPr id="165" name="TextBox 164">
            <a:extLst>
              <a:ext uri="{FF2B5EF4-FFF2-40B4-BE49-F238E27FC236}">
                <a16:creationId xmlns:a16="http://schemas.microsoft.com/office/drawing/2014/main" xmlns="" id="{7E73B280-002C-B65B-16DA-FDC3CB275BFF}"/>
              </a:ext>
            </a:extLst>
          </p:cNvPr>
          <p:cNvSpPr txBox="1"/>
          <p:nvPr/>
        </p:nvSpPr>
        <p:spPr>
          <a:xfrm>
            <a:off x="3219395" y="4951617"/>
            <a:ext cx="852021" cy="430887"/>
          </a:xfrm>
          <a:prstGeom prst="rect">
            <a:avLst/>
          </a:prstGeom>
          <a:noFill/>
        </p:spPr>
        <p:txBody>
          <a:bodyPr wrap="square" rtlCol="0">
            <a:spAutoFit/>
          </a:bodyPr>
          <a:lstStyle/>
          <a:p>
            <a:r>
              <a:rPr lang="en-ZA" sz="1100" b="1" dirty="0"/>
              <a:t>AIDC EC Incubator</a:t>
            </a:r>
          </a:p>
        </p:txBody>
      </p:sp>
      <p:sp>
        <p:nvSpPr>
          <p:cNvPr id="166" name="TextBox 165">
            <a:extLst>
              <a:ext uri="{FF2B5EF4-FFF2-40B4-BE49-F238E27FC236}">
                <a16:creationId xmlns:a16="http://schemas.microsoft.com/office/drawing/2014/main" xmlns="" id="{9F188B27-8A47-0175-4CAA-164B6F443C8D}"/>
              </a:ext>
            </a:extLst>
          </p:cNvPr>
          <p:cNvSpPr txBox="1"/>
          <p:nvPr/>
        </p:nvSpPr>
        <p:spPr>
          <a:xfrm>
            <a:off x="4442431" y="4174342"/>
            <a:ext cx="993491" cy="600164"/>
          </a:xfrm>
          <a:prstGeom prst="rect">
            <a:avLst/>
          </a:prstGeom>
          <a:noFill/>
        </p:spPr>
        <p:txBody>
          <a:bodyPr wrap="square" rtlCol="0">
            <a:spAutoFit/>
          </a:bodyPr>
          <a:lstStyle/>
          <a:p>
            <a:r>
              <a:rPr lang="en-ZA" sz="1100" b="1" dirty="0"/>
              <a:t>Accredited Mechatronics course</a:t>
            </a:r>
          </a:p>
        </p:txBody>
      </p:sp>
      <p:sp>
        <p:nvSpPr>
          <p:cNvPr id="175" name="TextBox 174">
            <a:extLst>
              <a:ext uri="{FF2B5EF4-FFF2-40B4-BE49-F238E27FC236}">
                <a16:creationId xmlns:a16="http://schemas.microsoft.com/office/drawing/2014/main" xmlns="" id="{00B889AF-53E1-B267-9BD5-619DF5238115}"/>
              </a:ext>
            </a:extLst>
          </p:cNvPr>
          <p:cNvSpPr txBox="1"/>
          <p:nvPr/>
        </p:nvSpPr>
        <p:spPr>
          <a:xfrm>
            <a:off x="2011697" y="6521997"/>
            <a:ext cx="1452975" cy="267833"/>
          </a:xfrm>
          <a:prstGeom prst="rect">
            <a:avLst/>
          </a:prstGeom>
          <a:noFill/>
        </p:spPr>
        <p:txBody>
          <a:bodyPr wrap="square" rtlCol="0">
            <a:spAutoFit/>
          </a:bodyPr>
          <a:lstStyle/>
          <a:p>
            <a:r>
              <a:rPr lang="en-ZA" sz="1100" b="1" dirty="0"/>
              <a:t>Support to Industry</a:t>
            </a:r>
          </a:p>
        </p:txBody>
      </p:sp>
      <p:sp>
        <p:nvSpPr>
          <p:cNvPr id="176" name="TextBox 175">
            <a:extLst>
              <a:ext uri="{FF2B5EF4-FFF2-40B4-BE49-F238E27FC236}">
                <a16:creationId xmlns:a16="http://schemas.microsoft.com/office/drawing/2014/main" xmlns="" id="{DEF8C3F6-CB7C-F0D6-6DAC-AC09C80F4873}"/>
              </a:ext>
            </a:extLst>
          </p:cNvPr>
          <p:cNvSpPr txBox="1"/>
          <p:nvPr/>
        </p:nvSpPr>
        <p:spPr>
          <a:xfrm>
            <a:off x="9342354" y="6274510"/>
            <a:ext cx="2483803" cy="261610"/>
          </a:xfrm>
          <a:prstGeom prst="rect">
            <a:avLst/>
          </a:prstGeom>
          <a:noFill/>
        </p:spPr>
        <p:txBody>
          <a:bodyPr wrap="square" rtlCol="0">
            <a:spAutoFit/>
          </a:bodyPr>
          <a:lstStyle/>
          <a:p>
            <a:r>
              <a:rPr lang="en-ZA" sz="1100" b="1" dirty="0"/>
              <a:t>Support to Industry</a:t>
            </a:r>
          </a:p>
        </p:txBody>
      </p:sp>
      <p:sp>
        <p:nvSpPr>
          <p:cNvPr id="181" name="TextBox 180">
            <a:extLst>
              <a:ext uri="{FF2B5EF4-FFF2-40B4-BE49-F238E27FC236}">
                <a16:creationId xmlns:a16="http://schemas.microsoft.com/office/drawing/2014/main" xmlns="" id="{A8EB6DB8-0562-C18A-D356-AE8BAF13A626}"/>
              </a:ext>
            </a:extLst>
          </p:cNvPr>
          <p:cNvSpPr txBox="1"/>
          <p:nvPr/>
        </p:nvSpPr>
        <p:spPr>
          <a:xfrm>
            <a:off x="5408557" y="1486999"/>
            <a:ext cx="790127" cy="430887"/>
          </a:xfrm>
          <a:prstGeom prst="rect">
            <a:avLst/>
          </a:prstGeom>
          <a:noFill/>
        </p:spPr>
        <p:txBody>
          <a:bodyPr wrap="square" rtlCol="0">
            <a:spAutoFit/>
          </a:bodyPr>
          <a:lstStyle/>
          <a:p>
            <a:r>
              <a:rPr lang="en-ZA" sz="1100" b="1" dirty="0"/>
              <a:t>Master LF Support</a:t>
            </a:r>
          </a:p>
        </p:txBody>
      </p:sp>
      <p:cxnSp>
        <p:nvCxnSpPr>
          <p:cNvPr id="182" name="Connector: Elbow 181">
            <a:extLst>
              <a:ext uri="{FF2B5EF4-FFF2-40B4-BE49-F238E27FC236}">
                <a16:creationId xmlns:a16="http://schemas.microsoft.com/office/drawing/2014/main" xmlns="" id="{81DB6B22-8967-32F4-724A-2265B065625D}"/>
              </a:ext>
            </a:extLst>
          </p:cNvPr>
          <p:cNvCxnSpPr>
            <a:cxnSpLocks/>
            <a:stCxn id="152" idx="2"/>
            <a:endCxn id="112" idx="4"/>
          </p:cNvCxnSpPr>
          <p:nvPr/>
        </p:nvCxnSpPr>
        <p:spPr>
          <a:xfrm rot="16200000" flipH="1">
            <a:off x="4571346" y="3260911"/>
            <a:ext cx="704593" cy="6113988"/>
          </a:xfrm>
          <a:prstGeom prst="bentConnector3">
            <a:avLst>
              <a:gd name="adj1" fmla="val 116222"/>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6" name="TextBox 185">
            <a:extLst>
              <a:ext uri="{FF2B5EF4-FFF2-40B4-BE49-F238E27FC236}">
                <a16:creationId xmlns:a16="http://schemas.microsoft.com/office/drawing/2014/main" xmlns="" id="{4073A1E1-97B6-1405-8FE4-D0C79FE8D0FA}"/>
              </a:ext>
            </a:extLst>
          </p:cNvPr>
          <p:cNvSpPr txBox="1"/>
          <p:nvPr/>
        </p:nvSpPr>
        <p:spPr>
          <a:xfrm>
            <a:off x="5424076" y="6479326"/>
            <a:ext cx="1452975" cy="267833"/>
          </a:xfrm>
          <a:prstGeom prst="rect">
            <a:avLst/>
          </a:prstGeom>
          <a:noFill/>
        </p:spPr>
        <p:txBody>
          <a:bodyPr wrap="square" rtlCol="0">
            <a:spAutoFit/>
          </a:bodyPr>
          <a:lstStyle/>
          <a:p>
            <a:r>
              <a:rPr lang="en-ZA" sz="1100" b="1" dirty="0"/>
              <a:t>Support to Industry</a:t>
            </a:r>
          </a:p>
        </p:txBody>
      </p:sp>
    </p:spTree>
    <p:extLst>
      <p:ext uri="{BB962C8B-B14F-4D97-AF65-F5344CB8AC3E}">
        <p14:creationId xmlns:p14="http://schemas.microsoft.com/office/powerpoint/2010/main" xmlns="" val="2138090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5632F72-33F6-2048-E3D5-81F8F78D5B9C}"/>
              </a:ext>
            </a:extLst>
          </p:cNvPr>
          <p:cNvSpPr>
            <a:spLocks noGrp="1"/>
          </p:cNvSpPr>
          <p:nvPr>
            <p:ph type="title"/>
          </p:nvPr>
        </p:nvSpPr>
        <p:spPr>
          <a:xfrm>
            <a:off x="463340" y="78513"/>
            <a:ext cx="10972800" cy="653597"/>
          </a:xfrm>
        </p:spPr>
        <p:txBody>
          <a:bodyPr/>
          <a:lstStyle/>
          <a:p>
            <a:r>
              <a:rPr lang="en-US" dirty="0"/>
              <a:t>Learning Factory Highlights</a:t>
            </a:r>
          </a:p>
        </p:txBody>
      </p:sp>
      <p:sp>
        <p:nvSpPr>
          <p:cNvPr id="6" name="Rectangle 5">
            <a:extLst>
              <a:ext uri="{FF2B5EF4-FFF2-40B4-BE49-F238E27FC236}">
                <a16:creationId xmlns:a16="http://schemas.microsoft.com/office/drawing/2014/main" xmlns="" id="{A39B6A16-155D-6518-CF3C-829D9A0696E7}"/>
              </a:ext>
            </a:extLst>
          </p:cNvPr>
          <p:cNvSpPr/>
          <p:nvPr/>
        </p:nvSpPr>
        <p:spPr>
          <a:xfrm>
            <a:off x="711724" y="2487402"/>
            <a:ext cx="2083323" cy="603315"/>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Learning Factory: Automotive</a:t>
            </a:r>
          </a:p>
        </p:txBody>
      </p:sp>
      <p:sp>
        <p:nvSpPr>
          <p:cNvPr id="7" name="Rectangle 6">
            <a:extLst>
              <a:ext uri="{FF2B5EF4-FFF2-40B4-BE49-F238E27FC236}">
                <a16:creationId xmlns:a16="http://schemas.microsoft.com/office/drawing/2014/main" xmlns="" id="{5CBFD670-BF35-C483-EAED-FE77585B2260}"/>
              </a:ext>
            </a:extLst>
          </p:cNvPr>
          <p:cNvSpPr/>
          <p:nvPr/>
        </p:nvSpPr>
        <p:spPr>
          <a:xfrm>
            <a:off x="3285622" y="2491820"/>
            <a:ext cx="2080667" cy="603315"/>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Learning Factory: Mining</a:t>
            </a:r>
          </a:p>
        </p:txBody>
      </p:sp>
      <p:sp>
        <p:nvSpPr>
          <p:cNvPr id="8" name="Rectangle 7">
            <a:extLst>
              <a:ext uri="{FF2B5EF4-FFF2-40B4-BE49-F238E27FC236}">
                <a16:creationId xmlns:a16="http://schemas.microsoft.com/office/drawing/2014/main" xmlns="" id="{BA6B7196-21E7-BDF0-8398-6E5167E8651D}"/>
              </a:ext>
            </a:extLst>
          </p:cNvPr>
          <p:cNvSpPr/>
          <p:nvPr/>
        </p:nvSpPr>
        <p:spPr>
          <a:xfrm>
            <a:off x="5769034" y="2487402"/>
            <a:ext cx="2080666" cy="603315"/>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Learning Factory: Foundries</a:t>
            </a:r>
          </a:p>
        </p:txBody>
      </p:sp>
      <p:sp>
        <p:nvSpPr>
          <p:cNvPr id="9" name="Rectangle 8">
            <a:extLst>
              <a:ext uri="{FF2B5EF4-FFF2-40B4-BE49-F238E27FC236}">
                <a16:creationId xmlns:a16="http://schemas.microsoft.com/office/drawing/2014/main" xmlns="" id="{D4C2B575-034C-3953-BBCC-517BCC558B0F}"/>
              </a:ext>
            </a:extLst>
          </p:cNvPr>
          <p:cNvSpPr/>
          <p:nvPr/>
        </p:nvSpPr>
        <p:spPr>
          <a:xfrm>
            <a:off x="7585491" y="956819"/>
            <a:ext cx="2487032" cy="603315"/>
          </a:xfrm>
          <a:prstGeom prst="rect">
            <a:avLst/>
          </a:prstGeom>
          <a:solidFill>
            <a:schemeClr val="accent3">
              <a:lumMod val="20000"/>
              <a:lumOff val="80000"/>
            </a:schemeClr>
          </a:solidFill>
          <a:ln>
            <a:prstDash val="solid"/>
            <a:extLst>
              <a:ext uri="{C807C97D-BFC1-408E-A445-0C87EB9F89A2}">
                <ask:lineSketchStyleProps xmlns:ask="http://schemas.microsoft.com/office/drawing/2018/sketchyshapes" xmlns="">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Online Learning Portal</a:t>
            </a:r>
          </a:p>
          <a:p>
            <a:pPr marL="285750" indent="-285750">
              <a:buFont typeface="Arial" panose="020B0604020202020204" pitchFamily="34" charset="0"/>
              <a:buChar char="•"/>
            </a:pPr>
            <a:r>
              <a:rPr lang="en-ZA" sz="1100" dirty="0">
                <a:solidFill>
                  <a:schemeClr val="tx1"/>
                </a:solidFill>
              </a:rPr>
              <a:t>Wits, TUT, NMU</a:t>
            </a:r>
          </a:p>
          <a:p>
            <a:pPr marL="285750" indent="-285750">
              <a:buFont typeface="Arial" panose="020B0604020202020204" pitchFamily="34" charset="0"/>
              <a:buChar char="•"/>
            </a:pPr>
            <a:r>
              <a:rPr lang="en-ZA" sz="1100" dirty="0" err="1">
                <a:solidFill>
                  <a:schemeClr val="tx1"/>
                </a:solidFill>
              </a:rPr>
              <a:t>Expleo</a:t>
            </a:r>
            <a:r>
              <a:rPr lang="en-ZA" sz="1100" dirty="0">
                <a:solidFill>
                  <a:schemeClr val="tx1"/>
                </a:solidFill>
              </a:rPr>
              <a:t>, Siemens, </a:t>
            </a:r>
            <a:r>
              <a:rPr lang="en-ZA" sz="1100" dirty="0" err="1">
                <a:solidFill>
                  <a:schemeClr val="tx1"/>
                </a:solidFill>
              </a:rPr>
              <a:t>Jendamark</a:t>
            </a:r>
            <a:endParaRPr lang="en-ZA" dirty="0">
              <a:solidFill>
                <a:schemeClr val="tx1"/>
              </a:solidFill>
            </a:endParaRPr>
          </a:p>
        </p:txBody>
      </p:sp>
      <p:cxnSp>
        <p:nvCxnSpPr>
          <p:cNvPr id="11" name="Connector: Elbow 10">
            <a:extLst>
              <a:ext uri="{FF2B5EF4-FFF2-40B4-BE49-F238E27FC236}">
                <a16:creationId xmlns:a16="http://schemas.microsoft.com/office/drawing/2014/main" xmlns="" id="{90E862C3-6AAB-10E9-2B50-AA590850A2C5}"/>
              </a:ext>
            </a:extLst>
          </p:cNvPr>
          <p:cNvCxnSpPr>
            <a:cxnSpLocks/>
            <a:stCxn id="44" idx="2"/>
            <a:endCxn id="6" idx="0"/>
          </p:cNvCxnSpPr>
          <p:nvPr/>
        </p:nvCxnSpPr>
        <p:spPr>
          <a:xfrm rot="5400000">
            <a:off x="2942598" y="257281"/>
            <a:ext cx="1040909" cy="341933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nector: Elbow 11">
            <a:extLst>
              <a:ext uri="{FF2B5EF4-FFF2-40B4-BE49-F238E27FC236}">
                <a16:creationId xmlns:a16="http://schemas.microsoft.com/office/drawing/2014/main" xmlns="" id="{438B37D9-5398-97CD-35EE-21173D1D6A84}"/>
              </a:ext>
            </a:extLst>
          </p:cNvPr>
          <p:cNvCxnSpPr>
            <a:cxnSpLocks/>
            <a:stCxn id="44" idx="2"/>
            <a:endCxn id="7" idx="0"/>
          </p:cNvCxnSpPr>
          <p:nvPr/>
        </p:nvCxnSpPr>
        <p:spPr>
          <a:xfrm rot="5400000">
            <a:off x="4226674" y="1545775"/>
            <a:ext cx="1045327" cy="84676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or: Elbow 14">
            <a:extLst>
              <a:ext uri="{FF2B5EF4-FFF2-40B4-BE49-F238E27FC236}">
                <a16:creationId xmlns:a16="http://schemas.microsoft.com/office/drawing/2014/main" xmlns="" id="{B69392EF-2D7C-2A6E-FD1E-F4445D9BC231}"/>
              </a:ext>
            </a:extLst>
          </p:cNvPr>
          <p:cNvCxnSpPr>
            <a:cxnSpLocks/>
            <a:stCxn id="44" idx="2"/>
            <a:endCxn id="9" idx="1"/>
          </p:cNvCxnSpPr>
          <p:nvPr/>
        </p:nvCxnSpPr>
        <p:spPr>
          <a:xfrm rot="5400000" flipH="1" flipV="1">
            <a:off x="6285096" y="146098"/>
            <a:ext cx="188016" cy="2412773"/>
          </a:xfrm>
          <a:prstGeom prst="bentConnector4">
            <a:avLst>
              <a:gd name="adj1" fmla="val -121585"/>
              <a:gd name="adj2" fmla="val 71559"/>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xmlns="" id="{6DF5F4E6-44C3-48F2-8685-BCBFF8E16486}"/>
              </a:ext>
            </a:extLst>
          </p:cNvPr>
          <p:cNvCxnSpPr>
            <a:cxnSpLocks/>
            <a:stCxn id="44" idx="2"/>
            <a:endCxn id="8" idx="0"/>
          </p:cNvCxnSpPr>
          <p:nvPr/>
        </p:nvCxnSpPr>
        <p:spPr>
          <a:xfrm rot="16200000" flipH="1">
            <a:off x="5470588" y="1148622"/>
            <a:ext cx="1040909" cy="163664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xmlns="" id="{311F13BF-71AF-8B0E-827D-EB64371FD356}"/>
              </a:ext>
            </a:extLst>
          </p:cNvPr>
          <p:cNvSpPr/>
          <p:nvPr/>
        </p:nvSpPr>
        <p:spPr>
          <a:xfrm>
            <a:off x="711724" y="3168830"/>
            <a:ext cx="2083323" cy="3573284"/>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ZA" sz="1200" b="1" dirty="0">
                <a:solidFill>
                  <a:schemeClr val="tx1"/>
                </a:solidFill>
              </a:rPr>
              <a:t>Future Skills Development in</a:t>
            </a:r>
            <a:r>
              <a:rPr lang="en-ZA" sz="1100" dirty="0">
                <a:solidFill>
                  <a:schemeClr val="tx1"/>
                </a:solidFill>
              </a:rPr>
              <a:t>:</a:t>
            </a:r>
          </a:p>
          <a:p>
            <a:pPr marL="171450" indent="-171450">
              <a:buFont typeface="Arial" panose="020B0604020202020204" pitchFamily="34" charset="0"/>
              <a:buChar char="•"/>
            </a:pPr>
            <a:r>
              <a:rPr lang="en-ZA" sz="1100" dirty="0">
                <a:solidFill>
                  <a:schemeClr val="tx1"/>
                </a:solidFill>
              </a:rPr>
              <a:t>EV Technologies</a:t>
            </a:r>
          </a:p>
          <a:p>
            <a:pPr marL="171450" indent="-171450">
              <a:buFont typeface="Arial" panose="020B0604020202020204" pitchFamily="34" charset="0"/>
              <a:buChar char="•"/>
            </a:pPr>
            <a:r>
              <a:rPr lang="en-ZA" sz="1100" dirty="0">
                <a:solidFill>
                  <a:schemeClr val="tx1"/>
                </a:solidFill>
              </a:rPr>
              <a:t>Mechatronics</a:t>
            </a:r>
          </a:p>
          <a:p>
            <a:pPr marL="171450" indent="-171450">
              <a:buFont typeface="Arial" panose="020B0604020202020204" pitchFamily="34" charset="0"/>
              <a:buChar char="•"/>
            </a:pPr>
            <a:r>
              <a:rPr lang="en-ZA" sz="1100" dirty="0">
                <a:solidFill>
                  <a:schemeClr val="tx1"/>
                </a:solidFill>
              </a:rPr>
              <a:t>Fitting</a:t>
            </a:r>
          </a:p>
          <a:p>
            <a:pPr marL="171450" indent="-171450">
              <a:buFont typeface="Arial" panose="020B0604020202020204" pitchFamily="34" charset="0"/>
              <a:buChar char="•"/>
            </a:pPr>
            <a:r>
              <a:rPr lang="en-ZA" sz="1100" dirty="0">
                <a:solidFill>
                  <a:schemeClr val="tx1"/>
                </a:solidFill>
              </a:rPr>
              <a:t>Mechanics</a:t>
            </a:r>
          </a:p>
          <a:p>
            <a:pPr marL="171450" indent="-171450">
              <a:buFont typeface="Arial" panose="020B0604020202020204" pitchFamily="34" charset="0"/>
              <a:buChar char="•"/>
            </a:pPr>
            <a:r>
              <a:rPr lang="en-ZA" sz="1100" dirty="0">
                <a:solidFill>
                  <a:schemeClr val="tx1"/>
                </a:solidFill>
              </a:rPr>
              <a:t>Electrical</a:t>
            </a:r>
          </a:p>
          <a:p>
            <a:pPr marL="171450" indent="-171450">
              <a:buFont typeface="Arial" panose="020B0604020202020204" pitchFamily="34" charset="0"/>
              <a:buChar char="•"/>
            </a:pPr>
            <a:r>
              <a:rPr lang="en-ZA" sz="1100" dirty="0">
                <a:solidFill>
                  <a:schemeClr val="tx1"/>
                </a:solidFill>
              </a:rPr>
              <a:t>Panel Beating and Spray painting</a:t>
            </a:r>
          </a:p>
          <a:p>
            <a:pPr marL="171450" indent="-171450">
              <a:buFont typeface="Arial" panose="020B0604020202020204" pitchFamily="34" charset="0"/>
              <a:buChar char="•"/>
            </a:pPr>
            <a:r>
              <a:rPr lang="en-ZA" sz="1100" dirty="0">
                <a:solidFill>
                  <a:schemeClr val="tx1"/>
                </a:solidFill>
              </a:rPr>
              <a:t>Assembly</a:t>
            </a:r>
          </a:p>
          <a:p>
            <a:pPr marL="171450" indent="-171450">
              <a:buFont typeface="Arial" panose="020B0604020202020204" pitchFamily="34" charset="0"/>
              <a:buChar char="•"/>
            </a:pPr>
            <a:r>
              <a:rPr lang="en-ZA" sz="1100" dirty="0">
                <a:solidFill>
                  <a:schemeClr val="tx1"/>
                </a:solidFill>
              </a:rPr>
              <a:t>Welding</a:t>
            </a:r>
          </a:p>
          <a:p>
            <a:pPr marL="171450" indent="-171450">
              <a:buFont typeface="Arial" panose="020B0604020202020204" pitchFamily="34" charset="0"/>
              <a:buChar char="•"/>
            </a:pPr>
            <a:endParaRPr lang="en-ZA" sz="1100" dirty="0">
              <a:solidFill>
                <a:schemeClr val="tx1"/>
              </a:solidFill>
            </a:endParaRPr>
          </a:p>
          <a:p>
            <a:r>
              <a:rPr lang="en-ZA" sz="1100" b="1" dirty="0">
                <a:solidFill>
                  <a:schemeClr val="tx1"/>
                </a:solidFill>
              </a:rPr>
              <a:t>Partners:</a:t>
            </a:r>
          </a:p>
          <a:p>
            <a:pPr marL="171450" indent="-171450">
              <a:buFont typeface="Arial" panose="020B0604020202020204" pitchFamily="34" charset="0"/>
              <a:buChar char="•"/>
            </a:pPr>
            <a:r>
              <a:rPr lang="en-ZA" sz="1100" dirty="0">
                <a:solidFill>
                  <a:schemeClr val="tx1"/>
                </a:solidFill>
              </a:rPr>
              <a:t>East Cape Midland College</a:t>
            </a:r>
          </a:p>
          <a:p>
            <a:pPr marL="171450" indent="-171450">
              <a:buFont typeface="Arial" panose="020B0604020202020204" pitchFamily="34" charset="0"/>
              <a:buChar char="•"/>
            </a:pPr>
            <a:r>
              <a:rPr lang="en-ZA" sz="1100" dirty="0">
                <a:solidFill>
                  <a:schemeClr val="tx1"/>
                </a:solidFill>
              </a:rPr>
              <a:t>AIDC Eastern Cape and AIDC Gauteng</a:t>
            </a:r>
          </a:p>
          <a:p>
            <a:pPr marL="171450" indent="-171450">
              <a:buFont typeface="Arial" panose="020B0604020202020204" pitchFamily="34" charset="0"/>
              <a:buChar char="•"/>
            </a:pPr>
            <a:r>
              <a:rPr lang="en-ZA" sz="1100" dirty="0">
                <a:solidFill>
                  <a:schemeClr val="tx1"/>
                </a:solidFill>
              </a:rPr>
              <a:t>Siemens</a:t>
            </a:r>
          </a:p>
          <a:p>
            <a:pPr marL="171450" indent="-171450">
              <a:buFont typeface="Arial" panose="020B0604020202020204" pitchFamily="34" charset="0"/>
              <a:buChar char="•"/>
            </a:pPr>
            <a:r>
              <a:rPr lang="en-ZA" sz="1100" dirty="0" err="1">
                <a:solidFill>
                  <a:schemeClr val="tx1"/>
                </a:solidFill>
              </a:rPr>
              <a:t>Jendamark</a:t>
            </a:r>
            <a:endParaRPr lang="en-ZA" sz="1100" dirty="0">
              <a:solidFill>
                <a:schemeClr val="tx1"/>
              </a:solidFill>
            </a:endParaRPr>
          </a:p>
          <a:p>
            <a:pPr marL="171450" indent="-171450">
              <a:buFont typeface="Arial" panose="020B0604020202020204" pitchFamily="34" charset="0"/>
              <a:buChar char="•"/>
            </a:pPr>
            <a:r>
              <a:rPr lang="en-ZA" sz="1100" dirty="0">
                <a:solidFill>
                  <a:schemeClr val="tx1"/>
                </a:solidFill>
              </a:rPr>
              <a:t>merSETA</a:t>
            </a:r>
          </a:p>
          <a:p>
            <a:pPr marL="171450" indent="-171450">
              <a:buFont typeface="Arial" panose="020B0604020202020204" pitchFamily="34" charset="0"/>
              <a:buChar char="•"/>
            </a:pPr>
            <a:r>
              <a:rPr lang="en-ZA" sz="1100" dirty="0">
                <a:solidFill>
                  <a:schemeClr val="tx1"/>
                </a:solidFill>
              </a:rPr>
              <a:t>Nelson Mandela University</a:t>
            </a:r>
          </a:p>
          <a:p>
            <a:pPr marL="171450" indent="-171450">
              <a:buFont typeface="Arial" panose="020B0604020202020204" pitchFamily="34" charset="0"/>
              <a:buChar char="•"/>
            </a:pPr>
            <a:r>
              <a:rPr lang="en-ZA" sz="1100" dirty="0">
                <a:solidFill>
                  <a:schemeClr val="tx1"/>
                </a:solidFill>
              </a:rPr>
              <a:t>Tshwane University of Technology</a:t>
            </a:r>
            <a:endParaRPr lang="en-ZA" dirty="0">
              <a:solidFill>
                <a:schemeClr val="tx1"/>
              </a:solidFill>
            </a:endParaRPr>
          </a:p>
        </p:txBody>
      </p:sp>
      <p:sp>
        <p:nvSpPr>
          <p:cNvPr id="33" name="Rectangle 32">
            <a:extLst>
              <a:ext uri="{FF2B5EF4-FFF2-40B4-BE49-F238E27FC236}">
                <a16:creationId xmlns:a16="http://schemas.microsoft.com/office/drawing/2014/main" xmlns="" id="{863210A7-66C8-B15D-E4B3-5B5805640F53}"/>
              </a:ext>
            </a:extLst>
          </p:cNvPr>
          <p:cNvSpPr/>
          <p:nvPr/>
        </p:nvSpPr>
        <p:spPr>
          <a:xfrm>
            <a:off x="3282967" y="3206203"/>
            <a:ext cx="2083323" cy="2619562"/>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ZA" sz="1200" b="1" dirty="0">
                <a:solidFill>
                  <a:schemeClr val="tx1"/>
                </a:solidFill>
              </a:rPr>
              <a:t>Future Skills Development in</a:t>
            </a:r>
            <a:r>
              <a:rPr lang="en-ZA" sz="1100" dirty="0">
                <a:solidFill>
                  <a:schemeClr val="tx1"/>
                </a:solidFill>
              </a:rPr>
              <a:t>:</a:t>
            </a:r>
          </a:p>
          <a:p>
            <a:pPr marL="171450" indent="-171450">
              <a:buFont typeface="Arial" panose="020B0604020202020204" pitchFamily="34" charset="0"/>
              <a:buChar char="•"/>
            </a:pPr>
            <a:r>
              <a:rPr lang="en-ZA" sz="1100" dirty="0">
                <a:solidFill>
                  <a:schemeClr val="tx1"/>
                </a:solidFill>
              </a:rPr>
              <a:t>Mining Modernisation and Mechanisation technologies</a:t>
            </a:r>
          </a:p>
          <a:p>
            <a:pPr marL="171450" indent="-171450">
              <a:buFont typeface="Arial" panose="020B0604020202020204" pitchFamily="34" charset="0"/>
              <a:buChar char="•"/>
            </a:pPr>
            <a:r>
              <a:rPr lang="en-ZA" sz="1100" dirty="0">
                <a:solidFill>
                  <a:schemeClr val="tx1"/>
                </a:solidFill>
              </a:rPr>
              <a:t>3D Printing</a:t>
            </a:r>
          </a:p>
          <a:p>
            <a:pPr marL="171450" indent="-171450">
              <a:buFont typeface="Arial" panose="020B0604020202020204" pitchFamily="34" charset="0"/>
              <a:buChar char="•"/>
            </a:pPr>
            <a:r>
              <a:rPr lang="en-ZA" sz="1100" dirty="0">
                <a:solidFill>
                  <a:schemeClr val="tx1"/>
                </a:solidFill>
              </a:rPr>
              <a:t>Industrial Internet of Things</a:t>
            </a:r>
          </a:p>
          <a:p>
            <a:pPr marL="171450" indent="-171450">
              <a:buFont typeface="Arial" panose="020B0604020202020204" pitchFamily="34" charset="0"/>
              <a:buChar char="•"/>
            </a:pPr>
            <a:r>
              <a:rPr lang="en-ZA" sz="1100" dirty="0">
                <a:solidFill>
                  <a:schemeClr val="tx1"/>
                </a:solidFill>
              </a:rPr>
              <a:t>Renewable Energy Technologies</a:t>
            </a:r>
          </a:p>
          <a:p>
            <a:pPr marL="171450" indent="-171450">
              <a:buFont typeface="Arial" panose="020B0604020202020204" pitchFamily="34" charset="0"/>
              <a:buChar char="•"/>
            </a:pPr>
            <a:r>
              <a:rPr lang="en-ZA" sz="1100" dirty="0">
                <a:solidFill>
                  <a:schemeClr val="tx1"/>
                </a:solidFill>
              </a:rPr>
              <a:t>Digital Twin Technologies</a:t>
            </a:r>
          </a:p>
          <a:p>
            <a:pPr marL="171450" indent="-171450">
              <a:buFont typeface="Arial" panose="020B0604020202020204" pitchFamily="34" charset="0"/>
              <a:buChar char="•"/>
            </a:pPr>
            <a:r>
              <a:rPr lang="en-ZA" sz="1100" dirty="0">
                <a:solidFill>
                  <a:schemeClr val="tx1"/>
                </a:solidFill>
              </a:rPr>
              <a:t>Agriculture technologies</a:t>
            </a:r>
          </a:p>
          <a:p>
            <a:pPr marL="171450" indent="-171450">
              <a:buFont typeface="Arial" panose="020B0604020202020204" pitchFamily="34" charset="0"/>
              <a:buChar char="•"/>
            </a:pPr>
            <a:endParaRPr lang="en-ZA" sz="1100" dirty="0">
              <a:solidFill>
                <a:schemeClr val="tx1"/>
              </a:solidFill>
            </a:endParaRPr>
          </a:p>
          <a:p>
            <a:r>
              <a:rPr lang="en-ZA" sz="1100" b="1" dirty="0">
                <a:solidFill>
                  <a:schemeClr val="tx1"/>
                </a:solidFill>
              </a:rPr>
              <a:t>Partners:</a:t>
            </a:r>
          </a:p>
          <a:p>
            <a:pPr marL="171450" indent="-171450">
              <a:buFont typeface="Arial" panose="020B0604020202020204" pitchFamily="34" charset="0"/>
              <a:buChar char="•"/>
            </a:pPr>
            <a:r>
              <a:rPr lang="en-ZA" sz="1100" dirty="0" err="1">
                <a:solidFill>
                  <a:schemeClr val="tx1"/>
                </a:solidFill>
              </a:rPr>
              <a:t>Angloamerican</a:t>
            </a:r>
            <a:endParaRPr lang="en-ZA" sz="1100" dirty="0">
              <a:solidFill>
                <a:schemeClr val="tx1"/>
              </a:solidFill>
            </a:endParaRPr>
          </a:p>
          <a:p>
            <a:pPr marL="171450" indent="-171450">
              <a:buFont typeface="Arial" panose="020B0604020202020204" pitchFamily="34" charset="0"/>
              <a:buChar char="•"/>
            </a:pPr>
            <a:r>
              <a:rPr lang="en-ZA" sz="1100" dirty="0">
                <a:solidFill>
                  <a:schemeClr val="tx1"/>
                </a:solidFill>
              </a:rPr>
              <a:t>Anglo Platinum</a:t>
            </a:r>
          </a:p>
          <a:p>
            <a:pPr marL="171450" indent="-171450">
              <a:buFont typeface="Arial" panose="020B0604020202020204" pitchFamily="34" charset="0"/>
              <a:buChar char="•"/>
            </a:pPr>
            <a:r>
              <a:rPr lang="en-ZA" sz="1100" dirty="0">
                <a:solidFill>
                  <a:schemeClr val="tx1"/>
                </a:solidFill>
              </a:rPr>
              <a:t>CSIR</a:t>
            </a:r>
          </a:p>
          <a:p>
            <a:pPr marL="171450" indent="-171450">
              <a:buFont typeface="Arial" panose="020B0604020202020204" pitchFamily="34" charset="0"/>
              <a:buChar char="•"/>
            </a:pPr>
            <a:r>
              <a:rPr lang="en-ZA" sz="1100" dirty="0">
                <a:solidFill>
                  <a:schemeClr val="tx1"/>
                </a:solidFill>
              </a:rPr>
              <a:t>Impact Catalyst</a:t>
            </a:r>
            <a:endParaRPr lang="en-ZA" dirty="0">
              <a:solidFill>
                <a:schemeClr val="tx1"/>
              </a:solidFill>
            </a:endParaRPr>
          </a:p>
        </p:txBody>
      </p:sp>
      <p:sp>
        <p:nvSpPr>
          <p:cNvPr id="37" name="Rectangle 36">
            <a:extLst>
              <a:ext uri="{FF2B5EF4-FFF2-40B4-BE49-F238E27FC236}">
                <a16:creationId xmlns:a16="http://schemas.microsoft.com/office/drawing/2014/main" xmlns="" id="{972083DB-E297-C307-CCAB-AD2124337BC8}"/>
              </a:ext>
            </a:extLst>
          </p:cNvPr>
          <p:cNvSpPr/>
          <p:nvPr/>
        </p:nvSpPr>
        <p:spPr>
          <a:xfrm>
            <a:off x="5784050" y="3206203"/>
            <a:ext cx="2083323" cy="2393320"/>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ZA" sz="1200" b="1" dirty="0">
                <a:solidFill>
                  <a:schemeClr val="tx1"/>
                </a:solidFill>
              </a:rPr>
              <a:t>Future Skills Development in</a:t>
            </a:r>
            <a:r>
              <a:rPr lang="en-ZA" sz="1100" dirty="0">
                <a:solidFill>
                  <a:schemeClr val="tx1"/>
                </a:solidFill>
              </a:rPr>
              <a:t>:</a:t>
            </a:r>
          </a:p>
          <a:p>
            <a:pPr marL="171450" indent="-171450">
              <a:buFont typeface="Arial" panose="020B0604020202020204" pitchFamily="34" charset="0"/>
              <a:buChar char="•"/>
            </a:pPr>
            <a:r>
              <a:rPr lang="en-ZA" sz="1100" dirty="0">
                <a:solidFill>
                  <a:schemeClr val="tx1"/>
                </a:solidFill>
              </a:rPr>
              <a:t>High Pressure Die Casting</a:t>
            </a:r>
          </a:p>
          <a:p>
            <a:pPr marL="171450" indent="-171450">
              <a:buFont typeface="Arial" panose="020B0604020202020204" pitchFamily="34" charset="0"/>
              <a:buChar char="•"/>
            </a:pPr>
            <a:r>
              <a:rPr lang="en-ZA" sz="1100" dirty="0">
                <a:solidFill>
                  <a:schemeClr val="tx1"/>
                </a:solidFill>
              </a:rPr>
              <a:t>3D Printing</a:t>
            </a:r>
          </a:p>
          <a:p>
            <a:pPr marL="171450" indent="-171450">
              <a:buFont typeface="Arial" panose="020B0604020202020204" pitchFamily="34" charset="0"/>
              <a:buChar char="•"/>
            </a:pPr>
            <a:r>
              <a:rPr lang="en-ZA" sz="1100" dirty="0">
                <a:solidFill>
                  <a:schemeClr val="tx1"/>
                </a:solidFill>
              </a:rPr>
              <a:t>Investment Casting</a:t>
            </a:r>
          </a:p>
          <a:p>
            <a:pPr marL="171450" indent="-171450">
              <a:buFont typeface="Arial" panose="020B0604020202020204" pitchFamily="34" charset="0"/>
              <a:buChar char="•"/>
            </a:pPr>
            <a:r>
              <a:rPr lang="en-ZA" sz="1100" dirty="0">
                <a:solidFill>
                  <a:schemeClr val="tx1"/>
                </a:solidFill>
              </a:rPr>
              <a:t>Gravity Die Casting</a:t>
            </a:r>
          </a:p>
          <a:p>
            <a:pPr marL="171450" indent="-171450">
              <a:buFont typeface="Arial" panose="020B0604020202020204" pitchFamily="34" charset="0"/>
              <a:buChar char="•"/>
            </a:pPr>
            <a:r>
              <a:rPr lang="en-ZA" sz="1100" dirty="0">
                <a:solidFill>
                  <a:schemeClr val="tx1"/>
                </a:solidFill>
              </a:rPr>
              <a:t>Metal Injection Moulding</a:t>
            </a:r>
          </a:p>
          <a:p>
            <a:r>
              <a:rPr lang="en-ZA" sz="1100" b="1" dirty="0">
                <a:solidFill>
                  <a:schemeClr val="tx1"/>
                </a:solidFill>
              </a:rPr>
              <a:t>Partners:</a:t>
            </a:r>
          </a:p>
          <a:p>
            <a:pPr marL="171450" indent="-171450">
              <a:buFont typeface="Arial" panose="020B0604020202020204" pitchFamily="34" charset="0"/>
              <a:buChar char="•"/>
            </a:pPr>
            <a:r>
              <a:rPr lang="en-ZA" sz="1100" dirty="0">
                <a:solidFill>
                  <a:schemeClr val="tx1"/>
                </a:solidFill>
              </a:rPr>
              <a:t>SA Foundries</a:t>
            </a:r>
          </a:p>
          <a:p>
            <a:pPr marL="171450" indent="-171450">
              <a:buFont typeface="Arial" panose="020B0604020202020204" pitchFamily="34" charset="0"/>
              <a:buChar char="•"/>
            </a:pPr>
            <a:r>
              <a:rPr lang="en-ZA" sz="1100" dirty="0">
                <a:solidFill>
                  <a:schemeClr val="tx1"/>
                </a:solidFill>
              </a:rPr>
              <a:t>National Foundry Technology Network</a:t>
            </a:r>
          </a:p>
          <a:p>
            <a:pPr marL="171450" indent="-171450">
              <a:buFont typeface="Arial" panose="020B0604020202020204" pitchFamily="34" charset="0"/>
              <a:buChar char="•"/>
            </a:pPr>
            <a:r>
              <a:rPr lang="en-ZA" sz="1100" dirty="0">
                <a:solidFill>
                  <a:schemeClr val="tx1"/>
                </a:solidFill>
              </a:rPr>
              <a:t>National Cleaner Production </a:t>
            </a:r>
            <a:r>
              <a:rPr lang="en-ZA" sz="1100" dirty="0" err="1">
                <a:solidFill>
                  <a:schemeClr val="tx1"/>
                </a:solidFill>
              </a:rPr>
              <a:t>Center</a:t>
            </a:r>
            <a:endParaRPr lang="en-ZA" sz="1100" dirty="0">
              <a:solidFill>
                <a:schemeClr val="tx1"/>
              </a:solidFill>
            </a:endParaRPr>
          </a:p>
          <a:p>
            <a:pPr marL="171450" indent="-171450">
              <a:buFont typeface="Arial" panose="020B0604020202020204" pitchFamily="34" charset="0"/>
              <a:buChar char="•"/>
            </a:pPr>
            <a:r>
              <a:rPr lang="en-ZA" sz="1100" dirty="0">
                <a:solidFill>
                  <a:schemeClr val="tx1"/>
                </a:solidFill>
              </a:rPr>
              <a:t>Far East Rand TVET</a:t>
            </a:r>
            <a:endParaRPr lang="en-ZA" dirty="0">
              <a:solidFill>
                <a:schemeClr val="tx1"/>
              </a:solidFill>
            </a:endParaRPr>
          </a:p>
        </p:txBody>
      </p:sp>
      <p:sp>
        <p:nvSpPr>
          <p:cNvPr id="44" name="Rectangle 43">
            <a:extLst>
              <a:ext uri="{FF2B5EF4-FFF2-40B4-BE49-F238E27FC236}">
                <a16:creationId xmlns:a16="http://schemas.microsoft.com/office/drawing/2014/main" xmlns="" id="{C0A5FC37-584B-CD9F-3008-1B850BF6D6BF}"/>
              </a:ext>
            </a:extLst>
          </p:cNvPr>
          <p:cNvSpPr/>
          <p:nvPr/>
        </p:nvSpPr>
        <p:spPr>
          <a:xfrm>
            <a:off x="4132385" y="843178"/>
            <a:ext cx="2080666" cy="603315"/>
          </a:xfrm>
          <a:prstGeom prst="rect">
            <a:avLst/>
          </a:prstGeom>
          <a:solidFill>
            <a:schemeClr val="accent3">
              <a:lumMod val="20000"/>
              <a:lumOff val="8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CSIR Master Learning Factory</a:t>
            </a:r>
          </a:p>
        </p:txBody>
      </p:sp>
      <p:sp>
        <p:nvSpPr>
          <p:cNvPr id="69" name="Rectangle 68">
            <a:extLst>
              <a:ext uri="{FF2B5EF4-FFF2-40B4-BE49-F238E27FC236}">
                <a16:creationId xmlns:a16="http://schemas.microsoft.com/office/drawing/2014/main" xmlns="" id="{08B6D79C-FDA0-1FCE-40DC-5103E48B429E}"/>
              </a:ext>
            </a:extLst>
          </p:cNvPr>
          <p:cNvSpPr/>
          <p:nvPr/>
        </p:nvSpPr>
        <p:spPr>
          <a:xfrm>
            <a:off x="8682714" y="2487402"/>
            <a:ext cx="2080666" cy="603315"/>
          </a:xfrm>
          <a:prstGeom prst="rect">
            <a:avLst/>
          </a:prstGeom>
          <a:solidFill>
            <a:schemeClr val="bg1"/>
          </a:solidFill>
          <a:ln>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Learning Factory: New</a:t>
            </a:r>
          </a:p>
        </p:txBody>
      </p:sp>
      <p:cxnSp>
        <p:nvCxnSpPr>
          <p:cNvPr id="70" name="Connector: Elbow 69">
            <a:extLst>
              <a:ext uri="{FF2B5EF4-FFF2-40B4-BE49-F238E27FC236}">
                <a16:creationId xmlns:a16="http://schemas.microsoft.com/office/drawing/2014/main" xmlns="" id="{DFE7707A-9F41-BE22-C8B8-FFAC528B78EF}"/>
              </a:ext>
            </a:extLst>
          </p:cNvPr>
          <p:cNvCxnSpPr>
            <a:cxnSpLocks/>
            <a:stCxn id="44" idx="2"/>
            <a:endCxn id="69" idx="0"/>
          </p:cNvCxnSpPr>
          <p:nvPr/>
        </p:nvCxnSpPr>
        <p:spPr>
          <a:xfrm rot="16200000" flipH="1">
            <a:off x="6927428" y="-308218"/>
            <a:ext cx="1040909" cy="4550329"/>
          </a:xfrm>
          <a:prstGeom prst="bentConnector3">
            <a:avLst>
              <a:gd name="adj1" fmla="val 50001"/>
            </a:avLst>
          </a:prstGeom>
          <a:ln>
            <a:prstDash val="lg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06040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C635AD-7E15-D13E-7E28-D58CD7AE4021}"/>
              </a:ext>
            </a:extLst>
          </p:cNvPr>
          <p:cNvSpPr>
            <a:spLocks noGrp="1"/>
          </p:cNvSpPr>
          <p:nvPr>
            <p:ph type="title"/>
          </p:nvPr>
        </p:nvSpPr>
        <p:spPr/>
        <p:txBody>
          <a:bodyPr/>
          <a:lstStyle/>
          <a:p>
            <a:r>
              <a:rPr lang="en-US" dirty="0"/>
              <a:t>Learning Factory Video</a:t>
            </a:r>
          </a:p>
        </p:txBody>
      </p:sp>
      <p:pic>
        <p:nvPicPr>
          <p:cNvPr id="5" name="Picture 4">
            <a:hlinkClick r:id="rId3"/>
            <a:extLst>
              <a:ext uri="{FF2B5EF4-FFF2-40B4-BE49-F238E27FC236}">
                <a16:creationId xmlns:a16="http://schemas.microsoft.com/office/drawing/2014/main" xmlns="" id="{BC5F33EB-C727-473C-D349-A39AB1F9328B}"/>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0" y="914401"/>
            <a:ext cx="12191999" cy="5943600"/>
          </a:xfrm>
          <a:prstGeom prst="rect">
            <a:avLst/>
          </a:prstGeom>
        </p:spPr>
      </p:pic>
    </p:spTree>
    <p:extLst>
      <p:ext uri="{BB962C8B-B14F-4D97-AF65-F5344CB8AC3E}">
        <p14:creationId xmlns:p14="http://schemas.microsoft.com/office/powerpoint/2010/main" xmlns="" val="15427148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857500"/>
            <a:ext cx="8229600" cy="1143000"/>
          </a:xfrm>
        </p:spPr>
        <p:txBody>
          <a:bodyPr>
            <a:normAutofit fontScale="90000"/>
          </a:bodyPr>
          <a:lstStyle/>
          <a:p>
            <a:pPr algn="ctr"/>
            <a:r>
              <a:rPr lang="en-US" dirty="0">
                <a:solidFill>
                  <a:schemeClr val="bg1"/>
                </a:solidFill>
              </a:rPr>
              <a:t>Generating Impact using the Advanced Materials &amp; Manufacturing Capability Base</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xmlns="" val="1904392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person&#10;&#10;Description automatically generated">
            <a:extLst>
              <a:ext uri="{FF2B5EF4-FFF2-40B4-BE49-F238E27FC236}">
                <a16:creationId xmlns:a16="http://schemas.microsoft.com/office/drawing/2014/main" xmlns="" id="{D1823638-38A7-2C41-F284-18AEF52B3F75}"/>
              </a:ext>
            </a:extLst>
          </p:cNvPr>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7048500" y="0"/>
            <a:ext cx="5143500" cy="4193628"/>
          </a:xfrm>
          <a:prstGeom prst="rect">
            <a:avLst/>
          </a:prstGeom>
        </p:spPr>
      </p:pic>
      <p:sp>
        <p:nvSpPr>
          <p:cNvPr id="4" name="TextBox 3"/>
          <p:cNvSpPr txBox="1"/>
          <p:nvPr/>
        </p:nvSpPr>
        <p:spPr>
          <a:xfrm>
            <a:off x="705030" y="1305341"/>
            <a:ext cx="5390970" cy="5078313"/>
          </a:xfrm>
          <a:prstGeom prst="rect">
            <a:avLst/>
          </a:prstGeom>
          <a:noFill/>
        </p:spPr>
        <p:txBody>
          <a:bodyPr wrap="square" rtlCol="0">
            <a:spAutoFit/>
          </a:bodyPr>
          <a:lstStyle/>
          <a:p>
            <a:r>
              <a:rPr lang="en-ZA" i="1" u="sng" dirty="0">
                <a:latin typeface="Arial" panose="020B0604020202020204" pitchFamily="34" charset="0"/>
                <a:cs typeface="Arial" panose="020B0604020202020204" pitchFamily="34" charset="0"/>
              </a:rPr>
              <a:t>COVID-19 Ventilators</a:t>
            </a:r>
          </a:p>
          <a:p>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Continuous Positive Airway Pressure ventilator</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Bi-Level Positive Airway Pressure ventilator</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Full Digital Lifecycle Management</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Product development (CAE, prototyping, testing and qualification)</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Production process development (Tooling, process parameters, optimised assembly,..)</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Industrialisation (work instructions, accessories localisation)</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Production (Training, automated QA, digital inventory management)</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Support (Integrated change control and supply chain management, incl. digital operator training content, spares and consumables supply, technical call centre)</a:t>
            </a:r>
          </a:p>
        </p:txBody>
      </p:sp>
      <p:sp>
        <p:nvSpPr>
          <p:cNvPr id="7" name="Rectangle 7"/>
          <p:cNvSpPr>
            <a:spLocks noChangeArrowheads="1"/>
          </p:cNvSpPr>
          <p:nvPr/>
        </p:nvSpPr>
        <p:spPr bwMode="auto">
          <a:xfrm>
            <a:off x="611352" y="250868"/>
            <a:ext cx="6437148" cy="646112"/>
          </a:xfrm>
          <a:prstGeom prst="rect">
            <a:avLst/>
          </a:prstGeom>
        </p:spPr>
        <p:txBody>
          <a:bodyPr anchor="ctr"/>
          <a:lstStyle/>
          <a:p>
            <a:pPr defTabSz="457200" eaLnBrk="1" fontAlgn="auto" hangingPunct="1">
              <a:spcAft>
                <a:spcPts val="0"/>
              </a:spcAft>
              <a:defRPr/>
            </a:pPr>
            <a:r>
              <a:rPr lang="en-US" altLang="en-US" sz="2800" b="1" dirty="0">
                <a:solidFill>
                  <a:schemeClr val="tx2">
                    <a:lumMod val="50000"/>
                  </a:schemeClr>
                </a:solidFill>
                <a:latin typeface="Arial"/>
                <a:cs typeface="Arial"/>
              </a:rPr>
              <a:t>Application of the Capability Base in a Time of Need</a:t>
            </a:r>
          </a:p>
        </p:txBody>
      </p:sp>
      <p:pic>
        <p:nvPicPr>
          <p:cNvPr id="9" name="Picture 8">
            <a:extLst>
              <a:ext uri="{FF2B5EF4-FFF2-40B4-BE49-F238E27FC236}">
                <a16:creationId xmlns:a16="http://schemas.microsoft.com/office/drawing/2014/main" xmlns="" id="{E559AAF7-42F1-3F15-E439-BED5D043B7CA}"/>
              </a:ext>
            </a:extLst>
          </p:cNvPr>
          <p:cNvPicPr>
            <a:picLocks noChangeAspect="1"/>
          </p:cNvPicPr>
          <p:nvPr/>
        </p:nvPicPr>
        <p:blipFill>
          <a:blip r:embed="rId3" cstate="print"/>
          <a:stretch>
            <a:fillRect/>
          </a:stretch>
        </p:blipFill>
        <p:spPr>
          <a:xfrm>
            <a:off x="8292662" y="3534085"/>
            <a:ext cx="3899338" cy="3323915"/>
          </a:xfrm>
          <a:prstGeom prst="rect">
            <a:avLst/>
          </a:prstGeom>
        </p:spPr>
      </p:pic>
    </p:spTree>
    <p:extLst>
      <p:ext uri="{BB962C8B-B14F-4D97-AF65-F5344CB8AC3E}">
        <p14:creationId xmlns:p14="http://schemas.microsoft.com/office/powerpoint/2010/main" xmlns="" val="2670224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1583837" y="1284051"/>
            <a:ext cx="3089241" cy="5496129"/>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841650" y="1284051"/>
            <a:ext cx="4208867" cy="4256763"/>
          </a:xfrm>
          <a:prstGeom prst="rect">
            <a:avLst/>
          </a:prstGeom>
        </p:spPr>
      </p:pic>
      <p:pic>
        <p:nvPicPr>
          <p:cNvPr id="1026" name="Picture 2" descr="C:\Users\AGopal\AppData\Local\Temp\XPgrpwise\600867B1EAST1POBOX110016B386A1238621\Screenshot 2021-01-20 at 17.25.44.png"/>
          <p:cNvPicPr>
            <a:picLocks noChangeAspect="1" noChangeArrowheads="1"/>
          </p:cNvPicPr>
          <p:nvPr/>
        </p:nvPicPr>
        <p:blipFill rotWithShape="1">
          <a:blip r:embed="rId4" cstate="print">
            <a:extLst>
              <a:ext uri="{28A0092B-C50C-407E-A947-70E740481C1C}">
                <a14:useLocalDpi xmlns:a14="http://schemas.microsoft.com/office/drawing/2010/main" xmlns=""/>
              </a:ext>
            </a:extLst>
          </a:blip>
          <a:srcRect/>
          <a:stretch/>
        </p:blipFill>
        <p:spPr bwMode="auto">
          <a:xfrm>
            <a:off x="7811846" y="2594978"/>
            <a:ext cx="2856154" cy="426302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7">
            <a:extLst>
              <a:ext uri="{FF2B5EF4-FFF2-40B4-BE49-F238E27FC236}">
                <a16:creationId xmlns:a16="http://schemas.microsoft.com/office/drawing/2014/main" xmlns="" id="{8B83E6C6-22FF-3B44-5B78-0BE5958D1180}"/>
              </a:ext>
            </a:extLst>
          </p:cNvPr>
          <p:cNvSpPr>
            <a:spLocks noChangeArrowheads="1"/>
          </p:cNvSpPr>
          <p:nvPr/>
        </p:nvSpPr>
        <p:spPr bwMode="auto">
          <a:xfrm>
            <a:off x="611352" y="250868"/>
            <a:ext cx="9751848" cy="646112"/>
          </a:xfrm>
          <a:prstGeom prst="rect">
            <a:avLst/>
          </a:prstGeom>
        </p:spPr>
        <p:txBody>
          <a:bodyPr anchor="ctr"/>
          <a:lstStyle/>
          <a:p>
            <a:pPr defTabSz="457200" eaLnBrk="1" fontAlgn="auto" hangingPunct="1">
              <a:spcAft>
                <a:spcPts val="0"/>
              </a:spcAft>
              <a:defRPr/>
            </a:pPr>
            <a:r>
              <a:rPr lang="en-US" altLang="en-US" sz="2800" b="1" dirty="0">
                <a:solidFill>
                  <a:schemeClr val="tx2">
                    <a:lumMod val="50000"/>
                  </a:schemeClr>
                </a:solidFill>
                <a:latin typeface="Arial"/>
                <a:cs typeface="Arial"/>
              </a:rPr>
              <a:t>Application of the Capability Base in a Time of Need</a:t>
            </a:r>
          </a:p>
        </p:txBody>
      </p:sp>
    </p:spTree>
    <p:extLst>
      <p:ext uri="{BB962C8B-B14F-4D97-AF65-F5344CB8AC3E}">
        <p14:creationId xmlns:p14="http://schemas.microsoft.com/office/powerpoint/2010/main" xmlns="" val="3038178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857500"/>
            <a:ext cx="8229600" cy="1143000"/>
          </a:xfrm>
        </p:spPr>
        <p:txBody>
          <a:bodyPr/>
          <a:lstStyle/>
          <a:p>
            <a:pPr algn="ctr"/>
            <a:r>
              <a:rPr lang="en-US" dirty="0">
                <a:solidFill>
                  <a:schemeClr val="bg1"/>
                </a:solidFill>
              </a:rPr>
              <a:t>Thank you</a:t>
            </a:r>
          </a:p>
        </p:txBody>
      </p:sp>
    </p:spTree>
    <p:extLst>
      <p:ext uri="{BB962C8B-B14F-4D97-AF65-F5344CB8AC3E}">
        <p14:creationId xmlns:p14="http://schemas.microsoft.com/office/powerpoint/2010/main" xmlns="" val="420479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A275BDE-DE72-8849-9010-E0BA967C73B9}"/>
              </a:ext>
            </a:extLst>
          </p:cNvPr>
          <p:cNvSpPr>
            <a:spLocks noGrp="1"/>
          </p:cNvSpPr>
          <p:nvPr>
            <p:ph type="title"/>
          </p:nvPr>
        </p:nvSpPr>
        <p:spPr>
          <a:xfrm>
            <a:off x="463340" y="159793"/>
            <a:ext cx="10972800" cy="973138"/>
          </a:xfrm>
        </p:spPr>
        <p:txBody>
          <a:bodyPr/>
          <a:lstStyle/>
          <a:p>
            <a:r>
              <a:rPr lang="en-US" dirty="0"/>
              <a:t>CPAM</a:t>
            </a:r>
            <a:r>
              <a:rPr lang="en-US" strike="sngStrike" dirty="0"/>
              <a:t> </a:t>
            </a:r>
            <a:r>
              <a:rPr lang="en-US" dirty="0"/>
              <a:t>Strategic Objectives</a:t>
            </a:r>
          </a:p>
        </p:txBody>
      </p:sp>
      <p:sp>
        <p:nvSpPr>
          <p:cNvPr id="5" name="Content Placeholder 4">
            <a:extLst>
              <a:ext uri="{FF2B5EF4-FFF2-40B4-BE49-F238E27FC236}">
                <a16:creationId xmlns:a16="http://schemas.microsoft.com/office/drawing/2014/main" xmlns="" id="{EDE1E507-CF3B-8045-8ADE-2087EF32F84C}"/>
              </a:ext>
            </a:extLst>
          </p:cNvPr>
          <p:cNvSpPr>
            <a:spLocks noGrp="1"/>
          </p:cNvSpPr>
          <p:nvPr>
            <p:ph sz="quarter" idx="10"/>
          </p:nvPr>
        </p:nvSpPr>
        <p:spPr>
          <a:xfrm>
            <a:off x="527051" y="1402398"/>
            <a:ext cx="11051116" cy="4329807"/>
          </a:xfrm>
        </p:spPr>
        <p:txBody>
          <a:bodyPr>
            <a:normAutofit fontScale="92500" lnSpcReduction="10000"/>
          </a:bodyPr>
          <a:lstStyle/>
          <a:p>
            <a:r>
              <a:rPr lang="en-GB" sz="2005" dirty="0"/>
              <a:t>Manage implementation of this strategic initiative on behalf of the DSI (Hosted Programme)</a:t>
            </a:r>
          </a:p>
          <a:p>
            <a:pPr lvl="1"/>
            <a:r>
              <a:rPr lang="en-GB" sz="1805" dirty="0"/>
              <a:t>Leverages CSIR expertise for active management of KPIs</a:t>
            </a:r>
          </a:p>
          <a:p>
            <a:pPr lvl="1"/>
            <a:r>
              <a:rPr lang="en-GB" sz="1805" dirty="0"/>
              <a:t>Direct (agile) technical support available to beneficiaries</a:t>
            </a:r>
          </a:p>
          <a:p>
            <a:pPr lvl="1"/>
            <a:r>
              <a:rPr lang="en-GB" sz="1805" dirty="0"/>
              <a:t>Utilises existing CSIR support structures that are aligned to the PFMA</a:t>
            </a:r>
          </a:p>
          <a:p>
            <a:r>
              <a:rPr lang="en-GB" sz="2005" dirty="0"/>
              <a:t>Advance the knowledge base in South Africa in selected focus areas of aligned with the SA Additive Manufacturing (AM) strategy.</a:t>
            </a:r>
            <a:endParaRPr lang="en-ZA" sz="2005" dirty="0"/>
          </a:p>
          <a:p>
            <a:r>
              <a:rPr lang="en-GB" sz="2005" dirty="0"/>
              <a:t>Increase the Technology Readiness Levels (TRLs) of AM to ease adoption by industry.</a:t>
            </a:r>
            <a:endParaRPr lang="en-ZA" sz="2005" dirty="0"/>
          </a:p>
          <a:p>
            <a:r>
              <a:rPr lang="en-GB" sz="2005" dirty="0"/>
              <a:t>Development of Human Capital</a:t>
            </a:r>
            <a:endParaRPr lang="en-ZA" sz="2005" dirty="0"/>
          </a:p>
          <a:p>
            <a:r>
              <a:rPr lang="en-GB" sz="2005" dirty="0"/>
              <a:t>New, industrially relevant, knowledge generation aimed an increased AM industry in South Africa</a:t>
            </a:r>
          </a:p>
          <a:p>
            <a:r>
              <a:rPr lang="en-GB" sz="2005" dirty="0"/>
              <a:t>Focus areas</a:t>
            </a:r>
          </a:p>
          <a:p>
            <a:pPr lvl="1"/>
            <a:r>
              <a:rPr lang="en-ZA" sz="1805" dirty="0"/>
              <a:t>Metal AM value chain</a:t>
            </a:r>
          </a:p>
          <a:p>
            <a:pPr lvl="1"/>
            <a:r>
              <a:rPr lang="en-ZA" sz="1805" dirty="0"/>
              <a:t>Polymer AM value chain</a:t>
            </a:r>
          </a:p>
          <a:p>
            <a:pPr lvl="1"/>
            <a:r>
              <a:rPr lang="en-ZA" sz="1805" dirty="0"/>
              <a:t>Design for AM</a:t>
            </a:r>
          </a:p>
          <a:p>
            <a:pPr lvl="1"/>
            <a:r>
              <a:rPr lang="en-ZA" sz="1805" dirty="0"/>
              <a:t>Industry Development</a:t>
            </a:r>
          </a:p>
        </p:txBody>
      </p:sp>
      <p:pic>
        <p:nvPicPr>
          <p:cNvPr id="2" name="Picture 1">
            <a:extLst>
              <a:ext uri="{FF2B5EF4-FFF2-40B4-BE49-F238E27FC236}">
                <a16:creationId xmlns:a16="http://schemas.microsoft.com/office/drawing/2014/main" xmlns="" id="{162DE1FC-E8AF-6241-B24C-5D7C4E57F725}"/>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763412" y="5954090"/>
            <a:ext cx="2722474" cy="811639"/>
          </a:xfrm>
          <a:prstGeom prst="rect">
            <a:avLst/>
          </a:prstGeom>
        </p:spPr>
      </p:pic>
    </p:spTree>
    <p:extLst>
      <p:ext uri="{BB962C8B-B14F-4D97-AF65-F5344CB8AC3E}">
        <p14:creationId xmlns:p14="http://schemas.microsoft.com/office/powerpoint/2010/main" xmlns="" val="305574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A275BDE-DE72-8849-9010-E0BA967C73B9}"/>
              </a:ext>
            </a:extLst>
          </p:cNvPr>
          <p:cNvSpPr>
            <a:spLocks noGrp="1"/>
          </p:cNvSpPr>
          <p:nvPr>
            <p:ph type="title"/>
          </p:nvPr>
        </p:nvSpPr>
        <p:spPr/>
        <p:txBody>
          <a:bodyPr/>
          <a:lstStyle/>
          <a:p>
            <a:r>
              <a:rPr lang="en-US" dirty="0"/>
              <a:t>CPAM Phase 3 – Metal AM program &amp; Polymer AM</a:t>
            </a:r>
          </a:p>
        </p:txBody>
      </p:sp>
      <p:cxnSp>
        <p:nvCxnSpPr>
          <p:cNvPr id="2" name="Straight Connector 1">
            <a:extLst>
              <a:ext uri="{FF2B5EF4-FFF2-40B4-BE49-F238E27FC236}">
                <a16:creationId xmlns:a16="http://schemas.microsoft.com/office/drawing/2014/main" xmlns="" id="{A9010A65-1027-A02D-35A8-788970A8C4A5}"/>
              </a:ext>
            </a:extLst>
          </p:cNvPr>
          <p:cNvCxnSpPr/>
          <p:nvPr/>
        </p:nvCxnSpPr>
        <p:spPr>
          <a:xfrm>
            <a:off x="9033163" y="2272408"/>
            <a:ext cx="0" cy="29523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xmlns="" id="{2AF8AAE4-9201-2B2C-D254-F9F7E1223DBD}"/>
              </a:ext>
            </a:extLst>
          </p:cNvPr>
          <p:cNvCxnSpPr/>
          <p:nvPr/>
        </p:nvCxnSpPr>
        <p:spPr>
          <a:xfrm>
            <a:off x="2377089" y="2511397"/>
            <a:ext cx="0" cy="29523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CBBC0622-8741-464E-652D-074A7EB9DDEF}"/>
              </a:ext>
            </a:extLst>
          </p:cNvPr>
          <p:cNvCxnSpPr/>
          <p:nvPr/>
        </p:nvCxnSpPr>
        <p:spPr>
          <a:xfrm flipH="1">
            <a:off x="3997630" y="2538733"/>
            <a:ext cx="7918" cy="144882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5A7230BF-94FB-893E-E260-CDB1CD127F95}"/>
              </a:ext>
            </a:extLst>
          </p:cNvPr>
          <p:cNvCxnSpPr/>
          <p:nvPr/>
        </p:nvCxnSpPr>
        <p:spPr>
          <a:xfrm>
            <a:off x="5581782" y="2528520"/>
            <a:ext cx="0" cy="29523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FFB4F898-4784-2AA3-6C63-50213641809A}"/>
              </a:ext>
            </a:extLst>
          </p:cNvPr>
          <p:cNvCxnSpPr/>
          <p:nvPr/>
        </p:nvCxnSpPr>
        <p:spPr>
          <a:xfrm>
            <a:off x="7398746" y="2380771"/>
            <a:ext cx="0" cy="2952328"/>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9" name="Picture 6">
            <a:extLst>
              <a:ext uri="{FF2B5EF4-FFF2-40B4-BE49-F238E27FC236}">
                <a16:creationId xmlns:a16="http://schemas.microsoft.com/office/drawing/2014/main" xmlns="" id="{410F904A-E46B-2D34-C613-6DB0ECFC7C6C}"/>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537862" y="1994812"/>
            <a:ext cx="1272641" cy="951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6" descr="C:\Projects\AeroSwift\Photos\Google photos\hydraulic-manufold.jpg">
            <a:extLst>
              <a:ext uri="{FF2B5EF4-FFF2-40B4-BE49-F238E27FC236}">
                <a16:creationId xmlns:a16="http://schemas.microsoft.com/office/drawing/2014/main" xmlns="" id="{8B0B8B9C-ECEE-F745-A85D-2F1A75EC3C88}"/>
              </a:ext>
            </a:extLst>
          </p:cNvPr>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9169729" y="2047149"/>
            <a:ext cx="936104" cy="1081556"/>
          </a:xfrm>
          <a:prstGeom prst="rect">
            <a:avLst/>
          </a:prstGeom>
          <a:noFill/>
        </p:spPr>
      </p:pic>
      <p:pic>
        <p:nvPicPr>
          <p:cNvPr id="11" name="Picture 5">
            <a:extLst>
              <a:ext uri="{FF2B5EF4-FFF2-40B4-BE49-F238E27FC236}">
                <a16:creationId xmlns:a16="http://schemas.microsoft.com/office/drawing/2014/main" xmlns="" id="{80ED3DF6-A84A-9588-2DD5-D015AE6F5266}"/>
              </a:ext>
            </a:extLst>
          </p:cNvPr>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583266" y="2086962"/>
            <a:ext cx="1252372" cy="10294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7" descr="https://4.imimg.com/data4/FK/VS/MY-16463701/metal-heat-treatment-services-250x250.jpg">
            <a:extLst>
              <a:ext uri="{FF2B5EF4-FFF2-40B4-BE49-F238E27FC236}">
                <a16:creationId xmlns:a16="http://schemas.microsoft.com/office/drawing/2014/main" xmlns="" id="{11056E21-9289-3D94-A8A3-099A22A9D89C}"/>
              </a:ext>
            </a:extLst>
          </p:cNvPr>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5839065" y="2176376"/>
            <a:ext cx="1067097" cy="764753"/>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1">
            <a:extLst>
              <a:ext uri="{FF2B5EF4-FFF2-40B4-BE49-F238E27FC236}">
                <a16:creationId xmlns:a16="http://schemas.microsoft.com/office/drawing/2014/main" xmlns="" id="{6FA6B45F-1346-00D1-9B8D-908AF16A3B85}"/>
              </a:ext>
            </a:extLst>
          </p:cNvPr>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4481654" y="2037126"/>
            <a:ext cx="1017428" cy="729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14">
            <a:extLst>
              <a:ext uri="{FF2B5EF4-FFF2-40B4-BE49-F238E27FC236}">
                <a16:creationId xmlns:a16="http://schemas.microsoft.com/office/drawing/2014/main" xmlns="" id="{87420AB3-4FD8-FA66-2E80-241F940D9C96}"/>
              </a:ext>
            </a:extLst>
          </p:cNvPr>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1093649" y="2028598"/>
            <a:ext cx="886225" cy="9998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5" name="Diagram 14">
            <a:extLst>
              <a:ext uri="{FF2B5EF4-FFF2-40B4-BE49-F238E27FC236}">
                <a16:creationId xmlns:a16="http://schemas.microsoft.com/office/drawing/2014/main" xmlns="" id="{CD94AAE2-4D01-1844-28AA-C523491B199F}"/>
              </a:ext>
            </a:extLst>
          </p:cNvPr>
          <p:cNvGraphicFramePr/>
          <p:nvPr>
            <p:extLst>
              <p:ext uri="{D42A27DB-BD31-4B8C-83A1-F6EECF244321}">
                <p14:modId xmlns:p14="http://schemas.microsoft.com/office/powerpoint/2010/main" xmlns="" val="2096137555"/>
              </p:ext>
            </p:extLst>
          </p:nvPr>
        </p:nvGraphicFramePr>
        <p:xfrm>
          <a:off x="1017970" y="522540"/>
          <a:ext cx="9757904" cy="19842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TextBox 15">
            <a:extLst>
              <a:ext uri="{FF2B5EF4-FFF2-40B4-BE49-F238E27FC236}">
                <a16:creationId xmlns:a16="http://schemas.microsoft.com/office/drawing/2014/main" xmlns="" id="{A91E2A46-CB3B-563D-D70D-3FCB44FF5E10}"/>
              </a:ext>
            </a:extLst>
          </p:cNvPr>
          <p:cNvSpPr txBox="1"/>
          <p:nvPr/>
        </p:nvSpPr>
        <p:spPr>
          <a:xfrm>
            <a:off x="626266" y="2920223"/>
            <a:ext cx="1866045" cy="4462760"/>
          </a:xfrm>
          <a:prstGeom prst="rect">
            <a:avLst/>
          </a:prstGeom>
          <a:noFill/>
        </p:spPr>
        <p:txBody>
          <a:bodyPr wrap="square" rtlCol="0">
            <a:spAutoFit/>
          </a:bodyPr>
          <a:lstStyle/>
          <a:p>
            <a:pPr eaLnBrk="0" fontAlgn="base" hangingPunct="0">
              <a:lnSpc>
                <a:spcPct val="150000"/>
              </a:lnSpc>
              <a:spcBef>
                <a:spcPct val="0"/>
              </a:spcBef>
              <a:spcAft>
                <a:spcPct val="0"/>
              </a:spcAft>
            </a:pPr>
            <a:r>
              <a:rPr lang="en-US" sz="1000" b="1" dirty="0">
                <a:solidFill>
                  <a:schemeClr val="accent3">
                    <a:lumMod val="50000"/>
                  </a:schemeClr>
                </a:solidFill>
                <a:latin typeface="Century Gothic" panose="020B0502020202020204" pitchFamily="34" charset="0"/>
                <a:ea typeface="ＭＳ Ｐゴシック" charset="0"/>
              </a:rPr>
              <a:t>- Powder </a:t>
            </a:r>
            <a:r>
              <a:rPr lang="en-US" sz="1000" b="1" dirty="0" err="1">
                <a:solidFill>
                  <a:schemeClr val="accent3">
                    <a:lumMod val="50000"/>
                  </a:schemeClr>
                </a:solidFill>
                <a:latin typeface="Century Gothic" panose="020B0502020202020204" pitchFamily="34" charset="0"/>
                <a:ea typeface="ＭＳ Ｐゴシック" charset="0"/>
              </a:rPr>
              <a:t>characterisation</a:t>
            </a:r>
            <a:endParaRPr lang="en-US" sz="1000" b="1" dirty="0">
              <a:solidFill>
                <a:schemeClr val="accent3">
                  <a:lumMod val="50000"/>
                </a:schemeClr>
              </a:solidFill>
              <a:latin typeface="Century Gothic" panose="020B0502020202020204" pitchFamily="34" charset="0"/>
              <a:ea typeface="ＭＳ Ｐゴシック" charset="0"/>
            </a:endParaRPr>
          </a:p>
          <a:p>
            <a:pPr eaLnBrk="0" fontAlgn="base" hangingPunct="0">
              <a:lnSpc>
                <a:spcPct val="150000"/>
              </a:lnSpc>
              <a:spcBef>
                <a:spcPct val="0"/>
              </a:spcBef>
              <a:spcAft>
                <a:spcPct val="0"/>
              </a:spcAft>
            </a:pPr>
            <a:r>
              <a:rPr lang="en-US" sz="1000" b="1" dirty="0">
                <a:solidFill>
                  <a:schemeClr val="accent3">
                    <a:lumMod val="50000"/>
                  </a:schemeClr>
                </a:solidFill>
                <a:latin typeface="Century Gothic" panose="020B0502020202020204" pitchFamily="34" charset="0"/>
                <a:ea typeface="ＭＳ Ｐゴシック" charset="0"/>
              </a:rPr>
              <a:t>- New </a:t>
            </a:r>
            <a:r>
              <a:rPr lang="en-US" sz="1000" b="1" dirty="0" err="1">
                <a:solidFill>
                  <a:schemeClr val="accent3">
                    <a:lumMod val="50000"/>
                  </a:schemeClr>
                </a:solidFill>
                <a:latin typeface="Century Gothic" panose="020B0502020202020204" pitchFamily="34" charset="0"/>
                <a:ea typeface="ＭＳ Ｐゴシック" charset="0"/>
              </a:rPr>
              <a:t>Ti</a:t>
            </a:r>
            <a:r>
              <a:rPr lang="en-US" sz="1000" b="1" dirty="0">
                <a:solidFill>
                  <a:schemeClr val="accent3">
                    <a:lumMod val="50000"/>
                  </a:schemeClr>
                </a:solidFill>
                <a:latin typeface="Century Gothic" panose="020B0502020202020204" pitchFamily="34" charset="0"/>
                <a:ea typeface="ＭＳ Ｐゴシック" charset="0"/>
              </a:rPr>
              <a:t> alloys, MMCs, Nano composites</a:t>
            </a:r>
            <a:br>
              <a:rPr lang="en-US" sz="1000" b="1" dirty="0">
                <a:solidFill>
                  <a:schemeClr val="accent3">
                    <a:lumMod val="50000"/>
                  </a:schemeClr>
                </a:solidFill>
                <a:latin typeface="Century Gothic" panose="020B0502020202020204" pitchFamily="34" charset="0"/>
                <a:ea typeface="ＭＳ Ｐゴシック" charset="0"/>
              </a:rPr>
            </a:br>
            <a:r>
              <a:rPr lang="en-US" sz="1000" b="1" dirty="0">
                <a:solidFill>
                  <a:schemeClr val="accent3">
                    <a:lumMod val="50000"/>
                  </a:schemeClr>
                </a:solidFill>
                <a:latin typeface="Century Gothic" panose="020B0502020202020204" pitchFamily="34" charset="0"/>
                <a:ea typeface="ＭＳ Ｐゴシック" charset="0"/>
              </a:rPr>
              <a:t>- Powder recycling / reconditioning</a:t>
            </a:r>
          </a:p>
          <a:p>
            <a:pPr marL="171450" indent="-171450" eaLnBrk="0" fontAlgn="base" hangingPunct="0">
              <a:lnSpc>
                <a:spcPct val="150000"/>
              </a:lnSpc>
              <a:spcBef>
                <a:spcPct val="0"/>
              </a:spcBef>
              <a:spcAft>
                <a:spcPct val="0"/>
              </a:spcAft>
              <a:buFontTx/>
              <a:buChar char="-"/>
            </a:pPr>
            <a:r>
              <a:rPr lang="en-US" sz="1000" b="1" dirty="0">
                <a:solidFill>
                  <a:schemeClr val="accent3">
                    <a:lumMod val="50000"/>
                  </a:schemeClr>
                </a:solidFill>
                <a:latin typeface="Century Gothic" panose="020B0502020202020204" pitchFamily="34" charset="0"/>
                <a:ea typeface="ＭＳ Ｐゴシック" charset="0"/>
              </a:rPr>
              <a:t>Powder production (PGMs), </a:t>
            </a:r>
            <a:r>
              <a:rPr lang="en-US" sz="1000" b="1" dirty="0" err="1">
                <a:solidFill>
                  <a:schemeClr val="accent3">
                    <a:lumMod val="50000"/>
                  </a:schemeClr>
                </a:solidFill>
                <a:latin typeface="Century Gothic" panose="020B0502020202020204" pitchFamily="34" charset="0"/>
                <a:ea typeface="ＭＳ Ｐゴシック" charset="0"/>
              </a:rPr>
              <a:t>spheriodisation</a:t>
            </a:r>
            <a:endParaRPr lang="en-US" sz="1000" b="1" dirty="0">
              <a:solidFill>
                <a:schemeClr val="accent3">
                  <a:lumMod val="50000"/>
                </a:schemeClr>
              </a:solidFill>
              <a:latin typeface="Century Gothic" panose="020B0502020202020204" pitchFamily="34" charset="0"/>
              <a:ea typeface="ＭＳ Ｐゴシック" charset="0"/>
            </a:endParaRPr>
          </a:p>
          <a:p>
            <a:pPr marL="171450" indent="-171450" eaLnBrk="0" fontAlgn="base" hangingPunct="0">
              <a:lnSpc>
                <a:spcPct val="150000"/>
              </a:lnSpc>
              <a:spcBef>
                <a:spcPct val="0"/>
              </a:spcBef>
              <a:spcAft>
                <a:spcPct val="0"/>
              </a:spcAft>
              <a:buFontTx/>
              <a:buChar char="-"/>
            </a:pPr>
            <a:endParaRPr lang="en-US" sz="1000" b="1" dirty="0">
              <a:solidFill>
                <a:schemeClr val="accent3">
                  <a:lumMod val="50000"/>
                </a:schemeClr>
              </a:solidFill>
              <a:latin typeface="Century Gothic" panose="020B0502020202020204" pitchFamily="34" charset="0"/>
            </a:endParaRPr>
          </a:p>
          <a:p>
            <a:pPr marL="171450" indent="-171450" eaLnBrk="0" fontAlgn="base" hangingPunct="0">
              <a:lnSpc>
                <a:spcPct val="150000"/>
              </a:lnSpc>
              <a:spcBef>
                <a:spcPct val="0"/>
              </a:spcBef>
              <a:spcAft>
                <a:spcPct val="0"/>
              </a:spcAft>
              <a:buFontTx/>
              <a:buChar char="-"/>
            </a:pPr>
            <a:r>
              <a:rPr lang="en-ZA" sz="1000" b="1" dirty="0">
                <a:solidFill>
                  <a:schemeClr val="accent3">
                    <a:lumMod val="50000"/>
                  </a:schemeClr>
                </a:solidFill>
                <a:latin typeface="Century Gothic" panose="020B0502020202020204" pitchFamily="34" charset="0"/>
                <a:ea typeface="ＭＳ Ｐゴシック" charset="0"/>
              </a:rPr>
              <a:t>South African produced polymers</a:t>
            </a:r>
          </a:p>
          <a:p>
            <a:pPr marL="171450" indent="-171450" eaLnBrk="0" fontAlgn="base" hangingPunct="0">
              <a:lnSpc>
                <a:spcPct val="150000"/>
              </a:lnSpc>
              <a:spcBef>
                <a:spcPct val="0"/>
              </a:spcBef>
              <a:spcAft>
                <a:spcPct val="0"/>
              </a:spcAft>
              <a:buFontTx/>
              <a:buChar char="-"/>
            </a:pPr>
            <a:r>
              <a:rPr lang="en-ZA" sz="1000" b="1" dirty="0">
                <a:solidFill>
                  <a:schemeClr val="accent3">
                    <a:lumMod val="50000"/>
                  </a:schemeClr>
                </a:solidFill>
                <a:latin typeface="Century Gothic" panose="020B0502020202020204" pitchFamily="34" charset="0"/>
                <a:ea typeface="ＭＳ Ｐゴシック" charset="0"/>
              </a:rPr>
              <a:t>alternative materials / composites</a:t>
            </a:r>
          </a:p>
          <a:p>
            <a:pPr marL="171450" indent="-171450" eaLnBrk="0" fontAlgn="base" hangingPunct="0">
              <a:lnSpc>
                <a:spcPct val="150000"/>
              </a:lnSpc>
              <a:spcBef>
                <a:spcPct val="0"/>
              </a:spcBef>
              <a:spcAft>
                <a:spcPct val="0"/>
              </a:spcAft>
              <a:buFontTx/>
              <a:buChar char="-"/>
            </a:pPr>
            <a:r>
              <a:rPr lang="en-ZA" sz="1000" b="1" dirty="0" err="1">
                <a:solidFill>
                  <a:schemeClr val="accent3">
                    <a:lumMod val="50000"/>
                  </a:schemeClr>
                </a:solidFill>
                <a:latin typeface="Century Gothic" panose="020B0502020202020204" pitchFamily="34" charset="0"/>
                <a:ea typeface="ＭＳ Ｐゴシック" charset="0"/>
              </a:rPr>
              <a:t>biocompatiable</a:t>
            </a:r>
            <a:r>
              <a:rPr lang="en-ZA" sz="1000" b="1" dirty="0">
                <a:solidFill>
                  <a:schemeClr val="accent3">
                    <a:lumMod val="50000"/>
                  </a:schemeClr>
                </a:solidFill>
                <a:latin typeface="Century Gothic" panose="020B0502020202020204" pitchFamily="34" charset="0"/>
                <a:ea typeface="ＭＳ Ｐゴシック" charset="0"/>
              </a:rPr>
              <a:t> materials for PAM</a:t>
            </a:r>
          </a:p>
          <a:p>
            <a:pPr marL="171450" indent="-171450" eaLnBrk="0" fontAlgn="base" hangingPunct="0">
              <a:lnSpc>
                <a:spcPct val="150000"/>
              </a:lnSpc>
              <a:spcBef>
                <a:spcPct val="0"/>
              </a:spcBef>
              <a:spcAft>
                <a:spcPct val="0"/>
              </a:spcAft>
              <a:buFontTx/>
              <a:buChar char="-"/>
            </a:pPr>
            <a:r>
              <a:rPr lang="en-US" sz="1000" b="1" dirty="0">
                <a:solidFill>
                  <a:schemeClr val="accent3">
                    <a:lumMod val="50000"/>
                  </a:schemeClr>
                </a:solidFill>
                <a:latin typeface="Century Gothic" panose="020B0502020202020204" pitchFamily="34" charset="0"/>
                <a:ea typeface="ＭＳ Ｐゴシック" charset="0"/>
              </a:rPr>
              <a:t>South African sand for applications in the casting industry</a:t>
            </a:r>
          </a:p>
          <a:p>
            <a:pPr eaLnBrk="0" fontAlgn="base" hangingPunct="0">
              <a:spcBef>
                <a:spcPct val="0"/>
              </a:spcBef>
              <a:spcAft>
                <a:spcPct val="0"/>
              </a:spcAft>
            </a:pPr>
            <a:endParaRPr lang="en-US" sz="1100" dirty="0">
              <a:solidFill>
                <a:prstClr val="black"/>
              </a:solidFill>
              <a:latin typeface="Calibri" charset="0"/>
              <a:ea typeface="ＭＳ Ｐゴシック" charset="0"/>
            </a:endParaRPr>
          </a:p>
          <a:p>
            <a:pPr eaLnBrk="0" fontAlgn="base" hangingPunct="0">
              <a:spcBef>
                <a:spcPct val="0"/>
              </a:spcBef>
              <a:spcAft>
                <a:spcPct val="0"/>
              </a:spcAft>
            </a:pPr>
            <a:endParaRPr lang="en-ZA" dirty="0">
              <a:solidFill>
                <a:prstClr val="black"/>
              </a:solidFill>
              <a:latin typeface="Calibri" charset="0"/>
              <a:ea typeface="ＭＳ Ｐゴシック" charset="0"/>
            </a:endParaRPr>
          </a:p>
        </p:txBody>
      </p:sp>
      <p:sp>
        <p:nvSpPr>
          <p:cNvPr id="17" name="TextBox 16">
            <a:extLst>
              <a:ext uri="{FF2B5EF4-FFF2-40B4-BE49-F238E27FC236}">
                <a16:creationId xmlns:a16="http://schemas.microsoft.com/office/drawing/2014/main" xmlns="" id="{1649D00A-E034-B468-BF27-CAF185A8B24C}"/>
              </a:ext>
            </a:extLst>
          </p:cNvPr>
          <p:cNvSpPr txBox="1"/>
          <p:nvPr/>
        </p:nvSpPr>
        <p:spPr>
          <a:xfrm>
            <a:off x="7457587" y="3148151"/>
            <a:ext cx="1509480" cy="2154436"/>
          </a:xfrm>
          <a:prstGeom prst="rect">
            <a:avLst/>
          </a:prstGeom>
          <a:noFill/>
        </p:spPr>
        <p:txBody>
          <a:bodyPr wrap="square" rtlCol="0">
            <a:spAutoFit/>
          </a:bodyPr>
          <a:lstStyle/>
          <a:p>
            <a:pPr eaLnBrk="0" fontAlgn="base" hangingPunct="0">
              <a:lnSpc>
                <a:spcPct val="150000"/>
              </a:lnSpc>
              <a:spcBef>
                <a:spcPct val="0"/>
              </a:spcBef>
              <a:spcAft>
                <a:spcPct val="0"/>
              </a:spcAft>
            </a:pPr>
            <a:r>
              <a:rPr lang="en-US" sz="1000" b="1" dirty="0">
                <a:solidFill>
                  <a:schemeClr val="bg1">
                    <a:lumMod val="50000"/>
                  </a:schemeClr>
                </a:solidFill>
                <a:latin typeface="Century Gothic" panose="020B0502020202020204" pitchFamily="34" charset="0"/>
                <a:ea typeface="ＭＳ Ｐゴシック" charset="0"/>
              </a:rPr>
              <a:t>- Mechanical testing </a:t>
            </a:r>
          </a:p>
          <a:p>
            <a:pPr eaLnBrk="0" fontAlgn="base" hangingPunct="0">
              <a:lnSpc>
                <a:spcPct val="150000"/>
              </a:lnSpc>
              <a:spcBef>
                <a:spcPct val="0"/>
              </a:spcBef>
              <a:spcAft>
                <a:spcPct val="0"/>
              </a:spcAft>
            </a:pPr>
            <a:r>
              <a:rPr lang="en-US" sz="1000" b="1" dirty="0">
                <a:solidFill>
                  <a:schemeClr val="bg1">
                    <a:lumMod val="50000"/>
                  </a:schemeClr>
                </a:solidFill>
                <a:latin typeface="Century Gothic" panose="020B0502020202020204" pitchFamily="34" charset="0"/>
                <a:ea typeface="ＭＳ Ｐゴシック" charset="0"/>
              </a:rPr>
              <a:t>- Accelerated </a:t>
            </a:r>
          </a:p>
          <a:p>
            <a:pPr eaLnBrk="0" fontAlgn="base" hangingPunct="0">
              <a:lnSpc>
                <a:spcPct val="150000"/>
              </a:lnSpc>
              <a:spcBef>
                <a:spcPct val="0"/>
              </a:spcBef>
              <a:spcAft>
                <a:spcPct val="0"/>
              </a:spcAft>
            </a:pPr>
            <a:r>
              <a:rPr lang="en-US" sz="1000" b="1" dirty="0">
                <a:solidFill>
                  <a:schemeClr val="bg1">
                    <a:lumMod val="50000"/>
                  </a:schemeClr>
                </a:solidFill>
                <a:latin typeface="Century Gothic" panose="020B0502020202020204" pitchFamily="34" charset="0"/>
                <a:ea typeface="ＭＳ Ｐゴシック" charset="0"/>
              </a:rPr>
              <a:t>Qualification process</a:t>
            </a:r>
          </a:p>
          <a:p>
            <a:pPr eaLnBrk="0" fontAlgn="base" hangingPunct="0">
              <a:lnSpc>
                <a:spcPct val="150000"/>
              </a:lnSpc>
              <a:spcBef>
                <a:spcPct val="0"/>
              </a:spcBef>
              <a:spcAft>
                <a:spcPct val="0"/>
              </a:spcAft>
            </a:pPr>
            <a:r>
              <a:rPr lang="en-US" sz="1000" b="1" dirty="0">
                <a:solidFill>
                  <a:schemeClr val="bg1">
                    <a:lumMod val="50000"/>
                  </a:schemeClr>
                </a:solidFill>
                <a:latin typeface="Century Gothic" panose="020B0502020202020204" pitchFamily="34" charset="0"/>
                <a:ea typeface="ＭＳ Ｐゴシック" charset="0"/>
              </a:rPr>
              <a:t>- NDT for qualification</a:t>
            </a:r>
          </a:p>
          <a:p>
            <a:pPr eaLnBrk="0" fontAlgn="base" hangingPunct="0">
              <a:lnSpc>
                <a:spcPct val="150000"/>
              </a:lnSpc>
              <a:spcBef>
                <a:spcPct val="0"/>
              </a:spcBef>
              <a:spcAft>
                <a:spcPct val="0"/>
              </a:spcAft>
            </a:pPr>
            <a:r>
              <a:rPr lang="en-US" sz="1000" b="1" dirty="0">
                <a:solidFill>
                  <a:schemeClr val="bg1">
                    <a:lumMod val="50000"/>
                  </a:schemeClr>
                </a:solidFill>
                <a:latin typeface="Century Gothic" panose="020B0502020202020204" pitchFamily="34" charset="0"/>
                <a:ea typeface="ＭＳ Ｐゴシック" charset="0"/>
              </a:rPr>
              <a:t>- Design of material supply chains to support qualification</a:t>
            </a:r>
          </a:p>
          <a:p>
            <a:pPr eaLnBrk="0" fontAlgn="base" hangingPunct="0">
              <a:spcBef>
                <a:spcPct val="0"/>
              </a:spcBef>
              <a:spcAft>
                <a:spcPct val="0"/>
              </a:spcAft>
            </a:pPr>
            <a:endParaRPr lang="en-US" sz="1100" dirty="0">
              <a:solidFill>
                <a:prstClr val="black"/>
              </a:solidFill>
              <a:latin typeface="Calibri" charset="0"/>
              <a:ea typeface="ＭＳ Ｐゴシック" charset="0"/>
            </a:endParaRPr>
          </a:p>
          <a:p>
            <a:pPr eaLnBrk="0" fontAlgn="base" hangingPunct="0">
              <a:spcBef>
                <a:spcPct val="0"/>
              </a:spcBef>
              <a:spcAft>
                <a:spcPct val="0"/>
              </a:spcAft>
            </a:pPr>
            <a:endParaRPr lang="en-ZA" dirty="0">
              <a:solidFill>
                <a:prstClr val="black"/>
              </a:solidFill>
              <a:latin typeface="Calibri" charset="0"/>
              <a:ea typeface="ＭＳ Ｐゴシック" charset="0"/>
            </a:endParaRPr>
          </a:p>
        </p:txBody>
      </p:sp>
      <p:sp>
        <p:nvSpPr>
          <p:cNvPr id="18" name="TextBox 17">
            <a:extLst>
              <a:ext uri="{FF2B5EF4-FFF2-40B4-BE49-F238E27FC236}">
                <a16:creationId xmlns:a16="http://schemas.microsoft.com/office/drawing/2014/main" xmlns="" id="{4F8CB539-D48A-1875-0E5D-CB69E5C8AA7B}"/>
              </a:ext>
            </a:extLst>
          </p:cNvPr>
          <p:cNvSpPr txBox="1"/>
          <p:nvPr/>
        </p:nvSpPr>
        <p:spPr>
          <a:xfrm>
            <a:off x="2407705" y="4725061"/>
            <a:ext cx="3135473" cy="1477328"/>
          </a:xfrm>
          <a:prstGeom prst="rect">
            <a:avLst/>
          </a:prstGeom>
          <a:noFill/>
          <a:ln>
            <a:solidFill>
              <a:schemeClr val="tx1">
                <a:lumMod val="65000"/>
                <a:lumOff val="35000"/>
              </a:schemeClr>
            </a:solidFill>
          </a:ln>
        </p:spPr>
        <p:txBody>
          <a:bodyPr wrap="square" rtlCol="0">
            <a:spAutoFit/>
          </a:bodyPr>
          <a:lstStyle/>
          <a:p>
            <a:pPr algn="ctr" eaLnBrk="0" fontAlgn="base" hangingPunct="0">
              <a:lnSpc>
                <a:spcPct val="150000"/>
              </a:lnSpc>
              <a:spcBef>
                <a:spcPct val="0"/>
              </a:spcBef>
              <a:spcAft>
                <a:spcPct val="0"/>
              </a:spcAft>
            </a:pPr>
            <a:r>
              <a:rPr lang="en-US" sz="1000" b="1" dirty="0">
                <a:solidFill>
                  <a:srgbClr val="7030A0"/>
                </a:solidFill>
                <a:latin typeface="Century Gothic" panose="020B0502020202020204" pitchFamily="34" charset="0"/>
                <a:ea typeface="ＭＳ Ｐゴシック" charset="0"/>
              </a:rPr>
              <a:t>- Process modelling</a:t>
            </a:r>
          </a:p>
          <a:p>
            <a:pPr algn="ctr" eaLnBrk="0" fontAlgn="base" hangingPunct="0">
              <a:lnSpc>
                <a:spcPct val="150000"/>
              </a:lnSpc>
              <a:spcBef>
                <a:spcPct val="0"/>
              </a:spcBef>
              <a:spcAft>
                <a:spcPct val="0"/>
              </a:spcAft>
            </a:pPr>
            <a:r>
              <a:rPr lang="en-US" sz="1000" b="1" dirty="0">
                <a:solidFill>
                  <a:srgbClr val="7030A0"/>
                </a:solidFill>
                <a:latin typeface="Century Gothic" panose="020B0502020202020204" pitchFamily="34" charset="0"/>
                <a:ea typeface="ＭＳ Ｐゴシック" charset="0"/>
              </a:rPr>
              <a:t>- Development of predictive models for materials properties</a:t>
            </a:r>
          </a:p>
          <a:p>
            <a:pPr algn="ctr" eaLnBrk="0" fontAlgn="base" hangingPunct="0">
              <a:lnSpc>
                <a:spcPct val="150000"/>
              </a:lnSpc>
              <a:spcBef>
                <a:spcPct val="0"/>
              </a:spcBef>
              <a:spcAft>
                <a:spcPct val="0"/>
              </a:spcAft>
            </a:pPr>
            <a:r>
              <a:rPr lang="en-US" sz="1000" b="1" dirty="0">
                <a:solidFill>
                  <a:srgbClr val="7030A0"/>
                </a:solidFill>
                <a:latin typeface="Century Gothic" panose="020B0502020202020204" pitchFamily="34" charset="0"/>
                <a:ea typeface="ＭＳ Ｐゴシック" charset="0"/>
              </a:rPr>
              <a:t>- Understanding the effect of defects</a:t>
            </a:r>
          </a:p>
          <a:p>
            <a:pPr algn="ctr" eaLnBrk="0" fontAlgn="base" hangingPunct="0">
              <a:lnSpc>
                <a:spcPct val="150000"/>
              </a:lnSpc>
              <a:spcBef>
                <a:spcPct val="0"/>
              </a:spcBef>
              <a:spcAft>
                <a:spcPct val="0"/>
              </a:spcAft>
            </a:pPr>
            <a:r>
              <a:rPr lang="en-US" sz="1000" b="1" dirty="0">
                <a:solidFill>
                  <a:srgbClr val="7030A0"/>
                </a:solidFill>
                <a:latin typeface="Century Gothic" panose="020B0502020202020204" pitchFamily="34" charset="0"/>
                <a:ea typeface="ＭＳ Ｐゴシック" charset="0"/>
              </a:rPr>
              <a:t>- Understanding fatigue / fracture mechanisms</a:t>
            </a:r>
          </a:p>
          <a:p>
            <a:pPr algn="ctr" eaLnBrk="0" fontAlgn="base" hangingPunct="0">
              <a:lnSpc>
                <a:spcPct val="150000"/>
              </a:lnSpc>
              <a:spcBef>
                <a:spcPct val="0"/>
              </a:spcBef>
              <a:spcAft>
                <a:spcPct val="0"/>
              </a:spcAft>
            </a:pPr>
            <a:r>
              <a:rPr lang="en-US" sz="1000" b="1" dirty="0">
                <a:solidFill>
                  <a:srgbClr val="7030A0"/>
                </a:solidFill>
                <a:latin typeface="Century Gothic" panose="020B0502020202020204" pitchFamily="34" charset="0"/>
                <a:ea typeface="ＭＳ Ｐゴシック" charset="0"/>
              </a:rPr>
              <a:t>- Process environment effects on metal AM</a:t>
            </a:r>
          </a:p>
        </p:txBody>
      </p:sp>
      <p:sp>
        <p:nvSpPr>
          <p:cNvPr id="20" name="TextBox 19">
            <a:extLst>
              <a:ext uri="{FF2B5EF4-FFF2-40B4-BE49-F238E27FC236}">
                <a16:creationId xmlns:a16="http://schemas.microsoft.com/office/drawing/2014/main" xmlns="" id="{DA9BFAAE-2232-6053-E7E1-BB52A97E2CA5}"/>
              </a:ext>
            </a:extLst>
          </p:cNvPr>
          <p:cNvSpPr txBox="1"/>
          <p:nvPr/>
        </p:nvSpPr>
        <p:spPr>
          <a:xfrm>
            <a:off x="3947068" y="2803603"/>
            <a:ext cx="1699678" cy="2616101"/>
          </a:xfrm>
          <a:prstGeom prst="rect">
            <a:avLst/>
          </a:prstGeom>
          <a:noFill/>
          <a:ln>
            <a:noFill/>
          </a:ln>
        </p:spPr>
        <p:txBody>
          <a:bodyPr wrap="square" rtlCol="0">
            <a:spAutoFit/>
          </a:bodyPr>
          <a:lstStyle/>
          <a:p>
            <a:pPr eaLnBrk="0" fontAlgn="base" hangingPunct="0">
              <a:lnSpc>
                <a:spcPct val="150000"/>
              </a:lnSpc>
              <a:spcBef>
                <a:spcPct val="0"/>
              </a:spcBef>
              <a:spcAft>
                <a:spcPct val="0"/>
              </a:spcAft>
            </a:pPr>
            <a:r>
              <a:rPr lang="en-US" sz="1000" b="1" dirty="0">
                <a:solidFill>
                  <a:schemeClr val="accent2">
                    <a:lumMod val="75000"/>
                  </a:schemeClr>
                </a:solidFill>
                <a:latin typeface="Century Gothic" panose="020B0502020202020204" pitchFamily="34" charset="0"/>
                <a:ea typeface="ＭＳ Ｐゴシック" charset="0"/>
              </a:rPr>
              <a:t>- Process monitoring</a:t>
            </a:r>
            <a:br>
              <a:rPr lang="en-US" sz="1000" b="1" dirty="0">
                <a:solidFill>
                  <a:schemeClr val="accent2">
                    <a:lumMod val="75000"/>
                  </a:schemeClr>
                </a:solidFill>
                <a:latin typeface="Century Gothic" panose="020B0502020202020204" pitchFamily="34" charset="0"/>
                <a:ea typeface="ＭＳ Ｐゴシック" charset="0"/>
              </a:rPr>
            </a:br>
            <a:r>
              <a:rPr lang="en-US" sz="1000" b="1" dirty="0">
                <a:solidFill>
                  <a:schemeClr val="accent2">
                    <a:lumMod val="75000"/>
                  </a:schemeClr>
                </a:solidFill>
                <a:latin typeface="Century Gothic" panose="020B0502020202020204" pitchFamily="34" charset="0"/>
                <a:ea typeface="ＭＳ Ｐゴシック" charset="0"/>
              </a:rPr>
              <a:t>- DED Process optimization</a:t>
            </a:r>
          </a:p>
          <a:p>
            <a:pPr eaLnBrk="0" fontAlgn="base" hangingPunct="0">
              <a:lnSpc>
                <a:spcPct val="150000"/>
              </a:lnSpc>
              <a:spcBef>
                <a:spcPct val="0"/>
              </a:spcBef>
              <a:spcAft>
                <a:spcPct val="0"/>
              </a:spcAft>
            </a:pPr>
            <a:r>
              <a:rPr lang="en-US" sz="1000" b="1" dirty="0">
                <a:solidFill>
                  <a:schemeClr val="accent2">
                    <a:lumMod val="75000"/>
                  </a:schemeClr>
                </a:solidFill>
                <a:latin typeface="Century Gothic" panose="020B0502020202020204" pitchFamily="34" charset="0"/>
                <a:ea typeface="ＭＳ Ｐゴシック" charset="0"/>
              </a:rPr>
              <a:t>- Process dev new alloys</a:t>
            </a:r>
          </a:p>
          <a:p>
            <a:pPr marL="171450" indent="-171450" eaLnBrk="0" fontAlgn="base" hangingPunct="0">
              <a:lnSpc>
                <a:spcPct val="150000"/>
              </a:lnSpc>
              <a:spcBef>
                <a:spcPct val="0"/>
              </a:spcBef>
              <a:spcAft>
                <a:spcPct val="0"/>
              </a:spcAft>
              <a:buFontTx/>
              <a:buChar char="-"/>
            </a:pPr>
            <a:r>
              <a:rPr lang="en-US" sz="1000" b="1" dirty="0">
                <a:solidFill>
                  <a:schemeClr val="accent2">
                    <a:lumMod val="75000"/>
                  </a:schemeClr>
                </a:solidFill>
                <a:latin typeface="Century Gothic" panose="020B0502020202020204" pitchFamily="34" charset="0"/>
                <a:ea typeface="ＭＳ Ｐゴシック" charset="0"/>
              </a:rPr>
              <a:t>PGM processing</a:t>
            </a:r>
          </a:p>
          <a:p>
            <a:pPr marL="171450" indent="-171450" eaLnBrk="0" fontAlgn="base" hangingPunct="0">
              <a:lnSpc>
                <a:spcPct val="150000"/>
              </a:lnSpc>
              <a:spcBef>
                <a:spcPct val="0"/>
              </a:spcBef>
              <a:spcAft>
                <a:spcPct val="0"/>
              </a:spcAft>
              <a:buFontTx/>
              <a:buChar char="-"/>
            </a:pPr>
            <a:endParaRPr lang="en-US" sz="1000" b="1" dirty="0">
              <a:solidFill>
                <a:schemeClr val="accent2">
                  <a:lumMod val="75000"/>
                </a:schemeClr>
              </a:solidFill>
              <a:latin typeface="Century Gothic" panose="020B0502020202020204" pitchFamily="34" charset="0"/>
            </a:endParaRPr>
          </a:p>
          <a:p>
            <a:pPr marL="171450" indent="-171450">
              <a:lnSpc>
                <a:spcPct val="150000"/>
              </a:lnSpc>
              <a:buFontTx/>
              <a:buChar char="-"/>
            </a:pPr>
            <a:r>
              <a:rPr lang="en-US" sz="1000" b="1" dirty="0">
                <a:solidFill>
                  <a:schemeClr val="accent2">
                    <a:lumMod val="75000"/>
                  </a:schemeClr>
                </a:solidFill>
                <a:latin typeface="Century Gothic" panose="020B0502020202020204" pitchFamily="34" charset="0"/>
                <a:ea typeface="ＭＳ Ｐゴシック" charset="0"/>
              </a:rPr>
              <a:t>New laser sources for PAM</a:t>
            </a:r>
          </a:p>
          <a:p>
            <a:pPr marL="171450" indent="-171450" eaLnBrk="0" fontAlgn="base" hangingPunct="0">
              <a:lnSpc>
                <a:spcPct val="150000"/>
              </a:lnSpc>
              <a:spcBef>
                <a:spcPct val="0"/>
              </a:spcBef>
              <a:spcAft>
                <a:spcPct val="0"/>
              </a:spcAft>
              <a:buFontTx/>
              <a:buChar char="-"/>
            </a:pPr>
            <a:endParaRPr lang="en-US" sz="1000" b="1" dirty="0">
              <a:solidFill>
                <a:schemeClr val="accent2">
                  <a:lumMod val="75000"/>
                </a:schemeClr>
              </a:solidFill>
              <a:latin typeface="Century Gothic" panose="020B0502020202020204" pitchFamily="34" charset="0"/>
              <a:ea typeface="ＭＳ Ｐゴシック" charset="0"/>
            </a:endParaRPr>
          </a:p>
          <a:p>
            <a:pPr eaLnBrk="0" fontAlgn="base" hangingPunct="0">
              <a:spcBef>
                <a:spcPct val="0"/>
              </a:spcBef>
              <a:spcAft>
                <a:spcPct val="0"/>
              </a:spcAft>
            </a:pPr>
            <a:endParaRPr lang="en-US" sz="1100" dirty="0">
              <a:solidFill>
                <a:prstClr val="black"/>
              </a:solidFill>
              <a:latin typeface="Calibri" charset="0"/>
              <a:ea typeface="ＭＳ Ｐゴシック" charset="0"/>
            </a:endParaRPr>
          </a:p>
          <a:p>
            <a:pPr eaLnBrk="0" fontAlgn="base" hangingPunct="0">
              <a:spcBef>
                <a:spcPct val="0"/>
              </a:spcBef>
              <a:spcAft>
                <a:spcPct val="0"/>
              </a:spcAft>
            </a:pPr>
            <a:endParaRPr lang="en-ZA" dirty="0">
              <a:solidFill>
                <a:prstClr val="black"/>
              </a:solidFill>
              <a:latin typeface="Calibri" charset="0"/>
              <a:ea typeface="ＭＳ Ｐゴシック" charset="0"/>
            </a:endParaRPr>
          </a:p>
        </p:txBody>
      </p:sp>
      <p:sp>
        <p:nvSpPr>
          <p:cNvPr id="21" name="TextBox 20">
            <a:extLst>
              <a:ext uri="{FF2B5EF4-FFF2-40B4-BE49-F238E27FC236}">
                <a16:creationId xmlns:a16="http://schemas.microsoft.com/office/drawing/2014/main" xmlns="" id="{9A1AD22B-FB79-1B22-F7F4-645AA02A7209}"/>
              </a:ext>
            </a:extLst>
          </p:cNvPr>
          <p:cNvSpPr txBox="1"/>
          <p:nvPr/>
        </p:nvSpPr>
        <p:spPr>
          <a:xfrm>
            <a:off x="5620387" y="2967818"/>
            <a:ext cx="1837199" cy="4131900"/>
          </a:xfrm>
          <a:prstGeom prst="rect">
            <a:avLst/>
          </a:prstGeom>
          <a:noFill/>
          <a:ln>
            <a:noFill/>
          </a:ln>
        </p:spPr>
        <p:txBody>
          <a:bodyPr wrap="square" rtlCol="0">
            <a:spAutoFit/>
          </a:bodyPr>
          <a:lstStyle/>
          <a:p>
            <a:pPr eaLnBrk="0" fontAlgn="base" hangingPunct="0">
              <a:lnSpc>
                <a:spcPct val="150000"/>
              </a:lnSpc>
              <a:spcBef>
                <a:spcPct val="0"/>
              </a:spcBef>
              <a:spcAft>
                <a:spcPct val="0"/>
              </a:spcAft>
            </a:pPr>
            <a:r>
              <a:rPr lang="en-US" sz="1000" b="1" dirty="0">
                <a:solidFill>
                  <a:schemeClr val="accent6">
                    <a:lumMod val="75000"/>
                  </a:schemeClr>
                </a:solidFill>
                <a:latin typeface="Century Gothic" panose="020B0502020202020204" pitchFamily="34" charset="0"/>
                <a:ea typeface="ＭＳ Ｐゴシック" charset="0"/>
              </a:rPr>
              <a:t>- In-situ stress relieve</a:t>
            </a:r>
          </a:p>
          <a:p>
            <a:pPr eaLnBrk="0" fontAlgn="base" hangingPunct="0">
              <a:lnSpc>
                <a:spcPct val="150000"/>
              </a:lnSpc>
              <a:spcBef>
                <a:spcPct val="0"/>
              </a:spcBef>
              <a:spcAft>
                <a:spcPct val="0"/>
              </a:spcAft>
            </a:pPr>
            <a:r>
              <a:rPr lang="en-US" sz="1000" b="1" dirty="0">
                <a:solidFill>
                  <a:schemeClr val="accent6">
                    <a:lumMod val="75000"/>
                  </a:schemeClr>
                </a:solidFill>
                <a:latin typeface="Century Gothic" panose="020B0502020202020204" pitchFamily="34" charset="0"/>
                <a:ea typeface="ＭＳ Ｐゴシック" charset="0"/>
              </a:rPr>
              <a:t>- Electro polishing</a:t>
            </a:r>
          </a:p>
          <a:p>
            <a:pPr eaLnBrk="0" fontAlgn="base" hangingPunct="0">
              <a:lnSpc>
                <a:spcPct val="150000"/>
              </a:lnSpc>
              <a:spcBef>
                <a:spcPct val="0"/>
              </a:spcBef>
              <a:spcAft>
                <a:spcPct val="0"/>
              </a:spcAft>
            </a:pPr>
            <a:r>
              <a:rPr lang="en-US" sz="1000" b="1" dirty="0">
                <a:solidFill>
                  <a:schemeClr val="accent6">
                    <a:lumMod val="75000"/>
                  </a:schemeClr>
                </a:solidFill>
                <a:latin typeface="Century Gothic" panose="020B0502020202020204" pitchFamily="34" charset="0"/>
                <a:ea typeface="ＭＳ Ｐゴシック" charset="0"/>
              </a:rPr>
              <a:t>- Vibratory polishing</a:t>
            </a:r>
          </a:p>
          <a:p>
            <a:pPr eaLnBrk="0" fontAlgn="base" hangingPunct="0">
              <a:lnSpc>
                <a:spcPct val="150000"/>
              </a:lnSpc>
              <a:spcBef>
                <a:spcPct val="0"/>
              </a:spcBef>
              <a:spcAft>
                <a:spcPct val="0"/>
              </a:spcAft>
            </a:pPr>
            <a:r>
              <a:rPr lang="en-US" sz="1000" b="1" dirty="0">
                <a:solidFill>
                  <a:schemeClr val="accent6">
                    <a:lumMod val="75000"/>
                  </a:schemeClr>
                </a:solidFill>
                <a:latin typeface="Century Gothic" panose="020B0502020202020204" pitchFamily="34" charset="0"/>
                <a:ea typeface="ＭＳ Ｐゴシック" charset="0"/>
              </a:rPr>
              <a:t>- Centrifugal barrel polish</a:t>
            </a:r>
          </a:p>
          <a:p>
            <a:pPr eaLnBrk="0" fontAlgn="base" hangingPunct="0">
              <a:lnSpc>
                <a:spcPct val="150000"/>
              </a:lnSpc>
              <a:spcBef>
                <a:spcPct val="0"/>
              </a:spcBef>
              <a:spcAft>
                <a:spcPct val="0"/>
              </a:spcAft>
            </a:pPr>
            <a:r>
              <a:rPr lang="en-US" sz="1000" b="1" dirty="0">
                <a:solidFill>
                  <a:schemeClr val="accent6">
                    <a:lumMod val="75000"/>
                  </a:schemeClr>
                </a:solidFill>
                <a:latin typeface="Century Gothic" panose="020B0502020202020204" pitchFamily="34" charset="0"/>
                <a:ea typeface="ＭＳ Ｐゴシック" charset="0"/>
              </a:rPr>
              <a:t>- </a:t>
            </a:r>
            <a:r>
              <a:rPr lang="en-US" sz="1000" b="1" dirty="0" err="1">
                <a:solidFill>
                  <a:schemeClr val="accent6">
                    <a:lumMod val="75000"/>
                  </a:schemeClr>
                </a:solidFill>
                <a:latin typeface="Century Gothic" panose="020B0502020202020204" pitchFamily="34" charset="0"/>
                <a:ea typeface="ＭＳ Ｐゴシック" charset="0"/>
              </a:rPr>
              <a:t>HIPing</a:t>
            </a:r>
            <a:endParaRPr lang="en-US" sz="1000" b="1" dirty="0">
              <a:solidFill>
                <a:schemeClr val="accent6">
                  <a:lumMod val="75000"/>
                </a:schemeClr>
              </a:solidFill>
              <a:latin typeface="Century Gothic" panose="020B0502020202020204" pitchFamily="34" charset="0"/>
              <a:ea typeface="ＭＳ Ｐゴシック" charset="0"/>
            </a:endParaRPr>
          </a:p>
          <a:p>
            <a:pPr eaLnBrk="0" fontAlgn="base" hangingPunct="0">
              <a:lnSpc>
                <a:spcPct val="150000"/>
              </a:lnSpc>
              <a:spcBef>
                <a:spcPct val="0"/>
              </a:spcBef>
              <a:spcAft>
                <a:spcPct val="0"/>
              </a:spcAft>
            </a:pPr>
            <a:r>
              <a:rPr lang="en-US" sz="1000" b="1" dirty="0">
                <a:solidFill>
                  <a:schemeClr val="accent6">
                    <a:lumMod val="75000"/>
                  </a:schemeClr>
                </a:solidFill>
                <a:latin typeface="Century Gothic" panose="020B0502020202020204" pitchFamily="34" charset="0"/>
                <a:ea typeface="ＭＳ Ｐゴシック" charset="0"/>
              </a:rPr>
              <a:t>- Laser shock peening</a:t>
            </a:r>
          </a:p>
          <a:p>
            <a:pPr eaLnBrk="0" fontAlgn="base" hangingPunct="0">
              <a:lnSpc>
                <a:spcPct val="150000"/>
              </a:lnSpc>
              <a:spcBef>
                <a:spcPct val="0"/>
              </a:spcBef>
              <a:spcAft>
                <a:spcPct val="0"/>
              </a:spcAft>
            </a:pPr>
            <a:r>
              <a:rPr lang="en-US" sz="1000" b="1" dirty="0">
                <a:solidFill>
                  <a:schemeClr val="accent6">
                    <a:lumMod val="75000"/>
                  </a:schemeClr>
                </a:solidFill>
                <a:latin typeface="Century Gothic" panose="020B0502020202020204" pitchFamily="34" charset="0"/>
                <a:ea typeface="ＭＳ Ｐゴシック" charset="0"/>
              </a:rPr>
              <a:t>- Upscaling studies</a:t>
            </a:r>
          </a:p>
          <a:p>
            <a:pPr eaLnBrk="0" fontAlgn="base" hangingPunct="0">
              <a:lnSpc>
                <a:spcPct val="150000"/>
              </a:lnSpc>
              <a:spcBef>
                <a:spcPct val="0"/>
              </a:spcBef>
              <a:spcAft>
                <a:spcPct val="0"/>
              </a:spcAft>
            </a:pPr>
            <a:r>
              <a:rPr lang="en-US" sz="1000" b="1" dirty="0">
                <a:solidFill>
                  <a:schemeClr val="accent6">
                    <a:lumMod val="75000"/>
                  </a:schemeClr>
                </a:solidFill>
                <a:latin typeface="Century Gothic" panose="020B0502020202020204" pitchFamily="34" charset="0"/>
                <a:ea typeface="ＭＳ Ｐゴシック" charset="0"/>
              </a:rPr>
              <a:t>- Effects of post processing on fatigue properties</a:t>
            </a:r>
          </a:p>
          <a:p>
            <a:pPr eaLnBrk="0" fontAlgn="base" hangingPunct="0">
              <a:lnSpc>
                <a:spcPct val="150000"/>
              </a:lnSpc>
              <a:spcBef>
                <a:spcPct val="0"/>
              </a:spcBef>
              <a:spcAft>
                <a:spcPct val="0"/>
              </a:spcAft>
            </a:pPr>
            <a:r>
              <a:rPr lang="en-US" sz="1000" b="1" dirty="0">
                <a:solidFill>
                  <a:schemeClr val="accent6">
                    <a:lumMod val="75000"/>
                  </a:schemeClr>
                </a:solidFill>
                <a:latin typeface="Century Gothic" panose="020B0502020202020204" pitchFamily="34" charset="0"/>
                <a:ea typeface="ＭＳ Ｐゴシック" charset="0"/>
              </a:rPr>
              <a:t>- HT studies of new alloys</a:t>
            </a:r>
          </a:p>
          <a:p>
            <a:pPr marL="171450" indent="-171450" eaLnBrk="0" fontAlgn="base" hangingPunct="0">
              <a:lnSpc>
                <a:spcPct val="150000"/>
              </a:lnSpc>
              <a:spcBef>
                <a:spcPct val="0"/>
              </a:spcBef>
              <a:spcAft>
                <a:spcPct val="0"/>
              </a:spcAft>
              <a:buFontTx/>
              <a:buChar char="-"/>
            </a:pPr>
            <a:r>
              <a:rPr lang="en-US" sz="1000" b="1" dirty="0">
                <a:solidFill>
                  <a:schemeClr val="accent6">
                    <a:lumMod val="75000"/>
                  </a:schemeClr>
                </a:solidFill>
                <a:latin typeface="Century Gothic" panose="020B0502020202020204" pitchFamily="34" charset="0"/>
                <a:ea typeface="ＭＳ Ｐゴシック" charset="0"/>
              </a:rPr>
              <a:t>Post processing of PGMS</a:t>
            </a:r>
            <a:r>
              <a:rPr lang="en-US" sz="1000" b="1" dirty="0">
                <a:solidFill>
                  <a:srgbClr val="1F497D">
                    <a:lumMod val="60000"/>
                    <a:lumOff val="40000"/>
                  </a:srgbClr>
                </a:solidFill>
                <a:latin typeface="Century Gothic" panose="020B0502020202020204" pitchFamily="34" charset="0"/>
                <a:ea typeface="ＭＳ Ｐゴシック" charset="0"/>
              </a:rPr>
              <a:t/>
            </a:r>
            <a:br>
              <a:rPr lang="en-US" sz="1000" b="1" dirty="0">
                <a:solidFill>
                  <a:srgbClr val="1F497D">
                    <a:lumMod val="60000"/>
                    <a:lumOff val="40000"/>
                  </a:srgbClr>
                </a:solidFill>
                <a:latin typeface="Century Gothic" panose="020B0502020202020204" pitchFamily="34" charset="0"/>
                <a:ea typeface="ＭＳ Ｐゴシック" charset="0"/>
              </a:rPr>
            </a:br>
            <a:endParaRPr lang="en-US" sz="1000" b="1" dirty="0">
              <a:solidFill>
                <a:srgbClr val="1F497D">
                  <a:lumMod val="60000"/>
                  <a:lumOff val="40000"/>
                </a:srgbClr>
              </a:solidFill>
              <a:latin typeface="Century Gothic" panose="020B0502020202020204" pitchFamily="34" charset="0"/>
              <a:ea typeface="ＭＳ Ｐゴシック" charset="0"/>
            </a:endParaRPr>
          </a:p>
          <a:p>
            <a:pPr marL="171450" indent="-171450">
              <a:lnSpc>
                <a:spcPct val="150000"/>
              </a:lnSpc>
              <a:buFontTx/>
              <a:buChar char="-"/>
            </a:pPr>
            <a:r>
              <a:rPr lang="en-US" sz="1100" b="1" dirty="0">
                <a:solidFill>
                  <a:schemeClr val="accent6">
                    <a:lumMod val="75000"/>
                  </a:schemeClr>
                </a:solidFill>
                <a:latin typeface="Century Gothic" panose="020B0502020202020204" pitchFamily="34" charset="0"/>
                <a:ea typeface="ＭＳ Ｐゴシック" charset="0"/>
              </a:rPr>
              <a:t>Post processing and surface finish improvement </a:t>
            </a:r>
            <a:endParaRPr lang="en-US" sz="1100" dirty="0">
              <a:solidFill>
                <a:prstClr val="black"/>
              </a:solidFill>
              <a:latin typeface="Calibri" charset="0"/>
              <a:ea typeface="ＭＳ Ｐゴシック" charset="0"/>
            </a:endParaRPr>
          </a:p>
          <a:p>
            <a:pPr eaLnBrk="0" fontAlgn="base" hangingPunct="0">
              <a:spcBef>
                <a:spcPct val="0"/>
              </a:spcBef>
              <a:spcAft>
                <a:spcPct val="0"/>
              </a:spcAft>
            </a:pPr>
            <a:endParaRPr lang="en-ZA" dirty="0">
              <a:solidFill>
                <a:prstClr val="black"/>
              </a:solidFill>
              <a:latin typeface="Calibri" charset="0"/>
              <a:ea typeface="ＭＳ Ｐゴシック" charset="0"/>
            </a:endParaRPr>
          </a:p>
        </p:txBody>
      </p:sp>
      <p:sp>
        <p:nvSpPr>
          <p:cNvPr id="23" name="TextBox 22">
            <a:extLst>
              <a:ext uri="{FF2B5EF4-FFF2-40B4-BE49-F238E27FC236}">
                <a16:creationId xmlns:a16="http://schemas.microsoft.com/office/drawing/2014/main" xmlns="" id="{C12CA791-7081-6529-1867-6A4309153592}"/>
              </a:ext>
            </a:extLst>
          </p:cNvPr>
          <p:cNvSpPr txBox="1"/>
          <p:nvPr/>
        </p:nvSpPr>
        <p:spPr>
          <a:xfrm>
            <a:off x="9142517" y="2818699"/>
            <a:ext cx="2459224" cy="3231654"/>
          </a:xfrm>
          <a:prstGeom prst="rect">
            <a:avLst/>
          </a:prstGeom>
          <a:noFill/>
        </p:spPr>
        <p:txBody>
          <a:bodyPr wrap="square" rtlCol="0">
            <a:spAutoFit/>
          </a:bodyPr>
          <a:lstStyle/>
          <a:p>
            <a:pPr eaLnBrk="0" fontAlgn="base" hangingPunct="0">
              <a:spcBef>
                <a:spcPct val="0"/>
              </a:spcBef>
              <a:spcAft>
                <a:spcPct val="0"/>
              </a:spcAft>
            </a:pPr>
            <a:endParaRPr lang="en-US" b="1" dirty="0">
              <a:solidFill>
                <a:prstClr val="black"/>
              </a:solidFill>
              <a:latin typeface="Calibri" charset="0"/>
              <a:ea typeface="ＭＳ Ｐゴシック" charset="0"/>
            </a:endParaRPr>
          </a:p>
          <a:p>
            <a:pPr eaLnBrk="0" fontAlgn="base" hangingPunct="0">
              <a:lnSpc>
                <a:spcPct val="150000"/>
              </a:lnSpc>
              <a:spcBef>
                <a:spcPct val="0"/>
              </a:spcBef>
              <a:spcAft>
                <a:spcPct val="0"/>
              </a:spcAft>
            </a:pPr>
            <a:r>
              <a:rPr lang="en-US" sz="1000" b="1" dirty="0">
                <a:solidFill>
                  <a:srgbClr val="0070C0"/>
                </a:solidFill>
                <a:latin typeface="Century Gothic" panose="020B0502020202020204" pitchFamily="34" charset="0"/>
                <a:ea typeface="ＭＳ Ｐゴシック" charset="0"/>
              </a:rPr>
              <a:t>- Medical implants / Dental prosthetics</a:t>
            </a:r>
          </a:p>
          <a:p>
            <a:pPr eaLnBrk="0" fontAlgn="base" hangingPunct="0">
              <a:lnSpc>
                <a:spcPct val="150000"/>
              </a:lnSpc>
              <a:spcBef>
                <a:spcPct val="0"/>
              </a:spcBef>
              <a:spcAft>
                <a:spcPct val="0"/>
              </a:spcAft>
            </a:pPr>
            <a:r>
              <a:rPr lang="en-US" sz="1000" b="1" dirty="0">
                <a:solidFill>
                  <a:srgbClr val="0070C0"/>
                </a:solidFill>
                <a:latin typeface="Century Gothic" panose="020B0502020202020204" pitchFamily="34" charset="0"/>
                <a:ea typeface="ＭＳ Ｐゴシック" charset="0"/>
              </a:rPr>
              <a:t>- Wind turbine parts</a:t>
            </a:r>
          </a:p>
          <a:p>
            <a:pPr eaLnBrk="0" fontAlgn="base" hangingPunct="0">
              <a:lnSpc>
                <a:spcPct val="150000"/>
              </a:lnSpc>
              <a:spcBef>
                <a:spcPct val="0"/>
              </a:spcBef>
              <a:spcAft>
                <a:spcPct val="0"/>
              </a:spcAft>
            </a:pPr>
            <a:r>
              <a:rPr lang="en-US" sz="1000" b="1" dirty="0">
                <a:solidFill>
                  <a:srgbClr val="0070C0"/>
                </a:solidFill>
                <a:latin typeface="Century Gothic" panose="020B0502020202020204" pitchFamily="34" charset="0"/>
                <a:ea typeface="ＭＳ Ｐゴシック" charset="0"/>
              </a:rPr>
              <a:t>- Acid resistant &amp; impact resistant parts</a:t>
            </a:r>
          </a:p>
          <a:p>
            <a:pPr eaLnBrk="0" fontAlgn="base" hangingPunct="0">
              <a:lnSpc>
                <a:spcPct val="150000"/>
              </a:lnSpc>
              <a:spcBef>
                <a:spcPct val="0"/>
              </a:spcBef>
              <a:spcAft>
                <a:spcPct val="0"/>
              </a:spcAft>
            </a:pPr>
            <a:r>
              <a:rPr lang="en-US" sz="1000" b="1" dirty="0">
                <a:solidFill>
                  <a:srgbClr val="0070C0"/>
                </a:solidFill>
                <a:latin typeface="Century Gothic" panose="020B0502020202020204" pitchFamily="34" charset="0"/>
                <a:ea typeface="ＭＳ Ｐゴシック" charset="0"/>
              </a:rPr>
              <a:t>- Heat exchanger / Energy app</a:t>
            </a:r>
          </a:p>
          <a:p>
            <a:pPr eaLnBrk="0" fontAlgn="base" hangingPunct="0">
              <a:lnSpc>
                <a:spcPct val="150000"/>
              </a:lnSpc>
              <a:spcBef>
                <a:spcPct val="0"/>
              </a:spcBef>
              <a:spcAft>
                <a:spcPct val="0"/>
              </a:spcAft>
            </a:pPr>
            <a:r>
              <a:rPr lang="en-US" sz="1000" b="1" dirty="0">
                <a:solidFill>
                  <a:srgbClr val="0070C0"/>
                </a:solidFill>
                <a:latin typeface="Century Gothic" panose="020B0502020202020204" pitchFamily="34" charset="0"/>
                <a:ea typeface="ＭＳ Ｐゴシック" charset="0"/>
              </a:rPr>
              <a:t>- Automotive engine comp.</a:t>
            </a:r>
          </a:p>
          <a:p>
            <a:pPr eaLnBrk="0" fontAlgn="base" hangingPunct="0">
              <a:lnSpc>
                <a:spcPct val="150000"/>
              </a:lnSpc>
              <a:spcBef>
                <a:spcPct val="0"/>
              </a:spcBef>
              <a:spcAft>
                <a:spcPct val="0"/>
              </a:spcAft>
            </a:pPr>
            <a:r>
              <a:rPr lang="en-US" sz="1000" b="1" dirty="0">
                <a:solidFill>
                  <a:srgbClr val="0070C0"/>
                </a:solidFill>
                <a:latin typeface="Century Gothic" panose="020B0502020202020204" pitchFamily="34" charset="0"/>
                <a:ea typeface="ＭＳ Ｐゴシック" charset="0"/>
              </a:rPr>
              <a:t>- Railway components</a:t>
            </a:r>
          </a:p>
          <a:p>
            <a:pPr eaLnBrk="0" fontAlgn="base" hangingPunct="0">
              <a:lnSpc>
                <a:spcPct val="150000"/>
              </a:lnSpc>
              <a:spcBef>
                <a:spcPct val="0"/>
              </a:spcBef>
              <a:spcAft>
                <a:spcPct val="0"/>
              </a:spcAft>
            </a:pPr>
            <a:r>
              <a:rPr lang="en-US" sz="1000" b="1" dirty="0">
                <a:solidFill>
                  <a:srgbClr val="0070C0"/>
                </a:solidFill>
                <a:latin typeface="Century Gothic" panose="020B0502020202020204" pitchFamily="34" charset="0"/>
                <a:ea typeface="ＭＳ Ｐゴシック" charset="0"/>
              </a:rPr>
              <a:t>- Rocket motor comp.</a:t>
            </a:r>
          </a:p>
          <a:p>
            <a:pPr eaLnBrk="0" fontAlgn="base" hangingPunct="0">
              <a:lnSpc>
                <a:spcPct val="150000"/>
              </a:lnSpc>
              <a:spcBef>
                <a:spcPct val="0"/>
              </a:spcBef>
              <a:spcAft>
                <a:spcPct val="0"/>
              </a:spcAft>
            </a:pPr>
            <a:r>
              <a:rPr lang="en-US" sz="1000" b="1" dirty="0">
                <a:solidFill>
                  <a:srgbClr val="0070C0"/>
                </a:solidFill>
                <a:latin typeface="Century Gothic" panose="020B0502020202020204" pitchFamily="34" charset="0"/>
                <a:ea typeface="ＭＳ Ｐゴシック" charset="0"/>
              </a:rPr>
              <a:t>- Applications of PGMs, Pt</a:t>
            </a:r>
          </a:p>
          <a:p>
            <a:pPr eaLnBrk="0" fontAlgn="base" hangingPunct="0">
              <a:spcBef>
                <a:spcPct val="0"/>
              </a:spcBef>
              <a:spcAft>
                <a:spcPct val="0"/>
              </a:spcAft>
            </a:pPr>
            <a:endParaRPr lang="en-US" dirty="0">
              <a:solidFill>
                <a:srgbClr val="27BFD6"/>
              </a:solidFill>
              <a:latin typeface="Calibri" charset="0"/>
              <a:ea typeface="ＭＳ Ｐゴシック" charset="0"/>
            </a:endParaRPr>
          </a:p>
          <a:p>
            <a:pPr eaLnBrk="0" fontAlgn="base" hangingPunct="0">
              <a:spcBef>
                <a:spcPct val="0"/>
              </a:spcBef>
              <a:spcAft>
                <a:spcPct val="0"/>
              </a:spcAft>
            </a:pPr>
            <a:endParaRPr lang="en-ZA" dirty="0">
              <a:solidFill>
                <a:prstClr val="black"/>
              </a:solidFill>
              <a:latin typeface="Calibri" charset="0"/>
              <a:ea typeface="ＭＳ Ｐゴシック" charset="0"/>
            </a:endParaRPr>
          </a:p>
        </p:txBody>
      </p:sp>
      <p:sp>
        <p:nvSpPr>
          <p:cNvPr id="24" name="TextBox 23">
            <a:extLst>
              <a:ext uri="{FF2B5EF4-FFF2-40B4-BE49-F238E27FC236}">
                <a16:creationId xmlns:a16="http://schemas.microsoft.com/office/drawing/2014/main" xmlns="" id="{5DC48716-5D73-F24E-C548-DD192917686C}"/>
              </a:ext>
            </a:extLst>
          </p:cNvPr>
          <p:cNvSpPr txBox="1"/>
          <p:nvPr/>
        </p:nvSpPr>
        <p:spPr>
          <a:xfrm>
            <a:off x="2397014" y="2878137"/>
            <a:ext cx="1767960" cy="1692771"/>
          </a:xfrm>
          <a:prstGeom prst="rect">
            <a:avLst/>
          </a:prstGeom>
          <a:noFill/>
          <a:ln>
            <a:noFill/>
          </a:ln>
        </p:spPr>
        <p:txBody>
          <a:bodyPr wrap="square" rtlCol="0">
            <a:spAutoFit/>
          </a:bodyPr>
          <a:lstStyle/>
          <a:p>
            <a:pPr eaLnBrk="0" fontAlgn="base" hangingPunct="0">
              <a:lnSpc>
                <a:spcPct val="150000"/>
              </a:lnSpc>
              <a:spcBef>
                <a:spcPct val="0"/>
              </a:spcBef>
              <a:spcAft>
                <a:spcPct val="0"/>
              </a:spcAft>
            </a:pPr>
            <a:r>
              <a:rPr lang="en-US" sz="1000" b="1" dirty="0">
                <a:solidFill>
                  <a:schemeClr val="accent6">
                    <a:lumMod val="50000"/>
                  </a:schemeClr>
                </a:solidFill>
                <a:latin typeface="Century Gothic" panose="020B0502020202020204" pitchFamily="34" charset="0"/>
                <a:ea typeface="ＭＳ Ｐゴシック" charset="0"/>
              </a:rPr>
              <a:t>- Design approaches</a:t>
            </a:r>
          </a:p>
          <a:p>
            <a:pPr eaLnBrk="0" fontAlgn="base" hangingPunct="0">
              <a:lnSpc>
                <a:spcPct val="150000"/>
              </a:lnSpc>
              <a:spcBef>
                <a:spcPct val="0"/>
              </a:spcBef>
              <a:spcAft>
                <a:spcPct val="0"/>
              </a:spcAft>
            </a:pPr>
            <a:r>
              <a:rPr lang="en-US" sz="1000" b="1" dirty="0">
                <a:solidFill>
                  <a:schemeClr val="accent6">
                    <a:lumMod val="50000"/>
                  </a:schemeClr>
                </a:solidFill>
                <a:latin typeface="Century Gothic" panose="020B0502020202020204" pitchFamily="34" charset="0"/>
                <a:ea typeface="ＭＳ Ｐゴシック" charset="0"/>
              </a:rPr>
              <a:t>- Support structure strategies</a:t>
            </a:r>
          </a:p>
          <a:p>
            <a:pPr marL="171450" indent="-171450" eaLnBrk="0" fontAlgn="base" hangingPunct="0">
              <a:lnSpc>
                <a:spcPct val="150000"/>
              </a:lnSpc>
              <a:spcBef>
                <a:spcPct val="0"/>
              </a:spcBef>
              <a:spcAft>
                <a:spcPct val="0"/>
              </a:spcAft>
              <a:buFontTx/>
              <a:buChar char="-"/>
            </a:pPr>
            <a:r>
              <a:rPr lang="en-US" sz="1000" b="1" dirty="0">
                <a:solidFill>
                  <a:schemeClr val="accent6">
                    <a:lumMod val="50000"/>
                  </a:schemeClr>
                </a:solidFill>
                <a:latin typeface="Century Gothic" panose="020B0502020202020204" pitchFamily="34" charset="0"/>
                <a:ea typeface="ＭＳ Ｐゴシック" charset="0"/>
              </a:rPr>
              <a:t>High speed AM</a:t>
            </a:r>
          </a:p>
          <a:p>
            <a:pPr marL="171450" indent="-171450" eaLnBrk="0" fontAlgn="base" hangingPunct="0">
              <a:lnSpc>
                <a:spcPct val="150000"/>
              </a:lnSpc>
              <a:spcBef>
                <a:spcPct val="0"/>
              </a:spcBef>
              <a:spcAft>
                <a:spcPct val="0"/>
              </a:spcAft>
              <a:buFontTx/>
              <a:buChar char="-"/>
            </a:pPr>
            <a:r>
              <a:rPr lang="en-US" sz="1000" b="1" dirty="0">
                <a:solidFill>
                  <a:schemeClr val="accent6">
                    <a:lumMod val="50000"/>
                  </a:schemeClr>
                </a:solidFill>
                <a:latin typeface="Century Gothic" panose="020B0502020202020204" pitchFamily="34" charset="0"/>
                <a:ea typeface="ＭＳ Ｐゴシック" charset="0"/>
              </a:rPr>
              <a:t>Scaffolding structures</a:t>
            </a:r>
          </a:p>
          <a:p>
            <a:pPr eaLnBrk="0" fontAlgn="base" hangingPunct="0">
              <a:spcBef>
                <a:spcPct val="0"/>
              </a:spcBef>
              <a:spcAft>
                <a:spcPct val="0"/>
              </a:spcAft>
            </a:pPr>
            <a:endParaRPr lang="en-US" sz="1100" dirty="0">
              <a:solidFill>
                <a:prstClr val="black"/>
              </a:solidFill>
              <a:latin typeface="Calibri" charset="0"/>
              <a:ea typeface="ＭＳ Ｐゴシック" charset="0"/>
            </a:endParaRPr>
          </a:p>
          <a:p>
            <a:pPr eaLnBrk="0" fontAlgn="base" hangingPunct="0">
              <a:spcBef>
                <a:spcPct val="0"/>
              </a:spcBef>
              <a:spcAft>
                <a:spcPct val="0"/>
              </a:spcAft>
            </a:pPr>
            <a:endParaRPr lang="en-ZA" dirty="0">
              <a:solidFill>
                <a:prstClr val="black"/>
              </a:solidFill>
              <a:latin typeface="Calibri" charset="0"/>
              <a:ea typeface="ＭＳ Ｐゴシック" charset="0"/>
            </a:endParaRPr>
          </a:p>
        </p:txBody>
      </p:sp>
    </p:spTree>
    <p:extLst>
      <p:ext uri="{BB962C8B-B14F-4D97-AF65-F5344CB8AC3E}">
        <p14:creationId xmlns:p14="http://schemas.microsoft.com/office/powerpoint/2010/main" xmlns="" val="4233869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A275BDE-DE72-8849-9010-E0BA967C73B9}"/>
              </a:ext>
            </a:extLst>
          </p:cNvPr>
          <p:cNvSpPr>
            <a:spLocks noGrp="1"/>
          </p:cNvSpPr>
          <p:nvPr>
            <p:ph type="title"/>
          </p:nvPr>
        </p:nvSpPr>
        <p:spPr/>
        <p:txBody>
          <a:bodyPr/>
          <a:lstStyle/>
          <a:p>
            <a:r>
              <a:rPr lang="en-US" dirty="0"/>
              <a:t>CPAM Phase 3 – Design for AM program</a:t>
            </a:r>
          </a:p>
        </p:txBody>
      </p:sp>
      <p:sp>
        <p:nvSpPr>
          <p:cNvPr id="5" name="Rounded Rectangle 2">
            <a:extLst>
              <a:ext uri="{FF2B5EF4-FFF2-40B4-BE49-F238E27FC236}">
                <a16:creationId xmlns:a16="http://schemas.microsoft.com/office/drawing/2014/main" xmlns="" id="{A47DF9C2-FA30-9F98-5C30-99A660564480}"/>
              </a:ext>
            </a:extLst>
          </p:cNvPr>
          <p:cNvSpPr/>
          <p:nvPr/>
        </p:nvSpPr>
        <p:spPr>
          <a:xfrm>
            <a:off x="139758" y="946991"/>
            <a:ext cx="260067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prstClr val="black"/>
                </a:solidFill>
                <a:latin typeface="Arial" pitchFamily="34" charset="0"/>
                <a:cs typeface="Arial" pitchFamily="34" charset="0"/>
              </a:rPr>
              <a:t>Design and Engineering analysis capabilities</a:t>
            </a:r>
          </a:p>
        </p:txBody>
      </p:sp>
      <p:sp>
        <p:nvSpPr>
          <p:cNvPr id="26" name="Rounded Rectangle 11">
            <a:extLst>
              <a:ext uri="{FF2B5EF4-FFF2-40B4-BE49-F238E27FC236}">
                <a16:creationId xmlns:a16="http://schemas.microsoft.com/office/drawing/2014/main" xmlns="" id="{A2542C52-CB75-9C71-C23B-7F8973C91FDB}"/>
              </a:ext>
            </a:extLst>
          </p:cNvPr>
          <p:cNvSpPr/>
          <p:nvPr/>
        </p:nvSpPr>
        <p:spPr>
          <a:xfrm>
            <a:off x="3161921" y="975144"/>
            <a:ext cx="2810696"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prstClr val="black"/>
                </a:solidFill>
                <a:latin typeface="Arial" pitchFamily="34" charset="0"/>
                <a:cs typeface="Arial" pitchFamily="34" charset="0"/>
              </a:rPr>
              <a:t>Novel design approaches</a:t>
            </a:r>
          </a:p>
        </p:txBody>
      </p:sp>
      <p:sp>
        <p:nvSpPr>
          <p:cNvPr id="27" name="Rectangle 26">
            <a:extLst>
              <a:ext uri="{FF2B5EF4-FFF2-40B4-BE49-F238E27FC236}">
                <a16:creationId xmlns:a16="http://schemas.microsoft.com/office/drawing/2014/main" xmlns="" id="{638E575C-1D33-D750-2CFD-A98F2AF929F4}"/>
              </a:ext>
            </a:extLst>
          </p:cNvPr>
          <p:cNvSpPr/>
          <p:nvPr/>
        </p:nvSpPr>
        <p:spPr>
          <a:xfrm>
            <a:off x="305416" y="1631067"/>
            <a:ext cx="2232248" cy="504056"/>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FEA as design tool</a:t>
            </a:r>
          </a:p>
        </p:txBody>
      </p:sp>
      <p:sp>
        <p:nvSpPr>
          <p:cNvPr id="28" name="Rectangle 27">
            <a:extLst>
              <a:ext uri="{FF2B5EF4-FFF2-40B4-BE49-F238E27FC236}">
                <a16:creationId xmlns:a16="http://schemas.microsoft.com/office/drawing/2014/main" xmlns="" id="{A9D291AC-BFC3-823D-1F88-D987C1AB903B}"/>
              </a:ext>
            </a:extLst>
          </p:cNvPr>
          <p:cNvSpPr/>
          <p:nvPr/>
        </p:nvSpPr>
        <p:spPr>
          <a:xfrm>
            <a:off x="9277918" y="2196589"/>
            <a:ext cx="2743409" cy="548521"/>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prstClr val="black"/>
                </a:solidFill>
                <a:latin typeface="Arial" pitchFamily="34" charset="0"/>
                <a:cs typeface="Arial" pitchFamily="34" charset="0"/>
              </a:rPr>
              <a:t>Medical implants and prosthesis</a:t>
            </a:r>
          </a:p>
        </p:txBody>
      </p:sp>
      <p:sp>
        <p:nvSpPr>
          <p:cNvPr id="29" name="Rectangle 28">
            <a:extLst>
              <a:ext uri="{FF2B5EF4-FFF2-40B4-BE49-F238E27FC236}">
                <a16:creationId xmlns:a16="http://schemas.microsoft.com/office/drawing/2014/main" xmlns="" id="{3DA78ECB-D761-A34A-3027-C2D48C7C8E4F}"/>
              </a:ext>
            </a:extLst>
          </p:cNvPr>
          <p:cNvSpPr/>
          <p:nvPr/>
        </p:nvSpPr>
        <p:spPr>
          <a:xfrm>
            <a:off x="9277918" y="1516811"/>
            <a:ext cx="2830192" cy="481211"/>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Tooling and casting applications</a:t>
            </a:r>
          </a:p>
        </p:txBody>
      </p:sp>
      <p:sp>
        <p:nvSpPr>
          <p:cNvPr id="30" name="Rectangle 29">
            <a:extLst>
              <a:ext uri="{FF2B5EF4-FFF2-40B4-BE49-F238E27FC236}">
                <a16:creationId xmlns:a16="http://schemas.microsoft.com/office/drawing/2014/main" xmlns="" id="{8B44D1FC-C696-B7C3-B30D-63EA8C3CF9A9}"/>
              </a:ext>
            </a:extLst>
          </p:cNvPr>
          <p:cNvSpPr/>
          <p:nvPr/>
        </p:nvSpPr>
        <p:spPr>
          <a:xfrm>
            <a:off x="3261738" y="2765907"/>
            <a:ext cx="2634618" cy="720080"/>
          </a:xfrm>
          <a:prstGeom prst="rect">
            <a:avLst/>
          </a:prstGeom>
          <a:solidFill>
            <a:srgbClr val="97F3AD"/>
          </a:solidFill>
          <a:ln>
            <a:solidFill>
              <a:srgbClr val="27C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Prismatic and biomimetic design approaches</a:t>
            </a:r>
          </a:p>
        </p:txBody>
      </p:sp>
      <p:sp>
        <p:nvSpPr>
          <p:cNvPr id="31" name="Rectangle 30">
            <a:extLst>
              <a:ext uri="{FF2B5EF4-FFF2-40B4-BE49-F238E27FC236}">
                <a16:creationId xmlns:a16="http://schemas.microsoft.com/office/drawing/2014/main" xmlns="" id="{47B3D190-2297-B2E9-173C-BEFEC8587AC5}"/>
              </a:ext>
            </a:extLst>
          </p:cNvPr>
          <p:cNvSpPr/>
          <p:nvPr/>
        </p:nvSpPr>
        <p:spPr>
          <a:xfrm>
            <a:off x="6331368" y="1580089"/>
            <a:ext cx="2654522" cy="504056"/>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Design rules for AM in tooling</a:t>
            </a:r>
          </a:p>
        </p:txBody>
      </p:sp>
      <p:sp>
        <p:nvSpPr>
          <p:cNvPr id="32" name="Rectangle 31">
            <a:extLst>
              <a:ext uri="{FF2B5EF4-FFF2-40B4-BE49-F238E27FC236}">
                <a16:creationId xmlns:a16="http://schemas.microsoft.com/office/drawing/2014/main" xmlns="" id="{C2127F28-9D97-82C2-245C-5E8094ED6BB3}"/>
              </a:ext>
            </a:extLst>
          </p:cNvPr>
          <p:cNvSpPr/>
          <p:nvPr/>
        </p:nvSpPr>
        <p:spPr>
          <a:xfrm>
            <a:off x="3246150" y="3598844"/>
            <a:ext cx="2650206" cy="1401257"/>
          </a:xfrm>
          <a:prstGeom prst="rect">
            <a:avLst/>
          </a:prstGeom>
          <a:solidFill>
            <a:srgbClr val="97F3AD"/>
          </a:solidFill>
          <a:ln>
            <a:solidFill>
              <a:srgbClr val="27C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Lattice and scaffolding structures for AM</a:t>
            </a:r>
          </a:p>
          <a:p>
            <a:pPr marL="285750" indent="-285750">
              <a:buFontTx/>
              <a:buChar char="-"/>
            </a:pPr>
            <a:r>
              <a:rPr lang="en-US" sz="1400" dirty="0">
                <a:solidFill>
                  <a:prstClr val="black"/>
                </a:solidFill>
                <a:latin typeface="Arial" pitchFamily="34" charset="0"/>
                <a:cs typeface="Arial" pitchFamily="34" charset="0"/>
              </a:rPr>
              <a:t>Biomedical engineering</a:t>
            </a:r>
          </a:p>
          <a:p>
            <a:pPr marL="285750" indent="-285750">
              <a:buFontTx/>
              <a:buChar char="-"/>
            </a:pPr>
            <a:r>
              <a:rPr lang="en-US" sz="1400" dirty="0">
                <a:solidFill>
                  <a:prstClr val="black"/>
                </a:solidFill>
                <a:latin typeface="Arial" pitchFamily="34" charset="0"/>
                <a:cs typeface="Arial" pitchFamily="34" charset="0"/>
              </a:rPr>
              <a:t>Light weighting and structural reliability</a:t>
            </a:r>
          </a:p>
          <a:p>
            <a:pPr marL="285750" indent="-285750" algn="ctr">
              <a:buFontTx/>
              <a:buChar char="-"/>
            </a:pPr>
            <a:endParaRPr lang="en-ZA" sz="1400" dirty="0">
              <a:solidFill>
                <a:prstClr val="black"/>
              </a:solidFill>
              <a:latin typeface="Arial" pitchFamily="34" charset="0"/>
              <a:cs typeface="Arial" pitchFamily="34" charset="0"/>
            </a:endParaRPr>
          </a:p>
        </p:txBody>
      </p:sp>
      <p:sp>
        <p:nvSpPr>
          <p:cNvPr id="33" name="Rectangle 32">
            <a:extLst>
              <a:ext uri="{FF2B5EF4-FFF2-40B4-BE49-F238E27FC236}">
                <a16:creationId xmlns:a16="http://schemas.microsoft.com/office/drawing/2014/main" xmlns="" id="{30E28F40-5D7E-D5BE-A4F2-46D959B18DC3}"/>
              </a:ext>
            </a:extLst>
          </p:cNvPr>
          <p:cNvSpPr/>
          <p:nvPr/>
        </p:nvSpPr>
        <p:spPr>
          <a:xfrm>
            <a:off x="3261738" y="1557809"/>
            <a:ext cx="2634618" cy="1080120"/>
          </a:xfrm>
          <a:prstGeom prst="rect">
            <a:avLst/>
          </a:prstGeom>
          <a:solidFill>
            <a:srgbClr val="97F3AD"/>
          </a:solidFill>
          <a:ln>
            <a:solidFill>
              <a:srgbClr val="27C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Comparative analysis of topology optimization approaches for functional mechanical components manufactured with AM</a:t>
            </a:r>
          </a:p>
        </p:txBody>
      </p:sp>
      <p:sp>
        <p:nvSpPr>
          <p:cNvPr id="34" name="Rectangle 33">
            <a:extLst>
              <a:ext uri="{FF2B5EF4-FFF2-40B4-BE49-F238E27FC236}">
                <a16:creationId xmlns:a16="http://schemas.microsoft.com/office/drawing/2014/main" xmlns="" id="{09B53C5F-D9B5-7695-7AF1-AE4AB8EE70DC}"/>
              </a:ext>
            </a:extLst>
          </p:cNvPr>
          <p:cNvSpPr/>
          <p:nvPr/>
        </p:nvSpPr>
        <p:spPr>
          <a:xfrm>
            <a:off x="6331368" y="2262643"/>
            <a:ext cx="2654522" cy="642449"/>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Optimisation of support structures for metal AM and HSAM</a:t>
            </a:r>
          </a:p>
        </p:txBody>
      </p:sp>
      <p:sp>
        <p:nvSpPr>
          <p:cNvPr id="35" name="Rounded Rectangle 22">
            <a:extLst>
              <a:ext uri="{FF2B5EF4-FFF2-40B4-BE49-F238E27FC236}">
                <a16:creationId xmlns:a16="http://schemas.microsoft.com/office/drawing/2014/main" xmlns="" id="{9A19FA31-2487-928F-B75C-7FA1A7A90B9F}"/>
              </a:ext>
            </a:extLst>
          </p:cNvPr>
          <p:cNvSpPr/>
          <p:nvPr/>
        </p:nvSpPr>
        <p:spPr>
          <a:xfrm>
            <a:off x="6175194" y="949931"/>
            <a:ext cx="2810696"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prstClr val="black"/>
                </a:solidFill>
                <a:latin typeface="Arial" pitchFamily="34" charset="0"/>
                <a:cs typeface="Arial" pitchFamily="34" charset="0"/>
              </a:rPr>
              <a:t>Design rules for AM</a:t>
            </a:r>
          </a:p>
        </p:txBody>
      </p:sp>
      <p:sp>
        <p:nvSpPr>
          <p:cNvPr id="36" name="Rounded Rectangle 23">
            <a:extLst>
              <a:ext uri="{FF2B5EF4-FFF2-40B4-BE49-F238E27FC236}">
                <a16:creationId xmlns:a16="http://schemas.microsoft.com/office/drawing/2014/main" xmlns="" id="{49D6D18F-741F-7B59-BA49-A8ABAAB64AD1}"/>
              </a:ext>
            </a:extLst>
          </p:cNvPr>
          <p:cNvSpPr/>
          <p:nvPr/>
        </p:nvSpPr>
        <p:spPr>
          <a:xfrm>
            <a:off x="9097246" y="945592"/>
            <a:ext cx="3010864"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err="1">
                <a:solidFill>
                  <a:prstClr val="black"/>
                </a:solidFill>
                <a:latin typeface="Arial" pitchFamily="34" charset="0"/>
                <a:cs typeface="Arial" pitchFamily="34" charset="0"/>
              </a:rPr>
              <a:t>DfAM</a:t>
            </a:r>
            <a:r>
              <a:rPr lang="en-ZA" sz="1400" b="1" dirty="0">
                <a:solidFill>
                  <a:prstClr val="black"/>
                </a:solidFill>
                <a:latin typeface="Arial" pitchFamily="34" charset="0"/>
                <a:cs typeface="Arial" pitchFamily="34" charset="0"/>
              </a:rPr>
              <a:t> – Application development</a:t>
            </a:r>
          </a:p>
        </p:txBody>
      </p:sp>
      <p:sp>
        <p:nvSpPr>
          <p:cNvPr id="37" name="Rectangle 36">
            <a:extLst>
              <a:ext uri="{FF2B5EF4-FFF2-40B4-BE49-F238E27FC236}">
                <a16:creationId xmlns:a16="http://schemas.microsoft.com/office/drawing/2014/main" xmlns="" id="{793148E5-D6A2-ACF7-9076-B770E1214868}"/>
              </a:ext>
            </a:extLst>
          </p:cNvPr>
          <p:cNvSpPr/>
          <p:nvPr/>
        </p:nvSpPr>
        <p:spPr>
          <a:xfrm>
            <a:off x="305416" y="2820023"/>
            <a:ext cx="2232248" cy="807899"/>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Evaluation of design software systems</a:t>
            </a:r>
          </a:p>
        </p:txBody>
      </p:sp>
      <p:sp>
        <p:nvSpPr>
          <p:cNvPr id="39" name="Rectangle 38">
            <a:extLst>
              <a:ext uri="{FF2B5EF4-FFF2-40B4-BE49-F238E27FC236}">
                <a16:creationId xmlns:a16="http://schemas.microsoft.com/office/drawing/2014/main" xmlns="" id="{C02D176A-B629-9A0C-A56D-F716E56549B4}"/>
              </a:ext>
            </a:extLst>
          </p:cNvPr>
          <p:cNvSpPr/>
          <p:nvPr/>
        </p:nvSpPr>
        <p:spPr>
          <a:xfrm>
            <a:off x="9277917" y="2875708"/>
            <a:ext cx="2743409" cy="522608"/>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Aerospace applications</a:t>
            </a:r>
          </a:p>
        </p:txBody>
      </p:sp>
      <p:sp>
        <p:nvSpPr>
          <p:cNvPr id="40" name="Rectangle 39">
            <a:extLst>
              <a:ext uri="{FF2B5EF4-FFF2-40B4-BE49-F238E27FC236}">
                <a16:creationId xmlns:a16="http://schemas.microsoft.com/office/drawing/2014/main" xmlns="" id="{35BBAA7D-2CDA-E11F-8326-1A4392E66E05}"/>
              </a:ext>
            </a:extLst>
          </p:cNvPr>
          <p:cNvSpPr/>
          <p:nvPr/>
        </p:nvSpPr>
        <p:spPr>
          <a:xfrm>
            <a:off x="9277917" y="3531177"/>
            <a:ext cx="2743408" cy="486173"/>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Transport applications</a:t>
            </a:r>
          </a:p>
        </p:txBody>
      </p:sp>
      <p:sp>
        <p:nvSpPr>
          <p:cNvPr id="41" name="Rectangle 40">
            <a:extLst>
              <a:ext uri="{FF2B5EF4-FFF2-40B4-BE49-F238E27FC236}">
                <a16:creationId xmlns:a16="http://schemas.microsoft.com/office/drawing/2014/main" xmlns="" id="{7131C607-53AA-8A57-0458-929280DA8B94}"/>
              </a:ext>
            </a:extLst>
          </p:cNvPr>
          <p:cNvSpPr/>
          <p:nvPr/>
        </p:nvSpPr>
        <p:spPr>
          <a:xfrm>
            <a:off x="9277917" y="4131826"/>
            <a:ext cx="2743408" cy="537353"/>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Renewable energy applications</a:t>
            </a:r>
          </a:p>
        </p:txBody>
      </p:sp>
      <p:sp>
        <p:nvSpPr>
          <p:cNvPr id="42" name="Rectangle 41">
            <a:extLst>
              <a:ext uri="{FF2B5EF4-FFF2-40B4-BE49-F238E27FC236}">
                <a16:creationId xmlns:a16="http://schemas.microsoft.com/office/drawing/2014/main" xmlns="" id="{C481329A-101B-7ADC-E326-9F9925E4A5D2}"/>
              </a:ext>
            </a:extLst>
          </p:cNvPr>
          <p:cNvSpPr/>
          <p:nvPr/>
        </p:nvSpPr>
        <p:spPr>
          <a:xfrm>
            <a:off x="305416" y="3774264"/>
            <a:ext cx="2232248" cy="807899"/>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Development of design  for AM courses</a:t>
            </a:r>
          </a:p>
          <a:p>
            <a:pPr algn="ctr"/>
            <a:r>
              <a:rPr lang="en-US" sz="1400" dirty="0">
                <a:solidFill>
                  <a:prstClr val="black"/>
                </a:solidFill>
                <a:latin typeface="Arial" pitchFamily="34" charset="0"/>
                <a:cs typeface="Arial" pitchFamily="34" charset="0"/>
              </a:rPr>
              <a:t>Workshops</a:t>
            </a:r>
            <a:endParaRPr lang="en-ZA" sz="1400" dirty="0">
              <a:solidFill>
                <a:prstClr val="black"/>
              </a:solidFill>
              <a:latin typeface="Arial" pitchFamily="34" charset="0"/>
              <a:cs typeface="Arial" pitchFamily="34" charset="0"/>
            </a:endParaRPr>
          </a:p>
        </p:txBody>
      </p:sp>
      <p:sp>
        <p:nvSpPr>
          <p:cNvPr id="43" name="Rectangle 42">
            <a:extLst>
              <a:ext uri="{FF2B5EF4-FFF2-40B4-BE49-F238E27FC236}">
                <a16:creationId xmlns:a16="http://schemas.microsoft.com/office/drawing/2014/main" xmlns="" id="{711B95F9-930E-879F-282F-AE3CE66E22CB}"/>
              </a:ext>
            </a:extLst>
          </p:cNvPr>
          <p:cNvSpPr/>
          <p:nvPr/>
        </p:nvSpPr>
        <p:spPr>
          <a:xfrm>
            <a:off x="323970" y="2218822"/>
            <a:ext cx="2232248" cy="504056"/>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Reverse Engineering</a:t>
            </a:r>
          </a:p>
        </p:txBody>
      </p:sp>
      <p:sp>
        <p:nvSpPr>
          <p:cNvPr id="44" name="Rectangle 43">
            <a:extLst>
              <a:ext uri="{FF2B5EF4-FFF2-40B4-BE49-F238E27FC236}">
                <a16:creationId xmlns:a16="http://schemas.microsoft.com/office/drawing/2014/main" xmlns="" id="{90AE96EA-D0FB-BF53-C63F-15E9B54365D9}"/>
              </a:ext>
            </a:extLst>
          </p:cNvPr>
          <p:cNvSpPr/>
          <p:nvPr/>
        </p:nvSpPr>
        <p:spPr>
          <a:xfrm>
            <a:off x="9277917" y="4824376"/>
            <a:ext cx="2743408" cy="696655"/>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Quality assurance and techno economic assessment frameworks</a:t>
            </a:r>
          </a:p>
        </p:txBody>
      </p:sp>
      <p:pic>
        <p:nvPicPr>
          <p:cNvPr id="45" name="Picture 44">
            <a:extLst>
              <a:ext uri="{FF2B5EF4-FFF2-40B4-BE49-F238E27FC236}">
                <a16:creationId xmlns:a16="http://schemas.microsoft.com/office/drawing/2014/main" xmlns="" id="{515248FC-879A-0EA5-F374-E9FD9CEC1F32}"/>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595633" y="5813273"/>
            <a:ext cx="2722474" cy="811639"/>
          </a:xfrm>
          <a:prstGeom prst="rect">
            <a:avLst/>
          </a:prstGeom>
        </p:spPr>
      </p:pic>
    </p:spTree>
    <p:extLst>
      <p:ext uri="{BB962C8B-B14F-4D97-AF65-F5344CB8AC3E}">
        <p14:creationId xmlns:p14="http://schemas.microsoft.com/office/powerpoint/2010/main" xmlns="" val="244137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A275BDE-DE72-8849-9010-E0BA967C73B9}"/>
              </a:ext>
            </a:extLst>
          </p:cNvPr>
          <p:cNvSpPr>
            <a:spLocks noGrp="1"/>
          </p:cNvSpPr>
          <p:nvPr>
            <p:ph type="title"/>
          </p:nvPr>
        </p:nvSpPr>
        <p:spPr/>
        <p:txBody>
          <a:bodyPr/>
          <a:lstStyle/>
          <a:p>
            <a:r>
              <a:rPr lang="en-US" dirty="0"/>
              <a:t>CPAM Phase 3 – Industry Development Program</a:t>
            </a:r>
          </a:p>
        </p:txBody>
      </p:sp>
      <p:sp>
        <p:nvSpPr>
          <p:cNvPr id="5" name="Rounded Rectangle 5">
            <a:extLst>
              <a:ext uri="{FF2B5EF4-FFF2-40B4-BE49-F238E27FC236}">
                <a16:creationId xmlns:a16="http://schemas.microsoft.com/office/drawing/2014/main" xmlns="" id="{027D22ED-2F9E-2289-6D58-F7846FC1476F}"/>
              </a:ext>
            </a:extLst>
          </p:cNvPr>
          <p:cNvSpPr/>
          <p:nvPr/>
        </p:nvSpPr>
        <p:spPr>
          <a:xfrm>
            <a:off x="785324" y="1615364"/>
            <a:ext cx="260067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prstClr val="black"/>
                </a:solidFill>
                <a:latin typeface="Arial" pitchFamily="34" charset="0"/>
                <a:cs typeface="Arial" pitchFamily="34" charset="0"/>
              </a:rPr>
              <a:t>Pre-industrial AM Platforms</a:t>
            </a:r>
          </a:p>
        </p:txBody>
      </p:sp>
      <p:sp>
        <p:nvSpPr>
          <p:cNvPr id="26" name="Rectangle 25">
            <a:extLst>
              <a:ext uri="{FF2B5EF4-FFF2-40B4-BE49-F238E27FC236}">
                <a16:creationId xmlns:a16="http://schemas.microsoft.com/office/drawing/2014/main" xmlns="" id="{E089D7BD-EF6A-DB20-EBA9-D3F20EC48B09}"/>
              </a:ext>
            </a:extLst>
          </p:cNvPr>
          <p:cNvSpPr/>
          <p:nvPr/>
        </p:nvSpPr>
        <p:spPr>
          <a:xfrm>
            <a:off x="772336" y="2271504"/>
            <a:ext cx="2644140" cy="732920"/>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Framework of implementation of AM in Aerospace industry</a:t>
            </a:r>
          </a:p>
        </p:txBody>
      </p:sp>
      <p:sp>
        <p:nvSpPr>
          <p:cNvPr id="27" name="Rectangle 26">
            <a:extLst>
              <a:ext uri="{FF2B5EF4-FFF2-40B4-BE49-F238E27FC236}">
                <a16:creationId xmlns:a16="http://schemas.microsoft.com/office/drawing/2014/main" xmlns="" id="{238628D3-CEA4-66AD-06CF-CC40CD67F503}"/>
              </a:ext>
            </a:extLst>
          </p:cNvPr>
          <p:cNvSpPr/>
          <p:nvPr/>
        </p:nvSpPr>
        <p:spPr>
          <a:xfrm>
            <a:off x="772336" y="3129957"/>
            <a:ext cx="2632312" cy="1229768"/>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Sand casting technologies</a:t>
            </a:r>
          </a:p>
          <a:p>
            <a:pPr marL="285750" indent="-285750">
              <a:buFontTx/>
              <a:buChar char="-"/>
            </a:pPr>
            <a:r>
              <a:rPr lang="en-US" sz="1200" dirty="0" err="1">
                <a:solidFill>
                  <a:prstClr val="black"/>
                </a:solidFill>
                <a:latin typeface="Arial" pitchFamily="34" charset="0"/>
                <a:cs typeface="Arial" pitchFamily="34" charset="0"/>
              </a:rPr>
              <a:t>Localisation</a:t>
            </a:r>
            <a:r>
              <a:rPr lang="en-US" sz="1200" dirty="0">
                <a:solidFill>
                  <a:prstClr val="black"/>
                </a:solidFill>
                <a:latin typeface="Arial" pitchFamily="34" charset="0"/>
                <a:cs typeface="Arial" pitchFamily="34" charset="0"/>
              </a:rPr>
              <a:t> of feedstock</a:t>
            </a:r>
          </a:p>
          <a:p>
            <a:pPr marL="285750" indent="-285750">
              <a:buFontTx/>
              <a:buChar char="-"/>
            </a:pPr>
            <a:r>
              <a:rPr lang="en-US" sz="1200" dirty="0">
                <a:solidFill>
                  <a:prstClr val="black"/>
                </a:solidFill>
                <a:latin typeface="Arial" pitchFamily="34" charset="0"/>
                <a:cs typeface="Arial" pitchFamily="34" charset="0"/>
              </a:rPr>
              <a:t>SA design approach for sand </a:t>
            </a:r>
            <a:r>
              <a:rPr lang="en-US" sz="1200" dirty="0" err="1">
                <a:solidFill>
                  <a:prstClr val="black"/>
                </a:solidFill>
                <a:latin typeface="Arial" pitchFamily="34" charset="0"/>
                <a:cs typeface="Arial" pitchFamily="34" charset="0"/>
              </a:rPr>
              <a:t>moulds</a:t>
            </a:r>
            <a:endParaRPr lang="en-US" sz="1200" dirty="0">
              <a:solidFill>
                <a:prstClr val="black"/>
              </a:solidFill>
              <a:latin typeface="Arial" pitchFamily="34" charset="0"/>
              <a:cs typeface="Arial" pitchFamily="34" charset="0"/>
            </a:endParaRPr>
          </a:p>
          <a:p>
            <a:pPr marL="285750" indent="-285750">
              <a:buFontTx/>
              <a:buChar char="-"/>
            </a:pPr>
            <a:r>
              <a:rPr lang="en-US" sz="1200" dirty="0">
                <a:solidFill>
                  <a:prstClr val="black"/>
                </a:solidFill>
                <a:latin typeface="Arial" pitchFamily="34" charset="0"/>
                <a:cs typeface="Arial" pitchFamily="34" charset="0"/>
              </a:rPr>
              <a:t>Financial model for AM in SA foundries</a:t>
            </a:r>
            <a:endParaRPr lang="en-ZA" sz="1200" dirty="0">
              <a:solidFill>
                <a:prstClr val="black"/>
              </a:solidFill>
              <a:latin typeface="Arial" pitchFamily="34" charset="0"/>
              <a:cs typeface="Arial" pitchFamily="34" charset="0"/>
            </a:endParaRPr>
          </a:p>
        </p:txBody>
      </p:sp>
      <p:sp>
        <p:nvSpPr>
          <p:cNvPr id="28" name="Rectangle 27">
            <a:extLst>
              <a:ext uri="{FF2B5EF4-FFF2-40B4-BE49-F238E27FC236}">
                <a16:creationId xmlns:a16="http://schemas.microsoft.com/office/drawing/2014/main" xmlns="" id="{6B19C9AD-0C1B-8900-95B6-39E9EC26F9A4}"/>
              </a:ext>
            </a:extLst>
          </p:cNvPr>
          <p:cNvSpPr/>
          <p:nvPr/>
        </p:nvSpPr>
        <p:spPr>
          <a:xfrm>
            <a:off x="5919626" y="3931502"/>
            <a:ext cx="2372713" cy="856445"/>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prstClr val="black"/>
                </a:solidFill>
                <a:latin typeface="Arial" pitchFamily="34" charset="0"/>
                <a:cs typeface="Arial" pitchFamily="34" charset="0"/>
              </a:rPr>
              <a:t>SMME support</a:t>
            </a:r>
            <a:endParaRPr lang="en-ZA" sz="1400" u="sng" dirty="0">
              <a:solidFill>
                <a:prstClr val="black"/>
              </a:solidFill>
              <a:latin typeface="Arial" pitchFamily="34" charset="0"/>
              <a:cs typeface="Arial" pitchFamily="34" charset="0"/>
            </a:endParaRPr>
          </a:p>
          <a:p>
            <a:pPr algn="ctr"/>
            <a:r>
              <a:rPr lang="en-ZA" sz="1400" dirty="0">
                <a:solidFill>
                  <a:prstClr val="black"/>
                </a:solidFill>
                <a:latin typeface="Arial" pitchFamily="34" charset="0"/>
                <a:cs typeface="Arial" pitchFamily="34" charset="0"/>
              </a:rPr>
              <a:t>Access to AM design and production expertise facilities</a:t>
            </a:r>
          </a:p>
        </p:txBody>
      </p:sp>
      <p:sp>
        <p:nvSpPr>
          <p:cNvPr id="29" name="Rounded Rectangle 9">
            <a:extLst>
              <a:ext uri="{FF2B5EF4-FFF2-40B4-BE49-F238E27FC236}">
                <a16:creationId xmlns:a16="http://schemas.microsoft.com/office/drawing/2014/main" xmlns="" id="{645A3AA4-11C1-6F2E-1C5B-93324BADCDEF}"/>
              </a:ext>
            </a:extLst>
          </p:cNvPr>
          <p:cNvSpPr/>
          <p:nvPr/>
        </p:nvSpPr>
        <p:spPr>
          <a:xfrm>
            <a:off x="3497356" y="1615364"/>
            <a:ext cx="2285948"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prstClr val="black"/>
                </a:solidFill>
                <a:latin typeface="Arial" pitchFamily="34" charset="0"/>
                <a:cs typeface="Arial" pitchFamily="34" charset="0"/>
              </a:rPr>
              <a:t>Material and AM safety</a:t>
            </a:r>
          </a:p>
        </p:txBody>
      </p:sp>
      <p:sp>
        <p:nvSpPr>
          <p:cNvPr id="30" name="Rounded Rectangle 11">
            <a:extLst>
              <a:ext uri="{FF2B5EF4-FFF2-40B4-BE49-F238E27FC236}">
                <a16:creationId xmlns:a16="http://schemas.microsoft.com/office/drawing/2014/main" xmlns="" id="{B35817BA-128F-3E4E-5D13-101112CC7792}"/>
              </a:ext>
            </a:extLst>
          </p:cNvPr>
          <p:cNvSpPr/>
          <p:nvPr/>
        </p:nvSpPr>
        <p:spPr>
          <a:xfrm>
            <a:off x="8350824" y="1615364"/>
            <a:ext cx="2448189"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prstClr val="black"/>
                </a:solidFill>
                <a:latin typeface="Arial" pitchFamily="34" charset="0"/>
                <a:cs typeface="Arial" pitchFamily="34" charset="0"/>
              </a:rPr>
              <a:t>RAPDASA support</a:t>
            </a:r>
          </a:p>
        </p:txBody>
      </p:sp>
      <p:sp>
        <p:nvSpPr>
          <p:cNvPr id="31" name="Rectangle 30">
            <a:extLst>
              <a:ext uri="{FF2B5EF4-FFF2-40B4-BE49-F238E27FC236}">
                <a16:creationId xmlns:a16="http://schemas.microsoft.com/office/drawing/2014/main" xmlns="" id="{1DA41D2B-2585-34F6-2E52-1CC813707206}"/>
              </a:ext>
            </a:extLst>
          </p:cNvPr>
          <p:cNvSpPr/>
          <p:nvPr/>
        </p:nvSpPr>
        <p:spPr>
          <a:xfrm>
            <a:off x="8438363" y="2297356"/>
            <a:ext cx="2232248" cy="1752864"/>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Annual Conference</a:t>
            </a:r>
          </a:p>
          <a:p>
            <a:pPr algn="ctr"/>
            <a:endParaRPr lang="en-ZA" sz="1400" dirty="0">
              <a:solidFill>
                <a:prstClr val="black"/>
              </a:solidFill>
              <a:latin typeface="Arial" pitchFamily="34" charset="0"/>
              <a:cs typeface="Arial" pitchFamily="34" charset="0"/>
            </a:endParaRPr>
          </a:p>
          <a:p>
            <a:pPr algn="ctr"/>
            <a:r>
              <a:rPr lang="en-ZA" sz="1400" dirty="0" err="1">
                <a:solidFill>
                  <a:prstClr val="black"/>
                </a:solidFill>
                <a:latin typeface="Arial" pitchFamily="34" charset="0"/>
                <a:cs typeface="Arial" pitchFamily="34" charset="0"/>
              </a:rPr>
              <a:t>Ti</a:t>
            </a:r>
            <a:r>
              <a:rPr lang="en-ZA" sz="1400" dirty="0">
                <a:solidFill>
                  <a:prstClr val="black"/>
                </a:solidFill>
                <a:latin typeface="Arial" pitchFamily="34" charset="0"/>
                <a:cs typeface="Arial" pitchFamily="34" charset="0"/>
              </a:rPr>
              <a:t> Seminar</a:t>
            </a:r>
          </a:p>
          <a:p>
            <a:pPr algn="ctr"/>
            <a:endParaRPr lang="en-ZA" sz="1400" dirty="0">
              <a:solidFill>
                <a:prstClr val="black"/>
              </a:solidFill>
              <a:latin typeface="Arial" pitchFamily="34" charset="0"/>
              <a:cs typeface="Arial" pitchFamily="34" charset="0"/>
            </a:endParaRPr>
          </a:p>
        </p:txBody>
      </p:sp>
      <p:pic>
        <p:nvPicPr>
          <p:cNvPr id="32" name="Picture 2">
            <a:extLst>
              <a:ext uri="{FF2B5EF4-FFF2-40B4-BE49-F238E27FC236}">
                <a16:creationId xmlns:a16="http://schemas.microsoft.com/office/drawing/2014/main" xmlns="" id="{FFA9CFFD-0594-D2CC-60C5-99EDDFFB4E43}"/>
              </a:ext>
            </a:extLst>
          </p:cNvP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8553985" y="4244205"/>
            <a:ext cx="2041866" cy="4821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4" name="Rounded Rectangle 16">
            <a:extLst>
              <a:ext uri="{FF2B5EF4-FFF2-40B4-BE49-F238E27FC236}">
                <a16:creationId xmlns:a16="http://schemas.microsoft.com/office/drawing/2014/main" xmlns="" id="{8DECA0F7-2BBF-4D00-62C6-7041AF9D6FEE}"/>
              </a:ext>
            </a:extLst>
          </p:cNvPr>
          <p:cNvSpPr/>
          <p:nvPr/>
        </p:nvSpPr>
        <p:spPr>
          <a:xfrm>
            <a:off x="5894664" y="1615364"/>
            <a:ext cx="2326850"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prstClr val="black"/>
                </a:solidFill>
                <a:latin typeface="Arial" pitchFamily="34" charset="0"/>
                <a:cs typeface="Arial" pitchFamily="34" charset="0"/>
              </a:rPr>
              <a:t>Industrialisation of AM</a:t>
            </a:r>
          </a:p>
        </p:txBody>
      </p:sp>
      <p:sp>
        <p:nvSpPr>
          <p:cNvPr id="35" name="Rectangle 34">
            <a:extLst>
              <a:ext uri="{FF2B5EF4-FFF2-40B4-BE49-F238E27FC236}">
                <a16:creationId xmlns:a16="http://schemas.microsoft.com/office/drawing/2014/main" xmlns="" id="{2245794C-4D7C-FE4F-8DCA-92B7E2F733A4}"/>
              </a:ext>
            </a:extLst>
          </p:cNvPr>
          <p:cNvSpPr/>
          <p:nvPr/>
        </p:nvSpPr>
        <p:spPr>
          <a:xfrm>
            <a:off x="3512305" y="2277638"/>
            <a:ext cx="2270999" cy="743016"/>
          </a:xfrm>
          <a:prstGeom prst="rect">
            <a:avLst/>
          </a:prstGeom>
          <a:solidFill>
            <a:srgbClr val="97F3AD"/>
          </a:solidFill>
          <a:ln>
            <a:solidFill>
              <a:srgbClr val="27C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latin typeface="Arial" pitchFamily="34" charset="0"/>
                <a:cs typeface="Arial" pitchFamily="34" charset="0"/>
              </a:rPr>
              <a:t>Physiological effects of AM materials and AM processes</a:t>
            </a:r>
            <a:endParaRPr lang="en-ZA" sz="1400" dirty="0">
              <a:solidFill>
                <a:prstClr val="black"/>
              </a:solidFill>
              <a:latin typeface="Arial" pitchFamily="34" charset="0"/>
              <a:cs typeface="Arial" pitchFamily="34" charset="0"/>
            </a:endParaRPr>
          </a:p>
        </p:txBody>
      </p:sp>
      <p:sp>
        <p:nvSpPr>
          <p:cNvPr id="36" name="Rectangle 35">
            <a:extLst>
              <a:ext uri="{FF2B5EF4-FFF2-40B4-BE49-F238E27FC236}">
                <a16:creationId xmlns:a16="http://schemas.microsoft.com/office/drawing/2014/main" xmlns="" id="{3013CFC3-FEBF-0386-CEC5-6601D2FC61DF}"/>
              </a:ext>
            </a:extLst>
          </p:cNvPr>
          <p:cNvSpPr/>
          <p:nvPr/>
        </p:nvSpPr>
        <p:spPr>
          <a:xfrm>
            <a:off x="5929328" y="2297356"/>
            <a:ext cx="2339838" cy="72329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Arial" pitchFamily="34" charset="0"/>
                <a:cs typeface="Arial" pitchFamily="34" charset="0"/>
              </a:rPr>
              <a:t>Development program for low cost AAVs</a:t>
            </a:r>
          </a:p>
        </p:txBody>
      </p:sp>
      <p:sp>
        <p:nvSpPr>
          <p:cNvPr id="37" name="Rectangle 36">
            <a:extLst>
              <a:ext uri="{FF2B5EF4-FFF2-40B4-BE49-F238E27FC236}">
                <a16:creationId xmlns:a16="http://schemas.microsoft.com/office/drawing/2014/main" xmlns="" id="{436FA98C-EE92-5DB4-3498-3307E58C0DC8}"/>
              </a:ext>
            </a:extLst>
          </p:cNvPr>
          <p:cNvSpPr/>
          <p:nvPr/>
        </p:nvSpPr>
        <p:spPr>
          <a:xfrm>
            <a:off x="5929328" y="3144335"/>
            <a:ext cx="2363011" cy="642449"/>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latin typeface="Arial" pitchFamily="34" charset="0"/>
                <a:cs typeface="Arial" pitchFamily="34" charset="0"/>
              </a:rPr>
              <a:t>Industrialisation framework, metrics for AM</a:t>
            </a:r>
            <a:endParaRPr lang="en-ZA" sz="1400" dirty="0">
              <a:solidFill>
                <a:prstClr val="black"/>
              </a:solidFill>
              <a:latin typeface="Arial" pitchFamily="34" charset="0"/>
              <a:cs typeface="Arial" pitchFamily="34" charset="0"/>
            </a:endParaRPr>
          </a:p>
        </p:txBody>
      </p:sp>
      <p:pic>
        <p:nvPicPr>
          <p:cNvPr id="38" name="Picture 37">
            <a:extLst>
              <a:ext uri="{FF2B5EF4-FFF2-40B4-BE49-F238E27FC236}">
                <a16:creationId xmlns:a16="http://schemas.microsoft.com/office/drawing/2014/main" xmlns="" id="{2D69FEDC-6FCC-8208-8FA7-BEE7EF8DB2DC}"/>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595633" y="5813273"/>
            <a:ext cx="2722474" cy="811639"/>
          </a:xfrm>
          <a:prstGeom prst="rect">
            <a:avLst/>
          </a:prstGeom>
        </p:spPr>
      </p:pic>
    </p:spTree>
    <p:extLst>
      <p:ext uri="{BB962C8B-B14F-4D97-AF65-F5344CB8AC3E}">
        <p14:creationId xmlns:p14="http://schemas.microsoft.com/office/powerpoint/2010/main" xmlns="" val="340999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A275BDE-DE72-8849-9010-E0BA967C73B9}"/>
              </a:ext>
            </a:extLst>
          </p:cNvPr>
          <p:cNvSpPr>
            <a:spLocks noGrp="1"/>
          </p:cNvSpPr>
          <p:nvPr>
            <p:ph type="title"/>
          </p:nvPr>
        </p:nvSpPr>
        <p:spPr/>
        <p:txBody>
          <a:bodyPr/>
          <a:lstStyle/>
          <a:p>
            <a:r>
              <a:rPr lang="en-US" sz="2800" dirty="0"/>
              <a:t>CPAM KPIs Phase 3 </a:t>
            </a:r>
            <a:endParaRPr lang="en-US" dirty="0"/>
          </a:p>
        </p:txBody>
      </p:sp>
      <p:pic>
        <p:nvPicPr>
          <p:cNvPr id="6" name="Picture 5">
            <a:extLst>
              <a:ext uri="{FF2B5EF4-FFF2-40B4-BE49-F238E27FC236}">
                <a16:creationId xmlns:a16="http://schemas.microsoft.com/office/drawing/2014/main" xmlns="" id="{9CB7F7B5-1513-D8B6-6333-1F2009E40510}"/>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595633" y="5813273"/>
            <a:ext cx="2722474" cy="811639"/>
          </a:xfrm>
          <a:prstGeom prst="rect">
            <a:avLst/>
          </a:prstGeom>
        </p:spPr>
      </p:pic>
      <p:pic>
        <p:nvPicPr>
          <p:cNvPr id="7" name="Picture 6">
            <a:extLst>
              <a:ext uri="{FF2B5EF4-FFF2-40B4-BE49-F238E27FC236}">
                <a16:creationId xmlns:a16="http://schemas.microsoft.com/office/drawing/2014/main" xmlns="" id="{42A10FB6-266E-E492-B3D7-311189E7E7CB}"/>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525051" y="5813273"/>
            <a:ext cx="2291617" cy="596728"/>
          </a:xfrm>
          <a:prstGeom prst="rect">
            <a:avLst/>
          </a:prstGeom>
        </p:spPr>
      </p:pic>
      <p:graphicFrame>
        <p:nvGraphicFramePr>
          <p:cNvPr id="5" name="Content Placeholder 3">
            <a:extLst>
              <a:ext uri="{FF2B5EF4-FFF2-40B4-BE49-F238E27FC236}">
                <a16:creationId xmlns:a16="http://schemas.microsoft.com/office/drawing/2014/main" xmlns="" id="{8CD38E52-CEFE-4DAF-3D13-E0866EF1EBA7}"/>
              </a:ext>
            </a:extLst>
          </p:cNvPr>
          <p:cNvGraphicFramePr>
            <a:graphicFrameLocks/>
          </p:cNvGraphicFramePr>
          <p:nvPr/>
        </p:nvGraphicFramePr>
        <p:xfrm>
          <a:off x="463339" y="956415"/>
          <a:ext cx="10039677" cy="3706457"/>
        </p:xfrm>
        <a:graphic>
          <a:graphicData uri="http://schemas.openxmlformats.org/drawingml/2006/table">
            <a:tbl>
              <a:tblPr firstRow="1" bandRow="1">
                <a:tableStyleId>{5C22544A-7EE6-4342-B048-85BDC9FD1C3A}</a:tableStyleId>
              </a:tblPr>
              <a:tblGrid>
                <a:gridCol w="2816351">
                  <a:extLst>
                    <a:ext uri="{9D8B030D-6E8A-4147-A177-3AD203B41FA5}">
                      <a16:colId xmlns:a16="http://schemas.microsoft.com/office/drawing/2014/main" xmlns="" val="2724991966"/>
                    </a:ext>
                  </a:extLst>
                </a:gridCol>
                <a:gridCol w="1514167">
                  <a:extLst>
                    <a:ext uri="{9D8B030D-6E8A-4147-A177-3AD203B41FA5}">
                      <a16:colId xmlns:a16="http://schemas.microsoft.com/office/drawing/2014/main" xmlns="" val="1578582418"/>
                    </a:ext>
                  </a:extLst>
                </a:gridCol>
                <a:gridCol w="1564998">
                  <a:extLst>
                    <a:ext uri="{9D8B030D-6E8A-4147-A177-3AD203B41FA5}">
                      <a16:colId xmlns:a16="http://schemas.microsoft.com/office/drawing/2014/main" xmlns="" val="4035513010"/>
                    </a:ext>
                  </a:extLst>
                </a:gridCol>
                <a:gridCol w="1478477">
                  <a:extLst>
                    <a:ext uri="{9D8B030D-6E8A-4147-A177-3AD203B41FA5}">
                      <a16:colId xmlns:a16="http://schemas.microsoft.com/office/drawing/2014/main" xmlns="" val="926839240"/>
                    </a:ext>
                  </a:extLst>
                </a:gridCol>
                <a:gridCol w="1332842">
                  <a:extLst>
                    <a:ext uri="{9D8B030D-6E8A-4147-A177-3AD203B41FA5}">
                      <a16:colId xmlns:a16="http://schemas.microsoft.com/office/drawing/2014/main" xmlns="" val="2934694404"/>
                    </a:ext>
                  </a:extLst>
                </a:gridCol>
                <a:gridCol w="1332842">
                  <a:extLst>
                    <a:ext uri="{9D8B030D-6E8A-4147-A177-3AD203B41FA5}">
                      <a16:colId xmlns:a16="http://schemas.microsoft.com/office/drawing/2014/main" xmlns="" val="2428021950"/>
                    </a:ext>
                  </a:extLst>
                </a:gridCol>
              </a:tblGrid>
              <a:tr h="736480">
                <a:tc>
                  <a:txBody>
                    <a:bodyPr/>
                    <a:lstStyle/>
                    <a:p>
                      <a:r>
                        <a:rPr lang="en-US" sz="1400" dirty="0">
                          <a:latin typeface="Arial" panose="020B0604020202020204" pitchFamily="34" charset="0"/>
                          <a:cs typeface="Arial" panose="020B0604020202020204" pitchFamily="34" charset="0"/>
                        </a:rPr>
                        <a:t>Category</a:t>
                      </a:r>
                      <a:endParaRPr lang="en-ZA" sz="1400" dirty="0">
                        <a:latin typeface="Arial" panose="020B0604020202020204" pitchFamily="34" charset="0"/>
                        <a:cs typeface="Arial" panose="020B0604020202020204" pitchFamily="34" charset="0"/>
                      </a:endParaRPr>
                    </a:p>
                  </a:txBody>
                  <a:tcPr marL="7218" marR="7218" marT="3609" marB="3609" anchor="ctr" anchorCtr="1"/>
                </a:tc>
                <a:tc>
                  <a:txBody>
                    <a:bodyPr/>
                    <a:lstStyle/>
                    <a:p>
                      <a:pPr algn="ctr"/>
                      <a:r>
                        <a:rPr lang="en-US" sz="1400" dirty="0">
                          <a:latin typeface="Arial" panose="020B0604020202020204" pitchFamily="34" charset="0"/>
                          <a:cs typeface="Arial" panose="020B0604020202020204" pitchFamily="34" charset="0"/>
                        </a:rPr>
                        <a:t>CPAM Phase 3</a:t>
                      </a:r>
                    </a:p>
                    <a:p>
                      <a:pPr algn="ctr"/>
                      <a:r>
                        <a:rPr lang="en-US" sz="1400" dirty="0">
                          <a:latin typeface="Arial" panose="020B0604020202020204" pitchFamily="34" charset="0"/>
                          <a:cs typeface="Arial" panose="020B0604020202020204" pitchFamily="34" charset="0"/>
                        </a:rPr>
                        <a:t>(Y1) Contractual</a:t>
                      </a:r>
                      <a:r>
                        <a:rPr lang="en-US" sz="1400" baseline="0" dirty="0">
                          <a:latin typeface="Arial" panose="020B0604020202020204" pitchFamily="34" charset="0"/>
                          <a:cs typeface="Arial" panose="020B0604020202020204" pitchFamily="34" charset="0"/>
                        </a:rPr>
                        <a:t> target</a:t>
                      </a:r>
                      <a:endParaRPr lang="en-ZA" sz="1400" dirty="0">
                        <a:latin typeface="Arial" panose="020B0604020202020204" pitchFamily="34" charset="0"/>
                        <a:cs typeface="Arial" panose="020B0604020202020204" pitchFamily="34" charset="0"/>
                      </a:endParaRPr>
                    </a:p>
                  </a:txBody>
                  <a:tcPr marL="7218" marR="7218" marT="3609" marB="3609" anchor="ctr" anchorCtr="1">
                    <a:solidFill>
                      <a:srgbClr val="82AE19"/>
                    </a:solidFill>
                  </a:tcPr>
                </a:tc>
                <a:tc>
                  <a:txBody>
                    <a:bodyPr/>
                    <a:lstStyle/>
                    <a:p>
                      <a:pPr algn="ctr"/>
                      <a:r>
                        <a:rPr lang="en-US" sz="1400" dirty="0">
                          <a:latin typeface="Arial" panose="020B0604020202020204" pitchFamily="34" charset="0"/>
                          <a:cs typeface="Arial" panose="020B0604020202020204" pitchFamily="34" charset="0"/>
                        </a:rPr>
                        <a:t>2020/21*</a:t>
                      </a:r>
                      <a:endParaRPr lang="en-ZA" sz="1400" dirty="0">
                        <a:latin typeface="Arial" panose="020B0604020202020204" pitchFamily="34" charset="0"/>
                        <a:cs typeface="Arial" panose="020B0604020202020204" pitchFamily="34" charset="0"/>
                      </a:endParaRPr>
                    </a:p>
                  </a:txBody>
                  <a:tcPr marL="7218" marR="7218" marT="3609" marB="3609" anchor="ctr" anchorCtr="1"/>
                </a:tc>
                <a:tc>
                  <a:txBody>
                    <a:bodyPr/>
                    <a:lstStyle/>
                    <a:p>
                      <a:pPr algn="ctr"/>
                      <a:r>
                        <a:rPr lang="en-US" sz="1400" dirty="0">
                          <a:latin typeface="Arial" panose="020B0604020202020204" pitchFamily="34" charset="0"/>
                          <a:cs typeface="Arial" panose="020B0604020202020204" pitchFamily="34" charset="0"/>
                        </a:rPr>
                        <a:t>2021/22*</a:t>
                      </a:r>
                      <a:endParaRPr lang="en-ZA" sz="1400" dirty="0">
                        <a:latin typeface="Arial" panose="020B0604020202020204" pitchFamily="34" charset="0"/>
                        <a:cs typeface="Arial" panose="020B0604020202020204" pitchFamily="34" charset="0"/>
                      </a:endParaRPr>
                    </a:p>
                  </a:txBody>
                  <a:tcPr marL="7218" marR="7218" marT="3609" marB="3609" anchor="ctr" anchorCtr="1"/>
                </a:tc>
                <a:tc>
                  <a:txBody>
                    <a:bodyPr/>
                    <a:lstStyle/>
                    <a:p>
                      <a:pPr marL="0" algn="ctr" defTabSz="457200" rtl="0" eaLnBrk="1" latinLnBrk="0" hangingPunct="1"/>
                      <a:r>
                        <a:rPr lang="en-US" sz="1400" b="1" kern="1200" dirty="0">
                          <a:solidFill>
                            <a:schemeClr val="lt1"/>
                          </a:solidFill>
                          <a:latin typeface="Arial" panose="020B0604020202020204" pitchFamily="34" charset="0"/>
                          <a:ea typeface="+mn-ea"/>
                          <a:cs typeface="Arial" panose="020B0604020202020204" pitchFamily="34" charset="0"/>
                        </a:rPr>
                        <a:t>CPAM Phase 3 (Y2)</a:t>
                      </a:r>
                    </a:p>
                    <a:p>
                      <a:pPr marL="0" algn="ctr" defTabSz="457200" rtl="0" eaLnBrk="1" latinLnBrk="0" hangingPunct="1"/>
                      <a:r>
                        <a:rPr lang="en-US" sz="1400" b="1" kern="1200" dirty="0">
                          <a:solidFill>
                            <a:schemeClr val="lt1"/>
                          </a:solidFill>
                          <a:latin typeface="Arial" panose="020B0604020202020204" pitchFamily="34" charset="0"/>
                          <a:ea typeface="+mn-ea"/>
                          <a:cs typeface="Arial" panose="020B0604020202020204" pitchFamily="34" charset="0"/>
                        </a:rPr>
                        <a:t>Contractual Target</a:t>
                      </a:r>
                      <a:endParaRPr lang="en-ZA" sz="1400" b="1" kern="1200" dirty="0">
                        <a:solidFill>
                          <a:schemeClr val="lt1"/>
                        </a:solidFill>
                        <a:latin typeface="Arial" panose="020B0604020202020204" pitchFamily="34" charset="0"/>
                        <a:ea typeface="+mn-ea"/>
                        <a:cs typeface="Arial" panose="020B0604020202020204" pitchFamily="34" charset="0"/>
                      </a:endParaRPr>
                    </a:p>
                  </a:txBody>
                  <a:tcPr marL="7218" marR="7218" marT="3609" marB="3609" anchor="ctr" anchorCtr="1">
                    <a:solidFill>
                      <a:srgbClr val="82AE19"/>
                    </a:solidFill>
                  </a:tcPr>
                </a:tc>
                <a:tc>
                  <a:txBody>
                    <a:bodyPr/>
                    <a:lstStyle/>
                    <a:p>
                      <a:pPr algn="ctr"/>
                      <a:r>
                        <a:rPr lang="en-US" sz="1400" dirty="0">
                          <a:latin typeface="Arial" panose="020B0604020202020204" pitchFamily="34" charset="0"/>
                          <a:cs typeface="Arial" panose="020B0604020202020204" pitchFamily="34" charset="0"/>
                        </a:rPr>
                        <a:t>2022/23*</a:t>
                      </a:r>
                      <a:endParaRPr lang="en-ZA" sz="1400" dirty="0">
                        <a:latin typeface="Arial" panose="020B0604020202020204" pitchFamily="34" charset="0"/>
                        <a:cs typeface="Arial" panose="020B0604020202020204" pitchFamily="34" charset="0"/>
                      </a:endParaRPr>
                    </a:p>
                  </a:txBody>
                  <a:tcPr marL="7218" marR="7218" marT="3609" marB="3609" anchor="ctr" anchorCtr="1"/>
                </a:tc>
                <a:extLst>
                  <a:ext uri="{0D108BD9-81ED-4DB2-BD59-A6C34878D82A}">
                    <a16:rowId xmlns:a16="http://schemas.microsoft.com/office/drawing/2014/main" xmlns="" val="3240319301"/>
                  </a:ext>
                </a:extLst>
              </a:tr>
              <a:tr h="373783">
                <a:tc>
                  <a:txBody>
                    <a:bodyPr/>
                    <a:lstStyle/>
                    <a:p>
                      <a:r>
                        <a:rPr lang="en-US" sz="1400" dirty="0">
                          <a:latin typeface="Arial" panose="020B0604020202020204" pitchFamily="34" charset="0"/>
                          <a:cs typeface="Arial" panose="020B0604020202020204" pitchFamily="34" charset="0"/>
                        </a:rPr>
                        <a:t>Students supported (PhD level)</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22</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24</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33</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19</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31</a:t>
                      </a:r>
                      <a:endParaRPr lang="en-ZA" sz="1400" dirty="0">
                        <a:latin typeface="Arial" panose="020B0604020202020204" pitchFamily="34" charset="0"/>
                        <a:cs typeface="Arial" panose="020B0604020202020204" pitchFamily="34" charset="0"/>
                      </a:endParaRPr>
                    </a:p>
                  </a:txBody>
                  <a:tcPr marL="68755" marR="68755" marT="34378" marB="34378"/>
                </a:tc>
                <a:extLst>
                  <a:ext uri="{0D108BD9-81ED-4DB2-BD59-A6C34878D82A}">
                    <a16:rowId xmlns:a16="http://schemas.microsoft.com/office/drawing/2014/main" xmlns="" val="2367148919"/>
                  </a:ext>
                </a:extLst>
              </a:tr>
              <a:tr h="3134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Students supported (M level)</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41</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60</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60</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34</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50</a:t>
                      </a:r>
                      <a:endParaRPr lang="en-ZA" sz="1400" dirty="0">
                        <a:latin typeface="Arial" panose="020B0604020202020204" pitchFamily="34" charset="0"/>
                        <a:cs typeface="Arial" panose="020B0604020202020204" pitchFamily="34" charset="0"/>
                      </a:endParaRPr>
                    </a:p>
                  </a:txBody>
                  <a:tcPr marL="68755" marR="68755" marT="34378" marB="34378"/>
                </a:tc>
                <a:extLst>
                  <a:ext uri="{0D108BD9-81ED-4DB2-BD59-A6C34878D82A}">
                    <a16:rowId xmlns:a16="http://schemas.microsoft.com/office/drawing/2014/main" xmlns="" val="1189297640"/>
                  </a:ext>
                </a:extLst>
              </a:tr>
              <a:tr h="299432">
                <a:tc>
                  <a:txBody>
                    <a:bodyPr/>
                    <a:lstStyle/>
                    <a:p>
                      <a:r>
                        <a:rPr lang="en-US" sz="1400" dirty="0">
                          <a:latin typeface="Arial" panose="020B0604020202020204" pitchFamily="34" charset="0"/>
                          <a:cs typeface="Arial" panose="020B0604020202020204" pitchFamily="34" charset="0"/>
                        </a:rPr>
                        <a:t>Students graduated (PhD</a:t>
                      </a:r>
                      <a:r>
                        <a:rPr lang="en-US" sz="1400" baseline="0" dirty="0">
                          <a:latin typeface="Arial" panose="020B0604020202020204" pitchFamily="34" charset="0"/>
                          <a:cs typeface="Arial" panose="020B0604020202020204" pitchFamily="34" charset="0"/>
                        </a:rPr>
                        <a:t> level)</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1</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0</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4</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5</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2</a:t>
                      </a:r>
                      <a:endParaRPr lang="en-ZA" sz="1400" dirty="0">
                        <a:latin typeface="Arial" panose="020B0604020202020204" pitchFamily="34" charset="0"/>
                        <a:cs typeface="Arial" panose="020B0604020202020204" pitchFamily="34" charset="0"/>
                      </a:endParaRPr>
                    </a:p>
                  </a:txBody>
                  <a:tcPr marL="68755" marR="68755" marT="34378" marB="34378"/>
                </a:tc>
                <a:extLst>
                  <a:ext uri="{0D108BD9-81ED-4DB2-BD59-A6C34878D82A}">
                    <a16:rowId xmlns:a16="http://schemas.microsoft.com/office/drawing/2014/main" xmlns="" val="3462079599"/>
                  </a:ext>
                </a:extLst>
              </a:tr>
              <a:tr h="3619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Students graduated (M level)</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15</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10</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10</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22</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15</a:t>
                      </a:r>
                      <a:endParaRPr lang="en-ZA" sz="1400" dirty="0">
                        <a:latin typeface="Arial" panose="020B0604020202020204" pitchFamily="34" charset="0"/>
                        <a:cs typeface="Arial" panose="020B0604020202020204" pitchFamily="34" charset="0"/>
                      </a:endParaRPr>
                    </a:p>
                  </a:txBody>
                  <a:tcPr marL="68755" marR="68755" marT="34378" marB="34378"/>
                </a:tc>
                <a:extLst>
                  <a:ext uri="{0D108BD9-81ED-4DB2-BD59-A6C34878D82A}">
                    <a16:rowId xmlns:a16="http://schemas.microsoft.com/office/drawing/2014/main" xmlns="" val="1294732945"/>
                  </a:ext>
                </a:extLst>
              </a:tr>
              <a:tr h="299432">
                <a:tc>
                  <a:txBody>
                    <a:bodyPr/>
                    <a:lstStyle/>
                    <a:p>
                      <a:r>
                        <a:rPr lang="en-US" sz="1400" dirty="0">
                          <a:latin typeface="Arial" panose="020B0604020202020204" pitchFamily="34" charset="0"/>
                          <a:cs typeface="Arial" panose="020B0604020202020204" pitchFamily="34" charset="0"/>
                        </a:rPr>
                        <a:t>Papers published</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24</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38</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51</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37</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34</a:t>
                      </a:r>
                      <a:endParaRPr lang="en-ZA" sz="1400" dirty="0">
                        <a:latin typeface="Arial" panose="020B0604020202020204" pitchFamily="34" charset="0"/>
                        <a:cs typeface="Arial" panose="020B0604020202020204" pitchFamily="34" charset="0"/>
                      </a:endParaRPr>
                    </a:p>
                  </a:txBody>
                  <a:tcPr marL="68755" marR="68755" marT="34378" marB="34378"/>
                </a:tc>
                <a:extLst>
                  <a:ext uri="{0D108BD9-81ED-4DB2-BD59-A6C34878D82A}">
                    <a16:rowId xmlns:a16="http://schemas.microsoft.com/office/drawing/2014/main" xmlns="" val="220092804"/>
                  </a:ext>
                </a:extLst>
              </a:tr>
              <a:tr h="299432">
                <a:tc>
                  <a:txBody>
                    <a:bodyPr/>
                    <a:lstStyle/>
                    <a:p>
                      <a:r>
                        <a:rPr lang="en-US" sz="1400" dirty="0">
                          <a:latin typeface="Arial" panose="020B0604020202020204" pitchFamily="34" charset="0"/>
                          <a:cs typeface="Arial" panose="020B0604020202020204" pitchFamily="34" charset="0"/>
                        </a:rPr>
                        <a:t>Conference papers presented</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48</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49</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61</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44</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42</a:t>
                      </a:r>
                      <a:endParaRPr lang="en-ZA" sz="1400" dirty="0">
                        <a:latin typeface="Arial" panose="020B0604020202020204" pitchFamily="34" charset="0"/>
                        <a:cs typeface="Arial" panose="020B0604020202020204" pitchFamily="34" charset="0"/>
                      </a:endParaRPr>
                    </a:p>
                  </a:txBody>
                  <a:tcPr marL="68755" marR="68755" marT="34378" marB="34378"/>
                </a:tc>
                <a:extLst>
                  <a:ext uri="{0D108BD9-81ED-4DB2-BD59-A6C34878D82A}">
                    <a16:rowId xmlns:a16="http://schemas.microsoft.com/office/drawing/2014/main" xmlns="" val="3133908695"/>
                  </a:ext>
                </a:extLst>
              </a:tr>
              <a:tr h="299432">
                <a:tc>
                  <a:txBody>
                    <a:bodyPr/>
                    <a:lstStyle/>
                    <a:p>
                      <a:r>
                        <a:rPr lang="en-US" sz="1400" dirty="0">
                          <a:latin typeface="Arial" panose="020B0604020202020204" pitchFamily="34" charset="0"/>
                          <a:cs typeface="Arial" panose="020B0604020202020204" pitchFamily="34" charset="0"/>
                        </a:rPr>
                        <a:t>Technology Demonstrators </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8</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0</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6</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marL="0" algn="ctr" defTabSz="457200" rtl="0" eaLnBrk="1" latinLnBrk="0" hangingPunct="1">
                        <a:lnSpc>
                          <a:spcPct val="115000"/>
                        </a:lnSpc>
                        <a:spcAft>
                          <a:spcPts val="100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n-ZA"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66" marR="51566" marT="0" marB="0" anchor="ctr"/>
                </a:tc>
                <a:tc>
                  <a:txBody>
                    <a:bodyPr/>
                    <a:lstStyle/>
                    <a:p>
                      <a:pPr algn="ctr"/>
                      <a:r>
                        <a:rPr lang="en-US" sz="1400" dirty="0">
                          <a:latin typeface="Arial" panose="020B0604020202020204" pitchFamily="34" charset="0"/>
                          <a:cs typeface="Arial" panose="020B0604020202020204" pitchFamily="34" charset="0"/>
                        </a:rPr>
                        <a:t>4**</a:t>
                      </a:r>
                      <a:endParaRPr lang="en-ZA" sz="1400" dirty="0">
                        <a:latin typeface="Arial" panose="020B0604020202020204" pitchFamily="34" charset="0"/>
                        <a:cs typeface="Arial" panose="020B0604020202020204" pitchFamily="34" charset="0"/>
                      </a:endParaRPr>
                    </a:p>
                  </a:txBody>
                  <a:tcPr marL="68755" marR="68755" marT="34378" marB="34378"/>
                </a:tc>
                <a:extLst>
                  <a:ext uri="{0D108BD9-81ED-4DB2-BD59-A6C34878D82A}">
                    <a16:rowId xmlns:a16="http://schemas.microsoft.com/office/drawing/2014/main" xmlns="" val="3946390468"/>
                  </a:ext>
                </a:extLst>
              </a:tr>
              <a:tr h="2994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Process documents </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8</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6</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2</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marL="0" algn="ctr" defTabSz="457200" rtl="0" eaLnBrk="1" latinLnBrk="0" hangingPunct="1">
                        <a:lnSpc>
                          <a:spcPct val="115000"/>
                        </a:lnSpc>
                        <a:spcAft>
                          <a:spcPts val="100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ZA"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66" marR="51566" marT="0" marB="0" anchor="ctr"/>
                </a:tc>
                <a:tc>
                  <a:txBody>
                    <a:bodyPr/>
                    <a:lstStyle/>
                    <a:p>
                      <a:pPr algn="ctr"/>
                      <a:r>
                        <a:rPr lang="en-US" sz="1400" dirty="0">
                          <a:latin typeface="Arial" panose="020B0604020202020204" pitchFamily="34" charset="0"/>
                          <a:cs typeface="Arial" panose="020B0604020202020204" pitchFamily="34" charset="0"/>
                        </a:rPr>
                        <a:t>0</a:t>
                      </a:r>
                      <a:endParaRPr lang="en-ZA" sz="1400" dirty="0">
                        <a:latin typeface="Arial" panose="020B0604020202020204" pitchFamily="34" charset="0"/>
                        <a:cs typeface="Arial" panose="020B0604020202020204" pitchFamily="34" charset="0"/>
                      </a:endParaRPr>
                    </a:p>
                  </a:txBody>
                  <a:tcPr marL="68755" marR="68755" marT="34378" marB="34378"/>
                </a:tc>
                <a:extLst>
                  <a:ext uri="{0D108BD9-81ED-4DB2-BD59-A6C34878D82A}">
                    <a16:rowId xmlns:a16="http://schemas.microsoft.com/office/drawing/2014/main" xmlns="" val="622223411"/>
                  </a:ext>
                </a:extLst>
              </a:tr>
              <a:tr h="299432">
                <a:tc>
                  <a:txBody>
                    <a:bodyPr/>
                    <a:lstStyle/>
                    <a:p>
                      <a:r>
                        <a:rPr lang="en-US" sz="1400" dirty="0">
                          <a:latin typeface="Arial" panose="020B0604020202020204" pitchFamily="34" charset="0"/>
                          <a:cs typeface="Arial" panose="020B0604020202020204" pitchFamily="34" charset="0"/>
                        </a:rPr>
                        <a:t>Patents</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1</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0</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algn="ctr"/>
                      <a:r>
                        <a:rPr lang="en-US" sz="1400" dirty="0">
                          <a:latin typeface="Arial" panose="020B0604020202020204" pitchFamily="34" charset="0"/>
                          <a:cs typeface="Arial" panose="020B0604020202020204" pitchFamily="34" charset="0"/>
                        </a:rPr>
                        <a:t>0</a:t>
                      </a:r>
                      <a:endParaRPr lang="en-ZA" sz="1400" dirty="0">
                        <a:latin typeface="Arial" panose="020B0604020202020204" pitchFamily="34" charset="0"/>
                        <a:cs typeface="Arial" panose="020B0604020202020204" pitchFamily="34" charset="0"/>
                      </a:endParaRPr>
                    </a:p>
                  </a:txBody>
                  <a:tcPr marL="68755" marR="68755" marT="34378" marB="34378"/>
                </a:tc>
                <a:tc>
                  <a:txBody>
                    <a:bodyPr/>
                    <a:lstStyle/>
                    <a:p>
                      <a:pPr marL="0" algn="ctr" defTabSz="457200" rtl="0" eaLnBrk="1" latinLnBrk="0" hangingPunct="1">
                        <a:lnSpc>
                          <a:spcPct val="115000"/>
                        </a:lnSpc>
                        <a:spcAft>
                          <a:spcPts val="100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66" marR="51566" marT="0" marB="0" anchor="ctr"/>
                </a:tc>
                <a:tc>
                  <a:txBody>
                    <a:bodyPr/>
                    <a:lstStyle/>
                    <a:p>
                      <a:pPr algn="ctr"/>
                      <a:r>
                        <a:rPr lang="en-US" sz="1400" dirty="0">
                          <a:latin typeface="Arial" panose="020B0604020202020204" pitchFamily="34" charset="0"/>
                          <a:cs typeface="Arial" panose="020B0604020202020204" pitchFamily="34" charset="0"/>
                        </a:rPr>
                        <a:t>0</a:t>
                      </a:r>
                      <a:endParaRPr lang="en-ZA" sz="1400" dirty="0">
                        <a:latin typeface="Arial" panose="020B0604020202020204" pitchFamily="34" charset="0"/>
                        <a:cs typeface="Arial" panose="020B0604020202020204" pitchFamily="34" charset="0"/>
                      </a:endParaRPr>
                    </a:p>
                  </a:txBody>
                  <a:tcPr marL="68755" marR="68755" marT="34378" marB="34378"/>
                </a:tc>
                <a:extLst>
                  <a:ext uri="{0D108BD9-81ED-4DB2-BD59-A6C34878D82A}">
                    <a16:rowId xmlns:a16="http://schemas.microsoft.com/office/drawing/2014/main" xmlns="" val="1691776293"/>
                  </a:ext>
                </a:extLst>
              </a:tr>
            </a:tbl>
          </a:graphicData>
        </a:graphic>
      </p:graphicFrame>
      <p:sp>
        <p:nvSpPr>
          <p:cNvPr id="8" name="TextBox 7">
            <a:extLst>
              <a:ext uri="{FF2B5EF4-FFF2-40B4-BE49-F238E27FC236}">
                <a16:creationId xmlns:a16="http://schemas.microsoft.com/office/drawing/2014/main" xmlns="" id="{1C3FBB7A-BCA9-893C-08B0-D49C4132DD3A}"/>
              </a:ext>
            </a:extLst>
          </p:cNvPr>
          <p:cNvSpPr txBox="1"/>
          <p:nvPr/>
        </p:nvSpPr>
        <p:spPr>
          <a:xfrm>
            <a:off x="559213" y="4750250"/>
            <a:ext cx="6017994" cy="769441"/>
          </a:xfrm>
          <a:prstGeom prst="rect">
            <a:avLst/>
          </a:prstGeom>
          <a:noFill/>
        </p:spPr>
        <p:txBody>
          <a:bodyPr wrap="none" rtlCol="0">
            <a:spAutoFit/>
          </a:bodyPr>
          <a:lstStyle/>
          <a:p>
            <a:r>
              <a:rPr lang="en-US" sz="1100" dirty="0"/>
              <a:t>* Only students with Proof of Registration / Graduation approved by DSI</a:t>
            </a:r>
          </a:p>
          <a:p>
            <a:r>
              <a:rPr lang="en-US" sz="1100" dirty="0"/>
              <a:t>There are students who have graduated, but for who graduation ceremonies will happen in later 2023</a:t>
            </a:r>
          </a:p>
          <a:p>
            <a:endParaRPr lang="en-US" sz="1100" dirty="0"/>
          </a:p>
          <a:p>
            <a:r>
              <a:rPr lang="en-US" sz="1100" dirty="0"/>
              <a:t>** More are in the pipeline, waiting confirmation letters from HEI TT offices</a:t>
            </a:r>
            <a:endParaRPr lang="en-ZA" sz="1100" dirty="0"/>
          </a:p>
        </p:txBody>
      </p:sp>
    </p:spTree>
    <p:extLst>
      <p:ext uri="{BB962C8B-B14F-4D97-AF65-F5344CB8AC3E}">
        <p14:creationId xmlns:p14="http://schemas.microsoft.com/office/powerpoint/2010/main" xmlns="" val="352050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A275BDE-DE72-8849-9010-E0BA967C73B9}"/>
              </a:ext>
            </a:extLst>
          </p:cNvPr>
          <p:cNvSpPr>
            <a:spLocks noGrp="1"/>
          </p:cNvSpPr>
          <p:nvPr>
            <p:ph type="title"/>
          </p:nvPr>
        </p:nvSpPr>
        <p:spPr>
          <a:xfrm>
            <a:off x="463340" y="159793"/>
            <a:ext cx="10972800" cy="973138"/>
          </a:xfrm>
        </p:spPr>
        <p:txBody>
          <a:bodyPr/>
          <a:lstStyle/>
          <a:p>
            <a:r>
              <a:rPr lang="en-US" sz="2800" dirty="0"/>
              <a:t>CPAM Highlights</a:t>
            </a:r>
            <a:endParaRPr lang="en-US" dirty="0"/>
          </a:p>
        </p:txBody>
      </p:sp>
      <p:pic>
        <p:nvPicPr>
          <p:cNvPr id="2" name="Picture 1">
            <a:extLst>
              <a:ext uri="{FF2B5EF4-FFF2-40B4-BE49-F238E27FC236}">
                <a16:creationId xmlns:a16="http://schemas.microsoft.com/office/drawing/2014/main" xmlns="" id="{162DE1FC-E8AF-6241-B24C-5D7C4E57F725}"/>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763412" y="5954090"/>
            <a:ext cx="2722474" cy="811639"/>
          </a:xfrm>
          <a:prstGeom prst="rect">
            <a:avLst/>
          </a:prstGeom>
        </p:spPr>
      </p:pic>
      <p:sp>
        <p:nvSpPr>
          <p:cNvPr id="3" name="Content Placeholder 2">
            <a:extLst>
              <a:ext uri="{FF2B5EF4-FFF2-40B4-BE49-F238E27FC236}">
                <a16:creationId xmlns:a16="http://schemas.microsoft.com/office/drawing/2014/main" xmlns="" id="{E9D5F319-6E12-9E35-3FCA-F90DA2A1C91F}"/>
              </a:ext>
            </a:extLst>
          </p:cNvPr>
          <p:cNvSpPr txBox="1">
            <a:spLocks/>
          </p:cNvSpPr>
          <p:nvPr/>
        </p:nvSpPr>
        <p:spPr>
          <a:xfrm>
            <a:off x="188685" y="1024757"/>
            <a:ext cx="9681029" cy="5510676"/>
          </a:xfrm>
          <a:prstGeom prst="rect">
            <a:avLst/>
          </a:prstGeom>
        </p:spPr>
        <p:txBody>
          <a:bodyPr>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r>
              <a:rPr lang="en-US" sz="2000" dirty="0">
                <a:solidFill>
                  <a:srgbClr val="032C50"/>
                </a:solidFill>
              </a:rPr>
              <a:t>Created broad skills base &amp; AM ecosystem</a:t>
            </a:r>
          </a:p>
          <a:p>
            <a:pPr lvl="1"/>
            <a:r>
              <a:rPr lang="en-US" sz="1800" dirty="0">
                <a:solidFill>
                  <a:srgbClr val="032C50"/>
                </a:solidFill>
              </a:rPr>
              <a:t>Design for AM</a:t>
            </a:r>
          </a:p>
          <a:p>
            <a:pPr lvl="1"/>
            <a:r>
              <a:rPr lang="en-US" sz="1800" dirty="0">
                <a:solidFill>
                  <a:srgbClr val="032C50"/>
                </a:solidFill>
              </a:rPr>
              <a:t>Ability to modify existing AM machines – EOA conversion to make platinum jewelry</a:t>
            </a:r>
          </a:p>
          <a:p>
            <a:pPr lvl="1"/>
            <a:r>
              <a:rPr lang="en-US" sz="1800" dirty="0">
                <a:solidFill>
                  <a:srgbClr val="032C50"/>
                </a:solidFill>
              </a:rPr>
              <a:t>New AM materials – sand, platinum, polymers</a:t>
            </a:r>
          </a:p>
          <a:p>
            <a:pPr lvl="1"/>
            <a:r>
              <a:rPr lang="en-US" sz="1800" dirty="0">
                <a:solidFill>
                  <a:srgbClr val="032C50"/>
                </a:solidFill>
              </a:rPr>
              <a:t>Materials analysis capability </a:t>
            </a:r>
          </a:p>
          <a:p>
            <a:pPr lvl="1"/>
            <a:r>
              <a:rPr lang="en-US" sz="1800" dirty="0">
                <a:solidFill>
                  <a:srgbClr val="032C50"/>
                </a:solidFill>
              </a:rPr>
              <a:t>RAPDASA (Rapid Prototyping Association of SA) – one of oldest AM conferences</a:t>
            </a:r>
          </a:p>
          <a:p>
            <a:pPr lvl="1"/>
            <a:r>
              <a:rPr lang="en-US" sz="1800" dirty="0">
                <a:solidFill>
                  <a:srgbClr val="032C50"/>
                </a:solidFill>
              </a:rPr>
              <a:t>Substantial student involvement &amp; Bursaries (±100 pa)</a:t>
            </a:r>
          </a:p>
          <a:p>
            <a:r>
              <a:rPr lang="en-US" sz="2000" dirty="0">
                <a:solidFill>
                  <a:srgbClr val="032C50"/>
                </a:solidFill>
              </a:rPr>
              <a:t>New manufacturing capability</a:t>
            </a:r>
          </a:p>
          <a:p>
            <a:pPr lvl="1"/>
            <a:r>
              <a:rPr lang="en-US" sz="1800" dirty="0">
                <a:solidFill>
                  <a:srgbClr val="032C50"/>
                </a:solidFill>
              </a:rPr>
              <a:t>Platinum jewelry</a:t>
            </a:r>
          </a:p>
          <a:p>
            <a:pPr lvl="1"/>
            <a:r>
              <a:rPr lang="en-US" sz="1800" dirty="0">
                <a:solidFill>
                  <a:srgbClr val="032C50"/>
                </a:solidFill>
              </a:rPr>
              <a:t>Medical AM – MedAdd at CUT</a:t>
            </a:r>
          </a:p>
          <a:p>
            <a:pPr lvl="2"/>
            <a:r>
              <a:rPr lang="en-US" sz="1800" dirty="0">
                <a:solidFill>
                  <a:srgbClr val="032C50"/>
                </a:solidFill>
              </a:rPr>
              <a:t>Dental implants</a:t>
            </a:r>
          </a:p>
          <a:p>
            <a:pPr lvl="2"/>
            <a:r>
              <a:rPr lang="en-US" sz="1800" dirty="0">
                <a:solidFill>
                  <a:srgbClr val="032C50"/>
                </a:solidFill>
              </a:rPr>
              <a:t>Maxio-facial implants</a:t>
            </a:r>
          </a:p>
          <a:p>
            <a:pPr lvl="2"/>
            <a:r>
              <a:rPr lang="en-US" sz="1800" dirty="0">
                <a:solidFill>
                  <a:srgbClr val="032C50"/>
                </a:solidFill>
              </a:rPr>
              <a:t>Spinal implants</a:t>
            </a:r>
          </a:p>
          <a:p>
            <a:pPr lvl="2"/>
            <a:r>
              <a:rPr lang="en-US" sz="1800" dirty="0">
                <a:solidFill>
                  <a:srgbClr val="032C50"/>
                </a:solidFill>
              </a:rPr>
              <a:t>NRF awarded a SA Research Chair in Medical Products awarded (May 2023)</a:t>
            </a:r>
          </a:p>
          <a:p>
            <a:pPr lvl="2"/>
            <a:endParaRPr lang="en-US" sz="1800" dirty="0">
              <a:solidFill>
                <a:srgbClr val="032C50"/>
              </a:solidFill>
            </a:endParaRPr>
          </a:p>
          <a:p>
            <a:pPr lvl="1"/>
            <a:endParaRPr lang="en-US" sz="1800" dirty="0">
              <a:solidFill>
                <a:srgbClr val="032C50"/>
              </a:solidFill>
            </a:endParaRPr>
          </a:p>
          <a:p>
            <a:pPr lvl="1"/>
            <a:endParaRPr lang="en-ZA" sz="1800" dirty="0">
              <a:solidFill>
                <a:srgbClr val="032C50"/>
              </a:solidFill>
            </a:endParaRPr>
          </a:p>
        </p:txBody>
      </p:sp>
    </p:spTree>
    <p:extLst>
      <p:ext uri="{BB962C8B-B14F-4D97-AF65-F5344CB8AC3E}">
        <p14:creationId xmlns:p14="http://schemas.microsoft.com/office/powerpoint/2010/main" xmlns="" val="144656789"/>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16740</TotalTime>
  <Words>3597</Words>
  <Application>Microsoft Office PowerPoint</Application>
  <PresentationFormat>Custom</PresentationFormat>
  <Paragraphs>757</Paragraphs>
  <Slides>38</Slides>
  <Notes>11</Notes>
  <HiddenSlides>1</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6_Office Theme</vt:lpstr>
      <vt:lpstr>9_Office Theme</vt:lpstr>
      <vt:lpstr>10_Office Theme</vt:lpstr>
      <vt:lpstr>11_Office Theme</vt:lpstr>
      <vt:lpstr>12_Office Theme</vt:lpstr>
      <vt:lpstr>Slide 1</vt:lpstr>
      <vt:lpstr>Scope of CSIR’s manufacturing activities</vt:lpstr>
      <vt:lpstr>Hosted Programmes: Collaborative Programme in Additive Manufacturing (CPAM) </vt:lpstr>
      <vt:lpstr>CPAM Strategic Objectives</vt:lpstr>
      <vt:lpstr>CPAM Phase 3 – Metal AM program &amp; Polymer AM</vt:lpstr>
      <vt:lpstr>CPAM Phase 3 – Design for AM program</vt:lpstr>
      <vt:lpstr>CPAM Phase 3 – Industry Development Program</vt:lpstr>
      <vt:lpstr>CPAM KPIs Phase 3 </vt:lpstr>
      <vt:lpstr>CPAM Highlights</vt:lpstr>
      <vt:lpstr>Future of CPAM</vt:lpstr>
      <vt:lpstr>Aeroswift </vt:lpstr>
      <vt:lpstr>Aeroswift Objectives</vt:lpstr>
      <vt:lpstr>Aeroswift Implementation Plan</vt:lpstr>
      <vt:lpstr>Route to Industrialisation/Commercialization </vt:lpstr>
      <vt:lpstr>‘Go to Market’ Plan</vt:lpstr>
      <vt:lpstr>Aeroswift KPI Achievements</vt:lpstr>
      <vt:lpstr>Future of Aeroswift: Commercialisation</vt:lpstr>
      <vt:lpstr>Advanced Materials &amp; Manufacturing Programme (AMP) </vt:lpstr>
      <vt:lpstr>AMP Intent</vt:lpstr>
      <vt:lpstr>AMP Objectives</vt:lpstr>
      <vt:lpstr>AMP KPIs</vt:lpstr>
      <vt:lpstr>AMP KPI Achievements</vt:lpstr>
      <vt:lpstr>AMP Highlights- Industry Support</vt:lpstr>
      <vt:lpstr>AMP Highlights- Industry Support</vt:lpstr>
      <vt:lpstr>Slide 25</vt:lpstr>
      <vt:lpstr>CSIR Learning Factory </vt:lpstr>
      <vt:lpstr>Learning Factory Objectives</vt:lpstr>
      <vt:lpstr>Learning Factory Context: Drivers</vt:lpstr>
      <vt:lpstr>Learning Factory Context: Approach</vt:lpstr>
      <vt:lpstr>Learning Factory Value Model</vt:lpstr>
      <vt:lpstr>Slide 31</vt:lpstr>
      <vt:lpstr>Resultant LF Ecosystem Implementation Model</vt:lpstr>
      <vt:lpstr>Learning Factory Highlights</vt:lpstr>
      <vt:lpstr>Learning Factory Video</vt:lpstr>
      <vt:lpstr>Generating Impact using the Advanced Materials &amp; Manufacturing Capability Base </vt:lpstr>
      <vt:lpstr>Slide 36</vt:lpstr>
      <vt:lpstr>Slide 37</vt:lpstr>
      <vt:lpstr>Thank you</vt:lpstr>
    </vt:vector>
  </TitlesOfParts>
  <Company>CSIR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Ndumiso Cingo</dc:creator>
  <cp:lastModifiedBy>USER</cp:lastModifiedBy>
  <cp:revision>1346</cp:revision>
  <cp:lastPrinted>2020-02-07T12:20:52Z</cp:lastPrinted>
  <dcterms:created xsi:type="dcterms:W3CDTF">2018-07-05T10:54:25Z</dcterms:created>
  <dcterms:modified xsi:type="dcterms:W3CDTF">2023-05-12T07:34:42Z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d8e89e-67d8-46d3-84c2-474abeeb10f7_Enabled">
    <vt:lpwstr>true</vt:lpwstr>
  </property>
  <property fmtid="{D5CDD505-2E9C-101B-9397-08002B2CF9AE}" pid="3" name="MSIP_Label_49d8e89e-67d8-46d3-84c2-474abeeb10f7_SetDate">
    <vt:lpwstr>2023-05-03T09:50:48Z</vt:lpwstr>
  </property>
  <property fmtid="{D5CDD505-2E9C-101B-9397-08002B2CF9AE}" pid="4" name="MSIP_Label_49d8e89e-67d8-46d3-84c2-474abeeb10f7_Method">
    <vt:lpwstr>Standard</vt:lpwstr>
  </property>
  <property fmtid="{D5CDD505-2E9C-101B-9397-08002B2CF9AE}" pid="5" name="MSIP_Label_49d8e89e-67d8-46d3-84c2-474abeeb10f7_Name">
    <vt:lpwstr>General</vt:lpwstr>
  </property>
  <property fmtid="{D5CDD505-2E9C-101B-9397-08002B2CF9AE}" pid="6" name="MSIP_Label_49d8e89e-67d8-46d3-84c2-474abeeb10f7_SiteId">
    <vt:lpwstr>6f46cdad-a6d7-4160-b615-095ac51998d2</vt:lpwstr>
  </property>
  <property fmtid="{D5CDD505-2E9C-101B-9397-08002B2CF9AE}" pid="7" name="MSIP_Label_49d8e89e-67d8-46d3-84c2-474abeeb10f7_ActionId">
    <vt:lpwstr>625f3a32-ca64-4542-9b0e-77e3ade45429</vt:lpwstr>
  </property>
  <property fmtid="{D5CDD505-2E9C-101B-9397-08002B2CF9AE}" pid="8" name="MSIP_Label_49d8e89e-67d8-46d3-84c2-474abeeb10f7_ContentBits">
    <vt:lpwstr>0</vt:lpwstr>
  </property>
</Properties>
</file>