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749" r:id="rId2"/>
    <p:sldId id="806" r:id="rId3"/>
    <p:sldId id="810" r:id="rId4"/>
    <p:sldId id="764" r:id="rId5"/>
    <p:sldId id="770" r:id="rId6"/>
    <p:sldId id="784" r:id="rId7"/>
    <p:sldId id="773" r:id="rId8"/>
    <p:sldId id="811" r:id="rId9"/>
    <p:sldId id="797" r:id="rId10"/>
    <p:sldId id="800" r:id="rId11"/>
    <p:sldId id="787" r:id="rId12"/>
    <p:sldId id="812" r:id="rId13"/>
    <p:sldId id="799" r:id="rId14"/>
    <p:sldId id="809" r:id="rId15"/>
    <p:sldId id="802" r:id="rId16"/>
    <p:sldId id="803" r:id="rId17"/>
    <p:sldId id="756" r:id="rId18"/>
  </p:sldIdLst>
  <p:sldSz cx="9144000" cy="6858000" type="screen4x3"/>
  <p:notesSz cx="7102475" cy="9388475"/>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99FF"/>
    <a:srgbClr val="008000"/>
    <a:srgbClr val="CCFFFF"/>
    <a:srgbClr val="FBC3BD"/>
    <a:srgbClr val="F6E9E8"/>
    <a:srgbClr val="FF5050"/>
    <a:srgbClr val="F67B6E"/>
    <a:srgbClr val="F8F8F8"/>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94180" autoAdjust="0"/>
  </p:normalViewPr>
  <p:slideViewPr>
    <p:cSldViewPr>
      <p:cViewPr varScale="1">
        <p:scale>
          <a:sx n="109" d="100"/>
          <a:sy n="109" d="100"/>
        </p:scale>
        <p:origin x="19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588"/>
    </p:cViewPr>
  </p:sorterViewPr>
  <p:notesViewPr>
    <p:cSldViewPr>
      <p:cViewPr varScale="1">
        <p:scale>
          <a:sx n="74" d="100"/>
          <a:sy n="74" d="100"/>
        </p:scale>
        <p:origin x="212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SCOD%20DOCS%2028%20APRIL%202023\Denel\JCSD_11%20May_Denel\JSCD_Denel%20Operating_11%20May%202023.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339966"/>
                </a:solidFill>
                <a:latin typeface="Calibri"/>
                <a:ea typeface="Calibri"/>
                <a:cs typeface="Calibri"/>
              </a:defRPr>
            </a:pPr>
            <a:r>
              <a:rPr lang="en-ZA" sz="1800" b="1" dirty="0" smtClean="0"/>
              <a:t>Updated Operating</a:t>
            </a:r>
            <a:endParaRPr lang="en-ZA" sz="1800" b="1" dirty="0"/>
          </a:p>
        </c:rich>
      </c:tx>
      <c:layout>
        <c:manualLayout>
          <c:xMode val="edge"/>
          <c:yMode val="edge"/>
          <c:x val="0.20068753044533513"/>
          <c:y val="1.6440706342480484E-2"/>
        </c:manualLayout>
      </c:layout>
      <c:overlay val="0"/>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4.6576021467700138E-5"/>
          <c:y val="0.12142775831816617"/>
          <c:w val="0.75908960588369723"/>
          <c:h val="0.72921554317905379"/>
        </c:manualLayout>
      </c:layout>
      <c:pie3DChart>
        <c:varyColors val="1"/>
        <c:ser>
          <c:idx val="2"/>
          <c:order val="0"/>
          <c:dPt>
            <c:idx val="0"/>
            <c:bubble3D val="0"/>
            <c:spPr>
              <a:solidFill>
                <a:srgbClr val="00B050"/>
              </a:solidFill>
              <a:ln w="25400">
                <a:solidFill>
                  <a:schemeClr val="lt1"/>
                </a:solidFill>
              </a:ln>
              <a:effectLst/>
              <a:scene3d>
                <a:camera prst="orthographicFront"/>
                <a:lightRig rig="threePt" dir="t"/>
              </a:scene3d>
              <a:sp3d contourW="25400">
                <a:contourClr>
                  <a:schemeClr val="lt1"/>
                </a:contourClr>
              </a:sp3d>
            </c:spPr>
          </c:dPt>
          <c:dPt>
            <c:idx val="1"/>
            <c:bubble3D val="0"/>
            <c:spPr>
              <a:solidFill>
                <a:srgbClr val="FFC000"/>
              </a:solidFill>
              <a:ln w="25400">
                <a:solidFill>
                  <a:schemeClr val="lt1"/>
                </a:solidFill>
              </a:ln>
              <a:effectLst/>
              <a:scene3d>
                <a:camera prst="orthographicFront"/>
                <a:lightRig rig="threePt" dir="t"/>
              </a:scene3d>
              <a:sp3d contourW="25400">
                <a:contourClr>
                  <a:schemeClr val="lt1"/>
                </a:contourClr>
              </a:sp3d>
            </c:spPr>
          </c:dPt>
          <c:dPt>
            <c:idx val="2"/>
            <c:bubble3D val="0"/>
            <c:spPr>
              <a:solidFill>
                <a:srgbClr val="FF0000"/>
              </a:solidFill>
              <a:ln w="25400">
                <a:solidFill>
                  <a:schemeClr val="lt1"/>
                </a:solidFill>
              </a:ln>
              <a:effectLst/>
              <a:scene3d>
                <a:camera prst="orthographicFront"/>
                <a:lightRig rig="threePt" dir="t"/>
              </a:scene3d>
              <a:sp3d contourW="25400">
                <a:contourClr>
                  <a:schemeClr val="lt1"/>
                </a:contourClr>
              </a:sp3d>
            </c:spPr>
          </c:dPt>
          <c:cat>
            <c:strRef>
              <c:f>'D:\JSCOD DOCS 28 APRIL 2023\Denel\JCSD_11 May_Denel\[Denel Operating V5_Final.xls]SUMMARY'!$K$2:$K$4</c:f>
              <c:strCache>
                <c:ptCount val="3"/>
                <c:pt idx="0">
                  <c:v>G</c:v>
                </c:pt>
                <c:pt idx="1">
                  <c:v>Y</c:v>
                </c:pt>
                <c:pt idx="2">
                  <c:v>R</c:v>
                </c:pt>
              </c:strCache>
            </c:strRef>
          </c:cat>
          <c:val>
            <c:numRef>
              <c:f>'D:\JSCOD DOCS 28 APRIL 2023\Denel\JCSD_11 May_Denel\[Denel Operating V5_Final.xls]SUMMARY'!$L$2:$L$4</c:f>
              <c:numCache>
                <c:formatCode>General</c:formatCode>
                <c:ptCount val="3"/>
                <c:pt idx="0">
                  <c:v>32</c:v>
                </c:pt>
                <c:pt idx="1">
                  <c:v>14</c:v>
                </c:pt>
                <c:pt idx="2">
                  <c:v>37</c:v>
                </c:pt>
              </c:numCache>
            </c:numRef>
          </c:val>
        </c:ser>
        <c:ser>
          <c:idx val="3"/>
          <c:order val="1"/>
          <c:dPt>
            <c:idx val="0"/>
            <c:bubble3D val="0"/>
            <c:spPr>
              <a:solidFill>
                <a:srgbClr val="00B050"/>
              </a:solidFill>
              <a:ln w="25400">
                <a:solidFill>
                  <a:schemeClr val="lt1"/>
                </a:solidFill>
              </a:ln>
              <a:effectLst/>
              <a:scene3d>
                <a:camera prst="orthographicFront"/>
                <a:lightRig rig="threePt" dir="t"/>
              </a:scene3d>
              <a:sp3d contourW="25400">
                <a:contourClr>
                  <a:schemeClr val="lt1"/>
                </a:contourClr>
              </a:sp3d>
            </c:spPr>
          </c:dPt>
          <c:dPt>
            <c:idx val="1"/>
            <c:bubble3D val="0"/>
            <c:spPr>
              <a:solidFill>
                <a:srgbClr val="FFC000"/>
              </a:solidFill>
              <a:ln w="25400">
                <a:solidFill>
                  <a:schemeClr val="lt1"/>
                </a:solidFill>
              </a:ln>
              <a:effectLst/>
              <a:scene3d>
                <a:camera prst="orthographicFront"/>
                <a:lightRig rig="threePt" dir="t"/>
              </a:scene3d>
              <a:sp3d contourW="25400">
                <a:contourClr>
                  <a:schemeClr val="lt1"/>
                </a:contourClr>
              </a:sp3d>
            </c:spPr>
          </c:dPt>
          <c:dPt>
            <c:idx val="2"/>
            <c:bubble3D val="0"/>
            <c:spPr>
              <a:solidFill>
                <a:srgbClr val="FF0000"/>
              </a:solidFill>
              <a:ln w="25400">
                <a:solidFill>
                  <a:schemeClr val="lt1"/>
                </a:solidFill>
              </a:ln>
              <a:effectLst/>
              <a:scene3d>
                <a:camera prst="orthographicFront"/>
                <a:lightRig rig="threePt" dir="t"/>
              </a:scene3d>
              <a:sp3d contourW="25400">
                <a:contourClr>
                  <a:schemeClr val="lt1"/>
                </a:contourClr>
              </a:sp3d>
            </c:spPr>
          </c:dPt>
          <c:cat>
            <c:strRef>
              <c:f>'D:\JSCOD DOCS 28 APRIL 2023\Denel\JCSD_11 May_Denel\[Denel Operating V5_Final.xls]SUMMARY'!$K$2:$K$4</c:f>
              <c:strCache>
                <c:ptCount val="3"/>
                <c:pt idx="0">
                  <c:v>G</c:v>
                </c:pt>
                <c:pt idx="1">
                  <c:v>Y</c:v>
                </c:pt>
                <c:pt idx="2">
                  <c:v>R</c:v>
                </c:pt>
              </c:strCache>
            </c:strRef>
          </c:cat>
          <c:val>
            <c:numRef>
              <c:f>'D:\JSCOD DOCS 28 APRIL 2023\Denel\JCSD_11 May_Denel\[Denel Operating V5_Final.xls]SUMMARY'!$L$2:$L$4</c:f>
              <c:numCache>
                <c:formatCode>General</c:formatCode>
                <c:ptCount val="3"/>
                <c:pt idx="0">
                  <c:v>32</c:v>
                </c:pt>
                <c:pt idx="1">
                  <c:v>14</c:v>
                </c:pt>
                <c:pt idx="2">
                  <c:v>37</c:v>
                </c:pt>
              </c:numCache>
            </c:numRef>
          </c:val>
        </c:ser>
        <c:ser>
          <c:idx val="0"/>
          <c:order val="2"/>
          <c:dPt>
            <c:idx val="0"/>
            <c:bubble3D val="0"/>
            <c:spPr>
              <a:solidFill>
                <a:srgbClr val="00B050"/>
              </a:solidFill>
              <a:ln w="25400">
                <a:solidFill>
                  <a:schemeClr val="lt1"/>
                </a:solidFill>
              </a:ln>
              <a:effectLst/>
              <a:scene3d>
                <a:camera prst="orthographicFront"/>
                <a:lightRig rig="threePt" dir="t"/>
              </a:scene3d>
              <a:sp3d contourW="25400">
                <a:contourClr>
                  <a:schemeClr val="lt1"/>
                </a:contourClr>
              </a:sp3d>
            </c:spPr>
          </c:dPt>
          <c:dPt>
            <c:idx val="1"/>
            <c:bubble3D val="0"/>
            <c:spPr>
              <a:solidFill>
                <a:srgbClr val="FFC000"/>
              </a:solidFill>
              <a:ln w="25400">
                <a:solidFill>
                  <a:schemeClr val="lt1"/>
                </a:solidFill>
              </a:ln>
              <a:effectLst/>
              <a:scene3d>
                <a:camera prst="orthographicFront"/>
                <a:lightRig rig="threePt" dir="t"/>
              </a:scene3d>
              <a:sp3d contourW="25400">
                <a:contourClr>
                  <a:schemeClr val="lt1"/>
                </a:contourClr>
              </a:sp3d>
            </c:spPr>
          </c:dPt>
          <c:dPt>
            <c:idx val="2"/>
            <c:bubble3D val="0"/>
            <c:spPr>
              <a:solidFill>
                <a:srgbClr val="FF0000"/>
              </a:solidFill>
              <a:ln w="25400">
                <a:solidFill>
                  <a:schemeClr val="lt1"/>
                </a:solidFill>
              </a:ln>
              <a:effectLst/>
              <a:scene3d>
                <a:camera prst="orthographicFront"/>
                <a:lightRig rig="threePt" dir="t"/>
              </a:scene3d>
              <a:sp3d contourW="25400">
                <a:contourClr>
                  <a:schemeClr val="lt1"/>
                </a:contourClr>
              </a:sp3d>
            </c:spPr>
          </c:dPt>
          <c:dLbls>
            <c:dLbl>
              <c:idx val="0"/>
              <c:spPr/>
              <c:txPr>
                <a:bodyPr/>
                <a:lstStyle/>
                <a:p>
                  <a:pPr>
                    <a:defRPr sz="14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
              <c:spPr/>
              <c:txPr>
                <a:bodyPr/>
                <a:lstStyle/>
                <a:p>
                  <a:pPr>
                    <a:defRPr sz="14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2"/>
              <c:spPr/>
              <c:txPr>
                <a:bodyPr/>
                <a:lstStyle/>
                <a:p>
                  <a:pPr>
                    <a:defRPr sz="14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'D:\JSCOD DOCS 28 APRIL 2023\Denel\JCSD_11 May_Denel\[Denel Operating V5_Final.xls]SUMMARY'!$K$2:$K$4</c:f>
              <c:strCache>
                <c:ptCount val="3"/>
                <c:pt idx="0">
                  <c:v>G</c:v>
                </c:pt>
                <c:pt idx="1">
                  <c:v>Y</c:v>
                </c:pt>
                <c:pt idx="2">
                  <c:v>R</c:v>
                </c:pt>
              </c:strCache>
            </c:strRef>
          </c:cat>
          <c:val>
            <c:numRef>
              <c:f>'D:\JSCOD DOCS 28 APRIL 2023\Denel\JCSD_11 May_Denel\[Denel Operating V5_Final.xls]SUMMARY'!$L$2:$L$4</c:f>
              <c:numCache>
                <c:formatCode>General</c:formatCode>
                <c:ptCount val="3"/>
                <c:pt idx="0">
                  <c:v>32</c:v>
                </c:pt>
                <c:pt idx="1">
                  <c:v>14</c:v>
                </c:pt>
                <c:pt idx="2">
                  <c:v>37</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43668896599006918"/>
          <c:y val="0.92485602714294857"/>
          <c:w val="0.11082126607524984"/>
          <c:h val="4.7204404327507832E-2"/>
        </c:manualLayout>
      </c:layout>
      <c:overlay val="0"/>
      <c:spPr>
        <a:noFill/>
        <a:ln w="3175">
          <a:noFill/>
        </a:ln>
      </c:spPr>
      <c:txPr>
        <a:bodyPr/>
        <a:lstStyle/>
        <a:p>
          <a:pPr>
            <a:defRPr sz="755"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ZA" dirty="0" smtClean="0"/>
              <a:t>Previous Reported Operating</a:t>
            </a:r>
            <a:endParaRPr lang="en-ZA" dirty="0"/>
          </a:p>
        </c:rich>
      </c:tx>
      <c:layout>
        <c:manualLayout>
          <c:xMode val="edge"/>
          <c:yMode val="edge"/>
          <c:x val="0.13899150094433954"/>
          <c:y val="4.2450799817679019E-2"/>
        </c:manualLayout>
      </c:layout>
      <c:overlay val="0"/>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3.5366262722945317E-2"/>
          <c:y val="0.16889122136408025"/>
          <c:w val="0.8478662627229453"/>
          <c:h val="0.6999633335934482"/>
        </c:manualLayout>
      </c:layout>
      <c:pie3DChart>
        <c:varyColors val="1"/>
        <c:ser>
          <c:idx val="0"/>
          <c:order val="0"/>
          <c:dPt>
            <c:idx val="0"/>
            <c:bubble3D val="0"/>
            <c:spPr>
              <a:solidFill>
                <a:srgbClr val="00B050"/>
              </a:solidFill>
              <a:ln w="25400">
                <a:solidFill>
                  <a:schemeClr val="lt1"/>
                </a:solidFill>
              </a:ln>
              <a:effectLst/>
              <a:scene3d>
                <a:camera prst="orthographicFront"/>
                <a:lightRig rig="threePt" dir="t"/>
              </a:scene3d>
              <a:sp3d contourW="25400">
                <a:contourClr>
                  <a:schemeClr val="lt1"/>
                </a:contourClr>
              </a:sp3d>
            </c:spPr>
          </c:dPt>
          <c:dPt>
            <c:idx val="1"/>
            <c:bubble3D val="0"/>
            <c:spPr>
              <a:solidFill>
                <a:srgbClr val="FFC000"/>
              </a:solidFill>
              <a:ln w="25400">
                <a:solidFill>
                  <a:schemeClr val="lt1"/>
                </a:solidFill>
              </a:ln>
              <a:effectLst/>
              <a:scene3d>
                <a:camera prst="orthographicFront"/>
                <a:lightRig rig="threePt" dir="t"/>
              </a:scene3d>
              <a:sp3d contourW="25400">
                <a:contourClr>
                  <a:schemeClr val="lt1"/>
                </a:contourClr>
              </a:sp3d>
            </c:spPr>
          </c:dPt>
          <c:dPt>
            <c:idx val="2"/>
            <c:bubble3D val="0"/>
            <c:spPr>
              <a:solidFill>
                <a:srgbClr val="FF0000"/>
              </a:solidFill>
              <a:ln w="25400">
                <a:solidFill>
                  <a:schemeClr val="lt1"/>
                </a:solidFill>
              </a:ln>
              <a:effectLst/>
              <a:scene3d>
                <a:camera prst="orthographicFront"/>
                <a:lightRig rig="threePt" dir="t"/>
              </a:scene3d>
              <a:sp3d contourW="25400">
                <a:contourClr>
                  <a:schemeClr val="lt1"/>
                </a:contourClr>
              </a:sp3d>
            </c:spPr>
          </c:dPt>
          <c:dLbls>
            <c:dLbl>
              <c:idx val="0"/>
              <c:layout>
                <c:manualLayout>
                  <c:x val="-0.29658590284840158"/>
                  <c:y val="-4.4520625098563416E-2"/>
                </c:manualLayout>
              </c:layout>
              <c:tx>
                <c:rich>
                  <a:bodyPr anchorCtr="0"/>
                  <a:lstStyle/>
                  <a:p>
                    <a:pPr algn="ctr">
                      <a:defRPr sz="1400" b="0" i="0" u="none" strike="noStrike" baseline="0">
                        <a:solidFill>
                          <a:srgbClr val="000000"/>
                        </a:solidFill>
                        <a:latin typeface="Calibri"/>
                        <a:ea typeface="Calibri"/>
                        <a:cs typeface="Calibri"/>
                      </a:defRPr>
                    </a:pPr>
                    <a:r>
                      <a:rPr lang="en-US" dirty="0" smtClean="0"/>
                      <a:t>32</a:t>
                    </a:r>
                    <a:endParaRPr lang="en-US" dirty="0"/>
                  </a:p>
                </c:rich>
              </c:tx>
              <c:spPr/>
              <c:dLblPos val="bestFit"/>
              <c:showLegendKey val="0"/>
              <c:showVal val="1"/>
              <c:showCatName val="0"/>
              <c:showSerName val="0"/>
              <c:showPercent val="0"/>
              <c:showBubbleSize val="0"/>
              <c:extLst>
                <c:ext xmlns:c15="http://schemas.microsoft.com/office/drawing/2012/chart" uri="{CE6537A1-D6FC-4f65-9D91-7224C49458BB}">
                  <c15:layout>
                    <c:manualLayout>
                      <c:w val="9.2220789570389608E-2"/>
                      <c:h val="0.10937878825178497"/>
                    </c:manualLayout>
                  </c15:layout>
                </c:ext>
              </c:extLst>
            </c:dLbl>
            <c:dLbl>
              <c:idx val="1"/>
              <c:layout>
                <c:manualLayout>
                  <c:x val="-1.2473373684975173E-2"/>
                  <c:y val="-0.30957385015879524"/>
                </c:manualLayout>
              </c:layout>
              <c:tx>
                <c:rich>
                  <a:bodyPr anchorCtr="0"/>
                  <a:lstStyle/>
                  <a:p>
                    <a:pPr algn="ctr">
                      <a:defRPr sz="1400" b="0" i="0" u="none" strike="noStrike" baseline="0">
                        <a:solidFill>
                          <a:srgbClr val="000000"/>
                        </a:solidFill>
                        <a:latin typeface="Calibri"/>
                        <a:ea typeface="Calibri"/>
                        <a:cs typeface="Calibri"/>
                      </a:defRPr>
                    </a:pPr>
                    <a:r>
                      <a:rPr lang="en-US" dirty="0" smtClean="0"/>
                      <a:t>14</a:t>
                    </a:r>
                    <a:endParaRPr lang="en-US" dirty="0"/>
                  </a:p>
                </c:rich>
              </c:tx>
              <c:spPr/>
              <c:dLblPos val="bestFit"/>
              <c:showLegendKey val="0"/>
              <c:showVal val="1"/>
              <c:showCatName val="0"/>
              <c:showSerName val="0"/>
              <c:showPercent val="0"/>
              <c:showBubbleSize val="0"/>
              <c:extLst>
                <c:ext xmlns:c15="http://schemas.microsoft.com/office/drawing/2012/chart" uri="{CE6537A1-D6FC-4f65-9D91-7224C49458BB}">
                  <c15:layout>
                    <c:manualLayout>
                      <c:w val="8.2045638091494094E-2"/>
                      <c:h val="9.5167598786416646E-2"/>
                    </c:manualLayout>
                  </c15:layout>
                </c:ext>
              </c:extLst>
            </c:dLbl>
            <c:dLbl>
              <c:idx val="2"/>
              <c:layout>
                <c:manualLayout>
                  <c:x val="0.17970746305966001"/>
                  <c:y val="-5.0479562369963885E-2"/>
                </c:manualLayout>
              </c:layout>
              <c:tx>
                <c:rich>
                  <a:bodyPr anchorCtr="0"/>
                  <a:lstStyle/>
                  <a:p>
                    <a:pPr algn="ctr">
                      <a:defRPr sz="1400" b="0" i="0" u="none" strike="noStrike" baseline="0">
                        <a:solidFill>
                          <a:srgbClr val="000000"/>
                        </a:solidFill>
                        <a:latin typeface="Calibri"/>
                        <a:ea typeface="Calibri"/>
                        <a:cs typeface="Calibri"/>
                      </a:defRPr>
                    </a:pPr>
                    <a:r>
                      <a:rPr lang="en-US" dirty="0" smtClean="0"/>
                      <a:t>37</a:t>
                    </a:r>
                    <a:endParaRPr lang="en-US" dirty="0"/>
                  </a:p>
                </c:rich>
              </c:tx>
              <c:spPr/>
              <c:dLblPos val="bestFit"/>
              <c:showLegendKey val="0"/>
              <c:showVal val="1"/>
              <c:showCatName val="0"/>
              <c:showSerName val="0"/>
              <c:showPercent val="0"/>
              <c:showBubbleSize val="0"/>
              <c:extLst>
                <c:ext xmlns:c15="http://schemas.microsoft.com/office/drawing/2012/chart" uri="{CE6537A1-D6FC-4f65-9D91-7224C49458BB}">
                  <c15:layout>
                    <c:manualLayout>
                      <c:w val="0.10917937536854878"/>
                      <c:h val="0.10937878825178497"/>
                    </c:manualLayout>
                  </c15:layout>
                </c:ext>
              </c:extLst>
            </c:dLbl>
            <c:spPr>
              <a:noFill/>
              <a:ln>
                <a:noFill/>
              </a:ln>
              <a:effectLst/>
            </c:spPr>
            <c:txPr>
              <a:bodyPr wrap="square" lIns="38100" tIns="19050" rIns="38100" bIns="19050" anchor="ctr" anchorCtr="0">
                <a:spAutoFit/>
              </a:bodyPr>
              <a:lstStyle/>
              <a:p>
                <a:pPr algn="ctr">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SUMMARY!$K$2:$K$4</c:f>
              <c:strCache>
                <c:ptCount val="3"/>
                <c:pt idx="0">
                  <c:v>G</c:v>
                </c:pt>
                <c:pt idx="1">
                  <c:v>Y</c:v>
                </c:pt>
                <c:pt idx="2">
                  <c:v>R</c:v>
                </c:pt>
              </c:strCache>
            </c:strRef>
          </c:cat>
          <c:val>
            <c:numRef>
              <c:f>SUMMARY!$L$2:$L$4</c:f>
              <c:numCache>
                <c:formatCode>General</c:formatCode>
                <c:ptCount val="3"/>
                <c:pt idx="0">
                  <c:v>24</c:v>
                </c:pt>
                <c:pt idx="1">
                  <c:v>9</c:v>
                </c:pt>
                <c:pt idx="2">
                  <c:v>24</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ZA" b="0" dirty="0" smtClean="0">
                <a:solidFill>
                  <a:schemeClr val="tx1"/>
                </a:solidFill>
              </a:rPr>
              <a:t>Previous Reported Capital &amp; Technology</a:t>
            </a:r>
            <a:endParaRPr lang="en-ZA" b="0" dirty="0">
              <a:solidFill>
                <a:schemeClr val="tx1"/>
              </a:solidFill>
            </a:endParaRPr>
          </a:p>
        </c:rich>
      </c:tx>
      <c:layout>
        <c:manualLayout>
          <c:xMode val="edge"/>
          <c:yMode val="edge"/>
          <c:x val="0.19531629948997348"/>
          <c:y val="0"/>
        </c:manualLayout>
      </c:layout>
      <c:overlay val="0"/>
      <c:spPr>
        <a:noFill/>
        <a:ln w="25400">
          <a:noFill/>
        </a:ln>
      </c:sp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1.4064822223968947E-2"/>
          <c:y val="0.21499807438863913"/>
          <c:w val="0.79396210614466667"/>
          <c:h val="0.70219487179487172"/>
        </c:manualLayout>
      </c:layout>
      <c:pie3DChart>
        <c:varyColors val="1"/>
        <c:ser>
          <c:idx val="0"/>
          <c:order val="0"/>
          <c:dPt>
            <c:idx val="0"/>
            <c:bubble3D val="0"/>
            <c:spPr>
              <a:solidFill>
                <a:srgbClr val="00B050"/>
              </a:solidFill>
              <a:ln w="25400">
                <a:solidFill>
                  <a:schemeClr val="lt1"/>
                </a:solidFill>
              </a:ln>
              <a:effectLst/>
              <a:scene3d>
                <a:camera prst="orthographicFront"/>
                <a:lightRig rig="threePt" dir="t"/>
              </a:scene3d>
              <a:sp3d contourW="25400">
                <a:contourClr>
                  <a:schemeClr val="lt1"/>
                </a:contourClr>
              </a:sp3d>
            </c:spPr>
          </c:dPt>
          <c:dPt>
            <c:idx val="1"/>
            <c:bubble3D val="0"/>
            <c:spPr>
              <a:solidFill>
                <a:srgbClr val="FFC000"/>
              </a:solidFill>
              <a:ln w="25400">
                <a:solidFill>
                  <a:schemeClr val="lt1"/>
                </a:solidFill>
              </a:ln>
              <a:effectLst/>
              <a:scene3d>
                <a:camera prst="orthographicFront"/>
                <a:lightRig rig="threePt" dir="t"/>
              </a:scene3d>
              <a:sp3d contourW="25400">
                <a:contourClr>
                  <a:schemeClr val="lt1"/>
                </a:contourClr>
              </a:sp3d>
            </c:spPr>
          </c:dPt>
          <c:dPt>
            <c:idx val="2"/>
            <c:bubble3D val="0"/>
            <c:spPr>
              <a:solidFill>
                <a:srgbClr val="FF0000"/>
              </a:solidFill>
              <a:ln w="25400">
                <a:solidFill>
                  <a:schemeClr val="lt1"/>
                </a:solidFill>
              </a:ln>
              <a:effectLst/>
              <a:scene3d>
                <a:camera prst="orthographicFront"/>
                <a:lightRig rig="threePt" dir="t"/>
              </a:scene3d>
              <a:sp3d contourW="25400">
                <a:contourClr>
                  <a:schemeClr val="lt1"/>
                </a:contourClr>
              </a:sp3d>
            </c:spPr>
          </c:dPt>
          <c:dLbls>
            <c:dLbl>
              <c:idx val="0"/>
              <c:layout>
                <c:manualLayout>
                  <c:x val="-6.2690535163493169E-2"/>
                  <c:y val="0.10043791430581787"/>
                </c:manualLayout>
              </c:layout>
              <c:spPr/>
              <c:txPr>
                <a:bodyPr/>
                <a:lstStyle/>
                <a:p>
                  <a:pPr>
                    <a:defRPr sz="1100" b="0" i="0" u="none" strike="noStrike" baseline="0">
                      <a:solidFill>
                        <a:srgbClr val="000000"/>
                      </a:solidFill>
                      <a:latin typeface="+mn-lt"/>
                      <a:ea typeface="Calibri"/>
                      <a:cs typeface="Calibri"/>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7.0882937761654885E-2"/>
                      <c:h val="0.12401770173684405"/>
                    </c:manualLayout>
                  </c15:layout>
                </c:ext>
              </c:extLst>
            </c:dLbl>
            <c:dLbl>
              <c:idx val="1"/>
              <c:layout>
                <c:manualLayout>
                  <c:x val="-0.1721238828674917"/>
                  <c:y val="4.765519880507032E-3"/>
                </c:manualLayout>
              </c:layout>
              <c:spPr/>
              <c:txPr>
                <a:bodyPr/>
                <a:lstStyle/>
                <a:p>
                  <a:pPr>
                    <a:defRPr sz="1100" b="0" i="0" u="none" strike="noStrike" baseline="0">
                      <a:solidFill>
                        <a:srgbClr val="000000"/>
                      </a:solidFill>
                      <a:latin typeface="+mn-lt"/>
                      <a:ea typeface="Calibri"/>
                      <a:cs typeface="Calibri"/>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4.6191243697577017E-2"/>
                      <c:h val="7.8739090718315252E-2"/>
                    </c:manualLayout>
                  </c15:layout>
                </c:ext>
              </c:extLst>
            </c:dLbl>
            <c:dLbl>
              <c:idx val="2"/>
              <c:layout>
                <c:manualLayout>
                  <c:x val="0.1990197758527453"/>
                  <c:y val="-0.30093988410506506"/>
                </c:manualLayout>
              </c:layout>
              <c:spPr/>
              <c:txPr>
                <a:bodyPr/>
                <a:lstStyle/>
                <a:p>
                  <a:pPr>
                    <a:defRPr sz="1100" b="0" i="0" u="none" strike="noStrike" baseline="0">
                      <a:solidFill>
                        <a:srgbClr val="000000"/>
                      </a:solidFill>
                      <a:latin typeface="+mn-lt"/>
                      <a:ea typeface="Calibri"/>
                      <a:cs typeface="Calibri"/>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1707393622930784"/>
                      <c:h val="0.15137454224823818"/>
                    </c:manualLayout>
                  </c15:layout>
                </c:ext>
              </c:extLst>
            </c:dLbl>
            <c:spPr>
              <a:noFill/>
              <a:ln>
                <a:noFill/>
              </a:ln>
              <a:effectLst/>
            </c:spPr>
            <c:txPr>
              <a:bodyPr wrap="square" lIns="38100" tIns="19050" rIns="38100" bIns="19050" anchor="ctr">
                <a:spAutoFit/>
              </a:bodyPr>
              <a:lstStyle/>
              <a:p>
                <a:pPr>
                  <a:defRPr sz="1100">
                    <a:latin typeface="+mn-lt"/>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SUMMARY!$B$2:$D$2</c:f>
              <c:strCache>
                <c:ptCount val="3"/>
                <c:pt idx="0">
                  <c:v>G</c:v>
                </c:pt>
                <c:pt idx="1">
                  <c:v>Y</c:v>
                </c:pt>
                <c:pt idx="2">
                  <c:v>R</c:v>
                </c:pt>
              </c:strCache>
            </c:strRef>
          </c:cat>
          <c:val>
            <c:numRef>
              <c:f>SUMMARY!$B$3:$D$3</c:f>
              <c:numCache>
                <c:formatCode>General</c:formatCode>
                <c:ptCount val="3"/>
                <c:pt idx="0">
                  <c:v>2</c:v>
                </c:pt>
                <c:pt idx="1">
                  <c:v>8</c:v>
                </c:pt>
                <c:pt idx="2">
                  <c:v>21</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B050"/>
                </a:solidFill>
                <a:latin typeface="Calibri"/>
                <a:ea typeface="Calibri"/>
                <a:cs typeface="Calibri"/>
              </a:defRPr>
            </a:pPr>
            <a:r>
              <a:rPr lang="en-ZA" b="1" dirty="0" smtClean="0">
                <a:solidFill>
                  <a:srgbClr val="00B050"/>
                </a:solidFill>
              </a:rPr>
              <a:t>Updated Capital </a:t>
            </a:r>
            <a:r>
              <a:rPr lang="en-ZA" b="1" dirty="0">
                <a:solidFill>
                  <a:srgbClr val="00B050"/>
                </a:solidFill>
              </a:rPr>
              <a:t>&amp; Technology</a:t>
            </a:r>
          </a:p>
        </c:rich>
      </c:tx>
      <c:layout/>
      <c:overlay val="0"/>
      <c:spPr>
        <a:noFill/>
        <a:ln w="25400">
          <a:noFill/>
        </a:ln>
      </c:sp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2.2807795661593153E-3"/>
          <c:y val="0.11791426958666787"/>
          <c:w val="0.79396210614466667"/>
          <c:h val="0.70219487179487172"/>
        </c:manualLayout>
      </c:layout>
      <c:pie3DChart>
        <c:varyColors val="1"/>
        <c:ser>
          <c:idx val="0"/>
          <c:order val="0"/>
          <c:tx>
            <c:strRef>
              <c:f>SUMMARY!$A$3</c:f>
              <c:strCache>
                <c:ptCount val="1"/>
                <c:pt idx="0">
                  <c:v>TOTALS</c:v>
                </c:pt>
              </c:strCache>
            </c:strRef>
          </c:tx>
          <c:dPt>
            <c:idx val="0"/>
            <c:bubble3D val="0"/>
            <c:spPr>
              <a:solidFill>
                <a:srgbClr val="00B050"/>
              </a:solidFill>
              <a:ln w="25400">
                <a:solidFill>
                  <a:schemeClr val="lt1"/>
                </a:solidFill>
              </a:ln>
              <a:effectLst/>
              <a:scene3d>
                <a:camera prst="orthographicFront"/>
                <a:lightRig rig="threePt" dir="t"/>
              </a:scene3d>
              <a:sp3d contourW="25400">
                <a:contourClr>
                  <a:schemeClr val="lt1"/>
                </a:contourClr>
              </a:sp3d>
            </c:spPr>
          </c:dPt>
          <c:dPt>
            <c:idx val="1"/>
            <c:bubble3D val="0"/>
            <c:spPr>
              <a:solidFill>
                <a:srgbClr val="FFC000"/>
              </a:solidFill>
              <a:ln w="25400">
                <a:solidFill>
                  <a:schemeClr val="lt1"/>
                </a:solidFill>
              </a:ln>
              <a:effectLst/>
              <a:scene3d>
                <a:camera prst="orthographicFront"/>
                <a:lightRig rig="threePt" dir="t"/>
              </a:scene3d>
              <a:sp3d contourW="25400">
                <a:contourClr>
                  <a:schemeClr val="lt1"/>
                </a:contourClr>
              </a:sp3d>
            </c:spPr>
          </c:dPt>
          <c:dPt>
            <c:idx val="2"/>
            <c:bubble3D val="0"/>
            <c:spPr>
              <a:solidFill>
                <a:srgbClr val="FF0000"/>
              </a:solidFill>
              <a:ln w="25400">
                <a:solidFill>
                  <a:schemeClr val="lt1"/>
                </a:solidFill>
              </a:ln>
              <a:effectLst/>
              <a:scene3d>
                <a:camera prst="orthographicFront"/>
                <a:lightRig rig="threePt" dir="t"/>
              </a:scene3d>
              <a:sp3d contourW="25400">
                <a:contourClr>
                  <a:schemeClr val="lt1"/>
                </a:contourClr>
              </a:sp3d>
            </c:spPr>
          </c:dPt>
          <c:dLbls>
            <c:dLbl>
              <c:idx val="0"/>
              <c:layout>
                <c:manualLayout>
                  <c:x val="-0.30678231932563049"/>
                  <c:y val="0.21062598392026238"/>
                </c:manualLayout>
              </c:layout>
              <c:tx>
                <c:rich>
                  <a:bodyPr/>
                  <a:lstStyle/>
                  <a:p>
                    <a:pPr>
                      <a:defRPr sz="1400" b="0" i="0" u="none" strike="noStrike" baseline="0">
                        <a:solidFill>
                          <a:srgbClr val="000000"/>
                        </a:solidFill>
                        <a:latin typeface="+mn-lt"/>
                        <a:ea typeface="Calibri"/>
                        <a:cs typeface="Calibri"/>
                      </a:defRPr>
                    </a:pPr>
                    <a:r>
                      <a:rPr lang="en-US" sz="1400">
                        <a:latin typeface="+mn-lt"/>
                      </a:rPr>
                      <a:t>2</a:t>
                    </a:r>
                  </a:p>
                </c:rich>
              </c:tx>
              <c:spPr/>
              <c:dLblPos val="bestFit"/>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extLst>
          </c:dLbls>
          <c:cat>
            <c:strRef>
              <c:f>SUMMARY!$B$2:$D$2</c:f>
              <c:strCache>
                <c:ptCount val="3"/>
                <c:pt idx="0">
                  <c:v>G</c:v>
                </c:pt>
                <c:pt idx="1">
                  <c:v>Y</c:v>
                </c:pt>
                <c:pt idx="2">
                  <c:v>R</c:v>
                </c:pt>
              </c:strCache>
            </c:strRef>
          </c:cat>
          <c:val>
            <c:numRef>
              <c:f>SUMMARY!$B$3:$D$3</c:f>
              <c:numCache>
                <c:formatCode>General</c:formatCode>
                <c:ptCount val="3"/>
                <c:pt idx="0">
                  <c:v>8</c:v>
                </c:pt>
                <c:pt idx="1">
                  <c:v>2</c:v>
                </c:pt>
                <c:pt idx="2">
                  <c:v>11</c:v>
                </c:pt>
              </c:numCache>
            </c:numRef>
          </c:val>
        </c:ser>
        <c:ser>
          <c:idx val="1"/>
          <c:order val="1"/>
          <c:tx>
            <c:strRef>
              <c:f>SUMMARY!$A$4</c:f>
              <c:strCache>
                <c:ptCount val="1"/>
                <c:pt idx="0">
                  <c:v>PERCENTAGE</c:v>
                </c:pt>
              </c:strCache>
            </c:strRef>
          </c:tx>
          <c:dPt>
            <c:idx val="0"/>
            <c:bubble3D val="0"/>
          </c:dPt>
          <c:dPt>
            <c:idx val="1"/>
            <c:bubble3D val="0"/>
          </c:dPt>
          <c:dPt>
            <c:idx val="2"/>
            <c:bubble3D val="0"/>
          </c:dPt>
          <c:cat>
            <c:strRef>
              <c:f>SUMMARY!$B$2:$D$2</c:f>
              <c:strCache>
                <c:ptCount val="3"/>
                <c:pt idx="0">
                  <c:v>G</c:v>
                </c:pt>
                <c:pt idx="1">
                  <c:v>Y</c:v>
                </c:pt>
                <c:pt idx="2">
                  <c:v>R</c:v>
                </c:pt>
              </c:strCache>
            </c:strRef>
          </c:cat>
          <c:val>
            <c:numRef>
              <c:f>SUMMARY!$B$4:$D$4</c:f>
              <c:numCache>
                <c:formatCode>0.00%</c:formatCode>
                <c:ptCount val="3"/>
                <c:pt idx="0">
                  <c:v>0.38095238095238093</c:v>
                </c:pt>
                <c:pt idx="1">
                  <c:v>9.5238095238095233E-2</c:v>
                </c:pt>
                <c:pt idx="2">
                  <c:v>0.52380952380952384</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en-US" sz="1200" b="1" i="0" u="none" strike="noStrike" kern="1200" baseline="0">
                <a:solidFill>
                  <a:srgbClr val="000000"/>
                </a:solidFill>
                <a:latin typeface="Calibri" panose="020F0502020204030204"/>
                <a:ea typeface="Calibri" panose="020F0502020204030204"/>
                <a:cs typeface="Calibri" panose="020F0502020204030204"/>
              </a:defRPr>
            </a:pPr>
            <a:r>
              <a:rPr lang="en-US" dirty="0"/>
              <a:t>Actual (R billion)</a:t>
            </a:r>
          </a:p>
        </c:rich>
      </c:tx>
      <c:overlay val="0"/>
    </c:title>
    <c:autoTitleDeleted val="0"/>
    <c:plotArea>
      <c:layout/>
      <c:barChart>
        <c:barDir val="col"/>
        <c:grouping val="clustered"/>
        <c:varyColors val="0"/>
        <c:ser>
          <c:idx val="0"/>
          <c:order val="0"/>
          <c:tx>
            <c:strRef>
              <c:f>Sheet1!$B$28</c:f>
              <c:strCache>
                <c:ptCount val="1"/>
                <c:pt idx="0">
                  <c:v>2016/17</c:v>
                </c:pt>
              </c:strCache>
            </c:strRef>
          </c:tx>
          <c:invertIfNegative val="0"/>
          <c:cat>
            <c:strRef>
              <c:f>Sheet1!$C$27:$G$27</c:f>
              <c:strCache>
                <c:ptCount val="5"/>
                <c:pt idx="0">
                  <c:v>Witebook</c:v>
                </c:pt>
                <c:pt idx="1">
                  <c:v>Revised Baseline</c:v>
                </c:pt>
                <c:pt idx="2">
                  <c:v>Orders</c:v>
                </c:pt>
                <c:pt idx="3">
                  <c:v>Paid</c:v>
                </c:pt>
                <c:pt idx="4">
                  <c:v>Rollovers</c:v>
                </c:pt>
              </c:strCache>
            </c:strRef>
          </c:cat>
          <c:val>
            <c:numRef>
              <c:f>Sheet1!$C$28:$G$28</c:f>
              <c:numCache>
                <c:formatCode>General</c:formatCode>
                <c:ptCount val="5"/>
                <c:pt idx="0">
                  <c:v>7.5510000000000002</c:v>
                </c:pt>
                <c:pt idx="1">
                  <c:v>12.125</c:v>
                </c:pt>
                <c:pt idx="2">
                  <c:v>11.361000000000001</c:v>
                </c:pt>
                <c:pt idx="3">
                  <c:v>7.5229999999999997</c:v>
                </c:pt>
                <c:pt idx="4">
                  <c:v>4.6020000000000003</c:v>
                </c:pt>
              </c:numCache>
            </c:numRef>
          </c:val>
        </c:ser>
        <c:ser>
          <c:idx val="1"/>
          <c:order val="1"/>
          <c:tx>
            <c:strRef>
              <c:f>Sheet1!$B$29</c:f>
              <c:strCache>
                <c:ptCount val="1"/>
                <c:pt idx="0">
                  <c:v>2017/18</c:v>
                </c:pt>
              </c:strCache>
            </c:strRef>
          </c:tx>
          <c:invertIfNegative val="0"/>
          <c:cat>
            <c:strRef>
              <c:f>Sheet1!$C$27:$G$27</c:f>
              <c:strCache>
                <c:ptCount val="5"/>
                <c:pt idx="0">
                  <c:v>Witebook</c:v>
                </c:pt>
                <c:pt idx="1">
                  <c:v>Revised Baseline</c:v>
                </c:pt>
                <c:pt idx="2">
                  <c:v>Orders</c:v>
                </c:pt>
                <c:pt idx="3">
                  <c:v>Paid</c:v>
                </c:pt>
                <c:pt idx="4">
                  <c:v>Rollovers</c:v>
                </c:pt>
              </c:strCache>
            </c:strRef>
          </c:cat>
          <c:val>
            <c:numRef>
              <c:f>Sheet1!$C$29:$G$29</c:f>
              <c:numCache>
                <c:formatCode>General</c:formatCode>
                <c:ptCount val="5"/>
                <c:pt idx="0">
                  <c:v>8.7609999999999992</c:v>
                </c:pt>
                <c:pt idx="1">
                  <c:v>12.891</c:v>
                </c:pt>
                <c:pt idx="2">
                  <c:v>12.27</c:v>
                </c:pt>
                <c:pt idx="3">
                  <c:v>6.5430000000000001</c:v>
                </c:pt>
                <c:pt idx="4">
                  <c:v>6.3479999999999999</c:v>
                </c:pt>
              </c:numCache>
            </c:numRef>
          </c:val>
        </c:ser>
        <c:ser>
          <c:idx val="2"/>
          <c:order val="2"/>
          <c:tx>
            <c:strRef>
              <c:f>Sheet1!$B$30</c:f>
              <c:strCache>
                <c:ptCount val="1"/>
                <c:pt idx="0">
                  <c:v>2018/19</c:v>
                </c:pt>
              </c:strCache>
            </c:strRef>
          </c:tx>
          <c:invertIfNegative val="0"/>
          <c:cat>
            <c:strRef>
              <c:f>Sheet1!$C$27:$G$27</c:f>
              <c:strCache>
                <c:ptCount val="5"/>
                <c:pt idx="0">
                  <c:v>Witebook</c:v>
                </c:pt>
                <c:pt idx="1">
                  <c:v>Revised Baseline</c:v>
                </c:pt>
                <c:pt idx="2">
                  <c:v>Orders</c:v>
                </c:pt>
                <c:pt idx="3">
                  <c:v>Paid</c:v>
                </c:pt>
                <c:pt idx="4">
                  <c:v>Rollovers</c:v>
                </c:pt>
              </c:strCache>
            </c:strRef>
          </c:cat>
          <c:val>
            <c:numRef>
              <c:f>Sheet1!$C$30:$G$30</c:f>
              <c:numCache>
                <c:formatCode>General</c:formatCode>
                <c:ptCount val="5"/>
                <c:pt idx="0">
                  <c:v>6.8559999999999999</c:v>
                </c:pt>
                <c:pt idx="1">
                  <c:v>12.414999999999999</c:v>
                </c:pt>
                <c:pt idx="2">
                  <c:v>11.763999999999999</c:v>
                </c:pt>
                <c:pt idx="3">
                  <c:v>5.601</c:v>
                </c:pt>
                <c:pt idx="4">
                  <c:v>6.8140000000000001</c:v>
                </c:pt>
              </c:numCache>
            </c:numRef>
          </c:val>
        </c:ser>
        <c:ser>
          <c:idx val="3"/>
          <c:order val="3"/>
          <c:tx>
            <c:strRef>
              <c:f>Sheet1!$B$31</c:f>
              <c:strCache>
                <c:ptCount val="1"/>
                <c:pt idx="0">
                  <c:v>2019/20</c:v>
                </c:pt>
              </c:strCache>
            </c:strRef>
          </c:tx>
          <c:invertIfNegative val="0"/>
          <c:cat>
            <c:strRef>
              <c:f>Sheet1!$C$27:$G$27</c:f>
              <c:strCache>
                <c:ptCount val="5"/>
                <c:pt idx="0">
                  <c:v>Witebook</c:v>
                </c:pt>
                <c:pt idx="1">
                  <c:v>Revised Baseline</c:v>
                </c:pt>
                <c:pt idx="2">
                  <c:v>Orders</c:v>
                </c:pt>
                <c:pt idx="3">
                  <c:v>Paid</c:v>
                </c:pt>
                <c:pt idx="4">
                  <c:v>Rollovers</c:v>
                </c:pt>
              </c:strCache>
            </c:strRef>
          </c:cat>
          <c:val>
            <c:numRef>
              <c:f>Sheet1!$C$31:$G$31</c:f>
              <c:numCache>
                <c:formatCode>General</c:formatCode>
                <c:ptCount val="5"/>
                <c:pt idx="0">
                  <c:v>5.1950000000000003</c:v>
                </c:pt>
                <c:pt idx="1">
                  <c:v>12.31</c:v>
                </c:pt>
                <c:pt idx="2">
                  <c:v>12.189</c:v>
                </c:pt>
                <c:pt idx="3">
                  <c:v>5.7910000000000004</c:v>
                </c:pt>
                <c:pt idx="4">
                  <c:v>6.5190000000000001</c:v>
                </c:pt>
              </c:numCache>
            </c:numRef>
          </c:val>
        </c:ser>
        <c:ser>
          <c:idx val="4"/>
          <c:order val="4"/>
          <c:tx>
            <c:strRef>
              <c:f>Sheet1!$B$32</c:f>
              <c:strCache>
                <c:ptCount val="1"/>
                <c:pt idx="0">
                  <c:v>2020/21</c:v>
                </c:pt>
              </c:strCache>
            </c:strRef>
          </c:tx>
          <c:invertIfNegative val="0"/>
          <c:cat>
            <c:strRef>
              <c:f>Sheet1!$C$27:$G$27</c:f>
              <c:strCache>
                <c:ptCount val="5"/>
                <c:pt idx="0">
                  <c:v>Witebook</c:v>
                </c:pt>
                <c:pt idx="1">
                  <c:v>Revised Baseline</c:v>
                </c:pt>
                <c:pt idx="2">
                  <c:v>Orders</c:v>
                </c:pt>
                <c:pt idx="3">
                  <c:v>Paid</c:v>
                </c:pt>
                <c:pt idx="4">
                  <c:v>Rollovers</c:v>
                </c:pt>
              </c:strCache>
            </c:strRef>
          </c:cat>
          <c:val>
            <c:numRef>
              <c:f>Sheet1!$C$32:$G$32</c:f>
              <c:numCache>
                <c:formatCode>General</c:formatCode>
                <c:ptCount val="5"/>
                <c:pt idx="0">
                  <c:v>5.3920000000000003</c:v>
                </c:pt>
                <c:pt idx="1">
                  <c:v>13.010999999999999</c:v>
                </c:pt>
                <c:pt idx="2">
                  <c:v>12.409000000000001</c:v>
                </c:pt>
                <c:pt idx="3">
                  <c:v>4.7569999999999997</c:v>
                </c:pt>
                <c:pt idx="4">
                  <c:v>8.2539999999999996</c:v>
                </c:pt>
              </c:numCache>
            </c:numRef>
          </c:val>
        </c:ser>
        <c:ser>
          <c:idx val="5"/>
          <c:order val="5"/>
          <c:tx>
            <c:strRef>
              <c:f>Sheet1!$B$33</c:f>
              <c:strCache>
                <c:ptCount val="1"/>
                <c:pt idx="0">
                  <c:v>2021/22</c:v>
                </c:pt>
              </c:strCache>
            </c:strRef>
          </c:tx>
          <c:invertIfNegative val="0"/>
          <c:cat>
            <c:strRef>
              <c:f>Sheet1!$C$27:$G$27</c:f>
              <c:strCache>
                <c:ptCount val="5"/>
                <c:pt idx="0">
                  <c:v>Witebook</c:v>
                </c:pt>
                <c:pt idx="1">
                  <c:v>Revised Baseline</c:v>
                </c:pt>
                <c:pt idx="2">
                  <c:v>Orders</c:v>
                </c:pt>
                <c:pt idx="3">
                  <c:v>Paid</c:v>
                </c:pt>
                <c:pt idx="4">
                  <c:v>Rollovers</c:v>
                </c:pt>
              </c:strCache>
            </c:strRef>
          </c:cat>
          <c:val>
            <c:numRef>
              <c:f>Sheet1!$C$33:$G$33</c:f>
              <c:numCache>
                <c:formatCode>General</c:formatCode>
                <c:ptCount val="5"/>
                <c:pt idx="0">
                  <c:v>2.891</c:v>
                </c:pt>
                <c:pt idx="1">
                  <c:v>12.297000000000001</c:v>
                </c:pt>
                <c:pt idx="2">
                  <c:v>12.423999999999999</c:v>
                </c:pt>
                <c:pt idx="3">
                  <c:v>4.0789999999999997</c:v>
                </c:pt>
                <c:pt idx="4">
                  <c:v>8.218</c:v>
                </c:pt>
              </c:numCache>
            </c:numRef>
          </c:val>
        </c:ser>
        <c:ser>
          <c:idx val="6"/>
          <c:order val="6"/>
          <c:tx>
            <c:strRef>
              <c:f>Sheet1!$B$34</c:f>
              <c:strCache>
                <c:ptCount val="1"/>
                <c:pt idx="0">
                  <c:v>2022/23</c:v>
                </c:pt>
              </c:strCache>
            </c:strRef>
          </c:tx>
          <c:invertIfNegative val="0"/>
          <c:cat>
            <c:strRef>
              <c:f>Sheet1!$C$27:$G$27</c:f>
              <c:strCache>
                <c:ptCount val="5"/>
                <c:pt idx="0">
                  <c:v>Witebook</c:v>
                </c:pt>
                <c:pt idx="1">
                  <c:v>Revised Baseline</c:v>
                </c:pt>
                <c:pt idx="2">
                  <c:v>Orders</c:v>
                </c:pt>
                <c:pt idx="3">
                  <c:v>Paid</c:v>
                </c:pt>
                <c:pt idx="4">
                  <c:v>Rollovers</c:v>
                </c:pt>
              </c:strCache>
            </c:strRef>
          </c:cat>
          <c:val>
            <c:numRef>
              <c:f>Sheet1!$C$34:$G$34</c:f>
              <c:numCache>
                <c:formatCode>General</c:formatCode>
                <c:ptCount val="5"/>
                <c:pt idx="0">
                  <c:v>2.774</c:v>
                </c:pt>
                <c:pt idx="1">
                  <c:v>11.403</c:v>
                </c:pt>
                <c:pt idx="2">
                  <c:v>15.612</c:v>
                </c:pt>
                <c:pt idx="3">
                  <c:v>3.21</c:v>
                </c:pt>
                <c:pt idx="4">
                  <c:v>8.1929999999999996</c:v>
                </c:pt>
              </c:numCache>
            </c:numRef>
          </c:val>
        </c:ser>
        <c:dLbls>
          <c:showLegendKey val="0"/>
          <c:showVal val="0"/>
          <c:showCatName val="0"/>
          <c:showSerName val="0"/>
          <c:showPercent val="0"/>
          <c:showBubbleSize val="0"/>
        </c:dLbls>
        <c:gapWidth val="150"/>
        <c:axId val="240209488"/>
        <c:axId val="240020216"/>
      </c:barChart>
      <c:catAx>
        <c:axId val="240209488"/>
        <c:scaling>
          <c:orientation val="minMax"/>
        </c:scaling>
        <c:delete val="0"/>
        <c:axPos val="b"/>
        <c:numFmt formatCode="General" sourceLinked="1"/>
        <c:majorTickMark val="none"/>
        <c:minorTickMark val="none"/>
        <c:tickLblPos val="nextTo"/>
        <c:txPr>
          <a:bodyPr rot="0" spcFirstLastPara="0" vertOverflow="ellipsis" vert="horz" wrap="square" anchor="ctr" anchorCtr="1"/>
          <a:lstStyle/>
          <a:p>
            <a:pPr>
              <a:defRPr lang="en-US" sz="1000" b="1" i="0" u="none" strike="noStrike" kern="1200" baseline="0">
                <a:solidFill>
                  <a:srgbClr val="000000"/>
                </a:solidFill>
                <a:latin typeface="Calibri" panose="020F0502020204030204"/>
                <a:ea typeface="Calibri" panose="020F0502020204030204"/>
                <a:cs typeface="Calibri" panose="020F0502020204030204"/>
              </a:defRPr>
            </a:pPr>
            <a:endParaRPr lang="en-US"/>
          </a:p>
        </c:txPr>
        <c:crossAx val="240020216"/>
        <c:crosses val="autoZero"/>
        <c:auto val="1"/>
        <c:lblAlgn val="ctr"/>
        <c:lblOffset val="100"/>
        <c:noMultiLvlLbl val="0"/>
      </c:catAx>
      <c:valAx>
        <c:axId val="240020216"/>
        <c:scaling>
          <c:orientation val="minMax"/>
        </c:scaling>
        <c:delete val="0"/>
        <c:axPos val="l"/>
        <c:majorGridlines/>
        <c:title>
          <c:tx>
            <c:rich>
              <a:bodyPr rot="-5400000" spcFirstLastPara="0" vertOverflow="ellipsis" vert="horz" wrap="square" anchor="ctr" anchorCtr="1"/>
              <a:lstStyle/>
              <a:p>
                <a:pPr>
                  <a:defRPr lang="en-US" sz="1000" b="1" i="0" u="none" strike="noStrike" kern="1200" baseline="0">
                    <a:solidFill>
                      <a:srgbClr val="000000"/>
                    </a:solidFill>
                    <a:latin typeface="Calibri" panose="020F0502020204030204"/>
                    <a:ea typeface="Calibri" panose="020F0502020204030204"/>
                    <a:cs typeface="Calibri" panose="020F0502020204030204"/>
                  </a:defRPr>
                </a:pPr>
                <a:r>
                  <a:rPr lang="en-US" dirty="0"/>
                  <a:t>R (Billion)</a:t>
                </a:r>
              </a:p>
            </c:rich>
          </c:tx>
          <c:overlay val="0"/>
        </c:title>
        <c:numFmt formatCode="General" sourceLinked="1"/>
        <c:majorTickMark val="none"/>
        <c:minorTickMark val="none"/>
        <c:tickLblPos val="nextTo"/>
        <c:txPr>
          <a:bodyPr rot="0" spcFirstLastPara="0" vertOverflow="ellipsis" vert="horz" wrap="square" anchor="ctr" anchorCtr="1"/>
          <a:lstStyle/>
          <a:p>
            <a:pPr>
              <a:defRPr lang="en-US" sz="1000" b="1" i="0" u="none" strike="noStrike" kern="1200" baseline="0">
                <a:solidFill>
                  <a:srgbClr val="000000"/>
                </a:solidFill>
                <a:latin typeface="Calibri" panose="020F0502020204030204"/>
                <a:ea typeface="Calibri" panose="020F0502020204030204"/>
                <a:cs typeface="Calibri" panose="020F0502020204030204"/>
              </a:defRPr>
            </a:pPr>
            <a:endParaRPr lang="en-US"/>
          </a:p>
        </c:txPr>
        <c:crossAx val="240209488"/>
        <c:crosses val="autoZero"/>
        <c:crossBetween val="between"/>
      </c:valAx>
      <c:dTable>
        <c:showHorzBorder val="1"/>
        <c:showVertBorder val="1"/>
        <c:showOutline val="1"/>
        <c:showKeys val="1"/>
        <c:txPr>
          <a:bodyPr rot="0" spcFirstLastPara="0" vertOverflow="ellipsis" vert="horz" wrap="square" anchor="ctr" anchorCtr="1"/>
          <a:lstStyle/>
          <a:p>
            <a:pPr rtl="0">
              <a:defRPr lang="en-US" sz="1000" b="1" i="0" u="none" strike="noStrike" kern="1200" baseline="0">
                <a:solidFill>
                  <a:srgbClr val="000000"/>
                </a:solidFill>
                <a:latin typeface="Calibri" panose="020F0502020204030204"/>
                <a:ea typeface="Calibri" panose="020F0502020204030204"/>
                <a:cs typeface="Calibri" panose="020F0502020204030204"/>
              </a:defRPr>
            </a:pPr>
            <a:endParaRPr lang="en-US"/>
          </a:p>
        </c:txPr>
      </c:dTable>
    </c:plotArea>
    <c:plotVisOnly val="1"/>
    <c:dispBlanksAs val="gap"/>
    <c:showDLblsOverMax val="0"/>
  </c:chart>
  <c:spPr>
    <a:ln w="38100">
      <a:solidFill>
        <a:sysClr val="windowText" lastClr="000000"/>
      </a:solidFill>
    </a:ln>
  </c:spPr>
  <c:txPr>
    <a:bodyPr/>
    <a:lstStyle/>
    <a:p>
      <a:pPr>
        <a:defRPr lang="en-US" sz="1000" b="1" i="0" u="none" strike="noStrike" baseline="0">
          <a:solidFill>
            <a:srgbClr val="000000"/>
          </a:solidFill>
          <a:latin typeface="Calibri" panose="020F0502020204030204"/>
          <a:ea typeface="Calibri" panose="020F0502020204030204"/>
          <a:cs typeface="Calibri" panose="020F0502020204030204"/>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drawing1.xml><?xml version="1.0" encoding="utf-8"?>
<c:userShapes xmlns:c="http://schemas.openxmlformats.org/drawingml/2006/chart">
  <cdr:relSizeAnchor xmlns:cdr="http://schemas.openxmlformats.org/drawingml/2006/chartDrawing">
    <cdr:from>
      <cdr:x>0.09278</cdr:x>
      <cdr:y>0</cdr:y>
    </cdr:from>
    <cdr:to>
      <cdr:x>0.09425</cdr:x>
      <cdr:y>0.01664</cdr:y>
    </cdr:to>
    <cdr:sp macro="" textlink="">
      <cdr:nvSpPr>
        <cdr:cNvPr id="10" name="TextBox 4"/>
        <cdr:cNvSpPr/>
      </cdr:nvSpPr>
      <cdr:spPr>
        <a:xfrm xmlns:a="http://schemas.openxmlformats.org/drawingml/2006/main">
          <a:off x="716" y="0"/>
          <a:ext cx="11" cy="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solidFill>
              <a:srgbClr val="00B050"/>
            </a:solidFill>
          </a:endParaRPr>
        </a:p>
      </cdr:txBody>
    </cdr:sp>
  </cdr:relSizeAnchor>
  <cdr:relSizeAnchor xmlns:cdr="http://schemas.openxmlformats.org/drawingml/2006/chartDrawing">
    <cdr:from>
      <cdr:x>0.10769</cdr:x>
      <cdr:y>0.3897</cdr:y>
    </cdr:from>
    <cdr:to>
      <cdr:x>0.2662</cdr:x>
      <cdr:y>0.5</cdr:y>
    </cdr:to>
    <cdr:sp macro="" textlink="">
      <cdr:nvSpPr>
        <cdr:cNvPr id="12" name="TextBox 1"/>
        <cdr:cNvSpPr/>
      </cdr:nvSpPr>
      <cdr:spPr>
        <a:xfrm xmlns:a="http://schemas.openxmlformats.org/drawingml/2006/main">
          <a:off x="504056" y="1191330"/>
          <a:ext cx="741909" cy="3371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42,169 %</a:t>
          </a:r>
          <a:endParaRPr lang="en-US" sz="1600" b="1" dirty="0"/>
        </a:p>
      </cdr:txBody>
    </cdr:sp>
  </cdr:relSizeAnchor>
  <cdr:relSizeAnchor xmlns:cdr="http://schemas.openxmlformats.org/drawingml/2006/chartDrawing">
    <cdr:from>
      <cdr:x>0.42112</cdr:x>
      <cdr:y>0.33088</cdr:y>
    </cdr:from>
    <cdr:to>
      <cdr:x>0.57888</cdr:x>
      <cdr:y>0.43544</cdr:y>
    </cdr:to>
    <cdr:sp macro="" textlink="">
      <cdr:nvSpPr>
        <cdr:cNvPr id="14" name="TextBox 3"/>
        <cdr:cNvSpPr/>
      </cdr:nvSpPr>
      <cdr:spPr>
        <a:xfrm xmlns:a="http://schemas.openxmlformats.org/drawingml/2006/main">
          <a:off x="1971060" y="1011511"/>
          <a:ext cx="738399" cy="3196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40,964 %</a:t>
          </a:r>
          <a:endParaRPr lang="en-US" sz="1100" dirty="0"/>
        </a:p>
      </cdr:txBody>
    </cdr:sp>
  </cdr:relSizeAnchor>
  <cdr:relSizeAnchor xmlns:cdr="http://schemas.openxmlformats.org/drawingml/2006/chartDrawing">
    <cdr:from>
      <cdr:x>0.09278</cdr:x>
      <cdr:y>0</cdr:y>
    </cdr:from>
    <cdr:to>
      <cdr:x>0.09425</cdr:x>
      <cdr:y>0.01664</cdr:y>
    </cdr:to>
    <cdr:sp macro="" textlink="">
      <cdr:nvSpPr>
        <cdr:cNvPr id="15" name="TextBox 4"/>
        <cdr:cNvSpPr/>
      </cdr:nvSpPr>
      <cdr:spPr>
        <a:xfrm xmlns:a="http://schemas.openxmlformats.org/drawingml/2006/main">
          <a:off x="716" y="0"/>
          <a:ext cx="11" cy="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solidFill>
              <a:srgbClr val="FF0000"/>
            </a:solidFill>
          </a:endParaRPr>
        </a:p>
      </cdr:txBody>
    </cdr:sp>
  </cdr:relSizeAnchor>
  <cdr:relSizeAnchor xmlns:cdr="http://schemas.openxmlformats.org/drawingml/2006/chartDrawing">
    <cdr:from>
      <cdr:x>0.16923</cdr:x>
      <cdr:y>0.29178</cdr:y>
    </cdr:from>
    <cdr:to>
      <cdr:x>0.24289</cdr:x>
      <cdr:y>0.3942</cdr:y>
    </cdr:to>
    <cdr:sp macro="" textlink="">
      <cdr:nvSpPr>
        <cdr:cNvPr id="18" name="TextBox 17"/>
        <cdr:cNvSpPr txBox="1"/>
      </cdr:nvSpPr>
      <cdr:spPr>
        <a:xfrm xmlns:a="http://schemas.openxmlformats.org/drawingml/2006/main">
          <a:off x="792088" y="891973"/>
          <a:ext cx="344767" cy="3131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35</a:t>
          </a:r>
          <a:endParaRPr lang="en-US" sz="1400" dirty="0"/>
        </a:p>
      </cdr:txBody>
    </cdr:sp>
  </cdr:relSizeAnchor>
  <cdr:relSizeAnchor xmlns:cdr="http://schemas.openxmlformats.org/drawingml/2006/chartDrawing">
    <cdr:from>
      <cdr:x>0.47819</cdr:x>
      <cdr:y>0.24215</cdr:y>
    </cdr:from>
    <cdr:to>
      <cdr:x>0.59277</cdr:x>
      <cdr:y>0.36402</cdr:y>
    </cdr:to>
    <cdr:sp macro="" textlink="">
      <cdr:nvSpPr>
        <cdr:cNvPr id="19" name="TextBox 18"/>
        <cdr:cNvSpPr txBox="1"/>
      </cdr:nvSpPr>
      <cdr:spPr>
        <a:xfrm xmlns:a="http://schemas.openxmlformats.org/drawingml/2006/main">
          <a:off x="2238155" y="740273"/>
          <a:ext cx="536294" cy="3725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34</a:t>
          </a:r>
          <a:endParaRPr lang="en-US" sz="1400" dirty="0"/>
        </a:p>
      </cdr:txBody>
    </cdr:sp>
  </cdr:relSizeAnchor>
  <cdr:relSizeAnchor xmlns:cdr="http://schemas.openxmlformats.org/drawingml/2006/chartDrawing">
    <cdr:from>
      <cdr:x>0.35385</cdr:x>
      <cdr:y>0.49043</cdr:y>
    </cdr:from>
    <cdr:to>
      <cdr:x>0.44784</cdr:x>
      <cdr:y>0.61776</cdr:y>
    </cdr:to>
    <cdr:sp macro="" textlink="">
      <cdr:nvSpPr>
        <cdr:cNvPr id="20" name="TextBox 19"/>
        <cdr:cNvSpPr txBox="1"/>
      </cdr:nvSpPr>
      <cdr:spPr>
        <a:xfrm xmlns:a="http://schemas.openxmlformats.org/drawingml/2006/main">
          <a:off x="1656184" y="1499260"/>
          <a:ext cx="439922" cy="3892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14</a:t>
          </a:r>
        </a:p>
      </cdr:txBody>
    </cdr:sp>
  </cdr:relSizeAnchor>
  <cdr:relSizeAnchor xmlns:cdr="http://schemas.openxmlformats.org/drawingml/2006/chartDrawing">
    <cdr:from>
      <cdr:x>0.00574</cdr:x>
      <cdr:y>0.84226</cdr:y>
    </cdr:from>
    <cdr:to>
      <cdr:x>1</cdr:x>
      <cdr:y>1</cdr:y>
    </cdr:to>
    <cdr:sp macro="" textlink="">
      <cdr:nvSpPr>
        <cdr:cNvPr id="22" name="Text Box 3"/>
        <cdr:cNvSpPr txBox="1"/>
      </cdr:nvSpPr>
      <cdr:spPr>
        <a:xfrm xmlns:a="http://schemas.openxmlformats.org/drawingml/2006/main">
          <a:off x="5577438" y="3685391"/>
          <a:ext cx="4510405" cy="47879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nchorCtr="0"/>
        <a:lstStyle xmlns:a="http://schemas.openxmlformats.org/drawingml/2006/main">
          <a:defPPr>
            <a:defRPr lang="en-GB"/>
          </a:defPPr>
          <a:lvl1pPr algn="l" rtl="0" fontAlgn="base">
            <a:spcBef>
              <a:spcPct val="0"/>
            </a:spcBef>
            <a:spcAft>
              <a:spcPct val="0"/>
            </a:spcAft>
            <a:defRPr sz="2400" kern="1200">
              <a:solidFill>
                <a:schemeClr val="dk1"/>
              </a:solidFill>
              <a:latin typeface="+mn-lt"/>
              <a:ea typeface="+mn-ea"/>
              <a:cs typeface="+mn-cs"/>
            </a:defRPr>
          </a:lvl1pPr>
          <a:lvl2pPr marL="457200" algn="l" rtl="0" fontAlgn="base">
            <a:spcBef>
              <a:spcPct val="0"/>
            </a:spcBef>
            <a:spcAft>
              <a:spcPct val="0"/>
            </a:spcAft>
            <a:defRPr sz="2400" kern="1200">
              <a:solidFill>
                <a:schemeClr val="dk1"/>
              </a:solidFill>
              <a:latin typeface="+mn-lt"/>
              <a:ea typeface="+mn-ea"/>
              <a:cs typeface="+mn-cs"/>
            </a:defRPr>
          </a:lvl2pPr>
          <a:lvl3pPr marL="914400" algn="l" rtl="0" fontAlgn="base">
            <a:spcBef>
              <a:spcPct val="0"/>
            </a:spcBef>
            <a:spcAft>
              <a:spcPct val="0"/>
            </a:spcAft>
            <a:defRPr sz="2400" kern="1200">
              <a:solidFill>
                <a:schemeClr val="dk1"/>
              </a:solidFill>
              <a:latin typeface="+mn-lt"/>
              <a:ea typeface="+mn-ea"/>
              <a:cs typeface="+mn-cs"/>
            </a:defRPr>
          </a:lvl3pPr>
          <a:lvl4pPr marL="1371600" algn="l" rtl="0" fontAlgn="base">
            <a:spcBef>
              <a:spcPct val="0"/>
            </a:spcBef>
            <a:spcAft>
              <a:spcPct val="0"/>
            </a:spcAft>
            <a:defRPr sz="2400" kern="1200">
              <a:solidFill>
                <a:schemeClr val="dk1"/>
              </a:solidFill>
              <a:latin typeface="+mn-lt"/>
              <a:ea typeface="+mn-ea"/>
              <a:cs typeface="+mn-cs"/>
            </a:defRPr>
          </a:lvl4pPr>
          <a:lvl5pPr marL="1828800" algn="l"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xmlns:a="http://schemas.openxmlformats.org/drawingml/2006/main">
          <a:pPr algn="l"/>
          <a:r>
            <a:rPr lang="en-ZA" altLang="en-US" sz="800" b="1" u="sng" dirty="0"/>
            <a:t>SATISFACTORY LEVELS</a:t>
          </a:r>
          <a:r>
            <a:rPr lang="en-ZA" altLang="en-US" sz="800" dirty="0"/>
            <a:t>:</a:t>
          </a:r>
        </a:p>
        <a:p xmlns:a="http://schemas.openxmlformats.org/drawingml/2006/main">
          <a:pPr algn="l"/>
          <a:endParaRPr lang="en-ZA" altLang="en-US" sz="800" dirty="0"/>
        </a:p>
        <a:p xmlns:a="http://schemas.openxmlformats.org/drawingml/2006/main">
          <a:pPr algn="l"/>
          <a:r>
            <a:rPr lang="en-ZA" altLang="en-US" sz="800" b="1" dirty="0">
              <a:solidFill>
                <a:srgbClr val="00B050"/>
              </a:solidFill>
            </a:rPr>
            <a:t>Green</a:t>
          </a:r>
          <a:r>
            <a:rPr lang="en-ZA" altLang="en-US" sz="800" dirty="0"/>
            <a:t>:  </a:t>
          </a:r>
          <a:r>
            <a:rPr lang="en-ZA" altLang="en-US" sz="800" u="sng" dirty="0"/>
            <a:t>Satisfactory  </a:t>
          </a:r>
          <a:r>
            <a:rPr lang="en-ZA" altLang="en-US" sz="800" dirty="0"/>
            <a:t>- </a:t>
          </a:r>
          <a:r>
            <a:rPr lang="en-ZA" altLang="en-US" sz="800" b="1" dirty="0">
              <a:solidFill>
                <a:srgbClr val="FFC000"/>
              </a:solidFill>
            </a:rPr>
            <a:t>Yellow</a:t>
          </a:r>
          <a:r>
            <a:rPr lang="en-ZA" altLang="en-US" sz="800" dirty="0"/>
            <a:t>:  </a:t>
          </a:r>
          <a:r>
            <a:rPr lang="en-ZA" altLang="en-US" sz="800" u="sng" dirty="0"/>
            <a:t>Moderate </a:t>
          </a:r>
          <a:r>
            <a:rPr lang="en-ZA" altLang="en-US" sz="800" dirty="0"/>
            <a:t>- </a:t>
          </a:r>
          <a:r>
            <a:rPr lang="en-ZA" altLang="en-US" sz="800" b="1" dirty="0">
              <a:solidFill>
                <a:srgbClr val="FF0000"/>
              </a:solidFill>
            </a:rPr>
            <a:t>Red</a:t>
          </a:r>
          <a:r>
            <a:rPr lang="en-ZA" altLang="en-US" sz="800" dirty="0"/>
            <a:t>:  </a:t>
          </a:r>
          <a:r>
            <a:rPr lang="en-ZA" altLang="en-US" sz="800" u="sng" dirty="0"/>
            <a:t>Unsatisfactory</a:t>
          </a:r>
          <a:endParaRPr lang="en-ZA" altLang="en-US" sz="800" dirty="0"/>
        </a:p>
        <a:p xmlns:a="http://schemas.openxmlformats.org/drawingml/2006/main">
          <a:pPr algn="l"/>
          <a:endParaRPr lang="en-ZA" altLang="en-US" sz="800" dirty="0"/>
        </a:p>
        <a:p xmlns:a="http://schemas.openxmlformats.org/drawingml/2006/main">
          <a:pPr algn="l"/>
          <a:endParaRPr lang="en-ZA" altLang="en-US" sz="800" dirty="0"/>
        </a:p>
        <a:p xmlns:a="http://schemas.openxmlformats.org/drawingml/2006/main">
          <a:pPr algn="l"/>
          <a:endParaRPr lang="en-ZA" altLang="en-US" sz="800" dirty="0"/>
        </a:p>
      </cdr:txBody>
    </cdr:sp>
  </cdr:relSizeAnchor>
  <cdr:relSizeAnchor xmlns:cdr="http://schemas.openxmlformats.org/drawingml/2006/chartDrawing">
    <cdr:from>
      <cdr:x>0.29414</cdr:x>
      <cdr:y>0.58887</cdr:y>
    </cdr:from>
    <cdr:to>
      <cdr:x>0.4519</cdr:x>
      <cdr:y>0.69343</cdr:y>
    </cdr:to>
    <cdr:sp macro="" textlink="">
      <cdr:nvSpPr>
        <cdr:cNvPr id="23" name="TextBox 3"/>
        <cdr:cNvSpPr/>
      </cdr:nvSpPr>
      <cdr:spPr>
        <a:xfrm xmlns:a="http://schemas.openxmlformats.org/drawingml/2006/main">
          <a:off x="1376712" y="1800200"/>
          <a:ext cx="738399" cy="3196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16,867 %</a:t>
          </a:r>
          <a:endParaRPr lang="en-US" sz="1100" dirty="0"/>
        </a:p>
      </cdr:txBody>
    </cdr:sp>
  </cdr:relSizeAnchor>
  <cdr:relSizeAnchor xmlns:cdr="http://schemas.openxmlformats.org/drawingml/2006/chartDrawing">
    <cdr:from>
      <cdr:x>0.61538</cdr:x>
      <cdr:y>0.7302</cdr:y>
    </cdr:from>
    <cdr:to>
      <cdr:x>0.96459</cdr:x>
      <cdr:y>0.86054</cdr:y>
    </cdr:to>
    <cdr:sp macro="" textlink="">
      <cdr:nvSpPr>
        <cdr:cNvPr id="13" name="TextBox 5"/>
        <cdr:cNvSpPr/>
      </cdr:nvSpPr>
      <cdr:spPr>
        <a:xfrm xmlns:a="http://schemas.openxmlformats.org/drawingml/2006/main">
          <a:off x="2880320" y="2232248"/>
          <a:ext cx="1634484" cy="398453"/>
        </a:xfrm>
        <a:prstGeom xmlns:a="http://schemas.openxmlformats.org/drawingml/2006/main" prst="rect">
          <a:avLst/>
        </a:prstGeom>
      </cdr:spPr>
      <cdr:txBody>
        <a:bodyPr xmlns:a="http://schemas.openxmlformats.org/drawingml/2006/main" wrap="none" rtlCol="0"/>
        <a:lstStyle xmlns:a="http://schemas.openxmlformats.org/drawingml/2006/main">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xmlns:a="http://schemas.openxmlformats.org/drawingml/2006/main">
          <a:r>
            <a:rPr lang="en-ZA" sz="1050" b="1" dirty="0">
              <a:latin typeface="Calibri" panose="020F0502020204030204" pitchFamily="34" charset="0"/>
              <a:cs typeface="Calibri" panose="020F0502020204030204" pitchFamily="34" charset="0"/>
            </a:rPr>
            <a:t>Satisfactory Level:    </a:t>
          </a:r>
          <a:r>
            <a:rPr lang="en-ZA" sz="1050" b="1" dirty="0" smtClean="0">
              <a:latin typeface="Calibri" panose="020F0502020204030204" pitchFamily="34" charset="0"/>
              <a:cs typeface="Calibri" panose="020F0502020204030204" pitchFamily="34" charset="0"/>
            </a:rPr>
            <a:t>  </a:t>
          </a:r>
          <a:r>
            <a:rPr lang="en-ZA" sz="1050" b="1" dirty="0" smtClean="0">
              <a:solidFill>
                <a:srgbClr val="00B050"/>
              </a:solidFill>
              <a:latin typeface="Calibri" panose="020F0502020204030204" pitchFamily="34" charset="0"/>
              <a:cs typeface="Calibri" panose="020F0502020204030204" pitchFamily="34" charset="0"/>
            </a:rPr>
            <a:t>40,964 %</a:t>
          </a:r>
        </a:p>
        <a:p xmlns:a="http://schemas.openxmlformats.org/drawingml/2006/main">
          <a:r>
            <a:rPr lang="en-ZA" sz="1050" b="1" dirty="0" smtClean="0">
              <a:latin typeface="Calibri" panose="020F0502020204030204" pitchFamily="34" charset="0"/>
              <a:cs typeface="Calibri" panose="020F0502020204030204" pitchFamily="34" charset="0"/>
            </a:rPr>
            <a:t>Unsatisfactory</a:t>
          </a:r>
          <a:r>
            <a:rPr lang="en-ZA" sz="1050" b="1" baseline="0" dirty="0" smtClean="0">
              <a:latin typeface="Calibri" panose="020F0502020204030204" pitchFamily="34" charset="0"/>
              <a:cs typeface="Calibri" panose="020F0502020204030204" pitchFamily="34" charset="0"/>
            </a:rPr>
            <a:t> </a:t>
          </a:r>
          <a:r>
            <a:rPr lang="en-ZA" sz="1050" b="1" baseline="0" dirty="0">
              <a:latin typeface="Calibri" panose="020F0502020204030204" pitchFamily="34" charset="0"/>
              <a:cs typeface="Calibri" panose="020F0502020204030204" pitchFamily="34" charset="0"/>
            </a:rPr>
            <a:t>Level:  </a:t>
          </a:r>
          <a:r>
            <a:rPr lang="en-ZA" sz="1050" b="1" baseline="0" dirty="0" smtClean="0">
              <a:solidFill>
                <a:srgbClr val="FF0000"/>
              </a:solidFill>
              <a:latin typeface="Calibri" panose="020F0502020204030204" pitchFamily="34" charset="0"/>
              <a:cs typeface="Calibri" panose="020F0502020204030204" pitchFamily="34" charset="0"/>
            </a:rPr>
            <a:t>59,036 %</a:t>
          </a:r>
          <a:endParaRPr lang="en-ZA" sz="1050" b="1" baseline="0" dirty="0">
            <a:solidFill>
              <a:srgbClr val="FF0000"/>
            </a:solidFill>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0.1238</cdr:x>
      <cdr:y>0.37602</cdr:y>
    </cdr:from>
    <cdr:to>
      <cdr:x>0.2232</cdr:x>
      <cdr:y>0.46979</cdr:y>
    </cdr:to>
    <cdr:sp macro="" textlink="">
      <cdr:nvSpPr>
        <cdr:cNvPr id="2" name="TextBox 1"/>
        <cdr:cNvSpPr/>
      </cdr:nvSpPr>
      <cdr:spPr>
        <a:xfrm xmlns:a="http://schemas.openxmlformats.org/drawingml/2006/main">
          <a:off x="463569" y="1008113"/>
          <a:ext cx="372195" cy="2513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44.578%</a:t>
          </a:r>
        </a:p>
      </cdr:txBody>
    </cdr:sp>
  </cdr:relSizeAnchor>
  <cdr:relSizeAnchor xmlns:cdr="http://schemas.openxmlformats.org/drawingml/2006/chartDrawing">
    <cdr:from>
      <cdr:x>0.32259</cdr:x>
      <cdr:y>0.59089</cdr:y>
    </cdr:from>
    <cdr:to>
      <cdr:x>0.48487</cdr:x>
      <cdr:y>0.67147</cdr:y>
    </cdr:to>
    <cdr:sp macro="" textlink="">
      <cdr:nvSpPr>
        <cdr:cNvPr id="3" name="TextBox 2"/>
        <cdr:cNvSpPr/>
      </cdr:nvSpPr>
      <cdr:spPr>
        <a:xfrm xmlns:a="http://schemas.openxmlformats.org/drawingml/2006/main">
          <a:off x="1207926" y="1584177"/>
          <a:ext cx="607620"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16.867%</a:t>
          </a:r>
        </a:p>
      </cdr:txBody>
    </cdr:sp>
  </cdr:relSizeAnchor>
  <cdr:relSizeAnchor xmlns:cdr="http://schemas.openxmlformats.org/drawingml/2006/chartDrawing">
    <cdr:from>
      <cdr:x>0.51923</cdr:x>
      <cdr:y>0.39654</cdr:y>
    </cdr:from>
    <cdr:to>
      <cdr:x>0.67551</cdr:x>
      <cdr:y>0.51132</cdr:y>
    </cdr:to>
    <cdr:sp macro="" textlink="">
      <cdr:nvSpPr>
        <cdr:cNvPr id="4" name="TextBox 3"/>
        <cdr:cNvSpPr/>
      </cdr:nvSpPr>
      <cdr:spPr>
        <a:xfrm xmlns:a="http://schemas.openxmlformats.org/drawingml/2006/main">
          <a:off x="1944216" y="1063105"/>
          <a:ext cx="585177" cy="3077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38.554</a:t>
          </a:r>
          <a:r>
            <a:rPr lang="en-US" sz="1400" dirty="0"/>
            <a:t>%</a:t>
          </a:r>
        </a:p>
      </cdr:txBody>
    </cdr:sp>
  </cdr:relSizeAnchor>
  <cdr:relSizeAnchor xmlns:cdr="http://schemas.openxmlformats.org/drawingml/2006/chartDrawing">
    <cdr:from>
      <cdr:x>0.09875</cdr:x>
      <cdr:y>0</cdr:y>
    </cdr:from>
    <cdr:to>
      <cdr:x>0.11497</cdr:x>
      <cdr:y>0</cdr:y>
    </cdr:to>
    <cdr:sp macro="" textlink="">
      <cdr:nvSpPr>
        <cdr:cNvPr id="5" name="TextBox 4"/>
        <cdr:cNvSpPr/>
      </cdr:nvSpPr>
      <cdr:spPr>
        <a:xfrm xmlns:a="http://schemas.openxmlformats.org/drawingml/2006/main">
          <a:off x="315669" y="0"/>
          <a:ext cx="5865" cy="212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Satisfactory Level:       </a:t>
          </a:r>
          <a:r>
            <a:rPr lang="en-US" sz="1100" b="1">
              <a:solidFill>
                <a:srgbClr val="00B050"/>
              </a:solidFill>
            </a:rPr>
            <a:t>38.554%</a:t>
          </a:r>
        </a:p>
        <a:p xmlns:a="http://schemas.openxmlformats.org/drawingml/2006/main">
          <a:endParaRPr lang="en-US" sz="1100"/>
        </a:p>
        <a:p xmlns:a="http://schemas.openxmlformats.org/drawingml/2006/main">
          <a:r>
            <a:rPr lang="en-US" sz="1100"/>
            <a:t>Unsatisfactory Level:  </a:t>
          </a:r>
          <a:r>
            <a:rPr lang="en-US" sz="1100" b="1">
              <a:solidFill>
                <a:srgbClr val="FF0000"/>
              </a:solidFill>
            </a:rPr>
            <a:t>61.445</a:t>
          </a:r>
          <a:r>
            <a:rPr lang="en-US" sz="1100">
              <a:solidFill>
                <a:srgbClr val="FF0000"/>
              </a:solidFill>
            </a:rPr>
            <a:t>%</a:t>
          </a:r>
        </a:p>
      </cdr:txBody>
    </cdr:sp>
  </cdr:relSizeAnchor>
  <cdr:relSizeAnchor xmlns:cdr="http://schemas.openxmlformats.org/drawingml/2006/chartDrawing">
    <cdr:from>
      <cdr:x>0.51425</cdr:x>
      <cdr:y>0.86229</cdr:y>
    </cdr:from>
    <cdr:to>
      <cdr:x>1</cdr:x>
      <cdr:y>1</cdr:y>
    </cdr:to>
    <cdr:sp macro="" textlink="">
      <cdr:nvSpPr>
        <cdr:cNvPr id="6" name="TextBox 5"/>
        <cdr:cNvSpPr/>
      </cdr:nvSpPr>
      <cdr:spPr>
        <a:xfrm xmlns:a="http://schemas.openxmlformats.org/drawingml/2006/main">
          <a:off x="1925565" y="2640987"/>
          <a:ext cx="1818851" cy="4217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900" dirty="0"/>
            <a:t>Satisfactory Level:       </a:t>
          </a:r>
          <a:r>
            <a:rPr lang="en-ZA" sz="900" b="1" dirty="0" smtClean="0">
              <a:solidFill>
                <a:srgbClr val="00B050"/>
              </a:solidFill>
            </a:rPr>
            <a:t>38.554 %</a:t>
          </a:r>
          <a:endParaRPr lang="en-ZA" sz="900" b="1" dirty="0">
            <a:solidFill>
              <a:srgbClr val="00B050"/>
            </a:solidFill>
          </a:endParaRPr>
        </a:p>
        <a:p xmlns:a="http://schemas.openxmlformats.org/drawingml/2006/main">
          <a:r>
            <a:rPr lang="en-ZA" sz="900" dirty="0"/>
            <a:t>Unsatisfactory</a:t>
          </a:r>
          <a:r>
            <a:rPr lang="en-ZA" sz="900" baseline="0" dirty="0"/>
            <a:t> Level:  </a:t>
          </a:r>
          <a:r>
            <a:rPr lang="en-ZA" sz="900" b="1" baseline="0" dirty="0" smtClean="0">
              <a:solidFill>
                <a:srgbClr val="FF0000"/>
              </a:solidFill>
            </a:rPr>
            <a:t>61,445 %</a:t>
          </a:r>
          <a:endParaRPr lang="en-ZA" sz="900" b="1"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0.16</cdr:x>
      <cdr:y>0.51909</cdr:y>
    </cdr:from>
    <cdr:to>
      <cdr:x>0.35808</cdr:x>
      <cdr:y>0.65274</cdr:y>
    </cdr:to>
    <cdr:sp macro="" textlink="">
      <cdr:nvSpPr>
        <cdr:cNvPr id="2" name="TextBox 1"/>
        <cdr:cNvSpPr/>
      </cdr:nvSpPr>
      <cdr:spPr>
        <a:xfrm xmlns:a="http://schemas.openxmlformats.org/drawingml/2006/main">
          <a:off x="576066" y="1682032"/>
          <a:ext cx="713168" cy="4330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67.74%</a:t>
          </a:r>
        </a:p>
      </cdr:txBody>
    </cdr:sp>
  </cdr:relSizeAnchor>
  <cdr:relSizeAnchor xmlns:cdr="http://schemas.openxmlformats.org/drawingml/2006/chartDrawing">
    <cdr:from>
      <cdr:x>0.375</cdr:x>
      <cdr:y>0.35556</cdr:y>
    </cdr:from>
    <cdr:to>
      <cdr:x>0.50992</cdr:x>
      <cdr:y>0.45088</cdr:y>
    </cdr:to>
    <cdr:sp macro="" textlink="">
      <cdr:nvSpPr>
        <cdr:cNvPr id="3" name="TextBox 2"/>
        <cdr:cNvSpPr/>
      </cdr:nvSpPr>
      <cdr:spPr>
        <a:xfrm xmlns:a="http://schemas.openxmlformats.org/drawingml/2006/main">
          <a:off x="1296144" y="1152128"/>
          <a:ext cx="466335" cy="3088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6.45 %</a:t>
          </a:r>
          <a:endParaRPr lang="en-US" sz="1100" dirty="0"/>
        </a:p>
      </cdr:txBody>
    </cdr:sp>
  </cdr:relSizeAnchor>
  <cdr:relSizeAnchor xmlns:cdr="http://schemas.openxmlformats.org/drawingml/2006/chartDrawing">
    <cdr:from>
      <cdr:x>0.56</cdr:x>
      <cdr:y>0.46532</cdr:y>
    </cdr:from>
    <cdr:to>
      <cdr:x>0.68932</cdr:x>
      <cdr:y>0.59625</cdr:y>
    </cdr:to>
    <cdr:sp macro="" textlink="">
      <cdr:nvSpPr>
        <cdr:cNvPr id="4" name="TextBox 3"/>
        <cdr:cNvSpPr/>
      </cdr:nvSpPr>
      <cdr:spPr>
        <a:xfrm xmlns:a="http://schemas.openxmlformats.org/drawingml/2006/main">
          <a:off x="2016225" y="1402753"/>
          <a:ext cx="465604" cy="3947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i="0" dirty="0" smtClean="0"/>
            <a:t>25.81 %</a:t>
          </a:r>
          <a:endParaRPr lang="en-US" sz="1100" b="1" i="0" dirty="0"/>
        </a:p>
      </cdr:txBody>
    </cdr:sp>
  </cdr:relSizeAnchor>
  <cdr:relSizeAnchor xmlns:cdr="http://schemas.openxmlformats.org/drawingml/2006/chartDrawing">
    <cdr:from>
      <cdr:x>0.49482</cdr:x>
      <cdr:y>0.86009</cdr:y>
    </cdr:from>
    <cdr:to>
      <cdr:x>1</cdr:x>
      <cdr:y>1</cdr:y>
    </cdr:to>
    <cdr:sp macro="" textlink="">
      <cdr:nvSpPr>
        <cdr:cNvPr id="5" name="TextBox 5"/>
        <cdr:cNvSpPr/>
      </cdr:nvSpPr>
      <cdr:spPr>
        <a:xfrm xmlns:a="http://schemas.openxmlformats.org/drawingml/2006/main">
          <a:off x="1976365" y="2691787"/>
          <a:ext cx="1818851" cy="4217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900" dirty="0"/>
            <a:t>Satisfactory Level:       </a:t>
          </a:r>
          <a:r>
            <a:rPr lang="en-ZA" sz="900" dirty="0" smtClean="0"/>
            <a:t> </a:t>
          </a:r>
          <a:r>
            <a:rPr lang="en-ZA" sz="900" b="1" dirty="0" smtClean="0">
              <a:solidFill>
                <a:srgbClr val="00B050"/>
              </a:solidFill>
            </a:rPr>
            <a:t>6,45 </a:t>
          </a:r>
          <a:r>
            <a:rPr lang="en-ZA" sz="900" b="1" dirty="0" smtClean="0">
              <a:solidFill>
                <a:srgbClr val="00B050"/>
              </a:solidFill>
            </a:rPr>
            <a:t>%</a:t>
          </a:r>
          <a:endParaRPr lang="en-ZA" sz="900" b="1" dirty="0">
            <a:solidFill>
              <a:srgbClr val="00B050"/>
            </a:solidFill>
          </a:endParaRPr>
        </a:p>
        <a:p xmlns:a="http://schemas.openxmlformats.org/drawingml/2006/main">
          <a:r>
            <a:rPr lang="en-ZA" sz="900" dirty="0"/>
            <a:t>Unsatisfactory</a:t>
          </a:r>
          <a:r>
            <a:rPr lang="en-ZA" sz="900" baseline="0" dirty="0"/>
            <a:t> Level:  </a:t>
          </a:r>
          <a:r>
            <a:rPr lang="en-ZA" sz="900" b="1" baseline="0" dirty="0" smtClean="0">
              <a:solidFill>
                <a:srgbClr val="FF0000"/>
              </a:solidFill>
            </a:rPr>
            <a:t>93,55 </a:t>
          </a:r>
          <a:r>
            <a:rPr lang="en-ZA" sz="900" b="1" baseline="0" dirty="0" smtClean="0">
              <a:solidFill>
                <a:srgbClr val="FF0000"/>
              </a:solidFill>
            </a:rPr>
            <a:t>%</a:t>
          </a:r>
          <a:endParaRPr lang="en-ZA" sz="900" b="1"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0.19249</cdr:x>
      <cdr:y>0.3363</cdr:y>
    </cdr:from>
    <cdr:to>
      <cdr:x>0.26541</cdr:x>
      <cdr:y>0.4258</cdr:y>
    </cdr:to>
    <cdr:sp macro="" textlink="">
      <cdr:nvSpPr>
        <cdr:cNvPr id="2" name="TextBox 1"/>
        <cdr:cNvSpPr/>
      </cdr:nvSpPr>
      <cdr:spPr>
        <a:xfrm xmlns:a="http://schemas.openxmlformats.org/drawingml/2006/main">
          <a:off x="887079" y="1089696"/>
          <a:ext cx="336053" cy="2900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0" dirty="0"/>
            <a:t>11</a:t>
          </a:r>
        </a:p>
      </cdr:txBody>
    </cdr:sp>
  </cdr:relSizeAnchor>
  <cdr:relSizeAnchor xmlns:cdr="http://schemas.openxmlformats.org/drawingml/2006/chartDrawing">
    <cdr:from>
      <cdr:x>0.56749</cdr:x>
      <cdr:y>0.26963</cdr:y>
    </cdr:from>
    <cdr:to>
      <cdr:x>0.64438</cdr:x>
      <cdr:y>0.34616</cdr:y>
    </cdr:to>
    <cdr:sp macro="" textlink="">
      <cdr:nvSpPr>
        <cdr:cNvPr id="3" name="TextBox 2"/>
        <cdr:cNvSpPr/>
      </cdr:nvSpPr>
      <cdr:spPr>
        <a:xfrm xmlns:a="http://schemas.openxmlformats.org/drawingml/2006/main">
          <a:off x="2615271" y="873672"/>
          <a:ext cx="354348" cy="247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8</a:t>
          </a:r>
        </a:p>
      </cdr:txBody>
    </cdr:sp>
  </cdr:relSizeAnchor>
  <cdr:relSizeAnchor xmlns:cdr="http://schemas.openxmlformats.org/drawingml/2006/chartDrawing">
    <cdr:from>
      <cdr:x>0.0245</cdr:x>
      <cdr:y>0.86667</cdr:y>
    </cdr:from>
    <cdr:to>
      <cdr:x>0.94691</cdr:x>
      <cdr:y>0.99952</cdr:y>
    </cdr:to>
    <cdr:sp macro="" textlink="">
      <cdr:nvSpPr>
        <cdr:cNvPr id="5" name="Text Box 3"/>
        <cdr:cNvSpPr txBox="1"/>
      </cdr:nvSpPr>
      <cdr:spPr>
        <a:xfrm xmlns:a="http://schemas.openxmlformats.org/drawingml/2006/main">
          <a:off x="133351" y="2619375"/>
          <a:ext cx="5381624" cy="4191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nchorCtr="0"/>
        <a:lstStyle xmlns:a="http://schemas.openxmlformats.org/drawingml/2006/main">
          <a:defPPr>
            <a:defRPr lang="en-GB"/>
          </a:defPPr>
          <a:lvl1pPr algn="l" rtl="0" fontAlgn="base">
            <a:spcBef>
              <a:spcPct val="0"/>
            </a:spcBef>
            <a:spcAft>
              <a:spcPct val="0"/>
            </a:spcAft>
            <a:defRPr sz="2400" kern="1200">
              <a:solidFill>
                <a:schemeClr val="dk1"/>
              </a:solidFill>
              <a:latin typeface="+mn-lt"/>
              <a:ea typeface="+mn-ea"/>
              <a:cs typeface="+mn-cs"/>
            </a:defRPr>
          </a:lvl1pPr>
          <a:lvl2pPr marL="457200" algn="l" rtl="0" fontAlgn="base">
            <a:spcBef>
              <a:spcPct val="0"/>
            </a:spcBef>
            <a:spcAft>
              <a:spcPct val="0"/>
            </a:spcAft>
            <a:defRPr sz="2400" kern="1200">
              <a:solidFill>
                <a:schemeClr val="dk1"/>
              </a:solidFill>
              <a:latin typeface="+mn-lt"/>
              <a:ea typeface="+mn-ea"/>
              <a:cs typeface="+mn-cs"/>
            </a:defRPr>
          </a:lvl2pPr>
          <a:lvl3pPr marL="914400" algn="l" rtl="0" fontAlgn="base">
            <a:spcBef>
              <a:spcPct val="0"/>
            </a:spcBef>
            <a:spcAft>
              <a:spcPct val="0"/>
            </a:spcAft>
            <a:defRPr sz="2400" kern="1200">
              <a:solidFill>
                <a:schemeClr val="dk1"/>
              </a:solidFill>
              <a:latin typeface="+mn-lt"/>
              <a:ea typeface="+mn-ea"/>
              <a:cs typeface="+mn-cs"/>
            </a:defRPr>
          </a:lvl3pPr>
          <a:lvl4pPr marL="1371600" algn="l" rtl="0" fontAlgn="base">
            <a:spcBef>
              <a:spcPct val="0"/>
            </a:spcBef>
            <a:spcAft>
              <a:spcPct val="0"/>
            </a:spcAft>
            <a:defRPr sz="2400" kern="1200">
              <a:solidFill>
                <a:schemeClr val="dk1"/>
              </a:solidFill>
              <a:latin typeface="+mn-lt"/>
              <a:ea typeface="+mn-ea"/>
              <a:cs typeface="+mn-cs"/>
            </a:defRPr>
          </a:lvl4pPr>
          <a:lvl5pPr marL="1828800" algn="l"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xmlns:a="http://schemas.openxmlformats.org/drawingml/2006/main">
          <a:pPr algn="l"/>
          <a:r>
            <a:rPr lang="en-ZA" altLang="en-US" sz="800" b="1" u="sng"/>
            <a:t>SATISFACTORY LEVELS</a:t>
          </a:r>
          <a:r>
            <a:rPr lang="en-ZA" altLang="en-US" sz="800"/>
            <a:t>:</a:t>
          </a:r>
        </a:p>
        <a:p xmlns:a="http://schemas.openxmlformats.org/drawingml/2006/main">
          <a:pPr algn="l"/>
          <a:endParaRPr lang="en-ZA" altLang="en-US" sz="800"/>
        </a:p>
        <a:p xmlns:a="http://schemas.openxmlformats.org/drawingml/2006/main">
          <a:pPr algn="l"/>
          <a:r>
            <a:rPr lang="en-ZA" altLang="en-US" sz="800" b="1">
              <a:solidFill>
                <a:srgbClr val="00B050"/>
              </a:solidFill>
            </a:rPr>
            <a:t>Green</a:t>
          </a:r>
          <a:r>
            <a:rPr lang="en-ZA" altLang="en-US" sz="800"/>
            <a:t>:  </a:t>
          </a:r>
          <a:r>
            <a:rPr lang="en-ZA" altLang="en-US" sz="800" u="sng"/>
            <a:t>Satisfactory  </a:t>
          </a:r>
          <a:r>
            <a:rPr lang="en-ZA" altLang="en-US" sz="800"/>
            <a:t>- </a:t>
          </a:r>
          <a:r>
            <a:rPr lang="en-ZA" altLang="en-US" sz="800" b="1">
              <a:solidFill>
                <a:srgbClr val="FFC000"/>
              </a:solidFill>
            </a:rPr>
            <a:t>Yellow</a:t>
          </a:r>
          <a:r>
            <a:rPr lang="en-ZA" altLang="en-US" sz="800"/>
            <a:t>:  </a:t>
          </a:r>
          <a:r>
            <a:rPr lang="en-ZA" altLang="en-US" sz="800" u="sng"/>
            <a:t>Moderate </a:t>
          </a:r>
          <a:r>
            <a:rPr lang="en-ZA" altLang="en-US" sz="800"/>
            <a:t>- </a:t>
          </a:r>
          <a:r>
            <a:rPr lang="en-ZA" altLang="en-US" sz="800" b="1">
              <a:solidFill>
                <a:srgbClr val="FF0000"/>
              </a:solidFill>
            </a:rPr>
            <a:t>Red</a:t>
          </a:r>
          <a:r>
            <a:rPr lang="en-ZA" altLang="en-US" sz="800"/>
            <a:t>:  </a:t>
          </a:r>
          <a:r>
            <a:rPr lang="en-ZA" altLang="en-US" sz="800" u="sng"/>
            <a:t>Unsatisfactory</a:t>
          </a:r>
          <a:endParaRPr lang="en-ZA" altLang="en-US" sz="800"/>
        </a:p>
        <a:p xmlns:a="http://schemas.openxmlformats.org/drawingml/2006/main">
          <a:pPr algn="l"/>
          <a:endParaRPr lang="en-ZA" altLang="en-US" sz="800"/>
        </a:p>
        <a:p xmlns:a="http://schemas.openxmlformats.org/drawingml/2006/main">
          <a:pPr algn="l"/>
          <a:endParaRPr lang="en-ZA" altLang="en-US" sz="800"/>
        </a:p>
        <a:p xmlns:a="http://schemas.openxmlformats.org/drawingml/2006/main">
          <a:pPr algn="l"/>
          <a:endParaRPr lang="en-ZA" altLang="en-US" sz="800"/>
        </a:p>
      </cdr:txBody>
    </cdr:sp>
  </cdr:relSizeAnchor>
  <cdr:relSizeAnchor xmlns:cdr="http://schemas.openxmlformats.org/drawingml/2006/chartDrawing">
    <cdr:from>
      <cdr:x>0.14561</cdr:x>
      <cdr:y>0.43485</cdr:y>
    </cdr:from>
    <cdr:to>
      <cdr:x>0.31098</cdr:x>
      <cdr:y>0.56514</cdr:y>
    </cdr:to>
    <cdr:sp macro="" textlink="">
      <cdr:nvSpPr>
        <cdr:cNvPr id="10" name="TextBox 1"/>
        <cdr:cNvSpPr/>
      </cdr:nvSpPr>
      <cdr:spPr>
        <a:xfrm xmlns:a="http://schemas.openxmlformats.org/drawingml/2006/main">
          <a:off x="671055" y="1409028"/>
          <a:ext cx="762109" cy="4221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52,38 </a:t>
          </a:r>
          <a:r>
            <a:rPr lang="en-US" sz="1600" b="1" dirty="0"/>
            <a:t>%</a:t>
          </a:r>
        </a:p>
      </cdr:txBody>
    </cdr:sp>
  </cdr:relSizeAnchor>
  <cdr:relSizeAnchor xmlns:cdr="http://schemas.openxmlformats.org/drawingml/2006/chartDrawing">
    <cdr:from>
      <cdr:x>0.44344</cdr:x>
      <cdr:y>0.58076</cdr:y>
    </cdr:from>
    <cdr:to>
      <cdr:x>0.58781</cdr:x>
      <cdr:y>0.73324</cdr:y>
    </cdr:to>
    <cdr:sp macro="" textlink="">
      <cdr:nvSpPr>
        <cdr:cNvPr id="11" name="TextBox 2"/>
        <cdr:cNvSpPr/>
      </cdr:nvSpPr>
      <cdr:spPr>
        <a:xfrm xmlns:a="http://schemas.openxmlformats.org/drawingml/2006/main">
          <a:off x="2043597" y="1881784"/>
          <a:ext cx="665331" cy="4940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9,52 %</a:t>
          </a:r>
          <a:endParaRPr lang="en-US" sz="1600" b="1" dirty="0"/>
        </a:p>
      </cdr:txBody>
    </cdr:sp>
  </cdr:relSizeAnchor>
  <cdr:relSizeAnchor xmlns:cdr="http://schemas.openxmlformats.org/drawingml/2006/chartDrawing">
    <cdr:from>
      <cdr:x>0.53624</cdr:x>
      <cdr:y>0.35853</cdr:y>
    </cdr:from>
    <cdr:to>
      <cdr:x>0.68373</cdr:x>
      <cdr:y>0.45194</cdr:y>
    </cdr:to>
    <cdr:sp macro="" textlink="">
      <cdr:nvSpPr>
        <cdr:cNvPr id="12" name="TextBox 3"/>
        <cdr:cNvSpPr/>
      </cdr:nvSpPr>
      <cdr:spPr>
        <a:xfrm xmlns:a="http://schemas.openxmlformats.org/drawingml/2006/main">
          <a:off x="2471255" y="1161704"/>
          <a:ext cx="679709" cy="3026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i="0" dirty="0" smtClean="0"/>
            <a:t>38,10 %</a:t>
          </a:r>
          <a:endParaRPr lang="en-US" sz="1600" b="1" i="0" dirty="0"/>
        </a:p>
      </cdr:txBody>
    </cdr:sp>
  </cdr:relSizeAnchor>
  <cdr:relSizeAnchor xmlns:cdr="http://schemas.openxmlformats.org/drawingml/2006/chartDrawing">
    <cdr:from>
      <cdr:x>0.0245</cdr:x>
      <cdr:y>0.86667</cdr:y>
    </cdr:from>
    <cdr:to>
      <cdr:x>0.97374</cdr:x>
      <cdr:y>0.99952</cdr:y>
    </cdr:to>
    <cdr:sp macro="" textlink="">
      <cdr:nvSpPr>
        <cdr:cNvPr id="13" name="Text Box 3"/>
        <cdr:cNvSpPr txBox="1"/>
      </cdr:nvSpPr>
      <cdr:spPr>
        <a:xfrm xmlns:a="http://schemas.openxmlformats.org/drawingml/2006/main">
          <a:off x="112909" y="2808208"/>
          <a:ext cx="4374570" cy="430464"/>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nchorCtr="0"/>
        <a:lstStyle xmlns:a="http://schemas.openxmlformats.org/drawingml/2006/main">
          <a:defPPr>
            <a:defRPr lang="en-GB"/>
          </a:defPPr>
          <a:lvl1pPr algn="l" rtl="0" fontAlgn="base">
            <a:spcBef>
              <a:spcPct val="0"/>
            </a:spcBef>
            <a:spcAft>
              <a:spcPct val="0"/>
            </a:spcAft>
            <a:defRPr sz="2400" kern="1200">
              <a:solidFill>
                <a:schemeClr val="dk1"/>
              </a:solidFill>
              <a:latin typeface="+mn-lt"/>
              <a:ea typeface="+mn-ea"/>
              <a:cs typeface="+mn-cs"/>
            </a:defRPr>
          </a:lvl1pPr>
          <a:lvl2pPr marL="457200" algn="l" rtl="0" fontAlgn="base">
            <a:spcBef>
              <a:spcPct val="0"/>
            </a:spcBef>
            <a:spcAft>
              <a:spcPct val="0"/>
            </a:spcAft>
            <a:defRPr sz="2400" kern="1200">
              <a:solidFill>
                <a:schemeClr val="dk1"/>
              </a:solidFill>
              <a:latin typeface="+mn-lt"/>
              <a:ea typeface="+mn-ea"/>
              <a:cs typeface="+mn-cs"/>
            </a:defRPr>
          </a:lvl2pPr>
          <a:lvl3pPr marL="914400" algn="l" rtl="0" fontAlgn="base">
            <a:spcBef>
              <a:spcPct val="0"/>
            </a:spcBef>
            <a:spcAft>
              <a:spcPct val="0"/>
            </a:spcAft>
            <a:defRPr sz="2400" kern="1200">
              <a:solidFill>
                <a:schemeClr val="dk1"/>
              </a:solidFill>
              <a:latin typeface="+mn-lt"/>
              <a:ea typeface="+mn-ea"/>
              <a:cs typeface="+mn-cs"/>
            </a:defRPr>
          </a:lvl3pPr>
          <a:lvl4pPr marL="1371600" algn="l" rtl="0" fontAlgn="base">
            <a:spcBef>
              <a:spcPct val="0"/>
            </a:spcBef>
            <a:spcAft>
              <a:spcPct val="0"/>
            </a:spcAft>
            <a:defRPr sz="2400" kern="1200">
              <a:solidFill>
                <a:schemeClr val="dk1"/>
              </a:solidFill>
              <a:latin typeface="+mn-lt"/>
              <a:ea typeface="+mn-ea"/>
              <a:cs typeface="+mn-cs"/>
            </a:defRPr>
          </a:lvl4pPr>
          <a:lvl5pPr marL="1828800" algn="l"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xmlns:a="http://schemas.openxmlformats.org/drawingml/2006/main">
          <a:pPr algn="l"/>
          <a:r>
            <a:rPr lang="en-ZA" altLang="en-US" sz="800" b="1" u="sng"/>
            <a:t>SATISFACTORY LEVELS</a:t>
          </a:r>
          <a:r>
            <a:rPr lang="en-ZA" altLang="en-US" sz="800"/>
            <a:t>:</a:t>
          </a:r>
        </a:p>
        <a:p xmlns:a="http://schemas.openxmlformats.org/drawingml/2006/main">
          <a:pPr algn="l"/>
          <a:endParaRPr lang="en-ZA" altLang="en-US" sz="800"/>
        </a:p>
        <a:p xmlns:a="http://schemas.openxmlformats.org/drawingml/2006/main">
          <a:pPr algn="l"/>
          <a:r>
            <a:rPr lang="en-ZA" altLang="en-US" sz="800" b="1">
              <a:solidFill>
                <a:srgbClr val="00B050"/>
              </a:solidFill>
            </a:rPr>
            <a:t>Green</a:t>
          </a:r>
          <a:r>
            <a:rPr lang="en-ZA" altLang="en-US" sz="800"/>
            <a:t>:  </a:t>
          </a:r>
          <a:r>
            <a:rPr lang="en-ZA" altLang="en-US" sz="800" u="sng"/>
            <a:t>Satisfactory  </a:t>
          </a:r>
          <a:r>
            <a:rPr lang="en-ZA" altLang="en-US" sz="800"/>
            <a:t>- </a:t>
          </a:r>
          <a:r>
            <a:rPr lang="en-ZA" altLang="en-US" sz="800" b="1">
              <a:solidFill>
                <a:srgbClr val="FFC000"/>
              </a:solidFill>
            </a:rPr>
            <a:t>Yellow</a:t>
          </a:r>
          <a:r>
            <a:rPr lang="en-ZA" altLang="en-US" sz="800"/>
            <a:t>:  </a:t>
          </a:r>
          <a:r>
            <a:rPr lang="en-ZA" altLang="en-US" sz="800" u="sng"/>
            <a:t>Moderate </a:t>
          </a:r>
          <a:r>
            <a:rPr lang="en-ZA" altLang="en-US" sz="800"/>
            <a:t>- </a:t>
          </a:r>
          <a:r>
            <a:rPr lang="en-ZA" altLang="en-US" sz="800" b="1">
              <a:solidFill>
                <a:srgbClr val="FF0000"/>
              </a:solidFill>
            </a:rPr>
            <a:t>Red</a:t>
          </a:r>
          <a:r>
            <a:rPr lang="en-ZA" altLang="en-US" sz="800"/>
            <a:t>:  </a:t>
          </a:r>
          <a:r>
            <a:rPr lang="en-ZA" altLang="en-US" sz="800" u="sng"/>
            <a:t>Unsatisfactory</a:t>
          </a:r>
          <a:endParaRPr lang="en-ZA" altLang="en-US" sz="800"/>
        </a:p>
        <a:p xmlns:a="http://schemas.openxmlformats.org/drawingml/2006/main">
          <a:pPr algn="l"/>
          <a:endParaRPr lang="en-ZA" altLang="en-US" sz="800"/>
        </a:p>
        <a:p xmlns:a="http://schemas.openxmlformats.org/drawingml/2006/main">
          <a:pPr algn="l"/>
          <a:endParaRPr lang="en-ZA" altLang="en-US" sz="800"/>
        </a:p>
        <a:p xmlns:a="http://schemas.openxmlformats.org/drawingml/2006/main">
          <a:pPr algn="l"/>
          <a:endParaRPr lang="en-ZA" altLang="en-US" sz="800"/>
        </a:p>
      </cdr:txBody>
    </cdr:sp>
  </cdr:relSizeAnchor>
  <cdr:relSizeAnchor xmlns:cdr="http://schemas.openxmlformats.org/drawingml/2006/chartDrawing">
    <cdr:from>
      <cdr:x>0.53309</cdr:x>
      <cdr:y>0.75634</cdr:y>
    </cdr:from>
    <cdr:to>
      <cdr:x>1</cdr:x>
      <cdr:y>0.88217</cdr:y>
    </cdr:to>
    <cdr:sp macro="" textlink="">
      <cdr:nvSpPr>
        <cdr:cNvPr id="9" name="TextBox 1"/>
        <cdr:cNvSpPr txBox="1"/>
      </cdr:nvSpPr>
      <cdr:spPr>
        <a:xfrm xmlns:a="http://schemas.openxmlformats.org/drawingml/2006/main">
          <a:off x="2456761" y="2450720"/>
          <a:ext cx="2151751" cy="40771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lstStyle xmlns:a="http://schemas.openxmlformats.org/drawingml/2006/main">
          <a:defPPr>
            <a:defRPr lang="en-GB"/>
          </a:defPPr>
          <a:lvl1pPr algn="l" rtl="0" fontAlgn="base">
            <a:spcBef>
              <a:spcPct val="0"/>
            </a:spcBef>
            <a:spcAft>
              <a:spcPct val="0"/>
            </a:spcAft>
            <a:defRPr sz="24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mn-lt"/>
              <a:ea typeface="+mn-ea"/>
              <a:cs typeface="+mn-cs"/>
            </a:defRPr>
          </a:lvl2pPr>
          <a:lvl3pPr marL="914400" algn="l" rtl="0" fontAlgn="base">
            <a:spcBef>
              <a:spcPct val="0"/>
            </a:spcBef>
            <a:spcAft>
              <a:spcPct val="0"/>
            </a:spcAft>
            <a:defRPr sz="2400" kern="1200">
              <a:solidFill>
                <a:schemeClr val="tx1"/>
              </a:solidFill>
              <a:latin typeface="+mn-lt"/>
              <a:ea typeface="+mn-ea"/>
              <a:cs typeface="+mn-cs"/>
            </a:defRPr>
          </a:lvl3pPr>
          <a:lvl4pPr marL="1371600" algn="l" rtl="0" fontAlgn="base">
            <a:spcBef>
              <a:spcPct val="0"/>
            </a:spcBef>
            <a:spcAft>
              <a:spcPct val="0"/>
            </a:spcAft>
            <a:defRPr sz="2400" kern="1200">
              <a:solidFill>
                <a:schemeClr val="tx1"/>
              </a:solidFill>
              <a:latin typeface="+mn-lt"/>
              <a:ea typeface="+mn-ea"/>
              <a:cs typeface="+mn-cs"/>
            </a:defRPr>
          </a:lvl4pPr>
          <a:lvl5pPr marL="1828800" algn="l" rtl="0" fontAlgn="base">
            <a:spcBef>
              <a:spcPct val="0"/>
            </a:spcBef>
            <a:spcAft>
              <a:spcPct val="0"/>
            </a:spcAft>
            <a:defRPr sz="2400" kern="1200">
              <a:solidFill>
                <a:schemeClr val="tx1"/>
              </a:solidFill>
              <a:latin typeface="+mn-lt"/>
              <a:ea typeface="+mn-ea"/>
              <a:cs typeface="+mn-cs"/>
            </a:defRPr>
          </a:lvl5pPr>
          <a:lvl6pPr marL="2286000" algn="l" defTabSz="914400" rtl="0" eaLnBrk="1" latinLnBrk="0" hangingPunct="1">
            <a:defRPr sz="2400" kern="1200">
              <a:solidFill>
                <a:schemeClr val="tx1"/>
              </a:solidFill>
              <a:latin typeface="+mn-lt"/>
              <a:ea typeface="+mn-ea"/>
              <a:cs typeface="+mn-cs"/>
            </a:defRPr>
          </a:lvl6pPr>
          <a:lvl7pPr marL="2743200" algn="l" defTabSz="914400" rtl="0" eaLnBrk="1" latinLnBrk="0" hangingPunct="1">
            <a:defRPr sz="2400" kern="1200">
              <a:solidFill>
                <a:schemeClr val="tx1"/>
              </a:solidFill>
              <a:latin typeface="+mn-lt"/>
              <a:ea typeface="+mn-ea"/>
              <a:cs typeface="+mn-cs"/>
            </a:defRPr>
          </a:lvl7pPr>
          <a:lvl8pPr marL="3200400" algn="l" defTabSz="914400" rtl="0" eaLnBrk="1" latinLnBrk="0" hangingPunct="1">
            <a:defRPr sz="2400" kern="1200">
              <a:solidFill>
                <a:schemeClr val="tx1"/>
              </a:solidFill>
              <a:latin typeface="+mn-lt"/>
              <a:ea typeface="+mn-ea"/>
              <a:cs typeface="+mn-cs"/>
            </a:defRPr>
          </a:lvl8pPr>
          <a:lvl9pPr marL="3657600" algn="l" defTabSz="914400" rtl="0" eaLnBrk="1" latinLnBrk="0" hangingPunct="1">
            <a:defRPr sz="2400" kern="1200">
              <a:solidFill>
                <a:schemeClr val="tx1"/>
              </a:solidFill>
              <a:latin typeface="+mn-lt"/>
              <a:ea typeface="+mn-ea"/>
              <a:cs typeface="+mn-cs"/>
            </a:defRPr>
          </a:lvl9pPr>
        </a:lstStyle>
        <a:p xmlns:a="http://schemas.openxmlformats.org/drawingml/2006/main">
          <a:r>
            <a:rPr lang="en-US" sz="1050" b="1" dirty="0"/>
            <a:t>Satisfactory Level:</a:t>
          </a:r>
          <a:r>
            <a:rPr lang="en-US" sz="1050" dirty="0"/>
            <a:t>      </a:t>
          </a:r>
          <a:r>
            <a:rPr lang="en-US" sz="1050" dirty="0" smtClean="0"/>
            <a:t> </a:t>
          </a:r>
          <a:r>
            <a:rPr lang="en-US" sz="1050" b="1" dirty="0" smtClean="0">
              <a:solidFill>
                <a:srgbClr val="00B050"/>
              </a:solidFill>
            </a:rPr>
            <a:t>38,10 </a:t>
          </a:r>
          <a:r>
            <a:rPr lang="en-US" sz="1050" b="1" dirty="0" smtClean="0">
              <a:solidFill>
                <a:srgbClr val="00B050"/>
              </a:solidFill>
            </a:rPr>
            <a:t>%</a:t>
          </a:r>
          <a:endParaRPr lang="en-US" sz="1050" b="1" dirty="0">
            <a:solidFill>
              <a:srgbClr val="00B050"/>
            </a:solidFill>
          </a:endParaRPr>
        </a:p>
        <a:p xmlns:a="http://schemas.openxmlformats.org/drawingml/2006/main">
          <a:r>
            <a:rPr lang="en-US" sz="1050" b="1" dirty="0" smtClean="0"/>
            <a:t>Unsatisfactory </a:t>
          </a:r>
          <a:r>
            <a:rPr lang="en-US" sz="1050" b="1" dirty="0"/>
            <a:t>Level:</a:t>
          </a:r>
          <a:r>
            <a:rPr lang="en-US" sz="1050" b="1" baseline="0" dirty="0"/>
            <a:t> </a:t>
          </a:r>
          <a:r>
            <a:rPr lang="en-US" sz="1050" b="1" baseline="0" dirty="0" smtClean="0"/>
            <a:t> </a:t>
          </a:r>
          <a:r>
            <a:rPr lang="en-US" sz="1050" baseline="0" dirty="0" smtClean="0"/>
            <a:t> </a:t>
          </a:r>
          <a:r>
            <a:rPr lang="en-US" sz="1050" b="1" baseline="0" dirty="0" smtClean="0">
              <a:solidFill>
                <a:srgbClr val="FF0000"/>
              </a:solidFill>
            </a:rPr>
            <a:t>61,90 </a:t>
          </a:r>
          <a:r>
            <a:rPr lang="en-US" sz="1050" b="1" baseline="0" dirty="0" smtClean="0">
              <a:solidFill>
                <a:srgbClr val="FF0000"/>
              </a:solidFill>
            </a:rPr>
            <a:t>%</a:t>
          </a:r>
          <a:endParaRPr lang="en-US" sz="1050" b="1" baseline="0"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8" y="2"/>
            <a:ext cx="3077739" cy="46927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a:defRPr/>
            </a:pPr>
            <a:endParaRPr lang="en-GB"/>
          </a:p>
        </p:txBody>
      </p:sp>
      <p:sp>
        <p:nvSpPr>
          <p:cNvPr id="4099" name="Rectangle 3"/>
          <p:cNvSpPr>
            <a:spLocks noGrp="1" noChangeArrowheads="1"/>
          </p:cNvSpPr>
          <p:nvPr>
            <p:ph type="dt" sz="quarter" idx="1"/>
          </p:nvPr>
        </p:nvSpPr>
        <p:spPr bwMode="auto">
          <a:xfrm>
            <a:off x="4024744" y="2"/>
            <a:ext cx="3077739" cy="46927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a:defRPr/>
            </a:pPr>
            <a:endParaRPr lang="en-GB"/>
          </a:p>
        </p:txBody>
      </p:sp>
      <p:sp>
        <p:nvSpPr>
          <p:cNvPr id="4100" name="Rectangle 4"/>
          <p:cNvSpPr>
            <a:spLocks noGrp="1" noChangeArrowheads="1"/>
          </p:cNvSpPr>
          <p:nvPr>
            <p:ph type="ftr" sz="quarter" idx="2"/>
          </p:nvPr>
        </p:nvSpPr>
        <p:spPr bwMode="auto">
          <a:xfrm>
            <a:off x="8" y="8919209"/>
            <a:ext cx="3077739" cy="469269"/>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a:defRPr/>
            </a:pPr>
            <a:endParaRPr lang="en-GB"/>
          </a:p>
        </p:txBody>
      </p:sp>
      <p:sp>
        <p:nvSpPr>
          <p:cNvPr id="4101" name="Rectangle 5"/>
          <p:cNvSpPr>
            <a:spLocks noGrp="1" noChangeArrowheads="1"/>
          </p:cNvSpPr>
          <p:nvPr>
            <p:ph type="sldNum" sz="quarter" idx="3"/>
          </p:nvPr>
        </p:nvSpPr>
        <p:spPr bwMode="auto">
          <a:xfrm>
            <a:off x="4024744" y="8919209"/>
            <a:ext cx="3077739" cy="469269"/>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a:defRPr/>
            </a:pPr>
            <a:fld id="{711172E1-E5D3-41CF-9721-1F6FD0C84305}" type="slidenum">
              <a:rPr lang="en-GB"/>
              <a:t>‹#›</a:t>
            </a:fld>
            <a:endParaRPr lang="en-GB" dirty="0"/>
          </a:p>
        </p:txBody>
      </p:sp>
    </p:spTree>
    <p:extLst>
      <p:ext uri="{BB962C8B-B14F-4D97-AF65-F5344CB8AC3E}">
        <p14:creationId xmlns:p14="http://schemas.microsoft.com/office/powerpoint/2010/main" val="2334214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8" y="2"/>
            <a:ext cx="3077739" cy="444652"/>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a:defRPr/>
            </a:pPr>
            <a:endParaRPr lang="en-GB"/>
          </a:p>
        </p:txBody>
      </p:sp>
      <p:sp>
        <p:nvSpPr>
          <p:cNvPr id="8195" name="Rectangle 3"/>
          <p:cNvSpPr>
            <a:spLocks noGrp="1" noChangeArrowheads="1"/>
          </p:cNvSpPr>
          <p:nvPr>
            <p:ph type="dt" idx="1"/>
          </p:nvPr>
        </p:nvSpPr>
        <p:spPr bwMode="auto">
          <a:xfrm>
            <a:off x="4024744" y="2"/>
            <a:ext cx="3077739" cy="444652"/>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a:defRPr/>
            </a:pPr>
            <a:endParaRPr lang="en-GB"/>
          </a:p>
        </p:txBody>
      </p:sp>
      <p:sp>
        <p:nvSpPr>
          <p:cNvPr id="27652" name="Rectangle 4"/>
          <p:cNvSpPr>
            <a:spLocks noGrp="1" noRot="1" noChangeAspect="1" noChangeArrowheads="1" noTextEdit="1"/>
          </p:cNvSpPr>
          <p:nvPr>
            <p:ph type="sldImg" idx="2"/>
          </p:nvPr>
        </p:nvSpPr>
        <p:spPr bwMode="auto">
          <a:xfrm>
            <a:off x="1230313" y="739775"/>
            <a:ext cx="4641850" cy="348138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46997" y="4444988"/>
            <a:ext cx="5208482" cy="4221890"/>
          </a:xfrm>
          <a:prstGeom prst="rect">
            <a:avLst/>
          </a:prstGeom>
          <a:noFill/>
          <a:ln w="9525">
            <a:noFill/>
            <a:miter lim="800000"/>
          </a:ln>
          <a:effectLst/>
        </p:spPr>
        <p:txBody>
          <a:bodyPr vert="horz" wrap="square" lIns="91440" tIns="45720" rIns="91440" bIns="45720" numCol="1" anchor="t" anchorCtr="0" compatLnSpc="1"/>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8" y="8888437"/>
            <a:ext cx="3077739" cy="518505"/>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4024744" y="8888437"/>
            <a:ext cx="3077739" cy="518505"/>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a:defRPr/>
            </a:pPr>
            <a:fld id="{78A367B4-6F25-47C0-9BDB-7BD3DF089BDB}" type="slidenum">
              <a:rPr lang="en-GB"/>
              <a:t>‹#›</a:t>
            </a:fld>
            <a:endParaRPr lang="en-GB" dirty="0"/>
          </a:p>
        </p:txBody>
      </p:sp>
    </p:spTree>
    <p:extLst>
      <p:ext uri="{BB962C8B-B14F-4D97-AF65-F5344CB8AC3E}">
        <p14:creationId xmlns:p14="http://schemas.microsoft.com/office/powerpoint/2010/main" val="470207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p:sp>
      <p:sp>
        <p:nvSpPr>
          <p:cNvPr id="10243" name="Notes Placeholder 2"/>
          <p:cNvSpPr>
            <a:spLocks noGrp="1"/>
          </p:cNvSpPr>
          <p:nvPr>
            <p:ph type="body" idx="1"/>
          </p:nvPr>
        </p:nvSpPr>
        <p:spPr>
          <a:noFill/>
        </p:spPr>
        <p:txBody>
          <a:bodyPr/>
          <a:lstStyle/>
          <a:p>
            <a:endParaRPr lang="en-ZA" altLang="en-US" smtClean="0">
              <a:latin typeface="Arial" panose="020B0604020202020204" pitchFamily="34" charset="0"/>
            </a:endParaRPr>
          </a:p>
        </p:txBody>
      </p:sp>
      <p:sp>
        <p:nvSpPr>
          <p:cNvPr id="10244" name="Footer Placeholder 3"/>
          <p:cNvSpPr>
            <a:spLocks noGrp="1"/>
          </p:cNvSpPr>
          <p:nvPr>
            <p:ph type="ftr" sz="quarter" idx="4"/>
          </p:nvPr>
        </p:nvSpPr>
        <p:spPr>
          <a:noFill/>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smtClean="0">
                <a:latin typeface="Times New Roman" panose="02020603050405020304" pitchFamily="18" charset="0"/>
              </a:rPr>
              <a:t>1</a:t>
            </a:r>
          </a:p>
        </p:txBody>
      </p:sp>
      <p:sp>
        <p:nvSpPr>
          <p:cNvPr id="10245" name="Slide Number Placeholder 4"/>
          <p:cNvSpPr>
            <a:spLocks noGrp="1"/>
          </p:cNvSpPr>
          <p:nvPr>
            <p:ph type="sldNum" sz="quarter" idx="5"/>
          </p:nvPr>
        </p:nvSpPr>
        <p:spPr>
          <a:noFill/>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5BA1FE-5F9F-4FAB-AF9E-8FD11F3CD60E}" type="slidenum">
              <a:rPr lang="en-GB" altLang="en-US" smtClean="0">
                <a:latin typeface="Times New Roman" panose="02020603050405020304" pitchFamily="18" charset="0"/>
              </a:rPr>
              <a:t>1</a:t>
            </a:fld>
            <a:endParaRPr lang="en-GB" altLang="en-US" smtClean="0">
              <a:latin typeface="Times New Roman" panose="02020603050405020304" pitchFamily="18" charset="0"/>
            </a:endParaRPr>
          </a:p>
        </p:txBody>
      </p:sp>
    </p:spTree>
    <p:extLst>
      <p:ext uri="{BB962C8B-B14F-4D97-AF65-F5344CB8AC3E}">
        <p14:creationId xmlns:p14="http://schemas.microsoft.com/office/powerpoint/2010/main" val="331141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8A367B4-6F25-47C0-9BDB-7BD3DF089BDB}" type="slidenum">
              <a:rPr lang="en-GB" smtClean="0"/>
              <a:t>2</a:t>
            </a:fld>
            <a:endParaRPr lang="en-GB" dirty="0"/>
          </a:p>
        </p:txBody>
      </p:sp>
    </p:spTree>
    <p:extLst>
      <p:ext uri="{BB962C8B-B14F-4D97-AF65-F5344CB8AC3E}">
        <p14:creationId xmlns:p14="http://schemas.microsoft.com/office/powerpoint/2010/main" val="161857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8A367B4-6F25-47C0-9BDB-7BD3DF089BDB}" type="slidenum">
              <a:rPr lang="en-GB" smtClean="0"/>
              <a:t>12</a:t>
            </a:fld>
            <a:endParaRPr lang="en-GB" dirty="0"/>
          </a:p>
        </p:txBody>
      </p:sp>
    </p:spTree>
    <p:extLst>
      <p:ext uri="{BB962C8B-B14F-4D97-AF65-F5344CB8AC3E}">
        <p14:creationId xmlns:p14="http://schemas.microsoft.com/office/powerpoint/2010/main" val="68678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ZA" sz="1200" kern="1200" dirty="0" smtClean="0">
                <a:solidFill>
                  <a:schemeClr val="tx1"/>
                </a:solidFill>
                <a:effectLst/>
                <a:latin typeface="Times New Roman" panose="02020603050405020304" pitchFamily="18" charset="0"/>
                <a:ea typeface="+mn-ea"/>
                <a:cs typeface="+mn-cs"/>
              </a:rPr>
              <a:t>This slide reflects</a:t>
            </a:r>
            <a:r>
              <a:rPr lang="en-ZA" sz="1200" kern="1200" baseline="0" dirty="0" smtClean="0">
                <a:solidFill>
                  <a:schemeClr val="tx1"/>
                </a:solidFill>
                <a:effectLst/>
                <a:latin typeface="Times New Roman" panose="02020603050405020304" pitchFamily="18" charset="0"/>
                <a:ea typeface="+mn-ea"/>
                <a:cs typeface="+mn-cs"/>
              </a:rPr>
              <a:t> level of satisfaction with the capital contracts look like.</a:t>
            </a:r>
            <a:endParaRPr lang="en-ZA" sz="1200" kern="1200" dirty="0" smtClean="0">
              <a:solidFill>
                <a:schemeClr val="tx1"/>
              </a:solidFill>
              <a:effectLst/>
              <a:latin typeface="Times New Roman" panose="02020603050405020304" pitchFamily="18" charset="0"/>
              <a:ea typeface="+mn-ea"/>
              <a:cs typeface="+mn-cs"/>
            </a:endParaRP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5490" indent="-286385" eaLnBrk="0" hangingPunct="0">
              <a:spcBef>
                <a:spcPct val="30000"/>
              </a:spcBef>
              <a:defRPr sz="1200">
                <a:solidFill>
                  <a:schemeClr val="tx1"/>
                </a:solidFill>
                <a:latin typeface="Arial" panose="020B0604020202020204" pitchFamily="34" charset="0"/>
              </a:defRPr>
            </a:lvl2pPr>
            <a:lvl3pPr marL="1146175" indent="-229235" eaLnBrk="0" hangingPunct="0">
              <a:spcBef>
                <a:spcPct val="30000"/>
              </a:spcBef>
              <a:defRPr sz="1200">
                <a:solidFill>
                  <a:schemeClr val="tx1"/>
                </a:solidFill>
                <a:latin typeface="Arial" panose="020B0604020202020204" pitchFamily="34" charset="0"/>
              </a:defRPr>
            </a:lvl3pPr>
            <a:lvl4pPr marL="1605280" indent="-229235" eaLnBrk="0" hangingPunct="0">
              <a:spcBef>
                <a:spcPct val="30000"/>
              </a:spcBef>
              <a:defRPr sz="1200">
                <a:solidFill>
                  <a:schemeClr val="tx1"/>
                </a:solidFill>
                <a:latin typeface="Arial" panose="020B0604020202020204" pitchFamily="34" charset="0"/>
              </a:defRPr>
            </a:lvl4pPr>
            <a:lvl5pPr marL="2063750" indent="-229235" eaLnBrk="0" hangingPunct="0">
              <a:spcBef>
                <a:spcPct val="30000"/>
              </a:spcBef>
              <a:defRPr sz="1200">
                <a:solidFill>
                  <a:schemeClr val="tx1"/>
                </a:solidFill>
                <a:latin typeface="Arial" panose="020B0604020202020204" pitchFamily="34" charset="0"/>
              </a:defRPr>
            </a:lvl5pPr>
            <a:lvl6pPr marL="2522220" indent="-229235" eaLnBrk="0" fontAlgn="base" hangingPunct="0">
              <a:spcBef>
                <a:spcPct val="30000"/>
              </a:spcBef>
              <a:spcAft>
                <a:spcPct val="0"/>
              </a:spcAft>
              <a:defRPr sz="1200">
                <a:solidFill>
                  <a:schemeClr val="tx1"/>
                </a:solidFill>
                <a:latin typeface="Arial" panose="020B0604020202020204" pitchFamily="34" charset="0"/>
              </a:defRPr>
            </a:lvl6pPr>
            <a:lvl7pPr marL="2980690" indent="-229235" eaLnBrk="0" fontAlgn="base" hangingPunct="0">
              <a:spcBef>
                <a:spcPct val="30000"/>
              </a:spcBef>
              <a:spcAft>
                <a:spcPct val="0"/>
              </a:spcAft>
              <a:defRPr sz="1200">
                <a:solidFill>
                  <a:schemeClr val="tx1"/>
                </a:solidFill>
                <a:latin typeface="Arial" panose="020B0604020202020204" pitchFamily="34" charset="0"/>
              </a:defRPr>
            </a:lvl7pPr>
            <a:lvl8pPr marL="3439160" indent="-229235" eaLnBrk="0" fontAlgn="base" hangingPunct="0">
              <a:spcBef>
                <a:spcPct val="30000"/>
              </a:spcBef>
              <a:spcAft>
                <a:spcPct val="0"/>
              </a:spcAft>
              <a:defRPr sz="1200">
                <a:solidFill>
                  <a:schemeClr val="tx1"/>
                </a:solidFill>
                <a:latin typeface="Arial" panose="020B0604020202020204" pitchFamily="34" charset="0"/>
              </a:defRPr>
            </a:lvl8pPr>
            <a:lvl9pPr marL="3897630" indent="-22923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7FDA8CE-26D1-461C-B696-4BAD4D8F4788}" type="slidenum">
              <a:rPr lang="en-GB" altLang="en-US">
                <a:solidFill>
                  <a:prstClr val="black"/>
                </a:solidFill>
              </a:rPr>
              <a:t>14</a:t>
            </a:fld>
            <a:endParaRPr lang="en-GB" altLang="en-US" dirty="0">
              <a:solidFill>
                <a:prstClr val="black"/>
              </a:solidFill>
            </a:endParaRPr>
          </a:p>
        </p:txBody>
      </p:sp>
    </p:spTree>
    <p:extLst>
      <p:ext uri="{BB962C8B-B14F-4D97-AF65-F5344CB8AC3E}">
        <p14:creationId xmlns:p14="http://schemas.microsoft.com/office/powerpoint/2010/main" val="172521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6" name="Rectangle 5"/>
          <p:cNvSpPr>
            <a:spLocks noGrp="1" noChangeArrowheads="1"/>
          </p:cNvSpPr>
          <p:nvPr>
            <p:ph type="ftr" sz="quarter" idx="4294967295"/>
          </p:nvPr>
        </p:nvSpPr>
        <p:spPr>
          <a:xfrm>
            <a:off x="-252413" y="6453336"/>
            <a:ext cx="2895601"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dirty="0" smtClean="0">
                <a:solidFill>
                  <a:srgbClr val="000000"/>
                </a:solidFill>
              </a:rPr>
              <a:t>DEFENCE MATÉRIEL DIVISION</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5"/>
          <p:cNvSpPr>
            <a:spLocks noGrp="1" noChangeArrowheads="1"/>
          </p:cNvSpPr>
          <p:nvPr>
            <p:ph type="ftr" sz="quarter" idx="10"/>
          </p:nvPr>
        </p:nvSpPr>
        <p:spPr/>
        <p:txBody>
          <a:bodyPr/>
          <a:lstStyle>
            <a:lvl1pPr>
              <a:defRPr/>
            </a:lvl1pPr>
          </a:lstStyle>
          <a:p>
            <a:pPr>
              <a:defRPr/>
            </a:pPr>
            <a:r>
              <a:rPr lang="en-GB">
                <a:solidFill>
                  <a:srgbClr val="000000"/>
                </a:solidFill>
              </a:rPr>
              <a:t>DEFENCE MATÉRIEL DIVISION</a:t>
            </a:r>
          </a:p>
        </p:txBody>
      </p:sp>
      <p:sp>
        <p:nvSpPr>
          <p:cNvPr id="5" name="Rectangle 6"/>
          <p:cNvSpPr>
            <a:spLocks noGrp="1" noChangeArrowheads="1"/>
          </p:cNvSpPr>
          <p:nvPr>
            <p:ph type="sldNum" sz="quarter" idx="11"/>
          </p:nvPr>
        </p:nvSpPr>
        <p:spPr/>
        <p:txBody>
          <a:bodyPr/>
          <a:lstStyle>
            <a:lvl1pPr>
              <a:defRPr/>
            </a:lvl1pPr>
          </a:lstStyle>
          <a:p>
            <a:fld id="{09EF3F95-950B-41A5-A87C-AE6DA70504E4}" type="slidenum">
              <a:rPr lang="en-GB">
                <a:solidFill>
                  <a:srgbClr val="000000"/>
                </a:solidFill>
              </a:rPr>
              <a:t>‹#›</a:t>
            </a:fld>
            <a:endParaRPr lang="en-GB">
              <a:solidFill>
                <a:srgbClr val="000000"/>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5"/>
          <p:cNvSpPr>
            <a:spLocks noGrp="1" noChangeArrowheads="1"/>
          </p:cNvSpPr>
          <p:nvPr>
            <p:ph type="ftr" sz="quarter" idx="10"/>
          </p:nvPr>
        </p:nvSpPr>
        <p:spPr/>
        <p:txBody>
          <a:bodyPr/>
          <a:lstStyle>
            <a:lvl1pPr>
              <a:defRPr/>
            </a:lvl1pPr>
          </a:lstStyle>
          <a:p>
            <a:pPr>
              <a:defRPr/>
            </a:pPr>
            <a:r>
              <a:rPr lang="en-GB">
                <a:solidFill>
                  <a:srgbClr val="000000"/>
                </a:solidFill>
              </a:rPr>
              <a:t>DEFENCE MATÉRIEL DIVISION</a:t>
            </a:r>
          </a:p>
        </p:txBody>
      </p:sp>
      <p:sp>
        <p:nvSpPr>
          <p:cNvPr id="4" name="Rectangle 6"/>
          <p:cNvSpPr>
            <a:spLocks noGrp="1" noChangeArrowheads="1"/>
          </p:cNvSpPr>
          <p:nvPr>
            <p:ph type="sldNum" sz="quarter" idx="11"/>
          </p:nvPr>
        </p:nvSpPr>
        <p:spPr/>
        <p:txBody>
          <a:bodyPr/>
          <a:lstStyle>
            <a:lvl1pPr>
              <a:defRPr/>
            </a:lvl1pPr>
          </a:lstStyle>
          <a:p>
            <a:fld id="{933A7592-B8BE-4C2F-8611-47065FDA6D76}" type="slidenum">
              <a:rPr lang="en-GB">
                <a:solidFill>
                  <a:srgbClr val="000000"/>
                </a:solidFill>
              </a:rPr>
              <a:t>‹#›</a:t>
            </a:fld>
            <a:endParaRPr lang="en-GB">
              <a:solidFill>
                <a:srgbClr val="000000"/>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GB">
                <a:solidFill>
                  <a:srgbClr val="000000"/>
                </a:solidFill>
              </a:rPr>
              <a:t>DEFENCE MATÉRIEL DIVISION</a:t>
            </a:r>
          </a:p>
        </p:txBody>
      </p:sp>
      <p:sp>
        <p:nvSpPr>
          <p:cNvPr id="3" name="Rectangle 6"/>
          <p:cNvSpPr>
            <a:spLocks noGrp="1" noChangeArrowheads="1"/>
          </p:cNvSpPr>
          <p:nvPr>
            <p:ph type="sldNum" sz="quarter" idx="11"/>
          </p:nvPr>
        </p:nvSpPr>
        <p:spPr/>
        <p:txBody>
          <a:bodyPr/>
          <a:lstStyle>
            <a:lvl1pPr>
              <a:defRPr/>
            </a:lvl1pPr>
          </a:lstStyle>
          <a:p>
            <a:fld id="{E1F84941-DC7B-4805-A936-BD72DE497E6D}" type="slidenum">
              <a:rPr lang="en-GB">
                <a:solidFill>
                  <a:srgbClr val="000000"/>
                </a:solidFill>
              </a:rPr>
              <a:t>‹#›</a:t>
            </a:fld>
            <a:endParaRPr lang="en-GB">
              <a:solidFill>
                <a:srgbClr val="000000"/>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457200" y="1600200"/>
            <a:ext cx="8229600" cy="4525963"/>
          </a:xfrm>
        </p:spPr>
        <p:txBody>
          <a:bodyPr/>
          <a:lstStyle/>
          <a:p>
            <a:pPr lvl="0"/>
            <a:endParaRPr lang="en-ZA" noProof="0" smtClean="0"/>
          </a:p>
        </p:txBody>
      </p:sp>
      <p:sp>
        <p:nvSpPr>
          <p:cNvPr id="4" name="Rectangle 5"/>
          <p:cNvSpPr>
            <a:spLocks noGrp="1" noChangeArrowheads="1"/>
          </p:cNvSpPr>
          <p:nvPr>
            <p:ph type="ftr" sz="quarter" idx="10"/>
          </p:nvPr>
        </p:nvSpPr>
        <p:spPr/>
        <p:txBody>
          <a:bodyPr/>
          <a:lstStyle>
            <a:lvl1pPr>
              <a:defRPr/>
            </a:lvl1pPr>
          </a:lstStyle>
          <a:p>
            <a:pPr>
              <a:defRPr/>
            </a:pPr>
            <a:r>
              <a:rPr lang="en-GB">
                <a:solidFill>
                  <a:srgbClr val="000000"/>
                </a:solidFill>
              </a:rPr>
              <a:t>DEFENCE MATÉRIEL DIVISION</a:t>
            </a:r>
          </a:p>
        </p:txBody>
      </p:sp>
      <p:sp>
        <p:nvSpPr>
          <p:cNvPr id="5" name="Rectangle 6"/>
          <p:cNvSpPr>
            <a:spLocks noGrp="1" noChangeArrowheads="1"/>
          </p:cNvSpPr>
          <p:nvPr>
            <p:ph type="sldNum" sz="quarter" idx="11"/>
          </p:nvPr>
        </p:nvSpPr>
        <p:spPr/>
        <p:txBody>
          <a:bodyPr/>
          <a:lstStyle>
            <a:lvl1pPr>
              <a:defRPr/>
            </a:lvl1pPr>
          </a:lstStyle>
          <a:p>
            <a:fld id="{DA44EC62-A6B5-4E2C-8AB5-C212EB4E16ED}" type="slidenum">
              <a:rPr lang="en-GB">
                <a:solidFill>
                  <a:srgbClr val="000000"/>
                </a:solidFill>
              </a:rPr>
              <a:t>‹#›</a:t>
            </a:fld>
            <a:endParaRPr lang="en-GB">
              <a:solidFill>
                <a:srgbClr val="000000"/>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2813" y="274638"/>
            <a:ext cx="7316788" cy="1143000"/>
          </a:xfrm>
          <a:prstGeom prst="rect">
            <a:avLst/>
          </a:prstGeom>
        </p:spPr>
        <p:txBody>
          <a:bodyPr/>
          <a:lstStyle/>
          <a:p>
            <a:r>
              <a:rPr lang="en-US" dirty="0" smtClean="0"/>
              <a:t>Click to edit Master title style</a:t>
            </a:r>
            <a:endParaRPr lang="en-ZA" dirty="0"/>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ZA"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7" name="Rectangle 11"/>
          <p:cNvSpPr>
            <a:spLocks noGrp="1" noChangeArrowheads="1"/>
          </p:cNvSpPr>
          <p:nvPr>
            <p:ph type="sldNum" sz="quarter" idx="10"/>
          </p:nvPr>
        </p:nvSpPr>
        <p:spPr>
          <a:xfrm>
            <a:off x="7092280" y="6638789"/>
            <a:ext cx="1905000" cy="216024"/>
          </a:xfrm>
        </p:spPr>
        <p:txBody>
          <a:bodyPr/>
          <a:lstStyle>
            <a:lvl1pPr>
              <a:defRPr/>
            </a:lvl1pPr>
          </a:lstStyle>
          <a:p>
            <a:pPr>
              <a:defRPr/>
            </a:pPr>
            <a:fld id="{44FAE7E9-ACE6-4396-B9C8-9BF19E6FB0CC}" type="slidenum">
              <a:rPr lang="en-US" altLang="en-US">
                <a:solidFill>
                  <a:srgbClr val="000000"/>
                </a:solidFill>
              </a:rPr>
              <a:t>‹#›</a:t>
            </a:fld>
            <a:endParaRPr lang="en-US" altLang="en-US" dirty="0">
              <a:solidFill>
                <a:srgbClr val="000000"/>
              </a:solidFill>
            </a:endParaRPr>
          </a:p>
        </p:txBody>
      </p:sp>
    </p:spTree>
  </p:cSld>
  <p:clrMapOvr>
    <a:masterClrMapping/>
  </p:clrMapOvr>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9" name="Rectangle 5"/>
          <p:cNvSpPr>
            <a:spLocks noGrp="1" noChangeArrowheads="1"/>
          </p:cNvSpPr>
          <p:nvPr>
            <p:ph type="ftr" sz="quarter" idx="3"/>
          </p:nvPr>
        </p:nvSpPr>
        <p:spPr bwMode="auto">
          <a:xfrm>
            <a:off x="-252413" y="6453336"/>
            <a:ext cx="2895601" cy="287337"/>
          </a:xfrm>
          <a:prstGeom prst="rect">
            <a:avLst/>
          </a:prstGeom>
          <a:noFill/>
          <a:ln>
            <a:noFill/>
          </a:ln>
          <a:effectLst/>
        </p:spPr>
        <p:txBody>
          <a:bodyPr vert="horz" wrap="square" lIns="91440" tIns="45720" rIns="91440" bIns="45720" numCol="1" anchor="t" anchorCtr="0" compatLnSpc="1"/>
          <a:lstStyle>
            <a:lvl1pPr algn="ctr">
              <a:defRPr sz="1000" b="1">
                <a:latin typeface="Arial" panose="020B0604020202020204" pitchFamily="34" charset="0"/>
              </a:defRPr>
            </a:lvl1pPr>
          </a:lstStyle>
          <a:p>
            <a:pPr>
              <a:defRPr/>
            </a:pPr>
            <a:r>
              <a:rPr lang="en-GB" dirty="0">
                <a:solidFill>
                  <a:srgbClr val="000000"/>
                </a:solidFill>
              </a:rPr>
              <a:t>DEFENCE MATÉRIEL DIVISION</a:t>
            </a:r>
          </a:p>
        </p:txBody>
      </p:sp>
      <p:pic>
        <p:nvPicPr>
          <p:cNvPr id="3078" name="Picture 7"/>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243888" y="260350"/>
            <a:ext cx="7207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coatofarms0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03200" y="261938"/>
            <a:ext cx="5524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
          <p:cNvSpPr>
            <a:spLocks noChangeArrowheads="1"/>
          </p:cNvSpPr>
          <p:nvPr userDrawn="1"/>
        </p:nvSpPr>
        <p:spPr bwMode="auto">
          <a:xfrm>
            <a:off x="179388" y="188913"/>
            <a:ext cx="8785225" cy="6482820"/>
          </a:xfrm>
          <a:prstGeom prst="rect">
            <a:avLst/>
          </a:prstGeom>
          <a:noFill/>
          <a:ln w="9525">
            <a:solidFill>
              <a:schemeClr val="tx1"/>
            </a:solidFill>
            <a:miter lim="800000"/>
          </a:ln>
          <a:effectLst/>
        </p:spPr>
        <p:txBody>
          <a:bodyPr wrap="none" anchor="ctr"/>
          <a:lstStyle/>
          <a:p>
            <a:pPr>
              <a:defRPr/>
            </a:pPr>
            <a:endParaRPr lang="en-ZA" sz="1800">
              <a:solidFill>
                <a:srgbClr val="000000"/>
              </a:solidFill>
              <a:latin typeface="Arial" panose="020B0604020202020204" pitchFamily="34" charset="0"/>
            </a:endParaRPr>
          </a:p>
        </p:txBody>
      </p:sp>
      <p:sp>
        <p:nvSpPr>
          <p:cNvPr id="11" name="Text Box 11"/>
          <p:cNvSpPr txBox="1">
            <a:spLocks noChangeArrowheads="1"/>
          </p:cNvSpPr>
          <p:nvPr userDrawn="1"/>
        </p:nvSpPr>
        <p:spPr bwMode="auto">
          <a:xfrm>
            <a:off x="3907904" y="-27384"/>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ZA" sz="1200" dirty="0" smtClean="0">
                <a:solidFill>
                  <a:srgbClr val="000000"/>
                </a:solidFill>
                <a:latin typeface="Arial" panose="020B0604020202020204" pitchFamily="34" charset="0"/>
              </a:rPr>
              <a:t>CONFIDENTIAL</a:t>
            </a:r>
            <a:endParaRPr lang="en-GB" sz="1200" dirty="0" smtClean="0">
              <a:solidFill>
                <a:srgbClr val="000000"/>
              </a:solidFill>
              <a:latin typeface="Arial" panose="020B0604020202020204" pitchFamily="34" charset="0"/>
            </a:endParaRPr>
          </a:p>
        </p:txBody>
      </p:sp>
      <p:sp>
        <p:nvSpPr>
          <p:cNvPr id="12" name="Text Box 12"/>
          <p:cNvSpPr txBox="1">
            <a:spLocks noChangeArrowheads="1"/>
          </p:cNvSpPr>
          <p:nvPr userDrawn="1"/>
        </p:nvSpPr>
        <p:spPr bwMode="auto">
          <a:xfrm>
            <a:off x="3891880" y="6610746"/>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ZA" sz="1200" dirty="0" smtClean="0">
                <a:solidFill>
                  <a:srgbClr val="000000"/>
                </a:solidFill>
                <a:latin typeface="Arial" panose="020B0604020202020204" pitchFamily="34" charset="0"/>
              </a:rPr>
              <a:t>CONFIDENTIAL</a:t>
            </a:r>
            <a:endParaRPr lang="en-GB" sz="1200" dirty="0" smtClean="0">
              <a:solidFill>
                <a:srgbClr val="000000"/>
              </a:solidFill>
              <a:latin typeface="Arial" panose="020B0604020202020204" pitchFamily="34" charset="0"/>
            </a:endParaRPr>
          </a:p>
        </p:txBody>
      </p:sp>
      <p:sp>
        <p:nvSpPr>
          <p:cNvPr id="13" name="TextBox 13"/>
          <p:cNvSpPr txBox="1">
            <a:spLocks noChangeArrowheads="1"/>
          </p:cNvSpPr>
          <p:nvPr userDrawn="1"/>
        </p:nvSpPr>
        <p:spPr bwMode="auto">
          <a:xfrm>
            <a:off x="6588224" y="6525344"/>
            <a:ext cx="1629558" cy="276999"/>
          </a:xfrm>
          <a:prstGeom prst="rect">
            <a:avLst/>
          </a:prstGeom>
          <a:solidFill>
            <a:srgbClr val="FFFFFF"/>
          </a:solidFill>
          <a:ln w="0">
            <a:solidFill>
              <a:schemeClr val="bg1">
                <a:alpha val="0"/>
              </a:schemeClr>
            </a:solidFill>
            <a:miter lim="800000"/>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fontAlgn="auto">
              <a:spcBef>
                <a:spcPts val="0"/>
              </a:spcBef>
              <a:spcAft>
                <a:spcPts val="0"/>
              </a:spcAft>
              <a:defRPr/>
            </a:pPr>
            <a:fld id="{6F5EEB12-F102-4B6B-A82C-C8E7EE983770}" type="datetime3">
              <a:rPr lang="en-ZA" altLang="en-US" sz="1200" kern="0" smtClean="0">
                <a:solidFill>
                  <a:srgbClr val="000000"/>
                </a:solidFill>
                <a:latin typeface="Arial" panose="020B0604020202020204"/>
              </a:rPr>
              <a:t>11 May 2023</a:t>
            </a:fld>
            <a:endParaRPr lang="en-ZA" altLang="en-US" sz="1200" kern="0" dirty="0">
              <a:solidFill>
                <a:srgbClr val="000000"/>
              </a:solidFill>
              <a:latin typeface="Arial" panose="020B0604020202020204"/>
            </a:endParaRPr>
          </a:p>
        </p:txBody>
      </p:sp>
      <p:sp>
        <p:nvSpPr>
          <p:cNvPr id="1030" name="Rectangle 6"/>
          <p:cNvSpPr>
            <a:spLocks noGrp="1" noChangeArrowheads="1"/>
          </p:cNvSpPr>
          <p:nvPr>
            <p:ph type="sldNum" sz="quarter" idx="4"/>
          </p:nvPr>
        </p:nvSpPr>
        <p:spPr bwMode="auto">
          <a:xfrm>
            <a:off x="6891602" y="6630060"/>
            <a:ext cx="2133600" cy="279400"/>
          </a:xfrm>
          <a:prstGeom prst="rect">
            <a:avLst/>
          </a:prstGeom>
          <a:noFill/>
          <a:ln>
            <a:noFill/>
          </a:ln>
          <a:effectLst/>
        </p:spPr>
        <p:txBody>
          <a:bodyPr vert="horz" wrap="square" lIns="91440" tIns="45720" rIns="91440" bIns="45720" numCol="1" anchor="t" anchorCtr="0" compatLnSpc="1"/>
          <a:lstStyle>
            <a:lvl1pPr algn="r">
              <a:defRPr sz="1000" b="1"/>
            </a:lvl1pPr>
          </a:lstStyle>
          <a:p>
            <a:fld id="{515BAFA1-A3D6-4713-80E9-A3A9660CC957}" type="slidenum">
              <a:rPr lang="en-GB">
                <a:solidFill>
                  <a:srgbClr val="000000"/>
                </a:solidFill>
                <a:latin typeface="Arial" panose="020B0604020202020204" pitchFamily="34" charset="0"/>
              </a:rPr>
              <a:t>‹#›</a:t>
            </a:fld>
            <a:endParaRPr lang="en-GB" dirty="0">
              <a:solidFill>
                <a:srgbClr val="000000"/>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2" Type="http://schemas.openxmlformats.org/officeDocument/2006/relationships/hyperlink" Target="03_JSCD_Denel%20Capital_Final_11%20May%202023_Revised.xls"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02_JSCD_Denel%20Operating_11%20May%202023.xl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ubtitle 2"/>
          <p:cNvSpPr>
            <a:spLocks noGrp="1"/>
          </p:cNvSpPr>
          <p:nvPr>
            <p:ph type="subTitle" idx="1"/>
          </p:nvPr>
        </p:nvSpPr>
        <p:spPr bwMode="auto">
          <a:xfrm>
            <a:off x="539552" y="908720"/>
            <a:ext cx="7993062" cy="244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lstStyle/>
          <a:p>
            <a:r>
              <a:rPr lang="en-ZA" altLang="en-US" sz="2800" b="1" dirty="0" smtClean="0">
                <a:latin typeface="Tahoma" panose="020B0604030504040204" pitchFamily="34" charset="0"/>
                <a:cs typeface="Tahoma" panose="020B0604030504040204" pitchFamily="34" charset="0"/>
              </a:rPr>
              <a:t>Briefing to the Joint Standing Committee on Defence regarding the level of satisfaction with services rendered by Denel and efforts to improve cooperation</a:t>
            </a:r>
            <a:endParaRPr lang="en-ZA" altLang="en-US" sz="2800" b="1" dirty="0" smtClean="0">
              <a:solidFill>
                <a:srgbClr val="0000FF"/>
              </a:solidFill>
              <a:latin typeface="Tahoma" panose="020B0604030504040204" pitchFamily="34" charset="0"/>
              <a:cs typeface="Tahoma" panose="020B0604030504040204" pitchFamily="34" charset="0"/>
            </a:endParaRPr>
          </a:p>
        </p:txBody>
      </p:sp>
      <p:graphicFrame>
        <p:nvGraphicFramePr>
          <p:cNvPr id="9222" name="Object 12"/>
          <p:cNvGraphicFramePr>
            <a:graphicFrameLocks noChangeAspect="1"/>
          </p:cNvGraphicFramePr>
          <p:nvPr/>
        </p:nvGraphicFramePr>
        <p:xfrm>
          <a:off x="3357563" y="3500438"/>
          <a:ext cx="2590800" cy="1727200"/>
        </p:xfrm>
        <a:graphic>
          <a:graphicData uri="http://schemas.openxmlformats.org/presentationml/2006/ole">
            <mc:AlternateContent xmlns:mc="http://schemas.openxmlformats.org/markup-compatibility/2006">
              <mc:Choice xmlns:v="urn:schemas-microsoft-com:vml" Requires="v">
                <p:oleObj spid="_x0000_s22811" name="Image Document" r:id="rId4" imgW="5946140" imgH="3719195" progId="Imaging.Document">
                  <p:embed/>
                </p:oleObj>
              </mc:Choice>
              <mc:Fallback>
                <p:oleObj name="Image Document" r:id="rId4" imgW="5946140" imgH="3719195" progId="Imaging.Document">
                  <p:embed/>
                  <p:pic>
                    <p:nvPicPr>
                      <p:cNvPr id="0" name="Picture 226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63" y="3500438"/>
                        <a:ext cx="2590800" cy="1727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23" name="Picture 15" descr="DSC_2920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3950" y="4292600"/>
            <a:ext cx="2630488" cy="17541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4"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838" y="4221163"/>
            <a:ext cx="2727325" cy="18176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899795" y="333375"/>
            <a:ext cx="7200900" cy="770890"/>
          </a:xfrm>
          <a:prstGeom prst="rect">
            <a:avLst/>
          </a:prstGeom>
          <a:solidFill>
            <a:schemeClr val="accent3">
              <a:lumMod val="85000"/>
            </a:schemeClr>
          </a:solidFill>
          <a:ln>
            <a:solidFill>
              <a:schemeClr val="tx1"/>
            </a:solidFill>
            <a:miter lim="800000"/>
          </a:ln>
        </p:spPr>
        <p:txBody>
          <a:bodyPr anchor="ctr"/>
          <a:lstStyle/>
          <a:p>
            <a:pPr>
              <a:defRPr/>
            </a:pPr>
            <a:r>
              <a:rPr lang="en-ZA" altLang="en-US" sz="2400" b="1" dirty="0" smtClean="0">
                <a:solidFill>
                  <a:srgbClr val="FF0000"/>
                </a:solidFill>
              </a:rPr>
              <a:t>CAPITAL &amp; TECHNOLOGY ACTIVE CONTRACTS</a:t>
            </a:r>
            <a:endParaRPr lang="en-GB" altLang="en-US" sz="2400" b="1" dirty="0" smtClean="0">
              <a:solidFill>
                <a:srgbClr val="FF0000"/>
              </a:solidFill>
            </a:endParaRPr>
          </a:p>
        </p:txBody>
      </p:sp>
      <p:sp>
        <p:nvSpPr>
          <p:cNvPr id="21506" name="Rectangle 11"/>
          <p:cNvSpPr>
            <a:spLocks noGrp="1" noChangeArrowheads="1"/>
          </p:cNvSpPr>
          <p:nvPr>
            <p:ph type="sldNum" sz="quarter" idx="10"/>
          </p:nvPr>
        </p:nvSpPr>
        <p:spPr>
          <a:noFill/>
        </p:spPr>
        <p:txBody>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fld id="{2AB161EC-20C1-4E5D-880B-025F117D1CEC}" type="slidenum">
              <a:rPr lang="en-US" altLang="en-US" sz="1000" smtClean="0">
                <a:solidFill>
                  <a:srgbClr val="000000"/>
                </a:solidFill>
              </a:rPr>
              <a:t>10</a:t>
            </a:fld>
            <a:endParaRPr lang="en-US" altLang="en-US" sz="1000" smtClean="0">
              <a:solidFill>
                <a:srgbClr val="000000"/>
              </a:solidFill>
            </a:endParaRPr>
          </a:p>
        </p:txBody>
      </p:sp>
      <p:sp>
        <p:nvSpPr>
          <p:cNvPr id="7" name="Content Placeholder 3"/>
          <p:cNvSpPr txBox="1"/>
          <p:nvPr/>
        </p:nvSpPr>
        <p:spPr bwMode="auto">
          <a:xfrm>
            <a:off x="899794" y="1556792"/>
            <a:ext cx="7200901"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defRPr/>
            </a:pPr>
            <a:r>
              <a:rPr lang="en-US" sz="2400" b="0" kern="0" dirty="0" smtClean="0">
                <a:solidFill>
                  <a:srgbClr val="000000"/>
                </a:solidFill>
              </a:rPr>
              <a:t>Contract Categories</a:t>
            </a:r>
          </a:p>
          <a:p>
            <a:pPr>
              <a:defRPr/>
            </a:pPr>
            <a:endParaRPr lang="en-US" sz="2000" b="0" kern="0" dirty="0">
              <a:solidFill>
                <a:srgbClr val="000000"/>
              </a:solidFill>
            </a:endParaRPr>
          </a:p>
          <a:p>
            <a:pPr lvl="1">
              <a:defRPr/>
            </a:pPr>
            <a:r>
              <a:rPr lang="en-US" sz="2000" b="0" kern="0" dirty="0" smtClean="0">
                <a:solidFill>
                  <a:srgbClr val="000000"/>
                </a:solidFill>
              </a:rPr>
              <a:t>Capital Acquisition Projects Contracts</a:t>
            </a:r>
          </a:p>
          <a:p>
            <a:pPr marL="400050" lvl="1" indent="0">
              <a:buNone/>
              <a:defRPr/>
            </a:pPr>
            <a:endParaRPr lang="en-US" sz="2000" kern="0" dirty="0">
              <a:solidFill>
                <a:srgbClr val="000000"/>
              </a:solidFill>
            </a:endParaRPr>
          </a:p>
          <a:p>
            <a:pPr lvl="1">
              <a:defRPr/>
            </a:pPr>
            <a:r>
              <a:rPr lang="en-US" sz="2000" b="0" kern="0" dirty="0" smtClean="0">
                <a:solidFill>
                  <a:srgbClr val="000000"/>
                </a:solidFill>
              </a:rPr>
              <a:t>Technology Projects Contracts</a:t>
            </a:r>
          </a:p>
          <a:p>
            <a:pPr marL="0" indent="0">
              <a:buNone/>
              <a:defRPr/>
            </a:pPr>
            <a:r>
              <a:rPr lang="en-US" sz="2000" b="0" kern="0" dirty="0">
                <a:solidFill>
                  <a:srgbClr val="000000"/>
                </a:solidFill>
              </a:rPr>
              <a:t> </a:t>
            </a:r>
            <a:endParaRPr lang="en-US" sz="2000" kern="0" dirty="0">
              <a:solidFill>
                <a:srgbClr val="00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899592" y="333375"/>
            <a:ext cx="7200900" cy="503238"/>
          </a:xfrm>
          <a:prstGeom prst="rect">
            <a:avLst/>
          </a:prstGeom>
          <a:solidFill>
            <a:schemeClr val="accent3">
              <a:lumMod val="85000"/>
            </a:schemeClr>
          </a:solidFill>
          <a:ln>
            <a:solidFill>
              <a:schemeClr val="tx1"/>
            </a:solidFill>
            <a:miter lim="800000"/>
          </a:ln>
        </p:spPr>
        <p:txBody>
          <a:bodyPr anchor="ctr"/>
          <a:lstStyle/>
          <a:p>
            <a:pPr>
              <a:defRPr/>
            </a:pPr>
            <a:r>
              <a:rPr lang="en-ZA" altLang="en-US" sz="2400" b="1" dirty="0" smtClean="0">
                <a:solidFill>
                  <a:schemeClr val="tx1"/>
                </a:solidFill>
              </a:rPr>
              <a:t>LEVEL OF SATISFACTION CRITERIA</a:t>
            </a:r>
            <a:endParaRPr lang="en-GB" altLang="en-US" sz="2400" b="1" dirty="0" smtClean="0">
              <a:solidFill>
                <a:schemeClr val="tx1"/>
              </a:solidFill>
            </a:endParaRPr>
          </a:p>
        </p:txBody>
      </p:sp>
      <p:sp>
        <p:nvSpPr>
          <p:cNvPr id="21506" name="Rectangle 11"/>
          <p:cNvSpPr>
            <a:spLocks noGrp="1" noChangeArrowheads="1"/>
          </p:cNvSpPr>
          <p:nvPr>
            <p:ph type="sldNum" sz="quarter" idx="10"/>
          </p:nvPr>
        </p:nvSpPr>
        <p:spPr>
          <a:noFill/>
        </p:spPr>
        <p:txBody>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fld id="{2AB161EC-20C1-4E5D-880B-025F117D1CEC}" type="slidenum">
              <a:rPr lang="en-US" altLang="en-US" sz="1000" smtClean="0">
                <a:solidFill>
                  <a:srgbClr val="000000"/>
                </a:solidFill>
              </a:rPr>
              <a:t>11</a:t>
            </a:fld>
            <a:endParaRPr lang="en-US" altLang="en-US" sz="1000" smtClean="0">
              <a:solidFill>
                <a:srgbClr val="000000"/>
              </a:solidFill>
            </a:endParaRPr>
          </a:p>
        </p:txBody>
      </p:sp>
      <p:sp>
        <p:nvSpPr>
          <p:cNvPr id="6" name="Content Placeholder 3"/>
          <p:cNvSpPr txBox="1"/>
          <p:nvPr/>
        </p:nvSpPr>
        <p:spPr bwMode="auto">
          <a:xfrm>
            <a:off x="899592" y="1052736"/>
            <a:ext cx="7200900"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defRPr/>
            </a:pPr>
            <a:r>
              <a:rPr lang="en-US" sz="2400" u="sng" kern="0" dirty="0" smtClean="0">
                <a:solidFill>
                  <a:srgbClr val="00B050"/>
                </a:solidFill>
              </a:rPr>
              <a:t>Green (Satisfactory)</a:t>
            </a:r>
          </a:p>
          <a:p>
            <a:pPr lvl="1">
              <a:defRPr/>
            </a:pPr>
            <a:r>
              <a:rPr lang="en-US" kern="0" dirty="0" smtClean="0">
                <a:solidFill>
                  <a:srgbClr val="000000"/>
                </a:solidFill>
              </a:rPr>
              <a:t>Contract delivered and paid  </a:t>
            </a:r>
          </a:p>
          <a:p>
            <a:pPr lvl="1">
              <a:defRPr/>
            </a:pPr>
            <a:r>
              <a:rPr lang="en-US" kern="0" dirty="0" smtClean="0">
                <a:solidFill>
                  <a:srgbClr val="000000"/>
                </a:solidFill>
              </a:rPr>
              <a:t>Contract delivery date from 01 May 2023 and later</a:t>
            </a:r>
          </a:p>
          <a:p>
            <a:pPr lvl="1">
              <a:defRPr/>
            </a:pPr>
            <a:endParaRPr lang="en-US" b="0" u="sng" kern="0" dirty="0" smtClean="0">
              <a:solidFill>
                <a:srgbClr val="000000"/>
              </a:solidFill>
            </a:endParaRPr>
          </a:p>
          <a:p>
            <a:pPr>
              <a:defRPr/>
            </a:pPr>
            <a:r>
              <a:rPr lang="en-US" sz="2400" u="sng" kern="0" dirty="0" smtClean="0">
                <a:solidFill>
                  <a:srgbClr val="FFC000"/>
                </a:solidFill>
              </a:rPr>
              <a:t>Yellow (Moderate)</a:t>
            </a:r>
          </a:p>
          <a:p>
            <a:pPr lvl="1">
              <a:defRPr/>
            </a:pPr>
            <a:r>
              <a:rPr lang="en-US" b="0" kern="0" dirty="0" smtClean="0">
                <a:solidFill>
                  <a:srgbClr val="000000"/>
                </a:solidFill>
              </a:rPr>
              <a:t>Contract delivery date between 01 January 2023 to 28 April 2023 (not yet delivered and paid)</a:t>
            </a:r>
          </a:p>
          <a:p>
            <a:pPr marL="457200" lvl="1" indent="0">
              <a:buNone/>
              <a:defRPr/>
            </a:pPr>
            <a:endParaRPr lang="en-US" b="0" kern="0" dirty="0" smtClean="0">
              <a:solidFill>
                <a:srgbClr val="000000"/>
              </a:solidFill>
            </a:endParaRPr>
          </a:p>
          <a:p>
            <a:pPr>
              <a:defRPr/>
            </a:pPr>
            <a:r>
              <a:rPr lang="en-US" sz="2400" u="sng" kern="0" dirty="0" smtClean="0">
                <a:solidFill>
                  <a:srgbClr val="FF0000"/>
                </a:solidFill>
              </a:rPr>
              <a:t>Red (Unsatisfactory)</a:t>
            </a:r>
          </a:p>
          <a:p>
            <a:pPr lvl="1">
              <a:defRPr/>
            </a:pPr>
            <a:r>
              <a:rPr lang="en-US" b="0" kern="0" dirty="0" smtClean="0">
                <a:solidFill>
                  <a:srgbClr val="000000"/>
                </a:solidFill>
              </a:rPr>
              <a:t>Contract delivery date prior to 31 December 202</a:t>
            </a:r>
            <a:r>
              <a:rPr lang="en-ZA" altLang="en-US" b="0" kern="0" dirty="0" smtClean="0">
                <a:solidFill>
                  <a:srgbClr val="000000"/>
                </a:solidFill>
              </a:rPr>
              <a:t>2</a:t>
            </a:r>
            <a:r>
              <a:rPr lang="en-US" b="0" kern="0" dirty="0" smtClean="0">
                <a:solidFill>
                  <a:srgbClr val="000000"/>
                </a:solidFill>
              </a:rPr>
              <a:t> (not yet delivered)</a:t>
            </a:r>
          </a:p>
          <a:p>
            <a:pPr lvl="1">
              <a:defRPr/>
            </a:pPr>
            <a:endParaRPr kumimoji="0" lang="en-US" i="0" u="none" strike="noStrike" kern="0" cap="none" spc="0" normalizeH="0" baseline="0" noProof="0" dirty="0">
              <a:ln>
                <a:noFill/>
              </a:ln>
              <a:solidFill>
                <a:srgbClr val="000000"/>
              </a:solidFill>
              <a:effectLst/>
              <a:uLnTx/>
              <a:uFillTx/>
              <a:latin typeface="Arial" panose="020B0604020202020204"/>
            </a:endParaRPr>
          </a:p>
          <a:p>
            <a:pPr>
              <a:defRPr/>
            </a:pPr>
            <a:endParaRPr kumimoji="0" lang="en-ZA" sz="3200" b="0" i="0" u="none" strike="noStrike" kern="0" cap="none" spc="0" normalizeH="0" baseline="0" noProof="0" dirty="0" smtClean="0">
              <a:ln>
                <a:noFill/>
              </a:ln>
              <a:solidFill>
                <a:srgbClr val="000000"/>
              </a:solidFill>
              <a:effectLst/>
              <a:uLnTx/>
              <a:uFillTx/>
              <a:latin typeface="Arial" panose="020B0604020202020204"/>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854075" y="335280"/>
            <a:ext cx="7318325" cy="666750"/>
          </a:xfrm>
          <a:prstGeom prst="rect">
            <a:avLst/>
          </a:prstGeom>
          <a:solidFill>
            <a:schemeClr val="accent3">
              <a:lumMod val="85000"/>
            </a:schemeClr>
          </a:solidFill>
          <a:ln>
            <a:solidFill>
              <a:schemeClr val="tx1"/>
            </a:solidFill>
            <a:miter lim="800000"/>
          </a:ln>
        </p:spPr>
        <p:txBody>
          <a:bodyPr anchor="ctr"/>
          <a:lstStyle/>
          <a:p>
            <a:pPr>
              <a:defRPr/>
            </a:pPr>
            <a:r>
              <a:rPr lang="en-ZA" altLang="en-US" sz="2400" b="1" dirty="0" smtClean="0">
                <a:solidFill>
                  <a:srgbClr val="FF0000"/>
                </a:solidFill>
              </a:rPr>
              <a:t>CAPITAL &amp; TECHNOLOGY ACTIVE DATABASE</a:t>
            </a:r>
            <a:endParaRPr lang="en-GB" altLang="en-US" sz="2400" b="1" dirty="0" smtClean="0">
              <a:solidFill>
                <a:srgbClr val="FF0000"/>
              </a:solidFill>
            </a:endParaRPr>
          </a:p>
        </p:txBody>
      </p:sp>
      <p:sp>
        <p:nvSpPr>
          <p:cNvPr id="21506" name="Rectangle 11"/>
          <p:cNvSpPr>
            <a:spLocks noGrp="1" noChangeArrowheads="1"/>
          </p:cNvSpPr>
          <p:nvPr>
            <p:ph type="sldNum" sz="quarter" idx="11"/>
          </p:nvPr>
        </p:nvSpPr>
        <p:spPr>
          <a:noFill/>
        </p:spPr>
        <p:txBody>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fld id="{2AB161EC-20C1-4E5D-880B-025F117D1CEC}" type="slidenum">
              <a:rPr lang="en-US" altLang="en-US" sz="1000" smtClean="0">
                <a:solidFill>
                  <a:srgbClr val="000000"/>
                </a:solidFill>
              </a:rPr>
              <a:t>12</a:t>
            </a:fld>
            <a:endParaRPr lang="en-US" altLang="en-US" sz="1000" smtClean="0">
              <a:solidFill>
                <a:srgbClr val="000000"/>
              </a:solidFill>
            </a:endParaRPr>
          </a:p>
        </p:txBody>
      </p:sp>
      <p:graphicFrame>
        <p:nvGraphicFramePr>
          <p:cNvPr id="8" name="Chart 7"/>
          <p:cNvGraphicFramePr>
            <a:graphicFrameLocks/>
          </p:cNvGraphicFramePr>
          <p:nvPr>
            <p:extLst>
              <p:ext uri="{D42A27DB-BD31-4B8C-83A1-F6EECF244321}">
                <p14:modId xmlns:p14="http://schemas.microsoft.com/office/powerpoint/2010/main" val="1239811716"/>
              </p:ext>
            </p:extLst>
          </p:nvPr>
        </p:nvGraphicFramePr>
        <p:xfrm>
          <a:off x="5292080" y="2708920"/>
          <a:ext cx="3456383"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79331563"/>
              </p:ext>
            </p:extLst>
          </p:nvPr>
        </p:nvGraphicFramePr>
        <p:xfrm>
          <a:off x="395537" y="1106973"/>
          <a:ext cx="8352926" cy="1775460"/>
        </p:xfrm>
        <a:graphic>
          <a:graphicData uri="http://schemas.openxmlformats.org/drawingml/2006/table">
            <a:tbl>
              <a:tblPr/>
              <a:tblGrid>
                <a:gridCol w="3266865"/>
                <a:gridCol w="1242690"/>
                <a:gridCol w="1178634"/>
                <a:gridCol w="1268312"/>
                <a:gridCol w="1396425"/>
              </a:tblGrid>
              <a:tr h="315580">
                <a:tc gridSpan="5">
                  <a:txBody>
                    <a:bodyPr/>
                    <a:lstStyle/>
                    <a:p>
                      <a:pPr algn="ctr" fontAlgn="b"/>
                      <a:r>
                        <a:rPr lang="en-ZA" sz="2400" b="1" i="0" u="none" strike="noStrike" dirty="0">
                          <a:solidFill>
                            <a:srgbClr val="000000"/>
                          </a:solidFill>
                          <a:effectLst/>
                          <a:latin typeface="Arial" panose="020B0604020202020204" pitchFamily="34" charset="0"/>
                        </a:rPr>
                        <a:t>SUMMARY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38031">
                <a:tc>
                  <a:txBody>
                    <a:bodyPr/>
                    <a:lstStyle/>
                    <a:p>
                      <a:pPr algn="ctr" fontAlgn="b"/>
                      <a:r>
                        <a:rPr lang="en-ZA" sz="1800" b="1" i="0" u="none" strike="noStrike">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rPr>
                        <a:t>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800" b="1" i="0" u="none" strike="noStrike">
                          <a:solidFill>
                            <a:srgbClr val="000000"/>
                          </a:solidFill>
                          <a:effectLst/>
                          <a:latin typeface="Arial" panose="020B060402020202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800" b="1" i="0" u="none" strike="noStrike">
                          <a:solidFill>
                            <a:srgbClr val="000000"/>
                          </a:solidFill>
                          <a:effectLst/>
                          <a:latin typeface="Arial" panose="020B0604020202020204" pitchFamily="34" charset="0"/>
                        </a:rPr>
                        <a:t>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800" b="1" i="0" u="none" strike="noStrike">
                          <a:solidFill>
                            <a:srgbClr val="000000"/>
                          </a:solidFill>
                          <a:effectLst/>
                          <a:latin typeface="Arial" panose="020B060402020202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031">
                <a:tc>
                  <a:txBody>
                    <a:bodyPr/>
                    <a:lstStyle/>
                    <a:p>
                      <a:pPr algn="ctr" fontAlgn="t"/>
                      <a:r>
                        <a:rPr lang="en-ZA" sz="1800" b="1" i="0" u="none" strike="noStrike">
                          <a:solidFill>
                            <a:srgbClr val="000000"/>
                          </a:solidFill>
                          <a:effectLst/>
                          <a:latin typeface="Arial" panose="020B0604020202020204" pitchFamily="34" charset="0"/>
                        </a:rPr>
                        <a:t>TOTALS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800" b="1"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800" b="1" i="0" u="none" strike="noStrike">
                          <a:solidFill>
                            <a:srgbClr val="000000"/>
                          </a:solidFill>
                          <a:effectLst/>
                          <a:latin typeface="Arial" panose="020B060402020202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800" b="1" i="0" u="none" strike="noStrike">
                          <a:solidFill>
                            <a:srgbClr val="000000"/>
                          </a:solidFill>
                          <a:effectLst/>
                          <a:latin typeface="Arial" panose="020B0604020202020204" pitchFamily="34" charset="0"/>
                        </a:rPr>
                        <a:t>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238031">
                <a:tc>
                  <a:txBody>
                    <a:bodyPr/>
                    <a:lstStyle/>
                    <a:p>
                      <a:pPr algn="ctr" fontAlgn="b"/>
                      <a:r>
                        <a:rPr lang="en-ZA" sz="1800" b="1" i="0" u="none" strike="noStrike">
                          <a:solidFill>
                            <a:srgbClr val="000000"/>
                          </a:solidFill>
                          <a:effectLst/>
                          <a:latin typeface="Arial" panose="020B0604020202020204" pitchFamily="34" charset="0"/>
                        </a:rPr>
                        <a:t>PERCENTAGE</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rPr>
                        <a:t>38,10%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800" b="1" i="0" u="none" strike="noStrike">
                          <a:solidFill>
                            <a:srgbClr val="000000"/>
                          </a:solidFill>
                          <a:effectLst/>
                          <a:latin typeface="Arial" panose="020B0604020202020204" pitchFamily="34" charset="0"/>
                        </a:rPr>
                        <a:t>9,52%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800" b="1" i="0" u="none" strike="noStrike">
                          <a:solidFill>
                            <a:srgbClr val="000000"/>
                          </a:solidFill>
                          <a:effectLst/>
                          <a:latin typeface="Arial" panose="020B0604020202020204" pitchFamily="34" charset="0"/>
                        </a:rPr>
                        <a:t>52,38%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ZA" sz="1000" b="1" i="0" u="none" strike="noStrike">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38031">
                <a:tc>
                  <a:txBody>
                    <a:bodyPr/>
                    <a:lstStyle/>
                    <a:p>
                      <a:pPr algn="l" fontAlgn="b"/>
                      <a:r>
                        <a:rPr lang="en-ZA" sz="1800" b="1" i="0" u="none" strike="noStrike">
                          <a:solidFill>
                            <a:srgbClr val="000000"/>
                          </a:solidFill>
                          <a:effectLst/>
                          <a:latin typeface="Arial" panose="020B0604020202020204" pitchFamily="34" charset="0"/>
                        </a:rPr>
                        <a:t>TOTAL ORDERS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a:solidFill>
                            <a:srgbClr val="000000"/>
                          </a:solidFill>
                          <a:effectLst/>
                          <a:latin typeface="Arial" panose="020B0604020202020204" pitchFamily="34" charset="0"/>
                        </a:rPr>
                        <a:t>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en-ZA" sz="1000" b="1"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1"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1" i="0" u="none" strike="noStrike" dirty="0">
                        <a:solidFill>
                          <a:srgbClr val="000000"/>
                        </a:solidFill>
                        <a:effectLst/>
                        <a:latin typeface="Arial" panose="020B0604020202020204" pitchFamily="34" charset="0"/>
                      </a:endParaRPr>
                    </a:p>
                  </a:txBody>
                  <a:tcPr marL="6350" marR="6350" marT="6350" marB="0" anchor="b">
                    <a:lnL>
                      <a:noFill/>
                    </a:lnL>
                    <a:lnR>
                      <a:noFill/>
                    </a:lnR>
                    <a:lnT>
                      <a:noFill/>
                    </a:lnT>
                    <a:lnB>
                      <a:noFill/>
                    </a:lnB>
                  </a:tcPr>
                </a:tc>
              </a:tr>
              <a:tr h="238031">
                <a:tc>
                  <a:txBody>
                    <a:bodyPr/>
                    <a:lstStyle/>
                    <a:p>
                      <a:pPr algn="l" fontAlgn="b"/>
                      <a:r>
                        <a:rPr lang="en-ZA" sz="1800" b="1" i="0" u="none" strike="noStrike" dirty="0">
                          <a:solidFill>
                            <a:srgbClr val="000000"/>
                          </a:solidFill>
                          <a:effectLst/>
                          <a:latin typeface="Arial" panose="020B0604020202020204" pitchFamily="34" charset="0"/>
                        </a:rPr>
                        <a:t>TOTAL N/A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endParaRPr lang="en-ZA" sz="1000" b="1"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ZA" sz="1000" b="1" i="0" u="none" strike="noStrike" dirty="0">
                        <a:solidFill>
                          <a:srgbClr val="000000"/>
                        </a:solidFill>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en-ZA" sz="1000" b="1" i="0" u="none" strike="noStrike" dirty="0">
                        <a:solidFill>
                          <a:srgbClr val="000000"/>
                        </a:solidFill>
                        <a:effectLst/>
                        <a:latin typeface="Arial" panose="020B0604020202020204" pitchFamily="34" charset="0"/>
                      </a:endParaRPr>
                    </a:p>
                  </a:txBody>
                  <a:tcPr marL="6350" marR="6350" marT="6350" marB="0" anchor="b">
                    <a:lnL>
                      <a:noFill/>
                    </a:lnL>
                    <a:lnR>
                      <a:noFill/>
                    </a:lnR>
                    <a:lnT>
                      <a:noFill/>
                    </a:lnT>
                    <a:lnB>
                      <a:noFill/>
                    </a:lnB>
                  </a:tcPr>
                </a:tc>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3153763615"/>
              </p:ext>
            </p:extLst>
          </p:nvPr>
        </p:nvGraphicFramePr>
        <p:xfrm>
          <a:off x="395537" y="2987376"/>
          <a:ext cx="4608512" cy="324022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899592" y="333374"/>
            <a:ext cx="7200900" cy="1146817"/>
          </a:xfrm>
          <a:prstGeom prst="rect">
            <a:avLst/>
          </a:prstGeom>
          <a:solidFill>
            <a:schemeClr val="accent3">
              <a:lumMod val="85000"/>
            </a:schemeClr>
          </a:solidFill>
          <a:ln>
            <a:solidFill>
              <a:schemeClr val="tx1"/>
            </a:solidFill>
            <a:miter lim="800000"/>
          </a:ln>
        </p:spPr>
        <p:txBody>
          <a:bodyPr anchor="ctr"/>
          <a:lstStyle/>
          <a:p>
            <a:pPr>
              <a:defRPr/>
            </a:pPr>
            <a:r>
              <a:rPr lang="en-US" altLang="en-US" sz="2400" b="1" dirty="0">
                <a:solidFill>
                  <a:schemeClr val="tx1"/>
                </a:solidFill>
              </a:rPr>
              <a:t>OUTSTANDING % PER DENEL </a:t>
            </a:r>
            <a:r>
              <a:rPr lang="en-US" altLang="en-US" sz="2400" b="1" dirty="0" smtClean="0">
                <a:solidFill>
                  <a:schemeClr val="tx1"/>
                </a:solidFill>
              </a:rPr>
              <a:t>ENTITY </a:t>
            </a:r>
            <a:r>
              <a:rPr lang="en-US" altLang="en-US" sz="2400" b="1" dirty="0" smtClean="0">
                <a:solidFill>
                  <a:srgbClr val="FF0000"/>
                </a:solidFill>
              </a:rPr>
              <a:t>(CAPITAL)</a:t>
            </a:r>
            <a:endParaRPr lang="en-US" altLang="en-US" sz="2400" b="1" dirty="0">
              <a:solidFill>
                <a:srgbClr val="FF0000"/>
              </a:solidFill>
            </a:endParaRPr>
          </a:p>
        </p:txBody>
      </p:sp>
      <p:sp>
        <p:nvSpPr>
          <p:cNvPr id="21506" name="Rectangle 11"/>
          <p:cNvSpPr>
            <a:spLocks noGrp="1" noChangeArrowheads="1"/>
          </p:cNvSpPr>
          <p:nvPr>
            <p:ph type="sldNum" sz="quarter" idx="10"/>
          </p:nvPr>
        </p:nvSpPr>
        <p:spPr>
          <a:noFill/>
        </p:spPr>
        <p:txBody>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fld id="{2AB161EC-20C1-4E5D-880B-025F117D1CEC}" type="slidenum">
              <a:rPr lang="en-US" altLang="en-US" sz="1000" smtClean="0">
                <a:solidFill>
                  <a:srgbClr val="000000"/>
                </a:solidFill>
              </a:rPr>
              <a:t>13</a:t>
            </a:fld>
            <a:endParaRPr lang="en-US" altLang="en-US" sz="1000" smtClean="0">
              <a:solidFill>
                <a:srgbClr val="000000"/>
              </a:solidFill>
            </a:endParaRPr>
          </a:p>
        </p:txBody>
      </p:sp>
      <p:graphicFrame>
        <p:nvGraphicFramePr>
          <p:cNvPr id="2" name="Table 1"/>
          <p:cNvGraphicFramePr>
            <a:graphicFrameLocks noGrp="1"/>
          </p:cNvGraphicFramePr>
          <p:nvPr/>
        </p:nvGraphicFramePr>
        <p:xfrm>
          <a:off x="395535" y="1916834"/>
          <a:ext cx="8352930" cy="4176460"/>
        </p:xfrm>
        <a:graphic>
          <a:graphicData uri="http://schemas.openxmlformats.org/drawingml/2006/table">
            <a:tbl>
              <a:tblPr/>
              <a:tblGrid>
                <a:gridCol w="783088"/>
                <a:gridCol w="1912969"/>
                <a:gridCol w="1286501"/>
                <a:gridCol w="1252940"/>
                <a:gridCol w="1834660"/>
                <a:gridCol w="1282772"/>
              </a:tblGrid>
              <a:tr h="413706">
                <a:tc>
                  <a:txBody>
                    <a:bodyPr/>
                    <a:lstStyle/>
                    <a:p>
                      <a:pPr algn="ctr" fontAlgn="b"/>
                      <a:r>
                        <a:rPr lang="en-US" sz="1400" b="1" i="0" u="none" strike="noStrike" dirty="0">
                          <a:solidFill>
                            <a:srgbClr val="FF0000"/>
                          </a:solidFill>
                          <a:effectLst/>
                          <a:latin typeface="Arial Narrow" panose="020B0606020202030204" pitchFamily="34" charset="0"/>
                        </a:rPr>
                        <a:t>SER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FF0000"/>
                          </a:solidFill>
                          <a:effectLst/>
                          <a:latin typeface="Arial Narrow" panose="020B0606020202030204" pitchFamily="34" charset="0"/>
                        </a:rPr>
                        <a:t>OPERATING CONTRACTS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FF0000"/>
                          </a:solidFill>
                          <a:effectLst/>
                          <a:latin typeface="Arial Narrow" panose="020B0606020202030204" pitchFamily="34" charset="0"/>
                        </a:rPr>
                        <a:t>TOTAL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FF0000"/>
                          </a:solidFill>
                          <a:effectLst/>
                          <a:latin typeface="Arial Narrow" panose="020B0606020202030204" pitchFamily="34" charset="0"/>
                        </a:rPr>
                        <a:t>AMOUNT PAID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FF0000"/>
                          </a:solidFill>
                          <a:effectLst/>
                          <a:latin typeface="Arial Narrow" panose="020B0606020202030204" pitchFamily="34" charset="0"/>
                        </a:rPr>
                        <a:t>AMOUNT OUTSTANDING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FF0000"/>
                          </a:solidFill>
                          <a:effectLst/>
                          <a:latin typeface="Arial Narrow" panose="020B0606020202030204" pitchFamily="34" charset="0"/>
                        </a:rPr>
                        <a:t>%OUTSTANDING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706">
                <a:tc>
                  <a:txBody>
                    <a:bodyPr/>
                    <a:lstStyle/>
                    <a:p>
                      <a:pPr algn="ctr" fontAlgn="b"/>
                      <a:r>
                        <a:rPr lang="en-US" sz="1400" b="1" i="0" u="none" strike="noStrike">
                          <a:solidFill>
                            <a:srgbClr val="000000"/>
                          </a:solidFill>
                          <a:effectLst/>
                          <a:latin typeface="Arial Narrow" panose="020B060602020203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Arial Narrow" panose="020B0606020202030204" pitchFamily="34" charset="0"/>
                        </a:rPr>
                        <a:t>Denel Aeronautics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56,690,119.00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-11,167,530.34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Narrow" panose="020B0606020202030204" pitchFamily="34" charset="0"/>
                        </a:rPr>
                        <a:t>45,522,588.66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Narrow" panose="020B0606020202030204" pitchFamily="34" charset="0"/>
                        </a:rPr>
                        <a:t>80.30%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706">
                <a:tc>
                  <a:txBody>
                    <a:bodyPr/>
                    <a:lstStyle/>
                    <a:p>
                      <a:pPr algn="ctr" fontAlgn="b"/>
                      <a:r>
                        <a:rPr lang="en-US" sz="1400" b="1" i="0" u="none" strike="noStrike">
                          <a:solidFill>
                            <a:srgbClr val="000000"/>
                          </a:solidFill>
                          <a:effectLst/>
                          <a:latin typeface="Arial Narrow" panose="020B0606020202030204" pitchFamily="34" charset="0"/>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Arial Narrow" panose="020B0606020202030204" pitchFamily="34" charset="0"/>
                        </a:rPr>
                        <a:t>Denel Dynamics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1,782,643,876.37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-1,153,934,465.08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Narrow" panose="020B0606020202030204" pitchFamily="34" charset="0"/>
                        </a:rPr>
                        <a:t>628,709,411.29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Narrow" panose="020B0606020202030204" pitchFamily="34" charset="0"/>
                        </a:rPr>
                        <a:t>35.27%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706">
                <a:tc>
                  <a:txBody>
                    <a:bodyPr/>
                    <a:lstStyle/>
                    <a:p>
                      <a:pPr algn="ctr" fontAlgn="b"/>
                      <a:r>
                        <a:rPr lang="en-US" sz="1400" b="1" i="0" u="none" strike="noStrike">
                          <a:solidFill>
                            <a:srgbClr val="000000"/>
                          </a:solidFill>
                          <a:effectLst/>
                          <a:latin typeface="Arial Narrow" panose="020B0606020202030204" pitchFamily="34" charset="0"/>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Arial Narrow" panose="020B0606020202030204" pitchFamily="34" charset="0"/>
                        </a:rPr>
                        <a:t>Denel Land Systems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15,789,349,460.00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-6,995,176,085.20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8,794,173,374.80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55.70%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706">
                <a:tc>
                  <a:txBody>
                    <a:bodyPr/>
                    <a:lstStyle/>
                    <a:p>
                      <a:pPr algn="ctr" fontAlgn="b"/>
                      <a:r>
                        <a:rPr lang="en-US" sz="1400" b="1" i="0" u="none" strike="noStrike">
                          <a:solidFill>
                            <a:srgbClr val="000000"/>
                          </a:solidFill>
                          <a:effectLst/>
                          <a:latin typeface="Arial Narrow" panose="020B0606020202030204" pitchFamily="34" charset="0"/>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Arial Narrow" panose="020B0606020202030204" pitchFamily="34" charset="0"/>
                        </a:rPr>
                        <a:t>Overberg Test Range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413,642,104.52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-366,588,477.17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47,053,627.35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11.38%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706">
                <a:tc>
                  <a:txBody>
                    <a:bodyPr/>
                    <a:lstStyle/>
                    <a:p>
                      <a:pPr algn="ctr" fontAlgn="b"/>
                      <a:r>
                        <a:rPr lang="en-US" sz="1400" b="1" i="0" u="none" strike="noStrike">
                          <a:solidFill>
                            <a:srgbClr val="000000"/>
                          </a:solidFill>
                          <a:effectLst/>
                          <a:latin typeface="Arial Narrow" panose="020B0606020202030204" pitchFamily="34" charset="0"/>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Arial Narrow" panose="020B0606020202030204" pitchFamily="34" charset="0"/>
                        </a:rPr>
                        <a:t>Denel PMP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16,711,801.00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-7,634,051.65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Narrow" panose="020B0606020202030204" pitchFamily="34" charset="0"/>
                        </a:rPr>
                        <a:t>9,077,749.35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54.32%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706">
                <a:tc>
                  <a:txBody>
                    <a:bodyPr/>
                    <a:lstStyle/>
                    <a:p>
                      <a:pPr algn="ctr" fontAlgn="b"/>
                      <a:r>
                        <a:rPr lang="en-US" sz="1400" b="1" i="0" u="none" strike="noStrike">
                          <a:solidFill>
                            <a:srgbClr val="000000"/>
                          </a:solidFill>
                          <a:effectLst/>
                          <a:latin typeface="Arial Narrow" panose="020B0606020202030204" pitchFamily="34" charset="0"/>
                        </a:rPr>
                        <a:t>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Arial Narrow" panose="020B0606020202030204" pitchFamily="34" charset="0"/>
                        </a:rPr>
                        <a:t>Denel Vehicle Systems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2,000,000.00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2,000,000.00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100.00%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706">
                <a:tc>
                  <a:txBody>
                    <a:bodyPr/>
                    <a:lstStyle/>
                    <a:p>
                      <a:pPr algn="ctr" fontAlgn="b"/>
                      <a:r>
                        <a:rPr lang="en-US" sz="1400" b="1" i="0" u="none" strike="noStrike">
                          <a:solidFill>
                            <a:srgbClr val="000000"/>
                          </a:solidFill>
                          <a:effectLst/>
                          <a:latin typeface="Arial Narrow" panose="020B0606020202030204" pitchFamily="34" charset="0"/>
                        </a:rPr>
                        <a:t>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Arial Narrow" panose="020B0606020202030204" pitchFamily="34" charset="0"/>
                        </a:rPr>
                        <a:t>Hensoldt Optronics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268,559,206.50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-160,620,977.38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107,938,229.12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40.19%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3406">
                <a:tc>
                  <a:txBody>
                    <a:bodyPr/>
                    <a:lstStyle/>
                    <a:p>
                      <a:pPr algn="ctr" fontAlgn="b"/>
                      <a:r>
                        <a:rPr lang="en-US" sz="1400" b="1" i="0" u="none" strike="noStrike">
                          <a:solidFill>
                            <a:srgbClr val="000000"/>
                          </a:solidFill>
                          <a:effectLst/>
                          <a:latin typeface="Arial Narrow" panose="020B0606020202030204" pitchFamily="34" charset="0"/>
                        </a:rPr>
                        <a:t>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Arial Narrow" panose="020B0606020202030204" pitchFamily="34" charset="0"/>
                        </a:rPr>
                        <a:t>Rheinmettall Munitions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47,794,840.00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-7,183,482.00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40,611,358.00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84.97%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406">
                <a:tc>
                  <a:txBody>
                    <a:bodyPr/>
                    <a:lstStyle/>
                    <a:p>
                      <a:pPr algn="l" fontAlgn="b"/>
                      <a:endParaRPr lang="en-US" sz="1400" b="1" i="0" u="none" strike="noStrike">
                        <a:solidFill>
                          <a:srgbClr val="000000"/>
                        </a:solidFill>
                        <a:effectLst/>
                        <a:latin typeface="Arial Narrow" panose="020B0606020202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a:solidFill>
                          <a:srgbClr val="000000"/>
                        </a:solidFill>
                        <a:effectLst/>
                        <a:latin typeface="Arial Narrow" panose="020B0606020202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FF0000"/>
                          </a:solidFill>
                          <a:effectLst/>
                          <a:latin typeface="Arial Narrow" panose="020B0606020202030204" pitchFamily="34" charset="0"/>
                        </a:rPr>
                        <a:t>18,377,391,407.39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FF0000"/>
                          </a:solidFill>
                          <a:effectLst/>
                          <a:latin typeface="Arial Narrow" panose="020B0606020202030204" pitchFamily="34" charset="0"/>
                        </a:rPr>
                        <a:t>-8,702,305,068.82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FF0000"/>
                          </a:solidFill>
                          <a:effectLst/>
                          <a:latin typeface="Arial Narrow" panose="020B0606020202030204" pitchFamily="34" charset="0"/>
                        </a:rPr>
                        <a:t>9,675,086,338.57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4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5" name="Action Button: Forward or Next 4">
            <a:hlinkClick r:id="rId2" action="ppaction://hlinkfile"/>
          </p:cNvPr>
          <p:cNvSpPr/>
          <p:nvPr/>
        </p:nvSpPr>
        <p:spPr>
          <a:xfrm>
            <a:off x="7654939" y="6021288"/>
            <a:ext cx="1093525" cy="50355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827584" y="260648"/>
            <a:ext cx="7344816" cy="706090"/>
          </a:xfrm>
          <a:prstGeom prst="rect">
            <a:avLst/>
          </a:prstGeom>
          <a:solidFill>
            <a:schemeClr val="tx1"/>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600">
                <a:solidFill>
                  <a:srgbClr val="F49200"/>
                </a:solidFill>
                <a:effectLst>
                  <a:outerShdw blurRad="38100" dist="38100" dir="2700000" algn="tl">
                    <a:srgbClr val="000000">
                      <a:alpha val="43137"/>
                    </a:srgbClr>
                  </a:outerShdw>
                </a:effectLst>
                <a:latin typeface="Arial Black" panose="020B0A04020102020204" pitchFamily="34" charset="0"/>
                <a:ea typeface="+mj-ea"/>
                <a:cs typeface="+mj-cs"/>
              </a:defRPr>
            </a:lvl1pPr>
            <a:lvl2pPr algn="ctr" rtl="0" eaLnBrk="1" fontAlgn="base" hangingPunct="1">
              <a:spcBef>
                <a:spcPct val="0"/>
              </a:spcBef>
              <a:spcAft>
                <a:spcPct val="0"/>
              </a:spcAft>
              <a:defRPr sz="3600">
                <a:solidFill>
                  <a:srgbClr val="F49200"/>
                </a:solidFill>
                <a:latin typeface="Arial Black" panose="020B0A04020102020204" pitchFamily="34" charset="0"/>
              </a:defRPr>
            </a:lvl2pPr>
            <a:lvl3pPr algn="ctr" rtl="0" eaLnBrk="1" fontAlgn="base" hangingPunct="1">
              <a:spcBef>
                <a:spcPct val="0"/>
              </a:spcBef>
              <a:spcAft>
                <a:spcPct val="0"/>
              </a:spcAft>
              <a:defRPr sz="3600">
                <a:solidFill>
                  <a:srgbClr val="F49200"/>
                </a:solidFill>
                <a:latin typeface="Arial Black" panose="020B0A04020102020204" pitchFamily="34" charset="0"/>
              </a:defRPr>
            </a:lvl3pPr>
            <a:lvl4pPr algn="ctr" rtl="0" eaLnBrk="1" fontAlgn="base" hangingPunct="1">
              <a:spcBef>
                <a:spcPct val="0"/>
              </a:spcBef>
              <a:spcAft>
                <a:spcPct val="0"/>
              </a:spcAft>
              <a:defRPr sz="3600">
                <a:solidFill>
                  <a:srgbClr val="F49200"/>
                </a:solidFill>
                <a:latin typeface="Arial Black" panose="020B0A04020102020204" pitchFamily="34" charset="0"/>
              </a:defRPr>
            </a:lvl4pPr>
            <a:lvl5pPr algn="ctr" rtl="0" eaLnBrk="1" fontAlgn="base" hangingPunct="1">
              <a:spcBef>
                <a:spcPct val="0"/>
              </a:spcBef>
              <a:spcAft>
                <a:spcPct val="0"/>
              </a:spcAft>
              <a:defRPr sz="3600">
                <a:solidFill>
                  <a:srgbClr val="F49200"/>
                </a:solidFill>
                <a:latin typeface="Arial Black" panose="020B0A040201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en-ZA" sz="2400" b="1" dirty="0" smtClean="0">
                <a:solidFill>
                  <a:schemeClr val="bg1"/>
                </a:solidFill>
                <a:effectLst/>
              </a:rPr>
              <a:t>DOD ROLL-OVER HISTORY</a:t>
            </a:r>
            <a:endParaRPr lang="en-ZA" sz="2400" kern="0" dirty="0">
              <a:solidFill>
                <a:srgbClr val="CC0000"/>
              </a:solidFill>
            </a:endParaRPr>
          </a:p>
        </p:txBody>
      </p:sp>
      <p:graphicFrame>
        <p:nvGraphicFramePr>
          <p:cNvPr id="6" name="Chart 5"/>
          <p:cNvGraphicFramePr>
            <a:graphicFrameLocks noGrp="1"/>
          </p:cNvGraphicFramePr>
          <p:nvPr/>
        </p:nvGraphicFramePr>
        <p:xfrm>
          <a:off x="251521" y="1268760"/>
          <a:ext cx="8640960" cy="51590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899592" y="333375"/>
            <a:ext cx="7200900" cy="503238"/>
          </a:xfrm>
          <a:prstGeom prst="rect">
            <a:avLst/>
          </a:prstGeom>
          <a:solidFill>
            <a:schemeClr val="accent3">
              <a:lumMod val="85000"/>
            </a:schemeClr>
          </a:solidFill>
          <a:ln>
            <a:solidFill>
              <a:schemeClr val="tx1"/>
            </a:solidFill>
            <a:miter lim="800000"/>
          </a:ln>
        </p:spPr>
        <p:txBody>
          <a:bodyPr anchor="ctr"/>
          <a:lstStyle/>
          <a:p>
            <a:pPr>
              <a:defRPr/>
            </a:pPr>
            <a:r>
              <a:rPr lang="en-ZA" altLang="en-US" sz="2400" b="1" dirty="0" smtClean="0">
                <a:solidFill>
                  <a:schemeClr val="tx1"/>
                </a:solidFill>
                <a:latin typeface="Tahoma" panose="020B0604030504040204" pitchFamily="34" charset="0"/>
                <a:cs typeface="Tahoma" panose="020B0604030504040204" pitchFamily="34" charset="0"/>
              </a:rPr>
              <a:t>EFFORTS TO IMPROVE COOPERATION </a:t>
            </a:r>
            <a:endParaRPr lang="en-GB" altLang="en-US" sz="2400" b="1" dirty="0" smtClean="0">
              <a:solidFill>
                <a:schemeClr val="tx1"/>
              </a:solidFill>
            </a:endParaRPr>
          </a:p>
        </p:txBody>
      </p:sp>
      <p:sp>
        <p:nvSpPr>
          <p:cNvPr id="21506" name="Rectangle 11"/>
          <p:cNvSpPr>
            <a:spLocks noGrp="1" noChangeArrowheads="1"/>
          </p:cNvSpPr>
          <p:nvPr>
            <p:ph type="sldNum" sz="quarter" idx="10"/>
          </p:nvPr>
        </p:nvSpPr>
        <p:spPr>
          <a:noFill/>
        </p:spPr>
        <p:txBody>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fld id="{2AB161EC-20C1-4E5D-880B-025F117D1CEC}" type="slidenum">
              <a:rPr lang="en-US" altLang="en-US" sz="1000" smtClean="0">
                <a:solidFill>
                  <a:srgbClr val="000000"/>
                </a:solidFill>
              </a:rPr>
              <a:t>15</a:t>
            </a:fld>
            <a:endParaRPr lang="en-US" altLang="en-US" sz="1000" smtClean="0">
              <a:solidFill>
                <a:srgbClr val="000000"/>
              </a:solidFill>
            </a:endParaRPr>
          </a:p>
        </p:txBody>
      </p:sp>
      <p:sp>
        <p:nvSpPr>
          <p:cNvPr id="7" name="Content Placeholder 3"/>
          <p:cNvSpPr txBox="1"/>
          <p:nvPr/>
        </p:nvSpPr>
        <p:spPr bwMode="auto">
          <a:xfrm>
            <a:off x="395536" y="1442359"/>
            <a:ext cx="8280920"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lvl="0" algn="just"/>
            <a:r>
              <a:rPr lang="en-ZA" sz="2400" b="0" dirty="0">
                <a:latin typeface="Arial" panose="020B0604020202020204" pitchFamily="34" charset="0"/>
                <a:cs typeface="Arial" panose="020B0604020202020204" pitchFamily="34" charset="0"/>
              </a:rPr>
              <a:t>A DoD-, </a:t>
            </a:r>
            <a:r>
              <a:rPr lang="en-ZA" sz="2400" b="0" dirty="0" err="1">
                <a:latin typeface="Arial" panose="020B0604020202020204" pitchFamily="34" charset="0"/>
                <a:cs typeface="Arial" panose="020B0604020202020204" pitchFamily="34" charset="0"/>
              </a:rPr>
              <a:t>Armscor</a:t>
            </a:r>
            <a:r>
              <a:rPr lang="en-ZA" sz="2400" b="0" dirty="0">
                <a:latin typeface="Arial" panose="020B0604020202020204" pitchFamily="34" charset="0"/>
                <a:cs typeface="Arial" panose="020B0604020202020204" pitchFamily="34" charset="0"/>
              </a:rPr>
              <a:t>-, Denel Steering Committee was established and is operational to monitor progress (Chairman of the </a:t>
            </a:r>
            <a:r>
              <a:rPr lang="en-ZA" sz="2400" b="0" dirty="0" err="1">
                <a:latin typeface="Arial" panose="020B0604020202020204" pitchFamily="34" charset="0"/>
                <a:cs typeface="Arial" panose="020B0604020202020204" pitchFamily="34" charset="0"/>
              </a:rPr>
              <a:t>Armscor</a:t>
            </a:r>
            <a:r>
              <a:rPr lang="en-ZA" sz="2400" b="0" dirty="0">
                <a:latin typeface="Arial" panose="020B0604020202020204" pitchFamily="34" charset="0"/>
                <a:cs typeface="Arial" panose="020B0604020202020204" pitchFamily="34" charset="0"/>
              </a:rPr>
              <a:t> </a:t>
            </a:r>
            <a:r>
              <a:rPr lang="en-ZA" sz="2400" b="0" dirty="0" err="1">
                <a:latin typeface="Arial" panose="020B0604020202020204" pitchFamily="34" charset="0"/>
                <a:cs typeface="Arial" panose="020B0604020202020204" pitchFamily="34" charset="0"/>
              </a:rPr>
              <a:t>BoD</a:t>
            </a:r>
            <a:r>
              <a:rPr lang="en-ZA" sz="2400" b="0" dirty="0">
                <a:latin typeface="Arial" panose="020B0604020202020204" pitchFamily="34" charset="0"/>
                <a:cs typeface="Arial" panose="020B0604020202020204" pitchFamily="34" charset="0"/>
              </a:rPr>
              <a:t> chair)</a:t>
            </a:r>
          </a:p>
          <a:p>
            <a:pPr lvl="0" algn="just"/>
            <a:endParaRPr lang="en-ZA" sz="2400" b="0" dirty="0">
              <a:latin typeface="Arial" panose="020B0604020202020204" pitchFamily="34" charset="0"/>
              <a:cs typeface="Arial" panose="020B0604020202020204" pitchFamily="34" charset="0"/>
            </a:endParaRPr>
          </a:p>
          <a:p>
            <a:pPr lvl="0" algn="just"/>
            <a:r>
              <a:rPr lang="en-ZA" sz="2400" b="0" dirty="0">
                <a:latin typeface="Arial" panose="020B0604020202020204" pitchFamily="34" charset="0"/>
                <a:cs typeface="Arial" panose="020B0604020202020204" pitchFamily="34" charset="0"/>
              </a:rPr>
              <a:t>The DoD and </a:t>
            </a:r>
            <a:r>
              <a:rPr lang="en-ZA" sz="2400" b="0" dirty="0" err="1">
                <a:latin typeface="Arial" panose="020B0604020202020204" pitchFamily="34" charset="0"/>
                <a:cs typeface="Arial" panose="020B0604020202020204" pitchFamily="34" charset="0"/>
              </a:rPr>
              <a:t>Armscor</a:t>
            </a:r>
            <a:r>
              <a:rPr lang="en-ZA" sz="2400" b="0" dirty="0">
                <a:latin typeface="Arial" panose="020B0604020202020204" pitchFamily="34" charset="0"/>
                <a:cs typeface="Arial" panose="020B0604020202020204" pitchFamily="34" charset="0"/>
              </a:rPr>
              <a:t> are part of the Monthly Monitoring/Reporting meeting during which Denel provide feedback reporting on all matters to DPE and NT (Chaired by DPE)</a:t>
            </a:r>
          </a:p>
          <a:p>
            <a:pPr marL="0" lvl="0" indent="0" algn="just">
              <a:buNone/>
            </a:pPr>
            <a:endParaRPr lang="en-ZA" sz="2400" b="0" dirty="0">
              <a:latin typeface="Arial" panose="020B0604020202020204" pitchFamily="34" charset="0"/>
              <a:cs typeface="Arial" panose="020B0604020202020204" pitchFamily="34" charset="0"/>
            </a:endParaRPr>
          </a:p>
          <a:p>
            <a:pPr lvl="0" algn="just"/>
            <a:endParaRPr lang="en-ZA" sz="2400" b="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899592" y="333375"/>
            <a:ext cx="7200900" cy="503238"/>
          </a:xfrm>
          <a:prstGeom prst="rect">
            <a:avLst/>
          </a:prstGeom>
          <a:solidFill>
            <a:schemeClr val="accent3">
              <a:lumMod val="85000"/>
            </a:schemeClr>
          </a:solidFill>
          <a:ln>
            <a:solidFill>
              <a:schemeClr val="tx1"/>
            </a:solidFill>
            <a:miter lim="800000"/>
          </a:ln>
        </p:spPr>
        <p:txBody>
          <a:bodyPr anchor="ctr"/>
          <a:lstStyle/>
          <a:p>
            <a:pPr>
              <a:defRPr/>
            </a:pPr>
            <a:r>
              <a:rPr lang="en-ZA" altLang="en-US" sz="2400" b="1" dirty="0" smtClean="0">
                <a:solidFill>
                  <a:schemeClr val="tx1"/>
                </a:solidFill>
                <a:latin typeface="Tahoma" panose="020B0604030504040204" pitchFamily="34" charset="0"/>
                <a:cs typeface="Tahoma" panose="020B0604030504040204" pitchFamily="34" charset="0"/>
              </a:rPr>
              <a:t>CONCLUSION</a:t>
            </a:r>
            <a:endParaRPr lang="en-GB" altLang="en-US" sz="2400" b="1" dirty="0" smtClean="0">
              <a:solidFill>
                <a:schemeClr val="tx1"/>
              </a:solidFill>
            </a:endParaRPr>
          </a:p>
        </p:txBody>
      </p:sp>
      <p:sp>
        <p:nvSpPr>
          <p:cNvPr id="21506" name="Rectangle 11"/>
          <p:cNvSpPr>
            <a:spLocks noGrp="1" noChangeArrowheads="1"/>
          </p:cNvSpPr>
          <p:nvPr>
            <p:ph type="sldNum" sz="quarter" idx="10"/>
          </p:nvPr>
        </p:nvSpPr>
        <p:spPr>
          <a:noFill/>
        </p:spPr>
        <p:txBody>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fld id="{2AB161EC-20C1-4E5D-880B-025F117D1CEC}" type="slidenum">
              <a:rPr lang="en-US" altLang="en-US" sz="1000" smtClean="0">
                <a:solidFill>
                  <a:srgbClr val="000000"/>
                </a:solidFill>
              </a:rPr>
              <a:t>16</a:t>
            </a:fld>
            <a:endParaRPr lang="en-US" altLang="en-US" sz="1000" smtClean="0">
              <a:solidFill>
                <a:srgbClr val="000000"/>
              </a:solidFill>
            </a:endParaRPr>
          </a:p>
        </p:txBody>
      </p:sp>
      <p:sp>
        <p:nvSpPr>
          <p:cNvPr id="7" name="Content Placeholder 3"/>
          <p:cNvSpPr txBox="1"/>
          <p:nvPr/>
        </p:nvSpPr>
        <p:spPr bwMode="auto">
          <a:xfrm>
            <a:off x="395536" y="1030543"/>
            <a:ext cx="8352790" cy="542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lvl="0" algn="just"/>
            <a:r>
              <a:rPr lang="en-US" sz="2400" b="0" dirty="0">
                <a:latin typeface="Arial" panose="020B0604020202020204" pitchFamily="34" charset="0"/>
                <a:cs typeface="Arial" panose="020B0604020202020204" pitchFamily="34" charset="0"/>
              </a:rPr>
              <a:t>Denel is a strategic asset of the State for all </a:t>
            </a:r>
            <a:r>
              <a:rPr lang="en-US" sz="2400" b="0" dirty="0" smtClean="0">
                <a:latin typeface="Arial" panose="020B0604020202020204" pitchFamily="34" charset="0"/>
                <a:cs typeface="Arial" panose="020B0604020202020204" pitchFamily="34" charset="0"/>
              </a:rPr>
              <a:t>intents and </a:t>
            </a:r>
            <a:r>
              <a:rPr lang="en-US" sz="2400" b="0" dirty="0">
                <a:latin typeface="Arial" panose="020B0604020202020204" pitchFamily="34" charset="0"/>
                <a:cs typeface="Arial" panose="020B0604020202020204" pitchFamily="34" charset="0"/>
              </a:rPr>
              <a:t>purposes</a:t>
            </a:r>
            <a:r>
              <a:rPr lang="en-US" sz="2400" b="0" dirty="0" smtClean="0">
                <a:latin typeface="Arial" panose="020B0604020202020204" pitchFamily="34" charset="0"/>
                <a:cs typeface="Arial" panose="020B0604020202020204" pitchFamily="34" charset="0"/>
              </a:rPr>
              <a:t>. The survival of Denel is </a:t>
            </a:r>
            <a:r>
              <a:rPr lang="en-US" sz="2400" b="0" dirty="0">
                <a:latin typeface="Arial" panose="020B0604020202020204" pitchFamily="34" charset="0"/>
                <a:cs typeface="Arial" panose="020B0604020202020204" pitchFamily="34" charset="0"/>
              </a:rPr>
              <a:t>important for purposes of </a:t>
            </a:r>
            <a:r>
              <a:rPr lang="en-US" sz="2400" b="0" dirty="0" smtClean="0">
                <a:latin typeface="Arial" panose="020B0604020202020204" pitchFamily="34" charset="0"/>
                <a:cs typeface="Arial" panose="020B0604020202020204" pitchFamily="34" charset="0"/>
              </a:rPr>
              <a:t>national security ensuring a sovereign state.</a:t>
            </a:r>
            <a:endParaRPr lang="en-US" sz="2400" u="sng" dirty="0">
              <a:latin typeface="Arial" panose="020B0604020202020204" pitchFamily="34" charset="0"/>
              <a:cs typeface="Arial" panose="020B0604020202020204" pitchFamily="34" charset="0"/>
            </a:endParaRPr>
          </a:p>
          <a:p>
            <a:pPr marL="0" indent="0" algn="just">
              <a:buNone/>
            </a:pPr>
            <a:endParaRPr lang="en-US" sz="2400" b="0" dirty="0">
              <a:latin typeface="Arial" panose="020B0604020202020204" pitchFamily="34" charset="0"/>
              <a:cs typeface="Arial" panose="020B0604020202020204" pitchFamily="34" charset="0"/>
            </a:endParaRPr>
          </a:p>
          <a:p>
            <a:pPr algn="just"/>
            <a:r>
              <a:rPr lang="en-ZA" sz="2400" b="0" dirty="0">
                <a:latin typeface="Arial" panose="020B0604020202020204" pitchFamily="34" charset="0"/>
                <a:cs typeface="Arial" panose="020B0604020202020204" pitchFamily="34" charset="0"/>
              </a:rPr>
              <a:t>If Denel’s performance </a:t>
            </a:r>
            <a:r>
              <a:rPr lang="en-ZA" sz="2400" b="0" dirty="0" smtClean="0">
                <a:latin typeface="Arial" panose="020B0604020202020204" pitchFamily="34" charset="0"/>
                <a:cs typeface="Arial" panose="020B0604020202020204" pitchFamily="34" charset="0"/>
              </a:rPr>
              <a:t>may </a:t>
            </a:r>
            <a:r>
              <a:rPr lang="en-ZA" sz="2400" b="0" dirty="0">
                <a:latin typeface="Arial" panose="020B0604020202020204" pitchFamily="34" charset="0"/>
                <a:cs typeface="Arial" panose="020B0604020202020204" pitchFamily="34" charset="0"/>
              </a:rPr>
              <a:t>not drastically improve </a:t>
            </a:r>
            <a:r>
              <a:rPr lang="en-ZA" sz="2400" b="0" dirty="0" smtClean="0">
                <a:latin typeface="Arial" panose="020B0604020202020204" pitchFamily="34" charset="0"/>
                <a:cs typeface="Arial" panose="020B0604020202020204" pitchFamily="34" charset="0"/>
              </a:rPr>
              <a:t>soonest. The </a:t>
            </a:r>
            <a:r>
              <a:rPr lang="en-ZA" sz="2400" b="0" dirty="0">
                <a:latin typeface="Arial" panose="020B0604020202020204" pitchFamily="34" charset="0"/>
                <a:cs typeface="Arial" panose="020B0604020202020204" pitchFamily="34" charset="0"/>
              </a:rPr>
              <a:t>impact of the new Denel Turn Around Strategy is not yet felt in the </a:t>
            </a:r>
            <a:r>
              <a:rPr lang="en-ZA" sz="2400" b="0" dirty="0" smtClean="0">
                <a:latin typeface="Arial" panose="020B0604020202020204" pitchFamily="34" charset="0"/>
                <a:cs typeface="Arial" panose="020B0604020202020204" pitchFamily="34" charset="0"/>
              </a:rPr>
              <a:t>Readiness </a:t>
            </a:r>
            <a:r>
              <a:rPr lang="en-ZA" sz="2400" b="0" dirty="0">
                <a:latin typeface="Arial" panose="020B0604020202020204" pitchFamily="34" charset="0"/>
                <a:cs typeface="Arial" panose="020B0604020202020204" pitchFamily="34" charset="0"/>
              </a:rPr>
              <a:t>Levels of the DoD’s PME. </a:t>
            </a:r>
            <a:endParaRPr lang="en-ZA" sz="2400" b="0" dirty="0" smtClean="0">
              <a:latin typeface="Arial" panose="020B0604020202020204" pitchFamily="34" charset="0"/>
              <a:cs typeface="Arial" panose="020B0604020202020204" pitchFamily="34" charset="0"/>
            </a:endParaRPr>
          </a:p>
          <a:p>
            <a:pPr algn="just"/>
            <a:endParaRPr lang="en-ZA" sz="2400" b="0" dirty="0">
              <a:latin typeface="Arial" panose="020B0604020202020204" pitchFamily="34" charset="0"/>
              <a:cs typeface="Arial" panose="020B0604020202020204" pitchFamily="34" charset="0"/>
            </a:endParaRPr>
          </a:p>
          <a:p>
            <a:pPr algn="just"/>
            <a:r>
              <a:rPr lang="en-ZA" sz="2400" b="0" dirty="0">
                <a:latin typeface="Arial" panose="020B0604020202020204" pitchFamily="34" charset="0"/>
                <a:cs typeface="Arial" panose="020B0604020202020204" pitchFamily="34" charset="0"/>
              </a:rPr>
              <a:t>The country </a:t>
            </a:r>
            <a:r>
              <a:rPr lang="en-ZA" sz="2400" b="0" dirty="0" smtClean="0">
                <a:latin typeface="Arial" panose="020B0604020202020204" pitchFamily="34" charset="0"/>
                <a:cs typeface="Arial" panose="020B0604020202020204" pitchFamily="34" charset="0"/>
              </a:rPr>
              <a:t>can no longer </a:t>
            </a:r>
            <a:r>
              <a:rPr lang="en-ZA" sz="2400" b="0" dirty="0">
                <a:latin typeface="Arial" panose="020B0604020202020204" pitchFamily="34" charset="0"/>
                <a:cs typeface="Arial" panose="020B0604020202020204" pitchFamily="34" charset="0"/>
              </a:rPr>
              <a:t>afford to lose </a:t>
            </a:r>
            <a:r>
              <a:rPr lang="en-ZA" sz="2400" b="0" dirty="0" smtClean="0">
                <a:latin typeface="Arial" panose="020B0604020202020204" pitchFamily="34" charset="0"/>
                <a:cs typeface="Arial" panose="020B0604020202020204" pitchFamily="34" charset="0"/>
              </a:rPr>
              <a:t>the remainder of the skills sets </a:t>
            </a:r>
            <a:r>
              <a:rPr lang="en-ZA" sz="2400" b="0" dirty="0">
                <a:latin typeface="Arial" panose="020B0604020202020204" pitchFamily="34" charset="0"/>
                <a:cs typeface="Arial" panose="020B0604020202020204" pitchFamily="34" charset="0"/>
              </a:rPr>
              <a:t>vested within the employees at Denel.  </a:t>
            </a:r>
            <a:r>
              <a:rPr lang="en-ZA" sz="2400" b="0" dirty="0" smtClean="0">
                <a:latin typeface="Arial" panose="020B0604020202020204" pitchFamily="34" charset="0"/>
                <a:cs typeface="Arial" panose="020B0604020202020204" pitchFamily="34" charset="0"/>
              </a:rPr>
              <a:t>Employees </a:t>
            </a:r>
            <a:r>
              <a:rPr lang="en-ZA" sz="2400" b="0" dirty="0">
                <a:latin typeface="Arial" panose="020B0604020202020204" pitchFamily="34" charset="0"/>
                <a:cs typeface="Arial" panose="020B0604020202020204" pitchFamily="34" charset="0"/>
              </a:rPr>
              <a:t>with scarce skills that form part of the manufacturing of arms for the </a:t>
            </a:r>
            <a:r>
              <a:rPr lang="en-ZA" sz="2400" b="0" dirty="0" smtClean="0">
                <a:latin typeface="Arial" panose="020B0604020202020204" pitchFamily="34" charset="0"/>
                <a:cs typeface="Arial" panose="020B0604020202020204" pitchFamily="34" charset="0"/>
              </a:rPr>
              <a:t>SANDF should as far as possible be retained. </a:t>
            </a:r>
            <a:endParaRPr lang="en-ZA" sz="2400" b="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dirty="0" smtClean="0">
                <a:solidFill>
                  <a:srgbClr val="000000"/>
                </a:solidFill>
              </a:rPr>
              <a:t>DEFENCE MATÉRIEL DIVISION</a:t>
            </a:r>
          </a:p>
        </p:txBody>
      </p:sp>
      <p:sp>
        <p:nvSpPr>
          <p:cNvPr id="4099" name="Rectangle 6"/>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34BA54-343F-4209-8AC2-1C0B5D53EA93}" type="slidenum">
              <a:rPr lang="en-GB">
                <a:solidFill>
                  <a:srgbClr val="000000"/>
                </a:solidFill>
              </a:rPr>
              <a:t>17</a:t>
            </a:fld>
            <a:endParaRPr lang="en-GB" dirty="0">
              <a:solidFill>
                <a:srgbClr val="000000"/>
              </a:solidFill>
            </a:endParaRPr>
          </a:p>
        </p:txBody>
      </p:sp>
      <p:sp>
        <p:nvSpPr>
          <p:cNvPr id="8" name="Rectangle 7"/>
          <p:cNvSpPr>
            <a:spLocks noChangeArrowheads="1"/>
          </p:cNvSpPr>
          <p:nvPr/>
        </p:nvSpPr>
        <p:spPr bwMode="auto">
          <a:xfrm>
            <a:off x="760413" y="1076325"/>
            <a:ext cx="7772400" cy="4800600"/>
          </a:xfrm>
          <a:prstGeom prst="rect">
            <a:avLst/>
          </a:prstGeom>
          <a:noFill/>
          <a:ln w="9525">
            <a:noFill/>
            <a:miter lim="800000"/>
          </a:ln>
        </p:spPr>
        <p:txBody>
          <a:bodyPr anchor="ctr"/>
          <a:lstStyle/>
          <a:p>
            <a:pPr algn="ctr" eaLnBrk="0" hangingPunct="0">
              <a:defRPr/>
            </a:pPr>
            <a:r>
              <a:rPr lang="en-US" sz="4800" b="1" dirty="0">
                <a:solidFill>
                  <a:srgbClr val="000000"/>
                </a:solidFill>
                <a:effectLst>
                  <a:outerShdw blurRad="38100" dist="38100" dir="2700000" algn="tl">
                    <a:srgbClr val="C0C0C0"/>
                  </a:outerShdw>
                </a:effectLst>
                <a:latin typeface="Tahoma" panose="020B0604030504040204" pitchFamily="34" charset="0"/>
              </a:rPr>
              <a:t>Questions/Discussion</a:t>
            </a:r>
          </a:p>
          <a:p>
            <a:pPr algn="ctr" eaLnBrk="0" hangingPunct="0">
              <a:defRPr/>
            </a:pPr>
            <a:endParaRPr lang="en-US" sz="4800" b="1" dirty="0">
              <a:solidFill>
                <a:srgbClr val="000000"/>
              </a:solidFill>
              <a:effectLst>
                <a:outerShdw blurRad="38100" dist="38100" dir="2700000" algn="tl">
                  <a:srgbClr val="C0C0C0"/>
                </a:outerShdw>
              </a:effectLst>
              <a:latin typeface="Tahoma" panose="020B0604030504040204" pitchFamily="34" charset="0"/>
            </a:endParaRPr>
          </a:p>
          <a:p>
            <a:pPr algn="ctr" eaLnBrk="0" hangingPunct="0">
              <a:defRPr/>
            </a:pPr>
            <a:endParaRPr lang="en-US" sz="4800" b="1" dirty="0">
              <a:solidFill>
                <a:srgbClr val="000000"/>
              </a:solidFill>
              <a:effectLst>
                <a:outerShdw blurRad="38100" dist="38100" dir="2700000" algn="tl">
                  <a:srgbClr val="C0C0C0"/>
                </a:outerShdw>
              </a:effectLst>
              <a:latin typeface="Tahoma" panose="020B0604030504040204" pitchFamily="34" charset="0"/>
            </a:endParaRPr>
          </a:p>
          <a:p>
            <a:pPr algn="ctr" eaLnBrk="0" hangingPunct="0">
              <a:defRPr/>
            </a:pPr>
            <a:endParaRPr lang="en-US" sz="4800" b="1" dirty="0">
              <a:solidFill>
                <a:srgbClr val="000000"/>
              </a:solidFill>
              <a:effectLst>
                <a:outerShdw blurRad="38100" dist="38100" dir="2700000" algn="tl">
                  <a:srgbClr val="C0C0C0"/>
                </a:outerShdw>
              </a:effectLst>
              <a:latin typeface="Tahoma" panose="020B0604030504040204" pitchFamily="34" charset="0"/>
            </a:endParaRPr>
          </a:p>
          <a:p>
            <a:pPr algn="ctr" eaLnBrk="0" hangingPunct="0">
              <a:defRPr/>
            </a:pPr>
            <a:endParaRPr lang="en-US" sz="4800" b="1" dirty="0">
              <a:solidFill>
                <a:srgbClr val="000000"/>
              </a:solidFill>
              <a:effectLst>
                <a:outerShdw blurRad="38100" dist="38100" dir="2700000" algn="tl">
                  <a:srgbClr val="C0C0C0"/>
                </a:outerShdw>
              </a:effectLst>
              <a:latin typeface="Tahoma" panose="020B0604030504040204" pitchFamily="34" charset="0"/>
            </a:endParaRPr>
          </a:p>
        </p:txBody>
      </p:sp>
      <p:pic>
        <p:nvPicPr>
          <p:cNvPr id="9" name="Picture 4" descr="FlagSouthAfrica[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708275"/>
            <a:ext cx="59039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899592" y="375935"/>
            <a:ext cx="7200900" cy="503238"/>
          </a:xfrm>
          <a:prstGeom prst="rect">
            <a:avLst/>
          </a:prstGeom>
          <a:solidFill>
            <a:schemeClr val="accent3">
              <a:lumMod val="85000"/>
            </a:schemeClr>
          </a:solidFill>
          <a:ln>
            <a:solidFill>
              <a:schemeClr val="tx1"/>
            </a:solidFill>
            <a:miter lim="800000"/>
          </a:ln>
        </p:spPr>
        <p:txBody>
          <a:bodyPr anchor="ctr"/>
          <a:lstStyle/>
          <a:p>
            <a:pPr>
              <a:defRPr/>
            </a:pPr>
            <a:r>
              <a:rPr lang="en-ZA" altLang="en-US" sz="2400" b="1" dirty="0" smtClean="0">
                <a:solidFill>
                  <a:schemeClr val="tx1"/>
                </a:solidFill>
              </a:rPr>
              <a:t>INTRODUCTION</a:t>
            </a:r>
            <a:endParaRPr lang="en-GB" altLang="en-US" sz="2400" b="1" dirty="0" smtClean="0">
              <a:solidFill>
                <a:schemeClr val="tx1"/>
              </a:solidFill>
            </a:endParaRPr>
          </a:p>
        </p:txBody>
      </p:sp>
      <p:sp>
        <p:nvSpPr>
          <p:cNvPr id="21506" name="Rectangle 11"/>
          <p:cNvSpPr>
            <a:spLocks noGrp="1" noChangeArrowheads="1"/>
          </p:cNvSpPr>
          <p:nvPr>
            <p:ph type="sldNum" sz="quarter" idx="10"/>
          </p:nvPr>
        </p:nvSpPr>
        <p:spPr>
          <a:noFill/>
        </p:spPr>
        <p:txBody>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fld id="{2AB161EC-20C1-4E5D-880B-025F117D1CEC}" type="slidenum">
              <a:rPr lang="en-US" altLang="en-US" sz="1000" smtClean="0">
                <a:solidFill>
                  <a:srgbClr val="000000"/>
                </a:solidFill>
              </a:rPr>
              <a:t>2</a:t>
            </a:fld>
            <a:endParaRPr lang="en-US" altLang="en-US" sz="1000" smtClean="0">
              <a:solidFill>
                <a:srgbClr val="000000"/>
              </a:solidFill>
            </a:endParaRPr>
          </a:p>
        </p:txBody>
      </p:sp>
      <p:sp>
        <p:nvSpPr>
          <p:cNvPr id="7" name="Content Placeholder 3"/>
          <p:cNvSpPr txBox="1"/>
          <p:nvPr/>
        </p:nvSpPr>
        <p:spPr bwMode="auto">
          <a:xfrm>
            <a:off x="323528" y="998318"/>
            <a:ext cx="8496944"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lvl="0" algn="just"/>
            <a:r>
              <a:rPr lang="en-ZA" sz="1800" b="0" dirty="0" smtClean="0"/>
              <a:t>Denel </a:t>
            </a:r>
            <a:r>
              <a:rPr lang="en-ZA" sz="1800" b="0" dirty="0"/>
              <a:t>SOC presented to the </a:t>
            </a:r>
            <a:r>
              <a:rPr lang="en-ZA" sz="1800" b="0" dirty="0" smtClean="0"/>
              <a:t>JSCD on </a:t>
            </a:r>
            <a:r>
              <a:rPr lang="en-ZA" sz="1800" b="0" dirty="0"/>
              <a:t>16 March </a:t>
            </a:r>
            <a:r>
              <a:rPr lang="en-ZA" sz="1800" b="0" dirty="0" smtClean="0"/>
              <a:t>2023. The crux of the presentation was Denel’s Turn Around Strategy and its ability to provide life-cycle maintenance support for the prime mission equipment of its main client, the SANDF.</a:t>
            </a:r>
          </a:p>
          <a:p>
            <a:pPr lvl="0" algn="just"/>
            <a:endParaRPr lang="en-ZA" sz="1800" b="0" dirty="0" smtClean="0"/>
          </a:p>
          <a:p>
            <a:pPr lvl="0" algn="just"/>
            <a:r>
              <a:rPr lang="en-ZA" sz="1800" b="0" dirty="0" smtClean="0"/>
              <a:t>The JSCD noted that there was a disjuncture between the SANDF and Denel regarding the ability to maintain and sustainment the SANDF’s prime mission equipment as required for operational readiness.</a:t>
            </a:r>
          </a:p>
          <a:p>
            <a:pPr lvl="0" algn="just"/>
            <a:endParaRPr lang="en-ZA" sz="1800" b="0" dirty="0" smtClean="0"/>
          </a:p>
          <a:p>
            <a:pPr lvl="0" algn="just"/>
            <a:r>
              <a:rPr lang="en-ZA" sz="1800" b="0" dirty="0" smtClean="0"/>
              <a:t>Thus the JSCD directed that the Defence Force and Denel has to consult to seek alignment and to report back to the Committee to report on the service and level of satisfaction from Denel to Defence.</a:t>
            </a:r>
          </a:p>
          <a:p>
            <a:pPr lvl="0" algn="just"/>
            <a:endParaRPr lang="en-ZA" sz="1800" b="0" dirty="0" smtClean="0"/>
          </a:p>
          <a:p>
            <a:pPr lvl="0" algn="just"/>
            <a:r>
              <a:rPr lang="en-ZA" sz="1800" b="0" dirty="0" smtClean="0"/>
              <a:t>On the 27 March 2023, </a:t>
            </a:r>
            <a:r>
              <a:rPr lang="en-ZA" sz="1800" b="0" dirty="0" err="1" smtClean="0"/>
              <a:t>Armscor</a:t>
            </a:r>
            <a:r>
              <a:rPr lang="en-ZA" sz="1800" b="0" dirty="0" smtClean="0"/>
              <a:t>, Denel and the MCC met to discuss the Turn Around Strategy and operational support which Denel can provide to the SANDF. </a:t>
            </a:r>
          </a:p>
          <a:p>
            <a:pPr lvl="0" algn="just"/>
            <a:endParaRPr lang="en-ZA" sz="1800" b="0" dirty="0" smtClean="0"/>
          </a:p>
          <a:p>
            <a:pPr lvl="0" algn="just"/>
            <a:r>
              <a:rPr lang="en-ZA" sz="1800" b="0" dirty="0" smtClean="0"/>
              <a:t>This was followed by an MCC visit to Denel plants on the 3</a:t>
            </a:r>
            <a:r>
              <a:rPr lang="en-ZA" sz="1800" b="0" baseline="30000" dirty="0" smtClean="0"/>
              <a:t>rd</a:t>
            </a:r>
            <a:r>
              <a:rPr lang="en-ZA" sz="1800" b="0" dirty="0" smtClean="0"/>
              <a:t> and 4</a:t>
            </a:r>
            <a:r>
              <a:rPr lang="en-ZA" sz="1800" b="0" baseline="30000" dirty="0" smtClean="0"/>
              <a:t>th</a:t>
            </a:r>
            <a:r>
              <a:rPr lang="en-ZA" sz="1800" b="0" dirty="0" smtClean="0"/>
              <a:t> April 2023.</a:t>
            </a:r>
            <a:endParaRPr lang="en-ZA" sz="1800" b="0" dirty="0"/>
          </a:p>
          <a:p>
            <a:pPr marL="0" lvl="0" indent="0" algn="just">
              <a:buNone/>
            </a:pPr>
            <a:endParaRPr lang="en-ZA" sz="1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899592" y="333375"/>
            <a:ext cx="7200900" cy="503238"/>
          </a:xfrm>
          <a:prstGeom prst="rect">
            <a:avLst/>
          </a:prstGeom>
          <a:solidFill>
            <a:schemeClr val="accent3">
              <a:lumMod val="85000"/>
            </a:schemeClr>
          </a:solidFill>
          <a:ln>
            <a:solidFill>
              <a:schemeClr val="tx1"/>
            </a:solidFill>
            <a:miter lim="800000"/>
          </a:ln>
        </p:spPr>
        <p:txBody>
          <a:bodyPr anchor="ctr"/>
          <a:lstStyle/>
          <a:p>
            <a:pPr>
              <a:defRPr/>
            </a:pPr>
            <a:r>
              <a:rPr lang="en-ZA" altLang="en-US" sz="2400" b="1" dirty="0" smtClean="0">
                <a:solidFill>
                  <a:schemeClr val="tx1"/>
                </a:solidFill>
              </a:rPr>
              <a:t>INTRODUCTION…</a:t>
            </a:r>
            <a:endParaRPr lang="en-GB" altLang="en-US" sz="2400" b="1" dirty="0" smtClean="0">
              <a:solidFill>
                <a:schemeClr val="tx1"/>
              </a:solidFill>
            </a:endParaRPr>
          </a:p>
        </p:txBody>
      </p:sp>
      <p:sp>
        <p:nvSpPr>
          <p:cNvPr id="21506" name="Rectangle 11"/>
          <p:cNvSpPr>
            <a:spLocks noGrp="1" noChangeArrowheads="1"/>
          </p:cNvSpPr>
          <p:nvPr>
            <p:ph type="sldNum" sz="quarter" idx="10"/>
          </p:nvPr>
        </p:nvSpPr>
        <p:spPr>
          <a:noFill/>
        </p:spPr>
        <p:txBody>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fld id="{2AB161EC-20C1-4E5D-880B-025F117D1CEC}" type="slidenum">
              <a:rPr lang="en-US" altLang="en-US" sz="1000" smtClean="0">
                <a:solidFill>
                  <a:srgbClr val="000000"/>
                </a:solidFill>
              </a:rPr>
              <a:t>3</a:t>
            </a:fld>
            <a:endParaRPr lang="en-US" altLang="en-US" sz="1000" smtClean="0">
              <a:solidFill>
                <a:srgbClr val="000000"/>
              </a:solidFill>
            </a:endParaRPr>
          </a:p>
        </p:txBody>
      </p:sp>
      <p:sp>
        <p:nvSpPr>
          <p:cNvPr id="7" name="Content Placeholder 3"/>
          <p:cNvSpPr txBox="1"/>
          <p:nvPr/>
        </p:nvSpPr>
        <p:spPr bwMode="auto">
          <a:xfrm>
            <a:off x="323528" y="1076027"/>
            <a:ext cx="8414707"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lvl="0" algn="just"/>
            <a:r>
              <a:rPr lang="en-ZA" sz="1800" b="0" dirty="0" smtClean="0"/>
              <a:t>On the 2</a:t>
            </a:r>
            <a:r>
              <a:rPr lang="en-ZA" sz="1800" b="0" baseline="30000" dirty="0" smtClean="0"/>
              <a:t>nd</a:t>
            </a:r>
            <a:r>
              <a:rPr lang="en-ZA" sz="1800" b="0" dirty="0" smtClean="0"/>
              <a:t> May 2023, Denel met with the Minister of Defence and Military Veterans for a briefing on the State of Denel and progress made on their Turn Around Strategy.</a:t>
            </a:r>
          </a:p>
          <a:p>
            <a:pPr lvl="0" algn="just"/>
            <a:endParaRPr lang="en-ZA" sz="1800" b="0" dirty="0" smtClean="0"/>
          </a:p>
          <a:p>
            <a:pPr lvl="0" algn="just"/>
            <a:r>
              <a:rPr lang="en-ZA" sz="1800" b="0" dirty="0" smtClean="0"/>
              <a:t>Over the years, there has been a symbiotic relationship between the SANDF and Denel as the original equipment manufacturer.</a:t>
            </a:r>
          </a:p>
          <a:p>
            <a:pPr lvl="0" algn="just"/>
            <a:endParaRPr lang="en-ZA" sz="1800" b="0" dirty="0" smtClean="0"/>
          </a:p>
          <a:p>
            <a:pPr algn="just" latinLnBrk="0">
              <a:spcBef>
                <a:spcPts val="0"/>
              </a:spcBef>
              <a:spcAft>
                <a:spcPts val="600"/>
              </a:spcAft>
            </a:pPr>
            <a:r>
              <a:rPr lang="en-ZA" sz="1800" b="0" dirty="0" smtClean="0"/>
              <a:t>The Prime </a:t>
            </a:r>
            <a:r>
              <a:rPr lang="en-ZA" sz="1800" b="0" dirty="0"/>
              <a:t>Mission Equipment (PME) in service with the SANDF, for which Denel is the Original Equipment Manufacturer (OEM), remain largely unserviceable, which impact severely on </a:t>
            </a:r>
            <a:r>
              <a:rPr lang="en-ZA" sz="1800" b="0" dirty="0" smtClean="0"/>
              <a:t>the </a:t>
            </a:r>
            <a:r>
              <a:rPr lang="en-ZA" sz="1800" b="0" dirty="0"/>
              <a:t>Readiness Levels of the </a:t>
            </a:r>
            <a:r>
              <a:rPr lang="en-ZA" sz="1800" b="0" dirty="0" smtClean="0"/>
              <a:t>SANDF</a:t>
            </a:r>
          </a:p>
          <a:p>
            <a:pPr algn="just" latinLnBrk="0">
              <a:spcBef>
                <a:spcPts val="0"/>
              </a:spcBef>
              <a:spcAft>
                <a:spcPts val="600"/>
              </a:spcAft>
            </a:pPr>
            <a:endParaRPr lang="en-ZA" sz="1800" b="0" dirty="0"/>
          </a:p>
          <a:p>
            <a:pPr algn="just" latinLnBrk="0">
              <a:spcBef>
                <a:spcPts val="0"/>
              </a:spcBef>
              <a:spcAft>
                <a:spcPts val="600"/>
              </a:spcAft>
            </a:pPr>
            <a:r>
              <a:rPr lang="en-ZA" sz="1800" b="0" dirty="0"/>
              <a:t>The underfunding of the SANDF </a:t>
            </a:r>
            <a:r>
              <a:rPr lang="en-ZA" sz="1800" b="0" dirty="0" smtClean="0"/>
              <a:t>does contribute to the situation in which the Defence Force finds itself in.</a:t>
            </a:r>
          </a:p>
          <a:p>
            <a:pPr algn="just" latinLnBrk="0">
              <a:spcBef>
                <a:spcPts val="0"/>
              </a:spcBef>
              <a:spcAft>
                <a:spcPts val="600"/>
              </a:spcAft>
            </a:pPr>
            <a:endParaRPr lang="en-ZA" sz="1800" b="0" dirty="0" smtClean="0"/>
          </a:p>
          <a:p>
            <a:pPr algn="just" latinLnBrk="0">
              <a:spcBef>
                <a:spcPts val="0"/>
              </a:spcBef>
              <a:spcAft>
                <a:spcPts val="600"/>
              </a:spcAft>
            </a:pPr>
            <a:r>
              <a:rPr lang="en-ZA" sz="1800" b="0" dirty="0" smtClean="0"/>
              <a:t>Assumptions </a:t>
            </a:r>
            <a:r>
              <a:rPr lang="en-ZA" sz="1800" b="0" dirty="0"/>
              <a:t>on Projects HOEFYSTER and KAMAS, remains key for Denel’s </a:t>
            </a:r>
            <a:r>
              <a:rPr lang="en-ZA" sz="1800" b="0" dirty="0" smtClean="0"/>
              <a:t>survival.</a:t>
            </a:r>
            <a:endParaRPr lang="en-ZA" sz="1800" b="0" dirty="0"/>
          </a:p>
          <a:p>
            <a:pPr lvl="0" algn="just"/>
            <a:endParaRPr lang="en-ZA" sz="1800" b="0" dirty="0" smtClean="0"/>
          </a:p>
          <a:p>
            <a:pPr lvl="0" algn="just"/>
            <a:endParaRPr lang="en-ZA" sz="1800" b="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899592" y="333375"/>
            <a:ext cx="7200900" cy="503238"/>
          </a:xfrm>
          <a:prstGeom prst="rect">
            <a:avLst/>
          </a:prstGeom>
          <a:solidFill>
            <a:schemeClr val="accent3">
              <a:lumMod val="85000"/>
            </a:schemeClr>
          </a:solidFill>
          <a:ln>
            <a:solidFill>
              <a:schemeClr val="tx1"/>
            </a:solidFill>
            <a:miter lim="800000"/>
          </a:ln>
        </p:spPr>
        <p:txBody>
          <a:bodyPr anchor="ctr"/>
          <a:lstStyle/>
          <a:p>
            <a:pPr>
              <a:defRPr/>
            </a:pPr>
            <a:r>
              <a:rPr lang="en-ZA" altLang="en-US" sz="2400" b="1" dirty="0" smtClean="0">
                <a:solidFill>
                  <a:schemeClr val="tx1"/>
                </a:solidFill>
              </a:rPr>
              <a:t>AIM OF THE PRESENTATION</a:t>
            </a:r>
            <a:endParaRPr lang="en-GB" altLang="en-US" sz="2400" b="1" dirty="0" smtClean="0">
              <a:solidFill>
                <a:schemeClr val="tx1"/>
              </a:solidFill>
            </a:endParaRPr>
          </a:p>
        </p:txBody>
      </p:sp>
      <p:sp>
        <p:nvSpPr>
          <p:cNvPr id="21506" name="Rectangle 11"/>
          <p:cNvSpPr>
            <a:spLocks noGrp="1" noChangeArrowheads="1"/>
          </p:cNvSpPr>
          <p:nvPr>
            <p:ph type="sldNum" sz="quarter" idx="10"/>
          </p:nvPr>
        </p:nvSpPr>
        <p:spPr>
          <a:noFill/>
        </p:spPr>
        <p:txBody>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fld id="{2AB161EC-20C1-4E5D-880B-025F117D1CEC}" type="slidenum">
              <a:rPr lang="en-US" altLang="en-US" sz="1000" smtClean="0">
                <a:solidFill>
                  <a:srgbClr val="000000"/>
                </a:solidFill>
              </a:rPr>
              <a:t>4</a:t>
            </a:fld>
            <a:endParaRPr lang="en-US" altLang="en-US" sz="1000" smtClean="0">
              <a:solidFill>
                <a:srgbClr val="000000"/>
              </a:solidFill>
            </a:endParaRPr>
          </a:p>
        </p:txBody>
      </p:sp>
      <p:sp>
        <p:nvSpPr>
          <p:cNvPr id="7" name="Content Placeholder 3"/>
          <p:cNvSpPr txBox="1"/>
          <p:nvPr/>
        </p:nvSpPr>
        <p:spPr bwMode="auto">
          <a:xfrm>
            <a:off x="920169" y="1988840"/>
            <a:ext cx="7200900" cy="259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just">
              <a:buNone/>
            </a:pPr>
            <a:r>
              <a:rPr lang="en-ZA" altLang="en-US" sz="2400" b="0" dirty="0" smtClean="0">
                <a:latin typeface="Arial" panose="020B0604020202020204" pitchFamily="34" charset="0"/>
                <a:cs typeface="Arial" panose="020B0604020202020204" pitchFamily="34" charset="0"/>
              </a:rPr>
              <a:t>To brief </a:t>
            </a:r>
            <a:r>
              <a:rPr lang="en-ZA" altLang="en-US" sz="2400" b="0" dirty="0">
                <a:latin typeface="Arial" panose="020B0604020202020204" pitchFamily="34" charset="0"/>
                <a:cs typeface="Arial" panose="020B0604020202020204" pitchFamily="34" charset="0"/>
              </a:rPr>
              <a:t>the </a:t>
            </a:r>
            <a:r>
              <a:rPr lang="en-ZA" altLang="en-US" sz="2400" b="0" dirty="0" smtClean="0">
                <a:latin typeface="Arial" panose="020B0604020202020204" pitchFamily="34" charset="0"/>
                <a:cs typeface="Arial" panose="020B0604020202020204" pitchFamily="34" charset="0"/>
              </a:rPr>
              <a:t>Joint Standing Committee on Defence regarding the </a:t>
            </a:r>
            <a:r>
              <a:rPr lang="en-ZA" altLang="en-US" sz="2400" b="0" dirty="0">
                <a:latin typeface="Arial" panose="020B0604020202020204" pitchFamily="34" charset="0"/>
                <a:cs typeface="Arial" panose="020B0604020202020204" pitchFamily="34" charset="0"/>
              </a:rPr>
              <a:t>level of satisfaction with services rendered by Denel and efforts to improve cooperation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899592" y="333375"/>
            <a:ext cx="7200900" cy="503238"/>
          </a:xfrm>
          <a:prstGeom prst="rect">
            <a:avLst/>
          </a:prstGeom>
          <a:solidFill>
            <a:schemeClr val="accent3">
              <a:lumMod val="85000"/>
            </a:schemeClr>
          </a:solidFill>
          <a:ln>
            <a:solidFill>
              <a:schemeClr val="tx1"/>
            </a:solidFill>
            <a:miter lim="800000"/>
          </a:ln>
        </p:spPr>
        <p:txBody>
          <a:bodyPr anchor="ctr"/>
          <a:lstStyle/>
          <a:p>
            <a:pPr>
              <a:defRPr/>
            </a:pPr>
            <a:r>
              <a:rPr lang="en-ZA" altLang="en-US" sz="2400" b="1" dirty="0" smtClean="0">
                <a:solidFill>
                  <a:schemeClr val="tx1"/>
                </a:solidFill>
              </a:rPr>
              <a:t>SCOPE</a:t>
            </a:r>
            <a:endParaRPr lang="en-GB" altLang="en-US" sz="2400" b="1" dirty="0" smtClean="0">
              <a:solidFill>
                <a:schemeClr val="tx1"/>
              </a:solidFill>
            </a:endParaRPr>
          </a:p>
        </p:txBody>
      </p:sp>
      <p:sp>
        <p:nvSpPr>
          <p:cNvPr id="21506" name="Rectangle 11"/>
          <p:cNvSpPr>
            <a:spLocks noGrp="1" noChangeArrowheads="1"/>
          </p:cNvSpPr>
          <p:nvPr>
            <p:ph type="sldNum" sz="quarter" idx="10"/>
          </p:nvPr>
        </p:nvSpPr>
        <p:spPr>
          <a:noFill/>
        </p:spPr>
        <p:txBody>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fld id="{2AB161EC-20C1-4E5D-880B-025F117D1CEC}" type="slidenum">
              <a:rPr lang="en-US" altLang="en-US" sz="1000" smtClean="0">
                <a:solidFill>
                  <a:srgbClr val="000000"/>
                </a:solidFill>
              </a:rPr>
              <a:t>5</a:t>
            </a:fld>
            <a:endParaRPr lang="en-US" altLang="en-US" sz="1000" smtClean="0">
              <a:solidFill>
                <a:srgbClr val="000000"/>
              </a:solidFill>
            </a:endParaRPr>
          </a:p>
        </p:txBody>
      </p:sp>
      <p:sp>
        <p:nvSpPr>
          <p:cNvPr id="7" name="Content Placeholder 3"/>
          <p:cNvSpPr txBox="1"/>
          <p:nvPr/>
        </p:nvSpPr>
        <p:spPr bwMode="auto">
          <a:xfrm>
            <a:off x="899592" y="1155791"/>
            <a:ext cx="7200900" cy="516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457200" lvl="0" indent="-457200">
              <a:buFont typeface="+mj-lt"/>
              <a:buAutoNum type="arabicPeriod"/>
              <a:defRPr/>
            </a:pPr>
            <a:r>
              <a:rPr lang="en-ZA" altLang="en-US" sz="2400" b="0" kern="0" dirty="0" smtClean="0">
                <a:latin typeface="Arial" panose="020B0604020202020204" pitchFamily="34" charset="0"/>
                <a:cs typeface="Arial" panose="020B0604020202020204" pitchFamily="34" charset="0"/>
              </a:rPr>
              <a:t>Operating Contract Categories</a:t>
            </a:r>
          </a:p>
          <a:p>
            <a:pPr marL="457200" lvl="0" indent="-457200">
              <a:buFont typeface="+mj-lt"/>
              <a:buAutoNum type="arabicPeriod"/>
              <a:defRPr/>
            </a:pPr>
            <a:r>
              <a:rPr lang="en-ZA" altLang="en-US" sz="2400" b="0" kern="0" dirty="0" smtClean="0">
                <a:latin typeface="Arial" panose="020B0604020202020204" pitchFamily="34" charset="0"/>
                <a:cs typeface="Arial" panose="020B0604020202020204" pitchFamily="34" charset="0"/>
              </a:rPr>
              <a:t>Level of Satisfaction Criteria</a:t>
            </a:r>
            <a:endParaRPr lang="en-US" sz="2400" b="0" kern="0" dirty="0" smtClean="0">
              <a:latin typeface="Arial" panose="020B0604020202020204" pitchFamily="34" charset="0"/>
              <a:cs typeface="Arial" panose="020B0604020202020204" pitchFamily="34" charset="0"/>
            </a:endParaRPr>
          </a:p>
          <a:p>
            <a:pPr marL="457200" lvl="0" indent="-457200">
              <a:buFont typeface="+mj-lt"/>
              <a:buAutoNum type="arabicPeriod"/>
              <a:defRPr/>
            </a:pPr>
            <a:r>
              <a:rPr lang="en-ZA" altLang="en-US" sz="2400" b="0" kern="0" dirty="0" smtClean="0">
                <a:latin typeface="Arial" panose="020B0604020202020204" pitchFamily="34" charset="0"/>
                <a:cs typeface="Arial" panose="020B0604020202020204" pitchFamily="34" charset="0"/>
              </a:rPr>
              <a:t>Summary of Denel </a:t>
            </a:r>
            <a:r>
              <a:rPr lang="en-US" sz="2400" b="0" kern="0" dirty="0" smtClean="0">
                <a:solidFill>
                  <a:srgbClr val="FF0000"/>
                </a:solidFill>
                <a:latin typeface="Arial" panose="020B0604020202020204" pitchFamily="34" charset="0"/>
                <a:cs typeface="Arial" panose="020B0604020202020204" pitchFamily="34" charset="0"/>
              </a:rPr>
              <a:t>OPERATING</a:t>
            </a:r>
            <a:r>
              <a:rPr lang="en-US" sz="2400" b="0" kern="0" dirty="0" smtClean="0">
                <a:latin typeface="Arial" panose="020B0604020202020204" pitchFamily="34" charset="0"/>
                <a:cs typeface="Arial" panose="020B0604020202020204" pitchFamily="34" charset="0"/>
              </a:rPr>
              <a:t> contracts allocated to Denel and the level of satisfaction</a:t>
            </a:r>
            <a:endParaRPr lang="en-US" sz="2400" b="0" kern="0" dirty="0">
              <a:latin typeface="Arial" panose="020B0604020202020204" pitchFamily="34" charset="0"/>
              <a:cs typeface="Arial" panose="020B0604020202020204" pitchFamily="34" charset="0"/>
            </a:endParaRPr>
          </a:p>
          <a:p>
            <a:pPr marL="457200" lvl="0" indent="-457200">
              <a:buFont typeface="+mj-lt"/>
              <a:buAutoNum type="arabicPeriod"/>
              <a:defRPr/>
            </a:pPr>
            <a:r>
              <a:rPr lang="en-US" sz="2400" b="0" kern="0" dirty="0">
                <a:latin typeface="Arial" panose="020B0604020202020204" pitchFamily="34" charset="0"/>
                <a:cs typeface="Arial" panose="020B0604020202020204" pitchFamily="34" charset="0"/>
              </a:rPr>
              <a:t>Active </a:t>
            </a:r>
            <a:r>
              <a:rPr lang="en-US" sz="2400" b="0" kern="0" dirty="0" smtClean="0">
                <a:solidFill>
                  <a:srgbClr val="FF0000"/>
                </a:solidFill>
                <a:latin typeface="Arial" panose="020B0604020202020204" pitchFamily="34" charset="0"/>
                <a:cs typeface="Arial" panose="020B0604020202020204" pitchFamily="34" charset="0"/>
              </a:rPr>
              <a:t>CAPITAL</a:t>
            </a:r>
            <a:r>
              <a:rPr lang="en-US" sz="2400" b="0" kern="0" dirty="0" smtClean="0">
                <a:latin typeface="Arial" panose="020B0604020202020204" pitchFamily="34" charset="0"/>
                <a:cs typeface="Arial" panose="020B0604020202020204" pitchFamily="34" charset="0"/>
              </a:rPr>
              <a:t> &amp; </a:t>
            </a:r>
            <a:r>
              <a:rPr lang="en-US" sz="2400" b="0" kern="0" dirty="0" smtClean="0">
                <a:solidFill>
                  <a:srgbClr val="FF0000"/>
                </a:solidFill>
                <a:latin typeface="Arial" panose="020B0604020202020204" pitchFamily="34" charset="0"/>
                <a:cs typeface="Arial" panose="020B0604020202020204" pitchFamily="34" charset="0"/>
              </a:rPr>
              <a:t>TECHNOLOGY</a:t>
            </a:r>
            <a:r>
              <a:rPr lang="en-US" sz="2400" b="0" kern="0" dirty="0" smtClean="0">
                <a:latin typeface="Arial" panose="020B0604020202020204" pitchFamily="34" charset="0"/>
                <a:cs typeface="Arial" panose="020B0604020202020204" pitchFamily="34" charset="0"/>
              </a:rPr>
              <a:t> contracts </a:t>
            </a:r>
            <a:r>
              <a:rPr lang="en-US" sz="2400" b="0" kern="0" dirty="0">
                <a:latin typeface="Arial" panose="020B0604020202020204" pitchFamily="34" charset="0"/>
                <a:cs typeface="Arial" panose="020B0604020202020204" pitchFamily="34" charset="0"/>
              </a:rPr>
              <a:t>allocated to Denel and the level of </a:t>
            </a:r>
            <a:r>
              <a:rPr lang="en-US" sz="2400" b="0" kern="0" dirty="0" smtClean="0">
                <a:latin typeface="Arial" panose="020B0604020202020204" pitchFamily="34" charset="0"/>
                <a:cs typeface="Arial" panose="020B0604020202020204" pitchFamily="34" charset="0"/>
              </a:rPr>
              <a:t>satisfaction</a:t>
            </a:r>
          </a:p>
          <a:p>
            <a:pPr marL="457200" lvl="0" indent="-457200">
              <a:buFont typeface="+mj-lt"/>
              <a:buAutoNum type="arabicPeriod"/>
              <a:defRPr/>
            </a:pPr>
            <a:r>
              <a:rPr lang="en-US" sz="2400" b="0" kern="0" dirty="0" smtClean="0">
                <a:latin typeface="Arial" panose="020B0604020202020204" pitchFamily="34" charset="0"/>
                <a:cs typeface="Arial" panose="020B0604020202020204" pitchFamily="34" charset="0"/>
              </a:rPr>
              <a:t>Roll overs</a:t>
            </a:r>
          </a:p>
          <a:p>
            <a:pPr marL="457200" lvl="0" indent="-457200">
              <a:buFont typeface="+mj-lt"/>
              <a:buAutoNum type="arabicPeriod"/>
              <a:defRPr/>
            </a:pPr>
            <a:r>
              <a:rPr lang="en-US" sz="2400" b="0" kern="0" dirty="0" smtClean="0">
                <a:latin typeface="Arial" panose="020B0604020202020204" pitchFamily="34" charset="0"/>
                <a:cs typeface="Arial" panose="020B0604020202020204" pitchFamily="34" charset="0"/>
              </a:rPr>
              <a:t>Efforts to  improve cooperation</a:t>
            </a:r>
          </a:p>
          <a:p>
            <a:pPr marL="457200" lvl="0" indent="-457200">
              <a:buFont typeface="+mj-lt"/>
              <a:buAutoNum type="arabicPeriod"/>
              <a:defRPr/>
            </a:pPr>
            <a:r>
              <a:rPr lang="en-US" sz="2400" b="0" kern="0" dirty="0" smtClean="0">
                <a:latin typeface="Arial" panose="020B0604020202020204" pitchFamily="34" charset="0"/>
                <a:cs typeface="Arial" panose="020B0604020202020204" pitchFamily="34" charset="0"/>
              </a:rPr>
              <a:t>Conclusion</a:t>
            </a:r>
          </a:p>
          <a:p>
            <a:pPr marL="457200" lvl="0" indent="-457200">
              <a:buFont typeface="+mj-lt"/>
              <a:buAutoNum type="arabicPeriod"/>
              <a:defRPr/>
            </a:pPr>
            <a:r>
              <a:rPr lang="en-ZA" sz="2400" b="0" kern="0" dirty="0" smtClean="0">
                <a:latin typeface="Arial" panose="020B0604020202020204" pitchFamily="34" charset="0"/>
                <a:cs typeface="Arial" panose="020B0604020202020204" pitchFamily="34" charset="0"/>
              </a:rPr>
              <a:t>Discussion</a:t>
            </a:r>
            <a:endParaRPr lang="en-ZA" sz="2400" b="0" kern="0" dirty="0">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endParaRPr kumimoji="0" lang="en-ZA" sz="24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899592" y="333375"/>
            <a:ext cx="7200900" cy="503238"/>
          </a:xfrm>
          <a:prstGeom prst="rect">
            <a:avLst/>
          </a:prstGeom>
          <a:solidFill>
            <a:schemeClr val="accent3">
              <a:lumMod val="85000"/>
            </a:schemeClr>
          </a:solidFill>
          <a:ln>
            <a:solidFill>
              <a:schemeClr val="tx1"/>
            </a:solidFill>
            <a:miter lim="800000"/>
          </a:ln>
        </p:spPr>
        <p:txBody>
          <a:bodyPr anchor="ctr"/>
          <a:lstStyle/>
          <a:p>
            <a:pPr>
              <a:defRPr/>
            </a:pPr>
            <a:r>
              <a:rPr lang="en-ZA" altLang="en-US" sz="2400" b="1" dirty="0" smtClean="0">
                <a:solidFill>
                  <a:srgbClr val="FF0000"/>
                </a:solidFill>
              </a:rPr>
              <a:t>OPERATING CONTRACT CATEGORIES</a:t>
            </a:r>
            <a:endParaRPr lang="en-GB" altLang="en-US" sz="2400" b="1" dirty="0" smtClean="0">
              <a:solidFill>
                <a:srgbClr val="FF0000"/>
              </a:solidFill>
            </a:endParaRPr>
          </a:p>
        </p:txBody>
      </p:sp>
      <p:sp>
        <p:nvSpPr>
          <p:cNvPr id="21506" name="Rectangle 11"/>
          <p:cNvSpPr>
            <a:spLocks noGrp="1" noChangeArrowheads="1"/>
          </p:cNvSpPr>
          <p:nvPr>
            <p:ph type="sldNum" sz="quarter" idx="10"/>
          </p:nvPr>
        </p:nvSpPr>
        <p:spPr>
          <a:noFill/>
        </p:spPr>
        <p:txBody>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fld id="{2AB161EC-20C1-4E5D-880B-025F117D1CEC}" type="slidenum">
              <a:rPr lang="en-US" altLang="en-US" sz="1000" smtClean="0">
                <a:solidFill>
                  <a:srgbClr val="000000"/>
                </a:solidFill>
              </a:rPr>
              <a:t>6</a:t>
            </a:fld>
            <a:endParaRPr lang="en-US" altLang="en-US" sz="1000" smtClean="0">
              <a:solidFill>
                <a:srgbClr val="000000"/>
              </a:solidFill>
            </a:endParaRPr>
          </a:p>
        </p:txBody>
      </p:sp>
      <p:sp>
        <p:nvSpPr>
          <p:cNvPr id="7" name="Content Placeholder 3"/>
          <p:cNvSpPr txBox="1"/>
          <p:nvPr/>
        </p:nvSpPr>
        <p:spPr bwMode="auto">
          <a:xfrm>
            <a:off x="899591" y="1196975"/>
            <a:ext cx="7200901"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defRPr/>
            </a:pPr>
            <a:r>
              <a:rPr lang="en-US" sz="2400" b="0" kern="0" dirty="0" smtClean="0">
                <a:solidFill>
                  <a:srgbClr val="000000"/>
                </a:solidFill>
              </a:rPr>
              <a:t>Maintenance and Repair (M&amp;R)</a:t>
            </a:r>
          </a:p>
          <a:p>
            <a:pPr>
              <a:defRPr/>
            </a:pPr>
            <a:endParaRPr lang="en-US" sz="2400" b="0" kern="0" dirty="0">
              <a:solidFill>
                <a:srgbClr val="000000"/>
              </a:solidFill>
            </a:endParaRPr>
          </a:p>
          <a:p>
            <a:pPr>
              <a:defRPr/>
            </a:pPr>
            <a:r>
              <a:rPr lang="en-US" sz="2400" b="0" kern="0" dirty="0" smtClean="0">
                <a:solidFill>
                  <a:srgbClr val="000000"/>
                </a:solidFill>
              </a:rPr>
              <a:t>Maintenance and Support (M&amp;S)</a:t>
            </a:r>
          </a:p>
          <a:p>
            <a:pPr>
              <a:defRPr/>
            </a:pPr>
            <a:endParaRPr lang="en-US" sz="2400" b="0" kern="0" dirty="0">
              <a:solidFill>
                <a:srgbClr val="000000"/>
              </a:solidFill>
            </a:endParaRPr>
          </a:p>
          <a:p>
            <a:pPr>
              <a:defRPr/>
            </a:pPr>
            <a:r>
              <a:rPr lang="en-US" sz="2400" b="0" kern="0" dirty="0" smtClean="0">
                <a:solidFill>
                  <a:srgbClr val="000000"/>
                </a:solidFill>
              </a:rPr>
              <a:t>Spares</a:t>
            </a:r>
          </a:p>
          <a:p>
            <a:pPr>
              <a:defRPr/>
            </a:pPr>
            <a:endParaRPr lang="en-US" sz="2400" b="0" kern="0" dirty="0">
              <a:solidFill>
                <a:srgbClr val="000000"/>
              </a:solidFill>
            </a:endParaRPr>
          </a:p>
          <a:p>
            <a:pPr>
              <a:defRPr/>
            </a:pPr>
            <a:r>
              <a:rPr lang="en-ZA" altLang="en-US" sz="2400" b="0" kern="0" dirty="0" smtClean="0">
                <a:solidFill>
                  <a:srgbClr val="000000"/>
                </a:solidFill>
              </a:rPr>
              <a:t>Other</a:t>
            </a:r>
          </a:p>
          <a:p>
            <a:pPr>
              <a:defRPr/>
            </a:pPr>
            <a:endParaRPr lang="en-US" sz="2400" b="0" kern="0" dirty="0">
              <a:solidFill>
                <a:srgbClr val="000000"/>
              </a:solidFill>
            </a:endParaRPr>
          </a:p>
          <a:p>
            <a:pPr>
              <a:defRPr/>
            </a:pPr>
            <a:r>
              <a:rPr lang="en-US" sz="2400" b="0" kern="0" dirty="0" smtClean="0">
                <a:solidFill>
                  <a:srgbClr val="000000"/>
                </a:solidFill>
              </a:rPr>
              <a:t>General</a:t>
            </a:r>
          </a:p>
          <a:p>
            <a:pPr>
              <a:defRPr/>
            </a:pPr>
            <a:endParaRPr lang="en-US" sz="2400" b="0" kern="0" dirty="0" smtClean="0">
              <a:solidFill>
                <a:srgbClr val="000000"/>
              </a:solidFill>
            </a:endParaRPr>
          </a:p>
          <a:p>
            <a:pPr>
              <a:defRPr/>
            </a:pPr>
            <a:endParaRPr lang="en-US" sz="2400" b="0" kern="0" dirty="0">
              <a:solidFill>
                <a:srgbClr val="000000"/>
              </a:solidFill>
            </a:endParaRPr>
          </a:p>
          <a:p>
            <a:pPr marL="0" indent="0">
              <a:buNone/>
              <a:defRPr/>
            </a:pPr>
            <a:r>
              <a:rPr lang="en-US" sz="2400" b="0" kern="0" dirty="0" smtClean="0">
                <a:solidFill>
                  <a:srgbClr val="000000"/>
                </a:solidFill>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899592" y="333375"/>
            <a:ext cx="7200900" cy="503238"/>
          </a:xfrm>
          <a:prstGeom prst="rect">
            <a:avLst/>
          </a:prstGeom>
          <a:solidFill>
            <a:schemeClr val="accent3">
              <a:lumMod val="85000"/>
            </a:schemeClr>
          </a:solidFill>
          <a:ln>
            <a:solidFill>
              <a:schemeClr val="tx1"/>
            </a:solidFill>
            <a:miter lim="800000"/>
          </a:ln>
        </p:spPr>
        <p:txBody>
          <a:bodyPr anchor="ctr"/>
          <a:lstStyle/>
          <a:p>
            <a:pPr>
              <a:defRPr/>
            </a:pPr>
            <a:r>
              <a:rPr lang="en-ZA" altLang="en-US" sz="2400" b="1" dirty="0" smtClean="0">
                <a:solidFill>
                  <a:schemeClr val="tx1"/>
                </a:solidFill>
              </a:rPr>
              <a:t>LEVEL OF SATISFACTION CRITERIA</a:t>
            </a:r>
            <a:endParaRPr lang="en-GB" altLang="en-US" sz="2400" b="1" dirty="0" smtClean="0">
              <a:solidFill>
                <a:schemeClr val="tx1"/>
              </a:solidFill>
            </a:endParaRPr>
          </a:p>
        </p:txBody>
      </p:sp>
      <p:sp>
        <p:nvSpPr>
          <p:cNvPr id="21506" name="Rectangle 11"/>
          <p:cNvSpPr>
            <a:spLocks noGrp="1" noChangeArrowheads="1"/>
          </p:cNvSpPr>
          <p:nvPr>
            <p:ph type="sldNum" sz="quarter" idx="10"/>
          </p:nvPr>
        </p:nvSpPr>
        <p:spPr>
          <a:noFill/>
        </p:spPr>
        <p:txBody>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fld id="{2AB161EC-20C1-4E5D-880B-025F117D1CEC}" type="slidenum">
              <a:rPr lang="en-US" altLang="en-US" sz="1000" smtClean="0">
                <a:solidFill>
                  <a:srgbClr val="000000"/>
                </a:solidFill>
              </a:rPr>
              <a:t>7</a:t>
            </a:fld>
            <a:endParaRPr lang="en-US" altLang="en-US" sz="1000" smtClean="0">
              <a:solidFill>
                <a:srgbClr val="000000"/>
              </a:solidFill>
            </a:endParaRPr>
          </a:p>
        </p:txBody>
      </p:sp>
      <p:sp>
        <p:nvSpPr>
          <p:cNvPr id="6" name="Content Placeholder 3"/>
          <p:cNvSpPr txBox="1"/>
          <p:nvPr/>
        </p:nvSpPr>
        <p:spPr bwMode="auto">
          <a:xfrm>
            <a:off x="467543" y="1268730"/>
            <a:ext cx="8280851" cy="51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defRPr/>
            </a:pPr>
            <a:r>
              <a:rPr lang="en-US" sz="2400" u="sng" kern="0" dirty="0" smtClean="0">
                <a:solidFill>
                  <a:srgbClr val="00B050"/>
                </a:solidFill>
              </a:rPr>
              <a:t>Green (Satisfactory)</a:t>
            </a:r>
          </a:p>
          <a:p>
            <a:pPr lvl="1">
              <a:defRPr/>
            </a:pPr>
            <a:r>
              <a:rPr lang="en-US" kern="0" dirty="0" smtClean="0">
                <a:solidFill>
                  <a:srgbClr val="000000"/>
                </a:solidFill>
              </a:rPr>
              <a:t>Contract delivered and paid  </a:t>
            </a:r>
          </a:p>
          <a:p>
            <a:pPr lvl="1">
              <a:defRPr/>
            </a:pPr>
            <a:r>
              <a:rPr lang="en-US" kern="0" dirty="0" smtClean="0">
                <a:solidFill>
                  <a:srgbClr val="000000"/>
                </a:solidFill>
              </a:rPr>
              <a:t>Contract delivery date from 01 May 2023 and later</a:t>
            </a:r>
          </a:p>
          <a:p>
            <a:pPr lvl="1">
              <a:defRPr/>
            </a:pPr>
            <a:endParaRPr lang="en-US" b="0" u="sng" kern="0" dirty="0" smtClean="0">
              <a:solidFill>
                <a:srgbClr val="000000"/>
              </a:solidFill>
            </a:endParaRPr>
          </a:p>
          <a:p>
            <a:pPr>
              <a:defRPr/>
            </a:pPr>
            <a:r>
              <a:rPr lang="en-US" sz="2400" u="sng" kern="0" dirty="0" smtClean="0">
                <a:solidFill>
                  <a:srgbClr val="FFC000"/>
                </a:solidFill>
              </a:rPr>
              <a:t>Yellow (Moderate)</a:t>
            </a:r>
          </a:p>
          <a:p>
            <a:pPr lvl="1">
              <a:defRPr/>
            </a:pPr>
            <a:r>
              <a:rPr lang="en-US" b="0" kern="0" dirty="0" smtClean="0">
                <a:solidFill>
                  <a:srgbClr val="000000"/>
                </a:solidFill>
              </a:rPr>
              <a:t>Contract delivery date between 01 January 2023 to 28 April 2023 (not yet delivered and paid)</a:t>
            </a:r>
          </a:p>
          <a:p>
            <a:pPr lvl="1">
              <a:defRPr/>
            </a:pPr>
            <a:endParaRPr lang="en-US" b="0" kern="0" dirty="0" smtClean="0">
              <a:solidFill>
                <a:srgbClr val="000000"/>
              </a:solidFill>
            </a:endParaRPr>
          </a:p>
          <a:p>
            <a:pPr>
              <a:defRPr/>
            </a:pPr>
            <a:r>
              <a:rPr lang="en-US" sz="2400" u="sng" kern="0" dirty="0" smtClean="0">
                <a:solidFill>
                  <a:srgbClr val="FF0000"/>
                </a:solidFill>
              </a:rPr>
              <a:t>Red (Unsatisfactory)</a:t>
            </a:r>
          </a:p>
          <a:p>
            <a:pPr lvl="1">
              <a:defRPr/>
            </a:pPr>
            <a:r>
              <a:rPr lang="en-US" b="0" kern="0" dirty="0" smtClean="0">
                <a:solidFill>
                  <a:srgbClr val="000000"/>
                </a:solidFill>
              </a:rPr>
              <a:t>Contract delivery date prior to 31 December 2022 (not yet delivered)</a:t>
            </a:r>
          </a:p>
          <a:p>
            <a:pPr lvl="1">
              <a:defRPr/>
            </a:pPr>
            <a:endParaRPr kumimoji="0" lang="en-US" i="0" u="none" strike="noStrike" kern="0" cap="none" spc="0" normalizeH="0" baseline="0" noProof="0" dirty="0">
              <a:ln>
                <a:noFill/>
              </a:ln>
              <a:solidFill>
                <a:srgbClr val="000000"/>
              </a:solidFill>
              <a:effectLst/>
              <a:uLnTx/>
              <a:uFillTx/>
              <a:latin typeface="Arial" panose="020B0604020202020204"/>
            </a:endParaRPr>
          </a:p>
          <a:p>
            <a:pPr>
              <a:defRPr/>
            </a:pPr>
            <a:endParaRPr kumimoji="0" lang="en-US" b="0" i="0" u="none" strike="noStrike" kern="0" cap="none" spc="0" normalizeH="0" baseline="0" noProof="0" dirty="0" smtClean="0">
              <a:ln>
                <a:noFill/>
              </a:ln>
              <a:solidFill>
                <a:srgbClr val="000000"/>
              </a:solidFill>
              <a:effectLst/>
              <a:uLnTx/>
              <a:uFillTx/>
              <a:latin typeface="Arial" panose="020B0604020202020204"/>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851535" y="274955"/>
            <a:ext cx="7341235" cy="690880"/>
          </a:xfrm>
          <a:prstGeom prst="rect">
            <a:avLst/>
          </a:prstGeom>
          <a:solidFill>
            <a:schemeClr val="accent3">
              <a:lumMod val="85000"/>
            </a:schemeClr>
          </a:solidFill>
          <a:ln>
            <a:solidFill>
              <a:schemeClr val="tx1"/>
            </a:solidFill>
            <a:miter lim="800000"/>
          </a:ln>
        </p:spPr>
        <p:txBody>
          <a:bodyPr anchor="ctr"/>
          <a:lstStyle/>
          <a:p>
            <a:pPr>
              <a:defRPr/>
            </a:pPr>
            <a:r>
              <a:rPr lang="en-US" altLang="en-US" sz="2400" b="1" dirty="0" smtClean="0">
                <a:solidFill>
                  <a:schemeClr val="tx1"/>
                </a:solidFill>
              </a:rPr>
              <a:t>SUMMARY OF </a:t>
            </a:r>
            <a:r>
              <a:rPr lang="en-ZA" altLang="en-US" sz="2400" b="1" dirty="0" smtClean="0">
                <a:solidFill>
                  <a:schemeClr val="tx1"/>
                </a:solidFill>
              </a:rPr>
              <a:t>DENEL </a:t>
            </a:r>
            <a:r>
              <a:rPr lang="en-US" altLang="en-US" sz="2400" b="1" dirty="0" smtClean="0">
                <a:solidFill>
                  <a:srgbClr val="FF0000"/>
                </a:solidFill>
              </a:rPr>
              <a:t>OPERATING</a:t>
            </a:r>
            <a:r>
              <a:rPr lang="en-US" altLang="en-US" sz="2400" b="1" dirty="0" smtClean="0">
                <a:solidFill>
                  <a:schemeClr val="tx1"/>
                </a:solidFill>
              </a:rPr>
              <a:t> CONTRACTS LEVEL OF SATISFACTION</a:t>
            </a:r>
            <a:endParaRPr lang="en-US" altLang="en-US" sz="2400" b="1" dirty="0">
              <a:solidFill>
                <a:schemeClr val="tx1"/>
              </a:solidFill>
            </a:endParaRPr>
          </a:p>
        </p:txBody>
      </p:sp>
      <p:sp>
        <p:nvSpPr>
          <p:cNvPr id="21506" name="Rectangle 11"/>
          <p:cNvSpPr>
            <a:spLocks noGrp="1" noChangeArrowheads="1"/>
          </p:cNvSpPr>
          <p:nvPr>
            <p:ph type="sldNum" sz="quarter" idx="11"/>
          </p:nvPr>
        </p:nvSpPr>
        <p:spPr>
          <a:noFill/>
        </p:spPr>
        <p:txBody>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fld id="{2AB161EC-20C1-4E5D-880B-025F117D1CEC}" type="slidenum">
              <a:rPr lang="en-US" altLang="en-US" sz="1000" smtClean="0">
                <a:solidFill>
                  <a:srgbClr val="000000"/>
                </a:solidFill>
              </a:rPr>
              <a:t>8</a:t>
            </a:fld>
            <a:endParaRPr lang="en-US" altLang="en-US" sz="1000" smtClean="0">
              <a:solidFill>
                <a:srgbClr val="000000"/>
              </a:solidFill>
            </a:endParaRPr>
          </a:p>
        </p:txBody>
      </p:sp>
      <p:graphicFrame>
        <p:nvGraphicFramePr>
          <p:cNvPr id="11" name="Content Placeholder 10">
            <a:extLst>
              <a:ext uri="{FF2B5EF4-FFF2-40B4-BE49-F238E27FC236}">
                <a16:creationId xmlns="" xmlns:lc="http://schemas.openxmlformats.org/drawingml/2006/lockedCanvas" xmlns:a16="http://schemas.microsoft.com/office/drawing/2014/main" id="{FC19EF33-267F-9E95-572B-C4DF0554B427}"/>
              </a:ext>
            </a:extLst>
          </p:cNvPr>
          <p:cNvGraphicFramePr>
            <a:graphicFrameLocks noGrp="1"/>
          </p:cNvGraphicFramePr>
          <p:nvPr>
            <p:ph idx="1"/>
            <p:extLst>
              <p:ext uri="{D42A27DB-BD31-4B8C-83A1-F6EECF244321}">
                <p14:modId xmlns:p14="http://schemas.microsoft.com/office/powerpoint/2010/main" val="1607524180"/>
              </p:ext>
            </p:extLst>
          </p:nvPr>
        </p:nvGraphicFramePr>
        <p:xfrm>
          <a:off x="251520" y="3573016"/>
          <a:ext cx="4680520" cy="30570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65860561"/>
              </p:ext>
            </p:extLst>
          </p:nvPr>
        </p:nvGraphicFramePr>
        <p:xfrm>
          <a:off x="395604" y="970270"/>
          <a:ext cx="8424868" cy="2502110"/>
        </p:xfrm>
        <a:graphic>
          <a:graphicData uri="http://schemas.openxmlformats.org/drawingml/2006/table">
            <a:tbl>
              <a:tblPr/>
              <a:tblGrid>
                <a:gridCol w="3295002"/>
                <a:gridCol w="1253392"/>
                <a:gridCol w="1188785"/>
                <a:gridCol w="1279237"/>
                <a:gridCol w="1408452"/>
              </a:tblGrid>
              <a:tr h="265865">
                <a:tc gridSpan="5">
                  <a:txBody>
                    <a:bodyPr/>
                    <a:lstStyle/>
                    <a:p>
                      <a:pPr algn="ctr" fontAlgn="b"/>
                      <a:r>
                        <a:rPr lang="en-ZA" sz="1800" b="1" i="0" u="none" strike="noStrike" dirty="0">
                          <a:solidFill>
                            <a:srgbClr val="000000"/>
                          </a:solidFill>
                          <a:effectLst/>
                          <a:latin typeface="Arial" panose="020B0604020202020204" pitchFamily="34" charset="0"/>
                        </a:rPr>
                        <a:t>SUMMARY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00533">
                <a:tc>
                  <a:txBody>
                    <a:bodyPr/>
                    <a:lstStyle/>
                    <a:p>
                      <a:pPr algn="ctr" fontAlgn="b"/>
                      <a:r>
                        <a:rPr lang="en-ZA" sz="1400" b="1" i="0" u="none" strike="noStrike" dirty="0">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rgbClr val="000000"/>
                          </a:solidFill>
                          <a:effectLst/>
                          <a:latin typeface="Arial" panose="020B060402020202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effectLst/>
                          <a:latin typeface="Arial" panose="020B0604020202020204" pitchFamily="34" charset="0"/>
                        </a:rPr>
                        <a:t>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400" b="1" i="0" u="none" strike="noStrike">
                          <a:solidFill>
                            <a:srgbClr val="000000"/>
                          </a:solidFill>
                          <a:effectLst/>
                          <a:latin typeface="Arial" panose="020B060402020202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533">
                <a:tc>
                  <a:txBody>
                    <a:bodyPr/>
                    <a:lstStyle/>
                    <a:p>
                      <a:pPr algn="l" fontAlgn="b"/>
                      <a:r>
                        <a:rPr lang="en-ZA" sz="1400" b="1" i="0" u="none" strike="noStrike" dirty="0">
                          <a:solidFill>
                            <a:srgbClr val="000000"/>
                          </a:solidFill>
                          <a:effectLst/>
                          <a:latin typeface="Arial" panose="020B0604020202020204" pitchFamily="34" charset="0"/>
                        </a:rPr>
                        <a:t>MAINT &amp; REPAIR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400" b="1" i="0" u="none" strike="noStrike">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200533">
                <a:tc>
                  <a:txBody>
                    <a:bodyPr/>
                    <a:lstStyle/>
                    <a:p>
                      <a:pPr algn="l" fontAlgn="b"/>
                      <a:r>
                        <a:rPr lang="en-ZA" sz="1400" b="1" i="0" u="none" strike="noStrike" dirty="0">
                          <a:solidFill>
                            <a:srgbClr val="000000"/>
                          </a:solidFill>
                          <a:effectLst/>
                          <a:latin typeface="Arial" panose="020B0604020202020204" pitchFamily="34" charset="0"/>
                        </a:rPr>
                        <a:t>MAINT &amp; SUPPORT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400" b="1" i="0" u="none" strike="noStrike">
                          <a:solidFill>
                            <a:srgbClr val="000000"/>
                          </a:solidFill>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200533">
                <a:tc>
                  <a:txBody>
                    <a:bodyPr/>
                    <a:lstStyle/>
                    <a:p>
                      <a:pPr algn="l" fontAlgn="b"/>
                      <a:r>
                        <a:rPr lang="en-ZA" sz="1400" b="1" i="0" u="none" strike="noStrike">
                          <a:solidFill>
                            <a:srgbClr val="000000"/>
                          </a:solidFill>
                          <a:effectLst/>
                          <a:latin typeface="Arial" panose="020B0604020202020204" pitchFamily="34" charset="0"/>
                        </a:rPr>
                        <a:t>SPARES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Arial" panose="020B0604020202020204" pitchFamily="34" charset="0"/>
                        </a:rPr>
                        <a:t>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200533">
                <a:tc>
                  <a:txBody>
                    <a:bodyPr/>
                    <a:lstStyle/>
                    <a:p>
                      <a:pPr algn="l" fontAlgn="b"/>
                      <a:r>
                        <a:rPr lang="en-ZA" sz="1400" b="1" i="0" u="none" strike="noStrike">
                          <a:solidFill>
                            <a:srgbClr val="000000"/>
                          </a:solidFill>
                          <a:effectLst/>
                          <a:latin typeface="Arial" panose="020B0604020202020204" pitchFamily="34" charset="0"/>
                        </a:rPr>
                        <a:t>OTHER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Arial" panose="020B0604020202020204" pitchFamily="34" charset="0"/>
                        </a:rPr>
                        <a:t>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200533">
                <a:tc>
                  <a:txBody>
                    <a:bodyPr/>
                    <a:lstStyle/>
                    <a:p>
                      <a:pPr algn="l" fontAlgn="b"/>
                      <a:r>
                        <a:rPr lang="en-ZA" sz="1400" b="1" i="0" u="none" strike="noStrike">
                          <a:solidFill>
                            <a:srgbClr val="000000"/>
                          </a:solidFill>
                          <a:effectLst/>
                          <a:latin typeface="Arial" panose="020B0604020202020204" pitchFamily="34" charset="0"/>
                        </a:rPr>
                        <a:t>GENERAL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200533">
                <a:tc>
                  <a:txBody>
                    <a:bodyPr/>
                    <a:lstStyle/>
                    <a:p>
                      <a:pPr algn="ctr" fontAlgn="t"/>
                      <a:r>
                        <a:rPr lang="en-ZA" sz="1400" b="1" i="0" u="none" strike="noStrike">
                          <a:solidFill>
                            <a:srgbClr val="000000"/>
                          </a:solidFill>
                          <a:effectLst/>
                          <a:latin typeface="Arial" panose="020B0604020202020204" pitchFamily="34" charset="0"/>
                        </a:rPr>
                        <a:t>TOTALS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rPr>
                        <a:t>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rgbClr val="000000"/>
                          </a:solidFill>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effectLst/>
                          <a:latin typeface="Arial" panose="020B0604020202020204" pitchFamily="34" charset="0"/>
                        </a:rPr>
                        <a:t>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Arial" panose="020B0604020202020204" pitchFamily="34" charset="0"/>
                        </a:rPr>
                        <a:t>83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200533">
                <a:tc>
                  <a:txBody>
                    <a:bodyPr/>
                    <a:lstStyle/>
                    <a:p>
                      <a:pPr algn="ctr" fontAlgn="b"/>
                      <a:r>
                        <a:rPr lang="en-ZA" sz="1400" b="1" i="0" u="none" strike="noStrike">
                          <a:solidFill>
                            <a:srgbClr val="000000"/>
                          </a:solidFill>
                          <a:effectLst/>
                          <a:latin typeface="Arial" panose="020B0604020202020204" pitchFamily="34" charset="0"/>
                        </a:rPr>
                        <a:t>PRECENTAGE</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rPr>
                        <a:t>40,964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a:solidFill>
                            <a:srgbClr val="000000"/>
                          </a:solidFill>
                          <a:effectLst/>
                          <a:latin typeface="Arial" panose="020B0604020202020204" pitchFamily="34" charset="0"/>
                        </a:rPr>
                        <a:t>16,867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effectLst/>
                          <a:latin typeface="Arial" panose="020B0604020202020204" pitchFamily="34" charset="0"/>
                        </a:rPr>
                        <a:t>42,169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endParaRPr lang="en-ZA" sz="1400" b="1"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00533">
                <a:tc>
                  <a:txBody>
                    <a:bodyPr/>
                    <a:lstStyle/>
                    <a:p>
                      <a:pPr algn="l" fontAlgn="b"/>
                      <a:r>
                        <a:rPr lang="en-ZA" sz="1400" b="1" i="0" u="none" strike="noStrike">
                          <a:solidFill>
                            <a:srgbClr val="000000"/>
                          </a:solidFill>
                          <a:effectLst/>
                          <a:latin typeface="Arial" panose="020B0604020202020204" pitchFamily="34" charset="0"/>
                        </a:rPr>
                        <a:t>TOTAL ORDERS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Arial" panose="020B0604020202020204" pitchFamily="34" charset="0"/>
                        </a:rPr>
                        <a:t>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en-ZA" sz="1400" b="1"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1"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1" i="0" u="none" strike="noStrike" dirty="0">
                        <a:solidFill>
                          <a:srgbClr val="000000"/>
                        </a:solidFill>
                        <a:effectLst/>
                        <a:latin typeface="Arial" panose="020B0604020202020204" pitchFamily="34" charset="0"/>
                      </a:endParaRPr>
                    </a:p>
                  </a:txBody>
                  <a:tcPr marL="6350" marR="6350" marT="6350" marB="0" anchor="b">
                    <a:lnL>
                      <a:noFill/>
                    </a:lnL>
                    <a:lnR>
                      <a:noFill/>
                    </a:lnR>
                    <a:lnT>
                      <a:noFill/>
                    </a:lnT>
                    <a:lnB>
                      <a:noFill/>
                    </a:lnB>
                  </a:tcPr>
                </a:tc>
              </a:tr>
              <a:tr h="244050">
                <a:tc>
                  <a:txBody>
                    <a:bodyPr/>
                    <a:lstStyle/>
                    <a:p>
                      <a:pPr algn="l" fontAlgn="b"/>
                      <a:r>
                        <a:rPr lang="en-ZA" sz="1400" b="1" i="0" u="none" strike="noStrike" dirty="0">
                          <a:solidFill>
                            <a:srgbClr val="000000"/>
                          </a:solidFill>
                          <a:effectLst/>
                          <a:latin typeface="Arial" panose="020B0604020202020204" pitchFamily="34" charset="0"/>
                        </a:rPr>
                        <a:t>TOTAL N/A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endParaRPr lang="en-ZA" sz="1400" b="1"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ZA" sz="1400" b="1" i="0" u="none" strike="noStrike" dirty="0">
                        <a:solidFill>
                          <a:srgbClr val="000000"/>
                        </a:solidFill>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en-ZA" sz="1400" b="1" i="0" u="none" strike="noStrike" dirty="0">
                        <a:solidFill>
                          <a:srgbClr val="000000"/>
                        </a:solidFill>
                        <a:effectLst/>
                        <a:latin typeface="Arial" panose="020B0604020202020204" pitchFamily="34" charset="0"/>
                      </a:endParaRPr>
                    </a:p>
                  </a:txBody>
                  <a:tcPr marL="6350" marR="6350" marT="6350" marB="0" anchor="b">
                    <a:lnL>
                      <a:noFill/>
                    </a:lnL>
                    <a:lnR>
                      <a:noFill/>
                    </a:lnR>
                    <a:lnT>
                      <a:noFill/>
                    </a:lnT>
                    <a:lnB>
                      <a:noFill/>
                    </a:lnB>
                  </a:tcPr>
                </a:tc>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3175595821"/>
              </p:ext>
            </p:extLst>
          </p:nvPr>
        </p:nvGraphicFramePr>
        <p:xfrm>
          <a:off x="5076056" y="3212976"/>
          <a:ext cx="3744416" cy="30627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899592" y="333374"/>
            <a:ext cx="7200900" cy="1146817"/>
          </a:xfrm>
          <a:prstGeom prst="rect">
            <a:avLst/>
          </a:prstGeom>
          <a:solidFill>
            <a:schemeClr val="accent3">
              <a:lumMod val="85000"/>
            </a:schemeClr>
          </a:solidFill>
          <a:ln>
            <a:solidFill>
              <a:schemeClr val="tx1"/>
            </a:solidFill>
            <a:miter lim="800000"/>
          </a:ln>
        </p:spPr>
        <p:txBody>
          <a:bodyPr anchor="ctr"/>
          <a:lstStyle/>
          <a:p>
            <a:pPr>
              <a:defRPr/>
            </a:pPr>
            <a:r>
              <a:rPr lang="en-US" altLang="en-US" sz="2400" b="1" dirty="0">
                <a:solidFill>
                  <a:schemeClr val="tx1"/>
                </a:solidFill>
              </a:rPr>
              <a:t>OUTSTANDING % PER DENEL </a:t>
            </a:r>
            <a:r>
              <a:rPr lang="en-US" altLang="en-US" sz="2400" b="1" dirty="0" smtClean="0">
                <a:solidFill>
                  <a:schemeClr val="tx1"/>
                </a:solidFill>
              </a:rPr>
              <a:t>ENTITY</a:t>
            </a:r>
            <a:endParaRPr lang="en-US" altLang="en-US" sz="2400" b="1" dirty="0">
              <a:solidFill>
                <a:schemeClr val="tx1"/>
              </a:solidFill>
            </a:endParaRPr>
          </a:p>
        </p:txBody>
      </p:sp>
      <p:sp>
        <p:nvSpPr>
          <p:cNvPr id="21506" name="Rectangle 11"/>
          <p:cNvSpPr>
            <a:spLocks noGrp="1" noChangeArrowheads="1"/>
          </p:cNvSpPr>
          <p:nvPr>
            <p:ph type="sldNum" sz="quarter" idx="10"/>
          </p:nvPr>
        </p:nvSpPr>
        <p:spPr>
          <a:noFill/>
        </p:spPr>
        <p:txBody>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fld id="{2AB161EC-20C1-4E5D-880B-025F117D1CEC}" type="slidenum">
              <a:rPr lang="en-US" altLang="en-US" sz="1000" smtClean="0">
                <a:solidFill>
                  <a:srgbClr val="000000"/>
                </a:solidFill>
              </a:rPr>
              <a:t>9</a:t>
            </a:fld>
            <a:endParaRPr lang="en-US" altLang="en-US" sz="1000" smtClean="0">
              <a:solidFill>
                <a:srgbClr val="000000"/>
              </a:solidFill>
            </a:endParaRPr>
          </a:p>
        </p:txBody>
      </p:sp>
      <p:graphicFrame>
        <p:nvGraphicFramePr>
          <p:cNvPr id="3" name="Table 2"/>
          <p:cNvGraphicFramePr>
            <a:graphicFrameLocks noGrp="1"/>
          </p:cNvGraphicFramePr>
          <p:nvPr/>
        </p:nvGraphicFramePr>
        <p:xfrm>
          <a:off x="323528" y="1948997"/>
          <a:ext cx="8424936" cy="4216306"/>
        </p:xfrm>
        <a:graphic>
          <a:graphicData uri="http://schemas.openxmlformats.org/drawingml/2006/table">
            <a:tbl>
              <a:tblPr/>
              <a:tblGrid>
                <a:gridCol w="722370"/>
                <a:gridCol w="1930083"/>
                <a:gridCol w="1379995"/>
                <a:gridCol w="1368152"/>
                <a:gridCol w="1800200"/>
                <a:gridCol w="1224136"/>
              </a:tblGrid>
              <a:tr h="417653">
                <a:tc>
                  <a:txBody>
                    <a:bodyPr/>
                    <a:lstStyle/>
                    <a:p>
                      <a:pPr algn="ctr" fontAlgn="b"/>
                      <a:r>
                        <a:rPr lang="en-US" sz="1400" b="1" i="0" u="none" strike="noStrike" dirty="0">
                          <a:solidFill>
                            <a:srgbClr val="FF0000"/>
                          </a:solidFill>
                          <a:effectLst/>
                          <a:latin typeface="Arial Narrow" panose="020B0606020202030204" pitchFamily="34" charset="0"/>
                        </a:rPr>
                        <a:t>SER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FF0000"/>
                          </a:solidFill>
                          <a:effectLst/>
                          <a:latin typeface="Arial Narrow" panose="020B0606020202030204" pitchFamily="34" charset="0"/>
                        </a:rPr>
                        <a:t>OPERATING CONTRACTS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FF0000"/>
                          </a:solidFill>
                          <a:effectLst/>
                          <a:latin typeface="Arial Narrow" panose="020B0606020202030204" pitchFamily="34" charset="0"/>
                        </a:rPr>
                        <a:t>TOTAL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FF0000"/>
                          </a:solidFill>
                          <a:effectLst/>
                          <a:latin typeface="Arial Narrow" panose="020B0606020202030204" pitchFamily="34" charset="0"/>
                        </a:rPr>
                        <a:t>AMOUNT PAID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FF0000"/>
                          </a:solidFill>
                          <a:effectLst/>
                          <a:latin typeface="Arial Narrow" panose="020B0606020202030204" pitchFamily="34" charset="0"/>
                        </a:rPr>
                        <a:t>AMOUNT OUTSTANDING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FF0000"/>
                          </a:solidFill>
                          <a:effectLst/>
                          <a:latin typeface="Arial Narrow" panose="020B0606020202030204" pitchFamily="34" charset="0"/>
                        </a:rPr>
                        <a:t>%OUTSTANDING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653">
                <a:tc>
                  <a:txBody>
                    <a:bodyPr/>
                    <a:lstStyle/>
                    <a:p>
                      <a:pPr algn="ctr" fontAlgn="b"/>
                      <a:r>
                        <a:rPr lang="en-US" sz="1400" b="1" i="0" u="none" strike="noStrike">
                          <a:solidFill>
                            <a:srgbClr val="000000"/>
                          </a:solidFill>
                          <a:effectLst/>
                          <a:latin typeface="Arial Narrow" panose="020B060602020203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Arial Narrow" panose="020B0606020202030204" pitchFamily="34" charset="0"/>
                        </a:rPr>
                        <a:t>Denel Aeronautics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1,996,962,284.40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-1,715,277,812.99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Narrow" panose="020B0606020202030204" pitchFamily="34" charset="0"/>
                        </a:rPr>
                        <a:t>281,684,471.41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Narrow" panose="020B0606020202030204" pitchFamily="34" charset="0"/>
                        </a:rPr>
                        <a:t>14.11%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653">
                <a:tc>
                  <a:txBody>
                    <a:bodyPr/>
                    <a:lstStyle/>
                    <a:p>
                      <a:pPr algn="ctr" fontAlgn="b"/>
                      <a:r>
                        <a:rPr lang="en-US" sz="1400" b="1" i="0" u="none" strike="noStrike">
                          <a:solidFill>
                            <a:srgbClr val="000000"/>
                          </a:solidFill>
                          <a:effectLst/>
                          <a:latin typeface="Arial Narrow" panose="020B0606020202030204" pitchFamily="34" charset="0"/>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Arial Narrow" panose="020B0606020202030204" pitchFamily="34" charset="0"/>
                        </a:rPr>
                        <a:t>Denel Dynamics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634,161,451.98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-557,177,254.67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76,984,197.31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12.14%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653">
                <a:tc>
                  <a:txBody>
                    <a:bodyPr/>
                    <a:lstStyle/>
                    <a:p>
                      <a:pPr algn="ctr" fontAlgn="b"/>
                      <a:r>
                        <a:rPr lang="en-US" sz="1400" b="1" i="0" u="none" strike="noStrike">
                          <a:solidFill>
                            <a:srgbClr val="000000"/>
                          </a:solidFill>
                          <a:effectLst/>
                          <a:latin typeface="Arial Narrow" panose="020B0606020202030204" pitchFamily="34" charset="0"/>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Arial Narrow" panose="020B0606020202030204" pitchFamily="34" charset="0"/>
                        </a:rPr>
                        <a:t>Denel Land Systems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179,545,085.47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-141,181,672.29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38,363,413.18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21.37%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653">
                <a:tc>
                  <a:txBody>
                    <a:bodyPr/>
                    <a:lstStyle/>
                    <a:p>
                      <a:pPr algn="ctr" fontAlgn="b"/>
                      <a:r>
                        <a:rPr lang="en-US" sz="1400" b="1" i="0" u="none" strike="noStrike">
                          <a:solidFill>
                            <a:srgbClr val="000000"/>
                          </a:solidFill>
                          <a:effectLst/>
                          <a:latin typeface="Arial Narrow" panose="020B0606020202030204" pitchFamily="34" charset="0"/>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Arial Narrow" panose="020B0606020202030204" pitchFamily="34" charset="0"/>
                        </a:rPr>
                        <a:t>Denel Mechatronics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19,539,790.31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-15,045,555.07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4,494,235.24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23.00%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653">
                <a:tc>
                  <a:txBody>
                    <a:bodyPr/>
                    <a:lstStyle/>
                    <a:p>
                      <a:pPr algn="ctr" fontAlgn="b"/>
                      <a:r>
                        <a:rPr lang="en-US" sz="1400" b="1" i="0" u="none" strike="noStrike">
                          <a:solidFill>
                            <a:srgbClr val="000000"/>
                          </a:solidFill>
                          <a:effectLst/>
                          <a:latin typeface="Arial Narrow" panose="020B0606020202030204" pitchFamily="34" charset="0"/>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Arial Narrow" panose="020B0606020202030204" pitchFamily="34" charset="0"/>
                        </a:rPr>
                        <a:t>Denel PMP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100,666,790.27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-24,224,101.81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76,442,688.46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75.94%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653">
                <a:tc>
                  <a:txBody>
                    <a:bodyPr/>
                    <a:lstStyle/>
                    <a:p>
                      <a:pPr algn="ctr" fontAlgn="b"/>
                      <a:r>
                        <a:rPr lang="en-US" sz="1400" b="1" i="0" u="none" strike="noStrike">
                          <a:solidFill>
                            <a:srgbClr val="000000"/>
                          </a:solidFill>
                          <a:effectLst/>
                          <a:latin typeface="Arial Narrow" panose="020B0606020202030204" pitchFamily="34" charset="0"/>
                        </a:rPr>
                        <a:t>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Arial Narrow" panose="020B0606020202030204" pitchFamily="34" charset="0"/>
                        </a:rPr>
                        <a:t>Denel Vehicle Systems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232,544,537.95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-167,680,555.39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64,863,982.56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27.89%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653">
                <a:tc>
                  <a:txBody>
                    <a:bodyPr/>
                    <a:lstStyle/>
                    <a:p>
                      <a:pPr algn="ctr" fontAlgn="b"/>
                      <a:r>
                        <a:rPr lang="en-US" sz="1400" b="1" i="0" u="none" strike="noStrike">
                          <a:solidFill>
                            <a:srgbClr val="000000"/>
                          </a:solidFill>
                          <a:effectLst/>
                          <a:latin typeface="Arial Narrow" panose="020B0606020202030204" pitchFamily="34" charset="0"/>
                        </a:rPr>
                        <a:t>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Arial Narrow" panose="020B0606020202030204" pitchFamily="34" charset="0"/>
                        </a:rPr>
                        <a:t>Hensoldt Optronics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102,785,530.72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-84,774,312.21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18,011,218.51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17.52%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541">
                <a:tc>
                  <a:txBody>
                    <a:bodyPr/>
                    <a:lstStyle/>
                    <a:p>
                      <a:pPr algn="ctr" fontAlgn="b"/>
                      <a:r>
                        <a:rPr lang="en-US" sz="1400" b="1" i="0" u="none" strike="noStrike">
                          <a:solidFill>
                            <a:srgbClr val="000000"/>
                          </a:solidFill>
                          <a:effectLst/>
                          <a:latin typeface="Arial Narrow" panose="020B0606020202030204" pitchFamily="34" charset="0"/>
                        </a:rPr>
                        <a:t>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Arial Narrow" panose="020B0606020202030204" pitchFamily="34" charset="0"/>
                        </a:rPr>
                        <a:t>Rheinmettall Munitions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280,304,392.64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-277,004,031.22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3,300,361.42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Narrow" panose="020B0606020202030204" pitchFamily="34" charset="0"/>
                        </a:rPr>
                        <a:t>1.18%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541">
                <a:tc>
                  <a:txBody>
                    <a:bodyPr/>
                    <a:lstStyle/>
                    <a:p>
                      <a:pPr algn="l" fontAlgn="b"/>
                      <a:endParaRPr lang="en-US" sz="1400" b="1" i="0" u="none" strike="noStrike">
                        <a:solidFill>
                          <a:srgbClr val="000000"/>
                        </a:solidFill>
                        <a:effectLst/>
                        <a:latin typeface="Arial Narrow" panose="020B0606020202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dirty="0">
                        <a:solidFill>
                          <a:srgbClr val="000000"/>
                        </a:solidFill>
                        <a:effectLst/>
                        <a:latin typeface="Arial Narrow" panose="020B0606020202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FF0000"/>
                          </a:solidFill>
                          <a:effectLst/>
                          <a:latin typeface="Arial Narrow" panose="020B0606020202030204" pitchFamily="34" charset="0"/>
                        </a:rPr>
                        <a:t>3,546,509,863.74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FF0000"/>
                          </a:solidFill>
                          <a:effectLst/>
                          <a:latin typeface="Arial Narrow" panose="020B0606020202030204" pitchFamily="34" charset="0"/>
                        </a:rPr>
                        <a:t>-2,982,365,295.65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FF0000"/>
                          </a:solidFill>
                          <a:effectLst/>
                          <a:latin typeface="Arial Narrow" panose="020B0606020202030204" pitchFamily="34" charset="0"/>
                        </a:rPr>
                        <a:t>564,144,568.09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4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5" name="Action Button: Forward or Next 4">
            <a:hlinkClick r:id="rId2" action="ppaction://hlinkfile"/>
          </p:cNvPr>
          <p:cNvSpPr/>
          <p:nvPr/>
        </p:nvSpPr>
        <p:spPr>
          <a:xfrm>
            <a:off x="7768501" y="6036712"/>
            <a:ext cx="1051971" cy="52260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Override>
</file>

<file path=docProps/app.xml><?xml version="1.0" encoding="utf-8"?>
<Properties xmlns="http://schemas.openxmlformats.org/officeDocument/2006/extended-properties" xmlns:vt="http://schemas.openxmlformats.org/officeDocument/2006/docPropsVTypes">
  <Template>C:\WINDOWS\Application Data\Microsoft\Templates\Acq TPs.pot</Template>
  <TotalTime>619</TotalTime>
  <Words>1162</Words>
  <Application>Microsoft Office PowerPoint</Application>
  <PresentationFormat>On-screen Show (4:3)</PresentationFormat>
  <Paragraphs>342</Paragraphs>
  <Slides>17</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Arial Black</vt:lpstr>
      <vt:lpstr>Arial Narrow</vt:lpstr>
      <vt:lpstr>Calibri</vt:lpstr>
      <vt:lpstr>Tahoma</vt:lpstr>
      <vt:lpstr>Times New Roman</vt:lpstr>
      <vt:lpstr>Default Design</vt:lpstr>
      <vt:lpstr>Image Document</vt:lpstr>
      <vt:lpstr>PowerPoint Presentation</vt:lpstr>
      <vt:lpstr>INTRODUCTION</vt:lpstr>
      <vt:lpstr>INTRODUCTION…</vt:lpstr>
      <vt:lpstr>AIM OF THE PRESENTATION</vt:lpstr>
      <vt:lpstr>SCOPE</vt:lpstr>
      <vt:lpstr>OPERATING CONTRACT CATEGORIES</vt:lpstr>
      <vt:lpstr>LEVEL OF SATISFACTION CRITERIA</vt:lpstr>
      <vt:lpstr>SUMMARY OF DENEL OPERATING CONTRACTS LEVEL OF SATISFACTION</vt:lpstr>
      <vt:lpstr>OUTSTANDING % PER DENEL ENTITY</vt:lpstr>
      <vt:lpstr>CAPITAL &amp; TECHNOLOGY ACTIVE CONTRACTS</vt:lpstr>
      <vt:lpstr>LEVEL OF SATISFACTION CRITERIA</vt:lpstr>
      <vt:lpstr>CAPITAL &amp; TECHNOLOGY ACTIVE DATABASE</vt:lpstr>
      <vt:lpstr>OUTSTANDING % PER DENEL ENTITY (CAPITAL)</vt:lpstr>
      <vt:lpstr>PowerPoint Presentation</vt:lpstr>
      <vt:lpstr>EFFORTS TO IMPROVE COOPERATION </vt:lpstr>
      <vt:lpstr>CONCLUSION</vt:lpstr>
      <vt:lpstr>PowerPoint Presentation</vt:lpstr>
    </vt:vector>
  </TitlesOfParts>
  <Company>Naval Acquisition Directorate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RSA AND IT’S DOMESTIC AFFAIRS   ACQUISITION OF NEW CORVETTES AND SUBMARINES FOR THE SA NAVY</dc:title>
  <dc:creator>Capt (SAN) J.D. Jordaan</dc:creator>
  <cp:lastModifiedBy>user</cp:lastModifiedBy>
  <cp:revision>2693</cp:revision>
  <cp:lastPrinted>2023-05-09T09:03:32Z</cp:lastPrinted>
  <dcterms:created xsi:type="dcterms:W3CDTF">2002-08-15T19:45:00Z</dcterms:created>
  <dcterms:modified xsi:type="dcterms:W3CDTF">2023-05-11T12:34:48Z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AE40179F4D68400EA3FEE5D6E8A71390</vt:lpwstr>
  </property>
  <property fmtid="{D5CDD505-2E9C-101B-9397-08002B2CF9AE}" pid="3" name="KSOProductBuildVer">
    <vt:lpwstr>1033-11.2.0.11537</vt:lpwstr>
  </property>
</Properties>
</file>