
<file path=[Content_Types].xml><?xml version="1.0" encoding="utf-8"?>
<Types xmlns="http://schemas.openxmlformats.org/package/2006/content-types">
  <Override PartName="/ppt/slides/slide29.xml" ContentType="application/vnd.openxmlformats-officedocument.presentationml.slide+xml"/>
  <Override PartName="/ppt/diagrams/drawing2.xml" ContentType="application/vnd.ms-office.drawingml.diagramDrawing+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diagrams/quickStyle2.xml" ContentType="application/vnd.openxmlformats-officedocument.drawingml.diagramStyle+xml"/>
  <Override PartName="/ppt/diagrams/colors11.xml" ContentType="application/vnd.openxmlformats-officedocument.drawingml.diagramColors+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diagrams/layout9.xml" ContentType="application/vnd.openxmlformats-officedocument.drawingml.diagramLayout+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20.xml" ContentType="application/vnd.openxmlformats-officedocument.presentationml.slideLayout+xml"/>
  <Override PartName="/ppt/diagrams/layout5.xml" ContentType="application/vnd.openxmlformats-officedocument.drawingml.diagramLayout+xml"/>
  <Override PartName="/ppt/diagrams/data6.xml" ContentType="application/vnd.openxmlformats-officedocument.drawingml.diagramData+xml"/>
  <Override PartName="/ppt/diagrams/colors8.xml" ContentType="application/vnd.openxmlformats-officedocument.drawingml.diagramColors+xml"/>
  <Override PartName="/ppt/notesSlides/notesSlide12.xml" ContentType="application/vnd.openxmlformats-officedocument.presentationml.notesSlide+xml"/>
  <Override PartName="/ppt/diagrams/layout1.xml" ContentType="application/vnd.openxmlformats-officedocument.drawingml.diagramLayout+xml"/>
  <Override PartName="/ppt/diagrams/data2.xml" ContentType="application/vnd.openxmlformats-officedocument.drawingml.diagramData+xml"/>
  <Override PartName="/ppt/diagrams/drawing7.xml" ContentType="application/vnd.ms-office.drawingml.diagramDrawing+xml"/>
  <Override PartName="/ppt/notesSlides/notesSlide7.xml" ContentType="application/vnd.openxmlformats-officedocument.presentationml.notesSlide+xml"/>
  <Override PartName="/ppt/slides/slide9.xml" ContentType="application/vnd.openxmlformats-officedocument.presentationml.slide+xml"/>
  <Override PartName="/ppt/viewProps.xml" ContentType="application/vnd.openxmlformats-officedocument.presentationml.viewProps+xml"/>
  <Override PartName="/ppt/diagrams/colors4.xml" ContentType="application/vnd.openxmlformats-officedocument.drawingml.diagramColors+xml"/>
  <Override PartName="/ppt/diagrams/quickStyle7.xml" ContentType="application/vnd.openxmlformats-officedocument.drawingml.diagramStyle+xml"/>
  <Override PartName="/ppt/diagrams/drawing10.xml" ContentType="application/vnd.ms-office.drawingml.diagramDrawing+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Override PartName="/ppt/diagrams/drawing3.xml" ContentType="application/vnd.ms-office.drawingml.diagramDrawing+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diagrams/drawing1.xml" ContentType="application/vnd.ms-office.drawingml.diagramDrawing+xml"/>
  <Override PartName="/ppt/diagrams/quickStyle3.xml" ContentType="application/vnd.openxmlformats-officedocument.drawingml.diagramStyle+xml"/>
  <Override PartName="/ppt/diagrams/colors10.xml" ContentType="application/vnd.openxmlformats-officedocument.drawingml.diagramColors+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Layouts/slideLayout3.xml" ContentType="application/vnd.openxmlformats-officedocument.presentationml.slideLayout+xml"/>
  <Override PartName="/ppt/slideLayouts/slideLayout16.xml" ContentType="application/vnd.openxmlformats-officedocument.presentationml.slideLayout+xml"/>
  <Default Extension="jpeg" ContentType="image/jpeg"/>
  <Default Extension="emf" ContentType="image/x-emf"/>
  <Override PartName="/ppt/diagrams/quickStyle1.xml" ContentType="application/vnd.openxmlformats-officedocument.drawingml.diagramStyle+xml"/>
  <Override PartName="/ppt/diagrams/layout8.xml" ContentType="application/vnd.openxmlformats-officedocument.drawingml.diagramLayout+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slideLayouts/slideLayout23.xml" ContentType="application/vnd.openxmlformats-officedocument.presentationml.slideLayout+xml"/>
  <Override PartName="/ppt/diagrams/layout6.xml" ContentType="application/vnd.openxmlformats-officedocument.drawingml.diagramLayout+xml"/>
  <Override PartName="/ppt/diagrams/data9.xml" ContentType="application/vnd.openxmlformats-officedocument.drawingml.diagramData+xml"/>
  <Override PartName="/ppt/diagrams/data10.xml" ContentType="application/vnd.openxmlformats-officedocument.drawingml.diagramData+xml"/>
  <Override PartName="/ppt/notesSlides/notesSlide1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Layouts/slideLayout12.xml" ContentType="application/vnd.openxmlformats-officedocument.presentationml.slideLayout+xml"/>
  <Override PartName="/ppt/slideLayouts/slideLayout21.xml" ContentType="application/vnd.openxmlformats-officedocument.presentationml.slideLayout+xml"/>
  <Override PartName="/ppt/diagrams/layout4.xml" ContentType="application/vnd.openxmlformats-officedocument.drawingml.diagramLayout+xml"/>
  <Override PartName="/ppt/diagrams/data7.xml" ContentType="application/vnd.openxmlformats-officedocument.drawingml.diagramData+xml"/>
  <Override PartName="/ppt/diagrams/colors9.xml" ContentType="application/vnd.openxmlformats-officedocument.drawingml.diagramColors+xml"/>
  <Override PartName="/ppt/notesSlides/notesSlide13.xml" ContentType="application/vnd.openxmlformats-officedocument.presentationml.notesSlide+xml"/>
  <Override PartName="/ppt/slideLayouts/slideLayout10.xml" ContentType="application/vnd.openxmlformats-officedocument.presentationml.slideLayout+xml"/>
  <Override PartName="/ppt/diagrams/layout2.xml" ContentType="application/vnd.openxmlformats-officedocument.drawingml.diagramLayout+xml"/>
  <Override PartName="/ppt/diagrams/data5.xml" ContentType="application/vnd.openxmlformats-officedocument.drawingml.diagramData+xml"/>
  <Override PartName="/ppt/diagrams/colors7.xml" ContentType="application/vnd.openxmlformats-officedocument.drawingml.diagramColors+xml"/>
  <Override PartName="/ppt/diagrams/drawing8.xml" ContentType="application/vnd.ms-office.drawingml.diagramDrawing+xml"/>
  <Override PartName="/ppt/notesSlides/notesSlide8.xml" ContentType="application/vnd.openxmlformats-officedocument.presentationml.notesSlide+xml"/>
  <Override PartName="/ppt/notesSlides/notesSlide11.xml" ContentType="application/vnd.openxmlformats-officedocument.presentationml.notesSlide+xml"/>
  <Override PartName="/ppt/diagrams/data3.xml" ContentType="application/vnd.openxmlformats-officedocument.drawingml.diagramData+xml"/>
  <Override PartName="/ppt/diagrams/colors5.xml" ContentType="application/vnd.openxmlformats-officedocument.drawingml.diagramColors+xml"/>
  <Override PartName="/ppt/diagrams/drawing6.xml" ContentType="application/vnd.ms-office.drawingml.diagramDrawing+xml"/>
  <Override PartName="/ppt/diagrams/quickStyle8.xml" ContentType="application/vnd.openxmlformats-officedocument.drawingml.diagramStyle+xml"/>
  <Override PartName="/ppt/diagrams/quickStyle10.xml" ContentType="application/vnd.openxmlformats-officedocument.drawingml.diagramStyle+xml"/>
  <Override PartName="/ppt/diagrams/drawing11.xml" ContentType="application/vnd.ms-office.drawingml.diagramDrawing+xml"/>
  <Override PartName="/ppt/notesSlides/notesSlide6.xml" ContentType="application/vnd.openxmlformats-officedocument.presentationml.notesSlide+xml"/>
  <Override PartName="/ppt/slides/slide8.xml" ContentType="application/vnd.openxmlformats-officedocument.presentationml.slide+xml"/>
  <Override PartName="/ppt/diagrams/data1.xml" ContentType="application/vnd.openxmlformats-officedocument.drawingml.diagramData+xml"/>
  <Override PartName="/ppt/diagrams/colors3.xml" ContentType="application/vnd.openxmlformats-officedocument.drawingml.diagramColors+xml"/>
  <Override PartName="/ppt/diagrams/drawing4.xml" ContentType="application/vnd.ms-office.drawingml.diagramDrawing+xml"/>
  <Override PartName="/ppt/diagrams/quickStyle6.xml" ContentType="application/vnd.openxmlformats-officedocument.drawingml.diagramStyle+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diagrams/colors1.xml" ContentType="application/vnd.openxmlformats-officedocument.drawingml.diagramColors+xml"/>
  <Override PartName="/ppt/diagrams/quickStyle4.xml" ContentType="application/vnd.openxmlformats-officedocument.drawingml.diagramStyle+xml"/>
  <Override PartName="/ppt/diagrams/layout10.xml" ContentType="application/vnd.openxmlformats-officedocument.drawingml.diagramLayout+xml"/>
  <Override PartName="/ppt/slideMasters/slideMaster1.xml" ContentType="application/vnd.openxmlformats-officedocument.presentationml.slideMaster+xml"/>
  <Override PartName="/ppt/slides/slide27.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Layouts/slideLayout15.xml" ContentType="application/vnd.openxmlformats-officedocument.presentationml.slideLayout+xml"/>
  <Override PartName="/ppt/diagrams/data11.xml" ContentType="application/vnd.openxmlformats-officedocument.drawingml.diagramData+xml"/>
  <Default Extension="rels" ContentType="application/vnd.openxmlformats-package.relationships+xml"/>
  <Override PartName="/ppt/slides/slide23.xml" ContentType="application/vnd.openxmlformats-officedocument.presentationml.slide+xml"/>
  <Override PartName="/ppt/slideLayouts/slideLayout22.xml" ContentType="application/vnd.openxmlformats-officedocument.presentationml.slideLayout+xml"/>
  <Override PartName="/ppt/diagrams/layout7.xml" ContentType="application/vnd.openxmlformats-officedocument.drawingml.diagramLayout+xml"/>
  <Override PartName="/ppt/diagrams/data8.xml" ContentType="application/vnd.openxmlformats-officedocument.drawingml.diagramData+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diagrams/layout3.xml" ContentType="application/vnd.openxmlformats-officedocument.drawingml.diagramLayout+xml"/>
  <Override PartName="/ppt/diagrams/data4.xml" ContentType="application/vnd.openxmlformats-officedocument.drawingml.diagramData+xml"/>
  <Override PartName="/ppt/diagrams/drawing9.xml" ContentType="application/vnd.ms-office.drawingml.diagramDrawing+xml"/>
  <Override PartName="/ppt/notesSlides/notesSlide9.xml" ContentType="application/vnd.openxmlformats-officedocument.presentationml.notesSlide+xml"/>
  <Override PartName="/ppt/diagrams/colors6.xml" ContentType="application/vnd.openxmlformats-officedocument.drawingml.diagramColors+xml"/>
  <Override PartName="/ppt/diagrams/quickStyle9.xml" ContentType="application/vnd.openxmlformats-officedocument.drawingml.diagramStyle+xml"/>
  <Override PartName="/ppt/diagrams/quickStyle11.xml" ContentType="application/vnd.openxmlformats-officedocument.drawingml.diagramStyle+xml"/>
  <Override PartName="/ppt/notesSlides/notesSlide10.xml" ContentType="application/vnd.openxmlformats-officedocument.presentationml.notesSlide+xml"/>
  <Override PartName="/ppt/slides/slide7.xml" ContentType="application/vnd.openxmlformats-officedocument.presentationml.slide+xml"/>
  <Override PartName="/ppt/slideLayouts/slideLayout9.xml" ContentType="application/vnd.openxmlformats-officedocument.presentationml.slideLayout+xml"/>
  <Override PartName="/ppt/diagrams/drawing5.xml" ContentType="application/vnd.ms-office.drawingml.diagramDrawing+xml"/>
  <Override PartName="/ppt/diagrams/layout11.xml" ContentType="application/vnd.openxmlformats-officedocument.drawingml.diagramLayout+xml"/>
  <Override PartName="/ppt/notesSlides/notesSlide5.xml" ContentType="application/vnd.openxmlformats-officedocument.presentationml.notesSlide+xml"/>
  <Override PartName="/ppt/slideMasters/slideMaster2.xml" ContentType="application/vnd.openxmlformats-officedocument.presentationml.slideMaster+xml"/>
  <Override PartName="/ppt/slides/slide28.xml" ContentType="application/vnd.openxmlformats-officedocument.presentationml.slide+xml"/>
  <Override PartName="/ppt/slides/slide39.xml" ContentType="application/vnd.openxmlformats-officedocument.presentationml.slide+xml"/>
  <Override PartName="/ppt/notesSlides/notesSlide1.xml" ContentType="application/vnd.openxmlformats-officedocument.presentationml.notesSlide+xml"/>
  <Override PartName="/ppt/diagrams/colors2.xml" ContentType="application/vnd.openxmlformats-officedocument.drawingml.diagramColors+xml"/>
  <Override PartName="/ppt/diagrams/quickStyle5.xml" ContentType="application/vnd.openxmlformats-officedocument.drawingml.diagramStyle+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 id="2147483661" r:id="rId2"/>
  </p:sldMasterIdLst>
  <p:notesMasterIdLst>
    <p:notesMasterId r:id="rId42"/>
  </p:notesMasterIdLst>
  <p:sldIdLst>
    <p:sldId id="256" r:id="rId3"/>
    <p:sldId id="390" r:id="rId4"/>
    <p:sldId id="421" r:id="rId5"/>
    <p:sldId id="422" r:id="rId6"/>
    <p:sldId id="423" r:id="rId7"/>
    <p:sldId id="424" r:id="rId8"/>
    <p:sldId id="426" r:id="rId9"/>
    <p:sldId id="430" r:id="rId10"/>
    <p:sldId id="431" r:id="rId11"/>
    <p:sldId id="432" r:id="rId12"/>
    <p:sldId id="433" r:id="rId13"/>
    <p:sldId id="434" r:id="rId14"/>
    <p:sldId id="435" r:id="rId15"/>
    <p:sldId id="436" r:id="rId16"/>
    <p:sldId id="437" r:id="rId17"/>
    <p:sldId id="438" r:id="rId18"/>
    <p:sldId id="439" r:id="rId19"/>
    <p:sldId id="440" r:id="rId20"/>
    <p:sldId id="441" r:id="rId21"/>
    <p:sldId id="442" r:id="rId22"/>
    <p:sldId id="443" r:id="rId23"/>
    <p:sldId id="406" r:id="rId24"/>
    <p:sldId id="407" r:id="rId25"/>
    <p:sldId id="403" r:id="rId26"/>
    <p:sldId id="408" r:id="rId27"/>
    <p:sldId id="409" r:id="rId28"/>
    <p:sldId id="410" r:id="rId29"/>
    <p:sldId id="404" r:id="rId30"/>
    <p:sldId id="411" r:id="rId31"/>
    <p:sldId id="412" r:id="rId32"/>
    <p:sldId id="413" r:id="rId33"/>
    <p:sldId id="448" r:id="rId34"/>
    <p:sldId id="393" r:id="rId35"/>
    <p:sldId id="446" r:id="rId36"/>
    <p:sldId id="415" r:id="rId37"/>
    <p:sldId id="416" r:id="rId38"/>
    <p:sldId id="417" r:id="rId39"/>
    <p:sldId id="445" r:id="rId40"/>
    <p:sldId id="365" r:id="rId41"/>
  </p:sldIdLst>
  <p:sldSz cx="9906000" cy="6858000" type="A4"/>
  <p:notesSz cx="6797675" cy="9926638"/>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521415D9-36F7-43E2-AB2F-B90AF26B5E84}">
      <p14:sectionLst xmlns:p14="http://schemas.microsoft.com/office/powerpoint/2010/main" xmlns="">
        <p14:section name="Default Section" id="{F047F530-762A-450D-8147-E1930F529039}">
          <p14:sldIdLst>
            <p14:sldId id="256"/>
            <p14:sldId id="390"/>
            <p14:sldId id="421"/>
            <p14:sldId id="422"/>
            <p14:sldId id="423"/>
            <p14:sldId id="424"/>
            <p14:sldId id="426"/>
            <p14:sldId id="430"/>
            <p14:sldId id="431"/>
            <p14:sldId id="432"/>
            <p14:sldId id="433"/>
            <p14:sldId id="434"/>
            <p14:sldId id="435"/>
            <p14:sldId id="436"/>
            <p14:sldId id="437"/>
            <p14:sldId id="438"/>
            <p14:sldId id="439"/>
            <p14:sldId id="440"/>
            <p14:sldId id="441"/>
            <p14:sldId id="442"/>
            <p14:sldId id="443"/>
            <p14:sldId id="406"/>
            <p14:sldId id="407"/>
            <p14:sldId id="403"/>
            <p14:sldId id="408"/>
            <p14:sldId id="409"/>
            <p14:sldId id="410"/>
            <p14:sldId id="404"/>
            <p14:sldId id="411"/>
            <p14:sldId id="412"/>
            <p14:sldId id="413"/>
            <p14:sldId id="448"/>
            <p14:sldId id="393"/>
            <p14:sldId id="446"/>
            <p14:sldId id="415"/>
            <p14:sldId id="416"/>
            <p14:sldId id="417"/>
            <p14:sldId id="445"/>
            <p14:sldId id="365"/>
          </p14:sldIdLst>
        </p14:section>
      </p14:sectionLst>
    </p:ext>
    <p:ext uri="{EFAFB233-063F-42B5-8137-9DF3F51BA10A}">
      <p15:sldGuideLst xmlns:p15="http://schemas.microsoft.com/office/powerpoint/2012/main" xmlns="">
        <p15:guide id="1" orient="horz" pos="2160">
          <p15:clr>
            <a:srgbClr val="A4A3A4"/>
          </p15:clr>
        </p15:guide>
        <p15:guide id="2" pos="312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clrMru>
    <a:srgbClr val="336600"/>
    <a:srgbClr val="006600"/>
    <a:srgbClr val="B4E6B4"/>
    <a:srgbClr val="CEE4A5"/>
    <a:srgbClr val="969696"/>
    <a:srgbClr val="DDDDDD"/>
    <a:srgbClr val="339933"/>
    <a:srgbClr val="808000"/>
    <a:srgbClr val="D79675"/>
    <a:srgbClr val="FFCCFF"/>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9011" autoAdjust="0"/>
    <p:restoredTop sz="90559" autoAdjust="0"/>
  </p:normalViewPr>
  <p:slideViewPr>
    <p:cSldViewPr>
      <p:cViewPr>
        <p:scale>
          <a:sx n="60" d="100"/>
          <a:sy n="60" d="100"/>
        </p:scale>
        <p:origin x="-1776" y="-210"/>
      </p:cViewPr>
      <p:guideLst>
        <p:guide orient="horz" pos="2160"/>
        <p:guide pos="3120"/>
      </p:guideLst>
    </p:cSldViewPr>
  </p:slideViewPr>
  <p:notesTextViewPr>
    <p:cViewPr>
      <p:scale>
        <a:sx n="100" d="100"/>
        <a:sy n="100" d="100"/>
      </p:scale>
      <p:origin x="0" y="0"/>
    </p:cViewPr>
  </p:notesTextViewPr>
  <p:sorterViewPr>
    <p:cViewPr>
      <p:scale>
        <a:sx n="100" d="100"/>
        <a:sy n="100" d="100"/>
      </p:scale>
      <p:origin x="0" y="0"/>
    </p:cViewPr>
  </p:sorter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notesMaster" Target="notesMasters/notesMaster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slide" Target="slides/slide39.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6_3">
  <dgm:title val=""/>
  <dgm:desc val=""/>
  <dgm:catLst>
    <dgm:cat type="accent6" pri="11300"/>
  </dgm:catLst>
  <dgm:styleLbl name="node0">
    <dgm:fillClrLst meth="repeat">
      <a:schemeClr val="accent6">
        <a:shade val="80000"/>
      </a:schemeClr>
    </dgm:fillClrLst>
    <dgm:linClrLst meth="repeat">
      <a:schemeClr val="lt1"/>
    </dgm:linClrLst>
    <dgm:effectClrLst/>
    <dgm:txLinClrLst/>
    <dgm:txFillClrLst/>
    <dgm:txEffectClrLst/>
  </dgm:styleLbl>
  <dgm:styleLbl name="node1">
    <dgm:fillClrLst>
      <a:schemeClr val="accent6">
        <a:shade val="80000"/>
      </a:schemeClr>
      <a:schemeClr val="accent6">
        <a:tint val="70000"/>
      </a:schemeClr>
    </dgm:fillClrLst>
    <dgm:linClrLst meth="repeat">
      <a:schemeClr val="lt1"/>
    </dgm:linClrLst>
    <dgm:effectClrLst/>
    <dgm:txLinClrLst/>
    <dgm:txFillClrLst/>
    <dgm:txEffectClrLst/>
  </dgm:styleLbl>
  <dgm:styleLbl name="alignNode1">
    <dgm:fillClrLst>
      <a:schemeClr val="accent6">
        <a:shade val="80000"/>
      </a:schemeClr>
      <a:schemeClr val="accent6">
        <a:tint val="70000"/>
      </a:schemeClr>
    </dgm:fillClrLst>
    <dgm:linClrLst>
      <a:schemeClr val="accent6">
        <a:shade val="80000"/>
      </a:schemeClr>
      <a:schemeClr val="accent6">
        <a:tint val="70000"/>
      </a:schemeClr>
    </dgm:linClrLst>
    <dgm:effectClrLst/>
    <dgm:txLinClrLst/>
    <dgm:txFillClrLst/>
    <dgm:txEffectClrLst/>
  </dgm:styleLbl>
  <dgm:styleLbl name="lnNode1">
    <dgm:fillClrLst>
      <a:schemeClr val="accent6">
        <a:shade val="80000"/>
      </a:schemeClr>
      <a:schemeClr val="accent6">
        <a:tint val="70000"/>
      </a:schemeClr>
    </dgm:fillClrLst>
    <dgm:linClrLst meth="repeat">
      <a:schemeClr val="lt1"/>
    </dgm:linClrLst>
    <dgm:effectClrLst/>
    <dgm:txLinClrLst/>
    <dgm:txFillClrLst/>
    <dgm:txEffectClrLst/>
  </dgm:styleLbl>
  <dgm:styleLbl name="vennNode1">
    <dgm:fillClrLst>
      <a:schemeClr val="accent6">
        <a:shade val="80000"/>
        <a:alpha val="50000"/>
      </a:schemeClr>
      <a:schemeClr val="accent6">
        <a:tint val="70000"/>
        <a:alpha val="50000"/>
      </a:schemeClr>
    </dgm:fillClrLst>
    <dgm:linClrLst meth="repeat">
      <a:schemeClr val="lt1"/>
    </dgm:linClrLst>
    <dgm:effectClrLst/>
    <dgm:txLinClrLst/>
    <dgm:txFillClrLst/>
    <dgm:txEffectClrLst/>
  </dgm:styleLbl>
  <dgm:styleLbl name="node2">
    <dgm:fillClrLst>
      <a:schemeClr val="accent6">
        <a:tint val="99000"/>
      </a:schemeClr>
    </dgm:fillClrLst>
    <dgm:linClrLst meth="repeat">
      <a:schemeClr val="lt1"/>
    </dgm:linClrLst>
    <dgm:effectClrLst/>
    <dgm:txLinClrLst/>
    <dgm:txFillClrLst/>
    <dgm:txEffectClrLst/>
  </dgm:styleLbl>
  <dgm:styleLbl name="node3">
    <dgm:fillClrLst>
      <a:schemeClr val="accent6">
        <a:tint val="80000"/>
      </a:schemeClr>
    </dgm:fillClrLst>
    <dgm:linClrLst meth="repeat">
      <a:schemeClr val="lt1"/>
    </dgm:linClrLst>
    <dgm:effectClrLst/>
    <dgm:txLinClrLst/>
    <dgm:txFillClrLst/>
    <dgm:txEffectClrLst/>
  </dgm:styleLbl>
  <dgm:styleLbl name="node4">
    <dgm:fillClrLst>
      <a:schemeClr val="accent6">
        <a:tint val="70000"/>
      </a:schemeClr>
    </dgm:fillClrLst>
    <dgm:linClrLst meth="repeat">
      <a:schemeClr val="lt1"/>
    </dgm:linClrLst>
    <dgm:effectClrLst/>
    <dgm:txLinClrLst/>
    <dgm:txFillClrLst/>
    <dgm:txEffectClrLst/>
  </dgm:styleLbl>
  <dgm:styleLbl name="fgImgPlace1">
    <dgm:fillClrLst>
      <a:schemeClr val="accent6">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6">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6">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6">
        <a:shade val="90000"/>
      </a:schemeClr>
      <a:schemeClr val="accent6">
        <a:tint val="70000"/>
      </a:schemeClr>
    </dgm:fillClrLst>
    <dgm:linClrLst>
      <a:schemeClr val="accent6">
        <a:shade val="90000"/>
      </a:schemeClr>
      <a:schemeClr val="accent6">
        <a:tint val="70000"/>
      </a:schemeClr>
    </dgm:linClrLst>
    <dgm:effectClrLst/>
    <dgm:txLinClrLst/>
    <dgm:txFillClrLst/>
    <dgm:txEffectClrLst/>
  </dgm:styleLbl>
  <dgm:styleLbl name="fgSibTrans2D1">
    <dgm:fillClrLst>
      <a:schemeClr val="accent6">
        <a:shade val="90000"/>
      </a:schemeClr>
      <a:schemeClr val="accent6">
        <a:tint val="70000"/>
      </a:schemeClr>
    </dgm:fillClrLst>
    <dgm:linClrLst>
      <a:schemeClr val="accent6">
        <a:shade val="90000"/>
      </a:schemeClr>
      <a:schemeClr val="accent6">
        <a:tint val="70000"/>
      </a:schemeClr>
    </dgm:linClrLst>
    <dgm:effectClrLst/>
    <dgm:txLinClrLst/>
    <dgm:txFillClrLst meth="repeat">
      <a:schemeClr val="lt1"/>
    </dgm:txFillClrLst>
    <dgm:txEffectClrLst/>
  </dgm:styleLbl>
  <dgm:styleLbl name="bgSibTrans2D1">
    <dgm:fillClrLst>
      <a:schemeClr val="accent6">
        <a:shade val="90000"/>
      </a:schemeClr>
      <a:schemeClr val="accent6">
        <a:tint val="70000"/>
      </a:schemeClr>
    </dgm:fillClrLst>
    <dgm:linClrLst>
      <a:schemeClr val="accent6">
        <a:shade val="90000"/>
      </a:schemeClr>
      <a:schemeClr val="accent6">
        <a:tint val="70000"/>
      </a:schemeClr>
    </dgm:linClrLst>
    <dgm:effectClrLst/>
    <dgm:txLinClrLst/>
    <dgm:txFillClrLst meth="repeat">
      <a:schemeClr val="lt1"/>
    </dgm:txFillClrLst>
    <dgm:txEffectClrLst/>
  </dgm:styleLbl>
  <dgm:styleLbl name="sibTrans1D1">
    <dgm:fillClrLst>
      <a:schemeClr val="accent6">
        <a:shade val="90000"/>
      </a:schemeClr>
      <a:schemeClr val="accent6">
        <a:tint val="70000"/>
      </a:schemeClr>
    </dgm:fillClrLst>
    <dgm:linClrLst>
      <a:schemeClr val="accent6">
        <a:shade val="90000"/>
      </a:schemeClr>
      <a:schemeClr val="accent6">
        <a:tint val="70000"/>
      </a:schemeClr>
    </dgm:linClrLst>
    <dgm:effectClrLst/>
    <dgm:txLinClrLst/>
    <dgm:txFillClrLst meth="repeat">
      <a:schemeClr val="tx1"/>
    </dgm:txFillClrLst>
    <dgm:txEffectClrLst/>
  </dgm:styleLbl>
  <dgm:styleLbl name="callout">
    <dgm:fillClrLst meth="repeat">
      <a:schemeClr val="accent6"/>
    </dgm:fillClrLst>
    <dgm:linClrLst meth="repeat">
      <a:schemeClr val="accent6"/>
    </dgm:linClrLst>
    <dgm:effectClrLst/>
    <dgm:txLinClrLst/>
    <dgm:txFillClrLst meth="repeat">
      <a:schemeClr val="tx1"/>
    </dgm:txFillClrLst>
    <dgm:txEffectClrLst/>
  </dgm:styleLbl>
  <dgm:styleLbl name="asst0">
    <dgm:fillClrLst meth="repeat">
      <a:schemeClr val="accent6">
        <a:shade val="80000"/>
      </a:schemeClr>
    </dgm:fillClrLst>
    <dgm:linClrLst meth="repeat">
      <a:schemeClr val="lt1"/>
    </dgm:linClrLst>
    <dgm:effectClrLst/>
    <dgm:txLinClrLst/>
    <dgm:txFillClrLst/>
    <dgm:txEffectClrLst/>
  </dgm:styleLbl>
  <dgm:styleLbl name="asst1">
    <dgm:fillClrLst meth="repeat">
      <a:schemeClr val="accent6">
        <a:shade val="80000"/>
      </a:schemeClr>
    </dgm:fillClrLst>
    <dgm:linClrLst meth="repeat">
      <a:schemeClr val="lt1"/>
    </dgm:linClrLst>
    <dgm:effectClrLst/>
    <dgm:txLinClrLst/>
    <dgm:txFillClrLst/>
    <dgm:txEffectClrLst/>
  </dgm:styleLbl>
  <dgm:styleLbl name="asst2">
    <dgm:fillClrLst>
      <a:schemeClr val="accent6">
        <a:tint val="99000"/>
      </a:schemeClr>
    </dgm:fillClrLst>
    <dgm:linClrLst meth="repeat">
      <a:schemeClr val="lt1"/>
    </dgm:linClrLst>
    <dgm:effectClrLst/>
    <dgm:txLinClrLst/>
    <dgm:txFillClrLst/>
    <dgm:txEffectClrLst/>
  </dgm:styleLbl>
  <dgm:styleLbl name="asst3">
    <dgm:fillClrLst>
      <a:schemeClr val="accent6">
        <a:tint val="80000"/>
      </a:schemeClr>
    </dgm:fillClrLst>
    <dgm:linClrLst meth="repeat">
      <a:schemeClr val="lt1"/>
    </dgm:linClrLst>
    <dgm:effectClrLst/>
    <dgm:txLinClrLst/>
    <dgm:txFillClrLst/>
    <dgm:txEffectClrLst/>
  </dgm:styleLbl>
  <dgm:styleLbl name="asst4">
    <dgm:fillClrLst>
      <a:schemeClr val="accent6">
        <a:tint val="70000"/>
      </a:schemeClr>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a:tint val="90000"/>
      </a:schemeClr>
    </dgm:fillClrLst>
    <dgm:linClrLst meth="repeat">
      <a:schemeClr val="accent6">
        <a:tint val="90000"/>
      </a:schemeClr>
    </dgm:linClrLst>
    <dgm:effectClrLst/>
    <dgm:txLinClrLst/>
    <dgm:txFillClrLst/>
    <dgm:txEffectClrLst/>
  </dgm:styleLbl>
  <dgm:styleLbl name="parChTrans2D3">
    <dgm:fillClrLst meth="repeat">
      <a:schemeClr val="accent6">
        <a:tint val="70000"/>
      </a:schemeClr>
    </dgm:fillClrLst>
    <dgm:linClrLst meth="repeat">
      <a:schemeClr val="accent6">
        <a:tint val="70000"/>
      </a:schemeClr>
    </dgm:linClrLst>
    <dgm:effectClrLst/>
    <dgm:txLinClrLst/>
    <dgm:txFillClrLst/>
    <dgm:txEffectClrLst/>
  </dgm:styleLbl>
  <dgm:styleLbl name="parChTrans2D4">
    <dgm:fillClrLst meth="repeat">
      <a:schemeClr val="accent6">
        <a:tint val="50000"/>
      </a:schemeClr>
    </dgm:fillClrLst>
    <dgm:linClrLst meth="repeat">
      <a:schemeClr val="accent6">
        <a:tint val="50000"/>
      </a:schemeClr>
    </dgm:linClrLst>
    <dgm:effectClrLst/>
    <dgm:txLinClrLst/>
    <dgm:txFillClrLst meth="repeat">
      <a:schemeClr val="lt1"/>
    </dgm:txFillClrLst>
    <dgm:txEffectClrLst/>
  </dgm:styleLbl>
  <dgm:styleLbl name="parChTrans1D1">
    <dgm:fillClrLst meth="repeat">
      <a:schemeClr val="accent6">
        <a:shade val="80000"/>
      </a:schemeClr>
    </dgm:fillClrLst>
    <dgm:linClrLst meth="repeat">
      <a:schemeClr val="accent6">
        <a:shade val="80000"/>
      </a:schemeClr>
    </dgm:linClrLst>
    <dgm:effectClrLst/>
    <dgm:txLinClrLst/>
    <dgm:txFillClrLst meth="repeat">
      <a:schemeClr val="tx1"/>
    </dgm:txFillClrLst>
    <dgm:txEffectClrLst/>
  </dgm:styleLbl>
  <dgm:styleLbl name="parChTrans1D2">
    <dgm:fillClrLst meth="repeat">
      <a:schemeClr val="accent6">
        <a:tint val="99000"/>
      </a:schemeClr>
    </dgm:fillClrLst>
    <dgm:linClrLst meth="repeat">
      <a:schemeClr val="accent6">
        <a:tint val="99000"/>
      </a:schemeClr>
    </dgm:linClrLst>
    <dgm:effectClrLst/>
    <dgm:txLinClrLst/>
    <dgm:txFillClrLst meth="repeat">
      <a:schemeClr val="tx1"/>
    </dgm:txFillClrLst>
    <dgm:txEffectClrLst/>
  </dgm:styleLbl>
  <dgm:styleLbl name="parChTrans1D3">
    <dgm:fillClrLst meth="repeat">
      <a:schemeClr val="accent6">
        <a:tint val="80000"/>
      </a:schemeClr>
    </dgm:fillClrLst>
    <dgm:linClrLst meth="repeat">
      <a:schemeClr val="accent6">
        <a:tint val="80000"/>
      </a:schemeClr>
    </dgm:linClrLst>
    <dgm:effectClrLst/>
    <dgm:txLinClrLst/>
    <dgm:txFillClrLst meth="repeat">
      <a:schemeClr val="tx1"/>
    </dgm:txFillClrLst>
    <dgm:txEffectClrLst/>
  </dgm:styleLbl>
  <dgm:styleLbl name="parChTrans1D4">
    <dgm:fillClrLst meth="repeat">
      <a:schemeClr val="accent6">
        <a:tint val="70000"/>
      </a:schemeClr>
    </dgm:fillClrLst>
    <dgm:linClrLst meth="repeat">
      <a:schemeClr val="accent6">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6">
        <a:shade val="80000"/>
      </a:schemeClr>
      <a:schemeClr val="accent6">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6">
        <a:shade val="80000"/>
      </a:schemeClr>
      <a:schemeClr val="accent6">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6">
        <a:shade val="80000"/>
      </a:schemeClr>
      <a:schemeClr val="accent6">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a:schemeClr val="accent6">
        <a:shade val="80000"/>
      </a:schemeClr>
      <a:schemeClr val="accent6">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6">
        <a:shade val="80000"/>
      </a:schemeClr>
      <a:schemeClr val="accent6">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a:tint val="70000"/>
      </a:schemeClr>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6">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90F1F56-6A7B-4970-9426-92366D2E6981}" type="doc">
      <dgm:prSet loTypeId="urn:microsoft.com/office/officeart/2011/layout/HexagonRadial" loCatId="cycle" qsTypeId="urn:microsoft.com/office/officeart/2005/8/quickstyle/3d1" qsCatId="3D" csTypeId="urn:microsoft.com/office/officeart/2005/8/colors/colorful3" csCatId="colorful" phldr="1"/>
      <dgm:spPr/>
      <dgm:t>
        <a:bodyPr/>
        <a:lstStyle/>
        <a:p>
          <a:endParaRPr lang="en-US"/>
        </a:p>
      </dgm:t>
    </dgm:pt>
    <dgm:pt modelId="{1B8F2561-F912-4F08-B270-0DFAF66ED201}">
      <dgm:prSet phldrT="[Text]" custT="1"/>
      <dgm:spPr>
        <a:xfrm>
          <a:off x="2434108" y="1493184"/>
          <a:ext cx="1897901" cy="1641761"/>
        </a:xfrm>
        <a:prstGeom prst="hexagon">
          <a:avLst>
            <a:gd name="adj" fmla="val 28570"/>
            <a:gd name="vf" fmla="val 115470"/>
          </a:avLst>
        </a:prstGeom>
        <a:gradFill rotWithShape="0">
          <a:gsLst>
            <a:gs pos="0">
              <a:srgbClr val="C0504D">
                <a:hueOff val="0"/>
                <a:satOff val="0"/>
                <a:lumOff val="0"/>
                <a:alphaOff val="0"/>
                <a:shade val="51000"/>
                <a:satMod val="130000"/>
              </a:srgbClr>
            </a:gs>
            <a:gs pos="80000">
              <a:srgbClr val="C0504D">
                <a:hueOff val="0"/>
                <a:satOff val="0"/>
                <a:lumOff val="0"/>
                <a:alphaOff val="0"/>
                <a:shade val="93000"/>
                <a:satMod val="130000"/>
              </a:srgbClr>
            </a:gs>
            <a:gs pos="100000">
              <a:srgbClr val="C0504D">
                <a:hueOff val="0"/>
                <a:satOff val="0"/>
                <a:lumOff val="0"/>
                <a:alphaOff val="0"/>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gm:spPr>
      <dgm:t>
        <a:bodyPr/>
        <a:lstStyle/>
        <a:p>
          <a:pPr>
            <a:lnSpc>
              <a:spcPct val="150000"/>
            </a:lnSpc>
            <a:spcBef>
              <a:spcPts val="0"/>
            </a:spcBef>
            <a:spcAft>
              <a:spcPts val="0"/>
            </a:spcAft>
          </a:pPr>
          <a:r>
            <a:rPr lang="en-US" sz="1400" b="1" dirty="0" smtClean="0">
              <a:solidFill>
                <a:sysClr val="windowText" lastClr="000000"/>
              </a:solidFill>
              <a:latin typeface="Arial Narrow" panose="020B0606020202030204" pitchFamily="34" charset="0"/>
              <a:ea typeface="+mn-ea"/>
              <a:cs typeface="+mn-cs"/>
            </a:rPr>
            <a:t>Inadequate coordination within CJS</a:t>
          </a:r>
          <a:endParaRPr lang="en-US" sz="1400" b="1" dirty="0">
            <a:solidFill>
              <a:sysClr val="windowText" lastClr="000000"/>
            </a:solidFill>
            <a:latin typeface="Arial Narrow" panose="020B0606020202030204" pitchFamily="34" charset="0"/>
            <a:ea typeface="+mn-ea"/>
            <a:cs typeface="+mn-cs"/>
          </a:endParaRPr>
        </a:p>
      </dgm:t>
    </dgm:pt>
    <dgm:pt modelId="{7F82FB86-FFD5-43CE-803D-9B50FA5B336A}" type="parTrans" cxnId="{E4E85FFA-5E04-4AE6-8AD1-4D02AF0E242F}">
      <dgm:prSet/>
      <dgm:spPr/>
      <dgm:t>
        <a:bodyPr/>
        <a:lstStyle/>
        <a:p>
          <a:pPr>
            <a:lnSpc>
              <a:spcPct val="150000"/>
            </a:lnSpc>
            <a:spcBef>
              <a:spcPts val="0"/>
            </a:spcBef>
            <a:spcAft>
              <a:spcPts val="0"/>
            </a:spcAft>
          </a:pPr>
          <a:endParaRPr lang="en-US" b="1">
            <a:solidFill>
              <a:schemeClr val="tx1"/>
            </a:solidFill>
            <a:latin typeface="Arial Narrow" panose="020B0606020202030204" pitchFamily="34" charset="0"/>
          </a:endParaRPr>
        </a:p>
      </dgm:t>
    </dgm:pt>
    <dgm:pt modelId="{6BF0369F-75E2-4A65-B774-EAF43EAE1A1B}" type="sibTrans" cxnId="{E4E85FFA-5E04-4AE6-8AD1-4D02AF0E242F}">
      <dgm:prSet/>
      <dgm:spPr/>
      <dgm:t>
        <a:bodyPr/>
        <a:lstStyle/>
        <a:p>
          <a:pPr>
            <a:lnSpc>
              <a:spcPct val="150000"/>
            </a:lnSpc>
            <a:spcBef>
              <a:spcPts val="0"/>
            </a:spcBef>
            <a:spcAft>
              <a:spcPts val="0"/>
            </a:spcAft>
          </a:pPr>
          <a:endParaRPr lang="en-US" b="1">
            <a:solidFill>
              <a:schemeClr val="tx1"/>
            </a:solidFill>
            <a:latin typeface="Arial Narrow" panose="020B0606020202030204" pitchFamily="34" charset="0"/>
          </a:endParaRPr>
        </a:p>
      </dgm:t>
    </dgm:pt>
    <dgm:pt modelId="{492B342C-AF1C-4D46-A5DD-A4850775274C}">
      <dgm:prSet phldrT="[Text]" custT="1"/>
      <dgm:spPr>
        <a:xfrm>
          <a:off x="2608932" y="0"/>
          <a:ext cx="1555317" cy="1345531"/>
        </a:xfrm>
        <a:prstGeom prst="hexagon">
          <a:avLst>
            <a:gd name="adj" fmla="val 28570"/>
            <a:gd name="vf" fmla="val 115470"/>
          </a:avLst>
        </a:prstGeom>
        <a:gradFill rotWithShape="0">
          <a:gsLst>
            <a:gs pos="0">
              <a:srgbClr val="9BBB59">
                <a:hueOff val="0"/>
                <a:satOff val="0"/>
                <a:lumOff val="0"/>
                <a:alphaOff val="0"/>
                <a:shade val="51000"/>
                <a:satMod val="130000"/>
              </a:srgbClr>
            </a:gs>
            <a:gs pos="80000">
              <a:srgbClr val="9BBB59">
                <a:hueOff val="0"/>
                <a:satOff val="0"/>
                <a:lumOff val="0"/>
                <a:alphaOff val="0"/>
                <a:shade val="93000"/>
                <a:satMod val="130000"/>
              </a:srgbClr>
            </a:gs>
            <a:gs pos="100000">
              <a:srgbClr val="9BBB59">
                <a:hueOff val="0"/>
                <a:satOff val="0"/>
                <a:lumOff val="0"/>
                <a:alphaOff val="0"/>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gm:spPr>
      <dgm:t>
        <a:bodyPr/>
        <a:lstStyle/>
        <a:p>
          <a:pPr>
            <a:lnSpc>
              <a:spcPct val="150000"/>
            </a:lnSpc>
            <a:spcBef>
              <a:spcPts val="0"/>
            </a:spcBef>
            <a:spcAft>
              <a:spcPts val="0"/>
            </a:spcAft>
          </a:pPr>
          <a:r>
            <a:rPr lang="en-US" sz="1400" b="1" dirty="0" smtClean="0">
              <a:solidFill>
                <a:sysClr val="windowText" lastClr="000000"/>
              </a:solidFill>
              <a:latin typeface="Arial Narrow" panose="020B0606020202030204" pitchFamily="34" charset="0"/>
              <a:ea typeface="+mn-ea"/>
              <a:cs typeface="+mn-cs"/>
            </a:rPr>
            <a:t>High crime rate</a:t>
          </a:r>
          <a:endParaRPr lang="en-US" sz="1400" b="1" dirty="0">
            <a:solidFill>
              <a:sysClr val="windowText" lastClr="000000"/>
            </a:solidFill>
            <a:latin typeface="Arial Narrow" panose="020B0606020202030204" pitchFamily="34" charset="0"/>
            <a:ea typeface="+mn-ea"/>
            <a:cs typeface="+mn-cs"/>
          </a:endParaRPr>
        </a:p>
      </dgm:t>
    </dgm:pt>
    <dgm:pt modelId="{8287BA5C-B4C1-4137-B22A-C2804BE47718}" type="parTrans" cxnId="{F0B356C9-0082-4E09-96EB-265F75F3DDDC}">
      <dgm:prSet/>
      <dgm:spPr/>
      <dgm:t>
        <a:bodyPr/>
        <a:lstStyle/>
        <a:p>
          <a:pPr>
            <a:lnSpc>
              <a:spcPct val="150000"/>
            </a:lnSpc>
            <a:spcBef>
              <a:spcPts val="0"/>
            </a:spcBef>
            <a:spcAft>
              <a:spcPts val="0"/>
            </a:spcAft>
          </a:pPr>
          <a:endParaRPr lang="en-US" b="1">
            <a:solidFill>
              <a:schemeClr val="tx1"/>
            </a:solidFill>
            <a:latin typeface="Arial Narrow" panose="020B0606020202030204" pitchFamily="34" charset="0"/>
          </a:endParaRPr>
        </a:p>
      </dgm:t>
    </dgm:pt>
    <dgm:pt modelId="{A5E2BD46-1908-45F5-B0AB-0A3CA039BC0B}" type="sibTrans" cxnId="{F0B356C9-0082-4E09-96EB-265F75F3DDDC}">
      <dgm:prSet/>
      <dgm:spPr/>
      <dgm:t>
        <a:bodyPr/>
        <a:lstStyle/>
        <a:p>
          <a:pPr>
            <a:lnSpc>
              <a:spcPct val="150000"/>
            </a:lnSpc>
            <a:spcBef>
              <a:spcPts val="0"/>
            </a:spcBef>
            <a:spcAft>
              <a:spcPts val="0"/>
            </a:spcAft>
          </a:pPr>
          <a:endParaRPr lang="en-US" b="1">
            <a:solidFill>
              <a:schemeClr val="tx1"/>
            </a:solidFill>
            <a:latin typeface="Arial Narrow" panose="020B0606020202030204" pitchFamily="34" charset="0"/>
          </a:endParaRPr>
        </a:p>
      </dgm:t>
    </dgm:pt>
    <dgm:pt modelId="{7E09EA11-24A1-4E0F-A8D1-74AFFAC47D2D}">
      <dgm:prSet phldrT="[Text]" custT="1"/>
      <dgm:spPr>
        <a:xfrm>
          <a:off x="4035338" y="827592"/>
          <a:ext cx="1555317" cy="1345531"/>
        </a:xfrm>
        <a:prstGeom prst="hexagon">
          <a:avLst>
            <a:gd name="adj" fmla="val 28570"/>
            <a:gd name="vf" fmla="val 115470"/>
          </a:avLst>
        </a:prstGeom>
        <a:gradFill rotWithShape="0">
          <a:gsLst>
            <a:gs pos="0">
              <a:srgbClr val="9BBB59">
                <a:hueOff val="2250053"/>
                <a:satOff val="-3376"/>
                <a:lumOff val="-549"/>
                <a:alphaOff val="0"/>
                <a:shade val="51000"/>
                <a:satMod val="130000"/>
              </a:srgbClr>
            </a:gs>
            <a:gs pos="80000">
              <a:srgbClr val="9BBB59">
                <a:hueOff val="2250053"/>
                <a:satOff val="-3376"/>
                <a:lumOff val="-549"/>
                <a:alphaOff val="0"/>
                <a:shade val="93000"/>
                <a:satMod val="130000"/>
              </a:srgbClr>
            </a:gs>
            <a:gs pos="100000">
              <a:srgbClr val="9BBB59">
                <a:hueOff val="2250053"/>
                <a:satOff val="-3376"/>
                <a:lumOff val="-549"/>
                <a:alphaOff val="0"/>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gm:spPr>
      <dgm:t>
        <a:bodyPr/>
        <a:lstStyle/>
        <a:p>
          <a:pPr>
            <a:lnSpc>
              <a:spcPct val="150000"/>
            </a:lnSpc>
            <a:spcBef>
              <a:spcPts val="0"/>
            </a:spcBef>
            <a:spcAft>
              <a:spcPts val="0"/>
            </a:spcAft>
          </a:pPr>
          <a:r>
            <a:rPr lang="en-US" sz="1200" b="1" dirty="0" smtClean="0">
              <a:solidFill>
                <a:sysClr val="windowText" lastClr="000000"/>
              </a:solidFill>
              <a:latin typeface="Arial Narrow" panose="020B0606020202030204" pitchFamily="34" charset="0"/>
              <a:ea typeface="+mn-ea"/>
              <a:cs typeface="+mn-cs"/>
            </a:rPr>
            <a:t>Social discontent expressed as protests</a:t>
          </a:r>
          <a:endParaRPr lang="en-US" sz="1200" b="1" dirty="0">
            <a:solidFill>
              <a:sysClr val="windowText" lastClr="000000"/>
            </a:solidFill>
            <a:latin typeface="Arial Narrow" panose="020B0606020202030204" pitchFamily="34" charset="0"/>
            <a:ea typeface="+mn-ea"/>
            <a:cs typeface="+mn-cs"/>
          </a:endParaRPr>
        </a:p>
      </dgm:t>
    </dgm:pt>
    <dgm:pt modelId="{91D49057-3B4A-4782-8CC8-E11D927BBAC6}" type="parTrans" cxnId="{DDECCCDC-8895-487F-A760-F259CC3A4D64}">
      <dgm:prSet/>
      <dgm:spPr/>
      <dgm:t>
        <a:bodyPr/>
        <a:lstStyle/>
        <a:p>
          <a:pPr>
            <a:lnSpc>
              <a:spcPct val="150000"/>
            </a:lnSpc>
            <a:spcBef>
              <a:spcPts val="0"/>
            </a:spcBef>
            <a:spcAft>
              <a:spcPts val="0"/>
            </a:spcAft>
          </a:pPr>
          <a:endParaRPr lang="en-US" b="1">
            <a:solidFill>
              <a:schemeClr val="tx1"/>
            </a:solidFill>
            <a:latin typeface="Arial Narrow" panose="020B0606020202030204" pitchFamily="34" charset="0"/>
          </a:endParaRPr>
        </a:p>
      </dgm:t>
    </dgm:pt>
    <dgm:pt modelId="{ADEA36D9-440F-4DD9-9A47-F497826D2104}" type="sibTrans" cxnId="{DDECCCDC-8895-487F-A760-F259CC3A4D64}">
      <dgm:prSet/>
      <dgm:spPr/>
      <dgm:t>
        <a:bodyPr/>
        <a:lstStyle/>
        <a:p>
          <a:pPr>
            <a:lnSpc>
              <a:spcPct val="150000"/>
            </a:lnSpc>
            <a:spcBef>
              <a:spcPts val="0"/>
            </a:spcBef>
            <a:spcAft>
              <a:spcPts val="0"/>
            </a:spcAft>
          </a:pPr>
          <a:endParaRPr lang="en-US" b="1">
            <a:solidFill>
              <a:schemeClr val="tx1"/>
            </a:solidFill>
            <a:latin typeface="Arial Narrow" panose="020B0606020202030204" pitchFamily="34" charset="0"/>
          </a:endParaRPr>
        </a:p>
      </dgm:t>
    </dgm:pt>
    <dgm:pt modelId="{1C155D12-FB9C-4352-BD57-4320757B9807}">
      <dgm:prSet phldrT="[Text]" custT="1"/>
      <dgm:spPr>
        <a:xfrm>
          <a:off x="4035338" y="2454542"/>
          <a:ext cx="1555317" cy="1345531"/>
        </a:xfrm>
        <a:prstGeom prst="hexagon">
          <a:avLst>
            <a:gd name="adj" fmla="val 28570"/>
            <a:gd name="vf" fmla="val 115470"/>
          </a:avLst>
        </a:prstGeom>
        <a:gradFill rotWithShape="0">
          <a:gsLst>
            <a:gs pos="0">
              <a:srgbClr val="9BBB59">
                <a:hueOff val="4500106"/>
                <a:satOff val="-6752"/>
                <a:lumOff val="-1098"/>
                <a:alphaOff val="0"/>
                <a:shade val="51000"/>
                <a:satMod val="130000"/>
              </a:srgbClr>
            </a:gs>
            <a:gs pos="80000">
              <a:srgbClr val="9BBB59">
                <a:hueOff val="4500106"/>
                <a:satOff val="-6752"/>
                <a:lumOff val="-1098"/>
                <a:alphaOff val="0"/>
                <a:shade val="93000"/>
                <a:satMod val="130000"/>
              </a:srgbClr>
            </a:gs>
            <a:gs pos="100000">
              <a:srgbClr val="9BBB59">
                <a:hueOff val="4500106"/>
                <a:satOff val="-6752"/>
                <a:lumOff val="-1098"/>
                <a:alphaOff val="0"/>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gm:spPr>
      <dgm:t>
        <a:bodyPr/>
        <a:lstStyle/>
        <a:p>
          <a:pPr>
            <a:lnSpc>
              <a:spcPct val="150000"/>
            </a:lnSpc>
            <a:spcBef>
              <a:spcPts val="0"/>
            </a:spcBef>
            <a:spcAft>
              <a:spcPts val="0"/>
            </a:spcAft>
          </a:pPr>
          <a:r>
            <a:rPr lang="en-US" sz="1400" b="1" dirty="0" smtClean="0">
              <a:solidFill>
                <a:sysClr val="windowText" lastClr="000000"/>
              </a:solidFill>
              <a:latin typeface="Arial Narrow" panose="020B0606020202030204" pitchFamily="34" charset="0"/>
              <a:ea typeface="+mn-ea"/>
              <a:cs typeface="+mn-cs"/>
            </a:rPr>
            <a:t>Service delivery failures</a:t>
          </a:r>
          <a:endParaRPr lang="en-US" sz="1400" b="1" dirty="0">
            <a:solidFill>
              <a:sysClr val="windowText" lastClr="000000"/>
            </a:solidFill>
            <a:latin typeface="Arial Narrow" panose="020B0606020202030204" pitchFamily="34" charset="0"/>
            <a:ea typeface="+mn-ea"/>
            <a:cs typeface="+mn-cs"/>
          </a:endParaRPr>
        </a:p>
      </dgm:t>
    </dgm:pt>
    <dgm:pt modelId="{0785C209-EF1C-40F1-B93F-B6D8F2F864C7}" type="parTrans" cxnId="{17C11BA5-41A7-4332-87D8-46022EA889B6}">
      <dgm:prSet/>
      <dgm:spPr/>
      <dgm:t>
        <a:bodyPr/>
        <a:lstStyle/>
        <a:p>
          <a:pPr>
            <a:lnSpc>
              <a:spcPct val="150000"/>
            </a:lnSpc>
            <a:spcBef>
              <a:spcPts val="0"/>
            </a:spcBef>
            <a:spcAft>
              <a:spcPts val="0"/>
            </a:spcAft>
          </a:pPr>
          <a:endParaRPr lang="en-US" b="1">
            <a:solidFill>
              <a:schemeClr val="tx1"/>
            </a:solidFill>
            <a:latin typeface="Arial Narrow" panose="020B0606020202030204" pitchFamily="34" charset="0"/>
          </a:endParaRPr>
        </a:p>
      </dgm:t>
    </dgm:pt>
    <dgm:pt modelId="{754F8AB4-F236-462B-9690-364156BAE3AE}" type="sibTrans" cxnId="{17C11BA5-41A7-4332-87D8-46022EA889B6}">
      <dgm:prSet/>
      <dgm:spPr/>
      <dgm:t>
        <a:bodyPr/>
        <a:lstStyle/>
        <a:p>
          <a:pPr>
            <a:lnSpc>
              <a:spcPct val="150000"/>
            </a:lnSpc>
            <a:spcBef>
              <a:spcPts val="0"/>
            </a:spcBef>
            <a:spcAft>
              <a:spcPts val="0"/>
            </a:spcAft>
          </a:pPr>
          <a:endParaRPr lang="en-US" b="1">
            <a:solidFill>
              <a:schemeClr val="tx1"/>
            </a:solidFill>
            <a:latin typeface="Arial Narrow" panose="020B0606020202030204" pitchFamily="34" charset="0"/>
          </a:endParaRPr>
        </a:p>
      </dgm:t>
    </dgm:pt>
    <dgm:pt modelId="{EC5BD297-DA52-40FF-90A6-8AEDBEAC4729}">
      <dgm:prSet phldrT="[Text]" custT="1"/>
      <dgm:spPr>
        <a:xfrm>
          <a:off x="2608932" y="3283061"/>
          <a:ext cx="1555317" cy="1345531"/>
        </a:xfrm>
        <a:prstGeom prst="hexagon">
          <a:avLst>
            <a:gd name="adj" fmla="val 28570"/>
            <a:gd name="vf" fmla="val 115470"/>
          </a:avLst>
        </a:prstGeom>
        <a:gradFill rotWithShape="0">
          <a:gsLst>
            <a:gs pos="0">
              <a:srgbClr val="9BBB59">
                <a:hueOff val="6750158"/>
                <a:satOff val="-10128"/>
                <a:lumOff val="-1647"/>
                <a:alphaOff val="0"/>
                <a:shade val="51000"/>
                <a:satMod val="130000"/>
              </a:srgbClr>
            </a:gs>
            <a:gs pos="80000">
              <a:srgbClr val="9BBB59">
                <a:hueOff val="6750158"/>
                <a:satOff val="-10128"/>
                <a:lumOff val="-1647"/>
                <a:alphaOff val="0"/>
                <a:shade val="93000"/>
                <a:satMod val="130000"/>
              </a:srgbClr>
            </a:gs>
            <a:gs pos="100000">
              <a:srgbClr val="9BBB59">
                <a:hueOff val="6750158"/>
                <a:satOff val="-10128"/>
                <a:lumOff val="-1647"/>
                <a:alphaOff val="0"/>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gm:spPr>
      <dgm:t>
        <a:bodyPr/>
        <a:lstStyle/>
        <a:p>
          <a:pPr>
            <a:lnSpc>
              <a:spcPct val="150000"/>
            </a:lnSpc>
            <a:spcBef>
              <a:spcPts val="0"/>
            </a:spcBef>
            <a:spcAft>
              <a:spcPts val="0"/>
            </a:spcAft>
          </a:pPr>
          <a:r>
            <a:rPr lang="en-US" sz="1200" b="1" dirty="0" smtClean="0">
              <a:solidFill>
                <a:sysClr val="windowText" lastClr="000000"/>
              </a:solidFill>
              <a:latin typeface="Arial Narrow" panose="020B0606020202030204" pitchFamily="34" charset="0"/>
              <a:ea typeface="+mn-ea"/>
              <a:cs typeface="+mn-cs"/>
            </a:rPr>
            <a:t>Impact of socio-economic challenges on crime </a:t>
          </a:r>
          <a:endParaRPr lang="en-US" sz="1200" b="1" dirty="0">
            <a:solidFill>
              <a:sysClr val="windowText" lastClr="000000"/>
            </a:solidFill>
            <a:latin typeface="Arial Narrow" panose="020B0606020202030204" pitchFamily="34" charset="0"/>
            <a:ea typeface="+mn-ea"/>
            <a:cs typeface="+mn-cs"/>
          </a:endParaRPr>
        </a:p>
      </dgm:t>
    </dgm:pt>
    <dgm:pt modelId="{E1EA2FE1-3DD5-440B-8BC5-28DF998A2DA9}" type="parTrans" cxnId="{0DE7BE93-EC36-4635-A6DC-7B0B9AEA0C8B}">
      <dgm:prSet/>
      <dgm:spPr/>
      <dgm:t>
        <a:bodyPr/>
        <a:lstStyle/>
        <a:p>
          <a:pPr>
            <a:lnSpc>
              <a:spcPct val="150000"/>
            </a:lnSpc>
            <a:spcBef>
              <a:spcPts val="0"/>
            </a:spcBef>
            <a:spcAft>
              <a:spcPts val="0"/>
            </a:spcAft>
          </a:pPr>
          <a:endParaRPr lang="en-US" b="1">
            <a:solidFill>
              <a:schemeClr val="tx1"/>
            </a:solidFill>
            <a:latin typeface="Arial Narrow" panose="020B0606020202030204" pitchFamily="34" charset="0"/>
          </a:endParaRPr>
        </a:p>
      </dgm:t>
    </dgm:pt>
    <dgm:pt modelId="{493EA12B-B5B0-4A31-9786-79696416F0A5}" type="sibTrans" cxnId="{0DE7BE93-EC36-4635-A6DC-7B0B9AEA0C8B}">
      <dgm:prSet/>
      <dgm:spPr/>
      <dgm:t>
        <a:bodyPr/>
        <a:lstStyle/>
        <a:p>
          <a:pPr>
            <a:lnSpc>
              <a:spcPct val="150000"/>
            </a:lnSpc>
            <a:spcBef>
              <a:spcPts val="0"/>
            </a:spcBef>
            <a:spcAft>
              <a:spcPts val="0"/>
            </a:spcAft>
          </a:pPr>
          <a:endParaRPr lang="en-US" b="1">
            <a:solidFill>
              <a:schemeClr val="tx1"/>
            </a:solidFill>
            <a:latin typeface="Arial Narrow" panose="020B0606020202030204" pitchFamily="34" charset="0"/>
          </a:endParaRPr>
        </a:p>
      </dgm:t>
    </dgm:pt>
    <dgm:pt modelId="{998C2D6F-46E0-4ECA-9C77-F557A493C6B8}">
      <dgm:prSet phldrT="[Text]" custT="1"/>
      <dgm:spPr>
        <a:xfrm>
          <a:off x="1175903" y="2455468"/>
          <a:ext cx="1555317" cy="1345531"/>
        </a:xfrm>
        <a:prstGeom prst="hexagon">
          <a:avLst>
            <a:gd name="adj" fmla="val 28570"/>
            <a:gd name="vf" fmla="val 115470"/>
          </a:avLst>
        </a:prstGeom>
        <a:solidFill>
          <a:srgbClr val="1F497D">
            <a:lumMod val="60000"/>
            <a:lumOff val="40000"/>
          </a:srgbClr>
        </a:soli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gm:spPr>
      <dgm:t>
        <a:bodyPr/>
        <a:lstStyle/>
        <a:p>
          <a:pPr>
            <a:lnSpc>
              <a:spcPct val="150000"/>
            </a:lnSpc>
            <a:spcBef>
              <a:spcPts val="0"/>
            </a:spcBef>
            <a:spcAft>
              <a:spcPts val="0"/>
            </a:spcAft>
          </a:pPr>
          <a:r>
            <a:rPr lang="en-US" sz="1400" b="1" dirty="0" smtClean="0">
              <a:solidFill>
                <a:sysClr val="windowText" lastClr="000000"/>
              </a:solidFill>
              <a:latin typeface="Arial Narrow" panose="020B0606020202030204" pitchFamily="34" charset="0"/>
              <a:ea typeface="+mn-ea"/>
              <a:cs typeface="+mn-cs"/>
            </a:rPr>
            <a:t>Energy crisis</a:t>
          </a:r>
          <a:endParaRPr lang="en-US" sz="1400" b="1" dirty="0">
            <a:solidFill>
              <a:sysClr val="windowText" lastClr="000000"/>
            </a:solidFill>
            <a:latin typeface="Arial Narrow" panose="020B0606020202030204" pitchFamily="34" charset="0"/>
            <a:ea typeface="+mn-ea"/>
            <a:cs typeface="+mn-cs"/>
          </a:endParaRPr>
        </a:p>
      </dgm:t>
    </dgm:pt>
    <dgm:pt modelId="{4BC41F66-A56F-4D01-8B64-071C357D91CC}" type="parTrans" cxnId="{9A904F41-710D-41C5-BEE3-F74B167B2206}">
      <dgm:prSet/>
      <dgm:spPr/>
      <dgm:t>
        <a:bodyPr/>
        <a:lstStyle/>
        <a:p>
          <a:pPr>
            <a:lnSpc>
              <a:spcPct val="150000"/>
            </a:lnSpc>
            <a:spcBef>
              <a:spcPts val="0"/>
            </a:spcBef>
            <a:spcAft>
              <a:spcPts val="0"/>
            </a:spcAft>
          </a:pPr>
          <a:endParaRPr lang="en-US" b="1">
            <a:solidFill>
              <a:schemeClr val="tx1"/>
            </a:solidFill>
            <a:latin typeface="Arial Narrow" panose="020B0606020202030204" pitchFamily="34" charset="0"/>
          </a:endParaRPr>
        </a:p>
      </dgm:t>
    </dgm:pt>
    <dgm:pt modelId="{5798209B-7AAB-4833-A2CC-FD4ADADF16CE}" type="sibTrans" cxnId="{9A904F41-710D-41C5-BEE3-F74B167B2206}">
      <dgm:prSet/>
      <dgm:spPr/>
      <dgm:t>
        <a:bodyPr/>
        <a:lstStyle/>
        <a:p>
          <a:pPr>
            <a:lnSpc>
              <a:spcPct val="150000"/>
            </a:lnSpc>
            <a:spcBef>
              <a:spcPts val="0"/>
            </a:spcBef>
            <a:spcAft>
              <a:spcPts val="0"/>
            </a:spcAft>
          </a:pPr>
          <a:endParaRPr lang="en-US" b="1">
            <a:solidFill>
              <a:schemeClr val="tx1"/>
            </a:solidFill>
            <a:latin typeface="Arial Narrow" panose="020B0606020202030204" pitchFamily="34" charset="0"/>
          </a:endParaRPr>
        </a:p>
      </dgm:t>
    </dgm:pt>
    <dgm:pt modelId="{78C1B360-F60A-488D-BB22-39D6EC80AE94}">
      <dgm:prSet phldrT="[Text]" custT="1"/>
      <dgm:spPr>
        <a:xfrm>
          <a:off x="1175903" y="825740"/>
          <a:ext cx="1555317" cy="1345531"/>
        </a:xfrm>
        <a:prstGeom prst="hexagon">
          <a:avLst>
            <a:gd name="adj" fmla="val 28570"/>
            <a:gd name="vf" fmla="val 115470"/>
          </a:avLst>
        </a:prstGeom>
        <a:solidFill>
          <a:srgbClr val="8064A2">
            <a:lumMod val="60000"/>
            <a:lumOff val="40000"/>
          </a:srgbClr>
        </a:soli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gm:spPr>
      <dgm:t>
        <a:bodyPr/>
        <a:lstStyle/>
        <a:p>
          <a:pPr>
            <a:lnSpc>
              <a:spcPct val="150000"/>
            </a:lnSpc>
            <a:spcBef>
              <a:spcPts val="0"/>
            </a:spcBef>
            <a:spcAft>
              <a:spcPts val="0"/>
            </a:spcAft>
          </a:pPr>
          <a:endParaRPr lang="en-US" sz="1200" b="1" dirty="0" smtClean="0">
            <a:solidFill>
              <a:sysClr val="windowText" lastClr="000000"/>
            </a:solidFill>
            <a:latin typeface="Arial Narrow" panose="020B0606020202030204" pitchFamily="34" charset="0"/>
            <a:ea typeface="+mn-ea"/>
            <a:cs typeface="+mn-cs"/>
          </a:endParaRPr>
        </a:p>
        <a:p>
          <a:pPr>
            <a:lnSpc>
              <a:spcPct val="150000"/>
            </a:lnSpc>
            <a:spcBef>
              <a:spcPts val="0"/>
            </a:spcBef>
            <a:spcAft>
              <a:spcPts val="0"/>
            </a:spcAft>
          </a:pPr>
          <a:r>
            <a:rPr lang="en-US" sz="1200" b="1" dirty="0" smtClean="0">
              <a:solidFill>
                <a:sysClr val="windowText" lastClr="000000"/>
              </a:solidFill>
              <a:latin typeface="Arial Narrow" panose="020B0606020202030204" pitchFamily="34" charset="0"/>
              <a:ea typeface="+mn-ea"/>
              <a:cs typeface="+mn-cs"/>
            </a:rPr>
            <a:t>Perceptions of police performance</a:t>
          </a:r>
        </a:p>
        <a:p>
          <a:pPr>
            <a:lnSpc>
              <a:spcPct val="150000"/>
            </a:lnSpc>
            <a:spcBef>
              <a:spcPts val="0"/>
            </a:spcBef>
            <a:spcAft>
              <a:spcPts val="0"/>
            </a:spcAft>
          </a:pPr>
          <a:endParaRPr lang="en-US" sz="1200" b="1" dirty="0">
            <a:solidFill>
              <a:sysClr val="windowText" lastClr="000000"/>
            </a:solidFill>
            <a:latin typeface="Arial Narrow" panose="020B0606020202030204" pitchFamily="34" charset="0"/>
            <a:ea typeface="+mn-ea"/>
            <a:cs typeface="+mn-cs"/>
          </a:endParaRPr>
        </a:p>
      </dgm:t>
    </dgm:pt>
    <dgm:pt modelId="{4D7DB399-825F-4BB1-881E-EEAB35A25A4E}" type="parTrans" cxnId="{55C5011F-D06D-4047-AE25-1FAC22A53708}">
      <dgm:prSet/>
      <dgm:spPr/>
      <dgm:t>
        <a:bodyPr/>
        <a:lstStyle/>
        <a:p>
          <a:pPr>
            <a:lnSpc>
              <a:spcPct val="150000"/>
            </a:lnSpc>
            <a:spcBef>
              <a:spcPts val="0"/>
            </a:spcBef>
            <a:spcAft>
              <a:spcPts val="0"/>
            </a:spcAft>
          </a:pPr>
          <a:endParaRPr lang="en-US" b="1">
            <a:solidFill>
              <a:schemeClr val="tx1"/>
            </a:solidFill>
            <a:latin typeface="Arial Narrow" panose="020B0606020202030204" pitchFamily="34" charset="0"/>
          </a:endParaRPr>
        </a:p>
      </dgm:t>
    </dgm:pt>
    <dgm:pt modelId="{660BAFA1-0036-4D14-A3DA-2C446875DCE1}" type="sibTrans" cxnId="{55C5011F-D06D-4047-AE25-1FAC22A53708}">
      <dgm:prSet/>
      <dgm:spPr/>
      <dgm:t>
        <a:bodyPr/>
        <a:lstStyle/>
        <a:p>
          <a:pPr>
            <a:lnSpc>
              <a:spcPct val="150000"/>
            </a:lnSpc>
            <a:spcBef>
              <a:spcPts val="0"/>
            </a:spcBef>
            <a:spcAft>
              <a:spcPts val="0"/>
            </a:spcAft>
          </a:pPr>
          <a:endParaRPr lang="en-US" b="1">
            <a:solidFill>
              <a:schemeClr val="tx1"/>
            </a:solidFill>
            <a:latin typeface="Arial Narrow" panose="020B0606020202030204" pitchFamily="34" charset="0"/>
          </a:endParaRPr>
        </a:p>
      </dgm:t>
    </dgm:pt>
    <dgm:pt modelId="{0B03BBF4-60F6-4596-9A9D-FD2ADDC2EFB5}" type="pres">
      <dgm:prSet presAssocID="{490F1F56-6A7B-4970-9426-92366D2E6981}" presName="Name0" presStyleCnt="0">
        <dgm:presLayoutVars>
          <dgm:chMax val="1"/>
          <dgm:chPref val="1"/>
          <dgm:dir/>
          <dgm:animOne val="branch"/>
          <dgm:animLvl val="lvl"/>
        </dgm:presLayoutVars>
      </dgm:prSet>
      <dgm:spPr/>
      <dgm:t>
        <a:bodyPr/>
        <a:lstStyle/>
        <a:p>
          <a:endParaRPr lang="en-US"/>
        </a:p>
      </dgm:t>
    </dgm:pt>
    <dgm:pt modelId="{9A60A38A-F627-4450-8BF0-A8C08008BB26}" type="pres">
      <dgm:prSet presAssocID="{1B8F2561-F912-4F08-B270-0DFAF66ED201}" presName="Parent" presStyleLbl="node0" presStyleIdx="0" presStyleCnt="1">
        <dgm:presLayoutVars>
          <dgm:chMax val="6"/>
          <dgm:chPref val="6"/>
        </dgm:presLayoutVars>
      </dgm:prSet>
      <dgm:spPr/>
      <dgm:t>
        <a:bodyPr/>
        <a:lstStyle/>
        <a:p>
          <a:endParaRPr lang="en-US"/>
        </a:p>
      </dgm:t>
    </dgm:pt>
    <dgm:pt modelId="{B2B1D9D4-C355-4581-99C3-333B315A933F}" type="pres">
      <dgm:prSet presAssocID="{492B342C-AF1C-4D46-A5DD-A4850775274C}" presName="Accent1" presStyleCnt="0"/>
      <dgm:spPr/>
    </dgm:pt>
    <dgm:pt modelId="{5AB3942C-8A69-4B78-A118-8F33FE2FD9F9}" type="pres">
      <dgm:prSet presAssocID="{492B342C-AF1C-4D46-A5DD-A4850775274C}" presName="Accent" presStyleLbl="bgShp" presStyleIdx="0" presStyleCnt="6"/>
      <dgm:spPr/>
    </dgm:pt>
    <dgm:pt modelId="{AB8D31ED-10A7-4B95-950C-73BE0CAEFEFB}" type="pres">
      <dgm:prSet presAssocID="{492B342C-AF1C-4D46-A5DD-A4850775274C}" presName="Child1" presStyleLbl="node1" presStyleIdx="0" presStyleCnt="6">
        <dgm:presLayoutVars>
          <dgm:chMax val="0"/>
          <dgm:chPref val="0"/>
          <dgm:bulletEnabled val="1"/>
        </dgm:presLayoutVars>
      </dgm:prSet>
      <dgm:spPr/>
      <dgm:t>
        <a:bodyPr/>
        <a:lstStyle/>
        <a:p>
          <a:endParaRPr lang="en-US"/>
        </a:p>
      </dgm:t>
    </dgm:pt>
    <dgm:pt modelId="{DC9B55BE-0DD7-490B-AB45-9C949DC3C93A}" type="pres">
      <dgm:prSet presAssocID="{7E09EA11-24A1-4E0F-A8D1-74AFFAC47D2D}" presName="Accent2" presStyleCnt="0"/>
      <dgm:spPr/>
    </dgm:pt>
    <dgm:pt modelId="{18DBAA29-92DE-4FA6-8EE2-7EF1B61D9D4C}" type="pres">
      <dgm:prSet presAssocID="{7E09EA11-24A1-4E0F-A8D1-74AFFAC47D2D}" presName="Accent" presStyleLbl="bgShp" presStyleIdx="1" presStyleCnt="6"/>
      <dgm:spPr>
        <a:xfrm>
          <a:off x="3622559" y="707711"/>
          <a:ext cx="716072" cy="616991"/>
        </a:xfrm>
        <a:prstGeom prst="hexagon">
          <a:avLst>
            <a:gd name="adj" fmla="val 28900"/>
            <a:gd name="vf" fmla="val 115470"/>
          </a:avLst>
        </a:prstGeom>
        <a:gradFill rotWithShape="0">
          <a:gsLst>
            <a:gs pos="0">
              <a:srgbClr val="9BBB59">
                <a:tint val="40000"/>
                <a:hueOff val="0"/>
                <a:satOff val="0"/>
                <a:lumOff val="0"/>
                <a:alphaOff val="0"/>
                <a:shade val="51000"/>
                <a:satMod val="130000"/>
              </a:srgbClr>
            </a:gs>
            <a:gs pos="80000">
              <a:srgbClr val="9BBB59">
                <a:tint val="40000"/>
                <a:hueOff val="0"/>
                <a:satOff val="0"/>
                <a:lumOff val="0"/>
                <a:alphaOff val="0"/>
                <a:shade val="93000"/>
                <a:satMod val="130000"/>
              </a:srgbClr>
            </a:gs>
            <a:gs pos="100000">
              <a:srgbClr val="9BBB59">
                <a:tint val="40000"/>
                <a:hueOff val="0"/>
                <a:satOff val="0"/>
                <a:lumOff val="0"/>
                <a:alphaOff val="0"/>
                <a:shade val="94000"/>
                <a:satMod val="135000"/>
              </a:srgbClr>
            </a:gs>
          </a:gsLst>
          <a:lin ang="16200000" scaled="0"/>
        </a:gradFill>
        <a:ln>
          <a:noFill/>
        </a:ln>
        <a:effectLst/>
        <a:scene3d>
          <a:camera prst="orthographicFront"/>
          <a:lightRig rig="flat" dir="t"/>
        </a:scene3d>
        <a:sp3d z="-190500" extrusionH="12700" prstMaterial="plastic">
          <a:bevelT w="50800" h="50800"/>
        </a:sp3d>
      </dgm:spPr>
      <dgm:t>
        <a:bodyPr/>
        <a:lstStyle/>
        <a:p>
          <a:endParaRPr lang="en-US"/>
        </a:p>
      </dgm:t>
    </dgm:pt>
    <dgm:pt modelId="{7AF70109-004E-48D6-92E2-142B8E8DFBC3}" type="pres">
      <dgm:prSet presAssocID="{7E09EA11-24A1-4E0F-A8D1-74AFFAC47D2D}" presName="Child2" presStyleLbl="node1" presStyleIdx="1" presStyleCnt="6">
        <dgm:presLayoutVars>
          <dgm:chMax val="0"/>
          <dgm:chPref val="0"/>
          <dgm:bulletEnabled val="1"/>
        </dgm:presLayoutVars>
      </dgm:prSet>
      <dgm:spPr/>
      <dgm:t>
        <a:bodyPr/>
        <a:lstStyle/>
        <a:p>
          <a:endParaRPr lang="en-US"/>
        </a:p>
      </dgm:t>
    </dgm:pt>
    <dgm:pt modelId="{E4A4D399-A692-4ACA-9AC7-443BB02CCF47}" type="pres">
      <dgm:prSet presAssocID="{1C155D12-FB9C-4352-BD57-4320757B9807}" presName="Accent3" presStyleCnt="0"/>
      <dgm:spPr/>
    </dgm:pt>
    <dgm:pt modelId="{9C0256D2-8F01-4BD7-83F2-3B577F03C3FB}" type="pres">
      <dgm:prSet presAssocID="{1C155D12-FB9C-4352-BD57-4320757B9807}" presName="Accent" presStyleLbl="bgShp" presStyleIdx="2" presStyleCnt="6"/>
      <dgm:spPr>
        <a:xfrm>
          <a:off x="4458272" y="1861157"/>
          <a:ext cx="716072" cy="616991"/>
        </a:xfrm>
        <a:prstGeom prst="hexagon">
          <a:avLst>
            <a:gd name="adj" fmla="val 28900"/>
            <a:gd name="vf" fmla="val 115470"/>
          </a:avLst>
        </a:prstGeom>
        <a:gradFill rotWithShape="0">
          <a:gsLst>
            <a:gs pos="0">
              <a:srgbClr val="9BBB59">
                <a:tint val="40000"/>
                <a:hueOff val="0"/>
                <a:satOff val="0"/>
                <a:lumOff val="0"/>
                <a:alphaOff val="0"/>
                <a:shade val="51000"/>
                <a:satMod val="130000"/>
              </a:srgbClr>
            </a:gs>
            <a:gs pos="80000">
              <a:srgbClr val="9BBB59">
                <a:tint val="40000"/>
                <a:hueOff val="0"/>
                <a:satOff val="0"/>
                <a:lumOff val="0"/>
                <a:alphaOff val="0"/>
                <a:shade val="93000"/>
                <a:satMod val="130000"/>
              </a:srgbClr>
            </a:gs>
            <a:gs pos="100000">
              <a:srgbClr val="9BBB59">
                <a:tint val="40000"/>
                <a:hueOff val="0"/>
                <a:satOff val="0"/>
                <a:lumOff val="0"/>
                <a:alphaOff val="0"/>
                <a:shade val="94000"/>
                <a:satMod val="135000"/>
              </a:srgbClr>
            </a:gs>
          </a:gsLst>
          <a:lin ang="16200000" scaled="0"/>
        </a:gradFill>
        <a:ln>
          <a:noFill/>
        </a:ln>
        <a:effectLst/>
        <a:scene3d>
          <a:camera prst="orthographicFront"/>
          <a:lightRig rig="flat" dir="t"/>
        </a:scene3d>
        <a:sp3d z="-190500" extrusionH="12700" prstMaterial="plastic">
          <a:bevelT w="50800" h="50800"/>
        </a:sp3d>
      </dgm:spPr>
      <dgm:t>
        <a:bodyPr/>
        <a:lstStyle/>
        <a:p>
          <a:endParaRPr lang="en-US"/>
        </a:p>
      </dgm:t>
    </dgm:pt>
    <dgm:pt modelId="{C81C5458-46DE-4DC4-8887-7969D6849641}" type="pres">
      <dgm:prSet presAssocID="{1C155D12-FB9C-4352-BD57-4320757B9807}" presName="Child3" presStyleLbl="node1" presStyleIdx="2" presStyleCnt="6">
        <dgm:presLayoutVars>
          <dgm:chMax val="0"/>
          <dgm:chPref val="0"/>
          <dgm:bulletEnabled val="1"/>
        </dgm:presLayoutVars>
      </dgm:prSet>
      <dgm:spPr/>
      <dgm:t>
        <a:bodyPr/>
        <a:lstStyle/>
        <a:p>
          <a:endParaRPr lang="en-US"/>
        </a:p>
      </dgm:t>
    </dgm:pt>
    <dgm:pt modelId="{4FFC26C0-0152-4904-A835-C1F7F51514AE}" type="pres">
      <dgm:prSet presAssocID="{EC5BD297-DA52-40FF-90A6-8AEDBEAC4729}" presName="Accent4" presStyleCnt="0"/>
      <dgm:spPr/>
    </dgm:pt>
    <dgm:pt modelId="{DFE57678-D2A7-44E6-AF0F-DFC207871B02}" type="pres">
      <dgm:prSet presAssocID="{EC5BD297-DA52-40FF-90A6-8AEDBEAC4729}" presName="Accent" presStyleLbl="bgShp" presStyleIdx="3" presStyleCnt="6"/>
      <dgm:spPr>
        <a:xfrm>
          <a:off x="3877732" y="3163180"/>
          <a:ext cx="716072" cy="616991"/>
        </a:xfrm>
        <a:prstGeom prst="hexagon">
          <a:avLst>
            <a:gd name="adj" fmla="val 28900"/>
            <a:gd name="vf" fmla="val 115470"/>
          </a:avLst>
        </a:prstGeom>
        <a:gradFill rotWithShape="0">
          <a:gsLst>
            <a:gs pos="0">
              <a:srgbClr val="9BBB59">
                <a:tint val="40000"/>
                <a:hueOff val="0"/>
                <a:satOff val="0"/>
                <a:lumOff val="0"/>
                <a:alphaOff val="0"/>
                <a:shade val="51000"/>
                <a:satMod val="130000"/>
              </a:srgbClr>
            </a:gs>
            <a:gs pos="80000">
              <a:srgbClr val="9BBB59">
                <a:tint val="40000"/>
                <a:hueOff val="0"/>
                <a:satOff val="0"/>
                <a:lumOff val="0"/>
                <a:alphaOff val="0"/>
                <a:shade val="93000"/>
                <a:satMod val="130000"/>
              </a:srgbClr>
            </a:gs>
            <a:gs pos="100000">
              <a:srgbClr val="9BBB59">
                <a:tint val="40000"/>
                <a:hueOff val="0"/>
                <a:satOff val="0"/>
                <a:lumOff val="0"/>
                <a:alphaOff val="0"/>
                <a:shade val="94000"/>
                <a:satMod val="135000"/>
              </a:srgbClr>
            </a:gs>
          </a:gsLst>
          <a:lin ang="16200000" scaled="0"/>
        </a:gradFill>
        <a:ln>
          <a:noFill/>
        </a:ln>
        <a:effectLst/>
        <a:scene3d>
          <a:camera prst="orthographicFront"/>
          <a:lightRig rig="flat" dir="t"/>
        </a:scene3d>
        <a:sp3d z="-190500" extrusionH="12700" prstMaterial="plastic">
          <a:bevelT w="50800" h="50800"/>
        </a:sp3d>
      </dgm:spPr>
      <dgm:t>
        <a:bodyPr/>
        <a:lstStyle/>
        <a:p>
          <a:endParaRPr lang="en-US"/>
        </a:p>
      </dgm:t>
    </dgm:pt>
    <dgm:pt modelId="{9BC9FBFC-60C7-467D-B2C8-4A35B102D093}" type="pres">
      <dgm:prSet presAssocID="{EC5BD297-DA52-40FF-90A6-8AEDBEAC4729}" presName="Child4" presStyleLbl="node1" presStyleIdx="3" presStyleCnt="6">
        <dgm:presLayoutVars>
          <dgm:chMax val="0"/>
          <dgm:chPref val="0"/>
          <dgm:bulletEnabled val="1"/>
        </dgm:presLayoutVars>
      </dgm:prSet>
      <dgm:spPr/>
      <dgm:t>
        <a:bodyPr/>
        <a:lstStyle/>
        <a:p>
          <a:endParaRPr lang="en-US"/>
        </a:p>
      </dgm:t>
    </dgm:pt>
    <dgm:pt modelId="{1CDB474A-A65E-4086-A36E-5FF54DBE6835}" type="pres">
      <dgm:prSet presAssocID="{998C2D6F-46E0-4ECA-9C77-F557A493C6B8}" presName="Accent5" presStyleCnt="0"/>
      <dgm:spPr/>
    </dgm:pt>
    <dgm:pt modelId="{A1C7D97C-7CF8-46BF-B6F6-84F41968A800}" type="pres">
      <dgm:prSet presAssocID="{998C2D6F-46E0-4ECA-9C77-F557A493C6B8}" presName="Accent" presStyleLbl="bgShp" presStyleIdx="4" presStyleCnt="6"/>
      <dgm:spPr>
        <a:xfrm>
          <a:off x="2437640" y="3298335"/>
          <a:ext cx="716072" cy="616991"/>
        </a:xfrm>
        <a:prstGeom prst="hexagon">
          <a:avLst>
            <a:gd name="adj" fmla="val 28900"/>
            <a:gd name="vf" fmla="val 115470"/>
          </a:avLst>
        </a:prstGeom>
        <a:gradFill rotWithShape="0">
          <a:gsLst>
            <a:gs pos="0">
              <a:srgbClr val="9BBB59">
                <a:tint val="40000"/>
                <a:hueOff val="0"/>
                <a:satOff val="0"/>
                <a:lumOff val="0"/>
                <a:alphaOff val="0"/>
                <a:shade val="51000"/>
                <a:satMod val="130000"/>
              </a:srgbClr>
            </a:gs>
            <a:gs pos="80000">
              <a:srgbClr val="9BBB59">
                <a:tint val="40000"/>
                <a:hueOff val="0"/>
                <a:satOff val="0"/>
                <a:lumOff val="0"/>
                <a:alphaOff val="0"/>
                <a:shade val="93000"/>
                <a:satMod val="130000"/>
              </a:srgbClr>
            </a:gs>
            <a:gs pos="100000">
              <a:srgbClr val="9BBB59">
                <a:tint val="40000"/>
                <a:hueOff val="0"/>
                <a:satOff val="0"/>
                <a:lumOff val="0"/>
                <a:alphaOff val="0"/>
                <a:shade val="94000"/>
                <a:satMod val="135000"/>
              </a:srgbClr>
            </a:gs>
          </a:gsLst>
          <a:lin ang="16200000" scaled="0"/>
        </a:gradFill>
        <a:ln>
          <a:noFill/>
        </a:ln>
        <a:effectLst/>
        <a:scene3d>
          <a:camera prst="orthographicFront"/>
          <a:lightRig rig="flat" dir="t"/>
        </a:scene3d>
        <a:sp3d z="-190500" extrusionH="12700" prstMaterial="plastic">
          <a:bevelT w="50800" h="50800"/>
        </a:sp3d>
      </dgm:spPr>
      <dgm:t>
        <a:bodyPr/>
        <a:lstStyle/>
        <a:p>
          <a:endParaRPr lang="en-US"/>
        </a:p>
      </dgm:t>
    </dgm:pt>
    <dgm:pt modelId="{6B2A6822-7DDC-4F7E-A298-14F562949D25}" type="pres">
      <dgm:prSet presAssocID="{998C2D6F-46E0-4ECA-9C77-F557A493C6B8}" presName="Child5" presStyleLbl="node1" presStyleIdx="4" presStyleCnt="6">
        <dgm:presLayoutVars>
          <dgm:chMax val="0"/>
          <dgm:chPref val="0"/>
          <dgm:bulletEnabled val="1"/>
        </dgm:presLayoutVars>
      </dgm:prSet>
      <dgm:spPr/>
      <dgm:t>
        <a:bodyPr/>
        <a:lstStyle/>
        <a:p>
          <a:endParaRPr lang="en-US"/>
        </a:p>
      </dgm:t>
    </dgm:pt>
    <dgm:pt modelId="{B26FB5AD-EC2E-441C-85F7-EA06E751CC74}" type="pres">
      <dgm:prSet presAssocID="{78C1B360-F60A-488D-BB22-39D6EC80AE94}" presName="Accent6" presStyleCnt="0"/>
      <dgm:spPr/>
    </dgm:pt>
    <dgm:pt modelId="{12702D15-B023-4F05-B129-0FE811127F9C}" type="pres">
      <dgm:prSet presAssocID="{78C1B360-F60A-488D-BB22-39D6EC80AE94}" presName="Accent" presStyleLbl="bgShp" presStyleIdx="5" presStyleCnt="6"/>
      <dgm:spPr>
        <a:xfrm>
          <a:off x="1588241" y="2145352"/>
          <a:ext cx="716072" cy="616991"/>
        </a:xfrm>
        <a:prstGeom prst="hexagon">
          <a:avLst>
            <a:gd name="adj" fmla="val 28900"/>
            <a:gd name="vf" fmla="val 115470"/>
          </a:avLst>
        </a:prstGeom>
        <a:gradFill rotWithShape="0">
          <a:gsLst>
            <a:gs pos="0">
              <a:srgbClr val="9BBB59">
                <a:tint val="40000"/>
                <a:hueOff val="0"/>
                <a:satOff val="0"/>
                <a:lumOff val="0"/>
                <a:alphaOff val="0"/>
                <a:shade val="51000"/>
                <a:satMod val="130000"/>
              </a:srgbClr>
            </a:gs>
            <a:gs pos="80000">
              <a:srgbClr val="9BBB59">
                <a:tint val="40000"/>
                <a:hueOff val="0"/>
                <a:satOff val="0"/>
                <a:lumOff val="0"/>
                <a:alphaOff val="0"/>
                <a:shade val="93000"/>
                <a:satMod val="130000"/>
              </a:srgbClr>
            </a:gs>
            <a:gs pos="100000">
              <a:srgbClr val="9BBB59">
                <a:tint val="40000"/>
                <a:hueOff val="0"/>
                <a:satOff val="0"/>
                <a:lumOff val="0"/>
                <a:alphaOff val="0"/>
                <a:shade val="94000"/>
                <a:satMod val="135000"/>
              </a:srgbClr>
            </a:gs>
          </a:gsLst>
          <a:lin ang="16200000" scaled="0"/>
        </a:gradFill>
        <a:ln>
          <a:noFill/>
        </a:ln>
        <a:effectLst/>
        <a:scene3d>
          <a:camera prst="orthographicFront"/>
          <a:lightRig rig="flat" dir="t"/>
        </a:scene3d>
        <a:sp3d z="-190500" extrusionH="12700" prstMaterial="plastic">
          <a:bevelT w="50800" h="50800"/>
        </a:sp3d>
      </dgm:spPr>
      <dgm:t>
        <a:bodyPr/>
        <a:lstStyle/>
        <a:p>
          <a:endParaRPr lang="en-US"/>
        </a:p>
      </dgm:t>
    </dgm:pt>
    <dgm:pt modelId="{A8D43015-C0EC-43AE-945C-1FCA220D333A}" type="pres">
      <dgm:prSet presAssocID="{78C1B360-F60A-488D-BB22-39D6EC80AE94}" presName="Child6" presStyleLbl="node1" presStyleIdx="5" presStyleCnt="6">
        <dgm:presLayoutVars>
          <dgm:chMax val="0"/>
          <dgm:chPref val="0"/>
          <dgm:bulletEnabled val="1"/>
        </dgm:presLayoutVars>
      </dgm:prSet>
      <dgm:spPr/>
      <dgm:t>
        <a:bodyPr/>
        <a:lstStyle/>
        <a:p>
          <a:endParaRPr lang="en-US"/>
        </a:p>
      </dgm:t>
    </dgm:pt>
  </dgm:ptLst>
  <dgm:cxnLst>
    <dgm:cxn modelId="{52E411F0-B4C1-4775-B1D6-BD19698EAB11}" type="presOf" srcId="{1B8F2561-F912-4F08-B270-0DFAF66ED201}" destId="{9A60A38A-F627-4450-8BF0-A8C08008BB26}" srcOrd="0" destOrd="0" presId="urn:microsoft.com/office/officeart/2011/layout/HexagonRadial"/>
    <dgm:cxn modelId="{E4E85FFA-5E04-4AE6-8AD1-4D02AF0E242F}" srcId="{490F1F56-6A7B-4970-9426-92366D2E6981}" destId="{1B8F2561-F912-4F08-B270-0DFAF66ED201}" srcOrd="0" destOrd="0" parTransId="{7F82FB86-FFD5-43CE-803D-9B50FA5B336A}" sibTransId="{6BF0369F-75E2-4A65-B774-EAF43EAE1A1B}"/>
    <dgm:cxn modelId="{F0B356C9-0082-4E09-96EB-265F75F3DDDC}" srcId="{1B8F2561-F912-4F08-B270-0DFAF66ED201}" destId="{492B342C-AF1C-4D46-A5DD-A4850775274C}" srcOrd="0" destOrd="0" parTransId="{8287BA5C-B4C1-4137-B22A-C2804BE47718}" sibTransId="{A5E2BD46-1908-45F5-B0AB-0A3CA039BC0B}"/>
    <dgm:cxn modelId="{9A904F41-710D-41C5-BEE3-F74B167B2206}" srcId="{1B8F2561-F912-4F08-B270-0DFAF66ED201}" destId="{998C2D6F-46E0-4ECA-9C77-F557A493C6B8}" srcOrd="4" destOrd="0" parTransId="{4BC41F66-A56F-4D01-8B64-071C357D91CC}" sibTransId="{5798209B-7AAB-4833-A2CC-FD4ADADF16CE}"/>
    <dgm:cxn modelId="{8EA22B0A-B63C-4AA4-B11D-47795233BB1C}" type="presOf" srcId="{7E09EA11-24A1-4E0F-A8D1-74AFFAC47D2D}" destId="{7AF70109-004E-48D6-92E2-142B8E8DFBC3}" srcOrd="0" destOrd="0" presId="urn:microsoft.com/office/officeart/2011/layout/HexagonRadial"/>
    <dgm:cxn modelId="{17C11BA5-41A7-4332-87D8-46022EA889B6}" srcId="{1B8F2561-F912-4F08-B270-0DFAF66ED201}" destId="{1C155D12-FB9C-4352-BD57-4320757B9807}" srcOrd="2" destOrd="0" parTransId="{0785C209-EF1C-40F1-B93F-B6D8F2F864C7}" sibTransId="{754F8AB4-F236-462B-9690-364156BAE3AE}"/>
    <dgm:cxn modelId="{B3E81EB2-E5D1-441B-BF23-0F867929FB3C}" type="presOf" srcId="{998C2D6F-46E0-4ECA-9C77-F557A493C6B8}" destId="{6B2A6822-7DDC-4F7E-A298-14F562949D25}" srcOrd="0" destOrd="0" presId="urn:microsoft.com/office/officeart/2011/layout/HexagonRadial"/>
    <dgm:cxn modelId="{0DE7BE93-EC36-4635-A6DC-7B0B9AEA0C8B}" srcId="{1B8F2561-F912-4F08-B270-0DFAF66ED201}" destId="{EC5BD297-DA52-40FF-90A6-8AEDBEAC4729}" srcOrd="3" destOrd="0" parTransId="{E1EA2FE1-3DD5-440B-8BC5-28DF998A2DA9}" sibTransId="{493EA12B-B5B0-4A31-9786-79696416F0A5}"/>
    <dgm:cxn modelId="{23A824AE-7245-40C3-9CC7-ADAAC5AB24DF}" type="presOf" srcId="{EC5BD297-DA52-40FF-90A6-8AEDBEAC4729}" destId="{9BC9FBFC-60C7-467D-B2C8-4A35B102D093}" srcOrd="0" destOrd="0" presId="urn:microsoft.com/office/officeart/2011/layout/HexagonRadial"/>
    <dgm:cxn modelId="{73A0C7C8-CA38-4E51-990A-2B1D231729AF}" type="presOf" srcId="{490F1F56-6A7B-4970-9426-92366D2E6981}" destId="{0B03BBF4-60F6-4596-9A9D-FD2ADDC2EFB5}" srcOrd="0" destOrd="0" presId="urn:microsoft.com/office/officeart/2011/layout/HexagonRadial"/>
    <dgm:cxn modelId="{2DA2904B-7EEC-471D-826E-84A1B6107B50}" type="presOf" srcId="{1C155D12-FB9C-4352-BD57-4320757B9807}" destId="{C81C5458-46DE-4DC4-8887-7969D6849641}" srcOrd="0" destOrd="0" presId="urn:microsoft.com/office/officeart/2011/layout/HexagonRadial"/>
    <dgm:cxn modelId="{55C5011F-D06D-4047-AE25-1FAC22A53708}" srcId="{1B8F2561-F912-4F08-B270-0DFAF66ED201}" destId="{78C1B360-F60A-488D-BB22-39D6EC80AE94}" srcOrd="5" destOrd="0" parTransId="{4D7DB399-825F-4BB1-881E-EEAB35A25A4E}" sibTransId="{660BAFA1-0036-4D14-A3DA-2C446875DCE1}"/>
    <dgm:cxn modelId="{09DC3850-64DD-4ABE-82AC-8C084D532CC9}" type="presOf" srcId="{492B342C-AF1C-4D46-A5DD-A4850775274C}" destId="{AB8D31ED-10A7-4B95-950C-73BE0CAEFEFB}" srcOrd="0" destOrd="0" presId="urn:microsoft.com/office/officeart/2011/layout/HexagonRadial"/>
    <dgm:cxn modelId="{D9097FAB-85D9-4213-A670-271A573E28AC}" type="presOf" srcId="{78C1B360-F60A-488D-BB22-39D6EC80AE94}" destId="{A8D43015-C0EC-43AE-945C-1FCA220D333A}" srcOrd="0" destOrd="0" presId="urn:microsoft.com/office/officeart/2011/layout/HexagonRadial"/>
    <dgm:cxn modelId="{DDECCCDC-8895-487F-A760-F259CC3A4D64}" srcId="{1B8F2561-F912-4F08-B270-0DFAF66ED201}" destId="{7E09EA11-24A1-4E0F-A8D1-74AFFAC47D2D}" srcOrd="1" destOrd="0" parTransId="{91D49057-3B4A-4782-8CC8-E11D927BBAC6}" sibTransId="{ADEA36D9-440F-4DD9-9A47-F497826D2104}"/>
    <dgm:cxn modelId="{191E2B5D-2AB4-48EB-8F11-1550B9F20F57}" type="presParOf" srcId="{0B03BBF4-60F6-4596-9A9D-FD2ADDC2EFB5}" destId="{9A60A38A-F627-4450-8BF0-A8C08008BB26}" srcOrd="0" destOrd="0" presId="urn:microsoft.com/office/officeart/2011/layout/HexagonRadial"/>
    <dgm:cxn modelId="{A106B1DA-F381-4783-9974-B7AE1FBFE19F}" type="presParOf" srcId="{0B03BBF4-60F6-4596-9A9D-FD2ADDC2EFB5}" destId="{B2B1D9D4-C355-4581-99C3-333B315A933F}" srcOrd="1" destOrd="0" presId="urn:microsoft.com/office/officeart/2011/layout/HexagonRadial"/>
    <dgm:cxn modelId="{2C250FFB-6F25-424D-A0E3-36C62A361870}" type="presParOf" srcId="{B2B1D9D4-C355-4581-99C3-333B315A933F}" destId="{5AB3942C-8A69-4B78-A118-8F33FE2FD9F9}" srcOrd="0" destOrd="0" presId="urn:microsoft.com/office/officeart/2011/layout/HexagonRadial"/>
    <dgm:cxn modelId="{6D3367D9-EE54-4388-8B50-5EAD33F59579}" type="presParOf" srcId="{0B03BBF4-60F6-4596-9A9D-FD2ADDC2EFB5}" destId="{AB8D31ED-10A7-4B95-950C-73BE0CAEFEFB}" srcOrd="2" destOrd="0" presId="urn:microsoft.com/office/officeart/2011/layout/HexagonRadial"/>
    <dgm:cxn modelId="{8F0460F1-9939-4D9E-8EE9-7FF026BF2838}" type="presParOf" srcId="{0B03BBF4-60F6-4596-9A9D-FD2ADDC2EFB5}" destId="{DC9B55BE-0DD7-490B-AB45-9C949DC3C93A}" srcOrd="3" destOrd="0" presId="urn:microsoft.com/office/officeart/2011/layout/HexagonRadial"/>
    <dgm:cxn modelId="{C09CED96-F0D3-467C-B9F8-57B1B38F11DC}" type="presParOf" srcId="{DC9B55BE-0DD7-490B-AB45-9C949DC3C93A}" destId="{18DBAA29-92DE-4FA6-8EE2-7EF1B61D9D4C}" srcOrd="0" destOrd="0" presId="urn:microsoft.com/office/officeart/2011/layout/HexagonRadial"/>
    <dgm:cxn modelId="{D7E63C9B-74EE-4B57-97B1-73248C21B1FD}" type="presParOf" srcId="{0B03BBF4-60F6-4596-9A9D-FD2ADDC2EFB5}" destId="{7AF70109-004E-48D6-92E2-142B8E8DFBC3}" srcOrd="4" destOrd="0" presId="urn:microsoft.com/office/officeart/2011/layout/HexagonRadial"/>
    <dgm:cxn modelId="{C1B141C0-BC0E-42E6-A2CF-4A80FECC07FF}" type="presParOf" srcId="{0B03BBF4-60F6-4596-9A9D-FD2ADDC2EFB5}" destId="{E4A4D399-A692-4ACA-9AC7-443BB02CCF47}" srcOrd="5" destOrd="0" presId="urn:microsoft.com/office/officeart/2011/layout/HexagonRadial"/>
    <dgm:cxn modelId="{D73BC40B-57D7-4AFD-AA68-FE7B4028242C}" type="presParOf" srcId="{E4A4D399-A692-4ACA-9AC7-443BB02CCF47}" destId="{9C0256D2-8F01-4BD7-83F2-3B577F03C3FB}" srcOrd="0" destOrd="0" presId="urn:microsoft.com/office/officeart/2011/layout/HexagonRadial"/>
    <dgm:cxn modelId="{AEB6E0C0-137C-40DD-9C4D-AD378EEC6D01}" type="presParOf" srcId="{0B03BBF4-60F6-4596-9A9D-FD2ADDC2EFB5}" destId="{C81C5458-46DE-4DC4-8887-7969D6849641}" srcOrd="6" destOrd="0" presId="urn:microsoft.com/office/officeart/2011/layout/HexagonRadial"/>
    <dgm:cxn modelId="{47DD4C90-47FB-4DB4-B68F-752D95A8DA67}" type="presParOf" srcId="{0B03BBF4-60F6-4596-9A9D-FD2ADDC2EFB5}" destId="{4FFC26C0-0152-4904-A835-C1F7F51514AE}" srcOrd="7" destOrd="0" presId="urn:microsoft.com/office/officeart/2011/layout/HexagonRadial"/>
    <dgm:cxn modelId="{132FD6D4-890F-4771-BDC0-DA7B8CFBD4EA}" type="presParOf" srcId="{4FFC26C0-0152-4904-A835-C1F7F51514AE}" destId="{DFE57678-D2A7-44E6-AF0F-DFC207871B02}" srcOrd="0" destOrd="0" presId="urn:microsoft.com/office/officeart/2011/layout/HexagonRadial"/>
    <dgm:cxn modelId="{56013138-93D3-401C-8751-83FDEA641471}" type="presParOf" srcId="{0B03BBF4-60F6-4596-9A9D-FD2ADDC2EFB5}" destId="{9BC9FBFC-60C7-467D-B2C8-4A35B102D093}" srcOrd="8" destOrd="0" presId="urn:microsoft.com/office/officeart/2011/layout/HexagonRadial"/>
    <dgm:cxn modelId="{EA715B94-2F51-43F6-9206-9FACC9BD0586}" type="presParOf" srcId="{0B03BBF4-60F6-4596-9A9D-FD2ADDC2EFB5}" destId="{1CDB474A-A65E-4086-A36E-5FF54DBE6835}" srcOrd="9" destOrd="0" presId="urn:microsoft.com/office/officeart/2011/layout/HexagonRadial"/>
    <dgm:cxn modelId="{7765390E-CC1F-4710-A8BC-72252EBB4678}" type="presParOf" srcId="{1CDB474A-A65E-4086-A36E-5FF54DBE6835}" destId="{A1C7D97C-7CF8-46BF-B6F6-84F41968A800}" srcOrd="0" destOrd="0" presId="urn:microsoft.com/office/officeart/2011/layout/HexagonRadial"/>
    <dgm:cxn modelId="{AB84F67D-1D52-4CD6-93E6-6033B10AD79C}" type="presParOf" srcId="{0B03BBF4-60F6-4596-9A9D-FD2ADDC2EFB5}" destId="{6B2A6822-7DDC-4F7E-A298-14F562949D25}" srcOrd="10" destOrd="0" presId="urn:microsoft.com/office/officeart/2011/layout/HexagonRadial"/>
    <dgm:cxn modelId="{661A7C2E-A416-4CFA-88BD-95980549DC47}" type="presParOf" srcId="{0B03BBF4-60F6-4596-9A9D-FD2ADDC2EFB5}" destId="{B26FB5AD-EC2E-441C-85F7-EA06E751CC74}" srcOrd="11" destOrd="0" presId="urn:microsoft.com/office/officeart/2011/layout/HexagonRadial"/>
    <dgm:cxn modelId="{7EF584A7-2583-4721-B669-F72023B3BEE3}" type="presParOf" srcId="{B26FB5AD-EC2E-441C-85F7-EA06E751CC74}" destId="{12702D15-B023-4F05-B129-0FE811127F9C}" srcOrd="0" destOrd="0" presId="urn:microsoft.com/office/officeart/2011/layout/HexagonRadial"/>
    <dgm:cxn modelId="{2730AE6B-A623-4870-AADA-301B9D5372C3}" type="presParOf" srcId="{0B03BBF4-60F6-4596-9A9D-FD2ADDC2EFB5}" destId="{A8D43015-C0EC-43AE-945C-1FCA220D333A}" srcOrd="12" destOrd="0" presId="urn:microsoft.com/office/officeart/2011/layout/HexagonRadial"/>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F78E42A9-380E-49B3-9FE6-191764058357}" type="doc">
      <dgm:prSet loTypeId="urn:microsoft.com/office/officeart/2005/8/layout/radial4" loCatId="relationship" qsTypeId="urn:microsoft.com/office/officeart/2005/8/quickstyle/simple1" qsCatId="simple" csTypeId="urn:microsoft.com/office/officeart/2005/8/colors/accent1_2" csCatId="accent1" phldr="1"/>
      <dgm:spPr/>
      <dgm:t>
        <a:bodyPr/>
        <a:lstStyle/>
        <a:p>
          <a:endParaRPr lang="en-US"/>
        </a:p>
      </dgm:t>
    </dgm:pt>
    <dgm:pt modelId="{2777BB65-D0D0-4101-833F-D67049736625}">
      <dgm:prSet phldrT="[Text]" custT="1"/>
      <dgm:spPr>
        <a:xfrm>
          <a:off x="2225040" y="2172962"/>
          <a:ext cx="1645920" cy="1645920"/>
        </a:xfrm>
        <a:prstGeom prst="ellipse">
          <a:avLst/>
        </a:prstGeom>
        <a:solidFill>
          <a:srgbClr val="70AD47">
            <a:lumMod val="75000"/>
          </a:srgbClr>
        </a:solidFill>
        <a:ln w="12700" cap="flat" cmpd="sng" algn="ctr">
          <a:solidFill>
            <a:sysClr val="window" lastClr="FFFFFF">
              <a:hueOff val="0"/>
              <a:satOff val="0"/>
              <a:lumOff val="0"/>
              <a:alphaOff val="0"/>
            </a:sysClr>
          </a:solidFill>
          <a:prstDash val="solid"/>
          <a:miter lim="800000"/>
        </a:ln>
        <a:effectLst/>
        <a:scene3d>
          <a:camera prst="orthographicFront"/>
          <a:lightRig rig="threePt" dir="t"/>
        </a:scene3d>
        <a:sp3d>
          <a:bevelT/>
        </a:sp3d>
      </dgm:spPr>
      <dgm:t>
        <a:bodyPr/>
        <a:lstStyle/>
        <a:p>
          <a:r>
            <a:rPr lang="en-US" sz="1400" b="1" dirty="0" smtClean="0">
              <a:solidFill>
                <a:sysClr val="windowText" lastClr="000000"/>
              </a:solidFill>
              <a:effectLst/>
              <a:latin typeface="Arial Narrow" panose="020B0606020202030204" pitchFamily="34" charset="0"/>
              <a:ea typeface="+mn-ea"/>
              <a:cs typeface="+mn-cs"/>
            </a:rPr>
            <a:t>Transformed and Accountable Police Service</a:t>
          </a:r>
          <a:endParaRPr lang="en-US" sz="1400" b="1" dirty="0">
            <a:solidFill>
              <a:sysClr val="windowText" lastClr="000000"/>
            </a:solidFill>
            <a:latin typeface="Arial Narrow" panose="020B0606020202030204" pitchFamily="34" charset="0"/>
            <a:ea typeface="+mn-ea"/>
            <a:cs typeface="+mn-cs"/>
          </a:endParaRPr>
        </a:p>
      </dgm:t>
    </dgm:pt>
    <dgm:pt modelId="{E599E8C7-071A-469A-9585-58303ECFDC70}" type="parTrans" cxnId="{4332E09B-76EA-4A61-AECF-DAB5254CD984}">
      <dgm:prSet/>
      <dgm:spPr/>
      <dgm:t>
        <a:bodyPr/>
        <a:lstStyle/>
        <a:p>
          <a:endParaRPr lang="en-US">
            <a:solidFill>
              <a:schemeClr val="tx1"/>
            </a:solidFill>
          </a:endParaRPr>
        </a:p>
      </dgm:t>
    </dgm:pt>
    <dgm:pt modelId="{80BD29A0-6ECC-40C1-BFAB-8498EBAFE474}" type="sibTrans" cxnId="{4332E09B-76EA-4A61-AECF-DAB5254CD984}">
      <dgm:prSet/>
      <dgm:spPr/>
      <dgm:t>
        <a:bodyPr/>
        <a:lstStyle/>
        <a:p>
          <a:endParaRPr lang="en-US">
            <a:solidFill>
              <a:schemeClr val="tx1"/>
            </a:solidFill>
          </a:endParaRPr>
        </a:p>
      </dgm:t>
    </dgm:pt>
    <dgm:pt modelId="{BF185911-AB24-42F0-8BC9-288628F540B2}">
      <dgm:prSet phldrT="[Text]" custT="1"/>
      <dgm:spPr>
        <a:xfrm>
          <a:off x="1023" y="1763524"/>
          <a:ext cx="1563624" cy="1250899"/>
        </a:xfrm>
        <a:prstGeom prst="roundRect">
          <a:avLst>
            <a:gd name="adj" fmla="val 10000"/>
          </a:avLst>
        </a:prstGeom>
        <a:solidFill>
          <a:srgbClr val="70AD47">
            <a:lumMod val="60000"/>
            <a:lumOff val="40000"/>
          </a:srgbClr>
        </a:solidFill>
        <a:ln w="12700" cap="flat" cmpd="sng" algn="ctr">
          <a:solidFill>
            <a:sysClr val="window" lastClr="FFFFFF">
              <a:hueOff val="0"/>
              <a:satOff val="0"/>
              <a:lumOff val="0"/>
              <a:alphaOff val="0"/>
            </a:sysClr>
          </a:solidFill>
          <a:prstDash val="solid"/>
          <a:miter lim="800000"/>
        </a:ln>
        <a:effectLst/>
        <a:scene3d>
          <a:camera prst="orthographicFront"/>
          <a:lightRig rig="threePt" dir="t"/>
        </a:scene3d>
        <a:sp3d>
          <a:bevelT prst="relaxedInset"/>
        </a:sp3d>
      </dgm:spPr>
      <dgm:t>
        <a:bodyPr/>
        <a:lstStyle/>
        <a:p>
          <a:r>
            <a:rPr lang="en-US" sz="1400" b="1" dirty="0" smtClean="0">
              <a:solidFill>
                <a:sysClr val="windowText" lastClr="000000"/>
              </a:solidFill>
              <a:latin typeface="Arial Narrow" panose="020B0606020202030204" pitchFamily="34" charset="0"/>
              <a:ea typeface="+mn-ea"/>
              <a:cs typeface="+mn-cs"/>
            </a:rPr>
            <a:t>Police Oversight Initiatives</a:t>
          </a:r>
          <a:endParaRPr lang="en-US" sz="1400" b="1" dirty="0">
            <a:solidFill>
              <a:sysClr val="windowText" lastClr="000000"/>
            </a:solidFill>
            <a:latin typeface="Arial Narrow" panose="020B0606020202030204" pitchFamily="34" charset="0"/>
            <a:ea typeface="+mn-ea"/>
            <a:cs typeface="+mn-cs"/>
          </a:endParaRPr>
        </a:p>
      </dgm:t>
    </dgm:pt>
    <dgm:pt modelId="{3A357E64-18BB-4622-B67A-036E9B8C9CE3}" type="parTrans" cxnId="{8E6C868B-6F44-4830-A9D9-6255C73752C9}">
      <dgm:prSet/>
      <dgm:spPr>
        <a:xfrm rot="11700000">
          <a:off x="758329" y="2340572"/>
          <a:ext cx="1438394" cy="469087"/>
        </a:xfrm>
        <a:prstGeom prst="leftArrow">
          <a:avLst>
            <a:gd name="adj1" fmla="val 60000"/>
            <a:gd name="adj2" fmla="val 50000"/>
          </a:avLst>
        </a:prstGeom>
        <a:solidFill>
          <a:srgbClr val="70AD47">
            <a:lumMod val="50000"/>
          </a:srgbClr>
        </a:solidFill>
        <a:ln>
          <a:noFill/>
        </a:ln>
        <a:effectLst/>
        <a:scene3d>
          <a:camera prst="orthographicFront"/>
          <a:lightRig rig="threePt" dir="t"/>
        </a:scene3d>
        <a:sp3d>
          <a:bevelT prst="relaxedInset"/>
        </a:sp3d>
      </dgm:spPr>
      <dgm:t>
        <a:bodyPr/>
        <a:lstStyle/>
        <a:p>
          <a:endParaRPr lang="en-US">
            <a:solidFill>
              <a:schemeClr val="tx1"/>
            </a:solidFill>
          </a:endParaRPr>
        </a:p>
      </dgm:t>
    </dgm:pt>
    <dgm:pt modelId="{C2879829-E76C-4A52-AADC-C526159248ED}" type="sibTrans" cxnId="{8E6C868B-6F44-4830-A9D9-6255C73752C9}">
      <dgm:prSet/>
      <dgm:spPr/>
      <dgm:t>
        <a:bodyPr/>
        <a:lstStyle/>
        <a:p>
          <a:endParaRPr lang="en-US">
            <a:solidFill>
              <a:schemeClr val="tx1"/>
            </a:solidFill>
          </a:endParaRPr>
        </a:p>
      </dgm:t>
    </dgm:pt>
    <dgm:pt modelId="{5A0C6D5B-7C6C-488A-A931-55A5AC6AA0C8}">
      <dgm:prSet phldrT="[Text]" custT="1"/>
      <dgm:spPr>
        <a:xfrm>
          <a:off x="1275118" y="245117"/>
          <a:ext cx="1563624" cy="1250899"/>
        </a:xfrm>
        <a:prstGeom prst="roundRect">
          <a:avLst>
            <a:gd name="adj" fmla="val 10000"/>
          </a:avLst>
        </a:prstGeom>
        <a:solidFill>
          <a:srgbClr val="70AD47">
            <a:lumMod val="60000"/>
            <a:lumOff val="40000"/>
          </a:srgbClr>
        </a:solidFill>
        <a:ln w="12700" cap="flat" cmpd="sng" algn="ctr">
          <a:solidFill>
            <a:sysClr val="window" lastClr="FFFFFF">
              <a:hueOff val="0"/>
              <a:satOff val="0"/>
              <a:lumOff val="0"/>
              <a:alphaOff val="0"/>
            </a:sysClr>
          </a:solidFill>
          <a:prstDash val="solid"/>
          <a:miter lim="800000"/>
        </a:ln>
        <a:effectLst/>
        <a:scene3d>
          <a:camera prst="orthographicFront"/>
          <a:lightRig rig="threePt" dir="t"/>
        </a:scene3d>
        <a:sp3d>
          <a:bevelT prst="relaxedInset"/>
        </a:sp3d>
      </dgm:spPr>
      <dgm:t>
        <a:bodyPr/>
        <a:lstStyle/>
        <a:p>
          <a:r>
            <a:rPr lang="en-US" sz="1400" b="1" dirty="0" smtClean="0">
              <a:solidFill>
                <a:sysClr val="windowText" lastClr="000000"/>
              </a:solidFill>
              <a:latin typeface="Arial Narrow" panose="020B0606020202030204" pitchFamily="34" charset="0"/>
              <a:ea typeface="+mn-ea"/>
              <a:cs typeface="+mn-cs"/>
            </a:rPr>
            <a:t>Budget and Performance Assessment</a:t>
          </a:r>
          <a:endParaRPr lang="en-US" sz="1400" b="1" dirty="0">
            <a:solidFill>
              <a:sysClr val="windowText" lastClr="000000"/>
            </a:solidFill>
            <a:latin typeface="Arial Narrow" panose="020B0606020202030204" pitchFamily="34" charset="0"/>
            <a:ea typeface="+mn-ea"/>
            <a:cs typeface="+mn-cs"/>
          </a:endParaRPr>
        </a:p>
      </dgm:t>
    </dgm:pt>
    <dgm:pt modelId="{D60219AB-35FD-4BD6-886E-1A6CD029FF03}" type="parTrans" cxnId="{0CB1D3B3-6F9A-4156-BC46-3C5075D780FE}">
      <dgm:prSet/>
      <dgm:spPr>
        <a:xfrm rot="14700000">
          <a:off x="1641679" y="1287837"/>
          <a:ext cx="1438394" cy="469087"/>
        </a:xfrm>
        <a:prstGeom prst="leftArrow">
          <a:avLst>
            <a:gd name="adj1" fmla="val 60000"/>
            <a:gd name="adj2" fmla="val 50000"/>
          </a:avLst>
        </a:prstGeom>
        <a:solidFill>
          <a:srgbClr val="70AD47">
            <a:lumMod val="50000"/>
          </a:srgbClr>
        </a:solidFill>
        <a:ln>
          <a:noFill/>
        </a:ln>
        <a:effectLst/>
        <a:scene3d>
          <a:camera prst="orthographicFront"/>
          <a:lightRig rig="threePt" dir="t"/>
        </a:scene3d>
        <a:sp3d>
          <a:bevelT prst="relaxedInset"/>
        </a:sp3d>
      </dgm:spPr>
      <dgm:t>
        <a:bodyPr/>
        <a:lstStyle/>
        <a:p>
          <a:endParaRPr lang="en-US">
            <a:solidFill>
              <a:schemeClr val="tx1"/>
            </a:solidFill>
          </a:endParaRPr>
        </a:p>
      </dgm:t>
    </dgm:pt>
    <dgm:pt modelId="{854C7D2E-6E7A-46CE-950F-56AF7CBAC58B}" type="sibTrans" cxnId="{0CB1D3B3-6F9A-4156-BC46-3C5075D780FE}">
      <dgm:prSet/>
      <dgm:spPr/>
      <dgm:t>
        <a:bodyPr/>
        <a:lstStyle/>
        <a:p>
          <a:endParaRPr lang="en-US">
            <a:solidFill>
              <a:schemeClr val="tx1"/>
            </a:solidFill>
          </a:endParaRPr>
        </a:p>
      </dgm:t>
    </dgm:pt>
    <dgm:pt modelId="{E243DBDB-2E45-422C-A3C3-91C6E464EBBA}">
      <dgm:prSet phldrT="[Text]" custT="1"/>
      <dgm:spPr>
        <a:xfrm>
          <a:off x="3257257" y="245117"/>
          <a:ext cx="1563624" cy="1250899"/>
        </a:xfrm>
        <a:prstGeom prst="roundRect">
          <a:avLst>
            <a:gd name="adj" fmla="val 10000"/>
          </a:avLst>
        </a:prstGeom>
        <a:solidFill>
          <a:srgbClr val="70AD47">
            <a:lumMod val="60000"/>
            <a:lumOff val="40000"/>
          </a:srgbClr>
        </a:solidFill>
        <a:ln w="12700" cap="flat" cmpd="sng" algn="ctr">
          <a:solidFill>
            <a:sysClr val="window" lastClr="FFFFFF">
              <a:hueOff val="0"/>
              <a:satOff val="0"/>
              <a:lumOff val="0"/>
              <a:alphaOff val="0"/>
            </a:sysClr>
          </a:solidFill>
          <a:prstDash val="solid"/>
          <a:miter lim="800000"/>
        </a:ln>
        <a:effectLst/>
        <a:scene3d>
          <a:camera prst="orthographicFront"/>
          <a:lightRig rig="threePt" dir="t"/>
        </a:scene3d>
        <a:sp3d>
          <a:bevelT prst="relaxedInset"/>
        </a:sp3d>
      </dgm:spPr>
      <dgm:t>
        <a:bodyPr/>
        <a:lstStyle/>
        <a:p>
          <a:r>
            <a:rPr lang="en-US" sz="1400" b="1" dirty="0" smtClean="0">
              <a:solidFill>
                <a:sysClr val="windowText" lastClr="000000"/>
              </a:solidFill>
              <a:latin typeface="Arial Narrow" panose="020B0606020202030204" pitchFamily="34" charset="0"/>
              <a:ea typeface="+mn-ea"/>
              <a:cs typeface="+mn-cs"/>
            </a:rPr>
            <a:t>Complaints  Management</a:t>
          </a:r>
          <a:endParaRPr lang="en-US" sz="1400" b="1" dirty="0">
            <a:solidFill>
              <a:sysClr val="windowText" lastClr="000000"/>
            </a:solidFill>
            <a:latin typeface="Arial Narrow" panose="020B0606020202030204" pitchFamily="34" charset="0"/>
            <a:ea typeface="+mn-ea"/>
            <a:cs typeface="+mn-cs"/>
          </a:endParaRPr>
        </a:p>
      </dgm:t>
    </dgm:pt>
    <dgm:pt modelId="{D880C9F6-8840-4DD3-BA97-D3D8E55D057D}" type="parTrans" cxnId="{71B2E2B7-728D-4768-9720-4805C62DA663}">
      <dgm:prSet/>
      <dgm:spPr>
        <a:xfrm rot="17700000">
          <a:off x="3015926" y="1287837"/>
          <a:ext cx="1438394" cy="469087"/>
        </a:xfrm>
        <a:prstGeom prst="leftArrow">
          <a:avLst>
            <a:gd name="adj1" fmla="val 60000"/>
            <a:gd name="adj2" fmla="val 50000"/>
          </a:avLst>
        </a:prstGeom>
        <a:solidFill>
          <a:srgbClr val="70AD47">
            <a:lumMod val="50000"/>
          </a:srgbClr>
        </a:solidFill>
        <a:ln>
          <a:noFill/>
        </a:ln>
        <a:effectLst/>
        <a:scene3d>
          <a:camera prst="orthographicFront"/>
          <a:lightRig rig="threePt" dir="t"/>
        </a:scene3d>
        <a:sp3d>
          <a:bevelT prst="relaxedInset"/>
        </a:sp3d>
      </dgm:spPr>
      <dgm:t>
        <a:bodyPr/>
        <a:lstStyle/>
        <a:p>
          <a:endParaRPr lang="en-US">
            <a:solidFill>
              <a:schemeClr val="tx1"/>
            </a:solidFill>
          </a:endParaRPr>
        </a:p>
      </dgm:t>
    </dgm:pt>
    <dgm:pt modelId="{E87EB8CC-E8E1-430A-A1A7-0CAF0A3FEE05}" type="sibTrans" cxnId="{71B2E2B7-728D-4768-9720-4805C62DA663}">
      <dgm:prSet/>
      <dgm:spPr/>
      <dgm:t>
        <a:bodyPr/>
        <a:lstStyle/>
        <a:p>
          <a:endParaRPr lang="en-US">
            <a:solidFill>
              <a:schemeClr val="tx1"/>
            </a:solidFill>
          </a:endParaRPr>
        </a:p>
      </dgm:t>
    </dgm:pt>
    <dgm:pt modelId="{16915690-1D12-4D6D-96F3-4ECED80284DB}">
      <dgm:prSet/>
      <dgm:spPr/>
      <dgm:t>
        <a:bodyPr/>
        <a:lstStyle/>
        <a:p>
          <a:endParaRPr lang="en-US"/>
        </a:p>
      </dgm:t>
    </dgm:pt>
    <dgm:pt modelId="{6815DA7E-DEBF-4C41-8ABE-143BD8DC713E}" type="parTrans" cxnId="{14CDAE2D-951D-40BF-B3D7-81C5F0B720DA}">
      <dgm:prSet/>
      <dgm:spPr/>
      <dgm:t>
        <a:bodyPr/>
        <a:lstStyle/>
        <a:p>
          <a:endParaRPr lang="en-US"/>
        </a:p>
      </dgm:t>
    </dgm:pt>
    <dgm:pt modelId="{247318EB-3E0A-489A-A309-344CFEAE7D8F}" type="sibTrans" cxnId="{14CDAE2D-951D-40BF-B3D7-81C5F0B720DA}">
      <dgm:prSet/>
      <dgm:spPr/>
      <dgm:t>
        <a:bodyPr/>
        <a:lstStyle/>
        <a:p>
          <a:endParaRPr lang="en-US"/>
        </a:p>
      </dgm:t>
    </dgm:pt>
    <dgm:pt modelId="{62638160-1830-40E3-BFC9-F92BC9C27221}">
      <dgm:prSet custT="1"/>
      <dgm:spPr>
        <a:xfrm>
          <a:off x="4531352" y="1763524"/>
          <a:ext cx="1563624" cy="1250899"/>
        </a:xfrm>
        <a:prstGeom prst="roundRect">
          <a:avLst>
            <a:gd name="adj" fmla="val 10000"/>
          </a:avLst>
        </a:prstGeom>
        <a:solidFill>
          <a:srgbClr val="70AD47">
            <a:lumMod val="60000"/>
            <a:lumOff val="40000"/>
          </a:srgbClr>
        </a:solidFill>
        <a:ln w="12700" cap="flat" cmpd="sng" algn="ctr">
          <a:solidFill>
            <a:sysClr val="window" lastClr="FFFFFF">
              <a:hueOff val="0"/>
              <a:satOff val="0"/>
              <a:lumOff val="0"/>
              <a:alphaOff val="0"/>
            </a:sysClr>
          </a:solidFill>
          <a:prstDash val="solid"/>
          <a:miter lim="800000"/>
        </a:ln>
        <a:effectLst/>
        <a:scene3d>
          <a:camera prst="orthographicFront"/>
          <a:lightRig rig="threePt" dir="t"/>
        </a:scene3d>
        <a:sp3d>
          <a:bevelT prst="relaxedInset"/>
        </a:sp3d>
      </dgm:spPr>
      <dgm:t>
        <a:bodyPr/>
        <a:lstStyle/>
        <a:p>
          <a:r>
            <a:rPr lang="en-US" sz="1400" b="1" dirty="0" smtClean="0">
              <a:solidFill>
                <a:sysClr val="windowText" lastClr="000000"/>
              </a:solidFill>
              <a:latin typeface="Arial Narrow" panose="020B0606020202030204" pitchFamily="34" charset="0"/>
              <a:ea typeface="+mn-ea"/>
              <a:cs typeface="+mn-cs"/>
            </a:rPr>
            <a:t>IPID Recommendations</a:t>
          </a:r>
          <a:endParaRPr lang="en-US" sz="1400" b="1" dirty="0">
            <a:solidFill>
              <a:sysClr val="windowText" lastClr="000000"/>
            </a:solidFill>
            <a:latin typeface="Arial Narrow" panose="020B0606020202030204" pitchFamily="34" charset="0"/>
            <a:ea typeface="+mn-ea"/>
            <a:cs typeface="+mn-cs"/>
          </a:endParaRPr>
        </a:p>
      </dgm:t>
    </dgm:pt>
    <dgm:pt modelId="{FD97EEB6-88B1-45DB-8604-26F38AF927D6}" type="parTrans" cxnId="{A664B9C5-FD00-402D-B317-48195B7E7133}">
      <dgm:prSet/>
      <dgm:spPr>
        <a:xfrm rot="20700000">
          <a:off x="3899275" y="2340572"/>
          <a:ext cx="1438394" cy="469087"/>
        </a:xfrm>
        <a:prstGeom prst="leftArrow">
          <a:avLst>
            <a:gd name="adj1" fmla="val 60000"/>
            <a:gd name="adj2" fmla="val 50000"/>
          </a:avLst>
        </a:prstGeom>
        <a:solidFill>
          <a:srgbClr val="70AD47">
            <a:lumMod val="50000"/>
          </a:srgbClr>
        </a:solidFill>
        <a:ln>
          <a:noFill/>
        </a:ln>
        <a:effectLst/>
        <a:scene3d>
          <a:camera prst="orthographicFront"/>
          <a:lightRig rig="threePt" dir="t"/>
        </a:scene3d>
        <a:sp3d>
          <a:bevelT prst="relaxedInset"/>
        </a:sp3d>
      </dgm:spPr>
      <dgm:t>
        <a:bodyPr/>
        <a:lstStyle/>
        <a:p>
          <a:endParaRPr lang="en-US"/>
        </a:p>
      </dgm:t>
    </dgm:pt>
    <dgm:pt modelId="{6618AA95-A1C2-4B23-809C-3C38535BAB30}" type="sibTrans" cxnId="{A664B9C5-FD00-402D-B317-48195B7E7133}">
      <dgm:prSet/>
      <dgm:spPr/>
      <dgm:t>
        <a:bodyPr/>
        <a:lstStyle/>
        <a:p>
          <a:endParaRPr lang="en-US"/>
        </a:p>
      </dgm:t>
    </dgm:pt>
    <dgm:pt modelId="{5794B738-872B-46A2-A219-94A85C275402}" type="pres">
      <dgm:prSet presAssocID="{F78E42A9-380E-49B3-9FE6-191764058357}" presName="cycle" presStyleCnt="0">
        <dgm:presLayoutVars>
          <dgm:chMax val="1"/>
          <dgm:dir/>
          <dgm:animLvl val="ctr"/>
          <dgm:resizeHandles val="exact"/>
        </dgm:presLayoutVars>
      </dgm:prSet>
      <dgm:spPr/>
      <dgm:t>
        <a:bodyPr/>
        <a:lstStyle/>
        <a:p>
          <a:endParaRPr lang="en-US"/>
        </a:p>
      </dgm:t>
    </dgm:pt>
    <dgm:pt modelId="{5A8D987D-58BC-4472-BE7A-08753450F48F}" type="pres">
      <dgm:prSet presAssocID="{2777BB65-D0D0-4101-833F-D67049736625}" presName="centerShape" presStyleLbl="node0" presStyleIdx="0" presStyleCnt="1"/>
      <dgm:spPr/>
      <dgm:t>
        <a:bodyPr/>
        <a:lstStyle/>
        <a:p>
          <a:endParaRPr lang="en-US"/>
        </a:p>
      </dgm:t>
    </dgm:pt>
    <dgm:pt modelId="{19B8BF16-7047-496D-8C98-F17FA167C1E5}" type="pres">
      <dgm:prSet presAssocID="{3A357E64-18BB-4622-B67A-036E9B8C9CE3}" presName="parTrans" presStyleLbl="bgSibTrans2D1" presStyleIdx="0" presStyleCnt="4"/>
      <dgm:spPr/>
      <dgm:t>
        <a:bodyPr/>
        <a:lstStyle/>
        <a:p>
          <a:endParaRPr lang="en-US"/>
        </a:p>
      </dgm:t>
    </dgm:pt>
    <dgm:pt modelId="{69FFED83-0C1B-4AA2-B862-3F25F2522241}" type="pres">
      <dgm:prSet presAssocID="{BF185911-AB24-42F0-8BC9-288628F540B2}" presName="node" presStyleLbl="node1" presStyleIdx="0" presStyleCnt="4">
        <dgm:presLayoutVars>
          <dgm:bulletEnabled val="1"/>
        </dgm:presLayoutVars>
      </dgm:prSet>
      <dgm:spPr/>
      <dgm:t>
        <a:bodyPr/>
        <a:lstStyle/>
        <a:p>
          <a:endParaRPr lang="en-US"/>
        </a:p>
      </dgm:t>
    </dgm:pt>
    <dgm:pt modelId="{E78835F7-3571-44F3-86D5-7126E00020A6}" type="pres">
      <dgm:prSet presAssocID="{D60219AB-35FD-4BD6-886E-1A6CD029FF03}" presName="parTrans" presStyleLbl="bgSibTrans2D1" presStyleIdx="1" presStyleCnt="4"/>
      <dgm:spPr/>
      <dgm:t>
        <a:bodyPr/>
        <a:lstStyle/>
        <a:p>
          <a:endParaRPr lang="en-US"/>
        </a:p>
      </dgm:t>
    </dgm:pt>
    <dgm:pt modelId="{21C46CF2-0D2A-4BE2-8B00-A39532FC8102}" type="pres">
      <dgm:prSet presAssocID="{5A0C6D5B-7C6C-488A-A931-55A5AC6AA0C8}" presName="node" presStyleLbl="node1" presStyleIdx="1" presStyleCnt="4">
        <dgm:presLayoutVars>
          <dgm:bulletEnabled val="1"/>
        </dgm:presLayoutVars>
      </dgm:prSet>
      <dgm:spPr/>
      <dgm:t>
        <a:bodyPr/>
        <a:lstStyle/>
        <a:p>
          <a:endParaRPr lang="en-US"/>
        </a:p>
      </dgm:t>
    </dgm:pt>
    <dgm:pt modelId="{DC9B2506-CB3D-4A05-8B46-6578EE620A56}" type="pres">
      <dgm:prSet presAssocID="{D880C9F6-8840-4DD3-BA97-D3D8E55D057D}" presName="parTrans" presStyleLbl="bgSibTrans2D1" presStyleIdx="2" presStyleCnt="4"/>
      <dgm:spPr/>
      <dgm:t>
        <a:bodyPr/>
        <a:lstStyle/>
        <a:p>
          <a:endParaRPr lang="en-US"/>
        </a:p>
      </dgm:t>
    </dgm:pt>
    <dgm:pt modelId="{AC8D69D6-FB14-43B7-94CF-AE6B0AC3DC12}" type="pres">
      <dgm:prSet presAssocID="{E243DBDB-2E45-422C-A3C3-91C6E464EBBA}" presName="node" presStyleLbl="node1" presStyleIdx="2" presStyleCnt="4">
        <dgm:presLayoutVars>
          <dgm:bulletEnabled val="1"/>
        </dgm:presLayoutVars>
      </dgm:prSet>
      <dgm:spPr/>
      <dgm:t>
        <a:bodyPr/>
        <a:lstStyle/>
        <a:p>
          <a:endParaRPr lang="en-US"/>
        </a:p>
      </dgm:t>
    </dgm:pt>
    <dgm:pt modelId="{BDB09D61-02F9-444F-AB33-F0EE29AA4E7C}" type="pres">
      <dgm:prSet presAssocID="{FD97EEB6-88B1-45DB-8604-26F38AF927D6}" presName="parTrans" presStyleLbl="bgSibTrans2D1" presStyleIdx="3" presStyleCnt="4"/>
      <dgm:spPr/>
      <dgm:t>
        <a:bodyPr/>
        <a:lstStyle/>
        <a:p>
          <a:endParaRPr lang="en-US"/>
        </a:p>
      </dgm:t>
    </dgm:pt>
    <dgm:pt modelId="{62D5AC7B-E0AD-4556-BE1B-0FF5EFBC0403}" type="pres">
      <dgm:prSet presAssocID="{62638160-1830-40E3-BFC9-F92BC9C27221}" presName="node" presStyleLbl="node1" presStyleIdx="3" presStyleCnt="4">
        <dgm:presLayoutVars>
          <dgm:bulletEnabled val="1"/>
        </dgm:presLayoutVars>
      </dgm:prSet>
      <dgm:spPr/>
      <dgm:t>
        <a:bodyPr/>
        <a:lstStyle/>
        <a:p>
          <a:endParaRPr lang="en-US"/>
        </a:p>
      </dgm:t>
    </dgm:pt>
  </dgm:ptLst>
  <dgm:cxnLst>
    <dgm:cxn modelId="{8F01E94E-BAB4-42D3-BB12-9877AA836FCA}" type="presOf" srcId="{2777BB65-D0D0-4101-833F-D67049736625}" destId="{5A8D987D-58BC-4472-BE7A-08753450F48F}" srcOrd="0" destOrd="0" presId="urn:microsoft.com/office/officeart/2005/8/layout/radial4"/>
    <dgm:cxn modelId="{CC907EFA-FF53-48A3-B489-357CBFBE5C9D}" type="presOf" srcId="{E243DBDB-2E45-422C-A3C3-91C6E464EBBA}" destId="{AC8D69D6-FB14-43B7-94CF-AE6B0AC3DC12}" srcOrd="0" destOrd="0" presId="urn:microsoft.com/office/officeart/2005/8/layout/radial4"/>
    <dgm:cxn modelId="{4332E09B-76EA-4A61-AECF-DAB5254CD984}" srcId="{F78E42A9-380E-49B3-9FE6-191764058357}" destId="{2777BB65-D0D0-4101-833F-D67049736625}" srcOrd="0" destOrd="0" parTransId="{E599E8C7-071A-469A-9585-58303ECFDC70}" sibTransId="{80BD29A0-6ECC-40C1-BFAB-8498EBAFE474}"/>
    <dgm:cxn modelId="{FEAA5257-9C2E-43CE-8E4C-4C7FAE2D01C1}" type="presOf" srcId="{D880C9F6-8840-4DD3-BA97-D3D8E55D057D}" destId="{DC9B2506-CB3D-4A05-8B46-6578EE620A56}" srcOrd="0" destOrd="0" presId="urn:microsoft.com/office/officeart/2005/8/layout/radial4"/>
    <dgm:cxn modelId="{14CDAE2D-951D-40BF-B3D7-81C5F0B720DA}" srcId="{F78E42A9-380E-49B3-9FE6-191764058357}" destId="{16915690-1D12-4D6D-96F3-4ECED80284DB}" srcOrd="1" destOrd="0" parTransId="{6815DA7E-DEBF-4C41-8ABE-143BD8DC713E}" sibTransId="{247318EB-3E0A-489A-A309-344CFEAE7D8F}"/>
    <dgm:cxn modelId="{481C15E9-6A99-4D4D-958F-8C55B8DECB24}" type="presOf" srcId="{FD97EEB6-88B1-45DB-8604-26F38AF927D6}" destId="{BDB09D61-02F9-444F-AB33-F0EE29AA4E7C}" srcOrd="0" destOrd="0" presId="urn:microsoft.com/office/officeart/2005/8/layout/radial4"/>
    <dgm:cxn modelId="{8E6C868B-6F44-4830-A9D9-6255C73752C9}" srcId="{2777BB65-D0D0-4101-833F-D67049736625}" destId="{BF185911-AB24-42F0-8BC9-288628F540B2}" srcOrd="0" destOrd="0" parTransId="{3A357E64-18BB-4622-B67A-036E9B8C9CE3}" sibTransId="{C2879829-E76C-4A52-AADC-C526159248ED}"/>
    <dgm:cxn modelId="{229286CF-2DA7-47C0-996F-0AFEDFCF9E08}" type="presOf" srcId="{F78E42A9-380E-49B3-9FE6-191764058357}" destId="{5794B738-872B-46A2-A219-94A85C275402}" srcOrd="0" destOrd="0" presId="urn:microsoft.com/office/officeart/2005/8/layout/radial4"/>
    <dgm:cxn modelId="{59DE347D-F0CB-4C32-92B7-1BEE84A0BA80}" type="presOf" srcId="{D60219AB-35FD-4BD6-886E-1A6CD029FF03}" destId="{E78835F7-3571-44F3-86D5-7126E00020A6}" srcOrd="0" destOrd="0" presId="urn:microsoft.com/office/officeart/2005/8/layout/radial4"/>
    <dgm:cxn modelId="{8A54FE53-DCBE-4FFD-BD9E-7DBA02DCDB25}" type="presOf" srcId="{62638160-1830-40E3-BFC9-F92BC9C27221}" destId="{62D5AC7B-E0AD-4556-BE1B-0FF5EFBC0403}" srcOrd="0" destOrd="0" presId="urn:microsoft.com/office/officeart/2005/8/layout/radial4"/>
    <dgm:cxn modelId="{0CB1D3B3-6F9A-4156-BC46-3C5075D780FE}" srcId="{2777BB65-D0D0-4101-833F-D67049736625}" destId="{5A0C6D5B-7C6C-488A-A931-55A5AC6AA0C8}" srcOrd="1" destOrd="0" parTransId="{D60219AB-35FD-4BD6-886E-1A6CD029FF03}" sibTransId="{854C7D2E-6E7A-46CE-950F-56AF7CBAC58B}"/>
    <dgm:cxn modelId="{A664B9C5-FD00-402D-B317-48195B7E7133}" srcId="{2777BB65-D0D0-4101-833F-D67049736625}" destId="{62638160-1830-40E3-BFC9-F92BC9C27221}" srcOrd="3" destOrd="0" parTransId="{FD97EEB6-88B1-45DB-8604-26F38AF927D6}" sibTransId="{6618AA95-A1C2-4B23-809C-3C38535BAB30}"/>
    <dgm:cxn modelId="{71B2E2B7-728D-4768-9720-4805C62DA663}" srcId="{2777BB65-D0D0-4101-833F-D67049736625}" destId="{E243DBDB-2E45-422C-A3C3-91C6E464EBBA}" srcOrd="2" destOrd="0" parTransId="{D880C9F6-8840-4DD3-BA97-D3D8E55D057D}" sibTransId="{E87EB8CC-E8E1-430A-A1A7-0CAF0A3FEE05}"/>
    <dgm:cxn modelId="{85C06521-899F-47DE-A03A-DF08ECBD4032}" type="presOf" srcId="{3A357E64-18BB-4622-B67A-036E9B8C9CE3}" destId="{19B8BF16-7047-496D-8C98-F17FA167C1E5}" srcOrd="0" destOrd="0" presId="urn:microsoft.com/office/officeart/2005/8/layout/radial4"/>
    <dgm:cxn modelId="{0D8FF9EB-18C8-4553-BE8C-DAC31213D727}" type="presOf" srcId="{BF185911-AB24-42F0-8BC9-288628F540B2}" destId="{69FFED83-0C1B-4AA2-B862-3F25F2522241}" srcOrd="0" destOrd="0" presId="urn:microsoft.com/office/officeart/2005/8/layout/radial4"/>
    <dgm:cxn modelId="{ED30F6B5-E820-4356-B797-9A08802C2453}" type="presOf" srcId="{5A0C6D5B-7C6C-488A-A931-55A5AC6AA0C8}" destId="{21C46CF2-0D2A-4BE2-8B00-A39532FC8102}" srcOrd="0" destOrd="0" presId="urn:microsoft.com/office/officeart/2005/8/layout/radial4"/>
    <dgm:cxn modelId="{94DAB6E0-B020-4C5E-A5A5-7641D3754F51}" type="presParOf" srcId="{5794B738-872B-46A2-A219-94A85C275402}" destId="{5A8D987D-58BC-4472-BE7A-08753450F48F}" srcOrd="0" destOrd="0" presId="urn:microsoft.com/office/officeart/2005/8/layout/radial4"/>
    <dgm:cxn modelId="{A5AE7EE5-E1F8-485C-82E6-B16D4B881857}" type="presParOf" srcId="{5794B738-872B-46A2-A219-94A85C275402}" destId="{19B8BF16-7047-496D-8C98-F17FA167C1E5}" srcOrd="1" destOrd="0" presId="urn:microsoft.com/office/officeart/2005/8/layout/radial4"/>
    <dgm:cxn modelId="{6C5B8618-4F50-434A-9565-719F9C55C19E}" type="presParOf" srcId="{5794B738-872B-46A2-A219-94A85C275402}" destId="{69FFED83-0C1B-4AA2-B862-3F25F2522241}" srcOrd="2" destOrd="0" presId="urn:microsoft.com/office/officeart/2005/8/layout/radial4"/>
    <dgm:cxn modelId="{E4DD4382-8DD1-49A0-9D0D-13EAEA0B73F3}" type="presParOf" srcId="{5794B738-872B-46A2-A219-94A85C275402}" destId="{E78835F7-3571-44F3-86D5-7126E00020A6}" srcOrd="3" destOrd="0" presId="urn:microsoft.com/office/officeart/2005/8/layout/radial4"/>
    <dgm:cxn modelId="{928583B2-08B8-4E08-80B9-8CCF69C72B02}" type="presParOf" srcId="{5794B738-872B-46A2-A219-94A85C275402}" destId="{21C46CF2-0D2A-4BE2-8B00-A39532FC8102}" srcOrd="4" destOrd="0" presId="urn:microsoft.com/office/officeart/2005/8/layout/radial4"/>
    <dgm:cxn modelId="{0328FF64-0B3A-4C7F-A171-AEBAE88B6005}" type="presParOf" srcId="{5794B738-872B-46A2-A219-94A85C275402}" destId="{DC9B2506-CB3D-4A05-8B46-6578EE620A56}" srcOrd="5" destOrd="0" presId="urn:microsoft.com/office/officeart/2005/8/layout/radial4"/>
    <dgm:cxn modelId="{08C42DAA-7A6C-4ACF-88A6-A3A2DAEF2D24}" type="presParOf" srcId="{5794B738-872B-46A2-A219-94A85C275402}" destId="{AC8D69D6-FB14-43B7-94CF-AE6B0AC3DC12}" srcOrd="6" destOrd="0" presId="urn:microsoft.com/office/officeart/2005/8/layout/radial4"/>
    <dgm:cxn modelId="{7BB18137-51CB-4D3D-8717-8C7B656601DF}" type="presParOf" srcId="{5794B738-872B-46A2-A219-94A85C275402}" destId="{BDB09D61-02F9-444F-AB33-F0EE29AA4E7C}" srcOrd="7" destOrd="0" presId="urn:microsoft.com/office/officeart/2005/8/layout/radial4"/>
    <dgm:cxn modelId="{D8280952-31C0-46BF-B17F-B5812067576E}" type="presParOf" srcId="{5794B738-872B-46A2-A219-94A85C275402}" destId="{62D5AC7B-E0AD-4556-BE1B-0FF5EFBC0403}" srcOrd="8" destOrd="0" presId="urn:microsoft.com/office/officeart/2005/8/layout/radial4"/>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F78E42A9-380E-49B3-9FE6-191764058357}" type="doc">
      <dgm:prSet loTypeId="urn:microsoft.com/office/officeart/2005/8/layout/radial4" loCatId="relationship" qsTypeId="urn:microsoft.com/office/officeart/2005/8/quickstyle/simple1" qsCatId="simple" csTypeId="urn:microsoft.com/office/officeart/2005/8/colors/accent1_2" csCatId="accent1" phldr="1"/>
      <dgm:spPr/>
      <dgm:t>
        <a:bodyPr/>
        <a:lstStyle/>
        <a:p>
          <a:endParaRPr lang="en-US"/>
        </a:p>
      </dgm:t>
    </dgm:pt>
    <dgm:pt modelId="{2777BB65-D0D0-4101-833F-D67049736625}">
      <dgm:prSet phldrT="[Text]" custT="1"/>
      <dgm:spPr>
        <a:xfrm>
          <a:off x="2085974" y="1700046"/>
          <a:ext cx="1924050" cy="1924050"/>
        </a:xfrm>
        <a:prstGeom prst="ellipse">
          <a:avLst/>
        </a:prstGeom>
        <a:solidFill>
          <a:srgbClr val="70AD47">
            <a:lumMod val="75000"/>
          </a:srgbClr>
        </a:solidFill>
        <a:ln w="12700" cap="flat" cmpd="sng" algn="ctr">
          <a:solidFill>
            <a:sysClr val="window" lastClr="FFFFFF">
              <a:hueOff val="0"/>
              <a:satOff val="0"/>
              <a:lumOff val="0"/>
              <a:alphaOff val="0"/>
            </a:sysClr>
          </a:solidFill>
          <a:prstDash val="solid"/>
          <a:miter lim="800000"/>
        </a:ln>
        <a:effectLst/>
        <a:scene3d>
          <a:camera prst="orthographicFront"/>
          <a:lightRig rig="threePt" dir="t"/>
        </a:scene3d>
        <a:sp3d>
          <a:bevelT/>
        </a:sp3d>
      </dgm:spPr>
      <dgm:t>
        <a:bodyPr/>
        <a:lstStyle/>
        <a:p>
          <a:r>
            <a:rPr lang="en-US" sz="1400" b="1" dirty="0" smtClean="0">
              <a:solidFill>
                <a:sysClr val="windowText" lastClr="000000"/>
              </a:solidFill>
              <a:effectLst/>
              <a:latin typeface="Arial Narrow" panose="020B0606020202030204" pitchFamily="34" charset="0"/>
              <a:ea typeface="+mn-ea"/>
              <a:cs typeface="+mn-cs"/>
            </a:rPr>
            <a:t>Strengthened Relationship between SAPS and CSPS to ensure responsive policing</a:t>
          </a:r>
          <a:endParaRPr lang="en-US" sz="1400" b="1" dirty="0">
            <a:solidFill>
              <a:sysClr val="windowText" lastClr="000000"/>
            </a:solidFill>
            <a:latin typeface="Arial Narrow" panose="020B0606020202030204" pitchFamily="34" charset="0"/>
            <a:ea typeface="+mn-ea"/>
            <a:cs typeface="+mn-cs"/>
          </a:endParaRPr>
        </a:p>
      </dgm:t>
    </dgm:pt>
    <dgm:pt modelId="{E599E8C7-071A-469A-9585-58303ECFDC70}" type="parTrans" cxnId="{4332E09B-76EA-4A61-AECF-DAB5254CD984}">
      <dgm:prSet/>
      <dgm:spPr/>
      <dgm:t>
        <a:bodyPr/>
        <a:lstStyle/>
        <a:p>
          <a:endParaRPr lang="en-US">
            <a:solidFill>
              <a:schemeClr val="tx1"/>
            </a:solidFill>
          </a:endParaRPr>
        </a:p>
      </dgm:t>
    </dgm:pt>
    <dgm:pt modelId="{80BD29A0-6ECC-40C1-BFAB-8498EBAFE474}" type="sibTrans" cxnId="{4332E09B-76EA-4A61-AECF-DAB5254CD984}">
      <dgm:prSet/>
      <dgm:spPr/>
      <dgm:t>
        <a:bodyPr/>
        <a:lstStyle/>
        <a:p>
          <a:endParaRPr lang="en-US">
            <a:solidFill>
              <a:schemeClr val="tx1"/>
            </a:solidFill>
          </a:endParaRPr>
        </a:p>
      </dgm:t>
    </dgm:pt>
    <dgm:pt modelId="{BF185911-AB24-42F0-8BC9-288628F540B2}">
      <dgm:prSet phldrT="[Text]" custT="1"/>
      <dgm:spPr>
        <a:xfrm>
          <a:off x="4664" y="439903"/>
          <a:ext cx="1827847" cy="1462278"/>
        </a:xfrm>
        <a:prstGeom prst="roundRect">
          <a:avLst>
            <a:gd name="adj" fmla="val 10000"/>
          </a:avLst>
        </a:prstGeom>
        <a:solidFill>
          <a:srgbClr val="70AD47">
            <a:lumMod val="60000"/>
            <a:lumOff val="40000"/>
          </a:srgbClr>
        </a:solidFill>
        <a:ln w="12700" cap="flat" cmpd="sng" algn="ctr">
          <a:solidFill>
            <a:sysClr val="window" lastClr="FFFFFF">
              <a:hueOff val="0"/>
              <a:satOff val="0"/>
              <a:lumOff val="0"/>
              <a:alphaOff val="0"/>
            </a:sysClr>
          </a:solidFill>
          <a:prstDash val="solid"/>
          <a:miter lim="800000"/>
        </a:ln>
        <a:effectLst/>
        <a:scene3d>
          <a:camera prst="orthographicFront"/>
          <a:lightRig rig="threePt" dir="t"/>
        </a:scene3d>
        <a:sp3d>
          <a:bevelT prst="relaxedInset"/>
        </a:sp3d>
      </dgm:spPr>
      <dgm:t>
        <a:bodyPr/>
        <a:lstStyle/>
        <a:p>
          <a:r>
            <a:rPr lang="en-US" sz="1400" b="1" dirty="0" smtClean="0">
              <a:solidFill>
                <a:sysClr val="windowText" lastClr="000000"/>
              </a:solidFill>
              <a:latin typeface="Arial Narrow" panose="020B0606020202030204" pitchFamily="34" charset="0"/>
              <a:ea typeface="+mn-ea"/>
              <a:cs typeface="+mn-cs"/>
            </a:rPr>
            <a:t>Assessment of SAPS </a:t>
          </a:r>
          <a:r>
            <a:rPr lang="en-US" sz="1400" b="1" dirty="0" err="1" smtClean="0">
              <a:solidFill>
                <a:sysClr val="windowText" lastClr="000000"/>
              </a:solidFill>
              <a:latin typeface="Arial Narrow" panose="020B0606020202030204" pitchFamily="34" charset="0"/>
              <a:ea typeface="+mn-ea"/>
              <a:cs typeface="+mn-cs"/>
            </a:rPr>
            <a:t>Programmes</a:t>
          </a:r>
          <a:endParaRPr lang="en-US" sz="1400" b="1" dirty="0">
            <a:solidFill>
              <a:sysClr val="windowText" lastClr="000000"/>
            </a:solidFill>
            <a:latin typeface="Arial Narrow" panose="020B0606020202030204" pitchFamily="34" charset="0"/>
            <a:ea typeface="+mn-ea"/>
            <a:cs typeface="+mn-cs"/>
          </a:endParaRPr>
        </a:p>
      </dgm:t>
    </dgm:pt>
    <dgm:pt modelId="{3A357E64-18BB-4622-B67A-036E9B8C9CE3}" type="parTrans" cxnId="{8E6C868B-6F44-4830-A9D9-6255C73752C9}">
      <dgm:prSet/>
      <dgm:spPr>
        <a:xfrm rot="12900000">
          <a:off x="778662" y="1340653"/>
          <a:ext cx="1547443" cy="548354"/>
        </a:xfrm>
        <a:prstGeom prst="leftArrow">
          <a:avLst>
            <a:gd name="adj1" fmla="val 60000"/>
            <a:gd name="adj2" fmla="val 50000"/>
          </a:avLst>
        </a:prstGeom>
        <a:solidFill>
          <a:srgbClr val="70AD47">
            <a:lumMod val="50000"/>
          </a:srgbClr>
        </a:solidFill>
        <a:ln>
          <a:noFill/>
        </a:ln>
        <a:effectLst/>
        <a:scene3d>
          <a:camera prst="orthographicFront"/>
          <a:lightRig rig="threePt" dir="t"/>
        </a:scene3d>
        <a:sp3d>
          <a:bevelT prst="relaxedInset"/>
        </a:sp3d>
      </dgm:spPr>
      <dgm:t>
        <a:bodyPr/>
        <a:lstStyle/>
        <a:p>
          <a:endParaRPr lang="en-US">
            <a:solidFill>
              <a:schemeClr val="tx1"/>
            </a:solidFill>
          </a:endParaRPr>
        </a:p>
      </dgm:t>
    </dgm:pt>
    <dgm:pt modelId="{C2879829-E76C-4A52-AADC-C526159248ED}" type="sibTrans" cxnId="{8E6C868B-6F44-4830-A9D9-6255C73752C9}">
      <dgm:prSet/>
      <dgm:spPr/>
      <dgm:t>
        <a:bodyPr/>
        <a:lstStyle/>
        <a:p>
          <a:endParaRPr lang="en-US">
            <a:solidFill>
              <a:schemeClr val="tx1"/>
            </a:solidFill>
          </a:endParaRPr>
        </a:p>
      </dgm:t>
    </dgm:pt>
    <dgm:pt modelId="{5A0C6D5B-7C6C-488A-A931-55A5AC6AA0C8}">
      <dgm:prSet phldrT="[Text]" custT="1"/>
      <dgm:spPr>
        <a:xfrm>
          <a:off x="4263487" y="439903"/>
          <a:ext cx="1827847" cy="1462278"/>
        </a:xfrm>
        <a:prstGeom prst="roundRect">
          <a:avLst>
            <a:gd name="adj" fmla="val 10000"/>
          </a:avLst>
        </a:prstGeom>
        <a:solidFill>
          <a:srgbClr val="70AD47">
            <a:lumMod val="60000"/>
            <a:lumOff val="40000"/>
          </a:srgbClr>
        </a:solidFill>
        <a:ln w="12700" cap="flat" cmpd="sng" algn="ctr">
          <a:solidFill>
            <a:sysClr val="window" lastClr="FFFFFF">
              <a:hueOff val="0"/>
              <a:satOff val="0"/>
              <a:lumOff val="0"/>
              <a:alphaOff val="0"/>
            </a:sysClr>
          </a:solidFill>
          <a:prstDash val="solid"/>
          <a:miter lim="800000"/>
        </a:ln>
        <a:effectLst/>
        <a:scene3d>
          <a:camera prst="orthographicFront"/>
          <a:lightRig rig="threePt" dir="t"/>
        </a:scene3d>
        <a:sp3d>
          <a:bevelT prst="relaxedInset"/>
        </a:sp3d>
      </dgm:spPr>
      <dgm:t>
        <a:bodyPr/>
        <a:lstStyle/>
        <a:p>
          <a:r>
            <a:rPr lang="en-US" sz="1400" b="1" dirty="0" smtClean="0">
              <a:solidFill>
                <a:sysClr val="windowText" lastClr="000000"/>
              </a:solidFill>
              <a:latin typeface="Arial Narrow" panose="020B0606020202030204" pitchFamily="34" charset="0"/>
              <a:ea typeface="+mn-ea"/>
              <a:cs typeface="+mn-cs"/>
            </a:rPr>
            <a:t>Evaluations on Legislation and Policies </a:t>
          </a:r>
          <a:endParaRPr lang="en-US" sz="1400" b="1" dirty="0">
            <a:solidFill>
              <a:sysClr val="windowText" lastClr="000000"/>
            </a:solidFill>
            <a:latin typeface="Arial Narrow" panose="020B0606020202030204" pitchFamily="34" charset="0"/>
            <a:ea typeface="+mn-ea"/>
            <a:cs typeface="+mn-cs"/>
          </a:endParaRPr>
        </a:p>
      </dgm:t>
    </dgm:pt>
    <dgm:pt modelId="{D60219AB-35FD-4BD6-886E-1A6CD029FF03}" type="parTrans" cxnId="{0CB1D3B3-6F9A-4156-BC46-3C5075D780FE}">
      <dgm:prSet/>
      <dgm:spPr>
        <a:xfrm rot="19500000">
          <a:off x="3769893" y="1340653"/>
          <a:ext cx="1547443" cy="548354"/>
        </a:xfrm>
        <a:prstGeom prst="leftArrow">
          <a:avLst>
            <a:gd name="adj1" fmla="val 60000"/>
            <a:gd name="adj2" fmla="val 50000"/>
          </a:avLst>
        </a:prstGeom>
        <a:solidFill>
          <a:srgbClr val="70AD47">
            <a:lumMod val="50000"/>
          </a:srgbClr>
        </a:solidFill>
        <a:ln>
          <a:noFill/>
        </a:ln>
        <a:effectLst/>
        <a:scene3d>
          <a:camera prst="orthographicFront"/>
          <a:lightRig rig="threePt" dir="t"/>
        </a:scene3d>
        <a:sp3d>
          <a:bevelT prst="relaxedInset"/>
        </a:sp3d>
      </dgm:spPr>
      <dgm:t>
        <a:bodyPr/>
        <a:lstStyle/>
        <a:p>
          <a:endParaRPr lang="en-US">
            <a:solidFill>
              <a:schemeClr val="tx1"/>
            </a:solidFill>
          </a:endParaRPr>
        </a:p>
      </dgm:t>
    </dgm:pt>
    <dgm:pt modelId="{854C7D2E-6E7A-46CE-950F-56AF7CBAC58B}" type="sibTrans" cxnId="{0CB1D3B3-6F9A-4156-BC46-3C5075D780FE}">
      <dgm:prSet/>
      <dgm:spPr/>
      <dgm:t>
        <a:bodyPr/>
        <a:lstStyle/>
        <a:p>
          <a:endParaRPr lang="en-US">
            <a:solidFill>
              <a:schemeClr val="tx1"/>
            </a:solidFill>
          </a:endParaRPr>
        </a:p>
      </dgm:t>
    </dgm:pt>
    <dgm:pt modelId="{16915690-1D12-4D6D-96F3-4ECED80284DB}">
      <dgm:prSet/>
      <dgm:spPr/>
      <dgm:t>
        <a:bodyPr/>
        <a:lstStyle/>
        <a:p>
          <a:endParaRPr lang="en-US"/>
        </a:p>
      </dgm:t>
    </dgm:pt>
    <dgm:pt modelId="{6815DA7E-DEBF-4C41-8ABE-143BD8DC713E}" type="parTrans" cxnId="{14CDAE2D-951D-40BF-B3D7-81C5F0B720DA}">
      <dgm:prSet/>
      <dgm:spPr/>
      <dgm:t>
        <a:bodyPr/>
        <a:lstStyle/>
        <a:p>
          <a:endParaRPr lang="en-US"/>
        </a:p>
      </dgm:t>
    </dgm:pt>
    <dgm:pt modelId="{247318EB-3E0A-489A-A309-344CFEAE7D8F}" type="sibTrans" cxnId="{14CDAE2D-951D-40BF-B3D7-81C5F0B720DA}">
      <dgm:prSet/>
      <dgm:spPr/>
      <dgm:t>
        <a:bodyPr/>
        <a:lstStyle/>
        <a:p>
          <a:endParaRPr lang="en-US"/>
        </a:p>
      </dgm:t>
    </dgm:pt>
    <dgm:pt modelId="{5794B738-872B-46A2-A219-94A85C275402}" type="pres">
      <dgm:prSet presAssocID="{F78E42A9-380E-49B3-9FE6-191764058357}" presName="cycle" presStyleCnt="0">
        <dgm:presLayoutVars>
          <dgm:chMax val="1"/>
          <dgm:dir/>
          <dgm:animLvl val="ctr"/>
          <dgm:resizeHandles val="exact"/>
        </dgm:presLayoutVars>
      </dgm:prSet>
      <dgm:spPr/>
      <dgm:t>
        <a:bodyPr/>
        <a:lstStyle/>
        <a:p>
          <a:endParaRPr lang="en-US"/>
        </a:p>
      </dgm:t>
    </dgm:pt>
    <dgm:pt modelId="{5A8D987D-58BC-4472-BE7A-08753450F48F}" type="pres">
      <dgm:prSet presAssocID="{2777BB65-D0D0-4101-833F-D67049736625}" presName="centerShape" presStyleLbl="node0" presStyleIdx="0" presStyleCnt="1"/>
      <dgm:spPr/>
      <dgm:t>
        <a:bodyPr/>
        <a:lstStyle/>
        <a:p>
          <a:endParaRPr lang="en-US"/>
        </a:p>
      </dgm:t>
    </dgm:pt>
    <dgm:pt modelId="{19B8BF16-7047-496D-8C98-F17FA167C1E5}" type="pres">
      <dgm:prSet presAssocID="{3A357E64-18BB-4622-B67A-036E9B8C9CE3}" presName="parTrans" presStyleLbl="bgSibTrans2D1" presStyleIdx="0" presStyleCnt="2"/>
      <dgm:spPr/>
      <dgm:t>
        <a:bodyPr/>
        <a:lstStyle/>
        <a:p>
          <a:endParaRPr lang="en-US"/>
        </a:p>
      </dgm:t>
    </dgm:pt>
    <dgm:pt modelId="{69FFED83-0C1B-4AA2-B862-3F25F2522241}" type="pres">
      <dgm:prSet presAssocID="{BF185911-AB24-42F0-8BC9-288628F540B2}" presName="node" presStyleLbl="node1" presStyleIdx="0" presStyleCnt="2">
        <dgm:presLayoutVars>
          <dgm:bulletEnabled val="1"/>
        </dgm:presLayoutVars>
      </dgm:prSet>
      <dgm:spPr/>
      <dgm:t>
        <a:bodyPr/>
        <a:lstStyle/>
        <a:p>
          <a:endParaRPr lang="en-US"/>
        </a:p>
      </dgm:t>
    </dgm:pt>
    <dgm:pt modelId="{E78835F7-3571-44F3-86D5-7126E00020A6}" type="pres">
      <dgm:prSet presAssocID="{D60219AB-35FD-4BD6-886E-1A6CD029FF03}" presName="parTrans" presStyleLbl="bgSibTrans2D1" presStyleIdx="1" presStyleCnt="2"/>
      <dgm:spPr/>
      <dgm:t>
        <a:bodyPr/>
        <a:lstStyle/>
        <a:p>
          <a:endParaRPr lang="en-US"/>
        </a:p>
      </dgm:t>
    </dgm:pt>
    <dgm:pt modelId="{21C46CF2-0D2A-4BE2-8B00-A39532FC8102}" type="pres">
      <dgm:prSet presAssocID="{5A0C6D5B-7C6C-488A-A931-55A5AC6AA0C8}" presName="node" presStyleLbl="node1" presStyleIdx="1" presStyleCnt="2">
        <dgm:presLayoutVars>
          <dgm:bulletEnabled val="1"/>
        </dgm:presLayoutVars>
      </dgm:prSet>
      <dgm:spPr/>
      <dgm:t>
        <a:bodyPr/>
        <a:lstStyle/>
        <a:p>
          <a:endParaRPr lang="en-US"/>
        </a:p>
      </dgm:t>
    </dgm:pt>
  </dgm:ptLst>
  <dgm:cxnLst>
    <dgm:cxn modelId="{8F01E94E-BAB4-42D3-BB12-9877AA836FCA}" type="presOf" srcId="{2777BB65-D0D0-4101-833F-D67049736625}" destId="{5A8D987D-58BC-4472-BE7A-08753450F48F}" srcOrd="0" destOrd="0" presId="urn:microsoft.com/office/officeart/2005/8/layout/radial4"/>
    <dgm:cxn modelId="{4332E09B-76EA-4A61-AECF-DAB5254CD984}" srcId="{F78E42A9-380E-49B3-9FE6-191764058357}" destId="{2777BB65-D0D0-4101-833F-D67049736625}" srcOrd="0" destOrd="0" parTransId="{E599E8C7-071A-469A-9585-58303ECFDC70}" sibTransId="{80BD29A0-6ECC-40C1-BFAB-8498EBAFE474}"/>
    <dgm:cxn modelId="{14CDAE2D-951D-40BF-B3D7-81C5F0B720DA}" srcId="{F78E42A9-380E-49B3-9FE6-191764058357}" destId="{16915690-1D12-4D6D-96F3-4ECED80284DB}" srcOrd="1" destOrd="0" parTransId="{6815DA7E-DEBF-4C41-8ABE-143BD8DC713E}" sibTransId="{247318EB-3E0A-489A-A309-344CFEAE7D8F}"/>
    <dgm:cxn modelId="{8E6C868B-6F44-4830-A9D9-6255C73752C9}" srcId="{2777BB65-D0D0-4101-833F-D67049736625}" destId="{BF185911-AB24-42F0-8BC9-288628F540B2}" srcOrd="0" destOrd="0" parTransId="{3A357E64-18BB-4622-B67A-036E9B8C9CE3}" sibTransId="{C2879829-E76C-4A52-AADC-C526159248ED}"/>
    <dgm:cxn modelId="{229286CF-2DA7-47C0-996F-0AFEDFCF9E08}" type="presOf" srcId="{F78E42A9-380E-49B3-9FE6-191764058357}" destId="{5794B738-872B-46A2-A219-94A85C275402}" srcOrd="0" destOrd="0" presId="urn:microsoft.com/office/officeart/2005/8/layout/radial4"/>
    <dgm:cxn modelId="{59DE347D-F0CB-4C32-92B7-1BEE84A0BA80}" type="presOf" srcId="{D60219AB-35FD-4BD6-886E-1A6CD029FF03}" destId="{E78835F7-3571-44F3-86D5-7126E00020A6}" srcOrd="0" destOrd="0" presId="urn:microsoft.com/office/officeart/2005/8/layout/radial4"/>
    <dgm:cxn modelId="{0CB1D3B3-6F9A-4156-BC46-3C5075D780FE}" srcId="{2777BB65-D0D0-4101-833F-D67049736625}" destId="{5A0C6D5B-7C6C-488A-A931-55A5AC6AA0C8}" srcOrd="1" destOrd="0" parTransId="{D60219AB-35FD-4BD6-886E-1A6CD029FF03}" sibTransId="{854C7D2E-6E7A-46CE-950F-56AF7CBAC58B}"/>
    <dgm:cxn modelId="{85C06521-899F-47DE-A03A-DF08ECBD4032}" type="presOf" srcId="{3A357E64-18BB-4622-B67A-036E9B8C9CE3}" destId="{19B8BF16-7047-496D-8C98-F17FA167C1E5}" srcOrd="0" destOrd="0" presId="urn:microsoft.com/office/officeart/2005/8/layout/radial4"/>
    <dgm:cxn modelId="{0D8FF9EB-18C8-4553-BE8C-DAC31213D727}" type="presOf" srcId="{BF185911-AB24-42F0-8BC9-288628F540B2}" destId="{69FFED83-0C1B-4AA2-B862-3F25F2522241}" srcOrd="0" destOrd="0" presId="urn:microsoft.com/office/officeart/2005/8/layout/radial4"/>
    <dgm:cxn modelId="{ED30F6B5-E820-4356-B797-9A08802C2453}" type="presOf" srcId="{5A0C6D5B-7C6C-488A-A931-55A5AC6AA0C8}" destId="{21C46CF2-0D2A-4BE2-8B00-A39532FC8102}" srcOrd="0" destOrd="0" presId="urn:microsoft.com/office/officeart/2005/8/layout/radial4"/>
    <dgm:cxn modelId="{94DAB6E0-B020-4C5E-A5A5-7641D3754F51}" type="presParOf" srcId="{5794B738-872B-46A2-A219-94A85C275402}" destId="{5A8D987D-58BC-4472-BE7A-08753450F48F}" srcOrd="0" destOrd="0" presId="urn:microsoft.com/office/officeart/2005/8/layout/radial4"/>
    <dgm:cxn modelId="{A5AE7EE5-E1F8-485C-82E6-B16D4B881857}" type="presParOf" srcId="{5794B738-872B-46A2-A219-94A85C275402}" destId="{19B8BF16-7047-496D-8C98-F17FA167C1E5}" srcOrd="1" destOrd="0" presId="urn:microsoft.com/office/officeart/2005/8/layout/radial4"/>
    <dgm:cxn modelId="{6C5B8618-4F50-434A-9565-719F9C55C19E}" type="presParOf" srcId="{5794B738-872B-46A2-A219-94A85C275402}" destId="{69FFED83-0C1B-4AA2-B862-3F25F2522241}" srcOrd="2" destOrd="0" presId="urn:microsoft.com/office/officeart/2005/8/layout/radial4"/>
    <dgm:cxn modelId="{E4DD4382-8DD1-49A0-9D0D-13EAEA0B73F3}" type="presParOf" srcId="{5794B738-872B-46A2-A219-94A85C275402}" destId="{E78835F7-3571-44F3-86D5-7126E00020A6}" srcOrd="3" destOrd="0" presId="urn:microsoft.com/office/officeart/2005/8/layout/radial4"/>
    <dgm:cxn modelId="{928583B2-08B8-4E08-80B9-8CCF69C72B02}" type="presParOf" srcId="{5794B738-872B-46A2-A219-94A85C275402}" destId="{21C46CF2-0D2A-4BE2-8B00-A39532FC8102}" srcOrd="4" destOrd="0" presId="urn:microsoft.com/office/officeart/2005/8/layout/radial4"/>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64878795-A134-4D89-9F86-AB755B045121}" type="doc">
      <dgm:prSet loTypeId="urn:microsoft.com/office/officeart/2005/8/layout/hList1" loCatId="list" qsTypeId="urn:microsoft.com/office/officeart/2005/8/quickstyle/3d3" qsCatId="3D" csTypeId="urn:microsoft.com/office/officeart/2005/8/colors/accent6_3" csCatId="accent6" phldr="1"/>
      <dgm:spPr/>
      <dgm:t>
        <a:bodyPr/>
        <a:lstStyle/>
        <a:p>
          <a:endParaRPr lang="en-US"/>
        </a:p>
      </dgm:t>
    </dgm:pt>
    <dgm:pt modelId="{30F13BA2-237F-4001-982D-8E37CE3BF87F}">
      <dgm:prSet phldrT="[Text]" custT="1"/>
      <dgm:spPr>
        <a:solidFill>
          <a:srgbClr val="339933"/>
        </a:solidFill>
      </dgm:spPr>
      <dgm:t>
        <a:bodyPr/>
        <a:lstStyle/>
        <a:p>
          <a:pPr>
            <a:lnSpc>
              <a:spcPct val="100000"/>
            </a:lnSpc>
            <a:spcBef>
              <a:spcPts val="0"/>
            </a:spcBef>
            <a:spcAft>
              <a:spcPts val="0"/>
            </a:spcAft>
          </a:pPr>
          <a:r>
            <a:rPr lang="en-US" sz="1600" b="1" dirty="0" smtClean="0">
              <a:solidFill>
                <a:schemeClr val="tx1"/>
              </a:solidFill>
              <a:latin typeface="Arial Narrow" panose="020B0606020202030204" pitchFamily="34" charset="0"/>
            </a:rPr>
            <a:t>KEY PRIORITIES</a:t>
          </a:r>
          <a:endParaRPr lang="en-US" sz="1600" b="1" dirty="0">
            <a:solidFill>
              <a:schemeClr val="tx1"/>
            </a:solidFill>
            <a:latin typeface="Arial Narrow" panose="020B0606020202030204" pitchFamily="34" charset="0"/>
          </a:endParaRPr>
        </a:p>
      </dgm:t>
    </dgm:pt>
    <dgm:pt modelId="{1837F3CA-8F9C-43B6-8FB9-E5E8CDE90A48}" type="parTrans" cxnId="{B25DCCB7-F048-456B-9CF1-7086F3020C78}">
      <dgm:prSet/>
      <dgm:spPr/>
      <dgm:t>
        <a:bodyPr/>
        <a:lstStyle/>
        <a:p>
          <a:pPr>
            <a:lnSpc>
              <a:spcPct val="100000"/>
            </a:lnSpc>
            <a:spcBef>
              <a:spcPts val="0"/>
            </a:spcBef>
            <a:spcAft>
              <a:spcPts val="0"/>
            </a:spcAft>
          </a:pPr>
          <a:endParaRPr lang="en-US" b="1">
            <a:solidFill>
              <a:schemeClr val="tx1"/>
            </a:solidFill>
            <a:latin typeface="Arial Narrow" panose="020B0606020202030204" pitchFamily="34" charset="0"/>
          </a:endParaRPr>
        </a:p>
      </dgm:t>
    </dgm:pt>
    <dgm:pt modelId="{E10CB08E-CA42-4821-92AE-27CAD3221330}" type="sibTrans" cxnId="{B25DCCB7-F048-456B-9CF1-7086F3020C78}">
      <dgm:prSet/>
      <dgm:spPr/>
      <dgm:t>
        <a:bodyPr/>
        <a:lstStyle/>
        <a:p>
          <a:pPr>
            <a:lnSpc>
              <a:spcPct val="100000"/>
            </a:lnSpc>
            <a:spcBef>
              <a:spcPts val="0"/>
            </a:spcBef>
            <a:spcAft>
              <a:spcPts val="0"/>
            </a:spcAft>
          </a:pPr>
          <a:endParaRPr lang="en-US" b="1">
            <a:solidFill>
              <a:schemeClr val="tx1"/>
            </a:solidFill>
            <a:latin typeface="Arial Narrow" panose="020B0606020202030204" pitchFamily="34" charset="0"/>
          </a:endParaRPr>
        </a:p>
      </dgm:t>
    </dgm:pt>
    <dgm:pt modelId="{99E7619A-9A4E-4950-835D-6E600CEEF979}">
      <dgm:prSet phldrT="[Text]" custT="1"/>
      <dgm:spPr>
        <a:solidFill>
          <a:srgbClr val="B4E6B4">
            <a:alpha val="89804"/>
          </a:srgbClr>
        </a:solidFill>
      </dgm:spPr>
      <dgm:t>
        <a:bodyPr/>
        <a:lstStyle/>
        <a:p>
          <a:pPr algn="just">
            <a:lnSpc>
              <a:spcPct val="150000"/>
            </a:lnSpc>
            <a:spcBef>
              <a:spcPts val="0"/>
            </a:spcBef>
            <a:spcAft>
              <a:spcPts val="0"/>
            </a:spcAft>
          </a:pPr>
          <a:r>
            <a:rPr lang="en-US" sz="1600" b="0" dirty="0" smtClean="0">
              <a:solidFill>
                <a:schemeClr val="tx1"/>
              </a:solidFill>
              <a:latin typeface="Arial Narrow" panose="020B0606020202030204" pitchFamily="34" charset="0"/>
            </a:rPr>
            <a:t>Enhancement of police visibility</a:t>
          </a:r>
          <a:endParaRPr lang="en-US" sz="1600" b="0" dirty="0">
            <a:solidFill>
              <a:schemeClr val="tx1"/>
            </a:solidFill>
            <a:latin typeface="Arial Narrow" panose="020B0606020202030204" pitchFamily="34" charset="0"/>
          </a:endParaRPr>
        </a:p>
      </dgm:t>
    </dgm:pt>
    <dgm:pt modelId="{9FA21583-D77D-4508-B8EC-C0AC7587F9BE}" type="parTrans" cxnId="{2BCF0C83-95B6-481D-BFEF-7BB6167713C2}">
      <dgm:prSet/>
      <dgm:spPr/>
      <dgm:t>
        <a:bodyPr/>
        <a:lstStyle/>
        <a:p>
          <a:pPr>
            <a:lnSpc>
              <a:spcPct val="100000"/>
            </a:lnSpc>
            <a:spcBef>
              <a:spcPts val="0"/>
            </a:spcBef>
            <a:spcAft>
              <a:spcPts val="0"/>
            </a:spcAft>
          </a:pPr>
          <a:endParaRPr lang="en-US" b="1">
            <a:solidFill>
              <a:schemeClr val="tx1"/>
            </a:solidFill>
            <a:latin typeface="Arial Narrow" panose="020B0606020202030204" pitchFamily="34" charset="0"/>
          </a:endParaRPr>
        </a:p>
      </dgm:t>
    </dgm:pt>
    <dgm:pt modelId="{E5A130BE-4D11-4987-B009-405463F5618E}" type="sibTrans" cxnId="{2BCF0C83-95B6-481D-BFEF-7BB6167713C2}">
      <dgm:prSet/>
      <dgm:spPr/>
      <dgm:t>
        <a:bodyPr/>
        <a:lstStyle/>
        <a:p>
          <a:pPr>
            <a:lnSpc>
              <a:spcPct val="100000"/>
            </a:lnSpc>
            <a:spcBef>
              <a:spcPts val="0"/>
            </a:spcBef>
            <a:spcAft>
              <a:spcPts val="0"/>
            </a:spcAft>
          </a:pPr>
          <a:endParaRPr lang="en-US" b="1">
            <a:solidFill>
              <a:schemeClr val="tx1"/>
            </a:solidFill>
            <a:latin typeface="Arial Narrow" panose="020B0606020202030204" pitchFamily="34" charset="0"/>
          </a:endParaRPr>
        </a:p>
      </dgm:t>
    </dgm:pt>
    <dgm:pt modelId="{B8435C7B-F652-442F-B737-D81E1CCE93E3}">
      <dgm:prSet phldrT="[Text]" custT="1"/>
      <dgm:spPr>
        <a:solidFill>
          <a:srgbClr val="B4E6B4">
            <a:alpha val="89804"/>
          </a:srgbClr>
        </a:solidFill>
      </dgm:spPr>
      <dgm:t>
        <a:bodyPr/>
        <a:lstStyle/>
        <a:p>
          <a:pPr algn="just">
            <a:lnSpc>
              <a:spcPct val="150000"/>
            </a:lnSpc>
            <a:spcBef>
              <a:spcPts val="0"/>
            </a:spcBef>
            <a:spcAft>
              <a:spcPts val="0"/>
            </a:spcAft>
          </a:pPr>
          <a:r>
            <a:rPr lang="en-US" sz="1600" b="0" dirty="0" smtClean="0">
              <a:solidFill>
                <a:schemeClr val="tx1"/>
              </a:solidFill>
              <a:latin typeface="Arial Narrow" panose="020B0606020202030204" pitchFamily="34" charset="0"/>
            </a:rPr>
            <a:t>Thorough and responsive investigation of crime</a:t>
          </a:r>
          <a:endParaRPr lang="en-US" sz="1600" b="0" dirty="0">
            <a:solidFill>
              <a:schemeClr val="tx1"/>
            </a:solidFill>
            <a:latin typeface="Arial Narrow" panose="020B0606020202030204" pitchFamily="34" charset="0"/>
          </a:endParaRPr>
        </a:p>
      </dgm:t>
    </dgm:pt>
    <dgm:pt modelId="{B906C57A-462D-42DA-806F-C79E210BC6EB}" type="parTrans" cxnId="{03659375-A716-4EE1-89E5-7B10A124F5C8}">
      <dgm:prSet/>
      <dgm:spPr/>
      <dgm:t>
        <a:bodyPr/>
        <a:lstStyle/>
        <a:p>
          <a:pPr>
            <a:lnSpc>
              <a:spcPct val="100000"/>
            </a:lnSpc>
            <a:spcBef>
              <a:spcPts val="0"/>
            </a:spcBef>
            <a:spcAft>
              <a:spcPts val="0"/>
            </a:spcAft>
          </a:pPr>
          <a:endParaRPr lang="en-US" b="1">
            <a:solidFill>
              <a:schemeClr val="tx1"/>
            </a:solidFill>
            <a:latin typeface="Arial Narrow" panose="020B0606020202030204" pitchFamily="34" charset="0"/>
          </a:endParaRPr>
        </a:p>
      </dgm:t>
    </dgm:pt>
    <dgm:pt modelId="{15E2C103-4CBE-42BC-BAC5-8A1C1807B4C8}" type="sibTrans" cxnId="{03659375-A716-4EE1-89E5-7B10A124F5C8}">
      <dgm:prSet/>
      <dgm:spPr/>
      <dgm:t>
        <a:bodyPr/>
        <a:lstStyle/>
        <a:p>
          <a:pPr>
            <a:lnSpc>
              <a:spcPct val="100000"/>
            </a:lnSpc>
            <a:spcBef>
              <a:spcPts val="0"/>
            </a:spcBef>
            <a:spcAft>
              <a:spcPts val="0"/>
            </a:spcAft>
          </a:pPr>
          <a:endParaRPr lang="en-US" b="1">
            <a:solidFill>
              <a:schemeClr val="tx1"/>
            </a:solidFill>
            <a:latin typeface="Arial Narrow" panose="020B0606020202030204" pitchFamily="34" charset="0"/>
          </a:endParaRPr>
        </a:p>
      </dgm:t>
    </dgm:pt>
    <dgm:pt modelId="{60DA55EB-7DB9-42F4-B927-6C4BA531F864}">
      <dgm:prSet phldrT="[Text]" custT="1"/>
      <dgm:spPr>
        <a:solidFill>
          <a:srgbClr val="339933"/>
        </a:solidFill>
      </dgm:spPr>
      <dgm:t>
        <a:bodyPr/>
        <a:lstStyle/>
        <a:p>
          <a:pPr>
            <a:lnSpc>
              <a:spcPct val="100000"/>
            </a:lnSpc>
            <a:spcBef>
              <a:spcPts val="0"/>
            </a:spcBef>
            <a:spcAft>
              <a:spcPts val="0"/>
            </a:spcAft>
          </a:pPr>
          <a:r>
            <a:rPr lang="en-US" sz="1600" b="1" dirty="0" smtClean="0">
              <a:solidFill>
                <a:schemeClr val="tx1"/>
              </a:solidFill>
              <a:latin typeface="Arial Narrow" panose="020B0606020202030204" pitchFamily="34" charset="0"/>
            </a:rPr>
            <a:t>NATIONAL POLICING STRATEGY</a:t>
          </a:r>
          <a:endParaRPr lang="en-US" sz="1600" b="1" dirty="0">
            <a:solidFill>
              <a:schemeClr val="tx1"/>
            </a:solidFill>
            <a:latin typeface="Arial Narrow" panose="020B0606020202030204" pitchFamily="34" charset="0"/>
          </a:endParaRPr>
        </a:p>
      </dgm:t>
    </dgm:pt>
    <dgm:pt modelId="{3C13476B-7002-4888-9B1D-9E257ED23C82}" type="parTrans" cxnId="{F7354BCF-0308-498C-B827-66739B395C8D}">
      <dgm:prSet/>
      <dgm:spPr/>
      <dgm:t>
        <a:bodyPr/>
        <a:lstStyle/>
        <a:p>
          <a:pPr>
            <a:lnSpc>
              <a:spcPct val="100000"/>
            </a:lnSpc>
            <a:spcBef>
              <a:spcPts val="0"/>
            </a:spcBef>
            <a:spcAft>
              <a:spcPts val="0"/>
            </a:spcAft>
          </a:pPr>
          <a:endParaRPr lang="en-US" b="1">
            <a:solidFill>
              <a:schemeClr val="tx1"/>
            </a:solidFill>
            <a:latin typeface="Arial Narrow" panose="020B0606020202030204" pitchFamily="34" charset="0"/>
          </a:endParaRPr>
        </a:p>
      </dgm:t>
    </dgm:pt>
    <dgm:pt modelId="{72A35D34-0B10-4041-A889-2A7409C86A56}" type="sibTrans" cxnId="{F7354BCF-0308-498C-B827-66739B395C8D}">
      <dgm:prSet/>
      <dgm:spPr/>
      <dgm:t>
        <a:bodyPr/>
        <a:lstStyle/>
        <a:p>
          <a:pPr>
            <a:lnSpc>
              <a:spcPct val="100000"/>
            </a:lnSpc>
            <a:spcBef>
              <a:spcPts val="0"/>
            </a:spcBef>
            <a:spcAft>
              <a:spcPts val="0"/>
            </a:spcAft>
          </a:pPr>
          <a:endParaRPr lang="en-US" b="1">
            <a:solidFill>
              <a:schemeClr val="tx1"/>
            </a:solidFill>
            <a:latin typeface="Arial Narrow" panose="020B0606020202030204" pitchFamily="34" charset="0"/>
          </a:endParaRPr>
        </a:p>
      </dgm:t>
    </dgm:pt>
    <dgm:pt modelId="{F6770397-2CDA-4B69-93CE-323876AA32B6}">
      <dgm:prSet phldrT="[Text]" custT="1"/>
      <dgm:spPr>
        <a:solidFill>
          <a:srgbClr val="B4E6B4">
            <a:alpha val="90000"/>
          </a:srgbClr>
        </a:solidFill>
      </dgm:spPr>
      <dgm:t>
        <a:bodyPr/>
        <a:lstStyle/>
        <a:p>
          <a:pPr algn="just">
            <a:lnSpc>
              <a:spcPct val="150000"/>
            </a:lnSpc>
            <a:spcBef>
              <a:spcPts val="0"/>
            </a:spcBef>
            <a:spcAft>
              <a:spcPts val="0"/>
            </a:spcAft>
          </a:pPr>
          <a:r>
            <a:rPr lang="en-US" sz="1500" b="0" baseline="0" dirty="0" smtClean="0">
              <a:solidFill>
                <a:schemeClr val="tx1"/>
              </a:solidFill>
              <a:latin typeface="Arial Narrow" panose="020B0606020202030204" pitchFamily="34" charset="0"/>
            </a:rPr>
            <a:t>Response to threats to the territorial integrity of the State</a:t>
          </a:r>
          <a:endParaRPr lang="en-US" sz="1500" b="0" baseline="0" dirty="0">
            <a:solidFill>
              <a:schemeClr val="tx1"/>
            </a:solidFill>
            <a:latin typeface="Arial Narrow" panose="020B0606020202030204" pitchFamily="34" charset="0"/>
          </a:endParaRPr>
        </a:p>
      </dgm:t>
    </dgm:pt>
    <dgm:pt modelId="{5281072B-1997-48F2-A118-18D49B75866C}" type="parTrans" cxnId="{9B98D355-976D-4798-9A34-BD429C43342D}">
      <dgm:prSet/>
      <dgm:spPr/>
      <dgm:t>
        <a:bodyPr/>
        <a:lstStyle/>
        <a:p>
          <a:pPr>
            <a:lnSpc>
              <a:spcPct val="100000"/>
            </a:lnSpc>
            <a:spcBef>
              <a:spcPts val="0"/>
            </a:spcBef>
            <a:spcAft>
              <a:spcPts val="0"/>
            </a:spcAft>
          </a:pPr>
          <a:endParaRPr lang="en-US" b="1">
            <a:solidFill>
              <a:schemeClr val="tx1"/>
            </a:solidFill>
            <a:latin typeface="Arial Narrow" panose="020B0606020202030204" pitchFamily="34" charset="0"/>
          </a:endParaRPr>
        </a:p>
      </dgm:t>
    </dgm:pt>
    <dgm:pt modelId="{98FF08C4-8773-4335-9947-B4B1B418A3ED}" type="sibTrans" cxnId="{9B98D355-976D-4798-9A34-BD429C43342D}">
      <dgm:prSet/>
      <dgm:spPr/>
      <dgm:t>
        <a:bodyPr/>
        <a:lstStyle/>
        <a:p>
          <a:pPr>
            <a:lnSpc>
              <a:spcPct val="100000"/>
            </a:lnSpc>
            <a:spcBef>
              <a:spcPts val="0"/>
            </a:spcBef>
            <a:spcAft>
              <a:spcPts val="0"/>
            </a:spcAft>
          </a:pPr>
          <a:endParaRPr lang="en-US" b="1">
            <a:solidFill>
              <a:schemeClr val="tx1"/>
            </a:solidFill>
            <a:latin typeface="Arial Narrow" panose="020B0606020202030204" pitchFamily="34" charset="0"/>
          </a:endParaRPr>
        </a:p>
      </dgm:t>
    </dgm:pt>
    <dgm:pt modelId="{D9596ABD-5270-43AD-A181-86FFBAFD4D11}">
      <dgm:prSet phldrT="[Text]" custT="1"/>
      <dgm:spPr>
        <a:solidFill>
          <a:srgbClr val="B4E6B4">
            <a:alpha val="90000"/>
          </a:srgbClr>
        </a:solidFill>
      </dgm:spPr>
      <dgm:t>
        <a:bodyPr/>
        <a:lstStyle/>
        <a:p>
          <a:pPr algn="just">
            <a:lnSpc>
              <a:spcPct val="150000"/>
            </a:lnSpc>
            <a:spcBef>
              <a:spcPts val="0"/>
            </a:spcBef>
            <a:spcAft>
              <a:spcPts val="0"/>
            </a:spcAft>
          </a:pPr>
          <a:r>
            <a:rPr lang="en-US" sz="1500" b="0" baseline="0" dirty="0" smtClean="0">
              <a:solidFill>
                <a:schemeClr val="tx1"/>
              </a:solidFill>
              <a:latin typeface="Arial Narrow" panose="020B0606020202030204" pitchFamily="34" charset="0"/>
            </a:rPr>
            <a:t>Prevention and investigation of crime that threatens the economy</a:t>
          </a:r>
          <a:endParaRPr lang="en-US" sz="1500" b="0" baseline="0" dirty="0">
            <a:solidFill>
              <a:schemeClr val="tx1"/>
            </a:solidFill>
            <a:latin typeface="Arial Narrow" panose="020B0606020202030204" pitchFamily="34" charset="0"/>
          </a:endParaRPr>
        </a:p>
      </dgm:t>
    </dgm:pt>
    <dgm:pt modelId="{F676CED2-F017-46F7-92AD-59467B719215}" type="parTrans" cxnId="{15FCBB2C-AE49-4FB2-BF6E-8E6022F520D9}">
      <dgm:prSet/>
      <dgm:spPr/>
      <dgm:t>
        <a:bodyPr/>
        <a:lstStyle/>
        <a:p>
          <a:pPr>
            <a:lnSpc>
              <a:spcPct val="100000"/>
            </a:lnSpc>
            <a:spcBef>
              <a:spcPts val="0"/>
            </a:spcBef>
            <a:spcAft>
              <a:spcPts val="0"/>
            </a:spcAft>
          </a:pPr>
          <a:endParaRPr lang="en-US" b="1">
            <a:solidFill>
              <a:schemeClr val="tx1"/>
            </a:solidFill>
            <a:latin typeface="Arial Narrow" panose="020B0606020202030204" pitchFamily="34" charset="0"/>
          </a:endParaRPr>
        </a:p>
      </dgm:t>
    </dgm:pt>
    <dgm:pt modelId="{8D5B9796-1960-4205-B5B4-316B5D0F0B8C}" type="sibTrans" cxnId="{15FCBB2C-AE49-4FB2-BF6E-8E6022F520D9}">
      <dgm:prSet/>
      <dgm:spPr/>
      <dgm:t>
        <a:bodyPr/>
        <a:lstStyle/>
        <a:p>
          <a:pPr>
            <a:lnSpc>
              <a:spcPct val="100000"/>
            </a:lnSpc>
            <a:spcBef>
              <a:spcPts val="0"/>
            </a:spcBef>
            <a:spcAft>
              <a:spcPts val="0"/>
            </a:spcAft>
          </a:pPr>
          <a:endParaRPr lang="en-US" b="1">
            <a:solidFill>
              <a:schemeClr val="tx1"/>
            </a:solidFill>
            <a:latin typeface="Arial Narrow" panose="020B0606020202030204" pitchFamily="34" charset="0"/>
          </a:endParaRPr>
        </a:p>
      </dgm:t>
    </dgm:pt>
    <dgm:pt modelId="{BEDAD50B-B17D-411A-BB99-95DD453778DE}">
      <dgm:prSet phldrT="[Text]" custT="1"/>
      <dgm:spPr>
        <a:solidFill>
          <a:srgbClr val="339933"/>
        </a:solidFill>
      </dgm:spPr>
      <dgm:t>
        <a:bodyPr/>
        <a:lstStyle/>
        <a:p>
          <a:pPr>
            <a:lnSpc>
              <a:spcPct val="100000"/>
            </a:lnSpc>
            <a:spcBef>
              <a:spcPts val="0"/>
            </a:spcBef>
            <a:spcAft>
              <a:spcPts val="0"/>
            </a:spcAft>
          </a:pPr>
          <a:r>
            <a:rPr lang="en-US" sz="1600" b="1" dirty="0" smtClean="0">
              <a:solidFill>
                <a:schemeClr val="tx1"/>
              </a:solidFill>
              <a:latin typeface="Arial Narrow" panose="020B0606020202030204" pitchFamily="34" charset="0"/>
            </a:rPr>
            <a:t>CSPS SUPPORT</a:t>
          </a:r>
          <a:endParaRPr lang="en-US" sz="1600" b="1" dirty="0">
            <a:solidFill>
              <a:schemeClr val="tx1"/>
            </a:solidFill>
            <a:latin typeface="Arial Narrow" panose="020B0606020202030204" pitchFamily="34" charset="0"/>
          </a:endParaRPr>
        </a:p>
      </dgm:t>
    </dgm:pt>
    <dgm:pt modelId="{A1DF897C-82C4-48F9-BCB3-9D52AA76D920}" type="parTrans" cxnId="{5912085F-5005-4221-A17E-21AACFA0F4C2}">
      <dgm:prSet/>
      <dgm:spPr/>
      <dgm:t>
        <a:bodyPr/>
        <a:lstStyle/>
        <a:p>
          <a:pPr>
            <a:lnSpc>
              <a:spcPct val="100000"/>
            </a:lnSpc>
            <a:spcBef>
              <a:spcPts val="0"/>
            </a:spcBef>
            <a:spcAft>
              <a:spcPts val="0"/>
            </a:spcAft>
          </a:pPr>
          <a:endParaRPr lang="en-US" b="1">
            <a:solidFill>
              <a:schemeClr val="tx1"/>
            </a:solidFill>
            <a:latin typeface="Arial Narrow" panose="020B0606020202030204" pitchFamily="34" charset="0"/>
          </a:endParaRPr>
        </a:p>
      </dgm:t>
    </dgm:pt>
    <dgm:pt modelId="{A938721E-7029-445B-A184-38ED50490E6C}" type="sibTrans" cxnId="{5912085F-5005-4221-A17E-21AACFA0F4C2}">
      <dgm:prSet/>
      <dgm:spPr/>
      <dgm:t>
        <a:bodyPr/>
        <a:lstStyle/>
        <a:p>
          <a:pPr>
            <a:lnSpc>
              <a:spcPct val="100000"/>
            </a:lnSpc>
            <a:spcBef>
              <a:spcPts val="0"/>
            </a:spcBef>
            <a:spcAft>
              <a:spcPts val="0"/>
            </a:spcAft>
          </a:pPr>
          <a:endParaRPr lang="en-US" b="1">
            <a:solidFill>
              <a:schemeClr val="tx1"/>
            </a:solidFill>
            <a:latin typeface="Arial Narrow" panose="020B0606020202030204" pitchFamily="34" charset="0"/>
          </a:endParaRPr>
        </a:p>
      </dgm:t>
    </dgm:pt>
    <dgm:pt modelId="{92C87EEB-AC1B-43B6-9F0C-D14A2E98C9B2}">
      <dgm:prSet phldrT="[Text]"/>
      <dgm:spPr>
        <a:solidFill>
          <a:srgbClr val="B4E6B4">
            <a:alpha val="90000"/>
          </a:srgbClr>
        </a:solidFill>
      </dgm:spPr>
      <dgm:t>
        <a:bodyPr/>
        <a:lstStyle/>
        <a:p>
          <a:pPr algn="just">
            <a:lnSpc>
              <a:spcPct val="150000"/>
            </a:lnSpc>
            <a:spcBef>
              <a:spcPts val="0"/>
            </a:spcBef>
            <a:spcAft>
              <a:spcPts val="0"/>
            </a:spcAft>
          </a:pPr>
          <a:r>
            <a:rPr lang="en-ZA" b="0" dirty="0" smtClean="0">
              <a:solidFill>
                <a:schemeClr val="tx1"/>
              </a:solidFill>
              <a:latin typeface="Arial Narrow" panose="020B0606020202030204" pitchFamily="34" charset="0"/>
            </a:rPr>
            <a:t>Participation in the review of the District One-Plans for the DDM</a:t>
          </a:r>
          <a:endParaRPr lang="en-US" b="0" dirty="0">
            <a:solidFill>
              <a:schemeClr val="tx1"/>
            </a:solidFill>
            <a:latin typeface="Arial Narrow" panose="020B0606020202030204" pitchFamily="34" charset="0"/>
          </a:endParaRPr>
        </a:p>
      </dgm:t>
    </dgm:pt>
    <dgm:pt modelId="{8CAAFB91-7A0C-42C6-BDED-BB1ABF357FEB}" type="parTrans" cxnId="{86BA3A20-D084-48FC-9CF0-018C6EBD5219}">
      <dgm:prSet/>
      <dgm:spPr/>
      <dgm:t>
        <a:bodyPr/>
        <a:lstStyle/>
        <a:p>
          <a:pPr>
            <a:lnSpc>
              <a:spcPct val="100000"/>
            </a:lnSpc>
            <a:spcBef>
              <a:spcPts val="0"/>
            </a:spcBef>
            <a:spcAft>
              <a:spcPts val="0"/>
            </a:spcAft>
          </a:pPr>
          <a:endParaRPr lang="en-US" b="1">
            <a:solidFill>
              <a:schemeClr val="tx1"/>
            </a:solidFill>
            <a:latin typeface="Arial Narrow" panose="020B0606020202030204" pitchFamily="34" charset="0"/>
          </a:endParaRPr>
        </a:p>
      </dgm:t>
    </dgm:pt>
    <dgm:pt modelId="{2DFBDD48-78C6-4222-9B46-B583EF1D79D5}" type="sibTrans" cxnId="{86BA3A20-D084-48FC-9CF0-018C6EBD5219}">
      <dgm:prSet/>
      <dgm:spPr/>
      <dgm:t>
        <a:bodyPr/>
        <a:lstStyle/>
        <a:p>
          <a:pPr>
            <a:lnSpc>
              <a:spcPct val="100000"/>
            </a:lnSpc>
            <a:spcBef>
              <a:spcPts val="0"/>
            </a:spcBef>
            <a:spcAft>
              <a:spcPts val="0"/>
            </a:spcAft>
          </a:pPr>
          <a:endParaRPr lang="en-US" b="1">
            <a:solidFill>
              <a:schemeClr val="tx1"/>
            </a:solidFill>
            <a:latin typeface="Arial Narrow" panose="020B0606020202030204" pitchFamily="34" charset="0"/>
          </a:endParaRPr>
        </a:p>
      </dgm:t>
    </dgm:pt>
    <dgm:pt modelId="{E51DCB49-4C94-4B7B-BA9C-A6A126D7B360}">
      <dgm:prSet phldrT="[Text]" custT="1"/>
      <dgm:spPr>
        <a:solidFill>
          <a:srgbClr val="B4E6B4">
            <a:alpha val="89804"/>
          </a:srgbClr>
        </a:solidFill>
      </dgm:spPr>
      <dgm:t>
        <a:bodyPr/>
        <a:lstStyle/>
        <a:p>
          <a:pPr algn="just">
            <a:lnSpc>
              <a:spcPct val="150000"/>
            </a:lnSpc>
            <a:spcBef>
              <a:spcPts val="0"/>
            </a:spcBef>
            <a:spcAft>
              <a:spcPts val="0"/>
            </a:spcAft>
          </a:pPr>
          <a:r>
            <a:rPr lang="en-US" sz="1600" b="0" dirty="0" smtClean="0">
              <a:solidFill>
                <a:schemeClr val="tx1"/>
              </a:solidFill>
              <a:latin typeface="Arial Narrow" panose="020B0606020202030204" pitchFamily="34" charset="0"/>
            </a:rPr>
            <a:t>Improvement of frontline service delivery</a:t>
          </a:r>
          <a:endParaRPr lang="en-US" sz="1600" b="0" dirty="0">
            <a:solidFill>
              <a:schemeClr val="tx1"/>
            </a:solidFill>
            <a:latin typeface="Arial Narrow" panose="020B0606020202030204" pitchFamily="34" charset="0"/>
          </a:endParaRPr>
        </a:p>
      </dgm:t>
    </dgm:pt>
    <dgm:pt modelId="{88F95A3C-80BB-4356-838F-B47C337D3D75}" type="parTrans" cxnId="{A5EA40EC-5101-465C-B3F0-2411B491B2C0}">
      <dgm:prSet/>
      <dgm:spPr/>
      <dgm:t>
        <a:bodyPr/>
        <a:lstStyle/>
        <a:p>
          <a:pPr>
            <a:lnSpc>
              <a:spcPct val="100000"/>
            </a:lnSpc>
            <a:spcBef>
              <a:spcPts val="0"/>
            </a:spcBef>
            <a:spcAft>
              <a:spcPts val="0"/>
            </a:spcAft>
          </a:pPr>
          <a:endParaRPr lang="en-US" b="1">
            <a:solidFill>
              <a:schemeClr val="tx1"/>
            </a:solidFill>
            <a:latin typeface="Arial Narrow" panose="020B0606020202030204" pitchFamily="34" charset="0"/>
          </a:endParaRPr>
        </a:p>
      </dgm:t>
    </dgm:pt>
    <dgm:pt modelId="{9DACBF67-D7B6-4052-AF8E-F1A94ADDAF20}" type="sibTrans" cxnId="{A5EA40EC-5101-465C-B3F0-2411B491B2C0}">
      <dgm:prSet/>
      <dgm:spPr/>
      <dgm:t>
        <a:bodyPr/>
        <a:lstStyle/>
        <a:p>
          <a:pPr>
            <a:lnSpc>
              <a:spcPct val="100000"/>
            </a:lnSpc>
            <a:spcBef>
              <a:spcPts val="0"/>
            </a:spcBef>
            <a:spcAft>
              <a:spcPts val="0"/>
            </a:spcAft>
          </a:pPr>
          <a:endParaRPr lang="en-US" b="1">
            <a:solidFill>
              <a:schemeClr val="tx1"/>
            </a:solidFill>
            <a:latin typeface="Arial Narrow" panose="020B0606020202030204" pitchFamily="34" charset="0"/>
          </a:endParaRPr>
        </a:p>
      </dgm:t>
    </dgm:pt>
    <dgm:pt modelId="{EFB86ACE-E0D7-4606-BA69-AE2B654A45F8}">
      <dgm:prSet phldrT="[Text]" custT="1"/>
      <dgm:spPr>
        <a:solidFill>
          <a:srgbClr val="B4E6B4">
            <a:alpha val="90000"/>
          </a:srgbClr>
        </a:solidFill>
      </dgm:spPr>
      <dgm:t>
        <a:bodyPr/>
        <a:lstStyle/>
        <a:p>
          <a:pPr algn="just">
            <a:lnSpc>
              <a:spcPct val="150000"/>
            </a:lnSpc>
            <a:spcBef>
              <a:spcPts val="0"/>
            </a:spcBef>
            <a:spcAft>
              <a:spcPts val="0"/>
            </a:spcAft>
          </a:pPr>
          <a:r>
            <a:rPr lang="en-US" sz="1500" b="0" baseline="0" dirty="0" smtClean="0">
              <a:solidFill>
                <a:schemeClr val="tx1"/>
              </a:solidFill>
              <a:latin typeface="Arial Narrow" panose="020B0606020202030204" pitchFamily="34" charset="0"/>
            </a:rPr>
            <a:t>Response to threats to the authority of the State</a:t>
          </a:r>
          <a:endParaRPr lang="en-US" sz="1500" b="0" baseline="0" dirty="0">
            <a:solidFill>
              <a:schemeClr val="tx1"/>
            </a:solidFill>
            <a:latin typeface="Arial Narrow" panose="020B0606020202030204" pitchFamily="34" charset="0"/>
          </a:endParaRPr>
        </a:p>
      </dgm:t>
    </dgm:pt>
    <dgm:pt modelId="{33DD8E8E-BF30-45C1-9C0C-7D60FD6E9066}" type="parTrans" cxnId="{38571DED-6CBE-4F25-BBFA-03C0E2AE80F4}">
      <dgm:prSet/>
      <dgm:spPr/>
      <dgm:t>
        <a:bodyPr/>
        <a:lstStyle/>
        <a:p>
          <a:pPr>
            <a:lnSpc>
              <a:spcPct val="100000"/>
            </a:lnSpc>
            <a:spcBef>
              <a:spcPts val="0"/>
            </a:spcBef>
            <a:spcAft>
              <a:spcPts val="0"/>
            </a:spcAft>
          </a:pPr>
          <a:endParaRPr lang="en-US" b="1">
            <a:solidFill>
              <a:schemeClr val="tx1"/>
            </a:solidFill>
            <a:latin typeface="Arial Narrow" panose="020B0606020202030204" pitchFamily="34" charset="0"/>
          </a:endParaRPr>
        </a:p>
      </dgm:t>
    </dgm:pt>
    <dgm:pt modelId="{DC9DE7D4-2D76-48B9-A4D5-AD801BC420F8}" type="sibTrans" cxnId="{38571DED-6CBE-4F25-BBFA-03C0E2AE80F4}">
      <dgm:prSet/>
      <dgm:spPr/>
      <dgm:t>
        <a:bodyPr/>
        <a:lstStyle/>
        <a:p>
          <a:pPr>
            <a:lnSpc>
              <a:spcPct val="100000"/>
            </a:lnSpc>
            <a:spcBef>
              <a:spcPts val="0"/>
            </a:spcBef>
            <a:spcAft>
              <a:spcPts val="0"/>
            </a:spcAft>
          </a:pPr>
          <a:endParaRPr lang="en-US" b="1">
            <a:solidFill>
              <a:schemeClr val="tx1"/>
            </a:solidFill>
            <a:latin typeface="Arial Narrow" panose="020B0606020202030204" pitchFamily="34" charset="0"/>
          </a:endParaRPr>
        </a:p>
      </dgm:t>
    </dgm:pt>
    <dgm:pt modelId="{56DB32BA-F1E0-4ED0-8E8A-CE915372C684}">
      <dgm:prSet phldrT="[Text]" custT="1"/>
      <dgm:spPr>
        <a:solidFill>
          <a:srgbClr val="B4E6B4">
            <a:alpha val="90000"/>
          </a:srgbClr>
        </a:solidFill>
      </dgm:spPr>
      <dgm:t>
        <a:bodyPr/>
        <a:lstStyle/>
        <a:p>
          <a:pPr algn="just">
            <a:lnSpc>
              <a:spcPct val="150000"/>
            </a:lnSpc>
            <a:spcBef>
              <a:spcPts val="0"/>
            </a:spcBef>
            <a:spcAft>
              <a:spcPts val="0"/>
            </a:spcAft>
          </a:pPr>
          <a:r>
            <a:rPr lang="en-US" sz="1500" b="0" baseline="0" dirty="0" smtClean="0">
              <a:solidFill>
                <a:schemeClr val="tx1"/>
              </a:solidFill>
              <a:latin typeface="Arial Narrow" panose="020B0606020202030204" pitchFamily="34" charset="0"/>
            </a:rPr>
            <a:t>Prevention and investigation of crime that threatens citizens’ wellbeing</a:t>
          </a:r>
          <a:endParaRPr lang="en-US" sz="1500" b="0" baseline="0" dirty="0">
            <a:solidFill>
              <a:schemeClr val="tx1"/>
            </a:solidFill>
            <a:latin typeface="Arial Narrow" panose="020B0606020202030204" pitchFamily="34" charset="0"/>
          </a:endParaRPr>
        </a:p>
      </dgm:t>
    </dgm:pt>
    <dgm:pt modelId="{0EEF6562-3761-4BD3-808F-2CC744CC1B77}" type="parTrans" cxnId="{3B7CD0E8-DC94-4493-994D-1FB0AF690956}">
      <dgm:prSet/>
      <dgm:spPr/>
      <dgm:t>
        <a:bodyPr/>
        <a:lstStyle/>
        <a:p>
          <a:pPr>
            <a:lnSpc>
              <a:spcPct val="100000"/>
            </a:lnSpc>
            <a:spcBef>
              <a:spcPts val="0"/>
            </a:spcBef>
            <a:spcAft>
              <a:spcPts val="0"/>
            </a:spcAft>
          </a:pPr>
          <a:endParaRPr lang="en-US" b="1">
            <a:solidFill>
              <a:schemeClr val="tx1"/>
            </a:solidFill>
            <a:latin typeface="Arial Narrow" panose="020B0606020202030204" pitchFamily="34" charset="0"/>
          </a:endParaRPr>
        </a:p>
      </dgm:t>
    </dgm:pt>
    <dgm:pt modelId="{AB1EAF27-EBB2-4DE7-A981-906F14AEBC10}" type="sibTrans" cxnId="{3B7CD0E8-DC94-4493-994D-1FB0AF690956}">
      <dgm:prSet/>
      <dgm:spPr/>
      <dgm:t>
        <a:bodyPr/>
        <a:lstStyle/>
        <a:p>
          <a:pPr>
            <a:lnSpc>
              <a:spcPct val="100000"/>
            </a:lnSpc>
            <a:spcBef>
              <a:spcPts val="0"/>
            </a:spcBef>
            <a:spcAft>
              <a:spcPts val="0"/>
            </a:spcAft>
          </a:pPr>
          <a:endParaRPr lang="en-US" b="1">
            <a:solidFill>
              <a:schemeClr val="tx1"/>
            </a:solidFill>
            <a:latin typeface="Arial Narrow" panose="020B0606020202030204" pitchFamily="34" charset="0"/>
          </a:endParaRPr>
        </a:p>
      </dgm:t>
    </dgm:pt>
    <dgm:pt modelId="{D2C195A4-2177-4F99-A5F1-862BE23CEA55}">
      <dgm:prSet phldrT="[Text]" custT="1"/>
      <dgm:spPr>
        <a:solidFill>
          <a:srgbClr val="B4E6B4">
            <a:alpha val="90000"/>
          </a:srgbClr>
        </a:solidFill>
      </dgm:spPr>
      <dgm:t>
        <a:bodyPr/>
        <a:lstStyle/>
        <a:p>
          <a:pPr algn="just">
            <a:lnSpc>
              <a:spcPct val="150000"/>
            </a:lnSpc>
            <a:spcBef>
              <a:spcPts val="0"/>
            </a:spcBef>
            <a:spcAft>
              <a:spcPts val="0"/>
            </a:spcAft>
          </a:pPr>
          <a:r>
            <a:rPr lang="en-US" sz="1500" b="0" baseline="0" dirty="0" smtClean="0">
              <a:solidFill>
                <a:schemeClr val="tx1"/>
              </a:solidFill>
              <a:latin typeface="Arial Narrow" panose="020B0606020202030204" pitchFamily="34" charset="0"/>
            </a:rPr>
            <a:t>Stakeholder management and active citizenry</a:t>
          </a:r>
          <a:endParaRPr lang="en-US" sz="1500" b="0" baseline="0" dirty="0">
            <a:solidFill>
              <a:schemeClr val="tx1"/>
            </a:solidFill>
            <a:latin typeface="Arial Narrow" panose="020B0606020202030204" pitchFamily="34" charset="0"/>
          </a:endParaRPr>
        </a:p>
      </dgm:t>
    </dgm:pt>
    <dgm:pt modelId="{8A62A1B1-D83B-41CA-A786-4F6A404D2874}" type="parTrans" cxnId="{50029B0D-E562-4880-9FE4-D15D027508A3}">
      <dgm:prSet/>
      <dgm:spPr/>
      <dgm:t>
        <a:bodyPr/>
        <a:lstStyle/>
        <a:p>
          <a:pPr>
            <a:lnSpc>
              <a:spcPct val="100000"/>
            </a:lnSpc>
            <a:spcBef>
              <a:spcPts val="0"/>
            </a:spcBef>
            <a:spcAft>
              <a:spcPts val="0"/>
            </a:spcAft>
          </a:pPr>
          <a:endParaRPr lang="en-US" b="1">
            <a:solidFill>
              <a:schemeClr val="tx1"/>
            </a:solidFill>
            <a:latin typeface="Arial Narrow" panose="020B0606020202030204" pitchFamily="34" charset="0"/>
          </a:endParaRPr>
        </a:p>
      </dgm:t>
    </dgm:pt>
    <dgm:pt modelId="{F672EB7D-F30D-450F-8256-81F35C2E9878}" type="sibTrans" cxnId="{50029B0D-E562-4880-9FE4-D15D027508A3}">
      <dgm:prSet/>
      <dgm:spPr/>
      <dgm:t>
        <a:bodyPr/>
        <a:lstStyle/>
        <a:p>
          <a:pPr>
            <a:lnSpc>
              <a:spcPct val="100000"/>
            </a:lnSpc>
            <a:spcBef>
              <a:spcPts val="0"/>
            </a:spcBef>
            <a:spcAft>
              <a:spcPts val="0"/>
            </a:spcAft>
          </a:pPr>
          <a:endParaRPr lang="en-US" b="1">
            <a:solidFill>
              <a:schemeClr val="tx1"/>
            </a:solidFill>
            <a:latin typeface="Arial Narrow" panose="020B0606020202030204" pitchFamily="34" charset="0"/>
          </a:endParaRPr>
        </a:p>
      </dgm:t>
    </dgm:pt>
    <dgm:pt modelId="{DC51FE43-C3E0-4377-95E0-B713320C1EF4}">
      <dgm:prSet phldrT="[Text]" custT="1"/>
      <dgm:spPr>
        <a:solidFill>
          <a:srgbClr val="B4E6B4">
            <a:alpha val="90000"/>
          </a:srgbClr>
        </a:solidFill>
      </dgm:spPr>
      <dgm:t>
        <a:bodyPr/>
        <a:lstStyle/>
        <a:p>
          <a:pPr algn="just">
            <a:lnSpc>
              <a:spcPct val="150000"/>
            </a:lnSpc>
            <a:spcBef>
              <a:spcPts val="0"/>
            </a:spcBef>
            <a:spcAft>
              <a:spcPts val="0"/>
            </a:spcAft>
          </a:pPr>
          <a:r>
            <a:rPr lang="en-US" sz="1500" b="0" baseline="0" dirty="0" smtClean="0">
              <a:solidFill>
                <a:schemeClr val="tx1"/>
              </a:solidFill>
              <a:latin typeface="Arial Narrow" panose="020B0606020202030204" pitchFamily="34" charset="0"/>
            </a:rPr>
            <a:t>Capacitation of SAPS</a:t>
          </a:r>
          <a:endParaRPr lang="en-US" sz="1500" b="0" baseline="0" dirty="0">
            <a:solidFill>
              <a:schemeClr val="tx1"/>
            </a:solidFill>
            <a:latin typeface="Arial Narrow" panose="020B0606020202030204" pitchFamily="34" charset="0"/>
          </a:endParaRPr>
        </a:p>
      </dgm:t>
    </dgm:pt>
    <dgm:pt modelId="{F3A4A970-6EE4-4DDB-A314-A588BF474F4A}" type="parTrans" cxnId="{B90EE144-E385-4090-B54F-6AE0B3B5922F}">
      <dgm:prSet/>
      <dgm:spPr/>
      <dgm:t>
        <a:bodyPr/>
        <a:lstStyle/>
        <a:p>
          <a:pPr>
            <a:lnSpc>
              <a:spcPct val="100000"/>
            </a:lnSpc>
            <a:spcBef>
              <a:spcPts val="0"/>
            </a:spcBef>
            <a:spcAft>
              <a:spcPts val="0"/>
            </a:spcAft>
          </a:pPr>
          <a:endParaRPr lang="en-US" b="1">
            <a:solidFill>
              <a:schemeClr val="tx1"/>
            </a:solidFill>
            <a:latin typeface="Arial Narrow" panose="020B0606020202030204" pitchFamily="34" charset="0"/>
          </a:endParaRPr>
        </a:p>
      </dgm:t>
    </dgm:pt>
    <dgm:pt modelId="{3CCB3634-1E8E-4257-AAA3-DBB62988645F}" type="sibTrans" cxnId="{B90EE144-E385-4090-B54F-6AE0B3B5922F}">
      <dgm:prSet/>
      <dgm:spPr/>
      <dgm:t>
        <a:bodyPr/>
        <a:lstStyle/>
        <a:p>
          <a:pPr>
            <a:lnSpc>
              <a:spcPct val="100000"/>
            </a:lnSpc>
            <a:spcBef>
              <a:spcPts val="0"/>
            </a:spcBef>
            <a:spcAft>
              <a:spcPts val="0"/>
            </a:spcAft>
          </a:pPr>
          <a:endParaRPr lang="en-US" b="1">
            <a:solidFill>
              <a:schemeClr val="tx1"/>
            </a:solidFill>
            <a:latin typeface="Arial Narrow" panose="020B0606020202030204" pitchFamily="34" charset="0"/>
          </a:endParaRPr>
        </a:p>
      </dgm:t>
    </dgm:pt>
    <dgm:pt modelId="{440BBFA1-2569-4892-9ABB-1B6041D5C4DF}">
      <dgm:prSet/>
      <dgm:spPr>
        <a:solidFill>
          <a:srgbClr val="B4E6B4">
            <a:alpha val="90000"/>
          </a:srgbClr>
        </a:solidFill>
      </dgm:spPr>
      <dgm:t>
        <a:bodyPr/>
        <a:lstStyle/>
        <a:p>
          <a:pPr algn="just">
            <a:lnSpc>
              <a:spcPct val="150000"/>
            </a:lnSpc>
            <a:spcBef>
              <a:spcPts val="0"/>
            </a:spcBef>
            <a:spcAft>
              <a:spcPts val="0"/>
            </a:spcAft>
          </a:pPr>
          <a:r>
            <a:rPr lang="en-ZA" b="0" dirty="0" smtClean="0">
              <a:solidFill>
                <a:schemeClr val="tx1"/>
              </a:solidFill>
              <a:latin typeface="Arial Narrow" panose="020B0606020202030204" pitchFamily="34" charset="0"/>
            </a:rPr>
            <a:t>Assessment of the establishment of GBV Desks and the status / state of dedicated VFRs at all police stations</a:t>
          </a:r>
          <a:endParaRPr lang="en-ZA" b="0" dirty="0">
            <a:solidFill>
              <a:schemeClr val="tx1"/>
            </a:solidFill>
            <a:latin typeface="Arial Narrow" panose="020B0606020202030204" pitchFamily="34" charset="0"/>
          </a:endParaRPr>
        </a:p>
      </dgm:t>
    </dgm:pt>
    <dgm:pt modelId="{65ADA4CA-4B09-4ED6-AA60-127D599365A3}" type="parTrans" cxnId="{27C1DFDB-EDE8-41CB-A813-33923910B218}">
      <dgm:prSet/>
      <dgm:spPr/>
      <dgm:t>
        <a:bodyPr/>
        <a:lstStyle/>
        <a:p>
          <a:pPr>
            <a:lnSpc>
              <a:spcPct val="100000"/>
            </a:lnSpc>
            <a:spcBef>
              <a:spcPts val="0"/>
            </a:spcBef>
            <a:spcAft>
              <a:spcPts val="0"/>
            </a:spcAft>
          </a:pPr>
          <a:endParaRPr lang="en-US" b="1">
            <a:solidFill>
              <a:schemeClr val="tx1"/>
            </a:solidFill>
            <a:latin typeface="Arial Narrow" panose="020B0606020202030204" pitchFamily="34" charset="0"/>
          </a:endParaRPr>
        </a:p>
      </dgm:t>
    </dgm:pt>
    <dgm:pt modelId="{6383A0F0-0DFE-4202-BD9F-93AF7128D6DD}" type="sibTrans" cxnId="{27C1DFDB-EDE8-41CB-A813-33923910B218}">
      <dgm:prSet/>
      <dgm:spPr/>
      <dgm:t>
        <a:bodyPr/>
        <a:lstStyle/>
        <a:p>
          <a:pPr>
            <a:lnSpc>
              <a:spcPct val="100000"/>
            </a:lnSpc>
            <a:spcBef>
              <a:spcPts val="0"/>
            </a:spcBef>
            <a:spcAft>
              <a:spcPts val="0"/>
            </a:spcAft>
          </a:pPr>
          <a:endParaRPr lang="en-US" b="1">
            <a:solidFill>
              <a:schemeClr val="tx1"/>
            </a:solidFill>
            <a:latin typeface="Arial Narrow" panose="020B0606020202030204" pitchFamily="34" charset="0"/>
          </a:endParaRPr>
        </a:p>
      </dgm:t>
    </dgm:pt>
    <dgm:pt modelId="{B145978A-0441-48F2-A553-BE63BB51B3D5}">
      <dgm:prSet/>
      <dgm:spPr>
        <a:solidFill>
          <a:srgbClr val="B4E6B4">
            <a:alpha val="90000"/>
          </a:srgbClr>
        </a:solidFill>
      </dgm:spPr>
      <dgm:t>
        <a:bodyPr/>
        <a:lstStyle/>
        <a:p>
          <a:pPr algn="just">
            <a:lnSpc>
              <a:spcPct val="150000"/>
            </a:lnSpc>
            <a:spcBef>
              <a:spcPts val="0"/>
            </a:spcBef>
            <a:spcAft>
              <a:spcPts val="0"/>
            </a:spcAft>
          </a:pPr>
          <a:r>
            <a:rPr lang="en-ZA" b="0" dirty="0" smtClean="0">
              <a:solidFill>
                <a:schemeClr val="tx1"/>
              </a:solidFill>
              <a:latin typeface="Arial Narrow" panose="020B0606020202030204" pitchFamily="34" charset="0"/>
            </a:rPr>
            <a:t>Assessment of the extent of feedback to complainants by investigating officers (service standards)</a:t>
          </a:r>
          <a:endParaRPr lang="en-ZA" b="0" dirty="0">
            <a:solidFill>
              <a:schemeClr val="tx1"/>
            </a:solidFill>
            <a:latin typeface="Arial Narrow" panose="020B0606020202030204" pitchFamily="34" charset="0"/>
          </a:endParaRPr>
        </a:p>
      </dgm:t>
    </dgm:pt>
    <dgm:pt modelId="{8E541AC9-A07A-4358-9901-8267AF800087}" type="parTrans" cxnId="{D906DBD2-E90A-4EC9-A267-CA3C205AACBD}">
      <dgm:prSet/>
      <dgm:spPr/>
      <dgm:t>
        <a:bodyPr/>
        <a:lstStyle/>
        <a:p>
          <a:pPr>
            <a:lnSpc>
              <a:spcPct val="100000"/>
            </a:lnSpc>
            <a:spcBef>
              <a:spcPts val="0"/>
            </a:spcBef>
            <a:spcAft>
              <a:spcPts val="0"/>
            </a:spcAft>
          </a:pPr>
          <a:endParaRPr lang="en-US" b="1">
            <a:solidFill>
              <a:schemeClr val="tx1"/>
            </a:solidFill>
            <a:latin typeface="Arial Narrow" panose="020B0606020202030204" pitchFamily="34" charset="0"/>
          </a:endParaRPr>
        </a:p>
      </dgm:t>
    </dgm:pt>
    <dgm:pt modelId="{ACAB2456-5B9E-4A24-A123-54BB406D2C7E}" type="sibTrans" cxnId="{D906DBD2-E90A-4EC9-A267-CA3C205AACBD}">
      <dgm:prSet/>
      <dgm:spPr/>
      <dgm:t>
        <a:bodyPr/>
        <a:lstStyle/>
        <a:p>
          <a:pPr>
            <a:lnSpc>
              <a:spcPct val="100000"/>
            </a:lnSpc>
            <a:spcBef>
              <a:spcPts val="0"/>
            </a:spcBef>
            <a:spcAft>
              <a:spcPts val="0"/>
            </a:spcAft>
          </a:pPr>
          <a:endParaRPr lang="en-US" b="1">
            <a:solidFill>
              <a:schemeClr val="tx1"/>
            </a:solidFill>
            <a:latin typeface="Arial Narrow" panose="020B0606020202030204" pitchFamily="34" charset="0"/>
          </a:endParaRPr>
        </a:p>
      </dgm:t>
    </dgm:pt>
    <dgm:pt modelId="{DAF85ED3-F773-43C0-80B5-714D518C29BE}">
      <dgm:prSet/>
      <dgm:spPr>
        <a:solidFill>
          <a:srgbClr val="B4E6B4">
            <a:alpha val="90000"/>
          </a:srgbClr>
        </a:solidFill>
      </dgm:spPr>
      <dgm:t>
        <a:bodyPr/>
        <a:lstStyle/>
        <a:p>
          <a:pPr algn="just">
            <a:lnSpc>
              <a:spcPct val="150000"/>
            </a:lnSpc>
            <a:spcBef>
              <a:spcPts val="0"/>
            </a:spcBef>
            <a:spcAft>
              <a:spcPts val="0"/>
            </a:spcAft>
          </a:pPr>
          <a:r>
            <a:rPr lang="en-ZA" b="0" dirty="0" smtClean="0">
              <a:solidFill>
                <a:schemeClr val="tx1"/>
              </a:solidFill>
              <a:latin typeface="Arial Narrow" panose="020B0606020202030204" pitchFamily="34" charset="0"/>
            </a:rPr>
            <a:t>Implementation of the ICVPS</a:t>
          </a:r>
          <a:endParaRPr lang="en-ZA" b="0" dirty="0">
            <a:solidFill>
              <a:schemeClr val="tx1"/>
            </a:solidFill>
            <a:latin typeface="Arial Narrow" panose="020B0606020202030204" pitchFamily="34" charset="0"/>
          </a:endParaRPr>
        </a:p>
      </dgm:t>
    </dgm:pt>
    <dgm:pt modelId="{3E2AF07C-C0F4-4FD2-9370-F6672E75AC7B}" type="parTrans" cxnId="{BAD2B3F2-CCCB-4187-B113-54B68DBB1B80}">
      <dgm:prSet/>
      <dgm:spPr/>
      <dgm:t>
        <a:bodyPr/>
        <a:lstStyle/>
        <a:p>
          <a:pPr>
            <a:lnSpc>
              <a:spcPct val="100000"/>
            </a:lnSpc>
            <a:spcBef>
              <a:spcPts val="0"/>
            </a:spcBef>
            <a:spcAft>
              <a:spcPts val="0"/>
            </a:spcAft>
          </a:pPr>
          <a:endParaRPr lang="en-US" b="1">
            <a:solidFill>
              <a:schemeClr val="tx1"/>
            </a:solidFill>
            <a:latin typeface="Arial Narrow" panose="020B0606020202030204" pitchFamily="34" charset="0"/>
          </a:endParaRPr>
        </a:p>
      </dgm:t>
    </dgm:pt>
    <dgm:pt modelId="{9E616E7B-D416-4767-B1AB-57DBE10CF7B4}" type="sibTrans" cxnId="{BAD2B3F2-CCCB-4187-B113-54B68DBB1B80}">
      <dgm:prSet/>
      <dgm:spPr/>
      <dgm:t>
        <a:bodyPr/>
        <a:lstStyle/>
        <a:p>
          <a:pPr>
            <a:lnSpc>
              <a:spcPct val="100000"/>
            </a:lnSpc>
            <a:spcBef>
              <a:spcPts val="0"/>
            </a:spcBef>
            <a:spcAft>
              <a:spcPts val="0"/>
            </a:spcAft>
          </a:pPr>
          <a:endParaRPr lang="en-US" b="1">
            <a:solidFill>
              <a:schemeClr val="tx1"/>
            </a:solidFill>
            <a:latin typeface="Arial Narrow" panose="020B0606020202030204" pitchFamily="34" charset="0"/>
          </a:endParaRPr>
        </a:p>
      </dgm:t>
    </dgm:pt>
    <dgm:pt modelId="{B5E39483-93E9-4269-8CD8-F0C57DFCE0DD}">
      <dgm:prSet/>
      <dgm:spPr>
        <a:solidFill>
          <a:srgbClr val="B4E6B4">
            <a:alpha val="90000"/>
          </a:srgbClr>
        </a:solidFill>
      </dgm:spPr>
      <dgm:t>
        <a:bodyPr/>
        <a:lstStyle/>
        <a:p>
          <a:pPr algn="just">
            <a:lnSpc>
              <a:spcPct val="150000"/>
            </a:lnSpc>
            <a:spcBef>
              <a:spcPts val="0"/>
            </a:spcBef>
            <a:spcAft>
              <a:spcPts val="0"/>
            </a:spcAft>
          </a:pPr>
          <a:r>
            <a:rPr lang="en-ZA" b="0" dirty="0" smtClean="0">
              <a:solidFill>
                <a:schemeClr val="tx1"/>
              </a:solidFill>
              <a:latin typeface="Arial Narrow" panose="020B0606020202030204" pitchFamily="34" charset="0"/>
            </a:rPr>
            <a:t>Continued collaboration with the monitoring and evaluation of the Ministerial Crime Retreat POA</a:t>
          </a:r>
          <a:endParaRPr lang="en-ZA" b="0" dirty="0">
            <a:solidFill>
              <a:schemeClr val="tx1"/>
            </a:solidFill>
            <a:latin typeface="Arial Narrow" panose="020B0606020202030204" pitchFamily="34" charset="0"/>
          </a:endParaRPr>
        </a:p>
      </dgm:t>
    </dgm:pt>
    <dgm:pt modelId="{5C8E1AFD-DC57-433C-9EF7-819CFF407CDC}" type="parTrans" cxnId="{D845AC96-CC66-4FE4-8342-C9460F950F56}">
      <dgm:prSet/>
      <dgm:spPr/>
      <dgm:t>
        <a:bodyPr/>
        <a:lstStyle/>
        <a:p>
          <a:pPr>
            <a:lnSpc>
              <a:spcPct val="100000"/>
            </a:lnSpc>
            <a:spcBef>
              <a:spcPts val="0"/>
            </a:spcBef>
            <a:spcAft>
              <a:spcPts val="0"/>
            </a:spcAft>
          </a:pPr>
          <a:endParaRPr lang="en-US" b="1">
            <a:solidFill>
              <a:schemeClr val="tx1"/>
            </a:solidFill>
            <a:latin typeface="Arial Narrow" panose="020B0606020202030204" pitchFamily="34" charset="0"/>
          </a:endParaRPr>
        </a:p>
      </dgm:t>
    </dgm:pt>
    <dgm:pt modelId="{6793D41B-470A-4963-A20B-698CF42D9744}" type="sibTrans" cxnId="{D845AC96-CC66-4FE4-8342-C9460F950F56}">
      <dgm:prSet/>
      <dgm:spPr/>
      <dgm:t>
        <a:bodyPr/>
        <a:lstStyle/>
        <a:p>
          <a:pPr>
            <a:lnSpc>
              <a:spcPct val="100000"/>
            </a:lnSpc>
            <a:spcBef>
              <a:spcPts val="0"/>
            </a:spcBef>
            <a:spcAft>
              <a:spcPts val="0"/>
            </a:spcAft>
          </a:pPr>
          <a:endParaRPr lang="en-US" b="1">
            <a:solidFill>
              <a:schemeClr val="tx1"/>
            </a:solidFill>
            <a:latin typeface="Arial Narrow" panose="020B0606020202030204" pitchFamily="34" charset="0"/>
          </a:endParaRPr>
        </a:p>
      </dgm:t>
    </dgm:pt>
    <dgm:pt modelId="{D918D6D0-A63E-491E-B489-ECFD3287600C}" type="pres">
      <dgm:prSet presAssocID="{64878795-A134-4D89-9F86-AB755B045121}" presName="Name0" presStyleCnt="0">
        <dgm:presLayoutVars>
          <dgm:dir/>
          <dgm:animLvl val="lvl"/>
          <dgm:resizeHandles val="exact"/>
        </dgm:presLayoutVars>
      </dgm:prSet>
      <dgm:spPr/>
      <dgm:t>
        <a:bodyPr/>
        <a:lstStyle/>
        <a:p>
          <a:endParaRPr lang="en-US"/>
        </a:p>
      </dgm:t>
    </dgm:pt>
    <dgm:pt modelId="{ABD70446-96FD-41B9-A431-B73D279BB25C}" type="pres">
      <dgm:prSet presAssocID="{30F13BA2-237F-4001-982D-8E37CE3BF87F}" presName="composite" presStyleCnt="0"/>
      <dgm:spPr/>
    </dgm:pt>
    <dgm:pt modelId="{BA0ABD0D-8092-4367-9B4A-BA93026451E4}" type="pres">
      <dgm:prSet presAssocID="{30F13BA2-237F-4001-982D-8E37CE3BF87F}" presName="parTx" presStyleLbl="alignNode1" presStyleIdx="0" presStyleCnt="3">
        <dgm:presLayoutVars>
          <dgm:chMax val="0"/>
          <dgm:chPref val="0"/>
          <dgm:bulletEnabled val="1"/>
        </dgm:presLayoutVars>
      </dgm:prSet>
      <dgm:spPr/>
      <dgm:t>
        <a:bodyPr/>
        <a:lstStyle/>
        <a:p>
          <a:endParaRPr lang="en-US"/>
        </a:p>
      </dgm:t>
    </dgm:pt>
    <dgm:pt modelId="{CE9D686D-8A9D-4558-ABDE-16B73D174182}" type="pres">
      <dgm:prSet presAssocID="{30F13BA2-237F-4001-982D-8E37CE3BF87F}" presName="desTx" presStyleLbl="alignAccFollowNode1" presStyleIdx="0" presStyleCnt="3">
        <dgm:presLayoutVars>
          <dgm:bulletEnabled val="1"/>
        </dgm:presLayoutVars>
      </dgm:prSet>
      <dgm:spPr/>
      <dgm:t>
        <a:bodyPr/>
        <a:lstStyle/>
        <a:p>
          <a:endParaRPr lang="en-US"/>
        </a:p>
      </dgm:t>
    </dgm:pt>
    <dgm:pt modelId="{5ACD550E-E9A1-4612-B765-4E16A580971E}" type="pres">
      <dgm:prSet presAssocID="{E10CB08E-CA42-4821-92AE-27CAD3221330}" presName="space" presStyleCnt="0"/>
      <dgm:spPr/>
    </dgm:pt>
    <dgm:pt modelId="{0A0224B8-CD2D-4B2B-A1C5-EA886D7CD089}" type="pres">
      <dgm:prSet presAssocID="{60DA55EB-7DB9-42F4-B927-6C4BA531F864}" presName="composite" presStyleCnt="0"/>
      <dgm:spPr/>
    </dgm:pt>
    <dgm:pt modelId="{413468B7-CE3F-48EF-8ADF-8CEF9C76390F}" type="pres">
      <dgm:prSet presAssocID="{60DA55EB-7DB9-42F4-B927-6C4BA531F864}" presName="parTx" presStyleLbl="alignNode1" presStyleIdx="1" presStyleCnt="3">
        <dgm:presLayoutVars>
          <dgm:chMax val="0"/>
          <dgm:chPref val="0"/>
          <dgm:bulletEnabled val="1"/>
        </dgm:presLayoutVars>
      </dgm:prSet>
      <dgm:spPr/>
      <dgm:t>
        <a:bodyPr/>
        <a:lstStyle/>
        <a:p>
          <a:endParaRPr lang="en-US"/>
        </a:p>
      </dgm:t>
    </dgm:pt>
    <dgm:pt modelId="{B4DDBEE9-3D4D-465B-BE7F-7C0C7AC4CF4F}" type="pres">
      <dgm:prSet presAssocID="{60DA55EB-7DB9-42F4-B927-6C4BA531F864}" presName="desTx" presStyleLbl="alignAccFollowNode1" presStyleIdx="1" presStyleCnt="3">
        <dgm:presLayoutVars>
          <dgm:bulletEnabled val="1"/>
        </dgm:presLayoutVars>
      </dgm:prSet>
      <dgm:spPr/>
      <dgm:t>
        <a:bodyPr/>
        <a:lstStyle/>
        <a:p>
          <a:endParaRPr lang="en-US"/>
        </a:p>
      </dgm:t>
    </dgm:pt>
    <dgm:pt modelId="{5C0B922A-481E-4487-8C70-7B4F1B716B5C}" type="pres">
      <dgm:prSet presAssocID="{72A35D34-0B10-4041-A889-2A7409C86A56}" presName="space" presStyleCnt="0"/>
      <dgm:spPr/>
    </dgm:pt>
    <dgm:pt modelId="{63C9838E-62EF-4788-A929-8BEC40958A78}" type="pres">
      <dgm:prSet presAssocID="{BEDAD50B-B17D-411A-BB99-95DD453778DE}" presName="composite" presStyleCnt="0"/>
      <dgm:spPr/>
    </dgm:pt>
    <dgm:pt modelId="{02DD6902-A109-4CAC-8C80-EB49566534F9}" type="pres">
      <dgm:prSet presAssocID="{BEDAD50B-B17D-411A-BB99-95DD453778DE}" presName="parTx" presStyleLbl="alignNode1" presStyleIdx="2" presStyleCnt="3">
        <dgm:presLayoutVars>
          <dgm:chMax val="0"/>
          <dgm:chPref val="0"/>
          <dgm:bulletEnabled val="1"/>
        </dgm:presLayoutVars>
      </dgm:prSet>
      <dgm:spPr/>
      <dgm:t>
        <a:bodyPr/>
        <a:lstStyle/>
        <a:p>
          <a:endParaRPr lang="en-US"/>
        </a:p>
      </dgm:t>
    </dgm:pt>
    <dgm:pt modelId="{A86388C4-CD34-4641-ABD0-E75584144D77}" type="pres">
      <dgm:prSet presAssocID="{BEDAD50B-B17D-411A-BB99-95DD453778DE}" presName="desTx" presStyleLbl="alignAccFollowNode1" presStyleIdx="2" presStyleCnt="3">
        <dgm:presLayoutVars>
          <dgm:bulletEnabled val="1"/>
        </dgm:presLayoutVars>
      </dgm:prSet>
      <dgm:spPr/>
      <dgm:t>
        <a:bodyPr/>
        <a:lstStyle/>
        <a:p>
          <a:endParaRPr lang="en-US"/>
        </a:p>
      </dgm:t>
    </dgm:pt>
  </dgm:ptLst>
  <dgm:cxnLst>
    <dgm:cxn modelId="{A5EA40EC-5101-465C-B3F0-2411B491B2C0}" srcId="{30F13BA2-237F-4001-982D-8E37CE3BF87F}" destId="{E51DCB49-4C94-4B7B-BA9C-A6A126D7B360}" srcOrd="1" destOrd="0" parTransId="{88F95A3C-80BB-4356-838F-B47C337D3D75}" sibTransId="{9DACBF67-D7B6-4052-AF8E-F1A94ADDAF20}"/>
    <dgm:cxn modelId="{8D4DDB7F-5124-4F6F-A0D6-6549275430E1}" type="presOf" srcId="{DC51FE43-C3E0-4377-95E0-B713320C1EF4}" destId="{B4DDBEE9-3D4D-465B-BE7F-7C0C7AC4CF4F}" srcOrd="0" destOrd="5" presId="urn:microsoft.com/office/officeart/2005/8/layout/hList1"/>
    <dgm:cxn modelId="{15FCBB2C-AE49-4FB2-BF6E-8E6022F520D9}" srcId="{60DA55EB-7DB9-42F4-B927-6C4BA531F864}" destId="{D9596ABD-5270-43AD-A181-86FFBAFD4D11}" srcOrd="2" destOrd="0" parTransId="{F676CED2-F017-46F7-92AD-59467B719215}" sibTransId="{8D5B9796-1960-4205-B5B4-316B5D0F0B8C}"/>
    <dgm:cxn modelId="{BAF2D7F7-3C9E-467D-A058-64FC14113398}" type="presOf" srcId="{64878795-A134-4D89-9F86-AB755B045121}" destId="{D918D6D0-A63E-491E-B489-ECFD3287600C}" srcOrd="0" destOrd="0" presId="urn:microsoft.com/office/officeart/2005/8/layout/hList1"/>
    <dgm:cxn modelId="{B90EE144-E385-4090-B54F-6AE0B3B5922F}" srcId="{60DA55EB-7DB9-42F4-B927-6C4BA531F864}" destId="{DC51FE43-C3E0-4377-95E0-B713320C1EF4}" srcOrd="5" destOrd="0" parTransId="{F3A4A970-6EE4-4DDB-A314-A588BF474F4A}" sibTransId="{3CCB3634-1E8E-4257-AAA3-DBB62988645F}"/>
    <dgm:cxn modelId="{2DB9A5BE-D300-48A0-8E45-28E1A32C8B36}" type="presOf" srcId="{F6770397-2CDA-4B69-93CE-323876AA32B6}" destId="{B4DDBEE9-3D4D-465B-BE7F-7C0C7AC4CF4F}" srcOrd="0" destOrd="0" presId="urn:microsoft.com/office/officeart/2005/8/layout/hList1"/>
    <dgm:cxn modelId="{3B7CD0E8-DC94-4493-994D-1FB0AF690956}" srcId="{60DA55EB-7DB9-42F4-B927-6C4BA531F864}" destId="{56DB32BA-F1E0-4ED0-8E8A-CE915372C684}" srcOrd="3" destOrd="0" parTransId="{0EEF6562-3761-4BD3-808F-2CC744CC1B77}" sibTransId="{AB1EAF27-EBB2-4DE7-A981-906F14AEBC10}"/>
    <dgm:cxn modelId="{5912085F-5005-4221-A17E-21AACFA0F4C2}" srcId="{64878795-A134-4D89-9F86-AB755B045121}" destId="{BEDAD50B-B17D-411A-BB99-95DD453778DE}" srcOrd="2" destOrd="0" parTransId="{A1DF897C-82C4-48F9-BCB3-9D52AA76D920}" sibTransId="{A938721E-7029-445B-A184-38ED50490E6C}"/>
    <dgm:cxn modelId="{13AF295D-FD3E-4145-A363-D4979DC2DC0A}" type="presOf" srcId="{30F13BA2-237F-4001-982D-8E37CE3BF87F}" destId="{BA0ABD0D-8092-4367-9B4A-BA93026451E4}" srcOrd="0" destOrd="0" presId="urn:microsoft.com/office/officeart/2005/8/layout/hList1"/>
    <dgm:cxn modelId="{2BCF0C83-95B6-481D-BFEF-7BB6167713C2}" srcId="{30F13BA2-237F-4001-982D-8E37CE3BF87F}" destId="{99E7619A-9A4E-4950-835D-6E600CEEF979}" srcOrd="0" destOrd="0" parTransId="{9FA21583-D77D-4508-B8EC-C0AC7587F9BE}" sibTransId="{E5A130BE-4D11-4987-B009-405463F5618E}"/>
    <dgm:cxn modelId="{C4560D56-AEF9-41CD-B946-B51C994D9AAB}" type="presOf" srcId="{B5E39483-93E9-4269-8CD8-F0C57DFCE0DD}" destId="{A86388C4-CD34-4641-ABD0-E75584144D77}" srcOrd="0" destOrd="4" presId="urn:microsoft.com/office/officeart/2005/8/layout/hList1"/>
    <dgm:cxn modelId="{D906DBD2-E90A-4EC9-A267-CA3C205AACBD}" srcId="{BEDAD50B-B17D-411A-BB99-95DD453778DE}" destId="{B145978A-0441-48F2-A553-BE63BB51B3D5}" srcOrd="2" destOrd="0" parTransId="{8E541AC9-A07A-4358-9901-8267AF800087}" sibTransId="{ACAB2456-5B9E-4A24-A123-54BB406D2C7E}"/>
    <dgm:cxn modelId="{B090DB50-4AF9-4516-A32B-D00FEAB24DC5}" type="presOf" srcId="{B145978A-0441-48F2-A553-BE63BB51B3D5}" destId="{A86388C4-CD34-4641-ABD0-E75584144D77}" srcOrd="0" destOrd="2" presId="urn:microsoft.com/office/officeart/2005/8/layout/hList1"/>
    <dgm:cxn modelId="{03659375-A716-4EE1-89E5-7B10A124F5C8}" srcId="{30F13BA2-237F-4001-982D-8E37CE3BF87F}" destId="{B8435C7B-F652-442F-B737-D81E1CCE93E3}" srcOrd="2" destOrd="0" parTransId="{B906C57A-462D-42DA-806F-C79E210BC6EB}" sibTransId="{15E2C103-4CBE-42BC-BAC5-8A1C1807B4C8}"/>
    <dgm:cxn modelId="{AC333E96-B091-4085-8BD8-764004B7580D}" type="presOf" srcId="{60DA55EB-7DB9-42F4-B927-6C4BA531F864}" destId="{413468B7-CE3F-48EF-8ADF-8CEF9C76390F}" srcOrd="0" destOrd="0" presId="urn:microsoft.com/office/officeart/2005/8/layout/hList1"/>
    <dgm:cxn modelId="{B25DCCB7-F048-456B-9CF1-7086F3020C78}" srcId="{64878795-A134-4D89-9F86-AB755B045121}" destId="{30F13BA2-237F-4001-982D-8E37CE3BF87F}" srcOrd="0" destOrd="0" parTransId="{1837F3CA-8F9C-43B6-8FB9-E5E8CDE90A48}" sibTransId="{E10CB08E-CA42-4821-92AE-27CAD3221330}"/>
    <dgm:cxn modelId="{28F414D7-3F3A-44A1-AFEB-D531F92BFC59}" type="presOf" srcId="{DAF85ED3-F773-43C0-80B5-714D518C29BE}" destId="{A86388C4-CD34-4641-ABD0-E75584144D77}" srcOrd="0" destOrd="3" presId="urn:microsoft.com/office/officeart/2005/8/layout/hList1"/>
    <dgm:cxn modelId="{9B98D355-976D-4798-9A34-BD429C43342D}" srcId="{60DA55EB-7DB9-42F4-B927-6C4BA531F864}" destId="{F6770397-2CDA-4B69-93CE-323876AA32B6}" srcOrd="0" destOrd="0" parTransId="{5281072B-1997-48F2-A118-18D49B75866C}" sibTransId="{98FF08C4-8773-4335-9947-B4B1B418A3ED}"/>
    <dgm:cxn modelId="{6732C522-4398-4763-A243-FE44CED24E4B}" type="presOf" srcId="{D2C195A4-2177-4F99-A5F1-862BE23CEA55}" destId="{B4DDBEE9-3D4D-465B-BE7F-7C0C7AC4CF4F}" srcOrd="0" destOrd="4" presId="urn:microsoft.com/office/officeart/2005/8/layout/hList1"/>
    <dgm:cxn modelId="{25857EF2-5AB3-472F-85DD-409C39BE23C7}" type="presOf" srcId="{EFB86ACE-E0D7-4606-BA69-AE2B654A45F8}" destId="{B4DDBEE9-3D4D-465B-BE7F-7C0C7AC4CF4F}" srcOrd="0" destOrd="1" presId="urn:microsoft.com/office/officeart/2005/8/layout/hList1"/>
    <dgm:cxn modelId="{CFB8FE08-0C19-48F6-9A69-23CF2EE0344E}" type="presOf" srcId="{92C87EEB-AC1B-43B6-9F0C-D14A2E98C9B2}" destId="{A86388C4-CD34-4641-ABD0-E75584144D77}" srcOrd="0" destOrd="0" presId="urn:microsoft.com/office/officeart/2005/8/layout/hList1"/>
    <dgm:cxn modelId="{EED87285-FD65-49D3-9C84-E883B5DF3E45}" type="presOf" srcId="{BEDAD50B-B17D-411A-BB99-95DD453778DE}" destId="{02DD6902-A109-4CAC-8C80-EB49566534F9}" srcOrd="0" destOrd="0" presId="urn:microsoft.com/office/officeart/2005/8/layout/hList1"/>
    <dgm:cxn modelId="{4F77CA98-7EE2-44BB-8D54-47020F71A3A6}" type="presOf" srcId="{E51DCB49-4C94-4B7B-BA9C-A6A126D7B360}" destId="{CE9D686D-8A9D-4558-ABDE-16B73D174182}" srcOrd="0" destOrd="1" presId="urn:microsoft.com/office/officeart/2005/8/layout/hList1"/>
    <dgm:cxn modelId="{86BA3A20-D084-48FC-9CF0-018C6EBD5219}" srcId="{BEDAD50B-B17D-411A-BB99-95DD453778DE}" destId="{92C87EEB-AC1B-43B6-9F0C-D14A2E98C9B2}" srcOrd="0" destOrd="0" parTransId="{8CAAFB91-7A0C-42C6-BDED-BB1ABF357FEB}" sibTransId="{2DFBDD48-78C6-4222-9B46-B583EF1D79D5}"/>
    <dgm:cxn modelId="{A57CB01F-875E-474C-BE5E-41DE495E2B09}" type="presOf" srcId="{B8435C7B-F652-442F-B737-D81E1CCE93E3}" destId="{CE9D686D-8A9D-4558-ABDE-16B73D174182}" srcOrd="0" destOrd="2" presId="urn:microsoft.com/office/officeart/2005/8/layout/hList1"/>
    <dgm:cxn modelId="{F7354BCF-0308-498C-B827-66739B395C8D}" srcId="{64878795-A134-4D89-9F86-AB755B045121}" destId="{60DA55EB-7DB9-42F4-B927-6C4BA531F864}" srcOrd="1" destOrd="0" parTransId="{3C13476B-7002-4888-9B1D-9E257ED23C82}" sibTransId="{72A35D34-0B10-4041-A889-2A7409C86A56}"/>
    <dgm:cxn modelId="{50029B0D-E562-4880-9FE4-D15D027508A3}" srcId="{60DA55EB-7DB9-42F4-B927-6C4BA531F864}" destId="{D2C195A4-2177-4F99-A5F1-862BE23CEA55}" srcOrd="4" destOrd="0" parTransId="{8A62A1B1-D83B-41CA-A786-4F6A404D2874}" sibTransId="{F672EB7D-F30D-450F-8256-81F35C2E9878}"/>
    <dgm:cxn modelId="{D845AC96-CC66-4FE4-8342-C9460F950F56}" srcId="{BEDAD50B-B17D-411A-BB99-95DD453778DE}" destId="{B5E39483-93E9-4269-8CD8-F0C57DFCE0DD}" srcOrd="4" destOrd="0" parTransId="{5C8E1AFD-DC57-433C-9EF7-819CFF407CDC}" sibTransId="{6793D41B-470A-4963-A20B-698CF42D9744}"/>
    <dgm:cxn modelId="{33D8C167-FF16-472D-8809-C5425D743EA1}" type="presOf" srcId="{D9596ABD-5270-43AD-A181-86FFBAFD4D11}" destId="{B4DDBEE9-3D4D-465B-BE7F-7C0C7AC4CF4F}" srcOrd="0" destOrd="2" presId="urn:microsoft.com/office/officeart/2005/8/layout/hList1"/>
    <dgm:cxn modelId="{BAD2B3F2-CCCB-4187-B113-54B68DBB1B80}" srcId="{BEDAD50B-B17D-411A-BB99-95DD453778DE}" destId="{DAF85ED3-F773-43C0-80B5-714D518C29BE}" srcOrd="3" destOrd="0" parTransId="{3E2AF07C-C0F4-4FD2-9370-F6672E75AC7B}" sibTransId="{9E616E7B-D416-4767-B1AB-57DBE10CF7B4}"/>
    <dgm:cxn modelId="{38571DED-6CBE-4F25-BBFA-03C0E2AE80F4}" srcId="{60DA55EB-7DB9-42F4-B927-6C4BA531F864}" destId="{EFB86ACE-E0D7-4606-BA69-AE2B654A45F8}" srcOrd="1" destOrd="0" parTransId="{33DD8E8E-BF30-45C1-9C0C-7D60FD6E9066}" sibTransId="{DC9DE7D4-2D76-48B9-A4D5-AD801BC420F8}"/>
    <dgm:cxn modelId="{2FEB4306-4C68-4BD7-87C9-70CB937E6876}" type="presOf" srcId="{99E7619A-9A4E-4950-835D-6E600CEEF979}" destId="{CE9D686D-8A9D-4558-ABDE-16B73D174182}" srcOrd="0" destOrd="0" presId="urn:microsoft.com/office/officeart/2005/8/layout/hList1"/>
    <dgm:cxn modelId="{27C1DFDB-EDE8-41CB-A813-33923910B218}" srcId="{BEDAD50B-B17D-411A-BB99-95DD453778DE}" destId="{440BBFA1-2569-4892-9ABB-1B6041D5C4DF}" srcOrd="1" destOrd="0" parTransId="{65ADA4CA-4B09-4ED6-AA60-127D599365A3}" sibTransId="{6383A0F0-0DFE-4202-BD9F-93AF7128D6DD}"/>
    <dgm:cxn modelId="{F87E9192-84AF-4B3E-AB09-79D3E7DD89D0}" type="presOf" srcId="{440BBFA1-2569-4892-9ABB-1B6041D5C4DF}" destId="{A86388C4-CD34-4641-ABD0-E75584144D77}" srcOrd="0" destOrd="1" presId="urn:microsoft.com/office/officeart/2005/8/layout/hList1"/>
    <dgm:cxn modelId="{A0320552-8B0B-4047-B425-4F9A4EBB9259}" type="presOf" srcId="{56DB32BA-F1E0-4ED0-8E8A-CE915372C684}" destId="{B4DDBEE9-3D4D-465B-BE7F-7C0C7AC4CF4F}" srcOrd="0" destOrd="3" presId="urn:microsoft.com/office/officeart/2005/8/layout/hList1"/>
    <dgm:cxn modelId="{EF7DCCBA-DD6B-4ECF-9F99-A974B857B069}" type="presParOf" srcId="{D918D6D0-A63E-491E-B489-ECFD3287600C}" destId="{ABD70446-96FD-41B9-A431-B73D279BB25C}" srcOrd="0" destOrd="0" presId="urn:microsoft.com/office/officeart/2005/8/layout/hList1"/>
    <dgm:cxn modelId="{AC1737FB-5DCA-4213-8EE5-A584F504A147}" type="presParOf" srcId="{ABD70446-96FD-41B9-A431-B73D279BB25C}" destId="{BA0ABD0D-8092-4367-9B4A-BA93026451E4}" srcOrd="0" destOrd="0" presId="urn:microsoft.com/office/officeart/2005/8/layout/hList1"/>
    <dgm:cxn modelId="{4D4D944F-2550-4720-85E9-BBDB5CE1B86D}" type="presParOf" srcId="{ABD70446-96FD-41B9-A431-B73D279BB25C}" destId="{CE9D686D-8A9D-4558-ABDE-16B73D174182}" srcOrd="1" destOrd="0" presId="urn:microsoft.com/office/officeart/2005/8/layout/hList1"/>
    <dgm:cxn modelId="{10227B15-B30A-4F67-9549-80ABA11ED352}" type="presParOf" srcId="{D918D6D0-A63E-491E-B489-ECFD3287600C}" destId="{5ACD550E-E9A1-4612-B765-4E16A580971E}" srcOrd="1" destOrd="0" presId="urn:microsoft.com/office/officeart/2005/8/layout/hList1"/>
    <dgm:cxn modelId="{6A0C0C14-DC84-47FE-AEC4-21166A3AA840}" type="presParOf" srcId="{D918D6D0-A63E-491E-B489-ECFD3287600C}" destId="{0A0224B8-CD2D-4B2B-A1C5-EA886D7CD089}" srcOrd="2" destOrd="0" presId="urn:microsoft.com/office/officeart/2005/8/layout/hList1"/>
    <dgm:cxn modelId="{53CFE560-481F-4505-B985-20CF70BDB4CF}" type="presParOf" srcId="{0A0224B8-CD2D-4B2B-A1C5-EA886D7CD089}" destId="{413468B7-CE3F-48EF-8ADF-8CEF9C76390F}" srcOrd="0" destOrd="0" presId="urn:microsoft.com/office/officeart/2005/8/layout/hList1"/>
    <dgm:cxn modelId="{9E4191A5-2F21-4375-9430-71C3E7D86C58}" type="presParOf" srcId="{0A0224B8-CD2D-4B2B-A1C5-EA886D7CD089}" destId="{B4DDBEE9-3D4D-465B-BE7F-7C0C7AC4CF4F}" srcOrd="1" destOrd="0" presId="urn:microsoft.com/office/officeart/2005/8/layout/hList1"/>
    <dgm:cxn modelId="{F99B69FF-1B96-46B0-B1C8-177BBF497F4A}" type="presParOf" srcId="{D918D6D0-A63E-491E-B489-ECFD3287600C}" destId="{5C0B922A-481E-4487-8C70-7B4F1B716B5C}" srcOrd="3" destOrd="0" presId="urn:microsoft.com/office/officeart/2005/8/layout/hList1"/>
    <dgm:cxn modelId="{47680CF4-60B3-4971-A956-E3E10D1A3C33}" type="presParOf" srcId="{D918D6D0-A63E-491E-B489-ECFD3287600C}" destId="{63C9838E-62EF-4788-A929-8BEC40958A78}" srcOrd="4" destOrd="0" presId="urn:microsoft.com/office/officeart/2005/8/layout/hList1"/>
    <dgm:cxn modelId="{DD39DB04-9ED8-428E-AD25-68113CDE8629}" type="presParOf" srcId="{63C9838E-62EF-4788-A929-8BEC40958A78}" destId="{02DD6902-A109-4CAC-8C80-EB49566534F9}" srcOrd="0" destOrd="0" presId="urn:microsoft.com/office/officeart/2005/8/layout/hList1"/>
    <dgm:cxn modelId="{53A8351F-8A49-4875-979F-D28031C1DEC1}" type="presParOf" srcId="{63C9838E-62EF-4788-A929-8BEC40958A78}" destId="{A86388C4-CD34-4641-ABD0-E75584144D77}" srcOrd="1" destOrd="0" presId="urn:microsoft.com/office/officeart/2005/8/layout/hList1"/>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F78E42A9-380E-49B3-9FE6-191764058357}" type="doc">
      <dgm:prSet loTypeId="urn:microsoft.com/office/officeart/2005/8/layout/radial4" loCatId="relationship" qsTypeId="urn:microsoft.com/office/officeart/2005/8/quickstyle/simple1" qsCatId="simple" csTypeId="urn:microsoft.com/office/officeart/2005/8/colors/accent1_2" csCatId="accent1" phldr="1"/>
      <dgm:spPr/>
      <dgm:t>
        <a:bodyPr/>
        <a:lstStyle/>
        <a:p>
          <a:endParaRPr lang="en-US"/>
        </a:p>
      </dgm:t>
    </dgm:pt>
    <dgm:pt modelId="{2777BB65-D0D0-4101-833F-D67049736625}">
      <dgm:prSet phldrT="[Text]" custT="1"/>
      <dgm:spPr>
        <a:xfrm>
          <a:off x="2155507" y="2277603"/>
          <a:ext cx="1784985" cy="1784985"/>
        </a:xfrm>
        <a:prstGeom prst="ellipse">
          <a:avLst/>
        </a:prstGeom>
        <a:solidFill>
          <a:srgbClr val="70AD47">
            <a:lumMod val="75000"/>
          </a:srgbClr>
        </a:solidFill>
        <a:ln w="12700" cap="flat" cmpd="sng" algn="ctr">
          <a:solidFill>
            <a:sysClr val="window" lastClr="FFFFFF">
              <a:hueOff val="0"/>
              <a:satOff val="0"/>
              <a:lumOff val="0"/>
              <a:alphaOff val="0"/>
            </a:sysClr>
          </a:solidFill>
          <a:prstDash val="solid"/>
          <a:miter lim="800000"/>
        </a:ln>
        <a:effectLst/>
        <a:scene3d>
          <a:camera prst="orthographicFront"/>
          <a:lightRig rig="threePt" dir="t"/>
        </a:scene3d>
        <a:sp3d>
          <a:bevelT/>
        </a:sp3d>
      </dgm:spPr>
      <dgm:t>
        <a:bodyPr/>
        <a:lstStyle/>
        <a:p>
          <a:r>
            <a:rPr lang="en-ZA" sz="1400" b="1" dirty="0" smtClean="0">
              <a:solidFill>
                <a:sysClr val="windowText" lastClr="000000"/>
              </a:solidFill>
              <a:latin typeface="Arial Narrow" panose="020B0606020202030204" pitchFamily="34" charset="0"/>
              <a:ea typeface="+mn-ea"/>
              <a:cs typeface="+mn-cs"/>
            </a:rPr>
            <a:t>CSPS as a centre of excellence  for policing policies and strategies</a:t>
          </a:r>
          <a:endParaRPr lang="en-US" sz="1400" b="1" dirty="0">
            <a:solidFill>
              <a:sysClr val="windowText" lastClr="000000"/>
            </a:solidFill>
            <a:latin typeface="Arial Narrow" panose="020B0606020202030204" pitchFamily="34" charset="0"/>
            <a:ea typeface="+mn-ea"/>
            <a:cs typeface="+mn-cs"/>
          </a:endParaRPr>
        </a:p>
      </dgm:t>
    </dgm:pt>
    <dgm:pt modelId="{E599E8C7-071A-469A-9585-58303ECFDC70}" type="parTrans" cxnId="{4332E09B-76EA-4A61-AECF-DAB5254CD984}">
      <dgm:prSet/>
      <dgm:spPr/>
      <dgm:t>
        <a:bodyPr/>
        <a:lstStyle/>
        <a:p>
          <a:endParaRPr lang="en-US">
            <a:solidFill>
              <a:schemeClr val="tx1"/>
            </a:solidFill>
          </a:endParaRPr>
        </a:p>
      </dgm:t>
    </dgm:pt>
    <dgm:pt modelId="{80BD29A0-6ECC-40C1-BFAB-8498EBAFE474}" type="sibTrans" cxnId="{4332E09B-76EA-4A61-AECF-DAB5254CD984}">
      <dgm:prSet/>
      <dgm:spPr/>
      <dgm:t>
        <a:bodyPr/>
        <a:lstStyle/>
        <a:p>
          <a:endParaRPr lang="en-US">
            <a:solidFill>
              <a:schemeClr val="tx1"/>
            </a:solidFill>
          </a:endParaRPr>
        </a:p>
      </dgm:t>
    </dgm:pt>
    <dgm:pt modelId="{BF185911-AB24-42F0-8BC9-288628F540B2}">
      <dgm:prSet phldrT="[Text]" custT="1"/>
      <dgm:spPr>
        <a:xfrm>
          <a:off x="160123" y="1063372"/>
          <a:ext cx="1695735" cy="1356588"/>
        </a:xfrm>
        <a:prstGeom prst="roundRect">
          <a:avLst>
            <a:gd name="adj" fmla="val 10000"/>
          </a:avLst>
        </a:prstGeom>
        <a:solidFill>
          <a:srgbClr val="70AD47">
            <a:lumMod val="60000"/>
            <a:lumOff val="40000"/>
          </a:srgbClr>
        </a:solidFill>
        <a:ln w="12700" cap="flat" cmpd="sng" algn="ctr">
          <a:solidFill>
            <a:sysClr val="window" lastClr="FFFFFF">
              <a:hueOff val="0"/>
              <a:satOff val="0"/>
              <a:lumOff val="0"/>
              <a:alphaOff val="0"/>
            </a:sysClr>
          </a:solidFill>
          <a:prstDash val="solid"/>
          <a:miter lim="800000"/>
        </a:ln>
        <a:effectLst/>
        <a:scene3d>
          <a:camera prst="orthographicFront"/>
          <a:lightRig rig="threePt" dir="t"/>
        </a:scene3d>
        <a:sp3d>
          <a:bevelT prst="relaxedInset"/>
        </a:sp3d>
      </dgm:spPr>
      <dgm:t>
        <a:bodyPr/>
        <a:lstStyle/>
        <a:p>
          <a:r>
            <a:rPr lang="en-US" sz="1400" b="1" dirty="0" smtClean="0">
              <a:solidFill>
                <a:sysClr val="windowText" lastClr="000000"/>
              </a:solidFill>
              <a:latin typeface="Arial Narrow" panose="020B0606020202030204" pitchFamily="34" charset="0"/>
              <a:ea typeface="+mn-ea"/>
              <a:cs typeface="+mn-cs"/>
            </a:rPr>
            <a:t>Vacancy Rate</a:t>
          </a:r>
          <a:endParaRPr lang="en-US" sz="1400" b="1" dirty="0">
            <a:solidFill>
              <a:sysClr val="windowText" lastClr="000000"/>
            </a:solidFill>
            <a:latin typeface="Arial Narrow" panose="020B0606020202030204" pitchFamily="34" charset="0"/>
            <a:ea typeface="+mn-ea"/>
            <a:cs typeface="+mn-cs"/>
          </a:endParaRPr>
        </a:p>
      </dgm:t>
    </dgm:pt>
    <dgm:pt modelId="{3A357E64-18BB-4622-B67A-036E9B8C9CE3}" type="parTrans" cxnId="{8E6C868B-6F44-4830-A9D9-6255C73752C9}">
      <dgm:prSet/>
      <dgm:spPr>
        <a:xfrm rot="12900000">
          <a:off x="871449" y="1920360"/>
          <a:ext cx="1510013" cy="508720"/>
        </a:xfrm>
        <a:prstGeom prst="leftArrow">
          <a:avLst>
            <a:gd name="adj1" fmla="val 60000"/>
            <a:gd name="adj2" fmla="val 50000"/>
          </a:avLst>
        </a:prstGeom>
        <a:solidFill>
          <a:srgbClr val="70AD47">
            <a:lumMod val="50000"/>
          </a:srgbClr>
        </a:solidFill>
        <a:ln>
          <a:noFill/>
        </a:ln>
        <a:effectLst/>
        <a:scene3d>
          <a:camera prst="orthographicFront"/>
          <a:lightRig rig="threePt" dir="t"/>
        </a:scene3d>
        <a:sp3d>
          <a:bevelT prst="relaxedInset"/>
        </a:sp3d>
      </dgm:spPr>
      <dgm:t>
        <a:bodyPr/>
        <a:lstStyle/>
        <a:p>
          <a:endParaRPr lang="en-US">
            <a:solidFill>
              <a:schemeClr val="tx1"/>
            </a:solidFill>
          </a:endParaRPr>
        </a:p>
      </dgm:t>
    </dgm:pt>
    <dgm:pt modelId="{C2879829-E76C-4A52-AADC-C526159248ED}" type="sibTrans" cxnId="{8E6C868B-6F44-4830-A9D9-6255C73752C9}">
      <dgm:prSet/>
      <dgm:spPr/>
      <dgm:t>
        <a:bodyPr/>
        <a:lstStyle/>
        <a:p>
          <a:endParaRPr lang="en-US">
            <a:solidFill>
              <a:schemeClr val="tx1"/>
            </a:solidFill>
          </a:endParaRPr>
        </a:p>
      </dgm:t>
    </dgm:pt>
    <dgm:pt modelId="{5A0C6D5B-7C6C-488A-A931-55A5AC6AA0C8}">
      <dgm:prSet phldrT="[Text]" custT="1"/>
      <dgm:spPr>
        <a:xfrm>
          <a:off x="2200132" y="1411"/>
          <a:ext cx="1695735" cy="1356588"/>
        </a:xfrm>
        <a:prstGeom prst="roundRect">
          <a:avLst>
            <a:gd name="adj" fmla="val 10000"/>
          </a:avLst>
        </a:prstGeom>
        <a:solidFill>
          <a:srgbClr val="70AD47">
            <a:lumMod val="60000"/>
            <a:lumOff val="40000"/>
          </a:srgbClr>
        </a:solidFill>
        <a:ln w="12700" cap="flat" cmpd="sng" algn="ctr">
          <a:solidFill>
            <a:sysClr val="window" lastClr="FFFFFF">
              <a:hueOff val="0"/>
              <a:satOff val="0"/>
              <a:lumOff val="0"/>
              <a:alphaOff val="0"/>
            </a:sysClr>
          </a:solidFill>
          <a:prstDash val="solid"/>
          <a:miter lim="800000"/>
        </a:ln>
        <a:effectLst/>
        <a:scene3d>
          <a:camera prst="orthographicFront"/>
          <a:lightRig rig="threePt" dir="t"/>
        </a:scene3d>
        <a:sp3d>
          <a:bevelT prst="relaxedInset"/>
        </a:sp3d>
      </dgm:spPr>
      <dgm:t>
        <a:bodyPr/>
        <a:lstStyle/>
        <a:p>
          <a:r>
            <a:rPr lang="en-US" sz="1400" b="1" dirty="0" smtClean="0">
              <a:solidFill>
                <a:sysClr val="windowText" lastClr="000000"/>
              </a:solidFill>
              <a:latin typeface="Arial Narrow" panose="020B0606020202030204" pitchFamily="34" charset="0"/>
              <a:ea typeface="+mn-ea"/>
              <a:cs typeface="+mn-cs"/>
            </a:rPr>
            <a:t>Human Capital Strategy</a:t>
          </a:r>
          <a:endParaRPr lang="en-US" sz="1400" b="1" dirty="0">
            <a:solidFill>
              <a:sysClr val="windowText" lastClr="000000"/>
            </a:solidFill>
            <a:latin typeface="Arial Narrow" panose="020B0606020202030204" pitchFamily="34" charset="0"/>
            <a:ea typeface="+mn-ea"/>
            <a:cs typeface="+mn-cs"/>
          </a:endParaRPr>
        </a:p>
      </dgm:t>
    </dgm:pt>
    <dgm:pt modelId="{D60219AB-35FD-4BD6-886E-1A6CD029FF03}" type="parTrans" cxnId="{0CB1D3B3-6F9A-4156-BC46-3C5075D780FE}">
      <dgm:prSet/>
      <dgm:spPr>
        <a:xfrm rot="16200000">
          <a:off x="2292993" y="1180352"/>
          <a:ext cx="1510013" cy="508720"/>
        </a:xfrm>
        <a:prstGeom prst="leftArrow">
          <a:avLst>
            <a:gd name="adj1" fmla="val 60000"/>
            <a:gd name="adj2" fmla="val 50000"/>
          </a:avLst>
        </a:prstGeom>
        <a:solidFill>
          <a:srgbClr val="70AD47">
            <a:lumMod val="50000"/>
          </a:srgbClr>
        </a:solidFill>
        <a:ln>
          <a:noFill/>
        </a:ln>
        <a:effectLst/>
        <a:scene3d>
          <a:camera prst="orthographicFront"/>
          <a:lightRig rig="threePt" dir="t"/>
        </a:scene3d>
        <a:sp3d>
          <a:bevelT prst="relaxedInset"/>
        </a:sp3d>
      </dgm:spPr>
      <dgm:t>
        <a:bodyPr/>
        <a:lstStyle/>
        <a:p>
          <a:endParaRPr lang="en-US">
            <a:solidFill>
              <a:schemeClr val="tx1"/>
            </a:solidFill>
          </a:endParaRPr>
        </a:p>
      </dgm:t>
    </dgm:pt>
    <dgm:pt modelId="{854C7D2E-6E7A-46CE-950F-56AF7CBAC58B}" type="sibTrans" cxnId="{0CB1D3B3-6F9A-4156-BC46-3C5075D780FE}">
      <dgm:prSet/>
      <dgm:spPr/>
      <dgm:t>
        <a:bodyPr/>
        <a:lstStyle/>
        <a:p>
          <a:endParaRPr lang="en-US">
            <a:solidFill>
              <a:schemeClr val="tx1"/>
            </a:solidFill>
          </a:endParaRPr>
        </a:p>
      </dgm:t>
    </dgm:pt>
    <dgm:pt modelId="{E243DBDB-2E45-422C-A3C3-91C6E464EBBA}">
      <dgm:prSet phldrT="[Text]" custT="1"/>
      <dgm:spPr>
        <a:xfrm>
          <a:off x="4240140" y="1063372"/>
          <a:ext cx="1695735" cy="1356588"/>
        </a:xfrm>
        <a:prstGeom prst="roundRect">
          <a:avLst>
            <a:gd name="adj" fmla="val 10000"/>
          </a:avLst>
        </a:prstGeom>
        <a:solidFill>
          <a:srgbClr val="70AD47">
            <a:lumMod val="60000"/>
            <a:lumOff val="40000"/>
          </a:srgbClr>
        </a:solidFill>
        <a:ln w="12700" cap="flat" cmpd="sng" algn="ctr">
          <a:solidFill>
            <a:sysClr val="window" lastClr="FFFFFF">
              <a:hueOff val="0"/>
              <a:satOff val="0"/>
              <a:lumOff val="0"/>
              <a:alphaOff val="0"/>
            </a:sysClr>
          </a:solidFill>
          <a:prstDash val="solid"/>
          <a:miter lim="800000"/>
        </a:ln>
        <a:effectLst/>
        <a:scene3d>
          <a:camera prst="orthographicFront"/>
          <a:lightRig rig="threePt" dir="t"/>
        </a:scene3d>
        <a:sp3d>
          <a:bevelT prst="relaxedInset"/>
        </a:sp3d>
      </dgm:spPr>
      <dgm:t>
        <a:bodyPr/>
        <a:lstStyle/>
        <a:p>
          <a:r>
            <a:rPr lang="en-US" sz="1400" b="1" dirty="0" smtClean="0">
              <a:solidFill>
                <a:sysClr val="windowText" lastClr="000000"/>
              </a:solidFill>
              <a:latin typeface="Arial Narrow" panose="020B0606020202030204" pitchFamily="34" charset="0"/>
              <a:ea typeface="+mn-ea"/>
              <a:cs typeface="+mn-cs"/>
            </a:rPr>
            <a:t>ICT Strategy</a:t>
          </a:r>
          <a:endParaRPr lang="en-US" sz="1400" b="1" dirty="0">
            <a:solidFill>
              <a:sysClr val="windowText" lastClr="000000"/>
            </a:solidFill>
            <a:latin typeface="Arial Narrow" panose="020B0606020202030204" pitchFamily="34" charset="0"/>
            <a:ea typeface="+mn-ea"/>
            <a:cs typeface="+mn-cs"/>
          </a:endParaRPr>
        </a:p>
      </dgm:t>
    </dgm:pt>
    <dgm:pt modelId="{D880C9F6-8840-4DD3-BA97-D3D8E55D057D}" type="parTrans" cxnId="{71B2E2B7-728D-4768-9720-4805C62DA663}">
      <dgm:prSet/>
      <dgm:spPr>
        <a:xfrm rot="19500000">
          <a:off x="3714536" y="1920360"/>
          <a:ext cx="1510013" cy="508720"/>
        </a:xfrm>
        <a:prstGeom prst="leftArrow">
          <a:avLst>
            <a:gd name="adj1" fmla="val 60000"/>
            <a:gd name="adj2" fmla="val 50000"/>
          </a:avLst>
        </a:prstGeom>
        <a:solidFill>
          <a:srgbClr val="70AD47">
            <a:lumMod val="50000"/>
          </a:srgbClr>
        </a:solidFill>
        <a:ln>
          <a:noFill/>
        </a:ln>
        <a:effectLst/>
        <a:scene3d>
          <a:camera prst="orthographicFront"/>
          <a:lightRig rig="threePt" dir="t"/>
        </a:scene3d>
        <a:sp3d>
          <a:bevelT prst="relaxedInset"/>
        </a:sp3d>
      </dgm:spPr>
      <dgm:t>
        <a:bodyPr/>
        <a:lstStyle/>
        <a:p>
          <a:endParaRPr lang="en-US">
            <a:solidFill>
              <a:schemeClr val="tx1"/>
            </a:solidFill>
          </a:endParaRPr>
        </a:p>
      </dgm:t>
    </dgm:pt>
    <dgm:pt modelId="{E87EB8CC-E8E1-430A-A1A7-0CAF0A3FEE05}" type="sibTrans" cxnId="{71B2E2B7-728D-4768-9720-4805C62DA663}">
      <dgm:prSet/>
      <dgm:spPr/>
      <dgm:t>
        <a:bodyPr/>
        <a:lstStyle/>
        <a:p>
          <a:endParaRPr lang="en-US">
            <a:solidFill>
              <a:schemeClr val="tx1"/>
            </a:solidFill>
          </a:endParaRPr>
        </a:p>
      </dgm:t>
    </dgm:pt>
    <dgm:pt modelId="{5794B738-872B-46A2-A219-94A85C275402}" type="pres">
      <dgm:prSet presAssocID="{F78E42A9-380E-49B3-9FE6-191764058357}" presName="cycle" presStyleCnt="0">
        <dgm:presLayoutVars>
          <dgm:chMax val="1"/>
          <dgm:dir/>
          <dgm:animLvl val="ctr"/>
          <dgm:resizeHandles val="exact"/>
        </dgm:presLayoutVars>
      </dgm:prSet>
      <dgm:spPr/>
      <dgm:t>
        <a:bodyPr/>
        <a:lstStyle/>
        <a:p>
          <a:endParaRPr lang="en-US"/>
        </a:p>
      </dgm:t>
    </dgm:pt>
    <dgm:pt modelId="{5A8D987D-58BC-4472-BE7A-08753450F48F}" type="pres">
      <dgm:prSet presAssocID="{2777BB65-D0D0-4101-833F-D67049736625}" presName="centerShape" presStyleLbl="node0" presStyleIdx="0" presStyleCnt="1"/>
      <dgm:spPr/>
      <dgm:t>
        <a:bodyPr/>
        <a:lstStyle/>
        <a:p>
          <a:endParaRPr lang="en-US"/>
        </a:p>
      </dgm:t>
    </dgm:pt>
    <dgm:pt modelId="{19B8BF16-7047-496D-8C98-F17FA167C1E5}" type="pres">
      <dgm:prSet presAssocID="{3A357E64-18BB-4622-B67A-036E9B8C9CE3}" presName="parTrans" presStyleLbl="bgSibTrans2D1" presStyleIdx="0" presStyleCnt="3"/>
      <dgm:spPr/>
      <dgm:t>
        <a:bodyPr/>
        <a:lstStyle/>
        <a:p>
          <a:endParaRPr lang="en-US"/>
        </a:p>
      </dgm:t>
    </dgm:pt>
    <dgm:pt modelId="{69FFED83-0C1B-4AA2-B862-3F25F2522241}" type="pres">
      <dgm:prSet presAssocID="{BF185911-AB24-42F0-8BC9-288628F540B2}" presName="node" presStyleLbl="node1" presStyleIdx="0" presStyleCnt="3">
        <dgm:presLayoutVars>
          <dgm:bulletEnabled val="1"/>
        </dgm:presLayoutVars>
      </dgm:prSet>
      <dgm:spPr/>
      <dgm:t>
        <a:bodyPr/>
        <a:lstStyle/>
        <a:p>
          <a:endParaRPr lang="en-US"/>
        </a:p>
      </dgm:t>
    </dgm:pt>
    <dgm:pt modelId="{E78835F7-3571-44F3-86D5-7126E00020A6}" type="pres">
      <dgm:prSet presAssocID="{D60219AB-35FD-4BD6-886E-1A6CD029FF03}" presName="parTrans" presStyleLbl="bgSibTrans2D1" presStyleIdx="1" presStyleCnt="3"/>
      <dgm:spPr/>
      <dgm:t>
        <a:bodyPr/>
        <a:lstStyle/>
        <a:p>
          <a:endParaRPr lang="en-US"/>
        </a:p>
      </dgm:t>
    </dgm:pt>
    <dgm:pt modelId="{21C46CF2-0D2A-4BE2-8B00-A39532FC8102}" type="pres">
      <dgm:prSet presAssocID="{5A0C6D5B-7C6C-488A-A931-55A5AC6AA0C8}" presName="node" presStyleLbl="node1" presStyleIdx="1" presStyleCnt="3">
        <dgm:presLayoutVars>
          <dgm:bulletEnabled val="1"/>
        </dgm:presLayoutVars>
      </dgm:prSet>
      <dgm:spPr/>
      <dgm:t>
        <a:bodyPr/>
        <a:lstStyle/>
        <a:p>
          <a:endParaRPr lang="en-US"/>
        </a:p>
      </dgm:t>
    </dgm:pt>
    <dgm:pt modelId="{DC9B2506-CB3D-4A05-8B46-6578EE620A56}" type="pres">
      <dgm:prSet presAssocID="{D880C9F6-8840-4DD3-BA97-D3D8E55D057D}" presName="parTrans" presStyleLbl="bgSibTrans2D1" presStyleIdx="2" presStyleCnt="3"/>
      <dgm:spPr/>
      <dgm:t>
        <a:bodyPr/>
        <a:lstStyle/>
        <a:p>
          <a:endParaRPr lang="en-US"/>
        </a:p>
      </dgm:t>
    </dgm:pt>
    <dgm:pt modelId="{AC8D69D6-FB14-43B7-94CF-AE6B0AC3DC12}" type="pres">
      <dgm:prSet presAssocID="{E243DBDB-2E45-422C-A3C3-91C6E464EBBA}" presName="node" presStyleLbl="node1" presStyleIdx="2" presStyleCnt="3">
        <dgm:presLayoutVars>
          <dgm:bulletEnabled val="1"/>
        </dgm:presLayoutVars>
      </dgm:prSet>
      <dgm:spPr/>
      <dgm:t>
        <a:bodyPr/>
        <a:lstStyle/>
        <a:p>
          <a:endParaRPr lang="en-US"/>
        </a:p>
      </dgm:t>
    </dgm:pt>
  </dgm:ptLst>
  <dgm:cxnLst>
    <dgm:cxn modelId="{8F01E94E-BAB4-42D3-BB12-9877AA836FCA}" type="presOf" srcId="{2777BB65-D0D0-4101-833F-D67049736625}" destId="{5A8D987D-58BC-4472-BE7A-08753450F48F}" srcOrd="0" destOrd="0" presId="urn:microsoft.com/office/officeart/2005/8/layout/radial4"/>
    <dgm:cxn modelId="{CC907EFA-FF53-48A3-B489-357CBFBE5C9D}" type="presOf" srcId="{E243DBDB-2E45-422C-A3C3-91C6E464EBBA}" destId="{AC8D69D6-FB14-43B7-94CF-AE6B0AC3DC12}" srcOrd="0" destOrd="0" presId="urn:microsoft.com/office/officeart/2005/8/layout/radial4"/>
    <dgm:cxn modelId="{4332E09B-76EA-4A61-AECF-DAB5254CD984}" srcId="{F78E42A9-380E-49B3-9FE6-191764058357}" destId="{2777BB65-D0D0-4101-833F-D67049736625}" srcOrd="0" destOrd="0" parTransId="{E599E8C7-071A-469A-9585-58303ECFDC70}" sibTransId="{80BD29A0-6ECC-40C1-BFAB-8498EBAFE474}"/>
    <dgm:cxn modelId="{FEAA5257-9C2E-43CE-8E4C-4C7FAE2D01C1}" type="presOf" srcId="{D880C9F6-8840-4DD3-BA97-D3D8E55D057D}" destId="{DC9B2506-CB3D-4A05-8B46-6578EE620A56}" srcOrd="0" destOrd="0" presId="urn:microsoft.com/office/officeart/2005/8/layout/radial4"/>
    <dgm:cxn modelId="{8E6C868B-6F44-4830-A9D9-6255C73752C9}" srcId="{2777BB65-D0D0-4101-833F-D67049736625}" destId="{BF185911-AB24-42F0-8BC9-288628F540B2}" srcOrd="0" destOrd="0" parTransId="{3A357E64-18BB-4622-B67A-036E9B8C9CE3}" sibTransId="{C2879829-E76C-4A52-AADC-C526159248ED}"/>
    <dgm:cxn modelId="{229286CF-2DA7-47C0-996F-0AFEDFCF9E08}" type="presOf" srcId="{F78E42A9-380E-49B3-9FE6-191764058357}" destId="{5794B738-872B-46A2-A219-94A85C275402}" srcOrd="0" destOrd="0" presId="urn:microsoft.com/office/officeart/2005/8/layout/radial4"/>
    <dgm:cxn modelId="{59DE347D-F0CB-4C32-92B7-1BEE84A0BA80}" type="presOf" srcId="{D60219AB-35FD-4BD6-886E-1A6CD029FF03}" destId="{E78835F7-3571-44F3-86D5-7126E00020A6}" srcOrd="0" destOrd="0" presId="urn:microsoft.com/office/officeart/2005/8/layout/radial4"/>
    <dgm:cxn modelId="{0CB1D3B3-6F9A-4156-BC46-3C5075D780FE}" srcId="{2777BB65-D0D0-4101-833F-D67049736625}" destId="{5A0C6D5B-7C6C-488A-A931-55A5AC6AA0C8}" srcOrd="1" destOrd="0" parTransId="{D60219AB-35FD-4BD6-886E-1A6CD029FF03}" sibTransId="{854C7D2E-6E7A-46CE-950F-56AF7CBAC58B}"/>
    <dgm:cxn modelId="{71B2E2B7-728D-4768-9720-4805C62DA663}" srcId="{2777BB65-D0D0-4101-833F-D67049736625}" destId="{E243DBDB-2E45-422C-A3C3-91C6E464EBBA}" srcOrd="2" destOrd="0" parTransId="{D880C9F6-8840-4DD3-BA97-D3D8E55D057D}" sibTransId="{E87EB8CC-E8E1-430A-A1A7-0CAF0A3FEE05}"/>
    <dgm:cxn modelId="{85C06521-899F-47DE-A03A-DF08ECBD4032}" type="presOf" srcId="{3A357E64-18BB-4622-B67A-036E9B8C9CE3}" destId="{19B8BF16-7047-496D-8C98-F17FA167C1E5}" srcOrd="0" destOrd="0" presId="urn:microsoft.com/office/officeart/2005/8/layout/radial4"/>
    <dgm:cxn modelId="{0D8FF9EB-18C8-4553-BE8C-DAC31213D727}" type="presOf" srcId="{BF185911-AB24-42F0-8BC9-288628F540B2}" destId="{69FFED83-0C1B-4AA2-B862-3F25F2522241}" srcOrd="0" destOrd="0" presId="urn:microsoft.com/office/officeart/2005/8/layout/radial4"/>
    <dgm:cxn modelId="{ED30F6B5-E820-4356-B797-9A08802C2453}" type="presOf" srcId="{5A0C6D5B-7C6C-488A-A931-55A5AC6AA0C8}" destId="{21C46CF2-0D2A-4BE2-8B00-A39532FC8102}" srcOrd="0" destOrd="0" presId="urn:microsoft.com/office/officeart/2005/8/layout/radial4"/>
    <dgm:cxn modelId="{94DAB6E0-B020-4C5E-A5A5-7641D3754F51}" type="presParOf" srcId="{5794B738-872B-46A2-A219-94A85C275402}" destId="{5A8D987D-58BC-4472-BE7A-08753450F48F}" srcOrd="0" destOrd="0" presId="urn:microsoft.com/office/officeart/2005/8/layout/radial4"/>
    <dgm:cxn modelId="{A5AE7EE5-E1F8-485C-82E6-B16D4B881857}" type="presParOf" srcId="{5794B738-872B-46A2-A219-94A85C275402}" destId="{19B8BF16-7047-496D-8C98-F17FA167C1E5}" srcOrd="1" destOrd="0" presId="urn:microsoft.com/office/officeart/2005/8/layout/radial4"/>
    <dgm:cxn modelId="{6C5B8618-4F50-434A-9565-719F9C55C19E}" type="presParOf" srcId="{5794B738-872B-46A2-A219-94A85C275402}" destId="{69FFED83-0C1B-4AA2-B862-3F25F2522241}" srcOrd="2" destOrd="0" presId="urn:microsoft.com/office/officeart/2005/8/layout/radial4"/>
    <dgm:cxn modelId="{E4DD4382-8DD1-49A0-9D0D-13EAEA0B73F3}" type="presParOf" srcId="{5794B738-872B-46A2-A219-94A85C275402}" destId="{E78835F7-3571-44F3-86D5-7126E00020A6}" srcOrd="3" destOrd="0" presId="urn:microsoft.com/office/officeart/2005/8/layout/radial4"/>
    <dgm:cxn modelId="{928583B2-08B8-4E08-80B9-8CCF69C72B02}" type="presParOf" srcId="{5794B738-872B-46A2-A219-94A85C275402}" destId="{21C46CF2-0D2A-4BE2-8B00-A39532FC8102}" srcOrd="4" destOrd="0" presId="urn:microsoft.com/office/officeart/2005/8/layout/radial4"/>
    <dgm:cxn modelId="{0328FF64-0B3A-4C7F-A171-AEBAE88B6005}" type="presParOf" srcId="{5794B738-872B-46A2-A219-94A85C275402}" destId="{DC9B2506-CB3D-4A05-8B46-6578EE620A56}" srcOrd="5" destOrd="0" presId="urn:microsoft.com/office/officeart/2005/8/layout/radial4"/>
    <dgm:cxn modelId="{08C42DAA-7A6C-4ACF-88A6-A3A2DAEF2D24}" type="presParOf" srcId="{5794B738-872B-46A2-A219-94A85C275402}" destId="{AC8D69D6-FB14-43B7-94CF-AE6B0AC3DC12}" srcOrd="6" destOrd="0" presId="urn:microsoft.com/office/officeart/2005/8/layout/radial4"/>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F78E42A9-380E-49B3-9FE6-191764058357}" type="doc">
      <dgm:prSet loTypeId="urn:microsoft.com/office/officeart/2005/8/layout/radial4" loCatId="relationship" qsTypeId="urn:microsoft.com/office/officeart/2005/8/quickstyle/simple1" qsCatId="simple" csTypeId="urn:microsoft.com/office/officeart/2005/8/colors/accent1_2" csCatId="accent1" phldr="1"/>
      <dgm:spPr/>
      <dgm:t>
        <a:bodyPr/>
        <a:lstStyle/>
        <a:p>
          <a:endParaRPr lang="en-US"/>
        </a:p>
      </dgm:t>
    </dgm:pt>
    <dgm:pt modelId="{2777BB65-D0D0-4101-833F-D67049736625}">
      <dgm:prSet phldrT="[Text]" custT="1"/>
      <dgm:spPr>
        <a:xfrm>
          <a:off x="2085974" y="1700046"/>
          <a:ext cx="1924050" cy="1924050"/>
        </a:xfrm>
        <a:prstGeom prst="ellipse">
          <a:avLst/>
        </a:prstGeom>
        <a:solidFill>
          <a:srgbClr val="70AD47">
            <a:lumMod val="75000"/>
          </a:srgbClr>
        </a:solidFill>
        <a:ln w="12700" cap="flat" cmpd="sng" algn="ctr">
          <a:solidFill>
            <a:sysClr val="window" lastClr="FFFFFF">
              <a:hueOff val="0"/>
              <a:satOff val="0"/>
              <a:lumOff val="0"/>
              <a:alphaOff val="0"/>
            </a:sysClr>
          </a:solidFill>
          <a:prstDash val="solid"/>
          <a:miter lim="800000"/>
        </a:ln>
        <a:effectLst/>
        <a:scene3d>
          <a:camera prst="orthographicFront"/>
          <a:lightRig rig="threePt" dir="t"/>
        </a:scene3d>
        <a:sp3d>
          <a:bevelT/>
        </a:sp3d>
      </dgm:spPr>
      <dgm:t>
        <a:bodyPr/>
        <a:lstStyle/>
        <a:p>
          <a:r>
            <a:rPr lang="en-ZA" sz="1400" b="1" dirty="0" smtClean="0">
              <a:solidFill>
                <a:sysClr val="windowText" lastClr="000000"/>
              </a:solidFill>
              <a:latin typeface="Arial Narrow" panose="020B0606020202030204" pitchFamily="34" charset="0"/>
              <a:ea typeface="+mn-ea"/>
              <a:cs typeface="+mn-cs"/>
            </a:rPr>
            <a:t>CSPS as a centre of excellence  for policing policies and strategies</a:t>
          </a:r>
          <a:endParaRPr lang="en-US" sz="1400" b="1" dirty="0">
            <a:solidFill>
              <a:sysClr val="windowText" lastClr="000000"/>
            </a:solidFill>
            <a:latin typeface="Arial Narrow" panose="020B0606020202030204" pitchFamily="34" charset="0"/>
            <a:ea typeface="+mn-ea"/>
            <a:cs typeface="+mn-cs"/>
          </a:endParaRPr>
        </a:p>
      </dgm:t>
    </dgm:pt>
    <dgm:pt modelId="{E599E8C7-071A-469A-9585-58303ECFDC70}" type="parTrans" cxnId="{4332E09B-76EA-4A61-AECF-DAB5254CD984}">
      <dgm:prSet/>
      <dgm:spPr/>
      <dgm:t>
        <a:bodyPr/>
        <a:lstStyle/>
        <a:p>
          <a:endParaRPr lang="en-US">
            <a:solidFill>
              <a:schemeClr val="tx1"/>
            </a:solidFill>
          </a:endParaRPr>
        </a:p>
      </dgm:t>
    </dgm:pt>
    <dgm:pt modelId="{80BD29A0-6ECC-40C1-BFAB-8498EBAFE474}" type="sibTrans" cxnId="{4332E09B-76EA-4A61-AECF-DAB5254CD984}">
      <dgm:prSet/>
      <dgm:spPr/>
      <dgm:t>
        <a:bodyPr/>
        <a:lstStyle/>
        <a:p>
          <a:endParaRPr lang="en-US">
            <a:solidFill>
              <a:schemeClr val="tx1"/>
            </a:solidFill>
          </a:endParaRPr>
        </a:p>
      </dgm:t>
    </dgm:pt>
    <dgm:pt modelId="{BF185911-AB24-42F0-8BC9-288628F540B2}">
      <dgm:prSet phldrT="[Text]" custT="1"/>
      <dgm:spPr>
        <a:xfrm>
          <a:off x="4664" y="439903"/>
          <a:ext cx="1827847" cy="1462278"/>
        </a:xfrm>
        <a:prstGeom prst="roundRect">
          <a:avLst>
            <a:gd name="adj" fmla="val 10000"/>
          </a:avLst>
        </a:prstGeom>
        <a:solidFill>
          <a:srgbClr val="70AD47">
            <a:lumMod val="60000"/>
            <a:lumOff val="40000"/>
          </a:srgbClr>
        </a:solidFill>
        <a:ln w="12700" cap="flat" cmpd="sng" algn="ctr">
          <a:solidFill>
            <a:sysClr val="window" lastClr="FFFFFF">
              <a:hueOff val="0"/>
              <a:satOff val="0"/>
              <a:lumOff val="0"/>
              <a:alphaOff val="0"/>
            </a:sysClr>
          </a:solidFill>
          <a:prstDash val="solid"/>
          <a:miter lim="800000"/>
        </a:ln>
        <a:effectLst/>
        <a:scene3d>
          <a:camera prst="orthographicFront"/>
          <a:lightRig rig="threePt" dir="t"/>
        </a:scene3d>
        <a:sp3d>
          <a:bevelT prst="relaxedInset"/>
        </a:sp3d>
      </dgm:spPr>
      <dgm:t>
        <a:bodyPr/>
        <a:lstStyle/>
        <a:p>
          <a:r>
            <a:rPr lang="en-US" sz="1400" b="1" dirty="0" smtClean="0">
              <a:solidFill>
                <a:sysClr val="windowText" lastClr="000000"/>
              </a:solidFill>
              <a:latin typeface="Arial Narrow" panose="020B0606020202030204" pitchFamily="34" charset="0"/>
              <a:ea typeface="+mn-ea"/>
              <a:cs typeface="+mn-cs"/>
            </a:rPr>
            <a:t>30-Day Payments to Creditors</a:t>
          </a:r>
          <a:endParaRPr lang="en-US" sz="1400" b="1" dirty="0">
            <a:solidFill>
              <a:sysClr val="windowText" lastClr="000000"/>
            </a:solidFill>
            <a:latin typeface="Arial Narrow" panose="020B0606020202030204" pitchFamily="34" charset="0"/>
            <a:ea typeface="+mn-ea"/>
            <a:cs typeface="+mn-cs"/>
          </a:endParaRPr>
        </a:p>
      </dgm:t>
    </dgm:pt>
    <dgm:pt modelId="{3A357E64-18BB-4622-B67A-036E9B8C9CE3}" type="parTrans" cxnId="{8E6C868B-6F44-4830-A9D9-6255C73752C9}">
      <dgm:prSet/>
      <dgm:spPr>
        <a:xfrm rot="12900000">
          <a:off x="778662" y="1340653"/>
          <a:ext cx="1547443" cy="548354"/>
        </a:xfrm>
        <a:prstGeom prst="leftArrow">
          <a:avLst>
            <a:gd name="adj1" fmla="val 60000"/>
            <a:gd name="adj2" fmla="val 50000"/>
          </a:avLst>
        </a:prstGeom>
        <a:solidFill>
          <a:srgbClr val="70AD47">
            <a:lumMod val="50000"/>
          </a:srgbClr>
        </a:solidFill>
        <a:ln>
          <a:noFill/>
        </a:ln>
        <a:effectLst/>
        <a:scene3d>
          <a:camera prst="orthographicFront"/>
          <a:lightRig rig="threePt" dir="t"/>
        </a:scene3d>
        <a:sp3d>
          <a:bevelT prst="relaxedInset"/>
        </a:sp3d>
      </dgm:spPr>
      <dgm:t>
        <a:bodyPr/>
        <a:lstStyle/>
        <a:p>
          <a:endParaRPr lang="en-US">
            <a:solidFill>
              <a:schemeClr val="tx1"/>
            </a:solidFill>
          </a:endParaRPr>
        </a:p>
      </dgm:t>
    </dgm:pt>
    <dgm:pt modelId="{C2879829-E76C-4A52-AADC-C526159248ED}" type="sibTrans" cxnId="{8E6C868B-6F44-4830-A9D9-6255C73752C9}">
      <dgm:prSet/>
      <dgm:spPr/>
      <dgm:t>
        <a:bodyPr/>
        <a:lstStyle/>
        <a:p>
          <a:endParaRPr lang="en-US">
            <a:solidFill>
              <a:schemeClr val="tx1"/>
            </a:solidFill>
          </a:endParaRPr>
        </a:p>
      </dgm:t>
    </dgm:pt>
    <dgm:pt modelId="{5A0C6D5B-7C6C-488A-A931-55A5AC6AA0C8}">
      <dgm:prSet phldrT="[Text]" custT="1"/>
      <dgm:spPr>
        <a:xfrm>
          <a:off x="4263487" y="439903"/>
          <a:ext cx="1827847" cy="1462278"/>
        </a:xfrm>
        <a:prstGeom prst="roundRect">
          <a:avLst>
            <a:gd name="adj" fmla="val 10000"/>
          </a:avLst>
        </a:prstGeom>
        <a:solidFill>
          <a:srgbClr val="70AD47">
            <a:lumMod val="60000"/>
            <a:lumOff val="40000"/>
          </a:srgbClr>
        </a:solidFill>
        <a:ln w="12700" cap="flat" cmpd="sng" algn="ctr">
          <a:solidFill>
            <a:sysClr val="window" lastClr="FFFFFF">
              <a:hueOff val="0"/>
              <a:satOff val="0"/>
              <a:lumOff val="0"/>
              <a:alphaOff val="0"/>
            </a:sysClr>
          </a:solidFill>
          <a:prstDash val="solid"/>
          <a:miter lim="800000"/>
        </a:ln>
        <a:effectLst/>
        <a:scene3d>
          <a:camera prst="orthographicFront"/>
          <a:lightRig rig="threePt" dir="t"/>
        </a:scene3d>
        <a:sp3d>
          <a:bevelT prst="relaxedInset"/>
        </a:sp3d>
      </dgm:spPr>
      <dgm:t>
        <a:bodyPr/>
        <a:lstStyle/>
        <a:p>
          <a:r>
            <a:rPr lang="en-US" sz="1400" b="1" dirty="0" smtClean="0">
              <a:solidFill>
                <a:sysClr val="windowText" lastClr="000000"/>
              </a:solidFill>
              <a:latin typeface="Arial Narrow" panose="020B0606020202030204" pitchFamily="34" charset="0"/>
              <a:ea typeface="+mn-ea"/>
              <a:cs typeface="+mn-cs"/>
            </a:rPr>
            <a:t>Expenditure Trends Analysis</a:t>
          </a:r>
          <a:endParaRPr lang="en-US" sz="1400" b="1" dirty="0">
            <a:solidFill>
              <a:sysClr val="windowText" lastClr="000000"/>
            </a:solidFill>
            <a:latin typeface="Arial Narrow" panose="020B0606020202030204" pitchFamily="34" charset="0"/>
            <a:ea typeface="+mn-ea"/>
            <a:cs typeface="+mn-cs"/>
          </a:endParaRPr>
        </a:p>
      </dgm:t>
    </dgm:pt>
    <dgm:pt modelId="{D60219AB-35FD-4BD6-886E-1A6CD029FF03}" type="parTrans" cxnId="{0CB1D3B3-6F9A-4156-BC46-3C5075D780FE}">
      <dgm:prSet/>
      <dgm:spPr>
        <a:xfrm rot="19500000">
          <a:off x="3769893" y="1340653"/>
          <a:ext cx="1547443" cy="548354"/>
        </a:xfrm>
        <a:prstGeom prst="leftArrow">
          <a:avLst>
            <a:gd name="adj1" fmla="val 60000"/>
            <a:gd name="adj2" fmla="val 50000"/>
          </a:avLst>
        </a:prstGeom>
        <a:solidFill>
          <a:srgbClr val="70AD47">
            <a:lumMod val="50000"/>
          </a:srgbClr>
        </a:solidFill>
        <a:ln>
          <a:noFill/>
        </a:ln>
        <a:effectLst/>
        <a:scene3d>
          <a:camera prst="orthographicFront"/>
          <a:lightRig rig="threePt" dir="t"/>
        </a:scene3d>
        <a:sp3d>
          <a:bevelT prst="relaxedInset"/>
        </a:sp3d>
      </dgm:spPr>
      <dgm:t>
        <a:bodyPr/>
        <a:lstStyle/>
        <a:p>
          <a:endParaRPr lang="en-US">
            <a:solidFill>
              <a:schemeClr val="tx1"/>
            </a:solidFill>
          </a:endParaRPr>
        </a:p>
      </dgm:t>
    </dgm:pt>
    <dgm:pt modelId="{854C7D2E-6E7A-46CE-950F-56AF7CBAC58B}" type="sibTrans" cxnId="{0CB1D3B3-6F9A-4156-BC46-3C5075D780FE}">
      <dgm:prSet/>
      <dgm:spPr/>
      <dgm:t>
        <a:bodyPr/>
        <a:lstStyle/>
        <a:p>
          <a:endParaRPr lang="en-US">
            <a:solidFill>
              <a:schemeClr val="tx1"/>
            </a:solidFill>
          </a:endParaRPr>
        </a:p>
      </dgm:t>
    </dgm:pt>
    <dgm:pt modelId="{5794B738-872B-46A2-A219-94A85C275402}" type="pres">
      <dgm:prSet presAssocID="{F78E42A9-380E-49B3-9FE6-191764058357}" presName="cycle" presStyleCnt="0">
        <dgm:presLayoutVars>
          <dgm:chMax val="1"/>
          <dgm:dir/>
          <dgm:animLvl val="ctr"/>
          <dgm:resizeHandles val="exact"/>
        </dgm:presLayoutVars>
      </dgm:prSet>
      <dgm:spPr/>
      <dgm:t>
        <a:bodyPr/>
        <a:lstStyle/>
        <a:p>
          <a:endParaRPr lang="en-US"/>
        </a:p>
      </dgm:t>
    </dgm:pt>
    <dgm:pt modelId="{5A8D987D-58BC-4472-BE7A-08753450F48F}" type="pres">
      <dgm:prSet presAssocID="{2777BB65-D0D0-4101-833F-D67049736625}" presName="centerShape" presStyleLbl="node0" presStyleIdx="0" presStyleCnt="1"/>
      <dgm:spPr/>
      <dgm:t>
        <a:bodyPr/>
        <a:lstStyle/>
        <a:p>
          <a:endParaRPr lang="en-US"/>
        </a:p>
      </dgm:t>
    </dgm:pt>
    <dgm:pt modelId="{19B8BF16-7047-496D-8C98-F17FA167C1E5}" type="pres">
      <dgm:prSet presAssocID="{3A357E64-18BB-4622-B67A-036E9B8C9CE3}" presName="parTrans" presStyleLbl="bgSibTrans2D1" presStyleIdx="0" presStyleCnt="2"/>
      <dgm:spPr/>
      <dgm:t>
        <a:bodyPr/>
        <a:lstStyle/>
        <a:p>
          <a:endParaRPr lang="en-US"/>
        </a:p>
      </dgm:t>
    </dgm:pt>
    <dgm:pt modelId="{69FFED83-0C1B-4AA2-B862-3F25F2522241}" type="pres">
      <dgm:prSet presAssocID="{BF185911-AB24-42F0-8BC9-288628F540B2}" presName="node" presStyleLbl="node1" presStyleIdx="0" presStyleCnt="2">
        <dgm:presLayoutVars>
          <dgm:bulletEnabled val="1"/>
        </dgm:presLayoutVars>
      </dgm:prSet>
      <dgm:spPr/>
      <dgm:t>
        <a:bodyPr/>
        <a:lstStyle/>
        <a:p>
          <a:endParaRPr lang="en-US"/>
        </a:p>
      </dgm:t>
    </dgm:pt>
    <dgm:pt modelId="{E78835F7-3571-44F3-86D5-7126E00020A6}" type="pres">
      <dgm:prSet presAssocID="{D60219AB-35FD-4BD6-886E-1A6CD029FF03}" presName="parTrans" presStyleLbl="bgSibTrans2D1" presStyleIdx="1" presStyleCnt="2"/>
      <dgm:spPr/>
      <dgm:t>
        <a:bodyPr/>
        <a:lstStyle/>
        <a:p>
          <a:endParaRPr lang="en-US"/>
        </a:p>
      </dgm:t>
    </dgm:pt>
    <dgm:pt modelId="{21C46CF2-0D2A-4BE2-8B00-A39532FC8102}" type="pres">
      <dgm:prSet presAssocID="{5A0C6D5B-7C6C-488A-A931-55A5AC6AA0C8}" presName="node" presStyleLbl="node1" presStyleIdx="1" presStyleCnt="2">
        <dgm:presLayoutVars>
          <dgm:bulletEnabled val="1"/>
        </dgm:presLayoutVars>
      </dgm:prSet>
      <dgm:spPr/>
      <dgm:t>
        <a:bodyPr/>
        <a:lstStyle/>
        <a:p>
          <a:endParaRPr lang="en-US"/>
        </a:p>
      </dgm:t>
    </dgm:pt>
  </dgm:ptLst>
  <dgm:cxnLst>
    <dgm:cxn modelId="{8F01E94E-BAB4-42D3-BB12-9877AA836FCA}" type="presOf" srcId="{2777BB65-D0D0-4101-833F-D67049736625}" destId="{5A8D987D-58BC-4472-BE7A-08753450F48F}" srcOrd="0" destOrd="0" presId="urn:microsoft.com/office/officeart/2005/8/layout/radial4"/>
    <dgm:cxn modelId="{4332E09B-76EA-4A61-AECF-DAB5254CD984}" srcId="{F78E42A9-380E-49B3-9FE6-191764058357}" destId="{2777BB65-D0D0-4101-833F-D67049736625}" srcOrd="0" destOrd="0" parTransId="{E599E8C7-071A-469A-9585-58303ECFDC70}" sibTransId="{80BD29A0-6ECC-40C1-BFAB-8498EBAFE474}"/>
    <dgm:cxn modelId="{8E6C868B-6F44-4830-A9D9-6255C73752C9}" srcId="{2777BB65-D0D0-4101-833F-D67049736625}" destId="{BF185911-AB24-42F0-8BC9-288628F540B2}" srcOrd="0" destOrd="0" parTransId="{3A357E64-18BB-4622-B67A-036E9B8C9CE3}" sibTransId="{C2879829-E76C-4A52-AADC-C526159248ED}"/>
    <dgm:cxn modelId="{229286CF-2DA7-47C0-996F-0AFEDFCF9E08}" type="presOf" srcId="{F78E42A9-380E-49B3-9FE6-191764058357}" destId="{5794B738-872B-46A2-A219-94A85C275402}" srcOrd="0" destOrd="0" presId="urn:microsoft.com/office/officeart/2005/8/layout/radial4"/>
    <dgm:cxn modelId="{59DE347D-F0CB-4C32-92B7-1BEE84A0BA80}" type="presOf" srcId="{D60219AB-35FD-4BD6-886E-1A6CD029FF03}" destId="{E78835F7-3571-44F3-86D5-7126E00020A6}" srcOrd="0" destOrd="0" presId="urn:microsoft.com/office/officeart/2005/8/layout/radial4"/>
    <dgm:cxn modelId="{0CB1D3B3-6F9A-4156-BC46-3C5075D780FE}" srcId="{2777BB65-D0D0-4101-833F-D67049736625}" destId="{5A0C6D5B-7C6C-488A-A931-55A5AC6AA0C8}" srcOrd="1" destOrd="0" parTransId="{D60219AB-35FD-4BD6-886E-1A6CD029FF03}" sibTransId="{854C7D2E-6E7A-46CE-950F-56AF7CBAC58B}"/>
    <dgm:cxn modelId="{85C06521-899F-47DE-A03A-DF08ECBD4032}" type="presOf" srcId="{3A357E64-18BB-4622-B67A-036E9B8C9CE3}" destId="{19B8BF16-7047-496D-8C98-F17FA167C1E5}" srcOrd="0" destOrd="0" presId="urn:microsoft.com/office/officeart/2005/8/layout/radial4"/>
    <dgm:cxn modelId="{0D8FF9EB-18C8-4553-BE8C-DAC31213D727}" type="presOf" srcId="{BF185911-AB24-42F0-8BC9-288628F540B2}" destId="{69FFED83-0C1B-4AA2-B862-3F25F2522241}" srcOrd="0" destOrd="0" presId="urn:microsoft.com/office/officeart/2005/8/layout/radial4"/>
    <dgm:cxn modelId="{ED30F6B5-E820-4356-B797-9A08802C2453}" type="presOf" srcId="{5A0C6D5B-7C6C-488A-A931-55A5AC6AA0C8}" destId="{21C46CF2-0D2A-4BE2-8B00-A39532FC8102}" srcOrd="0" destOrd="0" presId="urn:microsoft.com/office/officeart/2005/8/layout/radial4"/>
    <dgm:cxn modelId="{94DAB6E0-B020-4C5E-A5A5-7641D3754F51}" type="presParOf" srcId="{5794B738-872B-46A2-A219-94A85C275402}" destId="{5A8D987D-58BC-4472-BE7A-08753450F48F}" srcOrd="0" destOrd="0" presId="urn:microsoft.com/office/officeart/2005/8/layout/radial4"/>
    <dgm:cxn modelId="{A5AE7EE5-E1F8-485C-82E6-B16D4B881857}" type="presParOf" srcId="{5794B738-872B-46A2-A219-94A85C275402}" destId="{19B8BF16-7047-496D-8C98-F17FA167C1E5}" srcOrd="1" destOrd="0" presId="urn:microsoft.com/office/officeart/2005/8/layout/radial4"/>
    <dgm:cxn modelId="{6C5B8618-4F50-434A-9565-719F9C55C19E}" type="presParOf" srcId="{5794B738-872B-46A2-A219-94A85C275402}" destId="{69FFED83-0C1B-4AA2-B862-3F25F2522241}" srcOrd="2" destOrd="0" presId="urn:microsoft.com/office/officeart/2005/8/layout/radial4"/>
    <dgm:cxn modelId="{E4DD4382-8DD1-49A0-9D0D-13EAEA0B73F3}" type="presParOf" srcId="{5794B738-872B-46A2-A219-94A85C275402}" destId="{E78835F7-3571-44F3-86D5-7126E00020A6}" srcOrd="3" destOrd="0" presId="urn:microsoft.com/office/officeart/2005/8/layout/radial4"/>
    <dgm:cxn modelId="{928583B2-08B8-4E08-80B9-8CCF69C72B02}" type="presParOf" srcId="{5794B738-872B-46A2-A219-94A85C275402}" destId="{21C46CF2-0D2A-4BE2-8B00-A39532FC8102}" srcOrd="4" destOrd="0" presId="urn:microsoft.com/office/officeart/2005/8/layout/radial4"/>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F78E42A9-380E-49B3-9FE6-191764058357}" type="doc">
      <dgm:prSet loTypeId="urn:microsoft.com/office/officeart/2005/8/layout/radial4" loCatId="relationship" qsTypeId="urn:microsoft.com/office/officeart/2005/8/quickstyle/simple1" qsCatId="simple" csTypeId="urn:microsoft.com/office/officeart/2005/8/colors/accent1_2" csCatId="accent1" phldr="1"/>
      <dgm:spPr/>
      <dgm:t>
        <a:bodyPr/>
        <a:lstStyle/>
        <a:p>
          <a:endParaRPr lang="en-US"/>
        </a:p>
      </dgm:t>
    </dgm:pt>
    <dgm:pt modelId="{2777BB65-D0D0-4101-833F-D67049736625}">
      <dgm:prSet phldrT="[Text]" custT="1"/>
      <dgm:spPr>
        <a:xfrm>
          <a:off x="2155507" y="2277603"/>
          <a:ext cx="1784985" cy="1784985"/>
        </a:xfrm>
        <a:prstGeom prst="ellipse">
          <a:avLst/>
        </a:prstGeom>
        <a:solidFill>
          <a:srgbClr val="70AD47">
            <a:lumMod val="75000"/>
          </a:srgbClr>
        </a:solidFill>
        <a:ln w="12700" cap="flat" cmpd="sng" algn="ctr">
          <a:solidFill>
            <a:sysClr val="window" lastClr="FFFFFF">
              <a:hueOff val="0"/>
              <a:satOff val="0"/>
              <a:lumOff val="0"/>
              <a:alphaOff val="0"/>
            </a:sysClr>
          </a:solidFill>
          <a:prstDash val="solid"/>
          <a:miter lim="800000"/>
        </a:ln>
        <a:effectLst/>
        <a:scene3d>
          <a:camera prst="orthographicFront"/>
          <a:lightRig rig="threePt" dir="t"/>
        </a:scene3d>
        <a:sp3d>
          <a:bevelT/>
        </a:sp3d>
      </dgm:spPr>
      <dgm:t>
        <a:bodyPr/>
        <a:lstStyle/>
        <a:p>
          <a:r>
            <a:rPr lang="en-US" sz="1400" b="1" dirty="0" smtClean="0">
              <a:solidFill>
                <a:sysClr val="windowText" lastClr="000000"/>
              </a:solidFill>
              <a:effectLst/>
              <a:latin typeface="Arial Narrow" panose="020B0606020202030204" pitchFamily="34" charset="0"/>
              <a:ea typeface="+mn-ea"/>
              <a:cs typeface="+mn-cs"/>
            </a:rPr>
            <a:t>Strengthened collaboration, coordination and integration towards the implementation of the ICVPS</a:t>
          </a:r>
          <a:endParaRPr lang="en-US" sz="1400" b="1" dirty="0">
            <a:solidFill>
              <a:sysClr val="windowText" lastClr="000000"/>
            </a:solidFill>
            <a:latin typeface="Arial Narrow" panose="020B0606020202030204" pitchFamily="34" charset="0"/>
            <a:ea typeface="+mn-ea"/>
            <a:cs typeface="+mn-cs"/>
          </a:endParaRPr>
        </a:p>
      </dgm:t>
    </dgm:pt>
    <dgm:pt modelId="{E599E8C7-071A-469A-9585-58303ECFDC70}" type="parTrans" cxnId="{4332E09B-76EA-4A61-AECF-DAB5254CD984}">
      <dgm:prSet/>
      <dgm:spPr/>
      <dgm:t>
        <a:bodyPr/>
        <a:lstStyle/>
        <a:p>
          <a:endParaRPr lang="en-US">
            <a:solidFill>
              <a:schemeClr val="tx1"/>
            </a:solidFill>
          </a:endParaRPr>
        </a:p>
      </dgm:t>
    </dgm:pt>
    <dgm:pt modelId="{80BD29A0-6ECC-40C1-BFAB-8498EBAFE474}" type="sibTrans" cxnId="{4332E09B-76EA-4A61-AECF-DAB5254CD984}">
      <dgm:prSet/>
      <dgm:spPr/>
      <dgm:t>
        <a:bodyPr/>
        <a:lstStyle/>
        <a:p>
          <a:endParaRPr lang="en-US">
            <a:solidFill>
              <a:schemeClr val="tx1"/>
            </a:solidFill>
          </a:endParaRPr>
        </a:p>
      </dgm:t>
    </dgm:pt>
    <dgm:pt modelId="{BF185911-AB24-42F0-8BC9-288628F540B2}">
      <dgm:prSet phldrT="[Text]" custT="1"/>
      <dgm:spPr>
        <a:xfrm>
          <a:off x="160123" y="1063372"/>
          <a:ext cx="1695735" cy="1356588"/>
        </a:xfrm>
        <a:prstGeom prst="roundRect">
          <a:avLst>
            <a:gd name="adj" fmla="val 10000"/>
          </a:avLst>
        </a:prstGeom>
        <a:solidFill>
          <a:srgbClr val="70AD47">
            <a:lumMod val="60000"/>
            <a:lumOff val="40000"/>
          </a:srgbClr>
        </a:solidFill>
        <a:ln w="12700" cap="flat" cmpd="sng" algn="ctr">
          <a:solidFill>
            <a:sysClr val="window" lastClr="FFFFFF">
              <a:hueOff val="0"/>
              <a:satOff val="0"/>
              <a:lumOff val="0"/>
              <a:alphaOff val="0"/>
            </a:sysClr>
          </a:solidFill>
          <a:prstDash val="solid"/>
          <a:miter lim="800000"/>
        </a:ln>
        <a:effectLst/>
        <a:scene3d>
          <a:camera prst="orthographicFront"/>
          <a:lightRig rig="threePt" dir="t"/>
        </a:scene3d>
        <a:sp3d>
          <a:bevelT prst="relaxedInset"/>
        </a:sp3d>
      </dgm:spPr>
      <dgm:t>
        <a:bodyPr/>
        <a:lstStyle/>
        <a:p>
          <a:r>
            <a:rPr lang="en-US" sz="1400" b="1" dirty="0" smtClean="0">
              <a:solidFill>
                <a:sysClr val="windowText" lastClr="000000"/>
              </a:solidFill>
              <a:latin typeface="Arial Narrow" panose="020B0606020202030204" pitchFamily="34" charset="0"/>
              <a:ea typeface="+mn-ea"/>
              <a:cs typeface="+mn-cs"/>
            </a:rPr>
            <a:t>Establishment of Partnerships through MOUs</a:t>
          </a:r>
          <a:endParaRPr lang="en-US" sz="1400" b="1" dirty="0">
            <a:solidFill>
              <a:sysClr val="windowText" lastClr="000000"/>
            </a:solidFill>
            <a:latin typeface="Arial Narrow" panose="020B0606020202030204" pitchFamily="34" charset="0"/>
            <a:ea typeface="+mn-ea"/>
            <a:cs typeface="+mn-cs"/>
          </a:endParaRPr>
        </a:p>
      </dgm:t>
    </dgm:pt>
    <dgm:pt modelId="{3A357E64-18BB-4622-B67A-036E9B8C9CE3}" type="parTrans" cxnId="{8E6C868B-6F44-4830-A9D9-6255C73752C9}">
      <dgm:prSet/>
      <dgm:spPr>
        <a:xfrm rot="12900000">
          <a:off x="871449" y="1920360"/>
          <a:ext cx="1510013" cy="508720"/>
        </a:xfrm>
        <a:prstGeom prst="leftArrow">
          <a:avLst>
            <a:gd name="adj1" fmla="val 60000"/>
            <a:gd name="adj2" fmla="val 50000"/>
          </a:avLst>
        </a:prstGeom>
        <a:solidFill>
          <a:srgbClr val="70AD47">
            <a:lumMod val="50000"/>
          </a:srgbClr>
        </a:solidFill>
        <a:ln>
          <a:noFill/>
        </a:ln>
        <a:effectLst/>
        <a:scene3d>
          <a:camera prst="orthographicFront"/>
          <a:lightRig rig="threePt" dir="t"/>
        </a:scene3d>
        <a:sp3d>
          <a:bevelT prst="relaxedInset"/>
        </a:sp3d>
      </dgm:spPr>
      <dgm:t>
        <a:bodyPr/>
        <a:lstStyle/>
        <a:p>
          <a:endParaRPr lang="en-US">
            <a:solidFill>
              <a:schemeClr val="tx1"/>
            </a:solidFill>
          </a:endParaRPr>
        </a:p>
      </dgm:t>
    </dgm:pt>
    <dgm:pt modelId="{C2879829-E76C-4A52-AADC-C526159248ED}" type="sibTrans" cxnId="{8E6C868B-6F44-4830-A9D9-6255C73752C9}">
      <dgm:prSet/>
      <dgm:spPr/>
      <dgm:t>
        <a:bodyPr/>
        <a:lstStyle/>
        <a:p>
          <a:endParaRPr lang="en-US">
            <a:solidFill>
              <a:schemeClr val="tx1"/>
            </a:solidFill>
          </a:endParaRPr>
        </a:p>
      </dgm:t>
    </dgm:pt>
    <dgm:pt modelId="{5A0C6D5B-7C6C-488A-A931-55A5AC6AA0C8}">
      <dgm:prSet phldrT="[Text]" custT="1"/>
      <dgm:spPr>
        <a:xfrm>
          <a:off x="2200132" y="1411"/>
          <a:ext cx="1695735" cy="1356588"/>
        </a:xfrm>
        <a:prstGeom prst="roundRect">
          <a:avLst>
            <a:gd name="adj" fmla="val 10000"/>
          </a:avLst>
        </a:prstGeom>
        <a:solidFill>
          <a:srgbClr val="70AD47">
            <a:lumMod val="60000"/>
            <a:lumOff val="40000"/>
          </a:srgbClr>
        </a:solidFill>
        <a:ln w="12700" cap="flat" cmpd="sng" algn="ctr">
          <a:solidFill>
            <a:sysClr val="window" lastClr="FFFFFF">
              <a:hueOff val="0"/>
              <a:satOff val="0"/>
              <a:lumOff val="0"/>
              <a:alphaOff val="0"/>
            </a:sysClr>
          </a:solidFill>
          <a:prstDash val="solid"/>
          <a:miter lim="800000"/>
        </a:ln>
        <a:effectLst/>
        <a:scene3d>
          <a:camera prst="orthographicFront"/>
          <a:lightRig rig="threePt" dir="t"/>
        </a:scene3d>
        <a:sp3d>
          <a:bevelT prst="relaxedInset"/>
        </a:sp3d>
      </dgm:spPr>
      <dgm:t>
        <a:bodyPr/>
        <a:lstStyle/>
        <a:p>
          <a:r>
            <a:rPr lang="en-US" sz="1400" b="1" dirty="0" smtClean="0">
              <a:solidFill>
                <a:sysClr val="windowText" lastClr="000000"/>
              </a:solidFill>
              <a:latin typeface="Arial Narrow" panose="020B0606020202030204" pitchFamily="34" charset="0"/>
              <a:ea typeface="+mn-ea"/>
              <a:cs typeface="+mn-cs"/>
            </a:rPr>
            <a:t>Capacity-Building Workshops &amp; CSF Assessments</a:t>
          </a:r>
          <a:endParaRPr lang="en-US" sz="1400" b="1" dirty="0">
            <a:solidFill>
              <a:sysClr val="windowText" lastClr="000000"/>
            </a:solidFill>
            <a:latin typeface="Arial Narrow" panose="020B0606020202030204" pitchFamily="34" charset="0"/>
            <a:ea typeface="+mn-ea"/>
            <a:cs typeface="+mn-cs"/>
          </a:endParaRPr>
        </a:p>
      </dgm:t>
    </dgm:pt>
    <dgm:pt modelId="{D60219AB-35FD-4BD6-886E-1A6CD029FF03}" type="parTrans" cxnId="{0CB1D3B3-6F9A-4156-BC46-3C5075D780FE}">
      <dgm:prSet/>
      <dgm:spPr>
        <a:xfrm rot="16200000">
          <a:off x="2292993" y="1180352"/>
          <a:ext cx="1510013" cy="508720"/>
        </a:xfrm>
        <a:prstGeom prst="leftArrow">
          <a:avLst>
            <a:gd name="adj1" fmla="val 60000"/>
            <a:gd name="adj2" fmla="val 50000"/>
          </a:avLst>
        </a:prstGeom>
        <a:solidFill>
          <a:srgbClr val="70AD47">
            <a:lumMod val="50000"/>
          </a:srgbClr>
        </a:solidFill>
        <a:ln>
          <a:noFill/>
        </a:ln>
        <a:effectLst/>
        <a:scene3d>
          <a:camera prst="orthographicFront"/>
          <a:lightRig rig="threePt" dir="t"/>
        </a:scene3d>
        <a:sp3d>
          <a:bevelT prst="relaxedInset"/>
        </a:sp3d>
      </dgm:spPr>
      <dgm:t>
        <a:bodyPr/>
        <a:lstStyle/>
        <a:p>
          <a:endParaRPr lang="en-US">
            <a:solidFill>
              <a:schemeClr val="tx1"/>
            </a:solidFill>
          </a:endParaRPr>
        </a:p>
      </dgm:t>
    </dgm:pt>
    <dgm:pt modelId="{854C7D2E-6E7A-46CE-950F-56AF7CBAC58B}" type="sibTrans" cxnId="{0CB1D3B3-6F9A-4156-BC46-3C5075D780FE}">
      <dgm:prSet/>
      <dgm:spPr/>
      <dgm:t>
        <a:bodyPr/>
        <a:lstStyle/>
        <a:p>
          <a:endParaRPr lang="en-US">
            <a:solidFill>
              <a:schemeClr val="tx1"/>
            </a:solidFill>
          </a:endParaRPr>
        </a:p>
      </dgm:t>
    </dgm:pt>
    <dgm:pt modelId="{E243DBDB-2E45-422C-A3C3-91C6E464EBBA}">
      <dgm:prSet phldrT="[Text]" custT="1"/>
      <dgm:spPr>
        <a:xfrm>
          <a:off x="4240140" y="1063372"/>
          <a:ext cx="1695735" cy="1356588"/>
        </a:xfrm>
        <a:prstGeom prst="roundRect">
          <a:avLst>
            <a:gd name="adj" fmla="val 10000"/>
          </a:avLst>
        </a:prstGeom>
        <a:solidFill>
          <a:srgbClr val="70AD47">
            <a:lumMod val="60000"/>
            <a:lumOff val="40000"/>
          </a:srgbClr>
        </a:solidFill>
        <a:ln w="12700" cap="flat" cmpd="sng" algn="ctr">
          <a:solidFill>
            <a:sysClr val="window" lastClr="FFFFFF">
              <a:hueOff val="0"/>
              <a:satOff val="0"/>
              <a:lumOff val="0"/>
              <a:alphaOff val="0"/>
            </a:sysClr>
          </a:solidFill>
          <a:prstDash val="solid"/>
          <a:miter lim="800000"/>
        </a:ln>
        <a:effectLst/>
        <a:scene3d>
          <a:camera prst="orthographicFront"/>
          <a:lightRig rig="threePt" dir="t"/>
        </a:scene3d>
        <a:sp3d>
          <a:bevelT prst="relaxedInset"/>
        </a:sp3d>
      </dgm:spPr>
      <dgm:t>
        <a:bodyPr/>
        <a:lstStyle/>
        <a:p>
          <a:r>
            <a:rPr lang="en-US" sz="1400" b="1" dirty="0" smtClean="0">
              <a:solidFill>
                <a:sysClr val="windowText" lastClr="000000"/>
              </a:solidFill>
              <a:latin typeface="Arial Narrow" panose="020B0606020202030204" pitchFamily="34" charset="0"/>
              <a:ea typeface="+mn-ea"/>
              <a:cs typeface="+mn-cs"/>
            </a:rPr>
            <a:t>Anti-Crime Campaigns</a:t>
          </a:r>
          <a:endParaRPr lang="en-US" sz="1400" b="1" dirty="0">
            <a:solidFill>
              <a:sysClr val="windowText" lastClr="000000"/>
            </a:solidFill>
            <a:latin typeface="Arial Narrow" panose="020B0606020202030204" pitchFamily="34" charset="0"/>
            <a:ea typeface="+mn-ea"/>
            <a:cs typeface="+mn-cs"/>
          </a:endParaRPr>
        </a:p>
      </dgm:t>
    </dgm:pt>
    <dgm:pt modelId="{D880C9F6-8840-4DD3-BA97-D3D8E55D057D}" type="parTrans" cxnId="{71B2E2B7-728D-4768-9720-4805C62DA663}">
      <dgm:prSet/>
      <dgm:spPr>
        <a:xfrm rot="19500000">
          <a:off x="3714536" y="1920360"/>
          <a:ext cx="1510013" cy="508720"/>
        </a:xfrm>
        <a:prstGeom prst="leftArrow">
          <a:avLst>
            <a:gd name="adj1" fmla="val 60000"/>
            <a:gd name="adj2" fmla="val 50000"/>
          </a:avLst>
        </a:prstGeom>
        <a:solidFill>
          <a:srgbClr val="70AD47">
            <a:lumMod val="50000"/>
          </a:srgbClr>
        </a:solidFill>
        <a:ln>
          <a:noFill/>
        </a:ln>
        <a:effectLst/>
        <a:scene3d>
          <a:camera prst="orthographicFront"/>
          <a:lightRig rig="threePt" dir="t"/>
        </a:scene3d>
        <a:sp3d>
          <a:bevelT prst="relaxedInset"/>
        </a:sp3d>
      </dgm:spPr>
      <dgm:t>
        <a:bodyPr/>
        <a:lstStyle/>
        <a:p>
          <a:endParaRPr lang="en-US">
            <a:solidFill>
              <a:schemeClr val="tx1"/>
            </a:solidFill>
          </a:endParaRPr>
        </a:p>
      </dgm:t>
    </dgm:pt>
    <dgm:pt modelId="{E87EB8CC-E8E1-430A-A1A7-0CAF0A3FEE05}" type="sibTrans" cxnId="{71B2E2B7-728D-4768-9720-4805C62DA663}">
      <dgm:prSet/>
      <dgm:spPr/>
      <dgm:t>
        <a:bodyPr/>
        <a:lstStyle/>
        <a:p>
          <a:endParaRPr lang="en-US">
            <a:solidFill>
              <a:schemeClr val="tx1"/>
            </a:solidFill>
          </a:endParaRPr>
        </a:p>
      </dgm:t>
    </dgm:pt>
    <dgm:pt modelId="{16915690-1D12-4D6D-96F3-4ECED80284DB}">
      <dgm:prSet/>
      <dgm:spPr/>
      <dgm:t>
        <a:bodyPr/>
        <a:lstStyle/>
        <a:p>
          <a:endParaRPr lang="en-US"/>
        </a:p>
      </dgm:t>
    </dgm:pt>
    <dgm:pt modelId="{6815DA7E-DEBF-4C41-8ABE-143BD8DC713E}" type="parTrans" cxnId="{14CDAE2D-951D-40BF-B3D7-81C5F0B720DA}">
      <dgm:prSet/>
      <dgm:spPr/>
      <dgm:t>
        <a:bodyPr/>
        <a:lstStyle/>
        <a:p>
          <a:endParaRPr lang="en-US"/>
        </a:p>
      </dgm:t>
    </dgm:pt>
    <dgm:pt modelId="{247318EB-3E0A-489A-A309-344CFEAE7D8F}" type="sibTrans" cxnId="{14CDAE2D-951D-40BF-B3D7-81C5F0B720DA}">
      <dgm:prSet/>
      <dgm:spPr/>
      <dgm:t>
        <a:bodyPr/>
        <a:lstStyle/>
        <a:p>
          <a:endParaRPr lang="en-US"/>
        </a:p>
      </dgm:t>
    </dgm:pt>
    <dgm:pt modelId="{5794B738-872B-46A2-A219-94A85C275402}" type="pres">
      <dgm:prSet presAssocID="{F78E42A9-380E-49B3-9FE6-191764058357}" presName="cycle" presStyleCnt="0">
        <dgm:presLayoutVars>
          <dgm:chMax val="1"/>
          <dgm:dir/>
          <dgm:animLvl val="ctr"/>
          <dgm:resizeHandles val="exact"/>
        </dgm:presLayoutVars>
      </dgm:prSet>
      <dgm:spPr/>
      <dgm:t>
        <a:bodyPr/>
        <a:lstStyle/>
        <a:p>
          <a:endParaRPr lang="en-US"/>
        </a:p>
      </dgm:t>
    </dgm:pt>
    <dgm:pt modelId="{5A8D987D-58BC-4472-BE7A-08753450F48F}" type="pres">
      <dgm:prSet presAssocID="{2777BB65-D0D0-4101-833F-D67049736625}" presName="centerShape" presStyleLbl="node0" presStyleIdx="0" presStyleCnt="1"/>
      <dgm:spPr/>
      <dgm:t>
        <a:bodyPr/>
        <a:lstStyle/>
        <a:p>
          <a:endParaRPr lang="en-US"/>
        </a:p>
      </dgm:t>
    </dgm:pt>
    <dgm:pt modelId="{19B8BF16-7047-496D-8C98-F17FA167C1E5}" type="pres">
      <dgm:prSet presAssocID="{3A357E64-18BB-4622-B67A-036E9B8C9CE3}" presName="parTrans" presStyleLbl="bgSibTrans2D1" presStyleIdx="0" presStyleCnt="3"/>
      <dgm:spPr/>
      <dgm:t>
        <a:bodyPr/>
        <a:lstStyle/>
        <a:p>
          <a:endParaRPr lang="en-US"/>
        </a:p>
      </dgm:t>
    </dgm:pt>
    <dgm:pt modelId="{69FFED83-0C1B-4AA2-B862-3F25F2522241}" type="pres">
      <dgm:prSet presAssocID="{BF185911-AB24-42F0-8BC9-288628F540B2}" presName="node" presStyleLbl="node1" presStyleIdx="0" presStyleCnt="3">
        <dgm:presLayoutVars>
          <dgm:bulletEnabled val="1"/>
        </dgm:presLayoutVars>
      </dgm:prSet>
      <dgm:spPr/>
      <dgm:t>
        <a:bodyPr/>
        <a:lstStyle/>
        <a:p>
          <a:endParaRPr lang="en-US"/>
        </a:p>
      </dgm:t>
    </dgm:pt>
    <dgm:pt modelId="{E78835F7-3571-44F3-86D5-7126E00020A6}" type="pres">
      <dgm:prSet presAssocID="{D60219AB-35FD-4BD6-886E-1A6CD029FF03}" presName="parTrans" presStyleLbl="bgSibTrans2D1" presStyleIdx="1" presStyleCnt="3"/>
      <dgm:spPr/>
      <dgm:t>
        <a:bodyPr/>
        <a:lstStyle/>
        <a:p>
          <a:endParaRPr lang="en-US"/>
        </a:p>
      </dgm:t>
    </dgm:pt>
    <dgm:pt modelId="{21C46CF2-0D2A-4BE2-8B00-A39532FC8102}" type="pres">
      <dgm:prSet presAssocID="{5A0C6D5B-7C6C-488A-A931-55A5AC6AA0C8}" presName="node" presStyleLbl="node1" presStyleIdx="1" presStyleCnt="3">
        <dgm:presLayoutVars>
          <dgm:bulletEnabled val="1"/>
        </dgm:presLayoutVars>
      </dgm:prSet>
      <dgm:spPr/>
      <dgm:t>
        <a:bodyPr/>
        <a:lstStyle/>
        <a:p>
          <a:endParaRPr lang="en-US"/>
        </a:p>
      </dgm:t>
    </dgm:pt>
    <dgm:pt modelId="{DC9B2506-CB3D-4A05-8B46-6578EE620A56}" type="pres">
      <dgm:prSet presAssocID="{D880C9F6-8840-4DD3-BA97-D3D8E55D057D}" presName="parTrans" presStyleLbl="bgSibTrans2D1" presStyleIdx="2" presStyleCnt="3"/>
      <dgm:spPr/>
      <dgm:t>
        <a:bodyPr/>
        <a:lstStyle/>
        <a:p>
          <a:endParaRPr lang="en-US"/>
        </a:p>
      </dgm:t>
    </dgm:pt>
    <dgm:pt modelId="{AC8D69D6-FB14-43B7-94CF-AE6B0AC3DC12}" type="pres">
      <dgm:prSet presAssocID="{E243DBDB-2E45-422C-A3C3-91C6E464EBBA}" presName="node" presStyleLbl="node1" presStyleIdx="2" presStyleCnt="3">
        <dgm:presLayoutVars>
          <dgm:bulletEnabled val="1"/>
        </dgm:presLayoutVars>
      </dgm:prSet>
      <dgm:spPr/>
      <dgm:t>
        <a:bodyPr/>
        <a:lstStyle/>
        <a:p>
          <a:endParaRPr lang="en-US"/>
        </a:p>
      </dgm:t>
    </dgm:pt>
  </dgm:ptLst>
  <dgm:cxnLst>
    <dgm:cxn modelId="{8F01E94E-BAB4-42D3-BB12-9877AA836FCA}" type="presOf" srcId="{2777BB65-D0D0-4101-833F-D67049736625}" destId="{5A8D987D-58BC-4472-BE7A-08753450F48F}" srcOrd="0" destOrd="0" presId="urn:microsoft.com/office/officeart/2005/8/layout/radial4"/>
    <dgm:cxn modelId="{CC907EFA-FF53-48A3-B489-357CBFBE5C9D}" type="presOf" srcId="{E243DBDB-2E45-422C-A3C3-91C6E464EBBA}" destId="{AC8D69D6-FB14-43B7-94CF-AE6B0AC3DC12}" srcOrd="0" destOrd="0" presId="urn:microsoft.com/office/officeart/2005/8/layout/radial4"/>
    <dgm:cxn modelId="{4332E09B-76EA-4A61-AECF-DAB5254CD984}" srcId="{F78E42A9-380E-49B3-9FE6-191764058357}" destId="{2777BB65-D0D0-4101-833F-D67049736625}" srcOrd="0" destOrd="0" parTransId="{E599E8C7-071A-469A-9585-58303ECFDC70}" sibTransId="{80BD29A0-6ECC-40C1-BFAB-8498EBAFE474}"/>
    <dgm:cxn modelId="{FEAA5257-9C2E-43CE-8E4C-4C7FAE2D01C1}" type="presOf" srcId="{D880C9F6-8840-4DD3-BA97-D3D8E55D057D}" destId="{DC9B2506-CB3D-4A05-8B46-6578EE620A56}" srcOrd="0" destOrd="0" presId="urn:microsoft.com/office/officeart/2005/8/layout/radial4"/>
    <dgm:cxn modelId="{14CDAE2D-951D-40BF-B3D7-81C5F0B720DA}" srcId="{F78E42A9-380E-49B3-9FE6-191764058357}" destId="{16915690-1D12-4D6D-96F3-4ECED80284DB}" srcOrd="1" destOrd="0" parTransId="{6815DA7E-DEBF-4C41-8ABE-143BD8DC713E}" sibTransId="{247318EB-3E0A-489A-A309-344CFEAE7D8F}"/>
    <dgm:cxn modelId="{8E6C868B-6F44-4830-A9D9-6255C73752C9}" srcId="{2777BB65-D0D0-4101-833F-D67049736625}" destId="{BF185911-AB24-42F0-8BC9-288628F540B2}" srcOrd="0" destOrd="0" parTransId="{3A357E64-18BB-4622-B67A-036E9B8C9CE3}" sibTransId="{C2879829-E76C-4A52-AADC-C526159248ED}"/>
    <dgm:cxn modelId="{229286CF-2DA7-47C0-996F-0AFEDFCF9E08}" type="presOf" srcId="{F78E42A9-380E-49B3-9FE6-191764058357}" destId="{5794B738-872B-46A2-A219-94A85C275402}" srcOrd="0" destOrd="0" presId="urn:microsoft.com/office/officeart/2005/8/layout/radial4"/>
    <dgm:cxn modelId="{59DE347D-F0CB-4C32-92B7-1BEE84A0BA80}" type="presOf" srcId="{D60219AB-35FD-4BD6-886E-1A6CD029FF03}" destId="{E78835F7-3571-44F3-86D5-7126E00020A6}" srcOrd="0" destOrd="0" presId="urn:microsoft.com/office/officeart/2005/8/layout/radial4"/>
    <dgm:cxn modelId="{0CB1D3B3-6F9A-4156-BC46-3C5075D780FE}" srcId="{2777BB65-D0D0-4101-833F-D67049736625}" destId="{5A0C6D5B-7C6C-488A-A931-55A5AC6AA0C8}" srcOrd="1" destOrd="0" parTransId="{D60219AB-35FD-4BD6-886E-1A6CD029FF03}" sibTransId="{854C7D2E-6E7A-46CE-950F-56AF7CBAC58B}"/>
    <dgm:cxn modelId="{71B2E2B7-728D-4768-9720-4805C62DA663}" srcId="{2777BB65-D0D0-4101-833F-D67049736625}" destId="{E243DBDB-2E45-422C-A3C3-91C6E464EBBA}" srcOrd="2" destOrd="0" parTransId="{D880C9F6-8840-4DD3-BA97-D3D8E55D057D}" sibTransId="{E87EB8CC-E8E1-430A-A1A7-0CAF0A3FEE05}"/>
    <dgm:cxn modelId="{85C06521-899F-47DE-A03A-DF08ECBD4032}" type="presOf" srcId="{3A357E64-18BB-4622-B67A-036E9B8C9CE3}" destId="{19B8BF16-7047-496D-8C98-F17FA167C1E5}" srcOrd="0" destOrd="0" presId="urn:microsoft.com/office/officeart/2005/8/layout/radial4"/>
    <dgm:cxn modelId="{0D8FF9EB-18C8-4553-BE8C-DAC31213D727}" type="presOf" srcId="{BF185911-AB24-42F0-8BC9-288628F540B2}" destId="{69FFED83-0C1B-4AA2-B862-3F25F2522241}" srcOrd="0" destOrd="0" presId="urn:microsoft.com/office/officeart/2005/8/layout/radial4"/>
    <dgm:cxn modelId="{ED30F6B5-E820-4356-B797-9A08802C2453}" type="presOf" srcId="{5A0C6D5B-7C6C-488A-A931-55A5AC6AA0C8}" destId="{21C46CF2-0D2A-4BE2-8B00-A39532FC8102}" srcOrd="0" destOrd="0" presId="urn:microsoft.com/office/officeart/2005/8/layout/radial4"/>
    <dgm:cxn modelId="{94DAB6E0-B020-4C5E-A5A5-7641D3754F51}" type="presParOf" srcId="{5794B738-872B-46A2-A219-94A85C275402}" destId="{5A8D987D-58BC-4472-BE7A-08753450F48F}" srcOrd="0" destOrd="0" presId="urn:microsoft.com/office/officeart/2005/8/layout/radial4"/>
    <dgm:cxn modelId="{A5AE7EE5-E1F8-485C-82E6-B16D4B881857}" type="presParOf" srcId="{5794B738-872B-46A2-A219-94A85C275402}" destId="{19B8BF16-7047-496D-8C98-F17FA167C1E5}" srcOrd="1" destOrd="0" presId="urn:microsoft.com/office/officeart/2005/8/layout/radial4"/>
    <dgm:cxn modelId="{6C5B8618-4F50-434A-9565-719F9C55C19E}" type="presParOf" srcId="{5794B738-872B-46A2-A219-94A85C275402}" destId="{69FFED83-0C1B-4AA2-B862-3F25F2522241}" srcOrd="2" destOrd="0" presId="urn:microsoft.com/office/officeart/2005/8/layout/radial4"/>
    <dgm:cxn modelId="{E4DD4382-8DD1-49A0-9D0D-13EAEA0B73F3}" type="presParOf" srcId="{5794B738-872B-46A2-A219-94A85C275402}" destId="{E78835F7-3571-44F3-86D5-7126E00020A6}" srcOrd="3" destOrd="0" presId="urn:microsoft.com/office/officeart/2005/8/layout/radial4"/>
    <dgm:cxn modelId="{928583B2-08B8-4E08-80B9-8CCF69C72B02}" type="presParOf" srcId="{5794B738-872B-46A2-A219-94A85C275402}" destId="{21C46CF2-0D2A-4BE2-8B00-A39532FC8102}" srcOrd="4" destOrd="0" presId="urn:microsoft.com/office/officeart/2005/8/layout/radial4"/>
    <dgm:cxn modelId="{0328FF64-0B3A-4C7F-A171-AEBAE88B6005}" type="presParOf" srcId="{5794B738-872B-46A2-A219-94A85C275402}" destId="{DC9B2506-CB3D-4A05-8B46-6578EE620A56}" srcOrd="5" destOrd="0" presId="urn:microsoft.com/office/officeart/2005/8/layout/radial4"/>
    <dgm:cxn modelId="{08C42DAA-7A6C-4ACF-88A6-A3A2DAEF2D24}" type="presParOf" srcId="{5794B738-872B-46A2-A219-94A85C275402}" destId="{AC8D69D6-FB14-43B7-94CF-AE6B0AC3DC12}" srcOrd="6" destOrd="0" presId="urn:microsoft.com/office/officeart/2005/8/layout/radial4"/>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F78E42A9-380E-49B3-9FE6-191764058357}" type="doc">
      <dgm:prSet loTypeId="urn:microsoft.com/office/officeart/2005/8/layout/radial4" loCatId="relationship" qsTypeId="urn:microsoft.com/office/officeart/2005/8/quickstyle/simple1" qsCatId="simple" csTypeId="urn:microsoft.com/office/officeart/2005/8/colors/accent1_2" csCatId="accent1" phldr="1"/>
      <dgm:spPr/>
      <dgm:t>
        <a:bodyPr/>
        <a:lstStyle/>
        <a:p>
          <a:endParaRPr lang="en-US"/>
        </a:p>
      </dgm:t>
    </dgm:pt>
    <dgm:pt modelId="{2777BB65-D0D0-4101-833F-D67049736625}">
      <dgm:prSet phldrT="[Text]" custT="1"/>
      <dgm:spPr>
        <a:xfrm>
          <a:off x="2085974" y="1700046"/>
          <a:ext cx="1924050" cy="1924050"/>
        </a:xfrm>
        <a:prstGeom prst="ellipse">
          <a:avLst/>
        </a:prstGeom>
        <a:solidFill>
          <a:srgbClr val="70AD47">
            <a:lumMod val="75000"/>
          </a:srgbClr>
        </a:solidFill>
        <a:ln w="12700" cap="flat" cmpd="sng" algn="ctr">
          <a:solidFill>
            <a:sysClr val="window" lastClr="FFFFFF">
              <a:hueOff val="0"/>
              <a:satOff val="0"/>
              <a:lumOff val="0"/>
              <a:alphaOff val="0"/>
            </a:sysClr>
          </a:solidFill>
          <a:prstDash val="solid"/>
          <a:miter lim="800000"/>
        </a:ln>
        <a:effectLst/>
        <a:scene3d>
          <a:camera prst="orthographicFront"/>
          <a:lightRig rig="threePt" dir="t"/>
        </a:scene3d>
        <a:sp3d>
          <a:bevelT/>
        </a:sp3d>
      </dgm:spPr>
      <dgm:t>
        <a:bodyPr/>
        <a:lstStyle/>
        <a:p>
          <a:r>
            <a:rPr lang="en-US" sz="1400" b="1" dirty="0" smtClean="0">
              <a:solidFill>
                <a:sysClr val="windowText" lastClr="000000"/>
              </a:solidFill>
              <a:effectLst/>
              <a:latin typeface="Arial Narrow" panose="020B0606020202030204" pitchFamily="34" charset="0"/>
              <a:ea typeface="+mn-ea"/>
              <a:cs typeface="+mn-cs"/>
            </a:rPr>
            <a:t>Strengthened community police relations</a:t>
          </a:r>
          <a:endParaRPr lang="en-US" sz="1400" b="1" dirty="0">
            <a:solidFill>
              <a:sysClr val="windowText" lastClr="000000"/>
            </a:solidFill>
            <a:latin typeface="Arial Narrow" panose="020B0606020202030204" pitchFamily="34" charset="0"/>
            <a:ea typeface="+mn-ea"/>
            <a:cs typeface="+mn-cs"/>
          </a:endParaRPr>
        </a:p>
      </dgm:t>
    </dgm:pt>
    <dgm:pt modelId="{E599E8C7-071A-469A-9585-58303ECFDC70}" type="parTrans" cxnId="{4332E09B-76EA-4A61-AECF-DAB5254CD984}">
      <dgm:prSet/>
      <dgm:spPr/>
      <dgm:t>
        <a:bodyPr/>
        <a:lstStyle/>
        <a:p>
          <a:endParaRPr lang="en-US">
            <a:solidFill>
              <a:schemeClr val="tx1"/>
            </a:solidFill>
          </a:endParaRPr>
        </a:p>
      </dgm:t>
    </dgm:pt>
    <dgm:pt modelId="{80BD29A0-6ECC-40C1-BFAB-8498EBAFE474}" type="sibTrans" cxnId="{4332E09B-76EA-4A61-AECF-DAB5254CD984}">
      <dgm:prSet/>
      <dgm:spPr/>
      <dgm:t>
        <a:bodyPr/>
        <a:lstStyle/>
        <a:p>
          <a:endParaRPr lang="en-US">
            <a:solidFill>
              <a:schemeClr val="tx1"/>
            </a:solidFill>
          </a:endParaRPr>
        </a:p>
      </dgm:t>
    </dgm:pt>
    <dgm:pt modelId="{BF185911-AB24-42F0-8BC9-288628F540B2}">
      <dgm:prSet phldrT="[Text]" custT="1"/>
      <dgm:spPr>
        <a:xfrm>
          <a:off x="4664" y="439903"/>
          <a:ext cx="1827847" cy="1462278"/>
        </a:xfrm>
        <a:prstGeom prst="roundRect">
          <a:avLst>
            <a:gd name="adj" fmla="val 10000"/>
          </a:avLst>
        </a:prstGeom>
        <a:solidFill>
          <a:srgbClr val="70AD47">
            <a:lumMod val="60000"/>
            <a:lumOff val="40000"/>
          </a:srgbClr>
        </a:solidFill>
        <a:ln w="12700" cap="flat" cmpd="sng" algn="ctr">
          <a:solidFill>
            <a:sysClr val="window" lastClr="FFFFFF">
              <a:hueOff val="0"/>
              <a:satOff val="0"/>
              <a:lumOff val="0"/>
              <a:alphaOff val="0"/>
            </a:sysClr>
          </a:solidFill>
          <a:prstDash val="solid"/>
          <a:miter lim="800000"/>
        </a:ln>
        <a:effectLst/>
        <a:scene3d>
          <a:camera prst="orthographicFront"/>
          <a:lightRig rig="threePt" dir="t"/>
        </a:scene3d>
        <a:sp3d>
          <a:bevelT prst="relaxedInset"/>
        </a:sp3d>
      </dgm:spPr>
      <dgm:t>
        <a:bodyPr/>
        <a:lstStyle/>
        <a:p>
          <a:r>
            <a:rPr lang="en-US" sz="1400" b="1" dirty="0" smtClean="0">
              <a:solidFill>
                <a:sysClr val="windowText" lastClr="000000"/>
              </a:solidFill>
              <a:latin typeface="Arial Narrow" panose="020B0606020202030204" pitchFamily="34" charset="0"/>
              <a:ea typeface="+mn-ea"/>
              <a:cs typeface="+mn-cs"/>
            </a:rPr>
            <a:t>CPF Functionality Assessments</a:t>
          </a:r>
          <a:endParaRPr lang="en-US" sz="1400" b="1" dirty="0">
            <a:solidFill>
              <a:sysClr val="windowText" lastClr="000000"/>
            </a:solidFill>
            <a:latin typeface="Arial Narrow" panose="020B0606020202030204" pitchFamily="34" charset="0"/>
            <a:ea typeface="+mn-ea"/>
            <a:cs typeface="+mn-cs"/>
          </a:endParaRPr>
        </a:p>
      </dgm:t>
    </dgm:pt>
    <dgm:pt modelId="{3A357E64-18BB-4622-B67A-036E9B8C9CE3}" type="parTrans" cxnId="{8E6C868B-6F44-4830-A9D9-6255C73752C9}">
      <dgm:prSet/>
      <dgm:spPr>
        <a:xfrm rot="12900000">
          <a:off x="778662" y="1340653"/>
          <a:ext cx="1547443" cy="548354"/>
        </a:xfrm>
        <a:prstGeom prst="leftArrow">
          <a:avLst>
            <a:gd name="adj1" fmla="val 60000"/>
            <a:gd name="adj2" fmla="val 50000"/>
          </a:avLst>
        </a:prstGeom>
        <a:solidFill>
          <a:srgbClr val="70AD47">
            <a:lumMod val="50000"/>
          </a:srgbClr>
        </a:solidFill>
        <a:ln>
          <a:noFill/>
        </a:ln>
        <a:effectLst/>
        <a:scene3d>
          <a:camera prst="orthographicFront"/>
          <a:lightRig rig="threePt" dir="t"/>
        </a:scene3d>
        <a:sp3d>
          <a:bevelT prst="relaxedInset"/>
        </a:sp3d>
      </dgm:spPr>
      <dgm:t>
        <a:bodyPr/>
        <a:lstStyle/>
        <a:p>
          <a:endParaRPr lang="en-US">
            <a:solidFill>
              <a:schemeClr val="tx1"/>
            </a:solidFill>
          </a:endParaRPr>
        </a:p>
      </dgm:t>
    </dgm:pt>
    <dgm:pt modelId="{C2879829-E76C-4A52-AADC-C526159248ED}" type="sibTrans" cxnId="{8E6C868B-6F44-4830-A9D9-6255C73752C9}">
      <dgm:prSet/>
      <dgm:spPr/>
      <dgm:t>
        <a:bodyPr/>
        <a:lstStyle/>
        <a:p>
          <a:endParaRPr lang="en-US">
            <a:solidFill>
              <a:schemeClr val="tx1"/>
            </a:solidFill>
          </a:endParaRPr>
        </a:p>
      </dgm:t>
    </dgm:pt>
    <dgm:pt modelId="{5A0C6D5B-7C6C-488A-A931-55A5AC6AA0C8}">
      <dgm:prSet phldrT="[Text]" custT="1"/>
      <dgm:spPr>
        <a:xfrm>
          <a:off x="4263487" y="439903"/>
          <a:ext cx="1827847" cy="1462278"/>
        </a:xfrm>
        <a:prstGeom prst="roundRect">
          <a:avLst>
            <a:gd name="adj" fmla="val 10000"/>
          </a:avLst>
        </a:prstGeom>
        <a:solidFill>
          <a:srgbClr val="70AD47">
            <a:lumMod val="60000"/>
            <a:lumOff val="40000"/>
          </a:srgbClr>
        </a:solidFill>
        <a:ln w="12700" cap="flat" cmpd="sng" algn="ctr">
          <a:solidFill>
            <a:sysClr val="window" lastClr="FFFFFF">
              <a:hueOff val="0"/>
              <a:satOff val="0"/>
              <a:lumOff val="0"/>
              <a:alphaOff val="0"/>
            </a:sysClr>
          </a:solidFill>
          <a:prstDash val="solid"/>
          <a:miter lim="800000"/>
        </a:ln>
        <a:effectLst/>
        <a:scene3d>
          <a:camera prst="orthographicFront"/>
          <a:lightRig rig="threePt" dir="t"/>
        </a:scene3d>
        <a:sp3d>
          <a:bevelT prst="relaxedInset"/>
        </a:sp3d>
      </dgm:spPr>
      <dgm:t>
        <a:bodyPr/>
        <a:lstStyle/>
        <a:p>
          <a:r>
            <a:rPr lang="en-US" sz="1400" b="1" dirty="0" smtClean="0">
              <a:solidFill>
                <a:sysClr val="windowText" lastClr="000000"/>
              </a:solidFill>
              <a:latin typeface="Arial Narrow" panose="020B0606020202030204" pitchFamily="34" charset="0"/>
              <a:ea typeface="+mn-ea"/>
              <a:cs typeface="+mn-cs"/>
            </a:rPr>
            <a:t>CPF Training Workshops</a:t>
          </a:r>
          <a:endParaRPr lang="en-US" sz="1400" b="1" dirty="0">
            <a:solidFill>
              <a:sysClr val="windowText" lastClr="000000"/>
            </a:solidFill>
            <a:latin typeface="Arial Narrow" panose="020B0606020202030204" pitchFamily="34" charset="0"/>
            <a:ea typeface="+mn-ea"/>
            <a:cs typeface="+mn-cs"/>
          </a:endParaRPr>
        </a:p>
      </dgm:t>
    </dgm:pt>
    <dgm:pt modelId="{D60219AB-35FD-4BD6-886E-1A6CD029FF03}" type="parTrans" cxnId="{0CB1D3B3-6F9A-4156-BC46-3C5075D780FE}">
      <dgm:prSet/>
      <dgm:spPr>
        <a:xfrm rot="19500000">
          <a:off x="3769893" y="1340653"/>
          <a:ext cx="1547443" cy="548354"/>
        </a:xfrm>
        <a:prstGeom prst="leftArrow">
          <a:avLst>
            <a:gd name="adj1" fmla="val 60000"/>
            <a:gd name="adj2" fmla="val 50000"/>
          </a:avLst>
        </a:prstGeom>
        <a:solidFill>
          <a:srgbClr val="70AD47">
            <a:lumMod val="50000"/>
          </a:srgbClr>
        </a:solidFill>
        <a:ln>
          <a:noFill/>
        </a:ln>
        <a:effectLst/>
        <a:scene3d>
          <a:camera prst="orthographicFront"/>
          <a:lightRig rig="threePt" dir="t"/>
        </a:scene3d>
        <a:sp3d>
          <a:bevelT prst="relaxedInset"/>
        </a:sp3d>
      </dgm:spPr>
      <dgm:t>
        <a:bodyPr/>
        <a:lstStyle/>
        <a:p>
          <a:endParaRPr lang="en-US">
            <a:solidFill>
              <a:schemeClr val="tx1"/>
            </a:solidFill>
          </a:endParaRPr>
        </a:p>
      </dgm:t>
    </dgm:pt>
    <dgm:pt modelId="{854C7D2E-6E7A-46CE-950F-56AF7CBAC58B}" type="sibTrans" cxnId="{0CB1D3B3-6F9A-4156-BC46-3C5075D780FE}">
      <dgm:prSet/>
      <dgm:spPr/>
      <dgm:t>
        <a:bodyPr/>
        <a:lstStyle/>
        <a:p>
          <a:endParaRPr lang="en-US">
            <a:solidFill>
              <a:schemeClr val="tx1"/>
            </a:solidFill>
          </a:endParaRPr>
        </a:p>
      </dgm:t>
    </dgm:pt>
    <dgm:pt modelId="{16915690-1D12-4D6D-96F3-4ECED80284DB}">
      <dgm:prSet/>
      <dgm:spPr/>
      <dgm:t>
        <a:bodyPr/>
        <a:lstStyle/>
        <a:p>
          <a:endParaRPr lang="en-US"/>
        </a:p>
      </dgm:t>
    </dgm:pt>
    <dgm:pt modelId="{6815DA7E-DEBF-4C41-8ABE-143BD8DC713E}" type="parTrans" cxnId="{14CDAE2D-951D-40BF-B3D7-81C5F0B720DA}">
      <dgm:prSet/>
      <dgm:spPr/>
      <dgm:t>
        <a:bodyPr/>
        <a:lstStyle/>
        <a:p>
          <a:endParaRPr lang="en-US"/>
        </a:p>
      </dgm:t>
    </dgm:pt>
    <dgm:pt modelId="{247318EB-3E0A-489A-A309-344CFEAE7D8F}" type="sibTrans" cxnId="{14CDAE2D-951D-40BF-B3D7-81C5F0B720DA}">
      <dgm:prSet/>
      <dgm:spPr/>
      <dgm:t>
        <a:bodyPr/>
        <a:lstStyle/>
        <a:p>
          <a:endParaRPr lang="en-US"/>
        </a:p>
      </dgm:t>
    </dgm:pt>
    <dgm:pt modelId="{5794B738-872B-46A2-A219-94A85C275402}" type="pres">
      <dgm:prSet presAssocID="{F78E42A9-380E-49B3-9FE6-191764058357}" presName="cycle" presStyleCnt="0">
        <dgm:presLayoutVars>
          <dgm:chMax val="1"/>
          <dgm:dir/>
          <dgm:animLvl val="ctr"/>
          <dgm:resizeHandles val="exact"/>
        </dgm:presLayoutVars>
      </dgm:prSet>
      <dgm:spPr/>
      <dgm:t>
        <a:bodyPr/>
        <a:lstStyle/>
        <a:p>
          <a:endParaRPr lang="en-US"/>
        </a:p>
      </dgm:t>
    </dgm:pt>
    <dgm:pt modelId="{5A8D987D-58BC-4472-BE7A-08753450F48F}" type="pres">
      <dgm:prSet presAssocID="{2777BB65-D0D0-4101-833F-D67049736625}" presName="centerShape" presStyleLbl="node0" presStyleIdx="0" presStyleCnt="1"/>
      <dgm:spPr/>
      <dgm:t>
        <a:bodyPr/>
        <a:lstStyle/>
        <a:p>
          <a:endParaRPr lang="en-US"/>
        </a:p>
      </dgm:t>
    </dgm:pt>
    <dgm:pt modelId="{19B8BF16-7047-496D-8C98-F17FA167C1E5}" type="pres">
      <dgm:prSet presAssocID="{3A357E64-18BB-4622-B67A-036E9B8C9CE3}" presName="parTrans" presStyleLbl="bgSibTrans2D1" presStyleIdx="0" presStyleCnt="2"/>
      <dgm:spPr/>
      <dgm:t>
        <a:bodyPr/>
        <a:lstStyle/>
        <a:p>
          <a:endParaRPr lang="en-US"/>
        </a:p>
      </dgm:t>
    </dgm:pt>
    <dgm:pt modelId="{69FFED83-0C1B-4AA2-B862-3F25F2522241}" type="pres">
      <dgm:prSet presAssocID="{BF185911-AB24-42F0-8BC9-288628F540B2}" presName="node" presStyleLbl="node1" presStyleIdx="0" presStyleCnt="2">
        <dgm:presLayoutVars>
          <dgm:bulletEnabled val="1"/>
        </dgm:presLayoutVars>
      </dgm:prSet>
      <dgm:spPr/>
      <dgm:t>
        <a:bodyPr/>
        <a:lstStyle/>
        <a:p>
          <a:endParaRPr lang="en-US"/>
        </a:p>
      </dgm:t>
    </dgm:pt>
    <dgm:pt modelId="{E78835F7-3571-44F3-86D5-7126E00020A6}" type="pres">
      <dgm:prSet presAssocID="{D60219AB-35FD-4BD6-886E-1A6CD029FF03}" presName="parTrans" presStyleLbl="bgSibTrans2D1" presStyleIdx="1" presStyleCnt="2"/>
      <dgm:spPr/>
      <dgm:t>
        <a:bodyPr/>
        <a:lstStyle/>
        <a:p>
          <a:endParaRPr lang="en-US"/>
        </a:p>
      </dgm:t>
    </dgm:pt>
    <dgm:pt modelId="{21C46CF2-0D2A-4BE2-8B00-A39532FC8102}" type="pres">
      <dgm:prSet presAssocID="{5A0C6D5B-7C6C-488A-A931-55A5AC6AA0C8}" presName="node" presStyleLbl="node1" presStyleIdx="1" presStyleCnt="2">
        <dgm:presLayoutVars>
          <dgm:bulletEnabled val="1"/>
        </dgm:presLayoutVars>
      </dgm:prSet>
      <dgm:spPr/>
      <dgm:t>
        <a:bodyPr/>
        <a:lstStyle/>
        <a:p>
          <a:endParaRPr lang="en-US"/>
        </a:p>
      </dgm:t>
    </dgm:pt>
  </dgm:ptLst>
  <dgm:cxnLst>
    <dgm:cxn modelId="{8F01E94E-BAB4-42D3-BB12-9877AA836FCA}" type="presOf" srcId="{2777BB65-D0D0-4101-833F-D67049736625}" destId="{5A8D987D-58BC-4472-BE7A-08753450F48F}" srcOrd="0" destOrd="0" presId="urn:microsoft.com/office/officeart/2005/8/layout/radial4"/>
    <dgm:cxn modelId="{4332E09B-76EA-4A61-AECF-DAB5254CD984}" srcId="{F78E42A9-380E-49B3-9FE6-191764058357}" destId="{2777BB65-D0D0-4101-833F-D67049736625}" srcOrd="0" destOrd="0" parTransId="{E599E8C7-071A-469A-9585-58303ECFDC70}" sibTransId="{80BD29A0-6ECC-40C1-BFAB-8498EBAFE474}"/>
    <dgm:cxn modelId="{14CDAE2D-951D-40BF-B3D7-81C5F0B720DA}" srcId="{F78E42A9-380E-49B3-9FE6-191764058357}" destId="{16915690-1D12-4D6D-96F3-4ECED80284DB}" srcOrd="1" destOrd="0" parTransId="{6815DA7E-DEBF-4C41-8ABE-143BD8DC713E}" sibTransId="{247318EB-3E0A-489A-A309-344CFEAE7D8F}"/>
    <dgm:cxn modelId="{8E6C868B-6F44-4830-A9D9-6255C73752C9}" srcId="{2777BB65-D0D0-4101-833F-D67049736625}" destId="{BF185911-AB24-42F0-8BC9-288628F540B2}" srcOrd="0" destOrd="0" parTransId="{3A357E64-18BB-4622-B67A-036E9B8C9CE3}" sibTransId="{C2879829-E76C-4A52-AADC-C526159248ED}"/>
    <dgm:cxn modelId="{229286CF-2DA7-47C0-996F-0AFEDFCF9E08}" type="presOf" srcId="{F78E42A9-380E-49B3-9FE6-191764058357}" destId="{5794B738-872B-46A2-A219-94A85C275402}" srcOrd="0" destOrd="0" presId="urn:microsoft.com/office/officeart/2005/8/layout/radial4"/>
    <dgm:cxn modelId="{59DE347D-F0CB-4C32-92B7-1BEE84A0BA80}" type="presOf" srcId="{D60219AB-35FD-4BD6-886E-1A6CD029FF03}" destId="{E78835F7-3571-44F3-86D5-7126E00020A6}" srcOrd="0" destOrd="0" presId="urn:microsoft.com/office/officeart/2005/8/layout/radial4"/>
    <dgm:cxn modelId="{0CB1D3B3-6F9A-4156-BC46-3C5075D780FE}" srcId="{2777BB65-D0D0-4101-833F-D67049736625}" destId="{5A0C6D5B-7C6C-488A-A931-55A5AC6AA0C8}" srcOrd="1" destOrd="0" parTransId="{D60219AB-35FD-4BD6-886E-1A6CD029FF03}" sibTransId="{854C7D2E-6E7A-46CE-950F-56AF7CBAC58B}"/>
    <dgm:cxn modelId="{85C06521-899F-47DE-A03A-DF08ECBD4032}" type="presOf" srcId="{3A357E64-18BB-4622-B67A-036E9B8C9CE3}" destId="{19B8BF16-7047-496D-8C98-F17FA167C1E5}" srcOrd="0" destOrd="0" presId="urn:microsoft.com/office/officeart/2005/8/layout/radial4"/>
    <dgm:cxn modelId="{0D8FF9EB-18C8-4553-BE8C-DAC31213D727}" type="presOf" srcId="{BF185911-AB24-42F0-8BC9-288628F540B2}" destId="{69FFED83-0C1B-4AA2-B862-3F25F2522241}" srcOrd="0" destOrd="0" presId="urn:microsoft.com/office/officeart/2005/8/layout/radial4"/>
    <dgm:cxn modelId="{ED30F6B5-E820-4356-B797-9A08802C2453}" type="presOf" srcId="{5A0C6D5B-7C6C-488A-A931-55A5AC6AA0C8}" destId="{21C46CF2-0D2A-4BE2-8B00-A39532FC8102}" srcOrd="0" destOrd="0" presId="urn:microsoft.com/office/officeart/2005/8/layout/radial4"/>
    <dgm:cxn modelId="{94DAB6E0-B020-4C5E-A5A5-7641D3754F51}" type="presParOf" srcId="{5794B738-872B-46A2-A219-94A85C275402}" destId="{5A8D987D-58BC-4472-BE7A-08753450F48F}" srcOrd="0" destOrd="0" presId="urn:microsoft.com/office/officeart/2005/8/layout/radial4"/>
    <dgm:cxn modelId="{A5AE7EE5-E1F8-485C-82E6-B16D4B881857}" type="presParOf" srcId="{5794B738-872B-46A2-A219-94A85C275402}" destId="{19B8BF16-7047-496D-8C98-F17FA167C1E5}" srcOrd="1" destOrd="0" presId="urn:microsoft.com/office/officeart/2005/8/layout/radial4"/>
    <dgm:cxn modelId="{6C5B8618-4F50-434A-9565-719F9C55C19E}" type="presParOf" srcId="{5794B738-872B-46A2-A219-94A85C275402}" destId="{69FFED83-0C1B-4AA2-B862-3F25F2522241}" srcOrd="2" destOrd="0" presId="urn:microsoft.com/office/officeart/2005/8/layout/radial4"/>
    <dgm:cxn modelId="{E4DD4382-8DD1-49A0-9D0D-13EAEA0B73F3}" type="presParOf" srcId="{5794B738-872B-46A2-A219-94A85C275402}" destId="{E78835F7-3571-44F3-86D5-7126E00020A6}" srcOrd="3" destOrd="0" presId="urn:microsoft.com/office/officeart/2005/8/layout/radial4"/>
    <dgm:cxn modelId="{928583B2-08B8-4E08-80B9-8CCF69C72B02}" type="presParOf" srcId="{5794B738-872B-46A2-A219-94A85C275402}" destId="{21C46CF2-0D2A-4BE2-8B00-A39532FC8102}" srcOrd="4" destOrd="0" presId="urn:microsoft.com/office/officeart/2005/8/layout/radial4"/>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F78E42A9-380E-49B3-9FE6-191764058357}" type="doc">
      <dgm:prSet loTypeId="urn:microsoft.com/office/officeart/2005/8/layout/radial4" loCatId="relationship" qsTypeId="urn:microsoft.com/office/officeart/2005/8/quickstyle/simple1" qsCatId="simple" csTypeId="urn:microsoft.com/office/officeart/2005/8/colors/accent1_2" csCatId="accent1" phldr="1"/>
      <dgm:spPr/>
      <dgm:t>
        <a:bodyPr/>
        <a:lstStyle/>
        <a:p>
          <a:endParaRPr lang="en-US"/>
        </a:p>
      </dgm:t>
    </dgm:pt>
    <dgm:pt modelId="{2777BB65-D0D0-4101-833F-D67049736625}">
      <dgm:prSet phldrT="[Text]" custT="1"/>
      <dgm:spPr>
        <a:xfrm>
          <a:off x="2085974" y="1700046"/>
          <a:ext cx="1924050" cy="1924050"/>
        </a:xfrm>
        <a:prstGeom prst="ellipse">
          <a:avLst/>
        </a:prstGeom>
        <a:solidFill>
          <a:srgbClr val="70AD47">
            <a:lumMod val="75000"/>
          </a:srgbClr>
        </a:solidFill>
        <a:ln w="12700" cap="flat" cmpd="sng" algn="ctr">
          <a:solidFill>
            <a:sysClr val="window" lastClr="FFFFFF">
              <a:hueOff val="0"/>
              <a:satOff val="0"/>
              <a:lumOff val="0"/>
              <a:alphaOff val="0"/>
            </a:sysClr>
          </a:solidFill>
          <a:prstDash val="solid"/>
          <a:miter lim="800000"/>
        </a:ln>
        <a:effectLst/>
        <a:scene3d>
          <a:camera prst="orthographicFront"/>
          <a:lightRig rig="threePt" dir="t"/>
        </a:scene3d>
        <a:sp3d>
          <a:bevelT/>
        </a:sp3d>
      </dgm:spPr>
      <dgm:t>
        <a:bodyPr/>
        <a:lstStyle/>
        <a:p>
          <a:r>
            <a:rPr lang="en-US" sz="1400" b="1" dirty="0" smtClean="0">
              <a:solidFill>
                <a:sysClr val="windowText" lastClr="000000"/>
              </a:solidFill>
              <a:effectLst/>
              <a:latin typeface="Arial Narrow" panose="020B0606020202030204" pitchFamily="34" charset="0"/>
              <a:ea typeface="+mn-ea"/>
              <a:cs typeface="+mn-cs"/>
            </a:rPr>
            <a:t>Strengthened community participation in the fight against crime</a:t>
          </a:r>
          <a:endParaRPr lang="en-US" sz="1400" b="1" dirty="0">
            <a:solidFill>
              <a:sysClr val="windowText" lastClr="000000"/>
            </a:solidFill>
            <a:latin typeface="Arial Narrow" panose="020B0606020202030204" pitchFamily="34" charset="0"/>
            <a:ea typeface="+mn-ea"/>
            <a:cs typeface="+mn-cs"/>
          </a:endParaRPr>
        </a:p>
      </dgm:t>
    </dgm:pt>
    <dgm:pt modelId="{E599E8C7-071A-469A-9585-58303ECFDC70}" type="parTrans" cxnId="{4332E09B-76EA-4A61-AECF-DAB5254CD984}">
      <dgm:prSet/>
      <dgm:spPr/>
      <dgm:t>
        <a:bodyPr/>
        <a:lstStyle/>
        <a:p>
          <a:endParaRPr lang="en-US">
            <a:solidFill>
              <a:schemeClr val="tx1"/>
            </a:solidFill>
          </a:endParaRPr>
        </a:p>
      </dgm:t>
    </dgm:pt>
    <dgm:pt modelId="{80BD29A0-6ECC-40C1-BFAB-8498EBAFE474}" type="sibTrans" cxnId="{4332E09B-76EA-4A61-AECF-DAB5254CD984}">
      <dgm:prSet/>
      <dgm:spPr/>
      <dgm:t>
        <a:bodyPr/>
        <a:lstStyle/>
        <a:p>
          <a:endParaRPr lang="en-US">
            <a:solidFill>
              <a:schemeClr val="tx1"/>
            </a:solidFill>
          </a:endParaRPr>
        </a:p>
      </dgm:t>
    </dgm:pt>
    <dgm:pt modelId="{BF185911-AB24-42F0-8BC9-288628F540B2}">
      <dgm:prSet phldrT="[Text]" custT="1"/>
      <dgm:spPr>
        <a:xfrm>
          <a:off x="4664" y="439903"/>
          <a:ext cx="1827847" cy="1462278"/>
        </a:xfrm>
        <a:prstGeom prst="roundRect">
          <a:avLst>
            <a:gd name="adj" fmla="val 10000"/>
          </a:avLst>
        </a:prstGeom>
        <a:solidFill>
          <a:srgbClr val="70AD47">
            <a:lumMod val="60000"/>
            <a:lumOff val="40000"/>
          </a:srgbClr>
        </a:solidFill>
        <a:ln w="12700" cap="flat" cmpd="sng" algn="ctr">
          <a:solidFill>
            <a:sysClr val="window" lastClr="FFFFFF">
              <a:hueOff val="0"/>
              <a:satOff val="0"/>
              <a:lumOff val="0"/>
              <a:alphaOff val="0"/>
            </a:sysClr>
          </a:solidFill>
          <a:prstDash val="solid"/>
          <a:miter lim="800000"/>
        </a:ln>
        <a:effectLst/>
        <a:scene3d>
          <a:camera prst="orthographicFront"/>
          <a:lightRig rig="threePt" dir="t"/>
        </a:scene3d>
        <a:sp3d>
          <a:bevelT prst="relaxedInset"/>
        </a:sp3d>
      </dgm:spPr>
      <dgm:t>
        <a:bodyPr/>
        <a:lstStyle/>
        <a:p>
          <a:r>
            <a:rPr lang="en-US" sz="1400" b="1" dirty="0" err="1" smtClean="0">
              <a:solidFill>
                <a:sysClr val="windowText" lastClr="000000"/>
              </a:solidFill>
              <a:latin typeface="Arial Narrow" panose="020B0606020202030204" pitchFamily="34" charset="0"/>
              <a:ea typeface="+mn-ea"/>
              <a:cs typeface="+mn-cs"/>
            </a:rPr>
            <a:t>Izimbizo</a:t>
          </a:r>
          <a:r>
            <a:rPr lang="en-US" sz="1400" b="1" dirty="0" smtClean="0">
              <a:solidFill>
                <a:sysClr val="windowText" lastClr="000000"/>
              </a:solidFill>
              <a:latin typeface="Arial Narrow" panose="020B0606020202030204" pitchFamily="34" charset="0"/>
              <a:ea typeface="+mn-ea"/>
              <a:cs typeface="+mn-cs"/>
            </a:rPr>
            <a:t> / Public Participation </a:t>
          </a:r>
          <a:r>
            <a:rPr lang="en-US" sz="1400" b="1" dirty="0" err="1" smtClean="0">
              <a:solidFill>
                <a:sysClr val="windowText" lastClr="000000"/>
              </a:solidFill>
              <a:latin typeface="Arial Narrow" panose="020B0606020202030204" pitchFamily="34" charset="0"/>
              <a:ea typeface="+mn-ea"/>
              <a:cs typeface="+mn-cs"/>
            </a:rPr>
            <a:t>Programmes</a:t>
          </a:r>
          <a:endParaRPr lang="en-US" sz="1400" b="1" dirty="0">
            <a:solidFill>
              <a:sysClr val="windowText" lastClr="000000"/>
            </a:solidFill>
            <a:latin typeface="Arial Narrow" panose="020B0606020202030204" pitchFamily="34" charset="0"/>
            <a:ea typeface="+mn-ea"/>
            <a:cs typeface="+mn-cs"/>
          </a:endParaRPr>
        </a:p>
      </dgm:t>
    </dgm:pt>
    <dgm:pt modelId="{3A357E64-18BB-4622-B67A-036E9B8C9CE3}" type="parTrans" cxnId="{8E6C868B-6F44-4830-A9D9-6255C73752C9}">
      <dgm:prSet/>
      <dgm:spPr>
        <a:xfrm rot="12900000">
          <a:off x="778662" y="1340653"/>
          <a:ext cx="1547443" cy="548354"/>
        </a:xfrm>
        <a:prstGeom prst="leftArrow">
          <a:avLst>
            <a:gd name="adj1" fmla="val 60000"/>
            <a:gd name="adj2" fmla="val 50000"/>
          </a:avLst>
        </a:prstGeom>
        <a:solidFill>
          <a:srgbClr val="70AD47">
            <a:lumMod val="50000"/>
          </a:srgbClr>
        </a:solidFill>
        <a:ln>
          <a:noFill/>
        </a:ln>
        <a:effectLst/>
        <a:scene3d>
          <a:camera prst="orthographicFront"/>
          <a:lightRig rig="threePt" dir="t"/>
        </a:scene3d>
        <a:sp3d>
          <a:bevelT prst="relaxedInset"/>
        </a:sp3d>
      </dgm:spPr>
      <dgm:t>
        <a:bodyPr/>
        <a:lstStyle/>
        <a:p>
          <a:endParaRPr lang="en-US">
            <a:solidFill>
              <a:schemeClr val="tx1"/>
            </a:solidFill>
          </a:endParaRPr>
        </a:p>
      </dgm:t>
    </dgm:pt>
    <dgm:pt modelId="{C2879829-E76C-4A52-AADC-C526159248ED}" type="sibTrans" cxnId="{8E6C868B-6F44-4830-A9D9-6255C73752C9}">
      <dgm:prSet/>
      <dgm:spPr/>
      <dgm:t>
        <a:bodyPr/>
        <a:lstStyle/>
        <a:p>
          <a:endParaRPr lang="en-US">
            <a:solidFill>
              <a:schemeClr val="tx1"/>
            </a:solidFill>
          </a:endParaRPr>
        </a:p>
      </dgm:t>
    </dgm:pt>
    <dgm:pt modelId="{5A0C6D5B-7C6C-488A-A931-55A5AC6AA0C8}">
      <dgm:prSet phldrT="[Text]" custT="1"/>
      <dgm:spPr>
        <a:xfrm>
          <a:off x="4263487" y="439903"/>
          <a:ext cx="1827847" cy="1462278"/>
        </a:xfrm>
        <a:prstGeom prst="roundRect">
          <a:avLst>
            <a:gd name="adj" fmla="val 10000"/>
          </a:avLst>
        </a:prstGeom>
        <a:solidFill>
          <a:srgbClr val="70AD47">
            <a:lumMod val="60000"/>
            <a:lumOff val="40000"/>
          </a:srgbClr>
        </a:solidFill>
        <a:ln w="12700" cap="flat" cmpd="sng" algn="ctr">
          <a:solidFill>
            <a:sysClr val="window" lastClr="FFFFFF">
              <a:hueOff val="0"/>
              <a:satOff val="0"/>
              <a:lumOff val="0"/>
              <a:alphaOff val="0"/>
            </a:sysClr>
          </a:solidFill>
          <a:prstDash val="solid"/>
          <a:miter lim="800000"/>
        </a:ln>
        <a:effectLst/>
        <a:scene3d>
          <a:camera prst="orthographicFront"/>
          <a:lightRig rig="threePt" dir="t"/>
        </a:scene3d>
        <a:sp3d>
          <a:bevelT prst="relaxedInset"/>
        </a:sp3d>
      </dgm:spPr>
      <dgm:t>
        <a:bodyPr/>
        <a:lstStyle/>
        <a:p>
          <a:r>
            <a:rPr lang="en-US" sz="1400" b="1" dirty="0" smtClean="0">
              <a:solidFill>
                <a:sysClr val="windowText" lastClr="000000"/>
              </a:solidFill>
              <a:latin typeface="Arial Narrow" panose="020B0606020202030204" pitchFamily="34" charset="0"/>
              <a:ea typeface="+mn-ea"/>
              <a:cs typeface="+mn-cs"/>
            </a:rPr>
            <a:t>Response Plans</a:t>
          </a:r>
          <a:endParaRPr lang="en-US" sz="1400" b="1" dirty="0">
            <a:solidFill>
              <a:sysClr val="windowText" lastClr="000000"/>
            </a:solidFill>
            <a:latin typeface="Arial Narrow" panose="020B0606020202030204" pitchFamily="34" charset="0"/>
            <a:ea typeface="+mn-ea"/>
            <a:cs typeface="+mn-cs"/>
          </a:endParaRPr>
        </a:p>
      </dgm:t>
    </dgm:pt>
    <dgm:pt modelId="{D60219AB-35FD-4BD6-886E-1A6CD029FF03}" type="parTrans" cxnId="{0CB1D3B3-6F9A-4156-BC46-3C5075D780FE}">
      <dgm:prSet/>
      <dgm:spPr>
        <a:xfrm rot="19500000">
          <a:off x="3769893" y="1340653"/>
          <a:ext cx="1547443" cy="548354"/>
        </a:xfrm>
        <a:prstGeom prst="leftArrow">
          <a:avLst>
            <a:gd name="adj1" fmla="val 60000"/>
            <a:gd name="adj2" fmla="val 50000"/>
          </a:avLst>
        </a:prstGeom>
        <a:solidFill>
          <a:srgbClr val="70AD47">
            <a:lumMod val="50000"/>
          </a:srgbClr>
        </a:solidFill>
        <a:ln>
          <a:noFill/>
        </a:ln>
        <a:effectLst/>
        <a:scene3d>
          <a:camera prst="orthographicFront"/>
          <a:lightRig rig="threePt" dir="t"/>
        </a:scene3d>
        <a:sp3d>
          <a:bevelT prst="relaxedInset"/>
        </a:sp3d>
      </dgm:spPr>
      <dgm:t>
        <a:bodyPr/>
        <a:lstStyle/>
        <a:p>
          <a:endParaRPr lang="en-US">
            <a:solidFill>
              <a:schemeClr val="tx1"/>
            </a:solidFill>
          </a:endParaRPr>
        </a:p>
      </dgm:t>
    </dgm:pt>
    <dgm:pt modelId="{854C7D2E-6E7A-46CE-950F-56AF7CBAC58B}" type="sibTrans" cxnId="{0CB1D3B3-6F9A-4156-BC46-3C5075D780FE}">
      <dgm:prSet/>
      <dgm:spPr/>
      <dgm:t>
        <a:bodyPr/>
        <a:lstStyle/>
        <a:p>
          <a:endParaRPr lang="en-US">
            <a:solidFill>
              <a:schemeClr val="tx1"/>
            </a:solidFill>
          </a:endParaRPr>
        </a:p>
      </dgm:t>
    </dgm:pt>
    <dgm:pt modelId="{16915690-1D12-4D6D-96F3-4ECED80284DB}">
      <dgm:prSet/>
      <dgm:spPr/>
      <dgm:t>
        <a:bodyPr/>
        <a:lstStyle/>
        <a:p>
          <a:endParaRPr lang="en-US"/>
        </a:p>
      </dgm:t>
    </dgm:pt>
    <dgm:pt modelId="{6815DA7E-DEBF-4C41-8ABE-143BD8DC713E}" type="parTrans" cxnId="{14CDAE2D-951D-40BF-B3D7-81C5F0B720DA}">
      <dgm:prSet/>
      <dgm:spPr/>
      <dgm:t>
        <a:bodyPr/>
        <a:lstStyle/>
        <a:p>
          <a:endParaRPr lang="en-US"/>
        </a:p>
      </dgm:t>
    </dgm:pt>
    <dgm:pt modelId="{247318EB-3E0A-489A-A309-344CFEAE7D8F}" type="sibTrans" cxnId="{14CDAE2D-951D-40BF-B3D7-81C5F0B720DA}">
      <dgm:prSet/>
      <dgm:spPr/>
      <dgm:t>
        <a:bodyPr/>
        <a:lstStyle/>
        <a:p>
          <a:endParaRPr lang="en-US"/>
        </a:p>
      </dgm:t>
    </dgm:pt>
    <dgm:pt modelId="{5794B738-872B-46A2-A219-94A85C275402}" type="pres">
      <dgm:prSet presAssocID="{F78E42A9-380E-49B3-9FE6-191764058357}" presName="cycle" presStyleCnt="0">
        <dgm:presLayoutVars>
          <dgm:chMax val="1"/>
          <dgm:dir/>
          <dgm:animLvl val="ctr"/>
          <dgm:resizeHandles val="exact"/>
        </dgm:presLayoutVars>
      </dgm:prSet>
      <dgm:spPr/>
      <dgm:t>
        <a:bodyPr/>
        <a:lstStyle/>
        <a:p>
          <a:endParaRPr lang="en-US"/>
        </a:p>
      </dgm:t>
    </dgm:pt>
    <dgm:pt modelId="{5A8D987D-58BC-4472-BE7A-08753450F48F}" type="pres">
      <dgm:prSet presAssocID="{2777BB65-D0D0-4101-833F-D67049736625}" presName="centerShape" presStyleLbl="node0" presStyleIdx="0" presStyleCnt="1"/>
      <dgm:spPr/>
      <dgm:t>
        <a:bodyPr/>
        <a:lstStyle/>
        <a:p>
          <a:endParaRPr lang="en-US"/>
        </a:p>
      </dgm:t>
    </dgm:pt>
    <dgm:pt modelId="{19B8BF16-7047-496D-8C98-F17FA167C1E5}" type="pres">
      <dgm:prSet presAssocID="{3A357E64-18BB-4622-B67A-036E9B8C9CE3}" presName="parTrans" presStyleLbl="bgSibTrans2D1" presStyleIdx="0" presStyleCnt="2"/>
      <dgm:spPr/>
      <dgm:t>
        <a:bodyPr/>
        <a:lstStyle/>
        <a:p>
          <a:endParaRPr lang="en-US"/>
        </a:p>
      </dgm:t>
    </dgm:pt>
    <dgm:pt modelId="{69FFED83-0C1B-4AA2-B862-3F25F2522241}" type="pres">
      <dgm:prSet presAssocID="{BF185911-AB24-42F0-8BC9-288628F540B2}" presName="node" presStyleLbl="node1" presStyleIdx="0" presStyleCnt="2">
        <dgm:presLayoutVars>
          <dgm:bulletEnabled val="1"/>
        </dgm:presLayoutVars>
      </dgm:prSet>
      <dgm:spPr/>
      <dgm:t>
        <a:bodyPr/>
        <a:lstStyle/>
        <a:p>
          <a:endParaRPr lang="en-US"/>
        </a:p>
      </dgm:t>
    </dgm:pt>
    <dgm:pt modelId="{E78835F7-3571-44F3-86D5-7126E00020A6}" type="pres">
      <dgm:prSet presAssocID="{D60219AB-35FD-4BD6-886E-1A6CD029FF03}" presName="parTrans" presStyleLbl="bgSibTrans2D1" presStyleIdx="1" presStyleCnt="2"/>
      <dgm:spPr/>
      <dgm:t>
        <a:bodyPr/>
        <a:lstStyle/>
        <a:p>
          <a:endParaRPr lang="en-US"/>
        </a:p>
      </dgm:t>
    </dgm:pt>
    <dgm:pt modelId="{21C46CF2-0D2A-4BE2-8B00-A39532FC8102}" type="pres">
      <dgm:prSet presAssocID="{5A0C6D5B-7C6C-488A-A931-55A5AC6AA0C8}" presName="node" presStyleLbl="node1" presStyleIdx="1" presStyleCnt="2">
        <dgm:presLayoutVars>
          <dgm:bulletEnabled val="1"/>
        </dgm:presLayoutVars>
      </dgm:prSet>
      <dgm:spPr/>
      <dgm:t>
        <a:bodyPr/>
        <a:lstStyle/>
        <a:p>
          <a:endParaRPr lang="en-US"/>
        </a:p>
      </dgm:t>
    </dgm:pt>
  </dgm:ptLst>
  <dgm:cxnLst>
    <dgm:cxn modelId="{8F01E94E-BAB4-42D3-BB12-9877AA836FCA}" type="presOf" srcId="{2777BB65-D0D0-4101-833F-D67049736625}" destId="{5A8D987D-58BC-4472-BE7A-08753450F48F}" srcOrd="0" destOrd="0" presId="urn:microsoft.com/office/officeart/2005/8/layout/radial4"/>
    <dgm:cxn modelId="{4332E09B-76EA-4A61-AECF-DAB5254CD984}" srcId="{F78E42A9-380E-49B3-9FE6-191764058357}" destId="{2777BB65-D0D0-4101-833F-D67049736625}" srcOrd="0" destOrd="0" parTransId="{E599E8C7-071A-469A-9585-58303ECFDC70}" sibTransId="{80BD29A0-6ECC-40C1-BFAB-8498EBAFE474}"/>
    <dgm:cxn modelId="{14CDAE2D-951D-40BF-B3D7-81C5F0B720DA}" srcId="{F78E42A9-380E-49B3-9FE6-191764058357}" destId="{16915690-1D12-4D6D-96F3-4ECED80284DB}" srcOrd="1" destOrd="0" parTransId="{6815DA7E-DEBF-4C41-8ABE-143BD8DC713E}" sibTransId="{247318EB-3E0A-489A-A309-344CFEAE7D8F}"/>
    <dgm:cxn modelId="{8E6C868B-6F44-4830-A9D9-6255C73752C9}" srcId="{2777BB65-D0D0-4101-833F-D67049736625}" destId="{BF185911-AB24-42F0-8BC9-288628F540B2}" srcOrd="0" destOrd="0" parTransId="{3A357E64-18BB-4622-B67A-036E9B8C9CE3}" sibTransId="{C2879829-E76C-4A52-AADC-C526159248ED}"/>
    <dgm:cxn modelId="{229286CF-2DA7-47C0-996F-0AFEDFCF9E08}" type="presOf" srcId="{F78E42A9-380E-49B3-9FE6-191764058357}" destId="{5794B738-872B-46A2-A219-94A85C275402}" srcOrd="0" destOrd="0" presId="urn:microsoft.com/office/officeart/2005/8/layout/radial4"/>
    <dgm:cxn modelId="{59DE347D-F0CB-4C32-92B7-1BEE84A0BA80}" type="presOf" srcId="{D60219AB-35FD-4BD6-886E-1A6CD029FF03}" destId="{E78835F7-3571-44F3-86D5-7126E00020A6}" srcOrd="0" destOrd="0" presId="urn:microsoft.com/office/officeart/2005/8/layout/radial4"/>
    <dgm:cxn modelId="{0CB1D3B3-6F9A-4156-BC46-3C5075D780FE}" srcId="{2777BB65-D0D0-4101-833F-D67049736625}" destId="{5A0C6D5B-7C6C-488A-A931-55A5AC6AA0C8}" srcOrd="1" destOrd="0" parTransId="{D60219AB-35FD-4BD6-886E-1A6CD029FF03}" sibTransId="{854C7D2E-6E7A-46CE-950F-56AF7CBAC58B}"/>
    <dgm:cxn modelId="{85C06521-899F-47DE-A03A-DF08ECBD4032}" type="presOf" srcId="{3A357E64-18BB-4622-B67A-036E9B8C9CE3}" destId="{19B8BF16-7047-496D-8C98-F17FA167C1E5}" srcOrd="0" destOrd="0" presId="urn:microsoft.com/office/officeart/2005/8/layout/radial4"/>
    <dgm:cxn modelId="{0D8FF9EB-18C8-4553-BE8C-DAC31213D727}" type="presOf" srcId="{BF185911-AB24-42F0-8BC9-288628F540B2}" destId="{69FFED83-0C1B-4AA2-B862-3F25F2522241}" srcOrd="0" destOrd="0" presId="urn:microsoft.com/office/officeart/2005/8/layout/radial4"/>
    <dgm:cxn modelId="{ED30F6B5-E820-4356-B797-9A08802C2453}" type="presOf" srcId="{5A0C6D5B-7C6C-488A-A931-55A5AC6AA0C8}" destId="{21C46CF2-0D2A-4BE2-8B00-A39532FC8102}" srcOrd="0" destOrd="0" presId="urn:microsoft.com/office/officeart/2005/8/layout/radial4"/>
    <dgm:cxn modelId="{94DAB6E0-B020-4C5E-A5A5-7641D3754F51}" type="presParOf" srcId="{5794B738-872B-46A2-A219-94A85C275402}" destId="{5A8D987D-58BC-4472-BE7A-08753450F48F}" srcOrd="0" destOrd="0" presId="urn:microsoft.com/office/officeart/2005/8/layout/radial4"/>
    <dgm:cxn modelId="{A5AE7EE5-E1F8-485C-82E6-B16D4B881857}" type="presParOf" srcId="{5794B738-872B-46A2-A219-94A85C275402}" destId="{19B8BF16-7047-496D-8C98-F17FA167C1E5}" srcOrd="1" destOrd="0" presId="urn:microsoft.com/office/officeart/2005/8/layout/radial4"/>
    <dgm:cxn modelId="{6C5B8618-4F50-434A-9565-719F9C55C19E}" type="presParOf" srcId="{5794B738-872B-46A2-A219-94A85C275402}" destId="{69FFED83-0C1B-4AA2-B862-3F25F2522241}" srcOrd="2" destOrd="0" presId="urn:microsoft.com/office/officeart/2005/8/layout/radial4"/>
    <dgm:cxn modelId="{E4DD4382-8DD1-49A0-9D0D-13EAEA0B73F3}" type="presParOf" srcId="{5794B738-872B-46A2-A219-94A85C275402}" destId="{E78835F7-3571-44F3-86D5-7126E00020A6}" srcOrd="3" destOrd="0" presId="urn:microsoft.com/office/officeart/2005/8/layout/radial4"/>
    <dgm:cxn modelId="{928583B2-08B8-4E08-80B9-8CCF69C72B02}" type="presParOf" srcId="{5794B738-872B-46A2-A219-94A85C275402}" destId="{21C46CF2-0D2A-4BE2-8B00-A39532FC8102}" srcOrd="4" destOrd="0" presId="urn:microsoft.com/office/officeart/2005/8/layout/radial4"/>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F78E42A9-380E-49B3-9FE6-191764058357}" type="doc">
      <dgm:prSet loTypeId="urn:microsoft.com/office/officeart/2005/8/layout/radial4" loCatId="relationship" qsTypeId="urn:microsoft.com/office/officeart/2005/8/quickstyle/simple1" qsCatId="simple" csTypeId="urn:microsoft.com/office/officeart/2005/8/colors/accent1_2" csCatId="accent1" phldr="1"/>
      <dgm:spPr/>
      <dgm:t>
        <a:bodyPr/>
        <a:lstStyle/>
        <a:p>
          <a:endParaRPr lang="en-US"/>
        </a:p>
      </dgm:t>
    </dgm:pt>
    <dgm:pt modelId="{2777BB65-D0D0-4101-833F-D67049736625}">
      <dgm:prSet phldrT="[Text]" custT="1"/>
      <dgm:spPr>
        <a:xfrm>
          <a:off x="2155507" y="2277603"/>
          <a:ext cx="1784985" cy="1784985"/>
        </a:xfrm>
        <a:prstGeom prst="ellipse">
          <a:avLst/>
        </a:prstGeom>
        <a:solidFill>
          <a:srgbClr val="70AD47">
            <a:lumMod val="75000"/>
          </a:srgbClr>
        </a:solidFill>
        <a:ln w="12700" cap="flat" cmpd="sng" algn="ctr">
          <a:solidFill>
            <a:sysClr val="window" lastClr="FFFFFF">
              <a:hueOff val="0"/>
              <a:satOff val="0"/>
              <a:lumOff val="0"/>
              <a:alphaOff val="0"/>
            </a:sysClr>
          </a:solidFill>
          <a:prstDash val="solid"/>
          <a:miter lim="800000"/>
        </a:ln>
        <a:effectLst/>
        <a:scene3d>
          <a:camera prst="orthographicFront"/>
          <a:lightRig rig="threePt" dir="t"/>
        </a:scene3d>
        <a:sp3d>
          <a:bevelT/>
        </a:sp3d>
      </dgm:spPr>
      <dgm:t>
        <a:bodyPr/>
        <a:lstStyle/>
        <a:p>
          <a:r>
            <a:rPr lang="en-US" sz="1400" b="1" dirty="0" smtClean="0">
              <a:solidFill>
                <a:sysClr val="windowText" lastClr="000000"/>
              </a:solidFill>
              <a:effectLst/>
              <a:latin typeface="Arial Narrow" panose="020B0606020202030204" pitchFamily="34" charset="0"/>
              <a:ea typeface="+mn-ea"/>
              <a:cs typeface="+mn-cs"/>
            </a:rPr>
            <a:t>Transformed and Accountable Police Service</a:t>
          </a:r>
          <a:endParaRPr lang="en-US" sz="1400" b="1" dirty="0">
            <a:solidFill>
              <a:sysClr val="windowText" lastClr="000000"/>
            </a:solidFill>
            <a:latin typeface="Arial Narrow" panose="020B0606020202030204" pitchFamily="34" charset="0"/>
            <a:ea typeface="+mn-ea"/>
            <a:cs typeface="+mn-cs"/>
          </a:endParaRPr>
        </a:p>
      </dgm:t>
    </dgm:pt>
    <dgm:pt modelId="{E599E8C7-071A-469A-9585-58303ECFDC70}" type="parTrans" cxnId="{4332E09B-76EA-4A61-AECF-DAB5254CD984}">
      <dgm:prSet/>
      <dgm:spPr/>
      <dgm:t>
        <a:bodyPr/>
        <a:lstStyle/>
        <a:p>
          <a:endParaRPr lang="en-US">
            <a:solidFill>
              <a:schemeClr val="tx1"/>
            </a:solidFill>
          </a:endParaRPr>
        </a:p>
      </dgm:t>
    </dgm:pt>
    <dgm:pt modelId="{80BD29A0-6ECC-40C1-BFAB-8498EBAFE474}" type="sibTrans" cxnId="{4332E09B-76EA-4A61-AECF-DAB5254CD984}">
      <dgm:prSet/>
      <dgm:spPr/>
      <dgm:t>
        <a:bodyPr/>
        <a:lstStyle/>
        <a:p>
          <a:endParaRPr lang="en-US">
            <a:solidFill>
              <a:schemeClr val="tx1"/>
            </a:solidFill>
          </a:endParaRPr>
        </a:p>
      </dgm:t>
    </dgm:pt>
    <dgm:pt modelId="{BF185911-AB24-42F0-8BC9-288628F540B2}">
      <dgm:prSet phldrT="[Text]" custT="1"/>
      <dgm:spPr>
        <a:xfrm>
          <a:off x="160123" y="1063372"/>
          <a:ext cx="1695735" cy="1356588"/>
        </a:xfrm>
        <a:prstGeom prst="roundRect">
          <a:avLst>
            <a:gd name="adj" fmla="val 10000"/>
          </a:avLst>
        </a:prstGeom>
        <a:solidFill>
          <a:srgbClr val="70AD47">
            <a:lumMod val="60000"/>
            <a:lumOff val="40000"/>
          </a:srgbClr>
        </a:solidFill>
        <a:ln w="12700" cap="flat" cmpd="sng" algn="ctr">
          <a:solidFill>
            <a:sysClr val="window" lastClr="FFFFFF">
              <a:hueOff val="0"/>
              <a:satOff val="0"/>
              <a:lumOff val="0"/>
              <a:alphaOff val="0"/>
            </a:sysClr>
          </a:solidFill>
          <a:prstDash val="solid"/>
          <a:miter lim="800000"/>
        </a:ln>
        <a:effectLst/>
        <a:scene3d>
          <a:camera prst="orthographicFront"/>
          <a:lightRig rig="threePt" dir="t"/>
        </a:scene3d>
        <a:sp3d>
          <a:bevelT prst="relaxedInset"/>
        </a:sp3d>
      </dgm:spPr>
      <dgm:t>
        <a:bodyPr/>
        <a:lstStyle/>
        <a:p>
          <a:r>
            <a:rPr lang="en-US" sz="1400" b="1" dirty="0" smtClean="0">
              <a:solidFill>
                <a:sysClr val="windowText" lastClr="000000"/>
              </a:solidFill>
              <a:latin typeface="Arial Narrow" panose="020B0606020202030204" pitchFamily="34" charset="0"/>
              <a:ea typeface="+mn-ea"/>
              <a:cs typeface="+mn-cs"/>
            </a:rPr>
            <a:t>National Policing Policy</a:t>
          </a:r>
          <a:endParaRPr lang="en-US" sz="1400" b="1" dirty="0">
            <a:solidFill>
              <a:sysClr val="windowText" lastClr="000000"/>
            </a:solidFill>
            <a:latin typeface="Arial Narrow" panose="020B0606020202030204" pitchFamily="34" charset="0"/>
            <a:ea typeface="+mn-ea"/>
            <a:cs typeface="+mn-cs"/>
          </a:endParaRPr>
        </a:p>
      </dgm:t>
    </dgm:pt>
    <dgm:pt modelId="{3A357E64-18BB-4622-B67A-036E9B8C9CE3}" type="parTrans" cxnId="{8E6C868B-6F44-4830-A9D9-6255C73752C9}">
      <dgm:prSet/>
      <dgm:spPr>
        <a:xfrm rot="12900000">
          <a:off x="871449" y="1920360"/>
          <a:ext cx="1510013" cy="508720"/>
        </a:xfrm>
        <a:prstGeom prst="leftArrow">
          <a:avLst>
            <a:gd name="adj1" fmla="val 60000"/>
            <a:gd name="adj2" fmla="val 50000"/>
          </a:avLst>
        </a:prstGeom>
        <a:solidFill>
          <a:srgbClr val="70AD47">
            <a:lumMod val="50000"/>
          </a:srgbClr>
        </a:solidFill>
        <a:ln>
          <a:noFill/>
        </a:ln>
        <a:effectLst/>
        <a:scene3d>
          <a:camera prst="orthographicFront"/>
          <a:lightRig rig="threePt" dir="t"/>
        </a:scene3d>
        <a:sp3d>
          <a:bevelT prst="relaxedInset"/>
        </a:sp3d>
      </dgm:spPr>
      <dgm:t>
        <a:bodyPr/>
        <a:lstStyle/>
        <a:p>
          <a:endParaRPr lang="en-US">
            <a:solidFill>
              <a:schemeClr val="tx1"/>
            </a:solidFill>
          </a:endParaRPr>
        </a:p>
      </dgm:t>
    </dgm:pt>
    <dgm:pt modelId="{C2879829-E76C-4A52-AADC-C526159248ED}" type="sibTrans" cxnId="{8E6C868B-6F44-4830-A9D9-6255C73752C9}">
      <dgm:prSet/>
      <dgm:spPr/>
      <dgm:t>
        <a:bodyPr/>
        <a:lstStyle/>
        <a:p>
          <a:endParaRPr lang="en-US">
            <a:solidFill>
              <a:schemeClr val="tx1"/>
            </a:solidFill>
          </a:endParaRPr>
        </a:p>
      </dgm:t>
    </dgm:pt>
    <dgm:pt modelId="{5A0C6D5B-7C6C-488A-A931-55A5AC6AA0C8}">
      <dgm:prSet phldrT="[Text]" custT="1"/>
      <dgm:spPr>
        <a:xfrm>
          <a:off x="2200132" y="1411"/>
          <a:ext cx="1695735" cy="1356588"/>
        </a:xfrm>
        <a:prstGeom prst="roundRect">
          <a:avLst>
            <a:gd name="adj" fmla="val 10000"/>
          </a:avLst>
        </a:prstGeom>
        <a:solidFill>
          <a:srgbClr val="70AD47">
            <a:lumMod val="60000"/>
            <a:lumOff val="40000"/>
          </a:srgbClr>
        </a:solidFill>
        <a:ln w="12700" cap="flat" cmpd="sng" algn="ctr">
          <a:solidFill>
            <a:sysClr val="window" lastClr="FFFFFF">
              <a:hueOff val="0"/>
              <a:satOff val="0"/>
              <a:lumOff val="0"/>
              <a:alphaOff val="0"/>
            </a:sysClr>
          </a:solidFill>
          <a:prstDash val="solid"/>
          <a:miter lim="800000"/>
        </a:ln>
        <a:effectLst/>
        <a:scene3d>
          <a:camera prst="orthographicFront"/>
          <a:lightRig rig="threePt" dir="t"/>
        </a:scene3d>
        <a:sp3d>
          <a:bevelT prst="relaxedInset"/>
        </a:sp3d>
      </dgm:spPr>
      <dgm:t>
        <a:bodyPr/>
        <a:lstStyle/>
        <a:p>
          <a:r>
            <a:rPr lang="en-US" sz="1400" b="1" dirty="0" smtClean="0">
              <a:solidFill>
                <a:sysClr val="windowText" lastClr="000000"/>
              </a:solidFill>
              <a:latin typeface="Arial Narrow" panose="020B0606020202030204" pitchFamily="34" charset="0"/>
              <a:ea typeface="+mn-ea"/>
              <a:cs typeface="+mn-cs"/>
            </a:rPr>
            <a:t>Joint Research Project</a:t>
          </a:r>
          <a:endParaRPr lang="en-US" sz="1400" b="1" dirty="0">
            <a:solidFill>
              <a:sysClr val="windowText" lastClr="000000"/>
            </a:solidFill>
            <a:latin typeface="Arial Narrow" panose="020B0606020202030204" pitchFamily="34" charset="0"/>
            <a:ea typeface="+mn-ea"/>
            <a:cs typeface="+mn-cs"/>
          </a:endParaRPr>
        </a:p>
      </dgm:t>
    </dgm:pt>
    <dgm:pt modelId="{D60219AB-35FD-4BD6-886E-1A6CD029FF03}" type="parTrans" cxnId="{0CB1D3B3-6F9A-4156-BC46-3C5075D780FE}">
      <dgm:prSet/>
      <dgm:spPr>
        <a:xfrm rot="16200000">
          <a:off x="2292993" y="1180352"/>
          <a:ext cx="1510013" cy="508720"/>
        </a:xfrm>
        <a:prstGeom prst="leftArrow">
          <a:avLst>
            <a:gd name="adj1" fmla="val 60000"/>
            <a:gd name="adj2" fmla="val 50000"/>
          </a:avLst>
        </a:prstGeom>
        <a:solidFill>
          <a:srgbClr val="70AD47">
            <a:lumMod val="50000"/>
          </a:srgbClr>
        </a:solidFill>
        <a:ln>
          <a:noFill/>
        </a:ln>
        <a:effectLst/>
        <a:scene3d>
          <a:camera prst="orthographicFront"/>
          <a:lightRig rig="threePt" dir="t"/>
        </a:scene3d>
        <a:sp3d>
          <a:bevelT prst="relaxedInset"/>
        </a:sp3d>
      </dgm:spPr>
      <dgm:t>
        <a:bodyPr/>
        <a:lstStyle/>
        <a:p>
          <a:endParaRPr lang="en-US">
            <a:solidFill>
              <a:schemeClr val="tx1"/>
            </a:solidFill>
          </a:endParaRPr>
        </a:p>
      </dgm:t>
    </dgm:pt>
    <dgm:pt modelId="{854C7D2E-6E7A-46CE-950F-56AF7CBAC58B}" type="sibTrans" cxnId="{0CB1D3B3-6F9A-4156-BC46-3C5075D780FE}">
      <dgm:prSet/>
      <dgm:spPr/>
      <dgm:t>
        <a:bodyPr/>
        <a:lstStyle/>
        <a:p>
          <a:endParaRPr lang="en-US">
            <a:solidFill>
              <a:schemeClr val="tx1"/>
            </a:solidFill>
          </a:endParaRPr>
        </a:p>
      </dgm:t>
    </dgm:pt>
    <dgm:pt modelId="{E243DBDB-2E45-422C-A3C3-91C6E464EBBA}">
      <dgm:prSet phldrT="[Text]" custT="1"/>
      <dgm:spPr>
        <a:xfrm>
          <a:off x="4240140" y="1063372"/>
          <a:ext cx="1695735" cy="1356588"/>
        </a:xfrm>
        <a:prstGeom prst="roundRect">
          <a:avLst>
            <a:gd name="adj" fmla="val 10000"/>
          </a:avLst>
        </a:prstGeom>
        <a:solidFill>
          <a:srgbClr val="70AD47">
            <a:lumMod val="60000"/>
            <a:lumOff val="40000"/>
          </a:srgbClr>
        </a:solidFill>
        <a:ln w="12700" cap="flat" cmpd="sng" algn="ctr">
          <a:solidFill>
            <a:sysClr val="window" lastClr="FFFFFF">
              <a:hueOff val="0"/>
              <a:satOff val="0"/>
              <a:lumOff val="0"/>
              <a:alphaOff val="0"/>
            </a:sysClr>
          </a:solidFill>
          <a:prstDash val="solid"/>
          <a:miter lim="800000"/>
        </a:ln>
        <a:effectLst/>
        <a:scene3d>
          <a:camera prst="orthographicFront"/>
          <a:lightRig rig="threePt" dir="t"/>
        </a:scene3d>
        <a:sp3d>
          <a:bevelT prst="relaxedInset"/>
        </a:sp3d>
      </dgm:spPr>
      <dgm:t>
        <a:bodyPr/>
        <a:lstStyle/>
        <a:p>
          <a:r>
            <a:rPr lang="en-US" sz="1400" b="1" dirty="0" smtClean="0">
              <a:solidFill>
                <a:sysClr val="windowText" lastClr="000000"/>
              </a:solidFill>
              <a:latin typeface="Arial Narrow" panose="020B0606020202030204" pitchFamily="34" charset="0"/>
              <a:ea typeface="+mn-ea"/>
              <a:cs typeface="+mn-cs"/>
            </a:rPr>
            <a:t>Knowledge Management Strategy</a:t>
          </a:r>
          <a:endParaRPr lang="en-US" sz="1400" b="1" dirty="0">
            <a:solidFill>
              <a:sysClr val="windowText" lastClr="000000"/>
            </a:solidFill>
            <a:latin typeface="Arial Narrow" panose="020B0606020202030204" pitchFamily="34" charset="0"/>
            <a:ea typeface="+mn-ea"/>
            <a:cs typeface="+mn-cs"/>
          </a:endParaRPr>
        </a:p>
      </dgm:t>
    </dgm:pt>
    <dgm:pt modelId="{D880C9F6-8840-4DD3-BA97-D3D8E55D057D}" type="parTrans" cxnId="{71B2E2B7-728D-4768-9720-4805C62DA663}">
      <dgm:prSet/>
      <dgm:spPr>
        <a:xfrm rot="19500000">
          <a:off x="3714536" y="1920360"/>
          <a:ext cx="1510013" cy="508720"/>
        </a:xfrm>
        <a:prstGeom prst="leftArrow">
          <a:avLst>
            <a:gd name="adj1" fmla="val 60000"/>
            <a:gd name="adj2" fmla="val 50000"/>
          </a:avLst>
        </a:prstGeom>
        <a:solidFill>
          <a:srgbClr val="70AD47">
            <a:lumMod val="50000"/>
          </a:srgbClr>
        </a:solidFill>
        <a:ln>
          <a:noFill/>
        </a:ln>
        <a:effectLst/>
        <a:scene3d>
          <a:camera prst="orthographicFront"/>
          <a:lightRig rig="threePt" dir="t"/>
        </a:scene3d>
        <a:sp3d>
          <a:bevelT prst="relaxedInset"/>
        </a:sp3d>
      </dgm:spPr>
      <dgm:t>
        <a:bodyPr/>
        <a:lstStyle/>
        <a:p>
          <a:endParaRPr lang="en-US">
            <a:solidFill>
              <a:schemeClr val="tx1"/>
            </a:solidFill>
          </a:endParaRPr>
        </a:p>
      </dgm:t>
    </dgm:pt>
    <dgm:pt modelId="{E87EB8CC-E8E1-430A-A1A7-0CAF0A3FEE05}" type="sibTrans" cxnId="{71B2E2B7-728D-4768-9720-4805C62DA663}">
      <dgm:prSet/>
      <dgm:spPr/>
      <dgm:t>
        <a:bodyPr/>
        <a:lstStyle/>
        <a:p>
          <a:endParaRPr lang="en-US">
            <a:solidFill>
              <a:schemeClr val="tx1"/>
            </a:solidFill>
          </a:endParaRPr>
        </a:p>
      </dgm:t>
    </dgm:pt>
    <dgm:pt modelId="{16915690-1D12-4D6D-96F3-4ECED80284DB}">
      <dgm:prSet/>
      <dgm:spPr/>
      <dgm:t>
        <a:bodyPr/>
        <a:lstStyle/>
        <a:p>
          <a:endParaRPr lang="en-US"/>
        </a:p>
      </dgm:t>
    </dgm:pt>
    <dgm:pt modelId="{6815DA7E-DEBF-4C41-8ABE-143BD8DC713E}" type="parTrans" cxnId="{14CDAE2D-951D-40BF-B3D7-81C5F0B720DA}">
      <dgm:prSet/>
      <dgm:spPr/>
      <dgm:t>
        <a:bodyPr/>
        <a:lstStyle/>
        <a:p>
          <a:endParaRPr lang="en-US"/>
        </a:p>
      </dgm:t>
    </dgm:pt>
    <dgm:pt modelId="{247318EB-3E0A-489A-A309-344CFEAE7D8F}" type="sibTrans" cxnId="{14CDAE2D-951D-40BF-B3D7-81C5F0B720DA}">
      <dgm:prSet/>
      <dgm:spPr/>
      <dgm:t>
        <a:bodyPr/>
        <a:lstStyle/>
        <a:p>
          <a:endParaRPr lang="en-US"/>
        </a:p>
      </dgm:t>
    </dgm:pt>
    <dgm:pt modelId="{5794B738-872B-46A2-A219-94A85C275402}" type="pres">
      <dgm:prSet presAssocID="{F78E42A9-380E-49B3-9FE6-191764058357}" presName="cycle" presStyleCnt="0">
        <dgm:presLayoutVars>
          <dgm:chMax val="1"/>
          <dgm:dir/>
          <dgm:animLvl val="ctr"/>
          <dgm:resizeHandles val="exact"/>
        </dgm:presLayoutVars>
      </dgm:prSet>
      <dgm:spPr/>
      <dgm:t>
        <a:bodyPr/>
        <a:lstStyle/>
        <a:p>
          <a:endParaRPr lang="en-US"/>
        </a:p>
      </dgm:t>
    </dgm:pt>
    <dgm:pt modelId="{5A8D987D-58BC-4472-BE7A-08753450F48F}" type="pres">
      <dgm:prSet presAssocID="{2777BB65-D0D0-4101-833F-D67049736625}" presName="centerShape" presStyleLbl="node0" presStyleIdx="0" presStyleCnt="1"/>
      <dgm:spPr/>
      <dgm:t>
        <a:bodyPr/>
        <a:lstStyle/>
        <a:p>
          <a:endParaRPr lang="en-US"/>
        </a:p>
      </dgm:t>
    </dgm:pt>
    <dgm:pt modelId="{19B8BF16-7047-496D-8C98-F17FA167C1E5}" type="pres">
      <dgm:prSet presAssocID="{3A357E64-18BB-4622-B67A-036E9B8C9CE3}" presName="parTrans" presStyleLbl="bgSibTrans2D1" presStyleIdx="0" presStyleCnt="3"/>
      <dgm:spPr/>
      <dgm:t>
        <a:bodyPr/>
        <a:lstStyle/>
        <a:p>
          <a:endParaRPr lang="en-US"/>
        </a:p>
      </dgm:t>
    </dgm:pt>
    <dgm:pt modelId="{69FFED83-0C1B-4AA2-B862-3F25F2522241}" type="pres">
      <dgm:prSet presAssocID="{BF185911-AB24-42F0-8BC9-288628F540B2}" presName="node" presStyleLbl="node1" presStyleIdx="0" presStyleCnt="3">
        <dgm:presLayoutVars>
          <dgm:bulletEnabled val="1"/>
        </dgm:presLayoutVars>
      </dgm:prSet>
      <dgm:spPr/>
      <dgm:t>
        <a:bodyPr/>
        <a:lstStyle/>
        <a:p>
          <a:endParaRPr lang="en-US"/>
        </a:p>
      </dgm:t>
    </dgm:pt>
    <dgm:pt modelId="{E78835F7-3571-44F3-86D5-7126E00020A6}" type="pres">
      <dgm:prSet presAssocID="{D60219AB-35FD-4BD6-886E-1A6CD029FF03}" presName="parTrans" presStyleLbl="bgSibTrans2D1" presStyleIdx="1" presStyleCnt="3"/>
      <dgm:spPr/>
      <dgm:t>
        <a:bodyPr/>
        <a:lstStyle/>
        <a:p>
          <a:endParaRPr lang="en-US"/>
        </a:p>
      </dgm:t>
    </dgm:pt>
    <dgm:pt modelId="{21C46CF2-0D2A-4BE2-8B00-A39532FC8102}" type="pres">
      <dgm:prSet presAssocID="{5A0C6D5B-7C6C-488A-A931-55A5AC6AA0C8}" presName="node" presStyleLbl="node1" presStyleIdx="1" presStyleCnt="3">
        <dgm:presLayoutVars>
          <dgm:bulletEnabled val="1"/>
        </dgm:presLayoutVars>
      </dgm:prSet>
      <dgm:spPr/>
      <dgm:t>
        <a:bodyPr/>
        <a:lstStyle/>
        <a:p>
          <a:endParaRPr lang="en-US"/>
        </a:p>
      </dgm:t>
    </dgm:pt>
    <dgm:pt modelId="{DC9B2506-CB3D-4A05-8B46-6578EE620A56}" type="pres">
      <dgm:prSet presAssocID="{D880C9F6-8840-4DD3-BA97-D3D8E55D057D}" presName="parTrans" presStyleLbl="bgSibTrans2D1" presStyleIdx="2" presStyleCnt="3"/>
      <dgm:spPr/>
      <dgm:t>
        <a:bodyPr/>
        <a:lstStyle/>
        <a:p>
          <a:endParaRPr lang="en-US"/>
        </a:p>
      </dgm:t>
    </dgm:pt>
    <dgm:pt modelId="{AC8D69D6-FB14-43B7-94CF-AE6B0AC3DC12}" type="pres">
      <dgm:prSet presAssocID="{E243DBDB-2E45-422C-A3C3-91C6E464EBBA}" presName="node" presStyleLbl="node1" presStyleIdx="2" presStyleCnt="3">
        <dgm:presLayoutVars>
          <dgm:bulletEnabled val="1"/>
        </dgm:presLayoutVars>
      </dgm:prSet>
      <dgm:spPr/>
      <dgm:t>
        <a:bodyPr/>
        <a:lstStyle/>
        <a:p>
          <a:endParaRPr lang="en-US"/>
        </a:p>
      </dgm:t>
    </dgm:pt>
  </dgm:ptLst>
  <dgm:cxnLst>
    <dgm:cxn modelId="{8F01E94E-BAB4-42D3-BB12-9877AA836FCA}" type="presOf" srcId="{2777BB65-D0D0-4101-833F-D67049736625}" destId="{5A8D987D-58BC-4472-BE7A-08753450F48F}" srcOrd="0" destOrd="0" presId="urn:microsoft.com/office/officeart/2005/8/layout/radial4"/>
    <dgm:cxn modelId="{CC907EFA-FF53-48A3-B489-357CBFBE5C9D}" type="presOf" srcId="{E243DBDB-2E45-422C-A3C3-91C6E464EBBA}" destId="{AC8D69D6-FB14-43B7-94CF-AE6B0AC3DC12}" srcOrd="0" destOrd="0" presId="urn:microsoft.com/office/officeart/2005/8/layout/radial4"/>
    <dgm:cxn modelId="{4332E09B-76EA-4A61-AECF-DAB5254CD984}" srcId="{F78E42A9-380E-49B3-9FE6-191764058357}" destId="{2777BB65-D0D0-4101-833F-D67049736625}" srcOrd="0" destOrd="0" parTransId="{E599E8C7-071A-469A-9585-58303ECFDC70}" sibTransId="{80BD29A0-6ECC-40C1-BFAB-8498EBAFE474}"/>
    <dgm:cxn modelId="{FEAA5257-9C2E-43CE-8E4C-4C7FAE2D01C1}" type="presOf" srcId="{D880C9F6-8840-4DD3-BA97-D3D8E55D057D}" destId="{DC9B2506-CB3D-4A05-8B46-6578EE620A56}" srcOrd="0" destOrd="0" presId="urn:microsoft.com/office/officeart/2005/8/layout/radial4"/>
    <dgm:cxn modelId="{14CDAE2D-951D-40BF-B3D7-81C5F0B720DA}" srcId="{F78E42A9-380E-49B3-9FE6-191764058357}" destId="{16915690-1D12-4D6D-96F3-4ECED80284DB}" srcOrd="1" destOrd="0" parTransId="{6815DA7E-DEBF-4C41-8ABE-143BD8DC713E}" sibTransId="{247318EB-3E0A-489A-A309-344CFEAE7D8F}"/>
    <dgm:cxn modelId="{8E6C868B-6F44-4830-A9D9-6255C73752C9}" srcId="{2777BB65-D0D0-4101-833F-D67049736625}" destId="{BF185911-AB24-42F0-8BC9-288628F540B2}" srcOrd="0" destOrd="0" parTransId="{3A357E64-18BB-4622-B67A-036E9B8C9CE3}" sibTransId="{C2879829-E76C-4A52-AADC-C526159248ED}"/>
    <dgm:cxn modelId="{229286CF-2DA7-47C0-996F-0AFEDFCF9E08}" type="presOf" srcId="{F78E42A9-380E-49B3-9FE6-191764058357}" destId="{5794B738-872B-46A2-A219-94A85C275402}" srcOrd="0" destOrd="0" presId="urn:microsoft.com/office/officeart/2005/8/layout/radial4"/>
    <dgm:cxn modelId="{59DE347D-F0CB-4C32-92B7-1BEE84A0BA80}" type="presOf" srcId="{D60219AB-35FD-4BD6-886E-1A6CD029FF03}" destId="{E78835F7-3571-44F3-86D5-7126E00020A6}" srcOrd="0" destOrd="0" presId="urn:microsoft.com/office/officeart/2005/8/layout/radial4"/>
    <dgm:cxn modelId="{0CB1D3B3-6F9A-4156-BC46-3C5075D780FE}" srcId="{2777BB65-D0D0-4101-833F-D67049736625}" destId="{5A0C6D5B-7C6C-488A-A931-55A5AC6AA0C8}" srcOrd="1" destOrd="0" parTransId="{D60219AB-35FD-4BD6-886E-1A6CD029FF03}" sibTransId="{854C7D2E-6E7A-46CE-950F-56AF7CBAC58B}"/>
    <dgm:cxn modelId="{71B2E2B7-728D-4768-9720-4805C62DA663}" srcId="{2777BB65-D0D0-4101-833F-D67049736625}" destId="{E243DBDB-2E45-422C-A3C3-91C6E464EBBA}" srcOrd="2" destOrd="0" parTransId="{D880C9F6-8840-4DD3-BA97-D3D8E55D057D}" sibTransId="{E87EB8CC-E8E1-430A-A1A7-0CAF0A3FEE05}"/>
    <dgm:cxn modelId="{85C06521-899F-47DE-A03A-DF08ECBD4032}" type="presOf" srcId="{3A357E64-18BB-4622-B67A-036E9B8C9CE3}" destId="{19B8BF16-7047-496D-8C98-F17FA167C1E5}" srcOrd="0" destOrd="0" presId="urn:microsoft.com/office/officeart/2005/8/layout/radial4"/>
    <dgm:cxn modelId="{0D8FF9EB-18C8-4553-BE8C-DAC31213D727}" type="presOf" srcId="{BF185911-AB24-42F0-8BC9-288628F540B2}" destId="{69FFED83-0C1B-4AA2-B862-3F25F2522241}" srcOrd="0" destOrd="0" presId="urn:microsoft.com/office/officeart/2005/8/layout/radial4"/>
    <dgm:cxn modelId="{ED30F6B5-E820-4356-B797-9A08802C2453}" type="presOf" srcId="{5A0C6D5B-7C6C-488A-A931-55A5AC6AA0C8}" destId="{21C46CF2-0D2A-4BE2-8B00-A39532FC8102}" srcOrd="0" destOrd="0" presId="urn:microsoft.com/office/officeart/2005/8/layout/radial4"/>
    <dgm:cxn modelId="{94DAB6E0-B020-4C5E-A5A5-7641D3754F51}" type="presParOf" srcId="{5794B738-872B-46A2-A219-94A85C275402}" destId="{5A8D987D-58BC-4472-BE7A-08753450F48F}" srcOrd="0" destOrd="0" presId="urn:microsoft.com/office/officeart/2005/8/layout/radial4"/>
    <dgm:cxn modelId="{A5AE7EE5-E1F8-485C-82E6-B16D4B881857}" type="presParOf" srcId="{5794B738-872B-46A2-A219-94A85C275402}" destId="{19B8BF16-7047-496D-8C98-F17FA167C1E5}" srcOrd="1" destOrd="0" presId="urn:microsoft.com/office/officeart/2005/8/layout/radial4"/>
    <dgm:cxn modelId="{6C5B8618-4F50-434A-9565-719F9C55C19E}" type="presParOf" srcId="{5794B738-872B-46A2-A219-94A85C275402}" destId="{69FFED83-0C1B-4AA2-B862-3F25F2522241}" srcOrd="2" destOrd="0" presId="urn:microsoft.com/office/officeart/2005/8/layout/radial4"/>
    <dgm:cxn modelId="{E4DD4382-8DD1-49A0-9D0D-13EAEA0B73F3}" type="presParOf" srcId="{5794B738-872B-46A2-A219-94A85C275402}" destId="{E78835F7-3571-44F3-86D5-7126E00020A6}" srcOrd="3" destOrd="0" presId="urn:microsoft.com/office/officeart/2005/8/layout/radial4"/>
    <dgm:cxn modelId="{928583B2-08B8-4E08-80B9-8CCF69C72B02}" type="presParOf" srcId="{5794B738-872B-46A2-A219-94A85C275402}" destId="{21C46CF2-0D2A-4BE2-8B00-A39532FC8102}" srcOrd="4" destOrd="0" presId="urn:microsoft.com/office/officeart/2005/8/layout/radial4"/>
    <dgm:cxn modelId="{0328FF64-0B3A-4C7F-A171-AEBAE88B6005}" type="presParOf" srcId="{5794B738-872B-46A2-A219-94A85C275402}" destId="{DC9B2506-CB3D-4A05-8B46-6578EE620A56}" srcOrd="5" destOrd="0" presId="urn:microsoft.com/office/officeart/2005/8/layout/radial4"/>
    <dgm:cxn modelId="{08C42DAA-7A6C-4ACF-88A6-A3A2DAEF2D24}" type="presParOf" srcId="{5794B738-872B-46A2-A219-94A85C275402}" destId="{AC8D69D6-FB14-43B7-94CF-AE6B0AC3DC12}" srcOrd="6" destOrd="0" presId="urn:microsoft.com/office/officeart/2005/8/layout/radial4"/>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F78E42A9-380E-49B3-9FE6-191764058357}" type="doc">
      <dgm:prSet loTypeId="urn:microsoft.com/office/officeart/2005/8/layout/radial4" loCatId="relationship" qsTypeId="urn:microsoft.com/office/officeart/2005/8/quickstyle/simple1" qsCatId="simple" csTypeId="urn:microsoft.com/office/officeart/2005/8/colors/accent1_2" csCatId="accent1" phldr="1"/>
      <dgm:spPr/>
      <dgm:t>
        <a:bodyPr/>
        <a:lstStyle/>
        <a:p>
          <a:endParaRPr lang="en-US"/>
        </a:p>
      </dgm:t>
    </dgm:pt>
    <dgm:pt modelId="{2777BB65-D0D0-4101-833F-D67049736625}">
      <dgm:prSet phldrT="[Text]" custT="1"/>
      <dgm:spPr>
        <a:xfrm>
          <a:off x="2155507" y="2277603"/>
          <a:ext cx="1784985" cy="1784985"/>
        </a:xfrm>
        <a:prstGeom prst="ellipse">
          <a:avLst/>
        </a:prstGeom>
        <a:solidFill>
          <a:srgbClr val="70AD47">
            <a:lumMod val="75000"/>
          </a:srgbClr>
        </a:solidFill>
        <a:ln w="12700" cap="flat" cmpd="sng" algn="ctr">
          <a:solidFill>
            <a:sysClr val="window" lastClr="FFFFFF">
              <a:hueOff val="0"/>
              <a:satOff val="0"/>
              <a:lumOff val="0"/>
              <a:alphaOff val="0"/>
            </a:sysClr>
          </a:solidFill>
          <a:prstDash val="solid"/>
          <a:miter lim="800000"/>
        </a:ln>
        <a:effectLst/>
        <a:scene3d>
          <a:camera prst="orthographicFront"/>
          <a:lightRig rig="threePt" dir="t"/>
        </a:scene3d>
        <a:sp3d>
          <a:bevelT/>
        </a:sp3d>
      </dgm:spPr>
      <dgm:t>
        <a:bodyPr/>
        <a:lstStyle/>
        <a:p>
          <a:r>
            <a:rPr lang="en-US" sz="1400" b="1" dirty="0" smtClean="0">
              <a:solidFill>
                <a:sysClr val="windowText" lastClr="000000"/>
              </a:solidFill>
              <a:effectLst/>
              <a:latin typeface="Arial Narrow" panose="020B0606020202030204" pitchFamily="34" charset="0"/>
              <a:ea typeface="+mn-ea"/>
              <a:cs typeface="+mn-cs"/>
            </a:rPr>
            <a:t>Strengthened relationship between SAPS and CSPS to ensure responsive policing</a:t>
          </a:r>
          <a:endParaRPr lang="en-US" sz="1400" b="1" dirty="0">
            <a:solidFill>
              <a:sysClr val="windowText" lastClr="000000"/>
            </a:solidFill>
            <a:latin typeface="Arial Narrow" panose="020B0606020202030204" pitchFamily="34" charset="0"/>
            <a:ea typeface="+mn-ea"/>
            <a:cs typeface="+mn-cs"/>
          </a:endParaRPr>
        </a:p>
      </dgm:t>
    </dgm:pt>
    <dgm:pt modelId="{E599E8C7-071A-469A-9585-58303ECFDC70}" type="parTrans" cxnId="{4332E09B-76EA-4A61-AECF-DAB5254CD984}">
      <dgm:prSet/>
      <dgm:spPr/>
      <dgm:t>
        <a:bodyPr/>
        <a:lstStyle/>
        <a:p>
          <a:endParaRPr lang="en-US">
            <a:solidFill>
              <a:schemeClr val="tx1"/>
            </a:solidFill>
          </a:endParaRPr>
        </a:p>
      </dgm:t>
    </dgm:pt>
    <dgm:pt modelId="{80BD29A0-6ECC-40C1-BFAB-8498EBAFE474}" type="sibTrans" cxnId="{4332E09B-76EA-4A61-AECF-DAB5254CD984}">
      <dgm:prSet/>
      <dgm:spPr/>
      <dgm:t>
        <a:bodyPr/>
        <a:lstStyle/>
        <a:p>
          <a:endParaRPr lang="en-US">
            <a:solidFill>
              <a:schemeClr val="tx1"/>
            </a:solidFill>
          </a:endParaRPr>
        </a:p>
      </dgm:t>
    </dgm:pt>
    <dgm:pt modelId="{BF185911-AB24-42F0-8BC9-288628F540B2}">
      <dgm:prSet phldrT="[Text]" custT="1"/>
      <dgm:spPr>
        <a:xfrm>
          <a:off x="160123" y="1063372"/>
          <a:ext cx="1695735" cy="1356588"/>
        </a:xfrm>
        <a:prstGeom prst="roundRect">
          <a:avLst>
            <a:gd name="adj" fmla="val 10000"/>
          </a:avLst>
        </a:prstGeom>
        <a:solidFill>
          <a:srgbClr val="5B9BD5">
            <a:lumMod val="60000"/>
            <a:lumOff val="40000"/>
          </a:srgbClr>
        </a:solidFill>
        <a:ln w="12700" cap="flat" cmpd="sng" algn="ctr">
          <a:solidFill>
            <a:sysClr val="window" lastClr="FFFFFF">
              <a:hueOff val="0"/>
              <a:satOff val="0"/>
              <a:lumOff val="0"/>
              <a:alphaOff val="0"/>
            </a:sysClr>
          </a:solidFill>
          <a:prstDash val="solid"/>
          <a:miter lim="800000"/>
        </a:ln>
        <a:effectLst/>
        <a:scene3d>
          <a:camera prst="orthographicFront"/>
          <a:lightRig rig="threePt" dir="t"/>
        </a:scene3d>
        <a:sp3d>
          <a:bevelT prst="relaxedInset"/>
        </a:sp3d>
      </dgm:spPr>
      <dgm:t>
        <a:bodyPr/>
        <a:lstStyle/>
        <a:p>
          <a:r>
            <a:rPr lang="en-US" sz="1400" b="1" dirty="0" smtClean="0">
              <a:solidFill>
                <a:sysClr val="windowText" lastClr="000000"/>
              </a:solidFill>
              <a:latin typeface="Arial Narrow" panose="020B0606020202030204" pitchFamily="34" charset="0"/>
              <a:ea typeface="+mn-ea"/>
              <a:cs typeface="+mn-cs"/>
            </a:rPr>
            <a:t>SAPS Amendment Bill</a:t>
          </a:r>
          <a:endParaRPr lang="en-US" sz="1400" b="1" dirty="0">
            <a:solidFill>
              <a:sysClr val="windowText" lastClr="000000"/>
            </a:solidFill>
            <a:latin typeface="Arial Narrow" panose="020B0606020202030204" pitchFamily="34" charset="0"/>
            <a:ea typeface="+mn-ea"/>
            <a:cs typeface="+mn-cs"/>
          </a:endParaRPr>
        </a:p>
      </dgm:t>
    </dgm:pt>
    <dgm:pt modelId="{3A357E64-18BB-4622-B67A-036E9B8C9CE3}" type="parTrans" cxnId="{8E6C868B-6F44-4830-A9D9-6255C73752C9}">
      <dgm:prSet/>
      <dgm:spPr>
        <a:xfrm rot="12900000">
          <a:off x="871449" y="1920360"/>
          <a:ext cx="1510013" cy="508720"/>
        </a:xfrm>
        <a:prstGeom prst="leftArrow">
          <a:avLst>
            <a:gd name="adj1" fmla="val 60000"/>
            <a:gd name="adj2" fmla="val 50000"/>
          </a:avLst>
        </a:prstGeom>
        <a:solidFill>
          <a:srgbClr val="5B9BD5">
            <a:lumMod val="60000"/>
            <a:lumOff val="40000"/>
          </a:srgbClr>
        </a:solidFill>
        <a:ln>
          <a:noFill/>
        </a:ln>
        <a:effectLst/>
        <a:scene3d>
          <a:camera prst="orthographicFront"/>
          <a:lightRig rig="threePt" dir="t"/>
        </a:scene3d>
        <a:sp3d>
          <a:bevelT prst="relaxedInset"/>
        </a:sp3d>
      </dgm:spPr>
      <dgm:t>
        <a:bodyPr/>
        <a:lstStyle/>
        <a:p>
          <a:endParaRPr lang="en-US">
            <a:solidFill>
              <a:schemeClr val="tx1"/>
            </a:solidFill>
          </a:endParaRPr>
        </a:p>
      </dgm:t>
    </dgm:pt>
    <dgm:pt modelId="{C2879829-E76C-4A52-AADC-C526159248ED}" type="sibTrans" cxnId="{8E6C868B-6F44-4830-A9D9-6255C73752C9}">
      <dgm:prSet/>
      <dgm:spPr/>
      <dgm:t>
        <a:bodyPr/>
        <a:lstStyle/>
        <a:p>
          <a:endParaRPr lang="en-US">
            <a:solidFill>
              <a:schemeClr val="tx1"/>
            </a:solidFill>
          </a:endParaRPr>
        </a:p>
      </dgm:t>
    </dgm:pt>
    <dgm:pt modelId="{5A0C6D5B-7C6C-488A-A931-55A5AC6AA0C8}">
      <dgm:prSet phldrT="[Text]" custT="1"/>
      <dgm:spPr>
        <a:xfrm>
          <a:off x="2200132" y="1411"/>
          <a:ext cx="1695735" cy="1356588"/>
        </a:xfrm>
        <a:prstGeom prst="roundRect">
          <a:avLst>
            <a:gd name="adj" fmla="val 10000"/>
          </a:avLst>
        </a:prstGeom>
        <a:solidFill>
          <a:srgbClr val="70AD47">
            <a:lumMod val="60000"/>
            <a:lumOff val="40000"/>
          </a:srgbClr>
        </a:solidFill>
        <a:ln w="12700" cap="flat" cmpd="sng" algn="ctr">
          <a:solidFill>
            <a:sysClr val="window" lastClr="FFFFFF">
              <a:hueOff val="0"/>
              <a:satOff val="0"/>
              <a:lumOff val="0"/>
              <a:alphaOff val="0"/>
            </a:sysClr>
          </a:solidFill>
          <a:prstDash val="solid"/>
          <a:miter lim="800000"/>
        </a:ln>
        <a:effectLst/>
        <a:scene3d>
          <a:camera prst="orthographicFront"/>
          <a:lightRig rig="threePt" dir="t"/>
        </a:scene3d>
        <a:sp3d>
          <a:bevelT prst="relaxedInset"/>
        </a:sp3d>
      </dgm:spPr>
      <dgm:t>
        <a:bodyPr/>
        <a:lstStyle/>
        <a:p>
          <a:r>
            <a:rPr lang="en-US" sz="1400" b="1" dirty="0" smtClean="0">
              <a:solidFill>
                <a:sysClr val="windowText" lastClr="000000"/>
              </a:solidFill>
              <a:latin typeface="Arial Narrow" panose="020B0606020202030204" pitchFamily="34" charset="0"/>
              <a:ea typeface="+mn-ea"/>
              <a:cs typeface="+mn-cs"/>
            </a:rPr>
            <a:t>IPID Amendment Bill</a:t>
          </a:r>
          <a:endParaRPr lang="en-US" sz="1400" b="1" dirty="0">
            <a:solidFill>
              <a:sysClr val="windowText" lastClr="000000"/>
            </a:solidFill>
            <a:latin typeface="Arial Narrow" panose="020B0606020202030204" pitchFamily="34" charset="0"/>
            <a:ea typeface="+mn-ea"/>
            <a:cs typeface="+mn-cs"/>
          </a:endParaRPr>
        </a:p>
      </dgm:t>
    </dgm:pt>
    <dgm:pt modelId="{D60219AB-35FD-4BD6-886E-1A6CD029FF03}" type="parTrans" cxnId="{0CB1D3B3-6F9A-4156-BC46-3C5075D780FE}">
      <dgm:prSet/>
      <dgm:spPr>
        <a:xfrm rot="16200000">
          <a:off x="2292993" y="1180352"/>
          <a:ext cx="1510013" cy="508720"/>
        </a:xfrm>
        <a:prstGeom prst="leftArrow">
          <a:avLst>
            <a:gd name="adj1" fmla="val 60000"/>
            <a:gd name="adj2" fmla="val 50000"/>
          </a:avLst>
        </a:prstGeom>
        <a:solidFill>
          <a:srgbClr val="70AD47">
            <a:lumMod val="50000"/>
          </a:srgbClr>
        </a:solidFill>
        <a:ln>
          <a:noFill/>
        </a:ln>
        <a:effectLst/>
        <a:scene3d>
          <a:camera prst="orthographicFront"/>
          <a:lightRig rig="threePt" dir="t"/>
        </a:scene3d>
        <a:sp3d>
          <a:bevelT prst="relaxedInset"/>
        </a:sp3d>
      </dgm:spPr>
      <dgm:t>
        <a:bodyPr/>
        <a:lstStyle/>
        <a:p>
          <a:endParaRPr lang="en-US">
            <a:solidFill>
              <a:schemeClr val="tx1"/>
            </a:solidFill>
          </a:endParaRPr>
        </a:p>
      </dgm:t>
    </dgm:pt>
    <dgm:pt modelId="{854C7D2E-6E7A-46CE-950F-56AF7CBAC58B}" type="sibTrans" cxnId="{0CB1D3B3-6F9A-4156-BC46-3C5075D780FE}">
      <dgm:prSet/>
      <dgm:spPr/>
      <dgm:t>
        <a:bodyPr/>
        <a:lstStyle/>
        <a:p>
          <a:endParaRPr lang="en-US">
            <a:solidFill>
              <a:schemeClr val="tx1"/>
            </a:solidFill>
          </a:endParaRPr>
        </a:p>
      </dgm:t>
    </dgm:pt>
    <dgm:pt modelId="{E243DBDB-2E45-422C-A3C3-91C6E464EBBA}">
      <dgm:prSet phldrT="[Text]" custT="1"/>
      <dgm:spPr>
        <a:xfrm>
          <a:off x="4240140" y="1063372"/>
          <a:ext cx="1695735" cy="1356588"/>
        </a:xfrm>
        <a:prstGeom prst="roundRect">
          <a:avLst>
            <a:gd name="adj" fmla="val 10000"/>
          </a:avLst>
        </a:prstGeom>
        <a:solidFill>
          <a:srgbClr val="70AD47">
            <a:lumMod val="60000"/>
            <a:lumOff val="40000"/>
          </a:srgbClr>
        </a:solidFill>
        <a:ln w="12700" cap="flat" cmpd="sng" algn="ctr">
          <a:solidFill>
            <a:sysClr val="window" lastClr="FFFFFF">
              <a:hueOff val="0"/>
              <a:satOff val="0"/>
              <a:lumOff val="0"/>
              <a:alphaOff val="0"/>
            </a:sysClr>
          </a:solidFill>
          <a:prstDash val="solid"/>
          <a:miter lim="800000"/>
        </a:ln>
        <a:effectLst/>
        <a:scene3d>
          <a:camera prst="orthographicFront"/>
          <a:lightRig rig="threePt" dir="t"/>
        </a:scene3d>
        <a:sp3d>
          <a:bevelT prst="relaxedInset"/>
        </a:sp3d>
      </dgm:spPr>
      <dgm:t>
        <a:bodyPr/>
        <a:lstStyle/>
        <a:p>
          <a:r>
            <a:rPr lang="en-US" sz="1400" b="1" dirty="0" smtClean="0">
              <a:solidFill>
                <a:sysClr val="windowText" lastClr="000000"/>
              </a:solidFill>
              <a:latin typeface="Arial Narrow" panose="020B0606020202030204" pitchFamily="34" charset="0"/>
              <a:ea typeface="+mn-ea"/>
              <a:cs typeface="+mn-cs"/>
            </a:rPr>
            <a:t>FCA, SHGA and Stock-Theft Amendment Bills</a:t>
          </a:r>
          <a:endParaRPr lang="en-US" sz="1400" b="1" dirty="0">
            <a:solidFill>
              <a:sysClr val="windowText" lastClr="000000"/>
            </a:solidFill>
            <a:latin typeface="Arial Narrow" panose="020B0606020202030204" pitchFamily="34" charset="0"/>
            <a:ea typeface="+mn-ea"/>
            <a:cs typeface="+mn-cs"/>
          </a:endParaRPr>
        </a:p>
      </dgm:t>
    </dgm:pt>
    <dgm:pt modelId="{D880C9F6-8840-4DD3-BA97-D3D8E55D057D}" type="parTrans" cxnId="{71B2E2B7-728D-4768-9720-4805C62DA663}">
      <dgm:prSet/>
      <dgm:spPr>
        <a:xfrm rot="19500000">
          <a:off x="3714536" y="1920360"/>
          <a:ext cx="1510013" cy="508720"/>
        </a:xfrm>
        <a:prstGeom prst="leftArrow">
          <a:avLst>
            <a:gd name="adj1" fmla="val 60000"/>
            <a:gd name="adj2" fmla="val 50000"/>
          </a:avLst>
        </a:prstGeom>
        <a:solidFill>
          <a:srgbClr val="70AD47">
            <a:lumMod val="50000"/>
          </a:srgbClr>
        </a:solidFill>
        <a:ln>
          <a:noFill/>
        </a:ln>
        <a:effectLst/>
        <a:scene3d>
          <a:camera prst="orthographicFront"/>
          <a:lightRig rig="threePt" dir="t"/>
        </a:scene3d>
        <a:sp3d>
          <a:bevelT prst="relaxedInset"/>
        </a:sp3d>
      </dgm:spPr>
      <dgm:t>
        <a:bodyPr/>
        <a:lstStyle/>
        <a:p>
          <a:endParaRPr lang="en-US">
            <a:solidFill>
              <a:schemeClr val="tx1"/>
            </a:solidFill>
          </a:endParaRPr>
        </a:p>
      </dgm:t>
    </dgm:pt>
    <dgm:pt modelId="{E87EB8CC-E8E1-430A-A1A7-0CAF0A3FEE05}" type="sibTrans" cxnId="{71B2E2B7-728D-4768-9720-4805C62DA663}">
      <dgm:prSet/>
      <dgm:spPr/>
      <dgm:t>
        <a:bodyPr/>
        <a:lstStyle/>
        <a:p>
          <a:endParaRPr lang="en-US">
            <a:solidFill>
              <a:schemeClr val="tx1"/>
            </a:solidFill>
          </a:endParaRPr>
        </a:p>
      </dgm:t>
    </dgm:pt>
    <dgm:pt modelId="{16915690-1D12-4D6D-96F3-4ECED80284DB}">
      <dgm:prSet/>
      <dgm:spPr/>
      <dgm:t>
        <a:bodyPr/>
        <a:lstStyle/>
        <a:p>
          <a:endParaRPr lang="en-US"/>
        </a:p>
      </dgm:t>
    </dgm:pt>
    <dgm:pt modelId="{6815DA7E-DEBF-4C41-8ABE-143BD8DC713E}" type="parTrans" cxnId="{14CDAE2D-951D-40BF-B3D7-81C5F0B720DA}">
      <dgm:prSet/>
      <dgm:spPr/>
      <dgm:t>
        <a:bodyPr/>
        <a:lstStyle/>
        <a:p>
          <a:endParaRPr lang="en-US"/>
        </a:p>
      </dgm:t>
    </dgm:pt>
    <dgm:pt modelId="{247318EB-3E0A-489A-A309-344CFEAE7D8F}" type="sibTrans" cxnId="{14CDAE2D-951D-40BF-B3D7-81C5F0B720DA}">
      <dgm:prSet/>
      <dgm:spPr/>
      <dgm:t>
        <a:bodyPr/>
        <a:lstStyle/>
        <a:p>
          <a:endParaRPr lang="en-US"/>
        </a:p>
      </dgm:t>
    </dgm:pt>
    <dgm:pt modelId="{5794B738-872B-46A2-A219-94A85C275402}" type="pres">
      <dgm:prSet presAssocID="{F78E42A9-380E-49B3-9FE6-191764058357}" presName="cycle" presStyleCnt="0">
        <dgm:presLayoutVars>
          <dgm:chMax val="1"/>
          <dgm:dir/>
          <dgm:animLvl val="ctr"/>
          <dgm:resizeHandles val="exact"/>
        </dgm:presLayoutVars>
      </dgm:prSet>
      <dgm:spPr/>
      <dgm:t>
        <a:bodyPr/>
        <a:lstStyle/>
        <a:p>
          <a:endParaRPr lang="en-US"/>
        </a:p>
      </dgm:t>
    </dgm:pt>
    <dgm:pt modelId="{5A8D987D-58BC-4472-BE7A-08753450F48F}" type="pres">
      <dgm:prSet presAssocID="{2777BB65-D0D0-4101-833F-D67049736625}" presName="centerShape" presStyleLbl="node0" presStyleIdx="0" presStyleCnt="1"/>
      <dgm:spPr/>
      <dgm:t>
        <a:bodyPr/>
        <a:lstStyle/>
        <a:p>
          <a:endParaRPr lang="en-US"/>
        </a:p>
      </dgm:t>
    </dgm:pt>
    <dgm:pt modelId="{19B8BF16-7047-496D-8C98-F17FA167C1E5}" type="pres">
      <dgm:prSet presAssocID="{3A357E64-18BB-4622-B67A-036E9B8C9CE3}" presName="parTrans" presStyleLbl="bgSibTrans2D1" presStyleIdx="0" presStyleCnt="3"/>
      <dgm:spPr/>
      <dgm:t>
        <a:bodyPr/>
        <a:lstStyle/>
        <a:p>
          <a:endParaRPr lang="en-US"/>
        </a:p>
      </dgm:t>
    </dgm:pt>
    <dgm:pt modelId="{69FFED83-0C1B-4AA2-B862-3F25F2522241}" type="pres">
      <dgm:prSet presAssocID="{BF185911-AB24-42F0-8BC9-288628F540B2}" presName="node" presStyleLbl="node1" presStyleIdx="0" presStyleCnt="3">
        <dgm:presLayoutVars>
          <dgm:bulletEnabled val="1"/>
        </dgm:presLayoutVars>
      </dgm:prSet>
      <dgm:spPr/>
      <dgm:t>
        <a:bodyPr/>
        <a:lstStyle/>
        <a:p>
          <a:endParaRPr lang="en-US"/>
        </a:p>
      </dgm:t>
    </dgm:pt>
    <dgm:pt modelId="{E78835F7-3571-44F3-86D5-7126E00020A6}" type="pres">
      <dgm:prSet presAssocID="{D60219AB-35FD-4BD6-886E-1A6CD029FF03}" presName="parTrans" presStyleLbl="bgSibTrans2D1" presStyleIdx="1" presStyleCnt="3"/>
      <dgm:spPr/>
      <dgm:t>
        <a:bodyPr/>
        <a:lstStyle/>
        <a:p>
          <a:endParaRPr lang="en-US"/>
        </a:p>
      </dgm:t>
    </dgm:pt>
    <dgm:pt modelId="{21C46CF2-0D2A-4BE2-8B00-A39532FC8102}" type="pres">
      <dgm:prSet presAssocID="{5A0C6D5B-7C6C-488A-A931-55A5AC6AA0C8}" presName="node" presStyleLbl="node1" presStyleIdx="1" presStyleCnt="3">
        <dgm:presLayoutVars>
          <dgm:bulletEnabled val="1"/>
        </dgm:presLayoutVars>
      </dgm:prSet>
      <dgm:spPr/>
      <dgm:t>
        <a:bodyPr/>
        <a:lstStyle/>
        <a:p>
          <a:endParaRPr lang="en-US"/>
        </a:p>
      </dgm:t>
    </dgm:pt>
    <dgm:pt modelId="{DC9B2506-CB3D-4A05-8B46-6578EE620A56}" type="pres">
      <dgm:prSet presAssocID="{D880C9F6-8840-4DD3-BA97-D3D8E55D057D}" presName="parTrans" presStyleLbl="bgSibTrans2D1" presStyleIdx="2" presStyleCnt="3"/>
      <dgm:spPr/>
      <dgm:t>
        <a:bodyPr/>
        <a:lstStyle/>
        <a:p>
          <a:endParaRPr lang="en-US"/>
        </a:p>
      </dgm:t>
    </dgm:pt>
    <dgm:pt modelId="{AC8D69D6-FB14-43B7-94CF-AE6B0AC3DC12}" type="pres">
      <dgm:prSet presAssocID="{E243DBDB-2E45-422C-A3C3-91C6E464EBBA}" presName="node" presStyleLbl="node1" presStyleIdx="2" presStyleCnt="3">
        <dgm:presLayoutVars>
          <dgm:bulletEnabled val="1"/>
        </dgm:presLayoutVars>
      </dgm:prSet>
      <dgm:spPr/>
      <dgm:t>
        <a:bodyPr/>
        <a:lstStyle/>
        <a:p>
          <a:endParaRPr lang="en-US"/>
        </a:p>
      </dgm:t>
    </dgm:pt>
  </dgm:ptLst>
  <dgm:cxnLst>
    <dgm:cxn modelId="{8F01E94E-BAB4-42D3-BB12-9877AA836FCA}" type="presOf" srcId="{2777BB65-D0D0-4101-833F-D67049736625}" destId="{5A8D987D-58BC-4472-BE7A-08753450F48F}" srcOrd="0" destOrd="0" presId="urn:microsoft.com/office/officeart/2005/8/layout/radial4"/>
    <dgm:cxn modelId="{CC907EFA-FF53-48A3-B489-357CBFBE5C9D}" type="presOf" srcId="{E243DBDB-2E45-422C-A3C3-91C6E464EBBA}" destId="{AC8D69D6-FB14-43B7-94CF-AE6B0AC3DC12}" srcOrd="0" destOrd="0" presId="urn:microsoft.com/office/officeart/2005/8/layout/radial4"/>
    <dgm:cxn modelId="{4332E09B-76EA-4A61-AECF-DAB5254CD984}" srcId="{F78E42A9-380E-49B3-9FE6-191764058357}" destId="{2777BB65-D0D0-4101-833F-D67049736625}" srcOrd="0" destOrd="0" parTransId="{E599E8C7-071A-469A-9585-58303ECFDC70}" sibTransId="{80BD29A0-6ECC-40C1-BFAB-8498EBAFE474}"/>
    <dgm:cxn modelId="{FEAA5257-9C2E-43CE-8E4C-4C7FAE2D01C1}" type="presOf" srcId="{D880C9F6-8840-4DD3-BA97-D3D8E55D057D}" destId="{DC9B2506-CB3D-4A05-8B46-6578EE620A56}" srcOrd="0" destOrd="0" presId="urn:microsoft.com/office/officeart/2005/8/layout/radial4"/>
    <dgm:cxn modelId="{14CDAE2D-951D-40BF-B3D7-81C5F0B720DA}" srcId="{F78E42A9-380E-49B3-9FE6-191764058357}" destId="{16915690-1D12-4D6D-96F3-4ECED80284DB}" srcOrd="1" destOrd="0" parTransId="{6815DA7E-DEBF-4C41-8ABE-143BD8DC713E}" sibTransId="{247318EB-3E0A-489A-A309-344CFEAE7D8F}"/>
    <dgm:cxn modelId="{8E6C868B-6F44-4830-A9D9-6255C73752C9}" srcId="{2777BB65-D0D0-4101-833F-D67049736625}" destId="{BF185911-AB24-42F0-8BC9-288628F540B2}" srcOrd="0" destOrd="0" parTransId="{3A357E64-18BB-4622-B67A-036E9B8C9CE3}" sibTransId="{C2879829-E76C-4A52-AADC-C526159248ED}"/>
    <dgm:cxn modelId="{229286CF-2DA7-47C0-996F-0AFEDFCF9E08}" type="presOf" srcId="{F78E42A9-380E-49B3-9FE6-191764058357}" destId="{5794B738-872B-46A2-A219-94A85C275402}" srcOrd="0" destOrd="0" presId="urn:microsoft.com/office/officeart/2005/8/layout/radial4"/>
    <dgm:cxn modelId="{59DE347D-F0CB-4C32-92B7-1BEE84A0BA80}" type="presOf" srcId="{D60219AB-35FD-4BD6-886E-1A6CD029FF03}" destId="{E78835F7-3571-44F3-86D5-7126E00020A6}" srcOrd="0" destOrd="0" presId="urn:microsoft.com/office/officeart/2005/8/layout/radial4"/>
    <dgm:cxn modelId="{0CB1D3B3-6F9A-4156-BC46-3C5075D780FE}" srcId="{2777BB65-D0D0-4101-833F-D67049736625}" destId="{5A0C6D5B-7C6C-488A-A931-55A5AC6AA0C8}" srcOrd="1" destOrd="0" parTransId="{D60219AB-35FD-4BD6-886E-1A6CD029FF03}" sibTransId="{854C7D2E-6E7A-46CE-950F-56AF7CBAC58B}"/>
    <dgm:cxn modelId="{71B2E2B7-728D-4768-9720-4805C62DA663}" srcId="{2777BB65-D0D0-4101-833F-D67049736625}" destId="{E243DBDB-2E45-422C-A3C3-91C6E464EBBA}" srcOrd="2" destOrd="0" parTransId="{D880C9F6-8840-4DD3-BA97-D3D8E55D057D}" sibTransId="{E87EB8CC-E8E1-430A-A1A7-0CAF0A3FEE05}"/>
    <dgm:cxn modelId="{85C06521-899F-47DE-A03A-DF08ECBD4032}" type="presOf" srcId="{3A357E64-18BB-4622-B67A-036E9B8C9CE3}" destId="{19B8BF16-7047-496D-8C98-F17FA167C1E5}" srcOrd="0" destOrd="0" presId="urn:microsoft.com/office/officeart/2005/8/layout/radial4"/>
    <dgm:cxn modelId="{0D8FF9EB-18C8-4553-BE8C-DAC31213D727}" type="presOf" srcId="{BF185911-AB24-42F0-8BC9-288628F540B2}" destId="{69FFED83-0C1B-4AA2-B862-3F25F2522241}" srcOrd="0" destOrd="0" presId="urn:microsoft.com/office/officeart/2005/8/layout/radial4"/>
    <dgm:cxn modelId="{ED30F6B5-E820-4356-B797-9A08802C2453}" type="presOf" srcId="{5A0C6D5B-7C6C-488A-A931-55A5AC6AA0C8}" destId="{21C46CF2-0D2A-4BE2-8B00-A39532FC8102}" srcOrd="0" destOrd="0" presId="urn:microsoft.com/office/officeart/2005/8/layout/radial4"/>
    <dgm:cxn modelId="{94DAB6E0-B020-4C5E-A5A5-7641D3754F51}" type="presParOf" srcId="{5794B738-872B-46A2-A219-94A85C275402}" destId="{5A8D987D-58BC-4472-BE7A-08753450F48F}" srcOrd="0" destOrd="0" presId="urn:microsoft.com/office/officeart/2005/8/layout/radial4"/>
    <dgm:cxn modelId="{A5AE7EE5-E1F8-485C-82E6-B16D4B881857}" type="presParOf" srcId="{5794B738-872B-46A2-A219-94A85C275402}" destId="{19B8BF16-7047-496D-8C98-F17FA167C1E5}" srcOrd="1" destOrd="0" presId="urn:microsoft.com/office/officeart/2005/8/layout/radial4"/>
    <dgm:cxn modelId="{6C5B8618-4F50-434A-9565-719F9C55C19E}" type="presParOf" srcId="{5794B738-872B-46A2-A219-94A85C275402}" destId="{69FFED83-0C1B-4AA2-B862-3F25F2522241}" srcOrd="2" destOrd="0" presId="urn:microsoft.com/office/officeart/2005/8/layout/radial4"/>
    <dgm:cxn modelId="{E4DD4382-8DD1-49A0-9D0D-13EAEA0B73F3}" type="presParOf" srcId="{5794B738-872B-46A2-A219-94A85C275402}" destId="{E78835F7-3571-44F3-86D5-7126E00020A6}" srcOrd="3" destOrd="0" presId="urn:microsoft.com/office/officeart/2005/8/layout/radial4"/>
    <dgm:cxn modelId="{928583B2-08B8-4E08-80B9-8CCF69C72B02}" type="presParOf" srcId="{5794B738-872B-46A2-A219-94A85C275402}" destId="{21C46CF2-0D2A-4BE2-8B00-A39532FC8102}" srcOrd="4" destOrd="0" presId="urn:microsoft.com/office/officeart/2005/8/layout/radial4"/>
    <dgm:cxn modelId="{0328FF64-0B3A-4C7F-A171-AEBAE88B6005}" type="presParOf" srcId="{5794B738-872B-46A2-A219-94A85C275402}" destId="{DC9B2506-CB3D-4A05-8B46-6578EE620A56}" srcOrd="5" destOrd="0" presId="urn:microsoft.com/office/officeart/2005/8/layout/radial4"/>
    <dgm:cxn modelId="{08C42DAA-7A6C-4ACF-88A6-A3A2DAEF2D24}" type="presParOf" srcId="{5794B738-872B-46A2-A219-94A85C275402}" destId="{AC8D69D6-FB14-43B7-94CF-AE6B0AC3DC12}" srcOrd="6" destOrd="0" presId="urn:microsoft.com/office/officeart/2005/8/layout/radial4"/>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9A60A38A-F627-4450-8BF0-A8C08008BB26}">
      <dsp:nvSpPr>
        <dsp:cNvPr id="0" name=""/>
        <dsp:cNvSpPr/>
      </dsp:nvSpPr>
      <dsp:spPr>
        <a:xfrm>
          <a:off x="2434108" y="1493184"/>
          <a:ext cx="1897901" cy="1641761"/>
        </a:xfrm>
        <a:prstGeom prst="hexagon">
          <a:avLst>
            <a:gd name="adj" fmla="val 28570"/>
            <a:gd name="vf" fmla="val 115470"/>
          </a:avLst>
        </a:prstGeom>
        <a:gradFill rotWithShape="0">
          <a:gsLst>
            <a:gs pos="0">
              <a:srgbClr val="C0504D">
                <a:hueOff val="0"/>
                <a:satOff val="0"/>
                <a:lumOff val="0"/>
                <a:alphaOff val="0"/>
                <a:shade val="51000"/>
                <a:satMod val="130000"/>
              </a:srgbClr>
            </a:gs>
            <a:gs pos="80000">
              <a:srgbClr val="C0504D">
                <a:hueOff val="0"/>
                <a:satOff val="0"/>
                <a:lumOff val="0"/>
                <a:alphaOff val="0"/>
                <a:shade val="93000"/>
                <a:satMod val="130000"/>
              </a:srgbClr>
            </a:gs>
            <a:gs pos="100000">
              <a:srgbClr val="C0504D">
                <a:hueOff val="0"/>
                <a:satOff val="0"/>
                <a:lumOff val="0"/>
                <a:alphaOff val="0"/>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7780" tIns="17780" rIns="17780" bIns="17780" numCol="1" spcCol="1270" anchor="ctr" anchorCtr="0">
          <a:noAutofit/>
        </a:bodyPr>
        <a:lstStyle/>
        <a:p>
          <a:pPr lvl="0" algn="ctr" defTabSz="622300">
            <a:lnSpc>
              <a:spcPct val="150000"/>
            </a:lnSpc>
            <a:spcBef>
              <a:spcPct val="0"/>
            </a:spcBef>
            <a:spcAft>
              <a:spcPts val="0"/>
            </a:spcAft>
          </a:pPr>
          <a:r>
            <a:rPr lang="en-US" sz="1400" b="1" kern="1200" dirty="0" smtClean="0">
              <a:solidFill>
                <a:sysClr val="windowText" lastClr="000000"/>
              </a:solidFill>
              <a:latin typeface="Arial Narrow" panose="020B0606020202030204" pitchFamily="34" charset="0"/>
              <a:ea typeface="+mn-ea"/>
              <a:cs typeface="+mn-cs"/>
            </a:rPr>
            <a:t>Inadequate coordination within CJS</a:t>
          </a:r>
          <a:endParaRPr lang="en-US" sz="1400" b="1" kern="1200" dirty="0">
            <a:solidFill>
              <a:sysClr val="windowText" lastClr="000000"/>
            </a:solidFill>
            <a:latin typeface="Arial Narrow" panose="020B0606020202030204" pitchFamily="34" charset="0"/>
            <a:ea typeface="+mn-ea"/>
            <a:cs typeface="+mn-cs"/>
          </a:endParaRPr>
        </a:p>
      </dsp:txBody>
      <dsp:txXfrm>
        <a:off x="2434108" y="1493184"/>
        <a:ext cx="1897901" cy="1641761"/>
      </dsp:txXfrm>
    </dsp:sp>
    <dsp:sp modelId="{18DBAA29-92DE-4FA6-8EE2-7EF1B61D9D4C}">
      <dsp:nvSpPr>
        <dsp:cNvPr id="0" name=""/>
        <dsp:cNvSpPr/>
      </dsp:nvSpPr>
      <dsp:spPr>
        <a:xfrm>
          <a:off x="3622559" y="707711"/>
          <a:ext cx="716072" cy="616991"/>
        </a:xfrm>
        <a:prstGeom prst="hexagon">
          <a:avLst>
            <a:gd name="adj" fmla="val 28900"/>
            <a:gd name="vf" fmla="val 115470"/>
          </a:avLst>
        </a:prstGeom>
        <a:gradFill rotWithShape="0">
          <a:gsLst>
            <a:gs pos="0">
              <a:srgbClr val="9BBB59">
                <a:tint val="40000"/>
                <a:hueOff val="0"/>
                <a:satOff val="0"/>
                <a:lumOff val="0"/>
                <a:alphaOff val="0"/>
                <a:shade val="51000"/>
                <a:satMod val="130000"/>
              </a:srgbClr>
            </a:gs>
            <a:gs pos="80000">
              <a:srgbClr val="9BBB59">
                <a:tint val="40000"/>
                <a:hueOff val="0"/>
                <a:satOff val="0"/>
                <a:lumOff val="0"/>
                <a:alphaOff val="0"/>
                <a:shade val="93000"/>
                <a:satMod val="130000"/>
              </a:srgbClr>
            </a:gs>
            <a:gs pos="100000">
              <a:srgbClr val="9BBB59">
                <a:tint val="40000"/>
                <a:hueOff val="0"/>
                <a:satOff val="0"/>
                <a:lumOff val="0"/>
                <a:alphaOff val="0"/>
                <a:shade val="94000"/>
                <a:satMod val="135000"/>
              </a:srgbClr>
            </a:gs>
          </a:gsLst>
          <a:lin ang="16200000" scaled="0"/>
        </a:gradFill>
        <a:ln>
          <a:noFill/>
        </a:ln>
        <a:effectLst/>
        <a:scene3d>
          <a:camera prst="orthographicFront"/>
          <a:lightRig rig="flat" dir="t"/>
        </a:scene3d>
        <a:sp3d z="-190500" extrusionH="12700" prstMaterial="plastic">
          <a:bevelT w="50800" h="50800"/>
        </a:sp3d>
      </dsp:spPr>
      <dsp:style>
        <a:lnRef idx="0">
          <a:scrgbClr r="0" g="0" b="0"/>
        </a:lnRef>
        <a:fillRef idx="3">
          <a:scrgbClr r="0" g="0" b="0"/>
        </a:fillRef>
        <a:effectRef idx="0">
          <a:scrgbClr r="0" g="0" b="0"/>
        </a:effectRef>
        <a:fontRef idx="minor"/>
      </dsp:style>
    </dsp:sp>
    <dsp:sp modelId="{AB8D31ED-10A7-4B95-950C-73BE0CAEFEFB}">
      <dsp:nvSpPr>
        <dsp:cNvPr id="0" name=""/>
        <dsp:cNvSpPr/>
      </dsp:nvSpPr>
      <dsp:spPr>
        <a:xfrm>
          <a:off x="2608932" y="0"/>
          <a:ext cx="1555317" cy="1345531"/>
        </a:xfrm>
        <a:prstGeom prst="hexagon">
          <a:avLst>
            <a:gd name="adj" fmla="val 28570"/>
            <a:gd name="vf" fmla="val 115470"/>
          </a:avLst>
        </a:prstGeom>
        <a:gradFill rotWithShape="0">
          <a:gsLst>
            <a:gs pos="0">
              <a:srgbClr val="9BBB59">
                <a:hueOff val="0"/>
                <a:satOff val="0"/>
                <a:lumOff val="0"/>
                <a:alphaOff val="0"/>
                <a:shade val="51000"/>
                <a:satMod val="130000"/>
              </a:srgbClr>
            </a:gs>
            <a:gs pos="80000">
              <a:srgbClr val="9BBB59">
                <a:hueOff val="0"/>
                <a:satOff val="0"/>
                <a:lumOff val="0"/>
                <a:alphaOff val="0"/>
                <a:shade val="93000"/>
                <a:satMod val="130000"/>
              </a:srgbClr>
            </a:gs>
            <a:gs pos="100000">
              <a:srgbClr val="9BBB59">
                <a:hueOff val="0"/>
                <a:satOff val="0"/>
                <a:lumOff val="0"/>
                <a:alphaOff val="0"/>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7780" tIns="17780" rIns="17780" bIns="17780" numCol="1" spcCol="1270" anchor="ctr" anchorCtr="0">
          <a:noAutofit/>
        </a:bodyPr>
        <a:lstStyle/>
        <a:p>
          <a:pPr lvl="0" algn="ctr" defTabSz="622300">
            <a:lnSpc>
              <a:spcPct val="150000"/>
            </a:lnSpc>
            <a:spcBef>
              <a:spcPct val="0"/>
            </a:spcBef>
            <a:spcAft>
              <a:spcPts val="0"/>
            </a:spcAft>
          </a:pPr>
          <a:r>
            <a:rPr lang="en-US" sz="1400" b="1" kern="1200" dirty="0" smtClean="0">
              <a:solidFill>
                <a:sysClr val="windowText" lastClr="000000"/>
              </a:solidFill>
              <a:latin typeface="Arial Narrow" panose="020B0606020202030204" pitchFamily="34" charset="0"/>
              <a:ea typeface="+mn-ea"/>
              <a:cs typeface="+mn-cs"/>
            </a:rPr>
            <a:t>High crime rate</a:t>
          </a:r>
          <a:endParaRPr lang="en-US" sz="1400" b="1" kern="1200" dirty="0">
            <a:solidFill>
              <a:sysClr val="windowText" lastClr="000000"/>
            </a:solidFill>
            <a:latin typeface="Arial Narrow" panose="020B0606020202030204" pitchFamily="34" charset="0"/>
            <a:ea typeface="+mn-ea"/>
            <a:cs typeface="+mn-cs"/>
          </a:endParaRPr>
        </a:p>
      </dsp:txBody>
      <dsp:txXfrm>
        <a:off x="2608932" y="0"/>
        <a:ext cx="1555317" cy="1345531"/>
      </dsp:txXfrm>
    </dsp:sp>
    <dsp:sp modelId="{9C0256D2-8F01-4BD7-83F2-3B577F03C3FB}">
      <dsp:nvSpPr>
        <dsp:cNvPr id="0" name=""/>
        <dsp:cNvSpPr/>
      </dsp:nvSpPr>
      <dsp:spPr>
        <a:xfrm>
          <a:off x="4458272" y="1861157"/>
          <a:ext cx="716072" cy="616991"/>
        </a:xfrm>
        <a:prstGeom prst="hexagon">
          <a:avLst>
            <a:gd name="adj" fmla="val 28900"/>
            <a:gd name="vf" fmla="val 115470"/>
          </a:avLst>
        </a:prstGeom>
        <a:gradFill rotWithShape="0">
          <a:gsLst>
            <a:gs pos="0">
              <a:srgbClr val="9BBB59">
                <a:tint val="40000"/>
                <a:hueOff val="0"/>
                <a:satOff val="0"/>
                <a:lumOff val="0"/>
                <a:alphaOff val="0"/>
                <a:shade val="51000"/>
                <a:satMod val="130000"/>
              </a:srgbClr>
            </a:gs>
            <a:gs pos="80000">
              <a:srgbClr val="9BBB59">
                <a:tint val="40000"/>
                <a:hueOff val="0"/>
                <a:satOff val="0"/>
                <a:lumOff val="0"/>
                <a:alphaOff val="0"/>
                <a:shade val="93000"/>
                <a:satMod val="130000"/>
              </a:srgbClr>
            </a:gs>
            <a:gs pos="100000">
              <a:srgbClr val="9BBB59">
                <a:tint val="40000"/>
                <a:hueOff val="0"/>
                <a:satOff val="0"/>
                <a:lumOff val="0"/>
                <a:alphaOff val="0"/>
                <a:shade val="94000"/>
                <a:satMod val="135000"/>
              </a:srgbClr>
            </a:gs>
          </a:gsLst>
          <a:lin ang="16200000" scaled="0"/>
        </a:gradFill>
        <a:ln>
          <a:noFill/>
        </a:ln>
        <a:effectLst/>
        <a:scene3d>
          <a:camera prst="orthographicFront"/>
          <a:lightRig rig="flat" dir="t"/>
        </a:scene3d>
        <a:sp3d z="-190500" extrusionH="12700" prstMaterial="plastic">
          <a:bevelT w="50800" h="50800"/>
        </a:sp3d>
      </dsp:spPr>
      <dsp:style>
        <a:lnRef idx="0">
          <a:scrgbClr r="0" g="0" b="0"/>
        </a:lnRef>
        <a:fillRef idx="3">
          <a:scrgbClr r="0" g="0" b="0"/>
        </a:fillRef>
        <a:effectRef idx="0">
          <a:scrgbClr r="0" g="0" b="0"/>
        </a:effectRef>
        <a:fontRef idx="minor"/>
      </dsp:style>
    </dsp:sp>
    <dsp:sp modelId="{7AF70109-004E-48D6-92E2-142B8E8DFBC3}">
      <dsp:nvSpPr>
        <dsp:cNvPr id="0" name=""/>
        <dsp:cNvSpPr/>
      </dsp:nvSpPr>
      <dsp:spPr>
        <a:xfrm>
          <a:off x="4035338" y="827592"/>
          <a:ext cx="1555317" cy="1345531"/>
        </a:xfrm>
        <a:prstGeom prst="hexagon">
          <a:avLst>
            <a:gd name="adj" fmla="val 28570"/>
            <a:gd name="vf" fmla="val 115470"/>
          </a:avLst>
        </a:prstGeom>
        <a:gradFill rotWithShape="0">
          <a:gsLst>
            <a:gs pos="0">
              <a:srgbClr val="9BBB59">
                <a:hueOff val="2250053"/>
                <a:satOff val="-3376"/>
                <a:lumOff val="-549"/>
                <a:alphaOff val="0"/>
                <a:shade val="51000"/>
                <a:satMod val="130000"/>
              </a:srgbClr>
            </a:gs>
            <a:gs pos="80000">
              <a:srgbClr val="9BBB59">
                <a:hueOff val="2250053"/>
                <a:satOff val="-3376"/>
                <a:lumOff val="-549"/>
                <a:alphaOff val="0"/>
                <a:shade val="93000"/>
                <a:satMod val="130000"/>
              </a:srgbClr>
            </a:gs>
            <a:gs pos="100000">
              <a:srgbClr val="9BBB59">
                <a:hueOff val="2250053"/>
                <a:satOff val="-3376"/>
                <a:lumOff val="-549"/>
                <a:alphaOff val="0"/>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5240" tIns="15240" rIns="15240" bIns="15240" numCol="1" spcCol="1270" anchor="ctr" anchorCtr="0">
          <a:noAutofit/>
        </a:bodyPr>
        <a:lstStyle/>
        <a:p>
          <a:pPr lvl="0" algn="ctr" defTabSz="533400">
            <a:lnSpc>
              <a:spcPct val="150000"/>
            </a:lnSpc>
            <a:spcBef>
              <a:spcPct val="0"/>
            </a:spcBef>
            <a:spcAft>
              <a:spcPts val="0"/>
            </a:spcAft>
          </a:pPr>
          <a:r>
            <a:rPr lang="en-US" sz="1200" b="1" kern="1200" dirty="0" smtClean="0">
              <a:solidFill>
                <a:sysClr val="windowText" lastClr="000000"/>
              </a:solidFill>
              <a:latin typeface="Arial Narrow" panose="020B0606020202030204" pitchFamily="34" charset="0"/>
              <a:ea typeface="+mn-ea"/>
              <a:cs typeface="+mn-cs"/>
            </a:rPr>
            <a:t>Social discontent expressed as protests</a:t>
          </a:r>
          <a:endParaRPr lang="en-US" sz="1200" b="1" kern="1200" dirty="0">
            <a:solidFill>
              <a:sysClr val="windowText" lastClr="000000"/>
            </a:solidFill>
            <a:latin typeface="Arial Narrow" panose="020B0606020202030204" pitchFamily="34" charset="0"/>
            <a:ea typeface="+mn-ea"/>
            <a:cs typeface="+mn-cs"/>
          </a:endParaRPr>
        </a:p>
      </dsp:txBody>
      <dsp:txXfrm>
        <a:off x="4035338" y="827592"/>
        <a:ext cx="1555317" cy="1345531"/>
      </dsp:txXfrm>
    </dsp:sp>
    <dsp:sp modelId="{DFE57678-D2A7-44E6-AF0F-DFC207871B02}">
      <dsp:nvSpPr>
        <dsp:cNvPr id="0" name=""/>
        <dsp:cNvSpPr/>
      </dsp:nvSpPr>
      <dsp:spPr>
        <a:xfrm>
          <a:off x="3877732" y="3163180"/>
          <a:ext cx="716072" cy="616991"/>
        </a:xfrm>
        <a:prstGeom prst="hexagon">
          <a:avLst>
            <a:gd name="adj" fmla="val 28900"/>
            <a:gd name="vf" fmla="val 115470"/>
          </a:avLst>
        </a:prstGeom>
        <a:gradFill rotWithShape="0">
          <a:gsLst>
            <a:gs pos="0">
              <a:srgbClr val="9BBB59">
                <a:tint val="40000"/>
                <a:hueOff val="0"/>
                <a:satOff val="0"/>
                <a:lumOff val="0"/>
                <a:alphaOff val="0"/>
                <a:shade val="51000"/>
                <a:satMod val="130000"/>
              </a:srgbClr>
            </a:gs>
            <a:gs pos="80000">
              <a:srgbClr val="9BBB59">
                <a:tint val="40000"/>
                <a:hueOff val="0"/>
                <a:satOff val="0"/>
                <a:lumOff val="0"/>
                <a:alphaOff val="0"/>
                <a:shade val="93000"/>
                <a:satMod val="130000"/>
              </a:srgbClr>
            </a:gs>
            <a:gs pos="100000">
              <a:srgbClr val="9BBB59">
                <a:tint val="40000"/>
                <a:hueOff val="0"/>
                <a:satOff val="0"/>
                <a:lumOff val="0"/>
                <a:alphaOff val="0"/>
                <a:shade val="94000"/>
                <a:satMod val="135000"/>
              </a:srgbClr>
            </a:gs>
          </a:gsLst>
          <a:lin ang="16200000" scaled="0"/>
        </a:gradFill>
        <a:ln>
          <a:noFill/>
        </a:ln>
        <a:effectLst/>
        <a:scene3d>
          <a:camera prst="orthographicFront"/>
          <a:lightRig rig="flat" dir="t"/>
        </a:scene3d>
        <a:sp3d z="-190500" extrusionH="12700" prstMaterial="plastic">
          <a:bevelT w="50800" h="50800"/>
        </a:sp3d>
      </dsp:spPr>
      <dsp:style>
        <a:lnRef idx="0">
          <a:scrgbClr r="0" g="0" b="0"/>
        </a:lnRef>
        <a:fillRef idx="3">
          <a:scrgbClr r="0" g="0" b="0"/>
        </a:fillRef>
        <a:effectRef idx="0">
          <a:scrgbClr r="0" g="0" b="0"/>
        </a:effectRef>
        <a:fontRef idx="minor"/>
      </dsp:style>
    </dsp:sp>
    <dsp:sp modelId="{C81C5458-46DE-4DC4-8887-7969D6849641}">
      <dsp:nvSpPr>
        <dsp:cNvPr id="0" name=""/>
        <dsp:cNvSpPr/>
      </dsp:nvSpPr>
      <dsp:spPr>
        <a:xfrm>
          <a:off x="4035338" y="2454542"/>
          <a:ext cx="1555317" cy="1345531"/>
        </a:xfrm>
        <a:prstGeom prst="hexagon">
          <a:avLst>
            <a:gd name="adj" fmla="val 28570"/>
            <a:gd name="vf" fmla="val 115470"/>
          </a:avLst>
        </a:prstGeom>
        <a:gradFill rotWithShape="0">
          <a:gsLst>
            <a:gs pos="0">
              <a:srgbClr val="9BBB59">
                <a:hueOff val="4500106"/>
                <a:satOff val="-6752"/>
                <a:lumOff val="-1098"/>
                <a:alphaOff val="0"/>
                <a:shade val="51000"/>
                <a:satMod val="130000"/>
              </a:srgbClr>
            </a:gs>
            <a:gs pos="80000">
              <a:srgbClr val="9BBB59">
                <a:hueOff val="4500106"/>
                <a:satOff val="-6752"/>
                <a:lumOff val="-1098"/>
                <a:alphaOff val="0"/>
                <a:shade val="93000"/>
                <a:satMod val="130000"/>
              </a:srgbClr>
            </a:gs>
            <a:gs pos="100000">
              <a:srgbClr val="9BBB59">
                <a:hueOff val="4500106"/>
                <a:satOff val="-6752"/>
                <a:lumOff val="-1098"/>
                <a:alphaOff val="0"/>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7780" tIns="17780" rIns="17780" bIns="17780" numCol="1" spcCol="1270" anchor="ctr" anchorCtr="0">
          <a:noAutofit/>
        </a:bodyPr>
        <a:lstStyle/>
        <a:p>
          <a:pPr lvl="0" algn="ctr" defTabSz="622300">
            <a:lnSpc>
              <a:spcPct val="150000"/>
            </a:lnSpc>
            <a:spcBef>
              <a:spcPct val="0"/>
            </a:spcBef>
            <a:spcAft>
              <a:spcPts val="0"/>
            </a:spcAft>
          </a:pPr>
          <a:r>
            <a:rPr lang="en-US" sz="1400" b="1" kern="1200" dirty="0" smtClean="0">
              <a:solidFill>
                <a:sysClr val="windowText" lastClr="000000"/>
              </a:solidFill>
              <a:latin typeface="Arial Narrow" panose="020B0606020202030204" pitchFamily="34" charset="0"/>
              <a:ea typeface="+mn-ea"/>
              <a:cs typeface="+mn-cs"/>
            </a:rPr>
            <a:t>Service delivery failures</a:t>
          </a:r>
          <a:endParaRPr lang="en-US" sz="1400" b="1" kern="1200" dirty="0">
            <a:solidFill>
              <a:sysClr val="windowText" lastClr="000000"/>
            </a:solidFill>
            <a:latin typeface="Arial Narrow" panose="020B0606020202030204" pitchFamily="34" charset="0"/>
            <a:ea typeface="+mn-ea"/>
            <a:cs typeface="+mn-cs"/>
          </a:endParaRPr>
        </a:p>
      </dsp:txBody>
      <dsp:txXfrm>
        <a:off x="4035338" y="2454542"/>
        <a:ext cx="1555317" cy="1345531"/>
      </dsp:txXfrm>
    </dsp:sp>
    <dsp:sp modelId="{A1C7D97C-7CF8-46BF-B6F6-84F41968A800}">
      <dsp:nvSpPr>
        <dsp:cNvPr id="0" name=""/>
        <dsp:cNvSpPr/>
      </dsp:nvSpPr>
      <dsp:spPr>
        <a:xfrm>
          <a:off x="2437640" y="3298335"/>
          <a:ext cx="716072" cy="616991"/>
        </a:xfrm>
        <a:prstGeom prst="hexagon">
          <a:avLst>
            <a:gd name="adj" fmla="val 28900"/>
            <a:gd name="vf" fmla="val 115470"/>
          </a:avLst>
        </a:prstGeom>
        <a:gradFill rotWithShape="0">
          <a:gsLst>
            <a:gs pos="0">
              <a:srgbClr val="9BBB59">
                <a:tint val="40000"/>
                <a:hueOff val="0"/>
                <a:satOff val="0"/>
                <a:lumOff val="0"/>
                <a:alphaOff val="0"/>
                <a:shade val="51000"/>
                <a:satMod val="130000"/>
              </a:srgbClr>
            </a:gs>
            <a:gs pos="80000">
              <a:srgbClr val="9BBB59">
                <a:tint val="40000"/>
                <a:hueOff val="0"/>
                <a:satOff val="0"/>
                <a:lumOff val="0"/>
                <a:alphaOff val="0"/>
                <a:shade val="93000"/>
                <a:satMod val="130000"/>
              </a:srgbClr>
            </a:gs>
            <a:gs pos="100000">
              <a:srgbClr val="9BBB59">
                <a:tint val="40000"/>
                <a:hueOff val="0"/>
                <a:satOff val="0"/>
                <a:lumOff val="0"/>
                <a:alphaOff val="0"/>
                <a:shade val="94000"/>
                <a:satMod val="135000"/>
              </a:srgbClr>
            </a:gs>
          </a:gsLst>
          <a:lin ang="16200000" scaled="0"/>
        </a:gradFill>
        <a:ln>
          <a:noFill/>
        </a:ln>
        <a:effectLst/>
        <a:scene3d>
          <a:camera prst="orthographicFront"/>
          <a:lightRig rig="flat" dir="t"/>
        </a:scene3d>
        <a:sp3d z="-190500" extrusionH="12700" prstMaterial="plastic">
          <a:bevelT w="50800" h="50800"/>
        </a:sp3d>
      </dsp:spPr>
      <dsp:style>
        <a:lnRef idx="0">
          <a:scrgbClr r="0" g="0" b="0"/>
        </a:lnRef>
        <a:fillRef idx="3">
          <a:scrgbClr r="0" g="0" b="0"/>
        </a:fillRef>
        <a:effectRef idx="0">
          <a:scrgbClr r="0" g="0" b="0"/>
        </a:effectRef>
        <a:fontRef idx="minor"/>
      </dsp:style>
    </dsp:sp>
    <dsp:sp modelId="{9BC9FBFC-60C7-467D-B2C8-4A35B102D093}">
      <dsp:nvSpPr>
        <dsp:cNvPr id="0" name=""/>
        <dsp:cNvSpPr/>
      </dsp:nvSpPr>
      <dsp:spPr>
        <a:xfrm>
          <a:off x="2608932" y="3283061"/>
          <a:ext cx="1555317" cy="1345531"/>
        </a:xfrm>
        <a:prstGeom prst="hexagon">
          <a:avLst>
            <a:gd name="adj" fmla="val 28570"/>
            <a:gd name="vf" fmla="val 115470"/>
          </a:avLst>
        </a:prstGeom>
        <a:gradFill rotWithShape="0">
          <a:gsLst>
            <a:gs pos="0">
              <a:srgbClr val="9BBB59">
                <a:hueOff val="6750158"/>
                <a:satOff val="-10128"/>
                <a:lumOff val="-1647"/>
                <a:alphaOff val="0"/>
                <a:shade val="51000"/>
                <a:satMod val="130000"/>
              </a:srgbClr>
            </a:gs>
            <a:gs pos="80000">
              <a:srgbClr val="9BBB59">
                <a:hueOff val="6750158"/>
                <a:satOff val="-10128"/>
                <a:lumOff val="-1647"/>
                <a:alphaOff val="0"/>
                <a:shade val="93000"/>
                <a:satMod val="130000"/>
              </a:srgbClr>
            </a:gs>
            <a:gs pos="100000">
              <a:srgbClr val="9BBB59">
                <a:hueOff val="6750158"/>
                <a:satOff val="-10128"/>
                <a:lumOff val="-1647"/>
                <a:alphaOff val="0"/>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5240" tIns="15240" rIns="15240" bIns="15240" numCol="1" spcCol="1270" anchor="ctr" anchorCtr="0">
          <a:noAutofit/>
        </a:bodyPr>
        <a:lstStyle/>
        <a:p>
          <a:pPr lvl="0" algn="ctr" defTabSz="533400">
            <a:lnSpc>
              <a:spcPct val="150000"/>
            </a:lnSpc>
            <a:spcBef>
              <a:spcPct val="0"/>
            </a:spcBef>
            <a:spcAft>
              <a:spcPts val="0"/>
            </a:spcAft>
          </a:pPr>
          <a:r>
            <a:rPr lang="en-US" sz="1200" b="1" kern="1200" dirty="0" smtClean="0">
              <a:solidFill>
                <a:sysClr val="windowText" lastClr="000000"/>
              </a:solidFill>
              <a:latin typeface="Arial Narrow" panose="020B0606020202030204" pitchFamily="34" charset="0"/>
              <a:ea typeface="+mn-ea"/>
              <a:cs typeface="+mn-cs"/>
            </a:rPr>
            <a:t>Impact of socio-economic challenges on crime </a:t>
          </a:r>
          <a:endParaRPr lang="en-US" sz="1200" b="1" kern="1200" dirty="0">
            <a:solidFill>
              <a:sysClr val="windowText" lastClr="000000"/>
            </a:solidFill>
            <a:latin typeface="Arial Narrow" panose="020B0606020202030204" pitchFamily="34" charset="0"/>
            <a:ea typeface="+mn-ea"/>
            <a:cs typeface="+mn-cs"/>
          </a:endParaRPr>
        </a:p>
      </dsp:txBody>
      <dsp:txXfrm>
        <a:off x="2608932" y="3283061"/>
        <a:ext cx="1555317" cy="1345531"/>
      </dsp:txXfrm>
    </dsp:sp>
    <dsp:sp modelId="{12702D15-B023-4F05-B129-0FE811127F9C}">
      <dsp:nvSpPr>
        <dsp:cNvPr id="0" name=""/>
        <dsp:cNvSpPr/>
      </dsp:nvSpPr>
      <dsp:spPr>
        <a:xfrm>
          <a:off x="1588241" y="2145352"/>
          <a:ext cx="716072" cy="616991"/>
        </a:xfrm>
        <a:prstGeom prst="hexagon">
          <a:avLst>
            <a:gd name="adj" fmla="val 28900"/>
            <a:gd name="vf" fmla="val 115470"/>
          </a:avLst>
        </a:prstGeom>
        <a:gradFill rotWithShape="0">
          <a:gsLst>
            <a:gs pos="0">
              <a:srgbClr val="9BBB59">
                <a:tint val="40000"/>
                <a:hueOff val="0"/>
                <a:satOff val="0"/>
                <a:lumOff val="0"/>
                <a:alphaOff val="0"/>
                <a:shade val="51000"/>
                <a:satMod val="130000"/>
              </a:srgbClr>
            </a:gs>
            <a:gs pos="80000">
              <a:srgbClr val="9BBB59">
                <a:tint val="40000"/>
                <a:hueOff val="0"/>
                <a:satOff val="0"/>
                <a:lumOff val="0"/>
                <a:alphaOff val="0"/>
                <a:shade val="93000"/>
                <a:satMod val="130000"/>
              </a:srgbClr>
            </a:gs>
            <a:gs pos="100000">
              <a:srgbClr val="9BBB59">
                <a:tint val="40000"/>
                <a:hueOff val="0"/>
                <a:satOff val="0"/>
                <a:lumOff val="0"/>
                <a:alphaOff val="0"/>
                <a:shade val="94000"/>
                <a:satMod val="135000"/>
              </a:srgbClr>
            </a:gs>
          </a:gsLst>
          <a:lin ang="16200000" scaled="0"/>
        </a:gradFill>
        <a:ln>
          <a:noFill/>
        </a:ln>
        <a:effectLst/>
        <a:scene3d>
          <a:camera prst="orthographicFront"/>
          <a:lightRig rig="flat" dir="t"/>
        </a:scene3d>
        <a:sp3d z="-190500" extrusionH="12700" prstMaterial="plastic">
          <a:bevelT w="50800" h="50800"/>
        </a:sp3d>
      </dsp:spPr>
      <dsp:style>
        <a:lnRef idx="0">
          <a:scrgbClr r="0" g="0" b="0"/>
        </a:lnRef>
        <a:fillRef idx="3">
          <a:scrgbClr r="0" g="0" b="0"/>
        </a:fillRef>
        <a:effectRef idx="0">
          <a:scrgbClr r="0" g="0" b="0"/>
        </a:effectRef>
        <a:fontRef idx="minor"/>
      </dsp:style>
    </dsp:sp>
    <dsp:sp modelId="{6B2A6822-7DDC-4F7E-A298-14F562949D25}">
      <dsp:nvSpPr>
        <dsp:cNvPr id="0" name=""/>
        <dsp:cNvSpPr/>
      </dsp:nvSpPr>
      <dsp:spPr>
        <a:xfrm>
          <a:off x="1175903" y="2455468"/>
          <a:ext cx="1555317" cy="1345531"/>
        </a:xfrm>
        <a:prstGeom prst="hexagon">
          <a:avLst>
            <a:gd name="adj" fmla="val 28570"/>
            <a:gd name="vf" fmla="val 115470"/>
          </a:avLst>
        </a:prstGeom>
        <a:solidFill>
          <a:srgbClr val="1F497D">
            <a:lumMod val="60000"/>
            <a:lumOff val="40000"/>
          </a:srgbClr>
        </a:soli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7780" tIns="17780" rIns="17780" bIns="17780" numCol="1" spcCol="1270" anchor="ctr" anchorCtr="0">
          <a:noAutofit/>
        </a:bodyPr>
        <a:lstStyle/>
        <a:p>
          <a:pPr lvl="0" algn="ctr" defTabSz="622300">
            <a:lnSpc>
              <a:spcPct val="150000"/>
            </a:lnSpc>
            <a:spcBef>
              <a:spcPct val="0"/>
            </a:spcBef>
            <a:spcAft>
              <a:spcPts val="0"/>
            </a:spcAft>
          </a:pPr>
          <a:r>
            <a:rPr lang="en-US" sz="1400" b="1" kern="1200" dirty="0" smtClean="0">
              <a:solidFill>
                <a:sysClr val="windowText" lastClr="000000"/>
              </a:solidFill>
              <a:latin typeface="Arial Narrow" panose="020B0606020202030204" pitchFamily="34" charset="0"/>
              <a:ea typeface="+mn-ea"/>
              <a:cs typeface="+mn-cs"/>
            </a:rPr>
            <a:t>Energy crisis</a:t>
          </a:r>
          <a:endParaRPr lang="en-US" sz="1400" b="1" kern="1200" dirty="0">
            <a:solidFill>
              <a:sysClr val="windowText" lastClr="000000"/>
            </a:solidFill>
            <a:latin typeface="Arial Narrow" panose="020B0606020202030204" pitchFamily="34" charset="0"/>
            <a:ea typeface="+mn-ea"/>
            <a:cs typeface="+mn-cs"/>
          </a:endParaRPr>
        </a:p>
      </dsp:txBody>
      <dsp:txXfrm>
        <a:off x="1175903" y="2455468"/>
        <a:ext cx="1555317" cy="1345531"/>
      </dsp:txXfrm>
    </dsp:sp>
    <dsp:sp modelId="{A8D43015-C0EC-43AE-945C-1FCA220D333A}">
      <dsp:nvSpPr>
        <dsp:cNvPr id="0" name=""/>
        <dsp:cNvSpPr/>
      </dsp:nvSpPr>
      <dsp:spPr>
        <a:xfrm>
          <a:off x="1175903" y="825740"/>
          <a:ext cx="1555317" cy="1345531"/>
        </a:xfrm>
        <a:prstGeom prst="hexagon">
          <a:avLst>
            <a:gd name="adj" fmla="val 28570"/>
            <a:gd name="vf" fmla="val 115470"/>
          </a:avLst>
        </a:prstGeom>
        <a:solidFill>
          <a:srgbClr val="8064A2">
            <a:lumMod val="60000"/>
            <a:lumOff val="40000"/>
          </a:srgbClr>
        </a:soli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5240" tIns="15240" rIns="15240" bIns="15240" numCol="1" spcCol="1270" anchor="ctr" anchorCtr="0">
          <a:noAutofit/>
        </a:bodyPr>
        <a:lstStyle/>
        <a:p>
          <a:pPr lvl="0" algn="ctr" defTabSz="533400">
            <a:lnSpc>
              <a:spcPct val="150000"/>
            </a:lnSpc>
            <a:spcBef>
              <a:spcPct val="0"/>
            </a:spcBef>
            <a:spcAft>
              <a:spcPts val="0"/>
            </a:spcAft>
          </a:pPr>
          <a:endParaRPr lang="en-US" sz="1200" b="1" kern="1200" dirty="0" smtClean="0">
            <a:solidFill>
              <a:sysClr val="windowText" lastClr="000000"/>
            </a:solidFill>
            <a:latin typeface="Arial Narrow" panose="020B0606020202030204" pitchFamily="34" charset="0"/>
            <a:ea typeface="+mn-ea"/>
            <a:cs typeface="+mn-cs"/>
          </a:endParaRPr>
        </a:p>
        <a:p>
          <a:pPr lvl="0" algn="ctr" defTabSz="533400">
            <a:lnSpc>
              <a:spcPct val="150000"/>
            </a:lnSpc>
            <a:spcBef>
              <a:spcPct val="0"/>
            </a:spcBef>
            <a:spcAft>
              <a:spcPts val="0"/>
            </a:spcAft>
          </a:pPr>
          <a:r>
            <a:rPr lang="en-US" sz="1200" b="1" kern="1200" dirty="0" smtClean="0">
              <a:solidFill>
                <a:sysClr val="windowText" lastClr="000000"/>
              </a:solidFill>
              <a:latin typeface="Arial Narrow" panose="020B0606020202030204" pitchFamily="34" charset="0"/>
              <a:ea typeface="+mn-ea"/>
              <a:cs typeface="+mn-cs"/>
            </a:rPr>
            <a:t>Perceptions of police performance</a:t>
          </a:r>
        </a:p>
        <a:p>
          <a:pPr lvl="0" algn="ctr" defTabSz="533400">
            <a:lnSpc>
              <a:spcPct val="150000"/>
            </a:lnSpc>
            <a:spcBef>
              <a:spcPct val="0"/>
            </a:spcBef>
            <a:spcAft>
              <a:spcPts val="0"/>
            </a:spcAft>
          </a:pPr>
          <a:endParaRPr lang="en-US" sz="1200" b="1" kern="1200" dirty="0">
            <a:solidFill>
              <a:sysClr val="windowText" lastClr="000000"/>
            </a:solidFill>
            <a:latin typeface="Arial Narrow" panose="020B0606020202030204" pitchFamily="34" charset="0"/>
            <a:ea typeface="+mn-ea"/>
            <a:cs typeface="+mn-cs"/>
          </a:endParaRPr>
        </a:p>
      </dsp:txBody>
      <dsp:txXfrm>
        <a:off x="1175903" y="825740"/>
        <a:ext cx="1555317" cy="1345531"/>
      </dsp:txXfrm>
    </dsp:sp>
  </dsp:spTree>
</dsp:drawing>
</file>

<file path=ppt/diagrams/drawing10.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1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2.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BA0ABD0D-8092-4367-9B4A-BA93026451E4}">
      <dsp:nvSpPr>
        <dsp:cNvPr id="0" name=""/>
        <dsp:cNvSpPr/>
      </dsp:nvSpPr>
      <dsp:spPr>
        <a:xfrm>
          <a:off x="2886" y="258934"/>
          <a:ext cx="2813923" cy="606366"/>
        </a:xfrm>
        <a:prstGeom prst="rect">
          <a:avLst/>
        </a:prstGeom>
        <a:solidFill>
          <a:srgbClr val="339933"/>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13792" tIns="65024" rIns="113792" bIns="65024" numCol="1" spcCol="1270" anchor="ctr" anchorCtr="0">
          <a:noAutofit/>
        </a:bodyPr>
        <a:lstStyle/>
        <a:p>
          <a:pPr lvl="0" algn="ctr" defTabSz="711200">
            <a:lnSpc>
              <a:spcPct val="100000"/>
            </a:lnSpc>
            <a:spcBef>
              <a:spcPct val="0"/>
            </a:spcBef>
            <a:spcAft>
              <a:spcPts val="0"/>
            </a:spcAft>
          </a:pPr>
          <a:r>
            <a:rPr lang="en-US" sz="1600" b="1" kern="1200" dirty="0" smtClean="0">
              <a:solidFill>
                <a:schemeClr val="tx1"/>
              </a:solidFill>
              <a:latin typeface="Arial Narrow" panose="020B0606020202030204" pitchFamily="34" charset="0"/>
            </a:rPr>
            <a:t>KEY PRIORITIES</a:t>
          </a:r>
          <a:endParaRPr lang="en-US" sz="1600" b="1" kern="1200" dirty="0">
            <a:solidFill>
              <a:schemeClr val="tx1"/>
            </a:solidFill>
            <a:latin typeface="Arial Narrow" panose="020B0606020202030204" pitchFamily="34" charset="0"/>
          </a:endParaRPr>
        </a:p>
      </dsp:txBody>
      <dsp:txXfrm>
        <a:off x="2886" y="258934"/>
        <a:ext cx="2813923" cy="606366"/>
      </dsp:txXfrm>
    </dsp:sp>
    <dsp:sp modelId="{CE9D686D-8A9D-4558-ABDE-16B73D174182}">
      <dsp:nvSpPr>
        <dsp:cNvPr id="0" name=""/>
        <dsp:cNvSpPr/>
      </dsp:nvSpPr>
      <dsp:spPr>
        <a:xfrm>
          <a:off x="2886" y="865300"/>
          <a:ext cx="2813923" cy="4246514"/>
        </a:xfrm>
        <a:prstGeom prst="rect">
          <a:avLst/>
        </a:prstGeom>
        <a:solidFill>
          <a:srgbClr val="B4E6B4">
            <a:alpha val="89804"/>
          </a:srgb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85344" tIns="85344" rIns="113792" bIns="128016" numCol="1" spcCol="1270" anchor="t" anchorCtr="0">
          <a:noAutofit/>
        </a:bodyPr>
        <a:lstStyle/>
        <a:p>
          <a:pPr marL="171450" lvl="1" indent="-171450" algn="just" defTabSz="711200">
            <a:lnSpc>
              <a:spcPct val="150000"/>
            </a:lnSpc>
            <a:spcBef>
              <a:spcPct val="0"/>
            </a:spcBef>
            <a:spcAft>
              <a:spcPts val="0"/>
            </a:spcAft>
            <a:buChar char="••"/>
          </a:pPr>
          <a:r>
            <a:rPr lang="en-US" sz="1600" b="0" kern="1200" dirty="0" smtClean="0">
              <a:solidFill>
                <a:schemeClr val="tx1"/>
              </a:solidFill>
              <a:latin typeface="Arial Narrow" panose="020B0606020202030204" pitchFamily="34" charset="0"/>
            </a:rPr>
            <a:t>Enhancement of police visibility</a:t>
          </a:r>
          <a:endParaRPr lang="en-US" sz="1600" b="0" kern="1200" dirty="0">
            <a:solidFill>
              <a:schemeClr val="tx1"/>
            </a:solidFill>
            <a:latin typeface="Arial Narrow" panose="020B0606020202030204" pitchFamily="34" charset="0"/>
          </a:endParaRPr>
        </a:p>
        <a:p>
          <a:pPr marL="171450" lvl="1" indent="-171450" algn="just" defTabSz="711200">
            <a:lnSpc>
              <a:spcPct val="150000"/>
            </a:lnSpc>
            <a:spcBef>
              <a:spcPct val="0"/>
            </a:spcBef>
            <a:spcAft>
              <a:spcPts val="0"/>
            </a:spcAft>
            <a:buChar char="••"/>
          </a:pPr>
          <a:r>
            <a:rPr lang="en-US" sz="1600" b="0" kern="1200" dirty="0" smtClean="0">
              <a:solidFill>
                <a:schemeClr val="tx1"/>
              </a:solidFill>
              <a:latin typeface="Arial Narrow" panose="020B0606020202030204" pitchFamily="34" charset="0"/>
            </a:rPr>
            <a:t>Improvement of frontline service delivery</a:t>
          </a:r>
          <a:endParaRPr lang="en-US" sz="1600" b="0" kern="1200" dirty="0">
            <a:solidFill>
              <a:schemeClr val="tx1"/>
            </a:solidFill>
            <a:latin typeface="Arial Narrow" panose="020B0606020202030204" pitchFamily="34" charset="0"/>
          </a:endParaRPr>
        </a:p>
        <a:p>
          <a:pPr marL="171450" lvl="1" indent="-171450" algn="just" defTabSz="711200">
            <a:lnSpc>
              <a:spcPct val="150000"/>
            </a:lnSpc>
            <a:spcBef>
              <a:spcPct val="0"/>
            </a:spcBef>
            <a:spcAft>
              <a:spcPts val="0"/>
            </a:spcAft>
            <a:buChar char="••"/>
          </a:pPr>
          <a:r>
            <a:rPr lang="en-US" sz="1600" b="0" kern="1200" dirty="0" smtClean="0">
              <a:solidFill>
                <a:schemeClr val="tx1"/>
              </a:solidFill>
              <a:latin typeface="Arial Narrow" panose="020B0606020202030204" pitchFamily="34" charset="0"/>
            </a:rPr>
            <a:t>Thorough and responsive investigation of crime</a:t>
          </a:r>
          <a:endParaRPr lang="en-US" sz="1600" b="0" kern="1200" dirty="0">
            <a:solidFill>
              <a:schemeClr val="tx1"/>
            </a:solidFill>
            <a:latin typeface="Arial Narrow" panose="020B0606020202030204" pitchFamily="34" charset="0"/>
          </a:endParaRPr>
        </a:p>
      </dsp:txBody>
      <dsp:txXfrm>
        <a:off x="2886" y="865300"/>
        <a:ext cx="2813923" cy="4246514"/>
      </dsp:txXfrm>
    </dsp:sp>
    <dsp:sp modelId="{413468B7-CE3F-48EF-8ADF-8CEF9C76390F}">
      <dsp:nvSpPr>
        <dsp:cNvPr id="0" name=""/>
        <dsp:cNvSpPr/>
      </dsp:nvSpPr>
      <dsp:spPr>
        <a:xfrm>
          <a:off x="3210758" y="258934"/>
          <a:ext cx="2813923" cy="606366"/>
        </a:xfrm>
        <a:prstGeom prst="rect">
          <a:avLst/>
        </a:prstGeom>
        <a:solidFill>
          <a:srgbClr val="339933"/>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13792" tIns="65024" rIns="113792" bIns="65024" numCol="1" spcCol="1270" anchor="ctr" anchorCtr="0">
          <a:noAutofit/>
        </a:bodyPr>
        <a:lstStyle/>
        <a:p>
          <a:pPr lvl="0" algn="ctr" defTabSz="711200">
            <a:lnSpc>
              <a:spcPct val="100000"/>
            </a:lnSpc>
            <a:spcBef>
              <a:spcPct val="0"/>
            </a:spcBef>
            <a:spcAft>
              <a:spcPts val="0"/>
            </a:spcAft>
          </a:pPr>
          <a:r>
            <a:rPr lang="en-US" sz="1600" b="1" kern="1200" dirty="0" smtClean="0">
              <a:solidFill>
                <a:schemeClr val="tx1"/>
              </a:solidFill>
              <a:latin typeface="Arial Narrow" panose="020B0606020202030204" pitchFamily="34" charset="0"/>
            </a:rPr>
            <a:t>NATIONAL POLICING STRATEGY</a:t>
          </a:r>
          <a:endParaRPr lang="en-US" sz="1600" b="1" kern="1200" dirty="0">
            <a:solidFill>
              <a:schemeClr val="tx1"/>
            </a:solidFill>
            <a:latin typeface="Arial Narrow" panose="020B0606020202030204" pitchFamily="34" charset="0"/>
          </a:endParaRPr>
        </a:p>
      </dsp:txBody>
      <dsp:txXfrm>
        <a:off x="3210758" y="258934"/>
        <a:ext cx="2813923" cy="606366"/>
      </dsp:txXfrm>
    </dsp:sp>
    <dsp:sp modelId="{B4DDBEE9-3D4D-465B-BE7F-7C0C7AC4CF4F}">
      <dsp:nvSpPr>
        <dsp:cNvPr id="0" name=""/>
        <dsp:cNvSpPr/>
      </dsp:nvSpPr>
      <dsp:spPr>
        <a:xfrm>
          <a:off x="3210758" y="865300"/>
          <a:ext cx="2813923" cy="4246514"/>
        </a:xfrm>
        <a:prstGeom prst="rect">
          <a:avLst/>
        </a:prstGeom>
        <a:solidFill>
          <a:srgbClr val="B4E6B4">
            <a:alpha val="90000"/>
          </a:srgb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80010" tIns="80010" rIns="106680" bIns="120015" numCol="1" spcCol="1270" anchor="t" anchorCtr="0">
          <a:noAutofit/>
        </a:bodyPr>
        <a:lstStyle/>
        <a:p>
          <a:pPr marL="114300" lvl="1" indent="-114300" algn="just" defTabSz="666750">
            <a:lnSpc>
              <a:spcPct val="150000"/>
            </a:lnSpc>
            <a:spcBef>
              <a:spcPct val="0"/>
            </a:spcBef>
            <a:spcAft>
              <a:spcPts val="0"/>
            </a:spcAft>
            <a:buChar char="••"/>
          </a:pPr>
          <a:r>
            <a:rPr lang="en-US" sz="1500" b="0" kern="1200" baseline="0" dirty="0" smtClean="0">
              <a:solidFill>
                <a:schemeClr val="tx1"/>
              </a:solidFill>
              <a:latin typeface="Arial Narrow" panose="020B0606020202030204" pitchFamily="34" charset="0"/>
            </a:rPr>
            <a:t>Response to threats to the territorial integrity of the State</a:t>
          </a:r>
          <a:endParaRPr lang="en-US" sz="1500" b="0" kern="1200" baseline="0" dirty="0">
            <a:solidFill>
              <a:schemeClr val="tx1"/>
            </a:solidFill>
            <a:latin typeface="Arial Narrow" panose="020B0606020202030204" pitchFamily="34" charset="0"/>
          </a:endParaRPr>
        </a:p>
        <a:p>
          <a:pPr marL="114300" lvl="1" indent="-114300" algn="just" defTabSz="666750">
            <a:lnSpc>
              <a:spcPct val="150000"/>
            </a:lnSpc>
            <a:spcBef>
              <a:spcPct val="0"/>
            </a:spcBef>
            <a:spcAft>
              <a:spcPts val="0"/>
            </a:spcAft>
            <a:buChar char="••"/>
          </a:pPr>
          <a:r>
            <a:rPr lang="en-US" sz="1500" b="0" kern="1200" baseline="0" dirty="0" smtClean="0">
              <a:solidFill>
                <a:schemeClr val="tx1"/>
              </a:solidFill>
              <a:latin typeface="Arial Narrow" panose="020B0606020202030204" pitchFamily="34" charset="0"/>
            </a:rPr>
            <a:t>Response to threats to the authority of the State</a:t>
          </a:r>
          <a:endParaRPr lang="en-US" sz="1500" b="0" kern="1200" baseline="0" dirty="0">
            <a:solidFill>
              <a:schemeClr val="tx1"/>
            </a:solidFill>
            <a:latin typeface="Arial Narrow" panose="020B0606020202030204" pitchFamily="34" charset="0"/>
          </a:endParaRPr>
        </a:p>
        <a:p>
          <a:pPr marL="114300" lvl="1" indent="-114300" algn="just" defTabSz="666750">
            <a:lnSpc>
              <a:spcPct val="150000"/>
            </a:lnSpc>
            <a:spcBef>
              <a:spcPct val="0"/>
            </a:spcBef>
            <a:spcAft>
              <a:spcPts val="0"/>
            </a:spcAft>
            <a:buChar char="••"/>
          </a:pPr>
          <a:r>
            <a:rPr lang="en-US" sz="1500" b="0" kern="1200" baseline="0" dirty="0" smtClean="0">
              <a:solidFill>
                <a:schemeClr val="tx1"/>
              </a:solidFill>
              <a:latin typeface="Arial Narrow" panose="020B0606020202030204" pitchFamily="34" charset="0"/>
            </a:rPr>
            <a:t>Prevention and investigation of crime that threatens the economy</a:t>
          </a:r>
          <a:endParaRPr lang="en-US" sz="1500" b="0" kern="1200" baseline="0" dirty="0">
            <a:solidFill>
              <a:schemeClr val="tx1"/>
            </a:solidFill>
            <a:latin typeface="Arial Narrow" panose="020B0606020202030204" pitchFamily="34" charset="0"/>
          </a:endParaRPr>
        </a:p>
        <a:p>
          <a:pPr marL="114300" lvl="1" indent="-114300" algn="just" defTabSz="666750">
            <a:lnSpc>
              <a:spcPct val="150000"/>
            </a:lnSpc>
            <a:spcBef>
              <a:spcPct val="0"/>
            </a:spcBef>
            <a:spcAft>
              <a:spcPts val="0"/>
            </a:spcAft>
            <a:buChar char="••"/>
          </a:pPr>
          <a:r>
            <a:rPr lang="en-US" sz="1500" b="0" kern="1200" baseline="0" dirty="0" smtClean="0">
              <a:solidFill>
                <a:schemeClr val="tx1"/>
              </a:solidFill>
              <a:latin typeface="Arial Narrow" panose="020B0606020202030204" pitchFamily="34" charset="0"/>
            </a:rPr>
            <a:t>Prevention and investigation of crime that threatens citizens’ wellbeing</a:t>
          </a:r>
          <a:endParaRPr lang="en-US" sz="1500" b="0" kern="1200" baseline="0" dirty="0">
            <a:solidFill>
              <a:schemeClr val="tx1"/>
            </a:solidFill>
            <a:latin typeface="Arial Narrow" panose="020B0606020202030204" pitchFamily="34" charset="0"/>
          </a:endParaRPr>
        </a:p>
        <a:p>
          <a:pPr marL="114300" lvl="1" indent="-114300" algn="just" defTabSz="666750">
            <a:lnSpc>
              <a:spcPct val="150000"/>
            </a:lnSpc>
            <a:spcBef>
              <a:spcPct val="0"/>
            </a:spcBef>
            <a:spcAft>
              <a:spcPts val="0"/>
            </a:spcAft>
            <a:buChar char="••"/>
          </a:pPr>
          <a:r>
            <a:rPr lang="en-US" sz="1500" b="0" kern="1200" baseline="0" dirty="0" smtClean="0">
              <a:solidFill>
                <a:schemeClr val="tx1"/>
              </a:solidFill>
              <a:latin typeface="Arial Narrow" panose="020B0606020202030204" pitchFamily="34" charset="0"/>
            </a:rPr>
            <a:t>Stakeholder management and active citizenry</a:t>
          </a:r>
          <a:endParaRPr lang="en-US" sz="1500" b="0" kern="1200" baseline="0" dirty="0">
            <a:solidFill>
              <a:schemeClr val="tx1"/>
            </a:solidFill>
            <a:latin typeface="Arial Narrow" panose="020B0606020202030204" pitchFamily="34" charset="0"/>
          </a:endParaRPr>
        </a:p>
        <a:p>
          <a:pPr marL="114300" lvl="1" indent="-114300" algn="just" defTabSz="666750">
            <a:lnSpc>
              <a:spcPct val="150000"/>
            </a:lnSpc>
            <a:spcBef>
              <a:spcPct val="0"/>
            </a:spcBef>
            <a:spcAft>
              <a:spcPts val="0"/>
            </a:spcAft>
            <a:buChar char="••"/>
          </a:pPr>
          <a:r>
            <a:rPr lang="en-US" sz="1500" b="0" kern="1200" baseline="0" dirty="0" smtClean="0">
              <a:solidFill>
                <a:schemeClr val="tx1"/>
              </a:solidFill>
              <a:latin typeface="Arial Narrow" panose="020B0606020202030204" pitchFamily="34" charset="0"/>
            </a:rPr>
            <a:t>Capacitation of SAPS</a:t>
          </a:r>
          <a:endParaRPr lang="en-US" sz="1500" b="0" kern="1200" baseline="0" dirty="0">
            <a:solidFill>
              <a:schemeClr val="tx1"/>
            </a:solidFill>
            <a:latin typeface="Arial Narrow" panose="020B0606020202030204" pitchFamily="34" charset="0"/>
          </a:endParaRPr>
        </a:p>
      </dsp:txBody>
      <dsp:txXfrm>
        <a:off x="3210758" y="865300"/>
        <a:ext cx="2813923" cy="4246514"/>
      </dsp:txXfrm>
    </dsp:sp>
    <dsp:sp modelId="{02DD6902-A109-4CAC-8C80-EB49566534F9}">
      <dsp:nvSpPr>
        <dsp:cNvPr id="0" name=""/>
        <dsp:cNvSpPr/>
      </dsp:nvSpPr>
      <dsp:spPr>
        <a:xfrm>
          <a:off x="6418630" y="258934"/>
          <a:ext cx="2813923" cy="606366"/>
        </a:xfrm>
        <a:prstGeom prst="rect">
          <a:avLst/>
        </a:prstGeom>
        <a:solidFill>
          <a:srgbClr val="339933"/>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13792" tIns="65024" rIns="113792" bIns="65024" numCol="1" spcCol="1270" anchor="ctr" anchorCtr="0">
          <a:noAutofit/>
        </a:bodyPr>
        <a:lstStyle/>
        <a:p>
          <a:pPr lvl="0" algn="ctr" defTabSz="711200">
            <a:lnSpc>
              <a:spcPct val="100000"/>
            </a:lnSpc>
            <a:spcBef>
              <a:spcPct val="0"/>
            </a:spcBef>
            <a:spcAft>
              <a:spcPts val="0"/>
            </a:spcAft>
          </a:pPr>
          <a:r>
            <a:rPr lang="en-US" sz="1600" b="1" kern="1200" dirty="0" smtClean="0">
              <a:solidFill>
                <a:schemeClr val="tx1"/>
              </a:solidFill>
              <a:latin typeface="Arial Narrow" panose="020B0606020202030204" pitchFamily="34" charset="0"/>
            </a:rPr>
            <a:t>CSPS SUPPORT</a:t>
          </a:r>
          <a:endParaRPr lang="en-US" sz="1600" b="1" kern="1200" dirty="0">
            <a:solidFill>
              <a:schemeClr val="tx1"/>
            </a:solidFill>
            <a:latin typeface="Arial Narrow" panose="020B0606020202030204" pitchFamily="34" charset="0"/>
          </a:endParaRPr>
        </a:p>
      </dsp:txBody>
      <dsp:txXfrm>
        <a:off x="6418630" y="258934"/>
        <a:ext cx="2813923" cy="606366"/>
      </dsp:txXfrm>
    </dsp:sp>
    <dsp:sp modelId="{A86388C4-CD34-4641-ABD0-E75584144D77}">
      <dsp:nvSpPr>
        <dsp:cNvPr id="0" name=""/>
        <dsp:cNvSpPr/>
      </dsp:nvSpPr>
      <dsp:spPr>
        <a:xfrm>
          <a:off x="6418630" y="865300"/>
          <a:ext cx="2813923" cy="4246514"/>
        </a:xfrm>
        <a:prstGeom prst="rect">
          <a:avLst/>
        </a:prstGeom>
        <a:solidFill>
          <a:srgbClr val="B4E6B4">
            <a:alpha val="90000"/>
          </a:srgb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74676" tIns="74676" rIns="99568" bIns="112014" numCol="1" spcCol="1270" anchor="t" anchorCtr="0">
          <a:noAutofit/>
        </a:bodyPr>
        <a:lstStyle/>
        <a:p>
          <a:pPr marL="114300" lvl="1" indent="-114300" algn="just" defTabSz="622300">
            <a:lnSpc>
              <a:spcPct val="150000"/>
            </a:lnSpc>
            <a:spcBef>
              <a:spcPct val="0"/>
            </a:spcBef>
            <a:spcAft>
              <a:spcPts val="0"/>
            </a:spcAft>
            <a:buChar char="••"/>
          </a:pPr>
          <a:r>
            <a:rPr lang="en-ZA" sz="1400" b="0" kern="1200" dirty="0" smtClean="0">
              <a:solidFill>
                <a:schemeClr val="tx1"/>
              </a:solidFill>
              <a:latin typeface="Arial Narrow" panose="020B0606020202030204" pitchFamily="34" charset="0"/>
            </a:rPr>
            <a:t>Participation in the review of the District One-Plans for the DDM</a:t>
          </a:r>
          <a:endParaRPr lang="en-US" sz="1400" b="0" kern="1200" dirty="0">
            <a:solidFill>
              <a:schemeClr val="tx1"/>
            </a:solidFill>
            <a:latin typeface="Arial Narrow" panose="020B0606020202030204" pitchFamily="34" charset="0"/>
          </a:endParaRPr>
        </a:p>
        <a:p>
          <a:pPr marL="114300" lvl="1" indent="-114300" algn="just" defTabSz="622300">
            <a:lnSpc>
              <a:spcPct val="150000"/>
            </a:lnSpc>
            <a:spcBef>
              <a:spcPct val="0"/>
            </a:spcBef>
            <a:spcAft>
              <a:spcPts val="0"/>
            </a:spcAft>
            <a:buChar char="••"/>
          </a:pPr>
          <a:r>
            <a:rPr lang="en-ZA" sz="1400" b="0" kern="1200" dirty="0" smtClean="0">
              <a:solidFill>
                <a:schemeClr val="tx1"/>
              </a:solidFill>
              <a:latin typeface="Arial Narrow" panose="020B0606020202030204" pitchFamily="34" charset="0"/>
            </a:rPr>
            <a:t>Assessment of the establishment of GBV Desks and the status / state of dedicated VFRs at all police stations</a:t>
          </a:r>
          <a:endParaRPr lang="en-ZA" sz="1400" b="0" kern="1200" dirty="0">
            <a:solidFill>
              <a:schemeClr val="tx1"/>
            </a:solidFill>
            <a:latin typeface="Arial Narrow" panose="020B0606020202030204" pitchFamily="34" charset="0"/>
          </a:endParaRPr>
        </a:p>
        <a:p>
          <a:pPr marL="114300" lvl="1" indent="-114300" algn="just" defTabSz="622300">
            <a:lnSpc>
              <a:spcPct val="150000"/>
            </a:lnSpc>
            <a:spcBef>
              <a:spcPct val="0"/>
            </a:spcBef>
            <a:spcAft>
              <a:spcPts val="0"/>
            </a:spcAft>
            <a:buChar char="••"/>
          </a:pPr>
          <a:r>
            <a:rPr lang="en-ZA" sz="1400" b="0" kern="1200" dirty="0" smtClean="0">
              <a:solidFill>
                <a:schemeClr val="tx1"/>
              </a:solidFill>
              <a:latin typeface="Arial Narrow" panose="020B0606020202030204" pitchFamily="34" charset="0"/>
            </a:rPr>
            <a:t>Assessment of the extent of feedback to complainants by investigating officers (service standards)</a:t>
          </a:r>
          <a:endParaRPr lang="en-ZA" sz="1400" b="0" kern="1200" dirty="0">
            <a:solidFill>
              <a:schemeClr val="tx1"/>
            </a:solidFill>
            <a:latin typeface="Arial Narrow" panose="020B0606020202030204" pitchFamily="34" charset="0"/>
          </a:endParaRPr>
        </a:p>
        <a:p>
          <a:pPr marL="114300" lvl="1" indent="-114300" algn="just" defTabSz="622300">
            <a:lnSpc>
              <a:spcPct val="150000"/>
            </a:lnSpc>
            <a:spcBef>
              <a:spcPct val="0"/>
            </a:spcBef>
            <a:spcAft>
              <a:spcPts val="0"/>
            </a:spcAft>
            <a:buChar char="••"/>
          </a:pPr>
          <a:r>
            <a:rPr lang="en-ZA" sz="1400" b="0" kern="1200" dirty="0" smtClean="0">
              <a:solidFill>
                <a:schemeClr val="tx1"/>
              </a:solidFill>
              <a:latin typeface="Arial Narrow" panose="020B0606020202030204" pitchFamily="34" charset="0"/>
            </a:rPr>
            <a:t>Implementation of the ICVPS</a:t>
          </a:r>
          <a:endParaRPr lang="en-ZA" sz="1400" b="0" kern="1200" dirty="0">
            <a:solidFill>
              <a:schemeClr val="tx1"/>
            </a:solidFill>
            <a:latin typeface="Arial Narrow" panose="020B0606020202030204" pitchFamily="34" charset="0"/>
          </a:endParaRPr>
        </a:p>
        <a:p>
          <a:pPr marL="114300" lvl="1" indent="-114300" algn="just" defTabSz="622300">
            <a:lnSpc>
              <a:spcPct val="150000"/>
            </a:lnSpc>
            <a:spcBef>
              <a:spcPct val="0"/>
            </a:spcBef>
            <a:spcAft>
              <a:spcPts val="0"/>
            </a:spcAft>
            <a:buChar char="••"/>
          </a:pPr>
          <a:r>
            <a:rPr lang="en-ZA" sz="1400" b="0" kern="1200" dirty="0" smtClean="0">
              <a:solidFill>
                <a:schemeClr val="tx1"/>
              </a:solidFill>
              <a:latin typeface="Arial Narrow" panose="020B0606020202030204" pitchFamily="34" charset="0"/>
            </a:rPr>
            <a:t>Continued collaboration with the monitoring and evaluation of the Ministerial Crime Retreat POA</a:t>
          </a:r>
          <a:endParaRPr lang="en-ZA" sz="1400" b="0" kern="1200" dirty="0">
            <a:solidFill>
              <a:schemeClr val="tx1"/>
            </a:solidFill>
            <a:latin typeface="Arial Narrow" panose="020B0606020202030204" pitchFamily="34" charset="0"/>
          </a:endParaRPr>
        </a:p>
      </dsp:txBody>
      <dsp:txXfrm>
        <a:off x="6418630" y="865300"/>
        <a:ext cx="2813923" cy="4246514"/>
      </dsp:txXfrm>
    </dsp:sp>
  </dsp:spTree>
</dsp:drawing>
</file>

<file path=ppt/diagrams/drawing3.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5A8D987D-58BC-4472-BE7A-08753450F48F}">
      <dsp:nvSpPr>
        <dsp:cNvPr id="0" name=""/>
        <dsp:cNvSpPr/>
      </dsp:nvSpPr>
      <dsp:spPr>
        <a:xfrm>
          <a:off x="2155507" y="2277603"/>
          <a:ext cx="1784985" cy="1784985"/>
        </a:xfrm>
        <a:prstGeom prst="ellipse">
          <a:avLst/>
        </a:prstGeom>
        <a:solidFill>
          <a:srgbClr val="70AD47">
            <a:lumMod val="75000"/>
          </a:srgbClr>
        </a:solidFill>
        <a:ln w="12700" cap="flat" cmpd="sng" algn="ctr">
          <a:solidFill>
            <a:sysClr val="window" lastClr="FFFFFF">
              <a:hueOff val="0"/>
              <a:satOff val="0"/>
              <a:lumOff val="0"/>
              <a:alphaOff val="0"/>
            </a:sysClr>
          </a:solidFill>
          <a:prstDash val="solid"/>
          <a:miter lim="800000"/>
        </a:ln>
        <a:effectLst/>
        <a:scene3d>
          <a:camera prst="orthographicFront"/>
          <a:lightRig rig="threePt" dir="t"/>
        </a:scene3d>
        <a:sp3d>
          <a:bevelT/>
        </a:sp3d>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en-ZA" sz="1400" b="1" kern="1200" dirty="0" smtClean="0">
              <a:solidFill>
                <a:sysClr val="windowText" lastClr="000000"/>
              </a:solidFill>
              <a:latin typeface="Arial Narrow" panose="020B0606020202030204" pitchFamily="34" charset="0"/>
              <a:ea typeface="+mn-ea"/>
              <a:cs typeface="+mn-cs"/>
            </a:rPr>
            <a:t>CSPS as a centre of excellence  for policing policies and strategies</a:t>
          </a:r>
          <a:endParaRPr lang="en-US" sz="1400" b="1" kern="1200" dirty="0">
            <a:solidFill>
              <a:sysClr val="windowText" lastClr="000000"/>
            </a:solidFill>
            <a:latin typeface="Arial Narrow" panose="020B0606020202030204" pitchFamily="34" charset="0"/>
            <a:ea typeface="+mn-ea"/>
            <a:cs typeface="+mn-cs"/>
          </a:endParaRPr>
        </a:p>
      </dsp:txBody>
      <dsp:txXfrm>
        <a:off x="2155507" y="2277603"/>
        <a:ext cx="1784985" cy="1784985"/>
      </dsp:txXfrm>
    </dsp:sp>
    <dsp:sp modelId="{19B8BF16-7047-496D-8C98-F17FA167C1E5}">
      <dsp:nvSpPr>
        <dsp:cNvPr id="0" name=""/>
        <dsp:cNvSpPr/>
      </dsp:nvSpPr>
      <dsp:spPr>
        <a:xfrm rot="12900000">
          <a:off x="871449" y="1920360"/>
          <a:ext cx="1510013" cy="508720"/>
        </a:xfrm>
        <a:prstGeom prst="leftArrow">
          <a:avLst>
            <a:gd name="adj1" fmla="val 60000"/>
            <a:gd name="adj2" fmla="val 50000"/>
          </a:avLst>
        </a:prstGeom>
        <a:solidFill>
          <a:srgbClr val="70AD47">
            <a:lumMod val="50000"/>
          </a:srgbClr>
        </a:solidFill>
        <a:ln>
          <a:noFill/>
        </a:ln>
        <a:effectLst/>
        <a:scene3d>
          <a:camera prst="orthographicFront"/>
          <a:lightRig rig="threePt" dir="t"/>
        </a:scene3d>
        <a:sp3d>
          <a:bevelT prst="relaxedInset"/>
        </a:sp3d>
      </dsp:spPr>
      <dsp:style>
        <a:lnRef idx="0">
          <a:scrgbClr r="0" g="0" b="0"/>
        </a:lnRef>
        <a:fillRef idx="1">
          <a:scrgbClr r="0" g="0" b="0"/>
        </a:fillRef>
        <a:effectRef idx="0">
          <a:scrgbClr r="0" g="0" b="0"/>
        </a:effectRef>
        <a:fontRef idx="minor">
          <a:schemeClr val="lt1"/>
        </a:fontRef>
      </dsp:style>
    </dsp:sp>
    <dsp:sp modelId="{69FFED83-0C1B-4AA2-B862-3F25F2522241}">
      <dsp:nvSpPr>
        <dsp:cNvPr id="0" name=""/>
        <dsp:cNvSpPr/>
      </dsp:nvSpPr>
      <dsp:spPr>
        <a:xfrm>
          <a:off x="160123" y="1063372"/>
          <a:ext cx="1695735" cy="1356588"/>
        </a:xfrm>
        <a:prstGeom prst="roundRect">
          <a:avLst>
            <a:gd name="adj" fmla="val 10000"/>
          </a:avLst>
        </a:prstGeom>
        <a:solidFill>
          <a:srgbClr val="70AD47">
            <a:lumMod val="60000"/>
            <a:lumOff val="40000"/>
          </a:srgbClr>
        </a:solidFill>
        <a:ln w="12700" cap="flat" cmpd="sng" algn="ctr">
          <a:solidFill>
            <a:sysClr val="window" lastClr="FFFFFF">
              <a:hueOff val="0"/>
              <a:satOff val="0"/>
              <a:lumOff val="0"/>
              <a:alphaOff val="0"/>
            </a:sysClr>
          </a:solidFill>
          <a:prstDash val="solid"/>
          <a:miter lim="800000"/>
        </a:ln>
        <a:effectLst/>
        <a:scene3d>
          <a:camera prst="orthographicFront"/>
          <a:lightRig rig="threePt" dir="t"/>
        </a:scene3d>
        <a:sp3d>
          <a:bevelT prst="relaxedInset"/>
        </a:sp3d>
      </dsp:spPr>
      <dsp:style>
        <a:lnRef idx="2">
          <a:scrgbClr r="0" g="0" b="0"/>
        </a:lnRef>
        <a:fillRef idx="1">
          <a:scrgbClr r="0" g="0" b="0"/>
        </a:fillRef>
        <a:effectRef idx="0">
          <a:scrgbClr r="0" g="0" b="0"/>
        </a:effectRef>
        <a:fontRef idx="minor">
          <a:schemeClr val="lt1"/>
        </a:fontRef>
      </dsp:style>
      <dsp:txBody>
        <a:bodyPr spcFirstLastPara="0" vert="horz" wrap="square" lIns="26670" tIns="26670" rIns="26670" bIns="26670" numCol="1" spcCol="1270" anchor="ctr" anchorCtr="0">
          <a:noAutofit/>
        </a:bodyPr>
        <a:lstStyle/>
        <a:p>
          <a:pPr lvl="0" algn="ctr" defTabSz="622300">
            <a:lnSpc>
              <a:spcPct val="90000"/>
            </a:lnSpc>
            <a:spcBef>
              <a:spcPct val="0"/>
            </a:spcBef>
            <a:spcAft>
              <a:spcPct val="35000"/>
            </a:spcAft>
          </a:pPr>
          <a:r>
            <a:rPr lang="en-US" sz="1400" b="1" kern="1200" dirty="0" smtClean="0">
              <a:solidFill>
                <a:sysClr val="windowText" lastClr="000000"/>
              </a:solidFill>
              <a:latin typeface="Arial Narrow" panose="020B0606020202030204" pitchFamily="34" charset="0"/>
              <a:ea typeface="+mn-ea"/>
              <a:cs typeface="+mn-cs"/>
            </a:rPr>
            <a:t>Vacancy Rate</a:t>
          </a:r>
          <a:endParaRPr lang="en-US" sz="1400" b="1" kern="1200" dirty="0">
            <a:solidFill>
              <a:sysClr val="windowText" lastClr="000000"/>
            </a:solidFill>
            <a:latin typeface="Arial Narrow" panose="020B0606020202030204" pitchFamily="34" charset="0"/>
            <a:ea typeface="+mn-ea"/>
            <a:cs typeface="+mn-cs"/>
          </a:endParaRPr>
        </a:p>
      </dsp:txBody>
      <dsp:txXfrm>
        <a:off x="160123" y="1063372"/>
        <a:ext cx="1695735" cy="1356588"/>
      </dsp:txXfrm>
    </dsp:sp>
    <dsp:sp modelId="{E78835F7-3571-44F3-86D5-7126E00020A6}">
      <dsp:nvSpPr>
        <dsp:cNvPr id="0" name=""/>
        <dsp:cNvSpPr/>
      </dsp:nvSpPr>
      <dsp:spPr>
        <a:xfrm rot="16200000">
          <a:off x="2292993" y="1180352"/>
          <a:ext cx="1510013" cy="508720"/>
        </a:xfrm>
        <a:prstGeom prst="leftArrow">
          <a:avLst>
            <a:gd name="adj1" fmla="val 60000"/>
            <a:gd name="adj2" fmla="val 50000"/>
          </a:avLst>
        </a:prstGeom>
        <a:solidFill>
          <a:srgbClr val="70AD47">
            <a:lumMod val="50000"/>
          </a:srgbClr>
        </a:solidFill>
        <a:ln>
          <a:noFill/>
        </a:ln>
        <a:effectLst/>
        <a:scene3d>
          <a:camera prst="orthographicFront"/>
          <a:lightRig rig="threePt" dir="t"/>
        </a:scene3d>
        <a:sp3d>
          <a:bevelT prst="relaxedInset"/>
        </a:sp3d>
      </dsp:spPr>
      <dsp:style>
        <a:lnRef idx="0">
          <a:scrgbClr r="0" g="0" b="0"/>
        </a:lnRef>
        <a:fillRef idx="1">
          <a:scrgbClr r="0" g="0" b="0"/>
        </a:fillRef>
        <a:effectRef idx="0">
          <a:scrgbClr r="0" g="0" b="0"/>
        </a:effectRef>
        <a:fontRef idx="minor">
          <a:schemeClr val="lt1"/>
        </a:fontRef>
      </dsp:style>
    </dsp:sp>
    <dsp:sp modelId="{21C46CF2-0D2A-4BE2-8B00-A39532FC8102}">
      <dsp:nvSpPr>
        <dsp:cNvPr id="0" name=""/>
        <dsp:cNvSpPr/>
      </dsp:nvSpPr>
      <dsp:spPr>
        <a:xfrm>
          <a:off x="2200132" y="1411"/>
          <a:ext cx="1695735" cy="1356588"/>
        </a:xfrm>
        <a:prstGeom prst="roundRect">
          <a:avLst>
            <a:gd name="adj" fmla="val 10000"/>
          </a:avLst>
        </a:prstGeom>
        <a:solidFill>
          <a:srgbClr val="70AD47">
            <a:lumMod val="60000"/>
            <a:lumOff val="40000"/>
          </a:srgbClr>
        </a:solidFill>
        <a:ln w="12700" cap="flat" cmpd="sng" algn="ctr">
          <a:solidFill>
            <a:sysClr val="window" lastClr="FFFFFF">
              <a:hueOff val="0"/>
              <a:satOff val="0"/>
              <a:lumOff val="0"/>
              <a:alphaOff val="0"/>
            </a:sysClr>
          </a:solidFill>
          <a:prstDash val="solid"/>
          <a:miter lim="800000"/>
        </a:ln>
        <a:effectLst/>
        <a:scene3d>
          <a:camera prst="orthographicFront"/>
          <a:lightRig rig="threePt" dir="t"/>
        </a:scene3d>
        <a:sp3d>
          <a:bevelT prst="relaxedInset"/>
        </a:sp3d>
      </dsp:spPr>
      <dsp:style>
        <a:lnRef idx="2">
          <a:scrgbClr r="0" g="0" b="0"/>
        </a:lnRef>
        <a:fillRef idx="1">
          <a:scrgbClr r="0" g="0" b="0"/>
        </a:fillRef>
        <a:effectRef idx="0">
          <a:scrgbClr r="0" g="0" b="0"/>
        </a:effectRef>
        <a:fontRef idx="minor">
          <a:schemeClr val="lt1"/>
        </a:fontRef>
      </dsp:style>
      <dsp:txBody>
        <a:bodyPr spcFirstLastPara="0" vert="horz" wrap="square" lIns="26670" tIns="26670" rIns="26670" bIns="26670" numCol="1" spcCol="1270" anchor="ctr" anchorCtr="0">
          <a:noAutofit/>
        </a:bodyPr>
        <a:lstStyle/>
        <a:p>
          <a:pPr lvl="0" algn="ctr" defTabSz="622300">
            <a:lnSpc>
              <a:spcPct val="90000"/>
            </a:lnSpc>
            <a:spcBef>
              <a:spcPct val="0"/>
            </a:spcBef>
            <a:spcAft>
              <a:spcPct val="35000"/>
            </a:spcAft>
          </a:pPr>
          <a:r>
            <a:rPr lang="en-US" sz="1400" b="1" kern="1200" dirty="0" smtClean="0">
              <a:solidFill>
                <a:sysClr val="windowText" lastClr="000000"/>
              </a:solidFill>
              <a:latin typeface="Arial Narrow" panose="020B0606020202030204" pitchFamily="34" charset="0"/>
              <a:ea typeface="+mn-ea"/>
              <a:cs typeface="+mn-cs"/>
            </a:rPr>
            <a:t>Human Capital Strategy</a:t>
          </a:r>
          <a:endParaRPr lang="en-US" sz="1400" b="1" kern="1200" dirty="0">
            <a:solidFill>
              <a:sysClr val="windowText" lastClr="000000"/>
            </a:solidFill>
            <a:latin typeface="Arial Narrow" panose="020B0606020202030204" pitchFamily="34" charset="0"/>
            <a:ea typeface="+mn-ea"/>
            <a:cs typeface="+mn-cs"/>
          </a:endParaRPr>
        </a:p>
      </dsp:txBody>
      <dsp:txXfrm>
        <a:off x="2200132" y="1411"/>
        <a:ext cx="1695735" cy="1356588"/>
      </dsp:txXfrm>
    </dsp:sp>
    <dsp:sp modelId="{DC9B2506-CB3D-4A05-8B46-6578EE620A56}">
      <dsp:nvSpPr>
        <dsp:cNvPr id="0" name=""/>
        <dsp:cNvSpPr/>
      </dsp:nvSpPr>
      <dsp:spPr>
        <a:xfrm rot="19500000">
          <a:off x="3714536" y="1920360"/>
          <a:ext cx="1510013" cy="508720"/>
        </a:xfrm>
        <a:prstGeom prst="leftArrow">
          <a:avLst>
            <a:gd name="adj1" fmla="val 60000"/>
            <a:gd name="adj2" fmla="val 50000"/>
          </a:avLst>
        </a:prstGeom>
        <a:solidFill>
          <a:srgbClr val="70AD47">
            <a:lumMod val="50000"/>
          </a:srgbClr>
        </a:solidFill>
        <a:ln>
          <a:noFill/>
        </a:ln>
        <a:effectLst/>
        <a:scene3d>
          <a:camera prst="orthographicFront"/>
          <a:lightRig rig="threePt" dir="t"/>
        </a:scene3d>
        <a:sp3d>
          <a:bevelT prst="relaxedInset"/>
        </a:sp3d>
      </dsp:spPr>
      <dsp:style>
        <a:lnRef idx="0">
          <a:scrgbClr r="0" g="0" b="0"/>
        </a:lnRef>
        <a:fillRef idx="1">
          <a:scrgbClr r="0" g="0" b="0"/>
        </a:fillRef>
        <a:effectRef idx="0">
          <a:scrgbClr r="0" g="0" b="0"/>
        </a:effectRef>
        <a:fontRef idx="minor">
          <a:schemeClr val="lt1"/>
        </a:fontRef>
      </dsp:style>
    </dsp:sp>
    <dsp:sp modelId="{AC8D69D6-FB14-43B7-94CF-AE6B0AC3DC12}">
      <dsp:nvSpPr>
        <dsp:cNvPr id="0" name=""/>
        <dsp:cNvSpPr/>
      </dsp:nvSpPr>
      <dsp:spPr>
        <a:xfrm>
          <a:off x="4240140" y="1063372"/>
          <a:ext cx="1695735" cy="1356588"/>
        </a:xfrm>
        <a:prstGeom prst="roundRect">
          <a:avLst>
            <a:gd name="adj" fmla="val 10000"/>
          </a:avLst>
        </a:prstGeom>
        <a:solidFill>
          <a:srgbClr val="70AD47">
            <a:lumMod val="60000"/>
            <a:lumOff val="40000"/>
          </a:srgbClr>
        </a:solidFill>
        <a:ln w="12700" cap="flat" cmpd="sng" algn="ctr">
          <a:solidFill>
            <a:sysClr val="window" lastClr="FFFFFF">
              <a:hueOff val="0"/>
              <a:satOff val="0"/>
              <a:lumOff val="0"/>
              <a:alphaOff val="0"/>
            </a:sysClr>
          </a:solidFill>
          <a:prstDash val="solid"/>
          <a:miter lim="800000"/>
        </a:ln>
        <a:effectLst/>
        <a:scene3d>
          <a:camera prst="orthographicFront"/>
          <a:lightRig rig="threePt" dir="t"/>
        </a:scene3d>
        <a:sp3d>
          <a:bevelT prst="relaxedInset"/>
        </a:sp3d>
      </dsp:spPr>
      <dsp:style>
        <a:lnRef idx="2">
          <a:scrgbClr r="0" g="0" b="0"/>
        </a:lnRef>
        <a:fillRef idx="1">
          <a:scrgbClr r="0" g="0" b="0"/>
        </a:fillRef>
        <a:effectRef idx="0">
          <a:scrgbClr r="0" g="0" b="0"/>
        </a:effectRef>
        <a:fontRef idx="minor">
          <a:schemeClr val="lt1"/>
        </a:fontRef>
      </dsp:style>
      <dsp:txBody>
        <a:bodyPr spcFirstLastPara="0" vert="horz" wrap="square" lIns="26670" tIns="26670" rIns="26670" bIns="26670" numCol="1" spcCol="1270" anchor="ctr" anchorCtr="0">
          <a:noAutofit/>
        </a:bodyPr>
        <a:lstStyle/>
        <a:p>
          <a:pPr lvl="0" algn="ctr" defTabSz="622300">
            <a:lnSpc>
              <a:spcPct val="90000"/>
            </a:lnSpc>
            <a:spcBef>
              <a:spcPct val="0"/>
            </a:spcBef>
            <a:spcAft>
              <a:spcPct val="35000"/>
            </a:spcAft>
          </a:pPr>
          <a:r>
            <a:rPr lang="en-US" sz="1400" b="1" kern="1200" dirty="0" smtClean="0">
              <a:solidFill>
                <a:sysClr val="windowText" lastClr="000000"/>
              </a:solidFill>
              <a:latin typeface="Arial Narrow" panose="020B0606020202030204" pitchFamily="34" charset="0"/>
              <a:ea typeface="+mn-ea"/>
              <a:cs typeface="+mn-cs"/>
            </a:rPr>
            <a:t>ICT Strategy</a:t>
          </a:r>
          <a:endParaRPr lang="en-US" sz="1400" b="1" kern="1200" dirty="0">
            <a:solidFill>
              <a:sysClr val="windowText" lastClr="000000"/>
            </a:solidFill>
            <a:latin typeface="Arial Narrow" panose="020B0606020202030204" pitchFamily="34" charset="0"/>
            <a:ea typeface="+mn-ea"/>
            <a:cs typeface="+mn-cs"/>
          </a:endParaRPr>
        </a:p>
      </dsp:txBody>
      <dsp:txXfrm>
        <a:off x="4240140" y="1063372"/>
        <a:ext cx="1695735" cy="1356588"/>
      </dsp:txXfrm>
    </dsp:sp>
  </dsp:spTree>
</dsp:drawing>
</file>

<file path=ppt/diagrams/drawing4.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5A8D987D-58BC-4472-BE7A-08753450F48F}">
      <dsp:nvSpPr>
        <dsp:cNvPr id="0" name=""/>
        <dsp:cNvSpPr/>
      </dsp:nvSpPr>
      <dsp:spPr>
        <a:xfrm>
          <a:off x="2085974" y="1700046"/>
          <a:ext cx="1924050" cy="1924050"/>
        </a:xfrm>
        <a:prstGeom prst="ellipse">
          <a:avLst/>
        </a:prstGeom>
        <a:solidFill>
          <a:srgbClr val="70AD47">
            <a:lumMod val="75000"/>
          </a:srgbClr>
        </a:solidFill>
        <a:ln w="12700" cap="flat" cmpd="sng" algn="ctr">
          <a:solidFill>
            <a:sysClr val="window" lastClr="FFFFFF">
              <a:hueOff val="0"/>
              <a:satOff val="0"/>
              <a:lumOff val="0"/>
              <a:alphaOff val="0"/>
            </a:sysClr>
          </a:solidFill>
          <a:prstDash val="solid"/>
          <a:miter lim="800000"/>
        </a:ln>
        <a:effectLst/>
        <a:scene3d>
          <a:camera prst="orthographicFront"/>
          <a:lightRig rig="threePt" dir="t"/>
        </a:scene3d>
        <a:sp3d>
          <a:bevelT/>
        </a:sp3d>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en-ZA" sz="1400" b="1" kern="1200" dirty="0" smtClean="0">
              <a:solidFill>
                <a:sysClr val="windowText" lastClr="000000"/>
              </a:solidFill>
              <a:latin typeface="Arial Narrow" panose="020B0606020202030204" pitchFamily="34" charset="0"/>
              <a:ea typeface="+mn-ea"/>
              <a:cs typeface="+mn-cs"/>
            </a:rPr>
            <a:t>CSPS as a centre of excellence  for policing policies and strategies</a:t>
          </a:r>
          <a:endParaRPr lang="en-US" sz="1400" b="1" kern="1200" dirty="0">
            <a:solidFill>
              <a:sysClr val="windowText" lastClr="000000"/>
            </a:solidFill>
            <a:latin typeface="Arial Narrow" panose="020B0606020202030204" pitchFamily="34" charset="0"/>
            <a:ea typeface="+mn-ea"/>
            <a:cs typeface="+mn-cs"/>
          </a:endParaRPr>
        </a:p>
      </dsp:txBody>
      <dsp:txXfrm>
        <a:off x="2085974" y="1700046"/>
        <a:ext cx="1924050" cy="1924050"/>
      </dsp:txXfrm>
    </dsp:sp>
    <dsp:sp modelId="{19B8BF16-7047-496D-8C98-F17FA167C1E5}">
      <dsp:nvSpPr>
        <dsp:cNvPr id="0" name=""/>
        <dsp:cNvSpPr/>
      </dsp:nvSpPr>
      <dsp:spPr>
        <a:xfrm rot="12900000">
          <a:off x="778662" y="1340653"/>
          <a:ext cx="1547443" cy="548354"/>
        </a:xfrm>
        <a:prstGeom prst="leftArrow">
          <a:avLst>
            <a:gd name="adj1" fmla="val 60000"/>
            <a:gd name="adj2" fmla="val 50000"/>
          </a:avLst>
        </a:prstGeom>
        <a:solidFill>
          <a:srgbClr val="70AD47">
            <a:lumMod val="50000"/>
          </a:srgbClr>
        </a:solidFill>
        <a:ln>
          <a:noFill/>
        </a:ln>
        <a:effectLst/>
        <a:scene3d>
          <a:camera prst="orthographicFront"/>
          <a:lightRig rig="threePt" dir="t"/>
        </a:scene3d>
        <a:sp3d>
          <a:bevelT prst="relaxedInset"/>
        </a:sp3d>
      </dsp:spPr>
      <dsp:style>
        <a:lnRef idx="0">
          <a:scrgbClr r="0" g="0" b="0"/>
        </a:lnRef>
        <a:fillRef idx="1">
          <a:scrgbClr r="0" g="0" b="0"/>
        </a:fillRef>
        <a:effectRef idx="0">
          <a:scrgbClr r="0" g="0" b="0"/>
        </a:effectRef>
        <a:fontRef idx="minor">
          <a:schemeClr val="lt1"/>
        </a:fontRef>
      </dsp:style>
    </dsp:sp>
    <dsp:sp modelId="{69FFED83-0C1B-4AA2-B862-3F25F2522241}">
      <dsp:nvSpPr>
        <dsp:cNvPr id="0" name=""/>
        <dsp:cNvSpPr/>
      </dsp:nvSpPr>
      <dsp:spPr>
        <a:xfrm>
          <a:off x="4664" y="439903"/>
          <a:ext cx="1827847" cy="1462278"/>
        </a:xfrm>
        <a:prstGeom prst="roundRect">
          <a:avLst>
            <a:gd name="adj" fmla="val 10000"/>
          </a:avLst>
        </a:prstGeom>
        <a:solidFill>
          <a:srgbClr val="70AD47">
            <a:lumMod val="60000"/>
            <a:lumOff val="40000"/>
          </a:srgbClr>
        </a:solidFill>
        <a:ln w="12700" cap="flat" cmpd="sng" algn="ctr">
          <a:solidFill>
            <a:sysClr val="window" lastClr="FFFFFF">
              <a:hueOff val="0"/>
              <a:satOff val="0"/>
              <a:lumOff val="0"/>
              <a:alphaOff val="0"/>
            </a:sysClr>
          </a:solidFill>
          <a:prstDash val="solid"/>
          <a:miter lim="800000"/>
        </a:ln>
        <a:effectLst/>
        <a:scene3d>
          <a:camera prst="orthographicFront"/>
          <a:lightRig rig="threePt" dir="t"/>
        </a:scene3d>
        <a:sp3d>
          <a:bevelT prst="relaxedInset"/>
        </a:sp3d>
      </dsp:spPr>
      <dsp:style>
        <a:lnRef idx="2">
          <a:scrgbClr r="0" g="0" b="0"/>
        </a:lnRef>
        <a:fillRef idx="1">
          <a:scrgbClr r="0" g="0" b="0"/>
        </a:fillRef>
        <a:effectRef idx="0">
          <a:scrgbClr r="0" g="0" b="0"/>
        </a:effectRef>
        <a:fontRef idx="minor">
          <a:schemeClr val="lt1"/>
        </a:fontRef>
      </dsp:style>
      <dsp:txBody>
        <a:bodyPr spcFirstLastPara="0" vert="horz" wrap="square" lIns="26670" tIns="26670" rIns="26670" bIns="26670" numCol="1" spcCol="1270" anchor="ctr" anchorCtr="0">
          <a:noAutofit/>
        </a:bodyPr>
        <a:lstStyle/>
        <a:p>
          <a:pPr lvl="0" algn="ctr" defTabSz="622300">
            <a:lnSpc>
              <a:spcPct val="90000"/>
            </a:lnSpc>
            <a:spcBef>
              <a:spcPct val="0"/>
            </a:spcBef>
            <a:spcAft>
              <a:spcPct val="35000"/>
            </a:spcAft>
          </a:pPr>
          <a:r>
            <a:rPr lang="en-US" sz="1400" b="1" kern="1200" dirty="0" smtClean="0">
              <a:solidFill>
                <a:sysClr val="windowText" lastClr="000000"/>
              </a:solidFill>
              <a:latin typeface="Arial Narrow" panose="020B0606020202030204" pitchFamily="34" charset="0"/>
              <a:ea typeface="+mn-ea"/>
              <a:cs typeface="+mn-cs"/>
            </a:rPr>
            <a:t>30-Day Payments to Creditors</a:t>
          </a:r>
          <a:endParaRPr lang="en-US" sz="1400" b="1" kern="1200" dirty="0">
            <a:solidFill>
              <a:sysClr val="windowText" lastClr="000000"/>
            </a:solidFill>
            <a:latin typeface="Arial Narrow" panose="020B0606020202030204" pitchFamily="34" charset="0"/>
            <a:ea typeface="+mn-ea"/>
            <a:cs typeface="+mn-cs"/>
          </a:endParaRPr>
        </a:p>
      </dsp:txBody>
      <dsp:txXfrm>
        <a:off x="4664" y="439903"/>
        <a:ext cx="1827847" cy="1462278"/>
      </dsp:txXfrm>
    </dsp:sp>
    <dsp:sp modelId="{E78835F7-3571-44F3-86D5-7126E00020A6}">
      <dsp:nvSpPr>
        <dsp:cNvPr id="0" name=""/>
        <dsp:cNvSpPr/>
      </dsp:nvSpPr>
      <dsp:spPr>
        <a:xfrm rot="19500000">
          <a:off x="3769893" y="1340653"/>
          <a:ext cx="1547443" cy="548354"/>
        </a:xfrm>
        <a:prstGeom prst="leftArrow">
          <a:avLst>
            <a:gd name="adj1" fmla="val 60000"/>
            <a:gd name="adj2" fmla="val 50000"/>
          </a:avLst>
        </a:prstGeom>
        <a:solidFill>
          <a:srgbClr val="70AD47">
            <a:lumMod val="50000"/>
          </a:srgbClr>
        </a:solidFill>
        <a:ln>
          <a:noFill/>
        </a:ln>
        <a:effectLst/>
        <a:scene3d>
          <a:camera prst="orthographicFront"/>
          <a:lightRig rig="threePt" dir="t"/>
        </a:scene3d>
        <a:sp3d>
          <a:bevelT prst="relaxedInset"/>
        </a:sp3d>
      </dsp:spPr>
      <dsp:style>
        <a:lnRef idx="0">
          <a:scrgbClr r="0" g="0" b="0"/>
        </a:lnRef>
        <a:fillRef idx="1">
          <a:scrgbClr r="0" g="0" b="0"/>
        </a:fillRef>
        <a:effectRef idx="0">
          <a:scrgbClr r="0" g="0" b="0"/>
        </a:effectRef>
        <a:fontRef idx="minor">
          <a:schemeClr val="lt1"/>
        </a:fontRef>
      </dsp:style>
    </dsp:sp>
    <dsp:sp modelId="{21C46CF2-0D2A-4BE2-8B00-A39532FC8102}">
      <dsp:nvSpPr>
        <dsp:cNvPr id="0" name=""/>
        <dsp:cNvSpPr/>
      </dsp:nvSpPr>
      <dsp:spPr>
        <a:xfrm>
          <a:off x="4263487" y="439903"/>
          <a:ext cx="1827847" cy="1462278"/>
        </a:xfrm>
        <a:prstGeom prst="roundRect">
          <a:avLst>
            <a:gd name="adj" fmla="val 10000"/>
          </a:avLst>
        </a:prstGeom>
        <a:solidFill>
          <a:srgbClr val="70AD47">
            <a:lumMod val="60000"/>
            <a:lumOff val="40000"/>
          </a:srgbClr>
        </a:solidFill>
        <a:ln w="12700" cap="flat" cmpd="sng" algn="ctr">
          <a:solidFill>
            <a:sysClr val="window" lastClr="FFFFFF">
              <a:hueOff val="0"/>
              <a:satOff val="0"/>
              <a:lumOff val="0"/>
              <a:alphaOff val="0"/>
            </a:sysClr>
          </a:solidFill>
          <a:prstDash val="solid"/>
          <a:miter lim="800000"/>
        </a:ln>
        <a:effectLst/>
        <a:scene3d>
          <a:camera prst="orthographicFront"/>
          <a:lightRig rig="threePt" dir="t"/>
        </a:scene3d>
        <a:sp3d>
          <a:bevelT prst="relaxedInset"/>
        </a:sp3d>
      </dsp:spPr>
      <dsp:style>
        <a:lnRef idx="2">
          <a:scrgbClr r="0" g="0" b="0"/>
        </a:lnRef>
        <a:fillRef idx="1">
          <a:scrgbClr r="0" g="0" b="0"/>
        </a:fillRef>
        <a:effectRef idx="0">
          <a:scrgbClr r="0" g="0" b="0"/>
        </a:effectRef>
        <a:fontRef idx="minor">
          <a:schemeClr val="lt1"/>
        </a:fontRef>
      </dsp:style>
      <dsp:txBody>
        <a:bodyPr spcFirstLastPara="0" vert="horz" wrap="square" lIns="26670" tIns="26670" rIns="26670" bIns="26670" numCol="1" spcCol="1270" anchor="ctr" anchorCtr="0">
          <a:noAutofit/>
        </a:bodyPr>
        <a:lstStyle/>
        <a:p>
          <a:pPr lvl="0" algn="ctr" defTabSz="622300">
            <a:lnSpc>
              <a:spcPct val="90000"/>
            </a:lnSpc>
            <a:spcBef>
              <a:spcPct val="0"/>
            </a:spcBef>
            <a:spcAft>
              <a:spcPct val="35000"/>
            </a:spcAft>
          </a:pPr>
          <a:r>
            <a:rPr lang="en-US" sz="1400" b="1" kern="1200" dirty="0" smtClean="0">
              <a:solidFill>
                <a:sysClr val="windowText" lastClr="000000"/>
              </a:solidFill>
              <a:latin typeface="Arial Narrow" panose="020B0606020202030204" pitchFamily="34" charset="0"/>
              <a:ea typeface="+mn-ea"/>
              <a:cs typeface="+mn-cs"/>
            </a:rPr>
            <a:t>Expenditure Trends Analysis</a:t>
          </a:r>
          <a:endParaRPr lang="en-US" sz="1400" b="1" kern="1200" dirty="0">
            <a:solidFill>
              <a:sysClr val="windowText" lastClr="000000"/>
            </a:solidFill>
            <a:latin typeface="Arial Narrow" panose="020B0606020202030204" pitchFamily="34" charset="0"/>
            <a:ea typeface="+mn-ea"/>
            <a:cs typeface="+mn-cs"/>
          </a:endParaRPr>
        </a:p>
      </dsp:txBody>
      <dsp:txXfrm>
        <a:off x="4263487" y="439903"/>
        <a:ext cx="1827847" cy="1462278"/>
      </dsp:txXfrm>
    </dsp:sp>
  </dsp:spTree>
</dsp:drawing>
</file>

<file path=ppt/diagrams/drawing5.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5A8D987D-58BC-4472-BE7A-08753450F48F}">
      <dsp:nvSpPr>
        <dsp:cNvPr id="0" name=""/>
        <dsp:cNvSpPr/>
      </dsp:nvSpPr>
      <dsp:spPr>
        <a:xfrm>
          <a:off x="2155507" y="2277603"/>
          <a:ext cx="1784985" cy="1784985"/>
        </a:xfrm>
        <a:prstGeom prst="ellipse">
          <a:avLst/>
        </a:prstGeom>
        <a:solidFill>
          <a:srgbClr val="70AD47">
            <a:lumMod val="75000"/>
          </a:srgbClr>
        </a:solidFill>
        <a:ln w="12700" cap="flat" cmpd="sng" algn="ctr">
          <a:solidFill>
            <a:sysClr val="window" lastClr="FFFFFF">
              <a:hueOff val="0"/>
              <a:satOff val="0"/>
              <a:lumOff val="0"/>
              <a:alphaOff val="0"/>
            </a:sysClr>
          </a:solidFill>
          <a:prstDash val="solid"/>
          <a:miter lim="800000"/>
        </a:ln>
        <a:effectLst/>
        <a:scene3d>
          <a:camera prst="orthographicFront"/>
          <a:lightRig rig="threePt" dir="t"/>
        </a:scene3d>
        <a:sp3d>
          <a:bevelT/>
        </a:sp3d>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en-US" sz="1400" b="1" kern="1200" dirty="0" smtClean="0">
              <a:solidFill>
                <a:sysClr val="windowText" lastClr="000000"/>
              </a:solidFill>
              <a:effectLst/>
              <a:latin typeface="Arial Narrow" panose="020B0606020202030204" pitchFamily="34" charset="0"/>
              <a:ea typeface="+mn-ea"/>
              <a:cs typeface="+mn-cs"/>
            </a:rPr>
            <a:t>Strengthened collaboration, coordination and integration towards the implementation of the ICVPS</a:t>
          </a:r>
          <a:endParaRPr lang="en-US" sz="1400" b="1" kern="1200" dirty="0">
            <a:solidFill>
              <a:sysClr val="windowText" lastClr="000000"/>
            </a:solidFill>
            <a:latin typeface="Arial Narrow" panose="020B0606020202030204" pitchFamily="34" charset="0"/>
            <a:ea typeface="+mn-ea"/>
            <a:cs typeface="+mn-cs"/>
          </a:endParaRPr>
        </a:p>
      </dsp:txBody>
      <dsp:txXfrm>
        <a:off x="2155507" y="2277603"/>
        <a:ext cx="1784985" cy="1784985"/>
      </dsp:txXfrm>
    </dsp:sp>
    <dsp:sp modelId="{19B8BF16-7047-496D-8C98-F17FA167C1E5}">
      <dsp:nvSpPr>
        <dsp:cNvPr id="0" name=""/>
        <dsp:cNvSpPr/>
      </dsp:nvSpPr>
      <dsp:spPr>
        <a:xfrm rot="12900000">
          <a:off x="871449" y="1920360"/>
          <a:ext cx="1510013" cy="508720"/>
        </a:xfrm>
        <a:prstGeom prst="leftArrow">
          <a:avLst>
            <a:gd name="adj1" fmla="val 60000"/>
            <a:gd name="adj2" fmla="val 50000"/>
          </a:avLst>
        </a:prstGeom>
        <a:solidFill>
          <a:srgbClr val="70AD47">
            <a:lumMod val="50000"/>
          </a:srgbClr>
        </a:solidFill>
        <a:ln>
          <a:noFill/>
        </a:ln>
        <a:effectLst/>
        <a:scene3d>
          <a:camera prst="orthographicFront"/>
          <a:lightRig rig="threePt" dir="t"/>
        </a:scene3d>
        <a:sp3d>
          <a:bevelT prst="relaxedInset"/>
        </a:sp3d>
      </dsp:spPr>
      <dsp:style>
        <a:lnRef idx="0">
          <a:scrgbClr r="0" g="0" b="0"/>
        </a:lnRef>
        <a:fillRef idx="1">
          <a:scrgbClr r="0" g="0" b="0"/>
        </a:fillRef>
        <a:effectRef idx="0">
          <a:scrgbClr r="0" g="0" b="0"/>
        </a:effectRef>
        <a:fontRef idx="minor">
          <a:schemeClr val="lt1"/>
        </a:fontRef>
      </dsp:style>
    </dsp:sp>
    <dsp:sp modelId="{69FFED83-0C1B-4AA2-B862-3F25F2522241}">
      <dsp:nvSpPr>
        <dsp:cNvPr id="0" name=""/>
        <dsp:cNvSpPr/>
      </dsp:nvSpPr>
      <dsp:spPr>
        <a:xfrm>
          <a:off x="160123" y="1063372"/>
          <a:ext cx="1695735" cy="1356588"/>
        </a:xfrm>
        <a:prstGeom prst="roundRect">
          <a:avLst>
            <a:gd name="adj" fmla="val 10000"/>
          </a:avLst>
        </a:prstGeom>
        <a:solidFill>
          <a:srgbClr val="70AD47">
            <a:lumMod val="60000"/>
            <a:lumOff val="40000"/>
          </a:srgbClr>
        </a:solidFill>
        <a:ln w="12700" cap="flat" cmpd="sng" algn="ctr">
          <a:solidFill>
            <a:sysClr val="window" lastClr="FFFFFF">
              <a:hueOff val="0"/>
              <a:satOff val="0"/>
              <a:lumOff val="0"/>
              <a:alphaOff val="0"/>
            </a:sysClr>
          </a:solidFill>
          <a:prstDash val="solid"/>
          <a:miter lim="800000"/>
        </a:ln>
        <a:effectLst/>
        <a:scene3d>
          <a:camera prst="orthographicFront"/>
          <a:lightRig rig="threePt" dir="t"/>
        </a:scene3d>
        <a:sp3d>
          <a:bevelT prst="relaxedInset"/>
        </a:sp3d>
      </dsp:spPr>
      <dsp:style>
        <a:lnRef idx="2">
          <a:scrgbClr r="0" g="0" b="0"/>
        </a:lnRef>
        <a:fillRef idx="1">
          <a:scrgbClr r="0" g="0" b="0"/>
        </a:fillRef>
        <a:effectRef idx="0">
          <a:scrgbClr r="0" g="0" b="0"/>
        </a:effectRef>
        <a:fontRef idx="minor">
          <a:schemeClr val="lt1"/>
        </a:fontRef>
      </dsp:style>
      <dsp:txBody>
        <a:bodyPr spcFirstLastPara="0" vert="horz" wrap="square" lIns="26670" tIns="26670" rIns="26670" bIns="26670" numCol="1" spcCol="1270" anchor="ctr" anchorCtr="0">
          <a:noAutofit/>
        </a:bodyPr>
        <a:lstStyle/>
        <a:p>
          <a:pPr lvl="0" algn="ctr" defTabSz="622300">
            <a:lnSpc>
              <a:spcPct val="90000"/>
            </a:lnSpc>
            <a:spcBef>
              <a:spcPct val="0"/>
            </a:spcBef>
            <a:spcAft>
              <a:spcPct val="35000"/>
            </a:spcAft>
          </a:pPr>
          <a:r>
            <a:rPr lang="en-US" sz="1400" b="1" kern="1200" dirty="0" smtClean="0">
              <a:solidFill>
                <a:sysClr val="windowText" lastClr="000000"/>
              </a:solidFill>
              <a:latin typeface="Arial Narrow" panose="020B0606020202030204" pitchFamily="34" charset="0"/>
              <a:ea typeface="+mn-ea"/>
              <a:cs typeface="+mn-cs"/>
            </a:rPr>
            <a:t>Establishment of Partnerships through MOUs</a:t>
          </a:r>
          <a:endParaRPr lang="en-US" sz="1400" b="1" kern="1200" dirty="0">
            <a:solidFill>
              <a:sysClr val="windowText" lastClr="000000"/>
            </a:solidFill>
            <a:latin typeface="Arial Narrow" panose="020B0606020202030204" pitchFamily="34" charset="0"/>
            <a:ea typeface="+mn-ea"/>
            <a:cs typeface="+mn-cs"/>
          </a:endParaRPr>
        </a:p>
      </dsp:txBody>
      <dsp:txXfrm>
        <a:off x="160123" y="1063372"/>
        <a:ext cx="1695735" cy="1356588"/>
      </dsp:txXfrm>
    </dsp:sp>
    <dsp:sp modelId="{E78835F7-3571-44F3-86D5-7126E00020A6}">
      <dsp:nvSpPr>
        <dsp:cNvPr id="0" name=""/>
        <dsp:cNvSpPr/>
      </dsp:nvSpPr>
      <dsp:spPr>
        <a:xfrm rot="16200000">
          <a:off x="2292993" y="1180352"/>
          <a:ext cx="1510013" cy="508720"/>
        </a:xfrm>
        <a:prstGeom prst="leftArrow">
          <a:avLst>
            <a:gd name="adj1" fmla="val 60000"/>
            <a:gd name="adj2" fmla="val 50000"/>
          </a:avLst>
        </a:prstGeom>
        <a:solidFill>
          <a:srgbClr val="70AD47">
            <a:lumMod val="50000"/>
          </a:srgbClr>
        </a:solidFill>
        <a:ln>
          <a:noFill/>
        </a:ln>
        <a:effectLst/>
        <a:scene3d>
          <a:camera prst="orthographicFront"/>
          <a:lightRig rig="threePt" dir="t"/>
        </a:scene3d>
        <a:sp3d>
          <a:bevelT prst="relaxedInset"/>
        </a:sp3d>
      </dsp:spPr>
      <dsp:style>
        <a:lnRef idx="0">
          <a:scrgbClr r="0" g="0" b="0"/>
        </a:lnRef>
        <a:fillRef idx="1">
          <a:scrgbClr r="0" g="0" b="0"/>
        </a:fillRef>
        <a:effectRef idx="0">
          <a:scrgbClr r="0" g="0" b="0"/>
        </a:effectRef>
        <a:fontRef idx="minor">
          <a:schemeClr val="lt1"/>
        </a:fontRef>
      </dsp:style>
    </dsp:sp>
    <dsp:sp modelId="{21C46CF2-0D2A-4BE2-8B00-A39532FC8102}">
      <dsp:nvSpPr>
        <dsp:cNvPr id="0" name=""/>
        <dsp:cNvSpPr/>
      </dsp:nvSpPr>
      <dsp:spPr>
        <a:xfrm>
          <a:off x="2200132" y="1411"/>
          <a:ext cx="1695735" cy="1356588"/>
        </a:xfrm>
        <a:prstGeom prst="roundRect">
          <a:avLst>
            <a:gd name="adj" fmla="val 10000"/>
          </a:avLst>
        </a:prstGeom>
        <a:solidFill>
          <a:srgbClr val="70AD47">
            <a:lumMod val="60000"/>
            <a:lumOff val="40000"/>
          </a:srgbClr>
        </a:solidFill>
        <a:ln w="12700" cap="flat" cmpd="sng" algn="ctr">
          <a:solidFill>
            <a:sysClr val="window" lastClr="FFFFFF">
              <a:hueOff val="0"/>
              <a:satOff val="0"/>
              <a:lumOff val="0"/>
              <a:alphaOff val="0"/>
            </a:sysClr>
          </a:solidFill>
          <a:prstDash val="solid"/>
          <a:miter lim="800000"/>
        </a:ln>
        <a:effectLst/>
        <a:scene3d>
          <a:camera prst="orthographicFront"/>
          <a:lightRig rig="threePt" dir="t"/>
        </a:scene3d>
        <a:sp3d>
          <a:bevelT prst="relaxedInset"/>
        </a:sp3d>
      </dsp:spPr>
      <dsp:style>
        <a:lnRef idx="2">
          <a:scrgbClr r="0" g="0" b="0"/>
        </a:lnRef>
        <a:fillRef idx="1">
          <a:scrgbClr r="0" g="0" b="0"/>
        </a:fillRef>
        <a:effectRef idx="0">
          <a:scrgbClr r="0" g="0" b="0"/>
        </a:effectRef>
        <a:fontRef idx="minor">
          <a:schemeClr val="lt1"/>
        </a:fontRef>
      </dsp:style>
      <dsp:txBody>
        <a:bodyPr spcFirstLastPara="0" vert="horz" wrap="square" lIns="26670" tIns="26670" rIns="26670" bIns="26670" numCol="1" spcCol="1270" anchor="ctr" anchorCtr="0">
          <a:noAutofit/>
        </a:bodyPr>
        <a:lstStyle/>
        <a:p>
          <a:pPr lvl="0" algn="ctr" defTabSz="622300">
            <a:lnSpc>
              <a:spcPct val="90000"/>
            </a:lnSpc>
            <a:spcBef>
              <a:spcPct val="0"/>
            </a:spcBef>
            <a:spcAft>
              <a:spcPct val="35000"/>
            </a:spcAft>
          </a:pPr>
          <a:r>
            <a:rPr lang="en-US" sz="1400" b="1" kern="1200" dirty="0" smtClean="0">
              <a:solidFill>
                <a:sysClr val="windowText" lastClr="000000"/>
              </a:solidFill>
              <a:latin typeface="Arial Narrow" panose="020B0606020202030204" pitchFamily="34" charset="0"/>
              <a:ea typeface="+mn-ea"/>
              <a:cs typeface="+mn-cs"/>
            </a:rPr>
            <a:t>Capacity-Building Workshops &amp; CSF Assessments</a:t>
          </a:r>
          <a:endParaRPr lang="en-US" sz="1400" b="1" kern="1200" dirty="0">
            <a:solidFill>
              <a:sysClr val="windowText" lastClr="000000"/>
            </a:solidFill>
            <a:latin typeface="Arial Narrow" panose="020B0606020202030204" pitchFamily="34" charset="0"/>
            <a:ea typeface="+mn-ea"/>
            <a:cs typeface="+mn-cs"/>
          </a:endParaRPr>
        </a:p>
      </dsp:txBody>
      <dsp:txXfrm>
        <a:off x="2200132" y="1411"/>
        <a:ext cx="1695735" cy="1356588"/>
      </dsp:txXfrm>
    </dsp:sp>
    <dsp:sp modelId="{DC9B2506-CB3D-4A05-8B46-6578EE620A56}">
      <dsp:nvSpPr>
        <dsp:cNvPr id="0" name=""/>
        <dsp:cNvSpPr/>
      </dsp:nvSpPr>
      <dsp:spPr>
        <a:xfrm rot="19500000">
          <a:off x="3714536" y="1920360"/>
          <a:ext cx="1510013" cy="508720"/>
        </a:xfrm>
        <a:prstGeom prst="leftArrow">
          <a:avLst>
            <a:gd name="adj1" fmla="val 60000"/>
            <a:gd name="adj2" fmla="val 50000"/>
          </a:avLst>
        </a:prstGeom>
        <a:solidFill>
          <a:srgbClr val="70AD47">
            <a:lumMod val="50000"/>
          </a:srgbClr>
        </a:solidFill>
        <a:ln>
          <a:noFill/>
        </a:ln>
        <a:effectLst/>
        <a:scene3d>
          <a:camera prst="orthographicFront"/>
          <a:lightRig rig="threePt" dir="t"/>
        </a:scene3d>
        <a:sp3d>
          <a:bevelT prst="relaxedInset"/>
        </a:sp3d>
      </dsp:spPr>
      <dsp:style>
        <a:lnRef idx="0">
          <a:scrgbClr r="0" g="0" b="0"/>
        </a:lnRef>
        <a:fillRef idx="1">
          <a:scrgbClr r="0" g="0" b="0"/>
        </a:fillRef>
        <a:effectRef idx="0">
          <a:scrgbClr r="0" g="0" b="0"/>
        </a:effectRef>
        <a:fontRef idx="minor">
          <a:schemeClr val="lt1"/>
        </a:fontRef>
      </dsp:style>
    </dsp:sp>
    <dsp:sp modelId="{AC8D69D6-FB14-43B7-94CF-AE6B0AC3DC12}">
      <dsp:nvSpPr>
        <dsp:cNvPr id="0" name=""/>
        <dsp:cNvSpPr/>
      </dsp:nvSpPr>
      <dsp:spPr>
        <a:xfrm>
          <a:off x="4240140" y="1063372"/>
          <a:ext cx="1695735" cy="1356588"/>
        </a:xfrm>
        <a:prstGeom prst="roundRect">
          <a:avLst>
            <a:gd name="adj" fmla="val 10000"/>
          </a:avLst>
        </a:prstGeom>
        <a:solidFill>
          <a:srgbClr val="70AD47">
            <a:lumMod val="60000"/>
            <a:lumOff val="40000"/>
          </a:srgbClr>
        </a:solidFill>
        <a:ln w="12700" cap="flat" cmpd="sng" algn="ctr">
          <a:solidFill>
            <a:sysClr val="window" lastClr="FFFFFF">
              <a:hueOff val="0"/>
              <a:satOff val="0"/>
              <a:lumOff val="0"/>
              <a:alphaOff val="0"/>
            </a:sysClr>
          </a:solidFill>
          <a:prstDash val="solid"/>
          <a:miter lim="800000"/>
        </a:ln>
        <a:effectLst/>
        <a:scene3d>
          <a:camera prst="orthographicFront"/>
          <a:lightRig rig="threePt" dir="t"/>
        </a:scene3d>
        <a:sp3d>
          <a:bevelT prst="relaxedInset"/>
        </a:sp3d>
      </dsp:spPr>
      <dsp:style>
        <a:lnRef idx="2">
          <a:scrgbClr r="0" g="0" b="0"/>
        </a:lnRef>
        <a:fillRef idx="1">
          <a:scrgbClr r="0" g="0" b="0"/>
        </a:fillRef>
        <a:effectRef idx="0">
          <a:scrgbClr r="0" g="0" b="0"/>
        </a:effectRef>
        <a:fontRef idx="minor">
          <a:schemeClr val="lt1"/>
        </a:fontRef>
      </dsp:style>
      <dsp:txBody>
        <a:bodyPr spcFirstLastPara="0" vert="horz" wrap="square" lIns="26670" tIns="26670" rIns="26670" bIns="26670" numCol="1" spcCol="1270" anchor="ctr" anchorCtr="0">
          <a:noAutofit/>
        </a:bodyPr>
        <a:lstStyle/>
        <a:p>
          <a:pPr lvl="0" algn="ctr" defTabSz="622300">
            <a:lnSpc>
              <a:spcPct val="90000"/>
            </a:lnSpc>
            <a:spcBef>
              <a:spcPct val="0"/>
            </a:spcBef>
            <a:spcAft>
              <a:spcPct val="35000"/>
            </a:spcAft>
          </a:pPr>
          <a:r>
            <a:rPr lang="en-US" sz="1400" b="1" kern="1200" dirty="0" smtClean="0">
              <a:solidFill>
                <a:sysClr val="windowText" lastClr="000000"/>
              </a:solidFill>
              <a:latin typeface="Arial Narrow" panose="020B0606020202030204" pitchFamily="34" charset="0"/>
              <a:ea typeface="+mn-ea"/>
              <a:cs typeface="+mn-cs"/>
            </a:rPr>
            <a:t>Anti-Crime Campaigns</a:t>
          </a:r>
          <a:endParaRPr lang="en-US" sz="1400" b="1" kern="1200" dirty="0">
            <a:solidFill>
              <a:sysClr val="windowText" lastClr="000000"/>
            </a:solidFill>
            <a:latin typeface="Arial Narrow" panose="020B0606020202030204" pitchFamily="34" charset="0"/>
            <a:ea typeface="+mn-ea"/>
            <a:cs typeface="+mn-cs"/>
          </a:endParaRPr>
        </a:p>
      </dsp:txBody>
      <dsp:txXfrm>
        <a:off x="4240140" y="1063372"/>
        <a:ext cx="1695735" cy="1356588"/>
      </dsp:txXfrm>
    </dsp:sp>
  </dsp:spTree>
</dsp:drawing>
</file>

<file path=ppt/diagrams/drawing6.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5A8D987D-58BC-4472-BE7A-08753450F48F}">
      <dsp:nvSpPr>
        <dsp:cNvPr id="0" name=""/>
        <dsp:cNvSpPr/>
      </dsp:nvSpPr>
      <dsp:spPr>
        <a:xfrm>
          <a:off x="2085974" y="1700046"/>
          <a:ext cx="1924050" cy="1924050"/>
        </a:xfrm>
        <a:prstGeom prst="ellipse">
          <a:avLst/>
        </a:prstGeom>
        <a:solidFill>
          <a:srgbClr val="70AD47">
            <a:lumMod val="75000"/>
          </a:srgbClr>
        </a:solidFill>
        <a:ln w="12700" cap="flat" cmpd="sng" algn="ctr">
          <a:solidFill>
            <a:sysClr val="window" lastClr="FFFFFF">
              <a:hueOff val="0"/>
              <a:satOff val="0"/>
              <a:lumOff val="0"/>
              <a:alphaOff val="0"/>
            </a:sysClr>
          </a:solidFill>
          <a:prstDash val="solid"/>
          <a:miter lim="800000"/>
        </a:ln>
        <a:effectLst/>
        <a:scene3d>
          <a:camera prst="orthographicFront"/>
          <a:lightRig rig="threePt" dir="t"/>
        </a:scene3d>
        <a:sp3d>
          <a:bevelT/>
        </a:sp3d>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en-US" sz="1400" b="1" kern="1200" dirty="0" smtClean="0">
              <a:solidFill>
                <a:sysClr val="windowText" lastClr="000000"/>
              </a:solidFill>
              <a:effectLst/>
              <a:latin typeface="Arial Narrow" panose="020B0606020202030204" pitchFamily="34" charset="0"/>
              <a:ea typeface="+mn-ea"/>
              <a:cs typeface="+mn-cs"/>
            </a:rPr>
            <a:t>Strengthened community police relations</a:t>
          </a:r>
          <a:endParaRPr lang="en-US" sz="1400" b="1" kern="1200" dirty="0">
            <a:solidFill>
              <a:sysClr val="windowText" lastClr="000000"/>
            </a:solidFill>
            <a:latin typeface="Arial Narrow" panose="020B0606020202030204" pitchFamily="34" charset="0"/>
            <a:ea typeface="+mn-ea"/>
            <a:cs typeface="+mn-cs"/>
          </a:endParaRPr>
        </a:p>
      </dsp:txBody>
      <dsp:txXfrm>
        <a:off x="2085974" y="1700046"/>
        <a:ext cx="1924050" cy="1924050"/>
      </dsp:txXfrm>
    </dsp:sp>
    <dsp:sp modelId="{19B8BF16-7047-496D-8C98-F17FA167C1E5}">
      <dsp:nvSpPr>
        <dsp:cNvPr id="0" name=""/>
        <dsp:cNvSpPr/>
      </dsp:nvSpPr>
      <dsp:spPr>
        <a:xfrm rot="12900000">
          <a:off x="778662" y="1340653"/>
          <a:ext cx="1547443" cy="548354"/>
        </a:xfrm>
        <a:prstGeom prst="leftArrow">
          <a:avLst>
            <a:gd name="adj1" fmla="val 60000"/>
            <a:gd name="adj2" fmla="val 50000"/>
          </a:avLst>
        </a:prstGeom>
        <a:solidFill>
          <a:srgbClr val="70AD47">
            <a:lumMod val="50000"/>
          </a:srgbClr>
        </a:solidFill>
        <a:ln>
          <a:noFill/>
        </a:ln>
        <a:effectLst/>
        <a:scene3d>
          <a:camera prst="orthographicFront"/>
          <a:lightRig rig="threePt" dir="t"/>
        </a:scene3d>
        <a:sp3d>
          <a:bevelT prst="relaxedInset"/>
        </a:sp3d>
      </dsp:spPr>
      <dsp:style>
        <a:lnRef idx="0">
          <a:scrgbClr r="0" g="0" b="0"/>
        </a:lnRef>
        <a:fillRef idx="1">
          <a:scrgbClr r="0" g="0" b="0"/>
        </a:fillRef>
        <a:effectRef idx="0">
          <a:scrgbClr r="0" g="0" b="0"/>
        </a:effectRef>
        <a:fontRef idx="minor">
          <a:schemeClr val="lt1"/>
        </a:fontRef>
      </dsp:style>
    </dsp:sp>
    <dsp:sp modelId="{69FFED83-0C1B-4AA2-B862-3F25F2522241}">
      <dsp:nvSpPr>
        <dsp:cNvPr id="0" name=""/>
        <dsp:cNvSpPr/>
      </dsp:nvSpPr>
      <dsp:spPr>
        <a:xfrm>
          <a:off x="4664" y="439903"/>
          <a:ext cx="1827847" cy="1462278"/>
        </a:xfrm>
        <a:prstGeom prst="roundRect">
          <a:avLst>
            <a:gd name="adj" fmla="val 10000"/>
          </a:avLst>
        </a:prstGeom>
        <a:solidFill>
          <a:srgbClr val="70AD47">
            <a:lumMod val="60000"/>
            <a:lumOff val="40000"/>
          </a:srgbClr>
        </a:solidFill>
        <a:ln w="12700" cap="flat" cmpd="sng" algn="ctr">
          <a:solidFill>
            <a:sysClr val="window" lastClr="FFFFFF">
              <a:hueOff val="0"/>
              <a:satOff val="0"/>
              <a:lumOff val="0"/>
              <a:alphaOff val="0"/>
            </a:sysClr>
          </a:solidFill>
          <a:prstDash val="solid"/>
          <a:miter lim="800000"/>
        </a:ln>
        <a:effectLst/>
        <a:scene3d>
          <a:camera prst="orthographicFront"/>
          <a:lightRig rig="threePt" dir="t"/>
        </a:scene3d>
        <a:sp3d>
          <a:bevelT prst="relaxedInset"/>
        </a:sp3d>
      </dsp:spPr>
      <dsp:style>
        <a:lnRef idx="2">
          <a:scrgbClr r="0" g="0" b="0"/>
        </a:lnRef>
        <a:fillRef idx="1">
          <a:scrgbClr r="0" g="0" b="0"/>
        </a:fillRef>
        <a:effectRef idx="0">
          <a:scrgbClr r="0" g="0" b="0"/>
        </a:effectRef>
        <a:fontRef idx="minor">
          <a:schemeClr val="lt1"/>
        </a:fontRef>
      </dsp:style>
      <dsp:txBody>
        <a:bodyPr spcFirstLastPara="0" vert="horz" wrap="square" lIns="26670" tIns="26670" rIns="26670" bIns="26670" numCol="1" spcCol="1270" anchor="ctr" anchorCtr="0">
          <a:noAutofit/>
        </a:bodyPr>
        <a:lstStyle/>
        <a:p>
          <a:pPr lvl="0" algn="ctr" defTabSz="622300">
            <a:lnSpc>
              <a:spcPct val="90000"/>
            </a:lnSpc>
            <a:spcBef>
              <a:spcPct val="0"/>
            </a:spcBef>
            <a:spcAft>
              <a:spcPct val="35000"/>
            </a:spcAft>
          </a:pPr>
          <a:r>
            <a:rPr lang="en-US" sz="1400" b="1" kern="1200" dirty="0" smtClean="0">
              <a:solidFill>
                <a:sysClr val="windowText" lastClr="000000"/>
              </a:solidFill>
              <a:latin typeface="Arial Narrow" panose="020B0606020202030204" pitchFamily="34" charset="0"/>
              <a:ea typeface="+mn-ea"/>
              <a:cs typeface="+mn-cs"/>
            </a:rPr>
            <a:t>CPF Functionality Assessments</a:t>
          </a:r>
          <a:endParaRPr lang="en-US" sz="1400" b="1" kern="1200" dirty="0">
            <a:solidFill>
              <a:sysClr val="windowText" lastClr="000000"/>
            </a:solidFill>
            <a:latin typeface="Arial Narrow" panose="020B0606020202030204" pitchFamily="34" charset="0"/>
            <a:ea typeface="+mn-ea"/>
            <a:cs typeface="+mn-cs"/>
          </a:endParaRPr>
        </a:p>
      </dsp:txBody>
      <dsp:txXfrm>
        <a:off x="4664" y="439903"/>
        <a:ext cx="1827847" cy="1462278"/>
      </dsp:txXfrm>
    </dsp:sp>
    <dsp:sp modelId="{E78835F7-3571-44F3-86D5-7126E00020A6}">
      <dsp:nvSpPr>
        <dsp:cNvPr id="0" name=""/>
        <dsp:cNvSpPr/>
      </dsp:nvSpPr>
      <dsp:spPr>
        <a:xfrm rot="19500000">
          <a:off x="3769893" y="1340653"/>
          <a:ext cx="1547443" cy="548354"/>
        </a:xfrm>
        <a:prstGeom prst="leftArrow">
          <a:avLst>
            <a:gd name="adj1" fmla="val 60000"/>
            <a:gd name="adj2" fmla="val 50000"/>
          </a:avLst>
        </a:prstGeom>
        <a:solidFill>
          <a:srgbClr val="70AD47">
            <a:lumMod val="50000"/>
          </a:srgbClr>
        </a:solidFill>
        <a:ln>
          <a:noFill/>
        </a:ln>
        <a:effectLst/>
        <a:scene3d>
          <a:camera prst="orthographicFront"/>
          <a:lightRig rig="threePt" dir="t"/>
        </a:scene3d>
        <a:sp3d>
          <a:bevelT prst="relaxedInset"/>
        </a:sp3d>
      </dsp:spPr>
      <dsp:style>
        <a:lnRef idx="0">
          <a:scrgbClr r="0" g="0" b="0"/>
        </a:lnRef>
        <a:fillRef idx="1">
          <a:scrgbClr r="0" g="0" b="0"/>
        </a:fillRef>
        <a:effectRef idx="0">
          <a:scrgbClr r="0" g="0" b="0"/>
        </a:effectRef>
        <a:fontRef idx="minor">
          <a:schemeClr val="lt1"/>
        </a:fontRef>
      </dsp:style>
    </dsp:sp>
    <dsp:sp modelId="{21C46CF2-0D2A-4BE2-8B00-A39532FC8102}">
      <dsp:nvSpPr>
        <dsp:cNvPr id="0" name=""/>
        <dsp:cNvSpPr/>
      </dsp:nvSpPr>
      <dsp:spPr>
        <a:xfrm>
          <a:off x="4263487" y="439903"/>
          <a:ext cx="1827847" cy="1462278"/>
        </a:xfrm>
        <a:prstGeom prst="roundRect">
          <a:avLst>
            <a:gd name="adj" fmla="val 10000"/>
          </a:avLst>
        </a:prstGeom>
        <a:solidFill>
          <a:srgbClr val="70AD47">
            <a:lumMod val="60000"/>
            <a:lumOff val="40000"/>
          </a:srgbClr>
        </a:solidFill>
        <a:ln w="12700" cap="flat" cmpd="sng" algn="ctr">
          <a:solidFill>
            <a:sysClr val="window" lastClr="FFFFFF">
              <a:hueOff val="0"/>
              <a:satOff val="0"/>
              <a:lumOff val="0"/>
              <a:alphaOff val="0"/>
            </a:sysClr>
          </a:solidFill>
          <a:prstDash val="solid"/>
          <a:miter lim="800000"/>
        </a:ln>
        <a:effectLst/>
        <a:scene3d>
          <a:camera prst="orthographicFront"/>
          <a:lightRig rig="threePt" dir="t"/>
        </a:scene3d>
        <a:sp3d>
          <a:bevelT prst="relaxedInset"/>
        </a:sp3d>
      </dsp:spPr>
      <dsp:style>
        <a:lnRef idx="2">
          <a:scrgbClr r="0" g="0" b="0"/>
        </a:lnRef>
        <a:fillRef idx="1">
          <a:scrgbClr r="0" g="0" b="0"/>
        </a:fillRef>
        <a:effectRef idx="0">
          <a:scrgbClr r="0" g="0" b="0"/>
        </a:effectRef>
        <a:fontRef idx="minor">
          <a:schemeClr val="lt1"/>
        </a:fontRef>
      </dsp:style>
      <dsp:txBody>
        <a:bodyPr spcFirstLastPara="0" vert="horz" wrap="square" lIns="26670" tIns="26670" rIns="26670" bIns="26670" numCol="1" spcCol="1270" anchor="ctr" anchorCtr="0">
          <a:noAutofit/>
        </a:bodyPr>
        <a:lstStyle/>
        <a:p>
          <a:pPr lvl="0" algn="ctr" defTabSz="622300">
            <a:lnSpc>
              <a:spcPct val="90000"/>
            </a:lnSpc>
            <a:spcBef>
              <a:spcPct val="0"/>
            </a:spcBef>
            <a:spcAft>
              <a:spcPct val="35000"/>
            </a:spcAft>
          </a:pPr>
          <a:r>
            <a:rPr lang="en-US" sz="1400" b="1" kern="1200" dirty="0" smtClean="0">
              <a:solidFill>
                <a:sysClr val="windowText" lastClr="000000"/>
              </a:solidFill>
              <a:latin typeface="Arial Narrow" panose="020B0606020202030204" pitchFamily="34" charset="0"/>
              <a:ea typeface="+mn-ea"/>
              <a:cs typeface="+mn-cs"/>
            </a:rPr>
            <a:t>CPF Training Workshops</a:t>
          </a:r>
          <a:endParaRPr lang="en-US" sz="1400" b="1" kern="1200" dirty="0">
            <a:solidFill>
              <a:sysClr val="windowText" lastClr="000000"/>
            </a:solidFill>
            <a:latin typeface="Arial Narrow" panose="020B0606020202030204" pitchFamily="34" charset="0"/>
            <a:ea typeface="+mn-ea"/>
            <a:cs typeface="+mn-cs"/>
          </a:endParaRPr>
        </a:p>
      </dsp:txBody>
      <dsp:txXfrm>
        <a:off x="4263487" y="439903"/>
        <a:ext cx="1827847" cy="1462278"/>
      </dsp:txXfrm>
    </dsp:sp>
  </dsp:spTree>
</dsp:drawing>
</file>

<file path=ppt/diagrams/drawing7.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8.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9.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11/layout/HexagonRadial">
  <dgm:title val="Hexagon Radial"/>
  <dgm:desc val="Use to show a sequential process that relates to a central idea or theme. Limited to six Level 2 shapes. Works best with small amounts of text. Unused text does not appear, but remains available if you switch layouts."/>
  <dgm:catLst>
    <dgm:cat type="cycle" pri="8500"/>
    <dgm:cat type="officeonline" pri="9000"/>
  </dgm:catLst>
  <dgm:sampData>
    <dgm:dataModel>
      <dgm:ptLst>
        <dgm:pt modelId="0" type="doc"/>
        <dgm:pt modelId="10">
          <dgm:prSet phldr="1"/>
        </dgm:pt>
        <dgm:pt modelId="11">
          <dgm:prSet phldr="1"/>
        </dgm:pt>
        <dgm:pt modelId="12">
          <dgm:prSet phldr="1"/>
        </dgm:pt>
        <dgm:pt modelId="13">
          <dgm:prSet phldr="1"/>
        </dgm:pt>
        <dgm:pt modelId="14">
          <dgm:prSet phldr="1"/>
        </dgm:pt>
        <dgm:pt modelId="15">
          <dgm:prSet phldr="1"/>
        </dgm:pt>
        <dgm:pt modelId="16">
          <dgm:prSet phldr="1"/>
        </dgm:pt>
      </dgm:ptLst>
      <dgm:cxnLst>
        <dgm:cxn modelId="40" srcId="0" destId="10" srcOrd="0" destOrd="0"/>
        <dgm:cxn modelId="50" srcId="10" destId="11" srcOrd="0" destOrd="0"/>
        <dgm:cxn modelId="60" srcId="10" destId="12" srcOrd="0" destOrd="0"/>
        <dgm:cxn modelId="70" srcId="10" destId="13" srcOrd="0" destOrd="0"/>
        <dgm:cxn modelId="80" srcId="10" destId="14" srcOrd="0" destOrd="0"/>
        <dgm:cxn modelId="90" srcId="10" destId="15" srcOrd="0" destOrd="0"/>
        <dgm:cxn modelId="100" srcId="10" destId="16" srcOrd="0" destOrd="0"/>
      </dgm:cxnLst>
      <dgm:bg/>
      <dgm:whole/>
    </dgm:dataModel>
  </dgm:sampData>
  <dgm:styleData>
    <dgm:dataModel>
      <dgm:ptLst>
        <dgm:pt modelId="0" type="doc"/>
        <dgm:pt modelId="10">
          <dgm:prSet phldr="1"/>
        </dgm:pt>
        <dgm:pt modelId="11">
          <dgm:prSet phldr="1"/>
        </dgm:pt>
        <dgm:pt modelId="12">
          <dgm:prSet phldr="1"/>
        </dgm:pt>
        <dgm:pt modelId="13">
          <dgm:prSet phldr="1"/>
        </dgm:pt>
      </dgm:ptLst>
      <dgm:cxnLst>
        <dgm:cxn modelId="40" srcId="0" destId="10" srcOrd="0" destOrd="0"/>
        <dgm:cxn modelId="50" srcId="10" destId="11" srcOrd="0" destOrd="0"/>
        <dgm:cxn modelId="60" srcId="10" destId="12" srcOrd="0" destOrd="0"/>
        <dgm:cxn modelId="70" srcId="10" destId="13" srcOrd="0" destOrd="0"/>
      </dgm:cxnLst>
      <dgm:bg/>
      <dgm:whole/>
    </dgm:dataModel>
  </dgm:styleData>
  <dgm:clrData>
    <dgm:dataModel>
      <dgm:ptLst>
        <dgm:pt modelId="0" type="doc"/>
        <dgm:pt modelId="10">
          <dgm:prSet phldr="1"/>
        </dgm:pt>
        <dgm:pt modelId="11">
          <dgm:prSet phldr="1"/>
        </dgm:pt>
        <dgm:pt modelId="12">
          <dgm:prSet phldr="1"/>
        </dgm:pt>
        <dgm:pt modelId="13">
          <dgm:prSet phldr="1"/>
        </dgm:pt>
        <dgm:pt modelId="14">
          <dgm:prSet phldr="1"/>
        </dgm:pt>
        <dgm:pt modelId="15">
          <dgm:prSet phldr="1"/>
        </dgm:pt>
        <dgm:pt modelId="16">
          <dgm:prSet phldr="1"/>
        </dgm:pt>
      </dgm:ptLst>
      <dgm:cxnLst>
        <dgm:cxn modelId="40" srcId="0" destId="10" srcOrd="0" destOrd="0"/>
        <dgm:cxn modelId="50" srcId="10" destId="11" srcOrd="0" destOrd="0"/>
        <dgm:cxn modelId="60" srcId="10" destId="12" srcOrd="0" destOrd="0"/>
        <dgm:cxn modelId="70" srcId="10" destId="13" srcOrd="0" destOrd="0"/>
        <dgm:cxn modelId="80" srcId="10" destId="14" srcOrd="0" destOrd="0"/>
        <dgm:cxn modelId="90" srcId="10" destId="15" srcOrd="0" destOrd="0"/>
        <dgm:cxn modelId="100" srcId="10" destId="16" srcOrd="0" destOrd="0"/>
      </dgm:cxnLst>
      <dgm:bg/>
      <dgm:whole/>
    </dgm:dataModel>
  </dgm:clrData>
  <dgm:layoutNode name="Name0">
    <dgm:varLst>
      <dgm:chMax val="1"/>
      <dgm:chPref val="1"/>
      <dgm:dir/>
      <dgm:animOne val="branch"/>
      <dgm:animLvl val="lvl"/>
    </dgm:varLst>
    <dgm:shape xmlns:r="http://schemas.openxmlformats.org/officeDocument/2006/relationships" r:blip="">
      <dgm:adjLst/>
    </dgm:shape>
    <dgm:choose name="Name1">
      <dgm:if name="Name2" func="var" arg="dir" op="equ" val="norm">
        <dgm:choose name="Name3">
          <dgm:if name="Name4" axis="ch ch" ptType="node node" st="1 1" cnt="1 0" func="cnt" op="equ" val="0">
            <dgm:alg type="composite">
              <dgm:param type="ar" val="1.1561"/>
            </dgm:alg>
            <dgm:constrLst>
              <dgm:constr type="primFontSz" for="des" forName="Parent" val="65"/>
              <dgm:constr type="l" for="ch" forName="Parent" refType="w" fact="0"/>
              <dgm:constr type="t" for="ch" forName="Parent" refType="h" fact="0"/>
              <dgm:constr type="w" for="ch" forName="Parent" refType="w"/>
              <dgm:constr type="h" for="ch" forName="Parent" refType="h"/>
            </dgm:constrLst>
          </dgm:if>
          <dgm:if name="Name5" axis="ch ch" ptType="node node" st="1 1" cnt="1 0" func="cnt" op="lte" val="1">
            <dgm:alg type="composite">
              <dgm:param type="ar" val="1.368"/>
            </dgm:alg>
            <dgm:constrLst>
              <dgm:constr type="primFontSz" for="des" forName="Parent" val="65"/>
              <dgm:constr type="primFontSz" for="des" forName="Child1" val="65"/>
              <dgm:constr type="primFontSz" for="des" forName="Child1" refType="primFontSz" refFor="des" refForName="Parent" op="lte"/>
              <dgm:constr type="l" for="ch" forName="Accent1" refType="w" fact="0.1685"/>
              <dgm:constr type="t" for="ch" forName="Accent1" refType="h" fact="0.2946"/>
              <dgm:constr type="w" for="ch" forName="Accent1" refType="w" fact="0.462"/>
              <dgm:constr type="h" for="ch" forName="Accent1" refType="h" fact="0.5472"/>
              <dgm:constr type="l" for="ch" forName="Parent" refType="w" fact="0"/>
              <dgm:constr type="t" for="ch" forName="Parent" refType="h" fact="0.2885"/>
              <dgm:constr type="w" for="ch" forName="Parent" refType="w" fact="0.6013"/>
              <dgm:constr type="h" for="ch" forName="Parent" refType="h" fact="0.7115"/>
              <dgm:constr type="l" for="ch" forName="Child1" refType="w" fact="0.5073"/>
              <dgm:constr type="t" for="ch" forName="Child1" refType="h" fact="0"/>
              <dgm:constr type="w" for="ch" forName="Child1" refType="w" fact="0.4927"/>
              <dgm:constr type="h" for="ch" forName="Child1" refType="h" fact="0.5831"/>
            </dgm:constrLst>
          </dgm:if>
          <dgm:if name="Name6" axis="ch ch" ptType="node node" st="1 1" cnt="1 0" func="cnt" op="equ" val="2">
            <dgm:alg type="composite">
              <dgm:param type="ar" val="1.0619"/>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2" refType="primFontSz" refFor="des" refForName="Child1" op="equ"/>
              <dgm:constr type="l" for="ch" forName="Accent2" refType="w" fact="0.6413"/>
              <dgm:constr type="t" for="ch" forName="Accent2" refType="h" fact="0.3477"/>
              <dgm:constr type="w" for="ch" forName="Accent2" refType="w" fact="0.2269"/>
              <dgm:constr type="h" for="ch" forName="Accent2" refType="h" fact="0.2076"/>
              <dgm:constr type="l" for="ch" forName="Accent1" refType="w" fact="0"/>
              <dgm:constr type="t" for="ch" forName="Accent1" refType="h" fact="0"/>
              <dgm:constr type="w" for="ch" forName="Accent1" refType="w" fact="0"/>
              <dgm:constr type="h" for="ch" forName="Accent1" refType="h" fact="0"/>
              <dgm:constr type="l" for="ch" forName="Parent" refType="w" fact="0"/>
              <dgm:constr type="t" for="ch" forName="Parent" refType="h" fact="0.2239"/>
              <dgm:constr type="w" for="ch" forName="Parent" refType="w" fact="0.6013"/>
              <dgm:constr type="h" for="ch" forName="Parent" refType="h" fact="0.5523"/>
              <dgm:constr type="l" for="ch" forName="Child1" refType="w" fact="0.5073"/>
              <dgm:constr type="t" for="ch" forName="Child1" refType="h" fact="0"/>
              <dgm:constr type="w" for="ch" forName="Child1" refType="w" fact="0.4927"/>
              <dgm:constr type="h" for="ch" forName="Child1" refType="h" fact="0.4527"/>
              <dgm:constr type="l" for="ch" forName="Child2" refType="w" fact="0.5073"/>
              <dgm:constr type="t" for="ch" forName="Child2" refType="h" fact="0.5473"/>
              <dgm:constr type="w" for="ch" forName="Child2" refType="w" fact="0.4927"/>
              <dgm:constr type="h" for="ch" forName="Child2" refType="h" fact="0.4527"/>
            </dgm:constrLst>
          </dgm:if>
          <dgm:if name="Name7" axis="ch ch" ptType="node node" st="1 1" cnt="1 0" func="cnt" op="equ" val="3">
            <dgm:alg type="composite">
              <dgm:param type="ar" val="0.8305"/>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2" refType="primFontSz" refFor="des" refForName="Child1" op="equ"/>
              <dgm:constr type="primFontSz" for="des" forName="Child3" refType="primFontSz" refFor="des" refForName="Child1" op="equ"/>
              <dgm:constr type="l" for="ch" forName="Accent3" refType="w" fact="0.4573"/>
              <dgm:constr type="t" for="ch" forName="Accent3" refType="h" fact="0.6145"/>
              <dgm:constr type="w" for="ch" forName="Accent3" refType="w" fact="0.2269"/>
              <dgm:constr type="h" for="ch" forName="Accent3" refType="h" fact="0.1623"/>
              <dgm:constr type="l" for="ch" forName="Accent2" refType="w" fact="0.6413"/>
              <dgm:constr type="t" for="ch" forName="Accent2" refType="h" fact="0.2719"/>
              <dgm:constr type="w" for="ch" forName="Accent2" refType="w" fact="0.2269"/>
              <dgm:constr type="h" for="ch" forName="Accent2" refType="h" fact="0.1623"/>
              <dgm:constr type="l" for="ch" forName="Accent1" refType="w" fact="0"/>
              <dgm:constr type="t" for="ch" forName="Accent1" refType="h" fact="0"/>
              <dgm:constr type="w" for="ch" forName="Accent1" refType="w" fact="0"/>
              <dgm:constr type="h" for="ch" forName="Accent1" refType="h" fact="0"/>
              <dgm:constr type="l" for="ch" forName="Child3" refType="w" fact="0.0554"/>
              <dgm:constr type="t" for="ch" forName="Child3" refType="h" fact="0.646"/>
              <dgm:constr type="w" for="ch" forName="Child3" refType="w" fact="0.4927"/>
              <dgm:constr type="h" for="ch" forName="Child3" refType="h" fact="0.354"/>
              <dgm:constr type="l" for="ch" forName="Parent" refType="w" fact="0"/>
              <dgm:constr type="t" for="ch" forName="Parent" refType="h" fact="0.1751"/>
              <dgm:constr type="w" for="ch" forName="Parent" refType="w" fact="0.6013"/>
              <dgm:constr type="h" for="ch" forName="Parent" refType="h" fact="0.4319"/>
              <dgm:constr type="l" for="ch" forName="Child1" refType="w" fact="0.5073"/>
              <dgm:constr type="t" for="ch" forName="Child1" refType="h" fact="0"/>
              <dgm:constr type="w" for="ch" forName="Child1" refType="w" fact="0.4927"/>
              <dgm:constr type="h" for="ch" forName="Child1" refType="h" fact="0.354"/>
              <dgm:constr type="l" for="ch" forName="Child2" refType="w" fact="0.5073"/>
              <dgm:constr type="t" for="ch" forName="Child2" refType="h" fact="0.428"/>
              <dgm:constr type="w" for="ch" forName="Child2" refType="w" fact="0.4927"/>
              <dgm:constr type="h" for="ch" forName="Child2" refType="h" fact="0.354"/>
            </dgm:constrLst>
          </dgm:if>
          <dgm:if name="Name8" axis="ch ch" ptType="node node" st="1 1" cnt="1 0" func="cnt" op="equ" val="4">
            <dgm:alg type="composite">
              <dgm:param type="ar" val="0.682"/>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4" refType="w" fact="0.4573"/>
              <dgm:constr type="t" for="ch" forName="Accent4" refType="h" fact="0.6834"/>
              <dgm:constr type="w" for="ch" forName="Accent4" refType="w" fact="0.2269"/>
              <dgm:constr type="h" for="ch" forName="Accent4" refType="h" fact="0.1333"/>
              <dgm:constr type="l" for="ch" forName="Accent3" refType="w" fact="0.6413"/>
              <dgm:constr type="t" for="ch" forName="Accent3" refType="h" fact="0.4021"/>
              <dgm:constr type="w" for="ch" forName="Accent3" refType="w" fact="0.2269"/>
              <dgm:constr type="h" for="ch" forName="Accent3" refType="h" fact="0.1333"/>
              <dgm:constr type="l" for="ch" forName="Accent2" refType="w" fact="0.3765"/>
              <dgm:constr type="t" for="ch" forName="Accent2" refType="h" fact="0.1529"/>
              <dgm:constr type="w" for="ch" forName="Accent2" refType="w" fact="0.2269"/>
              <dgm:constr type="h" for="ch" forName="Accent2" refType="h" fact="0.1333"/>
              <dgm:constr type="l" for="ch" forName="Accent1" refType="w" fact="0"/>
              <dgm:constr type="t" for="ch" forName="Accent1" refType="h" fact="0"/>
              <dgm:constr type="w" for="ch" forName="Accent1" refType="w" fact="0"/>
              <dgm:constr type="h" for="ch" forName="Accent1" refType="h" fact="0"/>
              <dgm:constr type="l" for="ch" forName="Child4" refType="w" fact="0.0554"/>
              <dgm:constr type="t" for="ch" forName="Child4" refType="h" fact="0.7093"/>
              <dgm:constr type="w" for="ch" forName="Child4" refType="w" fact="0.4927"/>
              <dgm:constr type="h" for="ch" forName="Child4" refType="h" fact="0.2907"/>
              <dgm:constr type="l" for="ch" forName="Parent" refType="w" fact="0"/>
              <dgm:constr type="t" for="ch" forName="Parent" refType="h" fact="0.3226"/>
              <dgm:constr type="w" for="ch" forName="Parent" refType="w" fact="0.6013"/>
              <dgm:constr type="h" for="ch" forName="Parent" refType="h" fact="0.3547"/>
              <dgm:constr type="l" for="ch" forName="Child2" refType="w" fact="0.5073"/>
              <dgm:constr type="t" for="ch" forName="Child2" refType="h" fact="0.1788"/>
              <dgm:constr type="w" for="ch" forName="Child2" refType="w" fact="0.4927"/>
              <dgm:constr type="h" for="ch" forName="Child2" refType="h" fact="0.2907"/>
              <dgm:constr type="l" for="ch" forName="Child3" refType="w" fact="0.5073"/>
              <dgm:constr type="t" for="ch" forName="Child3" refType="h" fact="0.5303"/>
              <dgm:constr type="w" for="ch" forName="Child3" refType="w" fact="0.4927"/>
              <dgm:constr type="h" for="ch" forName="Child3" refType="h" fact="0.2907"/>
              <dgm:constr type="l" for="ch" forName="Child1" refType="w" fact="0.0554"/>
              <dgm:constr type="t" for="ch" forName="Child1" refType="h" fact="0"/>
              <dgm:constr type="w" for="ch" forName="Child1" refType="w" fact="0.4927"/>
              <dgm:constr type="h" for="ch" forName="Child1" refType="h" fact="0.2907"/>
            </dgm:constrLst>
          </dgm:if>
          <dgm:if name="Name9" axis="ch ch" ptType="node node" st="1 1" cnt="1 0" func="cnt" op="equ" val="5">
            <dgm:alg type="composite">
              <dgm:param type="ar" val="0.9538"/>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5" refType="w" fact="0.2858"/>
              <dgm:constr type="t" for="ch" forName="Accent5" refType="h" fact="0.7126"/>
              <dgm:constr type="w" for="ch" forName="Accent5" refType="w" fact="0.1622"/>
              <dgm:constr type="h" for="ch" forName="Accent5" refType="h" fact="0.1333"/>
              <dgm:constr type="l" for="ch" forName="Accent4" refType="w" fact="0.612"/>
              <dgm:constr type="t" for="ch" forName="Accent4" refType="h" fact="0.6834"/>
              <dgm:constr type="w" for="ch" forName="Accent4" refType="w" fact="0.1622"/>
              <dgm:constr type="h" for="ch" forName="Accent4" refType="h" fact="0.1333"/>
              <dgm:constr type="l" for="ch" forName="Accent3" refType="w" fact="0.7435"/>
              <dgm:constr type="t" for="ch" forName="Accent3" refType="h" fact="0.4021"/>
              <dgm:constr type="w" for="ch" forName="Accent3" refType="w" fact="0.1622"/>
              <dgm:constr type="h" for="ch" forName="Accent3" refType="h" fact="0.1333"/>
              <dgm:constr type="l" for="ch" forName="Accent2" refType="w" fact="0.5542"/>
              <dgm:constr type="t" for="ch" forName="Accent2" refType="h" fact="0.1529"/>
              <dgm:constr type="w" for="ch" forName="Accent2" refType="w" fact="0.1622"/>
              <dgm:constr type="h" for="ch" forName="Accent2" refType="h" fact="0.1333"/>
              <dgm:constr type="l" for="ch" forName="Accent1" refType="w" fact="0"/>
              <dgm:constr type="t" for="ch" forName="Accent1" refType="h" fact="0"/>
              <dgm:constr type="w" for="ch" forName="Accent1" refType="w" fact="0"/>
              <dgm:constr type="h" for="ch" forName="Accent1" refType="h" fact="0"/>
              <dgm:constr type="l" for="ch" forName="Child4" refType="w" fact="0.3246"/>
              <dgm:constr type="t" for="ch" forName="Child4" refType="h" fact="0.7093"/>
              <dgm:constr type="w" for="ch" forName="Child4" refType="w" fact="0.3523"/>
              <dgm:constr type="h" for="ch" forName="Child4" refType="h" fact="0.2907"/>
              <dgm:constr type="l" for="ch" forName="Parent" refType="w" fact="0.285"/>
              <dgm:constr type="t" for="ch" forName="Parent" refType="h" fact="0.3226"/>
              <dgm:constr type="w" for="ch" forName="Parent" refType="w" fact="0.4299"/>
              <dgm:constr type="h" for="ch" forName="Parent" refType="h" fact="0.3547"/>
              <dgm:constr type="l" for="ch" forName="Child2" refType="w" fact="0.6477"/>
              <dgm:constr type="t" for="ch" forName="Child2" refType="h" fact="0.1788"/>
              <dgm:constr type="w" for="ch" forName="Child2" refType="w" fact="0.3523"/>
              <dgm:constr type="h" for="ch" forName="Child2" refType="h" fact="0.2907"/>
              <dgm:constr type="l" for="ch" forName="Child3" refType="w" fact="0.6477"/>
              <dgm:constr type="t" for="ch" forName="Child3" refType="h" fact="0.5303"/>
              <dgm:constr type="w" for="ch" forName="Child3" refType="w" fact="0.3523"/>
              <dgm:constr type="h" for="ch" forName="Child3" refType="h" fact="0.2907"/>
              <dgm:constr type="l" for="ch" forName="Child5" refType="w" fact="0"/>
              <dgm:constr type="t" for="ch" forName="Child5" refType="h" fact="0.5305"/>
              <dgm:constr type="w" for="ch" forName="Child5" refType="w" fact="0.3523"/>
              <dgm:constr type="h" for="ch" forName="Child5" refType="h" fact="0.2907"/>
              <dgm:constr type="l" for="ch" forName="Child1" refType="w" fact="0.3246"/>
              <dgm:constr type="t" for="ch" forName="Child1" refType="h" fact="0"/>
              <dgm:constr type="w" for="ch" forName="Child1" refType="w" fact="0.3523"/>
              <dgm:constr type="h" for="ch" forName="Child1" refType="h" fact="0.2907"/>
            </dgm:constrLst>
          </dgm:if>
          <dgm:else name="Name10">
            <dgm:alg type="composite">
              <dgm:param type="ar" val="0.9538"/>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6" refType="primFontSz" refFor="des" refForName="Parent" op="lte"/>
              <dgm:constr type="primFontSz" for="des" forName="Child7"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ptType="node" op="equ" val="65"/>
              <dgm:constr type="l" for="ch" forName="Accent6" refType="w" fact="0.0934"/>
              <dgm:constr type="t" for="ch" forName="Accent6" refType="h" fact="0.4635"/>
              <dgm:constr type="w" for="ch" forName="Accent6" refType="w" fact="0.1622"/>
              <dgm:constr type="h" for="ch" forName="Accent6" refType="h" fact="0.1333"/>
              <dgm:constr type="l" for="ch" forName="Accent5" refType="w" fact="0.2858"/>
              <dgm:constr type="t" for="ch" forName="Accent5" refType="h" fact="0.7126"/>
              <dgm:constr type="w" for="ch" forName="Accent5" refType="w" fact="0.1622"/>
              <dgm:constr type="h" for="ch" forName="Accent5" refType="h" fact="0.1333"/>
              <dgm:constr type="l" for="ch" forName="Accent4" refType="w" fact="0.612"/>
              <dgm:constr type="t" for="ch" forName="Accent4" refType="h" fact="0.6834"/>
              <dgm:constr type="w" for="ch" forName="Accent4" refType="w" fact="0.1622"/>
              <dgm:constr type="h" for="ch" forName="Accent4" refType="h" fact="0.1333"/>
              <dgm:constr type="l" for="ch" forName="Accent3" refType="w" fact="0.7435"/>
              <dgm:constr type="t" for="ch" forName="Accent3" refType="h" fact="0.4021"/>
              <dgm:constr type="w" for="ch" forName="Accent3" refType="w" fact="0.1622"/>
              <dgm:constr type="h" for="ch" forName="Accent3" refType="h" fact="0.1333"/>
              <dgm:constr type="l" for="ch" forName="Accent2" refType="w" fact="0.5542"/>
              <dgm:constr type="t" for="ch" forName="Accent2" refType="h" fact="0.1529"/>
              <dgm:constr type="w" for="ch" forName="Accent2" refType="w" fact="0.1622"/>
              <dgm:constr type="h" for="ch" forName="Accent2" refType="h" fact="0.1333"/>
              <dgm:constr type="l" for="ch" forName="Accent1" refType="w" fact="0"/>
              <dgm:constr type="t" for="ch" forName="Accent1" refType="h" fact="0"/>
              <dgm:constr type="w" for="ch" forName="Accent1" refType="w" fact="0"/>
              <dgm:constr type="h" for="ch" forName="Accent1" refType="h" fact="0"/>
              <dgm:constr type="l" for="ch" forName="Child4" refType="w" fact="0.3246"/>
              <dgm:constr type="t" for="ch" forName="Child4" refType="h" fact="0.7093"/>
              <dgm:constr type="w" for="ch" forName="Child4" refType="w" fact="0.3523"/>
              <dgm:constr type="h" for="ch" forName="Child4" refType="h" fact="0.2907"/>
              <dgm:constr type="l" for="ch" forName="Parent" refType="w" fact="0.285"/>
              <dgm:constr type="t" for="ch" forName="Parent" refType="h" fact="0.3226"/>
              <dgm:constr type="w" for="ch" forName="Parent" refType="w" fact="0.4299"/>
              <dgm:constr type="h" for="ch" forName="Parent" refType="h" fact="0.3547"/>
              <dgm:constr type="l" for="ch" forName="Child2" refType="w" fact="0.6477"/>
              <dgm:constr type="t" for="ch" forName="Child2" refType="h" fact="0.1788"/>
              <dgm:constr type="w" for="ch" forName="Child2" refType="w" fact="0.3523"/>
              <dgm:constr type="h" for="ch" forName="Child2" refType="h" fact="0.2907"/>
              <dgm:constr type="l" for="ch" forName="Child3" refType="w" fact="0.6477"/>
              <dgm:constr type="t" for="ch" forName="Child3" refType="h" fact="0.5303"/>
              <dgm:constr type="w" for="ch" forName="Child3" refType="w" fact="0.3523"/>
              <dgm:constr type="h" for="ch" forName="Child3" refType="h" fact="0.2907"/>
              <dgm:constr type="l" for="ch" forName="Child5" refType="w" fact="0"/>
              <dgm:constr type="t" for="ch" forName="Child5" refType="h" fact="0.5305"/>
              <dgm:constr type="w" for="ch" forName="Child5" refType="w" fact="0.3523"/>
              <dgm:constr type="h" for="ch" forName="Child5" refType="h" fact="0.2907"/>
              <dgm:constr type="l" for="ch" forName="Child6" refType="w" fact="0"/>
              <dgm:constr type="t" for="ch" forName="Child6" refType="h" fact="0.1784"/>
              <dgm:constr type="w" for="ch" forName="Child6" refType="w" fact="0.3523"/>
              <dgm:constr type="h" for="ch" forName="Child6" refType="h" fact="0.2907"/>
              <dgm:constr type="l" for="ch" forName="Child1" refType="w" fact="0.3246"/>
              <dgm:constr type="t" for="ch" forName="Child1" refType="h" fact="0"/>
              <dgm:constr type="w" for="ch" forName="Child1" refType="w" fact="0.3523"/>
              <dgm:constr type="h" for="ch" forName="Child1" refType="h" fact="0.2907"/>
            </dgm:constrLst>
          </dgm:else>
        </dgm:choose>
      </dgm:if>
      <dgm:else name="Name11">
        <dgm:choose name="Name12">
          <dgm:if name="Name13" axis="ch ch" ptType="node node" st="1 1" cnt="1 0" func="cnt" op="equ" val="0">
            <dgm:alg type="composite">
              <dgm:param type="ar" val="1.1561"/>
            </dgm:alg>
            <dgm:constrLst>
              <dgm:constr type="primFontSz" for="des" forName="Parent" val="65"/>
              <dgm:constr type="l" for="ch" forName="Parent" refType="w" fact="0"/>
              <dgm:constr type="t" for="ch" forName="Parent" refType="h" fact="0"/>
              <dgm:constr type="w" for="ch" forName="Parent" refType="w"/>
              <dgm:constr type="h" for="ch" forName="Parent" refType="h"/>
            </dgm:constrLst>
          </dgm:if>
          <dgm:if name="Name14" axis="ch ch" ptType="node node" st="1 1" cnt="1 0" func="cnt" op="lte" val="1">
            <dgm:alg type="composite">
              <dgm:param type="ar" val="1.368"/>
            </dgm:alg>
            <dgm:constrLst>
              <dgm:constr type="primFontSz" for="des" forName="Parent" val="65"/>
              <dgm:constr type="primFontSz" for="des" forName="Child1" val="65"/>
              <dgm:constr type="primFontSz" for="des" forName="Child1" refType="primFontSz" refFor="des" refForName="Parent" op="lte"/>
              <dgm:constr type="r" for="ch" forName="Accent1" refType="w" fact="0.8315"/>
              <dgm:constr type="t" for="ch" forName="Accent1" refType="h" fact="0.2946"/>
              <dgm:constr type="w" for="ch" forName="Accent1" refType="w" fact="0.462"/>
              <dgm:constr type="h" for="ch" forName="Accent1" refType="h" fact="0.5472"/>
              <dgm:constr type="r" for="ch" forName="Parent" refType="w"/>
              <dgm:constr type="t" for="ch" forName="Parent" refType="h" fact="0.2885"/>
              <dgm:constr type="w" for="ch" forName="Parent" refType="w" fact="0.6013"/>
              <dgm:constr type="h" for="ch" forName="Parent" refType="h" fact="0.7115"/>
              <dgm:constr type="r" for="ch" forName="Child1" refType="w" fact="0.4927"/>
              <dgm:constr type="t" for="ch" forName="Child1" refType="h" fact="0"/>
              <dgm:constr type="w" for="ch" forName="Child1" refType="w" fact="0.4927"/>
              <dgm:constr type="h" for="ch" forName="Child1" refType="h" fact="0.5831"/>
            </dgm:constrLst>
          </dgm:if>
          <dgm:if name="Name15" axis="ch ch" ptType="node node" st="1 1" cnt="1 0" func="cnt" op="equ" val="2">
            <dgm:alg type="composite">
              <dgm:param type="ar" val="1.0619"/>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2" refType="primFontSz" refFor="des" refForName="Child1" op="equ"/>
              <dgm:constr type="r" for="ch" forName="Accent2" refType="w" fact="0.3587"/>
              <dgm:constr type="t" for="ch" forName="Accent2" refType="h" fact="0.3477"/>
              <dgm:constr type="w" for="ch" forName="Accent2" refType="w" fact="0.2269"/>
              <dgm:constr type="h" for="ch" forName="Accent2" refType="h" fact="0.2076"/>
              <dgm:constr type="r" for="ch" forName="Accent1" refType="w" fact="0"/>
              <dgm:constr type="t" for="ch" forName="Accent1" refType="h" fact="0"/>
              <dgm:constr type="w" for="ch" forName="Accent1" refType="w" fact="0"/>
              <dgm:constr type="h" for="ch" forName="Accent1" refType="h" fact="0"/>
              <dgm:constr type="r" for="ch" forName="Parent" refType="w"/>
              <dgm:constr type="t" for="ch" forName="Parent" refType="h" fact="0.2239"/>
              <dgm:constr type="w" for="ch" forName="Parent" refType="w" fact="0.6013"/>
              <dgm:constr type="h" for="ch" forName="Parent" refType="h" fact="0.5523"/>
              <dgm:constr type="r" for="ch" forName="Child1" refType="w" fact="0.4927"/>
              <dgm:constr type="t" for="ch" forName="Child1" refType="h" fact="0"/>
              <dgm:constr type="w" for="ch" forName="Child1" refType="w" fact="0.4927"/>
              <dgm:constr type="h" for="ch" forName="Child1" refType="h" fact="0.4527"/>
              <dgm:constr type="r" for="ch" forName="Child2" refType="w" fact="0.5073"/>
              <dgm:constr type="t" for="ch" forName="Child2" refType="h" fact="0.5473"/>
              <dgm:constr type="w" for="ch" forName="Child2" refType="w" fact="0.4927"/>
              <dgm:constr type="h" for="ch" forName="Child2" refType="h" fact="0.4527"/>
            </dgm:constrLst>
          </dgm:if>
          <dgm:if name="Name16" axis="ch ch" ptType="node node" st="1 1" cnt="1 0" func="cnt" op="equ" val="3">
            <dgm:alg type="composite">
              <dgm:param type="ar" val="0.8305"/>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2" refType="primFontSz" refFor="des" refForName="Child1" op="equ"/>
              <dgm:constr type="primFontSz" for="des" forName="Child3" refType="primFontSz" refFor="des" refForName="Child1" op="equ"/>
              <dgm:constr type="r" for="ch" forName="Accent3" refType="w" fact="0.5427"/>
              <dgm:constr type="t" for="ch" forName="Accent3" refType="h" fact="0.6145"/>
              <dgm:constr type="w" for="ch" forName="Accent3" refType="w" fact="0.2269"/>
              <dgm:constr type="h" for="ch" forName="Accent3" refType="h" fact="0.1623"/>
              <dgm:constr type="r" for="ch" forName="Accent2" refType="w" fact="0.3587"/>
              <dgm:constr type="t" for="ch" forName="Accent2" refType="h" fact="0.2719"/>
              <dgm:constr type="w" for="ch" forName="Accent2" refType="w" fact="0.2269"/>
              <dgm:constr type="h" for="ch" forName="Accent2" refType="h" fact="0.1623"/>
              <dgm:constr type="r" for="ch" forName="Accent1" refType="w" fact="0"/>
              <dgm:constr type="t" for="ch" forName="Accent1" refType="h" fact="0"/>
              <dgm:constr type="w" for="ch" forName="Accent1" refType="w" fact="0"/>
              <dgm:constr type="h" for="ch" forName="Accent1" refType="h" fact="0"/>
              <dgm:constr type="r" for="ch" forName="Child3" refType="w" fact="0.9446"/>
              <dgm:constr type="t" for="ch" forName="Child3" refType="h" fact="0.646"/>
              <dgm:constr type="w" for="ch" forName="Child3" refType="w" fact="0.4927"/>
              <dgm:constr type="h" for="ch" forName="Child3" refType="h" fact="0.354"/>
              <dgm:constr type="r" for="ch" forName="Parent" refType="w"/>
              <dgm:constr type="t" for="ch" forName="Parent" refType="h" fact="0.1751"/>
              <dgm:constr type="w" for="ch" forName="Parent" refType="w" fact="0.6013"/>
              <dgm:constr type="h" for="ch" forName="Parent" refType="h" fact="0.4319"/>
              <dgm:constr type="r" for="ch" forName="Child1" refType="w" fact="0.4927"/>
              <dgm:constr type="t" for="ch" forName="Child1" refType="h" fact="0"/>
              <dgm:constr type="w" for="ch" forName="Child1" refType="w" fact="0.4927"/>
              <dgm:constr type="h" for="ch" forName="Child1" refType="h" fact="0.354"/>
              <dgm:constr type="r" for="ch" forName="Child2" refType="w" fact="0.4927"/>
              <dgm:constr type="t" for="ch" forName="Child2" refType="h" fact="0.428"/>
              <dgm:constr type="w" for="ch" forName="Child2" refType="w" fact="0.4927"/>
              <dgm:constr type="h" for="ch" forName="Child2" refType="h" fact="0.354"/>
            </dgm:constrLst>
          </dgm:if>
          <dgm:if name="Name17" axis="ch ch" ptType="node node" st="1 1" cnt="1 0" func="cnt" op="equ" val="4">
            <dgm:alg type="composite">
              <dgm:param type="ar" val="0.682"/>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r" for="ch" forName="Accent4" refType="w" fact="0.5427"/>
              <dgm:constr type="t" for="ch" forName="Accent4" refType="h" fact="0.6834"/>
              <dgm:constr type="w" for="ch" forName="Accent4" refType="w" fact="0.2269"/>
              <dgm:constr type="h" for="ch" forName="Accent4" refType="h" fact="0.1333"/>
              <dgm:constr type="r" for="ch" forName="Accent3" refType="w" fact="0.3587"/>
              <dgm:constr type="t" for="ch" forName="Accent3" refType="h" fact="0.4021"/>
              <dgm:constr type="w" for="ch" forName="Accent3" refType="w" fact="0.2269"/>
              <dgm:constr type="h" for="ch" forName="Accent3" refType="h" fact="0.1333"/>
              <dgm:constr type="r" for="ch" forName="Accent2" refType="w" fact="0.6235"/>
              <dgm:constr type="t" for="ch" forName="Accent2" refType="h" fact="0.1529"/>
              <dgm:constr type="w" for="ch" forName="Accent2" refType="w" fact="0.2269"/>
              <dgm:constr type="h" for="ch" forName="Accent2" refType="h" fact="0.1333"/>
              <dgm:constr type="r" for="ch" forName="Accent1" refType="w" fact="0"/>
              <dgm:constr type="t" for="ch" forName="Accent1" refType="h" fact="0"/>
              <dgm:constr type="w" for="ch" forName="Accent1" refType="w" fact="0"/>
              <dgm:constr type="h" for="ch" forName="Accent1" refType="h" fact="0"/>
              <dgm:constr type="r" for="ch" forName="Child4" refType="w" fact="0.9446"/>
              <dgm:constr type="t" for="ch" forName="Child4" refType="h" fact="0.7093"/>
              <dgm:constr type="w" for="ch" forName="Child4" refType="w" fact="0.4927"/>
              <dgm:constr type="h" for="ch" forName="Child4" refType="h" fact="0.2907"/>
              <dgm:constr type="r" for="ch" forName="Parent" refType="w"/>
              <dgm:constr type="t" for="ch" forName="Parent" refType="h" fact="0.3226"/>
              <dgm:constr type="w" for="ch" forName="Parent" refType="w" fact="0.6013"/>
              <dgm:constr type="h" for="ch" forName="Parent" refType="h" fact="0.3547"/>
              <dgm:constr type="r" for="ch" forName="Child2" refType="w" fact="0.4927"/>
              <dgm:constr type="t" for="ch" forName="Child2" refType="h" fact="0.1788"/>
              <dgm:constr type="w" for="ch" forName="Child2" refType="w" fact="0.4927"/>
              <dgm:constr type="h" for="ch" forName="Child2" refType="h" fact="0.2907"/>
              <dgm:constr type="r" for="ch" forName="Child3" refType="w" fact="0.4927"/>
              <dgm:constr type="t" for="ch" forName="Child3" refType="h" fact="0.5303"/>
              <dgm:constr type="w" for="ch" forName="Child3" refType="w" fact="0.4927"/>
              <dgm:constr type="h" for="ch" forName="Child3" refType="h" fact="0.2907"/>
              <dgm:constr type="r" for="ch" forName="Child1" refType="w" fact="0.9446"/>
              <dgm:constr type="t" for="ch" forName="Child1" refType="h" fact="0"/>
              <dgm:constr type="w" for="ch" forName="Child1" refType="w" fact="0.4927"/>
              <dgm:constr type="h" for="ch" forName="Child1" refType="h" fact="0.2907"/>
            </dgm:constrLst>
          </dgm:if>
          <dgm:if name="Name18" axis="ch ch" ptType="node node" st="1 1" cnt="1 0" func="cnt" op="equ" val="5">
            <dgm:alg type="composite">
              <dgm:param type="ar" val="0.9538"/>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r" for="ch" forName="Accent5" refType="w" fact="0.7142"/>
              <dgm:constr type="t" for="ch" forName="Accent5" refType="h" fact="0.7126"/>
              <dgm:constr type="w" for="ch" forName="Accent5" refType="w" fact="0.1622"/>
              <dgm:constr type="h" for="ch" forName="Accent5" refType="h" fact="0.1333"/>
              <dgm:constr type="r" for="ch" forName="Accent4" refType="w" fact="0.388"/>
              <dgm:constr type="t" for="ch" forName="Accent4" refType="h" fact="0.6834"/>
              <dgm:constr type="w" for="ch" forName="Accent4" refType="w" fact="0.1622"/>
              <dgm:constr type="h" for="ch" forName="Accent4" refType="h" fact="0.1333"/>
              <dgm:constr type="r" for="ch" forName="Accent3" refType="w" fact="0.2565"/>
              <dgm:constr type="t" for="ch" forName="Accent3" refType="h" fact="0.4021"/>
              <dgm:constr type="w" for="ch" forName="Accent3" refType="w" fact="0.1622"/>
              <dgm:constr type="h" for="ch" forName="Accent3" refType="h" fact="0.1333"/>
              <dgm:constr type="r" for="ch" forName="Accent2" refType="w" fact="0.4458"/>
              <dgm:constr type="t" for="ch" forName="Accent2" refType="h" fact="0.1529"/>
              <dgm:constr type="w" for="ch" forName="Accent2" refType="w" fact="0.1622"/>
              <dgm:constr type="h" for="ch" forName="Accent2" refType="h" fact="0.1333"/>
              <dgm:constr type="r" for="ch" forName="Accent1" refType="w" fact="0"/>
              <dgm:constr type="t" for="ch" forName="Accent1" refType="h" fact="0"/>
              <dgm:constr type="w" for="ch" forName="Accent1" refType="w" fact="0"/>
              <dgm:constr type="h" for="ch" forName="Accent1" refType="h" fact="0"/>
              <dgm:constr type="r" for="ch" forName="Child4" refType="w" fact="0.6754"/>
              <dgm:constr type="t" for="ch" forName="Child4" refType="h" fact="0.7093"/>
              <dgm:constr type="w" for="ch" forName="Child4" refType="w" fact="0.3523"/>
              <dgm:constr type="h" for="ch" forName="Child4" refType="h" fact="0.2907"/>
              <dgm:constr type="r" for="ch" forName="Parent" refType="w" fact="0.715"/>
              <dgm:constr type="t" for="ch" forName="Parent" refType="h" fact="0.3226"/>
              <dgm:constr type="w" for="ch" forName="Parent" refType="w" fact="0.4299"/>
              <dgm:constr type="h" for="ch" forName="Parent" refType="h" fact="0.3547"/>
              <dgm:constr type="r" for="ch" forName="Child2" refType="w" fact="0.3523"/>
              <dgm:constr type="t" for="ch" forName="Child2" refType="h" fact="0.1788"/>
              <dgm:constr type="w" for="ch" forName="Child2" refType="w" fact="0.3523"/>
              <dgm:constr type="h" for="ch" forName="Child2" refType="h" fact="0.2907"/>
              <dgm:constr type="r" for="ch" forName="Child3" refType="w" fact="0.3523"/>
              <dgm:constr type="t" for="ch" forName="Child3" refType="h" fact="0.5303"/>
              <dgm:constr type="w" for="ch" forName="Child3" refType="w" fact="0.3523"/>
              <dgm:constr type="h" for="ch" forName="Child3" refType="h" fact="0.2907"/>
              <dgm:constr type="r" for="ch" forName="Child5" refType="w"/>
              <dgm:constr type="t" for="ch" forName="Child5" refType="h" fact="0.5305"/>
              <dgm:constr type="w" for="ch" forName="Child5" refType="w" fact="0.3523"/>
              <dgm:constr type="h" for="ch" forName="Child5" refType="h" fact="0.2907"/>
              <dgm:constr type="r" for="ch" forName="Child1" refType="w" fact="0.6754"/>
              <dgm:constr type="t" for="ch" forName="Child1" refType="h" fact="0"/>
              <dgm:constr type="w" for="ch" forName="Child1" refType="w" fact="0.3523"/>
              <dgm:constr type="h" for="ch" forName="Child1" refType="h" fact="0.2907"/>
            </dgm:constrLst>
          </dgm:if>
          <dgm:else name="Name19">
            <dgm:alg type="composite">
              <dgm:param type="ar" val="0.9538"/>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6" refType="primFontSz" refFor="des" refForName="Parent" op="lte"/>
              <dgm:constr type="primFontSz" for="des" forName="Child7"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ptType="node" op="equ" val="65"/>
              <dgm:constr type="r" for="ch" forName="Accent6" refType="w" fact="0.9066"/>
              <dgm:constr type="t" for="ch" forName="Accent6" refType="h" fact="0.4635"/>
              <dgm:constr type="w" for="ch" forName="Accent6" refType="w" fact="0.1622"/>
              <dgm:constr type="h" for="ch" forName="Accent6" refType="h" fact="0.1333"/>
              <dgm:constr type="r" for="ch" forName="Accent5" refType="w" fact="0.7142"/>
              <dgm:constr type="t" for="ch" forName="Accent5" refType="h" fact="0.7126"/>
              <dgm:constr type="w" for="ch" forName="Accent5" refType="w" fact="0.1622"/>
              <dgm:constr type="h" for="ch" forName="Accent5" refType="h" fact="0.1333"/>
              <dgm:constr type="r" for="ch" forName="Accent4" refType="w" fact="0.388"/>
              <dgm:constr type="t" for="ch" forName="Accent4" refType="h" fact="0.6834"/>
              <dgm:constr type="w" for="ch" forName="Accent4" refType="w" fact="0.1622"/>
              <dgm:constr type="h" for="ch" forName="Accent4" refType="h" fact="0.1333"/>
              <dgm:constr type="r" for="ch" forName="Accent3" refType="w" fact="0.2565"/>
              <dgm:constr type="t" for="ch" forName="Accent3" refType="h" fact="0.4021"/>
              <dgm:constr type="w" for="ch" forName="Accent3" refType="w" fact="0.1622"/>
              <dgm:constr type="h" for="ch" forName="Accent3" refType="h" fact="0.1333"/>
              <dgm:constr type="r" for="ch" forName="Accent2" refType="w" fact="0.4458"/>
              <dgm:constr type="t" for="ch" forName="Accent2" refType="h" fact="0.1529"/>
              <dgm:constr type="w" for="ch" forName="Accent2" refType="w" fact="0.1622"/>
              <dgm:constr type="h" for="ch" forName="Accent2" refType="h" fact="0.1333"/>
              <dgm:constr type="r" for="ch" forName="Accent1" refType="w" fact="0"/>
              <dgm:constr type="t" for="ch" forName="Accent1" refType="h" fact="0"/>
              <dgm:constr type="w" for="ch" forName="Accent1" refType="w" fact="0"/>
              <dgm:constr type="h" for="ch" forName="Accent1" refType="h" fact="0"/>
              <dgm:constr type="r" for="ch" forName="Child4" refType="w" fact="0.6754"/>
              <dgm:constr type="t" for="ch" forName="Child4" refType="h" fact="0.7093"/>
              <dgm:constr type="w" for="ch" forName="Child4" refType="w" fact="0.3523"/>
              <dgm:constr type="h" for="ch" forName="Child4" refType="h" fact="0.2907"/>
              <dgm:constr type="r" for="ch" forName="Parent" refType="w" fact="0.715"/>
              <dgm:constr type="t" for="ch" forName="Parent" refType="h" fact="0.3226"/>
              <dgm:constr type="w" for="ch" forName="Parent" refType="w" fact="0.4299"/>
              <dgm:constr type="h" for="ch" forName="Parent" refType="h" fact="0.3547"/>
              <dgm:constr type="r" for="ch" forName="Child2" refType="w" fact="0.3523"/>
              <dgm:constr type="t" for="ch" forName="Child2" refType="h" fact="0.1788"/>
              <dgm:constr type="w" for="ch" forName="Child2" refType="w" fact="0.3523"/>
              <dgm:constr type="h" for="ch" forName="Child2" refType="h" fact="0.2907"/>
              <dgm:constr type="r" for="ch" forName="Child3" refType="w" fact="0.3523"/>
              <dgm:constr type="t" for="ch" forName="Child3" refType="h" fact="0.5303"/>
              <dgm:constr type="w" for="ch" forName="Child3" refType="w" fact="0.3523"/>
              <dgm:constr type="h" for="ch" forName="Child3" refType="h" fact="0.2907"/>
              <dgm:constr type="r" for="ch" forName="Child5" refType="w"/>
              <dgm:constr type="t" for="ch" forName="Child5" refType="h" fact="0.5305"/>
              <dgm:constr type="w" for="ch" forName="Child5" refType="w" fact="0.3523"/>
              <dgm:constr type="h" for="ch" forName="Child5" refType="h" fact="0.2907"/>
              <dgm:constr type="r" for="ch" forName="Child6" refType="w"/>
              <dgm:constr type="t" for="ch" forName="Child6" refType="h" fact="0.1784"/>
              <dgm:constr type="w" for="ch" forName="Child6" refType="w" fact="0.3523"/>
              <dgm:constr type="h" for="ch" forName="Child6" refType="h" fact="0.2907"/>
              <dgm:constr type="r" for="ch" forName="Child1" refType="w" fact="0.6754"/>
              <dgm:constr type="t" for="ch" forName="Child1" refType="h" fact="0"/>
              <dgm:constr type="w" for="ch" forName="Child1" refType="w" fact="0.3523"/>
              <dgm:constr type="h" for="ch" forName="Child1" refType="h" fact="0.2907"/>
            </dgm:constrLst>
          </dgm:else>
        </dgm:choose>
      </dgm:else>
    </dgm:choose>
    <dgm:forEach name="wrapper" axis="self" ptType="parTrans">
      <dgm:forEach name="accentRepeat" axis="self">
        <dgm:layoutNode name="Accent" styleLbl="bgShp">
          <dgm:alg type="sp"/>
          <dgm:shape xmlns:r="http://schemas.openxmlformats.org/officeDocument/2006/relationships" type="hexagon" r:blip="" zOrderOff="-2">
            <dgm:adjLst>
              <dgm:adj idx="1" val="0.289"/>
              <dgm:adj idx="2" val="1.1547"/>
            </dgm:adjLst>
          </dgm:shape>
          <dgm:presOf/>
        </dgm:layoutNode>
      </dgm:forEach>
    </dgm:forEach>
    <dgm:forEach name="Name20" axis="ch" ptType="node" cnt="1">
      <dgm:layoutNode name="Parent" styleLbl="node0">
        <dgm:varLst>
          <dgm:chMax val="6"/>
          <dgm:chPref val="6"/>
        </dgm:varLst>
        <dgm:alg type="tx"/>
        <dgm:shape xmlns:r="http://schemas.openxmlformats.org/officeDocument/2006/relationships" type="hexagon" r:blip="">
          <dgm:adjLst>
            <dgm:adj idx="1" val="0.2857"/>
            <dgm:adj idx="2" val="1.1547"/>
          </dgm:adjLst>
        </dgm:shape>
        <dgm:presOf axis="self"/>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1" axis="ch ch" ptType="node node" st="1 1" cnt="1 1">
      <dgm:layoutNode name="Accent1">
        <dgm:alg type="sp"/>
        <dgm:shape xmlns:r="http://schemas.openxmlformats.org/officeDocument/2006/relationships" r:blip="" zOrderOff="-2">
          <dgm:adjLst/>
        </dgm:shape>
        <dgm:presOf/>
        <dgm:constrLst/>
        <dgm:forEach name="Name22" ref="accentRepeat"/>
      </dgm:layoutNode>
      <dgm:layoutNode name="Child1"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3" axis="ch ch" ptType="node node" st="1 2" cnt="1 1">
      <dgm:layoutNode name="Accent2">
        <dgm:alg type="sp"/>
        <dgm:shape xmlns:r="http://schemas.openxmlformats.org/officeDocument/2006/relationships" r:blip="" zOrderOff="-2">
          <dgm:adjLst/>
        </dgm:shape>
        <dgm:presOf/>
        <dgm:constrLst/>
        <dgm:forEach name="Name24" ref="accentRepeat"/>
      </dgm:layoutNode>
      <dgm:layoutNode name="Child2"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5" axis="ch ch" ptType="node node" st="1 3" cnt="1 1">
      <dgm:layoutNode name="Accent3">
        <dgm:alg type="sp"/>
        <dgm:shape xmlns:r="http://schemas.openxmlformats.org/officeDocument/2006/relationships" r:blip="" zOrderOff="-2">
          <dgm:adjLst/>
        </dgm:shape>
        <dgm:presOf/>
        <dgm:constrLst/>
        <dgm:forEach name="Name26" ref="accentRepeat"/>
      </dgm:layoutNode>
      <dgm:layoutNode name="Child3"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7" axis="ch ch" ptType="node node" st="1 4" cnt="1 1">
      <dgm:layoutNode name="Accent4">
        <dgm:alg type="sp"/>
        <dgm:shape xmlns:r="http://schemas.openxmlformats.org/officeDocument/2006/relationships" r:blip="">
          <dgm:adjLst/>
        </dgm:shape>
        <dgm:presOf/>
        <dgm:constrLst/>
        <dgm:forEach name="Name28" ref="accentRepeat"/>
      </dgm:layoutNode>
      <dgm:layoutNode name="Child4"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9" axis="ch ch" ptType="node node" st="1 5" cnt="1 1">
      <dgm:layoutNode name="Accent5">
        <dgm:alg type="sp"/>
        <dgm:shape xmlns:r="http://schemas.openxmlformats.org/officeDocument/2006/relationships" r:blip="">
          <dgm:adjLst/>
        </dgm:shape>
        <dgm:presOf/>
        <dgm:constrLst/>
        <dgm:forEach name="Name30" ref="accentRepeat"/>
      </dgm:layoutNode>
      <dgm:layoutNode name="Child5"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31" axis="ch ch" ptType="node node" st="1 6" cnt="1 1">
      <dgm:layoutNode name="Accent6">
        <dgm:alg type="sp"/>
        <dgm:shape xmlns:r="http://schemas.openxmlformats.org/officeDocument/2006/relationships" r:blip="">
          <dgm:adjLst/>
        </dgm:shape>
        <dgm:presOf/>
        <dgm:constrLst/>
        <dgm:forEach name="Name32" ref="accentRepeat"/>
      </dgm:layoutNode>
      <dgm:layoutNode name="Child6"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layoutNode>
</dgm:layoutDef>
</file>

<file path=ppt/diagrams/layout10.xml><?xml version="1.0" encoding="utf-8"?>
<dgm:layoutDef xmlns:dgm="http://schemas.openxmlformats.org/drawingml/2006/diagram" xmlns:a="http://schemas.openxmlformats.org/drawingml/2006/main" uniqueId="urn:microsoft.com/office/officeart/2005/8/layout/radial4">
  <dgm:title val=""/>
  <dgm:desc val=""/>
  <dgm:catLst>
    <dgm:cat type="relationship" pri="19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t modelId="11"/>
        <dgm:pt modelId="12"/>
      </dgm:ptLst>
      <dgm:cxnLst>
        <dgm:cxn modelId="2" srcId="0" destId="1" srcOrd="0" destOrd="0"/>
        <dgm:cxn modelId="15" srcId="1" destId="11" srcOrd="0" destOrd="0"/>
        <dgm:cxn modelId="16" srcId="1" destId="12" srcOrd="1"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0"/>
              <dgm:param type="spanAng" val="360"/>
              <dgm:param type="ctrShpMap" val="fNode"/>
            </dgm:alg>
          </dgm:if>
          <dgm:else name="Name4">
            <dgm:choose name="Name5">
              <dgm:if name="Name6" axis="ch ch" ptType="node node" st="1 1" cnt="1 0" func="cnt" op="lte" val="3">
                <dgm:alg type="cycle">
                  <dgm:param type="stAng" val="-55"/>
                  <dgm:param type="spanAng" val="110"/>
                  <dgm:param type="ctrShpMap" val="fNode"/>
                </dgm:alg>
              </dgm:if>
              <dgm:else name="Name7">
                <dgm:choose name="Name8">
                  <dgm:if name="Name9" axis="ch ch" ptType="node node" st="1 1" cnt="1 0" func="cnt" op="equ" val="4">
                    <dgm:alg type="cycle">
                      <dgm:param type="stAng" val="-75"/>
                      <dgm:param type="spanAng" val="150"/>
                      <dgm:param type="ctrShpMap" val="fNode"/>
                    </dgm:alg>
                  </dgm:if>
                  <dgm:else name="Name10">
                    <dgm:alg type="cycle">
                      <dgm:param type="stAng" val="-90"/>
                      <dgm:param type="spanAng" val="180"/>
                      <dgm:param type="ctrShpMap" val="fNode"/>
                    </dgm:alg>
                  </dgm:else>
                </dgm:choose>
              </dgm:else>
            </dgm:choose>
          </dgm:else>
        </dgm:choose>
      </dgm:if>
      <dgm:else name="Name11">
        <dgm:choose name="Name12">
          <dgm:if name="Name13" axis="ch ch" ptType="node node" st="1 1" cnt="1 0" func="cnt" op="lte" val="1">
            <dgm:alg type="cycle">
              <dgm:param type="stAng" val="0"/>
              <dgm:param type="spanAng" val="-360"/>
              <dgm:param type="ctrShpMap" val="fNode"/>
            </dgm:alg>
          </dgm:if>
          <dgm:else name="Name14">
            <dgm:choose name="Name15">
              <dgm:if name="Name16" axis="ch ch" ptType="node node" st="1 1" cnt="1 0" func="cnt" op="lte" val="3">
                <dgm:alg type="cycle">
                  <dgm:param type="stAng" val="55"/>
                  <dgm:param type="spanAng" val="-110"/>
                  <dgm:param type="ctrShpMap" val="fNode"/>
                </dgm:alg>
              </dgm:if>
              <dgm:else name="Name17">
                <dgm:choose name="Name18">
                  <dgm:if name="Name19" axis="ch ch" ptType="node node" st="1 1" cnt="1 0" func="cnt" op="equ" val="4">
                    <dgm:alg type="cycle">
                      <dgm:param type="stAng" val="75"/>
                      <dgm:param type="spanAng" val="-150"/>
                      <dgm:param type="ctrShpMap" val="fNode"/>
                    </dgm:alg>
                  </dgm:if>
                  <dgm:else name="Name20">
                    <dgm:alg type="cycle">
                      <dgm:param type="stAng" val="90"/>
                      <dgm:param type="spanAng" val="-180"/>
                      <dgm:param type="ctrShpMap" val="fNode"/>
                    </dgm:alg>
                  </dgm:else>
                </dgm:choose>
              </dgm:else>
            </dgm:choose>
          </dgm:else>
        </dgm:choose>
      </dgm:else>
    </dgm:choose>
    <dgm:shape xmlns:r="http://schemas.openxmlformats.org/officeDocument/2006/relationships" r:blip="">
      <dgm:adjLst/>
    </dgm:shape>
    <dgm:presOf/>
    <dgm:constrLst>
      <dgm:constr type="w" for="ch" forName="centerShape" refType="w"/>
      <dgm:constr type="w" for="ch" forName="node" refType="w" refFor="ch" refForName="centerShape" fact="0.95"/>
      <dgm:constr type="h" for="ch" forName="parTrans" refType="w" refFor="ch" refForName="centerShape" fact="0.285"/>
      <dgm:constr type="sp" refType="w" refFor="ch" refForName="centerShape" op="equ" fact="0.23"/>
      <dgm:constr type="sibSp" refType="w" refFor="ch" refForName="node" fact="0.1"/>
      <dgm:constr type="primFontSz" for="ch" forName="node" op="equ"/>
    </dgm:constrLst>
    <dgm:choose name="Name21">
      <dgm:if name="Name22" axis="ch ch" ptType="node node" st="1 1" cnt="1 0" func="cnt" op="lte" val="5">
        <dgm:ruleLst>
          <dgm:rule type="w" for="ch" forName="centerShape" val="NaN" fact="0.27" max="NaN"/>
        </dgm:ruleLst>
      </dgm:if>
      <dgm:else name="Name23">
        <dgm:ruleLst>
          <dgm:rule type="w" for="ch" forName="centerShape" val="NaN" fact="0.27" max="NaN"/>
          <dgm:rule type="w" for="ch" forName="node" val="NaN" fact="0.7" max="NaN"/>
        </dgm:ruleLst>
      </dgm:else>
    </dgm:choose>
    <dgm:forEach name="Name24" axis="ch" ptType="node" cnt="1">
      <dgm:layoutNode name="centerShape" styleLbl="node0">
        <dgm:alg type="tx"/>
        <dgm:shape xmlns:r="http://schemas.openxmlformats.org/officeDocument/2006/relationships" type="ellipse" r:blip="">
          <dgm:adjLst/>
        </dgm:shape>
        <dgm:presOf axis="self"/>
        <dgm:constrLst>
          <dgm:constr type="tMarg" refType="primFontSz" fact="0.05"/>
          <dgm:constr type="bMarg" refType="primFontSz" fact="0.05"/>
          <dgm:constr type="lMarg" refType="primFontSz" fact="0.05"/>
          <dgm:constr type="rMarg" refType="primFontSz" fact="0.05"/>
          <dgm:constr type="primFontSz" val="65"/>
          <dgm:constr type="h" refType="w"/>
        </dgm:constrLst>
        <dgm:ruleLst>
          <dgm:rule type="primFontSz" val="5" fact="NaN" max="NaN"/>
        </dgm:ruleLst>
      </dgm:layoutNode>
      <dgm:forEach name="Name25" axis="ch">
        <dgm:forEach name="Name26" axis="self" ptType="parTrans">
          <dgm:layoutNode name="parTrans" styleLbl="bgSibTrans2D1">
            <dgm:alg type="conn">
              <dgm:param type="begPts" val="auto"/>
              <dgm:param type="endPts" val="ctr"/>
              <dgm:param type="endSty" val="noArr"/>
              <dgm:param type="begSty" val="arr"/>
            </dgm:alg>
            <dgm:shape xmlns:r="http://schemas.openxmlformats.org/officeDocument/2006/relationships" type="conn" r:blip="">
              <dgm:adjLst/>
            </dgm:shape>
            <dgm:presOf axis="self"/>
            <dgm:constrLst>
              <dgm:constr type="begPad" refType="connDist" fact="0.055"/>
              <dgm:constr type="endPad"/>
            </dgm:constrLst>
            <dgm:ruleLst/>
          </dgm:layoutNode>
        </dgm:forEach>
        <dgm:forEach name="Name27" axis="self" ptType="node">
          <dgm:layoutNode name="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h" refType="w" fact="0.8"/>
              <dgm:constr type="tMarg" refType="primFontSz" fact="0.15"/>
              <dgm:constr type="bMarg" refType="primFontSz" fact="0.15"/>
              <dgm:constr type="lMarg" refType="primFontSz" fact="0.15"/>
              <dgm:constr type="rMarg" refType="primFontSz" fact="0.15"/>
            </dgm:constrLst>
            <dgm:ruleLst>
              <dgm:rule type="primFontSz" val="5" fact="NaN" max="NaN"/>
            </dgm:ruleLst>
          </dgm:layoutNode>
        </dgm:forEach>
      </dgm:forEach>
    </dgm:forEach>
  </dgm:layoutNode>
</dgm:layoutDef>
</file>

<file path=ppt/diagrams/layout11.xml><?xml version="1.0" encoding="utf-8"?>
<dgm:layoutDef xmlns:dgm="http://schemas.openxmlformats.org/drawingml/2006/diagram" xmlns:a="http://schemas.openxmlformats.org/drawingml/2006/main" uniqueId="urn:microsoft.com/office/officeart/2005/8/layout/radial4">
  <dgm:title val=""/>
  <dgm:desc val=""/>
  <dgm:catLst>
    <dgm:cat type="relationship" pri="19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t modelId="11"/>
        <dgm:pt modelId="12"/>
      </dgm:ptLst>
      <dgm:cxnLst>
        <dgm:cxn modelId="2" srcId="0" destId="1" srcOrd="0" destOrd="0"/>
        <dgm:cxn modelId="15" srcId="1" destId="11" srcOrd="0" destOrd="0"/>
        <dgm:cxn modelId="16" srcId="1" destId="12" srcOrd="1"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0"/>
              <dgm:param type="spanAng" val="360"/>
              <dgm:param type="ctrShpMap" val="fNode"/>
            </dgm:alg>
          </dgm:if>
          <dgm:else name="Name4">
            <dgm:choose name="Name5">
              <dgm:if name="Name6" axis="ch ch" ptType="node node" st="1 1" cnt="1 0" func="cnt" op="lte" val="3">
                <dgm:alg type="cycle">
                  <dgm:param type="stAng" val="-55"/>
                  <dgm:param type="spanAng" val="110"/>
                  <dgm:param type="ctrShpMap" val="fNode"/>
                </dgm:alg>
              </dgm:if>
              <dgm:else name="Name7">
                <dgm:choose name="Name8">
                  <dgm:if name="Name9" axis="ch ch" ptType="node node" st="1 1" cnt="1 0" func="cnt" op="equ" val="4">
                    <dgm:alg type="cycle">
                      <dgm:param type="stAng" val="-75"/>
                      <dgm:param type="spanAng" val="150"/>
                      <dgm:param type="ctrShpMap" val="fNode"/>
                    </dgm:alg>
                  </dgm:if>
                  <dgm:else name="Name10">
                    <dgm:alg type="cycle">
                      <dgm:param type="stAng" val="-90"/>
                      <dgm:param type="spanAng" val="180"/>
                      <dgm:param type="ctrShpMap" val="fNode"/>
                    </dgm:alg>
                  </dgm:else>
                </dgm:choose>
              </dgm:else>
            </dgm:choose>
          </dgm:else>
        </dgm:choose>
      </dgm:if>
      <dgm:else name="Name11">
        <dgm:choose name="Name12">
          <dgm:if name="Name13" axis="ch ch" ptType="node node" st="1 1" cnt="1 0" func="cnt" op="lte" val="1">
            <dgm:alg type="cycle">
              <dgm:param type="stAng" val="0"/>
              <dgm:param type="spanAng" val="-360"/>
              <dgm:param type="ctrShpMap" val="fNode"/>
            </dgm:alg>
          </dgm:if>
          <dgm:else name="Name14">
            <dgm:choose name="Name15">
              <dgm:if name="Name16" axis="ch ch" ptType="node node" st="1 1" cnt="1 0" func="cnt" op="lte" val="3">
                <dgm:alg type="cycle">
                  <dgm:param type="stAng" val="55"/>
                  <dgm:param type="spanAng" val="-110"/>
                  <dgm:param type="ctrShpMap" val="fNode"/>
                </dgm:alg>
              </dgm:if>
              <dgm:else name="Name17">
                <dgm:choose name="Name18">
                  <dgm:if name="Name19" axis="ch ch" ptType="node node" st="1 1" cnt="1 0" func="cnt" op="equ" val="4">
                    <dgm:alg type="cycle">
                      <dgm:param type="stAng" val="75"/>
                      <dgm:param type="spanAng" val="-150"/>
                      <dgm:param type="ctrShpMap" val="fNode"/>
                    </dgm:alg>
                  </dgm:if>
                  <dgm:else name="Name20">
                    <dgm:alg type="cycle">
                      <dgm:param type="stAng" val="90"/>
                      <dgm:param type="spanAng" val="-180"/>
                      <dgm:param type="ctrShpMap" val="fNode"/>
                    </dgm:alg>
                  </dgm:else>
                </dgm:choose>
              </dgm:else>
            </dgm:choose>
          </dgm:else>
        </dgm:choose>
      </dgm:else>
    </dgm:choose>
    <dgm:shape xmlns:r="http://schemas.openxmlformats.org/officeDocument/2006/relationships" r:blip="">
      <dgm:adjLst/>
    </dgm:shape>
    <dgm:presOf/>
    <dgm:constrLst>
      <dgm:constr type="w" for="ch" forName="centerShape" refType="w"/>
      <dgm:constr type="w" for="ch" forName="node" refType="w" refFor="ch" refForName="centerShape" fact="0.95"/>
      <dgm:constr type="h" for="ch" forName="parTrans" refType="w" refFor="ch" refForName="centerShape" fact="0.285"/>
      <dgm:constr type="sp" refType="w" refFor="ch" refForName="centerShape" op="equ" fact="0.23"/>
      <dgm:constr type="sibSp" refType="w" refFor="ch" refForName="node" fact="0.1"/>
      <dgm:constr type="primFontSz" for="ch" forName="node" op="equ"/>
    </dgm:constrLst>
    <dgm:choose name="Name21">
      <dgm:if name="Name22" axis="ch ch" ptType="node node" st="1 1" cnt="1 0" func="cnt" op="lte" val="5">
        <dgm:ruleLst>
          <dgm:rule type="w" for="ch" forName="centerShape" val="NaN" fact="0.27" max="NaN"/>
        </dgm:ruleLst>
      </dgm:if>
      <dgm:else name="Name23">
        <dgm:ruleLst>
          <dgm:rule type="w" for="ch" forName="centerShape" val="NaN" fact="0.27" max="NaN"/>
          <dgm:rule type="w" for="ch" forName="node" val="NaN" fact="0.7" max="NaN"/>
        </dgm:ruleLst>
      </dgm:else>
    </dgm:choose>
    <dgm:forEach name="Name24" axis="ch" ptType="node" cnt="1">
      <dgm:layoutNode name="centerShape" styleLbl="node0">
        <dgm:alg type="tx"/>
        <dgm:shape xmlns:r="http://schemas.openxmlformats.org/officeDocument/2006/relationships" type="ellipse" r:blip="">
          <dgm:adjLst/>
        </dgm:shape>
        <dgm:presOf axis="self"/>
        <dgm:constrLst>
          <dgm:constr type="tMarg" refType="primFontSz" fact="0.05"/>
          <dgm:constr type="bMarg" refType="primFontSz" fact="0.05"/>
          <dgm:constr type="lMarg" refType="primFontSz" fact="0.05"/>
          <dgm:constr type="rMarg" refType="primFontSz" fact="0.05"/>
          <dgm:constr type="primFontSz" val="65"/>
          <dgm:constr type="h" refType="w"/>
        </dgm:constrLst>
        <dgm:ruleLst>
          <dgm:rule type="primFontSz" val="5" fact="NaN" max="NaN"/>
        </dgm:ruleLst>
      </dgm:layoutNode>
      <dgm:forEach name="Name25" axis="ch">
        <dgm:forEach name="Name26" axis="self" ptType="parTrans">
          <dgm:layoutNode name="parTrans" styleLbl="bgSibTrans2D1">
            <dgm:alg type="conn">
              <dgm:param type="begPts" val="auto"/>
              <dgm:param type="endPts" val="ctr"/>
              <dgm:param type="endSty" val="noArr"/>
              <dgm:param type="begSty" val="arr"/>
            </dgm:alg>
            <dgm:shape xmlns:r="http://schemas.openxmlformats.org/officeDocument/2006/relationships" type="conn" r:blip="">
              <dgm:adjLst/>
            </dgm:shape>
            <dgm:presOf axis="self"/>
            <dgm:constrLst>
              <dgm:constr type="begPad" refType="connDist" fact="0.055"/>
              <dgm:constr type="endPad"/>
            </dgm:constrLst>
            <dgm:ruleLst/>
          </dgm:layoutNode>
        </dgm:forEach>
        <dgm:forEach name="Name27" axis="self" ptType="node">
          <dgm:layoutNode name="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h" refType="w" fact="0.8"/>
              <dgm:constr type="tMarg" refType="primFontSz" fact="0.15"/>
              <dgm:constr type="bMarg" refType="primFontSz" fact="0.15"/>
              <dgm:constr type="lMarg" refType="primFontSz" fact="0.15"/>
              <dgm:constr type="rMarg" refType="primFontSz" fact="0.15"/>
            </dgm:constrLst>
            <dgm:ruleLst>
              <dgm:rule type="primFontSz" val="5" fact="NaN" max="NaN"/>
            </dgm:ruleLst>
          </dgm:layoutNode>
        </dgm:forEach>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radial4">
  <dgm:title val=""/>
  <dgm:desc val=""/>
  <dgm:catLst>
    <dgm:cat type="relationship" pri="19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t modelId="11"/>
        <dgm:pt modelId="12"/>
      </dgm:ptLst>
      <dgm:cxnLst>
        <dgm:cxn modelId="2" srcId="0" destId="1" srcOrd="0" destOrd="0"/>
        <dgm:cxn modelId="15" srcId="1" destId="11" srcOrd="0" destOrd="0"/>
        <dgm:cxn modelId="16" srcId="1" destId="12" srcOrd="1"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0"/>
              <dgm:param type="spanAng" val="360"/>
              <dgm:param type="ctrShpMap" val="fNode"/>
            </dgm:alg>
          </dgm:if>
          <dgm:else name="Name4">
            <dgm:choose name="Name5">
              <dgm:if name="Name6" axis="ch ch" ptType="node node" st="1 1" cnt="1 0" func="cnt" op="lte" val="3">
                <dgm:alg type="cycle">
                  <dgm:param type="stAng" val="-55"/>
                  <dgm:param type="spanAng" val="110"/>
                  <dgm:param type="ctrShpMap" val="fNode"/>
                </dgm:alg>
              </dgm:if>
              <dgm:else name="Name7">
                <dgm:choose name="Name8">
                  <dgm:if name="Name9" axis="ch ch" ptType="node node" st="1 1" cnt="1 0" func="cnt" op="equ" val="4">
                    <dgm:alg type="cycle">
                      <dgm:param type="stAng" val="-75"/>
                      <dgm:param type="spanAng" val="150"/>
                      <dgm:param type="ctrShpMap" val="fNode"/>
                    </dgm:alg>
                  </dgm:if>
                  <dgm:else name="Name10">
                    <dgm:alg type="cycle">
                      <dgm:param type="stAng" val="-90"/>
                      <dgm:param type="spanAng" val="180"/>
                      <dgm:param type="ctrShpMap" val="fNode"/>
                    </dgm:alg>
                  </dgm:else>
                </dgm:choose>
              </dgm:else>
            </dgm:choose>
          </dgm:else>
        </dgm:choose>
      </dgm:if>
      <dgm:else name="Name11">
        <dgm:choose name="Name12">
          <dgm:if name="Name13" axis="ch ch" ptType="node node" st="1 1" cnt="1 0" func="cnt" op="lte" val="1">
            <dgm:alg type="cycle">
              <dgm:param type="stAng" val="0"/>
              <dgm:param type="spanAng" val="-360"/>
              <dgm:param type="ctrShpMap" val="fNode"/>
            </dgm:alg>
          </dgm:if>
          <dgm:else name="Name14">
            <dgm:choose name="Name15">
              <dgm:if name="Name16" axis="ch ch" ptType="node node" st="1 1" cnt="1 0" func="cnt" op="lte" val="3">
                <dgm:alg type="cycle">
                  <dgm:param type="stAng" val="55"/>
                  <dgm:param type="spanAng" val="-110"/>
                  <dgm:param type="ctrShpMap" val="fNode"/>
                </dgm:alg>
              </dgm:if>
              <dgm:else name="Name17">
                <dgm:choose name="Name18">
                  <dgm:if name="Name19" axis="ch ch" ptType="node node" st="1 1" cnt="1 0" func="cnt" op="equ" val="4">
                    <dgm:alg type="cycle">
                      <dgm:param type="stAng" val="75"/>
                      <dgm:param type="spanAng" val="-150"/>
                      <dgm:param type="ctrShpMap" val="fNode"/>
                    </dgm:alg>
                  </dgm:if>
                  <dgm:else name="Name20">
                    <dgm:alg type="cycle">
                      <dgm:param type="stAng" val="90"/>
                      <dgm:param type="spanAng" val="-180"/>
                      <dgm:param type="ctrShpMap" val="fNode"/>
                    </dgm:alg>
                  </dgm:else>
                </dgm:choose>
              </dgm:else>
            </dgm:choose>
          </dgm:else>
        </dgm:choose>
      </dgm:else>
    </dgm:choose>
    <dgm:shape xmlns:r="http://schemas.openxmlformats.org/officeDocument/2006/relationships" r:blip="">
      <dgm:adjLst/>
    </dgm:shape>
    <dgm:presOf/>
    <dgm:constrLst>
      <dgm:constr type="w" for="ch" forName="centerShape" refType="w"/>
      <dgm:constr type="w" for="ch" forName="node" refType="w" refFor="ch" refForName="centerShape" fact="0.95"/>
      <dgm:constr type="h" for="ch" forName="parTrans" refType="w" refFor="ch" refForName="centerShape" fact="0.285"/>
      <dgm:constr type="sp" refType="w" refFor="ch" refForName="centerShape" op="equ" fact="0.23"/>
      <dgm:constr type="sibSp" refType="w" refFor="ch" refForName="node" fact="0.1"/>
      <dgm:constr type="primFontSz" for="ch" forName="node" op="equ"/>
    </dgm:constrLst>
    <dgm:choose name="Name21">
      <dgm:if name="Name22" axis="ch ch" ptType="node node" st="1 1" cnt="1 0" func="cnt" op="lte" val="5">
        <dgm:ruleLst>
          <dgm:rule type="w" for="ch" forName="centerShape" val="NaN" fact="0.27" max="NaN"/>
        </dgm:ruleLst>
      </dgm:if>
      <dgm:else name="Name23">
        <dgm:ruleLst>
          <dgm:rule type="w" for="ch" forName="centerShape" val="NaN" fact="0.27" max="NaN"/>
          <dgm:rule type="w" for="ch" forName="node" val="NaN" fact="0.7" max="NaN"/>
        </dgm:ruleLst>
      </dgm:else>
    </dgm:choose>
    <dgm:forEach name="Name24" axis="ch" ptType="node" cnt="1">
      <dgm:layoutNode name="centerShape" styleLbl="node0">
        <dgm:alg type="tx"/>
        <dgm:shape xmlns:r="http://schemas.openxmlformats.org/officeDocument/2006/relationships" type="ellipse" r:blip="">
          <dgm:adjLst/>
        </dgm:shape>
        <dgm:presOf axis="self"/>
        <dgm:constrLst>
          <dgm:constr type="tMarg" refType="primFontSz" fact="0.05"/>
          <dgm:constr type="bMarg" refType="primFontSz" fact="0.05"/>
          <dgm:constr type="lMarg" refType="primFontSz" fact="0.05"/>
          <dgm:constr type="rMarg" refType="primFontSz" fact="0.05"/>
          <dgm:constr type="primFontSz" val="65"/>
          <dgm:constr type="h" refType="w"/>
        </dgm:constrLst>
        <dgm:ruleLst>
          <dgm:rule type="primFontSz" val="5" fact="NaN" max="NaN"/>
        </dgm:ruleLst>
      </dgm:layoutNode>
      <dgm:forEach name="Name25" axis="ch">
        <dgm:forEach name="Name26" axis="self" ptType="parTrans">
          <dgm:layoutNode name="parTrans" styleLbl="bgSibTrans2D1">
            <dgm:alg type="conn">
              <dgm:param type="begPts" val="auto"/>
              <dgm:param type="endPts" val="ctr"/>
              <dgm:param type="endSty" val="noArr"/>
              <dgm:param type="begSty" val="arr"/>
            </dgm:alg>
            <dgm:shape xmlns:r="http://schemas.openxmlformats.org/officeDocument/2006/relationships" type="conn" r:blip="">
              <dgm:adjLst/>
            </dgm:shape>
            <dgm:presOf axis="self"/>
            <dgm:constrLst>
              <dgm:constr type="begPad" refType="connDist" fact="0.055"/>
              <dgm:constr type="endPad"/>
            </dgm:constrLst>
            <dgm:ruleLst/>
          </dgm:layoutNode>
        </dgm:forEach>
        <dgm:forEach name="Name27" axis="self" ptType="node">
          <dgm:layoutNode name="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h" refType="w" fact="0.8"/>
              <dgm:constr type="tMarg" refType="primFontSz" fact="0.15"/>
              <dgm:constr type="bMarg" refType="primFontSz" fact="0.15"/>
              <dgm:constr type="lMarg" refType="primFontSz" fact="0.15"/>
              <dgm:constr type="rMarg" refType="primFontSz" fact="0.15"/>
            </dgm:constrLst>
            <dgm:ruleLst>
              <dgm:rule type="primFontSz" val="5" fact="NaN" max="NaN"/>
            </dgm:ruleLst>
          </dgm:layoutNode>
        </dgm:forEach>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radial4">
  <dgm:title val=""/>
  <dgm:desc val=""/>
  <dgm:catLst>
    <dgm:cat type="relationship" pri="19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t modelId="11"/>
        <dgm:pt modelId="12"/>
      </dgm:ptLst>
      <dgm:cxnLst>
        <dgm:cxn modelId="2" srcId="0" destId="1" srcOrd="0" destOrd="0"/>
        <dgm:cxn modelId="15" srcId="1" destId="11" srcOrd="0" destOrd="0"/>
        <dgm:cxn modelId="16" srcId="1" destId="12" srcOrd="1"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0"/>
              <dgm:param type="spanAng" val="360"/>
              <dgm:param type="ctrShpMap" val="fNode"/>
            </dgm:alg>
          </dgm:if>
          <dgm:else name="Name4">
            <dgm:choose name="Name5">
              <dgm:if name="Name6" axis="ch ch" ptType="node node" st="1 1" cnt="1 0" func="cnt" op="lte" val="3">
                <dgm:alg type="cycle">
                  <dgm:param type="stAng" val="-55"/>
                  <dgm:param type="spanAng" val="110"/>
                  <dgm:param type="ctrShpMap" val="fNode"/>
                </dgm:alg>
              </dgm:if>
              <dgm:else name="Name7">
                <dgm:choose name="Name8">
                  <dgm:if name="Name9" axis="ch ch" ptType="node node" st="1 1" cnt="1 0" func="cnt" op="equ" val="4">
                    <dgm:alg type="cycle">
                      <dgm:param type="stAng" val="-75"/>
                      <dgm:param type="spanAng" val="150"/>
                      <dgm:param type="ctrShpMap" val="fNode"/>
                    </dgm:alg>
                  </dgm:if>
                  <dgm:else name="Name10">
                    <dgm:alg type="cycle">
                      <dgm:param type="stAng" val="-90"/>
                      <dgm:param type="spanAng" val="180"/>
                      <dgm:param type="ctrShpMap" val="fNode"/>
                    </dgm:alg>
                  </dgm:else>
                </dgm:choose>
              </dgm:else>
            </dgm:choose>
          </dgm:else>
        </dgm:choose>
      </dgm:if>
      <dgm:else name="Name11">
        <dgm:choose name="Name12">
          <dgm:if name="Name13" axis="ch ch" ptType="node node" st="1 1" cnt="1 0" func="cnt" op="lte" val="1">
            <dgm:alg type="cycle">
              <dgm:param type="stAng" val="0"/>
              <dgm:param type="spanAng" val="-360"/>
              <dgm:param type="ctrShpMap" val="fNode"/>
            </dgm:alg>
          </dgm:if>
          <dgm:else name="Name14">
            <dgm:choose name="Name15">
              <dgm:if name="Name16" axis="ch ch" ptType="node node" st="1 1" cnt="1 0" func="cnt" op="lte" val="3">
                <dgm:alg type="cycle">
                  <dgm:param type="stAng" val="55"/>
                  <dgm:param type="spanAng" val="-110"/>
                  <dgm:param type="ctrShpMap" val="fNode"/>
                </dgm:alg>
              </dgm:if>
              <dgm:else name="Name17">
                <dgm:choose name="Name18">
                  <dgm:if name="Name19" axis="ch ch" ptType="node node" st="1 1" cnt="1 0" func="cnt" op="equ" val="4">
                    <dgm:alg type="cycle">
                      <dgm:param type="stAng" val="75"/>
                      <dgm:param type="spanAng" val="-150"/>
                      <dgm:param type="ctrShpMap" val="fNode"/>
                    </dgm:alg>
                  </dgm:if>
                  <dgm:else name="Name20">
                    <dgm:alg type="cycle">
                      <dgm:param type="stAng" val="90"/>
                      <dgm:param type="spanAng" val="-180"/>
                      <dgm:param type="ctrShpMap" val="fNode"/>
                    </dgm:alg>
                  </dgm:else>
                </dgm:choose>
              </dgm:else>
            </dgm:choose>
          </dgm:else>
        </dgm:choose>
      </dgm:else>
    </dgm:choose>
    <dgm:shape xmlns:r="http://schemas.openxmlformats.org/officeDocument/2006/relationships" r:blip="">
      <dgm:adjLst/>
    </dgm:shape>
    <dgm:presOf/>
    <dgm:constrLst>
      <dgm:constr type="w" for="ch" forName="centerShape" refType="w"/>
      <dgm:constr type="w" for="ch" forName="node" refType="w" refFor="ch" refForName="centerShape" fact="0.95"/>
      <dgm:constr type="h" for="ch" forName="parTrans" refType="w" refFor="ch" refForName="centerShape" fact="0.285"/>
      <dgm:constr type="sp" refType="w" refFor="ch" refForName="centerShape" op="equ" fact="0.23"/>
      <dgm:constr type="sibSp" refType="w" refFor="ch" refForName="node" fact="0.1"/>
      <dgm:constr type="primFontSz" for="ch" forName="node" op="equ"/>
    </dgm:constrLst>
    <dgm:choose name="Name21">
      <dgm:if name="Name22" axis="ch ch" ptType="node node" st="1 1" cnt="1 0" func="cnt" op="lte" val="5">
        <dgm:ruleLst>
          <dgm:rule type="w" for="ch" forName="centerShape" val="NaN" fact="0.27" max="NaN"/>
        </dgm:ruleLst>
      </dgm:if>
      <dgm:else name="Name23">
        <dgm:ruleLst>
          <dgm:rule type="w" for="ch" forName="centerShape" val="NaN" fact="0.27" max="NaN"/>
          <dgm:rule type="w" for="ch" forName="node" val="NaN" fact="0.7" max="NaN"/>
        </dgm:ruleLst>
      </dgm:else>
    </dgm:choose>
    <dgm:forEach name="Name24" axis="ch" ptType="node" cnt="1">
      <dgm:layoutNode name="centerShape" styleLbl="node0">
        <dgm:alg type="tx"/>
        <dgm:shape xmlns:r="http://schemas.openxmlformats.org/officeDocument/2006/relationships" type="ellipse" r:blip="">
          <dgm:adjLst/>
        </dgm:shape>
        <dgm:presOf axis="self"/>
        <dgm:constrLst>
          <dgm:constr type="tMarg" refType="primFontSz" fact="0.05"/>
          <dgm:constr type="bMarg" refType="primFontSz" fact="0.05"/>
          <dgm:constr type="lMarg" refType="primFontSz" fact="0.05"/>
          <dgm:constr type="rMarg" refType="primFontSz" fact="0.05"/>
          <dgm:constr type="primFontSz" val="65"/>
          <dgm:constr type="h" refType="w"/>
        </dgm:constrLst>
        <dgm:ruleLst>
          <dgm:rule type="primFontSz" val="5" fact="NaN" max="NaN"/>
        </dgm:ruleLst>
      </dgm:layoutNode>
      <dgm:forEach name="Name25" axis="ch">
        <dgm:forEach name="Name26" axis="self" ptType="parTrans">
          <dgm:layoutNode name="parTrans" styleLbl="bgSibTrans2D1">
            <dgm:alg type="conn">
              <dgm:param type="begPts" val="auto"/>
              <dgm:param type="endPts" val="ctr"/>
              <dgm:param type="endSty" val="noArr"/>
              <dgm:param type="begSty" val="arr"/>
            </dgm:alg>
            <dgm:shape xmlns:r="http://schemas.openxmlformats.org/officeDocument/2006/relationships" type="conn" r:blip="">
              <dgm:adjLst/>
            </dgm:shape>
            <dgm:presOf axis="self"/>
            <dgm:constrLst>
              <dgm:constr type="begPad" refType="connDist" fact="0.055"/>
              <dgm:constr type="endPad"/>
            </dgm:constrLst>
            <dgm:ruleLst/>
          </dgm:layoutNode>
        </dgm:forEach>
        <dgm:forEach name="Name27" axis="self" ptType="node">
          <dgm:layoutNode name="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h" refType="w" fact="0.8"/>
              <dgm:constr type="tMarg" refType="primFontSz" fact="0.15"/>
              <dgm:constr type="bMarg" refType="primFontSz" fact="0.15"/>
              <dgm:constr type="lMarg" refType="primFontSz" fact="0.15"/>
              <dgm:constr type="rMarg" refType="primFontSz" fact="0.15"/>
            </dgm:constrLst>
            <dgm:ruleLst>
              <dgm:rule type="primFontSz" val="5" fact="NaN" max="NaN"/>
            </dgm:ruleLst>
          </dgm:layoutNode>
        </dgm:forEach>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radial4">
  <dgm:title val=""/>
  <dgm:desc val=""/>
  <dgm:catLst>
    <dgm:cat type="relationship" pri="19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t modelId="11"/>
        <dgm:pt modelId="12"/>
      </dgm:ptLst>
      <dgm:cxnLst>
        <dgm:cxn modelId="2" srcId="0" destId="1" srcOrd="0" destOrd="0"/>
        <dgm:cxn modelId="15" srcId="1" destId="11" srcOrd="0" destOrd="0"/>
        <dgm:cxn modelId="16" srcId="1" destId="12" srcOrd="1"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0"/>
              <dgm:param type="spanAng" val="360"/>
              <dgm:param type="ctrShpMap" val="fNode"/>
            </dgm:alg>
          </dgm:if>
          <dgm:else name="Name4">
            <dgm:choose name="Name5">
              <dgm:if name="Name6" axis="ch ch" ptType="node node" st="1 1" cnt="1 0" func="cnt" op="lte" val="3">
                <dgm:alg type="cycle">
                  <dgm:param type="stAng" val="-55"/>
                  <dgm:param type="spanAng" val="110"/>
                  <dgm:param type="ctrShpMap" val="fNode"/>
                </dgm:alg>
              </dgm:if>
              <dgm:else name="Name7">
                <dgm:choose name="Name8">
                  <dgm:if name="Name9" axis="ch ch" ptType="node node" st="1 1" cnt="1 0" func="cnt" op="equ" val="4">
                    <dgm:alg type="cycle">
                      <dgm:param type="stAng" val="-75"/>
                      <dgm:param type="spanAng" val="150"/>
                      <dgm:param type="ctrShpMap" val="fNode"/>
                    </dgm:alg>
                  </dgm:if>
                  <dgm:else name="Name10">
                    <dgm:alg type="cycle">
                      <dgm:param type="stAng" val="-90"/>
                      <dgm:param type="spanAng" val="180"/>
                      <dgm:param type="ctrShpMap" val="fNode"/>
                    </dgm:alg>
                  </dgm:else>
                </dgm:choose>
              </dgm:else>
            </dgm:choose>
          </dgm:else>
        </dgm:choose>
      </dgm:if>
      <dgm:else name="Name11">
        <dgm:choose name="Name12">
          <dgm:if name="Name13" axis="ch ch" ptType="node node" st="1 1" cnt="1 0" func="cnt" op="lte" val="1">
            <dgm:alg type="cycle">
              <dgm:param type="stAng" val="0"/>
              <dgm:param type="spanAng" val="-360"/>
              <dgm:param type="ctrShpMap" val="fNode"/>
            </dgm:alg>
          </dgm:if>
          <dgm:else name="Name14">
            <dgm:choose name="Name15">
              <dgm:if name="Name16" axis="ch ch" ptType="node node" st="1 1" cnt="1 0" func="cnt" op="lte" val="3">
                <dgm:alg type="cycle">
                  <dgm:param type="stAng" val="55"/>
                  <dgm:param type="spanAng" val="-110"/>
                  <dgm:param type="ctrShpMap" val="fNode"/>
                </dgm:alg>
              </dgm:if>
              <dgm:else name="Name17">
                <dgm:choose name="Name18">
                  <dgm:if name="Name19" axis="ch ch" ptType="node node" st="1 1" cnt="1 0" func="cnt" op="equ" val="4">
                    <dgm:alg type="cycle">
                      <dgm:param type="stAng" val="75"/>
                      <dgm:param type="spanAng" val="-150"/>
                      <dgm:param type="ctrShpMap" val="fNode"/>
                    </dgm:alg>
                  </dgm:if>
                  <dgm:else name="Name20">
                    <dgm:alg type="cycle">
                      <dgm:param type="stAng" val="90"/>
                      <dgm:param type="spanAng" val="-180"/>
                      <dgm:param type="ctrShpMap" val="fNode"/>
                    </dgm:alg>
                  </dgm:else>
                </dgm:choose>
              </dgm:else>
            </dgm:choose>
          </dgm:else>
        </dgm:choose>
      </dgm:else>
    </dgm:choose>
    <dgm:shape xmlns:r="http://schemas.openxmlformats.org/officeDocument/2006/relationships" r:blip="">
      <dgm:adjLst/>
    </dgm:shape>
    <dgm:presOf/>
    <dgm:constrLst>
      <dgm:constr type="w" for="ch" forName="centerShape" refType="w"/>
      <dgm:constr type="w" for="ch" forName="node" refType="w" refFor="ch" refForName="centerShape" fact="0.95"/>
      <dgm:constr type="h" for="ch" forName="parTrans" refType="w" refFor="ch" refForName="centerShape" fact="0.285"/>
      <dgm:constr type="sp" refType="w" refFor="ch" refForName="centerShape" op="equ" fact="0.23"/>
      <dgm:constr type="sibSp" refType="w" refFor="ch" refForName="node" fact="0.1"/>
      <dgm:constr type="primFontSz" for="ch" forName="node" op="equ"/>
    </dgm:constrLst>
    <dgm:choose name="Name21">
      <dgm:if name="Name22" axis="ch ch" ptType="node node" st="1 1" cnt="1 0" func="cnt" op="lte" val="5">
        <dgm:ruleLst>
          <dgm:rule type="w" for="ch" forName="centerShape" val="NaN" fact="0.27" max="NaN"/>
        </dgm:ruleLst>
      </dgm:if>
      <dgm:else name="Name23">
        <dgm:ruleLst>
          <dgm:rule type="w" for="ch" forName="centerShape" val="NaN" fact="0.27" max="NaN"/>
          <dgm:rule type="w" for="ch" forName="node" val="NaN" fact="0.7" max="NaN"/>
        </dgm:ruleLst>
      </dgm:else>
    </dgm:choose>
    <dgm:forEach name="Name24" axis="ch" ptType="node" cnt="1">
      <dgm:layoutNode name="centerShape" styleLbl="node0">
        <dgm:alg type="tx"/>
        <dgm:shape xmlns:r="http://schemas.openxmlformats.org/officeDocument/2006/relationships" type="ellipse" r:blip="">
          <dgm:adjLst/>
        </dgm:shape>
        <dgm:presOf axis="self"/>
        <dgm:constrLst>
          <dgm:constr type="tMarg" refType="primFontSz" fact="0.05"/>
          <dgm:constr type="bMarg" refType="primFontSz" fact="0.05"/>
          <dgm:constr type="lMarg" refType="primFontSz" fact="0.05"/>
          <dgm:constr type="rMarg" refType="primFontSz" fact="0.05"/>
          <dgm:constr type="primFontSz" val="65"/>
          <dgm:constr type="h" refType="w"/>
        </dgm:constrLst>
        <dgm:ruleLst>
          <dgm:rule type="primFontSz" val="5" fact="NaN" max="NaN"/>
        </dgm:ruleLst>
      </dgm:layoutNode>
      <dgm:forEach name="Name25" axis="ch">
        <dgm:forEach name="Name26" axis="self" ptType="parTrans">
          <dgm:layoutNode name="parTrans" styleLbl="bgSibTrans2D1">
            <dgm:alg type="conn">
              <dgm:param type="begPts" val="auto"/>
              <dgm:param type="endPts" val="ctr"/>
              <dgm:param type="endSty" val="noArr"/>
              <dgm:param type="begSty" val="arr"/>
            </dgm:alg>
            <dgm:shape xmlns:r="http://schemas.openxmlformats.org/officeDocument/2006/relationships" type="conn" r:blip="">
              <dgm:adjLst/>
            </dgm:shape>
            <dgm:presOf axis="self"/>
            <dgm:constrLst>
              <dgm:constr type="begPad" refType="connDist" fact="0.055"/>
              <dgm:constr type="endPad"/>
            </dgm:constrLst>
            <dgm:ruleLst/>
          </dgm:layoutNode>
        </dgm:forEach>
        <dgm:forEach name="Name27" axis="self" ptType="node">
          <dgm:layoutNode name="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h" refType="w" fact="0.8"/>
              <dgm:constr type="tMarg" refType="primFontSz" fact="0.15"/>
              <dgm:constr type="bMarg" refType="primFontSz" fact="0.15"/>
              <dgm:constr type="lMarg" refType="primFontSz" fact="0.15"/>
              <dgm:constr type="rMarg" refType="primFontSz" fact="0.15"/>
            </dgm:constrLst>
            <dgm:ruleLst>
              <dgm:rule type="primFontSz" val="5" fact="NaN" max="NaN"/>
            </dgm:ruleLst>
          </dgm:layoutNode>
        </dgm:forEach>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radial4">
  <dgm:title val=""/>
  <dgm:desc val=""/>
  <dgm:catLst>
    <dgm:cat type="relationship" pri="19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t modelId="11"/>
        <dgm:pt modelId="12"/>
      </dgm:ptLst>
      <dgm:cxnLst>
        <dgm:cxn modelId="2" srcId="0" destId="1" srcOrd="0" destOrd="0"/>
        <dgm:cxn modelId="15" srcId="1" destId="11" srcOrd="0" destOrd="0"/>
        <dgm:cxn modelId="16" srcId="1" destId="12" srcOrd="1"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0"/>
              <dgm:param type="spanAng" val="360"/>
              <dgm:param type="ctrShpMap" val="fNode"/>
            </dgm:alg>
          </dgm:if>
          <dgm:else name="Name4">
            <dgm:choose name="Name5">
              <dgm:if name="Name6" axis="ch ch" ptType="node node" st="1 1" cnt="1 0" func="cnt" op="lte" val="3">
                <dgm:alg type="cycle">
                  <dgm:param type="stAng" val="-55"/>
                  <dgm:param type="spanAng" val="110"/>
                  <dgm:param type="ctrShpMap" val="fNode"/>
                </dgm:alg>
              </dgm:if>
              <dgm:else name="Name7">
                <dgm:choose name="Name8">
                  <dgm:if name="Name9" axis="ch ch" ptType="node node" st="1 1" cnt="1 0" func="cnt" op="equ" val="4">
                    <dgm:alg type="cycle">
                      <dgm:param type="stAng" val="-75"/>
                      <dgm:param type="spanAng" val="150"/>
                      <dgm:param type="ctrShpMap" val="fNode"/>
                    </dgm:alg>
                  </dgm:if>
                  <dgm:else name="Name10">
                    <dgm:alg type="cycle">
                      <dgm:param type="stAng" val="-90"/>
                      <dgm:param type="spanAng" val="180"/>
                      <dgm:param type="ctrShpMap" val="fNode"/>
                    </dgm:alg>
                  </dgm:else>
                </dgm:choose>
              </dgm:else>
            </dgm:choose>
          </dgm:else>
        </dgm:choose>
      </dgm:if>
      <dgm:else name="Name11">
        <dgm:choose name="Name12">
          <dgm:if name="Name13" axis="ch ch" ptType="node node" st="1 1" cnt="1 0" func="cnt" op="lte" val="1">
            <dgm:alg type="cycle">
              <dgm:param type="stAng" val="0"/>
              <dgm:param type="spanAng" val="-360"/>
              <dgm:param type="ctrShpMap" val="fNode"/>
            </dgm:alg>
          </dgm:if>
          <dgm:else name="Name14">
            <dgm:choose name="Name15">
              <dgm:if name="Name16" axis="ch ch" ptType="node node" st="1 1" cnt="1 0" func="cnt" op="lte" val="3">
                <dgm:alg type="cycle">
                  <dgm:param type="stAng" val="55"/>
                  <dgm:param type="spanAng" val="-110"/>
                  <dgm:param type="ctrShpMap" val="fNode"/>
                </dgm:alg>
              </dgm:if>
              <dgm:else name="Name17">
                <dgm:choose name="Name18">
                  <dgm:if name="Name19" axis="ch ch" ptType="node node" st="1 1" cnt="1 0" func="cnt" op="equ" val="4">
                    <dgm:alg type="cycle">
                      <dgm:param type="stAng" val="75"/>
                      <dgm:param type="spanAng" val="-150"/>
                      <dgm:param type="ctrShpMap" val="fNode"/>
                    </dgm:alg>
                  </dgm:if>
                  <dgm:else name="Name20">
                    <dgm:alg type="cycle">
                      <dgm:param type="stAng" val="90"/>
                      <dgm:param type="spanAng" val="-180"/>
                      <dgm:param type="ctrShpMap" val="fNode"/>
                    </dgm:alg>
                  </dgm:else>
                </dgm:choose>
              </dgm:else>
            </dgm:choose>
          </dgm:else>
        </dgm:choose>
      </dgm:else>
    </dgm:choose>
    <dgm:shape xmlns:r="http://schemas.openxmlformats.org/officeDocument/2006/relationships" r:blip="">
      <dgm:adjLst/>
    </dgm:shape>
    <dgm:presOf/>
    <dgm:constrLst>
      <dgm:constr type="w" for="ch" forName="centerShape" refType="w"/>
      <dgm:constr type="w" for="ch" forName="node" refType="w" refFor="ch" refForName="centerShape" fact="0.95"/>
      <dgm:constr type="h" for="ch" forName="parTrans" refType="w" refFor="ch" refForName="centerShape" fact="0.285"/>
      <dgm:constr type="sp" refType="w" refFor="ch" refForName="centerShape" op="equ" fact="0.23"/>
      <dgm:constr type="sibSp" refType="w" refFor="ch" refForName="node" fact="0.1"/>
      <dgm:constr type="primFontSz" for="ch" forName="node" op="equ"/>
    </dgm:constrLst>
    <dgm:choose name="Name21">
      <dgm:if name="Name22" axis="ch ch" ptType="node node" st="1 1" cnt="1 0" func="cnt" op="lte" val="5">
        <dgm:ruleLst>
          <dgm:rule type="w" for="ch" forName="centerShape" val="NaN" fact="0.27" max="NaN"/>
        </dgm:ruleLst>
      </dgm:if>
      <dgm:else name="Name23">
        <dgm:ruleLst>
          <dgm:rule type="w" for="ch" forName="centerShape" val="NaN" fact="0.27" max="NaN"/>
          <dgm:rule type="w" for="ch" forName="node" val="NaN" fact="0.7" max="NaN"/>
        </dgm:ruleLst>
      </dgm:else>
    </dgm:choose>
    <dgm:forEach name="Name24" axis="ch" ptType="node" cnt="1">
      <dgm:layoutNode name="centerShape" styleLbl="node0">
        <dgm:alg type="tx"/>
        <dgm:shape xmlns:r="http://schemas.openxmlformats.org/officeDocument/2006/relationships" type="ellipse" r:blip="">
          <dgm:adjLst/>
        </dgm:shape>
        <dgm:presOf axis="self"/>
        <dgm:constrLst>
          <dgm:constr type="tMarg" refType="primFontSz" fact="0.05"/>
          <dgm:constr type="bMarg" refType="primFontSz" fact="0.05"/>
          <dgm:constr type="lMarg" refType="primFontSz" fact="0.05"/>
          <dgm:constr type="rMarg" refType="primFontSz" fact="0.05"/>
          <dgm:constr type="primFontSz" val="65"/>
          <dgm:constr type="h" refType="w"/>
        </dgm:constrLst>
        <dgm:ruleLst>
          <dgm:rule type="primFontSz" val="5" fact="NaN" max="NaN"/>
        </dgm:ruleLst>
      </dgm:layoutNode>
      <dgm:forEach name="Name25" axis="ch">
        <dgm:forEach name="Name26" axis="self" ptType="parTrans">
          <dgm:layoutNode name="parTrans" styleLbl="bgSibTrans2D1">
            <dgm:alg type="conn">
              <dgm:param type="begPts" val="auto"/>
              <dgm:param type="endPts" val="ctr"/>
              <dgm:param type="endSty" val="noArr"/>
              <dgm:param type="begSty" val="arr"/>
            </dgm:alg>
            <dgm:shape xmlns:r="http://schemas.openxmlformats.org/officeDocument/2006/relationships" type="conn" r:blip="">
              <dgm:adjLst/>
            </dgm:shape>
            <dgm:presOf axis="self"/>
            <dgm:constrLst>
              <dgm:constr type="begPad" refType="connDist" fact="0.055"/>
              <dgm:constr type="endPad"/>
            </dgm:constrLst>
            <dgm:ruleLst/>
          </dgm:layoutNode>
        </dgm:forEach>
        <dgm:forEach name="Name27" axis="self" ptType="node">
          <dgm:layoutNode name="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h" refType="w" fact="0.8"/>
              <dgm:constr type="tMarg" refType="primFontSz" fact="0.15"/>
              <dgm:constr type="bMarg" refType="primFontSz" fact="0.15"/>
              <dgm:constr type="lMarg" refType="primFontSz" fact="0.15"/>
              <dgm:constr type="rMarg" refType="primFontSz" fact="0.15"/>
            </dgm:constrLst>
            <dgm:ruleLst>
              <dgm:rule type="primFontSz" val="5" fact="NaN" max="NaN"/>
            </dgm:ruleLst>
          </dgm:layoutNode>
        </dgm:forEach>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radial4">
  <dgm:title val=""/>
  <dgm:desc val=""/>
  <dgm:catLst>
    <dgm:cat type="relationship" pri="19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t modelId="11"/>
        <dgm:pt modelId="12"/>
      </dgm:ptLst>
      <dgm:cxnLst>
        <dgm:cxn modelId="2" srcId="0" destId="1" srcOrd="0" destOrd="0"/>
        <dgm:cxn modelId="15" srcId="1" destId="11" srcOrd="0" destOrd="0"/>
        <dgm:cxn modelId="16" srcId="1" destId="12" srcOrd="1"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0"/>
              <dgm:param type="spanAng" val="360"/>
              <dgm:param type="ctrShpMap" val="fNode"/>
            </dgm:alg>
          </dgm:if>
          <dgm:else name="Name4">
            <dgm:choose name="Name5">
              <dgm:if name="Name6" axis="ch ch" ptType="node node" st="1 1" cnt="1 0" func="cnt" op="lte" val="3">
                <dgm:alg type="cycle">
                  <dgm:param type="stAng" val="-55"/>
                  <dgm:param type="spanAng" val="110"/>
                  <dgm:param type="ctrShpMap" val="fNode"/>
                </dgm:alg>
              </dgm:if>
              <dgm:else name="Name7">
                <dgm:choose name="Name8">
                  <dgm:if name="Name9" axis="ch ch" ptType="node node" st="1 1" cnt="1 0" func="cnt" op="equ" val="4">
                    <dgm:alg type="cycle">
                      <dgm:param type="stAng" val="-75"/>
                      <dgm:param type="spanAng" val="150"/>
                      <dgm:param type="ctrShpMap" val="fNode"/>
                    </dgm:alg>
                  </dgm:if>
                  <dgm:else name="Name10">
                    <dgm:alg type="cycle">
                      <dgm:param type="stAng" val="-90"/>
                      <dgm:param type="spanAng" val="180"/>
                      <dgm:param type="ctrShpMap" val="fNode"/>
                    </dgm:alg>
                  </dgm:else>
                </dgm:choose>
              </dgm:else>
            </dgm:choose>
          </dgm:else>
        </dgm:choose>
      </dgm:if>
      <dgm:else name="Name11">
        <dgm:choose name="Name12">
          <dgm:if name="Name13" axis="ch ch" ptType="node node" st="1 1" cnt="1 0" func="cnt" op="lte" val="1">
            <dgm:alg type="cycle">
              <dgm:param type="stAng" val="0"/>
              <dgm:param type="spanAng" val="-360"/>
              <dgm:param type="ctrShpMap" val="fNode"/>
            </dgm:alg>
          </dgm:if>
          <dgm:else name="Name14">
            <dgm:choose name="Name15">
              <dgm:if name="Name16" axis="ch ch" ptType="node node" st="1 1" cnt="1 0" func="cnt" op="lte" val="3">
                <dgm:alg type="cycle">
                  <dgm:param type="stAng" val="55"/>
                  <dgm:param type="spanAng" val="-110"/>
                  <dgm:param type="ctrShpMap" val="fNode"/>
                </dgm:alg>
              </dgm:if>
              <dgm:else name="Name17">
                <dgm:choose name="Name18">
                  <dgm:if name="Name19" axis="ch ch" ptType="node node" st="1 1" cnt="1 0" func="cnt" op="equ" val="4">
                    <dgm:alg type="cycle">
                      <dgm:param type="stAng" val="75"/>
                      <dgm:param type="spanAng" val="-150"/>
                      <dgm:param type="ctrShpMap" val="fNode"/>
                    </dgm:alg>
                  </dgm:if>
                  <dgm:else name="Name20">
                    <dgm:alg type="cycle">
                      <dgm:param type="stAng" val="90"/>
                      <dgm:param type="spanAng" val="-180"/>
                      <dgm:param type="ctrShpMap" val="fNode"/>
                    </dgm:alg>
                  </dgm:else>
                </dgm:choose>
              </dgm:else>
            </dgm:choose>
          </dgm:else>
        </dgm:choose>
      </dgm:else>
    </dgm:choose>
    <dgm:shape xmlns:r="http://schemas.openxmlformats.org/officeDocument/2006/relationships" r:blip="">
      <dgm:adjLst/>
    </dgm:shape>
    <dgm:presOf/>
    <dgm:constrLst>
      <dgm:constr type="w" for="ch" forName="centerShape" refType="w"/>
      <dgm:constr type="w" for="ch" forName="node" refType="w" refFor="ch" refForName="centerShape" fact="0.95"/>
      <dgm:constr type="h" for="ch" forName="parTrans" refType="w" refFor="ch" refForName="centerShape" fact="0.285"/>
      <dgm:constr type="sp" refType="w" refFor="ch" refForName="centerShape" op="equ" fact="0.23"/>
      <dgm:constr type="sibSp" refType="w" refFor="ch" refForName="node" fact="0.1"/>
      <dgm:constr type="primFontSz" for="ch" forName="node" op="equ"/>
    </dgm:constrLst>
    <dgm:choose name="Name21">
      <dgm:if name="Name22" axis="ch ch" ptType="node node" st="1 1" cnt="1 0" func="cnt" op="lte" val="5">
        <dgm:ruleLst>
          <dgm:rule type="w" for="ch" forName="centerShape" val="NaN" fact="0.27" max="NaN"/>
        </dgm:ruleLst>
      </dgm:if>
      <dgm:else name="Name23">
        <dgm:ruleLst>
          <dgm:rule type="w" for="ch" forName="centerShape" val="NaN" fact="0.27" max="NaN"/>
          <dgm:rule type="w" for="ch" forName="node" val="NaN" fact="0.7" max="NaN"/>
        </dgm:ruleLst>
      </dgm:else>
    </dgm:choose>
    <dgm:forEach name="Name24" axis="ch" ptType="node" cnt="1">
      <dgm:layoutNode name="centerShape" styleLbl="node0">
        <dgm:alg type="tx"/>
        <dgm:shape xmlns:r="http://schemas.openxmlformats.org/officeDocument/2006/relationships" type="ellipse" r:blip="">
          <dgm:adjLst/>
        </dgm:shape>
        <dgm:presOf axis="self"/>
        <dgm:constrLst>
          <dgm:constr type="tMarg" refType="primFontSz" fact="0.05"/>
          <dgm:constr type="bMarg" refType="primFontSz" fact="0.05"/>
          <dgm:constr type="lMarg" refType="primFontSz" fact="0.05"/>
          <dgm:constr type="rMarg" refType="primFontSz" fact="0.05"/>
          <dgm:constr type="primFontSz" val="65"/>
          <dgm:constr type="h" refType="w"/>
        </dgm:constrLst>
        <dgm:ruleLst>
          <dgm:rule type="primFontSz" val="5" fact="NaN" max="NaN"/>
        </dgm:ruleLst>
      </dgm:layoutNode>
      <dgm:forEach name="Name25" axis="ch">
        <dgm:forEach name="Name26" axis="self" ptType="parTrans">
          <dgm:layoutNode name="parTrans" styleLbl="bgSibTrans2D1">
            <dgm:alg type="conn">
              <dgm:param type="begPts" val="auto"/>
              <dgm:param type="endPts" val="ctr"/>
              <dgm:param type="endSty" val="noArr"/>
              <dgm:param type="begSty" val="arr"/>
            </dgm:alg>
            <dgm:shape xmlns:r="http://schemas.openxmlformats.org/officeDocument/2006/relationships" type="conn" r:blip="">
              <dgm:adjLst/>
            </dgm:shape>
            <dgm:presOf axis="self"/>
            <dgm:constrLst>
              <dgm:constr type="begPad" refType="connDist" fact="0.055"/>
              <dgm:constr type="endPad"/>
            </dgm:constrLst>
            <dgm:ruleLst/>
          </dgm:layoutNode>
        </dgm:forEach>
        <dgm:forEach name="Name27" axis="self" ptType="node">
          <dgm:layoutNode name="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h" refType="w" fact="0.8"/>
              <dgm:constr type="tMarg" refType="primFontSz" fact="0.15"/>
              <dgm:constr type="bMarg" refType="primFontSz" fact="0.15"/>
              <dgm:constr type="lMarg" refType="primFontSz" fact="0.15"/>
              <dgm:constr type="rMarg" refType="primFontSz" fact="0.15"/>
            </dgm:constrLst>
            <dgm:ruleLst>
              <dgm:rule type="primFontSz" val="5" fact="NaN" max="NaN"/>
            </dgm:ruleLst>
          </dgm:layoutNode>
        </dgm:forEach>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radial4">
  <dgm:title val=""/>
  <dgm:desc val=""/>
  <dgm:catLst>
    <dgm:cat type="relationship" pri="19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t modelId="11"/>
        <dgm:pt modelId="12"/>
      </dgm:ptLst>
      <dgm:cxnLst>
        <dgm:cxn modelId="2" srcId="0" destId="1" srcOrd="0" destOrd="0"/>
        <dgm:cxn modelId="15" srcId="1" destId="11" srcOrd="0" destOrd="0"/>
        <dgm:cxn modelId="16" srcId="1" destId="12" srcOrd="1"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0"/>
              <dgm:param type="spanAng" val="360"/>
              <dgm:param type="ctrShpMap" val="fNode"/>
            </dgm:alg>
          </dgm:if>
          <dgm:else name="Name4">
            <dgm:choose name="Name5">
              <dgm:if name="Name6" axis="ch ch" ptType="node node" st="1 1" cnt="1 0" func="cnt" op="lte" val="3">
                <dgm:alg type="cycle">
                  <dgm:param type="stAng" val="-55"/>
                  <dgm:param type="spanAng" val="110"/>
                  <dgm:param type="ctrShpMap" val="fNode"/>
                </dgm:alg>
              </dgm:if>
              <dgm:else name="Name7">
                <dgm:choose name="Name8">
                  <dgm:if name="Name9" axis="ch ch" ptType="node node" st="1 1" cnt="1 0" func="cnt" op="equ" val="4">
                    <dgm:alg type="cycle">
                      <dgm:param type="stAng" val="-75"/>
                      <dgm:param type="spanAng" val="150"/>
                      <dgm:param type="ctrShpMap" val="fNode"/>
                    </dgm:alg>
                  </dgm:if>
                  <dgm:else name="Name10">
                    <dgm:alg type="cycle">
                      <dgm:param type="stAng" val="-90"/>
                      <dgm:param type="spanAng" val="180"/>
                      <dgm:param type="ctrShpMap" val="fNode"/>
                    </dgm:alg>
                  </dgm:else>
                </dgm:choose>
              </dgm:else>
            </dgm:choose>
          </dgm:else>
        </dgm:choose>
      </dgm:if>
      <dgm:else name="Name11">
        <dgm:choose name="Name12">
          <dgm:if name="Name13" axis="ch ch" ptType="node node" st="1 1" cnt="1 0" func="cnt" op="lte" val="1">
            <dgm:alg type="cycle">
              <dgm:param type="stAng" val="0"/>
              <dgm:param type="spanAng" val="-360"/>
              <dgm:param type="ctrShpMap" val="fNode"/>
            </dgm:alg>
          </dgm:if>
          <dgm:else name="Name14">
            <dgm:choose name="Name15">
              <dgm:if name="Name16" axis="ch ch" ptType="node node" st="1 1" cnt="1 0" func="cnt" op="lte" val="3">
                <dgm:alg type="cycle">
                  <dgm:param type="stAng" val="55"/>
                  <dgm:param type="spanAng" val="-110"/>
                  <dgm:param type="ctrShpMap" val="fNode"/>
                </dgm:alg>
              </dgm:if>
              <dgm:else name="Name17">
                <dgm:choose name="Name18">
                  <dgm:if name="Name19" axis="ch ch" ptType="node node" st="1 1" cnt="1 0" func="cnt" op="equ" val="4">
                    <dgm:alg type="cycle">
                      <dgm:param type="stAng" val="75"/>
                      <dgm:param type="spanAng" val="-150"/>
                      <dgm:param type="ctrShpMap" val="fNode"/>
                    </dgm:alg>
                  </dgm:if>
                  <dgm:else name="Name20">
                    <dgm:alg type="cycle">
                      <dgm:param type="stAng" val="90"/>
                      <dgm:param type="spanAng" val="-180"/>
                      <dgm:param type="ctrShpMap" val="fNode"/>
                    </dgm:alg>
                  </dgm:else>
                </dgm:choose>
              </dgm:else>
            </dgm:choose>
          </dgm:else>
        </dgm:choose>
      </dgm:else>
    </dgm:choose>
    <dgm:shape xmlns:r="http://schemas.openxmlformats.org/officeDocument/2006/relationships" r:blip="">
      <dgm:adjLst/>
    </dgm:shape>
    <dgm:presOf/>
    <dgm:constrLst>
      <dgm:constr type="w" for="ch" forName="centerShape" refType="w"/>
      <dgm:constr type="w" for="ch" forName="node" refType="w" refFor="ch" refForName="centerShape" fact="0.95"/>
      <dgm:constr type="h" for="ch" forName="parTrans" refType="w" refFor="ch" refForName="centerShape" fact="0.285"/>
      <dgm:constr type="sp" refType="w" refFor="ch" refForName="centerShape" op="equ" fact="0.23"/>
      <dgm:constr type="sibSp" refType="w" refFor="ch" refForName="node" fact="0.1"/>
      <dgm:constr type="primFontSz" for="ch" forName="node" op="equ"/>
    </dgm:constrLst>
    <dgm:choose name="Name21">
      <dgm:if name="Name22" axis="ch ch" ptType="node node" st="1 1" cnt="1 0" func="cnt" op="lte" val="5">
        <dgm:ruleLst>
          <dgm:rule type="w" for="ch" forName="centerShape" val="NaN" fact="0.27" max="NaN"/>
        </dgm:ruleLst>
      </dgm:if>
      <dgm:else name="Name23">
        <dgm:ruleLst>
          <dgm:rule type="w" for="ch" forName="centerShape" val="NaN" fact="0.27" max="NaN"/>
          <dgm:rule type="w" for="ch" forName="node" val="NaN" fact="0.7" max="NaN"/>
        </dgm:ruleLst>
      </dgm:else>
    </dgm:choose>
    <dgm:forEach name="Name24" axis="ch" ptType="node" cnt="1">
      <dgm:layoutNode name="centerShape" styleLbl="node0">
        <dgm:alg type="tx"/>
        <dgm:shape xmlns:r="http://schemas.openxmlformats.org/officeDocument/2006/relationships" type="ellipse" r:blip="">
          <dgm:adjLst/>
        </dgm:shape>
        <dgm:presOf axis="self"/>
        <dgm:constrLst>
          <dgm:constr type="tMarg" refType="primFontSz" fact="0.05"/>
          <dgm:constr type="bMarg" refType="primFontSz" fact="0.05"/>
          <dgm:constr type="lMarg" refType="primFontSz" fact="0.05"/>
          <dgm:constr type="rMarg" refType="primFontSz" fact="0.05"/>
          <dgm:constr type="primFontSz" val="65"/>
          <dgm:constr type="h" refType="w"/>
        </dgm:constrLst>
        <dgm:ruleLst>
          <dgm:rule type="primFontSz" val="5" fact="NaN" max="NaN"/>
        </dgm:ruleLst>
      </dgm:layoutNode>
      <dgm:forEach name="Name25" axis="ch">
        <dgm:forEach name="Name26" axis="self" ptType="parTrans">
          <dgm:layoutNode name="parTrans" styleLbl="bgSibTrans2D1">
            <dgm:alg type="conn">
              <dgm:param type="begPts" val="auto"/>
              <dgm:param type="endPts" val="ctr"/>
              <dgm:param type="endSty" val="noArr"/>
              <dgm:param type="begSty" val="arr"/>
            </dgm:alg>
            <dgm:shape xmlns:r="http://schemas.openxmlformats.org/officeDocument/2006/relationships" type="conn" r:blip="">
              <dgm:adjLst/>
            </dgm:shape>
            <dgm:presOf axis="self"/>
            <dgm:constrLst>
              <dgm:constr type="begPad" refType="connDist" fact="0.055"/>
              <dgm:constr type="endPad"/>
            </dgm:constrLst>
            <dgm:ruleLst/>
          </dgm:layoutNode>
        </dgm:forEach>
        <dgm:forEach name="Name27" axis="self" ptType="node">
          <dgm:layoutNode name="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h" refType="w" fact="0.8"/>
              <dgm:constr type="tMarg" refType="primFontSz" fact="0.15"/>
              <dgm:constr type="bMarg" refType="primFontSz" fact="0.15"/>
              <dgm:constr type="lMarg" refType="primFontSz" fact="0.15"/>
              <dgm:constr type="rMarg" refType="primFontSz" fact="0.15"/>
            </dgm:constrLst>
            <dgm:ruleLst>
              <dgm:rule type="primFontSz" val="5" fact="NaN" max="NaN"/>
            </dgm:ruleLst>
          </dgm:layoutNode>
        </dgm:forEach>
      </dgm:forEach>
    </dgm:forEach>
  </dgm:layoutNode>
</dgm:layoutDef>
</file>

<file path=ppt/diagrams/layout9.xml><?xml version="1.0" encoding="utf-8"?>
<dgm:layoutDef xmlns:dgm="http://schemas.openxmlformats.org/drawingml/2006/diagram" xmlns:a="http://schemas.openxmlformats.org/drawingml/2006/main" uniqueId="urn:microsoft.com/office/officeart/2005/8/layout/radial4">
  <dgm:title val=""/>
  <dgm:desc val=""/>
  <dgm:catLst>
    <dgm:cat type="relationship" pri="19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t modelId="11"/>
        <dgm:pt modelId="12"/>
      </dgm:ptLst>
      <dgm:cxnLst>
        <dgm:cxn modelId="2" srcId="0" destId="1" srcOrd="0" destOrd="0"/>
        <dgm:cxn modelId="15" srcId="1" destId="11" srcOrd="0" destOrd="0"/>
        <dgm:cxn modelId="16" srcId="1" destId="12" srcOrd="1"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0"/>
              <dgm:param type="spanAng" val="360"/>
              <dgm:param type="ctrShpMap" val="fNode"/>
            </dgm:alg>
          </dgm:if>
          <dgm:else name="Name4">
            <dgm:choose name="Name5">
              <dgm:if name="Name6" axis="ch ch" ptType="node node" st="1 1" cnt="1 0" func="cnt" op="lte" val="3">
                <dgm:alg type="cycle">
                  <dgm:param type="stAng" val="-55"/>
                  <dgm:param type="spanAng" val="110"/>
                  <dgm:param type="ctrShpMap" val="fNode"/>
                </dgm:alg>
              </dgm:if>
              <dgm:else name="Name7">
                <dgm:choose name="Name8">
                  <dgm:if name="Name9" axis="ch ch" ptType="node node" st="1 1" cnt="1 0" func="cnt" op="equ" val="4">
                    <dgm:alg type="cycle">
                      <dgm:param type="stAng" val="-75"/>
                      <dgm:param type="spanAng" val="150"/>
                      <dgm:param type="ctrShpMap" val="fNode"/>
                    </dgm:alg>
                  </dgm:if>
                  <dgm:else name="Name10">
                    <dgm:alg type="cycle">
                      <dgm:param type="stAng" val="-90"/>
                      <dgm:param type="spanAng" val="180"/>
                      <dgm:param type="ctrShpMap" val="fNode"/>
                    </dgm:alg>
                  </dgm:else>
                </dgm:choose>
              </dgm:else>
            </dgm:choose>
          </dgm:else>
        </dgm:choose>
      </dgm:if>
      <dgm:else name="Name11">
        <dgm:choose name="Name12">
          <dgm:if name="Name13" axis="ch ch" ptType="node node" st="1 1" cnt="1 0" func="cnt" op="lte" val="1">
            <dgm:alg type="cycle">
              <dgm:param type="stAng" val="0"/>
              <dgm:param type="spanAng" val="-360"/>
              <dgm:param type="ctrShpMap" val="fNode"/>
            </dgm:alg>
          </dgm:if>
          <dgm:else name="Name14">
            <dgm:choose name="Name15">
              <dgm:if name="Name16" axis="ch ch" ptType="node node" st="1 1" cnt="1 0" func="cnt" op="lte" val="3">
                <dgm:alg type="cycle">
                  <dgm:param type="stAng" val="55"/>
                  <dgm:param type="spanAng" val="-110"/>
                  <dgm:param type="ctrShpMap" val="fNode"/>
                </dgm:alg>
              </dgm:if>
              <dgm:else name="Name17">
                <dgm:choose name="Name18">
                  <dgm:if name="Name19" axis="ch ch" ptType="node node" st="1 1" cnt="1 0" func="cnt" op="equ" val="4">
                    <dgm:alg type="cycle">
                      <dgm:param type="stAng" val="75"/>
                      <dgm:param type="spanAng" val="-150"/>
                      <dgm:param type="ctrShpMap" val="fNode"/>
                    </dgm:alg>
                  </dgm:if>
                  <dgm:else name="Name20">
                    <dgm:alg type="cycle">
                      <dgm:param type="stAng" val="90"/>
                      <dgm:param type="spanAng" val="-180"/>
                      <dgm:param type="ctrShpMap" val="fNode"/>
                    </dgm:alg>
                  </dgm:else>
                </dgm:choose>
              </dgm:else>
            </dgm:choose>
          </dgm:else>
        </dgm:choose>
      </dgm:else>
    </dgm:choose>
    <dgm:shape xmlns:r="http://schemas.openxmlformats.org/officeDocument/2006/relationships" r:blip="">
      <dgm:adjLst/>
    </dgm:shape>
    <dgm:presOf/>
    <dgm:constrLst>
      <dgm:constr type="w" for="ch" forName="centerShape" refType="w"/>
      <dgm:constr type="w" for="ch" forName="node" refType="w" refFor="ch" refForName="centerShape" fact="0.95"/>
      <dgm:constr type="h" for="ch" forName="parTrans" refType="w" refFor="ch" refForName="centerShape" fact="0.285"/>
      <dgm:constr type="sp" refType="w" refFor="ch" refForName="centerShape" op="equ" fact="0.23"/>
      <dgm:constr type="sibSp" refType="w" refFor="ch" refForName="node" fact="0.1"/>
      <dgm:constr type="primFontSz" for="ch" forName="node" op="equ"/>
    </dgm:constrLst>
    <dgm:choose name="Name21">
      <dgm:if name="Name22" axis="ch ch" ptType="node node" st="1 1" cnt="1 0" func="cnt" op="lte" val="5">
        <dgm:ruleLst>
          <dgm:rule type="w" for="ch" forName="centerShape" val="NaN" fact="0.27" max="NaN"/>
        </dgm:ruleLst>
      </dgm:if>
      <dgm:else name="Name23">
        <dgm:ruleLst>
          <dgm:rule type="w" for="ch" forName="centerShape" val="NaN" fact="0.27" max="NaN"/>
          <dgm:rule type="w" for="ch" forName="node" val="NaN" fact="0.7" max="NaN"/>
        </dgm:ruleLst>
      </dgm:else>
    </dgm:choose>
    <dgm:forEach name="Name24" axis="ch" ptType="node" cnt="1">
      <dgm:layoutNode name="centerShape" styleLbl="node0">
        <dgm:alg type="tx"/>
        <dgm:shape xmlns:r="http://schemas.openxmlformats.org/officeDocument/2006/relationships" type="ellipse" r:blip="">
          <dgm:adjLst/>
        </dgm:shape>
        <dgm:presOf axis="self"/>
        <dgm:constrLst>
          <dgm:constr type="tMarg" refType="primFontSz" fact="0.05"/>
          <dgm:constr type="bMarg" refType="primFontSz" fact="0.05"/>
          <dgm:constr type="lMarg" refType="primFontSz" fact="0.05"/>
          <dgm:constr type="rMarg" refType="primFontSz" fact="0.05"/>
          <dgm:constr type="primFontSz" val="65"/>
          <dgm:constr type="h" refType="w"/>
        </dgm:constrLst>
        <dgm:ruleLst>
          <dgm:rule type="primFontSz" val="5" fact="NaN" max="NaN"/>
        </dgm:ruleLst>
      </dgm:layoutNode>
      <dgm:forEach name="Name25" axis="ch">
        <dgm:forEach name="Name26" axis="self" ptType="parTrans">
          <dgm:layoutNode name="parTrans" styleLbl="bgSibTrans2D1">
            <dgm:alg type="conn">
              <dgm:param type="begPts" val="auto"/>
              <dgm:param type="endPts" val="ctr"/>
              <dgm:param type="endSty" val="noArr"/>
              <dgm:param type="begSty" val="arr"/>
            </dgm:alg>
            <dgm:shape xmlns:r="http://schemas.openxmlformats.org/officeDocument/2006/relationships" type="conn" r:blip="">
              <dgm:adjLst/>
            </dgm:shape>
            <dgm:presOf axis="self"/>
            <dgm:constrLst>
              <dgm:constr type="begPad" refType="connDist" fact="0.055"/>
              <dgm:constr type="endPad"/>
            </dgm:constrLst>
            <dgm:ruleLst/>
          </dgm:layoutNode>
        </dgm:forEach>
        <dgm:forEach name="Name27" axis="self" ptType="node">
          <dgm:layoutNode name="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h" refType="w" fact="0.8"/>
              <dgm:constr type="tMarg" refType="primFontSz" fact="0.15"/>
              <dgm:constr type="bMarg" refType="primFontSz" fact="0.15"/>
              <dgm:constr type="lMarg" refType="primFontSz" fact="0.15"/>
              <dgm:constr type="rMarg" refType="primFontSz" fact="0.15"/>
            </dgm:constrLst>
            <dgm:ruleLst>
              <dgm:rule type="primFontSz" val="5" fact="NaN" max="NaN"/>
            </dgm:ruleLst>
          </dgm:layoutNode>
        </dgm:forEach>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0" y="0"/>
            <a:ext cx="2945659" cy="49633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a:latin typeface="Arial" pitchFamily="34" charset="0"/>
              </a:defRPr>
            </a:lvl1pPr>
          </a:lstStyle>
          <a:p>
            <a:pPr>
              <a:defRPr/>
            </a:pPr>
            <a:endParaRPr lang="en-US"/>
          </a:p>
        </p:txBody>
      </p:sp>
      <p:sp>
        <p:nvSpPr>
          <p:cNvPr id="3075" name="Rectangle 3"/>
          <p:cNvSpPr>
            <a:spLocks noGrp="1" noChangeArrowheads="1"/>
          </p:cNvSpPr>
          <p:nvPr>
            <p:ph type="dt" idx="1"/>
          </p:nvPr>
        </p:nvSpPr>
        <p:spPr bwMode="auto">
          <a:xfrm>
            <a:off x="3850443" y="0"/>
            <a:ext cx="2945659" cy="49633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latin typeface="Arial" pitchFamily="34" charset="0"/>
              </a:defRPr>
            </a:lvl1pPr>
          </a:lstStyle>
          <a:p>
            <a:pPr>
              <a:defRPr/>
            </a:pPr>
            <a:endParaRPr lang="en-US"/>
          </a:p>
        </p:txBody>
      </p:sp>
      <p:sp>
        <p:nvSpPr>
          <p:cNvPr id="7172" name="Rectangle 4"/>
          <p:cNvSpPr>
            <a:spLocks noGrp="1" noRot="1" noChangeAspect="1" noChangeArrowheads="1" noTextEdit="1"/>
          </p:cNvSpPr>
          <p:nvPr>
            <p:ph type="sldImg" idx="2"/>
          </p:nvPr>
        </p:nvSpPr>
        <p:spPr bwMode="auto">
          <a:xfrm>
            <a:off x="709613" y="744538"/>
            <a:ext cx="5378450" cy="3724275"/>
          </a:xfrm>
          <a:prstGeom prst="rect">
            <a:avLst/>
          </a:prstGeom>
          <a:noFill/>
          <a:ln w="9525">
            <a:solidFill>
              <a:srgbClr val="000000"/>
            </a:solidFill>
            <a:miter lim="800000"/>
            <a:headEnd/>
            <a:tailEnd/>
          </a:ln>
          <a:effectLst/>
          <a:extLst>
            <a:ext uri="{909E8E84-426E-40DD-AFC4-6F175D3DCCD1}">
              <a14:hiddenFill xmlns:a14="http://schemas.microsoft.com/office/drawing/2010/main" xmlns="">
                <a:solidFill>
                  <a:srgbClr val="FFFFFF"/>
                </a:solidFill>
              </a14:hiddenFill>
            </a:ext>
            <a:ext uri="{AF507438-7753-43E0-B8FC-AC1667EBCBE1}">
              <a14:hiddenEffects xmlns:a14="http://schemas.microsoft.com/office/drawing/2010/main" xmlns="">
                <a:effectLst>
                  <a:outerShdw dist="35921" dir="2700000" algn="ctr" rotWithShape="0">
                    <a:srgbClr val="808080"/>
                  </a:outerShdw>
                </a:effectLst>
              </a14:hiddenEffects>
            </a:ext>
            <a:ext uri="{53640926-AAD7-44D8-BBD7-CCE9431645EC}">
              <a14:shadowObscured xmlns:a14="http://schemas.microsoft.com/office/drawing/2010/main" xmlns="" val="1"/>
            </a:ext>
          </a:extLst>
        </p:spPr>
      </p:sp>
      <p:sp>
        <p:nvSpPr>
          <p:cNvPr id="3077" name="Rectangle 5"/>
          <p:cNvSpPr>
            <a:spLocks noGrp="1" noChangeArrowheads="1"/>
          </p:cNvSpPr>
          <p:nvPr>
            <p:ph type="body" sz="quarter" idx="3"/>
          </p:nvPr>
        </p:nvSpPr>
        <p:spPr bwMode="auto">
          <a:xfrm>
            <a:off x="679768" y="4715153"/>
            <a:ext cx="5438140" cy="446698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3078" name="Rectangle 6"/>
          <p:cNvSpPr>
            <a:spLocks noGrp="1" noChangeArrowheads="1"/>
          </p:cNvSpPr>
          <p:nvPr>
            <p:ph type="ftr" sz="quarter" idx="4"/>
          </p:nvPr>
        </p:nvSpPr>
        <p:spPr bwMode="auto">
          <a:xfrm>
            <a:off x="0" y="9428584"/>
            <a:ext cx="2945659" cy="49633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a:latin typeface="Arial" pitchFamily="34" charset="0"/>
              </a:defRPr>
            </a:lvl1pPr>
          </a:lstStyle>
          <a:p>
            <a:pPr>
              <a:defRPr/>
            </a:pPr>
            <a:endParaRPr lang="en-US"/>
          </a:p>
        </p:txBody>
      </p:sp>
      <p:sp>
        <p:nvSpPr>
          <p:cNvPr id="3079" name="Rectangle 7"/>
          <p:cNvSpPr>
            <a:spLocks noGrp="1" noChangeArrowheads="1"/>
          </p:cNvSpPr>
          <p:nvPr>
            <p:ph type="sldNum" sz="quarter" idx="5"/>
          </p:nvPr>
        </p:nvSpPr>
        <p:spPr bwMode="auto">
          <a:xfrm>
            <a:off x="3850443" y="9428584"/>
            <a:ext cx="2945659" cy="49633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latin typeface="Arial" pitchFamily="34" charset="0"/>
              </a:defRPr>
            </a:lvl1pPr>
          </a:lstStyle>
          <a:p>
            <a:pPr>
              <a:defRPr/>
            </a:pPr>
            <a:fld id="{FF9CBDEC-2E43-4A6C-B5D5-DC1F6E2F2B60}" type="slidenum">
              <a:rPr lang="en-US"/>
              <a:pPr>
                <a:defRPr/>
              </a:pPr>
              <a:t>‹#›</a:t>
            </a:fld>
            <a:endParaRPr lang="en-US"/>
          </a:p>
        </p:txBody>
      </p:sp>
    </p:spTree>
    <p:extLst>
      <p:ext uri="{BB962C8B-B14F-4D97-AF65-F5344CB8AC3E}">
        <p14:creationId xmlns:p14="http://schemas.microsoft.com/office/powerpoint/2010/main" xmlns="" val="3532825301"/>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pitchFamily="34" charset="0"/>
        <a:ea typeface="+mn-ea"/>
        <a:cs typeface="+mn-cs"/>
      </a:defRPr>
    </a:lvl1pPr>
    <a:lvl2pPr marL="457200" algn="l" rtl="0" eaLnBrk="0" fontAlgn="base" hangingPunct="0">
      <a:spcBef>
        <a:spcPct val="30000"/>
      </a:spcBef>
      <a:spcAft>
        <a:spcPct val="0"/>
      </a:spcAft>
      <a:defRPr sz="1200" kern="1200">
        <a:solidFill>
          <a:schemeClr val="tx1"/>
        </a:solidFill>
        <a:latin typeface="Arial" pitchFamily="34" charset="0"/>
        <a:ea typeface="+mn-ea"/>
        <a:cs typeface="+mn-cs"/>
      </a:defRPr>
    </a:lvl2pPr>
    <a:lvl3pPr marL="914400" algn="l" rtl="0" eaLnBrk="0" fontAlgn="base" hangingPunct="0">
      <a:spcBef>
        <a:spcPct val="30000"/>
      </a:spcBef>
      <a:spcAft>
        <a:spcPct val="0"/>
      </a:spcAft>
      <a:defRPr sz="1200" kern="1200">
        <a:solidFill>
          <a:schemeClr val="tx1"/>
        </a:solidFill>
        <a:latin typeface="Arial" pitchFamily="34" charset="0"/>
        <a:ea typeface="+mn-ea"/>
        <a:cs typeface="+mn-cs"/>
      </a:defRPr>
    </a:lvl3pPr>
    <a:lvl4pPr marL="1371600" algn="l" rtl="0" eaLnBrk="0" fontAlgn="base" hangingPunct="0">
      <a:spcBef>
        <a:spcPct val="30000"/>
      </a:spcBef>
      <a:spcAft>
        <a:spcPct val="0"/>
      </a:spcAft>
      <a:defRPr sz="1200" kern="1200">
        <a:solidFill>
          <a:schemeClr val="tx1"/>
        </a:solidFill>
        <a:latin typeface="Arial" pitchFamily="34" charset="0"/>
        <a:ea typeface="+mn-ea"/>
        <a:cs typeface="+mn-cs"/>
      </a:defRPr>
    </a:lvl4pPr>
    <a:lvl5pPr marL="1828800" algn="l" rtl="0" eaLnBrk="0" fontAlgn="base" hangingPunct="0">
      <a:spcBef>
        <a:spcPct val="30000"/>
      </a:spcBef>
      <a:spcAft>
        <a:spcPct val="0"/>
      </a:spcAft>
      <a:defRPr sz="1200" kern="1200">
        <a:solidFill>
          <a:schemeClr val="tx1"/>
        </a:solidFill>
        <a:latin typeface="Arial"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pPr>
              <a:defRPr/>
            </a:pPr>
            <a:fld id="{FF9CBDEC-2E43-4A6C-B5D5-DC1F6E2F2B60}" type="slidenum">
              <a:rPr lang="en-US" smtClean="0"/>
              <a:pPr>
                <a:defRPr/>
              </a:pPr>
              <a:t>2</a:t>
            </a:fld>
            <a:endParaRPr lang="en-US"/>
          </a:p>
        </p:txBody>
      </p:sp>
    </p:spTree>
    <p:extLst>
      <p:ext uri="{BB962C8B-B14F-4D97-AF65-F5344CB8AC3E}">
        <p14:creationId xmlns:p14="http://schemas.microsoft.com/office/powerpoint/2010/main" xmlns="" val="212031088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pPr>
              <a:defRPr/>
            </a:pPr>
            <a:fld id="{FF9CBDEC-2E43-4A6C-B5D5-DC1F6E2F2B60}" type="slidenum">
              <a:rPr lang="en-US" smtClean="0"/>
              <a:pPr>
                <a:defRPr/>
              </a:pPr>
              <a:t>33</a:t>
            </a:fld>
            <a:endParaRPr lang="en-US"/>
          </a:p>
        </p:txBody>
      </p:sp>
    </p:spTree>
    <p:extLst>
      <p:ext uri="{BB962C8B-B14F-4D97-AF65-F5344CB8AC3E}">
        <p14:creationId xmlns:p14="http://schemas.microsoft.com/office/powerpoint/2010/main" xmlns="" val="63697801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pPr>
              <a:defRPr/>
            </a:pPr>
            <a:fld id="{FF9CBDEC-2E43-4A6C-B5D5-DC1F6E2F2B60}" type="slidenum">
              <a:rPr lang="en-US" smtClean="0"/>
              <a:pPr>
                <a:defRPr/>
              </a:pPr>
              <a:t>34</a:t>
            </a:fld>
            <a:endParaRPr lang="en-US"/>
          </a:p>
        </p:txBody>
      </p:sp>
    </p:spTree>
    <p:extLst>
      <p:ext uri="{BB962C8B-B14F-4D97-AF65-F5344CB8AC3E}">
        <p14:creationId xmlns:p14="http://schemas.microsoft.com/office/powerpoint/2010/main" xmlns="" val="330417960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pPr>
              <a:defRPr/>
            </a:pPr>
            <a:fld id="{FF9CBDEC-2E43-4A6C-B5D5-DC1F6E2F2B60}" type="slidenum">
              <a:rPr lang="en-US" smtClean="0"/>
              <a:pPr>
                <a:defRPr/>
              </a:pPr>
              <a:t>35</a:t>
            </a:fld>
            <a:endParaRPr lang="en-US"/>
          </a:p>
        </p:txBody>
      </p:sp>
    </p:spTree>
    <p:extLst>
      <p:ext uri="{BB962C8B-B14F-4D97-AF65-F5344CB8AC3E}">
        <p14:creationId xmlns:p14="http://schemas.microsoft.com/office/powerpoint/2010/main" xmlns="" val="312558374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pPr>
              <a:defRPr/>
            </a:pPr>
            <a:fld id="{FF9CBDEC-2E43-4A6C-B5D5-DC1F6E2F2B60}" type="slidenum">
              <a:rPr lang="en-US" smtClean="0"/>
              <a:pPr>
                <a:defRPr/>
              </a:pPr>
              <a:t>36</a:t>
            </a:fld>
            <a:endParaRPr lang="en-US"/>
          </a:p>
        </p:txBody>
      </p:sp>
    </p:spTree>
    <p:extLst>
      <p:ext uri="{BB962C8B-B14F-4D97-AF65-F5344CB8AC3E}">
        <p14:creationId xmlns:p14="http://schemas.microsoft.com/office/powerpoint/2010/main" xmlns="" val="194494711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pPr>
              <a:defRPr/>
            </a:pPr>
            <a:fld id="{FF9CBDEC-2E43-4A6C-B5D5-DC1F6E2F2B60}" type="slidenum">
              <a:rPr lang="en-US" smtClean="0"/>
              <a:pPr>
                <a:defRPr/>
              </a:pPr>
              <a:t>37</a:t>
            </a:fld>
            <a:endParaRPr lang="en-US"/>
          </a:p>
        </p:txBody>
      </p:sp>
    </p:spTree>
    <p:extLst>
      <p:ext uri="{BB962C8B-B14F-4D97-AF65-F5344CB8AC3E}">
        <p14:creationId xmlns:p14="http://schemas.microsoft.com/office/powerpoint/2010/main" xmlns="" val="48426010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pPr>
              <a:defRPr/>
            </a:pPr>
            <a:fld id="{FF9CBDEC-2E43-4A6C-B5D5-DC1F6E2F2B60}" type="slidenum">
              <a:rPr lang="en-US" smtClean="0"/>
              <a:pPr>
                <a:defRPr/>
              </a:pPr>
              <a:t>38</a:t>
            </a:fld>
            <a:endParaRPr lang="en-US"/>
          </a:p>
        </p:txBody>
      </p:sp>
    </p:spTree>
    <p:extLst>
      <p:ext uri="{BB962C8B-B14F-4D97-AF65-F5344CB8AC3E}">
        <p14:creationId xmlns:p14="http://schemas.microsoft.com/office/powerpoint/2010/main" xmlns="" val="224072825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pPr>
              <a:defRPr/>
            </a:pPr>
            <a:fld id="{FF9CBDEC-2E43-4A6C-B5D5-DC1F6E2F2B60}" type="slidenum">
              <a:rPr lang="en-US" smtClean="0"/>
              <a:pPr>
                <a:defRPr/>
              </a:pPr>
              <a:t>24</a:t>
            </a:fld>
            <a:endParaRPr lang="en-US"/>
          </a:p>
        </p:txBody>
      </p:sp>
    </p:spTree>
    <p:extLst>
      <p:ext uri="{BB962C8B-B14F-4D97-AF65-F5344CB8AC3E}">
        <p14:creationId xmlns:p14="http://schemas.microsoft.com/office/powerpoint/2010/main" xmlns="" val="41684330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pPr>
              <a:defRPr/>
            </a:pPr>
            <a:fld id="{FF9CBDEC-2E43-4A6C-B5D5-DC1F6E2F2B60}" type="slidenum">
              <a:rPr lang="en-US" smtClean="0"/>
              <a:pPr>
                <a:defRPr/>
              </a:pPr>
              <a:t>25</a:t>
            </a:fld>
            <a:endParaRPr lang="en-US"/>
          </a:p>
        </p:txBody>
      </p:sp>
    </p:spTree>
    <p:extLst>
      <p:ext uri="{BB962C8B-B14F-4D97-AF65-F5344CB8AC3E}">
        <p14:creationId xmlns:p14="http://schemas.microsoft.com/office/powerpoint/2010/main" xmlns="" val="158158587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pPr>
              <a:defRPr/>
            </a:pPr>
            <a:fld id="{FF9CBDEC-2E43-4A6C-B5D5-DC1F6E2F2B60}" type="slidenum">
              <a:rPr lang="en-US" smtClean="0"/>
              <a:pPr>
                <a:defRPr/>
              </a:pPr>
              <a:t>26</a:t>
            </a:fld>
            <a:endParaRPr lang="en-US"/>
          </a:p>
        </p:txBody>
      </p:sp>
    </p:spTree>
    <p:extLst>
      <p:ext uri="{BB962C8B-B14F-4D97-AF65-F5344CB8AC3E}">
        <p14:creationId xmlns:p14="http://schemas.microsoft.com/office/powerpoint/2010/main" xmlns="" val="361610766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pPr>
              <a:defRPr/>
            </a:pPr>
            <a:fld id="{FF9CBDEC-2E43-4A6C-B5D5-DC1F6E2F2B60}" type="slidenum">
              <a:rPr lang="en-US" smtClean="0"/>
              <a:pPr>
                <a:defRPr/>
              </a:pPr>
              <a:t>27</a:t>
            </a:fld>
            <a:endParaRPr lang="en-US"/>
          </a:p>
        </p:txBody>
      </p:sp>
    </p:spTree>
    <p:extLst>
      <p:ext uri="{BB962C8B-B14F-4D97-AF65-F5344CB8AC3E}">
        <p14:creationId xmlns:p14="http://schemas.microsoft.com/office/powerpoint/2010/main" xmlns="" val="23027897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pPr>
              <a:defRPr/>
            </a:pPr>
            <a:fld id="{FF9CBDEC-2E43-4A6C-B5D5-DC1F6E2F2B60}" type="slidenum">
              <a:rPr lang="en-US" smtClean="0"/>
              <a:pPr>
                <a:defRPr/>
              </a:pPr>
              <a:t>28</a:t>
            </a:fld>
            <a:endParaRPr lang="en-US"/>
          </a:p>
        </p:txBody>
      </p:sp>
    </p:spTree>
    <p:extLst>
      <p:ext uri="{BB962C8B-B14F-4D97-AF65-F5344CB8AC3E}">
        <p14:creationId xmlns:p14="http://schemas.microsoft.com/office/powerpoint/2010/main" xmlns="" val="94810069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pPr>
              <a:defRPr/>
            </a:pPr>
            <a:fld id="{FF9CBDEC-2E43-4A6C-B5D5-DC1F6E2F2B60}" type="slidenum">
              <a:rPr lang="en-US" smtClean="0"/>
              <a:pPr>
                <a:defRPr/>
              </a:pPr>
              <a:t>30</a:t>
            </a:fld>
            <a:endParaRPr lang="en-US"/>
          </a:p>
        </p:txBody>
      </p:sp>
    </p:spTree>
    <p:extLst>
      <p:ext uri="{BB962C8B-B14F-4D97-AF65-F5344CB8AC3E}">
        <p14:creationId xmlns:p14="http://schemas.microsoft.com/office/powerpoint/2010/main" xmlns="" val="256565577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pPr>
              <a:defRPr/>
            </a:pPr>
            <a:fld id="{FF9CBDEC-2E43-4A6C-B5D5-DC1F6E2F2B60}" type="slidenum">
              <a:rPr lang="en-US" smtClean="0"/>
              <a:pPr>
                <a:defRPr/>
              </a:pPr>
              <a:t>31</a:t>
            </a:fld>
            <a:endParaRPr lang="en-US"/>
          </a:p>
        </p:txBody>
      </p:sp>
    </p:spTree>
    <p:extLst>
      <p:ext uri="{BB962C8B-B14F-4D97-AF65-F5344CB8AC3E}">
        <p14:creationId xmlns:p14="http://schemas.microsoft.com/office/powerpoint/2010/main" xmlns="" val="178365634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pPr>
              <a:defRPr/>
            </a:pPr>
            <a:fld id="{FF9CBDEC-2E43-4A6C-B5D5-DC1F6E2F2B60}" type="slidenum">
              <a:rPr lang="en-US" smtClean="0"/>
              <a:pPr>
                <a:defRPr/>
              </a:pPr>
              <a:t>32</a:t>
            </a:fld>
            <a:endParaRPr lang="en-US"/>
          </a:p>
        </p:txBody>
      </p:sp>
    </p:spTree>
    <p:extLst>
      <p:ext uri="{BB962C8B-B14F-4D97-AF65-F5344CB8AC3E}">
        <p14:creationId xmlns:p14="http://schemas.microsoft.com/office/powerpoint/2010/main" xmlns="" val="92221328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42950" y="2130425"/>
            <a:ext cx="8420100" cy="1470025"/>
          </a:xfrm>
        </p:spPr>
        <p:txBody>
          <a:bodyPr/>
          <a:lstStyle/>
          <a:p>
            <a:r>
              <a:rPr lang="en-US"/>
              <a:t>Click to edit Master title style</a:t>
            </a:r>
            <a:endParaRPr lang="en-ZA"/>
          </a:p>
        </p:txBody>
      </p:sp>
      <p:sp>
        <p:nvSpPr>
          <p:cNvPr id="3" name="Subtitle 2"/>
          <p:cNvSpPr>
            <a:spLocks noGrp="1"/>
          </p:cNvSpPr>
          <p:nvPr>
            <p:ph type="subTitle" idx="1"/>
          </p:nvPr>
        </p:nvSpPr>
        <p:spPr>
          <a:xfrm>
            <a:off x="1568624" y="3645024"/>
            <a:ext cx="69342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endParaRPr lang="en-ZA"/>
          </a:p>
        </p:txBody>
      </p:sp>
      <p:sp>
        <p:nvSpPr>
          <p:cNvPr id="4" name="Rectangle 5"/>
          <p:cNvSpPr>
            <a:spLocks noGrp="1" noChangeArrowheads="1"/>
          </p:cNvSpPr>
          <p:nvPr>
            <p:ph type="ftr" sz="quarter" idx="10"/>
          </p:nvPr>
        </p:nvSpPr>
        <p:spPr>
          <a:ln/>
        </p:spPr>
        <p:txBody>
          <a:bodyPr/>
          <a:lstStyle>
            <a:lvl1pPr>
              <a:defRPr/>
            </a:lvl1pPr>
          </a:lstStyle>
          <a:p>
            <a:pPr>
              <a:defRPr/>
            </a:pPr>
            <a:endParaRPr lang="en-US"/>
          </a:p>
        </p:txBody>
      </p:sp>
      <p:sp>
        <p:nvSpPr>
          <p:cNvPr id="5" name="Rectangle 6"/>
          <p:cNvSpPr>
            <a:spLocks noGrp="1" noChangeArrowheads="1"/>
          </p:cNvSpPr>
          <p:nvPr>
            <p:ph type="sldNum" sz="quarter" idx="11"/>
          </p:nvPr>
        </p:nvSpPr>
        <p:spPr>
          <a:ln/>
        </p:spPr>
        <p:txBody>
          <a:bodyPr/>
          <a:lstStyle>
            <a:lvl1pPr>
              <a:defRPr/>
            </a:lvl1pPr>
          </a:lstStyle>
          <a:p>
            <a:pPr>
              <a:defRPr/>
            </a:pPr>
            <a:fld id="{4CAA0BF9-F4D5-4D92-BBD6-DAE550967B87}" type="slidenum">
              <a:rPr lang="en-US"/>
              <a:pPr>
                <a:defRPr/>
              </a:pPr>
              <a:t>‹#›</a:t>
            </a:fld>
            <a:endParaRPr lang="en-US"/>
          </a:p>
        </p:txBody>
      </p:sp>
      <p:sp>
        <p:nvSpPr>
          <p:cNvPr id="6" name="Rectangle 4"/>
          <p:cNvSpPr>
            <a:spLocks noGrp="1" noChangeArrowheads="1"/>
          </p:cNvSpPr>
          <p:nvPr>
            <p:ph type="dt" sz="half" idx="12"/>
          </p:nvPr>
        </p:nvSpPr>
        <p:spPr>
          <a:ln/>
        </p:spPr>
        <p:txBody>
          <a:bodyPr/>
          <a:lstStyle>
            <a:lvl1pPr>
              <a:defRPr/>
            </a:lvl1pPr>
          </a:lstStyle>
          <a:p>
            <a:pPr>
              <a:defRPr/>
            </a:pPr>
            <a:fld id="{08F79B76-7F1F-4956-83E9-1456CA4DDC81}" type="datetime1">
              <a:rPr lang="en-US"/>
              <a:pPr>
                <a:defRPr/>
              </a:pPr>
              <a:t>5/12/2023</a:t>
            </a:fld>
            <a:endParaRPr lang="en-US"/>
          </a:p>
        </p:txBody>
      </p:sp>
    </p:spTree>
    <p:extLst>
      <p:ext uri="{BB962C8B-B14F-4D97-AF65-F5344CB8AC3E}">
        <p14:creationId xmlns:p14="http://schemas.microsoft.com/office/powerpoint/2010/main" xmlns="" val="1871412045"/>
      </p:ext>
    </p:extLst>
  </p:cSld>
  <p:clrMapOvr>
    <a:masterClrMapping/>
  </p:clrMapOvr>
  <mc:AlternateContent xmlns:mc="http://schemas.openxmlformats.org/markup-compatibility/2006">
    <mc:Choice xmlns:p14="http://schemas.microsoft.com/office/powerpoint/2010/main" xmlns="" Requires="p14">
      <p:transition spd="slow" p14:dur="1100">
        <p14:switch dir="r"/>
      </p:transition>
    </mc:Choice>
    <mc:Fallback>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941513" y="4800600"/>
            <a:ext cx="5943600" cy="566738"/>
          </a:xfrm>
        </p:spPr>
        <p:txBody>
          <a:bodyPr anchor="b"/>
          <a:lstStyle>
            <a:lvl1pPr algn="l">
              <a:defRPr sz="2000" b="1"/>
            </a:lvl1pPr>
          </a:lstStyle>
          <a:p>
            <a:r>
              <a:rPr lang="en-US"/>
              <a:t>Click to edit Master title style</a:t>
            </a:r>
            <a:endParaRPr lang="en-ZA"/>
          </a:p>
        </p:txBody>
      </p:sp>
      <p:sp>
        <p:nvSpPr>
          <p:cNvPr id="3" name="Picture Placeholder 2"/>
          <p:cNvSpPr>
            <a:spLocks noGrp="1"/>
          </p:cNvSpPr>
          <p:nvPr>
            <p:ph type="pic" idx="1"/>
          </p:nvPr>
        </p:nvSpPr>
        <p:spPr>
          <a:xfrm>
            <a:off x="1941513" y="612775"/>
            <a:ext cx="59436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ZA" noProof="0"/>
          </a:p>
        </p:txBody>
      </p:sp>
      <p:sp>
        <p:nvSpPr>
          <p:cNvPr id="4" name="Text Placeholder 3"/>
          <p:cNvSpPr>
            <a:spLocks noGrp="1"/>
          </p:cNvSpPr>
          <p:nvPr>
            <p:ph type="body" sz="half" idx="2"/>
          </p:nvPr>
        </p:nvSpPr>
        <p:spPr>
          <a:xfrm>
            <a:off x="1941513" y="5367338"/>
            <a:ext cx="59436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5"/>
          <p:cNvSpPr>
            <a:spLocks noGrp="1" noChangeArrowheads="1"/>
          </p:cNvSpPr>
          <p:nvPr>
            <p:ph type="ftr" sz="quarter" idx="10"/>
          </p:nvPr>
        </p:nvSpPr>
        <p:spPr>
          <a:ln/>
        </p:spPr>
        <p:txBody>
          <a:bodyPr/>
          <a:lstStyle>
            <a:lvl1pPr>
              <a:defRPr/>
            </a:lvl1pPr>
          </a:lstStyle>
          <a:p>
            <a:pPr>
              <a:defRPr/>
            </a:pPr>
            <a:endParaRPr lang="en-US"/>
          </a:p>
        </p:txBody>
      </p:sp>
      <p:sp>
        <p:nvSpPr>
          <p:cNvPr id="6" name="Rectangle 6"/>
          <p:cNvSpPr>
            <a:spLocks noGrp="1" noChangeArrowheads="1"/>
          </p:cNvSpPr>
          <p:nvPr>
            <p:ph type="sldNum" sz="quarter" idx="11"/>
          </p:nvPr>
        </p:nvSpPr>
        <p:spPr>
          <a:ln/>
        </p:spPr>
        <p:txBody>
          <a:bodyPr/>
          <a:lstStyle>
            <a:lvl1pPr>
              <a:defRPr/>
            </a:lvl1pPr>
          </a:lstStyle>
          <a:p>
            <a:pPr>
              <a:defRPr/>
            </a:pPr>
            <a:fld id="{197FBCF4-BB9F-42FB-B299-2FECFCFA31F7}" type="slidenum">
              <a:rPr lang="en-US"/>
              <a:pPr>
                <a:defRPr/>
              </a:pPr>
              <a:t>‹#›</a:t>
            </a:fld>
            <a:endParaRPr lang="en-US"/>
          </a:p>
        </p:txBody>
      </p:sp>
      <p:sp>
        <p:nvSpPr>
          <p:cNvPr id="7" name="Rectangle 4"/>
          <p:cNvSpPr>
            <a:spLocks noGrp="1" noChangeArrowheads="1"/>
          </p:cNvSpPr>
          <p:nvPr>
            <p:ph type="dt" sz="half" idx="12"/>
          </p:nvPr>
        </p:nvSpPr>
        <p:spPr>
          <a:ln/>
        </p:spPr>
        <p:txBody>
          <a:bodyPr/>
          <a:lstStyle>
            <a:lvl1pPr>
              <a:defRPr/>
            </a:lvl1pPr>
          </a:lstStyle>
          <a:p>
            <a:pPr>
              <a:defRPr/>
            </a:pPr>
            <a:fld id="{50493A2A-F802-4D7C-9E0E-E0A57F8EA53B}" type="datetime1">
              <a:rPr lang="en-US"/>
              <a:pPr>
                <a:defRPr/>
              </a:pPr>
              <a:t>5/12/2023</a:t>
            </a:fld>
            <a:endParaRPr lang="en-US"/>
          </a:p>
        </p:txBody>
      </p:sp>
    </p:spTree>
    <p:extLst>
      <p:ext uri="{BB962C8B-B14F-4D97-AF65-F5344CB8AC3E}">
        <p14:creationId xmlns:p14="http://schemas.microsoft.com/office/powerpoint/2010/main" xmlns="" val="888229159"/>
      </p:ext>
    </p:extLst>
  </p:cSld>
  <p:clrMapOvr>
    <a:masterClrMapping/>
  </p:clrMapOvr>
  <mc:AlternateContent xmlns:mc="http://schemas.openxmlformats.org/markup-compatibility/2006">
    <mc:Choice xmlns:p14="http://schemas.microsoft.com/office/powerpoint/2010/main" xmlns="" Requires="p14">
      <p:transition spd="slow" p14:dur="1100">
        <p14:switch dir="r"/>
      </p:transition>
    </mc:Choice>
    <mc:Fallback>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ZA"/>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Rectangle 5"/>
          <p:cNvSpPr>
            <a:spLocks noGrp="1" noChangeArrowheads="1"/>
          </p:cNvSpPr>
          <p:nvPr>
            <p:ph type="ftr" sz="quarter" idx="10"/>
          </p:nvPr>
        </p:nvSpPr>
        <p:spPr>
          <a:ln/>
        </p:spPr>
        <p:txBody>
          <a:bodyPr/>
          <a:lstStyle>
            <a:lvl1pPr>
              <a:defRPr/>
            </a:lvl1pPr>
          </a:lstStyle>
          <a:p>
            <a:pPr>
              <a:defRPr/>
            </a:pPr>
            <a:endParaRPr lang="en-US"/>
          </a:p>
        </p:txBody>
      </p:sp>
      <p:sp>
        <p:nvSpPr>
          <p:cNvPr id="5" name="Rectangle 6"/>
          <p:cNvSpPr>
            <a:spLocks noGrp="1" noChangeArrowheads="1"/>
          </p:cNvSpPr>
          <p:nvPr>
            <p:ph type="sldNum" sz="quarter" idx="11"/>
          </p:nvPr>
        </p:nvSpPr>
        <p:spPr>
          <a:ln/>
        </p:spPr>
        <p:txBody>
          <a:bodyPr/>
          <a:lstStyle>
            <a:lvl1pPr>
              <a:defRPr/>
            </a:lvl1pPr>
          </a:lstStyle>
          <a:p>
            <a:pPr>
              <a:defRPr/>
            </a:pPr>
            <a:fld id="{E7F185B7-D2AB-4A3C-982C-9623A7A1633C}" type="slidenum">
              <a:rPr lang="en-US"/>
              <a:pPr>
                <a:defRPr/>
              </a:pPr>
              <a:t>‹#›</a:t>
            </a:fld>
            <a:endParaRPr lang="en-US"/>
          </a:p>
        </p:txBody>
      </p:sp>
      <p:sp>
        <p:nvSpPr>
          <p:cNvPr id="6" name="Rectangle 4"/>
          <p:cNvSpPr>
            <a:spLocks noGrp="1" noChangeArrowheads="1"/>
          </p:cNvSpPr>
          <p:nvPr>
            <p:ph type="dt" sz="half" idx="12"/>
          </p:nvPr>
        </p:nvSpPr>
        <p:spPr>
          <a:ln/>
        </p:spPr>
        <p:txBody>
          <a:bodyPr/>
          <a:lstStyle>
            <a:lvl1pPr>
              <a:defRPr/>
            </a:lvl1pPr>
          </a:lstStyle>
          <a:p>
            <a:pPr>
              <a:defRPr/>
            </a:pPr>
            <a:fld id="{76170D6A-F75F-4D3B-ABE9-F386CC201BF1}" type="datetime1">
              <a:rPr lang="en-US"/>
              <a:pPr>
                <a:defRPr/>
              </a:pPr>
              <a:t>5/12/2023</a:t>
            </a:fld>
            <a:endParaRPr lang="en-US"/>
          </a:p>
        </p:txBody>
      </p:sp>
    </p:spTree>
    <p:extLst>
      <p:ext uri="{BB962C8B-B14F-4D97-AF65-F5344CB8AC3E}">
        <p14:creationId xmlns:p14="http://schemas.microsoft.com/office/powerpoint/2010/main" xmlns="" val="3864029396"/>
      </p:ext>
    </p:extLst>
  </p:cSld>
  <p:clrMapOvr>
    <a:masterClrMapping/>
  </p:clrMapOvr>
  <mc:AlternateContent xmlns:mc="http://schemas.openxmlformats.org/markup-compatibility/2006">
    <mc:Choice xmlns:p14="http://schemas.microsoft.com/office/powerpoint/2010/main" xmlns="" Requires="p14">
      <p:transition spd="slow" p14:dur="1100">
        <p14:switch dir="r"/>
      </p:transition>
    </mc:Choice>
    <mc:Fallback>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181850" y="274638"/>
            <a:ext cx="2228850" cy="5851525"/>
          </a:xfrm>
        </p:spPr>
        <p:txBody>
          <a:bodyPr vert="eaVert"/>
          <a:lstStyle/>
          <a:p>
            <a:r>
              <a:rPr lang="en-US"/>
              <a:t>Click to edit Master title style</a:t>
            </a:r>
            <a:endParaRPr lang="en-ZA"/>
          </a:p>
        </p:txBody>
      </p:sp>
      <p:sp>
        <p:nvSpPr>
          <p:cNvPr id="3" name="Vertical Text Placeholder 2"/>
          <p:cNvSpPr>
            <a:spLocks noGrp="1"/>
          </p:cNvSpPr>
          <p:nvPr>
            <p:ph type="body" orient="vert" idx="1"/>
          </p:nvPr>
        </p:nvSpPr>
        <p:spPr>
          <a:xfrm>
            <a:off x="495300" y="274638"/>
            <a:ext cx="653415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Rectangle 5"/>
          <p:cNvSpPr>
            <a:spLocks noGrp="1" noChangeArrowheads="1"/>
          </p:cNvSpPr>
          <p:nvPr>
            <p:ph type="ftr" sz="quarter" idx="10"/>
          </p:nvPr>
        </p:nvSpPr>
        <p:spPr>
          <a:ln/>
        </p:spPr>
        <p:txBody>
          <a:bodyPr/>
          <a:lstStyle>
            <a:lvl1pPr>
              <a:defRPr/>
            </a:lvl1pPr>
          </a:lstStyle>
          <a:p>
            <a:pPr>
              <a:defRPr/>
            </a:pPr>
            <a:endParaRPr lang="en-US"/>
          </a:p>
        </p:txBody>
      </p:sp>
      <p:sp>
        <p:nvSpPr>
          <p:cNvPr id="5" name="Rectangle 6"/>
          <p:cNvSpPr>
            <a:spLocks noGrp="1" noChangeArrowheads="1"/>
          </p:cNvSpPr>
          <p:nvPr>
            <p:ph type="sldNum" sz="quarter" idx="11"/>
          </p:nvPr>
        </p:nvSpPr>
        <p:spPr>
          <a:ln/>
        </p:spPr>
        <p:txBody>
          <a:bodyPr/>
          <a:lstStyle>
            <a:lvl1pPr>
              <a:defRPr/>
            </a:lvl1pPr>
          </a:lstStyle>
          <a:p>
            <a:pPr>
              <a:defRPr/>
            </a:pPr>
            <a:fld id="{5607840C-4529-4A16-8791-5221AB74253C}" type="slidenum">
              <a:rPr lang="en-US"/>
              <a:pPr>
                <a:defRPr/>
              </a:pPr>
              <a:t>‹#›</a:t>
            </a:fld>
            <a:endParaRPr lang="en-US"/>
          </a:p>
        </p:txBody>
      </p:sp>
      <p:sp>
        <p:nvSpPr>
          <p:cNvPr id="6" name="Rectangle 4"/>
          <p:cNvSpPr>
            <a:spLocks noGrp="1" noChangeArrowheads="1"/>
          </p:cNvSpPr>
          <p:nvPr>
            <p:ph type="dt" sz="half" idx="12"/>
          </p:nvPr>
        </p:nvSpPr>
        <p:spPr>
          <a:ln/>
        </p:spPr>
        <p:txBody>
          <a:bodyPr/>
          <a:lstStyle>
            <a:lvl1pPr>
              <a:defRPr/>
            </a:lvl1pPr>
          </a:lstStyle>
          <a:p>
            <a:pPr>
              <a:defRPr/>
            </a:pPr>
            <a:fld id="{75410CC4-FEC5-4091-A0EA-B7912393F8A4}" type="datetime1">
              <a:rPr lang="en-US"/>
              <a:pPr>
                <a:defRPr/>
              </a:pPr>
              <a:t>5/12/2023</a:t>
            </a:fld>
            <a:endParaRPr lang="en-US"/>
          </a:p>
        </p:txBody>
      </p:sp>
    </p:spTree>
    <p:extLst>
      <p:ext uri="{BB962C8B-B14F-4D97-AF65-F5344CB8AC3E}">
        <p14:creationId xmlns:p14="http://schemas.microsoft.com/office/powerpoint/2010/main" xmlns="" val="2069353787"/>
      </p:ext>
    </p:extLst>
  </p:cSld>
  <p:clrMapOvr>
    <a:masterClrMapping/>
  </p:clrMapOvr>
  <mc:AlternateContent xmlns:mc="http://schemas.openxmlformats.org/markup-compatibility/2006">
    <mc:Choice xmlns:p14="http://schemas.microsoft.com/office/powerpoint/2010/main" xmlns="" Requires="p14">
      <p:transition spd="slow" p14:dur="1100">
        <p14:switch dir="r"/>
      </p:transition>
    </mc:Choice>
    <mc:Fallback>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42950" y="2130425"/>
            <a:ext cx="8420100" cy="1470025"/>
          </a:xfrm>
        </p:spPr>
        <p:txBody>
          <a:bodyPr/>
          <a:lstStyle/>
          <a:p>
            <a:r>
              <a:rPr lang="en-US"/>
              <a:t>Click to edit Master title style</a:t>
            </a:r>
            <a:endParaRPr lang="en-ZA"/>
          </a:p>
        </p:txBody>
      </p:sp>
      <p:sp>
        <p:nvSpPr>
          <p:cNvPr id="3" name="Subtitle 2"/>
          <p:cNvSpPr>
            <a:spLocks noGrp="1"/>
          </p:cNvSpPr>
          <p:nvPr>
            <p:ph type="subTitle" idx="1"/>
          </p:nvPr>
        </p:nvSpPr>
        <p:spPr>
          <a:xfrm>
            <a:off x="1485900" y="3886200"/>
            <a:ext cx="69342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ZA"/>
          </a:p>
        </p:txBody>
      </p:sp>
      <p:sp>
        <p:nvSpPr>
          <p:cNvPr id="4" name="Date Placeholder 3"/>
          <p:cNvSpPr>
            <a:spLocks noGrp="1"/>
          </p:cNvSpPr>
          <p:nvPr>
            <p:ph type="dt" sz="half" idx="10"/>
          </p:nvPr>
        </p:nvSpPr>
        <p:spPr/>
        <p:txBody>
          <a:bodyPr/>
          <a:lstStyle>
            <a:lvl1pPr>
              <a:defRPr/>
            </a:lvl1pPr>
          </a:lstStyle>
          <a:p>
            <a:pPr>
              <a:defRPr/>
            </a:pPr>
            <a:fld id="{22D8CA57-9746-4617-8CD0-19693EFB6D0C}" type="datetimeFigureOut">
              <a:rPr lang="en-ZA"/>
              <a:pPr>
                <a:defRPr/>
              </a:pPr>
              <a:t>2023/05/12</a:t>
            </a:fld>
            <a:endParaRPr lang="en-ZA"/>
          </a:p>
        </p:txBody>
      </p:sp>
      <p:sp>
        <p:nvSpPr>
          <p:cNvPr id="5" name="Footer Placeholder 4"/>
          <p:cNvSpPr>
            <a:spLocks noGrp="1"/>
          </p:cNvSpPr>
          <p:nvPr>
            <p:ph type="ftr" sz="quarter" idx="11"/>
          </p:nvPr>
        </p:nvSpPr>
        <p:spPr/>
        <p:txBody>
          <a:bodyPr/>
          <a:lstStyle>
            <a:lvl1pPr>
              <a:defRPr/>
            </a:lvl1pPr>
          </a:lstStyle>
          <a:p>
            <a:pPr>
              <a:defRPr/>
            </a:pPr>
            <a:endParaRPr lang="en-ZA"/>
          </a:p>
        </p:txBody>
      </p:sp>
      <p:sp>
        <p:nvSpPr>
          <p:cNvPr id="6" name="Slide Number Placeholder 5"/>
          <p:cNvSpPr>
            <a:spLocks noGrp="1"/>
          </p:cNvSpPr>
          <p:nvPr>
            <p:ph type="sldNum" sz="quarter" idx="12"/>
          </p:nvPr>
        </p:nvSpPr>
        <p:spPr/>
        <p:txBody>
          <a:bodyPr/>
          <a:lstStyle>
            <a:lvl1pPr>
              <a:defRPr/>
            </a:lvl1pPr>
          </a:lstStyle>
          <a:p>
            <a:pPr>
              <a:defRPr/>
            </a:pPr>
            <a:fld id="{FB24921A-0D19-4FEF-9335-3B6C6B1195BD}" type="slidenum">
              <a:rPr lang="en-ZA"/>
              <a:pPr>
                <a:defRPr/>
              </a:pPr>
              <a:t>‹#›</a:t>
            </a:fld>
            <a:endParaRPr lang="en-ZA"/>
          </a:p>
        </p:txBody>
      </p:sp>
    </p:spTree>
    <p:extLst>
      <p:ext uri="{BB962C8B-B14F-4D97-AF65-F5344CB8AC3E}">
        <p14:creationId xmlns:p14="http://schemas.microsoft.com/office/powerpoint/2010/main" xmlns="" val="1399257421"/>
      </p:ext>
    </p:extLst>
  </p:cSld>
  <p:clrMapOvr>
    <a:masterClrMapping/>
  </p:clrMapOvr>
  <mc:AlternateContent xmlns:mc="http://schemas.openxmlformats.org/markup-compatibility/2006">
    <mc:Choice xmlns:p14="http://schemas.microsoft.com/office/powerpoint/2010/main" xmlns="" Requires="p14">
      <p:transition spd="slow" p14:dur="1100">
        <p14:switch dir="r"/>
      </p:transition>
    </mc:Choice>
    <mc:Fallback>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ZA"/>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Date Placeholder 3"/>
          <p:cNvSpPr>
            <a:spLocks noGrp="1"/>
          </p:cNvSpPr>
          <p:nvPr>
            <p:ph type="dt" sz="half" idx="10"/>
          </p:nvPr>
        </p:nvSpPr>
        <p:spPr/>
        <p:txBody>
          <a:bodyPr/>
          <a:lstStyle>
            <a:lvl1pPr>
              <a:defRPr/>
            </a:lvl1pPr>
          </a:lstStyle>
          <a:p>
            <a:pPr>
              <a:defRPr/>
            </a:pPr>
            <a:fld id="{22D8CA57-9746-4617-8CD0-19693EFB6D0C}" type="datetimeFigureOut">
              <a:rPr lang="en-ZA"/>
              <a:pPr>
                <a:defRPr/>
              </a:pPr>
              <a:t>2023/05/12</a:t>
            </a:fld>
            <a:endParaRPr lang="en-ZA"/>
          </a:p>
        </p:txBody>
      </p:sp>
      <p:sp>
        <p:nvSpPr>
          <p:cNvPr id="5" name="Footer Placeholder 4"/>
          <p:cNvSpPr>
            <a:spLocks noGrp="1"/>
          </p:cNvSpPr>
          <p:nvPr>
            <p:ph type="ftr" sz="quarter" idx="11"/>
          </p:nvPr>
        </p:nvSpPr>
        <p:spPr/>
        <p:txBody>
          <a:bodyPr/>
          <a:lstStyle>
            <a:lvl1pPr>
              <a:defRPr/>
            </a:lvl1pPr>
          </a:lstStyle>
          <a:p>
            <a:pPr>
              <a:defRPr/>
            </a:pPr>
            <a:endParaRPr lang="en-ZA"/>
          </a:p>
        </p:txBody>
      </p:sp>
      <p:sp>
        <p:nvSpPr>
          <p:cNvPr id="6" name="Slide Number Placeholder 5"/>
          <p:cNvSpPr>
            <a:spLocks noGrp="1"/>
          </p:cNvSpPr>
          <p:nvPr>
            <p:ph type="sldNum" sz="quarter" idx="12"/>
          </p:nvPr>
        </p:nvSpPr>
        <p:spPr/>
        <p:txBody>
          <a:bodyPr/>
          <a:lstStyle>
            <a:lvl1pPr>
              <a:defRPr/>
            </a:lvl1pPr>
          </a:lstStyle>
          <a:p>
            <a:pPr>
              <a:defRPr/>
            </a:pPr>
            <a:fld id="{904693A6-64FE-452A-9CEE-79BEB6CCE1C3}" type="slidenum">
              <a:rPr lang="en-ZA"/>
              <a:pPr>
                <a:defRPr/>
              </a:pPr>
              <a:t>‹#›</a:t>
            </a:fld>
            <a:endParaRPr lang="en-ZA"/>
          </a:p>
        </p:txBody>
      </p:sp>
    </p:spTree>
    <p:extLst>
      <p:ext uri="{BB962C8B-B14F-4D97-AF65-F5344CB8AC3E}">
        <p14:creationId xmlns:p14="http://schemas.microsoft.com/office/powerpoint/2010/main" xmlns="" val="2553264218"/>
      </p:ext>
    </p:extLst>
  </p:cSld>
  <p:clrMapOvr>
    <a:masterClrMapping/>
  </p:clrMapOvr>
  <mc:AlternateContent xmlns:mc="http://schemas.openxmlformats.org/markup-compatibility/2006">
    <mc:Choice xmlns:p14="http://schemas.microsoft.com/office/powerpoint/2010/main" xmlns="" Requires="p14">
      <p:transition spd="slow" p14:dur="1100">
        <p14:switch dir="r"/>
      </p:transition>
    </mc:Choice>
    <mc:Fallback>
      <p:transition spd="slow">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82638" y="4406900"/>
            <a:ext cx="8420100" cy="1362075"/>
          </a:xfrm>
        </p:spPr>
        <p:txBody>
          <a:bodyPr anchor="t"/>
          <a:lstStyle>
            <a:lvl1pPr algn="l">
              <a:defRPr sz="4000" b="1" cap="all"/>
            </a:lvl1pPr>
          </a:lstStyle>
          <a:p>
            <a:r>
              <a:rPr lang="en-US"/>
              <a:t>Click to edit Master title style</a:t>
            </a:r>
            <a:endParaRPr lang="en-ZA"/>
          </a:p>
        </p:txBody>
      </p:sp>
      <p:sp>
        <p:nvSpPr>
          <p:cNvPr id="3" name="Text Placeholder 2"/>
          <p:cNvSpPr>
            <a:spLocks noGrp="1"/>
          </p:cNvSpPr>
          <p:nvPr>
            <p:ph type="body" idx="1"/>
          </p:nvPr>
        </p:nvSpPr>
        <p:spPr>
          <a:xfrm>
            <a:off x="782638" y="2906713"/>
            <a:ext cx="84201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pPr>
              <a:defRPr/>
            </a:pPr>
            <a:fld id="{22D8CA57-9746-4617-8CD0-19693EFB6D0C}" type="datetimeFigureOut">
              <a:rPr lang="en-ZA"/>
              <a:pPr>
                <a:defRPr/>
              </a:pPr>
              <a:t>2023/05/12</a:t>
            </a:fld>
            <a:endParaRPr lang="en-ZA"/>
          </a:p>
        </p:txBody>
      </p:sp>
      <p:sp>
        <p:nvSpPr>
          <p:cNvPr id="5" name="Footer Placeholder 4"/>
          <p:cNvSpPr>
            <a:spLocks noGrp="1"/>
          </p:cNvSpPr>
          <p:nvPr>
            <p:ph type="ftr" sz="quarter" idx="11"/>
          </p:nvPr>
        </p:nvSpPr>
        <p:spPr/>
        <p:txBody>
          <a:bodyPr/>
          <a:lstStyle>
            <a:lvl1pPr>
              <a:defRPr/>
            </a:lvl1pPr>
          </a:lstStyle>
          <a:p>
            <a:pPr>
              <a:defRPr/>
            </a:pPr>
            <a:endParaRPr lang="en-ZA"/>
          </a:p>
        </p:txBody>
      </p:sp>
      <p:sp>
        <p:nvSpPr>
          <p:cNvPr id="6" name="Slide Number Placeholder 5"/>
          <p:cNvSpPr>
            <a:spLocks noGrp="1"/>
          </p:cNvSpPr>
          <p:nvPr>
            <p:ph type="sldNum" sz="quarter" idx="12"/>
          </p:nvPr>
        </p:nvSpPr>
        <p:spPr/>
        <p:txBody>
          <a:bodyPr/>
          <a:lstStyle>
            <a:lvl1pPr>
              <a:defRPr/>
            </a:lvl1pPr>
          </a:lstStyle>
          <a:p>
            <a:pPr>
              <a:defRPr/>
            </a:pPr>
            <a:fld id="{5E0B2088-165A-4714-B92D-E71B11E59105}" type="slidenum">
              <a:rPr lang="en-ZA"/>
              <a:pPr>
                <a:defRPr/>
              </a:pPr>
              <a:t>‹#›</a:t>
            </a:fld>
            <a:endParaRPr lang="en-ZA"/>
          </a:p>
        </p:txBody>
      </p:sp>
    </p:spTree>
    <p:extLst>
      <p:ext uri="{BB962C8B-B14F-4D97-AF65-F5344CB8AC3E}">
        <p14:creationId xmlns:p14="http://schemas.microsoft.com/office/powerpoint/2010/main" xmlns="" val="1049349221"/>
      </p:ext>
    </p:extLst>
  </p:cSld>
  <p:clrMapOvr>
    <a:masterClrMapping/>
  </p:clrMapOvr>
  <mc:AlternateContent xmlns:mc="http://schemas.openxmlformats.org/markup-compatibility/2006">
    <mc:Choice xmlns:p14="http://schemas.microsoft.com/office/powerpoint/2010/main" xmlns="" Requires="p14">
      <p:transition spd="slow" p14:dur="1100">
        <p14:switch dir="r"/>
      </p:transition>
    </mc:Choice>
    <mc:Fallback>
      <p:transition spd="slow">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ZA"/>
          </a:p>
        </p:txBody>
      </p:sp>
      <p:sp>
        <p:nvSpPr>
          <p:cNvPr id="3" name="Content Placeholder 2"/>
          <p:cNvSpPr>
            <a:spLocks noGrp="1"/>
          </p:cNvSpPr>
          <p:nvPr>
            <p:ph sz="half" idx="1"/>
          </p:nvPr>
        </p:nvSpPr>
        <p:spPr>
          <a:xfrm>
            <a:off x="495300" y="1600200"/>
            <a:ext cx="43815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Content Placeholder 3"/>
          <p:cNvSpPr>
            <a:spLocks noGrp="1"/>
          </p:cNvSpPr>
          <p:nvPr>
            <p:ph sz="half" idx="2"/>
          </p:nvPr>
        </p:nvSpPr>
        <p:spPr>
          <a:xfrm>
            <a:off x="5029200" y="1600200"/>
            <a:ext cx="43815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5" name="Date Placeholder 3"/>
          <p:cNvSpPr>
            <a:spLocks noGrp="1"/>
          </p:cNvSpPr>
          <p:nvPr>
            <p:ph type="dt" sz="half" idx="10"/>
          </p:nvPr>
        </p:nvSpPr>
        <p:spPr/>
        <p:txBody>
          <a:bodyPr/>
          <a:lstStyle>
            <a:lvl1pPr>
              <a:defRPr/>
            </a:lvl1pPr>
          </a:lstStyle>
          <a:p>
            <a:pPr>
              <a:defRPr/>
            </a:pPr>
            <a:fld id="{22D8CA57-9746-4617-8CD0-19693EFB6D0C}" type="datetimeFigureOut">
              <a:rPr lang="en-ZA"/>
              <a:pPr>
                <a:defRPr/>
              </a:pPr>
              <a:t>2023/05/12</a:t>
            </a:fld>
            <a:endParaRPr lang="en-ZA"/>
          </a:p>
        </p:txBody>
      </p:sp>
      <p:sp>
        <p:nvSpPr>
          <p:cNvPr id="6" name="Footer Placeholder 4"/>
          <p:cNvSpPr>
            <a:spLocks noGrp="1"/>
          </p:cNvSpPr>
          <p:nvPr>
            <p:ph type="ftr" sz="quarter" idx="11"/>
          </p:nvPr>
        </p:nvSpPr>
        <p:spPr/>
        <p:txBody>
          <a:bodyPr/>
          <a:lstStyle>
            <a:lvl1pPr>
              <a:defRPr/>
            </a:lvl1pPr>
          </a:lstStyle>
          <a:p>
            <a:pPr>
              <a:defRPr/>
            </a:pPr>
            <a:endParaRPr lang="en-ZA"/>
          </a:p>
        </p:txBody>
      </p:sp>
      <p:sp>
        <p:nvSpPr>
          <p:cNvPr id="7" name="Slide Number Placeholder 5"/>
          <p:cNvSpPr>
            <a:spLocks noGrp="1"/>
          </p:cNvSpPr>
          <p:nvPr>
            <p:ph type="sldNum" sz="quarter" idx="12"/>
          </p:nvPr>
        </p:nvSpPr>
        <p:spPr/>
        <p:txBody>
          <a:bodyPr/>
          <a:lstStyle>
            <a:lvl1pPr>
              <a:defRPr/>
            </a:lvl1pPr>
          </a:lstStyle>
          <a:p>
            <a:pPr>
              <a:defRPr/>
            </a:pPr>
            <a:fld id="{E4255C09-D70F-4C4B-BC01-C5DB6DEADDD9}" type="slidenum">
              <a:rPr lang="en-ZA"/>
              <a:pPr>
                <a:defRPr/>
              </a:pPr>
              <a:t>‹#›</a:t>
            </a:fld>
            <a:endParaRPr lang="en-ZA"/>
          </a:p>
        </p:txBody>
      </p:sp>
    </p:spTree>
    <p:extLst>
      <p:ext uri="{BB962C8B-B14F-4D97-AF65-F5344CB8AC3E}">
        <p14:creationId xmlns:p14="http://schemas.microsoft.com/office/powerpoint/2010/main" xmlns="" val="892500824"/>
      </p:ext>
    </p:extLst>
  </p:cSld>
  <p:clrMapOvr>
    <a:masterClrMapping/>
  </p:clrMapOvr>
  <mc:AlternateContent xmlns:mc="http://schemas.openxmlformats.org/markup-compatibility/2006">
    <mc:Choice xmlns:p14="http://schemas.microsoft.com/office/powerpoint/2010/main" xmlns="" Requires="p14">
      <p:transition spd="slow" p14:dur="1100">
        <p14:switch dir="r"/>
      </p:transition>
    </mc:Choice>
    <mc:Fallback>
      <p:transition spd="slow">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ZA"/>
          </a:p>
        </p:txBody>
      </p:sp>
      <p:sp>
        <p:nvSpPr>
          <p:cNvPr id="3" name="Text Placeholder 2"/>
          <p:cNvSpPr>
            <a:spLocks noGrp="1"/>
          </p:cNvSpPr>
          <p:nvPr>
            <p:ph type="body" idx="1"/>
          </p:nvPr>
        </p:nvSpPr>
        <p:spPr>
          <a:xfrm>
            <a:off x="495300" y="1535113"/>
            <a:ext cx="437673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95300" y="2174875"/>
            <a:ext cx="437673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5" name="Text Placeholder 4"/>
          <p:cNvSpPr>
            <a:spLocks noGrp="1"/>
          </p:cNvSpPr>
          <p:nvPr>
            <p:ph type="body" sz="quarter" idx="3"/>
          </p:nvPr>
        </p:nvSpPr>
        <p:spPr>
          <a:xfrm>
            <a:off x="5032375" y="1535113"/>
            <a:ext cx="437832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032375" y="2174875"/>
            <a:ext cx="437832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7" name="Date Placeholder 3"/>
          <p:cNvSpPr>
            <a:spLocks noGrp="1"/>
          </p:cNvSpPr>
          <p:nvPr>
            <p:ph type="dt" sz="half" idx="10"/>
          </p:nvPr>
        </p:nvSpPr>
        <p:spPr/>
        <p:txBody>
          <a:bodyPr/>
          <a:lstStyle>
            <a:lvl1pPr>
              <a:defRPr/>
            </a:lvl1pPr>
          </a:lstStyle>
          <a:p>
            <a:pPr>
              <a:defRPr/>
            </a:pPr>
            <a:fld id="{22D8CA57-9746-4617-8CD0-19693EFB6D0C}" type="datetimeFigureOut">
              <a:rPr lang="en-ZA"/>
              <a:pPr>
                <a:defRPr/>
              </a:pPr>
              <a:t>2023/05/12</a:t>
            </a:fld>
            <a:endParaRPr lang="en-ZA"/>
          </a:p>
        </p:txBody>
      </p:sp>
      <p:sp>
        <p:nvSpPr>
          <p:cNvPr id="8" name="Footer Placeholder 4"/>
          <p:cNvSpPr>
            <a:spLocks noGrp="1"/>
          </p:cNvSpPr>
          <p:nvPr>
            <p:ph type="ftr" sz="quarter" idx="11"/>
          </p:nvPr>
        </p:nvSpPr>
        <p:spPr/>
        <p:txBody>
          <a:bodyPr/>
          <a:lstStyle>
            <a:lvl1pPr>
              <a:defRPr/>
            </a:lvl1pPr>
          </a:lstStyle>
          <a:p>
            <a:pPr>
              <a:defRPr/>
            </a:pPr>
            <a:endParaRPr lang="en-ZA"/>
          </a:p>
        </p:txBody>
      </p:sp>
      <p:sp>
        <p:nvSpPr>
          <p:cNvPr id="9" name="Slide Number Placeholder 5"/>
          <p:cNvSpPr>
            <a:spLocks noGrp="1"/>
          </p:cNvSpPr>
          <p:nvPr>
            <p:ph type="sldNum" sz="quarter" idx="12"/>
          </p:nvPr>
        </p:nvSpPr>
        <p:spPr/>
        <p:txBody>
          <a:bodyPr/>
          <a:lstStyle>
            <a:lvl1pPr>
              <a:defRPr/>
            </a:lvl1pPr>
          </a:lstStyle>
          <a:p>
            <a:pPr>
              <a:defRPr/>
            </a:pPr>
            <a:fld id="{A2B1F563-1739-402B-AC49-906B72530D1F}" type="slidenum">
              <a:rPr lang="en-ZA"/>
              <a:pPr>
                <a:defRPr/>
              </a:pPr>
              <a:t>‹#›</a:t>
            </a:fld>
            <a:endParaRPr lang="en-ZA"/>
          </a:p>
        </p:txBody>
      </p:sp>
    </p:spTree>
    <p:extLst>
      <p:ext uri="{BB962C8B-B14F-4D97-AF65-F5344CB8AC3E}">
        <p14:creationId xmlns:p14="http://schemas.microsoft.com/office/powerpoint/2010/main" xmlns="" val="4226163541"/>
      </p:ext>
    </p:extLst>
  </p:cSld>
  <p:clrMapOvr>
    <a:masterClrMapping/>
  </p:clrMapOvr>
  <mc:AlternateContent xmlns:mc="http://schemas.openxmlformats.org/markup-compatibility/2006">
    <mc:Choice xmlns:p14="http://schemas.microsoft.com/office/powerpoint/2010/main" xmlns="" Requires="p14">
      <p:transition spd="slow" p14:dur="1100">
        <p14:switch dir="r"/>
      </p:transition>
    </mc:Choice>
    <mc:Fallback>
      <p:transition spd="slow">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ZA"/>
          </a:p>
        </p:txBody>
      </p:sp>
      <p:sp>
        <p:nvSpPr>
          <p:cNvPr id="3" name="Date Placeholder 3"/>
          <p:cNvSpPr>
            <a:spLocks noGrp="1"/>
          </p:cNvSpPr>
          <p:nvPr>
            <p:ph type="dt" sz="half" idx="10"/>
          </p:nvPr>
        </p:nvSpPr>
        <p:spPr/>
        <p:txBody>
          <a:bodyPr/>
          <a:lstStyle>
            <a:lvl1pPr>
              <a:defRPr/>
            </a:lvl1pPr>
          </a:lstStyle>
          <a:p>
            <a:pPr>
              <a:defRPr/>
            </a:pPr>
            <a:fld id="{22D8CA57-9746-4617-8CD0-19693EFB6D0C}" type="datetimeFigureOut">
              <a:rPr lang="en-ZA"/>
              <a:pPr>
                <a:defRPr/>
              </a:pPr>
              <a:t>2023/05/12</a:t>
            </a:fld>
            <a:endParaRPr lang="en-ZA"/>
          </a:p>
        </p:txBody>
      </p:sp>
      <p:sp>
        <p:nvSpPr>
          <p:cNvPr id="4" name="Footer Placeholder 4"/>
          <p:cNvSpPr>
            <a:spLocks noGrp="1"/>
          </p:cNvSpPr>
          <p:nvPr>
            <p:ph type="ftr" sz="quarter" idx="11"/>
          </p:nvPr>
        </p:nvSpPr>
        <p:spPr/>
        <p:txBody>
          <a:bodyPr/>
          <a:lstStyle>
            <a:lvl1pPr>
              <a:defRPr/>
            </a:lvl1pPr>
          </a:lstStyle>
          <a:p>
            <a:pPr>
              <a:defRPr/>
            </a:pPr>
            <a:endParaRPr lang="en-ZA"/>
          </a:p>
        </p:txBody>
      </p:sp>
      <p:sp>
        <p:nvSpPr>
          <p:cNvPr id="5" name="Slide Number Placeholder 5"/>
          <p:cNvSpPr>
            <a:spLocks noGrp="1"/>
          </p:cNvSpPr>
          <p:nvPr>
            <p:ph type="sldNum" sz="quarter" idx="12"/>
          </p:nvPr>
        </p:nvSpPr>
        <p:spPr/>
        <p:txBody>
          <a:bodyPr/>
          <a:lstStyle>
            <a:lvl1pPr>
              <a:defRPr/>
            </a:lvl1pPr>
          </a:lstStyle>
          <a:p>
            <a:pPr>
              <a:defRPr/>
            </a:pPr>
            <a:fld id="{9537AF56-996A-458E-B111-CC6140EB8D12}" type="slidenum">
              <a:rPr lang="en-ZA"/>
              <a:pPr>
                <a:defRPr/>
              </a:pPr>
              <a:t>‹#›</a:t>
            </a:fld>
            <a:endParaRPr lang="en-ZA"/>
          </a:p>
        </p:txBody>
      </p:sp>
    </p:spTree>
    <p:extLst>
      <p:ext uri="{BB962C8B-B14F-4D97-AF65-F5344CB8AC3E}">
        <p14:creationId xmlns:p14="http://schemas.microsoft.com/office/powerpoint/2010/main" xmlns="" val="1324629160"/>
      </p:ext>
    </p:extLst>
  </p:cSld>
  <p:clrMapOvr>
    <a:masterClrMapping/>
  </p:clrMapOvr>
  <mc:AlternateContent xmlns:mc="http://schemas.openxmlformats.org/markup-compatibility/2006">
    <mc:Choice xmlns:p14="http://schemas.microsoft.com/office/powerpoint/2010/main" xmlns="" Requires="p14">
      <p:transition spd="slow" p14:dur="1100">
        <p14:switch dir="r"/>
      </p:transition>
    </mc:Choice>
    <mc:Fallback>
      <p:transition spd="slow">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22D8CA57-9746-4617-8CD0-19693EFB6D0C}" type="datetimeFigureOut">
              <a:rPr lang="en-ZA"/>
              <a:pPr>
                <a:defRPr/>
              </a:pPr>
              <a:t>2023/05/12</a:t>
            </a:fld>
            <a:endParaRPr lang="en-ZA"/>
          </a:p>
        </p:txBody>
      </p:sp>
      <p:sp>
        <p:nvSpPr>
          <p:cNvPr id="3" name="Footer Placeholder 4"/>
          <p:cNvSpPr>
            <a:spLocks noGrp="1"/>
          </p:cNvSpPr>
          <p:nvPr>
            <p:ph type="ftr" sz="quarter" idx="11"/>
          </p:nvPr>
        </p:nvSpPr>
        <p:spPr/>
        <p:txBody>
          <a:bodyPr/>
          <a:lstStyle>
            <a:lvl1pPr>
              <a:defRPr/>
            </a:lvl1pPr>
          </a:lstStyle>
          <a:p>
            <a:pPr>
              <a:defRPr/>
            </a:pPr>
            <a:endParaRPr lang="en-ZA"/>
          </a:p>
        </p:txBody>
      </p:sp>
      <p:sp>
        <p:nvSpPr>
          <p:cNvPr id="4" name="Slide Number Placeholder 5"/>
          <p:cNvSpPr>
            <a:spLocks noGrp="1"/>
          </p:cNvSpPr>
          <p:nvPr>
            <p:ph type="sldNum" sz="quarter" idx="12"/>
          </p:nvPr>
        </p:nvSpPr>
        <p:spPr/>
        <p:txBody>
          <a:bodyPr/>
          <a:lstStyle>
            <a:lvl1pPr>
              <a:defRPr/>
            </a:lvl1pPr>
          </a:lstStyle>
          <a:p>
            <a:pPr>
              <a:defRPr/>
            </a:pPr>
            <a:fld id="{4AB2AFDB-17B1-4FF6-B64B-E308D498FD24}" type="slidenum">
              <a:rPr lang="en-ZA"/>
              <a:pPr>
                <a:defRPr/>
              </a:pPr>
              <a:t>‹#›</a:t>
            </a:fld>
            <a:endParaRPr lang="en-ZA"/>
          </a:p>
        </p:txBody>
      </p:sp>
    </p:spTree>
    <p:extLst>
      <p:ext uri="{BB962C8B-B14F-4D97-AF65-F5344CB8AC3E}">
        <p14:creationId xmlns:p14="http://schemas.microsoft.com/office/powerpoint/2010/main" xmlns="" val="291613126"/>
      </p:ext>
    </p:extLst>
  </p:cSld>
  <p:clrMapOvr>
    <a:masterClrMapping/>
  </p:clrMapOvr>
  <mc:AlternateContent xmlns:mc="http://schemas.openxmlformats.org/markup-compatibility/2006">
    <mc:Choice xmlns:p14="http://schemas.microsoft.com/office/powerpoint/2010/main" xmlns="" Requires="p14">
      <p:transition spd="slow" p14:dur="1100">
        <p14:switch dir="r"/>
      </p:transition>
    </mc:Choice>
    <mc:Fallback>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ZA"/>
          </a:p>
        </p:txBody>
      </p:sp>
      <p:sp>
        <p:nvSpPr>
          <p:cNvPr id="3" name="Rectangle 5"/>
          <p:cNvSpPr>
            <a:spLocks noGrp="1" noChangeArrowheads="1"/>
          </p:cNvSpPr>
          <p:nvPr>
            <p:ph type="ftr" sz="quarter" idx="10"/>
          </p:nvPr>
        </p:nvSpPr>
        <p:spPr>
          <a:ln/>
        </p:spPr>
        <p:txBody>
          <a:bodyPr/>
          <a:lstStyle>
            <a:lvl1pPr>
              <a:defRPr/>
            </a:lvl1pPr>
          </a:lstStyle>
          <a:p>
            <a:pPr>
              <a:defRPr/>
            </a:pPr>
            <a:endParaRPr lang="en-US"/>
          </a:p>
        </p:txBody>
      </p:sp>
      <p:sp>
        <p:nvSpPr>
          <p:cNvPr id="4" name="Rectangle 6"/>
          <p:cNvSpPr>
            <a:spLocks noGrp="1" noChangeArrowheads="1"/>
          </p:cNvSpPr>
          <p:nvPr>
            <p:ph type="sldNum" sz="quarter" idx="11"/>
          </p:nvPr>
        </p:nvSpPr>
        <p:spPr>
          <a:ln/>
        </p:spPr>
        <p:txBody>
          <a:bodyPr/>
          <a:lstStyle>
            <a:lvl1pPr>
              <a:defRPr/>
            </a:lvl1pPr>
          </a:lstStyle>
          <a:p>
            <a:pPr>
              <a:defRPr/>
            </a:pPr>
            <a:fld id="{67296225-7821-4884-8992-C950B830775D}" type="slidenum">
              <a:rPr lang="en-US"/>
              <a:pPr>
                <a:defRPr/>
              </a:pPr>
              <a:t>‹#›</a:t>
            </a:fld>
            <a:endParaRPr lang="en-US"/>
          </a:p>
        </p:txBody>
      </p:sp>
      <p:sp>
        <p:nvSpPr>
          <p:cNvPr id="5" name="Rectangle 4"/>
          <p:cNvSpPr>
            <a:spLocks noGrp="1" noChangeArrowheads="1"/>
          </p:cNvSpPr>
          <p:nvPr>
            <p:ph type="dt" sz="half" idx="12"/>
          </p:nvPr>
        </p:nvSpPr>
        <p:spPr>
          <a:ln/>
        </p:spPr>
        <p:txBody>
          <a:bodyPr/>
          <a:lstStyle>
            <a:lvl1pPr>
              <a:defRPr/>
            </a:lvl1pPr>
          </a:lstStyle>
          <a:p>
            <a:pPr>
              <a:defRPr/>
            </a:pPr>
            <a:fld id="{89E89D83-B2AA-40BA-90A5-3FE1AB3D04B2}" type="datetime1">
              <a:rPr lang="en-US"/>
              <a:pPr>
                <a:defRPr/>
              </a:pPr>
              <a:t>5/12/2023</a:t>
            </a:fld>
            <a:endParaRPr lang="en-US"/>
          </a:p>
        </p:txBody>
      </p:sp>
    </p:spTree>
    <p:extLst>
      <p:ext uri="{BB962C8B-B14F-4D97-AF65-F5344CB8AC3E}">
        <p14:creationId xmlns:p14="http://schemas.microsoft.com/office/powerpoint/2010/main" xmlns="" val="3118627096"/>
      </p:ext>
    </p:extLst>
  </p:cSld>
  <p:clrMapOvr>
    <a:masterClrMapping/>
  </p:clrMapOvr>
  <mc:AlternateContent xmlns:mc="http://schemas.openxmlformats.org/markup-compatibility/2006">
    <mc:Choice xmlns:p14="http://schemas.microsoft.com/office/powerpoint/2010/main" xmlns="" Requires="p14">
      <p:transition spd="slow" p14:dur="1100">
        <p14:switch dir="r"/>
      </p:transition>
    </mc:Choice>
    <mc:Fallback>
      <p:transition spd="slow">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95300" y="273050"/>
            <a:ext cx="3259138" cy="1162050"/>
          </a:xfrm>
        </p:spPr>
        <p:txBody>
          <a:bodyPr anchor="b"/>
          <a:lstStyle>
            <a:lvl1pPr algn="l">
              <a:defRPr sz="2000" b="1"/>
            </a:lvl1pPr>
          </a:lstStyle>
          <a:p>
            <a:r>
              <a:rPr lang="en-US"/>
              <a:t>Click to edit Master title style</a:t>
            </a:r>
            <a:endParaRPr lang="en-ZA"/>
          </a:p>
        </p:txBody>
      </p:sp>
      <p:sp>
        <p:nvSpPr>
          <p:cNvPr id="3" name="Content Placeholder 2"/>
          <p:cNvSpPr>
            <a:spLocks noGrp="1"/>
          </p:cNvSpPr>
          <p:nvPr>
            <p:ph idx="1"/>
          </p:nvPr>
        </p:nvSpPr>
        <p:spPr>
          <a:xfrm>
            <a:off x="3873500" y="273050"/>
            <a:ext cx="553720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Text Placeholder 3"/>
          <p:cNvSpPr>
            <a:spLocks noGrp="1"/>
          </p:cNvSpPr>
          <p:nvPr>
            <p:ph type="body" sz="half" idx="2"/>
          </p:nvPr>
        </p:nvSpPr>
        <p:spPr>
          <a:xfrm>
            <a:off x="495300" y="1435100"/>
            <a:ext cx="3259138"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22D8CA57-9746-4617-8CD0-19693EFB6D0C}" type="datetimeFigureOut">
              <a:rPr lang="en-ZA"/>
              <a:pPr>
                <a:defRPr/>
              </a:pPr>
              <a:t>2023/05/12</a:t>
            </a:fld>
            <a:endParaRPr lang="en-ZA"/>
          </a:p>
        </p:txBody>
      </p:sp>
      <p:sp>
        <p:nvSpPr>
          <p:cNvPr id="6" name="Footer Placeholder 4"/>
          <p:cNvSpPr>
            <a:spLocks noGrp="1"/>
          </p:cNvSpPr>
          <p:nvPr>
            <p:ph type="ftr" sz="quarter" idx="11"/>
          </p:nvPr>
        </p:nvSpPr>
        <p:spPr/>
        <p:txBody>
          <a:bodyPr/>
          <a:lstStyle>
            <a:lvl1pPr>
              <a:defRPr/>
            </a:lvl1pPr>
          </a:lstStyle>
          <a:p>
            <a:pPr>
              <a:defRPr/>
            </a:pPr>
            <a:endParaRPr lang="en-ZA"/>
          </a:p>
        </p:txBody>
      </p:sp>
      <p:sp>
        <p:nvSpPr>
          <p:cNvPr id="7" name="Slide Number Placeholder 5"/>
          <p:cNvSpPr>
            <a:spLocks noGrp="1"/>
          </p:cNvSpPr>
          <p:nvPr>
            <p:ph type="sldNum" sz="quarter" idx="12"/>
          </p:nvPr>
        </p:nvSpPr>
        <p:spPr/>
        <p:txBody>
          <a:bodyPr/>
          <a:lstStyle>
            <a:lvl1pPr>
              <a:defRPr/>
            </a:lvl1pPr>
          </a:lstStyle>
          <a:p>
            <a:pPr>
              <a:defRPr/>
            </a:pPr>
            <a:fld id="{78F11880-A636-4F33-A227-E003329B29F2}" type="slidenum">
              <a:rPr lang="en-ZA"/>
              <a:pPr>
                <a:defRPr/>
              </a:pPr>
              <a:t>‹#›</a:t>
            </a:fld>
            <a:endParaRPr lang="en-ZA"/>
          </a:p>
        </p:txBody>
      </p:sp>
    </p:spTree>
    <p:extLst>
      <p:ext uri="{BB962C8B-B14F-4D97-AF65-F5344CB8AC3E}">
        <p14:creationId xmlns:p14="http://schemas.microsoft.com/office/powerpoint/2010/main" xmlns="" val="1706036298"/>
      </p:ext>
    </p:extLst>
  </p:cSld>
  <p:clrMapOvr>
    <a:masterClrMapping/>
  </p:clrMapOvr>
  <mc:AlternateContent xmlns:mc="http://schemas.openxmlformats.org/markup-compatibility/2006">
    <mc:Choice xmlns:p14="http://schemas.microsoft.com/office/powerpoint/2010/main" xmlns="" Requires="p14">
      <p:transition spd="slow" p14:dur="1100">
        <p14:switch dir="r"/>
      </p:transition>
    </mc:Choice>
    <mc:Fallback>
      <p:transition spd="slow">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941513" y="4800600"/>
            <a:ext cx="5943600" cy="566738"/>
          </a:xfrm>
        </p:spPr>
        <p:txBody>
          <a:bodyPr anchor="b"/>
          <a:lstStyle>
            <a:lvl1pPr algn="l">
              <a:defRPr sz="2000" b="1"/>
            </a:lvl1pPr>
          </a:lstStyle>
          <a:p>
            <a:r>
              <a:rPr lang="en-US"/>
              <a:t>Click to edit Master title style</a:t>
            </a:r>
            <a:endParaRPr lang="en-ZA"/>
          </a:p>
        </p:txBody>
      </p:sp>
      <p:sp>
        <p:nvSpPr>
          <p:cNvPr id="3" name="Picture Placeholder 2"/>
          <p:cNvSpPr>
            <a:spLocks noGrp="1"/>
          </p:cNvSpPr>
          <p:nvPr>
            <p:ph type="pic" idx="1"/>
          </p:nvPr>
        </p:nvSpPr>
        <p:spPr>
          <a:xfrm>
            <a:off x="1941513" y="612775"/>
            <a:ext cx="59436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ZA" noProof="0"/>
          </a:p>
        </p:txBody>
      </p:sp>
      <p:sp>
        <p:nvSpPr>
          <p:cNvPr id="4" name="Text Placeholder 3"/>
          <p:cNvSpPr>
            <a:spLocks noGrp="1"/>
          </p:cNvSpPr>
          <p:nvPr>
            <p:ph type="body" sz="half" idx="2"/>
          </p:nvPr>
        </p:nvSpPr>
        <p:spPr>
          <a:xfrm>
            <a:off x="1941513" y="5367338"/>
            <a:ext cx="59436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22D8CA57-9746-4617-8CD0-19693EFB6D0C}" type="datetimeFigureOut">
              <a:rPr lang="en-ZA"/>
              <a:pPr>
                <a:defRPr/>
              </a:pPr>
              <a:t>2023/05/12</a:t>
            </a:fld>
            <a:endParaRPr lang="en-ZA"/>
          </a:p>
        </p:txBody>
      </p:sp>
      <p:sp>
        <p:nvSpPr>
          <p:cNvPr id="6" name="Footer Placeholder 4"/>
          <p:cNvSpPr>
            <a:spLocks noGrp="1"/>
          </p:cNvSpPr>
          <p:nvPr>
            <p:ph type="ftr" sz="quarter" idx="11"/>
          </p:nvPr>
        </p:nvSpPr>
        <p:spPr/>
        <p:txBody>
          <a:bodyPr/>
          <a:lstStyle>
            <a:lvl1pPr>
              <a:defRPr/>
            </a:lvl1pPr>
          </a:lstStyle>
          <a:p>
            <a:pPr>
              <a:defRPr/>
            </a:pPr>
            <a:endParaRPr lang="en-ZA"/>
          </a:p>
        </p:txBody>
      </p:sp>
      <p:sp>
        <p:nvSpPr>
          <p:cNvPr id="7" name="Slide Number Placeholder 5"/>
          <p:cNvSpPr>
            <a:spLocks noGrp="1"/>
          </p:cNvSpPr>
          <p:nvPr>
            <p:ph type="sldNum" sz="quarter" idx="12"/>
          </p:nvPr>
        </p:nvSpPr>
        <p:spPr/>
        <p:txBody>
          <a:bodyPr/>
          <a:lstStyle>
            <a:lvl1pPr>
              <a:defRPr/>
            </a:lvl1pPr>
          </a:lstStyle>
          <a:p>
            <a:pPr>
              <a:defRPr/>
            </a:pPr>
            <a:fld id="{A6A78D95-7C86-4C41-B5A8-0DCC1E781FB1}" type="slidenum">
              <a:rPr lang="en-ZA"/>
              <a:pPr>
                <a:defRPr/>
              </a:pPr>
              <a:t>‹#›</a:t>
            </a:fld>
            <a:endParaRPr lang="en-ZA"/>
          </a:p>
        </p:txBody>
      </p:sp>
    </p:spTree>
    <p:extLst>
      <p:ext uri="{BB962C8B-B14F-4D97-AF65-F5344CB8AC3E}">
        <p14:creationId xmlns:p14="http://schemas.microsoft.com/office/powerpoint/2010/main" xmlns="" val="2890668943"/>
      </p:ext>
    </p:extLst>
  </p:cSld>
  <p:clrMapOvr>
    <a:masterClrMapping/>
  </p:clrMapOvr>
  <mc:AlternateContent xmlns:mc="http://schemas.openxmlformats.org/markup-compatibility/2006">
    <mc:Choice xmlns:p14="http://schemas.microsoft.com/office/powerpoint/2010/main" xmlns="" Requires="p14">
      <p:transition spd="slow" p14:dur="1100">
        <p14:switch dir="r"/>
      </p:transition>
    </mc:Choice>
    <mc:Fallback>
      <p:transition spd="slow">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ZA"/>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Date Placeholder 3"/>
          <p:cNvSpPr>
            <a:spLocks noGrp="1"/>
          </p:cNvSpPr>
          <p:nvPr>
            <p:ph type="dt" sz="half" idx="10"/>
          </p:nvPr>
        </p:nvSpPr>
        <p:spPr/>
        <p:txBody>
          <a:bodyPr/>
          <a:lstStyle>
            <a:lvl1pPr>
              <a:defRPr/>
            </a:lvl1pPr>
          </a:lstStyle>
          <a:p>
            <a:pPr>
              <a:defRPr/>
            </a:pPr>
            <a:fld id="{22D8CA57-9746-4617-8CD0-19693EFB6D0C}" type="datetimeFigureOut">
              <a:rPr lang="en-ZA"/>
              <a:pPr>
                <a:defRPr/>
              </a:pPr>
              <a:t>2023/05/12</a:t>
            </a:fld>
            <a:endParaRPr lang="en-ZA"/>
          </a:p>
        </p:txBody>
      </p:sp>
      <p:sp>
        <p:nvSpPr>
          <p:cNvPr id="5" name="Footer Placeholder 4"/>
          <p:cNvSpPr>
            <a:spLocks noGrp="1"/>
          </p:cNvSpPr>
          <p:nvPr>
            <p:ph type="ftr" sz="quarter" idx="11"/>
          </p:nvPr>
        </p:nvSpPr>
        <p:spPr/>
        <p:txBody>
          <a:bodyPr/>
          <a:lstStyle>
            <a:lvl1pPr>
              <a:defRPr/>
            </a:lvl1pPr>
          </a:lstStyle>
          <a:p>
            <a:pPr>
              <a:defRPr/>
            </a:pPr>
            <a:endParaRPr lang="en-ZA"/>
          </a:p>
        </p:txBody>
      </p:sp>
      <p:sp>
        <p:nvSpPr>
          <p:cNvPr id="6" name="Slide Number Placeholder 5"/>
          <p:cNvSpPr>
            <a:spLocks noGrp="1"/>
          </p:cNvSpPr>
          <p:nvPr>
            <p:ph type="sldNum" sz="quarter" idx="12"/>
          </p:nvPr>
        </p:nvSpPr>
        <p:spPr/>
        <p:txBody>
          <a:bodyPr/>
          <a:lstStyle>
            <a:lvl1pPr>
              <a:defRPr/>
            </a:lvl1pPr>
          </a:lstStyle>
          <a:p>
            <a:pPr>
              <a:defRPr/>
            </a:pPr>
            <a:fld id="{4DBFF4F4-1148-4AF2-8FAC-FD9CD1F2D12D}" type="slidenum">
              <a:rPr lang="en-ZA"/>
              <a:pPr>
                <a:defRPr/>
              </a:pPr>
              <a:t>‹#›</a:t>
            </a:fld>
            <a:endParaRPr lang="en-ZA"/>
          </a:p>
        </p:txBody>
      </p:sp>
    </p:spTree>
    <p:extLst>
      <p:ext uri="{BB962C8B-B14F-4D97-AF65-F5344CB8AC3E}">
        <p14:creationId xmlns:p14="http://schemas.microsoft.com/office/powerpoint/2010/main" xmlns="" val="1854394147"/>
      </p:ext>
    </p:extLst>
  </p:cSld>
  <p:clrMapOvr>
    <a:masterClrMapping/>
  </p:clrMapOvr>
  <mc:AlternateContent xmlns:mc="http://schemas.openxmlformats.org/markup-compatibility/2006">
    <mc:Choice xmlns:p14="http://schemas.microsoft.com/office/powerpoint/2010/main" xmlns="" Requires="p14">
      <p:transition spd="slow" p14:dur="1100">
        <p14:switch dir="r"/>
      </p:transition>
    </mc:Choice>
    <mc:Fallback>
      <p:transition spd="slow">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181850" y="274638"/>
            <a:ext cx="2228850" cy="5851525"/>
          </a:xfrm>
        </p:spPr>
        <p:txBody>
          <a:bodyPr vert="eaVert"/>
          <a:lstStyle/>
          <a:p>
            <a:r>
              <a:rPr lang="en-US"/>
              <a:t>Click to edit Master title style</a:t>
            </a:r>
            <a:endParaRPr lang="en-ZA"/>
          </a:p>
        </p:txBody>
      </p:sp>
      <p:sp>
        <p:nvSpPr>
          <p:cNvPr id="3" name="Vertical Text Placeholder 2"/>
          <p:cNvSpPr>
            <a:spLocks noGrp="1"/>
          </p:cNvSpPr>
          <p:nvPr>
            <p:ph type="body" orient="vert" idx="1"/>
          </p:nvPr>
        </p:nvSpPr>
        <p:spPr>
          <a:xfrm>
            <a:off x="495300" y="274638"/>
            <a:ext cx="653415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Date Placeholder 3"/>
          <p:cNvSpPr>
            <a:spLocks noGrp="1"/>
          </p:cNvSpPr>
          <p:nvPr>
            <p:ph type="dt" sz="half" idx="10"/>
          </p:nvPr>
        </p:nvSpPr>
        <p:spPr/>
        <p:txBody>
          <a:bodyPr/>
          <a:lstStyle>
            <a:lvl1pPr>
              <a:defRPr/>
            </a:lvl1pPr>
          </a:lstStyle>
          <a:p>
            <a:pPr>
              <a:defRPr/>
            </a:pPr>
            <a:fld id="{22D8CA57-9746-4617-8CD0-19693EFB6D0C}" type="datetimeFigureOut">
              <a:rPr lang="en-ZA"/>
              <a:pPr>
                <a:defRPr/>
              </a:pPr>
              <a:t>2023/05/12</a:t>
            </a:fld>
            <a:endParaRPr lang="en-ZA"/>
          </a:p>
        </p:txBody>
      </p:sp>
      <p:sp>
        <p:nvSpPr>
          <p:cNvPr id="5" name="Footer Placeholder 4"/>
          <p:cNvSpPr>
            <a:spLocks noGrp="1"/>
          </p:cNvSpPr>
          <p:nvPr>
            <p:ph type="ftr" sz="quarter" idx="11"/>
          </p:nvPr>
        </p:nvSpPr>
        <p:spPr/>
        <p:txBody>
          <a:bodyPr/>
          <a:lstStyle>
            <a:lvl1pPr>
              <a:defRPr/>
            </a:lvl1pPr>
          </a:lstStyle>
          <a:p>
            <a:pPr>
              <a:defRPr/>
            </a:pPr>
            <a:endParaRPr lang="en-ZA"/>
          </a:p>
        </p:txBody>
      </p:sp>
      <p:sp>
        <p:nvSpPr>
          <p:cNvPr id="6" name="Slide Number Placeholder 5"/>
          <p:cNvSpPr>
            <a:spLocks noGrp="1"/>
          </p:cNvSpPr>
          <p:nvPr>
            <p:ph type="sldNum" sz="quarter" idx="12"/>
          </p:nvPr>
        </p:nvSpPr>
        <p:spPr/>
        <p:txBody>
          <a:bodyPr/>
          <a:lstStyle>
            <a:lvl1pPr>
              <a:defRPr/>
            </a:lvl1pPr>
          </a:lstStyle>
          <a:p>
            <a:pPr>
              <a:defRPr/>
            </a:pPr>
            <a:fld id="{EEA7495F-7751-4759-A43E-7A2A514D04BC}" type="slidenum">
              <a:rPr lang="en-ZA"/>
              <a:pPr>
                <a:defRPr/>
              </a:pPr>
              <a:t>‹#›</a:t>
            </a:fld>
            <a:endParaRPr lang="en-ZA"/>
          </a:p>
        </p:txBody>
      </p:sp>
    </p:spTree>
    <p:extLst>
      <p:ext uri="{BB962C8B-B14F-4D97-AF65-F5344CB8AC3E}">
        <p14:creationId xmlns:p14="http://schemas.microsoft.com/office/powerpoint/2010/main" xmlns="" val="1031745016"/>
      </p:ext>
    </p:extLst>
  </p:cSld>
  <p:clrMapOvr>
    <a:masterClrMapping/>
  </p:clrMapOvr>
  <mc:AlternateContent xmlns:mc="http://schemas.openxmlformats.org/markup-compatibility/2006">
    <mc:Choice xmlns:p14="http://schemas.microsoft.com/office/powerpoint/2010/main" xmlns="" Requires="p14">
      <p:transition spd="slow" p14:dur="1100">
        <p14:switch dir="r"/>
      </p:transition>
    </mc:Choice>
    <mc:Fallback>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Title and Content">
    <p:spTree>
      <p:nvGrpSpPr>
        <p:cNvPr id="1" name=""/>
        <p:cNvGrpSpPr/>
        <p:nvPr/>
      </p:nvGrpSpPr>
      <p:grpSpPr>
        <a:xfrm>
          <a:off x="0" y="0"/>
          <a:ext cx="0" cy="0"/>
          <a:chOff x="0" y="0"/>
          <a:chExt cx="0" cy="0"/>
        </a:xfrm>
      </p:grpSpPr>
      <p:sp>
        <p:nvSpPr>
          <p:cNvPr id="4" name="Rectangle 5"/>
          <p:cNvSpPr>
            <a:spLocks noGrp="1" noChangeArrowheads="1"/>
          </p:cNvSpPr>
          <p:nvPr>
            <p:ph type="ftr" sz="quarter" idx="10"/>
          </p:nvPr>
        </p:nvSpPr>
        <p:spPr>
          <a:ln/>
        </p:spPr>
        <p:txBody>
          <a:bodyPr/>
          <a:lstStyle>
            <a:lvl1pPr>
              <a:defRPr/>
            </a:lvl1pPr>
          </a:lstStyle>
          <a:p>
            <a:pPr>
              <a:defRPr/>
            </a:pPr>
            <a:endParaRPr lang="en-US"/>
          </a:p>
        </p:txBody>
      </p:sp>
      <p:sp>
        <p:nvSpPr>
          <p:cNvPr id="5" name="Rectangle 6"/>
          <p:cNvSpPr>
            <a:spLocks noGrp="1" noChangeArrowheads="1"/>
          </p:cNvSpPr>
          <p:nvPr>
            <p:ph type="sldNum" sz="quarter" idx="11"/>
          </p:nvPr>
        </p:nvSpPr>
        <p:spPr>
          <a:ln/>
        </p:spPr>
        <p:txBody>
          <a:bodyPr/>
          <a:lstStyle>
            <a:lvl1pPr>
              <a:defRPr/>
            </a:lvl1pPr>
          </a:lstStyle>
          <a:p>
            <a:pPr>
              <a:defRPr/>
            </a:pPr>
            <a:fld id="{2D296F63-1016-4293-81B7-E105A37B09A6}" type="slidenum">
              <a:rPr lang="en-US"/>
              <a:pPr>
                <a:defRPr/>
              </a:pPr>
              <a:t>‹#›</a:t>
            </a:fld>
            <a:endParaRPr lang="en-US"/>
          </a:p>
        </p:txBody>
      </p:sp>
      <p:sp>
        <p:nvSpPr>
          <p:cNvPr id="6" name="Rectangle 4"/>
          <p:cNvSpPr>
            <a:spLocks noGrp="1" noChangeArrowheads="1"/>
          </p:cNvSpPr>
          <p:nvPr>
            <p:ph type="dt" sz="half" idx="12"/>
          </p:nvPr>
        </p:nvSpPr>
        <p:spPr>
          <a:ln/>
        </p:spPr>
        <p:txBody>
          <a:bodyPr/>
          <a:lstStyle>
            <a:lvl1pPr>
              <a:defRPr/>
            </a:lvl1pPr>
          </a:lstStyle>
          <a:p>
            <a:pPr>
              <a:defRPr/>
            </a:pPr>
            <a:fld id="{2692860B-7AC7-480D-9F42-69378D89DDFF}" type="datetime1">
              <a:rPr lang="en-US"/>
              <a:pPr>
                <a:defRPr/>
              </a:pPr>
              <a:t>5/12/2023</a:t>
            </a:fld>
            <a:endParaRPr lang="en-US"/>
          </a:p>
        </p:txBody>
      </p:sp>
    </p:spTree>
    <p:extLst>
      <p:ext uri="{BB962C8B-B14F-4D97-AF65-F5344CB8AC3E}">
        <p14:creationId xmlns:p14="http://schemas.microsoft.com/office/powerpoint/2010/main" xmlns="" val="1570983197"/>
      </p:ext>
    </p:extLst>
  </p:cSld>
  <p:clrMapOvr>
    <a:masterClrMapping/>
  </p:clrMapOvr>
  <mc:AlternateContent xmlns:mc="http://schemas.openxmlformats.org/markup-compatibility/2006">
    <mc:Choice xmlns:p14="http://schemas.microsoft.com/office/powerpoint/2010/main" xmlns="" Requires="p14">
      <p:transition spd="slow" p14:dur="1100">
        <p14:switch dir="r"/>
      </p:transition>
    </mc:Choice>
    <mc:Fallback>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82638" y="4406900"/>
            <a:ext cx="8420100" cy="1362075"/>
          </a:xfrm>
        </p:spPr>
        <p:txBody>
          <a:bodyPr anchor="t"/>
          <a:lstStyle>
            <a:lvl1pPr algn="l">
              <a:defRPr sz="4000" b="1" cap="all"/>
            </a:lvl1pPr>
          </a:lstStyle>
          <a:p>
            <a:r>
              <a:rPr lang="en-US"/>
              <a:t>Click to edit Master title style</a:t>
            </a:r>
            <a:endParaRPr lang="en-ZA"/>
          </a:p>
        </p:txBody>
      </p:sp>
      <p:sp>
        <p:nvSpPr>
          <p:cNvPr id="3" name="Text Placeholder 2"/>
          <p:cNvSpPr>
            <a:spLocks noGrp="1"/>
          </p:cNvSpPr>
          <p:nvPr>
            <p:ph type="body" idx="1"/>
          </p:nvPr>
        </p:nvSpPr>
        <p:spPr>
          <a:xfrm>
            <a:off x="782638" y="2906713"/>
            <a:ext cx="84201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5"/>
          <p:cNvSpPr>
            <a:spLocks noGrp="1" noChangeArrowheads="1"/>
          </p:cNvSpPr>
          <p:nvPr>
            <p:ph type="ftr" sz="quarter" idx="10"/>
          </p:nvPr>
        </p:nvSpPr>
        <p:spPr>
          <a:ln/>
        </p:spPr>
        <p:txBody>
          <a:bodyPr/>
          <a:lstStyle>
            <a:lvl1pPr>
              <a:defRPr/>
            </a:lvl1pPr>
          </a:lstStyle>
          <a:p>
            <a:pPr>
              <a:defRPr/>
            </a:pPr>
            <a:endParaRPr lang="en-US"/>
          </a:p>
        </p:txBody>
      </p:sp>
      <p:sp>
        <p:nvSpPr>
          <p:cNvPr id="5" name="Rectangle 6"/>
          <p:cNvSpPr>
            <a:spLocks noGrp="1" noChangeArrowheads="1"/>
          </p:cNvSpPr>
          <p:nvPr>
            <p:ph type="sldNum" sz="quarter" idx="11"/>
          </p:nvPr>
        </p:nvSpPr>
        <p:spPr>
          <a:ln/>
        </p:spPr>
        <p:txBody>
          <a:bodyPr/>
          <a:lstStyle>
            <a:lvl1pPr>
              <a:defRPr/>
            </a:lvl1pPr>
          </a:lstStyle>
          <a:p>
            <a:pPr>
              <a:defRPr/>
            </a:pPr>
            <a:fld id="{1CDFF8DB-2D59-4A96-90C3-3E7F9C55145E}" type="slidenum">
              <a:rPr lang="en-US"/>
              <a:pPr>
                <a:defRPr/>
              </a:pPr>
              <a:t>‹#›</a:t>
            </a:fld>
            <a:endParaRPr lang="en-US"/>
          </a:p>
        </p:txBody>
      </p:sp>
      <p:sp>
        <p:nvSpPr>
          <p:cNvPr id="6" name="Rectangle 4"/>
          <p:cNvSpPr>
            <a:spLocks noGrp="1" noChangeArrowheads="1"/>
          </p:cNvSpPr>
          <p:nvPr>
            <p:ph type="dt" sz="half" idx="12"/>
          </p:nvPr>
        </p:nvSpPr>
        <p:spPr>
          <a:ln/>
        </p:spPr>
        <p:txBody>
          <a:bodyPr/>
          <a:lstStyle>
            <a:lvl1pPr>
              <a:defRPr/>
            </a:lvl1pPr>
          </a:lstStyle>
          <a:p>
            <a:pPr>
              <a:defRPr/>
            </a:pPr>
            <a:fld id="{1711F757-CB18-4320-81F7-074A18301EC3}" type="datetime1">
              <a:rPr lang="en-US"/>
              <a:pPr>
                <a:defRPr/>
              </a:pPr>
              <a:t>5/12/2023</a:t>
            </a:fld>
            <a:endParaRPr lang="en-US"/>
          </a:p>
        </p:txBody>
      </p:sp>
    </p:spTree>
    <p:extLst>
      <p:ext uri="{BB962C8B-B14F-4D97-AF65-F5344CB8AC3E}">
        <p14:creationId xmlns:p14="http://schemas.microsoft.com/office/powerpoint/2010/main" xmlns="" val="1818016397"/>
      </p:ext>
    </p:extLst>
  </p:cSld>
  <p:clrMapOvr>
    <a:masterClrMapping/>
  </p:clrMapOvr>
  <mc:AlternateContent xmlns:mc="http://schemas.openxmlformats.org/markup-compatibility/2006">
    <mc:Choice xmlns:p14="http://schemas.microsoft.com/office/powerpoint/2010/main" xmlns="" Requires="p14">
      <p:transition spd="slow" p14:dur="1100">
        <p14:switch dir="r"/>
      </p:transition>
    </mc:Choice>
    <mc:Fallback>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95300" y="1600200"/>
            <a:ext cx="43815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Content Placeholder 3"/>
          <p:cNvSpPr>
            <a:spLocks noGrp="1"/>
          </p:cNvSpPr>
          <p:nvPr>
            <p:ph sz="half" idx="2"/>
          </p:nvPr>
        </p:nvSpPr>
        <p:spPr>
          <a:xfrm>
            <a:off x="5029200" y="1600200"/>
            <a:ext cx="43815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5" name="Rectangle 5"/>
          <p:cNvSpPr>
            <a:spLocks noGrp="1" noChangeArrowheads="1"/>
          </p:cNvSpPr>
          <p:nvPr>
            <p:ph type="ftr" sz="quarter" idx="10"/>
          </p:nvPr>
        </p:nvSpPr>
        <p:spPr>
          <a:ln/>
        </p:spPr>
        <p:txBody>
          <a:bodyPr/>
          <a:lstStyle>
            <a:lvl1pPr>
              <a:defRPr/>
            </a:lvl1pPr>
          </a:lstStyle>
          <a:p>
            <a:pPr>
              <a:defRPr/>
            </a:pPr>
            <a:endParaRPr lang="en-US"/>
          </a:p>
        </p:txBody>
      </p:sp>
      <p:sp>
        <p:nvSpPr>
          <p:cNvPr id="6" name="Rectangle 6"/>
          <p:cNvSpPr>
            <a:spLocks noGrp="1" noChangeArrowheads="1"/>
          </p:cNvSpPr>
          <p:nvPr>
            <p:ph type="sldNum" sz="quarter" idx="11"/>
          </p:nvPr>
        </p:nvSpPr>
        <p:spPr>
          <a:ln/>
        </p:spPr>
        <p:txBody>
          <a:bodyPr/>
          <a:lstStyle>
            <a:lvl1pPr>
              <a:defRPr/>
            </a:lvl1pPr>
          </a:lstStyle>
          <a:p>
            <a:pPr>
              <a:defRPr/>
            </a:pPr>
            <a:fld id="{6C75EB50-FC04-40D1-86A5-BB6FAAD8D7A1}" type="slidenum">
              <a:rPr lang="en-US"/>
              <a:pPr>
                <a:defRPr/>
              </a:pPr>
              <a:t>‹#›</a:t>
            </a:fld>
            <a:endParaRPr lang="en-US"/>
          </a:p>
        </p:txBody>
      </p:sp>
      <p:sp>
        <p:nvSpPr>
          <p:cNvPr id="7" name="Rectangle 4"/>
          <p:cNvSpPr>
            <a:spLocks noGrp="1" noChangeArrowheads="1"/>
          </p:cNvSpPr>
          <p:nvPr>
            <p:ph type="dt" sz="half" idx="12"/>
          </p:nvPr>
        </p:nvSpPr>
        <p:spPr>
          <a:ln/>
        </p:spPr>
        <p:txBody>
          <a:bodyPr/>
          <a:lstStyle>
            <a:lvl1pPr>
              <a:defRPr/>
            </a:lvl1pPr>
          </a:lstStyle>
          <a:p>
            <a:pPr>
              <a:defRPr/>
            </a:pPr>
            <a:fld id="{E5948444-63EB-45B9-AE00-FB7AA9F9D80E}" type="datetime1">
              <a:rPr lang="en-US"/>
              <a:pPr>
                <a:defRPr/>
              </a:pPr>
              <a:t>5/12/2023</a:t>
            </a:fld>
            <a:endParaRPr lang="en-US"/>
          </a:p>
        </p:txBody>
      </p:sp>
    </p:spTree>
    <p:extLst>
      <p:ext uri="{BB962C8B-B14F-4D97-AF65-F5344CB8AC3E}">
        <p14:creationId xmlns:p14="http://schemas.microsoft.com/office/powerpoint/2010/main" xmlns="" val="3903232548"/>
      </p:ext>
    </p:extLst>
  </p:cSld>
  <p:clrMapOvr>
    <a:masterClrMapping/>
  </p:clrMapOvr>
  <mc:AlternateContent xmlns:mc="http://schemas.openxmlformats.org/markup-compatibility/2006">
    <mc:Choice xmlns:p14="http://schemas.microsoft.com/office/powerpoint/2010/main" xmlns="" Requires="p14">
      <p:transition spd="slow" p14:dur="1100">
        <p14:switch dir="r"/>
      </p:transition>
    </mc:Choice>
    <mc:Fallback>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ZA"/>
          </a:p>
        </p:txBody>
      </p:sp>
      <p:sp>
        <p:nvSpPr>
          <p:cNvPr id="3" name="Text Placeholder 2"/>
          <p:cNvSpPr>
            <a:spLocks noGrp="1"/>
          </p:cNvSpPr>
          <p:nvPr>
            <p:ph type="body" idx="1"/>
          </p:nvPr>
        </p:nvSpPr>
        <p:spPr>
          <a:xfrm>
            <a:off x="495300" y="1535113"/>
            <a:ext cx="437673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95300" y="2174875"/>
            <a:ext cx="437673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5" name="Text Placeholder 4"/>
          <p:cNvSpPr>
            <a:spLocks noGrp="1"/>
          </p:cNvSpPr>
          <p:nvPr>
            <p:ph type="body" sz="quarter" idx="3"/>
          </p:nvPr>
        </p:nvSpPr>
        <p:spPr>
          <a:xfrm>
            <a:off x="5032375" y="1535113"/>
            <a:ext cx="437832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032375" y="2174875"/>
            <a:ext cx="437832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7" name="Rectangle 5"/>
          <p:cNvSpPr>
            <a:spLocks noGrp="1" noChangeArrowheads="1"/>
          </p:cNvSpPr>
          <p:nvPr>
            <p:ph type="ftr" sz="quarter" idx="10"/>
          </p:nvPr>
        </p:nvSpPr>
        <p:spPr>
          <a:ln/>
        </p:spPr>
        <p:txBody>
          <a:bodyPr/>
          <a:lstStyle>
            <a:lvl1pPr>
              <a:defRPr/>
            </a:lvl1pPr>
          </a:lstStyle>
          <a:p>
            <a:pPr>
              <a:defRPr/>
            </a:pPr>
            <a:endParaRPr lang="en-US"/>
          </a:p>
        </p:txBody>
      </p:sp>
      <p:sp>
        <p:nvSpPr>
          <p:cNvPr id="8" name="Rectangle 6"/>
          <p:cNvSpPr>
            <a:spLocks noGrp="1" noChangeArrowheads="1"/>
          </p:cNvSpPr>
          <p:nvPr>
            <p:ph type="sldNum" sz="quarter" idx="11"/>
          </p:nvPr>
        </p:nvSpPr>
        <p:spPr>
          <a:ln/>
        </p:spPr>
        <p:txBody>
          <a:bodyPr/>
          <a:lstStyle>
            <a:lvl1pPr>
              <a:defRPr/>
            </a:lvl1pPr>
          </a:lstStyle>
          <a:p>
            <a:pPr>
              <a:defRPr/>
            </a:pPr>
            <a:fld id="{6606073E-78EF-453B-85DF-21F3D2F8189D}" type="slidenum">
              <a:rPr lang="en-US"/>
              <a:pPr>
                <a:defRPr/>
              </a:pPr>
              <a:t>‹#›</a:t>
            </a:fld>
            <a:endParaRPr lang="en-US"/>
          </a:p>
        </p:txBody>
      </p:sp>
      <p:sp>
        <p:nvSpPr>
          <p:cNvPr id="9" name="Rectangle 4"/>
          <p:cNvSpPr>
            <a:spLocks noGrp="1" noChangeArrowheads="1"/>
          </p:cNvSpPr>
          <p:nvPr>
            <p:ph type="dt" sz="half" idx="12"/>
          </p:nvPr>
        </p:nvSpPr>
        <p:spPr>
          <a:ln/>
        </p:spPr>
        <p:txBody>
          <a:bodyPr/>
          <a:lstStyle>
            <a:lvl1pPr>
              <a:defRPr/>
            </a:lvl1pPr>
          </a:lstStyle>
          <a:p>
            <a:pPr>
              <a:defRPr/>
            </a:pPr>
            <a:fld id="{0F9E13B1-3973-4792-B280-8C9A00BB64EB}" type="datetime1">
              <a:rPr lang="en-US"/>
              <a:pPr>
                <a:defRPr/>
              </a:pPr>
              <a:t>5/12/2023</a:t>
            </a:fld>
            <a:endParaRPr lang="en-US"/>
          </a:p>
        </p:txBody>
      </p:sp>
    </p:spTree>
    <p:extLst>
      <p:ext uri="{BB962C8B-B14F-4D97-AF65-F5344CB8AC3E}">
        <p14:creationId xmlns:p14="http://schemas.microsoft.com/office/powerpoint/2010/main" xmlns="" val="2722139001"/>
      </p:ext>
    </p:extLst>
  </p:cSld>
  <p:clrMapOvr>
    <a:masterClrMapping/>
  </p:clrMapOvr>
  <mc:AlternateContent xmlns:mc="http://schemas.openxmlformats.org/markup-compatibility/2006">
    <mc:Choice xmlns:p14="http://schemas.microsoft.com/office/powerpoint/2010/main" xmlns="" Requires="p14">
      <p:transition spd="slow" p14:dur="1100">
        <p14:switch dir="r"/>
      </p:transition>
    </mc:Choice>
    <mc:Fallback>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ZA"/>
          </a:p>
        </p:txBody>
      </p:sp>
      <p:sp>
        <p:nvSpPr>
          <p:cNvPr id="3" name="Rectangle 5"/>
          <p:cNvSpPr>
            <a:spLocks noGrp="1" noChangeArrowheads="1"/>
          </p:cNvSpPr>
          <p:nvPr>
            <p:ph type="ftr" sz="quarter" idx="10"/>
          </p:nvPr>
        </p:nvSpPr>
        <p:spPr>
          <a:ln/>
        </p:spPr>
        <p:txBody>
          <a:bodyPr/>
          <a:lstStyle>
            <a:lvl1pPr>
              <a:defRPr/>
            </a:lvl1pPr>
          </a:lstStyle>
          <a:p>
            <a:pPr>
              <a:defRPr/>
            </a:pPr>
            <a:endParaRPr lang="en-US"/>
          </a:p>
        </p:txBody>
      </p:sp>
      <p:sp>
        <p:nvSpPr>
          <p:cNvPr id="4" name="Rectangle 6"/>
          <p:cNvSpPr>
            <a:spLocks noGrp="1" noChangeArrowheads="1"/>
          </p:cNvSpPr>
          <p:nvPr>
            <p:ph type="sldNum" sz="quarter" idx="11"/>
          </p:nvPr>
        </p:nvSpPr>
        <p:spPr>
          <a:ln/>
        </p:spPr>
        <p:txBody>
          <a:bodyPr/>
          <a:lstStyle>
            <a:lvl1pPr>
              <a:defRPr/>
            </a:lvl1pPr>
          </a:lstStyle>
          <a:p>
            <a:pPr>
              <a:defRPr/>
            </a:pPr>
            <a:fld id="{6A22899A-340A-4940-8564-EDEC2FC3DAD1}" type="slidenum">
              <a:rPr lang="en-US"/>
              <a:pPr>
                <a:defRPr/>
              </a:pPr>
              <a:t>‹#›</a:t>
            </a:fld>
            <a:endParaRPr lang="en-US"/>
          </a:p>
        </p:txBody>
      </p:sp>
      <p:sp>
        <p:nvSpPr>
          <p:cNvPr id="5" name="Rectangle 4"/>
          <p:cNvSpPr>
            <a:spLocks noGrp="1" noChangeArrowheads="1"/>
          </p:cNvSpPr>
          <p:nvPr>
            <p:ph type="dt" sz="half" idx="12"/>
          </p:nvPr>
        </p:nvSpPr>
        <p:spPr>
          <a:ln/>
        </p:spPr>
        <p:txBody>
          <a:bodyPr/>
          <a:lstStyle>
            <a:lvl1pPr>
              <a:defRPr/>
            </a:lvl1pPr>
          </a:lstStyle>
          <a:p>
            <a:pPr>
              <a:defRPr/>
            </a:pPr>
            <a:fld id="{BB825CF2-3E55-48B2-A1D1-54C7115C2A7D}" type="datetime1">
              <a:rPr lang="en-US"/>
              <a:pPr>
                <a:defRPr/>
              </a:pPr>
              <a:t>5/12/2023</a:t>
            </a:fld>
            <a:endParaRPr lang="en-US"/>
          </a:p>
        </p:txBody>
      </p:sp>
    </p:spTree>
    <p:extLst>
      <p:ext uri="{BB962C8B-B14F-4D97-AF65-F5344CB8AC3E}">
        <p14:creationId xmlns:p14="http://schemas.microsoft.com/office/powerpoint/2010/main" xmlns="" val="3006596872"/>
      </p:ext>
    </p:extLst>
  </p:cSld>
  <p:clrMapOvr>
    <a:masterClrMapping/>
  </p:clrMapOvr>
  <mc:AlternateContent xmlns:mc="http://schemas.openxmlformats.org/markup-compatibility/2006">
    <mc:Choice xmlns:p14="http://schemas.microsoft.com/office/powerpoint/2010/main" xmlns="" Requires="p14">
      <p:transition spd="slow" p14:dur="1100">
        <p14:switch dir="r"/>
      </p:transition>
    </mc:Choice>
    <mc:Fallback>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Rectangle 5"/>
          <p:cNvSpPr>
            <a:spLocks noGrp="1" noChangeArrowheads="1"/>
          </p:cNvSpPr>
          <p:nvPr>
            <p:ph type="ftr" sz="quarter" idx="10"/>
          </p:nvPr>
        </p:nvSpPr>
        <p:spPr>
          <a:ln/>
        </p:spPr>
        <p:txBody>
          <a:bodyPr/>
          <a:lstStyle>
            <a:lvl1pPr>
              <a:defRPr/>
            </a:lvl1pPr>
          </a:lstStyle>
          <a:p>
            <a:pPr>
              <a:defRPr/>
            </a:pPr>
            <a:endParaRPr lang="en-US"/>
          </a:p>
        </p:txBody>
      </p:sp>
      <p:sp>
        <p:nvSpPr>
          <p:cNvPr id="3" name="Rectangle 6"/>
          <p:cNvSpPr>
            <a:spLocks noGrp="1" noChangeArrowheads="1"/>
          </p:cNvSpPr>
          <p:nvPr>
            <p:ph type="sldNum" sz="quarter" idx="11"/>
          </p:nvPr>
        </p:nvSpPr>
        <p:spPr>
          <a:ln/>
        </p:spPr>
        <p:txBody>
          <a:bodyPr/>
          <a:lstStyle>
            <a:lvl1pPr>
              <a:defRPr/>
            </a:lvl1pPr>
          </a:lstStyle>
          <a:p>
            <a:pPr>
              <a:defRPr/>
            </a:pPr>
            <a:fld id="{EDB7B4FE-1556-430C-87B2-8B8D9E11E592}" type="slidenum">
              <a:rPr lang="en-US"/>
              <a:pPr>
                <a:defRPr/>
              </a:pPr>
              <a:t>‹#›</a:t>
            </a:fld>
            <a:endParaRPr lang="en-US"/>
          </a:p>
        </p:txBody>
      </p:sp>
      <p:sp>
        <p:nvSpPr>
          <p:cNvPr id="4" name="Rectangle 4"/>
          <p:cNvSpPr>
            <a:spLocks noGrp="1" noChangeArrowheads="1"/>
          </p:cNvSpPr>
          <p:nvPr>
            <p:ph type="dt" sz="half" idx="12"/>
          </p:nvPr>
        </p:nvSpPr>
        <p:spPr>
          <a:ln/>
        </p:spPr>
        <p:txBody>
          <a:bodyPr/>
          <a:lstStyle>
            <a:lvl1pPr>
              <a:defRPr/>
            </a:lvl1pPr>
          </a:lstStyle>
          <a:p>
            <a:pPr>
              <a:defRPr/>
            </a:pPr>
            <a:fld id="{48B684EE-A2FB-404F-9C92-0C988CEAE771}" type="datetime1">
              <a:rPr lang="en-US"/>
              <a:pPr>
                <a:defRPr/>
              </a:pPr>
              <a:t>5/12/2023</a:t>
            </a:fld>
            <a:endParaRPr lang="en-US"/>
          </a:p>
        </p:txBody>
      </p:sp>
    </p:spTree>
    <p:extLst>
      <p:ext uri="{BB962C8B-B14F-4D97-AF65-F5344CB8AC3E}">
        <p14:creationId xmlns:p14="http://schemas.microsoft.com/office/powerpoint/2010/main" xmlns="" val="1125306556"/>
      </p:ext>
    </p:extLst>
  </p:cSld>
  <p:clrMapOvr>
    <a:masterClrMapping/>
  </p:clrMapOvr>
  <mc:AlternateContent xmlns:mc="http://schemas.openxmlformats.org/markup-compatibility/2006">
    <mc:Choice xmlns:p14="http://schemas.microsoft.com/office/powerpoint/2010/main" xmlns="" Requires="p14">
      <p:transition spd="slow" p14:dur="1100">
        <p14:switch dir="r"/>
      </p:transition>
    </mc:Choice>
    <mc:Fallback>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95300" y="273050"/>
            <a:ext cx="3259138" cy="1162050"/>
          </a:xfrm>
        </p:spPr>
        <p:txBody>
          <a:bodyPr anchor="b"/>
          <a:lstStyle>
            <a:lvl1pPr algn="l">
              <a:defRPr sz="2000" b="1"/>
            </a:lvl1pPr>
          </a:lstStyle>
          <a:p>
            <a:r>
              <a:rPr lang="en-US"/>
              <a:t>Click to edit Master title style</a:t>
            </a:r>
            <a:endParaRPr lang="en-ZA"/>
          </a:p>
        </p:txBody>
      </p:sp>
      <p:sp>
        <p:nvSpPr>
          <p:cNvPr id="3" name="Content Placeholder 2"/>
          <p:cNvSpPr>
            <a:spLocks noGrp="1"/>
          </p:cNvSpPr>
          <p:nvPr>
            <p:ph idx="1"/>
          </p:nvPr>
        </p:nvSpPr>
        <p:spPr>
          <a:xfrm>
            <a:off x="3873500" y="273050"/>
            <a:ext cx="553720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Text Placeholder 3"/>
          <p:cNvSpPr>
            <a:spLocks noGrp="1"/>
          </p:cNvSpPr>
          <p:nvPr>
            <p:ph type="body" sz="half" idx="2"/>
          </p:nvPr>
        </p:nvSpPr>
        <p:spPr>
          <a:xfrm>
            <a:off x="495300" y="1435100"/>
            <a:ext cx="3259138"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5"/>
          <p:cNvSpPr>
            <a:spLocks noGrp="1" noChangeArrowheads="1"/>
          </p:cNvSpPr>
          <p:nvPr>
            <p:ph type="ftr" sz="quarter" idx="10"/>
          </p:nvPr>
        </p:nvSpPr>
        <p:spPr>
          <a:ln/>
        </p:spPr>
        <p:txBody>
          <a:bodyPr/>
          <a:lstStyle>
            <a:lvl1pPr>
              <a:defRPr/>
            </a:lvl1pPr>
          </a:lstStyle>
          <a:p>
            <a:pPr>
              <a:defRPr/>
            </a:pPr>
            <a:endParaRPr lang="en-US"/>
          </a:p>
        </p:txBody>
      </p:sp>
      <p:sp>
        <p:nvSpPr>
          <p:cNvPr id="6" name="Rectangle 6"/>
          <p:cNvSpPr>
            <a:spLocks noGrp="1" noChangeArrowheads="1"/>
          </p:cNvSpPr>
          <p:nvPr>
            <p:ph type="sldNum" sz="quarter" idx="11"/>
          </p:nvPr>
        </p:nvSpPr>
        <p:spPr>
          <a:ln/>
        </p:spPr>
        <p:txBody>
          <a:bodyPr/>
          <a:lstStyle>
            <a:lvl1pPr>
              <a:defRPr/>
            </a:lvl1pPr>
          </a:lstStyle>
          <a:p>
            <a:pPr>
              <a:defRPr/>
            </a:pPr>
            <a:fld id="{EEDA9DB2-5B2D-4ABC-A5A5-7DE6AB1E8C8D}" type="slidenum">
              <a:rPr lang="en-US"/>
              <a:pPr>
                <a:defRPr/>
              </a:pPr>
              <a:t>‹#›</a:t>
            </a:fld>
            <a:endParaRPr lang="en-US"/>
          </a:p>
        </p:txBody>
      </p:sp>
      <p:sp>
        <p:nvSpPr>
          <p:cNvPr id="7" name="Rectangle 4"/>
          <p:cNvSpPr>
            <a:spLocks noGrp="1" noChangeArrowheads="1"/>
          </p:cNvSpPr>
          <p:nvPr>
            <p:ph type="dt" sz="half" idx="12"/>
          </p:nvPr>
        </p:nvSpPr>
        <p:spPr>
          <a:ln/>
        </p:spPr>
        <p:txBody>
          <a:bodyPr/>
          <a:lstStyle>
            <a:lvl1pPr>
              <a:defRPr/>
            </a:lvl1pPr>
          </a:lstStyle>
          <a:p>
            <a:pPr>
              <a:defRPr/>
            </a:pPr>
            <a:fld id="{522964DB-E283-4148-89D8-DB064FA1F401}" type="datetime1">
              <a:rPr lang="en-US"/>
              <a:pPr>
                <a:defRPr/>
              </a:pPr>
              <a:t>5/12/2023</a:t>
            </a:fld>
            <a:endParaRPr lang="en-US"/>
          </a:p>
        </p:txBody>
      </p:sp>
    </p:spTree>
    <p:extLst>
      <p:ext uri="{BB962C8B-B14F-4D97-AF65-F5344CB8AC3E}">
        <p14:creationId xmlns:p14="http://schemas.microsoft.com/office/powerpoint/2010/main" xmlns="" val="3860527952"/>
      </p:ext>
    </p:extLst>
  </p:cSld>
  <p:clrMapOvr>
    <a:masterClrMapping/>
  </p:clrMapOvr>
  <mc:AlternateContent xmlns:mc="http://schemas.openxmlformats.org/markup-compatibility/2006">
    <mc:Choice xmlns:p14="http://schemas.microsoft.com/office/powerpoint/2010/main" xmlns="" Requires="p14">
      <p:transition spd="slow" p14:dur="1100">
        <p14:switch dir="r"/>
      </p:transition>
    </mc:Choice>
    <mc:Fallback>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95300" y="274638"/>
            <a:ext cx="8915400" cy="11430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495300" y="1600200"/>
            <a:ext cx="8915400" cy="452596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9" name="Rectangle 5"/>
          <p:cNvSpPr>
            <a:spLocks noGrp="1" noChangeArrowheads="1"/>
          </p:cNvSpPr>
          <p:nvPr>
            <p:ph type="ftr" sz="quarter" idx="3"/>
          </p:nvPr>
        </p:nvSpPr>
        <p:spPr bwMode="auto">
          <a:xfrm>
            <a:off x="3384550" y="6245225"/>
            <a:ext cx="3136900" cy="4762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atin typeface="Arial" pitchFamily="34" charset="0"/>
              </a:defRPr>
            </a:lvl1pPr>
          </a:lstStyle>
          <a:p>
            <a:pPr>
              <a:defRPr/>
            </a:pPr>
            <a:endParaRPr lang="en-US"/>
          </a:p>
        </p:txBody>
      </p:sp>
      <p:sp>
        <p:nvSpPr>
          <p:cNvPr id="2" name="Rectangle 311"/>
          <p:cNvSpPr>
            <a:spLocks noChangeArrowheads="1"/>
          </p:cNvSpPr>
          <p:nvPr/>
        </p:nvSpPr>
        <p:spPr bwMode="auto">
          <a:xfrm>
            <a:off x="0" y="6477000"/>
            <a:ext cx="9906000" cy="381000"/>
          </a:xfrm>
          <a:prstGeom prst="rect">
            <a:avLst/>
          </a:prstGeom>
          <a:solidFill>
            <a:srgbClr val="C0C0C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pPr algn="r" eaLnBrk="0" hangingPunct="0"/>
            <a:endParaRPr lang="zh-CN" altLang="en-US" sz="2000" b="1">
              <a:solidFill>
                <a:schemeClr val="accent1"/>
              </a:solidFill>
              <a:latin typeface="Lucida Sans Unicode" pitchFamily="34" charset="0"/>
              <a:ea typeface="굴림" pitchFamily="34" charset="-127"/>
            </a:endParaRPr>
          </a:p>
        </p:txBody>
      </p:sp>
      <p:sp>
        <p:nvSpPr>
          <p:cNvPr id="1030" name="Rectangle 305"/>
          <p:cNvSpPr>
            <a:spLocks noChangeArrowheads="1"/>
          </p:cNvSpPr>
          <p:nvPr/>
        </p:nvSpPr>
        <p:spPr bwMode="auto">
          <a:xfrm>
            <a:off x="0" y="981075"/>
            <a:ext cx="9906000" cy="369888"/>
          </a:xfrm>
          <a:prstGeom prst="rect">
            <a:avLst/>
          </a:prstGeom>
          <a:solidFill>
            <a:srgbClr val="005C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pPr algn="r" eaLnBrk="0" hangingPunct="0"/>
            <a:endParaRPr lang="zh-CN" altLang="en-US" sz="2000" b="1">
              <a:solidFill>
                <a:schemeClr val="accent1"/>
              </a:solidFill>
              <a:latin typeface="Lucida Sans Unicode" pitchFamily="34" charset="0"/>
              <a:ea typeface="굴림" pitchFamily="34" charset="-127"/>
            </a:endParaRPr>
          </a:p>
        </p:txBody>
      </p:sp>
      <p:sp>
        <p:nvSpPr>
          <p:cNvPr id="1031" name="AutoShape 309"/>
          <p:cNvSpPr>
            <a:spLocks noChangeArrowheads="1"/>
          </p:cNvSpPr>
          <p:nvPr/>
        </p:nvSpPr>
        <p:spPr bwMode="auto">
          <a:xfrm>
            <a:off x="8396288" y="1138238"/>
            <a:ext cx="660400" cy="485775"/>
          </a:xfrm>
          <a:prstGeom prst="chevron">
            <a:avLst>
              <a:gd name="adj" fmla="val 31375"/>
            </a:avLst>
          </a:prstGeom>
          <a:solidFill>
            <a:srgbClr val="E4E4E4"/>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pPr algn="r" eaLnBrk="0" hangingPunct="0"/>
            <a:endParaRPr lang="zh-CN" altLang="en-US" sz="2000" b="1">
              <a:solidFill>
                <a:schemeClr val="accent1"/>
              </a:solidFill>
              <a:latin typeface="Lucida Sans Unicode" pitchFamily="34" charset="0"/>
              <a:ea typeface="굴림" pitchFamily="34" charset="-127"/>
            </a:endParaRPr>
          </a:p>
        </p:txBody>
      </p:sp>
      <p:sp>
        <p:nvSpPr>
          <p:cNvPr id="1032" name="AutoShape 310"/>
          <p:cNvSpPr>
            <a:spLocks noChangeArrowheads="1"/>
          </p:cNvSpPr>
          <p:nvPr/>
        </p:nvSpPr>
        <p:spPr bwMode="auto">
          <a:xfrm>
            <a:off x="9126538" y="1138238"/>
            <a:ext cx="660400" cy="485775"/>
          </a:xfrm>
          <a:prstGeom prst="chevron">
            <a:avLst>
              <a:gd name="adj" fmla="val 31375"/>
            </a:avLst>
          </a:prstGeom>
          <a:solidFill>
            <a:srgbClr val="E4E4E4"/>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pPr algn="r" eaLnBrk="0" hangingPunct="0"/>
            <a:endParaRPr lang="zh-CN" altLang="en-US" sz="2000" b="1">
              <a:solidFill>
                <a:schemeClr val="accent1"/>
              </a:solidFill>
              <a:latin typeface="Lucida Sans Unicode" pitchFamily="34" charset="0"/>
              <a:ea typeface="굴림" pitchFamily="34" charset="-127"/>
            </a:endParaRPr>
          </a:p>
        </p:txBody>
      </p:sp>
      <p:sp>
        <p:nvSpPr>
          <p:cNvPr id="1033" name="AutoShape 309"/>
          <p:cNvSpPr>
            <a:spLocks noChangeArrowheads="1"/>
          </p:cNvSpPr>
          <p:nvPr/>
        </p:nvSpPr>
        <p:spPr bwMode="auto">
          <a:xfrm>
            <a:off x="7640638" y="1125538"/>
            <a:ext cx="660400" cy="485775"/>
          </a:xfrm>
          <a:prstGeom prst="chevron">
            <a:avLst>
              <a:gd name="adj" fmla="val 31375"/>
            </a:avLst>
          </a:prstGeom>
          <a:solidFill>
            <a:srgbClr val="E4E4E4"/>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pPr algn="r" eaLnBrk="0" hangingPunct="0"/>
            <a:endParaRPr lang="zh-CN" altLang="en-US" sz="2000" b="1">
              <a:solidFill>
                <a:schemeClr val="accent1"/>
              </a:solidFill>
              <a:latin typeface="Lucida Sans Unicode" pitchFamily="34" charset="0"/>
              <a:ea typeface="굴림" pitchFamily="34" charset="-127"/>
            </a:endParaRPr>
          </a:p>
        </p:txBody>
      </p:sp>
      <p:sp>
        <p:nvSpPr>
          <p:cNvPr id="1034" name="Rectangle 224" descr="Small grid"/>
          <p:cNvSpPr>
            <a:spLocks noChangeArrowheads="1"/>
          </p:cNvSpPr>
          <p:nvPr/>
        </p:nvSpPr>
        <p:spPr bwMode="auto">
          <a:xfrm>
            <a:off x="0" y="0"/>
            <a:ext cx="9906000" cy="981075"/>
          </a:xfrm>
          <a:prstGeom prst="rect">
            <a:avLst/>
          </a:prstGeom>
          <a:pattFill prst="smGrid">
            <a:fgClr>
              <a:srgbClr val="E4E4E4"/>
            </a:fgClr>
            <a:bgClr>
              <a:schemeClr val="bg1"/>
            </a:bgClr>
          </a:pattFill>
          <a:ln>
            <a:noFill/>
          </a:ln>
          <a:effectLst>
            <a:prstShdw prst="shdw17" dist="17961" dir="2700000">
              <a:srgbClr val="898989"/>
            </a:prstShdw>
          </a:effectLst>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sz="2000" b="1">
              <a:solidFill>
                <a:schemeClr val="accent1"/>
              </a:solidFill>
              <a:latin typeface="Lucida Sans Unicode" pitchFamily="34" charset="0"/>
              <a:ea typeface="굴림" pitchFamily="34" charset="-127"/>
            </a:endParaRPr>
          </a:p>
        </p:txBody>
      </p:sp>
      <p:sp>
        <p:nvSpPr>
          <p:cNvPr id="1035" name="Text Box 223"/>
          <p:cNvSpPr txBox="1">
            <a:spLocks noChangeArrowheads="1"/>
          </p:cNvSpPr>
          <p:nvPr/>
        </p:nvSpPr>
        <p:spPr bwMode="auto">
          <a:xfrm>
            <a:off x="3238500" y="6524625"/>
            <a:ext cx="3443288" cy="3048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r>
              <a:rPr lang="en-US" sz="1400" b="1"/>
              <a:t>CIVILIAN SECRETARIAT FOR  POLICE</a:t>
            </a:r>
          </a:p>
        </p:txBody>
      </p:sp>
      <p:sp>
        <p:nvSpPr>
          <p:cNvPr id="3" name="Rectangle 6"/>
          <p:cNvSpPr>
            <a:spLocks noGrp="1" noChangeArrowheads="1"/>
          </p:cNvSpPr>
          <p:nvPr>
            <p:ph type="sldNum" sz="quarter" idx="4"/>
          </p:nvPr>
        </p:nvSpPr>
        <p:spPr bwMode="auto">
          <a:xfrm>
            <a:off x="7466013" y="6524625"/>
            <a:ext cx="2311400" cy="4762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b="1">
                <a:latin typeface="Arial" pitchFamily="34" charset="0"/>
              </a:defRPr>
            </a:lvl1pPr>
          </a:lstStyle>
          <a:p>
            <a:pPr>
              <a:defRPr/>
            </a:pPr>
            <a:fld id="{607366DD-E4CF-4779-A046-EA1546E6F59E}" type="slidenum">
              <a:rPr lang="en-US"/>
              <a:pPr>
                <a:defRPr/>
              </a:pPr>
              <a:t>‹#›</a:t>
            </a:fld>
            <a:endParaRPr lang="en-US"/>
          </a:p>
        </p:txBody>
      </p:sp>
      <p:sp>
        <p:nvSpPr>
          <p:cNvPr id="1028" name="Rectangle 4"/>
          <p:cNvSpPr>
            <a:spLocks noGrp="1" noChangeArrowheads="1"/>
          </p:cNvSpPr>
          <p:nvPr>
            <p:ph type="dt" sz="half" idx="2"/>
          </p:nvPr>
        </p:nvSpPr>
        <p:spPr bwMode="auto">
          <a:xfrm>
            <a:off x="415925" y="6524625"/>
            <a:ext cx="2311400" cy="4762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atin typeface="Arial" pitchFamily="34" charset="0"/>
              </a:defRPr>
            </a:lvl1pPr>
          </a:lstStyle>
          <a:p>
            <a:pPr>
              <a:defRPr/>
            </a:pPr>
            <a:fld id="{A30E7ADE-867E-4B04-861F-4F973F7B88E4}" type="datetime1">
              <a:rPr lang="en-US"/>
              <a:pPr>
                <a:defRPr/>
              </a:pPr>
              <a:t>5/12/2023</a:t>
            </a:fld>
            <a:endParaRPr lang="en-US"/>
          </a:p>
        </p:txBody>
      </p:sp>
    </p:spTree>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Lst>
  <mc:AlternateContent xmlns:mc="http://schemas.openxmlformats.org/markup-compatibility/2006">
    <mc:Choice xmlns:p14="http://schemas.microsoft.com/office/powerpoint/2010/main" xmlns="" Requires="p14">
      <p:transition spd="slow" p14:dur="1100">
        <p14:switch dir="r"/>
      </p:transition>
    </mc:Choice>
    <mc:Fallback>
      <p:transition spd="slow">
        <p:fade/>
      </p:transition>
    </mc:Fallback>
  </mc:AlternateContent>
  <p:hf hdr="0" ftr="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itchFamily="34" charset="0"/>
        </a:defRPr>
      </a:lvl2pPr>
      <a:lvl3pPr algn="ctr" rtl="0" eaLnBrk="0" fontAlgn="base" hangingPunct="0">
        <a:spcBef>
          <a:spcPct val="0"/>
        </a:spcBef>
        <a:spcAft>
          <a:spcPct val="0"/>
        </a:spcAft>
        <a:defRPr sz="4400">
          <a:solidFill>
            <a:schemeClr val="tx2"/>
          </a:solidFill>
          <a:latin typeface="Arial" pitchFamily="34" charset="0"/>
        </a:defRPr>
      </a:lvl3pPr>
      <a:lvl4pPr algn="ctr" rtl="0" eaLnBrk="0" fontAlgn="base" hangingPunct="0">
        <a:spcBef>
          <a:spcPct val="0"/>
        </a:spcBef>
        <a:spcAft>
          <a:spcPct val="0"/>
        </a:spcAft>
        <a:defRPr sz="4400">
          <a:solidFill>
            <a:schemeClr val="tx2"/>
          </a:solidFill>
          <a:latin typeface="Arial" pitchFamily="34" charset="0"/>
        </a:defRPr>
      </a:lvl4pPr>
      <a:lvl5pPr algn="ctr" rtl="0" eaLnBrk="0" fontAlgn="base" hangingPunct="0">
        <a:spcBef>
          <a:spcPct val="0"/>
        </a:spcBef>
        <a:spcAft>
          <a:spcPct val="0"/>
        </a:spcAft>
        <a:defRPr sz="4400">
          <a:solidFill>
            <a:schemeClr val="tx2"/>
          </a:solidFill>
          <a:latin typeface="Arial" pitchFamily="34" charset="0"/>
        </a:defRPr>
      </a:lvl5pPr>
      <a:lvl6pPr marL="457200" algn="ctr" rtl="0" fontAlgn="base">
        <a:spcBef>
          <a:spcPct val="0"/>
        </a:spcBef>
        <a:spcAft>
          <a:spcPct val="0"/>
        </a:spcAft>
        <a:defRPr sz="4400">
          <a:solidFill>
            <a:schemeClr val="tx2"/>
          </a:solidFill>
          <a:latin typeface="Arial" pitchFamily="34" charset="0"/>
        </a:defRPr>
      </a:lvl6pPr>
      <a:lvl7pPr marL="914400" algn="ctr" rtl="0" fontAlgn="base">
        <a:spcBef>
          <a:spcPct val="0"/>
        </a:spcBef>
        <a:spcAft>
          <a:spcPct val="0"/>
        </a:spcAft>
        <a:defRPr sz="4400">
          <a:solidFill>
            <a:schemeClr val="tx2"/>
          </a:solidFill>
          <a:latin typeface="Arial" pitchFamily="34" charset="0"/>
        </a:defRPr>
      </a:lvl7pPr>
      <a:lvl8pPr marL="1371600" algn="ctr" rtl="0" fontAlgn="base">
        <a:spcBef>
          <a:spcPct val="0"/>
        </a:spcBef>
        <a:spcAft>
          <a:spcPct val="0"/>
        </a:spcAft>
        <a:defRPr sz="4400">
          <a:solidFill>
            <a:schemeClr val="tx2"/>
          </a:solidFill>
          <a:latin typeface="Arial" pitchFamily="34" charset="0"/>
        </a:defRPr>
      </a:lvl8pPr>
      <a:lvl9pPr marL="1828800" algn="ctr" rtl="0" fontAlgn="base">
        <a:spcBef>
          <a:spcPct val="0"/>
        </a:spcBef>
        <a:spcAft>
          <a:spcPct val="0"/>
        </a:spcAft>
        <a:defRPr sz="4400">
          <a:solidFill>
            <a:schemeClr val="tx2"/>
          </a:solidFill>
          <a:latin typeface="Arial" pitchFamily="34"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050" name="Title Placeholder 1"/>
          <p:cNvSpPr>
            <a:spLocks noGrp="1"/>
          </p:cNvSpPr>
          <p:nvPr>
            <p:ph type="title"/>
          </p:nvPr>
        </p:nvSpPr>
        <p:spPr bwMode="auto">
          <a:xfrm>
            <a:off x="495300" y="274638"/>
            <a:ext cx="8915400" cy="1143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t>Click to edit Master title style</a:t>
            </a:r>
            <a:endParaRPr lang="en-ZA"/>
          </a:p>
        </p:txBody>
      </p:sp>
      <p:sp>
        <p:nvSpPr>
          <p:cNvPr id="2051" name="Text Placeholder 2"/>
          <p:cNvSpPr>
            <a:spLocks noGrp="1"/>
          </p:cNvSpPr>
          <p:nvPr>
            <p:ph type="body" idx="1"/>
          </p:nvPr>
        </p:nvSpPr>
        <p:spPr bwMode="auto">
          <a:xfrm>
            <a:off x="495300" y="1600200"/>
            <a:ext cx="8915400" cy="45259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Date Placeholder 3"/>
          <p:cNvSpPr>
            <a:spLocks noGrp="1"/>
          </p:cNvSpPr>
          <p:nvPr>
            <p:ph type="dt" sz="half" idx="2"/>
          </p:nvPr>
        </p:nvSpPr>
        <p:spPr>
          <a:xfrm>
            <a:off x="495300" y="6356350"/>
            <a:ext cx="2311400" cy="365125"/>
          </a:xfrm>
          <a:prstGeom prst="rect">
            <a:avLst/>
          </a:prstGeom>
        </p:spPr>
        <p:txBody>
          <a:bodyPr vert="horz" lIns="91440" tIns="45720" rIns="91440" bIns="45720" rtlCol="0" anchor="ctr"/>
          <a:lstStyle>
            <a:lvl1pPr algn="l">
              <a:defRPr sz="1200">
                <a:solidFill>
                  <a:schemeClr val="tx1">
                    <a:tint val="75000"/>
                  </a:schemeClr>
                </a:solidFill>
                <a:latin typeface="Arial" pitchFamily="34" charset="0"/>
              </a:defRPr>
            </a:lvl1pPr>
          </a:lstStyle>
          <a:p>
            <a:pPr>
              <a:defRPr/>
            </a:pPr>
            <a:fld id="{22D8CA57-9746-4617-8CD0-19693EFB6D0C}" type="datetimeFigureOut">
              <a:rPr lang="en-ZA"/>
              <a:pPr>
                <a:defRPr/>
              </a:pPr>
              <a:t>2023/05/12</a:t>
            </a:fld>
            <a:endParaRPr lang="en-ZA"/>
          </a:p>
        </p:txBody>
      </p:sp>
      <p:sp>
        <p:nvSpPr>
          <p:cNvPr id="5" name="Footer Placeholder 4"/>
          <p:cNvSpPr>
            <a:spLocks noGrp="1"/>
          </p:cNvSpPr>
          <p:nvPr>
            <p:ph type="ftr" sz="quarter" idx="3"/>
          </p:nvPr>
        </p:nvSpPr>
        <p:spPr>
          <a:xfrm>
            <a:off x="3384550" y="6356350"/>
            <a:ext cx="3136900" cy="365125"/>
          </a:xfrm>
          <a:prstGeom prst="rect">
            <a:avLst/>
          </a:prstGeom>
        </p:spPr>
        <p:txBody>
          <a:bodyPr vert="horz" lIns="91440" tIns="45720" rIns="91440" bIns="45720" rtlCol="0" anchor="ctr"/>
          <a:lstStyle>
            <a:lvl1pPr algn="ctr">
              <a:defRPr sz="1200">
                <a:solidFill>
                  <a:schemeClr val="tx1">
                    <a:tint val="75000"/>
                  </a:schemeClr>
                </a:solidFill>
                <a:latin typeface="Arial" pitchFamily="34" charset="0"/>
              </a:defRPr>
            </a:lvl1pPr>
          </a:lstStyle>
          <a:p>
            <a:pPr>
              <a:defRPr/>
            </a:pPr>
            <a:endParaRPr lang="en-ZA"/>
          </a:p>
        </p:txBody>
      </p:sp>
      <p:sp>
        <p:nvSpPr>
          <p:cNvPr id="6" name="Slide Number Placeholder 5"/>
          <p:cNvSpPr>
            <a:spLocks noGrp="1"/>
          </p:cNvSpPr>
          <p:nvPr>
            <p:ph type="sldNum" sz="quarter" idx="4"/>
          </p:nvPr>
        </p:nvSpPr>
        <p:spPr>
          <a:xfrm>
            <a:off x="7099300" y="6356350"/>
            <a:ext cx="2311400" cy="365125"/>
          </a:xfrm>
          <a:prstGeom prst="rect">
            <a:avLst/>
          </a:prstGeom>
        </p:spPr>
        <p:txBody>
          <a:bodyPr vert="horz" lIns="91440" tIns="45720" rIns="91440" bIns="45720" rtlCol="0" anchor="ctr"/>
          <a:lstStyle>
            <a:lvl1pPr algn="r">
              <a:defRPr sz="1200">
                <a:solidFill>
                  <a:schemeClr val="tx1">
                    <a:tint val="75000"/>
                  </a:schemeClr>
                </a:solidFill>
                <a:latin typeface="Arial" pitchFamily="34" charset="0"/>
              </a:defRPr>
            </a:lvl1pPr>
          </a:lstStyle>
          <a:p>
            <a:pPr>
              <a:defRPr/>
            </a:pPr>
            <a:fld id="{0C50EB9E-D009-49E4-91FB-1BEBCA087C50}" type="slidenum">
              <a:rPr lang="en-ZA"/>
              <a:pPr>
                <a:defRPr/>
              </a:pPr>
              <a:t>‹#›</a:t>
            </a:fld>
            <a:endParaRPr lang="en-ZA"/>
          </a:p>
        </p:txBody>
      </p:sp>
    </p:spTree>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Lst>
  <mc:AlternateContent xmlns:mc="http://schemas.openxmlformats.org/markup-compatibility/2006">
    <mc:Choice xmlns:p14="http://schemas.microsoft.com/office/powerpoint/2010/main" xmlns="" Requires="p14">
      <p:transition spd="slow" p14:dur="1100">
        <p14:switch dir="r"/>
      </p:transition>
    </mc:Choice>
    <mc:Fallback>
      <p:transition spd="slow">
        <p:fade/>
      </p:transition>
    </mc:Fallback>
  </mc:AlternateConten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4.png"/><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4.png"/><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image" Target="../media/image4.png"/><Relationship Id="rId1" Type="http://schemas.openxmlformats.org/officeDocument/2006/relationships/slideLayout" Target="../slideLayouts/slideLayout3.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14.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image" Target="../media/image4.png"/><Relationship Id="rId1" Type="http://schemas.openxmlformats.org/officeDocument/2006/relationships/slideLayout" Target="../slideLayouts/slideLayout3.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15.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image" Target="../media/image4.png"/><Relationship Id="rId1" Type="http://schemas.openxmlformats.org/officeDocument/2006/relationships/slideLayout" Target="../slideLayouts/slideLayout3.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16.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image" Target="../media/image4.png"/><Relationship Id="rId1" Type="http://schemas.openxmlformats.org/officeDocument/2006/relationships/slideLayout" Target="../slideLayouts/slideLayout3.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17.xml.rels><?xml version="1.0" encoding="UTF-8" standalone="yes"?>
<Relationships xmlns="http://schemas.openxmlformats.org/package/2006/relationships"><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image" Target="../media/image4.png"/><Relationship Id="rId1" Type="http://schemas.openxmlformats.org/officeDocument/2006/relationships/slideLayout" Target="../slideLayouts/slideLayout3.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_rels/slide18.xml.rels><?xml version="1.0" encoding="UTF-8" standalone="yes"?>
<Relationships xmlns="http://schemas.openxmlformats.org/package/2006/relationships"><Relationship Id="rId3" Type="http://schemas.openxmlformats.org/officeDocument/2006/relationships/diagramData" Target="../diagrams/data8.xml"/><Relationship Id="rId7" Type="http://schemas.microsoft.com/office/2007/relationships/diagramDrawing" Target="../diagrams/drawing8.xml"/><Relationship Id="rId2" Type="http://schemas.openxmlformats.org/officeDocument/2006/relationships/image" Target="../media/image4.png"/><Relationship Id="rId1" Type="http://schemas.openxmlformats.org/officeDocument/2006/relationships/slideLayout" Target="../slideLayouts/slideLayout3.xml"/><Relationship Id="rId6" Type="http://schemas.openxmlformats.org/officeDocument/2006/relationships/diagramColors" Target="../diagrams/colors8.xml"/><Relationship Id="rId5" Type="http://schemas.openxmlformats.org/officeDocument/2006/relationships/diagramQuickStyle" Target="../diagrams/quickStyle8.xml"/><Relationship Id="rId4" Type="http://schemas.openxmlformats.org/officeDocument/2006/relationships/diagramLayout" Target="../diagrams/layout8.xml"/></Relationships>
</file>

<file path=ppt/slides/_rels/slide19.xml.rels><?xml version="1.0" encoding="UTF-8" standalone="yes"?>
<Relationships xmlns="http://schemas.openxmlformats.org/package/2006/relationships"><Relationship Id="rId3" Type="http://schemas.openxmlformats.org/officeDocument/2006/relationships/diagramData" Target="../diagrams/data9.xml"/><Relationship Id="rId7" Type="http://schemas.microsoft.com/office/2007/relationships/diagramDrawing" Target="../diagrams/drawing9.xml"/><Relationship Id="rId2" Type="http://schemas.openxmlformats.org/officeDocument/2006/relationships/image" Target="../media/image4.png"/><Relationship Id="rId1" Type="http://schemas.openxmlformats.org/officeDocument/2006/relationships/slideLayout" Target="../slideLayouts/slideLayout3.xml"/><Relationship Id="rId6" Type="http://schemas.openxmlformats.org/officeDocument/2006/relationships/diagramColors" Target="../diagrams/colors9.xml"/><Relationship Id="rId5" Type="http://schemas.openxmlformats.org/officeDocument/2006/relationships/diagramQuickStyle" Target="../diagrams/quickStyle9.xml"/><Relationship Id="rId4" Type="http://schemas.openxmlformats.org/officeDocument/2006/relationships/diagramLayout" Target="../diagrams/layout9.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diagramData" Target="../diagrams/data10.xml"/><Relationship Id="rId7" Type="http://schemas.microsoft.com/office/2007/relationships/diagramDrawing" Target="../diagrams/drawing10.xml"/><Relationship Id="rId2" Type="http://schemas.openxmlformats.org/officeDocument/2006/relationships/image" Target="../media/image4.png"/><Relationship Id="rId1" Type="http://schemas.openxmlformats.org/officeDocument/2006/relationships/slideLayout" Target="../slideLayouts/slideLayout3.xml"/><Relationship Id="rId6" Type="http://schemas.openxmlformats.org/officeDocument/2006/relationships/diagramColors" Target="../diagrams/colors10.xml"/><Relationship Id="rId5" Type="http://schemas.openxmlformats.org/officeDocument/2006/relationships/diagramQuickStyle" Target="../diagrams/quickStyle10.xml"/><Relationship Id="rId4" Type="http://schemas.openxmlformats.org/officeDocument/2006/relationships/diagramLayout" Target="../diagrams/layout10.xml"/></Relationships>
</file>

<file path=ppt/slides/_rels/slide21.xml.rels><?xml version="1.0" encoding="UTF-8" standalone="yes"?>
<Relationships xmlns="http://schemas.openxmlformats.org/package/2006/relationships"><Relationship Id="rId3" Type="http://schemas.openxmlformats.org/officeDocument/2006/relationships/diagramData" Target="../diagrams/data11.xml"/><Relationship Id="rId7" Type="http://schemas.microsoft.com/office/2007/relationships/diagramDrawing" Target="../diagrams/drawing11.xml"/><Relationship Id="rId2" Type="http://schemas.openxmlformats.org/officeDocument/2006/relationships/image" Target="../media/image4.png"/><Relationship Id="rId1" Type="http://schemas.openxmlformats.org/officeDocument/2006/relationships/slideLayout" Target="../slideLayouts/slideLayout3.xml"/><Relationship Id="rId6" Type="http://schemas.openxmlformats.org/officeDocument/2006/relationships/diagramColors" Target="../diagrams/colors11.xml"/><Relationship Id="rId5" Type="http://schemas.openxmlformats.org/officeDocument/2006/relationships/diagramQuickStyle" Target="../diagrams/quickStyle11.xml"/><Relationship Id="rId4" Type="http://schemas.openxmlformats.org/officeDocument/2006/relationships/diagramLayout" Target="../diagrams/layout11.xml"/></Relationships>
</file>

<file path=ppt/slides/_rels/slide22.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image" Target="../media/image16.png"/><Relationship Id="rId7" Type="http://schemas.openxmlformats.org/officeDocument/2006/relationships/image" Target="../media/image20.png"/><Relationship Id="rId12" Type="http://schemas.openxmlformats.org/officeDocument/2006/relationships/image" Target="../media/image25.png"/><Relationship Id="rId2" Type="http://schemas.openxmlformats.org/officeDocument/2006/relationships/image" Target="../media/image4.png"/><Relationship Id="rId1" Type="http://schemas.openxmlformats.org/officeDocument/2006/relationships/slideLayout" Target="../slideLayouts/slideLayout5.xml"/><Relationship Id="rId6" Type="http://schemas.openxmlformats.org/officeDocument/2006/relationships/image" Target="../media/image19.png"/><Relationship Id="rId11" Type="http://schemas.openxmlformats.org/officeDocument/2006/relationships/image" Target="../media/image24.png"/><Relationship Id="rId5" Type="http://schemas.openxmlformats.org/officeDocument/2006/relationships/image" Target="../media/image18.png"/><Relationship Id="rId10" Type="http://schemas.openxmlformats.org/officeDocument/2006/relationships/image" Target="../media/image23.jpeg"/><Relationship Id="rId4" Type="http://schemas.openxmlformats.org/officeDocument/2006/relationships/image" Target="../media/image17.png"/><Relationship Id="rId9" Type="http://schemas.openxmlformats.org/officeDocument/2006/relationships/image" Target="../media/image22.png"/></Relationships>
</file>

<file path=ppt/slides/_rels/slide2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4.png"/><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_rels/slide3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4.xml"/><Relationship Id="rId1" Type="http://schemas.openxmlformats.org/officeDocument/2006/relationships/slideLayout" Target="../slideLayouts/slideLayout3.xml"/><Relationship Id="rId4" Type="http://schemas.openxmlformats.org/officeDocument/2006/relationships/image" Target="../media/image26.png"/></Relationships>
</file>

<file path=ppt/slides/_rels/slide3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5.xml"/><Relationship Id="rId1" Type="http://schemas.openxmlformats.org/officeDocument/2006/relationships/slideLayout" Target="../slideLayouts/slideLayout5.xml"/><Relationship Id="rId4" Type="http://schemas.openxmlformats.org/officeDocument/2006/relationships/image" Target="../media/image27.png"/></Relationships>
</file>

<file path=ppt/slides/_rels/slide39.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4.pn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4.png"/><Relationship Id="rId1" Type="http://schemas.openxmlformats.org/officeDocument/2006/relationships/slideLayout" Target="../slideLayouts/slideLayout6.xml"/><Relationship Id="rId4" Type="http://schemas.openxmlformats.org/officeDocument/2006/relationships/image" Target="../media/image8.emf"/></Relationships>
</file>

<file path=ppt/slides/_rels/slide8.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4.png"/><Relationship Id="rId1" Type="http://schemas.openxmlformats.org/officeDocument/2006/relationships/slideLayout" Target="../slideLayouts/slideLayout3.xml"/><Relationship Id="rId6" Type="http://schemas.openxmlformats.org/officeDocument/2006/relationships/diagramColors" Target="../diagrams/colors1.xml"/><Relationship Id="rId11" Type="http://schemas.openxmlformats.org/officeDocument/2006/relationships/image" Target="../media/image12.png"/><Relationship Id="rId5" Type="http://schemas.openxmlformats.org/officeDocument/2006/relationships/diagramQuickStyle" Target="../diagrams/quickStyle1.xml"/><Relationship Id="rId10" Type="http://schemas.openxmlformats.org/officeDocument/2006/relationships/image" Target="../media/image11.png"/><Relationship Id="rId4" Type="http://schemas.openxmlformats.org/officeDocument/2006/relationships/diagramLayout" Target="../diagrams/layout1.xml"/><Relationship Id="rId9" Type="http://schemas.openxmlformats.org/officeDocument/2006/relationships/image" Target="../media/image10.png"/></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2.xml"/><Relationship Id="rId7" Type="http://schemas.openxmlformats.org/officeDocument/2006/relationships/image" Target="../media/image13.png"/><Relationship Id="rId2" Type="http://schemas.openxmlformats.org/officeDocument/2006/relationships/diagramData" Target="../diagrams/data2.xml"/><Relationship Id="rId1" Type="http://schemas.openxmlformats.org/officeDocument/2006/relationships/slideLayout" Target="../slideLayouts/slideLayout1.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842963" y="2130425"/>
            <a:ext cx="8494712" cy="1470025"/>
          </a:xfrm>
        </p:spPr>
        <p:txBody>
          <a:bodyPr/>
          <a:lstStyle/>
          <a:p>
            <a:pPr eaLnBrk="1" hangingPunct="1"/>
            <a:endParaRPr lang="en-US"/>
          </a:p>
        </p:txBody>
      </p:sp>
      <p:sp>
        <p:nvSpPr>
          <p:cNvPr id="3075" name="Rectangle 3"/>
          <p:cNvSpPr>
            <a:spLocks noGrp="1" noChangeArrowheads="1"/>
          </p:cNvSpPr>
          <p:nvPr>
            <p:ph type="subTitle" idx="1"/>
          </p:nvPr>
        </p:nvSpPr>
        <p:spPr>
          <a:xfrm>
            <a:off x="1598613" y="3886200"/>
            <a:ext cx="6996112" cy="1752600"/>
          </a:xfrm>
        </p:spPr>
        <p:txBody>
          <a:bodyPr/>
          <a:lstStyle/>
          <a:p>
            <a:pPr eaLnBrk="1" hangingPunct="1"/>
            <a:endParaRPr lang="en-US"/>
          </a:p>
        </p:txBody>
      </p:sp>
      <p:sp>
        <p:nvSpPr>
          <p:cNvPr id="3076" name="Rectangle 5"/>
          <p:cNvSpPr>
            <a:spLocks noChangeArrowheads="1"/>
          </p:cNvSpPr>
          <p:nvPr/>
        </p:nvSpPr>
        <p:spPr bwMode="auto">
          <a:xfrm>
            <a:off x="-15552" y="-135136"/>
            <a:ext cx="9921552" cy="5773936"/>
          </a:xfrm>
          <a:prstGeom prst="rect">
            <a:avLst/>
          </a:prstGeom>
          <a:gradFill flip="none" rotWithShape="1">
            <a:gsLst>
              <a:gs pos="100000">
                <a:srgbClr val="B4E6B4"/>
              </a:gs>
              <a:gs pos="0">
                <a:srgbClr val="B4E6B4"/>
              </a:gs>
              <a:gs pos="55000">
                <a:srgbClr val="CEE4A5"/>
              </a:gs>
            </a:gsLst>
            <a:path path="circle">
              <a:fillToRect t="100000" r="100000"/>
            </a:path>
            <a:tileRect l="-100000" b="-100000"/>
          </a:gradFill>
          <a:ln w="9525">
            <a:noFill/>
            <a:miter lim="800000"/>
            <a:headEnd/>
            <a:tailEnd/>
          </a:ln>
          <a:effectLst/>
          <a:extLst/>
        </p:spPr>
        <p:txBody>
          <a:bodyPr wrap="none" anchor="ctr"/>
          <a:lstStyle/>
          <a:p>
            <a:endParaRPr lang="en-ZA"/>
          </a:p>
        </p:txBody>
      </p:sp>
      <p:sp>
        <p:nvSpPr>
          <p:cNvPr id="3077" name="AutoShape 2808"/>
          <p:cNvSpPr>
            <a:spLocks noChangeArrowheads="1"/>
          </p:cNvSpPr>
          <p:nvPr/>
        </p:nvSpPr>
        <p:spPr bwMode="gray">
          <a:xfrm>
            <a:off x="636588" y="1071563"/>
            <a:ext cx="185737" cy="396875"/>
          </a:xfrm>
          <a:prstGeom prst="chevron">
            <a:avLst>
              <a:gd name="adj" fmla="val 50000"/>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nchor="ctr">
            <a:spAutoFit/>
          </a:bodyPr>
          <a:lstStyle/>
          <a:p>
            <a:pPr algn="r" eaLnBrk="0" hangingPunct="0"/>
            <a:endParaRPr lang="zh-CN" altLang="en-US" sz="2000" b="1">
              <a:solidFill>
                <a:schemeClr val="accent1"/>
              </a:solidFill>
              <a:latin typeface="Lucida Sans Unicode" pitchFamily="34" charset="0"/>
              <a:ea typeface="굴림" pitchFamily="34" charset="-127"/>
            </a:endParaRPr>
          </a:p>
        </p:txBody>
      </p:sp>
      <p:sp>
        <p:nvSpPr>
          <p:cNvPr id="3085" name="Rectangle 1026"/>
          <p:cNvSpPr>
            <a:spLocks noChangeArrowheads="1"/>
          </p:cNvSpPr>
          <p:nvPr/>
        </p:nvSpPr>
        <p:spPr bwMode="black">
          <a:xfrm>
            <a:off x="415925" y="4510088"/>
            <a:ext cx="5905500" cy="863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algn="ctr">
              <a:lnSpc>
                <a:spcPct val="80000"/>
              </a:lnSpc>
            </a:pPr>
            <a:r>
              <a:rPr lang="en-US" altLang="en-US" sz="2000" b="1">
                <a:solidFill>
                  <a:srgbClr val="000000"/>
                </a:solidFill>
                <a:ea typeface="Calibri" pitchFamily="34" charset="0"/>
                <a:cs typeface="Arial" charset="0"/>
              </a:rPr>
              <a:t/>
            </a:r>
            <a:br>
              <a:rPr lang="en-US" altLang="en-US" sz="2000" b="1">
                <a:solidFill>
                  <a:srgbClr val="000000"/>
                </a:solidFill>
                <a:ea typeface="Calibri" pitchFamily="34" charset="0"/>
                <a:cs typeface="Arial" charset="0"/>
              </a:rPr>
            </a:br>
            <a:endParaRPr lang="ko-KR" altLang="en-US" sz="2800" b="1">
              <a:solidFill>
                <a:srgbClr val="000000"/>
              </a:solidFill>
              <a:ea typeface="Calibri" pitchFamily="34" charset="0"/>
              <a:cs typeface="Arial" charset="0"/>
            </a:endParaRPr>
          </a:p>
        </p:txBody>
      </p:sp>
      <p:sp>
        <p:nvSpPr>
          <p:cNvPr id="3086" name="Rectangle 1026"/>
          <p:cNvSpPr>
            <a:spLocks noChangeArrowheads="1"/>
          </p:cNvSpPr>
          <p:nvPr/>
        </p:nvSpPr>
        <p:spPr bwMode="black">
          <a:xfrm>
            <a:off x="2720975" y="923925"/>
            <a:ext cx="7056438" cy="15684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algn="ctr"/>
            <a:endParaRPr lang="ko-KR" altLang="en-US" sz="2000" b="1">
              <a:solidFill>
                <a:srgbClr val="000000"/>
              </a:solidFill>
              <a:ea typeface="Calibri" pitchFamily="34" charset="0"/>
              <a:cs typeface="Arial" charset="0"/>
            </a:endParaRPr>
          </a:p>
        </p:txBody>
      </p:sp>
      <p:pic>
        <p:nvPicPr>
          <p:cNvPr id="1026" name="Picture 2"/>
          <p:cNvPicPr>
            <a:picLocks noChangeAspect="1" noChangeArrowheads="1"/>
          </p:cNvPicPr>
          <p:nvPr/>
        </p:nvPicPr>
        <p:blipFill rotWithShape="1">
          <a:blip r:embed="rId2" cstate="print">
            <a:extLst>
              <a:ext uri="{28A0092B-C50C-407E-A947-70E740481C1C}">
                <a14:useLocalDpi xmlns:a14="http://schemas.microsoft.com/office/drawing/2010/main" xmlns="" val="0"/>
              </a:ext>
            </a:extLst>
          </a:blip>
          <a:srcRect l="8150" t="33470" r="4797" b="22801"/>
          <a:stretch/>
        </p:blipFill>
        <p:spPr bwMode="auto">
          <a:xfrm>
            <a:off x="-15552" y="-130659"/>
            <a:ext cx="6761288" cy="5791685"/>
          </a:xfrm>
          <a:prstGeom prst="rect">
            <a:avLst/>
          </a:prstGeom>
          <a:noFill/>
          <a:ln>
            <a:noFill/>
          </a:ln>
          <a:effectLst/>
          <a:extLst>
            <a:ext uri="{909E8E84-426E-40DD-AFC4-6F175D3DCCD1}">
              <a14:hiddenFill xmlns:a14="http://schemas.microsoft.com/office/drawing/2010/main" xmlns="">
                <a:solidFill>
                  <a:srgbClr val="5B9BD5"/>
                </a:solidFill>
              </a14:hiddenFill>
            </a:ext>
            <a:ext uri="{91240B29-F687-4F45-9708-019B960494DF}">
              <a14:hiddenLine xmlns:a14="http://schemas.microsoft.com/office/drawing/2010/main" xmlns="" w="25400" algn="ctr">
                <a:solidFill>
                  <a:srgbClr val="000000"/>
                </a:solidFill>
                <a:miter lim="800000"/>
                <a:headEnd/>
                <a:tailEnd/>
              </a14:hiddenLine>
            </a:ext>
            <a:ext uri="{AF507438-7753-43E0-B8FC-AC1667EBCBE1}">
              <a14:hiddenEffects xmlns:a14="http://schemas.microsoft.com/office/drawing/2010/main" xmlns="">
                <a:effectLst>
                  <a:outerShdw dist="35921" dir="2700000" algn="ctr" rotWithShape="0">
                    <a:srgbClr val="000000"/>
                  </a:outerShdw>
                </a:effectLst>
              </a14:hiddenEffects>
            </a:ext>
          </a:extLst>
        </p:spPr>
      </p:pic>
      <p:sp>
        <p:nvSpPr>
          <p:cNvPr id="3087" name="TextBox 235"/>
          <p:cNvSpPr txBox="1">
            <a:spLocks noChangeArrowheads="1"/>
          </p:cNvSpPr>
          <p:nvPr/>
        </p:nvSpPr>
        <p:spPr bwMode="auto">
          <a:xfrm>
            <a:off x="1899872" y="1623963"/>
            <a:ext cx="7582391" cy="341632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a:lnSpc>
                <a:spcPct val="150000"/>
              </a:lnSpc>
            </a:pPr>
            <a:r>
              <a:rPr lang="en-US" sz="2400" b="1" dirty="0" smtClean="0">
                <a:latin typeface="Arial Narrow" panose="020B0606020202030204" pitchFamily="34" charset="0"/>
              </a:rPr>
              <a:t>BRIEFING TO SELECT COMMITTEE ON SECURITY AND JUSTICE ON THE CIVILIAN SECRETARIAT FOR POLICE SERVICE (CSPS) ANNUAL PERFORMANCE PLAN AND BUDGET ALLOCATION FOR VOTE 21</a:t>
            </a:r>
          </a:p>
          <a:p>
            <a:pPr algn="ctr">
              <a:lnSpc>
                <a:spcPct val="150000"/>
              </a:lnSpc>
            </a:pPr>
            <a:r>
              <a:rPr lang="en-US" sz="2400" b="1" dirty="0" smtClean="0">
                <a:latin typeface="Arial Narrow" panose="020B0606020202030204" pitchFamily="34" charset="0"/>
              </a:rPr>
              <a:t> </a:t>
            </a:r>
            <a:endParaRPr lang="en-ZA" sz="2400" b="1" dirty="0" smtClean="0">
              <a:latin typeface="Arial Narrow" panose="020B0606020202030204" pitchFamily="34" charset="0"/>
            </a:endParaRPr>
          </a:p>
          <a:p>
            <a:pPr algn="ctr" eaLnBrk="1" hangingPunct="1">
              <a:lnSpc>
                <a:spcPct val="150000"/>
              </a:lnSpc>
            </a:pPr>
            <a:r>
              <a:rPr lang="en-ZA" sz="2400" b="1" dirty="0" smtClean="0">
                <a:latin typeface="Arial Narrow" panose="020B0606020202030204" pitchFamily="34" charset="0"/>
              </a:rPr>
              <a:t>10 May </a:t>
            </a:r>
            <a:r>
              <a:rPr lang="en-ZA" sz="2400" b="1" dirty="0">
                <a:latin typeface="Arial Narrow" panose="020B0606020202030204" pitchFamily="34" charset="0"/>
              </a:rPr>
              <a:t>2023</a:t>
            </a:r>
          </a:p>
        </p:txBody>
      </p:sp>
      <p:sp>
        <p:nvSpPr>
          <p:cNvPr id="2" name="Rectangle 1"/>
          <p:cNvSpPr/>
          <p:nvPr/>
        </p:nvSpPr>
        <p:spPr>
          <a:xfrm>
            <a:off x="0" y="5661026"/>
            <a:ext cx="9895774" cy="121919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p:cNvPicPr>
            <a:picLocks noChangeAspect="1"/>
          </p:cNvPicPr>
          <p:nvPr/>
        </p:nvPicPr>
        <p:blipFill>
          <a:blip r:embed="rId3" cstate="print"/>
          <a:stretch>
            <a:fillRect/>
          </a:stretch>
        </p:blipFill>
        <p:spPr>
          <a:xfrm>
            <a:off x="128464" y="5656135"/>
            <a:ext cx="3145809" cy="1207113"/>
          </a:xfrm>
          <a:prstGeom prst="rect">
            <a:avLst/>
          </a:prstGeom>
        </p:spPr>
      </p:pic>
      <p:pic>
        <p:nvPicPr>
          <p:cNvPr id="5" name="Picture 4"/>
          <p:cNvPicPr>
            <a:picLocks noChangeAspect="1"/>
          </p:cNvPicPr>
          <p:nvPr/>
        </p:nvPicPr>
        <p:blipFill>
          <a:blip r:embed="rId4" cstate="print"/>
          <a:stretch>
            <a:fillRect/>
          </a:stretch>
        </p:blipFill>
        <p:spPr>
          <a:xfrm>
            <a:off x="8608180" y="5829716"/>
            <a:ext cx="969348" cy="969348"/>
          </a:xfrm>
          <a:prstGeom prst="rect">
            <a:avLst/>
          </a:prstGeom>
        </p:spPr>
      </p:pic>
    </p:spTree>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p:cNvSpPr>
            <a:spLocks noChangeArrowheads="1"/>
          </p:cNvSpPr>
          <p:nvPr/>
        </p:nvSpPr>
        <p:spPr bwMode="auto">
          <a:xfrm>
            <a:off x="0" y="1"/>
            <a:ext cx="9906000" cy="1196752"/>
          </a:xfrm>
          <a:prstGeom prst="rect">
            <a:avLst/>
          </a:prstGeom>
          <a:gradFill rotWithShape="0">
            <a:gsLst>
              <a:gs pos="100000">
                <a:srgbClr val="FFFFFF"/>
              </a:gs>
              <a:gs pos="0">
                <a:srgbClr val="CDE3A3"/>
              </a:gs>
            </a:gsLst>
            <a:lin ang="5400000" scaled="1"/>
          </a:gradFill>
          <a:ln>
            <a:noFill/>
          </a:ln>
          <a:effectLst/>
        </p:spPr>
        <p:txBody>
          <a:bodyPr vert="horz" wrap="square" lIns="36576" tIns="36576" rIns="36576" bIns="36576" numCol="1" anchor="t" anchorCtr="0" compatLnSpc="1">
            <a:prstTxWarp prst="textNoShape">
              <a:avLst/>
            </a:prstTxWarp>
          </a:bodyPr>
          <a:lstStyle/>
          <a:p>
            <a:endParaRPr lang="en-US"/>
          </a:p>
        </p:txBody>
      </p:sp>
      <p:pic>
        <p:nvPicPr>
          <p:cNvPr id="6" name="Picture 3"/>
          <p:cNvPicPr>
            <a:picLocks noChangeAspect="1" noChangeArrowheads="1"/>
          </p:cNvPicPr>
          <p:nvPr/>
        </p:nvPicPr>
        <p:blipFill>
          <a:blip r:embed="rId2" cstate="print">
            <a:extLst>
              <a:ext uri="{28A0092B-C50C-407E-A947-70E740481C1C}">
                <a14:useLocalDpi xmlns:a14="http://schemas.microsoft.com/office/drawing/2010/main" xmlns="" val="0"/>
              </a:ext>
            </a:extLst>
          </a:blip>
          <a:srcRect l="75917" t="68320" r="5171" b="16243"/>
          <a:stretch>
            <a:fillRect/>
          </a:stretch>
        </p:blipFill>
        <p:spPr bwMode="auto">
          <a:xfrm rot="10800000" flipH="1">
            <a:off x="-4763" y="3175"/>
            <a:ext cx="1600201" cy="841375"/>
          </a:xfrm>
          <a:prstGeom prst="rect">
            <a:avLst/>
          </a:prstGeom>
          <a:noFill/>
          <a:ln>
            <a:noFill/>
          </a:ln>
          <a:effectLst/>
          <a:extLst>
            <a:ext uri="{909E8E84-426E-40DD-AFC4-6F175D3DCCD1}">
              <a14:hiddenFill xmlns:a14="http://schemas.microsoft.com/office/drawing/2010/main" xmlns="">
                <a:solidFill>
                  <a:srgbClr val="5B9BD5"/>
                </a:solidFill>
              </a14:hiddenFill>
            </a:ext>
            <a:ext uri="{91240B29-F687-4F45-9708-019B960494DF}">
              <a14:hiddenLine xmlns:a14="http://schemas.microsoft.com/office/drawing/2010/main" xmlns="" w="25400" algn="ctr">
                <a:solidFill>
                  <a:srgbClr val="000000"/>
                </a:solidFill>
                <a:miter lim="800000"/>
                <a:headEnd/>
                <a:tailEnd/>
              </a14:hiddenLine>
            </a:ext>
            <a:ext uri="{AF507438-7753-43E0-B8FC-AC1667EBCBE1}">
              <a14:hiddenEffects xmlns:a14="http://schemas.microsoft.com/office/drawing/2010/main" xmlns="">
                <a:effectLst>
                  <a:outerShdw dist="35921" dir="2700000" algn="ctr" rotWithShape="0">
                    <a:srgbClr val="000000"/>
                  </a:outerShdw>
                </a:effectLst>
              </a14:hiddenEffects>
            </a:ext>
          </a:extLst>
        </p:spPr>
      </p:pic>
      <p:sp>
        <p:nvSpPr>
          <p:cNvPr id="4" name="Rectangle 2"/>
          <p:cNvSpPr txBox="1">
            <a:spLocks noChangeArrowheads="1"/>
          </p:cNvSpPr>
          <p:nvPr/>
        </p:nvSpPr>
        <p:spPr bwMode="auto">
          <a:xfrm>
            <a:off x="354252" y="395711"/>
            <a:ext cx="9144000" cy="5635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None/>
            </a:pPr>
            <a:r>
              <a:rPr lang="en-US" altLang="en-US" sz="2800" b="1" dirty="0">
                <a:latin typeface="Arial Narrow" panose="020B0606020202030204" pitchFamily="34" charset="0"/>
              </a:rPr>
              <a:t>CSPS PRIORITIES FOR 2023/24</a:t>
            </a:r>
          </a:p>
        </p:txBody>
      </p:sp>
      <p:sp>
        <p:nvSpPr>
          <p:cNvPr id="9" name="Content Placeholder 8"/>
          <p:cNvSpPr>
            <a:spLocks noGrp="1"/>
          </p:cNvSpPr>
          <p:nvPr>
            <p:ph idx="4294967295"/>
          </p:nvPr>
        </p:nvSpPr>
        <p:spPr>
          <a:xfrm>
            <a:off x="56456" y="1340768"/>
            <a:ext cx="9468544" cy="4351338"/>
          </a:xfrm>
        </p:spPr>
        <p:txBody>
          <a:bodyPr/>
          <a:lstStyle/>
          <a:p>
            <a:pPr marL="0" indent="0" algn="just">
              <a:lnSpc>
                <a:spcPct val="150000"/>
              </a:lnSpc>
              <a:spcBef>
                <a:spcPts val="0"/>
              </a:spcBef>
              <a:buNone/>
            </a:pPr>
            <a:r>
              <a:rPr lang="en-ZA" sz="1400" b="1" dirty="0">
                <a:solidFill>
                  <a:prstClr val="black"/>
                </a:solidFill>
                <a:latin typeface="Arial Narrow" panose="020B0606020202030204" pitchFamily="34" charset="0"/>
                <a:ea typeface="MS Mincho"/>
                <a:cs typeface="Arial" panose="020B0604020202020204" pitchFamily="34" charset="0"/>
              </a:rPr>
              <a:t>Based </a:t>
            </a:r>
            <a:r>
              <a:rPr lang="en-US" sz="1400" b="1" dirty="0">
                <a:solidFill>
                  <a:prstClr val="black"/>
                </a:solidFill>
                <a:latin typeface="Arial Narrow" panose="020B0606020202030204" pitchFamily="34" charset="0"/>
                <a:ea typeface="MS Mincho"/>
                <a:cs typeface="Arial" panose="020B0604020202020204" pitchFamily="34" charset="0"/>
              </a:rPr>
              <a:t>on the direction provided by the Minister of Police during the review of the CSPS strategy in 2022/23, the Department identified the following emerging priorities for the remainder of the planning period which remain unchanged for 2023/24: </a:t>
            </a:r>
          </a:p>
          <a:p>
            <a:pPr marL="0" indent="0" algn="just">
              <a:lnSpc>
                <a:spcPct val="150000"/>
              </a:lnSpc>
              <a:spcBef>
                <a:spcPts val="0"/>
              </a:spcBef>
              <a:buNone/>
            </a:pPr>
            <a:endParaRPr lang="en-US" sz="1600" dirty="0">
              <a:solidFill>
                <a:prstClr val="black"/>
              </a:solidFill>
              <a:latin typeface="Arial Narrow" panose="020B0606020202030204" pitchFamily="34" charset="0"/>
              <a:ea typeface="Times New Roman" panose="02020603050405020304" pitchFamily="18" charset="0"/>
              <a:cs typeface="Arial" panose="020B0604020202020204" pitchFamily="34" charset="0"/>
            </a:endParaRPr>
          </a:p>
          <a:p>
            <a:pPr marL="0" indent="0" algn="ctr">
              <a:lnSpc>
                <a:spcPct val="150000"/>
              </a:lnSpc>
              <a:spcBef>
                <a:spcPts val="0"/>
              </a:spcBef>
              <a:buNone/>
            </a:pPr>
            <a:endParaRPr lang="en-US" sz="1600" dirty="0">
              <a:solidFill>
                <a:prstClr val="black"/>
              </a:solidFill>
              <a:latin typeface="Calibri" panose="020F0502020204030204" pitchFamily="34" charset="0"/>
              <a:ea typeface="Times New Roman" panose="02020603050405020304" pitchFamily="18" charset="0"/>
              <a:cs typeface="Times New Roman" panose="02020603050405020304" pitchFamily="18" charset="0"/>
            </a:endParaRPr>
          </a:p>
          <a:p>
            <a:pPr marL="0" indent="0">
              <a:buNone/>
            </a:pPr>
            <a:endParaRPr lang="en-ZA" dirty="0"/>
          </a:p>
        </p:txBody>
      </p:sp>
      <p:pic>
        <p:nvPicPr>
          <p:cNvPr id="2" name="Picture 1"/>
          <p:cNvPicPr>
            <a:picLocks noChangeAspect="1"/>
          </p:cNvPicPr>
          <p:nvPr/>
        </p:nvPicPr>
        <p:blipFill>
          <a:blip r:embed="rId3" cstate="print"/>
          <a:stretch>
            <a:fillRect/>
          </a:stretch>
        </p:blipFill>
        <p:spPr>
          <a:xfrm>
            <a:off x="293889" y="2103755"/>
            <a:ext cx="9128834" cy="4389120"/>
          </a:xfrm>
          <a:prstGeom prst="rect">
            <a:avLst/>
          </a:prstGeom>
        </p:spPr>
      </p:pic>
    </p:spTree>
    <p:extLst>
      <p:ext uri="{BB962C8B-B14F-4D97-AF65-F5344CB8AC3E}">
        <p14:creationId xmlns:p14="http://schemas.microsoft.com/office/powerpoint/2010/main" xmlns="" val="1698896"/>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ChangeArrowheads="1"/>
          </p:cNvSpPr>
          <p:nvPr/>
        </p:nvSpPr>
        <p:spPr bwMode="auto">
          <a:xfrm>
            <a:off x="0" y="1"/>
            <a:ext cx="9906000" cy="1196752"/>
          </a:xfrm>
          <a:prstGeom prst="rect">
            <a:avLst/>
          </a:prstGeom>
          <a:gradFill rotWithShape="0">
            <a:gsLst>
              <a:gs pos="100000">
                <a:srgbClr val="FFFFFF"/>
              </a:gs>
              <a:gs pos="0">
                <a:srgbClr val="CDE3A3"/>
              </a:gs>
            </a:gsLst>
            <a:lin ang="5400000" scaled="1"/>
          </a:gradFill>
          <a:ln>
            <a:noFill/>
          </a:ln>
          <a:effectLst/>
        </p:spPr>
        <p:txBody>
          <a:bodyPr vert="horz" wrap="square" lIns="36576" tIns="36576" rIns="36576" bIns="36576" numCol="1" anchor="t" anchorCtr="0" compatLnSpc="1">
            <a:prstTxWarp prst="textNoShape">
              <a:avLst/>
            </a:prstTxWarp>
          </a:bodyPr>
          <a:lstStyle/>
          <a:p>
            <a:endParaRPr lang="en-US"/>
          </a:p>
        </p:txBody>
      </p:sp>
      <p:pic>
        <p:nvPicPr>
          <p:cNvPr id="6" name="Picture 3"/>
          <p:cNvPicPr>
            <a:picLocks noChangeAspect="1" noChangeArrowheads="1"/>
          </p:cNvPicPr>
          <p:nvPr/>
        </p:nvPicPr>
        <p:blipFill>
          <a:blip r:embed="rId2" cstate="print">
            <a:extLst>
              <a:ext uri="{28A0092B-C50C-407E-A947-70E740481C1C}">
                <a14:useLocalDpi xmlns:a14="http://schemas.microsoft.com/office/drawing/2010/main" xmlns="" val="0"/>
              </a:ext>
            </a:extLst>
          </a:blip>
          <a:srcRect l="75917" t="68320" r="5171" b="16243"/>
          <a:stretch>
            <a:fillRect/>
          </a:stretch>
        </p:blipFill>
        <p:spPr bwMode="auto">
          <a:xfrm rot="10800000" flipH="1">
            <a:off x="-4763" y="3175"/>
            <a:ext cx="1600201" cy="841375"/>
          </a:xfrm>
          <a:prstGeom prst="rect">
            <a:avLst/>
          </a:prstGeom>
          <a:noFill/>
          <a:ln>
            <a:noFill/>
          </a:ln>
          <a:effectLst/>
          <a:extLst>
            <a:ext uri="{909E8E84-426E-40DD-AFC4-6F175D3DCCD1}">
              <a14:hiddenFill xmlns:a14="http://schemas.microsoft.com/office/drawing/2010/main" xmlns="">
                <a:solidFill>
                  <a:srgbClr val="5B9BD5"/>
                </a:solidFill>
              </a14:hiddenFill>
            </a:ext>
            <a:ext uri="{91240B29-F687-4F45-9708-019B960494DF}">
              <a14:hiddenLine xmlns:a14="http://schemas.microsoft.com/office/drawing/2010/main" xmlns="" w="25400" algn="ctr">
                <a:solidFill>
                  <a:srgbClr val="000000"/>
                </a:solidFill>
                <a:miter lim="800000"/>
                <a:headEnd/>
                <a:tailEnd/>
              </a14:hiddenLine>
            </a:ext>
            <a:ext uri="{AF507438-7753-43E0-B8FC-AC1667EBCBE1}">
              <a14:hiddenEffects xmlns:a14="http://schemas.microsoft.com/office/drawing/2010/main" xmlns="">
                <a:effectLst>
                  <a:outerShdw dist="35921" dir="2700000" algn="ctr" rotWithShape="0">
                    <a:srgbClr val="000000"/>
                  </a:outerShdw>
                </a:effectLst>
              </a14:hiddenEffects>
            </a:ext>
          </a:extLst>
        </p:spPr>
      </p:pic>
      <p:sp>
        <p:nvSpPr>
          <p:cNvPr id="5" name="Rectangle 2"/>
          <p:cNvSpPr txBox="1">
            <a:spLocks noChangeArrowheads="1"/>
          </p:cNvSpPr>
          <p:nvPr/>
        </p:nvSpPr>
        <p:spPr bwMode="auto">
          <a:xfrm>
            <a:off x="488504" y="332656"/>
            <a:ext cx="9144000" cy="61350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None/>
            </a:pPr>
            <a:r>
              <a:rPr lang="en-US" altLang="en-US" sz="2400" b="1" dirty="0" smtClean="0">
                <a:latin typeface="Arial Narrow" panose="020B0606020202030204" pitchFamily="34" charset="0"/>
              </a:rPr>
              <a:t>MEASURING </a:t>
            </a:r>
            <a:r>
              <a:rPr lang="en-US" altLang="en-US" sz="2400" b="1" dirty="0">
                <a:latin typeface="Arial Narrow" panose="020B0606020202030204" pitchFamily="34" charset="0"/>
              </a:rPr>
              <a:t>OUR PERFORMANCE </a:t>
            </a:r>
            <a:endParaRPr lang="en-US" altLang="en-US" sz="1400" b="1" dirty="0">
              <a:latin typeface="Arial Narrow" panose="020B0606020202030204" pitchFamily="34" charset="0"/>
            </a:endParaRPr>
          </a:p>
        </p:txBody>
      </p:sp>
      <p:pic>
        <p:nvPicPr>
          <p:cNvPr id="13" name="Picture 12"/>
          <p:cNvPicPr/>
          <p:nvPr/>
        </p:nvPicPr>
        <p:blipFill rotWithShape="1">
          <a:blip r:embed="rId3" cstate="print"/>
          <a:srcRect l="26603" t="25071" r="10150" b="8832"/>
          <a:stretch/>
        </p:blipFill>
        <p:spPr bwMode="auto">
          <a:xfrm>
            <a:off x="128464" y="1201613"/>
            <a:ext cx="9577063" cy="5294371"/>
          </a:xfrm>
          <a:prstGeom prst="rect">
            <a:avLst/>
          </a:prstGeom>
          <a:ln>
            <a:noFill/>
          </a:ln>
          <a:extLst>
            <a:ext uri="{53640926-AAD7-44D8-BBD7-CCE9431645EC}">
              <a14:shadowObscured xmlns:a14="http://schemas.microsoft.com/office/drawing/2010/main" xmlns=""/>
            </a:ext>
          </a:extLst>
        </p:spPr>
      </p:pic>
    </p:spTree>
    <p:extLst>
      <p:ext uri="{BB962C8B-B14F-4D97-AF65-F5344CB8AC3E}">
        <p14:creationId xmlns:p14="http://schemas.microsoft.com/office/powerpoint/2010/main" xmlns="" val="1321507504"/>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2"/>
          <p:cNvSpPr>
            <a:spLocks noChangeArrowheads="1"/>
          </p:cNvSpPr>
          <p:nvPr/>
        </p:nvSpPr>
        <p:spPr bwMode="auto">
          <a:xfrm>
            <a:off x="0" y="1"/>
            <a:ext cx="9906000" cy="1196752"/>
          </a:xfrm>
          <a:prstGeom prst="rect">
            <a:avLst/>
          </a:prstGeom>
          <a:gradFill rotWithShape="0">
            <a:gsLst>
              <a:gs pos="100000">
                <a:srgbClr val="FFFFFF"/>
              </a:gs>
              <a:gs pos="0">
                <a:srgbClr val="CDE3A3"/>
              </a:gs>
            </a:gsLst>
            <a:lin ang="5400000" scaled="1"/>
          </a:gradFill>
          <a:ln>
            <a:noFill/>
          </a:ln>
          <a:effectLst/>
        </p:spPr>
        <p:txBody>
          <a:bodyPr vert="horz" wrap="square" lIns="36576" tIns="36576" rIns="36576" bIns="36576" numCol="1" anchor="t" anchorCtr="0" compatLnSpc="1">
            <a:prstTxWarp prst="textNoShape">
              <a:avLst/>
            </a:prstTxWarp>
          </a:bodyPr>
          <a:lstStyle/>
          <a:p>
            <a:endParaRPr lang="en-US"/>
          </a:p>
        </p:txBody>
      </p:sp>
      <p:pic>
        <p:nvPicPr>
          <p:cNvPr id="12" name="Picture 3"/>
          <p:cNvPicPr>
            <a:picLocks noChangeAspect="1" noChangeArrowheads="1"/>
          </p:cNvPicPr>
          <p:nvPr/>
        </p:nvPicPr>
        <p:blipFill>
          <a:blip r:embed="rId2" cstate="print">
            <a:extLst>
              <a:ext uri="{28A0092B-C50C-407E-A947-70E740481C1C}">
                <a14:useLocalDpi xmlns:a14="http://schemas.microsoft.com/office/drawing/2010/main" xmlns="" val="0"/>
              </a:ext>
            </a:extLst>
          </a:blip>
          <a:srcRect l="75917" t="68320" r="5171" b="16243"/>
          <a:stretch>
            <a:fillRect/>
          </a:stretch>
        </p:blipFill>
        <p:spPr bwMode="auto">
          <a:xfrm rot="10800000" flipH="1">
            <a:off x="-4763" y="3175"/>
            <a:ext cx="1600201" cy="841375"/>
          </a:xfrm>
          <a:prstGeom prst="rect">
            <a:avLst/>
          </a:prstGeom>
          <a:noFill/>
          <a:ln>
            <a:noFill/>
          </a:ln>
          <a:effectLst/>
          <a:extLst>
            <a:ext uri="{909E8E84-426E-40DD-AFC4-6F175D3DCCD1}">
              <a14:hiddenFill xmlns:a14="http://schemas.microsoft.com/office/drawing/2010/main" xmlns="">
                <a:solidFill>
                  <a:srgbClr val="5B9BD5"/>
                </a:solidFill>
              </a14:hiddenFill>
            </a:ext>
            <a:ext uri="{91240B29-F687-4F45-9708-019B960494DF}">
              <a14:hiddenLine xmlns:a14="http://schemas.microsoft.com/office/drawing/2010/main" xmlns="" w="25400" algn="ctr">
                <a:solidFill>
                  <a:srgbClr val="000000"/>
                </a:solidFill>
                <a:miter lim="800000"/>
                <a:headEnd/>
                <a:tailEnd/>
              </a14:hiddenLine>
            </a:ext>
            <a:ext uri="{AF507438-7753-43E0-B8FC-AC1667EBCBE1}">
              <a14:hiddenEffects xmlns:a14="http://schemas.microsoft.com/office/drawing/2010/main" xmlns="">
                <a:effectLst>
                  <a:outerShdw dist="35921" dir="2700000" algn="ctr" rotWithShape="0">
                    <a:srgbClr val="000000"/>
                  </a:outerShdw>
                </a:effectLst>
              </a14:hiddenEffects>
            </a:ext>
          </a:extLst>
        </p:spPr>
      </p:pic>
      <p:sp>
        <p:nvSpPr>
          <p:cNvPr id="5" name="Rectangle 2"/>
          <p:cNvSpPr txBox="1">
            <a:spLocks noChangeArrowheads="1"/>
          </p:cNvSpPr>
          <p:nvPr/>
        </p:nvSpPr>
        <p:spPr bwMode="auto">
          <a:xfrm>
            <a:off x="706954" y="189851"/>
            <a:ext cx="9144000" cy="61350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None/>
            </a:pPr>
            <a:r>
              <a:rPr lang="en-US" altLang="en-US" sz="2400" b="1" dirty="0">
                <a:latin typeface="Arial Narrow" panose="020B0606020202030204" pitchFamily="34" charset="0"/>
              </a:rPr>
              <a:t>2023/24 PERFORMANCE MEASURES </a:t>
            </a:r>
            <a:endParaRPr lang="en-US" altLang="en-US" sz="1400" b="1" dirty="0">
              <a:latin typeface="Arial Narrow" panose="020B0606020202030204" pitchFamily="34" charset="0"/>
            </a:endParaRPr>
          </a:p>
        </p:txBody>
      </p:sp>
      <p:sp>
        <p:nvSpPr>
          <p:cNvPr id="14" name="Rectangle 13"/>
          <p:cNvSpPr/>
          <p:nvPr/>
        </p:nvSpPr>
        <p:spPr>
          <a:xfrm>
            <a:off x="143824" y="1124744"/>
            <a:ext cx="9707129" cy="902170"/>
          </a:xfrm>
          <a:prstGeom prst="rect">
            <a:avLst/>
          </a:prstGeom>
        </p:spPr>
        <p:txBody>
          <a:bodyPr wrap="square">
            <a:spAutoFit/>
          </a:bodyPr>
          <a:lstStyle/>
          <a:p>
            <a:pPr algn="ctr">
              <a:lnSpc>
                <a:spcPct val="107000"/>
              </a:lnSpc>
              <a:spcBef>
                <a:spcPts val="200"/>
              </a:spcBef>
            </a:pPr>
            <a:r>
              <a:rPr lang="en-ZA" sz="1400" b="1" dirty="0">
                <a:solidFill>
                  <a:schemeClr val="accent6">
                    <a:lumMod val="50000"/>
                  </a:schemeClr>
                </a:solidFill>
                <a:latin typeface="Arial Narrow" panose="020B0606020202030204" pitchFamily="34" charset="0"/>
                <a:ea typeface="Times New Roman" panose="02020603050405020304" pitchFamily="18" charset="0"/>
                <a:cs typeface="Times New Roman" panose="02020603050405020304" pitchFamily="18" charset="0"/>
              </a:rPr>
              <a:t>Programme 1: Administration</a:t>
            </a:r>
            <a:endParaRPr lang="en-US" sz="1400" b="1" dirty="0">
              <a:solidFill>
                <a:schemeClr val="accent6">
                  <a:lumMod val="50000"/>
                </a:schemeClr>
              </a:solidFill>
              <a:latin typeface="Arial Narrow" panose="020B0606020202030204" pitchFamily="34" charset="0"/>
              <a:ea typeface="Times New Roman" panose="02020603050405020304" pitchFamily="18" charset="0"/>
              <a:cs typeface="Times New Roman" panose="02020603050405020304" pitchFamily="18" charset="0"/>
            </a:endParaRPr>
          </a:p>
          <a:p>
            <a:pPr algn="ctr">
              <a:lnSpc>
                <a:spcPct val="107000"/>
              </a:lnSpc>
              <a:spcBef>
                <a:spcPts val="200"/>
              </a:spcBef>
            </a:pPr>
            <a:r>
              <a:rPr lang="en-ZA" sz="1400" b="1" dirty="0">
                <a:solidFill>
                  <a:srgbClr val="024522"/>
                </a:solidFill>
                <a:latin typeface="Arial Narrow" panose="020B0606020202030204" pitchFamily="34" charset="0"/>
                <a:ea typeface="Times New Roman" panose="02020603050405020304" pitchFamily="18" charset="0"/>
                <a:cs typeface="Arial" panose="020B0604020202020204" pitchFamily="34" charset="0"/>
              </a:rPr>
              <a:t>Purpose: </a:t>
            </a:r>
            <a:r>
              <a:rPr lang="en-ZA" sz="1400" b="1" dirty="0">
                <a:latin typeface="Arial Narrow" panose="020B0606020202030204" pitchFamily="34" charset="0"/>
                <a:ea typeface="Times New Roman" panose="02020603050405020304" pitchFamily="18" charset="0"/>
                <a:cs typeface="Times New Roman" panose="02020603050405020304" pitchFamily="18" charset="0"/>
              </a:rPr>
              <a:t>Provide strategic leadership, management and support services to the Department</a:t>
            </a:r>
            <a:r>
              <a:rPr lang="en-ZA" sz="1400" dirty="0">
                <a:latin typeface="Arial Narrow" panose="020B0606020202030204" pitchFamily="34" charset="0"/>
                <a:ea typeface="Times New Roman" panose="02020603050405020304" pitchFamily="18" charset="0"/>
                <a:cs typeface="Times New Roman" panose="02020603050405020304" pitchFamily="18" charset="0"/>
              </a:rPr>
              <a:t>.</a:t>
            </a:r>
            <a:endParaRPr lang="en-US" sz="1400" dirty="0">
              <a:latin typeface="Arial Narrow" panose="020B0606020202030204" pitchFamily="34" charset="0"/>
              <a:ea typeface="Times New Roman" panose="02020603050405020304" pitchFamily="18" charset="0"/>
              <a:cs typeface="Times New Roman" panose="02020603050405020304" pitchFamily="18" charset="0"/>
            </a:endParaRPr>
          </a:p>
          <a:p>
            <a:pPr indent="57150" algn="just">
              <a:lnSpc>
                <a:spcPct val="150000"/>
              </a:lnSpc>
            </a:pPr>
            <a:r>
              <a:rPr lang="en-ZA" sz="1400" dirty="0">
                <a:latin typeface="Arial Narrow" panose="020B0606020202030204" pitchFamily="34" charset="0"/>
                <a:ea typeface="Times New Roman" panose="02020603050405020304" pitchFamily="18" charset="0"/>
                <a:cs typeface="Times New Roman" panose="02020603050405020304" pitchFamily="18" charset="0"/>
              </a:rPr>
              <a:t> </a:t>
            </a:r>
            <a:endParaRPr lang="en-US" sz="1400" dirty="0">
              <a:latin typeface="Arial Narrow" panose="020B0606020202030204" pitchFamily="34" charset="0"/>
              <a:ea typeface="Times New Roman" panose="02020603050405020304" pitchFamily="18" charset="0"/>
              <a:cs typeface="Times New Roman" panose="02020603050405020304" pitchFamily="18" charset="0"/>
            </a:endParaRPr>
          </a:p>
        </p:txBody>
      </p:sp>
      <p:sp>
        <p:nvSpPr>
          <p:cNvPr id="21" name="Rectangle 20"/>
          <p:cNvSpPr/>
          <p:nvPr/>
        </p:nvSpPr>
        <p:spPr>
          <a:xfrm>
            <a:off x="7863114" y="2237745"/>
            <a:ext cx="740228" cy="3904343"/>
          </a:xfrm>
          <a:prstGeom prst="rect">
            <a:avLst/>
          </a:prstGeom>
          <a:solidFill>
            <a:srgbClr val="336600"/>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ZA" sz="2000" b="1" dirty="0">
                <a:solidFill>
                  <a:schemeClr val="tx1"/>
                </a:solidFill>
                <a:latin typeface="Arial Narrow" panose="020B0606020202030204" pitchFamily="34" charset="0"/>
              </a:rPr>
              <a:t>Department Management</a:t>
            </a:r>
          </a:p>
        </p:txBody>
      </p:sp>
      <p:sp>
        <p:nvSpPr>
          <p:cNvPr id="22" name="Right Arrow 21"/>
          <p:cNvSpPr/>
          <p:nvPr/>
        </p:nvSpPr>
        <p:spPr>
          <a:xfrm rot="20447759" flipH="1">
            <a:off x="3421307" y="2631623"/>
            <a:ext cx="978408" cy="484632"/>
          </a:xfrm>
          <a:prstGeom prst="rightArrow">
            <a:avLst/>
          </a:prstGeom>
          <a:solidFill>
            <a:srgbClr val="336600"/>
          </a:solidFill>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23" name="Right Arrow 22"/>
          <p:cNvSpPr/>
          <p:nvPr/>
        </p:nvSpPr>
        <p:spPr>
          <a:xfrm rot="20261545" flipH="1">
            <a:off x="3735337" y="5114295"/>
            <a:ext cx="978408" cy="484632"/>
          </a:xfrm>
          <a:prstGeom prst="rightArrow">
            <a:avLst/>
          </a:prstGeom>
          <a:solidFill>
            <a:srgbClr val="336600"/>
          </a:solidFill>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20" name="Flowchart: Connector 19"/>
          <p:cNvSpPr/>
          <p:nvPr/>
        </p:nvSpPr>
        <p:spPr>
          <a:xfrm>
            <a:off x="1146324" y="2088936"/>
            <a:ext cx="1953671" cy="1980588"/>
          </a:xfrm>
          <a:prstGeom prst="flowChartConnector">
            <a:avLst/>
          </a:prstGeom>
          <a:solidFill>
            <a:srgbClr val="70AD47">
              <a:lumMod val="75000"/>
            </a:srgbClr>
          </a:solidFill>
          <a:ln w="12700" cap="flat" cmpd="sng" algn="ctr">
            <a:solidFill>
              <a:srgbClr val="5B9BD5">
                <a:shade val="50000"/>
              </a:srgbClr>
            </a:solidFill>
            <a:prstDash val="solid"/>
            <a:miter lim="800000"/>
          </a:ln>
          <a:effectLst/>
          <a:scene3d>
            <a:camera prst="orthographicFront"/>
            <a:lightRig rig="threePt" dir="t"/>
          </a:scene3d>
          <a:sp3d>
            <a:bevelT/>
          </a:sp3d>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ZA" sz="1400" b="1" i="0" u="none" strike="noStrike" kern="0" cap="none" spc="0" normalizeH="0" baseline="0" noProof="0" dirty="0" smtClean="0">
                <a:ln>
                  <a:noFill/>
                </a:ln>
                <a:solidFill>
                  <a:prstClr val="black"/>
                </a:solidFill>
                <a:effectLst/>
                <a:uLnTx/>
                <a:uFillTx/>
                <a:latin typeface="Arial Narrow" panose="020B0606020202030204" pitchFamily="34" charset="0"/>
                <a:ea typeface="+mn-ea"/>
                <a:cs typeface="+mn-cs"/>
              </a:rPr>
              <a:t>Strengthened relationship between SAPS and CSPS to ensure responsive policing </a:t>
            </a:r>
          </a:p>
        </p:txBody>
      </p:sp>
      <p:sp>
        <p:nvSpPr>
          <p:cNvPr id="24" name="Flowchart: Connector 23"/>
          <p:cNvSpPr/>
          <p:nvPr/>
        </p:nvSpPr>
        <p:spPr>
          <a:xfrm>
            <a:off x="1220215" y="4409553"/>
            <a:ext cx="1953671" cy="2009616"/>
          </a:xfrm>
          <a:prstGeom prst="flowChartConnector">
            <a:avLst/>
          </a:prstGeom>
          <a:solidFill>
            <a:srgbClr val="70AD47">
              <a:lumMod val="75000"/>
            </a:srgbClr>
          </a:solidFill>
          <a:ln w="12700" cap="flat" cmpd="sng" algn="ctr">
            <a:solidFill>
              <a:srgbClr val="5B9BD5">
                <a:shade val="50000"/>
              </a:srgbClr>
            </a:solidFill>
            <a:prstDash val="solid"/>
            <a:miter lim="800000"/>
          </a:ln>
          <a:effectLst/>
          <a:scene3d>
            <a:camera prst="orthographicFront"/>
            <a:lightRig rig="threePt" dir="t"/>
          </a:scene3d>
          <a:sp3d>
            <a:bevelT/>
          </a:sp3d>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ZA" sz="1400" b="1" i="0" u="none" strike="noStrike" kern="0" cap="none" spc="0" normalizeH="0" baseline="0" noProof="0" dirty="0" smtClean="0">
                <a:ln>
                  <a:noFill/>
                </a:ln>
                <a:solidFill>
                  <a:prstClr val="black"/>
                </a:solidFill>
                <a:effectLst/>
                <a:uLnTx/>
                <a:uFillTx/>
                <a:latin typeface="Arial Narrow" panose="020B0606020202030204" pitchFamily="34" charset="0"/>
                <a:ea typeface="+mn-ea"/>
                <a:cs typeface="+mn-cs"/>
              </a:rPr>
              <a:t>Strengthened collaboration, coordination and Integration towards the implementation of the ICVPS</a:t>
            </a:r>
          </a:p>
        </p:txBody>
      </p:sp>
      <p:sp>
        <p:nvSpPr>
          <p:cNvPr id="25" name="Flowchart: Connector 24"/>
          <p:cNvSpPr/>
          <p:nvPr/>
        </p:nvSpPr>
        <p:spPr>
          <a:xfrm>
            <a:off x="4411682" y="1861531"/>
            <a:ext cx="2106070" cy="1770743"/>
          </a:xfrm>
          <a:prstGeom prst="flowChartConnector">
            <a:avLst/>
          </a:prstGeom>
          <a:solidFill>
            <a:srgbClr val="70AD47">
              <a:lumMod val="60000"/>
              <a:lumOff val="40000"/>
            </a:srgbClr>
          </a:solidFill>
          <a:ln w="12700" cap="flat" cmpd="sng" algn="ctr">
            <a:solidFill>
              <a:srgbClr val="70AD47"/>
            </a:solidFill>
            <a:prstDash val="solid"/>
            <a:miter lim="800000"/>
          </a:ln>
          <a:effectLst/>
          <a:scene3d>
            <a:camera prst="orthographicFront"/>
            <a:lightRig rig="threePt" dir="t"/>
          </a:scene3d>
          <a:sp3d>
            <a:bevelT w="152400" h="50800" prst="softRound"/>
          </a:sp3d>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ZA" sz="1400" b="1" i="0" u="none" strike="noStrike" kern="0" cap="none" spc="0" normalizeH="0" baseline="0" noProof="0" dirty="0" smtClean="0">
                <a:ln>
                  <a:noFill/>
                </a:ln>
                <a:solidFill>
                  <a:prstClr val="black"/>
                </a:solidFill>
                <a:effectLst/>
                <a:uLnTx/>
                <a:uFillTx/>
                <a:latin typeface="Arial Narrow" panose="020B0606020202030204" pitchFamily="34" charset="0"/>
                <a:ea typeface="+mn-ea"/>
                <a:cs typeface="+mn-cs"/>
              </a:rPr>
              <a:t>Database on recommendations developed</a:t>
            </a:r>
          </a:p>
        </p:txBody>
      </p:sp>
      <p:sp>
        <p:nvSpPr>
          <p:cNvPr id="26" name="Flowchart: Connector 25"/>
          <p:cNvSpPr/>
          <p:nvPr/>
        </p:nvSpPr>
        <p:spPr>
          <a:xfrm>
            <a:off x="4664968" y="4189916"/>
            <a:ext cx="1953671" cy="1770743"/>
          </a:xfrm>
          <a:prstGeom prst="flowChartConnector">
            <a:avLst/>
          </a:prstGeom>
          <a:solidFill>
            <a:srgbClr val="70AD47">
              <a:lumMod val="60000"/>
              <a:lumOff val="40000"/>
            </a:srgbClr>
          </a:solidFill>
          <a:ln w="12700" cap="flat" cmpd="sng" algn="ctr">
            <a:solidFill>
              <a:srgbClr val="70AD47"/>
            </a:solidFill>
            <a:prstDash val="solid"/>
            <a:miter lim="800000"/>
          </a:ln>
          <a:effectLst/>
          <a:scene3d>
            <a:camera prst="orthographicFront"/>
            <a:lightRig rig="threePt" dir="t"/>
          </a:scene3d>
          <a:sp3d>
            <a:bevelT w="152400" h="50800" prst="softRound"/>
          </a:sp3d>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400" b="1" i="0" u="none" strike="noStrike" kern="0" cap="none" spc="0" normalizeH="0" baseline="0" noProof="0" dirty="0" smtClean="0">
                <a:ln>
                  <a:noFill/>
                </a:ln>
                <a:solidFill>
                  <a:prstClr val="black"/>
                </a:solidFill>
                <a:effectLst/>
                <a:uLnTx/>
                <a:uFillTx/>
                <a:latin typeface="Arial Narrow" panose="020B0606020202030204" pitchFamily="34" charset="0"/>
                <a:ea typeface="+mn-ea"/>
                <a:cs typeface="+mn-cs"/>
              </a:rPr>
              <a:t>Implementation report on the role of CSPS in the ICVPS </a:t>
            </a:r>
            <a:endParaRPr kumimoji="0" lang="en-ZA" sz="1400" b="1" i="0" u="none" strike="noStrike" kern="0" cap="none" spc="0" normalizeH="0" baseline="0" noProof="0" dirty="0" smtClean="0">
              <a:ln>
                <a:noFill/>
              </a:ln>
              <a:solidFill>
                <a:prstClr val="black"/>
              </a:solidFill>
              <a:effectLst/>
              <a:uLnTx/>
              <a:uFillTx/>
              <a:latin typeface="Arial Narrow" panose="020B0606020202030204" pitchFamily="34" charset="0"/>
              <a:ea typeface="+mn-ea"/>
              <a:cs typeface="+mn-cs"/>
            </a:endParaRPr>
          </a:p>
        </p:txBody>
      </p:sp>
    </p:spTree>
    <p:extLst>
      <p:ext uri="{BB962C8B-B14F-4D97-AF65-F5344CB8AC3E}">
        <p14:creationId xmlns:p14="http://schemas.microsoft.com/office/powerpoint/2010/main" xmlns="" val="1476390074"/>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2"/>
          <p:cNvSpPr>
            <a:spLocks noChangeArrowheads="1"/>
          </p:cNvSpPr>
          <p:nvPr/>
        </p:nvSpPr>
        <p:spPr bwMode="auto">
          <a:xfrm>
            <a:off x="0" y="1"/>
            <a:ext cx="9906000" cy="1196752"/>
          </a:xfrm>
          <a:prstGeom prst="rect">
            <a:avLst/>
          </a:prstGeom>
          <a:gradFill rotWithShape="0">
            <a:gsLst>
              <a:gs pos="100000">
                <a:srgbClr val="FFFFFF"/>
              </a:gs>
              <a:gs pos="0">
                <a:srgbClr val="CDE3A3"/>
              </a:gs>
            </a:gsLst>
            <a:lin ang="5400000" scaled="1"/>
          </a:gradFill>
          <a:ln>
            <a:noFill/>
          </a:ln>
          <a:effectLst/>
        </p:spPr>
        <p:txBody>
          <a:bodyPr vert="horz" wrap="square" lIns="36576" tIns="36576" rIns="36576" bIns="36576" numCol="1" anchor="t" anchorCtr="0" compatLnSpc="1">
            <a:prstTxWarp prst="textNoShape">
              <a:avLst/>
            </a:prstTxWarp>
          </a:bodyPr>
          <a:lstStyle/>
          <a:p>
            <a:endParaRPr lang="en-US"/>
          </a:p>
        </p:txBody>
      </p:sp>
      <p:pic>
        <p:nvPicPr>
          <p:cNvPr id="7" name="Picture 3"/>
          <p:cNvPicPr>
            <a:picLocks noChangeAspect="1" noChangeArrowheads="1"/>
          </p:cNvPicPr>
          <p:nvPr/>
        </p:nvPicPr>
        <p:blipFill>
          <a:blip r:embed="rId2" cstate="print">
            <a:extLst>
              <a:ext uri="{28A0092B-C50C-407E-A947-70E740481C1C}">
                <a14:useLocalDpi xmlns:a14="http://schemas.microsoft.com/office/drawing/2010/main" xmlns="" val="0"/>
              </a:ext>
            </a:extLst>
          </a:blip>
          <a:srcRect l="75917" t="68320" r="5171" b="16243"/>
          <a:stretch>
            <a:fillRect/>
          </a:stretch>
        </p:blipFill>
        <p:spPr bwMode="auto">
          <a:xfrm rot="10800000" flipH="1">
            <a:off x="-4763" y="3175"/>
            <a:ext cx="1600201" cy="841375"/>
          </a:xfrm>
          <a:prstGeom prst="rect">
            <a:avLst/>
          </a:prstGeom>
          <a:noFill/>
          <a:ln>
            <a:noFill/>
          </a:ln>
          <a:effectLst/>
          <a:extLst>
            <a:ext uri="{909E8E84-426E-40DD-AFC4-6F175D3DCCD1}">
              <a14:hiddenFill xmlns:a14="http://schemas.microsoft.com/office/drawing/2010/main" xmlns="">
                <a:solidFill>
                  <a:srgbClr val="5B9BD5"/>
                </a:solidFill>
              </a14:hiddenFill>
            </a:ext>
            <a:ext uri="{91240B29-F687-4F45-9708-019B960494DF}">
              <a14:hiddenLine xmlns:a14="http://schemas.microsoft.com/office/drawing/2010/main" xmlns="" w="25400" algn="ctr">
                <a:solidFill>
                  <a:srgbClr val="000000"/>
                </a:solidFill>
                <a:miter lim="800000"/>
                <a:headEnd/>
                <a:tailEnd/>
              </a14:hiddenLine>
            </a:ext>
            <a:ext uri="{AF507438-7753-43E0-B8FC-AC1667EBCBE1}">
              <a14:hiddenEffects xmlns:a14="http://schemas.microsoft.com/office/drawing/2010/main" xmlns="">
                <a:effectLst>
                  <a:outerShdw dist="35921" dir="2700000" algn="ctr" rotWithShape="0">
                    <a:srgbClr val="000000"/>
                  </a:outerShdw>
                </a:effectLst>
              </a14:hiddenEffects>
            </a:ext>
          </a:extLst>
        </p:spPr>
      </p:pic>
      <p:sp>
        <p:nvSpPr>
          <p:cNvPr id="5" name="Rectangle 2"/>
          <p:cNvSpPr txBox="1">
            <a:spLocks noChangeArrowheads="1"/>
          </p:cNvSpPr>
          <p:nvPr/>
        </p:nvSpPr>
        <p:spPr bwMode="auto">
          <a:xfrm>
            <a:off x="344488" y="332656"/>
            <a:ext cx="9144000" cy="61350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None/>
            </a:pPr>
            <a:r>
              <a:rPr lang="en-US" altLang="en-US" sz="2400" b="1" dirty="0">
                <a:latin typeface="Arial Narrow" panose="020B0606020202030204" pitchFamily="34" charset="0"/>
              </a:rPr>
              <a:t>2023/24 PERFORMANCE MEASURES </a:t>
            </a:r>
            <a:endParaRPr lang="en-US" altLang="en-US" sz="1400" b="1" dirty="0">
              <a:latin typeface="Arial Narrow" panose="020B0606020202030204" pitchFamily="34" charset="0"/>
            </a:endParaRPr>
          </a:p>
        </p:txBody>
      </p:sp>
      <p:sp>
        <p:nvSpPr>
          <p:cNvPr id="14" name="Rectangle 13"/>
          <p:cNvSpPr/>
          <p:nvPr/>
        </p:nvSpPr>
        <p:spPr>
          <a:xfrm>
            <a:off x="457082" y="1415595"/>
            <a:ext cx="8918812" cy="821379"/>
          </a:xfrm>
          <a:prstGeom prst="rect">
            <a:avLst/>
          </a:prstGeom>
        </p:spPr>
        <p:txBody>
          <a:bodyPr wrap="square">
            <a:spAutoFit/>
          </a:bodyPr>
          <a:lstStyle/>
          <a:p>
            <a:pPr algn="ctr">
              <a:lnSpc>
                <a:spcPct val="107000"/>
              </a:lnSpc>
              <a:spcBef>
                <a:spcPts val="200"/>
              </a:spcBef>
            </a:pPr>
            <a:r>
              <a:rPr lang="en-ZA" sz="1400" b="1" dirty="0">
                <a:solidFill>
                  <a:schemeClr val="accent6">
                    <a:lumMod val="50000"/>
                  </a:schemeClr>
                </a:solidFill>
                <a:latin typeface="Arial Narrow" panose="020B0606020202030204" pitchFamily="34" charset="0"/>
                <a:ea typeface="Times New Roman" panose="02020603050405020304" pitchFamily="18" charset="0"/>
                <a:cs typeface="Times New Roman" panose="02020603050405020304" pitchFamily="18" charset="0"/>
              </a:rPr>
              <a:t>Programme 1: Administration</a:t>
            </a:r>
            <a:endParaRPr lang="en-US" sz="1400" b="1" dirty="0">
              <a:solidFill>
                <a:schemeClr val="accent6">
                  <a:lumMod val="50000"/>
                </a:schemeClr>
              </a:solidFill>
              <a:latin typeface="Arial Narrow" panose="020B0606020202030204" pitchFamily="34" charset="0"/>
              <a:ea typeface="Times New Roman" panose="02020603050405020304" pitchFamily="18" charset="0"/>
              <a:cs typeface="Times New Roman" panose="02020603050405020304" pitchFamily="18" charset="0"/>
            </a:endParaRPr>
          </a:p>
          <a:p>
            <a:pPr algn="ctr">
              <a:lnSpc>
                <a:spcPct val="107000"/>
              </a:lnSpc>
              <a:spcBef>
                <a:spcPts val="200"/>
              </a:spcBef>
            </a:pPr>
            <a:r>
              <a:rPr lang="en-ZA" sz="1400" b="1" dirty="0">
                <a:solidFill>
                  <a:srgbClr val="024522"/>
                </a:solidFill>
                <a:latin typeface="Arial Narrow" panose="020B0606020202030204" pitchFamily="34" charset="0"/>
                <a:ea typeface="Times New Roman" panose="02020603050405020304" pitchFamily="18" charset="0"/>
                <a:cs typeface="Arial" panose="020B0604020202020204" pitchFamily="34" charset="0"/>
              </a:rPr>
              <a:t>Purpose: </a:t>
            </a:r>
            <a:r>
              <a:rPr lang="en-ZA" sz="1400" b="1" dirty="0">
                <a:latin typeface="Arial Narrow" panose="020B0606020202030204" pitchFamily="34" charset="0"/>
                <a:ea typeface="Times New Roman" panose="02020603050405020304" pitchFamily="18" charset="0"/>
                <a:cs typeface="Times New Roman" panose="02020603050405020304" pitchFamily="18" charset="0"/>
              </a:rPr>
              <a:t>Provide strategic leadership, management and support services to the Department</a:t>
            </a:r>
            <a:r>
              <a:rPr lang="en-ZA" sz="1400" dirty="0">
                <a:latin typeface="Arial Narrow" panose="020B0606020202030204" pitchFamily="34" charset="0"/>
                <a:ea typeface="Times New Roman" panose="02020603050405020304" pitchFamily="18" charset="0"/>
                <a:cs typeface="Times New Roman" panose="02020603050405020304" pitchFamily="18" charset="0"/>
              </a:rPr>
              <a:t>.</a:t>
            </a:r>
            <a:endParaRPr lang="en-US" sz="1400" dirty="0">
              <a:latin typeface="Arial Narrow" panose="020B0606020202030204" pitchFamily="34" charset="0"/>
              <a:ea typeface="Times New Roman" panose="02020603050405020304" pitchFamily="18" charset="0"/>
              <a:cs typeface="Times New Roman" panose="02020603050405020304" pitchFamily="18" charset="0"/>
            </a:endParaRPr>
          </a:p>
          <a:p>
            <a:pPr indent="57150" algn="just">
              <a:lnSpc>
                <a:spcPct val="150000"/>
              </a:lnSpc>
            </a:pPr>
            <a:r>
              <a:rPr lang="en-ZA" sz="1050" dirty="0">
                <a:latin typeface="Arial Narrow" panose="020B0606020202030204" pitchFamily="34" charset="0"/>
                <a:ea typeface="Times New Roman" panose="02020603050405020304" pitchFamily="18" charset="0"/>
                <a:cs typeface="Times New Roman" panose="02020603050405020304" pitchFamily="18" charset="0"/>
              </a:rPr>
              <a:t> </a:t>
            </a:r>
            <a:endParaRPr lang="en-US" sz="1050" dirty="0">
              <a:latin typeface="Arial Narrow" panose="020B0606020202030204" pitchFamily="34" charset="0"/>
              <a:ea typeface="Times New Roman" panose="02020603050405020304" pitchFamily="18" charset="0"/>
              <a:cs typeface="Times New Roman" panose="02020603050405020304" pitchFamily="18" charset="0"/>
            </a:endParaRPr>
          </a:p>
        </p:txBody>
      </p:sp>
      <p:sp>
        <p:nvSpPr>
          <p:cNvPr id="19" name="Rectangle 18"/>
          <p:cNvSpPr/>
          <p:nvPr/>
        </p:nvSpPr>
        <p:spPr>
          <a:xfrm>
            <a:off x="7863114" y="2237745"/>
            <a:ext cx="740228" cy="3904343"/>
          </a:xfrm>
          <a:prstGeom prst="rect">
            <a:avLst/>
          </a:prstGeom>
          <a:solidFill>
            <a:srgbClr val="336600"/>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ZA" sz="2000" b="1" dirty="0">
                <a:solidFill>
                  <a:schemeClr val="tx1"/>
                </a:solidFill>
                <a:latin typeface="Arial Narrow" panose="020B0606020202030204" pitchFamily="34" charset="0"/>
              </a:rPr>
              <a:t>Corporate Services</a:t>
            </a:r>
          </a:p>
        </p:txBody>
      </p:sp>
      <p:graphicFrame>
        <p:nvGraphicFramePr>
          <p:cNvPr id="15" name="Diagram 14"/>
          <p:cNvGraphicFramePr/>
          <p:nvPr>
            <p:extLst>
              <p:ext uri="{D42A27DB-BD31-4B8C-83A1-F6EECF244321}">
                <p14:modId xmlns:p14="http://schemas.microsoft.com/office/powerpoint/2010/main" xmlns="" val="3885662428"/>
              </p:ext>
            </p:extLst>
          </p:nvPr>
        </p:nvGraphicFramePr>
        <p:xfrm>
          <a:off x="1280592" y="2157916"/>
          <a:ext cx="6096000" cy="4064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xmlns="" val="829866075"/>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2"/>
          <p:cNvSpPr>
            <a:spLocks noChangeArrowheads="1"/>
          </p:cNvSpPr>
          <p:nvPr/>
        </p:nvSpPr>
        <p:spPr bwMode="auto">
          <a:xfrm>
            <a:off x="0" y="1"/>
            <a:ext cx="9906000" cy="1196752"/>
          </a:xfrm>
          <a:prstGeom prst="rect">
            <a:avLst/>
          </a:prstGeom>
          <a:gradFill rotWithShape="0">
            <a:gsLst>
              <a:gs pos="100000">
                <a:srgbClr val="FFFFFF"/>
              </a:gs>
              <a:gs pos="0">
                <a:srgbClr val="CDE3A3"/>
              </a:gs>
            </a:gsLst>
            <a:lin ang="5400000" scaled="1"/>
          </a:gradFill>
          <a:ln>
            <a:noFill/>
          </a:ln>
          <a:effectLst/>
        </p:spPr>
        <p:txBody>
          <a:bodyPr vert="horz" wrap="square" lIns="36576" tIns="36576" rIns="36576" bIns="36576" numCol="1" anchor="t" anchorCtr="0" compatLnSpc="1">
            <a:prstTxWarp prst="textNoShape">
              <a:avLst/>
            </a:prstTxWarp>
          </a:bodyPr>
          <a:lstStyle/>
          <a:p>
            <a:endParaRPr lang="en-US"/>
          </a:p>
        </p:txBody>
      </p:sp>
      <p:pic>
        <p:nvPicPr>
          <p:cNvPr id="7" name="Picture 3"/>
          <p:cNvPicPr>
            <a:picLocks noChangeAspect="1" noChangeArrowheads="1"/>
          </p:cNvPicPr>
          <p:nvPr/>
        </p:nvPicPr>
        <p:blipFill>
          <a:blip r:embed="rId2" cstate="print">
            <a:extLst>
              <a:ext uri="{28A0092B-C50C-407E-A947-70E740481C1C}">
                <a14:useLocalDpi xmlns:a14="http://schemas.microsoft.com/office/drawing/2010/main" xmlns="" val="0"/>
              </a:ext>
            </a:extLst>
          </a:blip>
          <a:srcRect l="75917" t="68320" r="5171" b="16243"/>
          <a:stretch>
            <a:fillRect/>
          </a:stretch>
        </p:blipFill>
        <p:spPr bwMode="auto">
          <a:xfrm rot="10800000" flipH="1">
            <a:off x="-4763" y="3175"/>
            <a:ext cx="1600201" cy="841375"/>
          </a:xfrm>
          <a:prstGeom prst="rect">
            <a:avLst/>
          </a:prstGeom>
          <a:noFill/>
          <a:ln>
            <a:noFill/>
          </a:ln>
          <a:effectLst/>
          <a:extLst>
            <a:ext uri="{909E8E84-426E-40DD-AFC4-6F175D3DCCD1}">
              <a14:hiddenFill xmlns:a14="http://schemas.microsoft.com/office/drawing/2010/main" xmlns="">
                <a:solidFill>
                  <a:srgbClr val="5B9BD5"/>
                </a:solidFill>
              </a14:hiddenFill>
            </a:ext>
            <a:ext uri="{91240B29-F687-4F45-9708-019B960494DF}">
              <a14:hiddenLine xmlns:a14="http://schemas.microsoft.com/office/drawing/2010/main" xmlns="" w="25400" algn="ctr">
                <a:solidFill>
                  <a:srgbClr val="000000"/>
                </a:solidFill>
                <a:miter lim="800000"/>
                <a:headEnd/>
                <a:tailEnd/>
              </a14:hiddenLine>
            </a:ext>
            <a:ext uri="{AF507438-7753-43E0-B8FC-AC1667EBCBE1}">
              <a14:hiddenEffects xmlns:a14="http://schemas.microsoft.com/office/drawing/2010/main" xmlns="">
                <a:effectLst>
                  <a:outerShdw dist="35921" dir="2700000" algn="ctr" rotWithShape="0">
                    <a:srgbClr val="000000"/>
                  </a:outerShdw>
                </a:effectLst>
              </a14:hiddenEffects>
            </a:ext>
          </a:extLst>
        </p:spPr>
      </p:pic>
      <p:sp>
        <p:nvSpPr>
          <p:cNvPr id="5" name="Rectangle 2"/>
          <p:cNvSpPr txBox="1">
            <a:spLocks noChangeArrowheads="1"/>
          </p:cNvSpPr>
          <p:nvPr/>
        </p:nvSpPr>
        <p:spPr bwMode="auto">
          <a:xfrm>
            <a:off x="371047" y="260648"/>
            <a:ext cx="9144000" cy="61350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None/>
            </a:pPr>
            <a:r>
              <a:rPr lang="en-US" altLang="en-US" sz="2400" b="1" dirty="0">
                <a:latin typeface="Arial Narrow" panose="020B0606020202030204" pitchFamily="34" charset="0"/>
              </a:rPr>
              <a:t>2023/24 PERFORMANCE MEASURES </a:t>
            </a:r>
            <a:endParaRPr lang="en-US" altLang="en-US" sz="1400" b="1" dirty="0">
              <a:latin typeface="Arial Narrow" panose="020B0606020202030204" pitchFamily="34" charset="0"/>
            </a:endParaRPr>
          </a:p>
        </p:txBody>
      </p:sp>
      <p:sp>
        <p:nvSpPr>
          <p:cNvPr id="14" name="Rectangle 13"/>
          <p:cNvSpPr/>
          <p:nvPr/>
        </p:nvSpPr>
        <p:spPr>
          <a:xfrm>
            <a:off x="483641" y="1416366"/>
            <a:ext cx="8918812" cy="821379"/>
          </a:xfrm>
          <a:prstGeom prst="rect">
            <a:avLst/>
          </a:prstGeom>
        </p:spPr>
        <p:txBody>
          <a:bodyPr wrap="square">
            <a:spAutoFit/>
          </a:bodyPr>
          <a:lstStyle/>
          <a:p>
            <a:pPr algn="ctr">
              <a:lnSpc>
                <a:spcPct val="107000"/>
              </a:lnSpc>
              <a:spcBef>
                <a:spcPts val="200"/>
              </a:spcBef>
            </a:pPr>
            <a:r>
              <a:rPr lang="en-ZA" sz="1400" b="1" dirty="0">
                <a:solidFill>
                  <a:schemeClr val="accent6">
                    <a:lumMod val="50000"/>
                  </a:schemeClr>
                </a:solidFill>
                <a:latin typeface="Arial Narrow" panose="020B0606020202030204" pitchFamily="34" charset="0"/>
                <a:ea typeface="Times New Roman" panose="02020603050405020304" pitchFamily="18" charset="0"/>
                <a:cs typeface="Times New Roman" panose="02020603050405020304" pitchFamily="18" charset="0"/>
              </a:rPr>
              <a:t>Programme 1: Administration</a:t>
            </a:r>
            <a:endParaRPr lang="en-US" sz="1400" b="1" dirty="0">
              <a:solidFill>
                <a:schemeClr val="accent6">
                  <a:lumMod val="50000"/>
                </a:schemeClr>
              </a:solidFill>
              <a:latin typeface="Arial Narrow" panose="020B0606020202030204" pitchFamily="34" charset="0"/>
              <a:ea typeface="Times New Roman" panose="02020603050405020304" pitchFamily="18" charset="0"/>
              <a:cs typeface="Times New Roman" panose="02020603050405020304" pitchFamily="18" charset="0"/>
            </a:endParaRPr>
          </a:p>
          <a:p>
            <a:pPr algn="ctr">
              <a:lnSpc>
                <a:spcPct val="107000"/>
              </a:lnSpc>
              <a:spcBef>
                <a:spcPts val="200"/>
              </a:spcBef>
            </a:pPr>
            <a:r>
              <a:rPr lang="en-ZA" sz="1400" b="1" dirty="0">
                <a:solidFill>
                  <a:srgbClr val="024522"/>
                </a:solidFill>
                <a:latin typeface="Arial Narrow" panose="020B0606020202030204" pitchFamily="34" charset="0"/>
                <a:ea typeface="Times New Roman" panose="02020603050405020304" pitchFamily="18" charset="0"/>
                <a:cs typeface="Arial" panose="020B0604020202020204" pitchFamily="34" charset="0"/>
              </a:rPr>
              <a:t>Purpose: </a:t>
            </a:r>
            <a:r>
              <a:rPr lang="en-ZA" sz="1400" b="1" dirty="0">
                <a:latin typeface="Arial Narrow" panose="020B0606020202030204" pitchFamily="34" charset="0"/>
                <a:ea typeface="Times New Roman" panose="02020603050405020304" pitchFamily="18" charset="0"/>
                <a:cs typeface="Times New Roman" panose="02020603050405020304" pitchFamily="18" charset="0"/>
              </a:rPr>
              <a:t>Provide strategic leadership, management and support services to the Department</a:t>
            </a:r>
            <a:r>
              <a:rPr lang="en-ZA" sz="1400" dirty="0">
                <a:latin typeface="Arial Narrow" panose="020B0606020202030204" pitchFamily="34" charset="0"/>
                <a:ea typeface="Times New Roman" panose="02020603050405020304" pitchFamily="18" charset="0"/>
                <a:cs typeface="Times New Roman" panose="02020603050405020304" pitchFamily="18" charset="0"/>
              </a:rPr>
              <a:t>.</a:t>
            </a:r>
            <a:endParaRPr lang="en-US" sz="1400" dirty="0">
              <a:latin typeface="Arial Narrow" panose="020B0606020202030204" pitchFamily="34" charset="0"/>
              <a:ea typeface="Times New Roman" panose="02020603050405020304" pitchFamily="18" charset="0"/>
              <a:cs typeface="Times New Roman" panose="02020603050405020304" pitchFamily="18" charset="0"/>
            </a:endParaRPr>
          </a:p>
          <a:p>
            <a:pPr indent="57150" algn="just">
              <a:lnSpc>
                <a:spcPct val="150000"/>
              </a:lnSpc>
            </a:pPr>
            <a:r>
              <a:rPr lang="en-ZA" sz="1050" dirty="0">
                <a:latin typeface="Arial Narrow" panose="020B0606020202030204" pitchFamily="34" charset="0"/>
                <a:ea typeface="Times New Roman" panose="02020603050405020304" pitchFamily="18" charset="0"/>
                <a:cs typeface="Times New Roman" panose="02020603050405020304" pitchFamily="18" charset="0"/>
              </a:rPr>
              <a:t> </a:t>
            </a:r>
            <a:endParaRPr lang="en-US" sz="1050" dirty="0">
              <a:latin typeface="Arial Narrow" panose="020B0606020202030204" pitchFamily="34" charset="0"/>
              <a:ea typeface="Times New Roman" panose="02020603050405020304" pitchFamily="18" charset="0"/>
              <a:cs typeface="Times New Roman" panose="02020603050405020304" pitchFamily="18" charset="0"/>
            </a:endParaRPr>
          </a:p>
        </p:txBody>
      </p:sp>
      <p:sp>
        <p:nvSpPr>
          <p:cNvPr id="19" name="Rectangle 18"/>
          <p:cNvSpPr/>
          <p:nvPr/>
        </p:nvSpPr>
        <p:spPr>
          <a:xfrm>
            <a:off x="7863114" y="2237745"/>
            <a:ext cx="740228" cy="3904343"/>
          </a:xfrm>
          <a:prstGeom prst="rect">
            <a:avLst/>
          </a:prstGeom>
          <a:solidFill>
            <a:srgbClr val="336600"/>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ZA" sz="2000" b="1" dirty="0">
                <a:solidFill>
                  <a:schemeClr val="tx1"/>
                </a:solidFill>
                <a:latin typeface="Arial Narrow" panose="020B0606020202030204" pitchFamily="34" charset="0"/>
              </a:rPr>
              <a:t>Finance Administration</a:t>
            </a:r>
          </a:p>
        </p:txBody>
      </p:sp>
      <p:graphicFrame>
        <p:nvGraphicFramePr>
          <p:cNvPr id="15" name="Diagram 14"/>
          <p:cNvGraphicFramePr/>
          <p:nvPr>
            <p:extLst>
              <p:ext uri="{D42A27DB-BD31-4B8C-83A1-F6EECF244321}">
                <p14:modId xmlns:p14="http://schemas.microsoft.com/office/powerpoint/2010/main" xmlns="" val="155784576"/>
              </p:ext>
            </p:extLst>
          </p:nvPr>
        </p:nvGraphicFramePr>
        <p:xfrm>
          <a:off x="1496616" y="2254215"/>
          <a:ext cx="6096000" cy="4064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xmlns="" val="3295710977"/>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2"/>
          <p:cNvSpPr>
            <a:spLocks noChangeArrowheads="1"/>
          </p:cNvSpPr>
          <p:nvPr/>
        </p:nvSpPr>
        <p:spPr bwMode="auto">
          <a:xfrm>
            <a:off x="0" y="1"/>
            <a:ext cx="9906000" cy="1196752"/>
          </a:xfrm>
          <a:prstGeom prst="rect">
            <a:avLst/>
          </a:prstGeom>
          <a:gradFill rotWithShape="0">
            <a:gsLst>
              <a:gs pos="100000">
                <a:srgbClr val="FFFFFF"/>
              </a:gs>
              <a:gs pos="0">
                <a:srgbClr val="CDE3A3"/>
              </a:gs>
            </a:gsLst>
            <a:lin ang="5400000" scaled="1"/>
          </a:gradFill>
          <a:ln>
            <a:noFill/>
          </a:ln>
          <a:effectLst/>
        </p:spPr>
        <p:txBody>
          <a:bodyPr vert="horz" wrap="square" lIns="36576" tIns="36576" rIns="36576" bIns="36576" numCol="1" anchor="t" anchorCtr="0" compatLnSpc="1">
            <a:prstTxWarp prst="textNoShape">
              <a:avLst/>
            </a:prstTxWarp>
          </a:bodyPr>
          <a:lstStyle/>
          <a:p>
            <a:endParaRPr lang="en-US"/>
          </a:p>
        </p:txBody>
      </p:sp>
      <p:pic>
        <p:nvPicPr>
          <p:cNvPr id="7" name="Picture 3"/>
          <p:cNvPicPr>
            <a:picLocks noChangeAspect="1" noChangeArrowheads="1"/>
          </p:cNvPicPr>
          <p:nvPr/>
        </p:nvPicPr>
        <p:blipFill>
          <a:blip r:embed="rId2" cstate="print">
            <a:extLst>
              <a:ext uri="{28A0092B-C50C-407E-A947-70E740481C1C}">
                <a14:useLocalDpi xmlns:a14="http://schemas.microsoft.com/office/drawing/2010/main" xmlns="" val="0"/>
              </a:ext>
            </a:extLst>
          </a:blip>
          <a:srcRect l="75917" t="68320" r="5171" b="16243"/>
          <a:stretch>
            <a:fillRect/>
          </a:stretch>
        </p:blipFill>
        <p:spPr bwMode="auto">
          <a:xfrm rot="10800000" flipH="1">
            <a:off x="-4763" y="3175"/>
            <a:ext cx="1600201" cy="841375"/>
          </a:xfrm>
          <a:prstGeom prst="rect">
            <a:avLst/>
          </a:prstGeom>
          <a:noFill/>
          <a:ln>
            <a:noFill/>
          </a:ln>
          <a:effectLst/>
          <a:extLst>
            <a:ext uri="{909E8E84-426E-40DD-AFC4-6F175D3DCCD1}">
              <a14:hiddenFill xmlns:a14="http://schemas.microsoft.com/office/drawing/2010/main" xmlns="">
                <a:solidFill>
                  <a:srgbClr val="5B9BD5"/>
                </a:solidFill>
              </a14:hiddenFill>
            </a:ext>
            <a:ext uri="{91240B29-F687-4F45-9708-019B960494DF}">
              <a14:hiddenLine xmlns:a14="http://schemas.microsoft.com/office/drawing/2010/main" xmlns="" w="25400" algn="ctr">
                <a:solidFill>
                  <a:srgbClr val="000000"/>
                </a:solidFill>
                <a:miter lim="800000"/>
                <a:headEnd/>
                <a:tailEnd/>
              </a14:hiddenLine>
            </a:ext>
            <a:ext uri="{AF507438-7753-43E0-B8FC-AC1667EBCBE1}">
              <a14:hiddenEffects xmlns:a14="http://schemas.microsoft.com/office/drawing/2010/main" xmlns="">
                <a:effectLst>
                  <a:outerShdw dist="35921" dir="2700000" algn="ctr" rotWithShape="0">
                    <a:srgbClr val="000000"/>
                  </a:outerShdw>
                </a:effectLst>
              </a14:hiddenEffects>
            </a:ext>
          </a:extLst>
        </p:spPr>
      </p:pic>
      <p:sp>
        <p:nvSpPr>
          <p:cNvPr id="5" name="Rectangle 2"/>
          <p:cNvSpPr txBox="1">
            <a:spLocks noChangeArrowheads="1"/>
          </p:cNvSpPr>
          <p:nvPr/>
        </p:nvSpPr>
        <p:spPr bwMode="auto">
          <a:xfrm>
            <a:off x="381000" y="258373"/>
            <a:ext cx="9144000" cy="61350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None/>
            </a:pPr>
            <a:r>
              <a:rPr lang="en-US" altLang="en-US" sz="2400" b="1" dirty="0">
                <a:latin typeface="Arial Narrow" panose="020B0606020202030204" pitchFamily="34" charset="0"/>
              </a:rPr>
              <a:t>2023/24 PERFORMANCE MEASURES </a:t>
            </a:r>
            <a:endParaRPr lang="en-US" altLang="en-US" sz="1400" b="1" dirty="0">
              <a:latin typeface="Arial Narrow" panose="020B0606020202030204" pitchFamily="34" charset="0"/>
            </a:endParaRPr>
          </a:p>
        </p:txBody>
      </p:sp>
      <p:sp>
        <p:nvSpPr>
          <p:cNvPr id="14" name="Rectangle 13"/>
          <p:cNvSpPr/>
          <p:nvPr/>
        </p:nvSpPr>
        <p:spPr>
          <a:xfrm>
            <a:off x="381000" y="1556792"/>
            <a:ext cx="8918812" cy="579005"/>
          </a:xfrm>
          <a:prstGeom prst="rect">
            <a:avLst/>
          </a:prstGeom>
        </p:spPr>
        <p:txBody>
          <a:bodyPr wrap="square">
            <a:spAutoFit/>
          </a:bodyPr>
          <a:lstStyle/>
          <a:p>
            <a:pPr algn="ctr">
              <a:lnSpc>
                <a:spcPct val="107000"/>
              </a:lnSpc>
              <a:spcBef>
                <a:spcPts val="200"/>
              </a:spcBef>
            </a:pPr>
            <a:r>
              <a:rPr lang="en-ZA" sz="1400" b="1" dirty="0">
                <a:solidFill>
                  <a:schemeClr val="accent6">
                    <a:lumMod val="50000"/>
                  </a:schemeClr>
                </a:solidFill>
                <a:latin typeface="Arial Narrow" panose="020B0606020202030204" pitchFamily="34" charset="0"/>
                <a:ea typeface="Times New Roman" panose="02020603050405020304" pitchFamily="18" charset="0"/>
                <a:cs typeface="Times New Roman" panose="02020603050405020304" pitchFamily="18" charset="0"/>
              </a:rPr>
              <a:t>Programme 2: </a:t>
            </a:r>
            <a:r>
              <a:rPr lang="en-US" sz="1400" b="1" dirty="0">
                <a:solidFill>
                  <a:schemeClr val="accent6">
                    <a:lumMod val="50000"/>
                  </a:schemeClr>
                </a:solidFill>
                <a:latin typeface="Arial Narrow" panose="020B0606020202030204" pitchFamily="34" charset="0"/>
                <a:ea typeface="Times New Roman" panose="02020603050405020304" pitchFamily="18" charset="0"/>
                <a:cs typeface="Times New Roman" panose="02020603050405020304" pitchFamily="18" charset="0"/>
              </a:rPr>
              <a:t>Inter-Sectoral Coordination and Strategic Partnerships</a:t>
            </a:r>
          </a:p>
          <a:p>
            <a:pPr algn="ctr">
              <a:lnSpc>
                <a:spcPct val="107000"/>
              </a:lnSpc>
              <a:spcBef>
                <a:spcPts val="200"/>
              </a:spcBef>
            </a:pPr>
            <a:r>
              <a:rPr lang="en-ZA" sz="1400" b="1" dirty="0">
                <a:solidFill>
                  <a:srgbClr val="024522"/>
                </a:solidFill>
                <a:latin typeface="Arial Narrow" panose="020B0606020202030204" pitchFamily="34" charset="0"/>
                <a:ea typeface="Times New Roman" panose="02020603050405020304" pitchFamily="18" charset="0"/>
                <a:cs typeface="Arial" panose="020B0604020202020204" pitchFamily="34" charset="0"/>
              </a:rPr>
              <a:t>Purpose: </a:t>
            </a:r>
            <a:r>
              <a:rPr lang="en-US" sz="1400" b="1" dirty="0">
                <a:latin typeface="Arial Narrow" panose="020B0606020202030204" pitchFamily="34" charset="0"/>
                <a:ea typeface="Times New Roman" panose="02020603050405020304" pitchFamily="18" charset="0"/>
                <a:cs typeface="Times New Roman" panose="02020603050405020304" pitchFamily="18" charset="0"/>
              </a:rPr>
              <a:t>To manage and encourage national dialogue on community safety and crime prevention</a:t>
            </a:r>
            <a:r>
              <a:rPr lang="en-ZA" sz="1400" dirty="0">
                <a:latin typeface="Arial Narrow" panose="020B0606020202030204" pitchFamily="34" charset="0"/>
                <a:ea typeface="Times New Roman" panose="02020603050405020304" pitchFamily="18" charset="0"/>
                <a:cs typeface="Times New Roman" panose="02020603050405020304" pitchFamily="18" charset="0"/>
              </a:rPr>
              <a:t> </a:t>
            </a:r>
            <a:endParaRPr lang="en-US" sz="1400" dirty="0">
              <a:latin typeface="Arial Narrow" panose="020B0606020202030204" pitchFamily="34" charset="0"/>
              <a:ea typeface="Times New Roman" panose="02020603050405020304" pitchFamily="18" charset="0"/>
              <a:cs typeface="Times New Roman" panose="02020603050405020304" pitchFamily="18" charset="0"/>
            </a:endParaRPr>
          </a:p>
        </p:txBody>
      </p:sp>
      <p:sp>
        <p:nvSpPr>
          <p:cNvPr id="19" name="Rectangle 18"/>
          <p:cNvSpPr/>
          <p:nvPr/>
        </p:nvSpPr>
        <p:spPr>
          <a:xfrm>
            <a:off x="7863114" y="2237745"/>
            <a:ext cx="740228" cy="3904343"/>
          </a:xfrm>
          <a:prstGeom prst="rect">
            <a:avLst/>
          </a:prstGeom>
          <a:solidFill>
            <a:srgbClr val="336600"/>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ZA" sz="2000" b="1" dirty="0">
                <a:solidFill>
                  <a:schemeClr val="tx1"/>
                </a:solidFill>
                <a:latin typeface="Arial Narrow" panose="020B0606020202030204" pitchFamily="34" charset="0"/>
              </a:rPr>
              <a:t>IGR, Civil Society &amp; PPPs</a:t>
            </a:r>
          </a:p>
        </p:txBody>
      </p:sp>
      <p:graphicFrame>
        <p:nvGraphicFramePr>
          <p:cNvPr id="15" name="Diagram 14"/>
          <p:cNvGraphicFramePr/>
          <p:nvPr>
            <p:extLst>
              <p:ext uri="{D42A27DB-BD31-4B8C-83A1-F6EECF244321}">
                <p14:modId xmlns:p14="http://schemas.microsoft.com/office/powerpoint/2010/main" xmlns="" val="4121573998"/>
              </p:ext>
            </p:extLst>
          </p:nvPr>
        </p:nvGraphicFramePr>
        <p:xfrm>
          <a:off x="1496616" y="2254215"/>
          <a:ext cx="6096000" cy="4064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xmlns="" val="3228355113"/>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2"/>
          <p:cNvSpPr>
            <a:spLocks noChangeArrowheads="1"/>
          </p:cNvSpPr>
          <p:nvPr/>
        </p:nvSpPr>
        <p:spPr bwMode="auto">
          <a:xfrm>
            <a:off x="0" y="1"/>
            <a:ext cx="9906000" cy="1196752"/>
          </a:xfrm>
          <a:prstGeom prst="rect">
            <a:avLst/>
          </a:prstGeom>
          <a:gradFill rotWithShape="0">
            <a:gsLst>
              <a:gs pos="100000">
                <a:srgbClr val="FFFFFF"/>
              </a:gs>
              <a:gs pos="0">
                <a:srgbClr val="CDE3A3"/>
              </a:gs>
            </a:gsLst>
            <a:lin ang="5400000" scaled="1"/>
          </a:gradFill>
          <a:ln>
            <a:noFill/>
          </a:ln>
          <a:effectLst/>
        </p:spPr>
        <p:txBody>
          <a:bodyPr vert="horz" wrap="square" lIns="36576" tIns="36576" rIns="36576" bIns="36576" numCol="1" anchor="t" anchorCtr="0" compatLnSpc="1">
            <a:prstTxWarp prst="textNoShape">
              <a:avLst/>
            </a:prstTxWarp>
          </a:bodyPr>
          <a:lstStyle/>
          <a:p>
            <a:endParaRPr lang="en-US"/>
          </a:p>
        </p:txBody>
      </p:sp>
      <p:pic>
        <p:nvPicPr>
          <p:cNvPr id="7" name="Picture 3"/>
          <p:cNvPicPr>
            <a:picLocks noChangeAspect="1" noChangeArrowheads="1"/>
          </p:cNvPicPr>
          <p:nvPr/>
        </p:nvPicPr>
        <p:blipFill>
          <a:blip r:embed="rId2" cstate="print">
            <a:extLst>
              <a:ext uri="{28A0092B-C50C-407E-A947-70E740481C1C}">
                <a14:useLocalDpi xmlns:a14="http://schemas.microsoft.com/office/drawing/2010/main" xmlns="" val="0"/>
              </a:ext>
            </a:extLst>
          </a:blip>
          <a:srcRect l="75917" t="68320" r="5171" b="16243"/>
          <a:stretch>
            <a:fillRect/>
          </a:stretch>
        </p:blipFill>
        <p:spPr bwMode="auto">
          <a:xfrm rot="10800000" flipH="1">
            <a:off x="-4763" y="3175"/>
            <a:ext cx="1600201" cy="841375"/>
          </a:xfrm>
          <a:prstGeom prst="rect">
            <a:avLst/>
          </a:prstGeom>
          <a:noFill/>
          <a:ln>
            <a:noFill/>
          </a:ln>
          <a:effectLst/>
          <a:extLst>
            <a:ext uri="{909E8E84-426E-40DD-AFC4-6F175D3DCCD1}">
              <a14:hiddenFill xmlns:a14="http://schemas.microsoft.com/office/drawing/2010/main" xmlns="">
                <a:solidFill>
                  <a:srgbClr val="5B9BD5"/>
                </a:solidFill>
              </a14:hiddenFill>
            </a:ext>
            <a:ext uri="{91240B29-F687-4F45-9708-019B960494DF}">
              <a14:hiddenLine xmlns:a14="http://schemas.microsoft.com/office/drawing/2010/main" xmlns="" w="25400" algn="ctr">
                <a:solidFill>
                  <a:srgbClr val="000000"/>
                </a:solidFill>
                <a:miter lim="800000"/>
                <a:headEnd/>
                <a:tailEnd/>
              </a14:hiddenLine>
            </a:ext>
            <a:ext uri="{AF507438-7753-43E0-B8FC-AC1667EBCBE1}">
              <a14:hiddenEffects xmlns:a14="http://schemas.microsoft.com/office/drawing/2010/main" xmlns="">
                <a:effectLst>
                  <a:outerShdw dist="35921" dir="2700000" algn="ctr" rotWithShape="0">
                    <a:srgbClr val="000000"/>
                  </a:outerShdw>
                </a:effectLst>
              </a14:hiddenEffects>
            </a:ext>
          </a:extLst>
        </p:spPr>
      </p:pic>
      <p:sp>
        <p:nvSpPr>
          <p:cNvPr id="5" name="Rectangle 2"/>
          <p:cNvSpPr txBox="1">
            <a:spLocks noChangeArrowheads="1"/>
          </p:cNvSpPr>
          <p:nvPr/>
        </p:nvSpPr>
        <p:spPr bwMode="auto">
          <a:xfrm>
            <a:off x="493594" y="260648"/>
            <a:ext cx="9144000" cy="61350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None/>
            </a:pPr>
            <a:r>
              <a:rPr lang="en-US" altLang="en-US" sz="2400" b="1" dirty="0">
                <a:latin typeface="Arial Narrow" panose="020B0606020202030204" pitchFamily="34" charset="0"/>
              </a:rPr>
              <a:t>2023/24 PERFORMANCE MEASURES </a:t>
            </a:r>
            <a:endParaRPr lang="en-US" altLang="en-US" sz="1400" b="1" dirty="0">
              <a:latin typeface="Arial Narrow" panose="020B0606020202030204" pitchFamily="34" charset="0"/>
            </a:endParaRPr>
          </a:p>
        </p:txBody>
      </p:sp>
      <p:sp>
        <p:nvSpPr>
          <p:cNvPr id="14" name="Rectangle 13"/>
          <p:cNvSpPr/>
          <p:nvPr/>
        </p:nvSpPr>
        <p:spPr>
          <a:xfrm>
            <a:off x="493594" y="1493875"/>
            <a:ext cx="8918812" cy="579005"/>
          </a:xfrm>
          <a:prstGeom prst="rect">
            <a:avLst/>
          </a:prstGeom>
        </p:spPr>
        <p:txBody>
          <a:bodyPr wrap="square">
            <a:spAutoFit/>
          </a:bodyPr>
          <a:lstStyle/>
          <a:p>
            <a:pPr algn="ctr">
              <a:lnSpc>
                <a:spcPct val="107000"/>
              </a:lnSpc>
              <a:spcBef>
                <a:spcPts val="200"/>
              </a:spcBef>
            </a:pPr>
            <a:r>
              <a:rPr lang="en-ZA" sz="1400" b="1" dirty="0">
                <a:solidFill>
                  <a:schemeClr val="accent6">
                    <a:lumMod val="50000"/>
                  </a:schemeClr>
                </a:solidFill>
                <a:latin typeface="Arial Narrow" panose="020B0606020202030204" pitchFamily="34" charset="0"/>
                <a:ea typeface="Times New Roman" panose="02020603050405020304" pitchFamily="18" charset="0"/>
                <a:cs typeface="Times New Roman" panose="02020603050405020304" pitchFamily="18" charset="0"/>
              </a:rPr>
              <a:t>Programme 2: </a:t>
            </a:r>
            <a:r>
              <a:rPr lang="en-US" sz="1400" b="1" dirty="0">
                <a:solidFill>
                  <a:schemeClr val="accent6">
                    <a:lumMod val="50000"/>
                  </a:schemeClr>
                </a:solidFill>
                <a:latin typeface="Arial Narrow" panose="020B0606020202030204" pitchFamily="34" charset="0"/>
                <a:ea typeface="Times New Roman" panose="02020603050405020304" pitchFamily="18" charset="0"/>
                <a:cs typeface="Times New Roman" panose="02020603050405020304" pitchFamily="18" charset="0"/>
              </a:rPr>
              <a:t>Inter-Sectoral Coordination and Strategic Partnerships</a:t>
            </a:r>
          </a:p>
          <a:p>
            <a:pPr algn="ctr">
              <a:lnSpc>
                <a:spcPct val="107000"/>
              </a:lnSpc>
              <a:spcBef>
                <a:spcPts val="200"/>
              </a:spcBef>
            </a:pPr>
            <a:r>
              <a:rPr lang="en-ZA" sz="1400" b="1" dirty="0">
                <a:solidFill>
                  <a:srgbClr val="024522"/>
                </a:solidFill>
                <a:latin typeface="Arial Narrow" panose="020B0606020202030204" pitchFamily="34" charset="0"/>
                <a:ea typeface="Times New Roman" panose="02020603050405020304" pitchFamily="18" charset="0"/>
                <a:cs typeface="Arial" panose="020B0604020202020204" pitchFamily="34" charset="0"/>
              </a:rPr>
              <a:t>Purpose: </a:t>
            </a:r>
            <a:r>
              <a:rPr lang="en-US" sz="1400" b="1" dirty="0">
                <a:latin typeface="Arial Narrow" panose="020B0606020202030204" pitchFamily="34" charset="0"/>
                <a:ea typeface="Times New Roman" panose="02020603050405020304" pitchFamily="18" charset="0"/>
                <a:cs typeface="Times New Roman" panose="02020603050405020304" pitchFamily="18" charset="0"/>
              </a:rPr>
              <a:t>To manage and encourage national dialogue on community safety and crime prevention</a:t>
            </a:r>
            <a:r>
              <a:rPr lang="en-ZA" sz="1050" dirty="0">
                <a:latin typeface="Arial Narrow" panose="020B0606020202030204" pitchFamily="34" charset="0"/>
                <a:ea typeface="Times New Roman" panose="02020603050405020304" pitchFamily="18" charset="0"/>
                <a:cs typeface="Times New Roman" panose="02020603050405020304" pitchFamily="18" charset="0"/>
              </a:rPr>
              <a:t> </a:t>
            </a:r>
            <a:endParaRPr lang="en-US" sz="1050" dirty="0">
              <a:latin typeface="Arial Narrow" panose="020B0606020202030204" pitchFamily="34" charset="0"/>
              <a:ea typeface="Times New Roman" panose="02020603050405020304" pitchFamily="18" charset="0"/>
              <a:cs typeface="Times New Roman" panose="02020603050405020304" pitchFamily="18" charset="0"/>
            </a:endParaRPr>
          </a:p>
        </p:txBody>
      </p:sp>
      <p:sp>
        <p:nvSpPr>
          <p:cNvPr id="19" name="Rectangle 18"/>
          <p:cNvSpPr/>
          <p:nvPr/>
        </p:nvSpPr>
        <p:spPr>
          <a:xfrm>
            <a:off x="7863114" y="2237745"/>
            <a:ext cx="740228" cy="3904343"/>
          </a:xfrm>
          <a:prstGeom prst="rect">
            <a:avLst/>
          </a:prstGeom>
          <a:solidFill>
            <a:srgbClr val="336600"/>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ZA" sz="2000" b="1" dirty="0">
                <a:solidFill>
                  <a:schemeClr val="tx1"/>
                </a:solidFill>
                <a:latin typeface="Arial Narrow" panose="020B0606020202030204" pitchFamily="34" charset="0"/>
              </a:rPr>
              <a:t>IGR, Civil Society &amp; PPPs</a:t>
            </a:r>
          </a:p>
        </p:txBody>
      </p:sp>
      <p:graphicFrame>
        <p:nvGraphicFramePr>
          <p:cNvPr id="15" name="Diagram 14"/>
          <p:cNvGraphicFramePr/>
          <p:nvPr>
            <p:extLst>
              <p:ext uri="{D42A27DB-BD31-4B8C-83A1-F6EECF244321}">
                <p14:modId xmlns:p14="http://schemas.microsoft.com/office/powerpoint/2010/main" xmlns="" val="1353095372"/>
              </p:ext>
            </p:extLst>
          </p:nvPr>
        </p:nvGraphicFramePr>
        <p:xfrm>
          <a:off x="1352600" y="2237745"/>
          <a:ext cx="6096000" cy="4064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xmlns="" val="3411943108"/>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2"/>
          <p:cNvSpPr>
            <a:spLocks noChangeArrowheads="1"/>
          </p:cNvSpPr>
          <p:nvPr/>
        </p:nvSpPr>
        <p:spPr bwMode="auto">
          <a:xfrm>
            <a:off x="0" y="1"/>
            <a:ext cx="9906000" cy="1196752"/>
          </a:xfrm>
          <a:prstGeom prst="rect">
            <a:avLst/>
          </a:prstGeom>
          <a:gradFill rotWithShape="0">
            <a:gsLst>
              <a:gs pos="100000">
                <a:srgbClr val="FFFFFF"/>
              </a:gs>
              <a:gs pos="0">
                <a:srgbClr val="CDE3A3"/>
              </a:gs>
            </a:gsLst>
            <a:lin ang="5400000" scaled="1"/>
          </a:gradFill>
          <a:ln>
            <a:noFill/>
          </a:ln>
          <a:effectLst/>
        </p:spPr>
        <p:txBody>
          <a:bodyPr vert="horz" wrap="square" lIns="36576" tIns="36576" rIns="36576" bIns="36576" numCol="1" anchor="t" anchorCtr="0" compatLnSpc="1">
            <a:prstTxWarp prst="textNoShape">
              <a:avLst/>
            </a:prstTxWarp>
          </a:bodyPr>
          <a:lstStyle/>
          <a:p>
            <a:endParaRPr lang="en-US"/>
          </a:p>
        </p:txBody>
      </p:sp>
      <p:pic>
        <p:nvPicPr>
          <p:cNvPr id="7" name="Picture 3"/>
          <p:cNvPicPr>
            <a:picLocks noChangeAspect="1" noChangeArrowheads="1"/>
          </p:cNvPicPr>
          <p:nvPr/>
        </p:nvPicPr>
        <p:blipFill>
          <a:blip r:embed="rId2" cstate="print">
            <a:extLst>
              <a:ext uri="{28A0092B-C50C-407E-A947-70E740481C1C}">
                <a14:useLocalDpi xmlns:a14="http://schemas.microsoft.com/office/drawing/2010/main" xmlns="" val="0"/>
              </a:ext>
            </a:extLst>
          </a:blip>
          <a:srcRect l="75917" t="68320" r="5171" b="16243"/>
          <a:stretch>
            <a:fillRect/>
          </a:stretch>
        </p:blipFill>
        <p:spPr bwMode="auto">
          <a:xfrm rot="10800000" flipH="1">
            <a:off x="-4763" y="3175"/>
            <a:ext cx="1600201" cy="841375"/>
          </a:xfrm>
          <a:prstGeom prst="rect">
            <a:avLst/>
          </a:prstGeom>
          <a:noFill/>
          <a:ln>
            <a:noFill/>
          </a:ln>
          <a:effectLst/>
          <a:extLst>
            <a:ext uri="{909E8E84-426E-40DD-AFC4-6F175D3DCCD1}">
              <a14:hiddenFill xmlns:a14="http://schemas.microsoft.com/office/drawing/2010/main" xmlns="">
                <a:solidFill>
                  <a:srgbClr val="5B9BD5"/>
                </a:solidFill>
              </a14:hiddenFill>
            </a:ext>
            <a:ext uri="{91240B29-F687-4F45-9708-019B960494DF}">
              <a14:hiddenLine xmlns:a14="http://schemas.microsoft.com/office/drawing/2010/main" xmlns="" w="25400" algn="ctr">
                <a:solidFill>
                  <a:srgbClr val="000000"/>
                </a:solidFill>
                <a:miter lim="800000"/>
                <a:headEnd/>
                <a:tailEnd/>
              </a14:hiddenLine>
            </a:ext>
            <a:ext uri="{AF507438-7753-43E0-B8FC-AC1667EBCBE1}">
              <a14:hiddenEffects xmlns:a14="http://schemas.microsoft.com/office/drawing/2010/main" xmlns="">
                <a:effectLst>
                  <a:outerShdw dist="35921" dir="2700000" algn="ctr" rotWithShape="0">
                    <a:srgbClr val="000000"/>
                  </a:outerShdw>
                </a:effectLst>
              </a14:hiddenEffects>
            </a:ext>
          </a:extLst>
        </p:spPr>
      </p:pic>
      <p:sp>
        <p:nvSpPr>
          <p:cNvPr id="5" name="Rectangle 2"/>
          <p:cNvSpPr txBox="1">
            <a:spLocks noChangeArrowheads="1"/>
          </p:cNvSpPr>
          <p:nvPr/>
        </p:nvSpPr>
        <p:spPr bwMode="auto">
          <a:xfrm>
            <a:off x="273463" y="332656"/>
            <a:ext cx="9144000" cy="61350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None/>
            </a:pPr>
            <a:r>
              <a:rPr lang="en-US" altLang="en-US" sz="2400" b="1" dirty="0">
                <a:latin typeface="Arial Narrow" panose="020B0606020202030204" pitchFamily="34" charset="0"/>
              </a:rPr>
              <a:t>2023/24 PERFORMANCE MEASURES </a:t>
            </a:r>
            <a:endParaRPr lang="en-US" altLang="en-US" sz="1400" b="1" dirty="0">
              <a:latin typeface="Arial Narrow" panose="020B0606020202030204" pitchFamily="34" charset="0"/>
            </a:endParaRPr>
          </a:p>
        </p:txBody>
      </p:sp>
      <p:sp>
        <p:nvSpPr>
          <p:cNvPr id="14" name="Rectangle 13"/>
          <p:cNvSpPr/>
          <p:nvPr/>
        </p:nvSpPr>
        <p:spPr>
          <a:xfrm>
            <a:off x="493594" y="1532346"/>
            <a:ext cx="8918812" cy="579005"/>
          </a:xfrm>
          <a:prstGeom prst="rect">
            <a:avLst/>
          </a:prstGeom>
        </p:spPr>
        <p:txBody>
          <a:bodyPr wrap="square">
            <a:spAutoFit/>
          </a:bodyPr>
          <a:lstStyle/>
          <a:p>
            <a:pPr algn="ctr">
              <a:lnSpc>
                <a:spcPct val="107000"/>
              </a:lnSpc>
              <a:spcBef>
                <a:spcPts val="200"/>
              </a:spcBef>
            </a:pPr>
            <a:r>
              <a:rPr lang="en-ZA" sz="1400" b="1" dirty="0">
                <a:solidFill>
                  <a:schemeClr val="accent6">
                    <a:lumMod val="50000"/>
                  </a:schemeClr>
                </a:solidFill>
                <a:latin typeface="Arial Narrow" panose="020B0606020202030204" pitchFamily="34" charset="0"/>
                <a:ea typeface="Times New Roman" panose="02020603050405020304" pitchFamily="18" charset="0"/>
                <a:cs typeface="Times New Roman" panose="02020603050405020304" pitchFamily="18" charset="0"/>
              </a:rPr>
              <a:t>Programme 2: </a:t>
            </a:r>
            <a:r>
              <a:rPr lang="en-US" sz="1400" b="1" dirty="0">
                <a:solidFill>
                  <a:schemeClr val="accent6">
                    <a:lumMod val="50000"/>
                  </a:schemeClr>
                </a:solidFill>
                <a:latin typeface="Arial Narrow" panose="020B0606020202030204" pitchFamily="34" charset="0"/>
                <a:ea typeface="Times New Roman" panose="02020603050405020304" pitchFamily="18" charset="0"/>
                <a:cs typeface="Times New Roman" panose="02020603050405020304" pitchFamily="18" charset="0"/>
              </a:rPr>
              <a:t>Inter-Sectoral Coordination and Strategic Partnerships</a:t>
            </a:r>
          </a:p>
          <a:p>
            <a:pPr algn="ctr">
              <a:lnSpc>
                <a:spcPct val="107000"/>
              </a:lnSpc>
              <a:spcBef>
                <a:spcPts val="200"/>
              </a:spcBef>
            </a:pPr>
            <a:r>
              <a:rPr lang="en-ZA" sz="1400" b="1" dirty="0">
                <a:solidFill>
                  <a:srgbClr val="024522"/>
                </a:solidFill>
                <a:latin typeface="Arial Narrow" panose="020B0606020202030204" pitchFamily="34" charset="0"/>
                <a:ea typeface="Times New Roman" panose="02020603050405020304" pitchFamily="18" charset="0"/>
                <a:cs typeface="Arial" panose="020B0604020202020204" pitchFamily="34" charset="0"/>
              </a:rPr>
              <a:t>Purpose: </a:t>
            </a:r>
            <a:r>
              <a:rPr lang="en-US" sz="1400" b="1" dirty="0">
                <a:latin typeface="Arial Narrow" panose="020B0606020202030204" pitchFamily="34" charset="0"/>
                <a:ea typeface="Times New Roman" panose="02020603050405020304" pitchFamily="18" charset="0"/>
                <a:cs typeface="Times New Roman" panose="02020603050405020304" pitchFamily="18" charset="0"/>
              </a:rPr>
              <a:t>To manage and encourage national dialogue on community safety and crime prevention</a:t>
            </a:r>
            <a:r>
              <a:rPr lang="en-ZA" sz="1050" dirty="0">
                <a:latin typeface="Arial Narrow" panose="020B0606020202030204" pitchFamily="34" charset="0"/>
                <a:ea typeface="Times New Roman" panose="02020603050405020304" pitchFamily="18" charset="0"/>
                <a:cs typeface="Times New Roman" panose="02020603050405020304" pitchFamily="18" charset="0"/>
              </a:rPr>
              <a:t> </a:t>
            </a:r>
            <a:endParaRPr lang="en-US" sz="1050" dirty="0">
              <a:latin typeface="Arial Narrow" panose="020B0606020202030204" pitchFamily="34" charset="0"/>
              <a:ea typeface="Times New Roman" panose="02020603050405020304" pitchFamily="18" charset="0"/>
              <a:cs typeface="Times New Roman" panose="02020603050405020304" pitchFamily="18" charset="0"/>
            </a:endParaRPr>
          </a:p>
        </p:txBody>
      </p:sp>
      <p:sp>
        <p:nvSpPr>
          <p:cNvPr id="19" name="Rectangle 18"/>
          <p:cNvSpPr/>
          <p:nvPr/>
        </p:nvSpPr>
        <p:spPr>
          <a:xfrm>
            <a:off x="7863114" y="2237745"/>
            <a:ext cx="740228" cy="3904343"/>
          </a:xfrm>
          <a:prstGeom prst="rect">
            <a:avLst/>
          </a:prstGeom>
          <a:solidFill>
            <a:srgbClr val="336600"/>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ZA" sz="2000" b="1" dirty="0">
                <a:solidFill>
                  <a:schemeClr val="tx1"/>
                </a:solidFill>
                <a:latin typeface="Arial Narrow" panose="020B0606020202030204" pitchFamily="34" charset="0"/>
              </a:rPr>
              <a:t>Community Outreach</a:t>
            </a:r>
          </a:p>
        </p:txBody>
      </p:sp>
      <p:graphicFrame>
        <p:nvGraphicFramePr>
          <p:cNvPr id="15" name="Diagram 14"/>
          <p:cNvGraphicFramePr/>
          <p:nvPr>
            <p:extLst>
              <p:ext uri="{D42A27DB-BD31-4B8C-83A1-F6EECF244321}">
                <p14:modId xmlns:p14="http://schemas.microsoft.com/office/powerpoint/2010/main" xmlns="" val="804951388"/>
              </p:ext>
            </p:extLst>
          </p:nvPr>
        </p:nvGraphicFramePr>
        <p:xfrm>
          <a:off x="1352600" y="2216042"/>
          <a:ext cx="6096000" cy="4064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xmlns="" val="3482001063"/>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2"/>
          <p:cNvSpPr>
            <a:spLocks noChangeArrowheads="1"/>
          </p:cNvSpPr>
          <p:nvPr/>
        </p:nvSpPr>
        <p:spPr bwMode="auto">
          <a:xfrm>
            <a:off x="0" y="1"/>
            <a:ext cx="9906000" cy="1196752"/>
          </a:xfrm>
          <a:prstGeom prst="rect">
            <a:avLst/>
          </a:prstGeom>
          <a:gradFill rotWithShape="0">
            <a:gsLst>
              <a:gs pos="100000">
                <a:srgbClr val="FFFFFF"/>
              </a:gs>
              <a:gs pos="0">
                <a:srgbClr val="CDE3A3"/>
              </a:gs>
            </a:gsLst>
            <a:lin ang="5400000" scaled="1"/>
          </a:gradFill>
          <a:ln>
            <a:noFill/>
          </a:ln>
          <a:effectLst/>
        </p:spPr>
        <p:txBody>
          <a:bodyPr vert="horz" wrap="square" lIns="36576" tIns="36576" rIns="36576" bIns="36576" numCol="1" anchor="t" anchorCtr="0" compatLnSpc="1">
            <a:prstTxWarp prst="textNoShape">
              <a:avLst/>
            </a:prstTxWarp>
          </a:bodyPr>
          <a:lstStyle/>
          <a:p>
            <a:endParaRPr lang="en-US"/>
          </a:p>
        </p:txBody>
      </p:sp>
      <p:pic>
        <p:nvPicPr>
          <p:cNvPr id="7" name="Picture 3"/>
          <p:cNvPicPr>
            <a:picLocks noChangeAspect="1" noChangeArrowheads="1"/>
          </p:cNvPicPr>
          <p:nvPr/>
        </p:nvPicPr>
        <p:blipFill>
          <a:blip r:embed="rId2" cstate="print">
            <a:extLst>
              <a:ext uri="{28A0092B-C50C-407E-A947-70E740481C1C}">
                <a14:useLocalDpi xmlns:a14="http://schemas.microsoft.com/office/drawing/2010/main" xmlns="" val="0"/>
              </a:ext>
            </a:extLst>
          </a:blip>
          <a:srcRect l="75917" t="68320" r="5171" b="16243"/>
          <a:stretch>
            <a:fillRect/>
          </a:stretch>
        </p:blipFill>
        <p:spPr bwMode="auto">
          <a:xfrm rot="10800000" flipH="1">
            <a:off x="-4763" y="3175"/>
            <a:ext cx="1600201" cy="841375"/>
          </a:xfrm>
          <a:prstGeom prst="rect">
            <a:avLst/>
          </a:prstGeom>
          <a:noFill/>
          <a:ln>
            <a:noFill/>
          </a:ln>
          <a:effectLst/>
          <a:extLst>
            <a:ext uri="{909E8E84-426E-40DD-AFC4-6F175D3DCCD1}">
              <a14:hiddenFill xmlns:a14="http://schemas.microsoft.com/office/drawing/2010/main" xmlns="">
                <a:solidFill>
                  <a:srgbClr val="5B9BD5"/>
                </a:solidFill>
              </a14:hiddenFill>
            </a:ext>
            <a:ext uri="{91240B29-F687-4F45-9708-019B960494DF}">
              <a14:hiddenLine xmlns:a14="http://schemas.microsoft.com/office/drawing/2010/main" xmlns="" w="25400" algn="ctr">
                <a:solidFill>
                  <a:srgbClr val="000000"/>
                </a:solidFill>
                <a:miter lim="800000"/>
                <a:headEnd/>
                <a:tailEnd/>
              </a14:hiddenLine>
            </a:ext>
            <a:ext uri="{AF507438-7753-43E0-B8FC-AC1667EBCBE1}">
              <a14:hiddenEffects xmlns:a14="http://schemas.microsoft.com/office/drawing/2010/main" xmlns="">
                <a:effectLst>
                  <a:outerShdw dist="35921" dir="2700000" algn="ctr" rotWithShape="0">
                    <a:srgbClr val="000000"/>
                  </a:outerShdw>
                </a:effectLst>
              </a14:hiddenEffects>
            </a:ext>
          </a:extLst>
        </p:spPr>
      </p:pic>
      <p:sp>
        <p:nvSpPr>
          <p:cNvPr id="5" name="Rectangle 2"/>
          <p:cNvSpPr txBox="1">
            <a:spLocks noChangeArrowheads="1"/>
          </p:cNvSpPr>
          <p:nvPr/>
        </p:nvSpPr>
        <p:spPr bwMode="auto">
          <a:xfrm>
            <a:off x="381000" y="260648"/>
            <a:ext cx="9144000" cy="61350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None/>
            </a:pPr>
            <a:r>
              <a:rPr lang="en-US" altLang="en-US" sz="2400" b="1" dirty="0">
                <a:latin typeface="Arial Narrow" panose="020B0606020202030204" pitchFamily="34" charset="0"/>
              </a:rPr>
              <a:t>2023/24 PERFORMANCE MEASURES </a:t>
            </a:r>
            <a:endParaRPr lang="en-US" altLang="en-US" sz="1400" b="1" dirty="0">
              <a:latin typeface="Arial Narrow" panose="020B0606020202030204" pitchFamily="34" charset="0"/>
            </a:endParaRPr>
          </a:p>
        </p:txBody>
      </p:sp>
      <p:sp>
        <p:nvSpPr>
          <p:cNvPr id="14" name="Rectangle 13"/>
          <p:cNvSpPr/>
          <p:nvPr/>
        </p:nvSpPr>
        <p:spPr>
          <a:xfrm>
            <a:off x="493594" y="1483346"/>
            <a:ext cx="8918812" cy="579005"/>
          </a:xfrm>
          <a:prstGeom prst="rect">
            <a:avLst/>
          </a:prstGeom>
        </p:spPr>
        <p:txBody>
          <a:bodyPr wrap="square">
            <a:spAutoFit/>
          </a:bodyPr>
          <a:lstStyle/>
          <a:p>
            <a:pPr algn="ctr">
              <a:lnSpc>
                <a:spcPct val="107000"/>
              </a:lnSpc>
              <a:spcBef>
                <a:spcPts val="200"/>
              </a:spcBef>
            </a:pPr>
            <a:r>
              <a:rPr lang="en-ZA" sz="1400" b="1" dirty="0">
                <a:solidFill>
                  <a:schemeClr val="accent6">
                    <a:lumMod val="50000"/>
                  </a:schemeClr>
                </a:solidFill>
                <a:latin typeface="Arial Narrow" panose="020B0606020202030204" pitchFamily="34" charset="0"/>
                <a:ea typeface="Times New Roman" panose="02020603050405020304" pitchFamily="18" charset="0"/>
                <a:cs typeface="Times New Roman" panose="02020603050405020304" pitchFamily="18" charset="0"/>
              </a:rPr>
              <a:t>Programme 3: Legislation and Policy Development</a:t>
            </a:r>
            <a:endParaRPr lang="en-US" sz="1400" b="1" dirty="0">
              <a:solidFill>
                <a:schemeClr val="accent6">
                  <a:lumMod val="50000"/>
                </a:schemeClr>
              </a:solidFill>
              <a:latin typeface="Arial Narrow" panose="020B0606020202030204" pitchFamily="34" charset="0"/>
              <a:ea typeface="Times New Roman" panose="02020603050405020304" pitchFamily="18" charset="0"/>
              <a:cs typeface="Times New Roman" panose="02020603050405020304" pitchFamily="18" charset="0"/>
            </a:endParaRPr>
          </a:p>
          <a:p>
            <a:pPr algn="ctr">
              <a:lnSpc>
                <a:spcPct val="107000"/>
              </a:lnSpc>
              <a:spcBef>
                <a:spcPts val="200"/>
              </a:spcBef>
            </a:pPr>
            <a:r>
              <a:rPr lang="en-ZA" sz="1400" b="1" dirty="0">
                <a:solidFill>
                  <a:srgbClr val="024522"/>
                </a:solidFill>
                <a:latin typeface="Arial Narrow" panose="020B0606020202030204" pitchFamily="34" charset="0"/>
                <a:ea typeface="Times New Roman" panose="02020603050405020304" pitchFamily="18" charset="0"/>
                <a:cs typeface="Arial" panose="020B0604020202020204" pitchFamily="34" charset="0"/>
              </a:rPr>
              <a:t>Purpose: </a:t>
            </a:r>
            <a:r>
              <a:rPr lang="en-US" sz="1400" b="1" dirty="0">
                <a:latin typeface="Arial Narrow" panose="020B0606020202030204" pitchFamily="34" charset="0"/>
                <a:ea typeface="Times New Roman" panose="02020603050405020304" pitchFamily="18" charset="0"/>
                <a:cs typeface="Times New Roman" panose="02020603050405020304" pitchFamily="18" charset="0"/>
              </a:rPr>
              <a:t>Develop policy and legislation for the police sector and conduct research on policing and crime</a:t>
            </a:r>
            <a:endParaRPr lang="en-US" sz="1050" dirty="0">
              <a:latin typeface="Arial Narrow" panose="020B0606020202030204" pitchFamily="34" charset="0"/>
              <a:ea typeface="Times New Roman" panose="02020603050405020304" pitchFamily="18" charset="0"/>
              <a:cs typeface="Times New Roman" panose="02020603050405020304" pitchFamily="18" charset="0"/>
            </a:endParaRPr>
          </a:p>
        </p:txBody>
      </p:sp>
      <p:sp>
        <p:nvSpPr>
          <p:cNvPr id="19" name="Rectangle 18"/>
          <p:cNvSpPr/>
          <p:nvPr/>
        </p:nvSpPr>
        <p:spPr>
          <a:xfrm>
            <a:off x="7863114" y="2237745"/>
            <a:ext cx="740228" cy="3904343"/>
          </a:xfrm>
          <a:prstGeom prst="rect">
            <a:avLst/>
          </a:prstGeom>
          <a:solidFill>
            <a:srgbClr val="336600"/>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ZA" sz="2000" b="1" dirty="0">
                <a:solidFill>
                  <a:schemeClr val="tx1"/>
                </a:solidFill>
                <a:latin typeface="Arial Narrow" panose="020B0606020202030204" pitchFamily="34" charset="0"/>
              </a:rPr>
              <a:t>Policy Development and Research</a:t>
            </a:r>
          </a:p>
        </p:txBody>
      </p:sp>
      <p:graphicFrame>
        <p:nvGraphicFramePr>
          <p:cNvPr id="15" name="Diagram 14"/>
          <p:cNvGraphicFramePr/>
          <p:nvPr>
            <p:extLst>
              <p:ext uri="{D42A27DB-BD31-4B8C-83A1-F6EECF244321}">
                <p14:modId xmlns:p14="http://schemas.microsoft.com/office/powerpoint/2010/main" xmlns="" val="4125015954"/>
              </p:ext>
            </p:extLst>
          </p:nvPr>
        </p:nvGraphicFramePr>
        <p:xfrm>
          <a:off x="1352600" y="2157916"/>
          <a:ext cx="6096000" cy="4064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xmlns="" val="1367429033"/>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2"/>
          <p:cNvSpPr>
            <a:spLocks noChangeArrowheads="1"/>
          </p:cNvSpPr>
          <p:nvPr/>
        </p:nvSpPr>
        <p:spPr bwMode="auto">
          <a:xfrm>
            <a:off x="0" y="1"/>
            <a:ext cx="9906000" cy="1196752"/>
          </a:xfrm>
          <a:prstGeom prst="rect">
            <a:avLst/>
          </a:prstGeom>
          <a:gradFill rotWithShape="0">
            <a:gsLst>
              <a:gs pos="100000">
                <a:srgbClr val="FFFFFF"/>
              </a:gs>
              <a:gs pos="0">
                <a:srgbClr val="CDE3A3"/>
              </a:gs>
            </a:gsLst>
            <a:lin ang="5400000" scaled="1"/>
          </a:gradFill>
          <a:ln>
            <a:noFill/>
          </a:ln>
          <a:effectLst/>
        </p:spPr>
        <p:txBody>
          <a:bodyPr vert="horz" wrap="square" lIns="36576" tIns="36576" rIns="36576" bIns="36576" numCol="1" anchor="t" anchorCtr="0" compatLnSpc="1">
            <a:prstTxWarp prst="textNoShape">
              <a:avLst/>
            </a:prstTxWarp>
          </a:bodyPr>
          <a:lstStyle/>
          <a:p>
            <a:endParaRPr lang="en-US"/>
          </a:p>
        </p:txBody>
      </p:sp>
      <p:pic>
        <p:nvPicPr>
          <p:cNvPr id="7" name="Picture 3"/>
          <p:cNvPicPr>
            <a:picLocks noChangeAspect="1" noChangeArrowheads="1"/>
          </p:cNvPicPr>
          <p:nvPr/>
        </p:nvPicPr>
        <p:blipFill>
          <a:blip r:embed="rId2" cstate="print">
            <a:extLst>
              <a:ext uri="{28A0092B-C50C-407E-A947-70E740481C1C}">
                <a14:useLocalDpi xmlns:a14="http://schemas.microsoft.com/office/drawing/2010/main" xmlns="" val="0"/>
              </a:ext>
            </a:extLst>
          </a:blip>
          <a:srcRect l="75917" t="68320" r="5171" b="16243"/>
          <a:stretch>
            <a:fillRect/>
          </a:stretch>
        </p:blipFill>
        <p:spPr bwMode="auto">
          <a:xfrm rot="10800000" flipH="1">
            <a:off x="-4763" y="3175"/>
            <a:ext cx="1600201" cy="841375"/>
          </a:xfrm>
          <a:prstGeom prst="rect">
            <a:avLst/>
          </a:prstGeom>
          <a:noFill/>
          <a:ln>
            <a:noFill/>
          </a:ln>
          <a:effectLst/>
          <a:extLst>
            <a:ext uri="{909E8E84-426E-40DD-AFC4-6F175D3DCCD1}">
              <a14:hiddenFill xmlns:a14="http://schemas.microsoft.com/office/drawing/2010/main" xmlns="">
                <a:solidFill>
                  <a:srgbClr val="5B9BD5"/>
                </a:solidFill>
              </a14:hiddenFill>
            </a:ext>
            <a:ext uri="{91240B29-F687-4F45-9708-019B960494DF}">
              <a14:hiddenLine xmlns:a14="http://schemas.microsoft.com/office/drawing/2010/main" xmlns="" w="25400" algn="ctr">
                <a:solidFill>
                  <a:srgbClr val="000000"/>
                </a:solidFill>
                <a:miter lim="800000"/>
                <a:headEnd/>
                <a:tailEnd/>
              </a14:hiddenLine>
            </a:ext>
            <a:ext uri="{AF507438-7753-43E0-B8FC-AC1667EBCBE1}">
              <a14:hiddenEffects xmlns:a14="http://schemas.microsoft.com/office/drawing/2010/main" xmlns="">
                <a:effectLst>
                  <a:outerShdw dist="35921" dir="2700000" algn="ctr" rotWithShape="0">
                    <a:srgbClr val="000000"/>
                  </a:outerShdw>
                </a:effectLst>
              </a14:hiddenEffects>
            </a:ext>
          </a:extLst>
        </p:spPr>
      </p:pic>
      <p:sp>
        <p:nvSpPr>
          <p:cNvPr id="5" name="Rectangle 2"/>
          <p:cNvSpPr txBox="1">
            <a:spLocks noChangeArrowheads="1"/>
          </p:cNvSpPr>
          <p:nvPr/>
        </p:nvSpPr>
        <p:spPr bwMode="auto">
          <a:xfrm>
            <a:off x="344488" y="366738"/>
            <a:ext cx="9144000" cy="61350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None/>
            </a:pPr>
            <a:r>
              <a:rPr lang="en-US" altLang="en-US" sz="2400" b="1" dirty="0">
                <a:latin typeface="Arial Narrow" panose="020B0606020202030204" pitchFamily="34" charset="0"/>
              </a:rPr>
              <a:t>2023/24 PERFORMANCE MEASURES </a:t>
            </a:r>
            <a:endParaRPr lang="en-US" altLang="en-US" sz="1400" b="1" dirty="0">
              <a:latin typeface="Arial Narrow" panose="020B0606020202030204" pitchFamily="34" charset="0"/>
            </a:endParaRPr>
          </a:p>
        </p:txBody>
      </p:sp>
      <p:sp>
        <p:nvSpPr>
          <p:cNvPr id="14" name="Rectangle 13"/>
          <p:cNvSpPr/>
          <p:nvPr/>
        </p:nvSpPr>
        <p:spPr>
          <a:xfrm>
            <a:off x="272480" y="1410911"/>
            <a:ext cx="8918812" cy="579005"/>
          </a:xfrm>
          <a:prstGeom prst="rect">
            <a:avLst/>
          </a:prstGeom>
        </p:spPr>
        <p:txBody>
          <a:bodyPr wrap="square">
            <a:spAutoFit/>
          </a:bodyPr>
          <a:lstStyle/>
          <a:p>
            <a:pPr algn="ctr">
              <a:lnSpc>
                <a:spcPct val="107000"/>
              </a:lnSpc>
              <a:spcBef>
                <a:spcPts val="200"/>
              </a:spcBef>
            </a:pPr>
            <a:r>
              <a:rPr lang="en-ZA" sz="1400" b="1" dirty="0">
                <a:solidFill>
                  <a:schemeClr val="accent6">
                    <a:lumMod val="50000"/>
                  </a:schemeClr>
                </a:solidFill>
                <a:latin typeface="Arial Narrow" panose="020B0606020202030204" pitchFamily="34" charset="0"/>
                <a:ea typeface="Times New Roman" panose="02020603050405020304" pitchFamily="18" charset="0"/>
                <a:cs typeface="Times New Roman" panose="02020603050405020304" pitchFamily="18" charset="0"/>
              </a:rPr>
              <a:t>Programme 3: Legislation and Policy Development</a:t>
            </a:r>
            <a:endParaRPr lang="en-US" sz="1400" b="1" dirty="0">
              <a:solidFill>
                <a:schemeClr val="accent6">
                  <a:lumMod val="50000"/>
                </a:schemeClr>
              </a:solidFill>
              <a:latin typeface="Arial Narrow" panose="020B0606020202030204" pitchFamily="34" charset="0"/>
              <a:ea typeface="Times New Roman" panose="02020603050405020304" pitchFamily="18" charset="0"/>
              <a:cs typeface="Times New Roman" panose="02020603050405020304" pitchFamily="18" charset="0"/>
            </a:endParaRPr>
          </a:p>
          <a:p>
            <a:pPr algn="ctr">
              <a:lnSpc>
                <a:spcPct val="107000"/>
              </a:lnSpc>
              <a:spcBef>
                <a:spcPts val="200"/>
              </a:spcBef>
            </a:pPr>
            <a:r>
              <a:rPr lang="en-ZA" sz="1400" b="1" dirty="0">
                <a:solidFill>
                  <a:srgbClr val="024522"/>
                </a:solidFill>
                <a:latin typeface="Arial Narrow" panose="020B0606020202030204" pitchFamily="34" charset="0"/>
                <a:ea typeface="Times New Roman" panose="02020603050405020304" pitchFamily="18" charset="0"/>
                <a:cs typeface="Arial" panose="020B0604020202020204" pitchFamily="34" charset="0"/>
              </a:rPr>
              <a:t>Purpose: </a:t>
            </a:r>
            <a:r>
              <a:rPr lang="en-US" sz="1400" b="1" dirty="0">
                <a:latin typeface="Arial Narrow" panose="020B0606020202030204" pitchFamily="34" charset="0"/>
                <a:ea typeface="Times New Roman" panose="02020603050405020304" pitchFamily="18" charset="0"/>
                <a:cs typeface="Times New Roman" panose="02020603050405020304" pitchFamily="18" charset="0"/>
              </a:rPr>
              <a:t>Develop policy and legislation for the police sector and conduct research on policing and crime</a:t>
            </a:r>
            <a:endParaRPr lang="en-US" sz="1050" dirty="0">
              <a:latin typeface="Arial Narrow" panose="020B0606020202030204" pitchFamily="34" charset="0"/>
              <a:ea typeface="Times New Roman" panose="02020603050405020304" pitchFamily="18" charset="0"/>
              <a:cs typeface="Times New Roman" panose="02020603050405020304" pitchFamily="18" charset="0"/>
            </a:endParaRPr>
          </a:p>
        </p:txBody>
      </p:sp>
      <p:sp>
        <p:nvSpPr>
          <p:cNvPr id="19" name="Rectangle 18"/>
          <p:cNvSpPr/>
          <p:nvPr/>
        </p:nvSpPr>
        <p:spPr>
          <a:xfrm>
            <a:off x="7863114" y="2237745"/>
            <a:ext cx="740228" cy="3904343"/>
          </a:xfrm>
          <a:prstGeom prst="rect">
            <a:avLst/>
          </a:prstGeom>
          <a:solidFill>
            <a:srgbClr val="336600"/>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ZA" sz="2000" b="1" dirty="0">
                <a:solidFill>
                  <a:schemeClr val="tx1"/>
                </a:solidFill>
                <a:latin typeface="Arial Narrow" panose="020B0606020202030204" pitchFamily="34" charset="0"/>
              </a:rPr>
              <a:t>Legislation</a:t>
            </a:r>
          </a:p>
        </p:txBody>
      </p:sp>
      <p:graphicFrame>
        <p:nvGraphicFramePr>
          <p:cNvPr id="15" name="Diagram 14"/>
          <p:cNvGraphicFramePr/>
          <p:nvPr>
            <p:extLst>
              <p:ext uri="{D42A27DB-BD31-4B8C-83A1-F6EECF244321}">
                <p14:modId xmlns:p14="http://schemas.microsoft.com/office/powerpoint/2010/main" xmlns="" val="3004163071"/>
              </p:ext>
            </p:extLst>
          </p:nvPr>
        </p:nvGraphicFramePr>
        <p:xfrm>
          <a:off x="1330907" y="2078088"/>
          <a:ext cx="6096000" cy="4064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xmlns="" val="2562663598"/>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2"/>
          <p:cNvSpPr>
            <a:spLocks noChangeArrowheads="1"/>
          </p:cNvSpPr>
          <p:nvPr/>
        </p:nvSpPr>
        <p:spPr bwMode="auto">
          <a:xfrm>
            <a:off x="0" y="1"/>
            <a:ext cx="9906000" cy="1196752"/>
          </a:xfrm>
          <a:prstGeom prst="rect">
            <a:avLst/>
          </a:prstGeom>
          <a:gradFill rotWithShape="0">
            <a:gsLst>
              <a:gs pos="100000">
                <a:srgbClr val="FFFFFF"/>
              </a:gs>
              <a:gs pos="0">
                <a:srgbClr val="CDE3A3"/>
              </a:gs>
            </a:gsLst>
            <a:lin ang="5400000" scaled="1"/>
          </a:gradFill>
          <a:ln>
            <a:noFill/>
          </a:ln>
          <a:effectLst/>
        </p:spPr>
        <p:txBody>
          <a:bodyPr vert="horz" wrap="square" lIns="36576" tIns="36576" rIns="36576" bIns="36576" numCol="1" anchor="t" anchorCtr="0" compatLnSpc="1">
            <a:prstTxWarp prst="textNoShape">
              <a:avLst/>
            </a:prstTxWarp>
          </a:bodyPr>
          <a:lstStyle/>
          <a:p>
            <a:endParaRPr lang="en-US"/>
          </a:p>
        </p:txBody>
      </p:sp>
      <p:pic>
        <p:nvPicPr>
          <p:cNvPr id="9" name="Picture 3"/>
          <p:cNvPicPr>
            <a:picLocks noChangeAspect="1" noChangeArrowheads="1"/>
          </p:cNvPicPr>
          <p:nvPr/>
        </p:nvPicPr>
        <p:blipFill>
          <a:blip r:embed="rId3" cstate="print">
            <a:extLst>
              <a:ext uri="{28A0092B-C50C-407E-A947-70E740481C1C}">
                <a14:useLocalDpi xmlns:a14="http://schemas.microsoft.com/office/drawing/2010/main" xmlns="" val="0"/>
              </a:ext>
            </a:extLst>
          </a:blip>
          <a:srcRect l="75917" t="68320" r="5171" b="16243"/>
          <a:stretch>
            <a:fillRect/>
          </a:stretch>
        </p:blipFill>
        <p:spPr bwMode="auto">
          <a:xfrm rot="10800000" flipH="1">
            <a:off x="-4763" y="3175"/>
            <a:ext cx="1600201" cy="841375"/>
          </a:xfrm>
          <a:prstGeom prst="rect">
            <a:avLst/>
          </a:prstGeom>
          <a:noFill/>
          <a:ln>
            <a:noFill/>
          </a:ln>
          <a:effectLst/>
          <a:extLst>
            <a:ext uri="{909E8E84-426E-40DD-AFC4-6F175D3DCCD1}">
              <a14:hiddenFill xmlns:a14="http://schemas.microsoft.com/office/drawing/2010/main" xmlns="">
                <a:solidFill>
                  <a:srgbClr val="5B9BD5"/>
                </a:solidFill>
              </a14:hiddenFill>
            </a:ext>
            <a:ext uri="{91240B29-F687-4F45-9708-019B960494DF}">
              <a14:hiddenLine xmlns:a14="http://schemas.microsoft.com/office/drawing/2010/main" xmlns="" w="25400" algn="ctr">
                <a:solidFill>
                  <a:srgbClr val="000000"/>
                </a:solidFill>
                <a:miter lim="800000"/>
                <a:headEnd/>
                <a:tailEnd/>
              </a14:hiddenLine>
            </a:ext>
            <a:ext uri="{AF507438-7753-43E0-B8FC-AC1667EBCBE1}">
              <a14:hiddenEffects xmlns:a14="http://schemas.microsoft.com/office/drawing/2010/main" xmlns="">
                <a:effectLst>
                  <a:outerShdw dist="35921" dir="2700000" algn="ctr" rotWithShape="0">
                    <a:srgbClr val="000000"/>
                  </a:outerShdw>
                </a:effectLst>
              </a14:hiddenEffects>
            </a:ext>
          </a:extLst>
        </p:spPr>
      </p:pic>
      <p:sp>
        <p:nvSpPr>
          <p:cNvPr id="2" name="Title 1"/>
          <p:cNvSpPr>
            <a:spLocks noGrp="1"/>
          </p:cNvSpPr>
          <p:nvPr>
            <p:ph type="title" idx="4294967295"/>
          </p:nvPr>
        </p:nvSpPr>
        <p:spPr>
          <a:xfrm>
            <a:off x="83817" y="58738"/>
            <a:ext cx="9765727" cy="921990"/>
          </a:xfrm>
        </p:spPr>
        <p:txBody>
          <a:bodyPr/>
          <a:lstStyle/>
          <a:p>
            <a:r>
              <a:rPr lang="en-US" sz="2800" b="1" dirty="0" smtClean="0">
                <a:latin typeface="Arial Narrow" panose="020B0606020202030204" pitchFamily="34" charset="0"/>
              </a:rPr>
              <a:t>CSPS BUDGET ALLOCATION</a:t>
            </a:r>
            <a:endParaRPr lang="en-US" sz="2800" b="1" dirty="0">
              <a:latin typeface="Arial Narrow" panose="020B0606020202030204" pitchFamily="34" charset="0"/>
            </a:endParaRPr>
          </a:p>
        </p:txBody>
      </p:sp>
      <p:sp>
        <p:nvSpPr>
          <p:cNvPr id="3" name="Content Placeholder 2"/>
          <p:cNvSpPr>
            <a:spLocks noGrp="1"/>
          </p:cNvSpPr>
          <p:nvPr>
            <p:ph idx="4294967295"/>
          </p:nvPr>
        </p:nvSpPr>
        <p:spPr>
          <a:xfrm>
            <a:off x="0" y="1124744"/>
            <a:ext cx="9720956" cy="5399880"/>
          </a:xfrm>
        </p:spPr>
        <p:txBody>
          <a:bodyPr/>
          <a:lstStyle/>
          <a:p>
            <a:pPr marL="0" lvl="0" indent="0" algn="just">
              <a:lnSpc>
                <a:spcPct val="115000"/>
              </a:lnSpc>
              <a:spcBef>
                <a:spcPts val="0"/>
              </a:spcBef>
              <a:spcAft>
                <a:spcPts val="0"/>
              </a:spcAft>
              <a:buNone/>
            </a:pPr>
            <a:endParaRPr lang="en-ZA" sz="800" dirty="0">
              <a:latin typeface="+mj-lt"/>
              <a:ea typeface="Calibri" panose="020F0502020204030204" pitchFamily="34" charset="0"/>
              <a:cs typeface="Times New Roman" panose="02020603050405020304" pitchFamily="18" charset="0"/>
            </a:endParaRPr>
          </a:p>
          <a:p>
            <a:pPr marL="0" lvl="0" indent="0" algn="just">
              <a:lnSpc>
                <a:spcPct val="115000"/>
              </a:lnSpc>
              <a:spcBef>
                <a:spcPts val="0"/>
              </a:spcBef>
              <a:spcAft>
                <a:spcPts val="0"/>
              </a:spcAft>
              <a:buNone/>
            </a:pPr>
            <a:endParaRPr lang="en-US" sz="1800" dirty="0">
              <a:latin typeface="+mj-lt"/>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11"/>
          </p:nvPr>
        </p:nvSpPr>
        <p:spPr/>
        <p:txBody>
          <a:bodyPr/>
          <a:lstStyle/>
          <a:p>
            <a:pPr>
              <a:defRPr/>
            </a:pPr>
            <a:fld id="{2D296F63-1016-4293-81B7-E105A37B09A6}" type="slidenum">
              <a:rPr lang="en-US" smtClean="0"/>
              <a:pPr>
                <a:defRPr/>
              </a:pPr>
              <a:t>2</a:t>
            </a:fld>
            <a:endParaRPr lang="en-US"/>
          </a:p>
        </p:txBody>
      </p:sp>
      <p:graphicFrame>
        <p:nvGraphicFramePr>
          <p:cNvPr id="5" name="Table 4"/>
          <p:cNvGraphicFramePr>
            <a:graphicFrameLocks noGrp="1"/>
          </p:cNvGraphicFramePr>
          <p:nvPr>
            <p:extLst>
              <p:ext uri="{D42A27DB-BD31-4B8C-83A1-F6EECF244321}">
                <p14:modId xmlns:p14="http://schemas.microsoft.com/office/powerpoint/2010/main" xmlns="" val="1133242817"/>
              </p:ext>
            </p:extLst>
          </p:nvPr>
        </p:nvGraphicFramePr>
        <p:xfrm>
          <a:off x="272479" y="1101802"/>
          <a:ext cx="9464064" cy="5394951"/>
        </p:xfrm>
        <a:graphic>
          <a:graphicData uri="http://schemas.openxmlformats.org/drawingml/2006/table">
            <a:tbl>
              <a:tblPr firstRow="1" firstCol="1" bandRow="1"/>
              <a:tblGrid>
                <a:gridCol w="273843">
                  <a:extLst>
                    <a:ext uri="{9D8B030D-6E8A-4147-A177-3AD203B41FA5}">
                      <a16:colId xmlns:a16="http://schemas.microsoft.com/office/drawing/2014/main" xmlns="" val="3638530026"/>
                    </a:ext>
                  </a:extLst>
                </a:gridCol>
                <a:gridCol w="3130867">
                  <a:extLst>
                    <a:ext uri="{9D8B030D-6E8A-4147-A177-3AD203B41FA5}">
                      <a16:colId xmlns:a16="http://schemas.microsoft.com/office/drawing/2014/main" xmlns="" val="1947352463"/>
                    </a:ext>
                  </a:extLst>
                </a:gridCol>
                <a:gridCol w="1161867">
                  <a:extLst>
                    <a:ext uri="{9D8B030D-6E8A-4147-A177-3AD203B41FA5}">
                      <a16:colId xmlns:a16="http://schemas.microsoft.com/office/drawing/2014/main" xmlns="" val="4012704097"/>
                    </a:ext>
                  </a:extLst>
                </a:gridCol>
                <a:gridCol w="1088329">
                  <a:extLst>
                    <a:ext uri="{9D8B030D-6E8A-4147-A177-3AD203B41FA5}">
                      <a16:colId xmlns:a16="http://schemas.microsoft.com/office/drawing/2014/main" xmlns="" val="2922204802"/>
                    </a:ext>
                  </a:extLst>
                </a:gridCol>
                <a:gridCol w="808893">
                  <a:extLst>
                    <a:ext uri="{9D8B030D-6E8A-4147-A177-3AD203B41FA5}">
                      <a16:colId xmlns:a16="http://schemas.microsoft.com/office/drawing/2014/main" xmlns="" val="3045813354"/>
                    </a:ext>
                  </a:extLst>
                </a:gridCol>
                <a:gridCol w="1063969">
                  <a:extLst>
                    <a:ext uri="{9D8B030D-6E8A-4147-A177-3AD203B41FA5}">
                      <a16:colId xmlns:a16="http://schemas.microsoft.com/office/drawing/2014/main" xmlns="" val="1519220052"/>
                    </a:ext>
                  </a:extLst>
                </a:gridCol>
                <a:gridCol w="645442">
                  <a:extLst>
                    <a:ext uri="{9D8B030D-6E8A-4147-A177-3AD203B41FA5}">
                      <a16:colId xmlns:a16="http://schemas.microsoft.com/office/drawing/2014/main" xmlns="" val="3986972916"/>
                    </a:ext>
                  </a:extLst>
                </a:gridCol>
                <a:gridCol w="645442">
                  <a:extLst>
                    <a:ext uri="{9D8B030D-6E8A-4147-A177-3AD203B41FA5}">
                      <a16:colId xmlns:a16="http://schemas.microsoft.com/office/drawing/2014/main" xmlns="" val="1532813538"/>
                    </a:ext>
                  </a:extLst>
                </a:gridCol>
                <a:gridCol w="645412">
                  <a:extLst>
                    <a:ext uri="{9D8B030D-6E8A-4147-A177-3AD203B41FA5}">
                      <a16:colId xmlns:a16="http://schemas.microsoft.com/office/drawing/2014/main" xmlns="" val="2359123046"/>
                    </a:ext>
                  </a:extLst>
                </a:gridCol>
              </a:tblGrid>
              <a:tr h="199813">
                <a:tc gridSpan="9">
                  <a:txBody>
                    <a:bodyPr/>
                    <a:lstStyle/>
                    <a:p>
                      <a:pPr marL="0" marR="0" algn="ctr">
                        <a:lnSpc>
                          <a:spcPct val="107000"/>
                        </a:lnSpc>
                        <a:spcBef>
                          <a:spcPts val="0"/>
                        </a:spcBef>
                        <a:spcAft>
                          <a:spcPts val="0"/>
                        </a:spcAft>
                      </a:pPr>
                      <a:r>
                        <a:rPr lang="en-US" sz="1200" b="1" dirty="0" smtClean="0">
                          <a:solidFill>
                            <a:schemeClr val="bg1"/>
                          </a:solidFill>
                          <a:effectLst/>
                          <a:latin typeface="Arial Narrow" panose="020B0606020202030204" pitchFamily="34" charset="0"/>
                          <a:ea typeface="Calibri" panose="020F0502020204030204" pitchFamily="34" charset="0"/>
                          <a:cs typeface="Times New Roman" panose="02020603050405020304" pitchFamily="18" charset="0"/>
                        </a:rPr>
                        <a:t>CIVILIAN SECRETARIAT FOR POLICE SERVICE</a:t>
                      </a:r>
                      <a:endParaRPr lang="en-ZA" sz="1200" dirty="0">
                        <a:solidFill>
                          <a:schemeClr val="bg1"/>
                        </a:solidFill>
                        <a:effectLst/>
                        <a:latin typeface="Arial Narrow" panose="020B0606020202030204" pitchFamily="34" charset="0"/>
                        <a:ea typeface="Calibri" panose="020F0502020204030204" pitchFamily="34" charset="0"/>
                        <a:cs typeface="Times New Roman" panose="02020603050405020304" pitchFamily="18" charset="0"/>
                      </a:endParaRPr>
                    </a:p>
                  </a:txBody>
                  <a:tcPr marL="18274" marR="18274" marT="0" marB="0">
                    <a:lnL w="12700" cap="flat" cmpd="sng" algn="ctr">
                      <a:solidFill>
                        <a:srgbClr val="339966"/>
                      </a:solidFill>
                      <a:prstDash val="solid"/>
                      <a:round/>
                      <a:headEnd type="none" w="med" len="med"/>
                      <a:tailEnd type="none" w="med" len="med"/>
                    </a:lnL>
                    <a:lnR w="12700" cap="flat" cmpd="sng" algn="ctr">
                      <a:solidFill>
                        <a:srgbClr val="339966"/>
                      </a:solidFill>
                      <a:prstDash val="solid"/>
                      <a:round/>
                      <a:headEnd type="none" w="med" len="med"/>
                      <a:tailEnd type="none" w="med" len="med"/>
                    </a:lnR>
                    <a:lnT w="12700" cap="flat" cmpd="sng" algn="ctr">
                      <a:solidFill>
                        <a:srgbClr val="339966"/>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336600"/>
                    </a:solidFill>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extLst>
                  <a:ext uri="{0D108BD9-81ED-4DB2-BD59-A6C34878D82A}">
                    <a16:rowId xmlns:a16="http://schemas.microsoft.com/office/drawing/2014/main" xmlns="" val="1956016816"/>
                  </a:ext>
                </a:extLst>
              </a:tr>
              <a:tr h="399626">
                <a:tc gridSpan="2">
                  <a:txBody>
                    <a:bodyPr/>
                    <a:lstStyle/>
                    <a:p>
                      <a:pPr marL="0" marR="0">
                        <a:lnSpc>
                          <a:spcPct val="107000"/>
                        </a:lnSpc>
                        <a:spcBef>
                          <a:spcPts val="0"/>
                        </a:spcBef>
                        <a:spcAft>
                          <a:spcPts val="800"/>
                        </a:spcAft>
                      </a:pPr>
                      <a:r>
                        <a:rPr lang="en-US" sz="1200" b="1" dirty="0">
                          <a:solidFill>
                            <a:schemeClr val="bg1"/>
                          </a:solidFill>
                          <a:effectLst/>
                          <a:latin typeface="Arial Narrow" panose="020B0606020202030204" pitchFamily="34" charset="0"/>
                          <a:ea typeface="Calibri" panose="020F0502020204030204" pitchFamily="34" charset="0"/>
                          <a:cs typeface="Calibri" panose="020F0502020204030204" pitchFamily="34" charset="0"/>
                        </a:rPr>
                        <a:t>Programme </a:t>
                      </a:r>
                      <a:endParaRPr lang="en-ZA" sz="1200" dirty="0">
                        <a:solidFill>
                          <a:schemeClr val="bg1"/>
                        </a:solidFill>
                        <a:effectLst/>
                        <a:latin typeface="Arial Narrow" panose="020B0606020202030204" pitchFamily="34" charset="0"/>
                        <a:ea typeface="Calibri" panose="020F0502020204030204" pitchFamily="34" charset="0"/>
                        <a:cs typeface="Times New Roman" panose="02020603050405020304" pitchFamily="18" charset="0"/>
                      </a:endParaRPr>
                    </a:p>
                  </a:txBody>
                  <a:tcPr marL="18274" marR="18274" marT="0" marB="0">
                    <a:lnL w="12700" cap="flat" cmpd="sng" algn="ctr">
                      <a:solidFill>
                        <a:srgbClr val="339966"/>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336600"/>
                    </a:solidFill>
                  </a:tcPr>
                </a:tc>
                <a:tc hMerge="1">
                  <a:txBody>
                    <a:bodyPr/>
                    <a:lstStyle/>
                    <a:p>
                      <a:endParaRPr lang="en-ZA"/>
                    </a:p>
                  </a:txBody>
                  <a:tcPr/>
                </a:tc>
                <a:tc gridSpan="3">
                  <a:txBody>
                    <a:bodyPr/>
                    <a:lstStyle/>
                    <a:p>
                      <a:pPr marL="0" marR="0" algn="ctr">
                        <a:lnSpc>
                          <a:spcPct val="107000"/>
                        </a:lnSpc>
                        <a:spcBef>
                          <a:spcPts val="0"/>
                        </a:spcBef>
                        <a:spcAft>
                          <a:spcPts val="0"/>
                        </a:spcAft>
                      </a:pPr>
                      <a:r>
                        <a:rPr lang="en-US" sz="1200" b="1" dirty="0">
                          <a:solidFill>
                            <a:schemeClr val="bg1"/>
                          </a:solidFill>
                          <a:effectLst/>
                          <a:latin typeface="Arial Narrow" panose="020B0606020202030204" pitchFamily="34" charset="0"/>
                          <a:ea typeface="Calibri" panose="020F0502020204030204" pitchFamily="34" charset="0"/>
                          <a:cs typeface="Times New Roman" panose="02020603050405020304" pitchFamily="18" charset="0"/>
                        </a:rPr>
                        <a:t>Audited Outcomes</a:t>
                      </a:r>
                      <a:endParaRPr lang="en-ZA" sz="1200" dirty="0">
                        <a:solidFill>
                          <a:schemeClr val="bg1"/>
                        </a:solidFill>
                        <a:effectLst/>
                        <a:latin typeface="Arial Narrow" panose="020B0606020202030204" pitchFamily="34" charset="0"/>
                        <a:ea typeface="Calibri" panose="020F0502020204030204" pitchFamily="34" charset="0"/>
                        <a:cs typeface="Times New Roman" panose="02020603050405020304" pitchFamily="18" charset="0"/>
                      </a:endParaRPr>
                    </a:p>
                  </a:txBody>
                  <a:tcPr marL="18274" marR="18274"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336600"/>
                    </a:solidFill>
                  </a:tcPr>
                </a:tc>
                <a:tc hMerge="1">
                  <a:txBody>
                    <a:bodyPr/>
                    <a:lstStyle/>
                    <a:p>
                      <a:endParaRPr lang="en-ZA"/>
                    </a:p>
                  </a:txBody>
                  <a:tcPr/>
                </a:tc>
                <a:tc hMerge="1">
                  <a:txBody>
                    <a:bodyPr/>
                    <a:lstStyle/>
                    <a:p>
                      <a:endParaRPr lang="en-ZA"/>
                    </a:p>
                  </a:txBody>
                  <a:tcPr/>
                </a:tc>
                <a:tc>
                  <a:txBody>
                    <a:bodyPr/>
                    <a:lstStyle/>
                    <a:p>
                      <a:pPr marL="0" marR="0" algn="ctr">
                        <a:lnSpc>
                          <a:spcPct val="107000"/>
                        </a:lnSpc>
                        <a:spcBef>
                          <a:spcPts val="0"/>
                        </a:spcBef>
                        <a:spcAft>
                          <a:spcPts val="0"/>
                        </a:spcAft>
                      </a:pPr>
                      <a:r>
                        <a:rPr lang="en-US" sz="1200" b="1" dirty="0">
                          <a:solidFill>
                            <a:schemeClr val="bg1"/>
                          </a:solidFill>
                          <a:effectLst/>
                          <a:latin typeface="Arial Narrow" panose="020B0606020202030204" pitchFamily="34" charset="0"/>
                          <a:ea typeface="Calibri" panose="020F0502020204030204" pitchFamily="34" charset="0"/>
                          <a:cs typeface="Times New Roman" panose="02020603050405020304" pitchFamily="18" charset="0"/>
                        </a:rPr>
                        <a:t>Adjusted Appropriation</a:t>
                      </a:r>
                      <a:endParaRPr lang="en-ZA" sz="1200" dirty="0">
                        <a:solidFill>
                          <a:schemeClr val="bg1"/>
                        </a:solidFill>
                        <a:effectLst/>
                        <a:latin typeface="Arial Narrow" panose="020B0606020202030204" pitchFamily="34" charset="0"/>
                        <a:ea typeface="Calibri" panose="020F0502020204030204" pitchFamily="34" charset="0"/>
                        <a:cs typeface="Times New Roman" panose="02020603050405020304" pitchFamily="18" charset="0"/>
                      </a:endParaRPr>
                    </a:p>
                  </a:txBody>
                  <a:tcPr marL="18274" marR="18274"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336600"/>
                    </a:solidFill>
                  </a:tcPr>
                </a:tc>
                <a:tc gridSpan="3">
                  <a:txBody>
                    <a:bodyPr/>
                    <a:lstStyle/>
                    <a:p>
                      <a:pPr marL="0" marR="0" algn="ctr">
                        <a:lnSpc>
                          <a:spcPct val="107000"/>
                        </a:lnSpc>
                        <a:spcBef>
                          <a:spcPts val="0"/>
                        </a:spcBef>
                        <a:spcAft>
                          <a:spcPts val="0"/>
                        </a:spcAft>
                      </a:pPr>
                      <a:r>
                        <a:rPr lang="en-US" sz="1200" b="1" dirty="0">
                          <a:solidFill>
                            <a:schemeClr val="bg1"/>
                          </a:solidFill>
                          <a:effectLst/>
                          <a:latin typeface="Arial Narrow" panose="020B0606020202030204" pitchFamily="34" charset="0"/>
                          <a:ea typeface="Calibri" panose="020F0502020204030204" pitchFamily="34" charset="0"/>
                          <a:cs typeface="Times New Roman" panose="02020603050405020304" pitchFamily="18" charset="0"/>
                        </a:rPr>
                        <a:t>Medium-Term Expenditure Estimate</a:t>
                      </a:r>
                      <a:endParaRPr lang="en-ZA" sz="1200" dirty="0">
                        <a:solidFill>
                          <a:schemeClr val="bg1"/>
                        </a:solidFill>
                        <a:effectLst/>
                        <a:latin typeface="Arial Narrow" panose="020B0606020202030204" pitchFamily="34" charset="0"/>
                        <a:ea typeface="Calibri" panose="020F0502020204030204" pitchFamily="34" charset="0"/>
                        <a:cs typeface="Times New Roman" panose="02020603050405020304" pitchFamily="18" charset="0"/>
                      </a:endParaRPr>
                    </a:p>
                  </a:txBody>
                  <a:tcPr marL="18274" marR="18274" marT="0" marB="0">
                    <a:lnL w="12700" cap="flat" cmpd="sng" algn="ctr">
                      <a:solidFill>
                        <a:srgbClr val="FFFFFF"/>
                      </a:solidFill>
                      <a:prstDash val="solid"/>
                      <a:round/>
                      <a:headEnd type="none" w="med" len="med"/>
                      <a:tailEnd type="none" w="med" len="med"/>
                    </a:lnL>
                    <a:lnR w="12700" cap="flat" cmpd="sng" algn="ctr">
                      <a:solidFill>
                        <a:srgbClr val="339966"/>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336600"/>
                    </a:solidFill>
                  </a:tcPr>
                </a:tc>
                <a:tc hMerge="1">
                  <a:txBody>
                    <a:bodyPr/>
                    <a:lstStyle/>
                    <a:p>
                      <a:endParaRPr lang="en-ZA"/>
                    </a:p>
                  </a:txBody>
                  <a:tcPr/>
                </a:tc>
                <a:tc hMerge="1">
                  <a:txBody>
                    <a:bodyPr/>
                    <a:lstStyle/>
                    <a:p>
                      <a:endParaRPr lang="en-ZA"/>
                    </a:p>
                  </a:txBody>
                  <a:tcPr/>
                </a:tc>
                <a:extLst>
                  <a:ext uri="{0D108BD9-81ED-4DB2-BD59-A6C34878D82A}">
                    <a16:rowId xmlns:a16="http://schemas.microsoft.com/office/drawing/2014/main" xmlns="" val="1200591877"/>
                  </a:ext>
                </a:extLst>
              </a:tr>
              <a:tr h="199813">
                <a:tc rowSpan="2" gridSpan="2">
                  <a:txBody>
                    <a:bodyPr/>
                    <a:lstStyle/>
                    <a:p>
                      <a:pPr marL="0" marR="0">
                        <a:lnSpc>
                          <a:spcPct val="107000"/>
                        </a:lnSpc>
                        <a:spcBef>
                          <a:spcPts val="0"/>
                        </a:spcBef>
                        <a:spcAft>
                          <a:spcPts val="800"/>
                        </a:spcAft>
                      </a:pPr>
                      <a:endParaRPr lang="en-ZA" sz="1200" dirty="0">
                        <a:effectLst/>
                        <a:latin typeface="Arial Narrow" panose="020B0606020202030204" pitchFamily="34" charset="0"/>
                        <a:ea typeface="Calibri" panose="020F0502020204030204" pitchFamily="34" charset="0"/>
                        <a:cs typeface="Times New Roman" panose="02020603050405020304" pitchFamily="18" charset="0"/>
                      </a:endParaRPr>
                    </a:p>
                  </a:txBody>
                  <a:tcPr marL="18274" marR="18274" marT="0" marB="0">
                    <a:lnL w="12700" cap="flat" cmpd="sng" algn="ctr">
                      <a:solidFill>
                        <a:srgbClr val="339966"/>
                      </a:solidFill>
                      <a:prstDash val="solid"/>
                      <a:round/>
                      <a:headEnd type="none" w="med" len="med"/>
                      <a:tailEnd type="none" w="med" len="med"/>
                    </a:lnL>
                    <a:lnR w="12700" cap="flat" cmpd="sng" algn="ctr">
                      <a:solidFill>
                        <a:srgbClr val="339966"/>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339966"/>
                      </a:solidFill>
                      <a:prstDash val="solid"/>
                      <a:round/>
                      <a:headEnd type="none" w="med" len="med"/>
                      <a:tailEnd type="none" w="med" len="med"/>
                    </a:lnB>
                    <a:solidFill>
                      <a:srgbClr val="EDEDED"/>
                    </a:solidFill>
                  </a:tcPr>
                </a:tc>
                <a:tc rowSpan="2" hMerge="1">
                  <a:txBody>
                    <a:bodyPr/>
                    <a:lstStyle/>
                    <a:p>
                      <a:endParaRPr lang="en-ZA"/>
                    </a:p>
                  </a:txBody>
                  <a:tcPr/>
                </a:tc>
                <a:tc>
                  <a:txBody>
                    <a:bodyPr/>
                    <a:lstStyle/>
                    <a:p>
                      <a:pPr marL="0" marR="0" algn="ctr">
                        <a:lnSpc>
                          <a:spcPct val="107000"/>
                        </a:lnSpc>
                        <a:spcBef>
                          <a:spcPts val="0"/>
                        </a:spcBef>
                        <a:spcAft>
                          <a:spcPts val="0"/>
                        </a:spcAft>
                      </a:pPr>
                      <a:r>
                        <a:rPr lang="en-US" sz="1200" b="1">
                          <a:effectLst/>
                          <a:latin typeface="Arial Narrow" panose="020B0606020202030204" pitchFamily="34" charset="0"/>
                          <a:ea typeface="Calibri" panose="020F0502020204030204" pitchFamily="34" charset="0"/>
                          <a:cs typeface="Times New Roman" panose="02020603050405020304" pitchFamily="18" charset="0"/>
                        </a:rPr>
                        <a:t>2019/20</a:t>
                      </a:r>
                      <a:endParaRPr lang="en-ZA" sz="1200">
                        <a:effectLst/>
                        <a:latin typeface="Arial Narrow" panose="020B0606020202030204" pitchFamily="34" charset="0"/>
                        <a:ea typeface="Calibri" panose="020F0502020204030204" pitchFamily="34" charset="0"/>
                        <a:cs typeface="Times New Roman" panose="02020603050405020304" pitchFamily="18" charset="0"/>
                      </a:endParaRPr>
                    </a:p>
                  </a:txBody>
                  <a:tcPr marL="18274" marR="18274" marT="0" marB="0" anchor="ctr">
                    <a:lnL w="12700" cap="flat" cmpd="sng" algn="ctr">
                      <a:solidFill>
                        <a:srgbClr val="339966"/>
                      </a:solidFill>
                      <a:prstDash val="solid"/>
                      <a:round/>
                      <a:headEnd type="none" w="med" len="med"/>
                      <a:tailEnd type="none" w="med" len="med"/>
                    </a:lnL>
                    <a:lnR w="12700" cap="flat" cmpd="sng" algn="ctr">
                      <a:solidFill>
                        <a:srgbClr val="339966"/>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339966"/>
                      </a:solidFill>
                      <a:prstDash val="solid"/>
                      <a:round/>
                      <a:headEnd type="none" w="med" len="med"/>
                      <a:tailEnd type="none" w="med" len="med"/>
                    </a:lnB>
                    <a:solidFill>
                      <a:srgbClr val="EDEDED"/>
                    </a:solidFill>
                  </a:tcPr>
                </a:tc>
                <a:tc>
                  <a:txBody>
                    <a:bodyPr/>
                    <a:lstStyle/>
                    <a:p>
                      <a:pPr marL="0" marR="0" algn="ctr">
                        <a:lnSpc>
                          <a:spcPct val="107000"/>
                        </a:lnSpc>
                        <a:spcBef>
                          <a:spcPts val="0"/>
                        </a:spcBef>
                        <a:spcAft>
                          <a:spcPts val="0"/>
                        </a:spcAft>
                      </a:pPr>
                      <a:r>
                        <a:rPr lang="en-US" sz="1200" b="1">
                          <a:effectLst/>
                          <a:latin typeface="Arial Narrow" panose="020B0606020202030204" pitchFamily="34" charset="0"/>
                          <a:ea typeface="Calibri" panose="020F0502020204030204" pitchFamily="34" charset="0"/>
                          <a:cs typeface="Times New Roman" panose="02020603050405020304" pitchFamily="18" charset="0"/>
                        </a:rPr>
                        <a:t>2020/21</a:t>
                      </a:r>
                      <a:endParaRPr lang="en-ZA" sz="1200">
                        <a:effectLst/>
                        <a:latin typeface="Arial Narrow" panose="020B0606020202030204" pitchFamily="34" charset="0"/>
                        <a:ea typeface="Calibri" panose="020F0502020204030204" pitchFamily="34" charset="0"/>
                        <a:cs typeface="Times New Roman" panose="02020603050405020304" pitchFamily="18" charset="0"/>
                      </a:endParaRPr>
                    </a:p>
                  </a:txBody>
                  <a:tcPr marL="18274" marR="18274" marT="0" marB="0" anchor="ctr">
                    <a:lnL w="12700" cap="flat" cmpd="sng" algn="ctr">
                      <a:solidFill>
                        <a:srgbClr val="339966"/>
                      </a:solidFill>
                      <a:prstDash val="solid"/>
                      <a:round/>
                      <a:headEnd type="none" w="med" len="med"/>
                      <a:tailEnd type="none" w="med" len="med"/>
                    </a:lnL>
                    <a:lnR w="12700" cap="flat" cmpd="sng" algn="ctr">
                      <a:solidFill>
                        <a:srgbClr val="339966"/>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339966"/>
                      </a:solidFill>
                      <a:prstDash val="solid"/>
                      <a:round/>
                      <a:headEnd type="none" w="med" len="med"/>
                      <a:tailEnd type="none" w="med" len="med"/>
                    </a:lnB>
                    <a:solidFill>
                      <a:srgbClr val="EDEDED"/>
                    </a:solidFill>
                  </a:tcPr>
                </a:tc>
                <a:tc>
                  <a:txBody>
                    <a:bodyPr/>
                    <a:lstStyle/>
                    <a:p>
                      <a:pPr marL="0" marR="0" algn="ctr">
                        <a:lnSpc>
                          <a:spcPct val="107000"/>
                        </a:lnSpc>
                        <a:spcBef>
                          <a:spcPts val="0"/>
                        </a:spcBef>
                        <a:spcAft>
                          <a:spcPts val="0"/>
                        </a:spcAft>
                      </a:pPr>
                      <a:r>
                        <a:rPr lang="en-US" sz="1200" b="1">
                          <a:effectLst/>
                          <a:latin typeface="Arial Narrow" panose="020B0606020202030204" pitchFamily="34" charset="0"/>
                          <a:ea typeface="Calibri" panose="020F0502020204030204" pitchFamily="34" charset="0"/>
                          <a:cs typeface="Times New Roman" panose="02020603050405020304" pitchFamily="18" charset="0"/>
                        </a:rPr>
                        <a:t>2021/22</a:t>
                      </a:r>
                      <a:endParaRPr lang="en-ZA" sz="1200">
                        <a:effectLst/>
                        <a:latin typeface="Arial Narrow" panose="020B0606020202030204" pitchFamily="34" charset="0"/>
                        <a:ea typeface="Calibri" panose="020F0502020204030204" pitchFamily="34" charset="0"/>
                        <a:cs typeface="Times New Roman" panose="02020603050405020304" pitchFamily="18" charset="0"/>
                      </a:endParaRPr>
                    </a:p>
                  </a:txBody>
                  <a:tcPr marL="18274" marR="18274" marT="0" marB="0" anchor="ctr">
                    <a:lnL w="12700" cap="flat" cmpd="sng" algn="ctr">
                      <a:solidFill>
                        <a:srgbClr val="339966"/>
                      </a:solidFill>
                      <a:prstDash val="solid"/>
                      <a:round/>
                      <a:headEnd type="none" w="med" len="med"/>
                      <a:tailEnd type="none" w="med" len="med"/>
                    </a:lnL>
                    <a:lnR w="12700" cap="flat" cmpd="sng" algn="ctr">
                      <a:solidFill>
                        <a:srgbClr val="339966"/>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339966"/>
                      </a:solidFill>
                      <a:prstDash val="solid"/>
                      <a:round/>
                      <a:headEnd type="none" w="med" len="med"/>
                      <a:tailEnd type="none" w="med" len="med"/>
                    </a:lnB>
                    <a:solidFill>
                      <a:srgbClr val="EDEDED"/>
                    </a:solidFill>
                  </a:tcPr>
                </a:tc>
                <a:tc>
                  <a:txBody>
                    <a:bodyPr/>
                    <a:lstStyle/>
                    <a:p>
                      <a:pPr marL="0" marR="0" algn="ctr">
                        <a:lnSpc>
                          <a:spcPct val="107000"/>
                        </a:lnSpc>
                        <a:spcBef>
                          <a:spcPts val="0"/>
                        </a:spcBef>
                        <a:spcAft>
                          <a:spcPts val="0"/>
                        </a:spcAft>
                      </a:pPr>
                      <a:r>
                        <a:rPr lang="en-US" sz="1200" b="1">
                          <a:effectLst/>
                          <a:latin typeface="Arial Narrow" panose="020B0606020202030204" pitchFamily="34" charset="0"/>
                          <a:ea typeface="Calibri" panose="020F0502020204030204" pitchFamily="34" charset="0"/>
                          <a:cs typeface="Times New Roman" panose="02020603050405020304" pitchFamily="18" charset="0"/>
                        </a:rPr>
                        <a:t>2022/23</a:t>
                      </a:r>
                      <a:endParaRPr lang="en-ZA" sz="1200">
                        <a:effectLst/>
                        <a:latin typeface="Arial Narrow" panose="020B0606020202030204" pitchFamily="34" charset="0"/>
                        <a:ea typeface="Calibri" panose="020F0502020204030204" pitchFamily="34" charset="0"/>
                        <a:cs typeface="Times New Roman" panose="02020603050405020304" pitchFamily="18" charset="0"/>
                      </a:endParaRPr>
                    </a:p>
                  </a:txBody>
                  <a:tcPr marL="18274" marR="18274" marT="0" marB="0" anchor="ctr">
                    <a:lnL w="12700" cap="flat" cmpd="sng" algn="ctr">
                      <a:solidFill>
                        <a:srgbClr val="339966"/>
                      </a:solidFill>
                      <a:prstDash val="solid"/>
                      <a:round/>
                      <a:headEnd type="none" w="med" len="med"/>
                      <a:tailEnd type="none" w="med" len="med"/>
                    </a:lnL>
                    <a:lnR w="12700" cap="flat" cmpd="sng" algn="ctr">
                      <a:solidFill>
                        <a:srgbClr val="339966"/>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339966"/>
                      </a:solidFill>
                      <a:prstDash val="solid"/>
                      <a:round/>
                      <a:headEnd type="none" w="med" len="med"/>
                      <a:tailEnd type="none" w="med" len="med"/>
                    </a:lnB>
                    <a:solidFill>
                      <a:srgbClr val="EDEDED"/>
                    </a:solidFill>
                  </a:tcPr>
                </a:tc>
                <a:tc>
                  <a:txBody>
                    <a:bodyPr/>
                    <a:lstStyle/>
                    <a:p>
                      <a:pPr marL="0" marR="0" algn="ctr">
                        <a:lnSpc>
                          <a:spcPct val="107000"/>
                        </a:lnSpc>
                        <a:spcBef>
                          <a:spcPts val="0"/>
                        </a:spcBef>
                        <a:spcAft>
                          <a:spcPts val="0"/>
                        </a:spcAft>
                      </a:pPr>
                      <a:r>
                        <a:rPr lang="en-US" sz="1200" b="1">
                          <a:effectLst/>
                          <a:latin typeface="Arial Narrow" panose="020B0606020202030204" pitchFamily="34" charset="0"/>
                          <a:ea typeface="Calibri" panose="020F0502020204030204" pitchFamily="34" charset="0"/>
                          <a:cs typeface="Times New Roman" panose="02020603050405020304" pitchFamily="18" charset="0"/>
                        </a:rPr>
                        <a:t>2023/24</a:t>
                      </a:r>
                      <a:endParaRPr lang="en-ZA" sz="1200">
                        <a:effectLst/>
                        <a:latin typeface="Arial Narrow" panose="020B0606020202030204" pitchFamily="34" charset="0"/>
                        <a:ea typeface="Calibri" panose="020F0502020204030204" pitchFamily="34" charset="0"/>
                        <a:cs typeface="Times New Roman" panose="02020603050405020304" pitchFamily="18" charset="0"/>
                      </a:endParaRPr>
                    </a:p>
                  </a:txBody>
                  <a:tcPr marL="18274" marR="18274" marT="0" marB="0" anchor="ctr">
                    <a:lnL w="12700" cap="flat" cmpd="sng" algn="ctr">
                      <a:solidFill>
                        <a:srgbClr val="339966"/>
                      </a:solidFill>
                      <a:prstDash val="solid"/>
                      <a:round/>
                      <a:headEnd type="none" w="med" len="med"/>
                      <a:tailEnd type="none" w="med" len="med"/>
                    </a:lnL>
                    <a:lnR w="12700" cap="flat" cmpd="sng" algn="ctr">
                      <a:solidFill>
                        <a:srgbClr val="339966"/>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339966"/>
                      </a:solidFill>
                      <a:prstDash val="solid"/>
                      <a:round/>
                      <a:headEnd type="none" w="med" len="med"/>
                      <a:tailEnd type="none" w="med" len="med"/>
                    </a:lnB>
                    <a:solidFill>
                      <a:srgbClr val="EDEDED"/>
                    </a:solidFill>
                  </a:tcPr>
                </a:tc>
                <a:tc>
                  <a:txBody>
                    <a:bodyPr/>
                    <a:lstStyle/>
                    <a:p>
                      <a:pPr marL="0" marR="0" algn="ctr">
                        <a:lnSpc>
                          <a:spcPct val="107000"/>
                        </a:lnSpc>
                        <a:spcBef>
                          <a:spcPts val="0"/>
                        </a:spcBef>
                        <a:spcAft>
                          <a:spcPts val="0"/>
                        </a:spcAft>
                      </a:pPr>
                      <a:r>
                        <a:rPr lang="en-US" sz="1200" b="1">
                          <a:effectLst/>
                          <a:latin typeface="Arial Narrow" panose="020B0606020202030204" pitchFamily="34" charset="0"/>
                          <a:ea typeface="Calibri" panose="020F0502020204030204" pitchFamily="34" charset="0"/>
                          <a:cs typeface="Times New Roman" panose="02020603050405020304" pitchFamily="18" charset="0"/>
                        </a:rPr>
                        <a:t>2024/25</a:t>
                      </a:r>
                      <a:endParaRPr lang="en-ZA" sz="1200">
                        <a:effectLst/>
                        <a:latin typeface="Arial Narrow" panose="020B0606020202030204" pitchFamily="34" charset="0"/>
                        <a:ea typeface="Calibri" panose="020F0502020204030204" pitchFamily="34" charset="0"/>
                        <a:cs typeface="Times New Roman" panose="02020603050405020304" pitchFamily="18" charset="0"/>
                      </a:endParaRPr>
                    </a:p>
                  </a:txBody>
                  <a:tcPr marL="18274" marR="18274" marT="0" marB="0" anchor="ctr">
                    <a:lnL w="12700" cap="flat" cmpd="sng" algn="ctr">
                      <a:solidFill>
                        <a:srgbClr val="339966"/>
                      </a:solidFill>
                      <a:prstDash val="solid"/>
                      <a:round/>
                      <a:headEnd type="none" w="med" len="med"/>
                      <a:tailEnd type="none" w="med" len="med"/>
                    </a:lnL>
                    <a:lnR w="12700" cap="flat" cmpd="sng" algn="ctr">
                      <a:solidFill>
                        <a:srgbClr val="339966"/>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339966"/>
                      </a:solidFill>
                      <a:prstDash val="solid"/>
                      <a:round/>
                      <a:headEnd type="none" w="med" len="med"/>
                      <a:tailEnd type="none" w="med" len="med"/>
                    </a:lnB>
                    <a:solidFill>
                      <a:srgbClr val="EDEDED"/>
                    </a:solidFill>
                  </a:tcPr>
                </a:tc>
                <a:tc>
                  <a:txBody>
                    <a:bodyPr/>
                    <a:lstStyle/>
                    <a:p>
                      <a:pPr marL="0" marR="0" algn="ctr">
                        <a:lnSpc>
                          <a:spcPct val="107000"/>
                        </a:lnSpc>
                        <a:spcBef>
                          <a:spcPts val="0"/>
                        </a:spcBef>
                        <a:spcAft>
                          <a:spcPts val="0"/>
                        </a:spcAft>
                      </a:pPr>
                      <a:r>
                        <a:rPr lang="en-US" sz="1200" b="1">
                          <a:effectLst/>
                          <a:latin typeface="Arial Narrow" panose="020B0606020202030204" pitchFamily="34" charset="0"/>
                          <a:ea typeface="Calibri" panose="020F0502020204030204" pitchFamily="34" charset="0"/>
                          <a:cs typeface="Times New Roman" panose="02020603050405020304" pitchFamily="18" charset="0"/>
                        </a:rPr>
                        <a:t>2025/26</a:t>
                      </a:r>
                      <a:endParaRPr lang="en-ZA" sz="1200">
                        <a:effectLst/>
                        <a:latin typeface="Arial Narrow" panose="020B0606020202030204" pitchFamily="34" charset="0"/>
                        <a:ea typeface="Calibri" panose="020F0502020204030204" pitchFamily="34" charset="0"/>
                        <a:cs typeface="Times New Roman" panose="02020603050405020304" pitchFamily="18" charset="0"/>
                      </a:endParaRPr>
                    </a:p>
                  </a:txBody>
                  <a:tcPr marL="18274" marR="18274" marT="0" marB="0" anchor="ctr">
                    <a:lnL w="12700" cap="flat" cmpd="sng" algn="ctr">
                      <a:solidFill>
                        <a:srgbClr val="339966"/>
                      </a:solidFill>
                      <a:prstDash val="solid"/>
                      <a:round/>
                      <a:headEnd type="none" w="med" len="med"/>
                      <a:tailEnd type="none" w="med" len="med"/>
                    </a:lnL>
                    <a:lnR w="12700" cap="flat" cmpd="sng" algn="ctr">
                      <a:solidFill>
                        <a:srgbClr val="339966"/>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339966"/>
                      </a:solidFill>
                      <a:prstDash val="solid"/>
                      <a:round/>
                      <a:headEnd type="none" w="med" len="med"/>
                      <a:tailEnd type="none" w="med" len="med"/>
                    </a:lnB>
                    <a:solidFill>
                      <a:srgbClr val="EDEDED"/>
                    </a:solidFill>
                  </a:tcPr>
                </a:tc>
                <a:extLst>
                  <a:ext uri="{0D108BD9-81ED-4DB2-BD59-A6C34878D82A}">
                    <a16:rowId xmlns:a16="http://schemas.microsoft.com/office/drawing/2014/main" xmlns="" val="2784923078"/>
                  </a:ext>
                </a:extLst>
              </a:tr>
              <a:tr h="199813">
                <a:tc gridSpan="2" vMerge="1">
                  <a:txBody>
                    <a:bodyPr/>
                    <a:lstStyle/>
                    <a:p>
                      <a:endParaRPr lang="en-ZA" sz="1200" dirty="0">
                        <a:effectLst/>
                        <a:latin typeface="Arial Narrow" panose="020B0606020202030204" pitchFamily="34" charset="0"/>
                        <a:cs typeface="Times New Roman" panose="02020603050405020304" pitchFamily="18" charset="0"/>
                      </a:endParaRPr>
                    </a:p>
                  </a:txBody>
                  <a:tcPr marL="18274" marR="18274" marT="0" marB="0">
                    <a:lnL w="12700" cap="flat" cmpd="sng" algn="ctr">
                      <a:solidFill>
                        <a:srgbClr val="339966"/>
                      </a:solidFill>
                      <a:prstDash val="solid"/>
                      <a:round/>
                      <a:headEnd type="none" w="med" len="med"/>
                      <a:tailEnd type="none" w="med" len="med"/>
                    </a:lnL>
                    <a:lnR w="12700" cap="flat" cmpd="sng" algn="ctr">
                      <a:solidFill>
                        <a:srgbClr val="339966"/>
                      </a:solidFill>
                      <a:prstDash val="solid"/>
                      <a:round/>
                      <a:headEnd type="none" w="med" len="med"/>
                      <a:tailEnd type="none" w="med" len="med"/>
                    </a:lnR>
                    <a:lnT w="12700" cap="flat" cmpd="sng" algn="ctr">
                      <a:solidFill>
                        <a:srgbClr val="339966"/>
                      </a:solidFill>
                      <a:prstDash val="solid"/>
                      <a:round/>
                      <a:headEnd type="none" w="med" len="med"/>
                      <a:tailEnd type="none" w="med" len="med"/>
                    </a:lnT>
                    <a:lnB w="12700" cap="flat" cmpd="sng" algn="ctr">
                      <a:solidFill>
                        <a:srgbClr val="339966"/>
                      </a:solidFill>
                      <a:prstDash val="solid"/>
                      <a:round/>
                      <a:headEnd type="none" w="med" len="med"/>
                      <a:tailEnd type="none" w="med" len="med"/>
                    </a:lnB>
                    <a:solidFill>
                      <a:srgbClr val="EDEDED"/>
                    </a:solidFill>
                  </a:tcPr>
                </a:tc>
                <a:tc hMerge="1" vMerge="1">
                  <a:txBody>
                    <a:bodyPr/>
                    <a:lstStyle/>
                    <a:p>
                      <a:endParaRPr lang="en-ZA"/>
                    </a:p>
                  </a:txBody>
                  <a:tcPr/>
                </a:tc>
                <a:tc>
                  <a:txBody>
                    <a:bodyPr/>
                    <a:lstStyle/>
                    <a:p>
                      <a:pPr marL="0" marR="0" algn="ctr">
                        <a:lnSpc>
                          <a:spcPct val="107000"/>
                        </a:lnSpc>
                        <a:spcBef>
                          <a:spcPts val="0"/>
                        </a:spcBef>
                        <a:spcAft>
                          <a:spcPts val="0"/>
                        </a:spcAft>
                      </a:pPr>
                      <a:r>
                        <a:rPr lang="en-US" sz="1200" b="1" dirty="0">
                          <a:effectLst/>
                          <a:latin typeface="Arial Narrow" panose="020B0606020202030204" pitchFamily="34" charset="0"/>
                          <a:ea typeface="Calibri" panose="020F0502020204030204" pitchFamily="34" charset="0"/>
                          <a:cs typeface="Times New Roman" panose="02020603050405020304" pitchFamily="18" charset="0"/>
                        </a:rPr>
                        <a:t>R'000</a:t>
                      </a:r>
                      <a:endParaRPr lang="en-ZA" sz="1200" dirty="0">
                        <a:effectLst/>
                        <a:latin typeface="Arial Narrow" panose="020B0606020202030204" pitchFamily="34" charset="0"/>
                        <a:ea typeface="Calibri" panose="020F0502020204030204" pitchFamily="34" charset="0"/>
                        <a:cs typeface="Times New Roman" panose="02020603050405020304" pitchFamily="18" charset="0"/>
                      </a:endParaRPr>
                    </a:p>
                  </a:txBody>
                  <a:tcPr marL="18274" marR="18274" marT="0" marB="0" anchor="ctr">
                    <a:lnL w="12700" cap="flat" cmpd="sng" algn="ctr">
                      <a:solidFill>
                        <a:srgbClr val="339966"/>
                      </a:solidFill>
                      <a:prstDash val="solid"/>
                      <a:round/>
                      <a:headEnd type="none" w="med" len="med"/>
                      <a:tailEnd type="none" w="med" len="med"/>
                    </a:lnL>
                    <a:lnR w="12700" cap="flat" cmpd="sng" algn="ctr">
                      <a:solidFill>
                        <a:srgbClr val="339966"/>
                      </a:solidFill>
                      <a:prstDash val="solid"/>
                      <a:round/>
                      <a:headEnd type="none" w="med" len="med"/>
                      <a:tailEnd type="none" w="med" len="med"/>
                    </a:lnR>
                    <a:lnT w="12700" cap="flat" cmpd="sng" algn="ctr">
                      <a:solidFill>
                        <a:srgbClr val="339966"/>
                      </a:solidFill>
                      <a:prstDash val="solid"/>
                      <a:round/>
                      <a:headEnd type="none" w="med" len="med"/>
                      <a:tailEnd type="none" w="med" len="med"/>
                    </a:lnT>
                    <a:lnB w="12700" cap="flat" cmpd="sng" algn="ctr">
                      <a:solidFill>
                        <a:srgbClr val="339966"/>
                      </a:solidFill>
                      <a:prstDash val="solid"/>
                      <a:round/>
                      <a:headEnd type="none" w="med" len="med"/>
                      <a:tailEnd type="none" w="med" len="med"/>
                    </a:lnB>
                    <a:solidFill>
                      <a:srgbClr val="EDEDED"/>
                    </a:solidFill>
                  </a:tcPr>
                </a:tc>
                <a:tc>
                  <a:txBody>
                    <a:bodyPr/>
                    <a:lstStyle/>
                    <a:p>
                      <a:pPr marL="0" marR="0" algn="ctr">
                        <a:lnSpc>
                          <a:spcPct val="107000"/>
                        </a:lnSpc>
                        <a:spcBef>
                          <a:spcPts val="0"/>
                        </a:spcBef>
                        <a:spcAft>
                          <a:spcPts val="0"/>
                        </a:spcAft>
                      </a:pPr>
                      <a:r>
                        <a:rPr lang="en-US" sz="1200" b="1" dirty="0">
                          <a:effectLst/>
                          <a:latin typeface="Arial Narrow" panose="020B0606020202030204" pitchFamily="34" charset="0"/>
                          <a:ea typeface="Calibri" panose="020F0502020204030204" pitchFamily="34" charset="0"/>
                          <a:cs typeface="Times New Roman" panose="02020603050405020304" pitchFamily="18" charset="0"/>
                        </a:rPr>
                        <a:t>R'000</a:t>
                      </a:r>
                      <a:endParaRPr lang="en-ZA" sz="1200" dirty="0">
                        <a:effectLst/>
                        <a:latin typeface="Arial Narrow" panose="020B0606020202030204" pitchFamily="34" charset="0"/>
                        <a:ea typeface="Calibri" panose="020F0502020204030204" pitchFamily="34" charset="0"/>
                        <a:cs typeface="Times New Roman" panose="02020603050405020304" pitchFamily="18" charset="0"/>
                      </a:endParaRPr>
                    </a:p>
                  </a:txBody>
                  <a:tcPr marL="18274" marR="18274" marT="0" marB="0" anchor="ctr">
                    <a:lnL w="12700" cap="flat" cmpd="sng" algn="ctr">
                      <a:solidFill>
                        <a:srgbClr val="339966"/>
                      </a:solidFill>
                      <a:prstDash val="solid"/>
                      <a:round/>
                      <a:headEnd type="none" w="med" len="med"/>
                      <a:tailEnd type="none" w="med" len="med"/>
                    </a:lnL>
                    <a:lnR w="12700" cap="flat" cmpd="sng" algn="ctr">
                      <a:solidFill>
                        <a:srgbClr val="339966"/>
                      </a:solidFill>
                      <a:prstDash val="solid"/>
                      <a:round/>
                      <a:headEnd type="none" w="med" len="med"/>
                      <a:tailEnd type="none" w="med" len="med"/>
                    </a:lnR>
                    <a:lnT w="12700" cap="flat" cmpd="sng" algn="ctr">
                      <a:solidFill>
                        <a:srgbClr val="339966"/>
                      </a:solidFill>
                      <a:prstDash val="solid"/>
                      <a:round/>
                      <a:headEnd type="none" w="med" len="med"/>
                      <a:tailEnd type="none" w="med" len="med"/>
                    </a:lnT>
                    <a:lnB w="12700" cap="flat" cmpd="sng" algn="ctr">
                      <a:solidFill>
                        <a:srgbClr val="339966"/>
                      </a:solidFill>
                      <a:prstDash val="solid"/>
                      <a:round/>
                      <a:headEnd type="none" w="med" len="med"/>
                      <a:tailEnd type="none" w="med" len="med"/>
                    </a:lnB>
                    <a:solidFill>
                      <a:srgbClr val="EDEDED"/>
                    </a:solidFill>
                  </a:tcPr>
                </a:tc>
                <a:tc>
                  <a:txBody>
                    <a:bodyPr/>
                    <a:lstStyle/>
                    <a:p>
                      <a:pPr marL="0" marR="0" algn="ctr">
                        <a:lnSpc>
                          <a:spcPct val="107000"/>
                        </a:lnSpc>
                        <a:spcBef>
                          <a:spcPts val="0"/>
                        </a:spcBef>
                        <a:spcAft>
                          <a:spcPts val="0"/>
                        </a:spcAft>
                      </a:pPr>
                      <a:r>
                        <a:rPr lang="en-US" sz="1200" b="1" dirty="0">
                          <a:effectLst/>
                          <a:latin typeface="Arial Narrow" panose="020B0606020202030204" pitchFamily="34" charset="0"/>
                          <a:ea typeface="Calibri" panose="020F0502020204030204" pitchFamily="34" charset="0"/>
                          <a:cs typeface="Times New Roman" panose="02020603050405020304" pitchFamily="18" charset="0"/>
                        </a:rPr>
                        <a:t>R'000</a:t>
                      </a:r>
                      <a:endParaRPr lang="en-ZA" sz="1200" dirty="0">
                        <a:effectLst/>
                        <a:latin typeface="Arial Narrow" panose="020B0606020202030204" pitchFamily="34" charset="0"/>
                        <a:ea typeface="Calibri" panose="020F0502020204030204" pitchFamily="34" charset="0"/>
                        <a:cs typeface="Times New Roman" panose="02020603050405020304" pitchFamily="18" charset="0"/>
                      </a:endParaRPr>
                    </a:p>
                  </a:txBody>
                  <a:tcPr marL="18274" marR="18274" marT="0" marB="0" anchor="ctr">
                    <a:lnL w="12700" cap="flat" cmpd="sng" algn="ctr">
                      <a:solidFill>
                        <a:srgbClr val="339966"/>
                      </a:solidFill>
                      <a:prstDash val="solid"/>
                      <a:round/>
                      <a:headEnd type="none" w="med" len="med"/>
                      <a:tailEnd type="none" w="med" len="med"/>
                    </a:lnL>
                    <a:lnR w="12700" cap="flat" cmpd="sng" algn="ctr">
                      <a:solidFill>
                        <a:srgbClr val="339966"/>
                      </a:solidFill>
                      <a:prstDash val="solid"/>
                      <a:round/>
                      <a:headEnd type="none" w="med" len="med"/>
                      <a:tailEnd type="none" w="med" len="med"/>
                    </a:lnR>
                    <a:lnT w="12700" cap="flat" cmpd="sng" algn="ctr">
                      <a:solidFill>
                        <a:srgbClr val="339966"/>
                      </a:solidFill>
                      <a:prstDash val="solid"/>
                      <a:round/>
                      <a:headEnd type="none" w="med" len="med"/>
                      <a:tailEnd type="none" w="med" len="med"/>
                    </a:lnT>
                    <a:lnB w="12700" cap="flat" cmpd="sng" algn="ctr">
                      <a:solidFill>
                        <a:srgbClr val="339966"/>
                      </a:solidFill>
                      <a:prstDash val="solid"/>
                      <a:round/>
                      <a:headEnd type="none" w="med" len="med"/>
                      <a:tailEnd type="none" w="med" len="med"/>
                    </a:lnB>
                    <a:solidFill>
                      <a:srgbClr val="EDEDED"/>
                    </a:solidFill>
                  </a:tcPr>
                </a:tc>
                <a:tc>
                  <a:txBody>
                    <a:bodyPr/>
                    <a:lstStyle/>
                    <a:p>
                      <a:pPr marL="0" marR="0" algn="ctr">
                        <a:lnSpc>
                          <a:spcPct val="107000"/>
                        </a:lnSpc>
                        <a:spcBef>
                          <a:spcPts val="0"/>
                        </a:spcBef>
                        <a:spcAft>
                          <a:spcPts val="0"/>
                        </a:spcAft>
                      </a:pPr>
                      <a:r>
                        <a:rPr lang="en-US" sz="1200" b="1" dirty="0">
                          <a:effectLst/>
                          <a:latin typeface="Arial Narrow" panose="020B0606020202030204" pitchFamily="34" charset="0"/>
                          <a:ea typeface="Calibri" panose="020F0502020204030204" pitchFamily="34" charset="0"/>
                          <a:cs typeface="Times New Roman" panose="02020603050405020304" pitchFamily="18" charset="0"/>
                        </a:rPr>
                        <a:t>R'000</a:t>
                      </a:r>
                      <a:endParaRPr lang="en-ZA" sz="1200" dirty="0">
                        <a:effectLst/>
                        <a:latin typeface="Arial Narrow" panose="020B0606020202030204" pitchFamily="34" charset="0"/>
                        <a:ea typeface="Calibri" panose="020F0502020204030204" pitchFamily="34" charset="0"/>
                        <a:cs typeface="Times New Roman" panose="02020603050405020304" pitchFamily="18" charset="0"/>
                      </a:endParaRPr>
                    </a:p>
                  </a:txBody>
                  <a:tcPr marL="18274" marR="18274" marT="0" marB="0" anchor="ctr">
                    <a:lnL w="12700" cap="flat" cmpd="sng" algn="ctr">
                      <a:solidFill>
                        <a:srgbClr val="339966"/>
                      </a:solidFill>
                      <a:prstDash val="solid"/>
                      <a:round/>
                      <a:headEnd type="none" w="med" len="med"/>
                      <a:tailEnd type="none" w="med" len="med"/>
                    </a:lnL>
                    <a:lnR w="12700" cap="flat" cmpd="sng" algn="ctr">
                      <a:solidFill>
                        <a:srgbClr val="339966"/>
                      </a:solidFill>
                      <a:prstDash val="solid"/>
                      <a:round/>
                      <a:headEnd type="none" w="med" len="med"/>
                      <a:tailEnd type="none" w="med" len="med"/>
                    </a:lnR>
                    <a:lnT w="12700" cap="flat" cmpd="sng" algn="ctr">
                      <a:solidFill>
                        <a:srgbClr val="339966"/>
                      </a:solidFill>
                      <a:prstDash val="solid"/>
                      <a:round/>
                      <a:headEnd type="none" w="med" len="med"/>
                      <a:tailEnd type="none" w="med" len="med"/>
                    </a:lnT>
                    <a:lnB w="12700" cap="flat" cmpd="sng" algn="ctr">
                      <a:solidFill>
                        <a:srgbClr val="339966"/>
                      </a:solidFill>
                      <a:prstDash val="solid"/>
                      <a:round/>
                      <a:headEnd type="none" w="med" len="med"/>
                      <a:tailEnd type="none" w="med" len="med"/>
                    </a:lnB>
                    <a:solidFill>
                      <a:srgbClr val="EDEDED"/>
                    </a:solidFill>
                  </a:tcPr>
                </a:tc>
                <a:tc>
                  <a:txBody>
                    <a:bodyPr/>
                    <a:lstStyle/>
                    <a:p>
                      <a:pPr marL="0" marR="0" algn="ctr">
                        <a:lnSpc>
                          <a:spcPct val="107000"/>
                        </a:lnSpc>
                        <a:spcBef>
                          <a:spcPts val="0"/>
                        </a:spcBef>
                        <a:spcAft>
                          <a:spcPts val="0"/>
                        </a:spcAft>
                      </a:pPr>
                      <a:r>
                        <a:rPr lang="en-US" sz="1200" b="1" dirty="0">
                          <a:effectLst/>
                          <a:latin typeface="Arial Narrow" panose="020B0606020202030204" pitchFamily="34" charset="0"/>
                          <a:ea typeface="Calibri" panose="020F0502020204030204" pitchFamily="34" charset="0"/>
                          <a:cs typeface="Times New Roman" panose="02020603050405020304" pitchFamily="18" charset="0"/>
                        </a:rPr>
                        <a:t>R'000</a:t>
                      </a:r>
                      <a:endParaRPr lang="en-ZA" sz="1200" dirty="0">
                        <a:effectLst/>
                        <a:latin typeface="Arial Narrow" panose="020B0606020202030204" pitchFamily="34" charset="0"/>
                        <a:ea typeface="Calibri" panose="020F0502020204030204" pitchFamily="34" charset="0"/>
                        <a:cs typeface="Times New Roman" panose="02020603050405020304" pitchFamily="18" charset="0"/>
                      </a:endParaRPr>
                    </a:p>
                  </a:txBody>
                  <a:tcPr marL="18274" marR="18274" marT="0" marB="0" anchor="ctr">
                    <a:lnL w="12700" cap="flat" cmpd="sng" algn="ctr">
                      <a:solidFill>
                        <a:srgbClr val="339966"/>
                      </a:solidFill>
                      <a:prstDash val="solid"/>
                      <a:round/>
                      <a:headEnd type="none" w="med" len="med"/>
                      <a:tailEnd type="none" w="med" len="med"/>
                    </a:lnL>
                    <a:lnR w="12700" cap="flat" cmpd="sng" algn="ctr">
                      <a:solidFill>
                        <a:srgbClr val="339966"/>
                      </a:solidFill>
                      <a:prstDash val="solid"/>
                      <a:round/>
                      <a:headEnd type="none" w="med" len="med"/>
                      <a:tailEnd type="none" w="med" len="med"/>
                    </a:lnR>
                    <a:lnT w="12700" cap="flat" cmpd="sng" algn="ctr">
                      <a:solidFill>
                        <a:srgbClr val="339966"/>
                      </a:solidFill>
                      <a:prstDash val="solid"/>
                      <a:round/>
                      <a:headEnd type="none" w="med" len="med"/>
                      <a:tailEnd type="none" w="med" len="med"/>
                    </a:lnT>
                    <a:lnB w="12700" cap="flat" cmpd="sng" algn="ctr">
                      <a:solidFill>
                        <a:srgbClr val="339966"/>
                      </a:solidFill>
                      <a:prstDash val="solid"/>
                      <a:round/>
                      <a:headEnd type="none" w="med" len="med"/>
                      <a:tailEnd type="none" w="med" len="med"/>
                    </a:lnB>
                    <a:solidFill>
                      <a:srgbClr val="EDEDED"/>
                    </a:solidFill>
                  </a:tcPr>
                </a:tc>
                <a:tc>
                  <a:txBody>
                    <a:bodyPr/>
                    <a:lstStyle/>
                    <a:p>
                      <a:pPr marL="0" marR="0" algn="ctr">
                        <a:lnSpc>
                          <a:spcPct val="107000"/>
                        </a:lnSpc>
                        <a:spcBef>
                          <a:spcPts val="0"/>
                        </a:spcBef>
                        <a:spcAft>
                          <a:spcPts val="0"/>
                        </a:spcAft>
                      </a:pPr>
                      <a:r>
                        <a:rPr lang="en-US" sz="1200" b="1" dirty="0">
                          <a:effectLst/>
                          <a:latin typeface="Arial Narrow" panose="020B0606020202030204" pitchFamily="34" charset="0"/>
                          <a:ea typeface="Calibri" panose="020F0502020204030204" pitchFamily="34" charset="0"/>
                          <a:cs typeface="Times New Roman" panose="02020603050405020304" pitchFamily="18" charset="0"/>
                        </a:rPr>
                        <a:t>R’000</a:t>
                      </a:r>
                      <a:endParaRPr lang="en-ZA" sz="1200" dirty="0">
                        <a:effectLst/>
                        <a:latin typeface="Arial Narrow" panose="020B0606020202030204" pitchFamily="34" charset="0"/>
                        <a:ea typeface="Calibri" panose="020F0502020204030204" pitchFamily="34" charset="0"/>
                        <a:cs typeface="Times New Roman" panose="02020603050405020304" pitchFamily="18" charset="0"/>
                      </a:endParaRPr>
                    </a:p>
                  </a:txBody>
                  <a:tcPr marL="18274" marR="18274" marT="0" marB="0" anchor="ctr">
                    <a:lnL w="12700" cap="flat" cmpd="sng" algn="ctr">
                      <a:solidFill>
                        <a:srgbClr val="339966"/>
                      </a:solidFill>
                      <a:prstDash val="solid"/>
                      <a:round/>
                      <a:headEnd type="none" w="med" len="med"/>
                      <a:tailEnd type="none" w="med" len="med"/>
                    </a:lnL>
                    <a:lnR w="12700" cap="flat" cmpd="sng" algn="ctr">
                      <a:solidFill>
                        <a:srgbClr val="339966"/>
                      </a:solidFill>
                      <a:prstDash val="solid"/>
                      <a:round/>
                      <a:headEnd type="none" w="med" len="med"/>
                      <a:tailEnd type="none" w="med" len="med"/>
                    </a:lnR>
                    <a:lnT w="12700" cap="flat" cmpd="sng" algn="ctr">
                      <a:solidFill>
                        <a:srgbClr val="339966"/>
                      </a:solidFill>
                      <a:prstDash val="solid"/>
                      <a:round/>
                      <a:headEnd type="none" w="med" len="med"/>
                      <a:tailEnd type="none" w="med" len="med"/>
                    </a:lnT>
                    <a:lnB w="12700" cap="flat" cmpd="sng" algn="ctr">
                      <a:solidFill>
                        <a:srgbClr val="339966"/>
                      </a:solidFill>
                      <a:prstDash val="solid"/>
                      <a:round/>
                      <a:headEnd type="none" w="med" len="med"/>
                      <a:tailEnd type="none" w="med" len="med"/>
                    </a:lnB>
                    <a:solidFill>
                      <a:srgbClr val="EDEDED"/>
                    </a:solidFill>
                  </a:tcPr>
                </a:tc>
                <a:tc>
                  <a:txBody>
                    <a:bodyPr/>
                    <a:lstStyle/>
                    <a:p>
                      <a:pPr marL="0" marR="0" algn="ctr">
                        <a:lnSpc>
                          <a:spcPct val="107000"/>
                        </a:lnSpc>
                        <a:spcBef>
                          <a:spcPts val="0"/>
                        </a:spcBef>
                        <a:spcAft>
                          <a:spcPts val="0"/>
                        </a:spcAft>
                      </a:pPr>
                      <a:r>
                        <a:rPr lang="en-US" sz="1200" b="1" dirty="0">
                          <a:effectLst/>
                          <a:latin typeface="Arial Narrow" panose="020B0606020202030204" pitchFamily="34" charset="0"/>
                          <a:ea typeface="Calibri" panose="020F0502020204030204" pitchFamily="34" charset="0"/>
                          <a:cs typeface="Times New Roman" panose="02020603050405020304" pitchFamily="18" charset="0"/>
                        </a:rPr>
                        <a:t>R’000</a:t>
                      </a:r>
                      <a:endParaRPr lang="en-ZA" sz="1200" dirty="0">
                        <a:effectLst/>
                        <a:latin typeface="Arial Narrow" panose="020B0606020202030204" pitchFamily="34" charset="0"/>
                        <a:ea typeface="Calibri" panose="020F0502020204030204" pitchFamily="34" charset="0"/>
                        <a:cs typeface="Times New Roman" panose="02020603050405020304" pitchFamily="18" charset="0"/>
                      </a:endParaRPr>
                    </a:p>
                  </a:txBody>
                  <a:tcPr marL="18274" marR="18274" marT="0" marB="0">
                    <a:lnL w="12700" cap="flat" cmpd="sng" algn="ctr">
                      <a:solidFill>
                        <a:srgbClr val="339966"/>
                      </a:solidFill>
                      <a:prstDash val="solid"/>
                      <a:round/>
                      <a:headEnd type="none" w="med" len="med"/>
                      <a:tailEnd type="none" w="med" len="med"/>
                    </a:lnL>
                    <a:lnR w="12700" cap="flat" cmpd="sng" algn="ctr">
                      <a:solidFill>
                        <a:srgbClr val="339966"/>
                      </a:solidFill>
                      <a:prstDash val="solid"/>
                      <a:round/>
                      <a:headEnd type="none" w="med" len="med"/>
                      <a:tailEnd type="none" w="med" len="med"/>
                    </a:lnR>
                    <a:lnT w="12700" cap="flat" cmpd="sng" algn="ctr">
                      <a:solidFill>
                        <a:srgbClr val="339966"/>
                      </a:solidFill>
                      <a:prstDash val="solid"/>
                      <a:round/>
                      <a:headEnd type="none" w="med" len="med"/>
                      <a:tailEnd type="none" w="med" len="med"/>
                    </a:lnT>
                    <a:lnB w="12700" cap="flat" cmpd="sng" algn="ctr">
                      <a:solidFill>
                        <a:srgbClr val="339966"/>
                      </a:solidFill>
                      <a:prstDash val="solid"/>
                      <a:round/>
                      <a:headEnd type="none" w="med" len="med"/>
                      <a:tailEnd type="none" w="med" len="med"/>
                    </a:lnB>
                    <a:solidFill>
                      <a:srgbClr val="EDEDED"/>
                    </a:solidFill>
                  </a:tcPr>
                </a:tc>
                <a:extLst>
                  <a:ext uri="{0D108BD9-81ED-4DB2-BD59-A6C34878D82A}">
                    <a16:rowId xmlns:a16="http://schemas.microsoft.com/office/drawing/2014/main" xmlns="" val="1873863877"/>
                  </a:ext>
                </a:extLst>
              </a:tr>
              <a:tr h="199813">
                <a:tc>
                  <a:txBody>
                    <a:bodyPr/>
                    <a:lstStyle/>
                    <a:p>
                      <a:pPr marL="0" marR="0">
                        <a:lnSpc>
                          <a:spcPct val="107000"/>
                        </a:lnSpc>
                        <a:spcBef>
                          <a:spcPts val="0"/>
                        </a:spcBef>
                        <a:spcAft>
                          <a:spcPts val="800"/>
                        </a:spcAft>
                      </a:pPr>
                      <a:r>
                        <a:rPr lang="en-US" sz="1200">
                          <a:effectLst/>
                          <a:latin typeface="Arial Narrow" panose="020B0606020202030204" pitchFamily="34" charset="0"/>
                          <a:ea typeface="Calibri" panose="020F0502020204030204" pitchFamily="34" charset="0"/>
                          <a:cs typeface="Calibri" panose="020F0502020204030204" pitchFamily="34" charset="0"/>
                        </a:rPr>
                        <a:t>1</a:t>
                      </a:r>
                      <a:endParaRPr lang="en-ZA" sz="1200">
                        <a:effectLst/>
                        <a:latin typeface="Arial Narrow" panose="020B0606020202030204" pitchFamily="34" charset="0"/>
                        <a:ea typeface="Calibri" panose="020F0502020204030204" pitchFamily="34" charset="0"/>
                        <a:cs typeface="Times New Roman" panose="02020603050405020304" pitchFamily="18" charset="0"/>
                      </a:endParaRPr>
                    </a:p>
                  </a:txBody>
                  <a:tcPr marL="18274" marR="18274" marT="0" marB="0" anchor="ctr">
                    <a:lnL w="12700" cap="flat" cmpd="sng" algn="ctr">
                      <a:solidFill>
                        <a:srgbClr val="339966"/>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339966"/>
                      </a:solidFill>
                      <a:prstDash val="solid"/>
                      <a:round/>
                      <a:headEnd type="none" w="med" len="med"/>
                      <a:tailEnd type="none" w="med" len="med"/>
                    </a:lnT>
                    <a:lnB w="12700" cap="flat" cmpd="sng" algn="ctr">
                      <a:solidFill>
                        <a:srgbClr val="339966"/>
                      </a:solidFill>
                      <a:prstDash val="solid"/>
                      <a:round/>
                      <a:headEnd type="none" w="med" len="med"/>
                      <a:tailEnd type="none" w="med" len="med"/>
                    </a:lnB>
                  </a:tcPr>
                </a:tc>
                <a:tc>
                  <a:txBody>
                    <a:bodyPr/>
                    <a:lstStyle/>
                    <a:p>
                      <a:pPr marL="0" marR="0">
                        <a:lnSpc>
                          <a:spcPct val="107000"/>
                        </a:lnSpc>
                        <a:spcBef>
                          <a:spcPts val="0"/>
                        </a:spcBef>
                        <a:spcAft>
                          <a:spcPts val="800"/>
                        </a:spcAft>
                      </a:pPr>
                      <a:r>
                        <a:rPr lang="en-US" sz="1200" b="1">
                          <a:effectLst/>
                          <a:latin typeface="Arial Narrow" panose="020B0606020202030204" pitchFamily="34" charset="0"/>
                          <a:ea typeface="Calibri" panose="020F0502020204030204" pitchFamily="34" charset="0"/>
                          <a:cs typeface="Calibri" panose="020F0502020204030204" pitchFamily="34" charset="0"/>
                        </a:rPr>
                        <a:t>Administration</a:t>
                      </a:r>
                      <a:endParaRPr lang="en-ZA" sz="1200" b="1">
                        <a:effectLst/>
                        <a:latin typeface="Arial Narrow" panose="020B0606020202030204" pitchFamily="34" charset="0"/>
                        <a:ea typeface="Calibri" panose="020F0502020204030204" pitchFamily="34" charset="0"/>
                        <a:cs typeface="Times New Roman" panose="02020603050405020304" pitchFamily="18" charset="0"/>
                      </a:endParaRPr>
                    </a:p>
                  </a:txBody>
                  <a:tcPr marL="18274" marR="18274" marT="0" marB="0" anchor="ctr">
                    <a:lnL w="12700" cap="flat" cmpd="sng" algn="ctr">
                      <a:solidFill>
                        <a:srgbClr val="FFFFFF"/>
                      </a:solidFill>
                      <a:prstDash val="solid"/>
                      <a:round/>
                      <a:headEnd type="none" w="med" len="med"/>
                      <a:tailEnd type="none" w="med" len="med"/>
                    </a:lnL>
                    <a:lnR w="12700" cap="flat" cmpd="sng" algn="ctr">
                      <a:solidFill>
                        <a:srgbClr val="339966"/>
                      </a:solidFill>
                      <a:prstDash val="solid"/>
                      <a:round/>
                      <a:headEnd type="none" w="med" len="med"/>
                      <a:tailEnd type="none" w="med" len="med"/>
                    </a:lnR>
                    <a:lnT w="12700" cap="flat" cmpd="sng" algn="ctr">
                      <a:solidFill>
                        <a:srgbClr val="339966"/>
                      </a:solidFill>
                      <a:prstDash val="solid"/>
                      <a:round/>
                      <a:headEnd type="none" w="med" len="med"/>
                      <a:tailEnd type="none" w="med" len="med"/>
                    </a:lnT>
                    <a:lnB w="12700" cap="flat" cmpd="sng" algn="ctr">
                      <a:solidFill>
                        <a:srgbClr val="339966"/>
                      </a:solidFill>
                      <a:prstDash val="solid"/>
                      <a:round/>
                      <a:headEnd type="none" w="med" len="med"/>
                      <a:tailEnd type="none" w="med" len="med"/>
                    </a:lnB>
                  </a:tcPr>
                </a:tc>
                <a:tc>
                  <a:txBody>
                    <a:bodyPr/>
                    <a:lstStyle/>
                    <a:p>
                      <a:pPr marL="0" marR="0" algn="r">
                        <a:lnSpc>
                          <a:spcPct val="107000"/>
                        </a:lnSpc>
                        <a:spcBef>
                          <a:spcPts val="0"/>
                        </a:spcBef>
                        <a:spcAft>
                          <a:spcPts val="800"/>
                        </a:spcAft>
                      </a:pPr>
                      <a:r>
                        <a:rPr lang="en-US" sz="1200">
                          <a:effectLst/>
                          <a:latin typeface="Arial Narrow" panose="020B0606020202030204" pitchFamily="34" charset="0"/>
                          <a:ea typeface="Calibri" panose="020F0502020204030204" pitchFamily="34" charset="0"/>
                          <a:cs typeface="Calibri" panose="020F0502020204030204" pitchFamily="34" charset="0"/>
                        </a:rPr>
                        <a:t>61 844</a:t>
                      </a:r>
                      <a:endParaRPr lang="en-ZA" sz="1200">
                        <a:effectLst/>
                        <a:latin typeface="Arial Narrow" panose="020B0606020202030204" pitchFamily="34" charset="0"/>
                        <a:ea typeface="Calibri" panose="020F0502020204030204" pitchFamily="34" charset="0"/>
                        <a:cs typeface="Times New Roman" panose="02020603050405020304" pitchFamily="18" charset="0"/>
                      </a:endParaRPr>
                    </a:p>
                  </a:txBody>
                  <a:tcPr marL="18274" marR="18274" marT="0" marB="0" anchor="ctr">
                    <a:lnL w="12700" cap="flat" cmpd="sng" algn="ctr">
                      <a:solidFill>
                        <a:srgbClr val="339966"/>
                      </a:solidFill>
                      <a:prstDash val="solid"/>
                      <a:round/>
                      <a:headEnd type="none" w="med" len="med"/>
                      <a:tailEnd type="none" w="med" len="med"/>
                    </a:lnL>
                    <a:lnR w="12700" cap="flat" cmpd="sng" algn="ctr">
                      <a:solidFill>
                        <a:srgbClr val="339966"/>
                      </a:solidFill>
                      <a:prstDash val="solid"/>
                      <a:round/>
                      <a:headEnd type="none" w="med" len="med"/>
                      <a:tailEnd type="none" w="med" len="med"/>
                    </a:lnR>
                    <a:lnT w="12700" cap="flat" cmpd="sng" algn="ctr">
                      <a:solidFill>
                        <a:srgbClr val="339966"/>
                      </a:solidFill>
                      <a:prstDash val="solid"/>
                      <a:round/>
                      <a:headEnd type="none" w="med" len="med"/>
                      <a:tailEnd type="none" w="med" len="med"/>
                    </a:lnT>
                    <a:lnB w="12700" cap="flat" cmpd="sng" algn="ctr">
                      <a:solidFill>
                        <a:srgbClr val="339966"/>
                      </a:solidFill>
                      <a:prstDash val="solid"/>
                      <a:round/>
                      <a:headEnd type="none" w="med" len="med"/>
                      <a:tailEnd type="none" w="med" len="med"/>
                    </a:lnB>
                  </a:tcPr>
                </a:tc>
                <a:tc>
                  <a:txBody>
                    <a:bodyPr/>
                    <a:lstStyle/>
                    <a:p>
                      <a:pPr marL="0" marR="0" algn="r">
                        <a:lnSpc>
                          <a:spcPct val="107000"/>
                        </a:lnSpc>
                        <a:spcBef>
                          <a:spcPts val="0"/>
                        </a:spcBef>
                        <a:spcAft>
                          <a:spcPts val="800"/>
                        </a:spcAft>
                      </a:pPr>
                      <a:r>
                        <a:rPr lang="en-US" sz="1200" dirty="0">
                          <a:effectLst/>
                          <a:latin typeface="Arial Narrow" panose="020B0606020202030204" pitchFamily="34" charset="0"/>
                          <a:ea typeface="Calibri" panose="020F0502020204030204" pitchFamily="34" charset="0"/>
                          <a:cs typeface="Calibri" panose="020F0502020204030204" pitchFamily="34" charset="0"/>
                        </a:rPr>
                        <a:t> 61 937 </a:t>
                      </a:r>
                      <a:endParaRPr lang="en-ZA" sz="1200" dirty="0">
                        <a:effectLst/>
                        <a:latin typeface="Arial Narrow" panose="020B0606020202030204" pitchFamily="34" charset="0"/>
                        <a:ea typeface="Calibri" panose="020F0502020204030204" pitchFamily="34" charset="0"/>
                        <a:cs typeface="Times New Roman" panose="02020603050405020304" pitchFamily="18" charset="0"/>
                      </a:endParaRPr>
                    </a:p>
                  </a:txBody>
                  <a:tcPr marL="18274" marR="18274" marT="0" marB="0">
                    <a:lnL w="12700" cap="flat" cmpd="sng" algn="ctr">
                      <a:solidFill>
                        <a:srgbClr val="339966"/>
                      </a:solidFill>
                      <a:prstDash val="solid"/>
                      <a:round/>
                      <a:headEnd type="none" w="med" len="med"/>
                      <a:tailEnd type="none" w="med" len="med"/>
                    </a:lnL>
                    <a:lnR w="12700" cap="flat" cmpd="sng" algn="ctr">
                      <a:solidFill>
                        <a:srgbClr val="339966"/>
                      </a:solidFill>
                      <a:prstDash val="solid"/>
                      <a:round/>
                      <a:headEnd type="none" w="med" len="med"/>
                      <a:tailEnd type="none" w="med" len="med"/>
                    </a:lnR>
                    <a:lnT w="12700" cap="flat" cmpd="sng" algn="ctr">
                      <a:solidFill>
                        <a:srgbClr val="339966"/>
                      </a:solidFill>
                      <a:prstDash val="solid"/>
                      <a:round/>
                      <a:headEnd type="none" w="med" len="med"/>
                      <a:tailEnd type="none" w="med" len="med"/>
                    </a:lnT>
                    <a:lnB w="12700" cap="flat" cmpd="sng" algn="ctr">
                      <a:solidFill>
                        <a:srgbClr val="339966"/>
                      </a:solidFill>
                      <a:prstDash val="solid"/>
                      <a:round/>
                      <a:headEnd type="none" w="med" len="med"/>
                      <a:tailEnd type="none" w="med" len="med"/>
                    </a:lnB>
                  </a:tcPr>
                </a:tc>
                <a:tc>
                  <a:txBody>
                    <a:bodyPr/>
                    <a:lstStyle/>
                    <a:p>
                      <a:pPr marL="0" marR="0" algn="r">
                        <a:lnSpc>
                          <a:spcPct val="107000"/>
                        </a:lnSpc>
                        <a:spcBef>
                          <a:spcPts val="0"/>
                        </a:spcBef>
                        <a:spcAft>
                          <a:spcPts val="800"/>
                        </a:spcAft>
                      </a:pPr>
                      <a:r>
                        <a:rPr lang="en-US" sz="1200">
                          <a:effectLst/>
                          <a:latin typeface="Arial Narrow" panose="020B0606020202030204" pitchFamily="34" charset="0"/>
                          <a:ea typeface="Calibri" panose="020F0502020204030204" pitchFamily="34" charset="0"/>
                          <a:cs typeface="Calibri" panose="020F0502020204030204" pitchFamily="34" charset="0"/>
                        </a:rPr>
                        <a:t>67 518</a:t>
                      </a:r>
                      <a:endParaRPr lang="en-ZA" sz="1200">
                        <a:effectLst/>
                        <a:latin typeface="Arial Narrow" panose="020B0606020202030204" pitchFamily="34" charset="0"/>
                        <a:ea typeface="Calibri" panose="020F0502020204030204" pitchFamily="34" charset="0"/>
                        <a:cs typeface="Times New Roman" panose="02020603050405020304" pitchFamily="18" charset="0"/>
                      </a:endParaRPr>
                    </a:p>
                  </a:txBody>
                  <a:tcPr marL="18274" marR="18274" marT="0" marB="0">
                    <a:lnL w="12700" cap="flat" cmpd="sng" algn="ctr">
                      <a:solidFill>
                        <a:srgbClr val="339966"/>
                      </a:solidFill>
                      <a:prstDash val="solid"/>
                      <a:round/>
                      <a:headEnd type="none" w="med" len="med"/>
                      <a:tailEnd type="none" w="med" len="med"/>
                    </a:lnL>
                    <a:lnR w="12700" cap="flat" cmpd="sng" algn="ctr">
                      <a:solidFill>
                        <a:srgbClr val="339966"/>
                      </a:solidFill>
                      <a:prstDash val="solid"/>
                      <a:round/>
                      <a:headEnd type="none" w="med" len="med"/>
                      <a:tailEnd type="none" w="med" len="med"/>
                    </a:lnR>
                    <a:lnT w="12700" cap="flat" cmpd="sng" algn="ctr">
                      <a:solidFill>
                        <a:srgbClr val="339966"/>
                      </a:solidFill>
                      <a:prstDash val="solid"/>
                      <a:round/>
                      <a:headEnd type="none" w="med" len="med"/>
                      <a:tailEnd type="none" w="med" len="med"/>
                    </a:lnT>
                    <a:lnB w="12700" cap="flat" cmpd="sng" algn="ctr">
                      <a:solidFill>
                        <a:srgbClr val="339966"/>
                      </a:solidFill>
                      <a:prstDash val="solid"/>
                      <a:round/>
                      <a:headEnd type="none" w="med" len="med"/>
                      <a:tailEnd type="none" w="med" len="med"/>
                    </a:lnB>
                  </a:tcPr>
                </a:tc>
                <a:tc>
                  <a:txBody>
                    <a:bodyPr/>
                    <a:lstStyle/>
                    <a:p>
                      <a:pPr marL="0" marR="0" algn="r">
                        <a:lnSpc>
                          <a:spcPct val="107000"/>
                        </a:lnSpc>
                        <a:spcBef>
                          <a:spcPts val="0"/>
                        </a:spcBef>
                        <a:spcAft>
                          <a:spcPts val="800"/>
                        </a:spcAft>
                      </a:pPr>
                      <a:r>
                        <a:rPr lang="en-US" sz="1200">
                          <a:effectLst/>
                          <a:latin typeface="Arial Narrow" panose="020B0606020202030204" pitchFamily="34" charset="0"/>
                          <a:ea typeface="Calibri" panose="020F0502020204030204" pitchFamily="34" charset="0"/>
                          <a:cs typeface="Calibri" panose="020F0502020204030204" pitchFamily="34" charset="0"/>
                        </a:rPr>
                        <a:t>68 755 </a:t>
                      </a:r>
                      <a:endParaRPr lang="en-ZA" sz="1200">
                        <a:effectLst/>
                        <a:latin typeface="Arial Narrow" panose="020B0606020202030204" pitchFamily="34" charset="0"/>
                        <a:ea typeface="Calibri" panose="020F0502020204030204" pitchFamily="34" charset="0"/>
                        <a:cs typeface="Times New Roman" panose="02020603050405020304" pitchFamily="18" charset="0"/>
                      </a:endParaRPr>
                    </a:p>
                  </a:txBody>
                  <a:tcPr marL="18274" marR="18274" marT="0" marB="0">
                    <a:lnL w="12700" cap="flat" cmpd="sng" algn="ctr">
                      <a:solidFill>
                        <a:srgbClr val="339966"/>
                      </a:solidFill>
                      <a:prstDash val="solid"/>
                      <a:round/>
                      <a:headEnd type="none" w="med" len="med"/>
                      <a:tailEnd type="none" w="med" len="med"/>
                    </a:lnL>
                    <a:lnR w="12700" cap="flat" cmpd="sng" algn="ctr">
                      <a:solidFill>
                        <a:srgbClr val="339966"/>
                      </a:solidFill>
                      <a:prstDash val="solid"/>
                      <a:round/>
                      <a:headEnd type="none" w="med" len="med"/>
                      <a:tailEnd type="none" w="med" len="med"/>
                    </a:lnR>
                    <a:lnT w="12700" cap="flat" cmpd="sng" algn="ctr">
                      <a:solidFill>
                        <a:srgbClr val="339966"/>
                      </a:solidFill>
                      <a:prstDash val="solid"/>
                      <a:round/>
                      <a:headEnd type="none" w="med" len="med"/>
                      <a:tailEnd type="none" w="med" len="med"/>
                    </a:lnT>
                    <a:lnB w="12700" cap="flat" cmpd="sng" algn="ctr">
                      <a:solidFill>
                        <a:srgbClr val="339966"/>
                      </a:solidFill>
                      <a:prstDash val="solid"/>
                      <a:round/>
                      <a:headEnd type="none" w="med" len="med"/>
                      <a:tailEnd type="none" w="med" len="med"/>
                    </a:lnB>
                  </a:tcPr>
                </a:tc>
                <a:tc>
                  <a:txBody>
                    <a:bodyPr/>
                    <a:lstStyle/>
                    <a:p>
                      <a:pPr marL="0" marR="0" algn="r">
                        <a:lnSpc>
                          <a:spcPct val="107000"/>
                        </a:lnSpc>
                        <a:spcBef>
                          <a:spcPts val="0"/>
                        </a:spcBef>
                        <a:spcAft>
                          <a:spcPts val="800"/>
                        </a:spcAft>
                      </a:pPr>
                      <a:r>
                        <a:rPr lang="en-US" sz="1200">
                          <a:effectLst/>
                          <a:latin typeface="Arial Narrow" panose="020B0606020202030204" pitchFamily="34" charset="0"/>
                          <a:ea typeface="Calibri" panose="020F0502020204030204" pitchFamily="34" charset="0"/>
                          <a:cs typeface="Calibri" panose="020F0502020204030204" pitchFamily="34" charset="0"/>
                        </a:rPr>
                        <a:t>68 238</a:t>
                      </a:r>
                      <a:endParaRPr lang="en-ZA" sz="1200">
                        <a:effectLst/>
                        <a:latin typeface="Arial Narrow" panose="020B0606020202030204" pitchFamily="34" charset="0"/>
                        <a:ea typeface="Calibri" panose="020F0502020204030204" pitchFamily="34" charset="0"/>
                        <a:cs typeface="Times New Roman" panose="02020603050405020304" pitchFamily="18" charset="0"/>
                      </a:endParaRPr>
                    </a:p>
                  </a:txBody>
                  <a:tcPr marL="18274" marR="18274" marT="0" marB="0">
                    <a:lnL w="12700" cap="flat" cmpd="sng" algn="ctr">
                      <a:solidFill>
                        <a:srgbClr val="339966"/>
                      </a:solidFill>
                      <a:prstDash val="solid"/>
                      <a:round/>
                      <a:headEnd type="none" w="med" len="med"/>
                      <a:tailEnd type="none" w="med" len="med"/>
                    </a:lnL>
                    <a:lnR w="12700" cap="flat" cmpd="sng" algn="ctr">
                      <a:solidFill>
                        <a:srgbClr val="339966"/>
                      </a:solidFill>
                      <a:prstDash val="solid"/>
                      <a:round/>
                      <a:headEnd type="none" w="med" len="med"/>
                      <a:tailEnd type="none" w="med" len="med"/>
                    </a:lnR>
                    <a:lnT w="12700" cap="flat" cmpd="sng" algn="ctr">
                      <a:solidFill>
                        <a:srgbClr val="339966"/>
                      </a:solidFill>
                      <a:prstDash val="solid"/>
                      <a:round/>
                      <a:headEnd type="none" w="med" len="med"/>
                      <a:tailEnd type="none" w="med" len="med"/>
                    </a:lnT>
                    <a:lnB w="12700" cap="flat" cmpd="sng" algn="ctr">
                      <a:solidFill>
                        <a:srgbClr val="339966"/>
                      </a:solidFill>
                      <a:prstDash val="solid"/>
                      <a:round/>
                      <a:headEnd type="none" w="med" len="med"/>
                      <a:tailEnd type="none" w="med" len="med"/>
                    </a:lnB>
                  </a:tcPr>
                </a:tc>
                <a:tc>
                  <a:txBody>
                    <a:bodyPr/>
                    <a:lstStyle/>
                    <a:p>
                      <a:pPr marL="0" marR="0" algn="r">
                        <a:lnSpc>
                          <a:spcPct val="107000"/>
                        </a:lnSpc>
                        <a:spcBef>
                          <a:spcPts val="0"/>
                        </a:spcBef>
                        <a:spcAft>
                          <a:spcPts val="800"/>
                        </a:spcAft>
                      </a:pPr>
                      <a:r>
                        <a:rPr lang="en-US" sz="1200">
                          <a:effectLst/>
                          <a:latin typeface="Arial Narrow" panose="020B0606020202030204" pitchFamily="34" charset="0"/>
                          <a:ea typeface="Calibri" panose="020F0502020204030204" pitchFamily="34" charset="0"/>
                          <a:cs typeface="Calibri" panose="020F0502020204030204" pitchFamily="34" charset="0"/>
                        </a:rPr>
                        <a:t>71 252</a:t>
                      </a:r>
                      <a:endParaRPr lang="en-ZA" sz="1200">
                        <a:effectLst/>
                        <a:latin typeface="Arial Narrow" panose="020B0606020202030204" pitchFamily="34" charset="0"/>
                        <a:ea typeface="Calibri" panose="020F0502020204030204" pitchFamily="34" charset="0"/>
                        <a:cs typeface="Times New Roman" panose="02020603050405020304" pitchFamily="18" charset="0"/>
                      </a:endParaRPr>
                    </a:p>
                  </a:txBody>
                  <a:tcPr marL="18274" marR="18274" marT="0" marB="0">
                    <a:lnL w="12700" cap="flat" cmpd="sng" algn="ctr">
                      <a:solidFill>
                        <a:srgbClr val="339966"/>
                      </a:solidFill>
                      <a:prstDash val="solid"/>
                      <a:round/>
                      <a:headEnd type="none" w="med" len="med"/>
                      <a:tailEnd type="none" w="med" len="med"/>
                    </a:lnL>
                    <a:lnR w="12700" cap="flat" cmpd="sng" algn="ctr">
                      <a:solidFill>
                        <a:srgbClr val="339966"/>
                      </a:solidFill>
                      <a:prstDash val="solid"/>
                      <a:round/>
                      <a:headEnd type="none" w="med" len="med"/>
                      <a:tailEnd type="none" w="med" len="med"/>
                    </a:lnR>
                    <a:lnT w="12700" cap="flat" cmpd="sng" algn="ctr">
                      <a:solidFill>
                        <a:srgbClr val="339966"/>
                      </a:solidFill>
                      <a:prstDash val="solid"/>
                      <a:round/>
                      <a:headEnd type="none" w="med" len="med"/>
                      <a:tailEnd type="none" w="med" len="med"/>
                    </a:lnT>
                    <a:lnB w="12700" cap="flat" cmpd="sng" algn="ctr">
                      <a:solidFill>
                        <a:srgbClr val="339966"/>
                      </a:solidFill>
                      <a:prstDash val="solid"/>
                      <a:round/>
                      <a:headEnd type="none" w="med" len="med"/>
                      <a:tailEnd type="none" w="med" len="med"/>
                    </a:lnB>
                  </a:tcPr>
                </a:tc>
                <a:tc>
                  <a:txBody>
                    <a:bodyPr/>
                    <a:lstStyle/>
                    <a:p>
                      <a:pPr marL="0" marR="0" algn="r">
                        <a:lnSpc>
                          <a:spcPct val="107000"/>
                        </a:lnSpc>
                        <a:spcBef>
                          <a:spcPts val="0"/>
                        </a:spcBef>
                        <a:spcAft>
                          <a:spcPts val="800"/>
                        </a:spcAft>
                      </a:pPr>
                      <a:r>
                        <a:rPr lang="en-US" sz="1200">
                          <a:effectLst/>
                          <a:latin typeface="Arial Narrow" panose="020B0606020202030204" pitchFamily="34" charset="0"/>
                          <a:ea typeface="Calibri" panose="020F0502020204030204" pitchFamily="34" charset="0"/>
                          <a:cs typeface="Calibri" panose="020F0502020204030204" pitchFamily="34" charset="0"/>
                        </a:rPr>
                        <a:t>74 440</a:t>
                      </a:r>
                      <a:endParaRPr lang="en-ZA" sz="1200">
                        <a:effectLst/>
                        <a:latin typeface="Arial Narrow" panose="020B0606020202030204" pitchFamily="34" charset="0"/>
                        <a:ea typeface="Calibri" panose="020F0502020204030204" pitchFamily="34" charset="0"/>
                        <a:cs typeface="Times New Roman" panose="02020603050405020304" pitchFamily="18" charset="0"/>
                      </a:endParaRPr>
                    </a:p>
                  </a:txBody>
                  <a:tcPr marL="18274" marR="18274" marT="0" marB="0">
                    <a:lnL w="12700" cap="flat" cmpd="sng" algn="ctr">
                      <a:solidFill>
                        <a:srgbClr val="339966"/>
                      </a:solidFill>
                      <a:prstDash val="solid"/>
                      <a:round/>
                      <a:headEnd type="none" w="med" len="med"/>
                      <a:tailEnd type="none" w="med" len="med"/>
                    </a:lnL>
                    <a:lnR w="12700" cap="flat" cmpd="sng" algn="ctr">
                      <a:solidFill>
                        <a:srgbClr val="339966"/>
                      </a:solidFill>
                      <a:prstDash val="solid"/>
                      <a:round/>
                      <a:headEnd type="none" w="med" len="med"/>
                      <a:tailEnd type="none" w="med" len="med"/>
                    </a:lnR>
                    <a:lnT w="12700" cap="flat" cmpd="sng" algn="ctr">
                      <a:solidFill>
                        <a:srgbClr val="339966"/>
                      </a:solidFill>
                      <a:prstDash val="solid"/>
                      <a:round/>
                      <a:headEnd type="none" w="med" len="med"/>
                      <a:tailEnd type="none" w="med" len="med"/>
                    </a:lnT>
                    <a:lnB w="12700" cap="flat" cmpd="sng" algn="ctr">
                      <a:solidFill>
                        <a:srgbClr val="339966"/>
                      </a:solidFill>
                      <a:prstDash val="solid"/>
                      <a:round/>
                      <a:headEnd type="none" w="med" len="med"/>
                      <a:tailEnd type="none" w="med" len="med"/>
                    </a:lnB>
                  </a:tcPr>
                </a:tc>
                <a:extLst>
                  <a:ext uri="{0D108BD9-81ED-4DB2-BD59-A6C34878D82A}">
                    <a16:rowId xmlns:a16="http://schemas.microsoft.com/office/drawing/2014/main" xmlns="" val="4029036011"/>
                  </a:ext>
                </a:extLst>
              </a:tr>
              <a:tr h="399626">
                <a:tc>
                  <a:txBody>
                    <a:bodyPr/>
                    <a:lstStyle/>
                    <a:p>
                      <a:pPr marL="0" marR="0">
                        <a:lnSpc>
                          <a:spcPct val="107000"/>
                        </a:lnSpc>
                        <a:spcBef>
                          <a:spcPts val="0"/>
                        </a:spcBef>
                        <a:spcAft>
                          <a:spcPts val="800"/>
                        </a:spcAft>
                      </a:pPr>
                      <a:r>
                        <a:rPr lang="en-US" sz="1200">
                          <a:effectLst/>
                          <a:latin typeface="Arial Narrow" panose="020B0606020202030204" pitchFamily="34" charset="0"/>
                          <a:ea typeface="Calibri" panose="020F0502020204030204" pitchFamily="34" charset="0"/>
                          <a:cs typeface="Calibri" panose="020F0502020204030204" pitchFamily="34" charset="0"/>
                        </a:rPr>
                        <a:t>2</a:t>
                      </a:r>
                      <a:endParaRPr lang="en-ZA" sz="1200">
                        <a:effectLst/>
                        <a:latin typeface="Arial Narrow" panose="020B0606020202030204" pitchFamily="34" charset="0"/>
                        <a:ea typeface="Calibri" panose="020F0502020204030204" pitchFamily="34" charset="0"/>
                        <a:cs typeface="Times New Roman" panose="02020603050405020304" pitchFamily="18" charset="0"/>
                      </a:endParaRPr>
                    </a:p>
                  </a:txBody>
                  <a:tcPr marL="18274" marR="18274" marT="0" marB="0" anchor="ctr">
                    <a:lnL w="12700" cap="flat" cmpd="sng" algn="ctr">
                      <a:solidFill>
                        <a:srgbClr val="339966"/>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339966"/>
                      </a:solidFill>
                      <a:prstDash val="solid"/>
                      <a:round/>
                      <a:headEnd type="none" w="med" len="med"/>
                      <a:tailEnd type="none" w="med" len="med"/>
                    </a:lnT>
                    <a:lnB w="12700" cap="flat" cmpd="sng" algn="ctr">
                      <a:solidFill>
                        <a:srgbClr val="339966"/>
                      </a:solidFill>
                      <a:prstDash val="solid"/>
                      <a:round/>
                      <a:headEnd type="none" w="med" len="med"/>
                      <a:tailEnd type="none" w="med" len="med"/>
                    </a:lnB>
                  </a:tcPr>
                </a:tc>
                <a:tc>
                  <a:txBody>
                    <a:bodyPr/>
                    <a:lstStyle/>
                    <a:p>
                      <a:pPr marL="0" marR="0">
                        <a:lnSpc>
                          <a:spcPct val="107000"/>
                        </a:lnSpc>
                        <a:spcBef>
                          <a:spcPts val="0"/>
                        </a:spcBef>
                        <a:spcAft>
                          <a:spcPts val="800"/>
                        </a:spcAft>
                      </a:pPr>
                      <a:r>
                        <a:rPr lang="en-US" sz="1200" b="1">
                          <a:effectLst/>
                          <a:latin typeface="Arial Narrow" panose="020B0606020202030204" pitchFamily="34" charset="0"/>
                          <a:ea typeface="Calibri" panose="020F0502020204030204" pitchFamily="34" charset="0"/>
                          <a:cs typeface="Calibri" panose="020F0502020204030204" pitchFamily="34" charset="0"/>
                        </a:rPr>
                        <a:t>Inter-Sectoral Coordination and Strategic Partnerships</a:t>
                      </a:r>
                      <a:endParaRPr lang="en-ZA" sz="1200" b="1">
                        <a:effectLst/>
                        <a:latin typeface="Arial Narrow" panose="020B0606020202030204" pitchFamily="34" charset="0"/>
                        <a:ea typeface="Calibri" panose="020F0502020204030204" pitchFamily="34" charset="0"/>
                        <a:cs typeface="Times New Roman" panose="02020603050405020304" pitchFamily="18" charset="0"/>
                      </a:endParaRPr>
                    </a:p>
                  </a:txBody>
                  <a:tcPr marL="18274" marR="18274" marT="0" marB="0" anchor="ctr">
                    <a:lnL w="12700" cap="flat" cmpd="sng" algn="ctr">
                      <a:solidFill>
                        <a:srgbClr val="FFFFFF"/>
                      </a:solidFill>
                      <a:prstDash val="solid"/>
                      <a:round/>
                      <a:headEnd type="none" w="med" len="med"/>
                      <a:tailEnd type="none" w="med" len="med"/>
                    </a:lnL>
                    <a:lnR w="12700" cap="flat" cmpd="sng" algn="ctr">
                      <a:solidFill>
                        <a:srgbClr val="339966"/>
                      </a:solidFill>
                      <a:prstDash val="solid"/>
                      <a:round/>
                      <a:headEnd type="none" w="med" len="med"/>
                      <a:tailEnd type="none" w="med" len="med"/>
                    </a:lnR>
                    <a:lnT w="12700" cap="flat" cmpd="sng" algn="ctr">
                      <a:solidFill>
                        <a:srgbClr val="339966"/>
                      </a:solidFill>
                      <a:prstDash val="solid"/>
                      <a:round/>
                      <a:headEnd type="none" w="med" len="med"/>
                      <a:tailEnd type="none" w="med" len="med"/>
                    </a:lnT>
                    <a:lnB w="12700" cap="flat" cmpd="sng" algn="ctr">
                      <a:solidFill>
                        <a:srgbClr val="339966"/>
                      </a:solidFill>
                      <a:prstDash val="solid"/>
                      <a:round/>
                      <a:headEnd type="none" w="med" len="med"/>
                      <a:tailEnd type="none" w="med" len="med"/>
                    </a:lnB>
                  </a:tcPr>
                </a:tc>
                <a:tc>
                  <a:txBody>
                    <a:bodyPr/>
                    <a:lstStyle/>
                    <a:p>
                      <a:pPr marL="0" marR="0" algn="r">
                        <a:lnSpc>
                          <a:spcPct val="107000"/>
                        </a:lnSpc>
                        <a:spcBef>
                          <a:spcPts val="0"/>
                        </a:spcBef>
                        <a:spcAft>
                          <a:spcPts val="800"/>
                        </a:spcAft>
                      </a:pPr>
                      <a:r>
                        <a:rPr lang="en-US" sz="1200">
                          <a:effectLst/>
                          <a:latin typeface="Arial Narrow" panose="020B0606020202030204" pitchFamily="34" charset="0"/>
                          <a:ea typeface="Calibri" panose="020F0502020204030204" pitchFamily="34" charset="0"/>
                          <a:cs typeface="Calibri" panose="020F0502020204030204" pitchFamily="34" charset="0"/>
                        </a:rPr>
                        <a:t>26 807</a:t>
                      </a:r>
                      <a:endParaRPr lang="en-ZA" sz="1200">
                        <a:effectLst/>
                        <a:latin typeface="Arial Narrow" panose="020B0606020202030204" pitchFamily="34" charset="0"/>
                        <a:ea typeface="Calibri" panose="020F0502020204030204" pitchFamily="34" charset="0"/>
                        <a:cs typeface="Times New Roman" panose="02020603050405020304" pitchFamily="18" charset="0"/>
                      </a:endParaRPr>
                    </a:p>
                  </a:txBody>
                  <a:tcPr marL="18274" marR="18274" marT="0" marB="0" anchor="ctr">
                    <a:lnL w="12700" cap="flat" cmpd="sng" algn="ctr">
                      <a:solidFill>
                        <a:srgbClr val="339966"/>
                      </a:solidFill>
                      <a:prstDash val="solid"/>
                      <a:round/>
                      <a:headEnd type="none" w="med" len="med"/>
                      <a:tailEnd type="none" w="med" len="med"/>
                    </a:lnL>
                    <a:lnR w="12700" cap="flat" cmpd="sng" algn="ctr">
                      <a:solidFill>
                        <a:srgbClr val="339966"/>
                      </a:solidFill>
                      <a:prstDash val="solid"/>
                      <a:round/>
                      <a:headEnd type="none" w="med" len="med"/>
                      <a:tailEnd type="none" w="med" len="med"/>
                    </a:lnR>
                    <a:lnT w="12700" cap="flat" cmpd="sng" algn="ctr">
                      <a:solidFill>
                        <a:srgbClr val="339966"/>
                      </a:solidFill>
                      <a:prstDash val="solid"/>
                      <a:round/>
                      <a:headEnd type="none" w="med" len="med"/>
                      <a:tailEnd type="none" w="med" len="med"/>
                    </a:lnT>
                    <a:lnB w="12700" cap="flat" cmpd="sng" algn="ctr">
                      <a:solidFill>
                        <a:srgbClr val="339966"/>
                      </a:solidFill>
                      <a:prstDash val="solid"/>
                      <a:round/>
                      <a:headEnd type="none" w="med" len="med"/>
                      <a:tailEnd type="none" w="med" len="med"/>
                    </a:lnB>
                  </a:tcPr>
                </a:tc>
                <a:tc>
                  <a:txBody>
                    <a:bodyPr/>
                    <a:lstStyle/>
                    <a:p>
                      <a:pPr marL="0" marR="0" algn="r">
                        <a:lnSpc>
                          <a:spcPct val="107000"/>
                        </a:lnSpc>
                        <a:spcBef>
                          <a:spcPts val="0"/>
                        </a:spcBef>
                        <a:spcAft>
                          <a:spcPts val="800"/>
                        </a:spcAft>
                      </a:pPr>
                      <a:r>
                        <a:rPr lang="en-US" sz="1200">
                          <a:effectLst/>
                          <a:latin typeface="Arial Narrow" panose="020B0606020202030204" pitchFamily="34" charset="0"/>
                          <a:ea typeface="Calibri" panose="020F0502020204030204" pitchFamily="34" charset="0"/>
                          <a:cs typeface="Calibri" panose="020F0502020204030204" pitchFamily="34" charset="0"/>
                        </a:rPr>
                        <a:t> 22 637 </a:t>
                      </a:r>
                      <a:endParaRPr lang="en-ZA" sz="1200">
                        <a:effectLst/>
                        <a:latin typeface="Arial Narrow" panose="020B0606020202030204" pitchFamily="34" charset="0"/>
                        <a:ea typeface="Calibri" panose="020F0502020204030204" pitchFamily="34" charset="0"/>
                        <a:cs typeface="Times New Roman" panose="02020603050405020304" pitchFamily="18" charset="0"/>
                      </a:endParaRPr>
                    </a:p>
                  </a:txBody>
                  <a:tcPr marL="18274" marR="18274" marT="0" marB="0">
                    <a:lnL w="12700" cap="flat" cmpd="sng" algn="ctr">
                      <a:solidFill>
                        <a:srgbClr val="339966"/>
                      </a:solidFill>
                      <a:prstDash val="solid"/>
                      <a:round/>
                      <a:headEnd type="none" w="med" len="med"/>
                      <a:tailEnd type="none" w="med" len="med"/>
                    </a:lnL>
                    <a:lnR w="12700" cap="flat" cmpd="sng" algn="ctr">
                      <a:solidFill>
                        <a:srgbClr val="339966"/>
                      </a:solidFill>
                      <a:prstDash val="solid"/>
                      <a:round/>
                      <a:headEnd type="none" w="med" len="med"/>
                      <a:tailEnd type="none" w="med" len="med"/>
                    </a:lnR>
                    <a:lnT w="12700" cap="flat" cmpd="sng" algn="ctr">
                      <a:solidFill>
                        <a:srgbClr val="339966"/>
                      </a:solidFill>
                      <a:prstDash val="solid"/>
                      <a:round/>
                      <a:headEnd type="none" w="med" len="med"/>
                      <a:tailEnd type="none" w="med" len="med"/>
                    </a:lnT>
                    <a:lnB w="12700" cap="flat" cmpd="sng" algn="ctr">
                      <a:solidFill>
                        <a:srgbClr val="339966"/>
                      </a:solidFill>
                      <a:prstDash val="solid"/>
                      <a:round/>
                      <a:headEnd type="none" w="med" len="med"/>
                      <a:tailEnd type="none" w="med" len="med"/>
                    </a:lnB>
                  </a:tcPr>
                </a:tc>
                <a:tc>
                  <a:txBody>
                    <a:bodyPr/>
                    <a:lstStyle/>
                    <a:p>
                      <a:pPr marL="0" marR="0" algn="r">
                        <a:lnSpc>
                          <a:spcPct val="107000"/>
                        </a:lnSpc>
                        <a:spcBef>
                          <a:spcPts val="0"/>
                        </a:spcBef>
                        <a:spcAft>
                          <a:spcPts val="800"/>
                        </a:spcAft>
                      </a:pPr>
                      <a:r>
                        <a:rPr lang="en-US" sz="1200">
                          <a:effectLst/>
                          <a:latin typeface="Arial Narrow" panose="020B0606020202030204" pitchFamily="34" charset="0"/>
                          <a:ea typeface="Calibri" panose="020F0502020204030204" pitchFamily="34" charset="0"/>
                          <a:cs typeface="Calibri" panose="020F0502020204030204" pitchFamily="34" charset="0"/>
                        </a:rPr>
                        <a:t>25 999</a:t>
                      </a:r>
                      <a:endParaRPr lang="en-ZA" sz="1200">
                        <a:effectLst/>
                        <a:latin typeface="Arial Narrow" panose="020B0606020202030204" pitchFamily="34" charset="0"/>
                        <a:ea typeface="Calibri" panose="020F0502020204030204" pitchFamily="34" charset="0"/>
                        <a:cs typeface="Times New Roman" panose="02020603050405020304" pitchFamily="18" charset="0"/>
                      </a:endParaRPr>
                    </a:p>
                  </a:txBody>
                  <a:tcPr marL="18274" marR="18274" marT="0" marB="0">
                    <a:lnL w="12700" cap="flat" cmpd="sng" algn="ctr">
                      <a:solidFill>
                        <a:srgbClr val="339966"/>
                      </a:solidFill>
                      <a:prstDash val="solid"/>
                      <a:round/>
                      <a:headEnd type="none" w="med" len="med"/>
                      <a:tailEnd type="none" w="med" len="med"/>
                    </a:lnL>
                    <a:lnR w="12700" cap="flat" cmpd="sng" algn="ctr">
                      <a:solidFill>
                        <a:srgbClr val="339966"/>
                      </a:solidFill>
                      <a:prstDash val="solid"/>
                      <a:round/>
                      <a:headEnd type="none" w="med" len="med"/>
                      <a:tailEnd type="none" w="med" len="med"/>
                    </a:lnR>
                    <a:lnT w="12700" cap="flat" cmpd="sng" algn="ctr">
                      <a:solidFill>
                        <a:srgbClr val="339966"/>
                      </a:solidFill>
                      <a:prstDash val="solid"/>
                      <a:round/>
                      <a:headEnd type="none" w="med" len="med"/>
                      <a:tailEnd type="none" w="med" len="med"/>
                    </a:lnT>
                    <a:lnB w="12700" cap="flat" cmpd="sng" algn="ctr">
                      <a:solidFill>
                        <a:srgbClr val="339966"/>
                      </a:solidFill>
                      <a:prstDash val="solid"/>
                      <a:round/>
                      <a:headEnd type="none" w="med" len="med"/>
                      <a:tailEnd type="none" w="med" len="med"/>
                    </a:lnB>
                  </a:tcPr>
                </a:tc>
                <a:tc>
                  <a:txBody>
                    <a:bodyPr/>
                    <a:lstStyle/>
                    <a:p>
                      <a:pPr marL="0" marR="0" algn="r">
                        <a:lnSpc>
                          <a:spcPct val="107000"/>
                        </a:lnSpc>
                        <a:spcBef>
                          <a:spcPts val="0"/>
                        </a:spcBef>
                        <a:spcAft>
                          <a:spcPts val="800"/>
                        </a:spcAft>
                      </a:pPr>
                      <a:r>
                        <a:rPr lang="en-US" sz="1200">
                          <a:effectLst/>
                          <a:latin typeface="Arial Narrow" panose="020B0606020202030204" pitchFamily="34" charset="0"/>
                          <a:ea typeface="Calibri" panose="020F0502020204030204" pitchFamily="34" charset="0"/>
                          <a:cs typeface="Calibri" panose="020F0502020204030204" pitchFamily="34" charset="0"/>
                        </a:rPr>
                        <a:t>27 004 </a:t>
                      </a:r>
                      <a:endParaRPr lang="en-ZA" sz="1200">
                        <a:effectLst/>
                        <a:latin typeface="Arial Narrow" panose="020B0606020202030204" pitchFamily="34" charset="0"/>
                        <a:ea typeface="Calibri" panose="020F0502020204030204" pitchFamily="34" charset="0"/>
                        <a:cs typeface="Times New Roman" panose="02020603050405020304" pitchFamily="18" charset="0"/>
                      </a:endParaRPr>
                    </a:p>
                  </a:txBody>
                  <a:tcPr marL="18274" marR="18274" marT="0" marB="0">
                    <a:lnL w="12700" cap="flat" cmpd="sng" algn="ctr">
                      <a:solidFill>
                        <a:srgbClr val="339966"/>
                      </a:solidFill>
                      <a:prstDash val="solid"/>
                      <a:round/>
                      <a:headEnd type="none" w="med" len="med"/>
                      <a:tailEnd type="none" w="med" len="med"/>
                    </a:lnL>
                    <a:lnR w="12700" cap="flat" cmpd="sng" algn="ctr">
                      <a:solidFill>
                        <a:srgbClr val="339966"/>
                      </a:solidFill>
                      <a:prstDash val="solid"/>
                      <a:round/>
                      <a:headEnd type="none" w="med" len="med"/>
                      <a:tailEnd type="none" w="med" len="med"/>
                    </a:lnR>
                    <a:lnT w="12700" cap="flat" cmpd="sng" algn="ctr">
                      <a:solidFill>
                        <a:srgbClr val="339966"/>
                      </a:solidFill>
                      <a:prstDash val="solid"/>
                      <a:round/>
                      <a:headEnd type="none" w="med" len="med"/>
                      <a:tailEnd type="none" w="med" len="med"/>
                    </a:lnT>
                    <a:lnB w="12700" cap="flat" cmpd="sng" algn="ctr">
                      <a:solidFill>
                        <a:srgbClr val="339966"/>
                      </a:solidFill>
                      <a:prstDash val="solid"/>
                      <a:round/>
                      <a:headEnd type="none" w="med" len="med"/>
                      <a:tailEnd type="none" w="med" len="med"/>
                    </a:lnB>
                  </a:tcPr>
                </a:tc>
                <a:tc>
                  <a:txBody>
                    <a:bodyPr/>
                    <a:lstStyle/>
                    <a:p>
                      <a:pPr marL="0" marR="0" algn="r">
                        <a:lnSpc>
                          <a:spcPct val="107000"/>
                        </a:lnSpc>
                        <a:spcBef>
                          <a:spcPts val="0"/>
                        </a:spcBef>
                        <a:spcAft>
                          <a:spcPts val="800"/>
                        </a:spcAft>
                      </a:pPr>
                      <a:r>
                        <a:rPr lang="en-US" sz="1200">
                          <a:effectLst/>
                          <a:latin typeface="Arial Narrow" panose="020B0606020202030204" pitchFamily="34" charset="0"/>
                          <a:ea typeface="Calibri" panose="020F0502020204030204" pitchFamily="34" charset="0"/>
                          <a:cs typeface="Calibri" panose="020F0502020204030204" pitchFamily="34" charset="0"/>
                        </a:rPr>
                        <a:t>26 276</a:t>
                      </a:r>
                      <a:endParaRPr lang="en-ZA" sz="1200">
                        <a:effectLst/>
                        <a:latin typeface="Arial Narrow" panose="020B0606020202030204" pitchFamily="34" charset="0"/>
                        <a:ea typeface="Calibri" panose="020F0502020204030204" pitchFamily="34" charset="0"/>
                        <a:cs typeface="Times New Roman" panose="02020603050405020304" pitchFamily="18" charset="0"/>
                      </a:endParaRPr>
                    </a:p>
                  </a:txBody>
                  <a:tcPr marL="18274" marR="18274" marT="0" marB="0">
                    <a:lnL w="12700" cap="flat" cmpd="sng" algn="ctr">
                      <a:solidFill>
                        <a:srgbClr val="339966"/>
                      </a:solidFill>
                      <a:prstDash val="solid"/>
                      <a:round/>
                      <a:headEnd type="none" w="med" len="med"/>
                      <a:tailEnd type="none" w="med" len="med"/>
                    </a:lnL>
                    <a:lnR w="12700" cap="flat" cmpd="sng" algn="ctr">
                      <a:solidFill>
                        <a:srgbClr val="339966"/>
                      </a:solidFill>
                      <a:prstDash val="solid"/>
                      <a:round/>
                      <a:headEnd type="none" w="med" len="med"/>
                      <a:tailEnd type="none" w="med" len="med"/>
                    </a:lnR>
                    <a:lnT w="12700" cap="flat" cmpd="sng" algn="ctr">
                      <a:solidFill>
                        <a:srgbClr val="339966"/>
                      </a:solidFill>
                      <a:prstDash val="solid"/>
                      <a:round/>
                      <a:headEnd type="none" w="med" len="med"/>
                      <a:tailEnd type="none" w="med" len="med"/>
                    </a:lnT>
                    <a:lnB w="12700" cap="flat" cmpd="sng" algn="ctr">
                      <a:solidFill>
                        <a:srgbClr val="339966"/>
                      </a:solidFill>
                      <a:prstDash val="solid"/>
                      <a:round/>
                      <a:headEnd type="none" w="med" len="med"/>
                      <a:tailEnd type="none" w="med" len="med"/>
                    </a:lnB>
                  </a:tcPr>
                </a:tc>
                <a:tc>
                  <a:txBody>
                    <a:bodyPr/>
                    <a:lstStyle/>
                    <a:p>
                      <a:pPr marL="0" marR="0" algn="r">
                        <a:lnSpc>
                          <a:spcPct val="107000"/>
                        </a:lnSpc>
                        <a:spcBef>
                          <a:spcPts val="0"/>
                        </a:spcBef>
                        <a:spcAft>
                          <a:spcPts val="800"/>
                        </a:spcAft>
                      </a:pPr>
                      <a:r>
                        <a:rPr lang="en-US" sz="1200">
                          <a:effectLst/>
                          <a:latin typeface="Arial Narrow" panose="020B0606020202030204" pitchFamily="34" charset="0"/>
                          <a:ea typeface="Calibri" panose="020F0502020204030204" pitchFamily="34" charset="0"/>
                          <a:cs typeface="Calibri" panose="020F0502020204030204" pitchFamily="34" charset="0"/>
                        </a:rPr>
                        <a:t>27 467</a:t>
                      </a:r>
                      <a:endParaRPr lang="en-ZA" sz="1200">
                        <a:effectLst/>
                        <a:latin typeface="Arial Narrow" panose="020B0606020202030204" pitchFamily="34" charset="0"/>
                        <a:ea typeface="Calibri" panose="020F0502020204030204" pitchFamily="34" charset="0"/>
                        <a:cs typeface="Times New Roman" panose="02020603050405020304" pitchFamily="18" charset="0"/>
                      </a:endParaRPr>
                    </a:p>
                  </a:txBody>
                  <a:tcPr marL="18274" marR="18274" marT="0" marB="0">
                    <a:lnL w="12700" cap="flat" cmpd="sng" algn="ctr">
                      <a:solidFill>
                        <a:srgbClr val="339966"/>
                      </a:solidFill>
                      <a:prstDash val="solid"/>
                      <a:round/>
                      <a:headEnd type="none" w="med" len="med"/>
                      <a:tailEnd type="none" w="med" len="med"/>
                    </a:lnL>
                    <a:lnR w="12700" cap="flat" cmpd="sng" algn="ctr">
                      <a:solidFill>
                        <a:srgbClr val="339966"/>
                      </a:solidFill>
                      <a:prstDash val="solid"/>
                      <a:round/>
                      <a:headEnd type="none" w="med" len="med"/>
                      <a:tailEnd type="none" w="med" len="med"/>
                    </a:lnR>
                    <a:lnT w="12700" cap="flat" cmpd="sng" algn="ctr">
                      <a:solidFill>
                        <a:srgbClr val="339966"/>
                      </a:solidFill>
                      <a:prstDash val="solid"/>
                      <a:round/>
                      <a:headEnd type="none" w="med" len="med"/>
                      <a:tailEnd type="none" w="med" len="med"/>
                    </a:lnT>
                    <a:lnB w="12700" cap="flat" cmpd="sng" algn="ctr">
                      <a:solidFill>
                        <a:srgbClr val="339966"/>
                      </a:solidFill>
                      <a:prstDash val="solid"/>
                      <a:round/>
                      <a:headEnd type="none" w="med" len="med"/>
                      <a:tailEnd type="none" w="med" len="med"/>
                    </a:lnB>
                  </a:tcPr>
                </a:tc>
                <a:tc>
                  <a:txBody>
                    <a:bodyPr/>
                    <a:lstStyle/>
                    <a:p>
                      <a:pPr marL="0" marR="0" algn="r">
                        <a:lnSpc>
                          <a:spcPct val="107000"/>
                        </a:lnSpc>
                        <a:spcBef>
                          <a:spcPts val="0"/>
                        </a:spcBef>
                        <a:spcAft>
                          <a:spcPts val="800"/>
                        </a:spcAft>
                      </a:pPr>
                      <a:r>
                        <a:rPr lang="en-US" sz="1200">
                          <a:effectLst/>
                          <a:latin typeface="Arial Narrow" panose="020B0606020202030204" pitchFamily="34" charset="0"/>
                          <a:ea typeface="Calibri" panose="020F0502020204030204" pitchFamily="34" charset="0"/>
                          <a:cs typeface="Calibri" panose="020F0502020204030204" pitchFamily="34" charset="0"/>
                        </a:rPr>
                        <a:t>28 696</a:t>
                      </a:r>
                      <a:endParaRPr lang="en-ZA" sz="1200">
                        <a:effectLst/>
                        <a:latin typeface="Arial Narrow" panose="020B0606020202030204" pitchFamily="34" charset="0"/>
                        <a:ea typeface="Calibri" panose="020F0502020204030204" pitchFamily="34" charset="0"/>
                        <a:cs typeface="Times New Roman" panose="02020603050405020304" pitchFamily="18" charset="0"/>
                      </a:endParaRPr>
                    </a:p>
                  </a:txBody>
                  <a:tcPr marL="18274" marR="18274" marT="0" marB="0">
                    <a:lnL w="12700" cap="flat" cmpd="sng" algn="ctr">
                      <a:solidFill>
                        <a:srgbClr val="339966"/>
                      </a:solidFill>
                      <a:prstDash val="solid"/>
                      <a:round/>
                      <a:headEnd type="none" w="med" len="med"/>
                      <a:tailEnd type="none" w="med" len="med"/>
                    </a:lnL>
                    <a:lnR w="12700" cap="flat" cmpd="sng" algn="ctr">
                      <a:solidFill>
                        <a:srgbClr val="339966"/>
                      </a:solidFill>
                      <a:prstDash val="solid"/>
                      <a:round/>
                      <a:headEnd type="none" w="med" len="med"/>
                      <a:tailEnd type="none" w="med" len="med"/>
                    </a:lnR>
                    <a:lnT w="12700" cap="flat" cmpd="sng" algn="ctr">
                      <a:solidFill>
                        <a:srgbClr val="339966"/>
                      </a:solidFill>
                      <a:prstDash val="solid"/>
                      <a:round/>
                      <a:headEnd type="none" w="med" len="med"/>
                      <a:tailEnd type="none" w="med" len="med"/>
                    </a:lnT>
                    <a:lnB w="12700" cap="flat" cmpd="sng" algn="ctr">
                      <a:solidFill>
                        <a:srgbClr val="339966"/>
                      </a:solidFill>
                      <a:prstDash val="solid"/>
                      <a:round/>
                      <a:headEnd type="none" w="med" len="med"/>
                      <a:tailEnd type="none" w="med" len="med"/>
                    </a:lnB>
                  </a:tcPr>
                </a:tc>
                <a:extLst>
                  <a:ext uri="{0D108BD9-81ED-4DB2-BD59-A6C34878D82A}">
                    <a16:rowId xmlns:a16="http://schemas.microsoft.com/office/drawing/2014/main" xmlns="" val="785235630"/>
                  </a:ext>
                </a:extLst>
              </a:tr>
              <a:tr h="199813">
                <a:tc>
                  <a:txBody>
                    <a:bodyPr/>
                    <a:lstStyle/>
                    <a:p>
                      <a:pPr marL="0" marR="0">
                        <a:lnSpc>
                          <a:spcPct val="107000"/>
                        </a:lnSpc>
                        <a:spcBef>
                          <a:spcPts val="0"/>
                        </a:spcBef>
                        <a:spcAft>
                          <a:spcPts val="800"/>
                        </a:spcAft>
                      </a:pPr>
                      <a:r>
                        <a:rPr lang="en-US" sz="1200">
                          <a:effectLst/>
                          <a:latin typeface="Arial Narrow" panose="020B0606020202030204" pitchFamily="34" charset="0"/>
                          <a:ea typeface="Calibri" panose="020F0502020204030204" pitchFamily="34" charset="0"/>
                          <a:cs typeface="Calibri" panose="020F0502020204030204" pitchFamily="34" charset="0"/>
                        </a:rPr>
                        <a:t>3</a:t>
                      </a:r>
                      <a:endParaRPr lang="en-ZA" sz="1200">
                        <a:effectLst/>
                        <a:latin typeface="Arial Narrow" panose="020B0606020202030204" pitchFamily="34" charset="0"/>
                        <a:ea typeface="Calibri" panose="020F0502020204030204" pitchFamily="34" charset="0"/>
                        <a:cs typeface="Times New Roman" panose="02020603050405020304" pitchFamily="18" charset="0"/>
                      </a:endParaRPr>
                    </a:p>
                  </a:txBody>
                  <a:tcPr marL="18274" marR="18274" marT="0" marB="0" anchor="ctr">
                    <a:lnL w="12700" cap="flat" cmpd="sng" algn="ctr">
                      <a:solidFill>
                        <a:srgbClr val="339966"/>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339966"/>
                      </a:solidFill>
                      <a:prstDash val="solid"/>
                      <a:round/>
                      <a:headEnd type="none" w="med" len="med"/>
                      <a:tailEnd type="none" w="med" len="med"/>
                    </a:lnT>
                    <a:lnB w="12700" cap="flat" cmpd="sng" algn="ctr">
                      <a:solidFill>
                        <a:srgbClr val="339966"/>
                      </a:solidFill>
                      <a:prstDash val="solid"/>
                      <a:round/>
                      <a:headEnd type="none" w="med" len="med"/>
                      <a:tailEnd type="none" w="med" len="med"/>
                    </a:lnB>
                  </a:tcPr>
                </a:tc>
                <a:tc>
                  <a:txBody>
                    <a:bodyPr/>
                    <a:lstStyle/>
                    <a:p>
                      <a:pPr marL="0" marR="0">
                        <a:lnSpc>
                          <a:spcPct val="107000"/>
                        </a:lnSpc>
                        <a:spcBef>
                          <a:spcPts val="0"/>
                        </a:spcBef>
                        <a:spcAft>
                          <a:spcPts val="800"/>
                        </a:spcAft>
                      </a:pPr>
                      <a:r>
                        <a:rPr lang="en-US" sz="1200" b="1" dirty="0">
                          <a:effectLst/>
                          <a:latin typeface="Arial Narrow" panose="020B0606020202030204" pitchFamily="34" charset="0"/>
                          <a:ea typeface="Calibri" panose="020F0502020204030204" pitchFamily="34" charset="0"/>
                          <a:cs typeface="Calibri" panose="020F0502020204030204" pitchFamily="34" charset="0"/>
                        </a:rPr>
                        <a:t>Legislation and Policy Development </a:t>
                      </a:r>
                      <a:endParaRPr lang="en-ZA" sz="1200" b="1" dirty="0">
                        <a:effectLst/>
                        <a:latin typeface="Arial Narrow" panose="020B0606020202030204" pitchFamily="34" charset="0"/>
                        <a:ea typeface="Calibri" panose="020F0502020204030204" pitchFamily="34" charset="0"/>
                        <a:cs typeface="Times New Roman" panose="02020603050405020304" pitchFamily="18" charset="0"/>
                      </a:endParaRPr>
                    </a:p>
                  </a:txBody>
                  <a:tcPr marL="18274" marR="18274" marT="0" marB="0" anchor="ctr">
                    <a:lnL w="12700" cap="flat" cmpd="sng" algn="ctr">
                      <a:solidFill>
                        <a:srgbClr val="FFFFFF"/>
                      </a:solidFill>
                      <a:prstDash val="solid"/>
                      <a:round/>
                      <a:headEnd type="none" w="med" len="med"/>
                      <a:tailEnd type="none" w="med" len="med"/>
                    </a:lnL>
                    <a:lnR w="12700" cap="flat" cmpd="sng" algn="ctr">
                      <a:solidFill>
                        <a:srgbClr val="339966"/>
                      </a:solidFill>
                      <a:prstDash val="solid"/>
                      <a:round/>
                      <a:headEnd type="none" w="med" len="med"/>
                      <a:tailEnd type="none" w="med" len="med"/>
                    </a:lnR>
                    <a:lnT w="12700" cap="flat" cmpd="sng" algn="ctr">
                      <a:solidFill>
                        <a:srgbClr val="339966"/>
                      </a:solidFill>
                      <a:prstDash val="solid"/>
                      <a:round/>
                      <a:headEnd type="none" w="med" len="med"/>
                      <a:tailEnd type="none" w="med" len="med"/>
                    </a:lnT>
                    <a:lnB w="12700" cap="flat" cmpd="sng" algn="ctr">
                      <a:solidFill>
                        <a:srgbClr val="339966"/>
                      </a:solidFill>
                      <a:prstDash val="solid"/>
                      <a:round/>
                      <a:headEnd type="none" w="med" len="med"/>
                      <a:tailEnd type="none" w="med" len="med"/>
                    </a:lnB>
                  </a:tcPr>
                </a:tc>
                <a:tc>
                  <a:txBody>
                    <a:bodyPr/>
                    <a:lstStyle/>
                    <a:p>
                      <a:pPr marL="0" marR="0" algn="r">
                        <a:lnSpc>
                          <a:spcPct val="107000"/>
                        </a:lnSpc>
                        <a:spcBef>
                          <a:spcPts val="0"/>
                        </a:spcBef>
                        <a:spcAft>
                          <a:spcPts val="800"/>
                        </a:spcAft>
                      </a:pPr>
                      <a:r>
                        <a:rPr lang="en-US" sz="1200">
                          <a:effectLst/>
                          <a:latin typeface="Arial Narrow" panose="020B0606020202030204" pitchFamily="34" charset="0"/>
                          <a:ea typeface="Calibri" panose="020F0502020204030204" pitchFamily="34" charset="0"/>
                          <a:cs typeface="Calibri" panose="020F0502020204030204" pitchFamily="34" charset="0"/>
                        </a:rPr>
                        <a:t>20 000</a:t>
                      </a:r>
                      <a:endParaRPr lang="en-ZA" sz="1200">
                        <a:effectLst/>
                        <a:latin typeface="Arial Narrow" panose="020B0606020202030204" pitchFamily="34" charset="0"/>
                        <a:ea typeface="Calibri" panose="020F0502020204030204" pitchFamily="34" charset="0"/>
                        <a:cs typeface="Times New Roman" panose="02020603050405020304" pitchFamily="18" charset="0"/>
                      </a:endParaRPr>
                    </a:p>
                  </a:txBody>
                  <a:tcPr marL="18274" marR="18274" marT="0" marB="0" anchor="ctr">
                    <a:lnL w="12700" cap="flat" cmpd="sng" algn="ctr">
                      <a:solidFill>
                        <a:srgbClr val="339966"/>
                      </a:solidFill>
                      <a:prstDash val="solid"/>
                      <a:round/>
                      <a:headEnd type="none" w="med" len="med"/>
                      <a:tailEnd type="none" w="med" len="med"/>
                    </a:lnL>
                    <a:lnR w="12700" cap="flat" cmpd="sng" algn="ctr">
                      <a:solidFill>
                        <a:srgbClr val="339966"/>
                      </a:solidFill>
                      <a:prstDash val="solid"/>
                      <a:round/>
                      <a:headEnd type="none" w="med" len="med"/>
                      <a:tailEnd type="none" w="med" len="med"/>
                    </a:lnR>
                    <a:lnT w="12700" cap="flat" cmpd="sng" algn="ctr">
                      <a:solidFill>
                        <a:srgbClr val="339966"/>
                      </a:solidFill>
                      <a:prstDash val="solid"/>
                      <a:round/>
                      <a:headEnd type="none" w="med" len="med"/>
                      <a:tailEnd type="none" w="med" len="med"/>
                    </a:lnT>
                    <a:lnB w="12700" cap="flat" cmpd="sng" algn="ctr">
                      <a:solidFill>
                        <a:srgbClr val="339966"/>
                      </a:solidFill>
                      <a:prstDash val="solid"/>
                      <a:round/>
                      <a:headEnd type="none" w="med" len="med"/>
                      <a:tailEnd type="none" w="med" len="med"/>
                    </a:lnB>
                  </a:tcPr>
                </a:tc>
                <a:tc>
                  <a:txBody>
                    <a:bodyPr/>
                    <a:lstStyle/>
                    <a:p>
                      <a:pPr marL="0" marR="0" algn="r">
                        <a:lnSpc>
                          <a:spcPct val="107000"/>
                        </a:lnSpc>
                        <a:spcBef>
                          <a:spcPts val="0"/>
                        </a:spcBef>
                        <a:spcAft>
                          <a:spcPts val="800"/>
                        </a:spcAft>
                      </a:pPr>
                      <a:r>
                        <a:rPr lang="en-US" sz="1200">
                          <a:effectLst/>
                          <a:latin typeface="Arial Narrow" panose="020B0606020202030204" pitchFamily="34" charset="0"/>
                          <a:ea typeface="Calibri" panose="020F0502020204030204" pitchFamily="34" charset="0"/>
                          <a:cs typeface="Calibri" panose="020F0502020204030204" pitchFamily="34" charset="0"/>
                        </a:rPr>
                        <a:t> 18 639 </a:t>
                      </a:r>
                      <a:endParaRPr lang="en-ZA" sz="1200">
                        <a:effectLst/>
                        <a:latin typeface="Arial Narrow" panose="020B0606020202030204" pitchFamily="34" charset="0"/>
                        <a:ea typeface="Calibri" panose="020F0502020204030204" pitchFamily="34" charset="0"/>
                        <a:cs typeface="Times New Roman" panose="02020603050405020304" pitchFamily="18" charset="0"/>
                      </a:endParaRPr>
                    </a:p>
                  </a:txBody>
                  <a:tcPr marL="18274" marR="18274" marT="0" marB="0">
                    <a:lnL w="12700" cap="flat" cmpd="sng" algn="ctr">
                      <a:solidFill>
                        <a:srgbClr val="339966"/>
                      </a:solidFill>
                      <a:prstDash val="solid"/>
                      <a:round/>
                      <a:headEnd type="none" w="med" len="med"/>
                      <a:tailEnd type="none" w="med" len="med"/>
                    </a:lnL>
                    <a:lnR w="12700" cap="flat" cmpd="sng" algn="ctr">
                      <a:solidFill>
                        <a:srgbClr val="339966"/>
                      </a:solidFill>
                      <a:prstDash val="solid"/>
                      <a:round/>
                      <a:headEnd type="none" w="med" len="med"/>
                      <a:tailEnd type="none" w="med" len="med"/>
                    </a:lnR>
                    <a:lnT w="12700" cap="flat" cmpd="sng" algn="ctr">
                      <a:solidFill>
                        <a:srgbClr val="339966"/>
                      </a:solidFill>
                      <a:prstDash val="solid"/>
                      <a:round/>
                      <a:headEnd type="none" w="med" len="med"/>
                      <a:tailEnd type="none" w="med" len="med"/>
                    </a:lnT>
                    <a:lnB w="12700" cap="flat" cmpd="sng" algn="ctr">
                      <a:solidFill>
                        <a:srgbClr val="339966"/>
                      </a:solidFill>
                      <a:prstDash val="solid"/>
                      <a:round/>
                      <a:headEnd type="none" w="med" len="med"/>
                      <a:tailEnd type="none" w="med" len="med"/>
                    </a:lnB>
                  </a:tcPr>
                </a:tc>
                <a:tc>
                  <a:txBody>
                    <a:bodyPr/>
                    <a:lstStyle/>
                    <a:p>
                      <a:pPr marL="0" marR="0" algn="r">
                        <a:lnSpc>
                          <a:spcPct val="107000"/>
                        </a:lnSpc>
                        <a:spcBef>
                          <a:spcPts val="0"/>
                        </a:spcBef>
                        <a:spcAft>
                          <a:spcPts val="800"/>
                        </a:spcAft>
                      </a:pPr>
                      <a:r>
                        <a:rPr lang="en-US" sz="1200">
                          <a:effectLst/>
                          <a:latin typeface="Arial Narrow" panose="020B0606020202030204" pitchFamily="34" charset="0"/>
                          <a:ea typeface="Calibri" panose="020F0502020204030204" pitchFamily="34" charset="0"/>
                          <a:cs typeface="Calibri" panose="020F0502020204030204" pitchFamily="34" charset="0"/>
                        </a:rPr>
                        <a:t>23 437</a:t>
                      </a:r>
                      <a:endParaRPr lang="en-ZA" sz="1200">
                        <a:effectLst/>
                        <a:latin typeface="Arial Narrow" panose="020B0606020202030204" pitchFamily="34" charset="0"/>
                        <a:ea typeface="Calibri" panose="020F0502020204030204" pitchFamily="34" charset="0"/>
                        <a:cs typeface="Times New Roman" panose="02020603050405020304" pitchFamily="18" charset="0"/>
                      </a:endParaRPr>
                    </a:p>
                  </a:txBody>
                  <a:tcPr marL="18274" marR="18274" marT="0" marB="0">
                    <a:lnL w="12700" cap="flat" cmpd="sng" algn="ctr">
                      <a:solidFill>
                        <a:srgbClr val="339966"/>
                      </a:solidFill>
                      <a:prstDash val="solid"/>
                      <a:round/>
                      <a:headEnd type="none" w="med" len="med"/>
                      <a:tailEnd type="none" w="med" len="med"/>
                    </a:lnL>
                    <a:lnR w="12700" cap="flat" cmpd="sng" algn="ctr">
                      <a:solidFill>
                        <a:srgbClr val="339966"/>
                      </a:solidFill>
                      <a:prstDash val="solid"/>
                      <a:round/>
                      <a:headEnd type="none" w="med" len="med"/>
                      <a:tailEnd type="none" w="med" len="med"/>
                    </a:lnR>
                    <a:lnT w="12700" cap="flat" cmpd="sng" algn="ctr">
                      <a:solidFill>
                        <a:srgbClr val="339966"/>
                      </a:solidFill>
                      <a:prstDash val="solid"/>
                      <a:round/>
                      <a:headEnd type="none" w="med" len="med"/>
                      <a:tailEnd type="none" w="med" len="med"/>
                    </a:lnT>
                    <a:lnB w="12700" cap="flat" cmpd="sng" algn="ctr">
                      <a:solidFill>
                        <a:srgbClr val="339966"/>
                      </a:solidFill>
                      <a:prstDash val="solid"/>
                      <a:round/>
                      <a:headEnd type="none" w="med" len="med"/>
                      <a:tailEnd type="none" w="med" len="med"/>
                    </a:lnB>
                  </a:tcPr>
                </a:tc>
                <a:tc>
                  <a:txBody>
                    <a:bodyPr/>
                    <a:lstStyle/>
                    <a:p>
                      <a:pPr marL="0" marR="0" algn="r">
                        <a:lnSpc>
                          <a:spcPct val="107000"/>
                        </a:lnSpc>
                        <a:spcBef>
                          <a:spcPts val="0"/>
                        </a:spcBef>
                        <a:spcAft>
                          <a:spcPts val="800"/>
                        </a:spcAft>
                      </a:pPr>
                      <a:r>
                        <a:rPr lang="en-US" sz="1200">
                          <a:effectLst/>
                          <a:latin typeface="Arial Narrow" panose="020B0606020202030204" pitchFamily="34" charset="0"/>
                          <a:ea typeface="Calibri" panose="020F0502020204030204" pitchFamily="34" charset="0"/>
                          <a:cs typeface="Calibri" panose="020F0502020204030204" pitchFamily="34" charset="0"/>
                        </a:rPr>
                        <a:t>23 376 </a:t>
                      </a:r>
                      <a:endParaRPr lang="en-ZA" sz="1200">
                        <a:effectLst/>
                        <a:latin typeface="Arial Narrow" panose="020B0606020202030204" pitchFamily="34" charset="0"/>
                        <a:ea typeface="Calibri" panose="020F0502020204030204" pitchFamily="34" charset="0"/>
                        <a:cs typeface="Times New Roman" panose="02020603050405020304" pitchFamily="18" charset="0"/>
                      </a:endParaRPr>
                    </a:p>
                  </a:txBody>
                  <a:tcPr marL="18274" marR="18274" marT="0" marB="0">
                    <a:lnL w="12700" cap="flat" cmpd="sng" algn="ctr">
                      <a:solidFill>
                        <a:srgbClr val="339966"/>
                      </a:solidFill>
                      <a:prstDash val="solid"/>
                      <a:round/>
                      <a:headEnd type="none" w="med" len="med"/>
                      <a:tailEnd type="none" w="med" len="med"/>
                    </a:lnL>
                    <a:lnR w="12700" cap="flat" cmpd="sng" algn="ctr">
                      <a:solidFill>
                        <a:srgbClr val="339966"/>
                      </a:solidFill>
                      <a:prstDash val="solid"/>
                      <a:round/>
                      <a:headEnd type="none" w="med" len="med"/>
                      <a:tailEnd type="none" w="med" len="med"/>
                    </a:lnR>
                    <a:lnT w="12700" cap="flat" cmpd="sng" algn="ctr">
                      <a:solidFill>
                        <a:srgbClr val="339966"/>
                      </a:solidFill>
                      <a:prstDash val="solid"/>
                      <a:round/>
                      <a:headEnd type="none" w="med" len="med"/>
                      <a:tailEnd type="none" w="med" len="med"/>
                    </a:lnT>
                    <a:lnB w="12700" cap="flat" cmpd="sng" algn="ctr">
                      <a:solidFill>
                        <a:srgbClr val="339966"/>
                      </a:solidFill>
                      <a:prstDash val="solid"/>
                      <a:round/>
                      <a:headEnd type="none" w="med" len="med"/>
                      <a:tailEnd type="none" w="med" len="med"/>
                    </a:lnB>
                  </a:tcPr>
                </a:tc>
                <a:tc>
                  <a:txBody>
                    <a:bodyPr/>
                    <a:lstStyle/>
                    <a:p>
                      <a:pPr marL="0" marR="0" algn="r">
                        <a:lnSpc>
                          <a:spcPct val="107000"/>
                        </a:lnSpc>
                        <a:spcBef>
                          <a:spcPts val="0"/>
                        </a:spcBef>
                        <a:spcAft>
                          <a:spcPts val="800"/>
                        </a:spcAft>
                      </a:pPr>
                      <a:r>
                        <a:rPr lang="en-US" sz="1200">
                          <a:effectLst/>
                          <a:latin typeface="Arial Narrow" panose="020B0606020202030204" pitchFamily="34" charset="0"/>
                          <a:ea typeface="Calibri" panose="020F0502020204030204" pitchFamily="34" charset="0"/>
                          <a:cs typeface="Calibri" panose="020F0502020204030204" pitchFamily="34" charset="0"/>
                        </a:rPr>
                        <a:t>23 186</a:t>
                      </a:r>
                      <a:endParaRPr lang="en-ZA" sz="1200">
                        <a:effectLst/>
                        <a:latin typeface="Arial Narrow" panose="020B0606020202030204" pitchFamily="34" charset="0"/>
                        <a:ea typeface="Calibri" panose="020F0502020204030204" pitchFamily="34" charset="0"/>
                        <a:cs typeface="Times New Roman" panose="02020603050405020304" pitchFamily="18" charset="0"/>
                      </a:endParaRPr>
                    </a:p>
                  </a:txBody>
                  <a:tcPr marL="18274" marR="18274" marT="0" marB="0">
                    <a:lnL w="12700" cap="flat" cmpd="sng" algn="ctr">
                      <a:solidFill>
                        <a:srgbClr val="339966"/>
                      </a:solidFill>
                      <a:prstDash val="solid"/>
                      <a:round/>
                      <a:headEnd type="none" w="med" len="med"/>
                      <a:tailEnd type="none" w="med" len="med"/>
                    </a:lnL>
                    <a:lnR w="12700" cap="flat" cmpd="sng" algn="ctr">
                      <a:solidFill>
                        <a:srgbClr val="339966"/>
                      </a:solidFill>
                      <a:prstDash val="solid"/>
                      <a:round/>
                      <a:headEnd type="none" w="med" len="med"/>
                      <a:tailEnd type="none" w="med" len="med"/>
                    </a:lnR>
                    <a:lnT w="12700" cap="flat" cmpd="sng" algn="ctr">
                      <a:solidFill>
                        <a:srgbClr val="339966"/>
                      </a:solidFill>
                      <a:prstDash val="solid"/>
                      <a:round/>
                      <a:headEnd type="none" w="med" len="med"/>
                      <a:tailEnd type="none" w="med" len="med"/>
                    </a:lnT>
                    <a:lnB w="12700" cap="flat" cmpd="sng" algn="ctr">
                      <a:solidFill>
                        <a:srgbClr val="339966"/>
                      </a:solidFill>
                      <a:prstDash val="solid"/>
                      <a:round/>
                      <a:headEnd type="none" w="med" len="med"/>
                      <a:tailEnd type="none" w="med" len="med"/>
                    </a:lnB>
                  </a:tcPr>
                </a:tc>
                <a:tc>
                  <a:txBody>
                    <a:bodyPr/>
                    <a:lstStyle/>
                    <a:p>
                      <a:pPr marL="0" marR="0" algn="r">
                        <a:lnSpc>
                          <a:spcPct val="107000"/>
                        </a:lnSpc>
                        <a:spcBef>
                          <a:spcPts val="0"/>
                        </a:spcBef>
                        <a:spcAft>
                          <a:spcPts val="800"/>
                        </a:spcAft>
                      </a:pPr>
                      <a:r>
                        <a:rPr lang="en-US" sz="1200">
                          <a:effectLst/>
                          <a:latin typeface="Arial Narrow" panose="020B0606020202030204" pitchFamily="34" charset="0"/>
                          <a:ea typeface="Calibri" panose="020F0502020204030204" pitchFamily="34" charset="0"/>
                          <a:cs typeface="Calibri" panose="020F0502020204030204" pitchFamily="34" charset="0"/>
                        </a:rPr>
                        <a:t>24 237</a:t>
                      </a:r>
                      <a:endParaRPr lang="en-ZA" sz="1200">
                        <a:effectLst/>
                        <a:latin typeface="Arial Narrow" panose="020B0606020202030204" pitchFamily="34" charset="0"/>
                        <a:ea typeface="Calibri" panose="020F0502020204030204" pitchFamily="34" charset="0"/>
                        <a:cs typeface="Times New Roman" panose="02020603050405020304" pitchFamily="18" charset="0"/>
                      </a:endParaRPr>
                    </a:p>
                  </a:txBody>
                  <a:tcPr marL="18274" marR="18274" marT="0" marB="0">
                    <a:lnL w="12700" cap="flat" cmpd="sng" algn="ctr">
                      <a:solidFill>
                        <a:srgbClr val="339966"/>
                      </a:solidFill>
                      <a:prstDash val="solid"/>
                      <a:round/>
                      <a:headEnd type="none" w="med" len="med"/>
                      <a:tailEnd type="none" w="med" len="med"/>
                    </a:lnL>
                    <a:lnR w="12700" cap="flat" cmpd="sng" algn="ctr">
                      <a:solidFill>
                        <a:srgbClr val="339966"/>
                      </a:solidFill>
                      <a:prstDash val="solid"/>
                      <a:round/>
                      <a:headEnd type="none" w="med" len="med"/>
                      <a:tailEnd type="none" w="med" len="med"/>
                    </a:lnR>
                    <a:lnT w="12700" cap="flat" cmpd="sng" algn="ctr">
                      <a:solidFill>
                        <a:srgbClr val="339966"/>
                      </a:solidFill>
                      <a:prstDash val="solid"/>
                      <a:round/>
                      <a:headEnd type="none" w="med" len="med"/>
                      <a:tailEnd type="none" w="med" len="med"/>
                    </a:lnT>
                    <a:lnB w="12700" cap="flat" cmpd="sng" algn="ctr">
                      <a:solidFill>
                        <a:srgbClr val="339966"/>
                      </a:solidFill>
                      <a:prstDash val="solid"/>
                      <a:round/>
                      <a:headEnd type="none" w="med" len="med"/>
                      <a:tailEnd type="none" w="med" len="med"/>
                    </a:lnB>
                  </a:tcPr>
                </a:tc>
                <a:tc>
                  <a:txBody>
                    <a:bodyPr/>
                    <a:lstStyle/>
                    <a:p>
                      <a:pPr marL="0" marR="0" algn="r">
                        <a:lnSpc>
                          <a:spcPct val="107000"/>
                        </a:lnSpc>
                        <a:spcBef>
                          <a:spcPts val="0"/>
                        </a:spcBef>
                        <a:spcAft>
                          <a:spcPts val="800"/>
                        </a:spcAft>
                      </a:pPr>
                      <a:r>
                        <a:rPr lang="en-US" sz="1200">
                          <a:effectLst/>
                          <a:latin typeface="Arial Narrow" panose="020B0606020202030204" pitchFamily="34" charset="0"/>
                          <a:ea typeface="Calibri" panose="020F0502020204030204" pitchFamily="34" charset="0"/>
                          <a:cs typeface="Calibri" panose="020F0502020204030204" pitchFamily="34" charset="0"/>
                        </a:rPr>
                        <a:t>25 323</a:t>
                      </a:r>
                      <a:endParaRPr lang="en-ZA" sz="1200">
                        <a:effectLst/>
                        <a:latin typeface="Arial Narrow" panose="020B0606020202030204" pitchFamily="34" charset="0"/>
                        <a:ea typeface="Calibri" panose="020F0502020204030204" pitchFamily="34" charset="0"/>
                        <a:cs typeface="Times New Roman" panose="02020603050405020304" pitchFamily="18" charset="0"/>
                      </a:endParaRPr>
                    </a:p>
                  </a:txBody>
                  <a:tcPr marL="18274" marR="18274" marT="0" marB="0">
                    <a:lnL w="12700" cap="flat" cmpd="sng" algn="ctr">
                      <a:solidFill>
                        <a:srgbClr val="339966"/>
                      </a:solidFill>
                      <a:prstDash val="solid"/>
                      <a:round/>
                      <a:headEnd type="none" w="med" len="med"/>
                      <a:tailEnd type="none" w="med" len="med"/>
                    </a:lnL>
                    <a:lnR w="12700" cap="flat" cmpd="sng" algn="ctr">
                      <a:solidFill>
                        <a:srgbClr val="339966"/>
                      </a:solidFill>
                      <a:prstDash val="solid"/>
                      <a:round/>
                      <a:headEnd type="none" w="med" len="med"/>
                      <a:tailEnd type="none" w="med" len="med"/>
                    </a:lnR>
                    <a:lnT w="12700" cap="flat" cmpd="sng" algn="ctr">
                      <a:solidFill>
                        <a:srgbClr val="339966"/>
                      </a:solidFill>
                      <a:prstDash val="solid"/>
                      <a:round/>
                      <a:headEnd type="none" w="med" len="med"/>
                      <a:tailEnd type="none" w="med" len="med"/>
                    </a:lnT>
                    <a:lnB w="12700" cap="flat" cmpd="sng" algn="ctr">
                      <a:solidFill>
                        <a:srgbClr val="339966"/>
                      </a:solidFill>
                      <a:prstDash val="solid"/>
                      <a:round/>
                      <a:headEnd type="none" w="med" len="med"/>
                      <a:tailEnd type="none" w="med" len="med"/>
                    </a:lnB>
                  </a:tcPr>
                </a:tc>
                <a:extLst>
                  <a:ext uri="{0D108BD9-81ED-4DB2-BD59-A6C34878D82A}">
                    <a16:rowId xmlns:a16="http://schemas.microsoft.com/office/drawing/2014/main" xmlns="" val="3335716359"/>
                  </a:ext>
                </a:extLst>
              </a:tr>
              <a:tr h="199813">
                <a:tc>
                  <a:txBody>
                    <a:bodyPr/>
                    <a:lstStyle/>
                    <a:p>
                      <a:pPr marL="0" marR="0">
                        <a:lnSpc>
                          <a:spcPct val="107000"/>
                        </a:lnSpc>
                        <a:spcBef>
                          <a:spcPts val="0"/>
                        </a:spcBef>
                        <a:spcAft>
                          <a:spcPts val="800"/>
                        </a:spcAft>
                      </a:pPr>
                      <a:r>
                        <a:rPr lang="en-US" sz="1200">
                          <a:effectLst/>
                          <a:latin typeface="Arial Narrow" panose="020B0606020202030204" pitchFamily="34" charset="0"/>
                          <a:ea typeface="Calibri" panose="020F0502020204030204" pitchFamily="34" charset="0"/>
                          <a:cs typeface="Calibri" panose="020F0502020204030204" pitchFamily="34" charset="0"/>
                        </a:rPr>
                        <a:t>4</a:t>
                      </a:r>
                      <a:endParaRPr lang="en-ZA" sz="1200">
                        <a:effectLst/>
                        <a:latin typeface="Arial Narrow" panose="020B0606020202030204" pitchFamily="34" charset="0"/>
                        <a:ea typeface="Calibri" panose="020F0502020204030204" pitchFamily="34" charset="0"/>
                        <a:cs typeface="Times New Roman" panose="02020603050405020304" pitchFamily="18" charset="0"/>
                      </a:endParaRPr>
                    </a:p>
                  </a:txBody>
                  <a:tcPr marL="18274" marR="18274" marT="0" marB="0" anchor="ctr">
                    <a:lnL w="12700" cap="flat" cmpd="sng" algn="ctr">
                      <a:solidFill>
                        <a:srgbClr val="339966"/>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339966"/>
                      </a:solidFill>
                      <a:prstDash val="solid"/>
                      <a:round/>
                      <a:headEnd type="none" w="med" len="med"/>
                      <a:tailEnd type="none" w="med" len="med"/>
                    </a:lnT>
                    <a:lnB w="12700" cap="flat" cmpd="sng" algn="ctr">
                      <a:solidFill>
                        <a:srgbClr val="339966"/>
                      </a:solidFill>
                      <a:prstDash val="solid"/>
                      <a:round/>
                      <a:headEnd type="none" w="med" len="med"/>
                      <a:tailEnd type="none" w="med" len="med"/>
                    </a:lnB>
                  </a:tcPr>
                </a:tc>
                <a:tc>
                  <a:txBody>
                    <a:bodyPr/>
                    <a:lstStyle/>
                    <a:p>
                      <a:pPr marL="0" marR="0">
                        <a:lnSpc>
                          <a:spcPct val="107000"/>
                        </a:lnSpc>
                        <a:spcBef>
                          <a:spcPts val="0"/>
                        </a:spcBef>
                        <a:spcAft>
                          <a:spcPts val="800"/>
                        </a:spcAft>
                      </a:pPr>
                      <a:r>
                        <a:rPr lang="en-US" sz="1200" b="1" dirty="0">
                          <a:effectLst/>
                          <a:latin typeface="Arial Narrow" panose="020B0606020202030204" pitchFamily="34" charset="0"/>
                          <a:ea typeface="Calibri" panose="020F0502020204030204" pitchFamily="34" charset="0"/>
                          <a:cs typeface="Calibri" panose="020F0502020204030204" pitchFamily="34" charset="0"/>
                        </a:rPr>
                        <a:t>Civilian Oversight, Monitoring and Evaluation</a:t>
                      </a:r>
                      <a:endParaRPr lang="en-ZA" sz="1200" b="1" dirty="0">
                        <a:effectLst/>
                        <a:latin typeface="Arial Narrow" panose="020B0606020202030204" pitchFamily="34" charset="0"/>
                        <a:ea typeface="Calibri" panose="020F0502020204030204" pitchFamily="34" charset="0"/>
                        <a:cs typeface="Times New Roman" panose="02020603050405020304" pitchFamily="18" charset="0"/>
                      </a:endParaRPr>
                    </a:p>
                  </a:txBody>
                  <a:tcPr marL="18274" marR="18274" marT="0" marB="0" anchor="ctr">
                    <a:lnL w="12700" cap="flat" cmpd="sng" algn="ctr">
                      <a:solidFill>
                        <a:srgbClr val="FFFFFF"/>
                      </a:solidFill>
                      <a:prstDash val="solid"/>
                      <a:round/>
                      <a:headEnd type="none" w="med" len="med"/>
                      <a:tailEnd type="none" w="med" len="med"/>
                    </a:lnL>
                    <a:lnR w="12700" cap="flat" cmpd="sng" algn="ctr">
                      <a:solidFill>
                        <a:srgbClr val="339966"/>
                      </a:solidFill>
                      <a:prstDash val="solid"/>
                      <a:round/>
                      <a:headEnd type="none" w="med" len="med"/>
                      <a:tailEnd type="none" w="med" len="med"/>
                    </a:lnR>
                    <a:lnT w="12700" cap="flat" cmpd="sng" algn="ctr">
                      <a:solidFill>
                        <a:srgbClr val="339966"/>
                      </a:solidFill>
                      <a:prstDash val="solid"/>
                      <a:round/>
                      <a:headEnd type="none" w="med" len="med"/>
                      <a:tailEnd type="none" w="med" len="med"/>
                    </a:lnT>
                    <a:lnB w="12700" cap="flat" cmpd="sng" algn="ctr">
                      <a:solidFill>
                        <a:srgbClr val="339966"/>
                      </a:solidFill>
                      <a:prstDash val="solid"/>
                      <a:round/>
                      <a:headEnd type="none" w="med" len="med"/>
                      <a:tailEnd type="none" w="med" len="med"/>
                    </a:lnB>
                  </a:tcPr>
                </a:tc>
                <a:tc>
                  <a:txBody>
                    <a:bodyPr/>
                    <a:lstStyle/>
                    <a:p>
                      <a:pPr marL="0" marR="0" algn="r">
                        <a:lnSpc>
                          <a:spcPct val="107000"/>
                        </a:lnSpc>
                        <a:spcBef>
                          <a:spcPts val="0"/>
                        </a:spcBef>
                        <a:spcAft>
                          <a:spcPts val="800"/>
                        </a:spcAft>
                      </a:pPr>
                      <a:r>
                        <a:rPr lang="en-US" sz="1200">
                          <a:effectLst/>
                          <a:latin typeface="Arial Narrow" panose="020B0606020202030204" pitchFamily="34" charset="0"/>
                          <a:ea typeface="Calibri" panose="020F0502020204030204" pitchFamily="34" charset="0"/>
                          <a:cs typeface="Calibri" panose="020F0502020204030204" pitchFamily="34" charset="0"/>
                        </a:rPr>
                        <a:t>28 783</a:t>
                      </a:r>
                      <a:endParaRPr lang="en-ZA" sz="1200">
                        <a:effectLst/>
                        <a:latin typeface="Arial Narrow" panose="020B0606020202030204" pitchFamily="34" charset="0"/>
                        <a:ea typeface="Calibri" panose="020F0502020204030204" pitchFamily="34" charset="0"/>
                        <a:cs typeface="Times New Roman" panose="02020603050405020304" pitchFamily="18" charset="0"/>
                      </a:endParaRPr>
                    </a:p>
                  </a:txBody>
                  <a:tcPr marL="18274" marR="18274" marT="0" marB="0" anchor="ctr">
                    <a:lnL w="12700" cap="flat" cmpd="sng" algn="ctr">
                      <a:solidFill>
                        <a:srgbClr val="339966"/>
                      </a:solidFill>
                      <a:prstDash val="solid"/>
                      <a:round/>
                      <a:headEnd type="none" w="med" len="med"/>
                      <a:tailEnd type="none" w="med" len="med"/>
                    </a:lnL>
                    <a:lnR w="12700" cap="flat" cmpd="sng" algn="ctr">
                      <a:solidFill>
                        <a:srgbClr val="339966"/>
                      </a:solidFill>
                      <a:prstDash val="solid"/>
                      <a:round/>
                      <a:headEnd type="none" w="med" len="med"/>
                      <a:tailEnd type="none" w="med" len="med"/>
                    </a:lnR>
                    <a:lnT w="12700" cap="flat" cmpd="sng" algn="ctr">
                      <a:solidFill>
                        <a:srgbClr val="339966"/>
                      </a:solidFill>
                      <a:prstDash val="solid"/>
                      <a:round/>
                      <a:headEnd type="none" w="med" len="med"/>
                      <a:tailEnd type="none" w="med" len="med"/>
                    </a:lnT>
                    <a:lnB w="12700" cap="flat" cmpd="sng" algn="ctr">
                      <a:solidFill>
                        <a:srgbClr val="339966"/>
                      </a:solidFill>
                      <a:prstDash val="solid"/>
                      <a:round/>
                      <a:headEnd type="none" w="med" len="med"/>
                      <a:tailEnd type="none" w="med" len="med"/>
                    </a:lnB>
                  </a:tcPr>
                </a:tc>
                <a:tc>
                  <a:txBody>
                    <a:bodyPr/>
                    <a:lstStyle/>
                    <a:p>
                      <a:pPr marL="0" marR="0" algn="r">
                        <a:lnSpc>
                          <a:spcPct val="107000"/>
                        </a:lnSpc>
                        <a:spcBef>
                          <a:spcPts val="0"/>
                        </a:spcBef>
                        <a:spcAft>
                          <a:spcPts val="800"/>
                        </a:spcAft>
                      </a:pPr>
                      <a:r>
                        <a:rPr lang="en-US" sz="1200">
                          <a:effectLst/>
                          <a:latin typeface="Arial Narrow" panose="020B0606020202030204" pitchFamily="34" charset="0"/>
                          <a:ea typeface="Calibri" panose="020F0502020204030204" pitchFamily="34" charset="0"/>
                          <a:cs typeface="Calibri" panose="020F0502020204030204" pitchFamily="34" charset="0"/>
                        </a:rPr>
                        <a:t> 28 331 </a:t>
                      </a:r>
                      <a:endParaRPr lang="en-ZA" sz="1200">
                        <a:effectLst/>
                        <a:latin typeface="Arial Narrow" panose="020B0606020202030204" pitchFamily="34" charset="0"/>
                        <a:ea typeface="Calibri" panose="020F0502020204030204" pitchFamily="34" charset="0"/>
                        <a:cs typeface="Times New Roman" panose="02020603050405020304" pitchFamily="18" charset="0"/>
                      </a:endParaRPr>
                    </a:p>
                  </a:txBody>
                  <a:tcPr marL="18274" marR="18274" marT="0" marB="0">
                    <a:lnL w="12700" cap="flat" cmpd="sng" algn="ctr">
                      <a:solidFill>
                        <a:srgbClr val="339966"/>
                      </a:solidFill>
                      <a:prstDash val="solid"/>
                      <a:round/>
                      <a:headEnd type="none" w="med" len="med"/>
                      <a:tailEnd type="none" w="med" len="med"/>
                    </a:lnL>
                    <a:lnR w="12700" cap="flat" cmpd="sng" algn="ctr">
                      <a:solidFill>
                        <a:srgbClr val="339966"/>
                      </a:solidFill>
                      <a:prstDash val="solid"/>
                      <a:round/>
                      <a:headEnd type="none" w="med" len="med"/>
                      <a:tailEnd type="none" w="med" len="med"/>
                    </a:lnR>
                    <a:lnT w="12700" cap="flat" cmpd="sng" algn="ctr">
                      <a:solidFill>
                        <a:srgbClr val="339966"/>
                      </a:solidFill>
                      <a:prstDash val="solid"/>
                      <a:round/>
                      <a:headEnd type="none" w="med" len="med"/>
                      <a:tailEnd type="none" w="med" len="med"/>
                    </a:lnT>
                    <a:lnB w="12700" cap="flat" cmpd="sng" algn="ctr">
                      <a:solidFill>
                        <a:srgbClr val="339966"/>
                      </a:solidFill>
                      <a:prstDash val="solid"/>
                      <a:round/>
                      <a:headEnd type="none" w="med" len="med"/>
                      <a:tailEnd type="none" w="med" len="med"/>
                    </a:lnB>
                  </a:tcPr>
                </a:tc>
                <a:tc>
                  <a:txBody>
                    <a:bodyPr/>
                    <a:lstStyle/>
                    <a:p>
                      <a:pPr marL="0" marR="0" algn="r">
                        <a:lnSpc>
                          <a:spcPct val="107000"/>
                        </a:lnSpc>
                        <a:spcBef>
                          <a:spcPts val="0"/>
                        </a:spcBef>
                        <a:spcAft>
                          <a:spcPts val="800"/>
                        </a:spcAft>
                      </a:pPr>
                      <a:r>
                        <a:rPr lang="en-US" sz="1200">
                          <a:effectLst/>
                          <a:latin typeface="Arial Narrow" panose="020B0606020202030204" pitchFamily="34" charset="0"/>
                          <a:ea typeface="Calibri" panose="020F0502020204030204" pitchFamily="34" charset="0"/>
                          <a:cs typeface="Calibri" panose="020F0502020204030204" pitchFamily="34" charset="0"/>
                        </a:rPr>
                        <a:t>34 089 </a:t>
                      </a:r>
                      <a:endParaRPr lang="en-ZA" sz="1200">
                        <a:effectLst/>
                        <a:latin typeface="Arial Narrow" panose="020B0606020202030204" pitchFamily="34" charset="0"/>
                        <a:ea typeface="Calibri" panose="020F0502020204030204" pitchFamily="34" charset="0"/>
                        <a:cs typeface="Times New Roman" panose="02020603050405020304" pitchFamily="18" charset="0"/>
                      </a:endParaRPr>
                    </a:p>
                  </a:txBody>
                  <a:tcPr marL="18274" marR="18274" marT="0" marB="0">
                    <a:lnL w="12700" cap="flat" cmpd="sng" algn="ctr">
                      <a:solidFill>
                        <a:srgbClr val="339966"/>
                      </a:solidFill>
                      <a:prstDash val="solid"/>
                      <a:round/>
                      <a:headEnd type="none" w="med" len="med"/>
                      <a:tailEnd type="none" w="med" len="med"/>
                    </a:lnL>
                    <a:lnR w="12700" cap="flat" cmpd="sng" algn="ctr">
                      <a:solidFill>
                        <a:srgbClr val="339966"/>
                      </a:solidFill>
                      <a:prstDash val="solid"/>
                      <a:round/>
                      <a:headEnd type="none" w="med" len="med"/>
                      <a:tailEnd type="none" w="med" len="med"/>
                    </a:lnR>
                    <a:lnT w="12700" cap="flat" cmpd="sng" algn="ctr">
                      <a:solidFill>
                        <a:srgbClr val="339966"/>
                      </a:solidFill>
                      <a:prstDash val="solid"/>
                      <a:round/>
                      <a:headEnd type="none" w="med" len="med"/>
                      <a:tailEnd type="none" w="med" len="med"/>
                    </a:lnT>
                    <a:lnB w="12700" cap="flat" cmpd="sng" algn="ctr">
                      <a:solidFill>
                        <a:srgbClr val="339966"/>
                      </a:solidFill>
                      <a:prstDash val="solid"/>
                      <a:round/>
                      <a:headEnd type="none" w="med" len="med"/>
                      <a:tailEnd type="none" w="med" len="med"/>
                    </a:lnB>
                  </a:tcPr>
                </a:tc>
                <a:tc>
                  <a:txBody>
                    <a:bodyPr/>
                    <a:lstStyle/>
                    <a:p>
                      <a:pPr marL="0" marR="0" algn="r">
                        <a:lnSpc>
                          <a:spcPct val="107000"/>
                        </a:lnSpc>
                        <a:spcBef>
                          <a:spcPts val="0"/>
                        </a:spcBef>
                        <a:spcAft>
                          <a:spcPts val="800"/>
                        </a:spcAft>
                      </a:pPr>
                      <a:r>
                        <a:rPr lang="en-US" sz="1200">
                          <a:effectLst/>
                          <a:latin typeface="Arial Narrow" panose="020B0606020202030204" pitchFamily="34" charset="0"/>
                          <a:ea typeface="Calibri" panose="020F0502020204030204" pitchFamily="34" charset="0"/>
                          <a:cs typeface="Calibri" panose="020F0502020204030204" pitchFamily="34" charset="0"/>
                        </a:rPr>
                        <a:t>33 176 </a:t>
                      </a:r>
                      <a:endParaRPr lang="en-ZA" sz="1200">
                        <a:effectLst/>
                        <a:latin typeface="Arial Narrow" panose="020B0606020202030204" pitchFamily="34" charset="0"/>
                        <a:ea typeface="Calibri" panose="020F0502020204030204" pitchFamily="34" charset="0"/>
                        <a:cs typeface="Times New Roman" panose="02020603050405020304" pitchFamily="18" charset="0"/>
                      </a:endParaRPr>
                    </a:p>
                  </a:txBody>
                  <a:tcPr marL="18274" marR="18274" marT="0" marB="0">
                    <a:lnL w="12700" cap="flat" cmpd="sng" algn="ctr">
                      <a:solidFill>
                        <a:srgbClr val="339966"/>
                      </a:solidFill>
                      <a:prstDash val="solid"/>
                      <a:round/>
                      <a:headEnd type="none" w="med" len="med"/>
                      <a:tailEnd type="none" w="med" len="med"/>
                    </a:lnL>
                    <a:lnR w="12700" cap="flat" cmpd="sng" algn="ctr">
                      <a:solidFill>
                        <a:srgbClr val="339966"/>
                      </a:solidFill>
                      <a:prstDash val="solid"/>
                      <a:round/>
                      <a:headEnd type="none" w="med" len="med"/>
                      <a:tailEnd type="none" w="med" len="med"/>
                    </a:lnR>
                    <a:lnT w="12700" cap="flat" cmpd="sng" algn="ctr">
                      <a:solidFill>
                        <a:srgbClr val="339966"/>
                      </a:solidFill>
                      <a:prstDash val="solid"/>
                      <a:round/>
                      <a:headEnd type="none" w="med" len="med"/>
                      <a:tailEnd type="none" w="med" len="med"/>
                    </a:lnT>
                    <a:lnB w="12700" cap="flat" cmpd="sng" algn="ctr">
                      <a:solidFill>
                        <a:srgbClr val="339966"/>
                      </a:solidFill>
                      <a:prstDash val="solid"/>
                      <a:round/>
                      <a:headEnd type="none" w="med" len="med"/>
                      <a:tailEnd type="none" w="med" len="med"/>
                    </a:lnB>
                  </a:tcPr>
                </a:tc>
                <a:tc>
                  <a:txBody>
                    <a:bodyPr/>
                    <a:lstStyle/>
                    <a:p>
                      <a:pPr marL="0" marR="0" algn="r">
                        <a:lnSpc>
                          <a:spcPct val="107000"/>
                        </a:lnSpc>
                        <a:spcBef>
                          <a:spcPts val="0"/>
                        </a:spcBef>
                        <a:spcAft>
                          <a:spcPts val="800"/>
                        </a:spcAft>
                      </a:pPr>
                      <a:r>
                        <a:rPr lang="en-US" sz="1200">
                          <a:effectLst/>
                          <a:latin typeface="Arial Narrow" panose="020B0606020202030204" pitchFamily="34" charset="0"/>
                          <a:ea typeface="Calibri" panose="020F0502020204030204" pitchFamily="34" charset="0"/>
                          <a:cs typeface="Calibri" panose="020F0502020204030204" pitchFamily="34" charset="0"/>
                        </a:rPr>
                        <a:t>32 789 </a:t>
                      </a:r>
                      <a:endParaRPr lang="en-ZA" sz="1200">
                        <a:effectLst/>
                        <a:latin typeface="Arial Narrow" panose="020B0606020202030204" pitchFamily="34" charset="0"/>
                        <a:ea typeface="Calibri" panose="020F0502020204030204" pitchFamily="34" charset="0"/>
                        <a:cs typeface="Times New Roman" panose="02020603050405020304" pitchFamily="18" charset="0"/>
                      </a:endParaRPr>
                    </a:p>
                  </a:txBody>
                  <a:tcPr marL="18274" marR="18274" marT="0" marB="0">
                    <a:lnL w="12700" cap="flat" cmpd="sng" algn="ctr">
                      <a:solidFill>
                        <a:srgbClr val="339966"/>
                      </a:solidFill>
                      <a:prstDash val="solid"/>
                      <a:round/>
                      <a:headEnd type="none" w="med" len="med"/>
                      <a:tailEnd type="none" w="med" len="med"/>
                    </a:lnL>
                    <a:lnR w="12700" cap="flat" cmpd="sng" algn="ctr">
                      <a:solidFill>
                        <a:srgbClr val="339966"/>
                      </a:solidFill>
                      <a:prstDash val="solid"/>
                      <a:round/>
                      <a:headEnd type="none" w="med" len="med"/>
                      <a:tailEnd type="none" w="med" len="med"/>
                    </a:lnR>
                    <a:lnT w="12700" cap="flat" cmpd="sng" algn="ctr">
                      <a:solidFill>
                        <a:srgbClr val="339966"/>
                      </a:solidFill>
                      <a:prstDash val="solid"/>
                      <a:round/>
                      <a:headEnd type="none" w="med" len="med"/>
                      <a:tailEnd type="none" w="med" len="med"/>
                    </a:lnT>
                    <a:lnB w="12700" cap="flat" cmpd="sng" algn="ctr">
                      <a:solidFill>
                        <a:srgbClr val="339966"/>
                      </a:solidFill>
                      <a:prstDash val="solid"/>
                      <a:round/>
                      <a:headEnd type="none" w="med" len="med"/>
                      <a:tailEnd type="none" w="med" len="med"/>
                    </a:lnB>
                  </a:tcPr>
                </a:tc>
                <a:tc>
                  <a:txBody>
                    <a:bodyPr/>
                    <a:lstStyle/>
                    <a:p>
                      <a:pPr marL="0" marR="0" algn="r">
                        <a:lnSpc>
                          <a:spcPct val="107000"/>
                        </a:lnSpc>
                        <a:spcBef>
                          <a:spcPts val="0"/>
                        </a:spcBef>
                        <a:spcAft>
                          <a:spcPts val="800"/>
                        </a:spcAft>
                      </a:pPr>
                      <a:r>
                        <a:rPr lang="en-US" sz="1200">
                          <a:effectLst/>
                          <a:latin typeface="Arial Narrow" panose="020B0606020202030204" pitchFamily="34" charset="0"/>
                          <a:ea typeface="Calibri" panose="020F0502020204030204" pitchFamily="34" charset="0"/>
                          <a:cs typeface="Calibri" panose="020F0502020204030204" pitchFamily="34" charset="0"/>
                        </a:rPr>
                        <a:t>34 289</a:t>
                      </a:r>
                      <a:endParaRPr lang="en-ZA" sz="1200">
                        <a:effectLst/>
                        <a:latin typeface="Arial Narrow" panose="020B0606020202030204" pitchFamily="34" charset="0"/>
                        <a:ea typeface="Calibri" panose="020F0502020204030204" pitchFamily="34" charset="0"/>
                        <a:cs typeface="Times New Roman" panose="02020603050405020304" pitchFamily="18" charset="0"/>
                      </a:endParaRPr>
                    </a:p>
                  </a:txBody>
                  <a:tcPr marL="18274" marR="18274" marT="0" marB="0">
                    <a:lnL w="12700" cap="flat" cmpd="sng" algn="ctr">
                      <a:solidFill>
                        <a:srgbClr val="339966"/>
                      </a:solidFill>
                      <a:prstDash val="solid"/>
                      <a:round/>
                      <a:headEnd type="none" w="med" len="med"/>
                      <a:tailEnd type="none" w="med" len="med"/>
                    </a:lnL>
                    <a:lnR w="12700" cap="flat" cmpd="sng" algn="ctr">
                      <a:solidFill>
                        <a:srgbClr val="339966"/>
                      </a:solidFill>
                      <a:prstDash val="solid"/>
                      <a:round/>
                      <a:headEnd type="none" w="med" len="med"/>
                      <a:tailEnd type="none" w="med" len="med"/>
                    </a:lnR>
                    <a:lnT w="12700" cap="flat" cmpd="sng" algn="ctr">
                      <a:solidFill>
                        <a:srgbClr val="339966"/>
                      </a:solidFill>
                      <a:prstDash val="solid"/>
                      <a:round/>
                      <a:headEnd type="none" w="med" len="med"/>
                      <a:tailEnd type="none" w="med" len="med"/>
                    </a:lnT>
                    <a:lnB w="12700" cap="flat" cmpd="sng" algn="ctr">
                      <a:solidFill>
                        <a:srgbClr val="339966"/>
                      </a:solidFill>
                      <a:prstDash val="solid"/>
                      <a:round/>
                      <a:headEnd type="none" w="med" len="med"/>
                      <a:tailEnd type="none" w="med" len="med"/>
                    </a:lnB>
                  </a:tcPr>
                </a:tc>
                <a:tc>
                  <a:txBody>
                    <a:bodyPr/>
                    <a:lstStyle/>
                    <a:p>
                      <a:pPr marL="0" marR="0" algn="r">
                        <a:lnSpc>
                          <a:spcPct val="107000"/>
                        </a:lnSpc>
                        <a:spcBef>
                          <a:spcPts val="0"/>
                        </a:spcBef>
                        <a:spcAft>
                          <a:spcPts val="800"/>
                        </a:spcAft>
                      </a:pPr>
                      <a:r>
                        <a:rPr lang="en-US" sz="1200">
                          <a:effectLst/>
                          <a:latin typeface="Arial Narrow" panose="020B0606020202030204" pitchFamily="34" charset="0"/>
                          <a:ea typeface="Calibri" panose="020F0502020204030204" pitchFamily="34" charset="0"/>
                          <a:cs typeface="Calibri" panose="020F0502020204030204" pitchFamily="34" charset="0"/>
                        </a:rPr>
                        <a:t>35 825</a:t>
                      </a:r>
                      <a:endParaRPr lang="en-ZA" sz="1200">
                        <a:effectLst/>
                        <a:latin typeface="Arial Narrow" panose="020B0606020202030204" pitchFamily="34" charset="0"/>
                        <a:ea typeface="Calibri" panose="020F0502020204030204" pitchFamily="34" charset="0"/>
                        <a:cs typeface="Times New Roman" panose="02020603050405020304" pitchFamily="18" charset="0"/>
                      </a:endParaRPr>
                    </a:p>
                  </a:txBody>
                  <a:tcPr marL="18274" marR="18274" marT="0" marB="0">
                    <a:lnL w="12700" cap="flat" cmpd="sng" algn="ctr">
                      <a:solidFill>
                        <a:srgbClr val="339966"/>
                      </a:solidFill>
                      <a:prstDash val="solid"/>
                      <a:round/>
                      <a:headEnd type="none" w="med" len="med"/>
                      <a:tailEnd type="none" w="med" len="med"/>
                    </a:lnL>
                    <a:lnR w="12700" cap="flat" cmpd="sng" algn="ctr">
                      <a:solidFill>
                        <a:srgbClr val="339966"/>
                      </a:solidFill>
                      <a:prstDash val="solid"/>
                      <a:round/>
                      <a:headEnd type="none" w="med" len="med"/>
                      <a:tailEnd type="none" w="med" len="med"/>
                    </a:lnR>
                    <a:lnT w="12700" cap="flat" cmpd="sng" algn="ctr">
                      <a:solidFill>
                        <a:srgbClr val="339966"/>
                      </a:solidFill>
                      <a:prstDash val="solid"/>
                      <a:round/>
                      <a:headEnd type="none" w="med" len="med"/>
                      <a:tailEnd type="none" w="med" len="med"/>
                    </a:lnT>
                    <a:lnB w="12700" cap="flat" cmpd="sng" algn="ctr">
                      <a:solidFill>
                        <a:srgbClr val="339966"/>
                      </a:solidFill>
                      <a:prstDash val="solid"/>
                      <a:round/>
                      <a:headEnd type="none" w="med" len="med"/>
                      <a:tailEnd type="none" w="med" len="med"/>
                    </a:lnB>
                  </a:tcPr>
                </a:tc>
                <a:extLst>
                  <a:ext uri="{0D108BD9-81ED-4DB2-BD59-A6C34878D82A}">
                    <a16:rowId xmlns:a16="http://schemas.microsoft.com/office/drawing/2014/main" xmlns="" val="2622137411"/>
                  </a:ext>
                </a:extLst>
              </a:tr>
              <a:tr h="199813">
                <a:tc gridSpan="2">
                  <a:txBody>
                    <a:bodyPr/>
                    <a:lstStyle/>
                    <a:p>
                      <a:pPr marL="0" marR="0">
                        <a:lnSpc>
                          <a:spcPct val="107000"/>
                        </a:lnSpc>
                        <a:spcBef>
                          <a:spcPts val="0"/>
                        </a:spcBef>
                        <a:spcAft>
                          <a:spcPts val="800"/>
                        </a:spcAft>
                      </a:pPr>
                      <a:r>
                        <a:rPr lang="en-US" sz="1200" b="1">
                          <a:effectLst/>
                          <a:latin typeface="Arial Narrow" panose="020B0606020202030204" pitchFamily="34" charset="0"/>
                          <a:ea typeface="Calibri" panose="020F0502020204030204" pitchFamily="34" charset="0"/>
                          <a:cs typeface="Calibri" panose="020F0502020204030204" pitchFamily="34" charset="0"/>
                        </a:rPr>
                        <a:t>TOTAL</a:t>
                      </a:r>
                      <a:endParaRPr lang="en-ZA" sz="1200">
                        <a:effectLst/>
                        <a:latin typeface="Arial Narrow" panose="020B0606020202030204" pitchFamily="34" charset="0"/>
                        <a:ea typeface="Calibri" panose="020F0502020204030204" pitchFamily="34" charset="0"/>
                        <a:cs typeface="Times New Roman" panose="02020603050405020304" pitchFamily="18" charset="0"/>
                      </a:endParaRPr>
                    </a:p>
                  </a:txBody>
                  <a:tcPr marL="18274" marR="18274" marT="0" marB="0" anchor="ctr">
                    <a:lnL w="12700" cap="flat" cmpd="sng" algn="ctr">
                      <a:solidFill>
                        <a:srgbClr val="339966"/>
                      </a:solidFill>
                      <a:prstDash val="solid"/>
                      <a:round/>
                      <a:headEnd type="none" w="med" len="med"/>
                      <a:tailEnd type="none" w="med" len="med"/>
                    </a:lnL>
                    <a:lnR w="12700" cap="flat" cmpd="sng" algn="ctr">
                      <a:solidFill>
                        <a:srgbClr val="339966"/>
                      </a:solidFill>
                      <a:prstDash val="solid"/>
                      <a:round/>
                      <a:headEnd type="none" w="med" len="med"/>
                      <a:tailEnd type="none" w="med" len="med"/>
                    </a:lnR>
                    <a:lnT w="12700" cap="flat" cmpd="sng" algn="ctr">
                      <a:solidFill>
                        <a:srgbClr val="339966"/>
                      </a:solidFill>
                      <a:prstDash val="solid"/>
                      <a:round/>
                      <a:headEnd type="none" w="med" len="med"/>
                      <a:tailEnd type="none" w="med" len="med"/>
                    </a:lnT>
                    <a:lnB w="12700" cap="flat" cmpd="sng" algn="ctr">
                      <a:solidFill>
                        <a:srgbClr val="339966"/>
                      </a:solidFill>
                      <a:prstDash val="solid"/>
                      <a:round/>
                      <a:headEnd type="none" w="med" len="med"/>
                      <a:tailEnd type="none" w="med" len="med"/>
                    </a:lnB>
                  </a:tcPr>
                </a:tc>
                <a:tc hMerge="1">
                  <a:txBody>
                    <a:bodyPr/>
                    <a:lstStyle/>
                    <a:p>
                      <a:endParaRPr lang="en-ZA"/>
                    </a:p>
                  </a:txBody>
                  <a:tcPr/>
                </a:tc>
                <a:tc>
                  <a:txBody>
                    <a:bodyPr/>
                    <a:lstStyle/>
                    <a:p>
                      <a:pPr marL="0" marR="0" algn="r">
                        <a:lnSpc>
                          <a:spcPct val="107000"/>
                        </a:lnSpc>
                        <a:spcBef>
                          <a:spcPts val="0"/>
                        </a:spcBef>
                        <a:spcAft>
                          <a:spcPts val="800"/>
                        </a:spcAft>
                      </a:pPr>
                      <a:r>
                        <a:rPr lang="en-US" sz="1200" b="1">
                          <a:effectLst/>
                          <a:latin typeface="Arial Narrow" panose="020B0606020202030204" pitchFamily="34" charset="0"/>
                          <a:ea typeface="Calibri" panose="020F0502020204030204" pitchFamily="34" charset="0"/>
                          <a:cs typeface="Calibri" panose="020F0502020204030204" pitchFamily="34" charset="0"/>
                        </a:rPr>
                        <a:t>137 434</a:t>
                      </a:r>
                      <a:endParaRPr lang="en-ZA" sz="1200">
                        <a:effectLst/>
                        <a:latin typeface="Arial Narrow" panose="020B0606020202030204" pitchFamily="34" charset="0"/>
                        <a:ea typeface="Calibri" panose="020F0502020204030204" pitchFamily="34" charset="0"/>
                        <a:cs typeface="Times New Roman" panose="02020603050405020304" pitchFamily="18" charset="0"/>
                      </a:endParaRPr>
                    </a:p>
                  </a:txBody>
                  <a:tcPr marL="18274" marR="18274" marT="0" marB="0" anchor="ctr">
                    <a:lnL w="12700" cap="flat" cmpd="sng" algn="ctr">
                      <a:solidFill>
                        <a:srgbClr val="339966"/>
                      </a:solidFill>
                      <a:prstDash val="solid"/>
                      <a:round/>
                      <a:headEnd type="none" w="med" len="med"/>
                      <a:tailEnd type="none" w="med" len="med"/>
                    </a:lnL>
                    <a:lnR w="12700" cap="flat" cmpd="sng" algn="ctr">
                      <a:solidFill>
                        <a:srgbClr val="339966"/>
                      </a:solidFill>
                      <a:prstDash val="solid"/>
                      <a:round/>
                      <a:headEnd type="none" w="med" len="med"/>
                      <a:tailEnd type="none" w="med" len="med"/>
                    </a:lnR>
                    <a:lnT w="12700" cap="flat" cmpd="sng" algn="ctr">
                      <a:solidFill>
                        <a:srgbClr val="339966"/>
                      </a:solidFill>
                      <a:prstDash val="solid"/>
                      <a:round/>
                      <a:headEnd type="none" w="med" len="med"/>
                      <a:tailEnd type="none" w="med" len="med"/>
                    </a:lnT>
                    <a:lnB w="12700" cap="flat" cmpd="sng" algn="ctr">
                      <a:solidFill>
                        <a:srgbClr val="339966"/>
                      </a:solidFill>
                      <a:prstDash val="solid"/>
                      <a:round/>
                      <a:headEnd type="none" w="med" len="med"/>
                      <a:tailEnd type="none" w="med" len="med"/>
                    </a:lnB>
                  </a:tcPr>
                </a:tc>
                <a:tc>
                  <a:txBody>
                    <a:bodyPr/>
                    <a:lstStyle/>
                    <a:p>
                      <a:pPr marL="0" marR="0" algn="r">
                        <a:lnSpc>
                          <a:spcPct val="107000"/>
                        </a:lnSpc>
                        <a:spcBef>
                          <a:spcPts val="0"/>
                        </a:spcBef>
                        <a:spcAft>
                          <a:spcPts val="800"/>
                        </a:spcAft>
                      </a:pPr>
                      <a:r>
                        <a:rPr lang="en-US" sz="1200" b="1">
                          <a:effectLst/>
                          <a:latin typeface="Arial Narrow" panose="020B0606020202030204" pitchFamily="34" charset="0"/>
                          <a:ea typeface="Calibri" panose="020F0502020204030204" pitchFamily="34" charset="0"/>
                          <a:cs typeface="Calibri" panose="020F0502020204030204" pitchFamily="34" charset="0"/>
                        </a:rPr>
                        <a:t>131 544</a:t>
                      </a:r>
                      <a:endParaRPr lang="en-ZA" sz="1200">
                        <a:effectLst/>
                        <a:latin typeface="Arial Narrow" panose="020B0606020202030204" pitchFamily="34" charset="0"/>
                        <a:ea typeface="Calibri" panose="020F0502020204030204" pitchFamily="34" charset="0"/>
                        <a:cs typeface="Times New Roman" panose="02020603050405020304" pitchFamily="18" charset="0"/>
                      </a:endParaRPr>
                    </a:p>
                  </a:txBody>
                  <a:tcPr marL="18274" marR="18274" marT="0" marB="0" anchor="ctr">
                    <a:lnL w="12700" cap="flat" cmpd="sng" algn="ctr">
                      <a:solidFill>
                        <a:srgbClr val="339966"/>
                      </a:solidFill>
                      <a:prstDash val="solid"/>
                      <a:round/>
                      <a:headEnd type="none" w="med" len="med"/>
                      <a:tailEnd type="none" w="med" len="med"/>
                    </a:lnL>
                    <a:lnR w="12700" cap="flat" cmpd="sng" algn="ctr">
                      <a:solidFill>
                        <a:srgbClr val="339966"/>
                      </a:solidFill>
                      <a:prstDash val="solid"/>
                      <a:round/>
                      <a:headEnd type="none" w="med" len="med"/>
                      <a:tailEnd type="none" w="med" len="med"/>
                    </a:lnR>
                    <a:lnT w="12700" cap="flat" cmpd="sng" algn="ctr">
                      <a:solidFill>
                        <a:srgbClr val="339966"/>
                      </a:solidFill>
                      <a:prstDash val="solid"/>
                      <a:round/>
                      <a:headEnd type="none" w="med" len="med"/>
                      <a:tailEnd type="none" w="med" len="med"/>
                    </a:lnT>
                    <a:lnB w="12700" cap="flat" cmpd="sng" algn="ctr">
                      <a:solidFill>
                        <a:srgbClr val="339966"/>
                      </a:solidFill>
                      <a:prstDash val="solid"/>
                      <a:round/>
                      <a:headEnd type="none" w="med" len="med"/>
                      <a:tailEnd type="none" w="med" len="med"/>
                    </a:lnB>
                  </a:tcPr>
                </a:tc>
                <a:tc>
                  <a:txBody>
                    <a:bodyPr/>
                    <a:lstStyle/>
                    <a:p>
                      <a:pPr marL="0" marR="0" algn="r">
                        <a:lnSpc>
                          <a:spcPct val="107000"/>
                        </a:lnSpc>
                        <a:spcBef>
                          <a:spcPts val="0"/>
                        </a:spcBef>
                        <a:spcAft>
                          <a:spcPts val="800"/>
                        </a:spcAft>
                      </a:pPr>
                      <a:r>
                        <a:rPr lang="en-US" sz="1200" b="1">
                          <a:effectLst/>
                          <a:latin typeface="Arial Narrow" panose="020B0606020202030204" pitchFamily="34" charset="0"/>
                          <a:ea typeface="Calibri" panose="020F0502020204030204" pitchFamily="34" charset="0"/>
                          <a:cs typeface="Calibri" panose="020F0502020204030204" pitchFamily="34" charset="0"/>
                        </a:rPr>
                        <a:t>151 043 </a:t>
                      </a:r>
                      <a:endParaRPr lang="en-ZA" sz="1200">
                        <a:effectLst/>
                        <a:latin typeface="Arial Narrow" panose="020B0606020202030204" pitchFamily="34" charset="0"/>
                        <a:ea typeface="Calibri" panose="020F0502020204030204" pitchFamily="34" charset="0"/>
                        <a:cs typeface="Times New Roman" panose="02020603050405020304" pitchFamily="18" charset="0"/>
                      </a:endParaRPr>
                    </a:p>
                  </a:txBody>
                  <a:tcPr marL="18274" marR="18274" marT="0" marB="0" anchor="ctr">
                    <a:lnL w="12700" cap="flat" cmpd="sng" algn="ctr">
                      <a:solidFill>
                        <a:srgbClr val="339966"/>
                      </a:solidFill>
                      <a:prstDash val="solid"/>
                      <a:round/>
                      <a:headEnd type="none" w="med" len="med"/>
                      <a:tailEnd type="none" w="med" len="med"/>
                    </a:lnL>
                    <a:lnR w="12700" cap="flat" cmpd="sng" algn="ctr">
                      <a:solidFill>
                        <a:srgbClr val="339966"/>
                      </a:solidFill>
                      <a:prstDash val="solid"/>
                      <a:round/>
                      <a:headEnd type="none" w="med" len="med"/>
                      <a:tailEnd type="none" w="med" len="med"/>
                    </a:lnR>
                    <a:lnT w="12700" cap="flat" cmpd="sng" algn="ctr">
                      <a:solidFill>
                        <a:srgbClr val="339966"/>
                      </a:solidFill>
                      <a:prstDash val="solid"/>
                      <a:round/>
                      <a:headEnd type="none" w="med" len="med"/>
                      <a:tailEnd type="none" w="med" len="med"/>
                    </a:lnT>
                    <a:lnB w="12700" cap="flat" cmpd="sng" algn="ctr">
                      <a:solidFill>
                        <a:srgbClr val="339966"/>
                      </a:solidFill>
                      <a:prstDash val="solid"/>
                      <a:round/>
                      <a:headEnd type="none" w="med" len="med"/>
                      <a:tailEnd type="none" w="med" len="med"/>
                    </a:lnB>
                  </a:tcPr>
                </a:tc>
                <a:tc>
                  <a:txBody>
                    <a:bodyPr/>
                    <a:lstStyle/>
                    <a:p>
                      <a:pPr marL="0" marR="0" algn="r">
                        <a:lnSpc>
                          <a:spcPct val="107000"/>
                        </a:lnSpc>
                        <a:spcBef>
                          <a:spcPts val="0"/>
                        </a:spcBef>
                        <a:spcAft>
                          <a:spcPts val="800"/>
                        </a:spcAft>
                      </a:pPr>
                      <a:r>
                        <a:rPr lang="en-US" sz="1200" b="1">
                          <a:effectLst/>
                          <a:latin typeface="Arial Narrow" panose="020B0606020202030204" pitchFamily="34" charset="0"/>
                          <a:ea typeface="Calibri" panose="020F0502020204030204" pitchFamily="34" charset="0"/>
                          <a:cs typeface="Calibri" panose="020F0502020204030204" pitchFamily="34" charset="0"/>
                        </a:rPr>
                        <a:t>152 311</a:t>
                      </a:r>
                      <a:endParaRPr lang="en-ZA" sz="1200">
                        <a:effectLst/>
                        <a:latin typeface="Arial Narrow" panose="020B0606020202030204" pitchFamily="34" charset="0"/>
                        <a:ea typeface="Calibri" panose="020F0502020204030204" pitchFamily="34" charset="0"/>
                        <a:cs typeface="Times New Roman" panose="02020603050405020304" pitchFamily="18" charset="0"/>
                      </a:endParaRPr>
                    </a:p>
                  </a:txBody>
                  <a:tcPr marL="18274" marR="18274" marT="0" marB="0" anchor="ctr">
                    <a:lnL w="12700" cap="flat" cmpd="sng" algn="ctr">
                      <a:solidFill>
                        <a:srgbClr val="339966"/>
                      </a:solidFill>
                      <a:prstDash val="solid"/>
                      <a:round/>
                      <a:headEnd type="none" w="med" len="med"/>
                      <a:tailEnd type="none" w="med" len="med"/>
                    </a:lnL>
                    <a:lnR w="12700" cap="flat" cmpd="sng" algn="ctr">
                      <a:solidFill>
                        <a:srgbClr val="339966"/>
                      </a:solidFill>
                      <a:prstDash val="solid"/>
                      <a:round/>
                      <a:headEnd type="none" w="med" len="med"/>
                      <a:tailEnd type="none" w="med" len="med"/>
                    </a:lnR>
                    <a:lnT w="12700" cap="flat" cmpd="sng" algn="ctr">
                      <a:solidFill>
                        <a:srgbClr val="339966"/>
                      </a:solidFill>
                      <a:prstDash val="solid"/>
                      <a:round/>
                      <a:headEnd type="none" w="med" len="med"/>
                      <a:tailEnd type="none" w="med" len="med"/>
                    </a:lnT>
                    <a:lnB w="12700" cap="flat" cmpd="sng" algn="ctr">
                      <a:solidFill>
                        <a:srgbClr val="339966"/>
                      </a:solidFill>
                      <a:prstDash val="solid"/>
                      <a:round/>
                      <a:headEnd type="none" w="med" len="med"/>
                      <a:tailEnd type="none" w="med" len="med"/>
                    </a:lnB>
                  </a:tcPr>
                </a:tc>
                <a:tc>
                  <a:txBody>
                    <a:bodyPr/>
                    <a:lstStyle/>
                    <a:p>
                      <a:pPr marL="0" marR="0" algn="r">
                        <a:lnSpc>
                          <a:spcPct val="107000"/>
                        </a:lnSpc>
                        <a:spcBef>
                          <a:spcPts val="0"/>
                        </a:spcBef>
                        <a:spcAft>
                          <a:spcPts val="800"/>
                        </a:spcAft>
                      </a:pPr>
                      <a:r>
                        <a:rPr lang="en-US" sz="1200" b="1">
                          <a:effectLst/>
                          <a:latin typeface="Arial Narrow" panose="020B0606020202030204" pitchFamily="34" charset="0"/>
                          <a:ea typeface="Calibri" panose="020F0502020204030204" pitchFamily="34" charset="0"/>
                          <a:cs typeface="Calibri" panose="020F0502020204030204" pitchFamily="34" charset="0"/>
                        </a:rPr>
                        <a:t>150 489</a:t>
                      </a:r>
                      <a:endParaRPr lang="en-ZA" sz="1200">
                        <a:effectLst/>
                        <a:latin typeface="Arial Narrow" panose="020B0606020202030204" pitchFamily="34" charset="0"/>
                        <a:ea typeface="Calibri" panose="020F0502020204030204" pitchFamily="34" charset="0"/>
                        <a:cs typeface="Times New Roman" panose="02020603050405020304" pitchFamily="18" charset="0"/>
                      </a:endParaRPr>
                    </a:p>
                  </a:txBody>
                  <a:tcPr marL="18274" marR="18274" marT="0" marB="0">
                    <a:lnL w="12700" cap="flat" cmpd="sng" algn="ctr">
                      <a:solidFill>
                        <a:srgbClr val="339966"/>
                      </a:solidFill>
                      <a:prstDash val="solid"/>
                      <a:round/>
                      <a:headEnd type="none" w="med" len="med"/>
                      <a:tailEnd type="none" w="med" len="med"/>
                    </a:lnL>
                    <a:lnR w="12700" cap="flat" cmpd="sng" algn="ctr">
                      <a:solidFill>
                        <a:srgbClr val="339966"/>
                      </a:solidFill>
                      <a:prstDash val="solid"/>
                      <a:round/>
                      <a:headEnd type="none" w="med" len="med"/>
                      <a:tailEnd type="none" w="med" len="med"/>
                    </a:lnR>
                    <a:lnT w="12700" cap="flat" cmpd="sng" algn="ctr">
                      <a:solidFill>
                        <a:srgbClr val="339966"/>
                      </a:solidFill>
                      <a:prstDash val="solid"/>
                      <a:round/>
                      <a:headEnd type="none" w="med" len="med"/>
                      <a:tailEnd type="none" w="med" len="med"/>
                    </a:lnT>
                    <a:lnB w="12700" cap="flat" cmpd="sng" algn="ctr">
                      <a:solidFill>
                        <a:srgbClr val="339966"/>
                      </a:solidFill>
                      <a:prstDash val="solid"/>
                      <a:round/>
                      <a:headEnd type="none" w="med" len="med"/>
                      <a:tailEnd type="none" w="med" len="med"/>
                    </a:lnB>
                  </a:tcPr>
                </a:tc>
                <a:tc>
                  <a:txBody>
                    <a:bodyPr/>
                    <a:lstStyle/>
                    <a:p>
                      <a:pPr marL="0" marR="0" algn="r">
                        <a:lnSpc>
                          <a:spcPct val="107000"/>
                        </a:lnSpc>
                        <a:spcBef>
                          <a:spcPts val="0"/>
                        </a:spcBef>
                        <a:spcAft>
                          <a:spcPts val="800"/>
                        </a:spcAft>
                      </a:pPr>
                      <a:r>
                        <a:rPr lang="en-US" sz="1200" b="1">
                          <a:effectLst/>
                          <a:latin typeface="Arial Narrow" panose="020B0606020202030204" pitchFamily="34" charset="0"/>
                          <a:ea typeface="Calibri" panose="020F0502020204030204" pitchFamily="34" charset="0"/>
                          <a:cs typeface="Calibri" panose="020F0502020204030204" pitchFamily="34" charset="0"/>
                        </a:rPr>
                        <a:t>157 245</a:t>
                      </a:r>
                      <a:endParaRPr lang="en-ZA" sz="1200">
                        <a:effectLst/>
                        <a:latin typeface="Arial Narrow" panose="020B0606020202030204" pitchFamily="34" charset="0"/>
                        <a:ea typeface="Calibri" panose="020F0502020204030204" pitchFamily="34" charset="0"/>
                        <a:cs typeface="Times New Roman" panose="02020603050405020304" pitchFamily="18" charset="0"/>
                      </a:endParaRPr>
                    </a:p>
                  </a:txBody>
                  <a:tcPr marL="18274" marR="18274" marT="0" marB="0">
                    <a:lnL w="12700" cap="flat" cmpd="sng" algn="ctr">
                      <a:solidFill>
                        <a:srgbClr val="339966"/>
                      </a:solidFill>
                      <a:prstDash val="solid"/>
                      <a:round/>
                      <a:headEnd type="none" w="med" len="med"/>
                      <a:tailEnd type="none" w="med" len="med"/>
                    </a:lnL>
                    <a:lnR w="12700" cap="flat" cmpd="sng" algn="ctr">
                      <a:solidFill>
                        <a:srgbClr val="339966"/>
                      </a:solidFill>
                      <a:prstDash val="solid"/>
                      <a:round/>
                      <a:headEnd type="none" w="med" len="med"/>
                      <a:tailEnd type="none" w="med" len="med"/>
                    </a:lnR>
                    <a:lnT w="12700" cap="flat" cmpd="sng" algn="ctr">
                      <a:solidFill>
                        <a:srgbClr val="339966"/>
                      </a:solidFill>
                      <a:prstDash val="solid"/>
                      <a:round/>
                      <a:headEnd type="none" w="med" len="med"/>
                      <a:tailEnd type="none" w="med" len="med"/>
                    </a:lnT>
                    <a:lnB w="12700" cap="flat" cmpd="sng" algn="ctr">
                      <a:solidFill>
                        <a:srgbClr val="339966"/>
                      </a:solidFill>
                      <a:prstDash val="solid"/>
                      <a:round/>
                      <a:headEnd type="none" w="med" len="med"/>
                      <a:tailEnd type="none" w="med" len="med"/>
                    </a:lnB>
                  </a:tcPr>
                </a:tc>
                <a:tc>
                  <a:txBody>
                    <a:bodyPr/>
                    <a:lstStyle/>
                    <a:p>
                      <a:pPr marL="0" marR="0" algn="r">
                        <a:lnSpc>
                          <a:spcPct val="107000"/>
                        </a:lnSpc>
                        <a:spcBef>
                          <a:spcPts val="0"/>
                        </a:spcBef>
                        <a:spcAft>
                          <a:spcPts val="800"/>
                        </a:spcAft>
                      </a:pPr>
                      <a:r>
                        <a:rPr lang="en-US" sz="1200" b="1">
                          <a:effectLst/>
                          <a:latin typeface="Arial Narrow" panose="020B0606020202030204" pitchFamily="34" charset="0"/>
                          <a:ea typeface="Calibri" panose="020F0502020204030204" pitchFamily="34" charset="0"/>
                          <a:cs typeface="Calibri" panose="020F0502020204030204" pitchFamily="34" charset="0"/>
                        </a:rPr>
                        <a:t>164 284</a:t>
                      </a:r>
                      <a:endParaRPr lang="en-ZA" sz="1200">
                        <a:effectLst/>
                        <a:latin typeface="Arial Narrow" panose="020B0606020202030204" pitchFamily="34" charset="0"/>
                        <a:ea typeface="Calibri" panose="020F0502020204030204" pitchFamily="34" charset="0"/>
                        <a:cs typeface="Times New Roman" panose="02020603050405020304" pitchFamily="18" charset="0"/>
                      </a:endParaRPr>
                    </a:p>
                  </a:txBody>
                  <a:tcPr marL="18274" marR="18274" marT="0" marB="0">
                    <a:lnL w="12700" cap="flat" cmpd="sng" algn="ctr">
                      <a:solidFill>
                        <a:srgbClr val="339966"/>
                      </a:solidFill>
                      <a:prstDash val="solid"/>
                      <a:round/>
                      <a:headEnd type="none" w="med" len="med"/>
                      <a:tailEnd type="none" w="med" len="med"/>
                    </a:lnL>
                    <a:lnR w="12700" cap="flat" cmpd="sng" algn="ctr">
                      <a:solidFill>
                        <a:srgbClr val="339966"/>
                      </a:solidFill>
                      <a:prstDash val="solid"/>
                      <a:round/>
                      <a:headEnd type="none" w="med" len="med"/>
                      <a:tailEnd type="none" w="med" len="med"/>
                    </a:lnR>
                    <a:lnT w="12700" cap="flat" cmpd="sng" algn="ctr">
                      <a:solidFill>
                        <a:srgbClr val="339966"/>
                      </a:solidFill>
                      <a:prstDash val="solid"/>
                      <a:round/>
                      <a:headEnd type="none" w="med" len="med"/>
                      <a:tailEnd type="none" w="med" len="med"/>
                    </a:lnT>
                    <a:lnB w="12700" cap="flat" cmpd="sng" algn="ctr">
                      <a:solidFill>
                        <a:srgbClr val="339966"/>
                      </a:solidFill>
                      <a:prstDash val="solid"/>
                      <a:round/>
                      <a:headEnd type="none" w="med" len="med"/>
                      <a:tailEnd type="none" w="med" len="med"/>
                    </a:lnB>
                  </a:tcPr>
                </a:tc>
                <a:extLst>
                  <a:ext uri="{0D108BD9-81ED-4DB2-BD59-A6C34878D82A}">
                    <a16:rowId xmlns:a16="http://schemas.microsoft.com/office/drawing/2014/main" xmlns="" val="700689153"/>
                  </a:ext>
                </a:extLst>
              </a:tr>
              <a:tr h="199813">
                <a:tc gridSpan="2">
                  <a:txBody>
                    <a:bodyPr/>
                    <a:lstStyle/>
                    <a:p>
                      <a:pPr marL="0" marR="0">
                        <a:lnSpc>
                          <a:spcPct val="107000"/>
                        </a:lnSpc>
                        <a:spcBef>
                          <a:spcPts val="0"/>
                        </a:spcBef>
                        <a:spcAft>
                          <a:spcPts val="800"/>
                        </a:spcAft>
                      </a:pPr>
                      <a:r>
                        <a:rPr lang="en-US" sz="1200">
                          <a:effectLst/>
                          <a:latin typeface="Arial Narrow" panose="020B0606020202030204" pitchFamily="34" charset="0"/>
                          <a:ea typeface="Calibri" panose="020F0502020204030204" pitchFamily="34" charset="0"/>
                          <a:cs typeface="Calibri" panose="020F0502020204030204" pitchFamily="34" charset="0"/>
                        </a:rPr>
                        <a:t>Total Change to 2022/23 budget and MTEF estimates</a:t>
                      </a:r>
                      <a:endParaRPr lang="en-ZA" sz="1200">
                        <a:effectLst/>
                        <a:latin typeface="Arial Narrow" panose="020B0606020202030204" pitchFamily="34" charset="0"/>
                        <a:ea typeface="Calibri" panose="020F0502020204030204" pitchFamily="34" charset="0"/>
                        <a:cs typeface="Times New Roman" panose="02020603050405020304" pitchFamily="18" charset="0"/>
                      </a:endParaRPr>
                    </a:p>
                  </a:txBody>
                  <a:tcPr marL="18274" marR="18274" marT="0" marB="0" anchor="ctr">
                    <a:lnL w="12700" cap="flat" cmpd="sng" algn="ctr">
                      <a:solidFill>
                        <a:srgbClr val="339966"/>
                      </a:solidFill>
                      <a:prstDash val="solid"/>
                      <a:round/>
                      <a:headEnd type="none" w="med" len="med"/>
                      <a:tailEnd type="none" w="med" len="med"/>
                    </a:lnL>
                    <a:lnR w="12700" cap="flat" cmpd="sng" algn="ctr">
                      <a:solidFill>
                        <a:srgbClr val="339966"/>
                      </a:solidFill>
                      <a:prstDash val="solid"/>
                      <a:round/>
                      <a:headEnd type="none" w="med" len="med"/>
                      <a:tailEnd type="none" w="med" len="med"/>
                    </a:lnR>
                    <a:lnT w="12700" cap="flat" cmpd="sng" algn="ctr">
                      <a:solidFill>
                        <a:srgbClr val="339966"/>
                      </a:solidFill>
                      <a:prstDash val="solid"/>
                      <a:round/>
                      <a:headEnd type="none" w="med" len="med"/>
                      <a:tailEnd type="none" w="med" len="med"/>
                    </a:lnT>
                    <a:lnB w="12700" cap="flat" cmpd="sng" algn="ctr">
                      <a:solidFill>
                        <a:srgbClr val="339966"/>
                      </a:solidFill>
                      <a:prstDash val="solid"/>
                      <a:round/>
                      <a:headEnd type="none" w="med" len="med"/>
                      <a:tailEnd type="none" w="med" len="med"/>
                    </a:lnB>
                  </a:tcPr>
                </a:tc>
                <a:tc hMerge="1">
                  <a:txBody>
                    <a:bodyPr/>
                    <a:lstStyle/>
                    <a:p>
                      <a:endParaRPr lang="en-ZA"/>
                    </a:p>
                  </a:txBody>
                  <a:tcPr/>
                </a:tc>
                <a:tc>
                  <a:txBody>
                    <a:bodyPr/>
                    <a:lstStyle/>
                    <a:p>
                      <a:pPr marL="0" marR="0" algn="r">
                        <a:lnSpc>
                          <a:spcPct val="107000"/>
                        </a:lnSpc>
                        <a:spcBef>
                          <a:spcPts val="0"/>
                        </a:spcBef>
                        <a:spcAft>
                          <a:spcPts val="800"/>
                        </a:spcAft>
                      </a:pPr>
                      <a:r>
                        <a:rPr lang="en-US" sz="1200">
                          <a:effectLst/>
                          <a:latin typeface="Arial Narrow" panose="020B0606020202030204" pitchFamily="34" charset="0"/>
                          <a:ea typeface="Calibri" panose="020F0502020204030204" pitchFamily="34" charset="0"/>
                          <a:cs typeface="Calibri" panose="020F0502020204030204" pitchFamily="34" charset="0"/>
                        </a:rPr>
                        <a:t>-</a:t>
                      </a:r>
                      <a:endParaRPr lang="en-ZA" sz="1200">
                        <a:effectLst/>
                        <a:latin typeface="Arial Narrow" panose="020B0606020202030204" pitchFamily="34" charset="0"/>
                        <a:ea typeface="Calibri" panose="020F0502020204030204" pitchFamily="34" charset="0"/>
                        <a:cs typeface="Times New Roman" panose="02020603050405020304" pitchFamily="18" charset="0"/>
                      </a:endParaRPr>
                    </a:p>
                  </a:txBody>
                  <a:tcPr marL="18274" marR="18274" marT="0" marB="0" anchor="ctr">
                    <a:lnL w="12700" cap="flat" cmpd="sng" algn="ctr">
                      <a:solidFill>
                        <a:srgbClr val="339966"/>
                      </a:solidFill>
                      <a:prstDash val="solid"/>
                      <a:round/>
                      <a:headEnd type="none" w="med" len="med"/>
                      <a:tailEnd type="none" w="med" len="med"/>
                    </a:lnL>
                    <a:lnR w="12700" cap="flat" cmpd="sng" algn="ctr">
                      <a:solidFill>
                        <a:srgbClr val="339966"/>
                      </a:solidFill>
                      <a:prstDash val="solid"/>
                      <a:round/>
                      <a:headEnd type="none" w="med" len="med"/>
                      <a:tailEnd type="none" w="med" len="med"/>
                    </a:lnR>
                    <a:lnT w="12700" cap="flat" cmpd="sng" algn="ctr">
                      <a:solidFill>
                        <a:srgbClr val="339966"/>
                      </a:solidFill>
                      <a:prstDash val="solid"/>
                      <a:round/>
                      <a:headEnd type="none" w="med" len="med"/>
                      <a:tailEnd type="none" w="med" len="med"/>
                    </a:lnT>
                    <a:lnB w="12700" cap="flat" cmpd="sng" algn="ctr">
                      <a:solidFill>
                        <a:srgbClr val="339966"/>
                      </a:solidFill>
                      <a:prstDash val="solid"/>
                      <a:round/>
                      <a:headEnd type="none" w="med" len="med"/>
                      <a:tailEnd type="none" w="med" len="med"/>
                    </a:lnB>
                  </a:tcPr>
                </a:tc>
                <a:tc>
                  <a:txBody>
                    <a:bodyPr/>
                    <a:lstStyle/>
                    <a:p>
                      <a:pPr marL="0" marR="0" algn="r">
                        <a:lnSpc>
                          <a:spcPct val="107000"/>
                        </a:lnSpc>
                        <a:spcBef>
                          <a:spcPts val="0"/>
                        </a:spcBef>
                        <a:spcAft>
                          <a:spcPts val="800"/>
                        </a:spcAft>
                      </a:pPr>
                      <a:r>
                        <a:rPr lang="en-US" sz="1200">
                          <a:effectLst/>
                          <a:latin typeface="Arial Narrow" panose="020B0606020202030204" pitchFamily="34" charset="0"/>
                          <a:ea typeface="Calibri" panose="020F0502020204030204" pitchFamily="34" charset="0"/>
                          <a:cs typeface="Calibri" panose="020F0502020204030204" pitchFamily="34" charset="0"/>
                        </a:rPr>
                        <a:t>-</a:t>
                      </a:r>
                      <a:endParaRPr lang="en-ZA" sz="1200">
                        <a:effectLst/>
                        <a:latin typeface="Arial Narrow" panose="020B0606020202030204" pitchFamily="34" charset="0"/>
                        <a:ea typeface="Calibri" panose="020F0502020204030204" pitchFamily="34" charset="0"/>
                        <a:cs typeface="Times New Roman" panose="02020603050405020304" pitchFamily="18" charset="0"/>
                      </a:endParaRPr>
                    </a:p>
                  </a:txBody>
                  <a:tcPr marL="18274" marR="18274" marT="0" marB="0" anchor="ctr">
                    <a:lnL w="12700" cap="flat" cmpd="sng" algn="ctr">
                      <a:solidFill>
                        <a:srgbClr val="339966"/>
                      </a:solidFill>
                      <a:prstDash val="solid"/>
                      <a:round/>
                      <a:headEnd type="none" w="med" len="med"/>
                      <a:tailEnd type="none" w="med" len="med"/>
                    </a:lnL>
                    <a:lnR w="12700" cap="flat" cmpd="sng" algn="ctr">
                      <a:solidFill>
                        <a:srgbClr val="339966"/>
                      </a:solidFill>
                      <a:prstDash val="solid"/>
                      <a:round/>
                      <a:headEnd type="none" w="med" len="med"/>
                      <a:tailEnd type="none" w="med" len="med"/>
                    </a:lnR>
                    <a:lnT w="12700" cap="flat" cmpd="sng" algn="ctr">
                      <a:solidFill>
                        <a:srgbClr val="339966"/>
                      </a:solidFill>
                      <a:prstDash val="solid"/>
                      <a:round/>
                      <a:headEnd type="none" w="med" len="med"/>
                      <a:tailEnd type="none" w="med" len="med"/>
                    </a:lnT>
                    <a:lnB w="12700" cap="flat" cmpd="sng" algn="ctr">
                      <a:solidFill>
                        <a:srgbClr val="339966"/>
                      </a:solidFill>
                      <a:prstDash val="solid"/>
                      <a:round/>
                      <a:headEnd type="none" w="med" len="med"/>
                      <a:tailEnd type="none" w="med" len="med"/>
                    </a:lnB>
                  </a:tcPr>
                </a:tc>
                <a:tc>
                  <a:txBody>
                    <a:bodyPr/>
                    <a:lstStyle/>
                    <a:p>
                      <a:pPr marL="0" marR="0" algn="r">
                        <a:lnSpc>
                          <a:spcPct val="107000"/>
                        </a:lnSpc>
                        <a:spcBef>
                          <a:spcPts val="0"/>
                        </a:spcBef>
                        <a:spcAft>
                          <a:spcPts val="800"/>
                        </a:spcAft>
                      </a:pPr>
                      <a:r>
                        <a:rPr lang="en-US" sz="1200">
                          <a:effectLst/>
                          <a:latin typeface="Arial Narrow" panose="020B0606020202030204" pitchFamily="34" charset="0"/>
                          <a:ea typeface="Calibri" panose="020F0502020204030204" pitchFamily="34" charset="0"/>
                          <a:cs typeface="Calibri" panose="020F0502020204030204" pitchFamily="34" charset="0"/>
                        </a:rPr>
                        <a:t>-</a:t>
                      </a:r>
                      <a:endParaRPr lang="en-ZA" sz="1200">
                        <a:effectLst/>
                        <a:latin typeface="Arial Narrow" panose="020B0606020202030204" pitchFamily="34" charset="0"/>
                        <a:ea typeface="Calibri" panose="020F0502020204030204" pitchFamily="34" charset="0"/>
                        <a:cs typeface="Times New Roman" panose="02020603050405020304" pitchFamily="18" charset="0"/>
                      </a:endParaRPr>
                    </a:p>
                  </a:txBody>
                  <a:tcPr marL="18274" marR="18274" marT="0" marB="0" anchor="ctr">
                    <a:lnL w="12700" cap="flat" cmpd="sng" algn="ctr">
                      <a:solidFill>
                        <a:srgbClr val="339966"/>
                      </a:solidFill>
                      <a:prstDash val="solid"/>
                      <a:round/>
                      <a:headEnd type="none" w="med" len="med"/>
                      <a:tailEnd type="none" w="med" len="med"/>
                    </a:lnL>
                    <a:lnR w="12700" cap="flat" cmpd="sng" algn="ctr">
                      <a:solidFill>
                        <a:srgbClr val="339966"/>
                      </a:solidFill>
                      <a:prstDash val="solid"/>
                      <a:round/>
                      <a:headEnd type="none" w="med" len="med"/>
                      <a:tailEnd type="none" w="med" len="med"/>
                    </a:lnR>
                    <a:lnT w="12700" cap="flat" cmpd="sng" algn="ctr">
                      <a:solidFill>
                        <a:srgbClr val="339966"/>
                      </a:solidFill>
                      <a:prstDash val="solid"/>
                      <a:round/>
                      <a:headEnd type="none" w="med" len="med"/>
                      <a:tailEnd type="none" w="med" len="med"/>
                    </a:lnT>
                    <a:lnB w="12700" cap="flat" cmpd="sng" algn="ctr">
                      <a:solidFill>
                        <a:srgbClr val="339966"/>
                      </a:solidFill>
                      <a:prstDash val="solid"/>
                      <a:round/>
                      <a:headEnd type="none" w="med" len="med"/>
                      <a:tailEnd type="none" w="med" len="med"/>
                    </a:lnB>
                  </a:tcPr>
                </a:tc>
                <a:tc>
                  <a:txBody>
                    <a:bodyPr/>
                    <a:lstStyle/>
                    <a:p>
                      <a:pPr marL="0" marR="0" algn="r">
                        <a:lnSpc>
                          <a:spcPct val="107000"/>
                        </a:lnSpc>
                        <a:spcBef>
                          <a:spcPts val="0"/>
                        </a:spcBef>
                        <a:spcAft>
                          <a:spcPts val="800"/>
                        </a:spcAft>
                      </a:pPr>
                      <a:r>
                        <a:rPr lang="en-US" sz="1200">
                          <a:effectLst/>
                          <a:latin typeface="Arial Narrow" panose="020B0606020202030204" pitchFamily="34" charset="0"/>
                          <a:ea typeface="Calibri" panose="020F0502020204030204" pitchFamily="34" charset="0"/>
                          <a:cs typeface="Calibri" panose="020F0502020204030204" pitchFamily="34" charset="0"/>
                        </a:rPr>
                        <a:t>-</a:t>
                      </a:r>
                      <a:endParaRPr lang="en-ZA" sz="1200">
                        <a:effectLst/>
                        <a:latin typeface="Arial Narrow" panose="020B0606020202030204" pitchFamily="34" charset="0"/>
                        <a:ea typeface="Calibri" panose="020F0502020204030204" pitchFamily="34" charset="0"/>
                        <a:cs typeface="Times New Roman" panose="02020603050405020304" pitchFamily="18" charset="0"/>
                      </a:endParaRPr>
                    </a:p>
                  </a:txBody>
                  <a:tcPr marL="18274" marR="18274" marT="0" marB="0" anchor="ctr">
                    <a:lnL w="12700" cap="flat" cmpd="sng" algn="ctr">
                      <a:solidFill>
                        <a:srgbClr val="339966"/>
                      </a:solidFill>
                      <a:prstDash val="solid"/>
                      <a:round/>
                      <a:headEnd type="none" w="med" len="med"/>
                      <a:tailEnd type="none" w="med" len="med"/>
                    </a:lnL>
                    <a:lnR w="12700" cap="flat" cmpd="sng" algn="ctr">
                      <a:solidFill>
                        <a:srgbClr val="339966"/>
                      </a:solidFill>
                      <a:prstDash val="solid"/>
                      <a:round/>
                      <a:headEnd type="none" w="med" len="med"/>
                      <a:tailEnd type="none" w="med" len="med"/>
                    </a:lnR>
                    <a:lnT w="12700" cap="flat" cmpd="sng" algn="ctr">
                      <a:solidFill>
                        <a:srgbClr val="339966"/>
                      </a:solidFill>
                      <a:prstDash val="solid"/>
                      <a:round/>
                      <a:headEnd type="none" w="med" len="med"/>
                      <a:tailEnd type="none" w="med" len="med"/>
                    </a:lnT>
                    <a:lnB w="12700" cap="flat" cmpd="sng" algn="ctr">
                      <a:solidFill>
                        <a:srgbClr val="339966"/>
                      </a:solidFill>
                      <a:prstDash val="solid"/>
                      <a:round/>
                      <a:headEnd type="none" w="med" len="med"/>
                      <a:tailEnd type="none" w="med" len="med"/>
                    </a:lnB>
                  </a:tcPr>
                </a:tc>
                <a:tc>
                  <a:txBody>
                    <a:bodyPr/>
                    <a:lstStyle/>
                    <a:p>
                      <a:pPr marL="0" marR="0" algn="r">
                        <a:lnSpc>
                          <a:spcPct val="107000"/>
                        </a:lnSpc>
                        <a:spcBef>
                          <a:spcPts val="0"/>
                        </a:spcBef>
                        <a:spcAft>
                          <a:spcPts val="800"/>
                        </a:spcAft>
                      </a:pPr>
                      <a:r>
                        <a:rPr lang="en-US" sz="1200">
                          <a:effectLst/>
                          <a:latin typeface="Arial Narrow" panose="020B0606020202030204" pitchFamily="34" charset="0"/>
                          <a:ea typeface="Calibri" panose="020F0502020204030204" pitchFamily="34" charset="0"/>
                          <a:cs typeface="Calibri" panose="020F0502020204030204" pitchFamily="34" charset="0"/>
                        </a:rPr>
                        <a:t>-</a:t>
                      </a:r>
                      <a:endParaRPr lang="en-ZA" sz="1200">
                        <a:effectLst/>
                        <a:latin typeface="Arial Narrow" panose="020B0606020202030204" pitchFamily="34" charset="0"/>
                        <a:ea typeface="Calibri" panose="020F0502020204030204" pitchFamily="34" charset="0"/>
                        <a:cs typeface="Times New Roman" panose="02020603050405020304" pitchFamily="18" charset="0"/>
                      </a:endParaRPr>
                    </a:p>
                  </a:txBody>
                  <a:tcPr marL="18274" marR="18274" marT="0" marB="0" anchor="ctr">
                    <a:lnL w="12700" cap="flat" cmpd="sng" algn="ctr">
                      <a:solidFill>
                        <a:srgbClr val="339966"/>
                      </a:solidFill>
                      <a:prstDash val="solid"/>
                      <a:round/>
                      <a:headEnd type="none" w="med" len="med"/>
                      <a:tailEnd type="none" w="med" len="med"/>
                    </a:lnL>
                    <a:lnR w="12700" cap="flat" cmpd="sng" algn="ctr">
                      <a:solidFill>
                        <a:srgbClr val="339966"/>
                      </a:solidFill>
                      <a:prstDash val="solid"/>
                      <a:round/>
                      <a:headEnd type="none" w="med" len="med"/>
                      <a:tailEnd type="none" w="med" len="med"/>
                    </a:lnR>
                    <a:lnT w="12700" cap="flat" cmpd="sng" algn="ctr">
                      <a:solidFill>
                        <a:srgbClr val="339966"/>
                      </a:solidFill>
                      <a:prstDash val="solid"/>
                      <a:round/>
                      <a:headEnd type="none" w="med" len="med"/>
                      <a:tailEnd type="none" w="med" len="med"/>
                    </a:lnT>
                    <a:lnB w="12700" cap="flat" cmpd="sng" algn="ctr">
                      <a:solidFill>
                        <a:srgbClr val="339966"/>
                      </a:solidFill>
                      <a:prstDash val="solid"/>
                      <a:round/>
                      <a:headEnd type="none" w="med" len="med"/>
                      <a:tailEnd type="none" w="med" len="med"/>
                    </a:lnB>
                  </a:tcPr>
                </a:tc>
                <a:tc>
                  <a:txBody>
                    <a:bodyPr/>
                    <a:lstStyle/>
                    <a:p>
                      <a:pPr marL="0" marR="0" algn="r">
                        <a:lnSpc>
                          <a:spcPct val="107000"/>
                        </a:lnSpc>
                        <a:spcBef>
                          <a:spcPts val="0"/>
                        </a:spcBef>
                        <a:spcAft>
                          <a:spcPts val="800"/>
                        </a:spcAft>
                      </a:pPr>
                      <a:r>
                        <a:rPr lang="en-US" sz="1200">
                          <a:effectLst/>
                          <a:latin typeface="Arial Narrow" panose="020B0606020202030204" pitchFamily="34" charset="0"/>
                          <a:ea typeface="Calibri" panose="020F0502020204030204" pitchFamily="34" charset="0"/>
                          <a:cs typeface="Calibri" panose="020F0502020204030204" pitchFamily="34" charset="0"/>
                        </a:rPr>
                        <a:t>-</a:t>
                      </a:r>
                      <a:endParaRPr lang="en-ZA" sz="1200">
                        <a:effectLst/>
                        <a:latin typeface="Arial Narrow" panose="020B0606020202030204" pitchFamily="34" charset="0"/>
                        <a:ea typeface="Calibri" panose="020F0502020204030204" pitchFamily="34" charset="0"/>
                        <a:cs typeface="Times New Roman" panose="02020603050405020304" pitchFamily="18" charset="0"/>
                      </a:endParaRPr>
                    </a:p>
                  </a:txBody>
                  <a:tcPr marL="18274" marR="18274" marT="0" marB="0" anchor="ctr">
                    <a:lnL w="12700" cap="flat" cmpd="sng" algn="ctr">
                      <a:solidFill>
                        <a:srgbClr val="339966"/>
                      </a:solidFill>
                      <a:prstDash val="solid"/>
                      <a:round/>
                      <a:headEnd type="none" w="med" len="med"/>
                      <a:tailEnd type="none" w="med" len="med"/>
                    </a:lnL>
                    <a:lnR w="12700" cap="flat" cmpd="sng" algn="ctr">
                      <a:solidFill>
                        <a:srgbClr val="339966"/>
                      </a:solidFill>
                      <a:prstDash val="solid"/>
                      <a:round/>
                      <a:headEnd type="none" w="med" len="med"/>
                      <a:tailEnd type="none" w="med" len="med"/>
                    </a:lnR>
                    <a:lnT w="12700" cap="flat" cmpd="sng" algn="ctr">
                      <a:solidFill>
                        <a:srgbClr val="339966"/>
                      </a:solidFill>
                      <a:prstDash val="solid"/>
                      <a:round/>
                      <a:headEnd type="none" w="med" len="med"/>
                      <a:tailEnd type="none" w="med" len="med"/>
                    </a:lnT>
                    <a:lnB w="12700" cap="flat" cmpd="sng" algn="ctr">
                      <a:solidFill>
                        <a:srgbClr val="339966"/>
                      </a:solidFill>
                      <a:prstDash val="solid"/>
                      <a:round/>
                      <a:headEnd type="none" w="med" len="med"/>
                      <a:tailEnd type="none" w="med" len="med"/>
                    </a:lnB>
                  </a:tcPr>
                </a:tc>
                <a:tc>
                  <a:txBody>
                    <a:bodyPr/>
                    <a:lstStyle/>
                    <a:p>
                      <a:pPr marL="0" marR="0" algn="r">
                        <a:lnSpc>
                          <a:spcPct val="107000"/>
                        </a:lnSpc>
                        <a:spcBef>
                          <a:spcPts val="0"/>
                        </a:spcBef>
                        <a:spcAft>
                          <a:spcPts val="800"/>
                        </a:spcAft>
                      </a:pPr>
                      <a:r>
                        <a:rPr lang="en-US" sz="1200">
                          <a:effectLst/>
                          <a:latin typeface="Arial Narrow" panose="020B0606020202030204" pitchFamily="34" charset="0"/>
                          <a:ea typeface="Calibri" panose="020F0502020204030204" pitchFamily="34" charset="0"/>
                          <a:cs typeface="Calibri" panose="020F0502020204030204" pitchFamily="34" charset="0"/>
                        </a:rPr>
                        <a:t>-</a:t>
                      </a:r>
                      <a:endParaRPr lang="en-ZA" sz="1200">
                        <a:effectLst/>
                        <a:latin typeface="Arial Narrow" panose="020B0606020202030204" pitchFamily="34" charset="0"/>
                        <a:ea typeface="Calibri" panose="020F0502020204030204" pitchFamily="34" charset="0"/>
                        <a:cs typeface="Times New Roman" panose="02020603050405020304" pitchFamily="18" charset="0"/>
                      </a:endParaRPr>
                    </a:p>
                  </a:txBody>
                  <a:tcPr marL="18274" marR="18274" marT="0" marB="0" anchor="ctr">
                    <a:lnL w="12700" cap="flat" cmpd="sng" algn="ctr">
                      <a:solidFill>
                        <a:srgbClr val="339966"/>
                      </a:solidFill>
                      <a:prstDash val="solid"/>
                      <a:round/>
                      <a:headEnd type="none" w="med" len="med"/>
                      <a:tailEnd type="none" w="med" len="med"/>
                    </a:lnL>
                    <a:lnR w="12700" cap="flat" cmpd="sng" algn="ctr">
                      <a:solidFill>
                        <a:srgbClr val="339966"/>
                      </a:solidFill>
                      <a:prstDash val="solid"/>
                      <a:round/>
                      <a:headEnd type="none" w="med" len="med"/>
                      <a:tailEnd type="none" w="med" len="med"/>
                    </a:lnR>
                    <a:lnT w="12700" cap="flat" cmpd="sng" algn="ctr">
                      <a:solidFill>
                        <a:srgbClr val="339966"/>
                      </a:solidFill>
                      <a:prstDash val="solid"/>
                      <a:round/>
                      <a:headEnd type="none" w="med" len="med"/>
                      <a:tailEnd type="none" w="med" len="med"/>
                    </a:lnT>
                    <a:lnB w="12700" cap="flat" cmpd="sng" algn="ctr">
                      <a:solidFill>
                        <a:srgbClr val="339966"/>
                      </a:solidFill>
                      <a:prstDash val="solid"/>
                      <a:round/>
                      <a:headEnd type="none" w="med" len="med"/>
                      <a:tailEnd type="none" w="med" len="med"/>
                    </a:lnB>
                  </a:tcPr>
                </a:tc>
                <a:extLst>
                  <a:ext uri="{0D108BD9-81ED-4DB2-BD59-A6C34878D82A}">
                    <a16:rowId xmlns:a16="http://schemas.microsoft.com/office/drawing/2014/main" xmlns="" val="1059420723"/>
                  </a:ext>
                </a:extLst>
              </a:tr>
              <a:tr h="199813">
                <a:tc gridSpan="2">
                  <a:txBody>
                    <a:bodyPr/>
                    <a:lstStyle/>
                    <a:p>
                      <a:pPr marL="0" marR="0">
                        <a:lnSpc>
                          <a:spcPct val="107000"/>
                        </a:lnSpc>
                        <a:spcBef>
                          <a:spcPts val="0"/>
                        </a:spcBef>
                        <a:spcAft>
                          <a:spcPts val="800"/>
                        </a:spcAft>
                      </a:pPr>
                      <a:r>
                        <a:rPr lang="en-US" sz="1200" b="1">
                          <a:effectLst/>
                          <a:latin typeface="Arial Narrow" panose="020B0606020202030204" pitchFamily="34" charset="0"/>
                          <a:ea typeface="Calibri" panose="020F0502020204030204" pitchFamily="34" charset="0"/>
                          <a:cs typeface="Calibri" panose="020F0502020204030204" pitchFamily="34" charset="0"/>
                        </a:rPr>
                        <a:t>Current payments </a:t>
                      </a:r>
                      <a:endParaRPr lang="en-ZA" sz="1200">
                        <a:effectLst/>
                        <a:latin typeface="Arial Narrow" panose="020B0606020202030204" pitchFamily="34" charset="0"/>
                        <a:ea typeface="Calibri" panose="020F0502020204030204" pitchFamily="34" charset="0"/>
                        <a:cs typeface="Times New Roman" panose="02020603050405020304" pitchFamily="18" charset="0"/>
                      </a:endParaRPr>
                    </a:p>
                  </a:txBody>
                  <a:tcPr marL="18274" marR="18274" marT="0" marB="0" anchor="ctr">
                    <a:lnL w="12700" cap="flat" cmpd="sng" algn="ctr">
                      <a:solidFill>
                        <a:srgbClr val="339966"/>
                      </a:solidFill>
                      <a:prstDash val="solid"/>
                      <a:round/>
                      <a:headEnd type="none" w="med" len="med"/>
                      <a:tailEnd type="none" w="med" len="med"/>
                    </a:lnL>
                    <a:lnR w="12700" cap="flat" cmpd="sng" algn="ctr">
                      <a:solidFill>
                        <a:srgbClr val="339966"/>
                      </a:solidFill>
                      <a:prstDash val="solid"/>
                      <a:round/>
                      <a:headEnd type="none" w="med" len="med"/>
                      <a:tailEnd type="none" w="med" len="med"/>
                    </a:lnR>
                    <a:lnT w="12700" cap="flat" cmpd="sng" algn="ctr">
                      <a:solidFill>
                        <a:srgbClr val="339966"/>
                      </a:solidFill>
                      <a:prstDash val="solid"/>
                      <a:round/>
                      <a:headEnd type="none" w="med" len="med"/>
                      <a:tailEnd type="none" w="med" len="med"/>
                    </a:lnT>
                    <a:lnB w="12700" cap="flat" cmpd="sng" algn="ctr">
                      <a:solidFill>
                        <a:srgbClr val="339966"/>
                      </a:solidFill>
                      <a:prstDash val="solid"/>
                      <a:round/>
                      <a:headEnd type="none" w="med" len="med"/>
                      <a:tailEnd type="none" w="med" len="med"/>
                    </a:lnB>
                  </a:tcPr>
                </a:tc>
                <a:tc hMerge="1">
                  <a:txBody>
                    <a:bodyPr/>
                    <a:lstStyle/>
                    <a:p>
                      <a:endParaRPr lang="en-ZA"/>
                    </a:p>
                  </a:txBody>
                  <a:tcPr/>
                </a:tc>
                <a:tc>
                  <a:txBody>
                    <a:bodyPr/>
                    <a:lstStyle/>
                    <a:p>
                      <a:pPr marL="0" marR="0" algn="r">
                        <a:lnSpc>
                          <a:spcPct val="107000"/>
                        </a:lnSpc>
                        <a:spcBef>
                          <a:spcPts val="0"/>
                        </a:spcBef>
                        <a:spcAft>
                          <a:spcPts val="800"/>
                        </a:spcAft>
                      </a:pPr>
                      <a:r>
                        <a:rPr lang="en-US" sz="1200" b="1">
                          <a:effectLst/>
                          <a:latin typeface="Arial Narrow" panose="020B0606020202030204" pitchFamily="34" charset="0"/>
                          <a:ea typeface="Calibri" panose="020F0502020204030204" pitchFamily="34" charset="0"/>
                          <a:cs typeface="Calibri" panose="020F0502020204030204" pitchFamily="34" charset="0"/>
                        </a:rPr>
                        <a:t>135 472</a:t>
                      </a:r>
                      <a:endParaRPr lang="en-ZA" sz="1200">
                        <a:effectLst/>
                        <a:latin typeface="Arial Narrow" panose="020B0606020202030204" pitchFamily="34" charset="0"/>
                        <a:ea typeface="Calibri" panose="020F0502020204030204" pitchFamily="34" charset="0"/>
                        <a:cs typeface="Times New Roman" panose="02020603050405020304" pitchFamily="18" charset="0"/>
                      </a:endParaRPr>
                    </a:p>
                  </a:txBody>
                  <a:tcPr marL="18274" marR="18274" marT="0" marB="0" anchor="ctr">
                    <a:lnL w="12700" cap="flat" cmpd="sng" algn="ctr">
                      <a:solidFill>
                        <a:srgbClr val="339966"/>
                      </a:solidFill>
                      <a:prstDash val="solid"/>
                      <a:round/>
                      <a:headEnd type="none" w="med" len="med"/>
                      <a:tailEnd type="none" w="med" len="med"/>
                    </a:lnL>
                    <a:lnR w="12700" cap="flat" cmpd="sng" algn="ctr">
                      <a:solidFill>
                        <a:srgbClr val="339966"/>
                      </a:solidFill>
                      <a:prstDash val="solid"/>
                      <a:round/>
                      <a:headEnd type="none" w="med" len="med"/>
                      <a:tailEnd type="none" w="med" len="med"/>
                    </a:lnR>
                    <a:lnT w="12700" cap="flat" cmpd="sng" algn="ctr">
                      <a:solidFill>
                        <a:srgbClr val="339966"/>
                      </a:solidFill>
                      <a:prstDash val="solid"/>
                      <a:round/>
                      <a:headEnd type="none" w="med" len="med"/>
                      <a:tailEnd type="none" w="med" len="med"/>
                    </a:lnT>
                    <a:lnB w="12700" cap="flat" cmpd="sng" algn="ctr">
                      <a:solidFill>
                        <a:srgbClr val="339966"/>
                      </a:solidFill>
                      <a:prstDash val="solid"/>
                      <a:round/>
                      <a:headEnd type="none" w="med" len="med"/>
                      <a:tailEnd type="none" w="med" len="med"/>
                    </a:lnB>
                  </a:tcPr>
                </a:tc>
                <a:tc>
                  <a:txBody>
                    <a:bodyPr/>
                    <a:lstStyle/>
                    <a:p>
                      <a:pPr marL="0" marR="0" algn="r">
                        <a:lnSpc>
                          <a:spcPct val="107000"/>
                        </a:lnSpc>
                        <a:spcBef>
                          <a:spcPts val="0"/>
                        </a:spcBef>
                        <a:spcAft>
                          <a:spcPts val="800"/>
                        </a:spcAft>
                      </a:pPr>
                      <a:r>
                        <a:rPr lang="en-US" sz="1200" b="1">
                          <a:effectLst/>
                          <a:latin typeface="Arial Narrow" panose="020B0606020202030204" pitchFamily="34" charset="0"/>
                          <a:ea typeface="Calibri" panose="020F0502020204030204" pitchFamily="34" charset="0"/>
                          <a:cs typeface="Calibri" panose="020F0502020204030204" pitchFamily="34" charset="0"/>
                        </a:rPr>
                        <a:t>125 188</a:t>
                      </a:r>
                      <a:endParaRPr lang="en-ZA" sz="1200">
                        <a:effectLst/>
                        <a:latin typeface="Arial Narrow" panose="020B0606020202030204" pitchFamily="34" charset="0"/>
                        <a:ea typeface="Calibri" panose="020F0502020204030204" pitchFamily="34" charset="0"/>
                        <a:cs typeface="Times New Roman" panose="02020603050405020304" pitchFamily="18" charset="0"/>
                      </a:endParaRPr>
                    </a:p>
                  </a:txBody>
                  <a:tcPr marL="18274" marR="18274" marT="0" marB="0" anchor="ctr">
                    <a:lnL w="12700" cap="flat" cmpd="sng" algn="ctr">
                      <a:solidFill>
                        <a:srgbClr val="339966"/>
                      </a:solidFill>
                      <a:prstDash val="solid"/>
                      <a:round/>
                      <a:headEnd type="none" w="med" len="med"/>
                      <a:tailEnd type="none" w="med" len="med"/>
                    </a:lnL>
                    <a:lnR w="12700" cap="flat" cmpd="sng" algn="ctr">
                      <a:solidFill>
                        <a:srgbClr val="339966"/>
                      </a:solidFill>
                      <a:prstDash val="solid"/>
                      <a:round/>
                      <a:headEnd type="none" w="med" len="med"/>
                      <a:tailEnd type="none" w="med" len="med"/>
                    </a:lnR>
                    <a:lnT w="12700" cap="flat" cmpd="sng" algn="ctr">
                      <a:solidFill>
                        <a:srgbClr val="339966"/>
                      </a:solidFill>
                      <a:prstDash val="solid"/>
                      <a:round/>
                      <a:headEnd type="none" w="med" len="med"/>
                      <a:tailEnd type="none" w="med" len="med"/>
                    </a:lnT>
                    <a:lnB w="12700" cap="flat" cmpd="sng" algn="ctr">
                      <a:solidFill>
                        <a:srgbClr val="339966"/>
                      </a:solidFill>
                      <a:prstDash val="solid"/>
                      <a:round/>
                      <a:headEnd type="none" w="med" len="med"/>
                      <a:tailEnd type="none" w="med" len="med"/>
                    </a:lnB>
                  </a:tcPr>
                </a:tc>
                <a:tc>
                  <a:txBody>
                    <a:bodyPr/>
                    <a:lstStyle/>
                    <a:p>
                      <a:pPr marL="0" marR="0" algn="r">
                        <a:lnSpc>
                          <a:spcPct val="107000"/>
                        </a:lnSpc>
                        <a:spcBef>
                          <a:spcPts val="0"/>
                        </a:spcBef>
                        <a:spcAft>
                          <a:spcPts val="800"/>
                        </a:spcAft>
                      </a:pPr>
                      <a:r>
                        <a:rPr lang="en-US" sz="1200" b="1">
                          <a:effectLst/>
                          <a:latin typeface="Arial Narrow" panose="020B0606020202030204" pitchFamily="34" charset="0"/>
                          <a:ea typeface="Calibri" panose="020F0502020204030204" pitchFamily="34" charset="0"/>
                          <a:cs typeface="Calibri" panose="020F0502020204030204" pitchFamily="34" charset="0"/>
                        </a:rPr>
                        <a:t>148 869</a:t>
                      </a:r>
                      <a:endParaRPr lang="en-ZA" sz="1200">
                        <a:effectLst/>
                        <a:latin typeface="Arial Narrow" panose="020B0606020202030204" pitchFamily="34" charset="0"/>
                        <a:ea typeface="Calibri" panose="020F0502020204030204" pitchFamily="34" charset="0"/>
                        <a:cs typeface="Times New Roman" panose="02020603050405020304" pitchFamily="18" charset="0"/>
                      </a:endParaRPr>
                    </a:p>
                  </a:txBody>
                  <a:tcPr marL="18274" marR="18274" marT="0" marB="0" anchor="ctr">
                    <a:lnL w="12700" cap="flat" cmpd="sng" algn="ctr">
                      <a:solidFill>
                        <a:srgbClr val="339966"/>
                      </a:solidFill>
                      <a:prstDash val="solid"/>
                      <a:round/>
                      <a:headEnd type="none" w="med" len="med"/>
                      <a:tailEnd type="none" w="med" len="med"/>
                    </a:lnL>
                    <a:lnR w="12700" cap="flat" cmpd="sng" algn="ctr">
                      <a:solidFill>
                        <a:srgbClr val="339966"/>
                      </a:solidFill>
                      <a:prstDash val="solid"/>
                      <a:round/>
                      <a:headEnd type="none" w="med" len="med"/>
                      <a:tailEnd type="none" w="med" len="med"/>
                    </a:lnR>
                    <a:lnT w="12700" cap="flat" cmpd="sng" algn="ctr">
                      <a:solidFill>
                        <a:srgbClr val="339966"/>
                      </a:solidFill>
                      <a:prstDash val="solid"/>
                      <a:round/>
                      <a:headEnd type="none" w="med" len="med"/>
                      <a:tailEnd type="none" w="med" len="med"/>
                    </a:lnT>
                    <a:lnB w="12700" cap="flat" cmpd="sng" algn="ctr">
                      <a:solidFill>
                        <a:srgbClr val="339966"/>
                      </a:solidFill>
                      <a:prstDash val="solid"/>
                      <a:round/>
                      <a:headEnd type="none" w="med" len="med"/>
                      <a:tailEnd type="none" w="med" len="med"/>
                    </a:lnB>
                  </a:tcPr>
                </a:tc>
                <a:tc>
                  <a:txBody>
                    <a:bodyPr/>
                    <a:lstStyle/>
                    <a:p>
                      <a:pPr marL="0" marR="0" algn="r">
                        <a:lnSpc>
                          <a:spcPct val="107000"/>
                        </a:lnSpc>
                        <a:spcBef>
                          <a:spcPts val="0"/>
                        </a:spcBef>
                        <a:spcAft>
                          <a:spcPts val="800"/>
                        </a:spcAft>
                      </a:pPr>
                      <a:r>
                        <a:rPr lang="en-US" sz="1200" b="1">
                          <a:effectLst/>
                          <a:latin typeface="Arial Narrow" panose="020B0606020202030204" pitchFamily="34" charset="0"/>
                          <a:ea typeface="Calibri" panose="020F0502020204030204" pitchFamily="34" charset="0"/>
                          <a:cs typeface="Calibri" panose="020F0502020204030204" pitchFamily="34" charset="0"/>
                        </a:rPr>
                        <a:t>147 088</a:t>
                      </a:r>
                      <a:endParaRPr lang="en-ZA" sz="1200">
                        <a:effectLst/>
                        <a:latin typeface="Arial Narrow" panose="020B0606020202030204" pitchFamily="34" charset="0"/>
                        <a:ea typeface="Calibri" panose="020F0502020204030204" pitchFamily="34" charset="0"/>
                        <a:cs typeface="Times New Roman" panose="02020603050405020304" pitchFamily="18" charset="0"/>
                      </a:endParaRPr>
                    </a:p>
                  </a:txBody>
                  <a:tcPr marL="18274" marR="18274" marT="0" marB="0" anchor="ctr">
                    <a:lnL w="12700" cap="flat" cmpd="sng" algn="ctr">
                      <a:solidFill>
                        <a:srgbClr val="339966"/>
                      </a:solidFill>
                      <a:prstDash val="solid"/>
                      <a:round/>
                      <a:headEnd type="none" w="med" len="med"/>
                      <a:tailEnd type="none" w="med" len="med"/>
                    </a:lnL>
                    <a:lnR w="12700" cap="flat" cmpd="sng" algn="ctr">
                      <a:solidFill>
                        <a:srgbClr val="339966"/>
                      </a:solidFill>
                      <a:prstDash val="solid"/>
                      <a:round/>
                      <a:headEnd type="none" w="med" len="med"/>
                      <a:tailEnd type="none" w="med" len="med"/>
                    </a:lnR>
                    <a:lnT w="12700" cap="flat" cmpd="sng" algn="ctr">
                      <a:solidFill>
                        <a:srgbClr val="339966"/>
                      </a:solidFill>
                      <a:prstDash val="solid"/>
                      <a:round/>
                      <a:headEnd type="none" w="med" len="med"/>
                      <a:tailEnd type="none" w="med" len="med"/>
                    </a:lnT>
                    <a:lnB w="12700" cap="flat" cmpd="sng" algn="ctr">
                      <a:solidFill>
                        <a:srgbClr val="339966"/>
                      </a:solidFill>
                      <a:prstDash val="solid"/>
                      <a:round/>
                      <a:headEnd type="none" w="med" len="med"/>
                      <a:tailEnd type="none" w="med" len="med"/>
                    </a:lnB>
                  </a:tcPr>
                </a:tc>
                <a:tc>
                  <a:txBody>
                    <a:bodyPr/>
                    <a:lstStyle/>
                    <a:p>
                      <a:pPr marL="0" marR="0" algn="r">
                        <a:lnSpc>
                          <a:spcPct val="107000"/>
                        </a:lnSpc>
                        <a:spcBef>
                          <a:spcPts val="0"/>
                        </a:spcBef>
                        <a:spcAft>
                          <a:spcPts val="800"/>
                        </a:spcAft>
                      </a:pPr>
                      <a:r>
                        <a:rPr lang="en-US" sz="1200" b="1">
                          <a:effectLst/>
                          <a:latin typeface="Arial Narrow" panose="020B0606020202030204" pitchFamily="34" charset="0"/>
                          <a:ea typeface="Calibri" panose="020F0502020204030204" pitchFamily="34" charset="0"/>
                          <a:cs typeface="Calibri" panose="020F0502020204030204" pitchFamily="34" charset="0"/>
                        </a:rPr>
                        <a:t>145 027</a:t>
                      </a:r>
                      <a:endParaRPr lang="en-ZA" sz="1200">
                        <a:effectLst/>
                        <a:latin typeface="Arial Narrow" panose="020B0606020202030204" pitchFamily="34" charset="0"/>
                        <a:ea typeface="Calibri" panose="020F0502020204030204" pitchFamily="34" charset="0"/>
                        <a:cs typeface="Times New Roman" panose="02020603050405020304" pitchFamily="18" charset="0"/>
                      </a:endParaRPr>
                    </a:p>
                  </a:txBody>
                  <a:tcPr marL="18274" marR="18274" marT="0" marB="0" anchor="ctr">
                    <a:lnL w="12700" cap="flat" cmpd="sng" algn="ctr">
                      <a:solidFill>
                        <a:srgbClr val="339966"/>
                      </a:solidFill>
                      <a:prstDash val="solid"/>
                      <a:round/>
                      <a:headEnd type="none" w="med" len="med"/>
                      <a:tailEnd type="none" w="med" len="med"/>
                    </a:lnL>
                    <a:lnR w="12700" cap="flat" cmpd="sng" algn="ctr">
                      <a:solidFill>
                        <a:srgbClr val="339966"/>
                      </a:solidFill>
                      <a:prstDash val="solid"/>
                      <a:round/>
                      <a:headEnd type="none" w="med" len="med"/>
                      <a:tailEnd type="none" w="med" len="med"/>
                    </a:lnR>
                    <a:lnT w="12700" cap="flat" cmpd="sng" algn="ctr">
                      <a:solidFill>
                        <a:srgbClr val="339966"/>
                      </a:solidFill>
                      <a:prstDash val="solid"/>
                      <a:round/>
                      <a:headEnd type="none" w="med" len="med"/>
                      <a:tailEnd type="none" w="med" len="med"/>
                    </a:lnT>
                    <a:lnB w="12700" cap="flat" cmpd="sng" algn="ctr">
                      <a:solidFill>
                        <a:srgbClr val="339966"/>
                      </a:solidFill>
                      <a:prstDash val="solid"/>
                      <a:round/>
                      <a:headEnd type="none" w="med" len="med"/>
                      <a:tailEnd type="none" w="med" len="med"/>
                    </a:lnB>
                  </a:tcPr>
                </a:tc>
                <a:tc>
                  <a:txBody>
                    <a:bodyPr/>
                    <a:lstStyle/>
                    <a:p>
                      <a:pPr marL="0" marR="0" algn="r">
                        <a:lnSpc>
                          <a:spcPct val="107000"/>
                        </a:lnSpc>
                        <a:spcBef>
                          <a:spcPts val="0"/>
                        </a:spcBef>
                        <a:spcAft>
                          <a:spcPts val="800"/>
                        </a:spcAft>
                      </a:pPr>
                      <a:r>
                        <a:rPr lang="en-US" sz="1200" b="1">
                          <a:effectLst/>
                          <a:latin typeface="Arial Narrow" panose="020B0606020202030204" pitchFamily="34" charset="0"/>
                          <a:ea typeface="Calibri" panose="020F0502020204030204" pitchFamily="34" charset="0"/>
                          <a:cs typeface="Calibri" panose="020F0502020204030204" pitchFamily="34" charset="0"/>
                        </a:rPr>
                        <a:t>151 533</a:t>
                      </a:r>
                      <a:endParaRPr lang="en-ZA" sz="1200">
                        <a:effectLst/>
                        <a:latin typeface="Arial Narrow" panose="020B0606020202030204" pitchFamily="34" charset="0"/>
                        <a:ea typeface="Calibri" panose="020F0502020204030204" pitchFamily="34" charset="0"/>
                        <a:cs typeface="Times New Roman" panose="02020603050405020304" pitchFamily="18" charset="0"/>
                      </a:endParaRPr>
                    </a:p>
                  </a:txBody>
                  <a:tcPr marL="18274" marR="18274" marT="0" marB="0">
                    <a:lnL w="12700" cap="flat" cmpd="sng" algn="ctr">
                      <a:solidFill>
                        <a:srgbClr val="339966"/>
                      </a:solidFill>
                      <a:prstDash val="solid"/>
                      <a:round/>
                      <a:headEnd type="none" w="med" len="med"/>
                      <a:tailEnd type="none" w="med" len="med"/>
                    </a:lnL>
                    <a:lnR w="12700" cap="flat" cmpd="sng" algn="ctr">
                      <a:solidFill>
                        <a:srgbClr val="339966"/>
                      </a:solidFill>
                      <a:prstDash val="solid"/>
                      <a:round/>
                      <a:headEnd type="none" w="med" len="med"/>
                      <a:tailEnd type="none" w="med" len="med"/>
                    </a:lnR>
                    <a:lnT w="12700" cap="flat" cmpd="sng" algn="ctr">
                      <a:solidFill>
                        <a:srgbClr val="339966"/>
                      </a:solidFill>
                      <a:prstDash val="solid"/>
                      <a:round/>
                      <a:headEnd type="none" w="med" len="med"/>
                      <a:tailEnd type="none" w="med" len="med"/>
                    </a:lnT>
                    <a:lnB w="12700" cap="flat" cmpd="sng" algn="ctr">
                      <a:solidFill>
                        <a:srgbClr val="339966"/>
                      </a:solidFill>
                      <a:prstDash val="solid"/>
                      <a:round/>
                      <a:headEnd type="none" w="med" len="med"/>
                      <a:tailEnd type="none" w="med" len="med"/>
                    </a:lnB>
                  </a:tcPr>
                </a:tc>
                <a:tc>
                  <a:txBody>
                    <a:bodyPr/>
                    <a:lstStyle/>
                    <a:p>
                      <a:pPr marL="0" marR="0" algn="r">
                        <a:lnSpc>
                          <a:spcPct val="107000"/>
                        </a:lnSpc>
                        <a:spcBef>
                          <a:spcPts val="0"/>
                        </a:spcBef>
                        <a:spcAft>
                          <a:spcPts val="800"/>
                        </a:spcAft>
                      </a:pPr>
                      <a:r>
                        <a:rPr lang="en-US" sz="1200" b="1">
                          <a:effectLst/>
                          <a:latin typeface="Arial Narrow" panose="020B0606020202030204" pitchFamily="34" charset="0"/>
                          <a:ea typeface="Calibri" panose="020F0502020204030204" pitchFamily="34" charset="0"/>
                          <a:cs typeface="Calibri" panose="020F0502020204030204" pitchFamily="34" charset="0"/>
                        </a:rPr>
                        <a:t>158 316</a:t>
                      </a:r>
                      <a:endParaRPr lang="en-ZA" sz="1200">
                        <a:effectLst/>
                        <a:latin typeface="Arial Narrow" panose="020B0606020202030204" pitchFamily="34" charset="0"/>
                        <a:ea typeface="Calibri" panose="020F0502020204030204" pitchFamily="34" charset="0"/>
                        <a:cs typeface="Times New Roman" panose="02020603050405020304" pitchFamily="18" charset="0"/>
                      </a:endParaRPr>
                    </a:p>
                  </a:txBody>
                  <a:tcPr marL="18274" marR="18274" marT="0" marB="0">
                    <a:lnL w="12700" cap="flat" cmpd="sng" algn="ctr">
                      <a:solidFill>
                        <a:srgbClr val="339966"/>
                      </a:solidFill>
                      <a:prstDash val="solid"/>
                      <a:round/>
                      <a:headEnd type="none" w="med" len="med"/>
                      <a:tailEnd type="none" w="med" len="med"/>
                    </a:lnL>
                    <a:lnR w="12700" cap="flat" cmpd="sng" algn="ctr">
                      <a:solidFill>
                        <a:srgbClr val="339966"/>
                      </a:solidFill>
                      <a:prstDash val="solid"/>
                      <a:round/>
                      <a:headEnd type="none" w="med" len="med"/>
                      <a:tailEnd type="none" w="med" len="med"/>
                    </a:lnR>
                    <a:lnT w="12700" cap="flat" cmpd="sng" algn="ctr">
                      <a:solidFill>
                        <a:srgbClr val="339966"/>
                      </a:solidFill>
                      <a:prstDash val="solid"/>
                      <a:round/>
                      <a:headEnd type="none" w="med" len="med"/>
                      <a:tailEnd type="none" w="med" len="med"/>
                    </a:lnT>
                    <a:lnB w="12700" cap="flat" cmpd="sng" algn="ctr">
                      <a:solidFill>
                        <a:srgbClr val="339966"/>
                      </a:solidFill>
                      <a:prstDash val="solid"/>
                      <a:round/>
                      <a:headEnd type="none" w="med" len="med"/>
                      <a:tailEnd type="none" w="med" len="med"/>
                    </a:lnB>
                  </a:tcPr>
                </a:tc>
                <a:extLst>
                  <a:ext uri="{0D108BD9-81ED-4DB2-BD59-A6C34878D82A}">
                    <a16:rowId xmlns:a16="http://schemas.microsoft.com/office/drawing/2014/main" xmlns="" val="2307417406"/>
                  </a:ext>
                </a:extLst>
              </a:tr>
              <a:tr h="199813">
                <a:tc gridSpan="2">
                  <a:txBody>
                    <a:bodyPr/>
                    <a:lstStyle/>
                    <a:p>
                      <a:pPr marL="0" marR="0">
                        <a:lnSpc>
                          <a:spcPct val="107000"/>
                        </a:lnSpc>
                        <a:spcBef>
                          <a:spcPts val="0"/>
                        </a:spcBef>
                        <a:spcAft>
                          <a:spcPts val="800"/>
                        </a:spcAft>
                        <a:tabLst>
                          <a:tab pos="118110" algn="l"/>
                        </a:tabLst>
                      </a:pPr>
                      <a:r>
                        <a:rPr lang="en-US" sz="1200" b="1" dirty="0">
                          <a:effectLst/>
                          <a:latin typeface="Arial Narrow" panose="020B0606020202030204" pitchFamily="34" charset="0"/>
                          <a:ea typeface="Calibri" panose="020F0502020204030204" pitchFamily="34" charset="0"/>
                          <a:cs typeface="Calibri" panose="020F0502020204030204" pitchFamily="34" charset="0"/>
                        </a:rPr>
                        <a:t>Compensation of employees</a:t>
                      </a:r>
                      <a:endParaRPr lang="en-ZA" sz="1200" dirty="0">
                        <a:effectLst/>
                        <a:latin typeface="Arial Narrow" panose="020B0606020202030204" pitchFamily="34" charset="0"/>
                        <a:ea typeface="Calibri" panose="020F0502020204030204" pitchFamily="34" charset="0"/>
                        <a:cs typeface="Times New Roman" panose="02020603050405020304" pitchFamily="18" charset="0"/>
                      </a:endParaRPr>
                    </a:p>
                  </a:txBody>
                  <a:tcPr marL="18274" marR="18274" marT="0" marB="0" anchor="ctr">
                    <a:lnL w="12700" cap="flat" cmpd="sng" algn="ctr">
                      <a:solidFill>
                        <a:srgbClr val="339966"/>
                      </a:solidFill>
                      <a:prstDash val="solid"/>
                      <a:round/>
                      <a:headEnd type="none" w="med" len="med"/>
                      <a:tailEnd type="none" w="med" len="med"/>
                    </a:lnL>
                    <a:lnR w="12700" cap="flat" cmpd="sng" algn="ctr">
                      <a:solidFill>
                        <a:srgbClr val="339966"/>
                      </a:solidFill>
                      <a:prstDash val="solid"/>
                      <a:round/>
                      <a:headEnd type="none" w="med" len="med"/>
                      <a:tailEnd type="none" w="med" len="med"/>
                    </a:lnR>
                    <a:lnT w="12700" cap="flat" cmpd="sng" algn="ctr">
                      <a:solidFill>
                        <a:srgbClr val="339966"/>
                      </a:solidFill>
                      <a:prstDash val="solid"/>
                      <a:round/>
                      <a:headEnd type="none" w="med" len="med"/>
                      <a:tailEnd type="none" w="med" len="med"/>
                    </a:lnT>
                    <a:lnB w="12700" cap="flat" cmpd="sng" algn="ctr">
                      <a:solidFill>
                        <a:srgbClr val="339966"/>
                      </a:solidFill>
                      <a:prstDash val="solid"/>
                      <a:round/>
                      <a:headEnd type="none" w="med" len="med"/>
                      <a:tailEnd type="none" w="med" len="med"/>
                    </a:lnB>
                  </a:tcPr>
                </a:tc>
                <a:tc hMerge="1">
                  <a:txBody>
                    <a:bodyPr/>
                    <a:lstStyle/>
                    <a:p>
                      <a:endParaRPr lang="en-ZA"/>
                    </a:p>
                  </a:txBody>
                  <a:tcPr/>
                </a:tc>
                <a:tc>
                  <a:txBody>
                    <a:bodyPr/>
                    <a:lstStyle/>
                    <a:p>
                      <a:pPr marL="0" marR="0" algn="r">
                        <a:lnSpc>
                          <a:spcPct val="107000"/>
                        </a:lnSpc>
                        <a:spcBef>
                          <a:spcPts val="0"/>
                        </a:spcBef>
                        <a:spcAft>
                          <a:spcPts val="800"/>
                        </a:spcAft>
                      </a:pPr>
                      <a:r>
                        <a:rPr lang="en-US" sz="1200">
                          <a:effectLst/>
                          <a:latin typeface="Arial Narrow" panose="020B0606020202030204" pitchFamily="34" charset="0"/>
                          <a:ea typeface="Calibri" panose="020F0502020204030204" pitchFamily="34" charset="0"/>
                          <a:cs typeface="Calibri" panose="020F0502020204030204" pitchFamily="34" charset="0"/>
                        </a:rPr>
                        <a:t>97 997</a:t>
                      </a:r>
                      <a:endParaRPr lang="en-ZA" sz="1200">
                        <a:effectLst/>
                        <a:latin typeface="Arial Narrow" panose="020B0606020202030204" pitchFamily="34" charset="0"/>
                        <a:ea typeface="Calibri" panose="020F0502020204030204" pitchFamily="34" charset="0"/>
                        <a:cs typeface="Times New Roman" panose="02020603050405020304" pitchFamily="18" charset="0"/>
                      </a:endParaRPr>
                    </a:p>
                  </a:txBody>
                  <a:tcPr marL="18274" marR="18274" marT="0" marB="0" anchor="ctr">
                    <a:lnL w="12700" cap="flat" cmpd="sng" algn="ctr">
                      <a:solidFill>
                        <a:srgbClr val="339966"/>
                      </a:solidFill>
                      <a:prstDash val="solid"/>
                      <a:round/>
                      <a:headEnd type="none" w="med" len="med"/>
                      <a:tailEnd type="none" w="med" len="med"/>
                    </a:lnL>
                    <a:lnR w="12700" cap="flat" cmpd="sng" algn="ctr">
                      <a:solidFill>
                        <a:srgbClr val="339966"/>
                      </a:solidFill>
                      <a:prstDash val="solid"/>
                      <a:round/>
                      <a:headEnd type="none" w="med" len="med"/>
                      <a:tailEnd type="none" w="med" len="med"/>
                    </a:lnR>
                    <a:lnT w="12700" cap="flat" cmpd="sng" algn="ctr">
                      <a:solidFill>
                        <a:srgbClr val="339966"/>
                      </a:solidFill>
                      <a:prstDash val="solid"/>
                      <a:round/>
                      <a:headEnd type="none" w="med" len="med"/>
                      <a:tailEnd type="none" w="med" len="med"/>
                    </a:lnT>
                    <a:lnB w="12700" cap="flat" cmpd="sng" algn="ctr">
                      <a:solidFill>
                        <a:srgbClr val="339966"/>
                      </a:solidFill>
                      <a:prstDash val="solid"/>
                      <a:round/>
                      <a:headEnd type="none" w="med" len="med"/>
                      <a:tailEnd type="none" w="med" len="med"/>
                    </a:lnB>
                  </a:tcPr>
                </a:tc>
                <a:tc>
                  <a:txBody>
                    <a:bodyPr/>
                    <a:lstStyle/>
                    <a:p>
                      <a:pPr marL="0" marR="0" algn="r">
                        <a:lnSpc>
                          <a:spcPct val="107000"/>
                        </a:lnSpc>
                        <a:spcBef>
                          <a:spcPts val="0"/>
                        </a:spcBef>
                        <a:spcAft>
                          <a:spcPts val="800"/>
                        </a:spcAft>
                      </a:pPr>
                      <a:r>
                        <a:rPr lang="en-US" sz="1200">
                          <a:effectLst/>
                          <a:latin typeface="Arial Narrow" panose="020B0606020202030204" pitchFamily="34" charset="0"/>
                          <a:ea typeface="Calibri" panose="020F0502020204030204" pitchFamily="34" charset="0"/>
                          <a:cs typeface="Calibri" panose="020F0502020204030204" pitchFamily="34" charset="0"/>
                        </a:rPr>
                        <a:t>99 336</a:t>
                      </a:r>
                      <a:endParaRPr lang="en-ZA" sz="1200">
                        <a:effectLst/>
                        <a:latin typeface="Arial Narrow" panose="020B0606020202030204" pitchFamily="34" charset="0"/>
                        <a:ea typeface="Calibri" panose="020F0502020204030204" pitchFamily="34" charset="0"/>
                        <a:cs typeface="Times New Roman" panose="02020603050405020304" pitchFamily="18" charset="0"/>
                      </a:endParaRPr>
                    </a:p>
                  </a:txBody>
                  <a:tcPr marL="18274" marR="18274" marT="0" marB="0" anchor="ctr">
                    <a:lnL w="12700" cap="flat" cmpd="sng" algn="ctr">
                      <a:solidFill>
                        <a:srgbClr val="339966"/>
                      </a:solidFill>
                      <a:prstDash val="solid"/>
                      <a:round/>
                      <a:headEnd type="none" w="med" len="med"/>
                      <a:tailEnd type="none" w="med" len="med"/>
                    </a:lnL>
                    <a:lnR w="12700" cap="flat" cmpd="sng" algn="ctr">
                      <a:solidFill>
                        <a:srgbClr val="339966"/>
                      </a:solidFill>
                      <a:prstDash val="solid"/>
                      <a:round/>
                      <a:headEnd type="none" w="med" len="med"/>
                      <a:tailEnd type="none" w="med" len="med"/>
                    </a:lnR>
                    <a:lnT w="12700" cap="flat" cmpd="sng" algn="ctr">
                      <a:solidFill>
                        <a:srgbClr val="339966"/>
                      </a:solidFill>
                      <a:prstDash val="solid"/>
                      <a:round/>
                      <a:headEnd type="none" w="med" len="med"/>
                      <a:tailEnd type="none" w="med" len="med"/>
                    </a:lnT>
                    <a:lnB w="12700" cap="flat" cmpd="sng" algn="ctr">
                      <a:solidFill>
                        <a:srgbClr val="339966"/>
                      </a:solidFill>
                      <a:prstDash val="solid"/>
                      <a:round/>
                      <a:headEnd type="none" w="med" len="med"/>
                      <a:tailEnd type="none" w="med" len="med"/>
                    </a:lnB>
                  </a:tcPr>
                </a:tc>
                <a:tc>
                  <a:txBody>
                    <a:bodyPr/>
                    <a:lstStyle/>
                    <a:p>
                      <a:pPr marL="0" marR="0" algn="r">
                        <a:lnSpc>
                          <a:spcPct val="107000"/>
                        </a:lnSpc>
                        <a:spcBef>
                          <a:spcPts val="0"/>
                        </a:spcBef>
                        <a:spcAft>
                          <a:spcPts val="800"/>
                        </a:spcAft>
                      </a:pPr>
                      <a:r>
                        <a:rPr lang="en-US" sz="1200">
                          <a:effectLst/>
                          <a:latin typeface="Arial Narrow" panose="020B0606020202030204" pitchFamily="34" charset="0"/>
                          <a:ea typeface="Calibri" panose="020F0502020204030204" pitchFamily="34" charset="0"/>
                          <a:cs typeface="Calibri" panose="020F0502020204030204" pitchFamily="34" charset="0"/>
                        </a:rPr>
                        <a:t>105 781</a:t>
                      </a:r>
                      <a:endParaRPr lang="en-ZA" sz="1200">
                        <a:effectLst/>
                        <a:latin typeface="Arial Narrow" panose="020B0606020202030204" pitchFamily="34" charset="0"/>
                        <a:ea typeface="Calibri" panose="020F0502020204030204" pitchFamily="34" charset="0"/>
                        <a:cs typeface="Times New Roman" panose="02020603050405020304" pitchFamily="18" charset="0"/>
                      </a:endParaRPr>
                    </a:p>
                  </a:txBody>
                  <a:tcPr marL="18274" marR="18274" marT="0" marB="0" anchor="ctr">
                    <a:lnL w="12700" cap="flat" cmpd="sng" algn="ctr">
                      <a:solidFill>
                        <a:srgbClr val="339966"/>
                      </a:solidFill>
                      <a:prstDash val="solid"/>
                      <a:round/>
                      <a:headEnd type="none" w="med" len="med"/>
                      <a:tailEnd type="none" w="med" len="med"/>
                    </a:lnL>
                    <a:lnR w="12700" cap="flat" cmpd="sng" algn="ctr">
                      <a:solidFill>
                        <a:srgbClr val="339966"/>
                      </a:solidFill>
                      <a:prstDash val="solid"/>
                      <a:round/>
                      <a:headEnd type="none" w="med" len="med"/>
                      <a:tailEnd type="none" w="med" len="med"/>
                    </a:lnR>
                    <a:lnT w="12700" cap="flat" cmpd="sng" algn="ctr">
                      <a:solidFill>
                        <a:srgbClr val="339966"/>
                      </a:solidFill>
                      <a:prstDash val="solid"/>
                      <a:round/>
                      <a:headEnd type="none" w="med" len="med"/>
                      <a:tailEnd type="none" w="med" len="med"/>
                    </a:lnT>
                    <a:lnB w="12700" cap="flat" cmpd="sng" algn="ctr">
                      <a:solidFill>
                        <a:srgbClr val="339966"/>
                      </a:solidFill>
                      <a:prstDash val="solid"/>
                      <a:round/>
                      <a:headEnd type="none" w="med" len="med"/>
                      <a:tailEnd type="none" w="med" len="med"/>
                    </a:lnB>
                  </a:tcPr>
                </a:tc>
                <a:tc>
                  <a:txBody>
                    <a:bodyPr/>
                    <a:lstStyle/>
                    <a:p>
                      <a:pPr marL="0" marR="0" algn="r">
                        <a:lnSpc>
                          <a:spcPct val="107000"/>
                        </a:lnSpc>
                        <a:spcBef>
                          <a:spcPts val="0"/>
                        </a:spcBef>
                        <a:spcAft>
                          <a:spcPts val="800"/>
                        </a:spcAft>
                      </a:pPr>
                      <a:r>
                        <a:rPr lang="en-US" sz="1200">
                          <a:effectLst/>
                          <a:latin typeface="Arial Narrow" panose="020B0606020202030204" pitchFamily="34" charset="0"/>
                          <a:ea typeface="Calibri" panose="020F0502020204030204" pitchFamily="34" charset="0"/>
                          <a:cs typeface="Calibri" panose="020F0502020204030204" pitchFamily="34" charset="0"/>
                        </a:rPr>
                        <a:t>107 222</a:t>
                      </a:r>
                      <a:endParaRPr lang="en-ZA" sz="1200">
                        <a:effectLst/>
                        <a:latin typeface="Arial Narrow" panose="020B0606020202030204" pitchFamily="34" charset="0"/>
                        <a:ea typeface="Calibri" panose="020F0502020204030204" pitchFamily="34" charset="0"/>
                        <a:cs typeface="Times New Roman" panose="02020603050405020304" pitchFamily="18" charset="0"/>
                      </a:endParaRPr>
                    </a:p>
                  </a:txBody>
                  <a:tcPr marL="18274" marR="18274" marT="0" marB="0" anchor="ctr">
                    <a:lnL w="12700" cap="flat" cmpd="sng" algn="ctr">
                      <a:solidFill>
                        <a:srgbClr val="339966"/>
                      </a:solidFill>
                      <a:prstDash val="solid"/>
                      <a:round/>
                      <a:headEnd type="none" w="med" len="med"/>
                      <a:tailEnd type="none" w="med" len="med"/>
                    </a:lnL>
                    <a:lnR w="12700" cap="flat" cmpd="sng" algn="ctr">
                      <a:solidFill>
                        <a:srgbClr val="339966"/>
                      </a:solidFill>
                      <a:prstDash val="solid"/>
                      <a:round/>
                      <a:headEnd type="none" w="med" len="med"/>
                      <a:tailEnd type="none" w="med" len="med"/>
                    </a:lnR>
                    <a:lnT w="12700" cap="flat" cmpd="sng" algn="ctr">
                      <a:solidFill>
                        <a:srgbClr val="339966"/>
                      </a:solidFill>
                      <a:prstDash val="solid"/>
                      <a:round/>
                      <a:headEnd type="none" w="med" len="med"/>
                      <a:tailEnd type="none" w="med" len="med"/>
                    </a:lnT>
                    <a:lnB w="12700" cap="flat" cmpd="sng" algn="ctr">
                      <a:solidFill>
                        <a:srgbClr val="339966"/>
                      </a:solidFill>
                      <a:prstDash val="solid"/>
                      <a:round/>
                      <a:headEnd type="none" w="med" len="med"/>
                      <a:tailEnd type="none" w="med" len="med"/>
                    </a:lnB>
                  </a:tcPr>
                </a:tc>
                <a:tc>
                  <a:txBody>
                    <a:bodyPr/>
                    <a:lstStyle/>
                    <a:p>
                      <a:pPr marL="0" marR="0" algn="r">
                        <a:lnSpc>
                          <a:spcPct val="107000"/>
                        </a:lnSpc>
                        <a:spcBef>
                          <a:spcPts val="0"/>
                        </a:spcBef>
                        <a:spcAft>
                          <a:spcPts val="800"/>
                        </a:spcAft>
                      </a:pPr>
                      <a:r>
                        <a:rPr lang="en-US" sz="1200">
                          <a:effectLst/>
                          <a:latin typeface="Arial Narrow" panose="020B0606020202030204" pitchFamily="34" charset="0"/>
                          <a:ea typeface="Calibri" panose="020F0502020204030204" pitchFamily="34" charset="0"/>
                          <a:cs typeface="Calibri" panose="020F0502020204030204" pitchFamily="34" charset="0"/>
                        </a:rPr>
                        <a:t>105 189</a:t>
                      </a:r>
                      <a:endParaRPr lang="en-ZA" sz="1200">
                        <a:effectLst/>
                        <a:latin typeface="Arial Narrow" panose="020B0606020202030204" pitchFamily="34" charset="0"/>
                        <a:ea typeface="Calibri" panose="020F0502020204030204" pitchFamily="34" charset="0"/>
                        <a:cs typeface="Times New Roman" panose="02020603050405020304" pitchFamily="18" charset="0"/>
                      </a:endParaRPr>
                    </a:p>
                  </a:txBody>
                  <a:tcPr marL="18274" marR="18274" marT="0" marB="0" anchor="ctr">
                    <a:lnL w="12700" cap="flat" cmpd="sng" algn="ctr">
                      <a:solidFill>
                        <a:srgbClr val="339966"/>
                      </a:solidFill>
                      <a:prstDash val="solid"/>
                      <a:round/>
                      <a:headEnd type="none" w="med" len="med"/>
                      <a:tailEnd type="none" w="med" len="med"/>
                    </a:lnL>
                    <a:lnR w="12700" cap="flat" cmpd="sng" algn="ctr">
                      <a:solidFill>
                        <a:srgbClr val="339966"/>
                      </a:solidFill>
                      <a:prstDash val="solid"/>
                      <a:round/>
                      <a:headEnd type="none" w="med" len="med"/>
                      <a:tailEnd type="none" w="med" len="med"/>
                    </a:lnR>
                    <a:lnT w="12700" cap="flat" cmpd="sng" algn="ctr">
                      <a:solidFill>
                        <a:srgbClr val="339966"/>
                      </a:solidFill>
                      <a:prstDash val="solid"/>
                      <a:round/>
                      <a:headEnd type="none" w="med" len="med"/>
                      <a:tailEnd type="none" w="med" len="med"/>
                    </a:lnT>
                    <a:lnB w="12700" cap="flat" cmpd="sng" algn="ctr">
                      <a:solidFill>
                        <a:srgbClr val="339966"/>
                      </a:solidFill>
                      <a:prstDash val="solid"/>
                      <a:round/>
                      <a:headEnd type="none" w="med" len="med"/>
                      <a:tailEnd type="none" w="med" len="med"/>
                    </a:lnB>
                  </a:tcPr>
                </a:tc>
                <a:tc>
                  <a:txBody>
                    <a:bodyPr/>
                    <a:lstStyle/>
                    <a:p>
                      <a:pPr marL="0" marR="0" algn="r">
                        <a:lnSpc>
                          <a:spcPct val="107000"/>
                        </a:lnSpc>
                        <a:spcBef>
                          <a:spcPts val="0"/>
                        </a:spcBef>
                        <a:spcAft>
                          <a:spcPts val="800"/>
                        </a:spcAft>
                      </a:pPr>
                      <a:r>
                        <a:rPr lang="en-US" sz="1200">
                          <a:effectLst/>
                          <a:latin typeface="Arial Narrow" panose="020B0606020202030204" pitchFamily="34" charset="0"/>
                          <a:ea typeface="Calibri" panose="020F0502020204030204" pitchFamily="34" charset="0"/>
                          <a:cs typeface="Calibri" panose="020F0502020204030204" pitchFamily="34" charset="0"/>
                        </a:rPr>
                        <a:t>109 906</a:t>
                      </a:r>
                      <a:endParaRPr lang="en-ZA" sz="1200">
                        <a:effectLst/>
                        <a:latin typeface="Arial Narrow" panose="020B0606020202030204" pitchFamily="34" charset="0"/>
                        <a:ea typeface="Calibri" panose="020F0502020204030204" pitchFamily="34" charset="0"/>
                        <a:cs typeface="Times New Roman" panose="02020603050405020304" pitchFamily="18" charset="0"/>
                      </a:endParaRPr>
                    </a:p>
                  </a:txBody>
                  <a:tcPr marL="18274" marR="18274" marT="0" marB="0">
                    <a:lnL w="12700" cap="flat" cmpd="sng" algn="ctr">
                      <a:solidFill>
                        <a:srgbClr val="339966"/>
                      </a:solidFill>
                      <a:prstDash val="solid"/>
                      <a:round/>
                      <a:headEnd type="none" w="med" len="med"/>
                      <a:tailEnd type="none" w="med" len="med"/>
                    </a:lnL>
                    <a:lnR w="12700" cap="flat" cmpd="sng" algn="ctr">
                      <a:solidFill>
                        <a:srgbClr val="339966"/>
                      </a:solidFill>
                      <a:prstDash val="solid"/>
                      <a:round/>
                      <a:headEnd type="none" w="med" len="med"/>
                      <a:tailEnd type="none" w="med" len="med"/>
                    </a:lnR>
                    <a:lnT w="12700" cap="flat" cmpd="sng" algn="ctr">
                      <a:solidFill>
                        <a:srgbClr val="339966"/>
                      </a:solidFill>
                      <a:prstDash val="solid"/>
                      <a:round/>
                      <a:headEnd type="none" w="med" len="med"/>
                      <a:tailEnd type="none" w="med" len="med"/>
                    </a:lnT>
                    <a:lnB w="12700" cap="flat" cmpd="sng" algn="ctr">
                      <a:solidFill>
                        <a:srgbClr val="339966"/>
                      </a:solidFill>
                      <a:prstDash val="solid"/>
                      <a:round/>
                      <a:headEnd type="none" w="med" len="med"/>
                      <a:tailEnd type="none" w="med" len="med"/>
                    </a:lnB>
                  </a:tcPr>
                </a:tc>
                <a:tc>
                  <a:txBody>
                    <a:bodyPr/>
                    <a:lstStyle/>
                    <a:p>
                      <a:pPr marL="0" marR="0" algn="r">
                        <a:lnSpc>
                          <a:spcPct val="107000"/>
                        </a:lnSpc>
                        <a:spcBef>
                          <a:spcPts val="0"/>
                        </a:spcBef>
                        <a:spcAft>
                          <a:spcPts val="800"/>
                        </a:spcAft>
                      </a:pPr>
                      <a:r>
                        <a:rPr lang="en-US" sz="1200">
                          <a:effectLst/>
                          <a:latin typeface="Arial Narrow" panose="020B0606020202030204" pitchFamily="34" charset="0"/>
                          <a:ea typeface="Calibri" panose="020F0502020204030204" pitchFamily="34" charset="0"/>
                          <a:cs typeface="Calibri" panose="020F0502020204030204" pitchFamily="34" charset="0"/>
                        </a:rPr>
                        <a:t>114 831</a:t>
                      </a:r>
                      <a:endParaRPr lang="en-ZA" sz="1200">
                        <a:effectLst/>
                        <a:latin typeface="Arial Narrow" panose="020B0606020202030204" pitchFamily="34" charset="0"/>
                        <a:ea typeface="Calibri" panose="020F0502020204030204" pitchFamily="34" charset="0"/>
                        <a:cs typeface="Times New Roman" panose="02020603050405020304" pitchFamily="18" charset="0"/>
                      </a:endParaRPr>
                    </a:p>
                  </a:txBody>
                  <a:tcPr marL="18274" marR="18274" marT="0" marB="0">
                    <a:lnL w="12700" cap="flat" cmpd="sng" algn="ctr">
                      <a:solidFill>
                        <a:srgbClr val="339966"/>
                      </a:solidFill>
                      <a:prstDash val="solid"/>
                      <a:round/>
                      <a:headEnd type="none" w="med" len="med"/>
                      <a:tailEnd type="none" w="med" len="med"/>
                    </a:lnL>
                    <a:lnR w="12700" cap="flat" cmpd="sng" algn="ctr">
                      <a:solidFill>
                        <a:srgbClr val="339966"/>
                      </a:solidFill>
                      <a:prstDash val="solid"/>
                      <a:round/>
                      <a:headEnd type="none" w="med" len="med"/>
                      <a:tailEnd type="none" w="med" len="med"/>
                    </a:lnR>
                    <a:lnT w="12700" cap="flat" cmpd="sng" algn="ctr">
                      <a:solidFill>
                        <a:srgbClr val="339966"/>
                      </a:solidFill>
                      <a:prstDash val="solid"/>
                      <a:round/>
                      <a:headEnd type="none" w="med" len="med"/>
                      <a:tailEnd type="none" w="med" len="med"/>
                    </a:lnT>
                    <a:lnB w="12700" cap="flat" cmpd="sng" algn="ctr">
                      <a:solidFill>
                        <a:srgbClr val="339966"/>
                      </a:solidFill>
                      <a:prstDash val="solid"/>
                      <a:round/>
                      <a:headEnd type="none" w="med" len="med"/>
                      <a:tailEnd type="none" w="med" len="med"/>
                    </a:lnB>
                  </a:tcPr>
                </a:tc>
                <a:extLst>
                  <a:ext uri="{0D108BD9-81ED-4DB2-BD59-A6C34878D82A}">
                    <a16:rowId xmlns:a16="http://schemas.microsoft.com/office/drawing/2014/main" xmlns="" val="1732083225"/>
                  </a:ext>
                </a:extLst>
              </a:tr>
              <a:tr h="199813">
                <a:tc gridSpan="2">
                  <a:txBody>
                    <a:bodyPr/>
                    <a:lstStyle/>
                    <a:p>
                      <a:pPr marL="118110" marR="0">
                        <a:lnSpc>
                          <a:spcPct val="107000"/>
                        </a:lnSpc>
                        <a:spcBef>
                          <a:spcPts val="0"/>
                        </a:spcBef>
                        <a:spcAft>
                          <a:spcPts val="800"/>
                        </a:spcAft>
                        <a:tabLst>
                          <a:tab pos="118110" algn="l"/>
                        </a:tabLst>
                      </a:pPr>
                      <a:r>
                        <a:rPr lang="en-US" sz="1200" b="1" dirty="0">
                          <a:effectLst/>
                          <a:latin typeface="Arial Narrow" panose="020B0606020202030204" pitchFamily="34" charset="0"/>
                          <a:ea typeface="Calibri" panose="020F0502020204030204" pitchFamily="34" charset="0"/>
                          <a:cs typeface="Calibri" panose="020F0502020204030204" pitchFamily="34" charset="0"/>
                        </a:rPr>
                        <a:t>	Goods and services</a:t>
                      </a:r>
                      <a:endParaRPr lang="en-ZA" sz="1200" dirty="0">
                        <a:effectLst/>
                        <a:latin typeface="Arial Narrow" panose="020B0606020202030204" pitchFamily="34" charset="0"/>
                        <a:ea typeface="Calibri" panose="020F0502020204030204" pitchFamily="34" charset="0"/>
                        <a:cs typeface="Times New Roman" panose="02020603050405020304" pitchFamily="18" charset="0"/>
                      </a:endParaRPr>
                    </a:p>
                  </a:txBody>
                  <a:tcPr marL="18274" marR="18274" marT="0" marB="0" anchor="b">
                    <a:lnL w="12700" cap="flat" cmpd="sng" algn="ctr">
                      <a:solidFill>
                        <a:srgbClr val="339966"/>
                      </a:solidFill>
                      <a:prstDash val="solid"/>
                      <a:round/>
                      <a:headEnd type="none" w="med" len="med"/>
                      <a:tailEnd type="none" w="med" len="med"/>
                    </a:lnL>
                    <a:lnR w="12700" cap="flat" cmpd="sng" algn="ctr">
                      <a:solidFill>
                        <a:srgbClr val="339966"/>
                      </a:solidFill>
                      <a:prstDash val="solid"/>
                      <a:round/>
                      <a:headEnd type="none" w="med" len="med"/>
                      <a:tailEnd type="none" w="med" len="med"/>
                    </a:lnR>
                    <a:lnT w="12700" cap="flat" cmpd="sng" algn="ctr">
                      <a:solidFill>
                        <a:srgbClr val="339966"/>
                      </a:solidFill>
                      <a:prstDash val="solid"/>
                      <a:round/>
                      <a:headEnd type="none" w="med" len="med"/>
                      <a:tailEnd type="none" w="med" len="med"/>
                    </a:lnT>
                    <a:lnB w="12700" cap="flat" cmpd="sng" algn="ctr">
                      <a:solidFill>
                        <a:srgbClr val="339966"/>
                      </a:solidFill>
                      <a:prstDash val="solid"/>
                      <a:round/>
                      <a:headEnd type="none" w="med" len="med"/>
                      <a:tailEnd type="none" w="med" len="med"/>
                    </a:lnB>
                  </a:tcPr>
                </a:tc>
                <a:tc hMerge="1">
                  <a:txBody>
                    <a:bodyPr/>
                    <a:lstStyle/>
                    <a:p>
                      <a:endParaRPr lang="en-ZA"/>
                    </a:p>
                  </a:txBody>
                  <a:tcPr/>
                </a:tc>
                <a:tc>
                  <a:txBody>
                    <a:bodyPr/>
                    <a:lstStyle/>
                    <a:p>
                      <a:pPr marL="0" marR="0" algn="r">
                        <a:lnSpc>
                          <a:spcPct val="107000"/>
                        </a:lnSpc>
                        <a:spcBef>
                          <a:spcPts val="0"/>
                        </a:spcBef>
                        <a:spcAft>
                          <a:spcPts val="800"/>
                        </a:spcAft>
                      </a:pPr>
                      <a:r>
                        <a:rPr lang="en-US" sz="1200">
                          <a:effectLst/>
                          <a:latin typeface="Arial Narrow" panose="020B0606020202030204" pitchFamily="34" charset="0"/>
                          <a:ea typeface="Calibri" panose="020F0502020204030204" pitchFamily="34" charset="0"/>
                          <a:cs typeface="Calibri" panose="020F0502020204030204" pitchFamily="34" charset="0"/>
                        </a:rPr>
                        <a:t>37 475</a:t>
                      </a:r>
                      <a:endParaRPr lang="en-ZA" sz="1200">
                        <a:effectLst/>
                        <a:latin typeface="Arial Narrow" panose="020B0606020202030204" pitchFamily="34" charset="0"/>
                        <a:ea typeface="Calibri" panose="020F0502020204030204" pitchFamily="34" charset="0"/>
                        <a:cs typeface="Times New Roman" panose="02020603050405020304" pitchFamily="18" charset="0"/>
                      </a:endParaRPr>
                    </a:p>
                  </a:txBody>
                  <a:tcPr marL="18274" marR="18274" marT="0" marB="0" anchor="ctr">
                    <a:lnL w="12700" cap="flat" cmpd="sng" algn="ctr">
                      <a:solidFill>
                        <a:srgbClr val="339966"/>
                      </a:solidFill>
                      <a:prstDash val="solid"/>
                      <a:round/>
                      <a:headEnd type="none" w="med" len="med"/>
                      <a:tailEnd type="none" w="med" len="med"/>
                    </a:lnL>
                    <a:lnR w="12700" cap="flat" cmpd="sng" algn="ctr">
                      <a:solidFill>
                        <a:srgbClr val="339966"/>
                      </a:solidFill>
                      <a:prstDash val="solid"/>
                      <a:round/>
                      <a:headEnd type="none" w="med" len="med"/>
                      <a:tailEnd type="none" w="med" len="med"/>
                    </a:lnR>
                    <a:lnT w="12700" cap="flat" cmpd="sng" algn="ctr">
                      <a:solidFill>
                        <a:srgbClr val="339966"/>
                      </a:solidFill>
                      <a:prstDash val="solid"/>
                      <a:round/>
                      <a:headEnd type="none" w="med" len="med"/>
                      <a:tailEnd type="none" w="med" len="med"/>
                    </a:lnT>
                    <a:lnB w="12700" cap="flat" cmpd="sng" algn="ctr">
                      <a:solidFill>
                        <a:srgbClr val="339966"/>
                      </a:solidFill>
                      <a:prstDash val="solid"/>
                      <a:round/>
                      <a:headEnd type="none" w="med" len="med"/>
                      <a:tailEnd type="none" w="med" len="med"/>
                    </a:lnB>
                  </a:tcPr>
                </a:tc>
                <a:tc>
                  <a:txBody>
                    <a:bodyPr/>
                    <a:lstStyle/>
                    <a:p>
                      <a:pPr marL="0" marR="0" algn="r">
                        <a:lnSpc>
                          <a:spcPct val="107000"/>
                        </a:lnSpc>
                        <a:spcBef>
                          <a:spcPts val="0"/>
                        </a:spcBef>
                        <a:spcAft>
                          <a:spcPts val="800"/>
                        </a:spcAft>
                      </a:pPr>
                      <a:r>
                        <a:rPr lang="en-US" sz="1200">
                          <a:effectLst/>
                          <a:latin typeface="Arial Narrow" panose="020B0606020202030204" pitchFamily="34" charset="0"/>
                          <a:ea typeface="Calibri" panose="020F0502020204030204" pitchFamily="34" charset="0"/>
                          <a:cs typeface="Calibri" panose="020F0502020204030204" pitchFamily="34" charset="0"/>
                        </a:rPr>
                        <a:t>25 852</a:t>
                      </a:r>
                      <a:endParaRPr lang="en-ZA" sz="1200">
                        <a:effectLst/>
                        <a:latin typeface="Arial Narrow" panose="020B0606020202030204" pitchFamily="34" charset="0"/>
                        <a:ea typeface="Calibri" panose="020F0502020204030204" pitchFamily="34" charset="0"/>
                        <a:cs typeface="Times New Roman" panose="02020603050405020304" pitchFamily="18" charset="0"/>
                      </a:endParaRPr>
                    </a:p>
                  </a:txBody>
                  <a:tcPr marL="18274" marR="18274" marT="0" marB="0" anchor="ctr">
                    <a:lnL w="12700" cap="flat" cmpd="sng" algn="ctr">
                      <a:solidFill>
                        <a:srgbClr val="339966"/>
                      </a:solidFill>
                      <a:prstDash val="solid"/>
                      <a:round/>
                      <a:headEnd type="none" w="med" len="med"/>
                      <a:tailEnd type="none" w="med" len="med"/>
                    </a:lnL>
                    <a:lnR w="12700" cap="flat" cmpd="sng" algn="ctr">
                      <a:solidFill>
                        <a:srgbClr val="339966"/>
                      </a:solidFill>
                      <a:prstDash val="solid"/>
                      <a:round/>
                      <a:headEnd type="none" w="med" len="med"/>
                      <a:tailEnd type="none" w="med" len="med"/>
                    </a:lnR>
                    <a:lnT w="12700" cap="flat" cmpd="sng" algn="ctr">
                      <a:solidFill>
                        <a:srgbClr val="339966"/>
                      </a:solidFill>
                      <a:prstDash val="solid"/>
                      <a:round/>
                      <a:headEnd type="none" w="med" len="med"/>
                      <a:tailEnd type="none" w="med" len="med"/>
                    </a:lnT>
                    <a:lnB w="12700" cap="flat" cmpd="sng" algn="ctr">
                      <a:solidFill>
                        <a:srgbClr val="339966"/>
                      </a:solidFill>
                      <a:prstDash val="solid"/>
                      <a:round/>
                      <a:headEnd type="none" w="med" len="med"/>
                      <a:tailEnd type="none" w="med" len="med"/>
                    </a:lnB>
                  </a:tcPr>
                </a:tc>
                <a:tc>
                  <a:txBody>
                    <a:bodyPr/>
                    <a:lstStyle/>
                    <a:p>
                      <a:pPr marL="0" marR="0" algn="r">
                        <a:lnSpc>
                          <a:spcPct val="107000"/>
                        </a:lnSpc>
                        <a:spcBef>
                          <a:spcPts val="0"/>
                        </a:spcBef>
                        <a:spcAft>
                          <a:spcPts val="800"/>
                        </a:spcAft>
                      </a:pPr>
                      <a:r>
                        <a:rPr lang="en-US" sz="1200">
                          <a:effectLst/>
                          <a:latin typeface="Arial Narrow" panose="020B0606020202030204" pitchFamily="34" charset="0"/>
                          <a:ea typeface="Calibri" panose="020F0502020204030204" pitchFamily="34" charset="0"/>
                          <a:cs typeface="Calibri" panose="020F0502020204030204" pitchFamily="34" charset="0"/>
                        </a:rPr>
                        <a:t>43 088</a:t>
                      </a:r>
                      <a:endParaRPr lang="en-ZA" sz="1200">
                        <a:effectLst/>
                        <a:latin typeface="Arial Narrow" panose="020B0606020202030204" pitchFamily="34" charset="0"/>
                        <a:ea typeface="Calibri" panose="020F0502020204030204" pitchFamily="34" charset="0"/>
                        <a:cs typeface="Times New Roman" panose="02020603050405020304" pitchFamily="18" charset="0"/>
                      </a:endParaRPr>
                    </a:p>
                  </a:txBody>
                  <a:tcPr marL="18274" marR="18274" marT="0" marB="0" anchor="ctr">
                    <a:lnL w="12700" cap="flat" cmpd="sng" algn="ctr">
                      <a:solidFill>
                        <a:srgbClr val="339966"/>
                      </a:solidFill>
                      <a:prstDash val="solid"/>
                      <a:round/>
                      <a:headEnd type="none" w="med" len="med"/>
                      <a:tailEnd type="none" w="med" len="med"/>
                    </a:lnL>
                    <a:lnR w="12700" cap="flat" cmpd="sng" algn="ctr">
                      <a:solidFill>
                        <a:srgbClr val="339966"/>
                      </a:solidFill>
                      <a:prstDash val="solid"/>
                      <a:round/>
                      <a:headEnd type="none" w="med" len="med"/>
                      <a:tailEnd type="none" w="med" len="med"/>
                    </a:lnR>
                    <a:lnT w="12700" cap="flat" cmpd="sng" algn="ctr">
                      <a:solidFill>
                        <a:srgbClr val="339966"/>
                      </a:solidFill>
                      <a:prstDash val="solid"/>
                      <a:round/>
                      <a:headEnd type="none" w="med" len="med"/>
                      <a:tailEnd type="none" w="med" len="med"/>
                    </a:lnT>
                    <a:lnB w="12700" cap="flat" cmpd="sng" algn="ctr">
                      <a:solidFill>
                        <a:srgbClr val="339966"/>
                      </a:solidFill>
                      <a:prstDash val="solid"/>
                      <a:round/>
                      <a:headEnd type="none" w="med" len="med"/>
                      <a:tailEnd type="none" w="med" len="med"/>
                    </a:lnB>
                  </a:tcPr>
                </a:tc>
                <a:tc>
                  <a:txBody>
                    <a:bodyPr/>
                    <a:lstStyle/>
                    <a:p>
                      <a:pPr marL="0" marR="0" algn="r">
                        <a:lnSpc>
                          <a:spcPct val="107000"/>
                        </a:lnSpc>
                        <a:spcBef>
                          <a:spcPts val="0"/>
                        </a:spcBef>
                        <a:spcAft>
                          <a:spcPts val="800"/>
                        </a:spcAft>
                      </a:pPr>
                      <a:r>
                        <a:rPr lang="en-US" sz="1200">
                          <a:effectLst/>
                          <a:latin typeface="Arial Narrow" panose="020B0606020202030204" pitchFamily="34" charset="0"/>
                          <a:ea typeface="Calibri" panose="020F0502020204030204" pitchFamily="34" charset="0"/>
                          <a:cs typeface="Calibri" panose="020F0502020204030204" pitchFamily="34" charset="0"/>
                        </a:rPr>
                        <a:t>39 866</a:t>
                      </a:r>
                      <a:endParaRPr lang="en-ZA" sz="1200">
                        <a:effectLst/>
                        <a:latin typeface="Arial Narrow" panose="020B0606020202030204" pitchFamily="34" charset="0"/>
                        <a:ea typeface="Calibri" panose="020F0502020204030204" pitchFamily="34" charset="0"/>
                        <a:cs typeface="Times New Roman" panose="02020603050405020304" pitchFamily="18" charset="0"/>
                      </a:endParaRPr>
                    </a:p>
                  </a:txBody>
                  <a:tcPr marL="18274" marR="18274" marT="0" marB="0" anchor="ctr">
                    <a:lnL w="12700" cap="flat" cmpd="sng" algn="ctr">
                      <a:solidFill>
                        <a:srgbClr val="339966"/>
                      </a:solidFill>
                      <a:prstDash val="solid"/>
                      <a:round/>
                      <a:headEnd type="none" w="med" len="med"/>
                      <a:tailEnd type="none" w="med" len="med"/>
                    </a:lnL>
                    <a:lnR w="12700" cap="flat" cmpd="sng" algn="ctr">
                      <a:solidFill>
                        <a:srgbClr val="339966"/>
                      </a:solidFill>
                      <a:prstDash val="solid"/>
                      <a:round/>
                      <a:headEnd type="none" w="med" len="med"/>
                      <a:tailEnd type="none" w="med" len="med"/>
                    </a:lnR>
                    <a:lnT w="12700" cap="flat" cmpd="sng" algn="ctr">
                      <a:solidFill>
                        <a:srgbClr val="339966"/>
                      </a:solidFill>
                      <a:prstDash val="solid"/>
                      <a:round/>
                      <a:headEnd type="none" w="med" len="med"/>
                      <a:tailEnd type="none" w="med" len="med"/>
                    </a:lnT>
                    <a:lnB w="12700" cap="flat" cmpd="sng" algn="ctr">
                      <a:solidFill>
                        <a:srgbClr val="339966"/>
                      </a:solidFill>
                      <a:prstDash val="solid"/>
                      <a:round/>
                      <a:headEnd type="none" w="med" len="med"/>
                      <a:tailEnd type="none" w="med" len="med"/>
                    </a:lnB>
                  </a:tcPr>
                </a:tc>
                <a:tc>
                  <a:txBody>
                    <a:bodyPr/>
                    <a:lstStyle/>
                    <a:p>
                      <a:pPr marL="0" marR="0" algn="r">
                        <a:lnSpc>
                          <a:spcPct val="107000"/>
                        </a:lnSpc>
                        <a:spcBef>
                          <a:spcPts val="0"/>
                        </a:spcBef>
                        <a:spcAft>
                          <a:spcPts val="800"/>
                        </a:spcAft>
                      </a:pPr>
                      <a:r>
                        <a:rPr lang="en-US" sz="1200">
                          <a:effectLst/>
                          <a:latin typeface="Arial Narrow" panose="020B0606020202030204" pitchFamily="34" charset="0"/>
                          <a:ea typeface="Calibri" panose="020F0502020204030204" pitchFamily="34" charset="0"/>
                          <a:cs typeface="Calibri" panose="020F0502020204030204" pitchFamily="34" charset="0"/>
                        </a:rPr>
                        <a:t>39 838</a:t>
                      </a:r>
                      <a:endParaRPr lang="en-ZA" sz="1200">
                        <a:effectLst/>
                        <a:latin typeface="Arial Narrow" panose="020B0606020202030204" pitchFamily="34" charset="0"/>
                        <a:ea typeface="Calibri" panose="020F0502020204030204" pitchFamily="34" charset="0"/>
                        <a:cs typeface="Times New Roman" panose="02020603050405020304" pitchFamily="18" charset="0"/>
                      </a:endParaRPr>
                    </a:p>
                  </a:txBody>
                  <a:tcPr marL="18274" marR="18274" marT="0" marB="0" anchor="ctr">
                    <a:lnL w="12700" cap="flat" cmpd="sng" algn="ctr">
                      <a:solidFill>
                        <a:srgbClr val="339966"/>
                      </a:solidFill>
                      <a:prstDash val="solid"/>
                      <a:round/>
                      <a:headEnd type="none" w="med" len="med"/>
                      <a:tailEnd type="none" w="med" len="med"/>
                    </a:lnL>
                    <a:lnR w="12700" cap="flat" cmpd="sng" algn="ctr">
                      <a:solidFill>
                        <a:srgbClr val="339966"/>
                      </a:solidFill>
                      <a:prstDash val="solid"/>
                      <a:round/>
                      <a:headEnd type="none" w="med" len="med"/>
                      <a:tailEnd type="none" w="med" len="med"/>
                    </a:lnR>
                    <a:lnT w="12700" cap="flat" cmpd="sng" algn="ctr">
                      <a:solidFill>
                        <a:srgbClr val="339966"/>
                      </a:solidFill>
                      <a:prstDash val="solid"/>
                      <a:round/>
                      <a:headEnd type="none" w="med" len="med"/>
                      <a:tailEnd type="none" w="med" len="med"/>
                    </a:lnT>
                    <a:lnB w="12700" cap="flat" cmpd="sng" algn="ctr">
                      <a:solidFill>
                        <a:srgbClr val="339966"/>
                      </a:solidFill>
                      <a:prstDash val="solid"/>
                      <a:round/>
                      <a:headEnd type="none" w="med" len="med"/>
                      <a:tailEnd type="none" w="med" len="med"/>
                    </a:lnB>
                  </a:tcPr>
                </a:tc>
                <a:tc>
                  <a:txBody>
                    <a:bodyPr/>
                    <a:lstStyle/>
                    <a:p>
                      <a:pPr marL="0" marR="0" algn="r">
                        <a:lnSpc>
                          <a:spcPct val="107000"/>
                        </a:lnSpc>
                        <a:spcBef>
                          <a:spcPts val="0"/>
                        </a:spcBef>
                        <a:spcAft>
                          <a:spcPts val="800"/>
                        </a:spcAft>
                      </a:pPr>
                      <a:r>
                        <a:rPr lang="en-US" sz="1200">
                          <a:effectLst/>
                          <a:latin typeface="Arial Narrow" panose="020B0606020202030204" pitchFamily="34" charset="0"/>
                          <a:ea typeface="Calibri" panose="020F0502020204030204" pitchFamily="34" charset="0"/>
                          <a:cs typeface="Calibri" panose="020F0502020204030204" pitchFamily="34" charset="0"/>
                        </a:rPr>
                        <a:t>41 627</a:t>
                      </a:r>
                      <a:endParaRPr lang="en-ZA" sz="1200">
                        <a:effectLst/>
                        <a:latin typeface="Arial Narrow" panose="020B0606020202030204" pitchFamily="34" charset="0"/>
                        <a:ea typeface="Calibri" panose="020F0502020204030204" pitchFamily="34" charset="0"/>
                        <a:cs typeface="Times New Roman" panose="02020603050405020304" pitchFamily="18" charset="0"/>
                      </a:endParaRPr>
                    </a:p>
                  </a:txBody>
                  <a:tcPr marL="18274" marR="18274" marT="0" marB="0">
                    <a:lnL w="12700" cap="flat" cmpd="sng" algn="ctr">
                      <a:solidFill>
                        <a:srgbClr val="339966"/>
                      </a:solidFill>
                      <a:prstDash val="solid"/>
                      <a:round/>
                      <a:headEnd type="none" w="med" len="med"/>
                      <a:tailEnd type="none" w="med" len="med"/>
                    </a:lnL>
                    <a:lnR w="12700" cap="flat" cmpd="sng" algn="ctr">
                      <a:solidFill>
                        <a:srgbClr val="339966"/>
                      </a:solidFill>
                      <a:prstDash val="solid"/>
                      <a:round/>
                      <a:headEnd type="none" w="med" len="med"/>
                      <a:tailEnd type="none" w="med" len="med"/>
                    </a:lnR>
                    <a:lnT w="12700" cap="flat" cmpd="sng" algn="ctr">
                      <a:solidFill>
                        <a:srgbClr val="339966"/>
                      </a:solidFill>
                      <a:prstDash val="solid"/>
                      <a:round/>
                      <a:headEnd type="none" w="med" len="med"/>
                      <a:tailEnd type="none" w="med" len="med"/>
                    </a:lnT>
                    <a:lnB w="12700" cap="flat" cmpd="sng" algn="ctr">
                      <a:solidFill>
                        <a:srgbClr val="339966"/>
                      </a:solidFill>
                      <a:prstDash val="solid"/>
                      <a:round/>
                      <a:headEnd type="none" w="med" len="med"/>
                      <a:tailEnd type="none" w="med" len="med"/>
                    </a:lnB>
                  </a:tcPr>
                </a:tc>
                <a:tc>
                  <a:txBody>
                    <a:bodyPr/>
                    <a:lstStyle/>
                    <a:p>
                      <a:pPr marL="0" marR="0" algn="r">
                        <a:lnSpc>
                          <a:spcPct val="107000"/>
                        </a:lnSpc>
                        <a:spcBef>
                          <a:spcPts val="0"/>
                        </a:spcBef>
                        <a:spcAft>
                          <a:spcPts val="800"/>
                        </a:spcAft>
                      </a:pPr>
                      <a:r>
                        <a:rPr lang="en-US" sz="1200">
                          <a:effectLst/>
                          <a:latin typeface="Arial Narrow" panose="020B0606020202030204" pitchFamily="34" charset="0"/>
                          <a:ea typeface="Calibri" panose="020F0502020204030204" pitchFamily="34" charset="0"/>
                          <a:cs typeface="Calibri" panose="020F0502020204030204" pitchFamily="34" charset="0"/>
                        </a:rPr>
                        <a:t>43 485</a:t>
                      </a:r>
                      <a:endParaRPr lang="en-ZA" sz="1200">
                        <a:effectLst/>
                        <a:latin typeface="Arial Narrow" panose="020B0606020202030204" pitchFamily="34" charset="0"/>
                        <a:ea typeface="Calibri" panose="020F0502020204030204" pitchFamily="34" charset="0"/>
                        <a:cs typeface="Times New Roman" panose="02020603050405020304" pitchFamily="18" charset="0"/>
                      </a:endParaRPr>
                    </a:p>
                  </a:txBody>
                  <a:tcPr marL="18274" marR="18274" marT="0" marB="0">
                    <a:lnL w="12700" cap="flat" cmpd="sng" algn="ctr">
                      <a:solidFill>
                        <a:srgbClr val="339966"/>
                      </a:solidFill>
                      <a:prstDash val="solid"/>
                      <a:round/>
                      <a:headEnd type="none" w="med" len="med"/>
                      <a:tailEnd type="none" w="med" len="med"/>
                    </a:lnL>
                    <a:lnR w="12700" cap="flat" cmpd="sng" algn="ctr">
                      <a:solidFill>
                        <a:srgbClr val="339966"/>
                      </a:solidFill>
                      <a:prstDash val="solid"/>
                      <a:round/>
                      <a:headEnd type="none" w="med" len="med"/>
                      <a:tailEnd type="none" w="med" len="med"/>
                    </a:lnR>
                    <a:lnT w="12700" cap="flat" cmpd="sng" algn="ctr">
                      <a:solidFill>
                        <a:srgbClr val="339966"/>
                      </a:solidFill>
                      <a:prstDash val="solid"/>
                      <a:round/>
                      <a:headEnd type="none" w="med" len="med"/>
                      <a:tailEnd type="none" w="med" len="med"/>
                    </a:lnT>
                    <a:lnB w="12700" cap="flat" cmpd="sng" algn="ctr">
                      <a:solidFill>
                        <a:srgbClr val="339966"/>
                      </a:solidFill>
                      <a:prstDash val="solid"/>
                      <a:round/>
                      <a:headEnd type="none" w="med" len="med"/>
                      <a:tailEnd type="none" w="med" len="med"/>
                    </a:lnB>
                  </a:tcPr>
                </a:tc>
                <a:extLst>
                  <a:ext uri="{0D108BD9-81ED-4DB2-BD59-A6C34878D82A}">
                    <a16:rowId xmlns:a16="http://schemas.microsoft.com/office/drawing/2014/main" xmlns="" val="1768309242"/>
                  </a:ext>
                </a:extLst>
              </a:tr>
              <a:tr h="199813">
                <a:tc gridSpan="2">
                  <a:txBody>
                    <a:bodyPr/>
                    <a:lstStyle/>
                    <a:p>
                      <a:pPr marL="0" marR="0">
                        <a:lnSpc>
                          <a:spcPct val="107000"/>
                        </a:lnSpc>
                        <a:spcBef>
                          <a:spcPts val="0"/>
                        </a:spcBef>
                        <a:spcAft>
                          <a:spcPts val="800"/>
                        </a:spcAft>
                        <a:tabLst>
                          <a:tab pos="118110" algn="l"/>
                        </a:tabLst>
                      </a:pPr>
                      <a:r>
                        <a:rPr lang="en-US" sz="1200" b="1" dirty="0">
                          <a:effectLst/>
                          <a:latin typeface="Arial Narrow" panose="020B0606020202030204" pitchFamily="34" charset="0"/>
                          <a:ea typeface="Calibri" panose="020F0502020204030204" pitchFamily="34" charset="0"/>
                          <a:cs typeface="Calibri" panose="020F0502020204030204" pitchFamily="34" charset="0"/>
                        </a:rPr>
                        <a:t>Interest and rent on land</a:t>
                      </a:r>
                      <a:endParaRPr lang="en-ZA" sz="1200" dirty="0">
                        <a:effectLst/>
                        <a:latin typeface="Arial Narrow" panose="020B0606020202030204" pitchFamily="34" charset="0"/>
                        <a:ea typeface="Calibri" panose="020F0502020204030204" pitchFamily="34" charset="0"/>
                        <a:cs typeface="Times New Roman" panose="02020603050405020304" pitchFamily="18" charset="0"/>
                      </a:endParaRPr>
                    </a:p>
                  </a:txBody>
                  <a:tcPr marL="18274" marR="18274" marT="0" marB="0" anchor="ctr">
                    <a:lnL w="12700" cap="flat" cmpd="sng" algn="ctr">
                      <a:solidFill>
                        <a:srgbClr val="339966"/>
                      </a:solidFill>
                      <a:prstDash val="solid"/>
                      <a:round/>
                      <a:headEnd type="none" w="med" len="med"/>
                      <a:tailEnd type="none" w="med" len="med"/>
                    </a:lnL>
                    <a:lnR w="12700" cap="flat" cmpd="sng" algn="ctr">
                      <a:solidFill>
                        <a:srgbClr val="339966"/>
                      </a:solidFill>
                      <a:prstDash val="solid"/>
                      <a:round/>
                      <a:headEnd type="none" w="med" len="med"/>
                      <a:tailEnd type="none" w="med" len="med"/>
                    </a:lnR>
                    <a:lnT w="12700" cap="flat" cmpd="sng" algn="ctr">
                      <a:solidFill>
                        <a:srgbClr val="339966"/>
                      </a:solidFill>
                      <a:prstDash val="solid"/>
                      <a:round/>
                      <a:headEnd type="none" w="med" len="med"/>
                      <a:tailEnd type="none" w="med" len="med"/>
                    </a:lnT>
                    <a:lnB w="12700" cap="flat" cmpd="sng" algn="ctr">
                      <a:solidFill>
                        <a:srgbClr val="339966"/>
                      </a:solidFill>
                      <a:prstDash val="solid"/>
                      <a:round/>
                      <a:headEnd type="none" w="med" len="med"/>
                      <a:tailEnd type="none" w="med" len="med"/>
                    </a:lnB>
                  </a:tcPr>
                </a:tc>
                <a:tc hMerge="1">
                  <a:txBody>
                    <a:bodyPr/>
                    <a:lstStyle/>
                    <a:p>
                      <a:endParaRPr lang="en-ZA"/>
                    </a:p>
                  </a:txBody>
                  <a:tcPr/>
                </a:tc>
                <a:tc>
                  <a:txBody>
                    <a:bodyPr/>
                    <a:lstStyle/>
                    <a:p>
                      <a:pPr marL="0" marR="0" algn="r">
                        <a:lnSpc>
                          <a:spcPct val="107000"/>
                        </a:lnSpc>
                        <a:spcBef>
                          <a:spcPts val="0"/>
                        </a:spcBef>
                        <a:spcAft>
                          <a:spcPts val="800"/>
                        </a:spcAft>
                      </a:pPr>
                      <a:r>
                        <a:rPr lang="en-US" sz="1200" b="1">
                          <a:effectLst/>
                          <a:latin typeface="Arial Narrow" panose="020B0606020202030204" pitchFamily="34" charset="0"/>
                          <a:ea typeface="Calibri" panose="020F0502020204030204" pitchFamily="34" charset="0"/>
                          <a:cs typeface="Calibri" panose="020F0502020204030204" pitchFamily="34" charset="0"/>
                        </a:rPr>
                        <a:t>-</a:t>
                      </a:r>
                      <a:endParaRPr lang="en-ZA" sz="1200">
                        <a:effectLst/>
                        <a:latin typeface="Arial Narrow" panose="020B0606020202030204" pitchFamily="34" charset="0"/>
                        <a:ea typeface="Calibri" panose="020F0502020204030204" pitchFamily="34" charset="0"/>
                        <a:cs typeface="Times New Roman" panose="02020603050405020304" pitchFamily="18" charset="0"/>
                      </a:endParaRPr>
                    </a:p>
                  </a:txBody>
                  <a:tcPr marL="18274" marR="18274" marT="0" marB="0" anchor="ctr">
                    <a:lnL w="12700" cap="flat" cmpd="sng" algn="ctr">
                      <a:solidFill>
                        <a:srgbClr val="339966"/>
                      </a:solidFill>
                      <a:prstDash val="solid"/>
                      <a:round/>
                      <a:headEnd type="none" w="med" len="med"/>
                      <a:tailEnd type="none" w="med" len="med"/>
                    </a:lnL>
                    <a:lnR w="12700" cap="flat" cmpd="sng" algn="ctr">
                      <a:solidFill>
                        <a:srgbClr val="339966"/>
                      </a:solidFill>
                      <a:prstDash val="solid"/>
                      <a:round/>
                      <a:headEnd type="none" w="med" len="med"/>
                      <a:tailEnd type="none" w="med" len="med"/>
                    </a:lnR>
                    <a:lnT w="12700" cap="flat" cmpd="sng" algn="ctr">
                      <a:solidFill>
                        <a:srgbClr val="339966"/>
                      </a:solidFill>
                      <a:prstDash val="solid"/>
                      <a:round/>
                      <a:headEnd type="none" w="med" len="med"/>
                      <a:tailEnd type="none" w="med" len="med"/>
                    </a:lnT>
                    <a:lnB w="12700" cap="flat" cmpd="sng" algn="ctr">
                      <a:solidFill>
                        <a:srgbClr val="339966"/>
                      </a:solidFill>
                      <a:prstDash val="solid"/>
                      <a:round/>
                      <a:headEnd type="none" w="med" len="med"/>
                      <a:tailEnd type="none" w="med" len="med"/>
                    </a:lnB>
                  </a:tcPr>
                </a:tc>
                <a:tc>
                  <a:txBody>
                    <a:bodyPr/>
                    <a:lstStyle/>
                    <a:p>
                      <a:pPr marL="0" marR="0" algn="r">
                        <a:lnSpc>
                          <a:spcPct val="107000"/>
                        </a:lnSpc>
                        <a:spcBef>
                          <a:spcPts val="0"/>
                        </a:spcBef>
                        <a:spcAft>
                          <a:spcPts val="800"/>
                        </a:spcAft>
                      </a:pPr>
                      <a:r>
                        <a:rPr lang="en-US" sz="1200" b="1">
                          <a:effectLst/>
                          <a:latin typeface="Arial Narrow" panose="020B0606020202030204" pitchFamily="34" charset="0"/>
                          <a:ea typeface="Calibri" panose="020F0502020204030204" pitchFamily="34" charset="0"/>
                          <a:cs typeface="Calibri" panose="020F0502020204030204" pitchFamily="34" charset="0"/>
                        </a:rPr>
                        <a:t>-</a:t>
                      </a:r>
                      <a:endParaRPr lang="en-ZA" sz="1200">
                        <a:effectLst/>
                        <a:latin typeface="Arial Narrow" panose="020B0606020202030204" pitchFamily="34" charset="0"/>
                        <a:ea typeface="Calibri" panose="020F0502020204030204" pitchFamily="34" charset="0"/>
                        <a:cs typeface="Times New Roman" panose="02020603050405020304" pitchFamily="18" charset="0"/>
                      </a:endParaRPr>
                    </a:p>
                  </a:txBody>
                  <a:tcPr marL="18274" marR="18274" marT="0" marB="0" anchor="ctr">
                    <a:lnL w="12700" cap="flat" cmpd="sng" algn="ctr">
                      <a:solidFill>
                        <a:srgbClr val="339966"/>
                      </a:solidFill>
                      <a:prstDash val="solid"/>
                      <a:round/>
                      <a:headEnd type="none" w="med" len="med"/>
                      <a:tailEnd type="none" w="med" len="med"/>
                    </a:lnL>
                    <a:lnR w="12700" cap="flat" cmpd="sng" algn="ctr">
                      <a:solidFill>
                        <a:srgbClr val="339966"/>
                      </a:solidFill>
                      <a:prstDash val="solid"/>
                      <a:round/>
                      <a:headEnd type="none" w="med" len="med"/>
                      <a:tailEnd type="none" w="med" len="med"/>
                    </a:lnR>
                    <a:lnT w="12700" cap="flat" cmpd="sng" algn="ctr">
                      <a:solidFill>
                        <a:srgbClr val="339966"/>
                      </a:solidFill>
                      <a:prstDash val="solid"/>
                      <a:round/>
                      <a:headEnd type="none" w="med" len="med"/>
                      <a:tailEnd type="none" w="med" len="med"/>
                    </a:lnT>
                    <a:lnB w="12700" cap="flat" cmpd="sng" algn="ctr">
                      <a:solidFill>
                        <a:srgbClr val="339966"/>
                      </a:solidFill>
                      <a:prstDash val="solid"/>
                      <a:round/>
                      <a:headEnd type="none" w="med" len="med"/>
                      <a:tailEnd type="none" w="med" len="med"/>
                    </a:lnB>
                  </a:tcPr>
                </a:tc>
                <a:tc>
                  <a:txBody>
                    <a:bodyPr/>
                    <a:lstStyle/>
                    <a:p>
                      <a:pPr marL="0" marR="0" algn="r">
                        <a:lnSpc>
                          <a:spcPct val="107000"/>
                        </a:lnSpc>
                        <a:spcBef>
                          <a:spcPts val="0"/>
                        </a:spcBef>
                        <a:spcAft>
                          <a:spcPts val="800"/>
                        </a:spcAft>
                      </a:pPr>
                      <a:r>
                        <a:rPr lang="en-US" sz="1200" b="1">
                          <a:effectLst/>
                          <a:latin typeface="Arial Narrow" panose="020B0606020202030204" pitchFamily="34" charset="0"/>
                          <a:ea typeface="Calibri" panose="020F0502020204030204" pitchFamily="34" charset="0"/>
                          <a:cs typeface="Calibri" panose="020F0502020204030204" pitchFamily="34" charset="0"/>
                        </a:rPr>
                        <a:t>-</a:t>
                      </a:r>
                      <a:endParaRPr lang="en-ZA" sz="1200">
                        <a:effectLst/>
                        <a:latin typeface="Arial Narrow" panose="020B0606020202030204" pitchFamily="34" charset="0"/>
                        <a:ea typeface="Calibri" panose="020F0502020204030204" pitchFamily="34" charset="0"/>
                        <a:cs typeface="Times New Roman" panose="02020603050405020304" pitchFamily="18" charset="0"/>
                      </a:endParaRPr>
                    </a:p>
                  </a:txBody>
                  <a:tcPr marL="18274" marR="18274" marT="0" marB="0" anchor="ctr">
                    <a:lnL w="12700" cap="flat" cmpd="sng" algn="ctr">
                      <a:solidFill>
                        <a:srgbClr val="339966"/>
                      </a:solidFill>
                      <a:prstDash val="solid"/>
                      <a:round/>
                      <a:headEnd type="none" w="med" len="med"/>
                      <a:tailEnd type="none" w="med" len="med"/>
                    </a:lnL>
                    <a:lnR w="12700" cap="flat" cmpd="sng" algn="ctr">
                      <a:solidFill>
                        <a:srgbClr val="339966"/>
                      </a:solidFill>
                      <a:prstDash val="solid"/>
                      <a:round/>
                      <a:headEnd type="none" w="med" len="med"/>
                      <a:tailEnd type="none" w="med" len="med"/>
                    </a:lnR>
                    <a:lnT w="12700" cap="flat" cmpd="sng" algn="ctr">
                      <a:solidFill>
                        <a:srgbClr val="339966"/>
                      </a:solidFill>
                      <a:prstDash val="solid"/>
                      <a:round/>
                      <a:headEnd type="none" w="med" len="med"/>
                      <a:tailEnd type="none" w="med" len="med"/>
                    </a:lnT>
                    <a:lnB w="12700" cap="flat" cmpd="sng" algn="ctr">
                      <a:solidFill>
                        <a:srgbClr val="339966"/>
                      </a:solidFill>
                      <a:prstDash val="solid"/>
                      <a:round/>
                      <a:headEnd type="none" w="med" len="med"/>
                      <a:tailEnd type="none" w="med" len="med"/>
                    </a:lnB>
                  </a:tcPr>
                </a:tc>
                <a:tc>
                  <a:txBody>
                    <a:bodyPr/>
                    <a:lstStyle/>
                    <a:p>
                      <a:pPr marL="0" marR="0" algn="r">
                        <a:lnSpc>
                          <a:spcPct val="107000"/>
                        </a:lnSpc>
                        <a:spcBef>
                          <a:spcPts val="0"/>
                        </a:spcBef>
                        <a:spcAft>
                          <a:spcPts val="800"/>
                        </a:spcAft>
                      </a:pPr>
                      <a:r>
                        <a:rPr lang="en-US" sz="1200" b="1">
                          <a:effectLst/>
                          <a:latin typeface="Arial Narrow" panose="020B0606020202030204" pitchFamily="34" charset="0"/>
                          <a:ea typeface="Calibri" panose="020F0502020204030204" pitchFamily="34" charset="0"/>
                          <a:cs typeface="Calibri" panose="020F0502020204030204" pitchFamily="34" charset="0"/>
                        </a:rPr>
                        <a:t>-</a:t>
                      </a:r>
                      <a:endParaRPr lang="en-ZA" sz="1200">
                        <a:effectLst/>
                        <a:latin typeface="Arial Narrow" panose="020B0606020202030204" pitchFamily="34" charset="0"/>
                        <a:ea typeface="Calibri" panose="020F0502020204030204" pitchFamily="34" charset="0"/>
                        <a:cs typeface="Times New Roman" panose="02020603050405020304" pitchFamily="18" charset="0"/>
                      </a:endParaRPr>
                    </a:p>
                  </a:txBody>
                  <a:tcPr marL="18274" marR="18274" marT="0" marB="0" anchor="ctr">
                    <a:lnL w="12700" cap="flat" cmpd="sng" algn="ctr">
                      <a:solidFill>
                        <a:srgbClr val="339966"/>
                      </a:solidFill>
                      <a:prstDash val="solid"/>
                      <a:round/>
                      <a:headEnd type="none" w="med" len="med"/>
                      <a:tailEnd type="none" w="med" len="med"/>
                    </a:lnL>
                    <a:lnR w="12700" cap="flat" cmpd="sng" algn="ctr">
                      <a:solidFill>
                        <a:srgbClr val="339966"/>
                      </a:solidFill>
                      <a:prstDash val="solid"/>
                      <a:round/>
                      <a:headEnd type="none" w="med" len="med"/>
                      <a:tailEnd type="none" w="med" len="med"/>
                    </a:lnR>
                    <a:lnT w="12700" cap="flat" cmpd="sng" algn="ctr">
                      <a:solidFill>
                        <a:srgbClr val="339966"/>
                      </a:solidFill>
                      <a:prstDash val="solid"/>
                      <a:round/>
                      <a:headEnd type="none" w="med" len="med"/>
                      <a:tailEnd type="none" w="med" len="med"/>
                    </a:lnT>
                    <a:lnB w="12700" cap="flat" cmpd="sng" algn="ctr">
                      <a:solidFill>
                        <a:srgbClr val="339966"/>
                      </a:solidFill>
                      <a:prstDash val="solid"/>
                      <a:round/>
                      <a:headEnd type="none" w="med" len="med"/>
                      <a:tailEnd type="none" w="med" len="med"/>
                    </a:lnB>
                  </a:tcPr>
                </a:tc>
                <a:tc>
                  <a:txBody>
                    <a:bodyPr/>
                    <a:lstStyle/>
                    <a:p>
                      <a:pPr marL="0" marR="0" algn="r">
                        <a:lnSpc>
                          <a:spcPct val="107000"/>
                        </a:lnSpc>
                        <a:spcBef>
                          <a:spcPts val="0"/>
                        </a:spcBef>
                        <a:spcAft>
                          <a:spcPts val="800"/>
                        </a:spcAft>
                      </a:pPr>
                      <a:r>
                        <a:rPr lang="en-US" sz="1200" b="1">
                          <a:effectLst/>
                          <a:latin typeface="Arial Narrow" panose="020B0606020202030204" pitchFamily="34" charset="0"/>
                          <a:ea typeface="Calibri" panose="020F0502020204030204" pitchFamily="34" charset="0"/>
                          <a:cs typeface="Calibri" panose="020F0502020204030204" pitchFamily="34" charset="0"/>
                        </a:rPr>
                        <a:t>-</a:t>
                      </a:r>
                      <a:endParaRPr lang="en-ZA" sz="1200">
                        <a:effectLst/>
                        <a:latin typeface="Arial Narrow" panose="020B0606020202030204" pitchFamily="34" charset="0"/>
                        <a:ea typeface="Calibri" panose="020F0502020204030204" pitchFamily="34" charset="0"/>
                        <a:cs typeface="Times New Roman" panose="02020603050405020304" pitchFamily="18" charset="0"/>
                      </a:endParaRPr>
                    </a:p>
                  </a:txBody>
                  <a:tcPr marL="18274" marR="18274" marT="0" marB="0" anchor="ctr">
                    <a:lnL w="12700" cap="flat" cmpd="sng" algn="ctr">
                      <a:solidFill>
                        <a:srgbClr val="339966"/>
                      </a:solidFill>
                      <a:prstDash val="solid"/>
                      <a:round/>
                      <a:headEnd type="none" w="med" len="med"/>
                      <a:tailEnd type="none" w="med" len="med"/>
                    </a:lnL>
                    <a:lnR w="12700" cap="flat" cmpd="sng" algn="ctr">
                      <a:solidFill>
                        <a:srgbClr val="339966"/>
                      </a:solidFill>
                      <a:prstDash val="solid"/>
                      <a:round/>
                      <a:headEnd type="none" w="med" len="med"/>
                      <a:tailEnd type="none" w="med" len="med"/>
                    </a:lnR>
                    <a:lnT w="12700" cap="flat" cmpd="sng" algn="ctr">
                      <a:solidFill>
                        <a:srgbClr val="339966"/>
                      </a:solidFill>
                      <a:prstDash val="solid"/>
                      <a:round/>
                      <a:headEnd type="none" w="med" len="med"/>
                      <a:tailEnd type="none" w="med" len="med"/>
                    </a:lnT>
                    <a:lnB w="12700" cap="flat" cmpd="sng" algn="ctr">
                      <a:solidFill>
                        <a:srgbClr val="339966"/>
                      </a:solidFill>
                      <a:prstDash val="solid"/>
                      <a:round/>
                      <a:headEnd type="none" w="med" len="med"/>
                      <a:tailEnd type="none" w="med" len="med"/>
                    </a:lnB>
                  </a:tcPr>
                </a:tc>
                <a:tc>
                  <a:txBody>
                    <a:bodyPr/>
                    <a:lstStyle/>
                    <a:p>
                      <a:pPr marL="0" marR="0" algn="r">
                        <a:lnSpc>
                          <a:spcPct val="107000"/>
                        </a:lnSpc>
                        <a:spcBef>
                          <a:spcPts val="0"/>
                        </a:spcBef>
                        <a:spcAft>
                          <a:spcPts val="800"/>
                        </a:spcAft>
                      </a:pPr>
                      <a:r>
                        <a:rPr lang="en-US" sz="1200">
                          <a:effectLst/>
                          <a:latin typeface="Arial Narrow" panose="020B0606020202030204" pitchFamily="34" charset="0"/>
                          <a:ea typeface="Calibri" panose="020F0502020204030204" pitchFamily="34" charset="0"/>
                          <a:cs typeface="Arial Narrow" panose="020B0606020202030204" pitchFamily="34" charset="0"/>
                        </a:rPr>
                        <a:t>-</a:t>
                      </a:r>
                      <a:endParaRPr lang="en-ZA" sz="1200">
                        <a:effectLst/>
                        <a:latin typeface="Arial Narrow" panose="020B0606020202030204" pitchFamily="34" charset="0"/>
                        <a:ea typeface="Calibri" panose="020F0502020204030204" pitchFamily="34" charset="0"/>
                        <a:cs typeface="Times New Roman" panose="02020603050405020304" pitchFamily="18" charset="0"/>
                      </a:endParaRPr>
                    </a:p>
                  </a:txBody>
                  <a:tcPr marL="18274" marR="18274" marT="0" marB="0" anchor="ctr">
                    <a:lnL w="12700" cap="flat" cmpd="sng" algn="ctr">
                      <a:solidFill>
                        <a:srgbClr val="339966"/>
                      </a:solidFill>
                      <a:prstDash val="solid"/>
                      <a:round/>
                      <a:headEnd type="none" w="med" len="med"/>
                      <a:tailEnd type="none" w="med" len="med"/>
                    </a:lnL>
                    <a:lnR w="12700" cap="flat" cmpd="sng" algn="ctr">
                      <a:solidFill>
                        <a:srgbClr val="339966"/>
                      </a:solidFill>
                      <a:prstDash val="solid"/>
                      <a:round/>
                      <a:headEnd type="none" w="med" len="med"/>
                      <a:tailEnd type="none" w="med" len="med"/>
                    </a:lnR>
                    <a:lnT w="12700" cap="flat" cmpd="sng" algn="ctr">
                      <a:solidFill>
                        <a:srgbClr val="339966"/>
                      </a:solidFill>
                      <a:prstDash val="solid"/>
                      <a:round/>
                      <a:headEnd type="none" w="med" len="med"/>
                      <a:tailEnd type="none" w="med" len="med"/>
                    </a:lnT>
                    <a:lnB w="12700" cap="flat" cmpd="sng" algn="ctr">
                      <a:solidFill>
                        <a:srgbClr val="339966"/>
                      </a:solidFill>
                      <a:prstDash val="solid"/>
                      <a:round/>
                      <a:headEnd type="none" w="med" len="med"/>
                      <a:tailEnd type="none" w="med" len="med"/>
                    </a:lnB>
                  </a:tcPr>
                </a:tc>
                <a:tc>
                  <a:txBody>
                    <a:bodyPr/>
                    <a:lstStyle/>
                    <a:p>
                      <a:pPr marL="0" marR="0" algn="r">
                        <a:lnSpc>
                          <a:spcPct val="107000"/>
                        </a:lnSpc>
                        <a:spcBef>
                          <a:spcPts val="0"/>
                        </a:spcBef>
                        <a:spcAft>
                          <a:spcPts val="800"/>
                        </a:spcAft>
                      </a:pPr>
                      <a:r>
                        <a:rPr lang="en-US" sz="1200">
                          <a:effectLst/>
                          <a:latin typeface="Arial Narrow" panose="020B0606020202030204" pitchFamily="34" charset="0"/>
                          <a:ea typeface="Calibri" panose="020F0502020204030204" pitchFamily="34" charset="0"/>
                          <a:cs typeface="Arial Narrow" panose="020B0606020202030204" pitchFamily="34" charset="0"/>
                        </a:rPr>
                        <a:t>-</a:t>
                      </a:r>
                      <a:endParaRPr lang="en-ZA" sz="1200">
                        <a:effectLst/>
                        <a:latin typeface="Arial Narrow" panose="020B0606020202030204" pitchFamily="34" charset="0"/>
                        <a:ea typeface="Calibri" panose="020F0502020204030204" pitchFamily="34" charset="0"/>
                        <a:cs typeface="Times New Roman" panose="02020603050405020304" pitchFamily="18" charset="0"/>
                      </a:endParaRPr>
                    </a:p>
                  </a:txBody>
                  <a:tcPr marL="18274" marR="18274" marT="0" marB="0" anchor="ctr">
                    <a:lnL w="12700" cap="flat" cmpd="sng" algn="ctr">
                      <a:solidFill>
                        <a:srgbClr val="339966"/>
                      </a:solidFill>
                      <a:prstDash val="solid"/>
                      <a:round/>
                      <a:headEnd type="none" w="med" len="med"/>
                      <a:tailEnd type="none" w="med" len="med"/>
                    </a:lnL>
                    <a:lnR w="12700" cap="flat" cmpd="sng" algn="ctr">
                      <a:solidFill>
                        <a:srgbClr val="339966"/>
                      </a:solidFill>
                      <a:prstDash val="solid"/>
                      <a:round/>
                      <a:headEnd type="none" w="med" len="med"/>
                      <a:tailEnd type="none" w="med" len="med"/>
                    </a:lnR>
                    <a:lnT w="12700" cap="flat" cmpd="sng" algn="ctr">
                      <a:solidFill>
                        <a:srgbClr val="339966"/>
                      </a:solidFill>
                      <a:prstDash val="solid"/>
                      <a:round/>
                      <a:headEnd type="none" w="med" len="med"/>
                      <a:tailEnd type="none" w="med" len="med"/>
                    </a:lnT>
                    <a:lnB w="12700" cap="flat" cmpd="sng" algn="ctr">
                      <a:solidFill>
                        <a:srgbClr val="339966"/>
                      </a:solidFill>
                      <a:prstDash val="solid"/>
                      <a:round/>
                      <a:headEnd type="none" w="med" len="med"/>
                      <a:tailEnd type="none" w="med" len="med"/>
                    </a:lnB>
                  </a:tcPr>
                </a:tc>
                <a:extLst>
                  <a:ext uri="{0D108BD9-81ED-4DB2-BD59-A6C34878D82A}">
                    <a16:rowId xmlns:a16="http://schemas.microsoft.com/office/drawing/2014/main" xmlns="" val="49483187"/>
                  </a:ext>
                </a:extLst>
              </a:tr>
              <a:tr h="199813">
                <a:tc>
                  <a:txBody>
                    <a:bodyPr/>
                    <a:lstStyle/>
                    <a:p>
                      <a:pPr marL="0" marR="0">
                        <a:lnSpc>
                          <a:spcPct val="107000"/>
                        </a:lnSpc>
                        <a:spcBef>
                          <a:spcPts val="0"/>
                        </a:spcBef>
                        <a:spcAft>
                          <a:spcPts val="800"/>
                        </a:spcAft>
                      </a:pPr>
                      <a:r>
                        <a:rPr lang="en-US" sz="1200">
                          <a:effectLst/>
                          <a:latin typeface="Arial Narrow" panose="020B0606020202030204" pitchFamily="34" charset="0"/>
                          <a:ea typeface="Calibri" panose="020F0502020204030204" pitchFamily="34" charset="0"/>
                          <a:cs typeface="Calibri" panose="020F0502020204030204" pitchFamily="34" charset="0"/>
                        </a:rPr>
                        <a:t> </a:t>
                      </a:r>
                      <a:endParaRPr lang="en-ZA" sz="1200">
                        <a:effectLst/>
                        <a:latin typeface="Arial Narrow" panose="020B0606020202030204" pitchFamily="34" charset="0"/>
                        <a:ea typeface="Calibri" panose="020F0502020204030204" pitchFamily="34" charset="0"/>
                        <a:cs typeface="Times New Roman" panose="02020603050405020304" pitchFamily="18" charset="0"/>
                      </a:endParaRPr>
                    </a:p>
                  </a:txBody>
                  <a:tcPr marL="18274" marR="18274" marT="0" marB="0" anchor="ctr">
                    <a:lnL w="12700" cap="flat" cmpd="sng" algn="ctr">
                      <a:solidFill>
                        <a:srgbClr val="339966"/>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339966"/>
                      </a:solidFill>
                      <a:prstDash val="solid"/>
                      <a:round/>
                      <a:headEnd type="none" w="med" len="med"/>
                      <a:tailEnd type="none" w="med" len="med"/>
                    </a:lnT>
                    <a:lnB w="12700" cap="flat" cmpd="sng" algn="ctr">
                      <a:solidFill>
                        <a:srgbClr val="339966"/>
                      </a:solidFill>
                      <a:prstDash val="solid"/>
                      <a:round/>
                      <a:headEnd type="none" w="med" len="med"/>
                      <a:tailEnd type="none" w="med" len="med"/>
                    </a:lnB>
                  </a:tcPr>
                </a:tc>
                <a:tc>
                  <a:txBody>
                    <a:bodyPr/>
                    <a:lstStyle/>
                    <a:p>
                      <a:pPr marL="0" marR="0">
                        <a:lnSpc>
                          <a:spcPct val="107000"/>
                        </a:lnSpc>
                        <a:spcBef>
                          <a:spcPts val="0"/>
                        </a:spcBef>
                        <a:spcAft>
                          <a:spcPts val="800"/>
                        </a:spcAft>
                      </a:pPr>
                      <a:r>
                        <a:rPr lang="en-US" sz="1200">
                          <a:effectLst/>
                          <a:latin typeface="Arial Narrow" panose="020B0606020202030204" pitchFamily="34" charset="0"/>
                          <a:ea typeface="Calibri" panose="020F0502020204030204" pitchFamily="34" charset="0"/>
                          <a:cs typeface="Calibri" panose="020F0502020204030204" pitchFamily="34" charset="0"/>
                        </a:rPr>
                        <a:t>Interest (incl. interest on unitary payments (PPP)</a:t>
                      </a:r>
                      <a:endParaRPr lang="en-ZA" sz="1200">
                        <a:effectLst/>
                        <a:latin typeface="Arial Narrow" panose="020B0606020202030204" pitchFamily="34" charset="0"/>
                        <a:ea typeface="Calibri" panose="020F0502020204030204" pitchFamily="34" charset="0"/>
                        <a:cs typeface="Times New Roman" panose="02020603050405020304" pitchFamily="18" charset="0"/>
                      </a:endParaRPr>
                    </a:p>
                  </a:txBody>
                  <a:tcPr marL="18274" marR="18274" marT="0" marB="0" anchor="ctr">
                    <a:lnL w="12700" cap="flat" cmpd="sng" algn="ctr">
                      <a:solidFill>
                        <a:srgbClr val="FFFFFF"/>
                      </a:solidFill>
                      <a:prstDash val="solid"/>
                      <a:round/>
                      <a:headEnd type="none" w="med" len="med"/>
                      <a:tailEnd type="none" w="med" len="med"/>
                    </a:lnL>
                    <a:lnR w="12700" cap="flat" cmpd="sng" algn="ctr">
                      <a:solidFill>
                        <a:srgbClr val="339966"/>
                      </a:solidFill>
                      <a:prstDash val="solid"/>
                      <a:round/>
                      <a:headEnd type="none" w="med" len="med"/>
                      <a:tailEnd type="none" w="med" len="med"/>
                    </a:lnR>
                    <a:lnT w="12700" cap="flat" cmpd="sng" algn="ctr">
                      <a:solidFill>
                        <a:srgbClr val="339966"/>
                      </a:solidFill>
                      <a:prstDash val="solid"/>
                      <a:round/>
                      <a:headEnd type="none" w="med" len="med"/>
                      <a:tailEnd type="none" w="med" len="med"/>
                    </a:lnT>
                    <a:lnB w="12700" cap="flat" cmpd="sng" algn="ctr">
                      <a:solidFill>
                        <a:srgbClr val="339966"/>
                      </a:solidFill>
                      <a:prstDash val="solid"/>
                      <a:round/>
                      <a:headEnd type="none" w="med" len="med"/>
                      <a:tailEnd type="none" w="med" len="med"/>
                    </a:lnB>
                  </a:tcPr>
                </a:tc>
                <a:tc>
                  <a:txBody>
                    <a:bodyPr/>
                    <a:lstStyle/>
                    <a:p>
                      <a:pPr marL="0" marR="0" algn="r">
                        <a:lnSpc>
                          <a:spcPct val="107000"/>
                        </a:lnSpc>
                        <a:spcBef>
                          <a:spcPts val="0"/>
                        </a:spcBef>
                        <a:spcAft>
                          <a:spcPts val="800"/>
                        </a:spcAft>
                      </a:pPr>
                      <a:r>
                        <a:rPr lang="en-US" sz="1200">
                          <a:effectLst/>
                          <a:latin typeface="Arial Narrow" panose="020B0606020202030204" pitchFamily="34" charset="0"/>
                          <a:ea typeface="Calibri" panose="020F0502020204030204" pitchFamily="34" charset="0"/>
                          <a:cs typeface="Calibri" panose="020F0502020204030204" pitchFamily="34" charset="0"/>
                        </a:rPr>
                        <a:t>-</a:t>
                      </a:r>
                      <a:endParaRPr lang="en-ZA" sz="1200">
                        <a:effectLst/>
                        <a:latin typeface="Arial Narrow" panose="020B0606020202030204" pitchFamily="34" charset="0"/>
                        <a:ea typeface="Calibri" panose="020F0502020204030204" pitchFamily="34" charset="0"/>
                        <a:cs typeface="Times New Roman" panose="02020603050405020304" pitchFamily="18" charset="0"/>
                      </a:endParaRPr>
                    </a:p>
                  </a:txBody>
                  <a:tcPr marL="18274" marR="18274" marT="0" marB="0" anchor="ctr">
                    <a:lnL w="12700" cap="flat" cmpd="sng" algn="ctr">
                      <a:solidFill>
                        <a:srgbClr val="339966"/>
                      </a:solidFill>
                      <a:prstDash val="solid"/>
                      <a:round/>
                      <a:headEnd type="none" w="med" len="med"/>
                      <a:tailEnd type="none" w="med" len="med"/>
                    </a:lnL>
                    <a:lnR w="12700" cap="flat" cmpd="sng" algn="ctr">
                      <a:solidFill>
                        <a:srgbClr val="339966"/>
                      </a:solidFill>
                      <a:prstDash val="solid"/>
                      <a:round/>
                      <a:headEnd type="none" w="med" len="med"/>
                      <a:tailEnd type="none" w="med" len="med"/>
                    </a:lnR>
                    <a:lnT w="12700" cap="flat" cmpd="sng" algn="ctr">
                      <a:solidFill>
                        <a:srgbClr val="339966"/>
                      </a:solidFill>
                      <a:prstDash val="solid"/>
                      <a:round/>
                      <a:headEnd type="none" w="med" len="med"/>
                      <a:tailEnd type="none" w="med" len="med"/>
                    </a:lnT>
                    <a:lnB w="12700" cap="flat" cmpd="sng" algn="ctr">
                      <a:solidFill>
                        <a:srgbClr val="339966"/>
                      </a:solidFill>
                      <a:prstDash val="solid"/>
                      <a:round/>
                      <a:headEnd type="none" w="med" len="med"/>
                      <a:tailEnd type="none" w="med" len="med"/>
                    </a:lnB>
                  </a:tcPr>
                </a:tc>
                <a:tc>
                  <a:txBody>
                    <a:bodyPr/>
                    <a:lstStyle/>
                    <a:p>
                      <a:pPr marL="0" marR="0" algn="r">
                        <a:lnSpc>
                          <a:spcPct val="107000"/>
                        </a:lnSpc>
                        <a:spcBef>
                          <a:spcPts val="0"/>
                        </a:spcBef>
                        <a:spcAft>
                          <a:spcPts val="800"/>
                        </a:spcAft>
                      </a:pPr>
                      <a:r>
                        <a:rPr lang="en-US" sz="1200">
                          <a:effectLst/>
                          <a:latin typeface="Arial Narrow" panose="020B0606020202030204" pitchFamily="34" charset="0"/>
                          <a:ea typeface="Calibri" panose="020F0502020204030204" pitchFamily="34" charset="0"/>
                          <a:cs typeface="Calibri" panose="020F0502020204030204" pitchFamily="34" charset="0"/>
                        </a:rPr>
                        <a:t>-</a:t>
                      </a:r>
                      <a:endParaRPr lang="en-ZA" sz="1200">
                        <a:effectLst/>
                        <a:latin typeface="Arial Narrow" panose="020B0606020202030204" pitchFamily="34" charset="0"/>
                        <a:ea typeface="Calibri" panose="020F0502020204030204" pitchFamily="34" charset="0"/>
                        <a:cs typeface="Times New Roman" panose="02020603050405020304" pitchFamily="18" charset="0"/>
                      </a:endParaRPr>
                    </a:p>
                  </a:txBody>
                  <a:tcPr marL="18274" marR="18274" marT="0" marB="0" anchor="ctr">
                    <a:lnL w="12700" cap="flat" cmpd="sng" algn="ctr">
                      <a:solidFill>
                        <a:srgbClr val="339966"/>
                      </a:solidFill>
                      <a:prstDash val="solid"/>
                      <a:round/>
                      <a:headEnd type="none" w="med" len="med"/>
                      <a:tailEnd type="none" w="med" len="med"/>
                    </a:lnL>
                    <a:lnR w="12700" cap="flat" cmpd="sng" algn="ctr">
                      <a:solidFill>
                        <a:srgbClr val="339966"/>
                      </a:solidFill>
                      <a:prstDash val="solid"/>
                      <a:round/>
                      <a:headEnd type="none" w="med" len="med"/>
                      <a:tailEnd type="none" w="med" len="med"/>
                    </a:lnR>
                    <a:lnT w="12700" cap="flat" cmpd="sng" algn="ctr">
                      <a:solidFill>
                        <a:srgbClr val="339966"/>
                      </a:solidFill>
                      <a:prstDash val="solid"/>
                      <a:round/>
                      <a:headEnd type="none" w="med" len="med"/>
                      <a:tailEnd type="none" w="med" len="med"/>
                    </a:lnT>
                    <a:lnB w="12700" cap="flat" cmpd="sng" algn="ctr">
                      <a:solidFill>
                        <a:srgbClr val="339966"/>
                      </a:solidFill>
                      <a:prstDash val="solid"/>
                      <a:round/>
                      <a:headEnd type="none" w="med" len="med"/>
                      <a:tailEnd type="none" w="med" len="med"/>
                    </a:lnB>
                  </a:tcPr>
                </a:tc>
                <a:tc>
                  <a:txBody>
                    <a:bodyPr/>
                    <a:lstStyle/>
                    <a:p>
                      <a:pPr marL="0" marR="0" algn="r">
                        <a:lnSpc>
                          <a:spcPct val="107000"/>
                        </a:lnSpc>
                        <a:spcBef>
                          <a:spcPts val="0"/>
                        </a:spcBef>
                        <a:spcAft>
                          <a:spcPts val="800"/>
                        </a:spcAft>
                      </a:pPr>
                      <a:r>
                        <a:rPr lang="en-US" sz="1200">
                          <a:effectLst/>
                          <a:latin typeface="Arial Narrow" panose="020B0606020202030204" pitchFamily="34" charset="0"/>
                          <a:ea typeface="Calibri" panose="020F0502020204030204" pitchFamily="34" charset="0"/>
                          <a:cs typeface="Calibri" panose="020F0502020204030204" pitchFamily="34" charset="0"/>
                        </a:rPr>
                        <a:t>-</a:t>
                      </a:r>
                      <a:endParaRPr lang="en-ZA" sz="1200">
                        <a:effectLst/>
                        <a:latin typeface="Arial Narrow" panose="020B0606020202030204" pitchFamily="34" charset="0"/>
                        <a:ea typeface="Calibri" panose="020F0502020204030204" pitchFamily="34" charset="0"/>
                        <a:cs typeface="Times New Roman" panose="02020603050405020304" pitchFamily="18" charset="0"/>
                      </a:endParaRPr>
                    </a:p>
                  </a:txBody>
                  <a:tcPr marL="18274" marR="18274" marT="0" marB="0" anchor="ctr">
                    <a:lnL w="12700" cap="flat" cmpd="sng" algn="ctr">
                      <a:solidFill>
                        <a:srgbClr val="339966"/>
                      </a:solidFill>
                      <a:prstDash val="solid"/>
                      <a:round/>
                      <a:headEnd type="none" w="med" len="med"/>
                      <a:tailEnd type="none" w="med" len="med"/>
                    </a:lnL>
                    <a:lnR w="12700" cap="flat" cmpd="sng" algn="ctr">
                      <a:solidFill>
                        <a:srgbClr val="339966"/>
                      </a:solidFill>
                      <a:prstDash val="solid"/>
                      <a:round/>
                      <a:headEnd type="none" w="med" len="med"/>
                      <a:tailEnd type="none" w="med" len="med"/>
                    </a:lnR>
                    <a:lnT w="12700" cap="flat" cmpd="sng" algn="ctr">
                      <a:solidFill>
                        <a:srgbClr val="339966"/>
                      </a:solidFill>
                      <a:prstDash val="solid"/>
                      <a:round/>
                      <a:headEnd type="none" w="med" len="med"/>
                      <a:tailEnd type="none" w="med" len="med"/>
                    </a:lnT>
                    <a:lnB w="12700" cap="flat" cmpd="sng" algn="ctr">
                      <a:solidFill>
                        <a:srgbClr val="339966"/>
                      </a:solidFill>
                      <a:prstDash val="solid"/>
                      <a:round/>
                      <a:headEnd type="none" w="med" len="med"/>
                      <a:tailEnd type="none" w="med" len="med"/>
                    </a:lnB>
                  </a:tcPr>
                </a:tc>
                <a:tc>
                  <a:txBody>
                    <a:bodyPr/>
                    <a:lstStyle/>
                    <a:p>
                      <a:pPr marL="0" marR="0" algn="r">
                        <a:lnSpc>
                          <a:spcPct val="107000"/>
                        </a:lnSpc>
                        <a:spcBef>
                          <a:spcPts val="0"/>
                        </a:spcBef>
                        <a:spcAft>
                          <a:spcPts val="800"/>
                        </a:spcAft>
                      </a:pPr>
                      <a:r>
                        <a:rPr lang="en-US" sz="1200">
                          <a:effectLst/>
                          <a:latin typeface="Arial Narrow" panose="020B0606020202030204" pitchFamily="34" charset="0"/>
                          <a:ea typeface="Calibri" panose="020F0502020204030204" pitchFamily="34" charset="0"/>
                          <a:cs typeface="Calibri" panose="020F0502020204030204" pitchFamily="34" charset="0"/>
                        </a:rPr>
                        <a:t>-</a:t>
                      </a:r>
                      <a:endParaRPr lang="en-ZA" sz="1200">
                        <a:effectLst/>
                        <a:latin typeface="Arial Narrow" panose="020B0606020202030204" pitchFamily="34" charset="0"/>
                        <a:ea typeface="Calibri" panose="020F0502020204030204" pitchFamily="34" charset="0"/>
                        <a:cs typeface="Times New Roman" panose="02020603050405020304" pitchFamily="18" charset="0"/>
                      </a:endParaRPr>
                    </a:p>
                  </a:txBody>
                  <a:tcPr marL="18274" marR="18274" marT="0" marB="0" anchor="ctr">
                    <a:lnL w="12700" cap="flat" cmpd="sng" algn="ctr">
                      <a:solidFill>
                        <a:srgbClr val="339966"/>
                      </a:solidFill>
                      <a:prstDash val="solid"/>
                      <a:round/>
                      <a:headEnd type="none" w="med" len="med"/>
                      <a:tailEnd type="none" w="med" len="med"/>
                    </a:lnL>
                    <a:lnR w="12700" cap="flat" cmpd="sng" algn="ctr">
                      <a:solidFill>
                        <a:srgbClr val="339966"/>
                      </a:solidFill>
                      <a:prstDash val="solid"/>
                      <a:round/>
                      <a:headEnd type="none" w="med" len="med"/>
                      <a:tailEnd type="none" w="med" len="med"/>
                    </a:lnR>
                    <a:lnT w="12700" cap="flat" cmpd="sng" algn="ctr">
                      <a:solidFill>
                        <a:srgbClr val="339966"/>
                      </a:solidFill>
                      <a:prstDash val="solid"/>
                      <a:round/>
                      <a:headEnd type="none" w="med" len="med"/>
                      <a:tailEnd type="none" w="med" len="med"/>
                    </a:lnT>
                    <a:lnB w="12700" cap="flat" cmpd="sng" algn="ctr">
                      <a:solidFill>
                        <a:srgbClr val="339966"/>
                      </a:solidFill>
                      <a:prstDash val="solid"/>
                      <a:round/>
                      <a:headEnd type="none" w="med" len="med"/>
                      <a:tailEnd type="none" w="med" len="med"/>
                    </a:lnB>
                  </a:tcPr>
                </a:tc>
                <a:tc>
                  <a:txBody>
                    <a:bodyPr/>
                    <a:lstStyle/>
                    <a:p>
                      <a:pPr marL="0" marR="0" algn="r">
                        <a:lnSpc>
                          <a:spcPct val="107000"/>
                        </a:lnSpc>
                        <a:spcBef>
                          <a:spcPts val="0"/>
                        </a:spcBef>
                        <a:spcAft>
                          <a:spcPts val="800"/>
                        </a:spcAft>
                      </a:pPr>
                      <a:r>
                        <a:rPr lang="en-US" sz="1200">
                          <a:effectLst/>
                          <a:latin typeface="Arial Narrow" panose="020B0606020202030204" pitchFamily="34" charset="0"/>
                          <a:ea typeface="Calibri" panose="020F0502020204030204" pitchFamily="34" charset="0"/>
                          <a:cs typeface="Calibri" panose="020F0502020204030204" pitchFamily="34" charset="0"/>
                        </a:rPr>
                        <a:t>-</a:t>
                      </a:r>
                      <a:endParaRPr lang="en-ZA" sz="1200">
                        <a:effectLst/>
                        <a:latin typeface="Arial Narrow" panose="020B0606020202030204" pitchFamily="34" charset="0"/>
                        <a:ea typeface="Calibri" panose="020F0502020204030204" pitchFamily="34" charset="0"/>
                        <a:cs typeface="Times New Roman" panose="02020603050405020304" pitchFamily="18" charset="0"/>
                      </a:endParaRPr>
                    </a:p>
                  </a:txBody>
                  <a:tcPr marL="18274" marR="18274" marT="0" marB="0" anchor="ctr">
                    <a:lnL w="12700" cap="flat" cmpd="sng" algn="ctr">
                      <a:solidFill>
                        <a:srgbClr val="339966"/>
                      </a:solidFill>
                      <a:prstDash val="solid"/>
                      <a:round/>
                      <a:headEnd type="none" w="med" len="med"/>
                      <a:tailEnd type="none" w="med" len="med"/>
                    </a:lnL>
                    <a:lnR w="12700" cap="flat" cmpd="sng" algn="ctr">
                      <a:solidFill>
                        <a:srgbClr val="339966"/>
                      </a:solidFill>
                      <a:prstDash val="solid"/>
                      <a:round/>
                      <a:headEnd type="none" w="med" len="med"/>
                      <a:tailEnd type="none" w="med" len="med"/>
                    </a:lnR>
                    <a:lnT w="12700" cap="flat" cmpd="sng" algn="ctr">
                      <a:solidFill>
                        <a:srgbClr val="339966"/>
                      </a:solidFill>
                      <a:prstDash val="solid"/>
                      <a:round/>
                      <a:headEnd type="none" w="med" len="med"/>
                      <a:tailEnd type="none" w="med" len="med"/>
                    </a:lnT>
                    <a:lnB w="12700" cap="flat" cmpd="sng" algn="ctr">
                      <a:solidFill>
                        <a:srgbClr val="339966"/>
                      </a:solidFill>
                      <a:prstDash val="solid"/>
                      <a:round/>
                      <a:headEnd type="none" w="med" len="med"/>
                      <a:tailEnd type="none" w="med" len="med"/>
                    </a:lnB>
                  </a:tcPr>
                </a:tc>
                <a:tc>
                  <a:txBody>
                    <a:bodyPr/>
                    <a:lstStyle/>
                    <a:p>
                      <a:pPr marL="0" marR="0" algn="r">
                        <a:lnSpc>
                          <a:spcPct val="107000"/>
                        </a:lnSpc>
                        <a:spcBef>
                          <a:spcPts val="0"/>
                        </a:spcBef>
                        <a:spcAft>
                          <a:spcPts val="800"/>
                        </a:spcAft>
                      </a:pPr>
                      <a:r>
                        <a:rPr lang="en-US" sz="1200">
                          <a:effectLst/>
                          <a:latin typeface="Arial Narrow" panose="020B0606020202030204" pitchFamily="34" charset="0"/>
                          <a:ea typeface="Calibri" panose="020F0502020204030204" pitchFamily="34" charset="0"/>
                          <a:cs typeface="Arial Narrow" panose="020B0606020202030204" pitchFamily="34" charset="0"/>
                        </a:rPr>
                        <a:t>-</a:t>
                      </a:r>
                      <a:endParaRPr lang="en-ZA" sz="1200">
                        <a:effectLst/>
                        <a:latin typeface="Arial Narrow" panose="020B0606020202030204" pitchFamily="34" charset="0"/>
                        <a:ea typeface="Calibri" panose="020F0502020204030204" pitchFamily="34" charset="0"/>
                        <a:cs typeface="Times New Roman" panose="02020603050405020304" pitchFamily="18" charset="0"/>
                      </a:endParaRPr>
                    </a:p>
                  </a:txBody>
                  <a:tcPr marL="18274" marR="18274" marT="0" marB="0" anchor="ctr">
                    <a:lnL w="12700" cap="flat" cmpd="sng" algn="ctr">
                      <a:solidFill>
                        <a:srgbClr val="339966"/>
                      </a:solidFill>
                      <a:prstDash val="solid"/>
                      <a:round/>
                      <a:headEnd type="none" w="med" len="med"/>
                      <a:tailEnd type="none" w="med" len="med"/>
                    </a:lnL>
                    <a:lnR w="12700" cap="flat" cmpd="sng" algn="ctr">
                      <a:solidFill>
                        <a:srgbClr val="339966"/>
                      </a:solidFill>
                      <a:prstDash val="solid"/>
                      <a:round/>
                      <a:headEnd type="none" w="med" len="med"/>
                      <a:tailEnd type="none" w="med" len="med"/>
                    </a:lnR>
                    <a:lnT w="12700" cap="flat" cmpd="sng" algn="ctr">
                      <a:solidFill>
                        <a:srgbClr val="339966"/>
                      </a:solidFill>
                      <a:prstDash val="solid"/>
                      <a:round/>
                      <a:headEnd type="none" w="med" len="med"/>
                      <a:tailEnd type="none" w="med" len="med"/>
                    </a:lnT>
                    <a:lnB w="12700" cap="flat" cmpd="sng" algn="ctr">
                      <a:solidFill>
                        <a:srgbClr val="339966"/>
                      </a:solidFill>
                      <a:prstDash val="solid"/>
                      <a:round/>
                      <a:headEnd type="none" w="med" len="med"/>
                      <a:tailEnd type="none" w="med" len="med"/>
                    </a:lnB>
                  </a:tcPr>
                </a:tc>
                <a:tc>
                  <a:txBody>
                    <a:bodyPr/>
                    <a:lstStyle/>
                    <a:p>
                      <a:pPr marL="0" marR="0" algn="r">
                        <a:lnSpc>
                          <a:spcPct val="107000"/>
                        </a:lnSpc>
                        <a:spcBef>
                          <a:spcPts val="0"/>
                        </a:spcBef>
                        <a:spcAft>
                          <a:spcPts val="800"/>
                        </a:spcAft>
                      </a:pPr>
                      <a:r>
                        <a:rPr lang="en-US" sz="1200">
                          <a:effectLst/>
                          <a:latin typeface="Arial Narrow" panose="020B0606020202030204" pitchFamily="34" charset="0"/>
                          <a:ea typeface="Calibri" panose="020F0502020204030204" pitchFamily="34" charset="0"/>
                          <a:cs typeface="Arial Narrow" panose="020B0606020202030204" pitchFamily="34" charset="0"/>
                        </a:rPr>
                        <a:t>-</a:t>
                      </a:r>
                      <a:endParaRPr lang="en-ZA" sz="1200">
                        <a:effectLst/>
                        <a:latin typeface="Arial Narrow" panose="020B0606020202030204" pitchFamily="34" charset="0"/>
                        <a:ea typeface="Calibri" panose="020F0502020204030204" pitchFamily="34" charset="0"/>
                        <a:cs typeface="Times New Roman" panose="02020603050405020304" pitchFamily="18" charset="0"/>
                      </a:endParaRPr>
                    </a:p>
                  </a:txBody>
                  <a:tcPr marL="18274" marR="18274" marT="0" marB="0" anchor="ctr">
                    <a:lnL w="12700" cap="flat" cmpd="sng" algn="ctr">
                      <a:solidFill>
                        <a:srgbClr val="339966"/>
                      </a:solidFill>
                      <a:prstDash val="solid"/>
                      <a:round/>
                      <a:headEnd type="none" w="med" len="med"/>
                      <a:tailEnd type="none" w="med" len="med"/>
                    </a:lnL>
                    <a:lnR w="12700" cap="flat" cmpd="sng" algn="ctr">
                      <a:solidFill>
                        <a:srgbClr val="339966"/>
                      </a:solidFill>
                      <a:prstDash val="solid"/>
                      <a:round/>
                      <a:headEnd type="none" w="med" len="med"/>
                      <a:tailEnd type="none" w="med" len="med"/>
                    </a:lnR>
                    <a:lnT w="12700" cap="flat" cmpd="sng" algn="ctr">
                      <a:solidFill>
                        <a:srgbClr val="339966"/>
                      </a:solidFill>
                      <a:prstDash val="solid"/>
                      <a:round/>
                      <a:headEnd type="none" w="med" len="med"/>
                      <a:tailEnd type="none" w="med" len="med"/>
                    </a:lnT>
                    <a:lnB w="12700" cap="flat" cmpd="sng" algn="ctr">
                      <a:solidFill>
                        <a:srgbClr val="339966"/>
                      </a:solidFill>
                      <a:prstDash val="solid"/>
                      <a:round/>
                      <a:headEnd type="none" w="med" len="med"/>
                      <a:tailEnd type="none" w="med" len="med"/>
                    </a:lnB>
                  </a:tcPr>
                </a:tc>
                <a:extLst>
                  <a:ext uri="{0D108BD9-81ED-4DB2-BD59-A6C34878D82A}">
                    <a16:rowId xmlns:a16="http://schemas.microsoft.com/office/drawing/2014/main" xmlns="" val="1598213087"/>
                  </a:ext>
                </a:extLst>
              </a:tr>
              <a:tr h="199813">
                <a:tc gridSpan="2">
                  <a:txBody>
                    <a:bodyPr/>
                    <a:lstStyle/>
                    <a:p>
                      <a:pPr marL="0" marR="0">
                        <a:lnSpc>
                          <a:spcPct val="107000"/>
                        </a:lnSpc>
                        <a:spcBef>
                          <a:spcPts val="0"/>
                        </a:spcBef>
                        <a:spcAft>
                          <a:spcPts val="800"/>
                        </a:spcAft>
                      </a:pPr>
                      <a:r>
                        <a:rPr lang="en-US" sz="1200" b="1">
                          <a:effectLst/>
                          <a:latin typeface="Arial Narrow" panose="020B0606020202030204" pitchFamily="34" charset="0"/>
                          <a:ea typeface="Calibri" panose="020F0502020204030204" pitchFamily="34" charset="0"/>
                          <a:cs typeface="Calibri" panose="020F0502020204030204" pitchFamily="34" charset="0"/>
                        </a:rPr>
                        <a:t>Transfers and subsidies</a:t>
                      </a:r>
                      <a:endParaRPr lang="en-ZA" sz="1200">
                        <a:effectLst/>
                        <a:latin typeface="Arial Narrow" panose="020B0606020202030204" pitchFamily="34" charset="0"/>
                        <a:ea typeface="Calibri" panose="020F0502020204030204" pitchFamily="34" charset="0"/>
                        <a:cs typeface="Times New Roman" panose="02020603050405020304" pitchFamily="18" charset="0"/>
                      </a:endParaRPr>
                    </a:p>
                  </a:txBody>
                  <a:tcPr marL="18274" marR="18274" marT="0" marB="0" anchor="ctr">
                    <a:lnL w="12700" cap="flat" cmpd="sng" algn="ctr">
                      <a:solidFill>
                        <a:srgbClr val="339966"/>
                      </a:solidFill>
                      <a:prstDash val="solid"/>
                      <a:round/>
                      <a:headEnd type="none" w="med" len="med"/>
                      <a:tailEnd type="none" w="med" len="med"/>
                    </a:lnL>
                    <a:lnR w="12700" cap="flat" cmpd="sng" algn="ctr">
                      <a:solidFill>
                        <a:srgbClr val="339966"/>
                      </a:solidFill>
                      <a:prstDash val="solid"/>
                      <a:round/>
                      <a:headEnd type="none" w="med" len="med"/>
                      <a:tailEnd type="none" w="med" len="med"/>
                    </a:lnR>
                    <a:lnT w="12700" cap="flat" cmpd="sng" algn="ctr">
                      <a:solidFill>
                        <a:srgbClr val="339966"/>
                      </a:solidFill>
                      <a:prstDash val="solid"/>
                      <a:round/>
                      <a:headEnd type="none" w="med" len="med"/>
                      <a:tailEnd type="none" w="med" len="med"/>
                    </a:lnT>
                    <a:lnB w="12700" cap="flat" cmpd="sng" algn="ctr">
                      <a:solidFill>
                        <a:srgbClr val="339966"/>
                      </a:solidFill>
                      <a:prstDash val="solid"/>
                      <a:round/>
                      <a:headEnd type="none" w="med" len="med"/>
                      <a:tailEnd type="none" w="med" len="med"/>
                    </a:lnB>
                  </a:tcPr>
                </a:tc>
                <a:tc hMerge="1">
                  <a:txBody>
                    <a:bodyPr/>
                    <a:lstStyle/>
                    <a:p>
                      <a:endParaRPr lang="en-ZA"/>
                    </a:p>
                  </a:txBody>
                  <a:tcPr/>
                </a:tc>
                <a:tc>
                  <a:txBody>
                    <a:bodyPr/>
                    <a:lstStyle/>
                    <a:p>
                      <a:pPr marL="0" marR="0" algn="r">
                        <a:lnSpc>
                          <a:spcPct val="107000"/>
                        </a:lnSpc>
                        <a:spcBef>
                          <a:spcPts val="0"/>
                        </a:spcBef>
                        <a:spcAft>
                          <a:spcPts val="800"/>
                        </a:spcAft>
                      </a:pPr>
                      <a:r>
                        <a:rPr lang="en-US" sz="1200" b="1">
                          <a:effectLst/>
                          <a:latin typeface="Arial Narrow" panose="020B0606020202030204" pitchFamily="34" charset="0"/>
                          <a:ea typeface="Calibri" panose="020F0502020204030204" pitchFamily="34" charset="0"/>
                          <a:cs typeface="Calibri" panose="020F0502020204030204" pitchFamily="34" charset="0"/>
                        </a:rPr>
                        <a:t>597</a:t>
                      </a:r>
                      <a:endParaRPr lang="en-ZA" sz="1200">
                        <a:effectLst/>
                        <a:latin typeface="Arial Narrow" panose="020B0606020202030204" pitchFamily="34" charset="0"/>
                        <a:ea typeface="Calibri" panose="020F0502020204030204" pitchFamily="34" charset="0"/>
                        <a:cs typeface="Times New Roman" panose="02020603050405020304" pitchFamily="18" charset="0"/>
                      </a:endParaRPr>
                    </a:p>
                  </a:txBody>
                  <a:tcPr marL="18274" marR="18274" marT="0" marB="0" anchor="ctr">
                    <a:lnL w="12700" cap="flat" cmpd="sng" algn="ctr">
                      <a:solidFill>
                        <a:srgbClr val="339966"/>
                      </a:solidFill>
                      <a:prstDash val="solid"/>
                      <a:round/>
                      <a:headEnd type="none" w="med" len="med"/>
                      <a:tailEnd type="none" w="med" len="med"/>
                    </a:lnL>
                    <a:lnR w="12700" cap="flat" cmpd="sng" algn="ctr">
                      <a:solidFill>
                        <a:srgbClr val="339966"/>
                      </a:solidFill>
                      <a:prstDash val="solid"/>
                      <a:round/>
                      <a:headEnd type="none" w="med" len="med"/>
                      <a:tailEnd type="none" w="med" len="med"/>
                    </a:lnR>
                    <a:lnT w="12700" cap="flat" cmpd="sng" algn="ctr">
                      <a:solidFill>
                        <a:srgbClr val="339966"/>
                      </a:solidFill>
                      <a:prstDash val="solid"/>
                      <a:round/>
                      <a:headEnd type="none" w="med" len="med"/>
                      <a:tailEnd type="none" w="med" len="med"/>
                    </a:lnT>
                    <a:lnB w="12700" cap="flat" cmpd="sng" algn="ctr">
                      <a:solidFill>
                        <a:srgbClr val="339966"/>
                      </a:solidFill>
                      <a:prstDash val="solid"/>
                      <a:round/>
                      <a:headEnd type="none" w="med" len="med"/>
                      <a:tailEnd type="none" w="med" len="med"/>
                    </a:lnB>
                  </a:tcPr>
                </a:tc>
                <a:tc>
                  <a:txBody>
                    <a:bodyPr/>
                    <a:lstStyle/>
                    <a:p>
                      <a:pPr marL="0" marR="0" algn="r">
                        <a:lnSpc>
                          <a:spcPct val="107000"/>
                        </a:lnSpc>
                        <a:spcBef>
                          <a:spcPts val="0"/>
                        </a:spcBef>
                        <a:spcAft>
                          <a:spcPts val="800"/>
                        </a:spcAft>
                      </a:pPr>
                      <a:r>
                        <a:rPr lang="en-US" sz="1200" b="1">
                          <a:effectLst/>
                          <a:latin typeface="Arial Narrow" panose="020B0606020202030204" pitchFamily="34" charset="0"/>
                          <a:ea typeface="Calibri" panose="020F0502020204030204" pitchFamily="34" charset="0"/>
                          <a:cs typeface="Calibri" panose="020F0502020204030204" pitchFamily="34" charset="0"/>
                        </a:rPr>
                        <a:t>658</a:t>
                      </a:r>
                      <a:endParaRPr lang="en-ZA" sz="1200">
                        <a:effectLst/>
                        <a:latin typeface="Arial Narrow" panose="020B0606020202030204" pitchFamily="34" charset="0"/>
                        <a:ea typeface="Calibri" panose="020F0502020204030204" pitchFamily="34" charset="0"/>
                        <a:cs typeface="Times New Roman" panose="02020603050405020304" pitchFamily="18" charset="0"/>
                      </a:endParaRPr>
                    </a:p>
                  </a:txBody>
                  <a:tcPr marL="18274" marR="18274" marT="0" marB="0" anchor="ctr">
                    <a:lnL w="12700" cap="flat" cmpd="sng" algn="ctr">
                      <a:solidFill>
                        <a:srgbClr val="339966"/>
                      </a:solidFill>
                      <a:prstDash val="solid"/>
                      <a:round/>
                      <a:headEnd type="none" w="med" len="med"/>
                      <a:tailEnd type="none" w="med" len="med"/>
                    </a:lnL>
                    <a:lnR w="12700" cap="flat" cmpd="sng" algn="ctr">
                      <a:solidFill>
                        <a:srgbClr val="339966"/>
                      </a:solidFill>
                      <a:prstDash val="solid"/>
                      <a:round/>
                      <a:headEnd type="none" w="med" len="med"/>
                      <a:tailEnd type="none" w="med" len="med"/>
                    </a:lnR>
                    <a:lnT w="12700" cap="flat" cmpd="sng" algn="ctr">
                      <a:solidFill>
                        <a:srgbClr val="339966"/>
                      </a:solidFill>
                      <a:prstDash val="solid"/>
                      <a:round/>
                      <a:headEnd type="none" w="med" len="med"/>
                      <a:tailEnd type="none" w="med" len="med"/>
                    </a:lnT>
                    <a:lnB w="12700" cap="flat" cmpd="sng" algn="ctr">
                      <a:solidFill>
                        <a:srgbClr val="339966"/>
                      </a:solidFill>
                      <a:prstDash val="solid"/>
                      <a:round/>
                      <a:headEnd type="none" w="med" len="med"/>
                      <a:tailEnd type="none" w="med" len="med"/>
                    </a:lnB>
                  </a:tcPr>
                </a:tc>
                <a:tc>
                  <a:txBody>
                    <a:bodyPr/>
                    <a:lstStyle/>
                    <a:p>
                      <a:pPr marL="0" marR="0" algn="r">
                        <a:lnSpc>
                          <a:spcPct val="107000"/>
                        </a:lnSpc>
                        <a:spcBef>
                          <a:spcPts val="0"/>
                        </a:spcBef>
                        <a:spcAft>
                          <a:spcPts val="800"/>
                        </a:spcAft>
                      </a:pPr>
                      <a:r>
                        <a:rPr lang="en-US" sz="1200" b="1">
                          <a:effectLst/>
                          <a:latin typeface="Arial Narrow" panose="020B0606020202030204" pitchFamily="34" charset="0"/>
                          <a:ea typeface="Calibri" panose="020F0502020204030204" pitchFamily="34" charset="0"/>
                          <a:cs typeface="Calibri" panose="020F0502020204030204" pitchFamily="34" charset="0"/>
                        </a:rPr>
                        <a:t>688</a:t>
                      </a:r>
                      <a:endParaRPr lang="en-ZA" sz="1200">
                        <a:effectLst/>
                        <a:latin typeface="Arial Narrow" panose="020B0606020202030204" pitchFamily="34" charset="0"/>
                        <a:ea typeface="Calibri" panose="020F0502020204030204" pitchFamily="34" charset="0"/>
                        <a:cs typeface="Times New Roman" panose="02020603050405020304" pitchFamily="18" charset="0"/>
                      </a:endParaRPr>
                    </a:p>
                  </a:txBody>
                  <a:tcPr marL="18274" marR="18274" marT="0" marB="0" anchor="ctr">
                    <a:lnL w="12700" cap="flat" cmpd="sng" algn="ctr">
                      <a:solidFill>
                        <a:srgbClr val="339966"/>
                      </a:solidFill>
                      <a:prstDash val="solid"/>
                      <a:round/>
                      <a:headEnd type="none" w="med" len="med"/>
                      <a:tailEnd type="none" w="med" len="med"/>
                    </a:lnL>
                    <a:lnR w="12700" cap="flat" cmpd="sng" algn="ctr">
                      <a:solidFill>
                        <a:srgbClr val="339966"/>
                      </a:solidFill>
                      <a:prstDash val="solid"/>
                      <a:round/>
                      <a:headEnd type="none" w="med" len="med"/>
                      <a:tailEnd type="none" w="med" len="med"/>
                    </a:lnR>
                    <a:lnT w="12700" cap="flat" cmpd="sng" algn="ctr">
                      <a:solidFill>
                        <a:srgbClr val="339966"/>
                      </a:solidFill>
                      <a:prstDash val="solid"/>
                      <a:round/>
                      <a:headEnd type="none" w="med" len="med"/>
                      <a:tailEnd type="none" w="med" len="med"/>
                    </a:lnT>
                    <a:lnB w="12700" cap="flat" cmpd="sng" algn="ctr">
                      <a:solidFill>
                        <a:srgbClr val="339966"/>
                      </a:solidFill>
                      <a:prstDash val="solid"/>
                      <a:round/>
                      <a:headEnd type="none" w="med" len="med"/>
                      <a:tailEnd type="none" w="med" len="med"/>
                    </a:lnB>
                  </a:tcPr>
                </a:tc>
                <a:tc>
                  <a:txBody>
                    <a:bodyPr/>
                    <a:lstStyle/>
                    <a:p>
                      <a:pPr marL="0" marR="0" algn="r">
                        <a:lnSpc>
                          <a:spcPct val="107000"/>
                        </a:lnSpc>
                        <a:spcBef>
                          <a:spcPts val="0"/>
                        </a:spcBef>
                        <a:spcAft>
                          <a:spcPts val="800"/>
                        </a:spcAft>
                      </a:pPr>
                      <a:r>
                        <a:rPr lang="en-US" sz="1200" b="1">
                          <a:effectLst/>
                          <a:latin typeface="Arial Narrow" panose="020B0606020202030204" pitchFamily="34" charset="0"/>
                          <a:ea typeface="Calibri" panose="020F0502020204030204" pitchFamily="34" charset="0"/>
                          <a:cs typeface="Calibri" panose="020F0502020204030204" pitchFamily="34" charset="0"/>
                        </a:rPr>
                        <a:t>129</a:t>
                      </a:r>
                      <a:endParaRPr lang="en-ZA" sz="1200">
                        <a:effectLst/>
                        <a:latin typeface="Arial Narrow" panose="020B0606020202030204" pitchFamily="34" charset="0"/>
                        <a:ea typeface="Calibri" panose="020F0502020204030204" pitchFamily="34" charset="0"/>
                        <a:cs typeface="Times New Roman" panose="02020603050405020304" pitchFamily="18" charset="0"/>
                      </a:endParaRPr>
                    </a:p>
                  </a:txBody>
                  <a:tcPr marL="18274" marR="18274" marT="0" marB="0" anchor="ctr">
                    <a:lnL w="12700" cap="flat" cmpd="sng" algn="ctr">
                      <a:solidFill>
                        <a:srgbClr val="339966"/>
                      </a:solidFill>
                      <a:prstDash val="solid"/>
                      <a:round/>
                      <a:headEnd type="none" w="med" len="med"/>
                      <a:tailEnd type="none" w="med" len="med"/>
                    </a:lnL>
                    <a:lnR w="12700" cap="flat" cmpd="sng" algn="ctr">
                      <a:solidFill>
                        <a:srgbClr val="339966"/>
                      </a:solidFill>
                      <a:prstDash val="solid"/>
                      <a:round/>
                      <a:headEnd type="none" w="med" len="med"/>
                      <a:tailEnd type="none" w="med" len="med"/>
                    </a:lnR>
                    <a:lnT w="12700" cap="flat" cmpd="sng" algn="ctr">
                      <a:solidFill>
                        <a:srgbClr val="339966"/>
                      </a:solidFill>
                      <a:prstDash val="solid"/>
                      <a:round/>
                      <a:headEnd type="none" w="med" len="med"/>
                      <a:tailEnd type="none" w="med" len="med"/>
                    </a:lnT>
                    <a:lnB w="12700" cap="flat" cmpd="sng" algn="ctr">
                      <a:solidFill>
                        <a:srgbClr val="339966"/>
                      </a:solidFill>
                      <a:prstDash val="solid"/>
                      <a:round/>
                      <a:headEnd type="none" w="med" len="med"/>
                      <a:tailEnd type="none" w="med" len="med"/>
                    </a:lnB>
                  </a:tcPr>
                </a:tc>
                <a:tc>
                  <a:txBody>
                    <a:bodyPr/>
                    <a:lstStyle/>
                    <a:p>
                      <a:pPr marL="0" marR="0" algn="r">
                        <a:lnSpc>
                          <a:spcPct val="107000"/>
                        </a:lnSpc>
                        <a:spcBef>
                          <a:spcPts val="0"/>
                        </a:spcBef>
                        <a:spcAft>
                          <a:spcPts val="800"/>
                        </a:spcAft>
                      </a:pPr>
                      <a:r>
                        <a:rPr lang="en-US" sz="1200" b="1">
                          <a:effectLst/>
                          <a:latin typeface="Arial Narrow" panose="020B0606020202030204" pitchFamily="34" charset="0"/>
                          <a:ea typeface="Calibri" panose="020F0502020204030204" pitchFamily="34" charset="0"/>
                          <a:cs typeface="Calibri" panose="020F0502020204030204" pitchFamily="34" charset="0"/>
                        </a:rPr>
                        <a:t>140</a:t>
                      </a:r>
                      <a:endParaRPr lang="en-ZA" sz="1200">
                        <a:effectLst/>
                        <a:latin typeface="Arial Narrow" panose="020B0606020202030204" pitchFamily="34" charset="0"/>
                        <a:ea typeface="Calibri" panose="020F0502020204030204" pitchFamily="34" charset="0"/>
                        <a:cs typeface="Times New Roman" panose="02020603050405020304" pitchFamily="18" charset="0"/>
                      </a:endParaRPr>
                    </a:p>
                  </a:txBody>
                  <a:tcPr marL="18274" marR="18274" marT="0" marB="0" anchor="ctr">
                    <a:lnL w="12700" cap="flat" cmpd="sng" algn="ctr">
                      <a:solidFill>
                        <a:srgbClr val="339966"/>
                      </a:solidFill>
                      <a:prstDash val="solid"/>
                      <a:round/>
                      <a:headEnd type="none" w="med" len="med"/>
                      <a:tailEnd type="none" w="med" len="med"/>
                    </a:lnL>
                    <a:lnR w="12700" cap="flat" cmpd="sng" algn="ctr">
                      <a:solidFill>
                        <a:srgbClr val="339966"/>
                      </a:solidFill>
                      <a:prstDash val="solid"/>
                      <a:round/>
                      <a:headEnd type="none" w="med" len="med"/>
                      <a:tailEnd type="none" w="med" len="med"/>
                    </a:lnR>
                    <a:lnT w="12700" cap="flat" cmpd="sng" algn="ctr">
                      <a:solidFill>
                        <a:srgbClr val="339966"/>
                      </a:solidFill>
                      <a:prstDash val="solid"/>
                      <a:round/>
                      <a:headEnd type="none" w="med" len="med"/>
                      <a:tailEnd type="none" w="med" len="med"/>
                    </a:lnT>
                    <a:lnB w="12700" cap="flat" cmpd="sng" algn="ctr">
                      <a:solidFill>
                        <a:srgbClr val="339966"/>
                      </a:solidFill>
                      <a:prstDash val="solid"/>
                      <a:round/>
                      <a:headEnd type="none" w="med" len="med"/>
                      <a:tailEnd type="none" w="med" len="med"/>
                    </a:lnB>
                  </a:tcPr>
                </a:tc>
                <a:tc>
                  <a:txBody>
                    <a:bodyPr/>
                    <a:lstStyle/>
                    <a:p>
                      <a:pPr marL="0" marR="0" algn="r">
                        <a:lnSpc>
                          <a:spcPct val="107000"/>
                        </a:lnSpc>
                        <a:spcBef>
                          <a:spcPts val="0"/>
                        </a:spcBef>
                        <a:spcAft>
                          <a:spcPts val="800"/>
                        </a:spcAft>
                      </a:pPr>
                      <a:r>
                        <a:rPr lang="en-US" sz="1200" b="1">
                          <a:effectLst/>
                          <a:latin typeface="Arial Narrow" panose="020B0606020202030204" pitchFamily="34" charset="0"/>
                          <a:ea typeface="Calibri" panose="020F0502020204030204" pitchFamily="34" charset="0"/>
                          <a:cs typeface="Calibri" panose="020F0502020204030204" pitchFamily="34" charset="0"/>
                        </a:rPr>
                        <a:t>151</a:t>
                      </a:r>
                      <a:endParaRPr lang="en-ZA" sz="1200">
                        <a:effectLst/>
                        <a:latin typeface="Arial Narrow" panose="020B0606020202030204" pitchFamily="34" charset="0"/>
                        <a:ea typeface="Calibri" panose="020F0502020204030204" pitchFamily="34" charset="0"/>
                        <a:cs typeface="Times New Roman" panose="02020603050405020304" pitchFamily="18" charset="0"/>
                      </a:endParaRPr>
                    </a:p>
                  </a:txBody>
                  <a:tcPr marL="18274" marR="18274" marT="0" marB="0" anchor="ctr">
                    <a:lnL w="12700" cap="flat" cmpd="sng" algn="ctr">
                      <a:solidFill>
                        <a:srgbClr val="339966"/>
                      </a:solidFill>
                      <a:prstDash val="solid"/>
                      <a:round/>
                      <a:headEnd type="none" w="med" len="med"/>
                      <a:tailEnd type="none" w="med" len="med"/>
                    </a:lnL>
                    <a:lnR w="12700" cap="flat" cmpd="sng" algn="ctr">
                      <a:solidFill>
                        <a:srgbClr val="339966"/>
                      </a:solidFill>
                      <a:prstDash val="solid"/>
                      <a:round/>
                      <a:headEnd type="none" w="med" len="med"/>
                      <a:tailEnd type="none" w="med" len="med"/>
                    </a:lnR>
                    <a:lnT w="12700" cap="flat" cmpd="sng" algn="ctr">
                      <a:solidFill>
                        <a:srgbClr val="339966"/>
                      </a:solidFill>
                      <a:prstDash val="solid"/>
                      <a:round/>
                      <a:headEnd type="none" w="med" len="med"/>
                      <a:tailEnd type="none" w="med" len="med"/>
                    </a:lnT>
                    <a:lnB w="12700" cap="flat" cmpd="sng" algn="ctr">
                      <a:solidFill>
                        <a:srgbClr val="339966"/>
                      </a:solidFill>
                      <a:prstDash val="solid"/>
                      <a:round/>
                      <a:headEnd type="none" w="med" len="med"/>
                      <a:tailEnd type="none" w="med" len="med"/>
                    </a:lnB>
                  </a:tcPr>
                </a:tc>
                <a:tc>
                  <a:txBody>
                    <a:bodyPr/>
                    <a:lstStyle/>
                    <a:p>
                      <a:pPr marL="0" marR="0" algn="r">
                        <a:lnSpc>
                          <a:spcPct val="107000"/>
                        </a:lnSpc>
                        <a:spcBef>
                          <a:spcPts val="0"/>
                        </a:spcBef>
                        <a:spcAft>
                          <a:spcPts val="800"/>
                        </a:spcAft>
                      </a:pPr>
                      <a:r>
                        <a:rPr lang="en-US" sz="1200" b="1">
                          <a:effectLst/>
                          <a:latin typeface="Arial Narrow" panose="020B0606020202030204" pitchFamily="34" charset="0"/>
                          <a:ea typeface="Calibri" panose="020F0502020204030204" pitchFamily="34" charset="0"/>
                          <a:cs typeface="Calibri" panose="020F0502020204030204" pitchFamily="34" charset="0"/>
                        </a:rPr>
                        <a:t>158</a:t>
                      </a:r>
                      <a:endParaRPr lang="en-ZA" sz="1200">
                        <a:effectLst/>
                        <a:latin typeface="Arial Narrow" panose="020B0606020202030204" pitchFamily="34" charset="0"/>
                        <a:ea typeface="Calibri" panose="020F0502020204030204" pitchFamily="34" charset="0"/>
                        <a:cs typeface="Times New Roman" panose="02020603050405020304" pitchFamily="18" charset="0"/>
                      </a:endParaRPr>
                    </a:p>
                  </a:txBody>
                  <a:tcPr marL="18274" marR="18274" marT="0" marB="0" anchor="ctr">
                    <a:lnL w="12700" cap="flat" cmpd="sng" algn="ctr">
                      <a:solidFill>
                        <a:srgbClr val="339966"/>
                      </a:solidFill>
                      <a:prstDash val="solid"/>
                      <a:round/>
                      <a:headEnd type="none" w="med" len="med"/>
                      <a:tailEnd type="none" w="med" len="med"/>
                    </a:lnL>
                    <a:lnR w="12700" cap="flat" cmpd="sng" algn="ctr">
                      <a:solidFill>
                        <a:srgbClr val="339966"/>
                      </a:solidFill>
                      <a:prstDash val="solid"/>
                      <a:round/>
                      <a:headEnd type="none" w="med" len="med"/>
                      <a:tailEnd type="none" w="med" len="med"/>
                    </a:lnR>
                    <a:lnT w="12700" cap="flat" cmpd="sng" algn="ctr">
                      <a:solidFill>
                        <a:srgbClr val="339966"/>
                      </a:solidFill>
                      <a:prstDash val="solid"/>
                      <a:round/>
                      <a:headEnd type="none" w="med" len="med"/>
                      <a:tailEnd type="none" w="med" len="med"/>
                    </a:lnT>
                    <a:lnB w="12700" cap="flat" cmpd="sng" algn="ctr">
                      <a:solidFill>
                        <a:srgbClr val="339966"/>
                      </a:solidFill>
                      <a:prstDash val="solid"/>
                      <a:round/>
                      <a:headEnd type="none" w="med" len="med"/>
                      <a:tailEnd type="none" w="med" len="med"/>
                    </a:lnB>
                  </a:tcPr>
                </a:tc>
                <a:extLst>
                  <a:ext uri="{0D108BD9-81ED-4DB2-BD59-A6C34878D82A}">
                    <a16:rowId xmlns:a16="http://schemas.microsoft.com/office/drawing/2014/main" xmlns="" val="640671375"/>
                  </a:ext>
                </a:extLst>
              </a:tr>
              <a:tr h="199813">
                <a:tc>
                  <a:txBody>
                    <a:bodyPr/>
                    <a:lstStyle/>
                    <a:p>
                      <a:endParaRPr lang="en-ZA" sz="1200">
                        <a:effectLst/>
                        <a:latin typeface="Arial Narrow" panose="020B0606020202030204" pitchFamily="34" charset="0"/>
                        <a:cs typeface="Times New Roman" panose="02020603050405020304" pitchFamily="18" charset="0"/>
                      </a:endParaRPr>
                    </a:p>
                  </a:txBody>
                  <a:tcPr marL="18274" marR="18274" marT="0" marB="0">
                    <a:lnL w="12700" cap="flat" cmpd="sng" algn="ctr">
                      <a:solidFill>
                        <a:srgbClr val="339966"/>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339966"/>
                      </a:solidFill>
                      <a:prstDash val="solid"/>
                      <a:round/>
                      <a:headEnd type="none" w="med" len="med"/>
                      <a:tailEnd type="none" w="med" len="med"/>
                    </a:lnT>
                    <a:lnB w="12700" cap="flat" cmpd="sng" algn="ctr">
                      <a:solidFill>
                        <a:srgbClr val="339966"/>
                      </a:solidFill>
                      <a:prstDash val="solid"/>
                      <a:round/>
                      <a:headEnd type="none" w="med" len="med"/>
                      <a:tailEnd type="none" w="med" len="med"/>
                    </a:lnB>
                  </a:tcPr>
                </a:tc>
                <a:tc>
                  <a:txBody>
                    <a:bodyPr/>
                    <a:lstStyle/>
                    <a:p>
                      <a:pPr marL="0" marR="0">
                        <a:lnSpc>
                          <a:spcPct val="107000"/>
                        </a:lnSpc>
                        <a:spcBef>
                          <a:spcPts val="0"/>
                        </a:spcBef>
                        <a:spcAft>
                          <a:spcPts val="800"/>
                        </a:spcAft>
                      </a:pPr>
                      <a:r>
                        <a:rPr lang="en-US" sz="1200" dirty="0">
                          <a:effectLst/>
                          <a:latin typeface="Arial Narrow" panose="020B0606020202030204" pitchFamily="34" charset="0"/>
                          <a:ea typeface="Calibri" panose="020F0502020204030204" pitchFamily="34" charset="0"/>
                          <a:cs typeface="Calibri" panose="020F0502020204030204" pitchFamily="34" charset="0"/>
                        </a:rPr>
                        <a:t>Municipalities: Vehicle license</a:t>
                      </a:r>
                      <a:endParaRPr lang="en-ZA" sz="1200" dirty="0">
                        <a:effectLst/>
                        <a:latin typeface="Arial Narrow" panose="020B0606020202030204" pitchFamily="34" charset="0"/>
                        <a:ea typeface="Calibri" panose="020F0502020204030204" pitchFamily="34" charset="0"/>
                        <a:cs typeface="Times New Roman" panose="02020603050405020304" pitchFamily="18" charset="0"/>
                      </a:endParaRPr>
                    </a:p>
                  </a:txBody>
                  <a:tcPr marL="18274" marR="18274" marT="0" marB="0" anchor="ctr">
                    <a:lnL w="12700" cap="flat" cmpd="sng" algn="ctr">
                      <a:solidFill>
                        <a:srgbClr val="FFFFFF"/>
                      </a:solidFill>
                      <a:prstDash val="solid"/>
                      <a:round/>
                      <a:headEnd type="none" w="med" len="med"/>
                      <a:tailEnd type="none" w="med" len="med"/>
                    </a:lnL>
                    <a:lnR w="12700" cap="flat" cmpd="sng" algn="ctr">
                      <a:solidFill>
                        <a:srgbClr val="339966"/>
                      </a:solidFill>
                      <a:prstDash val="solid"/>
                      <a:round/>
                      <a:headEnd type="none" w="med" len="med"/>
                      <a:tailEnd type="none" w="med" len="med"/>
                    </a:lnR>
                    <a:lnT w="12700" cap="flat" cmpd="sng" algn="ctr">
                      <a:solidFill>
                        <a:srgbClr val="339966"/>
                      </a:solidFill>
                      <a:prstDash val="solid"/>
                      <a:round/>
                      <a:headEnd type="none" w="med" len="med"/>
                      <a:tailEnd type="none" w="med" len="med"/>
                    </a:lnT>
                    <a:lnB w="12700" cap="flat" cmpd="sng" algn="ctr">
                      <a:solidFill>
                        <a:srgbClr val="339966"/>
                      </a:solidFill>
                      <a:prstDash val="solid"/>
                      <a:round/>
                      <a:headEnd type="none" w="med" len="med"/>
                      <a:tailEnd type="none" w="med" len="med"/>
                    </a:lnB>
                  </a:tcPr>
                </a:tc>
                <a:tc>
                  <a:txBody>
                    <a:bodyPr/>
                    <a:lstStyle/>
                    <a:p>
                      <a:pPr marL="0" marR="0" algn="r">
                        <a:lnSpc>
                          <a:spcPct val="107000"/>
                        </a:lnSpc>
                        <a:spcBef>
                          <a:spcPts val="0"/>
                        </a:spcBef>
                        <a:spcAft>
                          <a:spcPts val="800"/>
                        </a:spcAft>
                      </a:pPr>
                      <a:r>
                        <a:rPr lang="en-US" sz="1200">
                          <a:effectLst/>
                          <a:latin typeface="Arial Narrow" panose="020B0606020202030204" pitchFamily="34" charset="0"/>
                          <a:ea typeface="Calibri" panose="020F0502020204030204" pitchFamily="34" charset="0"/>
                          <a:cs typeface="Calibri" panose="020F0502020204030204" pitchFamily="34" charset="0"/>
                        </a:rPr>
                        <a:t>6</a:t>
                      </a:r>
                      <a:endParaRPr lang="en-ZA" sz="1200">
                        <a:effectLst/>
                        <a:latin typeface="Arial Narrow" panose="020B0606020202030204" pitchFamily="34" charset="0"/>
                        <a:ea typeface="Calibri" panose="020F0502020204030204" pitchFamily="34" charset="0"/>
                        <a:cs typeface="Times New Roman" panose="02020603050405020304" pitchFamily="18" charset="0"/>
                      </a:endParaRPr>
                    </a:p>
                  </a:txBody>
                  <a:tcPr marL="18274" marR="18274" marT="0" marB="0" anchor="ctr">
                    <a:lnL w="12700" cap="flat" cmpd="sng" algn="ctr">
                      <a:solidFill>
                        <a:srgbClr val="339966"/>
                      </a:solidFill>
                      <a:prstDash val="solid"/>
                      <a:round/>
                      <a:headEnd type="none" w="med" len="med"/>
                      <a:tailEnd type="none" w="med" len="med"/>
                    </a:lnL>
                    <a:lnR w="12700" cap="flat" cmpd="sng" algn="ctr">
                      <a:solidFill>
                        <a:srgbClr val="339966"/>
                      </a:solidFill>
                      <a:prstDash val="solid"/>
                      <a:round/>
                      <a:headEnd type="none" w="med" len="med"/>
                      <a:tailEnd type="none" w="med" len="med"/>
                    </a:lnR>
                    <a:lnT w="12700" cap="flat" cmpd="sng" algn="ctr">
                      <a:solidFill>
                        <a:srgbClr val="339966"/>
                      </a:solidFill>
                      <a:prstDash val="solid"/>
                      <a:round/>
                      <a:headEnd type="none" w="med" len="med"/>
                      <a:tailEnd type="none" w="med" len="med"/>
                    </a:lnT>
                    <a:lnB w="12700" cap="flat" cmpd="sng" algn="ctr">
                      <a:solidFill>
                        <a:srgbClr val="339966"/>
                      </a:solidFill>
                      <a:prstDash val="solid"/>
                      <a:round/>
                      <a:headEnd type="none" w="med" len="med"/>
                      <a:tailEnd type="none" w="med" len="med"/>
                    </a:lnB>
                  </a:tcPr>
                </a:tc>
                <a:tc>
                  <a:txBody>
                    <a:bodyPr/>
                    <a:lstStyle/>
                    <a:p>
                      <a:pPr marL="0" marR="0" algn="r">
                        <a:lnSpc>
                          <a:spcPct val="107000"/>
                        </a:lnSpc>
                        <a:spcBef>
                          <a:spcPts val="0"/>
                        </a:spcBef>
                        <a:spcAft>
                          <a:spcPts val="800"/>
                        </a:spcAft>
                      </a:pPr>
                      <a:r>
                        <a:rPr lang="en-US" sz="1200" dirty="0">
                          <a:effectLst/>
                          <a:latin typeface="Arial Narrow" panose="020B0606020202030204" pitchFamily="34" charset="0"/>
                          <a:ea typeface="Calibri" panose="020F0502020204030204" pitchFamily="34" charset="0"/>
                          <a:cs typeface="Calibri" panose="020F0502020204030204" pitchFamily="34" charset="0"/>
                        </a:rPr>
                        <a:t>6</a:t>
                      </a:r>
                      <a:endParaRPr lang="en-ZA" sz="1200" dirty="0">
                        <a:effectLst/>
                        <a:latin typeface="Arial Narrow" panose="020B0606020202030204" pitchFamily="34" charset="0"/>
                        <a:ea typeface="Calibri" panose="020F0502020204030204" pitchFamily="34" charset="0"/>
                        <a:cs typeface="Times New Roman" panose="02020603050405020304" pitchFamily="18" charset="0"/>
                      </a:endParaRPr>
                    </a:p>
                  </a:txBody>
                  <a:tcPr marL="18274" marR="18274" marT="0" marB="0" anchor="ctr">
                    <a:lnL w="12700" cap="flat" cmpd="sng" algn="ctr">
                      <a:solidFill>
                        <a:srgbClr val="339966"/>
                      </a:solidFill>
                      <a:prstDash val="solid"/>
                      <a:round/>
                      <a:headEnd type="none" w="med" len="med"/>
                      <a:tailEnd type="none" w="med" len="med"/>
                    </a:lnL>
                    <a:lnR w="12700" cap="flat" cmpd="sng" algn="ctr">
                      <a:solidFill>
                        <a:srgbClr val="339966"/>
                      </a:solidFill>
                      <a:prstDash val="solid"/>
                      <a:round/>
                      <a:headEnd type="none" w="med" len="med"/>
                      <a:tailEnd type="none" w="med" len="med"/>
                    </a:lnR>
                    <a:lnT w="12700" cap="flat" cmpd="sng" algn="ctr">
                      <a:solidFill>
                        <a:srgbClr val="339966"/>
                      </a:solidFill>
                      <a:prstDash val="solid"/>
                      <a:round/>
                      <a:headEnd type="none" w="med" len="med"/>
                      <a:tailEnd type="none" w="med" len="med"/>
                    </a:lnT>
                    <a:lnB w="12700" cap="flat" cmpd="sng" algn="ctr">
                      <a:solidFill>
                        <a:srgbClr val="339966"/>
                      </a:solidFill>
                      <a:prstDash val="solid"/>
                      <a:round/>
                      <a:headEnd type="none" w="med" len="med"/>
                      <a:tailEnd type="none" w="med" len="med"/>
                    </a:lnB>
                  </a:tcPr>
                </a:tc>
                <a:tc>
                  <a:txBody>
                    <a:bodyPr/>
                    <a:lstStyle/>
                    <a:p>
                      <a:pPr marL="0" marR="0" algn="r">
                        <a:lnSpc>
                          <a:spcPct val="107000"/>
                        </a:lnSpc>
                        <a:spcBef>
                          <a:spcPts val="0"/>
                        </a:spcBef>
                        <a:spcAft>
                          <a:spcPts val="800"/>
                        </a:spcAft>
                      </a:pPr>
                      <a:r>
                        <a:rPr lang="en-US" sz="1200">
                          <a:effectLst/>
                          <a:latin typeface="Arial Narrow" panose="020B0606020202030204" pitchFamily="34" charset="0"/>
                          <a:ea typeface="Calibri" panose="020F0502020204030204" pitchFamily="34" charset="0"/>
                          <a:cs typeface="Calibri" panose="020F0502020204030204" pitchFamily="34" charset="0"/>
                        </a:rPr>
                        <a:t>6</a:t>
                      </a:r>
                      <a:endParaRPr lang="en-ZA" sz="1200">
                        <a:effectLst/>
                        <a:latin typeface="Arial Narrow" panose="020B0606020202030204" pitchFamily="34" charset="0"/>
                        <a:ea typeface="Calibri" panose="020F0502020204030204" pitchFamily="34" charset="0"/>
                        <a:cs typeface="Times New Roman" panose="02020603050405020304" pitchFamily="18" charset="0"/>
                      </a:endParaRPr>
                    </a:p>
                  </a:txBody>
                  <a:tcPr marL="18274" marR="18274" marT="0" marB="0" anchor="ctr">
                    <a:lnL w="12700" cap="flat" cmpd="sng" algn="ctr">
                      <a:solidFill>
                        <a:srgbClr val="339966"/>
                      </a:solidFill>
                      <a:prstDash val="solid"/>
                      <a:round/>
                      <a:headEnd type="none" w="med" len="med"/>
                      <a:tailEnd type="none" w="med" len="med"/>
                    </a:lnL>
                    <a:lnR w="12700" cap="flat" cmpd="sng" algn="ctr">
                      <a:solidFill>
                        <a:srgbClr val="339966"/>
                      </a:solidFill>
                      <a:prstDash val="solid"/>
                      <a:round/>
                      <a:headEnd type="none" w="med" len="med"/>
                      <a:tailEnd type="none" w="med" len="med"/>
                    </a:lnR>
                    <a:lnT w="12700" cap="flat" cmpd="sng" algn="ctr">
                      <a:solidFill>
                        <a:srgbClr val="339966"/>
                      </a:solidFill>
                      <a:prstDash val="solid"/>
                      <a:round/>
                      <a:headEnd type="none" w="med" len="med"/>
                      <a:tailEnd type="none" w="med" len="med"/>
                    </a:lnT>
                    <a:lnB w="12700" cap="flat" cmpd="sng" algn="ctr">
                      <a:solidFill>
                        <a:srgbClr val="339966"/>
                      </a:solidFill>
                      <a:prstDash val="solid"/>
                      <a:round/>
                      <a:headEnd type="none" w="med" len="med"/>
                      <a:tailEnd type="none" w="med" len="med"/>
                    </a:lnB>
                  </a:tcPr>
                </a:tc>
                <a:tc>
                  <a:txBody>
                    <a:bodyPr/>
                    <a:lstStyle/>
                    <a:p>
                      <a:pPr marL="0" marR="0" algn="r">
                        <a:lnSpc>
                          <a:spcPct val="107000"/>
                        </a:lnSpc>
                        <a:spcBef>
                          <a:spcPts val="0"/>
                        </a:spcBef>
                        <a:spcAft>
                          <a:spcPts val="800"/>
                        </a:spcAft>
                      </a:pPr>
                      <a:r>
                        <a:rPr lang="en-US" sz="1200">
                          <a:effectLst/>
                          <a:latin typeface="Arial Narrow" panose="020B0606020202030204" pitchFamily="34" charset="0"/>
                          <a:ea typeface="Calibri" panose="020F0502020204030204" pitchFamily="34" charset="0"/>
                          <a:cs typeface="Calibri" panose="020F0502020204030204" pitchFamily="34" charset="0"/>
                        </a:rPr>
                        <a:t>19</a:t>
                      </a:r>
                      <a:endParaRPr lang="en-ZA" sz="1200">
                        <a:effectLst/>
                        <a:latin typeface="Arial Narrow" panose="020B0606020202030204" pitchFamily="34" charset="0"/>
                        <a:ea typeface="Calibri" panose="020F0502020204030204" pitchFamily="34" charset="0"/>
                        <a:cs typeface="Times New Roman" panose="02020603050405020304" pitchFamily="18" charset="0"/>
                      </a:endParaRPr>
                    </a:p>
                  </a:txBody>
                  <a:tcPr marL="18274" marR="18274" marT="0" marB="0" anchor="ctr">
                    <a:lnL w="12700" cap="flat" cmpd="sng" algn="ctr">
                      <a:solidFill>
                        <a:srgbClr val="339966"/>
                      </a:solidFill>
                      <a:prstDash val="solid"/>
                      <a:round/>
                      <a:headEnd type="none" w="med" len="med"/>
                      <a:tailEnd type="none" w="med" len="med"/>
                    </a:lnL>
                    <a:lnR w="12700" cap="flat" cmpd="sng" algn="ctr">
                      <a:solidFill>
                        <a:srgbClr val="339966"/>
                      </a:solidFill>
                      <a:prstDash val="solid"/>
                      <a:round/>
                      <a:headEnd type="none" w="med" len="med"/>
                      <a:tailEnd type="none" w="med" len="med"/>
                    </a:lnR>
                    <a:lnT w="12700" cap="flat" cmpd="sng" algn="ctr">
                      <a:solidFill>
                        <a:srgbClr val="339966"/>
                      </a:solidFill>
                      <a:prstDash val="solid"/>
                      <a:round/>
                      <a:headEnd type="none" w="med" len="med"/>
                      <a:tailEnd type="none" w="med" len="med"/>
                    </a:lnT>
                    <a:lnB w="12700" cap="flat" cmpd="sng" algn="ctr">
                      <a:solidFill>
                        <a:srgbClr val="339966"/>
                      </a:solidFill>
                      <a:prstDash val="solid"/>
                      <a:round/>
                      <a:headEnd type="none" w="med" len="med"/>
                      <a:tailEnd type="none" w="med" len="med"/>
                    </a:lnB>
                  </a:tcPr>
                </a:tc>
                <a:tc>
                  <a:txBody>
                    <a:bodyPr/>
                    <a:lstStyle/>
                    <a:p>
                      <a:pPr marL="0" marR="0" algn="r">
                        <a:lnSpc>
                          <a:spcPct val="107000"/>
                        </a:lnSpc>
                        <a:spcBef>
                          <a:spcPts val="0"/>
                        </a:spcBef>
                        <a:spcAft>
                          <a:spcPts val="800"/>
                        </a:spcAft>
                      </a:pPr>
                      <a:r>
                        <a:rPr lang="en-US" sz="1200">
                          <a:effectLst/>
                          <a:latin typeface="Arial Narrow" panose="020B0606020202030204" pitchFamily="34" charset="0"/>
                          <a:ea typeface="Calibri" panose="020F0502020204030204" pitchFamily="34" charset="0"/>
                          <a:cs typeface="Calibri" panose="020F0502020204030204" pitchFamily="34" charset="0"/>
                        </a:rPr>
                        <a:t>20</a:t>
                      </a:r>
                      <a:endParaRPr lang="en-ZA" sz="1200">
                        <a:effectLst/>
                        <a:latin typeface="Arial Narrow" panose="020B0606020202030204" pitchFamily="34" charset="0"/>
                        <a:ea typeface="Calibri" panose="020F0502020204030204" pitchFamily="34" charset="0"/>
                        <a:cs typeface="Times New Roman" panose="02020603050405020304" pitchFamily="18" charset="0"/>
                      </a:endParaRPr>
                    </a:p>
                  </a:txBody>
                  <a:tcPr marL="18274" marR="18274" marT="0" marB="0" anchor="ctr">
                    <a:lnL w="12700" cap="flat" cmpd="sng" algn="ctr">
                      <a:solidFill>
                        <a:srgbClr val="339966"/>
                      </a:solidFill>
                      <a:prstDash val="solid"/>
                      <a:round/>
                      <a:headEnd type="none" w="med" len="med"/>
                      <a:tailEnd type="none" w="med" len="med"/>
                    </a:lnL>
                    <a:lnR w="12700" cap="flat" cmpd="sng" algn="ctr">
                      <a:solidFill>
                        <a:srgbClr val="339966"/>
                      </a:solidFill>
                      <a:prstDash val="solid"/>
                      <a:round/>
                      <a:headEnd type="none" w="med" len="med"/>
                      <a:tailEnd type="none" w="med" len="med"/>
                    </a:lnR>
                    <a:lnT w="12700" cap="flat" cmpd="sng" algn="ctr">
                      <a:solidFill>
                        <a:srgbClr val="339966"/>
                      </a:solidFill>
                      <a:prstDash val="solid"/>
                      <a:round/>
                      <a:headEnd type="none" w="med" len="med"/>
                      <a:tailEnd type="none" w="med" len="med"/>
                    </a:lnT>
                    <a:lnB w="12700" cap="flat" cmpd="sng" algn="ctr">
                      <a:solidFill>
                        <a:srgbClr val="339966"/>
                      </a:solidFill>
                      <a:prstDash val="solid"/>
                      <a:round/>
                      <a:headEnd type="none" w="med" len="med"/>
                      <a:tailEnd type="none" w="med" len="med"/>
                    </a:lnB>
                  </a:tcPr>
                </a:tc>
                <a:tc>
                  <a:txBody>
                    <a:bodyPr/>
                    <a:lstStyle/>
                    <a:p>
                      <a:pPr marL="0" marR="0" algn="r">
                        <a:lnSpc>
                          <a:spcPct val="107000"/>
                        </a:lnSpc>
                        <a:spcBef>
                          <a:spcPts val="0"/>
                        </a:spcBef>
                        <a:spcAft>
                          <a:spcPts val="800"/>
                        </a:spcAft>
                      </a:pPr>
                      <a:r>
                        <a:rPr lang="en-US" sz="1200">
                          <a:effectLst/>
                          <a:latin typeface="Arial Narrow" panose="020B0606020202030204" pitchFamily="34" charset="0"/>
                          <a:ea typeface="Calibri" panose="020F0502020204030204" pitchFamily="34" charset="0"/>
                          <a:cs typeface="Calibri" panose="020F0502020204030204" pitchFamily="34" charset="0"/>
                        </a:rPr>
                        <a:t>21</a:t>
                      </a:r>
                      <a:endParaRPr lang="en-ZA" sz="1200">
                        <a:effectLst/>
                        <a:latin typeface="Arial Narrow" panose="020B0606020202030204" pitchFamily="34" charset="0"/>
                        <a:ea typeface="Calibri" panose="020F0502020204030204" pitchFamily="34" charset="0"/>
                        <a:cs typeface="Times New Roman" panose="02020603050405020304" pitchFamily="18" charset="0"/>
                      </a:endParaRPr>
                    </a:p>
                  </a:txBody>
                  <a:tcPr marL="18274" marR="18274" marT="0" marB="0" anchor="ctr">
                    <a:lnL w="12700" cap="flat" cmpd="sng" algn="ctr">
                      <a:solidFill>
                        <a:srgbClr val="339966"/>
                      </a:solidFill>
                      <a:prstDash val="solid"/>
                      <a:round/>
                      <a:headEnd type="none" w="med" len="med"/>
                      <a:tailEnd type="none" w="med" len="med"/>
                    </a:lnL>
                    <a:lnR w="12700" cap="flat" cmpd="sng" algn="ctr">
                      <a:solidFill>
                        <a:srgbClr val="339966"/>
                      </a:solidFill>
                      <a:prstDash val="solid"/>
                      <a:round/>
                      <a:headEnd type="none" w="med" len="med"/>
                      <a:tailEnd type="none" w="med" len="med"/>
                    </a:lnR>
                    <a:lnT w="12700" cap="flat" cmpd="sng" algn="ctr">
                      <a:solidFill>
                        <a:srgbClr val="339966"/>
                      </a:solidFill>
                      <a:prstDash val="solid"/>
                      <a:round/>
                      <a:headEnd type="none" w="med" len="med"/>
                      <a:tailEnd type="none" w="med" len="med"/>
                    </a:lnT>
                    <a:lnB w="12700" cap="flat" cmpd="sng" algn="ctr">
                      <a:solidFill>
                        <a:srgbClr val="339966"/>
                      </a:solidFill>
                      <a:prstDash val="solid"/>
                      <a:round/>
                      <a:headEnd type="none" w="med" len="med"/>
                      <a:tailEnd type="none" w="med" len="med"/>
                    </a:lnB>
                  </a:tcPr>
                </a:tc>
                <a:tc>
                  <a:txBody>
                    <a:bodyPr/>
                    <a:lstStyle/>
                    <a:p>
                      <a:pPr marL="0" marR="0" algn="r">
                        <a:lnSpc>
                          <a:spcPct val="107000"/>
                        </a:lnSpc>
                        <a:spcBef>
                          <a:spcPts val="0"/>
                        </a:spcBef>
                        <a:spcAft>
                          <a:spcPts val="800"/>
                        </a:spcAft>
                      </a:pPr>
                      <a:r>
                        <a:rPr lang="en-US" sz="1200">
                          <a:effectLst/>
                          <a:latin typeface="Arial Narrow" panose="020B0606020202030204" pitchFamily="34" charset="0"/>
                          <a:ea typeface="Calibri" panose="020F0502020204030204" pitchFamily="34" charset="0"/>
                          <a:cs typeface="Calibri" panose="020F0502020204030204" pitchFamily="34" charset="0"/>
                        </a:rPr>
                        <a:t>22</a:t>
                      </a:r>
                      <a:endParaRPr lang="en-ZA" sz="1200">
                        <a:effectLst/>
                        <a:latin typeface="Arial Narrow" panose="020B0606020202030204" pitchFamily="34" charset="0"/>
                        <a:ea typeface="Calibri" panose="020F0502020204030204" pitchFamily="34" charset="0"/>
                        <a:cs typeface="Times New Roman" panose="02020603050405020304" pitchFamily="18" charset="0"/>
                      </a:endParaRPr>
                    </a:p>
                  </a:txBody>
                  <a:tcPr marL="18274" marR="18274" marT="0" marB="0" anchor="ctr">
                    <a:lnL w="12700" cap="flat" cmpd="sng" algn="ctr">
                      <a:solidFill>
                        <a:srgbClr val="339966"/>
                      </a:solidFill>
                      <a:prstDash val="solid"/>
                      <a:round/>
                      <a:headEnd type="none" w="med" len="med"/>
                      <a:tailEnd type="none" w="med" len="med"/>
                    </a:lnL>
                    <a:lnR w="12700" cap="flat" cmpd="sng" algn="ctr">
                      <a:solidFill>
                        <a:srgbClr val="339966"/>
                      </a:solidFill>
                      <a:prstDash val="solid"/>
                      <a:round/>
                      <a:headEnd type="none" w="med" len="med"/>
                      <a:tailEnd type="none" w="med" len="med"/>
                    </a:lnR>
                    <a:lnT w="12700" cap="flat" cmpd="sng" algn="ctr">
                      <a:solidFill>
                        <a:srgbClr val="339966"/>
                      </a:solidFill>
                      <a:prstDash val="solid"/>
                      <a:round/>
                      <a:headEnd type="none" w="med" len="med"/>
                      <a:tailEnd type="none" w="med" len="med"/>
                    </a:lnT>
                    <a:lnB w="12700" cap="flat" cmpd="sng" algn="ctr">
                      <a:solidFill>
                        <a:srgbClr val="339966"/>
                      </a:solidFill>
                      <a:prstDash val="solid"/>
                      <a:round/>
                      <a:headEnd type="none" w="med" len="med"/>
                      <a:tailEnd type="none" w="med" len="med"/>
                    </a:lnB>
                  </a:tcPr>
                </a:tc>
                <a:extLst>
                  <a:ext uri="{0D108BD9-81ED-4DB2-BD59-A6C34878D82A}">
                    <a16:rowId xmlns:a16="http://schemas.microsoft.com/office/drawing/2014/main" xmlns="" val="1470702713"/>
                  </a:ext>
                </a:extLst>
              </a:tr>
              <a:tr h="199813">
                <a:tc>
                  <a:txBody>
                    <a:bodyPr/>
                    <a:lstStyle/>
                    <a:p>
                      <a:pPr marL="0" marR="0" algn="r">
                        <a:lnSpc>
                          <a:spcPct val="107000"/>
                        </a:lnSpc>
                        <a:spcBef>
                          <a:spcPts val="0"/>
                        </a:spcBef>
                        <a:spcAft>
                          <a:spcPts val="800"/>
                        </a:spcAft>
                      </a:pPr>
                      <a:r>
                        <a:rPr lang="en-US" sz="1200" b="1">
                          <a:effectLst/>
                          <a:latin typeface="Arial Narrow" panose="020B0606020202030204" pitchFamily="34" charset="0"/>
                          <a:ea typeface="Calibri" panose="020F0502020204030204" pitchFamily="34" charset="0"/>
                          <a:cs typeface="Calibri" panose="020F0502020204030204" pitchFamily="34" charset="0"/>
                        </a:rPr>
                        <a:t> </a:t>
                      </a:r>
                      <a:endParaRPr lang="en-ZA" sz="1200">
                        <a:effectLst/>
                        <a:latin typeface="Arial Narrow" panose="020B0606020202030204" pitchFamily="34" charset="0"/>
                        <a:ea typeface="Calibri" panose="020F0502020204030204" pitchFamily="34" charset="0"/>
                        <a:cs typeface="Times New Roman" panose="02020603050405020304" pitchFamily="18" charset="0"/>
                      </a:endParaRPr>
                    </a:p>
                  </a:txBody>
                  <a:tcPr marL="18274" marR="18274" marT="0" marB="0">
                    <a:lnL w="12700" cap="flat" cmpd="sng" algn="ctr">
                      <a:solidFill>
                        <a:srgbClr val="339966"/>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339966"/>
                      </a:solidFill>
                      <a:prstDash val="solid"/>
                      <a:round/>
                      <a:headEnd type="none" w="med" len="med"/>
                      <a:tailEnd type="none" w="med" len="med"/>
                    </a:lnT>
                    <a:lnB w="12700" cap="flat" cmpd="sng" algn="ctr">
                      <a:solidFill>
                        <a:srgbClr val="339966"/>
                      </a:solidFill>
                      <a:prstDash val="solid"/>
                      <a:round/>
                      <a:headEnd type="none" w="med" len="med"/>
                      <a:tailEnd type="none" w="med" len="med"/>
                    </a:lnB>
                  </a:tcPr>
                </a:tc>
                <a:tc>
                  <a:txBody>
                    <a:bodyPr/>
                    <a:lstStyle/>
                    <a:p>
                      <a:pPr marL="0" marR="0">
                        <a:lnSpc>
                          <a:spcPct val="107000"/>
                        </a:lnSpc>
                        <a:spcBef>
                          <a:spcPts val="0"/>
                        </a:spcBef>
                        <a:spcAft>
                          <a:spcPts val="800"/>
                        </a:spcAft>
                      </a:pPr>
                      <a:r>
                        <a:rPr lang="en-US" sz="1200">
                          <a:effectLst/>
                          <a:latin typeface="Arial Narrow" panose="020B0606020202030204" pitchFamily="34" charset="0"/>
                          <a:ea typeface="Calibri" panose="020F0502020204030204" pitchFamily="34" charset="0"/>
                          <a:cs typeface="Calibri" panose="020F0502020204030204" pitchFamily="34" charset="0"/>
                        </a:rPr>
                        <a:t>Departmental agencies</a:t>
                      </a:r>
                      <a:endParaRPr lang="en-ZA" sz="1200">
                        <a:effectLst/>
                        <a:latin typeface="Arial Narrow" panose="020B0606020202030204" pitchFamily="34" charset="0"/>
                        <a:ea typeface="Calibri" panose="020F0502020204030204" pitchFamily="34" charset="0"/>
                        <a:cs typeface="Times New Roman" panose="02020603050405020304" pitchFamily="18" charset="0"/>
                      </a:endParaRPr>
                    </a:p>
                  </a:txBody>
                  <a:tcPr marL="18274" marR="18274" marT="0" marB="0" anchor="ctr">
                    <a:lnL w="12700" cap="flat" cmpd="sng" algn="ctr">
                      <a:solidFill>
                        <a:srgbClr val="FFFFFF"/>
                      </a:solidFill>
                      <a:prstDash val="solid"/>
                      <a:round/>
                      <a:headEnd type="none" w="med" len="med"/>
                      <a:tailEnd type="none" w="med" len="med"/>
                    </a:lnL>
                    <a:lnR w="12700" cap="flat" cmpd="sng" algn="ctr">
                      <a:solidFill>
                        <a:srgbClr val="339966"/>
                      </a:solidFill>
                      <a:prstDash val="solid"/>
                      <a:round/>
                      <a:headEnd type="none" w="med" len="med"/>
                      <a:tailEnd type="none" w="med" len="med"/>
                    </a:lnR>
                    <a:lnT w="12700" cap="flat" cmpd="sng" algn="ctr">
                      <a:solidFill>
                        <a:srgbClr val="339966"/>
                      </a:solidFill>
                      <a:prstDash val="solid"/>
                      <a:round/>
                      <a:headEnd type="none" w="med" len="med"/>
                      <a:tailEnd type="none" w="med" len="med"/>
                    </a:lnT>
                    <a:lnB w="12700" cap="flat" cmpd="sng" algn="ctr">
                      <a:solidFill>
                        <a:srgbClr val="339966"/>
                      </a:solidFill>
                      <a:prstDash val="solid"/>
                      <a:round/>
                      <a:headEnd type="none" w="med" len="med"/>
                      <a:tailEnd type="none" w="med" len="med"/>
                    </a:lnB>
                  </a:tcPr>
                </a:tc>
                <a:tc>
                  <a:txBody>
                    <a:bodyPr/>
                    <a:lstStyle/>
                    <a:p>
                      <a:pPr marL="0" marR="0" algn="r">
                        <a:lnSpc>
                          <a:spcPct val="107000"/>
                        </a:lnSpc>
                        <a:spcBef>
                          <a:spcPts val="0"/>
                        </a:spcBef>
                        <a:spcAft>
                          <a:spcPts val="800"/>
                        </a:spcAft>
                      </a:pPr>
                      <a:r>
                        <a:rPr lang="en-US" sz="1200">
                          <a:effectLst/>
                          <a:latin typeface="Arial Narrow" panose="020B0606020202030204" pitchFamily="34" charset="0"/>
                          <a:ea typeface="Calibri" panose="020F0502020204030204" pitchFamily="34" charset="0"/>
                          <a:cs typeface="Calibri" panose="020F0502020204030204" pitchFamily="34" charset="0"/>
                        </a:rPr>
                        <a:t>189</a:t>
                      </a:r>
                      <a:endParaRPr lang="en-ZA" sz="1200">
                        <a:effectLst/>
                        <a:latin typeface="Arial Narrow" panose="020B0606020202030204" pitchFamily="34" charset="0"/>
                        <a:ea typeface="Calibri" panose="020F0502020204030204" pitchFamily="34" charset="0"/>
                        <a:cs typeface="Times New Roman" panose="02020603050405020304" pitchFamily="18" charset="0"/>
                      </a:endParaRPr>
                    </a:p>
                  </a:txBody>
                  <a:tcPr marL="18274" marR="18274" marT="0" marB="0" anchor="ctr">
                    <a:lnL w="12700" cap="flat" cmpd="sng" algn="ctr">
                      <a:solidFill>
                        <a:srgbClr val="339966"/>
                      </a:solidFill>
                      <a:prstDash val="solid"/>
                      <a:round/>
                      <a:headEnd type="none" w="med" len="med"/>
                      <a:tailEnd type="none" w="med" len="med"/>
                    </a:lnL>
                    <a:lnR w="12700" cap="flat" cmpd="sng" algn="ctr">
                      <a:solidFill>
                        <a:srgbClr val="339966"/>
                      </a:solidFill>
                      <a:prstDash val="solid"/>
                      <a:round/>
                      <a:headEnd type="none" w="med" len="med"/>
                      <a:tailEnd type="none" w="med" len="med"/>
                    </a:lnR>
                    <a:lnT w="12700" cap="flat" cmpd="sng" algn="ctr">
                      <a:solidFill>
                        <a:srgbClr val="339966"/>
                      </a:solidFill>
                      <a:prstDash val="solid"/>
                      <a:round/>
                      <a:headEnd type="none" w="med" len="med"/>
                      <a:tailEnd type="none" w="med" len="med"/>
                    </a:lnT>
                    <a:lnB w="12700" cap="flat" cmpd="sng" algn="ctr">
                      <a:solidFill>
                        <a:srgbClr val="339966"/>
                      </a:solidFill>
                      <a:prstDash val="solid"/>
                      <a:round/>
                      <a:headEnd type="none" w="med" len="med"/>
                      <a:tailEnd type="none" w="med" len="med"/>
                    </a:lnB>
                  </a:tcPr>
                </a:tc>
                <a:tc>
                  <a:txBody>
                    <a:bodyPr/>
                    <a:lstStyle/>
                    <a:p>
                      <a:pPr marL="0" marR="0" algn="r">
                        <a:lnSpc>
                          <a:spcPct val="107000"/>
                        </a:lnSpc>
                        <a:spcBef>
                          <a:spcPts val="0"/>
                        </a:spcBef>
                        <a:spcAft>
                          <a:spcPts val="800"/>
                        </a:spcAft>
                      </a:pPr>
                      <a:r>
                        <a:rPr lang="en-US" sz="1200">
                          <a:effectLst/>
                          <a:latin typeface="Arial Narrow" panose="020B0606020202030204" pitchFamily="34" charset="0"/>
                          <a:ea typeface="Calibri" panose="020F0502020204030204" pitchFamily="34" charset="0"/>
                          <a:cs typeface="Calibri" panose="020F0502020204030204" pitchFamily="34" charset="0"/>
                        </a:rPr>
                        <a:t>121</a:t>
                      </a:r>
                      <a:endParaRPr lang="en-ZA" sz="1200">
                        <a:effectLst/>
                        <a:latin typeface="Arial Narrow" panose="020B0606020202030204" pitchFamily="34" charset="0"/>
                        <a:ea typeface="Calibri" panose="020F0502020204030204" pitchFamily="34" charset="0"/>
                        <a:cs typeface="Times New Roman" panose="02020603050405020304" pitchFamily="18" charset="0"/>
                      </a:endParaRPr>
                    </a:p>
                  </a:txBody>
                  <a:tcPr marL="18274" marR="18274" marT="0" marB="0" anchor="ctr">
                    <a:lnL w="12700" cap="flat" cmpd="sng" algn="ctr">
                      <a:solidFill>
                        <a:srgbClr val="339966"/>
                      </a:solidFill>
                      <a:prstDash val="solid"/>
                      <a:round/>
                      <a:headEnd type="none" w="med" len="med"/>
                      <a:tailEnd type="none" w="med" len="med"/>
                    </a:lnL>
                    <a:lnR w="12700" cap="flat" cmpd="sng" algn="ctr">
                      <a:solidFill>
                        <a:srgbClr val="339966"/>
                      </a:solidFill>
                      <a:prstDash val="solid"/>
                      <a:round/>
                      <a:headEnd type="none" w="med" len="med"/>
                      <a:tailEnd type="none" w="med" len="med"/>
                    </a:lnR>
                    <a:lnT w="12700" cap="flat" cmpd="sng" algn="ctr">
                      <a:solidFill>
                        <a:srgbClr val="339966"/>
                      </a:solidFill>
                      <a:prstDash val="solid"/>
                      <a:round/>
                      <a:headEnd type="none" w="med" len="med"/>
                      <a:tailEnd type="none" w="med" len="med"/>
                    </a:lnT>
                    <a:lnB w="12700" cap="flat" cmpd="sng" algn="ctr">
                      <a:solidFill>
                        <a:srgbClr val="339966"/>
                      </a:solidFill>
                      <a:prstDash val="solid"/>
                      <a:round/>
                      <a:headEnd type="none" w="med" len="med"/>
                      <a:tailEnd type="none" w="med" len="med"/>
                    </a:lnB>
                  </a:tcPr>
                </a:tc>
                <a:tc>
                  <a:txBody>
                    <a:bodyPr/>
                    <a:lstStyle/>
                    <a:p>
                      <a:pPr marL="0" marR="0" algn="r">
                        <a:lnSpc>
                          <a:spcPct val="107000"/>
                        </a:lnSpc>
                        <a:spcBef>
                          <a:spcPts val="0"/>
                        </a:spcBef>
                        <a:spcAft>
                          <a:spcPts val="800"/>
                        </a:spcAft>
                      </a:pPr>
                      <a:r>
                        <a:rPr lang="en-US" sz="1200">
                          <a:effectLst/>
                          <a:latin typeface="Arial Narrow" panose="020B0606020202030204" pitchFamily="34" charset="0"/>
                          <a:ea typeface="Calibri" panose="020F0502020204030204" pitchFamily="34" charset="0"/>
                          <a:cs typeface="Calibri" panose="020F0502020204030204" pitchFamily="34" charset="0"/>
                        </a:rPr>
                        <a:t>204</a:t>
                      </a:r>
                      <a:endParaRPr lang="en-ZA" sz="1200">
                        <a:effectLst/>
                        <a:latin typeface="Arial Narrow" panose="020B0606020202030204" pitchFamily="34" charset="0"/>
                        <a:ea typeface="Calibri" panose="020F0502020204030204" pitchFamily="34" charset="0"/>
                        <a:cs typeface="Times New Roman" panose="02020603050405020304" pitchFamily="18" charset="0"/>
                      </a:endParaRPr>
                    </a:p>
                  </a:txBody>
                  <a:tcPr marL="18274" marR="18274" marT="0" marB="0" anchor="ctr">
                    <a:lnL w="12700" cap="flat" cmpd="sng" algn="ctr">
                      <a:solidFill>
                        <a:srgbClr val="339966"/>
                      </a:solidFill>
                      <a:prstDash val="solid"/>
                      <a:round/>
                      <a:headEnd type="none" w="med" len="med"/>
                      <a:tailEnd type="none" w="med" len="med"/>
                    </a:lnL>
                    <a:lnR w="12700" cap="flat" cmpd="sng" algn="ctr">
                      <a:solidFill>
                        <a:srgbClr val="339966"/>
                      </a:solidFill>
                      <a:prstDash val="solid"/>
                      <a:round/>
                      <a:headEnd type="none" w="med" len="med"/>
                      <a:tailEnd type="none" w="med" len="med"/>
                    </a:lnR>
                    <a:lnT w="12700" cap="flat" cmpd="sng" algn="ctr">
                      <a:solidFill>
                        <a:srgbClr val="339966"/>
                      </a:solidFill>
                      <a:prstDash val="solid"/>
                      <a:round/>
                      <a:headEnd type="none" w="med" len="med"/>
                      <a:tailEnd type="none" w="med" len="med"/>
                    </a:lnT>
                    <a:lnB w="12700" cap="flat" cmpd="sng" algn="ctr">
                      <a:solidFill>
                        <a:srgbClr val="339966"/>
                      </a:solidFill>
                      <a:prstDash val="solid"/>
                      <a:round/>
                      <a:headEnd type="none" w="med" len="med"/>
                      <a:tailEnd type="none" w="med" len="med"/>
                    </a:lnB>
                  </a:tcPr>
                </a:tc>
                <a:tc>
                  <a:txBody>
                    <a:bodyPr/>
                    <a:lstStyle/>
                    <a:p>
                      <a:pPr marL="0" marR="0" algn="r">
                        <a:lnSpc>
                          <a:spcPct val="107000"/>
                        </a:lnSpc>
                        <a:spcBef>
                          <a:spcPts val="0"/>
                        </a:spcBef>
                        <a:spcAft>
                          <a:spcPts val="800"/>
                        </a:spcAft>
                      </a:pPr>
                      <a:r>
                        <a:rPr lang="en-US" sz="1200">
                          <a:effectLst/>
                          <a:latin typeface="Arial Narrow" panose="020B0606020202030204" pitchFamily="34" charset="0"/>
                          <a:ea typeface="Calibri" panose="020F0502020204030204" pitchFamily="34" charset="0"/>
                          <a:cs typeface="Calibri" panose="020F0502020204030204" pitchFamily="34" charset="0"/>
                        </a:rPr>
                        <a:t>110</a:t>
                      </a:r>
                      <a:endParaRPr lang="en-ZA" sz="1200">
                        <a:effectLst/>
                        <a:latin typeface="Arial Narrow" panose="020B0606020202030204" pitchFamily="34" charset="0"/>
                        <a:ea typeface="Calibri" panose="020F0502020204030204" pitchFamily="34" charset="0"/>
                        <a:cs typeface="Times New Roman" panose="02020603050405020304" pitchFamily="18" charset="0"/>
                      </a:endParaRPr>
                    </a:p>
                  </a:txBody>
                  <a:tcPr marL="18274" marR="18274" marT="0" marB="0" anchor="ctr">
                    <a:lnL w="12700" cap="flat" cmpd="sng" algn="ctr">
                      <a:solidFill>
                        <a:srgbClr val="339966"/>
                      </a:solidFill>
                      <a:prstDash val="solid"/>
                      <a:round/>
                      <a:headEnd type="none" w="med" len="med"/>
                      <a:tailEnd type="none" w="med" len="med"/>
                    </a:lnL>
                    <a:lnR w="12700" cap="flat" cmpd="sng" algn="ctr">
                      <a:solidFill>
                        <a:srgbClr val="339966"/>
                      </a:solidFill>
                      <a:prstDash val="solid"/>
                      <a:round/>
                      <a:headEnd type="none" w="med" len="med"/>
                      <a:tailEnd type="none" w="med" len="med"/>
                    </a:lnR>
                    <a:lnT w="12700" cap="flat" cmpd="sng" algn="ctr">
                      <a:solidFill>
                        <a:srgbClr val="339966"/>
                      </a:solidFill>
                      <a:prstDash val="solid"/>
                      <a:round/>
                      <a:headEnd type="none" w="med" len="med"/>
                      <a:tailEnd type="none" w="med" len="med"/>
                    </a:lnT>
                    <a:lnB w="12700" cap="flat" cmpd="sng" algn="ctr">
                      <a:solidFill>
                        <a:srgbClr val="339966"/>
                      </a:solidFill>
                      <a:prstDash val="solid"/>
                      <a:round/>
                      <a:headEnd type="none" w="med" len="med"/>
                      <a:tailEnd type="none" w="med" len="med"/>
                    </a:lnB>
                  </a:tcPr>
                </a:tc>
                <a:tc>
                  <a:txBody>
                    <a:bodyPr/>
                    <a:lstStyle/>
                    <a:p>
                      <a:pPr marL="0" marR="0" algn="r">
                        <a:lnSpc>
                          <a:spcPct val="107000"/>
                        </a:lnSpc>
                        <a:spcBef>
                          <a:spcPts val="0"/>
                        </a:spcBef>
                        <a:spcAft>
                          <a:spcPts val="800"/>
                        </a:spcAft>
                      </a:pPr>
                      <a:r>
                        <a:rPr lang="en-US" sz="1200">
                          <a:effectLst/>
                          <a:latin typeface="Arial Narrow" panose="020B0606020202030204" pitchFamily="34" charset="0"/>
                          <a:ea typeface="Calibri" panose="020F0502020204030204" pitchFamily="34" charset="0"/>
                          <a:cs typeface="Calibri" panose="020F0502020204030204" pitchFamily="34" charset="0"/>
                        </a:rPr>
                        <a:t>120</a:t>
                      </a:r>
                      <a:endParaRPr lang="en-ZA" sz="1200">
                        <a:effectLst/>
                        <a:latin typeface="Arial Narrow" panose="020B0606020202030204" pitchFamily="34" charset="0"/>
                        <a:ea typeface="Calibri" panose="020F0502020204030204" pitchFamily="34" charset="0"/>
                        <a:cs typeface="Times New Roman" panose="02020603050405020304" pitchFamily="18" charset="0"/>
                      </a:endParaRPr>
                    </a:p>
                  </a:txBody>
                  <a:tcPr marL="18274" marR="18274" marT="0" marB="0" anchor="ctr">
                    <a:lnL w="12700" cap="flat" cmpd="sng" algn="ctr">
                      <a:solidFill>
                        <a:srgbClr val="339966"/>
                      </a:solidFill>
                      <a:prstDash val="solid"/>
                      <a:round/>
                      <a:headEnd type="none" w="med" len="med"/>
                      <a:tailEnd type="none" w="med" len="med"/>
                    </a:lnL>
                    <a:lnR w="12700" cap="flat" cmpd="sng" algn="ctr">
                      <a:solidFill>
                        <a:srgbClr val="339966"/>
                      </a:solidFill>
                      <a:prstDash val="solid"/>
                      <a:round/>
                      <a:headEnd type="none" w="med" len="med"/>
                      <a:tailEnd type="none" w="med" len="med"/>
                    </a:lnR>
                    <a:lnT w="12700" cap="flat" cmpd="sng" algn="ctr">
                      <a:solidFill>
                        <a:srgbClr val="339966"/>
                      </a:solidFill>
                      <a:prstDash val="solid"/>
                      <a:round/>
                      <a:headEnd type="none" w="med" len="med"/>
                      <a:tailEnd type="none" w="med" len="med"/>
                    </a:lnT>
                    <a:lnB w="12700" cap="flat" cmpd="sng" algn="ctr">
                      <a:solidFill>
                        <a:srgbClr val="339966"/>
                      </a:solidFill>
                      <a:prstDash val="solid"/>
                      <a:round/>
                      <a:headEnd type="none" w="med" len="med"/>
                      <a:tailEnd type="none" w="med" len="med"/>
                    </a:lnB>
                  </a:tcPr>
                </a:tc>
                <a:tc>
                  <a:txBody>
                    <a:bodyPr/>
                    <a:lstStyle/>
                    <a:p>
                      <a:pPr marL="0" marR="0" algn="r">
                        <a:lnSpc>
                          <a:spcPct val="107000"/>
                        </a:lnSpc>
                        <a:spcBef>
                          <a:spcPts val="0"/>
                        </a:spcBef>
                        <a:spcAft>
                          <a:spcPts val="800"/>
                        </a:spcAft>
                      </a:pPr>
                      <a:r>
                        <a:rPr lang="en-US" sz="1200">
                          <a:effectLst/>
                          <a:latin typeface="Arial Narrow" panose="020B0606020202030204" pitchFamily="34" charset="0"/>
                          <a:ea typeface="Calibri" panose="020F0502020204030204" pitchFamily="34" charset="0"/>
                          <a:cs typeface="Calibri" panose="020F0502020204030204" pitchFamily="34" charset="0"/>
                        </a:rPr>
                        <a:t>130</a:t>
                      </a:r>
                      <a:endParaRPr lang="en-ZA" sz="1200">
                        <a:effectLst/>
                        <a:latin typeface="Arial Narrow" panose="020B0606020202030204" pitchFamily="34" charset="0"/>
                        <a:ea typeface="Calibri" panose="020F0502020204030204" pitchFamily="34" charset="0"/>
                        <a:cs typeface="Times New Roman" panose="02020603050405020304" pitchFamily="18" charset="0"/>
                      </a:endParaRPr>
                    </a:p>
                  </a:txBody>
                  <a:tcPr marL="18274" marR="18274" marT="0" marB="0" anchor="ctr">
                    <a:lnL w="12700" cap="flat" cmpd="sng" algn="ctr">
                      <a:solidFill>
                        <a:srgbClr val="339966"/>
                      </a:solidFill>
                      <a:prstDash val="solid"/>
                      <a:round/>
                      <a:headEnd type="none" w="med" len="med"/>
                      <a:tailEnd type="none" w="med" len="med"/>
                    </a:lnL>
                    <a:lnR w="12700" cap="flat" cmpd="sng" algn="ctr">
                      <a:solidFill>
                        <a:srgbClr val="339966"/>
                      </a:solidFill>
                      <a:prstDash val="solid"/>
                      <a:round/>
                      <a:headEnd type="none" w="med" len="med"/>
                      <a:tailEnd type="none" w="med" len="med"/>
                    </a:lnR>
                    <a:lnT w="12700" cap="flat" cmpd="sng" algn="ctr">
                      <a:solidFill>
                        <a:srgbClr val="339966"/>
                      </a:solidFill>
                      <a:prstDash val="solid"/>
                      <a:round/>
                      <a:headEnd type="none" w="med" len="med"/>
                      <a:tailEnd type="none" w="med" len="med"/>
                    </a:lnT>
                    <a:lnB w="12700" cap="flat" cmpd="sng" algn="ctr">
                      <a:solidFill>
                        <a:srgbClr val="339966"/>
                      </a:solidFill>
                      <a:prstDash val="solid"/>
                      <a:round/>
                      <a:headEnd type="none" w="med" len="med"/>
                      <a:tailEnd type="none" w="med" len="med"/>
                    </a:lnB>
                  </a:tcPr>
                </a:tc>
                <a:tc>
                  <a:txBody>
                    <a:bodyPr/>
                    <a:lstStyle/>
                    <a:p>
                      <a:pPr marL="0" marR="0" algn="r">
                        <a:lnSpc>
                          <a:spcPct val="107000"/>
                        </a:lnSpc>
                        <a:spcBef>
                          <a:spcPts val="0"/>
                        </a:spcBef>
                        <a:spcAft>
                          <a:spcPts val="800"/>
                        </a:spcAft>
                      </a:pPr>
                      <a:r>
                        <a:rPr lang="en-US" sz="1200">
                          <a:effectLst/>
                          <a:latin typeface="Arial Narrow" panose="020B0606020202030204" pitchFamily="34" charset="0"/>
                          <a:ea typeface="Calibri" panose="020F0502020204030204" pitchFamily="34" charset="0"/>
                          <a:cs typeface="Calibri" panose="020F0502020204030204" pitchFamily="34" charset="0"/>
                        </a:rPr>
                        <a:t>136</a:t>
                      </a:r>
                      <a:endParaRPr lang="en-ZA" sz="1200">
                        <a:effectLst/>
                        <a:latin typeface="Arial Narrow" panose="020B0606020202030204" pitchFamily="34" charset="0"/>
                        <a:ea typeface="Calibri" panose="020F0502020204030204" pitchFamily="34" charset="0"/>
                        <a:cs typeface="Times New Roman" panose="02020603050405020304" pitchFamily="18" charset="0"/>
                      </a:endParaRPr>
                    </a:p>
                  </a:txBody>
                  <a:tcPr marL="18274" marR="18274" marT="0" marB="0" anchor="ctr">
                    <a:lnL w="12700" cap="flat" cmpd="sng" algn="ctr">
                      <a:solidFill>
                        <a:srgbClr val="339966"/>
                      </a:solidFill>
                      <a:prstDash val="solid"/>
                      <a:round/>
                      <a:headEnd type="none" w="med" len="med"/>
                      <a:tailEnd type="none" w="med" len="med"/>
                    </a:lnL>
                    <a:lnR w="12700" cap="flat" cmpd="sng" algn="ctr">
                      <a:solidFill>
                        <a:srgbClr val="339966"/>
                      </a:solidFill>
                      <a:prstDash val="solid"/>
                      <a:round/>
                      <a:headEnd type="none" w="med" len="med"/>
                      <a:tailEnd type="none" w="med" len="med"/>
                    </a:lnR>
                    <a:lnT w="12700" cap="flat" cmpd="sng" algn="ctr">
                      <a:solidFill>
                        <a:srgbClr val="339966"/>
                      </a:solidFill>
                      <a:prstDash val="solid"/>
                      <a:round/>
                      <a:headEnd type="none" w="med" len="med"/>
                      <a:tailEnd type="none" w="med" len="med"/>
                    </a:lnT>
                    <a:lnB w="12700" cap="flat" cmpd="sng" algn="ctr">
                      <a:solidFill>
                        <a:srgbClr val="339966"/>
                      </a:solidFill>
                      <a:prstDash val="solid"/>
                      <a:round/>
                      <a:headEnd type="none" w="med" len="med"/>
                      <a:tailEnd type="none" w="med" len="med"/>
                    </a:lnB>
                  </a:tcPr>
                </a:tc>
                <a:extLst>
                  <a:ext uri="{0D108BD9-81ED-4DB2-BD59-A6C34878D82A}">
                    <a16:rowId xmlns:a16="http://schemas.microsoft.com/office/drawing/2014/main" xmlns="" val="1840141076"/>
                  </a:ext>
                </a:extLst>
              </a:tr>
              <a:tr h="199813">
                <a:tc>
                  <a:txBody>
                    <a:bodyPr/>
                    <a:lstStyle/>
                    <a:p>
                      <a:pPr marL="0" marR="0" algn="r">
                        <a:lnSpc>
                          <a:spcPct val="107000"/>
                        </a:lnSpc>
                        <a:spcBef>
                          <a:spcPts val="0"/>
                        </a:spcBef>
                        <a:spcAft>
                          <a:spcPts val="800"/>
                        </a:spcAft>
                      </a:pPr>
                      <a:r>
                        <a:rPr lang="en-US" sz="1200" b="1">
                          <a:effectLst/>
                          <a:latin typeface="Arial Narrow" panose="020B0606020202030204" pitchFamily="34" charset="0"/>
                          <a:ea typeface="Calibri" panose="020F0502020204030204" pitchFamily="34" charset="0"/>
                          <a:cs typeface="Calibri" panose="020F0502020204030204" pitchFamily="34" charset="0"/>
                        </a:rPr>
                        <a:t> </a:t>
                      </a:r>
                      <a:endParaRPr lang="en-ZA" sz="1200">
                        <a:effectLst/>
                        <a:latin typeface="Arial Narrow" panose="020B0606020202030204" pitchFamily="34" charset="0"/>
                        <a:ea typeface="Calibri" panose="020F0502020204030204" pitchFamily="34" charset="0"/>
                        <a:cs typeface="Times New Roman" panose="02020603050405020304" pitchFamily="18" charset="0"/>
                      </a:endParaRPr>
                    </a:p>
                  </a:txBody>
                  <a:tcPr marL="18274" marR="18274" marT="0" marB="0">
                    <a:lnL w="12700" cap="flat" cmpd="sng" algn="ctr">
                      <a:solidFill>
                        <a:srgbClr val="339966"/>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339966"/>
                      </a:solidFill>
                      <a:prstDash val="solid"/>
                      <a:round/>
                      <a:headEnd type="none" w="med" len="med"/>
                      <a:tailEnd type="none" w="med" len="med"/>
                    </a:lnT>
                    <a:lnB w="12700" cap="flat" cmpd="sng" algn="ctr">
                      <a:solidFill>
                        <a:srgbClr val="339966"/>
                      </a:solidFill>
                      <a:prstDash val="solid"/>
                      <a:round/>
                      <a:headEnd type="none" w="med" len="med"/>
                      <a:tailEnd type="none" w="med" len="med"/>
                    </a:lnB>
                  </a:tcPr>
                </a:tc>
                <a:tc>
                  <a:txBody>
                    <a:bodyPr/>
                    <a:lstStyle/>
                    <a:p>
                      <a:pPr marL="0" marR="0">
                        <a:lnSpc>
                          <a:spcPct val="107000"/>
                        </a:lnSpc>
                        <a:spcBef>
                          <a:spcPts val="0"/>
                        </a:spcBef>
                        <a:spcAft>
                          <a:spcPts val="800"/>
                        </a:spcAft>
                      </a:pPr>
                      <a:r>
                        <a:rPr lang="en-US" sz="1200">
                          <a:effectLst/>
                          <a:latin typeface="Arial Narrow" panose="020B0606020202030204" pitchFamily="34" charset="0"/>
                          <a:ea typeface="Calibri" panose="020F0502020204030204" pitchFamily="34" charset="0"/>
                          <a:cs typeface="Calibri" panose="020F0502020204030204" pitchFamily="34" charset="0"/>
                        </a:rPr>
                        <a:t>Households</a:t>
                      </a:r>
                      <a:endParaRPr lang="en-ZA" sz="1200">
                        <a:effectLst/>
                        <a:latin typeface="Arial Narrow" panose="020B0606020202030204" pitchFamily="34" charset="0"/>
                        <a:ea typeface="Calibri" panose="020F0502020204030204" pitchFamily="34" charset="0"/>
                        <a:cs typeface="Times New Roman" panose="02020603050405020304" pitchFamily="18" charset="0"/>
                      </a:endParaRPr>
                    </a:p>
                  </a:txBody>
                  <a:tcPr marL="18274" marR="18274" marT="0" marB="0" anchor="ctr">
                    <a:lnL w="12700" cap="flat" cmpd="sng" algn="ctr">
                      <a:solidFill>
                        <a:srgbClr val="FFFFFF"/>
                      </a:solidFill>
                      <a:prstDash val="solid"/>
                      <a:round/>
                      <a:headEnd type="none" w="med" len="med"/>
                      <a:tailEnd type="none" w="med" len="med"/>
                    </a:lnL>
                    <a:lnR w="12700" cap="flat" cmpd="sng" algn="ctr">
                      <a:solidFill>
                        <a:srgbClr val="339966"/>
                      </a:solidFill>
                      <a:prstDash val="solid"/>
                      <a:round/>
                      <a:headEnd type="none" w="med" len="med"/>
                      <a:tailEnd type="none" w="med" len="med"/>
                    </a:lnR>
                    <a:lnT w="12700" cap="flat" cmpd="sng" algn="ctr">
                      <a:solidFill>
                        <a:srgbClr val="339966"/>
                      </a:solidFill>
                      <a:prstDash val="solid"/>
                      <a:round/>
                      <a:headEnd type="none" w="med" len="med"/>
                      <a:tailEnd type="none" w="med" len="med"/>
                    </a:lnT>
                    <a:lnB w="12700" cap="flat" cmpd="sng" algn="ctr">
                      <a:solidFill>
                        <a:srgbClr val="339966"/>
                      </a:solidFill>
                      <a:prstDash val="solid"/>
                      <a:round/>
                      <a:headEnd type="none" w="med" len="med"/>
                      <a:tailEnd type="none" w="med" len="med"/>
                    </a:lnB>
                  </a:tcPr>
                </a:tc>
                <a:tc>
                  <a:txBody>
                    <a:bodyPr/>
                    <a:lstStyle/>
                    <a:p>
                      <a:pPr marL="0" marR="0" algn="r">
                        <a:lnSpc>
                          <a:spcPct val="107000"/>
                        </a:lnSpc>
                        <a:spcBef>
                          <a:spcPts val="0"/>
                        </a:spcBef>
                        <a:spcAft>
                          <a:spcPts val="800"/>
                        </a:spcAft>
                      </a:pPr>
                      <a:r>
                        <a:rPr lang="en-US" sz="1200">
                          <a:effectLst/>
                          <a:latin typeface="Arial Narrow" panose="020B0606020202030204" pitchFamily="34" charset="0"/>
                          <a:ea typeface="Calibri" panose="020F0502020204030204" pitchFamily="34" charset="0"/>
                          <a:cs typeface="Calibri" panose="020F0502020204030204" pitchFamily="34" charset="0"/>
                        </a:rPr>
                        <a:t>402</a:t>
                      </a:r>
                      <a:endParaRPr lang="en-ZA" sz="1200">
                        <a:effectLst/>
                        <a:latin typeface="Arial Narrow" panose="020B0606020202030204" pitchFamily="34" charset="0"/>
                        <a:ea typeface="Calibri" panose="020F0502020204030204" pitchFamily="34" charset="0"/>
                        <a:cs typeface="Times New Roman" panose="02020603050405020304" pitchFamily="18" charset="0"/>
                      </a:endParaRPr>
                    </a:p>
                  </a:txBody>
                  <a:tcPr marL="18274" marR="18274" marT="0" marB="0" anchor="ctr">
                    <a:lnL w="12700" cap="flat" cmpd="sng" algn="ctr">
                      <a:solidFill>
                        <a:srgbClr val="339966"/>
                      </a:solidFill>
                      <a:prstDash val="solid"/>
                      <a:round/>
                      <a:headEnd type="none" w="med" len="med"/>
                      <a:tailEnd type="none" w="med" len="med"/>
                    </a:lnL>
                    <a:lnR w="12700" cap="flat" cmpd="sng" algn="ctr">
                      <a:solidFill>
                        <a:srgbClr val="339966"/>
                      </a:solidFill>
                      <a:prstDash val="solid"/>
                      <a:round/>
                      <a:headEnd type="none" w="med" len="med"/>
                      <a:tailEnd type="none" w="med" len="med"/>
                    </a:lnR>
                    <a:lnT w="12700" cap="flat" cmpd="sng" algn="ctr">
                      <a:solidFill>
                        <a:srgbClr val="339966"/>
                      </a:solidFill>
                      <a:prstDash val="solid"/>
                      <a:round/>
                      <a:headEnd type="none" w="med" len="med"/>
                      <a:tailEnd type="none" w="med" len="med"/>
                    </a:lnT>
                    <a:lnB w="12700" cap="flat" cmpd="sng" algn="ctr">
                      <a:solidFill>
                        <a:srgbClr val="339966"/>
                      </a:solidFill>
                      <a:prstDash val="solid"/>
                      <a:round/>
                      <a:headEnd type="none" w="med" len="med"/>
                      <a:tailEnd type="none" w="med" len="med"/>
                    </a:lnB>
                  </a:tcPr>
                </a:tc>
                <a:tc>
                  <a:txBody>
                    <a:bodyPr/>
                    <a:lstStyle/>
                    <a:p>
                      <a:pPr marL="0" marR="0" algn="r">
                        <a:lnSpc>
                          <a:spcPct val="107000"/>
                        </a:lnSpc>
                        <a:spcBef>
                          <a:spcPts val="0"/>
                        </a:spcBef>
                        <a:spcAft>
                          <a:spcPts val="800"/>
                        </a:spcAft>
                      </a:pPr>
                      <a:r>
                        <a:rPr lang="en-US" sz="1200">
                          <a:effectLst/>
                          <a:latin typeface="Arial Narrow" panose="020B0606020202030204" pitchFamily="34" charset="0"/>
                          <a:ea typeface="Calibri" panose="020F0502020204030204" pitchFamily="34" charset="0"/>
                          <a:cs typeface="Calibri" panose="020F0502020204030204" pitchFamily="34" charset="0"/>
                        </a:rPr>
                        <a:t>531</a:t>
                      </a:r>
                      <a:endParaRPr lang="en-ZA" sz="1200">
                        <a:effectLst/>
                        <a:latin typeface="Arial Narrow" panose="020B0606020202030204" pitchFamily="34" charset="0"/>
                        <a:ea typeface="Calibri" panose="020F0502020204030204" pitchFamily="34" charset="0"/>
                        <a:cs typeface="Times New Roman" panose="02020603050405020304" pitchFamily="18" charset="0"/>
                      </a:endParaRPr>
                    </a:p>
                  </a:txBody>
                  <a:tcPr marL="18274" marR="18274" marT="0" marB="0" anchor="ctr">
                    <a:lnL w="12700" cap="flat" cmpd="sng" algn="ctr">
                      <a:solidFill>
                        <a:srgbClr val="339966"/>
                      </a:solidFill>
                      <a:prstDash val="solid"/>
                      <a:round/>
                      <a:headEnd type="none" w="med" len="med"/>
                      <a:tailEnd type="none" w="med" len="med"/>
                    </a:lnL>
                    <a:lnR w="12700" cap="flat" cmpd="sng" algn="ctr">
                      <a:solidFill>
                        <a:srgbClr val="339966"/>
                      </a:solidFill>
                      <a:prstDash val="solid"/>
                      <a:round/>
                      <a:headEnd type="none" w="med" len="med"/>
                      <a:tailEnd type="none" w="med" len="med"/>
                    </a:lnR>
                    <a:lnT w="12700" cap="flat" cmpd="sng" algn="ctr">
                      <a:solidFill>
                        <a:srgbClr val="339966"/>
                      </a:solidFill>
                      <a:prstDash val="solid"/>
                      <a:round/>
                      <a:headEnd type="none" w="med" len="med"/>
                      <a:tailEnd type="none" w="med" len="med"/>
                    </a:lnT>
                    <a:lnB w="12700" cap="flat" cmpd="sng" algn="ctr">
                      <a:solidFill>
                        <a:srgbClr val="339966"/>
                      </a:solidFill>
                      <a:prstDash val="solid"/>
                      <a:round/>
                      <a:headEnd type="none" w="med" len="med"/>
                      <a:tailEnd type="none" w="med" len="med"/>
                    </a:lnB>
                  </a:tcPr>
                </a:tc>
                <a:tc>
                  <a:txBody>
                    <a:bodyPr/>
                    <a:lstStyle/>
                    <a:p>
                      <a:pPr marL="0" marR="0" algn="r">
                        <a:lnSpc>
                          <a:spcPct val="107000"/>
                        </a:lnSpc>
                        <a:spcBef>
                          <a:spcPts val="0"/>
                        </a:spcBef>
                        <a:spcAft>
                          <a:spcPts val="800"/>
                        </a:spcAft>
                      </a:pPr>
                      <a:r>
                        <a:rPr lang="en-US" sz="1200">
                          <a:effectLst/>
                          <a:latin typeface="Arial Narrow" panose="020B0606020202030204" pitchFamily="34" charset="0"/>
                          <a:ea typeface="Calibri" panose="020F0502020204030204" pitchFamily="34" charset="0"/>
                          <a:cs typeface="Calibri" panose="020F0502020204030204" pitchFamily="34" charset="0"/>
                        </a:rPr>
                        <a:t>-</a:t>
                      </a:r>
                      <a:endParaRPr lang="en-ZA" sz="1200">
                        <a:effectLst/>
                        <a:latin typeface="Arial Narrow" panose="020B0606020202030204" pitchFamily="34" charset="0"/>
                        <a:ea typeface="Calibri" panose="020F0502020204030204" pitchFamily="34" charset="0"/>
                        <a:cs typeface="Times New Roman" panose="02020603050405020304" pitchFamily="18" charset="0"/>
                      </a:endParaRPr>
                    </a:p>
                  </a:txBody>
                  <a:tcPr marL="18274" marR="18274" marT="0" marB="0" anchor="ctr">
                    <a:lnL w="12700" cap="flat" cmpd="sng" algn="ctr">
                      <a:solidFill>
                        <a:srgbClr val="339966"/>
                      </a:solidFill>
                      <a:prstDash val="solid"/>
                      <a:round/>
                      <a:headEnd type="none" w="med" len="med"/>
                      <a:tailEnd type="none" w="med" len="med"/>
                    </a:lnL>
                    <a:lnR w="12700" cap="flat" cmpd="sng" algn="ctr">
                      <a:solidFill>
                        <a:srgbClr val="339966"/>
                      </a:solidFill>
                      <a:prstDash val="solid"/>
                      <a:round/>
                      <a:headEnd type="none" w="med" len="med"/>
                      <a:tailEnd type="none" w="med" len="med"/>
                    </a:lnR>
                    <a:lnT w="12700" cap="flat" cmpd="sng" algn="ctr">
                      <a:solidFill>
                        <a:srgbClr val="339966"/>
                      </a:solidFill>
                      <a:prstDash val="solid"/>
                      <a:round/>
                      <a:headEnd type="none" w="med" len="med"/>
                      <a:tailEnd type="none" w="med" len="med"/>
                    </a:lnT>
                    <a:lnB w="12700" cap="flat" cmpd="sng" algn="ctr">
                      <a:solidFill>
                        <a:srgbClr val="339966"/>
                      </a:solidFill>
                      <a:prstDash val="solid"/>
                      <a:round/>
                      <a:headEnd type="none" w="med" len="med"/>
                      <a:tailEnd type="none" w="med" len="med"/>
                    </a:lnB>
                  </a:tcPr>
                </a:tc>
                <a:tc>
                  <a:txBody>
                    <a:bodyPr/>
                    <a:lstStyle/>
                    <a:p>
                      <a:pPr marL="0" marR="0" algn="r">
                        <a:lnSpc>
                          <a:spcPct val="107000"/>
                        </a:lnSpc>
                        <a:spcBef>
                          <a:spcPts val="0"/>
                        </a:spcBef>
                        <a:spcAft>
                          <a:spcPts val="800"/>
                        </a:spcAft>
                      </a:pPr>
                      <a:r>
                        <a:rPr lang="en-US" sz="1200">
                          <a:effectLst/>
                          <a:latin typeface="Arial Narrow" panose="020B0606020202030204" pitchFamily="34" charset="0"/>
                          <a:ea typeface="Calibri" panose="020F0502020204030204" pitchFamily="34" charset="0"/>
                          <a:cs typeface="Calibri" panose="020F0502020204030204" pitchFamily="34" charset="0"/>
                        </a:rPr>
                        <a:t>-</a:t>
                      </a:r>
                      <a:endParaRPr lang="en-ZA" sz="1200">
                        <a:effectLst/>
                        <a:latin typeface="Arial Narrow" panose="020B0606020202030204" pitchFamily="34" charset="0"/>
                        <a:ea typeface="Calibri" panose="020F0502020204030204" pitchFamily="34" charset="0"/>
                        <a:cs typeface="Times New Roman" panose="02020603050405020304" pitchFamily="18" charset="0"/>
                      </a:endParaRPr>
                    </a:p>
                  </a:txBody>
                  <a:tcPr marL="18274" marR="18274" marT="0" marB="0" anchor="ctr">
                    <a:lnL w="12700" cap="flat" cmpd="sng" algn="ctr">
                      <a:solidFill>
                        <a:srgbClr val="339966"/>
                      </a:solidFill>
                      <a:prstDash val="solid"/>
                      <a:round/>
                      <a:headEnd type="none" w="med" len="med"/>
                      <a:tailEnd type="none" w="med" len="med"/>
                    </a:lnL>
                    <a:lnR w="12700" cap="flat" cmpd="sng" algn="ctr">
                      <a:solidFill>
                        <a:srgbClr val="339966"/>
                      </a:solidFill>
                      <a:prstDash val="solid"/>
                      <a:round/>
                      <a:headEnd type="none" w="med" len="med"/>
                      <a:tailEnd type="none" w="med" len="med"/>
                    </a:lnR>
                    <a:lnT w="12700" cap="flat" cmpd="sng" algn="ctr">
                      <a:solidFill>
                        <a:srgbClr val="339966"/>
                      </a:solidFill>
                      <a:prstDash val="solid"/>
                      <a:round/>
                      <a:headEnd type="none" w="med" len="med"/>
                      <a:tailEnd type="none" w="med" len="med"/>
                    </a:lnT>
                    <a:lnB w="12700" cap="flat" cmpd="sng" algn="ctr">
                      <a:solidFill>
                        <a:srgbClr val="339966"/>
                      </a:solidFill>
                      <a:prstDash val="solid"/>
                      <a:round/>
                      <a:headEnd type="none" w="med" len="med"/>
                      <a:tailEnd type="none" w="med" len="med"/>
                    </a:lnB>
                  </a:tcPr>
                </a:tc>
                <a:tc>
                  <a:txBody>
                    <a:bodyPr/>
                    <a:lstStyle/>
                    <a:p>
                      <a:pPr marL="0" marR="0" algn="r">
                        <a:lnSpc>
                          <a:spcPct val="107000"/>
                        </a:lnSpc>
                        <a:spcBef>
                          <a:spcPts val="0"/>
                        </a:spcBef>
                        <a:spcAft>
                          <a:spcPts val="800"/>
                        </a:spcAft>
                      </a:pPr>
                      <a:r>
                        <a:rPr lang="en-US" sz="1200">
                          <a:effectLst/>
                          <a:latin typeface="Arial Narrow" panose="020B0606020202030204" pitchFamily="34" charset="0"/>
                          <a:ea typeface="Calibri" panose="020F0502020204030204" pitchFamily="34" charset="0"/>
                          <a:cs typeface="Calibri" panose="020F0502020204030204" pitchFamily="34" charset="0"/>
                        </a:rPr>
                        <a:t>-</a:t>
                      </a:r>
                      <a:endParaRPr lang="en-ZA" sz="1200">
                        <a:effectLst/>
                        <a:latin typeface="Arial Narrow" panose="020B0606020202030204" pitchFamily="34" charset="0"/>
                        <a:ea typeface="Calibri" panose="020F0502020204030204" pitchFamily="34" charset="0"/>
                        <a:cs typeface="Times New Roman" panose="02020603050405020304" pitchFamily="18" charset="0"/>
                      </a:endParaRPr>
                    </a:p>
                  </a:txBody>
                  <a:tcPr marL="18274" marR="18274" marT="0" marB="0" anchor="ctr">
                    <a:lnL w="12700" cap="flat" cmpd="sng" algn="ctr">
                      <a:solidFill>
                        <a:srgbClr val="339966"/>
                      </a:solidFill>
                      <a:prstDash val="solid"/>
                      <a:round/>
                      <a:headEnd type="none" w="med" len="med"/>
                      <a:tailEnd type="none" w="med" len="med"/>
                    </a:lnL>
                    <a:lnR w="12700" cap="flat" cmpd="sng" algn="ctr">
                      <a:solidFill>
                        <a:srgbClr val="339966"/>
                      </a:solidFill>
                      <a:prstDash val="solid"/>
                      <a:round/>
                      <a:headEnd type="none" w="med" len="med"/>
                      <a:tailEnd type="none" w="med" len="med"/>
                    </a:lnR>
                    <a:lnT w="12700" cap="flat" cmpd="sng" algn="ctr">
                      <a:solidFill>
                        <a:srgbClr val="339966"/>
                      </a:solidFill>
                      <a:prstDash val="solid"/>
                      <a:round/>
                      <a:headEnd type="none" w="med" len="med"/>
                      <a:tailEnd type="none" w="med" len="med"/>
                    </a:lnT>
                    <a:lnB w="12700" cap="flat" cmpd="sng" algn="ctr">
                      <a:solidFill>
                        <a:srgbClr val="339966"/>
                      </a:solidFill>
                      <a:prstDash val="solid"/>
                      <a:round/>
                      <a:headEnd type="none" w="med" len="med"/>
                      <a:tailEnd type="none" w="med" len="med"/>
                    </a:lnB>
                  </a:tcPr>
                </a:tc>
                <a:tc>
                  <a:txBody>
                    <a:bodyPr/>
                    <a:lstStyle/>
                    <a:p>
                      <a:pPr marL="0" marR="0" algn="r">
                        <a:lnSpc>
                          <a:spcPct val="107000"/>
                        </a:lnSpc>
                        <a:spcBef>
                          <a:spcPts val="0"/>
                        </a:spcBef>
                        <a:spcAft>
                          <a:spcPts val="800"/>
                        </a:spcAft>
                      </a:pPr>
                      <a:r>
                        <a:rPr lang="en-US" sz="1200">
                          <a:effectLst/>
                          <a:latin typeface="Arial Narrow" panose="020B0606020202030204" pitchFamily="34" charset="0"/>
                          <a:ea typeface="Calibri" panose="020F0502020204030204" pitchFamily="34" charset="0"/>
                          <a:cs typeface="Calibri" panose="020F0502020204030204" pitchFamily="34" charset="0"/>
                        </a:rPr>
                        <a:t>-</a:t>
                      </a:r>
                      <a:endParaRPr lang="en-ZA" sz="1200">
                        <a:effectLst/>
                        <a:latin typeface="Arial Narrow" panose="020B0606020202030204" pitchFamily="34" charset="0"/>
                        <a:ea typeface="Calibri" panose="020F0502020204030204" pitchFamily="34" charset="0"/>
                        <a:cs typeface="Times New Roman" panose="02020603050405020304" pitchFamily="18" charset="0"/>
                      </a:endParaRPr>
                    </a:p>
                  </a:txBody>
                  <a:tcPr marL="18274" marR="18274" marT="0" marB="0" anchor="ctr">
                    <a:lnL w="12700" cap="flat" cmpd="sng" algn="ctr">
                      <a:solidFill>
                        <a:srgbClr val="339966"/>
                      </a:solidFill>
                      <a:prstDash val="solid"/>
                      <a:round/>
                      <a:headEnd type="none" w="med" len="med"/>
                      <a:tailEnd type="none" w="med" len="med"/>
                    </a:lnL>
                    <a:lnR w="12700" cap="flat" cmpd="sng" algn="ctr">
                      <a:solidFill>
                        <a:srgbClr val="339966"/>
                      </a:solidFill>
                      <a:prstDash val="solid"/>
                      <a:round/>
                      <a:headEnd type="none" w="med" len="med"/>
                      <a:tailEnd type="none" w="med" len="med"/>
                    </a:lnR>
                    <a:lnT w="12700" cap="flat" cmpd="sng" algn="ctr">
                      <a:solidFill>
                        <a:srgbClr val="339966"/>
                      </a:solidFill>
                      <a:prstDash val="solid"/>
                      <a:round/>
                      <a:headEnd type="none" w="med" len="med"/>
                      <a:tailEnd type="none" w="med" len="med"/>
                    </a:lnT>
                    <a:lnB w="12700" cap="flat" cmpd="sng" algn="ctr">
                      <a:solidFill>
                        <a:srgbClr val="339966"/>
                      </a:solidFill>
                      <a:prstDash val="solid"/>
                      <a:round/>
                      <a:headEnd type="none" w="med" len="med"/>
                      <a:tailEnd type="none" w="med" len="med"/>
                    </a:lnB>
                  </a:tcPr>
                </a:tc>
                <a:tc>
                  <a:txBody>
                    <a:bodyPr/>
                    <a:lstStyle/>
                    <a:p>
                      <a:pPr marL="0" marR="0" algn="r">
                        <a:lnSpc>
                          <a:spcPct val="107000"/>
                        </a:lnSpc>
                        <a:spcBef>
                          <a:spcPts val="0"/>
                        </a:spcBef>
                        <a:spcAft>
                          <a:spcPts val="800"/>
                        </a:spcAft>
                      </a:pPr>
                      <a:r>
                        <a:rPr lang="en-US" sz="1200">
                          <a:effectLst/>
                          <a:latin typeface="Arial Narrow" panose="020B0606020202030204" pitchFamily="34" charset="0"/>
                          <a:ea typeface="Calibri" panose="020F0502020204030204" pitchFamily="34" charset="0"/>
                          <a:cs typeface="Calibri" panose="020F0502020204030204" pitchFamily="34" charset="0"/>
                        </a:rPr>
                        <a:t>-</a:t>
                      </a:r>
                      <a:endParaRPr lang="en-ZA" sz="1200">
                        <a:effectLst/>
                        <a:latin typeface="Arial Narrow" panose="020B0606020202030204" pitchFamily="34" charset="0"/>
                        <a:ea typeface="Calibri" panose="020F0502020204030204" pitchFamily="34" charset="0"/>
                        <a:cs typeface="Times New Roman" panose="02020603050405020304" pitchFamily="18" charset="0"/>
                      </a:endParaRPr>
                    </a:p>
                  </a:txBody>
                  <a:tcPr marL="18274" marR="18274" marT="0" marB="0" anchor="ctr">
                    <a:lnL w="12700" cap="flat" cmpd="sng" algn="ctr">
                      <a:solidFill>
                        <a:srgbClr val="339966"/>
                      </a:solidFill>
                      <a:prstDash val="solid"/>
                      <a:round/>
                      <a:headEnd type="none" w="med" len="med"/>
                      <a:tailEnd type="none" w="med" len="med"/>
                    </a:lnL>
                    <a:lnR w="12700" cap="flat" cmpd="sng" algn="ctr">
                      <a:solidFill>
                        <a:srgbClr val="339966"/>
                      </a:solidFill>
                      <a:prstDash val="solid"/>
                      <a:round/>
                      <a:headEnd type="none" w="med" len="med"/>
                      <a:tailEnd type="none" w="med" len="med"/>
                    </a:lnR>
                    <a:lnT w="12700" cap="flat" cmpd="sng" algn="ctr">
                      <a:solidFill>
                        <a:srgbClr val="339966"/>
                      </a:solidFill>
                      <a:prstDash val="solid"/>
                      <a:round/>
                      <a:headEnd type="none" w="med" len="med"/>
                      <a:tailEnd type="none" w="med" len="med"/>
                    </a:lnT>
                    <a:lnB w="12700" cap="flat" cmpd="sng" algn="ctr">
                      <a:solidFill>
                        <a:srgbClr val="339966"/>
                      </a:solidFill>
                      <a:prstDash val="solid"/>
                      <a:round/>
                      <a:headEnd type="none" w="med" len="med"/>
                      <a:tailEnd type="none" w="med" len="med"/>
                    </a:lnB>
                  </a:tcPr>
                </a:tc>
                <a:extLst>
                  <a:ext uri="{0D108BD9-81ED-4DB2-BD59-A6C34878D82A}">
                    <a16:rowId xmlns:a16="http://schemas.microsoft.com/office/drawing/2014/main" xmlns="" val="1442957999"/>
                  </a:ext>
                </a:extLst>
              </a:tr>
              <a:tr h="199813">
                <a:tc gridSpan="2">
                  <a:txBody>
                    <a:bodyPr/>
                    <a:lstStyle/>
                    <a:p>
                      <a:pPr marL="0" marR="0">
                        <a:lnSpc>
                          <a:spcPct val="107000"/>
                        </a:lnSpc>
                        <a:spcBef>
                          <a:spcPts val="0"/>
                        </a:spcBef>
                        <a:spcAft>
                          <a:spcPts val="800"/>
                        </a:spcAft>
                      </a:pPr>
                      <a:r>
                        <a:rPr lang="en-US" sz="1200" b="1">
                          <a:effectLst/>
                          <a:latin typeface="Arial Narrow" panose="020B0606020202030204" pitchFamily="34" charset="0"/>
                          <a:ea typeface="Calibri" panose="020F0502020204030204" pitchFamily="34" charset="0"/>
                          <a:cs typeface="Calibri" panose="020F0502020204030204" pitchFamily="34" charset="0"/>
                        </a:rPr>
                        <a:t> Purchase of capital assets</a:t>
                      </a:r>
                      <a:endParaRPr lang="en-ZA" sz="1200">
                        <a:effectLst/>
                        <a:latin typeface="Arial Narrow" panose="020B0606020202030204" pitchFamily="34" charset="0"/>
                        <a:ea typeface="Calibri" panose="020F0502020204030204" pitchFamily="34" charset="0"/>
                        <a:cs typeface="Times New Roman" panose="02020603050405020304" pitchFamily="18" charset="0"/>
                      </a:endParaRPr>
                    </a:p>
                  </a:txBody>
                  <a:tcPr marL="18274" marR="18274" marT="0" marB="0" anchor="ctr">
                    <a:lnL w="12700" cap="flat" cmpd="sng" algn="ctr">
                      <a:solidFill>
                        <a:srgbClr val="339966"/>
                      </a:solidFill>
                      <a:prstDash val="solid"/>
                      <a:round/>
                      <a:headEnd type="none" w="med" len="med"/>
                      <a:tailEnd type="none" w="med" len="med"/>
                    </a:lnL>
                    <a:lnR w="12700" cap="flat" cmpd="sng" algn="ctr">
                      <a:solidFill>
                        <a:srgbClr val="339966"/>
                      </a:solidFill>
                      <a:prstDash val="solid"/>
                      <a:round/>
                      <a:headEnd type="none" w="med" len="med"/>
                      <a:tailEnd type="none" w="med" len="med"/>
                    </a:lnR>
                    <a:lnT w="12700" cap="flat" cmpd="sng" algn="ctr">
                      <a:solidFill>
                        <a:srgbClr val="339966"/>
                      </a:solidFill>
                      <a:prstDash val="solid"/>
                      <a:round/>
                      <a:headEnd type="none" w="med" len="med"/>
                      <a:tailEnd type="none" w="med" len="med"/>
                    </a:lnT>
                    <a:lnB w="12700" cap="flat" cmpd="sng" algn="ctr">
                      <a:solidFill>
                        <a:srgbClr val="339966"/>
                      </a:solidFill>
                      <a:prstDash val="solid"/>
                      <a:round/>
                      <a:headEnd type="none" w="med" len="med"/>
                      <a:tailEnd type="none" w="med" len="med"/>
                    </a:lnB>
                  </a:tcPr>
                </a:tc>
                <a:tc hMerge="1">
                  <a:txBody>
                    <a:bodyPr/>
                    <a:lstStyle/>
                    <a:p>
                      <a:endParaRPr lang="en-ZA"/>
                    </a:p>
                  </a:txBody>
                  <a:tcPr/>
                </a:tc>
                <a:tc>
                  <a:txBody>
                    <a:bodyPr/>
                    <a:lstStyle/>
                    <a:p>
                      <a:pPr marL="0" marR="0" algn="r">
                        <a:lnSpc>
                          <a:spcPct val="107000"/>
                        </a:lnSpc>
                        <a:spcBef>
                          <a:spcPts val="0"/>
                        </a:spcBef>
                        <a:spcAft>
                          <a:spcPts val="800"/>
                        </a:spcAft>
                      </a:pPr>
                      <a:r>
                        <a:rPr lang="en-US" sz="1200" b="1">
                          <a:effectLst/>
                          <a:latin typeface="Arial Narrow" panose="020B0606020202030204" pitchFamily="34" charset="0"/>
                          <a:ea typeface="Calibri" panose="020F0502020204030204" pitchFamily="34" charset="0"/>
                          <a:cs typeface="Calibri" panose="020F0502020204030204" pitchFamily="34" charset="0"/>
                        </a:rPr>
                        <a:t>1 339</a:t>
                      </a:r>
                      <a:endParaRPr lang="en-ZA" sz="1200">
                        <a:effectLst/>
                        <a:latin typeface="Arial Narrow" panose="020B0606020202030204" pitchFamily="34" charset="0"/>
                        <a:ea typeface="Calibri" panose="020F0502020204030204" pitchFamily="34" charset="0"/>
                        <a:cs typeface="Times New Roman" panose="02020603050405020304" pitchFamily="18" charset="0"/>
                      </a:endParaRPr>
                    </a:p>
                  </a:txBody>
                  <a:tcPr marL="18274" marR="18274" marT="0" marB="0" anchor="ctr">
                    <a:lnL w="12700" cap="flat" cmpd="sng" algn="ctr">
                      <a:solidFill>
                        <a:srgbClr val="339966"/>
                      </a:solidFill>
                      <a:prstDash val="solid"/>
                      <a:round/>
                      <a:headEnd type="none" w="med" len="med"/>
                      <a:tailEnd type="none" w="med" len="med"/>
                    </a:lnL>
                    <a:lnR w="12700" cap="flat" cmpd="sng" algn="ctr">
                      <a:solidFill>
                        <a:srgbClr val="339966"/>
                      </a:solidFill>
                      <a:prstDash val="solid"/>
                      <a:round/>
                      <a:headEnd type="none" w="med" len="med"/>
                      <a:tailEnd type="none" w="med" len="med"/>
                    </a:lnR>
                    <a:lnT w="12700" cap="flat" cmpd="sng" algn="ctr">
                      <a:solidFill>
                        <a:srgbClr val="339966"/>
                      </a:solidFill>
                      <a:prstDash val="solid"/>
                      <a:round/>
                      <a:headEnd type="none" w="med" len="med"/>
                      <a:tailEnd type="none" w="med" len="med"/>
                    </a:lnT>
                    <a:lnB w="12700" cap="flat" cmpd="sng" algn="ctr">
                      <a:solidFill>
                        <a:srgbClr val="339966"/>
                      </a:solidFill>
                      <a:prstDash val="solid"/>
                      <a:round/>
                      <a:headEnd type="none" w="med" len="med"/>
                      <a:tailEnd type="none" w="med" len="med"/>
                    </a:lnB>
                  </a:tcPr>
                </a:tc>
                <a:tc>
                  <a:txBody>
                    <a:bodyPr/>
                    <a:lstStyle/>
                    <a:p>
                      <a:pPr marL="0" marR="0" algn="r">
                        <a:lnSpc>
                          <a:spcPct val="107000"/>
                        </a:lnSpc>
                        <a:spcBef>
                          <a:spcPts val="0"/>
                        </a:spcBef>
                        <a:spcAft>
                          <a:spcPts val="800"/>
                        </a:spcAft>
                      </a:pPr>
                      <a:r>
                        <a:rPr lang="en-US" sz="1200" b="1">
                          <a:effectLst/>
                          <a:latin typeface="Arial Narrow" panose="020B0606020202030204" pitchFamily="34" charset="0"/>
                          <a:ea typeface="Calibri" panose="020F0502020204030204" pitchFamily="34" charset="0"/>
                          <a:cs typeface="Calibri" panose="020F0502020204030204" pitchFamily="34" charset="0"/>
                        </a:rPr>
                        <a:t>5 637</a:t>
                      </a:r>
                      <a:endParaRPr lang="en-ZA" sz="1200">
                        <a:effectLst/>
                        <a:latin typeface="Arial Narrow" panose="020B0606020202030204" pitchFamily="34" charset="0"/>
                        <a:ea typeface="Calibri" panose="020F0502020204030204" pitchFamily="34" charset="0"/>
                        <a:cs typeface="Times New Roman" panose="02020603050405020304" pitchFamily="18" charset="0"/>
                      </a:endParaRPr>
                    </a:p>
                  </a:txBody>
                  <a:tcPr marL="18274" marR="18274" marT="0" marB="0" anchor="ctr">
                    <a:lnL w="12700" cap="flat" cmpd="sng" algn="ctr">
                      <a:solidFill>
                        <a:srgbClr val="339966"/>
                      </a:solidFill>
                      <a:prstDash val="solid"/>
                      <a:round/>
                      <a:headEnd type="none" w="med" len="med"/>
                      <a:tailEnd type="none" w="med" len="med"/>
                    </a:lnL>
                    <a:lnR w="12700" cap="flat" cmpd="sng" algn="ctr">
                      <a:solidFill>
                        <a:srgbClr val="339966"/>
                      </a:solidFill>
                      <a:prstDash val="solid"/>
                      <a:round/>
                      <a:headEnd type="none" w="med" len="med"/>
                      <a:tailEnd type="none" w="med" len="med"/>
                    </a:lnR>
                    <a:lnT w="12700" cap="flat" cmpd="sng" algn="ctr">
                      <a:solidFill>
                        <a:srgbClr val="339966"/>
                      </a:solidFill>
                      <a:prstDash val="solid"/>
                      <a:round/>
                      <a:headEnd type="none" w="med" len="med"/>
                      <a:tailEnd type="none" w="med" len="med"/>
                    </a:lnT>
                    <a:lnB w="12700" cap="flat" cmpd="sng" algn="ctr">
                      <a:solidFill>
                        <a:srgbClr val="339966"/>
                      </a:solidFill>
                      <a:prstDash val="solid"/>
                      <a:round/>
                      <a:headEnd type="none" w="med" len="med"/>
                      <a:tailEnd type="none" w="med" len="med"/>
                    </a:lnB>
                  </a:tcPr>
                </a:tc>
                <a:tc>
                  <a:txBody>
                    <a:bodyPr/>
                    <a:lstStyle/>
                    <a:p>
                      <a:pPr marL="0" marR="0" algn="r">
                        <a:lnSpc>
                          <a:spcPct val="107000"/>
                        </a:lnSpc>
                        <a:spcBef>
                          <a:spcPts val="0"/>
                        </a:spcBef>
                        <a:spcAft>
                          <a:spcPts val="800"/>
                        </a:spcAft>
                      </a:pPr>
                      <a:r>
                        <a:rPr lang="en-US" sz="1200" b="1">
                          <a:effectLst/>
                          <a:latin typeface="Arial Narrow" panose="020B0606020202030204" pitchFamily="34" charset="0"/>
                          <a:ea typeface="Calibri" panose="020F0502020204030204" pitchFamily="34" charset="0"/>
                          <a:cs typeface="Calibri" panose="020F0502020204030204" pitchFamily="34" charset="0"/>
                        </a:rPr>
                        <a:t>1 921</a:t>
                      </a:r>
                      <a:endParaRPr lang="en-ZA" sz="1200">
                        <a:effectLst/>
                        <a:latin typeface="Arial Narrow" panose="020B0606020202030204" pitchFamily="34" charset="0"/>
                        <a:ea typeface="Calibri" panose="020F0502020204030204" pitchFamily="34" charset="0"/>
                        <a:cs typeface="Times New Roman" panose="02020603050405020304" pitchFamily="18" charset="0"/>
                      </a:endParaRPr>
                    </a:p>
                  </a:txBody>
                  <a:tcPr marL="18274" marR="18274" marT="0" marB="0" anchor="ctr">
                    <a:lnL w="12700" cap="flat" cmpd="sng" algn="ctr">
                      <a:solidFill>
                        <a:srgbClr val="339966"/>
                      </a:solidFill>
                      <a:prstDash val="solid"/>
                      <a:round/>
                      <a:headEnd type="none" w="med" len="med"/>
                      <a:tailEnd type="none" w="med" len="med"/>
                    </a:lnL>
                    <a:lnR w="12700" cap="flat" cmpd="sng" algn="ctr">
                      <a:solidFill>
                        <a:srgbClr val="339966"/>
                      </a:solidFill>
                      <a:prstDash val="solid"/>
                      <a:round/>
                      <a:headEnd type="none" w="med" len="med"/>
                      <a:tailEnd type="none" w="med" len="med"/>
                    </a:lnR>
                    <a:lnT w="12700" cap="flat" cmpd="sng" algn="ctr">
                      <a:solidFill>
                        <a:srgbClr val="339966"/>
                      </a:solidFill>
                      <a:prstDash val="solid"/>
                      <a:round/>
                      <a:headEnd type="none" w="med" len="med"/>
                      <a:tailEnd type="none" w="med" len="med"/>
                    </a:lnT>
                    <a:lnB w="12700" cap="flat" cmpd="sng" algn="ctr">
                      <a:solidFill>
                        <a:srgbClr val="339966"/>
                      </a:solidFill>
                      <a:prstDash val="solid"/>
                      <a:round/>
                      <a:headEnd type="none" w="med" len="med"/>
                      <a:tailEnd type="none" w="med" len="med"/>
                    </a:lnB>
                  </a:tcPr>
                </a:tc>
                <a:tc>
                  <a:txBody>
                    <a:bodyPr/>
                    <a:lstStyle/>
                    <a:p>
                      <a:pPr marL="0" marR="0" algn="r">
                        <a:lnSpc>
                          <a:spcPct val="107000"/>
                        </a:lnSpc>
                        <a:spcBef>
                          <a:spcPts val="0"/>
                        </a:spcBef>
                        <a:spcAft>
                          <a:spcPts val="800"/>
                        </a:spcAft>
                      </a:pPr>
                      <a:r>
                        <a:rPr lang="en-US" sz="1200" b="1">
                          <a:effectLst/>
                          <a:latin typeface="Arial Narrow" panose="020B0606020202030204" pitchFamily="34" charset="0"/>
                          <a:ea typeface="Calibri" panose="020F0502020204030204" pitchFamily="34" charset="0"/>
                          <a:cs typeface="Calibri" panose="020F0502020204030204" pitchFamily="34" charset="0"/>
                        </a:rPr>
                        <a:t>5094</a:t>
                      </a:r>
                      <a:endParaRPr lang="en-ZA" sz="1200">
                        <a:effectLst/>
                        <a:latin typeface="Arial Narrow" panose="020B0606020202030204" pitchFamily="34" charset="0"/>
                        <a:ea typeface="Calibri" panose="020F0502020204030204" pitchFamily="34" charset="0"/>
                        <a:cs typeface="Times New Roman" panose="02020603050405020304" pitchFamily="18" charset="0"/>
                      </a:endParaRPr>
                    </a:p>
                  </a:txBody>
                  <a:tcPr marL="18274" marR="18274" marT="0" marB="0" anchor="ctr">
                    <a:lnL w="12700" cap="flat" cmpd="sng" algn="ctr">
                      <a:solidFill>
                        <a:srgbClr val="339966"/>
                      </a:solidFill>
                      <a:prstDash val="solid"/>
                      <a:round/>
                      <a:headEnd type="none" w="med" len="med"/>
                      <a:tailEnd type="none" w="med" len="med"/>
                    </a:lnL>
                    <a:lnR w="12700" cap="flat" cmpd="sng" algn="ctr">
                      <a:solidFill>
                        <a:srgbClr val="339966"/>
                      </a:solidFill>
                      <a:prstDash val="solid"/>
                      <a:round/>
                      <a:headEnd type="none" w="med" len="med"/>
                      <a:tailEnd type="none" w="med" len="med"/>
                    </a:lnR>
                    <a:lnT w="12700" cap="flat" cmpd="sng" algn="ctr">
                      <a:solidFill>
                        <a:srgbClr val="339966"/>
                      </a:solidFill>
                      <a:prstDash val="solid"/>
                      <a:round/>
                      <a:headEnd type="none" w="med" len="med"/>
                      <a:tailEnd type="none" w="med" len="med"/>
                    </a:lnT>
                    <a:lnB w="12700" cap="flat" cmpd="sng" algn="ctr">
                      <a:solidFill>
                        <a:srgbClr val="339966"/>
                      </a:solidFill>
                      <a:prstDash val="solid"/>
                      <a:round/>
                      <a:headEnd type="none" w="med" len="med"/>
                      <a:tailEnd type="none" w="med" len="med"/>
                    </a:lnB>
                  </a:tcPr>
                </a:tc>
                <a:tc>
                  <a:txBody>
                    <a:bodyPr/>
                    <a:lstStyle/>
                    <a:p>
                      <a:pPr marL="0" marR="0" algn="r">
                        <a:lnSpc>
                          <a:spcPct val="107000"/>
                        </a:lnSpc>
                        <a:spcBef>
                          <a:spcPts val="0"/>
                        </a:spcBef>
                        <a:spcAft>
                          <a:spcPts val="800"/>
                        </a:spcAft>
                      </a:pPr>
                      <a:r>
                        <a:rPr lang="en-US" sz="1200" b="1">
                          <a:effectLst/>
                          <a:latin typeface="Arial Narrow" panose="020B0606020202030204" pitchFamily="34" charset="0"/>
                          <a:ea typeface="Calibri" panose="020F0502020204030204" pitchFamily="34" charset="0"/>
                          <a:cs typeface="Calibri" panose="020F0502020204030204" pitchFamily="34" charset="0"/>
                        </a:rPr>
                        <a:t>5323</a:t>
                      </a:r>
                      <a:endParaRPr lang="en-ZA" sz="1200">
                        <a:effectLst/>
                        <a:latin typeface="Arial Narrow" panose="020B0606020202030204" pitchFamily="34" charset="0"/>
                        <a:ea typeface="Calibri" panose="020F0502020204030204" pitchFamily="34" charset="0"/>
                        <a:cs typeface="Times New Roman" panose="02020603050405020304" pitchFamily="18" charset="0"/>
                      </a:endParaRPr>
                    </a:p>
                  </a:txBody>
                  <a:tcPr marL="18274" marR="18274" marT="0" marB="0" anchor="ctr">
                    <a:lnL w="12700" cap="flat" cmpd="sng" algn="ctr">
                      <a:solidFill>
                        <a:srgbClr val="339966"/>
                      </a:solidFill>
                      <a:prstDash val="solid"/>
                      <a:round/>
                      <a:headEnd type="none" w="med" len="med"/>
                      <a:tailEnd type="none" w="med" len="med"/>
                    </a:lnL>
                    <a:lnR w="12700" cap="flat" cmpd="sng" algn="ctr">
                      <a:solidFill>
                        <a:srgbClr val="339966"/>
                      </a:solidFill>
                      <a:prstDash val="solid"/>
                      <a:round/>
                      <a:headEnd type="none" w="med" len="med"/>
                      <a:tailEnd type="none" w="med" len="med"/>
                    </a:lnR>
                    <a:lnT w="12700" cap="flat" cmpd="sng" algn="ctr">
                      <a:solidFill>
                        <a:srgbClr val="339966"/>
                      </a:solidFill>
                      <a:prstDash val="solid"/>
                      <a:round/>
                      <a:headEnd type="none" w="med" len="med"/>
                      <a:tailEnd type="none" w="med" len="med"/>
                    </a:lnT>
                    <a:lnB w="12700" cap="flat" cmpd="sng" algn="ctr">
                      <a:solidFill>
                        <a:srgbClr val="339966"/>
                      </a:solidFill>
                      <a:prstDash val="solid"/>
                      <a:round/>
                      <a:headEnd type="none" w="med" len="med"/>
                      <a:tailEnd type="none" w="med" len="med"/>
                    </a:lnB>
                  </a:tcPr>
                </a:tc>
                <a:tc>
                  <a:txBody>
                    <a:bodyPr/>
                    <a:lstStyle/>
                    <a:p>
                      <a:pPr marL="0" marR="0" algn="r">
                        <a:lnSpc>
                          <a:spcPct val="107000"/>
                        </a:lnSpc>
                        <a:spcBef>
                          <a:spcPts val="0"/>
                        </a:spcBef>
                        <a:spcAft>
                          <a:spcPts val="800"/>
                        </a:spcAft>
                      </a:pPr>
                      <a:r>
                        <a:rPr lang="en-US" sz="1200" b="1">
                          <a:effectLst/>
                          <a:latin typeface="Arial Narrow" panose="020B0606020202030204" pitchFamily="34" charset="0"/>
                          <a:ea typeface="Calibri" panose="020F0502020204030204" pitchFamily="34" charset="0"/>
                          <a:cs typeface="Calibri" panose="020F0502020204030204" pitchFamily="34" charset="0"/>
                        </a:rPr>
                        <a:t>5561</a:t>
                      </a:r>
                      <a:endParaRPr lang="en-ZA" sz="1200">
                        <a:effectLst/>
                        <a:latin typeface="Arial Narrow" panose="020B0606020202030204" pitchFamily="34" charset="0"/>
                        <a:ea typeface="Calibri" panose="020F0502020204030204" pitchFamily="34" charset="0"/>
                        <a:cs typeface="Times New Roman" panose="02020603050405020304" pitchFamily="18" charset="0"/>
                      </a:endParaRPr>
                    </a:p>
                  </a:txBody>
                  <a:tcPr marL="18274" marR="18274" marT="0" marB="0" anchor="ctr">
                    <a:lnL w="12700" cap="flat" cmpd="sng" algn="ctr">
                      <a:solidFill>
                        <a:srgbClr val="339966"/>
                      </a:solidFill>
                      <a:prstDash val="solid"/>
                      <a:round/>
                      <a:headEnd type="none" w="med" len="med"/>
                      <a:tailEnd type="none" w="med" len="med"/>
                    </a:lnL>
                    <a:lnR w="12700" cap="flat" cmpd="sng" algn="ctr">
                      <a:solidFill>
                        <a:srgbClr val="339966"/>
                      </a:solidFill>
                      <a:prstDash val="solid"/>
                      <a:round/>
                      <a:headEnd type="none" w="med" len="med"/>
                      <a:tailEnd type="none" w="med" len="med"/>
                    </a:lnR>
                    <a:lnT w="12700" cap="flat" cmpd="sng" algn="ctr">
                      <a:solidFill>
                        <a:srgbClr val="339966"/>
                      </a:solidFill>
                      <a:prstDash val="solid"/>
                      <a:round/>
                      <a:headEnd type="none" w="med" len="med"/>
                      <a:tailEnd type="none" w="med" len="med"/>
                    </a:lnT>
                    <a:lnB w="12700" cap="flat" cmpd="sng" algn="ctr">
                      <a:solidFill>
                        <a:srgbClr val="339966"/>
                      </a:solidFill>
                      <a:prstDash val="solid"/>
                      <a:round/>
                      <a:headEnd type="none" w="med" len="med"/>
                      <a:tailEnd type="none" w="med" len="med"/>
                    </a:lnB>
                  </a:tcPr>
                </a:tc>
                <a:tc>
                  <a:txBody>
                    <a:bodyPr/>
                    <a:lstStyle/>
                    <a:p>
                      <a:pPr marL="0" marR="0" algn="r">
                        <a:lnSpc>
                          <a:spcPct val="107000"/>
                        </a:lnSpc>
                        <a:spcBef>
                          <a:spcPts val="0"/>
                        </a:spcBef>
                        <a:spcAft>
                          <a:spcPts val="800"/>
                        </a:spcAft>
                      </a:pPr>
                      <a:r>
                        <a:rPr lang="en-US" sz="1200" b="1">
                          <a:effectLst/>
                          <a:latin typeface="Arial Narrow" panose="020B0606020202030204" pitchFamily="34" charset="0"/>
                          <a:ea typeface="Calibri" panose="020F0502020204030204" pitchFamily="34" charset="0"/>
                          <a:cs typeface="Calibri" panose="020F0502020204030204" pitchFamily="34" charset="0"/>
                        </a:rPr>
                        <a:t>5810</a:t>
                      </a:r>
                      <a:endParaRPr lang="en-ZA" sz="1200">
                        <a:effectLst/>
                        <a:latin typeface="Arial Narrow" panose="020B0606020202030204" pitchFamily="34" charset="0"/>
                        <a:ea typeface="Calibri" panose="020F0502020204030204" pitchFamily="34" charset="0"/>
                        <a:cs typeface="Times New Roman" panose="02020603050405020304" pitchFamily="18" charset="0"/>
                      </a:endParaRPr>
                    </a:p>
                  </a:txBody>
                  <a:tcPr marL="18274" marR="18274" marT="0" marB="0" anchor="ctr">
                    <a:lnL w="12700" cap="flat" cmpd="sng" algn="ctr">
                      <a:solidFill>
                        <a:srgbClr val="339966"/>
                      </a:solidFill>
                      <a:prstDash val="solid"/>
                      <a:round/>
                      <a:headEnd type="none" w="med" len="med"/>
                      <a:tailEnd type="none" w="med" len="med"/>
                    </a:lnL>
                    <a:lnR w="12700" cap="flat" cmpd="sng" algn="ctr">
                      <a:solidFill>
                        <a:srgbClr val="339966"/>
                      </a:solidFill>
                      <a:prstDash val="solid"/>
                      <a:round/>
                      <a:headEnd type="none" w="med" len="med"/>
                      <a:tailEnd type="none" w="med" len="med"/>
                    </a:lnR>
                    <a:lnT w="12700" cap="flat" cmpd="sng" algn="ctr">
                      <a:solidFill>
                        <a:srgbClr val="339966"/>
                      </a:solidFill>
                      <a:prstDash val="solid"/>
                      <a:round/>
                      <a:headEnd type="none" w="med" len="med"/>
                      <a:tailEnd type="none" w="med" len="med"/>
                    </a:lnT>
                    <a:lnB w="12700" cap="flat" cmpd="sng" algn="ctr">
                      <a:solidFill>
                        <a:srgbClr val="339966"/>
                      </a:solidFill>
                      <a:prstDash val="solid"/>
                      <a:round/>
                      <a:headEnd type="none" w="med" len="med"/>
                      <a:tailEnd type="none" w="med" len="med"/>
                    </a:lnB>
                  </a:tcPr>
                </a:tc>
                <a:extLst>
                  <a:ext uri="{0D108BD9-81ED-4DB2-BD59-A6C34878D82A}">
                    <a16:rowId xmlns:a16="http://schemas.microsoft.com/office/drawing/2014/main" xmlns="" val="143100014"/>
                  </a:ext>
                </a:extLst>
              </a:tr>
              <a:tr h="199813">
                <a:tc>
                  <a:txBody>
                    <a:bodyPr/>
                    <a:lstStyle/>
                    <a:p>
                      <a:endParaRPr lang="en-ZA" sz="1200">
                        <a:effectLst/>
                        <a:latin typeface="Arial Narrow" panose="020B0606020202030204" pitchFamily="34" charset="0"/>
                        <a:cs typeface="Times New Roman" panose="02020603050405020304" pitchFamily="18" charset="0"/>
                      </a:endParaRPr>
                    </a:p>
                  </a:txBody>
                  <a:tcPr marL="18274" marR="18274" marT="0" marB="0">
                    <a:lnL w="12700" cap="flat" cmpd="sng" algn="ctr">
                      <a:solidFill>
                        <a:srgbClr val="339966"/>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339966"/>
                      </a:solidFill>
                      <a:prstDash val="solid"/>
                      <a:round/>
                      <a:headEnd type="none" w="med" len="med"/>
                      <a:tailEnd type="none" w="med" len="med"/>
                    </a:lnT>
                    <a:lnB w="12700" cap="flat" cmpd="sng" algn="ctr">
                      <a:solidFill>
                        <a:srgbClr val="339966"/>
                      </a:solidFill>
                      <a:prstDash val="solid"/>
                      <a:round/>
                      <a:headEnd type="none" w="med" len="med"/>
                      <a:tailEnd type="none" w="med" len="med"/>
                    </a:lnB>
                  </a:tcPr>
                </a:tc>
                <a:tc>
                  <a:txBody>
                    <a:bodyPr/>
                    <a:lstStyle/>
                    <a:p>
                      <a:pPr marL="0" marR="0">
                        <a:lnSpc>
                          <a:spcPct val="107000"/>
                        </a:lnSpc>
                        <a:spcBef>
                          <a:spcPts val="0"/>
                        </a:spcBef>
                        <a:spcAft>
                          <a:spcPts val="800"/>
                        </a:spcAft>
                      </a:pPr>
                      <a:r>
                        <a:rPr lang="en-US" sz="1200">
                          <a:effectLst/>
                          <a:latin typeface="Arial Narrow" panose="020B0606020202030204" pitchFamily="34" charset="0"/>
                          <a:ea typeface="Calibri" panose="020F0502020204030204" pitchFamily="34" charset="0"/>
                          <a:cs typeface="Calibri" panose="020F0502020204030204" pitchFamily="34" charset="0"/>
                        </a:rPr>
                        <a:t>Buildings and other fixed structures</a:t>
                      </a:r>
                      <a:endParaRPr lang="en-ZA" sz="1200">
                        <a:effectLst/>
                        <a:latin typeface="Arial Narrow" panose="020B0606020202030204" pitchFamily="34" charset="0"/>
                        <a:ea typeface="Calibri" panose="020F0502020204030204" pitchFamily="34" charset="0"/>
                        <a:cs typeface="Times New Roman" panose="02020603050405020304" pitchFamily="18" charset="0"/>
                      </a:endParaRPr>
                    </a:p>
                  </a:txBody>
                  <a:tcPr marL="18274" marR="18274" marT="0" marB="0" anchor="ctr">
                    <a:lnL w="12700" cap="flat" cmpd="sng" algn="ctr">
                      <a:solidFill>
                        <a:srgbClr val="FFFFFF"/>
                      </a:solidFill>
                      <a:prstDash val="solid"/>
                      <a:round/>
                      <a:headEnd type="none" w="med" len="med"/>
                      <a:tailEnd type="none" w="med" len="med"/>
                    </a:lnL>
                    <a:lnR w="12700" cap="flat" cmpd="sng" algn="ctr">
                      <a:solidFill>
                        <a:srgbClr val="339966"/>
                      </a:solidFill>
                      <a:prstDash val="solid"/>
                      <a:round/>
                      <a:headEnd type="none" w="med" len="med"/>
                      <a:tailEnd type="none" w="med" len="med"/>
                    </a:lnR>
                    <a:lnT w="12700" cap="flat" cmpd="sng" algn="ctr">
                      <a:solidFill>
                        <a:srgbClr val="339966"/>
                      </a:solidFill>
                      <a:prstDash val="solid"/>
                      <a:round/>
                      <a:headEnd type="none" w="med" len="med"/>
                      <a:tailEnd type="none" w="med" len="med"/>
                    </a:lnT>
                    <a:lnB w="12700" cap="flat" cmpd="sng" algn="ctr">
                      <a:solidFill>
                        <a:srgbClr val="339966"/>
                      </a:solidFill>
                      <a:prstDash val="solid"/>
                      <a:round/>
                      <a:headEnd type="none" w="med" len="med"/>
                      <a:tailEnd type="none" w="med" len="med"/>
                    </a:lnB>
                  </a:tcPr>
                </a:tc>
                <a:tc>
                  <a:txBody>
                    <a:bodyPr/>
                    <a:lstStyle/>
                    <a:p>
                      <a:pPr marL="0" marR="0" algn="r">
                        <a:lnSpc>
                          <a:spcPct val="107000"/>
                        </a:lnSpc>
                        <a:spcBef>
                          <a:spcPts val="0"/>
                        </a:spcBef>
                        <a:spcAft>
                          <a:spcPts val="800"/>
                        </a:spcAft>
                      </a:pPr>
                      <a:r>
                        <a:rPr lang="en-US" sz="1200">
                          <a:effectLst/>
                          <a:latin typeface="Arial Narrow" panose="020B0606020202030204" pitchFamily="34" charset="0"/>
                          <a:ea typeface="Calibri" panose="020F0502020204030204" pitchFamily="34" charset="0"/>
                          <a:cs typeface="Arial Narrow" panose="020B0606020202030204" pitchFamily="34" charset="0"/>
                        </a:rPr>
                        <a:t>-</a:t>
                      </a:r>
                      <a:endParaRPr lang="en-ZA" sz="1200">
                        <a:effectLst/>
                        <a:latin typeface="Arial Narrow" panose="020B0606020202030204" pitchFamily="34" charset="0"/>
                        <a:ea typeface="Calibri" panose="020F0502020204030204" pitchFamily="34" charset="0"/>
                        <a:cs typeface="Times New Roman" panose="02020603050405020304" pitchFamily="18" charset="0"/>
                      </a:endParaRPr>
                    </a:p>
                  </a:txBody>
                  <a:tcPr marL="18274" marR="18274" marT="0" marB="0" anchor="ctr">
                    <a:lnL w="12700" cap="flat" cmpd="sng" algn="ctr">
                      <a:solidFill>
                        <a:srgbClr val="339966"/>
                      </a:solidFill>
                      <a:prstDash val="solid"/>
                      <a:round/>
                      <a:headEnd type="none" w="med" len="med"/>
                      <a:tailEnd type="none" w="med" len="med"/>
                    </a:lnL>
                    <a:lnR w="12700" cap="flat" cmpd="sng" algn="ctr">
                      <a:solidFill>
                        <a:srgbClr val="339966"/>
                      </a:solidFill>
                      <a:prstDash val="solid"/>
                      <a:round/>
                      <a:headEnd type="none" w="med" len="med"/>
                      <a:tailEnd type="none" w="med" len="med"/>
                    </a:lnR>
                    <a:lnT w="12700" cap="flat" cmpd="sng" algn="ctr">
                      <a:solidFill>
                        <a:srgbClr val="339966"/>
                      </a:solidFill>
                      <a:prstDash val="solid"/>
                      <a:round/>
                      <a:headEnd type="none" w="med" len="med"/>
                      <a:tailEnd type="none" w="med" len="med"/>
                    </a:lnT>
                    <a:lnB w="12700" cap="flat" cmpd="sng" algn="ctr">
                      <a:solidFill>
                        <a:srgbClr val="339966"/>
                      </a:solidFill>
                      <a:prstDash val="solid"/>
                      <a:round/>
                      <a:headEnd type="none" w="med" len="med"/>
                      <a:tailEnd type="none" w="med" len="med"/>
                    </a:lnB>
                  </a:tcPr>
                </a:tc>
                <a:tc>
                  <a:txBody>
                    <a:bodyPr/>
                    <a:lstStyle/>
                    <a:p>
                      <a:pPr marL="0" marR="0" algn="r">
                        <a:lnSpc>
                          <a:spcPct val="107000"/>
                        </a:lnSpc>
                        <a:spcBef>
                          <a:spcPts val="0"/>
                        </a:spcBef>
                        <a:spcAft>
                          <a:spcPts val="800"/>
                        </a:spcAft>
                      </a:pPr>
                      <a:r>
                        <a:rPr lang="en-US" sz="1200">
                          <a:effectLst/>
                          <a:latin typeface="Arial Narrow" panose="020B0606020202030204" pitchFamily="34" charset="0"/>
                          <a:ea typeface="Calibri" panose="020F0502020204030204" pitchFamily="34" charset="0"/>
                          <a:cs typeface="Calibri" panose="020F0502020204030204" pitchFamily="34" charset="0"/>
                        </a:rPr>
                        <a:t>-</a:t>
                      </a:r>
                      <a:endParaRPr lang="en-ZA" sz="1200">
                        <a:effectLst/>
                        <a:latin typeface="Arial Narrow" panose="020B0606020202030204" pitchFamily="34" charset="0"/>
                        <a:ea typeface="Calibri" panose="020F0502020204030204" pitchFamily="34" charset="0"/>
                        <a:cs typeface="Times New Roman" panose="02020603050405020304" pitchFamily="18" charset="0"/>
                      </a:endParaRPr>
                    </a:p>
                  </a:txBody>
                  <a:tcPr marL="18274" marR="18274" marT="0" marB="0" anchor="ctr">
                    <a:lnL w="12700" cap="flat" cmpd="sng" algn="ctr">
                      <a:solidFill>
                        <a:srgbClr val="339966"/>
                      </a:solidFill>
                      <a:prstDash val="solid"/>
                      <a:round/>
                      <a:headEnd type="none" w="med" len="med"/>
                      <a:tailEnd type="none" w="med" len="med"/>
                    </a:lnL>
                    <a:lnR w="12700" cap="flat" cmpd="sng" algn="ctr">
                      <a:solidFill>
                        <a:srgbClr val="339966"/>
                      </a:solidFill>
                      <a:prstDash val="solid"/>
                      <a:round/>
                      <a:headEnd type="none" w="med" len="med"/>
                      <a:tailEnd type="none" w="med" len="med"/>
                    </a:lnR>
                    <a:lnT w="12700" cap="flat" cmpd="sng" algn="ctr">
                      <a:solidFill>
                        <a:srgbClr val="339966"/>
                      </a:solidFill>
                      <a:prstDash val="solid"/>
                      <a:round/>
                      <a:headEnd type="none" w="med" len="med"/>
                      <a:tailEnd type="none" w="med" len="med"/>
                    </a:lnT>
                    <a:lnB w="12700" cap="flat" cmpd="sng" algn="ctr">
                      <a:solidFill>
                        <a:srgbClr val="339966"/>
                      </a:solidFill>
                      <a:prstDash val="solid"/>
                      <a:round/>
                      <a:headEnd type="none" w="med" len="med"/>
                      <a:tailEnd type="none" w="med" len="med"/>
                    </a:lnB>
                  </a:tcPr>
                </a:tc>
                <a:tc>
                  <a:txBody>
                    <a:bodyPr/>
                    <a:lstStyle/>
                    <a:p>
                      <a:pPr marL="0" marR="0" algn="r">
                        <a:lnSpc>
                          <a:spcPct val="107000"/>
                        </a:lnSpc>
                        <a:spcBef>
                          <a:spcPts val="0"/>
                        </a:spcBef>
                        <a:spcAft>
                          <a:spcPts val="800"/>
                        </a:spcAft>
                      </a:pPr>
                      <a:r>
                        <a:rPr lang="en-US" sz="1200">
                          <a:effectLst/>
                          <a:latin typeface="Arial Narrow" panose="020B0606020202030204" pitchFamily="34" charset="0"/>
                          <a:ea typeface="Calibri" panose="020F0502020204030204" pitchFamily="34" charset="0"/>
                          <a:cs typeface="Calibri" panose="020F0502020204030204" pitchFamily="34" charset="0"/>
                        </a:rPr>
                        <a:t>-</a:t>
                      </a:r>
                      <a:endParaRPr lang="en-ZA" sz="1200">
                        <a:effectLst/>
                        <a:latin typeface="Arial Narrow" panose="020B0606020202030204" pitchFamily="34" charset="0"/>
                        <a:ea typeface="Calibri" panose="020F0502020204030204" pitchFamily="34" charset="0"/>
                        <a:cs typeface="Times New Roman" panose="02020603050405020304" pitchFamily="18" charset="0"/>
                      </a:endParaRPr>
                    </a:p>
                  </a:txBody>
                  <a:tcPr marL="18274" marR="18274" marT="0" marB="0" anchor="ctr">
                    <a:lnL w="12700" cap="flat" cmpd="sng" algn="ctr">
                      <a:solidFill>
                        <a:srgbClr val="339966"/>
                      </a:solidFill>
                      <a:prstDash val="solid"/>
                      <a:round/>
                      <a:headEnd type="none" w="med" len="med"/>
                      <a:tailEnd type="none" w="med" len="med"/>
                    </a:lnL>
                    <a:lnR w="12700" cap="flat" cmpd="sng" algn="ctr">
                      <a:solidFill>
                        <a:srgbClr val="339966"/>
                      </a:solidFill>
                      <a:prstDash val="solid"/>
                      <a:round/>
                      <a:headEnd type="none" w="med" len="med"/>
                      <a:tailEnd type="none" w="med" len="med"/>
                    </a:lnR>
                    <a:lnT w="12700" cap="flat" cmpd="sng" algn="ctr">
                      <a:solidFill>
                        <a:srgbClr val="339966"/>
                      </a:solidFill>
                      <a:prstDash val="solid"/>
                      <a:round/>
                      <a:headEnd type="none" w="med" len="med"/>
                      <a:tailEnd type="none" w="med" len="med"/>
                    </a:lnT>
                    <a:lnB w="12700" cap="flat" cmpd="sng" algn="ctr">
                      <a:solidFill>
                        <a:srgbClr val="339966"/>
                      </a:solidFill>
                      <a:prstDash val="solid"/>
                      <a:round/>
                      <a:headEnd type="none" w="med" len="med"/>
                      <a:tailEnd type="none" w="med" len="med"/>
                    </a:lnB>
                  </a:tcPr>
                </a:tc>
                <a:tc>
                  <a:txBody>
                    <a:bodyPr/>
                    <a:lstStyle/>
                    <a:p>
                      <a:pPr marL="0" marR="0" algn="r">
                        <a:lnSpc>
                          <a:spcPct val="107000"/>
                        </a:lnSpc>
                        <a:spcBef>
                          <a:spcPts val="0"/>
                        </a:spcBef>
                        <a:spcAft>
                          <a:spcPts val="800"/>
                        </a:spcAft>
                      </a:pPr>
                      <a:r>
                        <a:rPr lang="en-US" sz="1200">
                          <a:effectLst/>
                          <a:latin typeface="Arial Narrow" panose="020B0606020202030204" pitchFamily="34" charset="0"/>
                          <a:ea typeface="Calibri" panose="020F0502020204030204" pitchFamily="34" charset="0"/>
                          <a:cs typeface="Calibri" panose="020F0502020204030204" pitchFamily="34" charset="0"/>
                        </a:rPr>
                        <a:t>-</a:t>
                      </a:r>
                      <a:endParaRPr lang="en-ZA" sz="1200">
                        <a:effectLst/>
                        <a:latin typeface="Arial Narrow" panose="020B0606020202030204" pitchFamily="34" charset="0"/>
                        <a:ea typeface="Calibri" panose="020F0502020204030204" pitchFamily="34" charset="0"/>
                        <a:cs typeface="Times New Roman" panose="02020603050405020304" pitchFamily="18" charset="0"/>
                      </a:endParaRPr>
                    </a:p>
                  </a:txBody>
                  <a:tcPr marL="18274" marR="18274" marT="0" marB="0" anchor="ctr">
                    <a:lnL w="12700" cap="flat" cmpd="sng" algn="ctr">
                      <a:solidFill>
                        <a:srgbClr val="339966"/>
                      </a:solidFill>
                      <a:prstDash val="solid"/>
                      <a:round/>
                      <a:headEnd type="none" w="med" len="med"/>
                      <a:tailEnd type="none" w="med" len="med"/>
                    </a:lnL>
                    <a:lnR w="12700" cap="flat" cmpd="sng" algn="ctr">
                      <a:solidFill>
                        <a:srgbClr val="339966"/>
                      </a:solidFill>
                      <a:prstDash val="solid"/>
                      <a:round/>
                      <a:headEnd type="none" w="med" len="med"/>
                      <a:tailEnd type="none" w="med" len="med"/>
                    </a:lnR>
                    <a:lnT w="12700" cap="flat" cmpd="sng" algn="ctr">
                      <a:solidFill>
                        <a:srgbClr val="339966"/>
                      </a:solidFill>
                      <a:prstDash val="solid"/>
                      <a:round/>
                      <a:headEnd type="none" w="med" len="med"/>
                      <a:tailEnd type="none" w="med" len="med"/>
                    </a:lnT>
                    <a:lnB w="12700" cap="flat" cmpd="sng" algn="ctr">
                      <a:solidFill>
                        <a:srgbClr val="339966"/>
                      </a:solidFill>
                      <a:prstDash val="solid"/>
                      <a:round/>
                      <a:headEnd type="none" w="med" len="med"/>
                      <a:tailEnd type="none" w="med" len="med"/>
                    </a:lnB>
                  </a:tcPr>
                </a:tc>
                <a:tc>
                  <a:txBody>
                    <a:bodyPr/>
                    <a:lstStyle/>
                    <a:p>
                      <a:pPr marL="0" marR="0" algn="r">
                        <a:lnSpc>
                          <a:spcPct val="107000"/>
                        </a:lnSpc>
                        <a:spcBef>
                          <a:spcPts val="0"/>
                        </a:spcBef>
                        <a:spcAft>
                          <a:spcPts val="800"/>
                        </a:spcAft>
                      </a:pPr>
                      <a:r>
                        <a:rPr lang="en-US" sz="1200">
                          <a:effectLst/>
                          <a:latin typeface="Arial Narrow" panose="020B0606020202030204" pitchFamily="34" charset="0"/>
                          <a:ea typeface="Calibri" panose="020F0502020204030204" pitchFamily="34" charset="0"/>
                          <a:cs typeface="Calibri" panose="020F0502020204030204" pitchFamily="34" charset="0"/>
                        </a:rPr>
                        <a:t>-</a:t>
                      </a:r>
                      <a:endParaRPr lang="en-ZA" sz="1200">
                        <a:effectLst/>
                        <a:latin typeface="Arial Narrow" panose="020B0606020202030204" pitchFamily="34" charset="0"/>
                        <a:ea typeface="Calibri" panose="020F0502020204030204" pitchFamily="34" charset="0"/>
                        <a:cs typeface="Times New Roman" panose="02020603050405020304" pitchFamily="18" charset="0"/>
                      </a:endParaRPr>
                    </a:p>
                  </a:txBody>
                  <a:tcPr marL="18274" marR="18274" marT="0" marB="0" anchor="ctr">
                    <a:lnL w="12700" cap="flat" cmpd="sng" algn="ctr">
                      <a:solidFill>
                        <a:srgbClr val="339966"/>
                      </a:solidFill>
                      <a:prstDash val="solid"/>
                      <a:round/>
                      <a:headEnd type="none" w="med" len="med"/>
                      <a:tailEnd type="none" w="med" len="med"/>
                    </a:lnL>
                    <a:lnR w="12700" cap="flat" cmpd="sng" algn="ctr">
                      <a:solidFill>
                        <a:srgbClr val="339966"/>
                      </a:solidFill>
                      <a:prstDash val="solid"/>
                      <a:round/>
                      <a:headEnd type="none" w="med" len="med"/>
                      <a:tailEnd type="none" w="med" len="med"/>
                    </a:lnR>
                    <a:lnT w="12700" cap="flat" cmpd="sng" algn="ctr">
                      <a:solidFill>
                        <a:srgbClr val="339966"/>
                      </a:solidFill>
                      <a:prstDash val="solid"/>
                      <a:round/>
                      <a:headEnd type="none" w="med" len="med"/>
                      <a:tailEnd type="none" w="med" len="med"/>
                    </a:lnT>
                    <a:lnB w="12700" cap="flat" cmpd="sng" algn="ctr">
                      <a:solidFill>
                        <a:srgbClr val="339966"/>
                      </a:solidFill>
                      <a:prstDash val="solid"/>
                      <a:round/>
                      <a:headEnd type="none" w="med" len="med"/>
                      <a:tailEnd type="none" w="med" len="med"/>
                    </a:lnB>
                  </a:tcPr>
                </a:tc>
                <a:tc>
                  <a:txBody>
                    <a:bodyPr/>
                    <a:lstStyle/>
                    <a:p>
                      <a:pPr marL="0" marR="0" algn="r">
                        <a:lnSpc>
                          <a:spcPct val="107000"/>
                        </a:lnSpc>
                        <a:spcBef>
                          <a:spcPts val="0"/>
                        </a:spcBef>
                        <a:spcAft>
                          <a:spcPts val="800"/>
                        </a:spcAft>
                      </a:pPr>
                      <a:r>
                        <a:rPr lang="en-US" sz="1200">
                          <a:effectLst/>
                          <a:latin typeface="Arial Narrow" panose="020B0606020202030204" pitchFamily="34" charset="0"/>
                          <a:ea typeface="Calibri" panose="020F0502020204030204" pitchFamily="34" charset="0"/>
                          <a:cs typeface="Calibri" panose="020F0502020204030204" pitchFamily="34" charset="0"/>
                        </a:rPr>
                        <a:t>-</a:t>
                      </a:r>
                      <a:endParaRPr lang="en-ZA" sz="1200">
                        <a:effectLst/>
                        <a:latin typeface="Arial Narrow" panose="020B0606020202030204" pitchFamily="34" charset="0"/>
                        <a:ea typeface="Calibri" panose="020F0502020204030204" pitchFamily="34" charset="0"/>
                        <a:cs typeface="Times New Roman" panose="02020603050405020304" pitchFamily="18" charset="0"/>
                      </a:endParaRPr>
                    </a:p>
                  </a:txBody>
                  <a:tcPr marL="18274" marR="18274" marT="0" marB="0" anchor="ctr">
                    <a:lnL w="12700" cap="flat" cmpd="sng" algn="ctr">
                      <a:solidFill>
                        <a:srgbClr val="339966"/>
                      </a:solidFill>
                      <a:prstDash val="solid"/>
                      <a:round/>
                      <a:headEnd type="none" w="med" len="med"/>
                      <a:tailEnd type="none" w="med" len="med"/>
                    </a:lnL>
                    <a:lnR w="12700" cap="flat" cmpd="sng" algn="ctr">
                      <a:solidFill>
                        <a:srgbClr val="339966"/>
                      </a:solidFill>
                      <a:prstDash val="solid"/>
                      <a:round/>
                      <a:headEnd type="none" w="med" len="med"/>
                      <a:tailEnd type="none" w="med" len="med"/>
                    </a:lnR>
                    <a:lnT w="12700" cap="flat" cmpd="sng" algn="ctr">
                      <a:solidFill>
                        <a:srgbClr val="339966"/>
                      </a:solidFill>
                      <a:prstDash val="solid"/>
                      <a:round/>
                      <a:headEnd type="none" w="med" len="med"/>
                      <a:tailEnd type="none" w="med" len="med"/>
                    </a:lnT>
                    <a:lnB w="12700" cap="flat" cmpd="sng" algn="ctr">
                      <a:solidFill>
                        <a:srgbClr val="339966"/>
                      </a:solidFill>
                      <a:prstDash val="solid"/>
                      <a:round/>
                      <a:headEnd type="none" w="med" len="med"/>
                      <a:tailEnd type="none" w="med" len="med"/>
                    </a:lnB>
                  </a:tcPr>
                </a:tc>
                <a:tc>
                  <a:txBody>
                    <a:bodyPr/>
                    <a:lstStyle/>
                    <a:p>
                      <a:pPr marL="0" marR="0" algn="r">
                        <a:lnSpc>
                          <a:spcPct val="107000"/>
                        </a:lnSpc>
                        <a:spcBef>
                          <a:spcPts val="0"/>
                        </a:spcBef>
                        <a:spcAft>
                          <a:spcPts val="800"/>
                        </a:spcAft>
                      </a:pPr>
                      <a:r>
                        <a:rPr lang="en-US" sz="1200">
                          <a:effectLst/>
                          <a:latin typeface="Arial Narrow" panose="020B0606020202030204" pitchFamily="34" charset="0"/>
                          <a:ea typeface="Calibri" panose="020F0502020204030204" pitchFamily="34" charset="0"/>
                          <a:cs typeface="Arial Narrow" panose="020B0606020202030204" pitchFamily="34" charset="0"/>
                        </a:rPr>
                        <a:t>-</a:t>
                      </a:r>
                      <a:endParaRPr lang="en-ZA" sz="1200">
                        <a:effectLst/>
                        <a:latin typeface="Arial Narrow" panose="020B0606020202030204" pitchFamily="34" charset="0"/>
                        <a:ea typeface="Calibri" panose="020F0502020204030204" pitchFamily="34" charset="0"/>
                        <a:cs typeface="Times New Roman" panose="02020603050405020304" pitchFamily="18" charset="0"/>
                      </a:endParaRPr>
                    </a:p>
                  </a:txBody>
                  <a:tcPr marL="18274" marR="18274" marT="0" marB="0" anchor="ctr">
                    <a:lnL w="12700" cap="flat" cmpd="sng" algn="ctr">
                      <a:solidFill>
                        <a:srgbClr val="339966"/>
                      </a:solidFill>
                      <a:prstDash val="solid"/>
                      <a:round/>
                      <a:headEnd type="none" w="med" len="med"/>
                      <a:tailEnd type="none" w="med" len="med"/>
                    </a:lnL>
                    <a:lnR w="12700" cap="flat" cmpd="sng" algn="ctr">
                      <a:solidFill>
                        <a:srgbClr val="339966"/>
                      </a:solidFill>
                      <a:prstDash val="solid"/>
                      <a:round/>
                      <a:headEnd type="none" w="med" len="med"/>
                      <a:tailEnd type="none" w="med" len="med"/>
                    </a:lnR>
                    <a:lnT w="12700" cap="flat" cmpd="sng" algn="ctr">
                      <a:solidFill>
                        <a:srgbClr val="339966"/>
                      </a:solidFill>
                      <a:prstDash val="solid"/>
                      <a:round/>
                      <a:headEnd type="none" w="med" len="med"/>
                      <a:tailEnd type="none" w="med" len="med"/>
                    </a:lnT>
                    <a:lnB w="12700" cap="flat" cmpd="sng" algn="ctr">
                      <a:solidFill>
                        <a:srgbClr val="339966"/>
                      </a:solidFill>
                      <a:prstDash val="solid"/>
                      <a:round/>
                      <a:headEnd type="none" w="med" len="med"/>
                      <a:tailEnd type="none" w="med" len="med"/>
                    </a:lnB>
                  </a:tcPr>
                </a:tc>
                <a:extLst>
                  <a:ext uri="{0D108BD9-81ED-4DB2-BD59-A6C34878D82A}">
                    <a16:rowId xmlns:a16="http://schemas.microsoft.com/office/drawing/2014/main" xmlns="" val="1799215173"/>
                  </a:ext>
                </a:extLst>
              </a:tr>
              <a:tr h="199813">
                <a:tc>
                  <a:txBody>
                    <a:bodyPr/>
                    <a:lstStyle/>
                    <a:p>
                      <a:pPr marL="0" marR="0" algn="r">
                        <a:lnSpc>
                          <a:spcPct val="107000"/>
                        </a:lnSpc>
                        <a:spcBef>
                          <a:spcPts val="0"/>
                        </a:spcBef>
                        <a:spcAft>
                          <a:spcPts val="800"/>
                        </a:spcAft>
                      </a:pPr>
                      <a:r>
                        <a:rPr lang="en-US" sz="1200">
                          <a:effectLst/>
                          <a:latin typeface="Arial Narrow" panose="020B0606020202030204" pitchFamily="34" charset="0"/>
                          <a:ea typeface="Calibri" panose="020F0502020204030204" pitchFamily="34" charset="0"/>
                          <a:cs typeface="Calibri" panose="020F0502020204030204" pitchFamily="34" charset="0"/>
                        </a:rPr>
                        <a:t> </a:t>
                      </a:r>
                      <a:endParaRPr lang="en-ZA" sz="1200">
                        <a:effectLst/>
                        <a:latin typeface="Arial Narrow" panose="020B0606020202030204" pitchFamily="34" charset="0"/>
                        <a:ea typeface="Calibri" panose="020F0502020204030204" pitchFamily="34" charset="0"/>
                        <a:cs typeface="Times New Roman" panose="02020603050405020304" pitchFamily="18" charset="0"/>
                      </a:endParaRPr>
                    </a:p>
                  </a:txBody>
                  <a:tcPr marL="18274" marR="18274" marT="0" marB="0">
                    <a:lnL w="12700" cap="flat" cmpd="sng" algn="ctr">
                      <a:solidFill>
                        <a:srgbClr val="339966"/>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339966"/>
                      </a:solidFill>
                      <a:prstDash val="solid"/>
                      <a:round/>
                      <a:headEnd type="none" w="med" len="med"/>
                      <a:tailEnd type="none" w="med" len="med"/>
                    </a:lnT>
                    <a:lnB w="12700" cap="flat" cmpd="sng" algn="ctr">
                      <a:solidFill>
                        <a:srgbClr val="339966"/>
                      </a:solidFill>
                      <a:prstDash val="solid"/>
                      <a:round/>
                      <a:headEnd type="none" w="med" len="med"/>
                      <a:tailEnd type="none" w="med" len="med"/>
                    </a:lnB>
                  </a:tcPr>
                </a:tc>
                <a:tc>
                  <a:txBody>
                    <a:bodyPr/>
                    <a:lstStyle/>
                    <a:p>
                      <a:pPr marL="0" marR="0">
                        <a:lnSpc>
                          <a:spcPct val="107000"/>
                        </a:lnSpc>
                        <a:spcBef>
                          <a:spcPts val="0"/>
                        </a:spcBef>
                        <a:spcAft>
                          <a:spcPts val="800"/>
                        </a:spcAft>
                      </a:pPr>
                      <a:r>
                        <a:rPr lang="en-US" sz="1200">
                          <a:effectLst/>
                          <a:latin typeface="Arial Narrow" panose="020B0606020202030204" pitchFamily="34" charset="0"/>
                          <a:ea typeface="Calibri" panose="020F0502020204030204" pitchFamily="34" charset="0"/>
                          <a:cs typeface="Calibri" panose="020F0502020204030204" pitchFamily="34" charset="0"/>
                        </a:rPr>
                        <a:t>Machinery and equipment including vehicles</a:t>
                      </a:r>
                      <a:endParaRPr lang="en-ZA" sz="1200">
                        <a:effectLst/>
                        <a:latin typeface="Arial Narrow" panose="020B0606020202030204" pitchFamily="34" charset="0"/>
                        <a:ea typeface="Calibri" panose="020F0502020204030204" pitchFamily="34" charset="0"/>
                        <a:cs typeface="Times New Roman" panose="02020603050405020304" pitchFamily="18" charset="0"/>
                      </a:endParaRPr>
                    </a:p>
                  </a:txBody>
                  <a:tcPr marL="18274" marR="18274" marT="0" marB="0" anchor="ctr">
                    <a:lnL w="12700" cap="flat" cmpd="sng" algn="ctr">
                      <a:solidFill>
                        <a:srgbClr val="FFFFFF"/>
                      </a:solidFill>
                      <a:prstDash val="solid"/>
                      <a:round/>
                      <a:headEnd type="none" w="med" len="med"/>
                      <a:tailEnd type="none" w="med" len="med"/>
                    </a:lnL>
                    <a:lnR w="12700" cap="flat" cmpd="sng" algn="ctr">
                      <a:solidFill>
                        <a:srgbClr val="339966"/>
                      </a:solidFill>
                      <a:prstDash val="solid"/>
                      <a:round/>
                      <a:headEnd type="none" w="med" len="med"/>
                      <a:tailEnd type="none" w="med" len="med"/>
                    </a:lnR>
                    <a:lnT w="12700" cap="flat" cmpd="sng" algn="ctr">
                      <a:solidFill>
                        <a:srgbClr val="339966"/>
                      </a:solidFill>
                      <a:prstDash val="solid"/>
                      <a:round/>
                      <a:headEnd type="none" w="med" len="med"/>
                      <a:tailEnd type="none" w="med" len="med"/>
                    </a:lnT>
                    <a:lnB w="12700" cap="flat" cmpd="sng" algn="ctr">
                      <a:solidFill>
                        <a:srgbClr val="339966"/>
                      </a:solidFill>
                      <a:prstDash val="solid"/>
                      <a:round/>
                      <a:headEnd type="none" w="med" len="med"/>
                      <a:tailEnd type="none" w="med" len="med"/>
                    </a:lnB>
                  </a:tcPr>
                </a:tc>
                <a:tc>
                  <a:txBody>
                    <a:bodyPr/>
                    <a:lstStyle/>
                    <a:p>
                      <a:pPr marL="0" marR="0" algn="r">
                        <a:lnSpc>
                          <a:spcPct val="107000"/>
                        </a:lnSpc>
                        <a:spcBef>
                          <a:spcPts val="0"/>
                        </a:spcBef>
                        <a:spcAft>
                          <a:spcPts val="800"/>
                        </a:spcAft>
                      </a:pPr>
                      <a:r>
                        <a:rPr lang="en-US" sz="1200">
                          <a:effectLst/>
                          <a:latin typeface="Arial Narrow" panose="020B0606020202030204" pitchFamily="34" charset="0"/>
                          <a:ea typeface="Calibri" panose="020F0502020204030204" pitchFamily="34" charset="0"/>
                          <a:cs typeface="Calibri" panose="020F0502020204030204" pitchFamily="34" charset="0"/>
                        </a:rPr>
                        <a:t>1 339</a:t>
                      </a:r>
                      <a:endParaRPr lang="en-ZA" sz="1200">
                        <a:effectLst/>
                        <a:latin typeface="Arial Narrow" panose="020B0606020202030204" pitchFamily="34" charset="0"/>
                        <a:ea typeface="Calibri" panose="020F0502020204030204" pitchFamily="34" charset="0"/>
                        <a:cs typeface="Times New Roman" panose="02020603050405020304" pitchFamily="18" charset="0"/>
                      </a:endParaRPr>
                    </a:p>
                  </a:txBody>
                  <a:tcPr marL="18274" marR="18274" marT="0" marB="0" anchor="ctr">
                    <a:lnL w="12700" cap="flat" cmpd="sng" algn="ctr">
                      <a:solidFill>
                        <a:srgbClr val="339966"/>
                      </a:solidFill>
                      <a:prstDash val="solid"/>
                      <a:round/>
                      <a:headEnd type="none" w="med" len="med"/>
                      <a:tailEnd type="none" w="med" len="med"/>
                    </a:lnL>
                    <a:lnR w="12700" cap="flat" cmpd="sng" algn="ctr">
                      <a:solidFill>
                        <a:srgbClr val="339966"/>
                      </a:solidFill>
                      <a:prstDash val="solid"/>
                      <a:round/>
                      <a:headEnd type="none" w="med" len="med"/>
                      <a:tailEnd type="none" w="med" len="med"/>
                    </a:lnR>
                    <a:lnT w="12700" cap="flat" cmpd="sng" algn="ctr">
                      <a:solidFill>
                        <a:srgbClr val="339966"/>
                      </a:solidFill>
                      <a:prstDash val="solid"/>
                      <a:round/>
                      <a:headEnd type="none" w="med" len="med"/>
                      <a:tailEnd type="none" w="med" len="med"/>
                    </a:lnT>
                    <a:lnB w="12700" cap="flat" cmpd="sng" algn="ctr">
                      <a:solidFill>
                        <a:srgbClr val="339966"/>
                      </a:solidFill>
                      <a:prstDash val="solid"/>
                      <a:round/>
                      <a:headEnd type="none" w="med" len="med"/>
                      <a:tailEnd type="none" w="med" len="med"/>
                    </a:lnB>
                  </a:tcPr>
                </a:tc>
                <a:tc>
                  <a:txBody>
                    <a:bodyPr/>
                    <a:lstStyle/>
                    <a:p>
                      <a:pPr marL="0" marR="0" algn="r">
                        <a:lnSpc>
                          <a:spcPct val="107000"/>
                        </a:lnSpc>
                        <a:spcBef>
                          <a:spcPts val="0"/>
                        </a:spcBef>
                        <a:spcAft>
                          <a:spcPts val="800"/>
                        </a:spcAft>
                      </a:pPr>
                      <a:r>
                        <a:rPr lang="en-US" sz="1200">
                          <a:effectLst/>
                          <a:latin typeface="Arial Narrow" panose="020B0606020202030204" pitchFamily="34" charset="0"/>
                          <a:ea typeface="Calibri" panose="020F0502020204030204" pitchFamily="34" charset="0"/>
                          <a:cs typeface="Calibri" panose="020F0502020204030204" pitchFamily="34" charset="0"/>
                        </a:rPr>
                        <a:t>5 632</a:t>
                      </a:r>
                      <a:endParaRPr lang="en-ZA" sz="1200">
                        <a:effectLst/>
                        <a:latin typeface="Arial Narrow" panose="020B0606020202030204" pitchFamily="34" charset="0"/>
                        <a:ea typeface="Calibri" panose="020F0502020204030204" pitchFamily="34" charset="0"/>
                        <a:cs typeface="Times New Roman" panose="02020603050405020304" pitchFamily="18" charset="0"/>
                      </a:endParaRPr>
                    </a:p>
                  </a:txBody>
                  <a:tcPr marL="18274" marR="18274" marT="0" marB="0" anchor="ctr">
                    <a:lnL w="12700" cap="flat" cmpd="sng" algn="ctr">
                      <a:solidFill>
                        <a:srgbClr val="339966"/>
                      </a:solidFill>
                      <a:prstDash val="solid"/>
                      <a:round/>
                      <a:headEnd type="none" w="med" len="med"/>
                      <a:tailEnd type="none" w="med" len="med"/>
                    </a:lnL>
                    <a:lnR w="12700" cap="flat" cmpd="sng" algn="ctr">
                      <a:solidFill>
                        <a:srgbClr val="339966"/>
                      </a:solidFill>
                      <a:prstDash val="solid"/>
                      <a:round/>
                      <a:headEnd type="none" w="med" len="med"/>
                      <a:tailEnd type="none" w="med" len="med"/>
                    </a:lnR>
                    <a:lnT w="12700" cap="flat" cmpd="sng" algn="ctr">
                      <a:solidFill>
                        <a:srgbClr val="339966"/>
                      </a:solidFill>
                      <a:prstDash val="solid"/>
                      <a:round/>
                      <a:headEnd type="none" w="med" len="med"/>
                      <a:tailEnd type="none" w="med" len="med"/>
                    </a:lnT>
                    <a:lnB w="12700" cap="flat" cmpd="sng" algn="ctr">
                      <a:solidFill>
                        <a:srgbClr val="339966"/>
                      </a:solidFill>
                      <a:prstDash val="solid"/>
                      <a:round/>
                      <a:headEnd type="none" w="med" len="med"/>
                      <a:tailEnd type="none" w="med" len="med"/>
                    </a:lnB>
                  </a:tcPr>
                </a:tc>
                <a:tc>
                  <a:txBody>
                    <a:bodyPr/>
                    <a:lstStyle/>
                    <a:p>
                      <a:pPr marL="0" marR="0" algn="r">
                        <a:lnSpc>
                          <a:spcPct val="107000"/>
                        </a:lnSpc>
                        <a:spcBef>
                          <a:spcPts val="0"/>
                        </a:spcBef>
                        <a:spcAft>
                          <a:spcPts val="800"/>
                        </a:spcAft>
                      </a:pPr>
                      <a:r>
                        <a:rPr lang="en-US" sz="1200">
                          <a:effectLst/>
                          <a:latin typeface="Arial Narrow" panose="020B0606020202030204" pitchFamily="34" charset="0"/>
                          <a:ea typeface="Calibri" panose="020F0502020204030204" pitchFamily="34" charset="0"/>
                          <a:cs typeface="Calibri" panose="020F0502020204030204" pitchFamily="34" charset="0"/>
                        </a:rPr>
                        <a:t>1 586</a:t>
                      </a:r>
                      <a:endParaRPr lang="en-ZA" sz="1200">
                        <a:effectLst/>
                        <a:latin typeface="Arial Narrow" panose="020B0606020202030204" pitchFamily="34" charset="0"/>
                        <a:ea typeface="Calibri" panose="020F0502020204030204" pitchFamily="34" charset="0"/>
                        <a:cs typeface="Times New Roman" panose="02020603050405020304" pitchFamily="18" charset="0"/>
                      </a:endParaRPr>
                    </a:p>
                  </a:txBody>
                  <a:tcPr marL="18274" marR="18274" marT="0" marB="0" anchor="ctr">
                    <a:lnL w="12700" cap="flat" cmpd="sng" algn="ctr">
                      <a:solidFill>
                        <a:srgbClr val="339966"/>
                      </a:solidFill>
                      <a:prstDash val="solid"/>
                      <a:round/>
                      <a:headEnd type="none" w="med" len="med"/>
                      <a:tailEnd type="none" w="med" len="med"/>
                    </a:lnL>
                    <a:lnR w="12700" cap="flat" cmpd="sng" algn="ctr">
                      <a:solidFill>
                        <a:srgbClr val="339966"/>
                      </a:solidFill>
                      <a:prstDash val="solid"/>
                      <a:round/>
                      <a:headEnd type="none" w="med" len="med"/>
                      <a:tailEnd type="none" w="med" len="med"/>
                    </a:lnR>
                    <a:lnT w="12700" cap="flat" cmpd="sng" algn="ctr">
                      <a:solidFill>
                        <a:srgbClr val="339966"/>
                      </a:solidFill>
                      <a:prstDash val="solid"/>
                      <a:round/>
                      <a:headEnd type="none" w="med" len="med"/>
                      <a:tailEnd type="none" w="med" len="med"/>
                    </a:lnT>
                    <a:lnB w="12700" cap="flat" cmpd="sng" algn="ctr">
                      <a:solidFill>
                        <a:srgbClr val="339966"/>
                      </a:solidFill>
                      <a:prstDash val="solid"/>
                      <a:round/>
                      <a:headEnd type="none" w="med" len="med"/>
                      <a:tailEnd type="none" w="med" len="med"/>
                    </a:lnB>
                  </a:tcPr>
                </a:tc>
                <a:tc>
                  <a:txBody>
                    <a:bodyPr/>
                    <a:lstStyle/>
                    <a:p>
                      <a:pPr marL="0" marR="0" algn="r">
                        <a:lnSpc>
                          <a:spcPct val="107000"/>
                        </a:lnSpc>
                        <a:spcBef>
                          <a:spcPts val="0"/>
                        </a:spcBef>
                        <a:spcAft>
                          <a:spcPts val="800"/>
                        </a:spcAft>
                      </a:pPr>
                      <a:r>
                        <a:rPr lang="en-US" sz="1200">
                          <a:effectLst/>
                          <a:latin typeface="Arial Narrow" panose="020B0606020202030204" pitchFamily="34" charset="0"/>
                          <a:ea typeface="Calibri" panose="020F0502020204030204" pitchFamily="34" charset="0"/>
                          <a:cs typeface="Calibri" panose="020F0502020204030204" pitchFamily="34" charset="0"/>
                        </a:rPr>
                        <a:t>5022</a:t>
                      </a:r>
                      <a:endParaRPr lang="en-ZA" sz="1200">
                        <a:effectLst/>
                        <a:latin typeface="Arial Narrow" panose="020B0606020202030204" pitchFamily="34" charset="0"/>
                        <a:ea typeface="Calibri" panose="020F0502020204030204" pitchFamily="34" charset="0"/>
                        <a:cs typeface="Times New Roman" panose="02020603050405020304" pitchFamily="18" charset="0"/>
                      </a:endParaRPr>
                    </a:p>
                  </a:txBody>
                  <a:tcPr marL="18274" marR="18274" marT="0" marB="0" anchor="ctr">
                    <a:lnL w="12700" cap="flat" cmpd="sng" algn="ctr">
                      <a:solidFill>
                        <a:srgbClr val="339966"/>
                      </a:solidFill>
                      <a:prstDash val="solid"/>
                      <a:round/>
                      <a:headEnd type="none" w="med" len="med"/>
                      <a:tailEnd type="none" w="med" len="med"/>
                    </a:lnL>
                    <a:lnR w="12700" cap="flat" cmpd="sng" algn="ctr">
                      <a:solidFill>
                        <a:srgbClr val="339966"/>
                      </a:solidFill>
                      <a:prstDash val="solid"/>
                      <a:round/>
                      <a:headEnd type="none" w="med" len="med"/>
                      <a:tailEnd type="none" w="med" len="med"/>
                    </a:lnR>
                    <a:lnT w="12700" cap="flat" cmpd="sng" algn="ctr">
                      <a:solidFill>
                        <a:srgbClr val="339966"/>
                      </a:solidFill>
                      <a:prstDash val="solid"/>
                      <a:round/>
                      <a:headEnd type="none" w="med" len="med"/>
                      <a:tailEnd type="none" w="med" len="med"/>
                    </a:lnT>
                    <a:lnB w="12700" cap="flat" cmpd="sng" algn="ctr">
                      <a:solidFill>
                        <a:srgbClr val="339966"/>
                      </a:solidFill>
                      <a:prstDash val="solid"/>
                      <a:round/>
                      <a:headEnd type="none" w="med" len="med"/>
                      <a:tailEnd type="none" w="med" len="med"/>
                    </a:lnB>
                  </a:tcPr>
                </a:tc>
                <a:tc>
                  <a:txBody>
                    <a:bodyPr/>
                    <a:lstStyle/>
                    <a:p>
                      <a:pPr marL="0" marR="0" algn="r">
                        <a:lnSpc>
                          <a:spcPct val="107000"/>
                        </a:lnSpc>
                        <a:spcBef>
                          <a:spcPts val="0"/>
                        </a:spcBef>
                        <a:spcAft>
                          <a:spcPts val="800"/>
                        </a:spcAft>
                      </a:pPr>
                      <a:r>
                        <a:rPr lang="en-US" sz="1200">
                          <a:effectLst/>
                          <a:latin typeface="Arial Narrow" panose="020B0606020202030204" pitchFamily="34" charset="0"/>
                          <a:ea typeface="Calibri" panose="020F0502020204030204" pitchFamily="34" charset="0"/>
                          <a:cs typeface="Calibri" panose="020F0502020204030204" pitchFamily="34" charset="0"/>
                        </a:rPr>
                        <a:t>4958</a:t>
                      </a:r>
                      <a:endParaRPr lang="en-ZA" sz="1200">
                        <a:effectLst/>
                        <a:latin typeface="Arial Narrow" panose="020B0606020202030204" pitchFamily="34" charset="0"/>
                        <a:ea typeface="Calibri" panose="020F0502020204030204" pitchFamily="34" charset="0"/>
                        <a:cs typeface="Times New Roman" panose="02020603050405020304" pitchFamily="18" charset="0"/>
                      </a:endParaRPr>
                    </a:p>
                  </a:txBody>
                  <a:tcPr marL="18274" marR="18274" marT="0" marB="0" anchor="ctr">
                    <a:lnL w="12700" cap="flat" cmpd="sng" algn="ctr">
                      <a:solidFill>
                        <a:srgbClr val="339966"/>
                      </a:solidFill>
                      <a:prstDash val="solid"/>
                      <a:round/>
                      <a:headEnd type="none" w="med" len="med"/>
                      <a:tailEnd type="none" w="med" len="med"/>
                    </a:lnL>
                    <a:lnR w="12700" cap="flat" cmpd="sng" algn="ctr">
                      <a:solidFill>
                        <a:srgbClr val="339966"/>
                      </a:solidFill>
                      <a:prstDash val="solid"/>
                      <a:round/>
                      <a:headEnd type="none" w="med" len="med"/>
                      <a:tailEnd type="none" w="med" len="med"/>
                    </a:lnR>
                    <a:lnT w="12700" cap="flat" cmpd="sng" algn="ctr">
                      <a:solidFill>
                        <a:srgbClr val="339966"/>
                      </a:solidFill>
                      <a:prstDash val="solid"/>
                      <a:round/>
                      <a:headEnd type="none" w="med" len="med"/>
                      <a:tailEnd type="none" w="med" len="med"/>
                    </a:lnT>
                    <a:lnB w="12700" cap="flat" cmpd="sng" algn="ctr">
                      <a:solidFill>
                        <a:srgbClr val="339966"/>
                      </a:solidFill>
                      <a:prstDash val="solid"/>
                      <a:round/>
                      <a:headEnd type="none" w="med" len="med"/>
                      <a:tailEnd type="none" w="med" len="med"/>
                    </a:lnB>
                  </a:tcPr>
                </a:tc>
                <a:tc>
                  <a:txBody>
                    <a:bodyPr/>
                    <a:lstStyle/>
                    <a:p>
                      <a:pPr marL="0" marR="0" algn="r">
                        <a:lnSpc>
                          <a:spcPct val="107000"/>
                        </a:lnSpc>
                        <a:spcBef>
                          <a:spcPts val="0"/>
                        </a:spcBef>
                        <a:spcAft>
                          <a:spcPts val="800"/>
                        </a:spcAft>
                      </a:pPr>
                      <a:r>
                        <a:rPr lang="en-US" sz="1200">
                          <a:effectLst/>
                          <a:latin typeface="Arial Narrow" panose="020B0606020202030204" pitchFamily="34" charset="0"/>
                          <a:ea typeface="Calibri" panose="020F0502020204030204" pitchFamily="34" charset="0"/>
                          <a:cs typeface="Calibri" panose="020F0502020204030204" pitchFamily="34" charset="0"/>
                        </a:rPr>
                        <a:t>5181</a:t>
                      </a:r>
                      <a:endParaRPr lang="en-ZA" sz="1200">
                        <a:effectLst/>
                        <a:latin typeface="Arial Narrow" panose="020B0606020202030204" pitchFamily="34" charset="0"/>
                        <a:ea typeface="Calibri" panose="020F0502020204030204" pitchFamily="34" charset="0"/>
                        <a:cs typeface="Times New Roman" panose="02020603050405020304" pitchFamily="18" charset="0"/>
                      </a:endParaRPr>
                    </a:p>
                  </a:txBody>
                  <a:tcPr marL="18274" marR="18274" marT="0" marB="0" anchor="ctr">
                    <a:lnL w="12700" cap="flat" cmpd="sng" algn="ctr">
                      <a:solidFill>
                        <a:srgbClr val="339966"/>
                      </a:solidFill>
                      <a:prstDash val="solid"/>
                      <a:round/>
                      <a:headEnd type="none" w="med" len="med"/>
                      <a:tailEnd type="none" w="med" len="med"/>
                    </a:lnL>
                    <a:lnR w="12700" cap="flat" cmpd="sng" algn="ctr">
                      <a:solidFill>
                        <a:srgbClr val="339966"/>
                      </a:solidFill>
                      <a:prstDash val="solid"/>
                      <a:round/>
                      <a:headEnd type="none" w="med" len="med"/>
                      <a:tailEnd type="none" w="med" len="med"/>
                    </a:lnR>
                    <a:lnT w="12700" cap="flat" cmpd="sng" algn="ctr">
                      <a:solidFill>
                        <a:srgbClr val="339966"/>
                      </a:solidFill>
                      <a:prstDash val="solid"/>
                      <a:round/>
                      <a:headEnd type="none" w="med" len="med"/>
                      <a:tailEnd type="none" w="med" len="med"/>
                    </a:lnT>
                    <a:lnB w="12700" cap="flat" cmpd="sng" algn="ctr">
                      <a:solidFill>
                        <a:srgbClr val="339966"/>
                      </a:solidFill>
                      <a:prstDash val="solid"/>
                      <a:round/>
                      <a:headEnd type="none" w="med" len="med"/>
                      <a:tailEnd type="none" w="med" len="med"/>
                    </a:lnB>
                  </a:tcPr>
                </a:tc>
                <a:tc>
                  <a:txBody>
                    <a:bodyPr/>
                    <a:lstStyle/>
                    <a:p>
                      <a:pPr marL="0" marR="0" algn="r">
                        <a:lnSpc>
                          <a:spcPct val="107000"/>
                        </a:lnSpc>
                        <a:spcBef>
                          <a:spcPts val="0"/>
                        </a:spcBef>
                        <a:spcAft>
                          <a:spcPts val="800"/>
                        </a:spcAft>
                      </a:pPr>
                      <a:r>
                        <a:rPr lang="en-US" sz="1200">
                          <a:effectLst/>
                          <a:latin typeface="Arial Narrow" panose="020B0606020202030204" pitchFamily="34" charset="0"/>
                          <a:ea typeface="Calibri" panose="020F0502020204030204" pitchFamily="34" charset="0"/>
                          <a:cs typeface="Calibri" panose="020F0502020204030204" pitchFamily="34" charset="0"/>
                        </a:rPr>
                        <a:t>5413</a:t>
                      </a:r>
                      <a:endParaRPr lang="en-ZA" sz="1200">
                        <a:effectLst/>
                        <a:latin typeface="Arial Narrow" panose="020B0606020202030204" pitchFamily="34" charset="0"/>
                        <a:ea typeface="Calibri" panose="020F0502020204030204" pitchFamily="34" charset="0"/>
                        <a:cs typeface="Times New Roman" panose="02020603050405020304" pitchFamily="18" charset="0"/>
                      </a:endParaRPr>
                    </a:p>
                  </a:txBody>
                  <a:tcPr marL="18274" marR="18274" marT="0" marB="0" anchor="ctr">
                    <a:lnL w="12700" cap="flat" cmpd="sng" algn="ctr">
                      <a:solidFill>
                        <a:srgbClr val="339966"/>
                      </a:solidFill>
                      <a:prstDash val="solid"/>
                      <a:round/>
                      <a:headEnd type="none" w="med" len="med"/>
                      <a:tailEnd type="none" w="med" len="med"/>
                    </a:lnL>
                    <a:lnR w="12700" cap="flat" cmpd="sng" algn="ctr">
                      <a:solidFill>
                        <a:srgbClr val="339966"/>
                      </a:solidFill>
                      <a:prstDash val="solid"/>
                      <a:round/>
                      <a:headEnd type="none" w="med" len="med"/>
                      <a:tailEnd type="none" w="med" len="med"/>
                    </a:lnR>
                    <a:lnT w="12700" cap="flat" cmpd="sng" algn="ctr">
                      <a:solidFill>
                        <a:srgbClr val="339966"/>
                      </a:solidFill>
                      <a:prstDash val="solid"/>
                      <a:round/>
                      <a:headEnd type="none" w="med" len="med"/>
                      <a:tailEnd type="none" w="med" len="med"/>
                    </a:lnT>
                    <a:lnB w="12700" cap="flat" cmpd="sng" algn="ctr">
                      <a:solidFill>
                        <a:srgbClr val="339966"/>
                      </a:solidFill>
                      <a:prstDash val="solid"/>
                      <a:round/>
                      <a:headEnd type="none" w="med" len="med"/>
                      <a:tailEnd type="none" w="med" len="med"/>
                    </a:lnB>
                  </a:tcPr>
                </a:tc>
                <a:extLst>
                  <a:ext uri="{0D108BD9-81ED-4DB2-BD59-A6C34878D82A}">
                    <a16:rowId xmlns:a16="http://schemas.microsoft.com/office/drawing/2014/main" xmlns="" val="328083099"/>
                  </a:ext>
                </a:extLst>
              </a:tr>
              <a:tr h="199813">
                <a:tc>
                  <a:txBody>
                    <a:bodyPr/>
                    <a:lstStyle/>
                    <a:p>
                      <a:pPr marL="0" marR="0" algn="r">
                        <a:lnSpc>
                          <a:spcPct val="107000"/>
                        </a:lnSpc>
                        <a:spcBef>
                          <a:spcPts val="0"/>
                        </a:spcBef>
                        <a:spcAft>
                          <a:spcPts val="800"/>
                        </a:spcAft>
                      </a:pPr>
                      <a:r>
                        <a:rPr lang="en-US" sz="1200">
                          <a:effectLst/>
                          <a:latin typeface="Arial Narrow" panose="020B0606020202030204" pitchFamily="34" charset="0"/>
                          <a:ea typeface="Calibri" panose="020F0502020204030204" pitchFamily="34" charset="0"/>
                          <a:cs typeface="Calibri" panose="020F0502020204030204" pitchFamily="34" charset="0"/>
                        </a:rPr>
                        <a:t> </a:t>
                      </a:r>
                      <a:endParaRPr lang="en-ZA" sz="1200">
                        <a:effectLst/>
                        <a:latin typeface="Arial Narrow" panose="020B0606020202030204" pitchFamily="34" charset="0"/>
                        <a:ea typeface="Calibri" panose="020F0502020204030204" pitchFamily="34" charset="0"/>
                        <a:cs typeface="Times New Roman" panose="02020603050405020304" pitchFamily="18" charset="0"/>
                      </a:endParaRPr>
                    </a:p>
                  </a:txBody>
                  <a:tcPr marL="18274" marR="18274" marT="0" marB="0">
                    <a:lnL w="12700" cap="flat" cmpd="sng" algn="ctr">
                      <a:solidFill>
                        <a:srgbClr val="339966"/>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339966"/>
                      </a:solidFill>
                      <a:prstDash val="solid"/>
                      <a:round/>
                      <a:headEnd type="none" w="med" len="med"/>
                      <a:tailEnd type="none" w="med" len="med"/>
                    </a:lnT>
                    <a:lnB w="12700" cap="flat" cmpd="sng" algn="ctr">
                      <a:solidFill>
                        <a:srgbClr val="339966"/>
                      </a:solidFill>
                      <a:prstDash val="solid"/>
                      <a:round/>
                      <a:headEnd type="none" w="med" len="med"/>
                      <a:tailEnd type="none" w="med" len="med"/>
                    </a:lnB>
                  </a:tcPr>
                </a:tc>
                <a:tc>
                  <a:txBody>
                    <a:bodyPr/>
                    <a:lstStyle/>
                    <a:p>
                      <a:pPr marL="0" marR="0">
                        <a:lnSpc>
                          <a:spcPct val="107000"/>
                        </a:lnSpc>
                        <a:spcBef>
                          <a:spcPts val="0"/>
                        </a:spcBef>
                        <a:spcAft>
                          <a:spcPts val="800"/>
                        </a:spcAft>
                      </a:pPr>
                      <a:r>
                        <a:rPr lang="en-US" sz="1200">
                          <a:effectLst/>
                          <a:latin typeface="Arial Narrow" panose="020B0606020202030204" pitchFamily="34" charset="0"/>
                          <a:ea typeface="Calibri" panose="020F0502020204030204" pitchFamily="34" charset="0"/>
                          <a:cs typeface="Calibri" panose="020F0502020204030204" pitchFamily="34" charset="0"/>
                        </a:rPr>
                        <a:t>Software and other intangible assets</a:t>
                      </a:r>
                      <a:endParaRPr lang="en-ZA" sz="1200">
                        <a:effectLst/>
                        <a:latin typeface="Arial Narrow" panose="020B0606020202030204" pitchFamily="34" charset="0"/>
                        <a:ea typeface="Calibri" panose="020F0502020204030204" pitchFamily="34" charset="0"/>
                        <a:cs typeface="Times New Roman" panose="02020603050405020304" pitchFamily="18" charset="0"/>
                      </a:endParaRPr>
                    </a:p>
                  </a:txBody>
                  <a:tcPr marL="18274" marR="18274" marT="0" marB="0" anchor="ctr">
                    <a:lnL w="12700" cap="flat" cmpd="sng" algn="ctr">
                      <a:solidFill>
                        <a:srgbClr val="FFFFFF"/>
                      </a:solidFill>
                      <a:prstDash val="solid"/>
                      <a:round/>
                      <a:headEnd type="none" w="med" len="med"/>
                      <a:tailEnd type="none" w="med" len="med"/>
                    </a:lnL>
                    <a:lnR w="12700" cap="flat" cmpd="sng" algn="ctr">
                      <a:solidFill>
                        <a:srgbClr val="339966"/>
                      </a:solidFill>
                      <a:prstDash val="solid"/>
                      <a:round/>
                      <a:headEnd type="none" w="med" len="med"/>
                      <a:tailEnd type="none" w="med" len="med"/>
                    </a:lnR>
                    <a:lnT w="12700" cap="flat" cmpd="sng" algn="ctr">
                      <a:solidFill>
                        <a:srgbClr val="339966"/>
                      </a:solidFill>
                      <a:prstDash val="solid"/>
                      <a:round/>
                      <a:headEnd type="none" w="med" len="med"/>
                      <a:tailEnd type="none" w="med" len="med"/>
                    </a:lnT>
                    <a:lnB w="12700" cap="flat" cmpd="sng" algn="ctr">
                      <a:solidFill>
                        <a:srgbClr val="339966"/>
                      </a:solidFill>
                      <a:prstDash val="solid"/>
                      <a:round/>
                      <a:headEnd type="none" w="med" len="med"/>
                      <a:tailEnd type="none" w="med" len="med"/>
                    </a:lnB>
                  </a:tcPr>
                </a:tc>
                <a:tc>
                  <a:txBody>
                    <a:bodyPr/>
                    <a:lstStyle/>
                    <a:p>
                      <a:pPr marL="0" marR="0" algn="r">
                        <a:lnSpc>
                          <a:spcPct val="107000"/>
                        </a:lnSpc>
                        <a:spcBef>
                          <a:spcPts val="0"/>
                        </a:spcBef>
                        <a:spcAft>
                          <a:spcPts val="800"/>
                        </a:spcAft>
                      </a:pPr>
                      <a:r>
                        <a:rPr lang="en-US" sz="1200">
                          <a:effectLst/>
                          <a:latin typeface="Arial Narrow" panose="020B0606020202030204" pitchFamily="34" charset="0"/>
                          <a:ea typeface="Calibri" panose="020F0502020204030204" pitchFamily="34" charset="0"/>
                          <a:cs typeface="Calibri" panose="020F0502020204030204" pitchFamily="34" charset="0"/>
                        </a:rPr>
                        <a:t>-</a:t>
                      </a:r>
                      <a:endParaRPr lang="en-ZA" sz="1200">
                        <a:effectLst/>
                        <a:latin typeface="Arial Narrow" panose="020B0606020202030204" pitchFamily="34" charset="0"/>
                        <a:ea typeface="Calibri" panose="020F0502020204030204" pitchFamily="34" charset="0"/>
                        <a:cs typeface="Times New Roman" panose="02020603050405020304" pitchFamily="18" charset="0"/>
                      </a:endParaRPr>
                    </a:p>
                  </a:txBody>
                  <a:tcPr marL="18274" marR="18274" marT="0" marB="0" anchor="ctr">
                    <a:lnL w="12700" cap="flat" cmpd="sng" algn="ctr">
                      <a:solidFill>
                        <a:srgbClr val="339966"/>
                      </a:solidFill>
                      <a:prstDash val="solid"/>
                      <a:round/>
                      <a:headEnd type="none" w="med" len="med"/>
                      <a:tailEnd type="none" w="med" len="med"/>
                    </a:lnL>
                    <a:lnR w="12700" cap="flat" cmpd="sng" algn="ctr">
                      <a:solidFill>
                        <a:srgbClr val="339966"/>
                      </a:solidFill>
                      <a:prstDash val="solid"/>
                      <a:round/>
                      <a:headEnd type="none" w="med" len="med"/>
                      <a:tailEnd type="none" w="med" len="med"/>
                    </a:lnR>
                    <a:lnT w="12700" cap="flat" cmpd="sng" algn="ctr">
                      <a:solidFill>
                        <a:srgbClr val="339966"/>
                      </a:solidFill>
                      <a:prstDash val="solid"/>
                      <a:round/>
                      <a:headEnd type="none" w="med" len="med"/>
                      <a:tailEnd type="none" w="med" len="med"/>
                    </a:lnT>
                    <a:lnB w="12700" cap="flat" cmpd="sng" algn="ctr">
                      <a:solidFill>
                        <a:srgbClr val="339966"/>
                      </a:solidFill>
                      <a:prstDash val="solid"/>
                      <a:round/>
                      <a:headEnd type="none" w="med" len="med"/>
                      <a:tailEnd type="none" w="med" len="med"/>
                    </a:lnB>
                  </a:tcPr>
                </a:tc>
                <a:tc>
                  <a:txBody>
                    <a:bodyPr/>
                    <a:lstStyle/>
                    <a:p>
                      <a:pPr marL="0" marR="0" algn="r">
                        <a:lnSpc>
                          <a:spcPct val="107000"/>
                        </a:lnSpc>
                        <a:spcBef>
                          <a:spcPts val="0"/>
                        </a:spcBef>
                        <a:spcAft>
                          <a:spcPts val="800"/>
                        </a:spcAft>
                      </a:pPr>
                      <a:r>
                        <a:rPr lang="en-US" sz="1200">
                          <a:effectLst/>
                          <a:latin typeface="Arial Narrow" panose="020B0606020202030204" pitchFamily="34" charset="0"/>
                          <a:ea typeface="Calibri" panose="020F0502020204030204" pitchFamily="34" charset="0"/>
                          <a:cs typeface="Calibri" panose="020F0502020204030204" pitchFamily="34" charset="0"/>
                        </a:rPr>
                        <a:t>-</a:t>
                      </a:r>
                      <a:endParaRPr lang="en-ZA" sz="1200">
                        <a:effectLst/>
                        <a:latin typeface="Arial Narrow" panose="020B0606020202030204" pitchFamily="34" charset="0"/>
                        <a:ea typeface="Calibri" panose="020F0502020204030204" pitchFamily="34" charset="0"/>
                        <a:cs typeface="Times New Roman" panose="02020603050405020304" pitchFamily="18" charset="0"/>
                      </a:endParaRPr>
                    </a:p>
                  </a:txBody>
                  <a:tcPr marL="18274" marR="18274" marT="0" marB="0" anchor="ctr">
                    <a:lnL w="12700" cap="flat" cmpd="sng" algn="ctr">
                      <a:solidFill>
                        <a:srgbClr val="339966"/>
                      </a:solidFill>
                      <a:prstDash val="solid"/>
                      <a:round/>
                      <a:headEnd type="none" w="med" len="med"/>
                      <a:tailEnd type="none" w="med" len="med"/>
                    </a:lnL>
                    <a:lnR w="12700" cap="flat" cmpd="sng" algn="ctr">
                      <a:solidFill>
                        <a:srgbClr val="339966"/>
                      </a:solidFill>
                      <a:prstDash val="solid"/>
                      <a:round/>
                      <a:headEnd type="none" w="med" len="med"/>
                      <a:tailEnd type="none" w="med" len="med"/>
                    </a:lnR>
                    <a:lnT w="12700" cap="flat" cmpd="sng" algn="ctr">
                      <a:solidFill>
                        <a:srgbClr val="339966"/>
                      </a:solidFill>
                      <a:prstDash val="solid"/>
                      <a:round/>
                      <a:headEnd type="none" w="med" len="med"/>
                      <a:tailEnd type="none" w="med" len="med"/>
                    </a:lnT>
                    <a:lnB w="12700" cap="flat" cmpd="sng" algn="ctr">
                      <a:solidFill>
                        <a:srgbClr val="339966"/>
                      </a:solidFill>
                      <a:prstDash val="solid"/>
                      <a:round/>
                      <a:headEnd type="none" w="med" len="med"/>
                      <a:tailEnd type="none" w="med" len="med"/>
                    </a:lnB>
                  </a:tcPr>
                </a:tc>
                <a:tc>
                  <a:txBody>
                    <a:bodyPr/>
                    <a:lstStyle/>
                    <a:p>
                      <a:pPr marL="0" marR="0" algn="r">
                        <a:lnSpc>
                          <a:spcPct val="107000"/>
                        </a:lnSpc>
                        <a:spcBef>
                          <a:spcPts val="0"/>
                        </a:spcBef>
                        <a:spcAft>
                          <a:spcPts val="800"/>
                        </a:spcAft>
                      </a:pPr>
                      <a:r>
                        <a:rPr lang="en-US" sz="1200">
                          <a:effectLst/>
                          <a:latin typeface="Arial Narrow" panose="020B0606020202030204" pitchFamily="34" charset="0"/>
                          <a:ea typeface="Calibri" panose="020F0502020204030204" pitchFamily="34" charset="0"/>
                          <a:cs typeface="Calibri" panose="020F0502020204030204" pitchFamily="34" charset="0"/>
                        </a:rPr>
                        <a:t>335</a:t>
                      </a:r>
                      <a:endParaRPr lang="en-ZA" sz="1200">
                        <a:effectLst/>
                        <a:latin typeface="Arial Narrow" panose="020B0606020202030204" pitchFamily="34" charset="0"/>
                        <a:ea typeface="Calibri" panose="020F0502020204030204" pitchFamily="34" charset="0"/>
                        <a:cs typeface="Times New Roman" panose="02020603050405020304" pitchFamily="18" charset="0"/>
                      </a:endParaRPr>
                    </a:p>
                  </a:txBody>
                  <a:tcPr marL="18274" marR="18274" marT="0" marB="0" anchor="ctr">
                    <a:lnL w="12700" cap="flat" cmpd="sng" algn="ctr">
                      <a:solidFill>
                        <a:srgbClr val="339966"/>
                      </a:solidFill>
                      <a:prstDash val="solid"/>
                      <a:round/>
                      <a:headEnd type="none" w="med" len="med"/>
                      <a:tailEnd type="none" w="med" len="med"/>
                    </a:lnL>
                    <a:lnR w="12700" cap="flat" cmpd="sng" algn="ctr">
                      <a:solidFill>
                        <a:srgbClr val="339966"/>
                      </a:solidFill>
                      <a:prstDash val="solid"/>
                      <a:round/>
                      <a:headEnd type="none" w="med" len="med"/>
                      <a:tailEnd type="none" w="med" len="med"/>
                    </a:lnR>
                    <a:lnT w="12700" cap="flat" cmpd="sng" algn="ctr">
                      <a:solidFill>
                        <a:srgbClr val="339966"/>
                      </a:solidFill>
                      <a:prstDash val="solid"/>
                      <a:round/>
                      <a:headEnd type="none" w="med" len="med"/>
                      <a:tailEnd type="none" w="med" len="med"/>
                    </a:lnT>
                    <a:lnB w="12700" cap="flat" cmpd="sng" algn="ctr">
                      <a:solidFill>
                        <a:srgbClr val="339966"/>
                      </a:solidFill>
                      <a:prstDash val="solid"/>
                      <a:round/>
                      <a:headEnd type="none" w="med" len="med"/>
                      <a:tailEnd type="none" w="med" len="med"/>
                    </a:lnB>
                  </a:tcPr>
                </a:tc>
                <a:tc>
                  <a:txBody>
                    <a:bodyPr/>
                    <a:lstStyle/>
                    <a:p>
                      <a:pPr marL="0" marR="0" algn="r">
                        <a:lnSpc>
                          <a:spcPct val="107000"/>
                        </a:lnSpc>
                        <a:spcBef>
                          <a:spcPts val="0"/>
                        </a:spcBef>
                        <a:spcAft>
                          <a:spcPts val="800"/>
                        </a:spcAft>
                      </a:pPr>
                      <a:r>
                        <a:rPr lang="en-US" sz="1200">
                          <a:effectLst/>
                          <a:latin typeface="Arial Narrow" panose="020B0606020202030204" pitchFamily="34" charset="0"/>
                          <a:ea typeface="Calibri" panose="020F0502020204030204" pitchFamily="34" charset="0"/>
                          <a:cs typeface="Calibri" panose="020F0502020204030204" pitchFamily="34" charset="0"/>
                        </a:rPr>
                        <a:t>72</a:t>
                      </a:r>
                      <a:endParaRPr lang="en-ZA" sz="1200">
                        <a:effectLst/>
                        <a:latin typeface="Arial Narrow" panose="020B0606020202030204" pitchFamily="34" charset="0"/>
                        <a:ea typeface="Calibri" panose="020F0502020204030204" pitchFamily="34" charset="0"/>
                        <a:cs typeface="Times New Roman" panose="02020603050405020304" pitchFamily="18" charset="0"/>
                      </a:endParaRPr>
                    </a:p>
                  </a:txBody>
                  <a:tcPr marL="18274" marR="18274" marT="0" marB="0" anchor="ctr">
                    <a:lnL w="12700" cap="flat" cmpd="sng" algn="ctr">
                      <a:solidFill>
                        <a:srgbClr val="339966"/>
                      </a:solidFill>
                      <a:prstDash val="solid"/>
                      <a:round/>
                      <a:headEnd type="none" w="med" len="med"/>
                      <a:tailEnd type="none" w="med" len="med"/>
                    </a:lnL>
                    <a:lnR w="12700" cap="flat" cmpd="sng" algn="ctr">
                      <a:solidFill>
                        <a:srgbClr val="339966"/>
                      </a:solidFill>
                      <a:prstDash val="solid"/>
                      <a:round/>
                      <a:headEnd type="none" w="med" len="med"/>
                      <a:tailEnd type="none" w="med" len="med"/>
                    </a:lnR>
                    <a:lnT w="12700" cap="flat" cmpd="sng" algn="ctr">
                      <a:solidFill>
                        <a:srgbClr val="339966"/>
                      </a:solidFill>
                      <a:prstDash val="solid"/>
                      <a:round/>
                      <a:headEnd type="none" w="med" len="med"/>
                      <a:tailEnd type="none" w="med" len="med"/>
                    </a:lnT>
                    <a:lnB w="12700" cap="flat" cmpd="sng" algn="ctr">
                      <a:solidFill>
                        <a:srgbClr val="339966"/>
                      </a:solidFill>
                      <a:prstDash val="solid"/>
                      <a:round/>
                      <a:headEnd type="none" w="med" len="med"/>
                      <a:tailEnd type="none" w="med" len="med"/>
                    </a:lnB>
                  </a:tcPr>
                </a:tc>
                <a:tc>
                  <a:txBody>
                    <a:bodyPr/>
                    <a:lstStyle/>
                    <a:p>
                      <a:pPr marL="0" marR="0" algn="r">
                        <a:lnSpc>
                          <a:spcPct val="107000"/>
                        </a:lnSpc>
                        <a:spcBef>
                          <a:spcPts val="0"/>
                        </a:spcBef>
                        <a:spcAft>
                          <a:spcPts val="800"/>
                        </a:spcAft>
                      </a:pPr>
                      <a:r>
                        <a:rPr lang="en-US" sz="1200">
                          <a:effectLst/>
                          <a:latin typeface="Arial Narrow" panose="020B0606020202030204" pitchFamily="34" charset="0"/>
                          <a:ea typeface="Calibri" panose="020F0502020204030204" pitchFamily="34" charset="0"/>
                          <a:cs typeface="Calibri" panose="020F0502020204030204" pitchFamily="34" charset="0"/>
                        </a:rPr>
                        <a:t>364</a:t>
                      </a:r>
                      <a:endParaRPr lang="en-ZA" sz="1200">
                        <a:effectLst/>
                        <a:latin typeface="Arial Narrow" panose="020B0606020202030204" pitchFamily="34" charset="0"/>
                        <a:ea typeface="Calibri" panose="020F0502020204030204" pitchFamily="34" charset="0"/>
                        <a:cs typeface="Times New Roman" panose="02020603050405020304" pitchFamily="18" charset="0"/>
                      </a:endParaRPr>
                    </a:p>
                  </a:txBody>
                  <a:tcPr marL="18274" marR="18274" marT="0" marB="0" anchor="ctr">
                    <a:lnL w="12700" cap="flat" cmpd="sng" algn="ctr">
                      <a:solidFill>
                        <a:srgbClr val="339966"/>
                      </a:solidFill>
                      <a:prstDash val="solid"/>
                      <a:round/>
                      <a:headEnd type="none" w="med" len="med"/>
                      <a:tailEnd type="none" w="med" len="med"/>
                    </a:lnL>
                    <a:lnR w="12700" cap="flat" cmpd="sng" algn="ctr">
                      <a:solidFill>
                        <a:srgbClr val="339966"/>
                      </a:solidFill>
                      <a:prstDash val="solid"/>
                      <a:round/>
                      <a:headEnd type="none" w="med" len="med"/>
                      <a:tailEnd type="none" w="med" len="med"/>
                    </a:lnR>
                    <a:lnT w="12700" cap="flat" cmpd="sng" algn="ctr">
                      <a:solidFill>
                        <a:srgbClr val="339966"/>
                      </a:solidFill>
                      <a:prstDash val="solid"/>
                      <a:round/>
                      <a:headEnd type="none" w="med" len="med"/>
                      <a:tailEnd type="none" w="med" len="med"/>
                    </a:lnT>
                    <a:lnB w="12700" cap="flat" cmpd="sng" algn="ctr">
                      <a:solidFill>
                        <a:srgbClr val="339966"/>
                      </a:solidFill>
                      <a:prstDash val="solid"/>
                      <a:round/>
                      <a:headEnd type="none" w="med" len="med"/>
                      <a:tailEnd type="none" w="med" len="med"/>
                    </a:lnB>
                  </a:tcPr>
                </a:tc>
                <a:tc>
                  <a:txBody>
                    <a:bodyPr/>
                    <a:lstStyle/>
                    <a:p>
                      <a:pPr marL="0" marR="0" algn="r">
                        <a:lnSpc>
                          <a:spcPct val="107000"/>
                        </a:lnSpc>
                        <a:spcBef>
                          <a:spcPts val="0"/>
                        </a:spcBef>
                        <a:spcAft>
                          <a:spcPts val="800"/>
                        </a:spcAft>
                      </a:pPr>
                      <a:r>
                        <a:rPr lang="en-US" sz="1200">
                          <a:effectLst/>
                          <a:latin typeface="Arial Narrow" panose="020B0606020202030204" pitchFamily="34" charset="0"/>
                          <a:ea typeface="Calibri" panose="020F0502020204030204" pitchFamily="34" charset="0"/>
                          <a:cs typeface="Calibri" panose="020F0502020204030204" pitchFamily="34" charset="0"/>
                        </a:rPr>
                        <a:t>380</a:t>
                      </a:r>
                      <a:endParaRPr lang="en-ZA" sz="1200">
                        <a:effectLst/>
                        <a:latin typeface="Arial Narrow" panose="020B0606020202030204" pitchFamily="34" charset="0"/>
                        <a:ea typeface="Calibri" panose="020F0502020204030204" pitchFamily="34" charset="0"/>
                        <a:cs typeface="Times New Roman" panose="02020603050405020304" pitchFamily="18" charset="0"/>
                      </a:endParaRPr>
                    </a:p>
                  </a:txBody>
                  <a:tcPr marL="18274" marR="18274" marT="0" marB="0" anchor="ctr">
                    <a:lnL w="12700" cap="flat" cmpd="sng" algn="ctr">
                      <a:solidFill>
                        <a:srgbClr val="339966"/>
                      </a:solidFill>
                      <a:prstDash val="solid"/>
                      <a:round/>
                      <a:headEnd type="none" w="med" len="med"/>
                      <a:tailEnd type="none" w="med" len="med"/>
                    </a:lnL>
                    <a:lnR w="12700" cap="flat" cmpd="sng" algn="ctr">
                      <a:solidFill>
                        <a:srgbClr val="339966"/>
                      </a:solidFill>
                      <a:prstDash val="solid"/>
                      <a:round/>
                      <a:headEnd type="none" w="med" len="med"/>
                      <a:tailEnd type="none" w="med" len="med"/>
                    </a:lnR>
                    <a:lnT w="12700" cap="flat" cmpd="sng" algn="ctr">
                      <a:solidFill>
                        <a:srgbClr val="339966"/>
                      </a:solidFill>
                      <a:prstDash val="solid"/>
                      <a:round/>
                      <a:headEnd type="none" w="med" len="med"/>
                      <a:tailEnd type="none" w="med" len="med"/>
                    </a:lnT>
                    <a:lnB w="12700" cap="flat" cmpd="sng" algn="ctr">
                      <a:solidFill>
                        <a:srgbClr val="339966"/>
                      </a:solidFill>
                      <a:prstDash val="solid"/>
                      <a:round/>
                      <a:headEnd type="none" w="med" len="med"/>
                      <a:tailEnd type="none" w="med" len="med"/>
                    </a:lnB>
                  </a:tcPr>
                </a:tc>
                <a:tc>
                  <a:txBody>
                    <a:bodyPr/>
                    <a:lstStyle/>
                    <a:p>
                      <a:pPr marL="0" marR="0" algn="r">
                        <a:lnSpc>
                          <a:spcPct val="107000"/>
                        </a:lnSpc>
                        <a:spcBef>
                          <a:spcPts val="0"/>
                        </a:spcBef>
                        <a:spcAft>
                          <a:spcPts val="800"/>
                        </a:spcAft>
                      </a:pPr>
                      <a:r>
                        <a:rPr lang="en-US" sz="1200">
                          <a:effectLst/>
                          <a:latin typeface="Arial Narrow" panose="020B0606020202030204" pitchFamily="34" charset="0"/>
                          <a:ea typeface="Calibri" panose="020F0502020204030204" pitchFamily="34" charset="0"/>
                          <a:cs typeface="Calibri" panose="020F0502020204030204" pitchFamily="34" charset="0"/>
                        </a:rPr>
                        <a:t>397</a:t>
                      </a:r>
                      <a:endParaRPr lang="en-ZA" sz="1200">
                        <a:effectLst/>
                        <a:latin typeface="Arial Narrow" panose="020B0606020202030204" pitchFamily="34" charset="0"/>
                        <a:ea typeface="Calibri" panose="020F0502020204030204" pitchFamily="34" charset="0"/>
                        <a:cs typeface="Times New Roman" panose="02020603050405020304" pitchFamily="18" charset="0"/>
                      </a:endParaRPr>
                    </a:p>
                  </a:txBody>
                  <a:tcPr marL="18274" marR="18274" marT="0" marB="0" anchor="ctr">
                    <a:lnL w="12700" cap="flat" cmpd="sng" algn="ctr">
                      <a:solidFill>
                        <a:srgbClr val="339966"/>
                      </a:solidFill>
                      <a:prstDash val="solid"/>
                      <a:round/>
                      <a:headEnd type="none" w="med" len="med"/>
                      <a:tailEnd type="none" w="med" len="med"/>
                    </a:lnL>
                    <a:lnR w="12700" cap="flat" cmpd="sng" algn="ctr">
                      <a:solidFill>
                        <a:srgbClr val="339966"/>
                      </a:solidFill>
                      <a:prstDash val="solid"/>
                      <a:round/>
                      <a:headEnd type="none" w="med" len="med"/>
                      <a:tailEnd type="none" w="med" len="med"/>
                    </a:lnR>
                    <a:lnT w="12700" cap="flat" cmpd="sng" algn="ctr">
                      <a:solidFill>
                        <a:srgbClr val="339966"/>
                      </a:solidFill>
                      <a:prstDash val="solid"/>
                      <a:round/>
                      <a:headEnd type="none" w="med" len="med"/>
                      <a:tailEnd type="none" w="med" len="med"/>
                    </a:lnT>
                    <a:lnB w="12700" cap="flat" cmpd="sng" algn="ctr">
                      <a:solidFill>
                        <a:srgbClr val="339966"/>
                      </a:solidFill>
                      <a:prstDash val="solid"/>
                      <a:round/>
                      <a:headEnd type="none" w="med" len="med"/>
                      <a:tailEnd type="none" w="med" len="med"/>
                    </a:lnB>
                  </a:tcPr>
                </a:tc>
                <a:extLst>
                  <a:ext uri="{0D108BD9-81ED-4DB2-BD59-A6C34878D82A}">
                    <a16:rowId xmlns:a16="http://schemas.microsoft.com/office/drawing/2014/main" xmlns="" val="2040456497"/>
                  </a:ext>
                </a:extLst>
              </a:tr>
              <a:tr h="199813">
                <a:tc gridSpan="2">
                  <a:txBody>
                    <a:bodyPr/>
                    <a:lstStyle/>
                    <a:p>
                      <a:pPr marL="0" marR="0">
                        <a:lnSpc>
                          <a:spcPct val="107000"/>
                        </a:lnSpc>
                        <a:spcBef>
                          <a:spcPts val="0"/>
                        </a:spcBef>
                        <a:spcAft>
                          <a:spcPts val="800"/>
                        </a:spcAft>
                      </a:pPr>
                      <a:r>
                        <a:rPr lang="en-US" sz="1200" b="1">
                          <a:effectLst/>
                          <a:latin typeface="Arial Narrow" panose="020B0606020202030204" pitchFamily="34" charset="0"/>
                          <a:ea typeface="Calibri" panose="020F0502020204030204" pitchFamily="34" charset="0"/>
                          <a:cs typeface="Calibri" panose="020F0502020204030204" pitchFamily="34" charset="0"/>
                        </a:rPr>
                        <a:t>Payment for financial assets</a:t>
                      </a:r>
                      <a:endParaRPr lang="en-ZA" sz="1200">
                        <a:effectLst/>
                        <a:latin typeface="Arial Narrow" panose="020B0606020202030204" pitchFamily="34" charset="0"/>
                        <a:ea typeface="Calibri" panose="020F0502020204030204" pitchFamily="34" charset="0"/>
                        <a:cs typeface="Times New Roman" panose="02020603050405020304" pitchFamily="18" charset="0"/>
                      </a:endParaRPr>
                    </a:p>
                  </a:txBody>
                  <a:tcPr marL="18274" marR="18274" marT="0" marB="0" anchor="ctr">
                    <a:lnL w="12700" cap="flat" cmpd="sng" algn="ctr">
                      <a:solidFill>
                        <a:srgbClr val="339966"/>
                      </a:solidFill>
                      <a:prstDash val="solid"/>
                      <a:round/>
                      <a:headEnd type="none" w="med" len="med"/>
                      <a:tailEnd type="none" w="med" len="med"/>
                    </a:lnL>
                    <a:lnR w="12700" cap="flat" cmpd="sng" algn="ctr">
                      <a:solidFill>
                        <a:srgbClr val="339966"/>
                      </a:solidFill>
                      <a:prstDash val="solid"/>
                      <a:round/>
                      <a:headEnd type="none" w="med" len="med"/>
                      <a:tailEnd type="none" w="med" len="med"/>
                    </a:lnR>
                    <a:lnT w="12700" cap="flat" cmpd="sng" algn="ctr">
                      <a:solidFill>
                        <a:srgbClr val="339966"/>
                      </a:solidFill>
                      <a:prstDash val="solid"/>
                      <a:round/>
                      <a:headEnd type="none" w="med" len="med"/>
                      <a:tailEnd type="none" w="med" len="med"/>
                    </a:lnT>
                    <a:lnB w="12700" cap="flat" cmpd="sng" algn="ctr">
                      <a:solidFill>
                        <a:srgbClr val="339966"/>
                      </a:solidFill>
                      <a:prstDash val="solid"/>
                      <a:round/>
                      <a:headEnd type="none" w="med" len="med"/>
                      <a:tailEnd type="none" w="med" len="med"/>
                    </a:lnB>
                  </a:tcPr>
                </a:tc>
                <a:tc hMerge="1">
                  <a:txBody>
                    <a:bodyPr/>
                    <a:lstStyle/>
                    <a:p>
                      <a:endParaRPr lang="en-ZA"/>
                    </a:p>
                  </a:txBody>
                  <a:tcPr/>
                </a:tc>
                <a:tc>
                  <a:txBody>
                    <a:bodyPr/>
                    <a:lstStyle/>
                    <a:p>
                      <a:pPr marL="0" marR="0" algn="r">
                        <a:lnSpc>
                          <a:spcPct val="107000"/>
                        </a:lnSpc>
                        <a:spcBef>
                          <a:spcPts val="0"/>
                        </a:spcBef>
                        <a:spcAft>
                          <a:spcPts val="800"/>
                        </a:spcAft>
                      </a:pPr>
                      <a:r>
                        <a:rPr lang="en-US" sz="1200" b="1">
                          <a:effectLst/>
                          <a:latin typeface="Arial Narrow" panose="020B0606020202030204" pitchFamily="34" charset="0"/>
                          <a:ea typeface="Calibri" panose="020F0502020204030204" pitchFamily="34" charset="0"/>
                          <a:cs typeface="Calibri" panose="020F0502020204030204" pitchFamily="34" charset="0"/>
                        </a:rPr>
                        <a:t>-</a:t>
                      </a:r>
                      <a:endParaRPr lang="en-ZA" sz="1200">
                        <a:effectLst/>
                        <a:latin typeface="Arial Narrow" panose="020B0606020202030204" pitchFamily="34" charset="0"/>
                        <a:ea typeface="Calibri" panose="020F0502020204030204" pitchFamily="34" charset="0"/>
                        <a:cs typeface="Times New Roman" panose="02020603050405020304" pitchFamily="18" charset="0"/>
                      </a:endParaRPr>
                    </a:p>
                  </a:txBody>
                  <a:tcPr marL="18274" marR="18274" marT="0" marB="0" anchor="ctr">
                    <a:lnL w="12700" cap="flat" cmpd="sng" algn="ctr">
                      <a:solidFill>
                        <a:srgbClr val="339966"/>
                      </a:solidFill>
                      <a:prstDash val="solid"/>
                      <a:round/>
                      <a:headEnd type="none" w="med" len="med"/>
                      <a:tailEnd type="none" w="med" len="med"/>
                    </a:lnL>
                    <a:lnR w="12700" cap="flat" cmpd="sng" algn="ctr">
                      <a:solidFill>
                        <a:srgbClr val="339966"/>
                      </a:solidFill>
                      <a:prstDash val="solid"/>
                      <a:round/>
                      <a:headEnd type="none" w="med" len="med"/>
                      <a:tailEnd type="none" w="med" len="med"/>
                    </a:lnR>
                    <a:lnT w="12700" cap="flat" cmpd="sng" algn="ctr">
                      <a:solidFill>
                        <a:srgbClr val="339966"/>
                      </a:solidFill>
                      <a:prstDash val="solid"/>
                      <a:round/>
                      <a:headEnd type="none" w="med" len="med"/>
                      <a:tailEnd type="none" w="med" len="med"/>
                    </a:lnT>
                    <a:lnB w="12700" cap="flat" cmpd="sng" algn="ctr">
                      <a:solidFill>
                        <a:srgbClr val="339966"/>
                      </a:solidFill>
                      <a:prstDash val="solid"/>
                      <a:round/>
                      <a:headEnd type="none" w="med" len="med"/>
                      <a:tailEnd type="none" w="med" len="med"/>
                    </a:lnB>
                  </a:tcPr>
                </a:tc>
                <a:tc>
                  <a:txBody>
                    <a:bodyPr/>
                    <a:lstStyle/>
                    <a:p>
                      <a:pPr marL="0" marR="0" algn="r">
                        <a:lnSpc>
                          <a:spcPct val="107000"/>
                        </a:lnSpc>
                        <a:spcBef>
                          <a:spcPts val="0"/>
                        </a:spcBef>
                        <a:spcAft>
                          <a:spcPts val="800"/>
                        </a:spcAft>
                      </a:pPr>
                      <a:r>
                        <a:rPr lang="en-US" sz="1200" b="1">
                          <a:effectLst/>
                          <a:latin typeface="Arial Narrow" panose="020B0606020202030204" pitchFamily="34" charset="0"/>
                          <a:ea typeface="Calibri" panose="020F0502020204030204" pitchFamily="34" charset="0"/>
                          <a:cs typeface="Calibri" panose="020F0502020204030204" pitchFamily="34" charset="0"/>
                        </a:rPr>
                        <a:t>26</a:t>
                      </a:r>
                      <a:endParaRPr lang="en-ZA" sz="1200">
                        <a:effectLst/>
                        <a:latin typeface="Arial Narrow" panose="020B0606020202030204" pitchFamily="34" charset="0"/>
                        <a:ea typeface="Calibri" panose="020F0502020204030204" pitchFamily="34" charset="0"/>
                        <a:cs typeface="Times New Roman" panose="02020603050405020304" pitchFamily="18" charset="0"/>
                      </a:endParaRPr>
                    </a:p>
                  </a:txBody>
                  <a:tcPr marL="18274" marR="18274" marT="0" marB="0" anchor="ctr">
                    <a:lnL w="12700" cap="flat" cmpd="sng" algn="ctr">
                      <a:solidFill>
                        <a:srgbClr val="339966"/>
                      </a:solidFill>
                      <a:prstDash val="solid"/>
                      <a:round/>
                      <a:headEnd type="none" w="med" len="med"/>
                      <a:tailEnd type="none" w="med" len="med"/>
                    </a:lnL>
                    <a:lnR w="12700" cap="flat" cmpd="sng" algn="ctr">
                      <a:solidFill>
                        <a:srgbClr val="339966"/>
                      </a:solidFill>
                      <a:prstDash val="solid"/>
                      <a:round/>
                      <a:headEnd type="none" w="med" len="med"/>
                      <a:tailEnd type="none" w="med" len="med"/>
                    </a:lnR>
                    <a:lnT w="12700" cap="flat" cmpd="sng" algn="ctr">
                      <a:solidFill>
                        <a:srgbClr val="339966"/>
                      </a:solidFill>
                      <a:prstDash val="solid"/>
                      <a:round/>
                      <a:headEnd type="none" w="med" len="med"/>
                      <a:tailEnd type="none" w="med" len="med"/>
                    </a:lnT>
                    <a:lnB w="12700" cap="flat" cmpd="sng" algn="ctr">
                      <a:solidFill>
                        <a:srgbClr val="339966"/>
                      </a:solidFill>
                      <a:prstDash val="solid"/>
                      <a:round/>
                      <a:headEnd type="none" w="med" len="med"/>
                      <a:tailEnd type="none" w="med" len="med"/>
                    </a:lnB>
                  </a:tcPr>
                </a:tc>
                <a:tc>
                  <a:txBody>
                    <a:bodyPr/>
                    <a:lstStyle/>
                    <a:p>
                      <a:pPr marL="0" marR="0" algn="r">
                        <a:lnSpc>
                          <a:spcPct val="107000"/>
                        </a:lnSpc>
                        <a:spcBef>
                          <a:spcPts val="0"/>
                        </a:spcBef>
                        <a:spcAft>
                          <a:spcPts val="800"/>
                        </a:spcAft>
                      </a:pPr>
                      <a:r>
                        <a:rPr lang="en-US" sz="1200" b="1">
                          <a:effectLst/>
                          <a:latin typeface="Arial Narrow" panose="020B0606020202030204" pitchFamily="34" charset="0"/>
                          <a:ea typeface="Calibri" panose="020F0502020204030204" pitchFamily="34" charset="0"/>
                          <a:cs typeface="Calibri" panose="020F0502020204030204" pitchFamily="34" charset="0"/>
                        </a:rPr>
                        <a:t>66</a:t>
                      </a:r>
                      <a:endParaRPr lang="en-ZA" sz="1200">
                        <a:effectLst/>
                        <a:latin typeface="Arial Narrow" panose="020B0606020202030204" pitchFamily="34" charset="0"/>
                        <a:ea typeface="Calibri" panose="020F0502020204030204" pitchFamily="34" charset="0"/>
                        <a:cs typeface="Times New Roman" panose="02020603050405020304" pitchFamily="18" charset="0"/>
                      </a:endParaRPr>
                    </a:p>
                  </a:txBody>
                  <a:tcPr marL="18274" marR="18274" marT="0" marB="0" anchor="ctr">
                    <a:lnL w="12700" cap="flat" cmpd="sng" algn="ctr">
                      <a:solidFill>
                        <a:srgbClr val="339966"/>
                      </a:solidFill>
                      <a:prstDash val="solid"/>
                      <a:round/>
                      <a:headEnd type="none" w="med" len="med"/>
                      <a:tailEnd type="none" w="med" len="med"/>
                    </a:lnL>
                    <a:lnR w="12700" cap="flat" cmpd="sng" algn="ctr">
                      <a:solidFill>
                        <a:srgbClr val="339966"/>
                      </a:solidFill>
                      <a:prstDash val="solid"/>
                      <a:round/>
                      <a:headEnd type="none" w="med" len="med"/>
                      <a:tailEnd type="none" w="med" len="med"/>
                    </a:lnR>
                    <a:lnT w="12700" cap="flat" cmpd="sng" algn="ctr">
                      <a:solidFill>
                        <a:srgbClr val="339966"/>
                      </a:solidFill>
                      <a:prstDash val="solid"/>
                      <a:round/>
                      <a:headEnd type="none" w="med" len="med"/>
                      <a:tailEnd type="none" w="med" len="med"/>
                    </a:lnT>
                    <a:lnB w="12700" cap="flat" cmpd="sng" algn="ctr">
                      <a:solidFill>
                        <a:srgbClr val="339966"/>
                      </a:solidFill>
                      <a:prstDash val="solid"/>
                      <a:round/>
                      <a:headEnd type="none" w="med" len="med"/>
                      <a:tailEnd type="none" w="med" len="med"/>
                    </a:lnB>
                  </a:tcPr>
                </a:tc>
                <a:tc>
                  <a:txBody>
                    <a:bodyPr/>
                    <a:lstStyle/>
                    <a:p>
                      <a:pPr marL="0" marR="0" algn="r">
                        <a:lnSpc>
                          <a:spcPct val="107000"/>
                        </a:lnSpc>
                        <a:spcBef>
                          <a:spcPts val="0"/>
                        </a:spcBef>
                        <a:spcAft>
                          <a:spcPts val="800"/>
                        </a:spcAft>
                      </a:pPr>
                      <a:r>
                        <a:rPr lang="en-US" sz="1200">
                          <a:effectLst/>
                          <a:latin typeface="Arial Narrow" panose="020B0606020202030204" pitchFamily="34" charset="0"/>
                          <a:ea typeface="Calibri" panose="020F0502020204030204" pitchFamily="34" charset="0"/>
                          <a:cs typeface="Arial Narrow" panose="020B0606020202030204" pitchFamily="34" charset="0"/>
                        </a:rPr>
                        <a:t>-</a:t>
                      </a:r>
                      <a:endParaRPr lang="en-ZA" sz="1200">
                        <a:effectLst/>
                        <a:latin typeface="Arial Narrow" panose="020B0606020202030204" pitchFamily="34" charset="0"/>
                        <a:ea typeface="Calibri" panose="020F0502020204030204" pitchFamily="34" charset="0"/>
                        <a:cs typeface="Times New Roman" panose="02020603050405020304" pitchFamily="18" charset="0"/>
                      </a:endParaRPr>
                    </a:p>
                  </a:txBody>
                  <a:tcPr marL="18274" marR="18274" marT="0" marB="0" anchor="ctr">
                    <a:lnL w="12700" cap="flat" cmpd="sng" algn="ctr">
                      <a:solidFill>
                        <a:srgbClr val="339966"/>
                      </a:solidFill>
                      <a:prstDash val="solid"/>
                      <a:round/>
                      <a:headEnd type="none" w="med" len="med"/>
                      <a:tailEnd type="none" w="med" len="med"/>
                    </a:lnL>
                    <a:lnR w="12700" cap="flat" cmpd="sng" algn="ctr">
                      <a:solidFill>
                        <a:srgbClr val="339966"/>
                      </a:solidFill>
                      <a:prstDash val="solid"/>
                      <a:round/>
                      <a:headEnd type="none" w="med" len="med"/>
                      <a:tailEnd type="none" w="med" len="med"/>
                    </a:lnR>
                    <a:lnT w="12700" cap="flat" cmpd="sng" algn="ctr">
                      <a:solidFill>
                        <a:srgbClr val="339966"/>
                      </a:solidFill>
                      <a:prstDash val="solid"/>
                      <a:round/>
                      <a:headEnd type="none" w="med" len="med"/>
                      <a:tailEnd type="none" w="med" len="med"/>
                    </a:lnT>
                    <a:lnB w="12700" cap="flat" cmpd="sng" algn="ctr">
                      <a:solidFill>
                        <a:srgbClr val="339966"/>
                      </a:solidFill>
                      <a:prstDash val="solid"/>
                      <a:round/>
                      <a:headEnd type="none" w="med" len="med"/>
                      <a:tailEnd type="none" w="med" len="med"/>
                    </a:lnB>
                  </a:tcPr>
                </a:tc>
                <a:tc>
                  <a:txBody>
                    <a:bodyPr/>
                    <a:lstStyle/>
                    <a:p>
                      <a:pPr marL="0" marR="0" algn="r">
                        <a:lnSpc>
                          <a:spcPct val="107000"/>
                        </a:lnSpc>
                        <a:spcBef>
                          <a:spcPts val="0"/>
                        </a:spcBef>
                        <a:spcAft>
                          <a:spcPts val="800"/>
                        </a:spcAft>
                      </a:pPr>
                      <a:r>
                        <a:rPr lang="en-US" sz="1200">
                          <a:effectLst/>
                          <a:latin typeface="Arial Narrow" panose="020B0606020202030204" pitchFamily="34" charset="0"/>
                          <a:ea typeface="Calibri" panose="020F0502020204030204" pitchFamily="34" charset="0"/>
                          <a:cs typeface="Arial Narrow" panose="020B0606020202030204" pitchFamily="34" charset="0"/>
                        </a:rPr>
                        <a:t>-</a:t>
                      </a:r>
                      <a:endParaRPr lang="en-ZA" sz="1200">
                        <a:effectLst/>
                        <a:latin typeface="Arial Narrow" panose="020B0606020202030204" pitchFamily="34" charset="0"/>
                        <a:ea typeface="Calibri" panose="020F0502020204030204" pitchFamily="34" charset="0"/>
                        <a:cs typeface="Times New Roman" panose="02020603050405020304" pitchFamily="18" charset="0"/>
                      </a:endParaRPr>
                    </a:p>
                  </a:txBody>
                  <a:tcPr marL="18274" marR="18274" marT="0" marB="0" anchor="ctr">
                    <a:lnL w="12700" cap="flat" cmpd="sng" algn="ctr">
                      <a:solidFill>
                        <a:srgbClr val="339966"/>
                      </a:solidFill>
                      <a:prstDash val="solid"/>
                      <a:round/>
                      <a:headEnd type="none" w="med" len="med"/>
                      <a:tailEnd type="none" w="med" len="med"/>
                    </a:lnL>
                    <a:lnR w="12700" cap="flat" cmpd="sng" algn="ctr">
                      <a:solidFill>
                        <a:srgbClr val="339966"/>
                      </a:solidFill>
                      <a:prstDash val="solid"/>
                      <a:round/>
                      <a:headEnd type="none" w="med" len="med"/>
                      <a:tailEnd type="none" w="med" len="med"/>
                    </a:lnR>
                    <a:lnT w="12700" cap="flat" cmpd="sng" algn="ctr">
                      <a:solidFill>
                        <a:srgbClr val="339966"/>
                      </a:solidFill>
                      <a:prstDash val="solid"/>
                      <a:round/>
                      <a:headEnd type="none" w="med" len="med"/>
                      <a:tailEnd type="none" w="med" len="med"/>
                    </a:lnT>
                    <a:lnB w="12700" cap="flat" cmpd="sng" algn="ctr">
                      <a:solidFill>
                        <a:srgbClr val="339966"/>
                      </a:solidFill>
                      <a:prstDash val="solid"/>
                      <a:round/>
                      <a:headEnd type="none" w="med" len="med"/>
                      <a:tailEnd type="none" w="med" len="med"/>
                    </a:lnB>
                  </a:tcPr>
                </a:tc>
                <a:tc>
                  <a:txBody>
                    <a:bodyPr/>
                    <a:lstStyle/>
                    <a:p>
                      <a:pPr marL="0" marR="0" algn="r">
                        <a:lnSpc>
                          <a:spcPct val="107000"/>
                        </a:lnSpc>
                        <a:spcBef>
                          <a:spcPts val="0"/>
                        </a:spcBef>
                        <a:spcAft>
                          <a:spcPts val="800"/>
                        </a:spcAft>
                      </a:pPr>
                      <a:r>
                        <a:rPr lang="en-US" sz="1200">
                          <a:effectLst/>
                          <a:latin typeface="Arial Narrow" panose="020B0606020202030204" pitchFamily="34" charset="0"/>
                          <a:ea typeface="Calibri" panose="020F0502020204030204" pitchFamily="34" charset="0"/>
                          <a:cs typeface="Arial Narrow" panose="020B0606020202030204" pitchFamily="34" charset="0"/>
                        </a:rPr>
                        <a:t>-</a:t>
                      </a:r>
                      <a:endParaRPr lang="en-ZA" sz="1200">
                        <a:effectLst/>
                        <a:latin typeface="Arial Narrow" panose="020B0606020202030204" pitchFamily="34" charset="0"/>
                        <a:ea typeface="Calibri" panose="020F0502020204030204" pitchFamily="34" charset="0"/>
                        <a:cs typeface="Times New Roman" panose="02020603050405020304" pitchFamily="18" charset="0"/>
                      </a:endParaRPr>
                    </a:p>
                  </a:txBody>
                  <a:tcPr marL="18274" marR="18274" marT="0" marB="0" anchor="ctr">
                    <a:lnL w="12700" cap="flat" cmpd="sng" algn="ctr">
                      <a:solidFill>
                        <a:srgbClr val="339966"/>
                      </a:solidFill>
                      <a:prstDash val="solid"/>
                      <a:round/>
                      <a:headEnd type="none" w="med" len="med"/>
                      <a:tailEnd type="none" w="med" len="med"/>
                    </a:lnL>
                    <a:lnR w="12700" cap="flat" cmpd="sng" algn="ctr">
                      <a:solidFill>
                        <a:srgbClr val="339966"/>
                      </a:solidFill>
                      <a:prstDash val="solid"/>
                      <a:round/>
                      <a:headEnd type="none" w="med" len="med"/>
                      <a:tailEnd type="none" w="med" len="med"/>
                    </a:lnR>
                    <a:lnT w="12700" cap="flat" cmpd="sng" algn="ctr">
                      <a:solidFill>
                        <a:srgbClr val="339966"/>
                      </a:solidFill>
                      <a:prstDash val="solid"/>
                      <a:round/>
                      <a:headEnd type="none" w="med" len="med"/>
                      <a:tailEnd type="none" w="med" len="med"/>
                    </a:lnT>
                    <a:lnB w="12700" cap="flat" cmpd="sng" algn="ctr">
                      <a:solidFill>
                        <a:srgbClr val="339966"/>
                      </a:solidFill>
                      <a:prstDash val="solid"/>
                      <a:round/>
                      <a:headEnd type="none" w="med" len="med"/>
                      <a:tailEnd type="none" w="med" len="med"/>
                    </a:lnB>
                  </a:tcPr>
                </a:tc>
                <a:tc>
                  <a:txBody>
                    <a:bodyPr/>
                    <a:lstStyle/>
                    <a:p>
                      <a:pPr marL="0" marR="0" algn="r">
                        <a:lnSpc>
                          <a:spcPct val="107000"/>
                        </a:lnSpc>
                        <a:spcBef>
                          <a:spcPts val="0"/>
                        </a:spcBef>
                        <a:spcAft>
                          <a:spcPts val="800"/>
                        </a:spcAft>
                      </a:pPr>
                      <a:r>
                        <a:rPr lang="en-US" sz="1200">
                          <a:effectLst/>
                          <a:latin typeface="Arial Narrow" panose="020B0606020202030204" pitchFamily="34" charset="0"/>
                          <a:ea typeface="Calibri" panose="020F0502020204030204" pitchFamily="34" charset="0"/>
                          <a:cs typeface="Arial Narrow" panose="020B0606020202030204" pitchFamily="34" charset="0"/>
                        </a:rPr>
                        <a:t>-</a:t>
                      </a:r>
                      <a:endParaRPr lang="en-ZA" sz="1200">
                        <a:effectLst/>
                        <a:latin typeface="Arial Narrow" panose="020B0606020202030204" pitchFamily="34" charset="0"/>
                        <a:ea typeface="Calibri" panose="020F0502020204030204" pitchFamily="34" charset="0"/>
                        <a:cs typeface="Times New Roman" panose="02020603050405020304" pitchFamily="18" charset="0"/>
                      </a:endParaRPr>
                    </a:p>
                  </a:txBody>
                  <a:tcPr marL="18274" marR="18274" marT="0" marB="0" anchor="ctr">
                    <a:lnL w="12700" cap="flat" cmpd="sng" algn="ctr">
                      <a:solidFill>
                        <a:srgbClr val="339966"/>
                      </a:solidFill>
                      <a:prstDash val="solid"/>
                      <a:round/>
                      <a:headEnd type="none" w="med" len="med"/>
                      <a:tailEnd type="none" w="med" len="med"/>
                    </a:lnL>
                    <a:lnR w="12700" cap="flat" cmpd="sng" algn="ctr">
                      <a:solidFill>
                        <a:srgbClr val="339966"/>
                      </a:solidFill>
                      <a:prstDash val="solid"/>
                      <a:round/>
                      <a:headEnd type="none" w="med" len="med"/>
                      <a:tailEnd type="none" w="med" len="med"/>
                    </a:lnR>
                    <a:lnT w="12700" cap="flat" cmpd="sng" algn="ctr">
                      <a:solidFill>
                        <a:srgbClr val="339966"/>
                      </a:solidFill>
                      <a:prstDash val="solid"/>
                      <a:round/>
                      <a:headEnd type="none" w="med" len="med"/>
                      <a:tailEnd type="none" w="med" len="med"/>
                    </a:lnT>
                    <a:lnB w="12700" cap="flat" cmpd="sng" algn="ctr">
                      <a:solidFill>
                        <a:srgbClr val="339966"/>
                      </a:solidFill>
                      <a:prstDash val="solid"/>
                      <a:round/>
                      <a:headEnd type="none" w="med" len="med"/>
                      <a:tailEnd type="none" w="med" len="med"/>
                    </a:lnB>
                  </a:tcPr>
                </a:tc>
                <a:extLst>
                  <a:ext uri="{0D108BD9-81ED-4DB2-BD59-A6C34878D82A}">
                    <a16:rowId xmlns:a16="http://schemas.microsoft.com/office/drawing/2014/main" xmlns="" val="4285232079"/>
                  </a:ext>
                </a:extLst>
              </a:tr>
              <a:tr h="199813">
                <a:tc gridSpan="2">
                  <a:txBody>
                    <a:bodyPr/>
                    <a:lstStyle/>
                    <a:p>
                      <a:pPr marL="0" marR="0">
                        <a:lnSpc>
                          <a:spcPct val="107000"/>
                        </a:lnSpc>
                        <a:spcBef>
                          <a:spcPts val="0"/>
                        </a:spcBef>
                        <a:spcAft>
                          <a:spcPts val="800"/>
                        </a:spcAft>
                      </a:pPr>
                      <a:r>
                        <a:rPr lang="en-US" sz="1200" b="1" dirty="0" smtClean="0">
                          <a:effectLst/>
                          <a:latin typeface="Arial Narrow" panose="020B0606020202030204" pitchFamily="34" charset="0"/>
                          <a:ea typeface="Calibri" panose="020F0502020204030204" pitchFamily="34" charset="0"/>
                          <a:cs typeface="Calibri" panose="020F0502020204030204" pitchFamily="34" charset="0"/>
                        </a:rPr>
                        <a:t>TOTAL</a:t>
                      </a:r>
                      <a:endParaRPr lang="en-ZA" sz="1200" dirty="0">
                        <a:effectLst/>
                        <a:latin typeface="Arial Narrow" panose="020B0606020202030204" pitchFamily="34" charset="0"/>
                        <a:ea typeface="Calibri" panose="020F0502020204030204" pitchFamily="34" charset="0"/>
                        <a:cs typeface="Times New Roman" panose="02020603050405020304" pitchFamily="18" charset="0"/>
                      </a:endParaRPr>
                    </a:p>
                  </a:txBody>
                  <a:tcPr marL="18274" marR="18274" marT="0" marB="0" anchor="ctr">
                    <a:lnL w="12700" cap="flat" cmpd="sng" algn="ctr">
                      <a:solidFill>
                        <a:srgbClr val="339966"/>
                      </a:solidFill>
                      <a:prstDash val="solid"/>
                      <a:round/>
                      <a:headEnd type="none" w="med" len="med"/>
                      <a:tailEnd type="none" w="med" len="med"/>
                    </a:lnL>
                    <a:lnR w="12700" cap="flat" cmpd="sng" algn="ctr">
                      <a:solidFill>
                        <a:srgbClr val="339966"/>
                      </a:solidFill>
                      <a:prstDash val="solid"/>
                      <a:round/>
                      <a:headEnd type="none" w="med" len="med"/>
                      <a:tailEnd type="none" w="med" len="med"/>
                    </a:lnR>
                    <a:lnT w="12700" cap="flat" cmpd="sng" algn="ctr">
                      <a:solidFill>
                        <a:srgbClr val="339966"/>
                      </a:solidFill>
                      <a:prstDash val="solid"/>
                      <a:round/>
                      <a:headEnd type="none" w="med" len="med"/>
                      <a:tailEnd type="none" w="med" len="med"/>
                    </a:lnT>
                    <a:lnB w="12700" cap="flat" cmpd="sng" algn="ctr">
                      <a:solidFill>
                        <a:srgbClr val="339966"/>
                      </a:solidFill>
                      <a:prstDash val="solid"/>
                      <a:round/>
                      <a:headEnd type="none" w="med" len="med"/>
                      <a:tailEnd type="none" w="med" len="med"/>
                    </a:lnB>
                    <a:solidFill>
                      <a:srgbClr val="B4E6B4"/>
                    </a:solidFill>
                  </a:tcPr>
                </a:tc>
                <a:tc hMerge="1">
                  <a:txBody>
                    <a:bodyPr/>
                    <a:lstStyle/>
                    <a:p>
                      <a:endParaRPr lang="en-ZA"/>
                    </a:p>
                  </a:txBody>
                  <a:tcPr/>
                </a:tc>
                <a:tc>
                  <a:txBody>
                    <a:bodyPr/>
                    <a:lstStyle/>
                    <a:p>
                      <a:pPr marL="0" marR="0" algn="r">
                        <a:lnSpc>
                          <a:spcPct val="107000"/>
                        </a:lnSpc>
                        <a:spcBef>
                          <a:spcPts val="0"/>
                        </a:spcBef>
                        <a:spcAft>
                          <a:spcPts val="800"/>
                        </a:spcAft>
                      </a:pPr>
                      <a:r>
                        <a:rPr lang="en-US" sz="1200" b="1" dirty="0">
                          <a:effectLst/>
                          <a:latin typeface="Arial Narrow" panose="020B0606020202030204" pitchFamily="34" charset="0"/>
                          <a:ea typeface="Calibri" panose="020F0502020204030204" pitchFamily="34" charset="0"/>
                          <a:cs typeface="Calibri" panose="020F0502020204030204" pitchFamily="34" charset="0"/>
                        </a:rPr>
                        <a:t>  137 434</a:t>
                      </a:r>
                      <a:endParaRPr lang="en-ZA" sz="1200" dirty="0">
                        <a:effectLst/>
                        <a:latin typeface="Arial Narrow" panose="020B0606020202030204" pitchFamily="34" charset="0"/>
                        <a:ea typeface="Calibri" panose="020F0502020204030204" pitchFamily="34" charset="0"/>
                        <a:cs typeface="Times New Roman" panose="02020603050405020304" pitchFamily="18" charset="0"/>
                      </a:endParaRPr>
                    </a:p>
                  </a:txBody>
                  <a:tcPr marL="18274" marR="18274" marT="0" marB="0" anchor="ctr">
                    <a:lnL w="12700" cap="flat" cmpd="sng" algn="ctr">
                      <a:solidFill>
                        <a:srgbClr val="339966"/>
                      </a:solidFill>
                      <a:prstDash val="solid"/>
                      <a:round/>
                      <a:headEnd type="none" w="med" len="med"/>
                      <a:tailEnd type="none" w="med" len="med"/>
                    </a:lnL>
                    <a:lnR w="12700" cap="flat" cmpd="sng" algn="ctr">
                      <a:solidFill>
                        <a:srgbClr val="339966"/>
                      </a:solidFill>
                      <a:prstDash val="solid"/>
                      <a:round/>
                      <a:headEnd type="none" w="med" len="med"/>
                      <a:tailEnd type="none" w="med" len="med"/>
                    </a:lnR>
                    <a:lnT w="12700" cap="flat" cmpd="sng" algn="ctr">
                      <a:solidFill>
                        <a:srgbClr val="339966"/>
                      </a:solidFill>
                      <a:prstDash val="solid"/>
                      <a:round/>
                      <a:headEnd type="none" w="med" len="med"/>
                      <a:tailEnd type="none" w="med" len="med"/>
                    </a:lnT>
                    <a:lnB w="12700" cap="flat" cmpd="sng" algn="ctr">
                      <a:solidFill>
                        <a:srgbClr val="339966"/>
                      </a:solidFill>
                      <a:prstDash val="solid"/>
                      <a:round/>
                      <a:headEnd type="none" w="med" len="med"/>
                      <a:tailEnd type="none" w="med" len="med"/>
                    </a:lnB>
                    <a:solidFill>
                      <a:srgbClr val="B4E6B4"/>
                    </a:solidFill>
                  </a:tcPr>
                </a:tc>
                <a:tc>
                  <a:txBody>
                    <a:bodyPr/>
                    <a:lstStyle/>
                    <a:p>
                      <a:pPr marL="0" marR="0" algn="r">
                        <a:lnSpc>
                          <a:spcPct val="107000"/>
                        </a:lnSpc>
                        <a:spcBef>
                          <a:spcPts val="0"/>
                        </a:spcBef>
                        <a:spcAft>
                          <a:spcPts val="800"/>
                        </a:spcAft>
                      </a:pPr>
                      <a:r>
                        <a:rPr lang="en-US" sz="1200" b="1" dirty="0">
                          <a:effectLst/>
                          <a:latin typeface="Arial Narrow" panose="020B0606020202030204" pitchFamily="34" charset="0"/>
                          <a:ea typeface="Calibri" panose="020F0502020204030204" pitchFamily="34" charset="0"/>
                          <a:cs typeface="Calibri" panose="020F0502020204030204" pitchFamily="34" charset="0"/>
                        </a:rPr>
                        <a:t>  131 544</a:t>
                      </a:r>
                      <a:endParaRPr lang="en-ZA" sz="1200" dirty="0">
                        <a:effectLst/>
                        <a:latin typeface="Arial Narrow" panose="020B0606020202030204" pitchFamily="34" charset="0"/>
                        <a:ea typeface="Calibri" panose="020F0502020204030204" pitchFamily="34" charset="0"/>
                        <a:cs typeface="Times New Roman" panose="02020603050405020304" pitchFamily="18" charset="0"/>
                      </a:endParaRPr>
                    </a:p>
                  </a:txBody>
                  <a:tcPr marL="18274" marR="18274" marT="0" marB="0" anchor="ctr">
                    <a:lnL w="12700" cap="flat" cmpd="sng" algn="ctr">
                      <a:solidFill>
                        <a:srgbClr val="339966"/>
                      </a:solidFill>
                      <a:prstDash val="solid"/>
                      <a:round/>
                      <a:headEnd type="none" w="med" len="med"/>
                      <a:tailEnd type="none" w="med" len="med"/>
                    </a:lnL>
                    <a:lnR w="12700" cap="flat" cmpd="sng" algn="ctr">
                      <a:solidFill>
                        <a:srgbClr val="339966"/>
                      </a:solidFill>
                      <a:prstDash val="solid"/>
                      <a:round/>
                      <a:headEnd type="none" w="med" len="med"/>
                      <a:tailEnd type="none" w="med" len="med"/>
                    </a:lnR>
                    <a:lnT w="12700" cap="flat" cmpd="sng" algn="ctr">
                      <a:solidFill>
                        <a:srgbClr val="339966"/>
                      </a:solidFill>
                      <a:prstDash val="solid"/>
                      <a:round/>
                      <a:headEnd type="none" w="med" len="med"/>
                      <a:tailEnd type="none" w="med" len="med"/>
                    </a:lnT>
                    <a:lnB w="12700" cap="flat" cmpd="sng" algn="ctr">
                      <a:solidFill>
                        <a:srgbClr val="339966"/>
                      </a:solidFill>
                      <a:prstDash val="solid"/>
                      <a:round/>
                      <a:headEnd type="none" w="med" len="med"/>
                      <a:tailEnd type="none" w="med" len="med"/>
                    </a:lnB>
                    <a:solidFill>
                      <a:srgbClr val="B4E6B4"/>
                    </a:solidFill>
                  </a:tcPr>
                </a:tc>
                <a:tc>
                  <a:txBody>
                    <a:bodyPr/>
                    <a:lstStyle/>
                    <a:p>
                      <a:pPr marL="0" marR="0" algn="r">
                        <a:lnSpc>
                          <a:spcPct val="107000"/>
                        </a:lnSpc>
                        <a:spcBef>
                          <a:spcPts val="0"/>
                        </a:spcBef>
                        <a:spcAft>
                          <a:spcPts val="800"/>
                        </a:spcAft>
                      </a:pPr>
                      <a:r>
                        <a:rPr lang="en-US" sz="1200" b="1" dirty="0">
                          <a:effectLst/>
                          <a:latin typeface="Arial Narrow" panose="020B0606020202030204" pitchFamily="34" charset="0"/>
                          <a:ea typeface="Calibri" panose="020F0502020204030204" pitchFamily="34" charset="0"/>
                          <a:cs typeface="Calibri" panose="020F0502020204030204" pitchFamily="34" charset="0"/>
                        </a:rPr>
                        <a:t>151 043</a:t>
                      </a:r>
                      <a:endParaRPr lang="en-ZA" sz="1200" dirty="0">
                        <a:effectLst/>
                        <a:latin typeface="Arial Narrow" panose="020B0606020202030204" pitchFamily="34" charset="0"/>
                        <a:ea typeface="Calibri" panose="020F0502020204030204" pitchFamily="34" charset="0"/>
                        <a:cs typeface="Times New Roman" panose="02020603050405020304" pitchFamily="18" charset="0"/>
                      </a:endParaRPr>
                    </a:p>
                  </a:txBody>
                  <a:tcPr marL="18274" marR="18274" marT="0" marB="0" anchor="ctr">
                    <a:lnL w="12700" cap="flat" cmpd="sng" algn="ctr">
                      <a:solidFill>
                        <a:srgbClr val="339966"/>
                      </a:solidFill>
                      <a:prstDash val="solid"/>
                      <a:round/>
                      <a:headEnd type="none" w="med" len="med"/>
                      <a:tailEnd type="none" w="med" len="med"/>
                    </a:lnL>
                    <a:lnR w="12700" cap="flat" cmpd="sng" algn="ctr">
                      <a:solidFill>
                        <a:srgbClr val="339966"/>
                      </a:solidFill>
                      <a:prstDash val="solid"/>
                      <a:round/>
                      <a:headEnd type="none" w="med" len="med"/>
                      <a:tailEnd type="none" w="med" len="med"/>
                    </a:lnR>
                    <a:lnT w="12700" cap="flat" cmpd="sng" algn="ctr">
                      <a:solidFill>
                        <a:srgbClr val="339966"/>
                      </a:solidFill>
                      <a:prstDash val="solid"/>
                      <a:round/>
                      <a:headEnd type="none" w="med" len="med"/>
                      <a:tailEnd type="none" w="med" len="med"/>
                    </a:lnT>
                    <a:lnB w="12700" cap="flat" cmpd="sng" algn="ctr">
                      <a:solidFill>
                        <a:srgbClr val="339966"/>
                      </a:solidFill>
                      <a:prstDash val="solid"/>
                      <a:round/>
                      <a:headEnd type="none" w="med" len="med"/>
                      <a:tailEnd type="none" w="med" len="med"/>
                    </a:lnB>
                    <a:solidFill>
                      <a:srgbClr val="B4E6B4"/>
                    </a:solidFill>
                  </a:tcPr>
                </a:tc>
                <a:tc>
                  <a:txBody>
                    <a:bodyPr/>
                    <a:lstStyle/>
                    <a:p>
                      <a:pPr marL="0" marR="0" algn="r">
                        <a:lnSpc>
                          <a:spcPct val="107000"/>
                        </a:lnSpc>
                        <a:spcBef>
                          <a:spcPts val="0"/>
                        </a:spcBef>
                        <a:spcAft>
                          <a:spcPts val="800"/>
                        </a:spcAft>
                      </a:pPr>
                      <a:r>
                        <a:rPr lang="en-US" sz="1200" b="1" dirty="0">
                          <a:effectLst/>
                          <a:latin typeface="Arial Narrow" panose="020B0606020202030204" pitchFamily="34" charset="0"/>
                          <a:ea typeface="Calibri" panose="020F0502020204030204" pitchFamily="34" charset="0"/>
                          <a:cs typeface="Calibri" panose="020F0502020204030204" pitchFamily="34" charset="0"/>
                        </a:rPr>
                        <a:t>152 311</a:t>
                      </a:r>
                      <a:endParaRPr lang="en-ZA" sz="1200" dirty="0">
                        <a:effectLst/>
                        <a:latin typeface="Arial Narrow" panose="020B0606020202030204" pitchFamily="34" charset="0"/>
                        <a:ea typeface="Calibri" panose="020F0502020204030204" pitchFamily="34" charset="0"/>
                        <a:cs typeface="Times New Roman" panose="02020603050405020304" pitchFamily="18" charset="0"/>
                      </a:endParaRPr>
                    </a:p>
                  </a:txBody>
                  <a:tcPr marL="18274" marR="18274" marT="0" marB="0" anchor="ctr">
                    <a:lnL w="12700" cap="flat" cmpd="sng" algn="ctr">
                      <a:solidFill>
                        <a:srgbClr val="339966"/>
                      </a:solidFill>
                      <a:prstDash val="solid"/>
                      <a:round/>
                      <a:headEnd type="none" w="med" len="med"/>
                      <a:tailEnd type="none" w="med" len="med"/>
                    </a:lnL>
                    <a:lnR w="12700" cap="flat" cmpd="sng" algn="ctr">
                      <a:solidFill>
                        <a:srgbClr val="339966"/>
                      </a:solidFill>
                      <a:prstDash val="solid"/>
                      <a:round/>
                      <a:headEnd type="none" w="med" len="med"/>
                      <a:tailEnd type="none" w="med" len="med"/>
                    </a:lnR>
                    <a:lnT w="12700" cap="flat" cmpd="sng" algn="ctr">
                      <a:solidFill>
                        <a:srgbClr val="339966"/>
                      </a:solidFill>
                      <a:prstDash val="solid"/>
                      <a:round/>
                      <a:headEnd type="none" w="med" len="med"/>
                      <a:tailEnd type="none" w="med" len="med"/>
                    </a:lnT>
                    <a:lnB w="12700" cap="flat" cmpd="sng" algn="ctr">
                      <a:solidFill>
                        <a:srgbClr val="339966"/>
                      </a:solidFill>
                      <a:prstDash val="solid"/>
                      <a:round/>
                      <a:headEnd type="none" w="med" len="med"/>
                      <a:tailEnd type="none" w="med" len="med"/>
                    </a:lnB>
                    <a:solidFill>
                      <a:srgbClr val="B4E6B4"/>
                    </a:solidFill>
                  </a:tcPr>
                </a:tc>
                <a:tc>
                  <a:txBody>
                    <a:bodyPr/>
                    <a:lstStyle/>
                    <a:p>
                      <a:pPr marL="0" marR="0" algn="r">
                        <a:lnSpc>
                          <a:spcPct val="107000"/>
                        </a:lnSpc>
                        <a:spcBef>
                          <a:spcPts val="0"/>
                        </a:spcBef>
                        <a:spcAft>
                          <a:spcPts val="800"/>
                        </a:spcAft>
                      </a:pPr>
                      <a:r>
                        <a:rPr lang="en-US" sz="1200" b="1" dirty="0">
                          <a:effectLst/>
                          <a:latin typeface="Arial Narrow" panose="020B0606020202030204" pitchFamily="34" charset="0"/>
                          <a:ea typeface="Calibri" panose="020F0502020204030204" pitchFamily="34" charset="0"/>
                          <a:cs typeface="Calibri" panose="020F0502020204030204" pitchFamily="34" charset="0"/>
                        </a:rPr>
                        <a:t>150 489</a:t>
                      </a:r>
                      <a:endParaRPr lang="en-ZA" sz="1200" dirty="0">
                        <a:effectLst/>
                        <a:latin typeface="Arial Narrow" panose="020B0606020202030204" pitchFamily="34" charset="0"/>
                        <a:ea typeface="Calibri" panose="020F0502020204030204" pitchFamily="34" charset="0"/>
                        <a:cs typeface="Times New Roman" panose="02020603050405020304" pitchFamily="18" charset="0"/>
                      </a:endParaRPr>
                    </a:p>
                  </a:txBody>
                  <a:tcPr marL="18274" marR="18274" marT="0" marB="0" anchor="ctr">
                    <a:lnL w="12700" cap="flat" cmpd="sng" algn="ctr">
                      <a:solidFill>
                        <a:srgbClr val="339966"/>
                      </a:solidFill>
                      <a:prstDash val="solid"/>
                      <a:round/>
                      <a:headEnd type="none" w="med" len="med"/>
                      <a:tailEnd type="none" w="med" len="med"/>
                    </a:lnL>
                    <a:lnR w="12700" cap="flat" cmpd="sng" algn="ctr">
                      <a:solidFill>
                        <a:srgbClr val="339966"/>
                      </a:solidFill>
                      <a:prstDash val="solid"/>
                      <a:round/>
                      <a:headEnd type="none" w="med" len="med"/>
                      <a:tailEnd type="none" w="med" len="med"/>
                    </a:lnR>
                    <a:lnT w="12700" cap="flat" cmpd="sng" algn="ctr">
                      <a:solidFill>
                        <a:srgbClr val="339966"/>
                      </a:solidFill>
                      <a:prstDash val="solid"/>
                      <a:round/>
                      <a:headEnd type="none" w="med" len="med"/>
                      <a:tailEnd type="none" w="med" len="med"/>
                    </a:lnT>
                    <a:lnB w="12700" cap="flat" cmpd="sng" algn="ctr">
                      <a:solidFill>
                        <a:srgbClr val="339966"/>
                      </a:solidFill>
                      <a:prstDash val="solid"/>
                      <a:round/>
                      <a:headEnd type="none" w="med" len="med"/>
                      <a:tailEnd type="none" w="med" len="med"/>
                    </a:lnB>
                    <a:solidFill>
                      <a:srgbClr val="B4E6B4"/>
                    </a:solidFill>
                  </a:tcPr>
                </a:tc>
                <a:tc>
                  <a:txBody>
                    <a:bodyPr/>
                    <a:lstStyle/>
                    <a:p>
                      <a:pPr marL="0" marR="0" algn="r">
                        <a:lnSpc>
                          <a:spcPct val="107000"/>
                        </a:lnSpc>
                        <a:spcBef>
                          <a:spcPts val="0"/>
                        </a:spcBef>
                        <a:spcAft>
                          <a:spcPts val="800"/>
                        </a:spcAft>
                      </a:pPr>
                      <a:r>
                        <a:rPr lang="en-US" sz="1200" b="1" dirty="0">
                          <a:effectLst/>
                          <a:latin typeface="Arial Narrow" panose="020B0606020202030204" pitchFamily="34" charset="0"/>
                          <a:ea typeface="Calibri" panose="020F0502020204030204" pitchFamily="34" charset="0"/>
                          <a:cs typeface="Calibri" panose="020F0502020204030204" pitchFamily="34" charset="0"/>
                        </a:rPr>
                        <a:t>157 245</a:t>
                      </a:r>
                      <a:endParaRPr lang="en-ZA" sz="1200" dirty="0">
                        <a:effectLst/>
                        <a:latin typeface="Arial Narrow" panose="020B0606020202030204" pitchFamily="34" charset="0"/>
                        <a:ea typeface="Calibri" panose="020F0502020204030204" pitchFamily="34" charset="0"/>
                        <a:cs typeface="Times New Roman" panose="02020603050405020304" pitchFamily="18" charset="0"/>
                      </a:endParaRPr>
                    </a:p>
                  </a:txBody>
                  <a:tcPr marL="18274" marR="18274" marT="0" marB="0" anchor="ctr">
                    <a:lnL w="12700" cap="flat" cmpd="sng" algn="ctr">
                      <a:solidFill>
                        <a:srgbClr val="339966"/>
                      </a:solidFill>
                      <a:prstDash val="solid"/>
                      <a:round/>
                      <a:headEnd type="none" w="med" len="med"/>
                      <a:tailEnd type="none" w="med" len="med"/>
                    </a:lnL>
                    <a:lnR w="12700" cap="flat" cmpd="sng" algn="ctr">
                      <a:solidFill>
                        <a:srgbClr val="339966"/>
                      </a:solidFill>
                      <a:prstDash val="solid"/>
                      <a:round/>
                      <a:headEnd type="none" w="med" len="med"/>
                      <a:tailEnd type="none" w="med" len="med"/>
                    </a:lnR>
                    <a:lnT w="12700" cap="flat" cmpd="sng" algn="ctr">
                      <a:solidFill>
                        <a:srgbClr val="339966"/>
                      </a:solidFill>
                      <a:prstDash val="solid"/>
                      <a:round/>
                      <a:headEnd type="none" w="med" len="med"/>
                      <a:tailEnd type="none" w="med" len="med"/>
                    </a:lnT>
                    <a:lnB w="12700" cap="flat" cmpd="sng" algn="ctr">
                      <a:solidFill>
                        <a:srgbClr val="339966"/>
                      </a:solidFill>
                      <a:prstDash val="solid"/>
                      <a:round/>
                      <a:headEnd type="none" w="med" len="med"/>
                      <a:tailEnd type="none" w="med" len="med"/>
                    </a:lnB>
                    <a:solidFill>
                      <a:srgbClr val="B4E6B4"/>
                    </a:solidFill>
                  </a:tcPr>
                </a:tc>
                <a:tc>
                  <a:txBody>
                    <a:bodyPr/>
                    <a:lstStyle/>
                    <a:p>
                      <a:pPr marL="0" marR="0" algn="r">
                        <a:lnSpc>
                          <a:spcPct val="107000"/>
                        </a:lnSpc>
                        <a:spcBef>
                          <a:spcPts val="0"/>
                        </a:spcBef>
                        <a:spcAft>
                          <a:spcPts val="800"/>
                        </a:spcAft>
                      </a:pPr>
                      <a:r>
                        <a:rPr lang="en-US" sz="1200" b="1" dirty="0">
                          <a:effectLst/>
                          <a:latin typeface="Arial Narrow" panose="020B0606020202030204" pitchFamily="34" charset="0"/>
                          <a:ea typeface="Calibri" panose="020F0502020204030204" pitchFamily="34" charset="0"/>
                          <a:cs typeface="Calibri" panose="020F0502020204030204" pitchFamily="34" charset="0"/>
                        </a:rPr>
                        <a:t>164 284</a:t>
                      </a:r>
                      <a:endParaRPr lang="en-ZA" sz="1200" dirty="0">
                        <a:effectLst/>
                        <a:latin typeface="Arial Narrow" panose="020B0606020202030204" pitchFamily="34" charset="0"/>
                        <a:ea typeface="Calibri" panose="020F0502020204030204" pitchFamily="34" charset="0"/>
                        <a:cs typeface="Times New Roman" panose="02020603050405020304" pitchFamily="18" charset="0"/>
                      </a:endParaRPr>
                    </a:p>
                  </a:txBody>
                  <a:tcPr marL="18274" marR="18274" marT="0" marB="0" anchor="ctr">
                    <a:lnL w="12700" cap="flat" cmpd="sng" algn="ctr">
                      <a:solidFill>
                        <a:srgbClr val="339966"/>
                      </a:solidFill>
                      <a:prstDash val="solid"/>
                      <a:round/>
                      <a:headEnd type="none" w="med" len="med"/>
                      <a:tailEnd type="none" w="med" len="med"/>
                    </a:lnL>
                    <a:lnR w="12700" cap="flat" cmpd="sng" algn="ctr">
                      <a:solidFill>
                        <a:srgbClr val="339966"/>
                      </a:solidFill>
                      <a:prstDash val="solid"/>
                      <a:round/>
                      <a:headEnd type="none" w="med" len="med"/>
                      <a:tailEnd type="none" w="med" len="med"/>
                    </a:lnR>
                    <a:lnT w="12700" cap="flat" cmpd="sng" algn="ctr">
                      <a:solidFill>
                        <a:srgbClr val="339966"/>
                      </a:solidFill>
                      <a:prstDash val="solid"/>
                      <a:round/>
                      <a:headEnd type="none" w="med" len="med"/>
                      <a:tailEnd type="none" w="med" len="med"/>
                    </a:lnT>
                    <a:lnB w="12700" cap="flat" cmpd="sng" algn="ctr">
                      <a:solidFill>
                        <a:srgbClr val="339966"/>
                      </a:solidFill>
                      <a:prstDash val="solid"/>
                      <a:round/>
                      <a:headEnd type="none" w="med" len="med"/>
                      <a:tailEnd type="none" w="med" len="med"/>
                    </a:lnB>
                    <a:solidFill>
                      <a:srgbClr val="B4E6B4"/>
                    </a:solidFill>
                  </a:tcPr>
                </a:tc>
                <a:extLst>
                  <a:ext uri="{0D108BD9-81ED-4DB2-BD59-A6C34878D82A}">
                    <a16:rowId xmlns:a16="http://schemas.microsoft.com/office/drawing/2014/main" xmlns="" val="2116606042"/>
                  </a:ext>
                </a:extLst>
              </a:tr>
            </a:tbl>
          </a:graphicData>
        </a:graphic>
      </p:graphicFrame>
    </p:spTree>
    <p:extLst>
      <p:ext uri="{BB962C8B-B14F-4D97-AF65-F5344CB8AC3E}">
        <p14:creationId xmlns:p14="http://schemas.microsoft.com/office/powerpoint/2010/main" xmlns="" val="3267292679"/>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2"/>
          <p:cNvSpPr>
            <a:spLocks noChangeArrowheads="1"/>
          </p:cNvSpPr>
          <p:nvPr/>
        </p:nvSpPr>
        <p:spPr bwMode="auto">
          <a:xfrm>
            <a:off x="0" y="1"/>
            <a:ext cx="9906000" cy="1196752"/>
          </a:xfrm>
          <a:prstGeom prst="rect">
            <a:avLst/>
          </a:prstGeom>
          <a:gradFill rotWithShape="0">
            <a:gsLst>
              <a:gs pos="100000">
                <a:srgbClr val="FFFFFF"/>
              </a:gs>
              <a:gs pos="0">
                <a:srgbClr val="CDE3A3"/>
              </a:gs>
            </a:gsLst>
            <a:lin ang="5400000" scaled="1"/>
          </a:gradFill>
          <a:ln>
            <a:noFill/>
          </a:ln>
          <a:effectLst/>
        </p:spPr>
        <p:txBody>
          <a:bodyPr vert="horz" wrap="square" lIns="36576" tIns="36576" rIns="36576" bIns="36576" numCol="1" anchor="t" anchorCtr="0" compatLnSpc="1">
            <a:prstTxWarp prst="textNoShape">
              <a:avLst/>
            </a:prstTxWarp>
          </a:bodyPr>
          <a:lstStyle/>
          <a:p>
            <a:endParaRPr lang="en-US"/>
          </a:p>
        </p:txBody>
      </p:sp>
      <p:pic>
        <p:nvPicPr>
          <p:cNvPr id="7" name="Picture 3"/>
          <p:cNvPicPr>
            <a:picLocks noChangeAspect="1" noChangeArrowheads="1"/>
          </p:cNvPicPr>
          <p:nvPr/>
        </p:nvPicPr>
        <p:blipFill>
          <a:blip r:embed="rId2" cstate="print">
            <a:extLst>
              <a:ext uri="{28A0092B-C50C-407E-A947-70E740481C1C}">
                <a14:useLocalDpi xmlns:a14="http://schemas.microsoft.com/office/drawing/2010/main" xmlns="" val="0"/>
              </a:ext>
            </a:extLst>
          </a:blip>
          <a:srcRect l="75917" t="68320" r="5171" b="16243"/>
          <a:stretch>
            <a:fillRect/>
          </a:stretch>
        </p:blipFill>
        <p:spPr bwMode="auto">
          <a:xfrm rot="10800000" flipH="1">
            <a:off x="-4763" y="3175"/>
            <a:ext cx="1600201" cy="841375"/>
          </a:xfrm>
          <a:prstGeom prst="rect">
            <a:avLst/>
          </a:prstGeom>
          <a:noFill/>
          <a:ln>
            <a:noFill/>
          </a:ln>
          <a:effectLst/>
          <a:extLst>
            <a:ext uri="{909E8E84-426E-40DD-AFC4-6F175D3DCCD1}">
              <a14:hiddenFill xmlns:a14="http://schemas.microsoft.com/office/drawing/2010/main" xmlns="">
                <a:solidFill>
                  <a:srgbClr val="5B9BD5"/>
                </a:solidFill>
              </a14:hiddenFill>
            </a:ext>
            <a:ext uri="{91240B29-F687-4F45-9708-019B960494DF}">
              <a14:hiddenLine xmlns:a14="http://schemas.microsoft.com/office/drawing/2010/main" xmlns="" w="25400" algn="ctr">
                <a:solidFill>
                  <a:srgbClr val="000000"/>
                </a:solidFill>
                <a:miter lim="800000"/>
                <a:headEnd/>
                <a:tailEnd/>
              </a14:hiddenLine>
            </a:ext>
            <a:ext uri="{AF507438-7753-43E0-B8FC-AC1667EBCBE1}">
              <a14:hiddenEffects xmlns:a14="http://schemas.microsoft.com/office/drawing/2010/main" xmlns="">
                <a:effectLst>
                  <a:outerShdw dist="35921" dir="2700000" algn="ctr" rotWithShape="0">
                    <a:srgbClr val="000000"/>
                  </a:outerShdw>
                </a:effectLst>
              </a14:hiddenEffects>
            </a:ext>
          </a:extLst>
        </p:spPr>
      </p:pic>
      <p:sp>
        <p:nvSpPr>
          <p:cNvPr id="5" name="Rectangle 2"/>
          <p:cNvSpPr txBox="1">
            <a:spLocks noChangeArrowheads="1"/>
          </p:cNvSpPr>
          <p:nvPr/>
        </p:nvSpPr>
        <p:spPr bwMode="auto">
          <a:xfrm>
            <a:off x="299996" y="332656"/>
            <a:ext cx="9144000" cy="61350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None/>
            </a:pPr>
            <a:r>
              <a:rPr lang="en-US" altLang="en-US" sz="2400" b="1" dirty="0">
                <a:latin typeface="Arial Narrow" panose="020B0606020202030204" pitchFamily="34" charset="0"/>
              </a:rPr>
              <a:t>2023/24 PERFORMANCE MEASURES </a:t>
            </a:r>
            <a:endParaRPr lang="en-US" altLang="en-US" sz="1400" b="1" dirty="0">
              <a:latin typeface="Arial Narrow" panose="020B0606020202030204" pitchFamily="34" charset="0"/>
            </a:endParaRPr>
          </a:p>
        </p:txBody>
      </p:sp>
      <p:sp>
        <p:nvSpPr>
          <p:cNvPr id="14" name="Rectangle 13"/>
          <p:cNvSpPr/>
          <p:nvPr/>
        </p:nvSpPr>
        <p:spPr>
          <a:xfrm>
            <a:off x="511729" y="1564830"/>
            <a:ext cx="8918812" cy="579005"/>
          </a:xfrm>
          <a:prstGeom prst="rect">
            <a:avLst/>
          </a:prstGeom>
        </p:spPr>
        <p:txBody>
          <a:bodyPr wrap="square">
            <a:spAutoFit/>
          </a:bodyPr>
          <a:lstStyle/>
          <a:p>
            <a:pPr algn="ctr">
              <a:lnSpc>
                <a:spcPct val="107000"/>
              </a:lnSpc>
              <a:spcBef>
                <a:spcPts val="200"/>
              </a:spcBef>
            </a:pPr>
            <a:r>
              <a:rPr lang="en-ZA" sz="1400" b="1" dirty="0">
                <a:solidFill>
                  <a:schemeClr val="accent6">
                    <a:lumMod val="50000"/>
                  </a:schemeClr>
                </a:solidFill>
                <a:latin typeface="Arial Narrow" panose="020B0606020202030204" pitchFamily="34" charset="0"/>
                <a:ea typeface="Times New Roman" panose="02020603050405020304" pitchFamily="18" charset="0"/>
                <a:cs typeface="Times New Roman" panose="02020603050405020304" pitchFamily="18" charset="0"/>
              </a:rPr>
              <a:t>Programme 4: </a:t>
            </a:r>
            <a:r>
              <a:rPr lang="en-US" sz="1400" b="1" dirty="0">
                <a:solidFill>
                  <a:schemeClr val="accent6">
                    <a:lumMod val="50000"/>
                  </a:schemeClr>
                </a:solidFill>
                <a:latin typeface="Arial Narrow" panose="020B0606020202030204" pitchFamily="34" charset="0"/>
                <a:ea typeface="Times New Roman" panose="02020603050405020304" pitchFamily="18" charset="0"/>
                <a:cs typeface="Times New Roman" panose="02020603050405020304" pitchFamily="18" charset="0"/>
              </a:rPr>
              <a:t>Civilian Oversight, Monitoring and Evaluation </a:t>
            </a:r>
          </a:p>
          <a:p>
            <a:pPr algn="ctr">
              <a:lnSpc>
                <a:spcPct val="107000"/>
              </a:lnSpc>
              <a:spcBef>
                <a:spcPts val="200"/>
              </a:spcBef>
            </a:pPr>
            <a:r>
              <a:rPr lang="en-ZA" sz="1400" b="1" dirty="0">
                <a:solidFill>
                  <a:srgbClr val="024522"/>
                </a:solidFill>
                <a:latin typeface="Arial Narrow" panose="020B0606020202030204" pitchFamily="34" charset="0"/>
                <a:ea typeface="Times New Roman" panose="02020603050405020304" pitchFamily="18" charset="0"/>
                <a:cs typeface="Arial" panose="020B0604020202020204" pitchFamily="34" charset="0"/>
              </a:rPr>
              <a:t>Purpose: </a:t>
            </a:r>
            <a:r>
              <a:rPr lang="en-US" sz="1400" b="1" dirty="0">
                <a:latin typeface="Arial Narrow" panose="020B0606020202030204" pitchFamily="34" charset="0"/>
                <a:ea typeface="Times New Roman" panose="02020603050405020304" pitchFamily="18" charset="0"/>
                <a:cs typeface="Times New Roman" panose="02020603050405020304" pitchFamily="18" charset="0"/>
              </a:rPr>
              <a:t>Oversee, monitor and report on the performance of the South African Police Service</a:t>
            </a:r>
            <a:endParaRPr lang="en-US" sz="1050" dirty="0">
              <a:latin typeface="Arial Narrow" panose="020B0606020202030204" pitchFamily="34" charset="0"/>
              <a:ea typeface="Times New Roman" panose="02020603050405020304" pitchFamily="18" charset="0"/>
              <a:cs typeface="Times New Roman" panose="02020603050405020304" pitchFamily="18" charset="0"/>
            </a:endParaRPr>
          </a:p>
        </p:txBody>
      </p:sp>
      <p:sp>
        <p:nvSpPr>
          <p:cNvPr id="19" name="Rectangle 18"/>
          <p:cNvSpPr/>
          <p:nvPr/>
        </p:nvSpPr>
        <p:spPr>
          <a:xfrm>
            <a:off x="7863114" y="2237745"/>
            <a:ext cx="740228" cy="3904343"/>
          </a:xfrm>
          <a:prstGeom prst="rect">
            <a:avLst/>
          </a:prstGeom>
          <a:solidFill>
            <a:srgbClr val="336600"/>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ZA" sz="2000" b="1" dirty="0">
                <a:solidFill>
                  <a:schemeClr val="tx1"/>
                </a:solidFill>
                <a:latin typeface="Arial Narrow" panose="020B0606020202030204" pitchFamily="34" charset="0"/>
              </a:rPr>
              <a:t>Police Performance, Conduct &amp; Compliance Monitoring</a:t>
            </a:r>
          </a:p>
        </p:txBody>
      </p:sp>
      <p:graphicFrame>
        <p:nvGraphicFramePr>
          <p:cNvPr id="15" name="Diagram 14"/>
          <p:cNvGraphicFramePr/>
          <p:nvPr>
            <p:extLst>
              <p:ext uri="{D42A27DB-BD31-4B8C-83A1-F6EECF244321}">
                <p14:modId xmlns:p14="http://schemas.microsoft.com/office/powerpoint/2010/main" xmlns="" val="3502241608"/>
              </p:ext>
            </p:extLst>
          </p:nvPr>
        </p:nvGraphicFramePr>
        <p:xfrm>
          <a:off x="1330907" y="2230361"/>
          <a:ext cx="6096000" cy="4064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xmlns="" val="4063727479"/>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2"/>
          <p:cNvSpPr>
            <a:spLocks noChangeArrowheads="1"/>
          </p:cNvSpPr>
          <p:nvPr/>
        </p:nvSpPr>
        <p:spPr bwMode="auto">
          <a:xfrm>
            <a:off x="0" y="1"/>
            <a:ext cx="9906000" cy="1196752"/>
          </a:xfrm>
          <a:prstGeom prst="rect">
            <a:avLst/>
          </a:prstGeom>
          <a:gradFill rotWithShape="0">
            <a:gsLst>
              <a:gs pos="100000">
                <a:srgbClr val="FFFFFF"/>
              </a:gs>
              <a:gs pos="0">
                <a:srgbClr val="CDE3A3"/>
              </a:gs>
            </a:gsLst>
            <a:lin ang="5400000" scaled="1"/>
          </a:gradFill>
          <a:ln>
            <a:noFill/>
          </a:ln>
          <a:effectLst/>
        </p:spPr>
        <p:txBody>
          <a:bodyPr vert="horz" wrap="square" lIns="36576" tIns="36576" rIns="36576" bIns="36576" numCol="1" anchor="t" anchorCtr="0" compatLnSpc="1">
            <a:prstTxWarp prst="textNoShape">
              <a:avLst/>
            </a:prstTxWarp>
          </a:bodyPr>
          <a:lstStyle/>
          <a:p>
            <a:endParaRPr lang="en-US"/>
          </a:p>
        </p:txBody>
      </p:sp>
      <p:pic>
        <p:nvPicPr>
          <p:cNvPr id="7" name="Picture 3"/>
          <p:cNvPicPr>
            <a:picLocks noChangeAspect="1" noChangeArrowheads="1"/>
          </p:cNvPicPr>
          <p:nvPr/>
        </p:nvPicPr>
        <p:blipFill>
          <a:blip r:embed="rId2" cstate="print">
            <a:extLst>
              <a:ext uri="{28A0092B-C50C-407E-A947-70E740481C1C}">
                <a14:useLocalDpi xmlns:a14="http://schemas.microsoft.com/office/drawing/2010/main" xmlns="" val="0"/>
              </a:ext>
            </a:extLst>
          </a:blip>
          <a:srcRect l="75917" t="68320" r="5171" b="16243"/>
          <a:stretch>
            <a:fillRect/>
          </a:stretch>
        </p:blipFill>
        <p:spPr bwMode="auto">
          <a:xfrm rot="10800000" flipH="1">
            <a:off x="-4763" y="3175"/>
            <a:ext cx="1600201" cy="841375"/>
          </a:xfrm>
          <a:prstGeom prst="rect">
            <a:avLst/>
          </a:prstGeom>
          <a:noFill/>
          <a:ln>
            <a:noFill/>
          </a:ln>
          <a:effectLst/>
          <a:extLst>
            <a:ext uri="{909E8E84-426E-40DD-AFC4-6F175D3DCCD1}">
              <a14:hiddenFill xmlns:a14="http://schemas.microsoft.com/office/drawing/2010/main" xmlns="">
                <a:solidFill>
                  <a:srgbClr val="5B9BD5"/>
                </a:solidFill>
              </a14:hiddenFill>
            </a:ext>
            <a:ext uri="{91240B29-F687-4F45-9708-019B960494DF}">
              <a14:hiddenLine xmlns:a14="http://schemas.microsoft.com/office/drawing/2010/main" xmlns="" w="25400" algn="ctr">
                <a:solidFill>
                  <a:srgbClr val="000000"/>
                </a:solidFill>
                <a:miter lim="800000"/>
                <a:headEnd/>
                <a:tailEnd/>
              </a14:hiddenLine>
            </a:ext>
            <a:ext uri="{AF507438-7753-43E0-B8FC-AC1667EBCBE1}">
              <a14:hiddenEffects xmlns:a14="http://schemas.microsoft.com/office/drawing/2010/main" xmlns="">
                <a:effectLst>
                  <a:outerShdw dist="35921" dir="2700000" algn="ctr" rotWithShape="0">
                    <a:srgbClr val="000000"/>
                  </a:outerShdw>
                </a:effectLst>
              </a14:hiddenEffects>
            </a:ext>
          </a:extLst>
        </p:spPr>
      </p:pic>
      <p:sp>
        <p:nvSpPr>
          <p:cNvPr id="5" name="Rectangle 2"/>
          <p:cNvSpPr txBox="1">
            <a:spLocks noChangeArrowheads="1"/>
          </p:cNvSpPr>
          <p:nvPr/>
        </p:nvSpPr>
        <p:spPr bwMode="auto">
          <a:xfrm>
            <a:off x="381000" y="122948"/>
            <a:ext cx="9144000" cy="61350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None/>
            </a:pPr>
            <a:r>
              <a:rPr lang="en-US" altLang="en-US" sz="2800" b="1" dirty="0">
                <a:latin typeface="Arial Narrow" panose="020B0606020202030204" pitchFamily="34" charset="0"/>
              </a:rPr>
              <a:t>2023/24 PERFORMANCE MEASURES </a:t>
            </a:r>
          </a:p>
        </p:txBody>
      </p:sp>
      <p:sp>
        <p:nvSpPr>
          <p:cNvPr id="14" name="Rectangle 13"/>
          <p:cNvSpPr/>
          <p:nvPr/>
        </p:nvSpPr>
        <p:spPr>
          <a:xfrm>
            <a:off x="272480" y="1451054"/>
            <a:ext cx="8918812" cy="579005"/>
          </a:xfrm>
          <a:prstGeom prst="rect">
            <a:avLst/>
          </a:prstGeom>
        </p:spPr>
        <p:txBody>
          <a:bodyPr wrap="square">
            <a:spAutoFit/>
          </a:bodyPr>
          <a:lstStyle/>
          <a:p>
            <a:pPr algn="ctr">
              <a:lnSpc>
                <a:spcPct val="107000"/>
              </a:lnSpc>
              <a:spcBef>
                <a:spcPts val="200"/>
              </a:spcBef>
            </a:pPr>
            <a:r>
              <a:rPr lang="en-ZA" sz="1400" b="1" dirty="0">
                <a:solidFill>
                  <a:schemeClr val="accent6">
                    <a:lumMod val="50000"/>
                  </a:schemeClr>
                </a:solidFill>
                <a:latin typeface="Arial Narrow" panose="020B0606020202030204" pitchFamily="34" charset="0"/>
                <a:ea typeface="Times New Roman" panose="02020603050405020304" pitchFamily="18" charset="0"/>
                <a:cs typeface="Times New Roman" panose="02020603050405020304" pitchFamily="18" charset="0"/>
              </a:rPr>
              <a:t>Programme 4: </a:t>
            </a:r>
            <a:r>
              <a:rPr lang="en-US" sz="1400" b="1" dirty="0">
                <a:solidFill>
                  <a:schemeClr val="accent6">
                    <a:lumMod val="50000"/>
                  </a:schemeClr>
                </a:solidFill>
                <a:latin typeface="Arial Narrow" panose="020B0606020202030204" pitchFamily="34" charset="0"/>
                <a:ea typeface="Times New Roman" panose="02020603050405020304" pitchFamily="18" charset="0"/>
                <a:cs typeface="Times New Roman" panose="02020603050405020304" pitchFamily="18" charset="0"/>
              </a:rPr>
              <a:t>Civilian Oversight, Monitoring and Evaluation </a:t>
            </a:r>
          </a:p>
          <a:p>
            <a:pPr algn="ctr">
              <a:lnSpc>
                <a:spcPct val="107000"/>
              </a:lnSpc>
              <a:spcBef>
                <a:spcPts val="200"/>
              </a:spcBef>
            </a:pPr>
            <a:r>
              <a:rPr lang="en-ZA" sz="1400" b="1" dirty="0">
                <a:solidFill>
                  <a:srgbClr val="024522"/>
                </a:solidFill>
                <a:latin typeface="Arial Narrow" panose="020B0606020202030204" pitchFamily="34" charset="0"/>
                <a:ea typeface="Times New Roman" panose="02020603050405020304" pitchFamily="18" charset="0"/>
                <a:cs typeface="Arial" panose="020B0604020202020204" pitchFamily="34" charset="0"/>
              </a:rPr>
              <a:t>Purpose: </a:t>
            </a:r>
            <a:r>
              <a:rPr lang="en-US" sz="1400" b="1" dirty="0">
                <a:latin typeface="Arial Narrow" panose="020B0606020202030204" pitchFamily="34" charset="0"/>
                <a:ea typeface="Times New Roman" panose="02020603050405020304" pitchFamily="18" charset="0"/>
                <a:cs typeface="Times New Roman" panose="02020603050405020304" pitchFamily="18" charset="0"/>
              </a:rPr>
              <a:t>Oversee, monitor and report on the performance of the South African Police Service</a:t>
            </a:r>
            <a:endParaRPr lang="en-US" sz="1050" dirty="0">
              <a:latin typeface="Arial Narrow" panose="020B0606020202030204" pitchFamily="34" charset="0"/>
              <a:ea typeface="Times New Roman" panose="02020603050405020304" pitchFamily="18" charset="0"/>
              <a:cs typeface="Times New Roman" panose="02020603050405020304" pitchFamily="18" charset="0"/>
            </a:endParaRPr>
          </a:p>
        </p:txBody>
      </p:sp>
      <p:sp>
        <p:nvSpPr>
          <p:cNvPr id="19" name="Rectangle 18"/>
          <p:cNvSpPr/>
          <p:nvPr/>
        </p:nvSpPr>
        <p:spPr>
          <a:xfrm>
            <a:off x="7863114" y="2237745"/>
            <a:ext cx="740228" cy="3904343"/>
          </a:xfrm>
          <a:prstGeom prst="rect">
            <a:avLst/>
          </a:prstGeom>
          <a:solidFill>
            <a:srgbClr val="336600"/>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ZA" sz="2000" b="1" dirty="0">
                <a:solidFill>
                  <a:schemeClr val="tx1"/>
                </a:solidFill>
                <a:latin typeface="Arial Narrow" panose="020B0606020202030204" pitchFamily="34" charset="0"/>
              </a:rPr>
              <a:t>Policy and Programme Evaluations</a:t>
            </a:r>
          </a:p>
        </p:txBody>
      </p:sp>
      <p:graphicFrame>
        <p:nvGraphicFramePr>
          <p:cNvPr id="15" name="Diagram 14"/>
          <p:cNvGraphicFramePr/>
          <p:nvPr>
            <p:extLst>
              <p:ext uri="{D42A27DB-BD31-4B8C-83A1-F6EECF244321}">
                <p14:modId xmlns:p14="http://schemas.microsoft.com/office/powerpoint/2010/main" xmlns="" val="3195746698"/>
              </p:ext>
            </p:extLst>
          </p:nvPr>
        </p:nvGraphicFramePr>
        <p:xfrm>
          <a:off x="1014923" y="1915759"/>
          <a:ext cx="6096000" cy="4064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xmlns="" val="3611614260"/>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ectangle 2"/>
          <p:cNvSpPr>
            <a:spLocks noChangeArrowheads="1"/>
          </p:cNvSpPr>
          <p:nvPr/>
        </p:nvSpPr>
        <p:spPr bwMode="auto">
          <a:xfrm>
            <a:off x="0" y="1"/>
            <a:ext cx="9906000" cy="1196752"/>
          </a:xfrm>
          <a:prstGeom prst="rect">
            <a:avLst/>
          </a:prstGeom>
          <a:gradFill rotWithShape="0">
            <a:gsLst>
              <a:gs pos="100000">
                <a:srgbClr val="FFFFFF"/>
              </a:gs>
              <a:gs pos="0">
                <a:srgbClr val="CDE3A3"/>
              </a:gs>
            </a:gsLst>
            <a:lin ang="5400000" scaled="1"/>
          </a:gradFill>
          <a:ln>
            <a:noFill/>
          </a:ln>
          <a:effectLst/>
        </p:spPr>
        <p:txBody>
          <a:bodyPr vert="horz" wrap="square" lIns="36576" tIns="36576" rIns="36576" bIns="36576" numCol="1" anchor="t" anchorCtr="0" compatLnSpc="1">
            <a:prstTxWarp prst="textNoShape">
              <a:avLst/>
            </a:prstTxWarp>
          </a:bodyPr>
          <a:lstStyle/>
          <a:p>
            <a:endParaRPr lang="en-US"/>
          </a:p>
        </p:txBody>
      </p:sp>
      <p:pic>
        <p:nvPicPr>
          <p:cNvPr id="19" name="Picture 3"/>
          <p:cNvPicPr>
            <a:picLocks noChangeAspect="1" noChangeArrowheads="1"/>
          </p:cNvPicPr>
          <p:nvPr/>
        </p:nvPicPr>
        <p:blipFill>
          <a:blip r:embed="rId2" cstate="print">
            <a:extLst>
              <a:ext uri="{28A0092B-C50C-407E-A947-70E740481C1C}">
                <a14:useLocalDpi xmlns:a14="http://schemas.microsoft.com/office/drawing/2010/main" xmlns="" val="0"/>
              </a:ext>
            </a:extLst>
          </a:blip>
          <a:srcRect l="75917" t="68320" r="5171" b="16243"/>
          <a:stretch>
            <a:fillRect/>
          </a:stretch>
        </p:blipFill>
        <p:spPr bwMode="auto">
          <a:xfrm rot="10800000" flipH="1">
            <a:off x="-4763" y="3175"/>
            <a:ext cx="1600201" cy="841375"/>
          </a:xfrm>
          <a:prstGeom prst="rect">
            <a:avLst/>
          </a:prstGeom>
          <a:noFill/>
          <a:ln>
            <a:noFill/>
          </a:ln>
          <a:effectLst/>
          <a:extLst>
            <a:ext uri="{909E8E84-426E-40DD-AFC4-6F175D3DCCD1}">
              <a14:hiddenFill xmlns:a14="http://schemas.microsoft.com/office/drawing/2010/main" xmlns="">
                <a:solidFill>
                  <a:srgbClr val="5B9BD5"/>
                </a:solidFill>
              </a14:hiddenFill>
            </a:ext>
            <a:ext uri="{91240B29-F687-4F45-9708-019B960494DF}">
              <a14:hiddenLine xmlns:a14="http://schemas.microsoft.com/office/drawing/2010/main" xmlns="" w="25400" algn="ctr">
                <a:solidFill>
                  <a:srgbClr val="000000"/>
                </a:solidFill>
                <a:miter lim="800000"/>
                <a:headEnd/>
                <a:tailEnd/>
              </a14:hiddenLine>
            </a:ext>
            <a:ext uri="{AF507438-7753-43E0-B8FC-AC1667EBCBE1}">
              <a14:hiddenEffects xmlns:a14="http://schemas.microsoft.com/office/drawing/2010/main" xmlns="">
                <a:effectLst>
                  <a:outerShdw dist="35921" dir="2700000" algn="ctr" rotWithShape="0">
                    <a:srgbClr val="000000"/>
                  </a:outerShdw>
                </a:effectLst>
              </a14:hiddenEffects>
            </a:ext>
          </a:extLst>
        </p:spPr>
      </p:pic>
      <p:pic>
        <p:nvPicPr>
          <p:cNvPr id="32771" name="Picture 3"/>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7031038" y="1052513"/>
            <a:ext cx="1981200" cy="3746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32773" name="Rectangle 4"/>
          <p:cNvSpPr txBox="1">
            <a:spLocks noChangeArrowheads="1"/>
          </p:cNvSpPr>
          <p:nvPr/>
        </p:nvSpPr>
        <p:spPr bwMode="auto">
          <a:xfrm>
            <a:off x="420802" y="425452"/>
            <a:ext cx="9144000" cy="21229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3000" b="1" dirty="0">
              <a:latin typeface="Arial" panose="020B0604020202020204" pitchFamily="34" charset="0"/>
            </a:endParaRPr>
          </a:p>
        </p:txBody>
      </p:sp>
      <p:sp>
        <p:nvSpPr>
          <p:cNvPr id="9" name="Title 8"/>
          <p:cNvSpPr>
            <a:spLocks noGrp="1"/>
          </p:cNvSpPr>
          <p:nvPr>
            <p:ph type="title" idx="4294967295"/>
          </p:nvPr>
        </p:nvSpPr>
        <p:spPr>
          <a:xfrm>
            <a:off x="778772" y="-219585"/>
            <a:ext cx="8964488" cy="547688"/>
          </a:xfrm>
        </p:spPr>
        <p:txBody>
          <a:bodyPr/>
          <a:lstStyle/>
          <a:p>
            <a:r>
              <a:rPr lang="en-ZA" altLang="en-US" sz="2800" b="1" dirty="0">
                <a:latin typeface="Arial Narrow" panose="020B0606020202030204" pitchFamily="34" charset="0"/>
              </a:rPr>
              <a:t/>
            </a:r>
            <a:br>
              <a:rPr lang="en-ZA" altLang="en-US" sz="2800" b="1" dirty="0">
                <a:latin typeface="Arial Narrow" panose="020B0606020202030204" pitchFamily="34" charset="0"/>
              </a:rPr>
            </a:br>
            <a:r>
              <a:rPr lang="en-ZA" altLang="en-US" sz="2800" b="1" dirty="0">
                <a:latin typeface="Arial Narrow" panose="020B0606020202030204" pitchFamily="34" charset="0"/>
              </a:rPr>
              <a:t/>
            </a:r>
            <a:br>
              <a:rPr lang="en-ZA" altLang="en-US" sz="2800" b="1" dirty="0">
                <a:latin typeface="Arial Narrow" panose="020B0606020202030204" pitchFamily="34" charset="0"/>
              </a:rPr>
            </a:br>
            <a:r>
              <a:rPr lang="en-ZA" altLang="en-US" sz="2800" b="1" dirty="0" smtClean="0">
                <a:latin typeface="Arial Narrow" panose="020B0606020202030204" pitchFamily="34" charset="0"/>
              </a:rPr>
              <a:t>MANDATE OF PROVINCIAL SECRETARIATS</a:t>
            </a:r>
            <a:endParaRPr lang="en-US" sz="2800" dirty="0">
              <a:latin typeface="Arial Narrow" panose="020B0606020202030204" pitchFamily="34" charset="0"/>
            </a:endParaRPr>
          </a:p>
        </p:txBody>
      </p:sp>
      <p:sp>
        <p:nvSpPr>
          <p:cNvPr id="32775" name="Slide Number Placeholder 2"/>
          <p:cNvSpPr>
            <a:spLocks noGrp="1"/>
          </p:cNvSpPr>
          <p:nvPr>
            <p:ph type="sldNum" sz="quarter" idx="12"/>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DF055ED8-FFB8-4E08-8A23-20BB35700512}" type="slidenum">
              <a:rPr lang="en-ZA" altLang="en-US" sz="1200">
                <a:solidFill>
                  <a:srgbClr val="898989"/>
                </a:solidFill>
              </a:rPr>
              <a:pPr>
                <a:spcBef>
                  <a:spcPct val="0"/>
                </a:spcBef>
                <a:buFontTx/>
                <a:buNone/>
              </a:pPr>
              <a:t>22</a:t>
            </a:fld>
            <a:endParaRPr lang="en-ZA" altLang="en-US" sz="1200">
              <a:solidFill>
                <a:srgbClr val="898989"/>
              </a:solidFill>
            </a:endParaRPr>
          </a:p>
        </p:txBody>
      </p:sp>
      <p:pic>
        <p:nvPicPr>
          <p:cNvPr id="45" name="Picture 44" descr="https://provincialgovernment.co.za/img/logos/thumb_community_safety_and_liaison.png"/>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7620007" y="1893921"/>
            <a:ext cx="2150638" cy="779553"/>
          </a:xfrm>
          <a:prstGeom prst="rect">
            <a:avLst/>
          </a:prstGeom>
          <a:noFill/>
          <a:ln>
            <a:noFill/>
          </a:ln>
        </p:spPr>
      </p:pic>
      <p:pic>
        <p:nvPicPr>
          <p:cNvPr id="46" name="Picture 45" descr="https://provincialgovernment.co.za/img/logos/thumb_police%2C_roads_and_transport.png"/>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5923720" y="2438526"/>
            <a:ext cx="1922146" cy="759192"/>
          </a:xfrm>
          <a:prstGeom prst="rect">
            <a:avLst/>
          </a:prstGeom>
          <a:noFill/>
          <a:ln>
            <a:noFill/>
          </a:ln>
        </p:spPr>
      </p:pic>
      <p:pic>
        <p:nvPicPr>
          <p:cNvPr id="47" name="Picture 46" descr="https://provincialgovernment.co.za/img/logos/thumb_community_safety.png"/>
          <p:cNvPicPr/>
          <p:nvPr/>
        </p:nvPicPr>
        <p:blipFill>
          <a:blip r:embed="rId6" cstate="print">
            <a:extLst>
              <a:ext uri="{28A0092B-C50C-407E-A947-70E740481C1C}">
                <a14:useLocalDpi xmlns:a14="http://schemas.microsoft.com/office/drawing/2010/main" xmlns="" val="0"/>
              </a:ext>
            </a:extLst>
          </a:blip>
          <a:srcRect/>
          <a:stretch>
            <a:fillRect/>
          </a:stretch>
        </p:blipFill>
        <p:spPr bwMode="auto">
          <a:xfrm>
            <a:off x="7778132" y="2832503"/>
            <a:ext cx="1902334" cy="873218"/>
          </a:xfrm>
          <a:prstGeom prst="rect">
            <a:avLst/>
          </a:prstGeom>
          <a:noFill/>
          <a:ln>
            <a:noFill/>
          </a:ln>
        </p:spPr>
      </p:pic>
      <p:pic>
        <p:nvPicPr>
          <p:cNvPr id="48" name="Picture 47" descr="https://provincialgovernment.co.za/img/logos/thumb_5_transport_and_community_safety.png"/>
          <p:cNvPicPr/>
          <p:nvPr/>
        </p:nvPicPr>
        <p:blipFill>
          <a:blip r:embed="rId7" cstate="print">
            <a:extLst>
              <a:ext uri="{28A0092B-C50C-407E-A947-70E740481C1C}">
                <a14:useLocalDpi xmlns:a14="http://schemas.microsoft.com/office/drawing/2010/main" xmlns="" val="0"/>
              </a:ext>
            </a:extLst>
          </a:blip>
          <a:srcRect/>
          <a:stretch>
            <a:fillRect/>
          </a:stretch>
        </p:blipFill>
        <p:spPr bwMode="auto">
          <a:xfrm>
            <a:off x="5923720" y="3624004"/>
            <a:ext cx="2100234" cy="835996"/>
          </a:xfrm>
          <a:prstGeom prst="rect">
            <a:avLst/>
          </a:prstGeom>
          <a:noFill/>
          <a:ln>
            <a:noFill/>
          </a:ln>
        </p:spPr>
      </p:pic>
      <p:pic>
        <p:nvPicPr>
          <p:cNvPr id="49" name="Picture 48" descr="https://provincialgovernment.co.za/img/logos/thumb_6_community_safety%2C_security_and_liaison.png"/>
          <p:cNvPicPr/>
          <p:nvPr/>
        </p:nvPicPr>
        <p:blipFill>
          <a:blip r:embed="rId8" cstate="print">
            <a:extLst>
              <a:ext uri="{28A0092B-C50C-407E-A947-70E740481C1C}">
                <a14:useLocalDpi xmlns:a14="http://schemas.microsoft.com/office/drawing/2010/main" xmlns="" val="0"/>
              </a:ext>
            </a:extLst>
          </a:blip>
          <a:srcRect/>
          <a:stretch>
            <a:fillRect/>
          </a:stretch>
        </p:blipFill>
        <p:spPr bwMode="auto">
          <a:xfrm>
            <a:off x="7866140" y="4122295"/>
            <a:ext cx="1970935" cy="751250"/>
          </a:xfrm>
          <a:prstGeom prst="rect">
            <a:avLst/>
          </a:prstGeom>
          <a:noFill/>
          <a:ln>
            <a:noFill/>
          </a:ln>
        </p:spPr>
      </p:pic>
      <p:pic>
        <p:nvPicPr>
          <p:cNvPr id="50" name="Picture 49" descr="https://provincialgovernment.co.za/img/logos/thumb_7_transport%2C_safety_and_liaison.png"/>
          <p:cNvPicPr/>
          <p:nvPr/>
        </p:nvPicPr>
        <p:blipFill>
          <a:blip r:embed="rId9" cstate="print">
            <a:extLst>
              <a:ext uri="{28A0092B-C50C-407E-A947-70E740481C1C}">
                <a14:useLocalDpi xmlns:a14="http://schemas.microsoft.com/office/drawing/2010/main" xmlns="" val="0"/>
              </a:ext>
            </a:extLst>
          </a:blip>
          <a:srcRect/>
          <a:stretch>
            <a:fillRect/>
          </a:stretch>
        </p:blipFill>
        <p:spPr bwMode="auto">
          <a:xfrm>
            <a:off x="6012764" y="4769658"/>
            <a:ext cx="2117845" cy="747160"/>
          </a:xfrm>
          <a:prstGeom prst="rect">
            <a:avLst/>
          </a:prstGeom>
          <a:noFill/>
          <a:ln>
            <a:noFill/>
          </a:ln>
        </p:spPr>
      </p:pic>
      <p:pic>
        <p:nvPicPr>
          <p:cNvPr id="51" name="Picture 50" descr="https://provincialgovernment.co.za/img/logos/thumb_8_community_safety_and_transport_management.jpg"/>
          <p:cNvPicPr/>
          <p:nvPr/>
        </p:nvPicPr>
        <p:blipFill>
          <a:blip r:embed="rId10" cstate="print">
            <a:extLst>
              <a:ext uri="{28A0092B-C50C-407E-A947-70E740481C1C}">
                <a14:useLocalDpi xmlns:a14="http://schemas.microsoft.com/office/drawing/2010/main" xmlns="" val="0"/>
              </a:ext>
            </a:extLst>
          </a:blip>
          <a:srcRect/>
          <a:stretch>
            <a:fillRect/>
          </a:stretch>
        </p:blipFill>
        <p:spPr bwMode="auto">
          <a:xfrm>
            <a:off x="7417364" y="5251501"/>
            <a:ext cx="2338630" cy="719690"/>
          </a:xfrm>
          <a:prstGeom prst="rect">
            <a:avLst/>
          </a:prstGeom>
          <a:noFill/>
          <a:ln>
            <a:noFill/>
          </a:ln>
        </p:spPr>
      </p:pic>
      <p:pic>
        <p:nvPicPr>
          <p:cNvPr id="52" name="Picture 51" descr="https://provincialgovernment.co.za/img/logos/thumb_9_community_safety.png"/>
          <p:cNvPicPr/>
          <p:nvPr/>
        </p:nvPicPr>
        <p:blipFill>
          <a:blip r:embed="rId11" cstate="print">
            <a:extLst>
              <a:ext uri="{28A0092B-C50C-407E-A947-70E740481C1C}">
                <a14:useLocalDpi xmlns:a14="http://schemas.microsoft.com/office/drawing/2010/main" xmlns="" val="0"/>
              </a:ext>
            </a:extLst>
          </a:blip>
          <a:srcRect/>
          <a:stretch>
            <a:fillRect/>
          </a:stretch>
        </p:blipFill>
        <p:spPr bwMode="auto">
          <a:xfrm>
            <a:off x="6195936" y="5971191"/>
            <a:ext cx="1670204" cy="534262"/>
          </a:xfrm>
          <a:prstGeom prst="rect">
            <a:avLst/>
          </a:prstGeom>
          <a:noFill/>
          <a:ln>
            <a:noFill/>
          </a:ln>
        </p:spPr>
      </p:pic>
      <p:sp>
        <p:nvSpPr>
          <p:cNvPr id="2" name="Rectangle 1"/>
          <p:cNvSpPr/>
          <p:nvPr/>
        </p:nvSpPr>
        <p:spPr>
          <a:xfrm>
            <a:off x="24826" y="1177894"/>
            <a:ext cx="5904656" cy="5579476"/>
          </a:xfrm>
          <a:prstGeom prst="rect">
            <a:avLst/>
          </a:prstGeom>
        </p:spPr>
        <p:txBody>
          <a:bodyPr wrap="square">
            <a:spAutoFit/>
          </a:bodyPr>
          <a:lstStyle/>
          <a:p>
            <a:pPr marL="285750" indent="-285750" algn="just">
              <a:lnSpc>
                <a:spcPct val="150000"/>
              </a:lnSpc>
              <a:spcBef>
                <a:spcPts val="0"/>
              </a:spcBef>
              <a:spcAft>
                <a:spcPts val="0"/>
              </a:spcAft>
              <a:buFont typeface="Arial" panose="020B0604020202020204" pitchFamily="34" charset="0"/>
              <a:buChar char="•"/>
            </a:pPr>
            <a:r>
              <a:rPr lang="en-US" b="1" dirty="0">
                <a:latin typeface="Arial Narrow" panose="020B0606020202030204" pitchFamily="34" charset="0"/>
                <a:ea typeface="Arial Narrow" panose="020B0606020202030204" pitchFamily="34" charset="0"/>
              </a:rPr>
              <a:t>Section 16 of the CSPS </a:t>
            </a:r>
            <a:r>
              <a:rPr lang="en-US" b="1" dirty="0" smtClean="0">
                <a:latin typeface="Arial Narrow" panose="020B0606020202030204" pitchFamily="34" charset="0"/>
                <a:ea typeface="Arial Narrow" panose="020B0606020202030204" pitchFamily="34" charset="0"/>
              </a:rPr>
              <a:t>Act provides for </a:t>
            </a:r>
            <a:r>
              <a:rPr lang="en-US" b="1" dirty="0">
                <a:latin typeface="Arial Narrow" panose="020B0606020202030204" pitchFamily="34" charset="0"/>
                <a:ea typeface="Arial Narrow" panose="020B0606020202030204" pitchFamily="34" charset="0"/>
              </a:rPr>
              <a:t>the establishment of Provincial Secretariats to support and align their mandate with the mandate of the Civilian Secretariat for Police Service. </a:t>
            </a:r>
          </a:p>
          <a:p>
            <a:pPr marL="285750" indent="-285750" algn="just">
              <a:lnSpc>
                <a:spcPct val="150000"/>
              </a:lnSpc>
              <a:spcBef>
                <a:spcPts val="0"/>
              </a:spcBef>
              <a:spcAft>
                <a:spcPts val="0"/>
              </a:spcAft>
              <a:buFont typeface="Arial" panose="020B0604020202020204" pitchFamily="34" charset="0"/>
              <a:buChar char="•"/>
            </a:pPr>
            <a:endParaRPr lang="en-US" sz="1200" b="1" dirty="0">
              <a:latin typeface="Arial Narrow" panose="020B0606020202030204" pitchFamily="34" charset="0"/>
              <a:ea typeface="Arial Narrow" panose="020B0606020202030204" pitchFamily="34" charset="0"/>
            </a:endParaRPr>
          </a:p>
          <a:p>
            <a:pPr marL="285750" indent="-285750" algn="just">
              <a:lnSpc>
                <a:spcPct val="150000"/>
              </a:lnSpc>
              <a:spcBef>
                <a:spcPts val="0"/>
              </a:spcBef>
              <a:spcAft>
                <a:spcPts val="0"/>
              </a:spcAft>
              <a:buFont typeface="Arial" panose="020B0604020202020204" pitchFamily="34" charset="0"/>
              <a:buChar char="•"/>
            </a:pPr>
            <a:r>
              <a:rPr lang="en-US" b="1" dirty="0">
                <a:latin typeface="Arial Narrow" panose="020B0606020202030204" pitchFamily="34" charset="0"/>
                <a:ea typeface="Arial Narrow" panose="020B0606020202030204" pitchFamily="34" charset="0"/>
              </a:rPr>
              <a:t>The Provincial Secretariats are, therefore, established by the </a:t>
            </a:r>
            <a:r>
              <a:rPr lang="en-US" b="1" dirty="0" smtClean="0">
                <a:latin typeface="Arial Narrow" panose="020B0606020202030204" pitchFamily="34" charset="0"/>
                <a:ea typeface="Arial Narrow" panose="020B0606020202030204" pitchFamily="34" charset="0"/>
              </a:rPr>
              <a:t>MECs </a:t>
            </a:r>
            <a:r>
              <a:rPr lang="en-US" b="1" dirty="0">
                <a:latin typeface="Arial Narrow" panose="020B0606020202030204" pitchFamily="34" charset="0"/>
                <a:ea typeface="Arial Narrow" panose="020B0606020202030204" pitchFamily="34" charset="0"/>
              </a:rPr>
              <a:t>for Safety in the various provinces and fall within the provincial departments of </a:t>
            </a:r>
            <a:r>
              <a:rPr lang="en-US" b="1" dirty="0" smtClean="0">
                <a:latin typeface="Arial Narrow" panose="020B0606020202030204" pitchFamily="34" charset="0"/>
                <a:ea typeface="Arial Narrow" panose="020B0606020202030204" pitchFamily="34" charset="0"/>
              </a:rPr>
              <a:t>Community Safety, to which </a:t>
            </a:r>
            <a:r>
              <a:rPr lang="en-US" b="1" dirty="0">
                <a:latin typeface="Arial Narrow" panose="020B0606020202030204" pitchFamily="34" charset="0"/>
                <a:ea typeface="Arial Narrow" panose="020B0606020202030204" pitchFamily="34" charset="0"/>
              </a:rPr>
              <a:t>they are </a:t>
            </a:r>
            <a:r>
              <a:rPr lang="en-US" b="1" dirty="0" smtClean="0">
                <a:latin typeface="Arial Narrow" panose="020B0606020202030204" pitchFamily="34" charset="0"/>
                <a:ea typeface="Arial Narrow" panose="020B0606020202030204" pitchFamily="34" charset="0"/>
              </a:rPr>
              <a:t>accountable.  </a:t>
            </a:r>
            <a:endParaRPr lang="en-US" b="1" dirty="0">
              <a:latin typeface="Arial Narrow" panose="020B0606020202030204" pitchFamily="34" charset="0"/>
              <a:ea typeface="Arial Narrow" panose="020B0606020202030204" pitchFamily="34" charset="0"/>
            </a:endParaRPr>
          </a:p>
          <a:p>
            <a:pPr marL="285750" indent="-285750" algn="just">
              <a:lnSpc>
                <a:spcPct val="150000"/>
              </a:lnSpc>
              <a:spcBef>
                <a:spcPts val="0"/>
              </a:spcBef>
              <a:spcAft>
                <a:spcPts val="0"/>
              </a:spcAft>
              <a:buFont typeface="Arial" panose="020B0604020202020204" pitchFamily="34" charset="0"/>
              <a:buChar char="•"/>
            </a:pPr>
            <a:endParaRPr lang="en-US" sz="1200" b="1" dirty="0">
              <a:latin typeface="Arial Narrow" panose="020B0606020202030204" pitchFamily="34" charset="0"/>
              <a:ea typeface="Arial Narrow" panose="020B0606020202030204" pitchFamily="34" charset="0"/>
            </a:endParaRPr>
          </a:p>
          <a:p>
            <a:pPr marL="285750" indent="-285750" algn="just">
              <a:lnSpc>
                <a:spcPct val="150000"/>
              </a:lnSpc>
              <a:spcBef>
                <a:spcPts val="0"/>
              </a:spcBef>
              <a:spcAft>
                <a:spcPts val="0"/>
              </a:spcAft>
              <a:buFont typeface="Arial" panose="020B0604020202020204" pitchFamily="34" charset="0"/>
              <a:buChar char="•"/>
            </a:pPr>
            <a:r>
              <a:rPr lang="en-US" b="1" dirty="0">
                <a:latin typeface="Arial Narrow" panose="020B0606020202030204" pitchFamily="34" charset="0"/>
                <a:ea typeface="Arial Narrow" panose="020B0606020202030204" pitchFamily="34" charset="0"/>
              </a:rPr>
              <a:t>The Provincial Secretariats are obligated to align their plans and operations with plans, policies and operations of the Civilian Secretariat; and integrate their strategies and systems at the provincial sphere of government.</a:t>
            </a:r>
          </a:p>
        </p:txBody>
      </p:sp>
      <p:pic>
        <p:nvPicPr>
          <p:cNvPr id="1026" name="Picture 2" descr="Logo"/>
          <p:cNvPicPr>
            <a:picLocks noGrp="1" noChangeAspect="1" noChangeArrowheads="1"/>
          </p:cNvPicPr>
          <p:nvPr>
            <p:ph sz="half" idx="2"/>
          </p:nvPr>
        </p:nvPicPr>
        <p:blipFill>
          <a:blip r:embed="rId12" cstate="print">
            <a:extLst>
              <a:ext uri="{28A0092B-C50C-407E-A947-70E740481C1C}">
                <a14:useLocalDpi xmlns:a14="http://schemas.microsoft.com/office/drawing/2010/main" xmlns="" val="0"/>
              </a:ext>
            </a:extLst>
          </a:blip>
          <a:srcRect/>
          <a:stretch>
            <a:fillRect/>
          </a:stretch>
        </p:blipFill>
        <p:spPr bwMode="auto">
          <a:xfrm>
            <a:off x="5908798" y="1534607"/>
            <a:ext cx="1919069" cy="569443"/>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954940273"/>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2"/>
          <p:cNvSpPr>
            <a:spLocks noChangeArrowheads="1"/>
          </p:cNvSpPr>
          <p:nvPr/>
        </p:nvSpPr>
        <p:spPr bwMode="auto">
          <a:xfrm>
            <a:off x="0" y="1"/>
            <a:ext cx="9906000" cy="1196752"/>
          </a:xfrm>
          <a:prstGeom prst="rect">
            <a:avLst/>
          </a:prstGeom>
          <a:gradFill rotWithShape="0">
            <a:gsLst>
              <a:gs pos="100000">
                <a:srgbClr val="FFFFFF"/>
              </a:gs>
              <a:gs pos="0">
                <a:srgbClr val="CDE3A3"/>
              </a:gs>
            </a:gsLst>
            <a:lin ang="5400000" scaled="1"/>
          </a:gradFill>
          <a:ln>
            <a:noFill/>
          </a:ln>
          <a:effectLst/>
        </p:spPr>
        <p:txBody>
          <a:bodyPr vert="horz" wrap="square" lIns="36576" tIns="36576" rIns="36576" bIns="36576" numCol="1" anchor="t" anchorCtr="0" compatLnSpc="1">
            <a:prstTxWarp prst="textNoShape">
              <a:avLst/>
            </a:prstTxWarp>
          </a:bodyPr>
          <a:lstStyle/>
          <a:p>
            <a:endParaRPr lang="en-US"/>
          </a:p>
        </p:txBody>
      </p:sp>
      <p:pic>
        <p:nvPicPr>
          <p:cNvPr id="12" name="Picture 3"/>
          <p:cNvPicPr>
            <a:picLocks noChangeAspect="1" noChangeArrowheads="1"/>
          </p:cNvPicPr>
          <p:nvPr/>
        </p:nvPicPr>
        <p:blipFill>
          <a:blip r:embed="rId2" cstate="print">
            <a:extLst>
              <a:ext uri="{28A0092B-C50C-407E-A947-70E740481C1C}">
                <a14:useLocalDpi xmlns:a14="http://schemas.microsoft.com/office/drawing/2010/main" xmlns="" val="0"/>
              </a:ext>
            </a:extLst>
          </a:blip>
          <a:srcRect l="75917" t="68320" r="5171" b="16243"/>
          <a:stretch>
            <a:fillRect/>
          </a:stretch>
        </p:blipFill>
        <p:spPr bwMode="auto">
          <a:xfrm rot="10800000" flipH="1">
            <a:off x="-4763" y="3175"/>
            <a:ext cx="1600201" cy="841375"/>
          </a:xfrm>
          <a:prstGeom prst="rect">
            <a:avLst/>
          </a:prstGeom>
          <a:noFill/>
          <a:ln>
            <a:noFill/>
          </a:ln>
          <a:effectLst/>
          <a:extLst>
            <a:ext uri="{909E8E84-426E-40DD-AFC4-6F175D3DCCD1}">
              <a14:hiddenFill xmlns:a14="http://schemas.microsoft.com/office/drawing/2010/main" xmlns="">
                <a:solidFill>
                  <a:srgbClr val="5B9BD5"/>
                </a:solidFill>
              </a14:hiddenFill>
            </a:ext>
            <a:ext uri="{91240B29-F687-4F45-9708-019B960494DF}">
              <a14:hiddenLine xmlns:a14="http://schemas.microsoft.com/office/drawing/2010/main" xmlns="" w="25400" algn="ctr">
                <a:solidFill>
                  <a:srgbClr val="000000"/>
                </a:solidFill>
                <a:miter lim="800000"/>
                <a:headEnd/>
                <a:tailEnd/>
              </a14:hiddenLine>
            </a:ext>
            <a:ext uri="{AF507438-7753-43E0-B8FC-AC1667EBCBE1}">
              <a14:hiddenEffects xmlns:a14="http://schemas.microsoft.com/office/drawing/2010/main" xmlns="">
                <a:effectLst>
                  <a:outerShdw dist="35921" dir="2700000" algn="ctr" rotWithShape="0">
                    <a:srgbClr val="000000"/>
                  </a:outerShdw>
                </a:effectLst>
              </a14:hiddenEffects>
            </a:ext>
          </a:extLst>
        </p:spPr>
      </p:pic>
      <p:pic>
        <p:nvPicPr>
          <p:cNvPr id="32771" name="Picture 3"/>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7031038" y="1052513"/>
            <a:ext cx="1981200" cy="3746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32773" name="Rectangle 4"/>
          <p:cNvSpPr txBox="1">
            <a:spLocks noChangeArrowheads="1"/>
          </p:cNvSpPr>
          <p:nvPr/>
        </p:nvSpPr>
        <p:spPr bwMode="auto">
          <a:xfrm>
            <a:off x="420802" y="425452"/>
            <a:ext cx="9144000" cy="21229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3000" b="1" dirty="0">
              <a:latin typeface="Arial" panose="020B0604020202020204" pitchFamily="34" charset="0"/>
            </a:endParaRPr>
          </a:p>
        </p:txBody>
      </p:sp>
      <p:sp>
        <p:nvSpPr>
          <p:cNvPr id="9" name="Title 8"/>
          <p:cNvSpPr>
            <a:spLocks noGrp="1"/>
          </p:cNvSpPr>
          <p:nvPr>
            <p:ph type="title" idx="4294967295"/>
          </p:nvPr>
        </p:nvSpPr>
        <p:spPr>
          <a:xfrm>
            <a:off x="560512" y="101599"/>
            <a:ext cx="8964488" cy="547688"/>
          </a:xfrm>
        </p:spPr>
        <p:txBody>
          <a:bodyPr/>
          <a:lstStyle/>
          <a:p>
            <a:r>
              <a:rPr lang="en-ZA" altLang="en-US" sz="2400" b="1" dirty="0">
                <a:latin typeface="Arial Narrow" panose="020B0606020202030204" pitchFamily="34" charset="0"/>
              </a:rPr>
              <a:t/>
            </a:r>
            <a:br>
              <a:rPr lang="en-ZA" altLang="en-US" sz="2400" b="1" dirty="0">
                <a:latin typeface="Arial Narrow" panose="020B0606020202030204" pitchFamily="34" charset="0"/>
              </a:rPr>
            </a:br>
            <a:r>
              <a:rPr lang="en-ZA" altLang="en-US" sz="2400" b="1" dirty="0">
                <a:latin typeface="Arial Narrow" panose="020B0606020202030204" pitchFamily="34" charset="0"/>
              </a:rPr>
              <a:t/>
            </a:r>
            <a:br>
              <a:rPr lang="en-ZA" altLang="en-US" sz="2400" b="1" dirty="0">
                <a:latin typeface="Arial Narrow" panose="020B0606020202030204" pitchFamily="34" charset="0"/>
              </a:rPr>
            </a:br>
            <a:r>
              <a:rPr lang="en-ZA" altLang="en-US" sz="2800" b="1" dirty="0">
                <a:latin typeface="Arial Narrow" panose="020B0606020202030204" pitchFamily="34" charset="0"/>
              </a:rPr>
              <a:t>PROVINCIAL BUDGET ALLOCATIONS</a:t>
            </a:r>
            <a:r>
              <a:rPr lang="en-US" altLang="en-US" sz="2400" b="1" dirty="0">
                <a:latin typeface="Arial Narrow" panose="020B0606020202030204" pitchFamily="34" charset="0"/>
              </a:rPr>
              <a:t/>
            </a:r>
            <a:br>
              <a:rPr lang="en-US" altLang="en-US" sz="2400" b="1" dirty="0">
                <a:latin typeface="Arial Narrow" panose="020B0606020202030204" pitchFamily="34" charset="0"/>
              </a:rPr>
            </a:br>
            <a:endParaRPr lang="en-US" sz="2400" dirty="0">
              <a:latin typeface="Arial Narrow" panose="020B0606020202030204" pitchFamily="34" charset="0"/>
            </a:endParaRPr>
          </a:p>
        </p:txBody>
      </p:sp>
      <p:sp>
        <p:nvSpPr>
          <p:cNvPr id="11" name="Content Placeholder 10"/>
          <p:cNvSpPr>
            <a:spLocks noGrp="1"/>
          </p:cNvSpPr>
          <p:nvPr>
            <p:ph sz="half" idx="1"/>
          </p:nvPr>
        </p:nvSpPr>
        <p:spPr>
          <a:xfrm>
            <a:off x="104034" y="844551"/>
            <a:ext cx="9777536" cy="5551079"/>
          </a:xfrm>
        </p:spPr>
        <p:txBody>
          <a:bodyPr/>
          <a:lstStyle/>
          <a:p>
            <a:pPr marL="57150" indent="0" algn="just">
              <a:lnSpc>
                <a:spcPct val="150000"/>
              </a:lnSpc>
              <a:spcBef>
                <a:spcPts val="0"/>
              </a:spcBef>
              <a:buNone/>
            </a:pPr>
            <a:r>
              <a:rPr lang="en-US" sz="1800" b="1" dirty="0">
                <a:latin typeface="Arial Narrow" panose="020B0606020202030204" pitchFamily="34" charset="0"/>
                <a:cs typeface="Arial" panose="020B0604020202020204" pitchFamily="34" charset="0"/>
              </a:rPr>
              <a:t>The table below shows comparison in budget allocation for the Provincial Secretariats during the 2021/22 and the 2022/23 financial years.  </a:t>
            </a:r>
          </a:p>
          <a:p>
            <a:pPr marL="57150" indent="0">
              <a:buNone/>
            </a:pPr>
            <a:endParaRPr lang="en-US" sz="1800" b="1" dirty="0">
              <a:latin typeface="Arial Narrow" panose="020B0606020202030204" pitchFamily="34" charset="0"/>
            </a:endParaRPr>
          </a:p>
        </p:txBody>
      </p:sp>
      <p:sp>
        <p:nvSpPr>
          <p:cNvPr id="4" name="TextBox 3"/>
          <p:cNvSpPr txBox="1"/>
          <p:nvPr/>
        </p:nvSpPr>
        <p:spPr>
          <a:xfrm>
            <a:off x="4044937" y="1566245"/>
            <a:ext cx="5760640" cy="5216364"/>
          </a:xfrm>
          <a:prstGeom prst="rect">
            <a:avLst/>
          </a:prstGeom>
          <a:noFill/>
        </p:spPr>
        <p:txBody>
          <a:bodyPr wrap="square" rtlCol="0">
            <a:spAutoFit/>
          </a:bodyPr>
          <a:lstStyle/>
          <a:p>
            <a:pPr>
              <a:lnSpc>
                <a:spcPct val="150000"/>
              </a:lnSpc>
            </a:pPr>
            <a:r>
              <a:rPr lang="en-US" sz="1600" b="1" dirty="0" smtClean="0">
                <a:latin typeface="Arial Narrow" panose="020B0606020202030204" pitchFamily="34" charset="0"/>
              </a:rPr>
              <a:t>The variances in allocations can be attributed </a:t>
            </a:r>
            <a:r>
              <a:rPr lang="en-US" sz="1600" b="1" dirty="0">
                <a:latin typeface="Arial Narrow" panose="020B0606020202030204" pitchFamily="34" charset="0"/>
              </a:rPr>
              <a:t>to the following</a:t>
            </a:r>
            <a:r>
              <a:rPr lang="en-US" sz="1600" b="1" dirty="0" smtClean="0">
                <a:latin typeface="Arial Narrow" panose="020B0606020202030204" pitchFamily="34" charset="0"/>
              </a:rPr>
              <a:t>:</a:t>
            </a:r>
            <a:endParaRPr lang="en-US" sz="1400" b="1" dirty="0">
              <a:latin typeface="Arial Narrow" panose="020B0606020202030204" pitchFamily="34" charset="0"/>
            </a:endParaRPr>
          </a:p>
          <a:p>
            <a:pPr marL="285750" lvl="0" indent="-285750" algn="just">
              <a:lnSpc>
                <a:spcPct val="150000"/>
              </a:lnSpc>
              <a:buFont typeface="Arial" panose="020B0604020202020204" pitchFamily="34" charset="0"/>
              <a:buChar char="•"/>
            </a:pPr>
            <a:r>
              <a:rPr lang="en-ZA" sz="1600" dirty="0" smtClean="0">
                <a:latin typeface="Arial Narrow" panose="020B0606020202030204" pitchFamily="34" charset="0"/>
              </a:rPr>
              <a:t>The GP </a:t>
            </a:r>
            <a:r>
              <a:rPr lang="en-ZA" sz="1600" dirty="0">
                <a:latin typeface="Arial Narrow" panose="020B0606020202030204" pitchFamily="34" charset="0"/>
              </a:rPr>
              <a:t>Government has allocated a budget of R60 million per annum to the Department of Community Safety to ensure implementation of the GSP on GBVF aligned to NSP on GBVF.</a:t>
            </a:r>
            <a:endParaRPr lang="en-US" sz="1600" dirty="0">
              <a:latin typeface="Arial Narrow" panose="020B0606020202030204" pitchFamily="34" charset="0"/>
            </a:endParaRPr>
          </a:p>
          <a:p>
            <a:pPr marL="285750" lvl="0" indent="-285750" algn="just">
              <a:lnSpc>
                <a:spcPct val="150000"/>
              </a:lnSpc>
              <a:buFont typeface="Arial" panose="020B0604020202020204" pitchFamily="34" charset="0"/>
              <a:buChar char="•"/>
            </a:pPr>
            <a:r>
              <a:rPr lang="en-US" sz="1600" dirty="0" smtClean="0">
                <a:latin typeface="Arial Narrow" panose="020B0606020202030204" pitchFamily="34" charset="0"/>
              </a:rPr>
              <a:t>In </a:t>
            </a:r>
            <a:r>
              <a:rPr lang="en-US" sz="1600" dirty="0">
                <a:latin typeface="Arial Narrow" panose="020B0606020202030204" pitchFamily="34" charset="0"/>
              </a:rPr>
              <a:t>WC, there were some additional amounts transferred to the </a:t>
            </a:r>
            <a:r>
              <a:rPr lang="en-US" sz="1600" dirty="0" smtClean="0">
                <a:latin typeface="Arial Narrow" panose="020B0606020202030204" pitchFamily="34" charset="0"/>
              </a:rPr>
              <a:t>Department </a:t>
            </a:r>
            <a:r>
              <a:rPr lang="en-US" sz="1600" dirty="0">
                <a:latin typeface="Arial Narrow" panose="020B0606020202030204" pitchFamily="34" charset="0"/>
              </a:rPr>
              <a:t>to </a:t>
            </a:r>
            <a:r>
              <a:rPr lang="en-US" sz="1600" dirty="0" smtClean="0">
                <a:latin typeface="Arial Narrow" panose="020B0606020202030204" pitchFamily="34" charset="0"/>
              </a:rPr>
              <a:t>enhance </a:t>
            </a:r>
            <a:r>
              <a:rPr lang="en-US" sz="1600" dirty="0">
                <a:latin typeface="Arial Narrow" panose="020B0606020202030204" pitchFamily="34" charset="0"/>
              </a:rPr>
              <a:t>crime fighting initiatives and these include – R350 mil for the Law Enforcement Advancement Plan (LEAP), which is a decrease of </a:t>
            </a:r>
            <a:r>
              <a:rPr lang="en-US" sz="1600" dirty="0" smtClean="0">
                <a:latin typeface="Arial Narrow" panose="020B0606020202030204" pitchFamily="34" charset="0"/>
              </a:rPr>
              <a:t>R50mil from </a:t>
            </a:r>
            <a:r>
              <a:rPr lang="en-US" sz="1600" dirty="0">
                <a:latin typeface="Arial Narrow" panose="020B0606020202030204" pitchFamily="34" charset="0"/>
              </a:rPr>
              <a:t>the previous year, </a:t>
            </a:r>
            <a:r>
              <a:rPr lang="en-US" sz="1600" dirty="0" smtClean="0">
                <a:latin typeface="Arial Narrow" panose="020B0606020202030204" pitchFamily="34" charset="0"/>
              </a:rPr>
              <a:t>R6mil </a:t>
            </a:r>
            <a:r>
              <a:rPr lang="en-US" sz="1600" dirty="0">
                <a:latin typeface="Arial Narrow" panose="020B0606020202030204" pitchFamily="34" charset="0"/>
              </a:rPr>
              <a:t>for </a:t>
            </a:r>
            <a:r>
              <a:rPr lang="en-US" sz="1600" dirty="0" err="1">
                <a:latin typeface="Arial Narrow" panose="020B0606020202030204" pitchFamily="34" charset="0"/>
              </a:rPr>
              <a:t>neighbourhood</a:t>
            </a:r>
            <a:r>
              <a:rPr lang="en-US" sz="1600" dirty="0">
                <a:latin typeface="Arial Narrow" panose="020B0606020202030204" pitchFamily="34" charset="0"/>
              </a:rPr>
              <a:t> watches, R9.5mil for Rural Safety </a:t>
            </a:r>
            <a:r>
              <a:rPr lang="en-US" sz="1600" dirty="0" err="1" smtClean="0">
                <a:latin typeface="Arial Narrow" panose="020B0606020202030204" pitchFamily="34" charset="0"/>
              </a:rPr>
              <a:t>Programme</a:t>
            </a:r>
            <a:r>
              <a:rPr lang="en-US" sz="1600" dirty="0" smtClean="0">
                <a:latin typeface="Arial Narrow" panose="020B0606020202030204" pitchFamily="34" charset="0"/>
              </a:rPr>
              <a:t> </a:t>
            </a:r>
            <a:r>
              <a:rPr lang="en-US" sz="1600" dirty="0">
                <a:latin typeface="Arial Narrow" panose="020B0606020202030204" pitchFamily="34" charset="0"/>
              </a:rPr>
              <a:t>and R10mil towards supporting the K9 units.</a:t>
            </a:r>
          </a:p>
          <a:p>
            <a:pPr marL="285750" lvl="0" indent="-285750" algn="just">
              <a:lnSpc>
                <a:spcPct val="150000"/>
              </a:lnSpc>
              <a:buFont typeface="Arial" panose="020B0604020202020204" pitchFamily="34" charset="0"/>
              <a:buChar char="•"/>
            </a:pPr>
            <a:r>
              <a:rPr lang="en-US" sz="1600" dirty="0">
                <a:latin typeface="Arial Narrow" panose="020B0606020202030204" pitchFamily="34" charset="0"/>
              </a:rPr>
              <a:t>EC </a:t>
            </a:r>
            <a:r>
              <a:rPr lang="en-US" sz="1600" dirty="0" smtClean="0">
                <a:latin typeface="Arial Narrow" panose="020B0606020202030204" pitchFamily="34" charset="0"/>
              </a:rPr>
              <a:t>had </a:t>
            </a:r>
            <a:r>
              <a:rPr lang="en-US" sz="1600" dirty="0">
                <a:latin typeface="Arial Narrow" panose="020B0606020202030204" pitchFamily="34" charset="0"/>
              </a:rPr>
              <a:t>the least amount </a:t>
            </a:r>
            <a:r>
              <a:rPr lang="en-US" sz="1600" dirty="0" smtClean="0">
                <a:latin typeface="Arial Narrow" panose="020B0606020202030204" pitchFamily="34" charset="0"/>
              </a:rPr>
              <a:t>allocated </a:t>
            </a:r>
            <a:r>
              <a:rPr lang="en-US" sz="1600" dirty="0">
                <a:latin typeface="Arial Narrow" panose="020B0606020202030204" pitchFamily="34" charset="0"/>
              </a:rPr>
              <a:t>to the Provincial Secretariat which deals with police station monitoring </a:t>
            </a:r>
            <a:r>
              <a:rPr lang="en-US" sz="1600" dirty="0" smtClean="0">
                <a:latin typeface="Arial Narrow" panose="020B0606020202030204" pitchFamily="34" charset="0"/>
              </a:rPr>
              <a:t>and </a:t>
            </a:r>
            <a:r>
              <a:rPr lang="en-US" sz="1600" dirty="0">
                <a:latin typeface="Arial Narrow" panose="020B0606020202030204" pitchFamily="34" charset="0"/>
              </a:rPr>
              <a:t>the Court Watch Briefs </a:t>
            </a:r>
            <a:r>
              <a:rPr lang="en-US" sz="1600" dirty="0" err="1" smtClean="0">
                <a:latin typeface="Arial Narrow" panose="020B0606020202030204" pitchFamily="34" charset="0"/>
              </a:rPr>
              <a:t>Programme</a:t>
            </a:r>
            <a:r>
              <a:rPr lang="en-US" sz="1600" dirty="0" smtClean="0">
                <a:latin typeface="Arial Narrow" panose="020B0606020202030204" pitchFamily="34" charset="0"/>
              </a:rPr>
              <a:t>.</a:t>
            </a:r>
            <a:endParaRPr lang="en-US" sz="1600" dirty="0">
              <a:latin typeface="Arial Narrow" panose="020B0606020202030204" pitchFamily="34" charset="0"/>
            </a:endParaRPr>
          </a:p>
          <a:p>
            <a:pPr marL="285750" lvl="0" indent="-285750" algn="just">
              <a:lnSpc>
                <a:spcPct val="150000"/>
              </a:lnSpc>
              <a:buFont typeface="Arial" panose="020B0604020202020204" pitchFamily="34" charset="0"/>
              <a:buChar char="•"/>
            </a:pPr>
            <a:r>
              <a:rPr lang="en-US" sz="1600" dirty="0">
                <a:latin typeface="Arial Narrow" panose="020B0606020202030204" pitchFamily="34" charset="0"/>
              </a:rPr>
              <a:t>Some minimal increases have been observed in FS, MP, NC and NW.</a:t>
            </a:r>
          </a:p>
        </p:txBody>
      </p:sp>
      <p:graphicFrame>
        <p:nvGraphicFramePr>
          <p:cNvPr id="2" name="Table 1"/>
          <p:cNvGraphicFramePr>
            <a:graphicFrameLocks noGrp="1"/>
          </p:cNvGraphicFramePr>
          <p:nvPr>
            <p:extLst>
              <p:ext uri="{D42A27DB-BD31-4B8C-83A1-F6EECF244321}">
                <p14:modId xmlns:p14="http://schemas.microsoft.com/office/powerpoint/2010/main" xmlns="" val="787211637"/>
              </p:ext>
            </p:extLst>
          </p:nvPr>
        </p:nvGraphicFramePr>
        <p:xfrm>
          <a:off x="128465" y="2035048"/>
          <a:ext cx="3840480" cy="4567389"/>
        </p:xfrm>
        <a:graphic>
          <a:graphicData uri="http://schemas.openxmlformats.org/drawingml/2006/table">
            <a:tbl>
              <a:tblPr firstRow="1" bandRow="1">
                <a:tableStyleId>{5C22544A-7EE6-4342-B048-85BDC9FD1C3A}</a:tableStyleId>
              </a:tblPr>
              <a:tblGrid>
                <a:gridCol w="960120">
                  <a:extLst>
                    <a:ext uri="{9D8B030D-6E8A-4147-A177-3AD203B41FA5}">
                      <a16:colId xmlns:a16="http://schemas.microsoft.com/office/drawing/2014/main" xmlns="" val="20000"/>
                    </a:ext>
                  </a:extLst>
                </a:gridCol>
                <a:gridCol w="1183400">
                  <a:extLst>
                    <a:ext uri="{9D8B030D-6E8A-4147-A177-3AD203B41FA5}">
                      <a16:colId xmlns:a16="http://schemas.microsoft.com/office/drawing/2014/main" xmlns="" val="20001"/>
                    </a:ext>
                  </a:extLst>
                </a:gridCol>
                <a:gridCol w="1696960">
                  <a:extLst>
                    <a:ext uri="{9D8B030D-6E8A-4147-A177-3AD203B41FA5}">
                      <a16:colId xmlns:a16="http://schemas.microsoft.com/office/drawing/2014/main" xmlns="" val="20002"/>
                    </a:ext>
                  </a:extLst>
                </a:gridCol>
              </a:tblGrid>
              <a:tr h="593619">
                <a:tc>
                  <a:txBody>
                    <a:bodyPr/>
                    <a:lstStyle/>
                    <a:p>
                      <a:pPr marL="0" marR="0" algn="just">
                        <a:lnSpc>
                          <a:spcPct val="115000"/>
                        </a:lnSpc>
                        <a:spcBef>
                          <a:spcPts val="0"/>
                        </a:spcBef>
                        <a:spcAft>
                          <a:spcPts val="0"/>
                        </a:spcAft>
                      </a:pPr>
                      <a:r>
                        <a:rPr lang="en-US" sz="1400" dirty="0" smtClean="0">
                          <a:effectLst/>
                          <a:latin typeface="Arial Narrow" panose="020B0606020202030204" pitchFamily="34" charset="0"/>
                        </a:rPr>
                        <a:t>PROV</a:t>
                      </a:r>
                      <a:endParaRPr lang="en-US" sz="1400" dirty="0">
                        <a:effectLst/>
                        <a:latin typeface="Arial Narrow" panose="020B0606020202030204" pitchFamily="34" charset="0"/>
                        <a:ea typeface="Times New Roman" panose="02020603050405020304" pitchFamily="18" charset="0"/>
                      </a:endParaRPr>
                    </a:p>
                  </a:txBody>
                  <a:tcPr marL="68580" marR="68580" marT="0" marB="0">
                    <a:solidFill>
                      <a:srgbClr val="339933"/>
                    </a:solidFill>
                  </a:tcPr>
                </a:tc>
                <a:tc>
                  <a:txBody>
                    <a:bodyPr/>
                    <a:lstStyle/>
                    <a:p>
                      <a:pPr marL="0" marR="0" algn="just">
                        <a:lnSpc>
                          <a:spcPct val="115000"/>
                        </a:lnSpc>
                        <a:spcBef>
                          <a:spcPts val="0"/>
                        </a:spcBef>
                        <a:spcAft>
                          <a:spcPts val="0"/>
                        </a:spcAft>
                      </a:pPr>
                      <a:r>
                        <a:rPr lang="en-US" sz="1400" dirty="0">
                          <a:effectLst/>
                          <a:latin typeface="Arial Narrow" panose="020B0606020202030204" pitchFamily="34" charset="0"/>
                        </a:rPr>
                        <a:t>2022/23</a:t>
                      </a:r>
                      <a:endParaRPr lang="en-US" sz="1400" dirty="0">
                        <a:effectLst/>
                        <a:latin typeface="Arial Narrow" panose="020B0606020202030204" pitchFamily="34" charset="0"/>
                        <a:ea typeface="Times New Roman" panose="02020603050405020304" pitchFamily="18" charset="0"/>
                      </a:endParaRPr>
                    </a:p>
                  </a:txBody>
                  <a:tcPr marL="68580" marR="68580" marT="0" marB="0">
                    <a:solidFill>
                      <a:srgbClr val="339933"/>
                    </a:solidFill>
                  </a:tcPr>
                </a:tc>
                <a:tc>
                  <a:txBody>
                    <a:bodyPr/>
                    <a:lstStyle/>
                    <a:p>
                      <a:pPr marL="0" marR="0" algn="just">
                        <a:lnSpc>
                          <a:spcPct val="115000"/>
                        </a:lnSpc>
                        <a:spcBef>
                          <a:spcPts val="0"/>
                        </a:spcBef>
                        <a:spcAft>
                          <a:spcPts val="0"/>
                        </a:spcAft>
                      </a:pPr>
                      <a:r>
                        <a:rPr lang="en-US" sz="1400" dirty="0">
                          <a:effectLst/>
                          <a:latin typeface="Arial Narrow" panose="020B0606020202030204" pitchFamily="34" charset="0"/>
                        </a:rPr>
                        <a:t>2023/24</a:t>
                      </a:r>
                      <a:endParaRPr lang="en-US" sz="1400" dirty="0">
                        <a:effectLst/>
                        <a:latin typeface="Arial Narrow" panose="020B0606020202030204" pitchFamily="34" charset="0"/>
                        <a:ea typeface="Times New Roman" panose="02020603050405020304" pitchFamily="18" charset="0"/>
                      </a:endParaRPr>
                    </a:p>
                  </a:txBody>
                  <a:tcPr marL="68580" marR="68580" marT="0" marB="0">
                    <a:solidFill>
                      <a:srgbClr val="339933"/>
                    </a:solidFill>
                  </a:tcPr>
                </a:tc>
                <a:extLst>
                  <a:ext uri="{0D108BD9-81ED-4DB2-BD59-A6C34878D82A}">
                    <a16:rowId xmlns:a16="http://schemas.microsoft.com/office/drawing/2014/main" xmlns="" val="10000"/>
                  </a:ext>
                </a:extLst>
              </a:tr>
              <a:tr h="642842">
                <a:tc>
                  <a:txBody>
                    <a:bodyPr/>
                    <a:lstStyle/>
                    <a:p>
                      <a:pPr marL="0" marR="0" algn="just">
                        <a:lnSpc>
                          <a:spcPct val="115000"/>
                        </a:lnSpc>
                        <a:spcBef>
                          <a:spcPts val="0"/>
                        </a:spcBef>
                        <a:spcAft>
                          <a:spcPts val="0"/>
                        </a:spcAft>
                      </a:pPr>
                      <a:r>
                        <a:rPr lang="en-US" sz="1400" b="1" dirty="0">
                          <a:effectLst/>
                          <a:latin typeface="Arial Narrow" panose="020B0606020202030204" pitchFamily="34" charset="0"/>
                        </a:rPr>
                        <a:t>EC</a:t>
                      </a:r>
                      <a:endParaRPr lang="en-US" sz="1400" b="1" dirty="0">
                        <a:effectLst/>
                        <a:latin typeface="Arial Narrow" panose="020B0606020202030204" pitchFamily="34" charset="0"/>
                        <a:ea typeface="Times New Roman" panose="02020603050405020304" pitchFamily="18" charset="0"/>
                      </a:endParaRPr>
                    </a:p>
                  </a:txBody>
                  <a:tcPr marL="68580" marR="68580" marT="0" marB="0">
                    <a:solidFill>
                      <a:srgbClr val="DDDDDD"/>
                    </a:solidFill>
                  </a:tcPr>
                </a:tc>
                <a:tc>
                  <a:txBody>
                    <a:bodyPr/>
                    <a:lstStyle/>
                    <a:p>
                      <a:pPr marL="0" marR="0" algn="just">
                        <a:lnSpc>
                          <a:spcPct val="115000"/>
                        </a:lnSpc>
                        <a:spcBef>
                          <a:spcPts val="0"/>
                        </a:spcBef>
                        <a:spcAft>
                          <a:spcPts val="0"/>
                        </a:spcAft>
                      </a:pPr>
                      <a:r>
                        <a:rPr lang="en-US" sz="1400" dirty="0" smtClean="0">
                          <a:effectLst/>
                          <a:latin typeface="Arial Narrow" panose="020B0606020202030204" pitchFamily="34" charset="0"/>
                        </a:rPr>
                        <a:t>44 087</a:t>
                      </a:r>
                      <a:endParaRPr lang="en-US" sz="1400" dirty="0">
                        <a:effectLst/>
                        <a:latin typeface="Arial Narrow" panose="020B0606020202030204" pitchFamily="34" charset="0"/>
                        <a:ea typeface="Times New Roman" panose="02020603050405020304" pitchFamily="18" charset="0"/>
                      </a:endParaRPr>
                    </a:p>
                  </a:txBody>
                  <a:tcPr marL="68580" marR="68580" marT="0" marB="0">
                    <a:solidFill>
                      <a:srgbClr val="DDDDDD"/>
                    </a:solidFill>
                  </a:tcPr>
                </a:tc>
                <a:tc>
                  <a:txBody>
                    <a:bodyPr/>
                    <a:lstStyle/>
                    <a:p>
                      <a:pPr marL="0" marR="0" algn="just">
                        <a:lnSpc>
                          <a:spcPct val="115000"/>
                        </a:lnSpc>
                        <a:spcBef>
                          <a:spcPts val="0"/>
                        </a:spcBef>
                        <a:spcAft>
                          <a:spcPts val="0"/>
                        </a:spcAft>
                      </a:pPr>
                      <a:r>
                        <a:rPr lang="en-US" sz="1400" dirty="0" smtClean="0">
                          <a:effectLst/>
                          <a:latin typeface="Arial Narrow" panose="020B0606020202030204" pitchFamily="34" charset="0"/>
                        </a:rPr>
                        <a:t>752 </a:t>
                      </a:r>
                    </a:p>
                    <a:p>
                      <a:pPr marL="0" marR="0" algn="just">
                        <a:lnSpc>
                          <a:spcPct val="115000"/>
                        </a:lnSpc>
                        <a:spcBef>
                          <a:spcPts val="0"/>
                        </a:spcBef>
                        <a:spcAft>
                          <a:spcPts val="0"/>
                        </a:spcAft>
                      </a:pPr>
                      <a:r>
                        <a:rPr lang="en-US" sz="1400" b="1" i="1" dirty="0" smtClean="0">
                          <a:effectLst/>
                          <a:latin typeface="Arial Narrow" panose="020B0606020202030204" pitchFamily="34" charset="0"/>
                        </a:rPr>
                        <a:t>(</a:t>
                      </a:r>
                      <a:r>
                        <a:rPr lang="en-US" sz="1400" b="1" i="1" dirty="0">
                          <a:effectLst/>
                          <a:latin typeface="Arial Narrow" panose="020B0606020202030204" pitchFamily="34" charset="0"/>
                        </a:rPr>
                        <a:t>for civilian oversight)</a:t>
                      </a:r>
                      <a:endParaRPr lang="en-US" sz="1400" b="1" i="1" dirty="0">
                        <a:effectLst/>
                        <a:latin typeface="Arial Narrow" panose="020B0606020202030204" pitchFamily="34" charset="0"/>
                        <a:ea typeface="Times New Roman" panose="02020603050405020304" pitchFamily="18" charset="0"/>
                      </a:endParaRPr>
                    </a:p>
                  </a:txBody>
                  <a:tcPr marL="68580" marR="68580" marT="0" marB="0">
                    <a:solidFill>
                      <a:srgbClr val="DDDDDD"/>
                    </a:solidFill>
                  </a:tcPr>
                </a:tc>
                <a:extLst>
                  <a:ext uri="{0D108BD9-81ED-4DB2-BD59-A6C34878D82A}">
                    <a16:rowId xmlns:a16="http://schemas.microsoft.com/office/drawing/2014/main" xmlns="" val="10001"/>
                  </a:ext>
                </a:extLst>
              </a:tr>
              <a:tr h="416366">
                <a:tc>
                  <a:txBody>
                    <a:bodyPr/>
                    <a:lstStyle/>
                    <a:p>
                      <a:pPr marL="0" marR="0" algn="just">
                        <a:lnSpc>
                          <a:spcPct val="150000"/>
                        </a:lnSpc>
                        <a:spcBef>
                          <a:spcPts val="0"/>
                        </a:spcBef>
                        <a:spcAft>
                          <a:spcPts val="0"/>
                        </a:spcAft>
                      </a:pPr>
                      <a:r>
                        <a:rPr lang="en-US" sz="1400" b="1" dirty="0">
                          <a:effectLst/>
                          <a:latin typeface="Arial Narrow" panose="020B0606020202030204" pitchFamily="34" charset="0"/>
                        </a:rPr>
                        <a:t>FS</a:t>
                      </a:r>
                      <a:endParaRPr lang="en-US" sz="1400" b="1" dirty="0">
                        <a:effectLst/>
                        <a:latin typeface="Arial Narrow" panose="020B0606020202030204" pitchFamily="34" charset="0"/>
                        <a:ea typeface="Times New Roman" panose="02020603050405020304" pitchFamily="18" charset="0"/>
                      </a:endParaRPr>
                    </a:p>
                  </a:txBody>
                  <a:tcPr marL="68580" marR="68580" marT="0" marB="0">
                    <a:solidFill>
                      <a:srgbClr val="B4E6B4"/>
                    </a:solidFill>
                  </a:tcPr>
                </a:tc>
                <a:tc>
                  <a:txBody>
                    <a:bodyPr/>
                    <a:lstStyle/>
                    <a:p>
                      <a:pPr marL="0" marR="0" algn="just">
                        <a:lnSpc>
                          <a:spcPct val="150000"/>
                        </a:lnSpc>
                        <a:spcBef>
                          <a:spcPts val="0"/>
                        </a:spcBef>
                        <a:spcAft>
                          <a:spcPts val="0"/>
                        </a:spcAft>
                      </a:pPr>
                      <a:r>
                        <a:rPr lang="en-US" sz="1400" dirty="0">
                          <a:effectLst/>
                          <a:latin typeface="Arial Narrow" panose="020B0606020202030204" pitchFamily="34" charset="0"/>
                        </a:rPr>
                        <a:t>22 976</a:t>
                      </a:r>
                      <a:endParaRPr lang="en-US" sz="1400" dirty="0">
                        <a:effectLst/>
                        <a:latin typeface="Arial Narrow" panose="020B0606020202030204" pitchFamily="34" charset="0"/>
                        <a:ea typeface="Times New Roman" panose="02020603050405020304" pitchFamily="18" charset="0"/>
                      </a:endParaRPr>
                    </a:p>
                  </a:txBody>
                  <a:tcPr marL="68580" marR="68580" marT="0" marB="0">
                    <a:solidFill>
                      <a:srgbClr val="B4E6B4"/>
                    </a:solidFill>
                  </a:tcPr>
                </a:tc>
                <a:tc>
                  <a:txBody>
                    <a:bodyPr/>
                    <a:lstStyle/>
                    <a:p>
                      <a:pPr marL="0" marR="0" algn="just">
                        <a:lnSpc>
                          <a:spcPct val="150000"/>
                        </a:lnSpc>
                        <a:spcBef>
                          <a:spcPts val="0"/>
                        </a:spcBef>
                        <a:spcAft>
                          <a:spcPts val="0"/>
                        </a:spcAft>
                      </a:pPr>
                      <a:r>
                        <a:rPr lang="en-US" sz="1400" dirty="0">
                          <a:effectLst/>
                          <a:latin typeface="Arial Narrow" panose="020B0606020202030204" pitchFamily="34" charset="0"/>
                        </a:rPr>
                        <a:t>23 583</a:t>
                      </a:r>
                      <a:endParaRPr lang="en-US" sz="1400" dirty="0">
                        <a:effectLst/>
                        <a:latin typeface="Arial Narrow" panose="020B0606020202030204" pitchFamily="34" charset="0"/>
                        <a:ea typeface="Times New Roman" panose="02020603050405020304" pitchFamily="18" charset="0"/>
                      </a:endParaRPr>
                    </a:p>
                  </a:txBody>
                  <a:tcPr marL="68580" marR="68580" marT="0" marB="0">
                    <a:solidFill>
                      <a:srgbClr val="B4E6B4"/>
                    </a:solidFill>
                  </a:tcPr>
                </a:tc>
                <a:extLst>
                  <a:ext uri="{0D108BD9-81ED-4DB2-BD59-A6C34878D82A}">
                    <a16:rowId xmlns:a16="http://schemas.microsoft.com/office/drawing/2014/main" xmlns="" val="10002"/>
                  </a:ext>
                </a:extLst>
              </a:tr>
              <a:tr h="416366">
                <a:tc>
                  <a:txBody>
                    <a:bodyPr/>
                    <a:lstStyle/>
                    <a:p>
                      <a:pPr marL="0" marR="0" algn="just">
                        <a:lnSpc>
                          <a:spcPct val="150000"/>
                        </a:lnSpc>
                        <a:spcBef>
                          <a:spcPts val="0"/>
                        </a:spcBef>
                        <a:spcAft>
                          <a:spcPts val="0"/>
                        </a:spcAft>
                      </a:pPr>
                      <a:r>
                        <a:rPr lang="en-US" sz="1400" b="1" dirty="0">
                          <a:effectLst/>
                          <a:latin typeface="Arial Narrow" panose="020B0606020202030204" pitchFamily="34" charset="0"/>
                        </a:rPr>
                        <a:t>GP</a:t>
                      </a:r>
                      <a:endParaRPr lang="en-US" sz="1400" b="1" dirty="0">
                        <a:effectLst/>
                        <a:latin typeface="Arial Narrow" panose="020B0606020202030204" pitchFamily="34" charset="0"/>
                        <a:ea typeface="Times New Roman" panose="02020603050405020304" pitchFamily="18" charset="0"/>
                      </a:endParaRPr>
                    </a:p>
                  </a:txBody>
                  <a:tcPr marL="68580" marR="68580" marT="0" marB="0">
                    <a:solidFill>
                      <a:srgbClr val="DDDDDD"/>
                    </a:solidFill>
                  </a:tcPr>
                </a:tc>
                <a:tc>
                  <a:txBody>
                    <a:bodyPr/>
                    <a:lstStyle/>
                    <a:p>
                      <a:pPr marL="0" marR="0" algn="just">
                        <a:lnSpc>
                          <a:spcPct val="150000"/>
                        </a:lnSpc>
                        <a:spcBef>
                          <a:spcPts val="0"/>
                        </a:spcBef>
                        <a:spcAft>
                          <a:spcPts val="0"/>
                        </a:spcAft>
                      </a:pPr>
                      <a:r>
                        <a:rPr lang="en-US" sz="1400" dirty="0">
                          <a:effectLst/>
                          <a:latin typeface="Arial Narrow" panose="020B0606020202030204" pitchFamily="34" charset="0"/>
                        </a:rPr>
                        <a:t>132 627</a:t>
                      </a:r>
                      <a:endParaRPr lang="en-US" sz="1400" dirty="0">
                        <a:effectLst/>
                        <a:latin typeface="Arial Narrow" panose="020B0606020202030204" pitchFamily="34" charset="0"/>
                        <a:ea typeface="Times New Roman" panose="02020603050405020304" pitchFamily="18" charset="0"/>
                      </a:endParaRPr>
                    </a:p>
                  </a:txBody>
                  <a:tcPr marL="68580" marR="68580" marT="0" marB="0">
                    <a:solidFill>
                      <a:srgbClr val="DDDDDD"/>
                    </a:solidFill>
                  </a:tcPr>
                </a:tc>
                <a:tc>
                  <a:txBody>
                    <a:bodyPr/>
                    <a:lstStyle/>
                    <a:p>
                      <a:pPr marL="0" marR="0" algn="just">
                        <a:lnSpc>
                          <a:spcPct val="150000"/>
                        </a:lnSpc>
                        <a:spcBef>
                          <a:spcPts val="0"/>
                        </a:spcBef>
                        <a:spcAft>
                          <a:spcPts val="0"/>
                        </a:spcAft>
                      </a:pPr>
                      <a:r>
                        <a:rPr lang="en-US" sz="1400" dirty="0">
                          <a:effectLst/>
                          <a:latin typeface="Arial Narrow" panose="020B0606020202030204" pitchFamily="34" charset="0"/>
                        </a:rPr>
                        <a:t>280 699</a:t>
                      </a:r>
                      <a:endParaRPr lang="en-US" sz="1400" dirty="0">
                        <a:effectLst/>
                        <a:latin typeface="Arial Narrow" panose="020B0606020202030204" pitchFamily="34" charset="0"/>
                        <a:ea typeface="Times New Roman" panose="02020603050405020304" pitchFamily="18" charset="0"/>
                      </a:endParaRPr>
                    </a:p>
                  </a:txBody>
                  <a:tcPr marL="68580" marR="68580" marT="0" marB="0">
                    <a:solidFill>
                      <a:srgbClr val="DDDDDD"/>
                    </a:solidFill>
                  </a:tcPr>
                </a:tc>
                <a:extLst>
                  <a:ext uri="{0D108BD9-81ED-4DB2-BD59-A6C34878D82A}">
                    <a16:rowId xmlns:a16="http://schemas.microsoft.com/office/drawing/2014/main" xmlns="" val="10003"/>
                  </a:ext>
                </a:extLst>
              </a:tr>
              <a:tr h="416366">
                <a:tc>
                  <a:txBody>
                    <a:bodyPr/>
                    <a:lstStyle/>
                    <a:p>
                      <a:pPr marL="0" marR="0" algn="just">
                        <a:lnSpc>
                          <a:spcPct val="150000"/>
                        </a:lnSpc>
                        <a:spcBef>
                          <a:spcPts val="0"/>
                        </a:spcBef>
                        <a:spcAft>
                          <a:spcPts val="0"/>
                        </a:spcAft>
                      </a:pPr>
                      <a:r>
                        <a:rPr lang="en-US" sz="1400" b="1" dirty="0">
                          <a:effectLst/>
                          <a:latin typeface="Arial Narrow" panose="020B0606020202030204" pitchFamily="34" charset="0"/>
                        </a:rPr>
                        <a:t>KZN</a:t>
                      </a:r>
                      <a:endParaRPr lang="en-US" sz="1400" b="1" dirty="0">
                        <a:effectLst/>
                        <a:latin typeface="Arial Narrow" panose="020B0606020202030204" pitchFamily="34" charset="0"/>
                        <a:ea typeface="Times New Roman" panose="02020603050405020304" pitchFamily="18" charset="0"/>
                      </a:endParaRPr>
                    </a:p>
                  </a:txBody>
                  <a:tcPr marL="68580" marR="68580" marT="0" marB="0">
                    <a:solidFill>
                      <a:srgbClr val="B4E6B4"/>
                    </a:solidFill>
                  </a:tcPr>
                </a:tc>
                <a:tc>
                  <a:txBody>
                    <a:bodyPr/>
                    <a:lstStyle/>
                    <a:p>
                      <a:pPr marL="0" marR="0" algn="just">
                        <a:lnSpc>
                          <a:spcPct val="150000"/>
                        </a:lnSpc>
                        <a:spcBef>
                          <a:spcPts val="0"/>
                        </a:spcBef>
                        <a:spcAft>
                          <a:spcPts val="0"/>
                        </a:spcAft>
                      </a:pPr>
                      <a:r>
                        <a:rPr lang="en-US" sz="1400" dirty="0">
                          <a:effectLst/>
                          <a:latin typeface="Arial Narrow" panose="020B0606020202030204" pitchFamily="34" charset="0"/>
                        </a:rPr>
                        <a:t>129 549</a:t>
                      </a:r>
                      <a:endParaRPr lang="en-US" sz="1400" dirty="0">
                        <a:effectLst/>
                        <a:latin typeface="Arial Narrow" panose="020B0606020202030204" pitchFamily="34" charset="0"/>
                        <a:ea typeface="Times New Roman" panose="02020603050405020304" pitchFamily="18" charset="0"/>
                      </a:endParaRPr>
                    </a:p>
                  </a:txBody>
                  <a:tcPr marL="68580" marR="68580" marT="0" marB="0">
                    <a:solidFill>
                      <a:srgbClr val="B4E6B4"/>
                    </a:solidFill>
                  </a:tcPr>
                </a:tc>
                <a:tc>
                  <a:txBody>
                    <a:bodyPr/>
                    <a:lstStyle/>
                    <a:p>
                      <a:pPr marL="0" marR="0" algn="just">
                        <a:lnSpc>
                          <a:spcPct val="150000"/>
                        </a:lnSpc>
                        <a:spcBef>
                          <a:spcPts val="0"/>
                        </a:spcBef>
                        <a:spcAft>
                          <a:spcPts val="0"/>
                        </a:spcAft>
                      </a:pPr>
                      <a:r>
                        <a:rPr lang="en-US" sz="1400" dirty="0" smtClean="0">
                          <a:effectLst/>
                          <a:latin typeface="Arial Narrow" panose="020B0606020202030204" pitchFamily="34" charset="0"/>
                        </a:rPr>
                        <a:t>126 966</a:t>
                      </a:r>
                      <a:endParaRPr lang="en-US" sz="1400" dirty="0">
                        <a:effectLst/>
                        <a:latin typeface="Arial Narrow" panose="020B0606020202030204" pitchFamily="34" charset="0"/>
                        <a:ea typeface="Times New Roman" panose="02020603050405020304" pitchFamily="18" charset="0"/>
                      </a:endParaRPr>
                    </a:p>
                  </a:txBody>
                  <a:tcPr marL="68580" marR="68580" marT="0" marB="0">
                    <a:solidFill>
                      <a:srgbClr val="B4E6B4"/>
                    </a:solidFill>
                  </a:tcPr>
                </a:tc>
                <a:extLst>
                  <a:ext uri="{0D108BD9-81ED-4DB2-BD59-A6C34878D82A}">
                    <a16:rowId xmlns:a16="http://schemas.microsoft.com/office/drawing/2014/main" xmlns="" val="10004"/>
                  </a:ext>
                </a:extLst>
              </a:tr>
              <a:tr h="416366">
                <a:tc>
                  <a:txBody>
                    <a:bodyPr/>
                    <a:lstStyle/>
                    <a:p>
                      <a:pPr marL="0" marR="0" algn="just">
                        <a:lnSpc>
                          <a:spcPct val="150000"/>
                        </a:lnSpc>
                        <a:spcBef>
                          <a:spcPts val="0"/>
                        </a:spcBef>
                        <a:spcAft>
                          <a:spcPts val="0"/>
                        </a:spcAft>
                      </a:pPr>
                      <a:r>
                        <a:rPr lang="en-US" sz="1400" b="1" dirty="0">
                          <a:effectLst/>
                          <a:latin typeface="Arial Narrow" panose="020B0606020202030204" pitchFamily="34" charset="0"/>
                        </a:rPr>
                        <a:t>LP</a:t>
                      </a:r>
                      <a:endParaRPr lang="en-US" sz="1400" b="1" dirty="0">
                        <a:effectLst/>
                        <a:latin typeface="Arial Narrow" panose="020B0606020202030204" pitchFamily="34" charset="0"/>
                        <a:ea typeface="Times New Roman" panose="02020603050405020304" pitchFamily="18" charset="0"/>
                      </a:endParaRPr>
                    </a:p>
                  </a:txBody>
                  <a:tcPr marL="68580" marR="68580" marT="0" marB="0">
                    <a:solidFill>
                      <a:srgbClr val="DDDDDD"/>
                    </a:solidFill>
                  </a:tcPr>
                </a:tc>
                <a:tc>
                  <a:txBody>
                    <a:bodyPr/>
                    <a:lstStyle/>
                    <a:p>
                      <a:pPr marL="0" marR="0" algn="just">
                        <a:lnSpc>
                          <a:spcPct val="150000"/>
                        </a:lnSpc>
                        <a:spcBef>
                          <a:spcPts val="0"/>
                        </a:spcBef>
                        <a:spcAft>
                          <a:spcPts val="0"/>
                        </a:spcAft>
                      </a:pPr>
                      <a:r>
                        <a:rPr lang="en-US" sz="1400" dirty="0">
                          <a:effectLst/>
                          <a:latin typeface="Arial Narrow" panose="020B0606020202030204" pitchFamily="34" charset="0"/>
                        </a:rPr>
                        <a:t>62 316</a:t>
                      </a:r>
                      <a:endParaRPr lang="en-US" sz="1400" dirty="0">
                        <a:effectLst/>
                        <a:latin typeface="Arial Narrow" panose="020B0606020202030204" pitchFamily="34" charset="0"/>
                        <a:ea typeface="Times New Roman" panose="02020603050405020304" pitchFamily="18" charset="0"/>
                      </a:endParaRPr>
                    </a:p>
                  </a:txBody>
                  <a:tcPr marL="68580" marR="68580" marT="0" marB="0">
                    <a:solidFill>
                      <a:srgbClr val="DDDDDD"/>
                    </a:solidFill>
                  </a:tcPr>
                </a:tc>
                <a:tc>
                  <a:txBody>
                    <a:bodyPr/>
                    <a:lstStyle/>
                    <a:p>
                      <a:pPr marL="0" marR="0" algn="just">
                        <a:lnSpc>
                          <a:spcPct val="150000"/>
                        </a:lnSpc>
                        <a:spcBef>
                          <a:spcPts val="0"/>
                        </a:spcBef>
                        <a:spcAft>
                          <a:spcPts val="0"/>
                        </a:spcAft>
                      </a:pPr>
                      <a:r>
                        <a:rPr lang="en-US" sz="1400" dirty="0">
                          <a:effectLst/>
                          <a:latin typeface="Arial Narrow" panose="020B0606020202030204" pitchFamily="34" charset="0"/>
                        </a:rPr>
                        <a:t>56 563</a:t>
                      </a:r>
                      <a:endParaRPr lang="en-US" sz="1400" dirty="0">
                        <a:effectLst/>
                        <a:latin typeface="Arial Narrow" panose="020B0606020202030204" pitchFamily="34" charset="0"/>
                        <a:ea typeface="Times New Roman" panose="02020603050405020304" pitchFamily="18" charset="0"/>
                      </a:endParaRPr>
                    </a:p>
                  </a:txBody>
                  <a:tcPr marL="68580" marR="68580" marT="0" marB="0">
                    <a:solidFill>
                      <a:srgbClr val="DDDDDD"/>
                    </a:solidFill>
                  </a:tcPr>
                </a:tc>
                <a:extLst>
                  <a:ext uri="{0D108BD9-81ED-4DB2-BD59-A6C34878D82A}">
                    <a16:rowId xmlns:a16="http://schemas.microsoft.com/office/drawing/2014/main" xmlns="" val="10005"/>
                  </a:ext>
                </a:extLst>
              </a:tr>
              <a:tr h="416366">
                <a:tc>
                  <a:txBody>
                    <a:bodyPr/>
                    <a:lstStyle/>
                    <a:p>
                      <a:pPr marL="0" marR="0" algn="just">
                        <a:lnSpc>
                          <a:spcPct val="150000"/>
                        </a:lnSpc>
                        <a:spcBef>
                          <a:spcPts val="0"/>
                        </a:spcBef>
                        <a:spcAft>
                          <a:spcPts val="0"/>
                        </a:spcAft>
                      </a:pPr>
                      <a:r>
                        <a:rPr lang="en-US" sz="1400" b="1" dirty="0">
                          <a:effectLst/>
                          <a:latin typeface="Arial Narrow" panose="020B0606020202030204" pitchFamily="34" charset="0"/>
                        </a:rPr>
                        <a:t>MP</a:t>
                      </a:r>
                      <a:endParaRPr lang="en-US" sz="1400" b="1" dirty="0">
                        <a:effectLst/>
                        <a:latin typeface="Arial Narrow" panose="020B0606020202030204" pitchFamily="34" charset="0"/>
                        <a:ea typeface="Times New Roman" panose="02020603050405020304" pitchFamily="18" charset="0"/>
                      </a:endParaRPr>
                    </a:p>
                  </a:txBody>
                  <a:tcPr marL="68580" marR="68580" marT="0" marB="0">
                    <a:solidFill>
                      <a:srgbClr val="B4E6B4"/>
                    </a:solidFill>
                  </a:tcPr>
                </a:tc>
                <a:tc>
                  <a:txBody>
                    <a:bodyPr/>
                    <a:lstStyle/>
                    <a:p>
                      <a:pPr marL="0" marR="0" algn="just">
                        <a:lnSpc>
                          <a:spcPct val="150000"/>
                        </a:lnSpc>
                        <a:spcBef>
                          <a:spcPts val="0"/>
                        </a:spcBef>
                        <a:spcAft>
                          <a:spcPts val="0"/>
                        </a:spcAft>
                      </a:pPr>
                      <a:r>
                        <a:rPr lang="en-US" sz="1400" dirty="0">
                          <a:effectLst/>
                          <a:latin typeface="Arial Narrow" panose="020B0606020202030204" pitchFamily="34" charset="0"/>
                        </a:rPr>
                        <a:t>57 957</a:t>
                      </a:r>
                      <a:endParaRPr lang="en-US" sz="1400" dirty="0">
                        <a:effectLst/>
                        <a:latin typeface="Arial Narrow" panose="020B0606020202030204" pitchFamily="34" charset="0"/>
                        <a:ea typeface="Times New Roman" panose="02020603050405020304" pitchFamily="18" charset="0"/>
                      </a:endParaRPr>
                    </a:p>
                  </a:txBody>
                  <a:tcPr marL="68580" marR="68580" marT="0" marB="0">
                    <a:solidFill>
                      <a:srgbClr val="B4E6B4"/>
                    </a:solidFill>
                  </a:tcPr>
                </a:tc>
                <a:tc>
                  <a:txBody>
                    <a:bodyPr/>
                    <a:lstStyle/>
                    <a:p>
                      <a:pPr marL="0" marR="0" algn="just">
                        <a:lnSpc>
                          <a:spcPct val="150000"/>
                        </a:lnSpc>
                        <a:spcBef>
                          <a:spcPts val="0"/>
                        </a:spcBef>
                        <a:spcAft>
                          <a:spcPts val="0"/>
                        </a:spcAft>
                      </a:pPr>
                      <a:r>
                        <a:rPr lang="en-US" sz="1400" dirty="0">
                          <a:effectLst/>
                          <a:latin typeface="Arial Narrow" panose="020B0606020202030204" pitchFamily="34" charset="0"/>
                        </a:rPr>
                        <a:t>60 047</a:t>
                      </a:r>
                      <a:endParaRPr lang="en-US" sz="1400" dirty="0">
                        <a:effectLst/>
                        <a:latin typeface="Arial Narrow" panose="020B0606020202030204" pitchFamily="34" charset="0"/>
                        <a:ea typeface="Times New Roman" panose="02020603050405020304" pitchFamily="18" charset="0"/>
                      </a:endParaRPr>
                    </a:p>
                  </a:txBody>
                  <a:tcPr marL="68580" marR="68580" marT="0" marB="0">
                    <a:solidFill>
                      <a:srgbClr val="B4E6B4"/>
                    </a:solidFill>
                  </a:tcPr>
                </a:tc>
                <a:extLst>
                  <a:ext uri="{0D108BD9-81ED-4DB2-BD59-A6C34878D82A}">
                    <a16:rowId xmlns:a16="http://schemas.microsoft.com/office/drawing/2014/main" xmlns="" val="10006"/>
                  </a:ext>
                </a:extLst>
              </a:tr>
              <a:tr h="416366">
                <a:tc>
                  <a:txBody>
                    <a:bodyPr/>
                    <a:lstStyle/>
                    <a:p>
                      <a:pPr marL="0" marR="0" algn="just">
                        <a:lnSpc>
                          <a:spcPct val="150000"/>
                        </a:lnSpc>
                        <a:spcBef>
                          <a:spcPts val="0"/>
                        </a:spcBef>
                        <a:spcAft>
                          <a:spcPts val="0"/>
                        </a:spcAft>
                      </a:pPr>
                      <a:r>
                        <a:rPr lang="en-US" sz="1400" b="1" dirty="0">
                          <a:effectLst/>
                          <a:latin typeface="Arial Narrow" panose="020B0606020202030204" pitchFamily="34" charset="0"/>
                        </a:rPr>
                        <a:t>NC</a:t>
                      </a:r>
                      <a:endParaRPr lang="en-US" sz="1400" b="1" dirty="0">
                        <a:effectLst/>
                        <a:latin typeface="Arial Narrow" panose="020B0606020202030204" pitchFamily="34" charset="0"/>
                        <a:ea typeface="Times New Roman" panose="02020603050405020304" pitchFamily="18" charset="0"/>
                      </a:endParaRPr>
                    </a:p>
                  </a:txBody>
                  <a:tcPr marL="68580" marR="68580" marT="0" marB="0">
                    <a:solidFill>
                      <a:srgbClr val="DDDDDD"/>
                    </a:solidFill>
                  </a:tcPr>
                </a:tc>
                <a:tc>
                  <a:txBody>
                    <a:bodyPr/>
                    <a:lstStyle/>
                    <a:p>
                      <a:pPr marL="0" marR="0" algn="just">
                        <a:lnSpc>
                          <a:spcPct val="150000"/>
                        </a:lnSpc>
                        <a:spcBef>
                          <a:spcPts val="0"/>
                        </a:spcBef>
                        <a:spcAft>
                          <a:spcPts val="0"/>
                        </a:spcAft>
                      </a:pPr>
                      <a:r>
                        <a:rPr lang="en-US" sz="1400" dirty="0">
                          <a:effectLst/>
                          <a:latin typeface="Arial Narrow" panose="020B0606020202030204" pitchFamily="34" charset="0"/>
                        </a:rPr>
                        <a:t>32 354</a:t>
                      </a:r>
                      <a:endParaRPr lang="en-US" sz="1400" dirty="0">
                        <a:effectLst/>
                        <a:latin typeface="Arial Narrow" panose="020B0606020202030204" pitchFamily="34" charset="0"/>
                        <a:ea typeface="Times New Roman" panose="02020603050405020304" pitchFamily="18" charset="0"/>
                      </a:endParaRPr>
                    </a:p>
                  </a:txBody>
                  <a:tcPr marL="68580" marR="68580" marT="0" marB="0">
                    <a:solidFill>
                      <a:srgbClr val="DDDDDD"/>
                    </a:solidFill>
                  </a:tcPr>
                </a:tc>
                <a:tc>
                  <a:txBody>
                    <a:bodyPr/>
                    <a:lstStyle/>
                    <a:p>
                      <a:pPr marL="0" marR="0" algn="just">
                        <a:lnSpc>
                          <a:spcPct val="150000"/>
                        </a:lnSpc>
                        <a:spcBef>
                          <a:spcPts val="0"/>
                        </a:spcBef>
                        <a:spcAft>
                          <a:spcPts val="0"/>
                        </a:spcAft>
                      </a:pPr>
                      <a:r>
                        <a:rPr lang="en-US" sz="1400" dirty="0">
                          <a:effectLst/>
                          <a:latin typeface="Arial Narrow" panose="020B0606020202030204" pitchFamily="34" charset="0"/>
                        </a:rPr>
                        <a:t>32 908</a:t>
                      </a:r>
                      <a:endParaRPr lang="en-US" sz="1400" dirty="0">
                        <a:effectLst/>
                        <a:latin typeface="Arial Narrow" panose="020B0606020202030204" pitchFamily="34" charset="0"/>
                        <a:ea typeface="Times New Roman" panose="02020603050405020304" pitchFamily="18" charset="0"/>
                      </a:endParaRPr>
                    </a:p>
                  </a:txBody>
                  <a:tcPr marL="68580" marR="68580" marT="0" marB="0">
                    <a:solidFill>
                      <a:srgbClr val="DDDDDD"/>
                    </a:solidFill>
                  </a:tcPr>
                </a:tc>
                <a:extLst>
                  <a:ext uri="{0D108BD9-81ED-4DB2-BD59-A6C34878D82A}">
                    <a16:rowId xmlns:a16="http://schemas.microsoft.com/office/drawing/2014/main" xmlns="" val="10007"/>
                  </a:ext>
                </a:extLst>
              </a:tr>
              <a:tr h="416366">
                <a:tc>
                  <a:txBody>
                    <a:bodyPr/>
                    <a:lstStyle/>
                    <a:p>
                      <a:pPr marL="0" marR="0" algn="just">
                        <a:lnSpc>
                          <a:spcPct val="150000"/>
                        </a:lnSpc>
                        <a:spcBef>
                          <a:spcPts val="0"/>
                        </a:spcBef>
                        <a:spcAft>
                          <a:spcPts val="0"/>
                        </a:spcAft>
                      </a:pPr>
                      <a:r>
                        <a:rPr lang="en-US" sz="1400" b="1" dirty="0">
                          <a:effectLst/>
                          <a:latin typeface="Arial Narrow" panose="020B0606020202030204" pitchFamily="34" charset="0"/>
                        </a:rPr>
                        <a:t>NW</a:t>
                      </a:r>
                      <a:endParaRPr lang="en-US" sz="1400" b="1" dirty="0">
                        <a:effectLst/>
                        <a:latin typeface="Arial Narrow" panose="020B0606020202030204" pitchFamily="34" charset="0"/>
                        <a:ea typeface="Times New Roman" panose="02020603050405020304" pitchFamily="18" charset="0"/>
                      </a:endParaRPr>
                    </a:p>
                  </a:txBody>
                  <a:tcPr marL="68580" marR="68580" marT="0" marB="0">
                    <a:solidFill>
                      <a:srgbClr val="B4E6B4"/>
                    </a:solidFill>
                  </a:tcPr>
                </a:tc>
                <a:tc>
                  <a:txBody>
                    <a:bodyPr/>
                    <a:lstStyle/>
                    <a:p>
                      <a:pPr marL="0" marR="0" algn="just">
                        <a:lnSpc>
                          <a:spcPct val="150000"/>
                        </a:lnSpc>
                        <a:spcBef>
                          <a:spcPts val="0"/>
                        </a:spcBef>
                        <a:spcAft>
                          <a:spcPts val="0"/>
                        </a:spcAft>
                      </a:pPr>
                      <a:r>
                        <a:rPr lang="en-US" sz="1400" dirty="0">
                          <a:effectLst/>
                          <a:latin typeface="Arial Narrow" panose="020B0606020202030204" pitchFamily="34" charset="0"/>
                        </a:rPr>
                        <a:t>52 795</a:t>
                      </a:r>
                      <a:endParaRPr lang="en-US" sz="1400" dirty="0">
                        <a:effectLst/>
                        <a:latin typeface="Arial Narrow" panose="020B0606020202030204" pitchFamily="34" charset="0"/>
                        <a:ea typeface="Times New Roman" panose="02020603050405020304" pitchFamily="18" charset="0"/>
                      </a:endParaRPr>
                    </a:p>
                  </a:txBody>
                  <a:tcPr marL="68580" marR="68580" marT="0" marB="0">
                    <a:solidFill>
                      <a:srgbClr val="B4E6B4"/>
                    </a:solidFill>
                  </a:tcPr>
                </a:tc>
                <a:tc>
                  <a:txBody>
                    <a:bodyPr/>
                    <a:lstStyle/>
                    <a:p>
                      <a:pPr marL="0" marR="0" algn="just">
                        <a:lnSpc>
                          <a:spcPct val="150000"/>
                        </a:lnSpc>
                        <a:spcBef>
                          <a:spcPts val="0"/>
                        </a:spcBef>
                        <a:spcAft>
                          <a:spcPts val="0"/>
                        </a:spcAft>
                      </a:pPr>
                      <a:r>
                        <a:rPr lang="en-US" sz="1400" dirty="0">
                          <a:effectLst/>
                          <a:latin typeface="Arial Narrow" panose="020B0606020202030204" pitchFamily="34" charset="0"/>
                        </a:rPr>
                        <a:t>56 998</a:t>
                      </a:r>
                      <a:endParaRPr lang="en-US" sz="1400" dirty="0">
                        <a:effectLst/>
                        <a:latin typeface="Arial Narrow" panose="020B0606020202030204" pitchFamily="34" charset="0"/>
                        <a:ea typeface="Times New Roman" panose="02020603050405020304" pitchFamily="18" charset="0"/>
                      </a:endParaRPr>
                    </a:p>
                  </a:txBody>
                  <a:tcPr marL="68580" marR="68580" marT="0" marB="0">
                    <a:solidFill>
                      <a:srgbClr val="B4E6B4"/>
                    </a:solidFill>
                  </a:tcPr>
                </a:tc>
                <a:extLst>
                  <a:ext uri="{0D108BD9-81ED-4DB2-BD59-A6C34878D82A}">
                    <a16:rowId xmlns:a16="http://schemas.microsoft.com/office/drawing/2014/main" xmlns="" val="10008"/>
                  </a:ext>
                </a:extLst>
              </a:tr>
              <a:tr h="416366">
                <a:tc>
                  <a:txBody>
                    <a:bodyPr/>
                    <a:lstStyle/>
                    <a:p>
                      <a:pPr marL="0" marR="0" algn="just">
                        <a:lnSpc>
                          <a:spcPct val="150000"/>
                        </a:lnSpc>
                        <a:spcBef>
                          <a:spcPts val="0"/>
                        </a:spcBef>
                        <a:spcAft>
                          <a:spcPts val="0"/>
                        </a:spcAft>
                      </a:pPr>
                      <a:r>
                        <a:rPr lang="en-US" sz="1400" b="1" dirty="0">
                          <a:effectLst/>
                          <a:latin typeface="Arial Narrow" panose="020B0606020202030204" pitchFamily="34" charset="0"/>
                        </a:rPr>
                        <a:t>WC</a:t>
                      </a:r>
                      <a:endParaRPr lang="en-US" sz="1400" b="1" dirty="0">
                        <a:effectLst/>
                        <a:latin typeface="Arial Narrow" panose="020B0606020202030204" pitchFamily="34" charset="0"/>
                        <a:ea typeface="Times New Roman" panose="02020603050405020304" pitchFamily="18" charset="0"/>
                      </a:endParaRPr>
                    </a:p>
                  </a:txBody>
                  <a:tcPr marL="68580" marR="68580" marT="0" marB="0">
                    <a:solidFill>
                      <a:srgbClr val="DDDDDD"/>
                    </a:solidFill>
                  </a:tcPr>
                </a:tc>
                <a:tc>
                  <a:txBody>
                    <a:bodyPr/>
                    <a:lstStyle/>
                    <a:p>
                      <a:pPr marL="0" marR="0" algn="just">
                        <a:lnSpc>
                          <a:spcPct val="150000"/>
                        </a:lnSpc>
                        <a:spcBef>
                          <a:spcPts val="0"/>
                        </a:spcBef>
                        <a:spcAft>
                          <a:spcPts val="0"/>
                        </a:spcAft>
                      </a:pPr>
                      <a:r>
                        <a:rPr lang="en-US" sz="1400" dirty="0">
                          <a:effectLst/>
                          <a:latin typeface="Arial Narrow" panose="020B0606020202030204" pitchFamily="34" charset="0"/>
                        </a:rPr>
                        <a:t>561 324</a:t>
                      </a:r>
                      <a:endParaRPr lang="en-US" sz="1400" dirty="0">
                        <a:effectLst/>
                        <a:latin typeface="Arial Narrow" panose="020B0606020202030204" pitchFamily="34" charset="0"/>
                        <a:ea typeface="Times New Roman" panose="02020603050405020304" pitchFamily="18" charset="0"/>
                      </a:endParaRPr>
                    </a:p>
                  </a:txBody>
                  <a:tcPr marL="68580" marR="68580" marT="0" marB="0">
                    <a:solidFill>
                      <a:srgbClr val="DDDDDD"/>
                    </a:solidFill>
                  </a:tcPr>
                </a:tc>
                <a:tc>
                  <a:txBody>
                    <a:bodyPr/>
                    <a:lstStyle/>
                    <a:p>
                      <a:pPr marL="0" marR="0" algn="just">
                        <a:lnSpc>
                          <a:spcPct val="150000"/>
                        </a:lnSpc>
                        <a:spcBef>
                          <a:spcPts val="0"/>
                        </a:spcBef>
                        <a:spcAft>
                          <a:spcPts val="0"/>
                        </a:spcAft>
                      </a:pPr>
                      <a:r>
                        <a:rPr lang="en-US" sz="1400" dirty="0">
                          <a:effectLst/>
                          <a:latin typeface="Arial Narrow" panose="020B0606020202030204" pitchFamily="34" charset="0"/>
                        </a:rPr>
                        <a:t>745 160</a:t>
                      </a:r>
                      <a:endParaRPr lang="en-US" sz="1400" dirty="0">
                        <a:effectLst/>
                        <a:latin typeface="Arial Narrow" panose="020B0606020202030204" pitchFamily="34" charset="0"/>
                        <a:ea typeface="Times New Roman" panose="02020603050405020304" pitchFamily="18" charset="0"/>
                      </a:endParaRPr>
                    </a:p>
                  </a:txBody>
                  <a:tcPr marL="68580" marR="68580" marT="0" marB="0">
                    <a:solidFill>
                      <a:srgbClr val="DDDDDD"/>
                    </a:solidFill>
                  </a:tcPr>
                </a:tc>
                <a:extLst>
                  <a:ext uri="{0D108BD9-81ED-4DB2-BD59-A6C34878D82A}">
                    <a16:rowId xmlns:a16="http://schemas.microsoft.com/office/drawing/2014/main" xmlns="" val="10009"/>
                  </a:ext>
                </a:extLst>
              </a:tr>
            </a:tbl>
          </a:graphicData>
        </a:graphic>
      </p:graphicFrame>
    </p:spTree>
    <p:extLst>
      <p:ext uri="{BB962C8B-B14F-4D97-AF65-F5344CB8AC3E}">
        <p14:creationId xmlns:p14="http://schemas.microsoft.com/office/powerpoint/2010/main" xmlns="" val="3927078845"/>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p:cNvSpPr>
            <a:spLocks noChangeArrowheads="1"/>
          </p:cNvSpPr>
          <p:nvPr/>
        </p:nvSpPr>
        <p:spPr bwMode="auto">
          <a:xfrm>
            <a:off x="0" y="1"/>
            <a:ext cx="9906000" cy="1196752"/>
          </a:xfrm>
          <a:prstGeom prst="rect">
            <a:avLst/>
          </a:prstGeom>
          <a:gradFill rotWithShape="0">
            <a:gsLst>
              <a:gs pos="100000">
                <a:srgbClr val="FFFFFF"/>
              </a:gs>
              <a:gs pos="0">
                <a:srgbClr val="CDE3A3"/>
              </a:gs>
            </a:gsLst>
            <a:lin ang="5400000" scaled="1"/>
          </a:gradFill>
          <a:ln>
            <a:noFill/>
          </a:ln>
          <a:effectLst/>
        </p:spPr>
        <p:txBody>
          <a:bodyPr vert="horz" wrap="square" lIns="36576" tIns="36576" rIns="36576" bIns="36576" numCol="1" anchor="t" anchorCtr="0" compatLnSpc="1">
            <a:prstTxWarp prst="textNoShape">
              <a:avLst/>
            </a:prstTxWarp>
          </a:bodyPr>
          <a:lstStyle/>
          <a:p>
            <a:endParaRPr lang="en-US"/>
          </a:p>
        </p:txBody>
      </p:sp>
      <p:pic>
        <p:nvPicPr>
          <p:cNvPr id="6" name="Picture 3"/>
          <p:cNvPicPr>
            <a:picLocks noChangeAspect="1" noChangeArrowheads="1"/>
          </p:cNvPicPr>
          <p:nvPr/>
        </p:nvPicPr>
        <p:blipFill>
          <a:blip r:embed="rId3" cstate="print">
            <a:extLst>
              <a:ext uri="{28A0092B-C50C-407E-A947-70E740481C1C}">
                <a14:useLocalDpi xmlns:a14="http://schemas.microsoft.com/office/drawing/2010/main" xmlns="" val="0"/>
              </a:ext>
            </a:extLst>
          </a:blip>
          <a:srcRect l="75917" t="68320" r="5171" b="16243"/>
          <a:stretch>
            <a:fillRect/>
          </a:stretch>
        </p:blipFill>
        <p:spPr bwMode="auto">
          <a:xfrm rot="10800000" flipH="1">
            <a:off x="-4763" y="3175"/>
            <a:ext cx="1600201" cy="841375"/>
          </a:xfrm>
          <a:prstGeom prst="rect">
            <a:avLst/>
          </a:prstGeom>
          <a:noFill/>
          <a:ln>
            <a:noFill/>
          </a:ln>
          <a:effectLst/>
          <a:extLst>
            <a:ext uri="{909E8E84-426E-40DD-AFC4-6F175D3DCCD1}">
              <a14:hiddenFill xmlns:a14="http://schemas.microsoft.com/office/drawing/2010/main" xmlns="">
                <a:solidFill>
                  <a:srgbClr val="5B9BD5"/>
                </a:solidFill>
              </a14:hiddenFill>
            </a:ext>
            <a:ext uri="{91240B29-F687-4F45-9708-019B960494DF}">
              <a14:hiddenLine xmlns:a14="http://schemas.microsoft.com/office/drawing/2010/main" xmlns="" w="25400" algn="ctr">
                <a:solidFill>
                  <a:srgbClr val="000000"/>
                </a:solidFill>
                <a:miter lim="800000"/>
                <a:headEnd/>
                <a:tailEnd/>
              </a14:hiddenLine>
            </a:ext>
            <a:ext uri="{AF507438-7753-43E0-B8FC-AC1667EBCBE1}">
              <a14:hiddenEffects xmlns:a14="http://schemas.microsoft.com/office/drawing/2010/main" xmlns="">
                <a:effectLst>
                  <a:outerShdw dist="35921" dir="2700000" algn="ctr" rotWithShape="0">
                    <a:srgbClr val="000000"/>
                  </a:outerShdw>
                </a:effectLst>
              </a14:hiddenEffects>
            </a:ext>
          </a:extLst>
        </p:spPr>
      </p:pic>
      <p:sp>
        <p:nvSpPr>
          <p:cNvPr id="2" name="Title 1"/>
          <p:cNvSpPr>
            <a:spLocks noGrp="1"/>
          </p:cNvSpPr>
          <p:nvPr>
            <p:ph type="title"/>
          </p:nvPr>
        </p:nvSpPr>
        <p:spPr/>
        <p:txBody>
          <a:bodyPr/>
          <a:lstStyle/>
          <a:p>
            <a:r>
              <a:rPr lang="en-US" sz="2400" b="1" dirty="0" smtClean="0">
                <a:latin typeface="Arial Narrow" panose="020B0606020202030204" pitchFamily="34" charset="0"/>
              </a:rPr>
              <a:t/>
            </a:r>
            <a:br>
              <a:rPr lang="en-US" sz="2400" b="1" dirty="0" smtClean="0">
                <a:latin typeface="Arial Narrow" panose="020B0606020202030204" pitchFamily="34" charset="0"/>
              </a:rPr>
            </a:br>
            <a:r>
              <a:rPr lang="en-US" sz="2800" b="1" dirty="0" smtClean="0">
                <a:latin typeface="Arial Narrow" panose="020B0606020202030204" pitchFamily="34" charset="0"/>
              </a:rPr>
              <a:t>KEY </a:t>
            </a:r>
            <a:r>
              <a:rPr lang="en-US" sz="2800" b="1" dirty="0">
                <a:latin typeface="Arial Narrow" panose="020B0606020202030204" pitchFamily="34" charset="0"/>
              </a:rPr>
              <a:t>PROVINCIAL ACHIEVEMENTS AND CHALLENGES</a:t>
            </a:r>
            <a:r>
              <a:rPr lang="en-US" sz="2800" dirty="0">
                <a:latin typeface="Arial Narrow" panose="020B0606020202030204" pitchFamily="34" charset="0"/>
              </a:rPr>
              <a:t/>
            </a:r>
            <a:br>
              <a:rPr lang="en-US" sz="2800" dirty="0">
                <a:latin typeface="Arial Narrow" panose="020B0606020202030204" pitchFamily="34" charset="0"/>
              </a:rPr>
            </a:br>
            <a:endParaRPr lang="en-US" sz="2800" b="1" dirty="0">
              <a:latin typeface="Arial Narrow" panose="020B0606020202030204" pitchFamily="34" charset="0"/>
            </a:endParaRPr>
          </a:p>
        </p:txBody>
      </p:sp>
      <p:sp>
        <p:nvSpPr>
          <p:cNvPr id="9" name="Text Placeholder 8"/>
          <p:cNvSpPr>
            <a:spLocks noGrp="1"/>
          </p:cNvSpPr>
          <p:nvPr>
            <p:ph type="body" idx="1"/>
          </p:nvPr>
        </p:nvSpPr>
        <p:spPr>
          <a:xfrm>
            <a:off x="110843" y="1046052"/>
            <a:ext cx="4376738" cy="639762"/>
          </a:xfrm>
          <a:ln>
            <a:solidFill>
              <a:srgbClr val="006600"/>
            </a:solidFill>
          </a:ln>
        </p:spPr>
        <p:txBody>
          <a:bodyPr/>
          <a:lstStyle/>
          <a:p>
            <a:pPr algn="ctr"/>
            <a:r>
              <a:rPr lang="en-ZA" sz="2000" dirty="0" smtClean="0">
                <a:solidFill>
                  <a:srgbClr val="006600"/>
                </a:solidFill>
                <a:latin typeface="Arial Narrow" panose="020B0606020202030204" pitchFamily="34" charset="0"/>
              </a:rPr>
              <a:t>ACHIEVEMENTS</a:t>
            </a:r>
            <a:endParaRPr lang="en-ZA" sz="2000" dirty="0">
              <a:solidFill>
                <a:srgbClr val="006600"/>
              </a:solidFill>
              <a:latin typeface="Arial Narrow" panose="020B0606020202030204" pitchFamily="34" charset="0"/>
            </a:endParaRPr>
          </a:p>
        </p:txBody>
      </p:sp>
      <p:sp>
        <p:nvSpPr>
          <p:cNvPr id="10" name="Content Placeholder 9"/>
          <p:cNvSpPr>
            <a:spLocks noGrp="1"/>
          </p:cNvSpPr>
          <p:nvPr>
            <p:ph sz="half" idx="2"/>
          </p:nvPr>
        </p:nvSpPr>
        <p:spPr>
          <a:xfrm>
            <a:off x="84379" y="1723000"/>
            <a:ext cx="4376738" cy="5018368"/>
          </a:xfrm>
        </p:spPr>
        <p:txBody>
          <a:bodyPr/>
          <a:lstStyle/>
          <a:p>
            <a:pPr algn="just">
              <a:lnSpc>
                <a:spcPct val="150000"/>
              </a:lnSpc>
              <a:spcBef>
                <a:spcPts val="0"/>
              </a:spcBef>
              <a:buFont typeface="Arial" panose="020B0604020202020204" pitchFamily="34" charset="0"/>
              <a:buChar char="•"/>
            </a:pPr>
            <a:r>
              <a:rPr lang="en-US" sz="1300" b="1" dirty="0">
                <a:latin typeface="Arial Narrow" panose="020B0606020202030204" pitchFamily="34" charset="0"/>
              </a:rPr>
              <a:t>All provinces have been working to improve relations between the police and communities through strengthening capacity of the CPFs.</a:t>
            </a:r>
          </a:p>
          <a:p>
            <a:pPr algn="just">
              <a:lnSpc>
                <a:spcPct val="150000"/>
              </a:lnSpc>
              <a:spcBef>
                <a:spcPts val="0"/>
              </a:spcBef>
              <a:buFont typeface="Arial" panose="020B0604020202020204" pitchFamily="34" charset="0"/>
              <a:buChar char="•"/>
            </a:pPr>
            <a:r>
              <a:rPr lang="en-US" sz="1300" b="1" dirty="0">
                <a:latin typeface="Arial Narrow" panose="020B0606020202030204" pitchFamily="34" charset="0"/>
              </a:rPr>
              <a:t>Provinces adopted a Court Watch Brief </a:t>
            </a:r>
            <a:r>
              <a:rPr lang="en-US" sz="1300" b="1" dirty="0" err="1">
                <a:latin typeface="Arial Narrow" panose="020B0606020202030204" pitchFamily="34" charset="0"/>
              </a:rPr>
              <a:t>Programme</a:t>
            </a:r>
            <a:r>
              <a:rPr lang="en-US" sz="1300" b="1" dirty="0">
                <a:latin typeface="Arial Narrow" panose="020B0606020202030204" pitchFamily="34" charset="0"/>
              </a:rPr>
              <a:t> with specific focus on GBVF cases, which is yielding some good results as it has seen cases that had been withdrawn being re-enrolled. </a:t>
            </a:r>
          </a:p>
          <a:p>
            <a:pPr lvl="1" algn="just">
              <a:lnSpc>
                <a:spcPct val="150000"/>
              </a:lnSpc>
              <a:spcBef>
                <a:spcPts val="0"/>
              </a:spcBef>
              <a:buFont typeface="Arial" panose="020B0604020202020204" pitchFamily="34" charset="0"/>
              <a:buChar char="•"/>
            </a:pPr>
            <a:r>
              <a:rPr lang="en-US" sz="1200" dirty="0">
                <a:latin typeface="Arial Narrow" panose="020B0606020202030204" pitchFamily="34" charset="0"/>
              </a:rPr>
              <a:t>In EC for example 112 court cases which were re- enrolled by the end of the previous financial year and 124 cases from April to December 2023 which gives a total of 236 cases. </a:t>
            </a:r>
          </a:p>
          <a:p>
            <a:pPr lvl="1" algn="just">
              <a:lnSpc>
                <a:spcPct val="150000"/>
              </a:lnSpc>
              <a:spcBef>
                <a:spcPts val="0"/>
              </a:spcBef>
              <a:buFont typeface="Arial" panose="020B0604020202020204" pitchFamily="34" charset="0"/>
              <a:buChar char="•"/>
            </a:pPr>
            <a:r>
              <a:rPr lang="en-US" sz="1200" dirty="0">
                <a:latin typeface="Arial Narrow" panose="020B0606020202030204" pitchFamily="34" charset="0"/>
              </a:rPr>
              <a:t>The status is as follows: 116 cases were successfully </a:t>
            </a:r>
            <a:r>
              <a:rPr lang="en-US" sz="1200" dirty="0" err="1">
                <a:latin typeface="Arial Narrow" panose="020B0606020202030204" pitchFamily="34" charset="0"/>
              </a:rPr>
              <a:t>finalised</a:t>
            </a:r>
            <a:r>
              <a:rPr lang="en-US" sz="1200" dirty="0">
                <a:latin typeface="Arial Narrow" panose="020B0606020202030204" pitchFamily="34" charset="0"/>
              </a:rPr>
              <a:t>, 120 pending court processes (on trial). Some of the convictions from the finalized cases included a 20, 10, 6 and 5 years imprisonment in 6 cases.  </a:t>
            </a:r>
          </a:p>
          <a:p>
            <a:pPr>
              <a:lnSpc>
                <a:spcPct val="150000"/>
              </a:lnSpc>
              <a:spcBef>
                <a:spcPts val="0"/>
              </a:spcBef>
              <a:buFont typeface="Arial" panose="020B0604020202020204" pitchFamily="34" charset="0"/>
              <a:buChar char="•"/>
            </a:pPr>
            <a:r>
              <a:rPr lang="en-US" sz="1300" b="1" dirty="0">
                <a:latin typeface="Arial Narrow" panose="020B0606020202030204" pitchFamily="34" charset="0"/>
              </a:rPr>
              <a:t>Despite limited resources, provinces are able to meet their targets in terms of police station oversight and community awareness </a:t>
            </a:r>
            <a:r>
              <a:rPr lang="en-US" sz="1300" b="1" dirty="0" err="1">
                <a:latin typeface="Arial Narrow" panose="020B0606020202030204" pitchFamily="34" charset="0"/>
              </a:rPr>
              <a:t>programmes</a:t>
            </a:r>
            <a:r>
              <a:rPr lang="en-US" sz="1300" b="1" dirty="0">
                <a:latin typeface="Arial Narrow" panose="020B0606020202030204" pitchFamily="34" charset="0"/>
              </a:rPr>
              <a:t>. </a:t>
            </a:r>
          </a:p>
          <a:p>
            <a:pPr marL="0" indent="0">
              <a:buNone/>
            </a:pPr>
            <a:endParaRPr lang="en-ZA" dirty="0"/>
          </a:p>
        </p:txBody>
      </p:sp>
      <p:sp>
        <p:nvSpPr>
          <p:cNvPr id="11" name="Text Placeholder 10"/>
          <p:cNvSpPr>
            <a:spLocks noGrp="1"/>
          </p:cNvSpPr>
          <p:nvPr>
            <p:ph type="body" sz="quarter" idx="3"/>
          </p:nvPr>
        </p:nvSpPr>
        <p:spPr>
          <a:xfrm>
            <a:off x="5032375" y="1083238"/>
            <a:ext cx="4378325" cy="639762"/>
          </a:xfrm>
          <a:ln>
            <a:solidFill>
              <a:srgbClr val="006600"/>
            </a:solidFill>
          </a:ln>
        </p:spPr>
        <p:txBody>
          <a:bodyPr/>
          <a:lstStyle/>
          <a:p>
            <a:pPr algn="ctr"/>
            <a:r>
              <a:rPr lang="en-ZA" sz="2000" dirty="0" smtClean="0">
                <a:solidFill>
                  <a:srgbClr val="006600"/>
                </a:solidFill>
                <a:latin typeface="Arial Narrow" panose="020B0606020202030204" pitchFamily="34" charset="0"/>
              </a:rPr>
              <a:t>CHALLENGES</a:t>
            </a:r>
            <a:endParaRPr lang="en-ZA" sz="2000" dirty="0">
              <a:solidFill>
                <a:srgbClr val="006600"/>
              </a:solidFill>
              <a:latin typeface="Arial Narrow" panose="020B0606020202030204" pitchFamily="34" charset="0"/>
            </a:endParaRPr>
          </a:p>
        </p:txBody>
      </p:sp>
      <p:sp>
        <p:nvSpPr>
          <p:cNvPr id="12" name="Content Placeholder 11"/>
          <p:cNvSpPr>
            <a:spLocks noGrp="1"/>
          </p:cNvSpPr>
          <p:nvPr>
            <p:ph sz="quarter" idx="4"/>
          </p:nvPr>
        </p:nvSpPr>
        <p:spPr>
          <a:xfrm>
            <a:off x="5032375" y="1842806"/>
            <a:ext cx="4378325" cy="4754546"/>
          </a:xfrm>
        </p:spPr>
        <p:txBody>
          <a:bodyPr/>
          <a:lstStyle/>
          <a:p>
            <a:pPr lvl="0" algn="just">
              <a:lnSpc>
                <a:spcPct val="150000"/>
              </a:lnSpc>
              <a:spcBef>
                <a:spcPts val="0"/>
              </a:spcBef>
              <a:buFont typeface="Arial" panose="020B0604020202020204" pitchFamily="34" charset="0"/>
              <a:buChar char="•"/>
            </a:pPr>
            <a:r>
              <a:rPr lang="en-US" sz="1600" b="1" dirty="0">
                <a:solidFill>
                  <a:srgbClr val="000000"/>
                </a:solidFill>
                <a:latin typeface="Arial Narrow" panose="020B0606020202030204" pitchFamily="34" charset="0"/>
              </a:rPr>
              <a:t>Some provinces like EC, NC, MP, FS, NW and WC generally have insufficient resources within their monitoring and evaluation units. </a:t>
            </a:r>
            <a:endParaRPr lang="en-US" sz="1600" b="1" dirty="0" smtClean="0">
              <a:solidFill>
                <a:srgbClr val="000000"/>
              </a:solidFill>
              <a:latin typeface="Arial Narrow" panose="020B0606020202030204" pitchFamily="34" charset="0"/>
            </a:endParaRPr>
          </a:p>
          <a:p>
            <a:pPr marL="0" lvl="0" indent="0" algn="just">
              <a:lnSpc>
                <a:spcPct val="150000"/>
              </a:lnSpc>
              <a:spcBef>
                <a:spcPts val="0"/>
              </a:spcBef>
              <a:buNone/>
            </a:pPr>
            <a:endParaRPr lang="en-US" sz="1800" b="1" dirty="0">
              <a:solidFill>
                <a:srgbClr val="000000"/>
              </a:solidFill>
              <a:latin typeface="Arial Narrow" panose="020B0606020202030204" pitchFamily="34" charset="0"/>
            </a:endParaRPr>
          </a:p>
          <a:p>
            <a:pPr lvl="0" algn="just">
              <a:lnSpc>
                <a:spcPct val="150000"/>
              </a:lnSpc>
              <a:spcBef>
                <a:spcPts val="0"/>
              </a:spcBef>
              <a:buFont typeface="Arial" panose="020B0604020202020204" pitchFamily="34" charset="0"/>
              <a:buChar char="•"/>
            </a:pPr>
            <a:r>
              <a:rPr lang="en-US" sz="1600" b="1" dirty="0">
                <a:solidFill>
                  <a:srgbClr val="000000"/>
                </a:solidFill>
                <a:latin typeface="Arial Narrow" panose="020B0606020202030204" pitchFamily="34" charset="0"/>
              </a:rPr>
              <a:t>Unavailability of funds is the major contributing factor that negatively impacts on the </a:t>
            </a:r>
            <a:r>
              <a:rPr lang="en-US" sz="1600" b="1" dirty="0" smtClean="0">
                <a:solidFill>
                  <a:srgbClr val="000000"/>
                </a:solidFill>
                <a:latin typeface="Arial Narrow" panose="020B0606020202030204" pitchFamily="34" charset="0"/>
              </a:rPr>
              <a:t>ability </a:t>
            </a:r>
            <a:r>
              <a:rPr lang="en-US" sz="1600" b="1" dirty="0">
                <a:solidFill>
                  <a:srgbClr val="000000"/>
                </a:solidFill>
                <a:latin typeface="Arial Narrow" panose="020B0606020202030204" pitchFamily="34" charset="0"/>
              </a:rPr>
              <a:t>of Provincial Secretariats to increase their human capacity and on effective implementation of crime prevention </a:t>
            </a:r>
            <a:r>
              <a:rPr lang="en-US" sz="1600" b="1" dirty="0" err="1">
                <a:solidFill>
                  <a:srgbClr val="000000"/>
                </a:solidFill>
                <a:latin typeface="Arial Narrow" panose="020B0606020202030204" pitchFamily="34" charset="0"/>
              </a:rPr>
              <a:t>programmes</a:t>
            </a:r>
            <a:r>
              <a:rPr lang="en-US" sz="1600" b="1" dirty="0">
                <a:solidFill>
                  <a:srgbClr val="000000"/>
                </a:solidFill>
                <a:latin typeface="Arial Narrow" panose="020B0606020202030204" pitchFamily="34" charset="0"/>
              </a:rPr>
              <a:t>.</a:t>
            </a:r>
          </a:p>
          <a:p>
            <a:endParaRPr lang="en-ZA" dirty="0"/>
          </a:p>
        </p:txBody>
      </p:sp>
      <p:sp>
        <p:nvSpPr>
          <p:cNvPr id="4" name="Slide Number Placeholder 3"/>
          <p:cNvSpPr>
            <a:spLocks noGrp="1"/>
          </p:cNvSpPr>
          <p:nvPr>
            <p:ph type="sldNum" sz="quarter" idx="11"/>
          </p:nvPr>
        </p:nvSpPr>
        <p:spPr/>
        <p:txBody>
          <a:bodyPr/>
          <a:lstStyle/>
          <a:p>
            <a:pPr>
              <a:defRPr/>
            </a:pPr>
            <a:fld id="{2D296F63-1016-4293-81B7-E105A37B09A6}" type="slidenum">
              <a:rPr lang="en-US" smtClean="0"/>
              <a:pPr>
                <a:defRPr/>
              </a:pPr>
              <a:t>24</a:t>
            </a:fld>
            <a:endParaRPr lang="en-US"/>
          </a:p>
        </p:txBody>
      </p:sp>
    </p:spTree>
    <p:extLst>
      <p:ext uri="{BB962C8B-B14F-4D97-AF65-F5344CB8AC3E}">
        <p14:creationId xmlns:p14="http://schemas.microsoft.com/office/powerpoint/2010/main" xmlns="" val="2710904269"/>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p:cNvSpPr>
            <a:spLocks noChangeArrowheads="1"/>
          </p:cNvSpPr>
          <p:nvPr/>
        </p:nvSpPr>
        <p:spPr bwMode="auto">
          <a:xfrm>
            <a:off x="0" y="1"/>
            <a:ext cx="9906000" cy="1196752"/>
          </a:xfrm>
          <a:prstGeom prst="rect">
            <a:avLst/>
          </a:prstGeom>
          <a:gradFill rotWithShape="0">
            <a:gsLst>
              <a:gs pos="100000">
                <a:srgbClr val="FFFFFF"/>
              </a:gs>
              <a:gs pos="0">
                <a:srgbClr val="CDE3A3"/>
              </a:gs>
            </a:gsLst>
            <a:lin ang="5400000" scaled="1"/>
          </a:gradFill>
          <a:ln>
            <a:noFill/>
          </a:ln>
          <a:effectLst/>
        </p:spPr>
        <p:txBody>
          <a:bodyPr vert="horz" wrap="square" lIns="36576" tIns="36576" rIns="36576" bIns="36576" numCol="1" anchor="t" anchorCtr="0" compatLnSpc="1">
            <a:prstTxWarp prst="textNoShape">
              <a:avLst/>
            </a:prstTxWarp>
          </a:bodyPr>
          <a:lstStyle/>
          <a:p>
            <a:endParaRPr lang="en-US"/>
          </a:p>
        </p:txBody>
      </p:sp>
      <p:pic>
        <p:nvPicPr>
          <p:cNvPr id="6" name="Picture 3"/>
          <p:cNvPicPr>
            <a:picLocks noChangeAspect="1" noChangeArrowheads="1"/>
          </p:cNvPicPr>
          <p:nvPr/>
        </p:nvPicPr>
        <p:blipFill>
          <a:blip r:embed="rId3" cstate="print">
            <a:extLst>
              <a:ext uri="{28A0092B-C50C-407E-A947-70E740481C1C}">
                <a14:useLocalDpi xmlns:a14="http://schemas.microsoft.com/office/drawing/2010/main" xmlns="" val="0"/>
              </a:ext>
            </a:extLst>
          </a:blip>
          <a:srcRect l="75917" t="68320" r="5171" b="16243"/>
          <a:stretch>
            <a:fillRect/>
          </a:stretch>
        </p:blipFill>
        <p:spPr bwMode="auto">
          <a:xfrm rot="10800000" flipH="1">
            <a:off x="-4763" y="3175"/>
            <a:ext cx="1600201" cy="841375"/>
          </a:xfrm>
          <a:prstGeom prst="rect">
            <a:avLst/>
          </a:prstGeom>
          <a:noFill/>
          <a:ln>
            <a:noFill/>
          </a:ln>
          <a:effectLst/>
          <a:extLst>
            <a:ext uri="{909E8E84-426E-40DD-AFC4-6F175D3DCCD1}">
              <a14:hiddenFill xmlns:a14="http://schemas.microsoft.com/office/drawing/2010/main" xmlns="">
                <a:solidFill>
                  <a:srgbClr val="5B9BD5"/>
                </a:solidFill>
              </a14:hiddenFill>
            </a:ext>
            <a:ext uri="{91240B29-F687-4F45-9708-019B960494DF}">
              <a14:hiddenLine xmlns:a14="http://schemas.microsoft.com/office/drawing/2010/main" xmlns="" w="25400" algn="ctr">
                <a:solidFill>
                  <a:srgbClr val="000000"/>
                </a:solidFill>
                <a:miter lim="800000"/>
                <a:headEnd/>
                <a:tailEnd/>
              </a14:hiddenLine>
            </a:ext>
            <a:ext uri="{AF507438-7753-43E0-B8FC-AC1667EBCBE1}">
              <a14:hiddenEffects xmlns:a14="http://schemas.microsoft.com/office/drawing/2010/main" xmlns="">
                <a:effectLst>
                  <a:outerShdw dist="35921" dir="2700000" algn="ctr" rotWithShape="0">
                    <a:srgbClr val="000000"/>
                  </a:outerShdw>
                </a:effectLst>
              </a14:hiddenEffects>
            </a:ext>
          </a:extLst>
        </p:spPr>
      </p:pic>
      <p:sp>
        <p:nvSpPr>
          <p:cNvPr id="2" name="Title 1"/>
          <p:cNvSpPr>
            <a:spLocks noGrp="1"/>
          </p:cNvSpPr>
          <p:nvPr>
            <p:ph type="title" idx="4294967295"/>
          </p:nvPr>
        </p:nvSpPr>
        <p:spPr>
          <a:xfrm>
            <a:off x="266289" y="274763"/>
            <a:ext cx="9765727" cy="921990"/>
          </a:xfrm>
        </p:spPr>
        <p:txBody>
          <a:bodyPr/>
          <a:lstStyle/>
          <a:p>
            <a:r>
              <a:rPr lang="en-US" sz="2400" b="1" dirty="0" smtClean="0">
                <a:latin typeface="Arial Narrow" panose="020B0606020202030204" pitchFamily="34" charset="0"/>
              </a:rPr>
              <a:t/>
            </a:r>
            <a:br>
              <a:rPr lang="en-US" sz="2400" b="1" dirty="0" smtClean="0">
                <a:latin typeface="Arial Narrow" panose="020B0606020202030204" pitchFamily="34" charset="0"/>
              </a:rPr>
            </a:br>
            <a:r>
              <a:rPr lang="en-US" sz="2800" b="1" dirty="0">
                <a:latin typeface="Arial Narrow" panose="020B0606020202030204" pitchFamily="34" charset="0"/>
              </a:rPr>
              <a:t>OVERVIEW OF </a:t>
            </a:r>
            <a:r>
              <a:rPr lang="en-US" sz="2800" b="1" dirty="0" smtClean="0">
                <a:latin typeface="Arial Narrow" panose="020B0606020202030204" pitchFamily="34" charset="0"/>
              </a:rPr>
              <a:t>PROVINCIAL BUDGET </a:t>
            </a:r>
            <a:r>
              <a:rPr lang="en-US" sz="2800" b="1" dirty="0">
                <a:latin typeface="Arial Narrow" panose="020B0606020202030204" pitchFamily="34" charset="0"/>
              </a:rPr>
              <a:t>ALLOCATIONS </a:t>
            </a:r>
            <a:r>
              <a:rPr lang="en-US" sz="2800" b="1" dirty="0" smtClean="0">
                <a:latin typeface="Arial Narrow" panose="020B0606020202030204" pitchFamily="34" charset="0"/>
              </a:rPr>
              <a:t/>
            </a:r>
            <a:br>
              <a:rPr lang="en-US" sz="2800" b="1" dirty="0" smtClean="0">
                <a:latin typeface="Arial Narrow" panose="020B0606020202030204" pitchFamily="34" charset="0"/>
              </a:rPr>
            </a:br>
            <a:r>
              <a:rPr lang="en-US" sz="2800" b="1" dirty="0" smtClean="0">
                <a:latin typeface="Arial Narrow" panose="020B0606020202030204" pitchFamily="34" charset="0"/>
              </a:rPr>
              <a:t>TO </a:t>
            </a:r>
            <a:r>
              <a:rPr lang="en-US" sz="2800" b="1" dirty="0">
                <a:latin typeface="Arial Narrow" panose="020B0606020202030204" pitchFamily="34" charset="0"/>
              </a:rPr>
              <a:t>MONITOR </a:t>
            </a:r>
            <a:r>
              <a:rPr lang="en-US" sz="2800" b="1" dirty="0" smtClean="0">
                <a:latin typeface="Arial Narrow" panose="020B0606020202030204" pitchFamily="34" charset="0"/>
              </a:rPr>
              <a:t>DVA COMPLIANCE</a:t>
            </a:r>
            <a:r>
              <a:rPr lang="en-US" sz="2400" b="1" dirty="0">
                <a:latin typeface="Arial Narrow" panose="020B0606020202030204" pitchFamily="34" charset="0"/>
              </a:rPr>
              <a:t/>
            </a:r>
            <a:br>
              <a:rPr lang="en-US" sz="2400" b="1" dirty="0">
                <a:latin typeface="Arial Narrow" panose="020B0606020202030204" pitchFamily="34" charset="0"/>
              </a:rPr>
            </a:br>
            <a:r>
              <a:rPr lang="en-US" sz="2400" dirty="0">
                <a:latin typeface="Arial Narrow" panose="020B0606020202030204" pitchFamily="34" charset="0"/>
              </a:rPr>
              <a:t/>
            </a:r>
            <a:br>
              <a:rPr lang="en-US" sz="2400" dirty="0">
                <a:latin typeface="Arial Narrow" panose="020B0606020202030204" pitchFamily="34" charset="0"/>
              </a:rPr>
            </a:br>
            <a:endParaRPr lang="en-US" sz="2400" b="1" dirty="0">
              <a:latin typeface="Arial Narrow" panose="020B0606020202030204" pitchFamily="34" charset="0"/>
            </a:endParaRPr>
          </a:p>
        </p:txBody>
      </p:sp>
      <p:sp>
        <p:nvSpPr>
          <p:cNvPr id="3" name="Content Placeholder 2"/>
          <p:cNvSpPr>
            <a:spLocks noGrp="1"/>
          </p:cNvSpPr>
          <p:nvPr>
            <p:ph idx="4294967295"/>
          </p:nvPr>
        </p:nvSpPr>
        <p:spPr>
          <a:xfrm>
            <a:off x="128464" y="1124744"/>
            <a:ext cx="9592492" cy="5399880"/>
          </a:xfrm>
        </p:spPr>
        <p:txBody>
          <a:bodyPr/>
          <a:lstStyle/>
          <a:p>
            <a:pPr marL="0" lvl="0" indent="0" algn="just">
              <a:lnSpc>
                <a:spcPct val="115000"/>
              </a:lnSpc>
              <a:spcBef>
                <a:spcPts val="0"/>
              </a:spcBef>
              <a:spcAft>
                <a:spcPts val="0"/>
              </a:spcAft>
              <a:buNone/>
            </a:pPr>
            <a:endParaRPr lang="en-ZA" sz="800" dirty="0">
              <a:latin typeface="Arial Narrow" panose="020B0606020202030204" pitchFamily="34" charset="0"/>
              <a:ea typeface="Calibri" panose="020F0502020204030204" pitchFamily="34" charset="0"/>
              <a:cs typeface="Times New Roman" panose="02020603050405020304" pitchFamily="18" charset="0"/>
            </a:endParaRPr>
          </a:p>
          <a:p>
            <a:pPr marL="0" indent="0" algn="just">
              <a:lnSpc>
                <a:spcPct val="150000"/>
              </a:lnSpc>
              <a:buNone/>
            </a:pPr>
            <a:endParaRPr lang="en-US" sz="1800" dirty="0" smtClean="0">
              <a:latin typeface="Arial Narrow" panose="020B0606020202030204" pitchFamily="34" charset="0"/>
            </a:endParaRPr>
          </a:p>
          <a:p>
            <a:pPr algn="just">
              <a:lnSpc>
                <a:spcPct val="150000"/>
              </a:lnSpc>
              <a:buFont typeface="Arial" panose="020B0604020202020204" pitchFamily="34" charset="0"/>
              <a:buChar char="•"/>
            </a:pPr>
            <a:r>
              <a:rPr lang="en-US" sz="2400" b="1" dirty="0" smtClean="0">
                <a:latin typeface="Arial Narrow" panose="020B0606020202030204" pitchFamily="34" charset="0"/>
              </a:rPr>
              <a:t>Provincial </a:t>
            </a:r>
            <a:r>
              <a:rPr lang="en-US" sz="2400" b="1" dirty="0">
                <a:latin typeface="Arial Narrow" panose="020B0606020202030204" pitchFamily="34" charset="0"/>
              </a:rPr>
              <a:t>budgets in terms of monitoring DVA compliance are included in the overall civilian oversight budget, which </a:t>
            </a:r>
            <a:r>
              <a:rPr lang="en-US" sz="2400" b="1" dirty="0" smtClean="0">
                <a:latin typeface="Arial Narrow" panose="020B0606020202030204" pitchFamily="34" charset="0"/>
              </a:rPr>
              <a:t>encompasses </a:t>
            </a:r>
            <a:r>
              <a:rPr lang="en-US" sz="2400" b="1" dirty="0">
                <a:latin typeface="Arial Narrow" panose="020B0606020202030204" pitchFamily="34" charset="0"/>
              </a:rPr>
              <a:t>monitoring and evaluation, crime prevention and research </a:t>
            </a:r>
            <a:r>
              <a:rPr lang="en-US" sz="2400" b="1" dirty="0" err="1">
                <a:latin typeface="Arial Narrow" panose="020B0606020202030204" pitchFamily="34" charset="0"/>
              </a:rPr>
              <a:t>programmes</a:t>
            </a:r>
            <a:r>
              <a:rPr lang="en-US" sz="2400" b="1" dirty="0">
                <a:latin typeface="Arial Narrow" panose="020B0606020202030204" pitchFamily="34" charset="0"/>
              </a:rPr>
              <a:t>. </a:t>
            </a:r>
            <a:endParaRPr lang="en-US" sz="2400" b="1" dirty="0" smtClean="0">
              <a:latin typeface="Arial Narrow" panose="020B0606020202030204" pitchFamily="34" charset="0"/>
            </a:endParaRPr>
          </a:p>
          <a:p>
            <a:pPr marL="0" indent="0" algn="just">
              <a:lnSpc>
                <a:spcPct val="150000"/>
              </a:lnSpc>
              <a:buNone/>
            </a:pPr>
            <a:endParaRPr lang="en-US" sz="2400" b="1" dirty="0" smtClean="0">
              <a:latin typeface="Arial Narrow" panose="020B0606020202030204" pitchFamily="34" charset="0"/>
            </a:endParaRPr>
          </a:p>
          <a:p>
            <a:pPr algn="just">
              <a:lnSpc>
                <a:spcPct val="150000"/>
              </a:lnSpc>
              <a:buFont typeface="Arial" panose="020B0604020202020204" pitchFamily="34" charset="0"/>
              <a:buChar char="•"/>
            </a:pPr>
            <a:r>
              <a:rPr lang="en-US" sz="2400" b="1" dirty="0" smtClean="0">
                <a:latin typeface="Arial Narrow" panose="020B0606020202030204" pitchFamily="34" charset="0"/>
              </a:rPr>
              <a:t>The </a:t>
            </a:r>
            <a:r>
              <a:rPr lang="en-US" sz="2400" b="1" dirty="0">
                <a:latin typeface="Arial Narrow" panose="020B0606020202030204" pitchFamily="34" charset="0"/>
              </a:rPr>
              <a:t>only province with a ring-fenced budget is </a:t>
            </a:r>
            <a:r>
              <a:rPr lang="en-US" sz="2400" b="1" dirty="0" smtClean="0">
                <a:latin typeface="Arial Narrow" panose="020B0606020202030204" pitchFamily="34" charset="0"/>
              </a:rPr>
              <a:t>Gauteng, </a:t>
            </a:r>
            <a:r>
              <a:rPr lang="en-US" sz="2400" b="1" dirty="0">
                <a:latin typeface="Arial Narrow" panose="020B0606020202030204" pitchFamily="34" charset="0"/>
              </a:rPr>
              <a:t>with the R60mil allocated for GBV&amp;F.</a:t>
            </a:r>
          </a:p>
          <a:p>
            <a:pPr algn="just">
              <a:lnSpc>
                <a:spcPct val="150000"/>
              </a:lnSpc>
            </a:pPr>
            <a:endParaRPr lang="en-US" sz="1800" dirty="0">
              <a:latin typeface="Arial Narrow" panose="020B0606020202030204" pitchFamily="34" charset="0"/>
            </a:endParaRPr>
          </a:p>
          <a:p>
            <a:pPr marL="0" indent="0" algn="just">
              <a:lnSpc>
                <a:spcPct val="150000"/>
              </a:lnSpc>
              <a:buNone/>
            </a:pPr>
            <a:endParaRPr lang="en-US" sz="1800" b="1" dirty="0" smtClean="0">
              <a:latin typeface="Arial Narrow" panose="020B0606020202030204" pitchFamily="34" charset="0"/>
            </a:endParaRPr>
          </a:p>
        </p:txBody>
      </p:sp>
      <p:sp>
        <p:nvSpPr>
          <p:cNvPr id="4" name="Slide Number Placeholder 3"/>
          <p:cNvSpPr>
            <a:spLocks noGrp="1"/>
          </p:cNvSpPr>
          <p:nvPr>
            <p:ph type="sldNum" sz="quarter" idx="11"/>
          </p:nvPr>
        </p:nvSpPr>
        <p:spPr/>
        <p:txBody>
          <a:bodyPr/>
          <a:lstStyle/>
          <a:p>
            <a:pPr>
              <a:defRPr/>
            </a:pPr>
            <a:fld id="{2D296F63-1016-4293-81B7-E105A37B09A6}" type="slidenum">
              <a:rPr lang="en-US" smtClean="0"/>
              <a:pPr>
                <a:defRPr/>
              </a:pPr>
              <a:t>25</a:t>
            </a:fld>
            <a:endParaRPr lang="en-US"/>
          </a:p>
        </p:txBody>
      </p:sp>
    </p:spTree>
    <p:extLst>
      <p:ext uri="{BB962C8B-B14F-4D97-AF65-F5344CB8AC3E}">
        <p14:creationId xmlns:p14="http://schemas.microsoft.com/office/powerpoint/2010/main" xmlns="" val="2142491041"/>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2"/>
          <p:cNvSpPr>
            <a:spLocks noChangeArrowheads="1"/>
          </p:cNvSpPr>
          <p:nvPr/>
        </p:nvSpPr>
        <p:spPr bwMode="auto">
          <a:xfrm>
            <a:off x="0" y="1"/>
            <a:ext cx="9906000" cy="1196752"/>
          </a:xfrm>
          <a:prstGeom prst="rect">
            <a:avLst/>
          </a:prstGeom>
          <a:gradFill rotWithShape="0">
            <a:gsLst>
              <a:gs pos="100000">
                <a:srgbClr val="FFFFFF"/>
              </a:gs>
              <a:gs pos="0">
                <a:srgbClr val="CDE3A3"/>
              </a:gs>
            </a:gsLst>
            <a:lin ang="5400000" scaled="1"/>
          </a:gradFill>
          <a:ln>
            <a:noFill/>
          </a:ln>
          <a:effectLst/>
        </p:spPr>
        <p:txBody>
          <a:bodyPr vert="horz" wrap="square" lIns="36576" tIns="36576" rIns="36576" bIns="36576" numCol="1" anchor="t" anchorCtr="0" compatLnSpc="1">
            <a:prstTxWarp prst="textNoShape">
              <a:avLst/>
            </a:prstTxWarp>
          </a:bodyPr>
          <a:lstStyle/>
          <a:p>
            <a:endParaRPr lang="en-US"/>
          </a:p>
        </p:txBody>
      </p:sp>
      <p:pic>
        <p:nvPicPr>
          <p:cNvPr id="9" name="Picture 3"/>
          <p:cNvPicPr>
            <a:picLocks noChangeAspect="1" noChangeArrowheads="1"/>
          </p:cNvPicPr>
          <p:nvPr/>
        </p:nvPicPr>
        <p:blipFill>
          <a:blip r:embed="rId3" cstate="print">
            <a:extLst>
              <a:ext uri="{28A0092B-C50C-407E-A947-70E740481C1C}">
                <a14:useLocalDpi xmlns:a14="http://schemas.microsoft.com/office/drawing/2010/main" xmlns="" val="0"/>
              </a:ext>
            </a:extLst>
          </a:blip>
          <a:srcRect l="75917" t="68320" r="5171" b="16243"/>
          <a:stretch>
            <a:fillRect/>
          </a:stretch>
        </p:blipFill>
        <p:spPr bwMode="auto">
          <a:xfrm rot="10800000" flipH="1">
            <a:off x="-4763" y="3175"/>
            <a:ext cx="1600201" cy="841375"/>
          </a:xfrm>
          <a:prstGeom prst="rect">
            <a:avLst/>
          </a:prstGeom>
          <a:noFill/>
          <a:ln>
            <a:noFill/>
          </a:ln>
          <a:effectLst/>
          <a:extLst>
            <a:ext uri="{909E8E84-426E-40DD-AFC4-6F175D3DCCD1}">
              <a14:hiddenFill xmlns:a14="http://schemas.microsoft.com/office/drawing/2010/main" xmlns="">
                <a:solidFill>
                  <a:srgbClr val="5B9BD5"/>
                </a:solidFill>
              </a14:hiddenFill>
            </a:ext>
            <a:ext uri="{91240B29-F687-4F45-9708-019B960494DF}">
              <a14:hiddenLine xmlns:a14="http://schemas.microsoft.com/office/drawing/2010/main" xmlns="" w="25400" algn="ctr">
                <a:solidFill>
                  <a:srgbClr val="000000"/>
                </a:solidFill>
                <a:miter lim="800000"/>
                <a:headEnd/>
                <a:tailEnd/>
              </a14:hiddenLine>
            </a:ext>
            <a:ext uri="{AF507438-7753-43E0-B8FC-AC1667EBCBE1}">
              <a14:hiddenEffects xmlns:a14="http://schemas.microsoft.com/office/drawing/2010/main" xmlns="">
                <a:effectLst>
                  <a:outerShdw dist="35921" dir="2700000" algn="ctr" rotWithShape="0">
                    <a:srgbClr val="000000"/>
                  </a:outerShdw>
                </a:effectLst>
              </a14:hiddenEffects>
            </a:ext>
          </a:extLst>
        </p:spPr>
      </p:pic>
      <p:sp>
        <p:nvSpPr>
          <p:cNvPr id="2" name="Title 1"/>
          <p:cNvSpPr>
            <a:spLocks noGrp="1"/>
          </p:cNvSpPr>
          <p:nvPr>
            <p:ph type="title" idx="4294967295"/>
          </p:nvPr>
        </p:nvSpPr>
        <p:spPr>
          <a:xfrm>
            <a:off x="83817" y="58738"/>
            <a:ext cx="9765727" cy="921990"/>
          </a:xfrm>
        </p:spPr>
        <p:txBody>
          <a:bodyPr/>
          <a:lstStyle/>
          <a:p>
            <a:r>
              <a:rPr lang="en-US" sz="2400" b="1" dirty="0" smtClean="0"/>
              <a:t/>
            </a:r>
            <a:br>
              <a:rPr lang="en-US" sz="2400" b="1" dirty="0" smtClean="0"/>
            </a:br>
            <a:r>
              <a:rPr lang="en-US" sz="2800" b="1" dirty="0" smtClean="0">
                <a:latin typeface="Arial Narrow" panose="020B0606020202030204" pitchFamily="34" charset="0"/>
              </a:rPr>
              <a:t>UPDATE ON DVA COMPLIANCE</a:t>
            </a:r>
            <a:r>
              <a:rPr lang="en-US" sz="2400" dirty="0"/>
              <a:t/>
            </a:r>
            <a:br>
              <a:rPr lang="en-US" sz="2400" dirty="0"/>
            </a:br>
            <a:endParaRPr lang="en-US" sz="2400" b="1" dirty="0"/>
          </a:p>
        </p:txBody>
      </p:sp>
      <p:sp>
        <p:nvSpPr>
          <p:cNvPr id="3" name="Content Placeholder 2"/>
          <p:cNvSpPr>
            <a:spLocks noGrp="1"/>
          </p:cNvSpPr>
          <p:nvPr>
            <p:ph idx="4294967295"/>
          </p:nvPr>
        </p:nvSpPr>
        <p:spPr>
          <a:xfrm>
            <a:off x="76220" y="2190006"/>
            <a:ext cx="4084692" cy="4407346"/>
          </a:xfrm>
        </p:spPr>
        <p:txBody>
          <a:bodyPr/>
          <a:lstStyle/>
          <a:p>
            <a:pPr marL="0" lvl="0" indent="0" algn="just">
              <a:lnSpc>
                <a:spcPct val="115000"/>
              </a:lnSpc>
              <a:spcBef>
                <a:spcPts val="0"/>
              </a:spcBef>
              <a:spcAft>
                <a:spcPts val="0"/>
              </a:spcAft>
              <a:buNone/>
            </a:pPr>
            <a:endParaRPr lang="en-ZA" sz="800" dirty="0">
              <a:latin typeface="Arial Narrow" panose="020B0606020202030204" pitchFamily="34" charset="0"/>
              <a:ea typeface="Calibri" panose="020F0502020204030204" pitchFamily="34" charset="0"/>
              <a:cs typeface="Times New Roman" panose="02020603050405020304" pitchFamily="18" charset="0"/>
            </a:endParaRPr>
          </a:p>
          <a:p>
            <a:pPr marL="0" indent="0" algn="just">
              <a:lnSpc>
                <a:spcPct val="150000"/>
              </a:lnSpc>
              <a:spcBef>
                <a:spcPts val="0"/>
              </a:spcBef>
              <a:buNone/>
            </a:pPr>
            <a:r>
              <a:rPr lang="en-US" sz="1600" b="1" dirty="0" smtClean="0">
                <a:latin typeface="Arial Narrow" panose="020B0606020202030204" pitchFamily="34" charset="0"/>
              </a:rPr>
              <a:t>The oversight visits </a:t>
            </a:r>
            <a:r>
              <a:rPr lang="en-US" sz="1600" b="1" dirty="0">
                <a:latin typeface="Arial Narrow" panose="020B0606020202030204" pitchFamily="34" charset="0"/>
              </a:rPr>
              <a:t>include the </a:t>
            </a:r>
            <a:r>
              <a:rPr lang="en-US" sz="1600" b="1" dirty="0" smtClean="0">
                <a:latin typeface="Arial Narrow" panose="020B0606020202030204" pitchFamily="34" charset="0"/>
              </a:rPr>
              <a:t>following:</a:t>
            </a:r>
          </a:p>
          <a:p>
            <a:pPr marL="0" indent="0" algn="just">
              <a:lnSpc>
                <a:spcPct val="150000"/>
              </a:lnSpc>
              <a:spcBef>
                <a:spcPts val="0"/>
              </a:spcBef>
              <a:buNone/>
            </a:pPr>
            <a:endParaRPr lang="en-US" sz="900" b="1" dirty="0">
              <a:latin typeface="Arial Narrow" panose="020B0606020202030204" pitchFamily="34" charset="0"/>
            </a:endParaRPr>
          </a:p>
          <a:p>
            <a:pPr lvl="0" algn="just">
              <a:lnSpc>
                <a:spcPct val="150000"/>
              </a:lnSpc>
              <a:spcBef>
                <a:spcPts val="0"/>
              </a:spcBef>
              <a:buFont typeface="Arial" panose="020B0604020202020204" pitchFamily="34" charset="0"/>
              <a:buChar char="•"/>
            </a:pPr>
            <a:r>
              <a:rPr lang="en-ZA" sz="1600" b="1" dirty="0">
                <a:latin typeface="Arial Narrow" panose="020B0606020202030204" pitchFamily="34" charset="0"/>
              </a:rPr>
              <a:t>Checking whether inspections are conducted and frequency </a:t>
            </a:r>
            <a:r>
              <a:rPr lang="en-ZA" sz="1600" b="1" dirty="0" smtClean="0">
                <a:latin typeface="Arial Narrow" panose="020B0606020202030204" pitchFamily="34" charset="0"/>
              </a:rPr>
              <a:t>thereof</a:t>
            </a:r>
            <a:endParaRPr lang="en-US" sz="1600" b="1" dirty="0">
              <a:latin typeface="Arial Narrow" panose="020B0606020202030204" pitchFamily="34" charset="0"/>
            </a:endParaRPr>
          </a:p>
          <a:p>
            <a:pPr lvl="0" algn="just">
              <a:lnSpc>
                <a:spcPct val="150000"/>
              </a:lnSpc>
              <a:spcBef>
                <a:spcPts val="0"/>
              </a:spcBef>
              <a:buFont typeface="Arial" panose="020B0604020202020204" pitchFamily="34" charset="0"/>
              <a:buChar char="•"/>
            </a:pPr>
            <a:r>
              <a:rPr lang="en-ZA" sz="1600" b="1" dirty="0">
                <a:latin typeface="Arial Narrow" panose="020B0606020202030204" pitchFamily="34" charset="0"/>
              </a:rPr>
              <a:t>Checking the availability of documents in the Community Service </a:t>
            </a:r>
            <a:r>
              <a:rPr lang="en-ZA" sz="1600" b="1" dirty="0" smtClean="0">
                <a:latin typeface="Arial Narrow" panose="020B0606020202030204" pitchFamily="34" charset="0"/>
              </a:rPr>
              <a:t>Centres </a:t>
            </a:r>
            <a:r>
              <a:rPr lang="en-ZA" sz="1600" b="1" dirty="0">
                <a:latin typeface="Arial Narrow" panose="020B0606020202030204" pitchFamily="34" charset="0"/>
              </a:rPr>
              <a:t>(CSC)</a:t>
            </a:r>
            <a:endParaRPr lang="en-US" sz="1600" b="1" dirty="0">
              <a:latin typeface="Arial Narrow" panose="020B0606020202030204" pitchFamily="34" charset="0"/>
            </a:endParaRPr>
          </a:p>
          <a:p>
            <a:pPr lvl="0" algn="just">
              <a:lnSpc>
                <a:spcPct val="150000"/>
              </a:lnSpc>
              <a:spcBef>
                <a:spcPts val="0"/>
              </a:spcBef>
              <a:buFont typeface="Arial" panose="020B0604020202020204" pitchFamily="34" charset="0"/>
              <a:buChar char="•"/>
            </a:pPr>
            <a:r>
              <a:rPr lang="en-ZA" sz="1600" b="1" dirty="0">
                <a:latin typeface="Arial Narrow" panose="020B0606020202030204" pitchFamily="34" charset="0"/>
              </a:rPr>
              <a:t>Checking </a:t>
            </a:r>
            <a:r>
              <a:rPr lang="en-ZA" sz="1600" b="1" dirty="0" smtClean="0">
                <a:latin typeface="Arial Narrow" panose="020B0606020202030204" pitchFamily="34" charset="0"/>
              </a:rPr>
              <a:t>record-keeping </a:t>
            </a:r>
            <a:r>
              <a:rPr lang="en-ZA" sz="1600" b="1" dirty="0">
                <a:latin typeface="Arial Narrow" panose="020B0606020202030204" pitchFamily="34" charset="0"/>
              </a:rPr>
              <a:t>with specific focus on the maintenance of registers and proper filling of documents (DV forms and protection orders)</a:t>
            </a:r>
            <a:endParaRPr lang="en-US" sz="1600" b="1" dirty="0">
              <a:latin typeface="Arial Narrow" panose="020B0606020202030204" pitchFamily="34" charset="0"/>
            </a:endParaRPr>
          </a:p>
          <a:p>
            <a:pPr lvl="0" algn="just">
              <a:lnSpc>
                <a:spcPct val="150000"/>
              </a:lnSpc>
              <a:spcBef>
                <a:spcPts val="0"/>
              </a:spcBef>
              <a:buFont typeface="Arial" panose="020B0604020202020204" pitchFamily="34" charset="0"/>
              <a:buChar char="•"/>
            </a:pPr>
            <a:r>
              <a:rPr lang="en-ZA" sz="1600" b="1" dirty="0">
                <a:latin typeface="Arial Narrow" panose="020B0606020202030204" pitchFamily="34" charset="0"/>
              </a:rPr>
              <a:t>Checking accessibility and functionality of VFR or designated </a:t>
            </a:r>
            <a:r>
              <a:rPr lang="en-ZA" sz="1600" b="1" dirty="0" smtClean="0">
                <a:latin typeface="Arial Narrow" panose="020B0606020202030204" pitchFamily="34" charset="0"/>
              </a:rPr>
              <a:t>facilities</a:t>
            </a:r>
            <a:endParaRPr lang="en-US" sz="1600" b="1" dirty="0">
              <a:latin typeface="Arial Narrow" panose="020B0606020202030204" pitchFamily="34" charset="0"/>
            </a:endParaRPr>
          </a:p>
          <a:p>
            <a:pPr algn="just">
              <a:lnSpc>
                <a:spcPct val="150000"/>
              </a:lnSpc>
            </a:pPr>
            <a:endParaRPr lang="en-US" sz="1800" dirty="0" smtClean="0">
              <a:latin typeface="Arial Narrow" panose="020B0606020202030204" pitchFamily="34" charset="0"/>
            </a:endParaRPr>
          </a:p>
          <a:p>
            <a:pPr marL="0" indent="0" algn="just">
              <a:lnSpc>
                <a:spcPct val="150000"/>
              </a:lnSpc>
              <a:buNone/>
            </a:pPr>
            <a:endParaRPr lang="en-US" sz="1800" b="1" dirty="0" smtClean="0">
              <a:latin typeface="Arial Narrow" panose="020B0606020202030204" pitchFamily="34" charset="0"/>
            </a:endParaRPr>
          </a:p>
        </p:txBody>
      </p:sp>
      <p:sp>
        <p:nvSpPr>
          <p:cNvPr id="4" name="Slide Number Placeholder 3"/>
          <p:cNvSpPr>
            <a:spLocks noGrp="1"/>
          </p:cNvSpPr>
          <p:nvPr>
            <p:ph type="sldNum" sz="quarter" idx="11"/>
          </p:nvPr>
        </p:nvSpPr>
        <p:spPr/>
        <p:txBody>
          <a:bodyPr/>
          <a:lstStyle/>
          <a:p>
            <a:pPr>
              <a:defRPr/>
            </a:pPr>
            <a:fld id="{2D296F63-1016-4293-81B7-E105A37B09A6}" type="slidenum">
              <a:rPr lang="en-US" smtClean="0"/>
              <a:pPr>
                <a:defRPr/>
              </a:pPr>
              <a:t>26</a:t>
            </a:fld>
            <a:endParaRPr lang="en-US"/>
          </a:p>
        </p:txBody>
      </p:sp>
      <p:sp>
        <p:nvSpPr>
          <p:cNvPr id="7" name="Rectangle 6"/>
          <p:cNvSpPr/>
          <p:nvPr/>
        </p:nvSpPr>
        <p:spPr>
          <a:xfrm>
            <a:off x="66267" y="902737"/>
            <a:ext cx="9695921" cy="1200329"/>
          </a:xfrm>
          <a:prstGeom prst="rect">
            <a:avLst/>
          </a:prstGeom>
        </p:spPr>
        <p:txBody>
          <a:bodyPr wrap="square">
            <a:spAutoFit/>
          </a:bodyPr>
          <a:lstStyle/>
          <a:p>
            <a:pPr algn="just">
              <a:lnSpc>
                <a:spcPct val="150000"/>
              </a:lnSpc>
            </a:pPr>
            <a:r>
              <a:rPr lang="en-US" sz="1600" b="1" dirty="0">
                <a:latin typeface="Arial Narrow" panose="020B0606020202030204" pitchFamily="34" charset="0"/>
              </a:rPr>
              <a:t>The CSPS together with P</a:t>
            </a:r>
            <a:r>
              <a:rPr lang="en-US" sz="1600" b="1" dirty="0" smtClean="0">
                <a:latin typeface="Arial Narrow" panose="020B0606020202030204" pitchFamily="34" charset="0"/>
              </a:rPr>
              <a:t>rovincial </a:t>
            </a:r>
            <a:r>
              <a:rPr lang="en-US" sz="1600" b="1" dirty="0">
                <a:latin typeface="Arial Narrow" panose="020B0606020202030204" pitchFamily="34" charset="0"/>
              </a:rPr>
              <a:t>Secretariats determine </a:t>
            </a:r>
            <a:r>
              <a:rPr lang="en-US" sz="1600" b="1" dirty="0" smtClean="0">
                <a:latin typeface="Arial Narrow" panose="020B0606020202030204" pitchFamily="34" charset="0"/>
              </a:rPr>
              <a:t>SAPS’ </a:t>
            </a:r>
            <a:r>
              <a:rPr lang="en-US" sz="1600" b="1" dirty="0">
                <a:latin typeface="Arial Narrow" panose="020B0606020202030204" pitchFamily="34" charset="0"/>
              </a:rPr>
              <a:t>compliance levels through a monitoring tool administered </a:t>
            </a:r>
            <a:r>
              <a:rPr lang="en-US" sz="1600" b="1" dirty="0" smtClean="0">
                <a:latin typeface="Arial Narrow" panose="020B0606020202030204" pitchFamily="34" charset="0"/>
              </a:rPr>
              <a:t>during </a:t>
            </a:r>
            <a:r>
              <a:rPr lang="en-US" sz="1600" b="1" dirty="0">
                <a:latin typeface="Arial Narrow" panose="020B0606020202030204" pitchFamily="34" charset="0"/>
              </a:rPr>
              <a:t>police station oversight visits. The </a:t>
            </a:r>
            <a:r>
              <a:rPr lang="en-US" sz="1600" b="1" dirty="0" smtClean="0">
                <a:latin typeface="Arial Narrow" panose="020B0606020202030204" pitchFamily="34" charset="0"/>
              </a:rPr>
              <a:t>table below depicts </a:t>
            </a:r>
            <a:r>
              <a:rPr lang="en-US" sz="1600" b="1" dirty="0">
                <a:latin typeface="Arial Narrow" panose="020B0606020202030204" pitchFamily="34" charset="0"/>
              </a:rPr>
              <a:t>compliance levels </a:t>
            </a:r>
            <a:r>
              <a:rPr lang="en-US" sz="1600" b="1" dirty="0" smtClean="0">
                <a:latin typeface="Arial Narrow" panose="020B0606020202030204" pitchFamily="34" charset="0"/>
              </a:rPr>
              <a:t>based </a:t>
            </a:r>
            <a:r>
              <a:rPr lang="en-US" sz="1600" b="1" dirty="0">
                <a:latin typeface="Arial Narrow" panose="020B0606020202030204" pitchFamily="34" charset="0"/>
              </a:rPr>
              <a:t>on SAPS regulatory requirements in 461 police stations visited during first and second quarter of the 2022/23 </a:t>
            </a:r>
            <a:r>
              <a:rPr lang="en-US" sz="1600" b="1" dirty="0" smtClean="0">
                <a:latin typeface="Arial Narrow" panose="020B0606020202030204" pitchFamily="34" charset="0"/>
              </a:rPr>
              <a:t>financial</a:t>
            </a:r>
            <a:r>
              <a:rPr lang="en-US" sz="1600" b="1" dirty="0">
                <a:latin typeface="Arial Narrow" panose="020B0606020202030204" pitchFamily="34" charset="0"/>
              </a:rPr>
              <a:t> </a:t>
            </a:r>
            <a:r>
              <a:rPr lang="en-US" sz="1600" b="1" dirty="0" smtClean="0">
                <a:latin typeface="Arial Narrow" panose="020B0606020202030204" pitchFamily="34" charset="0"/>
              </a:rPr>
              <a:t>year.</a:t>
            </a:r>
            <a:endParaRPr lang="en-US" sz="1600" b="1" dirty="0">
              <a:latin typeface="Arial Narrow" panose="020B0606020202030204" pitchFamily="34" charset="0"/>
            </a:endParaRPr>
          </a:p>
        </p:txBody>
      </p:sp>
      <p:graphicFrame>
        <p:nvGraphicFramePr>
          <p:cNvPr id="10" name="Table 9"/>
          <p:cNvGraphicFramePr>
            <a:graphicFrameLocks noGrp="1"/>
          </p:cNvGraphicFramePr>
          <p:nvPr>
            <p:extLst>
              <p:ext uri="{D42A27DB-BD31-4B8C-83A1-F6EECF244321}">
                <p14:modId xmlns:p14="http://schemas.microsoft.com/office/powerpoint/2010/main" xmlns="" val="757869185"/>
              </p:ext>
            </p:extLst>
          </p:nvPr>
        </p:nvGraphicFramePr>
        <p:xfrm>
          <a:off x="4263587" y="2412690"/>
          <a:ext cx="5513826" cy="3856783"/>
        </p:xfrm>
        <a:graphic>
          <a:graphicData uri="http://schemas.openxmlformats.org/drawingml/2006/table">
            <a:tbl>
              <a:tblPr firstRow="1" firstCol="1" lastRow="1" lastCol="1" bandRow="1" bandCol="1">
                <a:tableStyleId>{5C22544A-7EE6-4342-B048-85BDC9FD1C3A}</a:tableStyleId>
              </a:tblPr>
              <a:tblGrid>
                <a:gridCol w="585938">
                  <a:extLst>
                    <a:ext uri="{9D8B030D-6E8A-4147-A177-3AD203B41FA5}">
                      <a16:colId xmlns:a16="http://schemas.microsoft.com/office/drawing/2014/main" xmlns="" val="2420854957"/>
                    </a:ext>
                  </a:extLst>
                </a:gridCol>
                <a:gridCol w="856372">
                  <a:extLst>
                    <a:ext uri="{9D8B030D-6E8A-4147-A177-3AD203B41FA5}">
                      <a16:colId xmlns:a16="http://schemas.microsoft.com/office/drawing/2014/main" xmlns="" val="1588788473"/>
                    </a:ext>
                  </a:extLst>
                </a:gridCol>
                <a:gridCol w="1111779">
                  <a:extLst>
                    <a:ext uri="{9D8B030D-6E8A-4147-A177-3AD203B41FA5}">
                      <a16:colId xmlns:a16="http://schemas.microsoft.com/office/drawing/2014/main" xmlns="" val="2714351927"/>
                    </a:ext>
                  </a:extLst>
                </a:gridCol>
                <a:gridCol w="1081730">
                  <a:extLst>
                    <a:ext uri="{9D8B030D-6E8A-4147-A177-3AD203B41FA5}">
                      <a16:colId xmlns:a16="http://schemas.microsoft.com/office/drawing/2014/main" xmlns="" val="3211398210"/>
                    </a:ext>
                  </a:extLst>
                </a:gridCol>
                <a:gridCol w="886419">
                  <a:extLst>
                    <a:ext uri="{9D8B030D-6E8A-4147-A177-3AD203B41FA5}">
                      <a16:colId xmlns:a16="http://schemas.microsoft.com/office/drawing/2014/main" xmlns="" val="2630848491"/>
                    </a:ext>
                  </a:extLst>
                </a:gridCol>
                <a:gridCol w="991588">
                  <a:extLst>
                    <a:ext uri="{9D8B030D-6E8A-4147-A177-3AD203B41FA5}">
                      <a16:colId xmlns:a16="http://schemas.microsoft.com/office/drawing/2014/main" xmlns="" val="2785685456"/>
                    </a:ext>
                  </a:extLst>
                </a:gridCol>
              </a:tblGrid>
              <a:tr h="606843">
                <a:tc>
                  <a:txBody>
                    <a:bodyPr/>
                    <a:lstStyle/>
                    <a:p>
                      <a:pPr marL="0" marR="0" algn="ctr">
                        <a:lnSpc>
                          <a:spcPct val="100000"/>
                        </a:lnSpc>
                        <a:spcBef>
                          <a:spcPts val="0"/>
                        </a:spcBef>
                        <a:spcAft>
                          <a:spcPts val="800"/>
                        </a:spcAft>
                      </a:pPr>
                      <a:r>
                        <a:rPr lang="en-US" sz="1050" dirty="0" smtClean="0">
                          <a:solidFill>
                            <a:schemeClr val="bg1"/>
                          </a:solidFill>
                          <a:effectLst/>
                          <a:latin typeface="Arial Narrow" panose="020B0606020202030204" pitchFamily="34" charset="0"/>
                        </a:rPr>
                        <a:t>PROV</a:t>
                      </a:r>
                      <a:endParaRPr lang="en-US" sz="1050" dirty="0">
                        <a:solidFill>
                          <a:schemeClr val="bg1"/>
                        </a:solidFill>
                        <a:effectLst/>
                        <a:latin typeface="Arial Narrow" panose="020B0606020202030204" pitchFamily="34" charset="0"/>
                        <a:ea typeface="Calibri" panose="020F0502020204030204" pitchFamily="34" charset="0"/>
                        <a:cs typeface="Times New Roman" panose="02020603050405020304" pitchFamily="18" charset="0"/>
                      </a:endParaRPr>
                    </a:p>
                  </a:txBody>
                  <a:tcPr marL="68580" marR="68580" marT="9525" marB="0">
                    <a:solidFill>
                      <a:srgbClr val="339933"/>
                    </a:solidFill>
                  </a:tcPr>
                </a:tc>
                <a:tc>
                  <a:txBody>
                    <a:bodyPr/>
                    <a:lstStyle/>
                    <a:p>
                      <a:pPr marL="0" marR="0" algn="ctr">
                        <a:lnSpc>
                          <a:spcPct val="100000"/>
                        </a:lnSpc>
                        <a:spcBef>
                          <a:spcPts val="0"/>
                        </a:spcBef>
                        <a:spcAft>
                          <a:spcPts val="800"/>
                        </a:spcAft>
                      </a:pPr>
                      <a:r>
                        <a:rPr lang="en-US" sz="1050" dirty="0">
                          <a:solidFill>
                            <a:schemeClr val="bg1"/>
                          </a:solidFill>
                          <a:effectLst/>
                          <a:latin typeface="Arial Narrow" panose="020B0606020202030204" pitchFamily="34" charset="0"/>
                        </a:rPr>
                        <a:t>No. of stations visited</a:t>
                      </a:r>
                      <a:endParaRPr lang="en-US" sz="1050" dirty="0">
                        <a:solidFill>
                          <a:schemeClr val="bg1"/>
                        </a:solidFill>
                        <a:effectLst/>
                        <a:latin typeface="Arial Narrow" panose="020B0606020202030204" pitchFamily="34" charset="0"/>
                        <a:ea typeface="Calibri" panose="020F0502020204030204" pitchFamily="34" charset="0"/>
                        <a:cs typeface="Times New Roman" panose="02020603050405020304" pitchFamily="18" charset="0"/>
                      </a:endParaRPr>
                    </a:p>
                  </a:txBody>
                  <a:tcPr marL="68580" marR="68580" marT="9525" marB="0">
                    <a:solidFill>
                      <a:srgbClr val="339933"/>
                    </a:solidFill>
                  </a:tcPr>
                </a:tc>
                <a:tc>
                  <a:txBody>
                    <a:bodyPr/>
                    <a:lstStyle/>
                    <a:p>
                      <a:pPr marL="0" marR="0" algn="ctr">
                        <a:lnSpc>
                          <a:spcPct val="100000"/>
                        </a:lnSpc>
                        <a:spcBef>
                          <a:spcPts val="0"/>
                        </a:spcBef>
                        <a:spcAft>
                          <a:spcPts val="800"/>
                        </a:spcAft>
                      </a:pPr>
                      <a:r>
                        <a:rPr lang="en-US" sz="1050" dirty="0">
                          <a:solidFill>
                            <a:schemeClr val="bg1"/>
                          </a:solidFill>
                          <a:effectLst/>
                          <a:latin typeface="Arial Narrow" panose="020B0606020202030204" pitchFamily="34" charset="0"/>
                        </a:rPr>
                        <a:t>Non Compliance (49% and below)</a:t>
                      </a:r>
                      <a:endParaRPr lang="en-US" sz="1050" dirty="0">
                        <a:solidFill>
                          <a:schemeClr val="bg1"/>
                        </a:solidFill>
                        <a:effectLst/>
                        <a:latin typeface="Arial Narrow" panose="020B0606020202030204" pitchFamily="34" charset="0"/>
                        <a:ea typeface="Calibri" panose="020F0502020204030204" pitchFamily="34" charset="0"/>
                        <a:cs typeface="Times New Roman" panose="02020603050405020304" pitchFamily="18" charset="0"/>
                      </a:endParaRPr>
                    </a:p>
                  </a:txBody>
                  <a:tcPr marL="68580" marR="68580" marT="9525" marB="0">
                    <a:solidFill>
                      <a:srgbClr val="339933"/>
                    </a:solidFill>
                  </a:tcPr>
                </a:tc>
                <a:tc>
                  <a:txBody>
                    <a:bodyPr/>
                    <a:lstStyle/>
                    <a:p>
                      <a:pPr marL="0" marR="0" algn="ctr">
                        <a:lnSpc>
                          <a:spcPct val="100000"/>
                        </a:lnSpc>
                        <a:spcBef>
                          <a:spcPts val="0"/>
                        </a:spcBef>
                        <a:spcAft>
                          <a:spcPts val="800"/>
                        </a:spcAft>
                      </a:pPr>
                      <a:r>
                        <a:rPr lang="en-US" sz="1050" dirty="0">
                          <a:solidFill>
                            <a:schemeClr val="bg1"/>
                          </a:solidFill>
                          <a:effectLst/>
                          <a:latin typeface="Arial Narrow" panose="020B0606020202030204" pitchFamily="34" charset="0"/>
                        </a:rPr>
                        <a:t>Partial </a:t>
                      </a:r>
                      <a:r>
                        <a:rPr lang="en-US" sz="1050" dirty="0" smtClean="0">
                          <a:solidFill>
                            <a:schemeClr val="bg1"/>
                          </a:solidFill>
                          <a:effectLst/>
                          <a:latin typeface="Arial Narrow" panose="020B0606020202030204" pitchFamily="34" charset="0"/>
                        </a:rPr>
                        <a:t>Compliance  (50</a:t>
                      </a:r>
                      <a:r>
                        <a:rPr lang="en-US" sz="1050" dirty="0">
                          <a:solidFill>
                            <a:schemeClr val="bg1"/>
                          </a:solidFill>
                          <a:effectLst/>
                          <a:latin typeface="Arial Narrow" panose="020B0606020202030204" pitchFamily="34" charset="0"/>
                        </a:rPr>
                        <a:t>%-69%)</a:t>
                      </a:r>
                      <a:endParaRPr lang="en-US" sz="1050" dirty="0">
                        <a:solidFill>
                          <a:schemeClr val="bg1"/>
                        </a:solidFill>
                        <a:effectLst/>
                        <a:latin typeface="Arial Narrow" panose="020B0606020202030204" pitchFamily="34" charset="0"/>
                        <a:ea typeface="Calibri" panose="020F0502020204030204" pitchFamily="34" charset="0"/>
                        <a:cs typeface="Times New Roman" panose="02020603050405020304" pitchFamily="18" charset="0"/>
                      </a:endParaRPr>
                    </a:p>
                  </a:txBody>
                  <a:tcPr marL="68580" marR="68580" marT="9525" marB="0">
                    <a:solidFill>
                      <a:srgbClr val="339933"/>
                    </a:solidFill>
                  </a:tcPr>
                </a:tc>
                <a:tc>
                  <a:txBody>
                    <a:bodyPr/>
                    <a:lstStyle/>
                    <a:p>
                      <a:pPr marL="0" marR="0" algn="ctr">
                        <a:lnSpc>
                          <a:spcPct val="100000"/>
                        </a:lnSpc>
                        <a:spcBef>
                          <a:spcPts val="0"/>
                        </a:spcBef>
                        <a:spcAft>
                          <a:spcPts val="800"/>
                        </a:spcAft>
                      </a:pPr>
                      <a:r>
                        <a:rPr lang="en-US" sz="1050" dirty="0">
                          <a:solidFill>
                            <a:schemeClr val="bg1"/>
                          </a:solidFill>
                          <a:effectLst/>
                          <a:latin typeface="Arial Narrow" panose="020B0606020202030204" pitchFamily="34" charset="0"/>
                        </a:rPr>
                        <a:t>Significant Compliance (70%-99%)</a:t>
                      </a:r>
                      <a:endParaRPr lang="en-US" sz="1050" dirty="0">
                        <a:solidFill>
                          <a:schemeClr val="bg1"/>
                        </a:solidFill>
                        <a:effectLst/>
                        <a:latin typeface="Arial Narrow" panose="020B0606020202030204" pitchFamily="34" charset="0"/>
                        <a:ea typeface="Calibri" panose="020F0502020204030204" pitchFamily="34" charset="0"/>
                        <a:cs typeface="Times New Roman" panose="02020603050405020304" pitchFamily="18" charset="0"/>
                      </a:endParaRPr>
                    </a:p>
                  </a:txBody>
                  <a:tcPr marL="68580" marR="68580" marT="9525" marB="0">
                    <a:solidFill>
                      <a:srgbClr val="339933"/>
                    </a:solidFill>
                  </a:tcPr>
                </a:tc>
                <a:tc>
                  <a:txBody>
                    <a:bodyPr/>
                    <a:lstStyle/>
                    <a:p>
                      <a:pPr marL="0" marR="0" algn="ctr">
                        <a:lnSpc>
                          <a:spcPct val="100000"/>
                        </a:lnSpc>
                        <a:spcBef>
                          <a:spcPts val="0"/>
                        </a:spcBef>
                        <a:spcAft>
                          <a:spcPts val="800"/>
                        </a:spcAft>
                      </a:pPr>
                      <a:r>
                        <a:rPr lang="en-US" sz="1050" dirty="0">
                          <a:solidFill>
                            <a:schemeClr val="bg1"/>
                          </a:solidFill>
                          <a:effectLst/>
                          <a:latin typeface="Arial Narrow" panose="020B0606020202030204" pitchFamily="34" charset="0"/>
                        </a:rPr>
                        <a:t>Full Compliance (100%)</a:t>
                      </a:r>
                      <a:endParaRPr lang="en-US" sz="1050" dirty="0">
                        <a:solidFill>
                          <a:schemeClr val="bg1"/>
                        </a:solidFill>
                        <a:effectLst/>
                        <a:latin typeface="Arial Narrow" panose="020B0606020202030204" pitchFamily="34" charset="0"/>
                        <a:ea typeface="Calibri" panose="020F0502020204030204" pitchFamily="34" charset="0"/>
                        <a:cs typeface="Times New Roman" panose="02020603050405020304" pitchFamily="18" charset="0"/>
                      </a:endParaRPr>
                    </a:p>
                  </a:txBody>
                  <a:tcPr marL="68580" marR="68580" marT="9525" marB="0">
                    <a:solidFill>
                      <a:srgbClr val="339933"/>
                    </a:solidFill>
                  </a:tcPr>
                </a:tc>
                <a:extLst>
                  <a:ext uri="{0D108BD9-81ED-4DB2-BD59-A6C34878D82A}">
                    <a16:rowId xmlns:a16="http://schemas.microsoft.com/office/drawing/2014/main" xmlns="" val="1858725260"/>
                  </a:ext>
                </a:extLst>
              </a:tr>
              <a:tr h="324994">
                <a:tc>
                  <a:txBody>
                    <a:bodyPr/>
                    <a:lstStyle/>
                    <a:p>
                      <a:pPr marL="0" marR="0" algn="ctr">
                        <a:lnSpc>
                          <a:spcPct val="107000"/>
                        </a:lnSpc>
                        <a:spcBef>
                          <a:spcPts val="0"/>
                        </a:spcBef>
                        <a:spcAft>
                          <a:spcPts val="800"/>
                        </a:spcAft>
                      </a:pPr>
                      <a:r>
                        <a:rPr lang="en-US" sz="1050" dirty="0">
                          <a:solidFill>
                            <a:schemeClr val="accent4"/>
                          </a:solidFill>
                          <a:effectLst/>
                          <a:latin typeface="Arial Narrow" panose="020B0606020202030204" pitchFamily="34" charset="0"/>
                        </a:rPr>
                        <a:t>EC</a:t>
                      </a:r>
                      <a:endParaRPr lang="en-US" sz="1050" dirty="0">
                        <a:solidFill>
                          <a:schemeClr val="accent4"/>
                        </a:solidFill>
                        <a:effectLst/>
                        <a:latin typeface="Arial Narrow" panose="020B0606020202030204" pitchFamily="34" charset="0"/>
                        <a:ea typeface="Calibri" panose="020F0502020204030204" pitchFamily="34" charset="0"/>
                        <a:cs typeface="Times New Roman" panose="02020603050405020304" pitchFamily="18" charset="0"/>
                      </a:endParaRPr>
                    </a:p>
                  </a:txBody>
                  <a:tcPr marL="68580" marR="68580" marT="9525" marB="0">
                    <a:solidFill>
                      <a:srgbClr val="DDDDDD"/>
                    </a:solidFill>
                  </a:tcPr>
                </a:tc>
                <a:tc>
                  <a:txBody>
                    <a:bodyPr/>
                    <a:lstStyle/>
                    <a:p>
                      <a:pPr marL="0" marR="0" algn="ctr">
                        <a:lnSpc>
                          <a:spcPct val="107000"/>
                        </a:lnSpc>
                        <a:spcBef>
                          <a:spcPts val="0"/>
                        </a:spcBef>
                        <a:spcAft>
                          <a:spcPts val="800"/>
                        </a:spcAft>
                      </a:pPr>
                      <a:r>
                        <a:rPr lang="en-US" sz="1050" dirty="0">
                          <a:solidFill>
                            <a:schemeClr val="accent4"/>
                          </a:solidFill>
                          <a:effectLst/>
                          <a:latin typeface="Arial Narrow" panose="020B0606020202030204" pitchFamily="34" charset="0"/>
                        </a:rPr>
                        <a:t>7</a:t>
                      </a:r>
                      <a:endParaRPr lang="en-US" sz="1050" dirty="0">
                        <a:solidFill>
                          <a:schemeClr val="accent4"/>
                        </a:solidFill>
                        <a:effectLst/>
                        <a:latin typeface="Arial Narrow" panose="020B0606020202030204" pitchFamily="34" charset="0"/>
                        <a:ea typeface="Calibri" panose="020F0502020204030204" pitchFamily="34" charset="0"/>
                        <a:cs typeface="Times New Roman" panose="02020603050405020304" pitchFamily="18" charset="0"/>
                      </a:endParaRPr>
                    </a:p>
                  </a:txBody>
                  <a:tcPr marL="68580" marR="68580" marT="9525" marB="0">
                    <a:solidFill>
                      <a:srgbClr val="DDDDDD"/>
                    </a:solidFill>
                  </a:tcPr>
                </a:tc>
                <a:tc>
                  <a:txBody>
                    <a:bodyPr/>
                    <a:lstStyle/>
                    <a:p>
                      <a:pPr marL="0" marR="0" algn="ctr">
                        <a:lnSpc>
                          <a:spcPct val="107000"/>
                        </a:lnSpc>
                        <a:spcBef>
                          <a:spcPts val="0"/>
                        </a:spcBef>
                        <a:spcAft>
                          <a:spcPts val="800"/>
                        </a:spcAft>
                      </a:pPr>
                      <a:r>
                        <a:rPr lang="en-US" sz="1050" dirty="0">
                          <a:solidFill>
                            <a:schemeClr val="accent4"/>
                          </a:solidFill>
                          <a:effectLst/>
                          <a:latin typeface="Arial Narrow" panose="020B0606020202030204" pitchFamily="34" charset="0"/>
                        </a:rPr>
                        <a:t>1</a:t>
                      </a:r>
                      <a:endParaRPr lang="en-US" sz="1050" dirty="0">
                        <a:solidFill>
                          <a:schemeClr val="accent4"/>
                        </a:solidFill>
                        <a:effectLst/>
                        <a:latin typeface="Arial Narrow" panose="020B0606020202030204" pitchFamily="34" charset="0"/>
                        <a:ea typeface="Calibri" panose="020F0502020204030204" pitchFamily="34" charset="0"/>
                        <a:cs typeface="Times New Roman" panose="02020603050405020304" pitchFamily="18" charset="0"/>
                      </a:endParaRPr>
                    </a:p>
                  </a:txBody>
                  <a:tcPr marL="68580" marR="68580" marT="9525" marB="0">
                    <a:solidFill>
                      <a:srgbClr val="DDDDDD"/>
                    </a:solidFill>
                  </a:tcPr>
                </a:tc>
                <a:tc>
                  <a:txBody>
                    <a:bodyPr/>
                    <a:lstStyle/>
                    <a:p>
                      <a:pPr marL="0" marR="0" algn="ctr">
                        <a:lnSpc>
                          <a:spcPct val="107000"/>
                        </a:lnSpc>
                        <a:spcBef>
                          <a:spcPts val="0"/>
                        </a:spcBef>
                        <a:spcAft>
                          <a:spcPts val="800"/>
                        </a:spcAft>
                      </a:pPr>
                      <a:r>
                        <a:rPr lang="en-US" sz="1050" dirty="0">
                          <a:solidFill>
                            <a:schemeClr val="accent4"/>
                          </a:solidFill>
                          <a:effectLst/>
                          <a:latin typeface="Arial Narrow" panose="020B0606020202030204" pitchFamily="34" charset="0"/>
                        </a:rPr>
                        <a:t>5</a:t>
                      </a:r>
                      <a:endParaRPr lang="en-US" sz="1050" dirty="0">
                        <a:solidFill>
                          <a:schemeClr val="accent4"/>
                        </a:solidFill>
                        <a:effectLst/>
                        <a:latin typeface="Arial Narrow" panose="020B0606020202030204" pitchFamily="34" charset="0"/>
                        <a:ea typeface="Calibri" panose="020F0502020204030204" pitchFamily="34" charset="0"/>
                        <a:cs typeface="Times New Roman" panose="02020603050405020304" pitchFamily="18" charset="0"/>
                      </a:endParaRPr>
                    </a:p>
                  </a:txBody>
                  <a:tcPr marL="68580" marR="68580" marT="9525" marB="0">
                    <a:solidFill>
                      <a:srgbClr val="DDDDDD"/>
                    </a:solidFill>
                  </a:tcPr>
                </a:tc>
                <a:tc>
                  <a:txBody>
                    <a:bodyPr/>
                    <a:lstStyle/>
                    <a:p>
                      <a:pPr marL="0" marR="0" algn="ctr">
                        <a:lnSpc>
                          <a:spcPct val="107000"/>
                        </a:lnSpc>
                        <a:spcBef>
                          <a:spcPts val="0"/>
                        </a:spcBef>
                        <a:spcAft>
                          <a:spcPts val="800"/>
                        </a:spcAft>
                      </a:pPr>
                      <a:r>
                        <a:rPr lang="en-US" sz="1050" dirty="0">
                          <a:solidFill>
                            <a:schemeClr val="accent4"/>
                          </a:solidFill>
                          <a:effectLst/>
                          <a:latin typeface="Arial Narrow" panose="020B0606020202030204" pitchFamily="34" charset="0"/>
                        </a:rPr>
                        <a:t>1</a:t>
                      </a:r>
                      <a:endParaRPr lang="en-US" sz="1050" dirty="0">
                        <a:solidFill>
                          <a:schemeClr val="accent4"/>
                        </a:solidFill>
                        <a:effectLst/>
                        <a:latin typeface="Arial Narrow" panose="020B0606020202030204" pitchFamily="34" charset="0"/>
                        <a:ea typeface="Calibri" panose="020F0502020204030204" pitchFamily="34" charset="0"/>
                        <a:cs typeface="Times New Roman" panose="02020603050405020304" pitchFamily="18" charset="0"/>
                      </a:endParaRPr>
                    </a:p>
                  </a:txBody>
                  <a:tcPr marL="68580" marR="68580" marT="9525" marB="0">
                    <a:solidFill>
                      <a:srgbClr val="DDDDDD"/>
                    </a:solidFill>
                  </a:tcPr>
                </a:tc>
                <a:tc>
                  <a:txBody>
                    <a:bodyPr/>
                    <a:lstStyle/>
                    <a:p>
                      <a:pPr marL="0" marR="0" algn="ctr">
                        <a:lnSpc>
                          <a:spcPct val="107000"/>
                        </a:lnSpc>
                        <a:spcBef>
                          <a:spcPts val="0"/>
                        </a:spcBef>
                        <a:spcAft>
                          <a:spcPts val="800"/>
                        </a:spcAft>
                      </a:pPr>
                      <a:r>
                        <a:rPr lang="en-US" sz="1050" dirty="0">
                          <a:solidFill>
                            <a:schemeClr val="accent4"/>
                          </a:solidFill>
                          <a:effectLst/>
                          <a:latin typeface="Arial Narrow" panose="020B0606020202030204" pitchFamily="34" charset="0"/>
                        </a:rPr>
                        <a:t>0</a:t>
                      </a:r>
                      <a:endParaRPr lang="en-US" sz="1050" dirty="0">
                        <a:solidFill>
                          <a:schemeClr val="accent4"/>
                        </a:solidFill>
                        <a:effectLst/>
                        <a:latin typeface="Arial Narrow" panose="020B0606020202030204" pitchFamily="34" charset="0"/>
                        <a:ea typeface="Calibri" panose="020F0502020204030204" pitchFamily="34" charset="0"/>
                        <a:cs typeface="Times New Roman" panose="02020603050405020304" pitchFamily="18" charset="0"/>
                      </a:endParaRPr>
                    </a:p>
                  </a:txBody>
                  <a:tcPr marL="68580" marR="68580" marT="9525" marB="0">
                    <a:solidFill>
                      <a:srgbClr val="DDDDDD"/>
                    </a:solidFill>
                  </a:tcPr>
                </a:tc>
                <a:extLst>
                  <a:ext uri="{0D108BD9-81ED-4DB2-BD59-A6C34878D82A}">
                    <a16:rowId xmlns:a16="http://schemas.microsoft.com/office/drawing/2014/main" xmlns="" val="1290601509"/>
                  </a:ext>
                </a:extLst>
              </a:tr>
              <a:tr h="324994">
                <a:tc>
                  <a:txBody>
                    <a:bodyPr/>
                    <a:lstStyle/>
                    <a:p>
                      <a:pPr marL="0" marR="0" algn="ctr">
                        <a:lnSpc>
                          <a:spcPct val="107000"/>
                        </a:lnSpc>
                        <a:spcBef>
                          <a:spcPts val="0"/>
                        </a:spcBef>
                        <a:spcAft>
                          <a:spcPts val="800"/>
                        </a:spcAft>
                      </a:pPr>
                      <a:r>
                        <a:rPr lang="en-US" sz="1050" dirty="0">
                          <a:solidFill>
                            <a:schemeClr val="accent4"/>
                          </a:solidFill>
                          <a:effectLst/>
                          <a:latin typeface="Arial Narrow" panose="020B0606020202030204" pitchFamily="34" charset="0"/>
                        </a:rPr>
                        <a:t>FS</a:t>
                      </a:r>
                      <a:endParaRPr lang="en-US" sz="1050" dirty="0">
                        <a:solidFill>
                          <a:schemeClr val="accent4"/>
                        </a:solidFill>
                        <a:effectLst/>
                        <a:latin typeface="Arial Narrow" panose="020B0606020202030204" pitchFamily="34" charset="0"/>
                        <a:ea typeface="Calibri" panose="020F0502020204030204" pitchFamily="34" charset="0"/>
                        <a:cs typeface="Times New Roman" panose="02020603050405020304" pitchFamily="18" charset="0"/>
                      </a:endParaRPr>
                    </a:p>
                  </a:txBody>
                  <a:tcPr marL="68580" marR="68580" marT="9525" marB="0">
                    <a:solidFill>
                      <a:srgbClr val="B4E6B4"/>
                    </a:solidFill>
                  </a:tcPr>
                </a:tc>
                <a:tc>
                  <a:txBody>
                    <a:bodyPr/>
                    <a:lstStyle/>
                    <a:p>
                      <a:pPr marL="0" marR="0" algn="ctr">
                        <a:lnSpc>
                          <a:spcPct val="107000"/>
                        </a:lnSpc>
                        <a:spcBef>
                          <a:spcPts val="0"/>
                        </a:spcBef>
                        <a:spcAft>
                          <a:spcPts val="800"/>
                        </a:spcAft>
                      </a:pPr>
                      <a:r>
                        <a:rPr lang="en-US" sz="1050" dirty="0">
                          <a:solidFill>
                            <a:schemeClr val="accent4"/>
                          </a:solidFill>
                          <a:effectLst/>
                          <a:latin typeface="Arial Narrow" panose="020B0606020202030204" pitchFamily="34" charset="0"/>
                        </a:rPr>
                        <a:t>37</a:t>
                      </a:r>
                      <a:endParaRPr lang="en-US" sz="1050" dirty="0">
                        <a:solidFill>
                          <a:schemeClr val="accent4"/>
                        </a:solidFill>
                        <a:effectLst/>
                        <a:latin typeface="Arial Narrow" panose="020B0606020202030204" pitchFamily="34" charset="0"/>
                        <a:ea typeface="Calibri" panose="020F0502020204030204" pitchFamily="34" charset="0"/>
                        <a:cs typeface="Times New Roman" panose="02020603050405020304" pitchFamily="18" charset="0"/>
                      </a:endParaRPr>
                    </a:p>
                  </a:txBody>
                  <a:tcPr marL="68580" marR="68580" marT="9525" marB="0">
                    <a:solidFill>
                      <a:srgbClr val="B4E6B4"/>
                    </a:solidFill>
                  </a:tcPr>
                </a:tc>
                <a:tc>
                  <a:txBody>
                    <a:bodyPr/>
                    <a:lstStyle/>
                    <a:p>
                      <a:pPr marL="0" marR="0" algn="ctr">
                        <a:lnSpc>
                          <a:spcPct val="107000"/>
                        </a:lnSpc>
                        <a:spcBef>
                          <a:spcPts val="0"/>
                        </a:spcBef>
                        <a:spcAft>
                          <a:spcPts val="800"/>
                        </a:spcAft>
                      </a:pPr>
                      <a:r>
                        <a:rPr lang="en-US" sz="1050" dirty="0">
                          <a:solidFill>
                            <a:schemeClr val="accent4"/>
                          </a:solidFill>
                          <a:effectLst/>
                          <a:latin typeface="Arial Narrow" panose="020B0606020202030204" pitchFamily="34" charset="0"/>
                        </a:rPr>
                        <a:t>1</a:t>
                      </a:r>
                      <a:endParaRPr lang="en-US" sz="1050" dirty="0">
                        <a:solidFill>
                          <a:schemeClr val="accent4"/>
                        </a:solidFill>
                        <a:effectLst/>
                        <a:latin typeface="Arial Narrow" panose="020B0606020202030204" pitchFamily="34" charset="0"/>
                        <a:ea typeface="Calibri" panose="020F0502020204030204" pitchFamily="34" charset="0"/>
                        <a:cs typeface="Times New Roman" panose="02020603050405020304" pitchFamily="18" charset="0"/>
                      </a:endParaRPr>
                    </a:p>
                  </a:txBody>
                  <a:tcPr marL="68580" marR="68580" marT="9525" marB="0">
                    <a:solidFill>
                      <a:srgbClr val="B4E6B4"/>
                    </a:solidFill>
                  </a:tcPr>
                </a:tc>
                <a:tc>
                  <a:txBody>
                    <a:bodyPr/>
                    <a:lstStyle/>
                    <a:p>
                      <a:pPr marL="0" marR="0" algn="ctr">
                        <a:lnSpc>
                          <a:spcPct val="107000"/>
                        </a:lnSpc>
                        <a:spcBef>
                          <a:spcPts val="0"/>
                        </a:spcBef>
                        <a:spcAft>
                          <a:spcPts val="800"/>
                        </a:spcAft>
                      </a:pPr>
                      <a:r>
                        <a:rPr lang="en-US" sz="1050" dirty="0">
                          <a:solidFill>
                            <a:schemeClr val="accent4"/>
                          </a:solidFill>
                          <a:effectLst/>
                          <a:latin typeface="Arial Narrow" panose="020B0606020202030204" pitchFamily="34" charset="0"/>
                        </a:rPr>
                        <a:t>13</a:t>
                      </a:r>
                      <a:endParaRPr lang="en-US" sz="1050" dirty="0">
                        <a:solidFill>
                          <a:schemeClr val="accent4"/>
                        </a:solidFill>
                        <a:effectLst/>
                        <a:latin typeface="Arial Narrow" panose="020B0606020202030204" pitchFamily="34" charset="0"/>
                        <a:ea typeface="Calibri" panose="020F0502020204030204" pitchFamily="34" charset="0"/>
                        <a:cs typeface="Times New Roman" panose="02020603050405020304" pitchFamily="18" charset="0"/>
                      </a:endParaRPr>
                    </a:p>
                  </a:txBody>
                  <a:tcPr marL="68580" marR="68580" marT="9525" marB="0">
                    <a:solidFill>
                      <a:srgbClr val="B4E6B4"/>
                    </a:solidFill>
                  </a:tcPr>
                </a:tc>
                <a:tc>
                  <a:txBody>
                    <a:bodyPr/>
                    <a:lstStyle/>
                    <a:p>
                      <a:pPr marL="0" marR="0" algn="ctr">
                        <a:lnSpc>
                          <a:spcPct val="107000"/>
                        </a:lnSpc>
                        <a:spcBef>
                          <a:spcPts val="0"/>
                        </a:spcBef>
                        <a:spcAft>
                          <a:spcPts val="800"/>
                        </a:spcAft>
                      </a:pPr>
                      <a:r>
                        <a:rPr lang="en-US" sz="1050" dirty="0">
                          <a:solidFill>
                            <a:schemeClr val="accent4"/>
                          </a:solidFill>
                          <a:effectLst/>
                          <a:latin typeface="Arial Narrow" panose="020B0606020202030204" pitchFamily="34" charset="0"/>
                        </a:rPr>
                        <a:t>23</a:t>
                      </a:r>
                      <a:endParaRPr lang="en-US" sz="1050" dirty="0">
                        <a:solidFill>
                          <a:schemeClr val="accent4"/>
                        </a:solidFill>
                        <a:effectLst/>
                        <a:latin typeface="Arial Narrow" panose="020B0606020202030204" pitchFamily="34" charset="0"/>
                        <a:ea typeface="Calibri" panose="020F0502020204030204" pitchFamily="34" charset="0"/>
                        <a:cs typeface="Times New Roman" panose="02020603050405020304" pitchFamily="18" charset="0"/>
                      </a:endParaRPr>
                    </a:p>
                  </a:txBody>
                  <a:tcPr marL="68580" marR="68580" marT="9525" marB="0">
                    <a:solidFill>
                      <a:srgbClr val="B4E6B4"/>
                    </a:solidFill>
                  </a:tcPr>
                </a:tc>
                <a:tc>
                  <a:txBody>
                    <a:bodyPr/>
                    <a:lstStyle/>
                    <a:p>
                      <a:pPr marL="0" marR="0" algn="ctr">
                        <a:lnSpc>
                          <a:spcPct val="107000"/>
                        </a:lnSpc>
                        <a:spcBef>
                          <a:spcPts val="0"/>
                        </a:spcBef>
                        <a:spcAft>
                          <a:spcPts val="800"/>
                        </a:spcAft>
                      </a:pPr>
                      <a:r>
                        <a:rPr lang="en-US" sz="1050" dirty="0">
                          <a:solidFill>
                            <a:schemeClr val="accent4"/>
                          </a:solidFill>
                          <a:effectLst/>
                          <a:latin typeface="Arial Narrow" panose="020B0606020202030204" pitchFamily="34" charset="0"/>
                        </a:rPr>
                        <a:t>0</a:t>
                      </a:r>
                      <a:endParaRPr lang="en-US" sz="1050" dirty="0">
                        <a:solidFill>
                          <a:schemeClr val="accent4"/>
                        </a:solidFill>
                        <a:effectLst/>
                        <a:latin typeface="Arial Narrow" panose="020B0606020202030204" pitchFamily="34" charset="0"/>
                        <a:ea typeface="Calibri" panose="020F0502020204030204" pitchFamily="34" charset="0"/>
                        <a:cs typeface="Times New Roman" panose="02020603050405020304" pitchFamily="18" charset="0"/>
                      </a:endParaRPr>
                    </a:p>
                  </a:txBody>
                  <a:tcPr marL="68580" marR="68580" marT="9525" marB="0">
                    <a:solidFill>
                      <a:srgbClr val="B4E6B4"/>
                    </a:solidFill>
                  </a:tcPr>
                </a:tc>
                <a:extLst>
                  <a:ext uri="{0D108BD9-81ED-4DB2-BD59-A6C34878D82A}">
                    <a16:rowId xmlns:a16="http://schemas.microsoft.com/office/drawing/2014/main" xmlns="" val="3829655947"/>
                  </a:ext>
                </a:extLst>
              </a:tr>
              <a:tr h="324994">
                <a:tc>
                  <a:txBody>
                    <a:bodyPr/>
                    <a:lstStyle/>
                    <a:p>
                      <a:pPr marL="0" marR="0" algn="ctr">
                        <a:lnSpc>
                          <a:spcPct val="107000"/>
                        </a:lnSpc>
                        <a:spcBef>
                          <a:spcPts val="0"/>
                        </a:spcBef>
                        <a:spcAft>
                          <a:spcPts val="800"/>
                        </a:spcAft>
                      </a:pPr>
                      <a:r>
                        <a:rPr lang="en-US" sz="1050" dirty="0">
                          <a:solidFill>
                            <a:schemeClr val="accent4"/>
                          </a:solidFill>
                          <a:effectLst/>
                          <a:latin typeface="Arial Narrow" panose="020B0606020202030204" pitchFamily="34" charset="0"/>
                        </a:rPr>
                        <a:t>GP</a:t>
                      </a:r>
                      <a:endParaRPr lang="en-US" sz="1050" dirty="0">
                        <a:solidFill>
                          <a:schemeClr val="accent4"/>
                        </a:solidFill>
                        <a:effectLst/>
                        <a:latin typeface="Arial Narrow" panose="020B0606020202030204" pitchFamily="34" charset="0"/>
                        <a:ea typeface="Calibri" panose="020F0502020204030204" pitchFamily="34" charset="0"/>
                        <a:cs typeface="Times New Roman" panose="02020603050405020304" pitchFamily="18" charset="0"/>
                      </a:endParaRPr>
                    </a:p>
                  </a:txBody>
                  <a:tcPr marL="68580" marR="68580" marT="9525" marB="0">
                    <a:solidFill>
                      <a:srgbClr val="DDDDDD"/>
                    </a:solidFill>
                  </a:tcPr>
                </a:tc>
                <a:tc>
                  <a:txBody>
                    <a:bodyPr/>
                    <a:lstStyle/>
                    <a:p>
                      <a:pPr marL="0" marR="0" algn="ctr">
                        <a:lnSpc>
                          <a:spcPct val="107000"/>
                        </a:lnSpc>
                        <a:spcBef>
                          <a:spcPts val="0"/>
                        </a:spcBef>
                        <a:spcAft>
                          <a:spcPts val="800"/>
                        </a:spcAft>
                      </a:pPr>
                      <a:r>
                        <a:rPr lang="en-US" sz="1050" dirty="0">
                          <a:solidFill>
                            <a:schemeClr val="accent4"/>
                          </a:solidFill>
                          <a:effectLst/>
                          <a:latin typeface="Arial Narrow" panose="020B0606020202030204" pitchFamily="34" charset="0"/>
                        </a:rPr>
                        <a:t>249</a:t>
                      </a:r>
                      <a:endParaRPr lang="en-US" sz="1050" dirty="0">
                        <a:solidFill>
                          <a:schemeClr val="accent4"/>
                        </a:solidFill>
                        <a:effectLst/>
                        <a:latin typeface="Arial Narrow" panose="020B0606020202030204" pitchFamily="34" charset="0"/>
                        <a:ea typeface="Calibri" panose="020F0502020204030204" pitchFamily="34" charset="0"/>
                        <a:cs typeface="Times New Roman" panose="02020603050405020304" pitchFamily="18" charset="0"/>
                      </a:endParaRPr>
                    </a:p>
                  </a:txBody>
                  <a:tcPr marL="68580" marR="68580" marT="9525" marB="0">
                    <a:solidFill>
                      <a:srgbClr val="DDDDDD"/>
                    </a:solidFill>
                  </a:tcPr>
                </a:tc>
                <a:tc>
                  <a:txBody>
                    <a:bodyPr/>
                    <a:lstStyle/>
                    <a:p>
                      <a:pPr marL="0" marR="0" algn="ctr">
                        <a:lnSpc>
                          <a:spcPct val="107000"/>
                        </a:lnSpc>
                        <a:spcBef>
                          <a:spcPts val="0"/>
                        </a:spcBef>
                        <a:spcAft>
                          <a:spcPts val="800"/>
                        </a:spcAft>
                      </a:pPr>
                      <a:r>
                        <a:rPr lang="en-US" sz="1050" dirty="0">
                          <a:solidFill>
                            <a:schemeClr val="accent4"/>
                          </a:solidFill>
                          <a:effectLst/>
                          <a:latin typeface="Arial Narrow" panose="020B0606020202030204" pitchFamily="34" charset="0"/>
                        </a:rPr>
                        <a:t>11</a:t>
                      </a:r>
                      <a:endParaRPr lang="en-US" sz="1050" dirty="0">
                        <a:solidFill>
                          <a:schemeClr val="accent4"/>
                        </a:solidFill>
                        <a:effectLst/>
                        <a:latin typeface="Arial Narrow" panose="020B0606020202030204" pitchFamily="34" charset="0"/>
                        <a:ea typeface="Calibri" panose="020F0502020204030204" pitchFamily="34" charset="0"/>
                        <a:cs typeface="Times New Roman" panose="02020603050405020304" pitchFamily="18" charset="0"/>
                      </a:endParaRPr>
                    </a:p>
                  </a:txBody>
                  <a:tcPr marL="68580" marR="68580" marT="9525" marB="0">
                    <a:solidFill>
                      <a:srgbClr val="DDDDDD"/>
                    </a:solidFill>
                  </a:tcPr>
                </a:tc>
                <a:tc>
                  <a:txBody>
                    <a:bodyPr/>
                    <a:lstStyle/>
                    <a:p>
                      <a:pPr marL="0" marR="0" algn="ctr">
                        <a:lnSpc>
                          <a:spcPct val="107000"/>
                        </a:lnSpc>
                        <a:spcBef>
                          <a:spcPts val="0"/>
                        </a:spcBef>
                        <a:spcAft>
                          <a:spcPts val="800"/>
                        </a:spcAft>
                      </a:pPr>
                      <a:r>
                        <a:rPr lang="en-US" sz="1050" dirty="0">
                          <a:solidFill>
                            <a:schemeClr val="accent4"/>
                          </a:solidFill>
                          <a:effectLst/>
                          <a:latin typeface="Arial Narrow" panose="020B0606020202030204" pitchFamily="34" charset="0"/>
                        </a:rPr>
                        <a:t>163</a:t>
                      </a:r>
                      <a:endParaRPr lang="en-US" sz="1050" dirty="0">
                        <a:solidFill>
                          <a:schemeClr val="accent4"/>
                        </a:solidFill>
                        <a:effectLst/>
                        <a:latin typeface="Arial Narrow" panose="020B0606020202030204" pitchFamily="34" charset="0"/>
                        <a:ea typeface="Calibri" panose="020F0502020204030204" pitchFamily="34" charset="0"/>
                        <a:cs typeface="Times New Roman" panose="02020603050405020304" pitchFamily="18" charset="0"/>
                      </a:endParaRPr>
                    </a:p>
                  </a:txBody>
                  <a:tcPr marL="68580" marR="68580" marT="9525" marB="0">
                    <a:solidFill>
                      <a:srgbClr val="DDDDDD"/>
                    </a:solidFill>
                  </a:tcPr>
                </a:tc>
                <a:tc>
                  <a:txBody>
                    <a:bodyPr/>
                    <a:lstStyle/>
                    <a:p>
                      <a:pPr marL="0" marR="0" algn="ctr">
                        <a:lnSpc>
                          <a:spcPct val="107000"/>
                        </a:lnSpc>
                        <a:spcBef>
                          <a:spcPts val="0"/>
                        </a:spcBef>
                        <a:spcAft>
                          <a:spcPts val="800"/>
                        </a:spcAft>
                      </a:pPr>
                      <a:r>
                        <a:rPr lang="en-US" sz="1050" dirty="0">
                          <a:solidFill>
                            <a:schemeClr val="accent4"/>
                          </a:solidFill>
                          <a:effectLst/>
                          <a:latin typeface="Arial Narrow" panose="020B0606020202030204" pitchFamily="34" charset="0"/>
                        </a:rPr>
                        <a:t>75</a:t>
                      </a:r>
                      <a:endParaRPr lang="en-US" sz="1050" dirty="0">
                        <a:solidFill>
                          <a:schemeClr val="accent4"/>
                        </a:solidFill>
                        <a:effectLst/>
                        <a:latin typeface="Arial Narrow" panose="020B0606020202030204" pitchFamily="34" charset="0"/>
                        <a:ea typeface="Calibri" panose="020F0502020204030204" pitchFamily="34" charset="0"/>
                        <a:cs typeface="Times New Roman" panose="02020603050405020304" pitchFamily="18" charset="0"/>
                      </a:endParaRPr>
                    </a:p>
                  </a:txBody>
                  <a:tcPr marL="68580" marR="68580" marT="9525" marB="0">
                    <a:solidFill>
                      <a:srgbClr val="DDDDDD"/>
                    </a:solidFill>
                  </a:tcPr>
                </a:tc>
                <a:tc>
                  <a:txBody>
                    <a:bodyPr/>
                    <a:lstStyle/>
                    <a:p>
                      <a:pPr marL="0" marR="0" algn="ctr">
                        <a:lnSpc>
                          <a:spcPct val="107000"/>
                        </a:lnSpc>
                        <a:spcBef>
                          <a:spcPts val="0"/>
                        </a:spcBef>
                        <a:spcAft>
                          <a:spcPts val="800"/>
                        </a:spcAft>
                      </a:pPr>
                      <a:r>
                        <a:rPr lang="en-US" sz="1050" dirty="0">
                          <a:solidFill>
                            <a:schemeClr val="accent4"/>
                          </a:solidFill>
                          <a:effectLst/>
                          <a:latin typeface="Arial Narrow" panose="020B0606020202030204" pitchFamily="34" charset="0"/>
                        </a:rPr>
                        <a:t>0</a:t>
                      </a:r>
                      <a:endParaRPr lang="en-US" sz="1050" dirty="0">
                        <a:solidFill>
                          <a:schemeClr val="accent4"/>
                        </a:solidFill>
                        <a:effectLst/>
                        <a:latin typeface="Arial Narrow" panose="020B0606020202030204" pitchFamily="34" charset="0"/>
                        <a:ea typeface="Calibri" panose="020F0502020204030204" pitchFamily="34" charset="0"/>
                        <a:cs typeface="Times New Roman" panose="02020603050405020304" pitchFamily="18" charset="0"/>
                      </a:endParaRPr>
                    </a:p>
                  </a:txBody>
                  <a:tcPr marL="68580" marR="68580" marT="9525" marB="0">
                    <a:solidFill>
                      <a:srgbClr val="DDDDDD"/>
                    </a:solidFill>
                  </a:tcPr>
                </a:tc>
                <a:extLst>
                  <a:ext uri="{0D108BD9-81ED-4DB2-BD59-A6C34878D82A}">
                    <a16:rowId xmlns:a16="http://schemas.microsoft.com/office/drawing/2014/main" xmlns="" val="72730794"/>
                  </a:ext>
                </a:extLst>
              </a:tr>
              <a:tr h="324994">
                <a:tc>
                  <a:txBody>
                    <a:bodyPr/>
                    <a:lstStyle/>
                    <a:p>
                      <a:pPr marL="0" marR="0" algn="ctr">
                        <a:lnSpc>
                          <a:spcPct val="107000"/>
                        </a:lnSpc>
                        <a:spcBef>
                          <a:spcPts val="0"/>
                        </a:spcBef>
                        <a:spcAft>
                          <a:spcPts val="800"/>
                        </a:spcAft>
                      </a:pPr>
                      <a:r>
                        <a:rPr lang="en-US" sz="1050" dirty="0">
                          <a:solidFill>
                            <a:schemeClr val="accent4"/>
                          </a:solidFill>
                          <a:effectLst/>
                          <a:latin typeface="Arial Narrow" panose="020B0606020202030204" pitchFamily="34" charset="0"/>
                        </a:rPr>
                        <a:t>KZN</a:t>
                      </a:r>
                      <a:endParaRPr lang="en-US" sz="1050" dirty="0">
                        <a:solidFill>
                          <a:schemeClr val="accent4"/>
                        </a:solidFill>
                        <a:effectLst/>
                        <a:latin typeface="Arial Narrow" panose="020B0606020202030204" pitchFamily="34" charset="0"/>
                        <a:ea typeface="Calibri" panose="020F0502020204030204" pitchFamily="34" charset="0"/>
                        <a:cs typeface="Times New Roman" panose="02020603050405020304" pitchFamily="18" charset="0"/>
                      </a:endParaRPr>
                    </a:p>
                  </a:txBody>
                  <a:tcPr marL="68580" marR="68580" marT="9525" marB="0">
                    <a:solidFill>
                      <a:srgbClr val="B4E6B4"/>
                    </a:solidFill>
                  </a:tcPr>
                </a:tc>
                <a:tc>
                  <a:txBody>
                    <a:bodyPr/>
                    <a:lstStyle/>
                    <a:p>
                      <a:pPr marL="0" marR="0" algn="ctr">
                        <a:lnSpc>
                          <a:spcPct val="107000"/>
                        </a:lnSpc>
                        <a:spcBef>
                          <a:spcPts val="0"/>
                        </a:spcBef>
                        <a:spcAft>
                          <a:spcPts val="800"/>
                        </a:spcAft>
                      </a:pPr>
                      <a:r>
                        <a:rPr lang="en-US" sz="1050" dirty="0">
                          <a:solidFill>
                            <a:schemeClr val="accent4"/>
                          </a:solidFill>
                          <a:effectLst/>
                          <a:latin typeface="Arial Narrow" panose="020B0606020202030204" pitchFamily="34" charset="0"/>
                        </a:rPr>
                        <a:t>50</a:t>
                      </a:r>
                      <a:endParaRPr lang="en-US" sz="1050" dirty="0">
                        <a:solidFill>
                          <a:schemeClr val="accent4"/>
                        </a:solidFill>
                        <a:effectLst/>
                        <a:latin typeface="Arial Narrow" panose="020B0606020202030204" pitchFamily="34" charset="0"/>
                        <a:ea typeface="Calibri" panose="020F0502020204030204" pitchFamily="34" charset="0"/>
                        <a:cs typeface="Times New Roman" panose="02020603050405020304" pitchFamily="18" charset="0"/>
                      </a:endParaRPr>
                    </a:p>
                  </a:txBody>
                  <a:tcPr marL="68580" marR="68580" marT="9525" marB="0">
                    <a:solidFill>
                      <a:srgbClr val="B4E6B4"/>
                    </a:solidFill>
                  </a:tcPr>
                </a:tc>
                <a:tc>
                  <a:txBody>
                    <a:bodyPr/>
                    <a:lstStyle/>
                    <a:p>
                      <a:pPr marL="0" marR="0" algn="ctr">
                        <a:lnSpc>
                          <a:spcPct val="107000"/>
                        </a:lnSpc>
                        <a:spcBef>
                          <a:spcPts val="0"/>
                        </a:spcBef>
                        <a:spcAft>
                          <a:spcPts val="800"/>
                        </a:spcAft>
                      </a:pPr>
                      <a:r>
                        <a:rPr lang="en-US" sz="1050" dirty="0">
                          <a:solidFill>
                            <a:schemeClr val="accent4"/>
                          </a:solidFill>
                          <a:effectLst/>
                          <a:latin typeface="Arial Narrow" panose="020B0606020202030204" pitchFamily="34" charset="0"/>
                        </a:rPr>
                        <a:t>3</a:t>
                      </a:r>
                      <a:endParaRPr lang="en-US" sz="1050" dirty="0">
                        <a:solidFill>
                          <a:schemeClr val="accent4"/>
                        </a:solidFill>
                        <a:effectLst/>
                        <a:latin typeface="Arial Narrow" panose="020B0606020202030204" pitchFamily="34" charset="0"/>
                        <a:ea typeface="Calibri" panose="020F0502020204030204" pitchFamily="34" charset="0"/>
                        <a:cs typeface="Times New Roman" panose="02020603050405020304" pitchFamily="18" charset="0"/>
                      </a:endParaRPr>
                    </a:p>
                  </a:txBody>
                  <a:tcPr marL="68580" marR="68580" marT="9525" marB="0">
                    <a:solidFill>
                      <a:srgbClr val="B4E6B4"/>
                    </a:solidFill>
                  </a:tcPr>
                </a:tc>
                <a:tc>
                  <a:txBody>
                    <a:bodyPr/>
                    <a:lstStyle/>
                    <a:p>
                      <a:pPr marL="0" marR="0" algn="ctr">
                        <a:lnSpc>
                          <a:spcPct val="107000"/>
                        </a:lnSpc>
                        <a:spcBef>
                          <a:spcPts val="0"/>
                        </a:spcBef>
                        <a:spcAft>
                          <a:spcPts val="800"/>
                        </a:spcAft>
                      </a:pPr>
                      <a:r>
                        <a:rPr lang="en-US" sz="1050" dirty="0">
                          <a:solidFill>
                            <a:schemeClr val="accent4"/>
                          </a:solidFill>
                          <a:effectLst/>
                          <a:latin typeface="Arial Narrow" panose="020B0606020202030204" pitchFamily="34" charset="0"/>
                        </a:rPr>
                        <a:t>36</a:t>
                      </a:r>
                      <a:endParaRPr lang="en-US" sz="1050" dirty="0">
                        <a:solidFill>
                          <a:schemeClr val="accent4"/>
                        </a:solidFill>
                        <a:effectLst/>
                        <a:latin typeface="Arial Narrow" panose="020B0606020202030204" pitchFamily="34" charset="0"/>
                        <a:ea typeface="Calibri" panose="020F0502020204030204" pitchFamily="34" charset="0"/>
                        <a:cs typeface="Times New Roman" panose="02020603050405020304" pitchFamily="18" charset="0"/>
                      </a:endParaRPr>
                    </a:p>
                  </a:txBody>
                  <a:tcPr marL="68580" marR="68580" marT="9525" marB="0">
                    <a:solidFill>
                      <a:srgbClr val="B4E6B4"/>
                    </a:solidFill>
                  </a:tcPr>
                </a:tc>
                <a:tc>
                  <a:txBody>
                    <a:bodyPr/>
                    <a:lstStyle/>
                    <a:p>
                      <a:pPr marL="0" marR="0" algn="ctr">
                        <a:lnSpc>
                          <a:spcPct val="107000"/>
                        </a:lnSpc>
                        <a:spcBef>
                          <a:spcPts val="0"/>
                        </a:spcBef>
                        <a:spcAft>
                          <a:spcPts val="800"/>
                        </a:spcAft>
                      </a:pPr>
                      <a:r>
                        <a:rPr lang="en-US" sz="1050" dirty="0">
                          <a:solidFill>
                            <a:schemeClr val="accent4"/>
                          </a:solidFill>
                          <a:effectLst/>
                          <a:latin typeface="Arial Narrow" panose="020B0606020202030204" pitchFamily="34" charset="0"/>
                        </a:rPr>
                        <a:t>11</a:t>
                      </a:r>
                      <a:endParaRPr lang="en-US" sz="1050" dirty="0">
                        <a:solidFill>
                          <a:schemeClr val="accent4"/>
                        </a:solidFill>
                        <a:effectLst/>
                        <a:latin typeface="Arial Narrow" panose="020B0606020202030204" pitchFamily="34" charset="0"/>
                        <a:ea typeface="Calibri" panose="020F0502020204030204" pitchFamily="34" charset="0"/>
                        <a:cs typeface="Times New Roman" panose="02020603050405020304" pitchFamily="18" charset="0"/>
                      </a:endParaRPr>
                    </a:p>
                  </a:txBody>
                  <a:tcPr marL="68580" marR="68580" marT="9525" marB="0">
                    <a:solidFill>
                      <a:srgbClr val="B4E6B4"/>
                    </a:solidFill>
                  </a:tcPr>
                </a:tc>
                <a:tc>
                  <a:txBody>
                    <a:bodyPr/>
                    <a:lstStyle/>
                    <a:p>
                      <a:pPr marL="0" marR="0" algn="ctr">
                        <a:lnSpc>
                          <a:spcPct val="107000"/>
                        </a:lnSpc>
                        <a:spcBef>
                          <a:spcPts val="0"/>
                        </a:spcBef>
                        <a:spcAft>
                          <a:spcPts val="800"/>
                        </a:spcAft>
                      </a:pPr>
                      <a:r>
                        <a:rPr lang="en-US" sz="1050" dirty="0">
                          <a:solidFill>
                            <a:schemeClr val="accent4"/>
                          </a:solidFill>
                          <a:effectLst/>
                          <a:latin typeface="Arial Narrow" panose="020B0606020202030204" pitchFamily="34" charset="0"/>
                        </a:rPr>
                        <a:t>0</a:t>
                      </a:r>
                      <a:endParaRPr lang="en-US" sz="1050" dirty="0">
                        <a:solidFill>
                          <a:schemeClr val="accent4"/>
                        </a:solidFill>
                        <a:effectLst/>
                        <a:latin typeface="Arial Narrow" panose="020B0606020202030204" pitchFamily="34" charset="0"/>
                        <a:ea typeface="Calibri" panose="020F0502020204030204" pitchFamily="34" charset="0"/>
                        <a:cs typeface="Times New Roman" panose="02020603050405020304" pitchFamily="18" charset="0"/>
                      </a:endParaRPr>
                    </a:p>
                  </a:txBody>
                  <a:tcPr marL="68580" marR="68580" marT="9525" marB="0">
                    <a:solidFill>
                      <a:srgbClr val="B4E6B4"/>
                    </a:solidFill>
                  </a:tcPr>
                </a:tc>
                <a:extLst>
                  <a:ext uri="{0D108BD9-81ED-4DB2-BD59-A6C34878D82A}">
                    <a16:rowId xmlns:a16="http://schemas.microsoft.com/office/drawing/2014/main" xmlns="" val="2309836328"/>
                  </a:ext>
                </a:extLst>
              </a:tr>
              <a:tr h="324994">
                <a:tc>
                  <a:txBody>
                    <a:bodyPr/>
                    <a:lstStyle/>
                    <a:p>
                      <a:pPr marL="0" marR="0" algn="ctr">
                        <a:lnSpc>
                          <a:spcPct val="107000"/>
                        </a:lnSpc>
                        <a:spcBef>
                          <a:spcPts val="0"/>
                        </a:spcBef>
                        <a:spcAft>
                          <a:spcPts val="800"/>
                        </a:spcAft>
                      </a:pPr>
                      <a:r>
                        <a:rPr lang="en-US" sz="1050" dirty="0">
                          <a:solidFill>
                            <a:schemeClr val="accent4"/>
                          </a:solidFill>
                          <a:effectLst/>
                          <a:latin typeface="Arial Narrow" panose="020B0606020202030204" pitchFamily="34" charset="0"/>
                        </a:rPr>
                        <a:t>LP</a:t>
                      </a:r>
                      <a:endParaRPr lang="en-US" sz="1050" dirty="0">
                        <a:solidFill>
                          <a:schemeClr val="accent4"/>
                        </a:solidFill>
                        <a:effectLst/>
                        <a:latin typeface="Arial Narrow" panose="020B0606020202030204" pitchFamily="34" charset="0"/>
                        <a:ea typeface="Calibri" panose="020F0502020204030204" pitchFamily="34" charset="0"/>
                        <a:cs typeface="Times New Roman" panose="02020603050405020304" pitchFamily="18" charset="0"/>
                      </a:endParaRPr>
                    </a:p>
                  </a:txBody>
                  <a:tcPr marL="68580" marR="68580" marT="9525" marB="0">
                    <a:solidFill>
                      <a:srgbClr val="DDDDDD"/>
                    </a:solidFill>
                  </a:tcPr>
                </a:tc>
                <a:tc>
                  <a:txBody>
                    <a:bodyPr/>
                    <a:lstStyle/>
                    <a:p>
                      <a:pPr marL="0" marR="0" algn="ctr">
                        <a:lnSpc>
                          <a:spcPct val="107000"/>
                        </a:lnSpc>
                        <a:spcBef>
                          <a:spcPts val="0"/>
                        </a:spcBef>
                        <a:spcAft>
                          <a:spcPts val="800"/>
                        </a:spcAft>
                      </a:pPr>
                      <a:r>
                        <a:rPr lang="en-US" sz="1050" dirty="0">
                          <a:solidFill>
                            <a:schemeClr val="accent4"/>
                          </a:solidFill>
                          <a:effectLst/>
                          <a:latin typeface="Arial Narrow" panose="020B0606020202030204" pitchFamily="34" charset="0"/>
                        </a:rPr>
                        <a:t>32</a:t>
                      </a:r>
                      <a:endParaRPr lang="en-US" sz="1050" dirty="0">
                        <a:solidFill>
                          <a:schemeClr val="accent4"/>
                        </a:solidFill>
                        <a:effectLst/>
                        <a:latin typeface="Arial Narrow" panose="020B0606020202030204" pitchFamily="34" charset="0"/>
                        <a:ea typeface="Calibri" panose="020F0502020204030204" pitchFamily="34" charset="0"/>
                        <a:cs typeface="Times New Roman" panose="02020603050405020304" pitchFamily="18" charset="0"/>
                      </a:endParaRPr>
                    </a:p>
                  </a:txBody>
                  <a:tcPr marL="68580" marR="68580" marT="9525" marB="0">
                    <a:solidFill>
                      <a:srgbClr val="DDDDDD"/>
                    </a:solidFill>
                  </a:tcPr>
                </a:tc>
                <a:tc>
                  <a:txBody>
                    <a:bodyPr/>
                    <a:lstStyle/>
                    <a:p>
                      <a:pPr marL="0" marR="0" algn="ctr">
                        <a:lnSpc>
                          <a:spcPct val="107000"/>
                        </a:lnSpc>
                        <a:spcBef>
                          <a:spcPts val="0"/>
                        </a:spcBef>
                        <a:spcAft>
                          <a:spcPts val="800"/>
                        </a:spcAft>
                      </a:pPr>
                      <a:r>
                        <a:rPr lang="en-US" sz="1050" dirty="0">
                          <a:solidFill>
                            <a:schemeClr val="accent4"/>
                          </a:solidFill>
                          <a:effectLst/>
                          <a:latin typeface="Arial Narrow" panose="020B0606020202030204" pitchFamily="34" charset="0"/>
                        </a:rPr>
                        <a:t>13</a:t>
                      </a:r>
                      <a:endParaRPr lang="en-US" sz="1050" dirty="0">
                        <a:solidFill>
                          <a:schemeClr val="accent4"/>
                        </a:solidFill>
                        <a:effectLst/>
                        <a:latin typeface="Arial Narrow" panose="020B0606020202030204" pitchFamily="34" charset="0"/>
                        <a:ea typeface="Calibri" panose="020F0502020204030204" pitchFamily="34" charset="0"/>
                        <a:cs typeface="Times New Roman" panose="02020603050405020304" pitchFamily="18" charset="0"/>
                      </a:endParaRPr>
                    </a:p>
                  </a:txBody>
                  <a:tcPr marL="68580" marR="68580" marT="9525" marB="0">
                    <a:solidFill>
                      <a:srgbClr val="DDDDDD"/>
                    </a:solidFill>
                  </a:tcPr>
                </a:tc>
                <a:tc>
                  <a:txBody>
                    <a:bodyPr/>
                    <a:lstStyle/>
                    <a:p>
                      <a:pPr marL="0" marR="0" algn="ctr">
                        <a:lnSpc>
                          <a:spcPct val="107000"/>
                        </a:lnSpc>
                        <a:spcBef>
                          <a:spcPts val="0"/>
                        </a:spcBef>
                        <a:spcAft>
                          <a:spcPts val="800"/>
                        </a:spcAft>
                      </a:pPr>
                      <a:r>
                        <a:rPr lang="en-US" sz="1050" dirty="0">
                          <a:solidFill>
                            <a:schemeClr val="accent4"/>
                          </a:solidFill>
                          <a:effectLst/>
                          <a:latin typeface="Arial Narrow" panose="020B0606020202030204" pitchFamily="34" charset="0"/>
                        </a:rPr>
                        <a:t>17</a:t>
                      </a:r>
                      <a:endParaRPr lang="en-US" sz="1050" dirty="0">
                        <a:solidFill>
                          <a:schemeClr val="accent4"/>
                        </a:solidFill>
                        <a:effectLst/>
                        <a:latin typeface="Arial Narrow" panose="020B0606020202030204" pitchFamily="34" charset="0"/>
                        <a:ea typeface="Calibri" panose="020F0502020204030204" pitchFamily="34" charset="0"/>
                        <a:cs typeface="Times New Roman" panose="02020603050405020304" pitchFamily="18" charset="0"/>
                      </a:endParaRPr>
                    </a:p>
                  </a:txBody>
                  <a:tcPr marL="68580" marR="68580" marT="9525" marB="0">
                    <a:solidFill>
                      <a:srgbClr val="DDDDDD"/>
                    </a:solidFill>
                  </a:tcPr>
                </a:tc>
                <a:tc>
                  <a:txBody>
                    <a:bodyPr/>
                    <a:lstStyle/>
                    <a:p>
                      <a:pPr marL="0" marR="0" algn="ctr">
                        <a:lnSpc>
                          <a:spcPct val="107000"/>
                        </a:lnSpc>
                        <a:spcBef>
                          <a:spcPts val="0"/>
                        </a:spcBef>
                        <a:spcAft>
                          <a:spcPts val="800"/>
                        </a:spcAft>
                      </a:pPr>
                      <a:r>
                        <a:rPr lang="en-US" sz="1050" dirty="0">
                          <a:solidFill>
                            <a:schemeClr val="accent4"/>
                          </a:solidFill>
                          <a:effectLst/>
                          <a:latin typeface="Arial Narrow" panose="020B0606020202030204" pitchFamily="34" charset="0"/>
                        </a:rPr>
                        <a:t>2</a:t>
                      </a:r>
                      <a:endParaRPr lang="en-US" sz="1050" dirty="0">
                        <a:solidFill>
                          <a:schemeClr val="accent4"/>
                        </a:solidFill>
                        <a:effectLst/>
                        <a:latin typeface="Arial Narrow" panose="020B0606020202030204" pitchFamily="34" charset="0"/>
                        <a:ea typeface="Calibri" panose="020F0502020204030204" pitchFamily="34" charset="0"/>
                        <a:cs typeface="Times New Roman" panose="02020603050405020304" pitchFamily="18" charset="0"/>
                      </a:endParaRPr>
                    </a:p>
                  </a:txBody>
                  <a:tcPr marL="68580" marR="68580" marT="9525" marB="0">
                    <a:solidFill>
                      <a:srgbClr val="DDDDDD"/>
                    </a:solidFill>
                  </a:tcPr>
                </a:tc>
                <a:tc>
                  <a:txBody>
                    <a:bodyPr/>
                    <a:lstStyle/>
                    <a:p>
                      <a:pPr marL="0" marR="0" algn="ctr">
                        <a:lnSpc>
                          <a:spcPct val="107000"/>
                        </a:lnSpc>
                        <a:spcBef>
                          <a:spcPts val="0"/>
                        </a:spcBef>
                        <a:spcAft>
                          <a:spcPts val="800"/>
                        </a:spcAft>
                      </a:pPr>
                      <a:r>
                        <a:rPr lang="en-US" sz="1050" dirty="0">
                          <a:solidFill>
                            <a:schemeClr val="accent4"/>
                          </a:solidFill>
                          <a:effectLst/>
                          <a:latin typeface="Arial Narrow" panose="020B0606020202030204" pitchFamily="34" charset="0"/>
                        </a:rPr>
                        <a:t>0</a:t>
                      </a:r>
                      <a:endParaRPr lang="en-US" sz="1050" dirty="0">
                        <a:solidFill>
                          <a:schemeClr val="accent4"/>
                        </a:solidFill>
                        <a:effectLst/>
                        <a:latin typeface="Arial Narrow" panose="020B0606020202030204" pitchFamily="34" charset="0"/>
                        <a:ea typeface="Calibri" panose="020F0502020204030204" pitchFamily="34" charset="0"/>
                        <a:cs typeface="Times New Roman" panose="02020603050405020304" pitchFamily="18" charset="0"/>
                      </a:endParaRPr>
                    </a:p>
                  </a:txBody>
                  <a:tcPr marL="68580" marR="68580" marT="9525" marB="0">
                    <a:solidFill>
                      <a:srgbClr val="DDDDDD"/>
                    </a:solidFill>
                  </a:tcPr>
                </a:tc>
                <a:extLst>
                  <a:ext uri="{0D108BD9-81ED-4DB2-BD59-A6C34878D82A}">
                    <a16:rowId xmlns:a16="http://schemas.microsoft.com/office/drawing/2014/main" xmlns="" val="3963990598"/>
                  </a:ext>
                </a:extLst>
              </a:tr>
              <a:tr h="324994">
                <a:tc>
                  <a:txBody>
                    <a:bodyPr/>
                    <a:lstStyle/>
                    <a:p>
                      <a:pPr marL="0" marR="0" algn="ctr">
                        <a:lnSpc>
                          <a:spcPct val="107000"/>
                        </a:lnSpc>
                        <a:spcBef>
                          <a:spcPts val="0"/>
                        </a:spcBef>
                        <a:spcAft>
                          <a:spcPts val="800"/>
                        </a:spcAft>
                      </a:pPr>
                      <a:r>
                        <a:rPr lang="en-US" sz="1050" dirty="0">
                          <a:solidFill>
                            <a:schemeClr val="accent4"/>
                          </a:solidFill>
                          <a:effectLst/>
                          <a:latin typeface="Arial Narrow" panose="020B0606020202030204" pitchFamily="34" charset="0"/>
                        </a:rPr>
                        <a:t>MP</a:t>
                      </a:r>
                      <a:endParaRPr lang="en-US" sz="1050" dirty="0">
                        <a:solidFill>
                          <a:schemeClr val="accent4"/>
                        </a:solidFill>
                        <a:effectLst/>
                        <a:latin typeface="Arial Narrow" panose="020B0606020202030204" pitchFamily="34" charset="0"/>
                        <a:ea typeface="Calibri" panose="020F0502020204030204" pitchFamily="34" charset="0"/>
                        <a:cs typeface="Times New Roman" panose="02020603050405020304" pitchFamily="18" charset="0"/>
                      </a:endParaRPr>
                    </a:p>
                  </a:txBody>
                  <a:tcPr marL="68580" marR="68580" marT="9525" marB="0">
                    <a:solidFill>
                      <a:srgbClr val="B4E6B4"/>
                    </a:solidFill>
                  </a:tcPr>
                </a:tc>
                <a:tc>
                  <a:txBody>
                    <a:bodyPr/>
                    <a:lstStyle/>
                    <a:p>
                      <a:pPr marL="0" marR="0" algn="ctr">
                        <a:lnSpc>
                          <a:spcPct val="107000"/>
                        </a:lnSpc>
                        <a:spcBef>
                          <a:spcPts val="0"/>
                        </a:spcBef>
                        <a:spcAft>
                          <a:spcPts val="800"/>
                        </a:spcAft>
                      </a:pPr>
                      <a:r>
                        <a:rPr lang="en-US" sz="1050" dirty="0">
                          <a:solidFill>
                            <a:schemeClr val="accent4"/>
                          </a:solidFill>
                          <a:effectLst/>
                          <a:latin typeface="Arial Narrow" panose="020B0606020202030204" pitchFamily="34" charset="0"/>
                        </a:rPr>
                        <a:t>5</a:t>
                      </a:r>
                      <a:endParaRPr lang="en-US" sz="1050" dirty="0">
                        <a:solidFill>
                          <a:schemeClr val="accent4"/>
                        </a:solidFill>
                        <a:effectLst/>
                        <a:latin typeface="Arial Narrow" panose="020B0606020202030204" pitchFamily="34" charset="0"/>
                        <a:ea typeface="Calibri" panose="020F0502020204030204" pitchFamily="34" charset="0"/>
                        <a:cs typeface="Times New Roman" panose="02020603050405020304" pitchFamily="18" charset="0"/>
                      </a:endParaRPr>
                    </a:p>
                  </a:txBody>
                  <a:tcPr marL="68580" marR="68580" marT="9525" marB="0">
                    <a:solidFill>
                      <a:srgbClr val="B4E6B4"/>
                    </a:solidFill>
                  </a:tcPr>
                </a:tc>
                <a:tc>
                  <a:txBody>
                    <a:bodyPr/>
                    <a:lstStyle/>
                    <a:p>
                      <a:pPr marL="0" marR="0" algn="ctr">
                        <a:lnSpc>
                          <a:spcPct val="107000"/>
                        </a:lnSpc>
                        <a:spcBef>
                          <a:spcPts val="0"/>
                        </a:spcBef>
                        <a:spcAft>
                          <a:spcPts val="800"/>
                        </a:spcAft>
                      </a:pPr>
                      <a:r>
                        <a:rPr lang="en-US" sz="1050" dirty="0">
                          <a:solidFill>
                            <a:schemeClr val="accent4"/>
                          </a:solidFill>
                          <a:effectLst/>
                          <a:latin typeface="Arial Narrow" panose="020B0606020202030204" pitchFamily="34" charset="0"/>
                        </a:rPr>
                        <a:t>1</a:t>
                      </a:r>
                      <a:endParaRPr lang="en-US" sz="1050" dirty="0">
                        <a:solidFill>
                          <a:schemeClr val="accent4"/>
                        </a:solidFill>
                        <a:effectLst/>
                        <a:latin typeface="Arial Narrow" panose="020B0606020202030204" pitchFamily="34" charset="0"/>
                        <a:ea typeface="Calibri" panose="020F0502020204030204" pitchFamily="34" charset="0"/>
                        <a:cs typeface="Times New Roman" panose="02020603050405020304" pitchFamily="18" charset="0"/>
                      </a:endParaRPr>
                    </a:p>
                  </a:txBody>
                  <a:tcPr marL="68580" marR="68580" marT="9525" marB="0">
                    <a:solidFill>
                      <a:srgbClr val="B4E6B4"/>
                    </a:solidFill>
                  </a:tcPr>
                </a:tc>
                <a:tc>
                  <a:txBody>
                    <a:bodyPr/>
                    <a:lstStyle/>
                    <a:p>
                      <a:pPr marL="0" marR="0" algn="ctr">
                        <a:lnSpc>
                          <a:spcPct val="107000"/>
                        </a:lnSpc>
                        <a:spcBef>
                          <a:spcPts val="0"/>
                        </a:spcBef>
                        <a:spcAft>
                          <a:spcPts val="800"/>
                        </a:spcAft>
                      </a:pPr>
                      <a:r>
                        <a:rPr lang="en-US" sz="1050" dirty="0">
                          <a:solidFill>
                            <a:schemeClr val="accent4"/>
                          </a:solidFill>
                          <a:effectLst/>
                          <a:latin typeface="Arial Narrow" panose="020B0606020202030204" pitchFamily="34" charset="0"/>
                        </a:rPr>
                        <a:t>3</a:t>
                      </a:r>
                      <a:endParaRPr lang="en-US" sz="1050" dirty="0">
                        <a:solidFill>
                          <a:schemeClr val="accent4"/>
                        </a:solidFill>
                        <a:effectLst/>
                        <a:latin typeface="Arial Narrow" panose="020B0606020202030204" pitchFamily="34" charset="0"/>
                        <a:ea typeface="Calibri" panose="020F0502020204030204" pitchFamily="34" charset="0"/>
                        <a:cs typeface="Times New Roman" panose="02020603050405020304" pitchFamily="18" charset="0"/>
                      </a:endParaRPr>
                    </a:p>
                  </a:txBody>
                  <a:tcPr marL="68580" marR="68580" marT="9525" marB="0">
                    <a:solidFill>
                      <a:srgbClr val="B4E6B4"/>
                    </a:solidFill>
                  </a:tcPr>
                </a:tc>
                <a:tc>
                  <a:txBody>
                    <a:bodyPr/>
                    <a:lstStyle/>
                    <a:p>
                      <a:pPr marL="0" marR="0" algn="ctr">
                        <a:lnSpc>
                          <a:spcPct val="107000"/>
                        </a:lnSpc>
                        <a:spcBef>
                          <a:spcPts val="0"/>
                        </a:spcBef>
                        <a:spcAft>
                          <a:spcPts val="800"/>
                        </a:spcAft>
                      </a:pPr>
                      <a:r>
                        <a:rPr lang="en-US" sz="1050" dirty="0">
                          <a:solidFill>
                            <a:schemeClr val="accent4"/>
                          </a:solidFill>
                          <a:effectLst/>
                          <a:latin typeface="Arial Narrow" panose="020B0606020202030204" pitchFamily="34" charset="0"/>
                        </a:rPr>
                        <a:t>1</a:t>
                      </a:r>
                      <a:endParaRPr lang="en-US" sz="1050" dirty="0">
                        <a:solidFill>
                          <a:schemeClr val="accent4"/>
                        </a:solidFill>
                        <a:effectLst/>
                        <a:latin typeface="Arial Narrow" panose="020B0606020202030204" pitchFamily="34" charset="0"/>
                        <a:ea typeface="Calibri" panose="020F0502020204030204" pitchFamily="34" charset="0"/>
                        <a:cs typeface="Times New Roman" panose="02020603050405020304" pitchFamily="18" charset="0"/>
                      </a:endParaRPr>
                    </a:p>
                  </a:txBody>
                  <a:tcPr marL="68580" marR="68580" marT="9525" marB="0">
                    <a:solidFill>
                      <a:srgbClr val="B4E6B4"/>
                    </a:solidFill>
                  </a:tcPr>
                </a:tc>
                <a:tc>
                  <a:txBody>
                    <a:bodyPr/>
                    <a:lstStyle/>
                    <a:p>
                      <a:pPr marL="0" marR="0" algn="ctr">
                        <a:lnSpc>
                          <a:spcPct val="107000"/>
                        </a:lnSpc>
                        <a:spcBef>
                          <a:spcPts val="0"/>
                        </a:spcBef>
                        <a:spcAft>
                          <a:spcPts val="800"/>
                        </a:spcAft>
                      </a:pPr>
                      <a:r>
                        <a:rPr lang="en-US" sz="1050" dirty="0">
                          <a:solidFill>
                            <a:schemeClr val="accent4"/>
                          </a:solidFill>
                          <a:effectLst/>
                          <a:latin typeface="Arial Narrow" panose="020B0606020202030204" pitchFamily="34" charset="0"/>
                        </a:rPr>
                        <a:t>0</a:t>
                      </a:r>
                      <a:endParaRPr lang="en-US" sz="1050" dirty="0">
                        <a:solidFill>
                          <a:schemeClr val="accent4"/>
                        </a:solidFill>
                        <a:effectLst/>
                        <a:latin typeface="Arial Narrow" panose="020B0606020202030204" pitchFamily="34" charset="0"/>
                        <a:ea typeface="Calibri" panose="020F0502020204030204" pitchFamily="34" charset="0"/>
                        <a:cs typeface="Times New Roman" panose="02020603050405020304" pitchFamily="18" charset="0"/>
                      </a:endParaRPr>
                    </a:p>
                  </a:txBody>
                  <a:tcPr marL="68580" marR="68580" marT="9525" marB="0">
                    <a:solidFill>
                      <a:srgbClr val="B4E6B4"/>
                    </a:solidFill>
                  </a:tcPr>
                </a:tc>
                <a:extLst>
                  <a:ext uri="{0D108BD9-81ED-4DB2-BD59-A6C34878D82A}">
                    <a16:rowId xmlns:a16="http://schemas.microsoft.com/office/drawing/2014/main" xmlns="" val="1960453186"/>
                  </a:ext>
                </a:extLst>
              </a:tr>
              <a:tr h="324994">
                <a:tc>
                  <a:txBody>
                    <a:bodyPr/>
                    <a:lstStyle/>
                    <a:p>
                      <a:pPr marL="0" marR="0" algn="ctr">
                        <a:lnSpc>
                          <a:spcPct val="107000"/>
                        </a:lnSpc>
                        <a:spcBef>
                          <a:spcPts val="0"/>
                        </a:spcBef>
                        <a:spcAft>
                          <a:spcPts val="800"/>
                        </a:spcAft>
                      </a:pPr>
                      <a:r>
                        <a:rPr lang="en-US" sz="1050" dirty="0">
                          <a:solidFill>
                            <a:schemeClr val="accent4"/>
                          </a:solidFill>
                          <a:effectLst/>
                          <a:latin typeface="Arial Narrow" panose="020B0606020202030204" pitchFamily="34" charset="0"/>
                        </a:rPr>
                        <a:t>NW</a:t>
                      </a:r>
                      <a:endParaRPr lang="en-US" sz="1050" dirty="0">
                        <a:solidFill>
                          <a:schemeClr val="accent4"/>
                        </a:solidFill>
                        <a:effectLst/>
                        <a:latin typeface="Arial Narrow" panose="020B0606020202030204" pitchFamily="34" charset="0"/>
                        <a:ea typeface="Calibri" panose="020F0502020204030204" pitchFamily="34" charset="0"/>
                        <a:cs typeface="Times New Roman" panose="02020603050405020304" pitchFamily="18" charset="0"/>
                      </a:endParaRPr>
                    </a:p>
                  </a:txBody>
                  <a:tcPr marL="68580" marR="68580" marT="9525" marB="0">
                    <a:solidFill>
                      <a:srgbClr val="DDDDDD"/>
                    </a:solidFill>
                  </a:tcPr>
                </a:tc>
                <a:tc>
                  <a:txBody>
                    <a:bodyPr/>
                    <a:lstStyle/>
                    <a:p>
                      <a:pPr marL="0" marR="0" algn="ctr">
                        <a:lnSpc>
                          <a:spcPct val="107000"/>
                        </a:lnSpc>
                        <a:spcBef>
                          <a:spcPts val="0"/>
                        </a:spcBef>
                        <a:spcAft>
                          <a:spcPts val="800"/>
                        </a:spcAft>
                      </a:pPr>
                      <a:r>
                        <a:rPr lang="en-US" sz="1050" dirty="0">
                          <a:solidFill>
                            <a:schemeClr val="accent4"/>
                          </a:solidFill>
                          <a:effectLst/>
                          <a:latin typeface="Arial Narrow" panose="020B0606020202030204" pitchFamily="34" charset="0"/>
                        </a:rPr>
                        <a:t>11</a:t>
                      </a:r>
                      <a:endParaRPr lang="en-US" sz="1050" dirty="0">
                        <a:solidFill>
                          <a:schemeClr val="accent4"/>
                        </a:solidFill>
                        <a:effectLst/>
                        <a:latin typeface="Arial Narrow" panose="020B0606020202030204" pitchFamily="34" charset="0"/>
                        <a:ea typeface="Calibri" panose="020F0502020204030204" pitchFamily="34" charset="0"/>
                        <a:cs typeface="Times New Roman" panose="02020603050405020304" pitchFamily="18" charset="0"/>
                      </a:endParaRPr>
                    </a:p>
                  </a:txBody>
                  <a:tcPr marL="68580" marR="68580" marT="9525" marB="0">
                    <a:solidFill>
                      <a:srgbClr val="DDDDDD"/>
                    </a:solidFill>
                  </a:tcPr>
                </a:tc>
                <a:tc>
                  <a:txBody>
                    <a:bodyPr/>
                    <a:lstStyle/>
                    <a:p>
                      <a:pPr marL="0" marR="0" algn="ctr">
                        <a:lnSpc>
                          <a:spcPct val="107000"/>
                        </a:lnSpc>
                        <a:spcBef>
                          <a:spcPts val="0"/>
                        </a:spcBef>
                        <a:spcAft>
                          <a:spcPts val="800"/>
                        </a:spcAft>
                      </a:pPr>
                      <a:r>
                        <a:rPr lang="en-US" sz="1050" dirty="0">
                          <a:solidFill>
                            <a:schemeClr val="accent4"/>
                          </a:solidFill>
                          <a:effectLst/>
                          <a:latin typeface="Arial Narrow" panose="020B0606020202030204" pitchFamily="34" charset="0"/>
                        </a:rPr>
                        <a:t>5</a:t>
                      </a:r>
                      <a:endParaRPr lang="en-US" sz="1050" dirty="0">
                        <a:solidFill>
                          <a:schemeClr val="accent4"/>
                        </a:solidFill>
                        <a:effectLst/>
                        <a:latin typeface="Arial Narrow" panose="020B0606020202030204" pitchFamily="34" charset="0"/>
                        <a:ea typeface="Calibri" panose="020F0502020204030204" pitchFamily="34" charset="0"/>
                        <a:cs typeface="Times New Roman" panose="02020603050405020304" pitchFamily="18" charset="0"/>
                      </a:endParaRPr>
                    </a:p>
                  </a:txBody>
                  <a:tcPr marL="68580" marR="68580" marT="9525" marB="0">
                    <a:solidFill>
                      <a:srgbClr val="DDDDDD"/>
                    </a:solidFill>
                  </a:tcPr>
                </a:tc>
                <a:tc>
                  <a:txBody>
                    <a:bodyPr/>
                    <a:lstStyle/>
                    <a:p>
                      <a:pPr marL="0" marR="0" algn="ctr">
                        <a:lnSpc>
                          <a:spcPct val="107000"/>
                        </a:lnSpc>
                        <a:spcBef>
                          <a:spcPts val="0"/>
                        </a:spcBef>
                        <a:spcAft>
                          <a:spcPts val="800"/>
                        </a:spcAft>
                      </a:pPr>
                      <a:r>
                        <a:rPr lang="en-US" sz="1050" dirty="0">
                          <a:solidFill>
                            <a:schemeClr val="accent4"/>
                          </a:solidFill>
                          <a:effectLst/>
                          <a:latin typeface="Arial Narrow" panose="020B0606020202030204" pitchFamily="34" charset="0"/>
                        </a:rPr>
                        <a:t>3</a:t>
                      </a:r>
                      <a:endParaRPr lang="en-US" sz="1050" dirty="0">
                        <a:solidFill>
                          <a:schemeClr val="accent4"/>
                        </a:solidFill>
                        <a:effectLst/>
                        <a:latin typeface="Arial Narrow" panose="020B0606020202030204" pitchFamily="34" charset="0"/>
                        <a:ea typeface="Calibri" panose="020F0502020204030204" pitchFamily="34" charset="0"/>
                        <a:cs typeface="Times New Roman" panose="02020603050405020304" pitchFamily="18" charset="0"/>
                      </a:endParaRPr>
                    </a:p>
                  </a:txBody>
                  <a:tcPr marL="68580" marR="68580" marT="9525" marB="0">
                    <a:solidFill>
                      <a:srgbClr val="DDDDDD"/>
                    </a:solidFill>
                  </a:tcPr>
                </a:tc>
                <a:tc>
                  <a:txBody>
                    <a:bodyPr/>
                    <a:lstStyle/>
                    <a:p>
                      <a:pPr marL="0" marR="0" algn="ctr">
                        <a:lnSpc>
                          <a:spcPct val="107000"/>
                        </a:lnSpc>
                        <a:spcBef>
                          <a:spcPts val="0"/>
                        </a:spcBef>
                        <a:spcAft>
                          <a:spcPts val="800"/>
                        </a:spcAft>
                      </a:pPr>
                      <a:r>
                        <a:rPr lang="en-US" sz="1050" dirty="0">
                          <a:solidFill>
                            <a:schemeClr val="accent4"/>
                          </a:solidFill>
                          <a:effectLst/>
                          <a:latin typeface="Arial Narrow" panose="020B0606020202030204" pitchFamily="34" charset="0"/>
                        </a:rPr>
                        <a:t>3</a:t>
                      </a:r>
                      <a:endParaRPr lang="en-US" sz="1050" dirty="0">
                        <a:solidFill>
                          <a:schemeClr val="accent4"/>
                        </a:solidFill>
                        <a:effectLst/>
                        <a:latin typeface="Arial Narrow" panose="020B0606020202030204" pitchFamily="34" charset="0"/>
                        <a:ea typeface="Calibri" panose="020F0502020204030204" pitchFamily="34" charset="0"/>
                        <a:cs typeface="Times New Roman" panose="02020603050405020304" pitchFamily="18" charset="0"/>
                      </a:endParaRPr>
                    </a:p>
                  </a:txBody>
                  <a:tcPr marL="68580" marR="68580" marT="9525" marB="0">
                    <a:solidFill>
                      <a:srgbClr val="DDDDDD"/>
                    </a:solidFill>
                  </a:tcPr>
                </a:tc>
                <a:tc>
                  <a:txBody>
                    <a:bodyPr/>
                    <a:lstStyle/>
                    <a:p>
                      <a:pPr marL="0" marR="0" algn="ctr">
                        <a:lnSpc>
                          <a:spcPct val="107000"/>
                        </a:lnSpc>
                        <a:spcBef>
                          <a:spcPts val="0"/>
                        </a:spcBef>
                        <a:spcAft>
                          <a:spcPts val="800"/>
                        </a:spcAft>
                      </a:pPr>
                      <a:r>
                        <a:rPr lang="en-US" sz="1050" dirty="0">
                          <a:solidFill>
                            <a:schemeClr val="accent4"/>
                          </a:solidFill>
                          <a:effectLst/>
                          <a:latin typeface="Arial Narrow" panose="020B0606020202030204" pitchFamily="34" charset="0"/>
                        </a:rPr>
                        <a:t>0</a:t>
                      </a:r>
                      <a:endParaRPr lang="en-US" sz="1050" dirty="0">
                        <a:solidFill>
                          <a:schemeClr val="accent4"/>
                        </a:solidFill>
                        <a:effectLst/>
                        <a:latin typeface="Arial Narrow" panose="020B0606020202030204" pitchFamily="34" charset="0"/>
                        <a:ea typeface="Calibri" panose="020F0502020204030204" pitchFamily="34" charset="0"/>
                        <a:cs typeface="Times New Roman" panose="02020603050405020304" pitchFamily="18" charset="0"/>
                      </a:endParaRPr>
                    </a:p>
                  </a:txBody>
                  <a:tcPr marL="68580" marR="68580" marT="9525" marB="0">
                    <a:solidFill>
                      <a:srgbClr val="DDDDDD"/>
                    </a:solidFill>
                  </a:tcPr>
                </a:tc>
                <a:extLst>
                  <a:ext uri="{0D108BD9-81ED-4DB2-BD59-A6C34878D82A}">
                    <a16:rowId xmlns:a16="http://schemas.microsoft.com/office/drawing/2014/main" xmlns="" val="4110851339"/>
                  </a:ext>
                </a:extLst>
              </a:tr>
              <a:tr h="324994">
                <a:tc>
                  <a:txBody>
                    <a:bodyPr/>
                    <a:lstStyle/>
                    <a:p>
                      <a:pPr marL="0" marR="0" algn="ctr">
                        <a:lnSpc>
                          <a:spcPct val="107000"/>
                        </a:lnSpc>
                        <a:spcBef>
                          <a:spcPts val="0"/>
                        </a:spcBef>
                        <a:spcAft>
                          <a:spcPts val="800"/>
                        </a:spcAft>
                      </a:pPr>
                      <a:r>
                        <a:rPr lang="en-US" sz="1050" dirty="0">
                          <a:solidFill>
                            <a:schemeClr val="accent4"/>
                          </a:solidFill>
                          <a:effectLst/>
                          <a:latin typeface="Arial Narrow" panose="020B0606020202030204" pitchFamily="34" charset="0"/>
                        </a:rPr>
                        <a:t>NC</a:t>
                      </a:r>
                      <a:endParaRPr lang="en-US" sz="1050" dirty="0">
                        <a:solidFill>
                          <a:schemeClr val="accent4"/>
                        </a:solidFill>
                        <a:effectLst/>
                        <a:latin typeface="Arial Narrow" panose="020B0606020202030204" pitchFamily="34" charset="0"/>
                        <a:ea typeface="Calibri" panose="020F0502020204030204" pitchFamily="34" charset="0"/>
                        <a:cs typeface="Times New Roman" panose="02020603050405020304" pitchFamily="18" charset="0"/>
                      </a:endParaRPr>
                    </a:p>
                  </a:txBody>
                  <a:tcPr marL="68580" marR="68580" marT="9525" marB="0">
                    <a:solidFill>
                      <a:srgbClr val="B4E6B4"/>
                    </a:solidFill>
                  </a:tcPr>
                </a:tc>
                <a:tc>
                  <a:txBody>
                    <a:bodyPr/>
                    <a:lstStyle/>
                    <a:p>
                      <a:pPr marL="0" marR="0" algn="ctr">
                        <a:lnSpc>
                          <a:spcPct val="107000"/>
                        </a:lnSpc>
                        <a:spcBef>
                          <a:spcPts val="0"/>
                        </a:spcBef>
                        <a:spcAft>
                          <a:spcPts val="800"/>
                        </a:spcAft>
                      </a:pPr>
                      <a:r>
                        <a:rPr lang="en-US" sz="1050" dirty="0">
                          <a:solidFill>
                            <a:schemeClr val="accent4"/>
                          </a:solidFill>
                          <a:effectLst/>
                          <a:latin typeface="Arial Narrow" panose="020B0606020202030204" pitchFamily="34" charset="0"/>
                        </a:rPr>
                        <a:t>42</a:t>
                      </a:r>
                      <a:endParaRPr lang="en-US" sz="1050" dirty="0">
                        <a:solidFill>
                          <a:schemeClr val="accent4"/>
                        </a:solidFill>
                        <a:effectLst/>
                        <a:latin typeface="Arial Narrow" panose="020B0606020202030204" pitchFamily="34" charset="0"/>
                        <a:ea typeface="Calibri" panose="020F0502020204030204" pitchFamily="34" charset="0"/>
                        <a:cs typeface="Times New Roman" panose="02020603050405020304" pitchFamily="18" charset="0"/>
                      </a:endParaRPr>
                    </a:p>
                  </a:txBody>
                  <a:tcPr marL="68580" marR="68580" marT="9525" marB="0">
                    <a:solidFill>
                      <a:srgbClr val="B4E6B4"/>
                    </a:solidFill>
                  </a:tcPr>
                </a:tc>
                <a:tc>
                  <a:txBody>
                    <a:bodyPr/>
                    <a:lstStyle/>
                    <a:p>
                      <a:pPr marL="0" marR="0" algn="ctr">
                        <a:lnSpc>
                          <a:spcPct val="107000"/>
                        </a:lnSpc>
                        <a:spcBef>
                          <a:spcPts val="0"/>
                        </a:spcBef>
                        <a:spcAft>
                          <a:spcPts val="800"/>
                        </a:spcAft>
                      </a:pPr>
                      <a:r>
                        <a:rPr lang="en-US" sz="1050" dirty="0">
                          <a:solidFill>
                            <a:schemeClr val="accent4"/>
                          </a:solidFill>
                          <a:effectLst/>
                          <a:latin typeface="Arial Narrow" panose="020B0606020202030204" pitchFamily="34" charset="0"/>
                        </a:rPr>
                        <a:t>3</a:t>
                      </a:r>
                      <a:endParaRPr lang="en-US" sz="1050" dirty="0">
                        <a:solidFill>
                          <a:schemeClr val="accent4"/>
                        </a:solidFill>
                        <a:effectLst/>
                        <a:latin typeface="Arial Narrow" panose="020B0606020202030204" pitchFamily="34" charset="0"/>
                        <a:ea typeface="Calibri" panose="020F0502020204030204" pitchFamily="34" charset="0"/>
                        <a:cs typeface="Times New Roman" panose="02020603050405020304" pitchFamily="18" charset="0"/>
                      </a:endParaRPr>
                    </a:p>
                  </a:txBody>
                  <a:tcPr marL="68580" marR="68580" marT="9525" marB="0">
                    <a:solidFill>
                      <a:srgbClr val="B4E6B4"/>
                    </a:solidFill>
                  </a:tcPr>
                </a:tc>
                <a:tc>
                  <a:txBody>
                    <a:bodyPr/>
                    <a:lstStyle/>
                    <a:p>
                      <a:pPr marL="0" marR="0" algn="ctr">
                        <a:lnSpc>
                          <a:spcPct val="107000"/>
                        </a:lnSpc>
                        <a:spcBef>
                          <a:spcPts val="0"/>
                        </a:spcBef>
                        <a:spcAft>
                          <a:spcPts val="800"/>
                        </a:spcAft>
                      </a:pPr>
                      <a:r>
                        <a:rPr lang="en-US" sz="1050" dirty="0">
                          <a:solidFill>
                            <a:schemeClr val="accent4"/>
                          </a:solidFill>
                          <a:effectLst/>
                          <a:latin typeface="Arial Narrow" panose="020B0606020202030204" pitchFamily="34" charset="0"/>
                        </a:rPr>
                        <a:t>37</a:t>
                      </a:r>
                      <a:endParaRPr lang="en-US" sz="1050" dirty="0">
                        <a:solidFill>
                          <a:schemeClr val="accent4"/>
                        </a:solidFill>
                        <a:effectLst/>
                        <a:latin typeface="Arial Narrow" panose="020B0606020202030204" pitchFamily="34" charset="0"/>
                        <a:ea typeface="Calibri" panose="020F0502020204030204" pitchFamily="34" charset="0"/>
                        <a:cs typeface="Times New Roman" panose="02020603050405020304" pitchFamily="18" charset="0"/>
                      </a:endParaRPr>
                    </a:p>
                  </a:txBody>
                  <a:tcPr marL="68580" marR="68580" marT="9525" marB="0">
                    <a:solidFill>
                      <a:srgbClr val="B4E6B4"/>
                    </a:solidFill>
                  </a:tcPr>
                </a:tc>
                <a:tc>
                  <a:txBody>
                    <a:bodyPr/>
                    <a:lstStyle/>
                    <a:p>
                      <a:pPr marL="0" marR="0" algn="ctr">
                        <a:lnSpc>
                          <a:spcPct val="107000"/>
                        </a:lnSpc>
                        <a:spcBef>
                          <a:spcPts val="0"/>
                        </a:spcBef>
                        <a:spcAft>
                          <a:spcPts val="800"/>
                        </a:spcAft>
                      </a:pPr>
                      <a:r>
                        <a:rPr lang="en-US" sz="1050" dirty="0">
                          <a:solidFill>
                            <a:schemeClr val="accent4"/>
                          </a:solidFill>
                          <a:effectLst/>
                          <a:latin typeface="Arial Narrow" panose="020B0606020202030204" pitchFamily="34" charset="0"/>
                        </a:rPr>
                        <a:t>2</a:t>
                      </a:r>
                      <a:endParaRPr lang="en-US" sz="1050" dirty="0">
                        <a:solidFill>
                          <a:schemeClr val="accent4"/>
                        </a:solidFill>
                        <a:effectLst/>
                        <a:latin typeface="Arial Narrow" panose="020B0606020202030204" pitchFamily="34" charset="0"/>
                        <a:ea typeface="Calibri" panose="020F0502020204030204" pitchFamily="34" charset="0"/>
                        <a:cs typeface="Times New Roman" panose="02020603050405020304" pitchFamily="18" charset="0"/>
                      </a:endParaRPr>
                    </a:p>
                  </a:txBody>
                  <a:tcPr marL="68580" marR="68580" marT="9525" marB="0">
                    <a:solidFill>
                      <a:srgbClr val="B4E6B4"/>
                    </a:solidFill>
                  </a:tcPr>
                </a:tc>
                <a:tc>
                  <a:txBody>
                    <a:bodyPr/>
                    <a:lstStyle/>
                    <a:p>
                      <a:pPr marL="0" marR="0" algn="ctr">
                        <a:lnSpc>
                          <a:spcPct val="107000"/>
                        </a:lnSpc>
                        <a:spcBef>
                          <a:spcPts val="0"/>
                        </a:spcBef>
                        <a:spcAft>
                          <a:spcPts val="800"/>
                        </a:spcAft>
                      </a:pPr>
                      <a:r>
                        <a:rPr lang="en-US" sz="1050" dirty="0">
                          <a:solidFill>
                            <a:schemeClr val="accent4"/>
                          </a:solidFill>
                          <a:effectLst/>
                          <a:latin typeface="Arial Narrow" panose="020B0606020202030204" pitchFamily="34" charset="0"/>
                        </a:rPr>
                        <a:t>0</a:t>
                      </a:r>
                      <a:endParaRPr lang="en-US" sz="1050" dirty="0">
                        <a:solidFill>
                          <a:schemeClr val="accent4"/>
                        </a:solidFill>
                        <a:effectLst/>
                        <a:latin typeface="Arial Narrow" panose="020B0606020202030204" pitchFamily="34" charset="0"/>
                        <a:ea typeface="Calibri" panose="020F0502020204030204" pitchFamily="34" charset="0"/>
                        <a:cs typeface="Times New Roman" panose="02020603050405020304" pitchFamily="18" charset="0"/>
                      </a:endParaRPr>
                    </a:p>
                  </a:txBody>
                  <a:tcPr marL="68580" marR="68580" marT="9525" marB="0">
                    <a:solidFill>
                      <a:srgbClr val="B4E6B4"/>
                    </a:solidFill>
                  </a:tcPr>
                </a:tc>
                <a:extLst>
                  <a:ext uri="{0D108BD9-81ED-4DB2-BD59-A6C34878D82A}">
                    <a16:rowId xmlns:a16="http://schemas.microsoft.com/office/drawing/2014/main" xmlns="" val="2834459164"/>
                  </a:ext>
                </a:extLst>
              </a:tr>
              <a:tr h="324994">
                <a:tc>
                  <a:txBody>
                    <a:bodyPr/>
                    <a:lstStyle/>
                    <a:p>
                      <a:pPr marL="0" marR="0" algn="ctr">
                        <a:lnSpc>
                          <a:spcPct val="107000"/>
                        </a:lnSpc>
                        <a:spcBef>
                          <a:spcPts val="0"/>
                        </a:spcBef>
                        <a:spcAft>
                          <a:spcPts val="800"/>
                        </a:spcAft>
                      </a:pPr>
                      <a:r>
                        <a:rPr lang="en-US" sz="1050" dirty="0">
                          <a:solidFill>
                            <a:schemeClr val="accent4"/>
                          </a:solidFill>
                          <a:effectLst/>
                          <a:latin typeface="Arial Narrow" panose="020B0606020202030204" pitchFamily="34" charset="0"/>
                        </a:rPr>
                        <a:t>WC</a:t>
                      </a:r>
                      <a:endParaRPr lang="en-US" sz="1050" dirty="0">
                        <a:solidFill>
                          <a:schemeClr val="accent4"/>
                        </a:solidFill>
                        <a:effectLst/>
                        <a:latin typeface="Arial Narrow" panose="020B0606020202030204" pitchFamily="34" charset="0"/>
                        <a:ea typeface="Calibri" panose="020F0502020204030204" pitchFamily="34" charset="0"/>
                        <a:cs typeface="Times New Roman" panose="02020603050405020304" pitchFamily="18" charset="0"/>
                      </a:endParaRPr>
                    </a:p>
                  </a:txBody>
                  <a:tcPr marL="68580" marR="68580" marT="9525" marB="0">
                    <a:solidFill>
                      <a:srgbClr val="DDDDDD"/>
                    </a:solidFill>
                  </a:tcPr>
                </a:tc>
                <a:tc>
                  <a:txBody>
                    <a:bodyPr/>
                    <a:lstStyle/>
                    <a:p>
                      <a:pPr marL="0" marR="0" algn="ctr">
                        <a:lnSpc>
                          <a:spcPct val="107000"/>
                        </a:lnSpc>
                        <a:spcBef>
                          <a:spcPts val="0"/>
                        </a:spcBef>
                        <a:spcAft>
                          <a:spcPts val="800"/>
                        </a:spcAft>
                      </a:pPr>
                      <a:r>
                        <a:rPr lang="en-US" sz="1050" dirty="0">
                          <a:solidFill>
                            <a:schemeClr val="accent4"/>
                          </a:solidFill>
                          <a:effectLst/>
                          <a:latin typeface="Arial Narrow" panose="020B0606020202030204" pitchFamily="34" charset="0"/>
                        </a:rPr>
                        <a:t>28</a:t>
                      </a:r>
                      <a:endParaRPr lang="en-US" sz="1050" dirty="0">
                        <a:solidFill>
                          <a:schemeClr val="accent4"/>
                        </a:solidFill>
                        <a:effectLst/>
                        <a:latin typeface="Arial Narrow" panose="020B0606020202030204" pitchFamily="34" charset="0"/>
                        <a:ea typeface="Calibri" panose="020F0502020204030204" pitchFamily="34" charset="0"/>
                        <a:cs typeface="Times New Roman" panose="02020603050405020304" pitchFamily="18" charset="0"/>
                      </a:endParaRPr>
                    </a:p>
                  </a:txBody>
                  <a:tcPr marL="68580" marR="68580" marT="9525" marB="0">
                    <a:solidFill>
                      <a:srgbClr val="DDDDDD"/>
                    </a:solidFill>
                  </a:tcPr>
                </a:tc>
                <a:tc>
                  <a:txBody>
                    <a:bodyPr/>
                    <a:lstStyle/>
                    <a:p>
                      <a:pPr marL="0" marR="0" algn="ctr">
                        <a:lnSpc>
                          <a:spcPct val="107000"/>
                        </a:lnSpc>
                        <a:spcBef>
                          <a:spcPts val="0"/>
                        </a:spcBef>
                        <a:spcAft>
                          <a:spcPts val="800"/>
                        </a:spcAft>
                      </a:pPr>
                      <a:r>
                        <a:rPr lang="en-US" sz="1050" dirty="0">
                          <a:solidFill>
                            <a:schemeClr val="accent4"/>
                          </a:solidFill>
                          <a:effectLst/>
                          <a:latin typeface="Arial Narrow" panose="020B0606020202030204" pitchFamily="34" charset="0"/>
                        </a:rPr>
                        <a:t>0</a:t>
                      </a:r>
                      <a:endParaRPr lang="en-US" sz="1050" dirty="0">
                        <a:solidFill>
                          <a:schemeClr val="accent4"/>
                        </a:solidFill>
                        <a:effectLst/>
                        <a:latin typeface="Arial Narrow" panose="020B0606020202030204" pitchFamily="34" charset="0"/>
                        <a:ea typeface="Calibri" panose="020F0502020204030204" pitchFamily="34" charset="0"/>
                        <a:cs typeface="Times New Roman" panose="02020603050405020304" pitchFamily="18" charset="0"/>
                      </a:endParaRPr>
                    </a:p>
                  </a:txBody>
                  <a:tcPr marL="68580" marR="68580" marT="9525" marB="0">
                    <a:solidFill>
                      <a:srgbClr val="DDDDDD"/>
                    </a:solidFill>
                  </a:tcPr>
                </a:tc>
                <a:tc>
                  <a:txBody>
                    <a:bodyPr/>
                    <a:lstStyle/>
                    <a:p>
                      <a:pPr marL="0" marR="0" algn="ctr">
                        <a:lnSpc>
                          <a:spcPct val="107000"/>
                        </a:lnSpc>
                        <a:spcBef>
                          <a:spcPts val="0"/>
                        </a:spcBef>
                        <a:spcAft>
                          <a:spcPts val="800"/>
                        </a:spcAft>
                      </a:pPr>
                      <a:r>
                        <a:rPr lang="en-US" sz="1050" dirty="0">
                          <a:solidFill>
                            <a:schemeClr val="accent4"/>
                          </a:solidFill>
                          <a:effectLst/>
                          <a:latin typeface="Arial Narrow" panose="020B0606020202030204" pitchFamily="34" charset="0"/>
                        </a:rPr>
                        <a:t>9</a:t>
                      </a:r>
                      <a:endParaRPr lang="en-US" sz="1050" dirty="0">
                        <a:solidFill>
                          <a:schemeClr val="accent4"/>
                        </a:solidFill>
                        <a:effectLst/>
                        <a:latin typeface="Arial Narrow" panose="020B0606020202030204" pitchFamily="34" charset="0"/>
                        <a:ea typeface="Calibri" panose="020F0502020204030204" pitchFamily="34" charset="0"/>
                        <a:cs typeface="Times New Roman" panose="02020603050405020304" pitchFamily="18" charset="0"/>
                      </a:endParaRPr>
                    </a:p>
                  </a:txBody>
                  <a:tcPr marL="68580" marR="68580" marT="9525" marB="0">
                    <a:solidFill>
                      <a:srgbClr val="DDDDDD"/>
                    </a:solidFill>
                  </a:tcPr>
                </a:tc>
                <a:tc>
                  <a:txBody>
                    <a:bodyPr/>
                    <a:lstStyle/>
                    <a:p>
                      <a:pPr marL="0" marR="0" algn="ctr">
                        <a:lnSpc>
                          <a:spcPct val="107000"/>
                        </a:lnSpc>
                        <a:spcBef>
                          <a:spcPts val="0"/>
                        </a:spcBef>
                        <a:spcAft>
                          <a:spcPts val="800"/>
                        </a:spcAft>
                      </a:pPr>
                      <a:r>
                        <a:rPr lang="en-US" sz="1050" dirty="0">
                          <a:solidFill>
                            <a:schemeClr val="accent4"/>
                          </a:solidFill>
                          <a:effectLst/>
                          <a:latin typeface="Arial Narrow" panose="020B0606020202030204" pitchFamily="34" charset="0"/>
                        </a:rPr>
                        <a:t>19</a:t>
                      </a:r>
                      <a:endParaRPr lang="en-US" sz="1050" dirty="0">
                        <a:solidFill>
                          <a:schemeClr val="accent4"/>
                        </a:solidFill>
                        <a:effectLst/>
                        <a:latin typeface="Arial Narrow" panose="020B0606020202030204" pitchFamily="34" charset="0"/>
                        <a:ea typeface="Calibri" panose="020F0502020204030204" pitchFamily="34" charset="0"/>
                        <a:cs typeface="Times New Roman" panose="02020603050405020304" pitchFamily="18" charset="0"/>
                      </a:endParaRPr>
                    </a:p>
                  </a:txBody>
                  <a:tcPr marL="68580" marR="68580" marT="9525" marB="0">
                    <a:solidFill>
                      <a:srgbClr val="DDDDDD"/>
                    </a:solidFill>
                  </a:tcPr>
                </a:tc>
                <a:tc>
                  <a:txBody>
                    <a:bodyPr/>
                    <a:lstStyle/>
                    <a:p>
                      <a:pPr marL="0" marR="0" algn="ctr">
                        <a:lnSpc>
                          <a:spcPct val="107000"/>
                        </a:lnSpc>
                        <a:spcBef>
                          <a:spcPts val="0"/>
                        </a:spcBef>
                        <a:spcAft>
                          <a:spcPts val="800"/>
                        </a:spcAft>
                      </a:pPr>
                      <a:r>
                        <a:rPr lang="en-US" sz="1050" dirty="0">
                          <a:solidFill>
                            <a:schemeClr val="accent4"/>
                          </a:solidFill>
                          <a:effectLst/>
                          <a:latin typeface="Arial Narrow" panose="020B0606020202030204" pitchFamily="34" charset="0"/>
                        </a:rPr>
                        <a:t>0</a:t>
                      </a:r>
                      <a:endParaRPr lang="en-US" sz="1050" dirty="0">
                        <a:solidFill>
                          <a:schemeClr val="accent4"/>
                        </a:solidFill>
                        <a:effectLst/>
                        <a:latin typeface="Arial Narrow" panose="020B0606020202030204" pitchFamily="34" charset="0"/>
                        <a:ea typeface="Calibri" panose="020F0502020204030204" pitchFamily="34" charset="0"/>
                        <a:cs typeface="Times New Roman" panose="02020603050405020304" pitchFamily="18" charset="0"/>
                      </a:endParaRPr>
                    </a:p>
                  </a:txBody>
                  <a:tcPr marL="68580" marR="68580" marT="9525" marB="0">
                    <a:solidFill>
                      <a:srgbClr val="DDDDDD"/>
                    </a:solidFill>
                  </a:tcPr>
                </a:tc>
                <a:extLst>
                  <a:ext uri="{0D108BD9-81ED-4DB2-BD59-A6C34878D82A}">
                    <a16:rowId xmlns:a16="http://schemas.microsoft.com/office/drawing/2014/main" xmlns="" val="382352365"/>
                  </a:ext>
                </a:extLst>
              </a:tr>
              <a:tr h="324994">
                <a:tc>
                  <a:txBody>
                    <a:bodyPr/>
                    <a:lstStyle/>
                    <a:p>
                      <a:pPr marL="0" marR="0" algn="ctr">
                        <a:lnSpc>
                          <a:spcPct val="107000"/>
                        </a:lnSpc>
                        <a:spcBef>
                          <a:spcPts val="0"/>
                        </a:spcBef>
                        <a:spcAft>
                          <a:spcPts val="800"/>
                        </a:spcAft>
                      </a:pPr>
                      <a:r>
                        <a:rPr lang="en-US" sz="1050" dirty="0">
                          <a:solidFill>
                            <a:schemeClr val="accent4"/>
                          </a:solidFill>
                          <a:effectLst/>
                          <a:latin typeface="Arial Narrow" panose="020B0606020202030204" pitchFamily="34" charset="0"/>
                        </a:rPr>
                        <a:t>Total</a:t>
                      </a:r>
                      <a:endParaRPr lang="en-US" sz="1050" dirty="0">
                        <a:solidFill>
                          <a:schemeClr val="accent4"/>
                        </a:solidFill>
                        <a:effectLst/>
                        <a:latin typeface="Arial Narrow" panose="020B0606020202030204" pitchFamily="34" charset="0"/>
                        <a:ea typeface="Calibri" panose="020F0502020204030204" pitchFamily="34" charset="0"/>
                        <a:cs typeface="Times New Roman" panose="02020603050405020304" pitchFamily="18" charset="0"/>
                      </a:endParaRPr>
                    </a:p>
                  </a:txBody>
                  <a:tcPr marL="68580" marR="68580" marT="9525" marB="0">
                    <a:solidFill>
                      <a:srgbClr val="B4E6B4"/>
                    </a:solidFill>
                  </a:tcPr>
                </a:tc>
                <a:tc>
                  <a:txBody>
                    <a:bodyPr/>
                    <a:lstStyle/>
                    <a:p>
                      <a:pPr marL="0" marR="0" algn="ctr">
                        <a:lnSpc>
                          <a:spcPct val="107000"/>
                        </a:lnSpc>
                        <a:spcBef>
                          <a:spcPts val="0"/>
                        </a:spcBef>
                        <a:spcAft>
                          <a:spcPts val="800"/>
                        </a:spcAft>
                      </a:pPr>
                      <a:r>
                        <a:rPr lang="en-US" sz="1050" dirty="0">
                          <a:solidFill>
                            <a:schemeClr val="accent4"/>
                          </a:solidFill>
                          <a:effectLst/>
                          <a:latin typeface="Arial Narrow" panose="020B0606020202030204" pitchFamily="34" charset="0"/>
                        </a:rPr>
                        <a:t>461</a:t>
                      </a:r>
                      <a:endParaRPr lang="en-US" sz="1050" dirty="0">
                        <a:solidFill>
                          <a:schemeClr val="accent4"/>
                        </a:solidFill>
                        <a:effectLst/>
                        <a:latin typeface="Arial Narrow" panose="020B0606020202030204" pitchFamily="34" charset="0"/>
                        <a:ea typeface="Calibri" panose="020F0502020204030204" pitchFamily="34" charset="0"/>
                        <a:cs typeface="Times New Roman" panose="02020603050405020304" pitchFamily="18" charset="0"/>
                      </a:endParaRPr>
                    </a:p>
                  </a:txBody>
                  <a:tcPr marL="68580" marR="68580" marT="9525" marB="0">
                    <a:solidFill>
                      <a:srgbClr val="B4E6B4"/>
                    </a:solidFill>
                  </a:tcPr>
                </a:tc>
                <a:tc>
                  <a:txBody>
                    <a:bodyPr/>
                    <a:lstStyle/>
                    <a:p>
                      <a:pPr marL="0" marR="0" algn="ctr">
                        <a:lnSpc>
                          <a:spcPct val="107000"/>
                        </a:lnSpc>
                        <a:spcBef>
                          <a:spcPts val="0"/>
                        </a:spcBef>
                        <a:spcAft>
                          <a:spcPts val="800"/>
                        </a:spcAft>
                      </a:pPr>
                      <a:r>
                        <a:rPr lang="en-US" sz="1050" dirty="0">
                          <a:solidFill>
                            <a:schemeClr val="accent4"/>
                          </a:solidFill>
                          <a:effectLst/>
                          <a:latin typeface="Arial Narrow" panose="020B0606020202030204" pitchFamily="34" charset="0"/>
                        </a:rPr>
                        <a:t>38</a:t>
                      </a:r>
                      <a:endParaRPr lang="en-US" sz="1050" dirty="0">
                        <a:solidFill>
                          <a:schemeClr val="accent4"/>
                        </a:solidFill>
                        <a:effectLst/>
                        <a:latin typeface="Arial Narrow" panose="020B0606020202030204" pitchFamily="34" charset="0"/>
                        <a:ea typeface="Calibri" panose="020F0502020204030204" pitchFamily="34" charset="0"/>
                        <a:cs typeface="Times New Roman" panose="02020603050405020304" pitchFamily="18" charset="0"/>
                      </a:endParaRPr>
                    </a:p>
                  </a:txBody>
                  <a:tcPr marL="68580" marR="68580" marT="9525" marB="0">
                    <a:solidFill>
                      <a:srgbClr val="B4E6B4"/>
                    </a:solidFill>
                  </a:tcPr>
                </a:tc>
                <a:tc>
                  <a:txBody>
                    <a:bodyPr/>
                    <a:lstStyle/>
                    <a:p>
                      <a:pPr marL="0" marR="0" algn="ctr">
                        <a:lnSpc>
                          <a:spcPct val="107000"/>
                        </a:lnSpc>
                        <a:spcBef>
                          <a:spcPts val="0"/>
                        </a:spcBef>
                        <a:spcAft>
                          <a:spcPts val="800"/>
                        </a:spcAft>
                      </a:pPr>
                      <a:r>
                        <a:rPr lang="en-US" sz="1050" dirty="0">
                          <a:solidFill>
                            <a:schemeClr val="accent4"/>
                          </a:solidFill>
                          <a:effectLst/>
                          <a:latin typeface="Arial Narrow" panose="020B0606020202030204" pitchFamily="34" charset="0"/>
                        </a:rPr>
                        <a:t>286</a:t>
                      </a:r>
                      <a:endParaRPr lang="en-US" sz="1050" dirty="0">
                        <a:solidFill>
                          <a:schemeClr val="accent4"/>
                        </a:solidFill>
                        <a:effectLst/>
                        <a:latin typeface="Arial Narrow" panose="020B0606020202030204" pitchFamily="34" charset="0"/>
                        <a:ea typeface="Calibri" panose="020F0502020204030204" pitchFamily="34" charset="0"/>
                        <a:cs typeface="Times New Roman" panose="02020603050405020304" pitchFamily="18" charset="0"/>
                      </a:endParaRPr>
                    </a:p>
                  </a:txBody>
                  <a:tcPr marL="68580" marR="68580" marT="9525" marB="0">
                    <a:solidFill>
                      <a:srgbClr val="B4E6B4"/>
                    </a:solidFill>
                  </a:tcPr>
                </a:tc>
                <a:tc>
                  <a:txBody>
                    <a:bodyPr/>
                    <a:lstStyle/>
                    <a:p>
                      <a:pPr marL="0" marR="0" algn="ctr">
                        <a:lnSpc>
                          <a:spcPct val="107000"/>
                        </a:lnSpc>
                        <a:spcBef>
                          <a:spcPts val="0"/>
                        </a:spcBef>
                        <a:spcAft>
                          <a:spcPts val="800"/>
                        </a:spcAft>
                      </a:pPr>
                      <a:r>
                        <a:rPr lang="en-US" sz="1050" dirty="0">
                          <a:solidFill>
                            <a:schemeClr val="accent4"/>
                          </a:solidFill>
                          <a:effectLst/>
                          <a:latin typeface="Arial Narrow" panose="020B0606020202030204" pitchFamily="34" charset="0"/>
                        </a:rPr>
                        <a:t>137</a:t>
                      </a:r>
                      <a:endParaRPr lang="en-US" sz="1050" dirty="0">
                        <a:solidFill>
                          <a:schemeClr val="accent4"/>
                        </a:solidFill>
                        <a:effectLst/>
                        <a:latin typeface="Arial Narrow" panose="020B0606020202030204" pitchFamily="34" charset="0"/>
                        <a:ea typeface="Calibri" panose="020F0502020204030204" pitchFamily="34" charset="0"/>
                        <a:cs typeface="Times New Roman" panose="02020603050405020304" pitchFamily="18" charset="0"/>
                      </a:endParaRPr>
                    </a:p>
                  </a:txBody>
                  <a:tcPr marL="68580" marR="68580" marT="9525" marB="0">
                    <a:solidFill>
                      <a:srgbClr val="B4E6B4"/>
                    </a:solidFill>
                  </a:tcPr>
                </a:tc>
                <a:tc>
                  <a:txBody>
                    <a:bodyPr/>
                    <a:lstStyle/>
                    <a:p>
                      <a:pPr marL="0" marR="0" algn="ctr">
                        <a:lnSpc>
                          <a:spcPct val="107000"/>
                        </a:lnSpc>
                        <a:spcBef>
                          <a:spcPts val="0"/>
                        </a:spcBef>
                        <a:spcAft>
                          <a:spcPts val="800"/>
                        </a:spcAft>
                      </a:pPr>
                      <a:r>
                        <a:rPr lang="en-US" sz="1050" dirty="0">
                          <a:solidFill>
                            <a:schemeClr val="accent4"/>
                          </a:solidFill>
                          <a:effectLst/>
                          <a:latin typeface="Arial Narrow" panose="020B0606020202030204" pitchFamily="34" charset="0"/>
                        </a:rPr>
                        <a:t>0</a:t>
                      </a:r>
                      <a:endParaRPr lang="en-US" sz="1050" dirty="0">
                        <a:solidFill>
                          <a:schemeClr val="accent4"/>
                        </a:solidFill>
                        <a:effectLst/>
                        <a:latin typeface="Arial Narrow" panose="020B0606020202030204" pitchFamily="34" charset="0"/>
                        <a:ea typeface="Calibri" panose="020F0502020204030204" pitchFamily="34" charset="0"/>
                        <a:cs typeface="Times New Roman" panose="02020603050405020304" pitchFamily="18" charset="0"/>
                      </a:endParaRPr>
                    </a:p>
                  </a:txBody>
                  <a:tcPr marL="68580" marR="68580" marT="9525" marB="0">
                    <a:solidFill>
                      <a:srgbClr val="B4E6B4"/>
                    </a:solidFill>
                  </a:tcPr>
                </a:tc>
                <a:extLst>
                  <a:ext uri="{0D108BD9-81ED-4DB2-BD59-A6C34878D82A}">
                    <a16:rowId xmlns:a16="http://schemas.microsoft.com/office/drawing/2014/main" xmlns="" val="764125778"/>
                  </a:ext>
                </a:extLst>
              </a:tr>
            </a:tbl>
          </a:graphicData>
        </a:graphic>
      </p:graphicFrame>
    </p:spTree>
    <p:extLst>
      <p:ext uri="{BB962C8B-B14F-4D97-AF65-F5344CB8AC3E}">
        <p14:creationId xmlns:p14="http://schemas.microsoft.com/office/powerpoint/2010/main" xmlns="" val="2361319100"/>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p:cNvSpPr>
            <a:spLocks noChangeArrowheads="1"/>
          </p:cNvSpPr>
          <p:nvPr/>
        </p:nvSpPr>
        <p:spPr bwMode="auto">
          <a:xfrm>
            <a:off x="0" y="1"/>
            <a:ext cx="9906000" cy="1196752"/>
          </a:xfrm>
          <a:prstGeom prst="rect">
            <a:avLst/>
          </a:prstGeom>
          <a:gradFill rotWithShape="0">
            <a:gsLst>
              <a:gs pos="100000">
                <a:srgbClr val="FFFFFF"/>
              </a:gs>
              <a:gs pos="0">
                <a:srgbClr val="CDE3A3"/>
              </a:gs>
            </a:gsLst>
            <a:lin ang="5400000" scaled="1"/>
          </a:gradFill>
          <a:ln>
            <a:noFill/>
          </a:ln>
          <a:effectLst/>
        </p:spPr>
        <p:txBody>
          <a:bodyPr vert="horz" wrap="square" lIns="36576" tIns="36576" rIns="36576" bIns="36576" numCol="1" anchor="t" anchorCtr="0" compatLnSpc="1">
            <a:prstTxWarp prst="textNoShape">
              <a:avLst/>
            </a:prstTxWarp>
          </a:bodyPr>
          <a:lstStyle/>
          <a:p>
            <a:endParaRPr lang="en-US"/>
          </a:p>
        </p:txBody>
      </p:sp>
      <p:pic>
        <p:nvPicPr>
          <p:cNvPr id="6" name="Picture 3"/>
          <p:cNvPicPr>
            <a:picLocks noChangeAspect="1" noChangeArrowheads="1"/>
          </p:cNvPicPr>
          <p:nvPr/>
        </p:nvPicPr>
        <p:blipFill>
          <a:blip r:embed="rId3" cstate="print">
            <a:extLst>
              <a:ext uri="{28A0092B-C50C-407E-A947-70E740481C1C}">
                <a14:useLocalDpi xmlns:a14="http://schemas.microsoft.com/office/drawing/2010/main" xmlns="" val="0"/>
              </a:ext>
            </a:extLst>
          </a:blip>
          <a:srcRect l="75917" t="68320" r="5171" b="16243"/>
          <a:stretch>
            <a:fillRect/>
          </a:stretch>
        </p:blipFill>
        <p:spPr bwMode="auto">
          <a:xfrm rot="10800000" flipH="1">
            <a:off x="-4763" y="3175"/>
            <a:ext cx="1600201" cy="841375"/>
          </a:xfrm>
          <a:prstGeom prst="rect">
            <a:avLst/>
          </a:prstGeom>
          <a:noFill/>
          <a:ln>
            <a:noFill/>
          </a:ln>
          <a:effectLst/>
          <a:extLst>
            <a:ext uri="{909E8E84-426E-40DD-AFC4-6F175D3DCCD1}">
              <a14:hiddenFill xmlns:a14="http://schemas.microsoft.com/office/drawing/2010/main" xmlns="">
                <a:solidFill>
                  <a:srgbClr val="5B9BD5"/>
                </a:solidFill>
              </a14:hiddenFill>
            </a:ext>
            <a:ext uri="{91240B29-F687-4F45-9708-019B960494DF}">
              <a14:hiddenLine xmlns:a14="http://schemas.microsoft.com/office/drawing/2010/main" xmlns="" w="25400" algn="ctr">
                <a:solidFill>
                  <a:srgbClr val="000000"/>
                </a:solidFill>
                <a:miter lim="800000"/>
                <a:headEnd/>
                <a:tailEnd/>
              </a14:hiddenLine>
            </a:ext>
            <a:ext uri="{AF507438-7753-43E0-B8FC-AC1667EBCBE1}">
              <a14:hiddenEffects xmlns:a14="http://schemas.microsoft.com/office/drawing/2010/main" xmlns="">
                <a:effectLst>
                  <a:outerShdw dist="35921" dir="2700000" algn="ctr" rotWithShape="0">
                    <a:srgbClr val="000000"/>
                  </a:outerShdw>
                </a:effectLst>
              </a14:hiddenEffects>
            </a:ext>
          </a:extLst>
        </p:spPr>
      </p:pic>
      <p:sp>
        <p:nvSpPr>
          <p:cNvPr id="2" name="Title 1"/>
          <p:cNvSpPr>
            <a:spLocks noGrp="1"/>
          </p:cNvSpPr>
          <p:nvPr>
            <p:ph type="title" idx="4294967295"/>
          </p:nvPr>
        </p:nvSpPr>
        <p:spPr>
          <a:xfrm>
            <a:off x="83817" y="58738"/>
            <a:ext cx="9765727" cy="921990"/>
          </a:xfrm>
        </p:spPr>
        <p:txBody>
          <a:bodyPr/>
          <a:lstStyle/>
          <a:p>
            <a:r>
              <a:rPr lang="en-US" sz="2400" b="1" dirty="0" smtClean="0">
                <a:latin typeface="Arial Narrow" panose="020B0606020202030204" pitchFamily="34" charset="0"/>
              </a:rPr>
              <a:t/>
            </a:r>
            <a:br>
              <a:rPr lang="en-US" sz="2400" b="1" dirty="0" smtClean="0">
                <a:latin typeface="Arial Narrow" panose="020B0606020202030204" pitchFamily="34" charset="0"/>
              </a:rPr>
            </a:br>
            <a:r>
              <a:rPr lang="en-US" sz="2800" b="1" dirty="0">
                <a:latin typeface="Arial Narrow" panose="020B0606020202030204" pitchFamily="34" charset="0"/>
              </a:rPr>
              <a:t>STEPS TO ADDRESS DVA NON-COMPLIANCE</a:t>
            </a:r>
            <a:br>
              <a:rPr lang="en-US" sz="2800" b="1" dirty="0">
                <a:latin typeface="Arial Narrow" panose="020B0606020202030204" pitchFamily="34" charset="0"/>
              </a:rPr>
            </a:br>
            <a:endParaRPr lang="en-US" sz="2800" b="1" dirty="0">
              <a:latin typeface="Arial Narrow" panose="020B0606020202030204" pitchFamily="34" charset="0"/>
            </a:endParaRPr>
          </a:p>
        </p:txBody>
      </p:sp>
      <p:sp>
        <p:nvSpPr>
          <p:cNvPr id="4" name="Slide Number Placeholder 3"/>
          <p:cNvSpPr>
            <a:spLocks noGrp="1"/>
          </p:cNvSpPr>
          <p:nvPr>
            <p:ph type="sldNum" sz="quarter" idx="11"/>
          </p:nvPr>
        </p:nvSpPr>
        <p:spPr/>
        <p:txBody>
          <a:bodyPr/>
          <a:lstStyle/>
          <a:p>
            <a:pPr>
              <a:defRPr/>
            </a:pPr>
            <a:fld id="{2D296F63-1016-4293-81B7-E105A37B09A6}" type="slidenum">
              <a:rPr lang="en-US" smtClean="0"/>
              <a:pPr>
                <a:defRPr/>
              </a:pPr>
              <a:t>27</a:t>
            </a:fld>
            <a:endParaRPr lang="en-US"/>
          </a:p>
        </p:txBody>
      </p:sp>
      <p:sp>
        <p:nvSpPr>
          <p:cNvPr id="8" name="Content Placeholder 7"/>
          <p:cNvSpPr>
            <a:spLocks noGrp="1"/>
          </p:cNvSpPr>
          <p:nvPr>
            <p:ph idx="4294967295"/>
          </p:nvPr>
        </p:nvSpPr>
        <p:spPr>
          <a:xfrm>
            <a:off x="83817" y="1412776"/>
            <a:ext cx="9693596" cy="5111849"/>
          </a:xfrm>
        </p:spPr>
        <p:txBody>
          <a:bodyPr/>
          <a:lstStyle/>
          <a:p>
            <a:pPr algn="just">
              <a:lnSpc>
                <a:spcPct val="150000"/>
              </a:lnSpc>
              <a:buFont typeface="Arial" panose="020B0604020202020204" pitchFamily="34" charset="0"/>
              <a:buChar char="•"/>
            </a:pPr>
            <a:r>
              <a:rPr lang="en-ZA" sz="1800" b="1" dirty="0" smtClean="0">
                <a:latin typeface="Arial Narrow" panose="020B0606020202030204" pitchFamily="34" charset="0"/>
              </a:rPr>
              <a:t>Section </a:t>
            </a:r>
            <a:r>
              <a:rPr lang="en-ZA" sz="1800" b="1" dirty="0">
                <a:latin typeface="Arial Narrow" panose="020B0606020202030204" pitchFamily="34" charset="0"/>
              </a:rPr>
              <a:t>23 (b)(a) of the DV Amendment Act  (2021), </a:t>
            </a:r>
            <a:r>
              <a:rPr lang="en-ZA" sz="1800" b="1" dirty="0" smtClean="0">
                <a:latin typeface="Arial Narrow" panose="020B0606020202030204" pitchFamily="34" charset="0"/>
              </a:rPr>
              <a:t>and </a:t>
            </a:r>
            <a:r>
              <a:rPr lang="en-ZA" sz="1800" b="1" dirty="0">
                <a:latin typeface="Arial Narrow" panose="020B0606020202030204" pitchFamily="34" charset="0"/>
              </a:rPr>
              <a:t>the SAPS DVA National Instruction 7/1999 requires that SAPS </a:t>
            </a:r>
            <a:r>
              <a:rPr lang="en-ZA" sz="1800" b="1" dirty="0" smtClean="0">
                <a:latin typeface="Arial Narrow" panose="020B0606020202030204" pitchFamily="34" charset="0"/>
              </a:rPr>
              <a:t>reports </a:t>
            </a:r>
            <a:r>
              <a:rPr lang="en-ZA" sz="1800" b="1" dirty="0">
                <a:latin typeface="Arial Narrow" panose="020B0606020202030204" pitchFamily="34" charset="0"/>
              </a:rPr>
              <a:t>all non-compliance complaints against its members to the CSPS in order for CSPS to make recommendations on what steps to be taken. </a:t>
            </a:r>
            <a:endParaRPr lang="en-ZA" sz="1800" b="1" dirty="0" smtClean="0">
              <a:latin typeface="Arial Narrow" panose="020B0606020202030204" pitchFamily="34" charset="0"/>
            </a:endParaRPr>
          </a:p>
          <a:p>
            <a:pPr algn="just">
              <a:lnSpc>
                <a:spcPct val="150000"/>
              </a:lnSpc>
              <a:buFont typeface="Arial" panose="020B0604020202020204" pitchFamily="34" charset="0"/>
              <a:buChar char="•"/>
            </a:pPr>
            <a:r>
              <a:rPr lang="en-US" sz="1800" b="1" dirty="0" smtClean="0">
                <a:latin typeface="Arial Narrow" panose="020B0606020202030204" pitchFamily="34" charset="0"/>
              </a:rPr>
              <a:t>In </a:t>
            </a:r>
            <a:r>
              <a:rPr lang="en-US" sz="1800" b="1" dirty="0">
                <a:latin typeface="Arial Narrow" panose="020B0606020202030204" pitchFamily="34" charset="0"/>
              </a:rPr>
              <a:t>order to coordinate this reporting process, a Compliance Forum was established between the CSPS and </a:t>
            </a:r>
            <a:r>
              <a:rPr lang="en-US" sz="1800" b="1" dirty="0" smtClean="0">
                <a:latin typeface="Arial Narrow" panose="020B0606020202030204" pitchFamily="34" charset="0"/>
              </a:rPr>
              <a:t>SAPS </a:t>
            </a:r>
            <a:r>
              <a:rPr lang="en-US" sz="1800" b="1" dirty="0">
                <a:latin typeface="Arial Narrow" panose="020B0606020202030204" pitchFamily="34" charset="0"/>
              </a:rPr>
              <a:t>and both national and provincial </a:t>
            </a:r>
            <a:r>
              <a:rPr lang="en-US" sz="1800" b="1" dirty="0" smtClean="0">
                <a:latin typeface="Arial Narrow" panose="020B0606020202030204" pitchFamily="34" charset="0"/>
              </a:rPr>
              <a:t>levels. </a:t>
            </a:r>
          </a:p>
          <a:p>
            <a:pPr algn="just">
              <a:lnSpc>
                <a:spcPct val="150000"/>
              </a:lnSpc>
              <a:buFont typeface="Arial" panose="020B0604020202020204" pitchFamily="34" charset="0"/>
              <a:buChar char="•"/>
            </a:pPr>
            <a:r>
              <a:rPr lang="en-US" sz="1800" b="1" dirty="0" smtClean="0">
                <a:latin typeface="Arial Narrow" panose="020B0606020202030204" pitchFamily="34" charset="0"/>
              </a:rPr>
              <a:t>The National and Provincial Compliance </a:t>
            </a:r>
            <a:r>
              <a:rPr lang="en-US" sz="1800" b="1" dirty="0">
                <a:latin typeface="Arial Narrow" panose="020B0606020202030204" pitchFamily="34" charset="0"/>
              </a:rPr>
              <a:t>Forums </a:t>
            </a:r>
            <a:r>
              <a:rPr lang="en-US" sz="1800" b="1" i="1" dirty="0">
                <a:latin typeface="Arial Narrow" panose="020B0606020202030204" pitchFamily="34" charset="0"/>
              </a:rPr>
              <a:t>(Accountability Sessions) </a:t>
            </a:r>
            <a:r>
              <a:rPr lang="en-US" sz="1800" b="1" dirty="0">
                <a:latin typeface="Arial Narrow" panose="020B0606020202030204" pitchFamily="34" charset="0"/>
              </a:rPr>
              <a:t>convene on </a:t>
            </a:r>
            <a:r>
              <a:rPr lang="en-US" sz="1800" b="1" dirty="0" smtClean="0">
                <a:latin typeface="Arial Narrow" panose="020B0606020202030204" pitchFamily="34" charset="0"/>
              </a:rPr>
              <a:t>a quarterly </a:t>
            </a:r>
            <a:r>
              <a:rPr lang="en-US" sz="1800" b="1" dirty="0">
                <a:latin typeface="Arial Narrow" panose="020B0606020202030204" pitchFamily="34" charset="0"/>
              </a:rPr>
              <a:t>basis to report and address </a:t>
            </a:r>
            <a:r>
              <a:rPr lang="en-US" sz="1800" b="1" dirty="0" smtClean="0">
                <a:latin typeface="Arial Narrow" panose="020B0606020202030204" pitchFamily="34" charset="0"/>
              </a:rPr>
              <a:t>areas of non-compliance</a:t>
            </a:r>
            <a:r>
              <a:rPr lang="en-US" sz="1800" b="1" dirty="0">
                <a:latin typeface="Arial Narrow" panose="020B0606020202030204" pitchFamily="34" charset="0"/>
              </a:rPr>
              <a:t>. </a:t>
            </a:r>
            <a:endParaRPr lang="en-US" sz="1800" b="1" dirty="0" smtClean="0">
              <a:latin typeface="Arial Narrow" panose="020B0606020202030204" pitchFamily="34" charset="0"/>
            </a:endParaRPr>
          </a:p>
          <a:p>
            <a:pPr algn="just">
              <a:lnSpc>
                <a:spcPct val="150000"/>
              </a:lnSpc>
              <a:buFont typeface="Arial" panose="020B0604020202020204" pitchFamily="34" charset="0"/>
              <a:buChar char="•"/>
            </a:pPr>
            <a:r>
              <a:rPr lang="en-US" sz="1800" b="1" dirty="0">
                <a:latin typeface="Arial Narrow" panose="020B0606020202030204" pitchFamily="34" charset="0"/>
              </a:rPr>
              <a:t>Additionally, </a:t>
            </a:r>
            <a:r>
              <a:rPr lang="en-US" sz="1800" b="1" dirty="0" smtClean="0">
                <a:latin typeface="Arial Narrow" panose="020B0606020202030204" pitchFamily="34" charset="0"/>
              </a:rPr>
              <a:t>police station-focused </a:t>
            </a:r>
            <a:r>
              <a:rPr lang="en-US" sz="1800" b="1" dirty="0">
                <a:latin typeface="Arial Narrow" panose="020B0606020202030204" pitchFamily="34" charset="0"/>
              </a:rPr>
              <a:t>improvement plans are developed and monitored </a:t>
            </a:r>
            <a:r>
              <a:rPr lang="en-US" sz="1800" b="1" dirty="0" smtClean="0">
                <a:latin typeface="Arial Narrow" panose="020B0606020202030204" pitchFamily="34" charset="0"/>
              </a:rPr>
              <a:t>continuously in order </a:t>
            </a:r>
            <a:r>
              <a:rPr lang="en-US" sz="1800" b="1" dirty="0">
                <a:latin typeface="Arial Narrow" panose="020B0606020202030204" pitchFamily="34" charset="0"/>
              </a:rPr>
              <a:t>to improve SAPS compliance.</a:t>
            </a:r>
            <a:endParaRPr lang="en-US" sz="1800" b="1" dirty="0" smtClean="0">
              <a:latin typeface="Arial Narrow" panose="020B0606020202030204" pitchFamily="34" charset="0"/>
            </a:endParaRPr>
          </a:p>
          <a:p>
            <a:pPr algn="just">
              <a:lnSpc>
                <a:spcPct val="150000"/>
              </a:lnSpc>
              <a:buFont typeface="Arial" panose="020B0604020202020204" pitchFamily="34" charset="0"/>
              <a:buChar char="•"/>
            </a:pPr>
            <a:r>
              <a:rPr lang="en-US" sz="1800" b="1" dirty="0" smtClean="0">
                <a:latin typeface="Arial Narrow" panose="020B0606020202030204" pitchFamily="34" charset="0"/>
              </a:rPr>
              <a:t> </a:t>
            </a:r>
            <a:r>
              <a:rPr lang="en-US" sz="1800" b="1" dirty="0">
                <a:latin typeface="Arial Narrow" panose="020B0606020202030204" pitchFamily="34" charset="0"/>
              </a:rPr>
              <a:t>Capacity building workshops are regularly held with DV Coordinators by provinces to improve levels of understanding of the DVA and </a:t>
            </a:r>
            <a:r>
              <a:rPr lang="en-US" sz="1800" b="1" dirty="0" smtClean="0">
                <a:latin typeface="Arial Narrow" panose="020B0606020202030204" pitchFamily="34" charset="0"/>
              </a:rPr>
              <a:t>the National </a:t>
            </a:r>
            <a:r>
              <a:rPr lang="en-US" sz="1800" b="1" dirty="0">
                <a:latin typeface="Arial Narrow" panose="020B0606020202030204" pitchFamily="34" charset="0"/>
              </a:rPr>
              <a:t>Instruction.</a:t>
            </a:r>
          </a:p>
          <a:p>
            <a:endParaRPr lang="en-US" sz="1800" dirty="0">
              <a:latin typeface="Arial Narrow" panose="020B0606020202030204" pitchFamily="34" charset="0"/>
            </a:endParaRPr>
          </a:p>
        </p:txBody>
      </p:sp>
    </p:spTree>
    <p:extLst>
      <p:ext uri="{BB962C8B-B14F-4D97-AF65-F5344CB8AC3E}">
        <p14:creationId xmlns:p14="http://schemas.microsoft.com/office/powerpoint/2010/main" xmlns="" val="781766159"/>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p:cNvSpPr>
            <a:spLocks noChangeArrowheads="1"/>
          </p:cNvSpPr>
          <p:nvPr/>
        </p:nvSpPr>
        <p:spPr bwMode="auto">
          <a:xfrm>
            <a:off x="0" y="1"/>
            <a:ext cx="9906000" cy="1196752"/>
          </a:xfrm>
          <a:prstGeom prst="rect">
            <a:avLst/>
          </a:prstGeom>
          <a:gradFill rotWithShape="0">
            <a:gsLst>
              <a:gs pos="100000">
                <a:srgbClr val="FFFFFF"/>
              </a:gs>
              <a:gs pos="0">
                <a:srgbClr val="CDE3A3"/>
              </a:gs>
            </a:gsLst>
            <a:lin ang="5400000" scaled="1"/>
          </a:gradFill>
          <a:ln>
            <a:noFill/>
          </a:ln>
          <a:effectLst/>
        </p:spPr>
        <p:txBody>
          <a:bodyPr vert="horz" wrap="square" lIns="36576" tIns="36576" rIns="36576" bIns="36576" numCol="1" anchor="t" anchorCtr="0" compatLnSpc="1">
            <a:prstTxWarp prst="textNoShape">
              <a:avLst/>
            </a:prstTxWarp>
          </a:bodyPr>
          <a:lstStyle/>
          <a:p>
            <a:endParaRPr lang="en-US"/>
          </a:p>
        </p:txBody>
      </p:sp>
      <p:pic>
        <p:nvPicPr>
          <p:cNvPr id="6" name="Picture 3"/>
          <p:cNvPicPr>
            <a:picLocks noChangeAspect="1" noChangeArrowheads="1"/>
          </p:cNvPicPr>
          <p:nvPr/>
        </p:nvPicPr>
        <p:blipFill>
          <a:blip r:embed="rId3" cstate="print">
            <a:extLst>
              <a:ext uri="{28A0092B-C50C-407E-A947-70E740481C1C}">
                <a14:useLocalDpi xmlns:a14="http://schemas.microsoft.com/office/drawing/2010/main" xmlns="" val="0"/>
              </a:ext>
            </a:extLst>
          </a:blip>
          <a:srcRect l="75917" t="68320" r="5171" b="16243"/>
          <a:stretch>
            <a:fillRect/>
          </a:stretch>
        </p:blipFill>
        <p:spPr bwMode="auto">
          <a:xfrm rot="10800000" flipH="1">
            <a:off x="-4763" y="3175"/>
            <a:ext cx="1600201" cy="841375"/>
          </a:xfrm>
          <a:prstGeom prst="rect">
            <a:avLst/>
          </a:prstGeom>
          <a:noFill/>
          <a:ln>
            <a:noFill/>
          </a:ln>
          <a:effectLst/>
          <a:extLst>
            <a:ext uri="{909E8E84-426E-40DD-AFC4-6F175D3DCCD1}">
              <a14:hiddenFill xmlns:a14="http://schemas.microsoft.com/office/drawing/2010/main" xmlns="">
                <a:solidFill>
                  <a:srgbClr val="5B9BD5"/>
                </a:solidFill>
              </a14:hiddenFill>
            </a:ext>
            <a:ext uri="{91240B29-F687-4F45-9708-019B960494DF}">
              <a14:hiddenLine xmlns:a14="http://schemas.microsoft.com/office/drawing/2010/main" xmlns="" w="25400" algn="ctr">
                <a:solidFill>
                  <a:srgbClr val="000000"/>
                </a:solidFill>
                <a:miter lim="800000"/>
                <a:headEnd/>
                <a:tailEnd/>
              </a14:hiddenLine>
            </a:ext>
            <a:ext uri="{AF507438-7753-43E0-B8FC-AC1667EBCBE1}">
              <a14:hiddenEffects xmlns:a14="http://schemas.microsoft.com/office/drawing/2010/main" xmlns="">
                <a:effectLst>
                  <a:outerShdw dist="35921" dir="2700000" algn="ctr" rotWithShape="0">
                    <a:srgbClr val="000000"/>
                  </a:outerShdw>
                </a:effectLst>
              </a14:hiddenEffects>
            </a:ext>
          </a:extLst>
        </p:spPr>
      </p:pic>
      <p:sp>
        <p:nvSpPr>
          <p:cNvPr id="2" name="Title 1"/>
          <p:cNvSpPr>
            <a:spLocks noGrp="1"/>
          </p:cNvSpPr>
          <p:nvPr>
            <p:ph type="title" idx="4294967295"/>
          </p:nvPr>
        </p:nvSpPr>
        <p:spPr>
          <a:xfrm>
            <a:off x="83817" y="58738"/>
            <a:ext cx="9765727" cy="921990"/>
          </a:xfrm>
        </p:spPr>
        <p:txBody>
          <a:bodyPr/>
          <a:lstStyle/>
          <a:p>
            <a:r>
              <a:rPr lang="en-US" sz="2800" b="1" dirty="0" smtClean="0">
                <a:latin typeface="Arial Narrow" panose="020B0606020202030204" pitchFamily="34" charset="0"/>
              </a:rPr>
              <a:t>MONITORING SAPS IMPLEMENTATION OF </a:t>
            </a:r>
            <a:br>
              <a:rPr lang="en-US" sz="2800" b="1" dirty="0" smtClean="0">
                <a:latin typeface="Arial Narrow" panose="020B0606020202030204" pitchFamily="34" charset="0"/>
              </a:rPr>
            </a:br>
            <a:r>
              <a:rPr lang="en-US" sz="2800" b="1" dirty="0" smtClean="0">
                <a:latin typeface="Arial Narrow" panose="020B0606020202030204" pitchFamily="34" charset="0"/>
              </a:rPr>
              <a:t>IPID RECOMMENDATIONS</a:t>
            </a:r>
            <a:endParaRPr lang="en-US" sz="2800" b="1" dirty="0">
              <a:latin typeface="Arial Narrow" panose="020B0606020202030204" pitchFamily="34" charset="0"/>
            </a:endParaRPr>
          </a:p>
        </p:txBody>
      </p:sp>
      <p:sp>
        <p:nvSpPr>
          <p:cNvPr id="3" name="Content Placeholder 2"/>
          <p:cNvSpPr>
            <a:spLocks noGrp="1"/>
          </p:cNvSpPr>
          <p:nvPr>
            <p:ph idx="4294967295"/>
          </p:nvPr>
        </p:nvSpPr>
        <p:spPr>
          <a:xfrm>
            <a:off x="200472" y="1124744"/>
            <a:ext cx="9576941" cy="5399880"/>
          </a:xfrm>
        </p:spPr>
        <p:txBody>
          <a:bodyPr/>
          <a:lstStyle/>
          <a:p>
            <a:pPr algn="just">
              <a:lnSpc>
                <a:spcPct val="150000"/>
              </a:lnSpc>
              <a:buFont typeface="Arial" panose="020B0604020202020204" pitchFamily="34" charset="0"/>
              <a:buChar char="•"/>
            </a:pPr>
            <a:r>
              <a:rPr lang="en-ZA" sz="2000" b="1" dirty="0" smtClean="0">
                <a:latin typeface="Arial Narrow" panose="020B0606020202030204" pitchFamily="34" charset="0"/>
              </a:rPr>
              <a:t>Section </a:t>
            </a:r>
            <a:r>
              <a:rPr lang="en-ZA" sz="2000" b="1" dirty="0">
                <a:latin typeface="Arial Narrow" panose="020B0606020202030204" pitchFamily="34" charset="0"/>
              </a:rPr>
              <a:t>31(2) of the CSPS Act requires the CSPS to monitor implementation of recommendations made by IPID to SAPS and to provide the Minister with regular reports on steps taken by SAPS to ensure compliance. </a:t>
            </a:r>
            <a:endParaRPr lang="en-ZA" sz="2000" b="1" dirty="0" smtClean="0">
              <a:latin typeface="Arial Narrow" panose="020B0606020202030204" pitchFamily="34" charset="0"/>
            </a:endParaRPr>
          </a:p>
          <a:p>
            <a:pPr algn="just">
              <a:lnSpc>
                <a:spcPct val="150000"/>
              </a:lnSpc>
              <a:buFont typeface="Arial" panose="020B0604020202020204" pitchFamily="34" charset="0"/>
              <a:buChar char="•"/>
            </a:pPr>
            <a:r>
              <a:rPr lang="en-US" sz="2000" b="1" dirty="0" smtClean="0">
                <a:latin typeface="Arial Narrow" panose="020B0606020202030204" pitchFamily="34" charset="0"/>
              </a:rPr>
              <a:t>For </a:t>
            </a:r>
            <a:r>
              <a:rPr lang="en-US" sz="2000" b="1" dirty="0">
                <a:latin typeface="Arial Narrow" panose="020B0606020202030204" pitchFamily="34" charset="0"/>
              </a:rPr>
              <a:t>proper coordination of monitoring implementation of IPID </a:t>
            </a:r>
            <a:r>
              <a:rPr lang="en-US" sz="2000" b="1" dirty="0" smtClean="0">
                <a:latin typeface="Arial Narrow" panose="020B0606020202030204" pitchFamily="34" charset="0"/>
              </a:rPr>
              <a:t>recommendations</a:t>
            </a:r>
            <a:r>
              <a:rPr lang="en-US" sz="2000" b="1" dirty="0">
                <a:latin typeface="Arial Narrow" panose="020B0606020202030204" pitchFamily="34" charset="0"/>
              </a:rPr>
              <a:t>, an IPID Recommendations </a:t>
            </a:r>
            <a:r>
              <a:rPr lang="en-US" sz="2000" b="1" dirty="0" smtClean="0">
                <a:latin typeface="Arial Narrow" panose="020B0606020202030204" pitchFamily="34" charset="0"/>
              </a:rPr>
              <a:t>Forum has been established at the </a:t>
            </a:r>
            <a:r>
              <a:rPr lang="en-US" sz="2000" b="1" dirty="0">
                <a:latin typeface="Arial Narrow" panose="020B0606020202030204" pitchFamily="34" charset="0"/>
              </a:rPr>
              <a:t>National and </a:t>
            </a:r>
            <a:r>
              <a:rPr lang="en-US" sz="2000" b="1" dirty="0" smtClean="0">
                <a:latin typeface="Arial Narrow" panose="020B0606020202030204" pitchFamily="34" charset="0"/>
              </a:rPr>
              <a:t>Provincial levels</a:t>
            </a:r>
            <a:r>
              <a:rPr lang="en-US" sz="2000" b="1" dirty="0">
                <a:latin typeface="Arial Narrow" panose="020B0606020202030204" pitchFamily="34" charset="0"/>
              </a:rPr>
              <a:t>, comprising the CSPS, SAPS and </a:t>
            </a:r>
            <a:r>
              <a:rPr lang="en-US" sz="2000" b="1" dirty="0" smtClean="0">
                <a:latin typeface="Arial Narrow" panose="020B0606020202030204" pitchFamily="34" charset="0"/>
              </a:rPr>
              <a:t>IPID</a:t>
            </a:r>
            <a:r>
              <a:rPr lang="en-US" sz="2000" b="1" dirty="0">
                <a:latin typeface="Arial Narrow" panose="020B0606020202030204" pitchFamily="34" charset="0"/>
              </a:rPr>
              <a:t>.</a:t>
            </a:r>
            <a:endParaRPr lang="en-US" sz="2000" b="1" dirty="0" smtClean="0">
              <a:latin typeface="Arial Narrow" panose="020B0606020202030204" pitchFamily="34" charset="0"/>
            </a:endParaRPr>
          </a:p>
          <a:p>
            <a:pPr algn="just">
              <a:lnSpc>
                <a:spcPct val="150000"/>
              </a:lnSpc>
              <a:buFont typeface="Arial" panose="020B0604020202020204" pitchFamily="34" charset="0"/>
              <a:buChar char="•"/>
            </a:pPr>
            <a:r>
              <a:rPr lang="en-US" sz="2000" b="1" dirty="0">
                <a:latin typeface="Arial Narrow" panose="020B0606020202030204" pitchFamily="34" charset="0"/>
              </a:rPr>
              <a:t>The Recommendations Forum is complemented by the establishment of the Consultative Forum, which is the legislated structure </a:t>
            </a:r>
            <a:r>
              <a:rPr lang="en-US" sz="2000" b="1" dirty="0" smtClean="0">
                <a:latin typeface="Arial Narrow" panose="020B0606020202030204" pitchFamily="34" charset="0"/>
              </a:rPr>
              <a:t>that seeks </a:t>
            </a:r>
            <a:r>
              <a:rPr lang="en-US" sz="2000" b="1" dirty="0">
                <a:latin typeface="Arial Narrow" panose="020B0606020202030204" pitchFamily="34" charset="0"/>
              </a:rPr>
              <a:t>to promote policy </a:t>
            </a:r>
            <a:r>
              <a:rPr lang="en-US" sz="2000" b="1" dirty="0" smtClean="0">
                <a:latin typeface="Arial Narrow" panose="020B0606020202030204" pitchFamily="34" charset="0"/>
              </a:rPr>
              <a:t>coordination </a:t>
            </a:r>
            <a:r>
              <a:rPr lang="en-US" sz="2000" b="1" dirty="0">
                <a:latin typeface="Arial Narrow" panose="020B0606020202030204" pitchFamily="34" charset="0"/>
              </a:rPr>
              <a:t>between CSPS and IPID at a higher level. </a:t>
            </a:r>
            <a:endParaRPr lang="en-US" sz="2000" b="1" dirty="0" smtClean="0">
              <a:latin typeface="Arial Narrow" panose="020B0606020202030204" pitchFamily="34" charset="0"/>
            </a:endParaRPr>
          </a:p>
          <a:p>
            <a:pPr algn="just">
              <a:lnSpc>
                <a:spcPct val="150000"/>
              </a:lnSpc>
              <a:buFont typeface="Arial" panose="020B0604020202020204" pitchFamily="34" charset="0"/>
              <a:buChar char="•"/>
            </a:pPr>
            <a:r>
              <a:rPr lang="en-US" sz="2000" b="1" dirty="0">
                <a:latin typeface="Arial Narrow" panose="020B0606020202030204" pitchFamily="34" charset="0"/>
              </a:rPr>
              <a:t>The Consultative Forum sits quarterly and is chaired by the Secretary for Police Service and Executive Director of IPID </a:t>
            </a:r>
            <a:r>
              <a:rPr lang="en-US" sz="2000" b="1" dirty="0" smtClean="0">
                <a:latin typeface="Arial Narrow" panose="020B0606020202030204" pitchFamily="34" charset="0"/>
              </a:rPr>
              <a:t>on a </a:t>
            </a:r>
            <a:r>
              <a:rPr lang="en-US" sz="2000" b="1" dirty="0">
                <a:latin typeface="Arial Narrow" panose="020B0606020202030204" pitchFamily="34" charset="0"/>
              </a:rPr>
              <a:t>rotational basis.</a:t>
            </a:r>
          </a:p>
        </p:txBody>
      </p:sp>
      <p:sp>
        <p:nvSpPr>
          <p:cNvPr id="4" name="Slide Number Placeholder 3"/>
          <p:cNvSpPr>
            <a:spLocks noGrp="1"/>
          </p:cNvSpPr>
          <p:nvPr>
            <p:ph type="sldNum" sz="quarter" idx="11"/>
          </p:nvPr>
        </p:nvSpPr>
        <p:spPr/>
        <p:txBody>
          <a:bodyPr/>
          <a:lstStyle/>
          <a:p>
            <a:pPr>
              <a:defRPr/>
            </a:pPr>
            <a:fld id="{2D296F63-1016-4293-81B7-E105A37B09A6}" type="slidenum">
              <a:rPr lang="en-US" smtClean="0"/>
              <a:pPr>
                <a:defRPr/>
              </a:pPr>
              <a:t>28</a:t>
            </a:fld>
            <a:endParaRPr lang="en-US"/>
          </a:p>
        </p:txBody>
      </p:sp>
    </p:spTree>
    <p:extLst>
      <p:ext uri="{BB962C8B-B14F-4D97-AF65-F5344CB8AC3E}">
        <p14:creationId xmlns:p14="http://schemas.microsoft.com/office/powerpoint/2010/main" xmlns="" val="3733790507"/>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ZA"/>
          </a:p>
        </p:txBody>
      </p:sp>
      <p:sp>
        <p:nvSpPr>
          <p:cNvPr id="3" name="Subtitle 2"/>
          <p:cNvSpPr>
            <a:spLocks noGrp="1"/>
          </p:cNvSpPr>
          <p:nvPr>
            <p:ph type="subTitle" idx="1"/>
          </p:nvPr>
        </p:nvSpPr>
        <p:spPr/>
        <p:txBody>
          <a:bodyPr/>
          <a:lstStyle/>
          <a:p>
            <a:endParaRPr lang="en-ZA"/>
          </a:p>
        </p:txBody>
      </p:sp>
    </p:spTree>
  </p:cSld>
  <p:clrMapOvr>
    <a:masterClrMapping/>
  </p:clrMapOvr>
  <mc:AlternateContent xmlns:mc="http://schemas.openxmlformats.org/markup-compatibility/2006">
    <mc:Choice xmlns:p14="http://schemas.microsoft.com/office/powerpoint/2010/main" xmlns="" Requires="p14">
      <p:transition spd="slow" p14:dur="1100">
        <p14:switch dir="r"/>
      </p:transition>
    </mc:Choice>
    <mc:Fallback>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2"/>
          <p:cNvSpPr>
            <a:spLocks noChangeArrowheads="1"/>
          </p:cNvSpPr>
          <p:nvPr/>
        </p:nvSpPr>
        <p:spPr bwMode="auto">
          <a:xfrm>
            <a:off x="0" y="1"/>
            <a:ext cx="9906000" cy="1196752"/>
          </a:xfrm>
          <a:prstGeom prst="rect">
            <a:avLst/>
          </a:prstGeom>
          <a:gradFill rotWithShape="0">
            <a:gsLst>
              <a:gs pos="100000">
                <a:srgbClr val="FFFFFF"/>
              </a:gs>
              <a:gs pos="0">
                <a:srgbClr val="CDE3A3"/>
              </a:gs>
            </a:gsLst>
            <a:lin ang="5400000" scaled="1"/>
          </a:gradFill>
          <a:ln>
            <a:noFill/>
          </a:ln>
          <a:effectLst/>
        </p:spPr>
        <p:txBody>
          <a:bodyPr vert="horz" wrap="square" lIns="36576" tIns="36576" rIns="36576" bIns="36576" numCol="1" anchor="t" anchorCtr="0" compatLnSpc="1">
            <a:prstTxWarp prst="textNoShape">
              <a:avLst/>
            </a:prstTxWarp>
          </a:bodyPr>
          <a:lstStyle/>
          <a:p>
            <a:endParaRPr lang="en-US"/>
          </a:p>
        </p:txBody>
      </p:sp>
      <p:pic>
        <p:nvPicPr>
          <p:cNvPr id="7" name="Picture 3"/>
          <p:cNvPicPr>
            <a:picLocks noChangeAspect="1" noChangeArrowheads="1"/>
          </p:cNvPicPr>
          <p:nvPr/>
        </p:nvPicPr>
        <p:blipFill>
          <a:blip r:embed="rId2" cstate="print">
            <a:extLst>
              <a:ext uri="{28A0092B-C50C-407E-A947-70E740481C1C}">
                <a14:useLocalDpi xmlns:a14="http://schemas.microsoft.com/office/drawing/2010/main" xmlns="" val="0"/>
              </a:ext>
            </a:extLst>
          </a:blip>
          <a:srcRect l="75917" t="68320" r="5171" b="16243"/>
          <a:stretch>
            <a:fillRect/>
          </a:stretch>
        </p:blipFill>
        <p:spPr bwMode="auto">
          <a:xfrm rot="10800000" flipH="1">
            <a:off x="-4763" y="3175"/>
            <a:ext cx="1600201" cy="841375"/>
          </a:xfrm>
          <a:prstGeom prst="rect">
            <a:avLst/>
          </a:prstGeom>
          <a:noFill/>
          <a:ln>
            <a:noFill/>
          </a:ln>
          <a:effectLst/>
          <a:extLst>
            <a:ext uri="{909E8E84-426E-40DD-AFC4-6F175D3DCCD1}">
              <a14:hiddenFill xmlns:a14="http://schemas.microsoft.com/office/drawing/2010/main" xmlns="">
                <a:solidFill>
                  <a:srgbClr val="5B9BD5"/>
                </a:solidFill>
              </a14:hiddenFill>
            </a:ext>
            <a:ext uri="{91240B29-F687-4F45-9708-019B960494DF}">
              <a14:hiddenLine xmlns:a14="http://schemas.microsoft.com/office/drawing/2010/main" xmlns="" w="25400" algn="ctr">
                <a:solidFill>
                  <a:srgbClr val="000000"/>
                </a:solidFill>
                <a:miter lim="800000"/>
                <a:headEnd/>
                <a:tailEnd/>
              </a14:hiddenLine>
            </a:ext>
            <a:ext uri="{AF507438-7753-43E0-B8FC-AC1667EBCBE1}">
              <a14:hiddenEffects xmlns:a14="http://schemas.microsoft.com/office/drawing/2010/main" xmlns="">
                <a:effectLst>
                  <a:outerShdw dist="35921" dir="2700000" algn="ctr" rotWithShape="0">
                    <a:srgbClr val="000000"/>
                  </a:outerShdw>
                </a:effectLst>
              </a14:hiddenEffects>
            </a:ext>
          </a:extLst>
        </p:spPr>
      </p:pic>
      <p:sp>
        <p:nvSpPr>
          <p:cNvPr id="9" name="Rectangle 2"/>
          <p:cNvSpPr txBox="1">
            <a:spLocks noChangeArrowheads="1"/>
          </p:cNvSpPr>
          <p:nvPr/>
        </p:nvSpPr>
        <p:spPr bwMode="auto">
          <a:xfrm>
            <a:off x="313623" y="349823"/>
            <a:ext cx="9143999" cy="56258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US" altLang="en-US" sz="2400" b="1" dirty="0" smtClean="0">
                <a:latin typeface="Arial Narrow" panose="020B0606020202030204" pitchFamily="34" charset="0"/>
              </a:rPr>
              <a:t> </a:t>
            </a:r>
            <a:r>
              <a:rPr lang="en-US" altLang="en-US" sz="2800" b="1" dirty="0">
                <a:latin typeface="Arial Narrow" panose="020B0606020202030204" pitchFamily="34" charset="0"/>
              </a:rPr>
              <a:t>CSPS MANDATE</a:t>
            </a:r>
          </a:p>
        </p:txBody>
      </p:sp>
      <p:sp>
        <p:nvSpPr>
          <p:cNvPr id="10" name="Content Placeholder 5"/>
          <p:cNvSpPr txBox="1">
            <a:spLocks/>
          </p:cNvSpPr>
          <p:nvPr/>
        </p:nvSpPr>
        <p:spPr>
          <a:xfrm>
            <a:off x="0" y="1191200"/>
            <a:ext cx="5405398" cy="5499458"/>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just">
              <a:lnSpc>
                <a:spcPct val="150000"/>
              </a:lnSpc>
              <a:spcBef>
                <a:spcPts val="0"/>
              </a:spcBef>
            </a:pPr>
            <a:r>
              <a:rPr lang="en-ZA" sz="1100" b="1" dirty="0">
                <a:latin typeface="Arial Narrow" panose="020B0606020202030204" pitchFamily="34" charset="0"/>
              </a:rPr>
              <a:t>Section 208 of the Constitution provides for the establishment of a civilian secretariat for the police service, which is set to function under the direction of the Cabinet member responsible for policing. The Civilian Secretariat for Police Service further derives its mandate from the following legislative frameworks: </a:t>
            </a:r>
          </a:p>
          <a:p>
            <a:pPr algn="just">
              <a:lnSpc>
                <a:spcPct val="150000"/>
              </a:lnSpc>
              <a:spcBef>
                <a:spcPts val="0"/>
              </a:spcBef>
            </a:pPr>
            <a:endParaRPr lang="en-ZA" sz="1100" b="1" dirty="0">
              <a:latin typeface="Arial Narrow" panose="020B0606020202030204" pitchFamily="34" charset="0"/>
            </a:endParaRPr>
          </a:p>
          <a:p>
            <a:pPr algn="just">
              <a:lnSpc>
                <a:spcPct val="150000"/>
              </a:lnSpc>
              <a:spcBef>
                <a:spcPts val="0"/>
              </a:spcBef>
            </a:pPr>
            <a:r>
              <a:rPr lang="en-US" sz="1100" dirty="0">
                <a:latin typeface="Arial Narrow" panose="020B0606020202030204" pitchFamily="34" charset="0"/>
              </a:rPr>
              <a:t>As the strategic policy advisor to the Minister of Police, the legislated objects of the Civilian Secretariat are to: </a:t>
            </a:r>
          </a:p>
          <a:p>
            <a:pPr marL="171450" indent="-171450" algn="just">
              <a:lnSpc>
                <a:spcPct val="150000"/>
              </a:lnSpc>
              <a:spcBef>
                <a:spcPts val="0"/>
              </a:spcBef>
              <a:buFont typeface="Courier New" panose="02070309020205020404" pitchFamily="49" charset="0"/>
              <a:buChar char="o"/>
            </a:pPr>
            <a:r>
              <a:rPr lang="en-US" sz="1100" dirty="0">
                <a:latin typeface="Arial Narrow" panose="020B0606020202030204" pitchFamily="34" charset="0"/>
              </a:rPr>
              <a:t> </a:t>
            </a:r>
            <a:r>
              <a:rPr lang="en-US" sz="1100" b="1" i="1" dirty="0">
                <a:solidFill>
                  <a:srgbClr val="C00000"/>
                </a:solidFill>
                <a:latin typeface="Arial Narrow" panose="020B0606020202030204" pitchFamily="34" charset="0"/>
              </a:rPr>
              <a:t>exercise civilian oversight</a:t>
            </a:r>
            <a:r>
              <a:rPr lang="en-US" sz="1100" i="1" dirty="0">
                <a:solidFill>
                  <a:srgbClr val="C00000"/>
                </a:solidFill>
                <a:latin typeface="Arial Narrow" panose="020B0606020202030204" pitchFamily="34" charset="0"/>
              </a:rPr>
              <a:t> </a:t>
            </a:r>
            <a:r>
              <a:rPr lang="en-US" sz="1100" dirty="0">
                <a:latin typeface="Arial Narrow" panose="020B0606020202030204" pitchFamily="34" charset="0"/>
              </a:rPr>
              <a:t>over the Police Service; </a:t>
            </a:r>
          </a:p>
          <a:p>
            <a:pPr marL="171450" indent="-171450" algn="just">
              <a:lnSpc>
                <a:spcPct val="150000"/>
              </a:lnSpc>
              <a:spcBef>
                <a:spcPts val="0"/>
              </a:spcBef>
              <a:buFont typeface="Courier New" panose="02070309020205020404" pitchFamily="49" charset="0"/>
              <a:buChar char="o"/>
            </a:pPr>
            <a:r>
              <a:rPr lang="en-US" sz="1100" b="1" i="1" dirty="0">
                <a:solidFill>
                  <a:srgbClr val="C00000"/>
                </a:solidFill>
                <a:latin typeface="Arial Narrow" panose="020B0606020202030204" pitchFamily="34" charset="0"/>
              </a:rPr>
              <a:t>give strategic advice </a:t>
            </a:r>
            <a:r>
              <a:rPr lang="en-US" sz="1100" dirty="0">
                <a:latin typeface="Arial Narrow" panose="020B0606020202030204" pitchFamily="34" charset="0"/>
              </a:rPr>
              <a:t>to the Minister in respect of developing and implementing policies; </a:t>
            </a:r>
          </a:p>
          <a:p>
            <a:pPr marL="171450" indent="-171450" algn="just">
              <a:lnSpc>
                <a:spcPct val="150000"/>
              </a:lnSpc>
              <a:spcBef>
                <a:spcPts val="0"/>
              </a:spcBef>
              <a:buFont typeface="Courier New" panose="02070309020205020404" pitchFamily="49" charset="0"/>
              <a:buChar char="o"/>
            </a:pPr>
            <a:r>
              <a:rPr lang="en-US" sz="1100" dirty="0">
                <a:latin typeface="Arial Narrow" panose="020B0606020202030204" pitchFamily="34" charset="0"/>
              </a:rPr>
              <a:t>provide administrative support services to the Minister to ensure South Africa’s engagement with </a:t>
            </a:r>
            <a:r>
              <a:rPr lang="en-US" sz="1100" b="1" i="1" dirty="0">
                <a:solidFill>
                  <a:srgbClr val="C00000"/>
                </a:solidFill>
                <a:latin typeface="Arial Narrow" panose="020B0606020202030204" pitchFamily="34" charset="0"/>
              </a:rPr>
              <a:t>relevant international obligations</a:t>
            </a:r>
            <a:r>
              <a:rPr lang="en-US" sz="1100" dirty="0">
                <a:latin typeface="Arial Narrow" panose="020B0606020202030204" pitchFamily="34" charset="0"/>
              </a:rPr>
              <a:t>; </a:t>
            </a:r>
          </a:p>
          <a:p>
            <a:pPr marL="171450" indent="-171450" algn="just">
              <a:lnSpc>
                <a:spcPct val="150000"/>
              </a:lnSpc>
              <a:spcBef>
                <a:spcPts val="0"/>
              </a:spcBef>
              <a:buFont typeface="Courier New" panose="02070309020205020404" pitchFamily="49" charset="0"/>
              <a:buChar char="o"/>
            </a:pPr>
            <a:r>
              <a:rPr lang="en-US" sz="1100" b="1" i="1" dirty="0">
                <a:solidFill>
                  <a:srgbClr val="C00000"/>
                </a:solidFill>
                <a:latin typeface="Arial Narrow" panose="020B0606020202030204" pitchFamily="34" charset="0"/>
              </a:rPr>
              <a:t>liaise and communicate </a:t>
            </a:r>
            <a:r>
              <a:rPr lang="en-US" sz="1100" dirty="0">
                <a:latin typeface="Arial Narrow" panose="020B0606020202030204" pitchFamily="34" charset="0"/>
              </a:rPr>
              <a:t>with stakeholders; </a:t>
            </a:r>
          </a:p>
          <a:p>
            <a:pPr marL="171450" indent="-171450" algn="just">
              <a:lnSpc>
                <a:spcPct val="150000"/>
              </a:lnSpc>
              <a:spcBef>
                <a:spcPts val="0"/>
              </a:spcBef>
              <a:buFont typeface="Courier New" panose="02070309020205020404" pitchFamily="49" charset="0"/>
              <a:buChar char="o"/>
            </a:pPr>
            <a:r>
              <a:rPr lang="en-US" sz="1100" b="1" i="1" dirty="0">
                <a:solidFill>
                  <a:srgbClr val="C00000"/>
                </a:solidFill>
                <a:latin typeface="Arial Narrow" panose="020B0606020202030204" pitchFamily="34" charset="0"/>
              </a:rPr>
              <a:t>implement a partnership strategy</a:t>
            </a:r>
            <a:r>
              <a:rPr lang="en-US" sz="1100" i="1" dirty="0">
                <a:solidFill>
                  <a:srgbClr val="C00000"/>
                </a:solidFill>
                <a:latin typeface="Arial Narrow" panose="020B0606020202030204" pitchFamily="34" charset="0"/>
              </a:rPr>
              <a:t> </a:t>
            </a:r>
            <a:r>
              <a:rPr lang="en-US" sz="1100" dirty="0">
                <a:latin typeface="Arial Narrow" panose="020B0606020202030204" pitchFamily="34" charset="0"/>
              </a:rPr>
              <a:t>to </a:t>
            </a:r>
            <a:r>
              <a:rPr lang="en-ZA" sz="1100" dirty="0">
                <a:latin typeface="Arial Narrow" panose="020B0606020202030204" pitchFamily="34" charset="0"/>
              </a:rPr>
              <a:t>mobilise </a:t>
            </a:r>
            <a:r>
              <a:rPr lang="en-US" sz="1100" dirty="0">
                <a:latin typeface="Arial Narrow" panose="020B0606020202030204" pitchFamily="34" charset="0"/>
              </a:rPr>
              <a:t>role-players and stakeholders to strengthen service delivery by the police service to ensure the safety and security of communities; </a:t>
            </a:r>
          </a:p>
          <a:p>
            <a:pPr marL="171450" indent="-171450" algn="just">
              <a:lnSpc>
                <a:spcPct val="150000"/>
              </a:lnSpc>
              <a:spcBef>
                <a:spcPts val="0"/>
              </a:spcBef>
              <a:buFont typeface="Courier New" panose="02070309020205020404" pitchFamily="49" charset="0"/>
              <a:buChar char="o"/>
            </a:pPr>
            <a:r>
              <a:rPr lang="en-US" sz="1100" dirty="0">
                <a:latin typeface="Arial Narrow" panose="020B0606020202030204" pitchFamily="34" charset="0"/>
              </a:rPr>
              <a:t>implement, promote and</a:t>
            </a:r>
            <a:r>
              <a:rPr lang="en-US" sz="1100" b="1" dirty="0">
                <a:latin typeface="Arial Narrow" panose="020B0606020202030204" pitchFamily="34" charset="0"/>
              </a:rPr>
              <a:t> </a:t>
            </a:r>
            <a:r>
              <a:rPr lang="en-US" sz="1100" b="1" i="1" dirty="0">
                <a:solidFill>
                  <a:srgbClr val="C00000"/>
                </a:solidFill>
                <a:latin typeface="Arial Narrow" panose="020B0606020202030204" pitchFamily="34" charset="0"/>
              </a:rPr>
              <a:t>align the operations </a:t>
            </a:r>
            <a:r>
              <a:rPr lang="en-US" sz="1100" dirty="0">
                <a:latin typeface="Arial Narrow" panose="020B0606020202030204" pitchFamily="34" charset="0"/>
              </a:rPr>
              <a:t>of the Civilian Secretariat in the national and provincial spheres of Government;</a:t>
            </a:r>
          </a:p>
          <a:p>
            <a:pPr marL="171450" indent="-171450" algn="just">
              <a:lnSpc>
                <a:spcPct val="150000"/>
              </a:lnSpc>
              <a:spcBef>
                <a:spcPts val="0"/>
              </a:spcBef>
              <a:buFont typeface="Courier New" panose="02070309020205020404" pitchFamily="49" charset="0"/>
              <a:buChar char="o"/>
            </a:pPr>
            <a:r>
              <a:rPr lang="en-US" sz="1100" dirty="0">
                <a:latin typeface="Arial Narrow" panose="020B0606020202030204" pitchFamily="34" charset="0"/>
              </a:rPr>
              <a:t>co-ordinate the functions and powers of the Civilian Secretariat in the </a:t>
            </a:r>
            <a:r>
              <a:rPr lang="en-US" sz="1100" b="1" i="1" dirty="0">
                <a:solidFill>
                  <a:srgbClr val="C00000"/>
                </a:solidFill>
                <a:latin typeface="Arial Narrow" panose="020B0606020202030204" pitchFamily="34" charset="0"/>
              </a:rPr>
              <a:t>national and provincial spheres</a:t>
            </a:r>
            <a:r>
              <a:rPr lang="en-US" sz="1100" i="1" dirty="0">
                <a:solidFill>
                  <a:srgbClr val="C00000"/>
                </a:solidFill>
                <a:latin typeface="Arial Narrow" panose="020B0606020202030204" pitchFamily="34" charset="0"/>
              </a:rPr>
              <a:t> </a:t>
            </a:r>
            <a:r>
              <a:rPr lang="en-US" sz="1100" dirty="0">
                <a:latin typeface="Arial Narrow" panose="020B0606020202030204" pitchFamily="34" charset="0"/>
              </a:rPr>
              <a:t>of Government;</a:t>
            </a:r>
          </a:p>
          <a:p>
            <a:pPr marL="171450" indent="-171450" algn="just">
              <a:lnSpc>
                <a:spcPct val="150000"/>
              </a:lnSpc>
              <a:spcBef>
                <a:spcPts val="0"/>
              </a:spcBef>
              <a:buFont typeface="Courier New" panose="02070309020205020404" pitchFamily="49" charset="0"/>
              <a:buChar char="o"/>
            </a:pPr>
            <a:r>
              <a:rPr lang="en-US" sz="1100" b="1" i="1" dirty="0">
                <a:solidFill>
                  <a:srgbClr val="C00000"/>
                </a:solidFill>
                <a:latin typeface="Arial Narrow" panose="020B0606020202030204" pitchFamily="34" charset="0"/>
              </a:rPr>
              <a:t>promote co-operation</a:t>
            </a:r>
            <a:r>
              <a:rPr lang="en-US" sz="1100" i="1" dirty="0">
                <a:solidFill>
                  <a:srgbClr val="C00000"/>
                </a:solidFill>
                <a:latin typeface="Arial Narrow" panose="020B0606020202030204" pitchFamily="34" charset="0"/>
              </a:rPr>
              <a:t> </a:t>
            </a:r>
            <a:r>
              <a:rPr lang="en-US" sz="1100" dirty="0">
                <a:latin typeface="Arial Narrow" panose="020B0606020202030204" pitchFamily="34" charset="0"/>
              </a:rPr>
              <a:t>between the Civilian Secretariat, the Police Service and the Directorate; and</a:t>
            </a:r>
          </a:p>
          <a:p>
            <a:pPr marL="171450" indent="-171450" algn="just">
              <a:lnSpc>
                <a:spcPct val="150000"/>
              </a:lnSpc>
              <a:spcBef>
                <a:spcPts val="0"/>
              </a:spcBef>
              <a:buFont typeface="Courier New" panose="02070309020205020404" pitchFamily="49" charset="0"/>
              <a:buChar char="o"/>
            </a:pPr>
            <a:r>
              <a:rPr lang="en-US" sz="1100" b="1" i="1" dirty="0">
                <a:solidFill>
                  <a:srgbClr val="C00000"/>
                </a:solidFill>
                <a:latin typeface="Arial Narrow" panose="020B0606020202030204" pitchFamily="34" charset="0"/>
              </a:rPr>
              <a:t>provide guidance to community police fora</a:t>
            </a:r>
            <a:r>
              <a:rPr lang="en-US" sz="1100" i="1" dirty="0">
                <a:solidFill>
                  <a:srgbClr val="C00000"/>
                </a:solidFill>
                <a:latin typeface="Arial Narrow" panose="020B0606020202030204" pitchFamily="34" charset="0"/>
              </a:rPr>
              <a:t> </a:t>
            </a:r>
            <a:r>
              <a:rPr lang="en-US" sz="1100" dirty="0">
                <a:latin typeface="Arial Narrow" panose="020B0606020202030204" pitchFamily="34" charset="0"/>
              </a:rPr>
              <a:t>and associated structures and facilitate their proper functioning.</a:t>
            </a:r>
          </a:p>
          <a:p>
            <a:pPr algn="just">
              <a:lnSpc>
                <a:spcPct val="150000"/>
              </a:lnSpc>
              <a:spcBef>
                <a:spcPts val="0"/>
              </a:spcBef>
              <a:defRPr/>
            </a:pPr>
            <a:endParaRPr lang="en-ZA" sz="1100" dirty="0">
              <a:latin typeface="Arial Narrow" panose="020B0606020202030204" pitchFamily="34" charset="0"/>
            </a:endParaRPr>
          </a:p>
        </p:txBody>
      </p:sp>
      <p:sp>
        <p:nvSpPr>
          <p:cNvPr id="23" name="Rectangle 2"/>
          <p:cNvSpPr>
            <a:spLocks noChangeArrowheads="1"/>
          </p:cNvSpPr>
          <p:nvPr/>
        </p:nvSpPr>
        <p:spPr bwMode="auto">
          <a:xfrm>
            <a:off x="4885623" y="1403578"/>
            <a:ext cx="6882064" cy="36933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pic>
        <p:nvPicPr>
          <p:cNvPr id="2" name="Picture 1"/>
          <p:cNvPicPr>
            <a:picLocks noChangeAspect="1"/>
          </p:cNvPicPr>
          <p:nvPr/>
        </p:nvPicPr>
        <p:blipFill rotWithShape="1">
          <a:blip r:embed="rId3" cstate="print">
            <a:extLst>
              <a:ext uri="{28A0092B-C50C-407E-A947-70E740481C1C}">
                <a14:useLocalDpi xmlns:a14="http://schemas.microsoft.com/office/drawing/2010/main" xmlns="" val="0"/>
              </a:ext>
            </a:extLst>
          </a:blip>
          <a:srcRect r="32274" b="50476"/>
          <a:stretch/>
        </p:blipFill>
        <p:spPr>
          <a:xfrm>
            <a:off x="5405398" y="1628801"/>
            <a:ext cx="4315652" cy="4757970"/>
          </a:xfrm>
          <a:prstGeom prst="rect">
            <a:avLst/>
          </a:prstGeom>
        </p:spPr>
      </p:pic>
    </p:spTree>
    <p:extLst>
      <p:ext uri="{BB962C8B-B14F-4D97-AF65-F5344CB8AC3E}">
        <p14:creationId xmlns:p14="http://schemas.microsoft.com/office/powerpoint/2010/main" xmlns="" val="972700245"/>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p:cNvSpPr>
            <a:spLocks noChangeArrowheads="1"/>
          </p:cNvSpPr>
          <p:nvPr/>
        </p:nvSpPr>
        <p:spPr bwMode="auto">
          <a:xfrm>
            <a:off x="0" y="1"/>
            <a:ext cx="9906000" cy="1196752"/>
          </a:xfrm>
          <a:prstGeom prst="rect">
            <a:avLst/>
          </a:prstGeom>
          <a:gradFill rotWithShape="0">
            <a:gsLst>
              <a:gs pos="100000">
                <a:srgbClr val="FFFFFF"/>
              </a:gs>
              <a:gs pos="0">
                <a:srgbClr val="CDE3A3"/>
              </a:gs>
            </a:gsLst>
            <a:lin ang="5400000" scaled="1"/>
          </a:gradFill>
          <a:ln>
            <a:noFill/>
          </a:ln>
          <a:effectLst/>
        </p:spPr>
        <p:txBody>
          <a:bodyPr vert="horz" wrap="square" lIns="36576" tIns="36576" rIns="36576" bIns="36576" numCol="1" anchor="t" anchorCtr="0" compatLnSpc="1">
            <a:prstTxWarp prst="textNoShape">
              <a:avLst/>
            </a:prstTxWarp>
          </a:bodyPr>
          <a:lstStyle/>
          <a:p>
            <a:endParaRPr lang="en-US"/>
          </a:p>
        </p:txBody>
      </p:sp>
      <p:pic>
        <p:nvPicPr>
          <p:cNvPr id="7" name="Picture 3"/>
          <p:cNvPicPr>
            <a:picLocks noChangeAspect="1" noChangeArrowheads="1"/>
          </p:cNvPicPr>
          <p:nvPr/>
        </p:nvPicPr>
        <p:blipFill>
          <a:blip r:embed="rId3" cstate="print">
            <a:extLst>
              <a:ext uri="{28A0092B-C50C-407E-A947-70E740481C1C}">
                <a14:useLocalDpi xmlns:a14="http://schemas.microsoft.com/office/drawing/2010/main" xmlns="" val="0"/>
              </a:ext>
            </a:extLst>
          </a:blip>
          <a:srcRect l="75917" t="68320" r="5171" b="16243"/>
          <a:stretch>
            <a:fillRect/>
          </a:stretch>
        </p:blipFill>
        <p:spPr bwMode="auto">
          <a:xfrm rot="10800000" flipH="1">
            <a:off x="-4763" y="3175"/>
            <a:ext cx="1600201" cy="841375"/>
          </a:xfrm>
          <a:prstGeom prst="rect">
            <a:avLst/>
          </a:prstGeom>
          <a:noFill/>
          <a:ln>
            <a:noFill/>
          </a:ln>
          <a:effectLst/>
          <a:extLst>
            <a:ext uri="{909E8E84-426E-40DD-AFC4-6F175D3DCCD1}">
              <a14:hiddenFill xmlns:a14="http://schemas.microsoft.com/office/drawing/2010/main" xmlns="">
                <a:solidFill>
                  <a:srgbClr val="5B9BD5"/>
                </a:solidFill>
              </a14:hiddenFill>
            </a:ext>
            <a:ext uri="{91240B29-F687-4F45-9708-019B960494DF}">
              <a14:hiddenLine xmlns:a14="http://schemas.microsoft.com/office/drawing/2010/main" xmlns="" w="25400" algn="ctr">
                <a:solidFill>
                  <a:srgbClr val="000000"/>
                </a:solidFill>
                <a:miter lim="800000"/>
                <a:headEnd/>
                <a:tailEnd/>
              </a14:hiddenLine>
            </a:ext>
            <a:ext uri="{AF507438-7753-43E0-B8FC-AC1667EBCBE1}">
              <a14:hiddenEffects xmlns:a14="http://schemas.microsoft.com/office/drawing/2010/main" xmlns="">
                <a:effectLst>
                  <a:outerShdw dist="35921" dir="2700000" algn="ctr" rotWithShape="0">
                    <a:srgbClr val="000000"/>
                  </a:outerShdw>
                </a:effectLst>
              </a14:hiddenEffects>
            </a:ext>
          </a:extLst>
        </p:spPr>
      </p:pic>
      <p:sp>
        <p:nvSpPr>
          <p:cNvPr id="2" name="Title 1"/>
          <p:cNvSpPr>
            <a:spLocks noGrp="1"/>
          </p:cNvSpPr>
          <p:nvPr>
            <p:ph type="title" idx="4294967295"/>
          </p:nvPr>
        </p:nvSpPr>
        <p:spPr>
          <a:xfrm>
            <a:off x="83817" y="58738"/>
            <a:ext cx="9765727" cy="921990"/>
          </a:xfrm>
        </p:spPr>
        <p:txBody>
          <a:bodyPr/>
          <a:lstStyle/>
          <a:p>
            <a:r>
              <a:rPr lang="en-US" sz="2800" b="1" dirty="0" smtClean="0">
                <a:latin typeface="Arial Narrow" panose="020B0606020202030204" pitchFamily="34" charset="0"/>
              </a:rPr>
              <a:t>MONITORING SAPS IMPLEMENTATION OF </a:t>
            </a:r>
            <a:br>
              <a:rPr lang="en-US" sz="2800" b="1" dirty="0" smtClean="0">
                <a:latin typeface="Arial Narrow" panose="020B0606020202030204" pitchFamily="34" charset="0"/>
              </a:rPr>
            </a:br>
            <a:r>
              <a:rPr lang="en-US" sz="2800" b="1" dirty="0" smtClean="0">
                <a:latin typeface="Arial Narrow" panose="020B0606020202030204" pitchFamily="34" charset="0"/>
              </a:rPr>
              <a:t>IPID RECOMMENDATIONS</a:t>
            </a:r>
            <a:endParaRPr lang="en-US" sz="2800" b="1" dirty="0">
              <a:latin typeface="Arial Narrow" panose="020B0606020202030204" pitchFamily="34" charset="0"/>
            </a:endParaRPr>
          </a:p>
        </p:txBody>
      </p:sp>
      <p:sp>
        <p:nvSpPr>
          <p:cNvPr id="4" name="Slide Number Placeholder 3"/>
          <p:cNvSpPr>
            <a:spLocks noGrp="1"/>
          </p:cNvSpPr>
          <p:nvPr>
            <p:ph type="sldNum" sz="quarter" idx="11"/>
          </p:nvPr>
        </p:nvSpPr>
        <p:spPr/>
        <p:txBody>
          <a:bodyPr/>
          <a:lstStyle/>
          <a:p>
            <a:pPr>
              <a:defRPr/>
            </a:pPr>
            <a:fld id="{2D296F63-1016-4293-81B7-E105A37B09A6}" type="slidenum">
              <a:rPr lang="en-US" smtClean="0"/>
              <a:pPr>
                <a:defRPr/>
              </a:pPr>
              <a:t>30</a:t>
            </a:fld>
            <a:endParaRPr lang="en-US"/>
          </a:p>
        </p:txBody>
      </p:sp>
      <p:sp>
        <p:nvSpPr>
          <p:cNvPr id="6" name="Content Placeholder 5"/>
          <p:cNvSpPr>
            <a:spLocks noGrp="1"/>
          </p:cNvSpPr>
          <p:nvPr>
            <p:ph idx="4294967295"/>
          </p:nvPr>
        </p:nvSpPr>
        <p:spPr>
          <a:xfrm>
            <a:off x="83816" y="1340768"/>
            <a:ext cx="9765727" cy="5183857"/>
          </a:xfrm>
        </p:spPr>
        <p:txBody>
          <a:bodyPr/>
          <a:lstStyle/>
          <a:p>
            <a:pPr>
              <a:buFont typeface="Arial" panose="020B0604020202020204" pitchFamily="34" charset="0"/>
              <a:buChar char="•"/>
            </a:pPr>
            <a:r>
              <a:rPr lang="en-US" sz="2400" b="1" dirty="0" smtClean="0">
                <a:latin typeface="Arial Narrow" panose="020B0606020202030204" pitchFamily="34" charset="0"/>
              </a:rPr>
              <a:t>The CSPS addresses non-compliance as follows:</a:t>
            </a:r>
          </a:p>
          <a:p>
            <a:pPr>
              <a:buFont typeface="Arial" panose="020B0604020202020204" pitchFamily="34" charset="0"/>
              <a:buChar char="•"/>
            </a:pPr>
            <a:endParaRPr lang="en-US" sz="1400" b="1" dirty="0" smtClean="0">
              <a:latin typeface="Arial Narrow" panose="020B0606020202030204" pitchFamily="34" charset="0"/>
            </a:endParaRPr>
          </a:p>
          <a:p>
            <a:pPr marL="803275" indent="-461963" algn="just">
              <a:lnSpc>
                <a:spcPct val="150000"/>
              </a:lnSpc>
              <a:buFont typeface="Courier New" panose="02070309020205020404" pitchFamily="49" charset="0"/>
              <a:buChar char="o"/>
            </a:pPr>
            <a:r>
              <a:rPr lang="en-US" sz="2000" dirty="0" smtClean="0">
                <a:latin typeface="Arial Narrow" panose="020B0606020202030204" pitchFamily="34" charset="0"/>
              </a:rPr>
              <a:t>The Department </a:t>
            </a:r>
            <a:r>
              <a:rPr lang="en-US" sz="2000" dirty="0">
                <a:latin typeface="Arial Narrow" panose="020B0606020202030204" pitchFamily="34" charset="0"/>
              </a:rPr>
              <a:t>monitors implementation of recommendations through tracking progress on disciplinary investigations, hearings, and outcomes of </a:t>
            </a:r>
            <a:r>
              <a:rPr lang="en-US" sz="2000" dirty="0" err="1">
                <a:latin typeface="Arial Narrow" panose="020B0606020202030204" pitchFamily="34" charset="0"/>
              </a:rPr>
              <a:t>finalised</a:t>
            </a:r>
            <a:r>
              <a:rPr lang="en-US" sz="2000" dirty="0">
                <a:latin typeface="Arial Narrow" panose="020B0606020202030204" pitchFamily="34" charset="0"/>
              </a:rPr>
              <a:t> disciplinary procedures. </a:t>
            </a:r>
            <a:endParaRPr lang="en-US" sz="2000" dirty="0" smtClean="0">
              <a:latin typeface="Arial Narrow" panose="020B0606020202030204" pitchFamily="34" charset="0"/>
            </a:endParaRPr>
          </a:p>
          <a:p>
            <a:pPr marL="803275" indent="-461963" algn="just">
              <a:lnSpc>
                <a:spcPct val="150000"/>
              </a:lnSpc>
              <a:buFont typeface="Courier New" panose="02070309020205020404" pitchFamily="49" charset="0"/>
              <a:buChar char="o"/>
            </a:pPr>
            <a:r>
              <a:rPr lang="en-US" sz="2000" dirty="0" smtClean="0">
                <a:latin typeface="Arial Narrow" panose="020B0606020202030204" pitchFamily="34" charset="0"/>
              </a:rPr>
              <a:t>This </a:t>
            </a:r>
            <a:r>
              <a:rPr lang="en-US" sz="2000" dirty="0">
                <a:latin typeface="Arial Narrow" panose="020B0606020202030204" pitchFamily="34" charset="0"/>
              </a:rPr>
              <a:t>is conducted as part of the monthly recommendations forum. </a:t>
            </a:r>
          </a:p>
          <a:p>
            <a:pPr marL="803275" indent="-461963" algn="just">
              <a:lnSpc>
                <a:spcPct val="150000"/>
              </a:lnSpc>
              <a:buFont typeface="Courier New" panose="02070309020205020404" pitchFamily="49" charset="0"/>
              <a:buChar char="o"/>
            </a:pPr>
            <a:r>
              <a:rPr lang="en-US" sz="2000" dirty="0" smtClean="0">
                <a:latin typeface="Arial Narrow" panose="020B0606020202030204" pitchFamily="34" charset="0"/>
              </a:rPr>
              <a:t>Bi-annual assessment reports on </a:t>
            </a:r>
            <a:r>
              <a:rPr lang="en-US" sz="2000" dirty="0">
                <a:latin typeface="Arial Narrow" panose="020B0606020202030204" pitchFamily="34" charset="0"/>
              </a:rPr>
              <a:t>the implementation of IPID recommendations by the SAPS are </a:t>
            </a:r>
            <a:r>
              <a:rPr lang="en-US" sz="2000" dirty="0" smtClean="0">
                <a:latin typeface="Arial Narrow" panose="020B0606020202030204" pitchFamily="34" charset="0"/>
              </a:rPr>
              <a:t>also produced. </a:t>
            </a:r>
          </a:p>
          <a:p>
            <a:pPr marL="803275" indent="-461963" algn="just">
              <a:lnSpc>
                <a:spcPct val="150000"/>
              </a:lnSpc>
              <a:buFont typeface="Courier New" panose="02070309020205020404" pitchFamily="49" charset="0"/>
              <a:buChar char="o"/>
            </a:pPr>
            <a:r>
              <a:rPr lang="en-US" sz="2000" dirty="0" smtClean="0">
                <a:latin typeface="Arial Narrow" panose="020B0606020202030204" pitchFamily="34" charset="0"/>
              </a:rPr>
              <a:t>The </a:t>
            </a:r>
            <a:r>
              <a:rPr lang="en-US" sz="2000" dirty="0">
                <a:latin typeface="Arial Narrow" panose="020B0606020202030204" pitchFamily="34" charset="0"/>
              </a:rPr>
              <a:t>CSPS has further conducted a diagnostic evaluation on the management of discipline by the SAPS in order to identify the potential factors that undermine the effectiveness of the disciplinary system, and to recommend interventions to strengthen the system and its implementation.</a:t>
            </a:r>
          </a:p>
          <a:p>
            <a:pPr marL="0" indent="0">
              <a:buNone/>
            </a:pPr>
            <a:endParaRPr lang="en-US" sz="2000" dirty="0">
              <a:latin typeface="Arial Narrow" panose="020B0606020202030204" pitchFamily="34" charset="0"/>
            </a:endParaRPr>
          </a:p>
        </p:txBody>
      </p:sp>
    </p:spTree>
    <p:extLst>
      <p:ext uri="{BB962C8B-B14F-4D97-AF65-F5344CB8AC3E}">
        <p14:creationId xmlns:p14="http://schemas.microsoft.com/office/powerpoint/2010/main" xmlns="" val="3585953464"/>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p:cNvSpPr>
            <a:spLocks noChangeArrowheads="1"/>
          </p:cNvSpPr>
          <p:nvPr/>
        </p:nvSpPr>
        <p:spPr bwMode="auto">
          <a:xfrm>
            <a:off x="0" y="1"/>
            <a:ext cx="9906000" cy="1196752"/>
          </a:xfrm>
          <a:prstGeom prst="rect">
            <a:avLst/>
          </a:prstGeom>
          <a:gradFill rotWithShape="0">
            <a:gsLst>
              <a:gs pos="100000">
                <a:srgbClr val="FFFFFF"/>
              </a:gs>
              <a:gs pos="0">
                <a:srgbClr val="CDE3A3"/>
              </a:gs>
            </a:gsLst>
            <a:lin ang="5400000" scaled="1"/>
          </a:gradFill>
          <a:ln>
            <a:noFill/>
          </a:ln>
          <a:effectLst/>
        </p:spPr>
        <p:txBody>
          <a:bodyPr vert="horz" wrap="square" lIns="36576" tIns="36576" rIns="36576" bIns="36576" numCol="1" anchor="t" anchorCtr="0" compatLnSpc="1">
            <a:prstTxWarp prst="textNoShape">
              <a:avLst/>
            </a:prstTxWarp>
          </a:bodyPr>
          <a:lstStyle/>
          <a:p>
            <a:endParaRPr lang="en-US"/>
          </a:p>
        </p:txBody>
      </p:sp>
      <p:pic>
        <p:nvPicPr>
          <p:cNvPr id="7" name="Picture 3"/>
          <p:cNvPicPr>
            <a:picLocks noChangeAspect="1" noChangeArrowheads="1"/>
          </p:cNvPicPr>
          <p:nvPr/>
        </p:nvPicPr>
        <p:blipFill>
          <a:blip r:embed="rId3" cstate="print">
            <a:extLst>
              <a:ext uri="{28A0092B-C50C-407E-A947-70E740481C1C}">
                <a14:useLocalDpi xmlns:a14="http://schemas.microsoft.com/office/drawing/2010/main" xmlns="" val="0"/>
              </a:ext>
            </a:extLst>
          </a:blip>
          <a:srcRect l="75917" t="68320" r="5171" b="16243"/>
          <a:stretch>
            <a:fillRect/>
          </a:stretch>
        </p:blipFill>
        <p:spPr bwMode="auto">
          <a:xfrm rot="10800000" flipH="1">
            <a:off x="-4763" y="3175"/>
            <a:ext cx="1600201" cy="841375"/>
          </a:xfrm>
          <a:prstGeom prst="rect">
            <a:avLst/>
          </a:prstGeom>
          <a:noFill/>
          <a:ln>
            <a:noFill/>
          </a:ln>
          <a:effectLst/>
          <a:extLst>
            <a:ext uri="{909E8E84-426E-40DD-AFC4-6F175D3DCCD1}">
              <a14:hiddenFill xmlns:a14="http://schemas.microsoft.com/office/drawing/2010/main" xmlns="">
                <a:solidFill>
                  <a:srgbClr val="5B9BD5"/>
                </a:solidFill>
              </a14:hiddenFill>
            </a:ext>
            <a:ext uri="{91240B29-F687-4F45-9708-019B960494DF}">
              <a14:hiddenLine xmlns:a14="http://schemas.microsoft.com/office/drawing/2010/main" xmlns="" w="25400" algn="ctr">
                <a:solidFill>
                  <a:srgbClr val="000000"/>
                </a:solidFill>
                <a:miter lim="800000"/>
                <a:headEnd/>
                <a:tailEnd/>
              </a14:hiddenLine>
            </a:ext>
            <a:ext uri="{AF507438-7753-43E0-B8FC-AC1667EBCBE1}">
              <a14:hiddenEffects xmlns:a14="http://schemas.microsoft.com/office/drawing/2010/main" xmlns="">
                <a:effectLst>
                  <a:outerShdw dist="35921" dir="2700000" algn="ctr" rotWithShape="0">
                    <a:srgbClr val="000000"/>
                  </a:outerShdw>
                </a:effectLst>
              </a14:hiddenEffects>
            </a:ext>
          </a:extLst>
        </p:spPr>
      </p:pic>
      <p:sp>
        <p:nvSpPr>
          <p:cNvPr id="2" name="Title 1"/>
          <p:cNvSpPr>
            <a:spLocks noGrp="1"/>
          </p:cNvSpPr>
          <p:nvPr>
            <p:ph type="title" idx="4294967295"/>
          </p:nvPr>
        </p:nvSpPr>
        <p:spPr>
          <a:xfrm>
            <a:off x="272480" y="98662"/>
            <a:ext cx="9765727" cy="921990"/>
          </a:xfrm>
        </p:spPr>
        <p:txBody>
          <a:bodyPr/>
          <a:lstStyle/>
          <a:p>
            <a:r>
              <a:rPr lang="en-US" sz="2800" b="1" dirty="0">
                <a:latin typeface="Arial Narrow" panose="020B0606020202030204" pitchFamily="34" charset="0"/>
              </a:rPr>
              <a:t>GIVING EFFECT TO GOVERNMENT PRIORITY TO FIGHT GBVF</a:t>
            </a:r>
            <a:endParaRPr lang="en-US" sz="2800" dirty="0">
              <a:latin typeface="Arial Narrow" panose="020B0606020202030204" pitchFamily="34" charset="0"/>
            </a:endParaRPr>
          </a:p>
        </p:txBody>
      </p:sp>
      <p:sp>
        <p:nvSpPr>
          <p:cNvPr id="4" name="Slide Number Placeholder 3"/>
          <p:cNvSpPr>
            <a:spLocks noGrp="1"/>
          </p:cNvSpPr>
          <p:nvPr>
            <p:ph type="sldNum" sz="quarter" idx="11"/>
          </p:nvPr>
        </p:nvSpPr>
        <p:spPr/>
        <p:txBody>
          <a:bodyPr/>
          <a:lstStyle/>
          <a:p>
            <a:pPr>
              <a:defRPr/>
            </a:pPr>
            <a:fld id="{2D296F63-1016-4293-81B7-E105A37B09A6}" type="slidenum">
              <a:rPr lang="en-US" smtClean="0"/>
              <a:pPr>
                <a:defRPr/>
              </a:pPr>
              <a:t>31</a:t>
            </a:fld>
            <a:endParaRPr lang="en-US"/>
          </a:p>
        </p:txBody>
      </p:sp>
      <p:sp>
        <p:nvSpPr>
          <p:cNvPr id="6" name="Content Placeholder 5"/>
          <p:cNvSpPr>
            <a:spLocks noGrp="1"/>
          </p:cNvSpPr>
          <p:nvPr>
            <p:ph idx="4294967295"/>
          </p:nvPr>
        </p:nvSpPr>
        <p:spPr>
          <a:xfrm>
            <a:off x="83816" y="1160748"/>
            <a:ext cx="9693597" cy="5363877"/>
          </a:xfrm>
        </p:spPr>
        <p:txBody>
          <a:bodyPr/>
          <a:lstStyle/>
          <a:p>
            <a:pPr algn="just">
              <a:lnSpc>
                <a:spcPct val="150000"/>
              </a:lnSpc>
              <a:spcBef>
                <a:spcPts val="0"/>
              </a:spcBef>
              <a:buFont typeface="Arial" panose="020B0604020202020204" pitchFamily="34" charset="0"/>
              <a:buChar char="•"/>
            </a:pPr>
            <a:r>
              <a:rPr lang="en-US" sz="1600" b="1" dirty="0">
                <a:latin typeface="Arial Narrow" panose="020B0606020202030204" pitchFamily="34" charset="0"/>
              </a:rPr>
              <a:t>The CSPS continues to implement pillar 1, 2 and 3 of the National Strategic Plan on GBVF and report on its implementation to the Department of Women Youth and Person with Disabilities on a monthly basis. </a:t>
            </a:r>
            <a:endParaRPr lang="en-US" sz="1600" b="1" dirty="0" smtClean="0">
              <a:latin typeface="Arial Narrow" panose="020B0606020202030204" pitchFamily="34" charset="0"/>
            </a:endParaRPr>
          </a:p>
          <a:p>
            <a:pPr algn="just">
              <a:lnSpc>
                <a:spcPct val="150000"/>
              </a:lnSpc>
              <a:spcBef>
                <a:spcPts val="0"/>
              </a:spcBef>
              <a:buFont typeface="Arial" panose="020B0604020202020204" pitchFamily="34" charset="0"/>
              <a:buChar char="•"/>
            </a:pPr>
            <a:endParaRPr lang="en-US" sz="1200" b="1" dirty="0" smtClean="0">
              <a:latin typeface="Arial Narrow" panose="020B0606020202030204" pitchFamily="34" charset="0"/>
            </a:endParaRPr>
          </a:p>
          <a:p>
            <a:pPr algn="just">
              <a:lnSpc>
                <a:spcPct val="150000"/>
              </a:lnSpc>
              <a:spcBef>
                <a:spcPts val="0"/>
              </a:spcBef>
              <a:buFont typeface="Arial" panose="020B0604020202020204" pitchFamily="34" charset="0"/>
              <a:buChar char="•"/>
            </a:pPr>
            <a:r>
              <a:rPr lang="en-US" sz="1600" b="1" dirty="0" smtClean="0">
                <a:latin typeface="Arial Narrow" panose="020B0606020202030204" pitchFamily="34" charset="0"/>
              </a:rPr>
              <a:t>The budgets of the </a:t>
            </a:r>
            <a:r>
              <a:rPr lang="en-US" sz="1600" b="1" dirty="0">
                <a:latin typeface="Arial Narrow" panose="020B0606020202030204" pitchFamily="34" charset="0"/>
              </a:rPr>
              <a:t>CSPS and Provincial Secretariats </a:t>
            </a:r>
            <a:r>
              <a:rPr lang="en-US" sz="1600" b="1" dirty="0" smtClean="0">
                <a:latin typeface="Arial Narrow" panose="020B0606020202030204" pitchFamily="34" charset="0"/>
              </a:rPr>
              <a:t>have </a:t>
            </a:r>
            <a:r>
              <a:rPr lang="en-US" sz="1600" b="1" dirty="0">
                <a:latin typeface="Arial Narrow" panose="020B0606020202030204" pitchFamily="34" charset="0"/>
              </a:rPr>
              <a:t>catered for GBVF </a:t>
            </a:r>
            <a:r>
              <a:rPr lang="en-US" sz="1600" b="1" dirty="0" err="1">
                <a:latin typeface="Arial Narrow" panose="020B0606020202030204" pitchFamily="34" charset="0"/>
              </a:rPr>
              <a:t>programmes</a:t>
            </a:r>
            <a:r>
              <a:rPr lang="en-US" sz="1600" b="1" dirty="0">
                <a:latin typeface="Arial Narrow" panose="020B0606020202030204" pitchFamily="34" charset="0"/>
              </a:rPr>
              <a:t> as part of funds allocated for monitoring and evaluation, and crime </a:t>
            </a:r>
            <a:r>
              <a:rPr lang="en-US" sz="1600" b="1" dirty="0" smtClean="0">
                <a:latin typeface="Arial Narrow" panose="020B0606020202030204" pitchFamily="34" charset="0"/>
              </a:rPr>
              <a:t>prevention / anti-crime </a:t>
            </a:r>
            <a:r>
              <a:rPr lang="en-US" sz="1600" b="1" dirty="0">
                <a:latin typeface="Arial Narrow" panose="020B0606020202030204" pitchFamily="34" charset="0"/>
              </a:rPr>
              <a:t>campaigns focusing on GBVF</a:t>
            </a:r>
            <a:r>
              <a:rPr lang="en-US" sz="1600" b="1" dirty="0" smtClean="0">
                <a:latin typeface="Arial Narrow" panose="020B0606020202030204" pitchFamily="34" charset="0"/>
              </a:rPr>
              <a:t>.</a:t>
            </a:r>
          </a:p>
          <a:p>
            <a:pPr marL="0" indent="0" algn="just">
              <a:lnSpc>
                <a:spcPct val="150000"/>
              </a:lnSpc>
              <a:spcBef>
                <a:spcPts val="0"/>
              </a:spcBef>
              <a:buNone/>
            </a:pPr>
            <a:endParaRPr lang="en-US" sz="1200" b="1" dirty="0">
              <a:latin typeface="Arial Narrow" panose="020B0606020202030204" pitchFamily="34" charset="0"/>
            </a:endParaRPr>
          </a:p>
          <a:p>
            <a:pPr algn="just">
              <a:lnSpc>
                <a:spcPct val="150000"/>
              </a:lnSpc>
              <a:spcBef>
                <a:spcPts val="0"/>
              </a:spcBef>
              <a:buFont typeface="Arial" panose="020B0604020202020204" pitchFamily="34" charset="0"/>
              <a:buChar char="•"/>
            </a:pPr>
            <a:r>
              <a:rPr lang="en-US" sz="1600" b="1" dirty="0">
                <a:latin typeface="Arial Narrow" panose="020B0606020202030204" pitchFamily="34" charset="0"/>
              </a:rPr>
              <a:t>The following are </a:t>
            </a:r>
            <a:r>
              <a:rPr lang="en-US" sz="1600" b="1" dirty="0" err="1" smtClean="0">
                <a:latin typeface="Arial Narrow" panose="020B0606020202030204" pitchFamily="34" charset="0"/>
              </a:rPr>
              <a:t>prioritised</a:t>
            </a:r>
            <a:r>
              <a:rPr lang="en-US" sz="1600" b="1" dirty="0" smtClean="0">
                <a:latin typeface="Arial Narrow" panose="020B0606020202030204" pitchFamily="34" charset="0"/>
              </a:rPr>
              <a:t> </a:t>
            </a:r>
            <a:r>
              <a:rPr lang="en-US" sz="1600" b="1" dirty="0">
                <a:latin typeface="Arial Narrow" panose="020B0606020202030204" pitchFamily="34" charset="0"/>
              </a:rPr>
              <a:t>and budgeted for in order to give effect to </a:t>
            </a:r>
            <a:r>
              <a:rPr lang="en-US" sz="1600" b="1" dirty="0" smtClean="0">
                <a:latin typeface="Arial Narrow" panose="020B0606020202030204" pitchFamily="34" charset="0"/>
              </a:rPr>
              <a:t>the Government </a:t>
            </a:r>
            <a:r>
              <a:rPr lang="en-US" sz="1600" b="1" dirty="0">
                <a:latin typeface="Arial Narrow" panose="020B0606020202030204" pitchFamily="34" charset="0"/>
              </a:rPr>
              <a:t>priority on GBVF: </a:t>
            </a:r>
            <a:endParaRPr lang="en-US" sz="1600" b="1" dirty="0" smtClean="0">
              <a:latin typeface="Arial Narrow" panose="020B0606020202030204" pitchFamily="34" charset="0"/>
            </a:endParaRPr>
          </a:p>
          <a:p>
            <a:pPr marL="0" indent="0" algn="just">
              <a:lnSpc>
                <a:spcPct val="150000"/>
              </a:lnSpc>
              <a:spcBef>
                <a:spcPts val="0"/>
              </a:spcBef>
              <a:buNone/>
            </a:pPr>
            <a:endParaRPr lang="en-US" sz="1200" b="1" dirty="0">
              <a:latin typeface="Arial Narrow" panose="020B0606020202030204" pitchFamily="34" charset="0"/>
            </a:endParaRPr>
          </a:p>
          <a:p>
            <a:pPr lvl="1" algn="just">
              <a:lnSpc>
                <a:spcPct val="150000"/>
              </a:lnSpc>
              <a:spcBef>
                <a:spcPts val="0"/>
              </a:spcBef>
              <a:buFont typeface="Courier New" panose="02070309020205020404" pitchFamily="49" charset="0"/>
              <a:buChar char="o"/>
            </a:pPr>
            <a:r>
              <a:rPr lang="en-ZA" sz="1600" dirty="0">
                <a:latin typeface="Arial Narrow" panose="020B0606020202030204" pitchFamily="34" charset="0"/>
              </a:rPr>
              <a:t>Continuous monitoring of SAPS compliance to and implementation of the DVA.</a:t>
            </a:r>
            <a:endParaRPr lang="en-US" sz="1600" dirty="0">
              <a:latin typeface="Arial Narrow" panose="020B0606020202030204" pitchFamily="34" charset="0"/>
            </a:endParaRPr>
          </a:p>
          <a:p>
            <a:pPr lvl="1" algn="just">
              <a:lnSpc>
                <a:spcPct val="150000"/>
              </a:lnSpc>
              <a:spcBef>
                <a:spcPts val="0"/>
              </a:spcBef>
              <a:buFont typeface="Courier New" panose="02070309020205020404" pitchFamily="49" charset="0"/>
              <a:buChar char="o"/>
            </a:pPr>
            <a:r>
              <a:rPr lang="en-ZA" sz="1600" dirty="0">
                <a:latin typeface="Arial Narrow" panose="020B0606020202030204" pitchFamily="34" charset="0"/>
              </a:rPr>
              <a:t>Oversight </a:t>
            </a:r>
            <a:r>
              <a:rPr lang="en-ZA" sz="1600" dirty="0" smtClean="0">
                <a:latin typeface="Arial Narrow" panose="020B0606020202030204" pitchFamily="34" charset="0"/>
              </a:rPr>
              <a:t>over </a:t>
            </a:r>
            <a:r>
              <a:rPr lang="en-ZA" sz="1600" dirty="0">
                <a:latin typeface="Arial Narrow" panose="020B0606020202030204" pitchFamily="34" charset="0"/>
              </a:rPr>
              <a:t>the top 30 police stations with high levels of GBV related crimes (nationally and provincially). </a:t>
            </a:r>
            <a:endParaRPr lang="en-US" sz="1600" dirty="0">
              <a:latin typeface="Arial Narrow" panose="020B0606020202030204" pitchFamily="34" charset="0"/>
            </a:endParaRPr>
          </a:p>
          <a:p>
            <a:pPr lvl="1" algn="just">
              <a:lnSpc>
                <a:spcPct val="150000"/>
              </a:lnSpc>
              <a:spcBef>
                <a:spcPts val="0"/>
              </a:spcBef>
              <a:buFont typeface="Courier New" panose="02070309020205020404" pitchFamily="49" charset="0"/>
              <a:buChar char="o"/>
            </a:pPr>
            <a:r>
              <a:rPr lang="en-ZA" sz="1600" dirty="0">
                <a:latin typeface="Arial Narrow" panose="020B0606020202030204" pitchFamily="34" charset="0"/>
              </a:rPr>
              <a:t>Court watching briefs to identify systemic issues that lead </a:t>
            </a:r>
            <a:r>
              <a:rPr lang="en-ZA" sz="1600" dirty="0" smtClean="0">
                <a:latin typeface="Arial Narrow" panose="020B0606020202030204" pitchFamily="34" charset="0"/>
              </a:rPr>
              <a:t>to the </a:t>
            </a:r>
            <a:r>
              <a:rPr lang="en-ZA" sz="1600" dirty="0">
                <a:latin typeface="Arial Narrow" panose="020B0606020202030204" pitchFamily="34" charset="0"/>
              </a:rPr>
              <a:t>withdrawal of GBVF related cases – </a:t>
            </a:r>
            <a:r>
              <a:rPr lang="en-ZA" sz="1600" dirty="0" smtClean="0">
                <a:latin typeface="Arial Narrow" panose="020B0606020202030204" pitchFamily="34" charset="0"/>
              </a:rPr>
              <a:t>with particular </a:t>
            </a:r>
            <a:r>
              <a:rPr lang="en-ZA" sz="1600" dirty="0">
                <a:latin typeface="Arial Narrow" panose="020B0606020202030204" pitchFamily="34" charset="0"/>
              </a:rPr>
              <a:t>focus on police responsibilities. </a:t>
            </a:r>
            <a:endParaRPr lang="en-US" sz="1600" dirty="0">
              <a:latin typeface="Arial Narrow" panose="020B0606020202030204" pitchFamily="34" charset="0"/>
            </a:endParaRPr>
          </a:p>
          <a:p>
            <a:pPr lvl="1" algn="just">
              <a:lnSpc>
                <a:spcPct val="150000"/>
              </a:lnSpc>
              <a:spcBef>
                <a:spcPts val="0"/>
              </a:spcBef>
              <a:buFont typeface="Courier New" panose="02070309020205020404" pitchFamily="49" charset="0"/>
              <a:buChar char="o"/>
            </a:pPr>
            <a:r>
              <a:rPr lang="en-ZA" sz="1600" dirty="0">
                <a:latin typeface="Arial Narrow" panose="020B0606020202030204" pitchFamily="34" charset="0"/>
              </a:rPr>
              <a:t>Awareness campaigns involving community and faith based </a:t>
            </a:r>
            <a:r>
              <a:rPr lang="en-ZA" sz="1600" dirty="0" smtClean="0">
                <a:latin typeface="Arial Narrow" panose="020B0606020202030204" pitchFamily="34" charset="0"/>
              </a:rPr>
              <a:t>organisations</a:t>
            </a:r>
            <a:r>
              <a:rPr lang="en-ZA" sz="1600" dirty="0">
                <a:latin typeface="Arial Narrow" panose="020B0606020202030204" pitchFamily="34" charset="0"/>
              </a:rPr>
              <a:t>, institutions of higher learning and other government departments.</a:t>
            </a:r>
            <a:endParaRPr lang="en-US" sz="1600" dirty="0">
              <a:latin typeface="Arial Narrow" panose="020B0606020202030204" pitchFamily="34" charset="0"/>
            </a:endParaRPr>
          </a:p>
          <a:p>
            <a:pPr marL="0" indent="0">
              <a:lnSpc>
                <a:spcPct val="150000"/>
              </a:lnSpc>
              <a:buNone/>
            </a:pPr>
            <a:endParaRPr lang="en-US" sz="1800" dirty="0">
              <a:latin typeface="Arial Narrow" panose="020B0606020202030204" pitchFamily="34" charset="0"/>
            </a:endParaRPr>
          </a:p>
        </p:txBody>
      </p:sp>
    </p:spTree>
    <p:extLst>
      <p:ext uri="{BB962C8B-B14F-4D97-AF65-F5344CB8AC3E}">
        <p14:creationId xmlns:p14="http://schemas.microsoft.com/office/powerpoint/2010/main" xmlns="" val="3047470388"/>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2"/>
          <p:cNvSpPr>
            <a:spLocks noChangeArrowheads="1"/>
          </p:cNvSpPr>
          <p:nvPr/>
        </p:nvSpPr>
        <p:spPr bwMode="auto">
          <a:xfrm>
            <a:off x="0" y="1"/>
            <a:ext cx="9906000" cy="1196752"/>
          </a:xfrm>
          <a:prstGeom prst="rect">
            <a:avLst/>
          </a:prstGeom>
          <a:gradFill rotWithShape="0">
            <a:gsLst>
              <a:gs pos="100000">
                <a:srgbClr val="FFFFFF"/>
              </a:gs>
              <a:gs pos="0">
                <a:srgbClr val="CDE3A3"/>
              </a:gs>
            </a:gsLst>
            <a:lin ang="5400000" scaled="1"/>
          </a:gradFill>
          <a:ln>
            <a:noFill/>
          </a:ln>
          <a:effectLst/>
        </p:spPr>
        <p:txBody>
          <a:bodyPr vert="horz" wrap="square" lIns="36576" tIns="36576" rIns="36576" bIns="36576" numCol="1" anchor="t" anchorCtr="0" compatLnSpc="1">
            <a:prstTxWarp prst="textNoShape">
              <a:avLst/>
            </a:prstTxWarp>
          </a:bodyPr>
          <a:lstStyle/>
          <a:p>
            <a:endParaRPr lang="en-US"/>
          </a:p>
        </p:txBody>
      </p:sp>
      <p:pic>
        <p:nvPicPr>
          <p:cNvPr id="7" name="Picture 3"/>
          <p:cNvPicPr>
            <a:picLocks noChangeAspect="1" noChangeArrowheads="1"/>
          </p:cNvPicPr>
          <p:nvPr/>
        </p:nvPicPr>
        <p:blipFill>
          <a:blip r:embed="rId3" cstate="print">
            <a:extLst>
              <a:ext uri="{28A0092B-C50C-407E-A947-70E740481C1C}">
                <a14:useLocalDpi xmlns:a14="http://schemas.microsoft.com/office/drawing/2010/main" xmlns="" val="0"/>
              </a:ext>
            </a:extLst>
          </a:blip>
          <a:srcRect l="75917" t="68320" r="5171" b="16243"/>
          <a:stretch>
            <a:fillRect/>
          </a:stretch>
        </p:blipFill>
        <p:spPr bwMode="auto">
          <a:xfrm rot="10800000" flipH="1">
            <a:off x="-4763" y="3175"/>
            <a:ext cx="1600201" cy="841375"/>
          </a:xfrm>
          <a:prstGeom prst="rect">
            <a:avLst/>
          </a:prstGeom>
          <a:noFill/>
          <a:ln>
            <a:noFill/>
          </a:ln>
          <a:effectLst/>
          <a:extLst>
            <a:ext uri="{909E8E84-426E-40DD-AFC4-6F175D3DCCD1}">
              <a14:hiddenFill xmlns:a14="http://schemas.microsoft.com/office/drawing/2010/main" xmlns="">
                <a:solidFill>
                  <a:srgbClr val="5B9BD5"/>
                </a:solidFill>
              </a14:hiddenFill>
            </a:ext>
            <a:ext uri="{91240B29-F687-4F45-9708-019B960494DF}">
              <a14:hiddenLine xmlns:a14="http://schemas.microsoft.com/office/drawing/2010/main" xmlns="" w="25400" algn="ctr">
                <a:solidFill>
                  <a:srgbClr val="000000"/>
                </a:solidFill>
                <a:miter lim="800000"/>
                <a:headEnd/>
                <a:tailEnd/>
              </a14:hiddenLine>
            </a:ext>
            <a:ext uri="{AF507438-7753-43E0-B8FC-AC1667EBCBE1}">
              <a14:hiddenEffects xmlns:a14="http://schemas.microsoft.com/office/drawing/2010/main" xmlns="">
                <a:effectLst>
                  <a:outerShdw dist="35921" dir="2700000" algn="ctr" rotWithShape="0">
                    <a:srgbClr val="000000"/>
                  </a:outerShdw>
                </a:effectLst>
              </a14:hiddenEffects>
            </a:ext>
          </a:extLst>
        </p:spPr>
      </p:pic>
      <p:sp>
        <p:nvSpPr>
          <p:cNvPr id="3" name="Content Placeholder 2"/>
          <p:cNvSpPr>
            <a:spLocks noGrp="1"/>
          </p:cNvSpPr>
          <p:nvPr>
            <p:ph sz="half" idx="1"/>
          </p:nvPr>
        </p:nvSpPr>
        <p:spPr>
          <a:xfrm>
            <a:off x="128464" y="1035050"/>
            <a:ext cx="4541068" cy="5994350"/>
          </a:xfrm>
        </p:spPr>
        <p:txBody>
          <a:bodyPr/>
          <a:lstStyle/>
          <a:p>
            <a:pPr algn="just">
              <a:lnSpc>
                <a:spcPct val="150000"/>
              </a:lnSpc>
            </a:pPr>
            <a:r>
              <a:rPr lang="en-US" sz="1600" b="1" dirty="0" smtClean="0">
                <a:solidFill>
                  <a:srgbClr val="3B3B3B"/>
                </a:solidFill>
                <a:latin typeface="Arial Narrow" panose="020B0606020202030204" pitchFamily="34" charset="0"/>
                <a:cs typeface="Arial" panose="020B0604020202020204" pitchFamily="34" charset="0"/>
              </a:rPr>
              <a:t>During </a:t>
            </a:r>
            <a:r>
              <a:rPr lang="en-US" sz="1600" b="1" dirty="0">
                <a:solidFill>
                  <a:srgbClr val="3B3B3B"/>
                </a:solidFill>
                <a:latin typeface="Arial Narrow" panose="020B0606020202030204" pitchFamily="34" charset="0"/>
                <a:cs typeface="Arial" panose="020B0604020202020204" pitchFamily="34" charset="0"/>
              </a:rPr>
              <a:t>the 2022/23, the DNA Board and its Secretariat embarked on oversight visits to the three regional FSLs in EC, WC and KZN, and the national headquarters in PTA. </a:t>
            </a:r>
          </a:p>
          <a:p>
            <a:pPr algn="just">
              <a:lnSpc>
                <a:spcPct val="150000"/>
              </a:lnSpc>
              <a:buFont typeface="Arial" panose="020B0604020202020204" pitchFamily="34" charset="0"/>
              <a:buChar char="•"/>
            </a:pPr>
            <a:r>
              <a:rPr lang="en-US" sz="1600" b="1" dirty="0" smtClean="0">
                <a:solidFill>
                  <a:srgbClr val="3B3B3B"/>
                </a:solidFill>
                <a:latin typeface="Arial Narrow" panose="020B0606020202030204" pitchFamily="34" charset="0"/>
                <a:cs typeface="Arial" panose="020B0604020202020204" pitchFamily="34" charset="0"/>
              </a:rPr>
              <a:t>The </a:t>
            </a:r>
            <a:r>
              <a:rPr lang="en-US" sz="1600" b="1" dirty="0">
                <a:solidFill>
                  <a:srgbClr val="3B3B3B"/>
                </a:solidFill>
                <a:latin typeface="Arial Narrow" panose="020B0606020202030204" pitchFamily="34" charset="0"/>
                <a:cs typeface="Arial" panose="020B0604020202020204" pitchFamily="34" charset="0"/>
              </a:rPr>
              <a:t>visits were primarily aimed at conducting assessments of the effectiveness of the FSLs. The assessments focused on human and resource capacity factors, as well as gaps and challenges in SCM processes, technical management services, etc., which could directly impact the overall throughput of the SAPS Forensic Science Laboratories Biology Department. </a:t>
            </a:r>
          </a:p>
          <a:p>
            <a:pPr algn="just">
              <a:lnSpc>
                <a:spcPct val="150000"/>
              </a:lnSpc>
              <a:buFont typeface="Arial" panose="020B0604020202020204" pitchFamily="34" charset="0"/>
              <a:buChar char="•"/>
            </a:pPr>
            <a:r>
              <a:rPr lang="en-US" sz="1600" b="1" dirty="0">
                <a:solidFill>
                  <a:srgbClr val="3B3B3B"/>
                </a:solidFill>
                <a:latin typeface="Arial Narrow" panose="020B0606020202030204" pitchFamily="34" charset="0"/>
                <a:cs typeface="Arial" panose="020B0604020202020204" pitchFamily="34" charset="0"/>
              </a:rPr>
              <a:t>A consolidated report with findings and suggestions for improvement was compiled for the attention of the Minister</a:t>
            </a:r>
            <a:r>
              <a:rPr lang="en-US" sz="1600" b="1" dirty="0" smtClean="0">
                <a:solidFill>
                  <a:srgbClr val="3B3B3B"/>
                </a:solidFill>
                <a:latin typeface="Arial Narrow" panose="020B0606020202030204" pitchFamily="34" charset="0"/>
                <a:cs typeface="Arial" panose="020B0604020202020204" pitchFamily="34" charset="0"/>
              </a:rPr>
              <a:t>.</a:t>
            </a:r>
            <a:endParaRPr lang="en-US" sz="1600" b="1" dirty="0">
              <a:latin typeface="Arial Narrow" panose="020B0606020202030204" pitchFamily="34" charset="0"/>
              <a:cs typeface="Arial" panose="020B0604020202020204" pitchFamily="34" charset="0"/>
            </a:endParaRPr>
          </a:p>
        </p:txBody>
      </p:sp>
      <p:sp>
        <p:nvSpPr>
          <p:cNvPr id="8" name="Content Placeholder 7"/>
          <p:cNvSpPr>
            <a:spLocks noGrp="1"/>
          </p:cNvSpPr>
          <p:nvPr>
            <p:ph sz="half" idx="2"/>
          </p:nvPr>
        </p:nvSpPr>
        <p:spPr>
          <a:xfrm>
            <a:off x="4953000" y="1152035"/>
            <a:ext cx="4608512" cy="5589333"/>
          </a:xfrm>
        </p:spPr>
        <p:txBody>
          <a:bodyPr/>
          <a:lstStyle/>
          <a:p>
            <a:pPr algn="just">
              <a:lnSpc>
                <a:spcPct val="150000"/>
              </a:lnSpc>
              <a:spcBef>
                <a:spcPts val="0"/>
              </a:spcBef>
              <a:buFont typeface="Arial" panose="020B0604020202020204" pitchFamily="34" charset="0"/>
              <a:buChar char="•"/>
            </a:pPr>
            <a:r>
              <a:rPr lang="en-US" sz="1600" b="1" dirty="0">
                <a:latin typeface="Arial Narrow" panose="020B0606020202030204" pitchFamily="34" charset="0"/>
              </a:rPr>
              <a:t>The overall results of the study suggest that the FSL environment </a:t>
            </a:r>
            <a:r>
              <a:rPr lang="en-US" sz="1600" b="1" dirty="0" smtClean="0">
                <a:latin typeface="Arial Narrow" panose="020B0606020202030204" pitchFamily="34" charset="0"/>
              </a:rPr>
              <a:t>is generally </a:t>
            </a:r>
            <a:r>
              <a:rPr lang="en-US" sz="1600" b="1" dirty="0">
                <a:latin typeface="Arial Narrow" panose="020B0606020202030204" pitchFamily="34" charset="0"/>
              </a:rPr>
              <a:t>plagued by an array of challenges. Some of the challenges include: </a:t>
            </a:r>
          </a:p>
          <a:p>
            <a:pPr lvl="1" algn="just">
              <a:lnSpc>
                <a:spcPct val="150000"/>
              </a:lnSpc>
              <a:spcBef>
                <a:spcPts val="0"/>
              </a:spcBef>
              <a:buFont typeface="Arial" panose="020B0604020202020204" pitchFamily="34" charset="0"/>
              <a:buChar char="•"/>
            </a:pPr>
            <a:r>
              <a:rPr lang="en-US" sz="1600" b="1" dirty="0">
                <a:latin typeface="Arial Narrow" panose="020B0606020202030204" pitchFamily="34" charset="0"/>
              </a:rPr>
              <a:t>Inadequate infrastructural facilities </a:t>
            </a:r>
            <a:r>
              <a:rPr lang="en-US" sz="1600" b="1" dirty="0" smtClean="0">
                <a:latin typeface="Arial Narrow" panose="020B0606020202030204" pitchFamily="34" charset="0"/>
              </a:rPr>
              <a:t>for </a:t>
            </a:r>
            <a:r>
              <a:rPr lang="en-US" sz="1600" b="1" dirty="0">
                <a:latin typeface="Arial Narrow" panose="020B0606020202030204" pitchFamily="34" charset="0"/>
              </a:rPr>
              <a:t>the accommodation of </a:t>
            </a:r>
            <a:r>
              <a:rPr lang="en-US" sz="1600" b="1" dirty="0" smtClean="0">
                <a:latin typeface="Arial Narrow" panose="020B0606020202030204" pitchFamily="34" charset="0"/>
              </a:rPr>
              <a:t>personnel, and shortages </a:t>
            </a:r>
            <a:r>
              <a:rPr lang="en-US" sz="1600" b="1" dirty="0">
                <a:latin typeface="Arial Narrow" panose="020B0606020202030204" pitchFamily="34" charset="0"/>
              </a:rPr>
              <a:t>of storage for equipment and casework;</a:t>
            </a:r>
          </a:p>
          <a:p>
            <a:pPr lvl="1" algn="just">
              <a:lnSpc>
                <a:spcPct val="150000"/>
              </a:lnSpc>
              <a:spcBef>
                <a:spcPts val="0"/>
              </a:spcBef>
              <a:buFont typeface="Arial" panose="020B0604020202020204" pitchFamily="34" charset="0"/>
              <a:buChar char="•"/>
            </a:pPr>
            <a:r>
              <a:rPr lang="en-US" sz="1600" b="1" dirty="0">
                <a:latin typeface="Arial Narrow" panose="020B0606020202030204" pitchFamily="34" charset="0"/>
              </a:rPr>
              <a:t>Inadequate IT infrastructure, </a:t>
            </a:r>
            <a:r>
              <a:rPr lang="en-US" sz="1600" b="1" dirty="0" smtClean="0">
                <a:latin typeface="Arial Narrow" panose="020B0606020202030204" pitchFamily="34" charset="0"/>
              </a:rPr>
              <a:t>systems and software;</a:t>
            </a:r>
            <a:endParaRPr lang="en-US" sz="1600" b="1" dirty="0">
              <a:latin typeface="Arial Narrow" panose="020B0606020202030204" pitchFamily="34" charset="0"/>
            </a:endParaRPr>
          </a:p>
          <a:p>
            <a:pPr lvl="1" algn="just">
              <a:lnSpc>
                <a:spcPct val="150000"/>
              </a:lnSpc>
              <a:spcBef>
                <a:spcPts val="0"/>
              </a:spcBef>
              <a:buFont typeface="Arial" panose="020B0604020202020204" pitchFamily="34" charset="0"/>
              <a:buChar char="•"/>
            </a:pPr>
            <a:r>
              <a:rPr lang="en-US" sz="1600" b="1" dirty="0">
                <a:latin typeface="Arial Narrow" panose="020B0606020202030204" pitchFamily="34" charset="0"/>
              </a:rPr>
              <a:t>Supply chain management process challenges;</a:t>
            </a:r>
          </a:p>
          <a:p>
            <a:pPr lvl="1" algn="just">
              <a:lnSpc>
                <a:spcPct val="150000"/>
              </a:lnSpc>
              <a:spcBef>
                <a:spcPts val="0"/>
              </a:spcBef>
              <a:buFont typeface="Arial" panose="020B0604020202020204" pitchFamily="34" charset="0"/>
              <a:buChar char="•"/>
            </a:pPr>
            <a:r>
              <a:rPr lang="en-US" sz="1600" b="1" dirty="0">
                <a:latin typeface="Arial Narrow" panose="020B0606020202030204" pitchFamily="34" charset="0"/>
              </a:rPr>
              <a:t>Staffing shortages;</a:t>
            </a:r>
          </a:p>
          <a:p>
            <a:pPr algn="just">
              <a:lnSpc>
                <a:spcPct val="150000"/>
              </a:lnSpc>
              <a:spcBef>
                <a:spcPts val="0"/>
              </a:spcBef>
              <a:buFont typeface="Arial" panose="020B0604020202020204" pitchFamily="34" charset="0"/>
              <a:buChar char="•"/>
            </a:pPr>
            <a:r>
              <a:rPr lang="en-US" sz="1600" b="1" dirty="0">
                <a:latin typeface="Arial Narrow" panose="020B0606020202030204" pitchFamily="34" charset="0"/>
              </a:rPr>
              <a:t>Despite these identified challenges, the DNA Board </a:t>
            </a:r>
            <a:r>
              <a:rPr lang="en-US" sz="1600" b="1" dirty="0" smtClean="0">
                <a:latin typeface="Arial Narrow" panose="020B0606020202030204" pitchFamily="34" charset="0"/>
              </a:rPr>
              <a:t>noted </a:t>
            </a:r>
            <a:r>
              <a:rPr lang="en-US" sz="1600" b="1" dirty="0">
                <a:latin typeface="Arial Narrow" panose="020B0606020202030204" pitchFamily="34" charset="0"/>
              </a:rPr>
              <a:t>the overall improvement in clearing the earmarked backlog of over 98% from project inception to date.</a:t>
            </a:r>
          </a:p>
          <a:p>
            <a:endParaRPr lang="en-ZA" dirty="0"/>
          </a:p>
        </p:txBody>
      </p:sp>
      <p:sp>
        <p:nvSpPr>
          <p:cNvPr id="4" name="Slide Number Placeholder 3"/>
          <p:cNvSpPr>
            <a:spLocks noGrp="1"/>
          </p:cNvSpPr>
          <p:nvPr>
            <p:ph type="sldNum" sz="quarter" idx="11"/>
          </p:nvPr>
        </p:nvSpPr>
        <p:spPr/>
        <p:txBody>
          <a:bodyPr/>
          <a:lstStyle/>
          <a:p>
            <a:pPr>
              <a:defRPr/>
            </a:pPr>
            <a:fld id="{2D296F63-1016-4293-81B7-E105A37B09A6}" type="slidenum">
              <a:rPr lang="en-US" smtClean="0"/>
              <a:pPr>
                <a:defRPr/>
              </a:pPr>
              <a:t>32</a:t>
            </a:fld>
            <a:endParaRPr lang="en-US"/>
          </a:p>
        </p:txBody>
      </p:sp>
      <p:sp>
        <p:nvSpPr>
          <p:cNvPr id="2" name="Title 1"/>
          <p:cNvSpPr>
            <a:spLocks noGrp="1"/>
          </p:cNvSpPr>
          <p:nvPr>
            <p:ph type="title" idx="4294967295"/>
          </p:nvPr>
        </p:nvSpPr>
        <p:spPr>
          <a:xfrm>
            <a:off x="0" y="112713"/>
            <a:ext cx="9950450" cy="922337"/>
          </a:xfrm>
        </p:spPr>
        <p:txBody>
          <a:bodyPr/>
          <a:lstStyle/>
          <a:p>
            <a:r>
              <a:rPr lang="en-US" sz="2800" b="1" dirty="0" smtClean="0">
                <a:latin typeface="Arial Narrow" panose="020B0606020202030204" pitchFamily="34" charset="0"/>
              </a:rPr>
              <a:t>EFFICACY OF FORENSIC SCIENCE LABORATORIES</a:t>
            </a:r>
            <a:endParaRPr lang="en-US" sz="2800" b="1" dirty="0">
              <a:latin typeface="Arial Narrow" panose="020B0606020202030204" pitchFamily="34" charset="0"/>
            </a:endParaRPr>
          </a:p>
        </p:txBody>
      </p:sp>
    </p:spTree>
    <p:extLst>
      <p:ext uri="{BB962C8B-B14F-4D97-AF65-F5344CB8AC3E}">
        <p14:creationId xmlns:p14="http://schemas.microsoft.com/office/powerpoint/2010/main" xmlns="" val="1107578904"/>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p:cNvSpPr>
            <a:spLocks noChangeArrowheads="1"/>
          </p:cNvSpPr>
          <p:nvPr/>
        </p:nvSpPr>
        <p:spPr bwMode="auto">
          <a:xfrm>
            <a:off x="0" y="1"/>
            <a:ext cx="9906000" cy="1196752"/>
          </a:xfrm>
          <a:prstGeom prst="rect">
            <a:avLst/>
          </a:prstGeom>
          <a:gradFill rotWithShape="0">
            <a:gsLst>
              <a:gs pos="100000">
                <a:srgbClr val="FFFFFF"/>
              </a:gs>
              <a:gs pos="0">
                <a:srgbClr val="CDE3A3"/>
              </a:gs>
            </a:gsLst>
            <a:lin ang="5400000" scaled="1"/>
          </a:gradFill>
          <a:ln>
            <a:noFill/>
          </a:ln>
          <a:effectLst/>
        </p:spPr>
        <p:txBody>
          <a:bodyPr vert="horz" wrap="square" lIns="36576" tIns="36576" rIns="36576" bIns="36576" numCol="1" anchor="t" anchorCtr="0" compatLnSpc="1">
            <a:prstTxWarp prst="textNoShape">
              <a:avLst/>
            </a:prstTxWarp>
          </a:bodyPr>
          <a:lstStyle/>
          <a:p>
            <a:endParaRPr lang="en-US" dirty="0">
              <a:latin typeface="Arial Narrow" panose="020B0606020202030204" pitchFamily="34" charset="0"/>
            </a:endParaRPr>
          </a:p>
        </p:txBody>
      </p:sp>
      <p:pic>
        <p:nvPicPr>
          <p:cNvPr id="6" name="Picture 3"/>
          <p:cNvPicPr>
            <a:picLocks noChangeAspect="1" noChangeArrowheads="1"/>
          </p:cNvPicPr>
          <p:nvPr/>
        </p:nvPicPr>
        <p:blipFill>
          <a:blip r:embed="rId3" cstate="print">
            <a:extLst>
              <a:ext uri="{28A0092B-C50C-407E-A947-70E740481C1C}">
                <a14:useLocalDpi xmlns:a14="http://schemas.microsoft.com/office/drawing/2010/main" xmlns="" val="0"/>
              </a:ext>
            </a:extLst>
          </a:blip>
          <a:srcRect l="75917" t="68320" r="5171" b="16243"/>
          <a:stretch>
            <a:fillRect/>
          </a:stretch>
        </p:blipFill>
        <p:spPr bwMode="auto">
          <a:xfrm rot="10800000" flipH="1">
            <a:off x="-4763" y="3175"/>
            <a:ext cx="1600201" cy="841375"/>
          </a:xfrm>
          <a:prstGeom prst="rect">
            <a:avLst/>
          </a:prstGeom>
          <a:noFill/>
          <a:ln>
            <a:noFill/>
          </a:ln>
          <a:effectLst/>
          <a:extLst>
            <a:ext uri="{909E8E84-426E-40DD-AFC4-6F175D3DCCD1}">
              <a14:hiddenFill xmlns:a14="http://schemas.microsoft.com/office/drawing/2010/main" xmlns="">
                <a:solidFill>
                  <a:srgbClr val="5B9BD5"/>
                </a:solidFill>
              </a14:hiddenFill>
            </a:ext>
            <a:ext uri="{91240B29-F687-4F45-9708-019B960494DF}">
              <a14:hiddenLine xmlns:a14="http://schemas.microsoft.com/office/drawing/2010/main" xmlns="" w="25400" algn="ctr">
                <a:solidFill>
                  <a:srgbClr val="000000"/>
                </a:solidFill>
                <a:miter lim="800000"/>
                <a:headEnd/>
                <a:tailEnd/>
              </a14:hiddenLine>
            </a:ext>
            <a:ext uri="{AF507438-7753-43E0-B8FC-AC1667EBCBE1}">
              <a14:hiddenEffects xmlns:a14="http://schemas.microsoft.com/office/drawing/2010/main" xmlns="">
                <a:effectLst>
                  <a:outerShdw dist="35921" dir="2700000" algn="ctr" rotWithShape="0">
                    <a:srgbClr val="000000"/>
                  </a:outerShdw>
                </a:effectLst>
              </a14:hiddenEffects>
            </a:ext>
          </a:extLst>
        </p:spPr>
      </p:pic>
      <p:sp>
        <p:nvSpPr>
          <p:cNvPr id="2" name="Title 1"/>
          <p:cNvSpPr>
            <a:spLocks noGrp="1"/>
          </p:cNvSpPr>
          <p:nvPr>
            <p:ph type="title" idx="4294967295"/>
          </p:nvPr>
        </p:nvSpPr>
        <p:spPr>
          <a:xfrm>
            <a:off x="632520" y="231238"/>
            <a:ext cx="9505056" cy="720080"/>
          </a:xfrm>
        </p:spPr>
        <p:txBody>
          <a:bodyPr/>
          <a:lstStyle/>
          <a:p>
            <a:r>
              <a:rPr lang="en-US" sz="2600" b="1" dirty="0" smtClean="0">
                <a:latin typeface="Arial Narrow" panose="020B0606020202030204" pitchFamily="34" charset="0"/>
              </a:rPr>
              <a:t>UPDATES STRATEGY TO REDUCE CIVIL CLAIMS AGAINST SAPS</a:t>
            </a:r>
            <a:br>
              <a:rPr lang="en-US" sz="2600" b="1" dirty="0" smtClean="0">
                <a:latin typeface="Arial Narrow" panose="020B0606020202030204" pitchFamily="34" charset="0"/>
              </a:rPr>
            </a:br>
            <a:endParaRPr lang="en-US" sz="2600" b="1" dirty="0">
              <a:latin typeface="Arial Narrow" panose="020B0606020202030204" pitchFamily="34" charset="0"/>
            </a:endParaRPr>
          </a:p>
        </p:txBody>
      </p:sp>
      <p:sp>
        <p:nvSpPr>
          <p:cNvPr id="4" name="Slide Number Placeholder 3"/>
          <p:cNvSpPr>
            <a:spLocks noGrp="1"/>
          </p:cNvSpPr>
          <p:nvPr>
            <p:ph type="sldNum" sz="quarter" idx="11"/>
          </p:nvPr>
        </p:nvSpPr>
        <p:spPr/>
        <p:txBody>
          <a:bodyPr/>
          <a:lstStyle/>
          <a:p>
            <a:pPr>
              <a:defRPr/>
            </a:pPr>
            <a:fld id="{2D296F63-1016-4293-81B7-E105A37B09A6}" type="slidenum">
              <a:rPr lang="en-US" smtClean="0"/>
              <a:pPr>
                <a:defRPr/>
              </a:pPr>
              <a:t>33</a:t>
            </a:fld>
            <a:endParaRPr lang="en-US"/>
          </a:p>
        </p:txBody>
      </p:sp>
      <p:sp>
        <p:nvSpPr>
          <p:cNvPr id="7" name="Rectangle 6"/>
          <p:cNvSpPr/>
          <p:nvPr/>
        </p:nvSpPr>
        <p:spPr>
          <a:xfrm>
            <a:off x="0" y="951318"/>
            <a:ext cx="9693595" cy="5856475"/>
          </a:xfrm>
          <a:prstGeom prst="rect">
            <a:avLst/>
          </a:prstGeom>
        </p:spPr>
        <p:txBody>
          <a:bodyPr wrap="square">
            <a:spAutoFit/>
          </a:bodyPr>
          <a:lstStyle/>
          <a:p>
            <a:pPr marL="285750" indent="-285750" algn="just">
              <a:lnSpc>
                <a:spcPct val="150000"/>
              </a:lnSpc>
              <a:buFont typeface="Arial" panose="020B0604020202020204" pitchFamily="34" charset="0"/>
              <a:buChar char="•"/>
            </a:pPr>
            <a:r>
              <a:rPr lang="en-GB" b="1" dirty="0" smtClean="0">
                <a:latin typeface="Arial Narrow" panose="020B0606020202030204" pitchFamily="34" charset="0"/>
              </a:rPr>
              <a:t>The CSPS has developed a policy brief focusing on the Analysis of the Policy Framework </a:t>
            </a:r>
            <a:r>
              <a:rPr lang="en-US" b="1" dirty="0" smtClean="0">
                <a:latin typeface="Arial Narrow" panose="020B0606020202030204" pitchFamily="34" charset="0"/>
              </a:rPr>
              <a:t>on SAPS civil litigation.</a:t>
            </a:r>
            <a:r>
              <a:rPr lang="en-GB" b="1" dirty="0" smtClean="0">
                <a:latin typeface="Arial Narrow" panose="020B0606020202030204" pitchFamily="34" charset="0"/>
              </a:rPr>
              <a:t> </a:t>
            </a:r>
          </a:p>
          <a:p>
            <a:pPr marL="285750" indent="-285750" algn="just">
              <a:lnSpc>
                <a:spcPct val="150000"/>
              </a:lnSpc>
              <a:buFont typeface="Arial" panose="020B0604020202020204" pitchFamily="34" charset="0"/>
              <a:buChar char="•"/>
            </a:pPr>
            <a:r>
              <a:rPr lang="en-GB" b="1" dirty="0" smtClean="0">
                <a:latin typeface="Arial Narrow" panose="020B0606020202030204" pitchFamily="34" charset="0"/>
              </a:rPr>
              <a:t>The policy brief was informed by the </a:t>
            </a:r>
            <a:r>
              <a:rPr lang="en-US" b="1" dirty="0" smtClean="0">
                <a:latin typeface="Arial Narrow" panose="020B0606020202030204" pitchFamily="34" charset="0"/>
              </a:rPr>
              <a:t>several studies conducted by the Civilian Oversight, Monitoring and Evaluation Unit from 2015/16 to 2020/2021 financial years, focusing on the management of civil litigation by the SAPS.</a:t>
            </a:r>
          </a:p>
          <a:p>
            <a:pPr marL="285750" indent="-285750" algn="just">
              <a:lnSpc>
                <a:spcPct val="150000"/>
              </a:lnSpc>
              <a:buFont typeface="Arial" panose="020B0604020202020204" pitchFamily="34" charset="0"/>
              <a:buChar char="•"/>
            </a:pPr>
            <a:r>
              <a:rPr lang="en-US" b="1" dirty="0" smtClean="0">
                <a:latin typeface="Arial Narrow" panose="020B0606020202030204" pitchFamily="34" charset="0"/>
              </a:rPr>
              <a:t>The Policy Brief reflects on the findings in respect of the SAPS policy framework for managing civil claims and provides recommendations for effective, efficient and proactive management of civil claims. </a:t>
            </a:r>
          </a:p>
          <a:p>
            <a:pPr marL="285750" indent="-285750" algn="just">
              <a:lnSpc>
                <a:spcPct val="150000"/>
              </a:lnSpc>
              <a:buFont typeface="Arial" panose="020B0604020202020204" pitchFamily="34" charset="0"/>
              <a:buChar char="•"/>
            </a:pPr>
            <a:r>
              <a:rPr lang="en-US" b="1" dirty="0" smtClean="0">
                <a:latin typeface="Arial Narrow" panose="020B0606020202030204" pitchFamily="34" charset="0"/>
              </a:rPr>
              <a:t>Amongst the recommendations made in the study, was the need for a policy to guide the management of civil claims against the Minister; and these recommendations must be considered when SAPS implements its strategy to reduce civil claims. </a:t>
            </a:r>
          </a:p>
          <a:p>
            <a:pPr marL="285750" indent="-285750" algn="just">
              <a:lnSpc>
                <a:spcPct val="150000"/>
              </a:lnSpc>
              <a:buFont typeface="Arial" panose="020B0604020202020204" pitchFamily="34" charset="0"/>
              <a:buChar char="•"/>
            </a:pPr>
            <a:r>
              <a:rPr lang="en-US" b="1" dirty="0" smtClean="0">
                <a:latin typeface="Arial Narrow" panose="020B0606020202030204" pitchFamily="34" charset="0"/>
              </a:rPr>
              <a:t>Furthermore, the CSPS in its revised Strategic Plan, under the outcome “</a:t>
            </a:r>
            <a:r>
              <a:rPr lang="en-US" b="1" i="1" dirty="0" smtClean="0">
                <a:latin typeface="Arial Narrow" panose="020B0606020202030204" pitchFamily="34" charset="0"/>
              </a:rPr>
              <a:t>transformed and accountable police service</a:t>
            </a:r>
            <a:r>
              <a:rPr lang="en-US" b="1" dirty="0" smtClean="0">
                <a:latin typeface="Arial Narrow" panose="020B0606020202030204" pitchFamily="34" charset="0"/>
              </a:rPr>
              <a:t>” has developed a new outcome indicator focusing on how to reduce the number of civil claims against the police. </a:t>
            </a:r>
            <a:endParaRPr lang="en-US" b="1" dirty="0">
              <a:latin typeface="Arial Narrow" panose="020B0606020202030204" pitchFamily="34" charset="0"/>
            </a:endParaRPr>
          </a:p>
        </p:txBody>
      </p:sp>
    </p:spTree>
    <p:extLst>
      <p:ext uri="{BB962C8B-B14F-4D97-AF65-F5344CB8AC3E}">
        <p14:creationId xmlns:p14="http://schemas.microsoft.com/office/powerpoint/2010/main" xmlns="" val="3174823468"/>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p:cNvSpPr>
            <a:spLocks noChangeArrowheads="1"/>
          </p:cNvSpPr>
          <p:nvPr/>
        </p:nvSpPr>
        <p:spPr bwMode="auto">
          <a:xfrm>
            <a:off x="0" y="1"/>
            <a:ext cx="9906000" cy="1196752"/>
          </a:xfrm>
          <a:prstGeom prst="rect">
            <a:avLst/>
          </a:prstGeom>
          <a:gradFill rotWithShape="0">
            <a:gsLst>
              <a:gs pos="100000">
                <a:srgbClr val="FFFFFF"/>
              </a:gs>
              <a:gs pos="0">
                <a:srgbClr val="CDE3A3"/>
              </a:gs>
            </a:gsLst>
            <a:lin ang="5400000" scaled="1"/>
          </a:gradFill>
          <a:ln>
            <a:noFill/>
          </a:ln>
          <a:effectLst/>
        </p:spPr>
        <p:txBody>
          <a:bodyPr vert="horz" wrap="square" lIns="36576" tIns="36576" rIns="36576" bIns="36576" numCol="1" anchor="t" anchorCtr="0" compatLnSpc="1">
            <a:prstTxWarp prst="textNoShape">
              <a:avLst/>
            </a:prstTxWarp>
          </a:bodyPr>
          <a:lstStyle/>
          <a:p>
            <a:endParaRPr lang="en-US"/>
          </a:p>
        </p:txBody>
      </p:sp>
      <p:pic>
        <p:nvPicPr>
          <p:cNvPr id="6" name="Picture 3"/>
          <p:cNvPicPr>
            <a:picLocks noChangeAspect="1" noChangeArrowheads="1"/>
          </p:cNvPicPr>
          <p:nvPr/>
        </p:nvPicPr>
        <p:blipFill>
          <a:blip r:embed="rId3" cstate="print">
            <a:extLst>
              <a:ext uri="{28A0092B-C50C-407E-A947-70E740481C1C}">
                <a14:useLocalDpi xmlns:a14="http://schemas.microsoft.com/office/drawing/2010/main" xmlns="" val="0"/>
              </a:ext>
            </a:extLst>
          </a:blip>
          <a:srcRect l="75917" t="68320" r="5171" b="16243"/>
          <a:stretch>
            <a:fillRect/>
          </a:stretch>
        </p:blipFill>
        <p:spPr bwMode="auto">
          <a:xfrm rot="10800000" flipH="1">
            <a:off x="-4763" y="3175"/>
            <a:ext cx="1600201" cy="841375"/>
          </a:xfrm>
          <a:prstGeom prst="rect">
            <a:avLst/>
          </a:prstGeom>
          <a:noFill/>
          <a:ln>
            <a:noFill/>
          </a:ln>
          <a:effectLst/>
          <a:extLst>
            <a:ext uri="{909E8E84-426E-40DD-AFC4-6F175D3DCCD1}">
              <a14:hiddenFill xmlns:a14="http://schemas.microsoft.com/office/drawing/2010/main" xmlns="">
                <a:solidFill>
                  <a:srgbClr val="5B9BD5"/>
                </a:solidFill>
              </a14:hiddenFill>
            </a:ext>
            <a:ext uri="{91240B29-F687-4F45-9708-019B960494DF}">
              <a14:hiddenLine xmlns:a14="http://schemas.microsoft.com/office/drawing/2010/main" xmlns="" w="25400" algn="ctr">
                <a:solidFill>
                  <a:srgbClr val="000000"/>
                </a:solidFill>
                <a:miter lim="800000"/>
                <a:headEnd/>
                <a:tailEnd/>
              </a14:hiddenLine>
            </a:ext>
            <a:ext uri="{AF507438-7753-43E0-B8FC-AC1667EBCBE1}">
              <a14:hiddenEffects xmlns:a14="http://schemas.microsoft.com/office/drawing/2010/main" xmlns="">
                <a:effectLst>
                  <a:outerShdw dist="35921" dir="2700000" algn="ctr" rotWithShape="0">
                    <a:srgbClr val="000000"/>
                  </a:outerShdw>
                </a:effectLst>
              </a14:hiddenEffects>
            </a:ext>
          </a:extLst>
        </p:spPr>
      </p:pic>
      <p:sp>
        <p:nvSpPr>
          <p:cNvPr id="2" name="Title 1"/>
          <p:cNvSpPr>
            <a:spLocks noGrp="1"/>
          </p:cNvSpPr>
          <p:nvPr>
            <p:ph type="title" idx="4294967295"/>
          </p:nvPr>
        </p:nvSpPr>
        <p:spPr>
          <a:xfrm>
            <a:off x="344488" y="181742"/>
            <a:ext cx="9765727" cy="921990"/>
          </a:xfrm>
        </p:spPr>
        <p:txBody>
          <a:bodyPr/>
          <a:lstStyle/>
          <a:p>
            <a:r>
              <a:rPr lang="en-US" sz="2800" b="1" dirty="0">
                <a:latin typeface="Arial Narrow" panose="020B0606020202030204" pitchFamily="34" charset="0"/>
              </a:rPr>
              <a:t>UPDATES ON POLICY PROVISIONS ON CROWD CONTROL</a:t>
            </a:r>
            <a:r>
              <a:rPr lang="en-US" sz="2400" b="1" dirty="0">
                <a:latin typeface="Arial Narrow" panose="020B0606020202030204" pitchFamily="34" charset="0"/>
              </a:rPr>
              <a:t/>
            </a:r>
            <a:br>
              <a:rPr lang="en-US" sz="2400" b="1" dirty="0">
                <a:latin typeface="Arial Narrow" panose="020B0606020202030204" pitchFamily="34" charset="0"/>
              </a:rPr>
            </a:br>
            <a:endParaRPr lang="en-US" sz="2400" b="1" dirty="0">
              <a:latin typeface="Arial Narrow" panose="020B0606020202030204" pitchFamily="34" charset="0"/>
            </a:endParaRPr>
          </a:p>
        </p:txBody>
      </p:sp>
      <p:sp>
        <p:nvSpPr>
          <p:cNvPr id="3" name="Content Placeholder 2"/>
          <p:cNvSpPr>
            <a:spLocks noGrp="1"/>
          </p:cNvSpPr>
          <p:nvPr>
            <p:ph idx="4294967295"/>
          </p:nvPr>
        </p:nvSpPr>
        <p:spPr>
          <a:xfrm>
            <a:off x="46058" y="1074118"/>
            <a:ext cx="9720956" cy="5688632"/>
          </a:xfrm>
        </p:spPr>
        <p:txBody>
          <a:bodyPr/>
          <a:lstStyle/>
          <a:p>
            <a:pPr marL="285750" lvl="0" indent="-285750" algn="just">
              <a:lnSpc>
                <a:spcPct val="150000"/>
              </a:lnSpc>
              <a:spcBef>
                <a:spcPct val="0"/>
              </a:spcBef>
              <a:buFont typeface="Arial" panose="020B0604020202020204" pitchFamily="34" charset="0"/>
              <a:buChar char="•"/>
            </a:pPr>
            <a:r>
              <a:rPr lang="en-US" sz="1800" b="1" u="sng" dirty="0" smtClean="0">
                <a:latin typeface="Arial Narrow" panose="020B0606020202030204" pitchFamily="34" charset="0"/>
              </a:rPr>
              <a:t> </a:t>
            </a:r>
            <a:r>
              <a:rPr lang="en-US" sz="1800" b="1" kern="1200" dirty="0">
                <a:solidFill>
                  <a:prstClr val="black"/>
                </a:solidFill>
                <a:latin typeface="Arial Narrow" panose="020B0606020202030204" pitchFamily="34" charset="0"/>
                <a:cs typeface="Arial" panose="020B0604020202020204" pitchFamily="34" charset="0"/>
              </a:rPr>
              <a:t>The</a:t>
            </a:r>
            <a:r>
              <a:rPr lang="en-ZA" sz="1800" b="1" kern="1200" dirty="0">
                <a:solidFill>
                  <a:prstClr val="black"/>
                </a:solidFill>
                <a:latin typeface="Arial Narrow" panose="020B0606020202030204" pitchFamily="34" charset="0"/>
                <a:cs typeface="Arial" panose="020B0604020202020204" pitchFamily="34" charset="0"/>
              </a:rPr>
              <a:t> CSPS developed policies which were approved in 2011 and 2018 respectively </a:t>
            </a:r>
            <a:r>
              <a:rPr lang="en-ZA" sz="1800" b="1" kern="1200" dirty="0" smtClean="0">
                <a:solidFill>
                  <a:prstClr val="black"/>
                </a:solidFill>
                <a:latin typeface="Arial Narrow" panose="020B0606020202030204" pitchFamily="34" charset="0"/>
                <a:cs typeface="Arial" panose="020B0604020202020204" pitchFamily="34" charset="0"/>
              </a:rPr>
              <a:t>to </a:t>
            </a:r>
            <a:r>
              <a:rPr lang="en-ZA" sz="1800" b="1" kern="1200" dirty="0">
                <a:solidFill>
                  <a:prstClr val="black"/>
                </a:solidFill>
                <a:latin typeface="Arial Narrow" panose="020B0606020202030204" pitchFamily="34" charset="0"/>
                <a:cs typeface="Arial" panose="020B0604020202020204" pitchFamily="34" charset="0"/>
              </a:rPr>
              <a:t>guide the SAPS in their operations  and towards crowd </a:t>
            </a:r>
            <a:r>
              <a:rPr lang="en-ZA" sz="1800" b="1" kern="1200" dirty="0" smtClean="0">
                <a:solidFill>
                  <a:prstClr val="black"/>
                </a:solidFill>
                <a:latin typeface="Arial Narrow" panose="020B0606020202030204" pitchFamily="34" charset="0"/>
                <a:cs typeface="Arial" panose="020B0604020202020204" pitchFamily="34" charset="0"/>
              </a:rPr>
              <a:t>management; i.e.</a:t>
            </a:r>
          </a:p>
          <a:p>
            <a:pPr lvl="1" indent="-458788" algn="just">
              <a:lnSpc>
                <a:spcPct val="150000"/>
              </a:lnSpc>
              <a:spcBef>
                <a:spcPct val="0"/>
              </a:spcBef>
              <a:buFont typeface="Courier New" panose="02070309020205020404" pitchFamily="49" charset="0"/>
              <a:buChar char="o"/>
            </a:pPr>
            <a:r>
              <a:rPr lang="en-ZA" sz="1800" i="1" kern="1200" dirty="0" smtClean="0">
                <a:solidFill>
                  <a:prstClr val="black"/>
                </a:solidFill>
                <a:latin typeface="Arial Narrow" panose="020B0606020202030204" pitchFamily="34" charset="0"/>
                <a:ea typeface="+mn-ea"/>
                <a:cs typeface="Arial" panose="020B0604020202020204" pitchFamily="34" charset="0"/>
              </a:rPr>
              <a:t>Policy and Guidelines on Policing of Public Protests, Gatherings and Major Events (2011) </a:t>
            </a:r>
          </a:p>
          <a:p>
            <a:pPr lvl="1" indent="-458788" algn="just">
              <a:lnSpc>
                <a:spcPct val="150000"/>
              </a:lnSpc>
              <a:spcBef>
                <a:spcPct val="0"/>
              </a:spcBef>
              <a:buFont typeface="Courier New" panose="02070309020205020404" pitchFamily="49" charset="0"/>
              <a:buChar char="o"/>
            </a:pPr>
            <a:r>
              <a:rPr lang="en-ZA" sz="1800" i="1" kern="1200" dirty="0" smtClean="0">
                <a:solidFill>
                  <a:prstClr val="black"/>
                </a:solidFill>
                <a:latin typeface="Arial Narrow" panose="020B0606020202030204" pitchFamily="34" charset="0"/>
                <a:ea typeface="+mn-ea"/>
                <a:cs typeface="Arial" panose="020B0604020202020204" pitchFamily="34" charset="0"/>
              </a:rPr>
              <a:t>Policy </a:t>
            </a:r>
            <a:r>
              <a:rPr lang="en-ZA" sz="1800" i="1" kern="1200" dirty="0">
                <a:solidFill>
                  <a:prstClr val="black"/>
                </a:solidFill>
                <a:latin typeface="Arial Narrow" panose="020B0606020202030204" pitchFamily="34" charset="0"/>
                <a:ea typeface="+mn-ea"/>
                <a:cs typeface="Arial" panose="020B0604020202020204" pitchFamily="34" charset="0"/>
              </a:rPr>
              <a:t>and Guidelines on Professional use of force (2018)  </a:t>
            </a:r>
            <a:endParaRPr lang="en-ZA" sz="1800" i="1" kern="1200" dirty="0" smtClean="0">
              <a:solidFill>
                <a:prstClr val="black"/>
              </a:solidFill>
              <a:latin typeface="Arial Narrow" panose="020B0606020202030204" pitchFamily="34" charset="0"/>
              <a:ea typeface="+mn-ea"/>
              <a:cs typeface="Arial" panose="020B0604020202020204" pitchFamily="34" charset="0"/>
            </a:endParaRPr>
          </a:p>
          <a:p>
            <a:pPr marL="284162" lvl="1" indent="0" algn="just">
              <a:lnSpc>
                <a:spcPct val="150000"/>
              </a:lnSpc>
              <a:spcBef>
                <a:spcPct val="0"/>
              </a:spcBef>
              <a:buNone/>
            </a:pPr>
            <a:endParaRPr lang="en-US" sz="1800" i="1" kern="1200" dirty="0">
              <a:solidFill>
                <a:prstClr val="black"/>
              </a:solidFill>
              <a:latin typeface="Arial Narrow" panose="020B0606020202030204" pitchFamily="34" charset="0"/>
              <a:ea typeface="+mn-ea"/>
              <a:cs typeface="Arial" panose="020B0604020202020204" pitchFamily="34" charset="0"/>
            </a:endParaRPr>
          </a:p>
          <a:p>
            <a:pPr lvl="0" algn="just">
              <a:lnSpc>
                <a:spcPct val="150000"/>
              </a:lnSpc>
              <a:buFont typeface="Arial" panose="020B0604020202020204" pitchFamily="34" charset="0"/>
              <a:buChar char="•"/>
            </a:pPr>
            <a:r>
              <a:rPr lang="en-GB" sz="1800" b="1" dirty="0" smtClean="0">
                <a:solidFill>
                  <a:srgbClr val="000000"/>
                </a:solidFill>
                <a:latin typeface="Arial Narrow" panose="020B0606020202030204" pitchFamily="34" charset="0"/>
              </a:rPr>
              <a:t>These policies </a:t>
            </a:r>
            <a:r>
              <a:rPr lang="en-GB" sz="1800" b="1" dirty="0">
                <a:solidFill>
                  <a:srgbClr val="000000"/>
                </a:solidFill>
                <a:latin typeface="Arial Narrow" panose="020B0606020202030204" pitchFamily="34" charset="0"/>
              </a:rPr>
              <a:t>exists in conjunction with a range of initiatives to strengthen and professionalise the police in South Africa, the objectives of </a:t>
            </a:r>
            <a:r>
              <a:rPr lang="en-GB" sz="1800" b="1" dirty="0" smtClean="0">
                <a:solidFill>
                  <a:srgbClr val="000000"/>
                </a:solidFill>
                <a:latin typeface="Arial Narrow" panose="020B0606020202030204" pitchFamily="34" charset="0"/>
              </a:rPr>
              <a:t>which are to </a:t>
            </a:r>
            <a:r>
              <a:rPr lang="en-GB" sz="1800" b="1" dirty="0">
                <a:solidFill>
                  <a:srgbClr val="000000"/>
                </a:solidFill>
                <a:latin typeface="Arial Narrow" panose="020B0606020202030204" pitchFamily="34" charset="0"/>
              </a:rPr>
              <a:t>improve the performance of the SAPS by professionalising the use of force. </a:t>
            </a:r>
            <a:endParaRPr lang="en-GB" sz="1800" b="1" dirty="0" smtClean="0">
              <a:solidFill>
                <a:srgbClr val="000000"/>
              </a:solidFill>
              <a:latin typeface="Arial Narrow" panose="020B0606020202030204" pitchFamily="34" charset="0"/>
            </a:endParaRPr>
          </a:p>
          <a:p>
            <a:pPr lvl="0" algn="just">
              <a:lnSpc>
                <a:spcPct val="150000"/>
              </a:lnSpc>
              <a:buFont typeface="Arial" panose="020B0604020202020204" pitchFamily="34" charset="0"/>
              <a:buChar char="•"/>
            </a:pPr>
            <a:endParaRPr lang="en-GB" sz="1800" b="1" dirty="0">
              <a:solidFill>
                <a:srgbClr val="000000"/>
              </a:solidFill>
              <a:latin typeface="Arial Narrow" panose="020B0606020202030204" pitchFamily="34" charset="0"/>
            </a:endParaRPr>
          </a:p>
          <a:p>
            <a:pPr lvl="0" algn="just">
              <a:lnSpc>
                <a:spcPct val="150000"/>
              </a:lnSpc>
              <a:buFont typeface="Arial" panose="020B0604020202020204" pitchFamily="34" charset="0"/>
              <a:buChar char="•"/>
            </a:pPr>
            <a:r>
              <a:rPr lang="en-GB" sz="1800" b="1" dirty="0">
                <a:solidFill>
                  <a:srgbClr val="000000"/>
                </a:solidFill>
                <a:latin typeface="Arial Narrow" panose="020B0606020202030204" pitchFamily="34" charset="0"/>
              </a:rPr>
              <a:t>The CSPS will continue to ensure the policy proposals </a:t>
            </a:r>
            <a:r>
              <a:rPr lang="en-GB" sz="1800" b="1" dirty="0" smtClean="0">
                <a:solidFill>
                  <a:srgbClr val="000000"/>
                </a:solidFill>
                <a:latin typeface="Arial Narrow" panose="020B0606020202030204" pitchFamily="34" charset="0"/>
              </a:rPr>
              <a:t>and </a:t>
            </a:r>
            <a:r>
              <a:rPr lang="en-GB" sz="1800" b="1" dirty="0">
                <a:solidFill>
                  <a:srgbClr val="000000"/>
                </a:solidFill>
                <a:latin typeface="Arial Narrow" panose="020B0606020202030204" pitchFamily="34" charset="0"/>
              </a:rPr>
              <a:t>recommendations are implemented in accordance and alignment to the implementation of the 2015 </a:t>
            </a:r>
            <a:r>
              <a:rPr lang="en-GB" sz="1800" b="1" dirty="0" err="1">
                <a:solidFill>
                  <a:srgbClr val="000000"/>
                </a:solidFill>
                <a:latin typeface="Arial Narrow" panose="020B0606020202030204" pitchFamily="34" charset="0"/>
              </a:rPr>
              <a:t>Farlam</a:t>
            </a:r>
            <a:r>
              <a:rPr lang="en-GB" sz="1800" b="1" dirty="0">
                <a:solidFill>
                  <a:srgbClr val="000000"/>
                </a:solidFill>
                <a:latin typeface="Arial Narrow" panose="020B0606020202030204" pitchFamily="34" charset="0"/>
              </a:rPr>
              <a:t> Commission’s recommendations. </a:t>
            </a:r>
            <a:endParaRPr lang="en-US" sz="1800" b="1" dirty="0">
              <a:solidFill>
                <a:srgbClr val="000000"/>
              </a:solidFill>
              <a:latin typeface="Arial Narrow" panose="020B0606020202030204" pitchFamily="34" charset="0"/>
            </a:endParaRPr>
          </a:p>
          <a:p>
            <a:pPr marL="400050" lvl="1" indent="0" algn="just">
              <a:lnSpc>
                <a:spcPct val="150000"/>
              </a:lnSpc>
              <a:buNone/>
            </a:pPr>
            <a:endParaRPr lang="en-US" sz="1800" b="1" u="sng" dirty="0" smtClean="0">
              <a:latin typeface="Arial Narrow" panose="020B0606020202030204" pitchFamily="34" charset="0"/>
            </a:endParaRPr>
          </a:p>
          <a:p>
            <a:pPr marL="685800" lvl="1" algn="just">
              <a:lnSpc>
                <a:spcPct val="150000"/>
              </a:lnSpc>
              <a:buFont typeface="Arial" panose="020B0604020202020204" pitchFamily="34" charset="0"/>
              <a:buChar char="•"/>
            </a:pPr>
            <a:endParaRPr lang="en-US" sz="1800" b="1" u="sng" dirty="0" smtClean="0">
              <a:latin typeface="Arial Narrow" panose="020B0606020202030204" pitchFamily="34" charset="0"/>
            </a:endParaRPr>
          </a:p>
          <a:p>
            <a:pPr lvl="1" indent="-342900" algn="just">
              <a:lnSpc>
                <a:spcPct val="150000"/>
              </a:lnSpc>
              <a:buFont typeface="Arial" panose="020B0604020202020204" pitchFamily="34" charset="0"/>
              <a:buChar char="•"/>
            </a:pPr>
            <a:endParaRPr lang="en-US" sz="1800" b="1" u="sng" dirty="0">
              <a:latin typeface="Arial Narrow" panose="020B0606020202030204" pitchFamily="34" charset="0"/>
            </a:endParaRPr>
          </a:p>
        </p:txBody>
      </p:sp>
      <p:sp>
        <p:nvSpPr>
          <p:cNvPr id="4" name="Slide Number Placeholder 3"/>
          <p:cNvSpPr>
            <a:spLocks noGrp="1"/>
          </p:cNvSpPr>
          <p:nvPr>
            <p:ph type="sldNum" sz="quarter" idx="11"/>
          </p:nvPr>
        </p:nvSpPr>
        <p:spPr/>
        <p:txBody>
          <a:bodyPr/>
          <a:lstStyle/>
          <a:p>
            <a:pPr>
              <a:defRPr/>
            </a:pPr>
            <a:fld id="{2D296F63-1016-4293-81B7-E105A37B09A6}" type="slidenum">
              <a:rPr lang="en-US" smtClean="0"/>
              <a:pPr>
                <a:defRPr/>
              </a:pPr>
              <a:t>34</a:t>
            </a:fld>
            <a:endParaRPr lang="en-US"/>
          </a:p>
        </p:txBody>
      </p:sp>
    </p:spTree>
    <p:extLst>
      <p:ext uri="{BB962C8B-B14F-4D97-AF65-F5344CB8AC3E}">
        <p14:creationId xmlns:p14="http://schemas.microsoft.com/office/powerpoint/2010/main" xmlns="" val="2815754567"/>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p:cNvSpPr>
            <a:spLocks noChangeArrowheads="1"/>
          </p:cNvSpPr>
          <p:nvPr/>
        </p:nvSpPr>
        <p:spPr bwMode="auto">
          <a:xfrm>
            <a:off x="0" y="1"/>
            <a:ext cx="9906000" cy="1196752"/>
          </a:xfrm>
          <a:prstGeom prst="rect">
            <a:avLst/>
          </a:prstGeom>
          <a:gradFill rotWithShape="0">
            <a:gsLst>
              <a:gs pos="100000">
                <a:srgbClr val="FFFFFF"/>
              </a:gs>
              <a:gs pos="0">
                <a:srgbClr val="CDE3A3"/>
              </a:gs>
            </a:gsLst>
            <a:lin ang="5400000" scaled="1"/>
          </a:gradFill>
          <a:ln>
            <a:noFill/>
          </a:ln>
          <a:effectLst/>
        </p:spPr>
        <p:txBody>
          <a:bodyPr vert="horz" wrap="square" lIns="36576" tIns="36576" rIns="36576" bIns="36576" numCol="1" anchor="t" anchorCtr="0" compatLnSpc="1">
            <a:prstTxWarp prst="textNoShape">
              <a:avLst/>
            </a:prstTxWarp>
          </a:bodyPr>
          <a:lstStyle/>
          <a:p>
            <a:endParaRPr lang="en-US"/>
          </a:p>
        </p:txBody>
      </p:sp>
      <p:pic>
        <p:nvPicPr>
          <p:cNvPr id="6" name="Picture 3"/>
          <p:cNvPicPr>
            <a:picLocks noChangeAspect="1" noChangeArrowheads="1"/>
          </p:cNvPicPr>
          <p:nvPr/>
        </p:nvPicPr>
        <p:blipFill>
          <a:blip r:embed="rId3" cstate="print">
            <a:extLst>
              <a:ext uri="{28A0092B-C50C-407E-A947-70E740481C1C}">
                <a14:useLocalDpi xmlns:a14="http://schemas.microsoft.com/office/drawing/2010/main" xmlns="" val="0"/>
              </a:ext>
            </a:extLst>
          </a:blip>
          <a:srcRect l="75917" t="68320" r="5171" b="16243"/>
          <a:stretch>
            <a:fillRect/>
          </a:stretch>
        </p:blipFill>
        <p:spPr bwMode="auto">
          <a:xfrm rot="10800000" flipH="1">
            <a:off x="-4763" y="3175"/>
            <a:ext cx="1600201" cy="841375"/>
          </a:xfrm>
          <a:prstGeom prst="rect">
            <a:avLst/>
          </a:prstGeom>
          <a:noFill/>
          <a:ln>
            <a:noFill/>
          </a:ln>
          <a:effectLst/>
          <a:extLst>
            <a:ext uri="{909E8E84-426E-40DD-AFC4-6F175D3DCCD1}">
              <a14:hiddenFill xmlns:a14="http://schemas.microsoft.com/office/drawing/2010/main" xmlns="">
                <a:solidFill>
                  <a:srgbClr val="5B9BD5"/>
                </a:solidFill>
              </a14:hiddenFill>
            </a:ext>
            <a:ext uri="{91240B29-F687-4F45-9708-019B960494DF}">
              <a14:hiddenLine xmlns:a14="http://schemas.microsoft.com/office/drawing/2010/main" xmlns="" w="25400" algn="ctr">
                <a:solidFill>
                  <a:srgbClr val="000000"/>
                </a:solidFill>
                <a:miter lim="800000"/>
                <a:headEnd/>
                <a:tailEnd/>
              </a14:hiddenLine>
            </a:ext>
            <a:ext uri="{AF507438-7753-43E0-B8FC-AC1667EBCBE1}">
              <a14:hiddenEffects xmlns:a14="http://schemas.microsoft.com/office/drawing/2010/main" xmlns="">
                <a:effectLst>
                  <a:outerShdw dist="35921" dir="2700000" algn="ctr" rotWithShape="0">
                    <a:srgbClr val="000000"/>
                  </a:outerShdw>
                </a:effectLst>
              </a14:hiddenEffects>
            </a:ext>
          </a:extLst>
        </p:spPr>
      </p:pic>
      <p:sp>
        <p:nvSpPr>
          <p:cNvPr id="2" name="Title 1"/>
          <p:cNvSpPr>
            <a:spLocks noGrp="1"/>
          </p:cNvSpPr>
          <p:nvPr>
            <p:ph type="title" idx="4294967295"/>
          </p:nvPr>
        </p:nvSpPr>
        <p:spPr>
          <a:xfrm>
            <a:off x="83817" y="58738"/>
            <a:ext cx="9765727" cy="921990"/>
          </a:xfrm>
        </p:spPr>
        <p:txBody>
          <a:bodyPr/>
          <a:lstStyle/>
          <a:p>
            <a:r>
              <a:rPr lang="en-US" sz="2800" b="1" dirty="0">
                <a:latin typeface="Arial Narrow" panose="020B0606020202030204" pitchFamily="34" charset="0"/>
              </a:rPr>
              <a:t>UPDATE ON THE FUNCTIONALITY OF CPFs </a:t>
            </a:r>
          </a:p>
        </p:txBody>
      </p:sp>
      <p:sp>
        <p:nvSpPr>
          <p:cNvPr id="3" name="Content Placeholder 2"/>
          <p:cNvSpPr>
            <a:spLocks noGrp="1"/>
          </p:cNvSpPr>
          <p:nvPr>
            <p:ph idx="4294967295"/>
          </p:nvPr>
        </p:nvSpPr>
        <p:spPr>
          <a:xfrm>
            <a:off x="57962" y="1061859"/>
            <a:ext cx="9667252" cy="5832648"/>
          </a:xfrm>
        </p:spPr>
        <p:txBody>
          <a:bodyPr/>
          <a:lstStyle/>
          <a:p>
            <a:pPr algn="just">
              <a:lnSpc>
                <a:spcPct val="150000"/>
              </a:lnSpc>
              <a:spcBef>
                <a:spcPts val="0"/>
              </a:spcBef>
              <a:buFont typeface="Arial" panose="020B0604020202020204" pitchFamily="34" charset="0"/>
              <a:buChar char="•"/>
            </a:pPr>
            <a:r>
              <a:rPr lang="en-US" sz="1800" b="1" dirty="0" smtClean="0">
                <a:latin typeface="Arial Narrow" panose="020B0606020202030204" pitchFamily="34" charset="0"/>
              </a:rPr>
              <a:t>According </a:t>
            </a:r>
            <a:r>
              <a:rPr lang="en-US" sz="1800" b="1" dirty="0">
                <a:latin typeface="Arial Narrow" panose="020B0606020202030204" pitchFamily="34" charset="0"/>
              </a:rPr>
              <a:t>to Section 5(</a:t>
            </a:r>
            <a:r>
              <a:rPr lang="en-US" sz="1800" b="1" dirty="0" err="1">
                <a:latin typeface="Arial Narrow" panose="020B0606020202030204" pitchFamily="34" charset="0"/>
              </a:rPr>
              <a:t>i</a:t>
            </a:r>
            <a:r>
              <a:rPr lang="en-US" sz="1800" b="1" dirty="0">
                <a:latin typeface="Arial Narrow" panose="020B0606020202030204" pitchFamily="34" charset="0"/>
              </a:rPr>
              <a:t>) 6(2) (viii) </a:t>
            </a:r>
            <a:r>
              <a:rPr lang="en-US" sz="1800" b="1" dirty="0" smtClean="0">
                <a:latin typeface="Arial Narrow" panose="020B0606020202030204" pitchFamily="34" charset="0"/>
              </a:rPr>
              <a:t> of the </a:t>
            </a:r>
            <a:r>
              <a:rPr lang="en-US" sz="1800" b="1" dirty="0">
                <a:latin typeface="Arial Narrow" panose="020B0606020202030204" pitchFamily="34" charset="0"/>
              </a:rPr>
              <a:t>CSPS </a:t>
            </a:r>
            <a:r>
              <a:rPr lang="en-US" sz="1800" b="1" dirty="0" smtClean="0">
                <a:latin typeface="Arial Narrow" panose="020B0606020202030204" pitchFamily="34" charset="0"/>
              </a:rPr>
              <a:t>Act, the Department should:</a:t>
            </a:r>
            <a:endParaRPr lang="en-US" sz="1800" b="1" dirty="0">
              <a:latin typeface="Arial Narrow" panose="020B0606020202030204" pitchFamily="34" charset="0"/>
            </a:endParaRPr>
          </a:p>
          <a:p>
            <a:pPr lvl="1" algn="just">
              <a:lnSpc>
                <a:spcPct val="150000"/>
              </a:lnSpc>
              <a:spcBef>
                <a:spcPts val="0"/>
              </a:spcBef>
              <a:buFont typeface="Arial" panose="020B0604020202020204" pitchFamily="34" charset="0"/>
              <a:buChar char="•"/>
            </a:pPr>
            <a:r>
              <a:rPr lang="en-US" sz="1800" dirty="0">
                <a:latin typeface="Arial Narrow" panose="020B0606020202030204" pitchFamily="34" charset="0"/>
              </a:rPr>
              <a:t>Develop frameworks and strategies to ensure uniformity, accountability and enhancement of community police fora and associated </a:t>
            </a:r>
            <a:r>
              <a:rPr lang="en-US" sz="1800" dirty="0" smtClean="0">
                <a:latin typeface="Arial Narrow" panose="020B0606020202030204" pitchFamily="34" charset="0"/>
              </a:rPr>
              <a:t>structures; and</a:t>
            </a:r>
            <a:endParaRPr lang="en-US" sz="1800" dirty="0">
              <a:latin typeface="Arial Narrow" panose="020B0606020202030204" pitchFamily="34" charset="0"/>
            </a:endParaRPr>
          </a:p>
          <a:p>
            <a:pPr lvl="1" algn="just">
              <a:lnSpc>
                <a:spcPct val="150000"/>
              </a:lnSpc>
              <a:spcBef>
                <a:spcPts val="0"/>
              </a:spcBef>
              <a:buFont typeface="Arial" panose="020B0604020202020204" pitchFamily="34" charset="0"/>
              <a:buChar char="•"/>
            </a:pPr>
            <a:r>
              <a:rPr lang="en-US" sz="1800" dirty="0">
                <a:latin typeface="Arial Narrow" panose="020B0606020202030204" pitchFamily="34" charset="0"/>
              </a:rPr>
              <a:t>Provide guidance to community police fora and associated structures and facilitate their proper </a:t>
            </a:r>
            <a:r>
              <a:rPr lang="en-US" sz="1800" dirty="0" smtClean="0">
                <a:latin typeface="Arial Narrow" panose="020B0606020202030204" pitchFamily="34" charset="0"/>
              </a:rPr>
              <a:t>functioning.</a:t>
            </a:r>
          </a:p>
          <a:p>
            <a:pPr marL="457200" lvl="1" indent="0" algn="just">
              <a:lnSpc>
                <a:spcPct val="150000"/>
              </a:lnSpc>
              <a:spcBef>
                <a:spcPts val="0"/>
              </a:spcBef>
              <a:buNone/>
            </a:pPr>
            <a:endParaRPr lang="en-US" sz="1100" dirty="0">
              <a:latin typeface="Arial Narrow" panose="020B0606020202030204" pitchFamily="34" charset="0"/>
            </a:endParaRPr>
          </a:p>
          <a:p>
            <a:pPr algn="just">
              <a:lnSpc>
                <a:spcPct val="150000"/>
              </a:lnSpc>
              <a:spcBef>
                <a:spcPts val="0"/>
              </a:spcBef>
              <a:buFont typeface="Arial" panose="020B0604020202020204" pitchFamily="34" charset="0"/>
              <a:buChar char="•"/>
            </a:pPr>
            <a:r>
              <a:rPr lang="en-US" sz="1800" b="1" dirty="0">
                <a:latin typeface="Arial Narrow" panose="020B0606020202030204" pitchFamily="34" charset="0"/>
              </a:rPr>
              <a:t>In giving effect to the above </a:t>
            </a:r>
            <a:r>
              <a:rPr lang="en-US" sz="1800" b="1" dirty="0" smtClean="0">
                <a:latin typeface="Arial Narrow" panose="020B0606020202030204" pitchFamily="34" charset="0"/>
              </a:rPr>
              <a:t>mandate</a:t>
            </a:r>
            <a:r>
              <a:rPr lang="en-US" sz="1800" b="1" dirty="0">
                <a:latin typeface="Arial Narrow" panose="020B0606020202030204" pitchFamily="34" charset="0"/>
              </a:rPr>
              <a:t>, the CSPS and Provincial Secretariats continuously conduct capacity-building sessions for newly elected CPF members and existing members. </a:t>
            </a:r>
            <a:endParaRPr lang="en-US" sz="1800" b="1" dirty="0" smtClean="0">
              <a:latin typeface="Arial Narrow" panose="020B0606020202030204" pitchFamily="34" charset="0"/>
            </a:endParaRPr>
          </a:p>
          <a:p>
            <a:pPr marL="0" indent="0" algn="just">
              <a:lnSpc>
                <a:spcPct val="150000"/>
              </a:lnSpc>
              <a:spcBef>
                <a:spcPts val="0"/>
              </a:spcBef>
              <a:buNone/>
            </a:pPr>
            <a:endParaRPr lang="en-US" sz="1100" b="1" dirty="0" smtClean="0">
              <a:latin typeface="Arial Narrow" panose="020B0606020202030204" pitchFamily="34" charset="0"/>
            </a:endParaRPr>
          </a:p>
          <a:p>
            <a:pPr algn="just">
              <a:lnSpc>
                <a:spcPct val="150000"/>
              </a:lnSpc>
              <a:spcBef>
                <a:spcPts val="0"/>
              </a:spcBef>
              <a:buFont typeface="Arial" panose="020B0604020202020204" pitchFamily="34" charset="0"/>
              <a:buChar char="•"/>
            </a:pPr>
            <a:r>
              <a:rPr lang="en-ZA" sz="1800" b="1" dirty="0" smtClean="0">
                <a:latin typeface="Arial Narrow" panose="020B0606020202030204" pitchFamily="34" charset="0"/>
              </a:rPr>
              <a:t>An </a:t>
            </a:r>
            <a:r>
              <a:rPr lang="en-ZA" sz="1800" b="1" dirty="0" err="1" smtClean="0">
                <a:latin typeface="Arial Narrow" panose="020B0606020202030204" pitchFamily="34" charset="0"/>
              </a:rPr>
              <a:t>MoU</a:t>
            </a:r>
            <a:r>
              <a:rPr lang="en-ZA" sz="1800" b="1" dirty="0" smtClean="0">
                <a:latin typeface="Arial Narrow" panose="020B0606020202030204" pitchFamily="34" charset="0"/>
              </a:rPr>
              <a:t> </a:t>
            </a:r>
            <a:r>
              <a:rPr lang="en-ZA" sz="1800" b="1" dirty="0">
                <a:latin typeface="Arial Narrow" panose="020B0606020202030204" pitchFamily="34" charset="0"/>
              </a:rPr>
              <a:t>was concluded with WITS University to provide accredited training to the CPFs through a SASSETA funded </a:t>
            </a:r>
            <a:r>
              <a:rPr lang="en-ZA" sz="1800" b="1" dirty="0" smtClean="0">
                <a:latin typeface="Arial Narrow" panose="020B0606020202030204" pitchFamily="34" charset="0"/>
              </a:rPr>
              <a:t>programme, </a:t>
            </a:r>
            <a:r>
              <a:rPr lang="en-ZA" sz="1800" b="1" dirty="0">
                <a:latin typeface="Arial Narrow" panose="020B0606020202030204" pitchFamily="34" charset="0"/>
              </a:rPr>
              <a:t>and this programme has been running since 2021 with 3 cohorts of CPF members </a:t>
            </a:r>
            <a:r>
              <a:rPr lang="en-ZA" sz="1800" b="1" dirty="0" smtClean="0">
                <a:latin typeface="Arial Narrow" panose="020B0606020202030204" pitchFamily="34" charset="0"/>
              </a:rPr>
              <a:t>trained to date.</a:t>
            </a:r>
          </a:p>
          <a:p>
            <a:pPr marL="0" indent="0" algn="just">
              <a:lnSpc>
                <a:spcPct val="150000"/>
              </a:lnSpc>
              <a:spcBef>
                <a:spcPts val="0"/>
              </a:spcBef>
              <a:buNone/>
            </a:pPr>
            <a:endParaRPr lang="en-US" sz="1100" b="1" dirty="0">
              <a:latin typeface="Arial Narrow" panose="020B0606020202030204" pitchFamily="34" charset="0"/>
            </a:endParaRPr>
          </a:p>
          <a:p>
            <a:pPr algn="just">
              <a:lnSpc>
                <a:spcPct val="150000"/>
              </a:lnSpc>
              <a:spcBef>
                <a:spcPts val="0"/>
              </a:spcBef>
              <a:buFont typeface="Arial" panose="020B0604020202020204" pitchFamily="34" charset="0"/>
              <a:buChar char="•"/>
            </a:pPr>
            <a:r>
              <a:rPr lang="en-US" sz="1800" b="1" dirty="0" smtClean="0">
                <a:latin typeface="Arial Narrow" panose="020B0606020202030204" pitchFamily="34" charset="0"/>
              </a:rPr>
              <a:t>During the 1</a:t>
            </a:r>
            <a:r>
              <a:rPr lang="en-US" sz="1800" b="1" baseline="30000" dirty="0" smtClean="0">
                <a:latin typeface="Arial Narrow" panose="020B0606020202030204" pitchFamily="34" charset="0"/>
              </a:rPr>
              <a:t>st</a:t>
            </a:r>
            <a:r>
              <a:rPr lang="en-US" sz="1800" b="1" dirty="0" smtClean="0">
                <a:latin typeface="Arial Narrow" panose="020B0606020202030204" pitchFamily="34" charset="0"/>
              </a:rPr>
              <a:t> and 3</a:t>
            </a:r>
            <a:r>
              <a:rPr lang="en-US" sz="1800" b="1" baseline="30000" dirty="0" smtClean="0">
                <a:latin typeface="Arial Narrow" panose="020B0606020202030204" pitchFamily="34" charset="0"/>
              </a:rPr>
              <a:t>rd</a:t>
            </a:r>
            <a:r>
              <a:rPr lang="en-US" sz="1800" b="1" dirty="0" smtClean="0">
                <a:latin typeface="Arial Narrow" panose="020B0606020202030204" pitchFamily="34" charset="0"/>
              </a:rPr>
              <a:t> quarters </a:t>
            </a:r>
            <a:r>
              <a:rPr lang="en-US" sz="1800" b="1" dirty="0">
                <a:latin typeface="Arial Narrow" panose="020B0606020202030204" pitchFamily="34" charset="0"/>
              </a:rPr>
              <a:t>of the 2022/23 financial </a:t>
            </a:r>
            <a:r>
              <a:rPr lang="en-US" sz="1800" b="1" dirty="0" smtClean="0">
                <a:latin typeface="Arial Narrow" panose="020B0606020202030204" pitchFamily="34" charset="0"/>
              </a:rPr>
              <a:t>year, CSPS, </a:t>
            </a:r>
            <a:r>
              <a:rPr lang="en-US" sz="1800" b="1" dirty="0">
                <a:latin typeface="Arial Narrow" panose="020B0606020202030204" pitchFamily="34" charset="0"/>
              </a:rPr>
              <a:t>together with Provincial </a:t>
            </a:r>
            <a:r>
              <a:rPr lang="en-US" sz="1800" b="1" dirty="0" smtClean="0">
                <a:latin typeface="Arial Narrow" panose="020B0606020202030204" pitchFamily="34" charset="0"/>
              </a:rPr>
              <a:t>Secretariats, </a:t>
            </a:r>
            <a:r>
              <a:rPr lang="en-US" sz="1800" b="1" dirty="0">
                <a:latin typeface="Arial Narrow" panose="020B0606020202030204" pitchFamily="34" charset="0"/>
              </a:rPr>
              <a:t>conducted assessments on the functionality of CPFs. </a:t>
            </a:r>
            <a:endParaRPr lang="en-US" sz="1800" b="1" u="sng" dirty="0">
              <a:latin typeface="Arial Narrow" panose="020B0606020202030204" pitchFamily="34" charset="0"/>
            </a:endParaRPr>
          </a:p>
          <a:p>
            <a:pPr marL="400050" lvl="1" indent="0" algn="just">
              <a:lnSpc>
                <a:spcPct val="150000"/>
              </a:lnSpc>
              <a:buNone/>
            </a:pPr>
            <a:r>
              <a:rPr lang="en-US" sz="1800" b="1" u="sng" dirty="0" smtClean="0">
                <a:latin typeface="Arial Narrow" panose="020B0606020202030204" pitchFamily="34" charset="0"/>
              </a:rPr>
              <a:t> </a:t>
            </a:r>
          </a:p>
          <a:p>
            <a:pPr marL="400050" lvl="1" indent="0" algn="just">
              <a:buNone/>
            </a:pPr>
            <a:endParaRPr lang="en-US" sz="2000" b="1" u="sng" dirty="0" smtClean="0"/>
          </a:p>
          <a:p>
            <a:pPr lvl="1" indent="-342900" algn="just">
              <a:buFont typeface="Arial" panose="020B0604020202020204" pitchFamily="34" charset="0"/>
              <a:buChar char="•"/>
            </a:pPr>
            <a:endParaRPr lang="en-US" sz="2000" b="1" u="sng" dirty="0"/>
          </a:p>
        </p:txBody>
      </p:sp>
      <p:sp>
        <p:nvSpPr>
          <p:cNvPr id="4" name="Slide Number Placeholder 3"/>
          <p:cNvSpPr>
            <a:spLocks noGrp="1"/>
          </p:cNvSpPr>
          <p:nvPr>
            <p:ph type="sldNum" sz="quarter" idx="11"/>
          </p:nvPr>
        </p:nvSpPr>
        <p:spPr/>
        <p:txBody>
          <a:bodyPr/>
          <a:lstStyle/>
          <a:p>
            <a:pPr>
              <a:defRPr/>
            </a:pPr>
            <a:fld id="{2D296F63-1016-4293-81B7-E105A37B09A6}" type="slidenum">
              <a:rPr lang="en-US" smtClean="0"/>
              <a:pPr>
                <a:defRPr/>
              </a:pPr>
              <a:t>35</a:t>
            </a:fld>
            <a:endParaRPr lang="en-US"/>
          </a:p>
        </p:txBody>
      </p:sp>
    </p:spTree>
    <p:extLst>
      <p:ext uri="{BB962C8B-B14F-4D97-AF65-F5344CB8AC3E}">
        <p14:creationId xmlns:p14="http://schemas.microsoft.com/office/powerpoint/2010/main" xmlns="" val="1759484690"/>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2"/>
          <p:cNvSpPr>
            <a:spLocks noChangeArrowheads="1"/>
          </p:cNvSpPr>
          <p:nvPr/>
        </p:nvSpPr>
        <p:spPr bwMode="auto">
          <a:xfrm>
            <a:off x="0" y="1"/>
            <a:ext cx="9906000" cy="1196752"/>
          </a:xfrm>
          <a:prstGeom prst="rect">
            <a:avLst/>
          </a:prstGeom>
          <a:gradFill rotWithShape="0">
            <a:gsLst>
              <a:gs pos="100000">
                <a:srgbClr val="FFFFFF"/>
              </a:gs>
              <a:gs pos="0">
                <a:srgbClr val="CDE3A3"/>
              </a:gs>
            </a:gsLst>
            <a:lin ang="5400000" scaled="1"/>
          </a:gradFill>
          <a:ln>
            <a:noFill/>
          </a:ln>
          <a:effectLst/>
        </p:spPr>
        <p:txBody>
          <a:bodyPr vert="horz" wrap="square" lIns="36576" tIns="36576" rIns="36576" bIns="36576" numCol="1" anchor="t" anchorCtr="0" compatLnSpc="1">
            <a:prstTxWarp prst="textNoShape">
              <a:avLst/>
            </a:prstTxWarp>
          </a:bodyPr>
          <a:lstStyle/>
          <a:p>
            <a:endParaRPr lang="en-US"/>
          </a:p>
        </p:txBody>
      </p:sp>
      <p:pic>
        <p:nvPicPr>
          <p:cNvPr id="7" name="Picture 3"/>
          <p:cNvPicPr>
            <a:picLocks noChangeAspect="1" noChangeArrowheads="1"/>
          </p:cNvPicPr>
          <p:nvPr/>
        </p:nvPicPr>
        <p:blipFill>
          <a:blip r:embed="rId3" cstate="print">
            <a:extLst>
              <a:ext uri="{28A0092B-C50C-407E-A947-70E740481C1C}">
                <a14:useLocalDpi xmlns:a14="http://schemas.microsoft.com/office/drawing/2010/main" xmlns="" val="0"/>
              </a:ext>
            </a:extLst>
          </a:blip>
          <a:srcRect l="75917" t="68320" r="5171" b="16243"/>
          <a:stretch>
            <a:fillRect/>
          </a:stretch>
        </p:blipFill>
        <p:spPr bwMode="auto">
          <a:xfrm rot="10800000" flipH="1">
            <a:off x="-4763" y="3175"/>
            <a:ext cx="1600201" cy="841375"/>
          </a:xfrm>
          <a:prstGeom prst="rect">
            <a:avLst/>
          </a:prstGeom>
          <a:noFill/>
          <a:ln>
            <a:noFill/>
          </a:ln>
          <a:effectLst/>
          <a:extLst>
            <a:ext uri="{909E8E84-426E-40DD-AFC4-6F175D3DCCD1}">
              <a14:hiddenFill xmlns:a14="http://schemas.microsoft.com/office/drawing/2010/main" xmlns="">
                <a:solidFill>
                  <a:srgbClr val="5B9BD5"/>
                </a:solidFill>
              </a14:hiddenFill>
            </a:ext>
            <a:ext uri="{91240B29-F687-4F45-9708-019B960494DF}">
              <a14:hiddenLine xmlns:a14="http://schemas.microsoft.com/office/drawing/2010/main" xmlns="" w="25400" algn="ctr">
                <a:solidFill>
                  <a:srgbClr val="000000"/>
                </a:solidFill>
                <a:miter lim="800000"/>
                <a:headEnd/>
                <a:tailEnd/>
              </a14:hiddenLine>
            </a:ext>
            <a:ext uri="{AF507438-7753-43E0-B8FC-AC1667EBCBE1}">
              <a14:hiddenEffects xmlns:a14="http://schemas.microsoft.com/office/drawing/2010/main" xmlns="">
                <a:effectLst>
                  <a:outerShdw dist="35921" dir="2700000" algn="ctr" rotWithShape="0">
                    <a:srgbClr val="000000"/>
                  </a:outerShdw>
                </a:effectLst>
              </a14:hiddenEffects>
            </a:ext>
          </a:extLst>
        </p:spPr>
      </p:pic>
      <p:sp>
        <p:nvSpPr>
          <p:cNvPr id="2" name="Title 1"/>
          <p:cNvSpPr>
            <a:spLocks noGrp="1"/>
          </p:cNvSpPr>
          <p:nvPr>
            <p:ph type="title" idx="4294967295"/>
          </p:nvPr>
        </p:nvSpPr>
        <p:spPr>
          <a:xfrm>
            <a:off x="70136" y="202399"/>
            <a:ext cx="9765727" cy="921990"/>
          </a:xfrm>
        </p:spPr>
        <p:txBody>
          <a:bodyPr/>
          <a:lstStyle/>
          <a:p>
            <a:r>
              <a:rPr lang="en-US" sz="2800" b="1" dirty="0" smtClean="0">
                <a:latin typeface="Arial Narrow" panose="020B0606020202030204" pitchFamily="34" charset="0"/>
              </a:rPr>
              <a:t>UPDATE ON THE FUNCTIONALITY OF CPFs</a:t>
            </a:r>
            <a:r>
              <a:rPr lang="en-US" sz="2400" b="1" u="sng" dirty="0">
                <a:latin typeface="Arial Narrow" panose="020B0606020202030204" pitchFamily="34" charset="0"/>
              </a:rPr>
              <a:t/>
            </a:r>
            <a:br>
              <a:rPr lang="en-US" sz="2400" b="1" u="sng" dirty="0">
                <a:latin typeface="Arial Narrow" panose="020B0606020202030204" pitchFamily="34" charset="0"/>
              </a:rPr>
            </a:br>
            <a:endParaRPr lang="en-US" sz="2400" b="1" dirty="0">
              <a:latin typeface="Arial Narrow" panose="020B0606020202030204" pitchFamily="34" charset="0"/>
            </a:endParaRPr>
          </a:p>
        </p:txBody>
      </p:sp>
      <p:sp>
        <p:nvSpPr>
          <p:cNvPr id="4" name="Slide Number Placeholder 3"/>
          <p:cNvSpPr>
            <a:spLocks noGrp="1"/>
          </p:cNvSpPr>
          <p:nvPr>
            <p:ph type="sldNum" sz="quarter" idx="11"/>
          </p:nvPr>
        </p:nvSpPr>
        <p:spPr/>
        <p:txBody>
          <a:bodyPr/>
          <a:lstStyle/>
          <a:p>
            <a:pPr>
              <a:defRPr/>
            </a:pPr>
            <a:fld id="{2D296F63-1016-4293-81B7-E105A37B09A6}" type="slidenum">
              <a:rPr lang="en-US" smtClean="0"/>
              <a:pPr>
                <a:defRPr/>
              </a:pPr>
              <a:t>36</a:t>
            </a:fld>
            <a:endParaRPr lang="en-US"/>
          </a:p>
        </p:txBody>
      </p:sp>
      <p:graphicFrame>
        <p:nvGraphicFramePr>
          <p:cNvPr id="5" name="Table 4"/>
          <p:cNvGraphicFramePr>
            <a:graphicFrameLocks noGrp="1"/>
          </p:cNvGraphicFramePr>
          <p:nvPr>
            <p:extLst>
              <p:ext uri="{D42A27DB-BD31-4B8C-83A1-F6EECF244321}">
                <p14:modId xmlns:p14="http://schemas.microsoft.com/office/powerpoint/2010/main" xmlns="" val="1942103827"/>
              </p:ext>
            </p:extLst>
          </p:nvPr>
        </p:nvGraphicFramePr>
        <p:xfrm>
          <a:off x="839922" y="1992092"/>
          <a:ext cx="8226154" cy="4754877"/>
        </p:xfrm>
        <a:graphic>
          <a:graphicData uri="http://schemas.openxmlformats.org/drawingml/2006/table">
            <a:tbl>
              <a:tblPr firstRow="1" firstCol="1" bandRow="1">
                <a:tableStyleId>{5C22544A-7EE6-4342-B048-85BDC9FD1C3A}</a:tableStyleId>
              </a:tblPr>
              <a:tblGrid>
                <a:gridCol w="828342">
                  <a:extLst>
                    <a:ext uri="{9D8B030D-6E8A-4147-A177-3AD203B41FA5}">
                      <a16:colId xmlns:a16="http://schemas.microsoft.com/office/drawing/2014/main" xmlns="" val="20000"/>
                    </a:ext>
                  </a:extLst>
                </a:gridCol>
                <a:gridCol w="874882">
                  <a:extLst>
                    <a:ext uri="{9D8B030D-6E8A-4147-A177-3AD203B41FA5}">
                      <a16:colId xmlns:a16="http://schemas.microsoft.com/office/drawing/2014/main" xmlns="" val="20001"/>
                    </a:ext>
                  </a:extLst>
                </a:gridCol>
                <a:gridCol w="1630738">
                  <a:extLst>
                    <a:ext uri="{9D8B030D-6E8A-4147-A177-3AD203B41FA5}">
                      <a16:colId xmlns:a16="http://schemas.microsoft.com/office/drawing/2014/main" xmlns="" val="20002"/>
                    </a:ext>
                  </a:extLst>
                </a:gridCol>
                <a:gridCol w="1304579">
                  <a:extLst>
                    <a:ext uri="{9D8B030D-6E8A-4147-A177-3AD203B41FA5}">
                      <a16:colId xmlns:a16="http://schemas.microsoft.com/office/drawing/2014/main" xmlns="" val="20003"/>
                    </a:ext>
                  </a:extLst>
                </a:gridCol>
                <a:gridCol w="1223048">
                  <a:extLst>
                    <a:ext uri="{9D8B030D-6E8A-4147-A177-3AD203B41FA5}">
                      <a16:colId xmlns:a16="http://schemas.microsoft.com/office/drawing/2014/main" xmlns="" val="20004"/>
                    </a:ext>
                  </a:extLst>
                </a:gridCol>
                <a:gridCol w="1141517">
                  <a:extLst>
                    <a:ext uri="{9D8B030D-6E8A-4147-A177-3AD203B41FA5}">
                      <a16:colId xmlns:a16="http://schemas.microsoft.com/office/drawing/2014/main" xmlns="" val="20005"/>
                    </a:ext>
                  </a:extLst>
                </a:gridCol>
                <a:gridCol w="1223048">
                  <a:extLst>
                    <a:ext uri="{9D8B030D-6E8A-4147-A177-3AD203B41FA5}">
                      <a16:colId xmlns:a16="http://schemas.microsoft.com/office/drawing/2014/main" xmlns="" val="20006"/>
                    </a:ext>
                  </a:extLst>
                </a:gridCol>
              </a:tblGrid>
              <a:tr h="986137">
                <a:tc>
                  <a:txBody>
                    <a:bodyPr/>
                    <a:lstStyle/>
                    <a:p>
                      <a:pPr marL="0" marR="0" algn="ctr">
                        <a:lnSpc>
                          <a:spcPct val="115000"/>
                        </a:lnSpc>
                        <a:spcBef>
                          <a:spcPts val="0"/>
                        </a:spcBef>
                        <a:spcAft>
                          <a:spcPts val="0"/>
                        </a:spcAft>
                      </a:pPr>
                      <a:r>
                        <a:rPr lang="en-US" sz="1100" kern="1200" dirty="0">
                          <a:solidFill>
                            <a:schemeClr val="bg1"/>
                          </a:solidFill>
                          <a:effectLst/>
                          <a:latin typeface="Arial Narrow" panose="020B0606020202030204" pitchFamily="34" charset="0"/>
                        </a:rPr>
                        <a:t>PROV</a:t>
                      </a:r>
                      <a:endParaRPr lang="en-US" sz="1100" dirty="0">
                        <a:solidFill>
                          <a:schemeClr val="bg1"/>
                        </a:solidFill>
                        <a:effectLst/>
                        <a:latin typeface="Arial Narrow" panose="020B0606020202030204" pitchFamily="34" charset="0"/>
                        <a:ea typeface="Times New Roman" panose="02020603050405020304" pitchFamily="18" charset="0"/>
                      </a:endParaRPr>
                    </a:p>
                  </a:txBody>
                  <a:tcPr marL="68580" marR="68580" marT="9525" marB="0" anchor="ctr">
                    <a:solidFill>
                      <a:srgbClr val="336600"/>
                    </a:solidFill>
                  </a:tcPr>
                </a:tc>
                <a:tc>
                  <a:txBody>
                    <a:bodyPr/>
                    <a:lstStyle/>
                    <a:p>
                      <a:pPr marL="0" marR="0" algn="ctr">
                        <a:lnSpc>
                          <a:spcPct val="115000"/>
                        </a:lnSpc>
                        <a:spcBef>
                          <a:spcPts val="0"/>
                        </a:spcBef>
                        <a:spcAft>
                          <a:spcPts val="0"/>
                        </a:spcAft>
                      </a:pPr>
                      <a:r>
                        <a:rPr lang="en-US" sz="1100" kern="1200" dirty="0">
                          <a:solidFill>
                            <a:schemeClr val="bg1"/>
                          </a:solidFill>
                          <a:effectLst/>
                          <a:latin typeface="Arial Narrow" panose="020B0606020202030204" pitchFamily="34" charset="0"/>
                        </a:rPr>
                        <a:t>Total </a:t>
                      </a:r>
                      <a:r>
                        <a:rPr lang="en-US" sz="1100" kern="1200" dirty="0" smtClean="0">
                          <a:solidFill>
                            <a:schemeClr val="bg1"/>
                          </a:solidFill>
                          <a:effectLst/>
                          <a:latin typeface="Arial Narrow" panose="020B0606020202030204" pitchFamily="34" charset="0"/>
                        </a:rPr>
                        <a:t>no. of </a:t>
                      </a:r>
                      <a:r>
                        <a:rPr lang="en-US" sz="1100" kern="1200" dirty="0">
                          <a:solidFill>
                            <a:schemeClr val="bg1"/>
                          </a:solidFill>
                          <a:effectLst/>
                          <a:latin typeface="Arial Narrow" panose="020B0606020202030204" pitchFamily="34" charset="0"/>
                        </a:rPr>
                        <a:t>CPFs</a:t>
                      </a:r>
                      <a:endParaRPr lang="en-US" sz="1100" dirty="0">
                        <a:solidFill>
                          <a:schemeClr val="bg1"/>
                        </a:solidFill>
                        <a:effectLst/>
                        <a:latin typeface="Arial Narrow" panose="020B0606020202030204" pitchFamily="34" charset="0"/>
                        <a:ea typeface="Times New Roman" panose="02020603050405020304" pitchFamily="18" charset="0"/>
                      </a:endParaRPr>
                    </a:p>
                  </a:txBody>
                  <a:tcPr marL="68580" marR="68580" marT="9525" marB="0" anchor="ctr">
                    <a:solidFill>
                      <a:srgbClr val="336600"/>
                    </a:solidFill>
                  </a:tcPr>
                </a:tc>
                <a:tc>
                  <a:txBody>
                    <a:bodyPr/>
                    <a:lstStyle/>
                    <a:p>
                      <a:pPr marL="0" marR="0" algn="ctr">
                        <a:lnSpc>
                          <a:spcPct val="115000"/>
                        </a:lnSpc>
                        <a:spcBef>
                          <a:spcPts val="0"/>
                        </a:spcBef>
                        <a:spcAft>
                          <a:spcPts val="0"/>
                        </a:spcAft>
                      </a:pPr>
                      <a:r>
                        <a:rPr lang="en-US" sz="1100" kern="1200" dirty="0">
                          <a:solidFill>
                            <a:schemeClr val="bg1"/>
                          </a:solidFill>
                          <a:effectLst/>
                          <a:latin typeface="Arial Narrow" panose="020B0606020202030204" pitchFamily="34" charset="0"/>
                        </a:rPr>
                        <a:t>Number of CPFs </a:t>
                      </a:r>
                      <a:r>
                        <a:rPr lang="en-US" sz="1100" kern="1200" dirty="0" smtClean="0">
                          <a:solidFill>
                            <a:schemeClr val="bg1"/>
                          </a:solidFill>
                          <a:effectLst/>
                          <a:latin typeface="Arial Narrow" panose="020B0606020202030204" pitchFamily="34" charset="0"/>
                        </a:rPr>
                        <a:t>assessed </a:t>
                      </a:r>
                      <a:r>
                        <a:rPr lang="en-US" sz="1100" kern="1200" dirty="0">
                          <a:solidFill>
                            <a:schemeClr val="bg1"/>
                          </a:solidFill>
                          <a:effectLst/>
                          <a:latin typeface="Arial Narrow" panose="020B0606020202030204" pitchFamily="34" charset="0"/>
                        </a:rPr>
                        <a:t>by Provincial Secretariats as at </a:t>
                      </a:r>
                      <a:r>
                        <a:rPr lang="en-US" sz="1100" kern="1200" baseline="0" dirty="0" smtClean="0">
                          <a:solidFill>
                            <a:schemeClr val="bg1"/>
                          </a:solidFill>
                          <a:effectLst/>
                          <a:latin typeface="Arial Narrow" panose="020B0606020202030204" pitchFamily="34" charset="0"/>
                        </a:rPr>
                        <a:t> </a:t>
                      </a:r>
                      <a:r>
                        <a:rPr lang="en-US" sz="1100" kern="1200" dirty="0" smtClean="0">
                          <a:solidFill>
                            <a:schemeClr val="bg1"/>
                          </a:solidFill>
                          <a:effectLst/>
                          <a:latin typeface="Arial Narrow" panose="020B0606020202030204" pitchFamily="34" charset="0"/>
                        </a:rPr>
                        <a:t>31 </a:t>
                      </a:r>
                      <a:r>
                        <a:rPr lang="en-US" sz="1100" kern="1200" dirty="0">
                          <a:solidFill>
                            <a:schemeClr val="bg1"/>
                          </a:solidFill>
                          <a:effectLst/>
                          <a:latin typeface="Arial Narrow" panose="020B0606020202030204" pitchFamily="34" charset="0"/>
                        </a:rPr>
                        <a:t>Dec 2022</a:t>
                      </a:r>
                      <a:endParaRPr lang="en-US" sz="1100" dirty="0">
                        <a:solidFill>
                          <a:schemeClr val="bg1"/>
                        </a:solidFill>
                        <a:effectLst/>
                        <a:latin typeface="Arial Narrow" panose="020B0606020202030204" pitchFamily="34" charset="0"/>
                        <a:ea typeface="Times New Roman" panose="02020603050405020304" pitchFamily="18" charset="0"/>
                      </a:endParaRPr>
                    </a:p>
                  </a:txBody>
                  <a:tcPr marL="0" marR="0" marT="0" marB="0" anchor="ctr">
                    <a:solidFill>
                      <a:srgbClr val="336600"/>
                    </a:solidFill>
                  </a:tcPr>
                </a:tc>
                <a:tc>
                  <a:txBody>
                    <a:bodyPr/>
                    <a:lstStyle/>
                    <a:p>
                      <a:pPr marL="0" marR="0" algn="ctr">
                        <a:lnSpc>
                          <a:spcPct val="115000"/>
                        </a:lnSpc>
                        <a:spcBef>
                          <a:spcPts val="0"/>
                        </a:spcBef>
                        <a:spcAft>
                          <a:spcPts val="0"/>
                        </a:spcAft>
                      </a:pPr>
                      <a:r>
                        <a:rPr lang="en-US" sz="1100" kern="1200" dirty="0">
                          <a:solidFill>
                            <a:schemeClr val="bg1"/>
                          </a:solidFill>
                          <a:effectLst/>
                          <a:latin typeface="Arial Narrow" panose="020B0606020202030204" pitchFamily="34" charset="0"/>
                        </a:rPr>
                        <a:t>Number </a:t>
                      </a:r>
                      <a:r>
                        <a:rPr lang="en-US" sz="1100" kern="1200" dirty="0" smtClean="0">
                          <a:solidFill>
                            <a:schemeClr val="bg1"/>
                          </a:solidFill>
                          <a:effectLst/>
                          <a:latin typeface="Arial Narrow" panose="020B0606020202030204" pitchFamily="34" charset="0"/>
                        </a:rPr>
                        <a:t>of </a:t>
                      </a:r>
                      <a:r>
                        <a:rPr lang="en-US" sz="1100" kern="1200" dirty="0">
                          <a:solidFill>
                            <a:schemeClr val="bg1"/>
                          </a:solidFill>
                          <a:effectLst/>
                          <a:latin typeface="Arial Narrow" panose="020B0606020202030204" pitchFamily="34" charset="0"/>
                        </a:rPr>
                        <a:t>f</a:t>
                      </a:r>
                      <a:r>
                        <a:rPr lang="en-US" sz="1100" kern="1200" dirty="0" smtClean="0">
                          <a:solidFill>
                            <a:schemeClr val="bg1"/>
                          </a:solidFill>
                          <a:effectLst/>
                          <a:latin typeface="Arial Narrow" panose="020B0606020202030204" pitchFamily="34" charset="0"/>
                        </a:rPr>
                        <a:t>unctional </a:t>
                      </a:r>
                      <a:r>
                        <a:rPr lang="en-US" sz="1100" kern="1200" dirty="0">
                          <a:solidFill>
                            <a:schemeClr val="bg1"/>
                          </a:solidFill>
                          <a:effectLst/>
                          <a:latin typeface="Arial Narrow" panose="020B0606020202030204" pitchFamily="34" charset="0"/>
                        </a:rPr>
                        <a:t>CPFs based on assessments</a:t>
                      </a:r>
                      <a:endParaRPr lang="en-US" sz="1100" dirty="0">
                        <a:solidFill>
                          <a:schemeClr val="bg1"/>
                        </a:solidFill>
                        <a:effectLst/>
                        <a:latin typeface="Arial Narrow" panose="020B0606020202030204" pitchFamily="34" charset="0"/>
                        <a:ea typeface="Times New Roman" panose="02020603050405020304" pitchFamily="18" charset="0"/>
                      </a:endParaRPr>
                    </a:p>
                  </a:txBody>
                  <a:tcPr marL="68580" marR="68580" marT="9525" marB="0" anchor="ctr">
                    <a:solidFill>
                      <a:srgbClr val="336600"/>
                    </a:solidFill>
                  </a:tcPr>
                </a:tc>
                <a:tc>
                  <a:txBody>
                    <a:bodyPr/>
                    <a:lstStyle/>
                    <a:p>
                      <a:pPr marL="0" marR="0" algn="ctr">
                        <a:lnSpc>
                          <a:spcPct val="115000"/>
                        </a:lnSpc>
                        <a:spcBef>
                          <a:spcPts val="0"/>
                        </a:spcBef>
                        <a:spcAft>
                          <a:spcPts val="0"/>
                        </a:spcAft>
                      </a:pPr>
                      <a:r>
                        <a:rPr lang="en-US" sz="1100" kern="1200" dirty="0">
                          <a:solidFill>
                            <a:schemeClr val="bg1"/>
                          </a:solidFill>
                          <a:effectLst/>
                          <a:latin typeface="Arial Narrow" panose="020B0606020202030204" pitchFamily="34" charset="0"/>
                        </a:rPr>
                        <a:t>Number of </a:t>
                      </a:r>
                      <a:r>
                        <a:rPr lang="en-US" sz="1100" kern="1200" dirty="0" smtClean="0">
                          <a:solidFill>
                            <a:schemeClr val="bg1"/>
                          </a:solidFill>
                          <a:effectLst/>
                          <a:latin typeface="Arial Narrow" panose="020B0606020202030204" pitchFamily="34" charset="0"/>
                        </a:rPr>
                        <a:t>non- </a:t>
                      </a:r>
                      <a:r>
                        <a:rPr lang="en-US" sz="1100" kern="1200" dirty="0">
                          <a:solidFill>
                            <a:schemeClr val="bg1"/>
                          </a:solidFill>
                          <a:effectLst/>
                          <a:latin typeface="Arial Narrow" panose="020B0606020202030204" pitchFamily="34" charset="0"/>
                        </a:rPr>
                        <a:t>functional CPFs</a:t>
                      </a:r>
                      <a:endParaRPr lang="en-US" sz="1100" dirty="0">
                        <a:solidFill>
                          <a:schemeClr val="bg1"/>
                        </a:solidFill>
                        <a:effectLst/>
                        <a:latin typeface="Arial Narrow" panose="020B0606020202030204" pitchFamily="34" charset="0"/>
                        <a:ea typeface="Times New Roman" panose="02020603050405020304" pitchFamily="18" charset="0"/>
                      </a:endParaRPr>
                    </a:p>
                  </a:txBody>
                  <a:tcPr marL="68580" marR="68580" marT="9525" marB="0" anchor="ctr">
                    <a:solidFill>
                      <a:srgbClr val="336600"/>
                    </a:solidFill>
                  </a:tcPr>
                </a:tc>
                <a:tc>
                  <a:txBody>
                    <a:bodyPr/>
                    <a:lstStyle/>
                    <a:p>
                      <a:pPr marL="0" marR="0" algn="ctr">
                        <a:lnSpc>
                          <a:spcPct val="115000"/>
                        </a:lnSpc>
                        <a:spcBef>
                          <a:spcPts val="0"/>
                        </a:spcBef>
                        <a:spcAft>
                          <a:spcPts val="0"/>
                        </a:spcAft>
                      </a:pPr>
                      <a:r>
                        <a:rPr lang="en-US" sz="1100" kern="1200" dirty="0">
                          <a:solidFill>
                            <a:schemeClr val="bg1"/>
                          </a:solidFill>
                          <a:effectLst/>
                          <a:latin typeface="Arial Narrow" panose="020B0606020202030204" pitchFamily="34" charset="0"/>
                        </a:rPr>
                        <a:t>Number of </a:t>
                      </a:r>
                      <a:r>
                        <a:rPr lang="en-US" sz="1100" kern="1200" dirty="0" smtClean="0">
                          <a:solidFill>
                            <a:schemeClr val="bg1"/>
                          </a:solidFill>
                          <a:effectLst/>
                          <a:latin typeface="Arial Narrow" panose="020B0606020202030204" pitchFamily="34" charset="0"/>
                        </a:rPr>
                        <a:t>trained </a:t>
                      </a:r>
                      <a:r>
                        <a:rPr lang="en-US" sz="1100" kern="1200" dirty="0">
                          <a:solidFill>
                            <a:schemeClr val="bg1"/>
                          </a:solidFill>
                          <a:effectLst/>
                          <a:latin typeface="Arial Narrow" panose="020B0606020202030204" pitchFamily="34" charset="0"/>
                        </a:rPr>
                        <a:t>CPFs</a:t>
                      </a:r>
                      <a:endParaRPr lang="en-US" sz="1100" dirty="0">
                        <a:solidFill>
                          <a:schemeClr val="bg1"/>
                        </a:solidFill>
                        <a:effectLst/>
                        <a:latin typeface="Arial Narrow" panose="020B0606020202030204" pitchFamily="34" charset="0"/>
                        <a:ea typeface="Times New Roman" panose="02020603050405020304" pitchFamily="18" charset="0"/>
                      </a:endParaRPr>
                    </a:p>
                  </a:txBody>
                  <a:tcPr marL="0" marR="0" marT="0" marB="0" anchor="ctr">
                    <a:solidFill>
                      <a:srgbClr val="336600"/>
                    </a:solidFill>
                  </a:tcPr>
                </a:tc>
                <a:tc>
                  <a:txBody>
                    <a:bodyPr/>
                    <a:lstStyle/>
                    <a:p>
                      <a:pPr marL="0" marR="0" algn="ctr">
                        <a:lnSpc>
                          <a:spcPct val="115000"/>
                        </a:lnSpc>
                        <a:spcBef>
                          <a:spcPts val="0"/>
                        </a:spcBef>
                        <a:spcAft>
                          <a:spcPts val="0"/>
                        </a:spcAft>
                      </a:pPr>
                      <a:r>
                        <a:rPr lang="en-US" sz="1100" kern="1200" dirty="0">
                          <a:solidFill>
                            <a:schemeClr val="bg1"/>
                          </a:solidFill>
                          <a:effectLst/>
                          <a:latin typeface="Arial Narrow" panose="020B0606020202030204" pitchFamily="34" charset="0"/>
                        </a:rPr>
                        <a:t>CPFs still to be assessed</a:t>
                      </a:r>
                      <a:endParaRPr lang="en-US" sz="1100" dirty="0">
                        <a:solidFill>
                          <a:schemeClr val="bg1"/>
                        </a:solidFill>
                        <a:effectLst/>
                        <a:latin typeface="Arial Narrow" panose="020B0606020202030204" pitchFamily="34" charset="0"/>
                        <a:ea typeface="Times New Roman" panose="02020603050405020304" pitchFamily="18" charset="0"/>
                      </a:endParaRPr>
                    </a:p>
                  </a:txBody>
                  <a:tcPr marL="0" marR="0" marT="0" marB="0" anchor="ctr">
                    <a:solidFill>
                      <a:srgbClr val="336600"/>
                    </a:solidFill>
                  </a:tcPr>
                </a:tc>
                <a:extLst>
                  <a:ext uri="{0D108BD9-81ED-4DB2-BD59-A6C34878D82A}">
                    <a16:rowId xmlns:a16="http://schemas.microsoft.com/office/drawing/2014/main" xmlns="" val="10000"/>
                  </a:ext>
                </a:extLst>
              </a:tr>
              <a:tr h="376874">
                <a:tc>
                  <a:txBody>
                    <a:bodyPr/>
                    <a:lstStyle/>
                    <a:p>
                      <a:pPr marL="0" marR="0" algn="ctr">
                        <a:lnSpc>
                          <a:spcPct val="115000"/>
                        </a:lnSpc>
                        <a:spcBef>
                          <a:spcPts val="0"/>
                        </a:spcBef>
                        <a:spcAft>
                          <a:spcPts val="0"/>
                        </a:spcAft>
                      </a:pPr>
                      <a:r>
                        <a:rPr lang="en-US" sz="1050" kern="1200" dirty="0">
                          <a:solidFill>
                            <a:schemeClr val="tx1"/>
                          </a:solidFill>
                          <a:effectLst/>
                          <a:latin typeface="Arial Narrow" panose="020B0606020202030204" pitchFamily="34" charset="0"/>
                        </a:rPr>
                        <a:t>EC</a:t>
                      </a:r>
                      <a:endParaRPr lang="en-US" sz="1050" dirty="0">
                        <a:solidFill>
                          <a:schemeClr val="tx1"/>
                        </a:solidFill>
                        <a:effectLst/>
                        <a:latin typeface="Arial Narrow" panose="020B0606020202030204" pitchFamily="34" charset="0"/>
                        <a:ea typeface="Times New Roman" panose="02020603050405020304" pitchFamily="18" charset="0"/>
                      </a:endParaRPr>
                    </a:p>
                  </a:txBody>
                  <a:tcPr marL="68580" marR="68580" marT="9525" marB="0" anchor="ctr">
                    <a:solidFill>
                      <a:srgbClr val="DDDDDD"/>
                    </a:solidFill>
                  </a:tcPr>
                </a:tc>
                <a:tc>
                  <a:txBody>
                    <a:bodyPr/>
                    <a:lstStyle/>
                    <a:p>
                      <a:pPr marL="0" marR="0" algn="ctr">
                        <a:lnSpc>
                          <a:spcPct val="115000"/>
                        </a:lnSpc>
                        <a:spcBef>
                          <a:spcPts val="0"/>
                        </a:spcBef>
                        <a:spcAft>
                          <a:spcPts val="0"/>
                        </a:spcAft>
                      </a:pPr>
                      <a:r>
                        <a:rPr lang="en-US" sz="1050" kern="1200" dirty="0">
                          <a:effectLst/>
                          <a:latin typeface="Arial Narrow" panose="020B0606020202030204" pitchFamily="34" charset="0"/>
                        </a:rPr>
                        <a:t>197</a:t>
                      </a:r>
                      <a:endParaRPr lang="en-US" sz="1050" dirty="0">
                        <a:effectLst/>
                        <a:latin typeface="Arial Narrow" panose="020B0606020202030204" pitchFamily="34" charset="0"/>
                        <a:ea typeface="Times New Roman" panose="02020603050405020304" pitchFamily="18" charset="0"/>
                      </a:endParaRPr>
                    </a:p>
                  </a:txBody>
                  <a:tcPr marL="68580" marR="68580" marT="9525" marB="0" anchor="ctr">
                    <a:solidFill>
                      <a:srgbClr val="DDDDDD"/>
                    </a:solidFill>
                  </a:tcPr>
                </a:tc>
                <a:tc>
                  <a:txBody>
                    <a:bodyPr/>
                    <a:lstStyle/>
                    <a:p>
                      <a:pPr marL="0" marR="0" algn="ctr">
                        <a:lnSpc>
                          <a:spcPct val="115000"/>
                        </a:lnSpc>
                        <a:spcBef>
                          <a:spcPts val="0"/>
                        </a:spcBef>
                        <a:spcAft>
                          <a:spcPts val="0"/>
                        </a:spcAft>
                      </a:pPr>
                      <a:r>
                        <a:rPr lang="en-US" sz="1050" kern="1200" dirty="0">
                          <a:effectLst/>
                          <a:latin typeface="Arial Narrow" panose="020B0606020202030204" pitchFamily="34" charset="0"/>
                        </a:rPr>
                        <a:t>71</a:t>
                      </a:r>
                      <a:endParaRPr lang="en-US" sz="1050" dirty="0">
                        <a:effectLst/>
                        <a:latin typeface="Arial Narrow" panose="020B0606020202030204" pitchFamily="34" charset="0"/>
                        <a:ea typeface="Times New Roman" panose="02020603050405020304" pitchFamily="18" charset="0"/>
                      </a:endParaRPr>
                    </a:p>
                  </a:txBody>
                  <a:tcPr marL="0" marR="0" marT="0" marB="0" anchor="ctr">
                    <a:solidFill>
                      <a:srgbClr val="DDDDDD"/>
                    </a:solidFill>
                  </a:tcPr>
                </a:tc>
                <a:tc>
                  <a:txBody>
                    <a:bodyPr/>
                    <a:lstStyle/>
                    <a:p>
                      <a:pPr marL="0" marR="0" algn="ctr">
                        <a:lnSpc>
                          <a:spcPct val="115000"/>
                        </a:lnSpc>
                        <a:spcBef>
                          <a:spcPts val="0"/>
                        </a:spcBef>
                        <a:spcAft>
                          <a:spcPts val="0"/>
                        </a:spcAft>
                      </a:pPr>
                      <a:r>
                        <a:rPr lang="en-US" sz="1050" kern="1200" dirty="0">
                          <a:effectLst/>
                          <a:latin typeface="Arial Narrow" panose="020B0606020202030204" pitchFamily="34" charset="0"/>
                        </a:rPr>
                        <a:t>09</a:t>
                      </a:r>
                      <a:endParaRPr lang="en-US" sz="1050" dirty="0">
                        <a:effectLst/>
                        <a:latin typeface="Arial Narrow" panose="020B0606020202030204" pitchFamily="34" charset="0"/>
                        <a:ea typeface="Times New Roman" panose="02020603050405020304" pitchFamily="18" charset="0"/>
                      </a:endParaRPr>
                    </a:p>
                  </a:txBody>
                  <a:tcPr marL="68580" marR="68580" marT="9525" marB="0" anchor="ctr">
                    <a:solidFill>
                      <a:srgbClr val="DDDDDD"/>
                    </a:solidFill>
                  </a:tcPr>
                </a:tc>
                <a:tc>
                  <a:txBody>
                    <a:bodyPr/>
                    <a:lstStyle/>
                    <a:p>
                      <a:pPr marL="0" marR="0" algn="ctr">
                        <a:lnSpc>
                          <a:spcPct val="115000"/>
                        </a:lnSpc>
                        <a:spcBef>
                          <a:spcPts val="0"/>
                        </a:spcBef>
                        <a:spcAft>
                          <a:spcPts val="0"/>
                        </a:spcAft>
                      </a:pPr>
                      <a:r>
                        <a:rPr lang="en-US" sz="1050" kern="1200" dirty="0">
                          <a:effectLst/>
                          <a:latin typeface="Arial Narrow" panose="020B0606020202030204" pitchFamily="34" charset="0"/>
                        </a:rPr>
                        <a:t>62</a:t>
                      </a:r>
                      <a:endParaRPr lang="en-US" sz="1050" dirty="0">
                        <a:effectLst/>
                        <a:latin typeface="Arial Narrow" panose="020B0606020202030204" pitchFamily="34" charset="0"/>
                        <a:ea typeface="Times New Roman" panose="02020603050405020304" pitchFamily="18" charset="0"/>
                      </a:endParaRPr>
                    </a:p>
                  </a:txBody>
                  <a:tcPr marL="68580" marR="68580" marT="9525" marB="0" anchor="ctr">
                    <a:solidFill>
                      <a:srgbClr val="DDDDDD"/>
                    </a:solidFill>
                  </a:tcPr>
                </a:tc>
                <a:tc>
                  <a:txBody>
                    <a:bodyPr/>
                    <a:lstStyle/>
                    <a:p>
                      <a:pPr marL="0" marR="0" algn="ctr">
                        <a:lnSpc>
                          <a:spcPct val="115000"/>
                        </a:lnSpc>
                        <a:spcBef>
                          <a:spcPts val="0"/>
                        </a:spcBef>
                        <a:spcAft>
                          <a:spcPts val="0"/>
                        </a:spcAft>
                      </a:pPr>
                      <a:r>
                        <a:rPr lang="en-US" sz="1050" kern="1200" dirty="0">
                          <a:effectLst/>
                          <a:latin typeface="Arial Narrow" panose="020B0606020202030204" pitchFamily="34" charset="0"/>
                        </a:rPr>
                        <a:t>0</a:t>
                      </a:r>
                      <a:endParaRPr lang="en-US" sz="1050" dirty="0">
                        <a:effectLst/>
                        <a:latin typeface="Arial Narrow" panose="020B0606020202030204" pitchFamily="34" charset="0"/>
                        <a:ea typeface="Times New Roman" panose="02020603050405020304" pitchFamily="18" charset="0"/>
                      </a:endParaRPr>
                    </a:p>
                  </a:txBody>
                  <a:tcPr marL="0" marR="0" marT="0" marB="0" anchor="ctr">
                    <a:solidFill>
                      <a:srgbClr val="DDDDDD"/>
                    </a:solidFill>
                  </a:tcPr>
                </a:tc>
                <a:tc>
                  <a:txBody>
                    <a:bodyPr/>
                    <a:lstStyle/>
                    <a:p>
                      <a:pPr marL="0" marR="0" algn="ctr">
                        <a:lnSpc>
                          <a:spcPct val="115000"/>
                        </a:lnSpc>
                        <a:spcBef>
                          <a:spcPts val="0"/>
                        </a:spcBef>
                        <a:spcAft>
                          <a:spcPts val="0"/>
                        </a:spcAft>
                      </a:pPr>
                      <a:r>
                        <a:rPr lang="en-US" sz="1050" kern="1200" dirty="0">
                          <a:effectLst/>
                          <a:latin typeface="Arial Narrow" panose="020B0606020202030204" pitchFamily="34" charset="0"/>
                        </a:rPr>
                        <a:t>126</a:t>
                      </a:r>
                      <a:endParaRPr lang="en-US" sz="1050" dirty="0">
                        <a:effectLst/>
                        <a:latin typeface="Arial Narrow" panose="020B0606020202030204" pitchFamily="34" charset="0"/>
                        <a:ea typeface="Times New Roman" panose="02020603050405020304" pitchFamily="18" charset="0"/>
                      </a:endParaRPr>
                    </a:p>
                  </a:txBody>
                  <a:tcPr marL="0" marR="0" marT="0" marB="0" anchor="ctr">
                    <a:solidFill>
                      <a:srgbClr val="DDDDDD"/>
                    </a:solidFill>
                  </a:tcPr>
                </a:tc>
                <a:extLst>
                  <a:ext uri="{0D108BD9-81ED-4DB2-BD59-A6C34878D82A}">
                    <a16:rowId xmlns:a16="http://schemas.microsoft.com/office/drawing/2014/main" xmlns="" val="10001"/>
                  </a:ext>
                </a:extLst>
              </a:tr>
              <a:tr h="376874">
                <a:tc>
                  <a:txBody>
                    <a:bodyPr/>
                    <a:lstStyle/>
                    <a:p>
                      <a:pPr marL="0" marR="0" algn="ctr">
                        <a:lnSpc>
                          <a:spcPct val="115000"/>
                        </a:lnSpc>
                        <a:spcBef>
                          <a:spcPts val="0"/>
                        </a:spcBef>
                        <a:spcAft>
                          <a:spcPts val="0"/>
                        </a:spcAft>
                      </a:pPr>
                      <a:r>
                        <a:rPr lang="en-US" sz="1050" kern="1200" dirty="0">
                          <a:solidFill>
                            <a:schemeClr val="tx1"/>
                          </a:solidFill>
                          <a:effectLst/>
                          <a:latin typeface="Arial Narrow" panose="020B0606020202030204" pitchFamily="34" charset="0"/>
                        </a:rPr>
                        <a:t>FS</a:t>
                      </a:r>
                      <a:endParaRPr lang="en-US" sz="1050" dirty="0">
                        <a:solidFill>
                          <a:schemeClr val="tx1"/>
                        </a:solidFill>
                        <a:effectLst/>
                        <a:latin typeface="Arial Narrow" panose="020B0606020202030204" pitchFamily="34" charset="0"/>
                        <a:ea typeface="Times New Roman" panose="02020603050405020304" pitchFamily="18" charset="0"/>
                      </a:endParaRPr>
                    </a:p>
                  </a:txBody>
                  <a:tcPr marL="68580" marR="68580" marT="9525" marB="0" anchor="ctr">
                    <a:solidFill>
                      <a:srgbClr val="B4E6B4"/>
                    </a:solidFill>
                  </a:tcPr>
                </a:tc>
                <a:tc>
                  <a:txBody>
                    <a:bodyPr/>
                    <a:lstStyle/>
                    <a:p>
                      <a:pPr marL="0" marR="0" algn="ctr">
                        <a:lnSpc>
                          <a:spcPct val="115000"/>
                        </a:lnSpc>
                        <a:spcBef>
                          <a:spcPts val="0"/>
                        </a:spcBef>
                        <a:spcAft>
                          <a:spcPts val="0"/>
                        </a:spcAft>
                      </a:pPr>
                      <a:r>
                        <a:rPr lang="en-US" sz="1050" kern="1200" dirty="0">
                          <a:effectLst/>
                          <a:latin typeface="Arial Narrow" panose="020B0606020202030204" pitchFamily="34" charset="0"/>
                        </a:rPr>
                        <a:t>111</a:t>
                      </a:r>
                      <a:endParaRPr lang="en-US" sz="1050" dirty="0">
                        <a:effectLst/>
                        <a:latin typeface="Arial Narrow" panose="020B0606020202030204" pitchFamily="34" charset="0"/>
                        <a:ea typeface="Times New Roman" panose="02020603050405020304" pitchFamily="18" charset="0"/>
                      </a:endParaRPr>
                    </a:p>
                  </a:txBody>
                  <a:tcPr marL="68580" marR="68580" marT="9525" marB="0" anchor="ctr">
                    <a:solidFill>
                      <a:srgbClr val="B4E6B4"/>
                    </a:solidFill>
                  </a:tcPr>
                </a:tc>
                <a:tc>
                  <a:txBody>
                    <a:bodyPr/>
                    <a:lstStyle/>
                    <a:p>
                      <a:pPr marL="0" marR="0" algn="ctr">
                        <a:lnSpc>
                          <a:spcPct val="115000"/>
                        </a:lnSpc>
                        <a:spcBef>
                          <a:spcPts val="0"/>
                        </a:spcBef>
                        <a:spcAft>
                          <a:spcPts val="0"/>
                        </a:spcAft>
                      </a:pPr>
                      <a:r>
                        <a:rPr lang="en-US" sz="1050" kern="1200" dirty="0">
                          <a:effectLst/>
                          <a:latin typeface="Arial Narrow" panose="020B0606020202030204" pitchFamily="34" charset="0"/>
                        </a:rPr>
                        <a:t>83</a:t>
                      </a:r>
                      <a:endParaRPr lang="en-US" sz="1050" dirty="0">
                        <a:effectLst/>
                        <a:latin typeface="Arial Narrow" panose="020B0606020202030204" pitchFamily="34" charset="0"/>
                        <a:ea typeface="Times New Roman" panose="02020603050405020304" pitchFamily="18" charset="0"/>
                      </a:endParaRPr>
                    </a:p>
                  </a:txBody>
                  <a:tcPr marL="0" marR="0" marT="0" marB="0" anchor="ctr">
                    <a:solidFill>
                      <a:srgbClr val="B4E6B4"/>
                    </a:solidFill>
                  </a:tcPr>
                </a:tc>
                <a:tc>
                  <a:txBody>
                    <a:bodyPr/>
                    <a:lstStyle/>
                    <a:p>
                      <a:pPr marL="0" marR="0" algn="ctr">
                        <a:lnSpc>
                          <a:spcPct val="115000"/>
                        </a:lnSpc>
                        <a:spcBef>
                          <a:spcPts val="0"/>
                        </a:spcBef>
                        <a:spcAft>
                          <a:spcPts val="0"/>
                        </a:spcAft>
                      </a:pPr>
                      <a:r>
                        <a:rPr lang="en-US" sz="1050" kern="1200" dirty="0">
                          <a:effectLst/>
                          <a:latin typeface="Arial Narrow" panose="020B0606020202030204" pitchFamily="34" charset="0"/>
                        </a:rPr>
                        <a:t>63</a:t>
                      </a:r>
                      <a:endParaRPr lang="en-US" sz="1050" dirty="0">
                        <a:effectLst/>
                        <a:latin typeface="Arial Narrow" panose="020B0606020202030204" pitchFamily="34" charset="0"/>
                        <a:ea typeface="Times New Roman" panose="02020603050405020304" pitchFamily="18" charset="0"/>
                      </a:endParaRPr>
                    </a:p>
                  </a:txBody>
                  <a:tcPr marL="68580" marR="68580" marT="9525" marB="0" anchor="ctr">
                    <a:solidFill>
                      <a:srgbClr val="B4E6B4"/>
                    </a:solidFill>
                  </a:tcPr>
                </a:tc>
                <a:tc>
                  <a:txBody>
                    <a:bodyPr/>
                    <a:lstStyle/>
                    <a:p>
                      <a:pPr marL="0" marR="0" algn="ctr">
                        <a:lnSpc>
                          <a:spcPct val="115000"/>
                        </a:lnSpc>
                        <a:spcBef>
                          <a:spcPts val="0"/>
                        </a:spcBef>
                        <a:spcAft>
                          <a:spcPts val="0"/>
                        </a:spcAft>
                      </a:pPr>
                      <a:r>
                        <a:rPr lang="en-US" sz="1050" kern="1200" dirty="0">
                          <a:effectLst/>
                          <a:latin typeface="Arial Narrow" panose="020B0606020202030204" pitchFamily="34" charset="0"/>
                        </a:rPr>
                        <a:t>20</a:t>
                      </a:r>
                      <a:endParaRPr lang="en-US" sz="1050" dirty="0">
                        <a:effectLst/>
                        <a:latin typeface="Arial Narrow" panose="020B0606020202030204" pitchFamily="34" charset="0"/>
                        <a:ea typeface="Times New Roman" panose="02020603050405020304" pitchFamily="18" charset="0"/>
                      </a:endParaRPr>
                    </a:p>
                  </a:txBody>
                  <a:tcPr marL="68580" marR="68580" marT="9525" marB="0" anchor="ctr">
                    <a:solidFill>
                      <a:srgbClr val="B4E6B4"/>
                    </a:solidFill>
                  </a:tcPr>
                </a:tc>
                <a:tc>
                  <a:txBody>
                    <a:bodyPr/>
                    <a:lstStyle/>
                    <a:p>
                      <a:pPr marL="0" marR="0" algn="ctr">
                        <a:lnSpc>
                          <a:spcPct val="115000"/>
                        </a:lnSpc>
                        <a:spcBef>
                          <a:spcPts val="0"/>
                        </a:spcBef>
                        <a:spcAft>
                          <a:spcPts val="0"/>
                        </a:spcAft>
                      </a:pPr>
                      <a:r>
                        <a:rPr lang="en-US" sz="1050" kern="1200" dirty="0">
                          <a:effectLst/>
                          <a:latin typeface="Arial Narrow" panose="020B0606020202030204" pitchFamily="34" charset="0"/>
                        </a:rPr>
                        <a:t>0</a:t>
                      </a:r>
                      <a:endParaRPr lang="en-US" sz="1050" dirty="0">
                        <a:effectLst/>
                        <a:latin typeface="Arial Narrow" panose="020B0606020202030204" pitchFamily="34" charset="0"/>
                        <a:ea typeface="Times New Roman" panose="02020603050405020304" pitchFamily="18" charset="0"/>
                      </a:endParaRPr>
                    </a:p>
                  </a:txBody>
                  <a:tcPr marL="0" marR="0" marT="0" marB="0" anchor="ctr">
                    <a:solidFill>
                      <a:srgbClr val="B4E6B4"/>
                    </a:solidFill>
                  </a:tcPr>
                </a:tc>
                <a:tc>
                  <a:txBody>
                    <a:bodyPr/>
                    <a:lstStyle/>
                    <a:p>
                      <a:pPr marL="0" marR="0" algn="ctr">
                        <a:lnSpc>
                          <a:spcPct val="115000"/>
                        </a:lnSpc>
                        <a:spcBef>
                          <a:spcPts val="0"/>
                        </a:spcBef>
                        <a:spcAft>
                          <a:spcPts val="0"/>
                        </a:spcAft>
                      </a:pPr>
                      <a:r>
                        <a:rPr lang="en-US" sz="1050" kern="1200" dirty="0">
                          <a:effectLst/>
                          <a:latin typeface="Arial Narrow" panose="020B0606020202030204" pitchFamily="34" charset="0"/>
                        </a:rPr>
                        <a:t>28</a:t>
                      </a:r>
                      <a:endParaRPr lang="en-US" sz="1050" dirty="0">
                        <a:effectLst/>
                        <a:latin typeface="Arial Narrow" panose="020B0606020202030204" pitchFamily="34" charset="0"/>
                        <a:ea typeface="Times New Roman" panose="02020603050405020304" pitchFamily="18" charset="0"/>
                      </a:endParaRPr>
                    </a:p>
                  </a:txBody>
                  <a:tcPr marL="0" marR="0" marT="0" marB="0" anchor="ctr">
                    <a:solidFill>
                      <a:srgbClr val="B4E6B4"/>
                    </a:solidFill>
                  </a:tcPr>
                </a:tc>
                <a:extLst>
                  <a:ext uri="{0D108BD9-81ED-4DB2-BD59-A6C34878D82A}">
                    <a16:rowId xmlns:a16="http://schemas.microsoft.com/office/drawing/2014/main" xmlns="" val="10002"/>
                  </a:ext>
                </a:extLst>
              </a:tr>
              <a:tr h="376874">
                <a:tc>
                  <a:txBody>
                    <a:bodyPr/>
                    <a:lstStyle/>
                    <a:p>
                      <a:pPr marL="0" marR="0" algn="ctr">
                        <a:lnSpc>
                          <a:spcPct val="115000"/>
                        </a:lnSpc>
                        <a:spcBef>
                          <a:spcPts val="0"/>
                        </a:spcBef>
                        <a:spcAft>
                          <a:spcPts val="0"/>
                        </a:spcAft>
                      </a:pPr>
                      <a:r>
                        <a:rPr lang="en-US" sz="1050" kern="1200" dirty="0">
                          <a:solidFill>
                            <a:schemeClr val="tx1"/>
                          </a:solidFill>
                          <a:effectLst/>
                          <a:latin typeface="Arial Narrow" panose="020B0606020202030204" pitchFamily="34" charset="0"/>
                        </a:rPr>
                        <a:t>GP</a:t>
                      </a:r>
                      <a:endParaRPr lang="en-US" sz="1050" dirty="0">
                        <a:solidFill>
                          <a:schemeClr val="tx1"/>
                        </a:solidFill>
                        <a:effectLst/>
                        <a:latin typeface="Arial Narrow" panose="020B0606020202030204" pitchFamily="34" charset="0"/>
                        <a:ea typeface="Times New Roman" panose="02020603050405020304" pitchFamily="18" charset="0"/>
                      </a:endParaRPr>
                    </a:p>
                  </a:txBody>
                  <a:tcPr marL="68580" marR="68580" marT="9525" marB="0" anchor="ctr">
                    <a:solidFill>
                      <a:srgbClr val="DDDDDD"/>
                    </a:solidFill>
                  </a:tcPr>
                </a:tc>
                <a:tc>
                  <a:txBody>
                    <a:bodyPr/>
                    <a:lstStyle/>
                    <a:p>
                      <a:pPr marL="0" marR="0" algn="ctr">
                        <a:lnSpc>
                          <a:spcPct val="115000"/>
                        </a:lnSpc>
                        <a:spcBef>
                          <a:spcPts val="0"/>
                        </a:spcBef>
                        <a:spcAft>
                          <a:spcPts val="0"/>
                        </a:spcAft>
                      </a:pPr>
                      <a:r>
                        <a:rPr lang="en-US" sz="1050" kern="1200" dirty="0">
                          <a:effectLst/>
                          <a:latin typeface="Arial Narrow" panose="020B0606020202030204" pitchFamily="34" charset="0"/>
                        </a:rPr>
                        <a:t>143</a:t>
                      </a:r>
                      <a:endParaRPr lang="en-US" sz="1050" dirty="0">
                        <a:effectLst/>
                        <a:latin typeface="Arial Narrow" panose="020B0606020202030204" pitchFamily="34" charset="0"/>
                        <a:ea typeface="Times New Roman" panose="02020603050405020304" pitchFamily="18" charset="0"/>
                      </a:endParaRPr>
                    </a:p>
                  </a:txBody>
                  <a:tcPr marL="68580" marR="68580" marT="9525" marB="0" anchor="ctr">
                    <a:solidFill>
                      <a:srgbClr val="DDDDDD"/>
                    </a:solidFill>
                  </a:tcPr>
                </a:tc>
                <a:tc>
                  <a:txBody>
                    <a:bodyPr/>
                    <a:lstStyle/>
                    <a:p>
                      <a:pPr marL="0" marR="0" algn="ctr">
                        <a:lnSpc>
                          <a:spcPct val="115000"/>
                        </a:lnSpc>
                        <a:spcBef>
                          <a:spcPts val="0"/>
                        </a:spcBef>
                        <a:spcAft>
                          <a:spcPts val="0"/>
                        </a:spcAft>
                      </a:pPr>
                      <a:r>
                        <a:rPr lang="en-US" sz="1050" kern="1200" dirty="0">
                          <a:effectLst/>
                          <a:latin typeface="Arial Narrow" panose="020B0606020202030204" pitchFamily="34" charset="0"/>
                        </a:rPr>
                        <a:t>108</a:t>
                      </a:r>
                      <a:endParaRPr lang="en-US" sz="1050" dirty="0">
                        <a:effectLst/>
                        <a:latin typeface="Arial Narrow" panose="020B0606020202030204" pitchFamily="34" charset="0"/>
                        <a:ea typeface="Times New Roman" panose="02020603050405020304" pitchFamily="18" charset="0"/>
                      </a:endParaRPr>
                    </a:p>
                  </a:txBody>
                  <a:tcPr marL="0" marR="0" marT="0" marB="0" anchor="ctr">
                    <a:solidFill>
                      <a:srgbClr val="DDDDDD"/>
                    </a:solidFill>
                  </a:tcPr>
                </a:tc>
                <a:tc>
                  <a:txBody>
                    <a:bodyPr/>
                    <a:lstStyle/>
                    <a:p>
                      <a:pPr marL="0" marR="0" algn="ctr">
                        <a:lnSpc>
                          <a:spcPct val="115000"/>
                        </a:lnSpc>
                        <a:spcBef>
                          <a:spcPts val="0"/>
                        </a:spcBef>
                        <a:spcAft>
                          <a:spcPts val="0"/>
                        </a:spcAft>
                      </a:pPr>
                      <a:r>
                        <a:rPr lang="en-US" sz="1050" kern="1200" dirty="0">
                          <a:effectLst/>
                          <a:latin typeface="Arial Narrow" panose="020B0606020202030204" pitchFamily="34" charset="0"/>
                        </a:rPr>
                        <a:t>107</a:t>
                      </a:r>
                      <a:endParaRPr lang="en-US" sz="1050" dirty="0">
                        <a:effectLst/>
                        <a:latin typeface="Arial Narrow" panose="020B0606020202030204" pitchFamily="34" charset="0"/>
                        <a:ea typeface="Times New Roman" panose="02020603050405020304" pitchFamily="18" charset="0"/>
                      </a:endParaRPr>
                    </a:p>
                  </a:txBody>
                  <a:tcPr marL="68580" marR="68580" marT="9525" marB="0" anchor="ctr">
                    <a:solidFill>
                      <a:srgbClr val="DDDDDD"/>
                    </a:solidFill>
                  </a:tcPr>
                </a:tc>
                <a:tc>
                  <a:txBody>
                    <a:bodyPr/>
                    <a:lstStyle/>
                    <a:p>
                      <a:pPr marL="0" marR="0" algn="ctr">
                        <a:lnSpc>
                          <a:spcPct val="115000"/>
                        </a:lnSpc>
                        <a:spcBef>
                          <a:spcPts val="0"/>
                        </a:spcBef>
                        <a:spcAft>
                          <a:spcPts val="0"/>
                        </a:spcAft>
                      </a:pPr>
                      <a:r>
                        <a:rPr lang="en-US" sz="1050" kern="1200" dirty="0">
                          <a:effectLst/>
                          <a:latin typeface="Arial Narrow" panose="020B0606020202030204" pitchFamily="34" charset="0"/>
                        </a:rPr>
                        <a:t>01</a:t>
                      </a:r>
                      <a:endParaRPr lang="en-US" sz="1050" dirty="0">
                        <a:effectLst/>
                        <a:latin typeface="Arial Narrow" panose="020B0606020202030204" pitchFamily="34" charset="0"/>
                        <a:ea typeface="Times New Roman" panose="02020603050405020304" pitchFamily="18" charset="0"/>
                      </a:endParaRPr>
                    </a:p>
                  </a:txBody>
                  <a:tcPr marL="68580" marR="68580" marT="9525" marB="0" anchor="ctr">
                    <a:solidFill>
                      <a:srgbClr val="DDDDDD"/>
                    </a:solidFill>
                  </a:tcPr>
                </a:tc>
                <a:tc>
                  <a:txBody>
                    <a:bodyPr/>
                    <a:lstStyle/>
                    <a:p>
                      <a:pPr marL="0" marR="0" algn="ctr">
                        <a:lnSpc>
                          <a:spcPct val="115000"/>
                        </a:lnSpc>
                        <a:spcBef>
                          <a:spcPts val="0"/>
                        </a:spcBef>
                        <a:spcAft>
                          <a:spcPts val="0"/>
                        </a:spcAft>
                      </a:pPr>
                      <a:r>
                        <a:rPr lang="en-US" sz="1050" kern="1200" dirty="0">
                          <a:effectLst/>
                          <a:latin typeface="Arial Narrow" panose="020B0606020202030204" pitchFamily="34" charset="0"/>
                        </a:rPr>
                        <a:t>3</a:t>
                      </a:r>
                      <a:endParaRPr lang="en-US" sz="1050" dirty="0">
                        <a:effectLst/>
                        <a:latin typeface="Arial Narrow" panose="020B0606020202030204" pitchFamily="34" charset="0"/>
                        <a:ea typeface="Times New Roman" panose="02020603050405020304" pitchFamily="18" charset="0"/>
                      </a:endParaRPr>
                    </a:p>
                  </a:txBody>
                  <a:tcPr marL="0" marR="0" marT="0" marB="0" anchor="ctr">
                    <a:solidFill>
                      <a:srgbClr val="DDDDDD"/>
                    </a:solidFill>
                  </a:tcPr>
                </a:tc>
                <a:tc>
                  <a:txBody>
                    <a:bodyPr/>
                    <a:lstStyle/>
                    <a:p>
                      <a:pPr marL="0" marR="0" algn="ctr">
                        <a:lnSpc>
                          <a:spcPct val="115000"/>
                        </a:lnSpc>
                        <a:spcBef>
                          <a:spcPts val="0"/>
                        </a:spcBef>
                        <a:spcAft>
                          <a:spcPts val="0"/>
                        </a:spcAft>
                      </a:pPr>
                      <a:r>
                        <a:rPr lang="en-US" sz="1050" kern="1200" dirty="0">
                          <a:effectLst/>
                          <a:latin typeface="Arial Narrow" panose="020B0606020202030204" pitchFamily="34" charset="0"/>
                        </a:rPr>
                        <a:t>35</a:t>
                      </a:r>
                      <a:endParaRPr lang="en-US" sz="1050" dirty="0">
                        <a:effectLst/>
                        <a:latin typeface="Arial Narrow" panose="020B0606020202030204" pitchFamily="34" charset="0"/>
                        <a:ea typeface="Times New Roman" panose="02020603050405020304" pitchFamily="18" charset="0"/>
                      </a:endParaRPr>
                    </a:p>
                  </a:txBody>
                  <a:tcPr marL="0" marR="0" marT="0" marB="0" anchor="ctr">
                    <a:solidFill>
                      <a:srgbClr val="DDDDDD"/>
                    </a:solidFill>
                  </a:tcPr>
                </a:tc>
                <a:extLst>
                  <a:ext uri="{0D108BD9-81ED-4DB2-BD59-A6C34878D82A}">
                    <a16:rowId xmlns:a16="http://schemas.microsoft.com/office/drawing/2014/main" xmlns="" val="10003"/>
                  </a:ext>
                </a:extLst>
              </a:tr>
              <a:tr h="376874">
                <a:tc>
                  <a:txBody>
                    <a:bodyPr/>
                    <a:lstStyle/>
                    <a:p>
                      <a:pPr marL="0" marR="0" algn="ctr">
                        <a:lnSpc>
                          <a:spcPct val="115000"/>
                        </a:lnSpc>
                        <a:spcBef>
                          <a:spcPts val="0"/>
                        </a:spcBef>
                        <a:spcAft>
                          <a:spcPts val="0"/>
                        </a:spcAft>
                      </a:pPr>
                      <a:r>
                        <a:rPr lang="en-US" sz="1050" kern="1200" dirty="0">
                          <a:solidFill>
                            <a:schemeClr val="tx1"/>
                          </a:solidFill>
                          <a:effectLst/>
                          <a:latin typeface="Arial Narrow" panose="020B0606020202030204" pitchFamily="34" charset="0"/>
                        </a:rPr>
                        <a:t>KZN</a:t>
                      </a:r>
                      <a:endParaRPr lang="en-US" sz="1050" dirty="0">
                        <a:solidFill>
                          <a:schemeClr val="tx1"/>
                        </a:solidFill>
                        <a:effectLst/>
                        <a:latin typeface="Arial Narrow" panose="020B0606020202030204" pitchFamily="34" charset="0"/>
                        <a:ea typeface="Times New Roman" panose="02020603050405020304" pitchFamily="18" charset="0"/>
                      </a:endParaRPr>
                    </a:p>
                  </a:txBody>
                  <a:tcPr marL="68580" marR="68580" marT="9525" marB="0" anchor="ctr">
                    <a:solidFill>
                      <a:srgbClr val="B4E6B4"/>
                    </a:solidFill>
                  </a:tcPr>
                </a:tc>
                <a:tc>
                  <a:txBody>
                    <a:bodyPr/>
                    <a:lstStyle/>
                    <a:p>
                      <a:pPr marL="0" marR="0" algn="ctr">
                        <a:lnSpc>
                          <a:spcPct val="115000"/>
                        </a:lnSpc>
                        <a:spcBef>
                          <a:spcPts val="0"/>
                        </a:spcBef>
                        <a:spcAft>
                          <a:spcPts val="0"/>
                        </a:spcAft>
                      </a:pPr>
                      <a:r>
                        <a:rPr lang="en-US" sz="1050" kern="1200" dirty="0">
                          <a:effectLst/>
                          <a:latin typeface="Arial Narrow" panose="020B0606020202030204" pitchFamily="34" charset="0"/>
                        </a:rPr>
                        <a:t>184</a:t>
                      </a:r>
                      <a:endParaRPr lang="en-US" sz="1050" dirty="0">
                        <a:effectLst/>
                        <a:latin typeface="Arial Narrow" panose="020B0606020202030204" pitchFamily="34" charset="0"/>
                        <a:ea typeface="Times New Roman" panose="02020603050405020304" pitchFamily="18" charset="0"/>
                      </a:endParaRPr>
                    </a:p>
                  </a:txBody>
                  <a:tcPr marL="68580" marR="68580" marT="9525" marB="0" anchor="ctr">
                    <a:solidFill>
                      <a:srgbClr val="B4E6B4"/>
                    </a:solidFill>
                  </a:tcPr>
                </a:tc>
                <a:tc>
                  <a:txBody>
                    <a:bodyPr/>
                    <a:lstStyle/>
                    <a:p>
                      <a:pPr marL="0" marR="0" algn="ctr">
                        <a:lnSpc>
                          <a:spcPct val="115000"/>
                        </a:lnSpc>
                        <a:spcBef>
                          <a:spcPts val="0"/>
                        </a:spcBef>
                        <a:spcAft>
                          <a:spcPts val="0"/>
                        </a:spcAft>
                      </a:pPr>
                      <a:r>
                        <a:rPr lang="en-US" sz="1050" kern="1200" dirty="0">
                          <a:effectLst/>
                          <a:latin typeface="Arial Narrow" panose="020B0606020202030204" pitchFamily="34" charset="0"/>
                        </a:rPr>
                        <a:t>33</a:t>
                      </a:r>
                      <a:endParaRPr lang="en-US" sz="1050" dirty="0">
                        <a:effectLst/>
                        <a:latin typeface="Arial Narrow" panose="020B0606020202030204" pitchFamily="34" charset="0"/>
                        <a:ea typeface="Times New Roman" panose="02020603050405020304" pitchFamily="18" charset="0"/>
                      </a:endParaRPr>
                    </a:p>
                  </a:txBody>
                  <a:tcPr marL="0" marR="0" marT="0" marB="0" anchor="ctr">
                    <a:solidFill>
                      <a:srgbClr val="B4E6B4"/>
                    </a:solidFill>
                  </a:tcPr>
                </a:tc>
                <a:tc>
                  <a:txBody>
                    <a:bodyPr/>
                    <a:lstStyle/>
                    <a:p>
                      <a:pPr marL="0" marR="0" algn="ctr">
                        <a:lnSpc>
                          <a:spcPct val="115000"/>
                        </a:lnSpc>
                        <a:spcBef>
                          <a:spcPts val="0"/>
                        </a:spcBef>
                        <a:spcAft>
                          <a:spcPts val="0"/>
                        </a:spcAft>
                      </a:pPr>
                      <a:r>
                        <a:rPr lang="en-US" sz="1050" kern="1200" dirty="0">
                          <a:effectLst/>
                          <a:latin typeface="Arial Narrow" panose="020B0606020202030204" pitchFamily="34" charset="0"/>
                        </a:rPr>
                        <a:t>28</a:t>
                      </a:r>
                      <a:endParaRPr lang="en-US" sz="1050" dirty="0">
                        <a:effectLst/>
                        <a:latin typeface="Arial Narrow" panose="020B0606020202030204" pitchFamily="34" charset="0"/>
                        <a:ea typeface="Times New Roman" panose="02020603050405020304" pitchFamily="18" charset="0"/>
                      </a:endParaRPr>
                    </a:p>
                  </a:txBody>
                  <a:tcPr marL="68580" marR="68580" marT="9525" marB="0" anchor="ctr">
                    <a:solidFill>
                      <a:srgbClr val="B4E6B4"/>
                    </a:solidFill>
                  </a:tcPr>
                </a:tc>
                <a:tc>
                  <a:txBody>
                    <a:bodyPr/>
                    <a:lstStyle/>
                    <a:p>
                      <a:pPr marL="0" marR="0" algn="ctr">
                        <a:lnSpc>
                          <a:spcPct val="115000"/>
                        </a:lnSpc>
                        <a:spcBef>
                          <a:spcPts val="0"/>
                        </a:spcBef>
                        <a:spcAft>
                          <a:spcPts val="0"/>
                        </a:spcAft>
                      </a:pPr>
                      <a:r>
                        <a:rPr lang="en-US" sz="1050" kern="1200" dirty="0">
                          <a:effectLst/>
                          <a:latin typeface="Arial Narrow" panose="020B0606020202030204" pitchFamily="34" charset="0"/>
                        </a:rPr>
                        <a:t>05</a:t>
                      </a:r>
                      <a:endParaRPr lang="en-US" sz="1050" dirty="0">
                        <a:effectLst/>
                        <a:latin typeface="Arial Narrow" panose="020B0606020202030204" pitchFamily="34" charset="0"/>
                        <a:ea typeface="Times New Roman" panose="02020603050405020304" pitchFamily="18" charset="0"/>
                      </a:endParaRPr>
                    </a:p>
                  </a:txBody>
                  <a:tcPr marL="68580" marR="68580" marT="9525" marB="0" anchor="ctr">
                    <a:solidFill>
                      <a:srgbClr val="B4E6B4"/>
                    </a:solidFill>
                  </a:tcPr>
                </a:tc>
                <a:tc>
                  <a:txBody>
                    <a:bodyPr/>
                    <a:lstStyle/>
                    <a:p>
                      <a:pPr marL="0" marR="0" algn="ctr">
                        <a:lnSpc>
                          <a:spcPct val="115000"/>
                        </a:lnSpc>
                        <a:spcBef>
                          <a:spcPts val="0"/>
                        </a:spcBef>
                        <a:spcAft>
                          <a:spcPts val="0"/>
                        </a:spcAft>
                      </a:pPr>
                      <a:r>
                        <a:rPr lang="en-US" sz="1050" kern="1200" dirty="0">
                          <a:effectLst/>
                          <a:latin typeface="Arial Narrow" panose="020B0606020202030204" pitchFamily="34" charset="0"/>
                        </a:rPr>
                        <a:t>0</a:t>
                      </a:r>
                      <a:endParaRPr lang="en-US" sz="1050" dirty="0">
                        <a:effectLst/>
                        <a:latin typeface="Arial Narrow" panose="020B0606020202030204" pitchFamily="34" charset="0"/>
                        <a:ea typeface="Times New Roman" panose="02020603050405020304" pitchFamily="18" charset="0"/>
                      </a:endParaRPr>
                    </a:p>
                  </a:txBody>
                  <a:tcPr marL="0" marR="0" marT="0" marB="0" anchor="ctr">
                    <a:solidFill>
                      <a:srgbClr val="B4E6B4"/>
                    </a:solidFill>
                  </a:tcPr>
                </a:tc>
                <a:tc>
                  <a:txBody>
                    <a:bodyPr/>
                    <a:lstStyle/>
                    <a:p>
                      <a:pPr marL="0" marR="0" algn="ctr">
                        <a:lnSpc>
                          <a:spcPct val="115000"/>
                        </a:lnSpc>
                        <a:spcBef>
                          <a:spcPts val="0"/>
                        </a:spcBef>
                        <a:spcAft>
                          <a:spcPts val="0"/>
                        </a:spcAft>
                      </a:pPr>
                      <a:r>
                        <a:rPr lang="en-US" sz="1050" kern="1200" dirty="0">
                          <a:effectLst/>
                          <a:latin typeface="Arial Narrow" panose="020B0606020202030204" pitchFamily="34" charset="0"/>
                        </a:rPr>
                        <a:t>151</a:t>
                      </a:r>
                      <a:endParaRPr lang="en-US" sz="1050" dirty="0">
                        <a:effectLst/>
                        <a:latin typeface="Arial Narrow" panose="020B0606020202030204" pitchFamily="34" charset="0"/>
                        <a:ea typeface="Times New Roman" panose="02020603050405020304" pitchFamily="18" charset="0"/>
                      </a:endParaRPr>
                    </a:p>
                  </a:txBody>
                  <a:tcPr marL="0" marR="0" marT="0" marB="0" anchor="ctr">
                    <a:solidFill>
                      <a:srgbClr val="B4E6B4"/>
                    </a:solidFill>
                  </a:tcPr>
                </a:tc>
                <a:extLst>
                  <a:ext uri="{0D108BD9-81ED-4DB2-BD59-A6C34878D82A}">
                    <a16:rowId xmlns:a16="http://schemas.microsoft.com/office/drawing/2014/main" xmlns="" val="10004"/>
                  </a:ext>
                </a:extLst>
              </a:tr>
              <a:tr h="376874">
                <a:tc>
                  <a:txBody>
                    <a:bodyPr/>
                    <a:lstStyle/>
                    <a:p>
                      <a:pPr marL="0" marR="0" algn="ctr">
                        <a:lnSpc>
                          <a:spcPct val="115000"/>
                        </a:lnSpc>
                        <a:spcBef>
                          <a:spcPts val="0"/>
                        </a:spcBef>
                        <a:spcAft>
                          <a:spcPts val="0"/>
                        </a:spcAft>
                      </a:pPr>
                      <a:r>
                        <a:rPr lang="en-US" sz="1050" kern="1200" dirty="0">
                          <a:solidFill>
                            <a:schemeClr val="tx1"/>
                          </a:solidFill>
                          <a:effectLst/>
                          <a:latin typeface="Arial Narrow" panose="020B0606020202030204" pitchFamily="34" charset="0"/>
                        </a:rPr>
                        <a:t>LP</a:t>
                      </a:r>
                      <a:endParaRPr lang="en-US" sz="1050" dirty="0">
                        <a:solidFill>
                          <a:schemeClr val="tx1"/>
                        </a:solidFill>
                        <a:effectLst/>
                        <a:latin typeface="Arial Narrow" panose="020B0606020202030204" pitchFamily="34" charset="0"/>
                        <a:ea typeface="Times New Roman" panose="02020603050405020304" pitchFamily="18" charset="0"/>
                      </a:endParaRPr>
                    </a:p>
                  </a:txBody>
                  <a:tcPr marL="68580" marR="68580" marT="9525" marB="0" anchor="ctr">
                    <a:solidFill>
                      <a:srgbClr val="DDDDDD"/>
                    </a:solidFill>
                  </a:tcPr>
                </a:tc>
                <a:tc>
                  <a:txBody>
                    <a:bodyPr/>
                    <a:lstStyle/>
                    <a:p>
                      <a:pPr marL="0" marR="0" algn="ctr">
                        <a:lnSpc>
                          <a:spcPct val="115000"/>
                        </a:lnSpc>
                        <a:spcBef>
                          <a:spcPts val="0"/>
                        </a:spcBef>
                        <a:spcAft>
                          <a:spcPts val="0"/>
                        </a:spcAft>
                      </a:pPr>
                      <a:r>
                        <a:rPr lang="en-US" sz="1050" kern="1200" dirty="0">
                          <a:effectLst/>
                          <a:latin typeface="Arial Narrow" panose="020B0606020202030204" pitchFamily="34" charset="0"/>
                        </a:rPr>
                        <a:t>103</a:t>
                      </a:r>
                      <a:endParaRPr lang="en-US" sz="1050" dirty="0">
                        <a:effectLst/>
                        <a:latin typeface="Arial Narrow" panose="020B0606020202030204" pitchFamily="34" charset="0"/>
                        <a:ea typeface="Times New Roman" panose="02020603050405020304" pitchFamily="18" charset="0"/>
                      </a:endParaRPr>
                    </a:p>
                  </a:txBody>
                  <a:tcPr marL="68580" marR="68580" marT="9525" marB="0" anchor="ctr">
                    <a:solidFill>
                      <a:srgbClr val="DDDDDD"/>
                    </a:solidFill>
                  </a:tcPr>
                </a:tc>
                <a:tc>
                  <a:txBody>
                    <a:bodyPr/>
                    <a:lstStyle/>
                    <a:p>
                      <a:pPr marL="0" marR="0" algn="ctr">
                        <a:lnSpc>
                          <a:spcPct val="115000"/>
                        </a:lnSpc>
                        <a:spcBef>
                          <a:spcPts val="0"/>
                        </a:spcBef>
                        <a:spcAft>
                          <a:spcPts val="0"/>
                        </a:spcAft>
                      </a:pPr>
                      <a:r>
                        <a:rPr lang="en-US" sz="1050" kern="1200" dirty="0">
                          <a:effectLst/>
                          <a:latin typeface="Arial Narrow" panose="020B0606020202030204" pitchFamily="34" charset="0"/>
                        </a:rPr>
                        <a:t>60</a:t>
                      </a:r>
                      <a:endParaRPr lang="en-US" sz="1050" dirty="0">
                        <a:effectLst/>
                        <a:latin typeface="Arial Narrow" panose="020B0606020202030204" pitchFamily="34" charset="0"/>
                        <a:ea typeface="Times New Roman" panose="02020603050405020304" pitchFamily="18" charset="0"/>
                      </a:endParaRPr>
                    </a:p>
                  </a:txBody>
                  <a:tcPr marL="0" marR="0" marT="0" marB="0" anchor="ctr">
                    <a:solidFill>
                      <a:srgbClr val="DDDDDD"/>
                    </a:solidFill>
                  </a:tcPr>
                </a:tc>
                <a:tc>
                  <a:txBody>
                    <a:bodyPr/>
                    <a:lstStyle/>
                    <a:p>
                      <a:pPr marL="0" marR="0" algn="ctr">
                        <a:lnSpc>
                          <a:spcPct val="115000"/>
                        </a:lnSpc>
                        <a:spcBef>
                          <a:spcPts val="0"/>
                        </a:spcBef>
                        <a:spcAft>
                          <a:spcPts val="0"/>
                        </a:spcAft>
                      </a:pPr>
                      <a:r>
                        <a:rPr lang="en-US" sz="1050" kern="1200" dirty="0">
                          <a:effectLst/>
                          <a:latin typeface="Arial Narrow" panose="020B0606020202030204" pitchFamily="34" charset="0"/>
                        </a:rPr>
                        <a:t>60</a:t>
                      </a:r>
                      <a:endParaRPr lang="en-US" sz="1050" dirty="0">
                        <a:effectLst/>
                        <a:latin typeface="Arial Narrow" panose="020B0606020202030204" pitchFamily="34" charset="0"/>
                        <a:ea typeface="Times New Roman" panose="02020603050405020304" pitchFamily="18" charset="0"/>
                      </a:endParaRPr>
                    </a:p>
                  </a:txBody>
                  <a:tcPr marL="68580" marR="68580" marT="9525" marB="0" anchor="ctr">
                    <a:solidFill>
                      <a:srgbClr val="DDDDDD"/>
                    </a:solidFill>
                  </a:tcPr>
                </a:tc>
                <a:tc>
                  <a:txBody>
                    <a:bodyPr/>
                    <a:lstStyle/>
                    <a:p>
                      <a:pPr marL="0" marR="0" algn="ctr">
                        <a:lnSpc>
                          <a:spcPct val="115000"/>
                        </a:lnSpc>
                        <a:spcBef>
                          <a:spcPts val="0"/>
                        </a:spcBef>
                        <a:spcAft>
                          <a:spcPts val="0"/>
                        </a:spcAft>
                      </a:pPr>
                      <a:r>
                        <a:rPr lang="en-US" sz="1050" kern="1200" dirty="0">
                          <a:effectLst/>
                          <a:latin typeface="Arial Narrow" panose="020B0606020202030204" pitchFamily="34" charset="0"/>
                        </a:rPr>
                        <a:t>0</a:t>
                      </a:r>
                      <a:endParaRPr lang="en-US" sz="1050" dirty="0">
                        <a:effectLst/>
                        <a:latin typeface="Arial Narrow" panose="020B0606020202030204" pitchFamily="34" charset="0"/>
                        <a:ea typeface="Times New Roman" panose="02020603050405020304" pitchFamily="18" charset="0"/>
                      </a:endParaRPr>
                    </a:p>
                  </a:txBody>
                  <a:tcPr marL="68580" marR="68580" marT="9525" marB="0" anchor="ctr">
                    <a:solidFill>
                      <a:srgbClr val="DDDDDD"/>
                    </a:solidFill>
                  </a:tcPr>
                </a:tc>
                <a:tc>
                  <a:txBody>
                    <a:bodyPr/>
                    <a:lstStyle/>
                    <a:p>
                      <a:pPr marL="0" marR="0" algn="ctr">
                        <a:lnSpc>
                          <a:spcPct val="115000"/>
                        </a:lnSpc>
                        <a:spcBef>
                          <a:spcPts val="0"/>
                        </a:spcBef>
                        <a:spcAft>
                          <a:spcPts val="0"/>
                        </a:spcAft>
                      </a:pPr>
                      <a:r>
                        <a:rPr lang="en-US" sz="1050" kern="1200" dirty="0">
                          <a:effectLst/>
                          <a:latin typeface="Arial Narrow" panose="020B0606020202030204" pitchFamily="34" charset="0"/>
                        </a:rPr>
                        <a:t>103</a:t>
                      </a:r>
                      <a:endParaRPr lang="en-US" sz="1050" dirty="0">
                        <a:effectLst/>
                        <a:latin typeface="Arial Narrow" panose="020B0606020202030204" pitchFamily="34" charset="0"/>
                        <a:ea typeface="Times New Roman" panose="02020603050405020304" pitchFamily="18" charset="0"/>
                      </a:endParaRPr>
                    </a:p>
                  </a:txBody>
                  <a:tcPr marL="0" marR="0" marT="0" marB="0" anchor="ctr">
                    <a:solidFill>
                      <a:srgbClr val="DDDDDD"/>
                    </a:solidFill>
                  </a:tcPr>
                </a:tc>
                <a:tc>
                  <a:txBody>
                    <a:bodyPr/>
                    <a:lstStyle/>
                    <a:p>
                      <a:pPr marL="0" marR="0" algn="ctr">
                        <a:lnSpc>
                          <a:spcPct val="115000"/>
                        </a:lnSpc>
                        <a:spcBef>
                          <a:spcPts val="0"/>
                        </a:spcBef>
                        <a:spcAft>
                          <a:spcPts val="0"/>
                        </a:spcAft>
                      </a:pPr>
                      <a:r>
                        <a:rPr lang="en-US" sz="1050" kern="1200" dirty="0">
                          <a:effectLst/>
                          <a:latin typeface="Arial Narrow" panose="020B0606020202030204" pitchFamily="34" charset="0"/>
                        </a:rPr>
                        <a:t>43</a:t>
                      </a:r>
                      <a:endParaRPr lang="en-US" sz="1050" dirty="0">
                        <a:effectLst/>
                        <a:latin typeface="Arial Narrow" panose="020B0606020202030204" pitchFamily="34" charset="0"/>
                        <a:ea typeface="Times New Roman" panose="02020603050405020304" pitchFamily="18" charset="0"/>
                      </a:endParaRPr>
                    </a:p>
                  </a:txBody>
                  <a:tcPr marL="0" marR="0" marT="0" marB="0" anchor="ctr">
                    <a:solidFill>
                      <a:srgbClr val="DDDDDD"/>
                    </a:solidFill>
                  </a:tcPr>
                </a:tc>
                <a:extLst>
                  <a:ext uri="{0D108BD9-81ED-4DB2-BD59-A6C34878D82A}">
                    <a16:rowId xmlns:a16="http://schemas.microsoft.com/office/drawing/2014/main" xmlns="" val="10005"/>
                  </a:ext>
                </a:extLst>
              </a:tr>
              <a:tr h="376874">
                <a:tc>
                  <a:txBody>
                    <a:bodyPr/>
                    <a:lstStyle/>
                    <a:p>
                      <a:pPr marL="0" marR="0" algn="ctr">
                        <a:lnSpc>
                          <a:spcPct val="115000"/>
                        </a:lnSpc>
                        <a:spcBef>
                          <a:spcPts val="0"/>
                        </a:spcBef>
                        <a:spcAft>
                          <a:spcPts val="0"/>
                        </a:spcAft>
                      </a:pPr>
                      <a:r>
                        <a:rPr lang="en-US" sz="1050" kern="1200" dirty="0">
                          <a:solidFill>
                            <a:schemeClr val="tx1"/>
                          </a:solidFill>
                          <a:effectLst/>
                          <a:latin typeface="Arial Narrow" panose="020B0606020202030204" pitchFamily="34" charset="0"/>
                        </a:rPr>
                        <a:t>MP</a:t>
                      </a:r>
                      <a:endParaRPr lang="en-US" sz="1050" dirty="0">
                        <a:solidFill>
                          <a:schemeClr val="tx1"/>
                        </a:solidFill>
                        <a:effectLst/>
                        <a:latin typeface="Arial Narrow" panose="020B0606020202030204" pitchFamily="34" charset="0"/>
                        <a:ea typeface="Times New Roman" panose="02020603050405020304" pitchFamily="18" charset="0"/>
                      </a:endParaRPr>
                    </a:p>
                  </a:txBody>
                  <a:tcPr marL="68580" marR="68580" marT="9525" marB="0" anchor="ctr">
                    <a:solidFill>
                      <a:srgbClr val="B4E6B4"/>
                    </a:solidFill>
                  </a:tcPr>
                </a:tc>
                <a:tc>
                  <a:txBody>
                    <a:bodyPr/>
                    <a:lstStyle/>
                    <a:p>
                      <a:pPr marL="0" marR="0" algn="ctr">
                        <a:lnSpc>
                          <a:spcPct val="115000"/>
                        </a:lnSpc>
                        <a:spcBef>
                          <a:spcPts val="0"/>
                        </a:spcBef>
                        <a:spcAft>
                          <a:spcPts val="0"/>
                        </a:spcAft>
                      </a:pPr>
                      <a:r>
                        <a:rPr lang="en-US" sz="1050" kern="1200" dirty="0">
                          <a:effectLst/>
                          <a:latin typeface="Arial Narrow" panose="020B0606020202030204" pitchFamily="34" charset="0"/>
                        </a:rPr>
                        <a:t>90</a:t>
                      </a:r>
                      <a:endParaRPr lang="en-US" sz="1050" dirty="0">
                        <a:effectLst/>
                        <a:latin typeface="Arial Narrow" panose="020B0606020202030204" pitchFamily="34" charset="0"/>
                        <a:ea typeface="Times New Roman" panose="02020603050405020304" pitchFamily="18" charset="0"/>
                      </a:endParaRPr>
                    </a:p>
                  </a:txBody>
                  <a:tcPr marL="68580" marR="68580" marT="9525" marB="0" anchor="ctr">
                    <a:solidFill>
                      <a:srgbClr val="B4E6B4"/>
                    </a:solidFill>
                  </a:tcPr>
                </a:tc>
                <a:tc>
                  <a:txBody>
                    <a:bodyPr/>
                    <a:lstStyle/>
                    <a:p>
                      <a:pPr marL="0" marR="0" algn="ctr">
                        <a:lnSpc>
                          <a:spcPct val="115000"/>
                        </a:lnSpc>
                        <a:spcBef>
                          <a:spcPts val="0"/>
                        </a:spcBef>
                        <a:spcAft>
                          <a:spcPts val="0"/>
                        </a:spcAft>
                      </a:pPr>
                      <a:r>
                        <a:rPr lang="en-US" sz="1050" kern="1200" dirty="0">
                          <a:effectLst/>
                          <a:latin typeface="Arial Narrow" panose="020B0606020202030204" pitchFamily="34" charset="0"/>
                        </a:rPr>
                        <a:t>70</a:t>
                      </a:r>
                      <a:endParaRPr lang="en-US" sz="1050" dirty="0">
                        <a:effectLst/>
                        <a:latin typeface="Arial Narrow" panose="020B0606020202030204" pitchFamily="34" charset="0"/>
                        <a:ea typeface="Times New Roman" panose="02020603050405020304" pitchFamily="18" charset="0"/>
                      </a:endParaRPr>
                    </a:p>
                  </a:txBody>
                  <a:tcPr marL="0" marR="0" marT="0" marB="0" anchor="ctr">
                    <a:solidFill>
                      <a:srgbClr val="B4E6B4"/>
                    </a:solidFill>
                  </a:tcPr>
                </a:tc>
                <a:tc>
                  <a:txBody>
                    <a:bodyPr/>
                    <a:lstStyle/>
                    <a:p>
                      <a:pPr marL="0" marR="0" algn="ctr">
                        <a:lnSpc>
                          <a:spcPct val="115000"/>
                        </a:lnSpc>
                        <a:spcBef>
                          <a:spcPts val="0"/>
                        </a:spcBef>
                        <a:spcAft>
                          <a:spcPts val="0"/>
                        </a:spcAft>
                      </a:pPr>
                      <a:r>
                        <a:rPr lang="en-US" sz="1050" kern="1200" dirty="0">
                          <a:effectLst/>
                          <a:latin typeface="Arial Narrow" panose="020B0606020202030204" pitchFamily="34" charset="0"/>
                        </a:rPr>
                        <a:t>65</a:t>
                      </a:r>
                      <a:endParaRPr lang="en-US" sz="1050" dirty="0">
                        <a:effectLst/>
                        <a:latin typeface="Arial Narrow" panose="020B0606020202030204" pitchFamily="34" charset="0"/>
                        <a:ea typeface="Times New Roman" panose="02020603050405020304" pitchFamily="18" charset="0"/>
                      </a:endParaRPr>
                    </a:p>
                  </a:txBody>
                  <a:tcPr marL="68580" marR="68580" marT="9525" marB="0" anchor="ctr">
                    <a:solidFill>
                      <a:srgbClr val="B4E6B4"/>
                    </a:solidFill>
                  </a:tcPr>
                </a:tc>
                <a:tc>
                  <a:txBody>
                    <a:bodyPr/>
                    <a:lstStyle/>
                    <a:p>
                      <a:pPr marL="0" marR="0" algn="ctr">
                        <a:lnSpc>
                          <a:spcPct val="115000"/>
                        </a:lnSpc>
                        <a:spcBef>
                          <a:spcPts val="0"/>
                        </a:spcBef>
                        <a:spcAft>
                          <a:spcPts val="0"/>
                        </a:spcAft>
                      </a:pPr>
                      <a:r>
                        <a:rPr lang="en-US" sz="1050" kern="1200" dirty="0">
                          <a:effectLst/>
                          <a:latin typeface="Arial Narrow" panose="020B0606020202030204" pitchFamily="34" charset="0"/>
                        </a:rPr>
                        <a:t>05</a:t>
                      </a:r>
                      <a:endParaRPr lang="en-US" sz="1050" dirty="0">
                        <a:effectLst/>
                        <a:latin typeface="Arial Narrow" panose="020B0606020202030204" pitchFamily="34" charset="0"/>
                        <a:ea typeface="Times New Roman" panose="02020603050405020304" pitchFamily="18" charset="0"/>
                      </a:endParaRPr>
                    </a:p>
                  </a:txBody>
                  <a:tcPr marL="68580" marR="68580" marT="9525" marB="0" anchor="ctr">
                    <a:solidFill>
                      <a:srgbClr val="B4E6B4"/>
                    </a:solidFill>
                  </a:tcPr>
                </a:tc>
                <a:tc>
                  <a:txBody>
                    <a:bodyPr/>
                    <a:lstStyle/>
                    <a:p>
                      <a:pPr marL="0" marR="0" algn="ctr">
                        <a:lnSpc>
                          <a:spcPct val="115000"/>
                        </a:lnSpc>
                        <a:spcBef>
                          <a:spcPts val="0"/>
                        </a:spcBef>
                        <a:spcAft>
                          <a:spcPts val="0"/>
                        </a:spcAft>
                      </a:pPr>
                      <a:r>
                        <a:rPr lang="en-US" sz="1050" kern="1200" dirty="0">
                          <a:effectLst/>
                          <a:latin typeface="Arial Narrow" panose="020B0606020202030204" pitchFamily="34" charset="0"/>
                        </a:rPr>
                        <a:t>0</a:t>
                      </a:r>
                      <a:endParaRPr lang="en-US" sz="1050" dirty="0">
                        <a:effectLst/>
                        <a:latin typeface="Arial Narrow" panose="020B0606020202030204" pitchFamily="34" charset="0"/>
                        <a:ea typeface="Times New Roman" panose="02020603050405020304" pitchFamily="18" charset="0"/>
                      </a:endParaRPr>
                    </a:p>
                  </a:txBody>
                  <a:tcPr marL="0" marR="0" marT="0" marB="0" anchor="ctr">
                    <a:solidFill>
                      <a:srgbClr val="B4E6B4"/>
                    </a:solidFill>
                  </a:tcPr>
                </a:tc>
                <a:tc>
                  <a:txBody>
                    <a:bodyPr/>
                    <a:lstStyle/>
                    <a:p>
                      <a:pPr marL="0" marR="0" algn="ctr">
                        <a:lnSpc>
                          <a:spcPct val="115000"/>
                        </a:lnSpc>
                        <a:spcBef>
                          <a:spcPts val="0"/>
                        </a:spcBef>
                        <a:spcAft>
                          <a:spcPts val="0"/>
                        </a:spcAft>
                      </a:pPr>
                      <a:r>
                        <a:rPr lang="en-US" sz="1050" kern="1200" dirty="0">
                          <a:effectLst/>
                          <a:latin typeface="Arial Narrow" panose="020B0606020202030204" pitchFamily="34" charset="0"/>
                        </a:rPr>
                        <a:t>20</a:t>
                      </a:r>
                      <a:endParaRPr lang="en-US" sz="1050" dirty="0">
                        <a:effectLst/>
                        <a:latin typeface="Arial Narrow" panose="020B0606020202030204" pitchFamily="34" charset="0"/>
                        <a:ea typeface="Times New Roman" panose="02020603050405020304" pitchFamily="18" charset="0"/>
                      </a:endParaRPr>
                    </a:p>
                  </a:txBody>
                  <a:tcPr marL="0" marR="0" marT="0" marB="0" anchor="ctr">
                    <a:solidFill>
                      <a:srgbClr val="B4E6B4"/>
                    </a:solidFill>
                  </a:tcPr>
                </a:tc>
                <a:extLst>
                  <a:ext uri="{0D108BD9-81ED-4DB2-BD59-A6C34878D82A}">
                    <a16:rowId xmlns:a16="http://schemas.microsoft.com/office/drawing/2014/main" xmlns="" val="10006"/>
                  </a:ext>
                </a:extLst>
              </a:tr>
              <a:tr h="376874">
                <a:tc>
                  <a:txBody>
                    <a:bodyPr/>
                    <a:lstStyle/>
                    <a:p>
                      <a:pPr marL="0" marR="0" algn="ctr">
                        <a:lnSpc>
                          <a:spcPct val="115000"/>
                        </a:lnSpc>
                        <a:spcBef>
                          <a:spcPts val="0"/>
                        </a:spcBef>
                        <a:spcAft>
                          <a:spcPts val="0"/>
                        </a:spcAft>
                      </a:pPr>
                      <a:r>
                        <a:rPr lang="en-US" sz="1050" kern="1200" dirty="0">
                          <a:solidFill>
                            <a:schemeClr val="tx1"/>
                          </a:solidFill>
                          <a:effectLst/>
                          <a:latin typeface="Arial Narrow" panose="020B0606020202030204" pitchFamily="34" charset="0"/>
                        </a:rPr>
                        <a:t>NC</a:t>
                      </a:r>
                      <a:endParaRPr lang="en-US" sz="1050" dirty="0">
                        <a:solidFill>
                          <a:schemeClr val="tx1"/>
                        </a:solidFill>
                        <a:effectLst/>
                        <a:latin typeface="Arial Narrow" panose="020B0606020202030204" pitchFamily="34" charset="0"/>
                        <a:ea typeface="Times New Roman" panose="02020603050405020304" pitchFamily="18" charset="0"/>
                      </a:endParaRPr>
                    </a:p>
                  </a:txBody>
                  <a:tcPr marL="68580" marR="68580" marT="9525" marB="0" anchor="ctr">
                    <a:solidFill>
                      <a:srgbClr val="DDDDDD"/>
                    </a:solidFill>
                  </a:tcPr>
                </a:tc>
                <a:tc>
                  <a:txBody>
                    <a:bodyPr/>
                    <a:lstStyle/>
                    <a:p>
                      <a:pPr marL="0" marR="0" algn="ctr">
                        <a:lnSpc>
                          <a:spcPct val="115000"/>
                        </a:lnSpc>
                        <a:spcBef>
                          <a:spcPts val="0"/>
                        </a:spcBef>
                        <a:spcAft>
                          <a:spcPts val="0"/>
                        </a:spcAft>
                      </a:pPr>
                      <a:r>
                        <a:rPr lang="en-US" sz="1050" kern="1200" dirty="0">
                          <a:effectLst/>
                          <a:latin typeface="Arial Narrow" panose="020B0606020202030204" pitchFamily="34" charset="0"/>
                        </a:rPr>
                        <a:t>91</a:t>
                      </a:r>
                      <a:endParaRPr lang="en-US" sz="1050" dirty="0">
                        <a:effectLst/>
                        <a:latin typeface="Arial Narrow" panose="020B0606020202030204" pitchFamily="34" charset="0"/>
                        <a:ea typeface="Times New Roman" panose="02020603050405020304" pitchFamily="18" charset="0"/>
                      </a:endParaRPr>
                    </a:p>
                  </a:txBody>
                  <a:tcPr marL="68580" marR="68580" marT="9525" marB="0" anchor="ctr">
                    <a:solidFill>
                      <a:srgbClr val="DDDDDD"/>
                    </a:solidFill>
                  </a:tcPr>
                </a:tc>
                <a:tc>
                  <a:txBody>
                    <a:bodyPr/>
                    <a:lstStyle/>
                    <a:p>
                      <a:pPr marL="0" marR="0" algn="ctr">
                        <a:lnSpc>
                          <a:spcPct val="115000"/>
                        </a:lnSpc>
                        <a:spcBef>
                          <a:spcPts val="0"/>
                        </a:spcBef>
                        <a:spcAft>
                          <a:spcPts val="0"/>
                        </a:spcAft>
                      </a:pPr>
                      <a:r>
                        <a:rPr lang="en-US" sz="1050" kern="1200" dirty="0">
                          <a:effectLst/>
                          <a:latin typeface="Arial Narrow" panose="020B0606020202030204" pitchFamily="34" charset="0"/>
                        </a:rPr>
                        <a:t>31</a:t>
                      </a:r>
                      <a:endParaRPr lang="en-US" sz="1050" dirty="0">
                        <a:effectLst/>
                        <a:latin typeface="Arial Narrow" panose="020B0606020202030204" pitchFamily="34" charset="0"/>
                        <a:ea typeface="Times New Roman" panose="02020603050405020304" pitchFamily="18" charset="0"/>
                      </a:endParaRPr>
                    </a:p>
                  </a:txBody>
                  <a:tcPr marL="0" marR="0" marT="0" marB="0" anchor="ctr">
                    <a:solidFill>
                      <a:srgbClr val="DDDDDD"/>
                    </a:solidFill>
                  </a:tcPr>
                </a:tc>
                <a:tc>
                  <a:txBody>
                    <a:bodyPr/>
                    <a:lstStyle/>
                    <a:p>
                      <a:pPr marL="0" marR="0" algn="ctr">
                        <a:lnSpc>
                          <a:spcPct val="115000"/>
                        </a:lnSpc>
                        <a:spcBef>
                          <a:spcPts val="0"/>
                        </a:spcBef>
                        <a:spcAft>
                          <a:spcPts val="0"/>
                        </a:spcAft>
                      </a:pPr>
                      <a:r>
                        <a:rPr lang="en-US" sz="1050" kern="1200" dirty="0">
                          <a:effectLst/>
                          <a:latin typeface="Arial Narrow" panose="020B0606020202030204" pitchFamily="34" charset="0"/>
                        </a:rPr>
                        <a:t>31</a:t>
                      </a:r>
                      <a:endParaRPr lang="en-US" sz="1050" dirty="0">
                        <a:effectLst/>
                        <a:latin typeface="Arial Narrow" panose="020B0606020202030204" pitchFamily="34" charset="0"/>
                        <a:ea typeface="Times New Roman" panose="02020603050405020304" pitchFamily="18" charset="0"/>
                      </a:endParaRPr>
                    </a:p>
                  </a:txBody>
                  <a:tcPr marL="68580" marR="68580" marT="9525" marB="0" anchor="ctr">
                    <a:solidFill>
                      <a:srgbClr val="DDDDDD"/>
                    </a:solidFill>
                  </a:tcPr>
                </a:tc>
                <a:tc>
                  <a:txBody>
                    <a:bodyPr/>
                    <a:lstStyle/>
                    <a:p>
                      <a:pPr marL="0" marR="0" algn="ctr">
                        <a:lnSpc>
                          <a:spcPct val="115000"/>
                        </a:lnSpc>
                        <a:spcBef>
                          <a:spcPts val="0"/>
                        </a:spcBef>
                        <a:spcAft>
                          <a:spcPts val="0"/>
                        </a:spcAft>
                      </a:pPr>
                      <a:r>
                        <a:rPr lang="en-US" sz="1050" kern="1200" dirty="0">
                          <a:effectLst/>
                          <a:latin typeface="Arial Narrow" panose="020B0606020202030204" pitchFamily="34" charset="0"/>
                        </a:rPr>
                        <a:t>0</a:t>
                      </a:r>
                      <a:endParaRPr lang="en-US" sz="1050" dirty="0">
                        <a:effectLst/>
                        <a:latin typeface="Arial Narrow" panose="020B0606020202030204" pitchFamily="34" charset="0"/>
                        <a:ea typeface="Times New Roman" panose="02020603050405020304" pitchFamily="18" charset="0"/>
                      </a:endParaRPr>
                    </a:p>
                  </a:txBody>
                  <a:tcPr marL="68580" marR="68580" marT="9525" marB="0" anchor="ctr">
                    <a:solidFill>
                      <a:srgbClr val="DDDDDD"/>
                    </a:solidFill>
                  </a:tcPr>
                </a:tc>
                <a:tc>
                  <a:txBody>
                    <a:bodyPr/>
                    <a:lstStyle/>
                    <a:p>
                      <a:pPr marL="0" marR="0" algn="ctr">
                        <a:lnSpc>
                          <a:spcPct val="115000"/>
                        </a:lnSpc>
                        <a:spcBef>
                          <a:spcPts val="0"/>
                        </a:spcBef>
                        <a:spcAft>
                          <a:spcPts val="0"/>
                        </a:spcAft>
                      </a:pPr>
                      <a:r>
                        <a:rPr lang="en-US" sz="1050" kern="1200" dirty="0">
                          <a:effectLst/>
                          <a:latin typeface="Arial Narrow" panose="020B0606020202030204" pitchFamily="34" charset="0"/>
                        </a:rPr>
                        <a:t>55</a:t>
                      </a:r>
                      <a:endParaRPr lang="en-US" sz="1050" dirty="0">
                        <a:effectLst/>
                        <a:latin typeface="Arial Narrow" panose="020B0606020202030204" pitchFamily="34" charset="0"/>
                        <a:ea typeface="Times New Roman" panose="02020603050405020304" pitchFamily="18" charset="0"/>
                      </a:endParaRPr>
                    </a:p>
                  </a:txBody>
                  <a:tcPr marL="0" marR="0" marT="0" marB="0" anchor="ctr">
                    <a:solidFill>
                      <a:srgbClr val="DDDDDD"/>
                    </a:solidFill>
                  </a:tcPr>
                </a:tc>
                <a:tc>
                  <a:txBody>
                    <a:bodyPr/>
                    <a:lstStyle/>
                    <a:p>
                      <a:pPr marL="0" marR="0" algn="ctr">
                        <a:lnSpc>
                          <a:spcPct val="115000"/>
                        </a:lnSpc>
                        <a:spcBef>
                          <a:spcPts val="0"/>
                        </a:spcBef>
                        <a:spcAft>
                          <a:spcPts val="0"/>
                        </a:spcAft>
                      </a:pPr>
                      <a:r>
                        <a:rPr lang="en-US" sz="1050" kern="1200" dirty="0">
                          <a:effectLst/>
                          <a:latin typeface="Arial Narrow" panose="020B0606020202030204" pitchFamily="34" charset="0"/>
                        </a:rPr>
                        <a:t>60</a:t>
                      </a:r>
                      <a:endParaRPr lang="en-US" sz="1050" dirty="0">
                        <a:effectLst/>
                        <a:latin typeface="Arial Narrow" panose="020B0606020202030204" pitchFamily="34" charset="0"/>
                        <a:ea typeface="Times New Roman" panose="02020603050405020304" pitchFamily="18" charset="0"/>
                      </a:endParaRPr>
                    </a:p>
                  </a:txBody>
                  <a:tcPr marL="0" marR="0" marT="0" marB="0" anchor="ctr">
                    <a:solidFill>
                      <a:srgbClr val="DDDDDD"/>
                    </a:solidFill>
                  </a:tcPr>
                </a:tc>
                <a:extLst>
                  <a:ext uri="{0D108BD9-81ED-4DB2-BD59-A6C34878D82A}">
                    <a16:rowId xmlns:a16="http://schemas.microsoft.com/office/drawing/2014/main" xmlns="" val="10007"/>
                  </a:ext>
                </a:extLst>
              </a:tr>
              <a:tr h="376874">
                <a:tc>
                  <a:txBody>
                    <a:bodyPr/>
                    <a:lstStyle/>
                    <a:p>
                      <a:pPr marL="0" marR="0" algn="ctr">
                        <a:lnSpc>
                          <a:spcPct val="115000"/>
                        </a:lnSpc>
                        <a:spcBef>
                          <a:spcPts val="0"/>
                        </a:spcBef>
                        <a:spcAft>
                          <a:spcPts val="0"/>
                        </a:spcAft>
                      </a:pPr>
                      <a:r>
                        <a:rPr lang="en-US" sz="1050" kern="1200" dirty="0">
                          <a:solidFill>
                            <a:schemeClr val="tx1"/>
                          </a:solidFill>
                          <a:effectLst/>
                          <a:latin typeface="Arial Narrow" panose="020B0606020202030204" pitchFamily="34" charset="0"/>
                        </a:rPr>
                        <a:t>NW</a:t>
                      </a:r>
                      <a:endParaRPr lang="en-US" sz="1050" dirty="0">
                        <a:solidFill>
                          <a:schemeClr val="tx1"/>
                        </a:solidFill>
                        <a:effectLst/>
                        <a:latin typeface="Arial Narrow" panose="020B0606020202030204" pitchFamily="34" charset="0"/>
                        <a:ea typeface="Times New Roman" panose="02020603050405020304" pitchFamily="18" charset="0"/>
                      </a:endParaRPr>
                    </a:p>
                  </a:txBody>
                  <a:tcPr marL="68580" marR="68580" marT="9525" marB="0" anchor="ctr">
                    <a:solidFill>
                      <a:srgbClr val="DDDDDD"/>
                    </a:solidFill>
                  </a:tcPr>
                </a:tc>
                <a:tc>
                  <a:txBody>
                    <a:bodyPr/>
                    <a:lstStyle/>
                    <a:p>
                      <a:pPr marL="0" marR="0" algn="ctr">
                        <a:lnSpc>
                          <a:spcPct val="115000"/>
                        </a:lnSpc>
                        <a:spcBef>
                          <a:spcPts val="0"/>
                        </a:spcBef>
                        <a:spcAft>
                          <a:spcPts val="0"/>
                        </a:spcAft>
                      </a:pPr>
                      <a:r>
                        <a:rPr lang="en-US" sz="1050" kern="1200" dirty="0">
                          <a:effectLst/>
                          <a:latin typeface="Arial Narrow" panose="020B0606020202030204" pitchFamily="34" charset="0"/>
                        </a:rPr>
                        <a:t>84</a:t>
                      </a:r>
                      <a:endParaRPr lang="en-US" sz="1050" dirty="0">
                        <a:effectLst/>
                        <a:latin typeface="Arial Narrow" panose="020B0606020202030204" pitchFamily="34" charset="0"/>
                        <a:ea typeface="Times New Roman" panose="02020603050405020304" pitchFamily="18" charset="0"/>
                      </a:endParaRPr>
                    </a:p>
                  </a:txBody>
                  <a:tcPr marL="68580" marR="68580" marT="9525" marB="0" anchor="ctr">
                    <a:solidFill>
                      <a:srgbClr val="DDDDDD"/>
                    </a:solidFill>
                  </a:tcPr>
                </a:tc>
                <a:tc>
                  <a:txBody>
                    <a:bodyPr/>
                    <a:lstStyle/>
                    <a:p>
                      <a:pPr marL="0" marR="0" algn="ctr">
                        <a:lnSpc>
                          <a:spcPct val="115000"/>
                        </a:lnSpc>
                        <a:spcBef>
                          <a:spcPts val="0"/>
                        </a:spcBef>
                        <a:spcAft>
                          <a:spcPts val="0"/>
                        </a:spcAft>
                      </a:pPr>
                      <a:r>
                        <a:rPr lang="en-US" sz="1050" kern="1200" dirty="0">
                          <a:effectLst/>
                          <a:latin typeface="Arial Narrow" panose="020B0606020202030204" pitchFamily="34" charset="0"/>
                        </a:rPr>
                        <a:t>40</a:t>
                      </a:r>
                      <a:endParaRPr lang="en-US" sz="1050" dirty="0">
                        <a:effectLst/>
                        <a:latin typeface="Arial Narrow" panose="020B0606020202030204" pitchFamily="34" charset="0"/>
                        <a:ea typeface="Times New Roman" panose="02020603050405020304" pitchFamily="18" charset="0"/>
                      </a:endParaRPr>
                    </a:p>
                  </a:txBody>
                  <a:tcPr marL="0" marR="0" marT="0" marB="0" anchor="ctr">
                    <a:solidFill>
                      <a:srgbClr val="DDDDDD"/>
                    </a:solidFill>
                  </a:tcPr>
                </a:tc>
                <a:tc>
                  <a:txBody>
                    <a:bodyPr/>
                    <a:lstStyle/>
                    <a:p>
                      <a:pPr marL="0" marR="0" algn="ctr">
                        <a:lnSpc>
                          <a:spcPct val="115000"/>
                        </a:lnSpc>
                        <a:spcBef>
                          <a:spcPts val="0"/>
                        </a:spcBef>
                        <a:spcAft>
                          <a:spcPts val="0"/>
                        </a:spcAft>
                      </a:pPr>
                      <a:r>
                        <a:rPr lang="en-US" sz="1050" kern="1200" dirty="0">
                          <a:effectLst/>
                          <a:latin typeface="Arial Narrow" panose="020B0606020202030204" pitchFamily="34" charset="0"/>
                        </a:rPr>
                        <a:t>20</a:t>
                      </a:r>
                      <a:endParaRPr lang="en-US" sz="1050" dirty="0">
                        <a:effectLst/>
                        <a:latin typeface="Arial Narrow" panose="020B0606020202030204" pitchFamily="34" charset="0"/>
                        <a:ea typeface="Times New Roman" panose="02020603050405020304" pitchFamily="18" charset="0"/>
                      </a:endParaRPr>
                    </a:p>
                  </a:txBody>
                  <a:tcPr marL="68580" marR="68580" marT="9525" marB="0" anchor="ctr">
                    <a:solidFill>
                      <a:srgbClr val="DDDDDD"/>
                    </a:solidFill>
                  </a:tcPr>
                </a:tc>
                <a:tc>
                  <a:txBody>
                    <a:bodyPr/>
                    <a:lstStyle/>
                    <a:p>
                      <a:pPr marL="0" marR="0" algn="ctr">
                        <a:lnSpc>
                          <a:spcPct val="115000"/>
                        </a:lnSpc>
                        <a:spcBef>
                          <a:spcPts val="0"/>
                        </a:spcBef>
                        <a:spcAft>
                          <a:spcPts val="0"/>
                        </a:spcAft>
                      </a:pPr>
                      <a:r>
                        <a:rPr lang="en-US" sz="1050" kern="1200" dirty="0">
                          <a:effectLst/>
                          <a:latin typeface="Arial Narrow" panose="020B0606020202030204" pitchFamily="34" charset="0"/>
                        </a:rPr>
                        <a:t>20</a:t>
                      </a:r>
                      <a:endParaRPr lang="en-US" sz="1050" dirty="0">
                        <a:effectLst/>
                        <a:latin typeface="Arial Narrow" panose="020B0606020202030204" pitchFamily="34" charset="0"/>
                        <a:ea typeface="Times New Roman" panose="02020603050405020304" pitchFamily="18" charset="0"/>
                      </a:endParaRPr>
                    </a:p>
                  </a:txBody>
                  <a:tcPr marL="68580" marR="68580" marT="9525" marB="0" anchor="ctr">
                    <a:solidFill>
                      <a:srgbClr val="DDDDDD"/>
                    </a:solidFill>
                  </a:tcPr>
                </a:tc>
                <a:tc>
                  <a:txBody>
                    <a:bodyPr/>
                    <a:lstStyle/>
                    <a:p>
                      <a:pPr marL="0" marR="0" algn="ctr">
                        <a:lnSpc>
                          <a:spcPct val="115000"/>
                        </a:lnSpc>
                        <a:spcBef>
                          <a:spcPts val="0"/>
                        </a:spcBef>
                        <a:spcAft>
                          <a:spcPts val="0"/>
                        </a:spcAft>
                      </a:pPr>
                      <a:r>
                        <a:rPr lang="en-US" sz="1050" kern="1200" dirty="0">
                          <a:effectLst/>
                          <a:latin typeface="Arial Narrow" panose="020B0606020202030204" pitchFamily="34" charset="0"/>
                        </a:rPr>
                        <a:t>34</a:t>
                      </a:r>
                      <a:endParaRPr lang="en-US" sz="1050" dirty="0">
                        <a:effectLst/>
                        <a:latin typeface="Arial Narrow" panose="020B0606020202030204" pitchFamily="34" charset="0"/>
                        <a:ea typeface="Times New Roman" panose="02020603050405020304" pitchFamily="18" charset="0"/>
                      </a:endParaRPr>
                    </a:p>
                  </a:txBody>
                  <a:tcPr marL="0" marR="0" marT="0" marB="0" anchor="ctr">
                    <a:solidFill>
                      <a:srgbClr val="DDDDDD"/>
                    </a:solidFill>
                  </a:tcPr>
                </a:tc>
                <a:tc>
                  <a:txBody>
                    <a:bodyPr/>
                    <a:lstStyle/>
                    <a:p>
                      <a:pPr marL="0" marR="0" algn="ctr">
                        <a:lnSpc>
                          <a:spcPct val="115000"/>
                        </a:lnSpc>
                        <a:spcBef>
                          <a:spcPts val="0"/>
                        </a:spcBef>
                        <a:spcAft>
                          <a:spcPts val="0"/>
                        </a:spcAft>
                      </a:pPr>
                      <a:r>
                        <a:rPr lang="en-US" sz="1050" kern="1200" dirty="0">
                          <a:effectLst/>
                          <a:latin typeface="Arial Narrow" panose="020B0606020202030204" pitchFamily="34" charset="0"/>
                        </a:rPr>
                        <a:t>44</a:t>
                      </a:r>
                      <a:endParaRPr lang="en-US" sz="1050" dirty="0">
                        <a:effectLst/>
                        <a:latin typeface="Arial Narrow" panose="020B0606020202030204" pitchFamily="34" charset="0"/>
                        <a:ea typeface="Times New Roman" panose="02020603050405020304" pitchFamily="18" charset="0"/>
                      </a:endParaRPr>
                    </a:p>
                  </a:txBody>
                  <a:tcPr marL="0" marR="0" marT="0" marB="0" anchor="ctr">
                    <a:solidFill>
                      <a:srgbClr val="DDDDDD"/>
                    </a:solidFill>
                  </a:tcPr>
                </a:tc>
                <a:extLst>
                  <a:ext uri="{0D108BD9-81ED-4DB2-BD59-A6C34878D82A}">
                    <a16:rowId xmlns:a16="http://schemas.microsoft.com/office/drawing/2014/main" xmlns="" val="10008"/>
                  </a:ext>
                </a:extLst>
              </a:tr>
              <a:tr h="376874">
                <a:tc>
                  <a:txBody>
                    <a:bodyPr/>
                    <a:lstStyle/>
                    <a:p>
                      <a:pPr marL="0" marR="0" algn="ctr">
                        <a:lnSpc>
                          <a:spcPct val="115000"/>
                        </a:lnSpc>
                        <a:spcBef>
                          <a:spcPts val="0"/>
                        </a:spcBef>
                        <a:spcAft>
                          <a:spcPts val="0"/>
                        </a:spcAft>
                      </a:pPr>
                      <a:r>
                        <a:rPr lang="en-US" sz="1050" kern="1200" dirty="0">
                          <a:solidFill>
                            <a:schemeClr val="tx1"/>
                          </a:solidFill>
                          <a:effectLst/>
                          <a:latin typeface="Arial Narrow" panose="020B0606020202030204" pitchFamily="34" charset="0"/>
                        </a:rPr>
                        <a:t>WC</a:t>
                      </a:r>
                      <a:endParaRPr lang="en-US" sz="1050" dirty="0">
                        <a:solidFill>
                          <a:schemeClr val="tx1"/>
                        </a:solidFill>
                        <a:effectLst/>
                        <a:latin typeface="Arial Narrow" panose="020B0606020202030204" pitchFamily="34" charset="0"/>
                        <a:ea typeface="Times New Roman" panose="02020603050405020304" pitchFamily="18" charset="0"/>
                      </a:endParaRPr>
                    </a:p>
                  </a:txBody>
                  <a:tcPr marL="68580" marR="68580" marT="9525" marB="0" anchor="ctr">
                    <a:solidFill>
                      <a:srgbClr val="DDDDDD"/>
                    </a:solidFill>
                  </a:tcPr>
                </a:tc>
                <a:tc>
                  <a:txBody>
                    <a:bodyPr/>
                    <a:lstStyle/>
                    <a:p>
                      <a:pPr marL="0" marR="0" algn="ctr">
                        <a:lnSpc>
                          <a:spcPct val="115000"/>
                        </a:lnSpc>
                        <a:spcBef>
                          <a:spcPts val="0"/>
                        </a:spcBef>
                        <a:spcAft>
                          <a:spcPts val="0"/>
                        </a:spcAft>
                      </a:pPr>
                      <a:r>
                        <a:rPr lang="en-US" sz="1050" kern="1200" dirty="0">
                          <a:effectLst/>
                          <a:latin typeface="Arial Narrow" panose="020B0606020202030204" pitchFamily="34" charset="0"/>
                        </a:rPr>
                        <a:t>151</a:t>
                      </a:r>
                      <a:endParaRPr lang="en-US" sz="1050" dirty="0">
                        <a:effectLst/>
                        <a:latin typeface="Arial Narrow" panose="020B0606020202030204" pitchFamily="34" charset="0"/>
                        <a:ea typeface="Times New Roman" panose="02020603050405020304" pitchFamily="18" charset="0"/>
                      </a:endParaRPr>
                    </a:p>
                  </a:txBody>
                  <a:tcPr marL="68580" marR="68580" marT="9525" marB="0" anchor="ctr">
                    <a:solidFill>
                      <a:srgbClr val="DDDDDD"/>
                    </a:solidFill>
                  </a:tcPr>
                </a:tc>
                <a:tc>
                  <a:txBody>
                    <a:bodyPr/>
                    <a:lstStyle/>
                    <a:p>
                      <a:pPr marL="0" marR="0" algn="ctr">
                        <a:lnSpc>
                          <a:spcPct val="115000"/>
                        </a:lnSpc>
                        <a:spcBef>
                          <a:spcPts val="0"/>
                        </a:spcBef>
                        <a:spcAft>
                          <a:spcPts val="0"/>
                        </a:spcAft>
                      </a:pPr>
                      <a:r>
                        <a:rPr lang="en-US" sz="1050" kern="1200" dirty="0">
                          <a:effectLst/>
                          <a:latin typeface="Arial Narrow" panose="020B0606020202030204" pitchFamily="34" charset="0"/>
                        </a:rPr>
                        <a:t>82</a:t>
                      </a:r>
                      <a:endParaRPr lang="en-US" sz="1050" dirty="0">
                        <a:effectLst/>
                        <a:latin typeface="Arial Narrow" panose="020B0606020202030204" pitchFamily="34" charset="0"/>
                        <a:ea typeface="Times New Roman" panose="02020603050405020304" pitchFamily="18" charset="0"/>
                      </a:endParaRPr>
                    </a:p>
                  </a:txBody>
                  <a:tcPr marL="0" marR="0" marT="0" marB="0" anchor="ctr">
                    <a:solidFill>
                      <a:srgbClr val="DDDDDD"/>
                    </a:solidFill>
                  </a:tcPr>
                </a:tc>
                <a:tc>
                  <a:txBody>
                    <a:bodyPr/>
                    <a:lstStyle/>
                    <a:p>
                      <a:pPr marL="0" marR="0" algn="ctr">
                        <a:lnSpc>
                          <a:spcPct val="115000"/>
                        </a:lnSpc>
                        <a:spcBef>
                          <a:spcPts val="0"/>
                        </a:spcBef>
                        <a:spcAft>
                          <a:spcPts val="0"/>
                        </a:spcAft>
                      </a:pPr>
                      <a:r>
                        <a:rPr lang="en-US" sz="1050" kern="1200" dirty="0">
                          <a:effectLst/>
                          <a:latin typeface="Arial Narrow" panose="020B0606020202030204" pitchFamily="34" charset="0"/>
                        </a:rPr>
                        <a:t>81</a:t>
                      </a:r>
                      <a:endParaRPr lang="en-US" sz="1050" dirty="0">
                        <a:effectLst/>
                        <a:latin typeface="Arial Narrow" panose="020B0606020202030204" pitchFamily="34" charset="0"/>
                        <a:ea typeface="Times New Roman" panose="02020603050405020304" pitchFamily="18" charset="0"/>
                      </a:endParaRPr>
                    </a:p>
                  </a:txBody>
                  <a:tcPr marL="68580" marR="68580" marT="9525" marB="0" anchor="ctr">
                    <a:solidFill>
                      <a:srgbClr val="DDDDDD"/>
                    </a:solidFill>
                  </a:tcPr>
                </a:tc>
                <a:tc>
                  <a:txBody>
                    <a:bodyPr/>
                    <a:lstStyle/>
                    <a:p>
                      <a:pPr marL="0" marR="0" algn="ctr">
                        <a:lnSpc>
                          <a:spcPct val="115000"/>
                        </a:lnSpc>
                        <a:spcBef>
                          <a:spcPts val="0"/>
                        </a:spcBef>
                        <a:spcAft>
                          <a:spcPts val="0"/>
                        </a:spcAft>
                      </a:pPr>
                      <a:r>
                        <a:rPr lang="en-US" sz="1050" kern="1200" dirty="0">
                          <a:effectLst/>
                          <a:latin typeface="Arial Narrow" panose="020B0606020202030204" pitchFamily="34" charset="0"/>
                        </a:rPr>
                        <a:t>1</a:t>
                      </a:r>
                      <a:endParaRPr lang="en-US" sz="1050" dirty="0">
                        <a:effectLst/>
                        <a:latin typeface="Arial Narrow" panose="020B0606020202030204" pitchFamily="34" charset="0"/>
                        <a:ea typeface="Times New Roman" panose="02020603050405020304" pitchFamily="18" charset="0"/>
                      </a:endParaRPr>
                    </a:p>
                  </a:txBody>
                  <a:tcPr marL="68580" marR="68580" marT="9525" marB="0" anchor="ctr">
                    <a:solidFill>
                      <a:srgbClr val="DDDDDD"/>
                    </a:solidFill>
                  </a:tcPr>
                </a:tc>
                <a:tc>
                  <a:txBody>
                    <a:bodyPr/>
                    <a:lstStyle/>
                    <a:p>
                      <a:pPr marL="0" marR="0" algn="ctr">
                        <a:lnSpc>
                          <a:spcPct val="115000"/>
                        </a:lnSpc>
                        <a:spcBef>
                          <a:spcPts val="0"/>
                        </a:spcBef>
                        <a:spcAft>
                          <a:spcPts val="0"/>
                        </a:spcAft>
                      </a:pPr>
                      <a:r>
                        <a:rPr lang="en-US" sz="1050" kern="1200" dirty="0">
                          <a:effectLst/>
                          <a:latin typeface="Arial Narrow" panose="020B0606020202030204" pitchFamily="34" charset="0"/>
                        </a:rPr>
                        <a:t>151</a:t>
                      </a:r>
                      <a:endParaRPr lang="en-US" sz="1050" dirty="0">
                        <a:effectLst/>
                        <a:latin typeface="Arial Narrow" panose="020B0606020202030204" pitchFamily="34" charset="0"/>
                        <a:ea typeface="Times New Roman" panose="02020603050405020304" pitchFamily="18" charset="0"/>
                      </a:endParaRPr>
                    </a:p>
                  </a:txBody>
                  <a:tcPr marL="0" marR="0" marT="0" marB="0" anchor="ctr">
                    <a:solidFill>
                      <a:srgbClr val="DDDDDD"/>
                    </a:solidFill>
                  </a:tcPr>
                </a:tc>
                <a:tc>
                  <a:txBody>
                    <a:bodyPr/>
                    <a:lstStyle/>
                    <a:p>
                      <a:pPr marL="0" marR="0" algn="ctr">
                        <a:lnSpc>
                          <a:spcPct val="115000"/>
                        </a:lnSpc>
                        <a:spcBef>
                          <a:spcPts val="0"/>
                        </a:spcBef>
                        <a:spcAft>
                          <a:spcPts val="0"/>
                        </a:spcAft>
                      </a:pPr>
                      <a:r>
                        <a:rPr lang="en-US" sz="1050" kern="1200" dirty="0">
                          <a:effectLst/>
                          <a:latin typeface="Arial Narrow" panose="020B0606020202030204" pitchFamily="34" charset="0"/>
                        </a:rPr>
                        <a:t>69</a:t>
                      </a:r>
                      <a:endParaRPr lang="en-US" sz="1050" dirty="0">
                        <a:effectLst/>
                        <a:latin typeface="Arial Narrow" panose="020B0606020202030204" pitchFamily="34" charset="0"/>
                        <a:ea typeface="Times New Roman" panose="02020603050405020304" pitchFamily="18" charset="0"/>
                      </a:endParaRPr>
                    </a:p>
                  </a:txBody>
                  <a:tcPr marL="0" marR="0" marT="0" marB="0" anchor="ctr">
                    <a:solidFill>
                      <a:srgbClr val="DDDDDD"/>
                    </a:solidFill>
                  </a:tcPr>
                </a:tc>
                <a:extLst>
                  <a:ext uri="{0D108BD9-81ED-4DB2-BD59-A6C34878D82A}">
                    <a16:rowId xmlns:a16="http://schemas.microsoft.com/office/drawing/2014/main" xmlns="" val="10009"/>
                  </a:ext>
                </a:extLst>
              </a:tr>
              <a:tr h="376874">
                <a:tc>
                  <a:txBody>
                    <a:bodyPr/>
                    <a:lstStyle/>
                    <a:p>
                      <a:pPr marL="0" marR="0" algn="ctr">
                        <a:lnSpc>
                          <a:spcPct val="115000"/>
                        </a:lnSpc>
                        <a:spcBef>
                          <a:spcPts val="0"/>
                        </a:spcBef>
                        <a:spcAft>
                          <a:spcPts val="0"/>
                        </a:spcAft>
                      </a:pPr>
                      <a:r>
                        <a:rPr lang="en-US" sz="1050" kern="1200" dirty="0">
                          <a:solidFill>
                            <a:schemeClr val="tx1"/>
                          </a:solidFill>
                          <a:effectLst>
                            <a:outerShdw blurRad="38100" dist="38100" dir="2700000" algn="tl">
                              <a:srgbClr val="000000">
                                <a:alpha val="43000"/>
                              </a:srgbClr>
                            </a:outerShdw>
                          </a:effectLst>
                          <a:latin typeface="Arial Narrow" panose="020B0606020202030204" pitchFamily="34" charset="0"/>
                        </a:rPr>
                        <a:t>TOTAL</a:t>
                      </a:r>
                      <a:endParaRPr lang="en-US" sz="1050" dirty="0">
                        <a:solidFill>
                          <a:schemeClr val="tx1"/>
                        </a:solidFill>
                        <a:effectLst/>
                        <a:latin typeface="Arial Narrow" panose="020B0606020202030204" pitchFamily="34" charset="0"/>
                        <a:ea typeface="Times New Roman" panose="02020603050405020304" pitchFamily="18" charset="0"/>
                      </a:endParaRPr>
                    </a:p>
                  </a:txBody>
                  <a:tcPr marL="68580" marR="68580" marT="9525" marB="0" anchor="ctr">
                    <a:solidFill>
                      <a:srgbClr val="B4E6B4"/>
                    </a:solidFill>
                  </a:tcPr>
                </a:tc>
                <a:tc>
                  <a:txBody>
                    <a:bodyPr/>
                    <a:lstStyle/>
                    <a:p>
                      <a:pPr marL="0" marR="0" algn="ctr">
                        <a:lnSpc>
                          <a:spcPct val="115000"/>
                        </a:lnSpc>
                        <a:spcBef>
                          <a:spcPts val="0"/>
                        </a:spcBef>
                        <a:spcAft>
                          <a:spcPts val="0"/>
                        </a:spcAft>
                      </a:pPr>
                      <a:r>
                        <a:rPr lang="en-US" sz="1050" b="1" kern="1200" dirty="0">
                          <a:effectLst>
                            <a:outerShdw blurRad="38100" dist="38100" dir="2700000" algn="tl">
                              <a:srgbClr val="000000">
                                <a:alpha val="43000"/>
                              </a:srgbClr>
                            </a:outerShdw>
                          </a:effectLst>
                          <a:latin typeface="Arial Narrow" panose="020B0606020202030204" pitchFamily="34" charset="0"/>
                        </a:rPr>
                        <a:t>1154</a:t>
                      </a:r>
                      <a:endParaRPr lang="en-US" sz="1050" b="1" dirty="0">
                        <a:effectLst/>
                        <a:latin typeface="Arial Narrow" panose="020B0606020202030204" pitchFamily="34" charset="0"/>
                        <a:ea typeface="Times New Roman" panose="02020603050405020304" pitchFamily="18" charset="0"/>
                      </a:endParaRPr>
                    </a:p>
                  </a:txBody>
                  <a:tcPr marL="68580" marR="68580" marT="9525" marB="0" anchor="ctr">
                    <a:solidFill>
                      <a:srgbClr val="B4E6B4"/>
                    </a:solidFill>
                  </a:tcPr>
                </a:tc>
                <a:tc>
                  <a:txBody>
                    <a:bodyPr/>
                    <a:lstStyle/>
                    <a:p>
                      <a:pPr marL="0" marR="0" algn="ctr">
                        <a:lnSpc>
                          <a:spcPct val="115000"/>
                        </a:lnSpc>
                        <a:spcBef>
                          <a:spcPts val="0"/>
                        </a:spcBef>
                        <a:spcAft>
                          <a:spcPts val="0"/>
                        </a:spcAft>
                      </a:pPr>
                      <a:r>
                        <a:rPr lang="en-US" sz="1050" b="1" kern="1200" dirty="0">
                          <a:effectLst>
                            <a:outerShdw blurRad="38100" dist="38100" dir="2700000" algn="tl">
                              <a:srgbClr val="000000">
                                <a:alpha val="43000"/>
                              </a:srgbClr>
                            </a:outerShdw>
                          </a:effectLst>
                          <a:latin typeface="Arial Narrow" panose="020B0606020202030204" pitchFamily="34" charset="0"/>
                        </a:rPr>
                        <a:t>578</a:t>
                      </a:r>
                      <a:endParaRPr lang="en-US" sz="1050" b="1" dirty="0">
                        <a:effectLst/>
                        <a:latin typeface="Arial Narrow" panose="020B0606020202030204" pitchFamily="34" charset="0"/>
                        <a:ea typeface="Times New Roman" panose="02020603050405020304" pitchFamily="18" charset="0"/>
                      </a:endParaRPr>
                    </a:p>
                  </a:txBody>
                  <a:tcPr marL="0" marR="0" marT="0" marB="0" anchor="ctr">
                    <a:solidFill>
                      <a:srgbClr val="B4E6B4"/>
                    </a:solidFill>
                  </a:tcPr>
                </a:tc>
                <a:tc>
                  <a:txBody>
                    <a:bodyPr/>
                    <a:lstStyle/>
                    <a:p>
                      <a:pPr marL="0" marR="0" algn="ctr">
                        <a:lnSpc>
                          <a:spcPct val="115000"/>
                        </a:lnSpc>
                        <a:spcBef>
                          <a:spcPts val="0"/>
                        </a:spcBef>
                        <a:spcAft>
                          <a:spcPts val="0"/>
                        </a:spcAft>
                      </a:pPr>
                      <a:r>
                        <a:rPr lang="en-US" sz="1050" b="1" kern="1200" dirty="0">
                          <a:effectLst>
                            <a:outerShdw blurRad="38100" dist="38100" dir="2700000" algn="tl">
                              <a:srgbClr val="000000">
                                <a:alpha val="43000"/>
                              </a:srgbClr>
                            </a:outerShdw>
                          </a:effectLst>
                          <a:latin typeface="Arial Narrow" panose="020B0606020202030204" pitchFamily="34" charset="0"/>
                        </a:rPr>
                        <a:t>464</a:t>
                      </a:r>
                      <a:endParaRPr lang="en-US" sz="1050" b="1" dirty="0">
                        <a:effectLst/>
                        <a:latin typeface="Arial Narrow" panose="020B0606020202030204" pitchFamily="34" charset="0"/>
                        <a:ea typeface="Times New Roman" panose="02020603050405020304" pitchFamily="18" charset="0"/>
                      </a:endParaRPr>
                    </a:p>
                  </a:txBody>
                  <a:tcPr marL="68580" marR="68580" marT="9525" marB="0" anchor="ctr">
                    <a:solidFill>
                      <a:srgbClr val="B4E6B4"/>
                    </a:solidFill>
                  </a:tcPr>
                </a:tc>
                <a:tc>
                  <a:txBody>
                    <a:bodyPr/>
                    <a:lstStyle/>
                    <a:p>
                      <a:pPr marL="0" marR="0" algn="ctr">
                        <a:lnSpc>
                          <a:spcPct val="115000"/>
                        </a:lnSpc>
                        <a:spcBef>
                          <a:spcPts val="0"/>
                        </a:spcBef>
                        <a:spcAft>
                          <a:spcPts val="0"/>
                        </a:spcAft>
                      </a:pPr>
                      <a:r>
                        <a:rPr lang="en-US" sz="1050" b="1" kern="1200" dirty="0">
                          <a:effectLst>
                            <a:outerShdw blurRad="38100" dist="38100" dir="2700000" algn="tl">
                              <a:srgbClr val="000000">
                                <a:alpha val="43000"/>
                              </a:srgbClr>
                            </a:outerShdw>
                          </a:effectLst>
                          <a:latin typeface="Arial Narrow" panose="020B0606020202030204" pitchFamily="34" charset="0"/>
                        </a:rPr>
                        <a:t>114</a:t>
                      </a:r>
                      <a:endParaRPr lang="en-US" sz="1050" b="1" dirty="0">
                        <a:effectLst/>
                        <a:latin typeface="Arial Narrow" panose="020B0606020202030204" pitchFamily="34" charset="0"/>
                        <a:ea typeface="Times New Roman" panose="02020603050405020304" pitchFamily="18" charset="0"/>
                      </a:endParaRPr>
                    </a:p>
                  </a:txBody>
                  <a:tcPr marL="68580" marR="68580" marT="9525" marB="0" anchor="ctr">
                    <a:solidFill>
                      <a:srgbClr val="B4E6B4"/>
                    </a:solidFill>
                  </a:tcPr>
                </a:tc>
                <a:tc>
                  <a:txBody>
                    <a:bodyPr/>
                    <a:lstStyle/>
                    <a:p>
                      <a:pPr marL="0" marR="0" algn="ctr">
                        <a:lnSpc>
                          <a:spcPct val="115000"/>
                        </a:lnSpc>
                        <a:spcBef>
                          <a:spcPts val="0"/>
                        </a:spcBef>
                        <a:spcAft>
                          <a:spcPts val="0"/>
                        </a:spcAft>
                      </a:pPr>
                      <a:r>
                        <a:rPr lang="en-US" sz="1050" b="1" kern="1200" dirty="0">
                          <a:effectLst>
                            <a:outerShdw blurRad="38100" dist="38100" dir="2700000" algn="tl">
                              <a:srgbClr val="000000">
                                <a:alpha val="43000"/>
                              </a:srgbClr>
                            </a:outerShdw>
                          </a:effectLst>
                          <a:latin typeface="Arial Narrow" panose="020B0606020202030204" pitchFamily="34" charset="0"/>
                        </a:rPr>
                        <a:t>346</a:t>
                      </a:r>
                      <a:endParaRPr lang="en-US" sz="1050" b="1" dirty="0">
                        <a:effectLst/>
                        <a:latin typeface="Arial Narrow" panose="020B0606020202030204" pitchFamily="34" charset="0"/>
                        <a:ea typeface="Times New Roman" panose="02020603050405020304" pitchFamily="18" charset="0"/>
                      </a:endParaRPr>
                    </a:p>
                  </a:txBody>
                  <a:tcPr marL="0" marR="0" marT="0" marB="0" anchor="ctr">
                    <a:solidFill>
                      <a:srgbClr val="B4E6B4"/>
                    </a:solidFill>
                  </a:tcPr>
                </a:tc>
                <a:tc>
                  <a:txBody>
                    <a:bodyPr/>
                    <a:lstStyle/>
                    <a:p>
                      <a:pPr marL="0" marR="0" algn="ctr">
                        <a:lnSpc>
                          <a:spcPct val="115000"/>
                        </a:lnSpc>
                        <a:spcBef>
                          <a:spcPts val="0"/>
                        </a:spcBef>
                        <a:spcAft>
                          <a:spcPts val="0"/>
                        </a:spcAft>
                      </a:pPr>
                      <a:r>
                        <a:rPr lang="en-US" sz="1050" b="1" kern="1200" dirty="0">
                          <a:effectLst>
                            <a:outerShdw blurRad="38100" dist="38100" dir="2700000" algn="tl">
                              <a:srgbClr val="000000">
                                <a:alpha val="43000"/>
                              </a:srgbClr>
                            </a:outerShdw>
                          </a:effectLst>
                          <a:latin typeface="Arial Narrow" panose="020B0606020202030204" pitchFamily="34" charset="0"/>
                        </a:rPr>
                        <a:t>576</a:t>
                      </a:r>
                      <a:endParaRPr lang="en-US" sz="1050" b="1" dirty="0">
                        <a:effectLst/>
                        <a:latin typeface="Arial Narrow" panose="020B0606020202030204" pitchFamily="34" charset="0"/>
                        <a:ea typeface="Times New Roman" panose="02020603050405020304" pitchFamily="18" charset="0"/>
                      </a:endParaRPr>
                    </a:p>
                  </a:txBody>
                  <a:tcPr marL="0" marR="0" marT="0" marB="0" anchor="ctr">
                    <a:solidFill>
                      <a:srgbClr val="B4E6B4"/>
                    </a:solidFill>
                  </a:tcPr>
                </a:tc>
                <a:extLst>
                  <a:ext uri="{0D108BD9-81ED-4DB2-BD59-A6C34878D82A}">
                    <a16:rowId xmlns:a16="http://schemas.microsoft.com/office/drawing/2014/main" xmlns="" val="10010"/>
                  </a:ext>
                </a:extLst>
              </a:tr>
            </a:tbl>
          </a:graphicData>
        </a:graphic>
      </p:graphicFrame>
      <p:sp>
        <p:nvSpPr>
          <p:cNvPr id="8" name="Rectangle 7"/>
          <p:cNvSpPr/>
          <p:nvPr/>
        </p:nvSpPr>
        <p:spPr>
          <a:xfrm>
            <a:off x="272480" y="854843"/>
            <a:ext cx="9145016" cy="1020664"/>
          </a:xfrm>
          <a:prstGeom prst="rect">
            <a:avLst/>
          </a:prstGeom>
        </p:spPr>
        <p:txBody>
          <a:bodyPr wrap="square">
            <a:spAutoFit/>
          </a:bodyPr>
          <a:lstStyle/>
          <a:p>
            <a:pPr marL="342900" lvl="0" indent="-342900" algn="just" eaLnBrk="0" hangingPunct="0">
              <a:lnSpc>
                <a:spcPct val="150000"/>
              </a:lnSpc>
              <a:spcBef>
                <a:spcPts val="0"/>
              </a:spcBef>
              <a:buFont typeface="Arial" panose="020B0604020202020204" pitchFamily="34" charset="0"/>
              <a:buChar char="•"/>
            </a:pPr>
            <a:r>
              <a:rPr lang="en-ZA" sz="1400" b="1" kern="0" dirty="0">
                <a:solidFill>
                  <a:srgbClr val="000000"/>
                </a:solidFill>
                <a:latin typeface="Arial Narrow" panose="020B0606020202030204" pitchFamily="34" charset="0"/>
              </a:rPr>
              <a:t>The assessment of CPFs focuses on, amongst others, checking whether there is a functional Executive Committee that sits as prescribed; meetings with the communities are taking place; and whether there are programmes that seek to address the identified challenges within the policing precinct. The table herein depicts the status of functionality on the assessed CPFs.</a:t>
            </a:r>
          </a:p>
        </p:txBody>
      </p:sp>
    </p:spTree>
    <p:extLst>
      <p:ext uri="{BB962C8B-B14F-4D97-AF65-F5344CB8AC3E}">
        <p14:creationId xmlns:p14="http://schemas.microsoft.com/office/powerpoint/2010/main" xmlns="" val="2608943316"/>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p:cNvSpPr>
            <a:spLocks noChangeArrowheads="1"/>
          </p:cNvSpPr>
          <p:nvPr/>
        </p:nvSpPr>
        <p:spPr bwMode="auto">
          <a:xfrm>
            <a:off x="0" y="1"/>
            <a:ext cx="9906000" cy="1196752"/>
          </a:xfrm>
          <a:prstGeom prst="rect">
            <a:avLst/>
          </a:prstGeom>
          <a:gradFill rotWithShape="0">
            <a:gsLst>
              <a:gs pos="100000">
                <a:srgbClr val="FFFFFF"/>
              </a:gs>
              <a:gs pos="0">
                <a:srgbClr val="CDE3A3"/>
              </a:gs>
            </a:gsLst>
            <a:lin ang="5400000" scaled="1"/>
          </a:gradFill>
          <a:ln>
            <a:noFill/>
          </a:ln>
          <a:effectLst/>
        </p:spPr>
        <p:txBody>
          <a:bodyPr vert="horz" wrap="square" lIns="36576" tIns="36576" rIns="36576" bIns="36576" numCol="1" anchor="t" anchorCtr="0" compatLnSpc="1">
            <a:prstTxWarp prst="textNoShape">
              <a:avLst/>
            </a:prstTxWarp>
          </a:bodyPr>
          <a:lstStyle/>
          <a:p>
            <a:endParaRPr lang="en-US"/>
          </a:p>
        </p:txBody>
      </p:sp>
      <p:pic>
        <p:nvPicPr>
          <p:cNvPr id="7" name="Picture 3"/>
          <p:cNvPicPr>
            <a:picLocks noChangeAspect="1" noChangeArrowheads="1"/>
          </p:cNvPicPr>
          <p:nvPr/>
        </p:nvPicPr>
        <p:blipFill>
          <a:blip r:embed="rId3" cstate="print">
            <a:extLst>
              <a:ext uri="{28A0092B-C50C-407E-A947-70E740481C1C}">
                <a14:useLocalDpi xmlns:a14="http://schemas.microsoft.com/office/drawing/2010/main" xmlns="" val="0"/>
              </a:ext>
            </a:extLst>
          </a:blip>
          <a:srcRect l="75917" t="68320" r="5171" b="16243"/>
          <a:stretch>
            <a:fillRect/>
          </a:stretch>
        </p:blipFill>
        <p:spPr bwMode="auto">
          <a:xfrm rot="10800000" flipH="1">
            <a:off x="-4763" y="3175"/>
            <a:ext cx="1600201" cy="841375"/>
          </a:xfrm>
          <a:prstGeom prst="rect">
            <a:avLst/>
          </a:prstGeom>
          <a:noFill/>
          <a:ln>
            <a:noFill/>
          </a:ln>
          <a:effectLst/>
          <a:extLst>
            <a:ext uri="{909E8E84-426E-40DD-AFC4-6F175D3DCCD1}">
              <a14:hiddenFill xmlns:a14="http://schemas.microsoft.com/office/drawing/2010/main" xmlns="">
                <a:solidFill>
                  <a:srgbClr val="5B9BD5"/>
                </a:solidFill>
              </a14:hiddenFill>
            </a:ext>
            <a:ext uri="{91240B29-F687-4F45-9708-019B960494DF}">
              <a14:hiddenLine xmlns:a14="http://schemas.microsoft.com/office/drawing/2010/main" xmlns="" w="25400" algn="ctr">
                <a:solidFill>
                  <a:srgbClr val="000000"/>
                </a:solidFill>
                <a:miter lim="800000"/>
                <a:headEnd/>
                <a:tailEnd/>
              </a14:hiddenLine>
            </a:ext>
            <a:ext uri="{AF507438-7753-43E0-B8FC-AC1667EBCBE1}">
              <a14:hiddenEffects xmlns:a14="http://schemas.microsoft.com/office/drawing/2010/main" xmlns="">
                <a:effectLst>
                  <a:outerShdw dist="35921" dir="2700000" algn="ctr" rotWithShape="0">
                    <a:srgbClr val="000000"/>
                  </a:outerShdw>
                </a:effectLst>
              </a14:hiddenEffects>
            </a:ext>
          </a:extLst>
        </p:spPr>
      </p:pic>
      <p:sp>
        <p:nvSpPr>
          <p:cNvPr id="2" name="Title 1"/>
          <p:cNvSpPr>
            <a:spLocks noGrp="1"/>
          </p:cNvSpPr>
          <p:nvPr>
            <p:ph type="title" idx="4294967295"/>
          </p:nvPr>
        </p:nvSpPr>
        <p:spPr>
          <a:xfrm>
            <a:off x="83817" y="58738"/>
            <a:ext cx="9765727" cy="921990"/>
          </a:xfrm>
        </p:spPr>
        <p:txBody>
          <a:bodyPr/>
          <a:lstStyle/>
          <a:p>
            <a:r>
              <a:rPr lang="en-US" sz="2800" b="1" dirty="0" smtClean="0">
                <a:latin typeface="Arial Narrow" panose="020B0606020202030204" pitchFamily="34" charset="0"/>
              </a:rPr>
              <a:t>UPDATE ON UPCOMING LEGISLATION</a:t>
            </a:r>
            <a:endParaRPr lang="en-US" sz="2800" b="1" dirty="0">
              <a:latin typeface="Arial Narrow" panose="020B0606020202030204" pitchFamily="34" charset="0"/>
            </a:endParaRPr>
          </a:p>
        </p:txBody>
      </p:sp>
      <p:sp>
        <p:nvSpPr>
          <p:cNvPr id="4" name="Slide Number Placeholder 3"/>
          <p:cNvSpPr>
            <a:spLocks noGrp="1"/>
          </p:cNvSpPr>
          <p:nvPr>
            <p:ph type="sldNum" sz="quarter" idx="11"/>
          </p:nvPr>
        </p:nvSpPr>
        <p:spPr/>
        <p:txBody>
          <a:bodyPr/>
          <a:lstStyle/>
          <a:p>
            <a:pPr>
              <a:defRPr/>
            </a:pPr>
            <a:fld id="{2D296F63-1016-4293-81B7-E105A37B09A6}" type="slidenum">
              <a:rPr lang="en-US" smtClean="0"/>
              <a:pPr>
                <a:defRPr/>
              </a:pPr>
              <a:t>37</a:t>
            </a:fld>
            <a:endParaRPr lang="en-US"/>
          </a:p>
        </p:txBody>
      </p:sp>
      <p:sp>
        <p:nvSpPr>
          <p:cNvPr id="6" name="Content Placeholder 5"/>
          <p:cNvSpPr>
            <a:spLocks noGrp="1"/>
          </p:cNvSpPr>
          <p:nvPr>
            <p:ph idx="4294967295"/>
          </p:nvPr>
        </p:nvSpPr>
        <p:spPr>
          <a:xfrm>
            <a:off x="89767" y="1124024"/>
            <a:ext cx="9693596" cy="5473328"/>
          </a:xfrm>
        </p:spPr>
        <p:txBody>
          <a:bodyPr>
            <a:scene3d>
              <a:camera prst="orthographicFront"/>
              <a:lightRig rig="threePt" dir="t"/>
            </a:scene3d>
            <a:sp3d extrusionH="57150">
              <a:bevelT w="38100" h="38100"/>
            </a:sp3d>
          </a:bodyPr>
          <a:lstStyle/>
          <a:p>
            <a:pPr marL="0" lvl="1" indent="0" algn="ctr">
              <a:buNone/>
            </a:pPr>
            <a:r>
              <a:rPr lang="en-US" sz="2400" b="1" dirty="0" smtClean="0">
                <a:solidFill>
                  <a:srgbClr val="006600"/>
                </a:solidFill>
                <a:latin typeface="Arial Narrow" panose="020B0606020202030204" pitchFamily="34" charset="0"/>
              </a:rPr>
              <a:t>IPID AMENDMENT BILL</a:t>
            </a:r>
          </a:p>
          <a:p>
            <a:pPr marL="0" lvl="1" indent="0" algn="just">
              <a:buNone/>
            </a:pPr>
            <a:endParaRPr lang="en-US" sz="2000" b="1" u="sng" dirty="0" smtClean="0">
              <a:latin typeface="Arial Narrow" panose="020B0606020202030204" pitchFamily="34" charset="0"/>
            </a:endParaRPr>
          </a:p>
          <a:p>
            <a:pPr marL="0" lvl="1" indent="0" algn="just">
              <a:lnSpc>
                <a:spcPct val="150000"/>
              </a:lnSpc>
              <a:buNone/>
            </a:pPr>
            <a:endParaRPr lang="en-US" sz="2400" b="1" dirty="0" smtClean="0">
              <a:latin typeface="Arial Narrow" panose="020B0606020202030204" pitchFamily="34" charset="0"/>
            </a:endParaRPr>
          </a:p>
          <a:p>
            <a:pPr marL="342900" lvl="1" indent="-342900" algn="just">
              <a:lnSpc>
                <a:spcPct val="150000"/>
              </a:lnSpc>
              <a:buFont typeface="Arial" panose="020B0604020202020204" pitchFamily="34" charset="0"/>
              <a:buChar char="•"/>
            </a:pPr>
            <a:endParaRPr lang="en-US" sz="2400" b="1" dirty="0">
              <a:latin typeface="Arial Narrow" panose="020B0606020202030204" pitchFamily="34" charset="0"/>
            </a:endParaRPr>
          </a:p>
          <a:p>
            <a:pPr marL="342900" lvl="1" indent="-342900" algn="just">
              <a:lnSpc>
                <a:spcPct val="150000"/>
              </a:lnSpc>
              <a:buFont typeface="Arial" panose="020B0604020202020204" pitchFamily="34" charset="0"/>
              <a:buChar char="•"/>
            </a:pPr>
            <a:endParaRPr lang="en-US" sz="1400" b="1" dirty="0" smtClean="0">
              <a:latin typeface="Arial Narrow" panose="020B0606020202030204" pitchFamily="34" charset="0"/>
            </a:endParaRPr>
          </a:p>
          <a:p>
            <a:pPr marL="0" lvl="1" indent="0" algn="just">
              <a:lnSpc>
                <a:spcPct val="150000"/>
              </a:lnSpc>
              <a:buNone/>
            </a:pPr>
            <a:endParaRPr lang="en-US" sz="1400" b="1" dirty="0" smtClean="0">
              <a:latin typeface="Arial Narrow" panose="020B0606020202030204" pitchFamily="34" charset="0"/>
            </a:endParaRPr>
          </a:p>
          <a:p>
            <a:pPr marL="342900" lvl="1" indent="-342900" algn="just">
              <a:lnSpc>
                <a:spcPct val="150000"/>
              </a:lnSpc>
              <a:buFont typeface="Arial" panose="020B0604020202020204" pitchFamily="34" charset="0"/>
              <a:buChar char="•"/>
            </a:pPr>
            <a:r>
              <a:rPr lang="en-US" sz="2200" b="1" dirty="0" smtClean="0">
                <a:latin typeface="Arial Narrow" panose="020B0606020202030204" pitchFamily="34" charset="0"/>
              </a:rPr>
              <a:t>The Department is working on </a:t>
            </a:r>
            <a:r>
              <a:rPr lang="en-US" sz="2200" b="1" dirty="0" err="1" smtClean="0">
                <a:latin typeface="Arial Narrow" panose="020B0606020202030204" pitchFamily="34" charset="0"/>
              </a:rPr>
              <a:t>finalising</a:t>
            </a:r>
            <a:r>
              <a:rPr lang="en-US" sz="2200" b="1" dirty="0" smtClean="0">
                <a:latin typeface="Arial Narrow" panose="020B0606020202030204" pitchFamily="34" charset="0"/>
              </a:rPr>
              <a:t> the Independent Police Investigative </a:t>
            </a:r>
            <a:r>
              <a:rPr lang="en-US" sz="2200" b="1" dirty="0">
                <a:latin typeface="Arial Narrow" panose="020B0606020202030204" pitchFamily="34" charset="0"/>
              </a:rPr>
              <a:t>Directorate (IPID) Amendment </a:t>
            </a:r>
            <a:r>
              <a:rPr lang="en-US" sz="2200" b="1" dirty="0" smtClean="0">
                <a:latin typeface="Arial Narrow" panose="020B0606020202030204" pitchFamily="34" charset="0"/>
              </a:rPr>
              <a:t>Bill</a:t>
            </a:r>
            <a:endParaRPr lang="en-US" sz="2200" b="1" dirty="0">
              <a:latin typeface="Arial Narrow" panose="020B0606020202030204" pitchFamily="34" charset="0"/>
            </a:endParaRPr>
          </a:p>
          <a:p>
            <a:pPr marL="342900" lvl="1" indent="-342900" algn="just">
              <a:lnSpc>
                <a:spcPct val="150000"/>
              </a:lnSpc>
              <a:buFont typeface="Arial" panose="020B0604020202020204" pitchFamily="34" charset="0"/>
              <a:buChar char="•"/>
            </a:pPr>
            <a:r>
              <a:rPr lang="en-ZA" sz="2200" b="1" dirty="0" smtClean="0">
                <a:latin typeface="Arial Narrow" panose="020B0606020202030204" pitchFamily="34" charset="0"/>
              </a:rPr>
              <a:t>The </a:t>
            </a:r>
            <a:r>
              <a:rPr lang="en-ZA" sz="2200" b="1" dirty="0">
                <a:latin typeface="Arial Narrow" panose="020B0606020202030204" pitchFamily="34" charset="0"/>
              </a:rPr>
              <a:t>Bill was prepared for consultation through the JCPS </a:t>
            </a:r>
            <a:r>
              <a:rPr lang="en-ZA" sz="2200" b="1" dirty="0" smtClean="0">
                <a:latin typeface="Arial Narrow" panose="020B0606020202030204" pitchFamily="34" charset="0"/>
              </a:rPr>
              <a:t>Cluster to endorse </a:t>
            </a:r>
            <a:r>
              <a:rPr lang="en-ZA" sz="2200" b="1" dirty="0">
                <a:latin typeface="Arial Narrow" panose="020B0606020202030204" pitchFamily="34" charset="0"/>
              </a:rPr>
              <a:t>for Cabinet </a:t>
            </a:r>
            <a:r>
              <a:rPr lang="en-ZA" sz="2200" b="1" dirty="0" smtClean="0">
                <a:latin typeface="Arial Narrow" panose="020B0606020202030204" pitchFamily="34" charset="0"/>
              </a:rPr>
              <a:t>approval in order </a:t>
            </a:r>
            <a:r>
              <a:rPr lang="en-ZA" sz="2200" b="1" dirty="0">
                <a:latin typeface="Arial Narrow" panose="020B0606020202030204" pitchFamily="34" charset="0"/>
              </a:rPr>
              <a:t>to introduce the Bill in </a:t>
            </a:r>
            <a:r>
              <a:rPr lang="en-ZA" sz="2200" b="1" dirty="0" smtClean="0">
                <a:latin typeface="Arial Narrow" panose="020B0606020202030204" pitchFamily="34" charset="0"/>
              </a:rPr>
              <a:t>Parliament during this financial year</a:t>
            </a:r>
            <a:endParaRPr lang="en-US" sz="2200" b="1" dirty="0">
              <a:latin typeface="Arial Narrow" panose="020B0606020202030204" pitchFamily="34" charset="0"/>
            </a:endParaRPr>
          </a:p>
          <a:p>
            <a:pPr marL="0" lvl="1" indent="0">
              <a:buNone/>
            </a:pPr>
            <a:endParaRPr lang="en-US" sz="2000" b="1" u="sng" dirty="0"/>
          </a:p>
          <a:p>
            <a:endParaRPr lang="en-US" dirty="0"/>
          </a:p>
        </p:txBody>
      </p:sp>
      <p:pic>
        <p:nvPicPr>
          <p:cNvPr id="3" name="Picture 2"/>
          <p:cNvPicPr>
            <a:picLocks noChangeAspect="1"/>
          </p:cNvPicPr>
          <p:nvPr/>
        </p:nvPicPr>
        <p:blipFill>
          <a:blip r:embed="rId4" cstate="print">
            <a:duotone>
              <a:schemeClr val="accent1">
                <a:shade val="45000"/>
                <a:satMod val="135000"/>
              </a:schemeClr>
              <a:prstClr val="white"/>
            </a:duotone>
          </a:blip>
          <a:stretch>
            <a:fillRect/>
          </a:stretch>
        </p:blipFill>
        <p:spPr>
          <a:xfrm>
            <a:off x="3643312" y="1700808"/>
            <a:ext cx="2619375" cy="1743075"/>
          </a:xfrm>
          <a:prstGeom prst="rect">
            <a:avLst/>
          </a:prstGeom>
        </p:spPr>
      </p:pic>
    </p:spTree>
    <p:extLst>
      <p:ext uri="{BB962C8B-B14F-4D97-AF65-F5344CB8AC3E}">
        <p14:creationId xmlns:p14="http://schemas.microsoft.com/office/powerpoint/2010/main" xmlns="" val="1892617160"/>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p:cNvSpPr>
            <a:spLocks noChangeArrowheads="1"/>
          </p:cNvSpPr>
          <p:nvPr/>
        </p:nvSpPr>
        <p:spPr bwMode="auto">
          <a:xfrm>
            <a:off x="0" y="1"/>
            <a:ext cx="9906000" cy="1196752"/>
          </a:xfrm>
          <a:prstGeom prst="rect">
            <a:avLst/>
          </a:prstGeom>
          <a:gradFill rotWithShape="0">
            <a:gsLst>
              <a:gs pos="100000">
                <a:srgbClr val="FFFFFF"/>
              </a:gs>
              <a:gs pos="0">
                <a:srgbClr val="CDE3A3"/>
              </a:gs>
            </a:gsLst>
            <a:lin ang="5400000" scaled="1"/>
          </a:gradFill>
          <a:ln>
            <a:noFill/>
          </a:ln>
          <a:effectLst/>
        </p:spPr>
        <p:txBody>
          <a:bodyPr vert="horz" wrap="square" lIns="36576" tIns="36576" rIns="36576" bIns="36576" numCol="1" anchor="t" anchorCtr="0" compatLnSpc="1">
            <a:prstTxWarp prst="textNoShape">
              <a:avLst/>
            </a:prstTxWarp>
          </a:bodyPr>
          <a:lstStyle/>
          <a:p>
            <a:endParaRPr lang="en-US"/>
          </a:p>
        </p:txBody>
      </p:sp>
      <p:pic>
        <p:nvPicPr>
          <p:cNvPr id="7" name="Picture 3"/>
          <p:cNvPicPr>
            <a:picLocks noChangeAspect="1" noChangeArrowheads="1"/>
          </p:cNvPicPr>
          <p:nvPr/>
        </p:nvPicPr>
        <p:blipFill>
          <a:blip r:embed="rId3" cstate="print">
            <a:extLst>
              <a:ext uri="{28A0092B-C50C-407E-A947-70E740481C1C}">
                <a14:useLocalDpi xmlns:a14="http://schemas.microsoft.com/office/drawing/2010/main" xmlns="" val="0"/>
              </a:ext>
            </a:extLst>
          </a:blip>
          <a:srcRect l="75917" t="68320" r="5171" b="16243"/>
          <a:stretch>
            <a:fillRect/>
          </a:stretch>
        </p:blipFill>
        <p:spPr bwMode="auto">
          <a:xfrm rot="10800000" flipH="1">
            <a:off x="-4763" y="3175"/>
            <a:ext cx="1600201" cy="841375"/>
          </a:xfrm>
          <a:prstGeom prst="rect">
            <a:avLst/>
          </a:prstGeom>
          <a:noFill/>
          <a:ln>
            <a:noFill/>
          </a:ln>
          <a:effectLst/>
          <a:extLst>
            <a:ext uri="{909E8E84-426E-40DD-AFC4-6F175D3DCCD1}">
              <a14:hiddenFill xmlns:a14="http://schemas.microsoft.com/office/drawing/2010/main" xmlns="">
                <a:solidFill>
                  <a:srgbClr val="5B9BD5"/>
                </a:solidFill>
              </a14:hiddenFill>
            </a:ext>
            <a:ext uri="{91240B29-F687-4F45-9708-019B960494DF}">
              <a14:hiddenLine xmlns:a14="http://schemas.microsoft.com/office/drawing/2010/main" xmlns="" w="25400" algn="ctr">
                <a:solidFill>
                  <a:srgbClr val="000000"/>
                </a:solidFill>
                <a:miter lim="800000"/>
                <a:headEnd/>
                <a:tailEnd/>
              </a14:hiddenLine>
            </a:ext>
            <a:ext uri="{AF507438-7753-43E0-B8FC-AC1667EBCBE1}">
              <a14:hiddenEffects xmlns:a14="http://schemas.microsoft.com/office/drawing/2010/main" xmlns="">
                <a:effectLst>
                  <a:outerShdw dist="35921" dir="2700000" algn="ctr" rotWithShape="0">
                    <a:srgbClr val="000000"/>
                  </a:outerShdw>
                </a:effectLst>
              </a14:hiddenEffects>
            </a:ext>
          </a:extLst>
        </p:spPr>
      </p:pic>
      <p:sp>
        <p:nvSpPr>
          <p:cNvPr id="3" name="Content Placeholder 2"/>
          <p:cNvSpPr>
            <a:spLocks noGrp="1"/>
          </p:cNvSpPr>
          <p:nvPr>
            <p:ph sz="half" idx="1"/>
          </p:nvPr>
        </p:nvSpPr>
        <p:spPr>
          <a:xfrm>
            <a:off x="200472" y="1066942"/>
            <a:ext cx="4525516" cy="5674426"/>
          </a:xfrm>
        </p:spPr>
        <p:txBody>
          <a:bodyPr/>
          <a:lstStyle/>
          <a:p>
            <a:pPr marL="0" lvl="0" indent="0" algn="just">
              <a:lnSpc>
                <a:spcPct val="150000"/>
              </a:lnSpc>
              <a:spcBef>
                <a:spcPts val="0"/>
              </a:spcBef>
              <a:buNone/>
            </a:pPr>
            <a:r>
              <a:rPr lang="en-US" sz="2000" b="1" dirty="0">
                <a:solidFill>
                  <a:srgbClr val="000000"/>
                </a:solidFill>
                <a:latin typeface="Arial Narrow" panose="020B0606020202030204" pitchFamily="34" charset="0"/>
              </a:rPr>
              <a:t>Whether the previous financial statements of departments and their budgets show material losses</a:t>
            </a:r>
          </a:p>
          <a:p>
            <a:pPr marL="0" lvl="0" indent="0" algn="just">
              <a:lnSpc>
                <a:spcPct val="150000"/>
              </a:lnSpc>
              <a:spcBef>
                <a:spcPts val="0"/>
              </a:spcBef>
              <a:buNone/>
            </a:pPr>
            <a:r>
              <a:rPr lang="en-US" sz="2000" dirty="0">
                <a:solidFill>
                  <a:srgbClr val="000000"/>
                </a:solidFill>
                <a:latin typeface="Arial Narrow" panose="020B0606020202030204" pitchFamily="34" charset="0"/>
              </a:rPr>
              <a:t>The Department did not have material losses in the 2022/23 financial year. However there was one case confirmed as irregular expenditure for R35 000.00 – and the process of disciplinary/corrective action is in process. There is also two cases referred to the Judicial Service Commission related to the DPCI Judge for confirmation of irregular expenditure or not.</a:t>
            </a:r>
            <a:endParaRPr lang="en-US" sz="2000" b="1" u="sng" dirty="0">
              <a:solidFill>
                <a:srgbClr val="000000"/>
              </a:solidFill>
              <a:latin typeface="Arial Narrow" panose="020B0606020202030204" pitchFamily="34" charset="0"/>
            </a:endParaRPr>
          </a:p>
          <a:p>
            <a:pPr marL="0" indent="0">
              <a:buNone/>
            </a:pPr>
            <a:endParaRPr lang="en-ZA" dirty="0"/>
          </a:p>
        </p:txBody>
      </p:sp>
      <p:sp>
        <p:nvSpPr>
          <p:cNvPr id="8" name="Content Placeholder 7"/>
          <p:cNvSpPr>
            <a:spLocks noGrp="1"/>
          </p:cNvSpPr>
          <p:nvPr>
            <p:ph sz="half" idx="2"/>
          </p:nvPr>
        </p:nvSpPr>
        <p:spPr>
          <a:xfrm>
            <a:off x="5023644" y="1252317"/>
            <a:ext cx="4381500" cy="5272308"/>
          </a:xfrm>
        </p:spPr>
        <p:txBody>
          <a:bodyPr/>
          <a:lstStyle/>
          <a:p>
            <a:pPr marL="0" lvl="0" indent="0" algn="just">
              <a:lnSpc>
                <a:spcPct val="150000"/>
              </a:lnSpc>
              <a:spcBef>
                <a:spcPts val="0"/>
              </a:spcBef>
              <a:buNone/>
            </a:pPr>
            <a:r>
              <a:rPr lang="en-US" sz="2000" b="1" dirty="0">
                <a:solidFill>
                  <a:srgbClr val="000000"/>
                </a:solidFill>
                <a:latin typeface="Arial Narrow" panose="020B0606020202030204" pitchFamily="34" charset="0"/>
              </a:rPr>
              <a:t>Whether the Department has taken any reasonable measures to recover any material losses</a:t>
            </a:r>
          </a:p>
          <a:p>
            <a:pPr marL="0" lvl="0" indent="0" algn="just">
              <a:lnSpc>
                <a:spcPct val="150000"/>
              </a:lnSpc>
              <a:spcBef>
                <a:spcPts val="0"/>
              </a:spcBef>
              <a:buNone/>
            </a:pPr>
            <a:r>
              <a:rPr lang="en-US" sz="2000" dirty="0">
                <a:solidFill>
                  <a:srgbClr val="000000"/>
                </a:solidFill>
                <a:latin typeface="Arial Narrow" panose="020B0606020202030204" pitchFamily="34" charset="0"/>
              </a:rPr>
              <a:t>The </a:t>
            </a:r>
            <a:r>
              <a:rPr lang="en-US" sz="2000" dirty="0" smtClean="0">
                <a:solidFill>
                  <a:srgbClr val="000000"/>
                </a:solidFill>
                <a:latin typeface="Arial Narrow" panose="020B0606020202030204" pitchFamily="34" charset="0"/>
              </a:rPr>
              <a:t>Department </a:t>
            </a:r>
            <a:r>
              <a:rPr lang="en-US" sz="2000" dirty="0">
                <a:solidFill>
                  <a:srgbClr val="000000"/>
                </a:solidFill>
                <a:latin typeface="Arial Narrow" panose="020B0606020202030204" pitchFamily="34" charset="0"/>
              </a:rPr>
              <a:t>has processes and procedures in place to prevent material losses as well as recovery there-off in case of such an occurrence.</a:t>
            </a:r>
          </a:p>
          <a:p>
            <a:pPr marL="0" indent="0">
              <a:buNone/>
            </a:pPr>
            <a:endParaRPr lang="en-ZA" dirty="0"/>
          </a:p>
        </p:txBody>
      </p:sp>
      <p:sp>
        <p:nvSpPr>
          <p:cNvPr id="4" name="Slide Number Placeholder 3"/>
          <p:cNvSpPr>
            <a:spLocks noGrp="1"/>
          </p:cNvSpPr>
          <p:nvPr>
            <p:ph type="sldNum" sz="quarter" idx="11"/>
          </p:nvPr>
        </p:nvSpPr>
        <p:spPr/>
        <p:txBody>
          <a:bodyPr/>
          <a:lstStyle/>
          <a:p>
            <a:pPr>
              <a:defRPr/>
            </a:pPr>
            <a:fld id="{2D296F63-1016-4293-81B7-E105A37B09A6}" type="slidenum">
              <a:rPr lang="en-US" smtClean="0"/>
              <a:pPr>
                <a:defRPr/>
              </a:pPr>
              <a:t>38</a:t>
            </a:fld>
            <a:endParaRPr lang="en-US"/>
          </a:p>
        </p:txBody>
      </p:sp>
      <p:sp>
        <p:nvSpPr>
          <p:cNvPr id="2" name="Title 1"/>
          <p:cNvSpPr>
            <a:spLocks noGrp="1"/>
          </p:cNvSpPr>
          <p:nvPr>
            <p:ph type="title" idx="4294967295"/>
          </p:nvPr>
        </p:nvSpPr>
        <p:spPr>
          <a:xfrm>
            <a:off x="141288" y="58738"/>
            <a:ext cx="9764712" cy="922337"/>
          </a:xfrm>
        </p:spPr>
        <p:txBody>
          <a:bodyPr/>
          <a:lstStyle/>
          <a:p>
            <a:r>
              <a:rPr lang="en-US" sz="2400" b="1" dirty="0" smtClean="0">
                <a:latin typeface="Arial Narrow" panose="020B0606020202030204" pitchFamily="34" charset="0"/>
              </a:rPr>
              <a:t>FINANCIAL MANAGEMENT OF THE DEPARTMENT</a:t>
            </a:r>
            <a:endParaRPr lang="en-US" sz="2400" b="1" dirty="0">
              <a:latin typeface="Arial Narrow" panose="020B0606020202030204" pitchFamily="34" charset="0"/>
            </a:endParaRPr>
          </a:p>
        </p:txBody>
      </p:sp>
      <p:pic>
        <p:nvPicPr>
          <p:cNvPr id="9" name="Picture 8"/>
          <p:cNvPicPr>
            <a:picLocks noChangeAspect="1"/>
          </p:cNvPicPr>
          <p:nvPr/>
        </p:nvPicPr>
        <p:blipFill>
          <a:blip r:embed="rId4" cstate="print">
            <a:duotone>
              <a:prstClr val="black"/>
              <a:srgbClr val="336600">
                <a:tint val="45000"/>
                <a:satMod val="400000"/>
              </a:srgbClr>
            </a:duotone>
          </a:blip>
          <a:stretch>
            <a:fillRect/>
          </a:stretch>
        </p:blipFill>
        <p:spPr>
          <a:xfrm>
            <a:off x="5568474" y="4675029"/>
            <a:ext cx="3291840" cy="1849596"/>
          </a:xfrm>
          <a:prstGeom prst="ellipse">
            <a:avLst/>
          </a:prstGeom>
          <a:ln>
            <a:noFill/>
          </a:ln>
          <a:effectLst>
            <a:softEdge rad="112500"/>
          </a:effectLst>
        </p:spPr>
      </p:pic>
    </p:spTree>
    <p:extLst>
      <p:ext uri="{BB962C8B-B14F-4D97-AF65-F5344CB8AC3E}">
        <p14:creationId xmlns:p14="http://schemas.microsoft.com/office/powerpoint/2010/main" xmlns="" val="4091889221"/>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495300" y="2121251"/>
            <a:ext cx="8915400" cy="4421088"/>
          </a:xfrm>
        </p:spPr>
        <p:txBody>
          <a:bodyPr/>
          <a:lstStyle/>
          <a:p>
            <a:pPr marL="0" indent="0" algn="ctr">
              <a:buNone/>
            </a:pPr>
            <a:endParaRPr lang="en-US" dirty="0"/>
          </a:p>
          <a:p>
            <a:pPr marL="0" indent="0" algn="ctr">
              <a:buNone/>
            </a:pPr>
            <a:endParaRPr lang="en-US" dirty="0"/>
          </a:p>
          <a:p>
            <a:pPr marL="0" indent="0" algn="ctr">
              <a:buNone/>
            </a:pPr>
            <a:r>
              <a:rPr lang="en-US" sz="6000" b="1" dirty="0">
                <a:solidFill>
                  <a:srgbClr val="336600"/>
                </a:solidFill>
              </a:rPr>
              <a:t>THANK YOU</a:t>
            </a:r>
          </a:p>
        </p:txBody>
      </p:sp>
      <p:sp>
        <p:nvSpPr>
          <p:cNvPr id="4" name="Slide Number Placeholder 3"/>
          <p:cNvSpPr>
            <a:spLocks noGrp="1"/>
          </p:cNvSpPr>
          <p:nvPr>
            <p:ph type="sldNum" sz="quarter" idx="11"/>
          </p:nvPr>
        </p:nvSpPr>
        <p:spPr/>
        <p:txBody>
          <a:bodyPr/>
          <a:lstStyle/>
          <a:p>
            <a:pPr>
              <a:defRPr/>
            </a:pPr>
            <a:fld id="{2D296F63-1016-4293-81B7-E105A37B09A6}" type="slidenum">
              <a:rPr lang="en-US" smtClean="0"/>
              <a:pPr>
                <a:defRPr/>
              </a:pPr>
              <a:t>39</a:t>
            </a:fld>
            <a:endParaRPr lang="en-US"/>
          </a:p>
        </p:txBody>
      </p:sp>
      <p:sp>
        <p:nvSpPr>
          <p:cNvPr id="5" name="Rectangle 2"/>
          <p:cNvSpPr>
            <a:spLocks noChangeArrowheads="1"/>
          </p:cNvSpPr>
          <p:nvPr/>
        </p:nvSpPr>
        <p:spPr bwMode="auto">
          <a:xfrm>
            <a:off x="0" y="1"/>
            <a:ext cx="9906000" cy="1196752"/>
          </a:xfrm>
          <a:prstGeom prst="rect">
            <a:avLst/>
          </a:prstGeom>
          <a:gradFill rotWithShape="0">
            <a:gsLst>
              <a:gs pos="100000">
                <a:srgbClr val="FFFFFF"/>
              </a:gs>
              <a:gs pos="0">
                <a:srgbClr val="CDE3A3"/>
              </a:gs>
            </a:gsLst>
            <a:lin ang="5400000" scaled="1"/>
          </a:gradFill>
          <a:ln>
            <a:noFill/>
          </a:ln>
          <a:effectLst/>
        </p:spPr>
        <p:txBody>
          <a:bodyPr vert="horz" wrap="square" lIns="36576" tIns="36576" rIns="36576" bIns="36576" numCol="1" anchor="t" anchorCtr="0" compatLnSpc="1">
            <a:prstTxWarp prst="textNoShape">
              <a:avLst/>
            </a:prstTxWarp>
          </a:bodyPr>
          <a:lstStyle/>
          <a:p>
            <a:endParaRPr lang="en-US"/>
          </a:p>
        </p:txBody>
      </p:sp>
      <p:pic>
        <p:nvPicPr>
          <p:cNvPr id="6" name="Picture 3"/>
          <p:cNvPicPr>
            <a:picLocks noChangeAspect="1" noChangeArrowheads="1"/>
          </p:cNvPicPr>
          <p:nvPr/>
        </p:nvPicPr>
        <p:blipFill>
          <a:blip r:embed="rId2" cstate="print">
            <a:extLst>
              <a:ext uri="{28A0092B-C50C-407E-A947-70E740481C1C}">
                <a14:useLocalDpi xmlns:a14="http://schemas.microsoft.com/office/drawing/2010/main" xmlns="" val="0"/>
              </a:ext>
            </a:extLst>
          </a:blip>
          <a:srcRect l="75917" t="68320" r="5171" b="16243"/>
          <a:stretch>
            <a:fillRect/>
          </a:stretch>
        </p:blipFill>
        <p:spPr bwMode="auto">
          <a:xfrm rot="10800000" flipH="1">
            <a:off x="-4763" y="3175"/>
            <a:ext cx="1600201" cy="841375"/>
          </a:xfrm>
          <a:prstGeom prst="rect">
            <a:avLst/>
          </a:prstGeom>
          <a:noFill/>
          <a:ln>
            <a:noFill/>
          </a:ln>
          <a:effectLst/>
          <a:extLst>
            <a:ext uri="{909E8E84-426E-40DD-AFC4-6F175D3DCCD1}">
              <a14:hiddenFill xmlns:a14="http://schemas.microsoft.com/office/drawing/2010/main" xmlns="">
                <a:solidFill>
                  <a:srgbClr val="5B9BD5"/>
                </a:solidFill>
              </a14:hiddenFill>
            </a:ext>
            <a:ext uri="{91240B29-F687-4F45-9708-019B960494DF}">
              <a14:hiddenLine xmlns:a14="http://schemas.microsoft.com/office/drawing/2010/main" xmlns="" w="25400" algn="ctr">
                <a:solidFill>
                  <a:srgbClr val="000000"/>
                </a:solidFill>
                <a:miter lim="800000"/>
                <a:headEnd/>
                <a:tailEnd/>
              </a14:hiddenLine>
            </a:ext>
            <a:ext uri="{AF507438-7753-43E0-B8FC-AC1667EBCBE1}">
              <a14:hiddenEffects xmlns:a14="http://schemas.microsoft.com/office/drawing/2010/main" xmlns="">
                <a:effectLst>
                  <a:outerShdw dist="35921" dir="2700000" algn="ctr" rotWithShape="0">
                    <a:srgbClr val="000000"/>
                  </a:outerShdw>
                </a:effectLst>
              </a14:hiddenEffects>
            </a:ext>
          </a:extLst>
        </p:spPr>
      </p:pic>
      <p:pic>
        <p:nvPicPr>
          <p:cNvPr id="7" name="Picture 6"/>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3380934" y="1340768"/>
            <a:ext cx="3144131" cy="1182475"/>
          </a:xfrm>
          <a:prstGeom prst="rect">
            <a:avLst/>
          </a:prstGeom>
        </p:spPr>
      </p:pic>
    </p:spTree>
    <p:extLst>
      <p:ext uri="{BB962C8B-B14F-4D97-AF65-F5344CB8AC3E}">
        <p14:creationId xmlns:p14="http://schemas.microsoft.com/office/powerpoint/2010/main" xmlns="" val="102200602"/>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 name="Rectangle 2"/>
          <p:cNvSpPr>
            <a:spLocks noChangeArrowheads="1"/>
          </p:cNvSpPr>
          <p:nvPr/>
        </p:nvSpPr>
        <p:spPr bwMode="auto">
          <a:xfrm>
            <a:off x="0" y="1"/>
            <a:ext cx="9906000" cy="1196752"/>
          </a:xfrm>
          <a:prstGeom prst="rect">
            <a:avLst/>
          </a:prstGeom>
          <a:gradFill rotWithShape="0">
            <a:gsLst>
              <a:gs pos="100000">
                <a:srgbClr val="FFFFFF"/>
              </a:gs>
              <a:gs pos="0">
                <a:srgbClr val="CDE3A3"/>
              </a:gs>
            </a:gsLst>
            <a:lin ang="5400000" scaled="1"/>
          </a:gradFill>
          <a:ln>
            <a:noFill/>
          </a:ln>
          <a:effectLst/>
        </p:spPr>
        <p:txBody>
          <a:bodyPr vert="horz" wrap="square" lIns="36576" tIns="36576" rIns="36576" bIns="36576" numCol="1" anchor="t" anchorCtr="0" compatLnSpc="1">
            <a:prstTxWarp prst="textNoShape">
              <a:avLst/>
            </a:prstTxWarp>
          </a:bodyPr>
          <a:lstStyle/>
          <a:p>
            <a:endParaRPr lang="en-US"/>
          </a:p>
        </p:txBody>
      </p:sp>
      <p:pic>
        <p:nvPicPr>
          <p:cNvPr id="52" name="Picture 3"/>
          <p:cNvPicPr>
            <a:picLocks noChangeAspect="1" noChangeArrowheads="1"/>
          </p:cNvPicPr>
          <p:nvPr/>
        </p:nvPicPr>
        <p:blipFill>
          <a:blip r:embed="rId2" cstate="print">
            <a:extLst>
              <a:ext uri="{28A0092B-C50C-407E-A947-70E740481C1C}">
                <a14:useLocalDpi xmlns:a14="http://schemas.microsoft.com/office/drawing/2010/main" xmlns="" val="0"/>
              </a:ext>
            </a:extLst>
          </a:blip>
          <a:srcRect l="75917" t="68320" r="5171" b="16243"/>
          <a:stretch>
            <a:fillRect/>
          </a:stretch>
        </p:blipFill>
        <p:spPr bwMode="auto">
          <a:xfrm rot="10800000" flipH="1">
            <a:off x="-4763" y="3175"/>
            <a:ext cx="1600201" cy="841375"/>
          </a:xfrm>
          <a:prstGeom prst="rect">
            <a:avLst/>
          </a:prstGeom>
          <a:noFill/>
          <a:ln>
            <a:noFill/>
          </a:ln>
          <a:effectLst/>
          <a:extLst>
            <a:ext uri="{909E8E84-426E-40DD-AFC4-6F175D3DCCD1}">
              <a14:hiddenFill xmlns:a14="http://schemas.microsoft.com/office/drawing/2010/main" xmlns="">
                <a:solidFill>
                  <a:srgbClr val="5B9BD5"/>
                </a:solidFill>
              </a14:hiddenFill>
            </a:ext>
            <a:ext uri="{91240B29-F687-4F45-9708-019B960494DF}">
              <a14:hiddenLine xmlns:a14="http://schemas.microsoft.com/office/drawing/2010/main" xmlns="" w="25400" algn="ctr">
                <a:solidFill>
                  <a:srgbClr val="000000"/>
                </a:solidFill>
                <a:miter lim="800000"/>
                <a:headEnd/>
                <a:tailEnd/>
              </a14:hiddenLine>
            </a:ext>
            <a:ext uri="{AF507438-7753-43E0-B8FC-AC1667EBCBE1}">
              <a14:hiddenEffects xmlns:a14="http://schemas.microsoft.com/office/drawing/2010/main" xmlns="">
                <a:effectLst>
                  <a:outerShdw dist="35921" dir="2700000" algn="ctr" rotWithShape="0">
                    <a:srgbClr val="000000"/>
                  </a:outerShdw>
                </a:effectLst>
              </a14:hiddenEffects>
            </a:ext>
          </a:extLst>
        </p:spPr>
      </p:pic>
      <p:sp>
        <p:nvSpPr>
          <p:cNvPr id="4" name="Rectangle 2"/>
          <p:cNvSpPr txBox="1">
            <a:spLocks noChangeArrowheads="1"/>
          </p:cNvSpPr>
          <p:nvPr/>
        </p:nvSpPr>
        <p:spPr bwMode="auto">
          <a:xfrm>
            <a:off x="333722" y="104956"/>
            <a:ext cx="9143999" cy="82282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defRPr/>
            </a:pPr>
            <a:r>
              <a:rPr lang="x-none" sz="2800" b="1" cap="all" dirty="0">
                <a:solidFill>
                  <a:srgbClr val="000000"/>
                </a:solidFill>
                <a:latin typeface="Arial Narrow" panose="020B0606020202030204" pitchFamily="34" charset="0"/>
              </a:rPr>
              <a:t>INSTITUTIONAL POLICIES </a:t>
            </a:r>
            <a:r>
              <a:rPr lang="en-ZA" sz="2800" b="1" cap="all" dirty="0">
                <a:solidFill>
                  <a:srgbClr val="000000"/>
                </a:solidFill>
                <a:latin typeface="Arial Narrow" panose="020B0606020202030204" pitchFamily="34" charset="0"/>
              </a:rPr>
              <a:t>and </a:t>
            </a:r>
            <a:r>
              <a:rPr lang="x-none" sz="2800" b="1" cap="all" dirty="0">
                <a:solidFill>
                  <a:srgbClr val="000000"/>
                </a:solidFill>
                <a:latin typeface="Arial Narrow" panose="020B0606020202030204" pitchFamily="34" charset="0"/>
              </a:rPr>
              <a:t>STRATEGIES </a:t>
            </a:r>
            <a:endParaRPr lang="en-US" sz="2800" b="1" cap="all" dirty="0">
              <a:solidFill>
                <a:srgbClr val="000000"/>
              </a:solidFill>
              <a:latin typeface="Arial Narrow" panose="020B0606020202030204" pitchFamily="34" charset="0"/>
            </a:endParaRPr>
          </a:p>
          <a:p>
            <a:pPr algn="ctr" eaLnBrk="1" hangingPunct="1">
              <a:spcBef>
                <a:spcPct val="0"/>
              </a:spcBef>
              <a:buFontTx/>
              <a:buNone/>
              <a:defRPr/>
            </a:pPr>
            <a:r>
              <a:rPr lang="x-none" sz="2800" b="1" cap="all" dirty="0">
                <a:solidFill>
                  <a:srgbClr val="000000"/>
                </a:solidFill>
                <a:latin typeface="Arial Narrow" panose="020B0606020202030204" pitchFamily="34" charset="0"/>
              </a:rPr>
              <a:t>GOVERNING THE </a:t>
            </a:r>
            <a:r>
              <a:rPr lang="en-ZA" sz="2800" b="1" cap="all" dirty="0">
                <a:solidFill>
                  <a:srgbClr val="000000"/>
                </a:solidFill>
                <a:latin typeface="Arial Narrow" panose="020B0606020202030204" pitchFamily="34" charset="0"/>
              </a:rPr>
              <a:t>5</a:t>
            </a:r>
            <a:r>
              <a:rPr lang="x-none" sz="2800" b="1" cap="all" dirty="0">
                <a:solidFill>
                  <a:srgbClr val="000000"/>
                </a:solidFill>
                <a:latin typeface="Arial Narrow" panose="020B0606020202030204" pitchFamily="34" charset="0"/>
              </a:rPr>
              <a:t>-YEAR PLANNING PERIOD</a:t>
            </a:r>
            <a:endParaRPr lang="en-US" altLang="en-US" sz="2800" b="1" dirty="0">
              <a:latin typeface="Arial Narrow" panose="020B0606020202030204" pitchFamily="34" charset="0"/>
            </a:endParaRPr>
          </a:p>
        </p:txBody>
      </p:sp>
      <p:grpSp>
        <p:nvGrpSpPr>
          <p:cNvPr id="183" name="Group 182"/>
          <p:cNvGrpSpPr/>
          <p:nvPr/>
        </p:nvGrpSpPr>
        <p:grpSpPr>
          <a:xfrm>
            <a:off x="632520" y="1484784"/>
            <a:ext cx="8503920" cy="4846320"/>
            <a:chOff x="335358" y="1081263"/>
            <a:chExt cx="8450817" cy="5679918"/>
          </a:xfrm>
        </p:grpSpPr>
        <p:cxnSp>
          <p:nvCxnSpPr>
            <p:cNvPr id="169" name="Straight Connector 168"/>
            <p:cNvCxnSpPr/>
            <p:nvPr/>
          </p:nvCxnSpPr>
          <p:spPr>
            <a:xfrm flipH="1">
              <a:off x="5046910" y="6421199"/>
              <a:ext cx="423511" cy="0"/>
            </a:xfrm>
            <a:prstGeom prst="line">
              <a:avLst/>
            </a:prstGeom>
            <a:ln w="28575"/>
          </p:spPr>
          <p:style>
            <a:lnRef idx="1">
              <a:schemeClr val="dk1"/>
            </a:lnRef>
            <a:fillRef idx="0">
              <a:schemeClr val="dk1"/>
            </a:fillRef>
            <a:effectRef idx="0">
              <a:schemeClr val="dk1"/>
            </a:effectRef>
            <a:fontRef idx="minor">
              <a:schemeClr val="tx1"/>
            </a:fontRef>
          </p:style>
        </p:cxnSp>
        <p:cxnSp>
          <p:nvCxnSpPr>
            <p:cNvPr id="170" name="Straight Connector 169"/>
            <p:cNvCxnSpPr/>
            <p:nvPr/>
          </p:nvCxnSpPr>
          <p:spPr>
            <a:xfrm flipH="1">
              <a:off x="5036750" y="2222561"/>
              <a:ext cx="423511" cy="0"/>
            </a:xfrm>
            <a:prstGeom prst="line">
              <a:avLst/>
            </a:prstGeom>
            <a:ln w="28575"/>
          </p:spPr>
          <p:style>
            <a:lnRef idx="1">
              <a:schemeClr val="dk1"/>
            </a:lnRef>
            <a:fillRef idx="0">
              <a:schemeClr val="dk1"/>
            </a:fillRef>
            <a:effectRef idx="0">
              <a:schemeClr val="dk1"/>
            </a:effectRef>
            <a:fontRef idx="minor">
              <a:schemeClr val="tx1"/>
            </a:fontRef>
          </p:style>
        </p:cxnSp>
        <p:cxnSp>
          <p:nvCxnSpPr>
            <p:cNvPr id="171" name="Straight Connector 170"/>
            <p:cNvCxnSpPr/>
            <p:nvPr/>
          </p:nvCxnSpPr>
          <p:spPr>
            <a:xfrm flipH="1">
              <a:off x="5036750" y="3061564"/>
              <a:ext cx="423511" cy="0"/>
            </a:xfrm>
            <a:prstGeom prst="line">
              <a:avLst/>
            </a:prstGeom>
            <a:ln w="28575"/>
          </p:spPr>
          <p:style>
            <a:lnRef idx="1">
              <a:schemeClr val="dk1"/>
            </a:lnRef>
            <a:fillRef idx="0">
              <a:schemeClr val="dk1"/>
            </a:fillRef>
            <a:effectRef idx="0">
              <a:schemeClr val="dk1"/>
            </a:effectRef>
            <a:fontRef idx="minor">
              <a:schemeClr val="tx1"/>
            </a:fontRef>
          </p:style>
        </p:cxnSp>
        <p:cxnSp>
          <p:nvCxnSpPr>
            <p:cNvPr id="172" name="Straight Connector 171"/>
            <p:cNvCxnSpPr/>
            <p:nvPr/>
          </p:nvCxnSpPr>
          <p:spPr>
            <a:xfrm flipH="1">
              <a:off x="5046910" y="3872114"/>
              <a:ext cx="423511" cy="0"/>
            </a:xfrm>
            <a:prstGeom prst="line">
              <a:avLst/>
            </a:prstGeom>
            <a:ln w="28575"/>
          </p:spPr>
          <p:style>
            <a:lnRef idx="1">
              <a:schemeClr val="dk1"/>
            </a:lnRef>
            <a:fillRef idx="0">
              <a:schemeClr val="dk1"/>
            </a:fillRef>
            <a:effectRef idx="0">
              <a:schemeClr val="dk1"/>
            </a:effectRef>
            <a:fontRef idx="minor">
              <a:schemeClr val="tx1"/>
            </a:fontRef>
          </p:style>
        </p:cxnSp>
        <p:cxnSp>
          <p:nvCxnSpPr>
            <p:cNvPr id="173" name="Straight Connector 172"/>
            <p:cNvCxnSpPr/>
            <p:nvPr/>
          </p:nvCxnSpPr>
          <p:spPr>
            <a:xfrm flipH="1">
              <a:off x="5046910" y="4735316"/>
              <a:ext cx="423511" cy="0"/>
            </a:xfrm>
            <a:prstGeom prst="line">
              <a:avLst/>
            </a:prstGeom>
            <a:ln w="28575"/>
          </p:spPr>
          <p:style>
            <a:lnRef idx="1">
              <a:schemeClr val="dk1"/>
            </a:lnRef>
            <a:fillRef idx="0">
              <a:schemeClr val="dk1"/>
            </a:fillRef>
            <a:effectRef idx="0">
              <a:schemeClr val="dk1"/>
            </a:effectRef>
            <a:fontRef idx="minor">
              <a:schemeClr val="tx1"/>
            </a:fontRef>
          </p:style>
        </p:cxnSp>
        <p:cxnSp>
          <p:nvCxnSpPr>
            <p:cNvPr id="174" name="Straight Connector 173"/>
            <p:cNvCxnSpPr/>
            <p:nvPr/>
          </p:nvCxnSpPr>
          <p:spPr>
            <a:xfrm flipH="1">
              <a:off x="5034861" y="5617924"/>
              <a:ext cx="423511" cy="0"/>
            </a:xfrm>
            <a:prstGeom prst="line">
              <a:avLst/>
            </a:prstGeom>
            <a:ln w="28575"/>
          </p:spPr>
          <p:style>
            <a:lnRef idx="1">
              <a:schemeClr val="dk1"/>
            </a:lnRef>
            <a:fillRef idx="0">
              <a:schemeClr val="dk1"/>
            </a:fillRef>
            <a:effectRef idx="0">
              <a:schemeClr val="dk1"/>
            </a:effectRef>
            <a:fontRef idx="minor">
              <a:schemeClr val="tx1"/>
            </a:fontRef>
          </p:style>
        </p:cxnSp>
        <p:cxnSp>
          <p:nvCxnSpPr>
            <p:cNvPr id="175" name="Straight Connector 174"/>
            <p:cNvCxnSpPr/>
            <p:nvPr/>
          </p:nvCxnSpPr>
          <p:spPr>
            <a:xfrm flipH="1">
              <a:off x="5046910" y="1405918"/>
              <a:ext cx="423511" cy="0"/>
            </a:xfrm>
            <a:prstGeom prst="line">
              <a:avLst/>
            </a:prstGeom>
            <a:ln w="28575"/>
          </p:spPr>
          <p:style>
            <a:lnRef idx="1">
              <a:schemeClr val="dk1"/>
            </a:lnRef>
            <a:fillRef idx="0">
              <a:schemeClr val="dk1"/>
            </a:fillRef>
            <a:effectRef idx="0">
              <a:schemeClr val="dk1"/>
            </a:effectRef>
            <a:fontRef idx="minor">
              <a:schemeClr val="tx1"/>
            </a:fontRef>
          </p:style>
        </p:cxnSp>
        <p:cxnSp>
          <p:nvCxnSpPr>
            <p:cNvPr id="150" name="Straight Connector 149"/>
            <p:cNvCxnSpPr/>
            <p:nvPr/>
          </p:nvCxnSpPr>
          <p:spPr>
            <a:xfrm flipH="1">
              <a:off x="3682716" y="6424482"/>
              <a:ext cx="423511" cy="0"/>
            </a:xfrm>
            <a:prstGeom prst="line">
              <a:avLst/>
            </a:prstGeom>
            <a:ln w="28575"/>
          </p:spPr>
          <p:style>
            <a:lnRef idx="1">
              <a:schemeClr val="dk1"/>
            </a:lnRef>
            <a:fillRef idx="0">
              <a:schemeClr val="dk1"/>
            </a:fillRef>
            <a:effectRef idx="0">
              <a:schemeClr val="dk1"/>
            </a:effectRef>
            <a:fontRef idx="minor">
              <a:schemeClr val="tx1"/>
            </a:fontRef>
          </p:style>
        </p:cxnSp>
        <p:cxnSp>
          <p:nvCxnSpPr>
            <p:cNvPr id="103" name="Straight Connector 102"/>
            <p:cNvCxnSpPr/>
            <p:nvPr/>
          </p:nvCxnSpPr>
          <p:spPr>
            <a:xfrm flipH="1">
              <a:off x="3672556" y="2225844"/>
              <a:ext cx="423511" cy="0"/>
            </a:xfrm>
            <a:prstGeom prst="line">
              <a:avLst/>
            </a:prstGeom>
            <a:ln w="28575"/>
          </p:spPr>
          <p:style>
            <a:lnRef idx="1">
              <a:schemeClr val="dk1"/>
            </a:lnRef>
            <a:fillRef idx="0">
              <a:schemeClr val="dk1"/>
            </a:fillRef>
            <a:effectRef idx="0">
              <a:schemeClr val="dk1"/>
            </a:effectRef>
            <a:fontRef idx="minor">
              <a:schemeClr val="tx1"/>
            </a:fontRef>
          </p:style>
        </p:cxnSp>
        <p:cxnSp>
          <p:nvCxnSpPr>
            <p:cNvPr id="105" name="Straight Connector 104"/>
            <p:cNvCxnSpPr/>
            <p:nvPr/>
          </p:nvCxnSpPr>
          <p:spPr>
            <a:xfrm flipH="1">
              <a:off x="3672556" y="3064847"/>
              <a:ext cx="423511" cy="0"/>
            </a:xfrm>
            <a:prstGeom prst="line">
              <a:avLst/>
            </a:prstGeom>
            <a:ln w="28575"/>
          </p:spPr>
          <p:style>
            <a:lnRef idx="1">
              <a:schemeClr val="dk1"/>
            </a:lnRef>
            <a:fillRef idx="0">
              <a:schemeClr val="dk1"/>
            </a:fillRef>
            <a:effectRef idx="0">
              <a:schemeClr val="dk1"/>
            </a:effectRef>
            <a:fontRef idx="minor">
              <a:schemeClr val="tx1"/>
            </a:fontRef>
          </p:style>
        </p:cxnSp>
        <p:cxnSp>
          <p:nvCxnSpPr>
            <p:cNvPr id="107" name="Straight Connector 106"/>
            <p:cNvCxnSpPr/>
            <p:nvPr/>
          </p:nvCxnSpPr>
          <p:spPr>
            <a:xfrm flipH="1">
              <a:off x="3682716" y="3875397"/>
              <a:ext cx="423511" cy="0"/>
            </a:xfrm>
            <a:prstGeom prst="line">
              <a:avLst/>
            </a:prstGeom>
            <a:ln w="28575"/>
          </p:spPr>
          <p:style>
            <a:lnRef idx="1">
              <a:schemeClr val="dk1"/>
            </a:lnRef>
            <a:fillRef idx="0">
              <a:schemeClr val="dk1"/>
            </a:fillRef>
            <a:effectRef idx="0">
              <a:schemeClr val="dk1"/>
            </a:effectRef>
            <a:fontRef idx="minor">
              <a:schemeClr val="tx1"/>
            </a:fontRef>
          </p:style>
        </p:cxnSp>
        <p:cxnSp>
          <p:nvCxnSpPr>
            <p:cNvPr id="109" name="Straight Connector 108"/>
            <p:cNvCxnSpPr/>
            <p:nvPr/>
          </p:nvCxnSpPr>
          <p:spPr>
            <a:xfrm flipH="1">
              <a:off x="3682716" y="4738599"/>
              <a:ext cx="423511" cy="0"/>
            </a:xfrm>
            <a:prstGeom prst="line">
              <a:avLst/>
            </a:prstGeom>
            <a:ln w="28575"/>
          </p:spPr>
          <p:style>
            <a:lnRef idx="1">
              <a:schemeClr val="dk1"/>
            </a:lnRef>
            <a:fillRef idx="0">
              <a:schemeClr val="dk1"/>
            </a:fillRef>
            <a:effectRef idx="0">
              <a:schemeClr val="dk1"/>
            </a:effectRef>
            <a:fontRef idx="minor">
              <a:schemeClr val="tx1"/>
            </a:fontRef>
          </p:style>
        </p:cxnSp>
        <p:cxnSp>
          <p:nvCxnSpPr>
            <p:cNvPr id="111" name="Straight Connector 110"/>
            <p:cNvCxnSpPr/>
            <p:nvPr/>
          </p:nvCxnSpPr>
          <p:spPr>
            <a:xfrm flipH="1">
              <a:off x="3670667" y="5621207"/>
              <a:ext cx="423511" cy="0"/>
            </a:xfrm>
            <a:prstGeom prst="line">
              <a:avLst/>
            </a:prstGeom>
            <a:ln w="28575"/>
          </p:spPr>
          <p:style>
            <a:lnRef idx="1">
              <a:schemeClr val="dk1"/>
            </a:lnRef>
            <a:fillRef idx="0">
              <a:schemeClr val="dk1"/>
            </a:fillRef>
            <a:effectRef idx="0">
              <a:schemeClr val="dk1"/>
            </a:effectRef>
            <a:fontRef idx="minor">
              <a:schemeClr val="tx1"/>
            </a:fontRef>
          </p:style>
        </p:cxnSp>
        <p:cxnSp>
          <p:nvCxnSpPr>
            <p:cNvPr id="113" name="Straight Connector 112"/>
            <p:cNvCxnSpPr/>
            <p:nvPr/>
          </p:nvCxnSpPr>
          <p:spPr>
            <a:xfrm flipH="1">
              <a:off x="3682716" y="1409201"/>
              <a:ext cx="423511" cy="0"/>
            </a:xfrm>
            <a:prstGeom prst="line">
              <a:avLst/>
            </a:prstGeom>
            <a:ln w="28575"/>
          </p:spPr>
          <p:style>
            <a:lnRef idx="1">
              <a:schemeClr val="dk1"/>
            </a:lnRef>
            <a:fillRef idx="0">
              <a:schemeClr val="dk1"/>
            </a:fillRef>
            <a:effectRef idx="0">
              <a:schemeClr val="dk1"/>
            </a:effectRef>
            <a:fontRef idx="minor">
              <a:schemeClr val="tx1"/>
            </a:fontRef>
          </p:style>
        </p:cxnSp>
        <p:cxnSp>
          <p:nvCxnSpPr>
            <p:cNvPr id="114" name="Straight Connector 113"/>
            <p:cNvCxnSpPr/>
            <p:nvPr/>
          </p:nvCxnSpPr>
          <p:spPr>
            <a:xfrm>
              <a:off x="4096067" y="3878882"/>
              <a:ext cx="952901" cy="0"/>
            </a:xfrm>
            <a:prstGeom prst="line">
              <a:avLst/>
            </a:prstGeom>
            <a:ln w="28575"/>
          </p:spPr>
          <p:style>
            <a:lnRef idx="1">
              <a:schemeClr val="dk1"/>
            </a:lnRef>
            <a:fillRef idx="0">
              <a:schemeClr val="dk1"/>
            </a:fillRef>
            <a:effectRef idx="0">
              <a:schemeClr val="dk1"/>
            </a:effectRef>
            <a:fontRef idx="minor">
              <a:schemeClr val="tx1"/>
            </a:fontRef>
          </p:style>
        </p:cxnSp>
        <p:sp>
          <p:nvSpPr>
            <p:cNvPr id="115" name="Rounded Rectangle 114"/>
            <p:cNvSpPr/>
            <p:nvPr/>
          </p:nvSpPr>
          <p:spPr>
            <a:xfrm>
              <a:off x="4322796" y="2027991"/>
              <a:ext cx="518160" cy="3921760"/>
            </a:xfrm>
            <a:prstGeom prst="roundRect">
              <a:avLst/>
            </a:prstGeom>
            <a:solidFill>
              <a:srgbClr val="4472C4"/>
            </a:solidFill>
            <a:ln>
              <a:solidFill>
                <a:schemeClr val="tx1"/>
              </a:solid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0">
              <a:schemeClr val="accent3"/>
            </a:lnRef>
            <a:fillRef idx="3">
              <a:schemeClr val="accent3"/>
            </a:fillRef>
            <a:effectRef idx="3">
              <a:schemeClr val="accent3"/>
            </a:effectRef>
            <a:fontRef idx="minor">
              <a:schemeClr val="lt1"/>
            </a:fontRef>
          </p:style>
          <p:txBody>
            <a:bodyPr rtlCol="0" anchor="ctr"/>
            <a:lstStyle/>
            <a:p>
              <a:pPr algn="ctr"/>
              <a:endParaRPr lang="en-US" sz="1400">
                <a:latin typeface="Arial Narrow" panose="020B0606020202030204" pitchFamily="34" charset="0"/>
              </a:endParaRPr>
            </a:p>
          </p:txBody>
        </p:sp>
        <p:sp>
          <p:nvSpPr>
            <p:cNvPr id="116" name="TextBox 115"/>
            <p:cNvSpPr txBox="1"/>
            <p:nvPr/>
          </p:nvSpPr>
          <p:spPr>
            <a:xfrm>
              <a:off x="4405999" y="2209157"/>
              <a:ext cx="406718" cy="3659950"/>
            </a:xfrm>
            <a:prstGeom prst="rect">
              <a:avLst/>
            </a:prstGeom>
            <a:noFill/>
            <a:ln>
              <a:noFill/>
            </a:ln>
            <a:effectLst>
              <a:outerShdw blurRad="190500" dist="228600" dir="2700000" algn="ctr">
                <a:srgbClr val="000000">
                  <a:alpha val="30000"/>
                </a:srgbClr>
              </a:outerShdw>
            </a:effectLst>
          </p:spPr>
          <p:txBody>
            <a:bodyPr vert="vert" wrap="square" rtlCol="0">
              <a:spAutoFit/>
            </a:bodyPr>
            <a:lstStyle/>
            <a:p>
              <a:pPr algn="ctr"/>
              <a:r>
                <a:rPr lang="en-US" sz="1400" b="1" dirty="0">
                  <a:solidFill>
                    <a:schemeClr val="bg1"/>
                  </a:solidFill>
                  <a:latin typeface="Arial Narrow" panose="020B0606020202030204" pitchFamily="34" charset="0"/>
                </a:rPr>
                <a:t>POLICIES AND STRATEGIES</a:t>
              </a:r>
            </a:p>
          </p:txBody>
        </p:sp>
        <p:sp>
          <p:nvSpPr>
            <p:cNvPr id="117" name="Rounded Rectangle 116"/>
            <p:cNvSpPr/>
            <p:nvPr/>
          </p:nvSpPr>
          <p:spPr>
            <a:xfrm>
              <a:off x="376754" y="1081263"/>
              <a:ext cx="3393440" cy="641967"/>
            </a:xfrm>
            <a:prstGeom prst="roundRect">
              <a:avLst/>
            </a:prstGeom>
            <a:solidFill>
              <a:srgbClr val="449BC1"/>
            </a:solidFill>
            <a:ln>
              <a:solidFill>
                <a:schemeClr val="tx1"/>
              </a:solid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latin typeface="Arial Narrow" panose="020B0606020202030204" pitchFamily="34" charset="0"/>
              </a:endParaRPr>
            </a:p>
          </p:txBody>
        </p:sp>
        <p:sp>
          <p:nvSpPr>
            <p:cNvPr id="118" name="Rectangle 117"/>
            <p:cNvSpPr/>
            <p:nvPr/>
          </p:nvSpPr>
          <p:spPr>
            <a:xfrm>
              <a:off x="431312" y="1087971"/>
              <a:ext cx="3393440" cy="563374"/>
            </a:xfrm>
            <a:prstGeom prst="rect">
              <a:avLst/>
            </a:prstGeom>
          </p:spPr>
          <p:txBody>
            <a:bodyPr wrap="square">
              <a:spAutoFit/>
            </a:bodyPr>
            <a:lstStyle/>
            <a:p>
              <a:pPr lvl="0" algn="ctr"/>
              <a:r>
                <a:rPr lang="en-GB" sz="1400" b="1" dirty="0">
                  <a:solidFill>
                    <a:schemeClr val="bg1"/>
                  </a:solidFill>
                  <a:latin typeface="Arial Narrow" panose="020B0606020202030204" pitchFamily="34" charset="0"/>
                </a:rPr>
                <a:t>Integrated Crime and Violence Prevention Strategy </a:t>
              </a:r>
              <a:endParaRPr lang="en-ZA" sz="1400" b="1" dirty="0">
                <a:solidFill>
                  <a:schemeClr val="bg1"/>
                </a:solidFill>
                <a:latin typeface="Arial Narrow" panose="020B0606020202030204" pitchFamily="34" charset="0"/>
              </a:endParaRPr>
            </a:p>
          </p:txBody>
        </p:sp>
        <p:sp>
          <p:nvSpPr>
            <p:cNvPr id="119" name="Rounded Rectangle 118"/>
            <p:cNvSpPr/>
            <p:nvPr/>
          </p:nvSpPr>
          <p:spPr>
            <a:xfrm>
              <a:off x="372159" y="1903417"/>
              <a:ext cx="3393440" cy="641967"/>
            </a:xfrm>
            <a:prstGeom prst="roundRect">
              <a:avLst/>
            </a:prstGeom>
            <a:solidFill>
              <a:srgbClr val="43BEB9"/>
            </a:solidFill>
            <a:ln>
              <a:solidFill>
                <a:schemeClr val="tx1"/>
              </a:solid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latin typeface="Arial Narrow" panose="020B0606020202030204" pitchFamily="34" charset="0"/>
              </a:endParaRPr>
            </a:p>
          </p:txBody>
        </p:sp>
        <p:sp>
          <p:nvSpPr>
            <p:cNvPr id="120" name="Rounded Rectangle 119"/>
            <p:cNvSpPr/>
            <p:nvPr/>
          </p:nvSpPr>
          <p:spPr>
            <a:xfrm>
              <a:off x="372159" y="2735194"/>
              <a:ext cx="3393440" cy="641967"/>
            </a:xfrm>
            <a:prstGeom prst="roundRect">
              <a:avLst/>
            </a:prstGeom>
            <a:solidFill>
              <a:srgbClr val="43BB8D"/>
            </a:solidFill>
            <a:ln>
              <a:solidFill>
                <a:schemeClr val="tx1"/>
              </a:solid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latin typeface="Arial Narrow" panose="020B0606020202030204" pitchFamily="34" charset="0"/>
              </a:endParaRPr>
            </a:p>
          </p:txBody>
        </p:sp>
        <p:sp>
          <p:nvSpPr>
            <p:cNvPr id="121" name="Rounded Rectangle 120"/>
            <p:cNvSpPr/>
            <p:nvPr/>
          </p:nvSpPr>
          <p:spPr>
            <a:xfrm>
              <a:off x="380084" y="3577506"/>
              <a:ext cx="3393440" cy="641967"/>
            </a:xfrm>
            <a:prstGeom prst="roundRect">
              <a:avLst/>
            </a:prstGeom>
            <a:solidFill>
              <a:srgbClr val="45B664"/>
            </a:solidFill>
            <a:ln>
              <a:solidFill>
                <a:schemeClr val="tx1"/>
              </a:solid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latin typeface="Arial Narrow" panose="020B0606020202030204" pitchFamily="34" charset="0"/>
              </a:endParaRPr>
            </a:p>
          </p:txBody>
        </p:sp>
        <p:sp>
          <p:nvSpPr>
            <p:cNvPr id="122" name="Rounded Rectangle 121"/>
            <p:cNvSpPr/>
            <p:nvPr/>
          </p:nvSpPr>
          <p:spPr>
            <a:xfrm>
              <a:off x="380716" y="4428174"/>
              <a:ext cx="3393440" cy="641967"/>
            </a:xfrm>
            <a:prstGeom prst="roundRect">
              <a:avLst/>
            </a:prstGeom>
            <a:solidFill>
              <a:srgbClr val="4CB146"/>
            </a:solidFill>
            <a:ln>
              <a:solidFill>
                <a:schemeClr val="tx1"/>
              </a:solid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latin typeface="Arial Narrow" panose="020B0606020202030204" pitchFamily="34" charset="0"/>
              </a:endParaRPr>
            </a:p>
          </p:txBody>
        </p:sp>
        <p:sp>
          <p:nvSpPr>
            <p:cNvPr id="123" name="Rounded Rectangle 122"/>
            <p:cNvSpPr/>
            <p:nvPr/>
          </p:nvSpPr>
          <p:spPr>
            <a:xfrm>
              <a:off x="380716" y="5278013"/>
              <a:ext cx="3393440" cy="641967"/>
            </a:xfrm>
            <a:prstGeom prst="roundRect">
              <a:avLst/>
            </a:prstGeom>
            <a:solidFill>
              <a:srgbClr val="70AD47"/>
            </a:solidFill>
            <a:ln>
              <a:solidFill>
                <a:schemeClr val="tx1"/>
              </a:solid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latin typeface="Arial Narrow" panose="020B0606020202030204" pitchFamily="34" charset="0"/>
              </a:endParaRPr>
            </a:p>
          </p:txBody>
        </p:sp>
        <p:sp>
          <p:nvSpPr>
            <p:cNvPr id="130" name="Rectangle 129"/>
            <p:cNvSpPr/>
            <p:nvPr/>
          </p:nvSpPr>
          <p:spPr>
            <a:xfrm>
              <a:off x="363602" y="2046659"/>
              <a:ext cx="3393440" cy="331397"/>
            </a:xfrm>
            <a:prstGeom prst="rect">
              <a:avLst/>
            </a:prstGeom>
          </p:spPr>
          <p:txBody>
            <a:bodyPr wrap="square">
              <a:spAutoFit/>
            </a:bodyPr>
            <a:lstStyle/>
            <a:p>
              <a:pPr lvl="0" algn="ctr"/>
              <a:r>
                <a:rPr lang="en-GB" sz="1400" b="1" dirty="0">
                  <a:solidFill>
                    <a:schemeClr val="bg1"/>
                  </a:solidFill>
                  <a:latin typeface="Arial Narrow" panose="020B0606020202030204" pitchFamily="34" charset="0"/>
                </a:rPr>
                <a:t>e-Policing Policy</a:t>
              </a:r>
              <a:endParaRPr lang="en-ZA" sz="1400" b="1" dirty="0">
                <a:solidFill>
                  <a:schemeClr val="bg1"/>
                </a:solidFill>
                <a:latin typeface="Arial Narrow" panose="020B0606020202030204" pitchFamily="34" charset="0"/>
              </a:endParaRPr>
            </a:p>
          </p:txBody>
        </p:sp>
        <p:sp>
          <p:nvSpPr>
            <p:cNvPr id="131" name="Rectangle 130"/>
            <p:cNvSpPr/>
            <p:nvPr/>
          </p:nvSpPr>
          <p:spPr>
            <a:xfrm>
              <a:off x="343915" y="2739431"/>
              <a:ext cx="3421684" cy="563374"/>
            </a:xfrm>
            <a:prstGeom prst="rect">
              <a:avLst/>
            </a:prstGeom>
          </p:spPr>
          <p:txBody>
            <a:bodyPr wrap="square">
              <a:spAutoFit/>
            </a:bodyPr>
            <a:lstStyle/>
            <a:p>
              <a:pPr algn="ctr"/>
              <a:r>
                <a:rPr lang="en-GB" sz="1400" b="1" dirty="0">
                  <a:solidFill>
                    <a:schemeClr val="bg1"/>
                  </a:solidFill>
                  <a:latin typeface="Arial Narrow" panose="020B0606020202030204" pitchFamily="34" charset="0"/>
                </a:rPr>
                <a:t>Guidelines to Enhance SAPS Performance Indicators</a:t>
              </a:r>
              <a:endParaRPr lang="en-US" sz="1400" dirty="0">
                <a:solidFill>
                  <a:schemeClr val="bg1"/>
                </a:solidFill>
                <a:latin typeface="Arial Narrow" panose="020B0606020202030204" pitchFamily="34" charset="0"/>
              </a:endParaRPr>
            </a:p>
          </p:txBody>
        </p:sp>
        <p:sp>
          <p:nvSpPr>
            <p:cNvPr id="132" name="Rectangle 131"/>
            <p:cNvSpPr/>
            <p:nvPr/>
          </p:nvSpPr>
          <p:spPr>
            <a:xfrm>
              <a:off x="351841" y="3683728"/>
              <a:ext cx="3421684" cy="331397"/>
            </a:xfrm>
            <a:prstGeom prst="rect">
              <a:avLst/>
            </a:prstGeom>
          </p:spPr>
          <p:txBody>
            <a:bodyPr wrap="square">
              <a:spAutoFit/>
            </a:bodyPr>
            <a:lstStyle/>
            <a:p>
              <a:pPr lvl="0" algn="ctr"/>
              <a:r>
                <a:rPr lang="en-US" sz="1400" b="1" dirty="0">
                  <a:solidFill>
                    <a:schemeClr val="bg1"/>
                  </a:solidFill>
                  <a:latin typeface="Arial Narrow" panose="020B0606020202030204" pitchFamily="34" charset="0"/>
                </a:rPr>
                <a:t>Communication Strategy</a:t>
              </a:r>
              <a:endParaRPr lang="en-ZA" sz="1400" b="1" dirty="0">
                <a:solidFill>
                  <a:schemeClr val="bg1"/>
                </a:solidFill>
                <a:latin typeface="Arial Narrow" panose="020B0606020202030204" pitchFamily="34" charset="0"/>
              </a:endParaRPr>
            </a:p>
          </p:txBody>
        </p:sp>
        <p:sp>
          <p:nvSpPr>
            <p:cNvPr id="133" name="Rectangle 132"/>
            <p:cNvSpPr/>
            <p:nvPr/>
          </p:nvSpPr>
          <p:spPr>
            <a:xfrm>
              <a:off x="421152" y="4428174"/>
              <a:ext cx="3261564" cy="331397"/>
            </a:xfrm>
            <a:prstGeom prst="rect">
              <a:avLst/>
            </a:prstGeom>
          </p:spPr>
          <p:txBody>
            <a:bodyPr wrap="square">
              <a:spAutoFit/>
            </a:bodyPr>
            <a:lstStyle/>
            <a:p>
              <a:pPr lvl="0" algn="ctr"/>
              <a:r>
                <a:rPr lang="en-US" sz="1400" b="1" dirty="0">
                  <a:solidFill>
                    <a:schemeClr val="bg1"/>
                  </a:solidFill>
                  <a:latin typeface="Arial Narrow" panose="020B0606020202030204" pitchFamily="34" charset="0"/>
                </a:rPr>
                <a:t>Partnership Strategy and Framework</a:t>
              </a:r>
              <a:endParaRPr lang="en-ZA" sz="1400" b="1" dirty="0">
                <a:solidFill>
                  <a:schemeClr val="bg1"/>
                </a:solidFill>
                <a:latin typeface="Arial Narrow" panose="020B0606020202030204" pitchFamily="34" charset="0"/>
              </a:endParaRPr>
            </a:p>
          </p:txBody>
        </p:sp>
        <p:sp>
          <p:nvSpPr>
            <p:cNvPr id="134" name="Rectangle 133"/>
            <p:cNvSpPr/>
            <p:nvPr/>
          </p:nvSpPr>
          <p:spPr>
            <a:xfrm>
              <a:off x="421152" y="5280774"/>
              <a:ext cx="3315382" cy="563374"/>
            </a:xfrm>
            <a:prstGeom prst="rect">
              <a:avLst/>
            </a:prstGeom>
          </p:spPr>
          <p:txBody>
            <a:bodyPr wrap="square">
              <a:spAutoFit/>
            </a:bodyPr>
            <a:lstStyle/>
            <a:p>
              <a:pPr lvl="0" algn="ctr"/>
              <a:r>
                <a:rPr lang="en-GB" sz="1400" b="1" dirty="0">
                  <a:solidFill>
                    <a:schemeClr val="bg1"/>
                  </a:solidFill>
                  <a:latin typeface="Arial Narrow" panose="020B0606020202030204" pitchFamily="34" charset="0"/>
                </a:rPr>
                <a:t>Information and Communication Technology Strategy</a:t>
              </a:r>
              <a:endParaRPr lang="en-ZA" sz="1400" b="1" dirty="0">
                <a:solidFill>
                  <a:schemeClr val="bg1"/>
                </a:solidFill>
                <a:latin typeface="Arial Narrow" panose="020B0606020202030204" pitchFamily="34" charset="0"/>
              </a:endParaRPr>
            </a:p>
          </p:txBody>
        </p:sp>
        <p:cxnSp>
          <p:nvCxnSpPr>
            <p:cNvPr id="141" name="Straight Connector 140"/>
            <p:cNvCxnSpPr/>
            <p:nvPr/>
          </p:nvCxnSpPr>
          <p:spPr>
            <a:xfrm flipH="1">
              <a:off x="4103803" y="1399676"/>
              <a:ext cx="1890" cy="5031156"/>
            </a:xfrm>
            <a:prstGeom prst="line">
              <a:avLst/>
            </a:prstGeom>
            <a:ln w="28575"/>
          </p:spPr>
          <p:style>
            <a:lnRef idx="1">
              <a:schemeClr val="dk1"/>
            </a:lnRef>
            <a:fillRef idx="0">
              <a:schemeClr val="dk1"/>
            </a:fillRef>
            <a:effectRef idx="0">
              <a:schemeClr val="dk1"/>
            </a:effectRef>
            <a:fontRef idx="minor">
              <a:schemeClr val="tx1"/>
            </a:fontRef>
          </p:style>
        </p:cxnSp>
        <p:sp>
          <p:nvSpPr>
            <p:cNvPr id="147" name="Rounded Rectangle 146"/>
            <p:cNvSpPr/>
            <p:nvPr/>
          </p:nvSpPr>
          <p:spPr>
            <a:xfrm>
              <a:off x="363602" y="6108142"/>
              <a:ext cx="3393440" cy="641967"/>
            </a:xfrm>
            <a:prstGeom prst="roundRect">
              <a:avLst/>
            </a:prstGeom>
            <a:solidFill>
              <a:srgbClr val="AFB65A"/>
            </a:solidFill>
            <a:ln>
              <a:solidFill>
                <a:schemeClr val="tx1"/>
              </a:solid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latin typeface="Arial Narrow" panose="020B0606020202030204" pitchFamily="34" charset="0"/>
              </a:endParaRPr>
            </a:p>
          </p:txBody>
        </p:sp>
        <p:sp>
          <p:nvSpPr>
            <p:cNvPr id="148" name="Rectangle 147"/>
            <p:cNvSpPr/>
            <p:nvPr/>
          </p:nvSpPr>
          <p:spPr>
            <a:xfrm>
              <a:off x="335358" y="6252731"/>
              <a:ext cx="3421684" cy="331397"/>
            </a:xfrm>
            <a:prstGeom prst="rect">
              <a:avLst/>
            </a:prstGeom>
          </p:spPr>
          <p:txBody>
            <a:bodyPr wrap="square">
              <a:spAutoFit/>
            </a:bodyPr>
            <a:lstStyle/>
            <a:p>
              <a:pPr lvl="0" algn="ctr"/>
              <a:r>
                <a:rPr lang="en-US" sz="1400" b="1" dirty="0">
                  <a:solidFill>
                    <a:schemeClr val="bg1"/>
                  </a:solidFill>
                  <a:latin typeface="Arial Narrow" panose="020B0606020202030204" pitchFamily="34" charset="0"/>
                </a:rPr>
                <a:t>Integrated Human Capital Strategy</a:t>
              </a:r>
              <a:endParaRPr lang="en-ZA" sz="1400" b="1" dirty="0">
                <a:solidFill>
                  <a:schemeClr val="bg1"/>
                </a:solidFill>
                <a:latin typeface="Arial Narrow" panose="020B0606020202030204" pitchFamily="34" charset="0"/>
              </a:endParaRPr>
            </a:p>
          </p:txBody>
        </p:sp>
        <p:cxnSp>
          <p:nvCxnSpPr>
            <p:cNvPr id="153" name="Straight Connector 152"/>
            <p:cNvCxnSpPr/>
            <p:nvPr/>
          </p:nvCxnSpPr>
          <p:spPr>
            <a:xfrm flipH="1">
              <a:off x="5046910" y="1396293"/>
              <a:ext cx="1890" cy="5031156"/>
            </a:xfrm>
            <a:prstGeom prst="line">
              <a:avLst/>
            </a:prstGeom>
            <a:ln w="28575"/>
          </p:spPr>
          <p:style>
            <a:lnRef idx="1">
              <a:schemeClr val="dk1"/>
            </a:lnRef>
            <a:fillRef idx="0">
              <a:schemeClr val="dk1"/>
            </a:fillRef>
            <a:effectRef idx="0">
              <a:schemeClr val="dk1"/>
            </a:effectRef>
            <a:fontRef idx="minor">
              <a:schemeClr val="tx1"/>
            </a:fontRef>
          </p:style>
        </p:cxnSp>
        <p:sp>
          <p:nvSpPr>
            <p:cNvPr id="154" name="Rounded Rectangle 153"/>
            <p:cNvSpPr/>
            <p:nvPr/>
          </p:nvSpPr>
          <p:spPr>
            <a:xfrm>
              <a:off x="5388773" y="1092335"/>
              <a:ext cx="3393440" cy="641967"/>
            </a:xfrm>
            <a:prstGeom prst="roundRect">
              <a:avLst/>
            </a:prstGeom>
            <a:solidFill>
              <a:srgbClr val="449BC1"/>
            </a:solidFill>
            <a:ln>
              <a:solidFill>
                <a:schemeClr val="tx1"/>
              </a:solid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latin typeface="Arial Narrow" panose="020B0606020202030204" pitchFamily="34" charset="0"/>
              </a:endParaRPr>
            </a:p>
          </p:txBody>
        </p:sp>
        <p:sp>
          <p:nvSpPr>
            <p:cNvPr id="155" name="Rounded Rectangle 154"/>
            <p:cNvSpPr/>
            <p:nvPr/>
          </p:nvSpPr>
          <p:spPr>
            <a:xfrm>
              <a:off x="5384178" y="1914489"/>
              <a:ext cx="3393440" cy="641967"/>
            </a:xfrm>
            <a:prstGeom prst="roundRect">
              <a:avLst/>
            </a:prstGeom>
            <a:solidFill>
              <a:srgbClr val="43BEB9"/>
            </a:solidFill>
            <a:ln>
              <a:solidFill>
                <a:schemeClr val="tx1"/>
              </a:solid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latin typeface="Arial Narrow" panose="020B0606020202030204" pitchFamily="34" charset="0"/>
              </a:endParaRPr>
            </a:p>
          </p:txBody>
        </p:sp>
        <p:sp>
          <p:nvSpPr>
            <p:cNvPr id="156" name="Rounded Rectangle 155"/>
            <p:cNvSpPr/>
            <p:nvPr/>
          </p:nvSpPr>
          <p:spPr>
            <a:xfrm>
              <a:off x="5384178" y="2746266"/>
              <a:ext cx="3393440" cy="641967"/>
            </a:xfrm>
            <a:prstGeom prst="roundRect">
              <a:avLst/>
            </a:prstGeom>
            <a:solidFill>
              <a:srgbClr val="43BB8D"/>
            </a:solidFill>
            <a:ln>
              <a:solidFill>
                <a:schemeClr val="tx1"/>
              </a:solid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latin typeface="Arial Narrow" panose="020B0606020202030204" pitchFamily="34" charset="0"/>
              </a:endParaRPr>
            </a:p>
          </p:txBody>
        </p:sp>
        <p:sp>
          <p:nvSpPr>
            <p:cNvPr id="157" name="Rounded Rectangle 156"/>
            <p:cNvSpPr/>
            <p:nvPr/>
          </p:nvSpPr>
          <p:spPr>
            <a:xfrm>
              <a:off x="5392103" y="3588578"/>
              <a:ext cx="3393440" cy="641967"/>
            </a:xfrm>
            <a:prstGeom prst="roundRect">
              <a:avLst/>
            </a:prstGeom>
            <a:solidFill>
              <a:srgbClr val="45B664"/>
            </a:solidFill>
            <a:ln>
              <a:solidFill>
                <a:schemeClr val="tx1"/>
              </a:solid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latin typeface="Arial Narrow" panose="020B0606020202030204" pitchFamily="34" charset="0"/>
              </a:endParaRPr>
            </a:p>
          </p:txBody>
        </p:sp>
        <p:sp>
          <p:nvSpPr>
            <p:cNvPr id="158" name="Rounded Rectangle 157"/>
            <p:cNvSpPr/>
            <p:nvPr/>
          </p:nvSpPr>
          <p:spPr>
            <a:xfrm>
              <a:off x="5392735" y="4439246"/>
              <a:ext cx="3393440" cy="641967"/>
            </a:xfrm>
            <a:prstGeom prst="roundRect">
              <a:avLst/>
            </a:prstGeom>
            <a:solidFill>
              <a:srgbClr val="4CB146"/>
            </a:solidFill>
            <a:ln>
              <a:solidFill>
                <a:schemeClr val="tx1"/>
              </a:solid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latin typeface="Arial Narrow" panose="020B0606020202030204" pitchFamily="34" charset="0"/>
              </a:endParaRPr>
            </a:p>
          </p:txBody>
        </p:sp>
        <p:sp>
          <p:nvSpPr>
            <p:cNvPr id="159" name="Rounded Rectangle 158"/>
            <p:cNvSpPr/>
            <p:nvPr/>
          </p:nvSpPr>
          <p:spPr>
            <a:xfrm>
              <a:off x="5392735" y="5289085"/>
              <a:ext cx="3393440" cy="641967"/>
            </a:xfrm>
            <a:prstGeom prst="roundRect">
              <a:avLst/>
            </a:prstGeom>
            <a:solidFill>
              <a:srgbClr val="70AD47"/>
            </a:solidFill>
            <a:ln>
              <a:solidFill>
                <a:schemeClr val="tx1"/>
              </a:solid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latin typeface="Arial Narrow" panose="020B0606020202030204" pitchFamily="34" charset="0"/>
              </a:endParaRPr>
            </a:p>
          </p:txBody>
        </p:sp>
        <p:sp>
          <p:nvSpPr>
            <p:cNvPr id="160" name="Rounded Rectangle 159"/>
            <p:cNvSpPr/>
            <p:nvPr/>
          </p:nvSpPr>
          <p:spPr>
            <a:xfrm>
              <a:off x="5375621" y="6119214"/>
              <a:ext cx="3393440" cy="641967"/>
            </a:xfrm>
            <a:prstGeom prst="roundRect">
              <a:avLst/>
            </a:prstGeom>
            <a:solidFill>
              <a:srgbClr val="AFB65A"/>
            </a:solidFill>
            <a:ln>
              <a:solidFill>
                <a:schemeClr val="tx1"/>
              </a:solid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latin typeface="Arial Narrow" panose="020B0606020202030204" pitchFamily="34" charset="0"/>
              </a:endParaRPr>
            </a:p>
          </p:txBody>
        </p:sp>
        <p:sp>
          <p:nvSpPr>
            <p:cNvPr id="176" name="Rectangle 175"/>
            <p:cNvSpPr/>
            <p:nvPr/>
          </p:nvSpPr>
          <p:spPr>
            <a:xfrm>
              <a:off x="5375621" y="1082304"/>
              <a:ext cx="3270539" cy="563374"/>
            </a:xfrm>
            <a:prstGeom prst="rect">
              <a:avLst/>
            </a:prstGeom>
          </p:spPr>
          <p:txBody>
            <a:bodyPr wrap="square">
              <a:spAutoFit/>
            </a:bodyPr>
            <a:lstStyle/>
            <a:p>
              <a:pPr algn="ctr"/>
              <a:r>
                <a:rPr lang="en-GB" sz="1400" b="1" dirty="0">
                  <a:solidFill>
                    <a:schemeClr val="bg1"/>
                  </a:solidFill>
                  <a:latin typeface="Arial Narrow" panose="020B0606020202030204" pitchFamily="34" charset="0"/>
                  <a:ea typeface="MS Mincho"/>
                  <a:cs typeface="Times New Roman" panose="02020603050405020304" pitchFamily="18" charset="0"/>
                </a:rPr>
                <a:t>Panel of Experts: </a:t>
              </a:r>
              <a:r>
                <a:rPr lang="en-GB" sz="1400" b="1" dirty="0" err="1">
                  <a:solidFill>
                    <a:schemeClr val="bg1"/>
                  </a:solidFill>
                  <a:latin typeface="Arial Narrow" panose="020B0606020202030204" pitchFamily="34" charset="0"/>
                  <a:ea typeface="MS Mincho"/>
                  <a:cs typeface="Times New Roman" panose="02020603050405020304" pitchFamily="18" charset="0"/>
                </a:rPr>
                <a:t>Farlam</a:t>
              </a:r>
              <a:r>
                <a:rPr lang="en-GB" sz="1400" b="1" dirty="0">
                  <a:solidFill>
                    <a:schemeClr val="bg1"/>
                  </a:solidFill>
                  <a:latin typeface="Arial Narrow" panose="020B0606020202030204" pitchFamily="34" charset="0"/>
                  <a:ea typeface="MS Mincho"/>
                  <a:cs typeface="Times New Roman" panose="02020603050405020304" pitchFamily="18" charset="0"/>
                </a:rPr>
                <a:t> Commission of Inquiry Report</a:t>
              </a:r>
              <a:endParaRPr lang="en-US" sz="1400" dirty="0">
                <a:solidFill>
                  <a:schemeClr val="bg1"/>
                </a:solidFill>
                <a:latin typeface="Arial Narrow" panose="020B0606020202030204" pitchFamily="34" charset="0"/>
              </a:endParaRPr>
            </a:p>
          </p:txBody>
        </p:sp>
        <p:sp>
          <p:nvSpPr>
            <p:cNvPr id="177" name="Rectangle 176"/>
            <p:cNvSpPr/>
            <p:nvPr/>
          </p:nvSpPr>
          <p:spPr>
            <a:xfrm>
              <a:off x="5745851" y="1996494"/>
              <a:ext cx="2755770" cy="447385"/>
            </a:xfrm>
            <a:prstGeom prst="rect">
              <a:avLst/>
            </a:prstGeom>
          </p:spPr>
          <p:txBody>
            <a:bodyPr wrap="none">
              <a:spAutoFit/>
            </a:bodyPr>
            <a:lstStyle/>
            <a:p>
              <a:pPr algn="ctr">
                <a:lnSpc>
                  <a:spcPct val="150000"/>
                </a:lnSpc>
              </a:pPr>
              <a:r>
                <a:rPr lang="en-GB" sz="1400" b="1" dirty="0">
                  <a:solidFill>
                    <a:schemeClr val="bg1"/>
                  </a:solidFill>
                  <a:latin typeface="Arial Narrow" panose="020B0606020202030204" pitchFamily="34" charset="0"/>
                  <a:ea typeface="MS Mincho"/>
                  <a:cs typeface="Times New Roman" panose="02020603050405020304" pitchFamily="18" charset="0"/>
                </a:rPr>
                <a:t>White Paper on Safety and Security </a:t>
              </a:r>
              <a:endParaRPr lang="en-US" sz="1400" dirty="0">
                <a:solidFill>
                  <a:schemeClr val="bg1"/>
                </a:solidFill>
                <a:latin typeface="Arial Narrow" panose="020B0606020202030204" pitchFamily="34" charset="0"/>
                <a:ea typeface="Times New Roman" panose="02020603050405020304" pitchFamily="18" charset="0"/>
                <a:cs typeface="Times New Roman" panose="02020603050405020304" pitchFamily="18" charset="0"/>
              </a:endParaRPr>
            </a:p>
          </p:txBody>
        </p:sp>
        <p:sp>
          <p:nvSpPr>
            <p:cNvPr id="178" name="Rectangle 177"/>
            <p:cNvSpPr/>
            <p:nvPr/>
          </p:nvSpPr>
          <p:spPr>
            <a:xfrm>
              <a:off x="5455248" y="2839991"/>
              <a:ext cx="3190912" cy="331397"/>
            </a:xfrm>
            <a:prstGeom prst="rect">
              <a:avLst/>
            </a:prstGeom>
          </p:spPr>
          <p:txBody>
            <a:bodyPr wrap="square">
              <a:spAutoFit/>
            </a:bodyPr>
            <a:lstStyle/>
            <a:p>
              <a:pPr algn="ctr"/>
              <a:r>
                <a:rPr lang="en-GB" sz="1400" b="1" dirty="0">
                  <a:solidFill>
                    <a:schemeClr val="bg1"/>
                  </a:solidFill>
                  <a:latin typeface="Arial Narrow" panose="020B0606020202030204" pitchFamily="34" charset="0"/>
                  <a:ea typeface="MS Mincho"/>
                  <a:cs typeface="Times New Roman" panose="02020603050405020304" pitchFamily="18" charset="0"/>
                </a:rPr>
                <a:t>White Paper on Policing </a:t>
              </a:r>
              <a:endParaRPr lang="en-US" sz="1400" dirty="0">
                <a:solidFill>
                  <a:schemeClr val="bg1"/>
                </a:solidFill>
                <a:latin typeface="Arial Narrow" panose="020B0606020202030204" pitchFamily="34" charset="0"/>
              </a:endParaRPr>
            </a:p>
          </p:txBody>
        </p:sp>
        <p:sp>
          <p:nvSpPr>
            <p:cNvPr id="179" name="Rectangle 178"/>
            <p:cNvSpPr/>
            <p:nvPr/>
          </p:nvSpPr>
          <p:spPr>
            <a:xfrm>
              <a:off x="5384177" y="3746035"/>
              <a:ext cx="3384883" cy="331397"/>
            </a:xfrm>
            <a:prstGeom prst="rect">
              <a:avLst/>
            </a:prstGeom>
          </p:spPr>
          <p:txBody>
            <a:bodyPr wrap="square">
              <a:spAutoFit/>
            </a:bodyPr>
            <a:lstStyle/>
            <a:p>
              <a:pPr algn="ctr"/>
              <a:r>
                <a:rPr lang="en-GB" sz="1400" b="1" dirty="0">
                  <a:solidFill>
                    <a:schemeClr val="bg1"/>
                  </a:solidFill>
                  <a:latin typeface="Arial Narrow" panose="020B0606020202030204" pitchFamily="34" charset="0"/>
                  <a:ea typeface="MS Mincho"/>
                  <a:cs typeface="Times New Roman" panose="02020603050405020304" pitchFamily="18" charset="0"/>
                </a:rPr>
                <a:t>Community Policing Policy </a:t>
              </a:r>
              <a:endParaRPr lang="en-US" sz="1400" dirty="0">
                <a:solidFill>
                  <a:schemeClr val="bg1"/>
                </a:solidFill>
                <a:latin typeface="Arial Narrow" panose="020B0606020202030204" pitchFamily="34" charset="0"/>
              </a:endParaRPr>
            </a:p>
          </p:txBody>
        </p:sp>
        <p:sp>
          <p:nvSpPr>
            <p:cNvPr id="180" name="Rectangle 179"/>
            <p:cNvSpPr/>
            <p:nvPr/>
          </p:nvSpPr>
          <p:spPr>
            <a:xfrm>
              <a:off x="5375621" y="4454592"/>
              <a:ext cx="3393439" cy="530235"/>
            </a:xfrm>
            <a:prstGeom prst="rect">
              <a:avLst/>
            </a:prstGeom>
          </p:spPr>
          <p:txBody>
            <a:bodyPr wrap="square">
              <a:spAutoFit/>
            </a:bodyPr>
            <a:lstStyle/>
            <a:p>
              <a:pPr algn="ctr"/>
              <a:r>
                <a:rPr lang="en-GB" sz="1300" b="1" dirty="0">
                  <a:solidFill>
                    <a:schemeClr val="bg1"/>
                  </a:solidFill>
                  <a:latin typeface="Arial Narrow" panose="020B0606020202030204" pitchFamily="34" charset="0"/>
                  <a:ea typeface="MS Mincho"/>
                  <a:cs typeface="Times New Roman" panose="02020603050405020304" pitchFamily="18" charset="0"/>
                </a:rPr>
                <a:t>Policy Framework on the Establishment of an Integrated Model of Policing</a:t>
              </a:r>
              <a:endParaRPr lang="en-US" sz="1300" dirty="0">
                <a:solidFill>
                  <a:schemeClr val="bg1"/>
                </a:solidFill>
                <a:latin typeface="Arial Narrow" panose="020B0606020202030204" pitchFamily="34" charset="0"/>
                <a:ea typeface="Times New Roman" panose="02020603050405020304" pitchFamily="18" charset="0"/>
                <a:cs typeface="Times New Roman" panose="02020603050405020304" pitchFamily="18" charset="0"/>
              </a:endParaRPr>
            </a:p>
          </p:txBody>
        </p:sp>
        <p:sp>
          <p:nvSpPr>
            <p:cNvPr id="181" name="Rectangle 180"/>
            <p:cNvSpPr/>
            <p:nvPr/>
          </p:nvSpPr>
          <p:spPr>
            <a:xfrm>
              <a:off x="5466080" y="5297110"/>
              <a:ext cx="3302980" cy="563374"/>
            </a:xfrm>
            <a:prstGeom prst="rect">
              <a:avLst/>
            </a:prstGeom>
          </p:spPr>
          <p:txBody>
            <a:bodyPr wrap="square">
              <a:spAutoFit/>
            </a:bodyPr>
            <a:lstStyle/>
            <a:p>
              <a:pPr algn="ctr"/>
              <a:r>
                <a:rPr lang="en-GB" sz="1400" b="1" dirty="0">
                  <a:solidFill>
                    <a:schemeClr val="bg1"/>
                  </a:solidFill>
                  <a:latin typeface="Arial Narrow" panose="020B0606020202030204" pitchFamily="34" charset="0"/>
                  <a:ea typeface="MS Mincho"/>
                  <a:cs typeface="Times New Roman" panose="02020603050405020304" pitchFamily="18" charset="0"/>
                </a:rPr>
                <a:t>Oversight Monitoring and Evaluation Framework</a:t>
              </a:r>
              <a:endParaRPr lang="en-US" sz="1400" dirty="0">
                <a:solidFill>
                  <a:schemeClr val="bg1"/>
                </a:solidFill>
                <a:latin typeface="Arial Narrow" panose="020B0606020202030204" pitchFamily="34" charset="0"/>
              </a:endParaRPr>
            </a:p>
          </p:txBody>
        </p:sp>
        <p:sp>
          <p:nvSpPr>
            <p:cNvPr id="182" name="Rectangle 181"/>
            <p:cNvSpPr/>
            <p:nvPr/>
          </p:nvSpPr>
          <p:spPr>
            <a:xfrm>
              <a:off x="5392103" y="6236533"/>
              <a:ext cx="3376957" cy="331397"/>
            </a:xfrm>
            <a:prstGeom prst="rect">
              <a:avLst/>
            </a:prstGeom>
          </p:spPr>
          <p:txBody>
            <a:bodyPr wrap="square">
              <a:spAutoFit/>
            </a:bodyPr>
            <a:lstStyle/>
            <a:p>
              <a:pPr algn="ctr"/>
              <a:r>
                <a:rPr lang="en-GB" sz="1400" b="1" dirty="0">
                  <a:solidFill>
                    <a:schemeClr val="bg1"/>
                  </a:solidFill>
                  <a:latin typeface="Arial Narrow" panose="020B0606020202030204" pitchFamily="34" charset="0"/>
                  <a:ea typeface="MS Mincho"/>
                  <a:cs typeface="Times New Roman" panose="02020603050405020304" pitchFamily="18" charset="0"/>
                </a:rPr>
                <a:t>Knowledge Management Strategy</a:t>
              </a:r>
              <a:endParaRPr lang="en-US" sz="1400" dirty="0">
                <a:solidFill>
                  <a:schemeClr val="bg1"/>
                </a:solidFill>
                <a:latin typeface="Arial Narrow" panose="020B0606020202030204" pitchFamily="34" charset="0"/>
              </a:endParaRPr>
            </a:p>
          </p:txBody>
        </p:sp>
      </p:grpSp>
    </p:spTree>
    <p:extLst>
      <p:ext uri="{BB962C8B-B14F-4D97-AF65-F5344CB8AC3E}">
        <p14:creationId xmlns:p14="http://schemas.microsoft.com/office/powerpoint/2010/main" xmlns="" val="792380347"/>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2"/>
          <p:cNvSpPr>
            <a:spLocks noChangeArrowheads="1"/>
          </p:cNvSpPr>
          <p:nvPr/>
        </p:nvSpPr>
        <p:spPr bwMode="auto">
          <a:xfrm>
            <a:off x="0" y="1"/>
            <a:ext cx="9906000" cy="1196752"/>
          </a:xfrm>
          <a:prstGeom prst="rect">
            <a:avLst/>
          </a:prstGeom>
          <a:gradFill rotWithShape="0">
            <a:gsLst>
              <a:gs pos="100000">
                <a:srgbClr val="FFFFFF"/>
              </a:gs>
              <a:gs pos="0">
                <a:srgbClr val="CDE3A3"/>
              </a:gs>
            </a:gsLst>
            <a:lin ang="5400000" scaled="1"/>
          </a:gradFill>
          <a:ln>
            <a:noFill/>
          </a:ln>
          <a:effectLst/>
        </p:spPr>
        <p:txBody>
          <a:bodyPr vert="horz" wrap="square" lIns="36576" tIns="36576" rIns="36576" bIns="36576" numCol="1" anchor="t" anchorCtr="0" compatLnSpc="1">
            <a:prstTxWarp prst="textNoShape">
              <a:avLst/>
            </a:prstTxWarp>
          </a:bodyPr>
          <a:lstStyle/>
          <a:p>
            <a:endParaRPr lang="en-US"/>
          </a:p>
        </p:txBody>
      </p:sp>
      <p:pic>
        <p:nvPicPr>
          <p:cNvPr id="8" name="Picture 3"/>
          <p:cNvPicPr>
            <a:picLocks noChangeAspect="1" noChangeArrowheads="1"/>
          </p:cNvPicPr>
          <p:nvPr/>
        </p:nvPicPr>
        <p:blipFill>
          <a:blip r:embed="rId2" cstate="print">
            <a:extLst>
              <a:ext uri="{28A0092B-C50C-407E-A947-70E740481C1C}">
                <a14:useLocalDpi xmlns:a14="http://schemas.microsoft.com/office/drawing/2010/main" xmlns="" val="0"/>
              </a:ext>
            </a:extLst>
          </a:blip>
          <a:srcRect l="75917" t="68320" r="5171" b="16243"/>
          <a:stretch>
            <a:fillRect/>
          </a:stretch>
        </p:blipFill>
        <p:spPr bwMode="auto">
          <a:xfrm rot="10800000" flipH="1">
            <a:off x="-4763" y="3175"/>
            <a:ext cx="1600201" cy="841375"/>
          </a:xfrm>
          <a:prstGeom prst="rect">
            <a:avLst/>
          </a:prstGeom>
          <a:noFill/>
          <a:ln>
            <a:noFill/>
          </a:ln>
          <a:effectLst/>
          <a:extLst>
            <a:ext uri="{909E8E84-426E-40DD-AFC4-6F175D3DCCD1}">
              <a14:hiddenFill xmlns:a14="http://schemas.microsoft.com/office/drawing/2010/main" xmlns="">
                <a:solidFill>
                  <a:srgbClr val="5B9BD5"/>
                </a:solidFill>
              </a14:hiddenFill>
            </a:ext>
            <a:ext uri="{91240B29-F687-4F45-9708-019B960494DF}">
              <a14:hiddenLine xmlns:a14="http://schemas.microsoft.com/office/drawing/2010/main" xmlns="" w="25400" algn="ctr">
                <a:solidFill>
                  <a:srgbClr val="000000"/>
                </a:solidFill>
                <a:miter lim="800000"/>
                <a:headEnd/>
                <a:tailEnd/>
              </a14:hiddenLine>
            </a:ext>
            <a:ext uri="{AF507438-7753-43E0-B8FC-AC1667EBCBE1}">
              <a14:hiddenEffects xmlns:a14="http://schemas.microsoft.com/office/drawing/2010/main" xmlns="">
                <a:effectLst>
                  <a:outerShdw dist="35921" dir="2700000" algn="ctr" rotWithShape="0">
                    <a:srgbClr val="000000"/>
                  </a:outerShdw>
                </a:effectLst>
              </a14:hiddenEffects>
            </a:ext>
          </a:extLst>
        </p:spPr>
      </p:pic>
      <p:sp>
        <p:nvSpPr>
          <p:cNvPr id="4" name="Rectangle 2"/>
          <p:cNvSpPr txBox="1">
            <a:spLocks noChangeArrowheads="1"/>
          </p:cNvSpPr>
          <p:nvPr/>
        </p:nvSpPr>
        <p:spPr bwMode="auto">
          <a:xfrm>
            <a:off x="255788" y="332656"/>
            <a:ext cx="9143999" cy="5635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US" altLang="en-US" sz="2800" b="1" dirty="0">
                <a:latin typeface="Arial Narrow" panose="020B0606020202030204" pitchFamily="34" charset="0"/>
              </a:rPr>
              <a:t>RELEVANT COURT RULINGS</a:t>
            </a:r>
          </a:p>
        </p:txBody>
      </p:sp>
      <p:sp>
        <p:nvSpPr>
          <p:cNvPr id="15" name="Rectangle 14"/>
          <p:cNvSpPr/>
          <p:nvPr/>
        </p:nvSpPr>
        <p:spPr>
          <a:xfrm>
            <a:off x="234382" y="1412776"/>
            <a:ext cx="4568191" cy="5632311"/>
          </a:xfrm>
          <a:prstGeom prst="rect">
            <a:avLst/>
          </a:prstGeom>
        </p:spPr>
        <p:txBody>
          <a:bodyPr wrap="square">
            <a:spAutoFit/>
          </a:bodyPr>
          <a:lstStyle/>
          <a:p>
            <a:pPr marL="171450" indent="-171450">
              <a:lnSpc>
                <a:spcPct val="150000"/>
              </a:lnSpc>
              <a:buClr>
                <a:srgbClr val="024522"/>
              </a:buClr>
              <a:buFont typeface="Wingdings" panose="05000000000000000000" pitchFamily="2" charset="2"/>
              <a:buChar char="v"/>
            </a:pPr>
            <a:r>
              <a:rPr lang="en-ZA" sz="1200" b="1" dirty="0">
                <a:solidFill>
                  <a:srgbClr val="024522"/>
                </a:solidFill>
                <a:latin typeface="Arial Narrow" panose="020B0606020202030204" pitchFamily="34" charset="0"/>
                <a:ea typeface="Times New Roman" panose="02020603050405020304" pitchFamily="18" charset="0"/>
                <a:cs typeface="Times New Roman" panose="02020603050405020304" pitchFamily="18" charset="0"/>
              </a:rPr>
              <a:t>Case CCT 32/18</a:t>
            </a:r>
            <a:r>
              <a:rPr lang="en-ZA" sz="1200" b="1" i="1" dirty="0">
                <a:solidFill>
                  <a:srgbClr val="024522"/>
                </a:solidFill>
                <a:latin typeface="Arial Narrow" panose="020B0606020202030204" pitchFamily="34" charset="0"/>
                <a:ea typeface="Times New Roman" panose="02020603050405020304" pitchFamily="18" charset="0"/>
                <a:cs typeface="Arial" panose="020B0604020202020204" pitchFamily="34" charset="0"/>
              </a:rPr>
              <a:t> </a:t>
            </a:r>
            <a:endParaRPr lang="en-US" sz="1200" dirty="0">
              <a:solidFill>
                <a:srgbClr val="024522"/>
              </a:solidFill>
              <a:latin typeface="Arial Narrow" panose="020B0606020202030204" pitchFamily="34" charset="0"/>
              <a:ea typeface="Times New Roman" panose="02020603050405020304" pitchFamily="18" charset="0"/>
              <a:cs typeface="Times New Roman" panose="02020603050405020304" pitchFamily="18" charset="0"/>
            </a:endParaRPr>
          </a:p>
          <a:p>
            <a:pPr algn="just">
              <a:lnSpc>
                <a:spcPct val="150000"/>
              </a:lnSpc>
            </a:pPr>
            <a:r>
              <a:rPr lang="en-ZA" sz="1200" i="1" dirty="0" err="1">
                <a:latin typeface="Arial Narrow" panose="020B0606020202030204" pitchFamily="34" charset="0"/>
                <a:ea typeface="Times New Roman" panose="02020603050405020304" pitchFamily="18" charset="0"/>
                <a:cs typeface="Arial" panose="020B0604020202020204" pitchFamily="34" charset="0"/>
              </a:rPr>
              <a:t>Mlungwana</a:t>
            </a:r>
            <a:r>
              <a:rPr lang="en-ZA" sz="1200" i="1" dirty="0">
                <a:latin typeface="Arial Narrow" panose="020B0606020202030204" pitchFamily="34" charset="0"/>
                <a:ea typeface="Times New Roman" panose="02020603050405020304" pitchFamily="18" charset="0"/>
                <a:cs typeface="Arial" panose="020B0604020202020204" pitchFamily="34" charset="0"/>
              </a:rPr>
              <a:t> and Others v the State and Others, CCT 32/18</a:t>
            </a:r>
            <a:r>
              <a:rPr lang="en-ZA" sz="1200" dirty="0">
                <a:latin typeface="Arial Narrow" panose="020B0606020202030204" pitchFamily="34" charset="0"/>
                <a:ea typeface="Times New Roman" panose="02020603050405020304" pitchFamily="18" charset="0"/>
                <a:cs typeface="Arial" panose="020B0604020202020204" pitchFamily="34" charset="0"/>
              </a:rPr>
              <a:t> </a:t>
            </a:r>
          </a:p>
          <a:p>
            <a:pPr algn="just">
              <a:lnSpc>
                <a:spcPct val="150000"/>
              </a:lnSpc>
            </a:pPr>
            <a:endParaRPr lang="en-US" sz="1200" dirty="0">
              <a:latin typeface="Arial Narrow" panose="020B0606020202030204" pitchFamily="34" charset="0"/>
              <a:ea typeface="Times New Roman" panose="02020603050405020304" pitchFamily="18" charset="0"/>
              <a:cs typeface="Times New Roman" panose="02020603050405020304" pitchFamily="18" charset="0"/>
            </a:endParaRPr>
          </a:p>
          <a:p>
            <a:pPr marL="171450" indent="-171450">
              <a:lnSpc>
                <a:spcPct val="150000"/>
              </a:lnSpc>
              <a:buClr>
                <a:srgbClr val="024522"/>
              </a:buClr>
              <a:buFont typeface="Wingdings" panose="05000000000000000000" pitchFamily="2" charset="2"/>
              <a:buChar char="v"/>
            </a:pPr>
            <a:r>
              <a:rPr lang="en-ZA" sz="1200" b="1" dirty="0">
                <a:solidFill>
                  <a:srgbClr val="024522"/>
                </a:solidFill>
                <a:latin typeface="Arial Narrow" panose="020B0606020202030204" pitchFamily="34" charset="0"/>
                <a:ea typeface="Times New Roman" panose="02020603050405020304" pitchFamily="18" charset="0"/>
                <a:cs typeface="Times New Roman" panose="02020603050405020304" pitchFamily="18" charset="0"/>
              </a:rPr>
              <a:t>Case CCT 315/16 and CCT 193/17</a:t>
            </a:r>
            <a:endParaRPr lang="en-US" sz="1200" dirty="0">
              <a:solidFill>
                <a:srgbClr val="024522"/>
              </a:solidFill>
              <a:latin typeface="Arial Narrow" panose="020B0606020202030204" pitchFamily="34" charset="0"/>
              <a:ea typeface="Times New Roman" panose="02020603050405020304" pitchFamily="18" charset="0"/>
              <a:cs typeface="Times New Roman" panose="02020603050405020304" pitchFamily="18" charset="0"/>
            </a:endParaRPr>
          </a:p>
          <a:p>
            <a:pPr algn="just">
              <a:lnSpc>
                <a:spcPct val="150000"/>
              </a:lnSpc>
            </a:pPr>
            <a:r>
              <a:rPr lang="en-ZA" sz="1200" i="1" dirty="0">
                <a:latin typeface="Arial Narrow" panose="020B0606020202030204" pitchFamily="34" charset="0"/>
                <a:ea typeface="Times New Roman" panose="02020603050405020304" pitchFamily="18" charset="0"/>
                <a:cs typeface="Arial" panose="020B0604020202020204" pitchFamily="34" charset="0"/>
              </a:rPr>
              <a:t>S v </a:t>
            </a:r>
            <a:r>
              <a:rPr lang="en-ZA" sz="1200" i="1" dirty="0" err="1">
                <a:latin typeface="Arial Narrow" panose="020B0606020202030204" pitchFamily="34" charset="0"/>
                <a:ea typeface="Times New Roman" panose="02020603050405020304" pitchFamily="18" charset="0"/>
                <a:cs typeface="Arial" panose="020B0604020202020204" pitchFamily="34" charset="0"/>
              </a:rPr>
              <a:t>Okah</a:t>
            </a:r>
            <a:r>
              <a:rPr lang="en-ZA" sz="1200" i="1" dirty="0">
                <a:latin typeface="Arial Narrow" panose="020B0606020202030204" pitchFamily="34" charset="0"/>
                <a:ea typeface="Times New Roman" panose="02020603050405020304" pitchFamily="18" charset="0"/>
                <a:cs typeface="Arial" panose="020B0604020202020204" pitchFamily="34" charset="0"/>
              </a:rPr>
              <a:t> [2018] ZACC 3 (Case CCT 315/16 and CCT 193/17)</a:t>
            </a:r>
          </a:p>
          <a:p>
            <a:pPr algn="just">
              <a:lnSpc>
                <a:spcPct val="150000"/>
              </a:lnSpc>
            </a:pPr>
            <a:endParaRPr lang="en-ZA" sz="1200" i="1" dirty="0">
              <a:latin typeface="Arial Narrow" panose="020B0606020202030204" pitchFamily="34" charset="0"/>
              <a:ea typeface="Times New Roman" panose="02020603050405020304" pitchFamily="18" charset="0"/>
              <a:cs typeface="Arial" panose="020B0604020202020204" pitchFamily="34" charset="0"/>
            </a:endParaRPr>
          </a:p>
          <a:p>
            <a:pPr marL="171450" indent="-171450">
              <a:lnSpc>
                <a:spcPct val="150000"/>
              </a:lnSpc>
              <a:buClr>
                <a:srgbClr val="024522"/>
              </a:buClr>
              <a:buFont typeface="Wingdings" panose="05000000000000000000" pitchFamily="2" charset="2"/>
              <a:buChar char="v"/>
            </a:pPr>
            <a:r>
              <a:rPr lang="en-ZA" sz="1200" b="1" dirty="0">
                <a:solidFill>
                  <a:srgbClr val="024522"/>
                </a:solidFill>
                <a:latin typeface="Arial Narrow" panose="020B0606020202030204" pitchFamily="34" charset="0"/>
                <a:ea typeface="Times New Roman" panose="02020603050405020304" pitchFamily="18" charset="0"/>
                <a:cs typeface="Times New Roman" panose="02020603050405020304" pitchFamily="18" charset="0"/>
              </a:rPr>
              <a:t>Case CCT 174/18</a:t>
            </a:r>
            <a:endParaRPr lang="en-US" sz="1200" dirty="0">
              <a:solidFill>
                <a:srgbClr val="024522"/>
              </a:solidFill>
              <a:latin typeface="Arial Narrow" panose="020B0606020202030204" pitchFamily="34" charset="0"/>
              <a:ea typeface="Times New Roman" panose="02020603050405020304" pitchFamily="18" charset="0"/>
              <a:cs typeface="Times New Roman" panose="02020603050405020304" pitchFamily="18" charset="0"/>
            </a:endParaRPr>
          </a:p>
          <a:p>
            <a:pPr algn="just">
              <a:lnSpc>
                <a:spcPct val="150000"/>
              </a:lnSpc>
            </a:pPr>
            <a:r>
              <a:rPr lang="en-ZA" sz="1200" i="1" dirty="0" err="1">
                <a:latin typeface="Arial Narrow" panose="020B0606020202030204" pitchFamily="34" charset="0"/>
                <a:ea typeface="Times New Roman" panose="02020603050405020304" pitchFamily="18" charset="0"/>
                <a:cs typeface="Arial" panose="020B0604020202020204" pitchFamily="34" charset="0"/>
              </a:rPr>
              <a:t>Moyo</a:t>
            </a:r>
            <a:r>
              <a:rPr lang="en-ZA" sz="1200" i="1" dirty="0">
                <a:latin typeface="Arial Narrow" panose="020B0606020202030204" pitchFamily="34" charset="0"/>
                <a:ea typeface="Times New Roman" panose="02020603050405020304" pitchFamily="18" charset="0"/>
                <a:cs typeface="Arial" panose="020B0604020202020204" pitchFamily="34" charset="0"/>
              </a:rPr>
              <a:t> and Another v Minister of Police and Others</a:t>
            </a:r>
            <a:r>
              <a:rPr lang="en-ZA" sz="1200" b="1" dirty="0">
                <a:latin typeface="Arial Narrow" panose="020B0606020202030204" pitchFamily="34" charset="0"/>
                <a:ea typeface="Times New Roman" panose="02020603050405020304" pitchFamily="18" charset="0"/>
                <a:cs typeface="Arial" panose="020B0604020202020204" pitchFamily="34" charset="0"/>
              </a:rPr>
              <a:t> </a:t>
            </a:r>
            <a:r>
              <a:rPr lang="en-ZA" sz="1200" dirty="0">
                <a:latin typeface="Arial Narrow" panose="020B0606020202030204" pitchFamily="34" charset="0"/>
                <a:ea typeface="Times New Roman" panose="02020603050405020304" pitchFamily="18" charset="0"/>
                <a:cs typeface="Arial" panose="020B0604020202020204" pitchFamily="34" charset="0"/>
              </a:rPr>
              <a:t>(Case CCT 174/18)</a:t>
            </a:r>
            <a:r>
              <a:rPr lang="en-ZA" sz="1200" b="1" dirty="0">
                <a:latin typeface="Arial Narrow" panose="020B0606020202030204" pitchFamily="34" charset="0"/>
                <a:ea typeface="Times New Roman" panose="02020603050405020304" pitchFamily="18" charset="0"/>
                <a:cs typeface="Arial" panose="020B0604020202020204" pitchFamily="34" charset="0"/>
              </a:rPr>
              <a:t> </a:t>
            </a:r>
            <a:r>
              <a:rPr lang="en-ZA" sz="1200" dirty="0">
                <a:latin typeface="Arial Narrow" panose="020B0606020202030204" pitchFamily="34" charset="0"/>
                <a:ea typeface="Times New Roman" panose="02020603050405020304" pitchFamily="18" charset="0"/>
                <a:cs typeface="Arial" panose="020B0604020202020204" pitchFamily="34" charset="0"/>
              </a:rPr>
              <a:t>and </a:t>
            </a:r>
            <a:r>
              <a:rPr lang="en-ZA" sz="1200" i="1" dirty="0" err="1">
                <a:latin typeface="Arial Narrow" panose="020B0606020202030204" pitchFamily="34" charset="0"/>
                <a:ea typeface="Times New Roman" panose="02020603050405020304" pitchFamily="18" charset="0"/>
                <a:cs typeface="Arial" panose="020B0604020202020204" pitchFamily="34" charset="0"/>
              </a:rPr>
              <a:t>Sonti</a:t>
            </a:r>
            <a:r>
              <a:rPr lang="en-ZA" sz="1200" i="1" dirty="0">
                <a:latin typeface="Arial Narrow" panose="020B0606020202030204" pitchFamily="34" charset="0"/>
                <a:ea typeface="Times New Roman" panose="02020603050405020304" pitchFamily="18" charset="0"/>
                <a:cs typeface="Arial" panose="020B0604020202020204" pitchFamily="34" charset="0"/>
              </a:rPr>
              <a:t> and Another v. Minister of Police and Others</a:t>
            </a:r>
          </a:p>
          <a:p>
            <a:pPr algn="just">
              <a:lnSpc>
                <a:spcPct val="150000"/>
              </a:lnSpc>
            </a:pPr>
            <a:endParaRPr lang="en-ZA" sz="1200" i="1" dirty="0">
              <a:latin typeface="Arial Narrow" panose="020B0606020202030204" pitchFamily="34" charset="0"/>
              <a:ea typeface="Times New Roman" panose="02020603050405020304" pitchFamily="18" charset="0"/>
              <a:cs typeface="Arial" panose="020B0604020202020204" pitchFamily="34" charset="0"/>
            </a:endParaRPr>
          </a:p>
          <a:p>
            <a:pPr marL="171450" indent="-171450">
              <a:lnSpc>
                <a:spcPct val="150000"/>
              </a:lnSpc>
              <a:buFont typeface="Wingdings" panose="05000000000000000000" pitchFamily="2" charset="2"/>
              <a:buChar char="v"/>
            </a:pPr>
            <a:r>
              <a:rPr lang="en-ZA" sz="1200" b="1" dirty="0">
                <a:solidFill>
                  <a:srgbClr val="024522"/>
                </a:solidFill>
                <a:latin typeface="Arial Narrow" panose="020B0606020202030204" pitchFamily="34" charset="0"/>
                <a:ea typeface="Times New Roman" panose="02020603050405020304" pitchFamily="18" charset="0"/>
                <a:cs typeface="Times New Roman" panose="02020603050405020304" pitchFamily="18" charset="0"/>
              </a:rPr>
              <a:t>Cases CCT 07/14 and CCT 09/14</a:t>
            </a:r>
            <a:endParaRPr lang="en-US" sz="1200" dirty="0">
              <a:solidFill>
                <a:srgbClr val="024522"/>
              </a:solidFill>
              <a:latin typeface="Arial Narrow" panose="020B0606020202030204" pitchFamily="34" charset="0"/>
              <a:ea typeface="Times New Roman" panose="02020603050405020304" pitchFamily="18" charset="0"/>
              <a:cs typeface="Times New Roman" panose="02020603050405020304" pitchFamily="18" charset="0"/>
            </a:endParaRPr>
          </a:p>
          <a:p>
            <a:pPr algn="just">
              <a:lnSpc>
                <a:spcPct val="150000"/>
              </a:lnSpc>
            </a:pPr>
            <a:r>
              <a:rPr lang="en-ZA" sz="1200" i="1" dirty="0">
                <a:latin typeface="Arial Narrow" panose="020B0606020202030204" pitchFamily="34" charset="0"/>
                <a:ea typeface="Times New Roman" panose="02020603050405020304" pitchFamily="18" charset="0"/>
                <a:cs typeface="Arial" panose="020B0604020202020204" pitchFamily="34" charset="0"/>
              </a:rPr>
              <a:t>Helen </a:t>
            </a:r>
            <a:r>
              <a:rPr lang="en-ZA" sz="1200" i="1" dirty="0" err="1">
                <a:latin typeface="Arial Narrow" panose="020B0606020202030204" pitchFamily="34" charset="0"/>
                <a:ea typeface="Times New Roman" panose="02020603050405020304" pitchFamily="18" charset="0"/>
                <a:cs typeface="Arial" panose="020B0604020202020204" pitchFamily="34" charset="0"/>
              </a:rPr>
              <a:t>Suzmann</a:t>
            </a:r>
            <a:r>
              <a:rPr lang="en-ZA" sz="1200" i="1" dirty="0">
                <a:latin typeface="Arial Narrow" panose="020B0606020202030204" pitchFamily="34" charset="0"/>
                <a:ea typeface="Times New Roman" panose="02020603050405020304" pitchFamily="18" charset="0"/>
                <a:cs typeface="Arial" panose="020B0604020202020204" pitchFamily="34" charset="0"/>
              </a:rPr>
              <a:t> Foundation v President of the Republic of South Africa and Others Case CCT 07/14, </a:t>
            </a:r>
            <a:r>
              <a:rPr lang="en-ZA" sz="1200" i="1" dirty="0" err="1">
                <a:latin typeface="Arial Narrow" panose="020B0606020202030204" pitchFamily="34" charset="0"/>
                <a:ea typeface="Times New Roman" panose="02020603050405020304" pitchFamily="18" charset="0"/>
                <a:cs typeface="Arial" panose="020B0604020202020204" pitchFamily="34" charset="0"/>
              </a:rPr>
              <a:t>Glenister</a:t>
            </a:r>
            <a:r>
              <a:rPr lang="en-ZA" sz="1200" i="1" dirty="0">
                <a:latin typeface="Arial Narrow" panose="020B0606020202030204" pitchFamily="34" charset="0"/>
                <a:ea typeface="Times New Roman" panose="02020603050405020304" pitchFamily="18" charset="0"/>
                <a:cs typeface="Arial" panose="020B0604020202020204" pitchFamily="34" charset="0"/>
              </a:rPr>
              <a:t> v President of the Republic of South Africa and Others Case No. CCT 09/14</a:t>
            </a:r>
          </a:p>
          <a:p>
            <a:pPr algn="just">
              <a:lnSpc>
                <a:spcPct val="150000"/>
              </a:lnSpc>
            </a:pPr>
            <a:endParaRPr lang="en-ZA" sz="1200" i="1" dirty="0">
              <a:latin typeface="Arial Narrow" panose="020B0606020202030204" pitchFamily="34" charset="0"/>
              <a:ea typeface="Times New Roman" panose="02020603050405020304" pitchFamily="18" charset="0"/>
              <a:cs typeface="Arial" panose="020B0604020202020204" pitchFamily="34" charset="0"/>
            </a:endParaRPr>
          </a:p>
          <a:p>
            <a:pPr marL="171450" indent="-171450">
              <a:lnSpc>
                <a:spcPct val="150000"/>
              </a:lnSpc>
              <a:buFont typeface="Wingdings" panose="05000000000000000000" pitchFamily="2" charset="2"/>
              <a:buChar char="v"/>
            </a:pPr>
            <a:r>
              <a:rPr lang="en-ZA" sz="1200" b="1" dirty="0">
                <a:solidFill>
                  <a:srgbClr val="024522"/>
                </a:solidFill>
                <a:latin typeface="Arial Narrow" panose="020B0606020202030204" pitchFamily="34" charset="0"/>
                <a:ea typeface="Times New Roman" panose="02020603050405020304" pitchFamily="18" charset="0"/>
                <a:cs typeface="Times New Roman" panose="02020603050405020304" pitchFamily="18" charset="0"/>
              </a:rPr>
              <a:t>Case CCT 255/15</a:t>
            </a:r>
            <a:endParaRPr lang="en-US" sz="1200" dirty="0">
              <a:solidFill>
                <a:srgbClr val="024522"/>
              </a:solidFill>
              <a:latin typeface="Arial Narrow" panose="020B0606020202030204" pitchFamily="34" charset="0"/>
              <a:ea typeface="Times New Roman" panose="02020603050405020304" pitchFamily="18" charset="0"/>
              <a:cs typeface="Times New Roman" panose="02020603050405020304" pitchFamily="18" charset="0"/>
            </a:endParaRPr>
          </a:p>
          <a:p>
            <a:pPr algn="just">
              <a:lnSpc>
                <a:spcPct val="150000"/>
              </a:lnSpc>
            </a:pPr>
            <a:r>
              <a:rPr lang="en-ZA" sz="1200" i="1" dirty="0">
                <a:latin typeface="Arial Narrow" panose="020B0606020202030204" pitchFamily="34" charset="0"/>
                <a:ea typeface="Times New Roman" panose="02020603050405020304" pitchFamily="18" charset="0"/>
                <a:cs typeface="Arial" panose="020B0604020202020204" pitchFamily="34" charset="0"/>
              </a:rPr>
              <a:t>McBride v Minister of Police and Another Case No. CCT 255/15 [2016] ZACC 30; 2016 (2) SACR 585 (CC); 2016 (11) BCLR 1398 (CC)</a:t>
            </a:r>
            <a:endParaRPr lang="en-ZA" sz="1200" dirty="0">
              <a:latin typeface="Arial Narrow" panose="020B0606020202030204" pitchFamily="34" charset="0"/>
              <a:ea typeface="Times New Roman" panose="02020603050405020304" pitchFamily="18" charset="0"/>
              <a:cs typeface="Arial" panose="020B0604020202020204" pitchFamily="34" charset="0"/>
            </a:endParaRPr>
          </a:p>
          <a:p>
            <a:pPr algn="just">
              <a:lnSpc>
                <a:spcPct val="150000"/>
              </a:lnSpc>
            </a:pPr>
            <a:endParaRPr lang="en-ZA" sz="1200" i="1" dirty="0">
              <a:latin typeface="Arial Narrow" panose="020B0606020202030204" pitchFamily="34" charset="0"/>
              <a:ea typeface="Times New Roman" panose="02020603050405020304" pitchFamily="18" charset="0"/>
              <a:cs typeface="Arial" panose="020B0604020202020204" pitchFamily="34" charset="0"/>
            </a:endParaRPr>
          </a:p>
          <a:p>
            <a:pPr algn="just">
              <a:lnSpc>
                <a:spcPct val="150000"/>
              </a:lnSpc>
            </a:pPr>
            <a:r>
              <a:rPr lang="en-ZA" sz="1200" dirty="0">
                <a:latin typeface="Arial Narrow" panose="020B0606020202030204" pitchFamily="34" charset="0"/>
                <a:ea typeface="Times New Roman" panose="02020603050405020304" pitchFamily="18" charset="0"/>
                <a:cs typeface="Arial" panose="020B0604020202020204" pitchFamily="34" charset="0"/>
              </a:rPr>
              <a:t> </a:t>
            </a:r>
            <a:endParaRPr lang="en-US" sz="1200" dirty="0">
              <a:latin typeface="Arial Narrow" panose="020B0606020202030204" pitchFamily="34" charset="0"/>
              <a:ea typeface="Times New Roman" panose="02020603050405020304" pitchFamily="18" charset="0"/>
              <a:cs typeface="Times New Roman" panose="02020603050405020304" pitchFamily="18" charset="0"/>
            </a:endParaRPr>
          </a:p>
        </p:txBody>
      </p:sp>
      <p:sp>
        <p:nvSpPr>
          <p:cNvPr id="16" name="Rectangle 15"/>
          <p:cNvSpPr/>
          <p:nvPr/>
        </p:nvSpPr>
        <p:spPr>
          <a:xfrm>
            <a:off x="5084314" y="1350795"/>
            <a:ext cx="4593317" cy="5078313"/>
          </a:xfrm>
          <a:prstGeom prst="rect">
            <a:avLst/>
          </a:prstGeom>
        </p:spPr>
        <p:txBody>
          <a:bodyPr wrap="square">
            <a:spAutoFit/>
          </a:bodyPr>
          <a:lstStyle/>
          <a:p>
            <a:pPr marL="171450" indent="-171450" algn="just">
              <a:lnSpc>
                <a:spcPct val="150000"/>
              </a:lnSpc>
              <a:buFont typeface="Wingdings" panose="05000000000000000000" pitchFamily="2" charset="2"/>
              <a:buChar char="v"/>
            </a:pPr>
            <a:r>
              <a:rPr lang="en-ZA" sz="1200" dirty="0">
                <a:solidFill>
                  <a:srgbClr val="024522"/>
                </a:solidFill>
                <a:latin typeface="Arial Narrow" panose="020B0606020202030204" pitchFamily="34" charset="0"/>
                <a:ea typeface="Times New Roman" panose="02020603050405020304" pitchFamily="18" charset="0"/>
                <a:cs typeface="Arial" panose="020B0604020202020204" pitchFamily="34" charset="0"/>
              </a:rPr>
              <a:t> </a:t>
            </a:r>
            <a:r>
              <a:rPr lang="en-ZA" sz="1200" b="1" dirty="0">
                <a:solidFill>
                  <a:srgbClr val="024522"/>
                </a:solidFill>
                <a:latin typeface="Arial Narrow" panose="020B0606020202030204" pitchFamily="34" charset="0"/>
                <a:ea typeface="Times New Roman" panose="02020603050405020304" pitchFamily="18" charset="0"/>
                <a:cs typeface="Times New Roman" panose="02020603050405020304" pitchFamily="18" charset="0"/>
              </a:rPr>
              <a:t>Case CCT 177/17</a:t>
            </a:r>
            <a:endParaRPr lang="en-US" sz="1200" dirty="0">
              <a:solidFill>
                <a:srgbClr val="024522"/>
              </a:solidFill>
              <a:latin typeface="Arial Narrow" panose="020B0606020202030204" pitchFamily="34" charset="0"/>
              <a:ea typeface="Times New Roman" panose="02020603050405020304" pitchFamily="18" charset="0"/>
              <a:cs typeface="Times New Roman" panose="02020603050405020304" pitchFamily="18" charset="0"/>
            </a:endParaRPr>
          </a:p>
          <a:p>
            <a:pPr algn="just">
              <a:lnSpc>
                <a:spcPct val="150000"/>
              </a:lnSpc>
            </a:pPr>
            <a:r>
              <a:rPr lang="en-ZA" sz="1200" i="1" dirty="0">
                <a:latin typeface="Arial Narrow" panose="020B0606020202030204" pitchFamily="34" charset="0"/>
                <a:ea typeface="Times New Roman" panose="02020603050405020304" pitchFamily="18" charset="0"/>
                <a:cs typeface="Arial" panose="020B0604020202020204" pitchFamily="34" charset="0"/>
              </a:rPr>
              <a:t>Minister of Safety and Security v SA Hunters and Game Conservation Association and Others Case No.</a:t>
            </a:r>
            <a:r>
              <a:rPr lang="en-ZA" sz="1200" dirty="0">
                <a:latin typeface="Arial Narrow" panose="020B0606020202030204" pitchFamily="34" charset="0"/>
                <a:ea typeface="Times New Roman" panose="02020603050405020304" pitchFamily="18" charset="0"/>
                <a:cs typeface="Times New Roman" panose="02020603050405020304" pitchFamily="18" charset="0"/>
              </a:rPr>
              <a:t> </a:t>
            </a:r>
            <a:r>
              <a:rPr lang="en-ZA" sz="1200" i="1" dirty="0">
                <a:latin typeface="Arial Narrow" panose="020B0606020202030204" pitchFamily="34" charset="0"/>
                <a:ea typeface="Times New Roman" panose="02020603050405020304" pitchFamily="18" charset="0"/>
                <a:cs typeface="Arial" panose="020B0604020202020204" pitchFamily="34" charset="0"/>
              </a:rPr>
              <a:t>CCT 177/17</a:t>
            </a:r>
          </a:p>
          <a:p>
            <a:pPr algn="just">
              <a:lnSpc>
                <a:spcPct val="150000"/>
              </a:lnSpc>
            </a:pPr>
            <a:endParaRPr lang="en-ZA" sz="1200" i="1" dirty="0">
              <a:latin typeface="Arial Narrow" panose="020B0606020202030204" pitchFamily="34" charset="0"/>
              <a:ea typeface="Times New Roman" panose="02020603050405020304" pitchFamily="18" charset="0"/>
              <a:cs typeface="Arial" panose="020B0604020202020204" pitchFamily="34" charset="0"/>
            </a:endParaRPr>
          </a:p>
          <a:p>
            <a:pPr marL="171450" indent="-171450">
              <a:lnSpc>
                <a:spcPct val="150000"/>
              </a:lnSpc>
              <a:buFont typeface="Wingdings" panose="05000000000000000000" pitchFamily="2" charset="2"/>
              <a:buChar char="v"/>
            </a:pPr>
            <a:r>
              <a:rPr lang="en-ZA" sz="1200" b="1" dirty="0">
                <a:solidFill>
                  <a:srgbClr val="024522"/>
                </a:solidFill>
                <a:latin typeface="Arial Narrow" panose="020B0606020202030204" pitchFamily="34" charset="0"/>
                <a:ea typeface="Times New Roman" panose="02020603050405020304" pitchFamily="18" charset="0"/>
                <a:cs typeface="Times New Roman" panose="02020603050405020304" pitchFamily="18" charset="0"/>
              </a:rPr>
              <a:t>Case 18205/2018</a:t>
            </a:r>
            <a:endParaRPr lang="en-US" sz="1200" dirty="0">
              <a:solidFill>
                <a:srgbClr val="024522"/>
              </a:solidFill>
              <a:latin typeface="Arial Narrow" panose="020B0606020202030204" pitchFamily="34" charset="0"/>
              <a:ea typeface="Times New Roman" panose="02020603050405020304" pitchFamily="18" charset="0"/>
              <a:cs typeface="Times New Roman" panose="02020603050405020304" pitchFamily="18" charset="0"/>
            </a:endParaRPr>
          </a:p>
          <a:p>
            <a:pPr algn="just">
              <a:lnSpc>
                <a:spcPct val="150000"/>
              </a:lnSpc>
            </a:pPr>
            <a:r>
              <a:rPr lang="en-ZA" sz="1200" i="1" dirty="0">
                <a:latin typeface="Arial Narrow" panose="020B0606020202030204" pitchFamily="34" charset="0"/>
                <a:ea typeface="Times New Roman" panose="02020603050405020304" pitchFamily="18" charset="0"/>
                <a:cs typeface="Times New Roman" panose="02020603050405020304" pitchFamily="18" charset="0"/>
              </a:rPr>
              <a:t>The Residents of: Industry House, 5 Davies Street, New </a:t>
            </a:r>
            <a:r>
              <a:rPr lang="en-ZA" sz="1200" i="1" dirty="0" err="1">
                <a:latin typeface="Arial Narrow" panose="020B0606020202030204" pitchFamily="34" charset="0"/>
                <a:ea typeface="Times New Roman" panose="02020603050405020304" pitchFamily="18" charset="0"/>
                <a:cs typeface="Times New Roman" panose="02020603050405020304" pitchFamily="18" charset="0"/>
              </a:rPr>
              <a:t>Doornfontein</a:t>
            </a:r>
            <a:r>
              <a:rPr lang="en-ZA" sz="1200" i="1" dirty="0">
                <a:latin typeface="Arial Narrow" panose="020B0606020202030204" pitchFamily="34" charset="0"/>
                <a:ea typeface="Times New Roman" panose="02020603050405020304" pitchFamily="18" charset="0"/>
                <a:cs typeface="Times New Roman" panose="02020603050405020304" pitchFamily="18" charset="0"/>
              </a:rPr>
              <a:t>, Johannesburg and Others v The Minister of Police and Others</a:t>
            </a:r>
          </a:p>
          <a:p>
            <a:pPr algn="just">
              <a:lnSpc>
                <a:spcPct val="150000"/>
              </a:lnSpc>
            </a:pPr>
            <a:endParaRPr lang="en-ZA" sz="1200" i="1" dirty="0">
              <a:latin typeface="Arial Narrow" panose="020B0606020202030204" pitchFamily="34" charset="0"/>
              <a:ea typeface="Times New Roman" panose="02020603050405020304" pitchFamily="18" charset="0"/>
              <a:cs typeface="Times New Roman" panose="02020603050405020304" pitchFamily="18" charset="0"/>
            </a:endParaRPr>
          </a:p>
          <a:p>
            <a:pPr marL="171450" indent="-171450">
              <a:lnSpc>
                <a:spcPct val="150000"/>
              </a:lnSpc>
              <a:buFont typeface="Wingdings" panose="05000000000000000000" pitchFamily="2" charset="2"/>
              <a:buChar char="v"/>
            </a:pPr>
            <a:r>
              <a:rPr lang="en-ZA" sz="1200" b="1" dirty="0">
                <a:solidFill>
                  <a:srgbClr val="024522"/>
                </a:solidFill>
                <a:latin typeface="Arial Narrow" panose="020B0606020202030204" pitchFamily="34" charset="0"/>
                <a:ea typeface="Times New Roman" panose="02020603050405020304" pitchFamily="18" charset="0"/>
                <a:cs typeface="Times New Roman" panose="02020603050405020304" pitchFamily="18" charset="0"/>
              </a:rPr>
              <a:t>Case 56/2019</a:t>
            </a:r>
            <a:endParaRPr lang="en-US" sz="1200" dirty="0">
              <a:solidFill>
                <a:srgbClr val="024522"/>
              </a:solidFill>
              <a:latin typeface="Arial Narrow" panose="020B0606020202030204" pitchFamily="34" charset="0"/>
              <a:ea typeface="Times New Roman" panose="02020603050405020304" pitchFamily="18" charset="0"/>
              <a:cs typeface="Times New Roman" panose="02020603050405020304" pitchFamily="18" charset="0"/>
            </a:endParaRPr>
          </a:p>
          <a:p>
            <a:pPr algn="just">
              <a:lnSpc>
                <a:spcPct val="150000"/>
              </a:lnSpc>
            </a:pPr>
            <a:r>
              <a:rPr lang="en-ZA" sz="1200" i="1" dirty="0">
                <a:latin typeface="Arial Narrow" panose="020B0606020202030204" pitchFamily="34" charset="0"/>
                <a:ea typeface="Times New Roman" panose="02020603050405020304" pitchFamily="18" charset="0"/>
                <a:cs typeface="Times New Roman" panose="02020603050405020304" pitchFamily="18" charset="0"/>
              </a:rPr>
              <a:t>National Commissioner of Police v Gun Owners of South Africa Case No 561/19</a:t>
            </a:r>
          </a:p>
          <a:p>
            <a:pPr algn="just">
              <a:lnSpc>
                <a:spcPct val="150000"/>
              </a:lnSpc>
            </a:pPr>
            <a:endParaRPr lang="en-ZA" sz="1200" i="1" dirty="0">
              <a:latin typeface="Arial Narrow" panose="020B0606020202030204" pitchFamily="34" charset="0"/>
              <a:ea typeface="Times New Roman" panose="02020603050405020304" pitchFamily="18" charset="0"/>
              <a:cs typeface="Times New Roman" panose="02020603050405020304" pitchFamily="18" charset="0"/>
            </a:endParaRPr>
          </a:p>
          <a:p>
            <a:pPr marL="171450" indent="-171450" algn="just">
              <a:lnSpc>
                <a:spcPct val="150000"/>
              </a:lnSpc>
              <a:buFont typeface="Wingdings" panose="05000000000000000000" pitchFamily="2" charset="2"/>
              <a:buChar char="v"/>
            </a:pPr>
            <a:r>
              <a:rPr lang="en-ZA" sz="1200" b="1" dirty="0">
                <a:solidFill>
                  <a:srgbClr val="024522"/>
                </a:solidFill>
                <a:latin typeface="Arial Narrow" panose="020B0606020202030204" pitchFamily="34" charset="0"/>
                <a:ea typeface="Times New Roman" panose="02020603050405020304" pitchFamily="18" charset="0"/>
                <a:cs typeface="Times New Roman" panose="02020603050405020304" pitchFamily="18" charset="0"/>
              </a:rPr>
              <a:t>Case CCT 195/21</a:t>
            </a:r>
            <a:endParaRPr lang="en-US" sz="1200" dirty="0">
              <a:solidFill>
                <a:srgbClr val="024522"/>
              </a:solidFill>
              <a:latin typeface="Arial Narrow" panose="020B0606020202030204" pitchFamily="34" charset="0"/>
              <a:ea typeface="Times New Roman" panose="02020603050405020304" pitchFamily="18" charset="0"/>
              <a:cs typeface="Times New Roman" panose="02020603050405020304" pitchFamily="18" charset="0"/>
            </a:endParaRPr>
          </a:p>
          <a:p>
            <a:pPr algn="just">
              <a:lnSpc>
                <a:spcPct val="150000"/>
              </a:lnSpc>
            </a:pPr>
            <a:r>
              <a:rPr lang="en-ZA" sz="1200" i="1" dirty="0">
                <a:latin typeface="Arial Narrow" panose="020B0606020202030204" pitchFamily="34" charset="0"/>
                <a:ea typeface="Times New Roman" panose="02020603050405020304" pitchFamily="18" charset="0"/>
                <a:cs typeface="Times New Roman" panose="02020603050405020304" pitchFamily="18" charset="0"/>
              </a:rPr>
              <a:t>Minister of Police and Others v Fidelity Security Services (Pty) Limited (CCT195/21 [2022} ZACC 16</a:t>
            </a:r>
          </a:p>
          <a:p>
            <a:pPr algn="just">
              <a:lnSpc>
                <a:spcPct val="150000"/>
              </a:lnSpc>
            </a:pPr>
            <a:endParaRPr lang="en-ZA" sz="1200" i="1" dirty="0">
              <a:latin typeface="Arial Narrow" panose="020B0606020202030204" pitchFamily="34" charset="0"/>
              <a:ea typeface="Times New Roman" panose="02020603050405020304" pitchFamily="18" charset="0"/>
              <a:cs typeface="Times New Roman" panose="02020603050405020304" pitchFamily="18" charset="0"/>
            </a:endParaRPr>
          </a:p>
          <a:p>
            <a:pPr algn="just">
              <a:lnSpc>
                <a:spcPct val="150000"/>
              </a:lnSpc>
            </a:pPr>
            <a:endParaRPr lang="en-ZA" sz="1200" i="1" dirty="0">
              <a:latin typeface="Arial Narrow" panose="020B0606020202030204" pitchFamily="34" charset="0"/>
              <a:ea typeface="Times New Roman" panose="02020603050405020304" pitchFamily="18" charset="0"/>
              <a:cs typeface="Arial" panose="020B0604020202020204" pitchFamily="34" charset="0"/>
            </a:endParaRPr>
          </a:p>
          <a:p>
            <a:pPr algn="just">
              <a:lnSpc>
                <a:spcPct val="150000"/>
              </a:lnSpc>
            </a:pPr>
            <a:endParaRPr lang="en-US" sz="1200" dirty="0">
              <a:latin typeface="Arial Narrow" panose="020B0606020202030204" pitchFamily="34" charset="0"/>
              <a:ea typeface="Times New Roman" panose="02020603050405020304" pitchFamily="18" charset="0"/>
              <a:cs typeface="Times New Roman" panose="02020603050405020304" pitchFamily="18" charset="0"/>
            </a:endParaRPr>
          </a:p>
        </p:txBody>
      </p:sp>
      <p:pic>
        <p:nvPicPr>
          <p:cNvPr id="6" name="Picture 5"/>
          <p:cNvPicPr>
            <a:picLocks noChangeAspect="1"/>
          </p:cNvPicPr>
          <p:nvPr/>
        </p:nvPicPr>
        <p:blipFill>
          <a:blip r:embed="rId3" cstate="print"/>
          <a:stretch>
            <a:fillRect/>
          </a:stretch>
        </p:blipFill>
        <p:spPr>
          <a:xfrm>
            <a:off x="7185248" y="4960176"/>
            <a:ext cx="2564960" cy="1645920"/>
          </a:xfrm>
          <a:prstGeom prst="rect">
            <a:avLst/>
          </a:prstGeom>
        </p:spPr>
      </p:pic>
    </p:spTree>
    <p:extLst>
      <p:ext uri="{BB962C8B-B14F-4D97-AF65-F5344CB8AC3E}">
        <p14:creationId xmlns:p14="http://schemas.microsoft.com/office/powerpoint/2010/main" xmlns="" val="3536964451"/>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Rectangle 2"/>
          <p:cNvSpPr>
            <a:spLocks noChangeArrowheads="1"/>
          </p:cNvSpPr>
          <p:nvPr/>
        </p:nvSpPr>
        <p:spPr bwMode="auto">
          <a:xfrm>
            <a:off x="0" y="1"/>
            <a:ext cx="9906000" cy="1196752"/>
          </a:xfrm>
          <a:prstGeom prst="rect">
            <a:avLst/>
          </a:prstGeom>
          <a:gradFill rotWithShape="0">
            <a:gsLst>
              <a:gs pos="100000">
                <a:srgbClr val="FFFFFF"/>
              </a:gs>
              <a:gs pos="0">
                <a:srgbClr val="CDE3A3"/>
              </a:gs>
            </a:gsLst>
            <a:lin ang="5400000" scaled="1"/>
          </a:gradFill>
          <a:ln>
            <a:noFill/>
          </a:ln>
          <a:effectLst/>
        </p:spPr>
        <p:txBody>
          <a:bodyPr vert="horz" wrap="square" lIns="36576" tIns="36576" rIns="36576" bIns="36576" numCol="1" anchor="t" anchorCtr="0" compatLnSpc="1">
            <a:prstTxWarp prst="textNoShape">
              <a:avLst/>
            </a:prstTxWarp>
          </a:bodyPr>
          <a:lstStyle/>
          <a:p>
            <a:endParaRPr lang="en-US"/>
          </a:p>
        </p:txBody>
      </p:sp>
      <p:pic>
        <p:nvPicPr>
          <p:cNvPr id="27" name="Picture 3"/>
          <p:cNvPicPr>
            <a:picLocks noChangeAspect="1" noChangeArrowheads="1"/>
          </p:cNvPicPr>
          <p:nvPr/>
        </p:nvPicPr>
        <p:blipFill>
          <a:blip r:embed="rId2" cstate="print">
            <a:extLst>
              <a:ext uri="{28A0092B-C50C-407E-A947-70E740481C1C}">
                <a14:useLocalDpi xmlns:a14="http://schemas.microsoft.com/office/drawing/2010/main" xmlns="" val="0"/>
              </a:ext>
            </a:extLst>
          </a:blip>
          <a:srcRect l="75917" t="68320" r="5171" b="16243"/>
          <a:stretch>
            <a:fillRect/>
          </a:stretch>
        </p:blipFill>
        <p:spPr bwMode="auto">
          <a:xfrm rot="10800000" flipH="1">
            <a:off x="-4763" y="3175"/>
            <a:ext cx="1600201" cy="841375"/>
          </a:xfrm>
          <a:prstGeom prst="rect">
            <a:avLst/>
          </a:prstGeom>
          <a:noFill/>
          <a:ln>
            <a:noFill/>
          </a:ln>
          <a:effectLst/>
          <a:extLst>
            <a:ext uri="{909E8E84-426E-40DD-AFC4-6F175D3DCCD1}">
              <a14:hiddenFill xmlns:a14="http://schemas.microsoft.com/office/drawing/2010/main" xmlns="">
                <a:solidFill>
                  <a:srgbClr val="5B9BD5"/>
                </a:solidFill>
              </a14:hiddenFill>
            </a:ext>
            <a:ext uri="{91240B29-F687-4F45-9708-019B960494DF}">
              <a14:hiddenLine xmlns:a14="http://schemas.microsoft.com/office/drawing/2010/main" xmlns="" w="25400" algn="ctr">
                <a:solidFill>
                  <a:srgbClr val="000000"/>
                </a:solidFill>
                <a:miter lim="800000"/>
                <a:headEnd/>
                <a:tailEnd/>
              </a14:hiddenLine>
            </a:ext>
            <a:ext uri="{AF507438-7753-43E0-B8FC-AC1667EBCBE1}">
              <a14:hiddenEffects xmlns:a14="http://schemas.microsoft.com/office/drawing/2010/main" xmlns="">
                <a:effectLst>
                  <a:outerShdw dist="35921" dir="2700000" algn="ctr" rotWithShape="0">
                    <a:srgbClr val="000000"/>
                  </a:outerShdw>
                </a:effectLst>
              </a14:hiddenEffects>
            </a:ext>
          </a:extLst>
        </p:spPr>
      </p:pic>
      <p:sp>
        <p:nvSpPr>
          <p:cNvPr id="4" name="Rectangle 2"/>
          <p:cNvSpPr txBox="1">
            <a:spLocks noChangeArrowheads="1"/>
          </p:cNvSpPr>
          <p:nvPr/>
        </p:nvSpPr>
        <p:spPr bwMode="auto">
          <a:xfrm>
            <a:off x="345046" y="353200"/>
            <a:ext cx="9144000" cy="5635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None/>
            </a:pPr>
            <a:r>
              <a:rPr lang="en-US" altLang="en-US" sz="2800" b="1" dirty="0" smtClean="0">
                <a:latin typeface="Arial Narrow" panose="020B0606020202030204" pitchFamily="34" charset="0"/>
              </a:rPr>
              <a:t>CSPS STRATEGIC </a:t>
            </a:r>
            <a:r>
              <a:rPr lang="en-US" altLang="en-US" sz="2800" b="1" dirty="0">
                <a:latin typeface="Arial Narrow" panose="020B0606020202030204" pitchFamily="34" charset="0"/>
              </a:rPr>
              <a:t>FOCUS</a:t>
            </a:r>
          </a:p>
        </p:txBody>
      </p:sp>
      <p:grpSp>
        <p:nvGrpSpPr>
          <p:cNvPr id="40" name="Group 39"/>
          <p:cNvGrpSpPr/>
          <p:nvPr/>
        </p:nvGrpSpPr>
        <p:grpSpPr>
          <a:xfrm>
            <a:off x="272479" y="1340768"/>
            <a:ext cx="9040765" cy="5256584"/>
            <a:chOff x="0" y="0"/>
            <a:chExt cx="6985000" cy="3790950"/>
          </a:xfrm>
        </p:grpSpPr>
        <p:sp>
          <p:nvSpPr>
            <p:cNvPr id="41" name="Rounded Rectangle 40"/>
            <p:cNvSpPr/>
            <p:nvPr/>
          </p:nvSpPr>
          <p:spPr>
            <a:xfrm>
              <a:off x="184150" y="1289050"/>
              <a:ext cx="1981200" cy="1244600"/>
            </a:xfrm>
            <a:prstGeom prst="roundRect">
              <a:avLst/>
            </a:prstGeom>
            <a:solidFill>
              <a:sysClr val="window" lastClr="FFFFFF"/>
            </a:solidFill>
            <a:ln>
              <a:solidFill>
                <a:sysClr val="window" lastClr="FFFFFF"/>
              </a:solidFill>
            </a:ln>
            <a:effectLst>
              <a:outerShdw blurRad="57150" dist="19050" dir="5400000" algn="ctr" rotWithShape="0">
                <a:srgbClr val="000000">
                  <a:alpha val="63000"/>
                </a:srgbClr>
              </a:outerShdw>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grpSp>
          <p:nvGrpSpPr>
            <p:cNvPr id="42" name="Group 41"/>
            <p:cNvGrpSpPr/>
            <p:nvPr/>
          </p:nvGrpSpPr>
          <p:grpSpPr>
            <a:xfrm>
              <a:off x="0" y="0"/>
              <a:ext cx="6985000" cy="3790950"/>
              <a:chOff x="0" y="0"/>
              <a:chExt cx="6985000" cy="3790950"/>
            </a:xfrm>
          </p:grpSpPr>
          <p:sp>
            <p:nvSpPr>
              <p:cNvPr id="43" name="Rectangle 42"/>
              <p:cNvSpPr/>
              <p:nvPr/>
            </p:nvSpPr>
            <p:spPr>
              <a:xfrm>
                <a:off x="0" y="0"/>
                <a:ext cx="6985000" cy="3790950"/>
              </a:xfrm>
              <a:prstGeom prst="rect">
                <a:avLst/>
              </a:prstGeom>
              <a:noFill/>
              <a:ln w="6350" cap="flat" cmpd="sng" algn="ctr">
                <a:solidFill>
                  <a:srgbClr val="024522"/>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44" name="Rounded Rectangle 43"/>
              <p:cNvSpPr/>
              <p:nvPr/>
            </p:nvSpPr>
            <p:spPr>
              <a:xfrm>
                <a:off x="2495550" y="1295400"/>
                <a:ext cx="1981200" cy="1244600"/>
              </a:xfrm>
              <a:prstGeom prst="roundRect">
                <a:avLst/>
              </a:prstGeom>
              <a:solidFill>
                <a:sysClr val="window" lastClr="FFFFFF"/>
              </a:solidFill>
              <a:ln>
                <a:solidFill>
                  <a:sysClr val="window" lastClr="FFFFFF"/>
                </a:solidFill>
              </a:ln>
              <a:effectLst>
                <a:outerShdw blurRad="57150" dist="19050" dir="5400000" algn="ctr" rotWithShape="0">
                  <a:srgbClr val="000000">
                    <a:alpha val="63000"/>
                  </a:srgbClr>
                </a:outerShdw>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45" name="Rounded Rectangle 44"/>
              <p:cNvSpPr/>
              <p:nvPr/>
            </p:nvSpPr>
            <p:spPr>
              <a:xfrm>
                <a:off x="177159" y="101600"/>
                <a:ext cx="2074279" cy="336550"/>
              </a:xfrm>
              <a:prstGeom prst="roundRect">
                <a:avLst/>
              </a:prstGeom>
              <a:solidFill>
                <a:srgbClr val="4472C4"/>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46" name="Text Box 2"/>
              <p:cNvSpPr txBox="1">
                <a:spLocks noChangeArrowheads="1"/>
              </p:cNvSpPr>
              <p:nvPr/>
            </p:nvSpPr>
            <p:spPr bwMode="auto">
              <a:xfrm>
                <a:off x="228600" y="101601"/>
                <a:ext cx="1936751" cy="292100"/>
              </a:xfrm>
              <a:prstGeom prst="rect">
                <a:avLst/>
              </a:prstGeom>
              <a:noFill/>
              <a:ln w="9525">
                <a:noFill/>
                <a:miter lim="800000"/>
                <a:headEnd/>
                <a:tailEnd/>
              </a:ln>
            </p:spPr>
            <p:txBody>
              <a:bodyPr rot="0" vert="horz" wrap="square" lIns="91440" tIns="45720" rIns="91440" bIns="45720" anchor="ctr" anchorCtr="0">
                <a:noAutofit/>
              </a:bodyPr>
              <a:lstStyle/>
              <a:p>
                <a:pPr algn="ctr">
                  <a:lnSpc>
                    <a:spcPct val="115000"/>
                  </a:lnSpc>
                  <a:spcBef>
                    <a:spcPts val="0"/>
                  </a:spcBef>
                  <a:spcAft>
                    <a:spcPts val="1000"/>
                  </a:spcAft>
                </a:pPr>
                <a:r>
                  <a:rPr lang="en-ZA" sz="1200" b="1" dirty="0">
                    <a:solidFill>
                      <a:schemeClr val="bg1"/>
                    </a:solidFill>
                    <a:latin typeface="Arial Narrow" panose="020B0606020202030204" pitchFamily="34" charset="0"/>
                    <a:ea typeface="Times New Roman" panose="02020603050405020304" pitchFamily="18" charset="0"/>
                    <a:cs typeface="Times New Roman" panose="02020603050405020304" pitchFamily="18" charset="0"/>
                  </a:rPr>
                  <a:t>GOVERNMENT PRIORITIES</a:t>
                </a:r>
                <a:endParaRPr lang="en-US" sz="1200" dirty="0">
                  <a:solidFill>
                    <a:schemeClr val="bg1"/>
                  </a:solidFill>
                  <a:latin typeface="Calibri" panose="020F0502020204030204" pitchFamily="34" charset="0"/>
                  <a:ea typeface="Times New Roman" panose="02020603050405020304" pitchFamily="18" charset="0"/>
                  <a:cs typeface="Times New Roman" panose="02020603050405020304" pitchFamily="18" charset="0"/>
                </a:endParaRPr>
              </a:p>
            </p:txBody>
          </p:sp>
          <p:sp>
            <p:nvSpPr>
              <p:cNvPr id="47" name="Rounded Rectangle 46"/>
              <p:cNvSpPr/>
              <p:nvPr/>
            </p:nvSpPr>
            <p:spPr>
              <a:xfrm>
                <a:off x="4826000" y="101600"/>
                <a:ext cx="2044700" cy="336550"/>
              </a:xfrm>
              <a:prstGeom prst="roundRect">
                <a:avLst/>
              </a:prstGeom>
              <a:solidFill>
                <a:srgbClr val="43BB8D"/>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48" name="Curved Down Arrow 47"/>
              <p:cNvSpPr/>
              <p:nvPr/>
            </p:nvSpPr>
            <p:spPr>
              <a:xfrm>
                <a:off x="3810000" y="508000"/>
                <a:ext cx="2120900" cy="660400"/>
              </a:xfrm>
              <a:prstGeom prst="curvedDownArrow">
                <a:avLst/>
              </a:prstGeom>
              <a:solidFill>
                <a:srgbClr val="AFB65A"/>
              </a:solidFill>
              <a:ln w="635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49" name="Text Box 2"/>
              <p:cNvSpPr txBox="1">
                <a:spLocks noChangeArrowheads="1"/>
              </p:cNvSpPr>
              <p:nvPr/>
            </p:nvSpPr>
            <p:spPr bwMode="auto">
              <a:xfrm>
                <a:off x="4826000" y="139619"/>
                <a:ext cx="2000249" cy="254082"/>
              </a:xfrm>
              <a:prstGeom prst="rect">
                <a:avLst/>
              </a:prstGeom>
              <a:noFill/>
              <a:ln w="9525">
                <a:noFill/>
                <a:miter lim="800000"/>
                <a:headEnd/>
                <a:tailEnd/>
              </a:ln>
            </p:spPr>
            <p:txBody>
              <a:bodyPr rot="0" vert="horz" wrap="square" lIns="91440" tIns="45720" rIns="91440" bIns="45720" anchor="ctr" anchorCtr="0">
                <a:noAutofit/>
              </a:bodyPr>
              <a:lstStyle/>
              <a:p>
                <a:pPr algn="ctr">
                  <a:lnSpc>
                    <a:spcPct val="115000"/>
                  </a:lnSpc>
                  <a:spcBef>
                    <a:spcPts val="0"/>
                  </a:spcBef>
                  <a:spcAft>
                    <a:spcPts val="1000"/>
                  </a:spcAft>
                </a:pPr>
                <a:r>
                  <a:rPr lang="en-ZA" sz="1200" b="1" dirty="0">
                    <a:solidFill>
                      <a:schemeClr val="bg1"/>
                    </a:solidFill>
                    <a:latin typeface="Arial Narrow" panose="020B0606020202030204" pitchFamily="34" charset="0"/>
                    <a:ea typeface="Times New Roman" panose="02020603050405020304" pitchFamily="18" charset="0"/>
                    <a:cs typeface="Times New Roman" panose="02020603050405020304" pitchFamily="18" charset="0"/>
                  </a:rPr>
                  <a:t>MINISTERIAL PRIORITIES</a:t>
                </a:r>
                <a:endParaRPr lang="en-US" sz="1200" dirty="0">
                  <a:solidFill>
                    <a:schemeClr val="bg1"/>
                  </a:solidFill>
                  <a:latin typeface="Calibri" panose="020F0502020204030204" pitchFamily="34" charset="0"/>
                  <a:ea typeface="Times New Roman" panose="02020603050405020304" pitchFamily="18" charset="0"/>
                  <a:cs typeface="Times New Roman" panose="02020603050405020304" pitchFamily="18" charset="0"/>
                </a:endParaRPr>
              </a:p>
            </p:txBody>
          </p:sp>
          <p:sp>
            <p:nvSpPr>
              <p:cNvPr id="50" name="Rounded Rectangle 49"/>
              <p:cNvSpPr/>
              <p:nvPr/>
            </p:nvSpPr>
            <p:spPr>
              <a:xfrm>
                <a:off x="3810000" y="3333750"/>
                <a:ext cx="1803400" cy="336550"/>
              </a:xfrm>
              <a:prstGeom prst="roundRect">
                <a:avLst/>
              </a:prstGeom>
              <a:solidFill>
                <a:srgbClr val="449BC1"/>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51" name="Text Box 2"/>
              <p:cNvSpPr txBox="1">
                <a:spLocks noChangeArrowheads="1"/>
              </p:cNvSpPr>
              <p:nvPr/>
            </p:nvSpPr>
            <p:spPr bwMode="auto">
              <a:xfrm>
                <a:off x="3810000" y="3384550"/>
                <a:ext cx="1758950" cy="241300"/>
              </a:xfrm>
              <a:prstGeom prst="rect">
                <a:avLst/>
              </a:prstGeom>
              <a:noFill/>
              <a:ln w="9525">
                <a:noFill/>
                <a:miter lim="800000"/>
                <a:headEnd/>
                <a:tailEnd/>
              </a:ln>
            </p:spPr>
            <p:txBody>
              <a:bodyPr rot="0" vert="horz" wrap="square" lIns="91440" tIns="45720" rIns="91440" bIns="45720" anchor="ctr" anchorCtr="0">
                <a:noAutofit/>
              </a:bodyPr>
              <a:lstStyle/>
              <a:p>
                <a:pPr algn="ctr">
                  <a:lnSpc>
                    <a:spcPct val="115000"/>
                  </a:lnSpc>
                  <a:spcBef>
                    <a:spcPts val="0"/>
                  </a:spcBef>
                  <a:spcAft>
                    <a:spcPts val="1000"/>
                  </a:spcAft>
                </a:pPr>
                <a:r>
                  <a:rPr lang="en-ZA" sz="1200" b="1" dirty="0">
                    <a:solidFill>
                      <a:schemeClr val="bg1"/>
                    </a:solidFill>
                    <a:latin typeface="Arial Narrow" panose="020B0606020202030204" pitchFamily="34" charset="0"/>
                    <a:ea typeface="Times New Roman" panose="02020603050405020304" pitchFamily="18" charset="0"/>
                    <a:cs typeface="Times New Roman" panose="02020603050405020304" pitchFamily="18" charset="0"/>
                  </a:rPr>
                  <a:t>CLUSTER PRIORITIES</a:t>
                </a:r>
                <a:endParaRPr lang="en-US" sz="1200" dirty="0">
                  <a:solidFill>
                    <a:schemeClr val="bg1"/>
                  </a:solidFill>
                  <a:latin typeface="Calibri" panose="020F0502020204030204" pitchFamily="34" charset="0"/>
                  <a:ea typeface="Times New Roman" panose="02020603050405020304" pitchFamily="18" charset="0"/>
                  <a:cs typeface="Times New Roman" panose="02020603050405020304" pitchFamily="18" charset="0"/>
                </a:endParaRPr>
              </a:p>
            </p:txBody>
          </p:sp>
          <p:sp>
            <p:nvSpPr>
              <p:cNvPr id="52" name="Rounded Rectangle 51"/>
              <p:cNvSpPr/>
              <p:nvPr/>
            </p:nvSpPr>
            <p:spPr>
              <a:xfrm>
                <a:off x="2563177" y="781050"/>
                <a:ext cx="2050539" cy="654050"/>
              </a:xfrm>
              <a:prstGeom prst="roundRect">
                <a:avLst/>
              </a:prstGeom>
              <a:solidFill>
                <a:srgbClr val="4CB146"/>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53" name="Text Box 2"/>
              <p:cNvSpPr txBox="1">
                <a:spLocks noChangeArrowheads="1"/>
              </p:cNvSpPr>
              <p:nvPr/>
            </p:nvSpPr>
            <p:spPr bwMode="auto">
              <a:xfrm>
                <a:off x="2709143" y="781051"/>
                <a:ext cx="1717531" cy="601829"/>
              </a:xfrm>
              <a:prstGeom prst="rect">
                <a:avLst/>
              </a:prstGeom>
              <a:noFill/>
              <a:ln w="9525">
                <a:noFill/>
                <a:miter lim="800000"/>
                <a:headEnd/>
                <a:tailEnd/>
              </a:ln>
            </p:spPr>
            <p:txBody>
              <a:bodyPr rot="0" vert="horz" wrap="square" lIns="91440" tIns="45720" rIns="91440" bIns="45720" anchor="ctr" anchorCtr="0">
                <a:noAutofit/>
              </a:bodyPr>
              <a:lstStyle/>
              <a:p>
                <a:pPr algn="ctr">
                  <a:spcBef>
                    <a:spcPts val="0"/>
                  </a:spcBef>
                  <a:spcAft>
                    <a:spcPts val="0"/>
                  </a:spcAft>
                </a:pPr>
                <a:r>
                  <a:rPr lang="en-US" sz="1400" b="1" dirty="0">
                    <a:solidFill>
                      <a:srgbClr val="024522"/>
                    </a:solidFill>
                    <a:latin typeface="Arial Narrow" panose="020B0606020202030204" pitchFamily="34" charset="0"/>
                    <a:ea typeface="Times New Roman" panose="02020603050405020304" pitchFamily="18" charset="0"/>
                    <a:cs typeface="Times New Roman" panose="02020603050405020304" pitchFamily="18" charset="0"/>
                  </a:rPr>
                  <a:t>IMPACT</a:t>
                </a:r>
                <a:endParaRPr lang="en-US" sz="1400" dirty="0">
                  <a:latin typeface="Calibri" panose="020F0502020204030204" pitchFamily="34" charset="0"/>
                  <a:ea typeface="Times New Roman" panose="02020603050405020304" pitchFamily="18" charset="0"/>
                  <a:cs typeface="Times New Roman" panose="02020603050405020304" pitchFamily="18" charset="0"/>
                </a:endParaRPr>
              </a:p>
              <a:p>
                <a:pPr algn="ctr">
                  <a:spcBef>
                    <a:spcPts val="0"/>
                  </a:spcBef>
                  <a:spcAft>
                    <a:spcPts val="0"/>
                  </a:spcAft>
                </a:pPr>
                <a:r>
                  <a:rPr lang="en-US" sz="1400" b="1" i="1" dirty="0">
                    <a:solidFill>
                      <a:srgbClr val="024522"/>
                    </a:solidFill>
                    <a:latin typeface="Arial Narrow" panose="020B0606020202030204" pitchFamily="34" charset="0"/>
                    <a:ea typeface="Times New Roman" panose="02020603050405020304" pitchFamily="18" charset="0"/>
                    <a:cs typeface="Times New Roman" panose="02020603050405020304" pitchFamily="18" charset="0"/>
                  </a:rPr>
                  <a:t>“Communities are and feel safe”</a:t>
                </a:r>
                <a:r>
                  <a:rPr lang="en-ZA" sz="1100" b="1" dirty="0">
                    <a:solidFill>
                      <a:srgbClr val="024522"/>
                    </a:solidFill>
                    <a:latin typeface="Arial Narrow" panose="020B0606020202030204" pitchFamily="34" charset="0"/>
                    <a:ea typeface="Times New Roman" panose="02020603050405020304" pitchFamily="18" charset="0"/>
                    <a:cs typeface="Times New Roman" panose="02020603050405020304" pitchFamily="18" charset="0"/>
                  </a:rPr>
                  <a:t> </a:t>
                </a:r>
                <a:endParaRPr lang="en-US" sz="1100" dirty="0">
                  <a:latin typeface="Calibri" panose="020F0502020204030204" pitchFamily="34" charset="0"/>
                  <a:ea typeface="Times New Roman" panose="02020603050405020304" pitchFamily="18" charset="0"/>
                  <a:cs typeface="Times New Roman" panose="02020603050405020304" pitchFamily="18" charset="0"/>
                </a:endParaRPr>
              </a:p>
            </p:txBody>
          </p:sp>
          <p:sp>
            <p:nvSpPr>
              <p:cNvPr id="54" name="Rounded Rectangle 53"/>
              <p:cNvSpPr/>
              <p:nvPr/>
            </p:nvSpPr>
            <p:spPr>
              <a:xfrm>
                <a:off x="4826000" y="1295400"/>
                <a:ext cx="1981200" cy="1250950"/>
              </a:xfrm>
              <a:prstGeom prst="roundRect">
                <a:avLst/>
              </a:prstGeom>
              <a:solidFill>
                <a:sysClr val="window" lastClr="FFFFFF"/>
              </a:solidFill>
              <a:ln>
                <a:solidFill>
                  <a:sysClr val="window" lastClr="FFFFFF"/>
                </a:solidFill>
              </a:ln>
              <a:effectLst>
                <a:outerShdw blurRad="57150" dist="19050" dir="5400000" algn="ctr" rotWithShape="0">
                  <a:srgbClr val="000000">
                    <a:alpha val="63000"/>
                  </a:srgbClr>
                </a:outerShdw>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55" name="Text Box 2"/>
              <p:cNvSpPr txBox="1">
                <a:spLocks noChangeArrowheads="1"/>
              </p:cNvSpPr>
              <p:nvPr/>
            </p:nvSpPr>
            <p:spPr bwMode="auto">
              <a:xfrm>
                <a:off x="2501900" y="1257300"/>
                <a:ext cx="1968500" cy="1295400"/>
              </a:xfrm>
              <a:prstGeom prst="rect">
                <a:avLst/>
              </a:prstGeom>
              <a:noFill/>
              <a:ln w="9525">
                <a:noFill/>
                <a:miter lim="800000"/>
                <a:headEnd/>
                <a:tailEnd/>
              </a:ln>
            </p:spPr>
            <p:txBody>
              <a:bodyPr rot="0" vert="horz" wrap="square" lIns="91440" tIns="45720" rIns="91440" bIns="45720" anchor="ctr" anchorCtr="0">
                <a:noAutofit/>
              </a:bodyPr>
              <a:lstStyle/>
              <a:p>
                <a:pPr algn="ctr">
                  <a:lnSpc>
                    <a:spcPct val="115000"/>
                  </a:lnSpc>
                  <a:spcBef>
                    <a:spcPts val="0"/>
                  </a:spcBef>
                  <a:spcAft>
                    <a:spcPts val="1000"/>
                  </a:spcAft>
                </a:pPr>
                <a:r>
                  <a:rPr lang="en-US" sz="900" b="1" dirty="0">
                    <a:solidFill>
                      <a:srgbClr val="024522"/>
                    </a:solidFill>
                    <a:latin typeface="Arial Narrow" panose="020B0606020202030204" pitchFamily="34" charset="0"/>
                    <a:ea typeface="Times New Roman" panose="02020603050405020304" pitchFamily="18" charset="0"/>
                    <a:cs typeface="Times New Roman" panose="02020603050405020304" pitchFamily="18" charset="0"/>
                  </a:rPr>
                  <a:t> </a:t>
                </a:r>
                <a:endParaRPr lang="en-US" sz="1100" dirty="0">
                  <a:latin typeface="Calibri" panose="020F0502020204030204" pitchFamily="34" charset="0"/>
                  <a:ea typeface="Times New Roman" panose="02020603050405020304" pitchFamily="18" charset="0"/>
                  <a:cs typeface="Times New Roman" panose="02020603050405020304" pitchFamily="18" charset="0"/>
                </a:endParaRPr>
              </a:p>
              <a:p>
                <a:pPr algn="ctr">
                  <a:lnSpc>
                    <a:spcPct val="115000"/>
                  </a:lnSpc>
                  <a:spcBef>
                    <a:spcPts val="0"/>
                  </a:spcBef>
                  <a:spcAft>
                    <a:spcPts val="1000"/>
                  </a:spcAft>
                </a:pPr>
                <a:r>
                  <a:rPr lang="en-US" sz="1200" b="1" dirty="0">
                    <a:solidFill>
                      <a:srgbClr val="024522"/>
                    </a:solidFill>
                    <a:latin typeface="Arial Narrow" panose="020B0606020202030204" pitchFamily="34" charset="0"/>
                    <a:ea typeface="Times New Roman" panose="02020603050405020304" pitchFamily="18" charset="0"/>
                    <a:cs typeface="Times New Roman" panose="02020603050405020304" pitchFamily="18" charset="0"/>
                  </a:rPr>
                  <a:t>EMERGENT THEORY OF CHANGE:</a:t>
                </a:r>
                <a:endParaRPr lang="en-US" sz="1200" dirty="0">
                  <a:latin typeface="Calibri" panose="020F0502020204030204" pitchFamily="34" charset="0"/>
                  <a:ea typeface="Times New Roman" panose="02020603050405020304" pitchFamily="18" charset="0"/>
                  <a:cs typeface="Times New Roman" panose="02020603050405020304" pitchFamily="18" charset="0"/>
                </a:endParaRPr>
              </a:p>
              <a:p>
                <a:pPr algn="ctr">
                  <a:lnSpc>
                    <a:spcPct val="115000"/>
                  </a:lnSpc>
                  <a:spcBef>
                    <a:spcPts val="0"/>
                  </a:spcBef>
                  <a:spcAft>
                    <a:spcPts val="1000"/>
                  </a:spcAft>
                </a:pPr>
                <a:r>
                  <a:rPr lang="en-US" sz="1200" b="1" i="1" dirty="0">
                    <a:solidFill>
                      <a:srgbClr val="024522"/>
                    </a:solidFill>
                    <a:latin typeface="Arial Narrow" panose="020B0606020202030204" pitchFamily="34" charset="0"/>
                    <a:ea typeface="Times New Roman" panose="02020603050405020304" pitchFamily="18" charset="0"/>
                    <a:cs typeface="Times New Roman" panose="02020603050405020304" pitchFamily="18" charset="0"/>
                  </a:rPr>
                  <a:t>CSPS as a </a:t>
                </a:r>
                <a:r>
                  <a:rPr lang="en-US" sz="1200" b="1" i="1" dirty="0" err="1">
                    <a:solidFill>
                      <a:srgbClr val="024522"/>
                    </a:solidFill>
                    <a:latin typeface="Arial Narrow" panose="020B0606020202030204" pitchFamily="34" charset="0"/>
                    <a:ea typeface="Times New Roman" panose="02020603050405020304" pitchFamily="18" charset="0"/>
                    <a:cs typeface="Times New Roman" panose="02020603050405020304" pitchFamily="18" charset="0"/>
                  </a:rPr>
                  <a:t>centre</a:t>
                </a:r>
                <a:r>
                  <a:rPr lang="en-US" sz="1200" b="1" i="1" dirty="0">
                    <a:solidFill>
                      <a:srgbClr val="024522"/>
                    </a:solidFill>
                    <a:latin typeface="Arial Narrow" panose="020B0606020202030204" pitchFamily="34" charset="0"/>
                    <a:ea typeface="Times New Roman" panose="02020603050405020304" pitchFamily="18" charset="0"/>
                    <a:cs typeface="Times New Roman" panose="02020603050405020304" pitchFamily="18" charset="0"/>
                  </a:rPr>
                  <a:t> of excellence for policing policies and strategies</a:t>
                </a:r>
                <a:endParaRPr lang="en-US" sz="1200" dirty="0">
                  <a:latin typeface="Calibri" panose="020F0502020204030204" pitchFamily="34" charset="0"/>
                  <a:ea typeface="Times New Roman" panose="02020603050405020304" pitchFamily="18" charset="0"/>
                  <a:cs typeface="Times New Roman" panose="02020603050405020304" pitchFamily="18" charset="0"/>
                </a:endParaRPr>
              </a:p>
            </p:txBody>
          </p:sp>
          <p:sp>
            <p:nvSpPr>
              <p:cNvPr id="56" name="Curved Down Arrow 55"/>
              <p:cNvSpPr/>
              <p:nvPr/>
            </p:nvSpPr>
            <p:spPr>
              <a:xfrm flipV="1">
                <a:off x="1358900" y="2622550"/>
                <a:ext cx="2120900" cy="660400"/>
              </a:xfrm>
              <a:prstGeom prst="curvedDownArrow">
                <a:avLst/>
              </a:prstGeom>
              <a:solidFill>
                <a:srgbClr val="AFB65A"/>
              </a:solidFill>
              <a:ln w="635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57" name="Text Box 2"/>
              <p:cNvSpPr txBox="1">
                <a:spLocks noChangeArrowheads="1"/>
              </p:cNvSpPr>
              <p:nvPr/>
            </p:nvSpPr>
            <p:spPr bwMode="auto">
              <a:xfrm>
                <a:off x="4883150" y="1327150"/>
                <a:ext cx="1873250" cy="1231900"/>
              </a:xfrm>
              <a:prstGeom prst="rect">
                <a:avLst/>
              </a:prstGeom>
              <a:noFill/>
              <a:ln w="9525">
                <a:noFill/>
                <a:miter lim="800000"/>
                <a:headEnd/>
                <a:tailEnd/>
              </a:ln>
            </p:spPr>
            <p:txBody>
              <a:bodyPr rot="0" vert="horz" wrap="square" lIns="91440" tIns="45720" rIns="91440" bIns="45720" anchor="ctr" anchorCtr="0">
                <a:noAutofit/>
              </a:bodyPr>
              <a:lstStyle/>
              <a:p>
                <a:pPr marL="342900" indent="-342900" algn="just">
                  <a:lnSpc>
                    <a:spcPct val="115000"/>
                  </a:lnSpc>
                  <a:buFont typeface="Symbol" panose="05050102010706020507" pitchFamily="18" charset="2"/>
                  <a:buChar char=""/>
                </a:pPr>
                <a:r>
                  <a:rPr lang="en-US" sz="1200" b="1" dirty="0">
                    <a:solidFill>
                      <a:srgbClr val="024522"/>
                    </a:solidFill>
                    <a:latin typeface="Arial Narrow" panose="020B0606020202030204" pitchFamily="34" charset="0"/>
                    <a:ea typeface="Calibri" panose="020F0502020204030204" pitchFamily="34" charset="0"/>
                  </a:rPr>
                  <a:t>Strengthened collaboration, coordination and integration towards the implementation of the ICVPS </a:t>
                </a:r>
                <a:endParaRPr lang="en-US" sz="1200" dirty="0">
                  <a:latin typeface="Times New Roman" panose="02020603050405020304" pitchFamily="18" charset="0"/>
                  <a:ea typeface="Calibri" panose="020F0502020204030204" pitchFamily="34" charset="0"/>
                </a:endParaRPr>
              </a:p>
              <a:p>
                <a:pPr marL="342900" indent="-342900">
                  <a:lnSpc>
                    <a:spcPct val="115000"/>
                  </a:lnSpc>
                  <a:buFont typeface="Symbol" panose="05050102010706020507" pitchFamily="18" charset="2"/>
                  <a:buChar char=""/>
                </a:pPr>
                <a:r>
                  <a:rPr lang="en-US" sz="1200" b="1" dirty="0">
                    <a:solidFill>
                      <a:srgbClr val="024522"/>
                    </a:solidFill>
                    <a:latin typeface="Arial Narrow" panose="020B0606020202030204" pitchFamily="34" charset="0"/>
                    <a:ea typeface="Calibri" panose="020F0502020204030204" pitchFamily="34" charset="0"/>
                  </a:rPr>
                  <a:t>Strengthened relationship between SAPS and CSPS to ensure responsive policing</a:t>
                </a:r>
                <a:r>
                  <a:rPr lang="en-ZA" sz="1100" b="1" dirty="0">
                    <a:solidFill>
                      <a:srgbClr val="024522"/>
                    </a:solidFill>
                    <a:latin typeface="Arial Narrow" panose="020B0606020202030204" pitchFamily="34" charset="0"/>
                    <a:ea typeface="Times New Roman" panose="02020603050405020304" pitchFamily="18" charset="0"/>
                    <a:cs typeface="Times New Roman" panose="02020603050405020304" pitchFamily="18" charset="0"/>
                  </a:rPr>
                  <a:t> </a:t>
                </a:r>
                <a:endParaRPr lang="en-US" sz="1100" dirty="0">
                  <a:latin typeface="Calibri" panose="020F0502020204030204" pitchFamily="34" charset="0"/>
                  <a:ea typeface="Times New Roman" panose="02020603050405020304" pitchFamily="18" charset="0"/>
                  <a:cs typeface="Times New Roman" panose="02020603050405020304" pitchFamily="18" charset="0"/>
                </a:endParaRPr>
              </a:p>
            </p:txBody>
          </p:sp>
          <p:sp>
            <p:nvSpPr>
              <p:cNvPr id="58" name="Text Box 2"/>
              <p:cNvSpPr txBox="1">
                <a:spLocks noChangeArrowheads="1"/>
              </p:cNvSpPr>
              <p:nvPr/>
            </p:nvSpPr>
            <p:spPr bwMode="auto">
              <a:xfrm>
                <a:off x="228600" y="1333500"/>
                <a:ext cx="1873250" cy="1231900"/>
              </a:xfrm>
              <a:prstGeom prst="rect">
                <a:avLst/>
              </a:prstGeom>
              <a:noFill/>
              <a:ln w="9525">
                <a:noFill/>
                <a:miter lim="800000"/>
                <a:headEnd/>
                <a:tailEnd/>
              </a:ln>
            </p:spPr>
            <p:txBody>
              <a:bodyPr rot="0" vert="horz" wrap="square" lIns="91440" tIns="45720" rIns="91440" bIns="45720" anchor="ctr" anchorCtr="0">
                <a:noAutofit/>
              </a:bodyPr>
              <a:lstStyle/>
              <a:p>
                <a:pPr marL="130175" indent="-130175" algn="just">
                  <a:lnSpc>
                    <a:spcPct val="115000"/>
                  </a:lnSpc>
                  <a:spcBef>
                    <a:spcPts val="0"/>
                  </a:spcBef>
                  <a:spcAft>
                    <a:spcPts val="0"/>
                  </a:spcAft>
                  <a:buFont typeface="Arial" panose="020B0604020202020204" pitchFamily="34" charset="0"/>
                  <a:buChar char="•"/>
                </a:pPr>
                <a:r>
                  <a:rPr lang="en-US" sz="1200" b="1" dirty="0">
                    <a:solidFill>
                      <a:srgbClr val="024522"/>
                    </a:solidFill>
                    <a:latin typeface="Arial Narrow" panose="020B0606020202030204" pitchFamily="34" charset="0"/>
                    <a:ea typeface="Times New Roman" panose="02020603050405020304" pitchFamily="18" charset="0"/>
                    <a:cs typeface="Times New Roman" panose="02020603050405020304" pitchFamily="18" charset="0"/>
                  </a:rPr>
                  <a:t>Strengthened community-police relations </a:t>
                </a:r>
              </a:p>
              <a:p>
                <a:pPr marL="130175" indent="-130175" algn="just">
                  <a:lnSpc>
                    <a:spcPct val="115000"/>
                  </a:lnSpc>
                  <a:spcBef>
                    <a:spcPts val="0"/>
                  </a:spcBef>
                  <a:spcAft>
                    <a:spcPts val="0"/>
                  </a:spcAft>
                  <a:buFont typeface="Arial" panose="020B0604020202020204" pitchFamily="34" charset="0"/>
                  <a:buChar char="•"/>
                </a:pPr>
                <a:r>
                  <a:rPr lang="en-US" sz="1200" b="1" dirty="0">
                    <a:solidFill>
                      <a:srgbClr val="024522"/>
                    </a:solidFill>
                    <a:latin typeface="Arial Narrow" panose="020B0606020202030204" pitchFamily="34" charset="0"/>
                    <a:ea typeface="Times New Roman" panose="02020603050405020304" pitchFamily="18" charset="0"/>
                    <a:cs typeface="Times New Roman" panose="02020603050405020304" pitchFamily="18" charset="0"/>
                  </a:rPr>
                  <a:t>Transformed and accountable police</a:t>
                </a:r>
                <a:endParaRPr lang="en-US" sz="1200" dirty="0">
                  <a:latin typeface="Calibri" panose="020F0502020204030204" pitchFamily="34" charset="0"/>
                  <a:ea typeface="Times New Roman" panose="02020603050405020304" pitchFamily="18" charset="0"/>
                  <a:cs typeface="Times New Roman" panose="02020603050405020304" pitchFamily="18" charset="0"/>
                </a:endParaRPr>
              </a:p>
              <a:p>
                <a:pPr marL="130175" indent="-130175" algn="just">
                  <a:lnSpc>
                    <a:spcPct val="115000"/>
                  </a:lnSpc>
                  <a:spcBef>
                    <a:spcPts val="0"/>
                  </a:spcBef>
                  <a:spcAft>
                    <a:spcPts val="0"/>
                  </a:spcAft>
                  <a:buFont typeface="Arial" panose="020B0604020202020204" pitchFamily="34" charset="0"/>
                  <a:buChar char="•"/>
                </a:pPr>
                <a:r>
                  <a:rPr lang="en-US" sz="1200" b="1" dirty="0">
                    <a:solidFill>
                      <a:srgbClr val="024522"/>
                    </a:solidFill>
                    <a:latin typeface="Arial Narrow" panose="020B0606020202030204" pitchFamily="34" charset="0"/>
                    <a:ea typeface="Times New Roman" panose="02020603050405020304" pitchFamily="18" charset="0"/>
                    <a:cs typeface="Times New Roman" panose="02020603050405020304" pitchFamily="18" charset="0"/>
                  </a:rPr>
                  <a:t>Strengthened community participation in the fight against crime responsive policing</a:t>
                </a:r>
                <a:r>
                  <a:rPr lang="en-ZA" sz="1100" b="1" dirty="0">
                    <a:solidFill>
                      <a:srgbClr val="024522"/>
                    </a:solidFill>
                    <a:latin typeface="Arial Narrow" panose="020B0606020202030204" pitchFamily="34" charset="0"/>
                    <a:ea typeface="Times New Roman" panose="02020603050405020304" pitchFamily="18" charset="0"/>
                    <a:cs typeface="Times New Roman" panose="02020603050405020304" pitchFamily="18" charset="0"/>
                  </a:rPr>
                  <a:t> </a:t>
                </a:r>
                <a:endParaRPr lang="en-US" sz="1100" dirty="0">
                  <a:latin typeface="Calibri" panose="020F0502020204030204" pitchFamily="34" charset="0"/>
                  <a:ea typeface="Times New Roman" panose="02020603050405020304" pitchFamily="18" charset="0"/>
                  <a:cs typeface="Times New Roman" panose="02020603050405020304" pitchFamily="18" charset="0"/>
                </a:endParaRPr>
              </a:p>
            </p:txBody>
          </p:sp>
          <p:sp>
            <p:nvSpPr>
              <p:cNvPr id="59" name="Rounded Rectangle 58"/>
              <p:cNvSpPr/>
              <p:nvPr/>
            </p:nvSpPr>
            <p:spPr>
              <a:xfrm>
                <a:off x="469901" y="2538499"/>
                <a:ext cx="1695450" cy="419100"/>
              </a:xfrm>
              <a:prstGeom prst="roundRect">
                <a:avLst/>
              </a:prstGeom>
              <a:solidFill>
                <a:srgbClr val="43BEB9"/>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60" name="Text Box 2"/>
              <p:cNvSpPr txBox="1">
                <a:spLocks noChangeArrowheads="1"/>
              </p:cNvSpPr>
              <p:nvPr/>
            </p:nvSpPr>
            <p:spPr bwMode="auto">
              <a:xfrm>
                <a:off x="567974" y="2622550"/>
                <a:ext cx="1533875" cy="235620"/>
              </a:xfrm>
              <a:prstGeom prst="rect">
                <a:avLst/>
              </a:prstGeom>
              <a:noFill/>
              <a:ln w="9525">
                <a:noFill/>
                <a:miter lim="800000"/>
                <a:headEnd/>
                <a:tailEnd/>
              </a:ln>
            </p:spPr>
            <p:txBody>
              <a:bodyPr rot="0" vert="horz" wrap="square" lIns="91440" tIns="45720" rIns="91440" bIns="45720" anchor="ctr" anchorCtr="0">
                <a:noAutofit/>
              </a:bodyPr>
              <a:lstStyle/>
              <a:p>
                <a:pPr algn="ctr">
                  <a:spcBef>
                    <a:spcPts val="0"/>
                  </a:spcBef>
                  <a:spcAft>
                    <a:spcPts val="0"/>
                  </a:spcAft>
                </a:pPr>
                <a:r>
                  <a:rPr lang="en-US" sz="1200" b="1" dirty="0">
                    <a:solidFill>
                      <a:srgbClr val="024522"/>
                    </a:solidFill>
                    <a:latin typeface="Arial Narrow" panose="020B0606020202030204" pitchFamily="34" charset="0"/>
                    <a:ea typeface="Times New Roman" panose="02020603050405020304" pitchFamily="18" charset="0"/>
                    <a:cs typeface="Times New Roman" panose="02020603050405020304" pitchFamily="18" charset="0"/>
                  </a:rPr>
                  <a:t>5-YEAR OUTCOMES</a:t>
                </a:r>
                <a:endParaRPr lang="en-US" sz="1200" dirty="0">
                  <a:latin typeface="Calibri" panose="020F0502020204030204" pitchFamily="34" charset="0"/>
                  <a:ea typeface="Times New Roman" panose="02020603050405020304" pitchFamily="18" charset="0"/>
                  <a:cs typeface="Times New Roman" panose="02020603050405020304" pitchFamily="18" charset="0"/>
                </a:endParaRPr>
              </a:p>
            </p:txBody>
          </p:sp>
          <p:sp>
            <p:nvSpPr>
              <p:cNvPr id="61" name="Rounded Rectangle 60"/>
              <p:cNvSpPr/>
              <p:nvPr/>
            </p:nvSpPr>
            <p:spPr>
              <a:xfrm>
                <a:off x="5003800" y="2533650"/>
                <a:ext cx="1803400" cy="419100"/>
              </a:xfrm>
              <a:prstGeom prst="roundRect">
                <a:avLst/>
              </a:prstGeom>
              <a:solidFill>
                <a:srgbClr val="43BEB9"/>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62" name="Text Box 2"/>
              <p:cNvSpPr txBox="1">
                <a:spLocks noChangeArrowheads="1"/>
              </p:cNvSpPr>
              <p:nvPr/>
            </p:nvSpPr>
            <p:spPr bwMode="auto">
              <a:xfrm>
                <a:off x="5170060" y="2592665"/>
                <a:ext cx="1459559" cy="265506"/>
              </a:xfrm>
              <a:prstGeom prst="rect">
                <a:avLst/>
              </a:prstGeom>
              <a:noFill/>
              <a:ln w="9525">
                <a:noFill/>
                <a:miter lim="800000"/>
                <a:headEnd/>
                <a:tailEnd/>
              </a:ln>
            </p:spPr>
            <p:txBody>
              <a:bodyPr rot="0" vert="horz" wrap="square" lIns="91440" tIns="45720" rIns="91440" bIns="45720" anchor="ctr" anchorCtr="0">
                <a:noAutofit/>
              </a:bodyPr>
              <a:lstStyle/>
              <a:p>
                <a:pPr algn="ctr">
                  <a:spcBef>
                    <a:spcPts val="0"/>
                  </a:spcBef>
                  <a:spcAft>
                    <a:spcPts val="0"/>
                  </a:spcAft>
                </a:pPr>
                <a:r>
                  <a:rPr lang="en-US" sz="1400" b="1" dirty="0">
                    <a:solidFill>
                      <a:srgbClr val="024522"/>
                    </a:solidFill>
                    <a:latin typeface="Arial Narrow" panose="020B0606020202030204" pitchFamily="34" charset="0"/>
                    <a:ea typeface="Times New Roman" panose="02020603050405020304" pitchFamily="18" charset="0"/>
                    <a:cs typeface="Times New Roman" panose="02020603050405020304" pitchFamily="18" charset="0"/>
                  </a:rPr>
                  <a:t>5-YEAR OUTCOMES</a:t>
                </a:r>
                <a:endParaRPr lang="en-US" sz="1400" dirty="0">
                  <a:latin typeface="Calibri" panose="020F0502020204030204" pitchFamily="34" charset="0"/>
                  <a:ea typeface="Times New Roman" panose="02020603050405020304" pitchFamily="18" charset="0"/>
                  <a:cs typeface="Times New Roman" panose="02020603050405020304" pitchFamily="18" charset="0"/>
                </a:endParaRPr>
              </a:p>
            </p:txBody>
          </p:sp>
        </p:grpSp>
      </p:grpSp>
    </p:spTree>
    <p:extLst>
      <p:ext uri="{BB962C8B-B14F-4D97-AF65-F5344CB8AC3E}">
        <p14:creationId xmlns:p14="http://schemas.microsoft.com/office/powerpoint/2010/main" xmlns="" val="2356698534"/>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ectangle 2"/>
          <p:cNvSpPr>
            <a:spLocks noChangeArrowheads="1"/>
          </p:cNvSpPr>
          <p:nvPr/>
        </p:nvSpPr>
        <p:spPr bwMode="auto">
          <a:xfrm>
            <a:off x="0" y="1"/>
            <a:ext cx="9906000" cy="1196752"/>
          </a:xfrm>
          <a:prstGeom prst="rect">
            <a:avLst/>
          </a:prstGeom>
          <a:gradFill rotWithShape="0">
            <a:gsLst>
              <a:gs pos="100000">
                <a:srgbClr val="FFFFFF"/>
              </a:gs>
              <a:gs pos="0">
                <a:srgbClr val="CDE3A3"/>
              </a:gs>
            </a:gsLst>
            <a:lin ang="5400000" scaled="1"/>
          </a:gradFill>
          <a:ln>
            <a:noFill/>
          </a:ln>
          <a:effectLst/>
        </p:spPr>
        <p:txBody>
          <a:bodyPr vert="horz" wrap="square" lIns="36576" tIns="36576" rIns="36576" bIns="36576" numCol="1" anchor="t" anchorCtr="0" compatLnSpc="1">
            <a:prstTxWarp prst="textNoShape">
              <a:avLst/>
            </a:prstTxWarp>
          </a:bodyPr>
          <a:lstStyle/>
          <a:p>
            <a:endParaRPr lang="en-US"/>
          </a:p>
        </p:txBody>
      </p:sp>
      <p:pic>
        <p:nvPicPr>
          <p:cNvPr id="23" name="Picture 3"/>
          <p:cNvPicPr>
            <a:picLocks noChangeAspect="1" noChangeArrowheads="1"/>
          </p:cNvPicPr>
          <p:nvPr/>
        </p:nvPicPr>
        <p:blipFill>
          <a:blip r:embed="rId2" cstate="print">
            <a:extLst>
              <a:ext uri="{28A0092B-C50C-407E-A947-70E740481C1C}">
                <a14:useLocalDpi xmlns:a14="http://schemas.microsoft.com/office/drawing/2010/main" xmlns="" val="0"/>
              </a:ext>
            </a:extLst>
          </a:blip>
          <a:srcRect l="75917" t="68320" r="5171" b="16243"/>
          <a:stretch>
            <a:fillRect/>
          </a:stretch>
        </p:blipFill>
        <p:spPr bwMode="auto">
          <a:xfrm rot="10800000" flipH="1">
            <a:off x="-4763" y="3175"/>
            <a:ext cx="1600201" cy="841375"/>
          </a:xfrm>
          <a:prstGeom prst="rect">
            <a:avLst/>
          </a:prstGeom>
          <a:noFill/>
          <a:ln>
            <a:noFill/>
          </a:ln>
          <a:effectLst/>
          <a:extLst>
            <a:ext uri="{909E8E84-426E-40DD-AFC4-6F175D3DCCD1}">
              <a14:hiddenFill xmlns:a14="http://schemas.microsoft.com/office/drawing/2010/main" xmlns="">
                <a:solidFill>
                  <a:srgbClr val="5B9BD5"/>
                </a:solidFill>
              </a14:hiddenFill>
            </a:ext>
            <a:ext uri="{91240B29-F687-4F45-9708-019B960494DF}">
              <a14:hiddenLine xmlns:a14="http://schemas.microsoft.com/office/drawing/2010/main" xmlns="" w="25400" algn="ctr">
                <a:solidFill>
                  <a:srgbClr val="000000"/>
                </a:solidFill>
                <a:miter lim="800000"/>
                <a:headEnd/>
                <a:tailEnd/>
              </a14:hiddenLine>
            </a:ext>
            <a:ext uri="{AF507438-7753-43E0-B8FC-AC1667EBCBE1}">
              <a14:hiddenEffects xmlns:a14="http://schemas.microsoft.com/office/drawing/2010/main" xmlns="">
                <a:effectLst>
                  <a:outerShdw dist="35921" dir="2700000" algn="ctr" rotWithShape="0">
                    <a:srgbClr val="000000"/>
                  </a:outerShdw>
                </a:effectLst>
              </a14:hiddenEffects>
            </a:ext>
          </a:extLst>
        </p:spPr>
      </p:pic>
      <p:sp>
        <p:nvSpPr>
          <p:cNvPr id="4" name="Rectangle 3"/>
          <p:cNvSpPr/>
          <p:nvPr/>
        </p:nvSpPr>
        <p:spPr>
          <a:xfrm>
            <a:off x="529187" y="1012039"/>
            <a:ext cx="8784059" cy="403957"/>
          </a:xfrm>
          <a:prstGeom prst="rect">
            <a:avLst/>
          </a:prstGeom>
        </p:spPr>
        <p:txBody>
          <a:bodyPr wrap="square">
            <a:spAutoFit/>
          </a:bodyPr>
          <a:lstStyle/>
          <a:p>
            <a:pPr algn="just">
              <a:lnSpc>
                <a:spcPct val="150000"/>
              </a:lnSpc>
            </a:pPr>
            <a:endParaRPr lang="en-US" sz="1350" dirty="0">
              <a:latin typeface="Arial Narrow" panose="020B0606020202030204" pitchFamily="34" charset="0"/>
              <a:ea typeface="Times New Roman" panose="02020603050405020304" pitchFamily="18" charset="0"/>
              <a:cs typeface="Times New Roman" panose="02020603050405020304" pitchFamily="18" charset="0"/>
            </a:endParaRPr>
          </a:p>
        </p:txBody>
      </p:sp>
      <p:grpSp>
        <p:nvGrpSpPr>
          <p:cNvPr id="12" name="Group 11"/>
          <p:cNvGrpSpPr/>
          <p:nvPr/>
        </p:nvGrpSpPr>
        <p:grpSpPr>
          <a:xfrm>
            <a:off x="556635" y="270983"/>
            <a:ext cx="9144000" cy="2512508"/>
            <a:chOff x="0" y="-1577788"/>
            <a:chExt cx="9144000" cy="2512508"/>
          </a:xfrm>
        </p:grpSpPr>
        <p:sp>
          <p:nvSpPr>
            <p:cNvPr id="5" name="Rectangle 2"/>
            <p:cNvSpPr txBox="1">
              <a:spLocks noChangeArrowheads="1"/>
            </p:cNvSpPr>
            <p:nvPr/>
          </p:nvSpPr>
          <p:spPr bwMode="auto">
            <a:xfrm>
              <a:off x="0" y="-1577788"/>
              <a:ext cx="9144000" cy="5635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None/>
              </a:pPr>
              <a:r>
                <a:rPr lang="en-US" altLang="en-US" sz="2800" b="1" dirty="0">
                  <a:latin typeface="Arial Narrow" panose="020B0606020202030204" pitchFamily="34" charset="0"/>
                </a:rPr>
                <a:t>KEY ACHIEVEMENTS FOR 2022/23</a:t>
              </a:r>
            </a:p>
          </p:txBody>
        </p:sp>
        <p:grpSp>
          <p:nvGrpSpPr>
            <p:cNvPr id="6" name="Group 5"/>
            <p:cNvGrpSpPr/>
            <p:nvPr/>
          </p:nvGrpSpPr>
          <p:grpSpPr>
            <a:xfrm>
              <a:off x="148186" y="159928"/>
              <a:ext cx="1159635" cy="774792"/>
              <a:chOff x="148186" y="159928"/>
              <a:chExt cx="1677335" cy="1067700"/>
            </a:xfrm>
          </p:grpSpPr>
          <p:sp>
            <p:nvSpPr>
              <p:cNvPr id="7" name="Hexagon 6"/>
              <p:cNvSpPr/>
              <p:nvPr/>
            </p:nvSpPr>
            <p:spPr>
              <a:xfrm>
                <a:off x="148186" y="159928"/>
                <a:ext cx="910593" cy="805015"/>
              </a:xfrm>
              <a:prstGeom prst="hexagon">
                <a:avLst/>
              </a:prstGeom>
              <a:gradFill flip="none" rotWithShape="1">
                <a:gsLst>
                  <a:gs pos="0">
                    <a:srgbClr val="005D28"/>
                  </a:gs>
                  <a:gs pos="50000">
                    <a:srgbClr val="689F80"/>
                  </a:gs>
                  <a:gs pos="100000">
                    <a:schemeClr val="bg1">
                      <a:lumMod val="95000"/>
                    </a:schemeClr>
                  </a:gs>
                </a:gsLst>
                <a:lin ang="13500000" scaled="1"/>
                <a:tileRect/>
              </a:gradFill>
              <a:ln w="57150">
                <a:solidFill>
                  <a:srgbClr val="689F80"/>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8" name="Hexagon 7"/>
              <p:cNvSpPr/>
              <p:nvPr/>
            </p:nvSpPr>
            <p:spPr>
              <a:xfrm>
                <a:off x="875747" y="265616"/>
                <a:ext cx="526117" cy="478843"/>
              </a:xfrm>
              <a:prstGeom prst="hexagon">
                <a:avLst/>
              </a:prstGeom>
              <a:noFill/>
              <a:ln w="38100">
                <a:gradFill flip="none" rotWithShape="1">
                  <a:gsLst>
                    <a:gs pos="74000">
                      <a:srgbClr val="005D28"/>
                    </a:gs>
                    <a:gs pos="91000">
                      <a:srgbClr val="347E54"/>
                    </a:gs>
                    <a:gs pos="52000">
                      <a:schemeClr val="bg1"/>
                    </a:gs>
                    <a:gs pos="33000">
                      <a:srgbClr val="005D28"/>
                    </a:gs>
                  </a:gsLst>
                  <a:lin ang="18900000" scaled="1"/>
                  <a:tileRect/>
                </a:gra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9" name="Hexagon 8"/>
              <p:cNvSpPr/>
              <p:nvPr/>
            </p:nvSpPr>
            <p:spPr>
              <a:xfrm>
                <a:off x="1354265" y="597984"/>
                <a:ext cx="471256" cy="366959"/>
              </a:xfrm>
              <a:prstGeom prst="hexagon">
                <a:avLst/>
              </a:prstGeom>
              <a:noFill/>
              <a:ln w="19050">
                <a:solidFill>
                  <a:srgbClr val="005D28"/>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10" name="Hexagon 9"/>
              <p:cNvSpPr/>
              <p:nvPr/>
            </p:nvSpPr>
            <p:spPr>
              <a:xfrm>
                <a:off x="443672" y="472665"/>
                <a:ext cx="864149" cy="754963"/>
              </a:xfrm>
              <a:prstGeom prst="hexagon">
                <a:avLst/>
              </a:prstGeom>
              <a:noFill/>
              <a:ln w="38100">
                <a:gradFill>
                  <a:gsLst>
                    <a:gs pos="0">
                      <a:schemeClr val="accent1">
                        <a:lumMod val="5000"/>
                        <a:lumOff val="95000"/>
                      </a:schemeClr>
                    </a:gs>
                    <a:gs pos="74000">
                      <a:srgbClr val="689F80"/>
                    </a:gs>
                    <a:gs pos="83000">
                      <a:schemeClr val="bg1"/>
                    </a:gs>
                    <a:gs pos="100000">
                      <a:srgbClr val="005D28"/>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grpSp>
      </p:grpSp>
      <p:sp>
        <p:nvSpPr>
          <p:cNvPr id="14" name="Text Placeholder 13"/>
          <p:cNvSpPr>
            <a:spLocks noGrp="1"/>
          </p:cNvSpPr>
          <p:nvPr>
            <p:ph type="body" idx="1"/>
          </p:nvPr>
        </p:nvSpPr>
        <p:spPr>
          <a:xfrm>
            <a:off x="662097" y="1101150"/>
            <a:ext cx="3868340" cy="671421"/>
          </a:xfrm>
          <a:ln>
            <a:solidFill>
              <a:srgbClr val="339966"/>
            </a:solidFill>
          </a:ln>
        </p:spPr>
        <p:txBody>
          <a:bodyPr/>
          <a:lstStyle/>
          <a:p>
            <a:pPr algn="ctr">
              <a:lnSpc>
                <a:spcPct val="150000"/>
              </a:lnSpc>
              <a:spcBef>
                <a:spcPts val="0"/>
              </a:spcBef>
            </a:pPr>
            <a:r>
              <a:rPr lang="en-ZA" dirty="0" smtClean="0">
                <a:solidFill>
                  <a:srgbClr val="024522"/>
                </a:solidFill>
                <a:latin typeface="Arial Narrow" panose="020B0606020202030204" pitchFamily="34" charset="0"/>
              </a:rPr>
              <a:t>Progress on Outcomes</a:t>
            </a:r>
            <a:endParaRPr lang="en-ZA" dirty="0">
              <a:solidFill>
                <a:srgbClr val="024522"/>
              </a:solidFill>
              <a:latin typeface="Arial Narrow" panose="020B0606020202030204" pitchFamily="34" charset="0"/>
            </a:endParaRPr>
          </a:p>
        </p:txBody>
      </p:sp>
      <p:pic>
        <p:nvPicPr>
          <p:cNvPr id="19" name="Content Placeholder 18"/>
          <p:cNvPicPr>
            <a:picLocks noGrp="1" noChangeAspect="1"/>
          </p:cNvPicPr>
          <p:nvPr>
            <p:ph sz="half" idx="2"/>
          </p:nvPr>
        </p:nvPicPr>
        <p:blipFill>
          <a:blip r:embed="rId3" cstate="print"/>
          <a:stretch>
            <a:fillRect/>
          </a:stretch>
        </p:blipFill>
        <p:spPr>
          <a:xfrm>
            <a:off x="2596267" y="4053508"/>
            <a:ext cx="1910107" cy="2240153"/>
          </a:xfrm>
          <a:prstGeom prst="rect">
            <a:avLst/>
          </a:prstGeom>
          <a:ln w="19050">
            <a:solidFill>
              <a:schemeClr val="tx1"/>
            </a:solidFill>
          </a:ln>
        </p:spPr>
      </p:pic>
      <p:sp>
        <p:nvSpPr>
          <p:cNvPr id="16" name="Text Placeholder 15"/>
          <p:cNvSpPr>
            <a:spLocks noGrp="1"/>
          </p:cNvSpPr>
          <p:nvPr>
            <p:ph type="body" sz="quarter" idx="3"/>
          </p:nvPr>
        </p:nvSpPr>
        <p:spPr>
          <a:xfrm>
            <a:off x="5128635" y="1101150"/>
            <a:ext cx="3887391" cy="693213"/>
          </a:xfrm>
          <a:ln>
            <a:solidFill>
              <a:srgbClr val="339966"/>
            </a:solidFill>
          </a:ln>
        </p:spPr>
        <p:txBody>
          <a:bodyPr/>
          <a:lstStyle/>
          <a:p>
            <a:pPr algn="ctr">
              <a:lnSpc>
                <a:spcPct val="150000"/>
              </a:lnSpc>
              <a:spcBef>
                <a:spcPts val="0"/>
              </a:spcBef>
            </a:pPr>
            <a:r>
              <a:rPr lang="en-ZA" dirty="0" smtClean="0">
                <a:solidFill>
                  <a:srgbClr val="024522"/>
                </a:solidFill>
                <a:latin typeface="Arial Narrow" panose="020B0606020202030204" pitchFamily="34" charset="0"/>
              </a:rPr>
              <a:t>Progress on Outputs</a:t>
            </a:r>
            <a:endParaRPr lang="en-ZA" dirty="0">
              <a:solidFill>
                <a:srgbClr val="024522"/>
              </a:solidFill>
              <a:latin typeface="Arial Narrow" panose="020B0606020202030204" pitchFamily="34" charset="0"/>
            </a:endParaRPr>
          </a:p>
        </p:txBody>
      </p:sp>
      <p:sp>
        <p:nvSpPr>
          <p:cNvPr id="17" name="Content Placeholder 16"/>
          <p:cNvSpPr>
            <a:spLocks noGrp="1"/>
          </p:cNvSpPr>
          <p:nvPr>
            <p:ph sz="quarter" idx="4"/>
          </p:nvPr>
        </p:nvSpPr>
        <p:spPr>
          <a:xfrm>
            <a:off x="4840769" y="1843494"/>
            <a:ext cx="4859865" cy="4666348"/>
          </a:xfrm>
        </p:spPr>
        <p:txBody>
          <a:bodyPr>
            <a:noAutofit/>
          </a:bodyPr>
          <a:lstStyle/>
          <a:p>
            <a:pPr algn="just">
              <a:lnSpc>
                <a:spcPct val="170000"/>
              </a:lnSpc>
              <a:spcBef>
                <a:spcPts val="0"/>
              </a:spcBef>
              <a:spcAft>
                <a:spcPts val="0"/>
              </a:spcAft>
              <a:buFont typeface="Symbol" panose="05050102010706020507" pitchFamily="18" charset="2"/>
              <a:buChar char=""/>
            </a:pPr>
            <a:r>
              <a:rPr lang="en-US" sz="1100" b="1" dirty="0">
                <a:latin typeface="Arial Narrow" panose="020B0606020202030204" pitchFamily="34" charset="0"/>
                <a:ea typeface="Calibri" panose="020F0502020204030204" pitchFamily="34" charset="0"/>
                <a:cs typeface="Arial" panose="020B0604020202020204" pitchFamily="34" charset="0"/>
              </a:rPr>
              <a:t>Development of the second draft National Policing Policy, which provides policy direction for responding to the current policing, crime and violence challenges in the country</a:t>
            </a:r>
          </a:p>
          <a:p>
            <a:pPr algn="just">
              <a:lnSpc>
                <a:spcPct val="170000"/>
              </a:lnSpc>
              <a:spcBef>
                <a:spcPts val="0"/>
              </a:spcBef>
              <a:spcAft>
                <a:spcPts val="0"/>
              </a:spcAft>
              <a:buFont typeface="Symbol" panose="05050102010706020507" pitchFamily="18" charset="2"/>
              <a:buChar char=""/>
            </a:pPr>
            <a:r>
              <a:rPr lang="en-US" sz="1100" b="1" dirty="0">
                <a:latin typeface="Arial Narrow" panose="020B0606020202030204" pitchFamily="34" charset="0"/>
                <a:ea typeface="Calibri" panose="020F0502020204030204" pitchFamily="34" charset="0"/>
                <a:cs typeface="Arial" panose="020B0604020202020204" pitchFamily="34" charset="0"/>
              </a:rPr>
              <a:t>Finalisation of key legislation (DNA Bill and POCDATARA)</a:t>
            </a:r>
            <a:endParaRPr lang="en-ZA" sz="1100" b="1" dirty="0">
              <a:latin typeface="Arial Narrow" panose="020B0606020202030204" pitchFamily="34" charset="0"/>
              <a:ea typeface="Calibri" panose="020F0502020204030204" pitchFamily="34" charset="0"/>
              <a:cs typeface="Times New Roman" panose="02020603050405020304" pitchFamily="18" charset="0"/>
            </a:endParaRPr>
          </a:p>
          <a:p>
            <a:pPr algn="just">
              <a:lnSpc>
                <a:spcPct val="170000"/>
              </a:lnSpc>
              <a:spcBef>
                <a:spcPts val="0"/>
              </a:spcBef>
              <a:spcAft>
                <a:spcPts val="0"/>
              </a:spcAft>
              <a:buFont typeface="Symbol" panose="05050102010706020507" pitchFamily="18" charset="2"/>
              <a:buChar char=""/>
            </a:pPr>
            <a:r>
              <a:rPr lang="en-US" sz="1100" b="1" dirty="0">
                <a:latin typeface="Arial Narrow" panose="020B0606020202030204" pitchFamily="34" charset="0"/>
                <a:ea typeface="Calibri" panose="020F0502020204030204" pitchFamily="34" charset="0"/>
                <a:cs typeface="Arial" panose="020B0604020202020204" pitchFamily="34" charset="0"/>
              </a:rPr>
              <a:t>Facilitation of CPF training in various district municipalities across the country</a:t>
            </a:r>
            <a:endParaRPr lang="en-ZA" sz="1100" b="1" dirty="0">
              <a:latin typeface="Arial Narrow" panose="020B0606020202030204" pitchFamily="34" charset="0"/>
              <a:ea typeface="Calibri" panose="020F0502020204030204" pitchFamily="34" charset="0"/>
              <a:cs typeface="Times New Roman" panose="02020603050405020304" pitchFamily="18" charset="0"/>
            </a:endParaRPr>
          </a:p>
          <a:p>
            <a:pPr algn="just">
              <a:lnSpc>
                <a:spcPct val="170000"/>
              </a:lnSpc>
              <a:spcBef>
                <a:spcPts val="0"/>
              </a:spcBef>
              <a:spcAft>
                <a:spcPts val="0"/>
              </a:spcAft>
              <a:buFont typeface="Symbol" panose="05050102010706020507" pitchFamily="18" charset="2"/>
              <a:buChar char=""/>
            </a:pPr>
            <a:r>
              <a:rPr lang="en-GB" sz="1100" b="1" dirty="0">
                <a:latin typeface="Arial Narrow" panose="020B0606020202030204" pitchFamily="34" charset="0"/>
                <a:ea typeface="Calibri" panose="020F0502020204030204" pitchFamily="34" charset="0"/>
                <a:cs typeface="Times New Roman" panose="02020603050405020304" pitchFamily="18" charset="0"/>
              </a:rPr>
              <a:t>Coordination of the </a:t>
            </a:r>
            <a:r>
              <a:rPr lang="en-GB" sz="1100" b="1" dirty="0" err="1">
                <a:latin typeface="Arial Narrow" panose="020B0606020202030204" pitchFamily="34" charset="0"/>
                <a:ea typeface="Calibri" panose="020F0502020204030204" pitchFamily="34" charset="0"/>
                <a:cs typeface="Times New Roman" panose="02020603050405020304" pitchFamily="18" charset="0"/>
              </a:rPr>
              <a:t>Khayelitsha</a:t>
            </a:r>
            <a:r>
              <a:rPr lang="en-GB" sz="1100" b="1" dirty="0">
                <a:latin typeface="Arial Narrow" panose="020B0606020202030204" pitchFamily="34" charset="0"/>
                <a:ea typeface="Calibri" panose="020F0502020204030204" pitchFamily="34" charset="0"/>
                <a:cs typeface="Times New Roman" panose="02020603050405020304" pitchFamily="18" charset="0"/>
              </a:rPr>
              <a:t> Crisis Response Summit in Western Cape Conducting of anti-crime campaigns on GBVF in various provinces</a:t>
            </a:r>
            <a:endParaRPr lang="en-ZA" sz="1100" b="1" dirty="0">
              <a:latin typeface="Arial Narrow" panose="020B0606020202030204" pitchFamily="34" charset="0"/>
              <a:ea typeface="Calibri" panose="020F0502020204030204" pitchFamily="34" charset="0"/>
              <a:cs typeface="Times New Roman" panose="02020603050405020304" pitchFamily="18" charset="0"/>
            </a:endParaRPr>
          </a:p>
          <a:p>
            <a:pPr algn="just">
              <a:lnSpc>
                <a:spcPct val="170000"/>
              </a:lnSpc>
              <a:spcBef>
                <a:spcPts val="0"/>
              </a:spcBef>
              <a:spcAft>
                <a:spcPts val="0"/>
              </a:spcAft>
              <a:buFont typeface="Symbol" panose="05050102010706020507" pitchFamily="18" charset="2"/>
              <a:buChar char=""/>
            </a:pPr>
            <a:r>
              <a:rPr lang="en-GB" sz="1100" b="1" dirty="0">
                <a:latin typeface="Arial Narrow" panose="020B0606020202030204" pitchFamily="34" charset="0"/>
                <a:ea typeface="Calibri" panose="020F0502020204030204" pitchFamily="34" charset="0"/>
                <a:cs typeface="Times New Roman" panose="02020603050405020304" pitchFamily="18" charset="0"/>
              </a:rPr>
              <a:t>Conclusion of a study on the monitoring of Exhibit Stores (SAPS 13), focusing on Top 30 police stations nationally and provincially</a:t>
            </a:r>
            <a:endParaRPr lang="en-ZA" sz="1100" b="1" dirty="0">
              <a:latin typeface="Arial Narrow" panose="020B0606020202030204" pitchFamily="34" charset="0"/>
              <a:ea typeface="Calibri" panose="020F0502020204030204" pitchFamily="34" charset="0"/>
              <a:cs typeface="Times New Roman" panose="02020603050405020304" pitchFamily="18" charset="0"/>
            </a:endParaRPr>
          </a:p>
          <a:p>
            <a:pPr algn="just">
              <a:lnSpc>
                <a:spcPct val="170000"/>
              </a:lnSpc>
              <a:spcBef>
                <a:spcPts val="0"/>
              </a:spcBef>
              <a:spcAft>
                <a:spcPts val="0"/>
              </a:spcAft>
              <a:buFont typeface="Symbol" panose="05050102010706020507" pitchFamily="18" charset="2"/>
              <a:buChar char=""/>
            </a:pPr>
            <a:r>
              <a:rPr lang="en-GB" sz="1100" b="1" dirty="0">
                <a:latin typeface="Arial Narrow" panose="020B0606020202030204" pitchFamily="34" charset="0"/>
                <a:ea typeface="Calibri" panose="020F0502020204030204" pitchFamily="34" charset="0"/>
                <a:cs typeface="Times New Roman" panose="02020603050405020304" pitchFamily="18" charset="0"/>
              </a:rPr>
              <a:t>Finalisation of a report on the assessment of members’ perception, accessibility and utilisation of the SAPS Employee Health and Wellness Programme</a:t>
            </a:r>
            <a:endParaRPr lang="en-ZA" sz="1100" b="1" dirty="0">
              <a:latin typeface="Arial Narrow" panose="020B0606020202030204" pitchFamily="34" charset="0"/>
              <a:ea typeface="Calibri" panose="020F0502020204030204" pitchFamily="34" charset="0"/>
              <a:cs typeface="Times New Roman" panose="02020603050405020304" pitchFamily="18" charset="0"/>
            </a:endParaRPr>
          </a:p>
          <a:p>
            <a:pPr algn="just">
              <a:lnSpc>
                <a:spcPct val="170000"/>
              </a:lnSpc>
              <a:spcBef>
                <a:spcPts val="0"/>
              </a:spcBef>
              <a:spcAft>
                <a:spcPts val="0"/>
              </a:spcAft>
              <a:buFont typeface="Symbol" panose="05050102010706020507" pitchFamily="18" charset="2"/>
              <a:buChar char=""/>
            </a:pPr>
            <a:r>
              <a:rPr lang="en-GB" sz="1100" b="1" dirty="0">
                <a:latin typeface="Arial Narrow" panose="020B0606020202030204" pitchFamily="34" charset="0"/>
                <a:ea typeface="Calibri" panose="020F0502020204030204" pitchFamily="34" charset="0"/>
                <a:cs typeface="Times New Roman" panose="02020603050405020304" pitchFamily="18" charset="0"/>
              </a:rPr>
              <a:t>Finalisation, approval and implementation of the revised Performance Information Management Policy to synchronise planning, budgeting, reporting and risk management processes in order to enhance service delivery within the Department</a:t>
            </a:r>
            <a:endParaRPr lang="en-ZA" sz="1100" b="1" dirty="0">
              <a:latin typeface="Arial Narrow" panose="020B0606020202030204" pitchFamily="34" charset="0"/>
              <a:ea typeface="Calibri" panose="020F0502020204030204" pitchFamily="34" charset="0"/>
              <a:cs typeface="Times New Roman" panose="02020603050405020304" pitchFamily="18" charset="0"/>
            </a:endParaRPr>
          </a:p>
        </p:txBody>
      </p:sp>
      <p:pic>
        <p:nvPicPr>
          <p:cNvPr id="20" name="Picture 19"/>
          <p:cNvPicPr>
            <a:picLocks noChangeAspect="1"/>
          </p:cNvPicPr>
          <p:nvPr/>
        </p:nvPicPr>
        <p:blipFill>
          <a:blip r:embed="rId4" cstate="print"/>
          <a:stretch>
            <a:fillRect/>
          </a:stretch>
        </p:blipFill>
        <p:spPr>
          <a:xfrm>
            <a:off x="576282" y="1948040"/>
            <a:ext cx="1782766" cy="2096569"/>
          </a:xfrm>
          <a:prstGeom prst="rect">
            <a:avLst/>
          </a:prstGeom>
          <a:ln w="19050">
            <a:solidFill>
              <a:schemeClr val="tx1"/>
            </a:solidFill>
          </a:ln>
        </p:spPr>
      </p:pic>
      <p:sp>
        <p:nvSpPr>
          <p:cNvPr id="21" name="Left Arrow 20"/>
          <p:cNvSpPr/>
          <p:nvPr/>
        </p:nvSpPr>
        <p:spPr>
          <a:xfrm>
            <a:off x="2693443" y="2726782"/>
            <a:ext cx="1433015" cy="539087"/>
          </a:xfrm>
          <a:prstGeom prst="leftArrow">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sz="1100" b="1" dirty="0">
                <a:solidFill>
                  <a:srgbClr val="024522"/>
                </a:solidFill>
                <a:latin typeface="Arial Narrow" panose="020B0606020202030204" pitchFamily="34" charset="0"/>
              </a:rPr>
              <a:t>MTSF Target</a:t>
            </a:r>
          </a:p>
        </p:txBody>
      </p:sp>
      <p:sp>
        <p:nvSpPr>
          <p:cNvPr id="22" name="Left Arrow 21"/>
          <p:cNvSpPr/>
          <p:nvPr/>
        </p:nvSpPr>
        <p:spPr>
          <a:xfrm flipH="1">
            <a:off x="972314" y="5096500"/>
            <a:ext cx="1433015" cy="539087"/>
          </a:xfrm>
          <a:prstGeom prst="leftArrow">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sz="1100" b="1" dirty="0">
                <a:solidFill>
                  <a:srgbClr val="024522"/>
                </a:solidFill>
                <a:latin typeface="Arial Narrow" panose="020B0606020202030204" pitchFamily="34" charset="0"/>
              </a:rPr>
              <a:t>MTSF Target</a:t>
            </a:r>
          </a:p>
        </p:txBody>
      </p:sp>
    </p:spTree>
    <p:extLst>
      <p:ext uri="{BB962C8B-B14F-4D97-AF65-F5344CB8AC3E}">
        <p14:creationId xmlns:p14="http://schemas.microsoft.com/office/powerpoint/2010/main" xmlns="" val="3431846946"/>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2"/>
          <p:cNvSpPr>
            <a:spLocks noChangeArrowheads="1"/>
          </p:cNvSpPr>
          <p:nvPr/>
        </p:nvSpPr>
        <p:spPr bwMode="auto">
          <a:xfrm>
            <a:off x="0" y="1"/>
            <a:ext cx="9906000" cy="1196752"/>
          </a:xfrm>
          <a:prstGeom prst="rect">
            <a:avLst/>
          </a:prstGeom>
          <a:gradFill rotWithShape="0">
            <a:gsLst>
              <a:gs pos="100000">
                <a:srgbClr val="FFFFFF"/>
              </a:gs>
              <a:gs pos="0">
                <a:srgbClr val="CDE3A3"/>
              </a:gs>
            </a:gsLst>
            <a:lin ang="5400000" scaled="1"/>
          </a:gradFill>
          <a:ln>
            <a:noFill/>
          </a:ln>
          <a:effectLst/>
        </p:spPr>
        <p:txBody>
          <a:bodyPr vert="horz" wrap="square" lIns="36576" tIns="36576" rIns="36576" bIns="36576" numCol="1" anchor="t" anchorCtr="0" compatLnSpc="1">
            <a:prstTxWarp prst="textNoShape">
              <a:avLst/>
            </a:prstTxWarp>
          </a:bodyPr>
          <a:lstStyle/>
          <a:p>
            <a:endParaRPr lang="en-US"/>
          </a:p>
        </p:txBody>
      </p:sp>
      <p:pic>
        <p:nvPicPr>
          <p:cNvPr id="9" name="Picture 3"/>
          <p:cNvPicPr>
            <a:picLocks noChangeAspect="1" noChangeArrowheads="1"/>
          </p:cNvPicPr>
          <p:nvPr/>
        </p:nvPicPr>
        <p:blipFill>
          <a:blip r:embed="rId2" cstate="print">
            <a:extLst>
              <a:ext uri="{28A0092B-C50C-407E-A947-70E740481C1C}">
                <a14:useLocalDpi xmlns:a14="http://schemas.microsoft.com/office/drawing/2010/main" xmlns="" val="0"/>
              </a:ext>
            </a:extLst>
          </a:blip>
          <a:srcRect l="75917" t="68320" r="5171" b="16243"/>
          <a:stretch>
            <a:fillRect/>
          </a:stretch>
        </p:blipFill>
        <p:spPr bwMode="auto">
          <a:xfrm rot="10800000" flipH="1">
            <a:off x="-4763" y="3175"/>
            <a:ext cx="1600201" cy="841375"/>
          </a:xfrm>
          <a:prstGeom prst="rect">
            <a:avLst/>
          </a:prstGeom>
          <a:noFill/>
          <a:ln>
            <a:noFill/>
          </a:ln>
          <a:effectLst/>
          <a:extLst>
            <a:ext uri="{909E8E84-426E-40DD-AFC4-6F175D3DCCD1}">
              <a14:hiddenFill xmlns:a14="http://schemas.microsoft.com/office/drawing/2010/main" xmlns="">
                <a:solidFill>
                  <a:srgbClr val="5B9BD5"/>
                </a:solidFill>
              </a14:hiddenFill>
            </a:ext>
            <a:ext uri="{91240B29-F687-4F45-9708-019B960494DF}">
              <a14:hiddenLine xmlns:a14="http://schemas.microsoft.com/office/drawing/2010/main" xmlns="" w="25400" algn="ctr">
                <a:solidFill>
                  <a:srgbClr val="000000"/>
                </a:solidFill>
                <a:miter lim="800000"/>
                <a:headEnd/>
                <a:tailEnd/>
              </a14:hiddenLine>
            </a:ext>
            <a:ext uri="{AF507438-7753-43E0-B8FC-AC1667EBCBE1}">
              <a14:hiddenEffects xmlns:a14="http://schemas.microsoft.com/office/drawing/2010/main" xmlns="">
                <a:effectLst>
                  <a:outerShdw dist="35921" dir="2700000" algn="ctr" rotWithShape="0">
                    <a:srgbClr val="000000"/>
                  </a:outerShdw>
                </a:effectLst>
              </a14:hiddenEffects>
            </a:ext>
          </a:extLst>
        </p:spPr>
      </p:pic>
      <p:sp>
        <p:nvSpPr>
          <p:cNvPr id="5" name="Rectangle 2"/>
          <p:cNvSpPr txBox="1">
            <a:spLocks noChangeArrowheads="1"/>
          </p:cNvSpPr>
          <p:nvPr/>
        </p:nvSpPr>
        <p:spPr bwMode="auto">
          <a:xfrm>
            <a:off x="381000" y="252463"/>
            <a:ext cx="9144000" cy="5635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None/>
            </a:pPr>
            <a:r>
              <a:rPr lang="en-US" altLang="en-US" sz="2200" b="1" dirty="0">
                <a:latin typeface="Arial Narrow" panose="020B0606020202030204" pitchFamily="34" charset="0"/>
              </a:rPr>
              <a:t>          </a:t>
            </a:r>
            <a:r>
              <a:rPr lang="en-US" altLang="en-US" sz="2400" b="1" dirty="0" smtClean="0">
                <a:latin typeface="Arial Narrow" panose="020B0606020202030204" pitchFamily="34" charset="0"/>
              </a:rPr>
              <a:t>FACTORS CONTRIBUTING TO THE PERFORMANCE OF POLICY</a:t>
            </a:r>
            <a:endParaRPr lang="en-US" altLang="en-US" sz="2400" b="1" dirty="0">
              <a:latin typeface="Arial Narrow" panose="020B0606020202030204" pitchFamily="34" charset="0"/>
            </a:endParaRPr>
          </a:p>
        </p:txBody>
      </p:sp>
      <p:graphicFrame>
        <p:nvGraphicFramePr>
          <p:cNvPr id="13" name="Diagram 12"/>
          <p:cNvGraphicFramePr/>
          <p:nvPr>
            <p:extLst>
              <p:ext uri="{D42A27DB-BD31-4B8C-83A1-F6EECF244321}">
                <p14:modId xmlns:p14="http://schemas.microsoft.com/office/powerpoint/2010/main" xmlns="" val="2704983717"/>
              </p:ext>
            </p:extLst>
          </p:nvPr>
        </p:nvGraphicFramePr>
        <p:xfrm>
          <a:off x="1524125" y="1556792"/>
          <a:ext cx="6766560" cy="462859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14" name="Picture 13"/>
          <p:cNvPicPr>
            <a:picLocks noChangeAspect="1"/>
          </p:cNvPicPr>
          <p:nvPr/>
        </p:nvPicPr>
        <p:blipFill rotWithShape="1">
          <a:blip r:embed="rId8" cstate="print"/>
          <a:srcRect l="6904" t="6259" r="10625" b="4860"/>
          <a:stretch/>
        </p:blipFill>
        <p:spPr>
          <a:xfrm>
            <a:off x="272480" y="1395506"/>
            <a:ext cx="2194560" cy="1573867"/>
          </a:xfrm>
          <a:prstGeom prst="ellipse">
            <a:avLst/>
          </a:prstGeom>
          <a:ln>
            <a:noFill/>
          </a:ln>
          <a:effectLst>
            <a:softEdge rad="112500"/>
          </a:effectLst>
        </p:spPr>
      </p:pic>
      <p:pic>
        <p:nvPicPr>
          <p:cNvPr id="15" name="Picture 14"/>
          <p:cNvPicPr preferRelativeResize="0">
            <a:picLocks/>
          </p:cNvPicPr>
          <p:nvPr/>
        </p:nvPicPr>
        <p:blipFill rotWithShape="1">
          <a:blip r:embed="rId9" cstate="print"/>
          <a:srcRect l="5891" t="6109" r="11055" b="1972"/>
          <a:stretch/>
        </p:blipFill>
        <p:spPr>
          <a:xfrm>
            <a:off x="190912" y="4288146"/>
            <a:ext cx="2276128" cy="1882067"/>
          </a:xfrm>
          <a:prstGeom prst="ellipse">
            <a:avLst/>
          </a:prstGeom>
          <a:ln>
            <a:noFill/>
          </a:ln>
          <a:effectLst>
            <a:softEdge rad="112500"/>
          </a:effectLst>
        </p:spPr>
      </p:pic>
      <p:pic>
        <p:nvPicPr>
          <p:cNvPr id="16" name="Picture 15"/>
          <p:cNvPicPr>
            <a:picLocks noChangeAspect="1"/>
          </p:cNvPicPr>
          <p:nvPr/>
        </p:nvPicPr>
        <p:blipFill>
          <a:blip r:embed="rId10" cstate="print"/>
          <a:stretch>
            <a:fillRect/>
          </a:stretch>
        </p:blipFill>
        <p:spPr>
          <a:xfrm>
            <a:off x="7186612" y="1630023"/>
            <a:ext cx="2619375" cy="1743075"/>
          </a:xfrm>
          <a:prstGeom prst="ellipse">
            <a:avLst/>
          </a:prstGeom>
          <a:ln>
            <a:noFill/>
          </a:ln>
          <a:effectLst>
            <a:softEdge rad="112500"/>
          </a:effectLst>
        </p:spPr>
      </p:pic>
      <p:pic>
        <p:nvPicPr>
          <p:cNvPr id="17" name="Picture 16"/>
          <p:cNvPicPr preferRelativeResize="0">
            <a:picLocks/>
          </p:cNvPicPr>
          <p:nvPr/>
        </p:nvPicPr>
        <p:blipFill rotWithShape="1">
          <a:blip r:embed="rId11" cstate="print"/>
          <a:srcRect l="4255" t="7952" r="7153" b="8050"/>
          <a:stretch/>
        </p:blipFill>
        <p:spPr>
          <a:xfrm>
            <a:off x="6843979" y="4677427"/>
            <a:ext cx="2893411" cy="1767636"/>
          </a:xfrm>
          <a:prstGeom prst="ellipse">
            <a:avLst/>
          </a:prstGeom>
          <a:ln>
            <a:noFill/>
          </a:ln>
          <a:effectLst>
            <a:softEdge rad="112500"/>
          </a:effectLst>
        </p:spPr>
      </p:pic>
    </p:spTree>
    <p:extLst>
      <p:ext uri="{BB962C8B-B14F-4D97-AF65-F5344CB8AC3E}">
        <p14:creationId xmlns:p14="http://schemas.microsoft.com/office/powerpoint/2010/main" xmlns="" val="112567505"/>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txBox="1">
            <a:spLocks noChangeArrowheads="1"/>
          </p:cNvSpPr>
          <p:nvPr/>
        </p:nvSpPr>
        <p:spPr bwMode="auto">
          <a:xfrm>
            <a:off x="200472" y="260648"/>
            <a:ext cx="9144000" cy="5635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None/>
            </a:pPr>
            <a:r>
              <a:rPr lang="en-US" altLang="en-US" sz="2800" b="1" dirty="0">
                <a:latin typeface="Arial Narrow" panose="020B0606020202030204" pitchFamily="34" charset="0"/>
              </a:rPr>
              <a:t>POLICING PRIORITIES</a:t>
            </a:r>
          </a:p>
        </p:txBody>
      </p:sp>
      <p:graphicFrame>
        <p:nvGraphicFramePr>
          <p:cNvPr id="2" name="Diagram 1"/>
          <p:cNvGraphicFramePr/>
          <p:nvPr>
            <p:extLst>
              <p:ext uri="{D42A27DB-BD31-4B8C-83A1-F6EECF244321}">
                <p14:modId xmlns:p14="http://schemas.microsoft.com/office/powerpoint/2010/main" xmlns="" val="892483536"/>
              </p:ext>
            </p:extLst>
          </p:nvPr>
        </p:nvGraphicFramePr>
        <p:xfrm>
          <a:off x="335280" y="1274585"/>
          <a:ext cx="9235440" cy="537075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3" name="Picture 2"/>
          <p:cNvPicPr>
            <a:picLocks noChangeAspect="1"/>
          </p:cNvPicPr>
          <p:nvPr/>
        </p:nvPicPr>
        <p:blipFill>
          <a:blip r:embed="rId7" cstate="print"/>
          <a:stretch>
            <a:fillRect/>
          </a:stretch>
        </p:blipFill>
        <p:spPr>
          <a:xfrm>
            <a:off x="0" y="0"/>
            <a:ext cx="1603387" cy="841321"/>
          </a:xfrm>
          <a:prstGeom prst="rect">
            <a:avLst/>
          </a:prstGeom>
        </p:spPr>
      </p:pic>
    </p:spTree>
    <p:extLst>
      <p:ext uri="{BB962C8B-B14F-4D97-AF65-F5344CB8AC3E}">
        <p14:creationId xmlns:p14="http://schemas.microsoft.com/office/powerpoint/2010/main" xmlns="" val="3946634671"/>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par>
    </p:tnLst>
  </p:timing>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14403</TotalTime>
  <Words>3731</Words>
  <Application>Microsoft Office PowerPoint</Application>
  <PresentationFormat>A4 Paper (210x297 mm)</PresentationFormat>
  <Paragraphs>728</Paragraphs>
  <Slides>39</Slides>
  <Notes>15</Notes>
  <HiddenSlides>0</HiddenSlides>
  <MMClips>0</MMClips>
  <ScaleCrop>false</ScaleCrop>
  <HeadingPairs>
    <vt:vector size="4" baseType="variant">
      <vt:variant>
        <vt:lpstr>Theme</vt:lpstr>
      </vt:variant>
      <vt:variant>
        <vt:i4>2</vt:i4>
      </vt:variant>
      <vt:variant>
        <vt:lpstr>Slide Titles</vt:lpstr>
      </vt:variant>
      <vt:variant>
        <vt:i4>39</vt:i4>
      </vt:variant>
    </vt:vector>
  </HeadingPairs>
  <TitlesOfParts>
    <vt:vector size="41" baseType="lpstr">
      <vt:lpstr>Default Design</vt:lpstr>
      <vt:lpstr>Custom Design</vt:lpstr>
      <vt:lpstr>Slide 1</vt:lpstr>
      <vt:lpstr>CSPS BUDGET ALLOCATION</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lpstr>Slide 21</vt:lpstr>
      <vt:lpstr>  MANDATE OF PROVINCIAL SECRETARIATS</vt:lpstr>
      <vt:lpstr>  PROVINCIAL BUDGET ALLOCATIONS </vt:lpstr>
      <vt:lpstr> KEY PROVINCIAL ACHIEVEMENTS AND CHALLENGES </vt:lpstr>
      <vt:lpstr> OVERVIEW OF PROVINCIAL BUDGET ALLOCATIONS  TO MONITOR DVA COMPLIANCE  </vt:lpstr>
      <vt:lpstr> UPDATE ON DVA COMPLIANCE </vt:lpstr>
      <vt:lpstr> STEPS TO ADDRESS DVA NON-COMPLIANCE </vt:lpstr>
      <vt:lpstr>MONITORING SAPS IMPLEMENTATION OF  IPID RECOMMENDATIONS</vt:lpstr>
      <vt:lpstr>Slide 29</vt:lpstr>
      <vt:lpstr>MONITORING SAPS IMPLEMENTATION OF  IPID RECOMMENDATIONS</vt:lpstr>
      <vt:lpstr>GIVING EFFECT TO GOVERNMENT PRIORITY TO FIGHT GBVF</vt:lpstr>
      <vt:lpstr>EFFICACY OF FORENSIC SCIENCE LABORATORIES</vt:lpstr>
      <vt:lpstr>UPDATES STRATEGY TO REDUCE CIVIL CLAIMS AGAINST SAPS </vt:lpstr>
      <vt:lpstr>UPDATES ON POLICY PROVISIONS ON CROWD CONTROL </vt:lpstr>
      <vt:lpstr>UPDATE ON THE FUNCTIONALITY OF CPFs </vt:lpstr>
      <vt:lpstr>UPDATE ON THE FUNCTIONALITY OF CPFs </vt:lpstr>
      <vt:lpstr>UPDATE ON UPCOMING LEGISLATION</vt:lpstr>
      <vt:lpstr>FINANCIAL MANAGEMENT OF THE DEPARTMENT</vt:lpstr>
      <vt:lpstr>Slide 39</vt:lpstr>
    </vt:vector>
  </TitlesOfParts>
  <Company>SAPS</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Ayanda Xongana;Itumeleng Ledwaba</dc:creator>
  <cp:lastModifiedBy>USER</cp:lastModifiedBy>
  <cp:revision>714</cp:revision>
  <cp:lastPrinted>2023-05-02T06:17:33Z</cp:lastPrinted>
  <dcterms:created xsi:type="dcterms:W3CDTF">2009-10-07T10:30:01Z</dcterms:created>
  <dcterms:modified xsi:type="dcterms:W3CDTF">2023-05-12T09:49:57Z</dcterms:modified>
</cp:coreProperties>
</file>