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comments/modernComment_25B_B18FD5A5.xml" ContentType="application/vnd.ms-powerpoint.comment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slideMasters/slideMaster6.xml" ContentType="application/vnd.openxmlformats-officedocument.presentationml.slideMaster+xml"/>
  <Override PartName="/ppt/theme/theme8.xml" ContentType="application/vnd.openxmlformats-officedocument.them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authors.xml" ContentType="application/vnd.ms-powerpoint.author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ink/ink1.xml" ContentType="application/inkml+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slideMasters/slideMaster7.xml" ContentType="application/vnd.openxmlformats-officedocument.presentationml.slideMaster+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31" r:id="rId2"/>
    <p:sldMasterId id="2147483689" r:id="rId3"/>
    <p:sldMasterId id="2147483702" r:id="rId4"/>
    <p:sldMasterId id="2147483714" r:id="rId5"/>
    <p:sldMasterId id="2147483727" r:id="rId6"/>
    <p:sldMasterId id="2147483648" r:id="rId7"/>
  </p:sldMasterIdLst>
  <p:notesMasterIdLst>
    <p:notesMasterId r:id="rId41"/>
  </p:notesMasterIdLst>
  <p:sldIdLst>
    <p:sldId id="257" r:id="rId8"/>
    <p:sldId id="607" r:id="rId9"/>
    <p:sldId id="595" r:id="rId10"/>
    <p:sldId id="603" r:id="rId11"/>
    <p:sldId id="592" r:id="rId12"/>
    <p:sldId id="302" r:id="rId13"/>
    <p:sldId id="2147475952" r:id="rId14"/>
    <p:sldId id="600" r:id="rId15"/>
    <p:sldId id="596" r:id="rId16"/>
    <p:sldId id="597" r:id="rId17"/>
    <p:sldId id="598" r:id="rId18"/>
    <p:sldId id="449" r:id="rId19"/>
    <p:sldId id="313" r:id="rId20"/>
    <p:sldId id="261" r:id="rId21"/>
    <p:sldId id="2147475953" r:id="rId22"/>
    <p:sldId id="433" r:id="rId23"/>
    <p:sldId id="434" r:id="rId24"/>
    <p:sldId id="436" r:id="rId25"/>
    <p:sldId id="437" r:id="rId26"/>
    <p:sldId id="438" r:id="rId27"/>
    <p:sldId id="439" r:id="rId28"/>
    <p:sldId id="440" r:id="rId29"/>
    <p:sldId id="441" r:id="rId30"/>
    <p:sldId id="606" r:id="rId31"/>
    <p:sldId id="359" r:id="rId32"/>
    <p:sldId id="389" r:id="rId33"/>
    <p:sldId id="444" r:id="rId34"/>
    <p:sldId id="448" r:id="rId35"/>
    <p:sldId id="256" r:id="rId36"/>
    <p:sldId id="2147475961" r:id="rId37"/>
    <p:sldId id="2147475954" r:id="rId38"/>
    <p:sldId id="2147475959" r:id="rId39"/>
    <p:sldId id="60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11B227-C5E9-724F-A374-A83FBCD33F52}" name="Nadia Starr" initials="NS" userId="S::nstarr@saqa.co.za::93af394d-a7a3-4919-80e1-3dd1b98cf3bc" providerId="AD"/>
  <p188:author id="{8F668B39-CB1E-66F0-9089-6E8F72181510}" name="Guest User" initials="GU" userId="S::urn:spo:anon#86a40cedba0b3f2c888a1df17b22e9ff0daa2bfe2125ccd7cbc944cca5282ce8::" providerId="AD"/>
  <p188:author id="{F7A50197-EFED-A86C-3C56-5B5B7A308576}" name="Nadia Starr" initials="NS" userId="S::NStarr@saqa.co.za::93af394d-a7a3-4919-80e1-3dd1b98cf3bc" providerId="AD"/>
  <p188:author id="{DFE169BE-D443-B3CC-F1DE-E505F2A2E4DD}" name="Reviewer 2" initials="R2" userId="Reviewer 2"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57DDE-D783-2B9E-68B8-2AA9CB7D52F5}" v="740" dt="2023-04-28T08:37:19.304"/>
    <p1510:client id="{3D9DF902-263F-E24C-8181-7DFE7E8ACBD4}" v="2" dt="2023-04-28T10:26:01.507"/>
    <p1510:client id="{6BD55DF5-F3AC-48A3-B57A-C8F93E4B5566}" v="225" dt="2023-04-28T13:08:44.232"/>
    <p1510:client id="{F996D05D-5AD8-47E5-C353-1E56D1DE91EE}" v="1" dt="2023-04-28T13:05:41.347"/>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omments/modernComment_25B_B18FD5A5.xml><?xml version="1.0" encoding="utf-8"?>
<p188:cmLst xmlns:a="http://schemas.openxmlformats.org/drawingml/2006/main" xmlns:r="http://schemas.openxmlformats.org/officeDocument/2006/relationships" xmlns:p188="http://schemas.microsoft.com/office/powerpoint/2018/8/main">
  <p188:cm id="{43DE263D-6E80-4904-A83D-2531F3A72CD0}" authorId="{8F668B39-CB1E-66F0-9089-6E8F72181510}" status="resolved" created="2023-04-23T11:09:41.378" complete="100000">
    <pc:sldMkLst xmlns:pc="http://schemas.microsoft.com/office/powerpoint/2013/main/command">
      <pc:docMk/>
      <pc:sldMk cId="2978993573" sldId="603"/>
    </pc:sldMkLst>
    <p188:txBody>
      <a:bodyPr/>
      <a:lstStyle/>
      <a:p>
        <a:r>
          <a:rPr lang="en-US"/>
          <a:t>Can we make this look more interesting please? colours or shapes?</a:t>
        </a:r>
      </a:p>
    </p188:txBody>
  </p188:cm>
</p188:cmLst>
</file>

<file path=ppt/diagrams/_rels/data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1.png"/><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098E3-DA4B-4EE3-815E-4DBAEF060CE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ZA"/>
        </a:p>
      </dgm:t>
    </dgm:pt>
    <dgm:pt modelId="{88BBECCF-22A5-4635-AA75-5EC1055706F3}">
      <dgm:prSet phldrT="[Text]"/>
      <dgm:spPr/>
      <dgm:t>
        <a:bodyPr/>
        <a:lstStyle/>
        <a:p>
          <a:pPr>
            <a:buNone/>
          </a:pPr>
          <a:r>
            <a:rPr lang="en-ZA" dirty="0">
              <a:solidFill>
                <a:schemeClr val="bg1"/>
              </a:solidFill>
              <a:latin typeface="Calibri" panose="020F0502020204030204"/>
              <a:ea typeface="+mn-ea"/>
              <a:cs typeface="+mn-cs"/>
            </a:rPr>
            <a:t>NQF Act, 2008 as amended</a:t>
          </a:r>
          <a:endParaRPr lang="en-ZA" dirty="0">
            <a:solidFill>
              <a:schemeClr val="bg1"/>
            </a:solidFill>
          </a:endParaRPr>
        </a:p>
      </dgm:t>
    </dgm:pt>
    <dgm:pt modelId="{910B3A67-D541-43BE-A2E7-FFE9B4C689C0}" type="parTrans" cxnId="{EC6878CB-CD12-4113-9899-DEDBD0388131}">
      <dgm:prSet/>
      <dgm:spPr/>
      <dgm:t>
        <a:bodyPr/>
        <a:lstStyle/>
        <a:p>
          <a:endParaRPr lang="en-ZA"/>
        </a:p>
      </dgm:t>
    </dgm:pt>
    <dgm:pt modelId="{A1FCDB58-2070-49CF-B165-F83891EDADA1}" type="sibTrans" cxnId="{EC6878CB-CD12-4113-9899-DEDBD0388131}">
      <dgm:prSet/>
      <dgm:spPr/>
      <dgm:t>
        <a:bodyPr/>
        <a:lstStyle/>
        <a:p>
          <a:endParaRPr lang="en-ZA"/>
        </a:p>
      </dgm:t>
    </dgm:pt>
    <dgm:pt modelId="{CACFB825-6A04-47E4-B946-0ACFBD3EF60B}">
      <dgm:prSet phldrT="[Text]"/>
      <dgm:spPr>
        <a:solidFill>
          <a:schemeClr val="accent2"/>
        </a:solidFill>
      </dgm:spPr>
      <dgm:t>
        <a:bodyPr/>
        <a:lstStyle/>
        <a:p>
          <a:pPr>
            <a:buNone/>
          </a:pPr>
          <a:r>
            <a:rPr lang="en-ZA">
              <a:solidFill>
                <a:schemeClr val="bg1"/>
              </a:solidFill>
              <a:latin typeface="Calibri" panose="020F0502020204030204"/>
              <a:ea typeface="+mn-ea"/>
              <a:cs typeface="+mn-cs"/>
            </a:rPr>
            <a:t>NDP 2030 &amp; NDP Implementation Plan</a:t>
          </a:r>
          <a:endParaRPr lang="en-ZA">
            <a:solidFill>
              <a:schemeClr val="bg1"/>
            </a:solidFill>
          </a:endParaRPr>
        </a:p>
      </dgm:t>
    </dgm:pt>
    <dgm:pt modelId="{9916A8BA-21A7-4E09-85BF-80AE9CCDE6D4}" type="parTrans" cxnId="{073AC298-399D-4B30-A6B7-C1A63605C6C1}">
      <dgm:prSet/>
      <dgm:spPr/>
      <dgm:t>
        <a:bodyPr/>
        <a:lstStyle/>
        <a:p>
          <a:endParaRPr lang="en-ZA"/>
        </a:p>
      </dgm:t>
    </dgm:pt>
    <dgm:pt modelId="{9C2AD4AB-B00E-4E26-8A1D-1A462662698D}" type="sibTrans" cxnId="{073AC298-399D-4B30-A6B7-C1A63605C6C1}">
      <dgm:prSet/>
      <dgm:spPr/>
      <dgm:t>
        <a:bodyPr/>
        <a:lstStyle/>
        <a:p>
          <a:endParaRPr lang="en-ZA"/>
        </a:p>
      </dgm:t>
    </dgm:pt>
    <dgm:pt modelId="{30347A53-600E-49BC-AD15-8490108BB72F}">
      <dgm:prSet phldrT="[Text]"/>
      <dgm:spPr>
        <a:solidFill>
          <a:schemeClr val="bg2">
            <a:lumMod val="75000"/>
          </a:schemeClr>
        </a:solidFill>
      </dgm:spPr>
      <dgm:t>
        <a:bodyPr/>
        <a:lstStyle/>
        <a:p>
          <a:r>
            <a:rPr lang="en-US" dirty="0"/>
            <a:t>Ministerial Determinations &amp; Guidelines</a:t>
          </a:r>
          <a:endParaRPr lang="en-ZA" dirty="0"/>
        </a:p>
      </dgm:t>
    </dgm:pt>
    <dgm:pt modelId="{2EEC847C-5233-4092-BCA9-3C1FEECD3CBB}" type="parTrans" cxnId="{799DC30C-93A8-44B3-9C9A-EF36F4CF9220}">
      <dgm:prSet/>
      <dgm:spPr/>
      <dgm:t>
        <a:bodyPr/>
        <a:lstStyle/>
        <a:p>
          <a:endParaRPr lang="en-ZA"/>
        </a:p>
      </dgm:t>
    </dgm:pt>
    <dgm:pt modelId="{6B975021-120D-41DB-82E7-C9F8D3B986B9}" type="sibTrans" cxnId="{799DC30C-93A8-44B3-9C9A-EF36F4CF9220}">
      <dgm:prSet/>
      <dgm:spPr/>
      <dgm:t>
        <a:bodyPr/>
        <a:lstStyle/>
        <a:p>
          <a:endParaRPr lang="en-ZA"/>
        </a:p>
      </dgm:t>
    </dgm:pt>
    <dgm:pt modelId="{9A7450F5-BA11-4511-BE73-3BD71FA82D4D}">
      <dgm:prSet phldrT="[Text]"/>
      <dgm:spPr>
        <a:solidFill>
          <a:schemeClr val="bg2">
            <a:lumMod val="75000"/>
          </a:schemeClr>
        </a:solidFill>
      </dgm:spPr>
      <dgm:t>
        <a:bodyPr/>
        <a:lstStyle/>
        <a:p>
          <a:r>
            <a:rPr lang="en-US" dirty="0"/>
            <a:t>DHET’s MTSF</a:t>
          </a:r>
          <a:endParaRPr lang="en-ZA" dirty="0"/>
        </a:p>
      </dgm:t>
    </dgm:pt>
    <dgm:pt modelId="{30E7A0EA-1479-4CE7-9328-972F05062673}" type="parTrans" cxnId="{5567ACCA-ED86-4D0F-9DBB-B8E630D9EF7B}">
      <dgm:prSet/>
      <dgm:spPr/>
      <dgm:t>
        <a:bodyPr/>
        <a:lstStyle/>
        <a:p>
          <a:endParaRPr lang="en-ZA"/>
        </a:p>
      </dgm:t>
    </dgm:pt>
    <dgm:pt modelId="{00B8B272-3AF0-4A6E-8BFD-D54B2D38A98D}" type="sibTrans" cxnId="{5567ACCA-ED86-4D0F-9DBB-B8E630D9EF7B}">
      <dgm:prSet/>
      <dgm:spPr/>
      <dgm:t>
        <a:bodyPr/>
        <a:lstStyle/>
        <a:p>
          <a:endParaRPr lang="en-ZA"/>
        </a:p>
      </dgm:t>
    </dgm:pt>
    <dgm:pt modelId="{A2E1DCFC-BC68-4ED4-82A5-A18F44F18BFF}">
      <dgm:prSet phldrT="[Text]"/>
      <dgm:spPr>
        <a:solidFill>
          <a:schemeClr val="bg2">
            <a:lumMod val="75000"/>
          </a:schemeClr>
        </a:solidFill>
      </dgm:spPr>
      <dgm:t>
        <a:bodyPr/>
        <a:lstStyle/>
        <a:p>
          <a:r>
            <a:rPr lang="en-US" dirty="0"/>
            <a:t>Economic Reconstruction &amp; Recovery Plan </a:t>
          </a:r>
          <a:endParaRPr lang="en-ZA" dirty="0"/>
        </a:p>
      </dgm:t>
    </dgm:pt>
    <dgm:pt modelId="{227C9ACD-CFCA-48FA-AC16-643354944E72}" type="sibTrans" cxnId="{38B837D3-C87B-4C53-A111-E11F7C2EB85E}">
      <dgm:prSet/>
      <dgm:spPr/>
      <dgm:t>
        <a:bodyPr/>
        <a:lstStyle/>
        <a:p>
          <a:endParaRPr lang="en-ZA"/>
        </a:p>
      </dgm:t>
    </dgm:pt>
    <dgm:pt modelId="{D5019BD9-3A8D-4822-A33D-F7A01E5ACB4F}" type="parTrans" cxnId="{38B837D3-C87B-4C53-A111-E11F7C2EB85E}">
      <dgm:prSet/>
      <dgm:spPr/>
      <dgm:t>
        <a:bodyPr/>
        <a:lstStyle/>
        <a:p>
          <a:endParaRPr lang="en-ZA"/>
        </a:p>
      </dgm:t>
    </dgm:pt>
    <dgm:pt modelId="{DDEE1354-A701-4D3C-9C33-929A2EB26C51}">
      <dgm:prSet phldrT="[Text]"/>
      <dgm:spPr>
        <a:solidFill>
          <a:schemeClr val="accent2"/>
        </a:solidFill>
      </dgm:spPr>
      <dgm:t>
        <a:bodyPr/>
        <a:lstStyle/>
        <a:p>
          <a:r>
            <a:rPr lang="en-US" dirty="0"/>
            <a:t>White Paper PSET &amp; National Plan PSET</a:t>
          </a:r>
          <a:endParaRPr lang="en-ZA" dirty="0"/>
        </a:p>
      </dgm:t>
    </dgm:pt>
    <dgm:pt modelId="{46200B55-C788-4694-B37D-A2CDB1E062C8}" type="sibTrans" cxnId="{4E9DD4D1-A7DE-42CA-B07A-F087912981F0}">
      <dgm:prSet/>
      <dgm:spPr/>
      <dgm:t>
        <a:bodyPr/>
        <a:lstStyle/>
        <a:p>
          <a:endParaRPr lang="en-ZA"/>
        </a:p>
      </dgm:t>
    </dgm:pt>
    <dgm:pt modelId="{13D77CC4-78A6-43E5-8F6F-A2467B231B85}" type="parTrans" cxnId="{4E9DD4D1-A7DE-42CA-B07A-F087912981F0}">
      <dgm:prSet/>
      <dgm:spPr/>
      <dgm:t>
        <a:bodyPr/>
        <a:lstStyle/>
        <a:p>
          <a:endParaRPr lang="en-ZA"/>
        </a:p>
      </dgm:t>
    </dgm:pt>
    <dgm:pt modelId="{9977A848-999F-4DA0-9DE5-0941D07E6FFC}" type="pres">
      <dgm:prSet presAssocID="{385098E3-DA4B-4EE3-815E-4DBAEF060CED}" presName="Name0" presStyleCnt="0">
        <dgm:presLayoutVars>
          <dgm:chPref val="1"/>
          <dgm:dir/>
          <dgm:animOne val="branch"/>
          <dgm:animLvl val="lvl"/>
          <dgm:resizeHandles/>
        </dgm:presLayoutVars>
      </dgm:prSet>
      <dgm:spPr/>
      <dgm:t>
        <a:bodyPr/>
        <a:lstStyle/>
        <a:p>
          <a:endParaRPr lang="en-US"/>
        </a:p>
      </dgm:t>
    </dgm:pt>
    <dgm:pt modelId="{2D4AD4D9-DB95-44ED-B43D-30F766B3502F}" type="pres">
      <dgm:prSet presAssocID="{88BBECCF-22A5-4635-AA75-5EC1055706F3}" presName="vertOne" presStyleCnt="0"/>
      <dgm:spPr/>
    </dgm:pt>
    <dgm:pt modelId="{38292100-0E74-45B5-896D-53B213E95B35}" type="pres">
      <dgm:prSet presAssocID="{88BBECCF-22A5-4635-AA75-5EC1055706F3}" presName="txOne" presStyleLbl="node0" presStyleIdx="0" presStyleCnt="1">
        <dgm:presLayoutVars>
          <dgm:chPref val="3"/>
        </dgm:presLayoutVars>
      </dgm:prSet>
      <dgm:spPr/>
      <dgm:t>
        <a:bodyPr/>
        <a:lstStyle/>
        <a:p>
          <a:endParaRPr lang="en-US"/>
        </a:p>
      </dgm:t>
    </dgm:pt>
    <dgm:pt modelId="{840A1E6F-050A-4DF8-B818-699946CEEFA7}" type="pres">
      <dgm:prSet presAssocID="{88BBECCF-22A5-4635-AA75-5EC1055706F3}" presName="parTransOne" presStyleCnt="0"/>
      <dgm:spPr/>
    </dgm:pt>
    <dgm:pt modelId="{09FD16D2-2482-41E7-BBAF-DDAE9A31C0ED}" type="pres">
      <dgm:prSet presAssocID="{88BBECCF-22A5-4635-AA75-5EC1055706F3}" presName="horzOne" presStyleCnt="0"/>
      <dgm:spPr/>
    </dgm:pt>
    <dgm:pt modelId="{3D07ED8A-EEE9-46DC-8DFB-03781A8AD4D1}" type="pres">
      <dgm:prSet presAssocID="{CACFB825-6A04-47E4-B946-0ACFBD3EF60B}" presName="vertTwo" presStyleCnt="0"/>
      <dgm:spPr/>
    </dgm:pt>
    <dgm:pt modelId="{6215AC4D-688E-4D59-9737-75EC684EF32D}" type="pres">
      <dgm:prSet presAssocID="{CACFB825-6A04-47E4-B946-0ACFBD3EF60B}" presName="txTwo" presStyleLbl="node2" presStyleIdx="0" presStyleCnt="2">
        <dgm:presLayoutVars>
          <dgm:chPref val="3"/>
        </dgm:presLayoutVars>
      </dgm:prSet>
      <dgm:spPr/>
      <dgm:t>
        <a:bodyPr/>
        <a:lstStyle/>
        <a:p>
          <a:endParaRPr lang="en-US"/>
        </a:p>
      </dgm:t>
    </dgm:pt>
    <dgm:pt modelId="{2F7FA4CC-F294-47FA-90BE-8328DA471B3C}" type="pres">
      <dgm:prSet presAssocID="{CACFB825-6A04-47E4-B946-0ACFBD3EF60B}" presName="parTransTwo" presStyleCnt="0"/>
      <dgm:spPr/>
    </dgm:pt>
    <dgm:pt modelId="{CF674984-9259-4045-98B6-43AE4B9767F5}" type="pres">
      <dgm:prSet presAssocID="{CACFB825-6A04-47E4-B946-0ACFBD3EF60B}" presName="horzTwo" presStyleCnt="0"/>
      <dgm:spPr/>
    </dgm:pt>
    <dgm:pt modelId="{64602E3F-39B7-48EB-88CC-49C7B8E240B9}" type="pres">
      <dgm:prSet presAssocID="{A2E1DCFC-BC68-4ED4-82A5-A18F44F18BFF}" presName="vertThree" presStyleCnt="0"/>
      <dgm:spPr/>
    </dgm:pt>
    <dgm:pt modelId="{D8DA7DB9-37E6-44CA-A28E-40C68661BE85}" type="pres">
      <dgm:prSet presAssocID="{A2E1DCFC-BC68-4ED4-82A5-A18F44F18BFF}" presName="txThree" presStyleLbl="node3" presStyleIdx="0" presStyleCnt="3">
        <dgm:presLayoutVars>
          <dgm:chPref val="3"/>
        </dgm:presLayoutVars>
      </dgm:prSet>
      <dgm:spPr/>
      <dgm:t>
        <a:bodyPr/>
        <a:lstStyle/>
        <a:p>
          <a:endParaRPr lang="en-US"/>
        </a:p>
      </dgm:t>
    </dgm:pt>
    <dgm:pt modelId="{28DCEFE2-D89F-4436-B96C-7539223F4196}" type="pres">
      <dgm:prSet presAssocID="{A2E1DCFC-BC68-4ED4-82A5-A18F44F18BFF}" presName="horzThree" presStyleCnt="0"/>
      <dgm:spPr/>
    </dgm:pt>
    <dgm:pt modelId="{E35189E5-3A06-447E-91A3-CB063E0E0384}" type="pres">
      <dgm:prSet presAssocID="{227C9ACD-CFCA-48FA-AC16-643354944E72}" presName="sibSpaceThree" presStyleCnt="0"/>
      <dgm:spPr/>
    </dgm:pt>
    <dgm:pt modelId="{C01E3601-2A69-4675-868A-5E148F8FC0B0}" type="pres">
      <dgm:prSet presAssocID="{30347A53-600E-49BC-AD15-8490108BB72F}" presName="vertThree" presStyleCnt="0"/>
      <dgm:spPr/>
    </dgm:pt>
    <dgm:pt modelId="{36E130B7-09A8-46B0-AD7D-C7A731FED98E}" type="pres">
      <dgm:prSet presAssocID="{30347A53-600E-49BC-AD15-8490108BB72F}" presName="txThree" presStyleLbl="node3" presStyleIdx="1" presStyleCnt="3">
        <dgm:presLayoutVars>
          <dgm:chPref val="3"/>
        </dgm:presLayoutVars>
      </dgm:prSet>
      <dgm:spPr/>
      <dgm:t>
        <a:bodyPr/>
        <a:lstStyle/>
        <a:p>
          <a:endParaRPr lang="en-US"/>
        </a:p>
      </dgm:t>
    </dgm:pt>
    <dgm:pt modelId="{350E17A6-3E6D-45DB-874D-8B51632D11D1}" type="pres">
      <dgm:prSet presAssocID="{30347A53-600E-49BC-AD15-8490108BB72F}" presName="horzThree" presStyleCnt="0"/>
      <dgm:spPr/>
    </dgm:pt>
    <dgm:pt modelId="{7BE4F184-C575-4D60-809D-A1A310547872}" type="pres">
      <dgm:prSet presAssocID="{9C2AD4AB-B00E-4E26-8A1D-1A462662698D}" presName="sibSpaceTwo" presStyleCnt="0"/>
      <dgm:spPr/>
    </dgm:pt>
    <dgm:pt modelId="{A2DF6D2F-9A3F-4448-B957-077BEB58FE28}" type="pres">
      <dgm:prSet presAssocID="{DDEE1354-A701-4D3C-9C33-929A2EB26C51}" presName="vertTwo" presStyleCnt="0"/>
      <dgm:spPr/>
    </dgm:pt>
    <dgm:pt modelId="{F56DE5CC-0F31-4907-BCD0-0753AD30C7A6}" type="pres">
      <dgm:prSet presAssocID="{DDEE1354-A701-4D3C-9C33-929A2EB26C51}" presName="txTwo" presStyleLbl="node2" presStyleIdx="1" presStyleCnt="2">
        <dgm:presLayoutVars>
          <dgm:chPref val="3"/>
        </dgm:presLayoutVars>
      </dgm:prSet>
      <dgm:spPr/>
      <dgm:t>
        <a:bodyPr/>
        <a:lstStyle/>
        <a:p>
          <a:endParaRPr lang="en-US"/>
        </a:p>
      </dgm:t>
    </dgm:pt>
    <dgm:pt modelId="{84F83F6D-FB59-40B7-8542-820D35764540}" type="pres">
      <dgm:prSet presAssocID="{DDEE1354-A701-4D3C-9C33-929A2EB26C51}" presName="parTransTwo" presStyleCnt="0"/>
      <dgm:spPr/>
    </dgm:pt>
    <dgm:pt modelId="{063551AA-339B-4415-BADB-68D19F52036B}" type="pres">
      <dgm:prSet presAssocID="{DDEE1354-A701-4D3C-9C33-929A2EB26C51}" presName="horzTwo" presStyleCnt="0"/>
      <dgm:spPr/>
    </dgm:pt>
    <dgm:pt modelId="{19DCB0C3-B9EF-4938-9703-8F0B5F752BAF}" type="pres">
      <dgm:prSet presAssocID="{9A7450F5-BA11-4511-BE73-3BD71FA82D4D}" presName="vertThree" presStyleCnt="0"/>
      <dgm:spPr/>
    </dgm:pt>
    <dgm:pt modelId="{555BCD69-7550-4F74-95B5-B02BAE03D60F}" type="pres">
      <dgm:prSet presAssocID="{9A7450F5-BA11-4511-BE73-3BD71FA82D4D}" presName="txThree" presStyleLbl="node3" presStyleIdx="2" presStyleCnt="3">
        <dgm:presLayoutVars>
          <dgm:chPref val="3"/>
        </dgm:presLayoutVars>
      </dgm:prSet>
      <dgm:spPr/>
      <dgm:t>
        <a:bodyPr/>
        <a:lstStyle/>
        <a:p>
          <a:endParaRPr lang="en-US"/>
        </a:p>
      </dgm:t>
    </dgm:pt>
    <dgm:pt modelId="{594813CF-B5BC-49A2-8F70-0B4B229D5C7C}" type="pres">
      <dgm:prSet presAssocID="{9A7450F5-BA11-4511-BE73-3BD71FA82D4D}" presName="horzThree" presStyleCnt="0"/>
      <dgm:spPr/>
    </dgm:pt>
  </dgm:ptLst>
  <dgm:cxnLst>
    <dgm:cxn modelId="{799DC30C-93A8-44B3-9C9A-EF36F4CF9220}" srcId="{CACFB825-6A04-47E4-B946-0ACFBD3EF60B}" destId="{30347A53-600E-49BC-AD15-8490108BB72F}" srcOrd="1" destOrd="0" parTransId="{2EEC847C-5233-4092-BCA9-3C1FEECD3CBB}" sibTransId="{6B975021-120D-41DB-82E7-C9F8D3B986B9}"/>
    <dgm:cxn modelId="{7B8BA549-2851-4D84-BAC3-6E605ACC86F9}" type="presOf" srcId="{A2E1DCFC-BC68-4ED4-82A5-A18F44F18BFF}" destId="{D8DA7DB9-37E6-44CA-A28E-40C68661BE85}" srcOrd="0" destOrd="0" presId="urn:microsoft.com/office/officeart/2005/8/layout/hierarchy4"/>
    <dgm:cxn modelId="{4E9DD4D1-A7DE-42CA-B07A-F087912981F0}" srcId="{88BBECCF-22A5-4635-AA75-5EC1055706F3}" destId="{DDEE1354-A701-4D3C-9C33-929A2EB26C51}" srcOrd="1" destOrd="0" parTransId="{13D77CC4-78A6-43E5-8F6F-A2467B231B85}" sibTransId="{46200B55-C788-4694-B37D-A2CDB1E062C8}"/>
    <dgm:cxn modelId="{38B837D3-C87B-4C53-A111-E11F7C2EB85E}" srcId="{CACFB825-6A04-47E4-B946-0ACFBD3EF60B}" destId="{A2E1DCFC-BC68-4ED4-82A5-A18F44F18BFF}" srcOrd="0" destOrd="0" parTransId="{D5019BD9-3A8D-4822-A33D-F7A01E5ACB4F}" sibTransId="{227C9ACD-CFCA-48FA-AC16-643354944E72}"/>
    <dgm:cxn modelId="{073AC298-399D-4B30-A6B7-C1A63605C6C1}" srcId="{88BBECCF-22A5-4635-AA75-5EC1055706F3}" destId="{CACFB825-6A04-47E4-B946-0ACFBD3EF60B}" srcOrd="0" destOrd="0" parTransId="{9916A8BA-21A7-4E09-85BF-80AE9CCDE6D4}" sibTransId="{9C2AD4AB-B00E-4E26-8A1D-1A462662698D}"/>
    <dgm:cxn modelId="{5567ACCA-ED86-4D0F-9DBB-B8E630D9EF7B}" srcId="{DDEE1354-A701-4D3C-9C33-929A2EB26C51}" destId="{9A7450F5-BA11-4511-BE73-3BD71FA82D4D}" srcOrd="0" destOrd="0" parTransId="{30E7A0EA-1479-4CE7-9328-972F05062673}" sibTransId="{00B8B272-3AF0-4A6E-8BFD-D54B2D38A98D}"/>
    <dgm:cxn modelId="{454010E2-38ED-49CB-B3CF-50E4688AD133}" type="presOf" srcId="{30347A53-600E-49BC-AD15-8490108BB72F}" destId="{36E130B7-09A8-46B0-AD7D-C7A731FED98E}" srcOrd="0" destOrd="0" presId="urn:microsoft.com/office/officeart/2005/8/layout/hierarchy4"/>
    <dgm:cxn modelId="{5BFCC50D-BD58-443E-9380-FBBBA5B1A817}" type="presOf" srcId="{88BBECCF-22A5-4635-AA75-5EC1055706F3}" destId="{38292100-0E74-45B5-896D-53B213E95B35}" srcOrd="0" destOrd="0" presId="urn:microsoft.com/office/officeart/2005/8/layout/hierarchy4"/>
    <dgm:cxn modelId="{DCFD953C-8D9A-45DD-99D3-7C6326B20B5E}" type="presOf" srcId="{385098E3-DA4B-4EE3-815E-4DBAEF060CED}" destId="{9977A848-999F-4DA0-9DE5-0941D07E6FFC}" srcOrd="0" destOrd="0" presId="urn:microsoft.com/office/officeart/2005/8/layout/hierarchy4"/>
    <dgm:cxn modelId="{4DF072BB-92A6-47A1-9155-F280A885347F}" type="presOf" srcId="{DDEE1354-A701-4D3C-9C33-929A2EB26C51}" destId="{F56DE5CC-0F31-4907-BCD0-0753AD30C7A6}" srcOrd="0" destOrd="0" presId="urn:microsoft.com/office/officeart/2005/8/layout/hierarchy4"/>
    <dgm:cxn modelId="{A46038A3-A030-4A14-8D36-63C6DF3E49F7}" type="presOf" srcId="{CACFB825-6A04-47E4-B946-0ACFBD3EF60B}" destId="{6215AC4D-688E-4D59-9737-75EC684EF32D}" srcOrd="0" destOrd="0" presId="urn:microsoft.com/office/officeart/2005/8/layout/hierarchy4"/>
    <dgm:cxn modelId="{5C80533F-B8C7-4EC5-BDC1-CA63FAF49990}" type="presOf" srcId="{9A7450F5-BA11-4511-BE73-3BD71FA82D4D}" destId="{555BCD69-7550-4F74-95B5-B02BAE03D60F}" srcOrd="0" destOrd="0" presId="urn:microsoft.com/office/officeart/2005/8/layout/hierarchy4"/>
    <dgm:cxn modelId="{EC6878CB-CD12-4113-9899-DEDBD0388131}" srcId="{385098E3-DA4B-4EE3-815E-4DBAEF060CED}" destId="{88BBECCF-22A5-4635-AA75-5EC1055706F3}" srcOrd="0" destOrd="0" parTransId="{910B3A67-D541-43BE-A2E7-FFE9B4C689C0}" sibTransId="{A1FCDB58-2070-49CF-B165-F83891EDADA1}"/>
    <dgm:cxn modelId="{236246AD-C67F-4595-8522-A0328D82DBE3}" type="presParOf" srcId="{9977A848-999F-4DA0-9DE5-0941D07E6FFC}" destId="{2D4AD4D9-DB95-44ED-B43D-30F766B3502F}" srcOrd="0" destOrd="0" presId="urn:microsoft.com/office/officeart/2005/8/layout/hierarchy4"/>
    <dgm:cxn modelId="{98054155-6A05-4E0A-BF75-8C0521EE6705}" type="presParOf" srcId="{2D4AD4D9-DB95-44ED-B43D-30F766B3502F}" destId="{38292100-0E74-45B5-896D-53B213E95B35}" srcOrd="0" destOrd="0" presId="urn:microsoft.com/office/officeart/2005/8/layout/hierarchy4"/>
    <dgm:cxn modelId="{C23BB3E5-5E82-4AA5-835E-4CFECE0F01A8}" type="presParOf" srcId="{2D4AD4D9-DB95-44ED-B43D-30F766B3502F}" destId="{840A1E6F-050A-4DF8-B818-699946CEEFA7}" srcOrd="1" destOrd="0" presId="urn:microsoft.com/office/officeart/2005/8/layout/hierarchy4"/>
    <dgm:cxn modelId="{FD1348CF-0425-4DCD-A24C-BD21F2D699F9}" type="presParOf" srcId="{2D4AD4D9-DB95-44ED-B43D-30F766B3502F}" destId="{09FD16D2-2482-41E7-BBAF-DDAE9A31C0ED}" srcOrd="2" destOrd="0" presId="urn:microsoft.com/office/officeart/2005/8/layout/hierarchy4"/>
    <dgm:cxn modelId="{49739F2C-8FA3-429E-85D4-47134CDE6DAC}" type="presParOf" srcId="{09FD16D2-2482-41E7-BBAF-DDAE9A31C0ED}" destId="{3D07ED8A-EEE9-46DC-8DFB-03781A8AD4D1}" srcOrd="0" destOrd="0" presId="urn:microsoft.com/office/officeart/2005/8/layout/hierarchy4"/>
    <dgm:cxn modelId="{14683DBA-08F1-4E55-8FEB-46093AC97A19}" type="presParOf" srcId="{3D07ED8A-EEE9-46DC-8DFB-03781A8AD4D1}" destId="{6215AC4D-688E-4D59-9737-75EC684EF32D}" srcOrd="0" destOrd="0" presId="urn:microsoft.com/office/officeart/2005/8/layout/hierarchy4"/>
    <dgm:cxn modelId="{8D1C3647-740C-4509-879D-7F1A6ACB7C30}" type="presParOf" srcId="{3D07ED8A-EEE9-46DC-8DFB-03781A8AD4D1}" destId="{2F7FA4CC-F294-47FA-90BE-8328DA471B3C}" srcOrd="1" destOrd="0" presId="urn:microsoft.com/office/officeart/2005/8/layout/hierarchy4"/>
    <dgm:cxn modelId="{5B8DE45A-A3A9-43B1-8B18-E38EC9CCCA32}" type="presParOf" srcId="{3D07ED8A-EEE9-46DC-8DFB-03781A8AD4D1}" destId="{CF674984-9259-4045-98B6-43AE4B9767F5}" srcOrd="2" destOrd="0" presId="urn:microsoft.com/office/officeart/2005/8/layout/hierarchy4"/>
    <dgm:cxn modelId="{93023625-F904-41EA-9A9B-88829B3CC81C}" type="presParOf" srcId="{CF674984-9259-4045-98B6-43AE4B9767F5}" destId="{64602E3F-39B7-48EB-88CC-49C7B8E240B9}" srcOrd="0" destOrd="0" presId="urn:microsoft.com/office/officeart/2005/8/layout/hierarchy4"/>
    <dgm:cxn modelId="{9A01C256-E894-4620-BAAB-C1D1A522470C}" type="presParOf" srcId="{64602E3F-39B7-48EB-88CC-49C7B8E240B9}" destId="{D8DA7DB9-37E6-44CA-A28E-40C68661BE85}" srcOrd="0" destOrd="0" presId="urn:microsoft.com/office/officeart/2005/8/layout/hierarchy4"/>
    <dgm:cxn modelId="{FF8A9435-B5C6-4A39-9E3A-216981FA6885}" type="presParOf" srcId="{64602E3F-39B7-48EB-88CC-49C7B8E240B9}" destId="{28DCEFE2-D89F-4436-B96C-7539223F4196}" srcOrd="1" destOrd="0" presId="urn:microsoft.com/office/officeart/2005/8/layout/hierarchy4"/>
    <dgm:cxn modelId="{1DDE6459-95A7-4207-A5C0-5689EC5621EA}" type="presParOf" srcId="{CF674984-9259-4045-98B6-43AE4B9767F5}" destId="{E35189E5-3A06-447E-91A3-CB063E0E0384}" srcOrd="1" destOrd="0" presId="urn:microsoft.com/office/officeart/2005/8/layout/hierarchy4"/>
    <dgm:cxn modelId="{E82F45C7-21B2-4427-921C-39DF77503CB8}" type="presParOf" srcId="{CF674984-9259-4045-98B6-43AE4B9767F5}" destId="{C01E3601-2A69-4675-868A-5E148F8FC0B0}" srcOrd="2" destOrd="0" presId="urn:microsoft.com/office/officeart/2005/8/layout/hierarchy4"/>
    <dgm:cxn modelId="{A370F0BD-B84A-4C1D-9B5B-9C55F7FA99E5}" type="presParOf" srcId="{C01E3601-2A69-4675-868A-5E148F8FC0B0}" destId="{36E130B7-09A8-46B0-AD7D-C7A731FED98E}" srcOrd="0" destOrd="0" presId="urn:microsoft.com/office/officeart/2005/8/layout/hierarchy4"/>
    <dgm:cxn modelId="{89539F65-908C-4A59-A5C8-4931974E5E4B}" type="presParOf" srcId="{C01E3601-2A69-4675-868A-5E148F8FC0B0}" destId="{350E17A6-3E6D-45DB-874D-8B51632D11D1}" srcOrd="1" destOrd="0" presId="urn:microsoft.com/office/officeart/2005/8/layout/hierarchy4"/>
    <dgm:cxn modelId="{1A20BB97-1F5A-4219-B0A6-01F6034A6D57}" type="presParOf" srcId="{09FD16D2-2482-41E7-BBAF-DDAE9A31C0ED}" destId="{7BE4F184-C575-4D60-809D-A1A310547872}" srcOrd="1" destOrd="0" presId="urn:microsoft.com/office/officeart/2005/8/layout/hierarchy4"/>
    <dgm:cxn modelId="{AB9AF442-DD2C-42D0-A3A5-1A2715421FBF}" type="presParOf" srcId="{09FD16D2-2482-41E7-BBAF-DDAE9A31C0ED}" destId="{A2DF6D2F-9A3F-4448-B957-077BEB58FE28}" srcOrd="2" destOrd="0" presId="urn:microsoft.com/office/officeart/2005/8/layout/hierarchy4"/>
    <dgm:cxn modelId="{7A8AC6C0-8451-4201-AEEF-29DDF9CFFF13}" type="presParOf" srcId="{A2DF6D2F-9A3F-4448-B957-077BEB58FE28}" destId="{F56DE5CC-0F31-4907-BCD0-0753AD30C7A6}" srcOrd="0" destOrd="0" presId="urn:microsoft.com/office/officeart/2005/8/layout/hierarchy4"/>
    <dgm:cxn modelId="{12AC96C6-A559-4496-A589-DADB74583448}" type="presParOf" srcId="{A2DF6D2F-9A3F-4448-B957-077BEB58FE28}" destId="{84F83F6D-FB59-40B7-8542-820D35764540}" srcOrd="1" destOrd="0" presId="urn:microsoft.com/office/officeart/2005/8/layout/hierarchy4"/>
    <dgm:cxn modelId="{257543E5-8E6B-4505-9B97-2CFAC7EC6122}" type="presParOf" srcId="{A2DF6D2F-9A3F-4448-B957-077BEB58FE28}" destId="{063551AA-339B-4415-BADB-68D19F52036B}" srcOrd="2" destOrd="0" presId="urn:microsoft.com/office/officeart/2005/8/layout/hierarchy4"/>
    <dgm:cxn modelId="{EDE16757-361B-4E27-9FBA-3621A5CCB470}" type="presParOf" srcId="{063551AA-339B-4415-BADB-68D19F52036B}" destId="{19DCB0C3-B9EF-4938-9703-8F0B5F752BAF}" srcOrd="0" destOrd="0" presId="urn:microsoft.com/office/officeart/2005/8/layout/hierarchy4"/>
    <dgm:cxn modelId="{B348CBD7-272C-47A6-959F-19C8598D781B}" type="presParOf" srcId="{19DCB0C3-B9EF-4938-9703-8F0B5F752BAF}" destId="{555BCD69-7550-4F74-95B5-B02BAE03D60F}" srcOrd="0" destOrd="0" presId="urn:microsoft.com/office/officeart/2005/8/layout/hierarchy4"/>
    <dgm:cxn modelId="{BA2AE59F-2562-45F1-95FA-3B67A4A672BF}" type="presParOf" srcId="{19DCB0C3-B9EF-4938-9703-8F0B5F752BAF}" destId="{594813CF-B5BC-49A2-8F70-0B4B229D5C7C}"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CD8C09-B35A-456D-A28E-C0DB856028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1D0BBE-92A6-4125-860E-211C20EDEF53}">
      <dgm:prSet/>
      <dgm:spPr/>
      <dgm:t>
        <a:bodyPr/>
        <a:lstStyle/>
        <a:p>
          <a:r>
            <a:rPr lang="en-ZA" b="1"/>
            <a:t>Discussion points:</a:t>
          </a:r>
          <a:endParaRPr lang="en-US"/>
        </a:p>
      </dgm:t>
    </dgm:pt>
    <dgm:pt modelId="{45F63D07-45FE-4265-8B0F-21BEB3F979EA}" type="parTrans" cxnId="{7E955EA2-EB50-471D-B554-D8BAAA69087F}">
      <dgm:prSet/>
      <dgm:spPr/>
      <dgm:t>
        <a:bodyPr/>
        <a:lstStyle/>
        <a:p>
          <a:endParaRPr lang="en-US"/>
        </a:p>
      </dgm:t>
    </dgm:pt>
    <dgm:pt modelId="{80F868D1-060C-4621-82F7-028717621357}" type="sibTrans" cxnId="{7E955EA2-EB50-471D-B554-D8BAAA69087F}">
      <dgm:prSet/>
      <dgm:spPr/>
      <dgm:t>
        <a:bodyPr/>
        <a:lstStyle/>
        <a:p>
          <a:endParaRPr lang="en-US"/>
        </a:p>
      </dgm:t>
    </dgm:pt>
    <dgm:pt modelId="{57D1B941-3A4A-4EBE-AF01-DAD5FDB070E2}">
      <dgm:prSet/>
      <dgm:spPr/>
      <dgm:t>
        <a:bodyPr/>
        <a:lstStyle/>
        <a:p>
          <a:r>
            <a:rPr lang="en-ZA"/>
            <a:t>Compensation costs have been adjusted to accommodate the new organisational structure. Despite uncertainty with regards to public service wage negotiations management have made adequate provision for increments for the 2023/24 financial year.</a:t>
          </a:r>
          <a:endParaRPr lang="en-US"/>
        </a:p>
      </dgm:t>
    </dgm:pt>
    <dgm:pt modelId="{4FFF7723-E9C6-44C2-AD29-77E4F9EC7A32}" type="parTrans" cxnId="{0B9E4C70-3631-4EAE-90FA-55A7AAA37877}">
      <dgm:prSet/>
      <dgm:spPr/>
      <dgm:t>
        <a:bodyPr/>
        <a:lstStyle/>
        <a:p>
          <a:endParaRPr lang="en-US"/>
        </a:p>
      </dgm:t>
    </dgm:pt>
    <dgm:pt modelId="{E059CAF1-09B9-49D7-9F4E-42F3B22F0E45}" type="sibTrans" cxnId="{0B9E4C70-3631-4EAE-90FA-55A7AAA37877}">
      <dgm:prSet/>
      <dgm:spPr/>
      <dgm:t>
        <a:bodyPr/>
        <a:lstStyle/>
        <a:p>
          <a:endParaRPr lang="en-US"/>
        </a:p>
      </dgm:t>
    </dgm:pt>
    <dgm:pt modelId="{96B41339-FB42-4E9D-A8F2-AEB4E688DAAA}">
      <dgm:prSet/>
      <dgm:spPr/>
      <dgm:t>
        <a:bodyPr/>
        <a:lstStyle/>
        <a:p>
          <a:r>
            <a:rPr lang="en-ZA" dirty="0"/>
            <a:t>A budget provision was also made for the automation project spending.</a:t>
          </a:r>
          <a:endParaRPr lang="en-US" dirty="0"/>
        </a:p>
      </dgm:t>
    </dgm:pt>
    <dgm:pt modelId="{31DB8CD0-9802-4F2B-B6DB-FE39FE7506F1}" type="parTrans" cxnId="{8199BE72-2844-450E-B6B0-100D340B6630}">
      <dgm:prSet/>
      <dgm:spPr/>
      <dgm:t>
        <a:bodyPr/>
        <a:lstStyle/>
        <a:p>
          <a:endParaRPr lang="en-US"/>
        </a:p>
      </dgm:t>
    </dgm:pt>
    <dgm:pt modelId="{5BF3DFC5-27CA-445D-8FBE-E32BF3F203E1}" type="sibTrans" cxnId="{8199BE72-2844-450E-B6B0-100D340B6630}">
      <dgm:prSet/>
      <dgm:spPr/>
      <dgm:t>
        <a:bodyPr/>
        <a:lstStyle/>
        <a:p>
          <a:endParaRPr lang="en-US"/>
        </a:p>
      </dgm:t>
    </dgm:pt>
    <dgm:pt modelId="{95068F46-48D7-4AB9-80BC-209205F302FB}">
      <dgm:prSet/>
      <dgm:spPr/>
      <dgm:t>
        <a:bodyPr/>
        <a:lstStyle/>
        <a:p>
          <a:r>
            <a:rPr lang="en-US"/>
            <a:t>Goods and services have been adjusted to reflect key spending priorities. Notably, the budget lines items: for conference costs; advertisements, research and development, educational assistance, and staff training and workshops were substantially increased, to fund important organizational initiatives and employee interventions. </a:t>
          </a:r>
        </a:p>
      </dgm:t>
    </dgm:pt>
    <dgm:pt modelId="{D0E3D560-639F-4EEA-9CC1-423C674292C3}" type="parTrans" cxnId="{FD295569-021E-4439-ACCA-B4FB28DBA197}">
      <dgm:prSet/>
      <dgm:spPr/>
      <dgm:t>
        <a:bodyPr/>
        <a:lstStyle/>
        <a:p>
          <a:endParaRPr lang="en-US"/>
        </a:p>
      </dgm:t>
    </dgm:pt>
    <dgm:pt modelId="{17F58CBC-5E2D-4769-9372-00AC6DD71608}" type="sibTrans" cxnId="{FD295569-021E-4439-ACCA-B4FB28DBA197}">
      <dgm:prSet/>
      <dgm:spPr/>
      <dgm:t>
        <a:bodyPr/>
        <a:lstStyle/>
        <a:p>
          <a:endParaRPr lang="en-US"/>
        </a:p>
      </dgm:t>
    </dgm:pt>
    <dgm:pt modelId="{3D041EEA-EAAF-4343-B82B-8663F8E8B442}" type="pres">
      <dgm:prSet presAssocID="{4BCD8C09-B35A-456D-A28E-C0DB856028D7}" presName="linear" presStyleCnt="0">
        <dgm:presLayoutVars>
          <dgm:animLvl val="lvl"/>
          <dgm:resizeHandles val="exact"/>
        </dgm:presLayoutVars>
      </dgm:prSet>
      <dgm:spPr/>
      <dgm:t>
        <a:bodyPr/>
        <a:lstStyle/>
        <a:p>
          <a:endParaRPr lang="en-US"/>
        </a:p>
      </dgm:t>
    </dgm:pt>
    <dgm:pt modelId="{E93AB077-7F88-4658-BE5C-9E45BF25DBD3}" type="pres">
      <dgm:prSet presAssocID="{4A1D0BBE-92A6-4125-860E-211C20EDEF53}" presName="parentText" presStyleLbl="node1" presStyleIdx="0" presStyleCnt="1">
        <dgm:presLayoutVars>
          <dgm:chMax val="0"/>
          <dgm:bulletEnabled val="1"/>
        </dgm:presLayoutVars>
      </dgm:prSet>
      <dgm:spPr/>
      <dgm:t>
        <a:bodyPr/>
        <a:lstStyle/>
        <a:p>
          <a:endParaRPr lang="en-US"/>
        </a:p>
      </dgm:t>
    </dgm:pt>
    <dgm:pt modelId="{E87BA7F1-92C4-4263-8420-D51EE8D70A7F}" type="pres">
      <dgm:prSet presAssocID="{4A1D0BBE-92A6-4125-860E-211C20EDEF53}" presName="childText" presStyleLbl="revTx" presStyleIdx="0" presStyleCnt="1">
        <dgm:presLayoutVars>
          <dgm:bulletEnabled val="1"/>
        </dgm:presLayoutVars>
      </dgm:prSet>
      <dgm:spPr/>
      <dgm:t>
        <a:bodyPr/>
        <a:lstStyle/>
        <a:p>
          <a:endParaRPr lang="en-US"/>
        </a:p>
      </dgm:t>
    </dgm:pt>
  </dgm:ptLst>
  <dgm:cxnLst>
    <dgm:cxn modelId="{6F3F6D41-D927-4AF8-ABA5-AE6F01459496}" type="presOf" srcId="{96B41339-FB42-4E9D-A8F2-AEB4E688DAAA}" destId="{E87BA7F1-92C4-4263-8420-D51EE8D70A7F}" srcOrd="0" destOrd="1" presId="urn:microsoft.com/office/officeart/2005/8/layout/vList2"/>
    <dgm:cxn modelId="{8199BE72-2844-450E-B6B0-100D340B6630}" srcId="{4A1D0BBE-92A6-4125-860E-211C20EDEF53}" destId="{96B41339-FB42-4E9D-A8F2-AEB4E688DAAA}" srcOrd="1" destOrd="0" parTransId="{31DB8CD0-9802-4F2B-B6DB-FE39FE7506F1}" sibTransId="{5BF3DFC5-27CA-445D-8FBE-E32BF3F203E1}"/>
    <dgm:cxn modelId="{1199935D-A030-436C-B001-E97AD0213987}" type="presOf" srcId="{57D1B941-3A4A-4EBE-AF01-DAD5FDB070E2}" destId="{E87BA7F1-92C4-4263-8420-D51EE8D70A7F}" srcOrd="0" destOrd="0" presId="urn:microsoft.com/office/officeart/2005/8/layout/vList2"/>
    <dgm:cxn modelId="{0D742E39-E964-4C55-8E46-D51E047FB6FD}" type="presOf" srcId="{95068F46-48D7-4AB9-80BC-209205F302FB}" destId="{E87BA7F1-92C4-4263-8420-D51EE8D70A7F}" srcOrd="0" destOrd="2" presId="urn:microsoft.com/office/officeart/2005/8/layout/vList2"/>
    <dgm:cxn modelId="{6F2FA251-E078-405A-8BBB-09A1F59B6367}" type="presOf" srcId="{4A1D0BBE-92A6-4125-860E-211C20EDEF53}" destId="{E93AB077-7F88-4658-BE5C-9E45BF25DBD3}" srcOrd="0" destOrd="0" presId="urn:microsoft.com/office/officeart/2005/8/layout/vList2"/>
    <dgm:cxn modelId="{0B9E4C70-3631-4EAE-90FA-55A7AAA37877}" srcId="{4A1D0BBE-92A6-4125-860E-211C20EDEF53}" destId="{57D1B941-3A4A-4EBE-AF01-DAD5FDB070E2}" srcOrd="0" destOrd="0" parTransId="{4FFF7723-E9C6-44C2-AD29-77E4F9EC7A32}" sibTransId="{E059CAF1-09B9-49D7-9F4E-42F3B22F0E45}"/>
    <dgm:cxn modelId="{7E955EA2-EB50-471D-B554-D8BAAA69087F}" srcId="{4BCD8C09-B35A-456D-A28E-C0DB856028D7}" destId="{4A1D0BBE-92A6-4125-860E-211C20EDEF53}" srcOrd="0" destOrd="0" parTransId="{45F63D07-45FE-4265-8B0F-21BEB3F979EA}" sibTransId="{80F868D1-060C-4621-82F7-028717621357}"/>
    <dgm:cxn modelId="{FD295569-021E-4439-ACCA-B4FB28DBA197}" srcId="{4A1D0BBE-92A6-4125-860E-211C20EDEF53}" destId="{95068F46-48D7-4AB9-80BC-209205F302FB}" srcOrd="2" destOrd="0" parTransId="{D0E3D560-639F-4EEA-9CC1-423C674292C3}" sibTransId="{17F58CBC-5E2D-4769-9372-00AC6DD71608}"/>
    <dgm:cxn modelId="{4C010973-B9AA-43AF-8509-0FE7E80107AE}" type="presOf" srcId="{4BCD8C09-B35A-456D-A28E-C0DB856028D7}" destId="{3D041EEA-EAAF-4343-B82B-8663F8E8B442}" srcOrd="0" destOrd="0" presId="urn:microsoft.com/office/officeart/2005/8/layout/vList2"/>
    <dgm:cxn modelId="{1C044E82-6C92-4DEA-8933-2DA61AE4DC9E}" type="presParOf" srcId="{3D041EEA-EAAF-4343-B82B-8663F8E8B442}" destId="{E93AB077-7F88-4658-BE5C-9E45BF25DBD3}" srcOrd="0" destOrd="0" presId="urn:microsoft.com/office/officeart/2005/8/layout/vList2"/>
    <dgm:cxn modelId="{9DE18520-41F0-40C0-AE2D-63BE8FA5751D}" type="presParOf" srcId="{3D041EEA-EAAF-4343-B82B-8663F8E8B442}" destId="{E87BA7F1-92C4-4263-8420-D51EE8D70A7F}"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12CF87-570D-4BD3-B931-856467E36A55}" type="doc">
      <dgm:prSet loTypeId="urn:microsoft.com/office/officeart/2005/8/layout/arrow5" loCatId="relationship" qsTypeId="urn:microsoft.com/office/officeart/2005/8/quickstyle/simple4" qsCatId="simple" csTypeId="urn:microsoft.com/office/officeart/2005/8/colors/colorful1#1" csCatId="colorful" phldr="1"/>
      <dgm:spPr/>
      <dgm:t>
        <a:bodyPr/>
        <a:lstStyle/>
        <a:p>
          <a:endParaRPr lang="en-US"/>
        </a:p>
      </dgm:t>
    </dgm:pt>
    <dgm:pt modelId="{6EE6E3E9-686E-482B-BFDB-1238F700CE61}">
      <dgm:prSet/>
      <dgm:spPr/>
      <dgm:t>
        <a:bodyPr/>
        <a:lstStyle/>
        <a:p>
          <a:r>
            <a:rPr lang="en-US" dirty="0"/>
            <a:t>The major cost drivers for SAQA for the next three years will be Compensation of employees , ICT and office space rental/repairs as well as potential compensation for retrenched staff.</a:t>
          </a:r>
        </a:p>
      </dgm:t>
    </dgm:pt>
    <dgm:pt modelId="{A88B3F04-1927-4402-99E6-521C440211DC}" type="parTrans" cxnId="{BD3DDD6F-CBC3-456A-9AF4-83E2E72C4170}">
      <dgm:prSet/>
      <dgm:spPr/>
      <dgm:t>
        <a:bodyPr/>
        <a:lstStyle/>
        <a:p>
          <a:endParaRPr lang="en-US"/>
        </a:p>
      </dgm:t>
    </dgm:pt>
    <dgm:pt modelId="{8CEA1432-3FEA-4ED6-B6E8-E26C22F3E019}" type="sibTrans" cxnId="{BD3DDD6F-CBC3-456A-9AF4-83E2E72C4170}">
      <dgm:prSet/>
      <dgm:spPr/>
      <dgm:t>
        <a:bodyPr/>
        <a:lstStyle/>
        <a:p>
          <a:endParaRPr lang="en-US"/>
        </a:p>
      </dgm:t>
    </dgm:pt>
    <dgm:pt modelId="{E9003BF0-6062-47E5-894D-94C7FC422742}">
      <dgm:prSet/>
      <dgm:spPr/>
      <dgm:t>
        <a:bodyPr/>
        <a:lstStyle/>
        <a:p>
          <a:r>
            <a:rPr lang="en-US" dirty="0"/>
            <a:t>An overall costing model should be done to determine major cost drivers of all SAQA services that will be a basis for revenue generation strategy.</a:t>
          </a:r>
        </a:p>
      </dgm:t>
    </dgm:pt>
    <dgm:pt modelId="{7F8530CD-FD2A-479D-9D77-AEC53E951334}" type="parTrans" cxnId="{91C1B05C-B1E0-423B-99A7-914DF74A8DBF}">
      <dgm:prSet/>
      <dgm:spPr/>
      <dgm:t>
        <a:bodyPr/>
        <a:lstStyle/>
        <a:p>
          <a:endParaRPr lang="en-US"/>
        </a:p>
      </dgm:t>
    </dgm:pt>
    <dgm:pt modelId="{E2DD430D-C23C-4F18-B479-B27697D7C5BF}" type="sibTrans" cxnId="{91C1B05C-B1E0-423B-99A7-914DF74A8DBF}">
      <dgm:prSet/>
      <dgm:spPr/>
      <dgm:t>
        <a:bodyPr/>
        <a:lstStyle/>
        <a:p>
          <a:endParaRPr lang="en-US"/>
        </a:p>
      </dgm:t>
    </dgm:pt>
    <dgm:pt modelId="{7C094674-D73A-427A-BF5A-4DF806C7F3FB}">
      <dgm:prSet/>
      <dgm:spPr/>
      <dgm:t>
        <a:bodyPr/>
        <a:lstStyle/>
        <a:p>
          <a:pPr rtl="0"/>
          <a:r>
            <a:rPr lang="en-US" dirty="0"/>
            <a:t>Possibility of engaging DHET with regards to fully fund National Verifications, this will stabilize this revenue source </a:t>
          </a:r>
          <a:r>
            <a:rPr lang="en-US" dirty="0">
              <a:latin typeface="Calibri"/>
            </a:rPr>
            <a:t>and allow for</a:t>
          </a:r>
          <a:r>
            <a:rPr lang="en-US" dirty="0"/>
            <a:t> free national verifications </a:t>
          </a:r>
          <a:r>
            <a:rPr lang="en-US" dirty="0">
              <a:latin typeface="Calibri"/>
            </a:rPr>
            <a:t>for South</a:t>
          </a:r>
          <a:r>
            <a:rPr lang="en-US" dirty="0"/>
            <a:t> </a:t>
          </a:r>
          <a:r>
            <a:rPr lang="en-US" dirty="0">
              <a:latin typeface="Calibri"/>
            </a:rPr>
            <a:t>African qualifications.</a:t>
          </a:r>
          <a:endParaRPr lang="en-US" dirty="0"/>
        </a:p>
      </dgm:t>
    </dgm:pt>
    <dgm:pt modelId="{0737AAAF-3DA9-4719-AADB-7D215A75EBF3}" type="parTrans" cxnId="{27F541B7-70BA-435C-91EA-BC76502E3F99}">
      <dgm:prSet/>
      <dgm:spPr/>
      <dgm:t>
        <a:bodyPr/>
        <a:lstStyle/>
        <a:p>
          <a:endParaRPr lang="en-US"/>
        </a:p>
      </dgm:t>
    </dgm:pt>
    <dgm:pt modelId="{759EF0CA-F893-41FD-93C8-1F33B83A2DA0}" type="sibTrans" cxnId="{27F541B7-70BA-435C-91EA-BC76502E3F99}">
      <dgm:prSet/>
      <dgm:spPr/>
      <dgm:t>
        <a:bodyPr/>
        <a:lstStyle/>
        <a:p>
          <a:endParaRPr lang="en-US"/>
        </a:p>
      </dgm:t>
    </dgm:pt>
    <dgm:pt modelId="{0EBD8BDE-B9AA-4343-9B57-398E58A87CF4}">
      <dgm:prSet/>
      <dgm:spPr/>
      <dgm:t>
        <a:bodyPr/>
        <a:lstStyle/>
        <a:p>
          <a:pPr rtl="0"/>
          <a:r>
            <a:rPr lang="en-US" dirty="0"/>
            <a:t>Aggressively pursue other revenue sources</a:t>
          </a:r>
          <a:r>
            <a:rPr lang="en-US" dirty="0">
              <a:latin typeface="Calibri"/>
            </a:rPr>
            <a:t> </a:t>
          </a:r>
          <a:r>
            <a:rPr lang="en-US" dirty="0"/>
            <a:t>(Research, consultancy for international entities like SAQA)</a:t>
          </a:r>
        </a:p>
      </dgm:t>
    </dgm:pt>
    <dgm:pt modelId="{69E44499-5D35-47A4-9D91-6FF3E4B1405C}" type="parTrans" cxnId="{5482F558-5FB0-4873-9C1D-AC3473B465EE}">
      <dgm:prSet/>
      <dgm:spPr/>
      <dgm:t>
        <a:bodyPr/>
        <a:lstStyle/>
        <a:p>
          <a:endParaRPr lang="en-US"/>
        </a:p>
      </dgm:t>
    </dgm:pt>
    <dgm:pt modelId="{F41A24E5-C380-4A18-8F18-E6E1EBE44BE3}" type="sibTrans" cxnId="{5482F558-5FB0-4873-9C1D-AC3473B465EE}">
      <dgm:prSet/>
      <dgm:spPr/>
      <dgm:t>
        <a:bodyPr/>
        <a:lstStyle/>
        <a:p>
          <a:endParaRPr lang="en-US"/>
        </a:p>
      </dgm:t>
    </dgm:pt>
    <dgm:pt modelId="{89F1AF98-DBEE-4C02-A2B0-56A3B12DD463}" type="pres">
      <dgm:prSet presAssocID="{8912CF87-570D-4BD3-B931-856467E36A55}" presName="diagram" presStyleCnt="0">
        <dgm:presLayoutVars>
          <dgm:dir/>
          <dgm:resizeHandles val="exact"/>
        </dgm:presLayoutVars>
      </dgm:prSet>
      <dgm:spPr/>
      <dgm:t>
        <a:bodyPr/>
        <a:lstStyle/>
        <a:p>
          <a:endParaRPr lang="en-US"/>
        </a:p>
      </dgm:t>
    </dgm:pt>
    <dgm:pt modelId="{69A5F56A-E01D-4814-B5A0-BD9B24779C32}" type="pres">
      <dgm:prSet presAssocID="{6EE6E3E9-686E-482B-BFDB-1238F700CE61}" presName="arrow" presStyleLbl="node1" presStyleIdx="0" presStyleCnt="4" custScaleX="111172" custScaleY="119430">
        <dgm:presLayoutVars>
          <dgm:bulletEnabled val="1"/>
        </dgm:presLayoutVars>
      </dgm:prSet>
      <dgm:spPr/>
      <dgm:t>
        <a:bodyPr/>
        <a:lstStyle/>
        <a:p>
          <a:endParaRPr lang="en-US"/>
        </a:p>
      </dgm:t>
    </dgm:pt>
    <dgm:pt modelId="{6F0401E7-A0C2-4BFC-9ADB-F2A736635B18}" type="pres">
      <dgm:prSet presAssocID="{E9003BF0-6062-47E5-894D-94C7FC422742}" presName="arrow" presStyleLbl="node1" presStyleIdx="1" presStyleCnt="4" custScaleY="125852">
        <dgm:presLayoutVars>
          <dgm:bulletEnabled val="1"/>
        </dgm:presLayoutVars>
      </dgm:prSet>
      <dgm:spPr/>
      <dgm:t>
        <a:bodyPr/>
        <a:lstStyle/>
        <a:p>
          <a:endParaRPr lang="en-US"/>
        </a:p>
      </dgm:t>
    </dgm:pt>
    <dgm:pt modelId="{2F60CC35-5173-4816-A9FE-F653B84CF1A8}" type="pres">
      <dgm:prSet presAssocID="{7C094674-D73A-427A-BF5A-4DF806C7F3FB}" presName="arrow" presStyleLbl="node1" presStyleIdx="2" presStyleCnt="4" custScaleY="121463">
        <dgm:presLayoutVars>
          <dgm:bulletEnabled val="1"/>
        </dgm:presLayoutVars>
      </dgm:prSet>
      <dgm:spPr/>
      <dgm:t>
        <a:bodyPr/>
        <a:lstStyle/>
        <a:p>
          <a:endParaRPr lang="en-US"/>
        </a:p>
      </dgm:t>
    </dgm:pt>
    <dgm:pt modelId="{104FCC16-14FF-406A-940B-94166437F6A2}" type="pres">
      <dgm:prSet presAssocID="{0EBD8BDE-B9AA-4343-9B57-398E58A87CF4}" presName="arrow" presStyleLbl="node1" presStyleIdx="3" presStyleCnt="4" custScaleY="116767">
        <dgm:presLayoutVars>
          <dgm:bulletEnabled val="1"/>
        </dgm:presLayoutVars>
      </dgm:prSet>
      <dgm:spPr/>
      <dgm:t>
        <a:bodyPr/>
        <a:lstStyle/>
        <a:p>
          <a:endParaRPr lang="en-US"/>
        </a:p>
      </dgm:t>
    </dgm:pt>
  </dgm:ptLst>
  <dgm:cxnLst>
    <dgm:cxn modelId="{27F541B7-70BA-435C-91EA-BC76502E3F99}" srcId="{8912CF87-570D-4BD3-B931-856467E36A55}" destId="{7C094674-D73A-427A-BF5A-4DF806C7F3FB}" srcOrd="2" destOrd="0" parTransId="{0737AAAF-3DA9-4719-AADB-7D215A75EBF3}" sibTransId="{759EF0CA-F893-41FD-93C8-1F33B83A2DA0}"/>
    <dgm:cxn modelId="{D2DDF044-6EA5-4AC2-A9DB-76761F5627DA}" type="presOf" srcId="{0EBD8BDE-B9AA-4343-9B57-398E58A87CF4}" destId="{104FCC16-14FF-406A-940B-94166437F6A2}" srcOrd="0" destOrd="0" presId="urn:microsoft.com/office/officeart/2005/8/layout/arrow5"/>
    <dgm:cxn modelId="{5482F558-5FB0-4873-9C1D-AC3473B465EE}" srcId="{8912CF87-570D-4BD3-B931-856467E36A55}" destId="{0EBD8BDE-B9AA-4343-9B57-398E58A87CF4}" srcOrd="3" destOrd="0" parTransId="{69E44499-5D35-47A4-9D91-6FF3E4B1405C}" sibTransId="{F41A24E5-C380-4A18-8F18-E6E1EBE44BE3}"/>
    <dgm:cxn modelId="{631E7DE8-92DC-4B44-B271-0A2F359FD452}" type="presOf" srcId="{8912CF87-570D-4BD3-B931-856467E36A55}" destId="{89F1AF98-DBEE-4C02-A2B0-56A3B12DD463}" srcOrd="0" destOrd="0" presId="urn:microsoft.com/office/officeart/2005/8/layout/arrow5"/>
    <dgm:cxn modelId="{BD3DDD6F-CBC3-456A-9AF4-83E2E72C4170}" srcId="{8912CF87-570D-4BD3-B931-856467E36A55}" destId="{6EE6E3E9-686E-482B-BFDB-1238F700CE61}" srcOrd="0" destOrd="0" parTransId="{A88B3F04-1927-4402-99E6-521C440211DC}" sibTransId="{8CEA1432-3FEA-4ED6-B6E8-E26C22F3E019}"/>
    <dgm:cxn modelId="{25FD43AC-2E71-49A8-BC8C-786589ACACFD}" type="presOf" srcId="{6EE6E3E9-686E-482B-BFDB-1238F700CE61}" destId="{69A5F56A-E01D-4814-B5A0-BD9B24779C32}" srcOrd="0" destOrd="0" presId="urn:microsoft.com/office/officeart/2005/8/layout/arrow5"/>
    <dgm:cxn modelId="{91C1B05C-B1E0-423B-99A7-914DF74A8DBF}" srcId="{8912CF87-570D-4BD3-B931-856467E36A55}" destId="{E9003BF0-6062-47E5-894D-94C7FC422742}" srcOrd="1" destOrd="0" parTransId="{7F8530CD-FD2A-479D-9D77-AEC53E951334}" sibTransId="{E2DD430D-C23C-4F18-B479-B27697D7C5BF}"/>
    <dgm:cxn modelId="{94C56F0B-C35C-4661-BE93-0BBEEA832305}" type="presOf" srcId="{7C094674-D73A-427A-BF5A-4DF806C7F3FB}" destId="{2F60CC35-5173-4816-A9FE-F653B84CF1A8}" srcOrd="0" destOrd="0" presId="urn:microsoft.com/office/officeart/2005/8/layout/arrow5"/>
    <dgm:cxn modelId="{CF4F30B2-76E7-4980-8A7E-93EB5FA2FBCA}" type="presOf" srcId="{E9003BF0-6062-47E5-894D-94C7FC422742}" destId="{6F0401E7-A0C2-4BFC-9ADB-F2A736635B18}" srcOrd="0" destOrd="0" presId="urn:microsoft.com/office/officeart/2005/8/layout/arrow5"/>
    <dgm:cxn modelId="{4D9A9690-3E14-4B6D-895B-5A0E318267EE}" type="presParOf" srcId="{89F1AF98-DBEE-4C02-A2B0-56A3B12DD463}" destId="{69A5F56A-E01D-4814-B5A0-BD9B24779C32}" srcOrd="0" destOrd="0" presId="urn:microsoft.com/office/officeart/2005/8/layout/arrow5"/>
    <dgm:cxn modelId="{7C0CD595-9E7E-4D27-9F52-520A09BE27B4}" type="presParOf" srcId="{89F1AF98-DBEE-4C02-A2B0-56A3B12DD463}" destId="{6F0401E7-A0C2-4BFC-9ADB-F2A736635B18}" srcOrd="1" destOrd="0" presId="urn:microsoft.com/office/officeart/2005/8/layout/arrow5"/>
    <dgm:cxn modelId="{4F41A269-AEFC-43C7-A698-9A02C8530873}" type="presParOf" srcId="{89F1AF98-DBEE-4C02-A2B0-56A3B12DD463}" destId="{2F60CC35-5173-4816-A9FE-F653B84CF1A8}" srcOrd="2" destOrd="0" presId="urn:microsoft.com/office/officeart/2005/8/layout/arrow5"/>
    <dgm:cxn modelId="{CADE21C9-0E47-4810-818D-7635C09AD428}" type="presParOf" srcId="{89F1AF98-DBEE-4C02-A2B0-56A3B12DD463}" destId="{104FCC16-14FF-406A-940B-94166437F6A2}" srcOrd="3"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B24994-1197-4F7F-A5F4-102D2180299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722EECE-D077-46A6-9F5D-725190B9708C}">
      <dgm:prSet custT="1"/>
      <dgm:spPr/>
      <dgm:t>
        <a:bodyPr/>
        <a:lstStyle/>
        <a:p>
          <a:r>
            <a:rPr lang="en-GB" sz="2000"/>
            <a:t>The strategic plan presented has not been our own construction</a:t>
          </a:r>
          <a:endParaRPr lang="en-US" sz="2000"/>
        </a:p>
      </dgm:t>
    </dgm:pt>
    <dgm:pt modelId="{4710FAEE-A020-4915-82F0-B2DB69057296}" type="parTrans" cxnId="{FD3AB5EB-DC40-4593-A2A1-4A761D75BE00}">
      <dgm:prSet/>
      <dgm:spPr/>
      <dgm:t>
        <a:bodyPr/>
        <a:lstStyle/>
        <a:p>
          <a:endParaRPr lang="en-US" sz="2000"/>
        </a:p>
      </dgm:t>
    </dgm:pt>
    <dgm:pt modelId="{F92E7E77-C5D0-4EFD-AB8F-9230676EE538}" type="sibTrans" cxnId="{FD3AB5EB-DC40-4593-A2A1-4A761D75BE00}">
      <dgm:prSet/>
      <dgm:spPr/>
      <dgm:t>
        <a:bodyPr/>
        <a:lstStyle/>
        <a:p>
          <a:endParaRPr lang="en-US" sz="2000"/>
        </a:p>
      </dgm:t>
    </dgm:pt>
    <dgm:pt modelId="{FF3E2E4D-60E6-453E-876A-3BE55303E15E}">
      <dgm:prSet custT="1"/>
      <dgm:spPr/>
      <dgm:t>
        <a:bodyPr/>
        <a:lstStyle/>
        <a:p>
          <a:r>
            <a:rPr lang="en-GB" sz="2000"/>
            <a:t>Over the 2 years, the organisation has been stabilised and is now a going concern</a:t>
          </a:r>
          <a:endParaRPr lang="en-US" sz="2000"/>
        </a:p>
      </dgm:t>
    </dgm:pt>
    <dgm:pt modelId="{CCB3DE73-DFBB-4798-9399-CF6940EE0DC5}" type="parTrans" cxnId="{D24AD58E-2B6B-4CA5-89BB-7A083A534B92}">
      <dgm:prSet/>
      <dgm:spPr/>
      <dgm:t>
        <a:bodyPr/>
        <a:lstStyle/>
        <a:p>
          <a:endParaRPr lang="en-US" sz="2000"/>
        </a:p>
      </dgm:t>
    </dgm:pt>
    <dgm:pt modelId="{0505F08A-F588-4067-8D90-FB8C564D4DE4}" type="sibTrans" cxnId="{D24AD58E-2B6B-4CA5-89BB-7A083A534B92}">
      <dgm:prSet/>
      <dgm:spPr/>
      <dgm:t>
        <a:bodyPr/>
        <a:lstStyle/>
        <a:p>
          <a:endParaRPr lang="en-US" sz="2000"/>
        </a:p>
      </dgm:t>
    </dgm:pt>
    <dgm:pt modelId="{8F3CC090-D25E-4FA6-A322-B0537ECCB01C}">
      <dgm:prSet custT="1"/>
      <dgm:spPr/>
      <dgm:t>
        <a:bodyPr/>
        <a:lstStyle/>
        <a:p>
          <a:r>
            <a:rPr lang="en-GB" sz="2000"/>
            <a:t>SAQA has become a smaller organisation – half its original size – has to rethink how it uses its physical space as well as human and financial resources</a:t>
          </a:r>
          <a:endParaRPr lang="en-US" sz="2000"/>
        </a:p>
      </dgm:t>
    </dgm:pt>
    <dgm:pt modelId="{84076DB9-FBFA-4A5C-8F2F-DE43B232F2A5}" type="parTrans" cxnId="{619F75AF-901F-4286-BD6C-07BDE5FF0B1E}">
      <dgm:prSet/>
      <dgm:spPr/>
      <dgm:t>
        <a:bodyPr/>
        <a:lstStyle/>
        <a:p>
          <a:endParaRPr lang="en-US" sz="2000"/>
        </a:p>
      </dgm:t>
    </dgm:pt>
    <dgm:pt modelId="{C143900F-2527-4EAA-B6D0-13C31C4665DA}" type="sibTrans" cxnId="{619F75AF-901F-4286-BD6C-07BDE5FF0B1E}">
      <dgm:prSet/>
      <dgm:spPr/>
      <dgm:t>
        <a:bodyPr/>
        <a:lstStyle/>
        <a:p>
          <a:endParaRPr lang="en-US" sz="2000"/>
        </a:p>
      </dgm:t>
    </dgm:pt>
    <dgm:pt modelId="{06EDA442-FA60-4970-BFD1-82AC7DFF1031}">
      <dgm:prSet custT="1"/>
      <dgm:spPr/>
      <dgm:t>
        <a:bodyPr/>
        <a:lstStyle/>
        <a:p>
          <a:r>
            <a:rPr lang="en-GB" sz="2000"/>
            <a:t>In 2023 we are reviewing the NQF architecture and its purpose, as well as its role with Professional Bodies</a:t>
          </a:r>
          <a:endParaRPr lang="en-US" sz="2000"/>
        </a:p>
      </dgm:t>
    </dgm:pt>
    <dgm:pt modelId="{E5EE8B15-03CF-44FB-A29A-42F58AE5DCDC}" type="parTrans" cxnId="{721B9542-C9C2-452E-831C-FB7E881CD2F4}">
      <dgm:prSet/>
      <dgm:spPr/>
      <dgm:t>
        <a:bodyPr/>
        <a:lstStyle/>
        <a:p>
          <a:endParaRPr lang="en-US" sz="2000"/>
        </a:p>
      </dgm:t>
    </dgm:pt>
    <dgm:pt modelId="{EF6CD8B5-AF8D-40B6-A048-3D9CE4DDAD46}" type="sibTrans" cxnId="{721B9542-C9C2-452E-831C-FB7E881CD2F4}">
      <dgm:prSet/>
      <dgm:spPr/>
      <dgm:t>
        <a:bodyPr/>
        <a:lstStyle/>
        <a:p>
          <a:endParaRPr lang="en-US" sz="2000"/>
        </a:p>
      </dgm:t>
    </dgm:pt>
    <dgm:pt modelId="{686A1566-D2CE-46C6-8760-C5A08F82170E}">
      <dgm:prSet custT="1"/>
      <dgm:spPr/>
      <dgm:t>
        <a:bodyPr/>
        <a:lstStyle/>
        <a:p>
          <a:r>
            <a:rPr lang="en-GB" sz="2000"/>
            <a:t>The Financial cushion built over the 2 years is allowing SAQA to develop the NQF and make it useful for the South Africans</a:t>
          </a:r>
          <a:endParaRPr lang="en-US" sz="2000"/>
        </a:p>
      </dgm:t>
    </dgm:pt>
    <dgm:pt modelId="{995F8F46-9923-4E7D-B357-0140699D2D98}" type="parTrans" cxnId="{0C07F06F-DA20-461F-BB29-D480D3595804}">
      <dgm:prSet/>
      <dgm:spPr/>
      <dgm:t>
        <a:bodyPr/>
        <a:lstStyle/>
        <a:p>
          <a:endParaRPr lang="en-US" sz="2000"/>
        </a:p>
      </dgm:t>
    </dgm:pt>
    <dgm:pt modelId="{B2F84822-4D57-48CB-869D-6FD783D76C44}" type="sibTrans" cxnId="{0C07F06F-DA20-461F-BB29-D480D3595804}">
      <dgm:prSet/>
      <dgm:spPr/>
      <dgm:t>
        <a:bodyPr/>
        <a:lstStyle/>
        <a:p>
          <a:endParaRPr lang="en-US" sz="2000"/>
        </a:p>
      </dgm:t>
    </dgm:pt>
    <dgm:pt modelId="{F352897B-2659-4DB7-A83F-09C2B9D35ACD}">
      <dgm:prSet custT="1"/>
      <dgm:spPr/>
      <dgm:t>
        <a:bodyPr/>
        <a:lstStyle/>
        <a:p>
          <a:r>
            <a:rPr lang="en-GB" sz="2000"/>
            <a:t>Additional funding from DHET has allowed us to build our automation project and thus organisational competencies</a:t>
          </a:r>
          <a:endParaRPr lang="en-US" sz="2000"/>
        </a:p>
      </dgm:t>
    </dgm:pt>
    <dgm:pt modelId="{00871499-0858-4DC7-B4D6-63D4A88DBBFE}" type="parTrans" cxnId="{0A7B2575-26B9-4CC2-9EC5-28C7FC5EBE51}">
      <dgm:prSet/>
      <dgm:spPr/>
      <dgm:t>
        <a:bodyPr/>
        <a:lstStyle/>
        <a:p>
          <a:endParaRPr lang="en-US" sz="2000"/>
        </a:p>
      </dgm:t>
    </dgm:pt>
    <dgm:pt modelId="{054BEC4B-08ED-450F-B61D-692A9DB27441}" type="sibTrans" cxnId="{0A7B2575-26B9-4CC2-9EC5-28C7FC5EBE51}">
      <dgm:prSet/>
      <dgm:spPr/>
      <dgm:t>
        <a:bodyPr/>
        <a:lstStyle/>
        <a:p>
          <a:endParaRPr lang="en-US" sz="2000"/>
        </a:p>
      </dgm:t>
    </dgm:pt>
    <dgm:pt modelId="{FCFEC988-3F70-4917-9685-96553BE276FE}">
      <dgm:prSet custT="1"/>
      <dgm:spPr/>
      <dgm:t>
        <a:bodyPr/>
        <a:lstStyle/>
        <a:p>
          <a:r>
            <a:rPr lang="en-GB" sz="2000"/>
            <a:t>Conceptual work in key areas will go towards establishing a meaningful strategic plan that takes the NQF forward.</a:t>
          </a:r>
          <a:endParaRPr lang="en-US" sz="2000"/>
        </a:p>
      </dgm:t>
    </dgm:pt>
    <dgm:pt modelId="{C61D436D-BE4C-4F99-ABEF-407CD895ECB7}" type="parTrans" cxnId="{CB487450-88D5-4800-B044-514BDEE31AD7}">
      <dgm:prSet/>
      <dgm:spPr/>
      <dgm:t>
        <a:bodyPr/>
        <a:lstStyle/>
        <a:p>
          <a:endParaRPr lang="en-US" sz="2000"/>
        </a:p>
      </dgm:t>
    </dgm:pt>
    <dgm:pt modelId="{C9DD6C24-97A1-4954-B257-F8CB47215332}" type="sibTrans" cxnId="{CB487450-88D5-4800-B044-514BDEE31AD7}">
      <dgm:prSet/>
      <dgm:spPr/>
      <dgm:t>
        <a:bodyPr/>
        <a:lstStyle/>
        <a:p>
          <a:endParaRPr lang="en-US" sz="2000"/>
        </a:p>
      </dgm:t>
    </dgm:pt>
    <dgm:pt modelId="{DB0AB4F8-13F3-4533-8A4C-8C7314E84ACD}">
      <dgm:prSet custT="1"/>
      <dgm:spPr/>
      <dgm:t>
        <a:bodyPr/>
        <a:lstStyle/>
        <a:p>
          <a:r>
            <a:rPr lang="en-US" sz="2000"/>
            <a:t>Establishing a knowledge-based </a:t>
          </a:r>
          <a:r>
            <a:rPr lang="en-US" sz="2000" err="1"/>
            <a:t>organisation</a:t>
          </a:r>
          <a:r>
            <a:rPr lang="en-US" sz="2000"/>
            <a:t> instead of a compliance based one </a:t>
          </a:r>
          <a:endParaRPr lang="en-ZA" sz="2000"/>
        </a:p>
      </dgm:t>
    </dgm:pt>
    <dgm:pt modelId="{F5318D46-BAA6-4F6F-A01F-E5DD853E388F}" type="parTrans" cxnId="{A6B294BE-A48F-4404-9399-270D58CCCCD8}">
      <dgm:prSet/>
      <dgm:spPr/>
    </dgm:pt>
    <dgm:pt modelId="{CB3888F0-0B8D-47B1-BF08-E3053BA97169}" type="sibTrans" cxnId="{A6B294BE-A48F-4404-9399-270D58CCCCD8}">
      <dgm:prSet/>
      <dgm:spPr/>
    </dgm:pt>
    <dgm:pt modelId="{FB4B8F7C-EA21-494E-81E6-040C55825FCC}" type="pres">
      <dgm:prSet presAssocID="{97B24994-1197-4F7F-A5F4-102D2180299F}" presName="linear" presStyleCnt="0">
        <dgm:presLayoutVars>
          <dgm:animLvl val="lvl"/>
          <dgm:resizeHandles val="exact"/>
        </dgm:presLayoutVars>
      </dgm:prSet>
      <dgm:spPr/>
      <dgm:t>
        <a:bodyPr/>
        <a:lstStyle/>
        <a:p>
          <a:endParaRPr lang="en-US"/>
        </a:p>
      </dgm:t>
    </dgm:pt>
    <dgm:pt modelId="{C314E154-41AB-448D-8B45-F043B9A98F6E}" type="pres">
      <dgm:prSet presAssocID="{6722EECE-D077-46A6-9F5D-725190B9708C}" presName="parentText" presStyleLbl="node1" presStyleIdx="0" presStyleCnt="8">
        <dgm:presLayoutVars>
          <dgm:chMax val="0"/>
          <dgm:bulletEnabled val="1"/>
        </dgm:presLayoutVars>
      </dgm:prSet>
      <dgm:spPr/>
      <dgm:t>
        <a:bodyPr/>
        <a:lstStyle/>
        <a:p>
          <a:endParaRPr lang="en-US"/>
        </a:p>
      </dgm:t>
    </dgm:pt>
    <dgm:pt modelId="{65A6FAB9-7E71-49C6-BB54-34E01AE95A34}" type="pres">
      <dgm:prSet presAssocID="{F92E7E77-C5D0-4EFD-AB8F-9230676EE538}" presName="spacer" presStyleCnt="0"/>
      <dgm:spPr/>
    </dgm:pt>
    <dgm:pt modelId="{3AAF7BF9-3135-4843-AD9F-6E72ABA0FCFB}" type="pres">
      <dgm:prSet presAssocID="{FF3E2E4D-60E6-453E-876A-3BE55303E15E}" presName="parentText" presStyleLbl="node1" presStyleIdx="1" presStyleCnt="8">
        <dgm:presLayoutVars>
          <dgm:chMax val="0"/>
          <dgm:bulletEnabled val="1"/>
        </dgm:presLayoutVars>
      </dgm:prSet>
      <dgm:spPr/>
      <dgm:t>
        <a:bodyPr/>
        <a:lstStyle/>
        <a:p>
          <a:endParaRPr lang="en-US"/>
        </a:p>
      </dgm:t>
    </dgm:pt>
    <dgm:pt modelId="{153A815A-A08E-4650-8667-E875FE330770}" type="pres">
      <dgm:prSet presAssocID="{0505F08A-F588-4067-8D90-FB8C564D4DE4}" presName="spacer" presStyleCnt="0"/>
      <dgm:spPr/>
    </dgm:pt>
    <dgm:pt modelId="{30B07D87-537E-4277-9BA8-6968B76D6CA0}" type="pres">
      <dgm:prSet presAssocID="{8F3CC090-D25E-4FA6-A322-B0537ECCB01C}" presName="parentText" presStyleLbl="node1" presStyleIdx="2" presStyleCnt="8">
        <dgm:presLayoutVars>
          <dgm:chMax val="0"/>
          <dgm:bulletEnabled val="1"/>
        </dgm:presLayoutVars>
      </dgm:prSet>
      <dgm:spPr/>
      <dgm:t>
        <a:bodyPr/>
        <a:lstStyle/>
        <a:p>
          <a:endParaRPr lang="en-US"/>
        </a:p>
      </dgm:t>
    </dgm:pt>
    <dgm:pt modelId="{C81B4AC2-5050-4AE6-A0B8-F07834354400}" type="pres">
      <dgm:prSet presAssocID="{C143900F-2527-4EAA-B6D0-13C31C4665DA}" presName="spacer" presStyleCnt="0"/>
      <dgm:spPr/>
    </dgm:pt>
    <dgm:pt modelId="{48B6B3AF-AF00-44DF-B445-997D64D7292F}" type="pres">
      <dgm:prSet presAssocID="{06EDA442-FA60-4970-BFD1-82AC7DFF1031}" presName="parentText" presStyleLbl="node1" presStyleIdx="3" presStyleCnt="8">
        <dgm:presLayoutVars>
          <dgm:chMax val="0"/>
          <dgm:bulletEnabled val="1"/>
        </dgm:presLayoutVars>
      </dgm:prSet>
      <dgm:spPr/>
      <dgm:t>
        <a:bodyPr/>
        <a:lstStyle/>
        <a:p>
          <a:endParaRPr lang="en-US"/>
        </a:p>
      </dgm:t>
    </dgm:pt>
    <dgm:pt modelId="{F4761895-CE07-446A-BCBD-BF3AA911EA4D}" type="pres">
      <dgm:prSet presAssocID="{EF6CD8B5-AF8D-40B6-A048-3D9CE4DDAD46}" presName="spacer" presStyleCnt="0"/>
      <dgm:spPr/>
    </dgm:pt>
    <dgm:pt modelId="{D87B2597-BEFC-43FE-9182-E8C83387D8BC}" type="pres">
      <dgm:prSet presAssocID="{686A1566-D2CE-46C6-8760-C5A08F82170E}" presName="parentText" presStyleLbl="node1" presStyleIdx="4" presStyleCnt="8">
        <dgm:presLayoutVars>
          <dgm:chMax val="0"/>
          <dgm:bulletEnabled val="1"/>
        </dgm:presLayoutVars>
      </dgm:prSet>
      <dgm:spPr/>
      <dgm:t>
        <a:bodyPr/>
        <a:lstStyle/>
        <a:p>
          <a:endParaRPr lang="en-US"/>
        </a:p>
      </dgm:t>
    </dgm:pt>
    <dgm:pt modelId="{6AB15361-A416-4E4F-B76A-270D1A02E184}" type="pres">
      <dgm:prSet presAssocID="{B2F84822-4D57-48CB-869D-6FD783D76C44}" presName="spacer" presStyleCnt="0"/>
      <dgm:spPr/>
    </dgm:pt>
    <dgm:pt modelId="{12A396FF-045B-42E0-8FC1-9DCF56E081A7}" type="pres">
      <dgm:prSet presAssocID="{F352897B-2659-4DB7-A83F-09C2B9D35ACD}" presName="parentText" presStyleLbl="node1" presStyleIdx="5" presStyleCnt="8">
        <dgm:presLayoutVars>
          <dgm:chMax val="0"/>
          <dgm:bulletEnabled val="1"/>
        </dgm:presLayoutVars>
      </dgm:prSet>
      <dgm:spPr/>
      <dgm:t>
        <a:bodyPr/>
        <a:lstStyle/>
        <a:p>
          <a:endParaRPr lang="en-US"/>
        </a:p>
      </dgm:t>
    </dgm:pt>
    <dgm:pt modelId="{3E8BEC8C-0118-4F36-BFCE-687847EB2AAA}" type="pres">
      <dgm:prSet presAssocID="{054BEC4B-08ED-450F-B61D-692A9DB27441}" presName="spacer" presStyleCnt="0"/>
      <dgm:spPr/>
    </dgm:pt>
    <dgm:pt modelId="{7343416E-2C0C-4FFE-8525-E9892A37DF2C}" type="pres">
      <dgm:prSet presAssocID="{DB0AB4F8-13F3-4533-8A4C-8C7314E84ACD}" presName="parentText" presStyleLbl="node1" presStyleIdx="6" presStyleCnt="8">
        <dgm:presLayoutVars>
          <dgm:chMax val="0"/>
          <dgm:bulletEnabled val="1"/>
        </dgm:presLayoutVars>
      </dgm:prSet>
      <dgm:spPr/>
      <dgm:t>
        <a:bodyPr/>
        <a:lstStyle/>
        <a:p>
          <a:endParaRPr lang="en-US"/>
        </a:p>
      </dgm:t>
    </dgm:pt>
    <dgm:pt modelId="{FC53095C-BDD9-4B8C-9B41-65EEC07362E8}" type="pres">
      <dgm:prSet presAssocID="{CB3888F0-0B8D-47B1-BF08-E3053BA97169}" presName="spacer" presStyleCnt="0"/>
      <dgm:spPr/>
    </dgm:pt>
    <dgm:pt modelId="{037C1010-6294-4E41-B0E6-A6613A494766}" type="pres">
      <dgm:prSet presAssocID="{FCFEC988-3F70-4917-9685-96553BE276FE}" presName="parentText" presStyleLbl="node1" presStyleIdx="7" presStyleCnt="8">
        <dgm:presLayoutVars>
          <dgm:chMax val="0"/>
          <dgm:bulletEnabled val="1"/>
        </dgm:presLayoutVars>
      </dgm:prSet>
      <dgm:spPr/>
      <dgm:t>
        <a:bodyPr/>
        <a:lstStyle/>
        <a:p>
          <a:endParaRPr lang="en-US"/>
        </a:p>
      </dgm:t>
    </dgm:pt>
  </dgm:ptLst>
  <dgm:cxnLst>
    <dgm:cxn modelId="{0C07F06F-DA20-461F-BB29-D480D3595804}" srcId="{97B24994-1197-4F7F-A5F4-102D2180299F}" destId="{686A1566-D2CE-46C6-8760-C5A08F82170E}" srcOrd="4" destOrd="0" parTransId="{995F8F46-9923-4E7D-B357-0140699D2D98}" sibTransId="{B2F84822-4D57-48CB-869D-6FD783D76C44}"/>
    <dgm:cxn modelId="{CB487450-88D5-4800-B044-514BDEE31AD7}" srcId="{97B24994-1197-4F7F-A5F4-102D2180299F}" destId="{FCFEC988-3F70-4917-9685-96553BE276FE}" srcOrd="7" destOrd="0" parTransId="{C61D436D-BE4C-4F99-ABEF-407CD895ECB7}" sibTransId="{C9DD6C24-97A1-4954-B257-F8CB47215332}"/>
    <dgm:cxn modelId="{FD3AB5EB-DC40-4593-A2A1-4A761D75BE00}" srcId="{97B24994-1197-4F7F-A5F4-102D2180299F}" destId="{6722EECE-D077-46A6-9F5D-725190B9708C}" srcOrd="0" destOrd="0" parTransId="{4710FAEE-A020-4915-82F0-B2DB69057296}" sibTransId="{F92E7E77-C5D0-4EFD-AB8F-9230676EE538}"/>
    <dgm:cxn modelId="{721B9542-C9C2-452E-831C-FB7E881CD2F4}" srcId="{97B24994-1197-4F7F-A5F4-102D2180299F}" destId="{06EDA442-FA60-4970-BFD1-82AC7DFF1031}" srcOrd="3" destOrd="0" parTransId="{E5EE8B15-03CF-44FB-A29A-42F58AE5DCDC}" sibTransId="{EF6CD8B5-AF8D-40B6-A048-3D9CE4DDAD46}"/>
    <dgm:cxn modelId="{58BF882B-7E3D-4FED-871F-1AD99B85E696}" type="presOf" srcId="{FF3E2E4D-60E6-453E-876A-3BE55303E15E}" destId="{3AAF7BF9-3135-4843-AD9F-6E72ABA0FCFB}" srcOrd="0" destOrd="0" presId="urn:microsoft.com/office/officeart/2005/8/layout/vList2"/>
    <dgm:cxn modelId="{4820DA05-1A04-4A6E-8C08-8E53DB47CEEA}" type="presOf" srcId="{FCFEC988-3F70-4917-9685-96553BE276FE}" destId="{037C1010-6294-4E41-B0E6-A6613A494766}" srcOrd="0" destOrd="0" presId="urn:microsoft.com/office/officeart/2005/8/layout/vList2"/>
    <dgm:cxn modelId="{619F75AF-901F-4286-BD6C-07BDE5FF0B1E}" srcId="{97B24994-1197-4F7F-A5F4-102D2180299F}" destId="{8F3CC090-D25E-4FA6-A322-B0537ECCB01C}" srcOrd="2" destOrd="0" parTransId="{84076DB9-FBFA-4A5C-8F2F-DE43B232F2A5}" sibTransId="{C143900F-2527-4EAA-B6D0-13C31C4665DA}"/>
    <dgm:cxn modelId="{A6B294BE-A48F-4404-9399-270D58CCCCD8}" srcId="{97B24994-1197-4F7F-A5F4-102D2180299F}" destId="{DB0AB4F8-13F3-4533-8A4C-8C7314E84ACD}" srcOrd="6" destOrd="0" parTransId="{F5318D46-BAA6-4F6F-A01F-E5DD853E388F}" sibTransId="{CB3888F0-0B8D-47B1-BF08-E3053BA97169}"/>
    <dgm:cxn modelId="{CF95A537-C590-4F02-B4CA-6F8BBAA4BA15}" type="presOf" srcId="{06EDA442-FA60-4970-BFD1-82AC7DFF1031}" destId="{48B6B3AF-AF00-44DF-B445-997D64D7292F}" srcOrd="0" destOrd="0" presId="urn:microsoft.com/office/officeart/2005/8/layout/vList2"/>
    <dgm:cxn modelId="{2F3D41EE-0711-40EF-9EBB-5496A75550CA}" type="presOf" srcId="{F352897B-2659-4DB7-A83F-09C2B9D35ACD}" destId="{12A396FF-045B-42E0-8FC1-9DCF56E081A7}" srcOrd="0" destOrd="0" presId="urn:microsoft.com/office/officeart/2005/8/layout/vList2"/>
    <dgm:cxn modelId="{0A7B2575-26B9-4CC2-9EC5-28C7FC5EBE51}" srcId="{97B24994-1197-4F7F-A5F4-102D2180299F}" destId="{F352897B-2659-4DB7-A83F-09C2B9D35ACD}" srcOrd="5" destOrd="0" parTransId="{00871499-0858-4DC7-B4D6-63D4A88DBBFE}" sibTransId="{054BEC4B-08ED-450F-B61D-692A9DB27441}"/>
    <dgm:cxn modelId="{EB98477D-BFEF-46F5-A855-311C81510793}" type="presOf" srcId="{6722EECE-D077-46A6-9F5D-725190B9708C}" destId="{C314E154-41AB-448D-8B45-F043B9A98F6E}" srcOrd="0" destOrd="0" presId="urn:microsoft.com/office/officeart/2005/8/layout/vList2"/>
    <dgm:cxn modelId="{C6163E73-E985-4885-B722-9B6F08B5A695}" type="presOf" srcId="{8F3CC090-D25E-4FA6-A322-B0537ECCB01C}" destId="{30B07D87-537E-4277-9BA8-6968B76D6CA0}" srcOrd="0" destOrd="0" presId="urn:microsoft.com/office/officeart/2005/8/layout/vList2"/>
    <dgm:cxn modelId="{D24AD58E-2B6B-4CA5-89BB-7A083A534B92}" srcId="{97B24994-1197-4F7F-A5F4-102D2180299F}" destId="{FF3E2E4D-60E6-453E-876A-3BE55303E15E}" srcOrd="1" destOrd="0" parTransId="{CCB3DE73-DFBB-4798-9399-CF6940EE0DC5}" sibTransId="{0505F08A-F588-4067-8D90-FB8C564D4DE4}"/>
    <dgm:cxn modelId="{294F71E8-A3CB-460A-B0F6-083EA3F49FB9}" type="presOf" srcId="{686A1566-D2CE-46C6-8760-C5A08F82170E}" destId="{D87B2597-BEFC-43FE-9182-E8C83387D8BC}" srcOrd="0" destOrd="0" presId="urn:microsoft.com/office/officeart/2005/8/layout/vList2"/>
    <dgm:cxn modelId="{FEED9512-B536-4FBA-B520-7BABC4C998FD}" type="presOf" srcId="{97B24994-1197-4F7F-A5F4-102D2180299F}" destId="{FB4B8F7C-EA21-494E-81E6-040C55825FCC}" srcOrd="0" destOrd="0" presId="urn:microsoft.com/office/officeart/2005/8/layout/vList2"/>
    <dgm:cxn modelId="{9A04D08A-CFA2-4C03-9A9B-47418C3A0829}" type="presOf" srcId="{DB0AB4F8-13F3-4533-8A4C-8C7314E84ACD}" destId="{7343416E-2C0C-4FFE-8525-E9892A37DF2C}" srcOrd="0" destOrd="0" presId="urn:microsoft.com/office/officeart/2005/8/layout/vList2"/>
    <dgm:cxn modelId="{79729399-E04B-48CB-8939-DA2D900D5724}" type="presParOf" srcId="{FB4B8F7C-EA21-494E-81E6-040C55825FCC}" destId="{C314E154-41AB-448D-8B45-F043B9A98F6E}" srcOrd="0" destOrd="0" presId="urn:microsoft.com/office/officeart/2005/8/layout/vList2"/>
    <dgm:cxn modelId="{3340E444-E41F-4D91-82A4-B330C4936A5D}" type="presParOf" srcId="{FB4B8F7C-EA21-494E-81E6-040C55825FCC}" destId="{65A6FAB9-7E71-49C6-BB54-34E01AE95A34}" srcOrd="1" destOrd="0" presId="urn:microsoft.com/office/officeart/2005/8/layout/vList2"/>
    <dgm:cxn modelId="{B73FC517-896A-47D7-A1C7-2BA0691DB1D3}" type="presParOf" srcId="{FB4B8F7C-EA21-494E-81E6-040C55825FCC}" destId="{3AAF7BF9-3135-4843-AD9F-6E72ABA0FCFB}" srcOrd="2" destOrd="0" presId="urn:microsoft.com/office/officeart/2005/8/layout/vList2"/>
    <dgm:cxn modelId="{93B49D94-740E-4FED-9D20-923BD0161308}" type="presParOf" srcId="{FB4B8F7C-EA21-494E-81E6-040C55825FCC}" destId="{153A815A-A08E-4650-8667-E875FE330770}" srcOrd="3" destOrd="0" presId="urn:microsoft.com/office/officeart/2005/8/layout/vList2"/>
    <dgm:cxn modelId="{65F9D93D-EF6A-4ED7-BD41-581292F48E0C}" type="presParOf" srcId="{FB4B8F7C-EA21-494E-81E6-040C55825FCC}" destId="{30B07D87-537E-4277-9BA8-6968B76D6CA0}" srcOrd="4" destOrd="0" presId="urn:microsoft.com/office/officeart/2005/8/layout/vList2"/>
    <dgm:cxn modelId="{5EF688FA-1D12-4F5D-91D0-759759DE0D95}" type="presParOf" srcId="{FB4B8F7C-EA21-494E-81E6-040C55825FCC}" destId="{C81B4AC2-5050-4AE6-A0B8-F07834354400}" srcOrd="5" destOrd="0" presId="urn:microsoft.com/office/officeart/2005/8/layout/vList2"/>
    <dgm:cxn modelId="{2F12B2A3-9CCC-4987-A0D2-7AC9C0BB1C42}" type="presParOf" srcId="{FB4B8F7C-EA21-494E-81E6-040C55825FCC}" destId="{48B6B3AF-AF00-44DF-B445-997D64D7292F}" srcOrd="6" destOrd="0" presId="urn:microsoft.com/office/officeart/2005/8/layout/vList2"/>
    <dgm:cxn modelId="{CC7941B6-C377-4D56-9F42-0B37FA29D62A}" type="presParOf" srcId="{FB4B8F7C-EA21-494E-81E6-040C55825FCC}" destId="{F4761895-CE07-446A-BCBD-BF3AA911EA4D}" srcOrd="7" destOrd="0" presId="urn:microsoft.com/office/officeart/2005/8/layout/vList2"/>
    <dgm:cxn modelId="{7939ED78-E0AC-46B0-9612-C21628B4A90A}" type="presParOf" srcId="{FB4B8F7C-EA21-494E-81E6-040C55825FCC}" destId="{D87B2597-BEFC-43FE-9182-E8C83387D8BC}" srcOrd="8" destOrd="0" presId="urn:microsoft.com/office/officeart/2005/8/layout/vList2"/>
    <dgm:cxn modelId="{021DFB3C-0463-48D7-88F1-77C00BA58DC7}" type="presParOf" srcId="{FB4B8F7C-EA21-494E-81E6-040C55825FCC}" destId="{6AB15361-A416-4E4F-B76A-270D1A02E184}" srcOrd="9" destOrd="0" presId="urn:microsoft.com/office/officeart/2005/8/layout/vList2"/>
    <dgm:cxn modelId="{CD872E19-78E5-40E0-AEE0-E04803097E85}" type="presParOf" srcId="{FB4B8F7C-EA21-494E-81E6-040C55825FCC}" destId="{12A396FF-045B-42E0-8FC1-9DCF56E081A7}" srcOrd="10" destOrd="0" presId="urn:microsoft.com/office/officeart/2005/8/layout/vList2"/>
    <dgm:cxn modelId="{F3BF578E-1042-435F-966A-919A63E93854}" type="presParOf" srcId="{FB4B8F7C-EA21-494E-81E6-040C55825FCC}" destId="{3E8BEC8C-0118-4F36-BFCE-687847EB2AAA}" srcOrd="11" destOrd="0" presId="urn:microsoft.com/office/officeart/2005/8/layout/vList2"/>
    <dgm:cxn modelId="{DF624ADB-A466-4A56-8618-31116B1A2C99}" type="presParOf" srcId="{FB4B8F7C-EA21-494E-81E6-040C55825FCC}" destId="{7343416E-2C0C-4FFE-8525-E9892A37DF2C}" srcOrd="12" destOrd="0" presId="urn:microsoft.com/office/officeart/2005/8/layout/vList2"/>
    <dgm:cxn modelId="{9F71F893-87E7-449C-A594-E634589D5BDD}" type="presParOf" srcId="{FB4B8F7C-EA21-494E-81E6-040C55825FCC}" destId="{FC53095C-BDD9-4B8C-9B41-65EEC07362E8}" srcOrd="13" destOrd="0" presId="urn:microsoft.com/office/officeart/2005/8/layout/vList2"/>
    <dgm:cxn modelId="{E98B10AE-7151-47E1-A205-F50E6494FE65}" type="presParOf" srcId="{FB4B8F7C-EA21-494E-81E6-040C55825FCC}" destId="{037C1010-6294-4E41-B0E6-A6613A494766}"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D7A0C-558D-4AE8-8818-8F3C8E833D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C9B0D35-EFCF-47D8-9326-F4433A815C44}">
      <dgm:prSet/>
      <dgm:spPr/>
      <dgm:t>
        <a:bodyPr/>
        <a:lstStyle/>
        <a:p>
          <a:pPr rtl="0"/>
          <a:r>
            <a:rPr lang="en-GB"/>
            <a:t>The objects of the SAQA are to—</a:t>
          </a:r>
          <a:r>
            <a:rPr lang="en-GB">
              <a:latin typeface="Calibri Light" panose="020F0302020204030204"/>
            </a:rPr>
            <a:t> </a:t>
          </a:r>
          <a:endParaRPr lang="en-US"/>
        </a:p>
      </dgm:t>
    </dgm:pt>
    <dgm:pt modelId="{0920BDA1-F915-41DB-B04F-E692B9EE457F}" type="parTrans" cxnId="{49516B4A-89AD-4CD5-BB44-E92426132347}">
      <dgm:prSet/>
      <dgm:spPr/>
      <dgm:t>
        <a:bodyPr/>
        <a:lstStyle/>
        <a:p>
          <a:endParaRPr lang="en-US"/>
        </a:p>
      </dgm:t>
    </dgm:pt>
    <dgm:pt modelId="{11DC8AD1-85E8-43DF-BE42-BBA7E47F8A23}" type="sibTrans" cxnId="{49516B4A-89AD-4CD5-BB44-E92426132347}">
      <dgm:prSet/>
      <dgm:spPr/>
      <dgm:t>
        <a:bodyPr/>
        <a:lstStyle/>
        <a:p>
          <a:endParaRPr lang="en-US"/>
        </a:p>
      </dgm:t>
    </dgm:pt>
    <dgm:pt modelId="{AD1626CC-B120-429D-B6BE-37939A9E760A}">
      <dgm:prSet/>
      <dgm:spPr/>
      <dgm:t>
        <a:bodyPr/>
        <a:lstStyle/>
        <a:p>
          <a:pPr rtl="0"/>
          <a:r>
            <a:rPr lang="en-GB" dirty="0"/>
            <a:t>(a) </a:t>
          </a:r>
          <a:r>
            <a:rPr lang="en-GB" dirty="0">
              <a:solidFill>
                <a:srgbClr val="000000"/>
              </a:solidFill>
              <a:latin typeface="Calibri"/>
              <a:cs typeface="Calibri"/>
            </a:rPr>
            <a:t>oversee the further development and implementation of the </a:t>
          </a:r>
          <a:r>
            <a:rPr lang="en-GB" dirty="0">
              <a:latin typeface="Calibri Light" panose="020F0302020204030204"/>
            </a:rPr>
            <a:t>NQF  </a:t>
          </a:r>
          <a:endParaRPr lang="en-US" dirty="0"/>
        </a:p>
      </dgm:t>
    </dgm:pt>
    <dgm:pt modelId="{51157620-8208-4039-8A0E-9E010C1372A1}" type="parTrans" cxnId="{B14947D4-3A80-49EC-9DE3-05707BF0009B}">
      <dgm:prSet/>
      <dgm:spPr/>
      <dgm:t>
        <a:bodyPr/>
        <a:lstStyle/>
        <a:p>
          <a:endParaRPr lang="en-US"/>
        </a:p>
      </dgm:t>
    </dgm:pt>
    <dgm:pt modelId="{2EB519A6-4BA5-4BC1-96FC-F8AA520877CA}" type="sibTrans" cxnId="{B14947D4-3A80-49EC-9DE3-05707BF0009B}">
      <dgm:prSet/>
      <dgm:spPr/>
      <dgm:t>
        <a:bodyPr/>
        <a:lstStyle/>
        <a:p>
          <a:endParaRPr lang="en-US"/>
        </a:p>
      </dgm:t>
    </dgm:pt>
    <dgm:pt modelId="{AB426C3E-F618-435A-9238-DF9A25AF4B35}">
      <dgm:prSet/>
      <dgm:spPr/>
      <dgm:t>
        <a:bodyPr/>
        <a:lstStyle/>
        <a:p>
          <a:pPr rtl="0"/>
          <a:r>
            <a:rPr lang="en-GB" dirty="0"/>
            <a:t>(b) </a:t>
          </a:r>
          <a:r>
            <a:rPr lang="en-GB" dirty="0">
              <a:solidFill>
                <a:srgbClr val="000000"/>
              </a:solidFill>
              <a:latin typeface="Calibri"/>
              <a:cs typeface="Calibri"/>
            </a:rPr>
            <a:t>advance the objectives of the NQF contemplated in Chapter 2</a:t>
          </a:r>
          <a:r>
            <a:rPr lang="en-GB" dirty="0"/>
            <a:t> and</a:t>
          </a:r>
          <a:r>
            <a:rPr lang="en-GB" dirty="0">
              <a:latin typeface="Calibri Light" panose="020F0302020204030204"/>
            </a:rPr>
            <a:t> </a:t>
          </a:r>
          <a:endParaRPr lang="en-US" dirty="0"/>
        </a:p>
      </dgm:t>
    </dgm:pt>
    <dgm:pt modelId="{5DFBBEB1-5DD7-4222-8CC6-78F0E4EEDEB3}" type="parTrans" cxnId="{FC76C1D5-E8BA-4EE1-B6E5-EB6F39CE8B32}">
      <dgm:prSet/>
      <dgm:spPr/>
      <dgm:t>
        <a:bodyPr/>
        <a:lstStyle/>
        <a:p>
          <a:endParaRPr lang="en-US"/>
        </a:p>
      </dgm:t>
    </dgm:pt>
    <dgm:pt modelId="{E9D7859C-BAF2-4436-B31B-7AF492A56DB6}" type="sibTrans" cxnId="{FC76C1D5-E8BA-4EE1-B6E5-EB6F39CE8B32}">
      <dgm:prSet/>
      <dgm:spPr/>
      <dgm:t>
        <a:bodyPr/>
        <a:lstStyle/>
        <a:p>
          <a:endParaRPr lang="en-US"/>
        </a:p>
      </dgm:t>
    </dgm:pt>
    <dgm:pt modelId="{BD4CB718-D3D2-41A7-8A22-E08CD384DDF2}">
      <dgm:prSet/>
      <dgm:spPr/>
      <dgm:t>
        <a:bodyPr/>
        <a:lstStyle/>
        <a:p>
          <a:r>
            <a:rPr lang="en-GB"/>
            <a:t>(c) co-ordinate the sub-frameworks.</a:t>
          </a:r>
          <a:endParaRPr lang="en-US"/>
        </a:p>
      </dgm:t>
    </dgm:pt>
    <dgm:pt modelId="{C64BD383-294D-4E1A-9512-D2AD6CEF85C2}" type="parTrans" cxnId="{37309F1E-7AFB-4DDE-973E-4D2B8EF2B24B}">
      <dgm:prSet/>
      <dgm:spPr/>
      <dgm:t>
        <a:bodyPr/>
        <a:lstStyle/>
        <a:p>
          <a:endParaRPr lang="en-US"/>
        </a:p>
      </dgm:t>
    </dgm:pt>
    <dgm:pt modelId="{9919ABF5-33F4-42DB-8CD7-A97C7AF9BF80}" type="sibTrans" cxnId="{37309F1E-7AFB-4DDE-973E-4D2B8EF2B24B}">
      <dgm:prSet/>
      <dgm:spPr/>
      <dgm:t>
        <a:bodyPr/>
        <a:lstStyle/>
        <a:p>
          <a:endParaRPr lang="en-US"/>
        </a:p>
      </dgm:t>
    </dgm:pt>
    <dgm:pt modelId="{DBA6F735-4E3A-49FF-B17E-84A01358D5AF}" type="pres">
      <dgm:prSet presAssocID="{80BD7A0C-558D-4AE8-8818-8F3C8E833DB4}" presName="vert0" presStyleCnt="0">
        <dgm:presLayoutVars>
          <dgm:dir/>
          <dgm:animOne val="branch"/>
          <dgm:animLvl val="lvl"/>
        </dgm:presLayoutVars>
      </dgm:prSet>
      <dgm:spPr/>
      <dgm:t>
        <a:bodyPr/>
        <a:lstStyle/>
        <a:p>
          <a:endParaRPr lang="en-US"/>
        </a:p>
      </dgm:t>
    </dgm:pt>
    <dgm:pt modelId="{3DB52340-1B08-4B20-9C69-F0C26EDAA420}" type="pres">
      <dgm:prSet presAssocID="{9C9B0D35-EFCF-47D8-9326-F4433A815C44}" presName="thickLine" presStyleLbl="alignNode1" presStyleIdx="0" presStyleCnt="4"/>
      <dgm:spPr/>
    </dgm:pt>
    <dgm:pt modelId="{F547846A-7D74-4621-88A9-9C00115CA489}" type="pres">
      <dgm:prSet presAssocID="{9C9B0D35-EFCF-47D8-9326-F4433A815C44}" presName="horz1" presStyleCnt="0"/>
      <dgm:spPr/>
    </dgm:pt>
    <dgm:pt modelId="{75F1D3E3-4B63-493C-9821-7F72A8E15477}" type="pres">
      <dgm:prSet presAssocID="{9C9B0D35-EFCF-47D8-9326-F4433A815C44}" presName="tx1" presStyleLbl="revTx" presStyleIdx="0" presStyleCnt="4"/>
      <dgm:spPr/>
      <dgm:t>
        <a:bodyPr/>
        <a:lstStyle/>
        <a:p>
          <a:endParaRPr lang="en-US"/>
        </a:p>
      </dgm:t>
    </dgm:pt>
    <dgm:pt modelId="{71387EB6-FEFC-4830-893C-FD0503746C79}" type="pres">
      <dgm:prSet presAssocID="{9C9B0D35-EFCF-47D8-9326-F4433A815C44}" presName="vert1" presStyleCnt="0"/>
      <dgm:spPr/>
    </dgm:pt>
    <dgm:pt modelId="{7A143A24-2D1C-42BC-97BF-04773060D1CF}" type="pres">
      <dgm:prSet presAssocID="{AD1626CC-B120-429D-B6BE-37939A9E760A}" presName="thickLine" presStyleLbl="alignNode1" presStyleIdx="1" presStyleCnt="4"/>
      <dgm:spPr/>
    </dgm:pt>
    <dgm:pt modelId="{92320210-4DA9-45DA-9FCF-CC353ECB8B08}" type="pres">
      <dgm:prSet presAssocID="{AD1626CC-B120-429D-B6BE-37939A9E760A}" presName="horz1" presStyleCnt="0"/>
      <dgm:spPr/>
    </dgm:pt>
    <dgm:pt modelId="{F1D577AA-A72C-46AB-85FC-0657C923B3DA}" type="pres">
      <dgm:prSet presAssocID="{AD1626CC-B120-429D-B6BE-37939A9E760A}" presName="tx1" presStyleLbl="revTx" presStyleIdx="1" presStyleCnt="4"/>
      <dgm:spPr/>
      <dgm:t>
        <a:bodyPr/>
        <a:lstStyle/>
        <a:p>
          <a:endParaRPr lang="en-US"/>
        </a:p>
      </dgm:t>
    </dgm:pt>
    <dgm:pt modelId="{7FD3BA67-6530-4EC5-94C8-9B4921DBC2A8}" type="pres">
      <dgm:prSet presAssocID="{AD1626CC-B120-429D-B6BE-37939A9E760A}" presName="vert1" presStyleCnt="0"/>
      <dgm:spPr/>
    </dgm:pt>
    <dgm:pt modelId="{DDBF34B7-3AC6-4732-BD21-C05A2B7E7002}" type="pres">
      <dgm:prSet presAssocID="{AB426C3E-F618-435A-9238-DF9A25AF4B35}" presName="thickLine" presStyleLbl="alignNode1" presStyleIdx="2" presStyleCnt="4"/>
      <dgm:spPr/>
    </dgm:pt>
    <dgm:pt modelId="{08A2CE9B-ACC7-4FE8-A1AE-3E121D32259F}" type="pres">
      <dgm:prSet presAssocID="{AB426C3E-F618-435A-9238-DF9A25AF4B35}" presName="horz1" presStyleCnt="0"/>
      <dgm:spPr/>
    </dgm:pt>
    <dgm:pt modelId="{4DEA7CA5-F022-4F60-842A-237C267DC423}" type="pres">
      <dgm:prSet presAssocID="{AB426C3E-F618-435A-9238-DF9A25AF4B35}" presName="tx1" presStyleLbl="revTx" presStyleIdx="2" presStyleCnt="4"/>
      <dgm:spPr/>
      <dgm:t>
        <a:bodyPr/>
        <a:lstStyle/>
        <a:p>
          <a:endParaRPr lang="en-US"/>
        </a:p>
      </dgm:t>
    </dgm:pt>
    <dgm:pt modelId="{8B20C95D-1744-461C-8E2A-E2EC43A73823}" type="pres">
      <dgm:prSet presAssocID="{AB426C3E-F618-435A-9238-DF9A25AF4B35}" presName="vert1" presStyleCnt="0"/>
      <dgm:spPr/>
    </dgm:pt>
    <dgm:pt modelId="{527C228A-5577-438E-B335-F2092316C94C}" type="pres">
      <dgm:prSet presAssocID="{BD4CB718-D3D2-41A7-8A22-E08CD384DDF2}" presName="thickLine" presStyleLbl="alignNode1" presStyleIdx="3" presStyleCnt="4"/>
      <dgm:spPr/>
    </dgm:pt>
    <dgm:pt modelId="{C6366267-EEF1-455C-A546-AFDFB429F7A5}" type="pres">
      <dgm:prSet presAssocID="{BD4CB718-D3D2-41A7-8A22-E08CD384DDF2}" presName="horz1" presStyleCnt="0"/>
      <dgm:spPr/>
    </dgm:pt>
    <dgm:pt modelId="{97D7AADE-E3CA-4428-B6B3-70264D12CEBF}" type="pres">
      <dgm:prSet presAssocID="{BD4CB718-D3D2-41A7-8A22-E08CD384DDF2}" presName="tx1" presStyleLbl="revTx" presStyleIdx="3" presStyleCnt="4"/>
      <dgm:spPr/>
      <dgm:t>
        <a:bodyPr/>
        <a:lstStyle/>
        <a:p>
          <a:endParaRPr lang="en-US"/>
        </a:p>
      </dgm:t>
    </dgm:pt>
    <dgm:pt modelId="{850B3948-BDC9-4ED5-8245-79DB9267684D}" type="pres">
      <dgm:prSet presAssocID="{BD4CB718-D3D2-41A7-8A22-E08CD384DDF2}" presName="vert1" presStyleCnt="0"/>
      <dgm:spPr/>
    </dgm:pt>
  </dgm:ptLst>
  <dgm:cxnLst>
    <dgm:cxn modelId="{37309F1E-7AFB-4DDE-973E-4D2B8EF2B24B}" srcId="{80BD7A0C-558D-4AE8-8818-8F3C8E833DB4}" destId="{BD4CB718-D3D2-41A7-8A22-E08CD384DDF2}" srcOrd="3" destOrd="0" parTransId="{C64BD383-294D-4E1A-9512-D2AD6CEF85C2}" sibTransId="{9919ABF5-33F4-42DB-8CD7-A97C7AF9BF80}"/>
    <dgm:cxn modelId="{FC76C1D5-E8BA-4EE1-B6E5-EB6F39CE8B32}" srcId="{80BD7A0C-558D-4AE8-8818-8F3C8E833DB4}" destId="{AB426C3E-F618-435A-9238-DF9A25AF4B35}" srcOrd="2" destOrd="0" parTransId="{5DFBBEB1-5DD7-4222-8CC6-78F0E4EEDEB3}" sibTransId="{E9D7859C-BAF2-4436-B31B-7AF492A56DB6}"/>
    <dgm:cxn modelId="{49516B4A-89AD-4CD5-BB44-E92426132347}" srcId="{80BD7A0C-558D-4AE8-8818-8F3C8E833DB4}" destId="{9C9B0D35-EFCF-47D8-9326-F4433A815C44}" srcOrd="0" destOrd="0" parTransId="{0920BDA1-F915-41DB-B04F-E692B9EE457F}" sibTransId="{11DC8AD1-85E8-43DF-BE42-BBA7E47F8A23}"/>
    <dgm:cxn modelId="{CE774F72-A106-4ECB-B690-5FA98A125040}" type="presOf" srcId="{AB426C3E-F618-435A-9238-DF9A25AF4B35}" destId="{4DEA7CA5-F022-4F60-842A-237C267DC423}" srcOrd="0" destOrd="0" presId="urn:microsoft.com/office/officeart/2008/layout/LinedList"/>
    <dgm:cxn modelId="{B14947D4-3A80-49EC-9DE3-05707BF0009B}" srcId="{80BD7A0C-558D-4AE8-8818-8F3C8E833DB4}" destId="{AD1626CC-B120-429D-B6BE-37939A9E760A}" srcOrd="1" destOrd="0" parTransId="{51157620-8208-4039-8A0E-9E010C1372A1}" sibTransId="{2EB519A6-4BA5-4BC1-96FC-F8AA520877CA}"/>
    <dgm:cxn modelId="{7D047AF4-3C7D-4694-BCE7-5DD4A4EAB713}" type="presOf" srcId="{AD1626CC-B120-429D-B6BE-37939A9E760A}" destId="{F1D577AA-A72C-46AB-85FC-0657C923B3DA}" srcOrd="0" destOrd="0" presId="urn:microsoft.com/office/officeart/2008/layout/LinedList"/>
    <dgm:cxn modelId="{955BC948-E340-4E37-9DD2-334F372AE87A}" type="presOf" srcId="{BD4CB718-D3D2-41A7-8A22-E08CD384DDF2}" destId="{97D7AADE-E3CA-4428-B6B3-70264D12CEBF}" srcOrd="0" destOrd="0" presId="urn:microsoft.com/office/officeart/2008/layout/LinedList"/>
    <dgm:cxn modelId="{7BD898D3-3907-4C02-8B07-A8037D6F6E67}" type="presOf" srcId="{80BD7A0C-558D-4AE8-8818-8F3C8E833DB4}" destId="{DBA6F735-4E3A-49FF-B17E-84A01358D5AF}" srcOrd="0" destOrd="0" presId="urn:microsoft.com/office/officeart/2008/layout/LinedList"/>
    <dgm:cxn modelId="{2BE60627-AFA9-4065-90B5-4EC5795CF71C}" type="presOf" srcId="{9C9B0D35-EFCF-47D8-9326-F4433A815C44}" destId="{75F1D3E3-4B63-493C-9821-7F72A8E15477}" srcOrd="0" destOrd="0" presId="urn:microsoft.com/office/officeart/2008/layout/LinedList"/>
    <dgm:cxn modelId="{97A884E6-231B-433D-9CDE-6827CF55A342}" type="presParOf" srcId="{DBA6F735-4E3A-49FF-B17E-84A01358D5AF}" destId="{3DB52340-1B08-4B20-9C69-F0C26EDAA420}" srcOrd="0" destOrd="0" presId="urn:microsoft.com/office/officeart/2008/layout/LinedList"/>
    <dgm:cxn modelId="{A5280C0D-0FF4-4728-9B7B-6474AD0DD370}" type="presParOf" srcId="{DBA6F735-4E3A-49FF-B17E-84A01358D5AF}" destId="{F547846A-7D74-4621-88A9-9C00115CA489}" srcOrd="1" destOrd="0" presId="urn:microsoft.com/office/officeart/2008/layout/LinedList"/>
    <dgm:cxn modelId="{B8C2246F-45CB-4CB0-BCB1-9A9B6246B623}" type="presParOf" srcId="{F547846A-7D74-4621-88A9-9C00115CA489}" destId="{75F1D3E3-4B63-493C-9821-7F72A8E15477}" srcOrd="0" destOrd="0" presId="urn:microsoft.com/office/officeart/2008/layout/LinedList"/>
    <dgm:cxn modelId="{8745A999-6D9B-4FE4-97B6-5578140782B5}" type="presParOf" srcId="{F547846A-7D74-4621-88A9-9C00115CA489}" destId="{71387EB6-FEFC-4830-893C-FD0503746C79}" srcOrd="1" destOrd="0" presId="urn:microsoft.com/office/officeart/2008/layout/LinedList"/>
    <dgm:cxn modelId="{A7D3BC02-D169-447C-83A9-117380FCFAB5}" type="presParOf" srcId="{DBA6F735-4E3A-49FF-B17E-84A01358D5AF}" destId="{7A143A24-2D1C-42BC-97BF-04773060D1CF}" srcOrd="2" destOrd="0" presId="urn:microsoft.com/office/officeart/2008/layout/LinedList"/>
    <dgm:cxn modelId="{E21D31BD-E4C7-4D78-8977-42C90AF202C2}" type="presParOf" srcId="{DBA6F735-4E3A-49FF-B17E-84A01358D5AF}" destId="{92320210-4DA9-45DA-9FCF-CC353ECB8B08}" srcOrd="3" destOrd="0" presId="urn:microsoft.com/office/officeart/2008/layout/LinedList"/>
    <dgm:cxn modelId="{BBD9BA17-6ACA-4A60-BFA3-BF9E20A746B2}" type="presParOf" srcId="{92320210-4DA9-45DA-9FCF-CC353ECB8B08}" destId="{F1D577AA-A72C-46AB-85FC-0657C923B3DA}" srcOrd="0" destOrd="0" presId="urn:microsoft.com/office/officeart/2008/layout/LinedList"/>
    <dgm:cxn modelId="{0913E4AF-B52B-46AF-ADED-F78C9B1471F9}" type="presParOf" srcId="{92320210-4DA9-45DA-9FCF-CC353ECB8B08}" destId="{7FD3BA67-6530-4EC5-94C8-9B4921DBC2A8}" srcOrd="1" destOrd="0" presId="urn:microsoft.com/office/officeart/2008/layout/LinedList"/>
    <dgm:cxn modelId="{D8A75079-D8B9-49EE-8802-4BF4663CE075}" type="presParOf" srcId="{DBA6F735-4E3A-49FF-B17E-84A01358D5AF}" destId="{DDBF34B7-3AC6-4732-BD21-C05A2B7E7002}" srcOrd="4" destOrd="0" presId="urn:microsoft.com/office/officeart/2008/layout/LinedList"/>
    <dgm:cxn modelId="{833294E0-E47C-43AF-A3F7-0A941301F07B}" type="presParOf" srcId="{DBA6F735-4E3A-49FF-B17E-84A01358D5AF}" destId="{08A2CE9B-ACC7-4FE8-A1AE-3E121D32259F}" srcOrd="5" destOrd="0" presId="urn:microsoft.com/office/officeart/2008/layout/LinedList"/>
    <dgm:cxn modelId="{58AAF4C0-356D-41B2-83D1-02E2E831B100}" type="presParOf" srcId="{08A2CE9B-ACC7-4FE8-A1AE-3E121D32259F}" destId="{4DEA7CA5-F022-4F60-842A-237C267DC423}" srcOrd="0" destOrd="0" presId="urn:microsoft.com/office/officeart/2008/layout/LinedList"/>
    <dgm:cxn modelId="{A1FBACE9-D7A5-4936-B763-3ED5FE991D72}" type="presParOf" srcId="{08A2CE9B-ACC7-4FE8-A1AE-3E121D32259F}" destId="{8B20C95D-1744-461C-8E2A-E2EC43A73823}" srcOrd="1" destOrd="0" presId="urn:microsoft.com/office/officeart/2008/layout/LinedList"/>
    <dgm:cxn modelId="{6151FBB6-BE53-41BD-BB26-E4BCF2FB09CC}" type="presParOf" srcId="{DBA6F735-4E3A-49FF-B17E-84A01358D5AF}" destId="{527C228A-5577-438E-B335-F2092316C94C}" srcOrd="6" destOrd="0" presId="urn:microsoft.com/office/officeart/2008/layout/LinedList"/>
    <dgm:cxn modelId="{4A04EA38-0868-4DEF-9C32-B345BC881833}" type="presParOf" srcId="{DBA6F735-4E3A-49FF-B17E-84A01358D5AF}" destId="{C6366267-EEF1-455C-A546-AFDFB429F7A5}" srcOrd="7" destOrd="0" presId="urn:microsoft.com/office/officeart/2008/layout/LinedList"/>
    <dgm:cxn modelId="{5826C3CB-BA74-4A4E-B579-7537A50E8029}" type="presParOf" srcId="{C6366267-EEF1-455C-A546-AFDFB429F7A5}" destId="{97D7AADE-E3CA-4428-B6B3-70264D12CEBF}" srcOrd="0" destOrd="0" presId="urn:microsoft.com/office/officeart/2008/layout/LinedList"/>
    <dgm:cxn modelId="{11E96ECA-A735-4BFE-9872-F5768272FA86}" type="presParOf" srcId="{C6366267-EEF1-455C-A546-AFDFB429F7A5}" destId="{850B3948-BDC9-4ED5-8245-79DB9267684D}"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B0DAC9-2413-4E64-97D5-B6A818B51285}" type="doc">
      <dgm:prSet loTypeId="urn:microsoft.com/office/officeart/2005/8/layout/vList3#1" loCatId="picture" qsTypeId="urn:microsoft.com/office/officeart/2005/8/quickstyle/simple1" qsCatId="simple" csTypeId="urn:microsoft.com/office/officeart/2005/8/colors/accent1_1" csCatId="accent1" phldr="1"/>
      <dgm:spPr/>
    </dgm:pt>
    <dgm:pt modelId="{E1E79971-4C12-49A2-8B13-A4772B265BFB}">
      <dgm:prSet phldrT="[Text]" custT="1"/>
      <dgm:spPr/>
      <dgm:t>
        <a:bodyPr/>
        <a:lstStyle/>
        <a:p>
          <a:r>
            <a:rPr lang="en-US" sz="2400" dirty="0"/>
            <a:t>A world class National Qualifications Framework that works for the People in South Africa</a:t>
          </a:r>
        </a:p>
      </dgm:t>
    </dgm:pt>
    <dgm:pt modelId="{361A85B2-211C-4FE2-9AB0-E51F8B387B44}" type="parTrans" cxnId="{A61B7105-85EA-4B33-BC6F-68F82C4F1C0C}">
      <dgm:prSet/>
      <dgm:spPr/>
      <dgm:t>
        <a:bodyPr/>
        <a:lstStyle/>
        <a:p>
          <a:endParaRPr lang="en-US"/>
        </a:p>
      </dgm:t>
    </dgm:pt>
    <dgm:pt modelId="{33552B38-7B37-4B13-9DF1-6FAEF5E2C84D}" type="sibTrans" cxnId="{A61B7105-85EA-4B33-BC6F-68F82C4F1C0C}">
      <dgm:prSet/>
      <dgm:spPr/>
      <dgm:t>
        <a:bodyPr/>
        <a:lstStyle/>
        <a:p>
          <a:endParaRPr lang="en-US"/>
        </a:p>
      </dgm:t>
    </dgm:pt>
    <dgm:pt modelId="{12CED3D5-1145-4456-A108-C1C9F7E5A603}">
      <dgm:prSet phldrT="[Text]" custT="1"/>
      <dgm:spPr/>
      <dgm:t>
        <a:bodyPr/>
        <a:lstStyle/>
        <a:p>
          <a:r>
            <a:rPr lang="en-US" sz="2000" dirty="0"/>
            <a:t>Oversee the further development and implementation of the National Qualifications Framework (NQF) and advance its objectives, which contribute to the full development of each lifelong learner and to the social and economic development of the nation at large</a:t>
          </a:r>
        </a:p>
      </dgm:t>
    </dgm:pt>
    <dgm:pt modelId="{E3D07908-BBFB-4AEE-A2CA-6A68DA66D7DB}" type="parTrans" cxnId="{EFF577AB-8237-4419-9C2D-8D3995ED6368}">
      <dgm:prSet/>
      <dgm:spPr/>
      <dgm:t>
        <a:bodyPr/>
        <a:lstStyle/>
        <a:p>
          <a:endParaRPr lang="en-US"/>
        </a:p>
      </dgm:t>
    </dgm:pt>
    <dgm:pt modelId="{D1C7B4D6-5F25-44FE-B21E-E332EF85CB90}" type="sibTrans" cxnId="{EFF577AB-8237-4419-9C2D-8D3995ED6368}">
      <dgm:prSet/>
      <dgm:spPr/>
      <dgm:t>
        <a:bodyPr/>
        <a:lstStyle/>
        <a:p>
          <a:endParaRPr lang="en-US"/>
        </a:p>
      </dgm:t>
    </dgm:pt>
    <dgm:pt modelId="{396D73A6-26FA-4A47-A395-58C3CB9B486F}" type="pres">
      <dgm:prSet presAssocID="{B7B0DAC9-2413-4E64-97D5-B6A818B51285}" presName="linearFlow" presStyleCnt="0">
        <dgm:presLayoutVars>
          <dgm:dir/>
          <dgm:resizeHandles val="exact"/>
        </dgm:presLayoutVars>
      </dgm:prSet>
      <dgm:spPr/>
    </dgm:pt>
    <dgm:pt modelId="{472DF9B3-4823-4EE9-91FC-513381AC68E2}" type="pres">
      <dgm:prSet presAssocID="{E1E79971-4C12-49A2-8B13-A4772B265BFB}" presName="composite" presStyleCnt="0"/>
      <dgm:spPr/>
    </dgm:pt>
    <dgm:pt modelId="{692BC5B1-EAB5-477A-A1F9-2D6E3853B9DA}" type="pres">
      <dgm:prSet presAssocID="{E1E79971-4C12-49A2-8B13-A4772B265BFB}"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l="-29000" r="-29000"/>
          </a:stretch>
        </a:blipFill>
      </dgm:spPr>
    </dgm:pt>
    <dgm:pt modelId="{9C59B1E4-EC9D-4B2A-87D4-09ED0E440B7E}" type="pres">
      <dgm:prSet presAssocID="{E1E79971-4C12-49A2-8B13-A4772B265BFB}" presName="txShp" presStyleLbl="node1" presStyleIdx="0" presStyleCnt="2">
        <dgm:presLayoutVars>
          <dgm:bulletEnabled val="1"/>
        </dgm:presLayoutVars>
      </dgm:prSet>
      <dgm:spPr/>
      <dgm:t>
        <a:bodyPr/>
        <a:lstStyle/>
        <a:p>
          <a:endParaRPr lang="en-US"/>
        </a:p>
      </dgm:t>
    </dgm:pt>
    <dgm:pt modelId="{E3A8510D-FF0C-40C6-B498-F576CBC22FD9}" type="pres">
      <dgm:prSet presAssocID="{33552B38-7B37-4B13-9DF1-6FAEF5E2C84D}" presName="spacing" presStyleCnt="0"/>
      <dgm:spPr/>
    </dgm:pt>
    <dgm:pt modelId="{007B5636-AE77-4D53-BE9B-B5F14C6C21E0}" type="pres">
      <dgm:prSet presAssocID="{12CED3D5-1145-4456-A108-C1C9F7E5A603}" presName="composite" presStyleCnt="0"/>
      <dgm:spPr/>
    </dgm:pt>
    <dgm:pt modelId="{CA134D22-11E0-474D-8995-ED199ABBFF2C}" type="pres">
      <dgm:prSet presAssocID="{12CED3D5-1145-4456-A108-C1C9F7E5A603}"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22000" r="-22000"/>
          </a:stretch>
        </a:blipFill>
      </dgm:spPr>
    </dgm:pt>
    <dgm:pt modelId="{4420818D-F017-413B-87E2-4D41A248349D}" type="pres">
      <dgm:prSet presAssocID="{12CED3D5-1145-4456-A108-C1C9F7E5A603}" presName="txShp" presStyleLbl="node1" presStyleIdx="1" presStyleCnt="2">
        <dgm:presLayoutVars>
          <dgm:bulletEnabled val="1"/>
        </dgm:presLayoutVars>
      </dgm:prSet>
      <dgm:spPr/>
      <dgm:t>
        <a:bodyPr/>
        <a:lstStyle/>
        <a:p>
          <a:endParaRPr lang="en-US"/>
        </a:p>
      </dgm:t>
    </dgm:pt>
  </dgm:ptLst>
  <dgm:cxnLst>
    <dgm:cxn modelId="{A1362B4F-C751-4794-8315-BF1F95FC1681}" type="presOf" srcId="{12CED3D5-1145-4456-A108-C1C9F7E5A603}" destId="{4420818D-F017-413B-87E2-4D41A248349D}" srcOrd="0" destOrd="0" presId="urn:microsoft.com/office/officeart/2005/8/layout/vList3#1"/>
    <dgm:cxn modelId="{C322BB99-D7CF-4164-83D6-1C120D9A05D9}" type="presOf" srcId="{E1E79971-4C12-49A2-8B13-A4772B265BFB}" destId="{9C59B1E4-EC9D-4B2A-87D4-09ED0E440B7E}" srcOrd="0" destOrd="0" presId="urn:microsoft.com/office/officeart/2005/8/layout/vList3#1"/>
    <dgm:cxn modelId="{EFF577AB-8237-4419-9C2D-8D3995ED6368}" srcId="{B7B0DAC9-2413-4E64-97D5-B6A818B51285}" destId="{12CED3D5-1145-4456-A108-C1C9F7E5A603}" srcOrd="1" destOrd="0" parTransId="{E3D07908-BBFB-4AEE-A2CA-6A68DA66D7DB}" sibTransId="{D1C7B4D6-5F25-44FE-B21E-E332EF85CB90}"/>
    <dgm:cxn modelId="{A61B7105-85EA-4B33-BC6F-68F82C4F1C0C}" srcId="{B7B0DAC9-2413-4E64-97D5-B6A818B51285}" destId="{E1E79971-4C12-49A2-8B13-A4772B265BFB}" srcOrd="0" destOrd="0" parTransId="{361A85B2-211C-4FE2-9AB0-E51F8B387B44}" sibTransId="{33552B38-7B37-4B13-9DF1-6FAEF5E2C84D}"/>
    <dgm:cxn modelId="{C2AC1726-3091-4A0C-804C-36406B4DF762}" type="presOf" srcId="{B7B0DAC9-2413-4E64-97D5-B6A818B51285}" destId="{396D73A6-26FA-4A47-A395-58C3CB9B486F}" srcOrd="0" destOrd="0" presId="urn:microsoft.com/office/officeart/2005/8/layout/vList3#1"/>
    <dgm:cxn modelId="{C338539F-2642-47E4-BFDB-97679176E082}" type="presParOf" srcId="{396D73A6-26FA-4A47-A395-58C3CB9B486F}" destId="{472DF9B3-4823-4EE9-91FC-513381AC68E2}" srcOrd="0" destOrd="0" presId="urn:microsoft.com/office/officeart/2005/8/layout/vList3#1"/>
    <dgm:cxn modelId="{22C7CE7F-1859-4969-8F6E-5F973CEABA09}" type="presParOf" srcId="{472DF9B3-4823-4EE9-91FC-513381AC68E2}" destId="{692BC5B1-EAB5-477A-A1F9-2D6E3853B9DA}" srcOrd="0" destOrd="0" presId="urn:microsoft.com/office/officeart/2005/8/layout/vList3#1"/>
    <dgm:cxn modelId="{9F249EDD-AFA7-43D5-B0B3-B7360FD0DF26}" type="presParOf" srcId="{472DF9B3-4823-4EE9-91FC-513381AC68E2}" destId="{9C59B1E4-EC9D-4B2A-87D4-09ED0E440B7E}" srcOrd="1" destOrd="0" presId="urn:microsoft.com/office/officeart/2005/8/layout/vList3#1"/>
    <dgm:cxn modelId="{D59BAC6F-9AD2-4B70-826A-6E8D41F497BF}" type="presParOf" srcId="{396D73A6-26FA-4A47-A395-58C3CB9B486F}" destId="{E3A8510D-FF0C-40C6-B498-F576CBC22FD9}" srcOrd="1" destOrd="0" presId="urn:microsoft.com/office/officeart/2005/8/layout/vList3#1"/>
    <dgm:cxn modelId="{CDAFB5BC-C023-4B58-A41E-3E76E364A123}" type="presParOf" srcId="{396D73A6-26FA-4A47-A395-58C3CB9B486F}" destId="{007B5636-AE77-4D53-BE9B-B5F14C6C21E0}" srcOrd="2" destOrd="0" presId="urn:microsoft.com/office/officeart/2005/8/layout/vList3#1"/>
    <dgm:cxn modelId="{4A2EFC8F-1E6C-4847-86B3-E5524B321F8B}" type="presParOf" srcId="{007B5636-AE77-4D53-BE9B-B5F14C6C21E0}" destId="{CA134D22-11E0-474D-8995-ED199ABBFF2C}" srcOrd="0" destOrd="0" presId="urn:microsoft.com/office/officeart/2005/8/layout/vList3#1"/>
    <dgm:cxn modelId="{330A0545-9B66-4CCD-B529-A53E9E5FABC4}" type="presParOf" srcId="{007B5636-AE77-4D53-BE9B-B5F14C6C21E0}" destId="{4420818D-F017-413B-87E2-4D41A248349D}"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1B481B-3869-43D2-BE76-613D998EEB75}"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GB"/>
        </a:p>
      </dgm:t>
    </dgm:pt>
    <dgm:pt modelId="{30C0561F-35DF-4D86-BEE9-570C972DA6E2}" type="pres">
      <dgm:prSet presAssocID="{BE1B481B-3869-43D2-BE76-613D998EEB75}" presName="Name0" presStyleCnt="0">
        <dgm:presLayoutVars>
          <dgm:chMax val="3"/>
          <dgm:chPref val="1"/>
          <dgm:dir/>
          <dgm:animLvl val="lvl"/>
          <dgm:resizeHandles/>
        </dgm:presLayoutVars>
      </dgm:prSet>
      <dgm:spPr/>
      <dgm:t>
        <a:bodyPr/>
        <a:lstStyle/>
        <a:p>
          <a:endParaRPr lang="en-US"/>
        </a:p>
      </dgm:t>
    </dgm:pt>
  </dgm:ptLst>
  <dgm:cxnLst>
    <dgm:cxn modelId="{4F9FB432-88B8-4092-B10F-561CBC14C8D4}" type="presOf" srcId="{BE1B481B-3869-43D2-BE76-613D998EEB75}" destId="{30C0561F-35DF-4D86-BEE9-570C972DA6E2}" srcOrd="0" destOrd="0" presId="urn:microsoft.com/office/officeart/2005/8/layout/targe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CB9963-7C36-4E11-A6E7-F9A7EDB3187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ZA"/>
        </a:p>
      </dgm:t>
    </dgm:pt>
    <dgm:pt modelId="{E704D703-3DA4-4B98-B1E0-5B7702D26056}">
      <dgm:prSet phldrT="[Text]" custT="1"/>
      <dgm:spPr/>
      <dgm:t>
        <a:bodyPr/>
        <a:lstStyle/>
        <a:p>
          <a:r>
            <a:rPr lang="en-US" sz="3200" dirty="0"/>
            <a:t>Year 1 </a:t>
          </a:r>
          <a:endParaRPr lang="en-ZA" sz="3200" dirty="0"/>
        </a:p>
      </dgm:t>
    </dgm:pt>
    <dgm:pt modelId="{839FC523-CBED-4525-ABE4-8070CD9AD88E}" type="parTrans" cxnId="{DC9DCB67-9FD7-400E-96F6-C944ED0A826F}">
      <dgm:prSet/>
      <dgm:spPr/>
      <dgm:t>
        <a:bodyPr/>
        <a:lstStyle/>
        <a:p>
          <a:endParaRPr lang="en-ZA"/>
        </a:p>
      </dgm:t>
    </dgm:pt>
    <dgm:pt modelId="{378DD9E7-3143-4254-82BE-55BFF295A23C}" type="sibTrans" cxnId="{DC9DCB67-9FD7-400E-96F6-C944ED0A826F}">
      <dgm:prSet/>
      <dgm:spPr/>
      <dgm:t>
        <a:bodyPr/>
        <a:lstStyle/>
        <a:p>
          <a:endParaRPr lang="en-ZA"/>
        </a:p>
      </dgm:t>
    </dgm:pt>
    <dgm:pt modelId="{D03AB695-5B90-461F-A617-86F2A2CAE98F}">
      <dgm:prSet phldrT="[Text]" custT="1"/>
      <dgm:spPr/>
      <dgm:t>
        <a:bodyPr/>
        <a:lstStyle/>
        <a:p>
          <a:r>
            <a:rPr lang="en-US" sz="2800" b="1"/>
            <a:t>2020/21 APP</a:t>
          </a:r>
        </a:p>
        <a:p>
          <a:endParaRPr lang="en-ZA" sz="2800" b="1">
            <a:solidFill>
              <a:srgbClr val="00B050"/>
            </a:solidFill>
          </a:endParaRPr>
        </a:p>
      </dgm:t>
    </dgm:pt>
    <dgm:pt modelId="{6A05CE9C-2B34-4789-9496-C82671E46A7E}" type="parTrans" cxnId="{E2E3AD7C-139D-4C4C-9BA1-8D5A945B2D30}">
      <dgm:prSet/>
      <dgm:spPr/>
      <dgm:t>
        <a:bodyPr/>
        <a:lstStyle/>
        <a:p>
          <a:endParaRPr lang="en-ZA"/>
        </a:p>
      </dgm:t>
    </dgm:pt>
    <dgm:pt modelId="{371CB8BA-1F80-4F0B-9817-AD8BCAA828D2}" type="sibTrans" cxnId="{E2E3AD7C-139D-4C4C-9BA1-8D5A945B2D30}">
      <dgm:prSet/>
      <dgm:spPr/>
      <dgm:t>
        <a:bodyPr/>
        <a:lstStyle/>
        <a:p>
          <a:endParaRPr lang="en-ZA"/>
        </a:p>
      </dgm:t>
    </dgm:pt>
    <dgm:pt modelId="{6A070856-3206-4AA0-9848-0F646AE56C11}">
      <dgm:prSet phldrT="[Text]" custT="1"/>
      <dgm:spPr/>
      <dgm:t>
        <a:bodyPr/>
        <a:lstStyle/>
        <a:p>
          <a:r>
            <a:rPr lang="en-US" sz="3200" dirty="0"/>
            <a:t>Year 2</a:t>
          </a:r>
          <a:endParaRPr lang="en-ZA" sz="3200" dirty="0"/>
        </a:p>
      </dgm:t>
    </dgm:pt>
    <dgm:pt modelId="{A1680C46-0F46-420D-94DA-B3706B2F436E}" type="parTrans" cxnId="{427BC439-C7ED-4C4F-944D-91360A8717A4}">
      <dgm:prSet/>
      <dgm:spPr/>
      <dgm:t>
        <a:bodyPr/>
        <a:lstStyle/>
        <a:p>
          <a:endParaRPr lang="en-ZA"/>
        </a:p>
      </dgm:t>
    </dgm:pt>
    <dgm:pt modelId="{CBF04D67-A143-4950-916E-50B691E32B69}" type="sibTrans" cxnId="{427BC439-C7ED-4C4F-944D-91360A8717A4}">
      <dgm:prSet/>
      <dgm:spPr/>
      <dgm:t>
        <a:bodyPr/>
        <a:lstStyle/>
        <a:p>
          <a:endParaRPr lang="en-ZA"/>
        </a:p>
      </dgm:t>
    </dgm:pt>
    <dgm:pt modelId="{4F36BD09-6961-4CDD-A519-0A239CA748F0}">
      <dgm:prSet phldrT="[Text]" custT="1"/>
      <dgm:spPr/>
      <dgm:t>
        <a:bodyPr/>
        <a:lstStyle/>
        <a:p>
          <a:endParaRPr lang="en-US" sz="2800"/>
        </a:p>
        <a:p>
          <a:r>
            <a:rPr lang="en-US" sz="2800" b="1"/>
            <a:t>2021/22</a:t>
          </a:r>
        </a:p>
        <a:p>
          <a:r>
            <a:rPr lang="en-US" sz="2800" b="1"/>
            <a:t>APP</a:t>
          </a:r>
          <a:endParaRPr lang="en-ZA" sz="2800" b="1">
            <a:solidFill>
              <a:srgbClr val="00B050"/>
            </a:solidFill>
          </a:endParaRPr>
        </a:p>
      </dgm:t>
    </dgm:pt>
    <dgm:pt modelId="{B239E967-3564-4C11-8FA1-1AF81C92D409}" type="parTrans" cxnId="{AA2B23FE-1B41-4B6A-A827-F91391E36FA5}">
      <dgm:prSet/>
      <dgm:spPr/>
      <dgm:t>
        <a:bodyPr/>
        <a:lstStyle/>
        <a:p>
          <a:endParaRPr lang="en-ZA"/>
        </a:p>
      </dgm:t>
    </dgm:pt>
    <dgm:pt modelId="{C55A1334-7297-4C1D-BF6C-4A0E0DADC410}" type="sibTrans" cxnId="{AA2B23FE-1B41-4B6A-A827-F91391E36FA5}">
      <dgm:prSet/>
      <dgm:spPr/>
      <dgm:t>
        <a:bodyPr/>
        <a:lstStyle/>
        <a:p>
          <a:endParaRPr lang="en-ZA"/>
        </a:p>
      </dgm:t>
    </dgm:pt>
    <dgm:pt modelId="{18292FC4-0F71-4F74-A439-078216E0DD8B}">
      <dgm:prSet phldrT="[Text]" custT="1"/>
      <dgm:spPr/>
      <dgm:t>
        <a:bodyPr/>
        <a:lstStyle/>
        <a:p>
          <a:r>
            <a:rPr lang="en-US" sz="3200" dirty="0"/>
            <a:t>Year 3</a:t>
          </a:r>
          <a:endParaRPr lang="en-ZA" sz="3200" dirty="0"/>
        </a:p>
      </dgm:t>
    </dgm:pt>
    <dgm:pt modelId="{9C329286-1A6E-4A72-B39B-97E0A067E808}" type="parTrans" cxnId="{F0E2CE93-462F-4D52-BC48-89E6D9BBAE84}">
      <dgm:prSet/>
      <dgm:spPr/>
      <dgm:t>
        <a:bodyPr/>
        <a:lstStyle/>
        <a:p>
          <a:endParaRPr lang="en-ZA"/>
        </a:p>
      </dgm:t>
    </dgm:pt>
    <dgm:pt modelId="{3BE8A1C0-C77C-4C51-8176-7A7B5426EED1}" type="sibTrans" cxnId="{F0E2CE93-462F-4D52-BC48-89E6D9BBAE84}">
      <dgm:prSet/>
      <dgm:spPr/>
      <dgm:t>
        <a:bodyPr/>
        <a:lstStyle/>
        <a:p>
          <a:endParaRPr lang="en-ZA"/>
        </a:p>
      </dgm:t>
    </dgm:pt>
    <dgm:pt modelId="{46EE3414-DFC8-484E-AC99-41E3A6D06FFB}">
      <dgm:prSet phldrT="[Text]" custT="1"/>
      <dgm:spPr/>
      <dgm:t>
        <a:bodyPr/>
        <a:lstStyle/>
        <a:p>
          <a:endParaRPr lang="en-US" sz="2800" dirty="0"/>
        </a:p>
        <a:p>
          <a:r>
            <a:rPr lang="en-US" sz="2800" b="1" dirty="0"/>
            <a:t>2022/23</a:t>
          </a:r>
          <a:endParaRPr lang="en-ZA" sz="2800" b="1" dirty="0"/>
        </a:p>
      </dgm:t>
    </dgm:pt>
    <dgm:pt modelId="{EE46A699-97C1-4612-AA25-53FF02C70716}" type="parTrans" cxnId="{544AE936-1C19-4AF7-9D9C-CEC6D4E25829}">
      <dgm:prSet/>
      <dgm:spPr/>
      <dgm:t>
        <a:bodyPr/>
        <a:lstStyle/>
        <a:p>
          <a:endParaRPr lang="en-ZA"/>
        </a:p>
      </dgm:t>
    </dgm:pt>
    <dgm:pt modelId="{B7279AFF-B3F5-423D-9584-0C9FDA0A4BEF}" type="sibTrans" cxnId="{544AE936-1C19-4AF7-9D9C-CEC6D4E25829}">
      <dgm:prSet/>
      <dgm:spPr/>
      <dgm:t>
        <a:bodyPr/>
        <a:lstStyle/>
        <a:p>
          <a:endParaRPr lang="en-ZA"/>
        </a:p>
      </dgm:t>
    </dgm:pt>
    <dgm:pt modelId="{336F7ECD-A7AB-41CE-90BF-5C9337088EFE}">
      <dgm:prSet custT="1"/>
      <dgm:spPr/>
      <dgm:t>
        <a:bodyPr/>
        <a:lstStyle/>
        <a:p>
          <a:r>
            <a:rPr lang="en-US" sz="3200" dirty="0">
              <a:solidFill>
                <a:srgbClr val="FF0000"/>
              </a:solidFill>
            </a:rPr>
            <a:t>Year 4</a:t>
          </a:r>
          <a:endParaRPr lang="en-ZA" sz="3200" dirty="0">
            <a:solidFill>
              <a:srgbClr val="FF0000"/>
            </a:solidFill>
          </a:endParaRPr>
        </a:p>
      </dgm:t>
    </dgm:pt>
    <dgm:pt modelId="{778C31F7-CD01-47F0-85B9-397928882C4E}" type="parTrans" cxnId="{F17304CB-FCED-4211-9C6B-49C26029352E}">
      <dgm:prSet/>
      <dgm:spPr/>
      <dgm:t>
        <a:bodyPr/>
        <a:lstStyle/>
        <a:p>
          <a:endParaRPr lang="en-ZA"/>
        </a:p>
      </dgm:t>
    </dgm:pt>
    <dgm:pt modelId="{BD018582-2D12-40FE-82D1-A7CFB9A0C2A7}" type="sibTrans" cxnId="{F17304CB-FCED-4211-9C6B-49C26029352E}">
      <dgm:prSet/>
      <dgm:spPr/>
      <dgm:t>
        <a:bodyPr/>
        <a:lstStyle/>
        <a:p>
          <a:endParaRPr lang="en-ZA"/>
        </a:p>
      </dgm:t>
    </dgm:pt>
    <dgm:pt modelId="{8C045370-4DB7-4336-BC9D-2CF10C6E8E91}">
      <dgm:prSet/>
      <dgm:spPr/>
      <dgm:t>
        <a:bodyPr/>
        <a:lstStyle/>
        <a:p>
          <a:endParaRPr lang="en-ZA"/>
        </a:p>
      </dgm:t>
    </dgm:pt>
    <dgm:pt modelId="{7194980E-5A20-4978-8464-290DADF5B610}" type="parTrans" cxnId="{9830C78E-C41B-4A62-98AB-01C0DA98503E}">
      <dgm:prSet/>
      <dgm:spPr/>
      <dgm:t>
        <a:bodyPr/>
        <a:lstStyle/>
        <a:p>
          <a:endParaRPr lang="en-ZA"/>
        </a:p>
      </dgm:t>
    </dgm:pt>
    <dgm:pt modelId="{64F2B397-F18B-4F0B-A2D1-A854FE998ABE}" type="sibTrans" cxnId="{9830C78E-C41B-4A62-98AB-01C0DA98503E}">
      <dgm:prSet/>
      <dgm:spPr/>
      <dgm:t>
        <a:bodyPr/>
        <a:lstStyle/>
        <a:p>
          <a:endParaRPr lang="en-ZA"/>
        </a:p>
      </dgm:t>
    </dgm:pt>
    <dgm:pt modelId="{BF29244E-D85B-49B1-B292-81293776FFE4}">
      <dgm:prSet/>
      <dgm:spPr/>
      <dgm:t>
        <a:bodyPr/>
        <a:lstStyle/>
        <a:p>
          <a:endParaRPr lang="en-ZA" sz="2700"/>
        </a:p>
      </dgm:t>
    </dgm:pt>
    <dgm:pt modelId="{F9BD832B-C8CB-4DED-8F0B-2D9D68D66512}" type="parTrans" cxnId="{87618BBC-E873-49BC-A530-3E7606132CB2}">
      <dgm:prSet/>
      <dgm:spPr/>
      <dgm:t>
        <a:bodyPr/>
        <a:lstStyle/>
        <a:p>
          <a:endParaRPr lang="en-ZA"/>
        </a:p>
      </dgm:t>
    </dgm:pt>
    <dgm:pt modelId="{0C931C57-9230-453B-8EA4-3C2D840D11A8}" type="sibTrans" cxnId="{87618BBC-E873-49BC-A530-3E7606132CB2}">
      <dgm:prSet/>
      <dgm:spPr/>
      <dgm:t>
        <a:bodyPr/>
        <a:lstStyle/>
        <a:p>
          <a:endParaRPr lang="en-ZA"/>
        </a:p>
      </dgm:t>
    </dgm:pt>
    <dgm:pt modelId="{3623DC9E-42F8-473C-9FF7-103F9026CE0D}">
      <dgm:prSet custT="1"/>
      <dgm:spPr/>
      <dgm:t>
        <a:bodyPr/>
        <a:lstStyle/>
        <a:p>
          <a:r>
            <a:rPr lang="en-US" sz="2800" b="1"/>
            <a:t>APP</a:t>
          </a:r>
          <a:endParaRPr lang="en-ZA" sz="2800" b="1">
            <a:solidFill>
              <a:srgbClr val="00B050"/>
            </a:solidFill>
          </a:endParaRPr>
        </a:p>
        <a:p>
          <a:endParaRPr lang="en-ZA" sz="2800" b="1">
            <a:solidFill>
              <a:srgbClr val="00B050"/>
            </a:solidFill>
          </a:endParaRPr>
        </a:p>
      </dgm:t>
    </dgm:pt>
    <dgm:pt modelId="{093AEFFC-18F9-48A3-AD12-961510AF4582}" type="parTrans" cxnId="{5FDA2A2D-5616-4CC1-A234-1ED655743C7B}">
      <dgm:prSet/>
      <dgm:spPr/>
      <dgm:t>
        <a:bodyPr/>
        <a:lstStyle/>
        <a:p>
          <a:endParaRPr lang="en-ZA"/>
        </a:p>
      </dgm:t>
    </dgm:pt>
    <dgm:pt modelId="{4332271C-5B8C-496E-9657-16C4866F0E2E}" type="sibTrans" cxnId="{5FDA2A2D-5616-4CC1-A234-1ED655743C7B}">
      <dgm:prSet/>
      <dgm:spPr/>
      <dgm:t>
        <a:bodyPr/>
        <a:lstStyle/>
        <a:p>
          <a:endParaRPr lang="en-ZA"/>
        </a:p>
      </dgm:t>
    </dgm:pt>
    <dgm:pt modelId="{E4E26799-7483-4DD6-913D-DC82F167D61D}">
      <dgm:prSet phldrT="[Text]" phldr="1"/>
      <dgm:spPr/>
      <dgm:t>
        <a:bodyPr/>
        <a:lstStyle/>
        <a:p>
          <a:endParaRPr lang="en-ZA"/>
        </a:p>
      </dgm:t>
    </dgm:pt>
    <dgm:pt modelId="{C06375C8-2665-4E43-8607-1C4E041F32CC}" type="parTrans" cxnId="{7CE94AFD-BEB6-47AC-B8E2-6A34B88594C9}">
      <dgm:prSet/>
      <dgm:spPr/>
      <dgm:t>
        <a:bodyPr/>
        <a:lstStyle/>
        <a:p>
          <a:endParaRPr lang="en-ZA"/>
        </a:p>
      </dgm:t>
    </dgm:pt>
    <dgm:pt modelId="{325EF5FC-6C7B-4EF1-A69C-60F0BAF5F61A}" type="sibTrans" cxnId="{7CE94AFD-BEB6-47AC-B8E2-6A34B88594C9}">
      <dgm:prSet/>
      <dgm:spPr/>
      <dgm:t>
        <a:bodyPr/>
        <a:lstStyle/>
        <a:p>
          <a:endParaRPr lang="en-ZA"/>
        </a:p>
      </dgm:t>
    </dgm:pt>
    <dgm:pt modelId="{C1F3714C-ACF9-4EAF-ADAC-60868B452307}">
      <dgm:prSet/>
      <dgm:spPr/>
      <dgm:t>
        <a:bodyPr/>
        <a:lstStyle/>
        <a:p>
          <a:endParaRPr lang="en-ZA"/>
        </a:p>
      </dgm:t>
    </dgm:pt>
    <dgm:pt modelId="{5B421A1E-F9A0-4CD0-B7F8-12E2A9E9018E}" type="parTrans" cxnId="{A165910E-A3A7-4194-9967-58698743BB85}">
      <dgm:prSet/>
      <dgm:spPr/>
      <dgm:t>
        <a:bodyPr/>
        <a:lstStyle/>
        <a:p>
          <a:endParaRPr lang="en-ZA"/>
        </a:p>
      </dgm:t>
    </dgm:pt>
    <dgm:pt modelId="{4823438F-0F78-4CAF-BECE-2EB7CE43022E}" type="sibTrans" cxnId="{A165910E-A3A7-4194-9967-58698743BB85}">
      <dgm:prSet/>
      <dgm:spPr/>
      <dgm:t>
        <a:bodyPr/>
        <a:lstStyle/>
        <a:p>
          <a:endParaRPr lang="en-ZA"/>
        </a:p>
      </dgm:t>
    </dgm:pt>
    <dgm:pt modelId="{85DF32CA-954F-4E78-8324-8078596111A2}">
      <dgm:prSet/>
      <dgm:spPr/>
      <dgm:t>
        <a:bodyPr/>
        <a:lstStyle/>
        <a:p>
          <a:endParaRPr lang="en-ZA"/>
        </a:p>
      </dgm:t>
    </dgm:pt>
    <dgm:pt modelId="{2C9095D8-9A5D-4EAB-94F1-A4975E6C6DB1}" type="parTrans" cxnId="{5961D78B-0C1C-4557-971E-0C868B6E2B83}">
      <dgm:prSet/>
      <dgm:spPr/>
      <dgm:t>
        <a:bodyPr/>
        <a:lstStyle/>
        <a:p>
          <a:endParaRPr lang="en-ZA"/>
        </a:p>
      </dgm:t>
    </dgm:pt>
    <dgm:pt modelId="{195F8DB3-F40E-4474-943F-68B89458C7BC}" type="sibTrans" cxnId="{5961D78B-0C1C-4557-971E-0C868B6E2B83}">
      <dgm:prSet/>
      <dgm:spPr/>
      <dgm:t>
        <a:bodyPr/>
        <a:lstStyle/>
        <a:p>
          <a:endParaRPr lang="en-ZA"/>
        </a:p>
      </dgm:t>
    </dgm:pt>
    <dgm:pt modelId="{6A591287-1D39-4708-A431-09D767F4D641}">
      <dgm:prSet custT="1"/>
      <dgm:spPr/>
      <dgm:t>
        <a:bodyPr/>
        <a:lstStyle/>
        <a:p>
          <a:r>
            <a:rPr lang="en-US" sz="3200" dirty="0"/>
            <a:t>Year 5</a:t>
          </a:r>
          <a:endParaRPr lang="en-ZA" sz="3200" dirty="0"/>
        </a:p>
      </dgm:t>
    </dgm:pt>
    <dgm:pt modelId="{729E7D5A-1C66-465D-A0B6-7ED948C49503}" type="parTrans" cxnId="{150B6863-7BED-4557-9D3F-48B0B9D09CEB}">
      <dgm:prSet/>
      <dgm:spPr/>
      <dgm:t>
        <a:bodyPr/>
        <a:lstStyle/>
        <a:p>
          <a:endParaRPr lang="en-ZA"/>
        </a:p>
      </dgm:t>
    </dgm:pt>
    <dgm:pt modelId="{29328167-0FAA-4885-8AF5-7EF8AE973AE8}" type="sibTrans" cxnId="{150B6863-7BED-4557-9D3F-48B0B9D09CEB}">
      <dgm:prSet/>
      <dgm:spPr/>
      <dgm:t>
        <a:bodyPr/>
        <a:lstStyle/>
        <a:p>
          <a:endParaRPr lang="en-ZA"/>
        </a:p>
      </dgm:t>
    </dgm:pt>
    <dgm:pt modelId="{C1C3962C-E031-46A8-99EA-2D1A52A4C391}">
      <dgm:prSet/>
      <dgm:spPr/>
      <dgm:t>
        <a:bodyPr/>
        <a:lstStyle/>
        <a:p>
          <a:endParaRPr lang="en-ZA" dirty="0"/>
        </a:p>
      </dgm:t>
    </dgm:pt>
    <dgm:pt modelId="{452F399B-8F5F-4FE5-9F1D-FEC536E2B33F}" type="parTrans" cxnId="{8D18C2CA-E00A-4AFC-946C-B6A024106EC9}">
      <dgm:prSet/>
      <dgm:spPr/>
      <dgm:t>
        <a:bodyPr/>
        <a:lstStyle/>
        <a:p>
          <a:endParaRPr lang="en-ZA"/>
        </a:p>
      </dgm:t>
    </dgm:pt>
    <dgm:pt modelId="{DF369EB5-E38A-482A-9CA3-3CE1617357FB}" type="sibTrans" cxnId="{8D18C2CA-E00A-4AFC-946C-B6A024106EC9}">
      <dgm:prSet/>
      <dgm:spPr/>
      <dgm:t>
        <a:bodyPr/>
        <a:lstStyle/>
        <a:p>
          <a:endParaRPr lang="en-ZA"/>
        </a:p>
      </dgm:t>
    </dgm:pt>
    <dgm:pt modelId="{2B5CB8F2-B07A-4F17-922E-9245F0D32E44}" type="pres">
      <dgm:prSet presAssocID="{D0CB9963-7C36-4E11-A6E7-F9A7EDB3187B}" presName="Name0" presStyleCnt="0">
        <dgm:presLayoutVars>
          <dgm:chMax val="5"/>
          <dgm:chPref val="5"/>
          <dgm:dir/>
          <dgm:animLvl val="lvl"/>
        </dgm:presLayoutVars>
      </dgm:prSet>
      <dgm:spPr/>
      <dgm:t>
        <a:bodyPr/>
        <a:lstStyle/>
        <a:p>
          <a:endParaRPr lang="en-US"/>
        </a:p>
      </dgm:t>
    </dgm:pt>
    <dgm:pt modelId="{5BB3AE42-8613-41FE-9717-74D0A1EC20F5}" type="pres">
      <dgm:prSet presAssocID="{E704D703-3DA4-4B98-B1E0-5B7702D26056}" presName="parentText1" presStyleLbl="node1" presStyleIdx="0" presStyleCnt="5">
        <dgm:presLayoutVars>
          <dgm:chMax/>
          <dgm:chPref val="3"/>
          <dgm:bulletEnabled val="1"/>
        </dgm:presLayoutVars>
      </dgm:prSet>
      <dgm:spPr/>
      <dgm:t>
        <a:bodyPr/>
        <a:lstStyle/>
        <a:p>
          <a:endParaRPr lang="en-US"/>
        </a:p>
      </dgm:t>
    </dgm:pt>
    <dgm:pt modelId="{42DEEEA2-5177-429E-A3E2-4BC3CA85A947}" type="pres">
      <dgm:prSet presAssocID="{E704D703-3DA4-4B98-B1E0-5B7702D26056}" presName="childText1" presStyleLbl="solidAlignAcc1" presStyleIdx="0" presStyleCnt="3">
        <dgm:presLayoutVars>
          <dgm:chMax val="0"/>
          <dgm:chPref val="0"/>
          <dgm:bulletEnabled val="1"/>
        </dgm:presLayoutVars>
      </dgm:prSet>
      <dgm:spPr/>
      <dgm:t>
        <a:bodyPr/>
        <a:lstStyle/>
        <a:p>
          <a:endParaRPr lang="en-US"/>
        </a:p>
      </dgm:t>
    </dgm:pt>
    <dgm:pt modelId="{3A242D09-A4BA-4CB3-8891-F40657BF6112}" type="pres">
      <dgm:prSet presAssocID="{6A070856-3206-4AA0-9848-0F646AE56C11}" presName="parentText2" presStyleLbl="node1" presStyleIdx="1" presStyleCnt="5">
        <dgm:presLayoutVars>
          <dgm:chMax/>
          <dgm:chPref val="3"/>
          <dgm:bulletEnabled val="1"/>
        </dgm:presLayoutVars>
      </dgm:prSet>
      <dgm:spPr/>
      <dgm:t>
        <a:bodyPr/>
        <a:lstStyle/>
        <a:p>
          <a:endParaRPr lang="en-US"/>
        </a:p>
      </dgm:t>
    </dgm:pt>
    <dgm:pt modelId="{84D0AA1E-CD5C-40A0-B496-2917220AA351}" type="pres">
      <dgm:prSet presAssocID="{6A070856-3206-4AA0-9848-0F646AE56C11}" presName="childText2" presStyleLbl="solidAlignAcc1" presStyleIdx="1" presStyleCnt="3">
        <dgm:presLayoutVars>
          <dgm:chMax val="0"/>
          <dgm:chPref val="0"/>
          <dgm:bulletEnabled val="1"/>
        </dgm:presLayoutVars>
      </dgm:prSet>
      <dgm:spPr/>
      <dgm:t>
        <a:bodyPr/>
        <a:lstStyle/>
        <a:p>
          <a:endParaRPr lang="en-US"/>
        </a:p>
      </dgm:t>
    </dgm:pt>
    <dgm:pt modelId="{9E9FAC7E-87CB-48FD-9DFC-187CF857DB9F}" type="pres">
      <dgm:prSet presAssocID="{18292FC4-0F71-4F74-A439-078216E0DD8B}" presName="parentText3" presStyleLbl="node1" presStyleIdx="2" presStyleCnt="5">
        <dgm:presLayoutVars>
          <dgm:chMax/>
          <dgm:chPref val="3"/>
          <dgm:bulletEnabled val="1"/>
        </dgm:presLayoutVars>
      </dgm:prSet>
      <dgm:spPr/>
      <dgm:t>
        <a:bodyPr/>
        <a:lstStyle/>
        <a:p>
          <a:endParaRPr lang="en-US"/>
        </a:p>
      </dgm:t>
    </dgm:pt>
    <dgm:pt modelId="{74A0EDB4-F86F-4612-9CD7-CBCC315F51E9}" type="pres">
      <dgm:prSet presAssocID="{18292FC4-0F71-4F74-A439-078216E0DD8B}" presName="childText3" presStyleLbl="solidAlignAcc1" presStyleIdx="2" presStyleCnt="3">
        <dgm:presLayoutVars>
          <dgm:chMax val="0"/>
          <dgm:chPref val="0"/>
          <dgm:bulletEnabled val="1"/>
        </dgm:presLayoutVars>
      </dgm:prSet>
      <dgm:spPr/>
      <dgm:t>
        <a:bodyPr/>
        <a:lstStyle/>
        <a:p>
          <a:endParaRPr lang="en-US"/>
        </a:p>
      </dgm:t>
    </dgm:pt>
    <dgm:pt modelId="{38DF604D-793A-411E-9FD4-DD8E0258E07B}" type="pres">
      <dgm:prSet presAssocID="{336F7ECD-A7AB-41CE-90BF-5C9337088EFE}" presName="parentText4" presStyleLbl="node1" presStyleIdx="3" presStyleCnt="5">
        <dgm:presLayoutVars>
          <dgm:chMax/>
          <dgm:chPref val="3"/>
          <dgm:bulletEnabled val="1"/>
        </dgm:presLayoutVars>
      </dgm:prSet>
      <dgm:spPr/>
      <dgm:t>
        <a:bodyPr/>
        <a:lstStyle/>
        <a:p>
          <a:endParaRPr lang="en-US"/>
        </a:p>
      </dgm:t>
    </dgm:pt>
    <dgm:pt modelId="{C919149A-A5DC-40EE-A648-FA7BEF5B9534}" type="pres">
      <dgm:prSet presAssocID="{6A591287-1D39-4708-A431-09D767F4D641}" presName="parentText5" presStyleLbl="node1" presStyleIdx="4" presStyleCnt="5">
        <dgm:presLayoutVars>
          <dgm:chMax/>
          <dgm:chPref val="3"/>
          <dgm:bulletEnabled val="1"/>
        </dgm:presLayoutVars>
      </dgm:prSet>
      <dgm:spPr/>
      <dgm:t>
        <a:bodyPr/>
        <a:lstStyle/>
        <a:p>
          <a:endParaRPr lang="en-US"/>
        </a:p>
      </dgm:t>
    </dgm:pt>
  </dgm:ptLst>
  <dgm:cxnLst>
    <dgm:cxn modelId="{4D9F53A2-D7DC-41C0-B667-D0E0B7FDF755}" type="presOf" srcId="{6A591287-1D39-4708-A431-09D767F4D641}" destId="{C919149A-A5DC-40EE-A648-FA7BEF5B9534}" srcOrd="0" destOrd="0" presId="urn:microsoft.com/office/officeart/2009/3/layout/IncreasingArrowsProcess"/>
    <dgm:cxn modelId="{E2E3AD7C-139D-4C4C-9BA1-8D5A945B2D30}" srcId="{E704D703-3DA4-4B98-B1E0-5B7702D26056}" destId="{D03AB695-5B90-461F-A617-86F2A2CAE98F}" srcOrd="0" destOrd="0" parTransId="{6A05CE9C-2B34-4789-9496-C82671E46A7E}" sibTransId="{371CB8BA-1F80-4F0B-9817-AD8BCAA828D2}"/>
    <dgm:cxn modelId="{D9D9789F-2CBC-4366-AF75-414D81188AD4}" type="presOf" srcId="{6A070856-3206-4AA0-9848-0F646AE56C11}" destId="{3A242D09-A4BA-4CB3-8891-F40657BF6112}" srcOrd="0" destOrd="0" presId="urn:microsoft.com/office/officeart/2009/3/layout/IncreasingArrowsProcess"/>
    <dgm:cxn modelId="{A845F1E0-5815-4FF4-9F14-4D88EE7829A3}" type="presOf" srcId="{BF29244E-D85B-49B1-B292-81293776FFE4}" destId="{74A0EDB4-F86F-4612-9CD7-CBCC315F51E9}" srcOrd="0" destOrd="2" presId="urn:microsoft.com/office/officeart/2009/3/layout/IncreasingArrowsProcess"/>
    <dgm:cxn modelId="{5FDA2A2D-5616-4CC1-A234-1ED655743C7B}" srcId="{18292FC4-0F71-4F74-A439-078216E0DD8B}" destId="{3623DC9E-42F8-473C-9FF7-103F9026CE0D}" srcOrd="1" destOrd="0" parTransId="{093AEFFC-18F9-48A3-AD12-961510AF4582}" sibTransId="{4332271C-5B8C-496E-9657-16C4866F0E2E}"/>
    <dgm:cxn modelId="{5961D78B-0C1C-4557-971E-0C868B6E2B83}" srcId="{D0CB9963-7C36-4E11-A6E7-F9A7EDB3187B}" destId="{85DF32CA-954F-4E78-8324-8078596111A2}" srcOrd="9" destOrd="0" parTransId="{2C9095D8-9A5D-4EAB-94F1-A4975E6C6DB1}" sibTransId="{195F8DB3-F40E-4474-943F-68B89458C7BC}"/>
    <dgm:cxn modelId="{0C3680E6-A9B3-4149-987B-2AC09181200E}" type="presOf" srcId="{18292FC4-0F71-4F74-A439-078216E0DD8B}" destId="{9E9FAC7E-87CB-48FD-9DFC-187CF857DB9F}" srcOrd="0" destOrd="0" presId="urn:microsoft.com/office/officeart/2009/3/layout/IncreasingArrowsProcess"/>
    <dgm:cxn modelId="{DC2BC235-9495-48FA-ABA5-3E2BA2DB1582}" type="presOf" srcId="{3623DC9E-42F8-473C-9FF7-103F9026CE0D}" destId="{74A0EDB4-F86F-4612-9CD7-CBCC315F51E9}" srcOrd="0" destOrd="1" presId="urn:microsoft.com/office/officeart/2009/3/layout/IncreasingArrowsProcess"/>
    <dgm:cxn modelId="{C4C693D0-3557-42D0-9D26-DCFCC44E7898}" type="presOf" srcId="{D0CB9963-7C36-4E11-A6E7-F9A7EDB3187B}" destId="{2B5CB8F2-B07A-4F17-922E-9245F0D32E44}" srcOrd="0" destOrd="0" presId="urn:microsoft.com/office/officeart/2009/3/layout/IncreasingArrowsProcess"/>
    <dgm:cxn modelId="{9830C78E-C41B-4A62-98AB-01C0DA98503E}" srcId="{D0CB9963-7C36-4E11-A6E7-F9A7EDB3187B}" destId="{8C045370-4DB7-4336-BC9D-2CF10C6E8E91}" srcOrd="6" destOrd="0" parTransId="{7194980E-5A20-4978-8464-290DADF5B610}" sibTransId="{64F2B397-F18B-4F0B-A2D1-A854FE998ABE}"/>
    <dgm:cxn modelId="{544AE936-1C19-4AF7-9D9C-CEC6D4E25829}" srcId="{18292FC4-0F71-4F74-A439-078216E0DD8B}" destId="{46EE3414-DFC8-484E-AC99-41E3A6D06FFB}" srcOrd="0" destOrd="0" parTransId="{EE46A699-97C1-4612-AA25-53FF02C70716}" sibTransId="{B7279AFF-B3F5-423D-9584-0C9FDA0A4BEF}"/>
    <dgm:cxn modelId="{1AB83287-1FF8-493C-B973-86FE36E30098}" type="presOf" srcId="{336F7ECD-A7AB-41CE-90BF-5C9337088EFE}" destId="{38DF604D-793A-411E-9FD4-DD8E0258E07B}" srcOrd="0" destOrd="0" presId="urn:microsoft.com/office/officeart/2009/3/layout/IncreasingArrowsProcess"/>
    <dgm:cxn modelId="{4D6050C2-74C9-41BF-92AB-977A1B5FEC2B}" type="presOf" srcId="{4F36BD09-6961-4CDD-A519-0A239CA748F0}" destId="{84D0AA1E-CD5C-40A0-B496-2917220AA351}" srcOrd="0" destOrd="0" presId="urn:microsoft.com/office/officeart/2009/3/layout/IncreasingArrowsProcess"/>
    <dgm:cxn modelId="{F17304CB-FCED-4211-9C6B-49C26029352E}" srcId="{D0CB9963-7C36-4E11-A6E7-F9A7EDB3187B}" destId="{336F7ECD-A7AB-41CE-90BF-5C9337088EFE}" srcOrd="3" destOrd="0" parTransId="{778C31F7-CD01-47F0-85B9-397928882C4E}" sibTransId="{BD018582-2D12-40FE-82D1-A7CFB9A0C2A7}"/>
    <dgm:cxn modelId="{8A0EA893-FB52-4B35-AABA-7B81C98F7FD6}" type="presOf" srcId="{46EE3414-DFC8-484E-AC99-41E3A6D06FFB}" destId="{74A0EDB4-F86F-4612-9CD7-CBCC315F51E9}" srcOrd="0" destOrd="0" presId="urn:microsoft.com/office/officeart/2009/3/layout/IncreasingArrowsProcess"/>
    <dgm:cxn modelId="{F0E2CE93-462F-4D52-BC48-89E6D9BBAE84}" srcId="{D0CB9963-7C36-4E11-A6E7-F9A7EDB3187B}" destId="{18292FC4-0F71-4F74-A439-078216E0DD8B}" srcOrd="2" destOrd="0" parTransId="{9C329286-1A6E-4A72-B39B-97E0A067E808}" sibTransId="{3BE8A1C0-C77C-4C51-8176-7A7B5426EED1}"/>
    <dgm:cxn modelId="{87618BBC-E873-49BC-A530-3E7606132CB2}" srcId="{18292FC4-0F71-4F74-A439-078216E0DD8B}" destId="{BF29244E-D85B-49B1-B292-81293776FFE4}" srcOrd="2" destOrd="0" parTransId="{F9BD832B-C8CB-4DED-8F0B-2D9D68D66512}" sibTransId="{0C931C57-9230-453B-8EA4-3C2D840D11A8}"/>
    <dgm:cxn modelId="{8D18C2CA-E00A-4AFC-946C-B6A024106EC9}" srcId="{D0CB9963-7C36-4E11-A6E7-F9A7EDB3187B}" destId="{C1C3962C-E031-46A8-99EA-2D1A52A4C391}" srcOrd="5" destOrd="0" parTransId="{452F399B-8F5F-4FE5-9F1D-FEC536E2B33F}" sibTransId="{DF369EB5-E38A-482A-9CA3-3CE1617357FB}"/>
    <dgm:cxn modelId="{150B6863-7BED-4557-9D3F-48B0B9D09CEB}" srcId="{D0CB9963-7C36-4E11-A6E7-F9A7EDB3187B}" destId="{6A591287-1D39-4708-A431-09D767F4D641}" srcOrd="4" destOrd="0" parTransId="{729E7D5A-1C66-465D-A0B6-7ED948C49503}" sibTransId="{29328167-0FAA-4885-8AF5-7EF8AE973AE8}"/>
    <dgm:cxn modelId="{DC9DCB67-9FD7-400E-96F6-C944ED0A826F}" srcId="{D0CB9963-7C36-4E11-A6E7-F9A7EDB3187B}" destId="{E704D703-3DA4-4B98-B1E0-5B7702D26056}" srcOrd="0" destOrd="0" parTransId="{839FC523-CBED-4525-ABE4-8070CD9AD88E}" sibTransId="{378DD9E7-3143-4254-82BE-55BFF295A23C}"/>
    <dgm:cxn modelId="{F3E8B485-E38D-4E23-AEC6-4DFD537F7DA4}" type="presOf" srcId="{D03AB695-5B90-461F-A617-86F2A2CAE98F}" destId="{42DEEEA2-5177-429E-A3E2-4BC3CA85A947}" srcOrd="0" destOrd="0" presId="urn:microsoft.com/office/officeart/2009/3/layout/IncreasingArrowsProcess"/>
    <dgm:cxn modelId="{A165910E-A3A7-4194-9967-58698743BB85}" srcId="{D0CB9963-7C36-4E11-A6E7-F9A7EDB3187B}" destId="{C1F3714C-ACF9-4EAF-ADAC-60868B452307}" srcOrd="8" destOrd="0" parTransId="{5B421A1E-F9A0-4CD0-B7F8-12E2A9E9018E}" sibTransId="{4823438F-0F78-4CAF-BECE-2EB7CE43022E}"/>
    <dgm:cxn modelId="{7CE94AFD-BEB6-47AC-B8E2-6A34B88594C9}" srcId="{D0CB9963-7C36-4E11-A6E7-F9A7EDB3187B}" destId="{E4E26799-7483-4DD6-913D-DC82F167D61D}" srcOrd="7" destOrd="0" parTransId="{C06375C8-2665-4E43-8607-1C4E041F32CC}" sibTransId="{325EF5FC-6C7B-4EF1-A69C-60F0BAF5F61A}"/>
    <dgm:cxn modelId="{96CB3842-3656-4A00-8230-E05BA5C6502E}" type="presOf" srcId="{E704D703-3DA4-4B98-B1E0-5B7702D26056}" destId="{5BB3AE42-8613-41FE-9717-74D0A1EC20F5}" srcOrd="0" destOrd="0" presId="urn:microsoft.com/office/officeart/2009/3/layout/IncreasingArrowsProcess"/>
    <dgm:cxn modelId="{AA2B23FE-1B41-4B6A-A827-F91391E36FA5}" srcId="{6A070856-3206-4AA0-9848-0F646AE56C11}" destId="{4F36BD09-6961-4CDD-A519-0A239CA748F0}" srcOrd="0" destOrd="0" parTransId="{B239E967-3564-4C11-8FA1-1AF81C92D409}" sibTransId="{C55A1334-7297-4C1D-BF6C-4A0E0DADC410}"/>
    <dgm:cxn modelId="{427BC439-C7ED-4C4F-944D-91360A8717A4}" srcId="{D0CB9963-7C36-4E11-A6E7-F9A7EDB3187B}" destId="{6A070856-3206-4AA0-9848-0F646AE56C11}" srcOrd="1" destOrd="0" parTransId="{A1680C46-0F46-420D-94DA-B3706B2F436E}" sibTransId="{CBF04D67-A143-4950-916E-50B691E32B69}"/>
    <dgm:cxn modelId="{4D2D6D12-6B33-45EF-A54E-B0480335C39D}" type="presParOf" srcId="{2B5CB8F2-B07A-4F17-922E-9245F0D32E44}" destId="{5BB3AE42-8613-41FE-9717-74D0A1EC20F5}" srcOrd="0" destOrd="0" presId="urn:microsoft.com/office/officeart/2009/3/layout/IncreasingArrowsProcess"/>
    <dgm:cxn modelId="{7DA04F12-DC59-47E8-B7F2-6C26589CFA93}" type="presParOf" srcId="{2B5CB8F2-B07A-4F17-922E-9245F0D32E44}" destId="{42DEEEA2-5177-429E-A3E2-4BC3CA85A947}" srcOrd="1" destOrd="0" presId="urn:microsoft.com/office/officeart/2009/3/layout/IncreasingArrowsProcess"/>
    <dgm:cxn modelId="{644B80CE-E661-4A36-9070-7672767092C5}" type="presParOf" srcId="{2B5CB8F2-B07A-4F17-922E-9245F0D32E44}" destId="{3A242D09-A4BA-4CB3-8891-F40657BF6112}" srcOrd="2" destOrd="0" presId="urn:microsoft.com/office/officeart/2009/3/layout/IncreasingArrowsProcess"/>
    <dgm:cxn modelId="{B141480D-C2B4-4951-9407-B492C2F1A8F7}" type="presParOf" srcId="{2B5CB8F2-B07A-4F17-922E-9245F0D32E44}" destId="{84D0AA1E-CD5C-40A0-B496-2917220AA351}" srcOrd="3" destOrd="0" presId="urn:microsoft.com/office/officeart/2009/3/layout/IncreasingArrowsProcess"/>
    <dgm:cxn modelId="{CE10CA65-8E4F-4223-BAF6-4F4CF9ED32CF}" type="presParOf" srcId="{2B5CB8F2-B07A-4F17-922E-9245F0D32E44}" destId="{9E9FAC7E-87CB-48FD-9DFC-187CF857DB9F}" srcOrd="4" destOrd="0" presId="urn:microsoft.com/office/officeart/2009/3/layout/IncreasingArrowsProcess"/>
    <dgm:cxn modelId="{77568B09-188B-47C2-AAFB-32FB6A73CD2A}" type="presParOf" srcId="{2B5CB8F2-B07A-4F17-922E-9245F0D32E44}" destId="{74A0EDB4-F86F-4612-9CD7-CBCC315F51E9}" srcOrd="5" destOrd="0" presId="urn:microsoft.com/office/officeart/2009/3/layout/IncreasingArrowsProcess"/>
    <dgm:cxn modelId="{386DE7B0-3CA8-48EA-845A-8D995A2151CF}" type="presParOf" srcId="{2B5CB8F2-B07A-4F17-922E-9245F0D32E44}" destId="{38DF604D-793A-411E-9FD4-DD8E0258E07B}" srcOrd="6" destOrd="0" presId="urn:microsoft.com/office/officeart/2009/3/layout/IncreasingArrowsProcess"/>
    <dgm:cxn modelId="{827FDBB8-826A-4706-B1B8-65DBE1306E67}" type="presParOf" srcId="{2B5CB8F2-B07A-4F17-922E-9245F0D32E44}" destId="{C919149A-A5DC-40EE-A648-FA7BEF5B9534}" srcOrd="7" destOrd="0" presId="urn:microsoft.com/office/officeart/2009/3/layout/IncreasingArrowsProcess"/>
  </dgm:cxnLst>
  <dgm:bg/>
  <dgm:whole>
    <a:ln>
      <a:solidFill>
        <a:schemeClr val="accent1">
          <a:lumMod val="75000"/>
        </a:schemeClr>
      </a:solidFill>
    </a:ln>
  </dgm:whole>
  <dgm:extLst>
    <a:ext uri="http://schemas.microsoft.com/office/drawing/2008/diagram">
      <dsp:dataModelExt xmlns:dsp="http://schemas.microsoft.com/office/drawing/2008/diagram" xmlns=""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636F2B-D0C8-440B-89CA-E01CBF89B06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437F72-A93E-47D0-954C-0CCEF87E586C}">
      <dgm:prSet/>
      <dgm:spPr/>
      <dgm:t>
        <a:bodyPr/>
        <a:lstStyle/>
        <a:p>
          <a:pPr>
            <a:lnSpc>
              <a:spcPct val="100000"/>
            </a:lnSpc>
          </a:pPr>
          <a:r>
            <a:rPr lang="en-US" dirty="0"/>
            <a:t>Post Disruption: Lost institutional expertise, memory and relationships. SAQA needs to rebuild </a:t>
          </a:r>
        </a:p>
      </dgm:t>
    </dgm:pt>
    <dgm:pt modelId="{B5A0EB05-01DD-452D-8E88-CCEC5E91325F}" type="parTrans" cxnId="{55B072F4-2C02-45F8-8691-92C771798B04}">
      <dgm:prSet/>
      <dgm:spPr/>
      <dgm:t>
        <a:bodyPr/>
        <a:lstStyle/>
        <a:p>
          <a:endParaRPr lang="en-US"/>
        </a:p>
      </dgm:t>
    </dgm:pt>
    <dgm:pt modelId="{C255D3F8-F98E-4B21-9AB6-3BE176CD340F}" type="sibTrans" cxnId="{55B072F4-2C02-45F8-8691-92C771798B04}">
      <dgm:prSet/>
      <dgm:spPr/>
      <dgm:t>
        <a:bodyPr/>
        <a:lstStyle/>
        <a:p>
          <a:endParaRPr lang="en-US"/>
        </a:p>
      </dgm:t>
    </dgm:pt>
    <dgm:pt modelId="{48BC8CB4-A4D6-4E23-B682-735BF1B4E8D7}">
      <dgm:prSet/>
      <dgm:spPr/>
      <dgm:t>
        <a:bodyPr/>
        <a:lstStyle/>
        <a:p>
          <a:pPr>
            <a:lnSpc>
              <a:spcPct val="100000"/>
            </a:lnSpc>
          </a:pPr>
          <a:r>
            <a:rPr lang="en-US"/>
            <a:t>Funding: </a:t>
          </a:r>
          <a:r>
            <a:rPr lang="en-GB"/>
            <a:t>Building a sustainable business model. SAQA receives 63% from fiscus. Public service provided at a cost. Requires reviewing </a:t>
          </a:r>
          <a:endParaRPr lang="en-US"/>
        </a:p>
      </dgm:t>
    </dgm:pt>
    <dgm:pt modelId="{5A904871-404A-4A3F-8CAA-ACDBD64871B5}" type="parTrans" cxnId="{9402EE61-81B1-4AE3-94A8-DED07DF52A43}">
      <dgm:prSet/>
      <dgm:spPr/>
      <dgm:t>
        <a:bodyPr/>
        <a:lstStyle/>
        <a:p>
          <a:endParaRPr lang="en-US"/>
        </a:p>
      </dgm:t>
    </dgm:pt>
    <dgm:pt modelId="{D5A669E9-6B92-47F5-9D1F-6EE56EF62884}" type="sibTrans" cxnId="{9402EE61-81B1-4AE3-94A8-DED07DF52A43}">
      <dgm:prSet/>
      <dgm:spPr/>
      <dgm:t>
        <a:bodyPr/>
        <a:lstStyle/>
        <a:p>
          <a:endParaRPr lang="en-US"/>
        </a:p>
      </dgm:t>
    </dgm:pt>
    <dgm:pt modelId="{EDF59E47-A32B-4416-98CC-CB0ACB0FBFA6}">
      <dgm:prSet/>
      <dgm:spPr/>
      <dgm:t>
        <a:bodyPr/>
        <a:lstStyle/>
        <a:p>
          <a:pPr>
            <a:lnSpc>
              <a:spcPct val="100000"/>
            </a:lnSpc>
          </a:pPr>
          <a:r>
            <a:rPr lang="en-GB" dirty="0"/>
            <a:t>Automation: </a:t>
          </a:r>
          <a:r>
            <a:rPr lang="en-US" dirty="0"/>
            <a:t>Streamlining internal processes through staggered automation</a:t>
          </a:r>
        </a:p>
      </dgm:t>
    </dgm:pt>
    <dgm:pt modelId="{528CDB8C-70BE-4B6F-B6A2-CCBAE86B04C1}" type="parTrans" cxnId="{0BDF5691-9C24-438C-B024-611027B3B251}">
      <dgm:prSet/>
      <dgm:spPr/>
      <dgm:t>
        <a:bodyPr/>
        <a:lstStyle/>
        <a:p>
          <a:endParaRPr lang="en-US"/>
        </a:p>
      </dgm:t>
    </dgm:pt>
    <dgm:pt modelId="{954F3074-E297-4437-AFE0-0B15D5D628DA}" type="sibTrans" cxnId="{0BDF5691-9C24-438C-B024-611027B3B251}">
      <dgm:prSet/>
      <dgm:spPr/>
      <dgm:t>
        <a:bodyPr/>
        <a:lstStyle/>
        <a:p>
          <a:endParaRPr lang="en-US"/>
        </a:p>
      </dgm:t>
    </dgm:pt>
    <dgm:pt modelId="{8DA2ECA9-4C38-4E07-A38F-FC81A71B6845}" type="pres">
      <dgm:prSet presAssocID="{F5636F2B-D0C8-440B-89CA-E01CBF89B06F}" presName="root" presStyleCnt="0">
        <dgm:presLayoutVars>
          <dgm:dir/>
          <dgm:resizeHandles val="exact"/>
        </dgm:presLayoutVars>
      </dgm:prSet>
      <dgm:spPr/>
      <dgm:t>
        <a:bodyPr/>
        <a:lstStyle/>
        <a:p>
          <a:endParaRPr lang="en-US"/>
        </a:p>
      </dgm:t>
    </dgm:pt>
    <dgm:pt modelId="{CC726B49-ACEF-4A71-8D95-1892B0865C67}" type="pres">
      <dgm:prSet presAssocID="{35437F72-A93E-47D0-954C-0CCEF87E586C}" presName="compNode" presStyleCnt="0"/>
      <dgm:spPr/>
    </dgm:pt>
    <dgm:pt modelId="{8E72B422-8F1C-4825-9775-710A60E4159D}" type="pres">
      <dgm:prSet presAssocID="{35437F72-A93E-47D0-954C-0CCEF87E586C}" presName="bgRect" presStyleLbl="bgShp" presStyleIdx="0" presStyleCnt="3"/>
      <dgm:spPr>
        <a:solidFill>
          <a:schemeClr val="accent1">
            <a:lumMod val="40000"/>
            <a:lumOff val="60000"/>
          </a:schemeClr>
        </a:solidFill>
      </dgm:spPr>
    </dgm:pt>
    <dgm:pt modelId="{A6CFE303-451F-4525-B8A0-0C4FFD6ED19D}" type="pres">
      <dgm:prSet presAssocID="{35437F72-A93E-47D0-954C-0CCEF87E586C}"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xmlns="" id="0" name="" descr="Disconnected"/>
        </a:ext>
      </dgm:extLst>
    </dgm:pt>
    <dgm:pt modelId="{AEC843EE-C9F1-43B5-A15E-1BDDF79B4396}" type="pres">
      <dgm:prSet presAssocID="{35437F72-A93E-47D0-954C-0CCEF87E586C}" presName="spaceRect" presStyleCnt="0"/>
      <dgm:spPr/>
    </dgm:pt>
    <dgm:pt modelId="{9078AFED-1B86-4A12-BCD3-43798BFE30C7}" type="pres">
      <dgm:prSet presAssocID="{35437F72-A93E-47D0-954C-0CCEF87E586C}" presName="parTx" presStyleLbl="revTx" presStyleIdx="0" presStyleCnt="3">
        <dgm:presLayoutVars>
          <dgm:chMax val="0"/>
          <dgm:chPref val="0"/>
        </dgm:presLayoutVars>
      </dgm:prSet>
      <dgm:spPr/>
      <dgm:t>
        <a:bodyPr/>
        <a:lstStyle/>
        <a:p>
          <a:endParaRPr lang="en-US"/>
        </a:p>
      </dgm:t>
    </dgm:pt>
    <dgm:pt modelId="{E48DF518-5132-428C-A6EC-560D4706C064}" type="pres">
      <dgm:prSet presAssocID="{C255D3F8-F98E-4B21-9AB6-3BE176CD340F}" presName="sibTrans" presStyleCnt="0"/>
      <dgm:spPr/>
    </dgm:pt>
    <dgm:pt modelId="{A7BFEB86-83B4-4A66-91DD-726A988F892A}" type="pres">
      <dgm:prSet presAssocID="{48BC8CB4-A4D6-4E23-B682-735BF1B4E8D7}" presName="compNode" presStyleCnt="0"/>
      <dgm:spPr/>
    </dgm:pt>
    <dgm:pt modelId="{DB7A6965-8856-4BDA-91E2-88D29249FC0D}" type="pres">
      <dgm:prSet presAssocID="{48BC8CB4-A4D6-4E23-B682-735BF1B4E8D7}" presName="bgRect" presStyleLbl="bgShp" presStyleIdx="1" presStyleCnt="3"/>
      <dgm:spPr>
        <a:solidFill>
          <a:schemeClr val="accent1">
            <a:lumMod val="60000"/>
            <a:lumOff val="40000"/>
          </a:schemeClr>
        </a:solidFill>
      </dgm:spPr>
    </dgm:pt>
    <dgm:pt modelId="{CD3EEA16-9565-4600-96E3-2BFD81D36D04}" type="pres">
      <dgm:prSet presAssocID="{48BC8CB4-A4D6-4E23-B682-735BF1B4E8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xmlns="" id="0" name="" descr="Dollar"/>
        </a:ext>
      </dgm:extLst>
    </dgm:pt>
    <dgm:pt modelId="{66DE4592-CF34-4201-989A-0DA0E9DE63A5}" type="pres">
      <dgm:prSet presAssocID="{48BC8CB4-A4D6-4E23-B682-735BF1B4E8D7}" presName="spaceRect" presStyleCnt="0"/>
      <dgm:spPr/>
    </dgm:pt>
    <dgm:pt modelId="{A76609B3-5B89-4233-801C-97A32DC26828}" type="pres">
      <dgm:prSet presAssocID="{48BC8CB4-A4D6-4E23-B682-735BF1B4E8D7}" presName="parTx" presStyleLbl="revTx" presStyleIdx="1" presStyleCnt="3">
        <dgm:presLayoutVars>
          <dgm:chMax val="0"/>
          <dgm:chPref val="0"/>
        </dgm:presLayoutVars>
      </dgm:prSet>
      <dgm:spPr/>
      <dgm:t>
        <a:bodyPr/>
        <a:lstStyle/>
        <a:p>
          <a:endParaRPr lang="en-US"/>
        </a:p>
      </dgm:t>
    </dgm:pt>
    <dgm:pt modelId="{4599408A-2828-4B42-8726-941622108EDD}" type="pres">
      <dgm:prSet presAssocID="{D5A669E9-6B92-47F5-9D1F-6EE56EF62884}" presName="sibTrans" presStyleCnt="0"/>
      <dgm:spPr/>
    </dgm:pt>
    <dgm:pt modelId="{02F7C0AB-00C2-41D9-8E77-BF24EC5AE03F}" type="pres">
      <dgm:prSet presAssocID="{EDF59E47-A32B-4416-98CC-CB0ACB0FBFA6}" presName="compNode" presStyleCnt="0"/>
      <dgm:spPr/>
    </dgm:pt>
    <dgm:pt modelId="{0D365545-AFA2-4FB9-A7EC-3549F43316BD}" type="pres">
      <dgm:prSet presAssocID="{EDF59E47-A32B-4416-98CC-CB0ACB0FBFA6}" presName="bgRect" presStyleLbl="bgShp" presStyleIdx="2" presStyleCnt="3"/>
      <dgm:spPr>
        <a:solidFill>
          <a:schemeClr val="accent1">
            <a:lumMod val="75000"/>
          </a:schemeClr>
        </a:solidFill>
      </dgm:spPr>
    </dgm:pt>
    <dgm:pt modelId="{EB22E131-5779-4CB1-BF2D-ADFB56EEA47E}" type="pres">
      <dgm:prSet presAssocID="{EDF59E47-A32B-4416-98CC-CB0ACB0FBF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xmlns="" id="0" name="" descr="Gears"/>
        </a:ext>
      </dgm:extLst>
    </dgm:pt>
    <dgm:pt modelId="{C4330078-FF82-42D4-871F-4F3D9698990A}" type="pres">
      <dgm:prSet presAssocID="{EDF59E47-A32B-4416-98CC-CB0ACB0FBFA6}" presName="spaceRect" presStyleCnt="0"/>
      <dgm:spPr/>
    </dgm:pt>
    <dgm:pt modelId="{7CC54E08-BE6E-4FB2-8BA7-37C5F75F5FE5}" type="pres">
      <dgm:prSet presAssocID="{EDF59E47-A32B-4416-98CC-CB0ACB0FBFA6}" presName="parTx" presStyleLbl="revTx" presStyleIdx="2" presStyleCnt="3">
        <dgm:presLayoutVars>
          <dgm:chMax val="0"/>
          <dgm:chPref val="0"/>
        </dgm:presLayoutVars>
      </dgm:prSet>
      <dgm:spPr/>
      <dgm:t>
        <a:bodyPr/>
        <a:lstStyle/>
        <a:p>
          <a:endParaRPr lang="en-US"/>
        </a:p>
      </dgm:t>
    </dgm:pt>
  </dgm:ptLst>
  <dgm:cxnLst>
    <dgm:cxn modelId="{06A1FBD5-7A4B-40CC-8EF9-175B34241BF7}" type="presOf" srcId="{35437F72-A93E-47D0-954C-0CCEF87E586C}" destId="{9078AFED-1B86-4A12-BCD3-43798BFE30C7}" srcOrd="0" destOrd="0" presId="urn:microsoft.com/office/officeart/2018/2/layout/IconVerticalSolidList"/>
    <dgm:cxn modelId="{55B072F4-2C02-45F8-8691-92C771798B04}" srcId="{F5636F2B-D0C8-440B-89CA-E01CBF89B06F}" destId="{35437F72-A93E-47D0-954C-0CCEF87E586C}" srcOrd="0" destOrd="0" parTransId="{B5A0EB05-01DD-452D-8E88-CCEC5E91325F}" sibTransId="{C255D3F8-F98E-4B21-9AB6-3BE176CD340F}"/>
    <dgm:cxn modelId="{08F1EC5E-6EFA-4823-AE6E-5F5152D342A1}" type="presOf" srcId="{EDF59E47-A32B-4416-98CC-CB0ACB0FBFA6}" destId="{7CC54E08-BE6E-4FB2-8BA7-37C5F75F5FE5}" srcOrd="0" destOrd="0" presId="urn:microsoft.com/office/officeart/2018/2/layout/IconVerticalSolidList"/>
    <dgm:cxn modelId="{0BDF5691-9C24-438C-B024-611027B3B251}" srcId="{F5636F2B-D0C8-440B-89CA-E01CBF89B06F}" destId="{EDF59E47-A32B-4416-98CC-CB0ACB0FBFA6}" srcOrd="2" destOrd="0" parTransId="{528CDB8C-70BE-4B6F-B6A2-CCBAE86B04C1}" sibTransId="{954F3074-E297-4437-AFE0-0B15D5D628DA}"/>
    <dgm:cxn modelId="{C0BFDC2B-9682-4E32-B4CA-D2BC56E8F56F}" type="presOf" srcId="{48BC8CB4-A4D6-4E23-B682-735BF1B4E8D7}" destId="{A76609B3-5B89-4233-801C-97A32DC26828}" srcOrd="0" destOrd="0" presId="urn:microsoft.com/office/officeart/2018/2/layout/IconVerticalSolidList"/>
    <dgm:cxn modelId="{B799B33E-2098-4438-B05F-9F2FFCEA777B}" type="presOf" srcId="{F5636F2B-D0C8-440B-89CA-E01CBF89B06F}" destId="{8DA2ECA9-4C38-4E07-A38F-FC81A71B6845}" srcOrd="0" destOrd="0" presId="urn:microsoft.com/office/officeart/2018/2/layout/IconVerticalSolidList"/>
    <dgm:cxn modelId="{9402EE61-81B1-4AE3-94A8-DED07DF52A43}" srcId="{F5636F2B-D0C8-440B-89CA-E01CBF89B06F}" destId="{48BC8CB4-A4D6-4E23-B682-735BF1B4E8D7}" srcOrd="1" destOrd="0" parTransId="{5A904871-404A-4A3F-8CAA-ACDBD64871B5}" sibTransId="{D5A669E9-6B92-47F5-9D1F-6EE56EF62884}"/>
    <dgm:cxn modelId="{22AEC8DF-DBF3-493E-A815-E1D6D2036E24}" type="presParOf" srcId="{8DA2ECA9-4C38-4E07-A38F-FC81A71B6845}" destId="{CC726B49-ACEF-4A71-8D95-1892B0865C67}" srcOrd="0" destOrd="0" presId="urn:microsoft.com/office/officeart/2018/2/layout/IconVerticalSolidList"/>
    <dgm:cxn modelId="{15814A35-04E6-4EC0-A8A7-73373B98877B}" type="presParOf" srcId="{CC726B49-ACEF-4A71-8D95-1892B0865C67}" destId="{8E72B422-8F1C-4825-9775-710A60E4159D}" srcOrd="0" destOrd="0" presId="urn:microsoft.com/office/officeart/2018/2/layout/IconVerticalSolidList"/>
    <dgm:cxn modelId="{DF7BACCE-97EA-4D28-88B2-19562CD58486}" type="presParOf" srcId="{CC726B49-ACEF-4A71-8D95-1892B0865C67}" destId="{A6CFE303-451F-4525-B8A0-0C4FFD6ED19D}" srcOrd="1" destOrd="0" presId="urn:microsoft.com/office/officeart/2018/2/layout/IconVerticalSolidList"/>
    <dgm:cxn modelId="{97DE7A09-E78B-4C5F-A6C5-94D3A3EFFAE8}" type="presParOf" srcId="{CC726B49-ACEF-4A71-8D95-1892B0865C67}" destId="{AEC843EE-C9F1-43B5-A15E-1BDDF79B4396}" srcOrd="2" destOrd="0" presId="urn:microsoft.com/office/officeart/2018/2/layout/IconVerticalSolidList"/>
    <dgm:cxn modelId="{A60257AE-597B-4463-86D3-3C62F619594E}" type="presParOf" srcId="{CC726B49-ACEF-4A71-8D95-1892B0865C67}" destId="{9078AFED-1B86-4A12-BCD3-43798BFE30C7}" srcOrd="3" destOrd="0" presId="urn:microsoft.com/office/officeart/2018/2/layout/IconVerticalSolidList"/>
    <dgm:cxn modelId="{4B9165C0-E732-4A0B-837C-C1C4477D6AE4}" type="presParOf" srcId="{8DA2ECA9-4C38-4E07-A38F-FC81A71B6845}" destId="{E48DF518-5132-428C-A6EC-560D4706C064}" srcOrd="1" destOrd="0" presId="urn:microsoft.com/office/officeart/2018/2/layout/IconVerticalSolidList"/>
    <dgm:cxn modelId="{0CEBF5FF-A70C-46E8-9257-3B67F4D4D4EB}" type="presParOf" srcId="{8DA2ECA9-4C38-4E07-A38F-FC81A71B6845}" destId="{A7BFEB86-83B4-4A66-91DD-726A988F892A}" srcOrd="2" destOrd="0" presId="urn:microsoft.com/office/officeart/2018/2/layout/IconVerticalSolidList"/>
    <dgm:cxn modelId="{2E53647E-1EF3-4F81-B371-C06000870153}" type="presParOf" srcId="{A7BFEB86-83B4-4A66-91DD-726A988F892A}" destId="{DB7A6965-8856-4BDA-91E2-88D29249FC0D}" srcOrd="0" destOrd="0" presId="urn:microsoft.com/office/officeart/2018/2/layout/IconVerticalSolidList"/>
    <dgm:cxn modelId="{43B149E2-5166-42CE-B6CD-3D593536AA33}" type="presParOf" srcId="{A7BFEB86-83B4-4A66-91DD-726A988F892A}" destId="{CD3EEA16-9565-4600-96E3-2BFD81D36D04}" srcOrd="1" destOrd="0" presId="urn:microsoft.com/office/officeart/2018/2/layout/IconVerticalSolidList"/>
    <dgm:cxn modelId="{77540ABB-529C-4CA8-A0A8-636FFFF5D0C8}" type="presParOf" srcId="{A7BFEB86-83B4-4A66-91DD-726A988F892A}" destId="{66DE4592-CF34-4201-989A-0DA0E9DE63A5}" srcOrd="2" destOrd="0" presId="urn:microsoft.com/office/officeart/2018/2/layout/IconVerticalSolidList"/>
    <dgm:cxn modelId="{995C8BE2-AE3F-47E4-A93A-610967252AAD}" type="presParOf" srcId="{A7BFEB86-83B4-4A66-91DD-726A988F892A}" destId="{A76609B3-5B89-4233-801C-97A32DC26828}" srcOrd="3" destOrd="0" presId="urn:microsoft.com/office/officeart/2018/2/layout/IconVerticalSolidList"/>
    <dgm:cxn modelId="{B1AFE4E5-CE4D-469F-9E47-E4AEB83C814B}" type="presParOf" srcId="{8DA2ECA9-4C38-4E07-A38F-FC81A71B6845}" destId="{4599408A-2828-4B42-8726-941622108EDD}" srcOrd="3" destOrd="0" presId="urn:microsoft.com/office/officeart/2018/2/layout/IconVerticalSolidList"/>
    <dgm:cxn modelId="{FBC97A91-0134-4E14-9447-44BF93DE32C8}" type="presParOf" srcId="{8DA2ECA9-4C38-4E07-A38F-FC81A71B6845}" destId="{02F7C0AB-00C2-41D9-8E77-BF24EC5AE03F}" srcOrd="4" destOrd="0" presId="urn:microsoft.com/office/officeart/2018/2/layout/IconVerticalSolidList"/>
    <dgm:cxn modelId="{D079189E-2A70-4BFF-9F89-DE9363174093}" type="presParOf" srcId="{02F7C0AB-00C2-41D9-8E77-BF24EC5AE03F}" destId="{0D365545-AFA2-4FB9-A7EC-3549F43316BD}" srcOrd="0" destOrd="0" presId="urn:microsoft.com/office/officeart/2018/2/layout/IconVerticalSolidList"/>
    <dgm:cxn modelId="{8C3DD7AE-4984-41F7-B3D0-D87643E90A82}" type="presParOf" srcId="{02F7C0AB-00C2-41D9-8E77-BF24EC5AE03F}" destId="{EB22E131-5779-4CB1-BF2D-ADFB56EEA47E}" srcOrd="1" destOrd="0" presId="urn:microsoft.com/office/officeart/2018/2/layout/IconVerticalSolidList"/>
    <dgm:cxn modelId="{F5DC0BCF-8885-4529-8A04-CB45A1F82CD8}" type="presParOf" srcId="{02F7C0AB-00C2-41D9-8E77-BF24EC5AE03F}" destId="{C4330078-FF82-42D4-871F-4F3D9698990A}" srcOrd="2" destOrd="0" presId="urn:microsoft.com/office/officeart/2018/2/layout/IconVerticalSolidList"/>
    <dgm:cxn modelId="{13BE9E4E-147F-44D8-887A-9FE509810501}" type="presParOf" srcId="{02F7C0AB-00C2-41D9-8E77-BF24EC5AE03F}" destId="{7CC54E08-BE6E-4FB2-8BA7-37C5F75F5FE5}"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D2375E-6A1D-4AC7-B6CA-A6202DBB4F2C}" type="doc">
      <dgm:prSet loTypeId="urn:microsoft.com/office/officeart/2005/8/layout/pList2#1" loCatId="picture" qsTypeId="urn:microsoft.com/office/officeart/2005/8/quickstyle/simple1" qsCatId="simple" csTypeId="urn:microsoft.com/office/officeart/2005/8/colors/colorful5" csCatId="colorful" phldr="1"/>
      <dgm:spPr/>
    </dgm:pt>
    <dgm:pt modelId="{465DA85A-ED30-43E9-85FC-53698D9350A4}">
      <dgm:prSet phldrT="[Text]" custT="1"/>
      <dgm:spPr/>
      <dgm:t>
        <a:bodyPr/>
        <a:lstStyle/>
        <a:p>
          <a:r>
            <a:rPr lang="en-US" sz="1600" dirty="0"/>
            <a:t>Implement Automation project</a:t>
          </a:r>
        </a:p>
      </dgm:t>
    </dgm:pt>
    <dgm:pt modelId="{E61A227B-F8B4-4760-B6E0-762F12EACDE4}" type="parTrans" cxnId="{D21D91D9-08A6-4F8A-97C4-4616A999F334}">
      <dgm:prSet/>
      <dgm:spPr/>
      <dgm:t>
        <a:bodyPr/>
        <a:lstStyle/>
        <a:p>
          <a:endParaRPr lang="en-US" sz="1600"/>
        </a:p>
      </dgm:t>
    </dgm:pt>
    <dgm:pt modelId="{672E86FC-11D9-48D5-B5D8-0FCD71ED8FB3}" type="sibTrans" cxnId="{D21D91D9-08A6-4F8A-97C4-4616A999F334}">
      <dgm:prSet/>
      <dgm:spPr/>
      <dgm:t>
        <a:bodyPr/>
        <a:lstStyle/>
        <a:p>
          <a:endParaRPr lang="en-US" sz="1600"/>
        </a:p>
      </dgm:t>
    </dgm:pt>
    <dgm:pt modelId="{18913FF4-768B-4AC1-861B-27499313ABD6}">
      <dgm:prSet custT="1"/>
      <dgm:spPr/>
      <dgm:t>
        <a:bodyPr/>
        <a:lstStyle/>
        <a:p>
          <a:pPr rtl="0"/>
          <a:r>
            <a:rPr lang="en-ZA" sz="1600"/>
            <a:t>Implementation of </a:t>
          </a:r>
          <a:r>
            <a:rPr lang="en-US" sz="1600"/>
            <a:t>NQF Amendment Act, 2019 if</a:t>
          </a:r>
          <a:r>
            <a:rPr lang="en-US" sz="1600">
              <a:latin typeface="Calibri Light" panose="020F0302020204030204"/>
            </a:rPr>
            <a:t> proclaimed by</a:t>
          </a:r>
          <a:r>
            <a:rPr lang="en-US" sz="1600"/>
            <a:t> President</a:t>
          </a:r>
          <a:r>
            <a:rPr lang="en-US" sz="1600">
              <a:latin typeface="Calibri Light" panose="020F0302020204030204"/>
            </a:rPr>
            <a:t> </a:t>
          </a:r>
          <a:endParaRPr lang="en-US" sz="1600"/>
        </a:p>
      </dgm:t>
    </dgm:pt>
    <dgm:pt modelId="{BBF539D3-AE9D-4870-BEC9-08E0600CF2CF}" type="parTrans" cxnId="{31577F65-9126-4307-AB76-EC24A2D163D1}">
      <dgm:prSet/>
      <dgm:spPr/>
      <dgm:t>
        <a:bodyPr/>
        <a:lstStyle/>
        <a:p>
          <a:endParaRPr lang="en-US" sz="1600"/>
        </a:p>
      </dgm:t>
    </dgm:pt>
    <dgm:pt modelId="{02AA72C2-BAD4-4985-B490-F6067592558E}" type="sibTrans" cxnId="{31577F65-9126-4307-AB76-EC24A2D163D1}">
      <dgm:prSet/>
      <dgm:spPr/>
      <dgm:t>
        <a:bodyPr/>
        <a:lstStyle/>
        <a:p>
          <a:endParaRPr lang="en-US" sz="1600"/>
        </a:p>
      </dgm:t>
    </dgm:pt>
    <dgm:pt modelId="{816BB000-A2E6-46E5-B72C-4164447BA272}">
      <dgm:prSet custT="1"/>
      <dgm:spPr/>
      <dgm:t>
        <a:bodyPr/>
        <a:lstStyle/>
        <a:p>
          <a:pPr rtl="0"/>
          <a:r>
            <a:rPr lang="fr-FR" sz="1600" dirty="0"/>
            <a:t>Addis Convention </a:t>
          </a:r>
          <a:r>
            <a:rPr lang="fr-FR" sz="1600" dirty="0" err="1"/>
            <a:t>Implementation</a:t>
          </a:r>
          <a:r>
            <a:rPr lang="fr-FR" sz="1600" dirty="0"/>
            <a:t>, </a:t>
          </a:r>
          <a:r>
            <a:rPr lang="fr-FR" sz="1600" dirty="0">
              <a:latin typeface="Calibri Light" panose="020F0302020204030204"/>
            </a:rPr>
            <a:t>once structures are </a:t>
          </a:r>
          <a:r>
            <a:rPr lang="fr-FR" sz="1600" dirty="0" err="1">
              <a:latin typeface="Calibri Light" panose="020F0302020204030204"/>
            </a:rPr>
            <a:t>finalised</a:t>
          </a:r>
          <a:r>
            <a:rPr lang="fr-FR" sz="1600" dirty="0">
              <a:latin typeface="Calibri Light" panose="020F0302020204030204"/>
            </a:rPr>
            <a:t> and </a:t>
          </a:r>
          <a:r>
            <a:rPr lang="fr-FR" sz="1600" dirty="0" err="1">
              <a:latin typeface="Calibri Light" panose="020F0302020204030204"/>
            </a:rPr>
            <a:t>implementation</a:t>
          </a:r>
          <a:r>
            <a:rPr lang="fr-FR" sz="1600" dirty="0">
              <a:latin typeface="Calibri Light" panose="020F0302020204030204"/>
            </a:rPr>
            <a:t> plan </a:t>
          </a:r>
          <a:r>
            <a:rPr lang="fr-FR" sz="1600" dirty="0" err="1">
              <a:latin typeface="Calibri Light" panose="020F0302020204030204"/>
            </a:rPr>
            <a:t>approved</a:t>
          </a:r>
          <a:endParaRPr lang="en-US" sz="1600" dirty="0"/>
        </a:p>
      </dgm:t>
    </dgm:pt>
    <dgm:pt modelId="{3ACB9442-51D2-4787-AFFD-706B13EB5443}" type="parTrans" cxnId="{4B858D10-FC96-46C9-BCD8-FDB8057A6A63}">
      <dgm:prSet/>
      <dgm:spPr/>
      <dgm:t>
        <a:bodyPr/>
        <a:lstStyle/>
        <a:p>
          <a:endParaRPr lang="en-US" sz="1600"/>
        </a:p>
      </dgm:t>
    </dgm:pt>
    <dgm:pt modelId="{64D53138-BB99-4C8D-8A7C-4EB91856C028}" type="sibTrans" cxnId="{4B858D10-FC96-46C9-BCD8-FDB8057A6A63}">
      <dgm:prSet/>
      <dgm:spPr/>
      <dgm:t>
        <a:bodyPr/>
        <a:lstStyle/>
        <a:p>
          <a:endParaRPr lang="en-US" sz="1600"/>
        </a:p>
      </dgm:t>
    </dgm:pt>
    <dgm:pt modelId="{02238E03-7ACE-4FD4-AE83-8848BDB6611B}">
      <dgm:prSet custT="1"/>
      <dgm:spPr/>
      <dgm:t>
        <a:bodyPr/>
        <a:lstStyle/>
        <a:p>
          <a:pPr rtl="0"/>
          <a:r>
            <a:rPr lang="en-US" sz="1600"/>
            <a:t>Organisational structure and revival</a:t>
          </a:r>
          <a:r>
            <a:rPr lang="en-US" sz="1600">
              <a:latin typeface="Calibri Light" panose="020F0302020204030204"/>
            </a:rPr>
            <a:t> </a:t>
          </a:r>
          <a:endParaRPr lang="en-US" sz="1600"/>
        </a:p>
      </dgm:t>
    </dgm:pt>
    <dgm:pt modelId="{6900B14F-39AE-4511-A712-AF9AD63CCF47}" type="parTrans" cxnId="{428627F4-825B-4BB3-A706-AEE71C4E24F3}">
      <dgm:prSet/>
      <dgm:spPr/>
      <dgm:t>
        <a:bodyPr/>
        <a:lstStyle/>
        <a:p>
          <a:endParaRPr lang="en-US" sz="1600"/>
        </a:p>
      </dgm:t>
    </dgm:pt>
    <dgm:pt modelId="{58C9E504-C749-4D9B-A644-78BE73FCAA5E}" type="sibTrans" cxnId="{428627F4-825B-4BB3-A706-AEE71C4E24F3}">
      <dgm:prSet/>
      <dgm:spPr/>
      <dgm:t>
        <a:bodyPr/>
        <a:lstStyle/>
        <a:p>
          <a:endParaRPr lang="en-US" sz="1600"/>
        </a:p>
      </dgm:t>
    </dgm:pt>
    <dgm:pt modelId="{1819069B-8D07-4743-AD6E-3B26D1AD3356}">
      <dgm:prSet custT="1"/>
      <dgm:spPr/>
      <dgm:t>
        <a:bodyPr/>
        <a:lstStyle/>
        <a:p>
          <a:pPr rtl="0"/>
          <a:r>
            <a:rPr lang="en-US" sz="1600"/>
            <a:t>Financial Stability (</a:t>
          </a:r>
          <a:r>
            <a:rPr lang="en-US" sz="1600">
              <a:latin typeface="Calibri Light" panose="020F0302020204030204"/>
            </a:rPr>
            <a:t>approx 60</a:t>
          </a:r>
          <a:r>
            <a:rPr lang="en-US" sz="1600"/>
            <a:t>% of income from fiscus)</a:t>
          </a:r>
          <a:endParaRPr lang="en-ZA" sz="1600"/>
        </a:p>
      </dgm:t>
    </dgm:pt>
    <dgm:pt modelId="{8E7CB53C-3DAD-4A7E-90DA-640575DFC557}" type="parTrans" cxnId="{59AF69E0-3A64-4B39-8AEA-A7876F2D236F}">
      <dgm:prSet/>
      <dgm:spPr/>
      <dgm:t>
        <a:bodyPr/>
        <a:lstStyle/>
        <a:p>
          <a:endParaRPr lang="en-ZA" sz="1600"/>
        </a:p>
      </dgm:t>
    </dgm:pt>
    <dgm:pt modelId="{A305CA75-1951-404A-B6CB-013D8F017FE5}" type="sibTrans" cxnId="{59AF69E0-3A64-4B39-8AEA-A7876F2D236F}">
      <dgm:prSet/>
      <dgm:spPr/>
      <dgm:t>
        <a:bodyPr/>
        <a:lstStyle/>
        <a:p>
          <a:endParaRPr lang="en-ZA" sz="1600"/>
        </a:p>
      </dgm:t>
    </dgm:pt>
    <dgm:pt modelId="{3A8EFEA8-7C29-4BEC-8E11-D405C6B87E45}">
      <dgm:prSet custT="1"/>
      <dgm:spPr/>
      <dgm:t>
        <a:bodyPr/>
        <a:lstStyle/>
        <a:p>
          <a:pPr rtl="0"/>
          <a:r>
            <a:rPr lang="en-US" sz="1600"/>
            <a:t>NQF Review </a:t>
          </a:r>
          <a:r>
            <a:rPr lang="en-US" sz="1600">
              <a:latin typeface="Calibri Light" panose="020F0302020204030204"/>
            </a:rPr>
            <a:t>and Review of the Professional Body function</a:t>
          </a:r>
          <a:endParaRPr lang="en-ZA" sz="1600"/>
        </a:p>
      </dgm:t>
    </dgm:pt>
    <dgm:pt modelId="{2B7B3D4D-2787-49F3-B782-3F46FBCB03DB}" type="parTrans" cxnId="{F4ADA9B1-2609-4BDB-9C82-D301886ED2A8}">
      <dgm:prSet/>
      <dgm:spPr/>
      <dgm:t>
        <a:bodyPr/>
        <a:lstStyle/>
        <a:p>
          <a:endParaRPr lang="en-ZA" sz="1600"/>
        </a:p>
      </dgm:t>
    </dgm:pt>
    <dgm:pt modelId="{3013AD91-7D8F-4B0D-A3E8-5BC7453B4EBC}" type="sibTrans" cxnId="{F4ADA9B1-2609-4BDB-9C82-D301886ED2A8}">
      <dgm:prSet/>
      <dgm:spPr/>
      <dgm:t>
        <a:bodyPr/>
        <a:lstStyle/>
        <a:p>
          <a:endParaRPr lang="en-ZA" sz="1600"/>
        </a:p>
      </dgm:t>
    </dgm:pt>
    <dgm:pt modelId="{6835FBF8-970F-4BF7-9EE4-A6806BAE41B6}" type="pres">
      <dgm:prSet presAssocID="{B3D2375E-6A1D-4AC7-B6CA-A6202DBB4F2C}" presName="Name0" presStyleCnt="0">
        <dgm:presLayoutVars>
          <dgm:dir/>
          <dgm:resizeHandles val="exact"/>
        </dgm:presLayoutVars>
      </dgm:prSet>
      <dgm:spPr/>
    </dgm:pt>
    <dgm:pt modelId="{C9FCA96D-41EF-41BD-BABD-4E4E1D5588A7}" type="pres">
      <dgm:prSet presAssocID="{B3D2375E-6A1D-4AC7-B6CA-A6202DBB4F2C}" presName="bkgdShp" presStyleLbl="alignAccFollowNode1" presStyleIdx="0" presStyleCnt="1"/>
      <dgm:spPr/>
    </dgm:pt>
    <dgm:pt modelId="{B063A665-5E1B-4BC6-8CFB-C99570C2DFFD}" type="pres">
      <dgm:prSet presAssocID="{B3D2375E-6A1D-4AC7-B6CA-A6202DBB4F2C}" presName="linComp" presStyleCnt="0"/>
      <dgm:spPr/>
    </dgm:pt>
    <dgm:pt modelId="{91EDC1B8-F386-41BE-BDCE-9C1470F52DCE}" type="pres">
      <dgm:prSet presAssocID="{465DA85A-ED30-43E9-85FC-53698D9350A4}" presName="compNode" presStyleCnt="0"/>
      <dgm:spPr/>
    </dgm:pt>
    <dgm:pt modelId="{4CF9487E-3AAF-43F6-B322-0D6CC8114208}" type="pres">
      <dgm:prSet presAssocID="{465DA85A-ED30-43E9-85FC-53698D9350A4}" presName="node" presStyleLbl="node1" presStyleIdx="0" presStyleCnt="6">
        <dgm:presLayoutVars>
          <dgm:bulletEnabled val="1"/>
        </dgm:presLayoutVars>
      </dgm:prSet>
      <dgm:spPr/>
      <dgm:t>
        <a:bodyPr/>
        <a:lstStyle/>
        <a:p>
          <a:endParaRPr lang="en-US"/>
        </a:p>
      </dgm:t>
    </dgm:pt>
    <dgm:pt modelId="{18EEE161-4B06-435B-803B-671A814B3CA2}" type="pres">
      <dgm:prSet presAssocID="{465DA85A-ED30-43E9-85FC-53698D9350A4}" presName="invisiNode" presStyleLbl="node1" presStyleIdx="0" presStyleCnt="6"/>
      <dgm:spPr/>
    </dgm:pt>
    <dgm:pt modelId="{DB4FA293-4CFA-442B-830C-61EE42396651}" type="pres">
      <dgm:prSet presAssocID="{465DA85A-ED30-43E9-85FC-53698D9350A4}"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xmlns="" val="0"/>
              </a:ext>
            </a:extLst>
          </a:blip>
          <a:srcRect/>
          <a:stretch>
            <a:fillRect t="-9000" b="-9000"/>
          </a:stretch>
        </a:blipFill>
      </dgm:spPr>
    </dgm:pt>
    <dgm:pt modelId="{76ACCB00-C8EA-4A19-BB07-414B0694EF9C}" type="pres">
      <dgm:prSet presAssocID="{672E86FC-11D9-48D5-B5D8-0FCD71ED8FB3}" presName="sibTrans" presStyleLbl="sibTrans2D1" presStyleIdx="0" presStyleCnt="0"/>
      <dgm:spPr/>
      <dgm:t>
        <a:bodyPr/>
        <a:lstStyle/>
        <a:p>
          <a:endParaRPr lang="en-US"/>
        </a:p>
      </dgm:t>
    </dgm:pt>
    <dgm:pt modelId="{E07E5BBE-0EC8-42E3-8D19-2AA8A94EB499}" type="pres">
      <dgm:prSet presAssocID="{18913FF4-768B-4AC1-861B-27499313ABD6}" presName="compNode" presStyleCnt="0"/>
      <dgm:spPr/>
    </dgm:pt>
    <dgm:pt modelId="{EED138B0-C137-4832-8AB2-6B7DD1750E43}" type="pres">
      <dgm:prSet presAssocID="{18913FF4-768B-4AC1-861B-27499313ABD6}" presName="node" presStyleLbl="node1" presStyleIdx="1" presStyleCnt="6">
        <dgm:presLayoutVars>
          <dgm:bulletEnabled val="1"/>
        </dgm:presLayoutVars>
      </dgm:prSet>
      <dgm:spPr/>
      <dgm:t>
        <a:bodyPr/>
        <a:lstStyle/>
        <a:p>
          <a:endParaRPr lang="en-US"/>
        </a:p>
      </dgm:t>
    </dgm:pt>
    <dgm:pt modelId="{C64E8D0A-3D50-4726-9064-02807B7F4540}" type="pres">
      <dgm:prSet presAssocID="{18913FF4-768B-4AC1-861B-27499313ABD6}" presName="invisiNode" presStyleLbl="node1" presStyleIdx="1" presStyleCnt="6"/>
      <dgm:spPr/>
    </dgm:pt>
    <dgm:pt modelId="{552E30E2-4A45-45AC-B790-181174B5575A}" type="pres">
      <dgm:prSet presAssocID="{18913FF4-768B-4AC1-861B-27499313ABD6}"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xmlns="" val="0"/>
              </a:ext>
            </a:extLst>
          </a:blip>
          <a:srcRect/>
          <a:stretch>
            <a:fillRect t="-21000" b="-21000"/>
          </a:stretch>
        </a:blipFill>
      </dgm:spPr>
    </dgm:pt>
    <dgm:pt modelId="{5578ED36-CA6F-46AC-8CD1-FE862F48D3C6}" type="pres">
      <dgm:prSet presAssocID="{02AA72C2-BAD4-4985-B490-F6067592558E}" presName="sibTrans" presStyleLbl="sibTrans2D1" presStyleIdx="0" presStyleCnt="0"/>
      <dgm:spPr/>
      <dgm:t>
        <a:bodyPr/>
        <a:lstStyle/>
        <a:p>
          <a:endParaRPr lang="en-US"/>
        </a:p>
      </dgm:t>
    </dgm:pt>
    <dgm:pt modelId="{5C84B827-8E66-436E-93E6-06DD825D16D5}" type="pres">
      <dgm:prSet presAssocID="{816BB000-A2E6-46E5-B72C-4164447BA272}" presName="compNode" presStyleCnt="0"/>
      <dgm:spPr/>
    </dgm:pt>
    <dgm:pt modelId="{FAF7B59C-5447-4B18-9146-FAFC0F54E8C3}" type="pres">
      <dgm:prSet presAssocID="{816BB000-A2E6-46E5-B72C-4164447BA272}" presName="node" presStyleLbl="node1" presStyleIdx="2" presStyleCnt="6">
        <dgm:presLayoutVars>
          <dgm:bulletEnabled val="1"/>
        </dgm:presLayoutVars>
      </dgm:prSet>
      <dgm:spPr/>
      <dgm:t>
        <a:bodyPr/>
        <a:lstStyle/>
        <a:p>
          <a:endParaRPr lang="en-US"/>
        </a:p>
      </dgm:t>
    </dgm:pt>
    <dgm:pt modelId="{C41A0117-110F-42DA-902F-DFAD4BCC9590}" type="pres">
      <dgm:prSet presAssocID="{816BB000-A2E6-46E5-B72C-4164447BA272}" presName="invisiNode" presStyleLbl="node1" presStyleIdx="2" presStyleCnt="6"/>
      <dgm:spPr/>
    </dgm:pt>
    <dgm:pt modelId="{C7D2B9C3-6B7A-412E-96A3-2DB1ED6EB8A1}" type="pres">
      <dgm:prSet presAssocID="{816BB000-A2E6-46E5-B72C-4164447BA272}"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65000" b="-65000"/>
          </a:stretch>
        </a:blipFill>
      </dgm:spPr>
    </dgm:pt>
    <dgm:pt modelId="{0B017E72-6130-4D7D-8536-20427CB334F2}" type="pres">
      <dgm:prSet presAssocID="{64D53138-BB99-4C8D-8A7C-4EB91856C028}" presName="sibTrans" presStyleLbl="sibTrans2D1" presStyleIdx="0" presStyleCnt="0"/>
      <dgm:spPr/>
      <dgm:t>
        <a:bodyPr/>
        <a:lstStyle/>
        <a:p>
          <a:endParaRPr lang="en-US"/>
        </a:p>
      </dgm:t>
    </dgm:pt>
    <dgm:pt modelId="{7A197655-FE98-4C84-A2FA-DF65360E6A5D}" type="pres">
      <dgm:prSet presAssocID="{3A8EFEA8-7C29-4BEC-8E11-D405C6B87E45}" presName="compNode" presStyleCnt="0"/>
      <dgm:spPr/>
    </dgm:pt>
    <dgm:pt modelId="{525DE935-99E3-4EFA-8DA3-42D172C86FAF}" type="pres">
      <dgm:prSet presAssocID="{3A8EFEA8-7C29-4BEC-8E11-D405C6B87E45}" presName="node" presStyleLbl="node1" presStyleIdx="3" presStyleCnt="6">
        <dgm:presLayoutVars>
          <dgm:bulletEnabled val="1"/>
        </dgm:presLayoutVars>
      </dgm:prSet>
      <dgm:spPr/>
      <dgm:t>
        <a:bodyPr/>
        <a:lstStyle/>
        <a:p>
          <a:endParaRPr lang="en-US"/>
        </a:p>
      </dgm:t>
    </dgm:pt>
    <dgm:pt modelId="{FFE28181-6CB6-4AB5-BBA5-62E387F2A96E}" type="pres">
      <dgm:prSet presAssocID="{3A8EFEA8-7C29-4BEC-8E11-D405C6B87E45}" presName="invisiNode" presStyleLbl="node1" presStyleIdx="3" presStyleCnt="6"/>
      <dgm:spPr/>
    </dgm:pt>
    <dgm:pt modelId="{70F50304-3A18-4142-BC36-FE3871A3B6C0}" type="pres">
      <dgm:prSet presAssocID="{3A8EFEA8-7C29-4BEC-8E11-D405C6B87E45}" presName="imagNode" presStyleLbl="fgImgPlace1" presStyleIdx="3" presStyleCnt="6"/>
      <dgm:spPr>
        <a:blipFill>
          <a:blip xmlns:r="http://schemas.openxmlformats.org/officeDocument/2006/relationships" r:embed="rId4" cstate="hqprint">
            <a:extLst>
              <a:ext uri="{28A0092B-C50C-407E-A947-70E740481C1C}">
                <a14:useLocalDpi xmlns:a14="http://schemas.microsoft.com/office/drawing/2010/main" xmlns="" val="0"/>
              </a:ext>
            </a:extLst>
          </a:blip>
          <a:srcRect/>
          <a:stretch>
            <a:fillRect l="-3000" r="-3000"/>
          </a:stretch>
        </a:blipFill>
      </dgm:spPr>
    </dgm:pt>
    <dgm:pt modelId="{51760095-6D3B-48F3-8ED9-CB0189AC9372}" type="pres">
      <dgm:prSet presAssocID="{3013AD91-7D8F-4B0D-A3E8-5BC7453B4EBC}" presName="sibTrans" presStyleLbl="sibTrans2D1" presStyleIdx="0" presStyleCnt="0"/>
      <dgm:spPr/>
      <dgm:t>
        <a:bodyPr/>
        <a:lstStyle/>
        <a:p>
          <a:endParaRPr lang="en-US"/>
        </a:p>
      </dgm:t>
    </dgm:pt>
    <dgm:pt modelId="{8A527DC1-5343-4ED8-8F5B-93B956F94DA0}" type="pres">
      <dgm:prSet presAssocID="{1819069B-8D07-4743-AD6E-3B26D1AD3356}" presName="compNode" presStyleCnt="0"/>
      <dgm:spPr/>
    </dgm:pt>
    <dgm:pt modelId="{FB0F3DD4-76F8-4152-8052-121CB2070C3A}" type="pres">
      <dgm:prSet presAssocID="{1819069B-8D07-4743-AD6E-3B26D1AD3356}" presName="node" presStyleLbl="node1" presStyleIdx="4" presStyleCnt="6">
        <dgm:presLayoutVars>
          <dgm:bulletEnabled val="1"/>
        </dgm:presLayoutVars>
      </dgm:prSet>
      <dgm:spPr/>
      <dgm:t>
        <a:bodyPr/>
        <a:lstStyle/>
        <a:p>
          <a:endParaRPr lang="en-US"/>
        </a:p>
      </dgm:t>
    </dgm:pt>
    <dgm:pt modelId="{C46FDC78-CDF7-4AFD-84B7-B8CD68748F9B}" type="pres">
      <dgm:prSet presAssocID="{1819069B-8D07-4743-AD6E-3B26D1AD3356}" presName="invisiNode" presStyleLbl="node1" presStyleIdx="4" presStyleCnt="6"/>
      <dgm:spPr/>
    </dgm:pt>
    <dgm:pt modelId="{BFE43638-4958-4E68-98C0-C25FEF5CBED3}" type="pres">
      <dgm:prSet presAssocID="{1819069B-8D07-4743-AD6E-3B26D1AD3356}"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xmlns="" val="0"/>
              </a:ext>
            </a:extLst>
          </a:blip>
          <a:srcRect/>
          <a:stretch>
            <a:fillRect l="-42000" r="-42000"/>
          </a:stretch>
        </a:blipFill>
      </dgm:spPr>
    </dgm:pt>
    <dgm:pt modelId="{16F1CB11-8EC2-42CA-99EB-908F731CC039}" type="pres">
      <dgm:prSet presAssocID="{A305CA75-1951-404A-B6CB-013D8F017FE5}" presName="sibTrans" presStyleLbl="sibTrans2D1" presStyleIdx="0" presStyleCnt="0"/>
      <dgm:spPr/>
      <dgm:t>
        <a:bodyPr/>
        <a:lstStyle/>
        <a:p>
          <a:endParaRPr lang="en-US"/>
        </a:p>
      </dgm:t>
    </dgm:pt>
    <dgm:pt modelId="{337CF6C6-E59C-4024-AC99-E5EC5FED4A62}" type="pres">
      <dgm:prSet presAssocID="{02238E03-7ACE-4FD4-AE83-8848BDB6611B}" presName="compNode" presStyleCnt="0"/>
      <dgm:spPr/>
    </dgm:pt>
    <dgm:pt modelId="{A4EC9457-809A-4E8C-B81D-8A934E497289}" type="pres">
      <dgm:prSet presAssocID="{02238E03-7ACE-4FD4-AE83-8848BDB6611B}" presName="node" presStyleLbl="node1" presStyleIdx="5" presStyleCnt="6" custLinFactNeighborY="0">
        <dgm:presLayoutVars>
          <dgm:bulletEnabled val="1"/>
        </dgm:presLayoutVars>
      </dgm:prSet>
      <dgm:spPr/>
      <dgm:t>
        <a:bodyPr/>
        <a:lstStyle/>
        <a:p>
          <a:endParaRPr lang="en-US"/>
        </a:p>
      </dgm:t>
    </dgm:pt>
    <dgm:pt modelId="{8E300F44-1718-412A-A3D1-CD8E92092546}" type="pres">
      <dgm:prSet presAssocID="{02238E03-7ACE-4FD4-AE83-8848BDB6611B}" presName="invisiNode" presStyleLbl="node1" presStyleIdx="5" presStyleCnt="6"/>
      <dgm:spPr/>
    </dgm:pt>
    <dgm:pt modelId="{96061E4F-873E-4C90-A94A-312CC62AD6E6}" type="pres">
      <dgm:prSet presAssocID="{02238E03-7ACE-4FD4-AE83-8848BDB6611B}"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l="-44000" r="-44000"/>
          </a:stretch>
        </a:blipFill>
      </dgm:spPr>
    </dgm:pt>
  </dgm:ptLst>
  <dgm:cxnLst>
    <dgm:cxn modelId="{0A4FDE48-3A4B-4D8D-80B1-CEA7186B7FC2}" type="presOf" srcId="{18913FF4-768B-4AC1-861B-27499313ABD6}" destId="{EED138B0-C137-4832-8AB2-6B7DD1750E43}" srcOrd="0" destOrd="0" presId="urn:microsoft.com/office/officeart/2005/8/layout/pList2#1"/>
    <dgm:cxn modelId="{D21D91D9-08A6-4F8A-97C4-4616A999F334}" srcId="{B3D2375E-6A1D-4AC7-B6CA-A6202DBB4F2C}" destId="{465DA85A-ED30-43E9-85FC-53698D9350A4}" srcOrd="0" destOrd="0" parTransId="{E61A227B-F8B4-4760-B6E0-762F12EACDE4}" sibTransId="{672E86FC-11D9-48D5-B5D8-0FCD71ED8FB3}"/>
    <dgm:cxn modelId="{FB3EC2EF-6456-4BF2-BD32-C9657C1877D4}" type="presOf" srcId="{64D53138-BB99-4C8D-8A7C-4EB91856C028}" destId="{0B017E72-6130-4D7D-8536-20427CB334F2}" srcOrd="0" destOrd="0" presId="urn:microsoft.com/office/officeart/2005/8/layout/pList2#1"/>
    <dgm:cxn modelId="{D5D4B9E2-9D56-4217-98D9-F3D76BB8B870}" type="presOf" srcId="{1819069B-8D07-4743-AD6E-3B26D1AD3356}" destId="{FB0F3DD4-76F8-4152-8052-121CB2070C3A}" srcOrd="0" destOrd="0" presId="urn:microsoft.com/office/officeart/2005/8/layout/pList2#1"/>
    <dgm:cxn modelId="{4B858D10-FC96-46C9-BCD8-FDB8057A6A63}" srcId="{B3D2375E-6A1D-4AC7-B6CA-A6202DBB4F2C}" destId="{816BB000-A2E6-46E5-B72C-4164447BA272}" srcOrd="2" destOrd="0" parTransId="{3ACB9442-51D2-4787-AFFD-706B13EB5443}" sibTransId="{64D53138-BB99-4C8D-8A7C-4EB91856C028}"/>
    <dgm:cxn modelId="{CE4E0B23-6A70-4F3C-B12F-E3C42E83388F}" type="presOf" srcId="{3013AD91-7D8F-4B0D-A3E8-5BC7453B4EBC}" destId="{51760095-6D3B-48F3-8ED9-CB0189AC9372}" srcOrd="0" destOrd="0" presId="urn:microsoft.com/office/officeart/2005/8/layout/pList2#1"/>
    <dgm:cxn modelId="{E3DC7AE7-EC74-4B5C-B328-292CBC9A53D0}" type="presOf" srcId="{A305CA75-1951-404A-B6CB-013D8F017FE5}" destId="{16F1CB11-8EC2-42CA-99EB-908F731CC039}" srcOrd="0" destOrd="0" presId="urn:microsoft.com/office/officeart/2005/8/layout/pList2#1"/>
    <dgm:cxn modelId="{63784990-7150-464F-BC80-C52DC1873502}" type="presOf" srcId="{465DA85A-ED30-43E9-85FC-53698D9350A4}" destId="{4CF9487E-3AAF-43F6-B322-0D6CC8114208}" srcOrd="0" destOrd="0" presId="urn:microsoft.com/office/officeart/2005/8/layout/pList2#1"/>
    <dgm:cxn modelId="{1BB4EC7F-1B6A-40DA-9516-928F004876F6}" type="presOf" srcId="{816BB000-A2E6-46E5-B72C-4164447BA272}" destId="{FAF7B59C-5447-4B18-9146-FAFC0F54E8C3}" srcOrd="0" destOrd="0" presId="urn:microsoft.com/office/officeart/2005/8/layout/pList2#1"/>
    <dgm:cxn modelId="{296682D4-8FB6-41F1-B52C-49F0C0C068D0}" type="presOf" srcId="{3A8EFEA8-7C29-4BEC-8E11-D405C6B87E45}" destId="{525DE935-99E3-4EFA-8DA3-42D172C86FAF}" srcOrd="0" destOrd="0" presId="urn:microsoft.com/office/officeart/2005/8/layout/pList2#1"/>
    <dgm:cxn modelId="{59AF69E0-3A64-4B39-8AEA-A7876F2D236F}" srcId="{B3D2375E-6A1D-4AC7-B6CA-A6202DBB4F2C}" destId="{1819069B-8D07-4743-AD6E-3B26D1AD3356}" srcOrd="4" destOrd="0" parTransId="{8E7CB53C-3DAD-4A7E-90DA-640575DFC557}" sibTransId="{A305CA75-1951-404A-B6CB-013D8F017FE5}"/>
    <dgm:cxn modelId="{4CB5DBF9-C597-454E-B7C8-A04D8FF5DB5E}" type="presOf" srcId="{02238E03-7ACE-4FD4-AE83-8848BDB6611B}" destId="{A4EC9457-809A-4E8C-B81D-8A934E497289}" srcOrd="0" destOrd="0" presId="urn:microsoft.com/office/officeart/2005/8/layout/pList2#1"/>
    <dgm:cxn modelId="{31577F65-9126-4307-AB76-EC24A2D163D1}" srcId="{B3D2375E-6A1D-4AC7-B6CA-A6202DBB4F2C}" destId="{18913FF4-768B-4AC1-861B-27499313ABD6}" srcOrd="1" destOrd="0" parTransId="{BBF539D3-AE9D-4870-BEC9-08E0600CF2CF}" sibTransId="{02AA72C2-BAD4-4985-B490-F6067592558E}"/>
    <dgm:cxn modelId="{6AB89748-1012-491F-9D0F-8C29B290E808}" type="presOf" srcId="{672E86FC-11D9-48D5-B5D8-0FCD71ED8FB3}" destId="{76ACCB00-C8EA-4A19-BB07-414B0694EF9C}" srcOrd="0" destOrd="0" presId="urn:microsoft.com/office/officeart/2005/8/layout/pList2#1"/>
    <dgm:cxn modelId="{4F748C05-3D80-417F-8783-F5493ED3087B}" type="presOf" srcId="{02AA72C2-BAD4-4985-B490-F6067592558E}" destId="{5578ED36-CA6F-46AC-8CD1-FE862F48D3C6}" srcOrd="0" destOrd="0" presId="urn:microsoft.com/office/officeart/2005/8/layout/pList2#1"/>
    <dgm:cxn modelId="{98359534-5449-4741-B529-40535E9D6A42}" type="presOf" srcId="{B3D2375E-6A1D-4AC7-B6CA-A6202DBB4F2C}" destId="{6835FBF8-970F-4BF7-9EE4-A6806BAE41B6}" srcOrd="0" destOrd="0" presId="urn:microsoft.com/office/officeart/2005/8/layout/pList2#1"/>
    <dgm:cxn modelId="{F4ADA9B1-2609-4BDB-9C82-D301886ED2A8}" srcId="{B3D2375E-6A1D-4AC7-B6CA-A6202DBB4F2C}" destId="{3A8EFEA8-7C29-4BEC-8E11-D405C6B87E45}" srcOrd="3" destOrd="0" parTransId="{2B7B3D4D-2787-49F3-B782-3F46FBCB03DB}" sibTransId="{3013AD91-7D8F-4B0D-A3E8-5BC7453B4EBC}"/>
    <dgm:cxn modelId="{428627F4-825B-4BB3-A706-AEE71C4E24F3}" srcId="{B3D2375E-6A1D-4AC7-B6CA-A6202DBB4F2C}" destId="{02238E03-7ACE-4FD4-AE83-8848BDB6611B}" srcOrd="5" destOrd="0" parTransId="{6900B14F-39AE-4511-A712-AF9AD63CCF47}" sibTransId="{58C9E504-C749-4D9B-A644-78BE73FCAA5E}"/>
    <dgm:cxn modelId="{49357B6E-54C7-4D83-ACF8-B79E74C2C0F8}" type="presParOf" srcId="{6835FBF8-970F-4BF7-9EE4-A6806BAE41B6}" destId="{C9FCA96D-41EF-41BD-BABD-4E4E1D5588A7}" srcOrd="0" destOrd="0" presId="urn:microsoft.com/office/officeart/2005/8/layout/pList2#1"/>
    <dgm:cxn modelId="{E2BC6A0D-48CB-4A89-B660-A84AED3DDBAA}" type="presParOf" srcId="{6835FBF8-970F-4BF7-9EE4-A6806BAE41B6}" destId="{B063A665-5E1B-4BC6-8CFB-C99570C2DFFD}" srcOrd="1" destOrd="0" presId="urn:microsoft.com/office/officeart/2005/8/layout/pList2#1"/>
    <dgm:cxn modelId="{3783E82D-B584-4FC9-A70D-D5812DE40D4D}" type="presParOf" srcId="{B063A665-5E1B-4BC6-8CFB-C99570C2DFFD}" destId="{91EDC1B8-F386-41BE-BDCE-9C1470F52DCE}" srcOrd="0" destOrd="0" presId="urn:microsoft.com/office/officeart/2005/8/layout/pList2#1"/>
    <dgm:cxn modelId="{B130C481-3D7D-4244-86F5-DE66E0419F24}" type="presParOf" srcId="{91EDC1B8-F386-41BE-BDCE-9C1470F52DCE}" destId="{4CF9487E-3AAF-43F6-B322-0D6CC8114208}" srcOrd="0" destOrd="0" presId="urn:microsoft.com/office/officeart/2005/8/layout/pList2#1"/>
    <dgm:cxn modelId="{7ECBFDB8-D77A-4750-982B-2CFACC10DBAE}" type="presParOf" srcId="{91EDC1B8-F386-41BE-BDCE-9C1470F52DCE}" destId="{18EEE161-4B06-435B-803B-671A814B3CA2}" srcOrd="1" destOrd="0" presId="urn:microsoft.com/office/officeart/2005/8/layout/pList2#1"/>
    <dgm:cxn modelId="{B29B856B-FFFC-4EAC-A871-583513B90886}" type="presParOf" srcId="{91EDC1B8-F386-41BE-BDCE-9C1470F52DCE}" destId="{DB4FA293-4CFA-442B-830C-61EE42396651}" srcOrd="2" destOrd="0" presId="urn:microsoft.com/office/officeart/2005/8/layout/pList2#1"/>
    <dgm:cxn modelId="{ECD2E9A2-0855-48D0-8833-61ADF893288B}" type="presParOf" srcId="{B063A665-5E1B-4BC6-8CFB-C99570C2DFFD}" destId="{76ACCB00-C8EA-4A19-BB07-414B0694EF9C}" srcOrd="1" destOrd="0" presId="urn:microsoft.com/office/officeart/2005/8/layout/pList2#1"/>
    <dgm:cxn modelId="{EEECC660-AD2A-4741-BE3B-836F3386B6EB}" type="presParOf" srcId="{B063A665-5E1B-4BC6-8CFB-C99570C2DFFD}" destId="{E07E5BBE-0EC8-42E3-8D19-2AA8A94EB499}" srcOrd="2" destOrd="0" presId="urn:microsoft.com/office/officeart/2005/8/layout/pList2#1"/>
    <dgm:cxn modelId="{74C1AEC6-E0BA-4A85-A611-A77879469C58}" type="presParOf" srcId="{E07E5BBE-0EC8-42E3-8D19-2AA8A94EB499}" destId="{EED138B0-C137-4832-8AB2-6B7DD1750E43}" srcOrd="0" destOrd="0" presId="urn:microsoft.com/office/officeart/2005/8/layout/pList2#1"/>
    <dgm:cxn modelId="{61F11E10-9D12-4EB0-9E3D-A064EFBE6A75}" type="presParOf" srcId="{E07E5BBE-0EC8-42E3-8D19-2AA8A94EB499}" destId="{C64E8D0A-3D50-4726-9064-02807B7F4540}" srcOrd="1" destOrd="0" presId="urn:microsoft.com/office/officeart/2005/8/layout/pList2#1"/>
    <dgm:cxn modelId="{122B9006-071C-43B0-944A-DEFA19B39090}" type="presParOf" srcId="{E07E5BBE-0EC8-42E3-8D19-2AA8A94EB499}" destId="{552E30E2-4A45-45AC-B790-181174B5575A}" srcOrd="2" destOrd="0" presId="urn:microsoft.com/office/officeart/2005/8/layout/pList2#1"/>
    <dgm:cxn modelId="{7E27DB2C-9D97-4B37-B862-CE134BE939E4}" type="presParOf" srcId="{B063A665-5E1B-4BC6-8CFB-C99570C2DFFD}" destId="{5578ED36-CA6F-46AC-8CD1-FE862F48D3C6}" srcOrd="3" destOrd="0" presId="urn:microsoft.com/office/officeart/2005/8/layout/pList2#1"/>
    <dgm:cxn modelId="{50E6AB75-CE1E-472D-AF31-D99024E040EE}" type="presParOf" srcId="{B063A665-5E1B-4BC6-8CFB-C99570C2DFFD}" destId="{5C84B827-8E66-436E-93E6-06DD825D16D5}" srcOrd="4" destOrd="0" presId="urn:microsoft.com/office/officeart/2005/8/layout/pList2#1"/>
    <dgm:cxn modelId="{4FFE159E-F69B-4353-AFD7-7BCF4453E48D}" type="presParOf" srcId="{5C84B827-8E66-436E-93E6-06DD825D16D5}" destId="{FAF7B59C-5447-4B18-9146-FAFC0F54E8C3}" srcOrd="0" destOrd="0" presId="urn:microsoft.com/office/officeart/2005/8/layout/pList2#1"/>
    <dgm:cxn modelId="{59D66446-1973-47BB-9961-34AB8B8F8718}" type="presParOf" srcId="{5C84B827-8E66-436E-93E6-06DD825D16D5}" destId="{C41A0117-110F-42DA-902F-DFAD4BCC9590}" srcOrd="1" destOrd="0" presId="urn:microsoft.com/office/officeart/2005/8/layout/pList2#1"/>
    <dgm:cxn modelId="{375FDD47-23D1-4015-AC59-74182B3EB891}" type="presParOf" srcId="{5C84B827-8E66-436E-93E6-06DD825D16D5}" destId="{C7D2B9C3-6B7A-412E-96A3-2DB1ED6EB8A1}" srcOrd="2" destOrd="0" presId="urn:microsoft.com/office/officeart/2005/8/layout/pList2#1"/>
    <dgm:cxn modelId="{437C3950-FBFE-4242-A500-EF4F3B13D6B1}" type="presParOf" srcId="{B063A665-5E1B-4BC6-8CFB-C99570C2DFFD}" destId="{0B017E72-6130-4D7D-8536-20427CB334F2}" srcOrd="5" destOrd="0" presId="urn:microsoft.com/office/officeart/2005/8/layout/pList2#1"/>
    <dgm:cxn modelId="{C051EB07-FD36-444F-8968-446BB8EB3425}" type="presParOf" srcId="{B063A665-5E1B-4BC6-8CFB-C99570C2DFFD}" destId="{7A197655-FE98-4C84-A2FA-DF65360E6A5D}" srcOrd="6" destOrd="0" presId="urn:microsoft.com/office/officeart/2005/8/layout/pList2#1"/>
    <dgm:cxn modelId="{37B12C5D-C644-4E70-8F5D-B30142FECE6D}" type="presParOf" srcId="{7A197655-FE98-4C84-A2FA-DF65360E6A5D}" destId="{525DE935-99E3-4EFA-8DA3-42D172C86FAF}" srcOrd="0" destOrd="0" presId="urn:microsoft.com/office/officeart/2005/8/layout/pList2#1"/>
    <dgm:cxn modelId="{E112523A-D3BD-4CFB-A7EA-871C8CF98706}" type="presParOf" srcId="{7A197655-FE98-4C84-A2FA-DF65360E6A5D}" destId="{FFE28181-6CB6-4AB5-BBA5-62E387F2A96E}" srcOrd="1" destOrd="0" presId="urn:microsoft.com/office/officeart/2005/8/layout/pList2#1"/>
    <dgm:cxn modelId="{83C0EDE2-D7E4-4EFD-AF5A-D6A6DA05E056}" type="presParOf" srcId="{7A197655-FE98-4C84-A2FA-DF65360E6A5D}" destId="{70F50304-3A18-4142-BC36-FE3871A3B6C0}" srcOrd="2" destOrd="0" presId="urn:microsoft.com/office/officeart/2005/8/layout/pList2#1"/>
    <dgm:cxn modelId="{654CCF50-9A34-4B3D-94E9-F5A66FFD1A04}" type="presParOf" srcId="{B063A665-5E1B-4BC6-8CFB-C99570C2DFFD}" destId="{51760095-6D3B-48F3-8ED9-CB0189AC9372}" srcOrd="7" destOrd="0" presId="urn:microsoft.com/office/officeart/2005/8/layout/pList2#1"/>
    <dgm:cxn modelId="{1EAEE0C6-EE90-4898-B3C4-81D1B3ED0755}" type="presParOf" srcId="{B063A665-5E1B-4BC6-8CFB-C99570C2DFFD}" destId="{8A527DC1-5343-4ED8-8F5B-93B956F94DA0}" srcOrd="8" destOrd="0" presId="urn:microsoft.com/office/officeart/2005/8/layout/pList2#1"/>
    <dgm:cxn modelId="{F94B0EF2-0A7B-46DD-AE7E-2758385286D4}" type="presParOf" srcId="{8A527DC1-5343-4ED8-8F5B-93B956F94DA0}" destId="{FB0F3DD4-76F8-4152-8052-121CB2070C3A}" srcOrd="0" destOrd="0" presId="urn:microsoft.com/office/officeart/2005/8/layout/pList2#1"/>
    <dgm:cxn modelId="{E71818B3-3155-4A3D-9280-D39E9158A25F}" type="presParOf" srcId="{8A527DC1-5343-4ED8-8F5B-93B956F94DA0}" destId="{C46FDC78-CDF7-4AFD-84B7-B8CD68748F9B}" srcOrd="1" destOrd="0" presId="urn:microsoft.com/office/officeart/2005/8/layout/pList2#1"/>
    <dgm:cxn modelId="{DE103689-F30B-4FB8-8A10-FA77D4D368CE}" type="presParOf" srcId="{8A527DC1-5343-4ED8-8F5B-93B956F94DA0}" destId="{BFE43638-4958-4E68-98C0-C25FEF5CBED3}" srcOrd="2" destOrd="0" presId="urn:microsoft.com/office/officeart/2005/8/layout/pList2#1"/>
    <dgm:cxn modelId="{306EC179-0F0F-4DDA-8C2F-E57B4B8ED1E7}" type="presParOf" srcId="{B063A665-5E1B-4BC6-8CFB-C99570C2DFFD}" destId="{16F1CB11-8EC2-42CA-99EB-908F731CC039}" srcOrd="9" destOrd="0" presId="urn:microsoft.com/office/officeart/2005/8/layout/pList2#1"/>
    <dgm:cxn modelId="{FE7A9037-180D-4D20-9763-CB81E45E8BC7}" type="presParOf" srcId="{B063A665-5E1B-4BC6-8CFB-C99570C2DFFD}" destId="{337CF6C6-E59C-4024-AC99-E5EC5FED4A62}" srcOrd="10" destOrd="0" presId="urn:microsoft.com/office/officeart/2005/8/layout/pList2#1"/>
    <dgm:cxn modelId="{754EDCE0-F097-422B-988D-F38A71F66E9A}" type="presParOf" srcId="{337CF6C6-E59C-4024-AC99-E5EC5FED4A62}" destId="{A4EC9457-809A-4E8C-B81D-8A934E497289}" srcOrd="0" destOrd="0" presId="urn:microsoft.com/office/officeart/2005/8/layout/pList2#1"/>
    <dgm:cxn modelId="{C5D08C7F-81F1-4091-B9B9-340FB4B4EFFD}" type="presParOf" srcId="{337CF6C6-E59C-4024-AC99-E5EC5FED4A62}" destId="{8E300F44-1718-412A-A3D1-CD8E92092546}" srcOrd="1" destOrd="0" presId="urn:microsoft.com/office/officeart/2005/8/layout/pList2#1"/>
    <dgm:cxn modelId="{5D958890-8590-4527-ABBB-D3A4C7B1607D}" type="presParOf" srcId="{337CF6C6-E59C-4024-AC99-E5EC5FED4A62}" destId="{96061E4F-873E-4C90-A94A-312CC62AD6E6}"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2603EB-799C-4454-9B64-A50BFC880EF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D72D2C6-4893-4E4C-BA9F-D01EAEBA3DE7}">
      <dgm:prSet/>
      <dgm:spPr/>
      <dgm:t>
        <a:bodyPr/>
        <a:lstStyle/>
        <a:p>
          <a:r>
            <a:rPr lang="en-GB" dirty="0"/>
            <a:t>SAQA ‘s financial environment has been unstable for the past three years mainly due to being manually driven and bloated. This was exacerbated by Covid-19</a:t>
          </a:r>
          <a:endParaRPr lang="en-US" dirty="0"/>
        </a:p>
      </dgm:t>
    </dgm:pt>
    <dgm:pt modelId="{09AFEE44-E3E9-4F90-B918-61EA4E0BB9C9}" type="parTrans" cxnId="{51CDD338-AE06-41A5-8D73-827B3F4A438C}">
      <dgm:prSet/>
      <dgm:spPr/>
      <dgm:t>
        <a:bodyPr/>
        <a:lstStyle/>
        <a:p>
          <a:endParaRPr lang="en-US"/>
        </a:p>
      </dgm:t>
    </dgm:pt>
    <dgm:pt modelId="{915DF66E-AA4A-4DDD-AEC1-4DC8A71BE394}" type="sibTrans" cxnId="{51CDD338-AE06-41A5-8D73-827B3F4A438C}">
      <dgm:prSet/>
      <dgm:spPr/>
      <dgm:t>
        <a:bodyPr/>
        <a:lstStyle/>
        <a:p>
          <a:endParaRPr lang="en-US"/>
        </a:p>
      </dgm:t>
    </dgm:pt>
    <dgm:pt modelId="{625DE30C-8874-468E-B13D-8E44F6291726}">
      <dgm:prSet/>
      <dgm:spPr/>
      <dgm:t>
        <a:bodyPr/>
        <a:lstStyle/>
        <a:p>
          <a:r>
            <a:rPr lang="en-GB" dirty="0"/>
            <a:t>This has resulted in the restructuring of the organisation in line with the financial reality facing the organisation.</a:t>
          </a:r>
          <a:endParaRPr lang="en-US" dirty="0"/>
        </a:p>
      </dgm:t>
    </dgm:pt>
    <dgm:pt modelId="{9CC7FCA7-F417-42E2-A7E6-8C99410F7662}" type="parTrans" cxnId="{C4A76489-E6F1-4F72-881B-F5815B5EDE46}">
      <dgm:prSet/>
      <dgm:spPr/>
      <dgm:t>
        <a:bodyPr/>
        <a:lstStyle/>
        <a:p>
          <a:endParaRPr lang="en-US"/>
        </a:p>
      </dgm:t>
    </dgm:pt>
    <dgm:pt modelId="{822F4774-8163-4C1D-8E9A-97DA4A202711}" type="sibTrans" cxnId="{C4A76489-E6F1-4F72-881B-F5815B5EDE46}">
      <dgm:prSet/>
      <dgm:spPr/>
      <dgm:t>
        <a:bodyPr/>
        <a:lstStyle/>
        <a:p>
          <a:endParaRPr lang="en-US"/>
        </a:p>
      </dgm:t>
    </dgm:pt>
    <dgm:pt modelId="{8594A77F-6AC8-4B28-8A40-4D70153BD4D5}">
      <dgm:prSet/>
      <dgm:spPr/>
      <dgm:t>
        <a:bodyPr/>
        <a:lstStyle/>
        <a:p>
          <a:r>
            <a:rPr lang="en-GB" dirty="0"/>
            <a:t>There has however been some positive improvements in the operations of the organisation as revenue has been increasing in the current financial year.</a:t>
          </a:r>
          <a:endParaRPr lang="en-US" dirty="0"/>
        </a:p>
      </dgm:t>
    </dgm:pt>
    <dgm:pt modelId="{3CD20E3A-8967-4C56-BC69-095C047202B7}" type="parTrans" cxnId="{0E0FC2B0-2F98-483D-B035-4D502427BF13}">
      <dgm:prSet/>
      <dgm:spPr/>
      <dgm:t>
        <a:bodyPr/>
        <a:lstStyle/>
        <a:p>
          <a:endParaRPr lang="en-US"/>
        </a:p>
      </dgm:t>
    </dgm:pt>
    <dgm:pt modelId="{13798411-4F18-4456-9AA9-E610A293C4BE}" type="sibTrans" cxnId="{0E0FC2B0-2F98-483D-B035-4D502427BF13}">
      <dgm:prSet/>
      <dgm:spPr/>
      <dgm:t>
        <a:bodyPr/>
        <a:lstStyle/>
        <a:p>
          <a:endParaRPr lang="en-US"/>
        </a:p>
      </dgm:t>
    </dgm:pt>
    <dgm:pt modelId="{E1D55FA4-97C2-4DA5-A9AF-081156B032BE}">
      <dgm:prSet/>
      <dgm:spPr/>
      <dgm:t>
        <a:bodyPr/>
        <a:lstStyle/>
        <a:p>
          <a:pPr rtl="0"/>
          <a:r>
            <a:rPr lang="en-GB"/>
            <a:t>The funding model of the organisation is still not ideal , currently at </a:t>
          </a:r>
          <a:r>
            <a:rPr lang="en-GB">
              <a:latin typeface="Calibri"/>
            </a:rPr>
            <a:t>approx 60</a:t>
          </a:r>
          <a:r>
            <a:rPr lang="en-GB"/>
            <a:t>% from National Treasury and 40% from own sources of revenue .</a:t>
          </a:r>
          <a:endParaRPr lang="en-US"/>
        </a:p>
      </dgm:t>
    </dgm:pt>
    <dgm:pt modelId="{612DF2EF-2126-4321-BF3D-F5F49CCDDD21}" type="parTrans" cxnId="{F4CEE970-AD7C-463D-BF9A-1B4152E24F98}">
      <dgm:prSet/>
      <dgm:spPr/>
      <dgm:t>
        <a:bodyPr/>
        <a:lstStyle/>
        <a:p>
          <a:endParaRPr lang="en-US"/>
        </a:p>
      </dgm:t>
    </dgm:pt>
    <dgm:pt modelId="{8E53AC2E-1EA9-464F-98C0-C0A4D81C329B}" type="sibTrans" cxnId="{F4CEE970-AD7C-463D-BF9A-1B4152E24F98}">
      <dgm:prSet/>
      <dgm:spPr/>
      <dgm:t>
        <a:bodyPr/>
        <a:lstStyle/>
        <a:p>
          <a:endParaRPr lang="en-US"/>
        </a:p>
      </dgm:t>
    </dgm:pt>
    <dgm:pt modelId="{FB8D0162-DFCD-4486-BEB2-5B0B37ECFB37}">
      <dgm:prSet/>
      <dgm:spPr/>
      <dgm:t>
        <a:bodyPr/>
        <a:lstStyle/>
        <a:p>
          <a:pPr rtl="0"/>
          <a:r>
            <a:rPr lang="en-GB" dirty="0"/>
            <a:t>The organisation must ensure that more</a:t>
          </a:r>
          <a:r>
            <a:rPr lang="en-GB" dirty="0">
              <a:latin typeface="Calibri"/>
            </a:rPr>
            <a:t>/ alternate</a:t>
          </a:r>
          <a:r>
            <a:rPr lang="en-GB" dirty="0"/>
            <a:t> revenue sources are found and has been put as the focus of the CFO for the MTEF period.</a:t>
          </a:r>
          <a:endParaRPr lang="en-US" dirty="0"/>
        </a:p>
      </dgm:t>
    </dgm:pt>
    <dgm:pt modelId="{88B68AC7-4084-4EB2-AFFF-38766036439A}" type="parTrans" cxnId="{2208BD7B-09C3-445B-82C2-87A6BF54F4B9}">
      <dgm:prSet/>
      <dgm:spPr/>
      <dgm:t>
        <a:bodyPr/>
        <a:lstStyle/>
        <a:p>
          <a:endParaRPr lang="en-US"/>
        </a:p>
      </dgm:t>
    </dgm:pt>
    <dgm:pt modelId="{BB73CDAF-83C1-49A1-ADA5-CD96586E2E29}" type="sibTrans" cxnId="{2208BD7B-09C3-445B-82C2-87A6BF54F4B9}">
      <dgm:prSet/>
      <dgm:spPr/>
      <dgm:t>
        <a:bodyPr/>
        <a:lstStyle/>
        <a:p>
          <a:endParaRPr lang="en-US"/>
        </a:p>
      </dgm:t>
    </dgm:pt>
    <dgm:pt modelId="{7FCDF00F-31F6-4005-A43E-AB064A27E5F7}" type="pres">
      <dgm:prSet presAssocID="{EF2603EB-799C-4454-9B64-A50BFC880EF9}" presName="outerComposite" presStyleCnt="0">
        <dgm:presLayoutVars>
          <dgm:chMax val="5"/>
          <dgm:dir/>
          <dgm:resizeHandles val="exact"/>
        </dgm:presLayoutVars>
      </dgm:prSet>
      <dgm:spPr/>
      <dgm:t>
        <a:bodyPr/>
        <a:lstStyle/>
        <a:p>
          <a:endParaRPr lang="en-US"/>
        </a:p>
      </dgm:t>
    </dgm:pt>
    <dgm:pt modelId="{96F149CE-E9F8-4CD5-9E43-9D6BF0F1F72C}" type="pres">
      <dgm:prSet presAssocID="{EF2603EB-799C-4454-9B64-A50BFC880EF9}" presName="dummyMaxCanvas" presStyleCnt="0">
        <dgm:presLayoutVars/>
      </dgm:prSet>
      <dgm:spPr/>
    </dgm:pt>
    <dgm:pt modelId="{C68BBD9F-EA15-4A50-B8FE-9902D9AD3D6F}" type="pres">
      <dgm:prSet presAssocID="{EF2603EB-799C-4454-9B64-A50BFC880EF9}" presName="FiveNodes_1" presStyleLbl="node1" presStyleIdx="0" presStyleCnt="5">
        <dgm:presLayoutVars>
          <dgm:bulletEnabled val="1"/>
        </dgm:presLayoutVars>
      </dgm:prSet>
      <dgm:spPr/>
      <dgm:t>
        <a:bodyPr/>
        <a:lstStyle/>
        <a:p>
          <a:endParaRPr lang="en-US"/>
        </a:p>
      </dgm:t>
    </dgm:pt>
    <dgm:pt modelId="{4F4AC977-B21F-4388-BBDA-AAFE5D3C35AA}" type="pres">
      <dgm:prSet presAssocID="{EF2603EB-799C-4454-9B64-A50BFC880EF9}" presName="FiveNodes_2" presStyleLbl="node1" presStyleIdx="1" presStyleCnt="5">
        <dgm:presLayoutVars>
          <dgm:bulletEnabled val="1"/>
        </dgm:presLayoutVars>
      </dgm:prSet>
      <dgm:spPr/>
      <dgm:t>
        <a:bodyPr/>
        <a:lstStyle/>
        <a:p>
          <a:endParaRPr lang="en-US"/>
        </a:p>
      </dgm:t>
    </dgm:pt>
    <dgm:pt modelId="{51B509D1-D799-4E47-8E26-2642FC6037B2}" type="pres">
      <dgm:prSet presAssocID="{EF2603EB-799C-4454-9B64-A50BFC880EF9}" presName="FiveNodes_3" presStyleLbl="node1" presStyleIdx="2" presStyleCnt="5">
        <dgm:presLayoutVars>
          <dgm:bulletEnabled val="1"/>
        </dgm:presLayoutVars>
      </dgm:prSet>
      <dgm:spPr/>
      <dgm:t>
        <a:bodyPr/>
        <a:lstStyle/>
        <a:p>
          <a:endParaRPr lang="en-US"/>
        </a:p>
      </dgm:t>
    </dgm:pt>
    <dgm:pt modelId="{78CA8A92-F7F8-4D32-A1CF-7AD184EDF56B}" type="pres">
      <dgm:prSet presAssocID="{EF2603EB-799C-4454-9B64-A50BFC880EF9}" presName="FiveNodes_4" presStyleLbl="node1" presStyleIdx="3" presStyleCnt="5">
        <dgm:presLayoutVars>
          <dgm:bulletEnabled val="1"/>
        </dgm:presLayoutVars>
      </dgm:prSet>
      <dgm:spPr/>
      <dgm:t>
        <a:bodyPr/>
        <a:lstStyle/>
        <a:p>
          <a:endParaRPr lang="en-US"/>
        </a:p>
      </dgm:t>
    </dgm:pt>
    <dgm:pt modelId="{51D0FE1C-5ED9-40A4-91B2-60212543968F}" type="pres">
      <dgm:prSet presAssocID="{EF2603EB-799C-4454-9B64-A50BFC880EF9}" presName="FiveNodes_5" presStyleLbl="node1" presStyleIdx="4" presStyleCnt="5">
        <dgm:presLayoutVars>
          <dgm:bulletEnabled val="1"/>
        </dgm:presLayoutVars>
      </dgm:prSet>
      <dgm:spPr/>
      <dgm:t>
        <a:bodyPr/>
        <a:lstStyle/>
        <a:p>
          <a:endParaRPr lang="en-US"/>
        </a:p>
      </dgm:t>
    </dgm:pt>
    <dgm:pt modelId="{0D233872-9481-457C-9C6A-B578D27D26C9}" type="pres">
      <dgm:prSet presAssocID="{EF2603EB-799C-4454-9B64-A50BFC880EF9}" presName="FiveConn_1-2" presStyleLbl="fgAccFollowNode1" presStyleIdx="0" presStyleCnt="4">
        <dgm:presLayoutVars>
          <dgm:bulletEnabled val="1"/>
        </dgm:presLayoutVars>
      </dgm:prSet>
      <dgm:spPr/>
      <dgm:t>
        <a:bodyPr/>
        <a:lstStyle/>
        <a:p>
          <a:endParaRPr lang="en-US"/>
        </a:p>
      </dgm:t>
    </dgm:pt>
    <dgm:pt modelId="{5AEF4967-9BB8-4472-9F95-C7E4D2DA85E0}" type="pres">
      <dgm:prSet presAssocID="{EF2603EB-799C-4454-9B64-A50BFC880EF9}" presName="FiveConn_2-3" presStyleLbl="fgAccFollowNode1" presStyleIdx="1" presStyleCnt="4">
        <dgm:presLayoutVars>
          <dgm:bulletEnabled val="1"/>
        </dgm:presLayoutVars>
      </dgm:prSet>
      <dgm:spPr/>
      <dgm:t>
        <a:bodyPr/>
        <a:lstStyle/>
        <a:p>
          <a:endParaRPr lang="en-US"/>
        </a:p>
      </dgm:t>
    </dgm:pt>
    <dgm:pt modelId="{08C313AE-58A4-446D-BBC1-DE1286EA2A4A}" type="pres">
      <dgm:prSet presAssocID="{EF2603EB-799C-4454-9B64-A50BFC880EF9}" presName="FiveConn_3-4" presStyleLbl="fgAccFollowNode1" presStyleIdx="2" presStyleCnt="4">
        <dgm:presLayoutVars>
          <dgm:bulletEnabled val="1"/>
        </dgm:presLayoutVars>
      </dgm:prSet>
      <dgm:spPr/>
      <dgm:t>
        <a:bodyPr/>
        <a:lstStyle/>
        <a:p>
          <a:endParaRPr lang="en-US"/>
        </a:p>
      </dgm:t>
    </dgm:pt>
    <dgm:pt modelId="{B4DF446E-326D-4D7D-9D4E-DE9532F92FED}" type="pres">
      <dgm:prSet presAssocID="{EF2603EB-799C-4454-9B64-A50BFC880EF9}" presName="FiveConn_4-5" presStyleLbl="fgAccFollowNode1" presStyleIdx="3" presStyleCnt="4">
        <dgm:presLayoutVars>
          <dgm:bulletEnabled val="1"/>
        </dgm:presLayoutVars>
      </dgm:prSet>
      <dgm:spPr/>
      <dgm:t>
        <a:bodyPr/>
        <a:lstStyle/>
        <a:p>
          <a:endParaRPr lang="en-US"/>
        </a:p>
      </dgm:t>
    </dgm:pt>
    <dgm:pt modelId="{074AB541-F7F8-4F6A-A5C7-AAC07D5AA21E}" type="pres">
      <dgm:prSet presAssocID="{EF2603EB-799C-4454-9B64-A50BFC880EF9}" presName="FiveNodes_1_text" presStyleLbl="node1" presStyleIdx="4" presStyleCnt="5">
        <dgm:presLayoutVars>
          <dgm:bulletEnabled val="1"/>
        </dgm:presLayoutVars>
      </dgm:prSet>
      <dgm:spPr/>
      <dgm:t>
        <a:bodyPr/>
        <a:lstStyle/>
        <a:p>
          <a:endParaRPr lang="en-US"/>
        </a:p>
      </dgm:t>
    </dgm:pt>
    <dgm:pt modelId="{0C866D6F-03EC-480B-9A77-8B9F6E64D7A6}" type="pres">
      <dgm:prSet presAssocID="{EF2603EB-799C-4454-9B64-A50BFC880EF9}" presName="FiveNodes_2_text" presStyleLbl="node1" presStyleIdx="4" presStyleCnt="5">
        <dgm:presLayoutVars>
          <dgm:bulletEnabled val="1"/>
        </dgm:presLayoutVars>
      </dgm:prSet>
      <dgm:spPr/>
      <dgm:t>
        <a:bodyPr/>
        <a:lstStyle/>
        <a:p>
          <a:endParaRPr lang="en-US"/>
        </a:p>
      </dgm:t>
    </dgm:pt>
    <dgm:pt modelId="{274AB5F5-3E5B-4717-908B-A197BE610C31}" type="pres">
      <dgm:prSet presAssocID="{EF2603EB-799C-4454-9B64-A50BFC880EF9}" presName="FiveNodes_3_text" presStyleLbl="node1" presStyleIdx="4" presStyleCnt="5">
        <dgm:presLayoutVars>
          <dgm:bulletEnabled val="1"/>
        </dgm:presLayoutVars>
      </dgm:prSet>
      <dgm:spPr/>
      <dgm:t>
        <a:bodyPr/>
        <a:lstStyle/>
        <a:p>
          <a:endParaRPr lang="en-US"/>
        </a:p>
      </dgm:t>
    </dgm:pt>
    <dgm:pt modelId="{16DDC18D-B973-4554-9C5C-3B7B7A57A106}" type="pres">
      <dgm:prSet presAssocID="{EF2603EB-799C-4454-9B64-A50BFC880EF9}" presName="FiveNodes_4_text" presStyleLbl="node1" presStyleIdx="4" presStyleCnt="5">
        <dgm:presLayoutVars>
          <dgm:bulletEnabled val="1"/>
        </dgm:presLayoutVars>
      </dgm:prSet>
      <dgm:spPr/>
      <dgm:t>
        <a:bodyPr/>
        <a:lstStyle/>
        <a:p>
          <a:endParaRPr lang="en-US"/>
        </a:p>
      </dgm:t>
    </dgm:pt>
    <dgm:pt modelId="{2ED064B6-B6EE-4353-B5E8-E1B7048C3F3F}" type="pres">
      <dgm:prSet presAssocID="{EF2603EB-799C-4454-9B64-A50BFC880EF9}" presName="FiveNodes_5_text" presStyleLbl="node1" presStyleIdx="4" presStyleCnt="5">
        <dgm:presLayoutVars>
          <dgm:bulletEnabled val="1"/>
        </dgm:presLayoutVars>
      </dgm:prSet>
      <dgm:spPr/>
      <dgm:t>
        <a:bodyPr/>
        <a:lstStyle/>
        <a:p>
          <a:endParaRPr lang="en-US"/>
        </a:p>
      </dgm:t>
    </dgm:pt>
  </dgm:ptLst>
  <dgm:cxnLst>
    <dgm:cxn modelId="{7F326F8C-4789-42C8-A5C5-4BC7016BC629}" type="presOf" srcId="{E1D55FA4-97C2-4DA5-A9AF-081156B032BE}" destId="{16DDC18D-B973-4554-9C5C-3B7B7A57A106}" srcOrd="1" destOrd="0" presId="urn:microsoft.com/office/officeart/2005/8/layout/vProcess5"/>
    <dgm:cxn modelId="{A47D1435-EDEA-42B5-B14D-E109D01EF76C}" type="presOf" srcId="{8594A77F-6AC8-4B28-8A40-4D70153BD4D5}" destId="{51B509D1-D799-4E47-8E26-2642FC6037B2}" srcOrd="0" destOrd="0" presId="urn:microsoft.com/office/officeart/2005/8/layout/vProcess5"/>
    <dgm:cxn modelId="{3BA26602-38F5-4D43-83A2-E7AF760499E2}" type="presOf" srcId="{4D72D2C6-4893-4E4C-BA9F-D01EAEBA3DE7}" destId="{C68BBD9F-EA15-4A50-B8FE-9902D9AD3D6F}" srcOrd="0" destOrd="0" presId="urn:microsoft.com/office/officeart/2005/8/layout/vProcess5"/>
    <dgm:cxn modelId="{43364B7C-F2D2-4E51-83AB-425A9AA1D03A}" type="presOf" srcId="{625DE30C-8874-468E-B13D-8E44F6291726}" destId="{0C866D6F-03EC-480B-9A77-8B9F6E64D7A6}" srcOrd="1" destOrd="0" presId="urn:microsoft.com/office/officeart/2005/8/layout/vProcess5"/>
    <dgm:cxn modelId="{F4CEE970-AD7C-463D-BF9A-1B4152E24F98}" srcId="{EF2603EB-799C-4454-9B64-A50BFC880EF9}" destId="{E1D55FA4-97C2-4DA5-A9AF-081156B032BE}" srcOrd="3" destOrd="0" parTransId="{612DF2EF-2126-4321-BF3D-F5F49CCDDD21}" sibTransId="{8E53AC2E-1EA9-464F-98C0-C0A4D81C329B}"/>
    <dgm:cxn modelId="{ECF4DC62-ADE5-4EF2-8EB5-B1EB60B1A7A4}" type="presOf" srcId="{915DF66E-AA4A-4DDD-AEC1-4DC8A71BE394}" destId="{0D233872-9481-457C-9C6A-B578D27D26C9}" srcOrd="0" destOrd="0" presId="urn:microsoft.com/office/officeart/2005/8/layout/vProcess5"/>
    <dgm:cxn modelId="{C54FA4C2-A803-4A2B-9D1D-114D1FE8D7B9}" type="presOf" srcId="{4D72D2C6-4893-4E4C-BA9F-D01EAEBA3DE7}" destId="{074AB541-F7F8-4F6A-A5C7-AAC07D5AA21E}" srcOrd="1" destOrd="0" presId="urn:microsoft.com/office/officeart/2005/8/layout/vProcess5"/>
    <dgm:cxn modelId="{51CDD338-AE06-41A5-8D73-827B3F4A438C}" srcId="{EF2603EB-799C-4454-9B64-A50BFC880EF9}" destId="{4D72D2C6-4893-4E4C-BA9F-D01EAEBA3DE7}" srcOrd="0" destOrd="0" parTransId="{09AFEE44-E3E9-4F90-B918-61EA4E0BB9C9}" sibTransId="{915DF66E-AA4A-4DDD-AEC1-4DC8A71BE394}"/>
    <dgm:cxn modelId="{C5C4D7D2-FA57-44BE-A476-D3703FA6032D}" type="presOf" srcId="{625DE30C-8874-468E-B13D-8E44F6291726}" destId="{4F4AC977-B21F-4388-BBDA-AAFE5D3C35AA}" srcOrd="0" destOrd="0" presId="urn:microsoft.com/office/officeart/2005/8/layout/vProcess5"/>
    <dgm:cxn modelId="{C4A76489-E6F1-4F72-881B-F5815B5EDE46}" srcId="{EF2603EB-799C-4454-9B64-A50BFC880EF9}" destId="{625DE30C-8874-468E-B13D-8E44F6291726}" srcOrd="1" destOrd="0" parTransId="{9CC7FCA7-F417-42E2-A7E6-8C99410F7662}" sibTransId="{822F4774-8163-4C1D-8E9A-97DA4A202711}"/>
    <dgm:cxn modelId="{41E7AE60-B278-4C05-9789-2CE52A5E99B5}" type="presOf" srcId="{8E53AC2E-1EA9-464F-98C0-C0A4D81C329B}" destId="{B4DF446E-326D-4D7D-9D4E-DE9532F92FED}" srcOrd="0" destOrd="0" presId="urn:microsoft.com/office/officeart/2005/8/layout/vProcess5"/>
    <dgm:cxn modelId="{7671452E-B268-4E35-8684-DD46EBE65321}" type="presOf" srcId="{EF2603EB-799C-4454-9B64-A50BFC880EF9}" destId="{7FCDF00F-31F6-4005-A43E-AB064A27E5F7}" srcOrd="0" destOrd="0" presId="urn:microsoft.com/office/officeart/2005/8/layout/vProcess5"/>
    <dgm:cxn modelId="{0E0FC2B0-2F98-483D-B035-4D502427BF13}" srcId="{EF2603EB-799C-4454-9B64-A50BFC880EF9}" destId="{8594A77F-6AC8-4B28-8A40-4D70153BD4D5}" srcOrd="2" destOrd="0" parTransId="{3CD20E3A-8967-4C56-BC69-095C047202B7}" sibTransId="{13798411-4F18-4456-9AA9-E610A293C4BE}"/>
    <dgm:cxn modelId="{9F2DD0AA-DEF3-4DF4-ACED-4EC148967A74}" type="presOf" srcId="{FB8D0162-DFCD-4486-BEB2-5B0B37ECFB37}" destId="{2ED064B6-B6EE-4353-B5E8-E1B7048C3F3F}" srcOrd="1" destOrd="0" presId="urn:microsoft.com/office/officeart/2005/8/layout/vProcess5"/>
    <dgm:cxn modelId="{1F6FAAE0-3A7F-48A0-B758-3156DBA64E20}" type="presOf" srcId="{E1D55FA4-97C2-4DA5-A9AF-081156B032BE}" destId="{78CA8A92-F7F8-4D32-A1CF-7AD184EDF56B}" srcOrd="0" destOrd="0" presId="urn:microsoft.com/office/officeart/2005/8/layout/vProcess5"/>
    <dgm:cxn modelId="{3BE2A773-0AED-40B3-B68F-477ADB986D96}" type="presOf" srcId="{FB8D0162-DFCD-4486-BEB2-5B0B37ECFB37}" destId="{51D0FE1C-5ED9-40A4-91B2-60212543968F}" srcOrd="0" destOrd="0" presId="urn:microsoft.com/office/officeart/2005/8/layout/vProcess5"/>
    <dgm:cxn modelId="{2208BD7B-09C3-445B-82C2-87A6BF54F4B9}" srcId="{EF2603EB-799C-4454-9B64-A50BFC880EF9}" destId="{FB8D0162-DFCD-4486-BEB2-5B0B37ECFB37}" srcOrd="4" destOrd="0" parTransId="{88B68AC7-4084-4EB2-AFFF-38766036439A}" sibTransId="{BB73CDAF-83C1-49A1-ADA5-CD96586E2E29}"/>
    <dgm:cxn modelId="{092EE22C-FE3F-4F6C-B976-DBE2561FE535}" type="presOf" srcId="{822F4774-8163-4C1D-8E9A-97DA4A202711}" destId="{5AEF4967-9BB8-4472-9F95-C7E4D2DA85E0}" srcOrd="0" destOrd="0" presId="urn:microsoft.com/office/officeart/2005/8/layout/vProcess5"/>
    <dgm:cxn modelId="{39707E72-87F0-489D-AD28-3742135D5F93}" type="presOf" srcId="{13798411-4F18-4456-9AA9-E610A293C4BE}" destId="{08C313AE-58A4-446D-BBC1-DE1286EA2A4A}" srcOrd="0" destOrd="0" presId="urn:microsoft.com/office/officeart/2005/8/layout/vProcess5"/>
    <dgm:cxn modelId="{F1EAA9A2-9368-4423-9B5F-8A16C997ECDD}" type="presOf" srcId="{8594A77F-6AC8-4B28-8A40-4D70153BD4D5}" destId="{274AB5F5-3E5B-4717-908B-A197BE610C31}" srcOrd="1" destOrd="0" presId="urn:microsoft.com/office/officeart/2005/8/layout/vProcess5"/>
    <dgm:cxn modelId="{D0CA852A-2137-4FD8-8C67-A6E88F71613A}" type="presParOf" srcId="{7FCDF00F-31F6-4005-A43E-AB064A27E5F7}" destId="{96F149CE-E9F8-4CD5-9E43-9D6BF0F1F72C}" srcOrd="0" destOrd="0" presId="urn:microsoft.com/office/officeart/2005/8/layout/vProcess5"/>
    <dgm:cxn modelId="{82ED3BEB-2E2D-4E70-9CC3-0D9873DDC4D4}" type="presParOf" srcId="{7FCDF00F-31F6-4005-A43E-AB064A27E5F7}" destId="{C68BBD9F-EA15-4A50-B8FE-9902D9AD3D6F}" srcOrd="1" destOrd="0" presId="urn:microsoft.com/office/officeart/2005/8/layout/vProcess5"/>
    <dgm:cxn modelId="{DD24AC74-2828-4DBC-B64E-947B6784945A}" type="presParOf" srcId="{7FCDF00F-31F6-4005-A43E-AB064A27E5F7}" destId="{4F4AC977-B21F-4388-BBDA-AAFE5D3C35AA}" srcOrd="2" destOrd="0" presId="urn:microsoft.com/office/officeart/2005/8/layout/vProcess5"/>
    <dgm:cxn modelId="{3D3DE997-7D99-4A64-838D-1ABC0D02ED57}" type="presParOf" srcId="{7FCDF00F-31F6-4005-A43E-AB064A27E5F7}" destId="{51B509D1-D799-4E47-8E26-2642FC6037B2}" srcOrd="3" destOrd="0" presId="urn:microsoft.com/office/officeart/2005/8/layout/vProcess5"/>
    <dgm:cxn modelId="{ACEA8AA4-AB02-435C-8DDE-032F11A31564}" type="presParOf" srcId="{7FCDF00F-31F6-4005-A43E-AB064A27E5F7}" destId="{78CA8A92-F7F8-4D32-A1CF-7AD184EDF56B}" srcOrd="4" destOrd="0" presId="urn:microsoft.com/office/officeart/2005/8/layout/vProcess5"/>
    <dgm:cxn modelId="{6BB50A24-3542-46B7-AC7E-093209E631B6}" type="presParOf" srcId="{7FCDF00F-31F6-4005-A43E-AB064A27E5F7}" destId="{51D0FE1C-5ED9-40A4-91B2-60212543968F}" srcOrd="5" destOrd="0" presId="urn:microsoft.com/office/officeart/2005/8/layout/vProcess5"/>
    <dgm:cxn modelId="{0439492C-646A-43E8-B486-580A7891CC05}" type="presParOf" srcId="{7FCDF00F-31F6-4005-A43E-AB064A27E5F7}" destId="{0D233872-9481-457C-9C6A-B578D27D26C9}" srcOrd="6" destOrd="0" presId="urn:microsoft.com/office/officeart/2005/8/layout/vProcess5"/>
    <dgm:cxn modelId="{6A496960-E83F-41A1-AA4C-D2F19EAA3273}" type="presParOf" srcId="{7FCDF00F-31F6-4005-A43E-AB064A27E5F7}" destId="{5AEF4967-9BB8-4472-9F95-C7E4D2DA85E0}" srcOrd="7" destOrd="0" presId="urn:microsoft.com/office/officeart/2005/8/layout/vProcess5"/>
    <dgm:cxn modelId="{B200D9BB-EAA7-493D-BC23-827F5A81805A}" type="presParOf" srcId="{7FCDF00F-31F6-4005-A43E-AB064A27E5F7}" destId="{08C313AE-58A4-446D-BBC1-DE1286EA2A4A}" srcOrd="8" destOrd="0" presId="urn:microsoft.com/office/officeart/2005/8/layout/vProcess5"/>
    <dgm:cxn modelId="{F65E9FD4-ACA6-411E-AB63-CBC49B75ADB2}" type="presParOf" srcId="{7FCDF00F-31F6-4005-A43E-AB064A27E5F7}" destId="{B4DF446E-326D-4D7D-9D4E-DE9532F92FED}" srcOrd="9" destOrd="0" presId="urn:microsoft.com/office/officeart/2005/8/layout/vProcess5"/>
    <dgm:cxn modelId="{2EB309D1-3395-41C0-A3D3-261F57922EA6}" type="presParOf" srcId="{7FCDF00F-31F6-4005-A43E-AB064A27E5F7}" destId="{074AB541-F7F8-4F6A-A5C7-AAC07D5AA21E}" srcOrd="10" destOrd="0" presId="urn:microsoft.com/office/officeart/2005/8/layout/vProcess5"/>
    <dgm:cxn modelId="{24CEF8AB-39D4-4786-AAB9-19314AFEEA05}" type="presParOf" srcId="{7FCDF00F-31F6-4005-A43E-AB064A27E5F7}" destId="{0C866D6F-03EC-480B-9A77-8B9F6E64D7A6}" srcOrd="11" destOrd="0" presId="urn:microsoft.com/office/officeart/2005/8/layout/vProcess5"/>
    <dgm:cxn modelId="{3C25CA9A-85BC-4556-AD9E-50EC93B234EE}" type="presParOf" srcId="{7FCDF00F-31F6-4005-A43E-AB064A27E5F7}" destId="{274AB5F5-3E5B-4717-908B-A197BE610C31}" srcOrd="12" destOrd="0" presId="urn:microsoft.com/office/officeart/2005/8/layout/vProcess5"/>
    <dgm:cxn modelId="{A876D9B7-4A9B-4A8E-8F93-358E09C4FF38}" type="presParOf" srcId="{7FCDF00F-31F6-4005-A43E-AB064A27E5F7}" destId="{16DDC18D-B973-4554-9C5C-3B7B7A57A106}" srcOrd="13" destOrd="0" presId="urn:microsoft.com/office/officeart/2005/8/layout/vProcess5"/>
    <dgm:cxn modelId="{2CB5EFCE-EA51-4645-8585-71F343C80141}" type="presParOf" srcId="{7FCDF00F-31F6-4005-A43E-AB064A27E5F7}" destId="{2ED064B6-B6EE-4353-B5E8-E1B7048C3F3F}"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CE18A3-0945-4AB9-B076-FAA8CD601BB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A5F35CB-5C25-4015-8F97-B205A8C74BE5}" type="pres">
      <dgm:prSet presAssocID="{59CE18A3-0945-4AB9-B076-FAA8CD601BB1}" presName="hierChild1" presStyleCnt="0">
        <dgm:presLayoutVars>
          <dgm:chPref val="1"/>
          <dgm:dir/>
          <dgm:animOne val="branch"/>
          <dgm:animLvl val="lvl"/>
          <dgm:resizeHandles/>
        </dgm:presLayoutVars>
      </dgm:prSet>
      <dgm:spPr/>
      <dgm:t>
        <a:bodyPr/>
        <a:lstStyle/>
        <a:p>
          <a:endParaRPr lang="en-US"/>
        </a:p>
      </dgm:t>
    </dgm:pt>
  </dgm:ptLst>
  <dgm:cxnLst>
    <dgm:cxn modelId="{FF4C690B-EA06-4B3B-9074-868432F9C928}" type="presOf" srcId="{59CE18A3-0945-4AB9-B076-FAA8CD601BB1}" destId="{2A5F35CB-5C25-4015-8F97-B205A8C74BE5}" srcOrd="0"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292100-0E74-45B5-896D-53B213E95B35}">
      <dsp:nvSpPr>
        <dsp:cNvPr id="0" name=""/>
        <dsp:cNvSpPr/>
      </dsp:nvSpPr>
      <dsp:spPr>
        <a:xfrm>
          <a:off x="1206" y="600"/>
          <a:ext cx="10513186" cy="13300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buNone/>
          </a:pPr>
          <a:r>
            <a:rPr lang="en-ZA" sz="5800" kern="1200" dirty="0">
              <a:solidFill>
                <a:schemeClr val="bg1"/>
              </a:solidFill>
              <a:latin typeface="Calibri" panose="020F0502020204030204"/>
              <a:ea typeface="+mn-ea"/>
              <a:cs typeface="+mn-cs"/>
            </a:rPr>
            <a:t>NQF Act, 2008 as amended</a:t>
          </a:r>
          <a:endParaRPr lang="en-ZA" sz="5800" kern="1200" dirty="0">
            <a:solidFill>
              <a:schemeClr val="bg1"/>
            </a:solidFill>
          </a:endParaRPr>
        </a:p>
      </dsp:txBody>
      <dsp:txXfrm>
        <a:off x="1206" y="600"/>
        <a:ext cx="10513186" cy="1330047"/>
      </dsp:txXfrm>
    </dsp:sp>
    <dsp:sp modelId="{6215AC4D-688E-4D59-9737-75EC684EF32D}">
      <dsp:nvSpPr>
        <dsp:cNvPr id="0" name=""/>
        <dsp:cNvSpPr/>
      </dsp:nvSpPr>
      <dsp:spPr>
        <a:xfrm>
          <a:off x="1206" y="1510645"/>
          <a:ext cx="6867539" cy="133004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buNone/>
          </a:pPr>
          <a:r>
            <a:rPr lang="en-ZA" sz="2900" kern="1200">
              <a:solidFill>
                <a:schemeClr val="bg1"/>
              </a:solidFill>
              <a:latin typeface="Calibri" panose="020F0502020204030204"/>
              <a:ea typeface="+mn-ea"/>
              <a:cs typeface="+mn-cs"/>
            </a:rPr>
            <a:t>NDP 2030 &amp; NDP Implementation Plan</a:t>
          </a:r>
          <a:endParaRPr lang="en-ZA" sz="2900" kern="1200">
            <a:solidFill>
              <a:schemeClr val="bg1"/>
            </a:solidFill>
          </a:endParaRPr>
        </a:p>
      </dsp:txBody>
      <dsp:txXfrm>
        <a:off x="1206" y="1510645"/>
        <a:ext cx="6867539" cy="1330047"/>
      </dsp:txXfrm>
    </dsp:sp>
    <dsp:sp modelId="{D8DA7DB9-37E6-44CA-A28E-40C68661BE85}">
      <dsp:nvSpPr>
        <dsp:cNvPr id="0" name=""/>
        <dsp:cNvSpPr/>
      </dsp:nvSpPr>
      <dsp:spPr>
        <a:xfrm>
          <a:off x="1206" y="3020690"/>
          <a:ext cx="3363143" cy="1330047"/>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Economic Reconstruction &amp; Recovery Plan </a:t>
          </a:r>
          <a:endParaRPr lang="en-ZA" sz="2500" kern="1200" dirty="0"/>
        </a:p>
      </dsp:txBody>
      <dsp:txXfrm>
        <a:off x="1206" y="3020690"/>
        <a:ext cx="3363143" cy="1330047"/>
      </dsp:txXfrm>
    </dsp:sp>
    <dsp:sp modelId="{36E130B7-09A8-46B0-AD7D-C7A731FED98E}">
      <dsp:nvSpPr>
        <dsp:cNvPr id="0" name=""/>
        <dsp:cNvSpPr/>
      </dsp:nvSpPr>
      <dsp:spPr>
        <a:xfrm>
          <a:off x="3505602" y="3020690"/>
          <a:ext cx="3363143" cy="1330047"/>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Ministerial Determinations &amp; Guidelines</a:t>
          </a:r>
          <a:endParaRPr lang="en-ZA" sz="2500" kern="1200" dirty="0"/>
        </a:p>
      </dsp:txBody>
      <dsp:txXfrm>
        <a:off x="3505602" y="3020690"/>
        <a:ext cx="3363143" cy="1330047"/>
      </dsp:txXfrm>
    </dsp:sp>
    <dsp:sp modelId="{F56DE5CC-0F31-4907-BCD0-0753AD30C7A6}">
      <dsp:nvSpPr>
        <dsp:cNvPr id="0" name=""/>
        <dsp:cNvSpPr/>
      </dsp:nvSpPr>
      <dsp:spPr>
        <a:xfrm>
          <a:off x="7151249" y="1510645"/>
          <a:ext cx="3363143" cy="133004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White Paper PSET &amp; National Plan PSET</a:t>
          </a:r>
          <a:endParaRPr lang="en-ZA" sz="2900" kern="1200" dirty="0"/>
        </a:p>
      </dsp:txBody>
      <dsp:txXfrm>
        <a:off x="7151249" y="1510645"/>
        <a:ext cx="3363143" cy="1330047"/>
      </dsp:txXfrm>
    </dsp:sp>
    <dsp:sp modelId="{555BCD69-7550-4F74-95B5-B02BAE03D60F}">
      <dsp:nvSpPr>
        <dsp:cNvPr id="0" name=""/>
        <dsp:cNvSpPr/>
      </dsp:nvSpPr>
      <dsp:spPr>
        <a:xfrm>
          <a:off x="7151249" y="3020690"/>
          <a:ext cx="3363143" cy="1330047"/>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DHET’s MTSF</a:t>
          </a:r>
          <a:endParaRPr lang="en-ZA" sz="2500" kern="1200" dirty="0"/>
        </a:p>
      </dsp:txBody>
      <dsp:txXfrm>
        <a:off x="7151249" y="3020690"/>
        <a:ext cx="3363143" cy="133004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B52340-1B08-4B20-9C69-F0C26EDAA42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1D3E3-4B63-493C-9821-7F72A8E15477}">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a:t>The objects of the SAQA are to—</a:t>
          </a:r>
          <a:r>
            <a:rPr lang="en-GB" sz="3000" kern="1200">
              <a:latin typeface="Calibri Light" panose="020F0302020204030204"/>
            </a:rPr>
            <a:t> </a:t>
          </a:r>
          <a:endParaRPr lang="en-US" sz="3000" kern="1200"/>
        </a:p>
      </dsp:txBody>
      <dsp:txXfrm>
        <a:off x="0" y="0"/>
        <a:ext cx="10515600" cy="1087834"/>
      </dsp:txXfrm>
    </dsp:sp>
    <dsp:sp modelId="{7A143A24-2D1C-42BC-97BF-04773060D1CF}">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577AA-A72C-46AB-85FC-0657C923B3DA}">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dirty="0"/>
            <a:t>(a) </a:t>
          </a:r>
          <a:r>
            <a:rPr lang="en-GB" sz="3000" kern="1200" dirty="0">
              <a:solidFill>
                <a:srgbClr val="000000"/>
              </a:solidFill>
              <a:latin typeface="Calibri"/>
              <a:cs typeface="Calibri"/>
            </a:rPr>
            <a:t>oversee the further development and implementation of the </a:t>
          </a:r>
          <a:r>
            <a:rPr lang="en-GB" sz="3000" kern="1200" dirty="0">
              <a:latin typeface="Calibri Light" panose="020F0302020204030204"/>
            </a:rPr>
            <a:t>NQF  </a:t>
          </a:r>
          <a:endParaRPr lang="en-US" sz="3000" kern="1200" dirty="0"/>
        </a:p>
      </dsp:txBody>
      <dsp:txXfrm>
        <a:off x="0" y="1087834"/>
        <a:ext cx="10515600" cy="1087834"/>
      </dsp:txXfrm>
    </dsp:sp>
    <dsp:sp modelId="{DDBF34B7-3AC6-4732-BD21-C05A2B7E700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A7CA5-F022-4F60-842A-237C267DC42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dirty="0"/>
            <a:t>(b) </a:t>
          </a:r>
          <a:r>
            <a:rPr lang="en-GB" sz="3000" kern="1200" dirty="0">
              <a:solidFill>
                <a:srgbClr val="000000"/>
              </a:solidFill>
              <a:latin typeface="Calibri"/>
              <a:cs typeface="Calibri"/>
            </a:rPr>
            <a:t>advance the objectives of the NQF contemplated in Chapter 2</a:t>
          </a:r>
          <a:r>
            <a:rPr lang="en-GB" sz="3000" kern="1200" dirty="0"/>
            <a:t> and</a:t>
          </a:r>
          <a:r>
            <a:rPr lang="en-GB" sz="3000" kern="1200" dirty="0">
              <a:latin typeface="Calibri Light" panose="020F0302020204030204"/>
            </a:rPr>
            <a:t> </a:t>
          </a:r>
          <a:endParaRPr lang="en-US" sz="3000" kern="1200" dirty="0"/>
        </a:p>
      </dsp:txBody>
      <dsp:txXfrm>
        <a:off x="0" y="2175669"/>
        <a:ext cx="10515600" cy="1087834"/>
      </dsp:txXfrm>
    </dsp:sp>
    <dsp:sp modelId="{527C228A-5577-438E-B335-F2092316C94C}">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7AADE-E3CA-4428-B6B3-70264D12CEBF}">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GB" sz="3000" kern="1200"/>
            <a:t>(c) co-ordinate the sub-frameworks.</a:t>
          </a:r>
          <a:endParaRPr lang="en-US" sz="3000" kern="1200"/>
        </a:p>
      </dsp:txBody>
      <dsp:txXfrm>
        <a:off x="0" y="3263503"/>
        <a:ext cx="10515600" cy="10878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59B1E4-EC9D-4B2A-87D4-09ED0E440B7E}">
      <dsp:nvSpPr>
        <dsp:cNvPr id="0" name=""/>
        <dsp:cNvSpPr/>
      </dsp:nvSpPr>
      <dsp:spPr>
        <a:xfrm rot="10800000">
          <a:off x="2435896" y="1901"/>
          <a:ext cx="7904988" cy="1779162"/>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561" tIns="91440" rIns="170688" bIns="91440" numCol="1" spcCol="1270" anchor="ctr" anchorCtr="0">
          <a:noAutofit/>
        </a:bodyPr>
        <a:lstStyle/>
        <a:p>
          <a:pPr lvl="0" algn="ctr" defTabSz="1066800">
            <a:lnSpc>
              <a:spcPct val="90000"/>
            </a:lnSpc>
            <a:spcBef>
              <a:spcPct val="0"/>
            </a:spcBef>
            <a:spcAft>
              <a:spcPct val="35000"/>
            </a:spcAft>
          </a:pPr>
          <a:r>
            <a:rPr lang="en-US" sz="2400" kern="1200" dirty="0"/>
            <a:t>A world class National Qualifications Framework that works for the People in South Africa</a:t>
          </a:r>
        </a:p>
      </dsp:txBody>
      <dsp:txXfrm rot="10800000">
        <a:off x="2435896" y="1901"/>
        <a:ext cx="7904988" cy="1779162"/>
      </dsp:txXfrm>
    </dsp:sp>
    <dsp:sp modelId="{692BC5B1-EAB5-477A-A1F9-2D6E3853B9DA}">
      <dsp:nvSpPr>
        <dsp:cNvPr id="0" name=""/>
        <dsp:cNvSpPr/>
      </dsp:nvSpPr>
      <dsp:spPr>
        <a:xfrm>
          <a:off x="1546315" y="1901"/>
          <a:ext cx="1779162" cy="1779162"/>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9000" r="-2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20818D-F017-413B-87E2-4D41A248349D}">
      <dsp:nvSpPr>
        <dsp:cNvPr id="0" name=""/>
        <dsp:cNvSpPr/>
      </dsp:nvSpPr>
      <dsp:spPr>
        <a:xfrm rot="10800000">
          <a:off x="2435896" y="2228961"/>
          <a:ext cx="7904988" cy="1779162"/>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561" tIns="76200" rIns="142240" bIns="76200" numCol="1" spcCol="1270" anchor="ctr" anchorCtr="0">
          <a:noAutofit/>
        </a:bodyPr>
        <a:lstStyle/>
        <a:p>
          <a:pPr lvl="0" algn="ctr" defTabSz="889000">
            <a:lnSpc>
              <a:spcPct val="90000"/>
            </a:lnSpc>
            <a:spcBef>
              <a:spcPct val="0"/>
            </a:spcBef>
            <a:spcAft>
              <a:spcPct val="35000"/>
            </a:spcAft>
          </a:pPr>
          <a:r>
            <a:rPr lang="en-US" sz="2000" kern="1200" dirty="0"/>
            <a:t>Oversee the further development and implementation of the National Qualifications Framework (NQF) and advance its objectives, which contribute to the full development of each lifelong learner and to the social and economic development of the nation at large</a:t>
          </a:r>
        </a:p>
      </dsp:txBody>
      <dsp:txXfrm rot="10800000">
        <a:off x="2435896" y="2228961"/>
        <a:ext cx="7904988" cy="1779162"/>
      </dsp:txXfrm>
    </dsp:sp>
    <dsp:sp modelId="{CA134D22-11E0-474D-8995-ED199ABBFF2C}">
      <dsp:nvSpPr>
        <dsp:cNvPr id="0" name=""/>
        <dsp:cNvSpPr/>
      </dsp:nvSpPr>
      <dsp:spPr>
        <a:xfrm>
          <a:off x="1546315" y="2228961"/>
          <a:ext cx="1779162" cy="1779162"/>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2000" r="-22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2T08:19:09.561"/>
    </inkml:context>
    <inkml:brush xml:id="br0">
      <inkml:brushProperty name="width" value="0.05" units="cm"/>
      <inkml:brushProperty name="height" value="0.05" units="cm"/>
    </inkml:brush>
  </inkml:definitions>
  <inkml:trace contextRef="#ctx0" brushRef="#br0">0 0 24575,'1'0'-8191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535B1-B881-4342-8F93-0D63DB8764F9}" type="datetimeFigureOut">
              <a:rPr lang="en-ZA" smtClean="0"/>
              <a:pPr/>
              <a:t>2023/05/10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22820-E16A-461C-A0F0-2B0F1145F0E5}" type="slidenum">
              <a:rPr lang="en-ZA" smtClean="0"/>
              <a:pPr/>
              <a:t>‹#›</a:t>
            </a:fld>
            <a:endParaRPr lang="en-ZA"/>
          </a:p>
        </p:txBody>
      </p:sp>
    </p:spTree>
    <p:extLst>
      <p:ext uri="{BB962C8B-B14F-4D97-AF65-F5344CB8AC3E}">
        <p14:creationId xmlns:p14="http://schemas.microsoft.com/office/powerpoint/2010/main" xmlns="" val="160421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C8D5-6D68-A443-97C0-91AE5977134B}"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xmlns="" val="119997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4038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80708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EA013-7ADE-484C-BF04-2472826DA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1193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C6F247E4-8404-2A4F-B09E-5A8B6BAD8F95}" type="slidenum">
              <a:rPr lang="en-GB" smtClean="0"/>
              <a:pPr rtl="0"/>
              <a:t>30</a:t>
            </a:fld>
            <a:endParaRPr lang="en-GB"/>
          </a:p>
        </p:txBody>
      </p:sp>
    </p:spTree>
    <p:extLst>
      <p:ext uri="{BB962C8B-B14F-4D97-AF65-F5344CB8AC3E}">
        <p14:creationId xmlns:p14="http://schemas.microsoft.com/office/powerpoint/2010/main" xmlns="" val="365098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719DE-B2F4-48D1-9896-F15C54DA19B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1587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9561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2057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2470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6923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5185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8118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2B01-A74E-43FA-ACBD-E0B43CB7B889}"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7473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578B68-3266-2B13-14B5-9675EE1E3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096681AD-6F97-29F5-4F0A-4FFBF0B192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6C387A88-E27D-7CBE-A93E-AA2B8A4B0939}"/>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5" name="Footer Placeholder 4">
            <a:extLst>
              <a:ext uri="{FF2B5EF4-FFF2-40B4-BE49-F238E27FC236}">
                <a16:creationId xmlns:a16="http://schemas.microsoft.com/office/drawing/2014/main" xmlns="" id="{BEDE29BD-3FA6-A9AA-8243-125BF14D1D7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F55CA15-98B4-848F-ADAC-8BFF791E5644}"/>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329109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B204C-7799-1A8A-AC1A-B556D462A2D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2322E72B-1E44-0B05-399F-776D700E26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B24963EF-934A-01B9-4679-821C21067180}"/>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5" name="Footer Placeholder 4">
            <a:extLst>
              <a:ext uri="{FF2B5EF4-FFF2-40B4-BE49-F238E27FC236}">
                <a16:creationId xmlns:a16="http://schemas.microsoft.com/office/drawing/2014/main" xmlns="" id="{FEE1D082-7681-0FCD-C5AF-22F50AAAA23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A6BE655D-B5FC-C234-FBAC-BA4BDBEDAE52}"/>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381367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8DC3321-C415-9770-5FB7-BF32B7C277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E3DE2AE0-54A3-0A67-ED49-F66E8FCFEA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C0900FD-8365-EF94-1C48-D4D8CCB21A46}"/>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5" name="Footer Placeholder 4">
            <a:extLst>
              <a:ext uri="{FF2B5EF4-FFF2-40B4-BE49-F238E27FC236}">
                <a16:creationId xmlns:a16="http://schemas.microsoft.com/office/drawing/2014/main" xmlns="" id="{F42BAAC5-3F40-A290-7E3A-5B6056FBFC7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A917444D-5B63-70B1-D164-1319B213E629}"/>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1620014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FA10D39E-3FBB-4E93-8C58-565EAE40469C}" type="datetime1">
              <a:rPr lang="en-US" smtClean="0">
                <a:solidFill>
                  <a:prstClr val="black">
                    <a:lumMod val="75000"/>
                    <a:lumOff val="25000"/>
                  </a:prstClr>
                </a:solidFill>
              </a:rPr>
              <a:pPr/>
              <a:t>5/10/2023</a:t>
            </a:fld>
            <a:endParaRPr lang="en-US" dirty="0">
              <a:solidFill>
                <a:prstClr val="black">
                  <a:lumMod val="75000"/>
                  <a:lumOff val="25000"/>
                </a:prstClr>
              </a:solidFill>
            </a:endParaRPr>
          </a:p>
        </p:txBody>
      </p:sp>
      <p:sp>
        <p:nvSpPr>
          <p:cNvPr id="13" name="Footer Placeholder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dirty="0">
                <a:solidFill>
                  <a:prstClr val="black">
                    <a:lumMod val="75000"/>
                    <a:lumOff val="25000"/>
                  </a:prstClr>
                </a:solidFill>
              </a:rPr>
              <a:t>Footer</a:t>
            </a:r>
          </a:p>
        </p:txBody>
      </p:sp>
      <p:sp>
        <p:nvSpPr>
          <p:cNvPr id="14" name="Slide Number Placeholder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8" name="Picture Placeholder 9">
            <a:extLst>
              <a:ext uri="{FF2B5EF4-FFF2-40B4-BE49-F238E27FC236}">
                <a16:creationId xmlns:a16="http://schemas.microsoft.com/office/drawing/2014/main" xmlns=""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xmlns="" val="188612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xmlns=""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67A2065B-06FF-4991-9F8A-4BE25457B479}"/>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EE5DA9-2D04-4850-AB9F-BD353816504A}"/>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2494984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7C8FC-AAEA-4AB6-9DB5-2503F58F0E69}"/>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030CE6-9124-4B3A-A912-AE16B5C34003}"/>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336318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F8585CC9-BAD3-4807-90BB-97DA2D6A6BE2}"/>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0EBC3D-3277-4D34-9F67-71040C21E3B3}"/>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87615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F67CAC-53E4-44AF-BEAC-8FFB96F05A86}"/>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5F008B-58BB-45FF-923F-5909DAB49D34}"/>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689810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DEA255A-4CB5-40CA-B756-1AA5E27C20BF}"/>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8" name="Footer Placeholder 7">
            <a:extLst>
              <a:ext uri="{FF2B5EF4-FFF2-40B4-BE49-F238E27FC236}">
                <a16:creationId xmlns:a16="http://schemas.microsoft.com/office/drawing/2014/main" xmlns=""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A5ACC97-44C1-4887-909B-E6732D3C1FF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78659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23AC25A7-81C8-4AA1-AD9F-C78A451FDE2E}"/>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4" name="Footer Placeholder 3">
            <a:extLst>
              <a:ext uri="{FF2B5EF4-FFF2-40B4-BE49-F238E27FC236}">
                <a16:creationId xmlns:a16="http://schemas.microsoft.com/office/drawing/2014/main" xmlns=""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89497C9-6B5E-46D6-8FE9-0A5E0CF7F95B}"/>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2334388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740D3C-270A-401A-810C-2F86BBBB87D4}"/>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3" name="Footer Placeholder 2">
            <a:extLst>
              <a:ext uri="{FF2B5EF4-FFF2-40B4-BE49-F238E27FC236}">
                <a16:creationId xmlns:a16="http://schemas.microsoft.com/office/drawing/2014/main" xmlns=""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90CF9E-A6C6-4873-ADBE-7A2939319E58}"/>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13081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E389B-5400-14A0-EF96-BDB7D679253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6B9D0E1-2FAF-81AE-E62F-631553E57E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A851CDB-147F-EB48-4858-EFBBBB9BB657}"/>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5" name="Footer Placeholder 4">
            <a:extLst>
              <a:ext uri="{FF2B5EF4-FFF2-40B4-BE49-F238E27FC236}">
                <a16:creationId xmlns:a16="http://schemas.microsoft.com/office/drawing/2014/main" xmlns="" id="{D03FADAB-5C6A-DE90-5CB6-84D08AA5948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09417041-58BF-1A5D-8B02-E0071198B2AC}"/>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910023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E51B7454-C1CC-46F2-A6FB-1FE786C48F49}"/>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6EAB8F-7526-4CDB-B782-FAD8B3E70B0A}"/>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174971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A587A0-353B-42C2-BA96-B1ADEDF642BE}"/>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F7C5FD-E56A-4C66-8F23-087F95A2FD0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55067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9EABC7-C044-44DE-B303-55A0581DA1E8}"/>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EF915-AF64-4ECC-8B1A-B7E6A89B7917}"/>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3128904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9D8705E-925D-4F57-8268-107CE3CF4C45}"/>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5D01D1-C266-4161-A820-C084B980131C}"/>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425776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xmlns=""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67A2065B-06FF-4991-9F8A-4BE25457B479}"/>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EE5DA9-2D04-4850-AB9F-BD353816504A}"/>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2319421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7C8FC-AAEA-4AB6-9DB5-2503F58F0E69}"/>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030CE6-9124-4B3A-A912-AE16B5C34003}"/>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4134646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F8585CC9-BAD3-4807-90BB-97DA2D6A6BE2}"/>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0EBC3D-3277-4D34-9F67-71040C21E3B3}"/>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877350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F67CAC-53E4-44AF-BEAC-8FFB96F05A86}"/>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5F008B-58BB-45FF-923F-5909DAB49D34}"/>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3251011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DEA255A-4CB5-40CA-B756-1AA5E27C20BF}"/>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8" name="Footer Placeholder 7">
            <a:extLst>
              <a:ext uri="{FF2B5EF4-FFF2-40B4-BE49-F238E27FC236}">
                <a16:creationId xmlns:a16="http://schemas.microsoft.com/office/drawing/2014/main" xmlns=""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A5ACC97-44C1-4887-909B-E6732D3C1FF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959856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23AC25A7-81C8-4AA1-AD9F-C78A451FDE2E}"/>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4" name="Footer Placeholder 3">
            <a:extLst>
              <a:ext uri="{FF2B5EF4-FFF2-40B4-BE49-F238E27FC236}">
                <a16:creationId xmlns:a16="http://schemas.microsoft.com/office/drawing/2014/main" xmlns=""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89497C9-6B5E-46D6-8FE9-0A5E0CF7F95B}"/>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98308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6C0FF-5EFF-0063-33D4-FD41DE47B8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B65732D3-5BAC-65E5-B058-94D771C18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89D559A-B622-C1E1-7256-18448E1653F3}"/>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5" name="Footer Placeholder 4">
            <a:extLst>
              <a:ext uri="{FF2B5EF4-FFF2-40B4-BE49-F238E27FC236}">
                <a16:creationId xmlns:a16="http://schemas.microsoft.com/office/drawing/2014/main" xmlns="" id="{93306336-DDAD-0169-83A3-692EF52CA45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457D5B37-CB6D-9A00-2554-52F2BFCC4727}"/>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991350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740D3C-270A-401A-810C-2F86BBBB87D4}"/>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3" name="Footer Placeholder 2">
            <a:extLst>
              <a:ext uri="{FF2B5EF4-FFF2-40B4-BE49-F238E27FC236}">
                <a16:creationId xmlns:a16="http://schemas.microsoft.com/office/drawing/2014/main" xmlns=""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90CF9E-A6C6-4873-ADBE-7A2939319E58}"/>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508325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E51B7454-C1CC-46F2-A6FB-1FE786C48F49}"/>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6EAB8F-7526-4CDB-B782-FAD8B3E70B0A}"/>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770747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A587A0-353B-42C2-BA96-B1ADEDF642BE}"/>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F7C5FD-E56A-4C66-8F23-087F95A2FD0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3784787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9EABC7-C044-44DE-B303-55A0581DA1E8}"/>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EF915-AF64-4ECC-8B1A-B7E6A89B7917}"/>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340719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9D8705E-925D-4F57-8268-107CE3CF4C45}"/>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5D01D1-C266-4161-A820-C084B980131C}"/>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725642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78561AC-1890-4FF9-8D8A-DA07170ED9CD}" type="datetime1">
              <a:rPr lang="en-US" smtClean="0"/>
              <a:pPr/>
              <a:t>5/10/2023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875220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B85F061-A743-48D7-941F-A08C08FF5086}" type="datetime1">
              <a:rPr lang="en-US" smtClean="0"/>
              <a:pPr/>
              <a:t>5/10/2023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4175634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13D9F5-9890-47AC-BC2D-360D107C065B}" type="datetime1">
              <a:rPr lang="en-US" smtClean="0"/>
              <a:pPr/>
              <a:t>5/10/2023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2869225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8479E52-B66B-419F-91C7-C4A635DEFAB8}" type="datetime1">
              <a:rPr lang="en-US" smtClean="0"/>
              <a:pPr/>
              <a:t>5/10/2023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1604173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A2EB553F-42B7-41BC-AB2A-AD056819F168}" type="datetime1">
              <a:rPr lang="en-US" smtClean="0"/>
              <a:pPr/>
              <a:t>5/10/2023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133796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11A4-39A0-405E-062E-0447259BF10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142C0D2-0B59-7A6A-4A0F-D48F78960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B8BDF32A-7569-E0D9-FA7D-9A043AA6F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62268C97-6A2A-0CBF-FB31-B2BFF5468E78}"/>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6" name="Footer Placeholder 5">
            <a:extLst>
              <a:ext uri="{FF2B5EF4-FFF2-40B4-BE49-F238E27FC236}">
                <a16:creationId xmlns:a16="http://schemas.microsoft.com/office/drawing/2014/main" xmlns="" id="{75CAB400-ED94-3C97-1474-BDA50FD5948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15CA9F64-8EA3-059B-E76E-B0CFBC0B9F44}"/>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1860221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460D99C-6B03-45E3-83FB-710D3618AF19}" type="datetime1">
              <a:rPr lang="en-US" smtClean="0"/>
              <a:pPr/>
              <a:t>5/10/2023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4000140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D0939-59D9-49CB-98BB-500772D98BB6}" type="datetime1">
              <a:rPr lang="en-US" smtClean="0"/>
              <a:pPr/>
              <a:t>5/10/2023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3271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C2EF2-8349-426B-8C76-8FCF7A8351B5}" type="datetime1">
              <a:rPr lang="en-US" smtClean="0"/>
              <a:pPr/>
              <a:t>5/10/2023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775818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9E747-D501-4238-A530-11F403ED50EE}" type="datetime1">
              <a:rPr lang="en-US" smtClean="0"/>
              <a:pPr/>
              <a:t>5/10/2023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3123846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652B265-A4D1-4B6F-884E-76C1C6B1BB2E}" type="datetime1">
              <a:rPr lang="en-US" smtClean="0"/>
              <a:pPr/>
              <a:t>5/10/2023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3245923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4F9F975-A66E-458B-A490-A0D9998E3EA6}" type="datetime1">
              <a:rPr lang="en-US" smtClean="0"/>
              <a:pPr/>
              <a:t>5/10/2023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1716000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C0377-E8D0-626D-6F57-18BAD8D26B8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2EE748AB-E84C-1DDA-6257-C2337F396D1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DFE67AD1-FF1C-C9A3-69E8-7C633DBC2110}"/>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C7C63B12-CF70-42B6-0B5A-7C0434E6E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EA9420-0F74-7C96-7E86-03BDCAF17D53}"/>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4264148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D2E58-66E7-C579-748B-60BA9E33FBB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9BF90F3-1F4D-B0B1-2030-2751D8A5C4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7FAFB090-BCC0-7340-1F73-99C10D5D5537}"/>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BA74E98E-3662-FF4F-6384-1D919600C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A0022F-E2F3-A3D3-436D-1FE832A2CDE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337906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47025-9E3E-BD34-BDDA-E3C9B5FF0E9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473F296-E15B-7155-E460-F8D3D9D8ACA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7FEAAA-7634-6B0A-05F9-5703A81A7F99}"/>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5DA8EA5E-E5E1-DA2D-30C6-77BAEBA13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7FCC71-07EE-2E11-F9AB-C528B35CE4E5}"/>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3001680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D69A3-886A-9655-57B3-B83D4084AD5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C16A0C7A-5F5B-7EF6-C7AD-77922013B6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0273D37D-2B70-F461-F7A8-813332592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8536301C-3730-E611-4319-93C77F7E50BC}"/>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92FDCC99-1462-98CA-44AA-84C18C743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563E41-C735-18E7-3360-14A53F3E2568}"/>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58051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58372-0098-18CA-0F43-DB89E1336ED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3D20553F-03F3-819C-728F-C840B318B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9C6ADE8-9281-1732-B1AD-940109F15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7DF13EDB-2680-4F0E-30C7-BD950DDB9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1607BAE-A8C9-68E4-89C5-4328940F8D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AAF5CC47-769B-9974-2C77-53E248195849}"/>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8" name="Footer Placeholder 7">
            <a:extLst>
              <a:ext uri="{FF2B5EF4-FFF2-40B4-BE49-F238E27FC236}">
                <a16:creationId xmlns:a16="http://schemas.microsoft.com/office/drawing/2014/main" xmlns="" id="{AFA55E7B-2235-D8CF-A935-1B323F1B202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29725983-D321-6AA7-2C72-8F4A320521BE}"/>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3711933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10748-BD76-AE44-97FF-F8118642295F}"/>
              </a:ext>
            </a:extLst>
          </p:cNvPr>
          <p:cNvSpPr>
            <a:spLocks noGrp="1"/>
          </p:cNvSpPr>
          <p:nvPr>
            <p:ph type="title"/>
          </p:nvPr>
        </p:nvSpPr>
        <p:spPr>
          <a:xfrm>
            <a:off x="839788" y="365127"/>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3464F08-41D8-16F8-D084-B0D136D767F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23F33A3-3B48-FC5F-142A-AC305EE0AD3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E579511D-BD20-AA8D-FC44-C66AA4EEF33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486D52A-A48C-9252-669D-DB8AAAC65A9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7F089F2E-A6DC-B666-D129-D8876212EA97}"/>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8" name="Footer Placeholder 7">
            <a:extLst>
              <a:ext uri="{FF2B5EF4-FFF2-40B4-BE49-F238E27FC236}">
                <a16:creationId xmlns:a16="http://schemas.microsoft.com/office/drawing/2014/main" xmlns="" id="{E55CA4E4-61A7-B05F-57E4-5BEACAB421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23DB0D2-2E95-62F1-AE8C-84DA7B22E802}"/>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2813774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A0889-4B68-C8EE-B764-A3717FCD06C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72A6CA52-0217-BB43-3D42-828BEA46C668}"/>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4" name="Footer Placeholder 3">
            <a:extLst>
              <a:ext uri="{FF2B5EF4-FFF2-40B4-BE49-F238E27FC236}">
                <a16:creationId xmlns:a16="http://schemas.microsoft.com/office/drawing/2014/main" xmlns="" id="{75A76F04-4E64-4BBE-7465-BE0067A482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FBF5B33-7FE9-CF91-0FA4-CB6B69B51B42}"/>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909527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7DA560-AFFD-66CF-97B6-5110BDA8A75A}"/>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3" name="Footer Placeholder 2">
            <a:extLst>
              <a:ext uri="{FF2B5EF4-FFF2-40B4-BE49-F238E27FC236}">
                <a16:creationId xmlns:a16="http://schemas.microsoft.com/office/drawing/2014/main" xmlns="" id="{43F1645F-EC6E-FF14-3DC8-0014423036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86C136-2870-F11D-D261-031D9DF33671}"/>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2437326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FCA80D-DD5C-BD3D-9412-2C7DD2DB22F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7307D73-FB77-D25A-FAD8-8151E66139D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0B4CDA91-A982-3A8A-9156-6A610A8B99A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B20B449-11C8-5147-D5DA-57F07EF5DE9E}"/>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C066CD93-0604-9473-372C-4E5A4787F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68A439-1AA4-C909-A4BB-00F8F9A68EB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402401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C1387-852A-1817-4A56-FA4C92A09B9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EDE0254E-92E1-09FE-EFF4-C110AA95EAF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xmlns="" id="{39584F30-5702-E363-A2C1-39934F37A8B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E320F31D-C12F-A6FD-A193-087B1ADA9D7D}"/>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6" name="Footer Placeholder 5">
            <a:extLst>
              <a:ext uri="{FF2B5EF4-FFF2-40B4-BE49-F238E27FC236}">
                <a16:creationId xmlns:a16="http://schemas.microsoft.com/office/drawing/2014/main" xmlns="" id="{41C17E2E-24A4-A583-9851-89AB2FF06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C8486E-5F18-C369-E8A1-57F6E33B16B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3182940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73F5C-AC3F-E830-082F-4E7A9E3693F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0D568A65-21C8-9997-A793-B64D97F56D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17C4BDE-C629-5121-1E79-09CD8F68BC4E}"/>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FD5A1F27-C5E4-2838-8F4D-907438FB0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A70F74-0171-1549-E86E-F26F6E23F8C6}"/>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1813109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B236F79-F315-936D-0877-F46FD4E8E583}"/>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6F12AB46-A352-C282-E93B-6AB91FD52636}"/>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4B239E0-8F78-1C2C-CA4B-9DE9FFA7DAC3}"/>
              </a:ext>
            </a:extLst>
          </p:cNvPr>
          <p:cNvSpPr>
            <a:spLocks noGrp="1"/>
          </p:cNvSpPr>
          <p:nvPr>
            <p:ph type="dt" sz="half" idx="10"/>
          </p:nvPr>
        </p:nvSpPr>
        <p:spPr/>
        <p:txBody>
          <a:bodyPr/>
          <a:lstStyle/>
          <a:p>
            <a:fld id="{0D4E46AA-1EC0-4433-9956-E798E94A6FB7}" type="datetimeFigureOut">
              <a:rPr lang="en-US" smtClean="0"/>
              <a:pPr/>
              <a:t>5/10/2023</a:t>
            </a:fld>
            <a:endParaRPr lang="en-US"/>
          </a:p>
        </p:txBody>
      </p:sp>
      <p:sp>
        <p:nvSpPr>
          <p:cNvPr id="5" name="Footer Placeholder 4">
            <a:extLst>
              <a:ext uri="{FF2B5EF4-FFF2-40B4-BE49-F238E27FC236}">
                <a16:creationId xmlns:a16="http://schemas.microsoft.com/office/drawing/2014/main" xmlns="" id="{1449C215-0A39-4F70-D507-6DA1AE103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D6D639-4BC3-C479-C2D1-209DAD6420B3}"/>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xmlns="" val="3289784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61530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xmlns="" val="95913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905000"/>
            <a:ext cx="10363200" cy="2079624"/>
          </a:xfrm>
        </p:spPr>
        <p:txBody>
          <a:bodyPr>
            <a:noAutofit/>
          </a:bodyPr>
          <a:lstStyle>
            <a:lvl1pPr>
              <a:defRPr sz="7200" b="1"/>
            </a:lvl1pPr>
          </a:lstStyle>
          <a:p>
            <a:r>
              <a:rPr lang="en-US"/>
              <a:t>Click to edit Master title style</a:t>
            </a:r>
          </a:p>
        </p:txBody>
      </p:sp>
      <p:sp>
        <p:nvSpPr>
          <p:cNvPr id="3" name="Subtitle 2"/>
          <p:cNvSpPr>
            <a:spLocks noGrp="1"/>
          </p:cNvSpPr>
          <p:nvPr>
            <p:ph type="subTitle" idx="1"/>
          </p:nvPr>
        </p:nvSpPr>
        <p:spPr>
          <a:xfrm>
            <a:off x="913052" y="4038600"/>
            <a:ext cx="10365897" cy="762000"/>
          </a:xfrm>
        </p:spPr>
        <p:txBody>
          <a:bodyPr/>
          <a:lstStyle>
            <a:lvl1pPr marL="0" indent="0" algn="ctr">
              <a:buNone/>
              <a:defRPr>
                <a:solidFill>
                  <a:srgbClr val="70A0D7"/>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109208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19CAEB-D1B9-966F-2FAE-A362DBD7857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C7D393B3-966F-1DE5-11F1-CE632ED76F47}"/>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4" name="Footer Placeholder 3">
            <a:extLst>
              <a:ext uri="{FF2B5EF4-FFF2-40B4-BE49-F238E27FC236}">
                <a16:creationId xmlns:a16="http://schemas.microsoft.com/office/drawing/2014/main" xmlns="" id="{A215CA62-6BD6-1933-66E8-737E8040694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B6F93987-8A30-5FEB-A37C-982FA3FD2DD1}"/>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431883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a:p>
        </p:txBody>
      </p:sp>
    </p:spTree>
    <p:extLst>
      <p:ext uri="{BB962C8B-B14F-4D97-AF65-F5344CB8AC3E}">
        <p14:creationId xmlns:p14="http://schemas.microsoft.com/office/powerpoint/2010/main" xmlns="" val="2941398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3480A-540D-4670-8E78-2D4CD658B46E}"/>
              </a:ext>
            </a:extLst>
          </p:cNvPr>
          <p:cNvSpPr>
            <a:spLocks noGrp="1"/>
          </p:cNvSpPr>
          <p:nvPr>
            <p:ph type="title"/>
          </p:nvPr>
        </p:nvSpPr>
        <p:spPr>
          <a:xfrm>
            <a:off x="838200" y="365126"/>
            <a:ext cx="10515600" cy="539336"/>
          </a:xfrm>
        </p:spPr>
        <p:txBody>
          <a:bodyPr rtlCol="0"/>
          <a:lstStyle/>
          <a:p>
            <a:pPr rtl="0"/>
            <a:r>
              <a:rPr lang="en-US" noProof="0"/>
              <a:t>Click to edit Master title style</a:t>
            </a:r>
            <a:endParaRPr lang="en-GB" noProof="0"/>
          </a:p>
        </p:txBody>
      </p:sp>
      <p:sp>
        <p:nvSpPr>
          <p:cNvPr id="38" name="Picture Placeholder 37">
            <a:extLst>
              <a:ext uri="{FF2B5EF4-FFF2-40B4-BE49-F238E27FC236}">
                <a16:creationId xmlns:a16="http://schemas.microsoft.com/office/drawing/2014/main" xmlns="" id="{6CBD5321-D151-4C3E-832D-0E4B36E3B6AE}"/>
              </a:ext>
            </a:extLst>
          </p:cNvPr>
          <p:cNvSpPr>
            <a:spLocks noGrp="1"/>
          </p:cNvSpPr>
          <p:nvPr>
            <p:ph type="pic" sz="quarter" idx="28"/>
          </p:nvPr>
        </p:nvSpPr>
        <p:spPr>
          <a:xfrm>
            <a:off x="0" y="0"/>
            <a:ext cx="2980944" cy="6858000"/>
          </a:xfrm>
          <a:custGeom>
            <a:avLst/>
            <a:gdLst>
              <a:gd name="connsiteX0" fmla="*/ 0 w 2743200"/>
              <a:gd name="connsiteY0" fmla="*/ 0 h 4309164"/>
              <a:gd name="connsiteX1" fmla="*/ 2743200 w 2743200"/>
              <a:gd name="connsiteY1" fmla="*/ 0 h 4309164"/>
              <a:gd name="connsiteX2" fmla="*/ 2743200 w 2743200"/>
              <a:gd name="connsiteY2" fmla="*/ 4309164 h 4309164"/>
              <a:gd name="connsiteX3" fmla="*/ 0 w 2743200"/>
              <a:gd name="connsiteY3" fmla="*/ 4309164 h 4309164"/>
            </a:gdLst>
            <a:ahLst/>
            <a:cxnLst>
              <a:cxn ang="0">
                <a:pos x="connsiteX0" y="connsiteY0"/>
              </a:cxn>
              <a:cxn ang="0">
                <a:pos x="connsiteX1" y="connsiteY1"/>
              </a:cxn>
              <a:cxn ang="0">
                <a:pos x="connsiteX2" y="connsiteY2"/>
              </a:cxn>
              <a:cxn ang="0">
                <a:pos x="connsiteX3" y="connsiteY3"/>
              </a:cxn>
            </a:cxnLst>
            <a:rect l="l" t="t" r="r" b="b"/>
            <a:pathLst>
              <a:path w="2743200" h="4309164">
                <a:moveTo>
                  <a:pt x="0" y="0"/>
                </a:moveTo>
                <a:lnTo>
                  <a:pt x="2743200" y="0"/>
                </a:lnTo>
                <a:lnTo>
                  <a:pt x="2743200" y="4309164"/>
                </a:lnTo>
                <a:lnTo>
                  <a:pt x="0" y="4309164"/>
                </a:lnTo>
                <a:close/>
              </a:path>
            </a:pathLst>
          </a:custGeom>
          <a:solidFill>
            <a:schemeClr val="accent4"/>
          </a:solidFill>
        </p:spPr>
        <p:txBody>
          <a:bodyPr wrap="square" rtlCol="0">
            <a:noAutofit/>
          </a:bodyPr>
          <a:lstStyle/>
          <a:p>
            <a:pPr rtl="0"/>
            <a:r>
              <a:rPr lang="en-US" noProof="0"/>
              <a:t>Click icon to add picture</a:t>
            </a:r>
            <a:endParaRPr lang="en-GB" noProof="0"/>
          </a:p>
        </p:txBody>
      </p:sp>
      <p:sp>
        <p:nvSpPr>
          <p:cNvPr id="44" name="Text Placeholder 40">
            <a:extLst>
              <a:ext uri="{FF2B5EF4-FFF2-40B4-BE49-F238E27FC236}">
                <a16:creationId xmlns:a16="http://schemas.microsoft.com/office/drawing/2014/main" xmlns="" id="{1660C274-D732-3F49-8D93-A23A17916AB7}"/>
              </a:ext>
            </a:extLst>
          </p:cNvPr>
          <p:cNvSpPr>
            <a:spLocks noGrp="1"/>
          </p:cNvSpPr>
          <p:nvPr>
            <p:ph type="body" sz="quarter" idx="12"/>
          </p:nvPr>
        </p:nvSpPr>
        <p:spPr>
          <a:xfrm>
            <a:off x="37909" y="5347251"/>
            <a:ext cx="2905125" cy="1492250"/>
          </a:xfrm>
        </p:spPr>
        <p:txBody>
          <a:bodyPr lIns="0" rIns="0" rtlCol="0">
            <a:noAutofit/>
          </a:bodyPr>
          <a:lstStyle>
            <a:lvl1pPr marL="0" indent="0" algn="ctr">
              <a:lnSpc>
                <a:spcPct val="100000"/>
              </a:lnSpc>
              <a:buNone/>
              <a:defRPr sz="3600">
                <a:solidFill>
                  <a:schemeClr val="bg1"/>
                </a:solidFill>
                <a:effectLst>
                  <a:outerShdw blurRad="38100" dist="38100" dir="2700000" algn="tl">
                    <a:srgbClr val="000000">
                      <a:alpha val="43137"/>
                    </a:srgbClr>
                  </a:outerShdw>
                </a:effectLst>
                <a:latin typeface="+mj-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46" name="Text Placeholder 35">
            <a:extLst>
              <a:ext uri="{FF2B5EF4-FFF2-40B4-BE49-F238E27FC236}">
                <a16:creationId xmlns:a16="http://schemas.microsoft.com/office/drawing/2014/main" xmlns="" id="{7BA41200-0333-B344-BCA1-65C623ABF176}"/>
              </a:ext>
            </a:extLst>
          </p:cNvPr>
          <p:cNvSpPr>
            <a:spLocks noGrp="1"/>
          </p:cNvSpPr>
          <p:nvPr>
            <p:ph type="body" sz="quarter" idx="14" hasCustomPrompt="1"/>
          </p:nvPr>
        </p:nvSpPr>
        <p:spPr>
          <a:xfrm>
            <a:off x="3516255" y="4661297"/>
            <a:ext cx="2266950" cy="368454"/>
          </a:xfrm>
        </p:spPr>
        <p:txBody>
          <a:bodyPr lIns="0" rIns="0" rtlCol="0" anchor="ctr">
            <a:noAutofit/>
          </a:bodyPr>
          <a:lstStyle>
            <a:lvl1pPr marL="0" indent="0">
              <a:buNone/>
              <a:defRPr sz="1600" b="1">
                <a:solidFill>
                  <a:schemeClr val="tx1"/>
                </a:solidFill>
                <a:latin typeface="Avenir Next LT Pro" panose="020B0504020202020204" pitchFamily="34" charset="0"/>
                <a:cs typeface="Quire Sans" panose="020B0502040400020003" pitchFamily="34" charset="0"/>
              </a:defRPr>
            </a:lvl1pPr>
          </a:lstStyle>
          <a:p>
            <a:pPr lvl="0" rtl="0"/>
            <a:r>
              <a:rPr lang="en-GB" noProof="0"/>
              <a:t>Title goes Here</a:t>
            </a:r>
          </a:p>
        </p:txBody>
      </p:sp>
      <p:sp>
        <p:nvSpPr>
          <p:cNvPr id="47" name="Text Placeholder 40">
            <a:extLst>
              <a:ext uri="{FF2B5EF4-FFF2-40B4-BE49-F238E27FC236}">
                <a16:creationId xmlns:a16="http://schemas.microsoft.com/office/drawing/2014/main" xmlns="" id="{E007C50D-A38F-0649-BAE7-2BF10968AE64}"/>
              </a:ext>
            </a:extLst>
          </p:cNvPr>
          <p:cNvSpPr>
            <a:spLocks noGrp="1"/>
          </p:cNvSpPr>
          <p:nvPr>
            <p:ph type="body" sz="quarter" idx="15"/>
          </p:nvPr>
        </p:nvSpPr>
        <p:spPr>
          <a:xfrm>
            <a:off x="3516286" y="5029200"/>
            <a:ext cx="2266950" cy="1492250"/>
          </a:xfrm>
        </p:spPr>
        <p:txBody>
          <a:bodyPr lIns="0" rIns="0" rtlCol="0">
            <a:noAutofit/>
          </a:bodyPr>
          <a:lstStyle>
            <a:lvl1pPr marL="0" indent="0">
              <a:lnSpc>
                <a:spcPct val="100000"/>
              </a:lnSpc>
              <a:buNone/>
              <a:defRPr sz="1400">
                <a:solidFill>
                  <a:schemeClr val="tx1"/>
                </a:solidFill>
                <a:latin typeface="Avenir Next LT Pro" panose="020B0504020202020204" pitchFamily="34" charset="0"/>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49" name="Text Placeholder 35">
            <a:extLst>
              <a:ext uri="{FF2B5EF4-FFF2-40B4-BE49-F238E27FC236}">
                <a16:creationId xmlns:a16="http://schemas.microsoft.com/office/drawing/2014/main" xmlns="" id="{5896132F-E15E-F744-A6E4-C91598E9800B}"/>
              </a:ext>
            </a:extLst>
          </p:cNvPr>
          <p:cNvSpPr>
            <a:spLocks noGrp="1"/>
          </p:cNvSpPr>
          <p:nvPr>
            <p:ph type="body" sz="quarter" idx="17" hasCustomPrompt="1"/>
          </p:nvPr>
        </p:nvSpPr>
        <p:spPr>
          <a:xfrm>
            <a:off x="6424347" y="4661297"/>
            <a:ext cx="2266950" cy="368454"/>
          </a:xfrm>
        </p:spPr>
        <p:txBody>
          <a:bodyPr lIns="0" rIns="0" rtlCol="0" anchor="ctr">
            <a:noAutofit/>
          </a:bodyPr>
          <a:lstStyle>
            <a:lvl1pPr marL="0" indent="0">
              <a:buNone/>
              <a:defRPr sz="1600" b="1">
                <a:solidFill>
                  <a:schemeClr val="tx1"/>
                </a:solidFill>
                <a:latin typeface="Avenir Next LT Pro" panose="020B0504020202020204" pitchFamily="34" charset="0"/>
                <a:cs typeface="Quire Sans" panose="020B0502040400020003" pitchFamily="34" charset="0"/>
              </a:defRPr>
            </a:lvl1pPr>
          </a:lstStyle>
          <a:p>
            <a:pPr lvl="0" rtl="0"/>
            <a:r>
              <a:rPr lang="en-GB" noProof="0"/>
              <a:t>Title goes Here</a:t>
            </a:r>
          </a:p>
        </p:txBody>
      </p:sp>
      <p:sp>
        <p:nvSpPr>
          <p:cNvPr id="50" name="Text Placeholder 40">
            <a:extLst>
              <a:ext uri="{FF2B5EF4-FFF2-40B4-BE49-F238E27FC236}">
                <a16:creationId xmlns:a16="http://schemas.microsoft.com/office/drawing/2014/main" xmlns="" id="{920BBB27-96CB-D24D-A2C9-88BC40FC9EDC}"/>
              </a:ext>
            </a:extLst>
          </p:cNvPr>
          <p:cNvSpPr>
            <a:spLocks noGrp="1"/>
          </p:cNvSpPr>
          <p:nvPr>
            <p:ph type="body" sz="quarter" idx="18"/>
          </p:nvPr>
        </p:nvSpPr>
        <p:spPr>
          <a:xfrm>
            <a:off x="6424378" y="5029200"/>
            <a:ext cx="2266950" cy="1492250"/>
          </a:xfrm>
        </p:spPr>
        <p:txBody>
          <a:bodyPr lIns="0" rIns="0" rtlCol="0">
            <a:noAutofit/>
          </a:bodyPr>
          <a:lstStyle>
            <a:lvl1pPr marL="0" indent="0">
              <a:lnSpc>
                <a:spcPct val="100000"/>
              </a:lnSpc>
              <a:buNone/>
              <a:defRPr sz="1400">
                <a:solidFill>
                  <a:schemeClr val="tx1"/>
                </a:solidFill>
                <a:latin typeface="Avenir Next LT Pro" panose="020B0504020202020204" pitchFamily="34" charset="0"/>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39" name="Picture Placeholder 38">
            <a:extLst>
              <a:ext uri="{FF2B5EF4-FFF2-40B4-BE49-F238E27FC236}">
                <a16:creationId xmlns:a16="http://schemas.microsoft.com/office/drawing/2014/main" xmlns="" id="{E628B2FA-E8C2-45B1-A4E7-55BA8A6D3FB2}"/>
              </a:ext>
            </a:extLst>
          </p:cNvPr>
          <p:cNvSpPr>
            <a:spLocks noGrp="1"/>
          </p:cNvSpPr>
          <p:nvPr>
            <p:ph type="pic" sz="quarter" idx="29"/>
          </p:nvPr>
        </p:nvSpPr>
        <p:spPr>
          <a:xfrm>
            <a:off x="3066314" y="0"/>
            <a:ext cx="2980944" cy="6890301"/>
          </a:xfrm>
          <a:custGeom>
            <a:avLst/>
            <a:gdLst>
              <a:gd name="connsiteX0" fmla="*/ 0 w 2743200"/>
              <a:gd name="connsiteY0" fmla="*/ 0 h 4309164"/>
              <a:gd name="connsiteX1" fmla="*/ 2743200 w 2743200"/>
              <a:gd name="connsiteY1" fmla="*/ 0 h 4309164"/>
              <a:gd name="connsiteX2" fmla="*/ 2743200 w 2743200"/>
              <a:gd name="connsiteY2" fmla="*/ 4309164 h 4309164"/>
              <a:gd name="connsiteX3" fmla="*/ 0 w 2743200"/>
              <a:gd name="connsiteY3" fmla="*/ 4309164 h 4309164"/>
            </a:gdLst>
            <a:ahLst/>
            <a:cxnLst>
              <a:cxn ang="0">
                <a:pos x="connsiteX0" y="connsiteY0"/>
              </a:cxn>
              <a:cxn ang="0">
                <a:pos x="connsiteX1" y="connsiteY1"/>
              </a:cxn>
              <a:cxn ang="0">
                <a:pos x="connsiteX2" y="connsiteY2"/>
              </a:cxn>
              <a:cxn ang="0">
                <a:pos x="connsiteX3" y="connsiteY3"/>
              </a:cxn>
            </a:cxnLst>
            <a:rect l="l" t="t" r="r" b="b"/>
            <a:pathLst>
              <a:path w="2743200" h="4309164">
                <a:moveTo>
                  <a:pt x="0" y="0"/>
                </a:moveTo>
                <a:lnTo>
                  <a:pt x="2743200" y="0"/>
                </a:lnTo>
                <a:lnTo>
                  <a:pt x="2743200" y="4309164"/>
                </a:lnTo>
                <a:lnTo>
                  <a:pt x="0" y="4309164"/>
                </a:lnTo>
                <a:close/>
              </a:path>
            </a:pathLst>
          </a:custGeom>
          <a:solidFill>
            <a:schemeClr val="accent4"/>
          </a:solidFill>
        </p:spPr>
        <p:txBody>
          <a:bodyPr wrap="square" rtlCol="0">
            <a:noAutofit/>
          </a:bodyPr>
          <a:lstStyle/>
          <a:p>
            <a:pPr rtl="0"/>
            <a:r>
              <a:rPr lang="en-US" noProof="0"/>
              <a:t>Click icon to add picture</a:t>
            </a:r>
            <a:endParaRPr lang="en-GB" noProof="0"/>
          </a:p>
        </p:txBody>
      </p:sp>
      <p:sp>
        <p:nvSpPr>
          <p:cNvPr id="40" name="Picture Placeholder 39">
            <a:extLst>
              <a:ext uri="{FF2B5EF4-FFF2-40B4-BE49-F238E27FC236}">
                <a16:creationId xmlns:a16="http://schemas.microsoft.com/office/drawing/2014/main" xmlns="" id="{BAC65CA8-FBD6-4544-9699-082D0C246655}"/>
              </a:ext>
            </a:extLst>
          </p:cNvPr>
          <p:cNvSpPr>
            <a:spLocks noGrp="1"/>
          </p:cNvSpPr>
          <p:nvPr>
            <p:ph type="pic" sz="quarter" idx="30"/>
          </p:nvPr>
        </p:nvSpPr>
        <p:spPr>
          <a:xfrm>
            <a:off x="9211056" y="-16151"/>
            <a:ext cx="2980944" cy="6906451"/>
          </a:xfrm>
          <a:custGeom>
            <a:avLst/>
            <a:gdLst>
              <a:gd name="connsiteX0" fmla="*/ 0 w 2743200"/>
              <a:gd name="connsiteY0" fmla="*/ 0 h 4309164"/>
              <a:gd name="connsiteX1" fmla="*/ 2743200 w 2743200"/>
              <a:gd name="connsiteY1" fmla="*/ 0 h 4309164"/>
              <a:gd name="connsiteX2" fmla="*/ 2743200 w 2743200"/>
              <a:gd name="connsiteY2" fmla="*/ 4309164 h 4309164"/>
              <a:gd name="connsiteX3" fmla="*/ 0 w 2743200"/>
              <a:gd name="connsiteY3" fmla="*/ 4309164 h 4309164"/>
            </a:gdLst>
            <a:ahLst/>
            <a:cxnLst>
              <a:cxn ang="0">
                <a:pos x="connsiteX0" y="connsiteY0"/>
              </a:cxn>
              <a:cxn ang="0">
                <a:pos x="connsiteX1" y="connsiteY1"/>
              </a:cxn>
              <a:cxn ang="0">
                <a:pos x="connsiteX2" y="connsiteY2"/>
              </a:cxn>
              <a:cxn ang="0">
                <a:pos x="connsiteX3" y="connsiteY3"/>
              </a:cxn>
            </a:cxnLst>
            <a:rect l="l" t="t" r="r" b="b"/>
            <a:pathLst>
              <a:path w="2743200" h="4309164">
                <a:moveTo>
                  <a:pt x="0" y="0"/>
                </a:moveTo>
                <a:lnTo>
                  <a:pt x="2743200" y="0"/>
                </a:lnTo>
                <a:lnTo>
                  <a:pt x="2743200" y="4309164"/>
                </a:lnTo>
                <a:lnTo>
                  <a:pt x="0" y="4309164"/>
                </a:lnTo>
                <a:close/>
              </a:path>
            </a:pathLst>
          </a:custGeom>
          <a:solidFill>
            <a:schemeClr val="accent4"/>
          </a:solidFill>
        </p:spPr>
        <p:txBody>
          <a:bodyPr wrap="square" rtlCol="0">
            <a:noAutofit/>
          </a:bodyPr>
          <a:lstStyle/>
          <a:p>
            <a:pPr rtl="0"/>
            <a:r>
              <a:rPr lang="en-US" noProof="0"/>
              <a:t>Click icon to add picture</a:t>
            </a:r>
            <a:endParaRPr lang="en-GB" noProof="0"/>
          </a:p>
        </p:txBody>
      </p:sp>
      <p:sp>
        <p:nvSpPr>
          <p:cNvPr id="41" name="Picture Placeholder 40">
            <a:extLst>
              <a:ext uri="{FF2B5EF4-FFF2-40B4-BE49-F238E27FC236}">
                <a16:creationId xmlns:a16="http://schemas.microsoft.com/office/drawing/2014/main" xmlns="" id="{D2BF187D-B7D0-4CCD-8588-3F7968506BE7}"/>
              </a:ext>
            </a:extLst>
          </p:cNvPr>
          <p:cNvSpPr>
            <a:spLocks noGrp="1"/>
          </p:cNvSpPr>
          <p:nvPr>
            <p:ph type="pic" sz="quarter" idx="31"/>
          </p:nvPr>
        </p:nvSpPr>
        <p:spPr>
          <a:xfrm>
            <a:off x="6139245" y="-1"/>
            <a:ext cx="2980944" cy="6890301"/>
          </a:xfrm>
          <a:custGeom>
            <a:avLst/>
            <a:gdLst>
              <a:gd name="connsiteX0" fmla="*/ 0 w 2743200"/>
              <a:gd name="connsiteY0" fmla="*/ 0 h 4309164"/>
              <a:gd name="connsiteX1" fmla="*/ 2743200 w 2743200"/>
              <a:gd name="connsiteY1" fmla="*/ 0 h 4309164"/>
              <a:gd name="connsiteX2" fmla="*/ 2743200 w 2743200"/>
              <a:gd name="connsiteY2" fmla="*/ 4309164 h 4309164"/>
              <a:gd name="connsiteX3" fmla="*/ 0 w 2743200"/>
              <a:gd name="connsiteY3" fmla="*/ 4309164 h 4309164"/>
            </a:gdLst>
            <a:ahLst/>
            <a:cxnLst>
              <a:cxn ang="0">
                <a:pos x="connsiteX0" y="connsiteY0"/>
              </a:cxn>
              <a:cxn ang="0">
                <a:pos x="connsiteX1" y="connsiteY1"/>
              </a:cxn>
              <a:cxn ang="0">
                <a:pos x="connsiteX2" y="connsiteY2"/>
              </a:cxn>
              <a:cxn ang="0">
                <a:pos x="connsiteX3" y="connsiteY3"/>
              </a:cxn>
            </a:cxnLst>
            <a:rect l="l" t="t" r="r" b="b"/>
            <a:pathLst>
              <a:path w="2743200" h="4309164">
                <a:moveTo>
                  <a:pt x="0" y="0"/>
                </a:moveTo>
                <a:lnTo>
                  <a:pt x="2743200" y="0"/>
                </a:lnTo>
                <a:lnTo>
                  <a:pt x="2743200" y="4309164"/>
                </a:lnTo>
                <a:lnTo>
                  <a:pt x="0" y="4309164"/>
                </a:lnTo>
                <a:close/>
              </a:path>
            </a:pathLst>
          </a:custGeom>
          <a:solidFill>
            <a:schemeClr val="accent4"/>
          </a:solidFill>
        </p:spPr>
        <p:txBody>
          <a:bodyPr wrap="square" rtlCol="0">
            <a:noAutofit/>
          </a:bodyPr>
          <a:lstStyle/>
          <a:p>
            <a:pPr rtl="0"/>
            <a:r>
              <a:rPr lang="en-US" noProof="0"/>
              <a:t>Click icon to add picture</a:t>
            </a:r>
            <a:endParaRPr lang="en-GB" noProof="0"/>
          </a:p>
        </p:txBody>
      </p:sp>
      <p:sp>
        <p:nvSpPr>
          <p:cNvPr id="56" name="Text Placeholder 40">
            <a:extLst>
              <a:ext uri="{FF2B5EF4-FFF2-40B4-BE49-F238E27FC236}">
                <a16:creationId xmlns:a16="http://schemas.microsoft.com/office/drawing/2014/main" xmlns="" id="{69D11BE2-450D-4639-9BAF-E3CA9B99AFD5}"/>
              </a:ext>
            </a:extLst>
          </p:cNvPr>
          <p:cNvSpPr>
            <a:spLocks noGrp="1"/>
          </p:cNvSpPr>
          <p:nvPr>
            <p:ph type="body" sz="quarter" idx="32"/>
          </p:nvPr>
        </p:nvSpPr>
        <p:spPr>
          <a:xfrm>
            <a:off x="3104741" y="5379001"/>
            <a:ext cx="2905125" cy="1492250"/>
          </a:xfrm>
        </p:spPr>
        <p:txBody>
          <a:bodyPr lIns="0" rIns="0" rtlCol="0">
            <a:noAutofit/>
          </a:bodyPr>
          <a:lstStyle>
            <a:lvl1pPr marL="0" indent="0" algn="ctr">
              <a:lnSpc>
                <a:spcPct val="100000"/>
              </a:lnSpc>
              <a:buNone/>
              <a:defRPr sz="3600">
                <a:solidFill>
                  <a:schemeClr val="bg1"/>
                </a:solidFill>
                <a:effectLst>
                  <a:outerShdw blurRad="38100" dist="38100" dir="2700000" algn="tl">
                    <a:srgbClr val="000000">
                      <a:alpha val="43137"/>
                    </a:srgbClr>
                  </a:outerShdw>
                </a:effectLst>
                <a:latin typeface="+mj-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59" name="Text Placeholder 40">
            <a:extLst>
              <a:ext uri="{FF2B5EF4-FFF2-40B4-BE49-F238E27FC236}">
                <a16:creationId xmlns:a16="http://schemas.microsoft.com/office/drawing/2014/main" xmlns="" id="{CF6D08BF-7D2B-4D8D-88E0-F86C05580F64}"/>
              </a:ext>
            </a:extLst>
          </p:cNvPr>
          <p:cNvSpPr>
            <a:spLocks noGrp="1"/>
          </p:cNvSpPr>
          <p:nvPr>
            <p:ph type="body" sz="quarter" idx="33"/>
          </p:nvPr>
        </p:nvSpPr>
        <p:spPr>
          <a:xfrm>
            <a:off x="6152959" y="5366301"/>
            <a:ext cx="2905125" cy="1492250"/>
          </a:xfrm>
        </p:spPr>
        <p:txBody>
          <a:bodyPr lIns="0" rIns="0" rtlCol="0">
            <a:noAutofit/>
          </a:bodyPr>
          <a:lstStyle>
            <a:lvl1pPr marL="0" indent="0" algn="ctr">
              <a:lnSpc>
                <a:spcPct val="100000"/>
              </a:lnSpc>
              <a:buNone/>
              <a:defRPr sz="3600">
                <a:solidFill>
                  <a:schemeClr val="bg1"/>
                </a:solidFill>
                <a:effectLst>
                  <a:outerShdw blurRad="38100" dist="38100" dir="2700000" algn="tl">
                    <a:srgbClr val="000000">
                      <a:alpha val="43137"/>
                    </a:srgbClr>
                  </a:outerShdw>
                </a:effectLst>
                <a:latin typeface="+mj-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60" name="Text Placeholder 40">
            <a:extLst>
              <a:ext uri="{FF2B5EF4-FFF2-40B4-BE49-F238E27FC236}">
                <a16:creationId xmlns:a16="http://schemas.microsoft.com/office/drawing/2014/main" xmlns="" id="{F7CB76F0-F684-4F7B-8C85-06004AB6F99F}"/>
              </a:ext>
            </a:extLst>
          </p:cNvPr>
          <p:cNvSpPr>
            <a:spLocks noGrp="1"/>
          </p:cNvSpPr>
          <p:nvPr>
            <p:ph type="body" sz="quarter" idx="34"/>
          </p:nvPr>
        </p:nvSpPr>
        <p:spPr>
          <a:xfrm>
            <a:off x="9219791" y="5398051"/>
            <a:ext cx="2905125" cy="1492250"/>
          </a:xfrm>
        </p:spPr>
        <p:txBody>
          <a:bodyPr lIns="0" rIns="0" rtlCol="0">
            <a:noAutofit/>
          </a:bodyPr>
          <a:lstStyle>
            <a:lvl1pPr marL="0" indent="0" algn="ctr">
              <a:lnSpc>
                <a:spcPct val="100000"/>
              </a:lnSpc>
              <a:buNone/>
              <a:defRPr sz="3600">
                <a:solidFill>
                  <a:schemeClr val="bg1"/>
                </a:solidFill>
                <a:effectLst>
                  <a:outerShdw blurRad="38100" dist="38100" dir="2700000" algn="tl">
                    <a:srgbClr val="000000">
                      <a:alpha val="43137"/>
                    </a:srgbClr>
                  </a:outerShdw>
                </a:effectLst>
                <a:latin typeface="+mj-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Tree>
    <p:extLst>
      <p:ext uri="{BB962C8B-B14F-4D97-AF65-F5344CB8AC3E}">
        <p14:creationId xmlns:p14="http://schemas.microsoft.com/office/powerpoint/2010/main" xmlns="" val="1977214055"/>
      </p:ext>
    </p:extLst>
  </p:cSld>
  <p:clrMapOvr>
    <a:masterClrMapping/>
  </p:clrMapOvr>
  <p:extLst>
    <p:ext uri="{DCECCB84-F9BA-43D5-87BE-67443E8EF086}">
      <p15:sldGuideLst xmlns:p15="http://schemas.microsoft.com/office/powerpoint/2012/main" xmlns="">
        <p15:guide id="1" orient="horz" pos="4032"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39">
            <a:extLst>
              <a:ext uri="{FF2B5EF4-FFF2-40B4-BE49-F238E27FC236}">
                <a16:creationId xmlns:a16="http://schemas.microsoft.com/office/drawing/2014/main" xmlns="" id="{A0D5D986-C419-0F4C-96A1-FA562308F147}"/>
              </a:ext>
            </a:extLst>
          </p:cNvPr>
          <p:cNvSpPr>
            <a:spLocks noGrp="1"/>
          </p:cNvSpPr>
          <p:nvPr userDrawn="1">
            <p:ph type="pic" sz="quarter" idx="15"/>
          </p:nvPr>
        </p:nvSpPr>
        <p:spPr>
          <a:xfrm>
            <a:off x="874166" y="1679677"/>
            <a:ext cx="1828800" cy="228600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13" name="Picture Placeholder 39">
            <a:extLst>
              <a:ext uri="{FF2B5EF4-FFF2-40B4-BE49-F238E27FC236}">
                <a16:creationId xmlns:a16="http://schemas.microsoft.com/office/drawing/2014/main" xmlns="" id="{E4581F00-1C05-4544-A629-4955F1DF4AFE}"/>
              </a:ext>
            </a:extLst>
          </p:cNvPr>
          <p:cNvSpPr>
            <a:spLocks noGrp="1"/>
          </p:cNvSpPr>
          <p:nvPr userDrawn="1">
            <p:ph type="pic" sz="quarter" idx="17"/>
          </p:nvPr>
        </p:nvSpPr>
        <p:spPr>
          <a:xfrm>
            <a:off x="6441985" y="4271618"/>
            <a:ext cx="1385077" cy="1410519"/>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14" name="Picture Placeholder 39">
            <a:extLst>
              <a:ext uri="{FF2B5EF4-FFF2-40B4-BE49-F238E27FC236}">
                <a16:creationId xmlns:a16="http://schemas.microsoft.com/office/drawing/2014/main" xmlns="" id="{5098A28E-BEBF-F143-BA54-BC2D15DBDB38}"/>
              </a:ext>
            </a:extLst>
          </p:cNvPr>
          <p:cNvSpPr>
            <a:spLocks noGrp="1"/>
          </p:cNvSpPr>
          <p:nvPr userDrawn="1">
            <p:ph type="pic" sz="quarter" idx="18"/>
          </p:nvPr>
        </p:nvSpPr>
        <p:spPr>
          <a:xfrm>
            <a:off x="2962348" y="2593231"/>
            <a:ext cx="1371600" cy="137160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16" name="Picture Placeholder 39">
            <a:extLst>
              <a:ext uri="{FF2B5EF4-FFF2-40B4-BE49-F238E27FC236}">
                <a16:creationId xmlns:a16="http://schemas.microsoft.com/office/drawing/2014/main" xmlns="" id="{37B4216E-E201-2341-B3A7-4A2D17CD1064}"/>
              </a:ext>
            </a:extLst>
          </p:cNvPr>
          <p:cNvSpPr>
            <a:spLocks noGrp="1"/>
          </p:cNvSpPr>
          <p:nvPr>
            <p:ph type="pic" sz="quarter" idx="19"/>
          </p:nvPr>
        </p:nvSpPr>
        <p:spPr>
          <a:xfrm>
            <a:off x="1448628" y="4271567"/>
            <a:ext cx="1371600" cy="137160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17" name="Picture Placeholder 39">
            <a:extLst>
              <a:ext uri="{FF2B5EF4-FFF2-40B4-BE49-F238E27FC236}">
                <a16:creationId xmlns:a16="http://schemas.microsoft.com/office/drawing/2014/main" xmlns="" id="{9B83F9B1-9268-1B43-8745-5D591D6308D5}"/>
              </a:ext>
            </a:extLst>
          </p:cNvPr>
          <p:cNvSpPr>
            <a:spLocks noGrp="1"/>
          </p:cNvSpPr>
          <p:nvPr userDrawn="1">
            <p:ph type="pic" sz="quarter" idx="20"/>
          </p:nvPr>
        </p:nvSpPr>
        <p:spPr>
          <a:xfrm>
            <a:off x="3084492" y="4273728"/>
            <a:ext cx="1463040" cy="182880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20" name="Picture Placeholder 39">
            <a:extLst>
              <a:ext uri="{FF2B5EF4-FFF2-40B4-BE49-F238E27FC236}">
                <a16:creationId xmlns:a16="http://schemas.microsoft.com/office/drawing/2014/main" xmlns="" id="{88B9784B-7700-5142-ACAD-0166CD9BC4F3}"/>
              </a:ext>
            </a:extLst>
          </p:cNvPr>
          <p:cNvSpPr>
            <a:spLocks noGrp="1"/>
          </p:cNvSpPr>
          <p:nvPr userDrawn="1">
            <p:ph type="pic" sz="quarter" idx="22"/>
          </p:nvPr>
        </p:nvSpPr>
        <p:spPr>
          <a:xfrm>
            <a:off x="4595370" y="2138780"/>
            <a:ext cx="1371600" cy="182880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21" name="Picture Placeholder 39">
            <a:extLst>
              <a:ext uri="{FF2B5EF4-FFF2-40B4-BE49-F238E27FC236}">
                <a16:creationId xmlns:a16="http://schemas.microsoft.com/office/drawing/2014/main" xmlns="" id="{61EDA7C5-3532-0044-AD29-875AFBACFBC7}"/>
              </a:ext>
            </a:extLst>
          </p:cNvPr>
          <p:cNvSpPr>
            <a:spLocks noGrp="1"/>
          </p:cNvSpPr>
          <p:nvPr userDrawn="1">
            <p:ph type="pic" sz="quarter" idx="23"/>
          </p:nvPr>
        </p:nvSpPr>
        <p:spPr>
          <a:xfrm>
            <a:off x="4811175" y="4271183"/>
            <a:ext cx="1371600" cy="164592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25" name="Picture Placeholder 39">
            <a:extLst>
              <a:ext uri="{FF2B5EF4-FFF2-40B4-BE49-F238E27FC236}">
                <a16:creationId xmlns:a16="http://schemas.microsoft.com/office/drawing/2014/main" xmlns="" id="{29969057-F7F6-774B-82B9-DB4E8767FBA7}"/>
              </a:ext>
            </a:extLst>
          </p:cNvPr>
          <p:cNvSpPr>
            <a:spLocks noGrp="1"/>
          </p:cNvSpPr>
          <p:nvPr userDrawn="1">
            <p:ph type="pic" sz="quarter" idx="26"/>
          </p:nvPr>
        </p:nvSpPr>
        <p:spPr>
          <a:xfrm>
            <a:off x="10416912" y="2592371"/>
            <a:ext cx="914400" cy="137160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27" name="Picture Placeholder 39">
            <a:extLst>
              <a:ext uri="{FF2B5EF4-FFF2-40B4-BE49-F238E27FC236}">
                <a16:creationId xmlns:a16="http://schemas.microsoft.com/office/drawing/2014/main" xmlns="" id="{B0503939-60DE-FA45-9C9F-042514467DAD}"/>
              </a:ext>
            </a:extLst>
          </p:cNvPr>
          <p:cNvSpPr>
            <a:spLocks noGrp="1"/>
          </p:cNvSpPr>
          <p:nvPr userDrawn="1">
            <p:ph type="pic" sz="quarter" idx="28"/>
          </p:nvPr>
        </p:nvSpPr>
        <p:spPr>
          <a:xfrm>
            <a:off x="6233971" y="2409042"/>
            <a:ext cx="1828800" cy="155448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29" name="Picture Placeholder 39">
            <a:extLst>
              <a:ext uri="{FF2B5EF4-FFF2-40B4-BE49-F238E27FC236}">
                <a16:creationId xmlns:a16="http://schemas.microsoft.com/office/drawing/2014/main" xmlns="" id="{4591BB1C-D998-4E45-9A4B-4D1B33764A8C}"/>
              </a:ext>
            </a:extLst>
          </p:cNvPr>
          <p:cNvSpPr>
            <a:spLocks noGrp="1"/>
          </p:cNvSpPr>
          <p:nvPr userDrawn="1">
            <p:ph type="pic" sz="quarter" idx="29"/>
          </p:nvPr>
        </p:nvSpPr>
        <p:spPr>
          <a:xfrm>
            <a:off x="8325601" y="1953371"/>
            <a:ext cx="1828800" cy="201168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33" name="Picture Placeholder 39">
            <a:extLst>
              <a:ext uri="{FF2B5EF4-FFF2-40B4-BE49-F238E27FC236}">
                <a16:creationId xmlns:a16="http://schemas.microsoft.com/office/drawing/2014/main" xmlns="" id="{6B017DC0-9ACE-4A4F-8B51-60255F3FFFF9}"/>
              </a:ext>
            </a:extLst>
          </p:cNvPr>
          <p:cNvSpPr>
            <a:spLocks noGrp="1"/>
          </p:cNvSpPr>
          <p:nvPr userDrawn="1">
            <p:ph type="pic" sz="quarter" idx="32"/>
          </p:nvPr>
        </p:nvSpPr>
        <p:spPr>
          <a:xfrm>
            <a:off x="8092561" y="4270068"/>
            <a:ext cx="1618488" cy="1618488"/>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34" name="Picture Placeholder 39">
            <a:extLst>
              <a:ext uri="{FF2B5EF4-FFF2-40B4-BE49-F238E27FC236}">
                <a16:creationId xmlns:a16="http://schemas.microsoft.com/office/drawing/2014/main" xmlns="" id="{D354BC48-75FC-0A41-9344-96E4D81B9AFA}"/>
              </a:ext>
            </a:extLst>
          </p:cNvPr>
          <p:cNvSpPr>
            <a:spLocks noGrp="1"/>
          </p:cNvSpPr>
          <p:nvPr userDrawn="1">
            <p:ph type="pic" sz="quarter" idx="33"/>
          </p:nvPr>
        </p:nvSpPr>
        <p:spPr>
          <a:xfrm>
            <a:off x="9974603" y="4270974"/>
            <a:ext cx="914400" cy="1371600"/>
          </a:xfrm>
          <a:prstGeom prst="rect">
            <a:avLst/>
          </a:prstGeom>
          <a:solidFill>
            <a:schemeClr val="accent4"/>
          </a:solidFill>
          <a:ln w="25400" cap="sq">
            <a:noFill/>
            <a:miter lim="800000"/>
          </a:ln>
        </p:spPr>
        <p:txBody>
          <a:bodyPr rtlCol="0" anchor="ctr">
            <a:normAutofit/>
          </a:bodyPr>
          <a:lstStyle>
            <a:lvl1pPr marL="0" indent="0" algn="ctr">
              <a:buNone/>
              <a:defRPr sz="1200">
                <a:latin typeface="+mn-lt"/>
                <a:cs typeface="Quire Sans" panose="020B0502040400020003" pitchFamily="34" charset="0"/>
              </a:defRPr>
            </a:lvl1pPr>
          </a:lstStyle>
          <a:p>
            <a:pPr rtl="0"/>
            <a:r>
              <a:rPr lang="en-US" noProof="0"/>
              <a:t>Click icon to add picture</a:t>
            </a:r>
            <a:endParaRPr lang="en-GB" noProof="0"/>
          </a:p>
        </p:txBody>
      </p:sp>
      <p:sp>
        <p:nvSpPr>
          <p:cNvPr id="39" name="Text Placeholder 40">
            <a:extLst>
              <a:ext uri="{FF2B5EF4-FFF2-40B4-BE49-F238E27FC236}">
                <a16:creationId xmlns:a16="http://schemas.microsoft.com/office/drawing/2014/main" xmlns="" id="{DC5E143A-BEE5-994E-BB90-E74BD0157833}"/>
              </a:ext>
            </a:extLst>
          </p:cNvPr>
          <p:cNvSpPr>
            <a:spLocks noGrp="1"/>
          </p:cNvSpPr>
          <p:nvPr userDrawn="1">
            <p:ph type="body" sz="quarter" idx="13"/>
          </p:nvPr>
        </p:nvSpPr>
        <p:spPr>
          <a:xfrm>
            <a:off x="888142" y="1185213"/>
            <a:ext cx="1814824"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52" name="Text Placeholder 40">
            <a:extLst>
              <a:ext uri="{FF2B5EF4-FFF2-40B4-BE49-F238E27FC236}">
                <a16:creationId xmlns:a16="http://schemas.microsoft.com/office/drawing/2014/main" xmlns="" id="{13BABDAF-7663-2948-BE21-4D55278802C3}"/>
              </a:ext>
            </a:extLst>
          </p:cNvPr>
          <p:cNvSpPr>
            <a:spLocks noGrp="1"/>
          </p:cNvSpPr>
          <p:nvPr userDrawn="1">
            <p:ph type="body" sz="quarter" idx="38"/>
          </p:nvPr>
        </p:nvSpPr>
        <p:spPr>
          <a:xfrm>
            <a:off x="2979396" y="2056436"/>
            <a:ext cx="1354551"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55" name="Text Placeholder 40">
            <a:extLst>
              <a:ext uri="{FF2B5EF4-FFF2-40B4-BE49-F238E27FC236}">
                <a16:creationId xmlns:a16="http://schemas.microsoft.com/office/drawing/2014/main" xmlns="" id="{23FD9E62-4666-0247-876D-C7038639EE55}"/>
              </a:ext>
            </a:extLst>
          </p:cNvPr>
          <p:cNvSpPr>
            <a:spLocks noGrp="1"/>
          </p:cNvSpPr>
          <p:nvPr userDrawn="1">
            <p:ph type="body" sz="quarter" idx="40"/>
          </p:nvPr>
        </p:nvSpPr>
        <p:spPr>
          <a:xfrm>
            <a:off x="4599397" y="1614222"/>
            <a:ext cx="1375933"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58" name="Text Placeholder 40">
            <a:extLst>
              <a:ext uri="{FF2B5EF4-FFF2-40B4-BE49-F238E27FC236}">
                <a16:creationId xmlns:a16="http://schemas.microsoft.com/office/drawing/2014/main" xmlns="" id="{B131938F-8F8C-2D48-9C7A-2902A234EC9B}"/>
              </a:ext>
            </a:extLst>
          </p:cNvPr>
          <p:cNvSpPr>
            <a:spLocks noGrp="1"/>
          </p:cNvSpPr>
          <p:nvPr userDrawn="1">
            <p:ph type="body" sz="quarter" idx="42"/>
          </p:nvPr>
        </p:nvSpPr>
        <p:spPr>
          <a:xfrm>
            <a:off x="6240233" y="1879777"/>
            <a:ext cx="1828791"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61" name="Text Placeholder 40">
            <a:extLst>
              <a:ext uri="{FF2B5EF4-FFF2-40B4-BE49-F238E27FC236}">
                <a16:creationId xmlns:a16="http://schemas.microsoft.com/office/drawing/2014/main" xmlns="" id="{87542CDB-FA4C-CC46-B025-12D9F494F3B6}"/>
              </a:ext>
            </a:extLst>
          </p:cNvPr>
          <p:cNvSpPr>
            <a:spLocks noGrp="1"/>
          </p:cNvSpPr>
          <p:nvPr userDrawn="1">
            <p:ph type="body" sz="quarter" idx="44"/>
          </p:nvPr>
        </p:nvSpPr>
        <p:spPr>
          <a:xfrm>
            <a:off x="10416912" y="2048301"/>
            <a:ext cx="914400"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67" name="Text Placeholder 40">
            <a:extLst>
              <a:ext uri="{FF2B5EF4-FFF2-40B4-BE49-F238E27FC236}">
                <a16:creationId xmlns:a16="http://schemas.microsoft.com/office/drawing/2014/main" xmlns="" id="{1383036F-629D-034B-9CB0-2E369F94668F}"/>
              </a:ext>
            </a:extLst>
          </p:cNvPr>
          <p:cNvSpPr>
            <a:spLocks noGrp="1"/>
          </p:cNvSpPr>
          <p:nvPr>
            <p:ph type="body" sz="quarter" idx="48"/>
          </p:nvPr>
        </p:nvSpPr>
        <p:spPr>
          <a:xfrm>
            <a:off x="1464613" y="5804629"/>
            <a:ext cx="1310309"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71" name="Text Placeholder 40">
            <a:extLst>
              <a:ext uri="{FF2B5EF4-FFF2-40B4-BE49-F238E27FC236}">
                <a16:creationId xmlns:a16="http://schemas.microsoft.com/office/drawing/2014/main" xmlns="" id="{EAF77AAB-07ED-6E43-BBC8-4BE10F6871A0}"/>
              </a:ext>
            </a:extLst>
          </p:cNvPr>
          <p:cNvSpPr>
            <a:spLocks noGrp="1"/>
          </p:cNvSpPr>
          <p:nvPr userDrawn="1">
            <p:ph type="body" sz="quarter" idx="50"/>
          </p:nvPr>
        </p:nvSpPr>
        <p:spPr>
          <a:xfrm>
            <a:off x="3093086" y="6269372"/>
            <a:ext cx="1433569"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74" name="Text Placeholder 40">
            <a:extLst>
              <a:ext uri="{FF2B5EF4-FFF2-40B4-BE49-F238E27FC236}">
                <a16:creationId xmlns:a16="http://schemas.microsoft.com/office/drawing/2014/main" xmlns="" id="{EFECD9BD-7A12-3B4C-9402-F8A5C4AFA15B}"/>
              </a:ext>
            </a:extLst>
          </p:cNvPr>
          <p:cNvSpPr>
            <a:spLocks noGrp="1"/>
          </p:cNvSpPr>
          <p:nvPr userDrawn="1">
            <p:ph type="body" sz="quarter" idx="52"/>
          </p:nvPr>
        </p:nvSpPr>
        <p:spPr>
          <a:xfrm>
            <a:off x="4817663" y="6091787"/>
            <a:ext cx="1385076"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80" name="Text Placeholder 40">
            <a:extLst>
              <a:ext uri="{FF2B5EF4-FFF2-40B4-BE49-F238E27FC236}">
                <a16:creationId xmlns:a16="http://schemas.microsoft.com/office/drawing/2014/main" xmlns="" id="{0CFF261A-DC73-B54A-BCF7-FA2E3A9E3403}"/>
              </a:ext>
            </a:extLst>
          </p:cNvPr>
          <p:cNvSpPr>
            <a:spLocks noGrp="1"/>
          </p:cNvSpPr>
          <p:nvPr userDrawn="1">
            <p:ph type="body" sz="quarter" idx="56"/>
          </p:nvPr>
        </p:nvSpPr>
        <p:spPr>
          <a:xfrm>
            <a:off x="8110049" y="6034966"/>
            <a:ext cx="1564951"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87" name="Text Placeholder 40">
            <a:extLst>
              <a:ext uri="{FF2B5EF4-FFF2-40B4-BE49-F238E27FC236}">
                <a16:creationId xmlns:a16="http://schemas.microsoft.com/office/drawing/2014/main" xmlns="" id="{8438730E-FE79-E640-BA4D-65DF1CAAD834}"/>
              </a:ext>
            </a:extLst>
          </p:cNvPr>
          <p:cNvSpPr>
            <a:spLocks noGrp="1"/>
          </p:cNvSpPr>
          <p:nvPr userDrawn="1">
            <p:ph type="body" sz="quarter" idx="58"/>
          </p:nvPr>
        </p:nvSpPr>
        <p:spPr>
          <a:xfrm>
            <a:off x="6447209" y="5856627"/>
            <a:ext cx="1351890"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88" name="Title 1">
            <a:extLst>
              <a:ext uri="{FF2B5EF4-FFF2-40B4-BE49-F238E27FC236}">
                <a16:creationId xmlns:a16="http://schemas.microsoft.com/office/drawing/2014/main" xmlns="" id="{0880DF4C-FD23-AC49-B88F-9371419CD773}"/>
              </a:ext>
            </a:extLst>
          </p:cNvPr>
          <p:cNvSpPr>
            <a:spLocks noGrp="1"/>
          </p:cNvSpPr>
          <p:nvPr userDrawn="1">
            <p:ph type="title"/>
          </p:nvPr>
        </p:nvSpPr>
        <p:spPr>
          <a:xfrm>
            <a:off x="838200" y="30478"/>
            <a:ext cx="10515600" cy="1055661"/>
          </a:xfrm>
        </p:spPr>
        <p:txBody>
          <a:bodyPr rtlCol="0">
            <a:normAutofit/>
          </a:bodyPr>
          <a:lstStyle>
            <a:lvl1pPr algn="ctr">
              <a:defRPr sz="4400" cap="all" spc="300" baseline="0">
                <a:solidFill>
                  <a:schemeClr val="tx1">
                    <a:lumMod val="65000"/>
                    <a:lumOff val="35000"/>
                  </a:schemeClr>
                </a:solidFill>
                <a:latin typeface="+mj-lt"/>
                <a:cs typeface="Quire Sans" panose="020B0502040400020003" pitchFamily="34" charset="0"/>
              </a:defRPr>
            </a:lvl1pPr>
          </a:lstStyle>
          <a:p>
            <a:pPr rtl="0"/>
            <a:r>
              <a:rPr lang="en-US" noProof="0"/>
              <a:t>Click to edit Master title style</a:t>
            </a:r>
            <a:endParaRPr lang="en-GB" noProof="0"/>
          </a:p>
        </p:txBody>
      </p:sp>
      <p:sp>
        <p:nvSpPr>
          <p:cNvPr id="95" name="Text Placeholder 40">
            <a:extLst>
              <a:ext uri="{FF2B5EF4-FFF2-40B4-BE49-F238E27FC236}">
                <a16:creationId xmlns:a16="http://schemas.microsoft.com/office/drawing/2014/main" xmlns="" id="{85E25D44-FC0C-435E-BF7B-14752FA25561}"/>
              </a:ext>
            </a:extLst>
          </p:cNvPr>
          <p:cNvSpPr>
            <a:spLocks noGrp="1"/>
          </p:cNvSpPr>
          <p:nvPr userDrawn="1">
            <p:ph type="body" sz="quarter" idx="62"/>
          </p:nvPr>
        </p:nvSpPr>
        <p:spPr>
          <a:xfrm>
            <a:off x="8325957" y="1433636"/>
            <a:ext cx="1728763"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cxnSp>
        <p:nvCxnSpPr>
          <p:cNvPr id="7" name="Straight Connector 6">
            <a:extLst>
              <a:ext uri="{FF2B5EF4-FFF2-40B4-BE49-F238E27FC236}">
                <a16:creationId xmlns:a16="http://schemas.microsoft.com/office/drawing/2014/main" xmlns="" id="{602EA015-58E8-43A2-B7EC-D8C1F18F8306}"/>
              </a:ext>
            </a:extLst>
          </p:cNvPr>
          <p:cNvCxnSpPr/>
          <p:nvPr userDrawn="1"/>
        </p:nvCxnSpPr>
        <p:spPr>
          <a:xfrm>
            <a:off x="609600" y="4114800"/>
            <a:ext cx="10934700"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7" name="Text Placeholder 40">
            <a:extLst>
              <a:ext uri="{FF2B5EF4-FFF2-40B4-BE49-F238E27FC236}">
                <a16:creationId xmlns:a16="http://schemas.microsoft.com/office/drawing/2014/main" xmlns="" id="{CDACF23D-B8CB-42D6-919A-C39072433B58}"/>
              </a:ext>
            </a:extLst>
          </p:cNvPr>
          <p:cNvSpPr>
            <a:spLocks noGrp="1"/>
          </p:cNvSpPr>
          <p:nvPr userDrawn="1">
            <p:ph type="body" sz="quarter" idx="63"/>
          </p:nvPr>
        </p:nvSpPr>
        <p:spPr>
          <a:xfrm>
            <a:off x="9974603" y="5809884"/>
            <a:ext cx="868863" cy="365760"/>
          </a:xfrm>
        </p:spPr>
        <p:txBody>
          <a:bodyPr lIns="0" rIns="0" rtlCol="0">
            <a:noAutofit/>
          </a:bodyPr>
          <a:lstStyle>
            <a:lvl1pPr marL="0" indent="0">
              <a:lnSpc>
                <a:spcPct val="100000"/>
              </a:lnSpc>
              <a:spcBef>
                <a:spcPts val="0"/>
              </a:spcBef>
              <a:spcAft>
                <a:spcPts val="600"/>
              </a:spcAft>
              <a:buFont typeface="Arial" panose="020B0604020202020204" pitchFamily="34" charset="0"/>
              <a:buNone/>
              <a:defRPr sz="10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cxnSp>
        <p:nvCxnSpPr>
          <p:cNvPr id="70" name="Straight Connector 69">
            <a:extLst>
              <a:ext uri="{FF2B5EF4-FFF2-40B4-BE49-F238E27FC236}">
                <a16:creationId xmlns:a16="http://schemas.microsoft.com/office/drawing/2014/main" xmlns="" id="{A2C17230-CC9B-425B-841A-FED9731E9A84}"/>
              </a:ext>
            </a:extLst>
          </p:cNvPr>
          <p:cNvCxnSpPr>
            <a:cxnSpLocks/>
          </p:cNvCxnSpPr>
          <p:nvPr userDrawn="1"/>
        </p:nvCxnSpPr>
        <p:spPr>
          <a:xfrm flipV="1">
            <a:off x="9839068" y="4117099"/>
            <a:ext cx="0" cy="2105288"/>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03780F6A-5880-4F5D-9BD8-AC6E8F96CCF6}"/>
              </a:ext>
            </a:extLst>
          </p:cNvPr>
          <p:cNvCxnSpPr>
            <a:cxnSpLocks/>
          </p:cNvCxnSpPr>
          <p:nvPr userDrawn="1"/>
        </p:nvCxnSpPr>
        <p:spPr>
          <a:xfrm flipV="1">
            <a:off x="1320578" y="4126822"/>
            <a:ext cx="0" cy="2048822"/>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5732EC56-97F1-4E98-88CA-683D41345203}"/>
              </a:ext>
            </a:extLst>
          </p:cNvPr>
          <p:cNvCxnSpPr>
            <a:cxnSpLocks/>
          </p:cNvCxnSpPr>
          <p:nvPr userDrawn="1"/>
        </p:nvCxnSpPr>
        <p:spPr>
          <a:xfrm flipV="1">
            <a:off x="2953030" y="4115934"/>
            <a:ext cx="0" cy="2519198"/>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2EAFB73D-1F1C-422F-9A46-F294F5A77046}"/>
              </a:ext>
            </a:extLst>
          </p:cNvPr>
          <p:cNvCxnSpPr>
            <a:cxnSpLocks/>
          </p:cNvCxnSpPr>
          <p:nvPr userDrawn="1"/>
        </p:nvCxnSpPr>
        <p:spPr>
          <a:xfrm flipV="1">
            <a:off x="7958031" y="4118582"/>
            <a:ext cx="0" cy="2282144"/>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F432EB6E-1D77-4B82-9432-AFBCDA971A6E}"/>
              </a:ext>
            </a:extLst>
          </p:cNvPr>
          <p:cNvCxnSpPr>
            <a:cxnSpLocks/>
          </p:cNvCxnSpPr>
          <p:nvPr userDrawn="1"/>
        </p:nvCxnSpPr>
        <p:spPr>
          <a:xfrm flipV="1">
            <a:off x="746692" y="1185213"/>
            <a:ext cx="0" cy="2930921"/>
          </a:xfrm>
          <a:prstGeom prst="line">
            <a:avLst/>
          </a:prstGeom>
          <a:ln w="12700">
            <a:solidFill>
              <a:schemeClr val="tx1">
                <a:lumMod val="50000"/>
                <a:lumOff val="50000"/>
              </a:schemeClr>
            </a:solidFill>
            <a:prstDash val="sysDot"/>
            <a:round/>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25A04528-D9CC-47A5-913D-847B2A5C0E67}"/>
              </a:ext>
            </a:extLst>
          </p:cNvPr>
          <p:cNvCxnSpPr>
            <a:cxnSpLocks/>
          </p:cNvCxnSpPr>
          <p:nvPr userDrawn="1"/>
        </p:nvCxnSpPr>
        <p:spPr>
          <a:xfrm flipV="1">
            <a:off x="2833403" y="2036324"/>
            <a:ext cx="0" cy="2058587"/>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ACFED700-4B6C-4999-9CC8-31B91A8D6A6C}"/>
              </a:ext>
            </a:extLst>
          </p:cNvPr>
          <p:cNvCxnSpPr>
            <a:cxnSpLocks/>
          </p:cNvCxnSpPr>
          <p:nvPr userDrawn="1"/>
        </p:nvCxnSpPr>
        <p:spPr>
          <a:xfrm flipV="1">
            <a:off x="4466797" y="1614222"/>
            <a:ext cx="0" cy="2480689"/>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46FA512F-1AA5-42F9-A7E9-2C7C2633D5B6}"/>
              </a:ext>
            </a:extLst>
          </p:cNvPr>
          <p:cNvCxnSpPr>
            <a:cxnSpLocks/>
          </p:cNvCxnSpPr>
          <p:nvPr userDrawn="1"/>
        </p:nvCxnSpPr>
        <p:spPr>
          <a:xfrm flipV="1">
            <a:off x="10287451" y="2057400"/>
            <a:ext cx="0" cy="2053951"/>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E486097A-CEC6-4151-97CD-6B22EE01EF82}"/>
              </a:ext>
            </a:extLst>
          </p:cNvPr>
          <p:cNvCxnSpPr>
            <a:cxnSpLocks/>
          </p:cNvCxnSpPr>
          <p:nvPr userDrawn="1"/>
        </p:nvCxnSpPr>
        <p:spPr>
          <a:xfrm flipV="1">
            <a:off x="6312225" y="4109483"/>
            <a:ext cx="0" cy="2112904"/>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12683905-5CDD-4D76-8FBC-73310623BFE4}"/>
              </a:ext>
            </a:extLst>
          </p:cNvPr>
          <p:cNvCxnSpPr>
            <a:cxnSpLocks/>
          </p:cNvCxnSpPr>
          <p:nvPr userDrawn="1"/>
        </p:nvCxnSpPr>
        <p:spPr>
          <a:xfrm flipV="1">
            <a:off x="8198195" y="1433636"/>
            <a:ext cx="0" cy="2675947"/>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FB544E8C-F5F7-4630-B082-347345B29D7E}"/>
              </a:ext>
            </a:extLst>
          </p:cNvPr>
          <p:cNvCxnSpPr>
            <a:cxnSpLocks/>
          </p:cNvCxnSpPr>
          <p:nvPr userDrawn="1"/>
        </p:nvCxnSpPr>
        <p:spPr>
          <a:xfrm flipV="1">
            <a:off x="6101592" y="1879777"/>
            <a:ext cx="0" cy="2233371"/>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794C5E76-01E6-4E19-95DF-2B60197F36D0}"/>
              </a:ext>
            </a:extLst>
          </p:cNvPr>
          <p:cNvCxnSpPr>
            <a:cxnSpLocks/>
          </p:cNvCxnSpPr>
          <p:nvPr userDrawn="1"/>
        </p:nvCxnSpPr>
        <p:spPr>
          <a:xfrm flipV="1">
            <a:off x="4678263" y="4115815"/>
            <a:ext cx="0" cy="2341732"/>
          </a:xfrm>
          <a:prstGeom prst="line">
            <a:avLst/>
          </a:prstGeom>
          <a:ln w="1270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4774424"/>
      </p:ext>
    </p:extLst>
  </p:cSld>
  <p:clrMapOvr>
    <a:masterClrMapping/>
  </p:clrMapOvr>
  <p:extLst>
    <p:ext uri="{DCECCB84-F9BA-43D5-87BE-67443E8EF086}">
      <p15:sldGuideLst xmlns:p15="http://schemas.microsoft.com/office/powerpoint/2012/main" xmlns="">
        <p15:guide id="2" orient="horz" pos="2496" userDrawn="1">
          <p15:clr>
            <a:srgbClr val="FBAE40"/>
          </p15:clr>
        </p15:guide>
        <p15:guide id="3" orient="horz" pos="2592" userDrawn="1">
          <p15:clr>
            <a:srgbClr val="FBAE40"/>
          </p15:clr>
        </p15:guide>
        <p15:guide id="4" orient="horz" pos="2160" userDrawn="1">
          <p15:clr>
            <a:srgbClr val="FBAE40"/>
          </p15:clr>
        </p15:guide>
        <p15:guide id="5" orient="horz" pos="268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39" name="Text Placeholder 40">
            <a:extLst>
              <a:ext uri="{FF2B5EF4-FFF2-40B4-BE49-F238E27FC236}">
                <a16:creationId xmlns:a16="http://schemas.microsoft.com/office/drawing/2014/main" xmlns="" id="{DC5E143A-BEE5-994E-BB90-E74BD0157833}"/>
              </a:ext>
            </a:extLst>
          </p:cNvPr>
          <p:cNvSpPr>
            <a:spLocks noGrp="1"/>
          </p:cNvSpPr>
          <p:nvPr userDrawn="1">
            <p:ph type="body" sz="quarter" idx="13"/>
          </p:nvPr>
        </p:nvSpPr>
        <p:spPr>
          <a:xfrm flipH="1">
            <a:off x="785375" y="5414355"/>
            <a:ext cx="2404872" cy="583651"/>
          </a:xfrm>
        </p:spPr>
        <p:txBody>
          <a:bodyPr lIns="0" rIns="0" rtlCol="0">
            <a:noAutofit/>
          </a:bodyPr>
          <a:lstStyle>
            <a:lvl1pPr marL="0" indent="0" algn="ctr">
              <a:lnSpc>
                <a:spcPct val="100000"/>
              </a:lnSpc>
              <a:spcBef>
                <a:spcPts val="0"/>
              </a:spcBef>
              <a:spcAft>
                <a:spcPts val="600"/>
              </a:spcAft>
              <a:buFont typeface="Arial" panose="020B0604020202020204" pitchFamily="34" charset="0"/>
              <a:buNone/>
              <a:defRPr sz="1200">
                <a:solidFill>
                  <a:schemeClr val="tx1">
                    <a:lumMod val="50000"/>
                    <a:lumOff val="50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88" name="Title 1">
            <a:extLst>
              <a:ext uri="{FF2B5EF4-FFF2-40B4-BE49-F238E27FC236}">
                <a16:creationId xmlns:a16="http://schemas.microsoft.com/office/drawing/2014/main" xmlns="" id="{0880DF4C-FD23-AC49-B88F-9371419CD773}"/>
              </a:ext>
            </a:extLst>
          </p:cNvPr>
          <p:cNvSpPr>
            <a:spLocks noGrp="1"/>
          </p:cNvSpPr>
          <p:nvPr userDrawn="1">
            <p:ph type="title"/>
          </p:nvPr>
        </p:nvSpPr>
        <p:spPr>
          <a:xfrm>
            <a:off x="838200" y="238683"/>
            <a:ext cx="10515600" cy="1055661"/>
          </a:xfrm>
        </p:spPr>
        <p:txBody>
          <a:bodyPr rtlCol="0">
            <a:normAutofit/>
          </a:bodyPr>
          <a:lstStyle>
            <a:lvl1pPr algn="ctr">
              <a:defRPr sz="4400" cap="all" spc="300" baseline="0">
                <a:solidFill>
                  <a:schemeClr val="tx1">
                    <a:lumMod val="65000"/>
                    <a:lumOff val="35000"/>
                  </a:schemeClr>
                </a:solidFill>
                <a:latin typeface="+mj-lt"/>
                <a:cs typeface="Quire Sans" panose="020B0502040400020003" pitchFamily="34" charset="0"/>
              </a:defRPr>
            </a:lvl1pPr>
          </a:lstStyle>
          <a:p>
            <a:pPr rtl="0"/>
            <a:r>
              <a:rPr lang="en-US" noProof="0"/>
              <a:t>Click to edit Master title style</a:t>
            </a:r>
            <a:endParaRPr lang="en-GB" noProof="0"/>
          </a:p>
        </p:txBody>
      </p:sp>
      <p:sp>
        <p:nvSpPr>
          <p:cNvPr id="9" name="Picture Placeholder 8">
            <a:extLst>
              <a:ext uri="{FF2B5EF4-FFF2-40B4-BE49-F238E27FC236}">
                <a16:creationId xmlns:a16="http://schemas.microsoft.com/office/drawing/2014/main" xmlns="" id="{FE8C0E44-6F66-47BB-B4FB-A249D4573134}"/>
              </a:ext>
            </a:extLst>
          </p:cNvPr>
          <p:cNvSpPr>
            <a:spLocks noGrp="1"/>
          </p:cNvSpPr>
          <p:nvPr>
            <p:ph type="pic" sz="quarter" idx="71"/>
          </p:nvPr>
        </p:nvSpPr>
        <p:spPr>
          <a:xfrm>
            <a:off x="842255" y="1811269"/>
            <a:ext cx="2286000" cy="2286000"/>
          </a:xfrm>
          <a:prstGeom prst="ellipse">
            <a:avLst/>
          </a:prstGeom>
          <a:solidFill>
            <a:schemeClr val="accent4"/>
          </a:solidFill>
        </p:spPr>
        <p:txBody>
          <a:bodyPr rtlCol="0">
            <a:normAutofit/>
          </a:bodyPr>
          <a:lstStyle>
            <a:lvl1pPr>
              <a:defRPr sz="1800"/>
            </a:lvl1pPr>
          </a:lstStyle>
          <a:p>
            <a:pPr rtl="0"/>
            <a:r>
              <a:rPr lang="en-US" noProof="0"/>
              <a:t>Click icon to add picture</a:t>
            </a:r>
            <a:endParaRPr lang="en-GB" noProof="0"/>
          </a:p>
        </p:txBody>
      </p:sp>
      <p:sp>
        <p:nvSpPr>
          <p:cNvPr id="28" name="Picture Placeholder 8">
            <a:extLst>
              <a:ext uri="{FF2B5EF4-FFF2-40B4-BE49-F238E27FC236}">
                <a16:creationId xmlns:a16="http://schemas.microsoft.com/office/drawing/2014/main" xmlns="" id="{3A1370B6-14D4-4594-B97A-38793907C960}"/>
              </a:ext>
            </a:extLst>
          </p:cNvPr>
          <p:cNvSpPr>
            <a:spLocks noGrp="1"/>
          </p:cNvSpPr>
          <p:nvPr>
            <p:ph type="pic" sz="quarter" idx="72"/>
          </p:nvPr>
        </p:nvSpPr>
        <p:spPr>
          <a:xfrm>
            <a:off x="3588363" y="1788934"/>
            <a:ext cx="2286000" cy="2286000"/>
          </a:xfrm>
          <a:prstGeom prst="ellipse">
            <a:avLst/>
          </a:prstGeom>
          <a:solidFill>
            <a:schemeClr val="accent4"/>
          </a:solidFill>
        </p:spPr>
        <p:txBody>
          <a:bodyPr rtlCol="0">
            <a:normAutofit/>
          </a:bodyPr>
          <a:lstStyle>
            <a:lvl1pPr>
              <a:defRPr sz="1800"/>
            </a:lvl1pPr>
          </a:lstStyle>
          <a:p>
            <a:pPr rtl="0"/>
            <a:r>
              <a:rPr lang="en-US" noProof="0"/>
              <a:t>Click icon to add picture</a:t>
            </a:r>
            <a:endParaRPr lang="en-GB" noProof="0"/>
          </a:p>
        </p:txBody>
      </p:sp>
      <p:sp>
        <p:nvSpPr>
          <p:cNvPr id="29" name="Picture Placeholder 8">
            <a:extLst>
              <a:ext uri="{FF2B5EF4-FFF2-40B4-BE49-F238E27FC236}">
                <a16:creationId xmlns:a16="http://schemas.microsoft.com/office/drawing/2014/main" xmlns="" id="{0F46AE27-6542-4B77-B1F2-96E318870148}"/>
              </a:ext>
            </a:extLst>
          </p:cNvPr>
          <p:cNvSpPr>
            <a:spLocks noGrp="1"/>
          </p:cNvSpPr>
          <p:nvPr>
            <p:ph type="pic" sz="quarter" idx="73"/>
          </p:nvPr>
        </p:nvSpPr>
        <p:spPr>
          <a:xfrm>
            <a:off x="6265269" y="1811269"/>
            <a:ext cx="2286000" cy="2286000"/>
          </a:xfrm>
          <a:prstGeom prst="ellipse">
            <a:avLst/>
          </a:prstGeom>
          <a:solidFill>
            <a:schemeClr val="accent4"/>
          </a:solidFill>
        </p:spPr>
        <p:txBody>
          <a:bodyPr rtlCol="0">
            <a:normAutofit/>
          </a:bodyPr>
          <a:lstStyle>
            <a:lvl1pPr>
              <a:defRPr sz="1800"/>
            </a:lvl1pPr>
          </a:lstStyle>
          <a:p>
            <a:pPr rtl="0"/>
            <a:r>
              <a:rPr lang="en-US" noProof="0"/>
              <a:t>Click icon to add picture</a:t>
            </a:r>
            <a:endParaRPr lang="en-GB" noProof="0"/>
          </a:p>
        </p:txBody>
      </p:sp>
      <p:sp>
        <p:nvSpPr>
          <p:cNvPr id="30" name="Picture Placeholder 8">
            <a:extLst>
              <a:ext uri="{FF2B5EF4-FFF2-40B4-BE49-F238E27FC236}">
                <a16:creationId xmlns:a16="http://schemas.microsoft.com/office/drawing/2014/main" xmlns="" id="{B09C1DAE-4DEA-4BC7-951F-974817EAF962}"/>
              </a:ext>
            </a:extLst>
          </p:cNvPr>
          <p:cNvSpPr>
            <a:spLocks noGrp="1"/>
          </p:cNvSpPr>
          <p:nvPr>
            <p:ph type="pic" sz="quarter" idx="74"/>
          </p:nvPr>
        </p:nvSpPr>
        <p:spPr>
          <a:xfrm>
            <a:off x="9044035" y="1788934"/>
            <a:ext cx="2286000" cy="2286000"/>
          </a:xfrm>
          <a:prstGeom prst="ellipse">
            <a:avLst/>
          </a:prstGeom>
          <a:solidFill>
            <a:schemeClr val="accent4"/>
          </a:solidFill>
        </p:spPr>
        <p:txBody>
          <a:bodyPr rtlCol="0">
            <a:normAutofit/>
          </a:bodyPr>
          <a:lstStyle>
            <a:lvl1pPr>
              <a:defRPr sz="1800"/>
            </a:lvl1pPr>
          </a:lstStyle>
          <a:p>
            <a:pPr rtl="0"/>
            <a:r>
              <a:rPr lang="en-US" noProof="0"/>
              <a:t>Click icon to add picture</a:t>
            </a:r>
            <a:endParaRPr lang="en-GB" noProof="0"/>
          </a:p>
        </p:txBody>
      </p:sp>
      <p:cxnSp>
        <p:nvCxnSpPr>
          <p:cNvPr id="11" name="Straight Connector 10">
            <a:extLst>
              <a:ext uri="{FF2B5EF4-FFF2-40B4-BE49-F238E27FC236}">
                <a16:creationId xmlns:a16="http://schemas.microsoft.com/office/drawing/2014/main" xmlns="" id="{3CABD590-7651-4B1E-AA71-F2796E7CAF74}"/>
              </a:ext>
            </a:extLst>
          </p:cNvPr>
          <p:cNvCxnSpPr>
            <a:cxnSpLocks/>
          </p:cNvCxnSpPr>
          <p:nvPr userDrawn="1"/>
        </p:nvCxnSpPr>
        <p:spPr>
          <a:xfrm>
            <a:off x="609600" y="4569524"/>
            <a:ext cx="10934700"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507ED0B2-69FA-41D1-A4B6-B19C186285BD}"/>
              </a:ext>
            </a:extLst>
          </p:cNvPr>
          <p:cNvSpPr/>
          <p:nvPr userDrawn="1"/>
        </p:nvSpPr>
        <p:spPr>
          <a:xfrm>
            <a:off x="1943688" y="4535424"/>
            <a:ext cx="82296" cy="8229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Oval 15">
            <a:extLst>
              <a:ext uri="{FF2B5EF4-FFF2-40B4-BE49-F238E27FC236}">
                <a16:creationId xmlns:a16="http://schemas.microsoft.com/office/drawing/2014/main" xmlns="" id="{C98ADBF2-BE87-4E98-9931-54C5E13FA6EC}"/>
              </a:ext>
            </a:extLst>
          </p:cNvPr>
          <p:cNvSpPr/>
          <p:nvPr userDrawn="1"/>
        </p:nvSpPr>
        <p:spPr>
          <a:xfrm>
            <a:off x="4708710" y="4535424"/>
            <a:ext cx="82296" cy="8229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xmlns="" id="{631C0536-B3F1-4D0B-9115-745A88F3B4D1}"/>
              </a:ext>
            </a:extLst>
          </p:cNvPr>
          <p:cNvSpPr/>
          <p:nvPr userDrawn="1"/>
        </p:nvSpPr>
        <p:spPr>
          <a:xfrm>
            <a:off x="7431317" y="4535424"/>
            <a:ext cx="82296" cy="8229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Oval 17">
            <a:extLst>
              <a:ext uri="{FF2B5EF4-FFF2-40B4-BE49-F238E27FC236}">
                <a16:creationId xmlns:a16="http://schemas.microsoft.com/office/drawing/2014/main" xmlns="" id="{E0F4CD67-2DA7-4511-9830-AE060D63023E}"/>
              </a:ext>
            </a:extLst>
          </p:cNvPr>
          <p:cNvSpPr/>
          <p:nvPr userDrawn="1"/>
        </p:nvSpPr>
        <p:spPr>
          <a:xfrm>
            <a:off x="10173157" y="4535424"/>
            <a:ext cx="82296" cy="8229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2" name="Text Placeholder 40">
            <a:extLst>
              <a:ext uri="{FF2B5EF4-FFF2-40B4-BE49-F238E27FC236}">
                <a16:creationId xmlns:a16="http://schemas.microsoft.com/office/drawing/2014/main" xmlns="" id="{4E5C5BEC-B2F8-4CDE-89DF-A4180A410DBB}"/>
              </a:ext>
            </a:extLst>
          </p:cNvPr>
          <p:cNvSpPr>
            <a:spLocks noGrp="1"/>
          </p:cNvSpPr>
          <p:nvPr>
            <p:ph type="body" sz="quarter" idx="76"/>
          </p:nvPr>
        </p:nvSpPr>
        <p:spPr>
          <a:xfrm flipH="1">
            <a:off x="3522860" y="5421567"/>
            <a:ext cx="2404872" cy="583651"/>
          </a:xfrm>
        </p:spPr>
        <p:txBody>
          <a:bodyPr lIns="0" rIns="0" rtlCol="0">
            <a:noAutofit/>
          </a:bodyPr>
          <a:lstStyle>
            <a:lvl1pPr marL="0" indent="0" algn="ctr">
              <a:lnSpc>
                <a:spcPct val="100000"/>
              </a:lnSpc>
              <a:spcBef>
                <a:spcPts val="0"/>
              </a:spcBef>
              <a:spcAft>
                <a:spcPts val="600"/>
              </a:spcAft>
              <a:buFont typeface="Arial" panose="020B0604020202020204" pitchFamily="34" charset="0"/>
              <a:buNone/>
              <a:defRPr sz="1200">
                <a:solidFill>
                  <a:schemeClr val="tx1">
                    <a:lumMod val="50000"/>
                    <a:lumOff val="50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73" name="Text Placeholder 40">
            <a:extLst>
              <a:ext uri="{FF2B5EF4-FFF2-40B4-BE49-F238E27FC236}">
                <a16:creationId xmlns:a16="http://schemas.microsoft.com/office/drawing/2014/main" xmlns="" id="{9B49DDA6-1EF2-4BAC-953D-6CE88BB36004}"/>
              </a:ext>
            </a:extLst>
          </p:cNvPr>
          <p:cNvSpPr>
            <a:spLocks noGrp="1"/>
          </p:cNvSpPr>
          <p:nvPr>
            <p:ph type="body" sz="quarter" idx="77" hasCustomPrompt="1"/>
          </p:nvPr>
        </p:nvSpPr>
        <p:spPr>
          <a:xfrm>
            <a:off x="3514449" y="4842196"/>
            <a:ext cx="2408461" cy="532359"/>
          </a:xfrm>
        </p:spPr>
        <p:txBody>
          <a:bodyPr lIns="0" rIns="0" rtlCol="0">
            <a:noAutofit/>
          </a:bodyPr>
          <a:lstStyle>
            <a:lvl1pPr marL="0" indent="0" algn="ctr">
              <a:lnSpc>
                <a:spcPct val="100000"/>
              </a:lnSpc>
              <a:spcBef>
                <a:spcPts val="0"/>
              </a:spcBef>
              <a:spcAft>
                <a:spcPts val="600"/>
              </a:spcAft>
              <a:buFont typeface="Arial" panose="020B0604020202020204" pitchFamily="34" charset="0"/>
              <a:buNone/>
              <a:defRPr sz="3600" b="1">
                <a:solidFill>
                  <a:schemeClr val="tx1">
                    <a:lumMod val="65000"/>
                    <a:lumOff val="35000"/>
                  </a:schemeClr>
                </a:solidFill>
                <a:latin typeface="+mj-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GB" noProof="0"/>
              <a:t>ADD DAY</a:t>
            </a:r>
          </a:p>
        </p:txBody>
      </p:sp>
      <p:sp>
        <p:nvSpPr>
          <p:cNvPr id="75" name="Text Placeholder 40">
            <a:extLst>
              <a:ext uri="{FF2B5EF4-FFF2-40B4-BE49-F238E27FC236}">
                <a16:creationId xmlns:a16="http://schemas.microsoft.com/office/drawing/2014/main" xmlns="" id="{A8DE86EB-861A-40B4-855D-6632A39EA44B}"/>
              </a:ext>
            </a:extLst>
          </p:cNvPr>
          <p:cNvSpPr>
            <a:spLocks noGrp="1"/>
          </p:cNvSpPr>
          <p:nvPr>
            <p:ph type="body" sz="quarter" idx="78"/>
          </p:nvPr>
        </p:nvSpPr>
        <p:spPr>
          <a:xfrm flipH="1">
            <a:off x="6271782" y="5413205"/>
            <a:ext cx="2404872" cy="583651"/>
          </a:xfrm>
        </p:spPr>
        <p:txBody>
          <a:bodyPr lIns="0" rIns="0" rtlCol="0">
            <a:noAutofit/>
          </a:bodyPr>
          <a:lstStyle>
            <a:lvl1pPr marL="0" indent="0" algn="ctr">
              <a:lnSpc>
                <a:spcPct val="100000"/>
              </a:lnSpc>
              <a:spcBef>
                <a:spcPts val="0"/>
              </a:spcBef>
              <a:spcAft>
                <a:spcPts val="600"/>
              </a:spcAft>
              <a:buFont typeface="Arial" panose="020B0604020202020204" pitchFamily="34" charset="0"/>
              <a:buNone/>
              <a:defRPr sz="1200">
                <a:solidFill>
                  <a:schemeClr val="tx1">
                    <a:lumMod val="50000"/>
                    <a:lumOff val="50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78" name="Text Placeholder 40">
            <a:extLst>
              <a:ext uri="{FF2B5EF4-FFF2-40B4-BE49-F238E27FC236}">
                <a16:creationId xmlns:a16="http://schemas.microsoft.com/office/drawing/2014/main" xmlns="" id="{34BE35EC-7B2A-48EE-88C8-0E94CB38F4F0}"/>
              </a:ext>
            </a:extLst>
          </p:cNvPr>
          <p:cNvSpPr>
            <a:spLocks noGrp="1"/>
          </p:cNvSpPr>
          <p:nvPr>
            <p:ph type="body" sz="quarter" idx="80"/>
          </p:nvPr>
        </p:nvSpPr>
        <p:spPr>
          <a:xfrm flipH="1">
            <a:off x="9009267" y="5420417"/>
            <a:ext cx="2404872" cy="583651"/>
          </a:xfrm>
        </p:spPr>
        <p:txBody>
          <a:bodyPr lIns="0" rIns="0" rtlCol="0">
            <a:noAutofit/>
          </a:bodyPr>
          <a:lstStyle>
            <a:lvl1pPr marL="0" indent="0" algn="ctr">
              <a:lnSpc>
                <a:spcPct val="100000"/>
              </a:lnSpc>
              <a:spcBef>
                <a:spcPts val="0"/>
              </a:spcBef>
              <a:spcAft>
                <a:spcPts val="600"/>
              </a:spcAft>
              <a:buFont typeface="Arial" panose="020B0604020202020204" pitchFamily="34" charset="0"/>
              <a:buNone/>
              <a:defRPr sz="1200">
                <a:solidFill>
                  <a:schemeClr val="tx1">
                    <a:lumMod val="50000"/>
                    <a:lumOff val="50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23" name="Text Placeholder 40">
            <a:extLst>
              <a:ext uri="{FF2B5EF4-FFF2-40B4-BE49-F238E27FC236}">
                <a16:creationId xmlns:a16="http://schemas.microsoft.com/office/drawing/2014/main" xmlns="" id="{FA5F372F-8E4D-B04E-9C7C-D80CA3A4BBED}"/>
              </a:ext>
            </a:extLst>
          </p:cNvPr>
          <p:cNvSpPr>
            <a:spLocks noGrp="1"/>
          </p:cNvSpPr>
          <p:nvPr>
            <p:ph type="body" sz="quarter" idx="82" hasCustomPrompt="1"/>
          </p:nvPr>
        </p:nvSpPr>
        <p:spPr>
          <a:xfrm>
            <a:off x="762105" y="4842196"/>
            <a:ext cx="2408461" cy="532359"/>
          </a:xfrm>
        </p:spPr>
        <p:txBody>
          <a:bodyPr lIns="0" rIns="0" rtlCol="0">
            <a:noAutofit/>
          </a:bodyPr>
          <a:lstStyle>
            <a:lvl1pPr marL="0" indent="0" algn="ctr">
              <a:lnSpc>
                <a:spcPct val="100000"/>
              </a:lnSpc>
              <a:spcBef>
                <a:spcPts val="0"/>
              </a:spcBef>
              <a:spcAft>
                <a:spcPts val="600"/>
              </a:spcAft>
              <a:buFont typeface="Arial" panose="020B0604020202020204" pitchFamily="34" charset="0"/>
              <a:buNone/>
              <a:defRPr sz="3600" b="1">
                <a:solidFill>
                  <a:schemeClr val="tx1">
                    <a:lumMod val="65000"/>
                    <a:lumOff val="35000"/>
                  </a:schemeClr>
                </a:solidFill>
                <a:latin typeface="+mj-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GB" noProof="0"/>
              <a:t>ADD DAY</a:t>
            </a:r>
          </a:p>
        </p:txBody>
      </p:sp>
      <p:sp>
        <p:nvSpPr>
          <p:cNvPr id="24" name="Text Placeholder 40">
            <a:extLst>
              <a:ext uri="{FF2B5EF4-FFF2-40B4-BE49-F238E27FC236}">
                <a16:creationId xmlns:a16="http://schemas.microsoft.com/office/drawing/2014/main" xmlns="" id="{C7DEF3EF-F7F3-6C49-8C13-DFC073F12DF1}"/>
              </a:ext>
            </a:extLst>
          </p:cNvPr>
          <p:cNvSpPr>
            <a:spLocks noGrp="1"/>
          </p:cNvSpPr>
          <p:nvPr>
            <p:ph type="body" sz="quarter" idx="83" hasCustomPrompt="1"/>
          </p:nvPr>
        </p:nvSpPr>
        <p:spPr>
          <a:xfrm>
            <a:off x="6266793" y="4842196"/>
            <a:ext cx="2408461" cy="532359"/>
          </a:xfrm>
        </p:spPr>
        <p:txBody>
          <a:bodyPr lIns="0" rIns="0" rtlCol="0">
            <a:noAutofit/>
          </a:bodyPr>
          <a:lstStyle>
            <a:lvl1pPr marL="0" indent="0" algn="ctr">
              <a:lnSpc>
                <a:spcPct val="100000"/>
              </a:lnSpc>
              <a:spcBef>
                <a:spcPts val="0"/>
              </a:spcBef>
              <a:spcAft>
                <a:spcPts val="600"/>
              </a:spcAft>
              <a:buFont typeface="Arial" panose="020B0604020202020204" pitchFamily="34" charset="0"/>
              <a:buNone/>
              <a:defRPr sz="3600" b="1">
                <a:solidFill>
                  <a:schemeClr val="tx1">
                    <a:lumMod val="65000"/>
                    <a:lumOff val="35000"/>
                  </a:schemeClr>
                </a:solidFill>
                <a:latin typeface="+mj-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GB" noProof="0"/>
              <a:t>ADD DAY</a:t>
            </a:r>
          </a:p>
        </p:txBody>
      </p:sp>
      <p:sp>
        <p:nvSpPr>
          <p:cNvPr id="25" name="Text Placeholder 40">
            <a:extLst>
              <a:ext uri="{FF2B5EF4-FFF2-40B4-BE49-F238E27FC236}">
                <a16:creationId xmlns:a16="http://schemas.microsoft.com/office/drawing/2014/main" xmlns="" id="{5CD55E61-7AF4-6345-9A02-7735844551A6}"/>
              </a:ext>
            </a:extLst>
          </p:cNvPr>
          <p:cNvSpPr>
            <a:spLocks noGrp="1"/>
          </p:cNvSpPr>
          <p:nvPr>
            <p:ph type="body" sz="quarter" idx="84" hasCustomPrompt="1"/>
          </p:nvPr>
        </p:nvSpPr>
        <p:spPr>
          <a:xfrm>
            <a:off x="9009993" y="4842196"/>
            <a:ext cx="2408461" cy="532359"/>
          </a:xfrm>
        </p:spPr>
        <p:txBody>
          <a:bodyPr lIns="0" rIns="0" rtlCol="0">
            <a:noAutofit/>
          </a:bodyPr>
          <a:lstStyle>
            <a:lvl1pPr marL="0" indent="0" algn="ctr">
              <a:lnSpc>
                <a:spcPct val="100000"/>
              </a:lnSpc>
              <a:spcBef>
                <a:spcPts val="0"/>
              </a:spcBef>
              <a:spcAft>
                <a:spcPts val="600"/>
              </a:spcAft>
              <a:buFont typeface="Arial" panose="020B0604020202020204" pitchFamily="34" charset="0"/>
              <a:buNone/>
              <a:defRPr sz="3600" b="1">
                <a:solidFill>
                  <a:schemeClr val="tx1">
                    <a:lumMod val="65000"/>
                    <a:lumOff val="35000"/>
                  </a:schemeClr>
                </a:solidFill>
                <a:latin typeface="+mj-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GB" noProof="0"/>
              <a:t>ADD DAY</a:t>
            </a:r>
          </a:p>
        </p:txBody>
      </p:sp>
    </p:spTree>
    <p:extLst>
      <p:ext uri="{BB962C8B-B14F-4D97-AF65-F5344CB8AC3E}">
        <p14:creationId xmlns:p14="http://schemas.microsoft.com/office/powerpoint/2010/main" xmlns="" val="188734074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orient="horz" pos="3240" userDrawn="1">
          <p15:clr>
            <a:srgbClr val="FBAE40"/>
          </p15:clr>
        </p15:guide>
        <p15:guide id="3" pos="3840" userDrawn="1">
          <p15:clr>
            <a:srgbClr val="FBAE40"/>
          </p15:clr>
        </p15:guide>
        <p15:guide id="4" pos="1248" userDrawn="1">
          <p15:clr>
            <a:srgbClr val="FBAE40"/>
          </p15:clr>
        </p15:guide>
        <p15:guide id="5" pos="2976" userDrawn="1">
          <p15:clr>
            <a:srgbClr val="FBAE40"/>
          </p15:clr>
        </p15:guide>
        <p15:guide id="6" pos="4704" userDrawn="1">
          <p15:clr>
            <a:srgbClr val="FBAE40"/>
          </p15:clr>
        </p15:guide>
        <p15:guide id="7" pos="6432" userDrawn="1">
          <p15:clr>
            <a:srgbClr val="FBAE40"/>
          </p15:clr>
        </p15:guide>
        <p15:guide id="8" pos="2016" userDrawn="1">
          <p15:clr>
            <a:srgbClr val="FBAE40"/>
          </p15:clr>
        </p15:guide>
        <p15:guide id="9" pos="480" userDrawn="1">
          <p15:clr>
            <a:srgbClr val="FBAE40"/>
          </p15:clr>
        </p15:guide>
        <p15:guide id="10" pos="3744" userDrawn="1">
          <p15:clr>
            <a:srgbClr val="FBAE40"/>
          </p15:clr>
        </p15:guide>
        <p15:guide id="11" pos="5472" userDrawn="1">
          <p15:clr>
            <a:srgbClr val="FBAE40"/>
          </p15:clr>
        </p15:guide>
        <p15:guide id="12" pos="7200" userDrawn="1">
          <p15:clr>
            <a:srgbClr val="FBAE40"/>
          </p15:clr>
        </p15:guide>
        <p15:guide id="13" pos="3940" userDrawn="1">
          <p15:clr>
            <a:srgbClr val="FBAE40"/>
          </p15:clr>
        </p15:guide>
        <p15:guide id="14" pos="2208"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meline 3">
    <p:bg>
      <p:bgPr>
        <a:solidFill>
          <a:schemeClr val="bg1"/>
        </a:solidFill>
        <a:effectLst/>
      </p:bgPr>
    </p:bg>
    <p:spTree>
      <p:nvGrpSpPr>
        <p:cNvPr id="1" name=""/>
        <p:cNvGrpSpPr/>
        <p:nvPr/>
      </p:nvGrpSpPr>
      <p:grpSpPr>
        <a:xfrm>
          <a:off x="0" y="0"/>
          <a:ext cx="0" cy="0"/>
          <a:chOff x="0" y="0"/>
          <a:chExt cx="0" cy="0"/>
        </a:xfrm>
      </p:grpSpPr>
      <p:sp>
        <p:nvSpPr>
          <p:cNvPr id="21" name="Text Placeholder 40">
            <a:extLst>
              <a:ext uri="{FF2B5EF4-FFF2-40B4-BE49-F238E27FC236}">
                <a16:creationId xmlns:a16="http://schemas.microsoft.com/office/drawing/2014/main" xmlns="" id="{5F0FC3A4-20F6-CB48-A9EC-E1459CB390B9}"/>
              </a:ext>
            </a:extLst>
          </p:cNvPr>
          <p:cNvSpPr>
            <a:spLocks noGrp="1"/>
          </p:cNvSpPr>
          <p:nvPr>
            <p:ph type="body" sz="quarter" idx="12"/>
          </p:nvPr>
        </p:nvSpPr>
        <p:spPr>
          <a:xfrm>
            <a:off x="9052935" y="2929930"/>
            <a:ext cx="2506635" cy="853771"/>
          </a:xfrm>
        </p:spPr>
        <p:txBody>
          <a:bodyPr lIns="0" rIns="0" rtlCol="0">
            <a:noAutofit/>
          </a:bodyPr>
          <a:lstStyle>
            <a:lvl1pPr marL="0" indent="0">
              <a:lnSpc>
                <a:spcPct val="100000"/>
              </a:lnSpc>
              <a:buNone/>
              <a:defRPr sz="12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cxnSp>
        <p:nvCxnSpPr>
          <p:cNvPr id="32" name="Straight Connector 31">
            <a:extLst>
              <a:ext uri="{FF2B5EF4-FFF2-40B4-BE49-F238E27FC236}">
                <a16:creationId xmlns:a16="http://schemas.microsoft.com/office/drawing/2014/main" xmlns="" id="{6EEF92D5-A43F-9B45-9958-F9115CD72BC0}"/>
              </a:ext>
            </a:extLst>
          </p:cNvPr>
          <p:cNvCxnSpPr>
            <a:cxnSpLocks/>
          </p:cNvCxnSpPr>
          <p:nvPr userDrawn="1"/>
        </p:nvCxnSpPr>
        <p:spPr>
          <a:xfrm>
            <a:off x="6096000" y="1501378"/>
            <a:ext cx="0" cy="5122446"/>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40">
            <a:extLst>
              <a:ext uri="{FF2B5EF4-FFF2-40B4-BE49-F238E27FC236}">
                <a16:creationId xmlns:a16="http://schemas.microsoft.com/office/drawing/2014/main" xmlns="" id="{70339F28-F75C-5047-A612-0C9932459F2B}"/>
              </a:ext>
            </a:extLst>
          </p:cNvPr>
          <p:cNvSpPr>
            <a:spLocks noGrp="1"/>
          </p:cNvSpPr>
          <p:nvPr>
            <p:ph type="body" sz="quarter" idx="82" hasCustomPrompt="1"/>
          </p:nvPr>
        </p:nvSpPr>
        <p:spPr>
          <a:xfrm>
            <a:off x="9052905" y="2316769"/>
            <a:ext cx="2491396" cy="532359"/>
          </a:xfrm>
        </p:spPr>
        <p:txBody>
          <a:bodyPr lIns="0" rIns="0" rtlCol="0">
            <a:noAutofit/>
          </a:bodyPr>
          <a:lstStyle>
            <a:lvl1pPr marL="0" indent="0" algn="l">
              <a:lnSpc>
                <a:spcPct val="100000"/>
              </a:lnSpc>
              <a:spcBef>
                <a:spcPts val="0"/>
              </a:spcBef>
              <a:spcAft>
                <a:spcPts val="600"/>
              </a:spcAft>
              <a:buFont typeface="Arial" panose="020B0604020202020204" pitchFamily="34" charset="0"/>
              <a:buNone/>
              <a:defRPr lang="en-US" sz="3600" dirty="0">
                <a:latin typeface="+mj-lt"/>
              </a:defRPr>
            </a:lvl1pPr>
            <a:lvl2pPr marL="457200" indent="0">
              <a:buNone/>
              <a:defRPr sz="1200"/>
            </a:lvl2pPr>
            <a:lvl3pPr>
              <a:defRPr sz="1200"/>
            </a:lvl3pPr>
            <a:lvl4pPr>
              <a:defRPr sz="1200"/>
            </a:lvl4pPr>
            <a:lvl5pPr>
              <a:defRPr sz="1200"/>
            </a:lvl5pPr>
          </a:lstStyle>
          <a:p>
            <a:pPr lvl="0" rtl="0"/>
            <a:r>
              <a:rPr lang="en-GB" noProof="0"/>
              <a:t>ADD DAY</a:t>
            </a:r>
          </a:p>
        </p:txBody>
      </p:sp>
      <p:sp>
        <p:nvSpPr>
          <p:cNvPr id="34" name="Title 1">
            <a:extLst>
              <a:ext uri="{FF2B5EF4-FFF2-40B4-BE49-F238E27FC236}">
                <a16:creationId xmlns:a16="http://schemas.microsoft.com/office/drawing/2014/main" xmlns="" id="{19CC3D31-4155-0B43-921E-25C895706377}"/>
              </a:ext>
            </a:extLst>
          </p:cNvPr>
          <p:cNvSpPr>
            <a:spLocks noGrp="1"/>
          </p:cNvSpPr>
          <p:nvPr>
            <p:ph type="title"/>
          </p:nvPr>
        </p:nvSpPr>
        <p:spPr>
          <a:xfrm>
            <a:off x="838200" y="238203"/>
            <a:ext cx="10515600" cy="1055661"/>
          </a:xfrm>
        </p:spPr>
        <p:txBody>
          <a:bodyPr rtlCol="0">
            <a:normAutofit/>
          </a:bodyPr>
          <a:lstStyle>
            <a:lvl1pPr algn="ctr">
              <a:defRPr sz="4400" cap="all" spc="300" baseline="0">
                <a:solidFill>
                  <a:schemeClr val="tx1">
                    <a:lumMod val="65000"/>
                    <a:lumOff val="35000"/>
                  </a:schemeClr>
                </a:solidFill>
                <a:latin typeface="+mj-lt"/>
                <a:cs typeface="Quire Sans" panose="020B0502040400020003" pitchFamily="34" charset="0"/>
              </a:defRPr>
            </a:lvl1pPr>
          </a:lstStyle>
          <a:p>
            <a:pPr rtl="0"/>
            <a:r>
              <a:rPr lang="en-US" noProof="0"/>
              <a:t>Click to edit Master title style</a:t>
            </a:r>
            <a:endParaRPr lang="en-GB" noProof="0"/>
          </a:p>
        </p:txBody>
      </p:sp>
      <p:sp>
        <p:nvSpPr>
          <p:cNvPr id="37" name="Picture Placeholder 12">
            <a:extLst>
              <a:ext uri="{FF2B5EF4-FFF2-40B4-BE49-F238E27FC236}">
                <a16:creationId xmlns:a16="http://schemas.microsoft.com/office/drawing/2014/main" xmlns="" id="{76A75253-0A35-E24D-87F7-BA5C2B646A1C}"/>
              </a:ext>
            </a:extLst>
          </p:cNvPr>
          <p:cNvSpPr>
            <a:spLocks noGrp="1"/>
          </p:cNvSpPr>
          <p:nvPr>
            <p:ph type="pic" sz="quarter" idx="83"/>
          </p:nvPr>
        </p:nvSpPr>
        <p:spPr>
          <a:xfrm>
            <a:off x="3375630" y="2080932"/>
            <a:ext cx="2506635" cy="1472630"/>
          </a:xfrm>
          <a:prstGeom prst="rect">
            <a:avLst/>
          </a:prstGeom>
          <a:solidFill>
            <a:schemeClr val="accent4"/>
          </a:solidFill>
        </p:spPr>
        <p:txBody>
          <a:bodyPr rtlCol="0" anchor="ctr">
            <a:normAutofit/>
          </a:bodyPr>
          <a:lstStyle>
            <a:lvl1pPr algn="ctr">
              <a:defRPr sz="1200">
                <a:latin typeface="+mn-lt"/>
                <a:cs typeface="Quire Sans" panose="020B0502040400020003" pitchFamily="34" charset="0"/>
              </a:defRPr>
            </a:lvl1pPr>
          </a:lstStyle>
          <a:p>
            <a:pPr rtl="0"/>
            <a:r>
              <a:rPr lang="en-US" noProof="0"/>
              <a:t>Click icon to add picture</a:t>
            </a:r>
            <a:endParaRPr lang="en-GB" noProof="0"/>
          </a:p>
        </p:txBody>
      </p:sp>
      <p:sp>
        <p:nvSpPr>
          <p:cNvPr id="38" name="Text Placeholder 40">
            <a:extLst>
              <a:ext uri="{FF2B5EF4-FFF2-40B4-BE49-F238E27FC236}">
                <a16:creationId xmlns:a16="http://schemas.microsoft.com/office/drawing/2014/main" xmlns="" id="{BAFE3664-F243-3B41-A26C-CDB95F4B52D0}"/>
              </a:ext>
            </a:extLst>
          </p:cNvPr>
          <p:cNvSpPr>
            <a:spLocks noGrp="1"/>
          </p:cNvSpPr>
          <p:nvPr>
            <p:ph type="body" sz="quarter" idx="84"/>
          </p:nvPr>
        </p:nvSpPr>
        <p:spPr>
          <a:xfrm>
            <a:off x="611462" y="2707599"/>
            <a:ext cx="2506635" cy="853771"/>
          </a:xfrm>
        </p:spPr>
        <p:txBody>
          <a:bodyPr lIns="0" rIns="0" rtlCol="0">
            <a:noAutofit/>
          </a:bodyPr>
          <a:lstStyle>
            <a:lvl1pPr marL="0" indent="0">
              <a:lnSpc>
                <a:spcPct val="100000"/>
              </a:lnSpc>
              <a:buNone/>
              <a:defRPr sz="12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39" name="Text Placeholder 40">
            <a:extLst>
              <a:ext uri="{FF2B5EF4-FFF2-40B4-BE49-F238E27FC236}">
                <a16:creationId xmlns:a16="http://schemas.microsoft.com/office/drawing/2014/main" xmlns="" id="{B7EE3AE0-FE64-1C44-A68C-234C0A7C8121}"/>
              </a:ext>
            </a:extLst>
          </p:cNvPr>
          <p:cNvSpPr>
            <a:spLocks noGrp="1"/>
          </p:cNvSpPr>
          <p:nvPr>
            <p:ph type="body" sz="quarter" idx="85" hasCustomPrompt="1"/>
          </p:nvPr>
        </p:nvSpPr>
        <p:spPr>
          <a:xfrm>
            <a:off x="611432" y="2105051"/>
            <a:ext cx="2491396" cy="532359"/>
          </a:xfrm>
        </p:spPr>
        <p:txBody>
          <a:bodyPr lIns="0" rIns="0" rtlCol="0">
            <a:noAutofit/>
          </a:bodyPr>
          <a:lstStyle>
            <a:lvl1pPr marL="0" indent="0" algn="l">
              <a:lnSpc>
                <a:spcPct val="100000"/>
              </a:lnSpc>
              <a:spcBef>
                <a:spcPts val="0"/>
              </a:spcBef>
              <a:spcAft>
                <a:spcPts val="600"/>
              </a:spcAft>
              <a:buFont typeface="Arial" panose="020B0604020202020204" pitchFamily="34" charset="0"/>
              <a:buNone/>
              <a:defRPr lang="en-US" sz="3600" dirty="0">
                <a:latin typeface="+mj-lt"/>
              </a:defRPr>
            </a:lvl1pPr>
            <a:lvl2pPr marL="457200" indent="0">
              <a:buNone/>
              <a:defRPr sz="1200"/>
            </a:lvl2pPr>
            <a:lvl3pPr>
              <a:defRPr sz="1200"/>
            </a:lvl3pPr>
            <a:lvl4pPr>
              <a:defRPr sz="1200"/>
            </a:lvl4pPr>
            <a:lvl5pPr>
              <a:defRPr sz="1200"/>
            </a:lvl5pPr>
          </a:lstStyle>
          <a:p>
            <a:pPr lvl="0" rtl="0"/>
            <a:r>
              <a:rPr lang="en-GB" noProof="0"/>
              <a:t>ADD DAY</a:t>
            </a:r>
          </a:p>
        </p:txBody>
      </p:sp>
      <p:cxnSp>
        <p:nvCxnSpPr>
          <p:cNvPr id="43" name="Straight Connector 42">
            <a:extLst>
              <a:ext uri="{FF2B5EF4-FFF2-40B4-BE49-F238E27FC236}">
                <a16:creationId xmlns:a16="http://schemas.microsoft.com/office/drawing/2014/main" xmlns="" id="{986AF4EB-4BD0-FE43-8BF0-7B776FA1E75E}"/>
              </a:ext>
            </a:extLst>
          </p:cNvPr>
          <p:cNvCxnSpPr>
            <a:cxnSpLocks/>
          </p:cNvCxnSpPr>
          <p:nvPr userDrawn="1"/>
        </p:nvCxnSpPr>
        <p:spPr>
          <a:xfrm>
            <a:off x="6096000" y="2066846"/>
            <a:ext cx="2962464" cy="1"/>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0408838C-6044-6E42-BFDD-6F3031D59B00}"/>
              </a:ext>
            </a:extLst>
          </p:cNvPr>
          <p:cNvCxnSpPr>
            <a:cxnSpLocks/>
          </p:cNvCxnSpPr>
          <p:nvPr userDrawn="1"/>
        </p:nvCxnSpPr>
        <p:spPr>
          <a:xfrm flipH="1">
            <a:off x="3125817" y="1835876"/>
            <a:ext cx="2970183" cy="0"/>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5" name="Picture Placeholder 12">
            <a:extLst>
              <a:ext uri="{FF2B5EF4-FFF2-40B4-BE49-F238E27FC236}">
                <a16:creationId xmlns:a16="http://schemas.microsoft.com/office/drawing/2014/main" xmlns="" id="{72A387A9-AC3F-3845-BBD9-8D027A722DBF}"/>
              </a:ext>
            </a:extLst>
          </p:cNvPr>
          <p:cNvSpPr>
            <a:spLocks noGrp="1"/>
          </p:cNvSpPr>
          <p:nvPr>
            <p:ph type="pic" sz="quarter" idx="86"/>
          </p:nvPr>
        </p:nvSpPr>
        <p:spPr>
          <a:xfrm>
            <a:off x="6332565" y="4970650"/>
            <a:ext cx="2506635" cy="1472630"/>
          </a:xfrm>
          <a:prstGeom prst="rect">
            <a:avLst/>
          </a:prstGeom>
          <a:solidFill>
            <a:schemeClr val="accent4"/>
          </a:solidFill>
        </p:spPr>
        <p:txBody>
          <a:bodyPr rtlCol="0" anchor="ctr">
            <a:normAutofit/>
          </a:bodyPr>
          <a:lstStyle>
            <a:lvl1pPr algn="ctr">
              <a:defRPr sz="1200">
                <a:latin typeface="+mn-lt"/>
                <a:cs typeface="Quire Sans" panose="020B0502040400020003" pitchFamily="34" charset="0"/>
              </a:defRPr>
            </a:lvl1pPr>
          </a:lstStyle>
          <a:p>
            <a:pPr rtl="0"/>
            <a:r>
              <a:rPr lang="en-US" noProof="0"/>
              <a:t>Click icon to add picture</a:t>
            </a:r>
            <a:endParaRPr lang="en-GB" noProof="0"/>
          </a:p>
        </p:txBody>
      </p:sp>
      <p:cxnSp>
        <p:nvCxnSpPr>
          <p:cNvPr id="46" name="Straight Connector 45">
            <a:extLst>
              <a:ext uri="{FF2B5EF4-FFF2-40B4-BE49-F238E27FC236}">
                <a16:creationId xmlns:a16="http://schemas.microsoft.com/office/drawing/2014/main" xmlns="" id="{D8139459-9B1C-B64E-A534-8A309D4FD084}"/>
              </a:ext>
            </a:extLst>
          </p:cNvPr>
          <p:cNvCxnSpPr>
            <a:cxnSpLocks/>
          </p:cNvCxnSpPr>
          <p:nvPr userDrawn="1"/>
        </p:nvCxnSpPr>
        <p:spPr>
          <a:xfrm>
            <a:off x="6096000" y="4736834"/>
            <a:ext cx="2962464" cy="1"/>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7" name="Text Placeholder 40">
            <a:extLst>
              <a:ext uri="{FF2B5EF4-FFF2-40B4-BE49-F238E27FC236}">
                <a16:creationId xmlns:a16="http://schemas.microsoft.com/office/drawing/2014/main" xmlns="" id="{A0CCCA6A-C016-2C49-ACB9-92F25ED6BE24}"/>
              </a:ext>
            </a:extLst>
          </p:cNvPr>
          <p:cNvSpPr>
            <a:spLocks noGrp="1"/>
          </p:cNvSpPr>
          <p:nvPr>
            <p:ph type="body" sz="quarter" idx="87"/>
          </p:nvPr>
        </p:nvSpPr>
        <p:spPr>
          <a:xfrm>
            <a:off x="9052935" y="5572659"/>
            <a:ext cx="2506635" cy="853771"/>
          </a:xfrm>
        </p:spPr>
        <p:txBody>
          <a:bodyPr lIns="0" rIns="0" rtlCol="0">
            <a:noAutofit/>
          </a:bodyPr>
          <a:lstStyle>
            <a:lvl1pPr marL="0" indent="0">
              <a:lnSpc>
                <a:spcPct val="100000"/>
              </a:lnSpc>
              <a:buNone/>
              <a:defRPr sz="12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48" name="Text Placeholder 40">
            <a:extLst>
              <a:ext uri="{FF2B5EF4-FFF2-40B4-BE49-F238E27FC236}">
                <a16:creationId xmlns:a16="http://schemas.microsoft.com/office/drawing/2014/main" xmlns="" id="{7C8A0FC1-E3C2-5E45-A226-19ABF3B6ED05}"/>
              </a:ext>
            </a:extLst>
          </p:cNvPr>
          <p:cNvSpPr>
            <a:spLocks noGrp="1"/>
          </p:cNvSpPr>
          <p:nvPr>
            <p:ph type="body" sz="quarter" idx="88" hasCustomPrompt="1"/>
          </p:nvPr>
        </p:nvSpPr>
        <p:spPr>
          <a:xfrm>
            <a:off x="9052905" y="4959498"/>
            <a:ext cx="2491396" cy="532359"/>
          </a:xfrm>
        </p:spPr>
        <p:txBody>
          <a:bodyPr lIns="0" rIns="0" rtlCol="0">
            <a:noAutofit/>
          </a:bodyPr>
          <a:lstStyle>
            <a:lvl1pPr marL="0" indent="0" algn="l">
              <a:lnSpc>
                <a:spcPct val="100000"/>
              </a:lnSpc>
              <a:spcBef>
                <a:spcPts val="0"/>
              </a:spcBef>
              <a:spcAft>
                <a:spcPts val="600"/>
              </a:spcAft>
              <a:buFont typeface="Arial" panose="020B0604020202020204" pitchFamily="34" charset="0"/>
              <a:buNone/>
              <a:defRPr lang="en-US" sz="3600" dirty="0">
                <a:latin typeface="+mj-lt"/>
              </a:defRPr>
            </a:lvl1pPr>
            <a:lvl2pPr marL="457200" indent="0">
              <a:buNone/>
              <a:defRPr sz="1200"/>
            </a:lvl2pPr>
            <a:lvl3pPr>
              <a:defRPr sz="1200"/>
            </a:lvl3pPr>
            <a:lvl4pPr>
              <a:defRPr sz="1200"/>
            </a:lvl4pPr>
            <a:lvl5pPr>
              <a:defRPr sz="1200"/>
            </a:lvl5pPr>
          </a:lstStyle>
          <a:p>
            <a:pPr lvl="0" rtl="0"/>
            <a:r>
              <a:rPr lang="en-GB" noProof="0"/>
              <a:t>ADD DAY</a:t>
            </a:r>
          </a:p>
        </p:txBody>
      </p:sp>
      <p:sp>
        <p:nvSpPr>
          <p:cNvPr id="50" name="Text Placeholder 40">
            <a:extLst>
              <a:ext uri="{FF2B5EF4-FFF2-40B4-BE49-F238E27FC236}">
                <a16:creationId xmlns:a16="http://schemas.microsoft.com/office/drawing/2014/main" xmlns="" id="{909EBA13-A1D2-3244-9DDF-0677957A1C7B}"/>
              </a:ext>
            </a:extLst>
          </p:cNvPr>
          <p:cNvSpPr>
            <a:spLocks noGrp="1"/>
          </p:cNvSpPr>
          <p:nvPr>
            <p:ph type="body" sz="quarter" idx="90"/>
          </p:nvPr>
        </p:nvSpPr>
        <p:spPr>
          <a:xfrm>
            <a:off x="611462" y="4635134"/>
            <a:ext cx="2506635" cy="853771"/>
          </a:xfrm>
        </p:spPr>
        <p:txBody>
          <a:bodyPr lIns="0" rIns="0" rtlCol="0">
            <a:noAutofit/>
          </a:bodyPr>
          <a:lstStyle>
            <a:lvl1pPr marL="0" indent="0">
              <a:lnSpc>
                <a:spcPct val="100000"/>
              </a:lnSpc>
              <a:buNone/>
              <a:defRPr sz="1200">
                <a:solidFill>
                  <a:schemeClr val="tx1">
                    <a:lumMod val="65000"/>
                    <a:lumOff val="35000"/>
                  </a:schemeClr>
                </a:solidFill>
                <a:latin typeface="+mn-lt"/>
                <a:cs typeface="Quire Sans" panose="020B0502040400020003" pitchFamily="34" charset="0"/>
              </a:defRPr>
            </a:lvl1pPr>
            <a:lvl2pPr marL="457200" indent="0">
              <a:buNone/>
              <a:defRPr sz="1200"/>
            </a:lvl2pPr>
            <a:lvl3pPr>
              <a:defRPr sz="1200"/>
            </a:lvl3pPr>
            <a:lvl4pPr>
              <a:defRPr sz="1200"/>
            </a:lvl4pPr>
            <a:lvl5pPr>
              <a:defRPr sz="1200"/>
            </a:lvl5pPr>
          </a:lstStyle>
          <a:p>
            <a:pPr lvl="0" rtl="0"/>
            <a:r>
              <a:rPr lang="en-US" noProof="0"/>
              <a:t>Click to edit Master text styles</a:t>
            </a:r>
          </a:p>
        </p:txBody>
      </p:sp>
      <p:sp>
        <p:nvSpPr>
          <p:cNvPr id="51" name="Text Placeholder 40">
            <a:extLst>
              <a:ext uri="{FF2B5EF4-FFF2-40B4-BE49-F238E27FC236}">
                <a16:creationId xmlns:a16="http://schemas.microsoft.com/office/drawing/2014/main" xmlns="" id="{74EB9678-8126-704A-962E-DF557C4F5D66}"/>
              </a:ext>
            </a:extLst>
          </p:cNvPr>
          <p:cNvSpPr>
            <a:spLocks noGrp="1"/>
          </p:cNvSpPr>
          <p:nvPr>
            <p:ph type="body" sz="quarter" idx="91" hasCustomPrompt="1"/>
          </p:nvPr>
        </p:nvSpPr>
        <p:spPr>
          <a:xfrm>
            <a:off x="611432" y="4032586"/>
            <a:ext cx="2491396" cy="532359"/>
          </a:xfrm>
        </p:spPr>
        <p:txBody>
          <a:bodyPr lIns="0" rIns="0" rtlCol="0">
            <a:noAutofit/>
          </a:bodyPr>
          <a:lstStyle>
            <a:lvl1pPr marL="0" indent="0" algn="l">
              <a:lnSpc>
                <a:spcPct val="100000"/>
              </a:lnSpc>
              <a:spcBef>
                <a:spcPts val="0"/>
              </a:spcBef>
              <a:spcAft>
                <a:spcPts val="600"/>
              </a:spcAft>
              <a:buFont typeface="Arial" panose="020B0604020202020204" pitchFamily="34" charset="0"/>
              <a:buNone/>
              <a:defRPr lang="en-US" sz="3600" dirty="0">
                <a:latin typeface="+mj-lt"/>
              </a:defRPr>
            </a:lvl1pPr>
            <a:lvl2pPr marL="457200" indent="0">
              <a:buNone/>
              <a:defRPr sz="1200"/>
            </a:lvl2pPr>
            <a:lvl3pPr>
              <a:defRPr sz="1200"/>
            </a:lvl3pPr>
            <a:lvl4pPr>
              <a:defRPr sz="1200"/>
            </a:lvl4pPr>
            <a:lvl5pPr>
              <a:defRPr sz="1200"/>
            </a:lvl5pPr>
          </a:lstStyle>
          <a:p>
            <a:pPr lvl="0" rtl="0"/>
            <a:r>
              <a:rPr lang="en-GB" noProof="0"/>
              <a:t>ADD DAY</a:t>
            </a:r>
          </a:p>
        </p:txBody>
      </p:sp>
      <p:cxnSp>
        <p:nvCxnSpPr>
          <p:cNvPr id="52" name="Straight Connector 51">
            <a:extLst>
              <a:ext uri="{FF2B5EF4-FFF2-40B4-BE49-F238E27FC236}">
                <a16:creationId xmlns:a16="http://schemas.microsoft.com/office/drawing/2014/main" xmlns="" id="{7D1B5E4C-15D9-3948-BBE9-435CE6224C64}"/>
              </a:ext>
            </a:extLst>
          </p:cNvPr>
          <p:cNvCxnSpPr>
            <a:cxnSpLocks/>
          </p:cNvCxnSpPr>
          <p:nvPr userDrawn="1"/>
        </p:nvCxnSpPr>
        <p:spPr>
          <a:xfrm flipH="1">
            <a:off x="3143856" y="3787378"/>
            <a:ext cx="2952144" cy="0"/>
          </a:xfrm>
          <a:prstGeom prst="line">
            <a:avLst/>
          </a:prstGeom>
          <a:ln w="1270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3" name="Picture Placeholder 12">
            <a:extLst>
              <a:ext uri="{FF2B5EF4-FFF2-40B4-BE49-F238E27FC236}">
                <a16:creationId xmlns:a16="http://schemas.microsoft.com/office/drawing/2014/main" xmlns="" id="{EB136DCA-54DC-0F4F-9C14-D5ED2FEF1280}"/>
              </a:ext>
            </a:extLst>
          </p:cNvPr>
          <p:cNvSpPr>
            <a:spLocks noGrp="1"/>
          </p:cNvSpPr>
          <p:nvPr>
            <p:ph type="pic" sz="quarter" idx="92"/>
          </p:nvPr>
        </p:nvSpPr>
        <p:spPr>
          <a:xfrm>
            <a:off x="3355189" y="4021194"/>
            <a:ext cx="2506635" cy="2200551"/>
          </a:xfrm>
          <a:prstGeom prst="rect">
            <a:avLst/>
          </a:prstGeom>
          <a:solidFill>
            <a:schemeClr val="accent4"/>
          </a:solidFill>
        </p:spPr>
        <p:txBody>
          <a:bodyPr rtlCol="0" anchor="ctr">
            <a:normAutofit/>
          </a:bodyPr>
          <a:lstStyle>
            <a:lvl1pPr algn="ctr">
              <a:defRPr sz="1200">
                <a:latin typeface="+mn-lt"/>
                <a:cs typeface="Quire Sans" panose="020B0502040400020003" pitchFamily="34" charset="0"/>
              </a:defRPr>
            </a:lvl1pPr>
          </a:lstStyle>
          <a:p>
            <a:pPr rtl="0"/>
            <a:r>
              <a:rPr lang="en-US" noProof="0"/>
              <a:t>Click icon to add picture</a:t>
            </a:r>
            <a:endParaRPr lang="en-GB" noProof="0"/>
          </a:p>
        </p:txBody>
      </p:sp>
      <p:sp>
        <p:nvSpPr>
          <p:cNvPr id="54" name="Picture Placeholder 12">
            <a:extLst>
              <a:ext uri="{FF2B5EF4-FFF2-40B4-BE49-F238E27FC236}">
                <a16:creationId xmlns:a16="http://schemas.microsoft.com/office/drawing/2014/main" xmlns="" id="{B2C8A6A7-A4EA-9B43-A92B-7F738401E3A9}"/>
              </a:ext>
            </a:extLst>
          </p:cNvPr>
          <p:cNvSpPr>
            <a:spLocks noGrp="1"/>
          </p:cNvSpPr>
          <p:nvPr>
            <p:ph type="pic" sz="quarter" idx="93"/>
          </p:nvPr>
        </p:nvSpPr>
        <p:spPr>
          <a:xfrm>
            <a:off x="6321414" y="2302467"/>
            <a:ext cx="2506635" cy="2200551"/>
          </a:xfrm>
          <a:prstGeom prst="rect">
            <a:avLst/>
          </a:prstGeom>
          <a:solidFill>
            <a:schemeClr val="accent4"/>
          </a:solidFill>
        </p:spPr>
        <p:txBody>
          <a:bodyPr rtlCol="0" anchor="ctr">
            <a:normAutofit/>
          </a:bodyPr>
          <a:lstStyle>
            <a:lvl1pPr algn="ctr">
              <a:defRPr sz="1200">
                <a:latin typeface="+mn-lt"/>
                <a:cs typeface="Quire Sans" panose="020B0502040400020003" pitchFamily="34" charset="0"/>
              </a:defRPr>
            </a:lvl1pPr>
          </a:lstStyle>
          <a:p>
            <a:pPr rtl="0"/>
            <a:r>
              <a:rPr lang="en-US" noProof="0"/>
              <a:t>Click icon to add picture</a:t>
            </a:r>
            <a:endParaRPr lang="en-GB" noProof="0"/>
          </a:p>
        </p:txBody>
      </p:sp>
    </p:spTree>
    <p:extLst>
      <p:ext uri="{BB962C8B-B14F-4D97-AF65-F5344CB8AC3E}">
        <p14:creationId xmlns:p14="http://schemas.microsoft.com/office/powerpoint/2010/main" xmlns="" val="272467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CF1780-D98F-1B66-1748-EA0CEED42E98}"/>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3" name="Footer Placeholder 2">
            <a:extLst>
              <a:ext uri="{FF2B5EF4-FFF2-40B4-BE49-F238E27FC236}">
                <a16:creationId xmlns:a16="http://schemas.microsoft.com/office/drawing/2014/main" xmlns="" id="{A4030B72-EEB6-5069-DF92-0794B273CD4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0EE6E6E9-DB94-3CC7-EAD9-1F5D2B5EA3DC}"/>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317617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E0CF2-6758-B6D0-C5A0-B82CDA014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C87F0B11-1A98-AEE2-EDF8-740D319DD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D7EB9A4B-7BCA-56FD-A666-85B23C837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E9BD20-949B-C74C-E81E-BB3E14FE9CE0}"/>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6" name="Footer Placeholder 5">
            <a:extLst>
              <a:ext uri="{FF2B5EF4-FFF2-40B4-BE49-F238E27FC236}">
                <a16:creationId xmlns:a16="http://schemas.microsoft.com/office/drawing/2014/main" xmlns="" id="{ACF50D67-A4B0-C37E-3264-62DCFB1E6F0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6CF0D449-E423-5B50-33A4-88D421D02183}"/>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277263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0FAB6-45EC-B0F0-4763-E8E08F719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9AC6A600-1DF7-0BA1-2709-F6ECF98CDC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262F2837-C405-B19C-E051-AEF327778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5DCF5A9-1BED-8718-58E1-EBF971C71BE0}"/>
              </a:ext>
            </a:extLst>
          </p:cNvPr>
          <p:cNvSpPr>
            <a:spLocks noGrp="1"/>
          </p:cNvSpPr>
          <p:nvPr>
            <p:ph type="dt" sz="half" idx="10"/>
          </p:nvPr>
        </p:nvSpPr>
        <p:spPr/>
        <p:txBody>
          <a:bodyPr/>
          <a:lstStyle/>
          <a:p>
            <a:fld id="{9039E284-1186-48FE-91E5-1C5B6EB07649}" type="datetimeFigureOut">
              <a:rPr lang="en-ZA" smtClean="0"/>
              <a:pPr/>
              <a:t>2023/05/10</a:t>
            </a:fld>
            <a:endParaRPr lang="en-ZA"/>
          </a:p>
        </p:txBody>
      </p:sp>
      <p:sp>
        <p:nvSpPr>
          <p:cNvPr id="6" name="Footer Placeholder 5">
            <a:extLst>
              <a:ext uri="{FF2B5EF4-FFF2-40B4-BE49-F238E27FC236}">
                <a16:creationId xmlns:a16="http://schemas.microsoft.com/office/drawing/2014/main" xmlns="" id="{2D071F8B-242E-3407-442A-52DA6AA36C9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E072CDDE-17A3-E931-2E48-D5DE3C401F79}"/>
              </a:ext>
            </a:extLst>
          </p:cNvPr>
          <p:cNvSpPr>
            <a:spLocks noGrp="1"/>
          </p:cNvSpPr>
          <p:nvPr>
            <p:ph type="sldNum" sz="quarter" idx="12"/>
          </p:nvPr>
        </p:nvSpPr>
        <p:spPr/>
        <p:txBody>
          <a:body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283342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7.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2E44E65-98EF-B1E3-7F25-909711C18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DAB258AA-E5B1-D09B-DF4A-5EE8C6173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B75A3386-D242-A1B9-21F0-99708089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9E284-1186-48FE-91E5-1C5B6EB07649}" type="datetimeFigureOut">
              <a:rPr lang="en-ZA" smtClean="0"/>
              <a:pPr/>
              <a:t>2023/05/10</a:t>
            </a:fld>
            <a:endParaRPr lang="en-ZA"/>
          </a:p>
        </p:txBody>
      </p:sp>
      <p:sp>
        <p:nvSpPr>
          <p:cNvPr id="5" name="Footer Placeholder 4">
            <a:extLst>
              <a:ext uri="{FF2B5EF4-FFF2-40B4-BE49-F238E27FC236}">
                <a16:creationId xmlns:a16="http://schemas.microsoft.com/office/drawing/2014/main" xmlns="" id="{D6CF009A-A59F-A0A1-1DA7-F119F9164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EB1EA004-CCB9-297D-11E7-DDA5132E6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18010-691B-4E38-894B-9AFA43E65BE8}" type="slidenum">
              <a:rPr lang="en-ZA" smtClean="0"/>
              <a:pPr/>
              <a:t>‹#›</a:t>
            </a:fld>
            <a:endParaRPr lang="en-ZA"/>
          </a:p>
        </p:txBody>
      </p:sp>
    </p:spTree>
    <p:extLst>
      <p:ext uri="{BB962C8B-B14F-4D97-AF65-F5344CB8AC3E}">
        <p14:creationId xmlns:p14="http://schemas.microsoft.com/office/powerpoint/2010/main" xmlns="" val="3876593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44" r:id="rId7"/>
    <p:sldLayoutId id="2147483656" r:id="rId8"/>
    <p:sldLayoutId id="2147483657" r:id="rId9"/>
    <p:sldLayoutId id="2147483658" r:id="rId10"/>
    <p:sldLayoutId id="2147483659"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5/10/2023</a:t>
            </a:fld>
            <a:endParaRPr lang="en-US" dirty="0"/>
          </a:p>
        </p:txBody>
      </p:sp>
      <p:sp>
        <p:nvSpPr>
          <p:cNvPr id="5" name="Footer Placeholder 4">
            <a:extLst>
              <a:ext uri="{FF2B5EF4-FFF2-40B4-BE49-F238E27FC236}">
                <a16:creationId xmlns:a16="http://schemas.microsoft.com/office/drawing/2014/main" xmlns=""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xmlns=""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0847941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5/10/2023</a:t>
            </a:fld>
            <a:endParaRPr lang="en-US" dirty="0"/>
          </a:p>
        </p:txBody>
      </p:sp>
      <p:sp>
        <p:nvSpPr>
          <p:cNvPr id="5" name="Footer Placeholder 4">
            <a:extLst>
              <a:ext uri="{FF2B5EF4-FFF2-40B4-BE49-F238E27FC236}">
                <a16:creationId xmlns:a16="http://schemas.microsoft.com/office/drawing/2014/main" xmlns=""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xmlns=""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32321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8455E-9680-4D80-A370-0E06B8DAB647}" type="datetime1">
              <a:rPr lang="en-US" smtClean="0"/>
              <a:pPr/>
              <a:t>5/10/2023</a:t>
            </a:fld>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2C116-1CB7-4E12-8313-1E8E4DF9E7E7}" type="slidenum">
              <a:rPr lang="en-ZA" smtClean="0"/>
              <a:pPr/>
              <a:t>‹#›</a:t>
            </a:fld>
            <a:endParaRPr lang="en-ZA"/>
          </a:p>
        </p:txBody>
      </p:sp>
    </p:spTree>
    <p:extLst>
      <p:ext uri="{BB962C8B-B14F-4D97-AF65-F5344CB8AC3E}">
        <p14:creationId xmlns:p14="http://schemas.microsoft.com/office/powerpoint/2010/main" xmlns="" val="25641177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55F899B-FD0A-2F4D-104B-D4D0EC16EAF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83E05284-D56F-92E5-8894-D941195E8A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7E44399-CE36-AB7C-7B3D-7EE376C208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4E46AA-1EC0-4433-9956-E798E94A6FB7}" type="datetimeFigureOut">
              <a:rPr lang="en-US" smtClean="0"/>
              <a:pPr/>
              <a:t>5/10/2023</a:t>
            </a:fld>
            <a:endParaRPr lang="en-US" dirty="0"/>
          </a:p>
        </p:txBody>
      </p:sp>
      <p:sp>
        <p:nvSpPr>
          <p:cNvPr id="5" name="Footer Placeholder 4">
            <a:extLst>
              <a:ext uri="{FF2B5EF4-FFF2-40B4-BE49-F238E27FC236}">
                <a16:creationId xmlns:a16="http://schemas.microsoft.com/office/drawing/2014/main" xmlns="" id="{AE4CABD9-52ED-C070-7F90-8BB90EF6275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000C3DD-3815-D215-83E7-E14F5CB458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38C08-47C7-4847-B0BE-B9D8DEEB3D1B}" type="slidenum">
              <a:rPr lang="en-US" smtClean="0"/>
              <a:pPr/>
              <a:t>‹#›</a:t>
            </a:fld>
            <a:endParaRPr lang="en-US" dirty="0"/>
          </a:p>
        </p:txBody>
      </p:sp>
    </p:spTree>
    <p:extLst>
      <p:ext uri="{BB962C8B-B14F-4D97-AF65-F5344CB8AC3E}">
        <p14:creationId xmlns:p14="http://schemas.microsoft.com/office/powerpoint/2010/main" xmlns="" val="24897503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1"/>
            <a:ext cx="10972801" cy="94456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447800"/>
            <a:ext cx="10972801" cy="46482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07444" y="6264276"/>
            <a:ext cx="2844800" cy="365125"/>
          </a:xfrm>
          <a:prstGeom prst="rect">
            <a:avLst/>
          </a:prstGeom>
        </p:spPr>
        <p:txBody>
          <a:bodyPr vert="horz" lIns="121899" tIns="60949" rIns="121899" bIns="60949" rtlCol="0" anchor="ctr"/>
          <a:lstStyle>
            <a:lvl1pPr algn="r">
              <a:defRPr sz="1600">
                <a:solidFill>
                  <a:schemeClr val="tx1">
                    <a:tint val="75000"/>
                  </a:schemeClr>
                </a:solidFill>
                <a:latin typeface="Arial"/>
                <a:cs typeface="Arial"/>
              </a:defRPr>
            </a:lvl1pPr>
          </a:lstStyle>
          <a:p>
            <a:fld id="{7091A9FD-CDA2-4BA5-8C18-59D6F59EB34A}" type="slidenum">
              <a:rPr lang="en-US" smtClean="0"/>
              <a:pPr/>
              <a:t>‹#›</a:t>
            </a:fld>
            <a:endParaRPr lang="en-US"/>
          </a:p>
        </p:txBody>
      </p:sp>
    </p:spTree>
    <p:extLst>
      <p:ext uri="{BB962C8B-B14F-4D97-AF65-F5344CB8AC3E}">
        <p14:creationId xmlns:p14="http://schemas.microsoft.com/office/powerpoint/2010/main" xmlns="" val="386450538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xStyles>
    <p:titleStyle>
      <a:lvl1pPr algn="ctr" defTabSz="1218987" rtl="0" eaLnBrk="1" latinLnBrk="0" hangingPunct="1">
        <a:lnSpc>
          <a:spcPct val="85000"/>
        </a:lnSpc>
        <a:spcBef>
          <a:spcPts val="0"/>
        </a:spcBef>
        <a:spcAft>
          <a:spcPts val="600"/>
        </a:spcAft>
        <a:buNone/>
        <a:defRPr sz="5400" kern="1200">
          <a:solidFill>
            <a:srgbClr val="0C4B92"/>
          </a:solidFill>
          <a:latin typeface="Arial"/>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rgbClr val="70A0D7"/>
          </a:solidFill>
          <a:latin typeface="Arial"/>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rgbClr val="70A0D7"/>
          </a:solidFill>
          <a:latin typeface="Arial"/>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rgbClr val="70A0D7"/>
          </a:solidFill>
          <a:latin typeface="Arial"/>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rgbClr val="70A0D7"/>
          </a:solidFill>
          <a:latin typeface="Arial"/>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rgbClr val="70A0D7"/>
          </a:solidFill>
          <a:latin typeface="Arial"/>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C1DF0F3-C079-C84B-9C58-3DDBE8145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xmlns="" id="{839F2667-6DD9-0642-A43E-199683DAED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xmlns="" id="{23B35E4A-D0B1-EF41-BF9B-21700FB76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8C9A9A2-9703-4C22-8BB0-78C9765605CA}" type="datetime1">
              <a:rPr lang="en-GB" noProof="0" smtClean="0"/>
              <a:pPr rtl="0"/>
              <a:t>10/05/2023</a:t>
            </a:fld>
            <a:endParaRPr lang="en-GB" noProof="0"/>
          </a:p>
        </p:txBody>
      </p:sp>
      <p:sp>
        <p:nvSpPr>
          <p:cNvPr id="5" name="Footer Placeholder 4">
            <a:extLst>
              <a:ext uri="{FF2B5EF4-FFF2-40B4-BE49-F238E27FC236}">
                <a16:creationId xmlns:a16="http://schemas.microsoft.com/office/drawing/2014/main" xmlns="" id="{E853B60F-C16C-6740-B053-CDEAE07AB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xmlns="" id="{17C5A191-3EE7-C843-8415-B39D51B77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27EAFFA-AB8A-8141-91DB-5D42F687FA6B}" type="slidenum">
              <a:rPr lang="en-GB" noProof="0" smtClean="0"/>
              <a:pPr rtl="0"/>
              <a:t>‹#›</a:t>
            </a:fld>
            <a:endParaRPr lang="en-GB" noProof="0"/>
          </a:p>
        </p:txBody>
      </p:sp>
    </p:spTree>
    <p:extLst>
      <p:ext uri="{BB962C8B-B14F-4D97-AF65-F5344CB8AC3E}">
        <p14:creationId xmlns:p14="http://schemas.microsoft.com/office/powerpoint/2010/main" xmlns="" val="2529567977"/>
      </p:ext>
    </p:extLst>
  </p:cSld>
  <p:clrMap bg1="lt1" tx1="dk1" bg2="lt2" tx2="dk2" accent1="accent1" accent2="accent2" accent3="accent3" accent4="accent4" accent5="accent5" accent6="accent6" hlink="hlink" folHlink="folHlink"/>
  <p:sldLayoutIdLst>
    <p:sldLayoutId id="2147483655" r:id="rId1"/>
    <p:sldLayoutId id="2147483664" r:id="rId2"/>
    <p:sldLayoutId id="2147483667" r:id="rId3"/>
    <p:sldLayoutId id="2147483668"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Quire Sans" panose="020B05020404000200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userDrawn="1">
          <p15:clr>
            <a:srgbClr val="F26B43"/>
          </p15:clr>
        </p15:guide>
        <p15:guide id="2" pos="7272" userDrawn="1">
          <p15:clr>
            <a:srgbClr val="F26B43"/>
          </p15:clr>
        </p15:guide>
        <p15:guide id="3" pos="5568" userDrawn="1">
          <p15:clr>
            <a:srgbClr val="F26B43"/>
          </p15:clr>
        </p15:guide>
        <p15:guide id="4" pos="2112" userDrawn="1">
          <p15:clr>
            <a:srgbClr val="F26B43"/>
          </p15:clr>
        </p15:guide>
        <p15:guide id="5"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8.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4.xml"/><Relationship Id="rId14"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3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4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1.jpeg"/><Relationship Id="rId1" Type="http://schemas.openxmlformats.org/officeDocument/2006/relationships/slideLayout" Target="../slideLayouts/slideLayout3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46.xml"/><Relationship Id="rId5" Type="http://schemas.openxmlformats.org/officeDocument/2006/relationships/image" Target="../media/image23.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Parallel_running" TargetMode="External"/><Relationship Id="rId3" Type="http://schemas.openxmlformats.org/officeDocument/2006/relationships/image" Target="../media/image24.jpeg"/><Relationship Id="rId7" Type="http://schemas.openxmlformats.org/officeDocument/2006/relationships/image" Target="../media/image26.png"/><Relationship Id="rId12"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4.xml"/><Relationship Id="rId6" Type="http://schemas.openxmlformats.org/officeDocument/2006/relationships/hyperlink" Target="https://cat.xula.edu/food/plan-and-facilitate-quality-online-discussions/" TargetMode="External"/><Relationship Id="rId11" Type="http://schemas.openxmlformats.org/officeDocument/2006/relationships/image" Target="../media/image8.png"/><Relationship Id="rId5" Type="http://schemas.openxmlformats.org/officeDocument/2006/relationships/image" Target="../media/image25.jpeg"/><Relationship Id="rId10" Type="http://schemas.openxmlformats.org/officeDocument/2006/relationships/hyperlink" Target="https://r-craft.org/r-news/how-to-build-a-machine-learning-api-with-python-and-flask/" TargetMode="External"/><Relationship Id="rId4" Type="http://schemas.openxmlformats.org/officeDocument/2006/relationships/hyperlink" Target="https://blog.keliweb.it/2014/11/cloud-computing-quale-sara-levoluzione-della-nuvola/" TargetMode="External"/><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3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18/10/relationships/comments" Target="../comments/modernComment_25B_B18FD5A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586E2D5-8E37-13FB-8B7D-318C8246E13F}"/>
              </a:ext>
            </a:extLst>
          </p:cNvPr>
          <p:cNvSpPr>
            <a:spLocks noGrp="1" noRot="1" noMove="1" noResize="1" noEditPoints="1" noAdjustHandles="1" noChangeArrowheads="1" noChangeShapeType="1"/>
          </p:cNvSpPr>
          <p:nvPr>
            <p:ph type="ctrTitle"/>
          </p:nvPr>
        </p:nvSpPr>
        <p:spPr>
          <a:xfrm>
            <a:off x="912629" y="1371601"/>
            <a:ext cx="5935540" cy="685800"/>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t>Revised Strategic Plan 2020/25 &amp; </a:t>
            </a:r>
            <a:b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br>
            <a: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t>Annual Performance Plan 2023/24 </a:t>
            </a:r>
          </a:p>
        </p:txBody>
      </p:sp>
      <p:sp>
        <p:nvSpPr>
          <p:cNvPr id="6" name="Subtitle 5">
            <a:extLst>
              <a:ext uri="{FF2B5EF4-FFF2-40B4-BE49-F238E27FC236}">
                <a16:creationId xmlns:a16="http://schemas.microsoft.com/office/drawing/2014/main" xmlns="" id="{03A4A2D9-7501-AB79-C7C7-4A3010A68350}"/>
              </a:ext>
            </a:extLst>
          </p:cNvPr>
          <p:cNvSpPr>
            <a:spLocks noGrp="1"/>
          </p:cNvSpPr>
          <p:nvPr>
            <p:ph type="subTitle" idx="1"/>
          </p:nvPr>
        </p:nvSpPr>
        <p:spPr>
          <a:xfrm>
            <a:off x="851393" y="4193920"/>
            <a:ext cx="4851156" cy="1434425"/>
          </a:xfrm>
        </p:spPr>
        <p:txBody>
          <a:bodyPr>
            <a:normAutofit fontScale="25000" lnSpcReduction="20000"/>
          </a:bodyPr>
          <a:lstStyle/>
          <a:p>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pPr algn="ctr">
              <a:lnSpc>
                <a:spcPct val="100000"/>
              </a:lnSpc>
              <a:spcBef>
                <a:spcPts val="0"/>
              </a:spcBef>
              <a:buSzTx/>
              <a:defRPr/>
            </a:pPr>
            <a:r>
              <a:rPr kumimoji="0" lang="en-US" sz="9600" b="1" i="0" u="none" strike="noStrike" kern="1200" cap="none" spc="0" normalizeH="0" baseline="0" noProof="0" dirty="0">
                <a:ln>
                  <a:noFill/>
                </a:ln>
                <a:solidFill>
                  <a:srgbClr val="4472C4"/>
                </a:solidFill>
                <a:effectLst/>
                <a:uLnTx/>
                <a:uFillTx/>
                <a:latin typeface="Calibri" panose="020F0502020204030204"/>
                <a:ea typeface="+mn-ea"/>
                <a:cs typeface="+mn-cs"/>
              </a:rPr>
              <a:t>Presentation to the </a:t>
            </a:r>
            <a:endParaRPr lang="en-US" sz="9600" cap="none" spc="0" dirty="0">
              <a:solidFill>
                <a:srgbClr val="4472C4"/>
              </a:solidFill>
              <a:latin typeface="Calibri" panose="020F0502020204030204"/>
            </a:endParaRPr>
          </a:p>
          <a:p>
            <a:pPr marL="0" marR="0" lvl="0" indent="0" algn="ctr" defTabSz="914400">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4472C4"/>
                </a:solidFill>
                <a:effectLst/>
                <a:uLnTx/>
                <a:uFillTx/>
                <a:latin typeface="Calibri" panose="020F0502020204030204"/>
                <a:ea typeface="+mn-ea"/>
                <a:cs typeface="+mn-cs"/>
              </a:rPr>
              <a:t>Portfolio Committee on Higher Education, Science &amp; </a:t>
            </a:r>
            <a:r>
              <a:rPr lang="en-US" sz="9600" cap="none" spc="0" dirty="0">
                <a:solidFill>
                  <a:srgbClr val="4472C4"/>
                </a:solidFill>
                <a:latin typeface="Calibri" panose="020F0502020204030204"/>
              </a:rPr>
              <a:t>I</a:t>
            </a:r>
            <a:r>
              <a:rPr kumimoji="0" lang="en-US" sz="9600" b="1" i="0" u="none" strike="noStrike" kern="1200" cap="none" spc="0" normalizeH="0" baseline="0" noProof="0" dirty="0" err="1">
                <a:ln>
                  <a:noFill/>
                </a:ln>
                <a:solidFill>
                  <a:srgbClr val="4472C4"/>
                </a:solidFill>
                <a:effectLst/>
                <a:uLnTx/>
                <a:uFillTx/>
                <a:latin typeface="Calibri" panose="020F0502020204030204"/>
                <a:ea typeface="+mn-ea"/>
                <a:cs typeface="+mn-cs"/>
              </a:rPr>
              <a:t>nnovation</a:t>
            </a:r>
            <a:endParaRPr lang="en-US" sz="9600" b="1" i="0" u="none" strike="noStrike" kern="1200" cap="none" spc="0" normalizeH="0" baseline="0" noProof="0" dirty="0">
              <a:ln>
                <a:noFill/>
              </a:ln>
              <a:solidFill>
                <a:srgbClr val="4472C4"/>
              </a:solidFill>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cap="none" spc="0" dirty="0" smtClean="0">
                <a:solidFill>
                  <a:srgbClr val="4472C4">
                    <a:lumMod val="50000"/>
                  </a:srgbClr>
                </a:solidFill>
                <a:latin typeface="Calibri" panose="020F0502020204030204"/>
              </a:rPr>
              <a:t>10 </a:t>
            </a:r>
            <a:r>
              <a:rPr lang="en-US" sz="9600" cap="none" spc="0" dirty="0">
                <a:solidFill>
                  <a:srgbClr val="4472C4">
                    <a:lumMod val="50000"/>
                  </a:srgbClr>
                </a:solidFill>
                <a:latin typeface="Calibri" panose="020F0502020204030204"/>
              </a:rPr>
              <a:t>May 2023</a:t>
            </a:r>
            <a:endParaRPr kumimoji="0" lang="en-US" sz="9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0" name="Google Shape;11663;p55">
            <a:extLst>
              <a:ext uri="{FF2B5EF4-FFF2-40B4-BE49-F238E27FC236}">
                <a16:creationId xmlns:a16="http://schemas.microsoft.com/office/drawing/2014/main" xmlns="" id="{A56461B9-781C-1414-73A8-39A05B5C6595}"/>
              </a:ext>
            </a:extLst>
          </p:cNvPr>
          <p:cNvSpPr>
            <a:spLocks/>
          </p:cNvSpPr>
          <p:nvPr/>
        </p:nvSpPr>
        <p:spPr>
          <a:xfrm>
            <a:off x="1224195" y="6322227"/>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nvGrpSpPr>
          <p:cNvPr id="12" name="Google Shape;11664;p55">
            <a:extLst>
              <a:ext uri="{FF2B5EF4-FFF2-40B4-BE49-F238E27FC236}">
                <a16:creationId xmlns:a16="http://schemas.microsoft.com/office/drawing/2014/main" xmlns="" id="{48EB91C5-EA7D-C4E8-323D-13DFB9250270}"/>
              </a:ext>
            </a:extLst>
          </p:cNvPr>
          <p:cNvGrpSpPr>
            <a:grpSpLocks/>
          </p:cNvGrpSpPr>
          <p:nvPr/>
        </p:nvGrpSpPr>
        <p:grpSpPr>
          <a:xfrm>
            <a:off x="1673667" y="6322227"/>
            <a:ext cx="346056" cy="345674"/>
            <a:chOff x="3303268" y="3817349"/>
            <a:chExt cx="346056" cy="345674"/>
          </a:xfrm>
          <a:solidFill>
            <a:schemeClr val="accent1"/>
          </a:solidFill>
        </p:grpSpPr>
        <p:sp>
          <p:nvSpPr>
            <p:cNvPr id="16" name="Google Shape;11665;p55">
              <a:extLst>
                <a:ext uri="{FF2B5EF4-FFF2-40B4-BE49-F238E27FC236}">
                  <a16:creationId xmlns:a16="http://schemas.microsoft.com/office/drawing/2014/main" xmlns="" id="{2B46558A-8E1A-3BB2-29F3-3E024969A50C}"/>
                </a:ext>
              </a:extLst>
            </p:cNvPr>
            <p:cNvSpPr>
              <a:spLocks/>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8" name="Google Shape;11666;p55">
              <a:extLst>
                <a:ext uri="{FF2B5EF4-FFF2-40B4-BE49-F238E27FC236}">
                  <a16:creationId xmlns:a16="http://schemas.microsoft.com/office/drawing/2014/main" xmlns="" id="{5A31E90E-5197-3518-3779-4E6C4E8F38A4}"/>
                </a:ext>
              </a:extLst>
            </p:cNvPr>
            <p:cNvSpPr>
              <a:spLocks/>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9" name="Google Shape;11667;p55">
              <a:extLst>
                <a:ext uri="{FF2B5EF4-FFF2-40B4-BE49-F238E27FC236}">
                  <a16:creationId xmlns:a16="http://schemas.microsoft.com/office/drawing/2014/main" xmlns="" id="{71A1D272-8A84-DC38-8E00-51DD8C7DE2F8}"/>
                </a:ext>
              </a:extLst>
            </p:cNvPr>
            <p:cNvSpPr>
              <a:spLocks/>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0" name="Google Shape;11668;p55">
              <a:extLst>
                <a:ext uri="{FF2B5EF4-FFF2-40B4-BE49-F238E27FC236}">
                  <a16:creationId xmlns:a16="http://schemas.microsoft.com/office/drawing/2014/main" xmlns="" id="{030BB7F2-2CB7-3670-CCAE-2B7EA4F9DF01}"/>
                </a:ext>
              </a:extLst>
            </p:cNvPr>
            <p:cNvSpPr>
              <a:spLocks/>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32" name="Google Shape;11669;p55">
            <a:extLst>
              <a:ext uri="{FF2B5EF4-FFF2-40B4-BE49-F238E27FC236}">
                <a16:creationId xmlns:a16="http://schemas.microsoft.com/office/drawing/2014/main" xmlns="" id="{3EB35024-DD76-6E1A-2C35-0EA818B649C0}"/>
              </a:ext>
            </a:extLst>
          </p:cNvPr>
          <p:cNvGrpSpPr>
            <a:grpSpLocks/>
          </p:cNvGrpSpPr>
          <p:nvPr/>
        </p:nvGrpSpPr>
        <p:grpSpPr>
          <a:xfrm>
            <a:off x="2122756" y="6322227"/>
            <a:ext cx="346056" cy="345674"/>
            <a:chOff x="3752358" y="3817349"/>
            <a:chExt cx="346056" cy="345674"/>
          </a:xfrm>
          <a:solidFill>
            <a:schemeClr val="accent1"/>
          </a:solidFill>
        </p:grpSpPr>
        <p:sp>
          <p:nvSpPr>
            <p:cNvPr id="34" name="Google Shape;11670;p55">
              <a:extLst>
                <a:ext uri="{FF2B5EF4-FFF2-40B4-BE49-F238E27FC236}">
                  <a16:creationId xmlns:a16="http://schemas.microsoft.com/office/drawing/2014/main" xmlns="" id="{1E5D3D77-361F-290C-A9DF-C768EF149344}"/>
                </a:ext>
              </a:extLst>
            </p:cNvPr>
            <p:cNvSpPr>
              <a:spLocks/>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6" name="Google Shape;11671;p55">
              <a:extLst>
                <a:ext uri="{FF2B5EF4-FFF2-40B4-BE49-F238E27FC236}">
                  <a16:creationId xmlns:a16="http://schemas.microsoft.com/office/drawing/2014/main" xmlns="" id="{BC3E1368-471A-0FA2-9AA1-49C5AFF53CFA}"/>
                </a:ext>
              </a:extLst>
            </p:cNvPr>
            <p:cNvSpPr>
              <a:spLocks/>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8" name="Google Shape;11672;p55">
              <a:extLst>
                <a:ext uri="{FF2B5EF4-FFF2-40B4-BE49-F238E27FC236}">
                  <a16:creationId xmlns:a16="http://schemas.microsoft.com/office/drawing/2014/main" xmlns="" id="{3912F0FE-BA41-F7C7-FA5C-B40451883E19}"/>
                </a:ext>
              </a:extLst>
            </p:cNvPr>
            <p:cNvSpPr>
              <a:spLocks/>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9" name="Google Shape;11673;p55">
              <a:extLst>
                <a:ext uri="{FF2B5EF4-FFF2-40B4-BE49-F238E27FC236}">
                  <a16:creationId xmlns:a16="http://schemas.microsoft.com/office/drawing/2014/main" xmlns="" id="{DF5981F3-2E1E-6D80-0A73-3FB5E537CD12}"/>
                </a:ext>
              </a:extLst>
            </p:cNvPr>
            <p:cNvSpPr>
              <a:spLocks/>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40" name="Google Shape;11682;p55">
            <a:extLst>
              <a:ext uri="{FF2B5EF4-FFF2-40B4-BE49-F238E27FC236}">
                <a16:creationId xmlns:a16="http://schemas.microsoft.com/office/drawing/2014/main" xmlns="" id="{67058060-A9CF-83E5-C336-0879C027063B}"/>
              </a:ext>
            </a:extLst>
          </p:cNvPr>
          <p:cNvGrpSpPr>
            <a:grpSpLocks/>
          </p:cNvGrpSpPr>
          <p:nvPr/>
        </p:nvGrpSpPr>
        <p:grpSpPr>
          <a:xfrm>
            <a:off x="2571846" y="6322227"/>
            <a:ext cx="346024" cy="345674"/>
            <a:chOff x="4201447" y="3817349"/>
            <a:chExt cx="346024" cy="345674"/>
          </a:xfrm>
          <a:solidFill>
            <a:schemeClr val="accent1"/>
          </a:solidFill>
        </p:grpSpPr>
        <p:sp>
          <p:nvSpPr>
            <p:cNvPr id="42" name="Google Shape;11683;p55">
              <a:extLst>
                <a:ext uri="{FF2B5EF4-FFF2-40B4-BE49-F238E27FC236}">
                  <a16:creationId xmlns:a16="http://schemas.microsoft.com/office/drawing/2014/main" xmlns="" id="{5963CC7F-B7A0-D2DB-2187-3EBCD2F5468A}"/>
                </a:ext>
              </a:extLst>
            </p:cNvPr>
            <p:cNvSpPr>
              <a:spLocks/>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44" name="Google Shape;11684;p55">
              <a:extLst>
                <a:ext uri="{FF2B5EF4-FFF2-40B4-BE49-F238E27FC236}">
                  <a16:creationId xmlns:a16="http://schemas.microsoft.com/office/drawing/2014/main" xmlns="" id="{C8F605B8-3FD5-656D-E973-A14317D03481}"/>
                </a:ext>
              </a:extLst>
            </p:cNvPr>
            <p:cNvSpPr>
              <a:spLocks/>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Grandview Display"/>
                <a:ea typeface="+mn-ea"/>
                <a:cs typeface="+mn-cs"/>
              </a:endParaRPr>
            </a:p>
          </p:txBody>
        </p:sp>
      </p:grpSp>
      <p:pic>
        <p:nvPicPr>
          <p:cNvPr id="53" name="Picture 52" descr="A picture containing logo&#10;&#10;Description automatically generated">
            <a:extLst>
              <a:ext uri="{FF2B5EF4-FFF2-40B4-BE49-F238E27FC236}">
                <a16:creationId xmlns:a16="http://schemas.microsoft.com/office/drawing/2014/main" xmlns="" id="{DD534D4F-52DF-B38D-937E-85DC13CA5EB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91060" y="0"/>
            <a:ext cx="1600940" cy="960856"/>
          </a:xfrm>
          <a:prstGeom prst="rect">
            <a:avLst/>
          </a:prstGeom>
        </p:spPr>
      </p:pic>
      <p:grpSp>
        <p:nvGrpSpPr>
          <p:cNvPr id="56" name="Google Shape;12293;p55">
            <a:extLst>
              <a:ext uri="{FF2B5EF4-FFF2-40B4-BE49-F238E27FC236}">
                <a16:creationId xmlns:a16="http://schemas.microsoft.com/office/drawing/2014/main" xmlns="" id="{7F5A1969-55B1-FA70-41C5-E47AF07F3E43}"/>
              </a:ext>
            </a:extLst>
          </p:cNvPr>
          <p:cNvGrpSpPr>
            <a:grpSpLocks noGrp="1" noUngrp="1" noRot="1" noMove="1" noResize="1"/>
          </p:cNvGrpSpPr>
          <p:nvPr/>
        </p:nvGrpSpPr>
        <p:grpSpPr>
          <a:xfrm>
            <a:off x="3020904" y="6322227"/>
            <a:ext cx="346056" cy="345674"/>
            <a:chOff x="2238181" y="4120624"/>
            <a:chExt cx="346056" cy="345674"/>
          </a:xfrm>
          <a:solidFill>
            <a:srgbClr val="4472C4"/>
          </a:solidFill>
        </p:grpSpPr>
        <p:grpSp>
          <p:nvGrpSpPr>
            <p:cNvPr id="57" name="Google Shape;12294;p55">
              <a:extLst>
                <a:ext uri="{FF2B5EF4-FFF2-40B4-BE49-F238E27FC236}">
                  <a16:creationId xmlns:a16="http://schemas.microsoft.com/office/drawing/2014/main" xmlns="" id="{31C8E22B-5268-FDB7-A044-9C83648F8086}"/>
                </a:ext>
              </a:extLst>
            </p:cNvPr>
            <p:cNvGrpSpPr>
              <a:grpSpLocks noGrp="1" noUngrp="1" noRot="1" noMove="1" noResize="1"/>
            </p:cNvGrpSpPr>
            <p:nvPr/>
          </p:nvGrpSpPr>
          <p:grpSpPr>
            <a:xfrm>
              <a:off x="2309155" y="4177413"/>
              <a:ext cx="203862" cy="231903"/>
              <a:chOff x="1512725" y="258500"/>
              <a:chExt cx="4570900" cy="5199625"/>
            </a:xfrm>
            <a:grpFill/>
          </p:grpSpPr>
          <p:sp>
            <p:nvSpPr>
              <p:cNvPr id="59" name="Google Shape;12295;p55">
                <a:extLst>
                  <a:ext uri="{FF2B5EF4-FFF2-40B4-BE49-F238E27FC236}">
                    <a16:creationId xmlns:a16="http://schemas.microsoft.com/office/drawing/2014/main" xmlns="" id="{F811CA91-F203-0364-4746-C062BE369158}"/>
                  </a:ext>
                </a:extLst>
              </p:cNvPr>
              <p:cNvSpPr>
                <a:spLocks noGrp="1" noRot="1" noMove="1" noResize="1" noEditPoints="1" noAdjustHandles="1" noChangeArrowheads="1" noChangeShapeType="1"/>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sp>
            <p:nvSpPr>
              <p:cNvPr id="60" name="Google Shape;12296;p55">
                <a:extLst>
                  <a:ext uri="{FF2B5EF4-FFF2-40B4-BE49-F238E27FC236}">
                    <a16:creationId xmlns:a16="http://schemas.microsoft.com/office/drawing/2014/main" xmlns="" id="{F9179F81-F308-ACC4-F36C-6AAF5901AABE}"/>
                  </a:ext>
                </a:extLst>
              </p:cNvPr>
              <p:cNvSpPr>
                <a:spLocks noGrp="1" noRot="1" noMove="1" noResize="1" noEditPoints="1" noAdjustHandles="1" noChangeArrowheads="1" noChangeShapeType="1"/>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
          <p:nvSpPr>
            <p:cNvPr id="58" name="Google Shape;12297;p55">
              <a:extLst>
                <a:ext uri="{FF2B5EF4-FFF2-40B4-BE49-F238E27FC236}">
                  <a16:creationId xmlns:a16="http://schemas.microsoft.com/office/drawing/2014/main" xmlns="" id="{4C0334E9-8CF1-C927-EA52-48FB0E6D1FDF}"/>
                </a:ext>
              </a:extLst>
            </p:cNvPr>
            <p:cNvSpPr>
              <a:spLocks noGrp="1" noRot="1" noMove="1" noResize="1" noEditPoints="1" noAdjustHandles="1" noChangeArrowheads="1" noChangeShapeType="1"/>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Tree>
    <p:extLst>
      <p:ext uri="{BB962C8B-B14F-4D97-AF65-F5344CB8AC3E}">
        <p14:creationId xmlns:p14="http://schemas.microsoft.com/office/powerpoint/2010/main" xmlns="" val="419687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shape&#10;&#10;Description automatically generated">
            <a:extLst>
              <a:ext uri="{FF2B5EF4-FFF2-40B4-BE49-F238E27FC236}">
                <a16:creationId xmlns:a16="http://schemas.microsoft.com/office/drawing/2014/main" xmlns="" id="{4D5C8F23-6161-F66E-04E1-B562CD21ACE9}"/>
              </a:ext>
            </a:extLst>
          </p:cNvPr>
          <p:cNvPicPr>
            <a:picLocks/>
          </p:cNvPicPr>
          <p:nvPr/>
        </p:nvPicPr>
        <p:blipFill rotWithShape="1">
          <a:blip r:embed="rId2"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sp>
        <p:nvSpPr>
          <p:cNvPr id="2" name="Title 1">
            <a:extLst>
              <a:ext uri="{FF2B5EF4-FFF2-40B4-BE49-F238E27FC236}">
                <a16:creationId xmlns:a16="http://schemas.microsoft.com/office/drawing/2014/main" xmlns="" id="{3CB20B9D-8B77-3EA2-D401-0C7B03A91652}"/>
              </a:ext>
            </a:extLst>
          </p:cNvPr>
          <p:cNvSpPr>
            <a:spLocks noGrp="1"/>
          </p:cNvSpPr>
          <p:nvPr>
            <p:ph type="title"/>
          </p:nvPr>
        </p:nvSpPr>
        <p:spPr/>
        <p:txBody>
          <a:bodyPr>
            <a:normAutofit/>
          </a:bodyPr>
          <a:lstStyle/>
          <a:p>
            <a:pPr algn="ctr"/>
            <a:r>
              <a:rPr lang="en-US" sz="4000"/>
              <a:t>Progress against Strategic Plan </a:t>
            </a:r>
            <a:br>
              <a:rPr lang="en-US" sz="4000"/>
            </a:br>
            <a:r>
              <a:rPr lang="en-US" sz="4000"/>
              <a:t>(5 year) Targets: Outcomes 3 &amp; 4 </a:t>
            </a:r>
            <a:endParaRPr lang="en-ZA">
              <a:cs typeface="Calibri Light"/>
            </a:endParaRPr>
          </a:p>
        </p:txBody>
      </p:sp>
      <p:graphicFrame>
        <p:nvGraphicFramePr>
          <p:cNvPr id="6" name="Content Placeholder 5">
            <a:extLst>
              <a:ext uri="{FF2B5EF4-FFF2-40B4-BE49-F238E27FC236}">
                <a16:creationId xmlns:a16="http://schemas.microsoft.com/office/drawing/2014/main" xmlns="" id="{6BECAFF5-457F-4CF3-2F39-90FA30F808E6}"/>
              </a:ext>
            </a:extLst>
          </p:cNvPr>
          <p:cNvGraphicFramePr>
            <a:graphicFrameLocks noGrp="1"/>
          </p:cNvGraphicFramePr>
          <p:nvPr>
            <p:ph idx="1"/>
            <p:extLst>
              <p:ext uri="{D42A27DB-BD31-4B8C-83A1-F6EECF244321}">
                <p14:modId xmlns:p14="http://schemas.microsoft.com/office/powerpoint/2010/main" xmlns="" val="2829164799"/>
              </p:ext>
            </p:extLst>
          </p:nvPr>
        </p:nvGraphicFramePr>
        <p:xfrm>
          <a:off x="330506" y="1883885"/>
          <a:ext cx="11633811" cy="4700477"/>
        </p:xfrm>
        <a:graphic>
          <a:graphicData uri="http://schemas.openxmlformats.org/drawingml/2006/table">
            <a:tbl>
              <a:tblPr firstRow="1" firstCol="1" bandRow="1"/>
              <a:tblGrid>
                <a:gridCol w="3108639">
                  <a:extLst>
                    <a:ext uri="{9D8B030D-6E8A-4147-A177-3AD203B41FA5}">
                      <a16:colId xmlns:a16="http://schemas.microsoft.com/office/drawing/2014/main" xmlns="" val="3389527636"/>
                    </a:ext>
                  </a:extLst>
                </a:gridCol>
                <a:gridCol w="4262586">
                  <a:extLst>
                    <a:ext uri="{9D8B030D-6E8A-4147-A177-3AD203B41FA5}">
                      <a16:colId xmlns:a16="http://schemas.microsoft.com/office/drawing/2014/main" xmlns="" val="504904516"/>
                    </a:ext>
                  </a:extLst>
                </a:gridCol>
                <a:gridCol w="4262586">
                  <a:extLst>
                    <a:ext uri="{9D8B030D-6E8A-4147-A177-3AD203B41FA5}">
                      <a16:colId xmlns:a16="http://schemas.microsoft.com/office/drawing/2014/main" xmlns="" val="4019198625"/>
                    </a:ext>
                  </a:extLst>
                </a:gridCol>
              </a:tblGrid>
              <a:tr h="125745">
                <a:tc>
                  <a:txBody>
                    <a:bodyPr/>
                    <a:lstStyle/>
                    <a:p>
                      <a:pPr marL="6350" indent="-6350" algn="l">
                        <a:lnSpc>
                          <a:spcPct val="106000"/>
                        </a:lnSpc>
                        <a:spcAft>
                          <a:spcPts val="45"/>
                        </a:spcAft>
                      </a:pPr>
                      <a:r>
                        <a:rPr lang="en-ZA" sz="1200" b="1">
                          <a:solidFill>
                            <a:srgbClr val="FFFEFD"/>
                          </a:solidFill>
                          <a:effectLst/>
                          <a:latin typeface="Arial"/>
                          <a:ea typeface="Arial" panose="020B0604020202020204" pitchFamily="34" charset="0"/>
                          <a:cs typeface="Times New Roman"/>
                        </a:rPr>
                        <a:t>Outcome Statement</a:t>
                      </a:r>
                      <a:endParaRPr lang="en-ZA" sz="1200">
                        <a:solidFill>
                          <a:srgbClr val="343433"/>
                        </a:solidFill>
                        <a:effectLst/>
                        <a:latin typeface="Arial"/>
                        <a:ea typeface="Arial" panose="020B0604020202020204" pitchFamily="34" charset="0"/>
                        <a:cs typeface="Times New Roman"/>
                      </a:endParaRPr>
                    </a:p>
                  </a:txBody>
                  <a:tcPr marL="21668" marR="10292" marT="21668" marB="0">
                    <a:lnL>
                      <a:noFill/>
                    </a:lnL>
                    <a:lnR w="12700" cap="flat" cmpd="sng" algn="ctr">
                      <a:solidFill>
                        <a:srgbClr val="FFFEFD"/>
                      </a:solidFill>
                      <a:prstDash val="solid"/>
                      <a:round/>
                      <a:headEnd type="none" w="med" len="med"/>
                      <a:tailEnd type="none" w="med" len="med"/>
                    </a:lnR>
                    <a:lnT>
                      <a:noFill/>
                    </a:lnT>
                    <a:lnB w="12700" cap="flat" cmpd="sng" algn="ctr">
                      <a:solidFill>
                        <a:srgbClr val="F0992C"/>
                      </a:solidFill>
                      <a:prstDash val="solid"/>
                      <a:round/>
                      <a:headEnd type="none" w="med" len="med"/>
                      <a:tailEnd type="none" w="med" len="med"/>
                    </a:lnB>
                    <a:solidFill>
                      <a:srgbClr val="2B4378"/>
                    </a:solidFill>
                  </a:tcPr>
                </a:tc>
                <a:tc>
                  <a:txBody>
                    <a:bodyPr/>
                    <a:lstStyle/>
                    <a:p>
                      <a:pPr marL="6350" indent="-6350" algn="l">
                        <a:lnSpc>
                          <a:spcPct val="106000"/>
                        </a:lnSpc>
                        <a:spcAft>
                          <a:spcPts val="45"/>
                        </a:spcAft>
                      </a:pPr>
                      <a:r>
                        <a:rPr lang="en-ZA" sz="1200" b="1" dirty="0">
                          <a:solidFill>
                            <a:srgbClr val="FFFEFD"/>
                          </a:solidFill>
                          <a:effectLst/>
                          <a:latin typeface="Arial" panose="020B0604020202020204" pitchFamily="34" charset="0"/>
                          <a:ea typeface="Arial" panose="020B0604020202020204" pitchFamily="34" charset="0"/>
                          <a:cs typeface="Times New Roman" panose="02020603050405020304" pitchFamily="18" charset="0"/>
                        </a:rPr>
                        <a:t>Five-Year Targets</a:t>
                      </a:r>
                      <a:endParaRPr lang="en-ZA" sz="12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21668" marR="10292" marT="21668"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a:noFill/>
                    </a:lnT>
                    <a:lnB w="12700" cap="flat" cmpd="sng" algn="ctr">
                      <a:solidFill>
                        <a:srgbClr val="F0992C"/>
                      </a:solidFill>
                      <a:prstDash val="solid"/>
                      <a:round/>
                      <a:headEnd type="none" w="med" len="med"/>
                      <a:tailEnd type="none" w="med" len="med"/>
                    </a:lnB>
                    <a:solidFill>
                      <a:srgbClr val="2B4378"/>
                    </a:solidFill>
                  </a:tcPr>
                </a:tc>
                <a:tc>
                  <a:txBody>
                    <a:bodyPr/>
                    <a:lstStyle/>
                    <a:p>
                      <a:pPr marL="6350" indent="-6350" algn="l">
                        <a:lnSpc>
                          <a:spcPct val="106000"/>
                        </a:lnSpc>
                        <a:spcAft>
                          <a:spcPts val="45"/>
                        </a:spcAft>
                      </a:pPr>
                      <a:r>
                        <a:rPr lang="en-ZA" sz="1200" b="1" dirty="0">
                          <a:solidFill>
                            <a:srgbClr val="FFFEFD"/>
                          </a:solidFill>
                          <a:effectLst/>
                          <a:latin typeface="Arial" panose="020B0604020202020204" pitchFamily="34" charset="0"/>
                          <a:ea typeface="Arial" panose="020B0604020202020204" pitchFamily="34" charset="0"/>
                          <a:cs typeface="Times New Roman" panose="02020603050405020304" pitchFamily="18" charset="0"/>
                        </a:rPr>
                        <a:t>Progress </a:t>
                      </a:r>
                      <a:endParaRPr lang="en-ZA" sz="12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21668" marR="10292" marT="21668"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a:noFill/>
                    </a:lnT>
                    <a:lnB w="12700" cap="flat" cmpd="sng" algn="ctr">
                      <a:solidFill>
                        <a:srgbClr val="F0992C"/>
                      </a:solidFill>
                      <a:prstDash val="solid"/>
                      <a:round/>
                      <a:headEnd type="none" w="med" len="med"/>
                      <a:tailEnd type="none" w="med" len="med"/>
                    </a:lnB>
                    <a:solidFill>
                      <a:srgbClr val="2B4378"/>
                    </a:solidFill>
                  </a:tcPr>
                </a:tc>
                <a:extLst>
                  <a:ext uri="{0D108BD9-81ED-4DB2-BD59-A6C34878D82A}">
                    <a16:rowId xmlns:a16="http://schemas.microsoft.com/office/drawing/2014/main" xmlns="" val="813656721"/>
                  </a:ext>
                </a:extLst>
              </a:tr>
              <a:tr h="1483762">
                <a:tc rowSpan="2">
                  <a:txBody>
                    <a:bodyPr/>
                    <a:lstStyle/>
                    <a:p>
                      <a:pPr marL="6350" indent="-6350" algn="l">
                        <a:lnSpc>
                          <a:spcPct val="110000"/>
                        </a:lnSpc>
                        <a:spcAft>
                          <a:spcPts val="45"/>
                        </a:spcAft>
                      </a:pPr>
                      <a:r>
                        <a:rPr lang="en-ZA" sz="1400" b="1">
                          <a:solidFill>
                            <a:srgbClr val="343433"/>
                          </a:solidFill>
                          <a:effectLst/>
                          <a:latin typeface="Arial"/>
                          <a:ea typeface="Arial" panose="020B0604020202020204" pitchFamily="34" charset="0"/>
                          <a:cs typeface="Times New Roman"/>
                        </a:rPr>
                        <a:t>3. We have well-articulated quality-assured </a:t>
                      </a:r>
                      <a:endParaRPr lang="en-ZA" sz="1400">
                        <a:solidFill>
                          <a:srgbClr val="343433"/>
                        </a:solidFill>
                        <a:effectLst/>
                        <a:latin typeface="Arial"/>
                        <a:ea typeface="Arial" panose="020B0604020202020204" pitchFamily="34" charset="0"/>
                        <a:cs typeface="Times New Roman" panose="02020603050405020304" pitchFamily="18" charset="0"/>
                      </a:endParaRPr>
                    </a:p>
                    <a:p>
                      <a:pPr marL="6350"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qualifications and relevant </a:t>
                      </a:r>
                      <a:r>
                        <a:rPr lang="en-ZA" sz="1400" b="1">
                          <a:solidFill>
                            <a:srgbClr val="343433"/>
                          </a:solidFill>
                          <a:effectLst/>
                          <a:latin typeface="Arial"/>
                          <a:ea typeface="Arial" panose="020B0604020202020204" pitchFamily="34" charset="0"/>
                          <a:cs typeface="Times New Roman"/>
                        </a:rPr>
                        <a:t>professional designations that instil trust and meet the needs of the people</a:t>
                      </a:r>
                      <a:endParaRPr lang="en-ZA" sz="1400">
                        <a:solidFill>
                          <a:srgbClr val="343433"/>
                        </a:solidFill>
                        <a:effectLst/>
                        <a:latin typeface="Arial"/>
                        <a:ea typeface="Arial" panose="020B0604020202020204" pitchFamily="34" charset="0"/>
                        <a:cs typeface="Times New Roman"/>
                      </a:endParaRP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F0992C"/>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1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All qualifications registered on the NQF after 1 January 2014 have at least one Articulation pathway within or across Sub- Frameworks</a:t>
                      </a: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F0992C"/>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16000"/>
                        </a:lnSpc>
                        <a:spcAft>
                          <a:spcPts val="1150"/>
                        </a:spcAft>
                      </a:pPr>
                      <a:r>
                        <a:rPr lang="en-ZA" sz="1400">
                          <a:solidFill>
                            <a:srgbClr val="343433"/>
                          </a:solidFill>
                          <a:effectLst/>
                          <a:latin typeface="Arial"/>
                          <a:ea typeface="Arial" panose="020B0604020202020204" pitchFamily="34" charset="0"/>
                          <a:cs typeface="Times New Roman"/>
                        </a:rPr>
                        <a:t>SAQA identified qualifications already registered on the NQF after 1 January 2014 that do not have an articulation option and requested missing information from QCs. </a:t>
                      </a:r>
                      <a:r>
                        <a:rPr lang="en-GB" sz="1400">
                          <a:solidFill>
                            <a:srgbClr val="343433"/>
                          </a:solidFill>
                          <a:effectLst/>
                          <a:latin typeface="Arial"/>
                          <a:ea typeface="Arial" panose="020B0604020202020204" pitchFamily="34" charset="0"/>
                          <a:cs typeface="Times New Roman"/>
                        </a:rPr>
                        <a:t>SAQA informed the QCs of all qualifications (including those without articulation pathways) that will reach their registration end-date on 30 June 2023 and continues to work with QC's</a:t>
                      </a:r>
                      <a:endParaRPr lang="en-ZA" sz="1400">
                        <a:solidFill>
                          <a:srgbClr val="343433"/>
                        </a:solidFill>
                        <a:effectLst/>
                        <a:latin typeface="Arial"/>
                        <a:ea typeface="Arial" panose="020B0604020202020204" pitchFamily="34" charset="0"/>
                        <a:cs typeface="Times New Roman" panose="02020603050405020304" pitchFamily="18" charset="0"/>
                      </a:endParaRP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F0992C"/>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6"/>
                    </a:solidFill>
                  </a:tcPr>
                </a:tc>
                <a:extLst>
                  <a:ext uri="{0D108BD9-81ED-4DB2-BD59-A6C34878D82A}">
                    <a16:rowId xmlns:a16="http://schemas.microsoft.com/office/drawing/2014/main" xmlns="" val="709374090"/>
                  </a:ext>
                </a:extLst>
              </a:tr>
              <a:tr h="1044070">
                <a:tc vMerge="1">
                  <a:txBody>
                    <a:bodyPr/>
                    <a:lstStyle/>
                    <a:p>
                      <a:endParaRPr lang="en-ZA"/>
                    </a:p>
                  </a:txBody>
                  <a:tcPr/>
                </a:tc>
                <a:tc>
                  <a:txBody>
                    <a:bodyPr/>
                    <a:lstStyle/>
                    <a:p>
                      <a:pPr marL="6350" marR="10160" indent="-6350" algn="l">
                        <a:lnSpc>
                          <a:spcPct val="11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Clearly define the roles of statutory and non-statutory professional bodies and use the research findings to amend the Policy and Criteria for Recognising a Professional Body and Registering a Professional Designation</a:t>
                      </a: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Conducted research on the roles of statutory and non-statutory professional bodies.</a:t>
                      </a:r>
                      <a:r>
                        <a:rPr lang="en-GB"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 The SAQA Board approved the SAQA Professional Body Model derived from the findings of the research report.</a:t>
                      </a:r>
                    </a:p>
                    <a:p>
                      <a:pPr marL="6350" indent="-6350" algn="l">
                        <a:lnSpc>
                          <a:spcPct val="106000"/>
                        </a:lnSpc>
                        <a:spcAft>
                          <a:spcPts val="45"/>
                        </a:spcAft>
                      </a:pPr>
                      <a:r>
                        <a:rPr lang="en-GB"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This model will provide a foundation on which to build an enabling environment.</a:t>
                      </a: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 </a:t>
                      </a: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6"/>
                    </a:solidFill>
                  </a:tcPr>
                </a:tc>
                <a:extLst>
                  <a:ext uri="{0D108BD9-81ED-4DB2-BD59-A6C34878D82A}">
                    <a16:rowId xmlns:a16="http://schemas.microsoft.com/office/drawing/2014/main" xmlns="" val="1859914492"/>
                  </a:ext>
                </a:extLst>
              </a:tr>
              <a:tr h="877782">
                <a:tc rowSpan="2">
                  <a:txBody>
                    <a:bodyPr/>
                    <a:lstStyle/>
                    <a:p>
                      <a:pPr marL="6350" indent="-6350" algn="l">
                        <a:lnSpc>
                          <a:spcPct val="110000"/>
                        </a:lnSpc>
                        <a:spcAft>
                          <a:spcPts val="45"/>
                        </a:spcAft>
                      </a:pPr>
                      <a:r>
                        <a:rPr lang="en-ZA" sz="1400" b="1" dirty="0">
                          <a:solidFill>
                            <a:srgbClr val="343433"/>
                          </a:solidFill>
                          <a:effectLst/>
                          <a:latin typeface="Arial"/>
                          <a:ea typeface="Arial" panose="020B0604020202020204" pitchFamily="34" charset="0"/>
                          <a:cs typeface="Times New Roman"/>
                        </a:rPr>
                        <a:t>4. We have a competent and capable team, dedicated, and resourced to further develop and maintain the </a:t>
                      </a:r>
                      <a:endParaRPr lang="en-ZA" sz="1400" dirty="0">
                        <a:solidFill>
                          <a:srgbClr val="343433"/>
                        </a:solidFill>
                        <a:effectLst/>
                        <a:latin typeface="Arial"/>
                        <a:ea typeface="Arial" panose="020B0604020202020204" pitchFamily="34" charset="0"/>
                        <a:cs typeface="Times New Roman" panose="02020603050405020304" pitchFamily="18" charset="0"/>
                      </a:endParaRPr>
                    </a:p>
                    <a:p>
                      <a:pPr marL="6350" indent="-6350" algn="l">
                        <a:lnSpc>
                          <a:spcPct val="106000"/>
                        </a:lnSpc>
                        <a:spcAft>
                          <a:spcPts val="45"/>
                        </a:spcAft>
                      </a:pPr>
                      <a:r>
                        <a:rPr lang="en-ZA" sz="1400" b="1" dirty="0">
                          <a:solidFill>
                            <a:srgbClr val="343433"/>
                          </a:solidFill>
                          <a:effectLst/>
                          <a:latin typeface="Arial"/>
                          <a:ea typeface="Arial" panose="020B0604020202020204" pitchFamily="34" charset="0"/>
                          <a:cs typeface="Times New Roman"/>
                        </a:rPr>
                        <a:t>NQF</a:t>
                      </a:r>
                    </a:p>
                    <a:p>
                      <a:pPr marL="6350" lvl="0" indent="-6350" algn="l">
                        <a:lnSpc>
                          <a:spcPct val="106000"/>
                        </a:lnSpc>
                        <a:spcAft>
                          <a:spcPts val="800"/>
                        </a:spcAft>
                        <a:buNone/>
                      </a:pPr>
                      <a:endParaRPr lang="en-ZA" dirty="0"/>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marR="102235"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Re-design SAQA’s structure to better suit the delivery of its strategy</a:t>
                      </a: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marR="9525" indent="-6350" algn="l">
                        <a:lnSpc>
                          <a:spcPct val="10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Reviewed and redesigned the organisational structure</a:t>
                      </a: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6"/>
                    </a:solidFill>
                  </a:tcPr>
                </a:tc>
                <a:extLst>
                  <a:ext uri="{0D108BD9-81ED-4DB2-BD59-A6C34878D82A}">
                    <a16:rowId xmlns:a16="http://schemas.microsoft.com/office/drawing/2014/main" xmlns="" val="569647432"/>
                  </a:ext>
                </a:extLst>
              </a:tr>
              <a:tr h="384968">
                <a:tc vMerge="1">
                  <a:txBody>
                    <a:bodyPr/>
                    <a:lstStyle/>
                    <a:p>
                      <a:endParaRPr lang="en-ZA" sz="140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marR="22225"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Every staff member has at least two learning interventions per year</a:t>
                      </a: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GB"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The target is on track to being met and requires no further intervention. </a:t>
                      </a:r>
                    </a:p>
                  </a:txBody>
                  <a:tcPr marL="21668" marR="10292" marT="21668"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6"/>
                    </a:solidFill>
                  </a:tcPr>
                </a:tc>
                <a:extLst>
                  <a:ext uri="{0D108BD9-81ED-4DB2-BD59-A6C34878D82A}">
                    <a16:rowId xmlns:a16="http://schemas.microsoft.com/office/drawing/2014/main" xmlns="" val="2172544406"/>
                  </a:ext>
                </a:extLst>
              </a:tr>
            </a:tbl>
          </a:graphicData>
        </a:graphic>
      </p:graphicFrame>
      <p:pic>
        <p:nvPicPr>
          <p:cNvPr id="7" name="Picture 6" descr="A picture containing logo&#10;&#10;Description automatically generated">
            <a:extLst>
              <a:ext uri="{FF2B5EF4-FFF2-40B4-BE49-F238E27FC236}">
                <a16:creationId xmlns:a16="http://schemas.microsoft.com/office/drawing/2014/main" xmlns="" id="{2624C0E1-1D9A-7939-FE79-7B4036F57E2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37811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icture containing shape&#10;&#10;Description automatically generated">
            <a:extLst>
              <a:ext uri="{FF2B5EF4-FFF2-40B4-BE49-F238E27FC236}">
                <a16:creationId xmlns:a16="http://schemas.microsoft.com/office/drawing/2014/main" xmlns="" id="{D1C97649-6871-039B-93CB-A1B1F6807139}"/>
              </a:ext>
            </a:extLst>
          </p:cNvPr>
          <p:cNvPicPr>
            <a:picLocks/>
          </p:cNvPicPr>
          <p:nvPr/>
        </p:nvPicPr>
        <p:blipFill rotWithShape="1">
          <a:blip r:embed="rId2"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sp>
        <p:nvSpPr>
          <p:cNvPr id="2" name="Title 1">
            <a:extLst>
              <a:ext uri="{FF2B5EF4-FFF2-40B4-BE49-F238E27FC236}">
                <a16:creationId xmlns:a16="http://schemas.microsoft.com/office/drawing/2014/main" xmlns="" id="{9AB3EC3B-79F9-4AAC-48B4-4E4468D85221}"/>
              </a:ext>
            </a:extLst>
          </p:cNvPr>
          <p:cNvSpPr>
            <a:spLocks noGrp="1"/>
          </p:cNvSpPr>
          <p:nvPr>
            <p:ph type="title"/>
          </p:nvPr>
        </p:nvSpPr>
        <p:spPr/>
        <p:txBody>
          <a:bodyPr>
            <a:normAutofit/>
          </a:bodyPr>
          <a:lstStyle/>
          <a:p>
            <a:pPr algn="ctr"/>
            <a:r>
              <a:rPr lang="en-US" sz="4000"/>
              <a:t>Progress against Strategic Plan </a:t>
            </a:r>
            <a:br>
              <a:rPr lang="en-US" sz="4000"/>
            </a:br>
            <a:r>
              <a:rPr lang="en-US" sz="4000"/>
              <a:t>(5 year) Targets: Outcome 5 </a:t>
            </a:r>
            <a:endParaRPr lang="en-ZA">
              <a:cs typeface="Calibri Light"/>
            </a:endParaRPr>
          </a:p>
        </p:txBody>
      </p:sp>
      <p:graphicFrame>
        <p:nvGraphicFramePr>
          <p:cNvPr id="4" name="Content Placeholder 3">
            <a:extLst>
              <a:ext uri="{FF2B5EF4-FFF2-40B4-BE49-F238E27FC236}">
                <a16:creationId xmlns:a16="http://schemas.microsoft.com/office/drawing/2014/main" xmlns="" id="{E9C124E4-95CE-9F6F-FE26-A3E775BF19BE}"/>
              </a:ext>
            </a:extLst>
          </p:cNvPr>
          <p:cNvGraphicFramePr>
            <a:graphicFrameLocks noGrp="1"/>
          </p:cNvGraphicFramePr>
          <p:nvPr>
            <p:ph idx="1"/>
            <p:extLst>
              <p:ext uri="{D42A27DB-BD31-4B8C-83A1-F6EECF244321}">
                <p14:modId xmlns:p14="http://schemas.microsoft.com/office/powerpoint/2010/main" xmlns="" val="3304667399"/>
              </p:ext>
            </p:extLst>
          </p:nvPr>
        </p:nvGraphicFramePr>
        <p:xfrm>
          <a:off x="301128" y="1690691"/>
          <a:ext cx="11589744" cy="5203617"/>
        </p:xfrm>
        <a:graphic>
          <a:graphicData uri="http://schemas.openxmlformats.org/drawingml/2006/table">
            <a:tbl>
              <a:tblPr firstRow="1" firstCol="1" bandRow="1"/>
              <a:tblGrid>
                <a:gridCol w="3237343">
                  <a:extLst>
                    <a:ext uri="{9D8B030D-6E8A-4147-A177-3AD203B41FA5}">
                      <a16:colId xmlns:a16="http://schemas.microsoft.com/office/drawing/2014/main" xmlns="" val="2270185666"/>
                    </a:ext>
                  </a:extLst>
                </a:gridCol>
                <a:gridCol w="3014886">
                  <a:extLst>
                    <a:ext uri="{9D8B030D-6E8A-4147-A177-3AD203B41FA5}">
                      <a16:colId xmlns:a16="http://schemas.microsoft.com/office/drawing/2014/main" xmlns="" val="2973118574"/>
                    </a:ext>
                  </a:extLst>
                </a:gridCol>
                <a:gridCol w="5337515">
                  <a:extLst>
                    <a:ext uri="{9D8B030D-6E8A-4147-A177-3AD203B41FA5}">
                      <a16:colId xmlns:a16="http://schemas.microsoft.com/office/drawing/2014/main" xmlns="" val="1746159640"/>
                    </a:ext>
                  </a:extLst>
                </a:gridCol>
              </a:tblGrid>
              <a:tr h="256454">
                <a:tc>
                  <a:txBody>
                    <a:bodyPr/>
                    <a:lstStyle/>
                    <a:p>
                      <a:pPr marL="6350" indent="-6350" algn="l">
                        <a:lnSpc>
                          <a:spcPct val="106000"/>
                        </a:lnSpc>
                        <a:spcAft>
                          <a:spcPts val="45"/>
                        </a:spcAft>
                      </a:pPr>
                      <a:r>
                        <a:rPr lang="en-ZA" sz="1200" b="1">
                          <a:solidFill>
                            <a:srgbClr val="FFFEFD"/>
                          </a:solidFill>
                          <a:effectLst/>
                          <a:latin typeface="Arial" panose="020B0604020202020204" pitchFamily="34" charset="0"/>
                          <a:ea typeface="Arial" panose="020B0604020202020204" pitchFamily="34" charset="0"/>
                          <a:cs typeface="Times New Roman" panose="02020603050405020304" pitchFamily="18" charset="0"/>
                        </a:rPr>
                        <a:t>Outcome Statement</a:t>
                      </a:r>
                      <a:endParaRPr lang="en-ZA" sz="120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49372" marR="23452" marT="49372" marB="0">
                    <a:lnL>
                      <a:noFill/>
                    </a:lnL>
                    <a:lnR w="12700" cap="flat" cmpd="sng" algn="ctr">
                      <a:solidFill>
                        <a:srgbClr val="FFFEFD"/>
                      </a:solidFill>
                      <a:prstDash val="solid"/>
                      <a:round/>
                      <a:headEnd type="none" w="med" len="med"/>
                      <a:tailEnd type="none" w="med" len="med"/>
                    </a:lnR>
                    <a:lnT>
                      <a:noFill/>
                    </a:lnT>
                    <a:lnB w="12700" cap="flat" cmpd="sng" algn="ctr">
                      <a:solidFill>
                        <a:srgbClr val="F0992C"/>
                      </a:solidFill>
                      <a:prstDash val="solid"/>
                      <a:round/>
                      <a:headEnd type="none" w="med" len="med"/>
                      <a:tailEnd type="none" w="med" len="med"/>
                    </a:lnB>
                    <a:solidFill>
                      <a:srgbClr val="2B4378"/>
                    </a:solidFill>
                  </a:tcPr>
                </a:tc>
                <a:tc>
                  <a:txBody>
                    <a:bodyPr/>
                    <a:lstStyle/>
                    <a:p>
                      <a:pPr marL="6350" indent="-6350" algn="l">
                        <a:lnSpc>
                          <a:spcPct val="106000"/>
                        </a:lnSpc>
                        <a:spcAft>
                          <a:spcPts val="45"/>
                        </a:spcAft>
                      </a:pPr>
                      <a:r>
                        <a:rPr lang="en-ZA" sz="1200" b="1">
                          <a:solidFill>
                            <a:srgbClr val="FFFEFD"/>
                          </a:solidFill>
                          <a:effectLst/>
                          <a:latin typeface="Arial" panose="020B0604020202020204" pitchFamily="34" charset="0"/>
                          <a:ea typeface="Arial" panose="020B0604020202020204" pitchFamily="34" charset="0"/>
                          <a:cs typeface="Times New Roman" panose="02020603050405020304" pitchFamily="18" charset="0"/>
                        </a:rPr>
                        <a:t>Five-Year Targets</a:t>
                      </a:r>
                      <a:endParaRPr lang="en-ZA" sz="120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49372" marR="23452" marT="49372"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a:noFill/>
                    </a:lnT>
                    <a:lnB w="12700" cap="flat" cmpd="sng" algn="ctr">
                      <a:solidFill>
                        <a:srgbClr val="F0992C"/>
                      </a:solidFill>
                      <a:prstDash val="solid"/>
                      <a:round/>
                      <a:headEnd type="none" w="med" len="med"/>
                      <a:tailEnd type="none" w="med" len="med"/>
                    </a:lnB>
                    <a:solidFill>
                      <a:srgbClr val="2B4378"/>
                    </a:solidFill>
                  </a:tcPr>
                </a:tc>
                <a:tc>
                  <a:txBody>
                    <a:bodyPr/>
                    <a:lstStyle/>
                    <a:p>
                      <a:pPr marL="6350" indent="-6350" algn="l">
                        <a:lnSpc>
                          <a:spcPct val="106000"/>
                        </a:lnSpc>
                        <a:spcAft>
                          <a:spcPts val="45"/>
                        </a:spcAft>
                      </a:pPr>
                      <a:r>
                        <a:rPr lang="en-ZA" sz="1200" b="1">
                          <a:solidFill>
                            <a:srgbClr val="FFFEFD"/>
                          </a:solidFill>
                          <a:effectLst/>
                          <a:latin typeface="Arial" panose="020B0604020202020204" pitchFamily="34" charset="0"/>
                          <a:ea typeface="Arial" panose="020B0604020202020204" pitchFamily="34" charset="0"/>
                          <a:cs typeface="Times New Roman" panose="02020603050405020304" pitchFamily="18" charset="0"/>
                        </a:rPr>
                        <a:t>Progress </a:t>
                      </a:r>
                      <a:endParaRPr lang="en-ZA" sz="120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49372" marR="23452" marT="49372"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a:noFill/>
                    </a:lnT>
                    <a:lnB w="12700" cap="flat" cmpd="sng" algn="ctr">
                      <a:solidFill>
                        <a:srgbClr val="F0992C"/>
                      </a:solidFill>
                      <a:prstDash val="solid"/>
                      <a:round/>
                      <a:headEnd type="none" w="med" len="med"/>
                      <a:tailEnd type="none" w="med" len="med"/>
                    </a:lnB>
                    <a:solidFill>
                      <a:srgbClr val="2B4378"/>
                    </a:solidFill>
                  </a:tcPr>
                </a:tc>
                <a:extLst>
                  <a:ext uri="{0D108BD9-81ED-4DB2-BD59-A6C34878D82A}">
                    <a16:rowId xmlns:a16="http://schemas.microsoft.com/office/drawing/2014/main" xmlns="" val="598531559"/>
                  </a:ext>
                </a:extLst>
              </a:tr>
              <a:tr h="1570551">
                <a:tc rowSpan="4">
                  <a:txBody>
                    <a:bodyPr/>
                    <a:lstStyle/>
                    <a:p>
                      <a:pPr marL="6350" marR="17780" indent="-6350" algn="l">
                        <a:lnSpc>
                          <a:spcPct val="110000"/>
                        </a:lnSpc>
                        <a:spcAft>
                          <a:spcPts val="45"/>
                        </a:spcAft>
                      </a:pPr>
                      <a:r>
                        <a:rPr lang="en-ZA" sz="1400" b="1" dirty="0">
                          <a:solidFill>
                            <a:srgbClr val="343433"/>
                          </a:solidFill>
                          <a:effectLst/>
                          <a:latin typeface="Arial"/>
                          <a:ea typeface="Arial" panose="020B0604020202020204" pitchFamily="34" charset="0"/>
                          <a:cs typeface="Times New Roman"/>
                        </a:rPr>
                        <a:t>5. We have stakeholders and role-players who are aligned to deliver on the </a:t>
                      </a:r>
                      <a:endParaRPr lang="en-ZA" sz="1400" dirty="0">
                        <a:solidFill>
                          <a:srgbClr val="343433"/>
                        </a:solidFill>
                        <a:effectLst/>
                        <a:latin typeface="Arial"/>
                        <a:ea typeface="Arial" panose="020B0604020202020204" pitchFamily="34" charset="0"/>
                        <a:cs typeface="Times New Roman" panose="02020603050405020304" pitchFamily="18" charset="0"/>
                      </a:endParaRPr>
                    </a:p>
                    <a:p>
                      <a:pPr marL="6350" indent="-6350" algn="l">
                        <a:lnSpc>
                          <a:spcPct val="106000"/>
                        </a:lnSpc>
                        <a:spcAft>
                          <a:spcPts val="45"/>
                        </a:spcAft>
                      </a:pPr>
                      <a:r>
                        <a:rPr lang="en-ZA" sz="1400" b="1" dirty="0">
                          <a:solidFill>
                            <a:srgbClr val="343433"/>
                          </a:solidFill>
                          <a:effectLst/>
                          <a:latin typeface="Arial"/>
                          <a:ea typeface="Arial" panose="020B0604020202020204" pitchFamily="34" charset="0"/>
                          <a:cs typeface="Times New Roman"/>
                        </a:rPr>
                        <a:t>NQF</a:t>
                      </a:r>
                    </a:p>
                    <a:p>
                      <a:pPr marL="6350" lvl="0" indent="-6350" algn="l">
                        <a:lnSpc>
                          <a:spcPct val="106000"/>
                        </a:lnSpc>
                        <a:spcAft>
                          <a:spcPts val="800"/>
                        </a:spcAft>
                        <a:buNone/>
                      </a:pPr>
                      <a:endParaRPr lang="en-ZA" dirty="0"/>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F0992C"/>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marR="182245" indent="-6350" algn="just">
                        <a:lnSpc>
                          <a:spcPct val="106000"/>
                        </a:lnSpc>
                        <a:spcAft>
                          <a:spcPts val="45"/>
                        </a:spcAft>
                      </a:pPr>
                      <a:r>
                        <a:rPr lang="en-ZA" sz="1400">
                          <a:solidFill>
                            <a:srgbClr val="343433"/>
                          </a:solidFill>
                          <a:effectLst/>
                          <a:latin typeface="Arial"/>
                          <a:ea typeface="Arial" panose="020B0604020202020204" pitchFamily="34" charset="0"/>
                          <a:cs typeface="Times New Roman"/>
                        </a:rPr>
                        <a:t>Develop a functional system that allows for the efficient registration of qualifications within three weeks</a:t>
                      </a: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F0992C"/>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ZA" sz="1400">
                          <a:solidFill>
                            <a:srgbClr val="343433"/>
                          </a:solidFill>
                          <a:effectLst/>
                          <a:latin typeface="Arial" panose="020B0604020202020204" pitchFamily="34" charset="0"/>
                          <a:ea typeface="Arial" panose="020B0604020202020204" pitchFamily="34" charset="0"/>
                          <a:cs typeface="Times New Roman" panose="02020603050405020304" pitchFamily="18" charset="0"/>
                        </a:rPr>
                        <a:t>SAQA is working with the CHE to conceptualise a workflow tracking system for qualifications and part-qualifications that will allow for a three-week turnaround time.</a:t>
                      </a:r>
                      <a:r>
                        <a:rPr lang="en-GB" sz="1400">
                          <a:solidFill>
                            <a:srgbClr val="343433"/>
                          </a:solidFill>
                          <a:effectLst/>
                          <a:latin typeface="Arial" panose="020B0604020202020204" pitchFamily="34" charset="0"/>
                          <a:ea typeface="Arial" panose="020B0604020202020204" pitchFamily="34" charset="0"/>
                          <a:cs typeface="Times New Roman" panose="02020603050405020304" pitchFamily="18" charset="0"/>
                        </a:rPr>
                        <a:t> The success of this deliverable depends on the implementation of SAQA automation process, which is currently underway SAQA needs to refine the functional requirement specification for the submission and registration of qualifications as part of the automation process. </a:t>
                      </a:r>
                      <a:endParaRPr lang="en-ZA" sz="140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F0992C"/>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4"/>
                    </a:solidFill>
                  </a:tcPr>
                </a:tc>
                <a:extLst>
                  <a:ext uri="{0D108BD9-81ED-4DB2-BD59-A6C34878D82A}">
                    <a16:rowId xmlns:a16="http://schemas.microsoft.com/office/drawing/2014/main" xmlns="" val="2497252424"/>
                  </a:ext>
                </a:extLst>
              </a:tr>
              <a:tr h="1131067">
                <a:tc vMerge="1">
                  <a:txBody>
                    <a:bodyPr/>
                    <a:lstStyle/>
                    <a:p>
                      <a:endParaRPr lang="en-ZA" sz="140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ZA" sz="1400">
                          <a:solidFill>
                            <a:srgbClr val="343433"/>
                          </a:solidFill>
                          <a:effectLst/>
                          <a:latin typeface="Arial" panose="020B0604020202020204" pitchFamily="34" charset="0"/>
                          <a:ea typeface="Arial" panose="020B0604020202020204" pitchFamily="34" charset="0"/>
                          <a:cs typeface="Times New Roman" panose="02020603050405020304" pitchFamily="18" charset="0"/>
                        </a:rPr>
                        <a:t>SAQA identifies all historical (legacy) datasets that are not on the NLRD, secures and loads it on the NLRD</a:t>
                      </a: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GB" sz="1400">
                          <a:solidFill>
                            <a:srgbClr val="343433"/>
                          </a:solidFill>
                          <a:effectLst/>
                          <a:latin typeface="Arial" panose="020B0604020202020204" pitchFamily="34" charset="0"/>
                          <a:ea typeface="Arial" panose="020B0604020202020204" pitchFamily="34" charset="0"/>
                          <a:cs typeface="Times New Roman" panose="02020603050405020304" pitchFamily="18" charset="0"/>
                        </a:rPr>
                        <a:t>In 2022/23 SAQA developed a funding proposal for digitisation of legacy data. Extensive system inventory on existing non-digitised data in institutions to be conducted. Following this SAQA will identify institutions with legacy data and propose arrangements to get legacy achievement data.</a:t>
                      </a: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4"/>
                    </a:solidFill>
                  </a:tcPr>
                </a:tc>
                <a:extLst>
                  <a:ext uri="{0D108BD9-81ED-4DB2-BD59-A6C34878D82A}">
                    <a16:rowId xmlns:a16="http://schemas.microsoft.com/office/drawing/2014/main" xmlns="" val="2587400298"/>
                  </a:ext>
                </a:extLst>
              </a:tr>
              <a:tr h="973510">
                <a:tc vMerge="1">
                  <a:txBody>
                    <a:bodyPr/>
                    <a:lstStyle/>
                    <a:p>
                      <a:endParaRPr lang="en-US"/>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16000"/>
                        </a:lnSpc>
                        <a:spcAft>
                          <a:spcPts val="45"/>
                        </a:spcAft>
                      </a:pPr>
                      <a:r>
                        <a:rPr lang="en-ZA" sz="1400">
                          <a:solidFill>
                            <a:srgbClr val="343433"/>
                          </a:solidFill>
                          <a:effectLst/>
                          <a:latin typeface="Arial" panose="020B0604020202020204" pitchFamily="34" charset="0"/>
                          <a:ea typeface="Arial" panose="020B0604020202020204" pitchFamily="34" charset="0"/>
                          <a:cs typeface="Times New Roman" panose="02020603050405020304" pitchFamily="18" charset="0"/>
                        </a:rPr>
                        <a:t>90% of national learner achievements submitted for verification appear on the </a:t>
                      </a:r>
                    </a:p>
                    <a:p>
                      <a:pPr marL="6350" indent="-6350" algn="l">
                        <a:lnSpc>
                          <a:spcPct val="106000"/>
                        </a:lnSpc>
                        <a:spcAft>
                          <a:spcPts val="45"/>
                        </a:spcAft>
                      </a:pPr>
                      <a:r>
                        <a:rPr lang="en-ZA" sz="1400">
                          <a:solidFill>
                            <a:srgbClr val="343433"/>
                          </a:solidFill>
                          <a:effectLst/>
                          <a:latin typeface="Arial" panose="020B0604020202020204" pitchFamily="34" charset="0"/>
                          <a:ea typeface="Arial" panose="020B0604020202020204" pitchFamily="34" charset="0"/>
                          <a:cs typeface="Times New Roman" panose="02020603050405020304" pitchFamily="18" charset="0"/>
                        </a:rPr>
                        <a:t>NLRD</a:t>
                      </a: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GB" sz="1400">
                          <a:solidFill>
                            <a:srgbClr val="343433"/>
                          </a:solidFill>
                          <a:effectLst/>
                          <a:latin typeface="Arial" panose="020B0604020202020204" pitchFamily="34" charset="0"/>
                          <a:ea typeface="Arial" panose="020B0604020202020204" pitchFamily="34" charset="0"/>
                          <a:cs typeface="Times New Roman" panose="02020603050405020304" pitchFamily="18" charset="0"/>
                        </a:rPr>
                        <a:t>As at January 2023, 70% of all verification requests were available. Project plan will be developed by NQF MIS and Authentication services to work towards this. Milestones will be monitored.</a:t>
                      </a: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4"/>
                    </a:solidFill>
                  </a:tcPr>
                </a:tc>
                <a:extLst>
                  <a:ext uri="{0D108BD9-81ED-4DB2-BD59-A6C34878D82A}">
                    <a16:rowId xmlns:a16="http://schemas.microsoft.com/office/drawing/2014/main" xmlns="" val="3938193111"/>
                  </a:ext>
                </a:extLst>
              </a:tr>
              <a:tr h="1131067">
                <a:tc vMerge="1">
                  <a:txBody>
                    <a:bodyPr/>
                    <a:lstStyle/>
                    <a:p>
                      <a:endParaRPr lang="en-US"/>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marR="97155" indent="-6350" algn="l">
                        <a:lnSpc>
                          <a:spcPct val="106000"/>
                        </a:lnSpc>
                        <a:spcAft>
                          <a:spcPts val="45"/>
                        </a:spcAft>
                      </a:pPr>
                      <a:r>
                        <a:rPr lang="en-ZA" sz="1400">
                          <a:solidFill>
                            <a:srgbClr val="343433"/>
                          </a:solidFill>
                          <a:effectLst/>
                          <a:latin typeface="Arial" panose="020B0604020202020204" pitchFamily="34" charset="0"/>
                          <a:ea typeface="Arial" panose="020B0604020202020204" pitchFamily="34" charset="0"/>
                          <a:cs typeface="Times New Roman" panose="02020603050405020304" pitchFamily="18" charset="0"/>
                        </a:rPr>
                        <a:t>All recognised professional bodies load information about their members with professional designations on the NLRD annually</a:t>
                      </a: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GB"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SAQA continues to alert professional bodies about their loading cycles. SAQA is currently considering implementing fines for professional bodies to encourage them to summit their information timeously.</a:t>
                      </a:r>
                    </a:p>
                    <a:p>
                      <a:pPr marL="6350" indent="-6350" algn="l">
                        <a:lnSpc>
                          <a:spcPct val="106000"/>
                        </a:lnSpc>
                        <a:spcAft>
                          <a:spcPts val="45"/>
                        </a:spcAft>
                      </a:pPr>
                      <a:endParaRPr lang="en-GB"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49372" marR="23452" marT="49372"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6"/>
                    </a:solidFill>
                  </a:tcPr>
                </a:tc>
                <a:extLst>
                  <a:ext uri="{0D108BD9-81ED-4DB2-BD59-A6C34878D82A}">
                    <a16:rowId xmlns:a16="http://schemas.microsoft.com/office/drawing/2014/main" xmlns="" val="2504837139"/>
                  </a:ext>
                </a:extLst>
              </a:tr>
            </a:tbl>
          </a:graphicData>
        </a:graphic>
      </p:graphicFrame>
      <p:sp>
        <p:nvSpPr>
          <p:cNvPr id="5" name="Rectangle 1">
            <a:extLst>
              <a:ext uri="{FF2B5EF4-FFF2-40B4-BE49-F238E27FC236}">
                <a16:creationId xmlns:a16="http://schemas.microsoft.com/office/drawing/2014/main" xmlns="" id="{8F0FD3E8-405A-1841-1005-3C4A1DFFAA8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ZA" altLang="en-US" sz="900" b="0" i="0" u="none" strike="noStrike" kern="1200" cap="none" spc="0" normalizeH="0" baseline="0" noProof="0">
                <a:ln>
                  <a:noFill/>
                </a:ln>
                <a:solidFill>
                  <a:srgbClr val="343433"/>
                </a:solidFill>
                <a:effectLst/>
                <a:uLnTx/>
                <a:uFillTx/>
                <a:latin typeface="Arial" panose="020B0604020202020204" pitchFamily="34" charset="0"/>
                <a:ea typeface="Arial" panose="020B0604020202020204" pitchFamily="34" charset="0"/>
                <a:cs typeface="+mn-cs"/>
              </a:rPr>
              <a:t> </a:t>
            </a: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descr="A picture containing logo&#10;&#10;Description automatically generated">
            <a:extLst>
              <a:ext uri="{FF2B5EF4-FFF2-40B4-BE49-F238E27FC236}">
                <a16:creationId xmlns:a16="http://schemas.microsoft.com/office/drawing/2014/main" xmlns="" id="{75EFEE36-482F-5D56-B5C6-E699CEA5241C}"/>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847303" y="1138"/>
            <a:ext cx="1177159" cy="706510"/>
          </a:xfrm>
          <a:prstGeom prst="rect">
            <a:avLst/>
          </a:prstGeom>
        </p:spPr>
      </p:pic>
    </p:spTree>
    <p:extLst>
      <p:ext uri="{BB962C8B-B14F-4D97-AF65-F5344CB8AC3E}">
        <p14:creationId xmlns:p14="http://schemas.microsoft.com/office/powerpoint/2010/main" xmlns="" val="100343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03A4A2D9-7501-AB79-C7C7-4A3010A68350}"/>
              </a:ext>
            </a:extLst>
          </p:cNvPr>
          <p:cNvSpPr>
            <a:spLocks noGrp="1"/>
          </p:cNvSpPr>
          <p:nvPr>
            <p:ph type="subTitle" idx="1"/>
          </p:nvPr>
        </p:nvSpPr>
        <p:spPr>
          <a:xfrm>
            <a:off x="226162" y="3930151"/>
            <a:ext cx="5935540" cy="1287887"/>
          </a:xfrm>
        </p:spPr>
        <p:txBody>
          <a:bodyPr>
            <a:normAutofit fontScale="32500" lnSpcReduction="20000"/>
          </a:bodyPr>
          <a:lstStyle/>
          <a:p>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 April 2023-31 March 2024</a:t>
            </a:r>
          </a:p>
        </p:txBody>
      </p:sp>
      <p:sp>
        <p:nvSpPr>
          <p:cNvPr id="10" name="Google Shape;11663;p55">
            <a:extLst>
              <a:ext uri="{FF2B5EF4-FFF2-40B4-BE49-F238E27FC236}">
                <a16:creationId xmlns:a16="http://schemas.microsoft.com/office/drawing/2014/main" xmlns="" id="{A56461B9-781C-1414-73A8-39A05B5C6595}"/>
              </a:ext>
            </a:extLst>
          </p:cNvPr>
          <p:cNvSpPr>
            <a:spLocks/>
          </p:cNvSpPr>
          <p:nvPr/>
        </p:nvSpPr>
        <p:spPr>
          <a:xfrm>
            <a:off x="1224195" y="6322227"/>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nvGrpSpPr>
          <p:cNvPr id="12" name="Google Shape;11664;p55">
            <a:extLst>
              <a:ext uri="{FF2B5EF4-FFF2-40B4-BE49-F238E27FC236}">
                <a16:creationId xmlns:a16="http://schemas.microsoft.com/office/drawing/2014/main" xmlns="" id="{48EB91C5-EA7D-C4E8-323D-13DFB9250270}"/>
              </a:ext>
            </a:extLst>
          </p:cNvPr>
          <p:cNvGrpSpPr>
            <a:grpSpLocks/>
          </p:cNvGrpSpPr>
          <p:nvPr/>
        </p:nvGrpSpPr>
        <p:grpSpPr>
          <a:xfrm>
            <a:off x="1673667" y="6322227"/>
            <a:ext cx="346056" cy="345674"/>
            <a:chOff x="3303268" y="3817349"/>
            <a:chExt cx="346056" cy="345674"/>
          </a:xfrm>
          <a:solidFill>
            <a:schemeClr val="accent1"/>
          </a:solidFill>
        </p:grpSpPr>
        <p:sp>
          <p:nvSpPr>
            <p:cNvPr id="16" name="Google Shape;11665;p55">
              <a:extLst>
                <a:ext uri="{FF2B5EF4-FFF2-40B4-BE49-F238E27FC236}">
                  <a16:creationId xmlns:a16="http://schemas.microsoft.com/office/drawing/2014/main" xmlns="" id="{2B46558A-8E1A-3BB2-29F3-3E024969A50C}"/>
                </a:ext>
              </a:extLst>
            </p:cNvPr>
            <p:cNvSpPr>
              <a:spLocks/>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8" name="Google Shape;11666;p55">
              <a:extLst>
                <a:ext uri="{FF2B5EF4-FFF2-40B4-BE49-F238E27FC236}">
                  <a16:creationId xmlns:a16="http://schemas.microsoft.com/office/drawing/2014/main" xmlns="" id="{5A31E90E-5197-3518-3779-4E6C4E8F38A4}"/>
                </a:ext>
              </a:extLst>
            </p:cNvPr>
            <p:cNvSpPr>
              <a:spLocks/>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9" name="Google Shape;11667;p55">
              <a:extLst>
                <a:ext uri="{FF2B5EF4-FFF2-40B4-BE49-F238E27FC236}">
                  <a16:creationId xmlns:a16="http://schemas.microsoft.com/office/drawing/2014/main" xmlns="" id="{71A1D272-8A84-DC38-8E00-51DD8C7DE2F8}"/>
                </a:ext>
              </a:extLst>
            </p:cNvPr>
            <p:cNvSpPr>
              <a:spLocks/>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0" name="Google Shape;11668;p55">
              <a:extLst>
                <a:ext uri="{FF2B5EF4-FFF2-40B4-BE49-F238E27FC236}">
                  <a16:creationId xmlns:a16="http://schemas.microsoft.com/office/drawing/2014/main" xmlns="" id="{030BB7F2-2CB7-3670-CCAE-2B7EA4F9DF01}"/>
                </a:ext>
              </a:extLst>
            </p:cNvPr>
            <p:cNvSpPr>
              <a:spLocks/>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32" name="Google Shape;11669;p55">
            <a:extLst>
              <a:ext uri="{FF2B5EF4-FFF2-40B4-BE49-F238E27FC236}">
                <a16:creationId xmlns:a16="http://schemas.microsoft.com/office/drawing/2014/main" xmlns="" id="{3EB35024-DD76-6E1A-2C35-0EA818B649C0}"/>
              </a:ext>
            </a:extLst>
          </p:cNvPr>
          <p:cNvGrpSpPr>
            <a:grpSpLocks/>
          </p:cNvGrpSpPr>
          <p:nvPr/>
        </p:nvGrpSpPr>
        <p:grpSpPr>
          <a:xfrm>
            <a:off x="2122756" y="6322227"/>
            <a:ext cx="346056" cy="345674"/>
            <a:chOff x="3752358" y="3817349"/>
            <a:chExt cx="346056" cy="345674"/>
          </a:xfrm>
          <a:solidFill>
            <a:schemeClr val="accent1"/>
          </a:solidFill>
        </p:grpSpPr>
        <p:sp>
          <p:nvSpPr>
            <p:cNvPr id="34" name="Google Shape;11670;p55">
              <a:extLst>
                <a:ext uri="{FF2B5EF4-FFF2-40B4-BE49-F238E27FC236}">
                  <a16:creationId xmlns:a16="http://schemas.microsoft.com/office/drawing/2014/main" xmlns="" id="{1E5D3D77-361F-290C-A9DF-C768EF149344}"/>
                </a:ext>
              </a:extLst>
            </p:cNvPr>
            <p:cNvSpPr>
              <a:spLocks/>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6" name="Google Shape;11671;p55">
              <a:extLst>
                <a:ext uri="{FF2B5EF4-FFF2-40B4-BE49-F238E27FC236}">
                  <a16:creationId xmlns:a16="http://schemas.microsoft.com/office/drawing/2014/main" xmlns="" id="{BC3E1368-471A-0FA2-9AA1-49C5AFF53CFA}"/>
                </a:ext>
              </a:extLst>
            </p:cNvPr>
            <p:cNvSpPr>
              <a:spLocks/>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8" name="Google Shape;11672;p55">
              <a:extLst>
                <a:ext uri="{FF2B5EF4-FFF2-40B4-BE49-F238E27FC236}">
                  <a16:creationId xmlns:a16="http://schemas.microsoft.com/office/drawing/2014/main" xmlns="" id="{3912F0FE-BA41-F7C7-FA5C-B40451883E19}"/>
                </a:ext>
              </a:extLst>
            </p:cNvPr>
            <p:cNvSpPr>
              <a:spLocks/>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9" name="Google Shape;11673;p55">
              <a:extLst>
                <a:ext uri="{FF2B5EF4-FFF2-40B4-BE49-F238E27FC236}">
                  <a16:creationId xmlns:a16="http://schemas.microsoft.com/office/drawing/2014/main" xmlns="" id="{DF5981F3-2E1E-6D80-0A73-3FB5E537CD12}"/>
                </a:ext>
              </a:extLst>
            </p:cNvPr>
            <p:cNvSpPr>
              <a:spLocks/>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40" name="Google Shape;11682;p55">
            <a:extLst>
              <a:ext uri="{FF2B5EF4-FFF2-40B4-BE49-F238E27FC236}">
                <a16:creationId xmlns:a16="http://schemas.microsoft.com/office/drawing/2014/main" xmlns="" id="{67058060-A9CF-83E5-C336-0879C027063B}"/>
              </a:ext>
            </a:extLst>
          </p:cNvPr>
          <p:cNvGrpSpPr>
            <a:grpSpLocks/>
          </p:cNvGrpSpPr>
          <p:nvPr/>
        </p:nvGrpSpPr>
        <p:grpSpPr>
          <a:xfrm>
            <a:off x="2571846" y="6322227"/>
            <a:ext cx="346024" cy="345674"/>
            <a:chOff x="4201447" y="3817349"/>
            <a:chExt cx="346024" cy="345674"/>
          </a:xfrm>
          <a:solidFill>
            <a:schemeClr val="accent1"/>
          </a:solidFill>
        </p:grpSpPr>
        <p:sp>
          <p:nvSpPr>
            <p:cNvPr id="42" name="Google Shape;11683;p55">
              <a:extLst>
                <a:ext uri="{FF2B5EF4-FFF2-40B4-BE49-F238E27FC236}">
                  <a16:creationId xmlns:a16="http://schemas.microsoft.com/office/drawing/2014/main" xmlns="" id="{5963CC7F-B7A0-D2DB-2187-3EBCD2F5468A}"/>
                </a:ext>
              </a:extLst>
            </p:cNvPr>
            <p:cNvSpPr>
              <a:spLocks/>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44" name="Google Shape;11684;p55">
              <a:extLst>
                <a:ext uri="{FF2B5EF4-FFF2-40B4-BE49-F238E27FC236}">
                  <a16:creationId xmlns:a16="http://schemas.microsoft.com/office/drawing/2014/main" xmlns="" id="{C8F605B8-3FD5-656D-E973-A14317D03481}"/>
                </a:ext>
              </a:extLst>
            </p:cNvPr>
            <p:cNvSpPr>
              <a:spLocks/>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Grandview Display"/>
                <a:ea typeface="+mn-ea"/>
                <a:cs typeface="+mn-cs"/>
              </a:endParaRPr>
            </a:p>
          </p:txBody>
        </p:sp>
      </p:grpSp>
      <p:pic>
        <p:nvPicPr>
          <p:cNvPr id="53" name="Picture 52" descr="A picture containing logo&#10;&#10;Description automatically generated">
            <a:extLst>
              <a:ext uri="{FF2B5EF4-FFF2-40B4-BE49-F238E27FC236}">
                <a16:creationId xmlns:a16="http://schemas.microsoft.com/office/drawing/2014/main" xmlns="" id="{DD534D4F-52DF-B38D-937E-85DC13CA5EB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91060" y="0"/>
            <a:ext cx="1600940" cy="960856"/>
          </a:xfrm>
          <a:prstGeom prst="rect">
            <a:avLst/>
          </a:prstGeom>
        </p:spPr>
      </p:pic>
      <p:grpSp>
        <p:nvGrpSpPr>
          <p:cNvPr id="56" name="Google Shape;12293;p55">
            <a:extLst>
              <a:ext uri="{FF2B5EF4-FFF2-40B4-BE49-F238E27FC236}">
                <a16:creationId xmlns:a16="http://schemas.microsoft.com/office/drawing/2014/main" xmlns="" id="{7F5A1969-55B1-FA70-41C5-E47AF07F3E43}"/>
              </a:ext>
            </a:extLst>
          </p:cNvPr>
          <p:cNvGrpSpPr>
            <a:grpSpLocks noGrp="1" noUngrp="1" noRot="1" noMove="1" noResize="1"/>
          </p:cNvGrpSpPr>
          <p:nvPr/>
        </p:nvGrpSpPr>
        <p:grpSpPr>
          <a:xfrm>
            <a:off x="3020904" y="6322227"/>
            <a:ext cx="346056" cy="345674"/>
            <a:chOff x="2238181" y="4120624"/>
            <a:chExt cx="346056" cy="345674"/>
          </a:xfrm>
          <a:solidFill>
            <a:srgbClr val="4472C4"/>
          </a:solidFill>
        </p:grpSpPr>
        <p:grpSp>
          <p:nvGrpSpPr>
            <p:cNvPr id="57" name="Google Shape;12294;p55">
              <a:extLst>
                <a:ext uri="{FF2B5EF4-FFF2-40B4-BE49-F238E27FC236}">
                  <a16:creationId xmlns:a16="http://schemas.microsoft.com/office/drawing/2014/main" xmlns="" id="{31C8E22B-5268-FDB7-A044-9C83648F8086}"/>
                </a:ext>
              </a:extLst>
            </p:cNvPr>
            <p:cNvGrpSpPr>
              <a:grpSpLocks noGrp="1" noUngrp="1" noRot="1" noMove="1" noResize="1"/>
            </p:cNvGrpSpPr>
            <p:nvPr/>
          </p:nvGrpSpPr>
          <p:grpSpPr>
            <a:xfrm>
              <a:off x="2309155" y="4177413"/>
              <a:ext cx="203862" cy="231903"/>
              <a:chOff x="1512725" y="258500"/>
              <a:chExt cx="4570900" cy="5199625"/>
            </a:xfrm>
            <a:grpFill/>
          </p:grpSpPr>
          <p:sp>
            <p:nvSpPr>
              <p:cNvPr id="59" name="Google Shape;12295;p55">
                <a:extLst>
                  <a:ext uri="{FF2B5EF4-FFF2-40B4-BE49-F238E27FC236}">
                    <a16:creationId xmlns:a16="http://schemas.microsoft.com/office/drawing/2014/main" xmlns="" id="{F811CA91-F203-0364-4746-C062BE369158}"/>
                  </a:ext>
                </a:extLst>
              </p:cNvPr>
              <p:cNvSpPr>
                <a:spLocks noGrp="1" noRot="1" noMove="1" noResize="1" noEditPoints="1" noAdjustHandles="1" noChangeArrowheads="1" noChangeShapeType="1"/>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sp>
            <p:nvSpPr>
              <p:cNvPr id="60" name="Google Shape;12296;p55">
                <a:extLst>
                  <a:ext uri="{FF2B5EF4-FFF2-40B4-BE49-F238E27FC236}">
                    <a16:creationId xmlns:a16="http://schemas.microsoft.com/office/drawing/2014/main" xmlns="" id="{F9179F81-F308-ACC4-F36C-6AAF5901AABE}"/>
                  </a:ext>
                </a:extLst>
              </p:cNvPr>
              <p:cNvSpPr>
                <a:spLocks noGrp="1" noRot="1" noMove="1" noResize="1" noEditPoints="1" noAdjustHandles="1" noChangeArrowheads="1" noChangeShapeType="1"/>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
          <p:nvSpPr>
            <p:cNvPr id="58" name="Google Shape;12297;p55">
              <a:extLst>
                <a:ext uri="{FF2B5EF4-FFF2-40B4-BE49-F238E27FC236}">
                  <a16:creationId xmlns:a16="http://schemas.microsoft.com/office/drawing/2014/main" xmlns="" id="{4C0334E9-8CF1-C927-EA52-48FB0E6D1FDF}"/>
                </a:ext>
              </a:extLst>
            </p:cNvPr>
            <p:cNvSpPr>
              <a:spLocks noGrp="1" noRot="1" noMove="1" noResize="1" noEditPoints="1" noAdjustHandles="1" noChangeArrowheads="1" noChangeShapeType="1"/>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
        <p:nvSpPr>
          <p:cNvPr id="3" name="Title 2">
            <a:extLst>
              <a:ext uri="{FF2B5EF4-FFF2-40B4-BE49-F238E27FC236}">
                <a16:creationId xmlns:a16="http://schemas.microsoft.com/office/drawing/2014/main" xmlns="" id="{507239CA-ADA1-13F8-2D3E-54EA88290781}"/>
              </a:ext>
            </a:extLst>
          </p:cNvPr>
          <p:cNvSpPr>
            <a:spLocks noGrp="1"/>
          </p:cNvSpPr>
          <p:nvPr>
            <p:ph type="ctrTitle"/>
          </p:nvPr>
        </p:nvSpPr>
        <p:spPr>
          <a:xfrm>
            <a:off x="399190" y="2760634"/>
            <a:ext cx="5935540" cy="1158949"/>
          </a:xfrm>
        </p:spPr>
        <p:txBody>
          <a:bodyPr>
            <a:normAutofit/>
          </a:bodyPr>
          <a:lstStyle/>
          <a:p>
            <a:r>
              <a:rPr lang="en-US" sz="4800" b="1" dirty="0">
                <a:solidFill>
                  <a:schemeClr val="accent1">
                    <a:lumMod val="75000"/>
                  </a:schemeClr>
                </a:solidFill>
                <a:latin typeface="Calibri" panose="020F0502020204030204" pitchFamily="34" charset="0"/>
                <a:cs typeface="Calibri" panose="020F0502020204030204" pitchFamily="34" charset="0"/>
              </a:rPr>
              <a:t>APP 2023/24 </a:t>
            </a:r>
            <a:endParaRPr lang="en-ZA" sz="48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32312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xmlns="" id="{8BB10D95-1B63-ECCE-CA66-0EE44580F9D8}"/>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pic>
        <p:nvPicPr>
          <p:cNvPr id="3" name="Content Placeholder 4" descr="A picture containing shape&#10;&#10;Description automatically generated">
            <a:extLst>
              <a:ext uri="{FF2B5EF4-FFF2-40B4-BE49-F238E27FC236}">
                <a16:creationId xmlns:a16="http://schemas.microsoft.com/office/drawing/2014/main" xmlns="" id="{FFAF7A50-E6F2-FEC4-A4DD-1458B44591BC}"/>
              </a:ext>
            </a:extLst>
          </p:cNvPr>
          <p:cNvPicPr>
            <a:picLocks/>
          </p:cNvPicPr>
          <p:nvPr/>
        </p:nvPicPr>
        <p:blipFill rotWithShape="1">
          <a:blip r:embed="rId4"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sp>
        <p:nvSpPr>
          <p:cNvPr id="2" name="Title 1"/>
          <p:cNvSpPr>
            <a:spLocks noGrp="1"/>
          </p:cNvSpPr>
          <p:nvPr>
            <p:ph type="title"/>
          </p:nvPr>
        </p:nvSpPr>
        <p:spPr>
          <a:xfrm>
            <a:off x="683393" y="142875"/>
            <a:ext cx="10558913" cy="914688"/>
          </a:xfrm>
        </p:spPr>
        <p:txBody>
          <a:bodyPr/>
          <a:lstStyle/>
          <a:p>
            <a:pPr algn="ctr"/>
            <a:r>
              <a:rPr lang="en-US" b="0" dirty="0">
                <a:solidFill>
                  <a:schemeClr val="tx1"/>
                </a:solidFill>
              </a:rPr>
              <a:t>Current Strategic Planning Cycle April 2020/21-March 2024/25</a:t>
            </a:r>
            <a:endParaRPr lang="en-GB" b="0" dirty="0"/>
          </a:p>
        </p:txBody>
      </p:sp>
      <p:graphicFrame>
        <p:nvGraphicFramePr>
          <p:cNvPr id="6" name="Content Placeholder 5"/>
          <p:cNvGraphicFramePr>
            <a:graphicFrameLocks noGrp="1"/>
          </p:cNvGraphicFramePr>
          <p:nvPr>
            <p:ph idx="1"/>
          </p:nvPr>
        </p:nvGraphicFramePr>
        <p:xfrm>
          <a:off x="683394" y="1182691"/>
          <a:ext cx="10489431" cy="5054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xmlns="" id="{E6B2C95F-2D73-483A-8F97-467352699946}"/>
              </a:ext>
            </a:extLst>
          </p:cNvPr>
          <p:cNvGraphicFramePr/>
          <p:nvPr>
            <p:extLst>
              <p:ext uri="{D42A27DB-BD31-4B8C-83A1-F6EECF244321}">
                <p14:modId xmlns:p14="http://schemas.microsoft.com/office/powerpoint/2010/main" xmlns="" val="660102492"/>
              </p:ext>
            </p:extLst>
          </p:nvPr>
        </p:nvGraphicFramePr>
        <p:xfrm>
          <a:off x="847023" y="1267230"/>
          <a:ext cx="10395283" cy="55447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Rectangle 8">
            <a:extLst>
              <a:ext uri="{FF2B5EF4-FFF2-40B4-BE49-F238E27FC236}">
                <a16:creationId xmlns:a16="http://schemas.microsoft.com/office/drawing/2014/main" xmlns="" id="{1ACD8836-142D-4517-149B-5D7240740F3D}"/>
              </a:ext>
            </a:extLst>
          </p:cNvPr>
          <p:cNvSpPr/>
          <p:nvPr/>
        </p:nvSpPr>
        <p:spPr>
          <a:xfrm>
            <a:off x="6607382" y="4175277"/>
            <a:ext cx="1799924" cy="2437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2023/24 APP</a:t>
            </a:r>
            <a:endParaRPr kumimoji="0" lang="en-ZA"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9EC8564-77F8-D050-EC78-67B2F76C1520}"/>
              </a:ext>
            </a:extLst>
          </p:cNvPr>
          <p:cNvSpPr/>
          <p:nvPr/>
        </p:nvSpPr>
        <p:spPr>
          <a:xfrm>
            <a:off x="8407306" y="4624942"/>
            <a:ext cx="1881738" cy="21870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2024/25 APP</a:t>
            </a:r>
            <a:endParaRPr kumimoji="0" lang="en-ZA"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8" name="Picture 77" descr="A picture containing logo&#10;&#10;Description automatically generated">
            <a:extLst>
              <a:ext uri="{FF2B5EF4-FFF2-40B4-BE49-F238E27FC236}">
                <a16:creationId xmlns:a16="http://schemas.microsoft.com/office/drawing/2014/main" xmlns="" id="{F9683EB5-D815-1B5B-6829-6E3F5AEE9046}"/>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1916755" y="2308"/>
            <a:ext cx="1177159" cy="706510"/>
          </a:xfrm>
          <a:prstGeom prst="rect">
            <a:avLst/>
          </a:prstGeom>
        </p:spPr>
      </p:pic>
    </p:spTree>
    <p:extLst>
      <p:ext uri="{BB962C8B-B14F-4D97-AF65-F5344CB8AC3E}">
        <p14:creationId xmlns:p14="http://schemas.microsoft.com/office/powerpoint/2010/main" xmlns="" val="285458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7E5E23B-CBEE-018A-51AF-8A9F8DAE7085}"/>
              </a:ext>
            </a:extLst>
          </p:cNvPr>
          <p:cNvSpPr>
            <a:spLocks noGrp="1"/>
          </p:cNvSpPr>
          <p:nvPr>
            <p:ph type="title"/>
          </p:nvPr>
        </p:nvSpPr>
        <p:spPr>
          <a:xfrm>
            <a:off x="838200" y="556995"/>
            <a:ext cx="10515600" cy="1133693"/>
          </a:xfrm>
        </p:spPr>
        <p:txBody>
          <a:bodyPr>
            <a:normAutofit/>
          </a:bodyPr>
          <a:lstStyle/>
          <a:p>
            <a:r>
              <a:rPr lang="en-US" sz="5200" dirty="0"/>
              <a:t>Situational Analysis</a:t>
            </a:r>
            <a:endParaRPr lang="en-ZA" sz="5200" dirty="0"/>
          </a:p>
        </p:txBody>
      </p:sp>
      <p:graphicFrame>
        <p:nvGraphicFramePr>
          <p:cNvPr id="5" name="Content Placeholder 2">
            <a:extLst>
              <a:ext uri="{FF2B5EF4-FFF2-40B4-BE49-F238E27FC236}">
                <a16:creationId xmlns:a16="http://schemas.microsoft.com/office/drawing/2014/main" xmlns="" id="{C85763EA-3CFF-6196-9993-16AA14C5141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6102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7671" y="986525"/>
            <a:ext cx="6662833"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Programme 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Office of the CEO, Legal, Governance, Risk &amp; Compliance, People Management and Finance and Administration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nip Diagonal Corner Rectangle 9"/>
          <p:cNvSpPr/>
          <p:nvPr/>
        </p:nvSpPr>
        <p:spPr>
          <a:xfrm>
            <a:off x="2366963" y="986525"/>
            <a:ext cx="6783541" cy="719839"/>
          </a:xfrm>
          <a:prstGeom prst="snip2Diag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2183269699"/>
              </p:ext>
            </p:extLst>
          </p:nvPr>
        </p:nvGraphicFramePr>
        <p:xfrm>
          <a:off x="208015" y="1807038"/>
          <a:ext cx="11086953" cy="4588678"/>
        </p:xfrm>
        <a:graphic>
          <a:graphicData uri="http://schemas.openxmlformats.org/drawingml/2006/table">
            <a:tbl>
              <a:tblPr firstRow="1" bandRow="1">
                <a:tableStyleId>{69012ECD-51FC-41F1-AA8D-1B2483CD663E}</a:tableStyleId>
              </a:tblPr>
              <a:tblGrid>
                <a:gridCol w="3614929">
                  <a:extLst>
                    <a:ext uri="{9D8B030D-6E8A-4147-A177-3AD203B41FA5}">
                      <a16:colId xmlns:a16="http://schemas.microsoft.com/office/drawing/2014/main" xmlns="" val="2187201240"/>
                    </a:ext>
                  </a:extLst>
                </a:gridCol>
                <a:gridCol w="3675202">
                  <a:extLst>
                    <a:ext uri="{9D8B030D-6E8A-4147-A177-3AD203B41FA5}">
                      <a16:colId xmlns:a16="http://schemas.microsoft.com/office/drawing/2014/main" xmlns="" val="2971275385"/>
                    </a:ext>
                  </a:extLst>
                </a:gridCol>
                <a:gridCol w="3796822">
                  <a:extLst>
                    <a:ext uri="{9D8B030D-6E8A-4147-A177-3AD203B41FA5}">
                      <a16:colId xmlns:a16="http://schemas.microsoft.com/office/drawing/2014/main" xmlns="" val="2947466898"/>
                    </a:ext>
                  </a:extLst>
                </a:gridCol>
              </a:tblGrid>
              <a:tr h="550765">
                <a:tc>
                  <a:txBody>
                    <a:bodyPr/>
                    <a:lstStyle/>
                    <a:p>
                      <a:r>
                        <a:rPr lang="en-ZA" dirty="0"/>
                        <a:t>Output</a:t>
                      </a:r>
                    </a:p>
                  </a:txBody>
                  <a:tcPr/>
                </a:tc>
                <a:tc>
                  <a:txBody>
                    <a:bodyPr/>
                    <a:lstStyle/>
                    <a:p>
                      <a:r>
                        <a:rPr lang="en-US" dirty="0"/>
                        <a:t>Audited performance 2021/22</a:t>
                      </a:r>
                      <a:endParaRPr lang="en-ZA" dirty="0"/>
                    </a:p>
                  </a:txBody>
                  <a:tcPr/>
                </a:tc>
                <a:tc>
                  <a:txBody>
                    <a:bodyPr/>
                    <a:lstStyle/>
                    <a:p>
                      <a:r>
                        <a:rPr lang="en-ZA" dirty="0"/>
                        <a:t>2023/24 Target</a:t>
                      </a:r>
                    </a:p>
                  </a:txBody>
                  <a:tcPr/>
                </a:tc>
                <a:extLst>
                  <a:ext uri="{0D108BD9-81ED-4DB2-BD59-A6C34878D82A}">
                    <a16:rowId xmlns:a16="http://schemas.microsoft.com/office/drawing/2014/main" xmlns="" val="1962675788"/>
                  </a:ext>
                </a:extLst>
              </a:tr>
              <a:tr h="1345971">
                <a:tc>
                  <a:txBody>
                    <a:bodyPr/>
                    <a:lstStyle/>
                    <a:p>
                      <a:pPr algn="l">
                        <a:lnSpc>
                          <a:spcPct val="107000"/>
                        </a:lnSpc>
                        <a:spcAft>
                          <a:spcPts val="800"/>
                        </a:spcAft>
                      </a:pPr>
                      <a:r>
                        <a:rPr lang="en-GB" sz="1800" b="0" dirty="0">
                          <a:solidFill>
                            <a:schemeClr val="tx1"/>
                          </a:solidFill>
                          <a:effectLst/>
                          <a:latin typeface="+mn-lt"/>
                          <a:ea typeface="Times New Roman" panose="02020603050405020304" pitchFamily="18" charset="0"/>
                          <a:cs typeface="Calibri"/>
                        </a:rPr>
                        <a:t>National and international promotion of the SA NQF </a:t>
                      </a:r>
                      <a:endParaRPr lang="en-ZA"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800" dirty="0">
                          <a:solidFill>
                            <a:schemeClr val="tx1"/>
                          </a:solidFill>
                          <a:effectLst/>
                          <a:latin typeface="+mn-lt"/>
                          <a:ea typeface="Times New Roman" panose="02020603050405020304" pitchFamily="18" charset="0"/>
                          <a:cs typeface="Times New Roman"/>
                        </a:rPr>
                        <a:t>Achieved: two initiatives implemented</a:t>
                      </a:r>
                      <a:endParaRPr lang="en-ZA" sz="1800" dirty="0">
                        <a:solidFill>
                          <a:schemeClr val="tx1"/>
                        </a:solidFill>
                        <a:effectLst/>
                        <a:latin typeface="+mn-lt"/>
                        <a:ea typeface="Calibri" panose="020F0502020204030204" pitchFamily="34" charset="0"/>
                        <a:cs typeface="Times New Roman"/>
                      </a:endParaRPr>
                    </a:p>
                  </a:txBody>
                  <a:tcPr marL="68580" marR="68580" marT="0" marB="0"/>
                </a:tc>
                <a:tc>
                  <a:txBody>
                    <a:bodyPr/>
                    <a:lstStyle/>
                    <a:p>
                      <a:pPr marL="342900" indent="-342900" algn="l">
                        <a:lnSpc>
                          <a:spcPct val="107000"/>
                        </a:lnSpc>
                        <a:spcAft>
                          <a:spcPts val="800"/>
                        </a:spcAft>
                        <a:buAutoNum type="arabicPeriod"/>
                      </a:pPr>
                      <a:r>
                        <a:rPr lang="en-GB" sz="1800" b="0" dirty="0">
                          <a:solidFill>
                            <a:srgbClr val="FF0000"/>
                          </a:solidFill>
                          <a:effectLst/>
                          <a:latin typeface="+mn-lt"/>
                          <a:ea typeface="Ebrima"/>
                          <a:cs typeface="Ebrima"/>
                        </a:rPr>
                        <a:t>Implement two initiatives to promote the SA NQF</a:t>
                      </a:r>
                      <a:endParaRPr lang="en-ZA" sz="1800" b="0" dirty="0">
                        <a:solidFill>
                          <a:srgbClr val="FF0000"/>
                        </a:solidFill>
                        <a:effectLst/>
                        <a:latin typeface="+mn-lt"/>
                        <a:ea typeface="Ebrima"/>
                        <a:cs typeface="Ebrima"/>
                      </a:endParaRPr>
                    </a:p>
                  </a:txBody>
                  <a:tcPr marL="68580" marR="68580" marT="0" marB="0"/>
                </a:tc>
                <a:extLst>
                  <a:ext uri="{0D108BD9-81ED-4DB2-BD59-A6C34878D82A}">
                    <a16:rowId xmlns:a16="http://schemas.microsoft.com/office/drawing/2014/main" xmlns="" val="4147508948"/>
                  </a:ext>
                </a:extLst>
              </a:tr>
              <a:tr h="1345971">
                <a:tc>
                  <a:txBody>
                    <a:bodyPr/>
                    <a:lstStyle/>
                    <a:p>
                      <a:pPr marL="15875" algn="l">
                        <a:lnSpc>
                          <a:spcPct val="107000"/>
                        </a:lnSpc>
                        <a:spcAft>
                          <a:spcPts val="800"/>
                        </a:spcAft>
                      </a:pPr>
                      <a:r>
                        <a:rPr lang="en-GB" sz="1800" b="0" dirty="0">
                          <a:solidFill>
                            <a:schemeClr val="tx1"/>
                          </a:solidFill>
                          <a:effectLst/>
                          <a:latin typeface="+mn-lt"/>
                          <a:ea typeface="Times New Roman" panose="02020603050405020304" pitchFamily="18" charset="0"/>
                          <a:cs typeface="Calibri"/>
                        </a:rPr>
                        <a:t>Sharing of national and international trends and best practices with stakeholders</a:t>
                      </a:r>
                      <a:endParaRPr lang="en-ZA" sz="1800" b="0" dirty="0">
                        <a:solidFill>
                          <a:schemeClr val="tx1"/>
                        </a:solidFill>
                        <a:effectLst/>
                        <a:latin typeface="+mn-lt"/>
                        <a:ea typeface="Calibri" panose="020F0502020204030204" pitchFamily="34" charset="0"/>
                        <a:cs typeface="Calibri"/>
                      </a:endParaRPr>
                    </a:p>
                  </a:txBody>
                  <a:tcPr marL="68580" marR="68580" marT="0" marB="0"/>
                </a:tc>
                <a:tc>
                  <a:txBody>
                    <a:bodyPr/>
                    <a:lstStyle/>
                    <a:p>
                      <a:pPr algn="l">
                        <a:lnSpc>
                          <a:spcPct val="107000"/>
                        </a:lnSpc>
                        <a:spcAft>
                          <a:spcPts val="800"/>
                        </a:spcAft>
                      </a:pPr>
                      <a:r>
                        <a:rPr lang="en-GB" sz="1800" dirty="0">
                          <a:solidFill>
                            <a:schemeClr val="tx1"/>
                          </a:solidFill>
                          <a:effectLst/>
                          <a:latin typeface="+mn-lt"/>
                          <a:ea typeface="Times New Roman" panose="02020603050405020304" pitchFamily="18" charset="0"/>
                          <a:cs typeface="Calibri"/>
                        </a:rPr>
                        <a:t>Achieved: two initiatives to share national and international best practice</a:t>
                      </a:r>
                      <a:endParaRPr lang="en-ZA" sz="1800" dirty="0">
                        <a:solidFill>
                          <a:schemeClr val="tx1"/>
                        </a:solidFill>
                        <a:effectLst/>
                        <a:latin typeface="+mn-lt"/>
                        <a:ea typeface="Calibri" panose="020F0502020204030204" pitchFamily="34" charset="0"/>
                        <a:cs typeface="Calibri"/>
                      </a:endParaRPr>
                    </a:p>
                  </a:txBody>
                  <a:tcPr marL="68580" marR="68580" marT="0" marB="0"/>
                </a:tc>
                <a:tc>
                  <a:txBody>
                    <a:bodyPr/>
                    <a:lstStyle/>
                    <a:p>
                      <a:pPr algn="l">
                        <a:lnSpc>
                          <a:spcPct val="107000"/>
                        </a:lnSpc>
                        <a:spcAft>
                          <a:spcPts val="800"/>
                        </a:spcAft>
                      </a:pPr>
                      <a:r>
                        <a:rPr lang="en-GB" sz="1800" b="0" dirty="0">
                          <a:solidFill>
                            <a:srgbClr val="FF0000"/>
                          </a:solidFill>
                          <a:effectLst/>
                          <a:latin typeface="+mn-lt"/>
                          <a:ea typeface="Ebrima"/>
                          <a:cs typeface="Ebrima"/>
                        </a:rPr>
                        <a:t>2. Identify and implement one initiative to promote best practices. </a:t>
                      </a:r>
                      <a:endParaRPr lang="en-ZA" sz="1800" b="0" dirty="0">
                        <a:solidFill>
                          <a:srgbClr val="FF0000"/>
                        </a:solidFill>
                        <a:effectLst/>
                        <a:latin typeface="+mn-lt"/>
                        <a:ea typeface="Calibri" panose="020F0502020204030204" pitchFamily="34" charset="0"/>
                        <a:cs typeface="Arial"/>
                      </a:endParaRPr>
                    </a:p>
                    <a:p>
                      <a:pPr algn="l">
                        <a:lnSpc>
                          <a:spcPct val="107000"/>
                        </a:lnSpc>
                        <a:spcAft>
                          <a:spcPts val="800"/>
                        </a:spcAft>
                      </a:pPr>
                      <a:endParaRPr lang="en-ZA" sz="1800" b="0" dirty="0">
                        <a:solidFill>
                          <a:srgbClr val="FF0000"/>
                        </a:solidFill>
                        <a:effectLst/>
                        <a:latin typeface="+mn-lt"/>
                        <a:ea typeface="Calibri" panose="020F0502020204030204" pitchFamily="34" charset="0"/>
                        <a:cs typeface="Calibri"/>
                      </a:endParaRPr>
                    </a:p>
                  </a:txBody>
                  <a:tcPr marL="68580" marR="68580" marT="0" marB="0"/>
                </a:tc>
                <a:extLst>
                  <a:ext uri="{0D108BD9-81ED-4DB2-BD59-A6C34878D82A}">
                    <a16:rowId xmlns:a16="http://schemas.microsoft.com/office/drawing/2014/main" xmlns="" val="1169103697"/>
                  </a:ext>
                </a:extLst>
              </a:tr>
              <a:tr h="1345971">
                <a:tc>
                  <a:txBody>
                    <a:bodyPr/>
                    <a:lstStyle/>
                    <a:p>
                      <a:pPr marL="15875" lvl="0" algn="l">
                        <a:lnSpc>
                          <a:spcPct val="107000"/>
                        </a:lnSpc>
                        <a:spcAft>
                          <a:spcPts val="800"/>
                        </a:spcAft>
                        <a:buNone/>
                      </a:pPr>
                      <a:r>
                        <a:rPr lang="en-GB" sz="1800" b="0" dirty="0">
                          <a:solidFill>
                            <a:schemeClr val="tx1"/>
                          </a:solidFill>
                          <a:effectLst/>
                          <a:latin typeface="+mn-lt"/>
                          <a:cs typeface="Calibri"/>
                        </a:rPr>
                        <a:t>Implementation of the Addis Convention </a:t>
                      </a:r>
                      <a:endParaRPr lang="en-ZA" sz="1800" b="0" dirty="0">
                        <a:solidFill>
                          <a:schemeClr val="tx1"/>
                        </a:solidFill>
                        <a:effectLst/>
                        <a:latin typeface="+mn-lt"/>
                        <a:cs typeface="Arial"/>
                      </a:endParaRPr>
                    </a:p>
                  </a:txBody>
                  <a:tcPr marL="68580" marR="68580" marT="0" marB="0"/>
                </a:tc>
                <a:tc>
                  <a:txBody>
                    <a:bodyPr/>
                    <a:lstStyle/>
                    <a:p>
                      <a:r>
                        <a:rPr lang="en-GB" sz="1800" b="0" dirty="0">
                          <a:solidFill>
                            <a:schemeClr val="tx1"/>
                          </a:solidFill>
                          <a:latin typeface="+mn-lt"/>
                        </a:rPr>
                        <a:t>Achieved: Addis implementation plan developed</a:t>
                      </a:r>
                    </a:p>
                  </a:txBody>
                  <a:tcPr/>
                </a:tc>
                <a:tc>
                  <a:txBody>
                    <a:bodyPr/>
                    <a:lstStyle/>
                    <a:p>
                      <a:r>
                        <a:rPr lang="en-GB" sz="1800" b="0" dirty="0">
                          <a:solidFill>
                            <a:srgbClr val="FF0000"/>
                          </a:solidFill>
                          <a:latin typeface="+mn-lt"/>
                        </a:rPr>
                        <a:t>3. Rollout a second phase of the Refugee Pilot project </a:t>
                      </a:r>
                      <a:endParaRPr lang="en-ZA" sz="1800" b="0" dirty="0">
                        <a:solidFill>
                          <a:srgbClr val="FF0000"/>
                        </a:solidFill>
                        <a:latin typeface="+mn-lt"/>
                      </a:endParaRPr>
                    </a:p>
                    <a:p>
                      <a:endParaRPr lang="en-ZA" sz="1800" b="0" dirty="0">
                        <a:solidFill>
                          <a:srgbClr val="FF0000"/>
                        </a:solidFill>
                        <a:latin typeface="+mn-lt"/>
                      </a:endParaRPr>
                    </a:p>
                  </a:txBody>
                  <a:tcPr/>
                </a:tc>
                <a:extLst>
                  <a:ext uri="{0D108BD9-81ED-4DB2-BD59-A6C34878D82A}">
                    <a16:rowId xmlns:a16="http://schemas.microsoft.com/office/drawing/2014/main" xmlns="" val="2417542925"/>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3" name="Content Placeholder 4" descr="A picture containing shape&#10;&#10;Description automatically generated">
            <a:extLst>
              <a:ext uri="{FF2B5EF4-FFF2-40B4-BE49-F238E27FC236}">
                <a16:creationId xmlns:a16="http://schemas.microsoft.com/office/drawing/2014/main" xmlns="" id="{56A45F22-A477-31FF-B636-0CBF435BF626}"/>
              </a:ext>
            </a:extLst>
          </p:cNvPr>
          <p:cNvPicPr>
            <a:picLocks/>
          </p:cNvPicPr>
          <p:nvPr/>
        </p:nvPicPr>
        <p:blipFill rotWithShape="1">
          <a:blip r:embed="rId3"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F277535A-D074-151C-BFCE-E9B2A09AA607}"/>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360125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7671" y="986525"/>
            <a:ext cx="6662833"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Programme 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Office of the CEO, Legal, Governance, Risk &amp; Compliance, People Management and Finance and Administration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nip Diagonal Corner Rectangle 9"/>
          <p:cNvSpPr/>
          <p:nvPr/>
        </p:nvSpPr>
        <p:spPr>
          <a:xfrm>
            <a:off x="2366963" y="986525"/>
            <a:ext cx="6783541" cy="719839"/>
          </a:xfrm>
          <a:prstGeom prst="snip2Diag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nvGraphicFramePr>
        <p:xfrm>
          <a:off x="208015" y="1807038"/>
          <a:ext cx="11086953" cy="4588678"/>
        </p:xfrm>
        <a:graphic>
          <a:graphicData uri="http://schemas.openxmlformats.org/drawingml/2006/table">
            <a:tbl>
              <a:tblPr firstRow="1" bandRow="1">
                <a:tableStyleId>{69012ECD-51FC-41F1-AA8D-1B2483CD663E}</a:tableStyleId>
              </a:tblPr>
              <a:tblGrid>
                <a:gridCol w="3614929">
                  <a:extLst>
                    <a:ext uri="{9D8B030D-6E8A-4147-A177-3AD203B41FA5}">
                      <a16:colId xmlns:a16="http://schemas.microsoft.com/office/drawing/2014/main" xmlns="" val="2187201240"/>
                    </a:ext>
                  </a:extLst>
                </a:gridCol>
                <a:gridCol w="3675202">
                  <a:extLst>
                    <a:ext uri="{9D8B030D-6E8A-4147-A177-3AD203B41FA5}">
                      <a16:colId xmlns:a16="http://schemas.microsoft.com/office/drawing/2014/main" xmlns="" val="2971275385"/>
                    </a:ext>
                  </a:extLst>
                </a:gridCol>
                <a:gridCol w="3796822">
                  <a:extLst>
                    <a:ext uri="{9D8B030D-6E8A-4147-A177-3AD203B41FA5}">
                      <a16:colId xmlns:a16="http://schemas.microsoft.com/office/drawing/2014/main" xmlns="" val="2947466898"/>
                    </a:ext>
                  </a:extLst>
                </a:gridCol>
              </a:tblGrid>
              <a:tr h="550765">
                <a:tc>
                  <a:txBody>
                    <a:bodyPr/>
                    <a:lstStyle/>
                    <a:p>
                      <a:r>
                        <a:rPr lang="en-ZA" dirty="0"/>
                        <a:t>Output</a:t>
                      </a:r>
                    </a:p>
                  </a:txBody>
                  <a:tcPr/>
                </a:tc>
                <a:tc>
                  <a:txBody>
                    <a:bodyPr/>
                    <a:lstStyle/>
                    <a:p>
                      <a:r>
                        <a:rPr lang="en-US" dirty="0"/>
                        <a:t>Audited performance 2021/22</a:t>
                      </a:r>
                      <a:endParaRPr lang="en-ZA" dirty="0"/>
                    </a:p>
                  </a:txBody>
                  <a:tcPr/>
                </a:tc>
                <a:tc>
                  <a:txBody>
                    <a:bodyPr/>
                    <a:lstStyle/>
                    <a:p>
                      <a:r>
                        <a:rPr lang="en-ZA" dirty="0"/>
                        <a:t>2023/24 Target</a:t>
                      </a:r>
                    </a:p>
                  </a:txBody>
                  <a:tcPr/>
                </a:tc>
                <a:extLst>
                  <a:ext uri="{0D108BD9-81ED-4DB2-BD59-A6C34878D82A}">
                    <a16:rowId xmlns:a16="http://schemas.microsoft.com/office/drawing/2014/main" xmlns="" val="1962675788"/>
                  </a:ext>
                </a:extLst>
              </a:tr>
              <a:tr h="1345971">
                <a:tc>
                  <a:txBody>
                    <a:bodyPr/>
                    <a:lstStyle/>
                    <a:p>
                      <a:pPr marL="15875">
                        <a:lnSpc>
                          <a:spcPct val="107000"/>
                        </a:lnSpc>
                        <a:spcAft>
                          <a:spcPts val="800"/>
                        </a:spcAft>
                      </a:pPr>
                      <a:r>
                        <a:rPr lang="en-GB" sz="1800" b="0">
                          <a:solidFill>
                            <a:schemeClr val="tx1"/>
                          </a:solidFill>
                          <a:effectLst/>
                          <a:latin typeface="+mn-lt"/>
                          <a:ea typeface="Times New Roman" panose="02020603050405020304" pitchFamily="18" charset="0"/>
                          <a:cs typeface="Times New Roman"/>
                        </a:rPr>
                        <a:t>Strengthened System of Collaboration and NQF structures </a:t>
                      </a:r>
                      <a:endParaRPr lang="en-ZA" sz="1800" b="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r>
                        <a:rPr lang="en-GB" sz="1800" b="0" dirty="0">
                          <a:solidFill>
                            <a:schemeClr val="tx1"/>
                          </a:solidFill>
                          <a:latin typeface="+mn-lt"/>
                        </a:rPr>
                        <a:t>Achieved: Reported on the effectiveness of the System of Collaboration</a:t>
                      </a:r>
                    </a:p>
                  </a:txBody>
                  <a:tcPr/>
                </a:tc>
                <a:tc>
                  <a:txBody>
                    <a:bodyPr/>
                    <a:lstStyle/>
                    <a:p>
                      <a:r>
                        <a:rPr lang="en-GB" sz="1800" b="0" dirty="0">
                          <a:solidFill>
                            <a:srgbClr val="FF0000"/>
                          </a:solidFill>
                          <a:latin typeface="+mn-lt"/>
                        </a:rPr>
                        <a:t>4. Report on the effectiveness of the System of Collaboration</a:t>
                      </a:r>
                      <a:endParaRPr lang="en-ZA" sz="1800" b="0" dirty="0">
                        <a:solidFill>
                          <a:srgbClr val="FF0000"/>
                        </a:solidFill>
                        <a:latin typeface="+mn-lt"/>
                      </a:endParaRPr>
                    </a:p>
                    <a:p>
                      <a:endParaRPr lang="en-ZA" sz="1800" b="0" dirty="0">
                        <a:solidFill>
                          <a:srgbClr val="FF0000"/>
                        </a:solidFill>
                        <a:latin typeface="+mn-lt"/>
                      </a:endParaRPr>
                    </a:p>
                  </a:txBody>
                  <a:tcPr/>
                </a:tc>
                <a:extLst>
                  <a:ext uri="{0D108BD9-81ED-4DB2-BD59-A6C34878D82A}">
                    <a16:rowId xmlns:a16="http://schemas.microsoft.com/office/drawing/2014/main" xmlns="" val="4147508948"/>
                  </a:ext>
                </a:extLst>
              </a:tr>
              <a:tr h="1345971">
                <a:tc>
                  <a:txBody>
                    <a:bodyPr/>
                    <a:lstStyle/>
                    <a:p>
                      <a:pPr algn="l">
                        <a:lnSpc>
                          <a:spcPct val="107000"/>
                        </a:lnSpc>
                        <a:spcAft>
                          <a:spcPts val="800"/>
                        </a:spcAft>
                        <a:tabLst>
                          <a:tab pos="265430" algn="l"/>
                        </a:tabLst>
                      </a:pPr>
                      <a:r>
                        <a:rPr lang="en-GB" sz="1800" b="0" dirty="0">
                          <a:solidFill>
                            <a:schemeClr val="tx1"/>
                          </a:solidFill>
                          <a:effectLst/>
                          <a:latin typeface="Calibri"/>
                          <a:ea typeface="Times New Roman" panose="02020603050405020304" pitchFamily="18" charset="0"/>
                          <a:cs typeface="Calibri"/>
                        </a:rPr>
                        <a:t>Advice to the Executive Authority on NQF matters, including the alignment of relevant Laws</a:t>
                      </a:r>
                      <a:endParaRPr lang="en-ZA" sz="1800" b="0" dirty="0">
                        <a:solidFill>
                          <a:schemeClr val="tx1"/>
                        </a:solidFill>
                        <a:effectLst/>
                        <a:latin typeface="Calibri"/>
                        <a:ea typeface="Calibri" panose="020F0502020204030204" pitchFamily="34" charset="0"/>
                        <a:cs typeface="Calibri"/>
                      </a:endParaRPr>
                    </a:p>
                  </a:txBody>
                  <a:tcPr marL="68580" marR="68580" marT="0" marB="0"/>
                </a:tc>
                <a:tc>
                  <a:txBody>
                    <a:bodyPr/>
                    <a:lstStyle/>
                    <a:p>
                      <a:pPr algn="l">
                        <a:lnSpc>
                          <a:spcPct val="107000"/>
                        </a:lnSpc>
                        <a:spcAft>
                          <a:spcPts val="800"/>
                        </a:spcAft>
                      </a:pPr>
                      <a:r>
                        <a:rPr lang="en-US" sz="1800" dirty="0">
                          <a:effectLst/>
                          <a:latin typeface="Calibri"/>
                          <a:ea typeface="Calibri" panose="020F0502020204030204" pitchFamily="34" charset="0"/>
                          <a:cs typeface="Calibri"/>
                        </a:rPr>
                        <a:t>Achieved:</a:t>
                      </a:r>
                      <a:r>
                        <a:rPr lang="en-GB" sz="1800" dirty="0">
                          <a:effectLst/>
                          <a:latin typeface="Calibri"/>
                          <a:ea typeface="Calibri" panose="020F0502020204030204" pitchFamily="34" charset="0"/>
                          <a:cs typeface="Calibri"/>
                        </a:rPr>
                        <a:t> No new advice for the Minister</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tc>
                  <a:txBody>
                    <a:bodyPr/>
                    <a:lstStyle/>
                    <a:p>
                      <a:pPr algn="l">
                        <a:lnSpc>
                          <a:spcPct val="107000"/>
                        </a:lnSpc>
                        <a:spcAft>
                          <a:spcPts val="800"/>
                        </a:spcAft>
                        <a:tabLst>
                          <a:tab pos="265430" algn="l"/>
                        </a:tabLst>
                      </a:pPr>
                      <a:r>
                        <a:rPr lang="en-GB" sz="1800" b="0" dirty="0">
                          <a:solidFill>
                            <a:srgbClr val="FF0000"/>
                          </a:solidFill>
                          <a:effectLst/>
                          <a:latin typeface="Calibri"/>
                          <a:ea typeface="Times New Roman" panose="02020603050405020304" pitchFamily="18" charset="0"/>
                          <a:cs typeface="Calibri"/>
                        </a:rPr>
                        <a:t>6. Advise the Executive Authority on NQF matters as required</a:t>
                      </a:r>
                      <a:endParaRPr lang="en-ZA" sz="1800" b="0" dirty="0">
                        <a:solidFill>
                          <a:srgbClr val="FF0000"/>
                        </a:solidFill>
                        <a:effectLst/>
                        <a:latin typeface="Calibri"/>
                        <a:ea typeface="Calibri" panose="020F0502020204030204" pitchFamily="34" charset="0"/>
                        <a:cs typeface="Calibri"/>
                      </a:endParaRPr>
                    </a:p>
                  </a:txBody>
                  <a:tcPr marL="68580" marR="68580" marT="0" marB="0"/>
                </a:tc>
                <a:extLst>
                  <a:ext uri="{0D108BD9-81ED-4DB2-BD59-A6C34878D82A}">
                    <a16:rowId xmlns:a16="http://schemas.microsoft.com/office/drawing/2014/main" xmlns="" val="1169103697"/>
                  </a:ext>
                </a:extLst>
              </a:tr>
              <a:tr h="1345971">
                <a:tc>
                  <a:txBody>
                    <a:bodyPr/>
                    <a:lstStyle/>
                    <a:p>
                      <a:pPr algn="l">
                        <a:lnSpc>
                          <a:spcPct val="107000"/>
                        </a:lnSpc>
                        <a:spcAft>
                          <a:spcPts val="800"/>
                        </a:spcAft>
                      </a:pPr>
                      <a:r>
                        <a:rPr lang="en-GB" sz="1800" dirty="0">
                          <a:solidFill>
                            <a:schemeClr val="tx1"/>
                          </a:solidFill>
                          <a:effectLst/>
                          <a:latin typeface="+mn-lt"/>
                          <a:ea typeface="Calibri" panose="020F0502020204030204" pitchFamily="34" charset="0"/>
                          <a:cs typeface="Times New Roman"/>
                        </a:rPr>
                        <a:t>Staff capacity building programmes </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800" dirty="0">
                          <a:solidFill>
                            <a:schemeClr val="tx1"/>
                          </a:solidFill>
                          <a:effectLst/>
                          <a:latin typeface="+mn-lt"/>
                          <a:ea typeface="Calibri" panose="020F0502020204030204" pitchFamily="34" charset="0"/>
                          <a:cs typeface="Arial"/>
                        </a:rPr>
                        <a:t>Achieved: Each staff member attended at least two learning interventions </a:t>
                      </a:r>
                    </a:p>
                  </a:txBody>
                  <a:tcPr marL="68580" marR="68580" marT="0" marB="0"/>
                </a:tc>
                <a:tc>
                  <a:txBody>
                    <a:bodyPr/>
                    <a:lstStyle/>
                    <a:p>
                      <a:pPr algn="l">
                        <a:lnSpc>
                          <a:spcPct val="107000"/>
                        </a:lnSpc>
                        <a:spcAft>
                          <a:spcPts val="800"/>
                        </a:spcAft>
                      </a:pPr>
                      <a:r>
                        <a:rPr lang="en-GB" sz="1800" dirty="0">
                          <a:solidFill>
                            <a:srgbClr val="FF0000"/>
                          </a:solidFill>
                          <a:effectLst/>
                          <a:latin typeface="+mn-lt"/>
                          <a:ea typeface="Calibri" panose="020F0502020204030204" pitchFamily="34" charset="0"/>
                          <a:cs typeface="Arial"/>
                        </a:rPr>
                        <a:t>8. Every staff member has at least two learning interventions per year</a:t>
                      </a:r>
                      <a:endParaRPr lang="en-ZA" sz="1800" dirty="0">
                        <a:solidFill>
                          <a:srgbClr val="FF0000"/>
                        </a:solidFill>
                        <a:effectLst/>
                        <a:latin typeface="+mn-lt"/>
                        <a:ea typeface="Calibri" panose="020F0502020204030204" pitchFamily="34" charset="0"/>
                        <a:cs typeface="Arial"/>
                      </a:endParaRPr>
                    </a:p>
                  </a:txBody>
                  <a:tcPr marL="68580" marR="68580" marT="0" marB="0"/>
                </a:tc>
                <a:extLst>
                  <a:ext uri="{0D108BD9-81ED-4DB2-BD59-A6C34878D82A}">
                    <a16:rowId xmlns:a16="http://schemas.microsoft.com/office/drawing/2014/main" xmlns="" val="2417542925"/>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3" name="Content Placeholder 4" descr="A picture containing shape&#10;&#10;Description automatically generated">
            <a:extLst>
              <a:ext uri="{FF2B5EF4-FFF2-40B4-BE49-F238E27FC236}">
                <a16:creationId xmlns:a16="http://schemas.microsoft.com/office/drawing/2014/main" xmlns="" id="{56A45F22-A477-31FF-B636-0CBF435BF626}"/>
              </a:ext>
            </a:extLst>
          </p:cNvPr>
          <p:cNvPicPr>
            <a:picLocks/>
          </p:cNvPicPr>
          <p:nvPr/>
        </p:nvPicPr>
        <p:blipFill rotWithShape="1">
          <a:blip r:embed="rId3"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F277535A-D074-151C-BFCE-E9B2A09AA607}"/>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193130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7671" y="1010381"/>
            <a:ext cx="6662833"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Programme 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Office of the CEO, Legal, Governance, Risk &amp; Compliance, People Management and Finance and Administration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nip Diagonal Corner Rectangle 9"/>
          <p:cNvSpPr/>
          <p:nvPr/>
        </p:nvSpPr>
        <p:spPr>
          <a:xfrm>
            <a:off x="2366963" y="986525"/>
            <a:ext cx="6783541" cy="719839"/>
          </a:xfrm>
          <a:prstGeom prst="snip2Diag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3920442678"/>
              </p:ext>
            </p:extLst>
          </p:nvPr>
        </p:nvGraphicFramePr>
        <p:xfrm>
          <a:off x="34988" y="1670004"/>
          <a:ext cx="11989474" cy="4507511"/>
        </p:xfrm>
        <a:graphic>
          <a:graphicData uri="http://schemas.openxmlformats.org/drawingml/2006/table">
            <a:tbl>
              <a:tblPr firstRow="1" bandRow="1">
                <a:tableStyleId>{69012ECD-51FC-41F1-AA8D-1B2483CD663E}</a:tableStyleId>
              </a:tblPr>
              <a:tblGrid>
                <a:gridCol w="3573112">
                  <a:extLst>
                    <a:ext uri="{9D8B030D-6E8A-4147-A177-3AD203B41FA5}">
                      <a16:colId xmlns:a16="http://schemas.microsoft.com/office/drawing/2014/main" xmlns="" val="2187201240"/>
                    </a:ext>
                  </a:extLst>
                </a:gridCol>
                <a:gridCol w="4313507">
                  <a:extLst>
                    <a:ext uri="{9D8B030D-6E8A-4147-A177-3AD203B41FA5}">
                      <a16:colId xmlns:a16="http://schemas.microsoft.com/office/drawing/2014/main" xmlns="" val="416440286"/>
                    </a:ext>
                  </a:extLst>
                </a:gridCol>
                <a:gridCol w="4102855">
                  <a:extLst>
                    <a:ext uri="{9D8B030D-6E8A-4147-A177-3AD203B41FA5}">
                      <a16:colId xmlns:a16="http://schemas.microsoft.com/office/drawing/2014/main" xmlns="" val="2947466898"/>
                    </a:ext>
                  </a:extLst>
                </a:gridCol>
              </a:tblGrid>
              <a:tr h="593910">
                <a:tc>
                  <a:txBody>
                    <a:bodyPr/>
                    <a:lstStyle/>
                    <a:p>
                      <a:r>
                        <a:rPr lang="en-ZA" dirty="0"/>
                        <a:t>Output</a:t>
                      </a:r>
                    </a:p>
                  </a:txBody>
                  <a:tcPr/>
                </a:tc>
                <a:tc>
                  <a:txBody>
                    <a:bodyPr/>
                    <a:lstStyle/>
                    <a:p>
                      <a:r>
                        <a:rPr lang="en-US" dirty="0"/>
                        <a:t>Audited performance 2021/22</a:t>
                      </a:r>
                      <a:endParaRPr lang="en-ZA" dirty="0"/>
                    </a:p>
                  </a:txBody>
                  <a:tcPr/>
                </a:tc>
                <a:tc>
                  <a:txBody>
                    <a:bodyPr/>
                    <a:lstStyle/>
                    <a:p>
                      <a:r>
                        <a:rPr lang="en-ZA">
                          <a:solidFill>
                            <a:schemeClr val="bg1"/>
                          </a:solidFill>
                        </a:rPr>
                        <a:t>2023/24 Target</a:t>
                      </a:r>
                    </a:p>
                  </a:txBody>
                  <a:tcPr/>
                </a:tc>
                <a:extLst>
                  <a:ext uri="{0D108BD9-81ED-4DB2-BD59-A6C34878D82A}">
                    <a16:rowId xmlns:a16="http://schemas.microsoft.com/office/drawing/2014/main" xmlns="" val="1962675788"/>
                  </a:ext>
                </a:extLst>
              </a:tr>
              <a:tr h="989650">
                <a:tc>
                  <a:txBody>
                    <a:bodyPr/>
                    <a:lstStyle/>
                    <a:p>
                      <a:pPr marL="15875">
                        <a:lnSpc>
                          <a:spcPct val="107000"/>
                        </a:lnSpc>
                        <a:spcAft>
                          <a:spcPts val="800"/>
                        </a:spcAft>
                      </a:pPr>
                      <a:r>
                        <a:rPr lang="en-GB" sz="1800" b="0" dirty="0">
                          <a:solidFill>
                            <a:schemeClr val="tx1"/>
                          </a:solidFill>
                          <a:effectLst/>
                          <a:latin typeface="+mn-lt"/>
                          <a:ea typeface="Times New Roman" panose="02020603050405020304" pitchFamily="18" charset="0"/>
                          <a:cs typeface="Calibri"/>
                        </a:rPr>
                        <a:t>Alternative revenue streams to support the work of SAQA</a:t>
                      </a:r>
                      <a:endParaRPr lang="en-ZA" sz="1800" b="0" dirty="0">
                        <a:solidFill>
                          <a:schemeClr val="tx1"/>
                        </a:solidFill>
                        <a:effectLst/>
                        <a:latin typeface="+mn-lt"/>
                        <a:ea typeface="Calibri" panose="020F0502020204030204" pitchFamily="34" charset="0"/>
                        <a:cs typeface="Calibri"/>
                      </a:endParaRPr>
                    </a:p>
                  </a:txBody>
                  <a:tcPr marL="68580" marR="68580" marT="0" marB="0"/>
                </a:tc>
                <a:tc>
                  <a:txBody>
                    <a:bodyPr/>
                    <a:lstStyle/>
                    <a:p>
                      <a:pPr algn="l">
                        <a:lnSpc>
                          <a:spcPct val="107000"/>
                        </a:lnSpc>
                        <a:spcAft>
                          <a:spcPts val="800"/>
                        </a:spcAft>
                      </a:pPr>
                      <a:r>
                        <a:rPr lang="en-GB" sz="1800" b="0" dirty="0">
                          <a:solidFill>
                            <a:schemeClr val="tx1"/>
                          </a:solidFill>
                          <a:effectLst/>
                          <a:latin typeface="+mn-lt"/>
                          <a:ea typeface="Calibri" panose="020F0502020204030204" pitchFamily="34" charset="0"/>
                          <a:cs typeface="Arial"/>
                        </a:rPr>
                        <a:t>Achieved: Implemented a plan for alternate funding </a:t>
                      </a:r>
                    </a:p>
                  </a:txBody>
                  <a:tcPr marL="68580" marR="68580" marT="0" marB="0"/>
                </a:tc>
                <a:tc>
                  <a:txBody>
                    <a:bodyPr/>
                    <a:lstStyle/>
                    <a:p>
                      <a:pPr algn="l">
                        <a:lnSpc>
                          <a:spcPct val="107000"/>
                        </a:lnSpc>
                        <a:spcAft>
                          <a:spcPts val="800"/>
                        </a:spcAft>
                      </a:pPr>
                      <a:r>
                        <a:rPr lang="en-GB" sz="1800" b="0" dirty="0">
                          <a:solidFill>
                            <a:srgbClr val="FF0000"/>
                          </a:solidFill>
                          <a:effectLst/>
                          <a:latin typeface="+mn-lt"/>
                          <a:ea typeface="Ebrima"/>
                          <a:cs typeface="Ebrima"/>
                        </a:rPr>
                        <a:t>9. Review and continue to implement strategies to generate funds through alternate revenue streams</a:t>
                      </a:r>
                      <a:endParaRPr lang="en-ZA" sz="1800" b="0" dirty="0">
                        <a:solidFill>
                          <a:srgbClr val="FF0000"/>
                        </a:solidFill>
                        <a:effectLst/>
                        <a:latin typeface="+mn-lt"/>
                        <a:ea typeface="Ebrima"/>
                        <a:cs typeface="Ebrima"/>
                      </a:endParaRPr>
                    </a:p>
                  </a:txBody>
                  <a:tcPr marL="68580" marR="68580" marT="0" marB="0"/>
                </a:tc>
                <a:extLst>
                  <a:ext uri="{0D108BD9-81ED-4DB2-BD59-A6C34878D82A}">
                    <a16:rowId xmlns:a16="http://schemas.microsoft.com/office/drawing/2014/main" xmlns="" val="2348247137"/>
                  </a:ext>
                </a:extLst>
              </a:tr>
              <a:tr h="736158">
                <a:tc>
                  <a:txBody>
                    <a:bodyPr/>
                    <a:lstStyle/>
                    <a:p>
                      <a:pPr>
                        <a:lnSpc>
                          <a:spcPct val="107000"/>
                        </a:lnSpc>
                        <a:spcAft>
                          <a:spcPts val="800"/>
                        </a:spcAft>
                      </a:pPr>
                      <a:r>
                        <a:rPr lang="en-GB" sz="1800" b="0" dirty="0">
                          <a:solidFill>
                            <a:schemeClr val="tx1"/>
                          </a:solidFill>
                          <a:effectLst/>
                          <a:latin typeface="+mn-lt"/>
                          <a:ea typeface="Times New Roman" panose="02020603050405020304" pitchFamily="18" charset="0"/>
                          <a:cs typeface="Calibri"/>
                        </a:rPr>
                        <a:t>Good governance in financial matters </a:t>
                      </a:r>
                      <a:endParaRPr lang="en-ZA"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US" sz="1800" b="0" dirty="0">
                          <a:solidFill>
                            <a:schemeClr val="tx1"/>
                          </a:solidFill>
                          <a:effectLst/>
                          <a:latin typeface="+mn-lt"/>
                          <a:ea typeface="Calibri" panose="020F0502020204030204" pitchFamily="34" charset="0"/>
                          <a:cs typeface="Arial"/>
                        </a:rPr>
                        <a:t>Achieved: Unqualified audit opinion received</a:t>
                      </a:r>
                    </a:p>
                  </a:txBody>
                  <a:tcPr marL="68580" marR="68580" marT="0" marB="0"/>
                </a:tc>
                <a:tc>
                  <a:txBody>
                    <a:bodyPr/>
                    <a:lstStyle/>
                    <a:p>
                      <a:pPr algn="l">
                        <a:lnSpc>
                          <a:spcPct val="107000"/>
                        </a:lnSpc>
                        <a:spcAft>
                          <a:spcPts val="800"/>
                        </a:spcAft>
                      </a:pPr>
                      <a:r>
                        <a:rPr lang="en-GB" sz="1800" b="0" dirty="0">
                          <a:solidFill>
                            <a:srgbClr val="FF0000"/>
                          </a:solidFill>
                          <a:effectLst/>
                          <a:latin typeface="+mn-lt"/>
                          <a:ea typeface="Ebrima"/>
                          <a:cs typeface="Ebrima"/>
                        </a:rPr>
                        <a:t>10. Unqualified Audit opinion </a:t>
                      </a:r>
                      <a:r>
                        <a:rPr lang="en-GB" sz="1800" b="0" dirty="0">
                          <a:solidFill>
                            <a:srgbClr val="FF0000"/>
                          </a:solidFill>
                          <a:effectLst/>
                          <a:latin typeface="+mn-lt"/>
                          <a:ea typeface="Times New Roman" panose="02020603050405020304" pitchFamily="18" charset="0"/>
                          <a:cs typeface="Calibri"/>
                        </a:rPr>
                        <a:t> </a:t>
                      </a:r>
                      <a:endParaRPr lang="en-ZA" sz="1800" b="0" dirty="0">
                        <a:solidFill>
                          <a:srgbClr val="FF0000"/>
                        </a:solidFill>
                        <a:effectLst/>
                        <a:latin typeface="+mn-lt"/>
                        <a:ea typeface="Calibri" panose="020F0502020204030204" pitchFamily="34" charset="0"/>
                        <a:cs typeface="Calibri"/>
                      </a:endParaRPr>
                    </a:p>
                  </a:txBody>
                  <a:tcPr marL="68580" marR="68580" marT="0" marB="0"/>
                </a:tc>
                <a:extLst>
                  <a:ext uri="{0D108BD9-81ED-4DB2-BD59-A6C34878D82A}">
                    <a16:rowId xmlns:a16="http://schemas.microsoft.com/office/drawing/2014/main" xmlns="" val="3461261713"/>
                  </a:ext>
                </a:extLst>
              </a:tr>
              <a:tr h="1082233">
                <a:tc>
                  <a:txBody>
                    <a:bodyPr/>
                    <a:lstStyle/>
                    <a:p>
                      <a:pPr algn="l">
                        <a:lnSpc>
                          <a:spcPct val="107000"/>
                        </a:lnSpc>
                        <a:spcAft>
                          <a:spcPts val="800"/>
                        </a:spcAft>
                      </a:pPr>
                      <a:r>
                        <a:rPr lang="en-GB" sz="1800" b="0">
                          <a:solidFill>
                            <a:schemeClr val="tx1"/>
                          </a:solidFill>
                          <a:effectLst/>
                          <a:latin typeface="Calibri"/>
                          <a:ea typeface="Times New Roman" panose="02020603050405020304" pitchFamily="18" charset="0"/>
                          <a:cs typeface="Calibri"/>
                        </a:rPr>
                        <a:t>The NQF  explained simply  (Simplification)</a:t>
                      </a:r>
                      <a:endParaRPr lang="en-ZA" sz="1800" b="0">
                        <a:solidFill>
                          <a:schemeClr val="tx1"/>
                        </a:solidFill>
                        <a:effectLst/>
                        <a:latin typeface="Times New Roman"/>
                        <a:ea typeface="Calibri" panose="020F0502020204030204" pitchFamily="34" charset="0"/>
                        <a:cs typeface="Calibri"/>
                      </a:endParaRPr>
                    </a:p>
                  </a:txBody>
                  <a:tcPr marL="68580" marR="68580" marT="0" marB="0"/>
                </a:tc>
                <a:tc>
                  <a:txBody>
                    <a:bodyPr/>
                    <a:lstStyle/>
                    <a:p>
                      <a:pPr algn="l">
                        <a:lnSpc>
                          <a:spcPct val="107000"/>
                        </a:lnSpc>
                        <a:spcAft>
                          <a:spcPts val="800"/>
                        </a:spcAft>
                      </a:pPr>
                      <a:r>
                        <a:rPr lang="en-GB" sz="1800" dirty="0">
                          <a:solidFill>
                            <a:schemeClr val="tx1"/>
                          </a:solidFill>
                          <a:effectLst/>
                          <a:latin typeface="+mn-lt"/>
                          <a:ea typeface="Times New Roman" panose="02020603050405020304" pitchFamily="18" charset="0"/>
                          <a:cs typeface="Times New Roman"/>
                        </a:rPr>
                        <a:t>Achieved: Implemented four online campaigns</a:t>
                      </a:r>
                      <a:endParaRPr lang="en-ZA" sz="1800" dirty="0">
                        <a:solidFill>
                          <a:schemeClr val="tx1"/>
                        </a:solidFill>
                        <a:effectLst/>
                        <a:latin typeface="+mn-lt"/>
                        <a:ea typeface="Calibri" panose="020F0502020204030204" pitchFamily="34" charset="0"/>
                        <a:cs typeface="Times New Roman"/>
                      </a:endParaRPr>
                    </a:p>
                  </a:txBody>
                  <a:tcPr marL="114300" marR="114300" marT="0" marB="0"/>
                </a:tc>
                <a:tc>
                  <a:txBody>
                    <a:bodyPr/>
                    <a:lstStyle/>
                    <a:p>
                      <a:pPr algn="l">
                        <a:lnSpc>
                          <a:spcPct val="107000"/>
                        </a:lnSpc>
                        <a:spcAft>
                          <a:spcPts val="800"/>
                        </a:spcAft>
                      </a:pPr>
                      <a:r>
                        <a:rPr lang="en-GB" sz="1800" b="0">
                          <a:solidFill>
                            <a:srgbClr val="FF0000"/>
                          </a:solidFill>
                          <a:effectLst/>
                          <a:latin typeface="Calibri"/>
                          <a:ea typeface="Ebrima"/>
                          <a:cs typeface="Calibri"/>
                        </a:rPr>
                        <a:t>11. Implement four online campaigns aimed at informing the public about the NQF </a:t>
                      </a:r>
                      <a:r>
                        <a:rPr lang="en-GB" sz="1800" b="0">
                          <a:solidFill>
                            <a:srgbClr val="FF0000"/>
                          </a:solidFill>
                          <a:effectLst/>
                          <a:latin typeface="Calibri"/>
                          <a:ea typeface="Times New Roman" panose="02020603050405020304" pitchFamily="18" charset="0"/>
                          <a:cs typeface="Calibri"/>
                        </a:rPr>
                        <a:t> </a:t>
                      </a:r>
                      <a:endParaRPr lang="en-ZA" sz="1800" b="0">
                        <a:solidFill>
                          <a:srgbClr val="FF0000"/>
                        </a:solidFill>
                        <a:effectLst/>
                        <a:latin typeface="Times New Roman"/>
                        <a:ea typeface="Calibri" panose="020F0502020204030204" pitchFamily="34" charset="0"/>
                        <a:cs typeface="Calibri"/>
                      </a:endParaRPr>
                    </a:p>
                  </a:txBody>
                  <a:tcPr marL="68580" marR="68580" marT="0" marB="0"/>
                </a:tc>
                <a:extLst>
                  <a:ext uri="{0D108BD9-81ED-4DB2-BD59-A6C34878D82A}">
                    <a16:rowId xmlns:a16="http://schemas.microsoft.com/office/drawing/2014/main" xmlns="" val="129681363"/>
                  </a:ext>
                </a:extLst>
              </a:tr>
              <a:tr h="1105560">
                <a:tc>
                  <a:txBody>
                    <a:bodyPr/>
                    <a:lstStyle/>
                    <a:p>
                      <a:pPr algn="l">
                        <a:lnSpc>
                          <a:spcPct val="107000"/>
                        </a:lnSpc>
                        <a:spcAft>
                          <a:spcPts val="800"/>
                        </a:spcAft>
                        <a:tabLst>
                          <a:tab pos="265430" algn="l"/>
                        </a:tabLst>
                      </a:pPr>
                      <a:r>
                        <a:rPr lang="en-GB" sz="1800">
                          <a:solidFill>
                            <a:schemeClr val="tx1"/>
                          </a:solidFill>
                          <a:effectLst/>
                          <a:latin typeface="+mn-lt"/>
                          <a:ea typeface="Times New Roman" panose="02020603050405020304" pitchFamily="18" charset="0"/>
                          <a:cs typeface="Calibri"/>
                        </a:rPr>
                        <a:t>A growing number of learner achievements on the NLRD</a:t>
                      </a:r>
                      <a:endParaRPr lang="en-ZA" sz="1800">
                        <a:solidFill>
                          <a:schemeClr val="tx1"/>
                        </a:solidFill>
                        <a:effectLst/>
                        <a:latin typeface="+mn-lt"/>
                        <a:ea typeface="Calibri" panose="020F0502020204030204" pitchFamily="34" charset="0"/>
                        <a:cs typeface="Calibri"/>
                      </a:endParaRPr>
                    </a:p>
                  </a:txBody>
                  <a:tcPr marL="68580" marR="68580" marT="0" marB="0"/>
                </a:tc>
                <a:tc>
                  <a:txBody>
                    <a:bodyPr/>
                    <a:lstStyle/>
                    <a:p>
                      <a:pPr algn="l">
                        <a:lnSpc>
                          <a:spcPct val="107000"/>
                        </a:lnSpc>
                        <a:spcAft>
                          <a:spcPts val="800"/>
                        </a:spcAft>
                        <a:tabLst>
                          <a:tab pos="265430" algn="l"/>
                        </a:tabLst>
                      </a:pPr>
                      <a:r>
                        <a:rPr lang="en-GB" sz="1800" dirty="0">
                          <a:solidFill>
                            <a:schemeClr val="tx1"/>
                          </a:solidFill>
                          <a:effectLst/>
                          <a:latin typeface="+mn-lt"/>
                          <a:ea typeface="Calibri" panose="020F0502020204030204" pitchFamily="34" charset="0"/>
                          <a:cs typeface="Arial"/>
                        </a:rPr>
                        <a:t>Achieved: NLRD contained 21 365 389 learners with achievements</a:t>
                      </a:r>
                    </a:p>
                    <a:p>
                      <a:pPr algn="l">
                        <a:lnSpc>
                          <a:spcPct val="107000"/>
                        </a:lnSpc>
                        <a:spcAft>
                          <a:spcPts val="800"/>
                        </a:spcAft>
                        <a:tabLst>
                          <a:tab pos="265430" algn="l"/>
                        </a:tabLst>
                      </a:pPr>
                      <a:endParaRPr lang="en-GB" sz="18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tabLst>
                          <a:tab pos="265430" algn="l"/>
                        </a:tabLst>
                      </a:pPr>
                      <a:r>
                        <a:rPr lang="en-GB" sz="1800" dirty="0">
                          <a:solidFill>
                            <a:srgbClr val="FF0000"/>
                          </a:solidFill>
                          <a:effectLst/>
                          <a:latin typeface="+mn-lt"/>
                          <a:ea typeface="Times New Roman" panose="02020603050405020304" pitchFamily="18" charset="0"/>
                          <a:cs typeface="Calibri"/>
                        </a:rPr>
                        <a:t>12. Ensure that the NQF MIS incorporating the NLRD contains 23 000 000 learners with achievements</a:t>
                      </a:r>
                      <a:endParaRPr lang="en-ZA" sz="1800" dirty="0">
                        <a:solidFill>
                          <a:srgbClr val="FF0000"/>
                        </a:solidFill>
                        <a:effectLst/>
                        <a:latin typeface="+mn-lt"/>
                        <a:ea typeface="Calibri" panose="020F0502020204030204" pitchFamily="34" charset="0"/>
                        <a:cs typeface="Calibri"/>
                      </a:endParaRPr>
                    </a:p>
                  </a:txBody>
                  <a:tcPr marL="68580" marR="68580" marT="0" marB="0"/>
                </a:tc>
                <a:extLst>
                  <a:ext uri="{0D108BD9-81ED-4DB2-BD59-A6C34878D82A}">
                    <a16:rowId xmlns:a16="http://schemas.microsoft.com/office/drawing/2014/main" xmlns="" val="2542453698"/>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Footer Placeholder 2"/>
          <p:cNvSpPr>
            <a:spLocks noGrp="1"/>
          </p:cNvSpPr>
          <p:nvPr>
            <p:ph type="ftr" sz="quarter" idx="11"/>
          </p:nvPr>
        </p:nvSpPr>
        <p:spPr>
          <a:xfrm>
            <a:off x="1097279" y="6446838"/>
            <a:ext cx="24410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pic>
        <p:nvPicPr>
          <p:cNvPr id="3" name="Content Placeholder 4" descr="A picture containing shape&#10;&#10;Description automatically generated">
            <a:extLst>
              <a:ext uri="{FF2B5EF4-FFF2-40B4-BE49-F238E27FC236}">
                <a16:creationId xmlns:a16="http://schemas.microsoft.com/office/drawing/2014/main" xmlns="" id="{C5E2D8D7-4B27-0F23-07F6-4E4A850987DF}"/>
              </a:ext>
            </a:extLst>
          </p:cNvPr>
          <p:cNvPicPr>
            <a:picLocks/>
          </p:cNvPicPr>
          <p:nvPr/>
        </p:nvPicPr>
        <p:blipFill rotWithShape="1">
          <a:blip r:embed="rId3"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F5986963-B844-4354-2125-CD6C3C176D29}"/>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421262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7671" y="986525"/>
            <a:ext cx="666283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Programme 2: Registration and Recognition</a:t>
            </a:r>
          </a:p>
        </p:txBody>
      </p:sp>
      <p:sp>
        <p:nvSpPr>
          <p:cNvPr id="10" name="Snip Diagonal Corner Rectangle 9"/>
          <p:cNvSpPr/>
          <p:nvPr/>
        </p:nvSpPr>
        <p:spPr>
          <a:xfrm>
            <a:off x="2366963" y="986525"/>
            <a:ext cx="6783541" cy="719839"/>
          </a:xfrm>
          <a:prstGeom prst="snip2Diag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1628162849"/>
              </p:ext>
            </p:extLst>
          </p:nvPr>
        </p:nvGraphicFramePr>
        <p:xfrm>
          <a:off x="593166" y="1735022"/>
          <a:ext cx="11272769" cy="4566362"/>
        </p:xfrm>
        <a:graphic>
          <a:graphicData uri="http://schemas.openxmlformats.org/drawingml/2006/table">
            <a:tbl>
              <a:tblPr firstRow="1" bandRow="1">
                <a:tableStyleId>{69012ECD-51FC-41F1-AA8D-1B2483CD663E}</a:tableStyleId>
              </a:tblPr>
              <a:tblGrid>
                <a:gridCol w="3506632">
                  <a:extLst>
                    <a:ext uri="{9D8B030D-6E8A-4147-A177-3AD203B41FA5}">
                      <a16:colId xmlns:a16="http://schemas.microsoft.com/office/drawing/2014/main" xmlns="" val="2187201240"/>
                    </a:ext>
                  </a:extLst>
                </a:gridCol>
                <a:gridCol w="4306106">
                  <a:extLst>
                    <a:ext uri="{9D8B030D-6E8A-4147-A177-3AD203B41FA5}">
                      <a16:colId xmlns:a16="http://schemas.microsoft.com/office/drawing/2014/main" xmlns="" val="664499239"/>
                    </a:ext>
                  </a:extLst>
                </a:gridCol>
                <a:gridCol w="3460031">
                  <a:extLst>
                    <a:ext uri="{9D8B030D-6E8A-4147-A177-3AD203B41FA5}">
                      <a16:colId xmlns:a16="http://schemas.microsoft.com/office/drawing/2014/main" xmlns="" val="2947466898"/>
                    </a:ext>
                  </a:extLst>
                </a:gridCol>
              </a:tblGrid>
              <a:tr h="920277">
                <a:tc>
                  <a:txBody>
                    <a:bodyPr/>
                    <a:lstStyle/>
                    <a:p>
                      <a:r>
                        <a:rPr lang="en-ZA" dirty="0"/>
                        <a:t>Output</a:t>
                      </a:r>
                    </a:p>
                  </a:txBody>
                  <a:tcPr/>
                </a:tc>
                <a:tc>
                  <a:txBody>
                    <a:bodyPr/>
                    <a:lstStyle/>
                    <a:p>
                      <a:r>
                        <a:rPr lang="en-US" dirty="0"/>
                        <a:t>Audited performance 2021/22</a:t>
                      </a:r>
                      <a:endParaRPr lang="en-ZA" dirty="0"/>
                    </a:p>
                  </a:txBody>
                  <a:tcPr/>
                </a:tc>
                <a:tc>
                  <a:txBody>
                    <a:bodyPr/>
                    <a:lstStyle/>
                    <a:p>
                      <a:r>
                        <a:rPr lang="en-ZA">
                          <a:solidFill>
                            <a:schemeClr val="bg1"/>
                          </a:solidFill>
                        </a:rPr>
                        <a:t>2023/24 Target</a:t>
                      </a:r>
                    </a:p>
                  </a:txBody>
                  <a:tcPr/>
                </a:tc>
                <a:extLst>
                  <a:ext uri="{0D108BD9-81ED-4DB2-BD59-A6C34878D82A}">
                    <a16:rowId xmlns:a16="http://schemas.microsoft.com/office/drawing/2014/main" xmlns="" val="1962675788"/>
                  </a:ext>
                </a:extLst>
              </a:tr>
              <a:tr h="1908725">
                <a:tc>
                  <a:txBody>
                    <a:bodyPr/>
                    <a:lstStyle/>
                    <a:p>
                      <a:pPr>
                        <a:lnSpc>
                          <a:spcPct val="107000"/>
                        </a:lnSpc>
                        <a:spcAft>
                          <a:spcPts val="800"/>
                        </a:spcAft>
                      </a:pPr>
                      <a:r>
                        <a:rPr lang="en-GB" sz="1800" b="0" dirty="0">
                          <a:solidFill>
                            <a:schemeClr val="tx1"/>
                          </a:solidFill>
                          <a:effectLst/>
                          <a:latin typeface="Calibri"/>
                          <a:ea typeface="Calibri" panose="020F0502020204030204" pitchFamily="34" charset="0"/>
                          <a:cs typeface="Times New Roman"/>
                        </a:rPr>
                        <a:t>Improved turnaround times for the registration of qualifications and part-qualifications (Simplified NQF).</a:t>
                      </a:r>
                      <a:endParaRPr lang="en-ZA" sz="1800" b="0" dirty="0">
                        <a:solidFill>
                          <a:schemeClr val="tx1"/>
                        </a:solidFill>
                        <a:effectLst/>
                        <a:latin typeface="Calibri"/>
                        <a:ea typeface="Calibri" panose="020F0502020204030204" pitchFamily="34" charset="0"/>
                        <a:cs typeface="Times New Roman"/>
                      </a:endParaRPr>
                    </a:p>
                  </a:txBody>
                  <a:tcPr marL="68580" marR="68580" marT="0" marB="0"/>
                </a:tc>
                <a:tc>
                  <a:txBody>
                    <a:bodyPr/>
                    <a:lstStyle/>
                    <a:p>
                      <a:r>
                        <a:rPr lang="en-GB" sz="1800" b="0" dirty="0">
                          <a:solidFill>
                            <a:schemeClr val="tx1"/>
                          </a:solidFill>
                        </a:rPr>
                        <a:t>Not Achieved: Did not register all qualifications recommended by meeting all SAQA’s criteria, within four months of submission.</a:t>
                      </a:r>
                    </a:p>
                    <a:p>
                      <a:endParaRPr lang="en-ZA" sz="1800" b="0" dirty="0">
                        <a:solidFill>
                          <a:schemeClr val="tx1"/>
                        </a:solidFill>
                      </a:endParaRPr>
                    </a:p>
                  </a:txBody>
                  <a:tcPr/>
                </a:tc>
                <a:tc>
                  <a:txBody>
                    <a:bodyPr/>
                    <a:lstStyle/>
                    <a:p>
                      <a:r>
                        <a:rPr lang="en-GB" sz="1800" b="0" dirty="0">
                          <a:solidFill>
                            <a:srgbClr val="FF0000"/>
                          </a:solidFill>
                        </a:rPr>
                        <a:t>13. Register qualifications recommended by QCs that meet all SAQA’s criteria within three months of submission.</a:t>
                      </a:r>
                      <a:endParaRPr lang="en-ZA" sz="1800" b="0" dirty="0">
                        <a:solidFill>
                          <a:srgbClr val="FF0000"/>
                        </a:solidFill>
                      </a:endParaRPr>
                    </a:p>
                  </a:txBody>
                  <a:tcPr/>
                </a:tc>
                <a:extLst>
                  <a:ext uri="{0D108BD9-81ED-4DB2-BD59-A6C34878D82A}">
                    <a16:rowId xmlns:a16="http://schemas.microsoft.com/office/drawing/2014/main" xmlns="" val="84123831"/>
                  </a:ext>
                </a:extLst>
              </a:tr>
              <a:tr h="1663639">
                <a:tc>
                  <a:txBody>
                    <a:bodyPr/>
                    <a:lstStyle/>
                    <a:p>
                      <a:pPr>
                        <a:lnSpc>
                          <a:spcPct val="107000"/>
                        </a:lnSpc>
                        <a:spcAft>
                          <a:spcPts val="800"/>
                        </a:spcAft>
                      </a:pPr>
                      <a:r>
                        <a:rPr lang="en-GB" sz="1800" b="0" dirty="0">
                          <a:solidFill>
                            <a:schemeClr val="tx1"/>
                          </a:solidFill>
                          <a:effectLst/>
                          <a:latin typeface="Calibri"/>
                          <a:ea typeface="Calibri" panose="020F0502020204030204" pitchFamily="34" charset="0"/>
                          <a:cs typeface="Times New Roman"/>
                        </a:rPr>
                        <a:t>Reduced proliferation of qualifications registered on the NQF (Simplified NQF)</a:t>
                      </a:r>
                      <a:endParaRPr lang="en-ZA" sz="1800" b="0" dirty="0">
                        <a:solidFill>
                          <a:schemeClr val="tx1"/>
                        </a:solidFill>
                        <a:effectLst/>
                        <a:latin typeface="Calibri"/>
                        <a:ea typeface="Calibri" panose="020F0502020204030204" pitchFamily="34" charset="0"/>
                        <a:cs typeface="Times New Roman"/>
                      </a:endParaRPr>
                    </a:p>
                  </a:txBody>
                  <a:tcPr marL="68580" marR="68580" marT="0" marB="0"/>
                </a:tc>
                <a:tc>
                  <a:txBody>
                    <a:bodyPr/>
                    <a:lstStyle/>
                    <a:p>
                      <a:r>
                        <a:rPr lang="en-US" sz="1800" b="0" dirty="0">
                          <a:solidFill>
                            <a:schemeClr val="tx1"/>
                          </a:solidFill>
                        </a:rPr>
                        <a:t>N/A</a:t>
                      </a:r>
                      <a:endParaRPr lang="en-ZA" sz="1800" b="0" dirty="0">
                        <a:solidFill>
                          <a:schemeClr val="tx1"/>
                        </a:solidFill>
                      </a:endParaRPr>
                    </a:p>
                  </a:txBody>
                  <a:tcPr/>
                </a:tc>
                <a:tc>
                  <a:txBody>
                    <a:bodyPr/>
                    <a:lstStyle/>
                    <a:p>
                      <a:r>
                        <a:rPr lang="en-GB" sz="1800" b="0" dirty="0">
                          <a:solidFill>
                            <a:srgbClr val="FF0000"/>
                          </a:solidFill>
                        </a:rPr>
                        <a:t>14. Finalise concept paper and commence review of Policy and Criteria for the Registration of Qualifications and Part-Qualifications on the NQF if necessary</a:t>
                      </a:r>
                      <a:endParaRPr lang="en-ZA" sz="1800" b="0" dirty="0">
                        <a:solidFill>
                          <a:srgbClr val="FF0000"/>
                        </a:solidFill>
                      </a:endParaRPr>
                    </a:p>
                  </a:txBody>
                  <a:tcPr/>
                </a:tc>
                <a:extLst>
                  <a:ext uri="{0D108BD9-81ED-4DB2-BD59-A6C34878D82A}">
                    <a16:rowId xmlns:a16="http://schemas.microsoft.com/office/drawing/2014/main" xmlns="" val="129681363"/>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018982" y="6138498"/>
            <a:ext cx="1173018" cy="711663"/>
          </a:xfrm>
          <a:prstGeom prst="rect">
            <a:avLst/>
          </a:prstGeom>
          <a:solidFill>
            <a:schemeClr val="bg1"/>
          </a:solidFill>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Footer Placeholder 2"/>
          <p:cNvSpPr>
            <a:spLocks noGrp="1"/>
          </p:cNvSpPr>
          <p:nvPr>
            <p:ph type="ftr" sz="quarter" idx="11"/>
          </p:nvPr>
        </p:nvSpPr>
        <p:spPr>
          <a:xfrm>
            <a:off x="1097279" y="6446838"/>
            <a:ext cx="24410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pic>
        <p:nvPicPr>
          <p:cNvPr id="3" name="Content Placeholder 4" descr="A picture containing shape&#10;&#10;Description automatically generated">
            <a:extLst>
              <a:ext uri="{FF2B5EF4-FFF2-40B4-BE49-F238E27FC236}">
                <a16:creationId xmlns:a16="http://schemas.microsoft.com/office/drawing/2014/main" xmlns="" id="{145DF413-27D3-D234-F990-C49B34586656}"/>
              </a:ext>
            </a:extLst>
          </p:cNvPr>
          <p:cNvPicPr>
            <a:picLocks/>
          </p:cNvPicPr>
          <p:nvPr/>
        </p:nvPicPr>
        <p:blipFill rotWithShape="1">
          <a:blip r:embed="rId4" cstate="print">
            <a:extLst>
              <a:ext uri="{28A0092B-C50C-407E-A947-70E740481C1C}">
                <a14:useLocalDpi xmlns:a14="http://schemas.microsoft.com/office/drawing/2010/main" xmlns="" val="0"/>
              </a:ext>
            </a:extLst>
          </a:blip>
          <a:srcRect t="4587" r="7322"/>
          <a:stretch/>
        </p:blipFill>
        <p:spPr>
          <a:xfrm>
            <a:off x="9263536"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B8E5DF17-4B95-F114-1C6E-6EBA1B314199}"/>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365391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0379" y="221249"/>
            <a:ext cx="666283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Programme 3: ICT and NQF MIS</a:t>
            </a:r>
          </a:p>
        </p:txBody>
      </p:sp>
      <p:sp>
        <p:nvSpPr>
          <p:cNvPr id="10" name="Snip Diagonal Corner Rectangle 9"/>
          <p:cNvSpPr/>
          <p:nvPr/>
        </p:nvSpPr>
        <p:spPr>
          <a:xfrm>
            <a:off x="2150379" y="182916"/>
            <a:ext cx="6783541" cy="719839"/>
          </a:xfrm>
          <a:prstGeom prst="snip2Diag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2258245186"/>
              </p:ext>
            </p:extLst>
          </p:nvPr>
        </p:nvGraphicFramePr>
        <p:xfrm>
          <a:off x="477225" y="1019951"/>
          <a:ext cx="11080364" cy="5697757"/>
        </p:xfrm>
        <a:graphic>
          <a:graphicData uri="http://schemas.openxmlformats.org/drawingml/2006/table">
            <a:tbl>
              <a:tblPr firstRow="1" bandRow="1">
                <a:tableStyleId>{69012ECD-51FC-41F1-AA8D-1B2483CD663E}</a:tableStyleId>
              </a:tblPr>
              <a:tblGrid>
                <a:gridCol w="3539965">
                  <a:extLst>
                    <a:ext uri="{9D8B030D-6E8A-4147-A177-3AD203B41FA5}">
                      <a16:colId xmlns:a16="http://schemas.microsoft.com/office/drawing/2014/main" xmlns="" val="2187201240"/>
                    </a:ext>
                  </a:extLst>
                </a:gridCol>
                <a:gridCol w="3340457">
                  <a:extLst>
                    <a:ext uri="{9D8B030D-6E8A-4147-A177-3AD203B41FA5}">
                      <a16:colId xmlns:a16="http://schemas.microsoft.com/office/drawing/2014/main" xmlns="" val="2026377044"/>
                    </a:ext>
                  </a:extLst>
                </a:gridCol>
                <a:gridCol w="4199942">
                  <a:extLst>
                    <a:ext uri="{9D8B030D-6E8A-4147-A177-3AD203B41FA5}">
                      <a16:colId xmlns:a16="http://schemas.microsoft.com/office/drawing/2014/main" xmlns="" val="2947466898"/>
                    </a:ext>
                  </a:extLst>
                </a:gridCol>
              </a:tblGrid>
              <a:tr h="572344">
                <a:tc>
                  <a:txBody>
                    <a:bodyPr/>
                    <a:lstStyle/>
                    <a:p>
                      <a:r>
                        <a:rPr lang="en-ZA" dirty="0"/>
                        <a:t>Output</a:t>
                      </a:r>
                    </a:p>
                  </a:txBody>
                  <a:tcPr/>
                </a:tc>
                <a:tc>
                  <a:txBody>
                    <a:bodyPr/>
                    <a:lstStyle/>
                    <a:p>
                      <a:r>
                        <a:rPr lang="en-US" dirty="0"/>
                        <a:t>Audited performance 2021/22</a:t>
                      </a:r>
                      <a:endParaRPr lang="en-ZA" dirty="0"/>
                    </a:p>
                  </a:txBody>
                  <a:tcPr/>
                </a:tc>
                <a:tc>
                  <a:txBody>
                    <a:bodyPr/>
                    <a:lstStyle/>
                    <a:p>
                      <a:r>
                        <a:rPr lang="en-ZA">
                          <a:solidFill>
                            <a:schemeClr val="bg1"/>
                          </a:solidFill>
                        </a:rPr>
                        <a:t>2023/24 Target</a:t>
                      </a:r>
                    </a:p>
                  </a:txBody>
                  <a:tcPr/>
                </a:tc>
                <a:extLst>
                  <a:ext uri="{0D108BD9-81ED-4DB2-BD59-A6C34878D82A}">
                    <a16:rowId xmlns:a16="http://schemas.microsoft.com/office/drawing/2014/main" xmlns="" val="1962675788"/>
                  </a:ext>
                </a:extLst>
              </a:tr>
              <a:tr h="1209630">
                <a:tc>
                  <a:txBody>
                    <a:bodyPr/>
                    <a:lstStyle/>
                    <a:p>
                      <a:pPr>
                        <a:lnSpc>
                          <a:spcPct val="107000"/>
                        </a:lnSpc>
                        <a:spcAft>
                          <a:spcPts val="800"/>
                        </a:spcAft>
                      </a:pPr>
                      <a:r>
                        <a:rPr lang="en-GB" sz="1800">
                          <a:effectLst/>
                          <a:latin typeface="Calibri"/>
                          <a:ea typeface="Calibri" panose="020F0502020204030204" pitchFamily="34" charset="0"/>
                          <a:cs typeface="Times New Roman"/>
                        </a:rPr>
                        <a:t>A workflow system for the evaluation of foreign qualifications</a:t>
                      </a:r>
                      <a:endParaRPr lang="en-ZA" sz="180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tabLst>
                          <a:tab pos="265430" algn="l"/>
                        </a:tabLst>
                      </a:pPr>
                      <a:r>
                        <a:rPr lang="en-GB" sz="1800" dirty="0">
                          <a:solidFill>
                            <a:schemeClr val="tx1"/>
                          </a:solidFill>
                          <a:effectLst/>
                          <a:latin typeface="Calibri"/>
                          <a:ea typeface="Times New Roman" panose="02020603050405020304" pitchFamily="18" charset="0"/>
                          <a:cs typeface="Calibri"/>
                        </a:rPr>
                        <a:t>Achieved: </a:t>
                      </a:r>
                      <a:r>
                        <a:rPr lang="en-GB" sz="1800" dirty="0">
                          <a:solidFill>
                            <a:schemeClr val="tx1"/>
                          </a:solidFill>
                          <a:effectLst/>
                          <a:latin typeface="Calibri"/>
                          <a:cs typeface="Calibri"/>
                        </a:rPr>
                        <a:t>Completed development of the electronic registers for misrepresented qualifications</a:t>
                      </a:r>
                    </a:p>
                  </a:txBody>
                  <a:tcPr marL="68580" marR="68580" marT="0" marB="0"/>
                </a:tc>
                <a:tc>
                  <a:txBody>
                    <a:bodyPr/>
                    <a:lstStyle/>
                    <a:p>
                      <a:pPr algn="l">
                        <a:lnSpc>
                          <a:spcPct val="107000"/>
                        </a:lnSpc>
                        <a:spcAft>
                          <a:spcPts val="800"/>
                        </a:spcAft>
                        <a:tabLst>
                          <a:tab pos="265430" algn="l"/>
                        </a:tabLst>
                      </a:pPr>
                      <a:r>
                        <a:rPr lang="en-GB" sz="1800" dirty="0">
                          <a:solidFill>
                            <a:srgbClr val="FF0000"/>
                          </a:solidFill>
                          <a:effectLst/>
                          <a:latin typeface="Calibri"/>
                          <a:ea typeface="Times New Roman" panose="02020603050405020304" pitchFamily="18" charset="0"/>
                          <a:cs typeface="Calibri"/>
                        </a:rPr>
                        <a:t>18b. Test and implement an end-to-end electronic system for the evaluation of foreign qualifications</a:t>
                      </a:r>
                    </a:p>
                    <a:p>
                      <a:pPr algn="l">
                        <a:lnSpc>
                          <a:spcPct val="107000"/>
                        </a:lnSpc>
                        <a:spcAft>
                          <a:spcPts val="800"/>
                        </a:spcAft>
                        <a:tabLst>
                          <a:tab pos="265430" algn="l"/>
                        </a:tabLst>
                      </a:pPr>
                      <a:endParaRPr lang="en-GB" sz="1800" dirty="0">
                        <a:solidFill>
                          <a:srgbClr val="FF0000"/>
                        </a:solidFill>
                        <a:effectLst/>
                        <a:latin typeface="Ebrima" panose="02000000000000000000" pitchFamily="2"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84123831"/>
                  </a:ext>
                </a:extLst>
              </a:tr>
              <a:tr h="831100">
                <a:tc>
                  <a:txBody>
                    <a:bodyPr/>
                    <a:lstStyle/>
                    <a:p>
                      <a:pPr>
                        <a:lnSpc>
                          <a:spcPct val="107000"/>
                        </a:lnSpc>
                        <a:spcAft>
                          <a:spcPts val="800"/>
                        </a:spcAft>
                      </a:pPr>
                      <a:r>
                        <a:rPr lang="en-GB" sz="1800">
                          <a:effectLst/>
                          <a:latin typeface="Calibri"/>
                          <a:ea typeface="Calibri" panose="020F0502020204030204" pitchFamily="34" charset="0"/>
                          <a:cs typeface="Times New Roman"/>
                        </a:rPr>
                        <a:t>A workflow tracking system for qualifications and part-qualifications </a:t>
                      </a:r>
                      <a:endParaRPr lang="en-ZA" sz="180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a:effectLst/>
                          <a:latin typeface="Calibri"/>
                          <a:ea typeface="Calibri" panose="020F0502020204030204" pitchFamily="34" charset="0"/>
                          <a:cs typeface="Arial"/>
                        </a:rPr>
                        <a:t>N/A</a:t>
                      </a:r>
                      <a:endParaRPr lang="en-ZA" sz="1800">
                        <a:effectLst/>
                        <a:latin typeface="Calibri"/>
                        <a:ea typeface="Calibri" panose="020F0502020204030204" pitchFamily="34" charset="0"/>
                        <a:cs typeface="Arial"/>
                      </a:endParaRPr>
                    </a:p>
                  </a:txBody>
                  <a:tcPr marL="68580" marR="68580" marT="0" marB="0"/>
                </a:tc>
                <a:tc>
                  <a:txBody>
                    <a:bodyPr/>
                    <a:lstStyle/>
                    <a:p>
                      <a:pPr algn="l">
                        <a:lnSpc>
                          <a:spcPct val="107000"/>
                        </a:lnSpc>
                        <a:spcAft>
                          <a:spcPts val="800"/>
                        </a:spcAft>
                      </a:pPr>
                      <a:r>
                        <a:rPr lang="en-GB" sz="1800" dirty="0">
                          <a:solidFill>
                            <a:srgbClr val="FF0000"/>
                          </a:solidFill>
                          <a:effectLst/>
                          <a:latin typeface="Calibri"/>
                          <a:ea typeface="Calibri" panose="020F0502020204030204" pitchFamily="34" charset="0"/>
                          <a:cs typeface="Arial"/>
                        </a:rPr>
                        <a:t>19. Test and pilot a workflow tracking system for qualifications and part-qualifications.</a:t>
                      </a:r>
                      <a:endParaRPr lang="en-ZA" sz="1800" dirty="0">
                        <a:solidFill>
                          <a:srgbClr val="FF0000"/>
                        </a:solidFill>
                        <a:effectLst/>
                        <a:latin typeface="Calibri"/>
                        <a:ea typeface="Calibri" panose="020F0502020204030204" pitchFamily="34" charset="0"/>
                        <a:cs typeface="Arial"/>
                      </a:endParaRPr>
                    </a:p>
                  </a:txBody>
                  <a:tcPr marL="68580" marR="68580" marT="0" marB="0"/>
                </a:tc>
                <a:extLst>
                  <a:ext uri="{0D108BD9-81ED-4DB2-BD59-A6C34878D82A}">
                    <a16:rowId xmlns:a16="http://schemas.microsoft.com/office/drawing/2014/main" xmlns="" val="129681363"/>
                  </a:ext>
                </a:extLst>
              </a:tr>
              <a:tr h="1138876">
                <a:tc>
                  <a:txBody>
                    <a:bodyPr/>
                    <a:lstStyle/>
                    <a:p>
                      <a:pPr algn="l">
                        <a:lnSpc>
                          <a:spcPct val="107000"/>
                        </a:lnSpc>
                        <a:spcAft>
                          <a:spcPts val="800"/>
                        </a:spcAft>
                      </a:pPr>
                      <a:r>
                        <a:rPr lang="en-GB" sz="1800">
                          <a:effectLst/>
                          <a:latin typeface="Calibri"/>
                          <a:ea typeface="Calibri" panose="020F0502020204030204" pitchFamily="34" charset="0"/>
                          <a:cs typeface="Times New Roman"/>
                        </a:rPr>
                        <a:t>NQF MIS (comprising the NLRD) information for informed decision making</a:t>
                      </a:r>
                      <a:endParaRPr lang="en-ZA" sz="1800">
                        <a:effectLst/>
                        <a:latin typeface="Calibri"/>
                        <a:ea typeface="Calibri" panose="020F0502020204030204" pitchFamily="34" charset="0"/>
                        <a:cs typeface="Times New Roman"/>
                      </a:endParaRPr>
                    </a:p>
                  </a:txBody>
                  <a:tcPr marL="68580" marR="68580" marT="0" marB="0"/>
                </a:tc>
                <a:tc>
                  <a:txBody>
                    <a:bodyPr/>
                    <a:lstStyle/>
                    <a:p>
                      <a:r>
                        <a:rPr lang="en-US" sz="1800" b="0" dirty="0"/>
                        <a:t>N/A</a:t>
                      </a:r>
                      <a:endParaRPr lang="en-ZA" sz="1800" b="0" dirty="0"/>
                    </a:p>
                  </a:txBody>
                  <a:tcPr/>
                </a:tc>
                <a:tc>
                  <a:txBody>
                    <a:bodyPr/>
                    <a:lstStyle/>
                    <a:p>
                      <a:r>
                        <a:rPr lang="en-GB" sz="1800" b="0" dirty="0">
                          <a:solidFill>
                            <a:srgbClr val="FF0000"/>
                          </a:solidFill>
                        </a:rPr>
                        <a:t>20. Make the public information on the NQF MIS (comprising the NLRD) easily accessible and usable by all stakeholders</a:t>
                      </a:r>
                      <a:endParaRPr lang="en-ZA" sz="1800" b="0" dirty="0">
                        <a:solidFill>
                          <a:srgbClr val="FF0000"/>
                        </a:solidFill>
                      </a:endParaRPr>
                    </a:p>
                  </a:txBody>
                  <a:tcPr/>
                </a:tc>
                <a:extLst>
                  <a:ext uri="{0D108BD9-81ED-4DB2-BD59-A6C34878D82A}">
                    <a16:rowId xmlns:a16="http://schemas.microsoft.com/office/drawing/2014/main" xmlns="" val="812710585"/>
                  </a:ext>
                </a:extLst>
              </a:tr>
              <a:tr h="867259">
                <a:tc>
                  <a:txBody>
                    <a:bodyPr/>
                    <a:lstStyle/>
                    <a:p>
                      <a:pPr algn="l">
                        <a:lnSpc>
                          <a:spcPct val="107000"/>
                        </a:lnSpc>
                        <a:spcAft>
                          <a:spcPts val="800"/>
                        </a:spcAft>
                      </a:pPr>
                      <a:r>
                        <a:rPr lang="en-GB" sz="1800">
                          <a:effectLst/>
                          <a:latin typeface="Calibri"/>
                          <a:ea typeface="Calibri" panose="020F0502020204030204" pitchFamily="34" charset="0"/>
                          <a:cs typeface="Times New Roman"/>
                        </a:rPr>
                        <a:t>Legacy learner achievement records on NQF MIS (comprising the NLRD)</a:t>
                      </a:r>
                      <a:endParaRPr lang="en-ZA" sz="180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pPr>
                      <a:r>
                        <a:rPr lang="en-GB" sz="1800">
                          <a:effectLst/>
                          <a:latin typeface="Calibri"/>
                          <a:ea typeface="Calibri" panose="020F0502020204030204" pitchFamily="34" charset="0"/>
                          <a:cs typeface="Times New Roman"/>
                        </a:rPr>
                        <a:t>N/A</a:t>
                      </a:r>
                      <a:endParaRPr lang="en-ZA" sz="180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pPr>
                      <a:r>
                        <a:rPr lang="en-GB" sz="1800" dirty="0">
                          <a:solidFill>
                            <a:srgbClr val="FF0000"/>
                          </a:solidFill>
                          <a:effectLst/>
                          <a:latin typeface="Calibri"/>
                          <a:ea typeface="Calibri" panose="020F0502020204030204" pitchFamily="34" charset="0"/>
                          <a:cs typeface="Times New Roman"/>
                        </a:rPr>
                        <a:t>21a. Identify institutions with legacy data and propose arrangements to get legacy achievement data</a:t>
                      </a:r>
                      <a:endParaRPr lang="en-ZA" sz="1800" dirty="0">
                        <a:solidFill>
                          <a:srgbClr val="FF0000"/>
                        </a:solidFill>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xmlns="" val="3254269257"/>
                  </a:ext>
                </a:extLst>
              </a:tr>
              <a:tr h="997591">
                <a:tc>
                  <a:txBody>
                    <a:bodyPr/>
                    <a:lstStyle/>
                    <a:p>
                      <a:pPr algn="l">
                        <a:lnSpc>
                          <a:spcPct val="107000"/>
                        </a:lnSpc>
                        <a:spcAft>
                          <a:spcPts val="800"/>
                        </a:spcAft>
                      </a:pPr>
                      <a:r>
                        <a:rPr lang="en-GB" sz="1800">
                          <a:effectLst/>
                          <a:latin typeface="Calibri"/>
                          <a:ea typeface="Calibri" panose="020F0502020204030204" pitchFamily="34" charset="0"/>
                          <a:cs typeface="Times New Roman"/>
                        </a:rPr>
                        <a:t>Legacy learner achievement records on NQF MIS (comprising the NLRD)</a:t>
                      </a:r>
                      <a:endParaRPr lang="en-ZA" sz="180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pPr>
                      <a:r>
                        <a:rPr lang="en-US" sz="1800" dirty="0">
                          <a:effectLst/>
                          <a:latin typeface="Calibri"/>
                          <a:ea typeface="Calibri" panose="020F0502020204030204" pitchFamily="34" charset="0"/>
                          <a:cs typeface="Times New Roman"/>
                        </a:rPr>
                        <a:t>N/A</a:t>
                      </a:r>
                      <a:endParaRPr lang="en-ZA" sz="1800" dirty="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pPr>
                      <a:r>
                        <a:rPr lang="en-GB" sz="1800">
                          <a:solidFill>
                            <a:srgbClr val="FF0000"/>
                          </a:solidFill>
                          <a:effectLst/>
                          <a:latin typeface="Calibri"/>
                          <a:ea typeface="Calibri" panose="020F0502020204030204" pitchFamily="34" charset="0"/>
                          <a:cs typeface="Times New Roman"/>
                        </a:rPr>
                        <a:t>21b. Seek funding for the digitisation of legacy achievement records </a:t>
                      </a:r>
                      <a:endParaRPr lang="en-ZA" sz="1800">
                        <a:solidFill>
                          <a:srgbClr val="FF0000"/>
                        </a:solidFill>
                        <a:effectLst/>
                        <a:latin typeface="Calibri"/>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9604505"/>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Footer Placeholder 2"/>
          <p:cNvSpPr>
            <a:spLocks noGrp="1"/>
          </p:cNvSpPr>
          <p:nvPr>
            <p:ph type="ftr" sz="quarter" idx="11"/>
          </p:nvPr>
        </p:nvSpPr>
        <p:spPr>
          <a:xfrm>
            <a:off x="1097279" y="6446838"/>
            <a:ext cx="24410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pic>
        <p:nvPicPr>
          <p:cNvPr id="3" name="Content Placeholder 4" descr="A picture containing shape&#10;&#10;Description automatically generated">
            <a:extLst>
              <a:ext uri="{FF2B5EF4-FFF2-40B4-BE49-F238E27FC236}">
                <a16:creationId xmlns:a16="http://schemas.microsoft.com/office/drawing/2014/main" xmlns="" id="{1BF82038-CD0C-13B9-B883-CFC9E4848513}"/>
              </a:ext>
            </a:extLst>
          </p:cNvPr>
          <p:cNvPicPr>
            <a:picLocks/>
          </p:cNvPicPr>
          <p:nvPr/>
        </p:nvPicPr>
        <p:blipFill rotWithShape="1">
          <a:blip r:embed="rId3"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7D963D8B-8B81-C599-92B3-A19DDBD2504C}"/>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46208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0" descr="Company , Office ">
            <a:extLst>
              <a:ext uri="{FF2B5EF4-FFF2-40B4-BE49-F238E27FC236}">
                <a16:creationId xmlns:a16="http://schemas.microsoft.com/office/drawing/2014/main" xmlns="" id="{30E3188D-3238-B486-A50F-31E493F64D92}"/>
              </a:ext>
            </a:extLst>
          </p:cNvPr>
          <p:cNvPicPr>
            <a:picLocks noChangeAspect="1"/>
          </p:cNvPicPr>
          <p:nvPr/>
        </p:nvPicPr>
        <p:blipFill>
          <a:blip r:embed="rId2" cstate="print">
            <a:grayscl/>
            <a:extLst>
              <a:ext uri="{28A0092B-C50C-407E-A947-70E740481C1C}">
                <a14:useLocalDpi xmlns:a14="http://schemas.microsoft.com/office/drawing/2010/main" xmlns="" val="0"/>
              </a:ext>
            </a:extLst>
          </a:blip>
          <a:srcRect l="35" r="35"/>
          <a:stretch>
            <a:fillRect/>
          </a:stretch>
        </p:blipFill>
        <p:spPr>
          <a:xfrm>
            <a:off x="62196" y="0"/>
            <a:ext cx="12192000" cy="3541486"/>
          </a:xfrm>
          <a:prstGeom prst="rect">
            <a:avLst/>
          </a:prstGeom>
        </p:spPr>
      </p:pic>
      <p:sp>
        <p:nvSpPr>
          <p:cNvPr id="6" name="Rectangle 5">
            <a:extLst>
              <a:ext uri="{FF2B5EF4-FFF2-40B4-BE49-F238E27FC236}">
                <a16:creationId xmlns:a16="http://schemas.microsoft.com/office/drawing/2014/main" xmlns="" id="{C927D768-BA76-FE29-4EB0-738BE6A7306E}"/>
              </a:ext>
            </a:extLst>
          </p:cNvPr>
          <p:cNvSpPr>
            <a:spLocks noGrp="1" noRot="1" noMove="1" noResize="1" noEditPoints="1" noAdjustHandles="1" noChangeArrowheads="1" noChangeShapeType="1"/>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xmln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23663368-7BF6-B801-E421-1360A7BCEA39}"/>
              </a:ext>
            </a:extLst>
          </p:cNvPr>
          <p:cNvSpPr>
            <a:spLocks noGrp="1" noRot="1" noMove="1" noResize="1" noEditPoints="1" noAdjustHandles="1" noChangeArrowheads="1" noChangeShapeType="1"/>
          </p:cNvSpPr>
          <p:nvPr/>
        </p:nvSpPr>
        <p:spPr>
          <a:xfrm>
            <a:off x="36500" y="0"/>
            <a:ext cx="12217696" cy="2291946"/>
          </a:xfrm>
          <a:custGeom>
            <a:avLst/>
            <a:gdLst>
              <a:gd name="connsiteX0" fmla="*/ 0 w 12217696"/>
              <a:gd name="connsiteY0" fmla="*/ 0 h 2291946"/>
              <a:gd name="connsiteX1" fmla="*/ 459618 w 12217696"/>
              <a:gd name="connsiteY1" fmla="*/ 0 h 2291946"/>
              <a:gd name="connsiteX2" fmla="*/ 674882 w 12217696"/>
              <a:gd name="connsiteY2" fmla="*/ 0 h 2291946"/>
              <a:gd name="connsiteX3" fmla="*/ 1134500 w 12217696"/>
              <a:gd name="connsiteY3" fmla="*/ 0 h 2291946"/>
              <a:gd name="connsiteX4" fmla="*/ 1838472 w 12217696"/>
              <a:gd name="connsiteY4" fmla="*/ 0 h 2291946"/>
              <a:gd name="connsiteX5" fmla="*/ 2664621 w 12217696"/>
              <a:gd name="connsiteY5" fmla="*/ 0 h 2291946"/>
              <a:gd name="connsiteX6" fmla="*/ 3490770 w 12217696"/>
              <a:gd name="connsiteY6" fmla="*/ 0 h 2291946"/>
              <a:gd name="connsiteX7" fmla="*/ 3828211 w 12217696"/>
              <a:gd name="connsiteY7" fmla="*/ 0 h 2291946"/>
              <a:gd name="connsiteX8" fmla="*/ 4043476 w 12217696"/>
              <a:gd name="connsiteY8" fmla="*/ 0 h 2291946"/>
              <a:gd name="connsiteX9" fmla="*/ 4380917 w 12217696"/>
              <a:gd name="connsiteY9" fmla="*/ 0 h 2291946"/>
              <a:gd name="connsiteX10" fmla="*/ 4962712 w 12217696"/>
              <a:gd name="connsiteY10" fmla="*/ 0 h 2291946"/>
              <a:gd name="connsiteX11" fmla="*/ 5544507 w 12217696"/>
              <a:gd name="connsiteY11" fmla="*/ 0 h 2291946"/>
              <a:gd name="connsiteX12" fmla="*/ 5759771 w 12217696"/>
              <a:gd name="connsiteY12" fmla="*/ 0 h 2291946"/>
              <a:gd name="connsiteX13" fmla="*/ 6219389 w 12217696"/>
              <a:gd name="connsiteY13" fmla="*/ 0 h 2291946"/>
              <a:gd name="connsiteX14" fmla="*/ 7045538 w 12217696"/>
              <a:gd name="connsiteY14" fmla="*/ 0 h 2291946"/>
              <a:gd name="connsiteX15" fmla="*/ 7505156 w 12217696"/>
              <a:gd name="connsiteY15" fmla="*/ 0 h 2291946"/>
              <a:gd name="connsiteX16" fmla="*/ 7842597 w 12217696"/>
              <a:gd name="connsiteY16" fmla="*/ 0 h 2291946"/>
              <a:gd name="connsiteX17" fmla="*/ 8302215 w 12217696"/>
              <a:gd name="connsiteY17" fmla="*/ 0 h 2291946"/>
              <a:gd name="connsiteX18" fmla="*/ 8884010 w 12217696"/>
              <a:gd name="connsiteY18" fmla="*/ 0 h 2291946"/>
              <a:gd name="connsiteX19" fmla="*/ 9710159 w 12217696"/>
              <a:gd name="connsiteY19" fmla="*/ 0 h 2291946"/>
              <a:gd name="connsiteX20" fmla="*/ 10536308 w 12217696"/>
              <a:gd name="connsiteY20" fmla="*/ 0 h 2291946"/>
              <a:gd name="connsiteX21" fmla="*/ 10751572 w 12217696"/>
              <a:gd name="connsiteY21" fmla="*/ 0 h 2291946"/>
              <a:gd name="connsiteX22" fmla="*/ 11333368 w 12217696"/>
              <a:gd name="connsiteY22" fmla="*/ 0 h 2291946"/>
              <a:gd name="connsiteX23" fmla="*/ 12217696 w 12217696"/>
              <a:gd name="connsiteY23" fmla="*/ 0 h 2291946"/>
              <a:gd name="connsiteX24" fmla="*/ 12217696 w 12217696"/>
              <a:gd name="connsiteY24" fmla="*/ 572987 h 2291946"/>
              <a:gd name="connsiteX25" fmla="*/ 12217696 w 12217696"/>
              <a:gd name="connsiteY25" fmla="*/ 1145973 h 2291946"/>
              <a:gd name="connsiteX26" fmla="*/ 12217696 w 12217696"/>
              <a:gd name="connsiteY26" fmla="*/ 1764798 h 2291946"/>
              <a:gd name="connsiteX27" fmla="*/ 12217696 w 12217696"/>
              <a:gd name="connsiteY27" fmla="*/ 2291946 h 2291946"/>
              <a:gd name="connsiteX28" fmla="*/ 11513724 w 12217696"/>
              <a:gd name="connsiteY28" fmla="*/ 2291946 h 2291946"/>
              <a:gd name="connsiteX29" fmla="*/ 11176283 w 12217696"/>
              <a:gd name="connsiteY29" fmla="*/ 2291946 h 2291946"/>
              <a:gd name="connsiteX30" fmla="*/ 10472311 w 12217696"/>
              <a:gd name="connsiteY30" fmla="*/ 2291946 h 2291946"/>
              <a:gd name="connsiteX31" fmla="*/ 10134870 w 12217696"/>
              <a:gd name="connsiteY31" fmla="*/ 2291946 h 2291946"/>
              <a:gd name="connsiteX32" fmla="*/ 9430898 w 12217696"/>
              <a:gd name="connsiteY32" fmla="*/ 2291946 h 2291946"/>
              <a:gd name="connsiteX33" fmla="*/ 9215634 w 12217696"/>
              <a:gd name="connsiteY33" fmla="*/ 2291946 h 2291946"/>
              <a:gd name="connsiteX34" fmla="*/ 8633839 w 12217696"/>
              <a:gd name="connsiteY34" fmla="*/ 2291946 h 2291946"/>
              <a:gd name="connsiteX35" fmla="*/ 8174220 w 12217696"/>
              <a:gd name="connsiteY35" fmla="*/ 2291946 h 2291946"/>
              <a:gd name="connsiteX36" fmla="*/ 7592425 w 12217696"/>
              <a:gd name="connsiteY36" fmla="*/ 2291946 h 2291946"/>
              <a:gd name="connsiteX37" fmla="*/ 7010630 w 12217696"/>
              <a:gd name="connsiteY37" fmla="*/ 2291946 h 2291946"/>
              <a:gd name="connsiteX38" fmla="*/ 6428835 w 12217696"/>
              <a:gd name="connsiteY38" fmla="*/ 2291946 h 2291946"/>
              <a:gd name="connsiteX39" fmla="*/ 5724863 w 12217696"/>
              <a:gd name="connsiteY39" fmla="*/ 2291946 h 2291946"/>
              <a:gd name="connsiteX40" fmla="*/ 5509599 w 12217696"/>
              <a:gd name="connsiteY40" fmla="*/ 2291946 h 2291946"/>
              <a:gd name="connsiteX41" fmla="*/ 4805627 w 12217696"/>
              <a:gd name="connsiteY41" fmla="*/ 2291946 h 2291946"/>
              <a:gd name="connsiteX42" fmla="*/ 4101655 w 12217696"/>
              <a:gd name="connsiteY42" fmla="*/ 2291946 h 2291946"/>
              <a:gd name="connsiteX43" fmla="*/ 3642037 w 12217696"/>
              <a:gd name="connsiteY43" fmla="*/ 2291946 h 2291946"/>
              <a:gd name="connsiteX44" fmla="*/ 3182419 w 12217696"/>
              <a:gd name="connsiteY44" fmla="*/ 2291946 h 2291946"/>
              <a:gd name="connsiteX45" fmla="*/ 2600624 w 12217696"/>
              <a:gd name="connsiteY45" fmla="*/ 2291946 h 2291946"/>
              <a:gd name="connsiteX46" fmla="*/ 1774475 w 12217696"/>
              <a:gd name="connsiteY46" fmla="*/ 2291946 h 2291946"/>
              <a:gd name="connsiteX47" fmla="*/ 1192680 w 12217696"/>
              <a:gd name="connsiteY47" fmla="*/ 2291946 h 2291946"/>
              <a:gd name="connsiteX48" fmla="*/ 855239 w 12217696"/>
              <a:gd name="connsiteY48" fmla="*/ 2291946 h 2291946"/>
              <a:gd name="connsiteX49" fmla="*/ 0 w 12217696"/>
              <a:gd name="connsiteY49" fmla="*/ 2291946 h 2291946"/>
              <a:gd name="connsiteX50" fmla="*/ 0 w 12217696"/>
              <a:gd name="connsiteY50" fmla="*/ 1741879 h 2291946"/>
              <a:gd name="connsiteX51" fmla="*/ 0 w 12217696"/>
              <a:gd name="connsiteY51" fmla="*/ 1214731 h 2291946"/>
              <a:gd name="connsiteX52" fmla="*/ 0 w 12217696"/>
              <a:gd name="connsiteY52" fmla="*/ 595906 h 2291946"/>
              <a:gd name="connsiteX53" fmla="*/ 0 w 12217696"/>
              <a:gd name="connsiteY53" fmla="*/ 0 h 22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217696" h="2291946" fill="none" extrusionOk="0">
                <a:moveTo>
                  <a:pt x="0" y="0"/>
                </a:moveTo>
                <a:cubicBezTo>
                  <a:pt x="205988" y="-1010"/>
                  <a:pt x="276257" y="12635"/>
                  <a:pt x="459618" y="0"/>
                </a:cubicBezTo>
                <a:cubicBezTo>
                  <a:pt x="642979" y="-12635"/>
                  <a:pt x="604088" y="19495"/>
                  <a:pt x="674882" y="0"/>
                </a:cubicBezTo>
                <a:cubicBezTo>
                  <a:pt x="745676" y="-19495"/>
                  <a:pt x="958188" y="25677"/>
                  <a:pt x="1134500" y="0"/>
                </a:cubicBezTo>
                <a:cubicBezTo>
                  <a:pt x="1310812" y="-25677"/>
                  <a:pt x="1646167" y="53109"/>
                  <a:pt x="1838472" y="0"/>
                </a:cubicBezTo>
                <a:cubicBezTo>
                  <a:pt x="2030777" y="-53109"/>
                  <a:pt x="2257949" y="30202"/>
                  <a:pt x="2664621" y="0"/>
                </a:cubicBezTo>
                <a:cubicBezTo>
                  <a:pt x="3071293" y="-30202"/>
                  <a:pt x="3154904" y="9106"/>
                  <a:pt x="3490770" y="0"/>
                </a:cubicBezTo>
                <a:cubicBezTo>
                  <a:pt x="3826636" y="-9106"/>
                  <a:pt x="3704182" y="24419"/>
                  <a:pt x="3828211" y="0"/>
                </a:cubicBezTo>
                <a:cubicBezTo>
                  <a:pt x="3952240" y="-24419"/>
                  <a:pt x="3972237" y="20633"/>
                  <a:pt x="4043476" y="0"/>
                </a:cubicBezTo>
                <a:cubicBezTo>
                  <a:pt x="4114716" y="-20633"/>
                  <a:pt x="4277306" y="24282"/>
                  <a:pt x="4380917" y="0"/>
                </a:cubicBezTo>
                <a:cubicBezTo>
                  <a:pt x="4484528" y="-24282"/>
                  <a:pt x="4744493" y="65525"/>
                  <a:pt x="4962712" y="0"/>
                </a:cubicBezTo>
                <a:cubicBezTo>
                  <a:pt x="5180931" y="-65525"/>
                  <a:pt x="5365513" y="19356"/>
                  <a:pt x="5544507" y="0"/>
                </a:cubicBezTo>
                <a:cubicBezTo>
                  <a:pt x="5723501" y="-19356"/>
                  <a:pt x="5685545" y="9899"/>
                  <a:pt x="5759771" y="0"/>
                </a:cubicBezTo>
                <a:cubicBezTo>
                  <a:pt x="5833997" y="-9899"/>
                  <a:pt x="6010283" y="35066"/>
                  <a:pt x="6219389" y="0"/>
                </a:cubicBezTo>
                <a:cubicBezTo>
                  <a:pt x="6428495" y="-35066"/>
                  <a:pt x="6766186" y="51507"/>
                  <a:pt x="7045538" y="0"/>
                </a:cubicBezTo>
                <a:cubicBezTo>
                  <a:pt x="7324890" y="-51507"/>
                  <a:pt x="7348519" y="17398"/>
                  <a:pt x="7505156" y="0"/>
                </a:cubicBezTo>
                <a:cubicBezTo>
                  <a:pt x="7661793" y="-17398"/>
                  <a:pt x="7732284" y="20299"/>
                  <a:pt x="7842597" y="0"/>
                </a:cubicBezTo>
                <a:cubicBezTo>
                  <a:pt x="7952910" y="-20299"/>
                  <a:pt x="8098679" y="14718"/>
                  <a:pt x="8302215" y="0"/>
                </a:cubicBezTo>
                <a:cubicBezTo>
                  <a:pt x="8505751" y="-14718"/>
                  <a:pt x="8715751" y="43257"/>
                  <a:pt x="8884010" y="0"/>
                </a:cubicBezTo>
                <a:cubicBezTo>
                  <a:pt x="9052269" y="-43257"/>
                  <a:pt x="9443156" y="67343"/>
                  <a:pt x="9710159" y="0"/>
                </a:cubicBezTo>
                <a:cubicBezTo>
                  <a:pt x="9977162" y="-67343"/>
                  <a:pt x="10343038" y="89792"/>
                  <a:pt x="10536308" y="0"/>
                </a:cubicBezTo>
                <a:cubicBezTo>
                  <a:pt x="10729578" y="-89792"/>
                  <a:pt x="10660835" y="18029"/>
                  <a:pt x="10751572" y="0"/>
                </a:cubicBezTo>
                <a:cubicBezTo>
                  <a:pt x="10842309" y="-18029"/>
                  <a:pt x="11071247" y="5680"/>
                  <a:pt x="11333368" y="0"/>
                </a:cubicBezTo>
                <a:cubicBezTo>
                  <a:pt x="11595489" y="-5680"/>
                  <a:pt x="11817118" y="35649"/>
                  <a:pt x="12217696" y="0"/>
                </a:cubicBezTo>
                <a:cubicBezTo>
                  <a:pt x="12278678" y="138135"/>
                  <a:pt x="12210641" y="303693"/>
                  <a:pt x="12217696" y="572987"/>
                </a:cubicBezTo>
                <a:cubicBezTo>
                  <a:pt x="12224751" y="842281"/>
                  <a:pt x="12170648" y="936914"/>
                  <a:pt x="12217696" y="1145973"/>
                </a:cubicBezTo>
                <a:cubicBezTo>
                  <a:pt x="12264744" y="1355032"/>
                  <a:pt x="12174059" y="1513922"/>
                  <a:pt x="12217696" y="1764798"/>
                </a:cubicBezTo>
                <a:cubicBezTo>
                  <a:pt x="12261333" y="2015674"/>
                  <a:pt x="12210773" y="2140363"/>
                  <a:pt x="12217696" y="2291946"/>
                </a:cubicBezTo>
                <a:cubicBezTo>
                  <a:pt x="11907167" y="2327866"/>
                  <a:pt x="11807803" y="2247340"/>
                  <a:pt x="11513724" y="2291946"/>
                </a:cubicBezTo>
                <a:cubicBezTo>
                  <a:pt x="11219645" y="2336552"/>
                  <a:pt x="11322129" y="2285421"/>
                  <a:pt x="11176283" y="2291946"/>
                </a:cubicBezTo>
                <a:cubicBezTo>
                  <a:pt x="11030437" y="2298471"/>
                  <a:pt x="10661689" y="2253339"/>
                  <a:pt x="10472311" y="2291946"/>
                </a:cubicBezTo>
                <a:cubicBezTo>
                  <a:pt x="10282933" y="2330553"/>
                  <a:pt x="10210266" y="2260543"/>
                  <a:pt x="10134870" y="2291946"/>
                </a:cubicBezTo>
                <a:cubicBezTo>
                  <a:pt x="10059474" y="2323349"/>
                  <a:pt x="9605275" y="2214561"/>
                  <a:pt x="9430898" y="2291946"/>
                </a:cubicBezTo>
                <a:cubicBezTo>
                  <a:pt x="9256521" y="2369331"/>
                  <a:pt x="9314979" y="2286189"/>
                  <a:pt x="9215634" y="2291946"/>
                </a:cubicBezTo>
                <a:cubicBezTo>
                  <a:pt x="9116289" y="2297703"/>
                  <a:pt x="8910173" y="2276517"/>
                  <a:pt x="8633839" y="2291946"/>
                </a:cubicBezTo>
                <a:cubicBezTo>
                  <a:pt x="8357505" y="2307375"/>
                  <a:pt x="8290610" y="2274224"/>
                  <a:pt x="8174220" y="2291946"/>
                </a:cubicBezTo>
                <a:cubicBezTo>
                  <a:pt x="8057830" y="2309668"/>
                  <a:pt x="7856467" y="2256526"/>
                  <a:pt x="7592425" y="2291946"/>
                </a:cubicBezTo>
                <a:cubicBezTo>
                  <a:pt x="7328384" y="2327366"/>
                  <a:pt x="7138410" y="2286080"/>
                  <a:pt x="7010630" y="2291946"/>
                </a:cubicBezTo>
                <a:cubicBezTo>
                  <a:pt x="6882851" y="2297812"/>
                  <a:pt x="6665513" y="2237692"/>
                  <a:pt x="6428835" y="2291946"/>
                </a:cubicBezTo>
                <a:cubicBezTo>
                  <a:pt x="6192157" y="2346200"/>
                  <a:pt x="5998823" y="2280209"/>
                  <a:pt x="5724863" y="2291946"/>
                </a:cubicBezTo>
                <a:cubicBezTo>
                  <a:pt x="5450903" y="2303683"/>
                  <a:pt x="5571822" y="2268507"/>
                  <a:pt x="5509599" y="2291946"/>
                </a:cubicBezTo>
                <a:cubicBezTo>
                  <a:pt x="5447376" y="2315385"/>
                  <a:pt x="5131358" y="2214920"/>
                  <a:pt x="4805627" y="2291946"/>
                </a:cubicBezTo>
                <a:cubicBezTo>
                  <a:pt x="4479896" y="2368972"/>
                  <a:pt x="4316298" y="2230153"/>
                  <a:pt x="4101655" y="2291946"/>
                </a:cubicBezTo>
                <a:cubicBezTo>
                  <a:pt x="3887012" y="2353739"/>
                  <a:pt x="3830852" y="2262510"/>
                  <a:pt x="3642037" y="2291946"/>
                </a:cubicBezTo>
                <a:cubicBezTo>
                  <a:pt x="3453222" y="2321382"/>
                  <a:pt x="3398415" y="2249110"/>
                  <a:pt x="3182419" y="2291946"/>
                </a:cubicBezTo>
                <a:cubicBezTo>
                  <a:pt x="2966423" y="2334782"/>
                  <a:pt x="2844636" y="2274980"/>
                  <a:pt x="2600624" y="2291946"/>
                </a:cubicBezTo>
                <a:cubicBezTo>
                  <a:pt x="2356613" y="2308912"/>
                  <a:pt x="2174699" y="2262089"/>
                  <a:pt x="1774475" y="2291946"/>
                </a:cubicBezTo>
                <a:cubicBezTo>
                  <a:pt x="1374251" y="2321803"/>
                  <a:pt x="1337362" y="2267797"/>
                  <a:pt x="1192680" y="2291946"/>
                </a:cubicBezTo>
                <a:cubicBezTo>
                  <a:pt x="1047999" y="2316095"/>
                  <a:pt x="992719" y="2275471"/>
                  <a:pt x="855239" y="2291946"/>
                </a:cubicBezTo>
                <a:cubicBezTo>
                  <a:pt x="717759" y="2308421"/>
                  <a:pt x="392204" y="2291038"/>
                  <a:pt x="0" y="2291946"/>
                </a:cubicBezTo>
                <a:cubicBezTo>
                  <a:pt x="-16282" y="2093119"/>
                  <a:pt x="55546" y="1905214"/>
                  <a:pt x="0" y="1741879"/>
                </a:cubicBezTo>
                <a:cubicBezTo>
                  <a:pt x="-55546" y="1578544"/>
                  <a:pt x="62124" y="1472731"/>
                  <a:pt x="0" y="1214731"/>
                </a:cubicBezTo>
                <a:cubicBezTo>
                  <a:pt x="-62124" y="956731"/>
                  <a:pt x="1165" y="733529"/>
                  <a:pt x="0" y="595906"/>
                </a:cubicBezTo>
                <a:cubicBezTo>
                  <a:pt x="-1165" y="458284"/>
                  <a:pt x="16482" y="263407"/>
                  <a:pt x="0" y="0"/>
                </a:cubicBezTo>
                <a:close/>
              </a:path>
              <a:path w="12217696" h="2291946" stroke="0" extrusionOk="0">
                <a:moveTo>
                  <a:pt x="0" y="0"/>
                </a:moveTo>
                <a:cubicBezTo>
                  <a:pt x="207590" y="-26385"/>
                  <a:pt x="450351" y="15997"/>
                  <a:pt x="826149" y="0"/>
                </a:cubicBezTo>
                <a:cubicBezTo>
                  <a:pt x="1201947" y="-15997"/>
                  <a:pt x="1227004" y="40931"/>
                  <a:pt x="1407944" y="0"/>
                </a:cubicBezTo>
                <a:cubicBezTo>
                  <a:pt x="1588884" y="-40931"/>
                  <a:pt x="1644200" y="11865"/>
                  <a:pt x="1745385" y="0"/>
                </a:cubicBezTo>
                <a:cubicBezTo>
                  <a:pt x="1846570" y="-11865"/>
                  <a:pt x="2196225" y="30260"/>
                  <a:pt x="2327180" y="0"/>
                </a:cubicBezTo>
                <a:cubicBezTo>
                  <a:pt x="2458135" y="-30260"/>
                  <a:pt x="2949764" y="85385"/>
                  <a:pt x="3153329" y="0"/>
                </a:cubicBezTo>
                <a:cubicBezTo>
                  <a:pt x="3356894" y="-85385"/>
                  <a:pt x="3354942" y="6868"/>
                  <a:pt x="3490770" y="0"/>
                </a:cubicBezTo>
                <a:cubicBezTo>
                  <a:pt x="3626598" y="-6868"/>
                  <a:pt x="3601661" y="7985"/>
                  <a:pt x="3706034" y="0"/>
                </a:cubicBezTo>
                <a:cubicBezTo>
                  <a:pt x="3810407" y="-7985"/>
                  <a:pt x="4024805" y="43605"/>
                  <a:pt x="4287830" y="0"/>
                </a:cubicBezTo>
                <a:cubicBezTo>
                  <a:pt x="4550855" y="-43605"/>
                  <a:pt x="4581085" y="66004"/>
                  <a:pt x="4869625" y="0"/>
                </a:cubicBezTo>
                <a:cubicBezTo>
                  <a:pt x="5158166" y="-66004"/>
                  <a:pt x="5348109" y="42970"/>
                  <a:pt x="5573597" y="0"/>
                </a:cubicBezTo>
                <a:cubicBezTo>
                  <a:pt x="5799085" y="-42970"/>
                  <a:pt x="5917925" y="29330"/>
                  <a:pt x="6033215" y="0"/>
                </a:cubicBezTo>
                <a:cubicBezTo>
                  <a:pt x="6148505" y="-29330"/>
                  <a:pt x="6163150" y="16346"/>
                  <a:pt x="6248479" y="0"/>
                </a:cubicBezTo>
                <a:cubicBezTo>
                  <a:pt x="6333808" y="-16346"/>
                  <a:pt x="6419828" y="9811"/>
                  <a:pt x="6585920" y="0"/>
                </a:cubicBezTo>
                <a:cubicBezTo>
                  <a:pt x="6752012" y="-9811"/>
                  <a:pt x="7006029" y="30494"/>
                  <a:pt x="7412069" y="0"/>
                </a:cubicBezTo>
                <a:cubicBezTo>
                  <a:pt x="7818109" y="-30494"/>
                  <a:pt x="7614765" y="4254"/>
                  <a:pt x="7749510" y="0"/>
                </a:cubicBezTo>
                <a:cubicBezTo>
                  <a:pt x="7884255" y="-4254"/>
                  <a:pt x="7934272" y="34123"/>
                  <a:pt x="8086951" y="0"/>
                </a:cubicBezTo>
                <a:cubicBezTo>
                  <a:pt x="8239630" y="-34123"/>
                  <a:pt x="8302104" y="34635"/>
                  <a:pt x="8424392" y="0"/>
                </a:cubicBezTo>
                <a:cubicBezTo>
                  <a:pt x="8546680" y="-34635"/>
                  <a:pt x="8998900" y="32983"/>
                  <a:pt x="9250541" y="0"/>
                </a:cubicBezTo>
                <a:cubicBezTo>
                  <a:pt x="9502182" y="-32983"/>
                  <a:pt x="9631070" y="22010"/>
                  <a:pt x="9954513" y="0"/>
                </a:cubicBezTo>
                <a:cubicBezTo>
                  <a:pt x="10277956" y="-22010"/>
                  <a:pt x="10134477" y="27029"/>
                  <a:pt x="10291954" y="0"/>
                </a:cubicBezTo>
                <a:cubicBezTo>
                  <a:pt x="10449431" y="-27029"/>
                  <a:pt x="10560863" y="4556"/>
                  <a:pt x="10629396" y="0"/>
                </a:cubicBezTo>
                <a:cubicBezTo>
                  <a:pt x="10697929" y="-4556"/>
                  <a:pt x="10797198" y="12989"/>
                  <a:pt x="10844660" y="0"/>
                </a:cubicBezTo>
                <a:cubicBezTo>
                  <a:pt x="10892122" y="-12989"/>
                  <a:pt x="11086063" y="24043"/>
                  <a:pt x="11182101" y="0"/>
                </a:cubicBezTo>
                <a:cubicBezTo>
                  <a:pt x="11278139" y="-24043"/>
                  <a:pt x="11960960" y="87931"/>
                  <a:pt x="12217696" y="0"/>
                </a:cubicBezTo>
                <a:cubicBezTo>
                  <a:pt x="12274248" y="129101"/>
                  <a:pt x="12184356" y="384527"/>
                  <a:pt x="12217696" y="527148"/>
                </a:cubicBezTo>
                <a:cubicBezTo>
                  <a:pt x="12251036" y="669769"/>
                  <a:pt x="12165373" y="820957"/>
                  <a:pt x="12217696" y="1031376"/>
                </a:cubicBezTo>
                <a:cubicBezTo>
                  <a:pt x="12270019" y="1241795"/>
                  <a:pt x="12209152" y="1480111"/>
                  <a:pt x="12217696" y="1650201"/>
                </a:cubicBezTo>
                <a:cubicBezTo>
                  <a:pt x="12226240" y="1820292"/>
                  <a:pt x="12191445" y="2118432"/>
                  <a:pt x="12217696" y="2291946"/>
                </a:cubicBezTo>
                <a:cubicBezTo>
                  <a:pt x="11872800" y="2341571"/>
                  <a:pt x="11671252" y="2222909"/>
                  <a:pt x="11513724" y="2291946"/>
                </a:cubicBezTo>
                <a:cubicBezTo>
                  <a:pt x="11356196" y="2360983"/>
                  <a:pt x="11146571" y="2267301"/>
                  <a:pt x="10931929" y="2291946"/>
                </a:cubicBezTo>
                <a:cubicBezTo>
                  <a:pt x="10717287" y="2316591"/>
                  <a:pt x="10606702" y="2281315"/>
                  <a:pt x="10472311" y="2291946"/>
                </a:cubicBezTo>
                <a:cubicBezTo>
                  <a:pt x="10337920" y="2302577"/>
                  <a:pt x="9944636" y="2272342"/>
                  <a:pt x="9768339" y="2291946"/>
                </a:cubicBezTo>
                <a:cubicBezTo>
                  <a:pt x="9592042" y="2311550"/>
                  <a:pt x="9177174" y="2246247"/>
                  <a:pt x="8942190" y="2291946"/>
                </a:cubicBezTo>
                <a:cubicBezTo>
                  <a:pt x="8707206" y="2337645"/>
                  <a:pt x="8629667" y="2248440"/>
                  <a:pt x="8360395" y="2291946"/>
                </a:cubicBezTo>
                <a:cubicBezTo>
                  <a:pt x="8091123" y="2335452"/>
                  <a:pt x="8079930" y="2261074"/>
                  <a:pt x="7900777" y="2291946"/>
                </a:cubicBezTo>
                <a:cubicBezTo>
                  <a:pt x="7721624" y="2322818"/>
                  <a:pt x="7242529" y="2210574"/>
                  <a:pt x="7074628" y="2291946"/>
                </a:cubicBezTo>
                <a:cubicBezTo>
                  <a:pt x="6906727" y="2373318"/>
                  <a:pt x="6624287" y="2272558"/>
                  <a:pt x="6370656" y="2291946"/>
                </a:cubicBezTo>
                <a:cubicBezTo>
                  <a:pt x="6117025" y="2311334"/>
                  <a:pt x="5907698" y="2230726"/>
                  <a:pt x="5666684" y="2291946"/>
                </a:cubicBezTo>
                <a:cubicBezTo>
                  <a:pt x="5425670" y="2353166"/>
                  <a:pt x="5486403" y="2255969"/>
                  <a:pt x="5329243" y="2291946"/>
                </a:cubicBezTo>
                <a:cubicBezTo>
                  <a:pt x="5172083" y="2327923"/>
                  <a:pt x="4886108" y="2267716"/>
                  <a:pt x="4503094" y="2291946"/>
                </a:cubicBezTo>
                <a:cubicBezTo>
                  <a:pt x="4120080" y="2316176"/>
                  <a:pt x="4075510" y="2280102"/>
                  <a:pt x="3799122" y="2291946"/>
                </a:cubicBezTo>
                <a:cubicBezTo>
                  <a:pt x="3522734" y="2303790"/>
                  <a:pt x="3526555" y="2246874"/>
                  <a:pt x="3339504" y="2291946"/>
                </a:cubicBezTo>
                <a:cubicBezTo>
                  <a:pt x="3152453" y="2337018"/>
                  <a:pt x="3152807" y="2271142"/>
                  <a:pt x="3002062" y="2291946"/>
                </a:cubicBezTo>
                <a:cubicBezTo>
                  <a:pt x="2851317" y="2312750"/>
                  <a:pt x="2493215" y="2245503"/>
                  <a:pt x="2175913" y="2291946"/>
                </a:cubicBezTo>
                <a:cubicBezTo>
                  <a:pt x="1858611" y="2338389"/>
                  <a:pt x="1998956" y="2264219"/>
                  <a:pt x="1838472" y="2291946"/>
                </a:cubicBezTo>
                <a:cubicBezTo>
                  <a:pt x="1677988" y="2319673"/>
                  <a:pt x="1638084" y="2278179"/>
                  <a:pt x="1501031" y="2291946"/>
                </a:cubicBezTo>
                <a:cubicBezTo>
                  <a:pt x="1363978" y="2305713"/>
                  <a:pt x="1129988" y="2235427"/>
                  <a:pt x="919236" y="2291946"/>
                </a:cubicBezTo>
                <a:cubicBezTo>
                  <a:pt x="708485" y="2348465"/>
                  <a:pt x="317070" y="2208830"/>
                  <a:pt x="0" y="2291946"/>
                </a:cubicBezTo>
                <a:cubicBezTo>
                  <a:pt x="-57214" y="2005085"/>
                  <a:pt x="28489" y="1902227"/>
                  <a:pt x="0" y="1696040"/>
                </a:cubicBezTo>
                <a:cubicBezTo>
                  <a:pt x="-28489" y="1489853"/>
                  <a:pt x="26669" y="1266471"/>
                  <a:pt x="0" y="1123054"/>
                </a:cubicBezTo>
                <a:cubicBezTo>
                  <a:pt x="-26669" y="979637"/>
                  <a:pt x="50741" y="785086"/>
                  <a:pt x="0" y="504228"/>
                </a:cubicBezTo>
                <a:cubicBezTo>
                  <a:pt x="-50741" y="223370"/>
                  <a:pt x="45105" y="160456"/>
                  <a:pt x="0" y="0"/>
                </a:cubicBezTo>
                <a:close/>
              </a:path>
            </a:pathLst>
          </a:custGeom>
          <a:solidFill>
            <a:schemeClr val="bg1">
              <a:alpha val="71000"/>
            </a:schemeClr>
          </a:solidFill>
          <a:ln>
            <a:noFill/>
            <a:extLst>
              <a:ext uri="{C807C97D-BFC1-408E-A445-0C87EB9F89A2}">
                <ask:lineSketchStyleProps xmlns:ask="http://schemas.microsoft.com/office/drawing/2018/sketchyshapes" xmln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xmlns="" id="{6C4AA448-BC0E-06DB-DEA8-0F0D80E3FC4A}"/>
              </a:ext>
            </a:extLst>
          </p:cNvPr>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4587" r="7322"/>
          <a:stretch/>
        </p:blipFill>
        <p:spPr>
          <a:xfrm>
            <a:off x="10415118" y="0"/>
            <a:ext cx="1839078" cy="2291946"/>
          </a:xfrm>
        </p:spPr>
      </p:pic>
      <p:sp>
        <p:nvSpPr>
          <p:cNvPr id="14" name="Rectangle 13">
            <a:extLst>
              <a:ext uri="{FF2B5EF4-FFF2-40B4-BE49-F238E27FC236}">
                <a16:creationId xmlns:a16="http://schemas.microsoft.com/office/drawing/2014/main" xmlns="" id="{2FE886F4-553D-DBF2-97D0-F45E32C7CF54}"/>
              </a:ext>
            </a:extLst>
          </p:cNvPr>
          <p:cNvSpPr/>
          <p:nvPr/>
        </p:nvSpPr>
        <p:spPr>
          <a:xfrm>
            <a:off x="4332303" y="268102"/>
            <a:ext cx="2947386" cy="522011"/>
          </a:xfrm>
          <a:custGeom>
            <a:avLst/>
            <a:gdLst>
              <a:gd name="connsiteX0" fmla="*/ 0 w 2947386"/>
              <a:gd name="connsiteY0" fmla="*/ 0 h 522011"/>
              <a:gd name="connsiteX1" fmla="*/ 530529 w 2947386"/>
              <a:gd name="connsiteY1" fmla="*/ 0 h 522011"/>
              <a:gd name="connsiteX2" fmla="*/ 1120007 w 2947386"/>
              <a:gd name="connsiteY2" fmla="*/ 0 h 522011"/>
              <a:gd name="connsiteX3" fmla="*/ 1680010 w 2947386"/>
              <a:gd name="connsiteY3" fmla="*/ 0 h 522011"/>
              <a:gd name="connsiteX4" fmla="*/ 2328435 w 2947386"/>
              <a:gd name="connsiteY4" fmla="*/ 0 h 522011"/>
              <a:gd name="connsiteX5" fmla="*/ 2947386 w 2947386"/>
              <a:gd name="connsiteY5" fmla="*/ 0 h 522011"/>
              <a:gd name="connsiteX6" fmla="*/ 2947386 w 2947386"/>
              <a:gd name="connsiteY6" fmla="*/ 522011 h 522011"/>
              <a:gd name="connsiteX7" fmla="*/ 2298961 w 2947386"/>
              <a:gd name="connsiteY7" fmla="*/ 522011 h 522011"/>
              <a:gd name="connsiteX8" fmla="*/ 1650536 w 2947386"/>
              <a:gd name="connsiteY8" fmla="*/ 522011 h 522011"/>
              <a:gd name="connsiteX9" fmla="*/ 1120007 w 2947386"/>
              <a:gd name="connsiteY9" fmla="*/ 522011 h 522011"/>
              <a:gd name="connsiteX10" fmla="*/ 0 w 2947386"/>
              <a:gd name="connsiteY10" fmla="*/ 522011 h 522011"/>
              <a:gd name="connsiteX11" fmla="*/ 0 w 2947386"/>
              <a:gd name="connsiteY11" fmla="*/ 0 h 5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7386" h="522011" fill="none" extrusionOk="0">
                <a:moveTo>
                  <a:pt x="0" y="0"/>
                </a:moveTo>
                <a:cubicBezTo>
                  <a:pt x="185796" y="-23540"/>
                  <a:pt x="394604" y="47061"/>
                  <a:pt x="530529" y="0"/>
                </a:cubicBezTo>
                <a:cubicBezTo>
                  <a:pt x="666454" y="-47061"/>
                  <a:pt x="946919" y="2389"/>
                  <a:pt x="1120007" y="0"/>
                </a:cubicBezTo>
                <a:cubicBezTo>
                  <a:pt x="1293095" y="-2389"/>
                  <a:pt x="1429731" y="44275"/>
                  <a:pt x="1680010" y="0"/>
                </a:cubicBezTo>
                <a:cubicBezTo>
                  <a:pt x="1930289" y="-44275"/>
                  <a:pt x="2072449" y="30744"/>
                  <a:pt x="2328435" y="0"/>
                </a:cubicBezTo>
                <a:cubicBezTo>
                  <a:pt x="2584421" y="-30744"/>
                  <a:pt x="2797709" y="7511"/>
                  <a:pt x="2947386" y="0"/>
                </a:cubicBezTo>
                <a:cubicBezTo>
                  <a:pt x="2970208" y="257580"/>
                  <a:pt x="2944429" y="320407"/>
                  <a:pt x="2947386" y="522011"/>
                </a:cubicBezTo>
                <a:cubicBezTo>
                  <a:pt x="2737242" y="541396"/>
                  <a:pt x="2495347" y="458875"/>
                  <a:pt x="2298961" y="522011"/>
                </a:cubicBezTo>
                <a:cubicBezTo>
                  <a:pt x="2102575" y="585147"/>
                  <a:pt x="1885661" y="468762"/>
                  <a:pt x="1650536" y="522011"/>
                </a:cubicBezTo>
                <a:cubicBezTo>
                  <a:pt x="1415411" y="575260"/>
                  <a:pt x="1249630" y="464729"/>
                  <a:pt x="1120007" y="522011"/>
                </a:cubicBezTo>
                <a:cubicBezTo>
                  <a:pt x="990384" y="579293"/>
                  <a:pt x="385385" y="389247"/>
                  <a:pt x="0" y="522011"/>
                </a:cubicBezTo>
                <a:cubicBezTo>
                  <a:pt x="-7210" y="401387"/>
                  <a:pt x="25818" y="143501"/>
                  <a:pt x="0" y="0"/>
                </a:cubicBezTo>
                <a:close/>
              </a:path>
              <a:path w="2947386" h="522011" stroke="0" extrusionOk="0">
                <a:moveTo>
                  <a:pt x="0" y="0"/>
                </a:moveTo>
                <a:cubicBezTo>
                  <a:pt x="152526" y="-23617"/>
                  <a:pt x="509656" y="10914"/>
                  <a:pt x="648425" y="0"/>
                </a:cubicBezTo>
                <a:cubicBezTo>
                  <a:pt x="787195" y="-10914"/>
                  <a:pt x="1059889" y="4078"/>
                  <a:pt x="1237902" y="0"/>
                </a:cubicBezTo>
                <a:cubicBezTo>
                  <a:pt x="1415915" y="-4078"/>
                  <a:pt x="1642702" y="23033"/>
                  <a:pt x="1768432" y="0"/>
                </a:cubicBezTo>
                <a:cubicBezTo>
                  <a:pt x="1894162" y="-23033"/>
                  <a:pt x="2130445" y="24983"/>
                  <a:pt x="2357909" y="0"/>
                </a:cubicBezTo>
                <a:cubicBezTo>
                  <a:pt x="2585373" y="-24983"/>
                  <a:pt x="2756275" y="28489"/>
                  <a:pt x="2947386" y="0"/>
                </a:cubicBezTo>
                <a:cubicBezTo>
                  <a:pt x="2957447" y="193019"/>
                  <a:pt x="2938216" y="356205"/>
                  <a:pt x="2947386" y="522011"/>
                </a:cubicBezTo>
                <a:cubicBezTo>
                  <a:pt x="2722016" y="529643"/>
                  <a:pt x="2666607" y="475659"/>
                  <a:pt x="2446330" y="522011"/>
                </a:cubicBezTo>
                <a:cubicBezTo>
                  <a:pt x="2226053" y="568363"/>
                  <a:pt x="2097931" y="520381"/>
                  <a:pt x="1827379" y="522011"/>
                </a:cubicBezTo>
                <a:cubicBezTo>
                  <a:pt x="1556827" y="523641"/>
                  <a:pt x="1452424" y="490325"/>
                  <a:pt x="1326324" y="522011"/>
                </a:cubicBezTo>
                <a:cubicBezTo>
                  <a:pt x="1200225" y="553697"/>
                  <a:pt x="1036713" y="510421"/>
                  <a:pt x="766320" y="522011"/>
                </a:cubicBezTo>
                <a:cubicBezTo>
                  <a:pt x="495927" y="533601"/>
                  <a:pt x="175259" y="469841"/>
                  <a:pt x="0" y="522011"/>
                </a:cubicBezTo>
                <a:cubicBezTo>
                  <a:pt x="-58585" y="316406"/>
                  <a:pt x="15393" y="246899"/>
                  <a:pt x="0" y="0"/>
                </a:cubicBezTo>
                <a:close/>
              </a:path>
            </a:pathLst>
          </a:custGeom>
          <a:solidFill>
            <a:schemeClr val="bg1">
              <a:lumMod val="75000"/>
            </a:schemeClr>
          </a:solidFill>
          <a:ln>
            <a:noFill/>
            <a:extLst>
              <a:ext uri="{C807C97D-BFC1-408E-A445-0C87EB9F89A2}">
                <ask:lineSketchStyleProps xmlns:ask="http://schemas.microsoft.com/office/drawing/2018/sketchyshapes" xmln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4990"/>
                </a:solidFill>
                <a:latin typeface="Arial Black" panose="020B0A04020102020204" pitchFamily="34" charset="0"/>
              </a:rPr>
              <a:t>SAQA TEAM</a:t>
            </a:r>
          </a:p>
        </p:txBody>
      </p:sp>
      <p:grpSp>
        <p:nvGrpSpPr>
          <p:cNvPr id="58" name="Google Shape;5148;p16">
            <a:extLst>
              <a:ext uri="{FF2B5EF4-FFF2-40B4-BE49-F238E27FC236}">
                <a16:creationId xmlns:a16="http://schemas.microsoft.com/office/drawing/2014/main" xmlns="" id="{A2398F4A-8396-8D51-6C01-5CE2FBD1177A}"/>
              </a:ext>
            </a:extLst>
          </p:cNvPr>
          <p:cNvGrpSpPr/>
          <p:nvPr/>
        </p:nvGrpSpPr>
        <p:grpSpPr>
          <a:xfrm>
            <a:off x="5501170" y="843612"/>
            <a:ext cx="594804" cy="604721"/>
            <a:chOff x="3497300" y="3227275"/>
            <a:chExt cx="296175" cy="296175"/>
          </a:xfrm>
          <a:solidFill>
            <a:srgbClr val="004990"/>
          </a:solidFill>
        </p:grpSpPr>
        <p:sp>
          <p:nvSpPr>
            <p:cNvPr id="59" name="Google Shape;5149;p16">
              <a:extLst>
                <a:ext uri="{FF2B5EF4-FFF2-40B4-BE49-F238E27FC236}">
                  <a16:creationId xmlns:a16="http://schemas.microsoft.com/office/drawing/2014/main" xmlns="" id="{5FACD2C2-8CA6-C171-4495-C5348143D0CF}"/>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5150;p16">
              <a:extLst>
                <a:ext uri="{FF2B5EF4-FFF2-40B4-BE49-F238E27FC236}">
                  <a16:creationId xmlns:a16="http://schemas.microsoft.com/office/drawing/2014/main" xmlns="" id="{BC413FE6-F549-5606-370D-20D2B5A1AE11}"/>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151;p16">
              <a:extLst>
                <a:ext uri="{FF2B5EF4-FFF2-40B4-BE49-F238E27FC236}">
                  <a16:creationId xmlns:a16="http://schemas.microsoft.com/office/drawing/2014/main" xmlns="" id="{A9DCE322-43CF-11E3-F84C-0742771E315E}"/>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152;p16">
              <a:extLst>
                <a:ext uri="{FF2B5EF4-FFF2-40B4-BE49-F238E27FC236}">
                  <a16:creationId xmlns:a16="http://schemas.microsoft.com/office/drawing/2014/main" xmlns="" id="{C3B71359-C511-D10C-9805-C2BBC95C3818}"/>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153;p16">
              <a:extLst>
                <a:ext uri="{FF2B5EF4-FFF2-40B4-BE49-F238E27FC236}">
                  <a16:creationId xmlns:a16="http://schemas.microsoft.com/office/drawing/2014/main" xmlns="" id="{4E78A483-1BE8-A4AD-22EF-43FFCDC8F83B}"/>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5154;p16">
              <a:extLst>
                <a:ext uri="{FF2B5EF4-FFF2-40B4-BE49-F238E27FC236}">
                  <a16:creationId xmlns:a16="http://schemas.microsoft.com/office/drawing/2014/main" xmlns="" id="{BAC191BF-DBC4-294A-64BE-2B8C3965221A}"/>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155;p16">
              <a:extLst>
                <a:ext uri="{FF2B5EF4-FFF2-40B4-BE49-F238E27FC236}">
                  <a16:creationId xmlns:a16="http://schemas.microsoft.com/office/drawing/2014/main" xmlns="" id="{660049D1-E23D-38B3-88E9-62CD6D0178A2}"/>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156;p16">
              <a:extLst>
                <a:ext uri="{FF2B5EF4-FFF2-40B4-BE49-F238E27FC236}">
                  <a16:creationId xmlns:a16="http://schemas.microsoft.com/office/drawing/2014/main" xmlns="" id="{A0404EB1-E4DF-8CE3-71DC-53618B290507}"/>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7" name="Google Shape;4766;p16">
            <a:extLst>
              <a:ext uri="{FF2B5EF4-FFF2-40B4-BE49-F238E27FC236}">
                <a16:creationId xmlns:a16="http://schemas.microsoft.com/office/drawing/2014/main" xmlns="" id="{5BBD2471-7759-A478-1BF9-5F4CD8133660}"/>
              </a:ext>
            </a:extLst>
          </p:cNvPr>
          <p:cNvSpPr/>
          <p:nvPr/>
        </p:nvSpPr>
        <p:spPr>
          <a:xfrm>
            <a:off x="158661" y="4492635"/>
            <a:ext cx="178689" cy="164676"/>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766;p16">
            <a:extLst>
              <a:ext uri="{FF2B5EF4-FFF2-40B4-BE49-F238E27FC236}">
                <a16:creationId xmlns:a16="http://schemas.microsoft.com/office/drawing/2014/main" xmlns="" id="{5F81D724-1A72-78EB-FBAA-C58955D7656D}"/>
              </a:ext>
            </a:extLst>
          </p:cNvPr>
          <p:cNvSpPr/>
          <p:nvPr/>
        </p:nvSpPr>
        <p:spPr>
          <a:xfrm>
            <a:off x="3026150" y="4492635"/>
            <a:ext cx="178689" cy="164676"/>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766;p16">
            <a:extLst>
              <a:ext uri="{FF2B5EF4-FFF2-40B4-BE49-F238E27FC236}">
                <a16:creationId xmlns:a16="http://schemas.microsoft.com/office/drawing/2014/main" xmlns="" id="{A21A22CB-C233-60E1-C423-735AD0589A15}"/>
              </a:ext>
            </a:extLst>
          </p:cNvPr>
          <p:cNvSpPr/>
          <p:nvPr/>
        </p:nvSpPr>
        <p:spPr>
          <a:xfrm>
            <a:off x="5913392" y="4492635"/>
            <a:ext cx="178689" cy="164676"/>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766;p16">
            <a:extLst>
              <a:ext uri="{FF2B5EF4-FFF2-40B4-BE49-F238E27FC236}">
                <a16:creationId xmlns:a16="http://schemas.microsoft.com/office/drawing/2014/main" xmlns="" id="{BF2DAED9-76F5-882E-4561-4E1286D64450}"/>
              </a:ext>
            </a:extLst>
          </p:cNvPr>
          <p:cNvSpPr/>
          <p:nvPr/>
        </p:nvSpPr>
        <p:spPr>
          <a:xfrm>
            <a:off x="9081681" y="4492635"/>
            <a:ext cx="178689" cy="164676"/>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Graphical user interface&#10;&#10;Description automatically generated with medium confidence">
            <a:extLst>
              <a:ext uri="{FF2B5EF4-FFF2-40B4-BE49-F238E27FC236}">
                <a16:creationId xmlns:a16="http://schemas.microsoft.com/office/drawing/2014/main" xmlns="" id="{C5874012-CE53-5B23-D71A-4E896C269F0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24" t="-6491" r="-224" b="9806"/>
          <a:stretch/>
        </p:blipFill>
        <p:spPr>
          <a:xfrm>
            <a:off x="-1" y="87031"/>
            <a:ext cx="12309231" cy="6770969"/>
          </a:xfrm>
          <a:prstGeom prst="rect">
            <a:avLst/>
          </a:prstGeom>
        </p:spPr>
      </p:pic>
      <p:sp>
        <p:nvSpPr>
          <p:cNvPr id="11" name="TextBox 10">
            <a:extLst>
              <a:ext uri="{FF2B5EF4-FFF2-40B4-BE49-F238E27FC236}">
                <a16:creationId xmlns:a16="http://schemas.microsoft.com/office/drawing/2014/main" xmlns="" id="{7D750D80-AACE-22D5-A5DC-3A1F90168E97}"/>
              </a:ext>
            </a:extLst>
          </p:cNvPr>
          <p:cNvSpPr txBox="1"/>
          <p:nvPr/>
        </p:nvSpPr>
        <p:spPr>
          <a:xfrm>
            <a:off x="337350" y="4575771"/>
            <a:ext cx="3515558" cy="1015663"/>
          </a:xfrm>
          <a:prstGeom prst="rect">
            <a:avLst/>
          </a:prstGeom>
          <a:noFill/>
        </p:spPr>
        <p:txBody>
          <a:bodyPr wrap="square" rtlCol="0">
            <a:spAutoFit/>
          </a:bodyPr>
          <a:lstStyle/>
          <a:p>
            <a:pPr lvl="0"/>
            <a:r>
              <a:rPr lang="en-GB" sz="1400" dirty="0">
                <a:solidFill>
                  <a:schemeClr val="bg1"/>
                </a:solidFill>
                <a:latin typeface="Arial Black" panose="020B0A04020102020204" pitchFamily="34" charset="0"/>
              </a:rPr>
              <a:t>Prof </a:t>
            </a:r>
            <a:r>
              <a:rPr lang="en-GB" sz="1400" dirty="0" err="1">
                <a:solidFill>
                  <a:schemeClr val="bg1"/>
                </a:solidFill>
                <a:latin typeface="Arial Black" panose="020B0A04020102020204" pitchFamily="34" charset="0"/>
              </a:rPr>
              <a:t>Peliwe</a:t>
            </a:r>
            <a:r>
              <a:rPr lang="en-GB" sz="1400" dirty="0">
                <a:solidFill>
                  <a:schemeClr val="bg1"/>
                </a:solidFill>
                <a:latin typeface="Arial Black" panose="020B0A04020102020204" pitchFamily="34" charset="0"/>
              </a:rPr>
              <a:t> </a:t>
            </a:r>
            <a:r>
              <a:rPr lang="en-GB" sz="1400" dirty="0" err="1">
                <a:solidFill>
                  <a:schemeClr val="bg1"/>
                </a:solidFill>
                <a:latin typeface="Arial Black" panose="020B0A04020102020204" pitchFamily="34" charset="0"/>
              </a:rPr>
              <a:t>Lolwana</a:t>
            </a:r>
            <a:r>
              <a:rPr lang="en-GB" sz="1400" dirty="0">
                <a:solidFill>
                  <a:schemeClr val="bg1"/>
                </a:solidFill>
                <a:latin typeface="Arial Black" panose="020B0A04020102020204" pitchFamily="34" charset="0"/>
              </a:rPr>
              <a:t> </a:t>
            </a:r>
          </a:p>
          <a:p>
            <a:pPr lvl="0"/>
            <a:endParaRPr lang="en-GB" sz="1400" dirty="0">
              <a:latin typeface="Arial Black" panose="020B0A04020102020204" pitchFamily="34" charset="0"/>
            </a:endParaRPr>
          </a:p>
          <a:p>
            <a:pPr lvl="0"/>
            <a:r>
              <a:rPr lang="en-GB" sz="1400" dirty="0">
                <a:solidFill>
                  <a:schemeClr val="bg1"/>
                </a:solidFill>
                <a:latin typeface="Arial" panose="020B0604020202020204" pitchFamily="34" charset="0"/>
                <a:cs typeface="Arial" panose="020B0604020202020204" pitchFamily="34" charset="0"/>
              </a:rPr>
              <a:t>Board Chairperson</a:t>
            </a:r>
            <a:endParaRPr lang="en-GB" dirty="0">
              <a:solidFill>
                <a:schemeClr val="bg1"/>
              </a:solidFill>
              <a:latin typeface="Arial" panose="020B0604020202020204" pitchFamily="34" charset="0"/>
              <a:cs typeface="Arial" panose="020B0604020202020204" pitchFamily="34" charset="0"/>
            </a:endParaRPr>
          </a:p>
          <a:p>
            <a:endParaRPr lang="en-US" dirty="0">
              <a:latin typeface="Arial Black" panose="020B0A04020102020204" pitchFamily="34" charset="0"/>
            </a:endParaRPr>
          </a:p>
        </p:txBody>
      </p:sp>
      <p:sp>
        <p:nvSpPr>
          <p:cNvPr id="31" name="TextBox 30">
            <a:extLst>
              <a:ext uri="{FF2B5EF4-FFF2-40B4-BE49-F238E27FC236}">
                <a16:creationId xmlns:a16="http://schemas.microsoft.com/office/drawing/2014/main" xmlns="" id="{C31AE3AB-E226-F1F8-C347-D3F9B19FC798}"/>
              </a:ext>
            </a:extLst>
          </p:cNvPr>
          <p:cNvSpPr txBox="1"/>
          <p:nvPr/>
        </p:nvSpPr>
        <p:spPr>
          <a:xfrm>
            <a:off x="3240352" y="4601392"/>
            <a:ext cx="2183907" cy="800219"/>
          </a:xfrm>
          <a:prstGeom prst="rect">
            <a:avLst/>
          </a:prstGeom>
          <a:noFill/>
        </p:spPr>
        <p:txBody>
          <a:bodyPr wrap="square">
            <a:spAutoFit/>
          </a:bodyPr>
          <a:lstStyle/>
          <a:p>
            <a:pPr lvl="0"/>
            <a:r>
              <a:rPr lang="en-GB" sz="1400" dirty="0">
                <a:solidFill>
                  <a:schemeClr val="bg1"/>
                </a:solidFill>
                <a:latin typeface="Arial Black" panose="020B0A04020102020204" pitchFamily="34" charset="0"/>
              </a:rPr>
              <a:t>Ms Nadia Starr</a:t>
            </a:r>
          </a:p>
          <a:p>
            <a:pPr lvl="0"/>
            <a:endParaRPr lang="en-GB" sz="1800" dirty="0">
              <a:solidFill>
                <a:schemeClr val="accent1">
                  <a:lumMod val="50000"/>
                </a:schemeClr>
              </a:solidFill>
            </a:endParaRPr>
          </a:p>
          <a:p>
            <a:pPr lvl="0"/>
            <a:r>
              <a:rPr lang="en-GB" sz="1400" dirty="0">
                <a:solidFill>
                  <a:schemeClr val="bg1"/>
                </a:solidFill>
                <a:latin typeface="Arial" panose="020B0604020202020204" pitchFamily="34" charset="0"/>
                <a:cs typeface="Arial" panose="020B0604020202020204" pitchFamily="34" charset="0"/>
              </a:rPr>
              <a:t>Chief Executive Officer</a:t>
            </a:r>
            <a:endParaRPr lang="en-GB" sz="1800" dirty="0">
              <a:solidFill>
                <a:schemeClr val="bg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D22EB243-06CD-6891-A708-5DB269E5FE61}"/>
              </a:ext>
            </a:extLst>
          </p:cNvPr>
          <p:cNvSpPr txBox="1"/>
          <p:nvPr/>
        </p:nvSpPr>
        <p:spPr>
          <a:xfrm>
            <a:off x="6072328" y="4604060"/>
            <a:ext cx="2949605" cy="800219"/>
          </a:xfrm>
          <a:prstGeom prst="rect">
            <a:avLst/>
          </a:prstGeom>
          <a:noFill/>
        </p:spPr>
        <p:txBody>
          <a:bodyPr wrap="square">
            <a:spAutoFit/>
          </a:bodyPr>
          <a:lstStyle/>
          <a:p>
            <a:pPr lvl="0"/>
            <a:r>
              <a:rPr lang="en-GB" sz="1400" dirty="0">
                <a:solidFill>
                  <a:schemeClr val="bg1"/>
                </a:solidFill>
                <a:latin typeface="Arial Black" panose="020B0A04020102020204" pitchFamily="34" charset="0"/>
              </a:rPr>
              <a:t>Mr Innocent Gumbochuma</a:t>
            </a:r>
          </a:p>
          <a:p>
            <a:pPr lvl="0"/>
            <a:endParaRPr lang="en-GB" sz="1800" dirty="0">
              <a:solidFill>
                <a:schemeClr val="accent1">
                  <a:lumMod val="50000"/>
                </a:schemeClr>
              </a:solidFill>
            </a:endParaRPr>
          </a:p>
          <a:p>
            <a:pPr lvl="0"/>
            <a:r>
              <a:rPr lang="en-GB" sz="1400" dirty="0">
                <a:solidFill>
                  <a:schemeClr val="bg1"/>
                </a:solidFill>
                <a:latin typeface="Arial" panose="020B0604020202020204" pitchFamily="34" charset="0"/>
                <a:cs typeface="Arial" panose="020B0604020202020204" pitchFamily="34" charset="0"/>
              </a:rPr>
              <a:t>Chief Finance Officer</a:t>
            </a:r>
            <a:endParaRPr lang="en-GB" sz="1800" dirty="0">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xmlns="" id="{C20770F0-7E2E-FAC4-3B91-9F72D8311747}"/>
              </a:ext>
            </a:extLst>
          </p:cNvPr>
          <p:cNvSpPr txBox="1"/>
          <p:nvPr/>
        </p:nvSpPr>
        <p:spPr>
          <a:xfrm>
            <a:off x="9260370" y="4604060"/>
            <a:ext cx="2949605" cy="1569660"/>
          </a:xfrm>
          <a:prstGeom prst="rect">
            <a:avLst/>
          </a:prstGeom>
          <a:noFill/>
        </p:spPr>
        <p:txBody>
          <a:bodyPr wrap="square">
            <a:spAutoFit/>
          </a:bodyPr>
          <a:lstStyle/>
          <a:p>
            <a:pPr lvl="0"/>
            <a:r>
              <a:rPr lang="en-GB" sz="1400" dirty="0">
                <a:solidFill>
                  <a:schemeClr val="bg1"/>
                </a:solidFill>
                <a:latin typeface="Arial Black" panose="020B0A04020102020204" pitchFamily="34" charset="0"/>
              </a:rPr>
              <a:t>Ms Liapeng Matsau </a:t>
            </a:r>
          </a:p>
          <a:p>
            <a:endParaRPr lang="en-GB" sz="18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Manager: Strategy, Reporting and Performance M&amp;E</a:t>
            </a:r>
          </a:p>
          <a:p>
            <a:pPr lvl="0"/>
            <a:endParaRPr lang="en-GB" sz="1800" dirty="0">
              <a:solidFill>
                <a:schemeClr val="accent1">
                  <a:lumMod val="50000"/>
                </a:schemeClr>
              </a:solidFill>
            </a:endParaRPr>
          </a:p>
          <a:p>
            <a:pPr lvl="0"/>
            <a:endParaRPr lang="en-GB" sz="1800" dirty="0"/>
          </a:p>
        </p:txBody>
      </p:sp>
      <p:pic>
        <p:nvPicPr>
          <p:cNvPr id="4" name="Picture 3" descr="A picture containing logo&#10;&#10;Description automatically generated">
            <a:extLst>
              <a:ext uri="{FF2B5EF4-FFF2-40B4-BE49-F238E27FC236}">
                <a16:creationId xmlns:a16="http://schemas.microsoft.com/office/drawing/2014/main" xmlns="" id="{E3B3E31B-700A-7086-38EF-B838A5BB553F}"/>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11255133" y="-41792"/>
            <a:ext cx="951780" cy="577722"/>
          </a:xfrm>
          <a:prstGeom prst="rect">
            <a:avLst/>
          </a:prstGeom>
        </p:spPr>
      </p:pic>
    </p:spTree>
    <p:extLst>
      <p:ext uri="{BB962C8B-B14F-4D97-AF65-F5344CB8AC3E}">
        <p14:creationId xmlns:p14="http://schemas.microsoft.com/office/powerpoint/2010/main" xmlns="" val="231651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7671" y="986525"/>
            <a:ext cx="666283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Programme 3: ICT and NQF MIS</a:t>
            </a:r>
          </a:p>
        </p:txBody>
      </p:sp>
      <p:sp>
        <p:nvSpPr>
          <p:cNvPr id="10" name="Snip Diagonal Corner Rectangle 9"/>
          <p:cNvSpPr/>
          <p:nvPr/>
        </p:nvSpPr>
        <p:spPr>
          <a:xfrm>
            <a:off x="2366963" y="986525"/>
            <a:ext cx="6783541" cy="719839"/>
          </a:xfrm>
          <a:prstGeom prst="snip2Diag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997114894"/>
              </p:ext>
            </p:extLst>
          </p:nvPr>
        </p:nvGraphicFramePr>
        <p:xfrm>
          <a:off x="523873" y="1856903"/>
          <a:ext cx="11267633" cy="4589935"/>
        </p:xfrm>
        <a:graphic>
          <a:graphicData uri="http://schemas.openxmlformats.org/drawingml/2006/table">
            <a:tbl>
              <a:tblPr firstRow="1" bandRow="1">
                <a:tableStyleId>{69012ECD-51FC-41F1-AA8D-1B2483CD663E}</a:tableStyleId>
              </a:tblPr>
              <a:tblGrid>
                <a:gridCol w="3594066">
                  <a:extLst>
                    <a:ext uri="{9D8B030D-6E8A-4147-A177-3AD203B41FA5}">
                      <a16:colId xmlns:a16="http://schemas.microsoft.com/office/drawing/2014/main" xmlns="" val="2187201240"/>
                    </a:ext>
                  </a:extLst>
                </a:gridCol>
                <a:gridCol w="4120028">
                  <a:extLst>
                    <a:ext uri="{9D8B030D-6E8A-4147-A177-3AD203B41FA5}">
                      <a16:colId xmlns:a16="http://schemas.microsoft.com/office/drawing/2014/main" xmlns="" val="511788781"/>
                    </a:ext>
                  </a:extLst>
                </a:gridCol>
                <a:gridCol w="3553539">
                  <a:extLst>
                    <a:ext uri="{9D8B030D-6E8A-4147-A177-3AD203B41FA5}">
                      <a16:colId xmlns:a16="http://schemas.microsoft.com/office/drawing/2014/main" xmlns="" val="2947466898"/>
                    </a:ext>
                  </a:extLst>
                </a:gridCol>
              </a:tblGrid>
              <a:tr h="604179">
                <a:tc>
                  <a:txBody>
                    <a:bodyPr/>
                    <a:lstStyle/>
                    <a:p>
                      <a:r>
                        <a:rPr lang="en-ZA" dirty="0"/>
                        <a:t>Output</a:t>
                      </a:r>
                    </a:p>
                  </a:txBody>
                  <a:tcPr/>
                </a:tc>
                <a:tc>
                  <a:txBody>
                    <a:bodyPr/>
                    <a:lstStyle/>
                    <a:p>
                      <a:r>
                        <a:rPr lang="en-US" dirty="0"/>
                        <a:t>Audited performance 2021/22</a:t>
                      </a:r>
                      <a:endParaRPr lang="en-ZA" dirty="0"/>
                    </a:p>
                  </a:txBody>
                  <a:tcPr/>
                </a:tc>
                <a:tc>
                  <a:txBody>
                    <a:bodyPr/>
                    <a:lstStyle/>
                    <a:p>
                      <a:r>
                        <a:rPr lang="en-ZA">
                          <a:solidFill>
                            <a:schemeClr val="bg1"/>
                          </a:solidFill>
                        </a:rPr>
                        <a:t>2023/24 Target</a:t>
                      </a:r>
                    </a:p>
                  </a:txBody>
                  <a:tcPr/>
                </a:tc>
                <a:extLst>
                  <a:ext uri="{0D108BD9-81ED-4DB2-BD59-A6C34878D82A}">
                    <a16:rowId xmlns:a16="http://schemas.microsoft.com/office/drawing/2014/main" xmlns="" val="1962675788"/>
                  </a:ext>
                </a:extLst>
              </a:tr>
              <a:tr h="917988">
                <a:tc>
                  <a:txBody>
                    <a:bodyPr/>
                    <a:lstStyle/>
                    <a:p>
                      <a:pPr algn="l">
                        <a:lnSpc>
                          <a:spcPct val="107000"/>
                        </a:lnSpc>
                        <a:spcAft>
                          <a:spcPts val="800"/>
                        </a:spcAft>
                      </a:pPr>
                      <a:r>
                        <a:rPr lang="en-GB" sz="1800">
                          <a:effectLst/>
                          <a:latin typeface="+mn-lt"/>
                          <a:ea typeface="Calibri" panose="020F0502020204030204" pitchFamily="34" charset="0"/>
                          <a:cs typeface="Times New Roman"/>
                        </a:rPr>
                        <a:t>Current learner achievement records on the NQF MIS (comprising the NLRD)</a:t>
                      </a:r>
                      <a:endParaRPr lang="en-ZA" sz="1800">
                        <a:effectLst/>
                        <a:latin typeface="+mn-lt"/>
                        <a:ea typeface="Calibri" panose="020F0502020204030204" pitchFamily="34" charset="0"/>
                        <a:cs typeface="Times New Roman"/>
                      </a:endParaRPr>
                    </a:p>
                  </a:txBody>
                  <a:tcPr marL="68580" marR="68580" marT="0" marB="0"/>
                </a:tc>
                <a:tc>
                  <a:txBody>
                    <a:bodyPr/>
                    <a:lstStyle/>
                    <a:p>
                      <a:pPr algn="l">
                        <a:lnSpc>
                          <a:spcPct val="107000"/>
                        </a:lnSpc>
                        <a:spcAft>
                          <a:spcPts val="800"/>
                        </a:spcAft>
                        <a:tabLst>
                          <a:tab pos="265430" algn="l"/>
                        </a:tabLst>
                      </a:pPr>
                      <a:r>
                        <a:rPr lang="en-GB" sz="1800" dirty="0">
                          <a:solidFill>
                            <a:schemeClr val="tx1"/>
                          </a:solidFill>
                          <a:effectLst/>
                          <a:latin typeface="+mn-lt"/>
                          <a:ea typeface="Times New Roman" panose="02020603050405020304" pitchFamily="18" charset="0"/>
                          <a:cs typeface="Calibri"/>
                        </a:rPr>
                        <a:t>N/A</a:t>
                      </a:r>
                    </a:p>
                  </a:txBody>
                  <a:tcPr marL="68580" marR="68580" marT="0" marB="0"/>
                </a:tc>
                <a:tc>
                  <a:txBody>
                    <a:bodyPr/>
                    <a:lstStyle/>
                    <a:p>
                      <a:pPr algn="l">
                        <a:lnSpc>
                          <a:spcPct val="107000"/>
                        </a:lnSpc>
                        <a:spcAft>
                          <a:spcPts val="800"/>
                        </a:spcAft>
                        <a:tabLst>
                          <a:tab pos="265430" algn="l"/>
                        </a:tabLst>
                      </a:pPr>
                      <a:r>
                        <a:rPr lang="en-GB" sz="1800" dirty="0">
                          <a:solidFill>
                            <a:srgbClr val="FF0000"/>
                          </a:solidFill>
                          <a:effectLst/>
                          <a:latin typeface="+mn-lt"/>
                          <a:ea typeface="Times New Roman" panose="02020603050405020304" pitchFamily="18" charset="0"/>
                          <a:cs typeface="Calibri"/>
                        </a:rPr>
                        <a:t>22. Ensure that QCs load learner achievement records on the NQF MIS (comprising the NLRD)</a:t>
                      </a:r>
                    </a:p>
                  </a:txBody>
                  <a:tcPr marL="68580" marR="68580" marT="0" marB="0"/>
                </a:tc>
                <a:extLst>
                  <a:ext uri="{0D108BD9-81ED-4DB2-BD59-A6C34878D82A}">
                    <a16:rowId xmlns:a16="http://schemas.microsoft.com/office/drawing/2014/main" xmlns="" val="84123831"/>
                  </a:ext>
                </a:extLst>
              </a:tr>
              <a:tr h="1497879">
                <a:tc>
                  <a:txBody>
                    <a:bodyPr/>
                    <a:lstStyle/>
                    <a:p>
                      <a:pPr algn="l">
                        <a:lnSpc>
                          <a:spcPct val="107000"/>
                        </a:lnSpc>
                        <a:spcAft>
                          <a:spcPts val="800"/>
                        </a:spcAft>
                      </a:pPr>
                      <a:r>
                        <a:rPr lang="en-GB" sz="1800">
                          <a:effectLst/>
                          <a:latin typeface="+mn-lt"/>
                          <a:ea typeface="Calibri" panose="020F0502020204030204" pitchFamily="34" charset="0"/>
                          <a:cs typeface="Times New Roman"/>
                        </a:rPr>
                        <a:t>Professional designations on the NQF MIS (comprising the NLRD)</a:t>
                      </a:r>
                      <a:endParaRPr lang="en-ZA" sz="1800">
                        <a:effectLst/>
                        <a:latin typeface="+mn-lt"/>
                        <a:ea typeface="Calibri" panose="020F0502020204030204" pitchFamily="34" charset="0"/>
                        <a:cs typeface="Times New Roman"/>
                      </a:endParaRPr>
                    </a:p>
                  </a:txBody>
                  <a:tcPr marL="68580" marR="68580" marT="0" marB="0"/>
                </a:tc>
                <a:tc>
                  <a:txBody>
                    <a:bodyPr/>
                    <a:lstStyle/>
                    <a:p>
                      <a:pPr algn="l">
                        <a:lnSpc>
                          <a:spcPct val="107000"/>
                        </a:lnSpc>
                        <a:spcAft>
                          <a:spcPts val="800"/>
                        </a:spcAft>
                      </a:pPr>
                      <a:r>
                        <a:rPr lang="en-GB" sz="1800" dirty="0">
                          <a:effectLst/>
                          <a:latin typeface="+mn-lt"/>
                          <a:ea typeface="Calibri" panose="020F0502020204030204" pitchFamily="34" charset="0"/>
                          <a:cs typeface="Arial"/>
                        </a:rPr>
                        <a:t>Not achieved: 96 of the 100 recognised professional bodies loaded data during the 2021/22 financial year</a:t>
                      </a:r>
                    </a:p>
                    <a:p>
                      <a:pPr algn="l">
                        <a:lnSpc>
                          <a:spcPct val="107000"/>
                        </a:lnSpc>
                        <a:spcAft>
                          <a:spcPts val="800"/>
                        </a:spcAft>
                      </a:pPr>
                      <a:endParaRPr lang="en-ZA"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800" dirty="0">
                          <a:solidFill>
                            <a:srgbClr val="FF0000"/>
                          </a:solidFill>
                          <a:effectLst/>
                          <a:latin typeface="+mn-lt"/>
                          <a:ea typeface="Calibri" panose="020F0502020204030204" pitchFamily="34" charset="0"/>
                          <a:cs typeface="Arial"/>
                        </a:rPr>
                        <a:t>23. All recognised professional bodies load professional designation achievements that meet the requirements, on the NQF MIS (comprising the NLRD)</a:t>
                      </a:r>
                      <a:endParaRPr lang="en-ZA" sz="1800" dirty="0">
                        <a:solidFill>
                          <a:srgbClr val="FF0000"/>
                        </a:solidFill>
                        <a:effectLst/>
                        <a:latin typeface="+mn-lt"/>
                        <a:ea typeface="Calibri" panose="020F0502020204030204" pitchFamily="34" charset="0"/>
                        <a:cs typeface="Arial"/>
                      </a:endParaRPr>
                    </a:p>
                  </a:txBody>
                  <a:tcPr marL="68580" marR="68580" marT="0" marB="0"/>
                </a:tc>
                <a:extLst>
                  <a:ext uri="{0D108BD9-81ED-4DB2-BD59-A6C34878D82A}">
                    <a16:rowId xmlns:a16="http://schemas.microsoft.com/office/drawing/2014/main" xmlns="" val="129681363"/>
                  </a:ext>
                </a:extLst>
              </a:tr>
              <a:tr h="1569889">
                <a:tc>
                  <a:txBody>
                    <a:bodyPr/>
                    <a:lstStyle/>
                    <a:p>
                      <a:pPr algn="l">
                        <a:lnSpc>
                          <a:spcPct val="107000"/>
                        </a:lnSpc>
                        <a:spcAft>
                          <a:spcPts val="800"/>
                        </a:spcAft>
                      </a:pPr>
                      <a:r>
                        <a:rPr lang="en-GB" sz="1800">
                          <a:effectLst/>
                          <a:latin typeface="+mn-lt"/>
                          <a:ea typeface="Calibri" panose="020F0502020204030204" pitchFamily="34" charset="0"/>
                          <a:cs typeface="Times New Roman"/>
                        </a:rPr>
                        <a:t>Registers of Misrepresented and Fraudulent Qualifications</a:t>
                      </a:r>
                      <a:endParaRPr lang="en-ZA" sz="1800">
                        <a:effectLst/>
                        <a:latin typeface="+mn-lt"/>
                        <a:ea typeface="Calibri" panose="020F0502020204030204" pitchFamily="34" charset="0"/>
                        <a:cs typeface="Times New Roman"/>
                      </a:endParaRPr>
                    </a:p>
                  </a:txBody>
                  <a:tcPr marL="68580" marR="68580" marT="0" marB="0"/>
                </a:tc>
                <a:tc>
                  <a:txBody>
                    <a:bodyPr/>
                    <a:lstStyle/>
                    <a:p>
                      <a:r>
                        <a:rPr lang="en-GB" sz="1800" b="0" dirty="0">
                          <a:latin typeface="+mn-lt"/>
                        </a:rPr>
                        <a:t>Achieved Target: Updated the List of  </a:t>
                      </a:r>
                    </a:p>
                    <a:p>
                      <a:r>
                        <a:rPr lang="en-GB" sz="1800" b="0" dirty="0">
                          <a:latin typeface="+mn-lt"/>
                        </a:rPr>
                        <a:t>misrepresented qualifications </a:t>
                      </a:r>
                      <a:endParaRPr lang="en-ZA" sz="1800" b="0" dirty="0">
                        <a:latin typeface="+mn-lt"/>
                      </a:endParaRPr>
                    </a:p>
                  </a:txBody>
                  <a:tcPr/>
                </a:tc>
                <a:tc>
                  <a:txBody>
                    <a:bodyPr/>
                    <a:lstStyle/>
                    <a:p>
                      <a:r>
                        <a:rPr lang="en-GB" sz="1800" b="0" dirty="0">
                          <a:solidFill>
                            <a:srgbClr val="FF0000"/>
                          </a:solidFill>
                          <a:latin typeface="+mn-lt"/>
                        </a:rPr>
                        <a:t>24b. Update the Register of Misrepresented Qualifications</a:t>
                      </a:r>
                      <a:endParaRPr lang="en-ZA" sz="1800" b="0" dirty="0">
                        <a:solidFill>
                          <a:srgbClr val="FF0000"/>
                        </a:solidFill>
                        <a:latin typeface="+mn-lt"/>
                      </a:endParaRPr>
                    </a:p>
                  </a:txBody>
                  <a:tcPr/>
                </a:tc>
                <a:extLst>
                  <a:ext uri="{0D108BD9-81ED-4DB2-BD59-A6C34878D82A}">
                    <a16:rowId xmlns:a16="http://schemas.microsoft.com/office/drawing/2014/main" xmlns="" val="812710585"/>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Footer Placeholder 2"/>
          <p:cNvSpPr>
            <a:spLocks noGrp="1"/>
          </p:cNvSpPr>
          <p:nvPr>
            <p:ph type="ftr" sz="quarter" idx="11"/>
          </p:nvPr>
        </p:nvSpPr>
        <p:spPr>
          <a:xfrm>
            <a:off x="1097279" y="6446838"/>
            <a:ext cx="24410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pic>
        <p:nvPicPr>
          <p:cNvPr id="3" name="Content Placeholder 4" descr="A picture containing shape&#10;&#10;Description automatically generated">
            <a:extLst>
              <a:ext uri="{FF2B5EF4-FFF2-40B4-BE49-F238E27FC236}">
                <a16:creationId xmlns:a16="http://schemas.microsoft.com/office/drawing/2014/main" xmlns="" id="{4677629E-6DEE-DD44-16B2-B63242EF26B5}"/>
              </a:ext>
            </a:extLst>
          </p:cNvPr>
          <p:cNvPicPr>
            <a:picLocks/>
          </p:cNvPicPr>
          <p:nvPr/>
        </p:nvPicPr>
        <p:blipFill rotWithShape="1">
          <a:blip r:embed="rId3"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7A229163-0D67-8289-276D-F17C9457CDB1}"/>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183022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7671" y="986525"/>
            <a:ext cx="666283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Programme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4: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Authentication &amp; Ratification Services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nip Diagonal Corner Rectangle 9"/>
          <p:cNvSpPr/>
          <p:nvPr/>
        </p:nvSpPr>
        <p:spPr>
          <a:xfrm>
            <a:off x="2366963" y="986525"/>
            <a:ext cx="6783541" cy="719839"/>
          </a:xfrm>
          <a:prstGeom prst="snip2Diag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3455840362"/>
              </p:ext>
            </p:extLst>
          </p:nvPr>
        </p:nvGraphicFramePr>
        <p:xfrm>
          <a:off x="523874" y="1856905"/>
          <a:ext cx="11373960" cy="4603094"/>
        </p:xfrm>
        <a:graphic>
          <a:graphicData uri="http://schemas.openxmlformats.org/drawingml/2006/table">
            <a:tbl>
              <a:tblPr firstRow="1" bandRow="1">
                <a:tableStyleId>{69012ECD-51FC-41F1-AA8D-1B2483CD663E}</a:tableStyleId>
              </a:tblPr>
              <a:tblGrid>
                <a:gridCol w="3576128">
                  <a:extLst>
                    <a:ext uri="{9D8B030D-6E8A-4147-A177-3AD203B41FA5}">
                      <a16:colId xmlns:a16="http://schemas.microsoft.com/office/drawing/2014/main" xmlns="" val="2187201240"/>
                    </a:ext>
                  </a:extLst>
                </a:gridCol>
                <a:gridCol w="4391445">
                  <a:extLst>
                    <a:ext uri="{9D8B030D-6E8A-4147-A177-3AD203B41FA5}">
                      <a16:colId xmlns:a16="http://schemas.microsoft.com/office/drawing/2014/main" xmlns="" val="226326278"/>
                    </a:ext>
                  </a:extLst>
                </a:gridCol>
                <a:gridCol w="3406387">
                  <a:extLst>
                    <a:ext uri="{9D8B030D-6E8A-4147-A177-3AD203B41FA5}">
                      <a16:colId xmlns:a16="http://schemas.microsoft.com/office/drawing/2014/main" xmlns="" val="2947466898"/>
                    </a:ext>
                  </a:extLst>
                </a:gridCol>
              </a:tblGrid>
              <a:tr h="352600">
                <a:tc>
                  <a:txBody>
                    <a:bodyPr/>
                    <a:lstStyle/>
                    <a:p>
                      <a:r>
                        <a:rPr lang="en-ZA" dirty="0"/>
                        <a:t>Output</a:t>
                      </a:r>
                    </a:p>
                  </a:txBody>
                  <a:tcPr/>
                </a:tc>
                <a:tc>
                  <a:txBody>
                    <a:bodyPr/>
                    <a:lstStyle/>
                    <a:p>
                      <a:r>
                        <a:rPr lang="en-US"/>
                        <a:t>Audited performance </a:t>
                      </a:r>
                      <a:endParaRPr lang="en-ZA"/>
                    </a:p>
                  </a:txBody>
                  <a:tcPr/>
                </a:tc>
                <a:tc>
                  <a:txBody>
                    <a:bodyPr/>
                    <a:lstStyle/>
                    <a:p>
                      <a:r>
                        <a:rPr lang="en-ZA">
                          <a:solidFill>
                            <a:schemeClr val="bg1"/>
                          </a:solidFill>
                        </a:rPr>
                        <a:t>2023/24 Target</a:t>
                      </a:r>
                    </a:p>
                  </a:txBody>
                  <a:tcPr/>
                </a:tc>
                <a:extLst>
                  <a:ext uri="{0D108BD9-81ED-4DB2-BD59-A6C34878D82A}">
                    <a16:rowId xmlns:a16="http://schemas.microsoft.com/office/drawing/2014/main" xmlns="" val="1962675788"/>
                  </a:ext>
                </a:extLst>
              </a:tr>
              <a:tr h="1757276">
                <a:tc>
                  <a:txBody>
                    <a:bodyPr/>
                    <a:lstStyle/>
                    <a:p>
                      <a:pPr>
                        <a:lnSpc>
                          <a:spcPct val="107000"/>
                        </a:lnSpc>
                        <a:spcAft>
                          <a:spcPts val="800"/>
                        </a:spcAft>
                      </a:pPr>
                      <a:r>
                        <a:rPr lang="en-GB" sz="1800">
                          <a:effectLst/>
                          <a:latin typeface="Calibri"/>
                          <a:ea typeface="Calibri" panose="020F0502020204030204" pitchFamily="34" charset="0"/>
                          <a:cs typeface="Times New Roman"/>
                        </a:rPr>
                        <a:t>A foreign qualifications evaluation and advisory service that meets changing learner and worker needs</a:t>
                      </a:r>
                      <a:endParaRPr lang="en-ZA" sz="180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tabLst>
                          <a:tab pos="265430" algn="l"/>
                        </a:tabLst>
                      </a:pPr>
                      <a:r>
                        <a:rPr lang="en-GB" sz="1800" dirty="0">
                          <a:solidFill>
                            <a:schemeClr val="tx1"/>
                          </a:solidFill>
                          <a:effectLst/>
                          <a:latin typeface="Calibri"/>
                          <a:ea typeface="Times New Roman" panose="02020603050405020304" pitchFamily="18" charset="0"/>
                          <a:cs typeface="Calibri"/>
                        </a:rPr>
                        <a:t>Not achieved: Did not complete all compliant applications received for the evaluation within 3 months</a:t>
                      </a:r>
                    </a:p>
                    <a:p>
                      <a:pPr algn="l">
                        <a:lnSpc>
                          <a:spcPct val="107000"/>
                        </a:lnSpc>
                        <a:spcAft>
                          <a:spcPts val="800"/>
                        </a:spcAft>
                        <a:tabLst>
                          <a:tab pos="265430" algn="l"/>
                        </a:tabLst>
                      </a:pPr>
                      <a:endParaRPr lang="en-GB" sz="1800" dirty="0">
                        <a:solidFill>
                          <a:srgbClr val="365F91"/>
                        </a:solidFill>
                        <a:effectLst/>
                        <a:latin typeface="Ebrima" panose="02000000000000000000" pitchFamily="2"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07000"/>
                        </a:lnSpc>
                        <a:spcAft>
                          <a:spcPts val="800"/>
                        </a:spcAft>
                      </a:pPr>
                      <a:r>
                        <a:rPr lang="en-GB" sz="1800" dirty="0">
                          <a:solidFill>
                            <a:srgbClr val="FF0000"/>
                          </a:solidFill>
                          <a:effectLst/>
                          <a:latin typeface="Calibri"/>
                          <a:ea typeface="Times New Roman" panose="02020603050405020304" pitchFamily="18" charset="0"/>
                          <a:cs typeface="Calibri"/>
                        </a:rPr>
                        <a:t>25. Request verification confirmations from foreign partners for all compliant applications received for the evaluation of foreign qualifications within 60 Working days</a:t>
                      </a:r>
                    </a:p>
                  </a:txBody>
                  <a:tcPr marL="68580" marR="68580" marT="0" marB="0"/>
                </a:tc>
                <a:extLst>
                  <a:ext uri="{0D108BD9-81ED-4DB2-BD59-A6C34878D82A}">
                    <a16:rowId xmlns:a16="http://schemas.microsoft.com/office/drawing/2014/main" xmlns="" val="84123831"/>
                  </a:ext>
                </a:extLst>
              </a:tr>
              <a:tr h="2480058">
                <a:tc>
                  <a:txBody>
                    <a:bodyPr/>
                    <a:lstStyle/>
                    <a:p>
                      <a:pPr>
                        <a:lnSpc>
                          <a:spcPct val="107000"/>
                        </a:lnSpc>
                        <a:spcAft>
                          <a:spcPts val="800"/>
                        </a:spcAft>
                      </a:pPr>
                      <a:r>
                        <a:rPr lang="en-GB" sz="1800">
                          <a:effectLst/>
                          <a:latin typeface="Calibri"/>
                          <a:ea typeface="Calibri" panose="020F0502020204030204" pitchFamily="34" charset="0"/>
                          <a:cs typeface="Times New Roman"/>
                        </a:rPr>
                        <a:t>A trusted qualification verification process</a:t>
                      </a:r>
                      <a:endParaRPr lang="en-ZA" sz="180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pPr>
                      <a:r>
                        <a:rPr lang="en-GB" sz="1800" dirty="0">
                          <a:effectLst/>
                          <a:latin typeface="Calibri"/>
                          <a:ea typeface="Calibri" panose="020F0502020204030204" pitchFamily="34" charset="0"/>
                          <a:cs typeface="Arial"/>
                        </a:rPr>
                        <a:t>Not achieved: Did not complete all compliant verification requests received within 25 working days</a:t>
                      </a:r>
                    </a:p>
                    <a:p>
                      <a:pPr algn="l">
                        <a:lnSpc>
                          <a:spcPct val="107000"/>
                        </a:lnSpc>
                        <a:spcAft>
                          <a:spcPts val="800"/>
                        </a:spcAft>
                      </a:pP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800" dirty="0">
                          <a:solidFill>
                            <a:srgbClr val="FF0000"/>
                          </a:solidFill>
                          <a:effectLst/>
                          <a:latin typeface="Calibri"/>
                          <a:ea typeface="Calibri" panose="020F0502020204030204" pitchFamily="34" charset="0"/>
                          <a:cs typeface="Arial"/>
                        </a:rPr>
                        <a:t>27. Complete all compliant verification requests received for the verification of South African qualifications within 25 working days</a:t>
                      </a:r>
                      <a:endParaRPr lang="en-ZA" sz="1800" dirty="0">
                        <a:solidFill>
                          <a:srgbClr val="FF0000"/>
                        </a:solidFill>
                        <a:effectLst/>
                        <a:latin typeface="Calibri"/>
                        <a:ea typeface="Calibri" panose="020F0502020204030204" pitchFamily="34" charset="0"/>
                        <a:cs typeface="Arial"/>
                      </a:endParaRPr>
                    </a:p>
                  </a:txBody>
                  <a:tcPr marL="68580" marR="68580" marT="0" marB="0"/>
                </a:tc>
                <a:extLst>
                  <a:ext uri="{0D108BD9-81ED-4DB2-BD59-A6C34878D82A}">
                    <a16:rowId xmlns:a16="http://schemas.microsoft.com/office/drawing/2014/main" xmlns="" val="129681363"/>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Footer Placeholder 2"/>
          <p:cNvSpPr>
            <a:spLocks noGrp="1"/>
          </p:cNvSpPr>
          <p:nvPr>
            <p:ph type="ftr" sz="quarter" idx="11"/>
          </p:nvPr>
        </p:nvSpPr>
        <p:spPr>
          <a:xfrm>
            <a:off x="1097279" y="6446838"/>
            <a:ext cx="24410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pic>
        <p:nvPicPr>
          <p:cNvPr id="3" name="Content Placeholder 4" descr="A picture containing shape&#10;&#10;Description automatically generated">
            <a:extLst>
              <a:ext uri="{FF2B5EF4-FFF2-40B4-BE49-F238E27FC236}">
                <a16:creationId xmlns:a16="http://schemas.microsoft.com/office/drawing/2014/main" xmlns="" id="{2DD6096B-3766-F291-61DC-48C21037CB3C}"/>
              </a:ext>
            </a:extLst>
          </p:cNvPr>
          <p:cNvPicPr>
            <a:picLocks/>
          </p:cNvPicPr>
          <p:nvPr/>
        </p:nvPicPr>
        <p:blipFill rotWithShape="1">
          <a:blip r:embed="rId3"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98386014-33A1-5B83-ADEA-0662C181CE26}"/>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3703655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7671" y="986525"/>
            <a:ext cx="666283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Programme 5: Research </a:t>
            </a:r>
          </a:p>
        </p:txBody>
      </p:sp>
      <p:sp>
        <p:nvSpPr>
          <p:cNvPr id="10" name="Snip Diagonal Corner Rectangle 9"/>
          <p:cNvSpPr/>
          <p:nvPr/>
        </p:nvSpPr>
        <p:spPr>
          <a:xfrm>
            <a:off x="2366963" y="986525"/>
            <a:ext cx="6783541" cy="719839"/>
          </a:xfrm>
          <a:prstGeom prst="snip2Diag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2717373208"/>
              </p:ext>
            </p:extLst>
          </p:nvPr>
        </p:nvGraphicFramePr>
        <p:xfrm>
          <a:off x="523875" y="1856903"/>
          <a:ext cx="11500588" cy="3522209"/>
        </p:xfrm>
        <a:graphic>
          <a:graphicData uri="http://schemas.openxmlformats.org/drawingml/2006/table">
            <a:tbl>
              <a:tblPr firstRow="1" bandRow="1">
                <a:tableStyleId>{69012ECD-51FC-41F1-AA8D-1B2483CD663E}</a:tableStyleId>
              </a:tblPr>
              <a:tblGrid>
                <a:gridCol w="3568130">
                  <a:extLst>
                    <a:ext uri="{9D8B030D-6E8A-4147-A177-3AD203B41FA5}">
                      <a16:colId xmlns:a16="http://schemas.microsoft.com/office/drawing/2014/main" xmlns="" val="2187201240"/>
                    </a:ext>
                  </a:extLst>
                </a:gridCol>
                <a:gridCol w="4381623">
                  <a:extLst>
                    <a:ext uri="{9D8B030D-6E8A-4147-A177-3AD203B41FA5}">
                      <a16:colId xmlns:a16="http://schemas.microsoft.com/office/drawing/2014/main" xmlns="" val="2127389366"/>
                    </a:ext>
                  </a:extLst>
                </a:gridCol>
                <a:gridCol w="3550835">
                  <a:extLst>
                    <a:ext uri="{9D8B030D-6E8A-4147-A177-3AD203B41FA5}">
                      <a16:colId xmlns:a16="http://schemas.microsoft.com/office/drawing/2014/main" xmlns="" val="2947466898"/>
                    </a:ext>
                  </a:extLst>
                </a:gridCol>
              </a:tblGrid>
              <a:tr h="632999">
                <a:tc>
                  <a:txBody>
                    <a:bodyPr/>
                    <a:lstStyle/>
                    <a:p>
                      <a:r>
                        <a:rPr lang="en-ZA" dirty="0"/>
                        <a:t>Output</a:t>
                      </a:r>
                    </a:p>
                  </a:txBody>
                  <a:tcPr/>
                </a:tc>
                <a:tc>
                  <a:txBody>
                    <a:bodyPr/>
                    <a:lstStyle/>
                    <a:p>
                      <a:r>
                        <a:rPr lang="en-US" dirty="0"/>
                        <a:t>Audited performance</a:t>
                      </a:r>
                      <a:endParaRPr lang="en-ZA" dirty="0"/>
                    </a:p>
                  </a:txBody>
                  <a:tcPr/>
                </a:tc>
                <a:tc>
                  <a:txBody>
                    <a:bodyPr/>
                    <a:lstStyle/>
                    <a:p>
                      <a:r>
                        <a:rPr lang="en-ZA">
                          <a:solidFill>
                            <a:schemeClr val="bg1"/>
                          </a:solidFill>
                        </a:rPr>
                        <a:t>2023/24 Target</a:t>
                      </a:r>
                    </a:p>
                  </a:txBody>
                  <a:tcPr/>
                </a:tc>
                <a:extLst>
                  <a:ext uri="{0D108BD9-81ED-4DB2-BD59-A6C34878D82A}">
                    <a16:rowId xmlns:a16="http://schemas.microsoft.com/office/drawing/2014/main" xmlns="" val="1962675788"/>
                  </a:ext>
                </a:extLst>
              </a:tr>
              <a:tr h="1549361">
                <a:tc>
                  <a:txBody>
                    <a:bodyPr/>
                    <a:lstStyle/>
                    <a:p>
                      <a:pPr>
                        <a:lnSpc>
                          <a:spcPct val="107000"/>
                        </a:lnSpc>
                        <a:spcAft>
                          <a:spcPts val="800"/>
                        </a:spcAft>
                      </a:pPr>
                      <a:r>
                        <a:rPr lang="en-GB" sz="1800">
                          <a:effectLst/>
                          <a:latin typeface="Calibri"/>
                          <a:ea typeface="Calibri" panose="020F0502020204030204" pitchFamily="34" charset="0"/>
                          <a:cs typeface="Times New Roman"/>
                        </a:rPr>
                        <a:t>Reviewed NQF Policies and recommendations for Policy amendments</a:t>
                      </a:r>
                      <a:endParaRPr lang="en-ZA" sz="180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pPr>
                      <a:r>
                        <a:rPr lang="en-GB" sz="1800">
                          <a:solidFill>
                            <a:schemeClr val="tx1"/>
                          </a:solidFill>
                          <a:effectLst/>
                          <a:latin typeface="Calibri"/>
                          <a:ea typeface="Times New Roman" panose="02020603050405020304" pitchFamily="18" charset="0"/>
                          <a:cs typeface="Calibri"/>
                        </a:rPr>
                        <a:t>Achieved: Reviewed the Policy and Criteria for Registering Qualifications and Part-Qualifications on the NQF. </a:t>
                      </a:r>
                      <a:endParaRPr lang="en-GB" sz="1800">
                        <a:solidFill>
                          <a:srgbClr val="365F91"/>
                        </a:solidFill>
                        <a:effectLst/>
                        <a:latin typeface="Ebrima" panose="02000000000000000000" pitchFamily="2"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07000"/>
                        </a:lnSpc>
                        <a:spcAft>
                          <a:spcPts val="800"/>
                        </a:spcAft>
                        <a:tabLst>
                          <a:tab pos="265430" algn="l"/>
                        </a:tabLst>
                      </a:pPr>
                      <a:r>
                        <a:rPr lang="en-GB" sz="1800" dirty="0">
                          <a:solidFill>
                            <a:srgbClr val="FF0000"/>
                          </a:solidFill>
                          <a:effectLst/>
                          <a:latin typeface="Calibri"/>
                          <a:ea typeface="Times New Roman" panose="02020603050405020304" pitchFamily="18" charset="0"/>
                          <a:cs typeface="Calibri"/>
                        </a:rPr>
                        <a:t>28. Review one NQF policy</a:t>
                      </a:r>
                    </a:p>
                  </a:txBody>
                  <a:tcPr marL="68580" marR="68580" marT="0" marB="0"/>
                </a:tc>
                <a:extLst>
                  <a:ext uri="{0D108BD9-81ED-4DB2-BD59-A6C34878D82A}">
                    <a16:rowId xmlns:a16="http://schemas.microsoft.com/office/drawing/2014/main" xmlns="" val="84123831"/>
                  </a:ext>
                </a:extLst>
              </a:tr>
              <a:tr h="1339849">
                <a:tc>
                  <a:txBody>
                    <a:bodyPr/>
                    <a:lstStyle/>
                    <a:p>
                      <a:pPr>
                        <a:lnSpc>
                          <a:spcPct val="107000"/>
                        </a:lnSpc>
                        <a:spcAft>
                          <a:spcPts val="800"/>
                        </a:spcAft>
                      </a:pPr>
                      <a:r>
                        <a:rPr lang="en-GB" sz="1800">
                          <a:effectLst/>
                          <a:latin typeface="Calibri"/>
                          <a:ea typeface="Calibri" panose="020F0502020204030204" pitchFamily="34" charset="0"/>
                          <a:cs typeface="Times New Roman"/>
                        </a:rPr>
                        <a:t>Implemented Policies</a:t>
                      </a:r>
                      <a:endParaRPr lang="en-ZA" sz="1800">
                        <a:effectLst/>
                        <a:latin typeface="Calibri"/>
                        <a:ea typeface="Calibri" panose="020F0502020204030204" pitchFamily="34" charset="0"/>
                        <a:cs typeface="Times New Roman"/>
                      </a:endParaRPr>
                    </a:p>
                  </a:txBody>
                  <a:tcPr marL="68580" marR="68580" marT="0" marB="0"/>
                </a:tc>
                <a:tc>
                  <a:txBody>
                    <a:bodyPr/>
                    <a:lstStyle/>
                    <a:p>
                      <a:pPr algn="l">
                        <a:lnSpc>
                          <a:spcPct val="107000"/>
                        </a:lnSpc>
                        <a:spcAft>
                          <a:spcPts val="800"/>
                        </a:spcAft>
                      </a:pPr>
                      <a:r>
                        <a:rPr lang="en-US" sz="1800" dirty="0">
                          <a:effectLst/>
                          <a:latin typeface="Calibri"/>
                          <a:ea typeface="Calibri" panose="020F0502020204030204" pitchFamily="34" charset="0"/>
                          <a:cs typeface="Arial"/>
                        </a:rPr>
                        <a:t>N/A</a:t>
                      </a:r>
                      <a:endParaRPr lang="en-ZA" sz="1800" dirty="0">
                        <a:effectLst/>
                        <a:latin typeface="Calibri"/>
                        <a:ea typeface="Calibri" panose="020F0502020204030204" pitchFamily="34" charset="0"/>
                        <a:cs typeface="Arial"/>
                      </a:endParaRPr>
                    </a:p>
                  </a:txBody>
                  <a:tcPr marL="68580" marR="68580" marT="0" marB="0"/>
                </a:tc>
                <a:tc>
                  <a:txBody>
                    <a:bodyPr/>
                    <a:lstStyle/>
                    <a:p>
                      <a:pPr algn="l">
                        <a:lnSpc>
                          <a:spcPct val="107000"/>
                        </a:lnSpc>
                        <a:spcAft>
                          <a:spcPts val="800"/>
                        </a:spcAft>
                      </a:pPr>
                      <a:r>
                        <a:rPr lang="en-GB" sz="1800" dirty="0">
                          <a:solidFill>
                            <a:srgbClr val="FF0000"/>
                          </a:solidFill>
                          <a:effectLst/>
                          <a:latin typeface="Calibri"/>
                          <a:ea typeface="Calibri" panose="020F0502020204030204" pitchFamily="34" charset="0"/>
                          <a:cs typeface="Arial"/>
                        </a:rPr>
                        <a:t>29. Host one SAQA-QC engagement towards reporting on the implementation of one revised policy</a:t>
                      </a:r>
                      <a:endParaRPr lang="en-ZA" sz="1800" dirty="0">
                        <a:solidFill>
                          <a:srgbClr val="FF0000"/>
                        </a:solidFill>
                        <a:effectLst/>
                        <a:latin typeface="Calibri"/>
                        <a:ea typeface="Calibri" panose="020F0502020204030204" pitchFamily="34" charset="0"/>
                        <a:cs typeface="Arial"/>
                      </a:endParaRPr>
                    </a:p>
                  </a:txBody>
                  <a:tcPr marL="68580" marR="68580" marT="0" marB="0"/>
                </a:tc>
                <a:extLst>
                  <a:ext uri="{0D108BD9-81ED-4DB2-BD59-A6C34878D82A}">
                    <a16:rowId xmlns:a16="http://schemas.microsoft.com/office/drawing/2014/main" xmlns="" val="129681363"/>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2" name="Footer Placeholder 2"/>
          <p:cNvSpPr>
            <a:spLocks noGrp="1"/>
          </p:cNvSpPr>
          <p:nvPr>
            <p:ph type="ftr" sz="quarter" idx="11"/>
          </p:nvPr>
        </p:nvSpPr>
        <p:spPr>
          <a:xfrm>
            <a:off x="1097279" y="6446838"/>
            <a:ext cx="24410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pic>
        <p:nvPicPr>
          <p:cNvPr id="3" name="Content Placeholder 4" descr="A picture containing shape&#10;&#10;Description automatically generated">
            <a:extLst>
              <a:ext uri="{FF2B5EF4-FFF2-40B4-BE49-F238E27FC236}">
                <a16:creationId xmlns:a16="http://schemas.microsoft.com/office/drawing/2014/main" xmlns="" id="{8746D0F5-031B-7EFE-1BE5-6F6CF6DEEE51}"/>
              </a:ext>
            </a:extLst>
          </p:cNvPr>
          <p:cNvPicPr>
            <a:picLocks/>
          </p:cNvPicPr>
          <p:nvPr/>
        </p:nvPicPr>
        <p:blipFill rotWithShape="1">
          <a:blip r:embed="rId3"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87D8D017-7149-8268-753C-98C0B5A6F638}"/>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297367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6885"/>
            <a:ext cx="9601200" cy="898357"/>
          </a:xfrm>
        </p:spPr>
        <p:txBody>
          <a:bodyPr/>
          <a:lstStyle/>
          <a:p>
            <a:pPr algn="ctr"/>
            <a:r>
              <a:rPr lang="en-ZA" dirty="0"/>
              <a:t>Additional Priorities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D92D2-D782-4CD6-B6A8-FC066F3D914E}" type="slidenum">
              <a:rPr kumimoji="0" lang="en-ZA"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05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006919576"/>
              </p:ext>
            </p:extLst>
          </p:nvPr>
        </p:nvGraphicFramePr>
        <p:xfrm>
          <a:off x="335673" y="1574358"/>
          <a:ext cx="11550313" cy="4961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2"/>
          <p:cNvSpPr>
            <a:spLocks noGrp="1"/>
          </p:cNvSpPr>
          <p:nvPr>
            <p:ph type="ftr" sz="quarter" idx="11"/>
          </p:nvPr>
        </p:nvSpPr>
        <p:spPr>
          <a:xfrm>
            <a:off x="1097279" y="6446838"/>
            <a:ext cx="26477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9" name="Picture 8" descr="A picture containing logo&#10;&#10;Description automatically generated">
            <a:extLst>
              <a:ext uri="{FF2B5EF4-FFF2-40B4-BE49-F238E27FC236}">
                <a16:creationId xmlns:a16="http://schemas.microsoft.com/office/drawing/2014/main" xmlns="" id="{F966A951-3461-0E8F-9C48-C79067C3CD43}"/>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pic>
        <p:nvPicPr>
          <p:cNvPr id="51" name="Content Placeholder 4" descr="A picture containing shape&#10;&#10;Description automatically generated">
            <a:extLst>
              <a:ext uri="{FF2B5EF4-FFF2-40B4-BE49-F238E27FC236}">
                <a16:creationId xmlns:a16="http://schemas.microsoft.com/office/drawing/2014/main" xmlns="" id="{1DBEF726-5AC3-67BE-DB5A-FB78FFA684B0}"/>
              </a:ext>
            </a:extLst>
          </p:cNvPr>
          <p:cNvPicPr>
            <a:picLocks/>
          </p:cNvPicPr>
          <p:nvPr/>
        </p:nvPicPr>
        <p:blipFill rotWithShape="1">
          <a:blip r:embed="rId9"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109" name="Picture 108" descr="A picture containing logo&#10;&#10;Description automatically generated">
            <a:extLst>
              <a:ext uri="{FF2B5EF4-FFF2-40B4-BE49-F238E27FC236}">
                <a16:creationId xmlns:a16="http://schemas.microsoft.com/office/drawing/2014/main" xmlns="" id="{46D2C590-8B5A-6C69-0A9F-8F0266A7AC0B}"/>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0958858" y="11870"/>
            <a:ext cx="1177159" cy="706510"/>
          </a:xfrm>
          <a:prstGeom prst="rect">
            <a:avLst/>
          </a:prstGeom>
        </p:spPr>
      </p:pic>
    </p:spTree>
    <p:extLst>
      <p:ext uri="{BB962C8B-B14F-4D97-AF65-F5344CB8AC3E}">
        <p14:creationId xmlns:p14="http://schemas.microsoft.com/office/powerpoint/2010/main" xmlns="" val="3174272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03A4A2D9-7501-AB79-C7C7-4A3010A68350}"/>
              </a:ext>
            </a:extLst>
          </p:cNvPr>
          <p:cNvSpPr>
            <a:spLocks noGrp="1"/>
          </p:cNvSpPr>
          <p:nvPr>
            <p:ph type="subTitle" idx="1"/>
          </p:nvPr>
        </p:nvSpPr>
        <p:spPr>
          <a:xfrm>
            <a:off x="226162" y="3930151"/>
            <a:ext cx="5935540" cy="1287887"/>
          </a:xfrm>
        </p:spPr>
        <p:txBody>
          <a:bodyPr>
            <a:normAutofit fontScale="32500" lnSpcReduction="20000"/>
          </a:bodyPr>
          <a:lstStyle/>
          <a:p>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 April 2023-31 March 2024</a:t>
            </a:r>
          </a:p>
        </p:txBody>
      </p:sp>
      <p:sp>
        <p:nvSpPr>
          <p:cNvPr id="10" name="Google Shape;11663;p55">
            <a:extLst>
              <a:ext uri="{FF2B5EF4-FFF2-40B4-BE49-F238E27FC236}">
                <a16:creationId xmlns:a16="http://schemas.microsoft.com/office/drawing/2014/main" xmlns="" id="{A56461B9-781C-1414-73A8-39A05B5C6595}"/>
              </a:ext>
            </a:extLst>
          </p:cNvPr>
          <p:cNvSpPr>
            <a:spLocks/>
          </p:cNvSpPr>
          <p:nvPr/>
        </p:nvSpPr>
        <p:spPr>
          <a:xfrm>
            <a:off x="1224195" y="6322227"/>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nvGrpSpPr>
          <p:cNvPr id="12" name="Google Shape;11664;p55">
            <a:extLst>
              <a:ext uri="{FF2B5EF4-FFF2-40B4-BE49-F238E27FC236}">
                <a16:creationId xmlns:a16="http://schemas.microsoft.com/office/drawing/2014/main" xmlns="" id="{48EB91C5-EA7D-C4E8-323D-13DFB9250270}"/>
              </a:ext>
            </a:extLst>
          </p:cNvPr>
          <p:cNvGrpSpPr>
            <a:grpSpLocks/>
          </p:cNvGrpSpPr>
          <p:nvPr/>
        </p:nvGrpSpPr>
        <p:grpSpPr>
          <a:xfrm>
            <a:off x="1673667" y="6322227"/>
            <a:ext cx="346056" cy="345674"/>
            <a:chOff x="3303268" y="3817349"/>
            <a:chExt cx="346056" cy="345674"/>
          </a:xfrm>
          <a:solidFill>
            <a:schemeClr val="accent1"/>
          </a:solidFill>
        </p:grpSpPr>
        <p:sp>
          <p:nvSpPr>
            <p:cNvPr id="16" name="Google Shape;11665;p55">
              <a:extLst>
                <a:ext uri="{FF2B5EF4-FFF2-40B4-BE49-F238E27FC236}">
                  <a16:creationId xmlns:a16="http://schemas.microsoft.com/office/drawing/2014/main" xmlns="" id="{2B46558A-8E1A-3BB2-29F3-3E024969A50C}"/>
                </a:ext>
              </a:extLst>
            </p:cNvPr>
            <p:cNvSpPr>
              <a:spLocks/>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8" name="Google Shape;11666;p55">
              <a:extLst>
                <a:ext uri="{FF2B5EF4-FFF2-40B4-BE49-F238E27FC236}">
                  <a16:creationId xmlns:a16="http://schemas.microsoft.com/office/drawing/2014/main" xmlns="" id="{5A31E90E-5197-3518-3779-4E6C4E8F38A4}"/>
                </a:ext>
              </a:extLst>
            </p:cNvPr>
            <p:cNvSpPr>
              <a:spLocks/>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9" name="Google Shape;11667;p55">
              <a:extLst>
                <a:ext uri="{FF2B5EF4-FFF2-40B4-BE49-F238E27FC236}">
                  <a16:creationId xmlns:a16="http://schemas.microsoft.com/office/drawing/2014/main" xmlns="" id="{71A1D272-8A84-DC38-8E00-51DD8C7DE2F8}"/>
                </a:ext>
              </a:extLst>
            </p:cNvPr>
            <p:cNvSpPr>
              <a:spLocks/>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0" name="Google Shape;11668;p55">
              <a:extLst>
                <a:ext uri="{FF2B5EF4-FFF2-40B4-BE49-F238E27FC236}">
                  <a16:creationId xmlns:a16="http://schemas.microsoft.com/office/drawing/2014/main" xmlns="" id="{030BB7F2-2CB7-3670-CCAE-2B7EA4F9DF01}"/>
                </a:ext>
              </a:extLst>
            </p:cNvPr>
            <p:cNvSpPr>
              <a:spLocks/>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32" name="Google Shape;11669;p55">
            <a:extLst>
              <a:ext uri="{FF2B5EF4-FFF2-40B4-BE49-F238E27FC236}">
                <a16:creationId xmlns:a16="http://schemas.microsoft.com/office/drawing/2014/main" xmlns="" id="{3EB35024-DD76-6E1A-2C35-0EA818B649C0}"/>
              </a:ext>
            </a:extLst>
          </p:cNvPr>
          <p:cNvGrpSpPr>
            <a:grpSpLocks/>
          </p:cNvGrpSpPr>
          <p:nvPr/>
        </p:nvGrpSpPr>
        <p:grpSpPr>
          <a:xfrm>
            <a:off x="2122756" y="6322227"/>
            <a:ext cx="346056" cy="345674"/>
            <a:chOff x="3752358" y="3817349"/>
            <a:chExt cx="346056" cy="345674"/>
          </a:xfrm>
          <a:solidFill>
            <a:schemeClr val="accent1"/>
          </a:solidFill>
        </p:grpSpPr>
        <p:sp>
          <p:nvSpPr>
            <p:cNvPr id="34" name="Google Shape;11670;p55">
              <a:extLst>
                <a:ext uri="{FF2B5EF4-FFF2-40B4-BE49-F238E27FC236}">
                  <a16:creationId xmlns:a16="http://schemas.microsoft.com/office/drawing/2014/main" xmlns="" id="{1E5D3D77-361F-290C-A9DF-C768EF149344}"/>
                </a:ext>
              </a:extLst>
            </p:cNvPr>
            <p:cNvSpPr>
              <a:spLocks/>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6" name="Google Shape;11671;p55">
              <a:extLst>
                <a:ext uri="{FF2B5EF4-FFF2-40B4-BE49-F238E27FC236}">
                  <a16:creationId xmlns:a16="http://schemas.microsoft.com/office/drawing/2014/main" xmlns="" id="{BC3E1368-471A-0FA2-9AA1-49C5AFF53CFA}"/>
                </a:ext>
              </a:extLst>
            </p:cNvPr>
            <p:cNvSpPr>
              <a:spLocks/>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8" name="Google Shape;11672;p55">
              <a:extLst>
                <a:ext uri="{FF2B5EF4-FFF2-40B4-BE49-F238E27FC236}">
                  <a16:creationId xmlns:a16="http://schemas.microsoft.com/office/drawing/2014/main" xmlns="" id="{3912F0FE-BA41-F7C7-FA5C-B40451883E19}"/>
                </a:ext>
              </a:extLst>
            </p:cNvPr>
            <p:cNvSpPr>
              <a:spLocks/>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9" name="Google Shape;11673;p55">
              <a:extLst>
                <a:ext uri="{FF2B5EF4-FFF2-40B4-BE49-F238E27FC236}">
                  <a16:creationId xmlns:a16="http://schemas.microsoft.com/office/drawing/2014/main" xmlns="" id="{DF5981F3-2E1E-6D80-0A73-3FB5E537CD12}"/>
                </a:ext>
              </a:extLst>
            </p:cNvPr>
            <p:cNvSpPr>
              <a:spLocks/>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40" name="Google Shape;11682;p55">
            <a:extLst>
              <a:ext uri="{FF2B5EF4-FFF2-40B4-BE49-F238E27FC236}">
                <a16:creationId xmlns:a16="http://schemas.microsoft.com/office/drawing/2014/main" xmlns="" id="{67058060-A9CF-83E5-C336-0879C027063B}"/>
              </a:ext>
            </a:extLst>
          </p:cNvPr>
          <p:cNvGrpSpPr>
            <a:grpSpLocks/>
          </p:cNvGrpSpPr>
          <p:nvPr/>
        </p:nvGrpSpPr>
        <p:grpSpPr>
          <a:xfrm>
            <a:off x="2571846" y="6322227"/>
            <a:ext cx="346024" cy="345674"/>
            <a:chOff x="4201447" y="3817349"/>
            <a:chExt cx="346024" cy="345674"/>
          </a:xfrm>
          <a:solidFill>
            <a:schemeClr val="accent1"/>
          </a:solidFill>
        </p:grpSpPr>
        <p:sp>
          <p:nvSpPr>
            <p:cNvPr id="42" name="Google Shape;11683;p55">
              <a:extLst>
                <a:ext uri="{FF2B5EF4-FFF2-40B4-BE49-F238E27FC236}">
                  <a16:creationId xmlns:a16="http://schemas.microsoft.com/office/drawing/2014/main" xmlns="" id="{5963CC7F-B7A0-D2DB-2187-3EBCD2F5468A}"/>
                </a:ext>
              </a:extLst>
            </p:cNvPr>
            <p:cNvSpPr>
              <a:spLocks/>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44" name="Google Shape;11684;p55">
              <a:extLst>
                <a:ext uri="{FF2B5EF4-FFF2-40B4-BE49-F238E27FC236}">
                  <a16:creationId xmlns:a16="http://schemas.microsoft.com/office/drawing/2014/main" xmlns="" id="{C8F605B8-3FD5-656D-E973-A14317D03481}"/>
                </a:ext>
              </a:extLst>
            </p:cNvPr>
            <p:cNvSpPr>
              <a:spLocks/>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Grandview Display"/>
                <a:ea typeface="+mn-ea"/>
                <a:cs typeface="+mn-cs"/>
              </a:endParaRPr>
            </a:p>
          </p:txBody>
        </p:sp>
      </p:grpSp>
      <p:pic>
        <p:nvPicPr>
          <p:cNvPr id="53" name="Picture 52" descr="A picture containing logo&#10;&#10;Description automatically generated">
            <a:extLst>
              <a:ext uri="{FF2B5EF4-FFF2-40B4-BE49-F238E27FC236}">
                <a16:creationId xmlns:a16="http://schemas.microsoft.com/office/drawing/2014/main" xmlns="" id="{DD534D4F-52DF-B38D-937E-85DC13CA5EB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91060" y="0"/>
            <a:ext cx="1600940" cy="960856"/>
          </a:xfrm>
          <a:prstGeom prst="rect">
            <a:avLst/>
          </a:prstGeom>
        </p:spPr>
      </p:pic>
      <p:grpSp>
        <p:nvGrpSpPr>
          <p:cNvPr id="56" name="Google Shape;12293;p55">
            <a:extLst>
              <a:ext uri="{FF2B5EF4-FFF2-40B4-BE49-F238E27FC236}">
                <a16:creationId xmlns:a16="http://schemas.microsoft.com/office/drawing/2014/main" xmlns="" id="{7F5A1969-55B1-FA70-41C5-E47AF07F3E43}"/>
              </a:ext>
            </a:extLst>
          </p:cNvPr>
          <p:cNvGrpSpPr>
            <a:grpSpLocks noGrp="1" noUngrp="1" noRot="1" noMove="1" noResize="1"/>
          </p:cNvGrpSpPr>
          <p:nvPr/>
        </p:nvGrpSpPr>
        <p:grpSpPr>
          <a:xfrm>
            <a:off x="3020904" y="6322227"/>
            <a:ext cx="346056" cy="345674"/>
            <a:chOff x="2238181" y="4120624"/>
            <a:chExt cx="346056" cy="345674"/>
          </a:xfrm>
          <a:solidFill>
            <a:srgbClr val="4472C4"/>
          </a:solidFill>
        </p:grpSpPr>
        <p:grpSp>
          <p:nvGrpSpPr>
            <p:cNvPr id="57" name="Google Shape;12294;p55">
              <a:extLst>
                <a:ext uri="{FF2B5EF4-FFF2-40B4-BE49-F238E27FC236}">
                  <a16:creationId xmlns:a16="http://schemas.microsoft.com/office/drawing/2014/main" xmlns="" id="{31C8E22B-5268-FDB7-A044-9C83648F8086}"/>
                </a:ext>
              </a:extLst>
            </p:cNvPr>
            <p:cNvGrpSpPr>
              <a:grpSpLocks noGrp="1" noUngrp="1" noRot="1" noMove="1" noResize="1"/>
            </p:cNvGrpSpPr>
            <p:nvPr/>
          </p:nvGrpSpPr>
          <p:grpSpPr>
            <a:xfrm>
              <a:off x="2309155" y="4177413"/>
              <a:ext cx="203862" cy="231903"/>
              <a:chOff x="1512725" y="258500"/>
              <a:chExt cx="4570900" cy="5199625"/>
            </a:xfrm>
            <a:grpFill/>
          </p:grpSpPr>
          <p:sp>
            <p:nvSpPr>
              <p:cNvPr id="59" name="Google Shape;12295;p55">
                <a:extLst>
                  <a:ext uri="{FF2B5EF4-FFF2-40B4-BE49-F238E27FC236}">
                    <a16:creationId xmlns:a16="http://schemas.microsoft.com/office/drawing/2014/main" xmlns="" id="{F811CA91-F203-0364-4746-C062BE369158}"/>
                  </a:ext>
                </a:extLst>
              </p:cNvPr>
              <p:cNvSpPr>
                <a:spLocks noGrp="1" noRot="1" noMove="1" noResize="1" noEditPoints="1" noAdjustHandles="1" noChangeArrowheads="1" noChangeShapeType="1"/>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sp>
            <p:nvSpPr>
              <p:cNvPr id="60" name="Google Shape;12296;p55">
                <a:extLst>
                  <a:ext uri="{FF2B5EF4-FFF2-40B4-BE49-F238E27FC236}">
                    <a16:creationId xmlns:a16="http://schemas.microsoft.com/office/drawing/2014/main" xmlns="" id="{F9179F81-F308-ACC4-F36C-6AAF5901AABE}"/>
                  </a:ext>
                </a:extLst>
              </p:cNvPr>
              <p:cNvSpPr>
                <a:spLocks noGrp="1" noRot="1" noMove="1" noResize="1" noEditPoints="1" noAdjustHandles="1" noChangeArrowheads="1" noChangeShapeType="1"/>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
          <p:nvSpPr>
            <p:cNvPr id="58" name="Google Shape;12297;p55">
              <a:extLst>
                <a:ext uri="{FF2B5EF4-FFF2-40B4-BE49-F238E27FC236}">
                  <a16:creationId xmlns:a16="http://schemas.microsoft.com/office/drawing/2014/main" xmlns="" id="{4C0334E9-8CF1-C927-EA52-48FB0E6D1FDF}"/>
                </a:ext>
              </a:extLst>
            </p:cNvPr>
            <p:cNvSpPr>
              <a:spLocks noGrp="1" noRot="1" noMove="1" noResize="1" noEditPoints="1" noAdjustHandles="1" noChangeArrowheads="1" noChangeShapeType="1"/>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
        <p:nvSpPr>
          <p:cNvPr id="3" name="Title 2">
            <a:extLst>
              <a:ext uri="{FF2B5EF4-FFF2-40B4-BE49-F238E27FC236}">
                <a16:creationId xmlns:a16="http://schemas.microsoft.com/office/drawing/2014/main" xmlns="" id="{507239CA-ADA1-13F8-2D3E-54EA88290781}"/>
              </a:ext>
            </a:extLst>
          </p:cNvPr>
          <p:cNvSpPr>
            <a:spLocks noGrp="1"/>
          </p:cNvSpPr>
          <p:nvPr>
            <p:ph type="ctrTitle"/>
          </p:nvPr>
        </p:nvSpPr>
        <p:spPr>
          <a:xfrm>
            <a:off x="399190" y="2760634"/>
            <a:ext cx="5935540" cy="1287887"/>
          </a:xfrm>
        </p:spPr>
        <p:txBody>
          <a:bodyPr>
            <a:normAutofit fontScale="90000"/>
          </a:bodyPr>
          <a:lstStyle/>
          <a:p>
            <a:r>
              <a:rPr lang="en-US" sz="4800" b="1" dirty="0">
                <a:solidFill>
                  <a:schemeClr val="accent1">
                    <a:lumMod val="75000"/>
                  </a:schemeClr>
                </a:solidFill>
                <a:latin typeface="Calibri" panose="020F0502020204030204" pitchFamily="34" charset="0"/>
                <a:cs typeface="Calibri" panose="020F0502020204030204" pitchFamily="34" charset="0"/>
              </a:rPr>
              <a:t>Budget Overview 2023/24 </a:t>
            </a:r>
            <a:endParaRPr lang="en-ZA" sz="48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38789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50183" y="274321"/>
            <a:ext cx="4495800" cy="4724399"/>
          </a:xfrm>
        </p:spPr>
        <p:txBody>
          <a:bodyPr>
            <a:normAutofit/>
          </a:bodyPr>
          <a:lstStyle/>
          <a:p>
            <a:pPr algn="ctr">
              <a:buNone/>
            </a:pPr>
            <a:endParaRPr lang="en-ZA" sz="4500" b="1" dirty="0"/>
          </a:p>
          <a:p>
            <a:pPr algn="ctr">
              <a:buNone/>
            </a:pPr>
            <a:endParaRPr lang="en-ZA" sz="6200" b="1" dirty="0"/>
          </a:p>
          <a:p>
            <a:pPr>
              <a:buNone/>
            </a:pPr>
            <a:endParaRPr lang="en-US" sz="1100" dirty="0"/>
          </a:p>
        </p:txBody>
      </p:sp>
      <p:graphicFrame>
        <p:nvGraphicFramePr>
          <p:cNvPr id="9" name="Content Placeholder 3">
            <a:extLst>
              <a:ext uri="{FF2B5EF4-FFF2-40B4-BE49-F238E27FC236}">
                <a16:creationId xmlns:a16="http://schemas.microsoft.com/office/drawing/2014/main" xmlns="" id="{1C809842-39B5-4C38-0964-07D575F11684}"/>
              </a:ext>
            </a:extLst>
          </p:cNvPr>
          <p:cNvGraphicFramePr>
            <a:graphicFrameLocks noGrp="1"/>
          </p:cNvGraphicFramePr>
          <p:nvPr>
            <p:ph sz="half" idx="2"/>
            <p:extLst>
              <p:ext uri="{D42A27DB-BD31-4B8C-83A1-F6EECF244321}">
                <p14:modId xmlns:p14="http://schemas.microsoft.com/office/powerpoint/2010/main" xmlns="" val="746798682"/>
              </p:ext>
            </p:extLst>
          </p:nvPr>
        </p:nvGraphicFramePr>
        <p:xfrm>
          <a:off x="1524000" y="1071546"/>
          <a:ext cx="8643966"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F3E2C116-1CB7-4E12-8313-1E8E4DF9E7E7}" type="slidenum">
              <a:rPr lang="en-ZA">
                <a:solidFill>
                  <a:prstClr val="black">
                    <a:tint val="75000"/>
                  </a:prstClr>
                </a:solidFill>
                <a:latin typeface="Calibri"/>
              </a:rPr>
              <a:pPr/>
              <a:t>25</a:t>
            </a:fld>
            <a:endParaRPr lang="en-ZA">
              <a:solidFill>
                <a:prstClr val="black">
                  <a:tint val="75000"/>
                </a:prstClr>
              </a:solidFill>
              <a:latin typeface="Calibri"/>
            </a:endParaRPr>
          </a:p>
        </p:txBody>
      </p:sp>
      <p:sp>
        <p:nvSpPr>
          <p:cNvPr id="6" name="Rectangle 5"/>
          <p:cNvSpPr/>
          <p:nvPr/>
        </p:nvSpPr>
        <p:spPr>
          <a:xfrm>
            <a:off x="1524000" y="0"/>
            <a:ext cx="9144000" cy="5486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latin typeface="Calibri"/>
              </a:rPr>
              <a:t>SAQA 2023/24 BUDGET OVERVIEW| INTRODUCTION</a:t>
            </a:r>
          </a:p>
        </p:txBody>
      </p:sp>
      <p:pic>
        <p:nvPicPr>
          <p:cNvPr id="2" name="Content Placeholder 4" descr="A picture containing shape&#10;&#10;Description automatically generated">
            <a:extLst>
              <a:ext uri="{FF2B5EF4-FFF2-40B4-BE49-F238E27FC236}">
                <a16:creationId xmlns:a16="http://schemas.microsoft.com/office/drawing/2014/main" xmlns="" id="{EE5A665A-20CD-0412-19B2-F2FB6F064261}"/>
              </a:ext>
            </a:extLst>
          </p:cNvPr>
          <p:cNvPicPr>
            <a:picLocks/>
          </p:cNvPicPr>
          <p:nvPr/>
        </p:nvPicPr>
        <p:blipFill rotWithShape="1">
          <a:blip r:embed="rId8"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4" name="Picture 3" descr="A picture containing logo&#10;&#10;Description automatically generated">
            <a:extLst>
              <a:ext uri="{FF2B5EF4-FFF2-40B4-BE49-F238E27FC236}">
                <a16:creationId xmlns:a16="http://schemas.microsoft.com/office/drawing/2014/main" xmlns="" id="{75311AA8-B528-6710-2E70-E71261E163D8}"/>
              </a:ext>
            </a:extLst>
          </p:cNvPr>
          <p:cNvPicPr/>
          <p:nvPr/>
        </p:nvPicPr>
        <p:blipFill>
          <a:blip r:embed="rId9"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0" y="457202"/>
            <a:ext cx="4495800" cy="4724399"/>
          </a:xfrm>
        </p:spPr>
        <p:txBody>
          <a:bodyPr>
            <a:normAutofit/>
          </a:bodyPr>
          <a:lstStyle/>
          <a:p>
            <a:pPr algn="ctr">
              <a:buNone/>
            </a:pPr>
            <a:endParaRPr lang="en-ZA" sz="4500" b="1" dirty="0"/>
          </a:p>
          <a:p>
            <a:pPr algn="ctr">
              <a:buNone/>
            </a:pPr>
            <a:endParaRPr lang="en-ZA" sz="6200" b="1" dirty="0"/>
          </a:p>
          <a:p>
            <a:pPr>
              <a:buNone/>
            </a:pPr>
            <a:endParaRPr lang="en-US" sz="1100" dirty="0"/>
          </a:p>
        </p:txBody>
      </p:sp>
      <p:sp>
        <p:nvSpPr>
          <p:cNvPr id="4" name="Content Placeholder 3"/>
          <p:cNvSpPr>
            <a:spLocks noGrp="1"/>
          </p:cNvSpPr>
          <p:nvPr>
            <p:ph sz="half" idx="2"/>
          </p:nvPr>
        </p:nvSpPr>
        <p:spPr>
          <a:xfrm>
            <a:off x="1524000" y="500043"/>
            <a:ext cx="9144000" cy="5572165"/>
          </a:xfrm>
        </p:spPr>
        <p:txBody>
          <a:bodyPr>
            <a:normAutofit/>
          </a:bodyPr>
          <a:lstStyle/>
          <a:p>
            <a:pPr>
              <a:buNone/>
            </a:pPr>
            <a:endParaRPr lang="en-ZA" dirty="0"/>
          </a:p>
          <a:p>
            <a:pPr lvl="0"/>
            <a:endParaRPr lang="en-US" dirty="0"/>
          </a:p>
        </p:txBody>
      </p:sp>
      <p:sp>
        <p:nvSpPr>
          <p:cNvPr id="7" name="Slide Number Placeholder 6"/>
          <p:cNvSpPr>
            <a:spLocks noGrp="1"/>
          </p:cNvSpPr>
          <p:nvPr>
            <p:ph type="sldNum" sz="quarter" idx="12"/>
          </p:nvPr>
        </p:nvSpPr>
        <p:spPr/>
        <p:txBody>
          <a:bodyPr/>
          <a:lstStyle/>
          <a:p>
            <a:fld id="{F3E2C116-1CB7-4E12-8313-1E8E4DF9E7E7}" type="slidenum">
              <a:rPr lang="en-ZA">
                <a:solidFill>
                  <a:prstClr val="black">
                    <a:tint val="75000"/>
                  </a:prstClr>
                </a:solidFill>
                <a:latin typeface="Calibri"/>
              </a:rPr>
              <a:pPr/>
              <a:t>26</a:t>
            </a:fld>
            <a:endParaRPr lang="en-ZA">
              <a:solidFill>
                <a:prstClr val="black">
                  <a:tint val="75000"/>
                </a:prstClr>
              </a:solidFill>
              <a:latin typeface="Calibri"/>
            </a:endParaRPr>
          </a:p>
        </p:txBody>
      </p:sp>
      <p:graphicFrame>
        <p:nvGraphicFramePr>
          <p:cNvPr id="6" name="Content Placeholder 7"/>
          <p:cNvGraphicFramePr>
            <a:graphicFrameLocks/>
          </p:cNvGraphicFramePr>
          <p:nvPr/>
        </p:nvGraphicFramePr>
        <p:xfrm>
          <a:off x="1847529" y="785794"/>
          <a:ext cx="8320439" cy="5091474"/>
        </p:xfrm>
        <a:graphic>
          <a:graphicData uri="http://schemas.openxmlformats.org/drawingml/2006/table">
            <a:tbl>
              <a:tblPr firstRow="1" bandRow="1">
                <a:tableStyleId>{5C22544A-7EE6-4342-B048-85BDC9FD1C3A}</a:tableStyleId>
              </a:tblPr>
              <a:tblGrid>
                <a:gridCol w="2272793">
                  <a:extLst>
                    <a:ext uri="{9D8B030D-6E8A-4147-A177-3AD203B41FA5}">
                      <a16:colId xmlns:a16="http://schemas.microsoft.com/office/drawing/2014/main" xmlns="" val="20000"/>
                    </a:ext>
                  </a:extLst>
                </a:gridCol>
                <a:gridCol w="1649369">
                  <a:extLst>
                    <a:ext uri="{9D8B030D-6E8A-4147-A177-3AD203B41FA5}">
                      <a16:colId xmlns:a16="http://schemas.microsoft.com/office/drawing/2014/main" xmlns="" val="20001"/>
                    </a:ext>
                  </a:extLst>
                </a:gridCol>
                <a:gridCol w="1466106">
                  <a:extLst>
                    <a:ext uri="{9D8B030D-6E8A-4147-A177-3AD203B41FA5}">
                      <a16:colId xmlns:a16="http://schemas.microsoft.com/office/drawing/2014/main" xmlns="" val="20002"/>
                    </a:ext>
                  </a:extLst>
                </a:gridCol>
                <a:gridCol w="1466106">
                  <a:extLst>
                    <a:ext uri="{9D8B030D-6E8A-4147-A177-3AD203B41FA5}">
                      <a16:colId xmlns:a16="http://schemas.microsoft.com/office/drawing/2014/main" xmlns="" val="20003"/>
                    </a:ext>
                  </a:extLst>
                </a:gridCol>
                <a:gridCol w="1466065">
                  <a:extLst>
                    <a:ext uri="{9D8B030D-6E8A-4147-A177-3AD203B41FA5}">
                      <a16:colId xmlns:a16="http://schemas.microsoft.com/office/drawing/2014/main" xmlns="" val="20004"/>
                    </a:ext>
                  </a:extLst>
                </a:gridCol>
              </a:tblGrid>
              <a:tr h="427528">
                <a:tc>
                  <a:txBody>
                    <a:bodyPr/>
                    <a:lstStyle/>
                    <a:p>
                      <a:pPr algn="l" fontAlgn="t"/>
                      <a:r>
                        <a:rPr lang="en-GB" sz="2000" u="none" strike="noStrike">
                          <a:solidFill>
                            <a:schemeClr val="tx1"/>
                          </a:solidFill>
                        </a:rPr>
                        <a:t>Income</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tc>
                  <a:txBody>
                    <a:bodyPr/>
                    <a:lstStyle/>
                    <a:p>
                      <a:pPr algn="ctr" fontAlgn="t"/>
                      <a:r>
                        <a:rPr lang="en-GB" sz="2000" u="none" strike="noStrike">
                          <a:solidFill>
                            <a:schemeClr val="tx1"/>
                          </a:solidFill>
                        </a:rPr>
                        <a:t>2022/23</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tc>
                  <a:txBody>
                    <a:bodyPr/>
                    <a:lstStyle/>
                    <a:p>
                      <a:pPr algn="ctr" fontAlgn="t"/>
                      <a:r>
                        <a:rPr lang="en-GB" sz="2000" u="none" strike="noStrike">
                          <a:solidFill>
                            <a:schemeClr val="tx1"/>
                          </a:solidFill>
                        </a:rPr>
                        <a:t>2023/24</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tc>
                  <a:txBody>
                    <a:bodyPr/>
                    <a:lstStyle/>
                    <a:p>
                      <a:pPr algn="ctr" fontAlgn="t"/>
                      <a:r>
                        <a:rPr lang="en-GB" sz="2000" u="none" strike="noStrike">
                          <a:solidFill>
                            <a:schemeClr val="tx1"/>
                          </a:solidFill>
                        </a:rPr>
                        <a:t>2024/25</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tc>
                  <a:txBody>
                    <a:bodyPr/>
                    <a:lstStyle/>
                    <a:p>
                      <a:pPr algn="ctr" fontAlgn="t"/>
                      <a:r>
                        <a:rPr lang="en-GB" sz="2000" u="none" strike="noStrike">
                          <a:solidFill>
                            <a:schemeClr val="tx1"/>
                          </a:solidFill>
                        </a:rPr>
                        <a:t>2025/26</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extLst>
                  <a:ext uri="{0D108BD9-81ED-4DB2-BD59-A6C34878D82A}">
                    <a16:rowId xmlns:a16="http://schemas.microsoft.com/office/drawing/2014/main" xmlns="" val="10000"/>
                  </a:ext>
                </a:extLst>
              </a:tr>
              <a:tr h="427528">
                <a:tc>
                  <a:txBody>
                    <a:bodyPr/>
                    <a:lstStyle/>
                    <a:p>
                      <a:pPr algn="l" fontAlgn="t"/>
                      <a:r>
                        <a:rPr lang="en-GB" sz="2000" u="none" strike="noStrike"/>
                        <a:t> </a:t>
                      </a:r>
                      <a:endParaRPr lang="en-GB" sz="2000" b="0" i="0" u="none" strike="noStrike">
                        <a:solidFill>
                          <a:srgbClr val="000000"/>
                        </a:solidFill>
                        <a:latin typeface="Calibri"/>
                      </a:endParaRPr>
                    </a:p>
                  </a:txBody>
                  <a:tcPr marL="9525" marR="9525" marT="9525" marB="0"/>
                </a:tc>
                <a:tc>
                  <a:txBody>
                    <a:bodyPr/>
                    <a:lstStyle/>
                    <a:p>
                      <a:pPr algn="ctr" fontAlgn="t"/>
                      <a:r>
                        <a:rPr lang="en-GB" sz="2000" b="1" u="none" strike="noStrike"/>
                        <a:t>R’000</a:t>
                      </a:r>
                      <a:endParaRPr lang="en-GB" sz="2000" b="1" i="0" u="none" strike="noStrike">
                        <a:solidFill>
                          <a:srgbClr val="000000"/>
                        </a:solidFill>
                        <a:latin typeface="Calibri"/>
                      </a:endParaRPr>
                    </a:p>
                  </a:txBody>
                  <a:tcPr marL="9525" marR="9525" marT="9525" marB="0"/>
                </a:tc>
                <a:tc>
                  <a:txBody>
                    <a:bodyPr/>
                    <a:lstStyle/>
                    <a:p>
                      <a:pPr algn="ctr" fontAlgn="t"/>
                      <a:r>
                        <a:rPr lang="en-GB" sz="2000" b="1" u="none" strike="noStrike"/>
                        <a:t>R’000</a:t>
                      </a:r>
                      <a:endParaRPr lang="en-GB" sz="2000" b="1" i="0" u="none" strike="noStrike">
                        <a:solidFill>
                          <a:srgbClr val="000000"/>
                        </a:solidFill>
                        <a:latin typeface="Calibri"/>
                      </a:endParaRPr>
                    </a:p>
                  </a:txBody>
                  <a:tcPr marL="9525" marR="9525" marT="9525" marB="0"/>
                </a:tc>
                <a:tc>
                  <a:txBody>
                    <a:bodyPr/>
                    <a:lstStyle/>
                    <a:p>
                      <a:pPr algn="ctr" fontAlgn="t"/>
                      <a:r>
                        <a:rPr lang="en-GB" sz="2000" b="1" u="none" strike="noStrike"/>
                        <a:t>R’000</a:t>
                      </a:r>
                      <a:endParaRPr lang="en-GB" sz="2000" b="1" i="0" u="none" strike="noStrike">
                        <a:solidFill>
                          <a:srgbClr val="000000"/>
                        </a:solidFill>
                        <a:latin typeface="Calibri"/>
                      </a:endParaRPr>
                    </a:p>
                  </a:txBody>
                  <a:tcPr marL="9525" marR="9525" marT="9525" marB="0"/>
                </a:tc>
                <a:tc>
                  <a:txBody>
                    <a:bodyPr/>
                    <a:lstStyle/>
                    <a:p>
                      <a:pPr algn="ctr" fontAlgn="t"/>
                      <a:r>
                        <a:rPr lang="en-GB" sz="2000" b="1" u="none" strike="noStrike"/>
                        <a:t>R’000</a:t>
                      </a:r>
                      <a:endParaRPr lang="en-GB" sz="2000" b="1" i="0" u="none" strike="noStrike">
                        <a:solidFill>
                          <a:srgbClr val="000000"/>
                        </a:solidFill>
                        <a:latin typeface="Calibri"/>
                      </a:endParaRPr>
                    </a:p>
                  </a:txBody>
                  <a:tcPr marL="9525" marR="9525" marT="9525" marB="0"/>
                </a:tc>
                <a:extLst>
                  <a:ext uri="{0D108BD9-81ED-4DB2-BD59-A6C34878D82A}">
                    <a16:rowId xmlns:a16="http://schemas.microsoft.com/office/drawing/2014/main" xmlns="" val="10001"/>
                  </a:ext>
                </a:extLst>
              </a:tr>
              <a:tr h="842102">
                <a:tc>
                  <a:txBody>
                    <a:bodyPr/>
                    <a:lstStyle/>
                    <a:p>
                      <a:pPr algn="l" fontAlgn="t"/>
                      <a:r>
                        <a:rPr lang="en-GB" sz="2000" u="none" strike="noStrike"/>
                        <a:t>Grant &amp; transfers: DHET</a:t>
                      </a:r>
                      <a:endParaRPr lang="en-GB" sz="2000" b="0" i="0" u="none" strike="noStrike">
                        <a:solidFill>
                          <a:srgbClr val="000000"/>
                        </a:solidFill>
                        <a:latin typeface="Calibri"/>
                      </a:endParaRPr>
                    </a:p>
                  </a:txBody>
                  <a:tcPr marL="9525" marR="9525" marT="9525" marB="0"/>
                </a:tc>
                <a:tc>
                  <a:txBody>
                    <a:bodyPr/>
                    <a:lstStyle/>
                    <a:p>
                      <a:pPr algn="ctr" fontAlgn="t"/>
                      <a:r>
                        <a:rPr lang="en-GB" sz="2000" b="0" i="0" u="none" strike="noStrike">
                          <a:solidFill>
                            <a:srgbClr val="000000"/>
                          </a:solidFill>
                          <a:latin typeface="Calibri"/>
                        </a:rPr>
                        <a:t>81,164</a:t>
                      </a:r>
                    </a:p>
                  </a:txBody>
                  <a:tcPr marL="9525" marR="9525" marT="9525" marB="0"/>
                </a:tc>
                <a:tc>
                  <a:txBody>
                    <a:bodyPr/>
                    <a:lstStyle/>
                    <a:p>
                      <a:pPr algn="ctr" fontAlgn="t"/>
                      <a:r>
                        <a:rPr lang="en-GB" sz="2000" b="0" i="0" u="none" strike="noStrike">
                          <a:solidFill>
                            <a:srgbClr val="000000"/>
                          </a:solidFill>
                          <a:latin typeface="Calibri"/>
                        </a:rPr>
                        <a:t>89,734</a:t>
                      </a:r>
                    </a:p>
                  </a:txBody>
                  <a:tcPr marL="9525" marR="9525" marT="9525" marB="0"/>
                </a:tc>
                <a:tc>
                  <a:txBody>
                    <a:bodyPr/>
                    <a:lstStyle/>
                    <a:p>
                      <a:pPr algn="ctr" fontAlgn="t"/>
                      <a:r>
                        <a:rPr lang="en-GB" sz="2000" b="0" i="0" u="none" strike="noStrike">
                          <a:solidFill>
                            <a:srgbClr val="000000"/>
                          </a:solidFill>
                          <a:latin typeface="Calibri"/>
                        </a:rPr>
                        <a:t>94,242</a:t>
                      </a:r>
                    </a:p>
                  </a:txBody>
                  <a:tcPr marL="9525" marR="9525" marT="9525" marB="0"/>
                </a:tc>
                <a:tc>
                  <a:txBody>
                    <a:bodyPr/>
                    <a:lstStyle/>
                    <a:p>
                      <a:pPr algn="ctr" fontAlgn="t"/>
                      <a:r>
                        <a:rPr lang="en-GB" sz="2000" b="0" i="0" u="none" strike="noStrike">
                          <a:solidFill>
                            <a:srgbClr val="000000"/>
                          </a:solidFill>
                          <a:latin typeface="Calibri"/>
                        </a:rPr>
                        <a:t>98,417</a:t>
                      </a:r>
                    </a:p>
                  </a:txBody>
                  <a:tcPr marL="9525" marR="9525" marT="9525" marB="0"/>
                </a:tc>
                <a:extLst>
                  <a:ext uri="{0D108BD9-81ED-4DB2-BD59-A6C34878D82A}">
                    <a16:rowId xmlns:a16="http://schemas.microsoft.com/office/drawing/2014/main" xmlns="" val="10002"/>
                  </a:ext>
                </a:extLst>
              </a:tr>
              <a:tr h="842102">
                <a:tc>
                  <a:txBody>
                    <a:bodyPr/>
                    <a:lstStyle/>
                    <a:p>
                      <a:pPr algn="l" fontAlgn="t"/>
                      <a:r>
                        <a:rPr lang="en-GB" sz="2000" b="0" i="0" u="none" strike="noStrike">
                          <a:solidFill>
                            <a:srgbClr val="000000"/>
                          </a:solidFill>
                          <a:latin typeface="Calibri"/>
                        </a:rPr>
                        <a:t>Foreign Evaluation Fees</a:t>
                      </a:r>
                    </a:p>
                  </a:txBody>
                  <a:tcPr marL="9525" marR="9525" marT="9525" marB="0"/>
                </a:tc>
                <a:tc>
                  <a:txBody>
                    <a:bodyPr/>
                    <a:lstStyle/>
                    <a:p>
                      <a:pPr algn="ctr" fontAlgn="t"/>
                      <a:r>
                        <a:rPr lang="en-GB" sz="2000" b="0" i="0" u="none" strike="noStrike">
                          <a:solidFill>
                            <a:srgbClr val="000000"/>
                          </a:solidFill>
                          <a:latin typeface="Calibri"/>
                        </a:rPr>
                        <a:t>20,898</a:t>
                      </a:r>
                    </a:p>
                  </a:txBody>
                  <a:tcPr marL="9525" marR="9525" marT="9525" marB="0"/>
                </a:tc>
                <a:tc>
                  <a:txBody>
                    <a:bodyPr/>
                    <a:lstStyle/>
                    <a:p>
                      <a:pPr algn="ctr" fontAlgn="t"/>
                      <a:r>
                        <a:rPr lang="en-GB" sz="2000" b="0" i="0" u="none" strike="noStrike">
                          <a:solidFill>
                            <a:srgbClr val="000000"/>
                          </a:solidFill>
                          <a:latin typeface="Calibri"/>
                        </a:rPr>
                        <a:t>26,336</a:t>
                      </a:r>
                    </a:p>
                  </a:txBody>
                  <a:tcPr marL="9525" marR="9525" marT="9525" marB="0"/>
                </a:tc>
                <a:tc>
                  <a:txBody>
                    <a:bodyPr/>
                    <a:lstStyle/>
                    <a:p>
                      <a:pPr algn="ctr" fontAlgn="t"/>
                      <a:r>
                        <a:rPr lang="en-GB" sz="2000" b="0" i="0" u="none" strike="noStrike">
                          <a:solidFill>
                            <a:srgbClr val="000000"/>
                          </a:solidFill>
                          <a:latin typeface="Calibri"/>
                        </a:rPr>
                        <a:t>27,121</a:t>
                      </a:r>
                    </a:p>
                  </a:txBody>
                  <a:tcPr marL="9525" marR="9525" marT="9525" marB="0"/>
                </a:tc>
                <a:tc>
                  <a:txBody>
                    <a:bodyPr/>
                    <a:lstStyle/>
                    <a:p>
                      <a:pPr algn="ctr" fontAlgn="t"/>
                      <a:r>
                        <a:rPr lang="en-GB" sz="2000" b="0" i="0" u="none" strike="noStrike">
                          <a:solidFill>
                            <a:srgbClr val="000000"/>
                          </a:solidFill>
                          <a:latin typeface="Calibri"/>
                        </a:rPr>
                        <a:t>26,500</a:t>
                      </a:r>
                    </a:p>
                  </a:txBody>
                  <a:tcPr marL="9525" marR="9525" marT="9525" marB="0"/>
                </a:tc>
                <a:extLst>
                  <a:ext uri="{0D108BD9-81ED-4DB2-BD59-A6C34878D82A}">
                    <a16:rowId xmlns:a16="http://schemas.microsoft.com/office/drawing/2014/main" xmlns="" val="10003"/>
                  </a:ext>
                </a:extLst>
              </a:tr>
              <a:tr h="427528">
                <a:tc>
                  <a:txBody>
                    <a:bodyPr/>
                    <a:lstStyle/>
                    <a:p>
                      <a:pPr algn="l" fontAlgn="t"/>
                      <a:r>
                        <a:rPr lang="en-GB" sz="2000" u="none" strike="noStrike"/>
                        <a:t>Verification Fees                                                                                                 </a:t>
                      </a:r>
                      <a:endParaRPr lang="en-GB" sz="2000" b="1" i="0" u="none" strike="noStrike">
                        <a:solidFill>
                          <a:srgbClr val="000000"/>
                        </a:solidFill>
                        <a:latin typeface="Calibri"/>
                      </a:endParaRPr>
                    </a:p>
                  </a:txBody>
                  <a:tcPr marL="9525" marR="9525" marT="9525" marB="0"/>
                </a:tc>
                <a:tc>
                  <a:txBody>
                    <a:bodyPr/>
                    <a:lstStyle/>
                    <a:p>
                      <a:pPr algn="ctr" fontAlgn="t"/>
                      <a:r>
                        <a:rPr lang="en-GB" sz="2000" b="0" i="0" u="none" strike="noStrike">
                          <a:solidFill>
                            <a:srgbClr val="000000"/>
                          </a:solidFill>
                          <a:latin typeface="Calibri"/>
                        </a:rPr>
                        <a:t>10,449</a:t>
                      </a:r>
                    </a:p>
                  </a:txBody>
                  <a:tcPr marL="9525" marR="9525" marT="9525" marB="0"/>
                </a:tc>
                <a:tc>
                  <a:txBody>
                    <a:bodyPr/>
                    <a:lstStyle/>
                    <a:p>
                      <a:pPr algn="ctr" fontAlgn="t"/>
                      <a:r>
                        <a:rPr lang="en-GB" sz="2000" b="0" i="0" u="none" strike="noStrike">
                          <a:solidFill>
                            <a:srgbClr val="000000"/>
                          </a:solidFill>
                          <a:latin typeface="Calibri"/>
                        </a:rPr>
                        <a:t>14,918</a:t>
                      </a:r>
                    </a:p>
                  </a:txBody>
                  <a:tcPr marL="9525" marR="9525" marT="9525" marB="0"/>
                </a:tc>
                <a:tc>
                  <a:txBody>
                    <a:bodyPr/>
                    <a:lstStyle/>
                    <a:p>
                      <a:pPr algn="ctr" fontAlgn="t"/>
                      <a:r>
                        <a:rPr lang="en-GB" sz="2000" b="0" i="0" u="none" strike="noStrike">
                          <a:solidFill>
                            <a:srgbClr val="000000"/>
                          </a:solidFill>
                          <a:latin typeface="Calibri"/>
                        </a:rPr>
                        <a:t>14,408</a:t>
                      </a:r>
                    </a:p>
                  </a:txBody>
                  <a:tcPr marL="9525" marR="9525" marT="9525" marB="0"/>
                </a:tc>
                <a:tc>
                  <a:txBody>
                    <a:bodyPr/>
                    <a:lstStyle/>
                    <a:p>
                      <a:pPr algn="ctr" fontAlgn="t"/>
                      <a:r>
                        <a:rPr lang="en-GB" sz="2000" b="0" i="0" u="none" strike="noStrike">
                          <a:solidFill>
                            <a:srgbClr val="000000"/>
                          </a:solidFill>
                          <a:latin typeface="Calibri"/>
                        </a:rPr>
                        <a:t>15,500</a:t>
                      </a:r>
                    </a:p>
                  </a:txBody>
                  <a:tcPr marL="9525" marR="9525" marT="9525" marB="0"/>
                </a:tc>
                <a:extLst>
                  <a:ext uri="{0D108BD9-81ED-4DB2-BD59-A6C34878D82A}">
                    <a16:rowId xmlns:a16="http://schemas.microsoft.com/office/drawing/2014/main" xmlns="" val="10005"/>
                  </a:ext>
                </a:extLst>
              </a:tr>
              <a:tr h="842102">
                <a:tc>
                  <a:txBody>
                    <a:bodyPr/>
                    <a:lstStyle/>
                    <a:p>
                      <a:pPr algn="l" fontAlgn="t"/>
                      <a:r>
                        <a:rPr lang="en-GB" sz="2000" b="0" i="0" u="none" strike="noStrike">
                          <a:solidFill>
                            <a:srgbClr val="000000"/>
                          </a:solidFill>
                          <a:latin typeface="Calibri"/>
                        </a:rPr>
                        <a:t>Income from Professional Bodies</a:t>
                      </a:r>
                    </a:p>
                  </a:txBody>
                  <a:tcPr marL="9525" marR="9525" marT="9525" marB="0"/>
                </a:tc>
                <a:tc>
                  <a:txBody>
                    <a:bodyPr/>
                    <a:lstStyle/>
                    <a:p>
                      <a:pPr algn="ctr" fontAlgn="t"/>
                      <a:r>
                        <a:rPr lang="en-GB" sz="2000" b="0" i="0" u="none" strike="noStrike">
                          <a:solidFill>
                            <a:srgbClr val="000000"/>
                          </a:solidFill>
                          <a:latin typeface="Calibri"/>
                        </a:rPr>
                        <a:t>1,566</a:t>
                      </a:r>
                    </a:p>
                  </a:txBody>
                  <a:tcPr marL="9525" marR="9525" marT="9525" marB="0"/>
                </a:tc>
                <a:tc>
                  <a:txBody>
                    <a:bodyPr/>
                    <a:lstStyle/>
                    <a:p>
                      <a:pPr algn="ctr" fontAlgn="t"/>
                      <a:r>
                        <a:rPr lang="en-GB" sz="2000" b="0" i="0" u="none" strike="noStrike">
                          <a:solidFill>
                            <a:srgbClr val="000000"/>
                          </a:solidFill>
                          <a:latin typeface="Calibri"/>
                        </a:rPr>
                        <a:t>6,637</a:t>
                      </a:r>
                    </a:p>
                  </a:txBody>
                  <a:tcPr marL="9525" marR="9525" marT="9525" marB="0"/>
                </a:tc>
                <a:tc>
                  <a:txBody>
                    <a:bodyPr/>
                    <a:lstStyle/>
                    <a:p>
                      <a:pPr algn="ctr" fontAlgn="t"/>
                      <a:r>
                        <a:rPr lang="en-GB" sz="2000" b="0" i="0" u="none" strike="noStrike">
                          <a:solidFill>
                            <a:srgbClr val="000000"/>
                          </a:solidFill>
                          <a:latin typeface="Calibri"/>
                        </a:rPr>
                        <a:t>6,711</a:t>
                      </a:r>
                    </a:p>
                  </a:txBody>
                  <a:tcPr marL="9525" marR="9525" marT="9525" marB="0"/>
                </a:tc>
                <a:tc>
                  <a:txBody>
                    <a:bodyPr/>
                    <a:lstStyle/>
                    <a:p>
                      <a:pPr algn="ctr" fontAlgn="t"/>
                      <a:r>
                        <a:rPr lang="en-GB" sz="2000" b="0" i="0" u="none" strike="noStrike">
                          <a:solidFill>
                            <a:srgbClr val="000000"/>
                          </a:solidFill>
                          <a:latin typeface="Calibri"/>
                        </a:rPr>
                        <a:t>6,990</a:t>
                      </a:r>
                    </a:p>
                  </a:txBody>
                  <a:tcPr marL="9525" marR="9525" marT="9525" marB="0"/>
                </a:tc>
                <a:extLst>
                  <a:ext uri="{0D108BD9-81ED-4DB2-BD59-A6C34878D82A}">
                    <a16:rowId xmlns:a16="http://schemas.microsoft.com/office/drawing/2014/main" xmlns="" val="3423737822"/>
                  </a:ext>
                </a:extLst>
              </a:tr>
              <a:tr h="427528">
                <a:tc>
                  <a:txBody>
                    <a:bodyPr/>
                    <a:lstStyle/>
                    <a:p>
                      <a:pPr algn="l" fontAlgn="t"/>
                      <a:r>
                        <a:rPr lang="en-GB" sz="2000" b="0" i="0" u="none" strike="noStrike">
                          <a:solidFill>
                            <a:srgbClr val="000000"/>
                          </a:solidFill>
                          <a:latin typeface="Calibri"/>
                        </a:rPr>
                        <a:t>Interest received</a:t>
                      </a:r>
                    </a:p>
                  </a:txBody>
                  <a:tcPr marL="9525" marR="9525" marT="9525" marB="0"/>
                </a:tc>
                <a:tc>
                  <a:txBody>
                    <a:bodyPr/>
                    <a:lstStyle/>
                    <a:p>
                      <a:pPr algn="ctr" fontAlgn="t"/>
                      <a:r>
                        <a:rPr lang="en-GB" sz="2000" b="0" i="0" u="none" strike="noStrike">
                          <a:solidFill>
                            <a:srgbClr val="000000"/>
                          </a:solidFill>
                          <a:latin typeface="Calibri"/>
                        </a:rPr>
                        <a:t>1,254</a:t>
                      </a:r>
                    </a:p>
                  </a:txBody>
                  <a:tcPr marL="9525" marR="9525" marT="9525" marB="0"/>
                </a:tc>
                <a:tc>
                  <a:txBody>
                    <a:bodyPr/>
                    <a:lstStyle/>
                    <a:p>
                      <a:pPr algn="ctr" fontAlgn="t"/>
                      <a:r>
                        <a:rPr lang="en-GB" sz="2000" b="0" i="0" u="none" strike="noStrike">
                          <a:solidFill>
                            <a:srgbClr val="000000"/>
                          </a:solidFill>
                          <a:latin typeface="Calibri"/>
                        </a:rPr>
                        <a:t>3,810</a:t>
                      </a:r>
                    </a:p>
                  </a:txBody>
                  <a:tcPr marL="9525" marR="9525" marT="9525" marB="0"/>
                </a:tc>
                <a:tc>
                  <a:txBody>
                    <a:bodyPr/>
                    <a:lstStyle/>
                    <a:p>
                      <a:pPr algn="ctr" fontAlgn="t"/>
                      <a:r>
                        <a:rPr lang="en-GB" sz="2000" b="0" i="0" u="none" strike="noStrike">
                          <a:solidFill>
                            <a:srgbClr val="000000"/>
                          </a:solidFill>
                          <a:latin typeface="Calibri"/>
                        </a:rPr>
                        <a:t>3,869</a:t>
                      </a:r>
                    </a:p>
                  </a:txBody>
                  <a:tcPr marL="9525" marR="9525" marT="9525" marB="0"/>
                </a:tc>
                <a:tc>
                  <a:txBody>
                    <a:bodyPr/>
                    <a:lstStyle/>
                    <a:p>
                      <a:pPr algn="ctr" fontAlgn="t"/>
                      <a:r>
                        <a:rPr lang="en-GB" sz="2000" b="0" i="0" u="none" strike="noStrike">
                          <a:solidFill>
                            <a:srgbClr val="000000"/>
                          </a:solidFill>
                          <a:latin typeface="Calibri"/>
                        </a:rPr>
                        <a:t>3,871</a:t>
                      </a:r>
                    </a:p>
                  </a:txBody>
                  <a:tcPr marL="9525" marR="9525" marT="9525" marB="0"/>
                </a:tc>
                <a:extLst>
                  <a:ext uri="{0D108BD9-81ED-4DB2-BD59-A6C34878D82A}">
                    <a16:rowId xmlns:a16="http://schemas.microsoft.com/office/drawing/2014/main" xmlns="" val="2953221898"/>
                  </a:ext>
                </a:extLst>
              </a:tr>
              <a:tr h="427528">
                <a:tc>
                  <a:txBody>
                    <a:bodyPr/>
                    <a:lstStyle/>
                    <a:p>
                      <a:pPr algn="l" fontAlgn="t"/>
                      <a:r>
                        <a:rPr lang="en-GB" sz="2000" b="0" i="0" u="none" strike="noStrike">
                          <a:solidFill>
                            <a:srgbClr val="000000"/>
                          </a:solidFill>
                          <a:latin typeface="Calibri"/>
                        </a:rPr>
                        <a:t>Sundry Income</a:t>
                      </a:r>
                    </a:p>
                  </a:txBody>
                  <a:tcPr marL="9525" marR="9525" marT="9525" marB="0"/>
                </a:tc>
                <a:tc>
                  <a:txBody>
                    <a:bodyPr/>
                    <a:lstStyle/>
                    <a:p>
                      <a:pPr algn="ctr" fontAlgn="t"/>
                      <a:r>
                        <a:rPr lang="en-GB" sz="2000" b="0" i="0" u="none" strike="noStrike">
                          <a:solidFill>
                            <a:srgbClr val="000000"/>
                          </a:solidFill>
                          <a:latin typeface="Calibri"/>
                        </a:rPr>
                        <a:t>334</a:t>
                      </a:r>
                    </a:p>
                  </a:txBody>
                  <a:tcPr marL="9525" marR="9525" marT="9525" marB="0"/>
                </a:tc>
                <a:tc>
                  <a:txBody>
                    <a:bodyPr/>
                    <a:lstStyle/>
                    <a:p>
                      <a:pPr algn="ctr" fontAlgn="t"/>
                      <a:r>
                        <a:rPr lang="en-GB" sz="2000" b="0" i="0" u="none" strike="noStrike">
                          <a:solidFill>
                            <a:srgbClr val="000000"/>
                          </a:solidFill>
                          <a:latin typeface="Calibri"/>
                        </a:rPr>
                        <a:t>349</a:t>
                      </a:r>
                    </a:p>
                  </a:txBody>
                  <a:tcPr marL="9525" marR="9525" marT="9525" marB="0"/>
                </a:tc>
                <a:tc>
                  <a:txBody>
                    <a:bodyPr/>
                    <a:lstStyle/>
                    <a:p>
                      <a:pPr algn="ctr" fontAlgn="t"/>
                      <a:r>
                        <a:rPr lang="en-GB" sz="2000" b="0" i="0" u="none" strike="noStrike">
                          <a:solidFill>
                            <a:srgbClr val="000000"/>
                          </a:solidFill>
                          <a:latin typeface="Calibri"/>
                        </a:rPr>
                        <a:t>365</a:t>
                      </a:r>
                    </a:p>
                  </a:txBody>
                  <a:tcPr marL="9525" marR="9525" marT="9525" marB="0"/>
                </a:tc>
                <a:tc>
                  <a:txBody>
                    <a:bodyPr/>
                    <a:lstStyle/>
                    <a:p>
                      <a:pPr algn="ctr" fontAlgn="t"/>
                      <a:r>
                        <a:rPr lang="en-GB" sz="2000" b="0" i="0" u="none" strike="noStrike">
                          <a:solidFill>
                            <a:srgbClr val="000000"/>
                          </a:solidFill>
                          <a:latin typeface="Calibri"/>
                        </a:rPr>
                        <a:t>370</a:t>
                      </a:r>
                    </a:p>
                  </a:txBody>
                  <a:tcPr marL="9525" marR="9525" marT="9525" marB="0"/>
                </a:tc>
                <a:extLst>
                  <a:ext uri="{0D108BD9-81ED-4DB2-BD59-A6C34878D82A}">
                    <a16:rowId xmlns:a16="http://schemas.microsoft.com/office/drawing/2014/main" xmlns="" val="1834489771"/>
                  </a:ext>
                </a:extLst>
              </a:tr>
              <a:tr h="427528">
                <a:tc>
                  <a:txBody>
                    <a:bodyPr/>
                    <a:lstStyle/>
                    <a:p>
                      <a:pPr algn="l" fontAlgn="t"/>
                      <a:r>
                        <a:rPr lang="en-GB" sz="2000" b="1" i="0" u="none" strike="noStrike">
                          <a:solidFill>
                            <a:srgbClr val="000000"/>
                          </a:solidFill>
                          <a:latin typeface="Calibri"/>
                        </a:rPr>
                        <a:t>Total</a:t>
                      </a:r>
                    </a:p>
                  </a:txBody>
                  <a:tcPr marL="9525" marR="9525" marT="9525" marB="0"/>
                </a:tc>
                <a:tc>
                  <a:txBody>
                    <a:bodyPr/>
                    <a:lstStyle/>
                    <a:p>
                      <a:pPr algn="ctr" fontAlgn="t"/>
                      <a:r>
                        <a:rPr lang="en-GB" sz="2000" b="1" i="0" u="none" strike="noStrike">
                          <a:solidFill>
                            <a:srgbClr val="000000"/>
                          </a:solidFill>
                          <a:latin typeface="Calibri"/>
                        </a:rPr>
                        <a:t>115,665</a:t>
                      </a:r>
                    </a:p>
                  </a:txBody>
                  <a:tcPr marL="9525" marR="9525" marT="9525" marB="0"/>
                </a:tc>
                <a:tc>
                  <a:txBody>
                    <a:bodyPr/>
                    <a:lstStyle/>
                    <a:p>
                      <a:pPr algn="ctr" fontAlgn="t"/>
                      <a:r>
                        <a:rPr lang="en-GB" sz="2000" b="1" i="0" u="none" strike="noStrike">
                          <a:solidFill>
                            <a:srgbClr val="000000"/>
                          </a:solidFill>
                          <a:latin typeface="Calibri"/>
                        </a:rPr>
                        <a:t>141,784</a:t>
                      </a:r>
                    </a:p>
                  </a:txBody>
                  <a:tcPr marL="9525" marR="9525" marT="9525" marB="0"/>
                </a:tc>
                <a:tc>
                  <a:txBody>
                    <a:bodyPr/>
                    <a:lstStyle/>
                    <a:p>
                      <a:pPr algn="ctr" fontAlgn="t"/>
                      <a:r>
                        <a:rPr lang="en-GB" sz="2000" b="1" i="0" u="none" strike="noStrike">
                          <a:solidFill>
                            <a:srgbClr val="000000"/>
                          </a:solidFill>
                          <a:latin typeface="Calibri"/>
                        </a:rPr>
                        <a:t>146,716</a:t>
                      </a:r>
                    </a:p>
                  </a:txBody>
                  <a:tcPr marL="9525" marR="9525" marT="9525" marB="0"/>
                </a:tc>
                <a:tc>
                  <a:txBody>
                    <a:bodyPr/>
                    <a:lstStyle/>
                    <a:p>
                      <a:pPr algn="ctr" fontAlgn="t"/>
                      <a:r>
                        <a:rPr lang="en-GB" sz="2000" b="1" i="0" u="none" strike="noStrike">
                          <a:solidFill>
                            <a:srgbClr val="000000"/>
                          </a:solidFill>
                          <a:latin typeface="Calibri"/>
                        </a:rPr>
                        <a:t>151,648</a:t>
                      </a:r>
                    </a:p>
                  </a:txBody>
                  <a:tcPr marL="9525" marR="9525" marT="9525" marB="0"/>
                </a:tc>
                <a:extLst>
                  <a:ext uri="{0D108BD9-81ED-4DB2-BD59-A6C34878D82A}">
                    <a16:rowId xmlns:a16="http://schemas.microsoft.com/office/drawing/2014/main" xmlns="" val="1562725059"/>
                  </a:ext>
                </a:extLst>
              </a:tr>
            </a:tbl>
          </a:graphicData>
        </a:graphic>
      </p:graphicFrame>
      <p:sp>
        <p:nvSpPr>
          <p:cNvPr id="10" name="Rectangle 9"/>
          <p:cNvSpPr/>
          <p:nvPr/>
        </p:nvSpPr>
        <p:spPr>
          <a:xfrm>
            <a:off x="1524000" y="0"/>
            <a:ext cx="9144000" cy="5486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latin typeface="Calibri"/>
              </a:rPr>
              <a:t>BUDGET: REVENUE OVERVIEW</a:t>
            </a:r>
          </a:p>
        </p:txBody>
      </p:sp>
      <p:graphicFrame>
        <p:nvGraphicFramePr>
          <p:cNvPr id="12" name="TextBox 1">
            <a:extLst>
              <a:ext uri="{FF2B5EF4-FFF2-40B4-BE49-F238E27FC236}">
                <a16:creationId xmlns:a16="http://schemas.microsoft.com/office/drawing/2014/main" xmlns="" id="{637BC5BC-3BC4-675D-0276-E0AF41F1C91B}"/>
              </a:ext>
            </a:extLst>
          </p:cNvPr>
          <p:cNvGraphicFramePr/>
          <p:nvPr/>
        </p:nvGraphicFramePr>
        <p:xfrm>
          <a:off x="2078990" y="4708539"/>
          <a:ext cx="7960968" cy="181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Content Placeholder 4" descr="A picture containing shape&#10;&#10;Description automatically generated">
            <a:extLst>
              <a:ext uri="{FF2B5EF4-FFF2-40B4-BE49-F238E27FC236}">
                <a16:creationId xmlns:a16="http://schemas.microsoft.com/office/drawing/2014/main" xmlns="" id="{11AC3F71-8296-E4BF-B5DD-4F8319252C27}"/>
              </a:ext>
            </a:extLst>
          </p:cNvPr>
          <p:cNvPicPr>
            <a:picLocks/>
          </p:cNvPicPr>
          <p:nvPr/>
        </p:nvPicPr>
        <p:blipFill rotWithShape="1">
          <a:blip r:embed="rId7"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349FC39E-E982-17C8-4094-AF1FCC0DC0BE}"/>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9955E93-5018-D520-A599-1A01C6040436}"/>
              </a:ext>
            </a:extLst>
          </p:cNvPr>
          <p:cNvSpPr>
            <a:spLocks noGrp="1"/>
          </p:cNvSpPr>
          <p:nvPr>
            <p:ph type="sldNum" sz="quarter" idx="12"/>
          </p:nvPr>
        </p:nvSpPr>
        <p:spPr/>
        <p:txBody>
          <a:bodyPr/>
          <a:lstStyle/>
          <a:p>
            <a:fld id="{F3E2C116-1CB7-4E12-8313-1E8E4DF9E7E7}" type="slidenum">
              <a:rPr lang="en-ZA">
                <a:solidFill>
                  <a:prstClr val="black">
                    <a:tint val="75000"/>
                  </a:prstClr>
                </a:solidFill>
                <a:latin typeface="Calibri"/>
              </a:rPr>
              <a:pPr/>
              <a:t>27</a:t>
            </a:fld>
            <a:endParaRPr lang="en-ZA">
              <a:solidFill>
                <a:prstClr val="black">
                  <a:tint val="75000"/>
                </a:prstClr>
              </a:solidFill>
              <a:latin typeface="Calibri"/>
            </a:endParaRPr>
          </a:p>
        </p:txBody>
      </p:sp>
      <p:sp>
        <p:nvSpPr>
          <p:cNvPr id="3" name="Rectangle 2">
            <a:extLst>
              <a:ext uri="{FF2B5EF4-FFF2-40B4-BE49-F238E27FC236}">
                <a16:creationId xmlns:a16="http://schemas.microsoft.com/office/drawing/2014/main" xmlns="" id="{216175B1-70B3-E966-C281-9BFAF2905DA1}"/>
              </a:ext>
            </a:extLst>
          </p:cNvPr>
          <p:cNvSpPr/>
          <p:nvPr/>
        </p:nvSpPr>
        <p:spPr>
          <a:xfrm>
            <a:off x="1524000" y="0"/>
            <a:ext cx="9144000" cy="9807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latin typeface="Calibri"/>
              </a:rPr>
              <a:t>BUDGET: EXPENDITURE ESTIMATES PER CLASSIFICATION</a:t>
            </a:r>
          </a:p>
          <a:p>
            <a:endParaRPr lang="en-US" sz="2800" b="1" dirty="0">
              <a:solidFill>
                <a:sysClr val="windowText" lastClr="000000"/>
              </a:solidFill>
              <a:latin typeface="Calibri"/>
            </a:endParaRPr>
          </a:p>
        </p:txBody>
      </p:sp>
      <p:graphicFrame>
        <p:nvGraphicFramePr>
          <p:cNvPr id="4" name="Content Placeholder 7">
            <a:extLst>
              <a:ext uri="{FF2B5EF4-FFF2-40B4-BE49-F238E27FC236}">
                <a16:creationId xmlns:a16="http://schemas.microsoft.com/office/drawing/2014/main" xmlns="" id="{680ACB0A-FD19-4767-CAB3-D2BEDBE86D73}"/>
              </a:ext>
            </a:extLst>
          </p:cNvPr>
          <p:cNvGraphicFramePr>
            <a:graphicFrameLocks/>
          </p:cNvGraphicFramePr>
          <p:nvPr/>
        </p:nvGraphicFramePr>
        <p:xfrm>
          <a:off x="2059753" y="1086991"/>
          <a:ext cx="8072495" cy="1885950"/>
        </p:xfrm>
        <a:graphic>
          <a:graphicData uri="http://schemas.openxmlformats.org/drawingml/2006/table">
            <a:tbl>
              <a:tblPr firstRow="1" bandRow="1">
                <a:tableStyleId>{5C22544A-7EE6-4342-B048-85BDC9FD1C3A}</a:tableStyleId>
              </a:tblPr>
              <a:tblGrid>
                <a:gridCol w="2205065">
                  <a:extLst>
                    <a:ext uri="{9D8B030D-6E8A-4147-A177-3AD203B41FA5}">
                      <a16:colId xmlns:a16="http://schemas.microsoft.com/office/drawing/2014/main" xmlns="" val="20000"/>
                    </a:ext>
                  </a:extLst>
                </a:gridCol>
                <a:gridCol w="1600219">
                  <a:extLst>
                    <a:ext uri="{9D8B030D-6E8A-4147-A177-3AD203B41FA5}">
                      <a16:colId xmlns:a16="http://schemas.microsoft.com/office/drawing/2014/main" xmlns="" val="20001"/>
                    </a:ext>
                  </a:extLst>
                </a:gridCol>
                <a:gridCol w="1422417">
                  <a:extLst>
                    <a:ext uri="{9D8B030D-6E8A-4147-A177-3AD203B41FA5}">
                      <a16:colId xmlns:a16="http://schemas.microsoft.com/office/drawing/2014/main" xmlns="" val="20002"/>
                    </a:ext>
                  </a:extLst>
                </a:gridCol>
                <a:gridCol w="1422417">
                  <a:extLst>
                    <a:ext uri="{9D8B030D-6E8A-4147-A177-3AD203B41FA5}">
                      <a16:colId xmlns:a16="http://schemas.microsoft.com/office/drawing/2014/main" xmlns="" val="20003"/>
                    </a:ext>
                  </a:extLst>
                </a:gridCol>
                <a:gridCol w="1422377">
                  <a:extLst>
                    <a:ext uri="{9D8B030D-6E8A-4147-A177-3AD203B41FA5}">
                      <a16:colId xmlns:a16="http://schemas.microsoft.com/office/drawing/2014/main" xmlns="" val="20004"/>
                    </a:ext>
                  </a:extLst>
                </a:gridCol>
              </a:tblGrid>
              <a:tr h="0">
                <a:tc>
                  <a:txBody>
                    <a:bodyPr/>
                    <a:lstStyle/>
                    <a:p>
                      <a:pPr algn="l" fontAlgn="t"/>
                      <a:r>
                        <a:rPr lang="en-GB" sz="2000" b="1" i="0" u="none" strike="noStrike">
                          <a:solidFill>
                            <a:schemeClr val="tx1"/>
                          </a:solidFill>
                          <a:latin typeface="Calibri"/>
                        </a:rPr>
                        <a:t>Classification</a:t>
                      </a:r>
                    </a:p>
                  </a:txBody>
                  <a:tcPr marL="9525" marR="9525" marT="9525" marB="0">
                    <a:solidFill>
                      <a:schemeClr val="accent1">
                        <a:lumMod val="60000"/>
                        <a:lumOff val="40000"/>
                      </a:schemeClr>
                    </a:solidFill>
                  </a:tcPr>
                </a:tc>
                <a:tc>
                  <a:txBody>
                    <a:bodyPr/>
                    <a:lstStyle/>
                    <a:p>
                      <a:pPr algn="ctr" fontAlgn="t"/>
                      <a:r>
                        <a:rPr lang="en-GB" sz="2000" u="none" strike="noStrike">
                          <a:solidFill>
                            <a:schemeClr val="tx1"/>
                          </a:solidFill>
                        </a:rPr>
                        <a:t>2022/23</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tc>
                  <a:txBody>
                    <a:bodyPr/>
                    <a:lstStyle/>
                    <a:p>
                      <a:pPr algn="ctr" fontAlgn="t"/>
                      <a:r>
                        <a:rPr lang="en-GB" sz="2000" u="none" strike="noStrike">
                          <a:solidFill>
                            <a:schemeClr val="tx1"/>
                          </a:solidFill>
                        </a:rPr>
                        <a:t>2023/24</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tc>
                  <a:txBody>
                    <a:bodyPr/>
                    <a:lstStyle/>
                    <a:p>
                      <a:pPr algn="ctr" fontAlgn="t"/>
                      <a:r>
                        <a:rPr lang="en-GB" sz="2000" u="none" strike="noStrike">
                          <a:solidFill>
                            <a:schemeClr val="tx1"/>
                          </a:solidFill>
                        </a:rPr>
                        <a:t>2024/25</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tc>
                  <a:txBody>
                    <a:bodyPr/>
                    <a:lstStyle/>
                    <a:p>
                      <a:pPr algn="ctr" fontAlgn="t"/>
                      <a:r>
                        <a:rPr lang="en-GB" sz="2000" u="none" strike="noStrike">
                          <a:solidFill>
                            <a:schemeClr val="tx1"/>
                          </a:solidFill>
                        </a:rPr>
                        <a:t>2025/26</a:t>
                      </a:r>
                      <a:endParaRPr lang="en-GB" sz="2000" b="1" i="0" u="none" strike="noStrike">
                        <a:solidFill>
                          <a:schemeClr val="tx1"/>
                        </a:solidFill>
                        <a:latin typeface="Calibri"/>
                      </a:endParaRPr>
                    </a:p>
                  </a:txBody>
                  <a:tcPr marL="9525" marR="9525" marT="9525" marB="0">
                    <a:solidFill>
                      <a:schemeClr val="accent1">
                        <a:lumMod val="60000"/>
                        <a:lumOff val="40000"/>
                      </a:schemeClr>
                    </a:solidFill>
                  </a:tcPr>
                </a:tc>
                <a:extLst>
                  <a:ext uri="{0D108BD9-81ED-4DB2-BD59-A6C34878D82A}">
                    <a16:rowId xmlns:a16="http://schemas.microsoft.com/office/drawing/2014/main" xmlns="" val="10000"/>
                  </a:ext>
                </a:extLst>
              </a:tr>
              <a:tr h="0">
                <a:tc>
                  <a:txBody>
                    <a:bodyPr/>
                    <a:lstStyle/>
                    <a:p>
                      <a:pPr algn="l" fontAlgn="t"/>
                      <a:r>
                        <a:rPr lang="en-GB" sz="2000" u="none" strike="noStrike"/>
                        <a:t> </a:t>
                      </a:r>
                      <a:endParaRPr lang="en-GB" sz="2000" b="0" i="0" u="none" strike="noStrike">
                        <a:solidFill>
                          <a:srgbClr val="000000"/>
                        </a:solidFill>
                        <a:latin typeface="Calibri"/>
                      </a:endParaRPr>
                    </a:p>
                  </a:txBody>
                  <a:tcPr marL="9525" marR="9525" marT="9525" marB="0"/>
                </a:tc>
                <a:tc>
                  <a:txBody>
                    <a:bodyPr/>
                    <a:lstStyle/>
                    <a:p>
                      <a:pPr algn="ctr" fontAlgn="t"/>
                      <a:r>
                        <a:rPr lang="en-GB" sz="2000" u="none" strike="noStrike"/>
                        <a:t>R’000</a:t>
                      </a:r>
                      <a:endParaRPr lang="en-GB" sz="2000" b="1" i="0" u="none" strike="noStrike">
                        <a:solidFill>
                          <a:srgbClr val="000000"/>
                        </a:solidFill>
                        <a:latin typeface="Calibri"/>
                      </a:endParaRPr>
                    </a:p>
                  </a:txBody>
                  <a:tcPr marL="9525" marR="9525" marT="9525" marB="0"/>
                </a:tc>
                <a:tc>
                  <a:txBody>
                    <a:bodyPr/>
                    <a:lstStyle/>
                    <a:p>
                      <a:pPr algn="ctr" fontAlgn="t"/>
                      <a:r>
                        <a:rPr lang="en-GB" sz="2000" u="none" strike="noStrike"/>
                        <a:t>R’000</a:t>
                      </a:r>
                      <a:endParaRPr lang="en-GB" sz="2000" b="1" i="0" u="none" strike="noStrike">
                        <a:solidFill>
                          <a:srgbClr val="000000"/>
                        </a:solidFill>
                        <a:latin typeface="Calibri"/>
                      </a:endParaRPr>
                    </a:p>
                  </a:txBody>
                  <a:tcPr marL="9525" marR="9525" marT="9525" marB="0"/>
                </a:tc>
                <a:tc>
                  <a:txBody>
                    <a:bodyPr/>
                    <a:lstStyle/>
                    <a:p>
                      <a:pPr algn="ctr" fontAlgn="t"/>
                      <a:r>
                        <a:rPr lang="en-GB" sz="2000" u="none" strike="noStrike"/>
                        <a:t>R’000</a:t>
                      </a:r>
                      <a:endParaRPr lang="en-GB" sz="2000" b="1" i="0" u="none" strike="noStrike">
                        <a:solidFill>
                          <a:srgbClr val="000000"/>
                        </a:solidFill>
                        <a:latin typeface="Calibri"/>
                      </a:endParaRPr>
                    </a:p>
                  </a:txBody>
                  <a:tcPr marL="9525" marR="9525" marT="9525" marB="0"/>
                </a:tc>
                <a:tc>
                  <a:txBody>
                    <a:bodyPr/>
                    <a:lstStyle/>
                    <a:p>
                      <a:pPr algn="ctr" fontAlgn="t"/>
                      <a:r>
                        <a:rPr lang="en-GB" sz="2000" u="none" strike="noStrike"/>
                        <a:t>R’000</a:t>
                      </a:r>
                      <a:endParaRPr lang="en-GB" sz="2000" b="1" i="0" u="none" strike="noStrike">
                        <a:solidFill>
                          <a:srgbClr val="000000"/>
                        </a:solidFill>
                        <a:latin typeface="Calibri"/>
                      </a:endParaRPr>
                    </a:p>
                  </a:txBody>
                  <a:tcPr marL="9525" marR="9525" marT="9525" marB="0"/>
                </a:tc>
                <a:extLst>
                  <a:ext uri="{0D108BD9-81ED-4DB2-BD59-A6C34878D82A}">
                    <a16:rowId xmlns:a16="http://schemas.microsoft.com/office/drawing/2014/main" xmlns="" val="10001"/>
                  </a:ext>
                </a:extLst>
              </a:tr>
              <a:tr h="0">
                <a:tc>
                  <a:txBody>
                    <a:bodyPr/>
                    <a:lstStyle/>
                    <a:p>
                      <a:pPr algn="l" fontAlgn="t"/>
                      <a:r>
                        <a:rPr lang="en-GB" sz="2000" b="0" i="0" u="none" strike="noStrike">
                          <a:solidFill>
                            <a:srgbClr val="000000"/>
                          </a:solidFill>
                          <a:latin typeface="Calibri"/>
                        </a:rPr>
                        <a:t>Compensation</a:t>
                      </a:r>
                    </a:p>
                  </a:txBody>
                  <a:tcPr marL="9525" marR="9525" marT="9525" marB="0"/>
                </a:tc>
                <a:tc>
                  <a:txBody>
                    <a:bodyPr/>
                    <a:lstStyle/>
                    <a:p>
                      <a:pPr algn="ctr" fontAlgn="t"/>
                      <a:r>
                        <a:rPr lang="en-GB" sz="2000" b="0" i="0" u="none" strike="noStrike">
                          <a:solidFill>
                            <a:srgbClr val="000000"/>
                          </a:solidFill>
                          <a:latin typeface="Calibri"/>
                        </a:rPr>
                        <a:t>78,792</a:t>
                      </a:r>
                    </a:p>
                  </a:txBody>
                  <a:tcPr marL="9525" marR="9525" marT="9525" marB="0"/>
                </a:tc>
                <a:tc>
                  <a:txBody>
                    <a:bodyPr/>
                    <a:lstStyle/>
                    <a:p>
                      <a:pPr algn="ctr" fontAlgn="t"/>
                      <a:r>
                        <a:rPr lang="en-GB" sz="2000" b="0" i="0" u="none" strike="noStrike">
                          <a:solidFill>
                            <a:srgbClr val="000000"/>
                          </a:solidFill>
                          <a:latin typeface="Calibri"/>
                        </a:rPr>
                        <a:t>81,018</a:t>
                      </a:r>
                    </a:p>
                  </a:txBody>
                  <a:tcPr marL="9525" marR="9525" marT="9525" marB="0"/>
                </a:tc>
                <a:tc>
                  <a:txBody>
                    <a:bodyPr/>
                    <a:lstStyle/>
                    <a:p>
                      <a:pPr algn="ctr" fontAlgn="t"/>
                      <a:r>
                        <a:rPr lang="en-GB" sz="2000" b="0" i="0" u="none" strike="noStrike">
                          <a:solidFill>
                            <a:srgbClr val="000000"/>
                          </a:solidFill>
                          <a:latin typeface="Calibri"/>
                        </a:rPr>
                        <a:t>83,938</a:t>
                      </a:r>
                    </a:p>
                  </a:txBody>
                  <a:tcPr marL="9525" marR="9525" marT="9525" marB="0"/>
                </a:tc>
                <a:tc>
                  <a:txBody>
                    <a:bodyPr/>
                    <a:lstStyle/>
                    <a:p>
                      <a:pPr algn="ctr" fontAlgn="t"/>
                      <a:r>
                        <a:rPr lang="en-GB" sz="2000" b="0" i="0" u="none" strike="noStrike">
                          <a:solidFill>
                            <a:srgbClr val="000000"/>
                          </a:solidFill>
                          <a:latin typeface="Calibri"/>
                        </a:rPr>
                        <a:t>86,108</a:t>
                      </a:r>
                    </a:p>
                  </a:txBody>
                  <a:tcPr marL="9525" marR="9525" marT="9525" marB="0"/>
                </a:tc>
                <a:extLst>
                  <a:ext uri="{0D108BD9-81ED-4DB2-BD59-A6C34878D82A}">
                    <a16:rowId xmlns:a16="http://schemas.microsoft.com/office/drawing/2014/main" xmlns="" val="10002"/>
                  </a:ext>
                </a:extLst>
              </a:tr>
              <a:tr h="0">
                <a:tc>
                  <a:txBody>
                    <a:bodyPr/>
                    <a:lstStyle/>
                    <a:p>
                      <a:pPr algn="l" fontAlgn="t"/>
                      <a:r>
                        <a:rPr lang="en-GB" sz="2000" b="0" i="0" u="none" strike="noStrike">
                          <a:solidFill>
                            <a:srgbClr val="000000"/>
                          </a:solidFill>
                          <a:latin typeface="Calibri"/>
                        </a:rPr>
                        <a:t>Goods and Services</a:t>
                      </a:r>
                    </a:p>
                  </a:txBody>
                  <a:tcPr marL="9525" marR="9525" marT="9525" marB="0"/>
                </a:tc>
                <a:tc>
                  <a:txBody>
                    <a:bodyPr/>
                    <a:lstStyle/>
                    <a:p>
                      <a:pPr algn="ctr" fontAlgn="t"/>
                      <a:r>
                        <a:rPr lang="en-GB" sz="2000" b="0" i="0" u="none" strike="noStrike">
                          <a:solidFill>
                            <a:srgbClr val="000000"/>
                          </a:solidFill>
                          <a:latin typeface="Calibri"/>
                        </a:rPr>
                        <a:t>36,873</a:t>
                      </a:r>
                    </a:p>
                  </a:txBody>
                  <a:tcPr marL="9525" marR="9525" marT="9525" marB="0"/>
                </a:tc>
                <a:tc>
                  <a:txBody>
                    <a:bodyPr/>
                    <a:lstStyle/>
                    <a:p>
                      <a:pPr algn="ctr" fontAlgn="t"/>
                      <a:r>
                        <a:rPr lang="en-GB" sz="2000" b="0" i="0" u="none" strike="noStrike">
                          <a:solidFill>
                            <a:srgbClr val="000000"/>
                          </a:solidFill>
                          <a:latin typeface="Calibri"/>
                        </a:rPr>
                        <a:t>48,026</a:t>
                      </a:r>
                    </a:p>
                  </a:txBody>
                  <a:tcPr marL="9525" marR="9525" marT="9525" marB="0"/>
                </a:tc>
                <a:tc>
                  <a:txBody>
                    <a:bodyPr/>
                    <a:lstStyle/>
                    <a:p>
                      <a:pPr algn="ctr" fontAlgn="t"/>
                      <a:r>
                        <a:rPr lang="en-GB" sz="2000" b="0" i="0" u="none" strike="noStrike">
                          <a:solidFill>
                            <a:srgbClr val="000000"/>
                          </a:solidFill>
                          <a:latin typeface="Calibri"/>
                        </a:rPr>
                        <a:t>49,920</a:t>
                      </a:r>
                    </a:p>
                  </a:txBody>
                  <a:tcPr marL="9525" marR="9525" marT="9525" marB="0"/>
                </a:tc>
                <a:tc>
                  <a:txBody>
                    <a:bodyPr/>
                    <a:lstStyle/>
                    <a:p>
                      <a:pPr algn="ctr" fontAlgn="t"/>
                      <a:r>
                        <a:rPr lang="en-GB" sz="2000" b="0" i="0" u="none" strike="noStrike">
                          <a:solidFill>
                            <a:srgbClr val="000000"/>
                          </a:solidFill>
                          <a:latin typeface="Calibri"/>
                        </a:rPr>
                        <a:t>53,168</a:t>
                      </a:r>
                    </a:p>
                  </a:txBody>
                  <a:tcPr marL="9525" marR="9525" marT="9525" marB="0"/>
                </a:tc>
                <a:extLst>
                  <a:ext uri="{0D108BD9-81ED-4DB2-BD59-A6C34878D82A}">
                    <a16:rowId xmlns:a16="http://schemas.microsoft.com/office/drawing/2014/main" xmlns="" val="10003"/>
                  </a:ext>
                </a:extLst>
              </a:tr>
              <a:tr h="0">
                <a:tc>
                  <a:txBody>
                    <a:bodyPr/>
                    <a:lstStyle/>
                    <a:p>
                      <a:pPr algn="l" fontAlgn="t"/>
                      <a:r>
                        <a:rPr lang="en-GB" sz="2000" u="none" strike="noStrike"/>
                        <a:t>Capital expenditure                                                                                               </a:t>
                      </a:r>
                      <a:endParaRPr lang="en-GB" sz="2000" b="1" i="0" u="none" strike="noStrike">
                        <a:solidFill>
                          <a:srgbClr val="000000"/>
                        </a:solidFill>
                        <a:latin typeface="Calibri"/>
                      </a:endParaRPr>
                    </a:p>
                  </a:txBody>
                  <a:tcPr marL="9525" marR="9525" marT="9525" marB="0"/>
                </a:tc>
                <a:tc>
                  <a:txBody>
                    <a:bodyPr/>
                    <a:lstStyle/>
                    <a:p>
                      <a:pPr algn="ctr" fontAlgn="t"/>
                      <a:r>
                        <a:rPr lang="en-GB" sz="2000" b="0" i="0" u="none" strike="noStrike">
                          <a:solidFill>
                            <a:srgbClr val="000000"/>
                          </a:solidFill>
                          <a:latin typeface="Calibri"/>
                        </a:rPr>
                        <a:t>3,000</a:t>
                      </a:r>
                    </a:p>
                  </a:txBody>
                  <a:tcPr marL="9525" marR="9525" marT="9525" marB="0"/>
                </a:tc>
                <a:tc>
                  <a:txBody>
                    <a:bodyPr/>
                    <a:lstStyle/>
                    <a:p>
                      <a:pPr algn="ctr" fontAlgn="t"/>
                      <a:r>
                        <a:rPr lang="en-GB" sz="2000" b="0" i="0" u="none" strike="noStrike">
                          <a:solidFill>
                            <a:srgbClr val="000000"/>
                          </a:solidFill>
                          <a:latin typeface="Calibri"/>
                        </a:rPr>
                        <a:t>12,740</a:t>
                      </a:r>
                    </a:p>
                  </a:txBody>
                  <a:tcPr marL="9525" marR="9525" marT="9525" marB="0"/>
                </a:tc>
                <a:tc>
                  <a:txBody>
                    <a:bodyPr/>
                    <a:lstStyle/>
                    <a:p>
                      <a:pPr algn="ctr" fontAlgn="t"/>
                      <a:r>
                        <a:rPr lang="en-GB" sz="2000" b="0" i="0" u="none" strike="noStrike">
                          <a:solidFill>
                            <a:srgbClr val="000000"/>
                          </a:solidFill>
                          <a:latin typeface="Calibri"/>
                        </a:rPr>
                        <a:t>12,858</a:t>
                      </a:r>
                    </a:p>
                  </a:txBody>
                  <a:tcPr marL="9525" marR="9525" marT="9525" marB="0"/>
                </a:tc>
                <a:tc>
                  <a:txBody>
                    <a:bodyPr/>
                    <a:lstStyle/>
                    <a:p>
                      <a:pPr algn="ctr" fontAlgn="t"/>
                      <a:r>
                        <a:rPr lang="en-GB" sz="2000" b="0" i="0" u="none" strike="noStrike">
                          <a:solidFill>
                            <a:srgbClr val="000000"/>
                          </a:solidFill>
                          <a:latin typeface="Calibri"/>
                        </a:rPr>
                        <a:t>12,372</a:t>
                      </a:r>
                    </a:p>
                  </a:txBody>
                  <a:tcPr marL="9525" marR="9525" marT="9525" marB="0"/>
                </a:tc>
                <a:extLst>
                  <a:ext uri="{0D108BD9-81ED-4DB2-BD59-A6C34878D82A}">
                    <a16:rowId xmlns:a16="http://schemas.microsoft.com/office/drawing/2014/main" xmlns="" val="10005"/>
                  </a:ext>
                </a:extLst>
              </a:tr>
              <a:tr h="0">
                <a:tc>
                  <a:txBody>
                    <a:bodyPr/>
                    <a:lstStyle/>
                    <a:p>
                      <a:pPr algn="l" fontAlgn="t"/>
                      <a:r>
                        <a:rPr lang="en-GB" sz="2000" b="1" i="0" u="none" strike="noStrike">
                          <a:solidFill>
                            <a:srgbClr val="000000"/>
                          </a:solidFill>
                          <a:latin typeface="Calibri"/>
                        </a:rPr>
                        <a:t>Total</a:t>
                      </a:r>
                    </a:p>
                  </a:txBody>
                  <a:tcPr marL="9525" marR="9525" marT="9525" marB="0"/>
                </a:tc>
                <a:tc>
                  <a:txBody>
                    <a:bodyPr/>
                    <a:lstStyle/>
                    <a:p>
                      <a:pPr algn="ctr" fontAlgn="t"/>
                      <a:r>
                        <a:rPr lang="en-GB" sz="2000" b="1" i="0" u="none" strike="noStrike">
                          <a:solidFill>
                            <a:srgbClr val="000000"/>
                          </a:solidFill>
                          <a:latin typeface="Calibri"/>
                        </a:rPr>
                        <a:t>115,665</a:t>
                      </a:r>
                    </a:p>
                  </a:txBody>
                  <a:tcPr marL="9525" marR="9525" marT="9525" marB="0"/>
                </a:tc>
                <a:tc>
                  <a:txBody>
                    <a:bodyPr/>
                    <a:lstStyle/>
                    <a:p>
                      <a:pPr algn="ctr" fontAlgn="t"/>
                      <a:r>
                        <a:rPr lang="en-GB" sz="2000" b="1" i="0" u="none" strike="noStrike">
                          <a:solidFill>
                            <a:srgbClr val="000000"/>
                          </a:solidFill>
                          <a:latin typeface="Calibri"/>
                        </a:rPr>
                        <a:t>141,784</a:t>
                      </a:r>
                    </a:p>
                  </a:txBody>
                  <a:tcPr marL="9525" marR="9525" marT="9525" marB="0"/>
                </a:tc>
                <a:tc>
                  <a:txBody>
                    <a:bodyPr/>
                    <a:lstStyle/>
                    <a:p>
                      <a:pPr algn="ctr" fontAlgn="t"/>
                      <a:r>
                        <a:rPr lang="en-GB" sz="2000" b="1" i="0" u="none" strike="noStrike">
                          <a:solidFill>
                            <a:srgbClr val="000000"/>
                          </a:solidFill>
                          <a:latin typeface="Calibri"/>
                        </a:rPr>
                        <a:t>146,716</a:t>
                      </a:r>
                    </a:p>
                  </a:txBody>
                  <a:tcPr marL="9525" marR="9525" marT="9525" marB="0"/>
                </a:tc>
                <a:tc>
                  <a:txBody>
                    <a:bodyPr/>
                    <a:lstStyle/>
                    <a:p>
                      <a:pPr algn="ctr" fontAlgn="t"/>
                      <a:r>
                        <a:rPr lang="en-GB" sz="2000" b="1" i="0" u="none" strike="noStrike">
                          <a:solidFill>
                            <a:srgbClr val="000000"/>
                          </a:solidFill>
                          <a:latin typeface="Calibri"/>
                        </a:rPr>
                        <a:t>151,648</a:t>
                      </a:r>
                    </a:p>
                  </a:txBody>
                  <a:tcPr marL="9525" marR="9525" marT="9525" marB="0"/>
                </a:tc>
                <a:extLst>
                  <a:ext uri="{0D108BD9-81ED-4DB2-BD59-A6C34878D82A}">
                    <a16:rowId xmlns:a16="http://schemas.microsoft.com/office/drawing/2014/main" xmlns="" val="1562725059"/>
                  </a:ext>
                </a:extLst>
              </a:tr>
            </a:tbl>
          </a:graphicData>
        </a:graphic>
      </p:graphicFrame>
      <p:graphicFrame>
        <p:nvGraphicFramePr>
          <p:cNvPr id="7" name="TextBox 4">
            <a:extLst>
              <a:ext uri="{FF2B5EF4-FFF2-40B4-BE49-F238E27FC236}">
                <a16:creationId xmlns:a16="http://schemas.microsoft.com/office/drawing/2014/main" xmlns="" id="{B6C8A96B-F059-6891-C714-C76ABF3BF226}"/>
              </a:ext>
            </a:extLst>
          </p:cNvPr>
          <p:cNvGraphicFramePr/>
          <p:nvPr>
            <p:extLst>
              <p:ext uri="{D42A27DB-BD31-4B8C-83A1-F6EECF244321}">
                <p14:modId xmlns:p14="http://schemas.microsoft.com/office/powerpoint/2010/main" xmlns="" val="429608382"/>
              </p:ext>
            </p:extLst>
          </p:nvPr>
        </p:nvGraphicFramePr>
        <p:xfrm>
          <a:off x="2423591" y="2938908"/>
          <a:ext cx="7344816" cy="360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4" descr="A picture containing shape&#10;&#10;Description automatically generated">
            <a:extLst>
              <a:ext uri="{FF2B5EF4-FFF2-40B4-BE49-F238E27FC236}">
                <a16:creationId xmlns:a16="http://schemas.microsoft.com/office/drawing/2014/main" xmlns="" id="{43DE9BD7-074A-A800-C1C5-97CD336B9C54}"/>
              </a:ext>
            </a:extLst>
          </p:cNvPr>
          <p:cNvPicPr>
            <a:picLocks/>
          </p:cNvPicPr>
          <p:nvPr/>
        </p:nvPicPr>
        <p:blipFill rotWithShape="1">
          <a:blip r:embed="rId7"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8" name="Picture 7" descr="A picture containing logo&#10;&#10;Description automatically generated">
            <a:extLst>
              <a:ext uri="{FF2B5EF4-FFF2-40B4-BE49-F238E27FC236}">
                <a16:creationId xmlns:a16="http://schemas.microsoft.com/office/drawing/2014/main" xmlns="" id="{E77A4175-D047-BE86-44A7-1ED8A297B4E2}"/>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117104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93394DA-E684-47C2-9020-13225823F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xmlns="" id="{41181527-9BDD-AEF1-AADA-8EFFBAF122B7}"/>
              </a:ext>
            </a:extLst>
          </p:cNvPr>
          <p:cNvSpPr>
            <a:spLocks noGrp="1"/>
          </p:cNvSpPr>
          <p:nvPr>
            <p:ph type="title"/>
          </p:nvPr>
        </p:nvSpPr>
        <p:spPr>
          <a:xfrm>
            <a:off x="628650" y="-56461"/>
            <a:ext cx="7886700" cy="1274763"/>
          </a:xfrm>
        </p:spPr>
        <p:txBody>
          <a:bodyPr>
            <a:normAutofit/>
          </a:bodyPr>
          <a:lstStyle/>
          <a:p>
            <a:r>
              <a:rPr lang="en-US" sz="3500">
                <a:cs typeface="Calibri"/>
              </a:rPr>
              <a:t>Financial Priorities</a:t>
            </a:r>
            <a:endParaRPr lang="en-US" sz="3500" dirty="0"/>
          </a:p>
        </p:txBody>
      </p:sp>
      <p:pic>
        <p:nvPicPr>
          <p:cNvPr id="7" name="Picture 6">
            <a:extLst>
              <a:ext uri="{FF2B5EF4-FFF2-40B4-BE49-F238E27FC236}">
                <a16:creationId xmlns:a16="http://schemas.microsoft.com/office/drawing/2014/main" xmlns="" id="{8D34B843-E655-31F6-82DE-C45A09A1C96E}"/>
              </a:ext>
            </a:extLst>
          </p:cNvPr>
          <p:cNvPicPr>
            <a:picLocks noChangeAspect="1"/>
          </p:cNvPicPr>
          <p:nvPr/>
        </p:nvPicPr>
        <p:blipFill rotWithShape="1">
          <a:blip r:embed="rId2" cstate="print"/>
          <a:srcRect l="22752" r="36685" b="-2"/>
          <a:stretch/>
        </p:blipFill>
        <p:spPr>
          <a:xfrm>
            <a:off x="7981950" y="1904282"/>
            <a:ext cx="2101338" cy="4224808"/>
          </a:xfrm>
          <a:prstGeom prst="rect">
            <a:avLst/>
          </a:prstGeom>
        </p:spPr>
      </p:pic>
      <p:sp>
        <p:nvSpPr>
          <p:cNvPr id="4" name="Slide Number Placeholder 3">
            <a:extLst>
              <a:ext uri="{FF2B5EF4-FFF2-40B4-BE49-F238E27FC236}">
                <a16:creationId xmlns:a16="http://schemas.microsoft.com/office/drawing/2014/main" xmlns="" id="{B2FC88AF-69DC-CAB7-B567-FD8E5E1CD8DA}"/>
              </a:ext>
            </a:extLst>
          </p:cNvPr>
          <p:cNvSpPr>
            <a:spLocks noGrp="1"/>
          </p:cNvSpPr>
          <p:nvPr>
            <p:ph type="sldNum" sz="quarter" idx="12"/>
          </p:nvPr>
        </p:nvSpPr>
        <p:spPr>
          <a:xfrm>
            <a:off x="7981950" y="6356351"/>
            <a:ext cx="2057400" cy="365125"/>
          </a:xfrm>
        </p:spPr>
        <p:txBody>
          <a:bodyPr>
            <a:normAutofit/>
          </a:bodyPr>
          <a:lstStyle/>
          <a:p>
            <a:pPr>
              <a:spcAft>
                <a:spcPts val="600"/>
              </a:spcAft>
            </a:pPr>
            <a:fld id="{F3E2C116-1CB7-4E12-8313-1E8E4DF9E7E7}" type="slidenum">
              <a:rPr lang="en-ZA">
                <a:solidFill>
                  <a:prstClr val="black">
                    <a:tint val="75000"/>
                  </a:prstClr>
                </a:solidFill>
                <a:latin typeface="Calibri"/>
              </a:rPr>
              <a:pPr>
                <a:spcAft>
                  <a:spcPts val="600"/>
                </a:spcAft>
              </a:pPr>
              <a:t>28</a:t>
            </a:fld>
            <a:endParaRPr lang="en-ZA">
              <a:solidFill>
                <a:prstClr val="black">
                  <a:tint val="75000"/>
                </a:prstClr>
              </a:solidFill>
              <a:latin typeface="Calibri"/>
            </a:endParaRPr>
          </a:p>
        </p:txBody>
      </p:sp>
      <p:graphicFrame>
        <p:nvGraphicFramePr>
          <p:cNvPr id="6" name="Content Placeholder 2">
            <a:extLst>
              <a:ext uri="{FF2B5EF4-FFF2-40B4-BE49-F238E27FC236}">
                <a16:creationId xmlns:a16="http://schemas.microsoft.com/office/drawing/2014/main" xmlns="" id="{31F6F6F0-DA1A-67DC-A07E-8B9C53285FFD}"/>
              </a:ext>
            </a:extLst>
          </p:cNvPr>
          <p:cNvGraphicFramePr>
            <a:graphicFrameLocks noGrp="1"/>
          </p:cNvGraphicFramePr>
          <p:nvPr>
            <p:ph idx="1"/>
            <p:extLst>
              <p:ext uri="{D42A27DB-BD31-4B8C-83A1-F6EECF244321}">
                <p14:modId xmlns:p14="http://schemas.microsoft.com/office/powerpoint/2010/main" xmlns="" val="2700480401"/>
              </p:ext>
            </p:extLst>
          </p:nvPr>
        </p:nvGraphicFramePr>
        <p:xfrm>
          <a:off x="1991545" y="1052736"/>
          <a:ext cx="5688632" cy="5303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4" descr="A picture containing shape&#10;&#10;Description automatically generated">
            <a:extLst>
              <a:ext uri="{FF2B5EF4-FFF2-40B4-BE49-F238E27FC236}">
                <a16:creationId xmlns:a16="http://schemas.microsoft.com/office/drawing/2014/main" xmlns="" id="{E65C111E-3B96-E801-4080-E4445D73D099}"/>
              </a:ext>
            </a:extLst>
          </p:cNvPr>
          <p:cNvPicPr>
            <a:picLocks/>
          </p:cNvPicPr>
          <p:nvPr/>
        </p:nvPicPr>
        <p:blipFill rotWithShape="1">
          <a:blip r:embed="rId8"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05606CA7-9751-6A0A-F5F9-6E58D9027784}"/>
              </a:ext>
            </a:extLst>
          </p:cNvPr>
          <p:cNvPicPr/>
          <p:nvPr/>
        </p:nvPicPr>
        <p:blipFill>
          <a:blip r:embed="rId9"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1785109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586E2D5-8E37-13FB-8B7D-318C8246E13F}"/>
              </a:ext>
            </a:extLst>
          </p:cNvPr>
          <p:cNvSpPr>
            <a:spLocks noGrp="1"/>
          </p:cNvSpPr>
          <p:nvPr>
            <p:ph type="ctrTitle"/>
          </p:nvPr>
        </p:nvSpPr>
        <p:spPr>
          <a:xfrm>
            <a:off x="1386415" y="2212524"/>
            <a:ext cx="3300944" cy="514350"/>
          </a:xfrm>
        </p:spPr>
        <p:txBody>
          <a:bodyPr>
            <a:normAutofit fontScale="90000"/>
          </a:bodyPr>
          <a:lstStyle/>
          <a:p>
            <a:r>
              <a:rPr lang="en-US" dirty="0">
                <a:solidFill>
                  <a:srgbClr val="004990"/>
                </a:solidFill>
                <a:latin typeface="Arial Black" panose="020B0A04020102020204" pitchFamily="34" charset="0"/>
                <a:cs typeface="Arial" panose="020B0604020202020204" pitchFamily="34" charset="0"/>
              </a:rPr>
              <a:t>Project Phoenix </a:t>
            </a:r>
          </a:p>
        </p:txBody>
      </p:sp>
      <p:sp>
        <p:nvSpPr>
          <p:cNvPr id="6" name="Subtitle 5">
            <a:extLst>
              <a:ext uri="{FF2B5EF4-FFF2-40B4-BE49-F238E27FC236}">
                <a16:creationId xmlns:a16="http://schemas.microsoft.com/office/drawing/2014/main" xmlns="" id="{03A4A2D9-7501-AB79-C7C7-4A3010A68350}"/>
              </a:ext>
            </a:extLst>
          </p:cNvPr>
          <p:cNvSpPr>
            <a:spLocks noGrp="1"/>
          </p:cNvSpPr>
          <p:nvPr>
            <p:ph type="subTitle" idx="1"/>
          </p:nvPr>
        </p:nvSpPr>
        <p:spPr>
          <a:xfrm>
            <a:off x="370703" y="3300480"/>
            <a:ext cx="5560128" cy="1882374"/>
          </a:xfrm>
        </p:spPr>
        <p:txBody>
          <a:bodyPr vert="horz" lIns="91440" tIns="45720" rIns="91440" bIns="45720" rtlCol="0" anchor="t">
            <a:normAutofit/>
          </a:bodyPr>
          <a:lstStyle/>
          <a:p>
            <a:r>
              <a:rPr lang="en-US" sz="2000" i="1">
                <a:latin typeface="Arial"/>
                <a:cs typeface="Arial"/>
              </a:rPr>
              <a:t>Like the mythological bird that obtains new life by rising from the ashes of its predecessor. The SAQA Automation Project is a re-birth of system efficiency towards the vision of a World class NQF </a:t>
            </a:r>
            <a:endParaRPr lang="en-US" sz="2000" i="1">
              <a:latin typeface="Arial" panose="020B0604020202020204" pitchFamily="34" charset="0"/>
              <a:cs typeface="Arial" panose="020B0604020202020204" pitchFamily="34" charset="0"/>
            </a:endParaRPr>
          </a:p>
        </p:txBody>
      </p:sp>
      <p:sp>
        <p:nvSpPr>
          <p:cNvPr id="10" name="Google Shape;11663;p55">
            <a:extLst>
              <a:ext uri="{FF2B5EF4-FFF2-40B4-BE49-F238E27FC236}">
                <a16:creationId xmlns:a16="http://schemas.microsoft.com/office/drawing/2014/main" xmlns="" id="{A56461B9-781C-1414-73A8-39A05B5C6595}"/>
              </a:ext>
            </a:extLst>
          </p:cNvPr>
          <p:cNvSpPr>
            <a:spLocks/>
          </p:cNvSpPr>
          <p:nvPr/>
        </p:nvSpPr>
        <p:spPr>
          <a:xfrm>
            <a:off x="2442146" y="5598920"/>
            <a:ext cx="259256" cy="25954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nvGrpSpPr>
          <p:cNvPr id="12" name="Google Shape;11664;p55">
            <a:extLst>
              <a:ext uri="{FF2B5EF4-FFF2-40B4-BE49-F238E27FC236}">
                <a16:creationId xmlns:a16="http://schemas.microsoft.com/office/drawing/2014/main" xmlns="" id="{48EB91C5-EA7D-C4E8-323D-13DFB9250270}"/>
              </a:ext>
            </a:extLst>
          </p:cNvPr>
          <p:cNvGrpSpPr>
            <a:grpSpLocks/>
          </p:cNvGrpSpPr>
          <p:nvPr/>
        </p:nvGrpSpPr>
        <p:grpSpPr>
          <a:xfrm>
            <a:off x="2779250" y="5598920"/>
            <a:ext cx="259542" cy="259256"/>
            <a:chOff x="3303268" y="3817349"/>
            <a:chExt cx="346056" cy="345674"/>
          </a:xfrm>
          <a:solidFill>
            <a:schemeClr val="accent1"/>
          </a:solidFill>
        </p:grpSpPr>
        <p:sp>
          <p:nvSpPr>
            <p:cNvPr id="16" name="Google Shape;11665;p55">
              <a:extLst>
                <a:ext uri="{FF2B5EF4-FFF2-40B4-BE49-F238E27FC236}">
                  <a16:creationId xmlns:a16="http://schemas.microsoft.com/office/drawing/2014/main" xmlns="" id="{2B46558A-8E1A-3BB2-29F3-3E024969A50C}"/>
                </a:ext>
              </a:extLst>
            </p:cNvPr>
            <p:cNvSpPr>
              <a:spLocks/>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28" name="Google Shape;11666;p55">
              <a:extLst>
                <a:ext uri="{FF2B5EF4-FFF2-40B4-BE49-F238E27FC236}">
                  <a16:creationId xmlns:a16="http://schemas.microsoft.com/office/drawing/2014/main" xmlns="" id="{5A31E90E-5197-3518-3779-4E6C4E8F38A4}"/>
                </a:ext>
              </a:extLst>
            </p:cNvPr>
            <p:cNvSpPr>
              <a:spLocks/>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29" name="Google Shape;11667;p55">
              <a:extLst>
                <a:ext uri="{FF2B5EF4-FFF2-40B4-BE49-F238E27FC236}">
                  <a16:creationId xmlns:a16="http://schemas.microsoft.com/office/drawing/2014/main" xmlns="" id="{71A1D272-8A84-DC38-8E00-51DD8C7DE2F8}"/>
                </a:ext>
              </a:extLst>
            </p:cNvPr>
            <p:cNvSpPr>
              <a:spLocks/>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30" name="Google Shape;11668;p55">
              <a:extLst>
                <a:ext uri="{FF2B5EF4-FFF2-40B4-BE49-F238E27FC236}">
                  <a16:creationId xmlns:a16="http://schemas.microsoft.com/office/drawing/2014/main" xmlns="" id="{030BB7F2-2CB7-3670-CCAE-2B7EA4F9DF01}"/>
                </a:ext>
              </a:extLst>
            </p:cNvPr>
            <p:cNvSpPr>
              <a:spLocks/>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grpSp>
        <p:nvGrpSpPr>
          <p:cNvPr id="32" name="Google Shape;11669;p55">
            <a:extLst>
              <a:ext uri="{FF2B5EF4-FFF2-40B4-BE49-F238E27FC236}">
                <a16:creationId xmlns:a16="http://schemas.microsoft.com/office/drawing/2014/main" xmlns="" id="{3EB35024-DD76-6E1A-2C35-0EA818B649C0}"/>
              </a:ext>
            </a:extLst>
          </p:cNvPr>
          <p:cNvGrpSpPr>
            <a:grpSpLocks/>
          </p:cNvGrpSpPr>
          <p:nvPr/>
        </p:nvGrpSpPr>
        <p:grpSpPr>
          <a:xfrm>
            <a:off x="3116067" y="5598920"/>
            <a:ext cx="259542" cy="259256"/>
            <a:chOff x="3752358" y="3817349"/>
            <a:chExt cx="346056" cy="345674"/>
          </a:xfrm>
          <a:solidFill>
            <a:schemeClr val="accent1"/>
          </a:solidFill>
        </p:grpSpPr>
        <p:sp>
          <p:nvSpPr>
            <p:cNvPr id="34" name="Google Shape;11670;p55">
              <a:extLst>
                <a:ext uri="{FF2B5EF4-FFF2-40B4-BE49-F238E27FC236}">
                  <a16:creationId xmlns:a16="http://schemas.microsoft.com/office/drawing/2014/main" xmlns="" id="{1E5D3D77-361F-290C-A9DF-C768EF149344}"/>
                </a:ext>
              </a:extLst>
            </p:cNvPr>
            <p:cNvSpPr>
              <a:spLocks/>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36" name="Google Shape;11671;p55">
              <a:extLst>
                <a:ext uri="{FF2B5EF4-FFF2-40B4-BE49-F238E27FC236}">
                  <a16:creationId xmlns:a16="http://schemas.microsoft.com/office/drawing/2014/main" xmlns="" id="{BC3E1368-471A-0FA2-9AA1-49C5AFF53CFA}"/>
                </a:ext>
              </a:extLst>
            </p:cNvPr>
            <p:cNvSpPr>
              <a:spLocks/>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38" name="Google Shape;11672;p55">
              <a:extLst>
                <a:ext uri="{FF2B5EF4-FFF2-40B4-BE49-F238E27FC236}">
                  <a16:creationId xmlns:a16="http://schemas.microsoft.com/office/drawing/2014/main" xmlns="" id="{3912F0FE-BA41-F7C7-FA5C-B40451883E19}"/>
                </a:ext>
              </a:extLst>
            </p:cNvPr>
            <p:cNvSpPr>
              <a:spLocks/>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39" name="Google Shape;11673;p55">
              <a:extLst>
                <a:ext uri="{FF2B5EF4-FFF2-40B4-BE49-F238E27FC236}">
                  <a16:creationId xmlns:a16="http://schemas.microsoft.com/office/drawing/2014/main" xmlns="" id="{DF5981F3-2E1E-6D80-0A73-3FB5E537CD12}"/>
                </a:ext>
              </a:extLst>
            </p:cNvPr>
            <p:cNvSpPr>
              <a:spLocks/>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grpSp>
        <p:nvGrpSpPr>
          <p:cNvPr id="40" name="Google Shape;11682;p55">
            <a:extLst>
              <a:ext uri="{FF2B5EF4-FFF2-40B4-BE49-F238E27FC236}">
                <a16:creationId xmlns:a16="http://schemas.microsoft.com/office/drawing/2014/main" xmlns="" id="{67058060-A9CF-83E5-C336-0879C027063B}"/>
              </a:ext>
            </a:extLst>
          </p:cNvPr>
          <p:cNvGrpSpPr>
            <a:grpSpLocks/>
          </p:cNvGrpSpPr>
          <p:nvPr/>
        </p:nvGrpSpPr>
        <p:grpSpPr>
          <a:xfrm>
            <a:off x="3452885" y="5598920"/>
            <a:ext cx="259518" cy="259256"/>
            <a:chOff x="4201447" y="3817349"/>
            <a:chExt cx="346024" cy="345674"/>
          </a:xfrm>
          <a:solidFill>
            <a:schemeClr val="accent1"/>
          </a:solidFill>
        </p:grpSpPr>
        <p:sp>
          <p:nvSpPr>
            <p:cNvPr id="42" name="Google Shape;11683;p55">
              <a:extLst>
                <a:ext uri="{FF2B5EF4-FFF2-40B4-BE49-F238E27FC236}">
                  <a16:creationId xmlns:a16="http://schemas.microsoft.com/office/drawing/2014/main" xmlns="" id="{5963CC7F-B7A0-D2DB-2187-3EBCD2F5468A}"/>
                </a:ext>
              </a:extLst>
            </p:cNvPr>
            <p:cNvSpPr>
              <a:spLocks/>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44" name="Google Shape;11684;p55">
              <a:extLst>
                <a:ext uri="{FF2B5EF4-FFF2-40B4-BE49-F238E27FC236}">
                  <a16:creationId xmlns:a16="http://schemas.microsoft.com/office/drawing/2014/main" xmlns="" id="{C8F605B8-3FD5-656D-E973-A14317D03481}"/>
                </a:ext>
              </a:extLst>
            </p:cNvPr>
            <p:cNvSpPr>
              <a:spLocks/>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68569" tIns="68569" rIns="68569" bIns="68569" anchor="ctr" anchorCtr="0">
              <a:noAutofit/>
            </a:bodyPr>
            <a:lstStyle/>
            <a:p>
              <a:pPr defTabSz="685800"/>
              <a:endParaRPr sz="1350" dirty="0">
                <a:solidFill>
                  <a:prstClr val="black"/>
                </a:solidFill>
                <a:latin typeface="Calibri" panose="020F0502020204030204"/>
              </a:endParaRPr>
            </a:p>
          </p:txBody>
        </p:sp>
      </p:grpSp>
      <p:pic>
        <p:nvPicPr>
          <p:cNvPr id="53" name="Picture 52" descr="A picture containing logo&#10;&#10;Description automatically generated">
            <a:extLst>
              <a:ext uri="{FF2B5EF4-FFF2-40B4-BE49-F238E27FC236}">
                <a16:creationId xmlns:a16="http://schemas.microsoft.com/office/drawing/2014/main" xmlns="" id="{DD534D4F-52DF-B38D-937E-85DC13CA5EB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6834" y="153865"/>
            <a:ext cx="1200705" cy="720642"/>
          </a:xfrm>
          <a:prstGeom prst="rect">
            <a:avLst/>
          </a:prstGeom>
        </p:spPr>
      </p:pic>
      <p:grpSp>
        <p:nvGrpSpPr>
          <p:cNvPr id="56" name="Google Shape;12293;p55">
            <a:extLst>
              <a:ext uri="{FF2B5EF4-FFF2-40B4-BE49-F238E27FC236}">
                <a16:creationId xmlns:a16="http://schemas.microsoft.com/office/drawing/2014/main" xmlns="" id="{7F5A1969-55B1-FA70-41C5-E47AF07F3E43}"/>
              </a:ext>
            </a:extLst>
          </p:cNvPr>
          <p:cNvGrpSpPr>
            <a:grpSpLocks noGrp="1" noUngrp="1" noRot="1" noMove="1" noResize="1"/>
          </p:cNvGrpSpPr>
          <p:nvPr/>
        </p:nvGrpSpPr>
        <p:grpSpPr>
          <a:xfrm>
            <a:off x="3789678" y="5598920"/>
            <a:ext cx="259542" cy="259256"/>
            <a:chOff x="2238181" y="4120624"/>
            <a:chExt cx="346056" cy="345674"/>
          </a:xfrm>
          <a:solidFill>
            <a:srgbClr val="4472C4"/>
          </a:solidFill>
        </p:grpSpPr>
        <p:grpSp>
          <p:nvGrpSpPr>
            <p:cNvPr id="57" name="Google Shape;12294;p55">
              <a:extLst>
                <a:ext uri="{FF2B5EF4-FFF2-40B4-BE49-F238E27FC236}">
                  <a16:creationId xmlns:a16="http://schemas.microsoft.com/office/drawing/2014/main" xmlns="" id="{31C8E22B-5268-FDB7-A044-9C83648F8086}"/>
                </a:ext>
              </a:extLst>
            </p:cNvPr>
            <p:cNvGrpSpPr>
              <a:grpSpLocks noGrp="1" noUngrp="1" noRot="1" noMove="1" noResize="1"/>
            </p:cNvGrpSpPr>
            <p:nvPr/>
          </p:nvGrpSpPr>
          <p:grpSpPr>
            <a:xfrm>
              <a:off x="2309155" y="4177413"/>
              <a:ext cx="203862" cy="231903"/>
              <a:chOff x="1512725" y="258500"/>
              <a:chExt cx="4570900" cy="5199625"/>
            </a:xfrm>
            <a:grpFill/>
          </p:grpSpPr>
          <p:sp>
            <p:nvSpPr>
              <p:cNvPr id="59" name="Google Shape;12295;p55">
                <a:extLst>
                  <a:ext uri="{FF2B5EF4-FFF2-40B4-BE49-F238E27FC236}">
                    <a16:creationId xmlns:a16="http://schemas.microsoft.com/office/drawing/2014/main" xmlns="" id="{F811CA91-F203-0364-4746-C062BE369158}"/>
                  </a:ext>
                </a:extLst>
              </p:cNvPr>
              <p:cNvSpPr>
                <a:spLocks noGrp="1" noRot="1" noMove="1" noResize="1" noEditPoints="1" noAdjustHandles="1" noChangeArrowheads="1" noChangeShapeType="1"/>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grpFill/>
              <a:ln>
                <a:noFill/>
              </a:ln>
            </p:spPr>
            <p:txBody>
              <a:bodyPr spcFirstLastPara="1" wrap="square" lIns="68569" tIns="68569" rIns="68569" bIns="68569" anchor="ctr" anchorCtr="0">
                <a:noAutofit/>
              </a:bodyPr>
              <a:lstStyle/>
              <a:p>
                <a:pPr defTabSz="685800"/>
                <a:endParaRPr sz="1350" baseline="-25000">
                  <a:solidFill>
                    <a:prstClr val="black"/>
                  </a:solidFill>
                  <a:latin typeface="Calibri" panose="020F0502020204030204"/>
                </a:endParaRPr>
              </a:p>
            </p:txBody>
          </p:sp>
          <p:sp>
            <p:nvSpPr>
              <p:cNvPr id="60" name="Google Shape;12296;p55">
                <a:extLst>
                  <a:ext uri="{FF2B5EF4-FFF2-40B4-BE49-F238E27FC236}">
                    <a16:creationId xmlns:a16="http://schemas.microsoft.com/office/drawing/2014/main" xmlns="" id="{F9179F81-F308-ACC4-F36C-6AAF5901AABE}"/>
                  </a:ext>
                </a:extLst>
              </p:cNvPr>
              <p:cNvSpPr>
                <a:spLocks noGrp="1" noRot="1" noMove="1" noResize="1" noEditPoints="1" noAdjustHandles="1" noChangeArrowheads="1" noChangeShapeType="1"/>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grpFill/>
              <a:ln>
                <a:noFill/>
              </a:ln>
            </p:spPr>
            <p:txBody>
              <a:bodyPr spcFirstLastPara="1" wrap="square" lIns="68569" tIns="68569" rIns="68569" bIns="68569" anchor="ctr" anchorCtr="0">
                <a:noAutofit/>
              </a:bodyPr>
              <a:lstStyle/>
              <a:p>
                <a:pPr defTabSz="685800"/>
                <a:endParaRPr sz="1350" baseline="-25000">
                  <a:solidFill>
                    <a:prstClr val="black"/>
                  </a:solidFill>
                  <a:latin typeface="Calibri" panose="020F0502020204030204"/>
                </a:endParaRPr>
              </a:p>
            </p:txBody>
          </p:sp>
        </p:grpSp>
        <p:sp>
          <p:nvSpPr>
            <p:cNvPr id="58" name="Google Shape;12297;p55">
              <a:extLst>
                <a:ext uri="{FF2B5EF4-FFF2-40B4-BE49-F238E27FC236}">
                  <a16:creationId xmlns:a16="http://schemas.microsoft.com/office/drawing/2014/main" xmlns="" id="{4C0334E9-8CF1-C927-EA52-48FB0E6D1FDF}"/>
                </a:ext>
              </a:extLst>
            </p:cNvPr>
            <p:cNvSpPr>
              <a:spLocks noGrp="1" noRot="1" noMove="1" noResize="1" noEditPoints="1" noAdjustHandles="1" noChangeArrowheads="1" noChangeShapeType="1"/>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68569" tIns="68569" rIns="68569" bIns="68569" anchor="ctr" anchorCtr="0">
              <a:noAutofit/>
            </a:bodyPr>
            <a:lstStyle/>
            <a:p>
              <a:pPr defTabSz="685800"/>
              <a:endParaRPr sz="1350" baseline="-25000">
                <a:solidFill>
                  <a:prstClr val="black"/>
                </a:solidFill>
                <a:latin typeface="Calibri" panose="020F0502020204030204"/>
              </a:endParaRPr>
            </a:p>
          </p:txBody>
        </p:sp>
      </p:grpSp>
      <mc:AlternateContent xmlns:mc="http://schemas.openxmlformats.org/markup-compatibility/2006">
        <mc:Choice xmlns:p14="http://schemas.microsoft.com/office/powerpoint/2010/main" xmlns="" Requires="p14">
          <p:contentPart p14:bwMode="auto" r:id="rId4">
            <p14:nvContentPartPr>
              <p14:cNvPr id="2" name="Ink 1">
                <a:extLst>
                  <a:ext uri="{FF2B5EF4-FFF2-40B4-BE49-F238E27FC236}">
                    <a16:creationId xmlns:a16="http://schemas.microsoft.com/office/drawing/2014/main" id="{B739B261-6295-EDA2-51B1-CBBE7A973387}"/>
                  </a:ext>
                </a:extLst>
              </p14:cNvPr>
              <p14:cNvContentPartPr/>
              <p14:nvPr/>
            </p14:nvContentPartPr>
            <p14:xfrm>
              <a:off x="4464155" y="3474540"/>
              <a:ext cx="270" cy="270"/>
            </p14:xfrm>
          </p:contentPart>
        </mc:Choice>
        <mc:Fallback>
          <p:pic>
            <p:nvPicPr>
              <p:cNvPr id="2" name="Ink 1">
                <a:extLst>
                  <a:ext uri="{FF2B5EF4-FFF2-40B4-BE49-F238E27FC236}">
                    <a16:creationId xmlns:a16="http://schemas.microsoft.com/office/drawing/2014/main" xmlns="" xmlns:p14="http://schemas.microsoft.com/office/powerpoint/2010/main" id="{B739B261-6295-EDA2-51B1-CBBE7A973387}"/>
                  </a:ext>
                </a:extLst>
              </p:cNvPr>
              <p:cNvPicPr/>
              <p:nvPr/>
            </p:nvPicPr>
            <p:blipFill>
              <a:blip r:embed="rId5" cstate="print"/>
              <a:stretch>
                <a:fillRect/>
              </a:stretch>
            </p:blipFill>
            <p:spPr>
              <a:xfrm>
                <a:off x="4460780" y="3467790"/>
                <a:ext cx="6885" cy="13500"/>
              </a:xfrm>
              <a:prstGeom prst="rect">
                <a:avLst/>
              </a:prstGeom>
            </p:spPr>
          </p:pic>
        </mc:Fallback>
      </mc:AlternateContent>
    </p:spTree>
    <p:extLst>
      <p:ext uri="{BB962C8B-B14F-4D97-AF65-F5344CB8AC3E}">
        <p14:creationId xmlns:p14="http://schemas.microsoft.com/office/powerpoint/2010/main" xmlns="" val="213670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586E2D5-8E37-13FB-8B7D-318C8246E13F}"/>
              </a:ext>
            </a:extLst>
          </p:cNvPr>
          <p:cNvSpPr>
            <a:spLocks noGrp="1" noRot="1" noMove="1" noResize="1" noEditPoints="1" noAdjustHandles="1" noChangeArrowheads="1" noChangeShapeType="1"/>
          </p:cNvSpPr>
          <p:nvPr>
            <p:ph type="ctrTitle"/>
          </p:nvPr>
        </p:nvSpPr>
        <p:spPr>
          <a:xfrm>
            <a:off x="912629" y="1371601"/>
            <a:ext cx="5935540" cy="685800"/>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t/>
            </a:r>
            <a:b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br>
            <a: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t/>
            </a:r>
            <a:b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br>
            <a: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t/>
            </a:r>
            <a:b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br>
            <a:r>
              <a:rPr kumimoji="0" lang="en-US" sz="5200" b="1" i="0" u="none" strike="noStrike" kern="1200" cap="none" spc="-50" normalizeH="0" baseline="0" noProof="0" dirty="0">
                <a:ln>
                  <a:noFill/>
                </a:ln>
                <a:solidFill>
                  <a:srgbClr val="5B9BD5">
                    <a:lumMod val="75000"/>
                  </a:srgbClr>
                </a:solidFill>
                <a:effectLst/>
                <a:uLnTx/>
                <a:uFillTx/>
                <a:latin typeface="Calibri" panose="020F0502020204030204"/>
                <a:ea typeface="+mn-ea"/>
                <a:cs typeface="+mn-cs"/>
              </a:rPr>
              <a:t>Revised Strategic Plan 2020/25</a:t>
            </a:r>
          </a:p>
        </p:txBody>
      </p:sp>
      <p:sp>
        <p:nvSpPr>
          <p:cNvPr id="6" name="Subtitle 5">
            <a:extLst>
              <a:ext uri="{FF2B5EF4-FFF2-40B4-BE49-F238E27FC236}">
                <a16:creationId xmlns:a16="http://schemas.microsoft.com/office/drawing/2014/main" xmlns="" id="{03A4A2D9-7501-AB79-C7C7-4A3010A68350}"/>
              </a:ext>
            </a:extLst>
          </p:cNvPr>
          <p:cNvSpPr>
            <a:spLocks noGrp="1"/>
          </p:cNvSpPr>
          <p:nvPr>
            <p:ph type="subTitle" idx="1"/>
          </p:nvPr>
        </p:nvSpPr>
        <p:spPr>
          <a:xfrm>
            <a:off x="1066316" y="4008305"/>
            <a:ext cx="5935540" cy="1287887"/>
          </a:xfrm>
        </p:spPr>
        <p:txBody>
          <a:bodyPr>
            <a:normAutofit fontScale="70000" lnSpcReduction="20000"/>
          </a:bodyPr>
          <a:lstStyle/>
          <a:p>
            <a:endParaRPr lang="en-US" sz="2400" b="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1 April 2020-31 March 2025</a:t>
            </a:r>
            <a:endParaRPr kumimoji="0" lang="en-US" sz="9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0" name="Google Shape;11663;p55">
            <a:extLst>
              <a:ext uri="{FF2B5EF4-FFF2-40B4-BE49-F238E27FC236}">
                <a16:creationId xmlns:a16="http://schemas.microsoft.com/office/drawing/2014/main" xmlns="" id="{A56461B9-781C-1414-73A8-39A05B5C6595}"/>
              </a:ext>
            </a:extLst>
          </p:cNvPr>
          <p:cNvSpPr>
            <a:spLocks/>
          </p:cNvSpPr>
          <p:nvPr/>
        </p:nvSpPr>
        <p:spPr>
          <a:xfrm>
            <a:off x="1224195" y="6322227"/>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nvGrpSpPr>
          <p:cNvPr id="12" name="Google Shape;11664;p55">
            <a:extLst>
              <a:ext uri="{FF2B5EF4-FFF2-40B4-BE49-F238E27FC236}">
                <a16:creationId xmlns:a16="http://schemas.microsoft.com/office/drawing/2014/main" xmlns="" id="{48EB91C5-EA7D-C4E8-323D-13DFB9250270}"/>
              </a:ext>
            </a:extLst>
          </p:cNvPr>
          <p:cNvGrpSpPr>
            <a:grpSpLocks/>
          </p:cNvGrpSpPr>
          <p:nvPr/>
        </p:nvGrpSpPr>
        <p:grpSpPr>
          <a:xfrm>
            <a:off x="1673667" y="6322227"/>
            <a:ext cx="346056" cy="345674"/>
            <a:chOff x="3303268" y="3817349"/>
            <a:chExt cx="346056" cy="345674"/>
          </a:xfrm>
          <a:solidFill>
            <a:schemeClr val="accent1"/>
          </a:solidFill>
        </p:grpSpPr>
        <p:sp>
          <p:nvSpPr>
            <p:cNvPr id="16" name="Google Shape;11665;p55">
              <a:extLst>
                <a:ext uri="{FF2B5EF4-FFF2-40B4-BE49-F238E27FC236}">
                  <a16:creationId xmlns:a16="http://schemas.microsoft.com/office/drawing/2014/main" xmlns="" id="{2B46558A-8E1A-3BB2-29F3-3E024969A50C}"/>
                </a:ext>
              </a:extLst>
            </p:cNvPr>
            <p:cNvSpPr>
              <a:spLocks/>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8" name="Google Shape;11666;p55">
              <a:extLst>
                <a:ext uri="{FF2B5EF4-FFF2-40B4-BE49-F238E27FC236}">
                  <a16:creationId xmlns:a16="http://schemas.microsoft.com/office/drawing/2014/main" xmlns="" id="{5A31E90E-5197-3518-3779-4E6C4E8F38A4}"/>
                </a:ext>
              </a:extLst>
            </p:cNvPr>
            <p:cNvSpPr>
              <a:spLocks/>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9" name="Google Shape;11667;p55">
              <a:extLst>
                <a:ext uri="{FF2B5EF4-FFF2-40B4-BE49-F238E27FC236}">
                  <a16:creationId xmlns:a16="http://schemas.microsoft.com/office/drawing/2014/main" xmlns="" id="{71A1D272-8A84-DC38-8E00-51DD8C7DE2F8}"/>
                </a:ext>
              </a:extLst>
            </p:cNvPr>
            <p:cNvSpPr>
              <a:spLocks/>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0" name="Google Shape;11668;p55">
              <a:extLst>
                <a:ext uri="{FF2B5EF4-FFF2-40B4-BE49-F238E27FC236}">
                  <a16:creationId xmlns:a16="http://schemas.microsoft.com/office/drawing/2014/main" xmlns="" id="{030BB7F2-2CB7-3670-CCAE-2B7EA4F9DF01}"/>
                </a:ext>
              </a:extLst>
            </p:cNvPr>
            <p:cNvSpPr>
              <a:spLocks/>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32" name="Google Shape;11669;p55">
            <a:extLst>
              <a:ext uri="{FF2B5EF4-FFF2-40B4-BE49-F238E27FC236}">
                <a16:creationId xmlns:a16="http://schemas.microsoft.com/office/drawing/2014/main" xmlns="" id="{3EB35024-DD76-6E1A-2C35-0EA818B649C0}"/>
              </a:ext>
            </a:extLst>
          </p:cNvPr>
          <p:cNvGrpSpPr>
            <a:grpSpLocks/>
          </p:cNvGrpSpPr>
          <p:nvPr/>
        </p:nvGrpSpPr>
        <p:grpSpPr>
          <a:xfrm>
            <a:off x="2122756" y="6322227"/>
            <a:ext cx="346056" cy="345674"/>
            <a:chOff x="3752358" y="3817349"/>
            <a:chExt cx="346056" cy="345674"/>
          </a:xfrm>
          <a:solidFill>
            <a:schemeClr val="accent1"/>
          </a:solidFill>
        </p:grpSpPr>
        <p:sp>
          <p:nvSpPr>
            <p:cNvPr id="34" name="Google Shape;11670;p55">
              <a:extLst>
                <a:ext uri="{FF2B5EF4-FFF2-40B4-BE49-F238E27FC236}">
                  <a16:creationId xmlns:a16="http://schemas.microsoft.com/office/drawing/2014/main" xmlns="" id="{1E5D3D77-361F-290C-A9DF-C768EF149344}"/>
                </a:ext>
              </a:extLst>
            </p:cNvPr>
            <p:cNvSpPr>
              <a:spLocks/>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6" name="Google Shape;11671;p55">
              <a:extLst>
                <a:ext uri="{FF2B5EF4-FFF2-40B4-BE49-F238E27FC236}">
                  <a16:creationId xmlns:a16="http://schemas.microsoft.com/office/drawing/2014/main" xmlns="" id="{BC3E1368-471A-0FA2-9AA1-49C5AFF53CFA}"/>
                </a:ext>
              </a:extLst>
            </p:cNvPr>
            <p:cNvSpPr>
              <a:spLocks/>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8" name="Google Shape;11672;p55">
              <a:extLst>
                <a:ext uri="{FF2B5EF4-FFF2-40B4-BE49-F238E27FC236}">
                  <a16:creationId xmlns:a16="http://schemas.microsoft.com/office/drawing/2014/main" xmlns="" id="{3912F0FE-BA41-F7C7-FA5C-B40451883E19}"/>
                </a:ext>
              </a:extLst>
            </p:cNvPr>
            <p:cNvSpPr>
              <a:spLocks/>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9" name="Google Shape;11673;p55">
              <a:extLst>
                <a:ext uri="{FF2B5EF4-FFF2-40B4-BE49-F238E27FC236}">
                  <a16:creationId xmlns:a16="http://schemas.microsoft.com/office/drawing/2014/main" xmlns="" id="{DF5981F3-2E1E-6D80-0A73-3FB5E537CD12}"/>
                </a:ext>
              </a:extLst>
            </p:cNvPr>
            <p:cNvSpPr>
              <a:spLocks/>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40" name="Google Shape;11682;p55">
            <a:extLst>
              <a:ext uri="{FF2B5EF4-FFF2-40B4-BE49-F238E27FC236}">
                <a16:creationId xmlns:a16="http://schemas.microsoft.com/office/drawing/2014/main" xmlns="" id="{67058060-A9CF-83E5-C336-0879C027063B}"/>
              </a:ext>
            </a:extLst>
          </p:cNvPr>
          <p:cNvGrpSpPr>
            <a:grpSpLocks/>
          </p:cNvGrpSpPr>
          <p:nvPr/>
        </p:nvGrpSpPr>
        <p:grpSpPr>
          <a:xfrm>
            <a:off x="2571846" y="6322227"/>
            <a:ext cx="346024" cy="345674"/>
            <a:chOff x="4201447" y="3817349"/>
            <a:chExt cx="346024" cy="345674"/>
          </a:xfrm>
          <a:solidFill>
            <a:schemeClr val="accent1"/>
          </a:solidFill>
        </p:grpSpPr>
        <p:sp>
          <p:nvSpPr>
            <p:cNvPr id="42" name="Google Shape;11683;p55">
              <a:extLst>
                <a:ext uri="{FF2B5EF4-FFF2-40B4-BE49-F238E27FC236}">
                  <a16:creationId xmlns:a16="http://schemas.microsoft.com/office/drawing/2014/main" xmlns="" id="{5963CC7F-B7A0-D2DB-2187-3EBCD2F5468A}"/>
                </a:ext>
              </a:extLst>
            </p:cNvPr>
            <p:cNvSpPr>
              <a:spLocks/>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44" name="Google Shape;11684;p55">
              <a:extLst>
                <a:ext uri="{FF2B5EF4-FFF2-40B4-BE49-F238E27FC236}">
                  <a16:creationId xmlns:a16="http://schemas.microsoft.com/office/drawing/2014/main" xmlns="" id="{C8F605B8-3FD5-656D-E973-A14317D03481}"/>
                </a:ext>
              </a:extLst>
            </p:cNvPr>
            <p:cNvSpPr>
              <a:spLocks/>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Grandview Display"/>
                <a:ea typeface="+mn-ea"/>
                <a:cs typeface="+mn-cs"/>
              </a:endParaRPr>
            </a:p>
          </p:txBody>
        </p:sp>
      </p:grpSp>
      <p:pic>
        <p:nvPicPr>
          <p:cNvPr id="53" name="Picture 52" descr="A picture containing logo&#10;&#10;Description automatically generated">
            <a:extLst>
              <a:ext uri="{FF2B5EF4-FFF2-40B4-BE49-F238E27FC236}">
                <a16:creationId xmlns:a16="http://schemas.microsoft.com/office/drawing/2014/main" xmlns="" id="{DD534D4F-52DF-B38D-937E-85DC13CA5EB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91060" y="0"/>
            <a:ext cx="1600940" cy="960856"/>
          </a:xfrm>
          <a:prstGeom prst="rect">
            <a:avLst/>
          </a:prstGeom>
        </p:spPr>
      </p:pic>
      <p:grpSp>
        <p:nvGrpSpPr>
          <p:cNvPr id="56" name="Google Shape;12293;p55">
            <a:extLst>
              <a:ext uri="{FF2B5EF4-FFF2-40B4-BE49-F238E27FC236}">
                <a16:creationId xmlns:a16="http://schemas.microsoft.com/office/drawing/2014/main" xmlns="" id="{7F5A1969-55B1-FA70-41C5-E47AF07F3E43}"/>
              </a:ext>
            </a:extLst>
          </p:cNvPr>
          <p:cNvGrpSpPr>
            <a:grpSpLocks noGrp="1" noUngrp="1" noRot="1" noMove="1" noResize="1"/>
          </p:cNvGrpSpPr>
          <p:nvPr/>
        </p:nvGrpSpPr>
        <p:grpSpPr>
          <a:xfrm>
            <a:off x="3020904" y="6322227"/>
            <a:ext cx="346056" cy="345674"/>
            <a:chOff x="2238181" y="4120624"/>
            <a:chExt cx="346056" cy="345674"/>
          </a:xfrm>
          <a:solidFill>
            <a:srgbClr val="4472C4"/>
          </a:solidFill>
        </p:grpSpPr>
        <p:grpSp>
          <p:nvGrpSpPr>
            <p:cNvPr id="57" name="Google Shape;12294;p55">
              <a:extLst>
                <a:ext uri="{FF2B5EF4-FFF2-40B4-BE49-F238E27FC236}">
                  <a16:creationId xmlns:a16="http://schemas.microsoft.com/office/drawing/2014/main" xmlns="" id="{31C8E22B-5268-FDB7-A044-9C83648F8086}"/>
                </a:ext>
              </a:extLst>
            </p:cNvPr>
            <p:cNvGrpSpPr>
              <a:grpSpLocks noGrp="1" noUngrp="1" noRot="1" noMove="1" noResize="1"/>
            </p:cNvGrpSpPr>
            <p:nvPr/>
          </p:nvGrpSpPr>
          <p:grpSpPr>
            <a:xfrm>
              <a:off x="2309155" y="4177413"/>
              <a:ext cx="203862" cy="231903"/>
              <a:chOff x="1512725" y="258500"/>
              <a:chExt cx="4570900" cy="5199625"/>
            </a:xfrm>
            <a:grpFill/>
          </p:grpSpPr>
          <p:sp>
            <p:nvSpPr>
              <p:cNvPr id="59" name="Google Shape;12295;p55">
                <a:extLst>
                  <a:ext uri="{FF2B5EF4-FFF2-40B4-BE49-F238E27FC236}">
                    <a16:creationId xmlns:a16="http://schemas.microsoft.com/office/drawing/2014/main" xmlns="" id="{F811CA91-F203-0364-4746-C062BE369158}"/>
                  </a:ext>
                </a:extLst>
              </p:cNvPr>
              <p:cNvSpPr>
                <a:spLocks noGrp="1" noRot="1" noMove="1" noResize="1" noEditPoints="1" noAdjustHandles="1" noChangeArrowheads="1" noChangeShapeType="1"/>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sp>
            <p:nvSpPr>
              <p:cNvPr id="60" name="Google Shape;12296;p55">
                <a:extLst>
                  <a:ext uri="{FF2B5EF4-FFF2-40B4-BE49-F238E27FC236}">
                    <a16:creationId xmlns:a16="http://schemas.microsoft.com/office/drawing/2014/main" xmlns="" id="{F9179F81-F308-ACC4-F36C-6AAF5901AABE}"/>
                  </a:ext>
                </a:extLst>
              </p:cNvPr>
              <p:cNvSpPr>
                <a:spLocks noGrp="1" noRot="1" noMove="1" noResize="1" noEditPoints="1" noAdjustHandles="1" noChangeArrowheads="1" noChangeShapeType="1"/>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
          <p:nvSpPr>
            <p:cNvPr id="58" name="Google Shape;12297;p55">
              <a:extLst>
                <a:ext uri="{FF2B5EF4-FFF2-40B4-BE49-F238E27FC236}">
                  <a16:creationId xmlns:a16="http://schemas.microsoft.com/office/drawing/2014/main" xmlns="" id="{4C0334E9-8CF1-C927-EA52-48FB0E6D1FDF}"/>
                </a:ext>
              </a:extLst>
            </p:cNvPr>
            <p:cNvSpPr>
              <a:spLocks noGrp="1" noRot="1" noMove="1" noResize="1" noEditPoints="1" noAdjustHandles="1" noChangeArrowheads="1" noChangeShapeType="1"/>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Tree>
    <p:extLst>
      <p:ext uri="{BB962C8B-B14F-4D97-AF65-F5344CB8AC3E}">
        <p14:creationId xmlns:p14="http://schemas.microsoft.com/office/powerpoint/2010/main" xmlns="" val="424336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DF24BCC-E9BD-3646-AD1D-A6CBC06355CA}"/>
              </a:ext>
            </a:extLst>
          </p:cNvPr>
          <p:cNvSpPr>
            <a:spLocks noGrp="1"/>
          </p:cNvSpPr>
          <p:nvPr>
            <p:ph type="body" sz="quarter" idx="12"/>
          </p:nvPr>
        </p:nvSpPr>
        <p:spPr>
          <a:xfrm>
            <a:off x="9052935" y="3037254"/>
            <a:ext cx="2506635" cy="853771"/>
          </a:xfrm>
        </p:spPr>
        <p:txBody>
          <a:bodyPr vert="horz" lIns="0" tIns="45720" rIns="0" bIns="45720" rtlCol="0" anchor="t">
            <a:noAutofit/>
          </a:bodyPr>
          <a:lstStyle/>
          <a:p>
            <a:r>
              <a:rPr lang="en-GB">
                <a:cs typeface="Quire Sans"/>
              </a:rPr>
              <a:t>The system collects data and content and mines specific data to enable more efficient future transactions. System to system functionality through API's</a:t>
            </a:r>
            <a:endParaRPr lang="en-GB"/>
          </a:p>
        </p:txBody>
      </p:sp>
      <p:sp>
        <p:nvSpPr>
          <p:cNvPr id="3" name="Text Placeholder 2">
            <a:extLst>
              <a:ext uri="{FF2B5EF4-FFF2-40B4-BE49-F238E27FC236}">
                <a16:creationId xmlns:a16="http://schemas.microsoft.com/office/drawing/2014/main" xmlns="" id="{F9A48A70-2733-A848-89A3-504906B2D873}"/>
              </a:ext>
            </a:extLst>
          </p:cNvPr>
          <p:cNvSpPr>
            <a:spLocks noGrp="1"/>
          </p:cNvSpPr>
          <p:nvPr>
            <p:ph type="body" sz="quarter" idx="82"/>
          </p:nvPr>
        </p:nvSpPr>
        <p:spPr>
          <a:xfrm>
            <a:off x="9095835" y="1919670"/>
            <a:ext cx="2491396" cy="532359"/>
          </a:xfrm>
        </p:spPr>
        <p:txBody>
          <a:bodyPr vert="horz" lIns="0" tIns="45720" rIns="0" bIns="45720" rtlCol="0" anchor="t">
            <a:noAutofit/>
          </a:bodyPr>
          <a:lstStyle/>
          <a:p>
            <a:pPr algn="ctr"/>
            <a:r>
              <a:rPr lang="en-GB">
                <a:cs typeface="Quire Sans"/>
              </a:rPr>
              <a:t>Machine learning and API's</a:t>
            </a:r>
            <a:endParaRPr lang="en-GB"/>
          </a:p>
        </p:txBody>
      </p:sp>
      <p:pic>
        <p:nvPicPr>
          <p:cNvPr id="19" name="Picture Placeholder 18">
            <a:extLst>
              <a:ext uri="{FF2B5EF4-FFF2-40B4-BE49-F238E27FC236}">
                <a16:creationId xmlns:a16="http://schemas.microsoft.com/office/drawing/2014/main" xmlns="" id="{647046B6-54B2-B841-B708-C6F537448F38}"/>
              </a:ext>
            </a:extLst>
          </p:cNvPr>
          <p:cNvPicPr>
            <a:picLocks noGrp="1" noChangeAspect="1"/>
          </p:cNvPicPr>
          <p:nvPr>
            <p:ph type="pic" sz="quarter" idx="83"/>
          </p:nvPr>
        </p:nvPicPr>
        <p:blipFill>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rcRect l="2161" r="2161"/>
          <a:stretch/>
        </p:blipFill>
        <p:spPr>
          <a:xfrm>
            <a:off x="3375630" y="2080932"/>
            <a:ext cx="2672982" cy="1570358"/>
          </a:xfrm>
        </p:spPr>
      </p:pic>
      <p:sp>
        <p:nvSpPr>
          <p:cNvPr id="6" name="Text Placeholder 5">
            <a:extLst>
              <a:ext uri="{FF2B5EF4-FFF2-40B4-BE49-F238E27FC236}">
                <a16:creationId xmlns:a16="http://schemas.microsoft.com/office/drawing/2014/main" xmlns="" id="{45CD8262-57B8-AA4F-ABFA-376B3D23E836}"/>
              </a:ext>
            </a:extLst>
          </p:cNvPr>
          <p:cNvSpPr>
            <a:spLocks noGrp="1"/>
          </p:cNvSpPr>
          <p:nvPr>
            <p:ph type="body" sz="quarter" idx="84"/>
          </p:nvPr>
        </p:nvSpPr>
        <p:spPr/>
        <p:txBody>
          <a:bodyPr rtlCol="0"/>
          <a:lstStyle/>
          <a:p>
            <a:pPr rtl="0"/>
            <a:r>
              <a:rPr lang="en-GB"/>
              <a:t>SAQA meta data analysis, database structure and capabilities update and moved to cloud for efficiency, security and enhanced functions</a:t>
            </a:r>
          </a:p>
          <a:p>
            <a:pPr rtl="0"/>
            <a:endParaRPr lang="en-GB"/>
          </a:p>
          <a:p>
            <a:pPr rtl="0"/>
            <a:endParaRPr lang="en-GB"/>
          </a:p>
        </p:txBody>
      </p:sp>
      <p:sp>
        <p:nvSpPr>
          <p:cNvPr id="7" name="Text Placeholder 6">
            <a:extLst>
              <a:ext uri="{FF2B5EF4-FFF2-40B4-BE49-F238E27FC236}">
                <a16:creationId xmlns:a16="http://schemas.microsoft.com/office/drawing/2014/main" xmlns="" id="{A7B47109-DB23-2144-9C7F-D649DC0EF4CC}"/>
              </a:ext>
            </a:extLst>
          </p:cNvPr>
          <p:cNvSpPr>
            <a:spLocks noGrp="1"/>
          </p:cNvSpPr>
          <p:nvPr>
            <p:ph type="body" sz="quarter" idx="85"/>
          </p:nvPr>
        </p:nvSpPr>
        <p:spPr/>
        <p:txBody>
          <a:bodyPr rtlCol="0"/>
          <a:lstStyle/>
          <a:p>
            <a:pPr rtl="0"/>
            <a:r>
              <a:rPr lang="en-GB"/>
              <a:t>Cloud based</a:t>
            </a:r>
          </a:p>
        </p:txBody>
      </p:sp>
      <p:pic>
        <p:nvPicPr>
          <p:cNvPr id="21" name="Picture Placeholder 20">
            <a:extLst>
              <a:ext uri="{FF2B5EF4-FFF2-40B4-BE49-F238E27FC236}">
                <a16:creationId xmlns:a16="http://schemas.microsoft.com/office/drawing/2014/main" xmlns="" id="{F87CB327-068C-D744-8D5C-9BE179DEE923}"/>
              </a:ext>
            </a:extLst>
          </p:cNvPr>
          <p:cNvPicPr>
            <a:picLocks noGrp="1" noChangeAspect="1"/>
          </p:cNvPicPr>
          <p:nvPr>
            <p:ph type="pic" sz="quarter" idx="86"/>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rcRect t="8463" b="8463"/>
          <a:stretch/>
        </p:blipFill>
        <p:spPr>
          <a:xfrm>
            <a:off x="6093581" y="4970650"/>
            <a:ext cx="2745620" cy="1613032"/>
          </a:xfrm>
        </p:spPr>
      </p:pic>
      <p:sp>
        <p:nvSpPr>
          <p:cNvPr id="9" name="Text Placeholder 8">
            <a:extLst>
              <a:ext uri="{FF2B5EF4-FFF2-40B4-BE49-F238E27FC236}">
                <a16:creationId xmlns:a16="http://schemas.microsoft.com/office/drawing/2014/main" xmlns="" id="{7367B87F-F0A1-1445-99E7-6C66DCA2CB4D}"/>
              </a:ext>
            </a:extLst>
          </p:cNvPr>
          <p:cNvSpPr>
            <a:spLocks noGrp="1"/>
          </p:cNvSpPr>
          <p:nvPr>
            <p:ph type="body" sz="quarter" idx="87"/>
          </p:nvPr>
        </p:nvSpPr>
        <p:spPr>
          <a:xfrm>
            <a:off x="9052935" y="5572659"/>
            <a:ext cx="2903733" cy="1132812"/>
          </a:xfrm>
        </p:spPr>
        <p:txBody>
          <a:bodyPr vert="horz" lIns="0" tIns="45720" rIns="0" bIns="45720" rtlCol="0" anchor="t">
            <a:noAutofit/>
          </a:bodyPr>
          <a:lstStyle/>
          <a:p>
            <a:pPr marL="228600" indent="-228600">
              <a:buAutoNum type="arabicPeriod"/>
            </a:pPr>
            <a:r>
              <a:rPr lang="en-GB">
                <a:cs typeface="Quire Sans"/>
              </a:rPr>
              <a:t>Foreign Qualifications evaluation</a:t>
            </a:r>
            <a:endParaRPr lang="en-GB"/>
          </a:p>
          <a:p>
            <a:pPr marL="228600" indent="-228600">
              <a:buAutoNum type="arabicPeriod"/>
            </a:pPr>
            <a:r>
              <a:rPr lang="en-GB">
                <a:cs typeface="Quire Sans"/>
              </a:rPr>
              <a:t>National Qualifications evaluation</a:t>
            </a:r>
            <a:endParaRPr lang="en-GB"/>
          </a:p>
          <a:p>
            <a:pPr marL="228600" indent="-228600">
              <a:buAutoNum type="arabicPeriod"/>
            </a:pPr>
            <a:r>
              <a:rPr lang="en-GB">
                <a:cs typeface="Quire Sans"/>
              </a:rPr>
              <a:t>Qualification registration</a:t>
            </a:r>
            <a:endParaRPr lang="en-GB"/>
          </a:p>
          <a:p>
            <a:endParaRPr lang="en-GB"/>
          </a:p>
        </p:txBody>
      </p:sp>
      <p:sp>
        <p:nvSpPr>
          <p:cNvPr id="10" name="Text Placeholder 9">
            <a:extLst>
              <a:ext uri="{FF2B5EF4-FFF2-40B4-BE49-F238E27FC236}">
                <a16:creationId xmlns:a16="http://schemas.microsoft.com/office/drawing/2014/main" xmlns="" id="{22D56B1C-4A0F-1142-8ABA-5B7768243AC8}"/>
              </a:ext>
            </a:extLst>
          </p:cNvPr>
          <p:cNvSpPr>
            <a:spLocks noGrp="1"/>
          </p:cNvSpPr>
          <p:nvPr>
            <p:ph type="body" sz="quarter" idx="88"/>
          </p:nvPr>
        </p:nvSpPr>
        <p:spPr/>
        <p:txBody>
          <a:bodyPr vert="horz" lIns="0" tIns="45720" rIns="0" bIns="45720" rtlCol="0" anchor="t">
            <a:noAutofit/>
          </a:bodyPr>
          <a:lstStyle/>
          <a:p>
            <a:r>
              <a:rPr lang="en-GB">
                <a:cs typeface="Quire Sans"/>
              </a:rPr>
              <a:t>Client Facing Modules</a:t>
            </a:r>
            <a:endParaRPr lang="en-GB"/>
          </a:p>
        </p:txBody>
      </p:sp>
      <p:sp>
        <p:nvSpPr>
          <p:cNvPr id="11" name="Text Placeholder 10">
            <a:extLst>
              <a:ext uri="{FF2B5EF4-FFF2-40B4-BE49-F238E27FC236}">
                <a16:creationId xmlns:a16="http://schemas.microsoft.com/office/drawing/2014/main" xmlns="" id="{64D8E0BC-E410-B140-B079-BA68764E95E0}"/>
              </a:ext>
            </a:extLst>
          </p:cNvPr>
          <p:cNvSpPr>
            <a:spLocks noGrp="1"/>
          </p:cNvSpPr>
          <p:nvPr>
            <p:ph type="body" sz="quarter" idx="90"/>
          </p:nvPr>
        </p:nvSpPr>
        <p:spPr/>
        <p:txBody>
          <a:bodyPr rtlCol="0"/>
          <a:lstStyle/>
          <a:p>
            <a:pPr rtl="0"/>
            <a:r>
              <a:rPr lang="en-GB"/>
              <a:t>Worked on the back end, brought in project team and moved data to cloud. Front end solutions now to be launched from end 2023/24</a:t>
            </a:r>
          </a:p>
          <a:p>
            <a:pPr rtl="0"/>
            <a:endParaRPr lang="en-GB"/>
          </a:p>
          <a:p>
            <a:pPr rtl="0"/>
            <a:endParaRPr lang="en-GB"/>
          </a:p>
        </p:txBody>
      </p:sp>
      <p:sp>
        <p:nvSpPr>
          <p:cNvPr id="12" name="Text Placeholder 11">
            <a:extLst>
              <a:ext uri="{FF2B5EF4-FFF2-40B4-BE49-F238E27FC236}">
                <a16:creationId xmlns:a16="http://schemas.microsoft.com/office/drawing/2014/main" xmlns="" id="{53EB6699-DB17-174B-9340-16FAA3BCEB11}"/>
              </a:ext>
            </a:extLst>
          </p:cNvPr>
          <p:cNvSpPr>
            <a:spLocks noGrp="1"/>
          </p:cNvSpPr>
          <p:nvPr>
            <p:ph type="body" sz="quarter" idx="91"/>
          </p:nvPr>
        </p:nvSpPr>
        <p:spPr>
          <a:xfrm>
            <a:off x="611432" y="4032586"/>
            <a:ext cx="2611162" cy="532359"/>
          </a:xfrm>
        </p:spPr>
        <p:txBody>
          <a:bodyPr rtlCol="0"/>
          <a:lstStyle/>
          <a:p>
            <a:pPr rtl="0"/>
            <a:r>
              <a:rPr lang="en-GB"/>
              <a:t>Phased implementation</a:t>
            </a:r>
          </a:p>
        </p:txBody>
      </p:sp>
      <p:pic>
        <p:nvPicPr>
          <p:cNvPr id="23" name="Picture Placeholder 22">
            <a:extLst>
              <a:ext uri="{FF2B5EF4-FFF2-40B4-BE49-F238E27FC236}">
                <a16:creationId xmlns:a16="http://schemas.microsoft.com/office/drawing/2014/main" xmlns="" id="{F67F3CF3-6D94-6D4D-BFEE-36F965CE6977}"/>
              </a:ext>
            </a:extLst>
          </p:cNvPr>
          <p:cNvPicPr>
            <a:picLocks noGrp="1" noChangeAspect="1"/>
          </p:cNvPicPr>
          <p:nvPr>
            <p:ph type="pic" sz="quarter" idx="92"/>
          </p:nvPr>
        </p:nvPicPr>
        <p:blipFill>
          <a:blip r:embed="rId7" cstate="print">
            <a:extLst>
              <a:ext uri="{28A0092B-C50C-407E-A947-70E740481C1C}">
                <a14:useLocalDpi xmlns:a14="http://schemas.microsoft.com/office/drawing/2010/main" xmlns="" val="0"/>
              </a:ext>
              <a:ext uri="{837473B0-CC2E-450A-ABE3-18F120FF3D39}">
                <a1611:picAttrSrcUrl xmlns:a1611="http://schemas.microsoft.com/office/drawing/2016/11/main" xmlns="" r:id="rId8"/>
              </a:ext>
            </a:extLst>
          </a:blip>
          <a:srcRect l="7203" r="7203"/>
          <a:stretch/>
        </p:blipFill>
        <p:spPr/>
      </p:pic>
      <p:pic>
        <p:nvPicPr>
          <p:cNvPr id="25" name="Picture Placeholder 24">
            <a:extLst>
              <a:ext uri="{FF2B5EF4-FFF2-40B4-BE49-F238E27FC236}">
                <a16:creationId xmlns:a16="http://schemas.microsoft.com/office/drawing/2014/main" xmlns="" id="{B0238546-9A32-B641-A313-9E2C594A8C78}"/>
              </a:ext>
            </a:extLst>
          </p:cNvPr>
          <p:cNvPicPr>
            <a:picLocks noGrp="1" noChangeAspect="1"/>
          </p:cNvPicPr>
          <p:nvPr>
            <p:ph type="pic" sz="quarter" idx="93"/>
          </p:nvPr>
        </p:nvPicPr>
        <p:blipFill>
          <a:blip r:embed="rId9" cstate="print">
            <a:extLst>
              <a:ext uri="{28A0092B-C50C-407E-A947-70E740481C1C}">
                <a14:useLocalDpi xmlns:a14="http://schemas.microsoft.com/office/drawing/2010/main" xmlns="" val="0"/>
              </a:ext>
              <a:ext uri="{837473B0-CC2E-450A-ABE3-18F120FF3D39}">
                <a1611:picAttrSrcUrl xmlns:a1611="http://schemas.microsoft.com/office/drawing/2016/11/main" xmlns="" r:id="rId10"/>
              </a:ext>
            </a:extLst>
          </a:blip>
          <a:srcRect l="25824" r="25824"/>
          <a:stretch/>
        </p:blipFill>
        <p:spPr>
          <a:xfrm>
            <a:off x="6155068" y="2302467"/>
            <a:ext cx="2672982" cy="2346585"/>
          </a:xfrm>
        </p:spPr>
      </p:pic>
      <p:sp>
        <p:nvSpPr>
          <p:cNvPr id="15" name="Title 41">
            <a:extLst>
              <a:ext uri="{FF2B5EF4-FFF2-40B4-BE49-F238E27FC236}">
                <a16:creationId xmlns:a16="http://schemas.microsoft.com/office/drawing/2014/main" xmlns="" id="{C1326BF2-2958-6541-9B4E-ED9CDED666FF}"/>
              </a:ext>
            </a:extLst>
          </p:cNvPr>
          <p:cNvSpPr>
            <a:spLocks noGrp="1"/>
          </p:cNvSpPr>
          <p:nvPr>
            <p:ph type="title"/>
          </p:nvPr>
        </p:nvSpPr>
        <p:spPr>
          <a:xfrm>
            <a:off x="838200" y="274318"/>
            <a:ext cx="10515600" cy="1055661"/>
          </a:xfrm>
        </p:spPr>
        <p:txBody>
          <a:bodyPr rtlCol="0"/>
          <a:lstStyle/>
          <a:p>
            <a:pPr rtl="0"/>
            <a:r>
              <a:rPr lang="en-GB"/>
              <a:t>PROJECT PHOENIX MILESTONES</a:t>
            </a:r>
          </a:p>
        </p:txBody>
      </p:sp>
      <p:pic>
        <p:nvPicPr>
          <p:cNvPr id="13" name="Picture 12" descr="A picture containing logo&#10;&#10;Description automatically generated">
            <a:extLst>
              <a:ext uri="{FF2B5EF4-FFF2-40B4-BE49-F238E27FC236}">
                <a16:creationId xmlns:a16="http://schemas.microsoft.com/office/drawing/2014/main" xmlns="" id="{F916C2A2-25AD-C0F3-2439-9C001B639B8E}"/>
              </a:ext>
            </a:extLst>
          </p:cNvPr>
          <p:cNvPicPr/>
          <p:nvPr/>
        </p:nvPicPr>
        <p:blipFill>
          <a:blip r:embed="rId11" cstate="print">
            <a:extLst>
              <a:ext uri="{28A0092B-C50C-407E-A947-70E740481C1C}">
                <a14:useLocalDpi xmlns:a14="http://schemas.microsoft.com/office/drawing/2010/main" xmlns="" val="0"/>
              </a:ext>
            </a:extLst>
          </a:blip>
          <a:stretch>
            <a:fillRect/>
          </a:stretch>
        </p:blipFill>
        <p:spPr>
          <a:xfrm>
            <a:off x="10958858" y="11870"/>
            <a:ext cx="1177159" cy="706510"/>
          </a:xfrm>
          <a:prstGeom prst="rect">
            <a:avLst/>
          </a:prstGeom>
        </p:spPr>
      </p:pic>
      <p:pic>
        <p:nvPicPr>
          <p:cNvPr id="16" name="Content Placeholder 4" descr="A picture containing shape&#10;&#10;Description automatically generated">
            <a:extLst>
              <a:ext uri="{FF2B5EF4-FFF2-40B4-BE49-F238E27FC236}">
                <a16:creationId xmlns:a16="http://schemas.microsoft.com/office/drawing/2014/main" xmlns="" id="{4E634DBD-3254-43CC-3D67-832337181B66}"/>
              </a:ext>
            </a:extLst>
          </p:cNvPr>
          <p:cNvPicPr>
            <a:picLocks/>
          </p:cNvPicPr>
          <p:nvPr/>
        </p:nvPicPr>
        <p:blipFill rotWithShape="1">
          <a:blip r:embed="rId12"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xmlns="" id="{89E45AE5-2D60-CE12-A04D-44D7609F46E9}"/>
              </a:ext>
            </a:extLst>
          </p:cNvPr>
          <p:cNvPicPr/>
          <p:nvPr/>
        </p:nvPicPr>
        <p:blipFill>
          <a:blip r:embed="rId11" cstate="print">
            <a:extLst>
              <a:ext uri="{28A0092B-C50C-407E-A947-70E740481C1C}">
                <a14:useLocalDpi xmlns:a14="http://schemas.microsoft.com/office/drawing/2010/main" xmlns="" val="0"/>
              </a:ext>
            </a:extLst>
          </a:blip>
          <a:stretch>
            <a:fillRect/>
          </a:stretch>
        </p:blipFill>
        <p:spPr>
          <a:xfrm>
            <a:off x="10993202" y="132073"/>
            <a:ext cx="1177159" cy="706510"/>
          </a:xfrm>
          <a:prstGeom prst="rect">
            <a:avLst/>
          </a:prstGeom>
        </p:spPr>
      </p:pic>
    </p:spTree>
    <p:extLst>
      <p:ext uri="{BB962C8B-B14F-4D97-AF65-F5344CB8AC3E}">
        <p14:creationId xmlns:p14="http://schemas.microsoft.com/office/powerpoint/2010/main" xmlns="" val="4061567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Google Shape;11663;p55">
            <a:extLst>
              <a:ext uri="{FF2B5EF4-FFF2-40B4-BE49-F238E27FC236}">
                <a16:creationId xmlns:a16="http://schemas.microsoft.com/office/drawing/2014/main" xmlns="" id="{A56461B9-781C-1414-73A8-39A05B5C6595}"/>
              </a:ext>
            </a:extLst>
          </p:cNvPr>
          <p:cNvSpPr>
            <a:spLocks/>
          </p:cNvSpPr>
          <p:nvPr/>
        </p:nvSpPr>
        <p:spPr>
          <a:xfrm>
            <a:off x="1224195" y="6322227"/>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nvGrpSpPr>
          <p:cNvPr id="12" name="Google Shape;11664;p55">
            <a:extLst>
              <a:ext uri="{FF2B5EF4-FFF2-40B4-BE49-F238E27FC236}">
                <a16:creationId xmlns:a16="http://schemas.microsoft.com/office/drawing/2014/main" xmlns="" id="{48EB91C5-EA7D-C4E8-323D-13DFB9250270}"/>
              </a:ext>
            </a:extLst>
          </p:cNvPr>
          <p:cNvGrpSpPr>
            <a:grpSpLocks/>
          </p:cNvGrpSpPr>
          <p:nvPr/>
        </p:nvGrpSpPr>
        <p:grpSpPr>
          <a:xfrm>
            <a:off x="1673667" y="6322227"/>
            <a:ext cx="346056" cy="345674"/>
            <a:chOff x="3303268" y="3817349"/>
            <a:chExt cx="346056" cy="345674"/>
          </a:xfrm>
          <a:solidFill>
            <a:schemeClr val="accent1"/>
          </a:solidFill>
        </p:grpSpPr>
        <p:sp>
          <p:nvSpPr>
            <p:cNvPr id="16" name="Google Shape;11665;p55">
              <a:extLst>
                <a:ext uri="{FF2B5EF4-FFF2-40B4-BE49-F238E27FC236}">
                  <a16:creationId xmlns:a16="http://schemas.microsoft.com/office/drawing/2014/main" xmlns="" id="{2B46558A-8E1A-3BB2-29F3-3E024969A50C}"/>
                </a:ext>
              </a:extLst>
            </p:cNvPr>
            <p:cNvSpPr>
              <a:spLocks/>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8" name="Google Shape;11666;p55">
              <a:extLst>
                <a:ext uri="{FF2B5EF4-FFF2-40B4-BE49-F238E27FC236}">
                  <a16:creationId xmlns:a16="http://schemas.microsoft.com/office/drawing/2014/main" xmlns="" id="{5A31E90E-5197-3518-3779-4E6C4E8F38A4}"/>
                </a:ext>
              </a:extLst>
            </p:cNvPr>
            <p:cNvSpPr>
              <a:spLocks/>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29" name="Google Shape;11667;p55">
              <a:extLst>
                <a:ext uri="{FF2B5EF4-FFF2-40B4-BE49-F238E27FC236}">
                  <a16:creationId xmlns:a16="http://schemas.microsoft.com/office/drawing/2014/main" xmlns="" id="{71A1D272-8A84-DC38-8E00-51DD8C7DE2F8}"/>
                </a:ext>
              </a:extLst>
            </p:cNvPr>
            <p:cNvSpPr>
              <a:spLocks/>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0" name="Google Shape;11668;p55">
              <a:extLst>
                <a:ext uri="{FF2B5EF4-FFF2-40B4-BE49-F238E27FC236}">
                  <a16:creationId xmlns:a16="http://schemas.microsoft.com/office/drawing/2014/main" xmlns="" id="{030BB7F2-2CB7-3670-CCAE-2B7EA4F9DF01}"/>
                </a:ext>
              </a:extLst>
            </p:cNvPr>
            <p:cNvSpPr>
              <a:spLocks/>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32" name="Google Shape;11669;p55">
            <a:extLst>
              <a:ext uri="{FF2B5EF4-FFF2-40B4-BE49-F238E27FC236}">
                <a16:creationId xmlns:a16="http://schemas.microsoft.com/office/drawing/2014/main" xmlns="" id="{3EB35024-DD76-6E1A-2C35-0EA818B649C0}"/>
              </a:ext>
            </a:extLst>
          </p:cNvPr>
          <p:cNvGrpSpPr>
            <a:grpSpLocks/>
          </p:cNvGrpSpPr>
          <p:nvPr/>
        </p:nvGrpSpPr>
        <p:grpSpPr>
          <a:xfrm>
            <a:off x="2122756" y="6322227"/>
            <a:ext cx="346056" cy="345674"/>
            <a:chOff x="3752358" y="3817349"/>
            <a:chExt cx="346056" cy="345674"/>
          </a:xfrm>
          <a:solidFill>
            <a:schemeClr val="accent1"/>
          </a:solidFill>
        </p:grpSpPr>
        <p:sp>
          <p:nvSpPr>
            <p:cNvPr id="34" name="Google Shape;11670;p55">
              <a:extLst>
                <a:ext uri="{FF2B5EF4-FFF2-40B4-BE49-F238E27FC236}">
                  <a16:creationId xmlns:a16="http://schemas.microsoft.com/office/drawing/2014/main" xmlns="" id="{1E5D3D77-361F-290C-A9DF-C768EF149344}"/>
                </a:ext>
              </a:extLst>
            </p:cNvPr>
            <p:cNvSpPr>
              <a:spLocks/>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6" name="Google Shape;11671;p55">
              <a:extLst>
                <a:ext uri="{FF2B5EF4-FFF2-40B4-BE49-F238E27FC236}">
                  <a16:creationId xmlns:a16="http://schemas.microsoft.com/office/drawing/2014/main" xmlns="" id="{BC3E1368-471A-0FA2-9AA1-49C5AFF53CFA}"/>
                </a:ext>
              </a:extLst>
            </p:cNvPr>
            <p:cNvSpPr>
              <a:spLocks/>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8" name="Google Shape;11672;p55">
              <a:extLst>
                <a:ext uri="{FF2B5EF4-FFF2-40B4-BE49-F238E27FC236}">
                  <a16:creationId xmlns:a16="http://schemas.microsoft.com/office/drawing/2014/main" xmlns="" id="{3912F0FE-BA41-F7C7-FA5C-B40451883E19}"/>
                </a:ext>
              </a:extLst>
            </p:cNvPr>
            <p:cNvSpPr>
              <a:spLocks/>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39" name="Google Shape;11673;p55">
              <a:extLst>
                <a:ext uri="{FF2B5EF4-FFF2-40B4-BE49-F238E27FC236}">
                  <a16:creationId xmlns:a16="http://schemas.microsoft.com/office/drawing/2014/main" xmlns="" id="{DF5981F3-2E1E-6D80-0A73-3FB5E537CD12}"/>
                </a:ext>
              </a:extLst>
            </p:cNvPr>
            <p:cNvSpPr>
              <a:spLocks/>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grpSp>
        <p:nvGrpSpPr>
          <p:cNvPr id="40" name="Google Shape;11682;p55">
            <a:extLst>
              <a:ext uri="{FF2B5EF4-FFF2-40B4-BE49-F238E27FC236}">
                <a16:creationId xmlns:a16="http://schemas.microsoft.com/office/drawing/2014/main" xmlns="" id="{67058060-A9CF-83E5-C336-0879C027063B}"/>
              </a:ext>
            </a:extLst>
          </p:cNvPr>
          <p:cNvGrpSpPr>
            <a:grpSpLocks/>
          </p:cNvGrpSpPr>
          <p:nvPr/>
        </p:nvGrpSpPr>
        <p:grpSpPr>
          <a:xfrm>
            <a:off x="2571846" y="6322227"/>
            <a:ext cx="346024" cy="345674"/>
            <a:chOff x="4201447" y="3817349"/>
            <a:chExt cx="346024" cy="345674"/>
          </a:xfrm>
          <a:solidFill>
            <a:schemeClr val="accent1"/>
          </a:solidFill>
        </p:grpSpPr>
        <p:sp>
          <p:nvSpPr>
            <p:cNvPr id="42" name="Google Shape;11683;p55">
              <a:extLst>
                <a:ext uri="{FF2B5EF4-FFF2-40B4-BE49-F238E27FC236}">
                  <a16:creationId xmlns:a16="http://schemas.microsoft.com/office/drawing/2014/main" xmlns="" id="{5963CC7F-B7A0-D2DB-2187-3EBCD2F5468A}"/>
                </a:ext>
              </a:extLst>
            </p:cNvPr>
            <p:cNvSpPr>
              <a:spLocks/>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sp>
          <p:nvSpPr>
            <p:cNvPr id="44" name="Google Shape;11684;p55">
              <a:extLst>
                <a:ext uri="{FF2B5EF4-FFF2-40B4-BE49-F238E27FC236}">
                  <a16:creationId xmlns:a16="http://schemas.microsoft.com/office/drawing/2014/main" xmlns="" id="{C8F605B8-3FD5-656D-E973-A14317D03481}"/>
                </a:ext>
              </a:extLst>
            </p:cNvPr>
            <p:cNvSpPr>
              <a:spLocks/>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randview Display"/>
                <a:ea typeface="+mn-ea"/>
                <a:cs typeface="+mn-cs"/>
              </a:endParaRPr>
            </a:p>
          </p:txBody>
        </p:sp>
      </p:grpSp>
      <p:pic>
        <p:nvPicPr>
          <p:cNvPr id="53" name="Picture 52" descr="A picture containing logo&#10;&#10;Description automatically generated">
            <a:extLst>
              <a:ext uri="{FF2B5EF4-FFF2-40B4-BE49-F238E27FC236}">
                <a16:creationId xmlns:a16="http://schemas.microsoft.com/office/drawing/2014/main" xmlns="" id="{DD534D4F-52DF-B38D-937E-85DC13CA5EB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91060" y="0"/>
            <a:ext cx="1600940" cy="960856"/>
          </a:xfrm>
          <a:prstGeom prst="rect">
            <a:avLst/>
          </a:prstGeom>
        </p:spPr>
      </p:pic>
      <p:grpSp>
        <p:nvGrpSpPr>
          <p:cNvPr id="56" name="Google Shape;12293;p55">
            <a:extLst>
              <a:ext uri="{FF2B5EF4-FFF2-40B4-BE49-F238E27FC236}">
                <a16:creationId xmlns:a16="http://schemas.microsoft.com/office/drawing/2014/main" xmlns="" id="{7F5A1969-55B1-FA70-41C5-E47AF07F3E43}"/>
              </a:ext>
            </a:extLst>
          </p:cNvPr>
          <p:cNvGrpSpPr>
            <a:grpSpLocks noGrp="1" noUngrp="1" noRot="1" noMove="1" noResize="1"/>
          </p:cNvGrpSpPr>
          <p:nvPr/>
        </p:nvGrpSpPr>
        <p:grpSpPr>
          <a:xfrm>
            <a:off x="3020904" y="6322227"/>
            <a:ext cx="346056" cy="345674"/>
            <a:chOff x="2238181" y="4120624"/>
            <a:chExt cx="346056" cy="345674"/>
          </a:xfrm>
          <a:solidFill>
            <a:srgbClr val="4472C4"/>
          </a:solidFill>
        </p:grpSpPr>
        <p:grpSp>
          <p:nvGrpSpPr>
            <p:cNvPr id="57" name="Google Shape;12294;p55">
              <a:extLst>
                <a:ext uri="{FF2B5EF4-FFF2-40B4-BE49-F238E27FC236}">
                  <a16:creationId xmlns:a16="http://schemas.microsoft.com/office/drawing/2014/main" xmlns="" id="{31C8E22B-5268-FDB7-A044-9C83648F8086}"/>
                </a:ext>
              </a:extLst>
            </p:cNvPr>
            <p:cNvGrpSpPr>
              <a:grpSpLocks noGrp="1" noUngrp="1" noRot="1" noMove="1" noResize="1"/>
            </p:cNvGrpSpPr>
            <p:nvPr/>
          </p:nvGrpSpPr>
          <p:grpSpPr>
            <a:xfrm>
              <a:off x="2309155" y="4177413"/>
              <a:ext cx="203862" cy="231903"/>
              <a:chOff x="1512725" y="258500"/>
              <a:chExt cx="4570900" cy="5199625"/>
            </a:xfrm>
            <a:grpFill/>
          </p:grpSpPr>
          <p:sp>
            <p:nvSpPr>
              <p:cNvPr id="59" name="Google Shape;12295;p55">
                <a:extLst>
                  <a:ext uri="{FF2B5EF4-FFF2-40B4-BE49-F238E27FC236}">
                    <a16:creationId xmlns:a16="http://schemas.microsoft.com/office/drawing/2014/main" xmlns="" id="{F811CA91-F203-0364-4746-C062BE369158}"/>
                  </a:ext>
                </a:extLst>
              </p:cNvPr>
              <p:cNvSpPr>
                <a:spLocks noGrp="1" noRot="1" noMove="1" noResize="1" noEditPoints="1" noAdjustHandles="1" noChangeArrowheads="1" noChangeShapeType="1"/>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sp>
            <p:nvSpPr>
              <p:cNvPr id="60" name="Google Shape;12296;p55">
                <a:extLst>
                  <a:ext uri="{FF2B5EF4-FFF2-40B4-BE49-F238E27FC236}">
                    <a16:creationId xmlns:a16="http://schemas.microsoft.com/office/drawing/2014/main" xmlns="" id="{F9179F81-F308-ACC4-F36C-6AAF5901AABE}"/>
                  </a:ext>
                </a:extLst>
              </p:cNvPr>
              <p:cNvSpPr>
                <a:spLocks noGrp="1" noRot="1" noMove="1" noResize="1" noEditPoints="1" noAdjustHandles="1" noChangeArrowheads="1" noChangeShapeType="1"/>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
          <p:nvSpPr>
            <p:cNvPr id="58" name="Google Shape;12297;p55">
              <a:extLst>
                <a:ext uri="{FF2B5EF4-FFF2-40B4-BE49-F238E27FC236}">
                  <a16:creationId xmlns:a16="http://schemas.microsoft.com/office/drawing/2014/main" xmlns="" id="{4C0334E9-8CF1-C927-EA52-48FB0E6D1FDF}"/>
                </a:ext>
              </a:extLst>
            </p:cNvPr>
            <p:cNvSpPr>
              <a:spLocks noGrp="1" noRot="1" noMove="1" noResize="1" noEditPoints="1" noAdjustHandles="1" noChangeArrowheads="1" noChangeShapeType="1"/>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25000" noProof="0">
                <a:ln>
                  <a:noFill/>
                </a:ln>
                <a:solidFill>
                  <a:srgbClr val="000000"/>
                </a:solidFill>
                <a:effectLst/>
                <a:uLnTx/>
                <a:uFillTx/>
                <a:latin typeface="Grandview Display"/>
                <a:ea typeface="+mn-ea"/>
                <a:cs typeface="+mn-cs"/>
              </a:endParaRPr>
            </a:p>
          </p:txBody>
        </p:sp>
      </p:grpSp>
      <p:sp>
        <p:nvSpPr>
          <p:cNvPr id="3" name="Title 2">
            <a:extLst>
              <a:ext uri="{FF2B5EF4-FFF2-40B4-BE49-F238E27FC236}">
                <a16:creationId xmlns:a16="http://schemas.microsoft.com/office/drawing/2014/main" xmlns="" id="{507239CA-ADA1-13F8-2D3E-54EA88290781}"/>
              </a:ext>
            </a:extLst>
          </p:cNvPr>
          <p:cNvSpPr>
            <a:spLocks noGrp="1"/>
          </p:cNvSpPr>
          <p:nvPr>
            <p:ph type="ctrTitle"/>
          </p:nvPr>
        </p:nvSpPr>
        <p:spPr>
          <a:xfrm>
            <a:off x="399190" y="2760634"/>
            <a:ext cx="5935540" cy="1158949"/>
          </a:xfrm>
        </p:spPr>
        <p:txBody>
          <a:bodyPr>
            <a:normAutofit/>
          </a:bodyPr>
          <a:lstStyle/>
          <a:p>
            <a:r>
              <a:rPr lang="en-US" sz="4800" b="1">
                <a:solidFill>
                  <a:schemeClr val="accent1">
                    <a:lumMod val="75000"/>
                  </a:schemeClr>
                </a:solidFill>
                <a:latin typeface="Calibri"/>
                <a:cs typeface="Calibri"/>
              </a:rPr>
              <a:t>Concluding remarks</a:t>
            </a:r>
            <a:endParaRPr lang="en-US" sz="4800" b="1">
              <a:solidFill>
                <a:schemeClr val="accent1">
                  <a:lumMod val="75000"/>
                </a:schemeClr>
              </a:solidFill>
              <a:latin typeface="Calibri" panose="020F0502020204030204" pitchFamily="34" charset="0"/>
              <a:cs typeface="Calibri" panose="020F0502020204030204" pitchFamily="34" charset="0"/>
            </a:endParaRPr>
          </a:p>
        </p:txBody>
      </p:sp>
      <p:sp>
        <p:nvSpPr>
          <p:cNvPr id="4" name="Subtitle 3">
            <a:extLst>
              <a:ext uri="{FF2B5EF4-FFF2-40B4-BE49-F238E27FC236}">
                <a16:creationId xmlns:a16="http://schemas.microsoft.com/office/drawing/2014/main" xmlns="" id="{6E4ACBE6-4399-45CA-25C7-87B31BB834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907932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FCB02-16D5-ADF5-5E1B-1E8F794E4619}"/>
              </a:ext>
            </a:extLst>
          </p:cNvPr>
          <p:cNvSpPr>
            <a:spLocks noGrp="1"/>
          </p:cNvSpPr>
          <p:nvPr>
            <p:ph type="title"/>
          </p:nvPr>
        </p:nvSpPr>
        <p:spPr>
          <a:xfrm>
            <a:off x="609600" y="274638"/>
            <a:ext cx="10972800" cy="937474"/>
          </a:xfrm>
        </p:spPr>
        <p:txBody>
          <a:bodyPr>
            <a:normAutofit/>
          </a:bodyPr>
          <a:lstStyle/>
          <a:p>
            <a:r>
              <a:rPr lang="en-US"/>
              <a:t>In Conclusion</a:t>
            </a:r>
            <a:endParaRPr lang="en-ZA"/>
          </a:p>
        </p:txBody>
      </p:sp>
      <p:graphicFrame>
        <p:nvGraphicFramePr>
          <p:cNvPr id="7" name="Content Placeholder 2">
            <a:extLst>
              <a:ext uri="{FF2B5EF4-FFF2-40B4-BE49-F238E27FC236}">
                <a16:creationId xmlns:a16="http://schemas.microsoft.com/office/drawing/2014/main" xmlns="" id="{0E0C248E-E3BC-174A-F816-32304469ED83}"/>
              </a:ext>
            </a:extLst>
          </p:cNvPr>
          <p:cNvGraphicFramePr>
            <a:graphicFrameLocks noGrp="1"/>
          </p:cNvGraphicFramePr>
          <p:nvPr>
            <p:ph idx="1"/>
            <p:extLst>
              <p:ext uri="{D42A27DB-BD31-4B8C-83A1-F6EECF244321}">
                <p14:modId xmlns:p14="http://schemas.microsoft.com/office/powerpoint/2010/main" xmlns="" val="4264153268"/>
              </p:ext>
            </p:extLst>
          </p:nvPr>
        </p:nvGraphicFramePr>
        <p:xfrm>
          <a:off x="0" y="1318437"/>
          <a:ext cx="11582400" cy="5264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4" descr="A picture containing shape&#10;&#10;Description automatically generated">
            <a:extLst>
              <a:ext uri="{FF2B5EF4-FFF2-40B4-BE49-F238E27FC236}">
                <a16:creationId xmlns:a16="http://schemas.microsoft.com/office/drawing/2014/main" xmlns="" id="{68E73963-83BC-DC51-CF4B-42DCC8A21521}"/>
              </a:ext>
            </a:extLst>
          </p:cNvPr>
          <p:cNvPicPr>
            <a:picLocks/>
          </p:cNvPicPr>
          <p:nvPr/>
        </p:nvPicPr>
        <p:blipFill rotWithShape="1">
          <a:blip r:embed="rId7" cstate="print">
            <a:extLst>
              <a:ext uri="{28A0092B-C50C-407E-A947-70E740481C1C}">
                <a14:useLocalDpi xmlns:a14="http://schemas.microsoft.com/office/drawing/2010/main" xmlns="" val="0"/>
              </a:ext>
            </a:extLst>
          </a:blip>
          <a:srcRect t="4587" r="7322"/>
          <a:stretch/>
        </p:blipFill>
        <p:spPr>
          <a:xfrm>
            <a:off x="9263536"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54D84CB7-6BEF-61F9-1E3E-4E7C36284B69}"/>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0958858" y="11870"/>
            <a:ext cx="1177159" cy="706510"/>
          </a:xfrm>
          <a:prstGeom prst="rect">
            <a:avLst/>
          </a:prstGeom>
        </p:spPr>
      </p:pic>
    </p:spTree>
    <p:extLst>
      <p:ext uri="{BB962C8B-B14F-4D97-AF65-F5344CB8AC3E}">
        <p14:creationId xmlns:p14="http://schemas.microsoft.com/office/powerpoint/2010/main" xmlns="" val="359980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314E154-41AB-448D-8B45-F043B9A98F6E}"/>
                                            </p:graphicEl>
                                          </p:spTgt>
                                        </p:tgtEl>
                                        <p:attrNameLst>
                                          <p:attrName>style.visibility</p:attrName>
                                        </p:attrNameLst>
                                      </p:cBhvr>
                                      <p:to>
                                        <p:strVal val="visible"/>
                                      </p:to>
                                    </p:set>
                                    <p:anim calcmode="lin" valueType="num">
                                      <p:cBhvr additive="base">
                                        <p:cTn id="7" dur="500" fill="hold"/>
                                        <p:tgtEl>
                                          <p:spTgt spid="7">
                                            <p:graphicEl>
                                              <a:dgm id="{C314E154-41AB-448D-8B45-F043B9A98F6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C314E154-41AB-448D-8B45-F043B9A98F6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3AAF7BF9-3135-4843-AD9F-6E72ABA0FCFB}"/>
                                            </p:graphicEl>
                                          </p:spTgt>
                                        </p:tgtEl>
                                        <p:attrNameLst>
                                          <p:attrName>style.visibility</p:attrName>
                                        </p:attrNameLst>
                                      </p:cBhvr>
                                      <p:to>
                                        <p:strVal val="visible"/>
                                      </p:to>
                                    </p:set>
                                    <p:anim calcmode="lin" valueType="num">
                                      <p:cBhvr additive="base">
                                        <p:cTn id="13" dur="500" fill="hold"/>
                                        <p:tgtEl>
                                          <p:spTgt spid="7">
                                            <p:graphicEl>
                                              <a:dgm id="{3AAF7BF9-3135-4843-AD9F-6E72ABA0FCF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3AAF7BF9-3135-4843-AD9F-6E72ABA0FCF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30B07D87-537E-4277-9BA8-6968B76D6CA0}"/>
                                            </p:graphicEl>
                                          </p:spTgt>
                                        </p:tgtEl>
                                        <p:attrNameLst>
                                          <p:attrName>style.visibility</p:attrName>
                                        </p:attrNameLst>
                                      </p:cBhvr>
                                      <p:to>
                                        <p:strVal val="visible"/>
                                      </p:to>
                                    </p:set>
                                    <p:anim calcmode="lin" valueType="num">
                                      <p:cBhvr additive="base">
                                        <p:cTn id="19" dur="500" fill="hold"/>
                                        <p:tgtEl>
                                          <p:spTgt spid="7">
                                            <p:graphicEl>
                                              <a:dgm id="{30B07D87-537E-4277-9BA8-6968B76D6CA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30B07D87-537E-4277-9BA8-6968B76D6CA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48B6B3AF-AF00-44DF-B445-997D64D7292F}"/>
                                            </p:graphicEl>
                                          </p:spTgt>
                                        </p:tgtEl>
                                        <p:attrNameLst>
                                          <p:attrName>style.visibility</p:attrName>
                                        </p:attrNameLst>
                                      </p:cBhvr>
                                      <p:to>
                                        <p:strVal val="visible"/>
                                      </p:to>
                                    </p:set>
                                    <p:anim calcmode="lin" valueType="num">
                                      <p:cBhvr additive="base">
                                        <p:cTn id="25" dur="500" fill="hold"/>
                                        <p:tgtEl>
                                          <p:spTgt spid="7">
                                            <p:graphicEl>
                                              <a:dgm id="{48B6B3AF-AF00-44DF-B445-997D64D7292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48B6B3AF-AF00-44DF-B445-997D64D7292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D87B2597-BEFC-43FE-9182-E8C83387D8BC}"/>
                                            </p:graphicEl>
                                          </p:spTgt>
                                        </p:tgtEl>
                                        <p:attrNameLst>
                                          <p:attrName>style.visibility</p:attrName>
                                        </p:attrNameLst>
                                      </p:cBhvr>
                                      <p:to>
                                        <p:strVal val="visible"/>
                                      </p:to>
                                    </p:set>
                                    <p:anim calcmode="lin" valueType="num">
                                      <p:cBhvr additive="base">
                                        <p:cTn id="31" dur="500" fill="hold"/>
                                        <p:tgtEl>
                                          <p:spTgt spid="7">
                                            <p:graphicEl>
                                              <a:dgm id="{D87B2597-BEFC-43FE-9182-E8C83387D8B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D87B2597-BEFC-43FE-9182-E8C83387D8B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12A396FF-045B-42E0-8FC1-9DCF56E081A7}"/>
                                            </p:graphicEl>
                                          </p:spTgt>
                                        </p:tgtEl>
                                        <p:attrNameLst>
                                          <p:attrName>style.visibility</p:attrName>
                                        </p:attrNameLst>
                                      </p:cBhvr>
                                      <p:to>
                                        <p:strVal val="visible"/>
                                      </p:to>
                                    </p:set>
                                    <p:anim calcmode="lin" valueType="num">
                                      <p:cBhvr additive="base">
                                        <p:cTn id="37" dur="500" fill="hold"/>
                                        <p:tgtEl>
                                          <p:spTgt spid="7">
                                            <p:graphicEl>
                                              <a:dgm id="{12A396FF-045B-42E0-8FC1-9DCF56E081A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12A396FF-045B-42E0-8FC1-9DCF56E081A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7343416E-2C0C-4FFE-8525-E9892A37DF2C}"/>
                                            </p:graphicEl>
                                          </p:spTgt>
                                        </p:tgtEl>
                                        <p:attrNameLst>
                                          <p:attrName>style.visibility</p:attrName>
                                        </p:attrNameLst>
                                      </p:cBhvr>
                                      <p:to>
                                        <p:strVal val="visible"/>
                                      </p:to>
                                    </p:set>
                                    <p:anim calcmode="lin" valueType="num">
                                      <p:cBhvr additive="base">
                                        <p:cTn id="43" dur="500" fill="hold"/>
                                        <p:tgtEl>
                                          <p:spTgt spid="7">
                                            <p:graphicEl>
                                              <a:dgm id="{7343416E-2C0C-4FFE-8525-E9892A37DF2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7343416E-2C0C-4FFE-8525-E9892A37DF2C}"/>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graphicEl>
                                              <a:dgm id="{037C1010-6294-4E41-B0E6-A6613A494766}"/>
                                            </p:graphicEl>
                                          </p:spTgt>
                                        </p:tgtEl>
                                        <p:attrNameLst>
                                          <p:attrName>style.visibility</p:attrName>
                                        </p:attrNameLst>
                                      </p:cBhvr>
                                      <p:to>
                                        <p:strVal val="visible"/>
                                      </p:to>
                                    </p:set>
                                    <p:anim calcmode="lin" valueType="num">
                                      <p:cBhvr additive="base">
                                        <p:cTn id="49" dur="500" fill="hold"/>
                                        <p:tgtEl>
                                          <p:spTgt spid="7">
                                            <p:graphicEl>
                                              <a:dgm id="{037C1010-6294-4E41-B0E6-A6613A49476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dgm id="{037C1010-6294-4E41-B0E6-A6613A49476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329FB78-3F89-F95F-0138-F72EE04021B2}"/>
              </a:ext>
            </a:extLst>
          </p:cNvPr>
          <p:cNvSpPr>
            <a:spLocks noGrp="1" noRot="1" noMove="1" noResize="1" noEditPoints="1" noAdjustHandles="1" noChangeArrowheads="1" noChangeShapeType="1"/>
          </p:cNvSpPr>
          <p:nvPr/>
        </p:nvSpPr>
        <p:spPr>
          <a:xfrm>
            <a:off x="0" y="-1"/>
            <a:ext cx="12192000" cy="6858001"/>
          </a:xfrm>
          <a:prstGeom prst="rect">
            <a:avLst/>
          </a:prstGeom>
          <a:solidFill>
            <a:schemeClr val="bg1">
              <a:alpha val="92000"/>
            </a:schemeClr>
          </a:solidFill>
          <a:ln>
            <a:noFill/>
            <a:extLst>
              <a:ext uri="{C807C97D-BFC1-408E-A445-0C87EB9F89A2}">
                <ask:lineSketchStyleProps xmlns:ask="http://schemas.microsoft.com/office/drawing/2018/sketchyshapes" xmlns="" sd="981765707">
                  <a:custGeom>
                    <a:avLst/>
                    <a:gdLst>
                      <a:gd name="connsiteX0" fmla="*/ 0 w 11792607"/>
                      <a:gd name="connsiteY0" fmla="*/ 0 h 6211614"/>
                      <a:gd name="connsiteX1" fmla="*/ 235852 w 11792607"/>
                      <a:gd name="connsiteY1" fmla="*/ 0 h 6211614"/>
                      <a:gd name="connsiteX2" fmla="*/ 707556 w 11792607"/>
                      <a:gd name="connsiteY2" fmla="*/ 0 h 6211614"/>
                      <a:gd name="connsiteX3" fmla="*/ 1297187 w 11792607"/>
                      <a:gd name="connsiteY3" fmla="*/ 0 h 6211614"/>
                      <a:gd name="connsiteX4" fmla="*/ 2122669 w 11792607"/>
                      <a:gd name="connsiteY4" fmla="*/ 0 h 6211614"/>
                      <a:gd name="connsiteX5" fmla="*/ 2948152 w 11792607"/>
                      <a:gd name="connsiteY5" fmla="*/ 0 h 6211614"/>
                      <a:gd name="connsiteX6" fmla="*/ 3184004 w 11792607"/>
                      <a:gd name="connsiteY6" fmla="*/ 0 h 6211614"/>
                      <a:gd name="connsiteX7" fmla="*/ 3773634 w 11792607"/>
                      <a:gd name="connsiteY7" fmla="*/ 0 h 6211614"/>
                      <a:gd name="connsiteX8" fmla="*/ 4245339 w 11792607"/>
                      <a:gd name="connsiteY8" fmla="*/ 0 h 6211614"/>
                      <a:gd name="connsiteX9" fmla="*/ 4834969 w 11792607"/>
                      <a:gd name="connsiteY9" fmla="*/ 0 h 6211614"/>
                      <a:gd name="connsiteX10" fmla="*/ 5660451 w 11792607"/>
                      <a:gd name="connsiteY10" fmla="*/ 0 h 6211614"/>
                      <a:gd name="connsiteX11" fmla="*/ 6014230 w 11792607"/>
                      <a:gd name="connsiteY11" fmla="*/ 0 h 6211614"/>
                      <a:gd name="connsiteX12" fmla="*/ 6839712 w 11792607"/>
                      <a:gd name="connsiteY12" fmla="*/ 0 h 6211614"/>
                      <a:gd name="connsiteX13" fmla="*/ 7193490 w 11792607"/>
                      <a:gd name="connsiteY13" fmla="*/ 0 h 6211614"/>
                      <a:gd name="connsiteX14" fmla="*/ 7901047 w 11792607"/>
                      <a:gd name="connsiteY14" fmla="*/ 0 h 6211614"/>
                      <a:gd name="connsiteX15" fmla="*/ 8136899 w 11792607"/>
                      <a:gd name="connsiteY15" fmla="*/ 0 h 6211614"/>
                      <a:gd name="connsiteX16" fmla="*/ 8844455 w 11792607"/>
                      <a:gd name="connsiteY16" fmla="*/ 0 h 6211614"/>
                      <a:gd name="connsiteX17" fmla="*/ 9316160 w 11792607"/>
                      <a:gd name="connsiteY17" fmla="*/ 0 h 6211614"/>
                      <a:gd name="connsiteX18" fmla="*/ 10023716 w 11792607"/>
                      <a:gd name="connsiteY18" fmla="*/ 0 h 6211614"/>
                      <a:gd name="connsiteX19" fmla="*/ 10613346 w 11792607"/>
                      <a:gd name="connsiteY19" fmla="*/ 0 h 6211614"/>
                      <a:gd name="connsiteX20" fmla="*/ 11202977 w 11792607"/>
                      <a:gd name="connsiteY20" fmla="*/ 0 h 6211614"/>
                      <a:gd name="connsiteX21" fmla="*/ 11792607 w 11792607"/>
                      <a:gd name="connsiteY21" fmla="*/ 0 h 6211614"/>
                      <a:gd name="connsiteX22" fmla="*/ 11792607 w 11792607"/>
                      <a:gd name="connsiteY22" fmla="*/ 626808 h 6211614"/>
                      <a:gd name="connsiteX23" fmla="*/ 11792607 w 11792607"/>
                      <a:gd name="connsiteY23" fmla="*/ 1253617 h 6211614"/>
                      <a:gd name="connsiteX24" fmla="*/ 11792607 w 11792607"/>
                      <a:gd name="connsiteY24" fmla="*/ 1694077 h 6211614"/>
                      <a:gd name="connsiteX25" fmla="*/ 11792607 w 11792607"/>
                      <a:gd name="connsiteY25" fmla="*/ 2320885 h 6211614"/>
                      <a:gd name="connsiteX26" fmla="*/ 11792607 w 11792607"/>
                      <a:gd name="connsiteY26" fmla="*/ 2885577 h 6211614"/>
                      <a:gd name="connsiteX27" fmla="*/ 11792607 w 11792607"/>
                      <a:gd name="connsiteY27" fmla="*/ 3388153 h 6211614"/>
                      <a:gd name="connsiteX28" fmla="*/ 11792607 w 11792607"/>
                      <a:gd name="connsiteY28" fmla="*/ 3828613 h 6211614"/>
                      <a:gd name="connsiteX29" fmla="*/ 11792607 w 11792607"/>
                      <a:gd name="connsiteY29" fmla="*/ 4517537 h 6211614"/>
                      <a:gd name="connsiteX30" fmla="*/ 11792607 w 11792607"/>
                      <a:gd name="connsiteY30" fmla="*/ 4957997 h 6211614"/>
                      <a:gd name="connsiteX31" fmla="*/ 11792607 w 11792607"/>
                      <a:gd name="connsiteY31" fmla="*/ 5336341 h 6211614"/>
                      <a:gd name="connsiteX32" fmla="*/ 11792607 w 11792607"/>
                      <a:gd name="connsiteY32" fmla="*/ 6211614 h 6211614"/>
                      <a:gd name="connsiteX33" fmla="*/ 11202977 w 11792607"/>
                      <a:gd name="connsiteY33" fmla="*/ 6211614 h 6211614"/>
                      <a:gd name="connsiteX34" fmla="*/ 10613346 w 11792607"/>
                      <a:gd name="connsiteY34" fmla="*/ 6211614 h 6211614"/>
                      <a:gd name="connsiteX35" fmla="*/ 10141642 w 11792607"/>
                      <a:gd name="connsiteY35" fmla="*/ 6211614 h 6211614"/>
                      <a:gd name="connsiteX36" fmla="*/ 9552012 w 11792607"/>
                      <a:gd name="connsiteY36" fmla="*/ 6211614 h 6211614"/>
                      <a:gd name="connsiteX37" fmla="*/ 9316160 w 11792607"/>
                      <a:gd name="connsiteY37" fmla="*/ 6211614 h 6211614"/>
                      <a:gd name="connsiteX38" fmla="*/ 8608603 w 11792607"/>
                      <a:gd name="connsiteY38" fmla="*/ 6211614 h 6211614"/>
                      <a:gd name="connsiteX39" fmla="*/ 7901047 w 11792607"/>
                      <a:gd name="connsiteY39" fmla="*/ 6211614 h 6211614"/>
                      <a:gd name="connsiteX40" fmla="*/ 7429342 w 11792607"/>
                      <a:gd name="connsiteY40" fmla="*/ 6211614 h 6211614"/>
                      <a:gd name="connsiteX41" fmla="*/ 7193490 w 11792607"/>
                      <a:gd name="connsiteY41" fmla="*/ 6211614 h 6211614"/>
                      <a:gd name="connsiteX42" fmla="*/ 6839712 w 11792607"/>
                      <a:gd name="connsiteY42" fmla="*/ 6211614 h 6211614"/>
                      <a:gd name="connsiteX43" fmla="*/ 6485934 w 11792607"/>
                      <a:gd name="connsiteY43" fmla="*/ 6211614 h 6211614"/>
                      <a:gd name="connsiteX44" fmla="*/ 5660451 w 11792607"/>
                      <a:gd name="connsiteY44" fmla="*/ 6211614 h 6211614"/>
                      <a:gd name="connsiteX45" fmla="*/ 4952895 w 11792607"/>
                      <a:gd name="connsiteY45" fmla="*/ 6211614 h 6211614"/>
                      <a:gd name="connsiteX46" fmla="*/ 4599117 w 11792607"/>
                      <a:gd name="connsiteY46" fmla="*/ 6211614 h 6211614"/>
                      <a:gd name="connsiteX47" fmla="*/ 3891560 w 11792607"/>
                      <a:gd name="connsiteY47" fmla="*/ 6211614 h 6211614"/>
                      <a:gd name="connsiteX48" fmla="*/ 3066078 w 11792607"/>
                      <a:gd name="connsiteY48" fmla="*/ 6211614 h 6211614"/>
                      <a:gd name="connsiteX49" fmla="*/ 2476447 w 11792607"/>
                      <a:gd name="connsiteY49" fmla="*/ 6211614 h 6211614"/>
                      <a:gd name="connsiteX50" fmla="*/ 1768891 w 11792607"/>
                      <a:gd name="connsiteY50" fmla="*/ 6211614 h 6211614"/>
                      <a:gd name="connsiteX51" fmla="*/ 1061335 w 11792607"/>
                      <a:gd name="connsiteY51" fmla="*/ 6211614 h 6211614"/>
                      <a:gd name="connsiteX52" fmla="*/ 0 w 11792607"/>
                      <a:gd name="connsiteY52" fmla="*/ 6211614 h 6211614"/>
                      <a:gd name="connsiteX53" fmla="*/ 0 w 11792607"/>
                      <a:gd name="connsiteY53" fmla="*/ 5709038 h 6211614"/>
                      <a:gd name="connsiteX54" fmla="*/ 0 w 11792607"/>
                      <a:gd name="connsiteY54" fmla="*/ 5020113 h 6211614"/>
                      <a:gd name="connsiteX55" fmla="*/ 0 w 11792607"/>
                      <a:gd name="connsiteY55" fmla="*/ 4393305 h 6211614"/>
                      <a:gd name="connsiteX56" fmla="*/ 0 w 11792607"/>
                      <a:gd name="connsiteY56" fmla="*/ 3828613 h 6211614"/>
                      <a:gd name="connsiteX57" fmla="*/ 0 w 11792607"/>
                      <a:gd name="connsiteY57" fmla="*/ 3139689 h 6211614"/>
                      <a:gd name="connsiteX58" fmla="*/ 0 w 11792607"/>
                      <a:gd name="connsiteY58" fmla="*/ 2761345 h 6211614"/>
                      <a:gd name="connsiteX59" fmla="*/ 0 w 11792607"/>
                      <a:gd name="connsiteY59" fmla="*/ 2134536 h 6211614"/>
                      <a:gd name="connsiteX60" fmla="*/ 0 w 11792607"/>
                      <a:gd name="connsiteY60" fmla="*/ 1507728 h 6211614"/>
                      <a:gd name="connsiteX61" fmla="*/ 0 w 11792607"/>
                      <a:gd name="connsiteY61" fmla="*/ 818804 h 6211614"/>
                      <a:gd name="connsiteX62" fmla="*/ 0 w 11792607"/>
                      <a:gd name="connsiteY62" fmla="*/ 0 h 621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792607" h="6211614" fill="none" extrusionOk="0">
                        <a:moveTo>
                          <a:pt x="0" y="0"/>
                        </a:moveTo>
                        <a:cubicBezTo>
                          <a:pt x="91966" y="-12667"/>
                          <a:pt x="165535" y="20312"/>
                          <a:pt x="235852" y="0"/>
                        </a:cubicBezTo>
                        <a:cubicBezTo>
                          <a:pt x="306169" y="-20312"/>
                          <a:pt x="599412" y="54268"/>
                          <a:pt x="707556" y="0"/>
                        </a:cubicBezTo>
                        <a:cubicBezTo>
                          <a:pt x="815700" y="-54268"/>
                          <a:pt x="1156980" y="3830"/>
                          <a:pt x="1297187" y="0"/>
                        </a:cubicBezTo>
                        <a:cubicBezTo>
                          <a:pt x="1437394" y="-3830"/>
                          <a:pt x="1916446" y="38139"/>
                          <a:pt x="2122669" y="0"/>
                        </a:cubicBezTo>
                        <a:cubicBezTo>
                          <a:pt x="2328892" y="-38139"/>
                          <a:pt x="2715561" y="98829"/>
                          <a:pt x="2948152" y="0"/>
                        </a:cubicBezTo>
                        <a:cubicBezTo>
                          <a:pt x="3180743" y="-98829"/>
                          <a:pt x="3132927" y="26539"/>
                          <a:pt x="3184004" y="0"/>
                        </a:cubicBezTo>
                        <a:cubicBezTo>
                          <a:pt x="3235081" y="-26539"/>
                          <a:pt x="3479528" y="21116"/>
                          <a:pt x="3773634" y="0"/>
                        </a:cubicBezTo>
                        <a:cubicBezTo>
                          <a:pt x="4067740" y="-21116"/>
                          <a:pt x="4049629" y="53956"/>
                          <a:pt x="4245339" y="0"/>
                        </a:cubicBezTo>
                        <a:cubicBezTo>
                          <a:pt x="4441050" y="-53956"/>
                          <a:pt x="4691083" y="6024"/>
                          <a:pt x="4834969" y="0"/>
                        </a:cubicBezTo>
                        <a:cubicBezTo>
                          <a:pt x="4978855" y="-6024"/>
                          <a:pt x="5474593" y="82889"/>
                          <a:pt x="5660451" y="0"/>
                        </a:cubicBezTo>
                        <a:cubicBezTo>
                          <a:pt x="5846309" y="-82889"/>
                          <a:pt x="5857645" y="12230"/>
                          <a:pt x="6014230" y="0"/>
                        </a:cubicBezTo>
                        <a:cubicBezTo>
                          <a:pt x="6170815" y="-12230"/>
                          <a:pt x="6637769" y="45308"/>
                          <a:pt x="6839712" y="0"/>
                        </a:cubicBezTo>
                        <a:cubicBezTo>
                          <a:pt x="7041655" y="-45308"/>
                          <a:pt x="7076166" y="1156"/>
                          <a:pt x="7193490" y="0"/>
                        </a:cubicBezTo>
                        <a:cubicBezTo>
                          <a:pt x="7310814" y="-1156"/>
                          <a:pt x="7606901" y="17252"/>
                          <a:pt x="7901047" y="0"/>
                        </a:cubicBezTo>
                        <a:cubicBezTo>
                          <a:pt x="8195193" y="-17252"/>
                          <a:pt x="8035810" y="12185"/>
                          <a:pt x="8136899" y="0"/>
                        </a:cubicBezTo>
                        <a:cubicBezTo>
                          <a:pt x="8237988" y="-12185"/>
                          <a:pt x="8603365" y="27875"/>
                          <a:pt x="8844455" y="0"/>
                        </a:cubicBezTo>
                        <a:cubicBezTo>
                          <a:pt x="9085545" y="-27875"/>
                          <a:pt x="9097794" y="52370"/>
                          <a:pt x="9316160" y="0"/>
                        </a:cubicBezTo>
                        <a:cubicBezTo>
                          <a:pt x="9534526" y="-52370"/>
                          <a:pt x="9791862" y="49354"/>
                          <a:pt x="10023716" y="0"/>
                        </a:cubicBezTo>
                        <a:cubicBezTo>
                          <a:pt x="10255570" y="-49354"/>
                          <a:pt x="10349193" y="64135"/>
                          <a:pt x="10613346" y="0"/>
                        </a:cubicBezTo>
                        <a:cubicBezTo>
                          <a:pt x="10877499" y="-64135"/>
                          <a:pt x="11044659" y="16913"/>
                          <a:pt x="11202977" y="0"/>
                        </a:cubicBezTo>
                        <a:cubicBezTo>
                          <a:pt x="11361295" y="-16913"/>
                          <a:pt x="11536424" y="53336"/>
                          <a:pt x="11792607" y="0"/>
                        </a:cubicBezTo>
                        <a:cubicBezTo>
                          <a:pt x="11850220" y="164021"/>
                          <a:pt x="11780476" y="435780"/>
                          <a:pt x="11792607" y="626808"/>
                        </a:cubicBezTo>
                        <a:cubicBezTo>
                          <a:pt x="11804738" y="817836"/>
                          <a:pt x="11744043" y="1013377"/>
                          <a:pt x="11792607" y="1253617"/>
                        </a:cubicBezTo>
                        <a:cubicBezTo>
                          <a:pt x="11841171" y="1493857"/>
                          <a:pt x="11782680" y="1591623"/>
                          <a:pt x="11792607" y="1694077"/>
                        </a:cubicBezTo>
                        <a:cubicBezTo>
                          <a:pt x="11802534" y="1796531"/>
                          <a:pt x="11732862" y="2044484"/>
                          <a:pt x="11792607" y="2320885"/>
                        </a:cubicBezTo>
                        <a:cubicBezTo>
                          <a:pt x="11852352" y="2597286"/>
                          <a:pt x="11752579" y="2626442"/>
                          <a:pt x="11792607" y="2885577"/>
                        </a:cubicBezTo>
                        <a:cubicBezTo>
                          <a:pt x="11832635" y="3144712"/>
                          <a:pt x="11743191" y="3271839"/>
                          <a:pt x="11792607" y="3388153"/>
                        </a:cubicBezTo>
                        <a:cubicBezTo>
                          <a:pt x="11842023" y="3504467"/>
                          <a:pt x="11791003" y="3673769"/>
                          <a:pt x="11792607" y="3828613"/>
                        </a:cubicBezTo>
                        <a:cubicBezTo>
                          <a:pt x="11794211" y="3983457"/>
                          <a:pt x="11774315" y="4269928"/>
                          <a:pt x="11792607" y="4517537"/>
                        </a:cubicBezTo>
                        <a:cubicBezTo>
                          <a:pt x="11810899" y="4765146"/>
                          <a:pt x="11781008" y="4754485"/>
                          <a:pt x="11792607" y="4957997"/>
                        </a:cubicBezTo>
                        <a:cubicBezTo>
                          <a:pt x="11804206" y="5161509"/>
                          <a:pt x="11790460" y="5218656"/>
                          <a:pt x="11792607" y="5336341"/>
                        </a:cubicBezTo>
                        <a:cubicBezTo>
                          <a:pt x="11794754" y="5454026"/>
                          <a:pt x="11783357" y="5894205"/>
                          <a:pt x="11792607" y="6211614"/>
                        </a:cubicBezTo>
                        <a:cubicBezTo>
                          <a:pt x="11532627" y="6280560"/>
                          <a:pt x="11462302" y="6197441"/>
                          <a:pt x="11202977" y="6211614"/>
                        </a:cubicBezTo>
                        <a:cubicBezTo>
                          <a:pt x="10943652" y="6225787"/>
                          <a:pt x="10802908" y="6182312"/>
                          <a:pt x="10613346" y="6211614"/>
                        </a:cubicBezTo>
                        <a:cubicBezTo>
                          <a:pt x="10423784" y="6240916"/>
                          <a:pt x="10333919" y="6167886"/>
                          <a:pt x="10141642" y="6211614"/>
                        </a:cubicBezTo>
                        <a:cubicBezTo>
                          <a:pt x="9949365" y="6255342"/>
                          <a:pt x="9756866" y="6160173"/>
                          <a:pt x="9552012" y="6211614"/>
                        </a:cubicBezTo>
                        <a:cubicBezTo>
                          <a:pt x="9347158" y="6263055"/>
                          <a:pt x="9433487" y="6208538"/>
                          <a:pt x="9316160" y="6211614"/>
                        </a:cubicBezTo>
                        <a:cubicBezTo>
                          <a:pt x="9198833" y="6214690"/>
                          <a:pt x="8862799" y="6132238"/>
                          <a:pt x="8608603" y="6211614"/>
                        </a:cubicBezTo>
                        <a:cubicBezTo>
                          <a:pt x="8354407" y="6290990"/>
                          <a:pt x="8189617" y="6197844"/>
                          <a:pt x="7901047" y="6211614"/>
                        </a:cubicBezTo>
                        <a:cubicBezTo>
                          <a:pt x="7612477" y="6225384"/>
                          <a:pt x="7651224" y="6166072"/>
                          <a:pt x="7429342" y="6211614"/>
                        </a:cubicBezTo>
                        <a:cubicBezTo>
                          <a:pt x="7207461" y="6257156"/>
                          <a:pt x="7258830" y="6191981"/>
                          <a:pt x="7193490" y="6211614"/>
                        </a:cubicBezTo>
                        <a:cubicBezTo>
                          <a:pt x="7128150" y="6231247"/>
                          <a:pt x="7003215" y="6185074"/>
                          <a:pt x="6839712" y="6211614"/>
                        </a:cubicBezTo>
                        <a:cubicBezTo>
                          <a:pt x="6676209" y="6238154"/>
                          <a:pt x="6641781" y="6174930"/>
                          <a:pt x="6485934" y="6211614"/>
                        </a:cubicBezTo>
                        <a:cubicBezTo>
                          <a:pt x="6330087" y="6248298"/>
                          <a:pt x="5827934" y="6138065"/>
                          <a:pt x="5660451" y="6211614"/>
                        </a:cubicBezTo>
                        <a:cubicBezTo>
                          <a:pt x="5492968" y="6285163"/>
                          <a:pt x="5097738" y="6143431"/>
                          <a:pt x="4952895" y="6211614"/>
                        </a:cubicBezTo>
                        <a:cubicBezTo>
                          <a:pt x="4808052" y="6279797"/>
                          <a:pt x="4766548" y="6201222"/>
                          <a:pt x="4599117" y="6211614"/>
                        </a:cubicBezTo>
                        <a:cubicBezTo>
                          <a:pt x="4431686" y="6222006"/>
                          <a:pt x="4224478" y="6126919"/>
                          <a:pt x="3891560" y="6211614"/>
                        </a:cubicBezTo>
                        <a:cubicBezTo>
                          <a:pt x="3558642" y="6296309"/>
                          <a:pt x="3442263" y="6163054"/>
                          <a:pt x="3066078" y="6211614"/>
                        </a:cubicBezTo>
                        <a:cubicBezTo>
                          <a:pt x="2689893" y="6260174"/>
                          <a:pt x="2700977" y="6193327"/>
                          <a:pt x="2476447" y="6211614"/>
                        </a:cubicBezTo>
                        <a:cubicBezTo>
                          <a:pt x="2251917" y="6229901"/>
                          <a:pt x="2065845" y="6206068"/>
                          <a:pt x="1768891" y="6211614"/>
                        </a:cubicBezTo>
                        <a:cubicBezTo>
                          <a:pt x="1471937" y="6217160"/>
                          <a:pt x="1292170" y="6165297"/>
                          <a:pt x="1061335" y="6211614"/>
                        </a:cubicBezTo>
                        <a:cubicBezTo>
                          <a:pt x="830500" y="6257931"/>
                          <a:pt x="338834" y="6129917"/>
                          <a:pt x="0" y="6211614"/>
                        </a:cubicBezTo>
                        <a:cubicBezTo>
                          <a:pt x="-59128" y="6109137"/>
                          <a:pt x="14854" y="5949185"/>
                          <a:pt x="0" y="5709038"/>
                        </a:cubicBezTo>
                        <a:cubicBezTo>
                          <a:pt x="-14854" y="5468891"/>
                          <a:pt x="1735" y="5244383"/>
                          <a:pt x="0" y="5020113"/>
                        </a:cubicBezTo>
                        <a:cubicBezTo>
                          <a:pt x="-1735" y="4795843"/>
                          <a:pt x="66129" y="4658372"/>
                          <a:pt x="0" y="4393305"/>
                        </a:cubicBezTo>
                        <a:cubicBezTo>
                          <a:pt x="-66129" y="4128238"/>
                          <a:pt x="3264" y="3943036"/>
                          <a:pt x="0" y="3828613"/>
                        </a:cubicBezTo>
                        <a:cubicBezTo>
                          <a:pt x="-3264" y="3714190"/>
                          <a:pt x="10138" y="3477347"/>
                          <a:pt x="0" y="3139689"/>
                        </a:cubicBezTo>
                        <a:cubicBezTo>
                          <a:pt x="-10138" y="2802031"/>
                          <a:pt x="44740" y="2859535"/>
                          <a:pt x="0" y="2761345"/>
                        </a:cubicBezTo>
                        <a:cubicBezTo>
                          <a:pt x="-44740" y="2663155"/>
                          <a:pt x="64367" y="2269489"/>
                          <a:pt x="0" y="2134536"/>
                        </a:cubicBezTo>
                        <a:cubicBezTo>
                          <a:pt x="-64367" y="1999583"/>
                          <a:pt x="32790" y="1743908"/>
                          <a:pt x="0" y="1507728"/>
                        </a:cubicBezTo>
                        <a:cubicBezTo>
                          <a:pt x="-32790" y="1271548"/>
                          <a:pt x="43830" y="1139701"/>
                          <a:pt x="0" y="818804"/>
                        </a:cubicBezTo>
                        <a:cubicBezTo>
                          <a:pt x="-43830" y="497907"/>
                          <a:pt x="79137" y="389243"/>
                          <a:pt x="0" y="0"/>
                        </a:cubicBezTo>
                        <a:close/>
                      </a:path>
                      <a:path w="11792607" h="6211614" stroke="0" extrusionOk="0">
                        <a:moveTo>
                          <a:pt x="0" y="0"/>
                        </a:moveTo>
                        <a:cubicBezTo>
                          <a:pt x="329543" y="-90662"/>
                          <a:pt x="656877" y="79767"/>
                          <a:pt x="825482" y="0"/>
                        </a:cubicBezTo>
                        <a:cubicBezTo>
                          <a:pt x="994087" y="-79767"/>
                          <a:pt x="1159009" y="53101"/>
                          <a:pt x="1415113" y="0"/>
                        </a:cubicBezTo>
                        <a:cubicBezTo>
                          <a:pt x="1671217" y="-53101"/>
                          <a:pt x="1653239" y="13755"/>
                          <a:pt x="1768891" y="0"/>
                        </a:cubicBezTo>
                        <a:cubicBezTo>
                          <a:pt x="1884543" y="-13755"/>
                          <a:pt x="2079271" y="18200"/>
                          <a:pt x="2358521" y="0"/>
                        </a:cubicBezTo>
                        <a:cubicBezTo>
                          <a:pt x="2637771" y="-18200"/>
                          <a:pt x="2806833" y="4044"/>
                          <a:pt x="3184004" y="0"/>
                        </a:cubicBezTo>
                        <a:cubicBezTo>
                          <a:pt x="3561175" y="-4044"/>
                          <a:pt x="3365103" y="17439"/>
                          <a:pt x="3537782" y="0"/>
                        </a:cubicBezTo>
                        <a:cubicBezTo>
                          <a:pt x="3710461" y="-17439"/>
                          <a:pt x="3684649" y="8718"/>
                          <a:pt x="3773634" y="0"/>
                        </a:cubicBezTo>
                        <a:cubicBezTo>
                          <a:pt x="3862619" y="-8718"/>
                          <a:pt x="4152092" y="19514"/>
                          <a:pt x="4363265" y="0"/>
                        </a:cubicBezTo>
                        <a:cubicBezTo>
                          <a:pt x="4574438" y="-19514"/>
                          <a:pt x="4722926" y="56964"/>
                          <a:pt x="4952895" y="0"/>
                        </a:cubicBezTo>
                        <a:cubicBezTo>
                          <a:pt x="5182864" y="-56964"/>
                          <a:pt x="5332841" y="14170"/>
                          <a:pt x="5660451" y="0"/>
                        </a:cubicBezTo>
                        <a:cubicBezTo>
                          <a:pt x="5988061" y="-14170"/>
                          <a:pt x="6013441" y="24592"/>
                          <a:pt x="6132156" y="0"/>
                        </a:cubicBezTo>
                        <a:cubicBezTo>
                          <a:pt x="6250872" y="-24592"/>
                          <a:pt x="6315372" y="25292"/>
                          <a:pt x="6368008" y="0"/>
                        </a:cubicBezTo>
                        <a:cubicBezTo>
                          <a:pt x="6420644" y="-25292"/>
                          <a:pt x="6559456" y="35488"/>
                          <a:pt x="6721786" y="0"/>
                        </a:cubicBezTo>
                        <a:cubicBezTo>
                          <a:pt x="6884116" y="-35488"/>
                          <a:pt x="7170645" y="14079"/>
                          <a:pt x="7547268" y="0"/>
                        </a:cubicBezTo>
                        <a:cubicBezTo>
                          <a:pt x="7923891" y="-14079"/>
                          <a:pt x="7748830" y="25764"/>
                          <a:pt x="7901047" y="0"/>
                        </a:cubicBezTo>
                        <a:cubicBezTo>
                          <a:pt x="8053264" y="-25764"/>
                          <a:pt x="8164808" y="41477"/>
                          <a:pt x="8254825" y="0"/>
                        </a:cubicBezTo>
                        <a:cubicBezTo>
                          <a:pt x="8344842" y="-41477"/>
                          <a:pt x="8529838" y="28312"/>
                          <a:pt x="8608603" y="0"/>
                        </a:cubicBezTo>
                        <a:cubicBezTo>
                          <a:pt x="8687368" y="-28312"/>
                          <a:pt x="9110113" y="91208"/>
                          <a:pt x="9434086" y="0"/>
                        </a:cubicBezTo>
                        <a:cubicBezTo>
                          <a:pt x="9758059" y="-91208"/>
                          <a:pt x="9993828" y="47767"/>
                          <a:pt x="10141642" y="0"/>
                        </a:cubicBezTo>
                        <a:cubicBezTo>
                          <a:pt x="10289456" y="-47767"/>
                          <a:pt x="10415137" y="2187"/>
                          <a:pt x="10495420" y="0"/>
                        </a:cubicBezTo>
                        <a:cubicBezTo>
                          <a:pt x="10575703" y="-2187"/>
                          <a:pt x="10712234" y="10417"/>
                          <a:pt x="10849198" y="0"/>
                        </a:cubicBezTo>
                        <a:cubicBezTo>
                          <a:pt x="10986162" y="-10417"/>
                          <a:pt x="10998735" y="14844"/>
                          <a:pt x="11085051" y="0"/>
                        </a:cubicBezTo>
                        <a:cubicBezTo>
                          <a:pt x="11171367" y="-14844"/>
                          <a:pt x="11494972" y="64641"/>
                          <a:pt x="11792607" y="0"/>
                        </a:cubicBezTo>
                        <a:cubicBezTo>
                          <a:pt x="11864349" y="211635"/>
                          <a:pt x="11724023" y="366896"/>
                          <a:pt x="11792607" y="688924"/>
                        </a:cubicBezTo>
                        <a:cubicBezTo>
                          <a:pt x="11861191" y="1010952"/>
                          <a:pt x="11775645" y="1016940"/>
                          <a:pt x="11792607" y="1253617"/>
                        </a:cubicBezTo>
                        <a:cubicBezTo>
                          <a:pt x="11809569" y="1490294"/>
                          <a:pt x="11762742" y="1461685"/>
                          <a:pt x="11792607" y="1631960"/>
                        </a:cubicBezTo>
                        <a:cubicBezTo>
                          <a:pt x="11822472" y="1802235"/>
                          <a:pt x="11744862" y="2100034"/>
                          <a:pt x="11792607" y="2320885"/>
                        </a:cubicBezTo>
                        <a:cubicBezTo>
                          <a:pt x="11840352" y="2541736"/>
                          <a:pt x="11776309" y="2616381"/>
                          <a:pt x="11792607" y="2823461"/>
                        </a:cubicBezTo>
                        <a:cubicBezTo>
                          <a:pt x="11808905" y="3030541"/>
                          <a:pt x="11773387" y="3167580"/>
                          <a:pt x="11792607" y="3450269"/>
                        </a:cubicBezTo>
                        <a:cubicBezTo>
                          <a:pt x="11811827" y="3732958"/>
                          <a:pt x="11754983" y="3714953"/>
                          <a:pt x="11792607" y="3828613"/>
                        </a:cubicBezTo>
                        <a:cubicBezTo>
                          <a:pt x="11830231" y="3942273"/>
                          <a:pt x="11787796" y="4314867"/>
                          <a:pt x="11792607" y="4517537"/>
                        </a:cubicBezTo>
                        <a:cubicBezTo>
                          <a:pt x="11797418" y="4720207"/>
                          <a:pt x="11734427" y="4825611"/>
                          <a:pt x="11792607" y="5082230"/>
                        </a:cubicBezTo>
                        <a:cubicBezTo>
                          <a:pt x="11850787" y="5338849"/>
                          <a:pt x="11748163" y="5334429"/>
                          <a:pt x="11792607" y="5584806"/>
                        </a:cubicBezTo>
                        <a:cubicBezTo>
                          <a:pt x="11837051" y="5835183"/>
                          <a:pt x="11788073" y="5904404"/>
                          <a:pt x="11792607" y="6211614"/>
                        </a:cubicBezTo>
                        <a:cubicBezTo>
                          <a:pt x="11681278" y="6233689"/>
                          <a:pt x="11611740" y="6189618"/>
                          <a:pt x="11556755" y="6211614"/>
                        </a:cubicBezTo>
                        <a:cubicBezTo>
                          <a:pt x="11501770" y="6233610"/>
                          <a:pt x="10984187" y="6114492"/>
                          <a:pt x="10731272" y="6211614"/>
                        </a:cubicBezTo>
                        <a:cubicBezTo>
                          <a:pt x="10478357" y="6308736"/>
                          <a:pt x="10303648" y="6210046"/>
                          <a:pt x="10023716" y="6211614"/>
                        </a:cubicBezTo>
                        <a:cubicBezTo>
                          <a:pt x="9743784" y="6213182"/>
                          <a:pt x="9527241" y="6184061"/>
                          <a:pt x="9316160" y="6211614"/>
                        </a:cubicBezTo>
                        <a:cubicBezTo>
                          <a:pt x="9105079" y="6239167"/>
                          <a:pt x="9080182" y="6172226"/>
                          <a:pt x="8962381" y="6211614"/>
                        </a:cubicBezTo>
                        <a:cubicBezTo>
                          <a:pt x="8844580" y="6251002"/>
                          <a:pt x="8365765" y="6165475"/>
                          <a:pt x="8136899" y="6211614"/>
                        </a:cubicBezTo>
                        <a:cubicBezTo>
                          <a:pt x="7908033" y="6257753"/>
                          <a:pt x="7688180" y="6184723"/>
                          <a:pt x="7429342" y="6211614"/>
                        </a:cubicBezTo>
                        <a:cubicBezTo>
                          <a:pt x="7170504" y="6238505"/>
                          <a:pt x="7170569" y="6186784"/>
                          <a:pt x="6957638" y="6211614"/>
                        </a:cubicBezTo>
                        <a:cubicBezTo>
                          <a:pt x="6744707" y="6236444"/>
                          <a:pt x="6750695" y="6191387"/>
                          <a:pt x="6603860" y="6211614"/>
                        </a:cubicBezTo>
                        <a:cubicBezTo>
                          <a:pt x="6457025" y="6231841"/>
                          <a:pt x="6129931" y="6161381"/>
                          <a:pt x="5778377" y="6211614"/>
                        </a:cubicBezTo>
                        <a:cubicBezTo>
                          <a:pt x="5426823" y="6261847"/>
                          <a:pt x="5517740" y="6182187"/>
                          <a:pt x="5424599" y="6211614"/>
                        </a:cubicBezTo>
                        <a:cubicBezTo>
                          <a:pt x="5331458" y="6241041"/>
                          <a:pt x="5191015" y="6169754"/>
                          <a:pt x="5070821" y="6211614"/>
                        </a:cubicBezTo>
                        <a:cubicBezTo>
                          <a:pt x="4950627" y="6253474"/>
                          <a:pt x="4733654" y="6198851"/>
                          <a:pt x="4481191" y="6211614"/>
                        </a:cubicBezTo>
                        <a:cubicBezTo>
                          <a:pt x="4228728" y="6224377"/>
                          <a:pt x="4128950" y="6174275"/>
                          <a:pt x="4009486" y="6211614"/>
                        </a:cubicBezTo>
                        <a:cubicBezTo>
                          <a:pt x="3890023" y="6248953"/>
                          <a:pt x="3619169" y="6127943"/>
                          <a:pt x="3301930" y="6211614"/>
                        </a:cubicBezTo>
                        <a:cubicBezTo>
                          <a:pt x="2984691" y="6295285"/>
                          <a:pt x="3132128" y="6183778"/>
                          <a:pt x="3066078" y="6211614"/>
                        </a:cubicBezTo>
                        <a:cubicBezTo>
                          <a:pt x="3000028" y="6239450"/>
                          <a:pt x="2776098" y="6191859"/>
                          <a:pt x="2594374" y="6211614"/>
                        </a:cubicBezTo>
                        <a:cubicBezTo>
                          <a:pt x="2412650" y="6231369"/>
                          <a:pt x="2378899" y="6174411"/>
                          <a:pt x="2240595" y="6211614"/>
                        </a:cubicBezTo>
                        <a:cubicBezTo>
                          <a:pt x="2102291" y="6248817"/>
                          <a:pt x="1805482" y="6163257"/>
                          <a:pt x="1650965" y="6211614"/>
                        </a:cubicBezTo>
                        <a:cubicBezTo>
                          <a:pt x="1496448" y="6259971"/>
                          <a:pt x="1152513" y="6178311"/>
                          <a:pt x="943409" y="6211614"/>
                        </a:cubicBezTo>
                        <a:cubicBezTo>
                          <a:pt x="734305" y="6244917"/>
                          <a:pt x="239418" y="6161390"/>
                          <a:pt x="0" y="6211614"/>
                        </a:cubicBezTo>
                        <a:cubicBezTo>
                          <a:pt x="-48913" y="5955655"/>
                          <a:pt x="81967" y="5827940"/>
                          <a:pt x="0" y="5522690"/>
                        </a:cubicBezTo>
                        <a:cubicBezTo>
                          <a:pt x="-81967" y="5217440"/>
                          <a:pt x="513" y="5189034"/>
                          <a:pt x="0" y="5082230"/>
                        </a:cubicBezTo>
                        <a:cubicBezTo>
                          <a:pt x="-513" y="4975426"/>
                          <a:pt x="54140" y="4792248"/>
                          <a:pt x="0" y="4579654"/>
                        </a:cubicBezTo>
                        <a:cubicBezTo>
                          <a:pt x="-54140" y="4367060"/>
                          <a:pt x="40959" y="4131720"/>
                          <a:pt x="0" y="4014961"/>
                        </a:cubicBezTo>
                        <a:cubicBezTo>
                          <a:pt x="-40959" y="3898202"/>
                          <a:pt x="52767" y="3654104"/>
                          <a:pt x="0" y="3512385"/>
                        </a:cubicBezTo>
                        <a:cubicBezTo>
                          <a:pt x="-52767" y="3370666"/>
                          <a:pt x="31201" y="3260644"/>
                          <a:pt x="0" y="3134042"/>
                        </a:cubicBezTo>
                        <a:cubicBezTo>
                          <a:pt x="-31201" y="3007440"/>
                          <a:pt x="10115" y="2911400"/>
                          <a:pt x="0" y="2755698"/>
                        </a:cubicBezTo>
                        <a:cubicBezTo>
                          <a:pt x="-10115" y="2599996"/>
                          <a:pt x="52956" y="2326589"/>
                          <a:pt x="0" y="2191006"/>
                        </a:cubicBezTo>
                        <a:cubicBezTo>
                          <a:pt x="-52956" y="2055423"/>
                          <a:pt x="662" y="1968545"/>
                          <a:pt x="0" y="1812662"/>
                        </a:cubicBezTo>
                        <a:cubicBezTo>
                          <a:pt x="-662" y="1656779"/>
                          <a:pt x="53346" y="1476267"/>
                          <a:pt x="0" y="1185854"/>
                        </a:cubicBezTo>
                        <a:cubicBezTo>
                          <a:pt x="-53346" y="895441"/>
                          <a:pt x="25582" y="942609"/>
                          <a:pt x="0" y="807510"/>
                        </a:cubicBezTo>
                        <a:cubicBezTo>
                          <a:pt x="-25582" y="672411"/>
                          <a:pt x="20566" y="23522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3880F13-618E-83B4-DD0B-15F6098B3BB3}"/>
              </a:ext>
            </a:extLst>
          </p:cNvPr>
          <p:cNvSpPr>
            <a:spLocks noGrp="1" noRot="1" noMove="1" noResize="1" noEditPoints="1" noAdjustHandles="1" noChangeArrowheads="1" noChangeShapeType="1"/>
          </p:cNvSpPr>
          <p:nvPr>
            <p:ph type="title"/>
          </p:nvPr>
        </p:nvSpPr>
        <p:spPr>
          <a:xfrm>
            <a:off x="-1081396" y="1410155"/>
            <a:ext cx="10363200" cy="1314443"/>
          </a:xfrm>
        </p:spPr>
        <p:txBody>
          <a:bodyPr>
            <a:normAutofit fontScale="90000"/>
          </a:bodyPr>
          <a:lstStyle/>
          <a:p>
            <a:pPr algn="ctr"/>
            <a:r>
              <a:rPr lang="en-US" sz="8800" dirty="0">
                <a:solidFill>
                  <a:srgbClr val="004990"/>
                </a:solidFill>
                <a:latin typeface="Arial Black" panose="020B0A04020102020204" pitchFamily="34" charset="0"/>
              </a:rPr>
              <a:t>THANK </a:t>
            </a:r>
            <a:br>
              <a:rPr lang="en-US" sz="8800" dirty="0">
                <a:solidFill>
                  <a:srgbClr val="004990"/>
                </a:solidFill>
                <a:latin typeface="Arial Black" panose="020B0A04020102020204" pitchFamily="34" charset="0"/>
              </a:rPr>
            </a:br>
            <a:r>
              <a:rPr lang="en-US" sz="8800" dirty="0">
                <a:solidFill>
                  <a:srgbClr val="004990"/>
                </a:solidFill>
                <a:latin typeface="Arial Black" panose="020B0A04020102020204" pitchFamily="34" charset="0"/>
              </a:rPr>
              <a:t>YOU</a:t>
            </a:r>
          </a:p>
        </p:txBody>
      </p:sp>
      <p:grpSp>
        <p:nvGrpSpPr>
          <p:cNvPr id="6" name="Google Shape;9449;p51">
            <a:extLst>
              <a:ext uri="{FF2B5EF4-FFF2-40B4-BE49-F238E27FC236}">
                <a16:creationId xmlns:a16="http://schemas.microsoft.com/office/drawing/2014/main" xmlns="" id="{76FF74FD-87C5-C5DF-F6A8-7ABF6FB4C640}"/>
              </a:ext>
            </a:extLst>
          </p:cNvPr>
          <p:cNvGrpSpPr>
            <a:grpSpLocks noGrp="1" noUngrp="1" noRot="1" noMove="1" noResize="1"/>
          </p:cNvGrpSpPr>
          <p:nvPr/>
        </p:nvGrpSpPr>
        <p:grpSpPr>
          <a:xfrm>
            <a:off x="2714009" y="3428999"/>
            <a:ext cx="2772389" cy="2351048"/>
            <a:chOff x="2661459" y="2015001"/>
            <a:chExt cx="322508" cy="273494"/>
          </a:xfrm>
          <a:solidFill>
            <a:srgbClr val="004990"/>
          </a:solidFill>
        </p:grpSpPr>
        <p:sp>
          <p:nvSpPr>
            <p:cNvPr id="8" name="Google Shape;9450;p51">
              <a:extLst>
                <a:ext uri="{FF2B5EF4-FFF2-40B4-BE49-F238E27FC236}">
                  <a16:creationId xmlns:a16="http://schemas.microsoft.com/office/drawing/2014/main" xmlns="" id="{77B9339F-226B-463A-4987-0EDD8E997AC2}"/>
                </a:ext>
              </a:extLst>
            </p:cNvPr>
            <p:cNvSpPr>
              <a:spLocks noGrp="1" noRot="1" noMove="1" noResize="1" noEditPoints="1" noAdjustHandles="1" noChangeArrowheads="1" noChangeShapeType="1"/>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51;p51">
              <a:extLst>
                <a:ext uri="{FF2B5EF4-FFF2-40B4-BE49-F238E27FC236}">
                  <a16:creationId xmlns:a16="http://schemas.microsoft.com/office/drawing/2014/main" xmlns="" id="{A7332698-EA2F-2B46-3870-67E27DCC71F5}"/>
                </a:ext>
              </a:extLst>
            </p:cNvPr>
            <p:cNvSpPr>
              <a:spLocks noGrp="1" noRot="1" noMove="1" noResize="1" noEditPoints="1" noAdjustHandles="1" noChangeArrowheads="1" noChangeShapeType="1"/>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242;g1bb0caa554c_0_0">
            <a:extLst>
              <a:ext uri="{FF2B5EF4-FFF2-40B4-BE49-F238E27FC236}">
                <a16:creationId xmlns:a16="http://schemas.microsoft.com/office/drawing/2014/main" xmlns="" id="{B726193C-FB54-FBEE-88C4-1BFC49282E21}"/>
              </a:ext>
            </a:extLst>
          </p:cNvPr>
          <p:cNvGrpSpPr/>
          <p:nvPr/>
        </p:nvGrpSpPr>
        <p:grpSpPr>
          <a:xfrm rot="1275571">
            <a:off x="3846247" y="981847"/>
            <a:ext cx="697095" cy="312564"/>
            <a:chOff x="2240475" y="3205350"/>
            <a:chExt cx="413725" cy="193850"/>
          </a:xfrm>
          <a:solidFill>
            <a:srgbClr val="004990"/>
          </a:solidFill>
        </p:grpSpPr>
        <p:sp>
          <p:nvSpPr>
            <p:cNvPr id="32" name="Google Shape;243;g1bb0caa554c_0_0">
              <a:extLst>
                <a:ext uri="{FF2B5EF4-FFF2-40B4-BE49-F238E27FC236}">
                  <a16:creationId xmlns:a16="http://schemas.microsoft.com/office/drawing/2014/main" xmlns="" id="{8C59CAB2-F673-B7DD-955F-BDEB9C5B1AEB}"/>
                </a:ext>
              </a:extLst>
            </p:cNvPr>
            <p:cNvSpPr/>
            <p:nvPr/>
          </p:nvSpPr>
          <p:spPr>
            <a:xfrm>
              <a:off x="2379975" y="3205350"/>
              <a:ext cx="49925" cy="38600"/>
            </a:xfrm>
            <a:custGeom>
              <a:avLst/>
              <a:gdLst/>
              <a:ahLst/>
              <a:cxnLst/>
              <a:rect l="l" t="t" r="r" b="b"/>
              <a:pathLst>
                <a:path w="1997" h="1544" extrusionOk="0">
                  <a:moveTo>
                    <a:pt x="998" y="0"/>
                  </a:moveTo>
                  <a:cubicBezTo>
                    <a:pt x="0" y="0"/>
                    <a:pt x="0" y="1543"/>
                    <a:pt x="998" y="1543"/>
                  </a:cubicBezTo>
                  <a:cubicBezTo>
                    <a:pt x="1997" y="1543"/>
                    <a:pt x="1997" y="0"/>
                    <a:pt x="9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4;g1bb0caa554c_0_0">
              <a:extLst>
                <a:ext uri="{FF2B5EF4-FFF2-40B4-BE49-F238E27FC236}">
                  <a16:creationId xmlns:a16="http://schemas.microsoft.com/office/drawing/2014/main" xmlns="" id="{33D91C26-E835-063C-69D9-1EEAA067EFEF}"/>
                </a:ext>
              </a:extLst>
            </p:cNvPr>
            <p:cNvSpPr/>
            <p:nvPr/>
          </p:nvSpPr>
          <p:spPr>
            <a:xfrm>
              <a:off x="2465325" y="3213000"/>
              <a:ext cx="49950" cy="38600"/>
            </a:xfrm>
            <a:custGeom>
              <a:avLst/>
              <a:gdLst/>
              <a:ahLst/>
              <a:cxnLst/>
              <a:rect l="l" t="t" r="r" b="b"/>
              <a:pathLst>
                <a:path w="1998" h="1544" extrusionOk="0">
                  <a:moveTo>
                    <a:pt x="999" y="1"/>
                  </a:moveTo>
                  <a:cubicBezTo>
                    <a:pt x="1" y="1"/>
                    <a:pt x="1" y="1544"/>
                    <a:pt x="999" y="1544"/>
                  </a:cubicBezTo>
                  <a:cubicBezTo>
                    <a:pt x="1998" y="1544"/>
                    <a:pt x="1998" y="1"/>
                    <a:pt x="9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5;g1bb0caa554c_0_0">
              <a:extLst>
                <a:ext uri="{FF2B5EF4-FFF2-40B4-BE49-F238E27FC236}">
                  <a16:creationId xmlns:a16="http://schemas.microsoft.com/office/drawing/2014/main" xmlns="" id="{261E70E8-A35B-4363-1108-D1AF4F3FD309}"/>
                </a:ext>
              </a:extLst>
            </p:cNvPr>
            <p:cNvSpPr/>
            <p:nvPr/>
          </p:nvSpPr>
          <p:spPr>
            <a:xfrm>
              <a:off x="2240475" y="3205925"/>
              <a:ext cx="413725" cy="193275"/>
            </a:xfrm>
            <a:custGeom>
              <a:avLst/>
              <a:gdLst/>
              <a:ahLst/>
              <a:cxnLst/>
              <a:rect l="l" t="t" r="r" b="b"/>
              <a:pathLst>
                <a:path w="16549" h="7731" extrusionOk="0">
                  <a:moveTo>
                    <a:pt x="15600" y="1"/>
                  </a:moveTo>
                  <a:cubicBezTo>
                    <a:pt x="15299" y="1"/>
                    <a:pt x="15016" y="168"/>
                    <a:pt x="14940" y="556"/>
                  </a:cubicBezTo>
                  <a:cubicBezTo>
                    <a:pt x="14338" y="3562"/>
                    <a:pt x="11627" y="6070"/>
                    <a:pt x="8518" y="6172"/>
                  </a:cubicBezTo>
                  <a:cubicBezTo>
                    <a:pt x="8442" y="6174"/>
                    <a:pt x="8366" y="6176"/>
                    <a:pt x="8289" y="6176"/>
                  </a:cubicBezTo>
                  <a:cubicBezTo>
                    <a:pt x="5267" y="6176"/>
                    <a:pt x="2463" y="4000"/>
                    <a:pt x="1655" y="1101"/>
                  </a:cubicBezTo>
                  <a:cubicBezTo>
                    <a:pt x="1546" y="720"/>
                    <a:pt x="1244" y="555"/>
                    <a:pt x="937" y="555"/>
                  </a:cubicBezTo>
                  <a:cubicBezTo>
                    <a:pt x="474" y="555"/>
                    <a:pt x="0" y="930"/>
                    <a:pt x="157" y="1509"/>
                  </a:cubicBezTo>
                  <a:cubicBezTo>
                    <a:pt x="1143" y="5041"/>
                    <a:pt x="4560" y="7731"/>
                    <a:pt x="8247" y="7731"/>
                  </a:cubicBezTo>
                  <a:cubicBezTo>
                    <a:pt x="8337" y="7731"/>
                    <a:pt x="8428" y="7729"/>
                    <a:pt x="8518" y="7726"/>
                  </a:cubicBezTo>
                  <a:cubicBezTo>
                    <a:pt x="12285" y="7578"/>
                    <a:pt x="15688" y="4663"/>
                    <a:pt x="16426" y="964"/>
                  </a:cubicBezTo>
                  <a:cubicBezTo>
                    <a:pt x="16549" y="384"/>
                    <a:pt x="16055" y="1"/>
                    <a:pt x="15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descr="A picture containing logo&#10;&#10;Description automatically generated">
            <a:extLst>
              <a:ext uri="{FF2B5EF4-FFF2-40B4-BE49-F238E27FC236}">
                <a16:creationId xmlns:a16="http://schemas.microsoft.com/office/drawing/2014/main" xmlns="" id="{CD56C4E5-8F21-700E-51A1-6C42C5B07D1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xmlns="" val="0"/>
              </a:ext>
            </a:extLst>
          </a:blip>
          <a:stretch>
            <a:fillRect/>
          </a:stretch>
        </p:blipFill>
        <p:spPr>
          <a:xfrm>
            <a:off x="7545272" y="2270203"/>
            <a:ext cx="3865437" cy="2317591"/>
          </a:xfrm>
          <a:prstGeom prst="rect">
            <a:avLst/>
          </a:prstGeom>
        </p:spPr>
      </p:pic>
      <p:cxnSp>
        <p:nvCxnSpPr>
          <p:cNvPr id="38" name="Straight Connector 37">
            <a:extLst>
              <a:ext uri="{FF2B5EF4-FFF2-40B4-BE49-F238E27FC236}">
                <a16:creationId xmlns:a16="http://schemas.microsoft.com/office/drawing/2014/main" xmlns="" id="{88746A99-9B52-9D75-6288-C22E4A4F28A2}"/>
              </a:ext>
            </a:extLst>
          </p:cNvPr>
          <p:cNvCxnSpPr>
            <a:cxnSpLocks noGrp="1" noRot="1" noMove="1" noResize="1" noEditPoints="1" noAdjustHandles="1" noChangeArrowheads="1" noChangeShapeType="1"/>
          </p:cNvCxnSpPr>
          <p:nvPr/>
        </p:nvCxnSpPr>
        <p:spPr>
          <a:xfrm>
            <a:off x="6716110" y="1713186"/>
            <a:ext cx="0" cy="3489435"/>
          </a:xfrm>
          <a:prstGeom prst="line">
            <a:avLst/>
          </a:prstGeom>
          <a:ln w="28575">
            <a:solidFill>
              <a:srgbClr val="0049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12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365A9-065A-6C97-F525-5A319344C03E}"/>
              </a:ext>
            </a:extLst>
          </p:cNvPr>
          <p:cNvSpPr>
            <a:spLocks noGrp="1"/>
          </p:cNvSpPr>
          <p:nvPr>
            <p:ph type="title"/>
          </p:nvPr>
        </p:nvSpPr>
        <p:spPr/>
        <p:txBody>
          <a:bodyPr/>
          <a:lstStyle/>
          <a:p>
            <a:pPr algn="ctr"/>
            <a:r>
              <a:rPr lang="en-US" dirty="0"/>
              <a:t>SAQA MANDATE </a:t>
            </a:r>
            <a:endParaRPr lang="en-ZA" dirty="0"/>
          </a:p>
        </p:txBody>
      </p:sp>
      <p:graphicFrame>
        <p:nvGraphicFramePr>
          <p:cNvPr id="6" name="Content Placeholder 5">
            <a:extLst>
              <a:ext uri="{FF2B5EF4-FFF2-40B4-BE49-F238E27FC236}">
                <a16:creationId xmlns:a16="http://schemas.microsoft.com/office/drawing/2014/main" xmlns="" id="{CF6E6EA8-2143-7B2B-1E50-C1EB524D7F79}"/>
              </a:ext>
            </a:extLst>
          </p:cNvPr>
          <p:cNvGraphicFramePr>
            <a:graphicFrameLocks noGrp="1"/>
          </p:cNvGraphicFramePr>
          <p:nvPr>
            <p:ph idx="1"/>
            <p:extLst>
              <p:ext uri="{D42A27DB-BD31-4B8C-83A1-F6EECF244321}">
                <p14:modId xmlns:p14="http://schemas.microsoft.com/office/powerpoint/2010/main" xmlns="" val="34579980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4" descr="A picture containing shape&#10;&#10;Description automatically generated">
            <a:extLst>
              <a:ext uri="{FF2B5EF4-FFF2-40B4-BE49-F238E27FC236}">
                <a16:creationId xmlns:a16="http://schemas.microsoft.com/office/drawing/2014/main" xmlns="" id="{E92467BA-866D-9268-3CE2-DA5E11C5382F}"/>
              </a:ext>
            </a:extLst>
          </p:cNvPr>
          <p:cNvPicPr>
            <a:picLocks/>
          </p:cNvPicPr>
          <p:nvPr/>
        </p:nvPicPr>
        <p:blipFill rotWithShape="1">
          <a:blip r:embed="rId7"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3DA8E858-AB89-2BBC-3DD3-D746924F11EC}"/>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2978993573"/>
      </p:ext>
    </p:extLst>
  </p:cSld>
  <p:clrMapOvr>
    <a:masterClrMapping/>
  </p:clrMapOvr>
  <p:extLst>
    <p:ext uri="{6950BFC3-D8DA-4A85-94F7-54DA5524770B}">
      <p188:commentRel xmlns:p188="http://schemas.microsoft.com/office/powerpoint/2018/8/main" xmlns="" r:id="rId9"/>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E5B9AF-B92A-ECF7-D115-477E02C11E36}"/>
              </a:ext>
            </a:extLst>
          </p:cNvPr>
          <p:cNvSpPr>
            <a:spLocks noGrp="1"/>
          </p:cNvSpPr>
          <p:nvPr>
            <p:ph type="title"/>
          </p:nvPr>
        </p:nvSpPr>
        <p:spPr/>
        <p:txBody>
          <a:bodyPr/>
          <a:lstStyle/>
          <a:p>
            <a:pPr algn="ctr"/>
            <a:r>
              <a:rPr kumimoji="0" lang="en-ZA" sz="4400" b="0" i="0" u="none" strike="noStrike" kern="1200" cap="none" spc="0" normalizeH="0" baseline="0" noProof="0" dirty="0">
                <a:ln>
                  <a:noFill/>
                </a:ln>
                <a:solidFill>
                  <a:prstClr val="black"/>
                </a:solidFill>
                <a:effectLst/>
                <a:uLnTx/>
                <a:uFillTx/>
                <a:latin typeface="Calibri Light" panose="020F0302020204030204"/>
                <a:ea typeface="+mj-ea"/>
                <a:cs typeface="+mj-cs"/>
              </a:rPr>
              <a:t>SAQA’s OBJECTIVES </a:t>
            </a:r>
            <a:endParaRPr lang="en-ZA" dirty="0"/>
          </a:p>
        </p:txBody>
      </p:sp>
      <p:graphicFrame>
        <p:nvGraphicFramePr>
          <p:cNvPr id="9" name="Content Placeholder 2">
            <a:extLst>
              <a:ext uri="{FF2B5EF4-FFF2-40B4-BE49-F238E27FC236}">
                <a16:creationId xmlns:a16="http://schemas.microsoft.com/office/drawing/2014/main" xmlns="" id="{4EE2EF37-DC63-E409-488E-9AA77CDE2E8B}"/>
              </a:ext>
            </a:extLst>
          </p:cNvPr>
          <p:cNvGraphicFramePr>
            <a:graphicFrameLocks noGrp="1"/>
          </p:cNvGraphicFramePr>
          <p:nvPr>
            <p:ph idx="1"/>
            <p:extLst>
              <p:ext uri="{D42A27DB-BD31-4B8C-83A1-F6EECF244321}">
                <p14:modId xmlns:p14="http://schemas.microsoft.com/office/powerpoint/2010/main" xmlns="" val="2571365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4" descr="A picture containing shape&#10;&#10;Description automatically generated">
            <a:extLst>
              <a:ext uri="{FF2B5EF4-FFF2-40B4-BE49-F238E27FC236}">
                <a16:creationId xmlns:a16="http://schemas.microsoft.com/office/drawing/2014/main" xmlns="" id="{3BD3A50A-2581-DA2F-3D55-3EF1E8E602BD}"/>
              </a:ext>
            </a:extLst>
          </p:cNvPr>
          <p:cNvPicPr>
            <a:picLocks/>
          </p:cNvPicPr>
          <p:nvPr/>
        </p:nvPicPr>
        <p:blipFill rotWithShape="1">
          <a:blip r:embed="rId7" cstate="print">
            <a:extLst>
              <a:ext uri="{28A0092B-C50C-407E-A947-70E740481C1C}">
                <a14:useLocalDpi xmlns:a14="http://schemas.microsoft.com/office/drawing/2010/main" xmlns="" val="0"/>
              </a:ext>
            </a:extLst>
          </a:blip>
          <a:srcRect t="4587" r="7322"/>
          <a:stretch/>
        </p:blipFill>
        <p:spPr>
          <a:xfrm>
            <a:off x="9263536" y="0"/>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B03AFB51-6DDB-24A2-6C98-D1CC94D75ACD}"/>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0958858" y="11870"/>
            <a:ext cx="1177159" cy="706510"/>
          </a:xfrm>
          <a:prstGeom prst="rect">
            <a:avLst/>
          </a:prstGeom>
        </p:spPr>
      </p:pic>
    </p:spTree>
    <p:extLst>
      <p:ext uri="{BB962C8B-B14F-4D97-AF65-F5344CB8AC3E}">
        <p14:creationId xmlns:p14="http://schemas.microsoft.com/office/powerpoint/2010/main" xmlns="" val="299156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5725" y="1857374"/>
          <a:ext cx="11887200" cy="401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ZA" dirty="0"/>
              <a:t>Strategic focus: Vision &amp; Mission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2" name="Content Placeholder 4" descr="A picture containing shape&#10;&#10;Description automatically generated">
            <a:extLst>
              <a:ext uri="{FF2B5EF4-FFF2-40B4-BE49-F238E27FC236}">
                <a16:creationId xmlns:a16="http://schemas.microsoft.com/office/drawing/2014/main" xmlns="" id="{26150BD0-85E6-9420-0FB6-9AD436A44DAB}"/>
              </a:ext>
            </a:extLst>
          </p:cNvPr>
          <p:cNvPicPr>
            <a:picLocks/>
          </p:cNvPicPr>
          <p:nvPr/>
        </p:nvPicPr>
        <p:blipFill rotWithShape="1">
          <a:blip r:embed="rId7" cstate="print">
            <a:extLst>
              <a:ext uri="{28A0092B-C50C-407E-A947-70E740481C1C}">
                <a14:useLocalDpi xmlns:a14="http://schemas.microsoft.com/office/drawing/2010/main" xmlns="" val="0"/>
              </a:ext>
            </a:extLst>
          </a:blip>
          <a:srcRect t="4587" r="7322"/>
          <a:stretch/>
        </p:blipFill>
        <p:spPr>
          <a:xfrm>
            <a:off x="9263536" y="3766"/>
            <a:ext cx="2928464" cy="3649591"/>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8AAA706C-51A6-D04F-471D-C76783986E8C}"/>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10958858" y="11870"/>
            <a:ext cx="1177159" cy="706510"/>
          </a:xfrm>
          <a:prstGeom prst="rect">
            <a:avLst/>
          </a:prstGeom>
        </p:spPr>
      </p:pic>
    </p:spTree>
    <p:extLst>
      <p:ext uri="{BB962C8B-B14F-4D97-AF65-F5344CB8AC3E}">
        <p14:creationId xmlns:p14="http://schemas.microsoft.com/office/powerpoint/2010/main" xmlns="" val="268202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noFill/>
              </a:rPr>
              <a:t>Slide 1</a:t>
            </a:r>
          </a:p>
        </p:txBody>
      </p:sp>
      <p:sp>
        <p:nvSpPr>
          <p:cNvPr id="38" name="Rectangle 37">
            <a:extLst>
              <a:ext uri="{C183D7F6-B498-43B3-948B-1728B52AA6E4}">
                <adec:decorative xmlns:adec="http://schemas.microsoft.com/office/drawing/2017/decorative" xmlns="" val="1"/>
              </a:ext>
            </a:extLst>
          </p:cNvPr>
          <p:cNvSpPr/>
          <p:nvPr/>
        </p:nvSpPr>
        <p:spPr bwMode="auto">
          <a:xfrm>
            <a:off x="1587" y="-27384"/>
            <a:ext cx="12188826" cy="6858000"/>
          </a:xfrm>
          <a:prstGeom prst="rect">
            <a:avLst/>
          </a:prstGeom>
          <a:gradFill>
            <a:gsLst>
              <a:gs pos="0">
                <a:srgbClr val="0070C0"/>
              </a:gs>
              <a:gs pos="100000">
                <a:srgbClr val="37A8F8"/>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0" name="Straight Connector 199">
            <a:extLst>
              <a:ext uri="{C183D7F6-B498-43B3-948B-1728B52AA6E4}">
                <adec:decorative xmlns:adec="http://schemas.microsoft.com/office/drawing/2017/decorative" xmlns="" val="1"/>
              </a:ext>
            </a:extLst>
          </p:cNvPr>
          <p:cNvCxnSpPr/>
          <p:nvPr/>
        </p:nvCxnSpPr>
        <p:spPr bwMode="auto">
          <a:xfrm>
            <a:off x="949854" y="1"/>
            <a:ext cx="0" cy="2989729"/>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202" name="Straight Connector 201">
            <a:extLst>
              <a:ext uri="{C183D7F6-B498-43B3-948B-1728B52AA6E4}">
                <adec:decorative xmlns:adec="http://schemas.microsoft.com/office/drawing/2017/decorative" xmlns="" val="1"/>
              </a:ext>
            </a:extLst>
          </p:cNvPr>
          <p:cNvCxnSpPr/>
          <p:nvPr/>
        </p:nvCxnSpPr>
        <p:spPr bwMode="auto">
          <a:xfrm>
            <a:off x="3048000" y="0"/>
            <a:ext cx="0" cy="3276600"/>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204" name="Straight Connector 203">
            <a:extLst>
              <a:ext uri="{C183D7F6-B498-43B3-948B-1728B52AA6E4}">
                <adec:decorative xmlns:adec="http://schemas.microsoft.com/office/drawing/2017/decorative" xmlns="" val="1"/>
              </a:ext>
            </a:extLst>
          </p:cNvPr>
          <p:cNvCxnSpPr/>
          <p:nvPr/>
        </p:nvCxnSpPr>
        <p:spPr bwMode="auto">
          <a:xfrm>
            <a:off x="5105400" y="0"/>
            <a:ext cx="0" cy="2590800"/>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440" name="Straight Connector 439">
            <a:extLst>
              <a:ext uri="{C183D7F6-B498-43B3-948B-1728B52AA6E4}">
                <adec:decorative xmlns:adec="http://schemas.microsoft.com/office/drawing/2017/decorative" xmlns="" val="1"/>
              </a:ext>
            </a:extLst>
          </p:cNvPr>
          <p:cNvCxnSpPr/>
          <p:nvPr/>
        </p:nvCxnSpPr>
        <p:spPr bwMode="auto">
          <a:xfrm>
            <a:off x="6934200" y="1"/>
            <a:ext cx="0" cy="2989729"/>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442" name="Straight Connector 441">
            <a:extLst>
              <a:ext uri="{C183D7F6-B498-43B3-948B-1728B52AA6E4}">
                <adec:decorative xmlns:adec="http://schemas.microsoft.com/office/drawing/2017/decorative" xmlns="" val="1"/>
              </a:ext>
            </a:extLst>
          </p:cNvPr>
          <p:cNvCxnSpPr/>
          <p:nvPr/>
        </p:nvCxnSpPr>
        <p:spPr bwMode="auto">
          <a:xfrm>
            <a:off x="8839200" y="1"/>
            <a:ext cx="0" cy="2684929"/>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443" name="Straight Connector 442">
            <a:extLst>
              <a:ext uri="{C183D7F6-B498-43B3-948B-1728B52AA6E4}">
                <adec:decorative xmlns:adec="http://schemas.microsoft.com/office/drawing/2017/decorative" xmlns="" val="1"/>
              </a:ext>
            </a:extLst>
          </p:cNvPr>
          <p:cNvCxnSpPr/>
          <p:nvPr/>
        </p:nvCxnSpPr>
        <p:spPr bwMode="auto">
          <a:xfrm>
            <a:off x="10439400" y="0"/>
            <a:ext cx="0" cy="3505200"/>
          </a:xfrm>
          <a:prstGeom prst="line">
            <a:avLst/>
          </a:prstGeom>
          <a:solidFill>
            <a:schemeClr val="accent1"/>
          </a:solidFill>
          <a:ln w="9525" cap="flat" cmpd="sng" algn="ctr">
            <a:solidFill>
              <a:srgbClr val="FFFFFF"/>
            </a:solidFill>
            <a:prstDash val="sysDash"/>
            <a:round/>
            <a:headEnd type="none" w="med" len="med"/>
            <a:tailEnd type="oval" w="lg" len="lg"/>
          </a:ln>
          <a:effectLst/>
        </p:spPr>
      </p:cxnSp>
      <p:grpSp>
        <p:nvGrpSpPr>
          <p:cNvPr id="2" name="Group 1">
            <a:extLst>
              <a:ext uri="{C183D7F6-B498-43B3-948B-1728B52AA6E4}">
                <adec:decorative xmlns:adec="http://schemas.microsoft.com/office/drawing/2017/decorative" xmlns="" val="1"/>
              </a:ext>
            </a:extLst>
          </p:cNvPr>
          <p:cNvGrpSpPr/>
          <p:nvPr/>
        </p:nvGrpSpPr>
        <p:grpSpPr>
          <a:xfrm>
            <a:off x="1588" y="-457198"/>
            <a:ext cx="12393108" cy="1823175"/>
            <a:chOff x="0" y="-457198"/>
            <a:chExt cx="12393108" cy="1823175"/>
          </a:xfrm>
        </p:grpSpPr>
        <p:sp>
          <p:nvSpPr>
            <p:cNvPr id="206" name="Freeform 6"/>
            <p:cNvSpPr>
              <a:spLocks/>
            </p:cNvSpPr>
            <p:nvPr/>
          </p:nvSpPr>
          <p:spPr bwMode="auto">
            <a:xfrm>
              <a:off x="299928" y="-228599"/>
              <a:ext cx="1990944" cy="984976"/>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Freeform 7"/>
            <p:cNvSpPr>
              <a:spLocks/>
            </p:cNvSpPr>
            <p:nvPr/>
          </p:nvSpPr>
          <p:spPr bwMode="auto">
            <a:xfrm>
              <a:off x="0" y="152400"/>
              <a:ext cx="1219200" cy="733770"/>
            </a:xfrm>
            <a:custGeom>
              <a:avLst/>
              <a:gdLst/>
              <a:ahLst/>
              <a:cxnLst>
                <a:cxn ang="0">
                  <a:pos x="3413" y="684"/>
                </a:cxn>
                <a:cxn ang="0">
                  <a:pos x="3351" y="570"/>
                </a:cxn>
                <a:cxn ang="0">
                  <a:pos x="3256" y="472"/>
                </a:cxn>
                <a:cxn ang="0">
                  <a:pos x="3131" y="391"/>
                </a:cxn>
                <a:cxn ang="0">
                  <a:pos x="2981" y="330"/>
                </a:cxn>
                <a:cxn ang="0">
                  <a:pos x="2812" y="294"/>
                </a:cxn>
                <a:cxn ang="0">
                  <a:pos x="2667" y="285"/>
                </a:cxn>
                <a:cxn ang="0">
                  <a:pos x="2507" y="296"/>
                </a:cxn>
                <a:cxn ang="0">
                  <a:pos x="2365" y="247"/>
                </a:cxn>
                <a:cxn ang="0">
                  <a:pos x="2183" y="110"/>
                </a:cxn>
                <a:cxn ang="0">
                  <a:pos x="1938" y="24"/>
                </a:cxn>
                <a:cxn ang="0">
                  <a:pos x="1713" y="0"/>
                </a:cxn>
                <a:cxn ang="0">
                  <a:pos x="1521" y="17"/>
                </a:cxn>
                <a:cxn ang="0">
                  <a:pos x="1346" y="63"/>
                </a:cxn>
                <a:cxn ang="0">
                  <a:pos x="1197" y="136"/>
                </a:cxn>
                <a:cxn ang="0">
                  <a:pos x="1076" y="231"/>
                </a:cxn>
                <a:cxn ang="0">
                  <a:pos x="992" y="344"/>
                </a:cxn>
                <a:cxn ang="0">
                  <a:pos x="948" y="471"/>
                </a:cxn>
                <a:cxn ang="0">
                  <a:pos x="945" y="527"/>
                </a:cxn>
                <a:cxn ang="0">
                  <a:pos x="770" y="527"/>
                </a:cxn>
                <a:cxn ang="0">
                  <a:pos x="563" y="560"/>
                </a:cxn>
                <a:cxn ang="0">
                  <a:pos x="377" y="623"/>
                </a:cxn>
                <a:cxn ang="0">
                  <a:pos x="223" y="715"/>
                </a:cxn>
                <a:cxn ang="0">
                  <a:pos x="104" y="830"/>
                </a:cxn>
                <a:cxn ang="0">
                  <a:pos x="27" y="961"/>
                </a:cxn>
                <a:cxn ang="0">
                  <a:pos x="0" y="1108"/>
                </a:cxn>
                <a:cxn ang="0">
                  <a:pos x="18" y="1225"/>
                </a:cxn>
                <a:cxn ang="0">
                  <a:pos x="84" y="1361"/>
                </a:cxn>
                <a:cxn ang="0">
                  <a:pos x="196" y="1479"/>
                </a:cxn>
                <a:cxn ang="0">
                  <a:pos x="344" y="1575"/>
                </a:cxn>
                <a:cxn ang="0">
                  <a:pos x="524" y="1645"/>
                </a:cxn>
                <a:cxn ang="0">
                  <a:pos x="726" y="1684"/>
                </a:cxn>
                <a:cxn ang="0">
                  <a:pos x="919" y="1689"/>
                </a:cxn>
                <a:cxn ang="0">
                  <a:pos x="1211" y="1639"/>
                </a:cxn>
                <a:cxn ang="0">
                  <a:pos x="1368" y="1631"/>
                </a:cxn>
                <a:cxn ang="0">
                  <a:pos x="1515" y="1690"/>
                </a:cxn>
                <a:cxn ang="0">
                  <a:pos x="1685" y="1726"/>
                </a:cxn>
                <a:cxn ang="0">
                  <a:pos x="1829" y="1735"/>
                </a:cxn>
                <a:cxn ang="0">
                  <a:pos x="2044" y="1716"/>
                </a:cxn>
                <a:cxn ang="0">
                  <a:pos x="2236" y="1657"/>
                </a:cxn>
                <a:cxn ang="0">
                  <a:pos x="2394" y="1566"/>
                </a:cxn>
                <a:cxn ang="0">
                  <a:pos x="2503" y="1589"/>
                </a:cxn>
                <a:cxn ang="0">
                  <a:pos x="2655" y="1645"/>
                </a:cxn>
                <a:cxn ang="0">
                  <a:pos x="2827" y="1675"/>
                </a:cxn>
                <a:cxn ang="0">
                  <a:pos x="2975" y="1680"/>
                </a:cxn>
                <a:cxn ang="0">
                  <a:pos x="3165" y="1657"/>
                </a:cxn>
                <a:cxn ang="0">
                  <a:pos x="3335" y="1604"/>
                </a:cxn>
                <a:cxn ang="0">
                  <a:pos x="3479" y="1527"/>
                </a:cxn>
                <a:cxn ang="0">
                  <a:pos x="3593" y="1428"/>
                </a:cxn>
                <a:cxn ang="0">
                  <a:pos x="3670" y="1313"/>
                </a:cxn>
                <a:cxn ang="0">
                  <a:pos x="3703" y="1183"/>
                </a:cxn>
                <a:cxn ang="0">
                  <a:pos x="3694" y="1068"/>
                </a:cxn>
                <a:cxn ang="0">
                  <a:pos x="3630" y="933"/>
                </a:cxn>
                <a:cxn ang="0">
                  <a:pos x="3519" y="815"/>
                </a:cxn>
              </a:cxnLst>
              <a:rect l="0" t="0" r="r" b="b"/>
              <a:pathLst>
                <a:path w="3704" h="1735">
                  <a:moveTo>
                    <a:pt x="3431" y="756"/>
                  </a:moveTo>
                  <a:lnTo>
                    <a:pt x="3431" y="756"/>
                  </a:lnTo>
                  <a:lnTo>
                    <a:pt x="3427" y="732"/>
                  </a:lnTo>
                  <a:lnTo>
                    <a:pt x="3421" y="708"/>
                  </a:lnTo>
                  <a:lnTo>
                    <a:pt x="3413" y="684"/>
                  </a:lnTo>
                  <a:lnTo>
                    <a:pt x="3404" y="659"/>
                  </a:lnTo>
                  <a:lnTo>
                    <a:pt x="3393" y="637"/>
                  </a:lnTo>
                  <a:lnTo>
                    <a:pt x="3381" y="614"/>
                  </a:lnTo>
                  <a:lnTo>
                    <a:pt x="3368" y="593"/>
                  </a:lnTo>
                  <a:lnTo>
                    <a:pt x="3351" y="570"/>
                  </a:lnTo>
                  <a:lnTo>
                    <a:pt x="3336" y="549"/>
                  </a:lnTo>
                  <a:lnTo>
                    <a:pt x="3318" y="530"/>
                  </a:lnTo>
                  <a:lnTo>
                    <a:pt x="3298" y="510"/>
                  </a:lnTo>
                  <a:lnTo>
                    <a:pt x="3277" y="490"/>
                  </a:lnTo>
                  <a:lnTo>
                    <a:pt x="3256" y="472"/>
                  </a:lnTo>
                  <a:lnTo>
                    <a:pt x="3233" y="454"/>
                  </a:lnTo>
                  <a:lnTo>
                    <a:pt x="3209" y="438"/>
                  </a:lnTo>
                  <a:lnTo>
                    <a:pt x="3184" y="421"/>
                  </a:lnTo>
                  <a:lnTo>
                    <a:pt x="3158" y="406"/>
                  </a:lnTo>
                  <a:lnTo>
                    <a:pt x="3131" y="391"/>
                  </a:lnTo>
                  <a:lnTo>
                    <a:pt x="3104" y="377"/>
                  </a:lnTo>
                  <a:lnTo>
                    <a:pt x="3073" y="364"/>
                  </a:lnTo>
                  <a:lnTo>
                    <a:pt x="3043" y="352"/>
                  </a:lnTo>
                  <a:lnTo>
                    <a:pt x="3013" y="341"/>
                  </a:lnTo>
                  <a:lnTo>
                    <a:pt x="2981" y="330"/>
                  </a:lnTo>
                  <a:lnTo>
                    <a:pt x="2950" y="321"/>
                  </a:lnTo>
                  <a:lnTo>
                    <a:pt x="2916" y="312"/>
                  </a:lnTo>
                  <a:lnTo>
                    <a:pt x="2882" y="305"/>
                  </a:lnTo>
                  <a:lnTo>
                    <a:pt x="2848" y="299"/>
                  </a:lnTo>
                  <a:lnTo>
                    <a:pt x="2812" y="294"/>
                  </a:lnTo>
                  <a:lnTo>
                    <a:pt x="2778" y="290"/>
                  </a:lnTo>
                  <a:lnTo>
                    <a:pt x="2741" y="287"/>
                  </a:lnTo>
                  <a:lnTo>
                    <a:pt x="2704" y="285"/>
                  </a:lnTo>
                  <a:lnTo>
                    <a:pt x="2667" y="285"/>
                  </a:lnTo>
                  <a:lnTo>
                    <a:pt x="2667" y="285"/>
                  </a:lnTo>
                  <a:lnTo>
                    <a:pt x="2634" y="285"/>
                  </a:lnTo>
                  <a:lnTo>
                    <a:pt x="2602" y="287"/>
                  </a:lnTo>
                  <a:lnTo>
                    <a:pt x="2569" y="288"/>
                  </a:lnTo>
                  <a:lnTo>
                    <a:pt x="2537" y="293"/>
                  </a:lnTo>
                  <a:lnTo>
                    <a:pt x="2507" y="296"/>
                  </a:lnTo>
                  <a:lnTo>
                    <a:pt x="2476" y="300"/>
                  </a:lnTo>
                  <a:lnTo>
                    <a:pt x="2417" y="314"/>
                  </a:lnTo>
                  <a:lnTo>
                    <a:pt x="2417" y="314"/>
                  </a:lnTo>
                  <a:lnTo>
                    <a:pt x="2393" y="279"/>
                  </a:lnTo>
                  <a:lnTo>
                    <a:pt x="2365" y="247"/>
                  </a:lnTo>
                  <a:lnTo>
                    <a:pt x="2334" y="216"/>
                  </a:lnTo>
                  <a:lnTo>
                    <a:pt x="2300" y="187"/>
                  </a:lnTo>
                  <a:lnTo>
                    <a:pt x="2264" y="158"/>
                  </a:lnTo>
                  <a:lnTo>
                    <a:pt x="2225" y="133"/>
                  </a:lnTo>
                  <a:lnTo>
                    <a:pt x="2183" y="110"/>
                  </a:lnTo>
                  <a:lnTo>
                    <a:pt x="2137" y="88"/>
                  </a:lnTo>
                  <a:lnTo>
                    <a:pt x="2091" y="68"/>
                  </a:lnTo>
                  <a:lnTo>
                    <a:pt x="2042" y="51"/>
                  </a:lnTo>
                  <a:lnTo>
                    <a:pt x="1991" y="36"/>
                  </a:lnTo>
                  <a:lnTo>
                    <a:pt x="1938" y="24"/>
                  </a:lnTo>
                  <a:lnTo>
                    <a:pt x="1884" y="14"/>
                  </a:lnTo>
                  <a:lnTo>
                    <a:pt x="1828" y="6"/>
                  </a:lnTo>
                  <a:lnTo>
                    <a:pt x="1771" y="2"/>
                  </a:lnTo>
                  <a:lnTo>
                    <a:pt x="1713" y="0"/>
                  </a:lnTo>
                  <a:lnTo>
                    <a:pt x="1713" y="0"/>
                  </a:lnTo>
                  <a:lnTo>
                    <a:pt x="1674" y="2"/>
                  </a:lnTo>
                  <a:lnTo>
                    <a:pt x="1635" y="3"/>
                  </a:lnTo>
                  <a:lnTo>
                    <a:pt x="1595" y="6"/>
                  </a:lnTo>
                  <a:lnTo>
                    <a:pt x="1558" y="11"/>
                  </a:lnTo>
                  <a:lnTo>
                    <a:pt x="1521" y="17"/>
                  </a:lnTo>
                  <a:lnTo>
                    <a:pt x="1484" y="24"/>
                  </a:lnTo>
                  <a:lnTo>
                    <a:pt x="1449" y="32"/>
                  </a:lnTo>
                  <a:lnTo>
                    <a:pt x="1414" y="42"/>
                  </a:lnTo>
                  <a:lnTo>
                    <a:pt x="1380" y="53"/>
                  </a:lnTo>
                  <a:lnTo>
                    <a:pt x="1346" y="63"/>
                  </a:lnTo>
                  <a:lnTo>
                    <a:pt x="1315" y="77"/>
                  </a:lnTo>
                  <a:lnTo>
                    <a:pt x="1283" y="91"/>
                  </a:lnTo>
                  <a:lnTo>
                    <a:pt x="1253" y="104"/>
                  </a:lnTo>
                  <a:lnTo>
                    <a:pt x="1224" y="121"/>
                  </a:lnTo>
                  <a:lnTo>
                    <a:pt x="1197" y="136"/>
                  </a:lnTo>
                  <a:lnTo>
                    <a:pt x="1170" y="154"/>
                  </a:lnTo>
                  <a:lnTo>
                    <a:pt x="1144" y="172"/>
                  </a:lnTo>
                  <a:lnTo>
                    <a:pt x="1120" y="192"/>
                  </a:lnTo>
                  <a:lnTo>
                    <a:pt x="1097" y="211"/>
                  </a:lnTo>
                  <a:lnTo>
                    <a:pt x="1076" y="231"/>
                  </a:lnTo>
                  <a:lnTo>
                    <a:pt x="1055" y="252"/>
                  </a:lnTo>
                  <a:lnTo>
                    <a:pt x="1037" y="275"/>
                  </a:lnTo>
                  <a:lnTo>
                    <a:pt x="1020" y="297"/>
                  </a:lnTo>
                  <a:lnTo>
                    <a:pt x="1005" y="320"/>
                  </a:lnTo>
                  <a:lnTo>
                    <a:pt x="992" y="344"/>
                  </a:lnTo>
                  <a:lnTo>
                    <a:pt x="980" y="368"/>
                  </a:lnTo>
                  <a:lnTo>
                    <a:pt x="969" y="394"/>
                  </a:lnTo>
                  <a:lnTo>
                    <a:pt x="960" y="418"/>
                  </a:lnTo>
                  <a:lnTo>
                    <a:pt x="954" y="444"/>
                  </a:lnTo>
                  <a:lnTo>
                    <a:pt x="948" y="471"/>
                  </a:lnTo>
                  <a:lnTo>
                    <a:pt x="945" y="496"/>
                  </a:lnTo>
                  <a:lnTo>
                    <a:pt x="945" y="524"/>
                  </a:lnTo>
                  <a:lnTo>
                    <a:pt x="945" y="524"/>
                  </a:lnTo>
                  <a:lnTo>
                    <a:pt x="945" y="527"/>
                  </a:lnTo>
                  <a:lnTo>
                    <a:pt x="945" y="527"/>
                  </a:lnTo>
                  <a:lnTo>
                    <a:pt x="901" y="525"/>
                  </a:lnTo>
                  <a:lnTo>
                    <a:pt x="857" y="524"/>
                  </a:lnTo>
                  <a:lnTo>
                    <a:pt x="857" y="524"/>
                  </a:lnTo>
                  <a:lnTo>
                    <a:pt x="812" y="525"/>
                  </a:lnTo>
                  <a:lnTo>
                    <a:pt x="770" y="527"/>
                  </a:lnTo>
                  <a:lnTo>
                    <a:pt x="726" y="531"/>
                  </a:lnTo>
                  <a:lnTo>
                    <a:pt x="684" y="536"/>
                  </a:lnTo>
                  <a:lnTo>
                    <a:pt x="643" y="542"/>
                  </a:lnTo>
                  <a:lnTo>
                    <a:pt x="602" y="551"/>
                  </a:lnTo>
                  <a:lnTo>
                    <a:pt x="563" y="560"/>
                  </a:lnTo>
                  <a:lnTo>
                    <a:pt x="524" y="570"/>
                  </a:lnTo>
                  <a:lnTo>
                    <a:pt x="486" y="581"/>
                  </a:lnTo>
                  <a:lnTo>
                    <a:pt x="448" y="595"/>
                  </a:lnTo>
                  <a:lnTo>
                    <a:pt x="412" y="608"/>
                  </a:lnTo>
                  <a:lnTo>
                    <a:pt x="377" y="623"/>
                  </a:lnTo>
                  <a:lnTo>
                    <a:pt x="344" y="640"/>
                  </a:lnTo>
                  <a:lnTo>
                    <a:pt x="312" y="658"/>
                  </a:lnTo>
                  <a:lnTo>
                    <a:pt x="281" y="676"/>
                  </a:lnTo>
                  <a:lnTo>
                    <a:pt x="252" y="696"/>
                  </a:lnTo>
                  <a:lnTo>
                    <a:pt x="223" y="715"/>
                  </a:lnTo>
                  <a:lnTo>
                    <a:pt x="196" y="736"/>
                  </a:lnTo>
                  <a:lnTo>
                    <a:pt x="170" y="759"/>
                  </a:lnTo>
                  <a:lnTo>
                    <a:pt x="146" y="782"/>
                  </a:lnTo>
                  <a:lnTo>
                    <a:pt x="125" y="804"/>
                  </a:lnTo>
                  <a:lnTo>
                    <a:pt x="104" y="830"/>
                  </a:lnTo>
                  <a:lnTo>
                    <a:pt x="84" y="854"/>
                  </a:lnTo>
                  <a:lnTo>
                    <a:pt x="68" y="880"/>
                  </a:lnTo>
                  <a:lnTo>
                    <a:pt x="53" y="907"/>
                  </a:lnTo>
                  <a:lnTo>
                    <a:pt x="39" y="934"/>
                  </a:lnTo>
                  <a:lnTo>
                    <a:pt x="27" y="961"/>
                  </a:lnTo>
                  <a:lnTo>
                    <a:pt x="18" y="990"/>
                  </a:lnTo>
                  <a:lnTo>
                    <a:pt x="10" y="1019"/>
                  </a:lnTo>
                  <a:lnTo>
                    <a:pt x="4" y="1047"/>
                  </a:lnTo>
                  <a:lnTo>
                    <a:pt x="1" y="1077"/>
                  </a:lnTo>
                  <a:lnTo>
                    <a:pt x="0" y="1108"/>
                  </a:lnTo>
                  <a:lnTo>
                    <a:pt x="0" y="1108"/>
                  </a:lnTo>
                  <a:lnTo>
                    <a:pt x="1" y="1138"/>
                  </a:lnTo>
                  <a:lnTo>
                    <a:pt x="4" y="1167"/>
                  </a:lnTo>
                  <a:lnTo>
                    <a:pt x="10" y="1197"/>
                  </a:lnTo>
                  <a:lnTo>
                    <a:pt x="18" y="1225"/>
                  </a:lnTo>
                  <a:lnTo>
                    <a:pt x="27" y="1254"/>
                  </a:lnTo>
                  <a:lnTo>
                    <a:pt x="39" y="1281"/>
                  </a:lnTo>
                  <a:lnTo>
                    <a:pt x="53" y="1308"/>
                  </a:lnTo>
                  <a:lnTo>
                    <a:pt x="68" y="1334"/>
                  </a:lnTo>
                  <a:lnTo>
                    <a:pt x="84" y="1361"/>
                  </a:lnTo>
                  <a:lnTo>
                    <a:pt x="104" y="1385"/>
                  </a:lnTo>
                  <a:lnTo>
                    <a:pt x="125" y="1409"/>
                  </a:lnTo>
                  <a:lnTo>
                    <a:pt x="146" y="1434"/>
                  </a:lnTo>
                  <a:lnTo>
                    <a:pt x="170" y="1456"/>
                  </a:lnTo>
                  <a:lnTo>
                    <a:pt x="196" y="1479"/>
                  </a:lnTo>
                  <a:lnTo>
                    <a:pt x="223" y="1500"/>
                  </a:lnTo>
                  <a:lnTo>
                    <a:pt x="252" y="1520"/>
                  </a:lnTo>
                  <a:lnTo>
                    <a:pt x="281" y="1539"/>
                  </a:lnTo>
                  <a:lnTo>
                    <a:pt x="312" y="1557"/>
                  </a:lnTo>
                  <a:lnTo>
                    <a:pt x="344" y="1575"/>
                  </a:lnTo>
                  <a:lnTo>
                    <a:pt x="377" y="1591"/>
                  </a:lnTo>
                  <a:lnTo>
                    <a:pt x="412" y="1607"/>
                  </a:lnTo>
                  <a:lnTo>
                    <a:pt x="448" y="1621"/>
                  </a:lnTo>
                  <a:lnTo>
                    <a:pt x="486" y="1633"/>
                  </a:lnTo>
                  <a:lnTo>
                    <a:pt x="524" y="1645"/>
                  </a:lnTo>
                  <a:lnTo>
                    <a:pt x="563" y="1655"/>
                  </a:lnTo>
                  <a:lnTo>
                    <a:pt x="602" y="1664"/>
                  </a:lnTo>
                  <a:lnTo>
                    <a:pt x="643" y="1672"/>
                  </a:lnTo>
                  <a:lnTo>
                    <a:pt x="684" y="1680"/>
                  </a:lnTo>
                  <a:lnTo>
                    <a:pt x="726" y="1684"/>
                  </a:lnTo>
                  <a:lnTo>
                    <a:pt x="770" y="1689"/>
                  </a:lnTo>
                  <a:lnTo>
                    <a:pt x="812" y="1690"/>
                  </a:lnTo>
                  <a:lnTo>
                    <a:pt x="857" y="1692"/>
                  </a:lnTo>
                  <a:lnTo>
                    <a:pt x="857" y="1692"/>
                  </a:lnTo>
                  <a:lnTo>
                    <a:pt x="919" y="1689"/>
                  </a:lnTo>
                  <a:lnTo>
                    <a:pt x="981" y="1684"/>
                  </a:lnTo>
                  <a:lnTo>
                    <a:pt x="1040" y="1678"/>
                  </a:lnTo>
                  <a:lnTo>
                    <a:pt x="1099" y="1668"/>
                  </a:lnTo>
                  <a:lnTo>
                    <a:pt x="1155" y="1654"/>
                  </a:lnTo>
                  <a:lnTo>
                    <a:pt x="1211" y="1639"/>
                  </a:lnTo>
                  <a:lnTo>
                    <a:pt x="1263" y="1621"/>
                  </a:lnTo>
                  <a:lnTo>
                    <a:pt x="1313" y="1601"/>
                  </a:lnTo>
                  <a:lnTo>
                    <a:pt x="1313" y="1601"/>
                  </a:lnTo>
                  <a:lnTo>
                    <a:pt x="1340" y="1616"/>
                  </a:lnTo>
                  <a:lnTo>
                    <a:pt x="1368" y="1631"/>
                  </a:lnTo>
                  <a:lnTo>
                    <a:pt x="1395" y="1645"/>
                  </a:lnTo>
                  <a:lnTo>
                    <a:pt x="1423" y="1657"/>
                  </a:lnTo>
                  <a:lnTo>
                    <a:pt x="1454" y="1669"/>
                  </a:lnTo>
                  <a:lnTo>
                    <a:pt x="1484" y="1681"/>
                  </a:lnTo>
                  <a:lnTo>
                    <a:pt x="1515" y="1690"/>
                  </a:lnTo>
                  <a:lnTo>
                    <a:pt x="1549" y="1699"/>
                  </a:lnTo>
                  <a:lnTo>
                    <a:pt x="1580" y="1708"/>
                  </a:lnTo>
                  <a:lnTo>
                    <a:pt x="1615" y="1716"/>
                  </a:lnTo>
                  <a:lnTo>
                    <a:pt x="1648" y="1722"/>
                  </a:lnTo>
                  <a:lnTo>
                    <a:pt x="1685" y="1726"/>
                  </a:lnTo>
                  <a:lnTo>
                    <a:pt x="1719" y="1731"/>
                  </a:lnTo>
                  <a:lnTo>
                    <a:pt x="1755" y="1734"/>
                  </a:lnTo>
                  <a:lnTo>
                    <a:pt x="1792" y="1735"/>
                  </a:lnTo>
                  <a:lnTo>
                    <a:pt x="1829" y="1735"/>
                  </a:lnTo>
                  <a:lnTo>
                    <a:pt x="1829" y="1735"/>
                  </a:lnTo>
                  <a:lnTo>
                    <a:pt x="1873" y="1735"/>
                  </a:lnTo>
                  <a:lnTo>
                    <a:pt x="1917" y="1732"/>
                  </a:lnTo>
                  <a:lnTo>
                    <a:pt x="1961" y="1728"/>
                  </a:lnTo>
                  <a:lnTo>
                    <a:pt x="2003" y="1722"/>
                  </a:lnTo>
                  <a:lnTo>
                    <a:pt x="2044" y="1716"/>
                  </a:lnTo>
                  <a:lnTo>
                    <a:pt x="2085" y="1707"/>
                  </a:lnTo>
                  <a:lnTo>
                    <a:pt x="2124" y="1696"/>
                  </a:lnTo>
                  <a:lnTo>
                    <a:pt x="2162" y="1684"/>
                  </a:lnTo>
                  <a:lnTo>
                    <a:pt x="2199" y="1671"/>
                  </a:lnTo>
                  <a:lnTo>
                    <a:pt x="2236" y="1657"/>
                  </a:lnTo>
                  <a:lnTo>
                    <a:pt x="2270" y="1640"/>
                  </a:lnTo>
                  <a:lnTo>
                    <a:pt x="2303" y="1624"/>
                  </a:lnTo>
                  <a:lnTo>
                    <a:pt x="2335" y="1606"/>
                  </a:lnTo>
                  <a:lnTo>
                    <a:pt x="2365" y="1588"/>
                  </a:lnTo>
                  <a:lnTo>
                    <a:pt x="2394" y="1566"/>
                  </a:lnTo>
                  <a:lnTo>
                    <a:pt x="2421" y="1545"/>
                  </a:lnTo>
                  <a:lnTo>
                    <a:pt x="2421" y="1545"/>
                  </a:lnTo>
                  <a:lnTo>
                    <a:pt x="2448" y="1560"/>
                  </a:lnTo>
                  <a:lnTo>
                    <a:pt x="2474" y="1575"/>
                  </a:lnTo>
                  <a:lnTo>
                    <a:pt x="2503" y="1589"/>
                  </a:lnTo>
                  <a:lnTo>
                    <a:pt x="2531" y="1601"/>
                  </a:lnTo>
                  <a:lnTo>
                    <a:pt x="2562" y="1613"/>
                  </a:lnTo>
                  <a:lnTo>
                    <a:pt x="2592" y="1625"/>
                  </a:lnTo>
                  <a:lnTo>
                    <a:pt x="2624" y="1634"/>
                  </a:lnTo>
                  <a:lnTo>
                    <a:pt x="2655" y="1645"/>
                  </a:lnTo>
                  <a:lnTo>
                    <a:pt x="2688" y="1652"/>
                  </a:lnTo>
                  <a:lnTo>
                    <a:pt x="2722" y="1660"/>
                  </a:lnTo>
                  <a:lnTo>
                    <a:pt x="2756" y="1666"/>
                  </a:lnTo>
                  <a:lnTo>
                    <a:pt x="2791" y="1671"/>
                  </a:lnTo>
                  <a:lnTo>
                    <a:pt x="2827" y="1675"/>
                  </a:lnTo>
                  <a:lnTo>
                    <a:pt x="2864" y="1678"/>
                  </a:lnTo>
                  <a:lnTo>
                    <a:pt x="2900" y="1680"/>
                  </a:lnTo>
                  <a:lnTo>
                    <a:pt x="2936" y="1680"/>
                  </a:lnTo>
                  <a:lnTo>
                    <a:pt x="2936" y="1680"/>
                  </a:lnTo>
                  <a:lnTo>
                    <a:pt x="2975" y="1680"/>
                  </a:lnTo>
                  <a:lnTo>
                    <a:pt x="3015" y="1678"/>
                  </a:lnTo>
                  <a:lnTo>
                    <a:pt x="3054" y="1674"/>
                  </a:lnTo>
                  <a:lnTo>
                    <a:pt x="3092" y="1669"/>
                  </a:lnTo>
                  <a:lnTo>
                    <a:pt x="3128" y="1663"/>
                  </a:lnTo>
                  <a:lnTo>
                    <a:pt x="3165" y="1657"/>
                  </a:lnTo>
                  <a:lnTo>
                    <a:pt x="3200" y="1648"/>
                  </a:lnTo>
                  <a:lnTo>
                    <a:pt x="3235" y="1639"/>
                  </a:lnTo>
                  <a:lnTo>
                    <a:pt x="3270" y="1628"/>
                  </a:lnTo>
                  <a:lnTo>
                    <a:pt x="3303" y="1616"/>
                  </a:lnTo>
                  <a:lnTo>
                    <a:pt x="3335" y="1604"/>
                  </a:lnTo>
                  <a:lnTo>
                    <a:pt x="3366" y="1591"/>
                  </a:lnTo>
                  <a:lnTo>
                    <a:pt x="3396" y="1575"/>
                  </a:lnTo>
                  <a:lnTo>
                    <a:pt x="3425" y="1560"/>
                  </a:lnTo>
                  <a:lnTo>
                    <a:pt x="3452" y="1544"/>
                  </a:lnTo>
                  <a:lnTo>
                    <a:pt x="3479" y="1527"/>
                  </a:lnTo>
                  <a:lnTo>
                    <a:pt x="3505" y="1509"/>
                  </a:lnTo>
                  <a:lnTo>
                    <a:pt x="3529" y="1489"/>
                  </a:lnTo>
                  <a:lnTo>
                    <a:pt x="3552" y="1470"/>
                  </a:lnTo>
                  <a:lnTo>
                    <a:pt x="3573" y="1449"/>
                  </a:lnTo>
                  <a:lnTo>
                    <a:pt x="3593" y="1428"/>
                  </a:lnTo>
                  <a:lnTo>
                    <a:pt x="3612" y="1406"/>
                  </a:lnTo>
                  <a:lnTo>
                    <a:pt x="3629" y="1384"/>
                  </a:lnTo>
                  <a:lnTo>
                    <a:pt x="3644" y="1360"/>
                  </a:lnTo>
                  <a:lnTo>
                    <a:pt x="3658" y="1337"/>
                  </a:lnTo>
                  <a:lnTo>
                    <a:pt x="3670" y="1313"/>
                  </a:lnTo>
                  <a:lnTo>
                    <a:pt x="3680" y="1287"/>
                  </a:lnTo>
                  <a:lnTo>
                    <a:pt x="3689" y="1262"/>
                  </a:lnTo>
                  <a:lnTo>
                    <a:pt x="3695" y="1236"/>
                  </a:lnTo>
                  <a:lnTo>
                    <a:pt x="3701" y="1210"/>
                  </a:lnTo>
                  <a:lnTo>
                    <a:pt x="3703" y="1183"/>
                  </a:lnTo>
                  <a:lnTo>
                    <a:pt x="3704" y="1156"/>
                  </a:lnTo>
                  <a:lnTo>
                    <a:pt x="3704" y="1156"/>
                  </a:lnTo>
                  <a:lnTo>
                    <a:pt x="3703" y="1127"/>
                  </a:lnTo>
                  <a:lnTo>
                    <a:pt x="3700" y="1097"/>
                  </a:lnTo>
                  <a:lnTo>
                    <a:pt x="3694" y="1068"/>
                  </a:lnTo>
                  <a:lnTo>
                    <a:pt x="3685" y="1040"/>
                  </a:lnTo>
                  <a:lnTo>
                    <a:pt x="3674" y="1013"/>
                  </a:lnTo>
                  <a:lnTo>
                    <a:pt x="3662" y="985"/>
                  </a:lnTo>
                  <a:lnTo>
                    <a:pt x="3647" y="958"/>
                  </a:lnTo>
                  <a:lnTo>
                    <a:pt x="3630" y="933"/>
                  </a:lnTo>
                  <a:lnTo>
                    <a:pt x="3612" y="907"/>
                  </a:lnTo>
                  <a:lnTo>
                    <a:pt x="3591" y="883"/>
                  </a:lnTo>
                  <a:lnTo>
                    <a:pt x="3569" y="859"/>
                  </a:lnTo>
                  <a:lnTo>
                    <a:pt x="3544" y="838"/>
                  </a:lnTo>
                  <a:lnTo>
                    <a:pt x="3519" y="815"/>
                  </a:lnTo>
                  <a:lnTo>
                    <a:pt x="3492" y="794"/>
                  </a:lnTo>
                  <a:lnTo>
                    <a:pt x="3461" y="774"/>
                  </a:lnTo>
                  <a:lnTo>
                    <a:pt x="3431" y="756"/>
                  </a:lnTo>
                  <a:lnTo>
                    <a:pt x="3431" y="75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Freeform 5"/>
            <p:cNvSpPr>
              <a:spLocks/>
            </p:cNvSpPr>
            <p:nvPr/>
          </p:nvSpPr>
          <p:spPr bwMode="auto">
            <a:xfrm>
              <a:off x="2743200" y="533400"/>
              <a:ext cx="888098" cy="762000"/>
            </a:xfrm>
            <a:custGeom>
              <a:avLst/>
              <a:gdLst/>
              <a:ahLst/>
              <a:cxnLst>
                <a:cxn ang="0">
                  <a:pos x="6289" y="2962"/>
                </a:cxn>
                <a:cxn ang="0">
                  <a:pos x="6350" y="2602"/>
                </a:cxn>
                <a:cxn ang="0">
                  <a:pos x="6322" y="2354"/>
                </a:cxn>
                <a:cxn ang="0">
                  <a:pos x="6225" y="2099"/>
                </a:cxn>
                <a:cxn ang="0">
                  <a:pos x="6071" y="1880"/>
                </a:cxn>
                <a:cxn ang="0">
                  <a:pos x="5973" y="1670"/>
                </a:cxn>
                <a:cxn ang="0">
                  <a:pos x="6013" y="1291"/>
                </a:cxn>
                <a:cxn ang="0">
                  <a:pos x="5884" y="903"/>
                </a:cxn>
                <a:cxn ang="0">
                  <a:pos x="5607" y="613"/>
                </a:cxn>
                <a:cxn ang="0">
                  <a:pos x="5229" y="464"/>
                </a:cxn>
                <a:cxn ang="0">
                  <a:pos x="4893" y="475"/>
                </a:cxn>
                <a:cxn ang="0">
                  <a:pos x="4679" y="404"/>
                </a:cxn>
                <a:cxn ang="0">
                  <a:pos x="4461" y="261"/>
                </a:cxn>
                <a:cxn ang="0">
                  <a:pos x="4212" y="168"/>
                </a:cxn>
                <a:cxn ang="0">
                  <a:pos x="3940" y="136"/>
                </a:cxn>
                <a:cxn ang="0">
                  <a:pos x="3654" y="172"/>
                </a:cxn>
                <a:cxn ang="0">
                  <a:pos x="3394" y="275"/>
                </a:cxn>
                <a:cxn ang="0">
                  <a:pos x="3007" y="57"/>
                </a:cxn>
                <a:cxn ang="0">
                  <a:pos x="2613" y="0"/>
                </a:cxn>
                <a:cxn ang="0">
                  <a:pos x="2295" y="56"/>
                </a:cxn>
                <a:cxn ang="0">
                  <a:pos x="2014" y="194"/>
                </a:cxn>
                <a:cxn ang="0">
                  <a:pos x="1782" y="398"/>
                </a:cxn>
                <a:cxn ang="0">
                  <a:pos x="1505" y="491"/>
                </a:cxn>
                <a:cxn ang="0">
                  <a:pos x="1274" y="515"/>
                </a:cxn>
                <a:cxn ang="0">
                  <a:pos x="864" y="687"/>
                </a:cxn>
                <a:cxn ang="0">
                  <a:pos x="525" y="1043"/>
                </a:cxn>
                <a:cxn ang="0">
                  <a:pos x="377" y="1435"/>
                </a:cxn>
                <a:cxn ang="0">
                  <a:pos x="360" y="1685"/>
                </a:cxn>
                <a:cxn ang="0">
                  <a:pos x="395" y="2018"/>
                </a:cxn>
                <a:cxn ang="0">
                  <a:pos x="207" y="2225"/>
                </a:cxn>
                <a:cxn ang="0">
                  <a:pos x="75" y="2472"/>
                </a:cxn>
                <a:cxn ang="0">
                  <a:pos x="7" y="2752"/>
                </a:cxn>
                <a:cxn ang="0">
                  <a:pos x="21" y="3104"/>
                </a:cxn>
                <a:cxn ang="0">
                  <a:pos x="207" y="3541"/>
                </a:cxn>
                <a:cxn ang="0">
                  <a:pos x="250" y="3793"/>
                </a:cxn>
                <a:cxn ang="0">
                  <a:pos x="198" y="4047"/>
                </a:cxn>
                <a:cxn ang="0">
                  <a:pos x="239" y="4390"/>
                </a:cxn>
                <a:cxn ang="0">
                  <a:pos x="443" y="4746"/>
                </a:cxn>
                <a:cxn ang="0">
                  <a:pos x="776" y="4982"/>
                </a:cxn>
                <a:cxn ang="0">
                  <a:pos x="1146" y="5056"/>
                </a:cxn>
                <a:cxn ang="0">
                  <a:pos x="1380" y="5027"/>
                </a:cxn>
                <a:cxn ang="0">
                  <a:pos x="1632" y="5080"/>
                </a:cxn>
                <a:cxn ang="0">
                  <a:pos x="1865" y="5293"/>
                </a:cxn>
                <a:cxn ang="0">
                  <a:pos x="2150" y="5436"/>
                </a:cxn>
                <a:cxn ang="0">
                  <a:pos x="2475" y="5493"/>
                </a:cxn>
                <a:cxn ang="0">
                  <a:pos x="2727" y="5473"/>
                </a:cxn>
                <a:cxn ang="0">
                  <a:pos x="2983" y="5393"/>
                </a:cxn>
                <a:cxn ang="0">
                  <a:pos x="3209" y="5258"/>
                </a:cxn>
                <a:cxn ang="0">
                  <a:pos x="3390" y="5151"/>
                </a:cxn>
                <a:cxn ang="0">
                  <a:pos x="3737" y="5345"/>
                </a:cxn>
                <a:cxn ang="0">
                  <a:pos x="4070" y="5384"/>
                </a:cxn>
                <a:cxn ang="0">
                  <a:pos x="4331" y="5329"/>
                </a:cxn>
                <a:cxn ang="0">
                  <a:pos x="4560" y="5205"/>
                </a:cxn>
                <a:cxn ang="0">
                  <a:pos x="4745" y="5026"/>
                </a:cxn>
                <a:cxn ang="0">
                  <a:pos x="4931" y="5006"/>
                </a:cxn>
                <a:cxn ang="0">
                  <a:pos x="5196" y="5052"/>
                </a:cxn>
                <a:cxn ang="0">
                  <a:pos x="5433" y="5040"/>
                </a:cxn>
                <a:cxn ang="0">
                  <a:pos x="5804" y="4915"/>
                </a:cxn>
                <a:cxn ang="0">
                  <a:pos x="6176" y="4594"/>
                </a:cxn>
                <a:cxn ang="0">
                  <a:pos x="6375" y="4166"/>
                </a:cxn>
                <a:cxn ang="0">
                  <a:pos x="6403" y="3908"/>
                </a:cxn>
                <a:cxn ang="0">
                  <a:pos x="6339" y="3531"/>
                </a:cxn>
                <a:cxn ang="0">
                  <a:pos x="6164" y="3207"/>
                </a:cxn>
              </a:cxnLst>
              <a:rect l="0" t="0" r="r" b="b"/>
              <a:pathLst>
                <a:path w="6403" h="5493">
                  <a:moveTo>
                    <a:pt x="6164" y="3207"/>
                  </a:moveTo>
                  <a:lnTo>
                    <a:pt x="6164" y="3207"/>
                  </a:lnTo>
                  <a:lnTo>
                    <a:pt x="6185" y="3174"/>
                  </a:lnTo>
                  <a:lnTo>
                    <a:pt x="6205" y="3141"/>
                  </a:lnTo>
                  <a:lnTo>
                    <a:pt x="6225" y="3106"/>
                  </a:lnTo>
                  <a:lnTo>
                    <a:pt x="6243" y="3072"/>
                  </a:lnTo>
                  <a:lnTo>
                    <a:pt x="6259" y="3035"/>
                  </a:lnTo>
                  <a:lnTo>
                    <a:pt x="6275" y="2999"/>
                  </a:lnTo>
                  <a:lnTo>
                    <a:pt x="6289" y="2962"/>
                  </a:lnTo>
                  <a:lnTo>
                    <a:pt x="6302" y="2925"/>
                  </a:lnTo>
                  <a:lnTo>
                    <a:pt x="6312" y="2886"/>
                  </a:lnTo>
                  <a:lnTo>
                    <a:pt x="6323" y="2847"/>
                  </a:lnTo>
                  <a:lnTo>
                    <a:pt x="6331" y="2807"/>
                  </a:lnTo>
                  <a:lnTo>
                    <a:pt x="6338" y="2767"/>
                  </a:lnTo>
                  <a:lnTo>
                    <a:pt x="6343" y="2727"/>
                  </a:lnTo>
                  <a:lnTo>
                    <a:pt x="6348" y="2686"/>
                  </a:lnTo>
                  <a:lnTo>
                    <a:pt x="6350" y="2644"/>
                  </a:lnTo>
                  <a:lnTo>
                    <a:pt x="6350" y="2602"/>
                  </a:lnTo>
                  <a:lnTo>
                    <a:pt x="6350" y="2602"/>
                  </a:lnTo>
                  <a:lnTo>
                    <a:pt x="6350" y="2570"/>
                  </a:lnTo>
                  <a:lnTo>
                    <a:pt x="6349" y="2538"/>
                  </a:lnTo>
                  <a:lnTo>
                    <a:pt x="6346" y="2507"/>
                  </a:lnTo>
                  <a:lnTo>
                    <a:pt x="6343" y="2476"/>
                  </a:lnTo>
                  <a:lnTo>
                    <a:pt x="6339" y="2445"/>
                  </a:lnTo>
                  <a:lnTo>
                    <a:pt x="6333" y="2414"/>
                  </a:lnTo>
                  <a:lnTo>
                    <a:pt x="6328" y="2384"/>
                  </a:lnTo>
                  <a:lnTo>
                    <a:pt x="6322" y="2354"/>
                  </a:lnTo>
                  <a:lnTo>
                    <a:pt x="6313" y="2324"/>
                  </a:lnTo>
                  <a:lnTo>
                    <a:pt x="6305" y="2295"/>
                  </a:lnTo>
                  <a:lnTo>
                    <a:pt x="6297" y="2265"/>
                  </a:lnTo>
                  <a:lnTo>
                    <a:pt x="6286" y="2237"/>
                  </a:lnTo>
                  <a:lnTo>
                    <a:pt x="6276" y="2209"/>
                  </a:lnTo>
                  <a:lnTo>
                    <a:pt x="6264" y="2180"/>
                  </a:lnTo>
                  <a:lnTo>
                    <a:pt x="6252" y="2153"/>
                  </a:lnTo>
                  <a:lnTo>
                    <a:pt x="6239" y="2126"/>
                  </a:lnTo>
                  <a:lnTo>
                    <a:pt x="6225" y="2099"/>
                  </a:lnTo>
                  <a:lnTo>
                    <a:pt x="6211" y="2073"/>
                  </a:lnTo>
                  <a:lnTo>
                    <a:pt x="6196" y="2047"/>
                  </a:lnTo>
                  <a:lnTo>
                    <a:pt x="6180" y="2021"/>
                  </a:lnTo>
                  <a:lnTo>
                    <a:pt x="6164" y="1997"/>
                  </a:lnTo>
                  <a:lnTo>
                    <a:pt x="6146" y="1972"/>
                  </a:lnTo>
                  <a:lnTo>
                    <a:pt x="6129" y="1948"/>
                  </a:lnTo>
                  <a:lnTo>
                    <a:pt x="6110" y="1925"/>
                  </a:lnTo>
                  <a:lnTo>
                    <a:pt x="6091" y="1902"/>
                  </a:lnTo>
                  <a:lnTo>
                    <a:pt x="6071" y="1880"/>
                  </a:lnTo>
                  <a:lnTo>
                    <a:pt x="6051" y="1859"/>
                  </a:lnTo>
                  <a:lnTo>
                    <a:pt x="6030" y="1838"/>
                  </a:lnTo>
                  <a:lnTo>
                    <a:pt x="6008" y="1816"/>
                  </a:lnTo>
                  <a:lnTo>
                    <a:pt x="5986" y="1796"/>
                  </a:lnTo>
                  <a:lnTo>
                    <a:pt x="5964" y="1778"/>
                  </a:lnTo>
                  <a:lnTo>
                    <a:pt x="5940" y="1759"/>
                  </a:lnTo>
                  <a:lnTo>
                    <a:pt x="5940" y="1759"/>
                  </a:lnTo>
                  <a:lnTo>
                    <a:pt x="5958" y="1715"/>
                  </a:lnTo>
                  <a:lnTo>
                    <a:pt x="5973" y="1670"/>
                  </a:lnTo>
                  <a:lnTo>
                    <a:pt x="5987" y="1626"/>
                  </a:lnTo>
                  <a:lnTo>
                    <a:pt x="5998" y="1579"/>
                  </a:lnTo>
                  <a:lnTo>
                    <a:pt x="6007" y="1531"/>
                  </a:lnTo>
                  <a:lnTo>
                    <a:pt x="6013" y="1484"/>
                  </a:lnTo>
                  <a:lnTo>
                    <a:pt x="6017" y="1435"/>
                  </a:lnTo>
                  <a:lnTo>
                    <a:pt x="6018" y="1385"/>
                  </a:lnTo>
                  <a:lnTo>
                    <a:pt x="6018" y="1385"/>
                  </a:lnTo>
                  <a:lnTo>
                    <a:pt x="6017" y="1338"/>
                  </a:lnTo>
                  <a:lnTo>
                    <a:pt x="6013" y="1291"/>
                  </a:lnTo>
                  <a:lnTo>
                    <a:pt x="6007" y="1244"/>
                  </a:lnTo>
                  <a:lnTo>
                    <a:pt x="5999" y="1198"/>
                  </a:lnTo>
                  <a:lnTo>
                    <a:pt x="5988" y="1153"/>
                  </a:lnTo>
                  <a:lnTo>
                    <a:pt x="5977" y="1109"/>
                  </a:lnTo>
                  <a:lnTo>
                    <a:pt x="5961" y="1065"/>
                  </a:lnTo>
                  <a:lnTo>
                    <a:pt x="5945" y="1023"/>
                  </a:lnTo>
                  <a:lnTo>
                    <a:pt x="5926" y="981"/>
                  </a:lnTo>
                  <a:lnTo>
                    <a:pt x="5906" y="941"/>
                  </a:lnTo>
                  <a:lnTo>
                    <a:pt x="5884" y="903"/>
                  </a:lnTo>
                  <a:lnTo>
                    <a:pt x="5859" y="865"/>
                  </a:lnTo>
                  <a:lnTo>
                    <a:pt x="5833" y="828"/>
                  </a:lnTo>
                  <a:lnTo>
                    <a:pt x="5806" y="793"/>
                  </a:lnTo>
                  <a:lnTo>
                    <a:pt x="5776" y="759"/>
                  </a:lnTo>
                  <a:lnTo>
                    <a:pt x="5746" y="727"/>
                  </a:lnTo>
                  <a:lnTo>
                    <a:pt x="5713" y="696"/>
                  </a:lnTo>
                  <a:lnTo>
                    <a:pt x="5679" y="667"/>
                  </a:lnTo>
                  <a:lnTo>
                    <a:pt x="5643" y="639"/>
                  </a:lnTo>
                  <a:lnTo>
                    <a:pt x="5607" y="613"/>
                  </a:lnTo>
                  <a:lnTo>
                    <a:pt x="5569" y="589"/>
                  </a:lnTo>
                  <a:lnTo>
                    <a:pt x="5530" y="567"/>
                  </a:lnTo>
                  <a:lnTo>
                    <a:pt x="5490" y="546"/>
                  </a:lnTo>
                  <a:lnTo>
                    <a:pt x="5449" y="527"/>
                  </a:lnTo>
                  <a:lnTo>
                    <a:pt x="5407" y="510"/>
                  </a:lnTo>
                  <a:lnTo>
                    <a:pt x="5363" y="496"/>
                  </a:lnTo>
                  <a:lnTo>
                    <a:pt x="5319" y="483"/>
                  </a:lnTo>
                  <a:lnTo>
                    <a:pt x="5275" y="473"/>
                  </a:lnTo>
                  <a:lnTo>
                    <a:pt x="5229" y="464"/>
                  </a:lnTo>
                  <a:lnTo>
                    <a:pt x="5182" y="459"/>
                  </a:lnTo>
                  <a:lnTo>
                    <a:pt x="5135" y="455"/>
                  </a:lnTo>
                  <a:lnTo>
                    <a:pt x="5086" y="454"/>
                  </a:lnTo>
                  <a:lnTo>
                    <a:pt x="5086" y="454"/>
                  </a:lnTo>
                  <a:lnTo>
                    <a:pt x="5046" y="455"/>
                  </a:lnTo>
                  <a:lnTo>
                    <a:pt x="5007" y="457"/>
                  </a:lnTo>
                  <a:lnTo>
                    <a:pt x="4969" y="462"/>
                  </a:lnTo>
                  <a:lnTo>
                    <a:pt x="4931" y="467"/>
                  </a:lnTo>
                  <a:lnTo>
                    <a:pt x="4893" y="475"/>
                  </a:lnTo>
                  <a:lnTo>
                    <a:pt x="4855" y="483"/>
                  </a:lnTo>
                  <a:lnTo>
                    <a:pt x="4819" y="494"/>
                  </a:lnTo>
                  <a:lnTo>
                    <a:pt x="4782" y="504"/>
                  </a:lnTo>
                  <a:lnTo>
                    <a:pt x="4782" y="504"/>
                  </a:lnTo>
                  <a:lnTo>
                    <a:pt x="4764" y="484"/>
                  </a:lnTo>
                  <a:lnTo>
                    <a:pt x="4742" y="463"/>
                  </a:lnTo>
                  <a:lnTo>
                    <a:pt x="4721" y="443"/>
                  </a:lnTo>
                  <a:lnTo>
                    <a:pt x="4700" y="424"/>
                  </a:lnTo>
                  <a:lnTo>
                    <a:pt x="4679" y="404"/>
                  </a:lnTo>
                  <a:lnTo>
                    <a:pt x="4656" y="387"/>
                  </a:lnTo>
                  <a:lnTo>
                    <a:pt x="4633" y="369"/>
                  </a:lnTo>
                  <a:lnTo>
                    <a:pt x="4611" y="351"/>
                  </a:lnTo>
                  <a:lnTo>
                    <a:pt x="4586" y="335"/>
                  </a:lnTo>
                  <a:lnTo>
                    <a:pt x="4562" y="318"/>
                  </a:lnTo>
                  <a:lnTo>
                    <a:pt x="4538" y="303"/>
                  </a:lnTo>
                  <a:lnTo>
                    <a:pt x="4513" y="288"/>
                  </a:lnTo>
                  <a:lnTo>
                    <a:pt x="4487" y="274"/>
                  </a:lnTo>
                  <a:lnTo>
                    <a:pt x="4461" y="261"/>
                  </a:lnTo>
                  <a:lnTo>
                    <a:pt x="4435" y="248"/>
                  </a:lnTo>
                  <a:lnTo>
                    <a:pt x="4408" y="235"/>
                  </a:lnTo>
                  <a:lnTo>
                    <a:pt x="4381" y="223"/>
                  </a:lnTo>
                  <a:lnTo>
                    <a:pt x="4354" y="212"/>
                  </a:lnTo>
                  <a:lnTo>
                    <a:pt x="4327" y="202"/>
                  </a:lnTo>
                  <a:lnTo>
                    <a:pt x="4298" y="192"/>
                  </a:lnTo>
                  <a:lnTo>
                    <a:pt x="4270" y="184"/>
                  </a:lnTo>
                  <a:lnTo>
                    <a:pt x="4242" y="176"/>
                  </a:lnTo>
                  <a:lnTo>
                    <a:pt x="4212" y="168"/>
                  </a:lnTo>
                  <a:lnTo>
                    <a:pt x="4183" y="162"/>
                  </a:lnTo>
                  <a:lnTo>
                    <a:pt x="4154" y="156"/>
                  </a:lnTo>
                  <a:lnTo>
                    <a:pt x="4124" y="150"/>
                  </a:lnTo>
                  <a:lnTo>
                    <a:pt x="4095" y="145"/>
                  </a:lnTo>
                  <a:lnTo>
                    <a:pt x="4064" y="142"/>
                  </a:lnTo>
                  <a:lnTo>
                    <a:pt x="4033" y="139"/>
                  </a:lnTo>
                  <a:lnTo>
                    <a:pt x="4003" y="137"/>
                  </a:lnTo>
                  <a:lnTo>
                    <a:pt x="3972" y="136"/>
                  </a:lnTo>
                  <a:lnTo>
                    <a:pt x="3940" y="136"/>
                  </a:lnTo>
                  <a:lnTo>
                    <a:pt x="3940" y="136"/>
                  </a:lnTo>
                  <a:lnTo>
                    <a:pt x="3904" y="136"/>
                  </a:lnTo>
                  <a:lnTo>
                    <a:pt x="3867" y="138"/>
                  </a:lnTo>
                  <a:lnTo>
                    <a:pt x="3831" y="141"/>
                  </a:lnTo>
                  <a:lnTo>
                    <a:pt x="3794" y="145"/>
                  </a:lnTo>
                  <a:lnTo>
                    <a:pt x="3759" y="150"/>
                  </a:lnTo>
                  <a:lnTo>
                    <a:pt x="3724" y="156"/>
                  </a:lnTo>
                  <a:lnTo>
                    <a:pt x="3688" y="163"/>
                  </a:lnTo>
                  <a:lnTo>
                    <a:pt x="3654" y="172"/>
                  </a:lnTo>
                  <a:lnTo>
                    <a:pt x="3620" y="181"/>
                  </a:lnTo>
                  <a:lnTo>
                    <a:pt x="3586" y="191"/>
                  </a:lnTo>
                  <a:lnTo>
                    <a:pt x="3553" y="203"/>
                  </a:lnTo>
                  <a:lnTo>
                    <a:pt x="3520" y="216"/>
                  </a:lnTo>
                  <a:lnTo>
                    <a:pt x="3488" y="229"/>
                  </a:lnTo>
                  <a:lnTo>
                    <a:pt x="3456" y="243"/>
                  </a:lnTo>
                  <a:lnTo>
                    <a:pt x="3425" y="258"/>
                  </a:lnTo>
                  <a:lnTo>
                    <a:pt x="3394" y="275"/>
                  </a:lnTo>
                  <a:lnTo>
                    <a:pt x="3394" y="275"/>
                  </a:lnTo>
                  <a:lnTo>
                    <a:pt x="3356" y="243"/>
                  </a:lnTo>
                  <a:lnTo>
                    <a:pt x="3316" y="214"/>
                  </a:lnTo>
                  <a:lnTo>
                    <a:pt x="3275" y="185"/>
                  </a:lnTo>
                  <a:lnTo>
                    <a:pt x="3234" y="159"/>
                  </a:lnTo>
                  <a:lnTo>
                    <a:pt x="3190" y="135"/>
                  </a:lnTo>
                  <a:lnTo>
                    <a:pt x="3146" y="112"/>
                  </a:lnTo>
                  <a:lnTo>
                    <a:pt x="3101" y="92"/>
                  </a:lnTo>
                  <a:lnTo>
                    <a:pt x="3054" y="73"/>
                  </a:lnTo>
                  <a:lnTo>
                    <a:pt x="3007" y="57"/>
                  </a:lnTo>
                  <a:lnTo>
                    <a:pt x="2958" y="42"/>
                  </a:lnTo>
                  <a:lnTo>
                    <a:pt x="2909" y="29"/>
                  </a:lnTo>
                  <a:lnTo>
                    <a:pt x="2858" y="19"/>
                  </a:lnTo>
                  <a:lnTo>
                    <a:pt x="2808" y="11"/>
                  </a:lnTo>
                  <a:lnTo>
                    <a:pt x="2756" y="5"/>
                  </a:lnTo>
                  <a:lnTo>
                    <a:pt x="2704" y="2"/>
                  </a:lnTo>
                  <a:lnTo>
                    <a:pt x="2651" y="0"/>
                  </a:lnTo>
                  <a:lnTo>
                    <a:pt x="2651" y="0"/>
                  </a:lnTo>
                  <a:lnTo>
                    <a:pt x="2613" y="0"/>
                  </a:lnTo>
                  <a:lnTo>
                    <a:pt x="2577" y="3"/>
                  </a:lnTo>
                  <a:lnTo>
                    <a:pt x="2540" y="5"/>
                  </a:lnTo>
                  <a:lnTo>
                    <a:pt x="2504" y="10"/>
                  </a:lnTo>
                  <a:lnTo>
                    <a:pt x="2468" y="15"/>
                  </a:lnTo>
                  <a:lnTo>
                    <a:pt x="2433" y="20"/>
                  </a:lnTo>
                  <a:lnTo>
                    <a:pt x="2398" y="27"/>
                  </a:lnTo>
                  <a:lnTo>
                    <a:pt x="2364" y="37"/>
                  </a:lnTo>
                  <a:lnTo>
                    <a:pt x="2329" y="46"/>
                  </a:lnTo>
                  <a:lnTo>
                    <a:pt x="2295" y="56"/>
                  </a:lnTo>
                  <a:lnTo>
                    <a:pt x="2262" y="68"/>
                  </a:lnTo>
                  <a:lnTo>
                    <a:pt x="2229" y="80"/>
                  </a:lnTo>
                  <a:lnTo>
                    <a:pt x="2198" y="93"/>
                  </a:lnTo>
                  <a:lnTo>
                    <a:pt x="2165" y="108"/>
                  </a:lnTo>
                  <a:lnTo>
                    <a:pt x="2134" y="123"/>
                  </a:lnTo>
                  <a:lnTo>
                    <a:pt x="2103" y="139"/>
                  </a:lnTo>
                  <a:lnTo>
                    <a:pt x="2073" y="156"/>
                  </a:lnTo>
                  <a:lnTo>
                    <a:pt x="2043" y="175"/>
                  </a:lnTo>
                  <a:lnTo>
                    <a:pt x="2014" y="194"/>
                  </a:lnTo>
                  <a:lnTo>
                    <a:pt x="1986" y="212"/>
                  </a:lnTo>
                  <a:lnTo>
                    <a:pt x="1957" y="234"/>
                  </a:lnTo>
                  <a:lnTo>
                    <a:pt x="1930" y="255"/>
                  </a:lnTo>
                  <a:lnTo>
                    <a:pt x="1904" y="277"/>
                  </a:lnTo>
                  <a:lnTo>
                    <a:pt x="1878" y="300"/>
                  </a:lnTo>
                  <a:lnTo>
                    <a:pt x="1854" y="323"/>
                  </a:lnTo>
                  <a:lnTo>
                    <a:pt x="1829" y="348"/>
                  </a:lnTo>
                  <a:lnTo>
                    <a:pt x="1805" y="373"/>
                  </a:lnTo>
                  <a:lnTo>
                    <a:pt x="1782" y="398"/>
                  </a:lnTo>
                  <a:lnTo>
                    <a:pt x="1761" y="424"/>
                  </a:lnTo>
                  <a:lnTo>
                    <a:pt x="1739" y="453"/>
                  </a:lnTo>
                  <a:lnTo>
                    <a:pt x="1718" y="480"/>
                  </a:lnTo>
                  <a:lnTo>
                    <a:pt x="1698" y="508"/>
                  </a:lnTo>
                  <a:lnTo>
                    <a:pt x="1698" y="508"/>
                  </a:lnTo>
                  <a:lnTo>
                    <a:pt x="1651" y="501"/>
                  </a:lnTo>
                  <a:lnTo>
                    <a:pt x="1603" y="496"/>
                  </a:lnTo>
                  <a:lnTo>
                    <a:pt x="1555" y="493"/>
                  </a:lnTo>
                  <a:lnTo>
                    <a:pt x="1505" y="491"/>
                  </a:lnTo>
                  <a:lnTo>
                    <a:pt x="1505" y="491"/>
                  </a:lnTo>
                  <a:lnTo>
                    <a:pt x="1476" y="491"/>
                  </a:lnTo>
                  <a:lnTo>
                    <a:pt x="1446" y="493"/>
                  </a:lnTo>
                  <a:lnTo>
                    <a:pt x="1417" y="495"/>
                  </a:lnTo>
                  <a:lnTo>
                    <a:pt x="1388" y="497"/>
                  </a:lnTo>
                  <a:lnTo>
                    <a:pt x="1359" y="501"/>
                  </a:lnTo>
                  <a:lnTo>
                    <a:pt x="1331" y="504"/>
                  </a:lnTo>
                  <a:lnTo>
                    <a:pt x="1302" y="509"/>
                  </a:lnTo>
                  <a:lnTo>
                    <a:pt x="1274" y="515"/>
                  </a:lnTo>
                  <a:lnTo>
                    <a:pt x="1246" y="521"/>
                  </a:lnTo>
                  <a:lnTo>
                    <a:pt x="1219" y="528"/>
                  </a:lnTo>
                  <a:lnTo>
                    <a:pt x="1165" y="543"/>
                  </a:lnTo>
                  <a:lnTo>
                    <a:pt x="1112" y="561"/>
                  </a:lnTo>
                  <a:lnTo>
                    <a:pt x="1059" y="582"/>
                  </a:lnTo>
                  <a:lnTo>
                    <a:pt x="1008" y="605"/>
                  </a:lnTo>
                  <a:lnTo>
                    <a:pt x="959" y="630"/>
                  </a:lnTo>
                  <a:lnTo>
                    <a:pt x="912" y="658"/>
                  </a:lnTo>
                  <a:lnTo>
                    <a:pt x="864" y="687"/>
                  </a:lnTo>
                  <a:lnTo>
                    <a:pt x="820" y="719"/>
                  </a:lnTo>
                  <a:lnTo>
                    <a:pt x="776" y="753"/>
                  </a:lnTo>
                  <a:lnTo>
                    <a:pt x="735" y="789"/>
                  </a:lnTo>
                  <a:lnTo>
                    <a:pt x="695" y="827"/>
                  </a:lnTo>
                  <a:lnTo>
                    <a:pt x="657" y="867"/>
                  </a:lnTo>
                  <a:lnTo>
                    <a:pt x="621" y="908"/>
                  </a:lnTo>
                  <a:lnTo>
                    <a:pt x="588" y="952"/>
                  </a:lnTo>
                  <a:lnTo>
                    <a:pt x="555" y="997"/>
                  </a:lnTo>
                  <a:lnTo>
                    <a:pt x="525" y="1043"/>
                  </a:lnTo>
                  <a:lnTo>
                    <a:pt x="498" y="1091"/>
                  </a:lnTo>
                  <a:lnTo>
                    <a:pt x="472" y="1140"/>
                  </a:lnTo>
                  <a:lnTo>
                    <a:pt x="450" y="1191"/>
                  </a:lnTo>
                  <a:lnTo>
                    <a:pt x="429" y="1243"/>
                  </a:lnTo>
                  <a:lnTo>
                    <a:pt x="411" y="1297"/>
                  </a:lnTo>
                  <a:lnTo>
                    <a:pt x="396" y="1351"/>
                  </a:lnTo>
                  <a:lnTo>
                    <a:pt x="389" y="1378"/>
                  </a:lnTo>
                  <a:lnTo>
                    <a:pt x="383" y="1407"/>
                  </a:lnTo>
                  <a:lnTo>
                    <a:pt x="377" y="1435"/>
                  </a:lnTo>
                  <a:lnTo>
                    <a:pt x="372" y="1463"/>
                  </a:lnTo>
                  <a:lnTo>
                    <a:pt x="369" y="1491"/>
                  </a:lnTo>
                  <a:lnTo>
                    <a:pt x="365" y="1520"/>
                  </a:lnTo>
                  <a:lnTo>
                    <a:pt x="363" y="1549"/>
                  </a:lnTo>
                  <a:lnTo>
                    <a:pt x="362" y="1579"/>
                  </a:lnTo>
                  <a:lnTo>
                    <a:pt x="360" y="1608"/>
                  </a:lnTo>
                  <a:lnTo>
                    <a:pt x="359" y="1637"/>
                  </a:lnTo>
                  <a:lnTo>
                    <a:pt x="359" y="1637"/>
                  </a:lnTo>
                  <a:lnTo>
                    <a:pt x="360" y="1685"/>
                  </a:lnTo>
                  <a:lnTo>
                    <a:pt x="364" y="1730"/>
                  </a:lnTo>
                  <a:lnTo>
                    <a:pt x="369" y="1778"/>
                  </a:lnTo>
                  <a:lnTo>
                    <a:pt x="374" y="1822"/>
                  </a:lnTo>
                  <a:lnTo>
                    <a:pt x="383" y="1867"/>
                  </a:lnTo>
                  <a:lnTo>
                    <a:pt x="393" y="1912"/>
                  </a:lnTo>
                  <a:lnTo>
                    <a:pt x="405" y="1955"/>
                  </a:lnTo>
                  <a:lnTo>
                    <a:pt x="418" y="1998"/>
                  </a:lnTo>
                  <a:lnTo>
                    <a:pt x="418" y="1998"/>
                  </a:lnTo>
                  <a:lnTo>
                    <a:pt x="395" y="2018"/>
                  </a:lnTo>
                  <a:lnTo>
                    <a:pt x="371" y="2039"/>
                  </a:lnTo>
                  <a:lnTo>
                    <a:pt x="349" y="2060"/>
                  </a:lnTo>
                  <a:lnTo>
                    <a:pt x="326" y="2081"/>
                  </a:lnTo>
                  <a:lnTo>
                    <a:pt x="305" y="2104"/>
                  </a:lnTo>
                  <a:lnTo>
                    <a:pt x="285" y="2127"/>
                  </a:lnTo>
                  <a:lnTo>
                    <a:pt x="264" y="2151"/>
                  </a:lnTo>
                  <a:lnTo>
                    <a:pt x="245" y="2175"/>
                  </a:lnTo>
                  <a:lnTo>
                    <a:pt x="226" y="2199"/>
                  </a:lnTo>
                  <a:lnTo>
                    <a:pt x="207" y="2225"/>
                  </a:lnTo>
                  <a:lnTo>
                    <a:pt x="191" y="2251"/>
                  </a:lnTo>
                  <a:lnTo>
                    <a:pt x="173" y="2277"/>
                  </a:lnTo>
                  <a:lnTo>
                    <a:pt x="158" y="2303"/>
                  </a:lnTo>
                  <a:lnTo>
                    <a:pt x="141" y="2330"/>
                  </a:lnTo>
                  <a:lnTo>
                    <a:pt x="127" y="2358"/>
                  </a:lnTo>
                  <a:lnTo>
                    <a:pt x="113" y="2385"/>
                  </a:lnTo>
                  <a:lnTo>
                    <a:pt x="100" y="2415"/>
                  </a:lnTo>
                  <a:lnTo>
                    <a:pt x="87" y="2443"/>
                  </a:lnTo>
                  <a:lnTo>
                    <a:pt x="75" y="2472"/>
                  </a:lnTo>
                  <a:lnTo>
                    <a:pt x="65" y="2502"/>
                  </a:lnTo>
                  <a:lnTo>
                    <a:pt x="54" y="2533"/>
                  </a:lnTo>
                  <a:lnTo>
                    <a:pt x="45" y="2562"/>
                  </a:lnTo>
                  <a:lnTo>
                    <a:pt x="37" y="2593"/>
                  </a:lnTo>
                  <a:lnTo>
                    <a:pt x="29" y="2624"/>
                  </a:lnTo>
                  <a:lnTo>
                    <a:pt x="22" y="2655"/>
                  </a:lnTo>
                  <a:lnTo>
                    <a:pt x="16" y="2687"/>
                  </a:lnTo>
                  <a:lnTo>
                    <a:pt x="12" y="2719"/>
                  </a:lnTo>
                  <a:lnTo>
                    <a:pt x="7" y="2752"/>
                  </a:lnTo>
                  <a:lnTo>
                    <a:pt x="4" y="2785"/>
                  </a:lnTo>
                  <a:lnTo>
                    <a:pt x="1" y="2816"/>
                  </a:lnTo>
                  <a:lnTo>
                    <a:pt x="0" y="2849"/>
                  </a:lnTo>
                  <a:lnTo>
                    <a:pt x="0" y="2884"/>
                  </a:lnTo>
                  <a:lnTo>
                    <a:pt x="0" y="2884"/>
                  </a:lnTo>
                  <a:lnTo>
                    <a:pt x="1" y="2939"/>
                  </a:lnTo>
                  <a:lnTo>
                    <a:pt x="5" y="2995"/>
                  </a:lnTo>
                  <a:lnTo>
                    <a:pt x="12" y="3050"/>
                  </a:lnTo>
                  <a:lnTo>
                    <a:pt x="21" y="3104"/>
                  </a:lnTo>
                  <a:lnTo>
                    <a:pt x="33" y="3157"/>
                  </a:lnTo>
                  <a:lnTo>
                    <a:pt x="47" y="3209"/>
                  </a:lnTo>
                  <a:lnTo>
                    <a:pt x="64" y="3259"/>
                  </a:lnTo>
                  <a:lnTo>
                    <a:pt x="81" y="3310"/>
                  </a:lnTo>
                  <a:lnTo>
                    <a:pt x="102" y="3358"/>
                  </a:lnTo>
                  <a:lnTo>
                    <a:pt x="126" y="3406"/>
                  </a:lnTo>
                  <a:lnTo>
                    <a:pt x="151" y="3452"/>
                  </a:lnTo>
                  <a:lnTo>
                    <a:pt x="179" y="3497"/>
                  </a:lnTo>
                  <a:lnTo>
                    <a:pt x="207" y="3541"/>
                  </a:lnTo>
                  <a:lnTo>
                    <a:pt x="239" y="3583"/>
                  </a:lnTo>
                  <a:lnTo>
                    <a:pt x="272" y="3624"/>
                  </a:lnTo>
                  <a:lnTo>
                    <a:pt x="306" y="3663"/>
                  </a:lnTo>
                  <a:lnTo>
                    <a:pt x="306" y="3663"/>
                  </a:lnTo>
                  <a:lnTo>
                    <a:pt x="294" y="3688"/>
                  </a:lnTo>
                  <a:lnTo>
                    <a:pt x="281" y="3714"/>
                  </a:lnTo>
                  <a:lnTo>
                    <a:pt x="271" y="3740"/>
                  </a:lnTo>
                  <a:lnTo>
                    <a:pt x="260" y="3766"/>
                  </a:lnTo>
                  <a:lnTo>
                    <a:pt x="250" y="3793"/>
                  </a:lnTo>
                  <a:lnTo>
                    <a:pt x="241" y="3820"/>
                  </a:lnTo>
                  <a:lnTo>
                    <a:pt x="233" y="3847"/>
                  </a:lnTo>
                  <a:lnTo>
                    <a:pt x="225" y="3875"/>
                  </a:lnTo>
                  <a:lnTo>
                    <a:pt x="219" y="3903"/>
                  </a:lnTo>
                  <a:lnTo>
                    <a:pt x="213" y="3932"/>
                  </a:lnTo>
                  <a:lnTo>
                    <a:pt x="207" y="3960"/>
                  </a:lnTo>
                  <a:lnTo>
                    <a:pt x="204" y="3989"/>
                  </a:lnTo>
                  <a:lnTo>
                    <a:pt x="200" y="4018"/>
                  </a:lnTo>
                  <a:lnTo>
                    <a:pt x="198" y="4047"/>
                  </a:lnTo>
                  <a:lnTo>
                    <a:pt x="197" y="4078"/>
                  </a:lnTo>
                  <a:lnTo>
                    <a:pt x="197" y="4107"/>
                  </a:lnTo>
                  <a:lnTo>
                    <a:pt x="197" y="4107"/>
                  </a:lnTo>
                  <a:lnTo>
                    <a:pt x="198" y="4157"/>
                  </a:lnTo>
                  <a:lnTo>
                    <a:pt x="201" y="4205"/>
                  </a:lnTo>
                  <a:lnTo>
                    <a:pt x="207" y="4252"/>
                  </a:lnTo>
                  <a:lnTo>
                    <a:pt x="216" y="4299"/>
                  </a:lnTo>
                  <a:lnTo>
                    <a:pt x="226" y="4344"/>
                  </a:lnTo>
                  <a:lnTo>
                    <a:pt x="239" y="4390"/>
                  </a:lnTo>
                  <a:lnTo>
                    <a:pt x="254" y="4433"/>
                  </a:lnTo>
                  <a:lnTo>
                    <a:pt x="271" y="4477"/>
                  </a:lnTo>
                  <a:lnTo>
                    <a:pt x="290" y="4518"/>
                  </a:lnTo>
                  <a:lnTo>
                    <a:pt x="311" y="4559"/>
                  </a:lnTo>
                  <a:lnTo>
                    <a:pt x="333" y="4600"/>
                  </a:lnTo>
                  <a:lnTo>
                    <a:pt x="358" y="4638"/>
                  </a:lnTo>
                  <a:lnTo>
                    <a:pt x="385" y="4675"/>
                  </a:lnTo>
                  <a:lnTo>
                    <a:pt x="413" y="4711"/>
                  </a:lnTo>
                  <a:lnTo>
                    <a:pt x="443" y="4746"/>
                  </a:lnTo>
                  <a:lnTo>
                    <a:pt x="475" y="4779"/>
                  </a:lnTo>
                  <a:lnTo>
                    <a:pt x="508" y="4810"/>
                  </a:lnTo>
                  <a:lnTo>
                    <a:pt x="542" y="4840"/>
                  </a:lnTo>
                  <a:lnTo>
                    <a:pt x="577" y="4868"/>
                  </a:lnTo>
                  <a:lnTo>
                    <a:pt x="615" y="4894"/>
                  </a:lnTo>
                  <a:lnTo>
                    <a:pt x="654" y="4919"/>
                  </a:lnTo>
                  <a:lnTo>
                    <a:pt x="692" y="4942"/>
                  </a:lnTo>
                  <a:lnTo>
                    <a:pt x="734" y="4962"/>
                  </a:lnTo>
                  <a:lnTo>
                    <a:pt x="776" y="4982"/>
                  </a:lnTo>
                  <a:lnTo>
                    <a:pt x="820" y="4999"/>
                  </a:lnTo>
                  <a:lnTo>
                    <a:pt x="863" y="5014"/>
                  </a:lnTo>
                  <a:lnTo>
                    <a:pt x="908" y="5027"/>
                  </a:lnTo>
                  <a:lnTo>
                    <a:pt x="954" y="5038"/>
                  </a:lnTo>
                  <a:lnTo>
                    <a:pt x="1001" y="5046"/>
                  </a:lnTo>
                  <a:lnTo>
                    <a:pt x="1048" y="5052"/>
                  </a:lnTo>
                  <a:lnTo>
                    <a:pt x="1096" y="5055"/>
                  </a:lnTo>
                  <a:lnTo>
                    <a:pt x="1146" y="5056"/>
                  </a:lnTo>
                  <a:lnTo>
                    <a:pt x="1146" y="5056"/>
                  </a:lnTo>
                  <a:lnTo>
                    <a:pt x="1172" y="5056"/>
                  </a:lnTo>
                  <a:lnTo>
                    <a:pt x="1199" y="5055"/>
                  </a:lnTo>
                  <a:lnTo>
                    <a:pt x="1226" y="5053"/>
                  </a:lnTo>
                  <a:lnTo>
                    <a:pt x="1252" y="5051"/>
                  </a:lnTo>
                  <a:lnTo>
                    <a:pt x="1278" y="5047"/>
                  </a:lnTo>
                  <a:lnTo>
                    <a:pt x="1304" y="5044"/>
                  </a:lnTo>
                  <a:lnTo>
                    <a:pt x="1330" y="5039"/>
                  </a:lnTo>
                  <a:lnTo>
                    <a:pt x="1355" y="5033"/>
                  </a:lnTo>
                  <a:lnTo>
                    <a:pt x="1380" y="5027"/>
                  </a:lnTo>
                  <a:lnTo>
                    <a:pt x="1405" y="5020"/>
                  </a:lnTo>
                  <a:lnTo>
                    <a:pt x="1454" y="5005"/>
                  </a:lnTo>
                  <a:lnTo>
                    <a:pt x="1502" y="4987"/>
                  </a:lnTo>
                  <a:lnTo>
                    <a:pt x="1549" y="4967"/>
                  </a:lnTo>
                  <a:lnTo>
                    <a:pt x="1549" y="4967"/>
                  </a:lnTo>
                  <a:lnTo>
                    <a:pt x="1569" y="4996"/>
                  </a:lnTo>
                  <a:lnTo>
                    <a:pt x="1589" y="5025"/>
                  </a:lnTo>
                  <a:lnTo>
                    <a:pt x="1610" y="5053"/>
                  </a:lnTo>
                  <a:lnTo>
                    <a:pt x="1632" y="5080"/>
                  </a:lnTo>
                  <a:lnTo>
                    <a:pt x="1655" y="5107"/>
                  </a:lnTo>
                  <a:lnTo>
                    <a:pt x="1678" y="5133"/>
                  </a:lnTo>
                  <a:lnTo>
                    <a:pt x="1703" y="5158"/>
                  </a:lnTo>
                  <a:lnTo>
                    <a:pt x="1729" y="5182"/>
                  </a:lnTo>
                  <a:lnTo>
                    <a:pt x="1755" y="5206"/>
                  </a:lnTo>
                  <a:lnTo>
                    <a:pt x="1781" y="5230"/>
                  </a:lnTo>
                  <a:lnTo>
                    <a:pt x="1809" y="5252"/>
                  </a:lnTo>
                  <a:lnTo>
                    <a:pt x="1836" y="5273"/>
                  </a:lnTo>
                  <a:lnTo>
                    <a:pt x="1865" y="5293"/>
                  </a:lnTo>
                  <a:lnTo>
                    <a:pt x="1895" y="5313"/>
                  </a:lnTo>
                  <a:lnTo>
                    <a:pt x="1924" y="5331"/>
                  </a:lnTo>
                  <a:lnTo>
                    <a:pt x="1955" y="5350"/>
                  </a:lnTo>
                  <a:lnTo>
                    <a:pt x="1987" y="5366"/>
                  </a:lnTo>
                  <a:lnTo>
                    <a:pt x="2019" y="5382"/>
                  </a:lnTo>
                  <a:lnTo>
                    <a:pt x="2050" y="5397"/>
                  </a:lnTo>
                  <a:lnTo>
                    <a:pt x="2083" y="5411"/>
                  </a:lnTo>
                  <a:lnTo>
                    <a:pt x="2117" y="5424"/>
                  </a:lnTo>
                  <a:lnTo>
                    <a:pt x="2150" y="5436"/>
                  </a:lnTo>
                  <a:lnTo>
                    <a:pt x="2186" y="5446"/>
                  </a:lnTo>
                  <a:lnTo>
                    <a:pt x="2220" y="5456"/>
                  </a:lnTo>
                  <a:lnTo>
                    <a:pt x="2255" y="5465"/>
                  </a:lnTo>
                  <a:lnTo>
                    <a:pt x="2291" y="5472"/>
                  </a:lnTo>
                  <a:lnTo>
                    <a:pt x="2327" y="5479"/>
                  </a:lnTo>
                  <a:lnTo>
                    <a:pt x="2364" y="5484"/>
                  </a:lnTo>
                  <a:lnTo>
                    <a:pt x="2400" y="5489"/>
                  </a:lnTo>
                  <a:lnTo>
                    <a:pt x="2438" y="5491"/>
                  </a:lnTo>
                  <a:lnTo>
                    <a:pt x="2475" y="5493"/>
                  </a:lnTo>
                  <a:lnTo>
                    <a:pt x="2513" y="5493"/>
                  </a:lnTo>
                  <a:lnTo>
                    <a:pt x="2513" y="5493"/>
                  </a:lnTo>
                  <a:lnTo>
                    <a:pt x="2544" y="5493"/>
                  </a:lnTo>
                  <a:lnTo>
                    <a:pt x="2576" y="5492"/>
                  </a:lnTo>
                  <a:lnTo>
                    <a:pt x="2606" y="5490"/>
                  </a:lnTo>
                  <a:lnTo>
                    <a:pt x="2637" y="5488"/>
                  </a:lnTo>
                  <a:lnTo>
                    <a:pt x="2667" y="5484"/>
                  </a:lnTo>
                  <a:lnTo>
                    <a:pt x="2697" y="5479"/>
                  </a:lnTo>
                  <a:lnTo>
                    <a:pt x="2727" y="5473"/>
                  </a:lnTo>
                  <a:lnTo>
                    <a:pt x="2757" y="5468"/>
                  </a:lnTo>
                  <a:lnTo>
                    <a:pt x="2786" y="5462"/>
                  </a:lnTo>
                  <a:lnTo>
                    <a:pt x="2816" y="5453"/>
                  </a:lnTo>
                  <a:lnTo>
                    <a:pt x="2844" y="5445"/>
                  </a:lnTo>
                  <a:lnTo>
                    <a:pt x="2872" y="5437"/>
                  </a:lnTo>
                  <a:lnTo>
                    <a:pt x="2901" y="5426"/>
                  </a:lnTo>
                  <a:lnTo>
                    <a:pt x="2929" y="5416"/>
                  </a:lnTo>
                  <a:lnTo>
                    <a:pt x="2956" y="5405"/>
                  </a:lnTo>
                  <a:lnTo>
                    <a:pt x="2983" y="5393"/>
                  </a:lnTo>
                  <a:lnTo>
                    <a:pt x="3010" y="5380"/>
                  </a:lnTo>
                  <a:lnTo>
                    <a:pt x="3036" y="5367"/>
                  </a:lnTo>
                  <a:lnTo>
                    <a:pt x="3062" y="5354"/>
                  </a:lnTo>
                  <a:lnTo>
                    <a:pt x="3088" y="5339"/>
                  </a:lnTo>
                  <a:lnTo>
                    <a:pt x="3113" y="5325"/>
                  </a:lnTo>
                  <a:lnTo>
                    <a:pt x="3137" y="5309"/>
                  </a:lnTo>
                  <a:lnTo>
                    <a:pt x="3162" y="5293"/>
                  </a:lnTo>
                  <a:lnTo>
                    <a:pt x="3186" y="5276"/>
                  </a:lnTo>
                  <a:lnTo>
                    <a:pt x="3209" y="5258"/>
                  </a:lnTo>
                  <a:lnTo>
                    <a:pt x="3232" y="5240"/>
                  </a:lnTo>
                  <a:lnTo>
                    <a:pt x="3254" y="5221"/>
                  </a:lnTo>
                  <a:lnTo>
                    <a:pt x="3276" y="5203"/>
                  </a:lnTo>
                  <a:lnTo>
                    <a:pt x="3297" y="5182"/>
                  </a:lnTo>
                  <a:lnTo>
                    <a:pt x="3319" y="5162"/>
                  </a:lnTo>
                  <a:lnTo>
                    <a:pt x="3339" y="5142"/>
                  </a:lnTo>
                  <a:lnTo>
                    <a:pt x="3359" y="5121"/>
                  </a:lnTo>
                  <a:lnTo>
                    <a:pt x="3359" y="5121"/>
                  </a:lnTo>
                  <a:lnTo>
                    <a:pt x="3390" y="5151"/>
                  </a:lnTo>
                  <a:lnTo>
                    <a:pt x="3425" y="5179"/>
                  </a:lnTo>
                  <a:lnTo>
                    <a:pt x="3460" y="5206"/>
                  </a:lnTo>
                  <a:lnTo>
                    <a:pt x="3495" y="5231"/>
                  </a:lnTo>
                  <a:lnTo>
                    <a:pt x="3533" y="5254"/>
                  </a:lnTo>
                  <a:lnTo>
                    <a:pt x="3572" y="5277"/>
                  </a:lnTo>
                  <a:lnTo>
                    <a:pt x="3612" y="5297"/>
                  </a:lnTo>
                  <a:lnTo>
                    <a:pt x="3652" y="5314"/>
                  </a:lnTo>
                  <a:lnTo>
                    <a:pt x="3694" y="5331"/>
                  </a:lnTo>
                  <a:lnTo>
                    <a:pt x="3737" y="5345"/>
                  </a:lnTo>
                  <a:lnTo>
                    <a:pt x="3780" y="5357"/>
                  </a:lnTo>
                  <a:lnTo>
                    <a:pt x="3824" y="5367"/>
                  </a:lnTo>
                  <a:lnTo>
                    <a:pt x="3870" y="5376"/>
                  </a:lnTo>
                  <a:lnTo>
                    <a:pt x="3916" y="5380"/>
                  </a:lnTo>
                  <a:lnTo>
                    <a:pt x="3962" y="5384"/>
                  </a:lnTo>
                  <a:lnTo>
                    <a:pt x="4009" y="5385"/>
                  </a:lnTo>
                  <a:lnTo>
                    <a:pt x="4009" y="5385"/>
                  </a:lnTo>
                  <a:lnTo>
                    <a:pt x="4039" y="5385"/>
                  </a:lnTo>
                  <a:lnTo>
                    <a:pt x="4070" y="5384"/>
                  </a:lnTo>
                  <a:lnTo>
                    <a:pt x="4101" y="5382"/>
                  </a:lnTo>
                  <a:lnTo>
                    <a:pt x="4131" y="5378"/>
                  </a:lnTo>
                  <a:lnTo>
                    <a:pt x="4161" y="5373"/>
                  </a:lnTo>
                  <a:lnTo>
                    <a:pt x="4190" y="5367"/>
                  </a:lnTo>
                  <a:lnTo>
                    <a:pt x="4218" y="5362"/>
                  </a:lnTo>
                  <a:lnTo>
                    <a:pt x="4248" y="5354"/>
                  </a:lnTo>
                  <a:lnTo>
                    <a:pt x="4276" y="5346"/>
                  </a:lnTo>
                  <a:lnTo>
                    <a:pt x="4304" y="5338"/>
                  </a:lnTo>
                  <a:lnTo>
                    <a:pt x="4331" y="5329"/>
                  </a:lnTo>
                  <a:lnTo>
                    <a:pt x="4359" y="5318"/>
                  </a:lnTo>
                  <a:lnTo>
                    <a:pt x="4386" y="5306"/>
                  </a:lnTo>
                  <a:lnTo>
                    <a:pt x="4412" y="5294"/>
                  </a:lnTo>
                  <a:lnTo>
                    <a:pt x="4437" y="5281"/>
                  </a:lnTo>
                  <a:lnTo>
                    <a:pt x="4463" y="5267"/>
                  </a:lnTo>
                  <a:lnTo>
                    <a:pt x="4488" y="5253"/>
                  </a:lnTo>
                  <a:lnTo>
                    <a:pt x="4513" y="5238"/>
                  </a:lnTo>
                  <a:lnTo>
                    <a:pt x="4536" y="5221"/>
                  </a:lnTo>
                  <a:lnTo>
                    <a:pt x="4560" y="5205"/>
                  </a:lnTo>
                  <a:lnTo>
                    <a:pt x="4582" y="5188"/>
                  </a:lnTo>
                  <a:lnTo>
                    <a:pt x="4605" y="5170"/>
                  </a:lnTo>
                  <a:lnTo>
                    <a:pt x="4627" y="5151"/>
                  </a:lnTo>
                  <a:lnTo>
                    <a:pt x="4648" y="5132"/>
                  </a:lnTo>
                  <a:lnTo>
                    <a:pt x="4668" y="5112"/>
                  </a:lnTo>
                  <a:lnTo>
                    <a:pt x="4688" y="5091"/>
                  </a:lnTo>
                  <a:lnTo>
                    <a:pt x="4707" y="5069"/>
                  </a:lnTo>
                  <a:lnTo>
                    <a:pt x="4726" y="5048"/>
                  </a:lnTo>
                  <a:lnTo>
                    <a:pt x="4745" y="5026"/>
                  </a:lnTo>
                  <a:lnTo>
                    <a:pt x="4761" y="5003"/>
                  </a:lnTo>
                  <a:lnTo>
                    <a:pt x="4778" y="4980"/>
                  </a:lnTo>
                  <a:lnTo>
                    <a:pt x="4794" y="4955"/>
                  </a:lnTo>
                  <a:lnTo>
                    <a:pt x="4794" y="4955"/>
                  </a:lnTo>
                  <a:lnTo>
                    <a:pt x="4821" y="4967"/>
                  </a:lnTo>
                  <a:lnTo>
                    <a:pt x="4848" y="4978"/>
                  </a:lnTo>
                  <a:lnTo>
                    <a:pt x="4876" y="4988"/>
                  </a:lnTo>
                  <a:lnTo>
                    <a:pt x="4903" y="4998"/>
                  </a:lnTo>
                  <a:lnTo>
                    <a:pt x="4931" y="5006"/>
                  </a:lnTo>
                  <a:lnTo>
                    <a:pt x="4959" y="5014"/>
                  </a:lnTo>
                  <a:lnTo>
                    <a:pt x="4989" y="5021"/>
                  </a:lnTo>
                  <a:lnTo>
                    <a:pt x="5017" y="5028"/>
                  </a:lnTo>
                  <a:lnTo>
                    <a:pt x="5046" y="5034"/>
                  </a:lnTo>
                  <a:lnTo>
                    <a:pt x="5076" y="5039"/>
                  </a:lnTo>
                  <a:lnTo>
                    <a:pt x="5105" y="5044"/>
                  </a:lnTo>
                  <a:lnTo>
                    <a:pt x="5136" y="5047"/>
                  </a:lnTo>
                  <a:lnTo>
                    <a:pt x="5166" y="5049"/>
                  </a:lnTo>
                  <a:lnTo>
                    <a:pt x="5196" y="5052"/>
                  </a:lnTo>
                  <a:lnTo>
                    <a:pt x="5226" y="5053"/>
                  </a:lnTo>
                  <a:lnTo>
                    <a:pt x="5258" y="5054"/>
                  </a:lnTo>
                  <a:lnTo>
                    <a:pt x="5258" y="5054"/>
                  </a:lnTo>
                  <a:lnTo>
                    <a:pt x="5288" y="5053"/>
                  </a:lnTo>
                  <a:lnTo>
                    <a:pt x="5317" y="5052"/>
                  </a:lnTo>
                  <a:lnTo>
                    <a:pt x="5347" y="5051"/>
                  </a:lnTo>
                  <a:lnTo>
                    <a:pt x="5375" y="5048"/>
                  </a:lnTo>
                  <a:lnTo>
                    <a:pt x="5404" y="5045"/>
                  </a:lnTo>
                  <a:lnTo>
                    <a:pt x="5433" y="5040"/>
                  </a:lnTo>
                  <a:lnTo>
                    <a:pt x="5461" y="5035"/>
                  </a:lnTo>
                  <a:lnTo>
                    <a:pt x="5489" y="5031"/>
                  </a:lnTo>
                  <a:lnTo>
                    <a:pt x="5516" y="5025"/>
                  </a:lnTo>
                  <a:lnTo>
                    <a:pt x="5544" y="5018"/>
                  </a:lnTo>
                  <a:lnTo>
                    <a:pt x="5599" y="5002"/>
                  </a:lnTo>
                  <a:lnTo>
                    <a:pt x="5652" y="4985"/>
                  </a:lnTo>
                  <a:lnTo>
                    <a:pt x="5703" y="4963"/>
                  </a:lnTo>
                  <a:lnTo>
                    <a:pt x="5754" y="4941"/>
                  </a:lnTo>
                  <a:lnTo>
                    <a:pt x="5804" y="4915"/>
                  </a:lnTo>
                  <a:lnTo>
                    <a:pt x="5852" y="4888"/>
                  </a:lnTo>
                  <a:lnTo>
                    <a:pt x="5899" y="4857"/>
                  </a:lnTo>
                  <a:lnTo>
                    <a:pt x="5944" y="4826"/>
                  </a:lnTo>
                  <a:lnTo>
                    <a:pt x="5986" y="4791"/>
                  </a:lnTo>
                  <a:lnTo>
                    <a:pt x="6028" y="4756"/>
                  </a:lnTo>
                  <a:lnTo>
                    <a:pt x="6068" y="4718"/>
                  </a:lnTo>
                  <a:lnTo>
                    <a:pt x="6106" y="4678"/>
                  </a:lnTo>
                  <a:lnTo>
                    <a:pt x="6142" y="4637"/>
                  </a:lnTo>
                  <a:lnTo>
                    <a:pt x="6176" y="4594"/>
                  </a:lnTo>
                  <a:lnTo>
                    <a:pt x="6207" y="4549"/>
                  </a:lnTo>
                  <a:lnTo>
                    <a:pt x="6238" y="4502"/>
                  </a:lnTo>
                  <a:lnTo>
                    <a:pt x="6265" y="4453"/>
                  </a:lnTo>
                  <a:lnTo>
                    <a:pt x="6290" y="4405"/>
                  </a:lnTo>
                  <a:lnTo>
                    <a:pt x="6313" y="4353"/>
                  </a:lnTo>
                  <a:lnTo>
                    <a:pt x="6333" y="4302"/>
                  </a:lnTo>
                  <a:lnTo>
                    <a:pt x="6352" y="4249"/>
                  </a:lnTo>
                  <a:lnTo>
                    <a:pt x="6368" y="4194"/>
                  </a:lnTo>
                  <a:lnTo>
                    <a:pt x="6375" y="4166"/>
                  </a:lnTo>
                  <a:lnTo>
                    <a:pt x="6381" y="4139"/>
                  </a:lnTo>
                  <a:lnTo>
                    <a:pt x="6385" y="4111"/>
                  </a:lnTo>
                  <a:lnTo>
                    <a:pt x="6390" y="4082"/>
                  </a:lnTo>
                  <a:lnTo>
                    <a:pt x="6395" y="4054"/>
                  </a:lnTo>
                  <a:lnTo>
                    <a:pt x="6397" y="4025"/>
                  </a:lnTo>
                  <a:lnTo>
                    <a:pt x="6401" y="3996"/>
                  </a:lnTo>
                  <a:lnTo>
                    <a:pt x="6402" y="3967"/>
                  </a:lnTo>
                  <a:lnTo>
                    <a:pt x="6403" y="3938"/>
                  </a:lnTo>
                  <a:lnTo>
                    <a:pt x="6403" y="3908"/>
                  </a:lnTo>
                  <a:lnTo>
                    <a:pt x="6403" y="3908"/>
                  </a:lnTo>
                  <a:lnTo>
                    <a:pt x="6403" y="3859"/>
                  </a:lnTo>
                  <a:lnTo>
                    <a:pt x="6399" y="3810"/>
                  </a:lnTo>
                  <a:lnTo>
                    <a:pt x="6395" y="3762"/>
                  </a:lnTo>
                  <a:lnTo>
                    <a:pt x="6388" y="3714"/>
                  </a:lnTo>
                  <a:lnTo>
                    <a:pt x="6378" y="3668"/>
                  </a:lnTo>
                  <a:lnTo>
                    <a:pt x="6368" y="3621"/>
                  </a:lnTo>
                  <a:lnTo>
                    <a:pt x="6355" y="3576"/>
                  </a:lnTo>
                  <a:lnTo>
                    <a:pt x="6339" y="3531"/>
                  </a:lnTo>
                  <a:lnTo>
                    <a:pt x="6324" y="3488"/>
                  </a:lnTo>
                  <a:lnTo>
                    <a:pt x="6305" y="3444"/>
                  </a:lnTo>
                  <a:lnTo>
                    <a:pt x="6286" y="3403"/>
                  </a:lnTo>
                  <a:lnTo>
                    <a:pt x="6265" y="3362"/>
                  </a:lnTo>
                  <a:lnTo>
                    <a:pt x="6242" y="3322"/>
                  </a:lnTo>
                  <a:lnTo>
                    <a:pt x="6217" y="3282"/>
                  </a:lnTo>
                  <a:lnTo>
                    <a:pt x="6191" y="3244"/>
                  </a:lnTo>
                  <a:lnTo>
                    <a:pt x="6164" y="3207"/>
                  </a:lnTo>
                  <a:lnTo>
                    <a:pt x="6164" y="3207"/>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Freeform 6"/>
            <p:cNvSpPr>
              <a:spLocks/>
            </p:cNvSpPr>
            <p:nvPr/>
          </p:nvSpPr>
          <p:spPr bwMode="auto">
            <a:xfrm>
              <a:off x="1524000" y="228600"/>
              <a:ext cx="1278343" cy="990968"/>
            </a:xfrm>
            <a:custGeom>
              <a:avLst/>
              <a:gdLst/>
              <a:ahLst/>
              <a:cxnLst>
                <a:cxn ang="0">
                  <a:pos x="7205" y="2585"/>
                </a:cxn>
                <a:cxn ang="0">
                  <a:pos x="7101" y="2327"/>
                </a:cxn>
                <a:cxn ang="0">
                  <a:pos x="6932" y="2112"/>
                </a:cxn>
                <a:cxn ang="0">
                  <a:pos x="6863" y="1852"/>
                </a:cxn>
                <a:cxn ang="0">
                  <a:pos x="6826" y="1554"/>
                </a:cxn>
                <a:cxn ang="0">
                  <a:pos x="6690" y="1233"/>
                </a:cxn>
                <a:cxn ang="0">
                  <a:pos x="6289" y="831"/>
                </a:cxn>
                <a:cxn ang="0">
                  <a:pos x="5968" y="696"/>
                </a:cxn>
                <a:cxn ang="0">
                  <a:pos x="5670" y="658"/>
                </a:cxn>
                <a:cxn ang="0">
                  <a:pos x="5339" y="705"/>
                </a:cxn>
                <a:cxn ang="0">
                  <a:pos x="5072" y="714"/>
                </a:cxn>
                <a:cxn ang="0">
                  <a:pos x="4815" y="342"/>
                </a:cxn>
                <a:cxn ang="0">
                  <a:pos x="4439" y="91"/>
                </a:cxn>
                <a:cxn ang="0">
                  <a:pos x="3979" y="0"/>
                </a:cxn>
                <a:cxn ang="0">
                  <a:pos x="3670" y="40"/>
                </a:cxn>
                <a:cxn ang="0">
                  <a:pos x="3361" y="171"/>
                </a:cxn>
                <a:cxn ang="0">
                  <a:pos x="3105" y="381"/>
                </a:cxn>
                <a:cxn ang="0">
                  <a:pos x="2876" y="401"/>
                </a:cxn>
                <a:cxn ang="0">
                  <a:pos x="2579" y="363"/>
                </a:cxn>
                <a:cxn ang="0">
                  <a:pos x="2168" y="436"/>
                </a:cxn>
                <a:cxn ang="0">
                  <a:pos x="1785" y="666"/>
                </a:cxn>
                <a:cxn ang="0">
                  <a:pos x="1513" y="1019"/>
                </a:cxn>
                <a:cxn ang="0">
                  <a:pos x="1261" y="1116"/>
                </a:cxn>
                <a:cxn ang="0">
                  <a:pos x="982" y="1133"/>
                </a:cxn>
                <a:cxn ang="0">
                  <a:pos x="702" y="1220"/>
                </a:cxn>
                <a:cxn ang="0">
                  <a:pos x="272" y="1548"/>
                </a:cxn>
                <a:cxn ang="0">
                  <a:pos x="62" y="1924"/>
                </a:cxn>
                <a:cxn ang="0">
                  <a:pos x="4" y="2215"/>
                </a:cxn>
                <a:cxn ang="0">
                  <a:pos x="15" y="2496"/>
                </a:cxn>
                <a:cxn ang="0">
                  <a:pos x="101" y="2790"/>
                </a:cxn>
                <a:cxn ang="0">
                  <a:pos x="256" y="3045"/>
                </a:cxn>
                <a:cxn ang="0">
                  <a:pos x="329" y="3276"/>
                </a:cxn>
                <a:cxn ang="0">
                  <a:pos x="234" y="3638"/>
                </a:cxn>
                <a:cxn ang="0">
                  <a:pos x="243" y="3936"/>
                </a:cxn>
                <a:cxn ang="0">
                  <a:pos x="321" y="4218"/>
                </a:cxn>
                <a:cxn ang="0">
                  <a:pos x="619" y="4638"/>
                </a:cxn>
                <a:cxn ang="0">
                  <a:pos x="1012" y="4874"/>
                </a:cxn>
                <a:cxn ang="0">
                  <a:pos x="1300" y="4941"/>
                </a:cxn>
                <a:cxn ang="0">
                  <a:pos x="1542" y="5001"/>
                </a:cxn>
                <a:cxn ang="0">
                  <a:pos x="1758" y="5252"/>
                </a:cxn>
                <a:cxn ang="0">
                  <a:pos x="2047" y="5418"/>
                </a:cxn>
                <a:cxn ang="0">
                  <a:pos x="2387" y="5478"/>
                </a:cxn>
                <a:cxn ang="0">
                  <a:pos x="2690" y="5430"/>
                </a:cxn>
                <a:cxn ang="0">
                  <a:pos x="2981" y="5279"/>
                </a:cxn>
                <a:cxn ang="0">
                  <a:pos x="3204" y="5045"/>
                </a:cxn>
                <a:cxn ang="0">
                  <a:pos x="3356" y="5160"/>
                </a:cxn>
                <a:cxn ang="0">
                  <a:pos x="3612" y="5427"/>
                </a:cxn>
                <a:cxn ang="0">
                  <a:pos x="3952" y="5581"/>
                </a:cxn>
                <a:cxn ang="0">
                  <a:pos x="4278" y="5604"/>
                </a:cxn>
                <a:cxn ang="0">
                  <a:pos x="4572" y="5529"/>
                </a:cxn>
                <a:cxn ang="0">
                  <a:pos x="4823" y="5375"/>
                </a:cxn>
                <a:cxn ang="0">
                  <a:pos x="5000" y="5178"/>
                </a:cxn>
                <a:cxn ang="0">
                  <a:pos x="5297" y="5268"/>
                </a:cxn>
                <a:cxn ang="0">
                  <a:pos x="5580" y="5279"/>
                </a:cxn>
                <a:cxn ang="0">
                  <a:pos x="5872" y="5221"/>
                </a:cxn>
                <a:cxn ang="0">
                  <a:pos x="6247" y="5011"/>
                </a:cxn>
                <a:cxn ang="0">
                  <a:pos x="6576" y="4581"/>
                </a:cxn>
                <a:cxn ang="0">
                  <a:pos x="6663" y="4301"/>
                </a:cxn>
                <a:cxn ang="0">
                  <a:pos x="6678" y="3992"/>
                </a:cxn>
                <a:cxn ang="0">
                  <a:pos x="6719" y="3669"/>
                </a:cxn>
                <a:cxn ang="0">
                  <a:pos x="6995" y="3448"/>
                </a:cxn>
                <a:cxn ang="0">
                  <a:pos x="7174" y="3141"/>
                </a:cxn>
                <a:cxn ang="0">
                  <a:pos x="7232" y="2813"/>
                </a:cxn>
              </a:cxnLst>
              <a:rect l="0" t="0" r="r" b="b"/>
              <a:pathLst>
                <a:path w="7232" h="5608">
                  <a:moveTo>
                    <a:pt x="7232" y="2813"/>
                  </a:moveTo>
                  <a:lnTo>
                    <a:pt x="7232" y="2813"/>
                  </a:lnTo>
                  <a:lnTo>
                    <a:pt x="7231" y="2784"/>
                  </a:lnTo>
                  <a:lnTo>
                    <a:pt x="7230" y="2754"/>
                  </a:lnTo>
                  <a:lnTo>
                    <a:pt x="7227" y="2726"/>
                  </a:lnTo>
                  <a:lnTo>
                    <a:pt x="7225" y="2697"/>
                  </a:lnTo>
                  <a:lnTo>
                    <a:pt x="7220" y="2668"/>
                  </a:lnTo>
                  <a:lnTo>
                    <a:pt x="7217" y="2640"/>
                  </a:lnTo>
                  <a:lnTo>
                    <a:pt x="7211" y="2613"/>
                  </a:lnTo>
                  <a:lnTo>
                    <a:pt x="7205" y="2585"/>
                  </a:lnTo>
                  <a:lnTo>
                    <a:pt x="7198" y="2558"/>
                  </a:lnTo>
                  <a:lnTo>
                    <a:pt x="7190" y="2531"/>
                  </a:lnTo>
                  <a:lnTo>
                    <a:pt x="7181" y="2503"/>
                  </a:lnTo>
                  <a:lnTo>
                    <a:pt x="7172" y="2478"/>
                  </a:lnTo>
                  <a:lnTo>
                    <a:pt x="7161" y="2452"/>
                  </a:lnTo>
                  <a:lnTo>
                    <a:pt x="7151" y="2426"/>
                  </a:lnTo>
                  <a:lnTo>
                    <a:pt x="7139" y="2401"/>
                  </a:lnTo>
                  <a:lnTo>
                    <a:pt x="7127" y="2375"/>
                  </a:lnTo>
                  <a:lnTo>
                    <a:pt x="7114" y="2352"/>
                  </a:lnTo>
                  <a:lnTo>
                    <a:pt x="7101" y="2327"/>
                  </a:lnTo>
                  <a:lnTo>
                    <a:pt x="7087" y="2303"/>
                  </a:lnTo>
                  <a:lnTo>
                    <a:pt x="7072" y="2280"/>
                  </a:lnTo>
                  <a:lnTo>
                    <a:pt x="7057" y="2257"/>
                  </a:lnTo>
                  <a:lnTo>
                    <a:pt x="7040" y="2235"/>
                  </a:lnTo>
                  <a:lnTo>
                    <a:pt x="7024" y="2214"/>
                  </a:lnTo>
                  <a:lnTo>
                    <a:pt x="7007" y="2193"/>
                  </a:lnTo>
                  <a:lnTo>
                    <a:pt x="6988" y="2171"/>
                  </a:lnTo>
                  <a:lnTo>
                    <a:pt x="6971" y="2151"/>
                  </a:lnTo>
                  <a:lnTo>
                    <a:pt x="6952" y="2131"/>
                  </a:lnTo>
                  <a:lnTo>
                    <a:pt x="6932" y="2112"/>
                  </a:lnTo>
                  <a:lnTo>
                    <a:pt x="6912" y="2094"/>
                  </a:lnTo>
                  <a:lnTo>
                    <a:pt x="6892" y="2076"/>
                  </a:lnTo>
                  <a:lnTo>
                    <a:pt x="6870" y="2058"/>
                  </a:lnTo>
                  <a:lnTo>
                    <a:pt x="6848" y="2041"/>
                  </a:lnTo>
                  <a:lnTo>
                    <a:pt x="6848" y="2041"/>
                  </a:lnTo>
                  <a:lnTo>
                    <a:pt x="6855" y="1995"/>
                  </a:lnTo>
                  <a:lnTo>
                    <a:pt x="6860" y="1948"/>
                  </a:lnTo>
                  <a:lnTo>
                    <a:pt x="6862" y="1900"/>
                  </a:lnTo>
                  <a:lnTo>
                    <a:pt x="6863" y="1852"/>
                  </a:lnTo>
                  <a:lnTo>
                    <a:pt x="6863" y="1852"/>
                  </a:lnTo>
                  <a:lnTo>
                    <a:pt x="6863" y="1822"/>
                  </a:lnTo>
                  <a:lnTo>
                    <a:pt x="6862" y="1791"/>
                  </a:lnTo>
                  <a:lnTo>
                    <a:pt x="6860" y="1760"/>
                  </a:lnTo>
                  <a:lnTo>
                    <a:pt x="6858" y="1730"/>
                  </a:lnTo>
                  <a:lnTo>
                    <a:pt x="6854" y="1700"/>
                  </a:lnTo>
                  <a:lnTo>
                    <a:pt x="6849" y="1670"/>
                  </a:lnTo>
                  <a:lnTo>
                    <a:pt x="6845" y="1640"/>
                  </a:lnTo>
                  <a:lnTo>
                    <a:pt x="6840" y="1612"/>
                  </a:lnTo>
                  <a:lnTo>
                    <a:pt x="6833" y="1582"/>
                  </a:lnTo>
                  <a:lnTo>
                    <a:pt x="6826" y="1554"/>
                  </a:lnTo>
                  <a:lnTo>
                    <a:pt x="6819" y="1525"/>
                  </a:lnTo>
                  <a:lnTo>
                    <a:pt x="6810" y="1496"/>
                  </a:lnTo>
                  <a:lnTo>
                    <a:pt x="6801" y="1469"/>
                  </a:lnTo>
                  <a:lnTo>
                    <a:pt x="6792" y="1441"/>
                  </a:lnTo>
                  <a:lnTo>
                    <a:pt x="6781" y="1414"/>
                  </a:lnTo>
                  <a:lnTo>
                    <a:pt x="6769" y="1387"/>
                  </a:lnTo>
                  <a:lnTo>
                    <a:pt x="6759" y="1361"/>
                  </a:lnTo>
                  <a:lnTo>
                    <a:pt x="6746" y="1334"/>
                  </a:lnTo>
                  <a:lnTo>
                    <a:pt x="6720" y="1283"/>
                  </a:lnTo>
                  <a:lnTo>
                    <a:pt x="6690" y="1233"/>
                  </a:lnTo>
                  <a:lnTo>
                    <a:pt x="6660" y="1184"/>
                  </a:lnTo>
                  <a:lnTo>
                    <a:pt x="6627" y="1137"/>
                  </a:lnTo>
                  <a:lnTo>
                    <a:pt x="6591" y="1092"/>
                  </a:lnTo>
                  <a:lnTo>
                    <a:pt x="6554" y="1049"/>
                  </a:lnTo>
                  <a:lnTo>
                    <a:pt x="6514" y="1008"/>
                  </a:lnTo>
                  <a:lnTo>
                    <a:pt x="6472" y="969"/>
                  </a:lnTo>
                  <a:lnTo>
                    <a:pt x="6429" y="931"/>
                  </a:lnTo>
                  <a:lnTo>
                    <a:pt x="6384" y="896"/>
                  </a:lnTo>
                  <a:lnTo>
                    <a:pt x="6337" y="863"/>
                  </a:lnTo>
                  <a:lnTo>
                    <a:pt x="6289" y="831"/>
                  </a:lnTo>
                  <a:lnTo>
                    <a:pt x="6239" y="803"/>
                  </a:lnTo>
                  <a:lnTo>
                    <a:pt x="6187" y="776"/>
                  </a:lnTo>
                  <a:lnTo>
                    <a:pt x="6162" y="764"/>
                  </a:lnTo>
                  <a:lnTo>
                    <a:pt x="6134" y="752"/>
                  </a:lnTo>
                  <a:lnTo>
                    <a:pt x="6107" y="742"/>
                  </a:lnTo>
                  <a:lnTo>
                    <a:pt x="6080" y="731"/>
                  </a:lnTo>
                  <a:lnTo>
                    <a:pt x="6053" y="722"/>
                  </a:lnTo>
                  <a:lnTo>
                    <a:pt x="6025" y="712"/>
                  </a:lnTo>
                  <a:lnTo>
                    <a:pt x="5997" y="704"/>
                  </a:lnTo>
                  <a:lnTo>
                    <a:pt x="5968" y="696"/>
                  </a:lnTo>
                  <a:lnTo>
                    <a:pt x="5940" y="689"/>
                  </a:lnTo>
                  <a:lnTo>
                    <a:pt x="5911" y="683"/>
                  </a:lnTo>
                  <a:lnTo>
                    <a:pt x="5881" y="677"/>
                  </a:lnTo>
                  <a:lnTo>
                    <a:pt x="5852" y="672"/>
                  </a:lnTo>
                  <a:lnTo>
                    <a:pt x="5822" y="669"/>
                  </a:lnTo>
                  <a:lnTo>
                    <a:pt x="5792" y="665"/>
                  </a:lnTo>
                  <a:lnTo>
                    <a:pt x="5762" y="661"/>
                  </a:lnTo>
                  <a:lnTo>
                    <a:pt x="5732" y="660"/>
                  </a:lnTo>
                  <a:lnTo>
                    <a:pt x="5701" y="659"/>
                  </a:lnTo>
                  <a:lnTo>
                    <a:pt x="5670" y="658"/>
                  </a:lnTo>
                  <a:lnTo>
                    <a:pt x="5670" y="658"/>
                  </a:lnTo>
                  <a:lnTo>
                    <a:pt x="5632" y="659"/>
                  </a:lnTo>
                  <a:lnTo>
                    <a:pt x="5594" y="660"/>
                  </a:lnTo>
                  <a:lnTo>
                    <a:pt x="5556" y="664"/>
                  </a:lnTo>
                  <a:lnTo>
                    <a:pt x="5520" y="667"/>
                  </a:lnTo>
                  <a:lnTo>
                    <a:pt x="5483" y="673"/>
                  </a:lnTo>
                  <a:lnTo>
                    <a:pt x="5447" y="679"/>
                  </a:lnTo>
                  <a:lnTo>
                    <a:pt x="5410" y="687"/>
                  </a:lnTo>
                  <a:lnTo>
                    <a:pt x="5375" y="696"/>
                  </a:lnTo>
                  <a:lnTo>
                    <a:pt x="5339" y="705"/>
                  </a:lnTo>
                  <a:lnTo>
                    <a:pt x="5304" y="716"/>
                  </a:lnTo>
                  <a:lnTo>
                    <a:pt x="5270" y="727"/>
                  </a:lnTo>
                  <a:lnTo>
                    <a:pt x="5237" y="740"/>
                  </a:lnTo>
                  <a:lnTo>
                    <a:pt x="5203" y="753"/>
                  </a:lnTo>
                  <a:lnTo>
                    <a:pt x="5170" y="767"/>
                  </a:lnTo>
                  <a:lnTo>
                    <a:pt x="5138" y="784"/>
                  </a:lnTo>
                  <a:lnTo>
                    <a:pt x="5106" y="800"/>
                  </a:lnTo>
                  <a:lnTo>
                    <a:pt x="5106" y="800"/>
                  </a:lnTo>
                  <a:lnTo>
                    <a:pt x="5090" y="757"/>
                  </a:lnTo>
                  <a:lnTo>
                    <a:pt x="5072" y="714"/>
                  </a:lnTo>
                  <a:lnTo>
                    <a:pt x="5053" y="672"/>
                  </a:lnTo>
                  <a:lnTo>
                    <a:pt x="5032" y="632"/>
                  </a:lnTo>
                  <a:lnTo>
                    <a:pt x="5011" y="592"/>
                  </a:lnTo>
                  <a:lnTo>
                    <a:pt x="4986" y="553"/>
                  </a:lnTo>
                  <a:lnTo>
                    <a:pt x="4961" y="515"/>
                  </a:lnTo>
                  <a:lnTo>
                    <a:pt x="4936" y="478"/>
                  </a:lnTo>
                  <a:lnTo>
                    <a:pt x="4907" y="442"/>
                  </a:lnTo>
                  <a:lnTo>
                    <a:pt x="4878" y="408"/>
                  </a:lnTo>
                  <a:lnTo>
                    <a:pt x="4847" y="374"/>
                  </a:lnTo>
                  <a:lnTo>
                    <a:pt x="4815" y="342"/>
                  </a:lnTo>
                  <a:lnTo>
                    <a:pt x="4782" y="310"/>
                  </a:lnTo>
                  <a:lnTo>
                    <a:pt x="4749" y="281"/>
                  </a:lnTo>
                  <a:lnTo>
                    <a:pt x="4714" y="252"/>
                  </a:lnTo>
                  <a:lnTo>
                    <a:pt x="4678" y="224"/>
                  </a:lnTo>
                  <a:lnTo>
                    <a:pt x="4640" y="199"/>
                  </a:lnTo>
                  <a:lnTo>
                    <a:pt x="4602" y="174"/>
                  </a:lnTo>
                  <a:lnTo>
                    <a:pt x="4562" y="151"/>
                  </a:lnTo>
                  <a:lnTo>
                    <a:pt x="4522" y="130"/>
                  </a:lnTo>
                  <a:lnTo>
                    <a:pt x="4481" y="109"/>
                  </a:lnTo>
                  <a:lnTo>
                    <a:pt x="4439" y="91"/>
                  </a:lnTo>
                  <a:lnTo>
                    <a:pt x="4396" y="74"/>
                  </a:lnTo>
                  <a:lnTo>
                    <a:pt x="4353" y="58"/>
                  </a:lnTo>
                  <a:lnTo>
                    <a:pt x="4308" y="45"/>
                  </a:lnTo>
                  <a:lnTo>
                    <a:pt x="4263" y="34"/>
                  </a:lnTo>
                  <a:lnTo>
                    <a:pt x="4217" y="23"/>
                  </a:lnTo>
                  <a:lnTo>
                    <a:pt x="4171" y="15"/>
                  </a:lnTo>
                  <a:lnTo>
                    <a:pt x="4124" y="8"/>
                  </a:lnTo>
                  <a:lnTo>
                    <a:pt x="4076" y="3"/>
                  </a:lnTo>
                  <a:lnTo>
                    <a:pt x="4028" y="1"/>
                  </a:lnTo>
                  <a:lnTo>
                    <a:pt x="3979" y="0"/>
                  </a:lnTo>
                  <a:lnTo>
                    <a:pt x="3979" y="0"/>
                  </a:lnTo>
                  <a:lnTo>
                    <a:pt x="3944" y="0"/>
                  </a:lnTo>
                  <a:lnTo>
                    <a:pt x="3909" y="2"/>
                  </a:lnTo>
                  <a:lnTo>
                    <a:pt x="3873" y="4"/>
                  </a:lnTo>
                  <a:lnTo>
                    <a:pt x="3839" y="8"/>
                  </a:lnTo>
                  <a:lnTo>
                    <a:pt x="3804" y="12"/>
                  </a:lnTo>
                  <a:lnTo>
                    <a:pt x="3770" y="17"/>
                  </a:lnTo>
                  <a:lnTo>
                    <a:pt x="3737" y="24"/>
                  </a:lnTo>
                  <a:lnTo>
                    <a:pt x="3703" y="31"/>
                  </a:lnTo>
                  <a:lnTo>
                    <a:pt x="3670" y="40"/>
                  </a:lnTo>
                  <a:lnTo>
                    <a:pt x="3637" y="49"/>
                  </a:lnTo>
                  <a:lnTo>
                    <a:pt x="3605" y="60"/>
                  </a:lnTo>
                  <a:lnTo>
                    <a:pt x="3573" y="70"/>
                  </a:lnTo>
                  <a:lnTo>
                    <a:pt x="3541" y="82"/>
                  </a:lnTo>
                  <a:lnTo>
                    <a:pt x="3509" y="95"/>
                  </a:lnTo>
                  <a:lnTo>
                    <a:pt x="3479" y="109"/>
                  </a:lnTo>
                  <a:lnTo>
                    <a:pt x="3449" y="123"/>
                  </a:lnTo>
                  <a:lnTo>
                    <a:pt x="3419" y="139"/>
                  </a:lnTo>
                  <a:lnTo>
                    <a:pt x="3390" y="155"/>
                  </a:lnTo>
                  <a:lnTo>
                    <a:pt x="3361" y="171"/>
                  </a:lnTo>
                  <a:lnTo>
                    <a:pt x="3333" y="189"/>
                  </a:lnTo>
                  <a:lnTo>
                    <a:pt x="3306" y="208"/>
                  </a:lnTo>
                  <a:lnTo>
                    <a:pt x="3279" y="227"/>
                  </a:lnTo>
                  <a:lnTo>
                    <a:pt x="3252" y="247"/>
                  </a:lnTo>
                  <a:lnTo>
                    <a:pt x="3226" y="268"/>
                  </a:lnTo>
                  <a:lnTo>
                    <a:pt x="3201" y="289"/>
                  </a:lnTo>
                  <a:lnTo>
                    <a:pt x="3176" y="310"/>
                  </a:lnTo>
                  <a:lnTo>
                    <a:pt x="3151" y="334"/>
                  </a:lnTo>
                  <a:lnTo>
                    <a:pt x="3128" y="356"/>
                  </a:lnTo>
                  <a:lnTo>
                    <a:pt x="3105" y="381"/>
                  </a:lnTo>
                  <a:lnTo>
                    <a:pt x="3083" y="406"/>
                  </a:lnTo>
                  <a:lnTo>
                    <a:pt x="3062" y="431"/>
                  </a:lnTo>
                  <a:lnTo>
                    <a:pt x="3041" y="457"/>
                  </a:lnTo>
                  <a:lnTo>
                    <a:pt x="3041" y="457"/>
                  </a:lnTo>
                  <a:lnTo>
                    <a:pt x="3014" y="446"/>
                  </a:lnTo>
                  <a:lnTo>
                    <a:pt x="2987" y="435"/>
                  </a:lnTo>
                  <a:lnTo>
                    <a:pt x="2959" y="426"/>
                  </a:lnTo>
                  <a:lnTo>
                    <a:pt x="2931" y="416"/>
                  </a:lnTo>
                  <a:lnTo>
                    <a:pt x="2904" y="408"/>
                  </a:lnTo>
                  <a:lnTo>
                    <a:pt x="2876" y="401"/>
                  </a:lnTo>
                  <a:lnTo>
                    <a:pt x="2846" y="394"/>
                  </a:lnTo>
                  <a:lnTo>
                    <a:pt x="2818" y="388"/>
                  </a:lnTo>
                  <a:lnTo>
                    <a:pt x="2789" y="382"/>
                  </a:lnTo>
                  <a:lnTo>
                    <a:pt x="2759" y="378"/>
                  </a:lnTo>
                  <a:lnTo>
                    <a:pt x="2730" y="373"/>
                  </a:lnTo>
                  <a:lnTo>
                    <a:pt x="2700" y="369"/>
                  </a:lnTo>
                  <a:lnTo>
                    <a:pt x="2670" y="367"/>
                  </a:lnTo>
                  <a:lnTo>
                    <a:pt x="2640" y="366"/>
                  </a:lnTo>
                  <a:lnTo>
                    <a:pt x="2610" y="365"/>
                  </a:lnTo>
                  <a:lnTo>
                    <a:pt x="2579" y="363"/>
                  </a:lnTo>
                  <a:lnTo>
                    <a:pt x="2579" y="363"/>
                  </a:lnTo>
                  <a:lnTo>
                    <a:pt x="2531" y="365"/>
                  </a:lnTo>
                  <a:lnTo>
                    <a:pt x="2484" y="367"/>
                  </a:lnTo>
                  <a:lnTo>
                    <a:pt x="2437" y="372"/>
                  </a:lnTo>
                  <a:lnTo>
                    <a:pt x="2391" y="379"/>
                  </a:lnTo>
                  <a:lnTo>
                    <a:pt x="2345" y="387"/>
                  </a:lnTo>
                  <a:lnTo>
                    <a:pt x="2300" y="396"/>
                  </a:lnTo>
                  <a:lnTo>
                    <a:pt x="2255" y="408"/>
                  </a:lnTo>
                  <a:lnTo>
                    <a:pt x="2212" y="421"/>
                  </a:lnTo>
                  <a:lnTo>
                    <a:pt x="2168" y="436"/>
                  </a:lnTo>
                  <a:lnTo>
                    <a:pt x="2126" y="453"/>
                  </a:lnTo>
                  <a:lnTo>
                    <a:pt x="2084" y="471"/>
                  </a:lnTo>
                  <a:lnTo>
                    <a:pt x="2043" y="491"/>
                  </a:lnTo>
                  <a:lnTo>
                    <a:pt x="2003" y="512"/>
                  </a:lnTo>
                  <a:lnTo>
                    <a:pt x="1964" y="534"/>
                  </a:lnTo>
                  <a:lnTo>
                    <a:pt x="1927" y="558"/>
                  </a:lnTo>
                  <a:lnTo>
                    <a:pt x="1890" y="583"/>
                  </a:lnTo>
                  <a:lnTo>
                    <a:pt x="1854" y="610"/>
                  </a:lnTo>
                  <a:lnTo>
                    <a:pt x="1818" y="638"/>
                  </a:lnTo>
                  <a:lnTo>
                    <a:pt x="1785" y="666"/>
                  </a:lnTo>
                  <a:lnTo>
                    <a:pt x="1752" y="697"/>
                  </a:lnTo>
                  <a:lnTo>
                    <a:pt x="1721" y="729"/>
                  </a:lnTo>
                  <a:lnTo>
                    <a:pt x="1690" y="762"/>
                  </a:lnTo>
                  <a:lnTo>
                    <a:pt x="1660" y="795"/>
                  </a:lnTo>
                  <a:lnTo>
                    <a:pt x="1633" y="830"/>
                  </a:lnTo>
                  <a:lnTo>
                    <a:pt x="1606" y="866"/>
                  </a:lnTo>
                  <a:lnTo>
                    <a:pt x="1582" y="903"/>
                  </a:lnTo>
                  <a:lnTo>
                    <a:pt x="1557" y="941"/>
                  </a:lnTo>
                  <a:lnTo>
                    <a:pt x="1534" y="979"/>
                  </a:lnTo>
                  <a:lnTo>
                    <a:pt x="1513" y="1019"/>
                  </a:lnTo>
                  <a:lnTo>
                    <a:pt x="1494" y="1060"/>
                  </a:lnTo>
                  <a:lnTo>
                    <a:pt x="1476" y="1102"/>
                  </a:lnTo>
                  <a:lnTo>
                    <a:pt x="1459" y="1144"/>
                  </a:lnTo>
                  <a:lnTo>
                    <a:pt x="1459" y="1144"/>
                  </a:lnTo>
                  <a:lnTo>
                    <a:pt x="1427" y="1137"/>
                  </a:lnTo>
                  <a:lnTo>
                    <a:pt x="1394" y="1131"/>
                  </a:lnTo>
                  <a:lnTo>
                    <a:pt x="1361" y="1125"/>
                  </a:lnTo>
                  <a:lnTo>
                    <a:pt x="1328" y="1122"/>
                  </a:lnTo>
                  <a:lnTo>
                    <a:pt x="1295" y="1118"/>
                  </a:lnTo>
                  <a:lnTo>
                    <a:pt x="1261" y="1116"/>
                  </a:lnTo>
                  <a:lnTo>
                    <a:pt x="1227" y="1114"/>
                  </a:lnTo>
                  <a:lnTo>
                    <a:pt x="1193" y="1114"/>
                  </a:lnTo>
                  <a:lnTo>
                    <a:pt x="1193" y="1114"/>
                  </a:lnTo>
                  <a:lnTo>
                    <a:pt x="1162" y="1114"/>
                  </a:lnTo>
                  <a:lnTo>
                    <a:pt x="1132" y="1115"/>
                  </a:lnTo>
                  <a:lnTo>
                    <a:pt x="1101" y="1117"/>
                  </a:lnTo>
                  <a:lnTo>
                    <a:pt x="1072" y="1120"/>
                  </a:lnTo>
                  <a:lnTo>
                    <a:pt x="1041" y="1123"/>
                  </a:lnTo>
                  <a:lnTo>
                    <a:pt x="1012" y="1128"/>
                  </a:lnTo>
                  <a:lnTo>
                    <a:pt x="982" y="1133"/>
                  </a:lnTo>
                  <a:lnTo>
                    <a:pt x="953" y="1138"/>
                  </a:lnTo>
                  <a:lnTo>
                    <a:pt x="924" y="1144"/>
                  </a:lnTo>
                  <a:lnTo>
                    <a:pt x="895" y="1151"/>
                  </a:lnTo>
                  <a:lnTo>
                    <a:pt x="867" y="1158"/>
                  </a:lnTo>
                  <a:lnTo>
                    <a:pt x="838" y="1168"/>
                  </a:lnTo>
                  <a:lnTo>
                    <a:pt x="810" y="1176"/>
                  </a:lnTo>
                  <a:lnTo>
                    <a:pt x="783" y="1187"/>
                  </a:lnTo>
                  <a:lnTo>
                    <a:pt x="756" y="1196"/>
                  </a:lnTo>
                  <a:lnTo>
                    <a:pt x="729" y="1208"/>
                  </a:lnTo>
                  <a:lnTo>
                    <a:pt x="702" y="1220"/>
                  </a:lnTo>
                  <a:lnTo>
                    <a:pt x="676" y="1231"/>
                  </a:lnTo>
                  <a:lnTo>
                    <a:pt x="624" y="1257"/>
                  </a:lnTo>
                  <a:lnTo>
                    <a:pt x="575" y="1287"/>
                  </a:lnTo>
                  <a:lnTo>
                    <a:pt x="526" y="1317"/>
                  </a:lnTo>
                  <a:lnTo>
                    <a:pt x="479" y="1350"/>
                  </a:lnTo>
                  <a:lnTo>
                    <a:pt x="435" y="1386"/>
                  </a:lnTo>
                  <a:lnTo>
                    <a:pt x="391" y="1423"/>
                  </a:lnTo>
                  <a:lnTo>
                    <a:pt x="350" y="1463"/>
                  </a:lnTo>
                  <a:lnTo>
                    <a:pt x="310" y="1505"/>
                  </a:lnTo>
                  <a:lnTo>
                    <a:pt x="272" y="1548"/>
                  </a:lnTo>
                  <a:lnTo>
                    <a:pt x="237" y="1593"/>
                  </a:lnTo>
                  <a:lnTo>
                    <a:pt x="204" y="1640"/>
                  </a:lnTo>
                  <a:lnTo>
                    <a:pt x="173" y="1688"/>
                  </a:lnTo>
                  <a:lnTo>
                    <a:pt x="144" y="1738"/>
                  </a:lnTo>
                  <a:lnTo>
                    <a:pt x="118" y="1790"/>
                  </a:lnTo>
                  <a:lnTo>
                    <a:pt x="106" y="1816"/>
                  </a:lnTo>
                  <a:lnTo>
                    <a:pt x="94" y="1843"/>
                  </a:lnTo>
                  <a:lnTo>
                    <a:pt x="82" y="1870"/>
                  </a:lnTo>
                  <a:lnTo>
                    <a:pt x="73" y="1897"/>
                  </a:lnTo>
                  <a:lnTo>
                    <a:pt x="62" y="1924"/>
                  </a:lnTo>
                  <a:lnTo>
                    <a:pt x="54" y="1952"/>
                  </a:lnTo>
                  <a:lnTo>
                    <a:pt x="46" y="1981"/>
                  </a:lnTo>
                  <a:lnTo>
                    <a:pt x="38" y="2009"/>
                  </a:lnTo>
                  <a:lnTo>
                    <a:pt x="31" y="2038"/>
                  </a:lnTo>
                  <a:lnTo>
                    <a:pt x="25" y="2066"/>
                  </a:lnTo>
                  <a:lnTo>
                    <a:pt x="19" y="2096"/>
                  </a:lnTo>
                  <a:lnTo>
                    <a:pt x="14" y="2125"/>
                  </a:lnTo>
                  <a:lnTo>
                    <a:pt x="9" y="2155"/>
                  </a:lnTo>
                  <a:lnTo>
                    <a:pt x="6" y="2185"/>
                  </a:lnTo>
                  <a:lnTo>
                    <a:pt x="4" y="2215"/>
                  </a:lnTo>
                  <a:lnTo>
                    <a:pt x="1" y="2246"/>
                  </a:lnTo>
                  <a:lnTo>
                    <a:pt x="0" y="2276"/>
                  </a:lnTo>
                  <a:lnTo>
                    <a:pt x="0" y="2307"/>
                  </a:lnTo>
                  <a:lnTo>
                    <a:pt x="0" y="2307"/>
                  </a:lnTo>
                  <a:lnTo>
                    <a:pt x="0" y="2340"/>
                  </a:lnTo>
                  <a:lnTo>
                    <a:pt x="2" y="2372"/>
                  </a:lnTo>
                  <a:lnTo>
                    <a:pt x="4" y="2403"/>
                  </a:lnTo>
                  <a:lnTo>
                    <a:pt x="7" y="2434"/>
                  </a:lnTo>
                  <a:lnTo>
                    <a:pt x="11" y="2466"/>
                  </a:lnTo>
                  <a:lnTo>
                    <a:pt x="15" y="2496"/>
                  </a:lnTo>
                  <a:lnTo>
                    <a:pt x="20" y="2527"/>
                  </a:lnTo>
                  <a:lnTo>
                    <a:pt x="26" y="2558"/>
                  </a:lnTo>
                  <a:lnTo>
                    <a:pt x="33" y="2587"/>
                  </a:lnTo>
                  <a:lnTo>
                    <a:pt x="41" y="2618"/>
                  </a:lnTo>
                  <a:lnTo>
                    <a:pt x="49" y="2647"/>
                  </a:lnTo>
                  <a:lnTo>
                    <a:pt x="58" y="2675"/>
                  </a:lnTo>
                  <a:lnTo>
                    <a:pt x="68" y="2705"/>
                  </a:lnTo>
                  <a:lnTo>
                    <a:pt x="79" y="2733"/>
                  </a:lnTo>
                  <a:lnTo>
                    <a:pt x="89" y="2761"/>
                  </a:lnTo>
                  <a:lnTo>
                    <a:pt x="101" y="2790"/>
                  </a:lnTo>
                  <a:lnTo>
                    <a:pt x="114" y="2817"/>
                  </a:lnTo>
                  <a:lnTo>
                    <a:pt x="127" y="2844"/>
                  </a:lnTo>
                  <a:lnTo>
                    <a:pt x="141" y="2871"/>
                  </a:lnTo>
                  <a:lnTo>
                    <a:pt x="155" y="2897"/>
                  </a:lnTo>
                  <a:lnTo>
                    <a:pt x="171" y="2923"/>
                  </a:lnTo>
                  <a:lnTo>
                    <a:pt x="187" y="2947"/>
                  </a:lnTo>
                  <a:lnTo>
                    <a:pt x="204" y="2973"/>
                  </a:lnTo>
                  <a:lnTo>
                    <a:pt x="220" y="2998"/>
                  </a:lnTo>
                  <a:lnTo>
                    <a:pt x="238" y="3022"/>
                  </a:lnTo>
                  <a:lnTo>
                    <a:pt x="256" y="3045"/>
                  </a:lnTo>
                  <a:lnTo>
                    <a:pt x="274" y="3069"/>
                  </a:lnTo>
                  <a:lnTo>
                    <a:pt x="294" y="3091"/>
                  </a:lnTo>
                  <a:lnTo>
                    <a:pt x="314" y="3114"/>
                  </a:lnTo>
                  <a:lnTo>
                    <a:pt x="334" y="3135"/>
                  </a:lnTo>
                  <a:lnTo>
                    <a:pt x="356" y="3156"/>
                  </a:lnTo>
                  <a:lnTo>
                    <a:pt x="377" y="3177"/>
                  </a:lnTo>
                  <a:lnTo>
                    <a:pt x="377" y="3177"/>
                  </a:lnTo>
                  <a:lnTo>
                    <a:pt x="359" y="3209"/>
                  </a:lnTo>
                  <a:lnTo>
                    <a:pt x="344" y="3242"/>
                  </a:lnTo>
                  <a:lnTo>
                    <a:pt x="329" y="3276"/>
                  </a:lnTo>
                  <a:lnTo>
                    <a:pt x="313" y="3310"/>
                  </a:lnTo>
                  <a:lnTo>
                    <a:pt x="300" y="3344"/>
                  </a:lnTo>
                  <a:lnTo>
                    <a:pt x="289" y="3380"/>
                  </a:lnTo>
                  <a:lnTo>
                    <a:pt x="277" y="3415"/>
                  </a:lnTo>
                  <a:lnTo>
                    <a:pt x="267" y="3452"/>
                  </a:lnTo>
                  <a:lnTo>
                    <a:pt x="258" y="3488"/>
                  </a:lnTo>
                  <a:lnTo>
                    <a:pt x="251" y="3525"/>
                  </a:lnTo>
                  <a:lnTo>
                    <a:pt x="244" y="3562"/>
                  </a:lnTo>
                  <a:lnTo>
                    <a:pt x="238" y="3600"/>
                  </a:lnTo>
                  <a:lnTo>
                    <a:pt x="234" y="3638"/>
                  </a:lnTo>
                  <a:lnTo>
                    <a:pt x="231" y="3676"/>
                  </a:lnTo>
                  <a:lnTo>
                    <a:pt x="228" y="3714"/>
                  </a:lnTo>
                  <a:lnTo>
                    <a:pt x="228" y="3754"/>
                  </a:lnTo>
                  <a:lnTo>
                    <a:pt x="228" y="3754"/>
                  </a:lnTo>
                  <a:lnTo>
                    <a:pt x="228" y="3785"/>
                  </a:lnTo>
                  <a:lnTo>
                    <a:pt x="230" y="3815"/>
                  </a:lnTo>
                  <a:lnTo>
                    <a:pt x="232" y="3846"/>
                  </a:lnTo>
                  <a:lnTo>
                    <a:pt x="234" y="3876"/>
                  </a:lnTo>
                  <a:lnTo>
                    <a:pt x="238" y="3906"/>
                  </a:lnTo>
                  <a:lnTo>
                    <a:pt x="243" y="3936"/>
                  </a:lnTo>
                  <a:lnTo>
                    <a:pt x="247" y="3965"/>
                  </a:lnTo>
                  <a:lnTo>
                    <a:pt x="252" y="3994"/>
                  </a:lnTo>
                  <a:lnTo>
                    <a:pt x="259" y="4023"/>
                  </a:lnTo>
                  <a:lnTo>
                    <a:pt x="266" y="4052"/>
                  </a:lnTo>
                  <a:lnTo>
                    <a:pt x="273" y="4080"/>
                  </a:lnTo>
                  <a:lnTo>
                    <a:pt x="281" y="4109"/>
                  </a:lnTo>
                  <a:lnTo>
                    <a:pt x="291" y="4137"/>
                  </a:lnTo>
                  <a:lnTo>
                    <a:pt x="300" y="4164"/>
                  </a:lnTo>
                  <a:lnTo>
                    <a:pt x="311" y="4191"/>
                  </a:lnTo>
                  <a:lnTo>
                    <a:pt x="321" y="4218"/>
                  </a:lnTo>
                  <a:lnTo>
                    <a:pt x="333" y="4245"/>
                  </a:lnTo>
                  <a:lnTo>
                    <a:pt x="346" y="4271"/>
                  </a:lnTo>
                  <a:lnTo>
                    <a:pt x="372" y="4323"/>
                  </a:lnTo>
                  <a:lnTo>
                    <a:pt x="402" y="4373"/>
                  </a:lnTo>
                  <a:lnTo>
                    <a:pt x="432" y="4421"/>
                  </a:lnTo>
                  <a:lnTo>
                    <a:pt x="465" y="4468"/>
                  </a:lnTo>
                  <a:lnTo>
                    <a:pt x="500" y="4513"/>
                  </a:lnTo>
                  <a:lnTo>
                    <a:pt x="538" y="4556"/>
                  </a:lnTo>
                  <a:lnTo>
                    <a:pt x="578" y="4597"/>
                  </a:lnTo>
                  <a:lnTo>
                    <a:pt x="619" y="4638"/>
                  </a:lnTo>
                  <a:lnTo>
                    <a:pt x="663" y="4675"/>
                  </a:lnTo>
                  <a:lnTo>
                    <a:pt x="708" y="4711"/>
                  </a:lnTo>
                  <a:lnTo>
                    <a:pt x="755" y="4744"/>
                  </a:lnTo>
                  <a:lnTo>
                    <a:pt x="803" y="4774"/>
                  </a:lnTo>
                  <a:lnTo>
                    <a:pt x="853" y="4804"/>
                  </a:lnTo>
                  <a:lnTo>
                    <a:pt x="904" y="4830"/>
                  </a:lnTo>
                  <a:lnTo>
                    <a:pt x="930" y="4841"/>
                  </a:lnTo>
                  <a:lnTo>
                    <a:pt x="957" y="4853"/>
                  </a:lnTo>
                  <a:lnTo>
                    <a:pt x="985" y="4865"/>
                  </a:lnTo>
                  <a:lnTo>
                    <a:pt x="1012" y="4874"/>
                  </a:lnTo>
                  <a:lnTo>
                    <a:pt x="1039" y="4885"/>
                  </a:lnTo>
                  <a:lnTo>
                    <a:pt x="1067" y="4893"/>
                  </a:lnTo>
                  <a:lnTo>
                    <a:pt x="1095" y="4903"/>
                  </a:lnTo>
                  <a:lnTo>
                    <a:pt x="1123" y="4910"/>
                  </a:lnTo>
                  <a:lnTo>
                    <a:pt x="1152" y="4917"/>
                  </a:lnTo>
                  <a:lnTo>
                    <a:pt x="1181" y="4923"/>
                  </a:lnTo>
                  <a:lnTo>
                    <a:pt x="1211" y="4928"/>
                  </a:lnTo>
                  <a:lnTo>
                    <a:pt x="1240" y="4933"/>
                  </a:lnTo>
                  <a:lnTo>
                    <a:pt x="1270" y="4938"/>
                  </a:lnTo>
                  <a:lnTo>
                    <a:pt x="1300" y="4941"/>
                  </a:lnTo>
                  <a:lnTo>
                    <a:pt x="1330" y="4944"/>
                  </a:lnTo>
                  <a:lnTo>
                    <a:pt x="1360" y="4946"/>
                  </a:lnTo>
                  <a:lnTo>
                    <a:pt x="1391" y="4947"/>
                  </a:lnTo>
                  <a:lnTo>
                    <a:pt x="1421" y="4947"/>
                  </a:lnTo>
                  <a:lnTo>
                    <a:pt x="1421" y="4947"/>
                  </a:lnTo>
                  <a:lnTo>
                    <a:pt x="1465" y="4946"/>
                  </a:lnTo>
                  <a:lnTo>
                    <a:pt x="1509" y="4944"/>
                  </a:lnTo>
                  <a:lnTo>
                    <a:pt x="1509" y="4944"/>
                  </a:lnTo>
                  <a:lnTo>
                    <a:pt x="1525" y="4973"/>
                  </a:lnTo>
                  <a:lnTo>
                    <a:pt x="1542" y="5001"/>
                  </a:lnTo>
                  <a:lnTo>
                    <a:pt x="1559" y="5030"/>
                  </a:lnTo>
                  <a:lnTo>
                    <a:pt x="1578" y="5058"/>
                  </a:lnTo>
                  <a:lnTo>
                    <a:pt x="1598" y="5085"/>
                  </a:lnTo>
                  <a:lnTo>
                    <a:pt x="1618" y="5111"/>
                  </a:lnTo>
                  <a:lnTo>
                    <a:pt x="1639" y="5136"/>
                  </a:lnTo>
                  <a:lnTo>
                    <a:pt x="1662" y="5160"/>
                  </a:lnTo>
                  <a:lnTo>
                    <a:pt x="1685" y="5185"/>
                  </a:lnTo>
                  <a:lnTo>
                    <a:pt x="1709" y="5209"/>
                  </a:lnTo>
                  <a:lnTo>
                    <a:pt x="1734" y="5231"/>
                  </a:lnTo>
                  <a:lnTo>
                    <a:pt x="1758" y="5252"/>
                  </a:lnTo>
                  <a:lnTo>
                    <a:pt x="1784" y="5272"/>
                  </a:lnTo>
                  <a:lnTo>
                    <a:pt x="1811" y="5292"/>
                  </a:lnTo>
                  <a:lnTo>
                    <a:pt x="1838" y="5311"/>
                  </a:lnTo>
                  <a:lnTo>
                    <a:pt x="1867" y="5330"/>
                  </a:lnTo>
                  <a:lnTo>
                    <a:pt x="1895" y="5347"/>
                  </a:lnTo>
                  <a:lnTo>
                    <a:pt x="1924" y="5363"/>
                  </a:lnTo>
                  <a:lnTo>
                    <a:pt x="1954" y="5378"/>
                  </a:lnTo>
                  <a:lnTo>
                    <a:pt x="1984" y="5392"/>
                  </a:lnTo>
                  <a:lnTo>
                    <a:pt x="2016" y="5405"/>
                  </a:lnTo>
                  <a:lnTo>
                    <a:pt x="2047" y="5418"/>
                  </a:lnTo>
                  <a:lnTo>
                    <a:pt x="2079" y="5429"/>
                  </a:lnTo>
                  <a:lnTo>
                    <a:pt x="2112" y="5440"/>
                  </a:lnTo>
                  <a:lnTo>
                    <a:pt x="2145" y="5448"/>
                  </a:lnTo>
                  <a:lnTo>
                    <a:pt x="2179" y="5456"/>
                  </a:lnTo>
                  <a:lnTo>
                    <a:pt x="2212" y="5462"/>
                  </a:lnTo>
                  <a:lnTo>
                    <a:pt x="2246" y="5468"/>
                  </a:lnTo>
                  <a:lnTo>
                    <a:pt x="2281" y="5473"/>
                  </a:lnTo>
                  <a:lnTo>
                    <a:pt x="2315" y="5475"/>
                  </a:lnTo>
                  <a:lnTo>
                    <a:pt x="2351" y="5477"/>
                  </a:lnTo>
                  <a:lnTo>
                    <a:pt x="2387" y="5478"/>
                  </a:lnTo>
                  <a:lnTo>
                    <a:pt x="2387" y="5478"/>
                  </a:lnTo>
                  <a:lnTo>
                    <a:pt x="2422" y="5477"/>
                  </a:lnTo>
                  <a:lnTo>
                    <a:pt x="2457" y="5475"/>
                  </a:lnTo>
                  <a:lnTo>
                    <a:pt x="2491" y="5473"/>
                  </a:lnTo>
                  <a:lnTo>
                    <a:pt x="2525" y="5468"/>
                  </a:lnTo>
                  <a:lnTo>
                    <a:pt x="2559" y="5463"/>
                  </a:lnTo>
                  <a:lnTo>
                    <a:pt x="2592" y="5456"/>
                  </a:lnTo>
                  <a:lnTo>
                    <a:pt x="2625" y="5449"/>
                  </a:lnTo>
                  <a:lnTo>
                    <a:pt x="2658" y="5441"/>
                  </a:lnTo>
                  <a:lnTo>
                    <a:pt x="2690" y="5430"/>
                  </a:lnTo>
                  <a:lnTo>
                    <a:pt x="2722" y="5420"/>
                  </a:lnTo>
                  <a:lnTo>
                    <a:pt x="2752" y="5408"/>
                  </a:lnTo>
                  <a:lnTo>
                    <a:pt x="2783" y="5396"/>
                  </a:lnTo>
                  <a:lnTo>
                    <a:pt x="2812" y="5382"/>
                  </a:lnTo>
                  <a:lnTo>
                    <a:pt x="2842" y="5367"/>
                  </a:lnTo>
                  <a:lnTo>
                    <a:pt x="2871" y="5351"/>
                  </a:lnTo>
                  <a:lnTo>
                    <a:pt x="2899" y="5335"/>
                  </a:lnTo>
                  <a:lnTo>
                    <a:pt x="2928" y="5317"/>
                  </a:lnTo>
                  <a:lnTo>
                    <a:pt x="2955" y="5299"/>
                  </a:lnTo>
                  <a:lnTo>
                    <a:pt x="2981" y="5279"/>
                  </a:lnTo>
                  <a:lnTo>
                    <a:pt x="3007" y="5259"/>
                  </a:lnTo>
                  <a:lnTo>
                    <a:pt x="3031" y="5238"/>
                  </a:lnTo>
                  <a:lnTo>
                    <a:pt x="3056" y="5217"/>
                  </a:lnTo>
                  <a:lnTo>
                    <a:pt x="3080" y="5195"/>
                  </a:lnTo>
                  <a:lnTo>
                    <a:pt x="3102" y="5171"/>
                  </a:lnTo>
                  <a:lnTo>
                    <a:pt x="3124" y="5147"/>
                  </a:lnTo>
                  <a:lnTo>
                    <a:pt x="3146" y="5123"/>
                  </a:lnTo>
                  <a:lnTo>
                    <a:pt x="3167" y="5097"/>
                  </a:lnTo>
                  <a:lnTo>
                    <a:pt x="3186" y="5071"/>
                  </a:lnTo>
                  <a:lnTo>
                    <a:pt x="3204" y="5045"/>
                  </a:lnTo>
                  <a:lnTo>
                    <a:pt x="3223" y="5017"/>
                  </a:lnTo>
                  <a:lnTo>
                    <a:pt x="3240" y="4990"/>
                  </a:lnTo>
                  <a:lnTo>
                    <a:pt x="3256" y="4960"/>
                  </a:lnTo>
                  <a:lnTo>
                    <a:pt x="3256" y="4960"/>
                  </a:lnTo>
                  <a:lnTo>
                    <a:pt x="3269" y="4996"/>
                  </a:lnTo>
                  <a:lnTo>
                    <a:pt x="3284" y="5030"/>
                  </a:lnTo>
                  <a:lnTo>
                    <a:pt x="3301" y="5064"/>
                  </a:lnTo>
                  <a:lnTo>
                    <a:pt x="3319" y="5097"/>
                  </a:lnTo>
                  <a:lnTo>
                    <a:pt x="3337" y="5129"/>
                  </a:lnTo>
                  <a:lnTo>
                    <a:pt x="3356" y="5160"/>
                  </a:lnTo>
                  <a:lnTo>
                    <a:pt x="3378" y="5191"/>
                  </a:lnTo>
                  <a:lnTo>
                    <a:pt x="3400" y="5222"/>
                  </a:lnTo>
                  <a:lnTo>
                    <a:pt x="3422" y="5250"/>
                  </a:lnTo>
                  <a:lnTo>
                    <a:pt x="3447" y="5278"/>
                  </a:lnTo>
                  <a:lnTo>
                    <a:pt x="3472" y="5305"/>
                  </a:lnTo>
                  <a:lnTo>
                    <a:pt x="3499" y="5331"/>
                  </a:lnTo>
                  <a:lnTo>
                    <a:pt x="3526" y="5357"/>
                  </a:lnTo>
                  <a:lnTo>
                    <a:pt x="3553" y="5381"/>
                  </a:lnTo>
                  <a:lnTo>
                    <a:pt x="3582" y="5404"/>
                  </a:lnTo>
                  <a:lnTo>
                    <a:pt x="3612" y="5427"/>
                  </a:lnTo>
                  <a:lnTo>
                    <a:pt x="3642" y="5448"/>
                  </a:lnTo>
                  <a:lnTo>
                    <a:pt x="3674" y="5467"/>
                  </a:lnTo>
                  <a:lnTo>
                    <a:pt x="3707" y="5486"/>
                  </a:lnTo>
                  <a:lnTo>
                    <a:pt x="3740" y="5503"/>
                  </a:lnTo>
                  <a:lnTo>
                    <a:pt x="3773" y="5520"/>
                  </a:lnTo>
                  <a:lnTo>
                    <a:pt x="3809" y="5534"/>
                  </a:lnTo>
                  <a:lnTo>
                    <a:pt x="3843" y="5548"/>
                  </a:lnTo>
                  <a:lnTo>
                    <a:pt x="3879" y="5561"/>
                  </a:lnTo>
                  <a:lnTo>
                    <a:pt x="3916" y="5571"/>
                  </a:lnTo>
                  <a:lnTo>
                    <a:pt x="3952" y="5581"/>
                  </a:lnTo>
                  <a:lnTo>
                    <a:pt x="3990" y="5589"/>
                  </a:lnTo>
                  <a:lnTo>
                    <a:pt x="4028" y="5596"/>
                  </a:lnTo>
                  <a:lnTo>
                    <a:pt x="4066" y="5601"/>
                  </a:lnTo>
                  <a:lnTo>
                    <a:pt x="4105" y="5606"/>
                  </a:lnTo>
                  <a:lnTo>
                    <a:pt x="4144" y="5608"/>
                  </a:lnTo>
                  <a:lnTo>
                    <a:pt x="4184" y="5608"/>
                  </a:lnTo>
                  <a:lnTo>
                    <a:pt x="4184" y="5608"/>
                  </a:lnTo>
                  <a:lnTo>
                    <a:pt x="4216" y="5608"/>
                  </a:lnTo>
                  <a:lnTo>
                    <a:pt x="4248" y="5607"/>
                  </a:lnTo>
                  <a:lnTo>
                    <a:pt x="4278" y="5604"/>
                  </a:lnTo>
                  <a:lnTo>
                    <a:pt x="4309" y="5601"/>
                  </a:lnTo>
                  <a:lnTo>
                    <a:pt x="4340" y="5596"/>
                  </a:lnTo>
                  <a:lnTo>
                    <a:pt x="4370" y="5592"/>
                  </a:lnTo>
                  <a:lnTo>
                    <a:pt x="4400" y="5584"/>
                  </a:lnTo>
                  <a:lnTo>
                    <a:pt x="4429" y="5577"/>
                  </a:lnTo>
                  <a:lnTo>
                    <a:pt x="4459" y="5570"/>
                  </a:lnTo>
                  <a:lnTo>
                    <a:pt x="4488" y="5561"/>
                  </a:lnTo>
                  <a:lnTo>
                    <a:pt x="4516" y="5551"/>
                  </a:lnTo>
                  <a:lnTo>
                    <a:pt x="4545" y="5541"/>
                  </a:lnTo>
                  <a:lnTo>
                    <a:pt x="4572" y="5529"/>
                  </a:lnTo>
                  <a:lnTo>
                    <a:pt x="4599" y="5517"/>
                  </a:lnTo>
                  <a:lnTo>
                    <a:pt x="4626" y="5504"/>
                  </a:lnTo>
                  <a:lnTo>
                    <a:pt x="4652" y="5490"/>
                  </a:lnTo>
                  <a:lnTo>
                    <a:pt x="4678" y="5476"/>
                  </a:lnTo>
                  <a:lnTo>
                    <a:pt x="4704" y="5461"/>
                  </a:lnTo>
                  <a:lnTo>
                    <a:pt x="4728" y="5445"/>
                  </a:lnTo>
                  <a:lnTo>
                    <a:pt x="4753" y="5429"/>
                  </a:lnTo>
                  <a:lnTo>
                    <a:pt x="4777" y="5411"/>
                  </a:lnTo>
                  <a:lnTo>
                    <a:pt x="4800" y="5394"/>
                  </a:lnTo>
                  <a:lnTo>
                    <a:pt x="4823" y="5375"/>
                  </a:lnTo>
                  <a:lnTo>
                    <a:pt x="4845" y="5355"/>
                  </a:lnTo>
                  <a:lnTo>
                    <a:pt x="4866" y="5335"/>
                  </a:lnTo>
                  <a:lnTo>
                    <a:pt x="4887" y="5315"/>
                  </a:lnTo>
                  <a:lnTo>
                    <a:pt x="4907" y="5294"/>
                  </a:lnTo>
                  <a:lnTo>
                    <a:pt x="4927" y="5271"/>
                  </a:lnTo>
                  <a:lnTo>
                    <a:pt x="4946" y="5249"/>
                  </a:lnTo>
                  <a:lnTo>
                    <a:pt x="4965" y="5226"/>
                  </a:lnTo>
                  <a:lnTo>
                    <a:pt x="4983" y="5203"/>
                  </a:lnTo>
                  <a:lnTo>
                    <a:pt x="5000" y="5178"/>
                  </a:lnTo>
                  <a:lnTo>
                    <a:pt x="5000" y="5178"/>
                  </a:lnTo>
                  <a:lnTo>
                    <a:pt x="5029" y="5191"/>
                  </a:lnTo>
                  <a:lnTo>
                    <a:pt x="5057" y="5202"/>
                  </a:lnTo>
                  <a:lnTo>
                    <a:pt x="5085" y="5213"/>
                  </a:lnTo>
                  <a:lnTo>
                    <a:pt x="5115" y="5223"/>
                  </a:lnTo>
                  <a:lnTo>
                    <a:pt x="5144" y="5232"/>
                  </a:lnTo>
                  <a:lnTo>
                    <a:pt x="5175" y="5241"/>
                  </a:lnTo>
                  <a:lnTo>
                    <a:pt x="5204" y="5249"/>
                  </a:lnTo>
                  <a:lnTo>
                    <a:pt x="5235" y="5256"/>
                  </a:lnTo>
                  <a:lnTo>
                    <a:pt x="5265" y="5262"/>
                  </a:lnTo>
                  <a:lnTo>
                    <a:pt x="5297" y="5268"/>
                  </a:lnTo>
                  <a:lnTo>
                    <a:pt x="5328" y="5272"/>
                  </a:lnTo>
                  <a:lnTo>
                    <a:pt x="5360" y="5276"/>
                  </a:lnTo>
                  <a:lnTo>
                    <a:pt x="5391" y="5279"/>
                  </a:lnTo>
                  <a:lnTo>
                    <a:pt x="5423" y="5282"/>
                  </a:lnTo>
                  <a:lnTo>
                    <a:pt x="5456" y="5283"/>
                  </a:lnTo>
                  <a:lnTo>
                    <a:pt x="5489" y="5283"/>
                  </a:lnTo>
                  <a:lnTo>
                    <a:pt x="5489" y="5283"/>
                  </a:lnTo>
                  <a:lnTo>
                    <a:pt x="5520" y="5283"/>
                  </a:lnTo>
                  <a:lnTo>
                    <a:pt x="5550" y="5282"/>
                  </a:lnTo>
                  <a:lnTo>
                    <a:pt x="5580" y="5279"/>
                  </a:lnTo>
                  <a:lnTo>
                    <a:pt x="5610" y="5277"/>
                  </a:lnTo>
                  <a:lnTo>
                    <a:pt x="5641" y="5274"/>
                  </a:lnTo>
                  <a:lnTo>
                    <a:pt x="5670" y="5269"/>
                  </a:lnTo>
                  <a:lnTo>
                    <a:pt x="5700" y="5264"/>
                  </a:lnTo>
                  <a:lnTo>
                    <a:pt x="5729" y="5258"/>
                  </a:lnTo>
                  <a:lnTo>
                    <a:pt x="5758" y="5252"/>
                  </a:lnTo>
                  <a:lnTo>
                    <a:pt x="5787" y="5245"/>
                  </a:lnTo>
                  <a:lnTo>
                    <a:pt x="5815" y="5238"/>
                  </a:lnTo>
                  <a:lnTo>
                    <a:pt x="5844" y="5230"/>
                  </a:lnTo>
                  <a:lnTo>
                    <a:pt x="5872" y="5221"/>
                  </a:lnTo>
                  <a:lnTo>
                    <a:pt x="5899" y="5211"/>
                  </a:lnTo>
                  <a:lnTo>
                    <a:pt x="5926" y="5200"/>
                  </a:lnTo>
                  <a:lnTo>
                    <a:pt x="5953" y="5189"/>
                  </a:lnTo>
                  <a:lnTo>
                    <a:pt x="5980" y="5178"/>
                  </a:lnTo>
                  <a:lnTo>
                    <a:pt x="6006" y="5165"/>
                  </a:lnTo>
                  <a:lnTo>
                    <a:pt x="6058" y="5139"/>
                  </a:lnTo>
                  <a:lnTo>
                    <a:pt x="6107" y="5110"/>
                  </a:lnTo>
                  <a:lnTo>
                    <a:pt x="6156" y="5079"/>
                  </a:lnTo>
                  <a:lnTo>
                    <a:pt x="6203" y="5046"/>
                  </a:lnTo>
                  <a:lnTo>
                    <a:pt x="6247" y="5011"/>
                  </a:lnTo>
                  <a:lnTo>
                    <a:pt x="6291" y="4973"/>
                  </a:lnTo>
                  <a:lnTo>
                    <a:pt x="6332" y="4933"/>
                  </a:lnTo>
                  <a:lnTo>
                    <a:pt x="6372" y="4892"/>
                  </a:lnTo>
                  <a:lnTo>
                    <a:pt x="6409" y="4848"/>
                  </a:lnTo>
                  <a:lnTo>
                    <a:pt x="6445" y="4804"/>
                  </a:lnTo>
                  <a:lnTo>
                    <a:pt x="6478" y="4756"/>
                  </a:lnTo>
                  <a:lnTo>
                    <a:pt x="6509" y="4708"/>
                  </a:lnTo>
                  <a:lnTo>
                    <a:pt x="6538" y="4659"/>
                  </a:lnTo>
                  <a:lnTo>
                    <a:pt x="6564" y="4607"/>
                  </a:lnTo>
                  <a:lnTo>
                    <a:pt x="6576" y="4581"/>
                  </a:lnTo>
                  <a:lnTo>
                    <a:pt x="6588" y="4554"/>
                  </a:lnTo>
                  <a:lnTo>
                    <a:pt x="6600" y="4527"/>
                  </a:lnTo>
                  <a:lnTo>
                    <a:pt x="6609" y="4500"/>
                  </a:lnTo>
                  <a:lnTo>
                    <a:pt x="6620" y="4473"/>
                  </a:lnTo>
                  <a:lnTo>
                    <a:pt x="6628" y="4444"/>
                  </a:lnTo>
                  <a:lnTo>
                    <a:pt x="6636" y="4416"/>
                  </a:lnTo>
                  <a:lnTo>
                    <a:pt x="6644" y="4388"/>
                  </a:lnTo>
                  <a:lnTo>
                    <a:pt x="6651" y="4360"/>
                  </a:lnTo>
                  <a:lnTo>
                    <a:pt x="6657" y="4330"/>
                  </a:lnTo>
                  <a:lnTo>
                    <a:pt x="6663" y="4301"/>
                  </a:lnTo>
                  <a:lnTo>
                    <a:pt x="6668" y="4271"/>
                  </a:lnTo>
                  <a:lnTo>
                    <a:pt x="6673" y="4242"/>
                  </a:lnTo>
                  <a:lnTo>
                    <a:pt x="6676" y="4211"/>
                  </a:lnTo>
                  <a:lnTo>
                    <a:pt x="6678" y="4182"/>
                  </a:lnTo>
                  <a:lnTo>
                    <a:pt x="6681" y="4151"/>
                  </a:lnTo>
                  <a:lnTo>
                    <a:pt x="6682" y="4120"/>
                  </a:lnTo>
                  <a:lnTo>
                    <a:pt x="6682" y="4090"/>
                  </a:lnTo>
                  <a:lnTo>
                    <a:pt x="6682" y="4090"/>
                  </a:lnTo>
                  <a:lnTo>
                    <a:pt x="6681" y="4040"/>
                  </a:lnTo>
                  <a:lnTo>
                    <a:pt x="6678" y="3992"/>
                  </a:lnTo>
                  <a:lnTo>
                    <a:pt x="6673" y="3945"/>
                  </a:lnTo>
                  <a:lnTo>
                    <a:pt x="6667" y="3897"/>
                  </a:lnTo>
                  <a:lnTo>
                    <a:pt x="6657" y="3851"/>
                  </a:lnTo>
                  <a:lnTo>
                    <a:pt x="6648" y="3805"/>
                  </a:lnTo>
                  <a:lnTo>
                    <a:pt x="6635" y="3759"/>
                  </a:lnTo>
                  <a:lnTo>
                    <a:pt x="6622" y="3714"/>
                  </a:lnTo>
                  <a:lnTo>
                    <a:pt x="6622" y="3714"/>
                  </a:lnTo>
                  <a:lnTo>
                    <a:pt x="6655" y="3701"/>
                  </a:lnTo>
                  <a:lnTo>
                    <a:pt x="6687" y="3686"/>
                  </a:lnTo>
                  <a:lnTo>
                    <a:pt x="6719" y="3669"/>
                  </a:lnTo>
                  <a:lnTo>
                    <a:pt x="6750" y="3652"/>
                  </a:lnTo>
                  <a:lnTo>
                    <a:pt x="6781" y="3633"/>
                  </a:lnTo>
                  <a:lnTo>
                    <a:pt x="6810" y="3613"/>
                  </a:lnTo>
                  <a:lnTo>
                    <a:pt x="6840" y="3593"/>
                  </a:lnTo>
                  <a:lnTo>
                    <a:pt x="6868" y="3570"/>
                  </a:lnTo>
                  <a:lnTo>
                    <a:pt x="6895" y="3548"/>
                  </a:lnTo>
                  <a:lnTo>
                    <a:pt x="6921" y="3525"/>
                  </a:lnTo>
                  <a:lnTo>
                    <a:pt x="6947" y="3500"/>
                  </a:lnTo>
                  <a:lnTo>
                    <a:pt x="6972" y="3474"/>
                  </a:lnTo>
                  <a:lnTo>
                    <a:pt x="6995" y="3448"/>
                  </a:lnTo>
                  <a:lnTo>
                    <a:pt x="7018" y="3421"/>
                  </a:lnTo>
                  <a:lnTo>
                    <a:pt x="7040" y="3393"/>
                  </a:lnTo>
                  <a:lnTo>
                    <a:pt x="7060" y="3363"/>
                  </a:lnTo>
                  <a:lnTo>
                    <a:pt x="7080" y="3334"/>
                  </a:lnTo>
                  <a:lnTo>
                    <a:pt x="7099" y="3303"/>
                  </a:lnTo>
                  <a:lnTo>
                    <a:pt x="7117" y="3273"/>
                  </a:lnTo>
                  <a:lnTo>
                    <a:pt x="7133" y="3241"/>
                  </a:lnTo>
                  <a:lnTo>
                    <a:pt x="7148" y="3208"/>
                  </a:lnTo>
                  <a:lnTo>
                    <a:pt x="7163" y="3175"/>
                  </a:lnTo>
                  <a:lnTo>
                    <a:pt x="7174" y="3141"/>
                  </a:lnTo>
                  <a:lnTo>
                    <a:pt x="7186" y="3106"/>
                  </a:lnTo>
                  <a:lnTo>
                    <a:pt x="7197" y="3071"/>
                  </a:lnTo>
                  <a:lnTo>
                    <a:pt x="7206" y="3036"/>
                  </a:lnTo>
                  <a:lnTo>
                    <a:pt x="7213" y="3000"/>
                  </a:lnTo>
                  <a:lnTo>
                    <a:pt x="7220" y="2964"/>
                  </a:lnTo>
                  <a:lnTo>
                    <a:pt x="7225" y="2926"/>
                  </a:lnTo>
                  <a:lnTo>
                    <a:pt x="7228" y="2890"/>
                  </a:lnTo>
                  <a:lnTo>
                    <a:pt x="7231" y="2852"/>
                  </a:lnTo>
                  <a:lnTo>
                    <a:pt x="7232" y="2813"/>
                  </a:lnTo>
                  <a:lnTo>
                    <a:pt x="7232" y="2813"/>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0" name="Freeform 209"/>
            <p:cNvSpPr>
              <a:spLocks/>
            </p:cNvSpPr>
            <p:nvPr/>
          </p:nvSpPr>
          <p:spPr bwMode="auto">
            <a:xfrm rot="5400000">
              <a:off x="5673609" y="-154821"/>
              <a:ext cx="590278" cy="964696"/>
            </a:xfrm>
            <a:custGeom>
              <a:avLst/>
              <a:gdLst/>
              <a:ahLst/>
              <a:cxnLst>
                <a:cxn ang="0">
                  <a:pos x="4365" y="3264"/>
                </a:cxn>
                <a:cxn ang="0">
                  <a:pos x="4455" y="2948"/>
                </a:cxn>
                <a:cxn ang="0">
                  <a:pos x="4436" y="2661"/>
                </a:cxn>
                <a:cxn ang="0">
                  <a:pos x="4315" y="2372"/>
                </a:cxn>
                <a:cxn ang="0">
                  <a:pos x="4298" y="2186"/>
                </a:cxn>
                <a:cxn ang="0">
                  <a:pos x="4360" y="1980"/>
                </a:cxn>
                <a:cxn ang="0">
                  <a:pos x="4357" y="1736"/>
                </a:cxn>
                <a:cxn ang="0">
                  <a:pos x="4224" y="1427"/>
                </a:cxn>
                <a:cxn ang="0">
                  <a:pos x="4085" y="1208"/>
                </a:cxn>
                <a:cxn ang="0">
                  <a:pos x="4060" y="907"/>
                </a:cxn>
                <a:cxn ang="0">
                  <a:pos x="3907" y="590"/>
                </a:cxn>
                <a:cxn ang="0">
                  <a:pos x="3650" y="356"/>
                </a:cxn>
                <a:cxn ang="0">
                  <a:pos x="3317" y="234"/>
                </a:cxn>
                <a:cxn ang="0">
                  <a:pos x="2986" y="245"/>
                </a:cxn>
                <a:cxn ang="0">
                  <a:pos x="2706" y="206"/>
                </a:cxn>
                <a:cxn ang="0">
                  <a:pos x="2373" y="33"/>
                </a:cxn>
                <a:cxn ang="0">
                  <a:pos x="2056" y="2"/>
                </a:cxn>
                <a:cxn ang="0">
                  <a:pos x="1783" y="68"/>
                </a:cxn>
                <a:cxn ang="0">
                  <a:pos x="1549" y="208"/>
                </a:cxn>
                <a:cxn ang="0">
                  <a:pos x="1368" y="411"/>
                </a:cxn>
                <a:cxn ang="0">
                  <a:pos x="1226" y="585"/>
                </a:cxn>
                <a:cxn ang="0">
                  <a:pos x="1025" y="572"/>
                </a:cxn>
                <a:cxn ang="0">
                  <a:pos x="677" y="662"/>
                </a:cxn>
                <a:cxn ang="0">
                  <a:pos x="398" y="870"/>
                </a:cxn>
                <a:cxn ang="0">
                  <a:pos x="216" y="1170"/>
                </a:cxn>
                <a:cxn ang="0">
                  <a:pos x="161" y="1483"/>
                </a:cxn>
                <a:cxn ang="0">
                  <a:pos x="188" y="1702"/>
                </a:cxn>
                <a:cxn ang="0">
                  <a:pos x="265" y="1902"/>
                </a:cxn>
                <a:cxn ang="0">
                  <a:pos x="89" y="2116"/>
                </a:cxn>
                <a:cxn ang="0">
                  <a:pos x="1" y="2427"/>
                </a:cxn>
                <a:cxn ang="0">
                  <a:pos x="34" y="2692"/>
                </a:cxn>
                <a:cxn ang="0">
                  <a:pos x="172" y="2944"/>
                </a:cxn>
                <a:cxn ang="0">
                  <a:pos x="135" y="3145"/>
                </a:cxn>
                <a:cxn ang="0">
                  <a:pos x="61" y="3412"/>
                </a:cxn>
                <a:cxn ang="0">
                  <a:pos x="73" y="3698"/>
                </a:cxn>
                <a:cxn ang="0">
                  <a:pos x="202" y="4016"/>
                </a:cxn>
                <a:cxn ang="0">
                  <a:pos x="261" y="4282"/>
                </a:cxn>
                <a:cxn ang="0">
                  <a:pos x="234" y="4614"/>
                </a:cxn>
                <a:cxn ang="0">
                  <a:pos x="339" y="4955"/>
                </a:cxn>
                <a:cxn ang="0">
                  <a:pos x="560" y="5223"/>
                </a:cxn>
                <a:cxn ang="0">
                  <a:pos x="869" y="5391"/>
                </a:cxn>
                <a:cxn ang="0">
                  <a:pos x="1178" y="5431"/>
                </a:cxn>
                <a:cxn ang="0">
                  <a:pos x="1438" y="5381"/>
                </a:cxn>
                <a:cxn ang="0">
                  <a:pos x="1701" y="5608"/>
                </a:cxn>
                <a:cxn ang="0">
                  <a:pos x="2003" y="5693"/>
                </a:cxn>
                <a:cxn ang="0">
                  <a:pos x="2172" y="5684"/>
                </a:cxn>
                <a:cxn ang="0">
                  <a:pos x="2356" y="5630"/>
                </a:cxn>
                <a:cxn ang="0">
                  <a:pos x="2516" y="5532"/>
                </a:cxn>
                <a:cxn ang="0">
                  <a:pos x="2648" y="5399"/>
                </a:cxn>
                <a:cxn ang="0">
                  <a:pos x="2815" y="5434"/>
                </a:cxn>
                <a:cxn ang="0">
                  <a:pos x="3116" y="5547"/>
                </a:cxn>
                <a:cxn ang="0">
                  <a:pos x="3420" y="5552"/>
                </a:cxn>
                <a:cxn ang="0">
                  <a:pos x="3753" y="5431"/>
                </a:cxn>
                <a:cxn ang="0">
                  <a:pos x="4011" y="5196"/>
                </a:cxn>
                <a:cxn ang="0">
                  <a:pos x="4163" y="4879"/>
                </a:cxn>
                <a:cxn ang="0">
                  <a:pos x="4189" y="4580"/>
                </a:cxn>
                <a:cxn ang="0">
                  <a:pos x="4172" y="4351"/>
                </a:cxn>
                <a:cxn ang="0">
                  <a:pos x="4310" y="4113"/>
                </a:cxn>
                <a:cxn ang="0">
                  <a:pos x="4352" y="3867"/>
                </a:cxn>
                <a:cxn ang="0">
                  <a:pos x="4320" y="3652"/>
                </a:cxn>
                <a:cxn ang="0">
                  <a:pos x="4232" y="3463"/>
                </a:cxn>
              </a:cxnLst>
              <a:rect l="0" t="0" r="r" b="b"/>
              <a:pathLst>
                <a:path w="4458" h="5694">
                  <a:moveTo>
                    <a:pt x="4232" y="3463"/>
                  </a:moveTo>
                  <a:lnTo>
                    <a:pt x="4232" y="3463"/>
                  </a:lnTo>
                  <a:lnTo>
                    <a:pt x="4258" y="3432"/>
                  </a:lnTo>
                  <a:lnTo>
                    <a:pt x="4283" y="3400"/>
                  </a:lnTo>
                  <a:lnTo>
                    <a:pt x="4305" y="3367"/>
                  </a:lnTo>
                  <a:lnTo>
                    <a:pt x="4326" y="3334"/>
                  </a:lnTo>
                  <a:lnTo>
                    <a:pt x="4348" y="3299"/>
                  </a:lnTo>
                  <a:lnTo>
                    <a:pt x="4365" y="3264"/>
                  </a:lnTo>
                  <a:lnTo>
                    <a:pt x="4383" y="3226"/>
                  </a:lnTo>
                  <a:lnTo>
                    <a:pt x="4398" y="3189"/>
                  </a:lnTo>
                  <a:lnTo>
                    <a:pt x="4412" y="3150"/>
                  </a:lnTo>
                  <a:lnTo>
                    <a:pt x="4424" y="3112"/>
                  </a:lnTo>
                  <a:lnTo>
                    <a:pt x="4435" y="3072"/>
                  </a:lnTo>
                  <a:lnTo>
                    <a:pt x="4443" y="3030"/>
                  </a:lnTo>
                  <a:lnTo>
                    <a:pt x="4450" y="2989"/>
                  </a:lnTo>
                  <a:lnTo>
                    <a:pt x="4455" y="2948"/>
                  </a:lnTo>
                  <a:lnTo>
                    <a:pt x="4457" y="2906"/>
                  </a:lnTo>
                  <a:lnTo>
                    <a:pt x="4458" y="2863"/>
                  </a:lnTo>
                  <a:lnTo>
                    <a:pt x="4458" y="2863"/>
                  </a:lnTo>
                  <a:lnTo>
                    <a:pt x="4457" y="2821"/>
                  </a:lnTo>
                  <a:lnTo>
                    <a:pt x="4455" y="2781"/>
                  </a:lnTo>
                  <a:lnTo>
                    <a:pt x="4450" y="2739"/>
                  </a:lnTo>
                  <a:lnTo>
                    <a:pt x="4444" y="2699"/>
                  </a:lnTo>
                  <a:lnTo>
                    <a:pt x="4436" y="2661"/>
                  </a:lnTo>
                  <a:lnTo>
                    <a:pt x="4426" y="2622"/>
                  </a:lnTo>
                  <a:lnTo>
                    <a:pt x="4415" y="2584"/>
                  </a:lnTo>
                  <a:lnTo>
                    <a:pt x="4402" y="2546"/>
                  </a:lnTo>
                  <a:lnTo>
                    <a:pt x="4388" y="2510"/>
                  </a:lnTo>
                  <a:lnTo>
                    <a:pt x="4371" y="2473"/>
                  </a:lnTo>
                  <a:lnTo>
                    <a:pt x="4353" y="2439"/>
                  </a:lnTo>
                  <a:lnTo>
                    <a:pt x="4335" y="2405"/>
                  </a:lnTo>
                  <a:lnTo>
                    <a:pt x="4315" y="2372"/>
                  </a:lnTo>
                  <a:lnTo>
                    <a:pt x="4293" y="2339"/>
                  </a:lnTo>
                  <a:lnTo>
                    <a:pt x="4270" y="2308"/>
                  </a:lnTo>
                  <a:lnTo>
                    <a:pt x="4245" y="2278"/>
                  </a:lnTo>
                  <a:lnTo>
                    <a:pt x="4245" y="2278"/>
                  </a:lnTo>
                  <a:lnTo>
                    <a:pt x="4260" y="2255"/>
                  </a:lnTo>
                  <a:lnTo>
                    <a:pt x="4273" y="2233"/>
                  </a:lnTo>
                  <a:lnTo>
                    <a:pt x="4286" y="2209"/>
                  </a:lnTo>
                  <a:lnTo>
                    <a:pt x="4298" y="2186"/>
                  </a:lnTo>
                  <a:lnTo>
                    <a:pt x="4309" y="2161"/>
                  </a:lnTo>
                  <a:lnTo>
                    <a:pt x="4319" y="2136"/>
                  </a:lnTo>
                  <a:lnTo>
                    <a:pt x="4329" y="2112"/>
                  </a:lnTo>
                  <a:lnTo>
                    <a:pt x="4337" y="2086"/>
                  </a:lnTo>
                  <a:lnTo>
                    <a:pt x="4344" y="2060"/>
                  </a:lnTo>
                  <a:lnTo>
                    <a:pt x="4351" y="2034"/>
                  </a:lnTo>
                  <a:lnTo>
                    <a:pt x="4356" y="2007"/>
                  </a:lnTo>
                  <a:lnTo>
                    <a:pt x="4360" y="1980"/>
                  </a:lnTo>
                  <a:lnTo>
                    <a:pt x="4364" y="1953"/>
                  </a:lnTo>
                  <a:lnTo>
                    <a:pt x="4368" y="1924"/>
                  </a:lnTo>
                  <a:lnTo>
                    <a:pt x="4369" y="1897"/>
                  </a:lnTo>
                  <a:lnTo>
                    <a:pt x="4369" y="1869"/>
                  </a:lnTo>
                  <a:lnTo>
                    <a:pt x="4369" y="1869"/>
                  </a:lnTo>
                  <a:lnTo>
                    <a:pt x="4368" y="1824"/>
                  </a:lnTo>
                  <a:lnTo>
                    <a:pt x="4364" y="1780"/>
                  </a:lnTo>
                  <a:lnTo>
                    <a:pt x="4357" y="1736"/>
                  </a:lnTo>
                  <a:lnTo>
                    <a:pt x="4349" y="1694"/>
                  </a:lnTo>
                  <a:lnTo>
                    <a:pt x="4337" y="1652"/>
                  </a:lnTo>
                  <a:lnTo>
                    <a:pt x="4324" y="1612"/>
                  </a:lnTo>
                  <a:lnTo>
                    <a:pt x="4307" y="1572"/>
                  </a:lnTo>
                  <a:lnTo>
                    <a:pt x="4290" y="1535"/>
                  </a:lnTo>
                  <a:lnTo>
                    <a:pt x="4270" y="1497"/>
                  </a:lnTo>
                  <a:lnTo>
                    <a:pt x="4247" y="1462"/>
                  </a:lnTo>
                  <a:lnTo>
                    <a:pt x="4224" y="1427"/>
                  </a:lnTo>
                  <a:lnTo>
                    <a:pt x="4198" y="1394"/>
                  </a:lnTo>
                  <a:lnTo>
                    <a:pt x="4170" y="1363"/>
                  </a:lnTo>
                  <a:lnTo>
                    <a:pt x="4140" y="1333"/>
                  </a:lnTo>
                  <a:lnTo>
                    <a:pt x="4110" y="1305"/>
                  </a:lnTo>
                  <a:lnTo>
                    <a:pt x="4077" y="1279"/>
                  </a:lnTo>
                  <a:lnTo>
                    <a:pt x="4077" y="1279"/>
                  </a:lnTo>
                  <a:lnTo>
                    <a:pt x="4081" y="1244"/>
                  </a:lnTo>
                  <a:lnTo>
                    <a:pt x="4085" y="1208"/>
                  </a:lnTo>
                  <a:lnTo>
                    <a:pt x="4087" y="1172"/>
                  </a:lnTo>
                  <a:lnTo>
                    <a:pt x="4088" y="1135"/>
                  </a:lnTo>
                  <a:lnTo>
                    <a:pt x="4088" y="1135"/>
                  </a:lnTo>
                  <a:lnTo>
                    <a:pt x="4087" y="1088"/>
                  </a:lnTo>
                  <a:lnTo>
                    <a:pt x="4084" y="1042"/>
                  </a:lnTo>
                  <a:lnTo>
                    <a:pt x="4078" y="996"/>
                  </a:lnTo>
                  <a:lnTo>
                    <a:pt x="4070" y="952"/>
                  </a:lnTo>
                  <a:lnTo>
                    <a:pt x="4060" y="907"/>
                  </a:lnTo>
                  <a:lnTo>
                    <a:pt x="4047" y="864"/>
                  </a:lnTo>
                  <a:lnTo>
                    <a:pt x="4033" y="822"/>
                  </a:lnTo>
                  <a:lnTo>
                    <a:pt x="4017" y="781"/>
                  </a:lnTo>
                  <a:lnTo>
                    <a:pt x="3999" y="740"/>
                  </a:lnTo>
                  <a:lnTo>
                    <a:pt x="3979" y="701"/>
                  </a:lnTo>
                  <a:lnTo>
                    <a:pt x="3957" y="663"/>
                  </a:lnTo>
                  <a:lnTo>
                    <a:pt x="3933" y="625"/>
                  </a:lnTo>
                  <a:lnTo>
                    <a:pt x="3907" y="590"/>
                  </a:lnTo>
                  <a:lnTo>
                    <a:pt x="3880" y="556"/>
                  </a:lnTo>
                  <a:lnTo>
                    <a:pt x="3852" y="523"/>
                  </a:lnTo>
                  <a:lnTo>
                    <a:pt x="3821" y="491"/>
                  </a:lnTo>
                  <a:lnTo>
                    <a:pt x="3790" y="461"/>
                  </a:lnTo>
                  <a:lnTo>
                    <a:pt x="3758" y="432"/>
                  </a:lnTo>
                  <a:lnTo>
                    <a:pt x="3722" y="405"/>
                  </a:lnTo>
                  <a:lnTo>
                    <a:pt x="3687" y="380"/>
                  </a:lnTo>
                  <a:lnTo>
                    <a:pt x="3650" y="356"/>
                  </a:lnTo>
                  <a:lnTo>
                    <a:pt x="3611" y="334"/>
                  </a:lnTo>
                  <a:lnTo>
                    <a:pt x="3573" y="314"/>
                  </a:lnTo>
                  <a:lnTo>
                    <a:pt x="3533" y="296"/>
                  </a:lnTo>
                  <a:lnTo>
                    <a:pt x="3491" y="279"/>
                  </a:lnTo>
                  <a:lnTo>
                    <a:pt x="3449" y="265"/>
                  </a:lnTo>
                  <a:lnTo>
                    <a:pt x="3405" y="253"/>
                  </a:lnTo>
                  <a:lnTo>
                    <a:pt x="3362" y="243"/>
                  </a:lnTo>
                  <a:lnTo>
                    <a:pt x="3317" y="234"/>
                  </a:lnTo>
                  <a:lnTo>
                    <a:pt x="3271" y="230"/>
                  </a:lnTo>
                  <a:lnTo>
                    <a:pt x="3225" y="226"/>
                  </a:lnTo>
                  <a:lnTo>
                    <a:pt x="3178" y="225"/>
                  </a:lnTo>
                  <a:lnTo>
                    <a:pt x="3178" y="225"/>
                  </a:lnTo>
                  <a:lnTo>
                    <a:pt x="3129" y="226"/>
                  </a:lnTo>
                  <a:lnTo>
                    <a:pt x="3080" y="230"/>
                  </a:lnTo>
                  <a:lnTo>
                    <a:pt x="3032" y="236"/>
                  </a:lnTo>
                  <a:lnTo>
                    <a:pt x="2986" y="245"/>
                  </a:lnTo>
                  <a:lnTo>
                    <a:pt x="2939" y="256"/>
                  </a:lnTo>
                  <a:lnTo>
                    <a:pt x="2894" y="270"/>
                  </a:lnTo>
                  <a:lnTo>
                    <a:pt x="2851" y="285"/>
                  </a:lnTo>
                  <a:lnTo>
                    <a:pt x="2807" y="304"/>
                  </a:lnTo>
                  <a:lnTo>
                    <a:pt x="2807" y="304"/>
                  </a:lnTo>
                  <a:lnTo>
                    <a:pt x="2775" y="270"/>
                  </a:lnTo>
                  <a:lnTo>
                    <a:pt x="2741" y="237"/>
                  </a:lnTo>
                  <a:lnTo>
                    <a:pt x="2706" y="206"/>
                  </a:lnTo>
                  <a:lnTo>
                    <a:pt x="2669" y="178"/>
                  </a:lnTo>
                  <a:lnTo>
                    <a:pt x="2630" y="151"/>
                  </a:lnTo>
                  <a:lnTo>
                    <a:pt x="2590" y="125"/>
                  </a:lnTo>
                  <a:lnTo>
                    <a:pt x="2549" y="102"/>
                  </a:lnTo>
                  <a:lnTo>
                    <a:pt x="2507" y="81"/>
                  </a:lnTo>
                  <a:lnTo>
                    <a:pt x="2463" y="62"/>
                  </a:lnTo>
                  <a:lnTo>
                    <a:pt x="2419" y="47"/>
                  </a:lnTo>
                  <a:lnTo>
                    <a:pt x="2373" y="33"/>
                  </a:lnTo>
                  <a:lnTo>
                    <a:pt x="2325" y="21"/>
                  </a:lnTo>
                  <a:lnTo>
                    <a:pt x="2277" y="12"/>
                  </a:lnTo>
                  <a:lnTo>
                    <a:pt x="2229" y="5"/>
                  </a:lnTo>
                  <a:lnTo>
                    <a:pt x="2179" y="1"/>
                  </a:lnTo>
                  <a:lnTo>
                    <a:pt x="2129" y="0"/>
                  </a:lnTo>
                  <a:lnTo>
                    <a:pt x="2129" y="0"/>
                  </a:lnTo>
                  <a:lnTo>
                    <a:pt x="2092" y="0"/>
                  </a:lnTo>
                  <a:lnTo>
                    <a:pt x="2056" y="2"/>
                  </a:lnTo>
                  <a:lnTo>
                    <a:pt x="2020" y="6"/>
                  </a:lnTo>
                  <a:lnTo>
                    <a:pt x="1985" y="11"/>
                  </a:lnTo>
                  <a:lnTo>
                    <a:pt x="1950" y="18"/>
                  </a:lnTo>
                  <a:lnTo>
                    <a:pt x="1916" y="25"/>
                  </a:lnTo>
                  <a:lnTo>
                    <a:pt x="1881" y="34"/>
                  </a:lnTo>
                  <a:lnTo>
                    <a:pt x="1849" y="44"/>
                  </a:lnTo>
                  <a:lnTo>
                    <a:pt x="1816" y="55"/>
                  </a:lnTo>
                  <a:lnTo>
                    <a:pt x="1783" y="68"/>
                  </a:lnTo>
                  <a:lnTo>
                    <a:pt x="1751" y="81"/>
                  </a:lnTo>
                  <a:lnTo>
                    <a:pt x="1720" y="97"/>
                  </a:lnTo>
                  <a:lnTo>
                    <a:pt x="1690" y="112"/>
                  </a:lnTo>
                  <a:lnTo>
                    <a:pt x="1660" y="130"/>
                  </a:lnTo>
                  <a:lnTo>
                    <a:pt x="1631" y="147"/>
                  </a:lnTo>
                  <a:lnTo>
                    <a:pt x="1602" y="167"/>
                  </a:lnTo>
                  <a:lnTo>
                    <a:pt x="1575" y="187"/>
                  </a:lnTo>
                  <a:lnTo>
                    <a:pt x="1549" y="208"/>
                  </a:lnTo>
                  <a:lnTo>
                    <a:pt x="1523" y="231"/>
                  </a:lnTo>
                  <a:lnTo>
                    <a:pt x="1498" y="254"/>
                  </a:lnTo>
                  <a:lnTo>
                    <a:pt x="1474" y="278"/>
                  </a:lnTo>
                  <a:lnTo>
                    <a:pt x="1450" y="303"/>
                  </a:lnTo>
                  <a:lnTo>
                    <a:pt x="1428" y="329"/>
                  </a:lnTo>
                  <a:lnTo>
                    <a:pt x="1407" y="356"/>
                  </a:lnTo>
                  <a:lnTo>
                    <a:pt x="1387" y="383"/>
                  </a:lnTo>
                  <a:lnTo>
                    <a:pt x="1368" y="411"/>
                  </a:lnTo>
                  <a:lnTo>
                    <a:pt x="1349" y="439"/>
                  </a:lnTo>
                  <a:lnTo>
                    <a:pt x="1333" y="470"/>
                  </a:lnTo>
                  <a:lnTo>
                    <a:pt x="1316" y="499"/>
                  </a:lnTo>
                  <a:lnTo>
                    <a:pt x="1301" y="531"/>
                  </a:lnTo>
                  <a:lnTo>
                    <a:pt x="1287" y="563"/>
                  </a:lnTo>
                  <a:lnTo>
                    <a:pt x="1275" y="595"/>
                  </a:lnTo>
                  <a:lnTo>
                    <a:pt x="1275" y="595"/>
                  </a:lnTo>
                  <a:lnTo>
                    <a:pt x="1226" y="585"/>
                  </a:lnTo>
                  <a:lnTo>
                    <a:pt x="1200" y="581"/>
                  </a:lnTo>
                  <a:lnTo>
                    <a:pt x="1175" y="578"/>
                  </a:lnTo>
                  <a:lnTo>
                    <a:pt x="1149" y="575"/>
                  </a:lnTo>
                  <a:lnTo>
                    <a:pt x="1124" y="574"/>
                  </a:lnTo>
                  <a:lnTo>
                    <a:pt x="1098" y="572"/>
                  </a:lnTo>
                  <a:lnTo>
                    <a:pt x="1071" y="571"/>
                  </a:lnTo>
                  <a:lnTo>
                    <a:pt x="1071" y="571"/>
                  </a:lnTo>
                  <a:lnTo>
                    <a:pt x="1025" y="572"/>
                  </a:lnTo>
                  <a:lnTo>
                    <a:pt x="978" y="576"/>
                  </a:lnTo>
                  <a:lnTo>
                    <a:pt x="933" y="582"/>
                  </a:lnTo>
                  <a:lnTo>
                    <a:pt x="889" y="590"/>
                  </a:lnTo>
                  <a:lnTo>
                    <a:pt x="844" y="601"/>
                  </a:lnTo>
                  <a:lnTo>
                    <a:pt x="802" y="612"/>
                  </a:lnTo>
                  <a:lnTo>
                    <a:pt x="759" y="627"/>
                  </a:lnTo>
                  <a:lnTo>
                    <a:pt x="718" y="643"/>
                  </a:lnTo>
                  <a:lnTo>
                    <a:pt x="677" y="662"/>
                  </a:lnTo>
                  <a:lnTo>
                    <a:pt x="638" y="682"/>
                  </a:lnTo>
                  <a:lnTo>
                    <a:pt x="600" y="703"/>
                  </a:lnTo>
                  <a:lnTo>
                    <a:pt x="563" y="728"/>
                  </a:lnTo>
                  <a:lnTo>
                    <a:pt x="527" y="753"/>
                  </a:lnTo>
                  <a:lnTo>
                    <a:pt x="493" y="780"/>
                  </a:lnTo>
                  <a:lnTo>
                    <a:pt x="460" y="808"/>
                  </a:lnTo>
                  <a:lnTo>
                    <a:pt x="428" y="839"/>
                  </a:lnTo>
                  <a:lnTo>
                    <a:pt x="398" y="870"/>
                  </a:lnTo>
                  <a:lnTo>
                    <a:pt x="369" y="903"/>
                  </a:lnTo>
                  <a:lnTo>
                    <a:pt x="342" y="937"/>
                  </a:lnTo>
                  <a:lnTo>
                    <a:pt x="316" y="973"/>
                  </a:lnTo>
                  <a:lnTo>
                    <a:pt x="293" y="1011"/>
                  </a:lnTo>
                  <a:lnTo>
                    <a:pt x="272" y="1048"/>
                  </a:lnTo>
                  <a:lnTo>
                    <a:pt x="252" y="1087"/>
                  </a:lnTo>
                  <a:lnTo>
                    <a:pt x="233" y="1128"/>
                  </a:lnTo>
                  <a:lnTo>
                    <a:pt x="216" y="1170"/>
                  </a:lnTo>
                  <a:lnTo>
                    <a:pt x="202" y="1212"/>
                  </a:lnTo>
                  <a:lnTo>
                    <a:pt x="190" y="1254"/>
                  </a:lnTo>
                  <a:lnTo>
                    <a:pt x="180" y="1299"/>
                  </a:lnTo>
                  <a:lnTo>
                    <a:pt x="172" y="1344"/>
                  </a:lnTo>
                  <a:lnTo>
                    <a:pt x="166" y="1390"/>
                  </a:lnTo>
                  <a:lnTo>
                    <a:pt x="162" y="1436"/>
                  </a:lnTo>
                  <a:lnTo>
                    <a:pt x="161" y="1483"/>
                  </a:lnTo>
                  <a:lnTo>
                    <a:pt x="161" y="1483"/>
                  </a:lnTo>
                  <a:lnTo>
                    <a:pt x="162" y="1511"/>
                  </a:lnTo>
                  <a:lnTo>
                    <a:pt x="163" y="1538"/>
                  </a:lnTo>
                  <a:lnTo>
                    <a:pt x="166" y="1566"/>
                  </a:lnTo>
                  <a:lnTo>
                    <a:pt x="168" y="1595"/>
                  </a:lnTo>
                  <a:lnTo>
                    <a:pt x="172" y="1622"/>
                  </a:lnTo>
                  <a:lnTo>
                    <a:pt x="176" y="1649"/>
                  </a:lnTo>
                  <a:lnTo>
                    <a:pt x="182" y="1676"/>
                  </a:lnTo>
                  <a:lnTo>
                    <a:pt x="188" y="1702"/>
                  </a:lnTo>
                  <a:lnTo>
                    <a:pt x="195" y="1729"/>
                  </a:lnTo>
                  <a:lnTo>
                    <a:pt x="203" y="1755"/>
                  </a:lnTo>
                  <a:lnTo>
                    <a:pt x="212" y="1780"/>
                  </a:lnTo>
                  <a:lnTo>
                    <a:pt x="221" y="1805"/>
                  </a:lnTo>
                  <a:lnTo>
                    <a:pt x="230" y="1830"/>
                  </a:lnTo>
                  <a:lnTo>
                    <a:pt x="241" y="1855"/>
                  </a:lnTo>
                  <a:lnTo>
                    <a:pt x="253" y="1879"/>
                  </a:lnTo>
                  <a:lnTo>
                    <a:pt x="265" y="1902"/>
                  </a:lnTo>
                  <a:lnTo>
                    <a:pt x="265" y="1902"/>
                  </a:lnTo>
                  <a:lnTo>
                    <a:pt x="235" y="1929"/>
                  </a:lnTo>
                  <a:lnTo>
                    <a:pt x="207" y="1956"/>
                  </a:lnTo>
                  <a:lnTo>
                    <a:pt x="180" y="1986"/>
                  </a:lnTo>
                  <a:lnTo>
                    <a:pt x="155" y="2016"/>
                  </a:lnTo>
                  <a:lnTo>
                    <a:pt x="131" y="2048"/>
                  </a:lnTo>
                  <a:lnTo>
                    <a:pt x="109" y="2082"/>
                  </a:lnTo>
                  <a:lnTo>
                    <a:pt x="89" y="2116"/>
                  </a:lnTo>
                  <a:lnTo>
                    <a:pt x="71" y="2152"/>
                  </a:lnTo>
                  <a:lnTo>
                    <a:pt x="55" y="2188"/>
                  </a:lnTo>
                  <a:lnTo>
                    <a:pt x="41" y="2226"/>
                  </a:lnTo>
                  <a:lnTo>
                    <a:pt x="28" y="2265"/>
                  </a:lnTo>
                  <a:lnTo>
                    <a:pt x="18" y="2304"/>
                  </a:lnTo>
                  <a:lnTo>
                    <a:pt x="10" y="2345"/>
                  </a:lnTo>
                  <a:lnTo>
                    <a:pt x="4" y="2386"/>
                  </a:lnTo>
                  <a:lnTo>
                    <a:pt x="1" y="2427"/>
                  </a:lnTo>
                  <a:lnTo>
                    <a:pt x="0" y="2470"/>
                  </a:lnTo>
                  <a:lnTo>
                    <a:pt x="0" y="2470"/>
                  </a:lnTo>
                  <a:lnTo>
                    <a:pt x="1" y="2509"/>
                  </a:lnTo>
                  <a:lnTo>
                    <a:pt x="3" y="2546"/>
                  </a:lnTo>
                  <a:lnTo>
                    <a:pt x="8" y="2584"/>
                  </a:lnTo>
                  <a:lnTo>
                    <a:pt x="15" y="2621"/>
                  </a:lnTo>
                  <a:lnTo>
                    <a:pt x="23" y="2657"/>
                  </a:lnTo>
                  <a:lnTo>
                    <a:pt x="34" y="2692"/>
                  </a:lnTo>
                  <a:lnTo>
                    <a:pt x="46" y="2726"/>
                  </a:lnTo>
                  <a:lnTo>
                    <a:pt x="58" y="2761"/>
                  </a:lnTo>
                  <a:lnTo>
                    <a:pt x="74" y="2794"/>
                  </a:lnTo>
                  <a:lnTo>
                    <a:pt x="90" y="2825"/>
                  </a:lnTo>
                  <a:lnTo>
                    <a:pt x="108" y="2857"/>
                  </a:lnTo>
                  <a:lnTo>
                    <a:pt x="128" y="2887"/>
                  </a:lnTo>
                  <a:lnTo>
                    <a:pt x="149" y="2916"/>
                  </a:lnTo>
                  <a:lnTo>
                    <a:pt x="172" y="2944"/>
                  </a:lnTo>
                  <a:lnTo>
                    <a:pt x="195" y="2971"/>
                  </a:lnTo>
                  <a:lnTo>
                    <a:pt x="220" y="2997"/>
                  </a:lnTo>
                  <a:lnTo>
                    <a:pt x="220" y="2997"/>
                  </a:lnTo>
                  <a:lnTo>
                    <a:pt x="201" y="3024"/>
                  </a:lnTo>
                  <a:lnTo>
                    <a:pt x="183" y="3054"/>
                  </a:lnTo>
                  <a:lnTo>
                    <a:pt x="166" y="3083"/>
                  </a:lnTo>
                  <a:lnTo>
                    <a:pt x="150" y="3114"/>
                  </a:lnTo>
                  <a:lnTo>
                    <a:pt x="135" y="3145"/>
                  </a:lnTo>
                  <a:lnTo>
                    <a:pt x="122" y="3176"/>
                  </a:lnTo>
                  <a:lnTo>
                    <a:pt x="109" y="3208"/>
                  </a:lnTo>
                  <a:lnTo>
                    <a:pt x="99" y="3241"/>
                  </a:lnTo>
                  <a:lnTo>
                    <a:pt x="88" y="3274"/>
                  </a:lnTo>
                  <a:lnTo>
                    <a:pt x="80" y="3307"/>
                  </a:lnTo>
                  <a:lnTo>
                    <a:pt x="73" y="3342"/>
                  </a:lnTo>
                  <a:lnTo>
                    <a:pt x="66" y="3377"/>
                  </a:lnTo>
                  <a:lnTo>
                    <a:pt x="61" y="3412"/>
                  </a:lnTo>
                  <a:lnTo>
                    <a:pt x="57" y="3447"/>
                  </a:lnTo>
                  <a:lnTo>
                    <a:pt x="55" y="3484"/>
                  </a:lnTo>
                  <a:lnTo>
                    <a:pt x="55" y="3519"/>
                  </a:lnTo>
                  <a:lnTo>
                    <a:pt x="55" y="3519"/>
                  </a:lnTo>
                  <a:lnTo>
                    <a:pt x="56" y="3565"/>
                  </a:lnTo>
                  <a:lnTo>
                    <a:pt x="60" y="3610"/>
                  </a:lnTo>
                  <a:lnTo>
                    <a:pt x="64" y="3655"/>
                  </a:lnTo>
                  <a:lnTo>
                    <a:pt x="73" y="3698"/>
                  </a:lnTo>
                  <a:lnTo>
                    <a:pt x="82" y="3741"/>
                  </a:lnTo>
                  <a:lnTo>
                    <a:pt x="94" y="3783"/>
                  </a:lnTo>
                  <a:lnTo>
                    <a:pt x="107" y="3824"/>
                  </a:lnTo>
                  <a:lnTo>
                    <a:pt x="122" y="3865"/>
                  </a:lnTo>
                  <a:lnTo>
                    <a:pt x="140" y="3904"/>
                  </a:lnTo>
                  <a:lnTo>
                    <a:pt x="159" y="3943"/>
                  </a:lnTo>
                  <a:lnTo>
                    <a:pt x="180" y="3980"/>
                  </a:lnTo>
                  <a:lnTo>
                    <a:pt x="202" y="4016"/>
                  </a:lnTo>
                  <a:lnTo>
                    <a:pt x="227" y="4051"/>
                  </a:lnTo>
                  <a:lnTo>
                    <a:pt x="253" y="4086"/>
                  </a:lnTo>
                  <a:lnTo>
                    <a:pt x="280" y="4119"/>
                  </a:lnTo>
                  <a:lnTo>
                    <a:pt x="308" y="4149"/>
                  </a:lnTo>
                  <a:lnTo>
                    <a:pt x="308" y="4149"/>
                  </a:lnTo>
                  <a:lnTo>
                    <a:pt x="290" y="4193"/>
                  </a:lnTo>
                  <a:lnTo>
                    <a:pt x="274" y="4236"/>
                  </a:lnTo>
                  <a:lnTo>
                    <a:pt x="261" y="4282"/>
                  </a:lnTo>
                  <a:lnTo>
                    <a:pt x="249" y="4328"/>
                  </a:lnTo>
                  <a:lnTo>
                    <a:pt x="241" y="4375"/>
                  </a:lnTo>
                  <a:lnTo>
                    <a:pt x="234" y="4424"/>
                  </a:lnTo>
                  <a:lnTo>
                    <a:pt x="230" y="4472"/>
                  </a:lnTo>
                  <a:lnTo>
                    <a:pt x="229" y="4521"/>
                  </a:lnTo>
                  <a:lnTo>
                    <a:pt x="229" y="4521"/>
                  </a:lnTo>
                  <a:lnTo>
                    <a:pt x="230" y="4569"/>
                  </a:lnTo>
                  <a:lnTo>
                    <a:pt x="234" y="4614"/>
                  </a:lnTo>
                  <a:lnTo>
                    <a:pt x="240" y="4660"/>
                  </a:lnTo>
                  <a:lnTo>
                    <a:pt x="247" y="4705"/>
                  </a:lnTo>
                  <a:lnTo>
                    <a:pt x="258" y="4749"/>
                  </a:lnTo>
                  <a:lnTo>
                    <a:pt x="269" y="4792"/>
                  </a:lnTo>
                  <a:lnTo>
                    <a:pt x="285" y="4835"/>
                  </a:lnTo>
                  <a:lnTo>
                    <a:pt x="300" y="4876"/>
                  </a:lnTo>
                  <a:lnTo>
                    <a:pt x="319" y="4916"/>
                  </a:lnTo>
                  <a:lnTo>
                    <a:pt x="339" y="4955"/>
                  </a:lnTo>
                  <a:lnTo>
                    <a:pt x="361" y="4994"/>
                  </a:lnTo>
                  <a:lnTo>
                    <a:pt x="385" y="5030"/>
                  </a:lnTo>
                  <a:lnTo>
                    <a:pt x="409" y="5066"/>
                  </a:lnTo>
                  <a:lnTo>
                    <a:pt x="437" y="5101"/>
                  </a:lnTo>
                  <a:lnTo>
                    <a:pt x="465" y="5134"/>
                  </a:lnTo>
                  <a:lnTo>
                    <a:pt x="495" y="5166"/>
                  </a:lnTo>
                  <a:lnTo>
                    <a:pt x="527" y="5195"/>
                  </a:lnTo>
                  <a:lnTo>
                    <a:pt x="560" y="5223"/>
                  </a:lnTo>
                  <a:lnTo>
                    <a:pt x="594" y="5250"/>
                  </a:lnTo>
                  <a:lnTo>
                    <a:pt x="630" y="5276"/>
                  </a:lnTo>
                  <a:lnTo>
                    <a:pt x="667" y="5300"/>
                  </a:lnTo>
                  <a:lnTo>
                    <a:pt x="705" y="5322"/>
                  </a:lnTo>
                  <a:lnTo>
                    <a:pt x="745" y="5342"/>
                  </a:lnTo>
                  <a:lnTo>
                    <a:pt x="785" y="5360"/>
                  </a:lnTo>
                  <a:lnTo>
                    <a:pt x="826" y="5376"/>
                  </a:lnTo>
                  <a:lnTo>
                    <a:pt x="869" y="5391"/>
                  </a:lnTo>
                  <a:lnTo>
                    <a:pt x="911" y="5404"/>
                  </a:lnTo>
                  <a:lnTo>
                    <a:pt x="956" y="5413"/>
                  </a:lnTo>
                  <a:lnTo>
                    <a:pt x="1001" y="5421"/>
                  </a:lnTo>
                  <a:lnTo>
                    <a:pt x="1047" y="5427"/>
                  </a:lnTo>
                  <a:lnTo>
                    <a:pt x="1092" y="5431"/>
                  </a:lnTo>
                  <a:lnTo>
                    <a:pt x="1140" y="5432"/>
                  </a:lnTo>
                  <a:lnTo>
                    <a:pt x="1140" y="5432"/>
                  </a:lnTo>
                  <a:lnTo>
                    <a:pt x="1178" y="5431"/>
                  </a:lnTo>
                  <a:lnTo>
                    <a:pt x="1217" y="5428"/>
                  </a:lnTo>
                  <a:lnTo>
                    <a:pt x="1255" y="5425"/>
                  </a:lnTo>
                  <a:lnTo>
                    <a:pt x="1293" y="5419"/>
                  </a:lnTo>
                  <a:lnTo>
                    <a:pt x="1330" y="5412"/>
                  </a:lnTo>
                  <a:lnTo>
                    <a:pt x="1367" y="5402"/>
                  </a:lnTo>
                  <a:lnTo>
                    <a:pt x="1402" y="5393"/>
                  </a:lnTo>
                  <a:lnTo>
                    <a:pt x="1438" y="5381"/>
                  </a:lnTo>
                  <a:lnTo>
                    <a:pt x="1438" y="5381"/>
                  </a:lnTo>
                  <a:lnTo>
                    <a:pt x="1465" y="5416"/>
                  </a:lnTo>
                  <a:lnTo>
                    <a:pt x="1493" y="5449"/>
                  </a:lnTo>
                  <a:lnTo>
                    <a:pt x="1523" y="5480"/>
                  </a:lnTo>
                  <a:lnTo>
                    <a:pt x="1556" y="5511"/>
                  </a:lnTo>
                  <a:lnTo>
                    <a:pt x="1589" y="5538"/>
                  </a:lnTo>
                  <a:lnTo>
                    <a:pt x="1626" y="5564"/>
                  </a:lnTo>
                  <a:lnTo>
                    <a:pt x="1662" y="5587"/>
                  </a:lnTo>
                  <a:lnTo>
                    <a:pt x="1701" y="5608"/>
                  </a:lnTo>
                  <a:lnTo>
                    <a:pt x="1740" y="5628"/>
                  </a:lnTo>
                  <a:lnTo>
                    <a:pt x="1781" y="5645"/>
                  </a:lnTo>
                  <a:lnTo>
                    <a:pt x="1824" y="5660"/>
                  </a:lnTo>
                  <a:lnTo>
                    <a:pt x="1867" y="5672"/>
                  </a:lnTo>
                  <a:lnTo>
                    <a:pt x="1911" y="5681"/>
                  </a:lnTo>
                  <a:lnTo>
                    <a:pt x="1957" y="5689"/>
                  </a:lnTo>
                  <a:lnTo>
                    <a:pt x="1979" y="5691"/>
                  </a:lnTo>
                  <a:lnTo>
                    <a:pt x="2003" y="5693"/>
                  </a:lnTo>
                  <a:lnTo>
                    <a:pt x="2026" y="5694"/>
                  </a:lnTo>
                  <a:lnTo>
                    <a:pt x="2050" y="5694"/>
                  </a:lnTo>
                  <a:lnTo>
                    <a:pt x="2050" y="5694"/>
                  </a:lnTo>
                  <a:lnTo>
                    <a:pt x="2075" y="5694"/>
                  </a:lnTo>
                  <a:lnTo>
                    <a:pt x="2099" y="5693"/>
                  </a:lnTo>
                  <a:lnTo>
                    <a:pt x="2124" y="5691"/>
                  </a:lnTo>
                  <a:lnTo>
                    <a:pt x="2149" y="5687"/>
                  </a:lnTo>
                  <a:lnTo>
                    <a:pt x="2172" y="5684"/>
                  </a:lnTo>
                  <a:lnTo>
                    <a:pt x="2197" y="5680"/>
                  </a:lnTo>
                  <a:lnTo>
                    <a:pt x="2221" y="5674"/>
                  </a:lnTo>
                  <a:lnTo>
                    <a:pt x="2244" y="5669"/>
                  </a:lnTo>
                  <a:lnTo>
                    <a:pt x="2267" y="5663"/>
                  </a:lnTo>
                  <a:lnTo>
                    <a:pt x="2290" y="5656"/>
                  </a:lnTo>
                  <a:lnTo>
                    <a:pt x="2313" y="5647"/>
                  </a:lnTo>
                  <a:lnTo>
                    <a:pt x="2335" y="5639"/>
                  </a:lnTo>
                  <a:lnTo>
                    <a:pt x="2356" y="5630"/>
                  </a:lnTo>
                  <a:lnTo>
                    <a:pt x="2377" y="5619"/>
                  </a:lnTo>
                  <a:lnTo>
                    <a:pt x="2398" y="5608"/>
                  </a:lnTo>
                  <a:lnTo>
                    <a:pt x="2420" y="5598"/>
                  </a:lnTo>
                  <a:lnTo>
                    <a:pt x="2440" y="5586"/>
                  </a:lnTo>
                  <a:lnTo>
                    <a:pt x="2460" y="5573"/>
                  </a:lnTo>
                  <a:lnTo>
                    <a:pt x="2479" y="5560"/>
                  </a:lnTo>
                  <a:lnTo>
                    <a:pt x="2499" y="5546"/>
                  </a:lnTo>
                  <a:lnTo>
                    <a:pt x="2516" y="5532"/>
                  </a:lnTo>
                  <a:lnTo>
                    <a:pt x="2535" y="5518"/>
                  </a:lnTo>
                  <a:lnTo>
                    <a:pt x="2553" y="5502"/>
                  </a:lnTo>
                  <a:lnTo>
                    <a:pt x="2569" y="5486"/>
                  </a:lnTo>
                  <a:lnTo>
                    <a:pt x="2586" y="5469"/>
                  </a:lnTo>
                  <a:lnTo>
                    <a:pt x="2602" y="5453"/>
                  </a:lnTo>
                  <a:lnTo>
                    <a:pt x="2618" y="5435"/>
                  </a:lnTo>
                  <a:lnTo>
                    <a:pt x="2633" y="5418"/>
                  </a:lnTo>
                  <a:lnTo>
                    <a:pt x="2648" y="5399"/>
                  </a:lnTo>
                  <a:lnTo>
                    <a:pt x="2661" y="5380"/>
                  </a:lnTo>
                  <a:lnTo>
                    <a:pt x="2675" y="5361"/>
                  </a:lnTo>
                  <a:lnTo>
                    <a:pt x="2688" y="5341"/>
                  </a:lnTo>
                  <a:lnTo>
                    <a:pt x="2688" y="5341"/>
                  </a:lnTo>
                  <a:lnTo>
                    <a:pt x="2719" y="5367"/>
                  </a:lnTo>
                  <a:lnTo>
                    <a:pt x="2749" y="5391"/>
                  </a:lnTo>
                  <a:lnTo>
                    <a:pt x="2782" y="5413"/>
                  </a:lnTo>
                  <a:lnTo>
                    <a:pt x="2815" y="5434"/>
                  </a:lnTo>
                  <a:lnTo>
                    <a:pt x="2851" y="5453"/>
                  </a:lnTo>
                  <a:lnTo>
                    <a:pt x="2886" y="5472"/>
                  </a:lnTo>
                  <a:lnTo>
                    <a:pt x="2923" y="5488"/>
                  </a:lnTo>
                  <a:lnTo>
                    <a:pt x="2959" y="5504"/>
                  </a:lnTo>
                  <a:lnTo>
                    <a:pt x="2997" y="5517"/>
                  </a:lnTo>
                  <a:lnTo>
                    <a:pt x="3036" y="5528"/>
                  </a:lnTo>
                  <a:lnTo>
                    <a:pt x="3076" y="5539"/>
                  </a:lnTo>
                  <a:lnTo>
                    <a:pt x="3116" y="5547"/>
                  </a:lnTo>
                  <a:lnTo>
                    <a:pt x="3156" y="5553"/>
                  </a:lnTo>
                  <a:lnTo>
                    <a:pt x="3197" y="5558"/>
                  </a:lnTo>
                  <a:lnTo>
                    <a:pt x="3239" y="5561"/>
                  </a:lnTo>
                  <a:lnTo>
                    <a:pt x="3282" y="5561"/>
                  </a:lnTo>
                  <a:lnTo>
                    <a:pt x="3282" y="5561"/>
                  </a:lnTo>
                  <a:lnTo>
                    <a:pt x="3328" y="5560"/>
                  </a:lnTo>
                  <a:lnTo>
                    <a:pt x="3375" y="5557"/>
                  </a:lnTo>
                  <a:lnTo>
                    <a:pt x="3420" y="5552"/>
                  </a:lnTo>
                  <a:lnTo>
                    <a:pt x="3464" y="5544"/>
                  </a:lnTo>
                  <a:lnTo>
                    <a:pt x="3509" y="5533"/>
                  </a:lnTo>
                  <a:lnTo>
                    <a:pt x="3551" y="5521"/>
                  </a:lnTo>
                  <a:lnTo>
                    <a:pt x="3594" y="5507"/>
                  </a:lnTo>
                  <a:lnTo>
                    <a:pt x="3636" y="5491"/>
                  </a:lnTo>
                  <a:lnTo>
                    <a:pt x="3676" y="5472"/>
                  </a:lnTo>
                  <a:lnTo>
                    <a:pt x="3715" y="5452"/>
                  </a:lnTo>
                  <a:lnTo>
                    <a:pt x="3753" y="5431"/>
                  </a:lnTo>
                  <a:lnTo>
                    <a:pt x="3790" y="5406"/>
                  </a:lnTo>
                  <a:lnTo>
                    <a:pt x="3826" y="5381"/>
                  </a:lnTo>
                  <a:lnTo>
                    <a:pt x="3860" y="5354"/>
                  </a:lnTo>
                  <a:lnTo>
                    <a:pt x="3893" y="5326"/>
                  </a:lnTo>
                  <a:lnTo>
                    <a:pt x="3925" y="5295"/>
                  </a:lnTo>
                  <a:lnTo>
                    <a:pt x="3955" y="5263"/>
                  </a:lnTo>
                  <a:lnTo>
                    <a:pt x="3984" y="5230"/>
                  </a:lnTo>
                  <a:lnTo>
                    <a:pt x="4011" y="5196"/>
                  </a:lnTo>
                  <a:lnTo>
                    <a:pt x="4037" y="5161"/>
                  </a:lnTo>
                  <a:lnTo>
                    <a:pt x="4060" y="5123"/>
                  </a:lnTo>
                  <a:lnTo>
                    <a:pt x="4081" y="5086"/>
                  </a:lnTo>
                  <a:lnTo>
                    <a:pt x="4101" y="5047"/>
                  </a:lnTo>
                  <a:lnTo>
                    <a:pt x="4120" y="5005"/>
                  </a:lnTo>
                  <a:lnTo>
                    <a:pt x="4137" y="4964"/>
                  </a:lnTo>
                  <a:lnTo>
                    <a:pt x="4151" y="4922"/>
                  </a:lnTo>
                  <a:lnTo>
                    <a:pt x="4163" y="4879"/>
                  </a:lnTo>
                  <a:lnTo>
                    <a:pt x="4173" y="4835"/>
                  </a:lnTo>
                  <a:lnTo>
                    <a:pt x="4181" y="4790"/>
                  </a:lnTo>
                  <a:lnTo>
                    <a:pt x="4187" y="4744"/>
                  </a:lnTo>
                  <a:lnTo>
                    <a:pt x="4191" y="4698"/>
                  </a:lnTo>
                  <a:lnTo>
                    <a:pt x="4192" y="4651"/>
                  </a:lnTo>
                  <a:lnTo>
                    <a:pt x="4192" y="4651"/>
                  </a:lnTo>
                  <a:lnTo>
                    <a:pt x="4191" y="4616"/>
                  </a:lnTo>
                  <a:lnTo>
                    <a:pt x="4189" y="4580"/>
                  </a:lnTo>
                  <a:lnTo>
                    <a:pt x="4185" y="4545"/>
                  </a:lnTo>
                  <a:lnTo>
                    <a:pt x="4180" y="4511"/>
                  </a:lnTo>
                  <a:lnTo>
                    <a:pt x="4174" y="4477"/>
                  </a:lnTo>
                  <a:lnTo>
                    <a:pt x="4167" y="4442"/>
                  </a:lnTo>
                  <a:lnTo>
                    <a:pt x="4159" y="4410"/>
                  </a:lnTo>
                  <a:lnTo>
                    <a:pt x="4150" y="4377"/>
                  </a:lnTo>
                  <a:lnTo>
                    <a:pt x="4150" y="4377"/>
                  </a:lnTo>
                  <a:lnTo>
                    <a:pt x="4172" y="4351"/>
                  </a:lnTo>
                  <a:lnTo>
                    <a:pt x="4194" y="4325"/>
                  </a:lnTo>
                  <a:lnTo>
                    <a:pt x="4214" y="4296"/>
                  </a:lnTo>
                  <a:lnTo>
                    <a:pt x="4234" y="4268"/>
                  </a:lnTo>
                  <a:lnTo>
                    <a:pt x="4252" y="4239"/>
                  </a:lnTo>
                  <a:lnTo>
                    <a:pt x="4269" y="4209"/>
                  </a:lnTo>
                  <a:lnTo>
                    <a:pt x="4284" y="4177"/>
                  </a:lnTo>
                  <a:lnTo>
                    <a:pt x="4298" y="4146"/>
                  </a:lnTo>
                  <a:lnTo>
                    <a:pt x="4310" y="4113"/>
                  </a:lnTo>
                  <a:lnTo>
                    <a:pt x="4322" y="4080"/>
                  </a:lnTo>
                  <a:lnTo>
                    <a:pt x="4331" y="4046"/>
                  </a:lnTo>
                  <a:lnTo>
                    <a:pt x="4338" y="4011"/>
                  </a:lnTo>
                  <a:lnTo>
                    <a:pt x="4344" y="3976"/>
                  </a:lnTo>
                  <a:lnTo>
                    <a:pt x="4349" y="3940"/>
                  </a:lnTo>
                  <a:lnTo>
                    <a:pt x="4351" y="3904"/>
                  </a:lnTo>
                  <a:lnTo>
                    <a:pt x="4352" y="3867"/>
                  </a:lnTo>
                  <a:lnTo>
                    <a:pt x="4352" y="3867"/>
                  </a:lnTo>
                  <a:lnTo>
                    <a:pt x="4352" y="3839"/>
                  </a:lnTo>
                  <a:lnTo>
                    <a:pt x="4350" y="3811"/>
                  </a:lnTo>
                  <a:lnTo>
                    <a:pt x="4348" y="3784"/>
                  </a:lnTo>
                  <a:lnTo>
                    <a:pt x="4344" y="3757"/>
                  </a:lnTo>
                  <a:lnTo>
                    <a:pt x="4339" y="3730"/>
                  </a:lnTo>
                  <a:lnTo>
                    <a:pt x="4335" y="3704"/>
                  </a:lnTo>
                  <a:lnTo>
                    <a:pt x="4327" y="3678"/>
                  </a:lnTo>
                  <a:lnTo>
                    <a:pt x="4320" y="3652"/>
                  </a:lnTo>
                  <a:lnTo>
                    <a:pt x="4312" y="3627"/>
                  </a:lnTo>
                  <a:lnTo>
                    <a:pt x="4304" y="3603"/>
                  </a:lnTo>
                  <a:lnTo>
                    <a:pt x="4293" y="3578"/>
                  </a:lnTo>
                  <a:lnTo>
                    <a:pt x="4283" y="3554"/>
                  </a:lnTo>
                  <a:lnTo>
                    <a:pt x="4271" y="3531"/>
                  </a:lnTo>
                  <a:lnTo>
                    <a:pt x="4259" y="3507"/>
                  </a:lnTo>
                  <a:lnTo>
                    <a:pt x="4246" y="3485"/>
                  </a:lnTo>
                  <a:lnTo>
                    <a:pt x="4232" y="3463"/>
                  </a:lnTo>
                  <a:lnTo>
                    <a:pt x="4232" y="3463"/>
                  </a:lnTo>
                  <a:close/>
                </a:path>
              </a:pathLst>
            </a:cu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2" name="Freeform 7"/>
            <p:cNvSpPr>
              <a:spLocks/>
            </p:cNvSpPr>
            <p:nvPr/>
          </p:nvSpPr>
          <p:spPr bwMode="auto">
            <a:xfrm>
              <a:off x="2209800" y="-290685"/>
              <a:ext cx="965979" cy="581370"/>
            </a:xfrm>
            <a:custGeom>
              <a:avLst/>
              <a:gdLst/>
              <a:ahLst/>
              <a:cxnLst>
                <a:cxn ang="0">
                  <a:pos x="3413" y="684"/>
                </a:cxn>
                <a:cxn ang="0">
                  <a:pos x="3351" y="570"/>
                </a:cxn>
                <a:cxn ang="0">
                  <a:pos x="3256" y="472"/>
                </a:cxn>
                <a:cxn ang="0">
                  <a:pos x="3131" y="391"/>
                </a:cxn>
                <a:cxn ang="0">
                  <a:pos x="2981" y="330"/>
                </a:cxn>
                <a:cxn ang="0">
                  <a:pos x="2812" y="294"/>
                </a:cxn>
                <a:cxn ang="0">
                  <a:pos x="2667" y="285"/>
                </a:cxn>
                <a:cxn ang="0">
                  <a:pos x="2507" y="296"/>
                </a:cxn>
                <a:cxn ang="0">
                  <a:pos x="2365" y="247"/>
                </a:cxn>
                <a:cxn ang="0">
                  <a:pos x="2183" y="110"/>
                </a:cxn>
                <a:cxn ang="0">
                  <a:pos x="1938" y="24"/>
                </a:cxn>
                <a:cxn ang="0">
                  <a:pos x="1713" y="0"/>
                </a:cxn>
                <a:cxn ang="0">
                  <a:pos x="1521" y="17"/>
                </a:cxn>
                <a:cxn ang="0">
                  <a:pos x="1346" y="63"/>
                </a:cxn>
                <a:cxn ang="0">
                  <a:pos x="1197" y="136"/>
                </a:cxn>
                <a:cxn ang="0">
                  <a:pos x="1076" y="231"/>
                </a:cxn>
                <a:cxn ang="0">
                  <a:pos x="992" y="344"/>
                </a:cxn>
                <a:cxn ang="0">
                  <a:pos x="948" y="471"/>
                </a:cxn>
                <a:cxn ang="0">
                  <a:pos x="945" y="527"/>
                </a:cxn>
                <a:cxn ang="0">
                  <a:pos x="770" y="527"/>
                </a:cxn>
                <a:cxn ang="0">
                  <a:pos x="563" y="560"/>
                </a:cxn>
                <a:cxn ang="0">
                  <a:pos x="377" y="623"/>
                </a:cxn>
                <a:cxn ang="0">
                  <a:pos x="223" y="715"/>
                </a:cxn>
                <a:cxn ang="0">
                  <a:pos x="104" y="830"/>
                </a:cxn>
                <a:cxn ang="0">
                  <a:pos x="27" y="961"/>
                </a:cxn>
                <a:cxn ang="0">
                  <a:pos x="0" y="1108"/>
                </a:cxn>
                <a:cxn ang="0">
                  <a:pos x="18" y="1225"/>
                </a:cxn>
                <a:cxn ang="0">
                  <a:pos x="84" y="1361"/>
                </a:cxn>
                <a:cxn ang="0">
                  <a:pos x="196" y="1479"/>
                </a:cxn>
                <a:cxn ang="0">
                  <a:pos x="344" y="1575"/>
                </a:cxn>
                <a:cxn ang="0">
                  <a:pos x="524" y="1645"/>
                </a:cxn>
                <a:cxn ang="0">
                  <a:pos x="726" y="1684"/>
                </a:cxn>
                <a:cxn ang="0">
                  <a:pos x="919" y="1689"/>
                </a:cxn>
                <a:cxn ang="0">
                  <a:pos x="1211" y="1639"/>
                </a:cxn>
                <a:cxn ang="0">
                  <a:pos x="1368" y="1631"/>
                </a:cxn>
                <a:cxn ang="0">
                  <a:pos x="1515" y="1690"/>
                </a:cxn>
                <a:cxn ang="0">
                  <a:pos x="1685" y="1726"/>
                </a:cxn>
                <a:cxn ang="0">
                  <a:pos x="1829" y="1735"/>
                </a:cxn>
                <a:cxn ang="0">
                  <a:pos x="2044" y="1716"/>
                </a:cxn>
                <a:cxn ang="0">
                  <a:pos x="2236" y="1657"/>
                </a:cxn>
                <a:cxn ang="0">
                  <a:pos x="2394" y="1566"/>
                </a:cxn>
                <a:cxn ang="0">
                  <a:pos x="2503" y="1589"/>
                </a:cxn>
                <a:cxn ang="0">
                  <a:pos x="2655" y="1645"/>
                </a:cxn>
                <a:cxn ang="0">
                  <a:pos x="2827" y="1675"/>
                </a:cxn>
                <a:cxn ang="0">
                  <a:pos x="2975" y="1680"/>
                </a:cxn>
                <a:cxn ang="0">
                  <a:pos x="3165" y="1657"/>
                </a:cxn>
                <a:cxn ang="0">
                  <a:pos x="3335" y="1604"/>
                </a:cxn>
                <a:cxn ang="0">
                  <a:pos x="3479" y="1527"/>
                </a:cxn>
                <a:cxn ang="0">
                  <a:pos x="3593" y="1428"/>
                </a:cxn>
                <a:cxn ang="0">
                  <a:pos x="3670" y="1313"/>
                </a:cxn>
                <a:cxn ang="0">
                  <a:pos x="3703" y="1183"/>
                </a:cxn>
                <a:cxn ang="0">
                  <a:pos x="3694" y="1068"/>
                </a:cxn>
                <a:cxn ang="0">
                  <a:pos x="3630" y="933"/>
                </a:cxn>
                <a:cxn ang="0">
                  <a:pos x="3519" y="815"/>
                </a:cxn>
              </a:cxnLst>
              <a:rect l="0" t="0" r="r" b="b"/>
              <a:pathLst>
                <a:path w="3704" h="1735">
                  <a:moveTo>
                    <a:pt x="3431" y="756"/>
                  </a:moveTo>
                  <a:lnTo>
                    <a:pt x="3431" y="756"/>
                  </a:lnTo>
                  <a:lnTo>
                    <a:pt x="3427" y="732"/>
                  </a:lnTo>
                  <a:lnTo>
                    <a:pt x="3421" y="708"/>
                  </a:lnTo>
                  <a:lnTo>
                    <a:pt x="3413" y="684"/>
                  </a:lnTo>
                  <a:lnTo>
                    <a:pt x="3404" y="659"/>
                  </a:lnTo>
                  <a:lnTo>
                    <a:pt x="3393" y="637"/>
                  </a:lnTo>
                  <a:lnTo>
                    <a:pt x="3381" y="614"/>
                  </a:lnTo>
                  <a:lnTo>
                    <a:pt x="3368" y="593"/>
                  </a:lnTo>
                  <a:lnTo>
                    <a:pt x="3351" y="570"/>
                  </a:lnTo>
                  <a:lnTo>
                    <a:pt x="3336" y="549"/>
                  </a:lnTo>
                  <a:lnTo>
                    <a:pt x="3318" y="530"/>
                  </a:lnTo>
                  <a:lnTo>
                    <a:pt x="3298" y="510"/>
                  </a:lnTo>
                  <a:lnTo>
                    <a:pt x="3277" y="490"/>
                  </a:lnTo>
                  <a:lnTo>
                    <a:pt x="3256" y="472"/>
                  </a:lnTo>
                  <a:lnTo>
                    <a:pt x="3233" y="454"/>
                  </a:lnTo>
                  <a:lnTo>
                    <a:pt x="3209" y="438"/>
                  </a:lnTo>
                  <a:lnTo>
                    <a:pt x="3184" y="421"/>
                  </a:lnTo>
                  <a:lnTo>
                    <a:pt x="3158" y="406"/>
                  </a:lnTo>
                  <a:lnTo>
                    <a:pt x="3131" y="391"/>
                  </a:lnTo>
                  <a:lnTo>
                    <a:pt x="3104" y="377"/>
                  </a:lnTo>
                  <a:lnTo>
                    <a:pt x="3073" y="364"/>
                  </a:lnTo>
                  <a:lnTo>
                    <a:pt x="3043" y="352"/>
                  </a:lnTo>
                  <a:lnTo>
                    <a:pt x="3013" y="341"/>
                  </a:lnTo>
                  <a:lnTo>
                    <a:pt x="2981" y="330"/>
                  </a:lnTo>
                  <a:lnTo>
                    <a:pt x="2950" y="321"/>
                  </a:lnTo>
                  <a:lnTo>
                    <a:pt x="2916" y="312"/>
                  </a:lnTo>
                  <a:lnTo>
                    <a:pt x="2882" y="305"/>
                  </a:lnTo>
                  <a:lnTo>
                    <a:pt x="2848" y="299"/>
                  </a:lnTo>
                  <a:lnTo>
                    <a:pt x="2812" y="294"/>
                  </a:lnTo>
                  <a:lnTo>
                    <a:pt x="2778" y="290"/>
                  </a:lnTo>
                  <a:lnTo>
                    <a:pt x="2741" y="287"/>
                  </a:lnTo>
                  <a:lnTo>
                    <a:pt x="2704" y="285"/>
                  </a:lnTo>
                  <a:lnTo>
                    <a:pt x="2667" y="285"/>
                  </a:lnTo>
                  <a:lnTo>
                    <a:pt x="2667" y="285"/>
                  </a:lnTo>
                  <a:lnTo>
                    <a:pt x="2634" y="285"/>
                  </a:lnTo>
                  <a:lnTo>
                    <a:pt x="2602" y="287"/>
                  </a:lnTo>
                  <a:lnTo>
                    <a:pt x="2569" y="288"/>
                  </a:lnTo>
                  <a:lnTo>
                    <a:pt x="2537" y="293"/>
                  </a:lnTo>
                  <a:lnTo>
                    <a:pt x="2507" y="296"/>
                  </a:lnTo>
                  <a:lnTo>
                    <a:pt x="2476" y="300"/>
                  </a:lnTo>
                  <a:lnTo>
                    <a:pt x="2417" y="314"/>
                  </a:lnTo>
                  <a:lnTo>
                    <a:pt x="2417" y="314"/>
                  </a:lnTo>
                  <a:lnTo>
                    <a:pt x="2393" y="279"/>
                  </a:lnTo>
                  <a:lnTo>
                    <a:pt x="2365" y="247"/>
                  </a:lnTo>
                  <a:lnTo>
                    <a:pt x="2334" y="216"/>
                  </a:lnTo>
                  <a:lnTo>
                    <a:pt x="2300" y="187"/>
                  </a:lnTo>
                  <a:lnTo>
                    <a:pt x="2264" y="158"/>
                  </a:lnTo>
                  <a:lnTo>
                    <a:pt x="2225" y="133"/>
                  </a:lnTo>
                  <a:lnTo>
                    <a:pt x="2183" y="110"/>
                  </a:lnTo>
                  <a:lnTo>
                    <a:pt x="2137" y="88"/>
                  </a:lnTo>
                  <a:lnTo>
                    <a:pt x="2091" y="68"/>
                  </a:lnTo>
                  <a:lnTo>
                    <a:pt x="2042" y="51"/>
                  </a:lnTo>
                  <a:lnTo>
                    <a:pt x="1991" y="36"/>
                  </a:lnTo>
                  <a:lnTo>
                    <a:pt x="1938" y="24"/>
                  </a:lnTo>
                  <a:lnTo>
                    <a:pt x="1884" y="14"/>
                  </a:lnTo>
                  <a:lnTo>
                    <a:pt x="1828" y="6"/>
                  </a:lnTo>
                  <a:lnTo>
                    <a:pt x="1771" y="2"/>
                  </a:lnTo>
                  <a:lnTo>
                    <a:pt x="1713" y="0"/>
                  </a:lnTo>
                  <a:lnTo>
                    <a:pt x="1713" y="0"/>
                  </a:lnTo>
                  <a:lnTo>
                    <a:pt x="1674" y="2"/>
                  </a:lnTo>
                  <a:lnTo>
                    <a:pt x="1635" y="3"/>
                  </a:lnTo>
                  <a:lnTo>
                    <a:pt x="1595" y="6"/>
                  </a:lnTo>
                  <a:lnTo>
                    <a:pt x="1558" y="11"/>
                  </a:lnTo>
                  <a:lnTo>
                    <a:pt x="1521" y="17"/>
                  </a:lnTo>
                  <a:lnTo>
                    <a:pt x="1484" y="24"/>
                  </a:lnTo>
                  <a:lnTo>
                    <a:pt x="1449" y="32"/>
                  </a:lnTo>
                  <a:lnTo>
                    <a:pt x="1414" y="42"/>
                  </a:lnTo>
                  <a:lnTo>
                    <a:pt x="1380" y="53"/>
                  </a:lnTo>
                  <a:lnTo>
                    <a:pt x="1346" y="63"/>
                  </a:lnTo>
                  <a:lnTo>
                    <a:pt x="1315" y="77"/>
                  </a:lnTo>
                  <a:lnTo>
                    <a:pt x="1283" y="91"/>
                  </a:lnTo>
                  <a:lnTo>
                    <a:pt x="1253" y="104"/>
                  </a:lnTo>
                  <a:lnTo>
                    <a:pt x="1224" y="121"/>
                  </a:lnTo>
                  <a:lnTo>
                    <a:pt x="1197" y="136"/>
                  </a:lnTo>
                  <a:lnTo>
                    <a:pt x="1170" y="154"/>
                  </a:lnTo>
                  <a:lnTo>
                    <a:pt x="1144" y="172"/>
                  </a:lnTo>
                  <a:lnTo>
                    <a:pt x="1120" y="192"/>
                  </a:lnTo>
                  <a:lnTo>
                    <a:pt x="1097" y="211"/>
                  </a:lnTo>
                  <a:lnTo>
                    <a:pt x="1076" y="231"/>
                  </a:lnTo>
                  <a:lnTo>
                    <a:pt x="1055" y="252"/>
                  </a:lnTo>
                  <a:lnTo>
                    <a:pt x="1037" y="275"/>
                  </a:lnTo>
                  <a:lnTo>
                    <a:pt x="1020" y="297"/>
                  </a:lnTo>
                  <a:lnTo>
                    <a:pt x="1005" y="320"/>
                  </a:lnTo>
                  <a:lnTo>
                    <a:pt x="992" y="344"/>
                  </a:lnTo>
                  <a:lnTo>
                    <a:pt x="980" y="368"/>
                  </a:lnTo>
                  <a:lnTo>
                    <a:pt x="969" y="394"/>
                  </a:lnTo>
                  <a:lnTo>
                    <a:pt x="960" y="418"/>
                  </a:lnTo>
                  <a:lnTo>
                    <a:pt x="954" y="444"/>
                  </a:lnTo>
                  <a:lnTo>
                    <a:pt x="948" y="471"/>
                  </a:lnTo>
                  <a:lnTo>
                    <a:pt x="945" y="496"/>
                  </a:lnTo>
                  <a:lnTo>
                    <a:pt x="945" y="524"/>
                  </a:lnTo>
                  <a:lnTo>
                    <a:pt x="945" y="524"/>
                  </a:lnTo>
                  <a:lnTo>
                    <a:pt x="945" y="527"/>
                  </a:lnTo>
                  <a:lnTo>
                    <a:pt x="945" y="527"/>
                  </a:lnTo>
                  <a:lnTo>
                    <a:pt x="901" y="525"/>
                  </a:lnTo>
                  <a:lnTo>
                    <a:pt x="857" y="524"/>
                  </a:lnTo>
                  <a:lnTo>
                    <a:pt x="857" y="524"/>
                  </a:lnTo>
                  <a:lnTo>
                    <a:pt x="812" y="525"/>
                  </a:lnTo>
                  <a:lnTo>
                    <a:pt x="770" y="527"/>
                  </a:lnTo>
                  <a:lnTo>
                    <a:pt x="726" y="531"/>
                  </a:lnTo>
                  <a:lnTo>
                    <a:pt x="684" y="536"/>
                  </a:lnTo>
                  <a:lnTo>
                    <a:pt x="643" y="542"/>
                  </a:lnTo>
                  <a:lnTo>
                    <a:pt x="602" y="551"/>
                  </a:lnTo>
                  <a:lnTo>
                    <a:pt x="563" y="560"/>
                  </a:lnTo>
                  <a:lnTo>
                    <a:pt x="524" y="570"/>
                  </a:lnTo>
                  <a:lnTo>
                    <a:pt x="486" y="581"/>
                  </a:lnTo>
                  <a:lnTo>
                    <a:pt x="448" y="595"/>
                  </a:lnTo>
                  <a:lnTo>
                    <a:pt x="412" y="608"/>
                  </a:lnTo>
                  <a:lnTo>
                    <a:pt x="377" y="623"/>
                  </a:lnTo>
                  <a:lnTo>
                    <a:pt x="344" y="640"/>
                  </a:lnTo>
                  <a:lnTo>
                    <a:pt x="312" y="658"/>
                  </a:lnTo>
                  <a:lnTo>
                    <a:pt x="281" y="676"/>
                  </a:lnTo>
                  <a:lnTo>
                    <a:pt x="252" y="696"/>
                  </a:lnTo>
                  <a:lnTo>
                    <a:pt x="223" y="715"/>
                  </a:lnTo>
                  <a:lnTo>
                    <a:pt x="196" y="736"/>
                  </a:lnTo>
                  <a:lnTo>
                    <a:pt x="170" y="759"/>
                  </a:lnTo>
                  <a:lnTo>
                    <a:pt x="146" y="782"/>
                  </a:lnTo>
                  <a:lnTo>
                    <a:pt x="125" y="804"/>
                  </a:lnTo>
                  <a:lnTo>
                    <a:pt x="104" y="830"/>
                  </a:lnTo>
                  <a:lnTo>
                    <a:pt x="84" y="854"/>
                  </a:lnTo>
                  <a:lnTo>
                    <a:pt x="68" y="880"/>
                  </a:lnTo>
                  <a:lnTo>
                    <a:pt x="53" y="907"/>
                  </a:lnTo>
                  <a:lnTo>
                    <a:pt x="39" y="934"/>
                  </a:lnTo>
                  <a:lnTo>
                    <a:pt x="27" y="961"/>
                  </a:lnTo>
                  <a:lnTo>
                    <a:pt x="18" y="990"/>
                  </a:lnTo>
                  <a:lnTo>
                    <a:pt x="10" y="1019"/>
                  </a:lnTo>
                  <a:lnTo>
                    <a:pt x="4" y="1047"/>
                  </a:lnTo>
                  <a:lnTo>
                    <a:pt x="1" y="1077"/>
                  </a:lnTo>
                  <a:lnTo>
                    <a:pt x="0" y="1108"/>
                  </a:lnTo>
                  <a:lnTo>
                    <a:pt x="0" y="1108"/>
                  </a:lnTo>
                  <a:lnTo>
                    <a:pt x="1" y="1138"/>
                  </a:lnTo>
                  <a:lnTo>
                    <a:pt x="4" y="1167"/>
                  </a:lnTo>
                  <a:lnTo>
                    <a:pt x="10" y="1197"/>
                  </a:lnTo>
                  <a:lnTo>
                    <a:pt x="18" y="1225"/>
                  </a:lnTo>
                  <a:lnTo>
                    <a:pt x="27" y="1254"/>
                  </a:lnTo>
                  <a:lnTo>
                    <a:pt x="39" y="1281"/>
                  </a:lnTo>
                  <a:lnTo>
                    <a:pt x="53" y="1308"/>
                  </a:lnTo>
                  <a:lnTo>
                    <a:pt x="68" y="1334"/>
                  </a:lnTo>
                  <a:lnTo>
                    <a:pt x="84" y="1361"/>
                  </a:lnTo>
                  <a:lnTo>
                    <a:pt x="104" y="1385"/>
                  </a:lnTo>
                  <a:lnTo>
                    <a:pt x="125" y="1409"/>
                  </a:lnTo>
                  <a:lnTo>
                    <a:pt x="146" y="1434"/>
                  </a:lnTo>
                  <a:lnTo>
                    <a:pt x="170" y="1456"/>
                  </a:lnTo>
                  <a:lnTo>
                    <a:pt x="196" y="1479"/>
                  </a:lnTo>
                  <a:lnTo>
                    <a:pt x="223" y="1500"/>
                  </a:lnTo>
                  <a:lnTo>
                    <a:pt x="252" y="1520"/>
                  </a:lnTo>
                  <a:lnTo>
                    <a:pt x="281" y="1539"/>
                  </a:lnTo>
                  <a:lnTo>
                    <a:pt x="312" y="1557"/>
                  </a:lnTo>
                  <a:lnTo>
                    <a:pt x="344" y="1575"/>
                  </a:lnTo>
                  <a:lnTo>
                    <a:pt x="377" y="1591"/>
                  </a:lnTo>
                  <a:lnTo>
                    <a:pt x="412" y="1607"/>
                  </a:lnTo>
                  <a:lnTo>
                    <a:pt x="448" y="1621"/>
                  </a:lnTo>
                  <a:lnTo>
                    <a:pt x="486" y="1633"/>
                  </a:lnTo>
                  <a:lnTo>
                    <a:pt x="524" y="1645"/>
                  </a:lnTo>
                  <a:lnTo>
                    <a:pt x="563" y="1655"/>
                  </a:lnTo>
                  <a:lnTo>
                    <a:pt x="602" y="1664"/>
                  </a:lnTo>
                  <a:lnTo>
                    <a:pt x="643" y="1672"/>
                  </a:lnTo>
                  <a:lnTo>
                    <a:pt x="684" y="1680"/>
                  </a:lnTo>
                  <a:lnTo>
                    <a:pt x="726" y="1684"/>
                  </a:lnTo>
                  <a:lnTo>
                    <a:pt x="770" y="1689"/>
                  </a:lnTo>
                  <a:lnTo>
                    <a:pt x="812" y="1690"/>
                  </a:lnTo>
                  <a:lnTo>
                    <a:pt x="857" y="1692"/>
                  </a:lnTo>
                  <a:lnTo>
                    <a:pt x="857" y="1692"/>
                  </a:lnTo>
                  <a:lnTo>
                    <a:pt x="919" y="1689"/>
                  </a:lnTo>
                  <a:lnTo>
                    <a:pt x="981" y="1684"/>
                  </a:lnTo>
                  <a:lnTo>
                    <a:pt x="1040" y="1678"/>
                  </a:lnTo>
                  <a:lnTo>
                    <a:pt x="1099" y="1668"/>
                  </a:lnTo>
                  <a:lnTo>
                    <a:pt x="1155" y="1654"/>
                  </a:lnTo>
                  <a:lnTo>
                    <a:pt x="1211" y="1639"/>
                  </a:lnTo>
                  <a:lnTo>
                    <a:pt x="1263" y="1621"/>
                  </a:lnTo>
                  <a:lnTo>
                    <a:pt x="1313" y="1601"/>
                  </a:lnTo>
                  <a:lnTo>
                    <a:pt x="1313" y="1601"/>
                  </a:lnTo>
                  <a:lnTo>
                    <a:pt x="1340" y="1616"/>
                  </a:lnTo>
                  <a:lnTo>
                    <a:pt x="1368" y="1631"/>
                  </a:lnTo>
                  <a:lnTo>
                    <a:pt x="1395" y="1645"/>
                  </a:lnTo>
                  <a:lnTo>
                    <a:pt x="1423" y="1657"/>
                  </a:lnTo>
                  <a:lnTo>
                    <a:pt x="1454" y="1669"/>
                  </a:lnTo>
                  <a:lnTo>
                    <a:pt x="1484" y="1681"/>
                  </a:lnTo>
                  <a:lnTo>
                    <a:pt x="1515" y="1690"/>
                  </a:lnTo>
                  <a:lnTo>
                    <a:pt x="1549" y="1699"/>
                  </a:lnTo>
                  <a:lnTo>
                    <a:pt x="1580" y="1708"/>
                  </a:lnTo>
                  <a:lnTo>
                    <a:pt x="1615" y="1716"/>
                  </a:lnTo>
                  <a:lnTo>
                    <a:pt x="1648" y="1722"/>
                  </a:lnTo>
                  <a:lnTo>
                    <a:pt x="1685" y="1726"/>
                  </a:lnTo>
                  <a:lnTo>
                    <a:pt x="1719" y="1731"/>
                  </a:lnTo>
                  <a:lnTo>
                    <a:pt x="1755" y="1734"/>
                  </a:lnTo>
                  <a:lnTo>
                    <a:pt x="1792" y="1735"/>
                  </a:lnTo>
                  <a:lnTo>
                    <a:pt x="1829" y="1735"/>
                  </a:lnTo>
                  <a:lnTo>
                    <a:pt x="1829" y="1735"/>
                  </a:lnTo>
                  <a:lnTo>
                    <a:pt x="1873" y="1735"/>
                  </a:lnTo>
                  <a:lnTo>
                    <a:pt x="1917" y="1732"/>
                  </a:lnTo>
                  <a:lnTo>
                    <a:pt x="1961" y="1728"/>
                  </a:lnTo>
                  <a:lnTo>
                    <a:pt x="2003" y="1722"/>
                  </a:lnTo>
                  <a:lnTo>
                    <a:pt x="2044" y="1716"/>
                  </a:lnTo>
                  <a:lnTo>
                    <a:pt x="2085" y="1707"/>
                  </a:lnTo>
                  <a:lnTo>
                    <a:pt x="2124" y="1696"/>
                  </a:lnTo>
                  <a:lnTo>
                    <a:pt x="2162" y="1684"/>
                  </a:lnTo>
                  <a:lnTo>
                    <a:pt x="2199" y="1671"/>
                  </a:lnTo>
                  <a:lnTo>
                    <a:pt x="2236" y="1657"/>
                  </a:lnTo>
                  <a:lnTo>
                    <a:pt x="2270" y="1640"/>
                  </a:lnTo>
                  <a:lnTo>
                    <a:pt x="2303" y="1624"/>
                  </a:lnTo>
                  <a:lnTo>
                    <a:pt x="2335" y="1606"/>
                  </a:lnTo>
                  <a:lnTo>
                    <a:pt x="2365" y="1588"/>
                  </a:lnTo>
                  <a:lnTo>
                    <a:pt x="2394" y="1566"/>
                  </a:lnTo>
                  <a:lnTo>
                    <a:pt x="2421" y="1545"/>
                  </a:lnTo>
                  <a:lnTo>
                    <a:pt x="2421" y="1545"/>
                  </a:lnTo>
                  <a:lnTo>
                    <a:pt x="2448" y="1560"/>
                  </a:lnTo>
                  <a:lnTo>
                    <a:pt x="2474" y="1575"/>
                  </a:lnTo>
                  <a:lnTo>
                    <a:pt x="2503" y="1589"/>
                  </a:lnTo>
                  <a:lnTo>
                    <a:pt x="2531" y="1601"/>
                  </a:lnTo>
                  <a:lnTo>
                    <a:pt x="2562" y="1613"/>
                  </a:lnTo>
                  <a:lnTo>
                    <a:pt x="2592" y="1625"/>
                  </a:lnTo>
                  <a:lnTo>
                    <a:pt x="2624" y="1634"/>
                  </a:lnTo>
                  <a:lnTo>
                    <a:pt x="2655" y="1645"/>
                  </a:lnTo>
                  <a:lnTo>
                    <a:pt x="2688" y="1652"/>
                  </a:lnTo>
                  <a:lnTo>
                    <a:pt x="2722" y="1660"/>
                  </a:lnTo>
                  <a:lnTo>
                    <a:pt x="2756" y="1666"/>
                  </a:lnTo>
                  <a:lnTo>
                    <a:pt x="2791" y="1671"/>
                  </a:lnTo>
                  <a:lnTo>
                    <a:pt x="2827" y="1675"/>
                  </a:lnTo>
                  <a:lnTo>
                    <a:pt x="2864" y="1678"/>
                  </a:lnTo>
                  <a:lnTo>
                    <a:pt x="2900" y="1680"/>
                  </a:lnTo>
                  <a:lnTo>
                    <a:pt x="2936" y="1680"/>
                  </a:lnTo>
                  <a:lnTo>
                    <a:pt x="2936" y="1680"/>
                  </a:lnTo>
                  <a:lnTo>
                    <a:pt x="2975" y="1680"/>
                  </a:lnTo>
                  <a:lnTo>
                    <a:pt x="3015" y="1678"/>
                  </a:lnTo>
                  <a:lnTo>
                    <a:pt x="3054" y="1674"/>
                  </a:lnTo>
                  <a:lnTo>
                    <a:pt x="3092" y="1669"/>
                  </a:lnTo>
                  <a:lnTo>
                    <a:pt x="3128" y="1663"/>
                  </a:lnTo>
                  <a:lnTo>
                    <a:pt x="3165" y="1657"/>
                  </a:lnTo>
                  <a:lnTo>
                    <a:pt x="3200" y="1648"/>
                  </a:lnTo>
                  <a:lnTo>
                    <a:pt x="3235" y="1639"/>
                  </a:lnTo>
                  <a:lnTo>
                    <a:pt x="3270" y="1628"/>
                  </a:lnTo>
                  <a:lnTo>
                    <a:pt x="3303" y="1616"/>
                  </a:lnTo>
                  <a:lnTo>
                    <a:pt x="3335" y="1604"/>
                  </a:lnTo>
                  <a:lnTo>
                    <a:pt x="3366" y="1591"/>
                  </a:lnTo>
                  <a:lnTo>
                    <a:pt x="3396" y="1575"/>
                  </a:lnTo>
                  <a:lnTo>
                    <a:pt x="3425" y="1560"/>
                  </a:lnTo>
                  <a:lnTo>
                    <a:pt x="3452" y="1544"/>
                  </a:lnTo>
                  <a:lnTo>
                    <a:pt x="3479" y="1527"/>
                  </a:lnTo>
                  <a:lnTo>
                    <a:pt x="3505" y="1509"/>
                  </a:lnTo>
                  <a:lnTo>
                    <a:pt x="3529" y="1489"/>
                  </a:lnTo>
                  <a:lnTo>
                    <a:pt x="3552" y="1470"/>
                  </a:lnTo>
                  <a:lnTo>
                    <a:pt x="3573" y="1449"/>
                  </a:lnTo>
                  <a:lnTo>
                    <a:pt x="3593" y="1428"/>
                  </a:lnTo>
                  <a:lnTo>
                    <a:pt x="3612" y="1406"/>
                  </a:lnTo>
                  <a:lnTo>
                    <a:pt x="3629" y="1384"/>
                  </a:lnTo>
                  <a:lnTo>
                    <a:pt x="3644" y="1360"/>
                  </a:lnTo>
                  <a:lnTo>
                    <a:pt x="3658" y="1337"/>
                  </a:lnTo>
                  <a:lnTo>
                    <a:pt x="3670" y="1313"/>
                  </a:lnTo>
                  <a:lnTo>
                    <a:pt x="3680" y="1287"/>
                  </a:lnTo>
                  <a:lnTo>
                    <a:pt x="3689" y="1262"/>
                  </a:lnTo>
                  <a:lnTo>
                    <a:pt x="3695" y="1236"/>
                  </a:lnTo>
                  <a:lnTo>
                    <a:pt x="3701" y="1210"/>
                  </a:lnTo>
                  <a:lnTo>
                    <a:pt x="3703" y="1183"/>
                  </a:lnTo>
                  <a:lnTo>
                    <a:pt x="3704" y="1156"/>
                  </a:lnTo>
                  <a:lnTo>
                    <a:pt x="3704" y="1156"/>
                  </a:lnTo>
                  <a:lnTo>
                    <a:pt x="3703" y="1127"/>
                  </a:lnTo>
                  <a:lnTo>
                    <a:pt x="3700" y="1097"/>
                  </a:lnTo>
                  <a:lnTo>
                    <a:pt x="3694" y="1068"/>
                  </a:lnTo>
                  <a:lnTo>
                    <a:pt x="3685" y="1040"/>
                  </a:lnTo>
                  <a:lnTo>
                    <a:pt x="3674" y="1013"/>
                  </a:lnTo>
                  <a:lnTo>
                    <a:pt x="3662" y="985"/>
                  </a:lnTo>
                  <a:lnTo>
                    <a:pt x="3647" y="958"/>
                  </a:lnTo>
                  <a:lnTo>
                    <a:pt x="3630" y="933"/>
                  </a:lnTo>
                  <a:lnTo>
                    <a:pt x="3612" y="907"/>
                  </a:lnTo>
                  <a:lnTo>
                    <a:pt x="3591" y="883"/>
                  </a:lnTo>
                  <a:lnTo>
                    <a:pt x="3569" y="859"/>
                  </a:lnTo>
                  <a:lnTo>
                    <a:pt x="3544" y="838"/>
                  </a:lnTo>
                  <a:lnTo>
                    <a:pt x="3519" y="815"/>
                  </a:lnTo>
                  <a:lnTo>
                    <a:pt x="3492" y="794"/>
                  </a:lnTo>
                  <a:lnTo>
                    <a:pt x="3461" y="774"/>
                  </a:lnTo>
                  <a:lnTo>
                    <a:pt x="3431" y="756"/>
                  </a:lnTo>
                  <a:lnTo>
                    <a:pt x="3431" y="75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Freeform 212"/>
            <p:cNvSpPr>
              <a:spLocks/>
            </p:cNvSpPr>
            <p:nvPr/>
          </p:nvSpPr>
          <p:spPr bwMode="auto">
            <a:xfrm rot="5400000">
              <a:off x="3801603" y="-829801"/>
              <a:ext cx="1174828" cy="1920034"/>
            </a:xfrm>
            <a:custGeom>
              <a:avLst/>
              <a:gdLst/>
              <a:ahLst/>
              <a:cxnLst>
                <a:cxn ang="0">
                  <a:pos x="4365" y="3264"/>
                </a:cxn>
                <a:cxn ang="0">
                  <a:pos x="4455" y="2948"/>
                </a:cxn>
                <a:cxn ang="0">
                  <a:pos x="4436" y="2661"/>
                </a:cxn>
                <a:cxn ang="0">
                  <a:pos x="4315" y="2372"/>
                </a:cxn>
                <a:cxn ang="0">
                  <a:pos x="4298" y="2186"/>
                </a:cxn>
                <a:cxn ang="0">
                  <a:pos x="4360" y="1980"/>
                </a:cxn>
                <a:cxn ang="0">
                  <a:pos x="4357" y="1736"/>
                </a:cxn>
                <a:cxn ang="0">
                  <a:pos x="4224" y="1427"/>
                </a:cxn>
                <a:cxn ang="0">
                  <a:pos x="4085" y="1208"/>
                </a:cxn>
                <a:cxn ang="0">
                  <a:pos x="4060" y="907"/>
                </a:cxn>
                <a:cxn ang="0">
                  <a:pos x="3907" y="590"/>
                </a:cxn>
                <a:cxn ang="0">
                  <a:pos x="3650" y="356"/>
                </a:cxn>
                <a:cxn ang="0">
                  <a:pos x="3317" y="234"/>
                </a:cxn>
                <a:cxn ang="0">
                  <a:pos x="2986" y="245"/>
                </a:cxn>
                <a:cxn ang="0">
                  <a:pos x="2706" y="206"/>
                </a:cxn>
                <a:cxn ang="0">
                  <a:pos x="2373" y="33"/>
                </a:cxn>
                <a:cxn ang="0">
                  <a:pos x="2056" y="2"/>
                </a:cxn>
                <a:cxn ang="0">
                  <a:pos x="1783" y="68"/>
                </a:cxn>
                <a:cxn ang="0">
                  <a:pos x="1549" y="208"/>
                </a:cxn>
                <a:cxn ang="0">
                  <a:pos x="1368" y="411"/>
                </a:cxn>
                <a:cxn ang="0">
                  <a:pos x="1226" y="585"/>
                </a:cxn>
                <a:cxn ang="0">
                  <a:pos x="1025" y="572"/>
                </a:cxn>
                <a:cxn ang="0">
                  <a:pos x="677" y="662"/>
                </a:cxn>
                <a:cxn ang="0">
                  <a:pos x="398" y="870"/>
                </a:cxn>
                <a:cxn ang="0">
                  <a:pos x="216" y="1170"/>
                </a:cxn>
                <a:cxn ang="0">
                  <a:pos x="161" y="1483"/>
                </a:cxn>
                <a:cxn ang="0">
                  <a:pos x="188" y="1702"/>
                </a:cxn>
                <a:cxn ang="0">
                  <a:pos x="265" y="1902"/>
                </a:cxn>
                <a:cxn ang="0">
                  <a:pos x="89" y="2116"/>
                </a:cxn>
                <a:cxn ang="0">
                  <a:pos x="1" y="2427"/>
                </a:cxn>
                <a:cxn ang="0">
                  <a:pos x="34" y="2692"/>
                </a:cxn>
                <a:cxn ang="0">
                  <a:pos x="172" y="2944"/>
                </a:cxn>
                <a:cxn ang="0">
                  <a:pos x="135" y="3145"/>
                </a:cxn>
                <a:cxn ang="0">
                  <a:pos x="61" y="3412"/>
                </a:cxn>
                <a:cxn ang="0">
                  <a:pos x="73" y="3698"/>
                </a:cxn>
                <a:cxn ang="0">
                  <a:pos x="202" y="4016"/>
                </a:cxn>
                <a:cxn ang="0">
                  <a:pos x="261" y="4282"/>
                </a:cxn>
                <a:cxn ang="0">
                  <a:pos x="234" y="4614"/>
                </a:cxn>
                <a:cxn ang="0">
                  <a:pos x="339" y="4955"/>
                </a:cxn>
                <a:cxn ang="0">
                  <a:pos x="560" y="5223"/>
                </a:cxn>
                <a:cxn ang="0">
                  <a:pos x="869" y="5391"/>
                </a:cxn>
                <a:cxn ang="0">
                  <a:pos x="1178" y="5431"/>
                </a:cxn>
                <a:cxn ang="0">
                  <a:pos x="1438" y="5381"/>
                </a:cxn>
                <a:cxn ang="0">
                  <a:pos x="1701" y="5608"/>
                </a:cxn>
                <a:cxn ang="0">
                  <a:pos x="2003" y="5693"/>
                </a:cxn>
                <a:cxn ang="0">
                  <a:pos x="2172" y="5684"/>
                </a:cxn>
                <a:cxn ang="0">
                  <a:pos x="2356" y="5630"/>
                </a:cxn>
                <a:cxn ang="0">
                  <a:pos x="2516" y="5532"/>
                </a:cxn>
                <a:cxn ang="0">
                  <a:pos x="2648" y="5399"/>
                </a:cxn>
                <a:cxn ang="0">
                  <a:pos x="2815" y="5434"/>
                </a:cxn>
                <a:cxn ang="0">
                  <a:pos x="3116" y="5547"/>
                </a:cxn>
                <a:cxn ang="0">
                  <a:pos x="3420" y="5552"/>
                </a:cxn>
                <a:cxn ang="0">
                  <a:pos x="3753" y="5431"/>
                </a:cxn>
                <a:cxn ang="0">
                  <a:pos x="4011" y="5196"/>
                </a:cxn>
                <a:cxn ang="0">
                  <a:pos x="4163" y="4879"/>
                </a:cxn>
                <a:cxn ang="0">
                  <a:pos x="4189" y="4580"/>
                </a:cxn>
                <a:cxn ang="0">
                  <a:pos x="4172" y="4351"/>
                </a:cxn>
                <a:cxn ang="0">
                  <a:pos x="4310" y="4113"/>
                </a:cxn>
                <a:cxn ang="0">
                  <a:pos x="4352" y="3867"/>
                </a:cxn>
                <a:cxn ang="0">
                  <a:pos x="4320" y="3652"/>
                </a:cxn>
                <a:cxn ang="0">
                  <a:pos x="4232" y="3463"/>
                </a:cxn>
              </a:cxnLst>
              <a:rect l="0" t="0" r="r" b="b"/>
              <a:pathLst>
                <a:path w="4458" h="5694">
                  <a:moveTo>
                    <a:pt x="4232" y="3463"/>
                  </a:moveTo>
                  <a:lnTo>
                    <a:pt x="4232" y="3463"/>
                  </a:lnTo>
                  <a:lnTo>
                    <a:pt x="4258" y="3432"/>
                  </a:lnTo>
                  <a:lnTo>
                    <a:pt x="4283" y="3400"/>
                  </a:lnTo>
                  <a:lnTo>
                    <a:pt x="4305" y="3367"/>
                  </a:lnTo>
                  <a:lnTo>
                    <a:pt x="4326" y="3334"/>
                  </a:lnTo>
                  <a:lnTo>
                    <a:pt x="4348" y="3299"/>
                  </a:lnTo>
                  <a:lnTo>
                    <a:pt x="4365" y="3264"/>
                  </a:lnTo>
                  <a:lnTo>
                    <a:pt x="4383" y="3226"/>
                  </a:lnTo>
                  <a:lnTo>
                    <a:pt x="4398" y="3189"/>
                  </a:lnTo>
                  <a:lnTo>
                    <a:pt x="4412" y="3150"/>
                  </a:lnTo>
                  <a:lnTo>
                    <a:pt x="4424" y="3112"/>
                  </a:lnTo>
                  <a:lnTo>
                    <a:pt x="4435" y="3072"/>
                  </a:lnTo>
                  <a:lnTo>
                    <a:pt x="4443" y="3030"/>
                  </a:lnTo>
                  <a:lnTo>
                    <a:pt x="4450" y="2989"/>
                  </a:lnTo>
                  <a:lnTo>
                    <a:pt x="4455" y="2948"/>
                  </a:lnTo>
                  <a:lnTo>
                    <a:pt x="4457" y="2906"/>
                  </a:lnTo>
                  <a:lnTo>
                    <a:pt x="4458" y="2863"/>
                  </a:lnTo>
                  <a:lnTo>
                    <a:pt x="4458" y="2863"/>
                  </a:lnTo>
                  <a:lnTo>
                    <a:pt x="4457" y="2821"/>
                  </a:lnTo>
                  <a:lnTo>
                    <a:pt x="4455" y="2781"/>
                  </a:lnTo>
                  <a:lnTo>
                    <a:pt x="4450" y="2739"/>
                  </a:lnTo>
                  <a:lnTo>
                    <a:pt x="4444" y="2699"/>
                  </a:lnTo>
                  <a:lnTo>
                    <a:pt x="4436" y="2661"/>
                  </a:lnTo>
                  <a:lnTo>
                    <a:pt x="4426" y="2622"/>
                  </a:lnTo>
                  <a:lnTo>
                    <a:pt x="4415" y="2584"/>
                  </a:lnTo>
                  <a:lnTo>
                    <a:pt x="4402" y="2546"/>
                  </a:lnTo>
                  <a:lnTo>
                    <a:pt x="4388" y="2510"/>
                  </a:lnTo>
                  <a:lnTo>
                    <a:pt x="4371" y="2473"/>
                  </a:lnTo>
                  <a:lnTo>
                    <a:pt x="4353" y="2439"/>
                  </a:lnTo>
                  <a:lnTo>
                    <a:pt x="4335" y="2405"/>
                  </a:lnTo>
                  <a:lnTo>
                    <a:pt x="4315" y="2372"/>
                  </a:lnTo>
                  <a:lnTo>
                    <a:pt x="4293" y="2339"/>
                  </a:lnTo>
                  <a:lnTo>
                    <a:pt x="4270" y="2308"/>
                  </a:lnTo>
                  <a:lnTo>
                    <a:pt x="4245" y="2278"/>
                  </a:lnTo>
                  <a:lnTo>
                    <a:pt x="4245" y="2278"/>
                  </a:lnTo>
                  <a:lnTo>
                    <a:pt x="4260" y="2255"/>
                  </a:lnTo>
                  <a:lnTo>
                    <a:pt x="4273" y="2233"/>
                  </a:lnTo>
                  <a:lnTo>
                    <a:pt x="4286" y="2209"/>
                  </a:lnTo>
                  <a:lnTo>
                    <a:pt x="4298" y="2186"/>
                  </a:lnTo>
                  <a:lnTo>
                    <a:pt x="4309" y="2161"/>
                  </a:lnTo>
                  <a:lnTo>
                    <a:pt x="4319" y="2136"/>
                  </a:lnTo>
                  <a:lnTo>
                    <a:pt x="4329" y="2112"/>
                  </a:lnTo>
                  <a:lnTo>
                    <a:pt x="4337" y="2086"/>
                  </a:lnTo>
                  <a:lnTo>
                    <a:pt x="4344" y="2060"/>
                  </a:lnTo>
                  <a:lnTo>
                    <a:pt x="4351" y="2034"/>
                  </a:lnTo>
                  <a:lnTo>
                    <a:pt x="4356" y="2007"/>
                  </a:lnTo>
                  <a:lnTo>
                    <a:pt x="4360" y="1980"/>
                  </a:lnTo>
                  <a:lnTo>
                    <a:pt x="4364" y="1953"/>
                  </a:lnTo>
                  <a:lnTo>
                    <a:pt x="4368" y="1924"/>
                  </a:lnTo>
                  <a:lnTo>
                    <a:pt x="4369" y="1897"/>
                  </a:lnTo>
                  <a:lnTo>
                    <a:pt x="4369" y="1869"/>
                  </a:lnTo>
                  <a:lnTo>
                    <a:pt x="4369" y="1869"/>
                  </a:lnTo>
                  <a:lnTo>
                    <a:pt x="4368" y="1824"/>
                  </a:lnTo>
                  <a:lnTo>
                    <a:pt x="4364" y="1780"/>
                  </a:lnTo>
                  <a:lnTo>
                    <a:pt x="4357" y="1736"/>
                  </a:lnTo>
                  <a:lnTo>
                    <a:pt x="4349" y="1694"/>
                  </a:lnTo>
                  <a:lnTo>
                    <a:pt x="4337" y="1652"/>
                  </a:lnTo>
                  <a:lnTo>
                    <a:pt x="4324" y="1612"/>
                  </a:lnTo>
                  <a:lnTo>
                    <a:pt x="4307" y="1572"/>
                  </a:lnTo>
                  <a:lnTo>
                    <a:pt x="4290" y="1535"/>
                  </a:lnTo>
                  <a:lnTo>
                    <a:pt x="4270" y="1497"/>
                  </a:lnTo>
                  <a:lnTo>
                    <a:pt x="4247" y="1462"/>
                  </a:lnTo>
                  <a:lnTo>
                    <a:pt x="4224" y="1427"/>
                  </a:lnTo>
                  <a:lnTo>
                    <a:pt x="4198" y="1394"/>
                  </a:lnTo>
                  <a:lnTo>
                    <a:pt x="4170" y="1363"/>
                  </a:lnTo>
                  <a:lnTo>
                    <a:pt x="4140" y="1333"/>
                  </a:lnTo>
                  <a:lnTo>
                    <a:pt x="4110" y="1305"/>
                  </a:lnTo>
                  <a:lnTo>
                    <a:pt x="4077" y="1279"/>
                  </a:lnTo>
                  <a:lnTo>
                    <a:pt x="4077" y="1279"/>
                  </a:lnTo>
                  <a:lnTo>
                    <a:pt x="4081" y="1244"/>
                  </a:lnTo>
                  <a:lnTo>
                    <a:pt x="4085" y="1208"/>
                  </a:lnTo>
                  <a:lnTo>
                    <a:pt x="4087" y="1172"/>
                  </a:lnTo>
                  <a:lnTo>
                    <a:pt x="4088" y="1135"/>
                  </a:lnTo>
                  <a:lnTo>
                    <a:pt x="4088" y="1135"/>
                  </a:lnTo>
                  <a:lnTo>
                    <a:pt x="4087" y="1088"/>
                  </a:lnTo>
                  <a:lnTo>
                    <a:pt x="4084" y="1042"/>
                  </a:lnTo>
                  <a:lnTo>
                    <a:pt x="4078" y="996"/>
                  </a:lnTo>
                  <a:lnTo>
                    <a:pt x="4070" y="952"/>
                  </a:lnTo>
                  <a:lnTo>
                    <a:pt x="4060" y="907"/>
                  </a:lnTo>
                  <a:lnTo>
                    <a:pt x="4047" y="864"/>
                  </a:lnTo>
                  <a:lnTo>
                    <a:pt x="4033" y="822"/>
                  </a:lnTo>
                  <a:lnTo>
                    <a:pt x="4017" y="781"/>
                  </a:lnTo>
                  <a:lnTo>
                    <a:pt x="3999" y="740"/>
                  </a:lnTo>
                  <a:lnTo>
                    <a:pt x="3979" y="701"/>
                  </a:lnTo>
                  <a:lnTo>
                    <a:pt x="3957" y="663"/>
                  </a:lnTo>
                  <a:lnTo>
                    <a:pt x="3933" y="625"/>
                  </a:lnTo>
                  <a:lnTo>
                    <a:pt x="3907" y="590"/>
                  </a:lnTo>
                  <a:lnTo>
                    <a:pt x="3880" y="556"/>
                  </a:lnTo>
                  <a:lnTo>
                    <a:pt x="3852" y="523"/>
                  </a:lnTo>
                  <a:lnTo>
                    <a:pt x="3821" y="491"/>
                  </a:lnTo>
                  <a:lnTo>
                    <a:pt x="3790" y="461"/>
                  </a:lnTo>
                  <a:lnTo>
                    <a:pt x="3758" y="432"/>
                  </a:lnTo>
                  <a:lnTo>
                    <a:pt x="3722" y="405"/>
                  </a:lnTo>
                  <a:lnTo>
                    <a:pt x="3687" y="380"/>
                  </a:lnTo>
                  <a:lnTo>
                    <a:pt x="3650" y="356"/>
                  </a:lnTo>
                  <a:lnTo>
                    <a:pt x="3611" y="334"/>
                  </a:lnTo>
                  <a:lnTo>
                    <a:pt x="3573" y="314"/>
                  </a:lnTo>
                  <a:lnTo>
                    <a:pt x="3533" y="296"/>
                  </a:lnTo>
                  <a:lnTo>
                    <a:pt x="3491" y="279"/>
                  </a:lnTo>
                  <a:lnTo>
                    <a:pt x="3449" y="265"/>
                  </a:lnTo>
                  <a:lnTo>
                    <a:pt x="3405" y="253"/>
                  </a:lnTo>
                  <a:lnTo>
                    <a:pt x="3362" y="243"/>
                  </a:lnTo>
                  <a:lnTo>
                    <a:pt x="3317" y="234"/>
                  </a:lnTo>
                  <a:lnTo>
                    <a:pt x="3271" y="230"/>
                  </a:lnTo>
                  <a:lnTo>
                    <a:pt x="3225" y="226"/>
                  </a:lnTo>
                  <a:lnTo>
                    <a:pt x="3178" y="225"/>
                  </a:lnTo>
                  <a:lnTo>
                    <a:pt x="3178" y="225"/>
                  </a:lnTo>
                  <a:lnTo>
                    <a:pt x="3129" y="226"/>
                  </a:lnTo>
                  <a:lnTo>
                    <a:pt x="3080" y="230"/>
                  </a:lnTo>
                  <a:lnTo>
                    <a:pt x="3032" y="236"/>
                  </a:lnTo>
                  <a:lnTo>
                    <a:pt x="2986" y="245"/>
                  </a:lnTo>
                  <a:lnTo>
                    <a:pt x="2939" y="256"/>
                  </a:lnTo>
                  <a:lnTo>
                    <a:pt x="2894" y="270"/>
                  </a:lnTo>
                  <a:lnTo>
                    <a:pt x="2851" y="285"/>
                  </a:lnTo>
                  <a:lnTo>
                    <a:pt x="2807" y="304"/>
                  </a:lnTo>
                  <a:lnTo>
                    <a:pt x="2807" y="304"/>
                  </a:lnTo>
                  <a:lnTo>
                    <a:pt x="2775" y="270"/>
                  </a:lnTo>
                  <a:lnTo>
                    <a:pt x="2741" y="237"/>
                  </a:lnTo>
                  <a:lnTo>
                    <a:pt x="2706" y="206"/>
                  </a:lnTo>
                  <a:lnTo>
                    <a:pt x="2669" y="178"/>
                  </a:lnTo>
                  <a:lnTo>
                    <a:pt x="2630" y="151"/>
                  </a:lnTo>
                  <a:lnTo>
                    <a:pt x="2590" y="125"/>
                  </a:lnTo>
                  <a:lnTo>
                    <a:pt x="2549" y="102"/>
                  </a:lnTo>
                  <a:lnTo>
                    <a:pt x="2507" y="81"/>
                  </a:lnTo>
                  <a:lnTo>
                    <a:pt x="2463" y="62"/>
                  </a:lnTo>
                  <a:lnTo>
                    <a:pt x="2419" y="47"/>
                  </a:lnTo>
                  <a:lnTo>
                    <a:pt x="2373" y="33"/>
                  </a:lnTo>
                  <a:lnTo>
                    <a:pt x="2325" y="21"/>
                  </a:lnTo>
                  <a:lnTo>
                    <a:pt x="2277" y="12"/>
                  </a:lnTo>
                  <a:lnTo>
                    <a:pt x="2229" y="5"/>
                  </a:lnTo>
                  <a:lnTo>
                    <a:pt x="2179" y="1"/>
                  </a:lnTo>
                  <a:lnTo>
                    <a:pt x="2129" y="0"/>
                  </a:lnTo>
                  <a:lnTo>
                    <a:pt x="2129" y="0"/>
                  </a:lnTo>
                  <a:lnTo>
                    <a:pt x="2092" y="0"/>
                  </a:lnTo>
                  <a:lnTo>
                    <a:pt x="2056" y="2"/>
                  </a:lnTo>
                  <a:lnTo>
                    <a:pt x="2020" y="6"/>
                  </a:lnTo>
                  <a:lnTo>
                    <a:pt x="1985" y="11"/>
                  </a:lnTo>
                  <a:lnTo>
                    <a:pt x="1950" y="18"/>
                  </a:lnTo>
                  <a:lnTo>
                    <a:pt x="1916" y="25"/>
                  </a:lnTo>
                  <a:lnTo>
                    <a:pt x="1881" y="34"/>
                  </a:lnTo>
                  <a:lnTo>
                    <a:pt x="1849" y="44"/>
                  </a:lnTo>
                  <a:lnTo>
                    <a:pt x="1816" y="55"/>
                  </a:lnTo>
                  <a:lnTo>
                    <a:pt x="1783" y="68"/>
                  </a:lnTo>
                  <a:lnTo>
                    <a:pt x="1751" y="81"/>
                  </a:lnTo>
                  <a:lnTo>
                    <a:pt x="1720" y="97"/>
                  </a:lnTo>
                  <a:lnTo>
                    <a:pt x="1690" y="112"/>
                  </a:lnTo>
                  <a:lnTo>
                    <a:pt x="1660" y="130"/>
                  </a:lnTo>
                  <a:lnTo>
                    <a:pt x="1631" y="147"/>
                  </a:lnTo>
                  <a:lnTo>
                    <a:pt x="1602" y="167"/>
                  </a:lnTo>
                  <a:lnTo>
                    <a:pt x="1575" y="187"/>
                  </a:lnTo>
                  <a:lnTo>
                    <a:pt x="1549" y="208"/>
                  </a:lnTo>
                  <a:lnTo>
                    <a:pt x="1523" y="231"/>
                  </a:lnTo>
                  <a:lnTo>
                    <a:pt x="1498" y="254"/>
                  </a:lnTo>
                  <a:lnTo>
                    <a:pt x="1474" y="278"/>
                  </a:lnTo>
                  <a:lnTo>
                    <a:pt x="1450" y="303"/>
                  </a:lnTo>
                  <a:lnTo>
                    <a:pt x="1428" y="329"/>
                  </a:lnTo>
                  <a:lnTo>
                    <a:pt x="1407" y="356"/>
                  </a:lnTo>
                  <a:lnTo>
                    <a:pt x="1387" y="383"/>
                  </a:lnTo>
                  <a:lnTo>
                    <a:pt x="1368" y="411"/>
                  </a:lnTo>
                  <a:lnTo>
                    <a:pt x="1349" y="439"/>
                  </a:lnTo>
                  <a:lnTo>
                    <a:pt x="1333" y="470"/>
                  </a:lnTo>
                  <a:lnTo>
                    <a:pt x="1316" y="499"/>
                  </a:lnTo>
                  <a:lnTo>
                    <a:pt x="1301" y="531"/>
                  </a:lnTo>
                  <a:lnTo>
                    <a:pt x="1287" y="563"/>
                  </a:lnTo>
                  <a:lnTo>
                    <a:pt x="1275" y="595"/>
                  </a:lnTo>
                  <a:lnTo>
                    <a:pt x="1275" y="595"/>
                  </a:lnTo>
                  <a:lnTo>
                    <a:pt x="1226" y="585"/>
                  </a:lnTo>
                  <a:lnTo>
                    <a:pt x="1200" y="581"/>
                  </a:lnTo>
                  <a:lnTo>
                    <a:pt x="1175" y="578"/>
                  </a:lnTo>
                  <a:lnTo>
                    <a:pt x="1149" y="575"/>
                  </a:lnTo>
                  <a:lnTo>
                    <a:pt x="1124" y="574"/>
                  </a:lnTo>
                  <a:lnTo>
                    <a:pt x="1098" y="572"/>
                  </a:lnTo>
                  <a:lnTo>
                    <a:pt x="1071" y="571"/>
                  </a:lnTo>
                  <a:lnTo>
                    <a:pt x="1071" y="571"/>
                  </a:lnTo>
                  <a:lnTo>
                    <a:pt x="1025" y="572"/>
                  </a:lnTo>
                  <a:lnTo>
                    <a:pt x="978" y="576"/>
                  </a:lnTo>
                  <a:lnTo>
                    <a:pt x="933" y="582"/>
                  </a:lnTo>
                  <a:lnTo>
                    <a:pt x="889" y="590"/>
                  </a:lnTo>
                  <a:lnTo>
                    <a:pt x="844" y="601"/>
                  </a:lnTo>
                  <a:lnTo>
                    <a:pt x="802" y="612"/>
                  </a:lnTo>
                  <a:lnTo>
                    <a:pt x="759" y="627"/>
                  </a:lnTo>
                  <a:lnTo>
                    <a:pt x="718" y="643"/>
                  </a:lnTo>
                  <a:lnTo>
                    <a:pt x="677" y="662"/>
                  </a:lnTo>
                  <a:lnTo>
                    <a:pt x="638" y="682"/>
                  </a:lnTo>
                  <a:lnTo>
                    <a:pt x="600" y="703"/>
                  </a:lnTo>
                  <a:lnTo>
                    <a:pt x="563" y="728"/>
                  </a:lnTo>
                  <a:lnTo>
                    <a:pt x="527" y="753"/>
                  </a:lnTo>
                  <a:lnTo>
                    <a:pt x="493" y="780"/>
                  </a:lnTo>
                  <a:lnTo>
                    <a:pt x="460" y="808"/>
                  </a:lnTo>
                  <a:lnTo>
                    <a:pt x="428" y="839"/>
                  </a:lnTo>
                  <a:lnTo>
                    <a:pt x="398" y="870"/>
                  </a:lnTo>
                  <a:lnTo>
                    <a:pt x="369" y="903"/>
                  </a:lnTo>
                  <a:lnTo>
                    <a:pt x="342" y="937"/>
                  </a:lnTo>
                  <a:lnTo>
                    <a:pt x="316" y="973"/>
                  </a:lnTo>
                  <a:lnTo>
                    <a:pt x="293" y="1011"/>
                  </a:lnTo>
                  <a:lnTo>
                    <a:pt x="272" y="1048"/>
                  </a:lnTo>
                  <a:lnTo>
                    <a:pt x="252" y="1087"/>
                  </a:lnTo>
                  <a:lnTo>
                    <a:pt x="233" y="1128"/>
                  </a:lnTo>
                  <a:lnTo>
                    <a:pt x="216" y="1170"/>
                  </a:lnTo>
                  <a:lnTo>
                    <a:pt x="202" y="1212"/>
                  </a:lnTo>
                  <a:lnTo>
                    <a:pt x="190" y="1254"/>
                  </a:lnTo>
                  <a:lnTo>
                    <a:pt x="180" y="1299"/>
                  </a:lnTo>
                  <a:lnTo>
                    <a:pt x="172" y="1344"/>
                  </a:lnTo>
                  <a:lnTo>
                    <a:pt x="166" y="1390"/>
                  </a:lnTo>
                  <a:lnTo>
                    <a:pt x="162" y="1436"/>
                  </a:lnTo>
                  <a:lnTo>
                    <a:pt x="161" y="1483"/>
                  </a:lnTo>
                  <a:lnTo>
                    <a:pt x="161" y="1483"/>
                  </a:lnTo>
                  <a:lnTo>
                    <a:pt x="162" y="1511"/>
                  </a:lnTo>
                  <a:lnTo>
                    <a:pt x="163" y="1538"/>
                  </a:lnTo>
                  <a:lnTo>
                    <a:pt x="166" y="1566"/>
                  </a:lnTo>
                  <a:lnTo>
                    <a:pt x="168" y="1595"/>
                  </a:lnTo>
                  <a:lnTo>
                    <a:pt x="172" y="1622"/>
                  </a:lnTo>
                  <a:lnTo>
                    <a:pt x="176" y="1649"/>
                  </a:lnTo>
                  <a:lnTo>
                    <a:pt x="182" y="1676"/>
                  </a:lnTo>
                  <a:lnTo>
                    <a:pt x="188" y="1702"/>
                  </a:lnTo>
                  <a:lnTo>
                    <a:pt x="195" y="1729"/>
                  </a:lnTo>
                  <a:lnTo>
                    <a:pt x="203" y="1755"/>
                  </a:lnTo>
                  <a:lnTo>
                    <a:pt x="212" y="1780"/>
                  </a:lnTo>
                  <a:lnTo>
                    <a:pt x="221" y="1805"/>
                  </a:lnTo>
                  <a:lnTo>
                    <a:pt x="230" y="1830"/>
                  </a:lnTo>
                  <a:lnTo>
                    <a:pt x="241" y="1855"/>
                  </a:lnTo>
                  <a:lnTo>
                    <a:pt x="253" y="1879"/>
                  </a:lnTo>
                  <a:lnTo>
                    <a:pt x="265" y="1902"/>
                  </a:lnTo>
                  <a:lnTo>
                    <a:pt x="265" y="1902"/>
                  </a:lnTo>
                  <a:lnTo>
                    <a:pt x="235" y="1929"/>
                  </a:lnTo>
                  <a:lnTo>
                    <a:pt x="207" y="1956"/>
                  </a:lnTo>
                  <a:lnTo>
                    <a:pt x="180" y="1986"/>
                  </a:lnTo>
                  <a:lnTo>
                    <a:pt x="155" y="2016"/>
                  </a:lnTo>
                  <a:lnTo>
                    <a:pt x="131" y="2048"/>
                  </a:lnTo>
                  <a:lnTo>
                    <a:pt x="109" y="2082"/>
                  </a:lnTo>
                  <a:lnTo>
                    <a:pt x="89" y="2116"/>
                  </a:lnTo>
                  <a:lnTo>
                    <a:pt x="71" y="2152"/>
                  </a:lnTo>
                  <a:lnTo>
                    <a:pt x="55" y="2188"/>
                  </a:lnTo>
                  <a:lnTo>
                    <a:pt x="41" y="2226"/>
                  </a:lnTo>
                  <a:lnTo>
                    <a:pt x="28" y="2265"/>
                  </a:lnTo>
                  <a:lnTo>
                    <a:pt x="18" y="2304"/>
                  </a:lnTo>
                  <a:lnTo>
                    <a:pt x="10" y="2345"/>
                  </a:lnTo>
                  <a:lnTo>
                    <a:pt x="4" y="2386"/>
                  </a:lnTo>
                  <a:lnTo>
                    <a:pt x="1" y="2427"/>
                  </a:lnTo>
                  <a:lnTo>
                    <a:pt x="0" y="2470"/>
                  </a:lnTo>
                  <a:lnTo>
                    <a:pt x="0" y="2470"/>
                  </a:lnTo>
                  <a:lnTo>
                    <a:pt x="1" y="2509"/>
                  </a:lnTo>
                  <a:lnTo>
                    <a:pt x="3" y="2546"/>
                  </a:lnTo>
                  <a:lnTo>
                    <a:pt x="8" y="2584"/>
                  </a:lnTo>
                  <a:lnTo>
                    <a:pt x="15" y="2621"/>
                  </a:lnTo>
                  <a:lnTo>
                    <a:pt x="23" y="2657"/>
                  </a:lnTo>
                  <a:lnTo>
                    <a:pt x="34" y="2692"/>
                  </a:lnTo>
                  <a:lnTo>
                    <a:pt x="46" y="2726"/>
                  </a:lnTo>
                  <a:lnTo>
                    <a:pt x="58" y="2761"/>
                  </a:lnTo>
                  <a:lnTo>
                    <a:pt x="74" y="2794"/>
                  </a:lnTo>
                  <a:lnTo>
                    <a:pt x="90" y="2825"/>
                  </a:lnTo>
                  <a:lnTo>
                    <a:pt x="108" y="2857"/>
                  </a:lnTo>
                  <a:lnTo>
                    <a:pt x="128" y="2887"/>
                  </a:lnTo>
                  <a:lnTo>
                    <a:pt x="149" y="2916"/>
                  </a:lnTo>
                  <a:lnTo>
                    <a:pt x="172" y="2944"/>
                  </a:lnTo>
                  <a:lnTo>
                    <a:pt x="195" y="2971"/>
                  </a:lnTo>
                  <a:lnTo>
                    <a:pt x="220" y="2997"/>
                  </a:lnTo>
                  <a:lnTo>
                    <a:pt x="220" y="2997"/>
                  </a:lnTo>
                  <a:lnTo>
                    <a:pt x="201" y="3024"/>
                  </a:lnTo>
                  <a:lnTo>
                    <a:pt x="183" y="3054"/>
                  </a:lnTo>
                  <a:lnTo>
                    <a:pt x="166" y="3083"/>
                  </a:lnTo>
                  <a:lnTo>
                    <a:pt x="150" y="3114"/>
                  </a:lnTo>
                  <a:lnTo>
                    <a:pt x="135" y="3145"/>
                  </a:lnTo>
                  <a:lnTo>
                    <a:pt x="122" y="3176"/>
                  </a:lnTo>
                  <a:lnTo>
                    <a:pt x="109" y="3208"/>
                  </a:lnTo>
                  <a:lnTo>
                    <a:pt x="99" y="3241"/>
                  </a:lnTo>
                  <a:lnTo>
                    <a:pt x="88" y="3274"/>
                  </a:lnTo>
                  <a:lnTo>
                    <a:pt x="80" y="3307"/>
                  </a:lnTo>
                  <a:lnTo>
                    <a:pt x="73" y="3342"/>
                  </a:lnTo>
                  <a:lnTo>
                    <a:pt x="66" y="3377"/>
                  </a:lnTo>
                  <a:lnTo>
                    <a:pt x="61" y="3412"/>
                  </a:lnTo>
                  <a:lnTo>
                    <a:pt x="57" y="3447"/>
                  </a:lnTo>
                  <a:lnTo>
                    <a:pt x="55" y="3484"/>
                  </a:lnTo>
                  <a:lnTo>
                    <a:pt x="55" y="3519"/>
                  </a:lnTo>
                  <a:lnTo>
                    <a:pt x="55" y="3519"/>
                  </a:lnTo>
                  <a:lnTo>
                    <a:pt x="56" y="3565"/>
                  </a:lnTo>
                  <a:lnTo>
                    <a:pt x="60" y="3610"/>
                  </a:lnTo>
                  <a:lnTo>
                    <a:pt x="64" y="3655"/>
                  </a:lnTo>
                  <a:lnTo>
                    <a:pt x="73" y="3698"/>
                  </a:lnTo>
                  <a:lnTo>
                    <a:pt x="82" y="3741"/>
                  </a:lnTo>
                  <a:lnTo>
                    <a:pt x="94" y="3783"/>
                  </a:lnTo>
                  <a:lnTo>
                    <a:pt x="107" y="3824"/>
                  </a:lnTo>
                  <a:lnTo>
                    <a:pt x="122" y="3865"/>
                  </a:lnTo>
                  <a:lnTo>
                    <a:pt x="140" y="3904"/>
                  </a:lnTo>
                  <a:lnTo>
                    <a:pt x="159" y="3943"/>
                  </a:lnTo>
                  <a:lnTo>
                    <a:pt x="180" y="3980"/>
                  </a:lnTo>
                  <a:lnTo>
                    <a:pt x="202" y="4016"/>
                  </a:lnTo>
                  <a:lnTo>
                    <a:pt x="227" y="4051"/>
                  </a:lnTo>
                  <a:lnTo>
                    <a:pt x="253" y="4086"/>
                  </a:lnTo>
                  <a:lnTo>
                    <a:pt x="280" y="4119"/>
                  </a:lnTo>
                  <a:lnTo>
                    <a:pt x="308" y="4149"/>
                  </a:lnTo>
                  <a:lnTo>
                    <a:pt x="308" y="4149"/>
                  </a:lnTo>
                  <a:lnTo>
                    <a:pt x="290" y="4193"/>
                  </a:lnTo>
                  <a:lnTo>
                    <a:pt x="274" y="4236"/>
                  </a:lnTo>
                  <a:lnTo>
                    <a:pt x="261" y="4282"/>
                  </a:lnTo>
                  <a:lnTo>
                    <a:pt x="249" y="4328"/>
                  </a:lnTo>
                  <a:lnTo>
                    <a:pt x="241" y="4375"/>
                  </a:lnTo>
                  <a:lnTo>
                    <a:pt x="234" y="4424"/>
                  </a:lnTo>
                  <a:lnTo>
                    <a:pt x="230" y="4472"/>
                  </a:lnTo>
                  <a:lnTo>
                    <a:pt x="229" y="4521"/>
                  </a:lnTo>
                  <a:lnTo>
                    <a:pt x="229" y="4521"/>
                  </a:lnTo>
                  <a:lnTo>
                    <a:pt x="230" y="4569"/>
                  </a:lnTo>
                  <a:lnTo>
                    <a:pt x="234" y="4614"/>
                  </a:lnTo>
                  <a:lnTo>
                    <a:pt x="240" y="4660"/>
                  </a:lnTo>
                  <a:lnTo>
                    <a:pt x="247" y="4705"/>
                  </a:lnTo>
                  <a:lnTo>
                    <a:pt x="258" y="4749"/>
                  </a:lnTo>
                  <a:lnTo>
                    <a:pt x="269" y="4792"/>
                  </a:lnTo>
                  <a:lnTo>
                    <a:pt x="285" y="4835"/>
                  </a:lnTo>
                  <a:lnTo>
                    <a:pt x="300" y="4876"/>
                  </a:lnTo>
                  <a:lnTo>
                    <a:pt x="319" y="4916"/>
                  </a:lnTo>
                  <a:lnTo>
                    <a:pt x="339" y="4955"/>
                  </a:lnTo>
                  <a:lnTo>
                    <a:pt x="361" y="4994"/>
                  </a:lnTo>
                  <a:lnTo>
                    <a:pt x="385" y="5030"/>
                  </a:lnTo>
                  <a:lnTo>
                    <a:pt x="409" y="5066"/>
                  </a:lnTo>
                  <a:lnTo>
                    <a:pt x="437" y="5101"/>
                  </a:lnTo>
                  <a:lnTo>
                    <a:pt x="465" y="5134"/>
                  </a:lnTo>
                  <a:lnTo>
                    <a:pt x="495" y="5166"/>
                  </a:lnTo>
                  <a:lnTo>
                    <a:pt x="527" y="5195"/>
                  </a:lnTo>
                  <a:lnTo>
                    <a:pt x="560" y="5223"/>
                  </a:lnTo>
                  <a:lnTo>
                    <a:pt x="594" y="5250"/>
                  </a:lnTo>
                  <a:lnTo>
                    <a:pt x="630" y="5276"/>
                  </a:lnTo>
                  <a:lnTo>
                    <a:pt x="667" y="5300"/>
                  </a:lnTo>
                  <a:lnTo>
                    <a:pt x="705" y="5322"/>
                  </a:lnTo>
                  <a:lnTo>
                    <a:pt x="745" y="5342"/>
                  </a:lnTo>
                  <a:lnTo>
                    <a:pt x="785" y="5360"/>
                  </a:lnTo>
                  <a:lnTo>
                    <a:pt x="826" y="5376"/>
                  </a:lnTo>
                  <a:lnTo>
                    <a:pt x="869" y="5391"/>
                  </a:lnTo>
                  <a:lnTo>
                    <a:pt x="911" y="5404"/>
                  </a:lnTo>
                  <a:lnTo>
                    <a:pt x="956" y="5413"/>
                  </a:lnTo>
                  <a:lnTo>
                    <a:pt x="1001" y="5421"/>
                  </a:lnTo>
                  <a:lnTo>
                    <a:pt x="1047" y="5427"/>
                  </a:lnTo>
                  <a:lnTo>
                    <a:pt x="1092" y="5431"/>
                  </a:lnTo>
                  <a:lnTo>
                    <a:pt x="1140" y="5432"/>
                  </a:lnTo>
                  <a:lnTo>
                    <a:pt x="1140" y="5432"/>
                  </a:lnTo>
                  <a:lnTo>
                    <a:pt x="1178" y="5431"/>
                  </a:lnTo>
                  <a:lnTo>
                    <a:pt x="1217" y="5428"/>
                  </a:lnTo>
                  <a:lnTo>
                    <a:pt x="1255" y="5425"/>
                  </a:lnTo>
                  <a:lnTo>
                    <a:pt x="1293" y="5419"/>
                  </a:lnTo>
                  <a:lnTo>
                    <a:pt x="1330" y="5412"/>
                  </a:lnTo>
                  <a:lnTo>
                    <a:pt x="1367" y="5402"/>
                  </a:lnTo>
                  <a:lnTo>
                    <a:pt x="1402" y="5393"/>
                  </a:lnTo>
                  <a:lnTo>
                    <a:pt x="1438" y="5381"/>
                  </a:lnTo>
                  <a:lnTo>
                    <a:pt x="1438" y="5381"/>
                  </a:lnTo>
                  <a:lnTo>
                    <a:pt x="1465" y="5416"/>
                  </a:lnTo>
                  <a:lnTo>
                    <a:pt x="1493" y="5449"/>
                  </a:lnTo>
                  <a:lnTo>
                    <a:pt x="1523" y="5480"/>
                  </a:lnTo>
                  <a:lnTo>
                    <a:pt x="1556" y="5511"/>
                  </a:lnTo>
                  <a:lnTo>
                    <a:pt x="1589" y="5538"/>
                  </a:lnTo>
                  <a:lnTo>
                    <a:pt x="1626" y="5564"/>
                  </a:lnTo>
                  <a:lnTo>
                    <a:pt x="1662" y="5587"/>
                  </a:lnTo>
                  <a:lnTo>
                    <a:pt x="1701" y="5608"/>
                  </a:lnTo>
                  <a:lnTo>
                    <a:pt x="1740" y="5628"/>
                  </a:lnTo>
                  <a:lnTo>
                    <a:pt x="1781" y="5645"/>
                  </a:lnTo>
                  <a:lnTo>
                    <a:pt x="1824" y="5660"/>
                  </a:lnTo>
                  <a:lnTo>
                    <a:pt x="1867" y="5672"/>
                  </a:lnTo>
                  <a:lnTo>
                    <a:pt x="1911" y="5681"/>
                  </a:lnTo>
                  <a:lnTo>
                    <a:pt x="1957" y="5689"/>
                  </a:lnTo>
                  <a:lnTo>
                    <a:pt x="1979" y="5691"/>
                  </a:lnTo>
                  <a:lnTo>
                    <a:pt x="2003" y="5693"/>
                  </a:lnTo>
                  <a:lnTo>
                    <a:pt x="2026" y="5694"/>
                  </a:lnTo>
                  <a:lnTo>
                    <a:pt x="2050" y="5694"/>
                  </a:lnTo>
                  <a:lnTo>
                    <a:pt x="2050" y="5694"/>
                  </a:lnTo>
                  <a:lnTo>
                    <a:pt x="2075" y="5694"/>
                  </a:lnTo>
                  <a:lnTo>
                    <a:pt x="2099" y="5693"/>
                  </a:lnTo>
                  <a:lnTo>
                    <a:pt x="2124" y="5691"/>
                  </a:lnTo>
                  <a:lnTo>
                    <a:pt x="2149" y="5687"/>
                  </a:lnTo>
                  <a:lnTo>
                    <a:pt x="2172" y="5684"/>
                  </a:lnTo>
                  <a:lnTo>
                    <a:pt x="2197" y="5680"/>
                  </a:lnTo>
                  <a:lnTo>
                    <a:pt x="2221" y="5674"/>
                  </a:lnTo>
                  <a:lnTo>
                    <a:pt x="2244" y="5669"/>
                  </a:lnTo>
                  <a:lnTo>
                    <a:pt x="2267" y="5663"/>
                  </a:lnTo>
                  <a:lnTo>
                    <a:pt x="2290" y="5656"/>
                  </a:lnTo>
                  <a:lnTo>
                    <a:pt x="2313" y="5647"/>
                  </a:lnTo>
                  <a:lnTo>
                    <a:pt x="2335" y="5639"/>
                  </a:lnTo>
                  <a:lnTo>
                    <a:pt x="2356" y="5630"/>
                  </a:lnTo>
                  <a:lnTo>
                    <a:pt x="2377" y="5619"/>
                  </a:lnTo>
                  <a:lnTo>
                    <a:pt x="2398" y="5608"/>
                  </a:lnTo>
                  <a:lnTo>
                    <a:pt x="2420" y="5598"/>
                  </a:lnTo>
                  <a:lnTo>
                    <a:pt x="2440" y="5586"/>
                  </a:lnTo>
                  <a:lnTo>
                    <a:pt x="2460" y="5573"/>
                  </a:lnTo>
                  <a:lnTo>
                    <a:pt x="2479" y="5560"/>
                  </a:lnTo>
                  <a:lnTo>
                    <a:pt x="2499" y="5546"/>
                  </a:lnTo>
                  <a:lnTo>
                    <a:pt x="2516" y="5532"/>
                  </a:lnTo>
                  <a:lnTo>
                    <a:pt x="2535" y="5518"/>
                  </a:lnTo>
                  <a:lnTo>
                    <a:pt x="2553" y="5502"/>
                  </a:lnTo>
                  <a:lnTo>
                    <a:pt x="2569" y="5486"/>
                  </a:lnTo>
                  <a:lnTo>
                    <a:pt x="2586" y="5469"/>
                  </a:lnTo>
                  <a:lnTo>
                    <a:pt x="2602" y="5453"/>
                  </a:lnTo>
                  <a:lnTo>
                    <a:pt x="2618" y="5435"/>
                  </a:lnTo>
                  <a:lnTo>
                    <a:pt x="2633" y="5418"/>
                  </a:lnTo>
                  <a:lnTo>
                    <a:pt x="2648" y="5399"/>
                  </a:lnTo>
                  <a:lnTo>
                    <a:pt x="2661" y="5380"/>
                  </a:lnTo>
                  <a:lnTo>
                    <a:pt x="2675" y="5361"/>
                  </a:lnTo>
                  <a:lnTo>
                    <a:pt x="2688" y="5341"/>
                  </a:lnTo>
                  <a:lnTo>
                    <a:pt x="2688" y="5341"/>
                  </a:lnTo>
                  <a:lnTo>
                    <a:pt x="2719" y="5367"/>
                  </a:lnTo>
                  <a:lnTo>
                    <a:pt x="2749" y="5391"/>
                  </a:lnTo>
                  <a:lnTo>
                    <a:pt x="2782" y="5413"/>
                  </a:lnTo>
                  <a:lnTo>
                    <a:pt x="2815" y="5434"/>
                  </a:lnTo>
                  <a:lnTo>
                    <a:pt x="2851" y="5453"/>
                  </a:lnTo>
                  <a:lnTo>
                    <a:pt x="2886" y="5472"/>
                  </a:lnTo>
                  <a:lnTo>
                    <a:pt x="2923" y="5488"/>
                  </a:lnTo>
                  <a:lnTo>
                    <a:pt x="2959" y="5504"/>
                  </a:lnTo>
                  <a:lnTo>
                    <a:pt x="2997" y="5517"/>
                  </a:lnTo>
                  <a:lnTo>
                    <a:pt x="3036" y="5528"/>
                  </a:lnTo>
                  <a:lnTo>
                    <a:pt x="3076" y="5539"/>
                  </a:lnTo>
                  <a:lnTo>
                    <a:pt x="3116" y="5547"/>
                  </a:lnTo>
                  <a:lnTo>
                    <a:pt x="3156" y="5553"/>
                  </a:lnTo>
                  <a:lnTo>
                    <a:pt x="3197" y="5558"/>
                  </a:lnTo>
                  <a:lnTo>
                    <a:pt x="3239" y="5561"/>
                  </a:lnTo>
                  <a:lnTo>
                    <a:pt x="3282" y="5561"/>
                  </a:lnTo>
                  <a:lnTo>
                    <a:pt x="3282" y="5561"/>
                  </a:lnTo>
                  <a:lnTo>
                    <a:pt x="3328" y="5560"/>
                  </a:lnTo>
                  <a:lnTo>
                    <a:pt x="3375" y="5557"/>
                  </a:lnTo>
                  <a:lnTo>
                    <a:pt x="3420" y="5552"/>
                  </a:lnTo>
                  <a:lnTo>
                    <a:pt x="3464" y="5544"/>
                  </a:lnTo>
                  <a:lnTo>
                    <a:pt x="3509" y="5533"/>
                  </a:lnTo>
                  <a:lnTo>
                    <a:pt x="3551" y="5521"/>
                  </a:lnTo>
                  <a:lnTo>
                    <a:pt x="3594" y="5507"/>
                  </a:lnTo>
                  <a:lnTo>
                    <a:pt x="3636" y="5491"/>
                  </a:lnTo>
                  <a:lnTo>
                    <a:pt x="3676" y="5472"/>
                  </a:lnTo>
                  <a:lnTo>
                    <a:pt x="3715" y="5452"/>
                  </a:lnTo>
                  <a:lnTo>
                    <a:pt x="3753" y="5431"/>
                  </a:lnTo>
                  <a:lnTo>
                    <a:pt x="3790" y="5406"/>
                  </a:lnTo>
                  <a:lnTo>
                    <a:pt x="3826" y="5381"/>
                  </a:lnTo>
                  <a:lnTo>
                    <a:pt x="3860" y="5354"/>
                  </a:lnTo>
                  <a:lnTo>
                    <a:pt x="3893" y="5326"/>
                  </a:lnTo>
                  <a:lnTo>
                    <a:pt x="3925" y="5295"/>
                  </a:lnTo>
                  <a:lnTo>
                    <a:pt x="3955" y="5263"/>
                  </a:lnTo>
                  <a:lnTo>
                    <a:pt x="3984" y="5230"/>
                  </a:lnTo>
                  <a:lnTo>
                    <a:pt x="4011" y="5196"/>
                  </a:lnTo>
                  <a:lnTo>
                    <a:pt x="4037" y="5161"/>
                  </a:lnTo>
                  <a:lnTo>
                    <a:pt x="4060" y="5123"/>
                  </a:lnTo>
                  <a:lnTo>
                    <a:pt x="4081" y="5086"/>
                  </a:lnTo>
                  <a:lnTo>
                    <a:pt x="4101" y="5047"/>
                  </a:lnTo>
                  <a:lnTo>
                    <a:pt x="4120" y="5005"/>
                  </a:lnTo>
                  <a:lnTo>
                    <a:pt x="4137" y="4964"/>
                  </a:lnTo>
                  <a:lnTo>
                    <a:pt x="4151" y="4922"/>
                  </a:lnTo>
                  <a:lnTo>
                    <a:pt x="4163" y="4879"/>
                  </a:lnTo>
                  <a:lnTo>
                    <a:pt x="4173" y="4835"/>
                  </a:lnTo>
                  <a:lnTo>
                    <a:pt x="4181" y="4790"/>
                  </a:lnTo>
                  <a:lnTo>
                    <a:pt x="4187" y="4744"/>
                  </a:lnTo>
                  <a:lnTo>
                    <a:pt x="4191" y="4698"/>
                  </a:lnTo>
                  <a:lnTo>
                    <a:pt x="4192" y="4651"/>
                  </a:lnTo>
                  <a:lnTo>
                    <a:pt x="4192" y="4651"/>
                  </a:lnTo>
                  <a:lnTo>
                    <a:pt x="4191" y="4616"/>
                  </a:lnTo>
                  <a:lnTo>
                    <a:pt x="4189" y="4580"/>
                  </a:lnTo>
                  <a:lnTo>
                    <a:pt x="4185" y="4545"/>
                  </a:lnTo>
                  <a:lnTo>
                    <a:pt x="4180" y="4511"/>
                  </a:lnTo>
                  <a:lnTo>
                    <a:pt x="4174" y="4477"/>
                  </a:lnTo>
                  <a:lnTo>
                    <a:pt x="4167" y="4442"/>
                  </a:lnTo>
                  <a:lnTo>
                    <a:pt x="4159" y="4410"/>
                  </a:lnTo>
                  <a:lnTo>
                    <a:pt x="4150" y="4377"/>
                  </a:lnTo>
                  <a:lnTo>
                    <a:pt x="4150" y="4377"/>
                  </a:lnTo>
                  <a:lnTo>
                    <a:pt x="4172" y="4351"/>
                  </a:lnTo>
                  <a:lnTo>
                    <a:pt x="4194" y="4325"/>
                  </a:lnTo>
                  <a:lnTo>
                    <a:pt x="4214" y="4296"/>
                  </a:lnTo>
                  <a:lnTo>
                    <a:pt x="4234" y="4268"/>
                  </a:lnTo>
                  <a:lnTo>
                    <a:pt x="4252" y="4239"/>
                  </a:lnTo>
                  <a:lnTo>
                    <a:pt x="4269" y="4209"/>
                  </a:lnTo>
                  <a:lnTo>
                    <a:pt x="4284" y="4177"/>
                  </a:lnTo>
                  <a:lnTo>
                    <a:pt x="4298" y="4146"/>
                  </a:lnTo>
                  <a:lnTo>
                    <a:pt x="4310" y="4113"/>
                  </a:lnTo>
                  <a:lnTo>
                    <a:pt x="4322" y="4080"/>
                  </a:lnTo>
                  <a:lnTo>
                    <a:pt x="4331" y="4046"/>
                  </a:lnTo>
                  <a:lnTo>
                    <a:pt x="4338" y="4011"/>
                  </a:lnTo>
                  <a:lnTo>
                    <a:pt x="4344" y="3976"/>
                  </a:lnTo>
                  <a:lnTo>
                    <a:pt x="4349" y="3940"/>
                  </a:lnTo>
                  <a:lnTo>
                    <a:pt x="4351" y="3904"/>
                  </a:lnTo>
                  <a:lnTo>
                    <a:pt x="4352" y="3867"/>
                  </a:lnTo>
                  <a:lnTo>
                    <a:pt x="4352" y="3867"/>
                  </a:lnTo>
                  <a:lnTo>
                    <a:pt x="4352" y="3839"/>
                  </a:lnTo>
                  <a:lnTo>
                    <a:pt x="4350" y="3811"/>
                  </a:lnTo>
                  <a:lnTo>
                    <a:pt x="4348" y="3784"/>
                  </a:lnTo>
                  <a:lnTo>
                    <a:pt x="4344" y="3757"/>
                  </a:lnTo>
                  <a:lnTo>
                    <a:pt x="4339" y="3730"/>
                  </a:lnTo>
                  <a:lnTo>
                    <a:pt x="4335" y="3704"/>
                  </a:lnTo>
                  <a:lnTo>
                    <a:pt x="4327" y="3678"/>
                  </a:lnTo>
                  <a:lnTo>
                    <a:pt x="4320" y="3652"/>
                  </a:lnTo>
                  <a:lnTo>
                    <a:pt x="4312" y="3627"/>
                  </a:lnTo>
                  <a:lnTo>
                    <a:pt x="4304" y="3603"/>
                  </a:lnTo>
                  <a:lnTo>
                    <a:pt x="4293" y="3578"/>
                  </a:lnTo>
                  <a:lnTo>
                    <a:pt x="4283" y="3554"/>
                  </a:lnTo>
                  <a:lnTo>
                    <a:pt x="4271" y="3531"/>
                  </a:lnTo>
                  <a:lnTo>
                    <a:pt x="4259" y="3507"/>
                  </a:lnTo>
                  <a:lnTo>
                    <a:pt x="4246" y="3485"/>
                  </a:lnTo>
                  <a:lnTo>
                    <a:pt x="4232" y="3463"/>
                  </a:lnTo>
                  <a:lnTo>
                    <a:pt x="4232" y="3463"/>
                  </a:lnTo>
                  <a:close/>
                </a:path>
              </a:pathLst>
            </a:cu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Freeform 6"/>
            <p:cNvSpPr>
              <a:spLocks/>
            </p:cNvSpPr>
            <p:nvPr/>
          </p:nvSpPr>
          <p:spPr bwMode="auto">
            <a:xfrm>
              <a:off x="4495800" y="304800"/>
              <a:ext cx="1180045" cy="914768"/>
            </a:xfrm>
            <a:custGeom>
              <a:avLst/>
              <a:gdLst/>
              <a:ahLst/>
              <a:cxnLst>
                <a:cxn ang="0">
                  <a:pos x="7205" y="2585"/>
                </a:cxn>
                <a:cxn ang="0">
                  <a:pos x="7101" y="2327"/>
                </a:cxn>
                <a:cxn ang="0">
                  <a:pos x="6932" y="2112"/>
                </a:cxn>
                <a:cxn ang="0">
                  <a:pos x="6863" y="1852"/>
                </a:cxn>
                <a:cxn ang="0">
                  <a:pos x="6826" y="1554"/>
                </a:cxn>
                <a:cxn ang="0">
                  <a:pos x="6690" y="1233"/>
                </a:cxn>
                <a:cxn ang="0">
                  <a:pos x="6289" y="831"/>
                </a:cxn>
                <a:cxn ang="0">
                  <a:pos x="5968" y="696"/>
                </a:cxn>
                <a:cxn ang="0">
                  <a:pos x="5670" y="658"/>
                </a:cxn>
                <a:cxn ang="0">
                  <a:pos x="5339" y="705"/>
                </a:cxn>
                <a:cxn ang="0">
                  <a:pos x="5072" y="714"/>
                </a:cxn>
                <a:cxn ang="0">
                  <a:pos x="4815" y="342"/>
                </a:cxn>
                <a:cxn ang="0">
                  <a:pos x="4439" y="91"/>
                </a:cxn>
                <a:cxn ang="0">
                  <a:pos x="3979" y="0"/>
                </a:cxn>
                <a:cxn ang="0">
                  <a:pos x="3670" y="40"/>
                </a:cxn>
                <a:cxn ang="0">
                  <a:pos x="3361" y="171"/>
                </a:cxn>
                <a:cxn ang="0">
                  <a:pos x="3105" y="381"/>
                </a:cxn>
                <a:cxn ang="0">
                  <a:pos x="2876" y="401"/>
                </a:cxn>
                <a:cxn ang="0">
                  <a:pos x="2579" y="363"/>
                </a:cxn>
                <a:cxn ang="0">
                  <a:pos x="2168" y="436"/>
                </a:cxn>
                <a:cxn ang="0">
                  <a:pos x="1785" y="666"/>
                </a:cxn>
                <a:cxn ang="0">
                  <a:pos x="1513" y="1019"/>
                </a:cxn>
                <a:cxn ang="0">
                  <a:pos x="1261" y="1116"/>
                </a:cxn>
                <a:cxn ang="0">
                  <a:pos x="982" y="1133"/>
                </a:cxn>
                <a:cxn ang="0">
                  <a:pos x="702" y="1220"/>
                </a:cxn>
                <a:cxn ang="0">
                  <a:pos x="272" y="1548"/>
                </a:cxn>
                <a:cxn ang="0">
                  <a:pos x="62" y="1924"/>
                </a:cxn>
                <a:cxn ang="0">
                  <a:pos x="4" y="2215"/>
                </a:cxn>
                <a:cxn ang="0">
                  <a:pos x="15" y="2496"/>
                </a:cxn>
                <a:cxn ang="0">
                  <a:pos x="101" y="2790"/>
                </a:cxn>
                <a:cxn ang="0">
                  <a:pos x="256" y="3045"/>
                </a:cxn>
                <a:cxn ang="0">
                  <a:pos x="329" y="3276"/>
                </a:cxn>
                <a:cxn ang="0">
                  <a:pos x="234" y="3638"/>
                </a:cxn>
                <a:cxn ang="0">
                  <a:pos x="243" y="3936"/>
                </a:cxn>
                <a:cxn ang="0">
                  <a:pos x="321" y="4218"/>
                </a:cxn>
                <a:cxn ang="0">
                  <a:pos x="619" y="4638"/>
                </a:cxn>
                <a:cxn ang="0">
                  <a:pos x="1012" y="4874"/>
                </a:cxn>
                <a:cxn ang="0">
                  <a:pos x="1300" y="4941"/>
                </a:cxn>
                <a:cxn ang="0">
                  <a:pos x="1542" y="5001"/>
                </a:cxn>
                <a:cxn ang="0">
                  <a:pos x="1758" y="5252"/>
                </a:cxn>
                <a:cxn ang="0">
                  <a:pos x="2047" y="5418"/>
                </a:cxn>
                <a:cxn ang="0">
                  <a:pos x="2387" y="5478"/>
                </a:cxn>
                <a:cxn ang="0">
                  <a:pos x="2690" y="5430"/>
                </a:cxn>
                <a:cxn ang="0">
                  <a:pos x="2981" y="5279"/>
                </a:cxn>
                <a:cxn ang="0">
                  <a:pos x="3204" y="5045"/>
                </a:cxn>
                <a:cxn ang="0">
                  <a:pos x="3356" y="5160"/>
                </a:cxn>
                <a:cxn ang="0">
                  <a:pos x="3612" y="5427"/>
                </a:cxn>
                <a:cxn ang="0">
                  <a:pos x="3952" y="5581"/>
                </a:cxn>
                <a:cxn ang="0">
                  <a:pos x="4278" y="5604"/>
                </a:cxn>
                <a:cxn ang="0">
                  <a:pos x="4572" y="5529"/>
                </a:cxn>
                <a:cxn ang="0">
                  <a:pos x="4823" y="5375"/>
                </a:cxn>
                <a:cxn ang="0">
                  <a:pos x="5000" y="5178"/>
                </a:cxn>
                <a:cxn ang="0">
                  <a:pos x="5297" y="5268"/>
                </a:cxn>
                <a:cxn ang="0">
                  <a:pos x="5580" y="5279"/>
                </a:cxn>
                <a:cxn ang="0">
                  <a:pos x="5872" y="5221"/>
                </a:cxn>
                <a:cxn ang="0">
                  <a:pos x="6247" y="5011"/>
                </a:cxn>
                <a:cxn ang="0">
                  <a:pos x="6576" y="4581"/>
                </a:cxn>
                <a:cxn ang="0">
                  <a:pos x="6663" y="4301"/>
                </a:cxn>
                <a:cxn ang="0">
                  <a:pos x="6678" y="3992"/>
                </a:cxn>
                <a:cxn ang="0">
                  <a:pos x="6719" y="3669"/>
                </a:cxn>
                <a:cxn ang="0">
                  <a:pos x="6995" y="3448"/>
                </a:cxn>
                <a:cxn ang="0">
                  <a:pos x="7174" y="3141"/>
                </a:cxn>
                <a:cxn ang="0">
                  <a:pos x="7232" y="2813"/>
                </a:cxn>
              </a:cxnLst>
              <a:rect l="0" t="0" r="r" b="b"/>
              <a:pathLst>
                <a:path w="7232" h="5608">
                  <a:moveTo>
                    <a:pt x="7232" y="2813"/>
                  </a:moveTo>
                  <a:lnTo>
                    <a:pt x="7232" y="2813"/>
                  </a:lnTo>
                  <a:lnTo>
                    <a:pt x="7231" y="2784"/>
                  </a:lnTo>
                  <a:lnTo>
                    <a:pt x="7230" y="2754"/>
                  </a:lnTo>
                  <a:lnTo>
                    <a:pt x="7227" y="2726"/>
                  </a:lnTo>
                  <a:lnTo>
                    <a:pt x="7225" y="2697"/>
                  </a:lnTo>
                  <a:lnTo>
                    <a:pt x="7220" y="2668"/>
                  </a:lnTo>
                  <a:lnTo>
                    <a:pt x="7217" y="2640"/>
                  </a:lnTo>
                  <a:lnTo>
                    <a:pt x="7211" y="2613"/>
                  </a:lnTo>
                  <a:lnTo>
                    <a:pt x="7205" y="2585"/>
                  </a:lnTo>
                  <a:lnTo>
                    <a:pt x="7198" y="2558"/>
                  </a:lnTo>
                  <a:lnTo>
                    <a:pt x="7190" y="2531"/>
                  </a:lnTo>
                  <a:lnTo>
                    <a:pt x="7181" y="2503"/>
                  </a:lnTo>
                  <a:lnTo>
                    <a:pt x="7172" y="2478"/>
                  </a:lnTo>
                  <a:lnTo>
                    <a:pt x="7161" y="2452"/>
                  </a:lnTo>
                  <a:lnTo>
                    <a:pt x="7151" y="2426"/>
                  </a:lnTo>
                  <a:lnTo>
                    <a:pt x="7139" y="2401"/>
                  </a:lnTo>
                  <a:lnTo>
                    <a:pt x="7127" y="2375"/>
                  </a:lnTo>
                  <a:lnTo>
                    <a:pt x="7114" y="2352"/>
                  </a:lnTo>
                  <a:lnTo>
                    <a:pt x="7101" y="2327"/>
                  </a:lnTo>
                  <a:lnTo>
                    <a:pt x="7087" y="2303"/>
                  </a:lnTo>
                  <a:lnTo>
                    <a:pt x="7072" y="2280"/>
                  </a:lnTo>
                  <a:lnTo>
                    <a:pt x="7057" y="2257"/>
                  </a:lnTo>
                  <a:lnTo>
                    <a:pt x="7040" y="2235"/>
                  </a:lnTo>
                  <a:lnTo>
                    <a:pt x="7024" y="2214"/>
                  </a:lnTo>
                  <a:lnTo>
                    <a:pt x="7007" y="2193"/>
                  </a:lnTo>
                  <a:lnTo>
                    <a:pt x="6988" y="2171"/>
                  </a:lnTo>
                  <a:lnTo>
                    <a:pt x="6971" y="2151"/>
                  </a:lnTo>
                  <a:lnTo>
                    <a:pt x="6952" y="2131"/>
                  </a:lnTo>
                  <a:lnTo>
                    <a:pt x="6932" y="2112"/>
                  </a:lnTo>
                  <a:lnTo>
                    <a:pt x="6912" y="2094"/>
                  </a:lnTo>
                  <a:lnTo>
                    <a:pt x="6892" y="2076"/>
                  </a:lnTo>
                  <a:lnTo>
                    <a:pt x="6870" y="2058"/>
                  </a:lnTo>
                  <a:lnTo>
                    <a:pt x="6848" y="2041"/>
                  </a:lnTo>
                  <a:lnTo>
                    <a:pt x="6848" y="2041"/>
                  </a:lnTo>
                  <a:lnTo>
                    <a:pt x="6855" y="1995"/>
                  </a:lnTo>
                  <a:lnTo>
                    <a:pt x="6860" y="1948"/>
                  </a:lnTo>
                  <a:lnTo>
                    <a:pt x="6862" y="1900"/>
                  </a:lnTo>
                  <a:lnTo>
                    <a:pt x="6863" y="1852"/>
                  </a:lnTo>
                  <a:lnTo>
                    <a:pt x="6863" y="1852"/>
                  </a:lnTo>
                  <a:lnTo>
                    <a:pt x="6863" y="1822"/>
                  </a:lnTo>
                  <a:lnTo>
                    <a:pt x="6862" y="1791"/>
                  </a:lnTo>
                  <a:lnTo>
                    <a:pt x="6860" y="1760"/>
                  </a:lnTo>
                  <a:lnTo>
                    <a:pt x="6858" y="1730"/>
                  </a:lnTo>
                  <a:lnTo>
                    <a:pt x="6854" y="1700"/>
                  </a:lnTo>
                  <a:lnTo>
                    <a:pt x="6849" y="1670"/>
                  </a:lnTo>
                  <a:lnTo>
                    <a:pt x="6845" y="1640"/>
                  </a:lnTo>
                  <a:lnTo>
                    <a:pt x="6840" y="1612"/>
                  </a:lnTo>
                  <a:lnTo>
                    <a:pt x="6833" y="1582"/>
                  </a:lnTo>
                  <a:lnTo>
                    <a:pt x="6826" y="1554"/>
                  </a:lnTo>
                  <a:lnTo>
                    <a:pt x="6819" y="1525"/>
                  </a:lnTo>
                  <a:lnTo>
                    <a:pt x="6810" y="1496"/>
                  </a:lnTo>
                  <a:lnTo>
                    <a:pt x="6801" y="1469"/>
                  </a:lnTo>
                  <a:lnTo>
                    <a:pt x="6792" y="1441"/>
                  </a:lnTo>
                  <a:lnTo>
                    <a:pt x="6781" y="1414"/>
                  </a:lnTo>
                  <a:lnTo>
                    <a:pt x="6769" y="1387"/>
                  </a:lnTo>
                  <a:lnTo>
                    <a:pt x="6759" y="1361"/>
                  </a:lnTo>
                  <a:lnTo>
                    <a:pt x="6746" y="1334"/>
                  </a:lnTo>
                  <a:lnTo>
                    <a:pt x="6720" y="1283"/>
                  </a:lnTo>
                  <a:lnTo>
                    <a:pt x="6690" y="1233"/>
                  </a:lnTo>
                  <a:lnTo>
                    <a:pt x="6660" y="1184"/>
                  </a:lnTo>
                  <a:lnTo>
                    <a:pt x="6627" y="1137"/>
                  </a:lnTo>
                  <a:lnTo>
                    <a:pt x="6591" y="1092"/>
                  </a:lnTo>
                  <a:lnTo>
                    <a:pt x="6554" y="1049"/>
                  </a:lnTo>
                  <a:lnTo>
                    <a:pt x="6514" y="1008"/>
                  </a:lnTo>
                  <a:lnTo>
                    <a:pt x="6472" y="969"/>
                  </a:lnTo>
                  <a:lnTo>
                    <a:pt x="6429" y="931"/>
                  </a:lnTo>
                  <a:lnTo>
                    <a:pt x="6384" y="896"/>
                  </a:lnTo>
                  <a:lnTo>
                    <a:pt x="6337" y="863"/>
                  </a:lnTo>
                  <a:lnTo>
                    <a:pt x="6289" y="831"/>
                  </a:lnTo>
                  <a:lnTo>
                    <a:pt x="6239" y="803"/>
                  </a:lnTo>
                  <a:lnTo>
                    <a:pt x="6187" y="776"/>
                  </a:lnTo>
                  <a:lnTo>
                    <a:pt x="6162" y="764"/>
                  </a:lnTo>
                  <a:lnTo>
                    <a:pt x="6134" y="752"/>
                  </a:lnTo>
                  <a:lnTo>
                    <a:pt x="6107" y="742"/>
                  </a:lnTo>
                  <a:lnTo>
                    <a:pt x="6080" y="731"/>
                  </a:lnTo>
                  <a:lnTo>
                    <a:pt x="6053" y="722"/>
                  </a:lnTo>
                  <a:lnTo>
                    <a:pt x="6025" y="712"/>
                  </a:lnTo>
                  <a:lnTo>
                    <a:pt x="5997" y="704"/>
                  </a:lnTo>
                  <a:lnTo>
                    <a:pt x="5968" y="696"/>
                  </a:lnTo>
                  <a:lnTo>
                    <a:pt x="5940" y="689"/>
                  </a:lnTo>
                  <a:lnTo>
                    <a:pt x="5911" y="683"/>
                  </a:lnTo>
                  <a:lnTo>
                    <a:pt x="5881" y="677"/>
                  </a:lnTo>
                  <a:lnTo>
                    <a:pt x="5852" y="672"/>
                  </a:lnTo>
                  <a:lnTo>
                    <a:pt x="5822" y="669"/>
                  </a:lnTo>
                  <a:lnTo>
                    <a:pt x="5792" y="665"/>
                  </a:lnTo>
                  <a:lnTo>
                    <a:pt x="5762" y="661"/>
                  </a:lnTo>
                  <a:lnTo>
                    <a:pt x="5732" y="660"/>
                  </a:lnTo>
                  <a:lnTo>
                    <a:pt x="5701" y="659"/>
                  </a:lnTo>
                  <a:lnTo>
                    <a:pt x="5670" y="658"/>
                  </a:lnTo>
                  <a:lnTo>
                    <a:pt x="5670" y="658"/>
                  </a:lnTo>
                  <a:lnTo>
                    <a:pt x="5632" y="659"/>
                  </a:lnTo>
                  <a:lnTo>
                    <a:pt x="5594" y="660"/>
                  </a:lnTo>
                  <a:lnTo>
                    <a:pt x="5556" y="664"/>
                  </a:lnTo>
                  <a:lnTo>
                    <a:pt x="5520" y="667"/>
                  </a:lnTo>
                  <a:lnTo>
                    <a:pt x="5483" y="673"/>
                  </a:lnTo>
                  <a:lnTo>
                    <a:pt x="5447" y="679"/>
                  </a:lnTo>
                  <a:lnTo>
                    <a:pt x="5410" y="687"/>
                  </a:lnTo>
                  <a:lnTo>
                    <a:pt x="5375" y="696"/>
                  </a:lnTo>
                  <a:lnTo>
                    <a:pt x="5339" y="705"/>
                  </a:lnTo>
                  <a:lnTo>
                    <a:pt x="5304" y="716"/>
                  </a:lnTo>
                  <a:lnTo>
                    <a:pt x="5270" y="727"/>
                  </a:lnTo>
                  <a:lnTo>
                    <a:pt x="5237" y="740"/>
                  </a:lnTo>
                  <a:lnTo>
                    <a:pt x="5203" y="753"/>
                  </a:lnTo>
                  <a:lnTo>
                    <a:pt x="5170" y="767"/>
                  </a:lnTo>
                  <a:lnTo>
                    <a:pt x="5138" y="784"/>
                  </a:lnTo>
                  <a:lnTo>
                    <a:pt x="5106" y="800"/>
                  </a:lnTo>
                  <a:lnTo>
                    <a:pt x="5106" y="800"/>
                  </a:lnTo>
                  <a:lnTo>
                    <a:pt x="5090" y="757"/>
                  </a:lnTo>
                  <a:lnTo>
                    <a:pt x="5072" y="714"/>
                  </a:lnTo>
                  <a:lnTo>
                    <a:pt x="5053" y="672"/>
                  </a:lnTo>
                  <a:lnTo>
                    <a:pt x="5032" y="632"/>
                  </a:lnTo>
                  <a:lnTo>
                    <a:pt x="5011" y="592"/>
                  </a:lnTo>
                  <a:lnTo>
                    <a:pt x="4986" y="553"/>
                  </a:lnTo>
                  <a:lnTo>
                    <a:pt x="4961" y="515"/>
                  </a:lnTo>
                  <a:lnTo>
                    <a:pt x="4936" y="478"/>
                  </a:lnTo>
                  <a:lnTo>
                    <a:pt x="4907" y="442"/>
                  </a:lnTo>
                  <a:lnTo>
                    <a:pt x="4878" y="408"/>
                  </a:lnTo>
                  <a:lnTo>
                    <a:pt x="4847" y="374"/>
                  </a:lnTo>
                  <a:lnTo>
                    <a:pt x="4815" y="342"/>
                  </a:lnTo>
                  <a:lnTo>
                    <a:pt x="4782" y="310"/>
                  </a:lnTo>
                  <a:lnTo>
                    <a:pt x="4749" y="281"/>
                  </a:lnTo>
                  <a:lnTo>
                    <a:pt x="4714" y="252"/>
                  </a:lnTo>
                  <a:lnTo>
                    <a:pt x="4678" y="224"/>
                  </a:lnTo>
                  <a:lnTo>
                    <a:pt x="4640" y="199"/>
                  </a:lnTo>
                  <a:lnTo>
                    <a:pt x="4602" y="174"/>
                  </a:lnTo>
                  <a:lnTo>
                    <a:pt x="4562" y="151"/>
                  </a:lnTo>
                  <a:lnTo>
                    <a:pt x="4522" y="130"/>
                  </a:lnTo>
                  <a:lnTo>
                    <a:pt x="4481" y="109"/>
                  </a:lnTo>
                  <a:lnTo>
                    <a:pt x="4439" y="91"/>
                  </a:lnTo>
                  <a:lnTo>
                    <a:pt x="4396" y="74"/>
                  </a:lnTo>
                  <a:lnTo>
                    <a:pt x="4353" y="58"/>
                  </a:lnTo>
                  <a:lnTo>
                    <a:pt x="4308" y="45"/>
                  </a:lnTo>
                  <a:lnTo>
                    <a:pt x="4263" y="34"/>
                  </a:lnTo>
                  <a:lnTo>
                    <a:pt x="4217" y="23"/>
                  </a:lnTo>
                  <a:lnTo>
                    <a:pt x="4171" y="15"/>
                  </a:lnTo>
                  <a:lnTo>
                    <a:pt x="4124" y="8"/>
                  </a:lnTo>
                  <a:lnTo>
                    <a:pt x="4076" y="3"/>
                  </a:lnTo>
                  <a:lnTo>
                    <a:pt x="4028" y="1"/>
                  </a:lnTo>
                  <a:lnTo>
                    <a:pt x="3979" y="0"/>
                  </a:lnTo>
                  <a:lnTo>
                    <a:pt x="3979" y="0"/>
                  </a:lnTo>
                  <a:lnTo>
                    <a:pt x="3944" y="0"/>
                  </a:lnTo>
                  <a:lnTo>
                    <a:pt x="3909" y="2"/>
                  </a:lnTo>
                  <a:lnTo>
                    <a:pt x="3873" y="4"/>
                  </a:lnTo>
                  <a:lnTo>
                    <a:pt x="3839" y="8"/>
                  </a:lnTo>
                  <a:lnTo>
                    <a:pt x="3804" y="12"/>
                  </a:lnTo>
                  <a:lnTo>
                    <a:pt x="3770" y="17"/>
                  </a:lnTo>
                  <a:lnTo>
                    <a:pt x="3737" y="24"/>
                  </a:lnTo>
                  <a:lnTo>
                    <a:pt x="3703" y="31"/>
                  </a:lnTo>
                  <a:lnTo>
                    <a:pt x="3670" y="40"/>
                  </a:lnTo>
                  <a:lnTo>
                    <a:pt x="3637" y="49"/>
                  </a:lnTo>
                  <a:lnTo>
                    <a:pt x="3605" y="60"/>
                  </a:lnTo>
                  <a:lnTo>
                    <a:pt x="3573" y="70"/>
                  </a:lnTo>
                  <a:lnTo>
                    <a:pt x="3541" y="82"/>
                  </a:lnTo>
                  <a:lnTo>
                    <a:pt x="3509" y="95"/>
                  </a:lnTo>
                  <a:lnTo>
                    <a:pt x="3479" y="109"/>
                  </a:lnTo>
                  <a:lnTo>
                    <a:pt x="3449" y="123"/>
                  </a:lnTo>
                  <a:lnTo>
                    <a:pt x="3419" y="139"/>
                  </a:lnTo>
                  <a:lnTo>
                    <a:pt x="3390" y="155"/>
                  </a:lnTo>
                  <a:lnTo>
                    <a:pt x="3361" y="171"/>
                  </a:lnTo>
                  <a:lnTo>
                    <a:pt x="3333" y="189"/>
                  </a:lnTo>
                  <a:lnTo>
                    <a:pt x="3306" y="208"/>
                  </a:lnTo>
                  <a:lnTo>
                    <a:pt x="3279" y="227"/>
                  </a:lnTo>
                  <a:lnTo>
                    <a:pt x="3252" y="247"/>
                  </a:lnTo>
                  <a:lnTo>
                    <a:pt x="3226" y="268"/>
                  </a:lnTo>
                  <a:lnTo>
                    <a:pt x="3201" y="289"/>
                  </a:lnTo>
                  <a:lnTo>
                    <a:pt x="3176" y="310"/>
                  </a:lnTo>
                  <a:lnTo>
                    <a:pt x="3151" y="334"/>
                  </a:lnTo>
                  <a:lnTo>
                    <a:pt x="3128" y="356"/>
                  </a:lnTo>
                  <a:lnTo>
                    <a:pt x="3105" y="381"/>
                  </a:lnTo>
                  <a:lnTo>
                    <a:pt x="3083" y="406"/>
                  </a:lnTo>
                  <a:lnTo>
                    <a:pt x="3062" y="431"/>
                  </a:lnTo>
                  <a:lnTo>
                    <a:pt x="3041" y="457"/>
                  </a:lnTo>
                  <a:lnTo>
                    <a:pt x="3041" y="457"/>
                  </a:lnTo>
                  <a:lnTo>
                    <a:pt x="3014" y="446"/>
                  </a:lnTo>
                  <a:lnTo>
                    <a:pt x="2987" y="435"/>
                  </a:lnTo>
                  <a:lnTo>
                    <a:pt x="2959" y="426"/>
                  </a:lnTo>
                  <a:lnTo>
                    <a:pt x="2931" y="416"/>
                  </a:lnTo>
                  <a:lnTo>
                    <a:pt x="2904" y="408"/>
                  </a:lnTo>
                  <a:lnTo>
                    <a:pt x="2876" y="401"/>
                  </a:lnTo>
                  <a:lnTo>
                    <a:pt x="2846" y="394"/>
                  </a:lnTo>
                  <a:lnTo>
                    <a:pt x="2818" y="388"/>
                  </a:lnTo>
                  <a:lnTo>
                    <a:pt x="2789" y="382"/>
                  </a:lnTo>
                  <a:lnTo>
                    <a:pt x="2759" y="378"/>
                  </a:lnTo>
                  <a:lnTo>
                    <a:pt x="2730" y="373"/>
                  </a:lnTo>
                  <a:lnTo>
                    <a:pt x="2700" y="369"/>
                  </a:lnTo>
                  <a:lnTo>
                    <a:pt x="2670" y="367"/>
                  </a:lnTo>
                  <a:lnTo>
                    <a:pt x="2640" y="366"/>
                  </a:lnTo>
                  <a:lnTo>
                    <a:pt x="2610" y="365"/>
                  </a:lnTo>
                  <a:lnTo>
                    <a:pt x="2579" y="363"/>
                  </a:lnTo>
                  <a:lnTo>
                    <a:pt x="2579" y="363"/>
                  </a:lnTo>
                  <a:lnTo>
                    <a:pt x="2531" y="365"/>
                  </a:lnTo>
                  <a:lnTo>
                    <a:pt x="2484" y="367"/>
                  </a:lnTo>
                  <a:lnTo>
                    <a:pt x="2437" y="372"/>
                  </a:lnTo>
                  <a:lnTo>
                    <a:pt x="2391" y="379"/>
                  </a:lnTo>
                  <a:lnTo>
                    <a:pt x="2345" y="387"/>
                  </a:lnTo>
                  <a:lnTo>
                    <a:pt x="2300" y="396"/>
                  </a:lnTo>
                  <a:lnTo>
                    <a:pt x="2255" y="408"/>
                  </a:lnTo>
                  <a:lnTo>
                    <a:pt x="2212" y="421"/>
                  </a:lnTo>
                  <a:lnTo>
                    <a:pt x="2168" y="436"/>
                  </a:lnTo>
                  <a:lnTo>
                    <a:pt x="2126" y="453"/>
                  </a:lnTo>
                  <a:lnTo>
                    <a:pt x="2084" y="471"/>
                  </a:lnTo>
                  <a:lnTo>
                    <a:pt x="2043" y="491"/>
                  </a:lnTo>
                  <a:lnTo>
                    <a:pt x="2003" y="512"/>
                  </a:lnTo>
                  <a:lnTo>
                    <a:pt x="1964" y="534"/>
                  </a:lnTo>
                  <a:lnTo>
                    <a:pt x="1927" y="558"/>
                  </a:lnTo>
                  <a:lnTo>
                    <a:pt x="1890" y="583"/>
                  </a:lnTo>
                  <a:lnTo>
                    <a:pt x="1854" y="610"/>
                  </a:lnTo>
                  <a:lnTo>
                    <a:pt x="1818" y="638"/>
                  </a:lnTo>
                  <a:lnTo>
                    <a:pt x="1785" y="666"/>
                  </a:lnTo>
                  <a:lnTo>
                    <a:pt x="1752" y="697"/>
                  </a:lnTo>
                  <a:lnTo>
                    <a:pt x="1721" y="729"/>
                  </a:lnTo>
                  <a:lnTo>
                    <a:pt x="1690" y="762"/>
                  </a:lnTo>
                  <a:lnTo>
                    <a:pt x="1660" y="795"/>
                  </a:lnTo>
                  <a:lnTo>
                    <a:pt x="1633" y="830"/>
                  </a:lnTo>
                  <a:lnTo>
                    <a:pt x="1606" y="866"/>
                  </a:lnTo>
                  <a:lnTo>
                    <a:pt x="1582" y="903"/>
                  </a:lnTo>
                  <a:lnTo>
                    <a:pt x="1557" y="941"/>
                  </a:lnTo>
                  <a:lnTo>
                    <a:pt x="1534" y="979"/>
                  </a:lnTo>
                  <a:lnTo>
                    <a:pt x="1513" y="1019"/>
                  </a:lnTo>
                  <a:lnTo>
                    <a:pt x="1494" y="1060"/>
                  </a:lnTo>
                  <a:lnTo>
                    <a:pt x="1476" y="1102"/>
                  </a:lnTo>
                  <a:lnTo>
                    <a:pt x="1459" y="1144"/>
                  </a:lnTo>
                  <a:lnTo>
                    <a:pt x="1459" y="1144"/>
                  </a:lnTo>
                  <a:lnTo>
                    <a:pt x="1427" y="1137"/>
                  </a:lnTo>
                  <a:lnTo>
                    <a:pt x="1394" y="1131"/>
                  </a:lnTo>
                  <a:lnTo>
                    <a:pt x="1361" y="1125"/>
                  </a:lnTo>
                  <a:lnTo>
                    <a:pt x="1328" y="1122"/>
                  </a:lnTo>
                  <a:lnTo>
                    <a:pt x="1295" y="1118"/>
                  </a:lnTo>
                  <a:lnTo>
                    <a:pt x="1261" y="1116"/>
                  </a:lnTo>
                  <a:lnTo>
                    <a:pt x="1227" y="1114"/>
                  </a:lnTo>
                  <a:lnTo>
                    <a:pt x="1193" y="1114"/>
                  </a:lnTo>
                  <a:lnTo>
                    <a:pt x="1193" y="1114"/>
                  </a:lnTo>
                  <a:lnTo>
                    <a:pt x="1162" y="1114"/>
                  </a:lnTo>
                  <a:lnTo>
                    <a:pt x="1132" y="1115"/>
                  </a:lnTo>
                  <a:lnTo>
                    <a:pt x="1101" y="1117"/>
                  </a:lnTo>
                  <a:lnTo>
                    <a:pt x="1072" y="1120"/>
                  </a:lnTo>
                  <a:lnTo>
                    <a:pt x="1041" y="1123"/>
                  </a:lnTo>
                  <a:lnTo>
                    <a:pt x="1012" y="1128"/>
                  </a:lnTo>
                  <a:lnTo>
                    <a:pt x="982" y="1133"/>
                  </a:lnTo>
                  <a:lnTo>
                    <a:pt x="953" y="1138"/>
                  </a:lnTo>
                  <a:lnTo>
                    <a:pt x="924" y="1144"/>
                  </a:lnTo>
                  <a:lnTo>
                    <a:pt x="895" y="1151"/>
                  </a:lnTo>
                  <a:lnTo>
                    <a:pt x="867" y="1158"/>
                  </a:lnTo>
                  <a:lnTo>
                    <a:pt x="838" y="1168"/>
                  </a:lnTo>
                  <a:lnTo>
                    <a:pt x="810" y="1176"/>
                  </a:lnTo>
                  <a:lnTo>
                    <a:pt x="783" y="1187"/>
                  </a:lnTo>
                  <a:lnTo>
                    <a:pt x="756" y="1196"/>
                  </a:lnTo>
                  <a:lnTo>
                    <a:pt x="729" y="1208"/>
                  </a:lnTo>
                  <a:lnTo>
                    <a:pt x="702" y="1220"/>
                  </a:lnTo>
                  <a:lnTo>
                    <a:pt x="676" y="1231"/>
                  </a:lnTo>
                  <a:lnTo>
                    <a:pt x="624" y="1257"/>
                  </a:lnTo>
                  <a:lnTo>
                    <a:pt x="575" y="1287"/>
                  </a:lnTo>
                  <a:lnTo>
                    <a:pt x="526" y="1317"/>
                  </a:lnTo>
                  <a:lnTo>
                    <a:pt x="479" y="1350"/>
                  </a:lnTo>
                  <a:lnTo>
                    <a:pt x="435" y="1386"/>
                  </a:lnTo>
                  <a:lnTo>
                    <a:pt x="391" y="1423"/>
                  </a:lnTo>
                  <a:lnTo>
                    <a:pt x="350" y="1463"/>
                  </a:lnTo>
                  <a:lnTo>
                    <a:pt x="310" y="1505"/>
                  </a:lnTo>
                  <a:lnTo>
                    <a:pt x="272" y="1548"/>
                  </a:lnTo>
                  <a:lnTo>
                    <a:pt x="237" y="1593"/>
                  </a:lnTo>
                  <a:lnTo>
                    <a:pt x="204" y="1640"/>
                  </a:lnTo>
                  <a:lnTo>
                    <a:pt x="173" y="1688"/>
                  </a:lnTo>
                  <a:lnTo>
                    <a:pt x="144" y="1738"/>
                  </a:lnTo>
                  <a:lnTo>
                    <a:pt x="118" y="1790"/>
                  </a:lnTo>
                  <a:lnTo>
                    <a:pt x="106" y="1816"/>
                  </a:lnTo>
                  <a:lnTo>
                    <a:pt x="94" y="1843"/>
                  </a:lnTo>
                  <a:lnTo>
                    <a:pt x="82" y="1870"/>
                  </a:lnTo>
                  <a:lnTo>
                    <a:pt x="73" y="1897"/>
                  </a:lnTo>
                  <a:lnTo>
                    <a:pt x="62" y="1924"/>
                  </a:lnTo>
                  <a:lnTo>
                    <a:pt x="54" y="1952"/>
                  </a:lnTo>
                  <a:lnTo>
                    <a:pt x="46" y="1981"/>
                  </a:lnTo>
                  <a:lnTo>
                    <a:pt x="38" y="2009"/>
                  </a:lnTo>
                  <a:lnTo>
                    <a:pt x="31" y="2038"/>
                  </a:lnTo>
                  <a:lnTo>
                    <a:pt x="25" y="2066"/>
                  </a:lnTo>
                  <a:lnTo>
                    <a:pt x="19" y="2096"/>
                  </a:lnTo>
                  <a:lnTo>
                    <a:pt x="14" y="2125"/>
                  </a:lnTo>
                  <a:lnTo>
                    <a:pt x="9" y="2155"/>
                  </a:lnTo>
                  <a:lnTo>
                    <a:pt x="6" y="2185"/>
                  </a:lnTo>
                  <a:lnTo>
                    <a:pt x="4" y="2215"/>
                  </a:lnTo>
                  <a:lnTo>
                    <a:pt x="1" y="2246"/>
                  </a:lnTo>
                  <a:lnTo>
                    <a:pt x="0" y="2276"/>
                  </a:lnTo>
                  <a:lnTo>
                    <a:pt x="0" y="2307"/>
                  </a:lnTo>
                  <a:lnTo>
                    <a:pt x="0" y="2307"/>
                  </a:lnTo>
                  <a:lnTo>
                    <a:pt x="0" y="2340"/>
                  </a:lnTo>
                  <a:lnTo>
                    <a:pt x="2" y="2372"/>
                  </a:lnTo>
                  <a:lnTo>
                    <a:pt x="4" y="2403"/>
                  </a:lnTo>
                  <a:lnTo>
                    <a:pt x="7" y="2434"/>
                  </a:lnTo>
                  <a:lnTo>
                    <a:pt x="11" y="2466"/>
                  </a:lnTo>
                  <a:lnTo>
                    <a:pt x="15" y="2496"/>
                  </a:lnTo>
                  <a:lnTo>
                    <a:pt x="20" y="2527"/>
                  </a:lnTo>
                  <a:lnTo>
                    <a:pt x="26" y="2558"/>
                  </a:lnTo>
                  <a:lnTo>
                    <a:pt x="33" y="2587"/>
                  </a:lnTo>
                  <a:lnTo>
                    <a:pt x="41" y="2618"/>
                  </a:lnTo>
                  <a:lnTo>
                    <a:pt x="49" y="2647"/>
                  </a:lnTo>
                  <a:lnTo>
                    <a:pt x="58" y="2675"/>
                  </a:lnTo>
                  <a:lnTo>
                    <a:pt x="68" y="2705"/>
                  </a:lnTo>
                  <a:lnTo>
                    <a:pt x="79" y="2733"/>
                  </a:lnTo>
                  <a:lnTo>
                    <a:pt x="89" y="2761"/>
                  </a:lnTo>
                  <a:lnTo>
                    <a:pt x="101" y="2790"/>
                  </a:lnTo>
                  <a:lnTo>
                    <a:pt x="114" y="2817"/>
                  </a:lnTo>
                  <a:lnTo>
                    <a:pt x="127" y="2844"/>
                  </a:lnTo>
                  <a:lnTo>
                    <a:pt x="141" y="2871"/>
                  </a:lnTo>
                  <a:lnTo>
                    <a:pt x="155" y="2897"/>
                  </a:lnTo>
                  <a:lnTo>
                    <a:pt x="171" y="2923"/>
                  </a:lnTo>
                  <a:lnTo>
                    <a:pt x="187" y="2947"/>
                  </a:lnTo>
                  <a:lnTo>
                    <a:pt x="204" y="2973"/>
                  </a:lnTo>
                  <a:lnTo>
                    <a:pt x="220" y="2998"/>
                  </a:lnTo>
                  <a:lnTo>
                    <a:pt x="238" y="3022"/>
                  </a:lnTo>
                  <a:lnTo>
                    <a:pt x="256" y="3045"/>
                  </a:lnTo>
                  <a:lnTo>
                    <a:pt x="274" y="3069"/>
                  </a:lnTo>
                  <a:lnTo>
                    <a:pt x="294" y="3091"/>
                  </a:lnTo>
                  <a:lnTo>
                    <a:pt x="314" y="3114"/>
                  </a:lnTo>
                  <a:lnTo>
                    <a:pt x="334" y="3135"/>
                  </a:lnTo>
                  <a:lnTo>
                    <a:pt x="356" y="3156"/>
                  </a:lnTo>
                  <a:lnTo>
                    <a:pt x="377" y="3177"/>
                  </a:lnTo>
                  <a:lnTo>
                    <a:pt x="377" y="3177"/>
                  </a:lnTo>
                  <a:lnTo>
                    <a:pt x="359" y="3209"/>
                  </a:lnTo>
                  <a:lnTo>
                    <a:pt x="344" y="3242"/>
                  </a:lnTo>
                  <a:lnTo>
                    <a:pt x="329" y="3276"/>
                  </a:lnTo>
                  <a:lnTo>
                    <a:pt x="313" y="3310"/>
                  </a:lnTo>
                  <a:lnTo>
                    <a:pt x="300" y="3344"/>
                  </a:lnTo>
                  <a:lnTo>
                    <a:pt x="289" y="3380"/>
                  </a:lnTo>
                  <a:lnTo>
                    <a:pt x="277" y="3415"/>
                  </a:lnTo>
                  <a:lnTo>
                    <a:pt x="267" y="3452"/>
                  </a:lnTo>
                  <a:lnTo>
                    <a:pt x="258" y="3488"/>
                  </a:lnTo>
                  <a:lnTo>
                    <a:pt x="251" y="3525"/>
                  </a:lnTo>
                  <a:lnTo>
                    <a:pt x="244" y="3562"/>
                  </a:lnTo>
                  <a:lnTo>
                    <a:pt x="238" y="3600"/>
                  </a:lnTo>
                  <a:lnTo>
                    <a:pt x="234" y="3638"/>
                  </a:lnTo>
                  <a:lnTo>
                    <a:pt x="231" y="3676"/>
                  </a:lnTo>
                  <a:lnTo>
                    <a:pt x="228" y="3714"/>
                  </a:lnTo>
                  <a:lnTo>
                    <a:pt x="228" y="3754"/>
                  </a:lnTo>
                  <a:lnTo>
                    <a:pt x="228" y="3754"/>
                  </a:lnTo>
                  <a:lnTo>
                    <a:pt x="228" y="3785"/>
                  </a:lnTo>
                  <a:lnTo>
                    <a:pt x="230" y="3815"/>
                  </a:lnTo>
                  <a:lnTo>
                    <a:pt x="232" y="3846"/>
                  </a:lnTo>
                  <a:lnTo>
                    <a:pt x="234" y="3876"/>
                  </a:lnTo>
                  <a:lnTo>
                    <a:pt x="238" y="3906"/>
                  </a:lnTo>
                  <a:lnTo>
                    <a:pt x="243" y="3936"/>
                  </a:lnTo>
                  <a:lnTo>
                    <a:pt x="247" y="3965"/>
                  </a:lnTo>
                  <a:lnTo>
                    <a:pt x="252" y="3994"/>
                  </a:lnTo>
                  <a:lnTo>
                    <a:pt x="259" y="4023"/>
                  </a:lnTo>
                  <a:lnTo>
                    <a:pt x="266" y="4052"/>
                  </a:lnTo>
                  <a:lnTo>
                    <a:pt x="273" y="4080"/>
                  </a:lnTo>
                  <a:lnTo>
                    <a:pt x="281" y="4109"/>
                  </a:lnTo>
                  <a:lnTo>
                    <a:pt x="291" y="4137"/>
                  </a:lnTo>
                  <a:lnTo>
                    <a:pt x="300" y="4164"/>
                  </a:lnTo>
                  <a:lnTo>
                    <a:pt x="311" y="4191"/>
                  </a:lnTo>
                  <a:lnTo>
                    <a:pt x="321" y="4218"/>
                  </a:lnTo>
                  <a:lnTo>
                    <a:pt x="333" y="4245"/>
                  </a:lnTo>
                  <a:lnTo>
                    <a:pt x="346" y="4271"/>
                  </a:lnTo>
                  <a:lnTo>
                    <a:pt x="372" y="4323"/>
                  </a:lnTo>
                  <a:lnTo>
                    <a:pt x="402" y="4373"/>
                  </a:lnTo>
                  <a:lnTo>
                    <a:pt x="432" y="4421"/>
                  </a:lnTo>
                  <a:lnTo>
                    <a:pt x="465" y="4468"/>
                  </a:lnTo>
                  <a:lnTo>
                    <a:pt x="500" y="4513"/>
                  </a:lnTo>
                  <a:lnTo>
                    <a:pt x="538" y="4556"/>
                  </a:lnTo>
                  <a:lnTo>
                    <a:pt x="578" y="4597"/>
                  </a:lnTo>
                  <a:lnTo>
                    <a:pt x="619" y="4638"/>
                  </a:lnTo>
                  <a:lnTo>
                    <a:pt x="663" y="4675"/>
                  </a:lnTo>
                  <a:lnTo>
                    <a:pt x="708" y="4711"/>
                  </a:lnTo>
                  <a:lnTo>
                    <a:pt x="755" y="4744"/>
                  </a:lnTo>
                  <a:lnTo>
                    <a:pt x="803" y="4774"/>
                  </a:lnTo>
                  <a:lnTo>
                    <a:pt x="853" y="4804"/>
                  </a:lnTo>
                  <a:lnTo>
                    <a:pt x="904" y="4830"/>
                  </a:lnTo>
                  <a:lnTo>
                    <a:pt x="930" y="4841"/>
                  </a:lnTo>
                  <a:lnTo>
                    <a:pt x="957" y="4853"/>
                  </a:lnTo>
                  <a:lnTo>
                    <a:pt x="985" y="4865"/>
                  </a:lnTo>
                  <a:lnTo>
                    <a:pt x="1012" y="4874"/>
                  </a:lnTo>
                  <a:lnTo>
                    <a:pt x="1039" y="4885"/>
                  </a:lnTo>
                  <a:lnTo>
                    <a:pt x="1067" y="4893"/>
                  </a:lnTo>
                  <a:lnTo>
                    <a:pt x="1095" y="4903"/>
                  </a:lnTo>
                  <a:lnTo>
                    <a:pt x="1123" y="4910"/>
                  </a:lnTo>
                  <a:lnTo>
                    <a:pt x="1152" y="4917"/>
                  </a:lnTo>
                  <a:lnTo>
                    <a:pt x="1181" y="4923"/>
                  </a:lnTo>
                  <a:lnTo>
                    <a:pt x="1211" y="4928"/>
                  </a:lnTo>
                  <a:lnTo>
                    <a:pt x="1240" y="4933"/>
                  </a:lnTo>
                  <a:lnTo>
                    <a:pt x="1270" y="4938"/>
                  </a:lnTo>
                  <a:lnTo>
                    <a:pt x="1300" y="4941"/>
                  </a:lnTo>
                  <a:lnTo>
                    <a:pt x="1330" y="4944"/>
                  </a:lnTo>
                  <a:lnTo>
                    <a:pt x="1360" y="4946"/>
                  </a:lnTo>
                  <a:lnTo>
                    <a:pt x="1391" y="4947"/>
                  </a:lnTo>
                  <a:lnTo>
                    <a:pt x="1421" y="4947"/>
                  </a:lnTo>
                  <a:lnTo>
                    <a:pt x="1421" y="4947"/>
                  </a:lnTo>
                  <a:lnTo>
                    <a:pt x="1465" y="4946"/>
                  </a:lnTo>
                  <a:lnTo>
                    <a:pt x="1509" y="4944"/>
                  </a:lnTo>
                  <a:lnTo>
                    <a:pt x="1509" y="4944"/>
                  </a:lnTo>
                  <a:lnTo>
                    <a:pt x="1525" y="4973"/>
                  </a:lnTo>
                  <a:lnTo>
                    <a:pt x="1542" y="5001"/>
                  </a:lnTo>
                  <a:lnTo>
                    <a:pt x="1559" y="5030"/>
                  </a:lnTo>
                  <a:lnTo>
                    <a:pt x="1578" y="5058"/>
                  </a:lnTo>
                  <a:lnTo>
                    <a:pt x="1598" y="5085"/>
                  </a:lnTo>
                  <a:lnTo>
                    <a:pt x="1618" y="5111"/>
                  </a:lnTo>
                  <a:lnTo>
                    <a:pt x="1639" y="5136"/>
                  </a:lnTo>
                  <a:lnTo>
                    <a:pt x="1662" y="5160"/>
                  </a:lnTo>
                  <a:lnTo>
                    <a:pt x="1685" y="5185"/>
                  </a:lnTo>
                  <a:lnTo>
                    <a:pt x="1709" y="5209"/>
                  </a:lnTo>
                  <a:lnTo>
                    <a:pt x="1734" y="5231"/>
                  </a:lnTo>
                  <a:lnTo>
                    <a:pt x="1758" y="5252"/>
                  </a:lnTo>
                  <a:lnTo>
                    <a:pt x="1784" y="5272"/>
                  </a:lnTo>
                  <a:lnTo>
                    <a:pt x="1811" y="5292"/>
                  </a:lnTo>
                  <a:lnTo>
                    <a:pt x="1838" y="5311"/>
                  </a:lnTo>
                  <a:lnTo>
                    <a:pt x="1867" y="5330"/>
                  </a:lnTo>
                  <a:lnTo>
                    <a:pt x="1895" y="5347"/>
                  </a:lnTo>
                  <a:lnTo>
                    <a:pt x="1924" y="5363"/>
                  </a:lnTo>
                  <a:lnTo>
                    <a:pt x="1954" y="5378"/>
                  </a:lnTo>
                  <a:lnTo>
                    <a:pt x="1984" y="5392"/>
                  </a:lnTo>
                  <a:lnTo>
                    <a:pt x="2016" y="5405"/>
                  </a:lnTo>
                  <a:lnTo>
                    <a:pt x="2047" y="5418"/>
                  </a:lnTo>
                  <a:lnTo>
                    <a:pt x="2079" y="5429"/>
                  </a:lnTo>
                  <a:lnTo>
                    <a:pt x="2112" y="5440"/>
                  </a:lnTo>
                  <a:lnTo>
                    <a:pt x="2145" y="5448"/>
                  </a:lnTo>
                  <a:lnTo>
                    <a:pt x="2179" y="5456"/>
                  </a:lnTo>
                  <a:lnTo>
                    <a:pt x="2212" y="5462"/>
                  </a:lnTo>
                  <a:lnTo>
                    <a:pt x="2246" y="5468"/>
                  </a:lnTo>
                  <a:lnTo>
                    <a:pt x="2281" y="5473"/>
                  </a:lnTo>
                  <a:lnTo>
                    <a:pt x="2315" y="5475"/>
                  </a:lnTo>
                  <a:lnTo>
                    <a:pt x="2351" y="5477"/>
                  </a:lnTo>
                  <a:lnTo>
                    <a:pt x="2387" y="5478"/>
                  </a:lnTo>
                  <a:lnTo>
                    <a:pt x="2387" y="5478"/>
                  </a:lnTo>
                  <a:lnTo>
                    <a:pt x="2422" y="5477"/>
                  </a:lnTo>
                  <a:lnTo>
                    <a:pt x="2457" y="5475"/>
                  </a:lnTo>
                  <a:lnTo>
                    <a:pt x="2491" y="5473"/>
                  </a:lnTo>
                  <a:lnTo>
                    <a:pt x="2525" y="5468"/>
                  </a:lnTo>
                  <a:lnTo>
                    <a:pt x="2559" y="5463"/>
                  </a:lnTo>
                  <a:lnTo>
                    <a:pt x="2592" y="5456"/>
                  </a:lnTo>
                  <a:lnTo>
                    <a:pt x="2625" y="5449"/>
                  </a:lnTo>
                  <a:lnTo>
                    <a:pt x="2658" y="5441"/>
                  </a:lnTo>
                  <a:lnTo>
                    <a:pt x="2690" y="5430"/>
                  </a:lnTo>
                  <a:lnTo>
                    <a:pt x="2722" y="5420"/>
                  </a:lnTo>
                  <a:lnTo>
                    <a:pt x="2752" y="5408"/>
                  </a:lnTo>
                  <a:lnTo>
                    <a:pt x="2783" y="5396"/>
                  </a:lnTo>
                  <a:lnTo>
                    <a:pt x="2812" y="5382"/>
                  </a:lnTo>
                  <a:lnTo>
                    <a:pt x="2842" y="5367"/>
                  </a:lnTo>
                  <a:lnTo>
                    <a:pt x="2871" y="5351"/>
                  </a:lnTo>
                  <a:lnTo>
                    <a:pt x="2899" y="5335"/>
                  </a:lnTo>
                  <a:lnTo>
                    <a:pt x="2928" y="5317"/>
                  </a:lnTo>
                  <a:lnTo>
                    <a:pt x="2955" y="5299"/>
                  </a:lnTo>
                  <a:lnTo>
                    <a:pt x="2981" y="5279"/>
                  </a:lnTo>
                  <a:lnTo>
                    <a:pt x="3007" y="5259"/>
                  </a:lnTo>
                  <a:lnTo>
                    <a:pt x="3031" y="5238"/>
                  </a:lnTo>
                  <a:lnTo>
                    <a:pt x="3056" y="5217"/>
                  </a:lnTo>
                  <a:lnTo>
                    <a:pt x="3080" y="5195"/>
                  </a:lnTo>
                  <a:lnTo>
                    <a:pt x="3102" y="5171"/>
                  </a:lnTo>
                  <a:lnTo>
                    <a:pt x="3124" y="5147"/>
                  </a:lnTo>
                  <a:lnTo>
                    <a:pt x="3146" y="5123"/>
                  </a:lnTo>
                  <a:lnTo>
                    <a:pt x="3167" y="5097"/>
                  </a:lnTo>
                  <a:lnTo>
                    <a:pt x="3186" y="5071"/>
                  </a:lnTo>
                  <a:lnTo>
                    <a:pt x="3204" y="5045"/>
                  </a:lnTo>
                  <a:lnTo>
                    <a:pt x="3223" y="5017"/>
                  </a:lnTo>
                  <a:lnTo>
                    <a:pt x="3240" y="4990"/>
                  </a:lnTo>
                  <a:lnTo>
                    <a:pt x="3256" y="4960"/>
                  </a:lnTo>
                  <a:lnTo>
                    <a:pt x="3256" y="4960"/>
                  </a:lnTo>
                  <a:lnTo>
                    <a:pt x="3269" y="4996"/>
                  </a:lnTo>
                  <a:lnTo>
                    <a:pt x="3284" y="5030"/>
                  </a:lnTo>
                  <a:lnTo>
                    <a:pt x="3301" y="5064"/>
                  </a:lnTo>
                  <a:lnTo>
                    <a:pt x="3319" y="5097"/>
                  </a:lnTo>
                  <a:lnTo>
                    <a:pt x="3337" y="5129"/>
                  </a:lnTo>
                  <a:lnTo>
                    <a:pt x="3356" y="5160"/>
                  </a:lnTo>
                  <a:lnTo>
                    <a:pt x="3378" y="5191"/>
                  </a:lnTo>
                  <a:lnTo>
                    <a:pt x="3400" y="5222"/>
                  </a:lnTo>
                  <a:lnTo>
                    <a:pt x="3422" y="5250"/>
                  </a:lnTo>
                  <a:lnTo>
                    <a:pt x="3447" y="5278"/>
                  </a:lnTo>
                  <a:lnTo>
                    <a:pt x="3472" y="5305"/>
                  </a:lnTo>
                  <a:lnTo>
                    <a:pt x="3499" y="5331"/>
                  </a:lnTo>
                  <a:lnTo>
                    <a:pt x="3526" y="5357"/>
                  </a:lnTo>
                  <a:lnTo>
                    <a:pt x="3553" y="5381"/>
                  </a:lnTo>
                  <a:lnTo>
                    <a:pt x="3582" y="5404"/>
                  </a:lnTo>
                  <a:lnTo>
                    <a:pt x="3612" y="5427"/>
                  </a:lnTo>
                  <a:lnTo>
                    <a:pt x="3642" y="5448"/>
                  </a:lnTo>
                  <a:lnTo>
                    <a:pt x="3674" y="5467"/>
                  </a:lnTo>
                  <a:lnTo>
                    <a:pt x="3707" y="5486"/>
                  </a:lnTo>
                  <a:lnTo>
                    <a:pt x="3740" y="5503"/>
                  </a:lnTo>
                  <a:lnTo>
                    <a:pt x="3773" y="5520"/>
                  </a:lnTo>
                  <a:lnTo>
                    <a:pt x="3809" y="5534"/>
                  </a:lnTo>
                  <a:lnTo>
                    <a:pt x="3843" y="5548"/>
                  </a:lnTo>
                  <a:lnTo>
                    <a:pt x="3879" y="5561"/>
                  </a:lnTo>
                  <a:lnTo>
                    <a:pt x="3916" y="5571"/>
                  </a:lnTo>
                  <a:lnTo>
                    <a:pt x="3952" y="5581"/>
                  </a:lnTo>
                  <a:lnTo>
                    <a:pt x="3990" y="5589"/>
                  </a:lnTo>
                  <a:lnTo>
                    <a:pt x="4028" y="5596"/>
                  </a:lnTo>
                  <a:lnTo>
                    <a:pt x="4066" y="5601"/>
                  </a:lnTo>
                  <a:lnTo>
                    <a:pt x="4105" y="5606"/>
                  </a:lnTo>
                  <a:lnTo>
                    <a:pt x="4144" y="5608"/>
                  </a:lnTo>
                  <a:lnTo>
                    <a:pt x="4184" y="5608"/>
                  </a:lnTo>
                  <a:lnTo>
                    <a:pt x="4184" y="5608"/>
                  </a:lnTo>
                  <a:lnTo>
                    <a:pt x="4216" y="5608"/>
                  </a:lnTo>
                  <a:lnTo>
                    <a:pt x="4248" y="5607"/>
                  </a:lnTo>
                  <a:lnTo>
                    <a:pt x="4278" y="5604"/>
                  </a:lnTo>
                  <a:lnTo>
                    <a:pt x="4309" y="5601"/>
                  </a:lnTo>
                  <a:lnTo>
                    <a:pt x="4340" y="5596"/>
                  </a:lnTo>
                  <a:lnTo>
                    <a:pt x="4370" y="5592"/>
                  </a:lnTo>
                  <a:lnTo>
                    <a:pt x="4400" y="5584"/>
                  </a:lnTo>
                  <a:lnTo>
                    <a:pt x="4429" y="5577"/>
                  </a:lnTo>
                  <a:lnTo>
                    <a:pt x="4459" y="5570"/>
                  </a:lnTo>
                  <a:lnTo>
                    <a:pt x="4488" y="5561"/>
                  </a:lnTo>
                  <a:lnTo>
                    <a:pt x="4516" y="5551"/>
                  </a:lnTo>
                  <a:lnTo>
                    <a:pt x="4545" y="5541"/>
                  </a:lnTo>
                  <a:lnTo>
                    <a:pt x="4572" y="5529"/>
                  </a:lnTo>
                  <a:lnTo>
                    <a:pt x="4599" y="5517"/>
                  </a:lnTo>
                  <a:lnTo>
                    <a:pt x="4626" y="5504"/>
                  </a:lnTo>
                  <a:lnTo>
                    <a:pt x="4652" y="5490"/>
                  </a:lnTo>
                  <a:lnTo>
                    <a:pt x="4678" y="5476"/>
                  </a:lnTo>
                  <a:lnTo>
                    <a:pt x="4704" y="5461"/>
                  </a:lnTo>
                  <a:lnTo>
                    <a:pt x="4728" y="5445"/>
                  </a:lnTo>
                  <a:lnTo>
                    <a:pt x="4753" y="5429"/>
                  </a:lnTo>
                  <a:lnTo>
                    <a:pt x="4777" y="5411"/>
                  </a:lnTo>
                  <a:lnTo>
                    <a:pt x="4800" y="5394"/>
                  </a:lnTo>
                  <a:lnTo>
                    <a:pt x="4823" y="5375"/>
                  </a:lnTo>
                  <a:lnTo>
                    <a:pt x="4845" y="5355"/>
                  </a:lnTo>
                  <a:lnTo>
                    <a:pt x="4866" y="5335"/>
                  </a:lnTo>
                  <a:lnTo>
                    <a:pt x="4887" y="5315"/>
                  </a:lnTo>
                  <a:lnTo>
                    <a:pt x="4907" y="5294"/>
                  </a:lnTo>
                  <a:lnTo>
                    <a:pt x="4927" y="5271"/>
                  </a:lnTo>
                  <a:lnTo>
                    <a:pt x="4946" y="5249"/>
                  </a:lnTo>
                  <a:lnTo>
                    <a:pt x="4965" y="5226"/>
                  </a:lnTo>
                  <a:lnTo>
                    <a:pt x="4983" y="5203"/>
                  </a:lnTo>
                  <a:lnTo>
                    <a:pt x="5000" y="5178"/>
                  </a:lnTo>
                  <a:lnTo>
                    <a:pt x="5000" y="5178"/>
                  </a:lnTo>
                  <a:lnTo>
                    <a:pt x="5029" y="5191"/>
                  </a:lnTo>
                  <a:lnTo>
                    <a:pt x="5057" y="5202"/>
                  </a:lnTo>
                  <a:lnTo>
                    <a:pt x="5085" y="5213"/>
                  </a:lnTo>
                  <a:lnTo>
                    <a:pt x="5115" y="5223"/>
                  </a:lnTo>
                  <a:lnTo>
                    <a:pt x="5144" y="5232"/>
                  </a:lnTo>
                  <a:lnTo>
                    <a:pt x="5175" y="5241"/>
                  </a:lnTo>
                  <a:lnTo>
                    <a:pt x="5204" y="5249"/>
                  </a:lnTo>
                  <a:lnTo>
                    <a:pt x="5235" y="5256"/>
                  </a:lnTo>
                  <a:lnTo>
                    <a:pt x="5265" y="5262"/>
                  </a:lnTo>
                  <a:lnTo>
                    <a:pt x="5297" y="5268"/>
                  </a:lnTo>
                  <a:lnTo>
                    <a:pt x="5328" y="5272"/>
                  </a:lnTo>
                  <a:lnTo>
                    <a:pt x="5360" y="5276"/>
                  </a:lnTo>
                  <a:lnTo>
                    <a:pt x="5391" y="5279"/>
                  </a:lnTo>
                  <a:lnTo>
                    <a:pt x="5423" y="5282"/>
                  </a:lnTo>
                  <a:lnTo>
                    <a:pt x="5456" y="5283"/>
                  </a:lnTo>
                  <a:lnTo>
                    <a:pt x="5489" y="5283"/>
                  </a:lnTo>
                  <a:lnTo>
                    <a:pt x="5489" y="5283"/>
                  </a:lnTo>
                  <a:lnTo>
                    <a:pt x="5520" y="5283"/>
                  </a:lnTo>
                  <a:lnTo>
                    <a:pt x="5550" y="5282"/>
                  </a:lnTo>
                  <a:lnTo>
                    <a:pt x="5580" y="5279"/>
                  </a:lnTo>
                  <a:lnTo>
                    <a:pt x="5610" y="5277"/>
                  </a:lnTo>
                  <a:lnTo>
                    <a:pt x="5641" y="5274"/>
                  </a:lnTo>
                  <a:lnTo>
                    <a:pt x="5670" y="5269"/>
                  </a:lnTo>
                  <a:lnTo>
                    <a:pt x="5700" y="5264"/>
                  </a:lnTo>
                  <a:lnTo>
                    <a:pt x="5729" y="5258"/>
                  </a:lnTo>
                  <a:lnTo>
                    <a:pt x="5758" y="5252"/>
                  </a:lnTo>
                  <a:lnTo>
                    <a:pt x="5787" y="5245"/>
                  </a:lnTo>
                  <a:lnTo>
                    <a:pt x="5815" y="5238"/>
                  </a:lnTo>
                  <a:lnTo>
                    <a:pt x="5844" y="5230"/>
                  </a:lnTo>
                  <a:lnTo>
                    <a:pt x="5872" y="5221"/>
                  </a:lnTo>
                  <a:lnTo>
                    <a:pt x="5899" y="5211"/>
                  </a:lnTo>
                  <a:lnTo>
                    <a:pt x="5926" y="5200"/>
                  </a:lnTo>
                  <a:lnTo>
                    <a:pt x="5953" y="5189"/>
                  </a:lnTo>
                  <a:lnTo>
                    <a:pt x="5980" y="5178"/>
                  </a:lnTo>
                  <a:lnTo>
                    <a:pt x="6006" y="5165"/>
                  </a:lnTo>
                  <a:lnTo>
                    <a:pt x="6058" y="5139"/>
                  </a:lnTo>
                  <a:lnTo>
                    <a:pt x="6107" y="5110"/>
                  </a:lnTo>
                  <a:lnTo>
                    <a:pt x="6156" y="5079"/>
                  </a:lnTo>
                  <a:lnTo>
                    <a:pt x="6203" y="5046"/>
                  </a:lnTo>
                  <a:lnTo>
                    <a:pt x="6247" y="5011"/>
                  </a:lnTo>
                  <a:lnTo>
                    <a:pt x="6291" y="4973"/>
                  </a:lnTo>
                  <a:lnTo>
                    <a:pt x="6332" y="4933"/>
                  </a:lnTo>
                  <a:lnTo>
                    <a:pt x="6372" y="4892"/>
                  </a:lnTo>
                  <a:lnTo>
                    <a:pt x="6409" y="4848"/>
                  </a:lnTo>
                  <a:lnTo>
                    <a:pt x="6445" y="4804"/>
                  </a:lnTo>
                  <a:lnTo>
                    <a:pt x="6478" y="4756"/>
                  </a:lnTo>
                  <a:lnTo>
                    <a:pt x="6509" y="4708"/>
                  </a:lnTo>
                  <a:lnTo>
                    <a:pt x="6538" y="4659"/>
                  </a:lnTo>
                  <a:lnTo>
                    <a:pt x="6564" y="4607"/>
                  </a:lnTo>
                  <a:lnTo>
                    <a:pt x="6576" y="4581"/>
                  </a:lnTo>
                  <a:lnTo>
                    <a:pt x="6588" y="4554"/>
                  </a:lnTo>
                  <a:lnTo>
                    <a:pt x="6600" y="4527"/>
                  </a:lnTo>
                  <a:lnTo>
                    <a:pt x="6609" y="4500"/>
                  </a:lnTo>
                  <a:lnTo>
                    <a:pt x="6620" y="4473"/>
                  </a:lnTo>
                  <a:lnTo>
                    <a:pt x="6628" y="4444"/>
                  </a:lnTo>
                  <a:lnTo>
                    <a:pt x="6636" y="4416"/>
                  </a:lnTo>
                  <a:lnTo>
                    <a:pt x="6644" y="4388"/>
                  </a:lnTo>
                  <a:lnTo>
                    <a:pt x="6651" y="4360"/>
                  </a:lnTo>
                  <a:lnTo>
                    <a:pt x="6657" y="4330"/>
                  </a:lnTo>
                  <a:lnTo>
                    <a:pt x="6663" y="4301"/>
                  </a:lnTo>
                  <a:lnTo>
                    <a:pt x="6668" y="4271"/>
                  </a:lnTo>
                  <a:lnTo>
                    <a:pt x="6673" y="4242"/>
                  </a:lnTo>
                  <a:lnTo>
                    <a:pt x="6676" y="4211"/>
                  </a:lnTo>
                  <a:lnTo>
                    <a:pt x="6678" y="4182"/>
                  </a:lnTo>
                  <a:lnTo>
                    <a:pt x="6681" y="4151"/>
                  </a:lnTo>
                  <a:lnTo>
                    <a:pt x="6682" y="4120"/>
                  </a:lnTo>
                  <a:lnTo>
                    <a:pt x="6682" y="4090"/>
                  </a:lnTo>
                  <a:lnTo>
                    <a:pt x="6682" y="4090"/>
                  </a:lnTo>
                  <a:lnTo>
                    <a:pt x="6681" y="4040"/>
                  </a:lnTo>
                  <a:lnTo>
                    <a:pt x="6678" y="3992"/>
                  </a:lnTo>
                  <a:lnTo>
                    <a:pt x="6673" y="3945"/>
                  </a:lnTo>
                  <a:lnTo>
                    <a:pt x="6667" y="3897"/>
                  </a:lnTo>
                  <a:lnTo>
                    <a:pt x="6657" y="3851"/>
                  </a:lnTo>
                  <a:lnTo>
                    <a:pt x="6648" y="3805"/>
                  </a:lnTo>
                  <a:lnTo>
                    <a:pt x="6635" y="3759"/>
                  </a:lnTo>
                  <a:lnTo>
                    <a:pt x="6622" y="3714"/>
                  </a:lnTo>
                  <a:lnTo>
                    <a:pt x="6622" y="3714"/>
                  </a:lnTo>
                  <a:lnTo>
                    <a:pt x="6655" y="3701"/>
                  </a:lnTo>
                  <a:lnTo>
                    <a:pt x="6687" y="3686"/>
                  </a:lnTo>
                  <a:lnTo>
                    <a:pt x="6719" y="3669"/>
                  </a:lnTo>
                  <a:lnTo>
                    <a:pt x="6750" y="3652"/>
                  </a:lnTo>
                  <a:lnTo>
                    <a:pt x="6781" y="3633"/>
                  </a:lnTo>
                  <a:lnTo>
                    <a:pt x="6810" y="3613"/>
                  </a:lnTo>
                  <a:lnTo>
                    <a:pt x="6840" y="3593"/>
                  </a:lnTo>
                  <a:lnTo>
                    <a:pt x="6868" y="3570"/>
                  </a:lnTo>
                  <a:lnTo>
                    <a:pt x="6895" y="3548"/>
                  </a:lnTo>
                  <a:lnTo>
                    <a:pt x="6921" y="3525"/>
                  </a:lnTo>
                  <a:lnTo>
                    <a:pt x="6947" y="3500"/>
                  </a:lnTo>
                  <a:lnTo>
                    <a:pt x="6972" y="3474"/>
                  </a:lnTo>
                  <a:lnTo>
                    <a:pt x="6995" y="3448"/>
                  </a:lnTo>
                  <a:lnTo>
                    <a:pt x="7018" y="3421"/>
                  </a:lnTo>
                  <a:lnTo>
                    <a:pt x="7040" y="3393"/>
                  </a:lnTo>
                  <a:lnTo>
                    <a:pt x="7060" y="3363"/>
                  </a:lnTo>
                  <a:lnTo>
                    <a:pt x="7080" y="3334"/>
                  </a:lnTo>
                  <a:lnTo>
                    <a:pt x="7099" y="3303"/>
                  </a:lnTo>
                  <a:lnTo>
                    <a:pt x="7117" y="3273"/>
                  </a:lnTo>
                  <a:lnTo>
                    <a:pt x="7133" y="3241"/>
                  </a:lnTo>
                  <a:lnTo>
                    <a:pt x="7148" y="3208"/>
                  </a:lnTo>
                  <a:lnTo>
                    <a:pt x="7163" y="3175"/>
                  </a:lnTo>
                  <a:lnTo>
                    <a:pt x="7174" y="3141"/>
                  </a:lnTo>
                  <a:lnTo>
                    <a:pt x="7186" y="3106"/>
                  </a:lnTo>
                  <a:lnTo>
                    <a:pt x="7197" y="3071"/>
                  </a:lnTo>
                  <a:lnTo>
                    <a:pt x="7206" y="3036"/>
                  </a:lnTo>
                  <a:lnTo>
                    <a:pt x="7213" y="3000"/>
                  </a:lnTo>
                  <a:lnTo>
                    <a:pt x="7220" y="2964"/>
                  </a:lnTo>
                  <a:lnTo>
                    <a:pt x="7225" y="2926"/>
                  </a:lnTo>
                  <a:lnTo>
                    <a:pt x="7228" y="2890"/>
                  </a:lnTo>
                  <a:lnTo>
                    <a:pt x="7231" y="2852"/>
                  </a:lnTo>
                  <a:lnTo>
                    <a:pt x="7232" y="2813"/>
                  </a:lnTo>
                  <a:lnTo>
                    <a:pt x="7232" y="2813"/>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4" name="Freeform 6"/>
            <p:cNvSpPr>
              <a:spLocks/>
            </p:cNvSpPr>
            <p:nvPr/>
          </p:nvSpPr>
          <p:spPr bwMode="auto">
            <a:xfrm>
              <a:off x="6622940" y="-228599"/>
              <a:ext cx="1990944" cy="984976"/>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5" name="Freeform 7"/>
            <p:cNvSpPr>
              <a:spLocks/>
            </p:cNvSpPr>
            <p:nvPr/>
          </p:nvSpPr>
          <p:spPr bwMode="auto">
            <a:xfrm>
              <a:off x="6323012" y="152400"/>
              <a:ext cx="1219200" cy="733770"/>
            </a:xfrm>
            <a:custGeom>
              <a:avLst/>
              <a:gdLst/>
              <a:ahLst/>
              <a:cxnLst>
                <a:cxn ang="0">
                  <a:pos x="3413" y="684"/>
                </a:cxn>
                <a:cxn ang="0">
                  <a:pos x="3351" y="570"/>
                </a:cxn>
                <a:cxn ang="0">
                  <a:pos x="3256" y="472"/>
                </a:cxn>
                <a:cxn ang="0">
                  <a:pos x="3131" y="391"/>
                </a:cxn>
                <a:cxn ang="0">
                  <a:pos x="2981" y="330"/>
                </a:cxn>
                <a:cxn ang="0">
                  <a:pos x="2812" y="294"/>
                </a:cxn>
                <a:cxn ang="0">
                  <a:pos x="2667" y="285"/>
                </a:cxn>
                <a:cxn ang="0">
                  <a:pos x="2507" y="296"/>
                </a:cxn>
                <a:cxn ang="0">
                  <a:pos x="2365" y="247"/>
                </a:cxn>
                <a:cxn ang="0">
                  <a:pos x="2183" y="110"/>
                </a:cxn>
                <a:cxn ang="0">
                  <a:pos x="1938" y="24"/>
                </a:cxn>
                <a:cxn ang="0">
                  <a:pos x="1713" y="0"/>
                </a:cxn>
                <a:cxn ang="0">
                  <a:pos x="1521" y="17"/>
                </a:cxn>
                <a:cxn ang="0">
                  <a:pos x="1346" y="63"/>
                </a:cxn>
                <a:cxn ang="0">
                  <a:pos x="1197" y="136"/>
                </a:cxn>
                <a:cxn ang="0">
                  <a:pos x="1076" y="231"/>
                </a:cxn>
                <a:cxn ang="0">
                  <a:pos x="992" y="344"/>
                </a:cxn>
                <a:cxn ang="0">
                  <a:pos x="948" y="471"/>
                </a:cxn>
                <a:cxn ang="0">
                  <a:pos x="945" y="527"/>
                </a:cxn>
                <a:cxn ang="0">
                  <a:pos x="770" y="527"/>
                </a:cxn>
                <a:cxn ang="0">
                  <a:pos x="563" y="560"/>
                </a:cxn>
                <a:cxn ang="0">
                  <a:pos x="377" y="623"/>
                </a:cxn>
                <a:cxn ang="0">
                  <a:pos x="223" y="715"/>
                </a:cxn>
                <a:cxn ang="0">
                  <a:pos x="104" y="830"/>
                </a:cxn>
                <a:cxn ang="0">
                  <a:pos x="27" y="961"/>
                </a:cxn>
                <a:cxn ang="0">
                  <a:pos x="0" y="1108"/>
                </a:cxn>
                <a:cxn ang="0">
                  <a:pos x="18" y="1225"/>
                </a:cxn>
                <a:cxn ang="0">
                  <a:pos x="84" y="1361"/>
                </a:cxn>
                <a:cxn ang="0">
                  <a:pos x="196" y="1479"/>
                </a:cxn>
                <a:cxn ang="0">
                  <a:pos x="344" y="1575"/>
                </a:cxn>
                <a:cxn ang="0">
                  <a:pos x="524" y="1645"/>
                </a:cxn>
                <a:cxn ang="0">
                  <a:pos x="726" y="1684"/>
                </a:cxn>
                <a:cxn ang="0">
                  <a:pos x="919" y="1689"/>
                </a:cxn>
                <a:cxn ang="0">
                  <a:pos x="1211" y="1639"/>
                </a:cxn>
                <a:cxn ang="0">
                  <a:pos x="1368" y="1631"/>
                </a:cxn>
                <a:cxn ang="0">
                  <a:pos x="1515" y="1690"/>
                </a:cxn>
                <a:cxn ang="0">
                  <a:pos x="1685" y="1726"/>
                </a:cxn>
                <a:cxn ang="0">
                  <a:pos x="1829" y="1735"/>
                </a:cxn>
                <a:cxn ang="0">
                  <a:pos x="2044" y="1716"/>
                </a:cxn>
                <a:cxn ang="0">
                  <a:pos x="2236" y="1657"/>
                </a:cxn>
                <a:cxn ang="0">
                  <a:pos x="2394" y="1566"/>
                </a:cxn>
                <a:cxn ang="0">
                  <a:pos x="2503" y="1589"/>
                </a:cxn>
                <a:cxn ang="0">
                  <a:pos x="2655" y="1645"/>
                </a:cxn>
                <a:cxn ang="0">
                  <a:pos x="2827" y="1675"/>
                </a:cxn>
                <a:cxn ang="0">
                  <a:pos x="2975" y="1680"/>
                </a:cxn>
                <a:cxn ang="0">
                  <a:pos x="3165" y="1657"/>
                </a:cxn>
                <a:cxn ang="0">
                  <a:pos x="3335" y="1604"/>
                </a:cxn>
                <a:cxn ang="0">
                  <a:pos x="3479" y="1527"/>
                </a:cxn>
                <a:cxn ang="0">
                  <a:pos x="3593" y="1428"/>
                </a:cxn>
                <a:cxn ang="0">
                  <a:pos x="3670" y="1313"/>
                </a:cxn>
                <a:cxn ang="0">
                  <a:pos x="3703" y="1183"/>
                </a:cxn>
                <a:cxn ang="0">
                  <a:pos x="3694" y="1068"/>
                </a:cxn>
                <a:cxn ang="0">
                  <a:pos x="3630" y="933"/>
                </a:cxn>
                <a:cxn ang="0">
                  <a:pos x="3519" y="815"/>
                </a:cxn>
              </a:cxnLst>
              <a:rect l="0" t="0" r="r" b="b"/>
              <a:pathLst>
                <a:path w="3704" h="1735">
                  <a:moveTo>
                    <a:pt x="3431" y="756"/>
                  </a:moveTo>
                  <a:lnTo>
                    <a:pt x="3431" y="756"/>
                  </a:lnTo>
                  <a:lnTo>
                    <a:pt x="3427" y="732"/>
                  </a:lnTo>
                  <a:lnTo>
                    <a:pt x="3421" y="708"/>
                  </a:lnTo>
                  <a:lnTo>
                    <a:pt x="3413" y="684"/>
                  </a:lnTo>
                  <a:lnTo>
                    <a:pt x="3404" y="659"/>
                  </a:lnTo>
                  <a:lnTo>
                    <a:pt x="3393" y="637"/>
                  </a:lnTo>
                  <a:lnTo>
                    <a:pt x="3381" y="614"/>
                  </a:lnTo>
                  <a:lnTo>
                    <a:pt x="3368" y="593"/>
                  </a:lnTo>
                  <a:lnTo>
                    <a:pt x="3351" y="570"/>
                  </a:lnTo>
                  <a:lnTo>
                    <a:pt x="3336" y="549"/>
                  </a:lnTo>
                  <a:lnTo>
                    <a:pt x="3318" y="530"/>
                  </a:lnTo>
                  <a:lnTo>
                    <a:pt x="3298" y="510"/>
                  </a:lnTo>
                  <a:lnTo>
                    <a:pt x="3277" y="490"/>
                  </a:lnTo>
                  <a:lnTo>
                    <a:pt x="3256" y="472"/>
                  </a:lnTo>
                  <a:lnTo>
                    <a:pt x="3233" y="454"/>
                  </a:lnTo>
                  <a:lnTo>
                    <a:pt x="3209" y="438"/>
                  </a:lnTo>
                  <a:lnTo>
                    <a:pt x="3184" y="421"/>
                  </a:lnTo>
                  <a:lnTo>
                    <a:pt x="3158" y="406"/>
                  </a:lnTo>
                  <a:lnTo>
                    <a:pt x="3131" y="391"/>
                  </a:lnTo>
                  <a:lnTo>
                    <a:pt x="3104" y="377"/>
                  </a:lnTo>
                  <a:lnTo>
                    <a:pt x="3073" y="364"/>
                  </a:lnTo>
                  <a:lnTo>
                    <a:pt x="3043" y="352"/>
                  </a:lnTo>
                  <a:lnTo>
                    <a:pt x="3013" y="341"/>
                  </a:lnTo>
                  <a:lnTo>
                    <a:pt x="2981" y="330"/>
                  </a:lnTo>
                  <a:lnTo>
                    <a:pt x="2950" y="321"/>
                  </a:lnTo>
                  <a:lnTo>
                    <a:pt x="2916" y="312"/>
                  </a:lnTo>
                  <a:lnTo>
                    <a:pt x="2882" y="305"/>
                  </a:lnTo>
                  <a:lnTo>
                    <a:pt x="2848" y="299"/>
                  </a:lnTo>
                  <a:lnTo>
                    <a:pt x="2812" y="294"/>
                  </a:lnTo>
                  <a:lnTo>
                    <a:pt x="2778" y="290"/>
                  </a:lnTo>
                  <a:lnTo>
                    <a:pt x="2741" y="287"/>
                  </a:lnTo>
                  <a:lnTo>
                    <a:pt x="2704" y="285"/>
                  </a:lnTo>
                  <a:lnTo>
                    <a:pt x="2667" y="285"/>
                  </a:lnTo>
                  <a:lnTo>
                    <a:pt x="2667" y="285"/>
                  </a:lnTo>
                  <a:lnTo>
                    <a:pt x="2634" y="285"/>
                  </a:lnTo>
                  <a:lnTo>
                    <a:pt x="2602" y="287"/>
                  </a:lnTo>
                  <a:lnTo>
                    <a:pt x="2569" y="288"/>
                  </a:lnTo>
                  <a:lnTo>
                    <a:pt x="2537" y="293"/>
                  </a:lnTo>
                  <a:lnTo>
                    <a:pt x="2507" y="296"/>
                  </a:lnTo>
                  <a:lnTo>
                    <a:pt x="2476" y="300"/>
                  </a:lnTo>
                  <a:lnTo>
                    <a:pt x="2417" y="314"/>
                  </a:lnTo>
                  <a:lnTo>
                    <a:pt x="2417" y="314"/>
                  </a:lnTo>
                  <a:lnTo>
                    <a:pt x="2393" y="279"/>
                  </a:lnTo>
                  <a:lnTo>
                    <a:pt x="2365" y="247"/>
                  </a:lnTo>
                  <a:lnTo>
                    <a:pt x="2334" y="216"/>
                  </a:lnTo>
                  <a:lnTo>
                    <a:pt x="2300" y="187"/>
                  </a:lnTo>
                  <a:lnTo>
                    <a:pt x="2264" y="158"/>
                  </a:lnTo>
                  <a:lnTo>
                    <a:pt x="2225" y="133"/>
                  </a:lnTo>
                  <a:lnTo>
                    <a:pt x="2183" y="110"/>
                  </a:lnTo>
                  <a:lnTo>
                    <a:pt x="2137" y="88"/>
                  </a:lnTo>
                  <a:lnTo>
                    <a:pt x="2091" y="68"/>
                  </a:lnTo>
                  <a:lnTo>
                    <a:pt x="2042" y="51"/>
                  </a:lnTo>
                  <a:lnTo>
                    <a:pt x="1991" y="36"/>
                  </a:lnTo>
                  <a:lnTo>
                    <a:pt x="1938" y="24"/>
                  </a:lnTo>
                  <a:lnTo>
                    <a:pt x="1884" y="14"/>
                  </a:lnTo>
                  <a:lnTo>
                    <a:pt x="1828" y="6"/>
                  </a:lnTo>
                  <a:lnTo>
                    <a:pt x="1771" y="2"/>
                  </a:lnTo>
                  <a:lnTo>
                    <a:pt x="1713" y="0"/>
                  </a:lnTo>
                  <a:lnTo>
                    <a:pt x="1713" y="0"/>
                  </a:lnTo>
                  <a:lnTo>
                    <a:pt x="1674" y="2"/>
                  </a:lnTo>
                  <a:lnTo>
                    <a:pt x="1635" y="3"/>
                  </a:lnTo>
                  <a:lnTo>
                    <a:pt x="1595" y="6"/>
                  </a:lnTo>
                  <a:lnTo>
                    <a:pt x="1558" y="11"/>
                  </a:lnTo>
                  <a:lnTo>
                    <a:pt x="1521" y="17"/>
                  </a:lnTo>
                  <a:lnTo>
                    <a:pt x="1484" y="24"/>
                  </a:lnTo>
                  <a:lnTo>
                    <a:pt x="1449" y="32"/>
                  </a:lnTo>
                  <a:lnTo>
                    <a:pt x="1414" y="42"/>
                  </a:lnTo>
                  <a:lnTo>
                    <a:pt x="1380" y="53"/>
                  </a:lnTo>
                  <a:lnTo>
                    <a:pt x="1346" y="63"/>
                  </a:lnTo>
                  <a:lnTo>
                    <a:pt x="1315" y="77"/>
                  </a:lnTo>
                  <a:lnTo>
                    <a:pt x="1283" y="91"/>
                  </a:lnTo>
                  <a:lnTo>
                    <a:pt x="1253" y="104"/>
                  </a:lnTo>
                  <a:lnTo>
                    <a:pt x="1224" y="121"/>
                  </a:lnTo>
                  <a:lnTo>
                    <a:pt x="1197" y="136"/>
                  </a:lnTo>
                  <a:lnTo>
                    <a:pt x="1170" y="154"/>
                  </a:lnTo>
                  <a:lnTo>
                    <a:pt x="1144" y="172"/>
                  </a:lnTo>
                  <a:lnTo>
                    <a:pt x="1120" y="192"/>
                  </a:lnTo>
                  <a:lnTo>
                    <a:pt x="1097" y="211"/>
                  </a:lnTo>
                  <a:lnTo>
                    <a:pt x="1076" y="231"/>
                  </a:lnTo>
                  <a:lnTo>
                    <a:pt x="1055" y="252"/>
                  </a:lnTo>
                  <a:lnTo>
                    <a:pt x="1037" y="275"/>
                  </a:lnTo>
                  <a:lnTo>
                    <a:pt x="1020" y="297"/>
                  </a:lnTo>
                  <a:lnTo>
                    <a:pt x="1005" y="320"/>
                  </a:lnTo>
                  <a:lnTo>
                    <a:pt x="992" y="344"/>
                  </a:lnTo>
                  <a:lnTo>
                    <a:pt x="980" y="368"/>
                  </a:lnTo>
                  <a:lnTo>
                    <a:pt x="969" y="394"/>
                  </a:lnTo>
                  <a:lnTo>
                    <a:pt x="960" y="418"/>
                  </a:lnTo>
                  <a:lnTo>
                    <a:pt x="954" y="444"/>
                  </a:lnTo>
                  <a:lnTo>
                    <a:pt x="948" y="471"/>
                  </a:lnTo>
                  <a:lnTo>
                    <a:pt x="945" y="496"/>
                  </a:lnTo>
                  <a:lnTo>
                    <a:pt x="945" y="524"/>
                  </a:lnTo>
                  <a:lnTo>
                    <a:pt x="945" y="524"/>
                  </a:lnTo>
                  <a:lnTo>
                    <a:pt x="945" y="527"/>
                  </a:lnTo>
                  <a:lnTo>
                    <a:pt x="945" y="527"/>
                  </a:lnTo>
                  <a:lnTo>
                    <a:pt x="901" y="525"/>
                  </a:lnTo>
                  <a:lnTo>
                    <a:pt x="857" y="524"/>
                  </a:lnTo>
                  <a:lnTo>
                    <a:pt x="857" y="524"/>
                  </a:lnTo>
                  <a:lnTo>
                    <a:pt x="812" y="525"/>
                  </a:lnTo>
                  <a:lnTo>
                    <a:pt x="770" y="527"/>
                  </a:lnTo>
                  <a:lnTo>
                    <a:pt x="726" y="531"/>
                  </a:lnTo>
                  <a:lnTo>
                    <a:pt x="684" y="536"/>
                  </a:lnTo>
                  <a:lnTo>
                    <a:pt x="643" y="542"/>
                  </a:lnTo>
                  <a:lnTo>
                    <a:pt x="602" y="551"/>
                  </a:lnTo>
                  <a:lnTo>
                    <a:pt x="563" y="560"/>
                  </a:lnTo>
                  <a:lnTo>
                    <a:pt x="524" y="570"/>
                  </a:lnTo>
                  <a:lnTo>
                    <a:pt x="486" y="581"/>
                  </a:lnTo>
                  <a:lnTo>
                    <a:pt x="448" y="595"/>
                  </a:lnTo>
                  <a:lnTo>
                    <a:pt x="412" y="608"/>
                  </a:lnTo>
                  <a:lnTo>
                    <a:pt x="377" y="623"/>
                  </a:lnTo>
                  <a:lnTo>
                    <a:pt x="344" y="640"/>
                  </a:lnTo>
                  <a:lnTo>
                    <a:pt x="312" y="658"/>
                  </a:lnTo>
                  <a:lnTo>
                    <a:pt x="281" y="676"/>
                  </a:lnTo>
                  <a:lnTo>
                    <a:pt x="252" y="696"/>
                  </a:lnTo>
                  <a:lnTo>
                    <a:pt x="223" y="715"/>
                  </a:lnTo>
                  <a:lnTo>
                    <a:pt x="196" y="736"/>
                  </a:lnTo>
                  <a:lnTo>
                    <a:pt x="170" y="759"/>
                  </a:lnTo>
                  <a:lnTo>
                    <a:pt x="146" y="782"/>
                  </a:lnTo>
                  <a:lnTo>
                    <a:pt x="125" y="804"/>
                  </a:lnTo>
                  <a:lnTo>
                    <a:pt x="104" y="830"/>
                  </a:lnTo>
                  <a:lnTo>
                    <a:pt x="84" y="854"/>
                  </a:lnTo>
                  <a:lnTo>
                    <a:pt x="68" y="880"/>
                  </a:lnTo>
                  <a:lnTo>
                    <a:pt x="53" y="907"/>
                  </a:lnTo>
                  <a:lnTo>
                    <a:pt x="39" y="934"/>
                  </a:lnTo>
                  <a:lnTo>
                    <a:pt x="27" y="961"/>
                  </a:lnTo>
                  <a:lnTo>
                    <a:pt x="18" y="990"/>
                  </a:lnTo>
                  <a:lnTo>
                    <a:pt x="10" y="1019"/>
                  </a:lnTo>
                  <a:lnTo>
                    <a:pt x="4" y="1047"/>
                  </a:lnTo>
                  <a:lnTo>
                    <a:pt x="1" y="1077"/>
                  </a:lnTo>
                  <a:lnTo>
                    <a:pt x="0" y="1108"/>
                  </a:lnTo>
                  <a:lnTo>
                    <a:pt x="0" y="1108"/>
                  </a:lnTo>
                  <a:lnTo>
                    <a:pt x="1" y="1138"/>
                  </a:lnTo>
                  <a:lnTo>
                    <a:pt x="4" y="1167"/>
                  </a:lnTo>
                  <a:lnTo>
                    <a:pt x="10" y="1197"/>
                  </a:lnTo>
                  <a:lnTo>
                    <a:pt x="18" y="1225"/>
                  </a:lnTo>
                  <a:lnTo>
                    <a:pt x="27" y="1254"/>
                  </a:lnTo>
                  <a:lnTo>
                    <a:pt x="39" y="1281"/>
                  </a:lnTo>
                  <a:lnTo>
                    <a:pt x="53" y="1308"/>
                  </a:lnTo>
                  <a:lnTo>
                    <a:pt x="68" y="1334"/>
                  </a:lnTo>
                  <a:lnTo>
                    <a:pt x="84" y="1361"/>
                  </a:lnTo>
                  <a:lnTo>
                    <a:pt x="104" y="1385"/>
                  </a:lnTo>
                  <a:lnTo>
                    <a:pt x="125" y="1409"/>
                  </a:lnTo>
                  <a:lnTo>
                    <a:pt x="146" y="1434"/>
                  </a:lnTo>
                  <a:lnTo>
                    <a:pt x="170" y="1456"/>
                  </a:lnTo>
                  <a:lnTo>
                    <a:pt x="196" y="1479"/>
                  </a:lnTo>
                  <a:lnTo>
                    <a:pt x="223" y="1500"/>
                  </a:lnTo>
                  <a:lnTo>
                    <a:pt x="252" y="1520"/>
                  </a:lnTo>
                  <a:lnTo>
                    <a:pt x="281" y="1539"/>
                  </a:lnTo>
                  <a:lnTo>
                    <a:pt x="312" y="1557"/>
                  </a:lnTo>
                  <a:lnTo>
                    <a:pt x="344" y="1575"/>
                  </a:lnTo>
                  <a:lnTo>
                    <a:pt x="377" y="1591"/>
                  </a:lnTo>
                  <a:lnTo>
                    <a:pt x="412" y="1607"/>
                  </a:lnTo>
                  <a:lnTo>
                    <a:pt x="448" y="1621"/>
                  </a:lnTo>
                  <a:lnTo>
                    <a:pt x="486" y="1633"/>
                  </a:lnTo>
                  <a:lnTo>
                    <a:pt x="524" y="1645"/>
                  </a:lnTo>
                  <a:lnTo>
                    <a:pt x="563" y="1655"/>
                  </a:lnTo>
                  <a:lnTo>
                    <a:pt x="602" y="1664"/>
                  </a:lnTo>
                  <a:lnTo>
                    <a:pt x="643" y="1672"/>
                  </a:lnTo>
                  <a:lnTo>
                    <a:pt x="684" y="1680"/>
                  </a:lnTo>
                  <a:lnTo>
                    <a:pt x="726" y="1684"/>
                  </a:lnTo>
                  <a:lnTo>
                    <a:pt x="770" y="1689"/>
                  </a:lnTo>
                  <a:lnTo>
                    <a:pt x="812" y="1690"/>
                  </a:lnTo>
                  <a:lnTo>
                    <a:pt x="857" y="1692"/>
                  </a:lnTo>
                  <a:lnTo>
                    <a:pt x="857" y="1692"/>
                  </a:lnTo>
                  <a:lnTo>
                    <a:pt x="919" y="1689"/>
                  </a:lnTo>
                  <a:lnTo>
                    <a:pt x="981" y="1684"/>
                  </a:lnTo>
                  <a:lnTo>
                    <a:pt x="1040" y="1678"/>
                  </a:lnTo>
                  <a:lnTo>
                    <a:pt x="1099" y="1668"/>
                  </a:lnTo>
                  <a:lnTo>
                    <a:pt x="1155" y="1654"/>
                  </a:lnTo>
                  <a:lnTo>
                    <a:pt x="1211" y="1639"/>
                  </a:lnTo>
                  <a:lnTo>
                    <a:pt x="1263" y="1621"/>
                  </a:lnTo>
                  <a:lnTo>
                    <a:pt x="1313" y="1601"/>
                  </a:lnTo>
                  <a:lnTo>
                    <a:pt x="1313" y="1601"/>
                  </a:lnTo>
                  <a:lnTo>
                    <a:pt x="1340" y="1616"/>
                  </a:lnTo>
                  <a:lnTo>
                    <a:pt x="1368" y="1631"/>
                  </a:lnTo>
                  <a:lnTo>
                    <a:pt x="1395" y="1645"/>
                  </a:lnTo>
                  <a:lnTo>
                    <a:pt x="1423" y="1657"/>
                  </a:lnTo>
                  <a:lnTo>
                    <a:pt x="1454" y="1669"/>
                  </a:lnTo>
                  <a:lnTo>
                    <a:pt x="1484" y="1681"/>
                  </a:lnTo>
                  <a:lnTo>
                    <a:pt x="1515" y="1690"/>
                  </a:lnTo>
                  <a:lnTo>
                    <a:pt x="1549" y="1699"/>
                  </a:lnTo>
                  <a:lnTo>
                    <a:pt x="1580" y="1708"/>
                  </a:lnTo>
                  <a:lnTo>
                    <a:pt x="1615" y="1716"/>
                  </a:lnTo>
                  <a:lnTo>
                    <a:pt x="1648" y="1722"/>
                  </a:lnTo>
                  <a:lnTo>
                    <a:pt x="1685" y="1726"/>
                  </a:lnTo>
                  <a:lnTo>
                    <a:pt x="1719" y="1731"/>
                  </a:lnTo>
                  <a:lnTo>
                    <a:pt x="1755" y="1734"/>
                  </a:lnTo>
                  <a:lnTo>
                    <a:pt x="1792" y="1735"/>
                  </a:lnTo>
                  <a:lnTo>
                    <a:pt x="1829" y="1735"/>
                  </a:lnTo>
                  <a:lnTo>
                    <a:pt x="1829" y="1735"/>
                  </a:lnTo>
                  <a:lnTo>
                    <a:pt x="1873" y="1735"/>
                  </a:lnTo>
                  <a:lnTo>
                    <a:pt x="1917" y="1732"/>
                  </a:lnTo>
                  <a:lnTo>
                    <a:pt x="1961" y="1728"/>
                  </a:lnTo>
                  <a:lnTo>
                    <a:pt x="2003" y="1722"/>
                  </a:lnTo>
                  <a:lnTo>
                    <a:pt x="2044" y="1716"/>
                  </a:lnTo>
                  <a:lnTo>
                    <a:pt x="2085" y="1707"/>
                  </a:lnTo>
                  <a:lnTo>
                    <a:pt x="2124" y="1696"/>
                  </a:lnTo>
                  <a:lnTo>
                    <a:pt x="2162" y="1684"/>
                  </a:lnTo>
                  <a:lnTo>
                    <a:pt x="2199" y="1671"/>
                  </a:lnTo>
                  <a:lnTo>
                    <a:pt x="2236" y="1657"/>
                  </a:lnTo>
                  <a:lnTo>
                    <a:pt x="2270" y="1640"/>
                  </a:lnTo>
                  <a:lnTo>
                    <a:pt x="2303" y="1624"/>
                  </a:lnTo>
                  <a:lnTo>
                    <a:pt x="2335" y="1606"/>
                  </a:lnTo>
                  <a:lnTo>
                    <a:pt x="2365" y="1588"/>
                  </a:lnTo>
                  <a:lnTo>
                    <a:pt x="2394" y="1566"/>
                  </a:lnTo>
                  <a:lnTo>
                    <a:pt x="2421" y="1545"/>
                  </a:lnTo>
                  <a:lnTo>
                    <a:pt x="2421" y="1545"/>
                  </a:lnTo>
                  <a:lnTo>
                    <a:pt x="2448" y="1560"/>
                  </a:lnTo>
                  <a:lnTo>
                    <a:pt x="2474" y="1575"/>
                  </a:lnTo>
                  <a:lnTo>
                    <a:pt x="2503" y="1589"/>
                  </a:lnTo>
                  <a:lnTo>
                    <a:pt x="2531" y="1601"/>
                  </a:lnTo>
                  <a:lnTo>
                    <a:pt x="2562" y="1613"/>
                  </a:lnTo>
                  <a:lnTo>
                    <a:pt x="2592" y="1625"/>
                  </a:lnTo>
                  <a:lnTo>
                    <a:pt x="2624" y="1634"/>
                  </a:lnTo>
                  <a:lnTo>
                    <a:pt x="2655" y="1645"/>
                  </a:lnTo>
                  <a:lnTo>
                    <a:pt x="2688" y="1652"/>
                  </a:lnTo>
                  <a:lnTo>
                    <a:pt x="2722" y="1660"/>
                  </a:lnTo>
                  <a:lnTo>
                    <a:pt x="2756" y="1666"/>
                  </a:lnTo>
                  <a:lnTo>
                    <a:pt x="2791" y="1671"/>
                  </a:lnTo>
                  <a:lnTo>
                    <a:pt x="2827" y="1675"/>
                  </a:lnTo>
                  <a:lnTo>
                    <a:pt x="2864" y="1678"/>
                  </a:lnTo>
                  <a:lnTo>
                    <a:pt x="2900" y="1680"/>
                  </a:lnTo>
                  <a:lnTo>
                    <a:pt x="2936" y="1680"/>
                  </a:lnTo>
                  <a:lnTo>
                    <a:pt x="2936" y="1680"/>
                  </a:lnTo>
                  <a:lnTo>
                    <a:pt x="2975" y="1680"/>
                  </a:lnTo>
                  <a:lnTo>
                    <a:pt x="3015" y="1678"/>
                  </a:lnTo>
                  <a:lnTo>
                    <a:pt x="3054" y="1674"/>
                  </a:lnTo>
                  <a:lnTo>
                    <a:pt x="3092" y="1669"/>
                  </a:lnTo>
                  <a:lnTo>
                    <a:pt x="3128" y="1663"/>
                  </a:lnTo>
                  <a:lnTo>
                    <a:pt x="3165" y="1657"/>
                  </a:lnTo>
                  <a:lnTo>
                    <a:pt x="3200" y="1648"/>
                  </a:lnTo>
                  <a:lnTo>
                    <a:pt x="3235" y="1639"/>
                  </a:lnTo>
                  <a:lnTo>
                    <a:pt x="3270" y="1628"/>
                  </a:lnTo>
                  <a:lnTo>
                    <a:pt x="3303" y="1616"/>
                  </a:lnTo>
                  <a:lnTo>
                    <a:pt x="3335" y="1604"/>
                  </a:lnTo>
                  <a:lnTo>
                    <a:pt x="3366" y="1591"/>
                  </a:lnTo>
                  <a:lnTo>
                    <a:pt x="3396" y="1575"/>
                  </a:lnTo>
                  <a:lnTo>
                    <a:pt x="3425" y="1560"/>
                  </a:lnTo>
                  <a:lnTo>
                    <a:pt x="3452" y="1544"/>
                  </a:lnTo>
                  <a:lnTo>
                    <a:pt x="3479" y="1527"/>
                  </a:lnTo>
                  <a:lnTo>
                    <a:pt x="3505" y="1509"/>
                  </a:lnTo>
                  <a:lnTo>
                    <a:pt x="3529" y="1489"/>
                  </a:lnTo>
                  <a:lnTo>
                    <a:pt x="3552" y="1470"/>
                  </a:lnTo>
                  <a:lnTo>
                    <a:pt x="3573" y="1449"/>
                  </a:lnTo>
                  <a:lnTo>
                    <a:pt x="3593" y="1428"/>
                  </a:lnTo>
                  <a:lnTo>
                    <a:pt x="3612" y="1406"/>
                  </a:lnTo>
                  <a:lnTo>
                    <a:pt x="3629" y="1384"/>
                  </a:lnTo>
                  <a:lnTo>
                    <a:pt x="3644" y="1360"/>
                  </a:lnTo>
                  <a:lnTo>
                    <a:pt x="3658" y="1337"/>
                  </a:lnTo>
                  <a:lnTo>
                    <a:pt x="3670" y="1313"/>
                  </a:lnTo>
                  <a:lnTo>
                    <a:pt x="3680" y="1287"/>
                  </a:lnTo>
                  <a:lnTo>
                    <a:pt x="3689" y="1262"/>
                  </a:lnTo>
                  <a:lnTo>
                    <a:pt x="3695" y="1236"/>
                  </a:lnTo>
                  <a:lnTo>
                    <a:pt x="3701" y="1210"/>
                  </a:lnTo>
                  <a:lnTo>
                    <a:pt x="3703" y="1183"/>
                  </a:lnTo>
                  <a:lnTo>
                    <a:pt x="3704" y="1156"/>
                  </a:lnTo>
                  <a:lnTo>
                    <a:pt x="3704" y="1156"/>
                  </a:lnTo>
                  <a:lnTo>
                    <a:pt x="3703" y="1127"/>
                  </a:lnTo>
                  <a:lnTo>
                    <a:pt x="3700" y="1097"/>
                  </a:lnTo>
                  <a:lnTo>
                    <a:pt x="3694" y="1068"/>
                  </a:lnTo>
                  <a:lnTo>
                    <a:pt x="3685" y="1040"/>
                  </a:lnTo>
                  <a:lnTo>
                    <a:pt x="3674" y="1013"/>
                  </a:lnTo>
                  <a:lnTo>
                    <a:pt x="3662" y="985"/>
                  </a:lnTo>
                  <a:lnTo>
                    <a:pt x="3647" y="958"/>
                  </a:lnTo>
                  <a:lnTo>
                    <a:pt x="3630" y="933"/>
                  </a:lnTo>
                  <a:lnTo>
                    <a:pt x="3612" y="907"/>
                  </a:lnTo>
                  <a:lnTo>
                    <a:pt x="3591" y="883"/>
                  </a:lnTo>
                  <a:lnTo>
                    <a:pt x="3569" y="859"/>
                  </a:lnTo>
                  <a:lnTo>
                    <a:pt x="3544" y="838"/>
                  </a:lnTo>
                  <a:lnTo>
                    <a:pt x="3519" y="815"/>
                  </a:lnTo>
                  <a:lnTo>
                    <a:pt x="3492" y="794"/>
                  </a:lnTo>
                  <a:lnTo>
                    <a:pt x="3461" y="774"/>
                  </a:lnTo>
                  <a:lnTo>
                    <a:pt x="3431" y="756"/>
                  </a:lnTo>
                  <a:lnTo>
                    <a:pt x="3431" y="75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7" name="Freeform 6"/>
            <p:cNvSpPr>
              <a:spLocks/>
            </p:cNvSpPr>
            <p:nvPr/>
          </p:nvSpPr>
          <p:spPr bwMode="auto">
            <a:xfrm>
              <a:off x="7847012" y="9066"/>
              <a:ext cx="1278343" cy="990968"/>
            </a:xfrm>
            <a:custGeom>
              <a:avLst/>
              <a:gdLst/>
              <a:ahLst/>
              <a:cxnLst>
                <a:cxn ang="0">
                  <a:pos x="7205" y="2585"/>
                </a:cxn>
                <a:cxn ang="0">
                  <a:pos x="7101" y="2327"/>
                </a:cxn>
                <a:cxn ang="0">
                  <a:pos x="6932" y="2112"/>
                </a:cxn>
                <a:cxn ang="0">
                  <a:pos x="6863" y="1852"/>
                </a:cxn>
                <a:cxn ang="0">
                  <a:pos x="6826" y="1554"/>
                </a:cxn>
                <a:cxn ang="0">
                  <a:pos x="6690" y="1233"/>
                </a:cxn>
                <a:cxn ang="0">
                  <a:pos x="6289" y="831"/>
                </a:cxn>
                <a:cxn ang="0">
                  <a:pos x="5968" y="696"/>
                </a:cxn>
                <a:cxn ang="0">
                  <a:pos x="5670" y="658"/>
                </a:cxn>
                <a:cxn ang="0">
                  <a:pos x="5339" y="705"/>
                </a:cxn>
                <a:cxn ang="0">
                  <a:pos x="5072" y="714"/>
                </a:cxn>
                <a:cxn ang="0">
                  <a:pos x="4815" y="342"/>
                </a:cxn>
                <a:cxn ang="0">
                  <a:pos x="4439" y="91"/>
                </a:cxn>
                <a:cxn ang="0">
                  <a:pos x="3979" y="0"/>
                </a:cxn>
                <a:cxn ang="0">
                  <a:pos x="3670" y="40"/>
                </a:cxn>
                <a:cxn ang="0">
                  <a:pos x="3361" y="171"/>
                </a:cxn>
                <a:cxn ang="0">
                  <a:pos x="3105" y="381"/>
                </a:cxn>
                <a:cxn ang="0">
                  <a:pos x="2876" y="401"/>
                </a:cxn>
                <a:cxn ang="0">
                  <a:pos x="2579" y="363"/>
                </a:cxn>
                <a:cxn ang="0">
                  <a:pos x="2168" y="436"/>
                </a:cxn>
                <a:cxn ang="0">
                  <a:pos x="1785" y="666"/>
                </a:cxn>
                <a:cxn ang="0">
                  <a:pos x="1513" y="1019"/>
                </a:cxn>
                <a:cxn ang="0">
                  <a:pos x="1261" y="1116"/>
                </a:cxn>
                <a:cxn ang="0">
                  <a:pos x="982" y="1133"/>
                </a:cxn>
                <a:cxn ang="0">
                  <a:pos x="702" y="1220"/>
                </a:cxn>
                <a:cxn ang="0">
                  <a:pos x="272" y="1548"/>
                </a:cxn>
                <a:cxn ang="0">
                  <a:pos x="62" y="1924"/>
                </a:cxn>
                <a:cxn ang="0">
                  <a:pos x="4" y="2215"/>
                </a:cxn>
                <a:cxn ang="0">
                  <a:pos x="15" y="2496"/>
                </a:cxn>
                <a:cxn ang="0">
                  <a:pos x="101" y="2790"/>
                </a:cxn>
                <a:cxn ang="0">
                  <a:pos x="256" y="3045"/>
                </a:cxn>
                <a:cxn ang="0">
                  <a:pos x="329" y="3276"/>
                </a:cxn>
                <a:cxn ang="0">
                  <a:pos x="234" y="3638"/>
                </a:cxn>
                <a:cxn ang="0">
                  <a:pos x="243" y="3936"/>
                </a:cxn>
                <a:cxn ang="0">
                  <a:pos x="321" y="4218"/>
                </a:cxn>
                <a:cxn ang="0">
                  <a:pos x="619" y="4638"/>
                </a:cxn>
                <a:cxn ang="0">
                  <a:pos x="1012" y="4874"/>
                </a:cxn>
                <a:cxn ang="0">
                  <a:pos x="1300" y="4941"/>
                </a:cxn>
                <a:cxn ang="0">
                  <a:pos x="1542" y="5001"/>
                </a:cxn>
                <a:cxn ang="0">
                  <a:pos x="1758" y="5252"/>
                </a:cxn>
                <a:cxn ang="0">
                  <a:pos x="2047" y="5418"/>
                </a:cxn>
                <a:cxn ang="0">
                  <a:pos x="2387" y="5478"/>
                </a:cxn>
                <a:cxn ang="0">
                  <a:pos x="2690" y="5430"/>
                </a:cxn>
                <a:cxn ang="0">
                  <a:pos x="2981" y="5279"/>
                </a:cxn>
                <a:cxn ang="0">
                  <a:pos x="3204" y="5045"/>
                </a:cxn>
                <a:cxn ang="0">
                  <a:pos x="3356" y="5160"/>
                </a:cxn>
                <a:cxn ang="0">
                  <a:pos x="3612" y="5427"/>
                </a:cxn>
                <a:cxn ang="0">
                  <a:pos x="3952" y="5581"/>
                </a:cxn>
                <a:cxn ang="0">
                  <a:pos x="4278" y="5604"/>
                </a:cxn>
                <a:cxn ang="0">
                  <a:pos x="4572" y="5529"/>
                </a:cxn>
                <a:cxn ang="0">
                  <a:pos x="4823" y="5375"/>
                </a:cxn>
                <a:cxn ang="0">
                  <a:pos x="5000" y="5178"/>
                </a:cxn>
                <a:cxn ang="0">
                  <a:pos x="5297" y="5268"/>
                </a:cxn>
                <a:cxn ang="0">
                  <a:pos x="5580" y="5279"/>
                </a:cxn>
                <a:cxn ang="0">
                  <a:pos x="5872" y="5221"/>
                </a:cxn>
                <a:cxn ang="0">
                  <a:pos x="6247" y="5011"/>
                </a:cxn>
                <a:cxn ang="0">
                  <a:pos x="6576" y="4581"/>
                </a:cxn>
                <a:cxn ang="0">
                  <a:pos x="6663" y="4301"/>
                </a:cxn>
                <a:cxn ang="0">
                  <a:pos x="6678" y="3992"/>
                </a:cxn>
                <a:cxn ang="0">
                  <a:pos x="6719" y="3669"/>
                </a:cxn>
                <a:cxn ang="0">
                  <a:pos x="6995" y="3448"/>
                </a:cxn>
                <a:cxn ang="0">
                  <a:pos x="7174" y="3141"/>
                </a:cxn>
                <a:cxn ang="0">
                  <a:pos x="7232" y="2813"/>
                </a:cxn>
              </a:cxnLst>
              <a:rect l="0" t="0" r="r" b="b"/>
              <a:pathLst>
                <a:path w="7232" h="5608">
                  <a:moveTo>
                    <a:pt x="7232" y="2813"/>
                  </a:moveTo>
                  <a:lnTo>
                    <a:pt x="7232" y="2813"/>
                  </a:lnTo>
                  <a:lnTo>
                    <a:pt x="7231" y="2784"/>
                  </a:lnTo>
                  <a:lnTo>
                    <a:pt x="7230" y="2754"/>
                  </a:lnTo>
                  <a:lnTo>
                    <a:pt x="7227" y="2726"/>
                  </a:lnTo>
                  <a:lnTo>
                    <a:pt x="7225" y="2697"/>
                  </a:lnTo>
                  <a:lnTo>
                    <a:pt x="7220" y="2668"/>
                  </a:lnTo>
                  <a:lnTo>
                    <a:pt x="7217" y="2640"/>
                  </a:lnTo>
                  <a:lnTo>
                    <a:pt x="7211" y="2613"/>
                  </a:lnTo>
                  <a:lnTo>
                    <a:pt x="7205" y="2585"/>
                  </a:lnTo>
                  <a:lnTo>
                    <a:pt x="7198" y="2558"/>
                  </a:lnTo>
                  <a:lnTo>
                    <a:pt x="7190" y="2531"/>
                  </a:lnTo>
                  <a:lnTo>
                    <a:pt x="7181" y="2503"/>
                  </a:lnTo>
                  <a:lnTo>
                    <a:pt x="7172" y="2478"/>
                  </a:lnTo>
                  <a:lnTo>
                    <a:pt x="7161" y="2452"/>
                  </a:lnTo>
                  <a:lnTo>
                    <a:pt x="7151" y="2426"/>
                  </a:lnTo>
                  <a:lnTo>
                    <a:pt x="7139" y="2401"/>
                  </a:lnTo>
                  <a:lnTo>
                    <a:pt x="7127" y="2375"/>
                  </a:lnTo>
                  <a:lnTo>
                    <a:pt x="7114" y="2352"/>
                  </a:lnTo>
                  <a:lnTo>
                    <a:pt x="7101" y="2327"/>
                  </a:lnTo>
                  <a:lnTo>
                    <a:pt x="7087" y="2303"/>
                  </a:lnTo>
                  <a:lnTo>
                    <a:pt x="7072" y="2280"/>
                  </a:lnTo>
                  <a:lnTo>
                    <a:pt x="7057" y="2257"/>
                  </a:lnTo>
                  <a:lnTo>
                    <a:pt x="7040" y="2235"/>
                  </a:lnTo>
                  <a:lnTo>
                    <a:pt x="7024" y="2214"/>
                  </a:lnTo>
                  <a:lnTo>
                    <a:pt x="7007" y="2193"/>
                  </a:lnTo>
                  <a:lnTo>
                    <a:pt x="6988" y="2171"/>
                  </a:lnTo>
                  <a:lnTo>
                    <a:pt x="6971" y="2151"/>
                  </a:lnTo>
                  <a:lnTo>
                    <a:pt x="6952" y="2131"/>
                  </a:lnTo>
                  <a:lnTo>
                    <a:pt x="6932" y="2112"/>
                  </a:lnTo>
                  <a:lnTo>
                    <a:pt x="6912" y="2094"/>
                  </a:lnTo>
                  <a:lnTo>
                    <a:pt x="6892" y="2076"/>
                  </a:lnTo>
                  <a:lnTo>
                    <a:pt x="6870" y="2058"/>
                  </a:lnTo>
                  <a:lnTo>
                    <a:pt x="6848" y="2041"/>
                  </a:lnTo>
                  <a:lnTo>
                    <a:pt x="6848" y="2041"/>
                  </a:lnTo>
                  <a:lnTo>
                    <a:pt x="6855" y="1995"/>
                  </a:lnTo>
                  <a:lnTo>
                    <a:pt x="6860" y="1948"/>
                  </a:lnTo>
                  <a:lnTo>
                    <a:pt x="6862" y="1900"/>
                  </a:lnTo>
                  <a:lnTo>
                    <a:pt x="6863" y="1852"/>
                  </a:lnTo>
                  <a:lnTo>
                    <a:pt x="6863" y="1852"/>
                  </a:lnTo>
                  <a:lnTo>
                    <a:pt x="6863" y="1822"/>
                  </a:lnTo>
                  <a:lnTo>
                    <a:pt x="6862" y="1791"/>
                  </a:lnTo>
                  <a:lnTo>
                    <a:pt x="6860" y="1760"/>
                  </a:lnTo>
                  <a:lnTo>
                    <a:pt x="6858" y="1730"/>
                  </a:lnTo>
                  <a:lnTo>
                    <a:pt x="6854" y="1700"/>
                  </a:lnTo>
                  <a:lnTo>
                    <a:pt x="6849" y="1670"/>
                  </a:lnTo>
                  <a:lnTo>
                    <a:pt x="6845" y="1640"/>
                  </a:lnTo>
                  <a:lnTo>
                    <a:pt x="6840" y="1612"/>
                  </a:lnTo>
                  <a:lnTo>
                    <a:pt x="6833" y="1582"/>
                  </a:lnTo>
                  <a:lnTo>
                    <a:pt x="6826" y="1554"/>
                  </a:lnTo>
                  <a:lnTo>
                    <a:pt x="6819" y="1525"/>
                  </a:lnTo>
                  <a:lnTo>
                    <a:pt x="6810" y="1496"/>
                  </a:lnTo>
                  <a:lnTo>
                    <a:pt x="6801" y="1469"/>
                  </a:lnTo>
                  <a:lnTo>
                    <a:pt x="6792" y="1441"/>
                  </a:lnTo>
                  <a:lnTo>
                    <a:pt x="6781" y="1414"/>
                  </a:lnTo>
                  <a:lnTo>
                    <a:pt x="6769" y="1387"/>
                  </a:lnTo>
                  <a:lnTo>
                    <a:pt x="6759" y="1361"/>
                  </a:lnTo>
                  <a:lnTo>
                    <a:pt x="6746" y="1334"/>
                  </a:lnTo>
                  <a:lnTo>
                    <a:pt x="6720" y="1283"/>
                  </a:lnTo>
                  <a:lnTo>
                    <a:pt x="6690" y="1233"/>
                  </a:lnTo>
                  <a:lnTo>
                    <a:pt x="6660" y="1184"/>
                  </a:lnTo>
                  <a:lnTo>
                    <a:pt x="6627" y="1137"/>
                  </a:lnTo>
                  <a:lnTo>
                    <a:pt x="6591" y="1092"/>
                  </a:lnTo>
                  <a:lnTo>
                    <a:pt x="6554" y="1049"/>
                  </a:lnTo>
                  <a:lnTo>
                    <a:pt x="6514" y="1008"/>
                  </a:lnTo>
                  <a:lnTo>
                    <a:pt x="6472" y="969"/>
                  </a:lnTo>
                  <a:lnTo>
                    <a:pt x="6429" y="931"/>
                  </a:lnTo>
                  <a:lnTo>
                    <a:pt x="6384" y="896"/>
                  </a:lnTo>
                  <a:lnTo>
                    <a:pt x="6337" y="863"/>
                  </a:lnTo>
                  <a:lnTo>
                    <a:pt x="6289" y="831"/>
                  </a:lnTo>
                  <a:lnTo>
                    <a:pt x="6239" y="803"/>
                  </a:lnTo>
                  <a:lnTo>
                    <a:pt x="6187" y="776"/>
                  </a:lnTo>
                  <a:lnTo>
                    <a:pt x="6162" y="764"/>
                  </a:lnTo>
                  <a:lnTo>
                    <a:pt x="6134" y="752"/>
                  </a:lnTo>
                  <a:lnTo>
                    <a:pt x="6107" y="742"/>
                  </a:lnTo>
                  <a:lnTo>
                    <a:pt x="6080" y="731"/>
                  </a:lnTo>
                  <a:lnTo>
                    <a:pt x="6053" y="722"/>
                  </a:lnTo>
                  <a:lnTo>
                    <a:pt x="6025" y="712"/>
                  </a:lnTo>
                  <a:lnTo>
                    <a:pt x="5997" y="704"/>
                  </a:lnTo>
                  <a:lnTo>
                    <a:pt x="5968" y="696"/>
                  </a:lnTo>
                  <a:lnTo>
                    <a:pt x="5940" y="689"/>
                  </a:lnTo>
                  <a:lnTo>
                    <a:pt x="5911" y="683"/>
                  </a:lnTo>
                  <a:lnTo>
                    <a:pt x="5881" y="677"/>
                  </a:lnTo>
                  <a:lnTo>
                    <a:pt x="5852" y="672"/>
                  </a:lnTo>
                  <a:lnTo>
                    <a:pt x="5822" y="669"/>
                  </a:lnTo>
                  <a:lnTo>
                    <a:pt x="5792" y="665"/>
                  </a:lnTo>
                  <a:lnTo>
                    <a:pt x="5762" y="661"/>
                  </a:lnTo>
                  <a:lnTo>
                    <a:pt x="5732" y="660"/>
                  </a:lnTo>
                  <a:lnTo>
                    <a:pt x="5701" y="659"/>
                  </a:lnTo>
                  <a:lnTo>
                    <a:pt x="5670" y="658"/>
                  </a:lnTo>
                  <a:lnTo>
                    <a:pt x="5670" y="658"/>
                  </a:lnTo>
                  <a:lnTo>
                    <a:pt x="5632" y="659"/>
                  </a:lnTo>
                  <a:lnTo>
                    <a:pt x="5594" y="660"/>
                  </a:lnTo>
                  <a:lnTo>
                    <a:pt x="5556" y="664"/>
                  </a:lnTo>
                  <a:lnTo>
                    <a:pt x="5520" y="667"/>
                  </a:lnTo>
                  <a:lnTo>
                    <a:pt x="5483" y="673"/>
                  </a:lnTo>
                  <a:lnTo>
                    <a:pt x="5447" y="679"/>
                  </a:lnTo>
                  <a:lnTo>
                    <a:pt x="5410" y="687"/>
                  </a:lnTo>
                  <a:lnTo>
                    <a:pt x="5375" y="696"/>
                  </a:lnTo>
                  <a:lnTo>
                    <a:pt x="5339" y="705"/>
                  </a:lnTo>
                  <a:lnTo>
                    <a:pt x="5304" y="716"/>
                  </a:lnTo>
                  <a:lnTo>
                    <a:pt x="5270" y="727"/>
                  </a:lnTo>
                  <a:lnTo>
                    <a:pt x="5237" y="740"/>
                  </a:lnTo>
                  <a:lnTo>
                    <a:pt x="5203" y="753"/>
                  </a:lnTo>
                  <a:lnTo>
                    <a:pt x="5170" y="767"/>
                  </a:lnTo>
                  <a:lnTo>
                    <a:pt x="5138" y="784"/>
                  </a:lnTo>
                  <a:lnTo>
                    <a:pt x="5106" y="800"/>
                  </a:lnTo>
                  <a:lnTo>
                    <a:pt x="5106" y="800"/>
                  </a:lnTo>
                  <a:lnTo>
                    <a:pt x="5090" y="757"/>
                  </a:lnTo>
                  <a:lnTo>
                    <a:pt x="5072" y="714"/>
                  </a:lnTo>
                  <a:lnTo>
                    <a:pt x="5053" y="672"/>
                  </a:lnTo>
                  <a:lnTo>
                    <a:pt x="5032" y="632"/>
                  </a:lnTo>
                  <a:lnTo>
                    <a:pt x="5011" y="592"/>
                  </a:lnTo>
                  <a:lnTo>
                    <a:pt x="4986" y="553"/>
                  </a:lnTo>
                  <a:lnTo>
                    <a:pt x="4961" y="515"/>
                  </a:lnTo>
                  <a:lnTo>
                    <a:pt x="4936" y="478"/>
                  </a:lnTo>
                  <a:lnTo>
                    <a:pt x="4907" y="442"/>
                  </a:lnTo>
                  <a:lnTo>
                    <a:pt x="4878" y="408"/>
                  </a:lnTo>
                  <a:lnTo>
                    <a:pt x="4847" y="374"/>
                  </a:lnTo>
                  <a:lnTo>
                    <a:pt x="4815" y="342"/>
                  </a:lnTo>
                  <a:lnTo>
                    <a:pt x="4782" y="310"/>
                  </a:lnTo>
                  <a:lnTo>
                    <a:pt x="4749" y="281"/>
                  </a:lnTo>
                  <a:lnTo>
                    <a:pt x="4714" y="252"/>
                  </a:lnTo>
                  <a:lnTo>
                    <a:pt x="4678" y="224"/>
                  </a:lnTo>
                  <a:lnTo>
                    <a:pt x="4640" y="199"/>
                  </a:lnTo>
                  <a:lnTo>
                    <a:pt x="4602" y="174"/>
                  </a:lnTo>
                  <a:lnTo>
                    <a:pt x="4562" y="151"/>
                  </a:lnTo>
                  <a:lnTo>
                    <a:pt x="4522" y="130"/>
                  </a:lnTo>
                  <a:lnTo>
                    <a:pt x="4481" y="109"/>
                  </a:lnTo>
                  <a:lnTo>
                    <a:pt x="4439" y="91"/>
                  </a:lnTo>
                  <a:lnTo>
                    <a:pt x="4396" y="74"/>
                  </a:lnTo>
                  <a:lnTo>
                    <a:pt x="4353" y="58"/>
                  </a:lnTo>
                  <a:lnTo>
                    <a:pt x="4308" y="45"/>
                  </a:lnTo>
                  <a:lnTo>
                    <a:pt x="4263" y="34"/>
                  </a:lnTo>
                  <a:lnTo>
                    <a:pt x="4217" y="23"/>
                  </a:lnTo>
                  <a:lnTo>
                    <a:pt x="4171" y="15"/>
                  </a:lnTo>
                  <a:lnTo>
                    <a:pt x="4124" y="8"/>
                  </a:lnTo>
                  <a:lnTo>
                    <a:pt x="4076" y="3"/>
                  </a:lnTo>
                  <a:lnTo>
                    <a:pt x="4028" y="1"/>
                  </a:lnTo>
                  <a:lnTo>
                    <a:pt x="3979" y="0"/>
                  </a:lnTo>
                  <a:lnTo>
                    <a:pt x="3979" y="0"/>
                  </a:lnTo>
                  <a:lnTo>
                    <a:pt x="3944" y="0"/>
                  </a:lnTo>
                  <a:lnTo>
                    <a:pt x="3909" y="2"/>
                  </a:lnTo>
                  <a:lnTo>
                    <a:pt x="3873" y="4"/>
                  </a:lnTo>
                  <a:lnTo>
                    <a:pt x="3839" y="8"/>
                  </a:lnTo>
                  <a:lnTo>
                    <a:pt x="3804" y="12"/>
                  </a:lnTo>
                  <a:lnTo>
                    <a:pt x="3770" y="17"/>
                  </a:lnTo>
                  <a:lnTo>
                    <a:pt x="3737" y="24"/>
                  </a:lnTo>
                  <a:lnTo>
                    <a:pt x="3703" y="31"/>
                  </a:lnTo>
                  <a:lnTo>
                    <a:pt x="3670" y="40"/>
                  </a:lnTo>
                  <a:lnTo>
                    <a:pt x="3637" y="49"/>
                  </a:lnTo>
                  <a:lnTo>
                    <a:pt x="3605" y="60"/>
                  </a:lnTo>
                  <a:lnTo>
                    <a:pt x="3573" y="70"/>
                  </a:lnTo>
                  <a:lnTo>
                    <a:pt x="3541" y="82"/>
                  </a:lnTo>
                  <a:lnTo>
                    <a:pt x="3509" y="95"/>
                  </a:lnTo>
                  <a:lnTo>
                    <a:pt x="3479" y="109"/>
                  </a:lnTo>
                  <a:lnTo>
                    <a:pt x="3449" y="123"/>
                  </a:lnTo>
                  <a:lnTo>
                    <a:pt x="3419" y="139"/>
                  </a:lnTo>
                  <a:lnTo>
                    <a:pt x="3390" y="155"/>
                  </a:lnTo>
                  <a:lnTo>
                    <a:pt x="3361" y="171"/>
                  </a:lnTo>
                  <a:lnTo>
                    <a:pt x="3333" y="189"/>
                  </a:lnTo>
                  <a:lnTo>
                    <a:pt x="3306" y="208"/>
                  </a:lnTo>
                  <a:lnTo>
                    <a:pt x="3279" y="227"/>
                  </a:lnTo>
                  <a:lnTo>
                    <a:pt x="3252" y="247"/>
                  </a:lnTo>
                  <a:lnTo>
                    <a:pt x="3226" y="268"/>
                  </a:lnTo>
                  <a:lnTo>
                    <a:pt x="3201" y="289"/>
                  </a:lnTo>
                  <a:lnTo>
                    <a:pt x="3176" y="310"/>
                  </a:lnTo>
                  <a:lnTo>
                    <a:pt x="3151" y="334"/>
                  </a:lnTo>
                  <a:lnTo>
                    <a:pt x="3128" y="356"/>
                  </a:lnTo>
                  <a:lnTo>
                    <a:pt x="3105" y="381"/>
                  </a:lnTo>
                  <a:lnTo>
                    <a:pt x="3083" y="406"/>
                  </a:lnTo>
                  <a:lnTo>
                    <a:pt x="3062" y="431"/>
                  </a:lnTo>
                  <a:lnTo>
                    <a:pt x="3041" y="457"/>
                  </a:lnTo>
                  <a:lnTo>
                    <a:pt x="3041" y="457"/>
                  </a:lnTo>
                  <a:lnTo>
                    <a:pt x="3014" y="446"/>
                  </a:lnTo>
                  <a:lnTo>
                    <a:pt x="2987" y="435"/>
                  </a:lnTo>
                  <a:lnTo>
                    <a:pt x="2959" y="426"/>
                  </a:lnTo>
                  <a:lnTo>
                    <a:pt x="2931" y="416"/>
                  </a:lnTo>
                  <a:lnTo>
                    <a:pt x="2904" y="408"/>
                  </a:lnTo>
                  <a:lnTo>
                    <a:pt x="2876" y="401"/>
                  </a:lnTo>
                  <a:lnTo>
                    <a:pt x="2846" y="394"/>
                  </a:lnTo>
                  <a:lnTo>
                    <a:pt x="2818" y="388"/>
                  </a:lnTo>
                  <a:lnTo>
                    <a:pt x="2789" y="382"/>
                  </a:lnTo>
                  <a:lnTo>
                    <a:pt x="2759" y="378"/>
                  </a:lnTo>
                  <a:lnTo>
                    <a:pt x="2730" y="373"/>
                  </a:lnTo>
                  <a:lnTo>
                    <a:pt x="2700" y="369"/>
                  </a:lnTo>
                  <a:lnTo>
                    <a:pt x="2670" y="367"/>
                  </a:lnTo>
                  <a:lnTo>
                    <a:pt x="2640" y="366"/>
                  </a:lnTo>
                  <a:lnTo>
                    <a:pt x="2610" y="365"/>
                  </a:lnTo>
                  <a:lnTo>
                    <a:pt x="2579" y="363"/>
                  </a:lnTo>
                  <a:lnTo>
                    <a:pt x="2579" y="363"/>
                  </a:lnTo>
                  <a:lnTo>
                    <a:pt x="2531" y="365"/>
                  </a:lnTo>
                  <a:lnTo>
                    <a:pt x="2484" y="367"/>
                  </a:lnTo>
                  <a:lnTo>
                    <a:pt x="2437" y="372"/>
                  </a:lnTo>
                  <a:lnTo>
                    <a:pt x="2391" y="379"/>
                  </a:lnTo>
                  <a:lnTo>
                    <a:pt x="2345" y="387"/>
                  </a:lnTo>
                  <a:lnTo>
                    <a:pt x="2300" y="396"/>
                  </a:lnTo>
                  <a:lnTo>
                    <a:pt x="2255" y="408"/>
                  </a:lnTo>
                  <a:lnTo>
                    <a:pt x="2212" y="421"/>
                  </a:lnTo>
                  <a:lnTo>
                    <a:pt x="2168" y="436"/>
                  </a:lnTo>
                  <a:lnTo>
                    <a:pt x="2126" y="453"/>
                  </a:lnTo>
                  <a:lnTo>
                    <a:pt x="2084" y="471"/>
                  </a:lnTo>
                  <a:lnTo>
                    <a:pt x="2043" y="491"/>
                  </a:lnTo>
                  <a:lnTo>
                    <a:pt x="2003" y="512"/>
                  </a:lnTo>
                  <a:lnTo>
                    <a:pt x="1964" y="534"/>
                  </a:lnTo>
                  <a:lnTo>
                    <a:pt x="1927" y="558"/>
                  </a:lnTo>
                  <a:lnTo>
                    <a:pt x="1890" y="583"/>
                  </a:lnTo>
                  <a:lnTo>
                    <a:pt x="1854" y="610"/>
                  </a:lnTo>
                  <a:lnTo>
                    <a:pt x="1818" y="638"/>
                  </a:lnTo>
                  <a:lnTo>
                    <a:pt x="1785" y="666"/>
                  </a:lnTo>
                  <a:lnTo>
                    <a:pt x="1752" y="697"/>
                  </a:lnTo>
                  <a:lnTo>
                    <a:pt x="1721" y="729"/>
                  </a:lnTo>
                  <a:lnTo>
                    <a:pt x="1690" y="762"/>
                  </a:lnTo>
                  <a:lnTo>
                    <a:pt x="1660" y="795"/>
                  </a:lnTo>
                  <a:lnTo>
                    <a:pt x="1633" y="830"/>
                  </a:lnTo>
                  <a:lnTo>
                    <a:pt x="1606" y="866"/>
                  </a:lnTo>
                  <a:lnTo>
                    <a:pt x="1582" y="903"/>
                  </a:lnTo>
                  <a:lnTo>
                    <a:pt x="1557" y="941"/>
                  </a:lnTo>
                  <a:lnTo>
                    <a:pt x="1534" y="979"/>
                  </a:lnTo>
                  <a:lnTo>
                    <a:pt x="1513" y="1019"/>
                  </a:lnTo>
                  <a:lnTo>
                    <a:pt x="1494" y="1060"/>
                  </a:lnTo>
                  <a:lnTo>
                    <a:pt x="1476" y="1102"/>
                  </a:lnTo>
                  <a:lnTo>
                    <a:pt x="1459" y="1144"/>
                  </a:lnTo>
                  <a:lnTo>
                    <a:pt x="1459" y="1144"/>
                  </a:lnTo>
                  <a:lnTo>
                    <a:pt x="1427" y="1137"/>
                  </a:lnTo>
                  <a:lnTo>
                    <a:pt x="1394" y="1131"/>
                  </a:lnTo>
                  <a:lnTo>
                    <a:pt x="1361" y="1125"/>
                  </a:lnTo>
                  <a:lnTo>
                    <a:pt x="1328" y="1122"/>
                  </a:lnTo>
                  <a:lnTo>
                    <a:pt x="1295" y="1118"/>
                  </a:lnTo>
                  <a:lnTo>
                    <a:pt x="1261" y="1116"/>
                  </a:lnTo>
                  <a:lnTo>
                    <a:pt x="1227" y="1114"/>
                  </a:lnTo>
                  <a:lnTo>
                    <a:pt x="1193" y="1114"/>
                  </a:lnTo>
                  <a:lnTo>
                    <a:pt x="1193" y="1114"/>
                  </a:lnTo>
                  <a:lnTo>
                    <a:pt x="1162" y="1114"/>
                  </a:lnTo>
                  <a:lnTo>
                    <a:pt x="1132" y="1115"/>
                  </a:lnTo>
                  <a:lnTo>
                    <a:pt x="1101" y="1117"/>
                  </a:lnTo>
                  <a:lnTo>
                    <a:pt x="1072" y="1120"/>
                  </a:lnTo>
                  <a:lnTo>
                    <a:pt x="1041" y="1123"/>
                  </a:lnTo>
                  <a:lnTo>
                    <a:pt x="1012" y="1128"/>
                  </a:lnTo>
                  <a:lnTo>
                    <a:pt x="982" y="1133"/>
                  </a:lnTo>
                  <a:lnTo>
                    <a:pt x="953" y="1138"/>
                  </a:lnTo>
                  <a:lnTo>
                    <a:pt x="924" y="1144"/>
                  </a:lnTo>
                  <a:lnTo>
                    <a:pt x="895" y="1151"/>
                  </a:lnTo>
                  <a:lnTo>
                    <a:pt x="867" y="1158"/>
                  </a:lnTo>
                  <a:lnTo>
                    <a:pt x="838" y="1168"/>
                  </a:lnTo>
                  <a:lnTo>
                    <a:pt x="810" y="1176"/>
                  </a:lnTo>
                  <a:lnTo>
                    <a:pt x="783" y="1187"/>
                  </a:lnTo>
                  <a:lnTo>
                    <a:pt x="756" y="1196"/>
                  </a:lnTo>
                  <a:lnTo>
                    <a:pt x="729" y="1208"/>
                  </a:lnTo>
                  <a:lnTo>
                    <a:pt x="702" y="1220"/>
                  </a:lnTo>
                  <a:lnTo>
                    <a:pt x="676" y="1231"/>
                  </a:lnTo>
                  <a:lnTo>
                    <a:pt x="624" y="1257"/>
                  </a:lnTo>
                  <a:lnTo>
                    <a:pt x="575" y="1287"/>
                  </a:lnTo>
                  <a:lnTo>
                    <a:pt x="526" y="1317"/>
                  </a:lnTo>
                  <a:lnTo>
                    <a:pt x="479" y="1350"/>
                  </a:lnTo>
                  <a:lnTo>
                    <a:pt x="435" y="1386"/>
                  </a:lnTo>
                  <a:lnTo>
                    <a:pt x="391" y="1423"/>
                  </a:lnTo>
                  <a:lnTo>
                    <a:pt x="350" y="1463"/>
                  </a:lnTo>
                  <a:lnTo>
                    <a:pt x="310" y="1505"/>
                  </a:lnTo>
                  <a:lnTo>
                    <a:pt x="272" y="1548"/>
                  </a:lnTo>
                  <a:lnTo>
                    <a:pt x="237" y="1593"/>
                  </a:lnTo>
                  <a:lnTo>
                    <a:pt x="204" y="1640"/>
                  </a:lnTo>
                  <a:lnTo>
                    <a:pt x="173" y="1688"/>
                  </a:lnTo>
                  <a:lnTo>
                    <a:pt x="144" y="1738"/>
                  </a:lnTo>
                  <a:lnTo>
                    <a:pt x="118" y="1790"/>
                  </a:lnTo>
                  <a:lnTo>
                    <a:pt x="106" y="1816"/>
                  </a:lnTo>
                  <a:lnTo>
                    <a:pt x="94" y="1843"/>
                  </a:lnTo>
                  <a:lnTo>
                    <a:pt x="82" y="1870"/>
                  </a:lnTo>
                  <a:lnTo>
                    <a:pt x="73" y="1897"/>
                  </a:lnTo>
                  <a:lnTo>
                    <a:pt x="62" y="1924"/>
                  </a:lnTo>
                  <a:lnTo>
                    <a:pt x="54" y="1952"/>
                  </a:lnTo>
                  <a:lnTo>
                    <a:pt x="46" y="1981"/>
                  </a:lnTo>
                  <a:lnTo>
                    <a:pt x="38" y="2009"/>
                  </a:lnTo>
                  <a:lnTo>
                    <a:pt x="31" y="2038"/>
                  </a:lnTo>
                  <a:lnTo>
                    <a:pt x="25" y="2066"/>
                  </a:lnTo>
                  <a:lnTo>
                    <a:pt x="19" y="2096"/>
                  </a:lnTo>
                  <a:lnTo>
                    <a:pt x="14" y="2125"/>
                  </a:lnTo>
                  <a:lnTo>
                    <a:pt x="9" y="2155"/>
                  </a:lnTo>
                  <a:lnTo>
                    <a:pt x="6" y="2185"/>
                  </a:lnTo>
                  <a:lnTo>
                    <a:pt x="4" y="2215"/>
                  </a:lnTo>
                  <a:lnTo>
                    <a:pt x="1" y="2246"/>
                  </a:lnTo>
                  <a:lnTo>
                    <a:pt x="0" y="2276"/>
                  </a:lnTo>
                  <a:lnTo>
                    <a:pt x="0" y="2307"/>
                  </a:lnTo>
                  <a:lnTo>
                    <a:pt x="0" y="2307"/>
                  </a:lnTo>
                  <a:lnTo>
                    <a:pt x="0" y="2340"/>
                  </a:lnTo>
                  <a:lnTo>
                    <a:pt x="2" y="2372"/>
                  </a:lnTo>
                  <a:lnTo>
                    <a:pt x="4" y="2403"/>
                  </a:lnTo>
                  <a:lnTo>
                    <a:pt x="7" y="2434"/>
                  </a:lnTo>
                  <a:lnTo>
                    <a:pt x="11" y="2466"/>
                  </a:lnTo>
                  <a:lnTo>
                    <a:pt x="15" y="2496"/>
                  </a:lnTo>
                  <a:lnTo>
                    <a:pt x="20" y="2527"/>
                  </a:lnTo>
                  <a:lnTo>
                    <a:pt x="26" y="2558"/>
                  </a:lnTo>
                  <a:lnTo>
                    <a:pt x="33" y="2587"/>
                  </a:lnTo>
                  <a:lnTo>
                    <a:pt x="41" y="2618"/>
                  </a:lnTo>
                  <a:lnTo>
                    <a:pt x="49" y="2647"/>
                  </a:lnTo>
                  <a:lnTo>
                    <a:pt x="58" y="2675"/>
                  </a:lnTo>
                  <a:lnTo>
                    <a:pt x="68" y="2705"/>
                  </a:lnTo>
                  <a:lnTo>
                    <a:pt x="79" y="2733"/>
                  </a:lnTo>
                  <a:lnTo>
                    <a:pt x="89" y="2761"/>
                  </a:lnTo>
                  <a:lnTo>
                    <a:pt x="101" y="2790"/>
                  </a:lnTo>
                  <a:lnTo>
                    <a:pt x="114" y="2817"/>
                  </a:lnTo>
                  <a:lnTo>
                    <a:pt x="127" y="2844"/>
                  </a:lnTo>
                  <a:lnTo>
                    <a:pt x="141" y="2871"/>
                  </a:lnTo>
                  <a:lnTo>
                    <a:pt x="155" y="2897"/>
                  </a:lnTo>
                  <a:lnTo>
                    <a:pt x="171" y="2923"/>
                  </a:lnTo>
                  <a:lnTo>
                    <a:pt x="187" y="2947"/>
                  </a:lnTo>
                  <a:lnTo>
                    <a:pt x="204" y="2973"/>
                  </a:lnTo>
                  <a:lnTo>
                    <a:pt x="220" y="2998"/>
                  </a:lnTo>
                  <a:lnTo>
                    <a:pt x="238" y="3022"/>
                  </a:lnTo>
                  <a:lnTo>
                    <a:pt x="256" y="3045"/>
                  </a:lnTo>
                  <a:lnTo>
                    <a:pt x="274" y="3069"/>
                  </a:lnTo>
                  <a:lnTo>
                    <a:pt x="294" y="3091"/>
                  </a:lnTo>
                  <a:lnTo>
                    <a:pt x="314" y="3114"/>
                  </a:lnTo>
                  <a:lnTo>
                    <a:pt x="334" y="3135"/>
                  </a:lnTo>
                  <a:lnTo>
                    <a:pt x="356" y="3156"/>
                  </a:lnTo>
                  <a:lnTo>
                    <a:pt x="377" y="3177"/>
                  </a:lnTo>
                  <a:lnTo>
                    <a:pt x="377" y="3177"/>
                  </a:lnTo>
                  <a:lnTo>
                    <a:pt x="359" y="3209"/>
                  </a:lnTo>
                  <a:lnTo>
                    <a:pt x="344" y="3242"/>
                  </a:lnTo>
                  <a:lnTo>
                    <a:pt x="329" y="3276"/>
                  </a:lnTo>
                  <a:lnTo>
                    <a:pt x="313" y="3310"/>
                  </a:lnTo>
                  <a:lnTo>
                    <a:pt x="300" y="3344"/>
                  </a:lnTo>
                  <a:lnTo>
                    <a:pt x="289" y="3380"/>
                  </a:lnTo>
                  <a:lnTo>
                    <a:pt x="277" y="3415"/>
                  </a:lnTo>
                  <a:lnTo>
                    <a:pt x="267" y="3452"/>
                  </a:lnTo>
                  <a:lnTo>
                    <a:pt x="258" y="3488"/>
                  </a:lnTo>
                  <a:lnTo>
                    <a:pt x="251" y="3525"/>
                  </a:lnTo>
                  <a:lnTo>
                    <a:pt x="244" y="3562"/>
                  </a:lnTo>
                  <a:lnTo>
                    <a:pt x="238" y="3600"/>
                  </a:lnTo>
                  <a:lnTo>
                    <a:pt x="234" y="3638"/>
                  </a:lnTo>
                  <a:lnTo>
                    <a:pt x="231" y="3676"/>
                  </a:lnTo>
                  <a:lnTo>
                    <a:pt x="228" y="3714"/>
                  </a:lnTo>
                  <a:lnTo>
                    <a:pt x="228" y="3754"/>
                  </a:lnTo>
                  <a:lnTo>
                    <a:pt x="228" y="3754"/>
                  </a:lnTo>
                  <a:lnTo>
                    <a:pt x="228" y="3785"/>
                  </a:lnTo>
                  <a:lnTo>
                    <a:pt x="230" y="3815"/>
                  </a:lnTo>
                  <a:lnTo>
                    <a:pt x="232" y="3846"/>
                  </a:lnTo>
                  <a:lnTo>
                    <a:pt x="234" y="3876"/>
                  </a:lnTo>
                  <a:lnTo>
                    <a:pt x="238" y="3906"/>
                  </a:lnTo>
                  <a:lnTo>
                    <a:pt x="243" y="3936"/>
                  </a:lnTo>
                  <a:lnTo>
                    <a:pt x="247" y="3965"/>
                  </a:lnTo>
                  <a:lnTo>
                    <a:pt x="252" y="3994"/>
                  </a:lnTo>
                  <a:lnTo>
                    <a:pt x="259" y="4023"/>
                  </a:lnTo>
                  <a:lnTo>
                    <a:pt x="266" y="4052"/>
                  </a:lnTo>
                  <a:lnTo>
                    <a:pt x="273" y="4080"/>
                  </a:lnTo>
                  <a:lnTo>
                    <a:pt x="281" y="4109"/>
                  </a:lnTo>
                  <a:lnTo>
                    <a:pt x="291" y="4137"/>
                  </a:lnTo>
                  <a:lnTo>
                    <a:pt x="300" y="4164"/>
                  </a:lnTo>
                  <a:lnTo>
                    <a:pt x="311" y="4191"/>
                  </a:lnTo>
                  <a:lnTo>
                    <a:pt x="321" y="4218"/>
                  </a:lnTo>
                  <a:lnTo>
                    <a:pt x="333" y="4245"/>
                  </a:lnTo>
                  <a:lnTo>
                    <a:pt x="346" y="4271"/>
                  </a:lnTo>
                  <a:lnTo>
                    <a:pt x="372" y="4323"/>
                  </a:lnTo>
                  <a:lnTo>
                    <a:pt x="402" y="4373"/>
                  </a:lnTo>
                  <a:lnTo>
                    <a:pt x="432" y="4421"/>
                  </a:lnTo>
                  <a:lnTo>
                    <a:pt x="465" y="4468"/>
                  </a:lnTo>
                  <a:lnTo>
                    <a:pt x="500" y="4513"/>
                  </a:lnTo>
                  <a:lnTo>
                    <a:pt x="538" y="4556"/>
                  </a:lnTo>
                  <a:lnTo>
                    <a:pt x="578" y="4597"/>
                  </a:lnTo>
                  <a:lnTo>
                    <a:pt x="619" y="4638"/>
                  </a:lnTo>
                  <a:lnTo>
                    <a:pt x="663" y="4675"/>
                  </a:lnTo>
                  <a:lnTo>
                    <a:pt x="708" y="4711"/>
                  </a:lnTo>
                  <a:lnTo>
                    <a:pt x="755" y="4744"/>
                  </a:lnTo>
                  <a:lnTo>
                    <a:pt x="803" y="4774"/>
                  </a:lnTo>
                  <a:lnTo>
                    <a:pt x="853" y="4804"/>
                  </a:lnTo>
                  <a:lnTo>
                    <a:pt x="904" y="4830"/>
                  </a:lnTo>
                  <a:lnTo>
                    <a:pt x="930" y="4841"/>
                  </a:lnTo>
                  <a:lnTo>
                    <a:pt x="957" y="4853"/>
                  </a:lnTo>
                  <a:lnTo>
                    <a:pt x="985" y="4865"/>
                  </a:lnTo>
                  <a:lnTo>
                    <a:pt x="1012" y="4874"/>
                  </a:lnTo>
                  <a:lnTo>
                    <a:pt x="1039" y="4885"/>
                  </a:lnTo>
                  <a:lnTo>
                    <a:pt x="1067" y="4893"/>
                  </a:lnTo>
                  <a:lnTo>
                    <a:pt x="1095" y="4903"/>
                  </a:lnTo>
                  <a:lnTo>
                    <a:pt x="1123" y="4910"/>
                  </a:lnTo>
                  <a:lnTo>
                    <a:pt x="1152" y="4917"/>
                  </a:lnTo>
                  <a:lnTo>
                    <a:pt x="1181" y="4923"/>
                  </a:lnTo>
                  <a:lnTo>
                    <a:pt x="1211" y="4928"/>
                  </a:lnTo>
                  <a:lnTo>
                    <a:pt x="1240" y="4933"/>
                  </a:lnTo>
                  <a:lnTo>
                    <a:pt x="1270" y="4938"/>
                  </a:lnTo>
                  <a:lnTo>
                    <a:pt x="1300" y="4941"/>
                  </a:lnTo>
                  <a:lnTo>
                    <a:pt x="1330" y="4944"/>
                  </a:lnTo>
                  <a:lnTo>
                    <a:pt x="1360" y="4946"/>
                  </a:lnTo>
                  <a:lnTo>
                    <a:pt x="1391" y="4947"/>
                  </a:lnTo>
                  <a:lnTo>
                    <a:pt x="1421" y="4947"/>
                  </a:lnTo>
                  <a:lnTo>
                    <a:pt x="1421" y="4947"/>
                  </a:lnTo>
                  <a:lnTo>
                    <a:pt x="1465" y="4946"/>
                  </a:lnTo>
                  <a:lnTo>
                    <a:pt x="1509" y="4944"/>
                  </a:lnTo>
                  <a:lnTo>
                    <a:pt x="1509" y="4944"/>
                  </a:lnTo>
                  <a:lnTo>
                    <a:pt x="1525" y="4973"/>
                  </a:lnTo>
                  <a:lnTo>
                    <a:pt x="1542" y="5001"/>
                  </a:lnTo>
                  <a:lnTo>
                    <a:pt x="1559" y="5030"/>
                  </a:lnTo>
                  <a:lnTo>
                    <a:pt x="1578" y="5058"/>
                  </a:lnTo>
                  <a:lnTo>
                    <a:pt x="1598" y="5085"/>
                  </a:lnTo>
                  <a:lnTo>
                    <a:pt x="1618" y="5111"/>
                  </a:lnTo>
                  <a:lnTo>
                    <a:pt x="1639" y="5136"/>
                  </a:lnTo>
                  <a:lnTo>
                    <a:pt x="1662" y="5160"/>
                  </a:lnTo>
                  <a:lnTo>
                    <a:pt x="1685" y="5185"/>
                  </a:lnTo>
                  <a:lnTo>
                    <a:pt x="1709" y="5209"/>
                  </a:lnTo>
                  <a:lnTo>
                    <a:pt x="1734" y="5231"/>
                  </a:lnTo>
                  <a:lnTo>
                    <a:pt x="1758" y="5252"/>
                  </a:lnTo>
                  <a:lnTo>
                    <a:pt x="1784" y="5272"/>
                  </a:lnTo>
                  <a:lnTo>
                    <a:pt x="1811" y="5292"/>
                  </a:lnTo>
                  <a:lnTo>
                    <a:pt x="1838" y="5311"/>
                  </a:lnTo>
                  <a:lnTo>
                    <a:pt x="1867" y="5330"/>
                  </a:lnTo>
                  <a:lnTo>
                    <a:pt x="1895" y="5347"/>
                  </a:lnTo>
                  <a:lnTo>
                    <a:pt x="1924" y="5363"/>
                  </a:lnTo>
                  <a:lnTo>
                    <a:pt x="1954" y="5378"/>
                  </a:lnTo>
                  <a:lnTo>
                    <a:pt x="1984" y="5392"/>
                  </a:lnTo>
                  <a:lnTo>
                    <a:pt x="2016" y="5405"/>
                  </a:lnTo>
                  <a:lnTo>
                    <a:pt x="2047" y="5418"/>
                  </a:lnTo>
                  <a:lnTo>
                    <a:pt x="2079" y="5429"/>
                  </a:lnTo>
                  <a:lnTo>
                    <a:pt x="2112" y="5440"/>
                  </a:lnTo>
                  <a:lnTo>
                    <a:pt x="2145" y="5448"/>
                  </a:lnTo>
                  <a:lnTo>
                    <a:pt x="2179" y="5456"/>
                  </a:lnTo>
                  <a:lnTo>
                    <a:pt x="2212" y="5462"/>
                  </a:lnTo>
                  <a:lnTo>
                    <a:pt x="2246" y="5468"/>
                  </a:lnTo>
                  <a:lnTo>
                    <a:pt x="2281" y="5473"/>
                  </a:lnTo>
                  <a:lnTo>
                    <a:pt x="2315" y="5475"/>
                  </a:lnTo>
                  <a:lnTo>
                    <a:pt x="2351" y="5477"/>
                  </a:lnTo>
                  <a:lnTo>
                    <a:pt x="2387" y="5478"/>
                  </a:lnTo>
                  <a:lnTo>
                    <a:pt x="2387" y="5478"/>
                  </a:lnTo>
                  <a:lnTo>
                    <a:pt x="2422" y="5477"/>
                  </a:lnTo>
                  <a:lnTo>
                    <a:pt x="2457" y="5475"/>
                  </a:lnTo>
                  <a:lnTo>
                    <a:pt x="2491" y="5473"/>
                  </a:lnTo>
                  <a:lnTo>
                    <a:pt x="2525" y="5468"/>
                  </a:lnTo>
                  <a:lnTo>
                    <a:pt x="2559" y="5463"/>
                  </a:lnTo>
                  <a:lnTo>
                    <a:pt x="2592" y="5456"/>
                  </a:lnTo>
                  <a:lnTo>
                    <a:pt x="2625" y="5449"/>
                  </a:lnTo>
                  <a:lnTo>
                    <a:pt x="2658" y="5441"/>
                  </a:lnTo>
                  <a:lnTo>
                    <a:pt x="2690" y="5430"/>
                  </a:lnTo>
                  <a:lnTo>
                    <a:pt x="2722" y="5420"/>
                  </a:lnTo>
                  <a:lnTo>
                    <a:pt x="2752" y="5408"/>
                  </a:lnTo>
                  <a:lnTo>
                    <a:pt x="2783" y="5396"/>
                  </a:lnTo>
                  <a:lnTo>
                    <a:pt x="2812" y="5382"/>
                  </a:lnTo>
                  <a:lnTo>
                    <a:pt x="2842" y="5367"/>
                  </a:lnTo>
                  <a:lnTo>
                    <a:pt x="2871" y="5351"/>
                  </a:lnTo>
                  <a:lnTo>
                    <a:pt x="2899" y="5335"/>
                  </a:lnTo>
                  <a:lnTo>
                    <a:pt x="2928" y="5317"/>
                  </a:lnTo>
                  <a:lnTo>
                    <a:pt x="2955" y="5299"/>
                  </a:lnTo>
                  <a:lnTo>
                    <a:pt x="2981" y="5279"/>
                  </a:lnTo>
                  <a:lnTo>
                    <a:pt x="3007" y="5259"/>
                  </a:lnTo>
                  <a:lnTo>
                    <a:pt x="3031" y="5238"/>
                  </a:lnTo>
                  <a:lnTo>
                    <a:pt x="3056" y="5217"/>
                  </a:lnTo>
                  <a:lnTo>
                    <a:pt x="3080" y="5195"/>
                  </a:lnTo>
                  <a:lnTo>
                    <a:pt x="3102" y="5171"/>
                  </a:lnTo>
                  <a:lnTo>
                    <a:pt x="3124" y="5147"/>
                  </a:lnTo>
                  <a:lnTo>
                    <a:pt x="3146" y="5123"/>
                  </a:lnTo>
                  <a:lnTo>
                    <a:pt x="3167" y="5097"/>
                  </a:lnTo>
                  <a:lnTo>
                    <a:pt x="3186" y="5071"/>
                  </a:lnTo>
                  <a:lnTo>
                    <a:pt x="3204" y="5045"/>
                  </a:lnTo>
                  <a:lnTo>
                    <a:pt x="3223" y="5017"/>
                  </a:lnTo>
                  <a:lnTo>
                    <a:pt x="3240" y="4990"/>
                  </a:lnTo>
                  <a:lnTo>
                    <a:pt x="3256" y="4960"/>
                  </a:lnTo>
                  <a:lnTo>
                    <a:pt x="3256" y="4960"/>
                  </a:lnTo>
                  <a:lnTo>
                    <a:pt x="3269" y="4996"/>
                  </a:lnTo>
                  <a:lnTo>
                    <a:pt x="3284" y="5030"/>
                  </a:lnTo>
                  <a:lnTo>
                    <a:pt x="3301" y="5064"/>
                  </a:lnTo>
                  <a:lnTo>
                    <a:pt x="3319" y="5097"/>
                  </a:lnTo>
                  <a:lnTo>
                    <a:pt x="3337" y="5129"/>
                  </a:lnTo>
                  <a:lnTo>
                    <a:pt x="3356" y="5160"/>
                  </a:lnTo>
                  <a:lnTo>
                    <a:pt x="3378" y="5191"/>
                  </a:lnTo>
                  <a:lnTo>
                    <a:pt x="3400" y="5222"/>
                  </a:lnTo>
                  <a:lnTo>
                    <a:pt x="3422" y="5250"/>
                  </a:lnTo>
                  <a:lnTo>
                    <a:pt x="3447" y="5278"/>
                  </a:lnTo>
                  <a:lnTo>
                    <a:pt x="3472" y="5305"/>
                  </a:lnTo>
                  <a:lnTo>
                    <a:pt x="3499" y="5331"/>
                  </a:lnTo>
                  <a:lnTo>
                    <a:pt x="3526" y="5357"/>
                  </a:lnTo>
                  <a:lnTo>
                    <a:pt x="3553" y="5381"/>
                  </a:lnTo>
                  <a:lnTo>
                    <a:pt x="3582" y="5404"/>
                  </a:lnTo>
                  <a:lnTo>
                    <a:pt x="3612" y="5427"/>
                  </a:lnTo>
                  <a:lnTo>
                    <a:pt x="3642" y="5448"/>
                  </a:lnTo>
                  <a:lnTo>
                    <a:pt x="3674" y="5467"/>
                  </a:lnTo>
                  <a:lnTo>
                    <a:pt x="3707" y="5486"/>
                  </a:lnTo>
                  <a:lnTo>
                    <a:pt x="3740" y="5503"/>
                  </a:lnTo>
                  <a:lnTo>
                    <a:pt x="3773" y="5520"/>
                  </a:lnTo>
                  <a:lnTo>
                    <a:pt x="3809" y="5534"/>
                  </a:lnTo>
                  <a:lnTo>
                    <a:pt x="3843" y="5548"/>
                  </a:lnTo>
                  <a:lnTo>
                    <a:pt x="3879" y="5561"/>
                  </a:lnTo>
                  <a:lnTo>
                    <a:pt x="3916" y="5571"/>
                  </a:lnTo>
                  <a:lnTo>
                    <a:pt x="3952" y="5581"/>
                  </a:lnTo>
                  <a:lnTo>
                    <a:pt x="3990" y="5589"/>
                  </a:lnTo>
                  <a:lnTo>
                    <a:pt x="4028" y="5596"/>
                  </a:lnTo>
                  <a:lnTo>
                    <a:pt x="4066" y="5601"/>
                  </a:lnTo>
                  <a:lnTo>
                    <a:pt x="4105" y="5606"/>
                  </a:lnTo>
                  <a:lnTo>
                    <a:pt x="4144" y="5608"/>
                  </a:lnTo>
                  <a:lnTo>
                    <a:pt x="4184" y="5608"/>
                  </a:lnTo>
                  <a:lnTo>
                    <a:pt x="4184" y="5608"/>
                  </a:lnTo>
                  <a:lnTo>
                    <a:pt x="4216" y="5608"/>
                  </a:lnTo>
                  <a:lnTo>
                    <a:pt x="4248" y="5607"/>
                  </a:lnTo>
                  <a:lnTo>
                    <a:pt x="4278" y="5604"/>
                  </a:lnTo>
                  <a:lnTo>
                    <a:pt x="4309" y="5601"/>
                  </a:lnTo>
                  <a:lnTo>
                    <a:pt x="4340" y="5596"/>
                  </a:lnTo>
                  <a:lnTo>
                    <a:pt x="4370" y="5592"/>
                  </a:lnTo>
                  <a:lnTo>
                    <a:pt x="4400" y="5584"/>
                  </a:lnTo>
                  <a:lnTo>
                    <a:pt x="4429" y="5577"/>
                  </a:lnTo>
                  <a:lnTo>
                    <a:pt x="4459" y="5570"/>
                  </a:lnTo>
                  <a:lnTo>
                    <a:pt x="4488" y="5561"/>
                  </a:lnTo>
                  <a:lnTo>
                    <a:pt x="4516" y="5551"/>
                  </a:lnTo>
                  <a:lnTo>
                    <a:pt x="4545" y="5541"/>
                  </a:lnTo>
                  <a:lnTo>
                    <a:pt x="4572" y="5529"/>
                  </a:lnTo>
                  <a:lnTo>
                    <a:pt x="4599" y="5517"/>
                  </a:lnTo>
                  <a:lnTo>
                    <a:pt x="4626" y="5504"/>
                  </a:lnTo>
                  <a:lnTo>
                    <a:pt x="4652" y="5490"/>
                  </a:lnTo>
                  <a:lnTo>
                    <a:pt x="4678" y="5476"/>
                  </a:lnTo>
                  <a:lnTo>
                    <a:pt x="4704" y="5461"/>
                  </a:lnTo>
                  <a:lnTo>
                    <a:pt x="4728" y="5445"/>
                  </a:lnTo>
                  <a:lnTo>
                    <a:pt x="4753" y="5429"/>
                  </a:lnTo>
                  <a:lnTo>
                    <a:pt x="4777" y="5411"/>
                  </a:lnTo>
                  <a:lnTo>
                    <a:pt x="4800" y="5394"/>
                  </a:lnTo>
                  <a:lnTo>
                    <a:pt x="4823" y="5375"/>
                  </a:lnTo>
                  <a:lnTo>
                    <a:pt x="4845" y="5355"/>
                  </a:lnTo>
                  <a:lnTo>
                    <a:pt x="4866" y="5335"/>
                  </a:lnTo>
                  <a:lnTo>
                    <a:pt x="4887" y="5315"/>
                  </a:lnTo>
                  <a:lnTo>
                    <a:pt x="4907" y="5294"/>
                  </a:lnTo>
                  <a:lnTo>
                    <a:pt x="4927" y="5271"/>
                  </a:lnTo>
                  <a:lnTo>
                    <a:pt x="4946" y="5249"/>
                  </a:lnTo>
                  <a:lnTo>
                    <a:pt x="4965" y="5226"/>
                  </a:lnTo>
                  <a:lnTo>
                    <a:pt x="4983" y="5203"/>
                  </a:lnTo>
                  <a:lnTo>
                    <a:pt x="5000" y="5178"/>
                  </a:lnTo>
                  <a:lnTo>
                    <a:pt x="5000" y="5178"/>
                  </a:lnTo>
                  <a:lnTo>
                    <a:pt x="5029" y="5191"/>
                  </a:lnTo>
                  <a:lnTo>
                    <a:pt x="5057" y="5202"/>
                  </a:lnTo>
                  <a:lnTo>
                    <a:pt x="5085" y="5213"/>
                  </a:lnTo>
                  <a:lnTo>
                    <a:pt x="5115" y="5223"/>
                  </a:lnTo>
                  <a:lnTo>
                    <a:pt x="5144" y="5232"/>
                  </a:lnTo>
                  <a:lnTo>
                    <a:pt x="5175" y="5241"/>
                  </a:lnTo>
                  <a:lnTo>
                    <a:pt x="5204" y="5249"/>
                  </a:lnTo>
                  <a:lnTo>
                    <a:pt x="5235" y="5256"/>
                  </a:lnTo>
                  <a:lnTo>
                    <a:pt x="5265" y="5262"/>
                  </a:lnTo>
                  <a:lnTo>
                    <a:pt x="5297" y="5268"/>
                  </a:lnTo>
                  <a:lnTo>
                    <a:pt x="5328" y="5272"/>
                  </a:lnTo>
                  <a:lnTo>
                    <a:pt x="5360" y="5276"/>
                  </a:lnTo>
                  <a:lnTo>
                    <a:pt x="5391" y="5279"/>
                  </a:lnTo>
                  <a:lnTo>
                    <a:pt x="5423" y="5282"/>
                  </a:lnTo>
                  <a:lnTo>
                    <a:pt x="5456" y="5283"/>
                  </a:lnTo>
                  <a:lnTo>
                    <a:pt x="5489" y="5283"/>
                  </a:lnTo>
                  <a:lnTo>
                    <a:pt x="5489" y="5283"/>
                  </a:lnTo>
                  <a:lnTo>
                    <a:pt x="5520" y="5283"/>
                  </a:lnTo>
                  <a:lnTo>
                    <a:pt x="5550" y="5282"/>
                  </a:lnTo>
                  <a:lnTo>
                    <a:pt x="5580" y="5279"/>
                  </a:lnTo>
                  <a:lnTo>
                    <a:pt x="5610" y="5277"/>
                  </a:lnTo>
                  <a:lnTo>
                    <a:pt x="5641" y="5274"/>
                  </a:lnTo>
                  <a:lnTo>
                    <a:pt x="5670" y="5269"/>
                  </a:lnTo>
                  <a:lnTo>
                    <a:pt x="5700" y="5264"/>
                  </a:lnTo>
                  <a:lnTo>
                    <a:pt x="5729" y="5258"/>
                  </a:lnTo>
                  <a:lnTo>
                    <a:pt x="5758" y="5252"/>
                  </a:lnTo>
                  <a:lnTo>
                    <a:pt x="5787" y="5245"/>
                  </a:lnTo>
                  <a:lnTo>
                    <a:pt x="5815" y="5238"/>
                  </a:lnTo>
                  <a:lnTo>
                    <a:pt x="5844" y="5230"/>
                  </a:lnTo>
                  <a:lnTo>
                    <a:pt x="5872" y="5221"/>
                  </a:lnTo>
                  <a:lnTo>
                    <a:pt x="5899" y="5211"/>
                  </a:lnTo>
                  <a:lnTo>
                    <a:pt x="5926" y="5200"/>
                  </a:lnTo>
                  <a:lnTo>
                    <a:pt x="5953" y="5189"/>
                  </a:lnTo>
                  <a:lnTo>
                    <a:pt x="5980" y="5178"/>
                  </a:lnTo>
                  <a:lnTo>
                    <a:pt x="6006" y="5165"/>
                  </a:lnTo>
                  <a:lnTo>
                    <a:pt x="6058" y="5139"/>
                  </a:lnTo>
                  <a:lnTo>
                    <a:pt x="6107" y="5110"/>
                  </a:lnTo>
                  <a:lnTo>
                    <a:pt x="6156" y="5079"/>
                  </a:lnTo>
                  <a:lnTo>
                    <a:pt x="6203" y="5046"/>
                  </a:lnTo>
                  <a:lnTo>
                    <a:pt x="6247" y="5011"/>
                  </a:lnTo>
                  <a:lnTo>
                    <a:pt x="6291" y="4973"/>
                  </a:lnTo>
                  <a:lnTo>
                    <a:pt x="6332" y="4933"/>
                  </a:lnTo>
                  <a:lnTo>
                    <a:pt x="6372" y="4892"/>
                  </a:lnTo>
                  <a:lnTo>
                    <a:pt x="6409" y="4848"/>
                  </a:lnTo>
                  <a:lnTo>
                    <a:pt x="6445" y="4804"/>
                  </a:lnTo>
                  <a:lnTo>
                    <a:pt x="6478" y="4756"/>
                  </a:lnTo>
                  <a:lnTo>
                    <a:pt x="6509" y="4708"/>
                  </a:lnTo>
                  <a:lnTo>
                    <a:pt x="6538" y="4659"/>
                  </a:lnTo>
                  <a:lnTo>
                    <a:pt x="6564" y="4607"/>
                  </a:lnTo>
                  <a:lnTo>
                    <a:pt x="6576" y="4581"/>
                  </a:lnTo>
                  <a:lnTo>
                    <a:pt x="6588" y="4554"/>
                  </a:lnTo>
                  <a:lnTo>
                    <a:pt x="6600" y="4527"/>
                  </a:lnTo>
                  <a:lnTo>
                    <a:pt x="6609" y="4500"/>
                  </a:lnTo>
                  <a:lnTo>
                    <a:pt x="6620" y="4473"/>
                  </a:lnTo>
                  <a:lnTo>
                    <a:pt x="6628" y="4444"/>
                  </a:lnTo>
                  <a:lnTo>
                    <a:pt x="6636" y="4416"/>
                  </a:lnTo>
                  <a:lnTo>
                    <a:pt x="6644" y="4388"/>
                  </a:lnTo>
                  <a:lnTo>
                    <a:pt x="6651" y="4360"/>
                  </a:lnTo>
                  <a:lnTo>
                    <a:pt x="6657" y="4330"/>
                  </a:lnTo>
                  <a:lnTo>
                    <a:pt x="6663" y="4301"/>
                  </a:lnTo>
                  <a:lnTo>
                    <a:pt x="6668" y="4271"/>
                  </a:lnTo>
                  <a:lnTo>
                    <a:pt x="6673" y="4242"/>
                  </a:lnTo>
                  <a:lnTo>
                    <a:pt x="6676" y="4211"/>
                  </a:lnTo>
                  <a:lnTo>
                    <a:pt x="6678" y="4182"/>
                  </a:lnTo>
                  <a:lnTo>
                    <a:pt x="6681" y="4151"/>
                  </a:lnTo>
                  <a:lnTo>
                    <a:pt x="6682" y="4120"/>
                  </a:lnTo>
                  <a:lnTo>
                    <a:pt x="6682" y="4090"/>
                  </a:lnTo>
                  <a:lnTo>
                    <a:pt x="6682" y="4090"/>
                  </a:lnTo>
                  <a:lnTo>
                    <a:pt x="6681" y="4040"/>
                  </a:lnTo>
                  <a:lnTo>
                    <a:pt x="6678" y="3992"/>
                  </a:lnTo>
                  <a:lnTo>
                    <a:pt x="6673" y="3945"/>
                  </a:lnTo>
                  <a:lnTo>
                    <a:pt x="6667" y="3897"/>
                  </a:lnTo>
                  <a:lnTo>
                    <a:pt x="6657" y="3851"/>
                  </a:lnTo>
                  <a:lnTo>
                    <a:pt x="6648" y="3805"/>
                  </a:lnTo>
                  <a:lnTo>
                    <a:pt x="6635" y="3759"/>
                  </a:lnTo>
                  <a:lnTo>
                    <a:pt x="6622" y="3714"/>
                  </a:lnTo>
                  <a:lnTo>
                    <a:pt x="6622" y="3714"/>
                  </a:lnTo>
                  <a:lnTo>
                    <a:pt x="6655" y="3701"/>
                  </a:lnTo>
                  <a:lnTo>
                    <a:pt x="6687" y="3686"/>
                  </a:lnTo>
                  <a:lnTo>
                    <a:pt x="6719" y="3669"/>
                  </a:lnTo>
                  <a:lnTo>
                    <a:pt x="6750" y="3652"/>
                  </a:lnTo>
                  <a:lnTo>
                    <a:pt x="6781" y="3633"/>
                  </a:lnTo>
                  <a:lnTo>
                    <a:pt x="6810" y="3613"/>
                  </a:lnTo>
                  <a:lnTo>
                    <a:pt x="6840" y="3593"/>
                  </a:lnTo>
                  <a:lnTo>
                    <a:pt x="6868" y="3570"/>
                  </a:lnTo>
                  <a:lnTo>
                    <a:pt x="6895" y="3548"/>
                  </a:lnTo>
                  <a:lnTo>
                    <a:pt x="6921" y="3525"/>
                  </a:lnTo>
                  <a:lnTo>
                    <a:pt x="6947" y="3500"/>
                  </a:lnTo>
                  <a:lnTo>
                    <a:pt x="6972" y="3474"/>
                  </a:lnTo>
                  <a:lnTo>
                    <a:pt x="6995" y="3448"/>
                  </a:lnTo>
                  <a:lnTo>
                    <a:pt x="7018" y="3421"/>
                  </a:lnTo>
                  <a:lnTo>
                    <a:pt x="7040" y="3393"/>
                  </a:lnTo>
                  <a:lnTo>
                    <a:pt x="7060" y="3363"/>
                  </a:lnTo>
                  <a:lnTo>
                    <a:pt x="7080" y="3334"/>
                  </a:lnTo>
                  <a:lnTo>
                    <a:pt x="7099" y="3303"/>
                  </a:lnTo>
                  <a:lnTo>
                    <a:pt x="7117" y="3273"/>
                  </a:lnTo>
                  <a:lnTo>
                    <a:pt x="7133" y="3241"/>
                  </a:lnTo>
                  <a:lnTo>
                    <a:pt x="7148" y="3208"/>
                  </a:lnTo>
                  <a:lnTo>
                    <a:pt x="7163" y="3175"/>
                  </a:lnTo>
                  <a:lnTo>
                    <a:pt x="7174" y="3141"/>
                  </a:lnTo>
                  <a:lnTo>
                    <a:pt x="7186" y="3106"/>
                  </a:lnTo>
                  <a:lnTo>
                    <a:pt x="7197" y="3071"/>
                  </a:lnTo>
                  <a:lnTo>
                    <a:pt x="7206" y="3036"/>
                  </a:lnTo>
                  <a:lnTo>
                    <a:pt x="7213" y="3000"/>
                  </a:lnTo>
                  <a:lnTo>
                    <a:pt x="7220" y="2964"/>
                  </a:lnTo>
                  <a:lnTo>
                    <a:pt x="7225" y="2926"/>
                  </a:lnTo>
                  <a:lnTo>
                    <a:pt x="7228" y="2890"/>
                  </a:lnTo>
                  <a:lnTo>
                    <a:pt x="7231" y="2852"/>
                  </a:lnTo>
                  <a:lnTo>
                    <a:pt x="7232" y="2813"/>
                  </a:lnTo>
                  <a:lnTo>
                    <a:pt x="7232" y="2813"/>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8" name="Freeform 427"/>
            <p:cNvSpPr>
              <a:spLocks/>
            </p:cNvSpPr>
            <p:nvPr/>
          </p:nvSpPr>
          <p:spPr bwMode="auto">
            <a:xfrm rot="5400000">
              <a:off x="11615621" y="-339609"/>
              <a:ext cx="590278" cy="964696"/>
            </a:xfrm>
            <a:custGeom>
              <a:avLst/>
              <a:gdLst/>
              <a:ahLst/>
              <a:cxnLst>
                <a:cxn ang="0">
                  <a:pos x="4365" y="3264"/>
                </a:cxn>
                <a:cxn ang="0">
                  <a:pos x="4455" y="2948"/>
                </a:cxn>
                <a:cxn ang="0">
                  <a:pos x="4436" y="2661"/>
                </a:cxn>
                <a:cxn ang="0">
                  <a:pos x="4315" y="2372"/>
                </a:cxn>
                <a:cxn ang="0">
                  <a:pos x="4298" y="2186"/>
                </a:cxn>
                <a:cxn ang="0">
                  <a:pos x="4360" y="1980"/>
                </a:cxn>
                <a:cxn ang="0">
                  <a:pos x="4357" y="1736"/>
                </a:cxn>
                <a:cxn ang="0">
                  <a:pos x="4224" y="1427"/>
                </a:cxn>
                <a:cxn ang="0">
                  <a:pos x="4085" y="1208"/>
                </a:cxn>
                <a:cxn ang="0">
                  <a:pos x="4060" y="907"/>
                </a:cxn>
                <a:cxn ang="0">
                  <a:pos x="3907" y="590"/>
                </a:cxn>
                <a:cxn ang="0">
                  <a:pos x="3650" y="356"/>
                </a:cxn>
                <a:cxn ang="0">
                  <a:pos x="3317" y="234"/>
                </a:cxn>
                <a:cxn ang="0">
                  <a:pos x="2986" y="245"/>
                </a:cxn>
                <a:cxn ang="0">
                  <a:pos x="2706" y="206"/>
                </a:cxn>
                <a:cxn ang="0">
                  <a:pos x="2373" y="33"/>
                </a:cxn>
                <a:cxn ang="0">
                  <a:pos x="2056" y="2"/>
                </a:cxn>
                <a:cxn ang="0">
                  <a:pos x="1783" y="68"/>
                </a:cxn>
                <a:cxn ang="0">
                  <a:pos x="1549" y="208"/>
                </a:cxn>
                <a:cxn ang="0">
                  <a:pos x="1368" y="411"/>
                </a:cxn>
                <a:cxn ang="0">
                  <a:pos x="1226" y="585"/>
                </a:cxn>
                <a:cxn ang="0">
                  <a:pos x="1025" y="572"/>
                </a:cxn>
                <a:cxn ang="0">
                  <a:pos x="677" y="662"/>
                </a:cxn>
                <a:cxn ang="0">
                  <a:pos x="398" y="870"/>
                </a:cxn>
                <a:cxn ang="0">
                  <a:pos x="216" y="1170"/>
                </a:cxn>
                <a:cxn ang="0">
                  <a:pos x="161" y="1483"/>
                </a:cxn>
                <a:cxn ang="0">
                  <a:pos x="188" y="1702"/>
                </a:cxn>
                <a:cxn ang="0">
                  <a:pos x="265" y="1902"/>
                </a:cxn>
                <a:cxn ang="0">
                  <a:pos x="89" y="2116"/>
                </a:cxn>
                <a:cxn ang="0">
                  <a:pos x="1" y="2427"/>
                </a:cxn>
                <a:cxn ang="0">
                  <a:pos x="34" y="2692"/>
                </a:cxn>
                <a:cxn ang="0">
                  <a:pos x="172" y="2944"/>
                </a:cxn>
                <a:cxn ang="0">
                  <a:pos x="135" y="3145"/>
                </a:cxn>
                <a:cxn ang="0">
                  <a:pos x="61" y="3412"/>
                </a:cxn>
                <a:cxn ang="0">
                  <a:pos x="73" y="3698"/>
                </a:cxn>
                <a:cxn ang="0">
                  <a:pos x="202" y="4016"/>
                </a:cxn>
                <a:cxn ang="0">
                  <a:pos x="261" y="4282"/>
                </a:cxn>
                <a:cxn ang="0">
                  <a:pos x="234" y="4614"/>
                </a:cxn>
                <a:cxn ang="0">
                  <a:pos x="339" y="4955"/>
                </a:cxn>
                <a:cxn ang="0">
                  <a:pos x="560" y="5223"/>
                </a:cxn>
                <a:cxn ang="0">
                  <a:pos x="869" y="5391"/>
                </a:cxn>
                <a:cxn ang="0">
                  <a:pos x="1178" y="5431"/>
                </a:cxn>
                <a:cxn ang="0">
                  <a:pos x="1438" y="5381"/>
                </a:cxn>
                <a:cxn ang="0">
                  <a:pos x="1701" y="5608"/>
                </a:cxn>
                <a:cxn ang="0">
                  <a:pos x="2003" y="5693"/>
                </a:cxn>
                <a:cxn ang="0">
                  <a:pos x="2172" y="5684"/>
                </a:cxn>
                <a:cxn ang="0">
                  <a:pos x="2356" y="5630"/>
                </a:cxn>
                <a:cxn ang="0">
                  <a:pos x="2516" y="5532"/>
                </a:cxn>
                <a:cxn ang="0">
                  <a:pos x="2648" y="5399"/>
                </a:cxn>
                <a:cxn ang="0">
                  <a:pos x="2815" y="5434"/>
                </a:cxn>
                <a:cxn ang="0">
                  <a:pos x="3116" y="5547"/>
                </a:cxn>
                <a:cxn ang="0">
                  <a:pos x="3420" y="5552"/>
                </a:cxn>
                <a:cxn ang="0">
                  <a:pos x="3753" y="5431"/>
                </a:cxn>
                <a:cxn ang="0">
                  <a:pos x="4011" y="5196"/>
                </a:cxn>
                <a:cxn ang="0">
                  <a:pos x="4163" y="4879"/>
                </a:cxn>
                <a:cxn ang="0">
                  <a:pos x="4189" y="4580"/>
                </a:cxn>
                <a:cxn ang="0">
                  <a:pos x="4172" y="4351"/>
                </a:cxn>
                <a:cxn ang="0">
                  <a:pos x="4310" y="4113"/>
                </a:cxn>
                <a:cxn ang="0">
                  <a:pos x="4352" y="3867"/>
                </a:cxn>
                <a:cxn ang="0">
                  <a:pos x="4320" y="3652"/>
                </a:cxn>
                <a:cxn ang="0">
                  <a:pos x="4232" y="3463"/>
                </a:cxn>
              </a:cxnLst>
              <a:rect l="0" t="0" r="r" b="b"/>
              <a:pathLst>
                <a:path w="4458" h="5694">
                  <a:moveTo>
                    <a:pt x="4232" y="3463"/>
                  </a:moveTo>
                  <a:lnTo>
                    <a:pt x="4232" y="3463"/>
                  </a:lnTo>
                  <a:lnTo>
                    <a:pt x="4258" y="3432"/>
                  </a:lnTo>
                  <a:lnTo>
                    <a:pt x="4283" y="3400"/>
                  </a:lnTo>
                  <a:lnTo>
                    <a:pt x="4305" y="3367"/>
                  </a:lnTo>
                  <a:lnTo>
                    <a:pt x="4326" y="3334"/>
                  </a:lnTo>
                  <a:lnTo>
                    <a:pt x="4348" y="3299"/>
                  </a:lnTo>
                  <a:lnTo>
                    <a:pt x="4365" y="3264"/>
                  </a:lnTo>
                  <a:lnTo>
                    <a:pt x="4383" y="3226"/>
                  </a:lnTo>
                  <a:lnTo>
                    <a:pt x="4398" y="3189"/>
                  </a:lnTo>
                  <a:lnTo>
                    <a:pt x="4412" y="3150"/>
                  </a:lnTo>
                  <a:lnTo>
                    <a:pt x="4424" y="3112"/>
                  </a:lnTo>
                  <a:lnTo>
                    <a:pt x="4435" y="3072"/>
                  </a:lnTo>
                  <a:lnTo>
                    <a:pt x="4443" y="3030"/>
                  </a:lnTo>
                  <a:lnTo>
                    <a:pt x="4450" y="2989"/>
                  </a:lnTo>
                  <a:lnTo>
                    <a:pt x="4455" y="2948"/>
                  </a:lnTo>
                  <a:lnTo>
                    <a:pt x="4457" y="2906"/>
                  </a:lnTo>
                  <a:lnTo>
                    <a:pt x="4458" y="2863"/>
                  </a:lnTo>
                  <a:lnTo>
                    <a:pt x="4458" y="2863"/>
                  </a:lnTo>
                  <a:lnTo>
                    <a:pt x="4457" y="2821"/>
                  </a:lnTo>
                  <a:lnTo>
                    <a:pt x="4455" y="2781"/>
                  </a:lnTo>
                  <a:lnTo>
                    <a:pt x="4450" y="2739"/>
                  </a:lnTo>
                  <a:lnTo>
                    <a:pt x="4444" y="2699"/>
                  </a:lnTo>
                  <a:lnTo>
                    <a:pt x="4436" y="2661"/>
                  </a:lnTo>
                  <a:lnTo>
                    <a:pt x="4426" y="2622"/>
                  </a:lnTo>
                  <a:lnTo>
                    <a:pt x="4415" y="2584"/>
                  </a:lnTo>
                  <a:lnTo>
                    <a:pt x="4402" y="2546"/>
                  </a:lnTo>
                  <a:lnTo>
                    <a:pt x="4388" y="2510"/>
                  </a:lnTo>
                  <a:lnTo>
                    <a:pt x="4371" y="2473"/>
                  </a:lnTo>
                  <a:lnTo>
                    <a:pt x="4353" y="2439"/>
                  </a:lnTo>
                  <a:lnTo>
                    <a:pt x="4335" y="2405"/>
                  </a:lnTo>
                  <a:lnTo>
                    <a:pt x="4315" y="2372"/>
                  </a:lnTo>
                  <a:lnTo>
                    <a:pt x="4293" y="2339"/>
                  </a:lnTo>
                  <a:lnTo>
                    <a:pt x="4270" y="2308"/>
                  </a:lnTo>
                  <a:lnTo>
                    <a:pt x="4245" y="2278"/>
                  </a:lnTo>
                  <a:lnTo>
                    <a:pt x="4245" y="2278"/>
                  </a:lnTo>
                  <a:lnTo>
                    <a:pt x="4260" y="2255"/>
                  </a:lnTo>
                  <a:lnTo>
                    <a:pt x="4273" y="2233"/>
                  </a:lnTo>
                  <a:lnTo>
                    <a:pt x="4286" y="2209"/>
                  </a:lnTo>
                  <a:lnTo>
                    <a:pt x="4298" y="2186"/>
                  </a:lnTo>
                  <a:lnTo>
                    <a:pt x="4309" y="2161"/>
                  </a:lnTo>
                  <a:lnTo>
                    <a:pt x="4319" y="2136"/>
                  </a:lnTo>
                  <a:lnTo>
                    <a:pt x="4329" y="2112"/>
                  </a:lnTo>
                  <a:lnTo>
                    <a:pt x="4337" y="2086"/>
                  </a:lnTo>
                  <a:lnTo>
                    <a:pt x="4344" y="2060"/>
                  </a:lnTo>
                  <a:lnTo>
                    <a:pt x="4351" y="2034"/>
                  </a:lnTo>
                  <a:lnTo>
                    <a:pt x="4356" y="2007"/>
                  </a:lnTo>
                  <a:lnTo>
                    <a:pt x="4360" y="1980"/>
                  </a:lnTo>
                  <a:lnTo>
                    <a:pt x="4364" y="1953"/>
                  </a:lnTo>
                  <a:lnTo>
                    <a:pt x="4368" y="1924"/>
                  </a:lnTo>
                  <a:lnTo>
                    <a:pt x="4369" y="1897"/>
                  </a:lnTo>
                  <a:lnTo>
                    <a:pt x="4369" y="1869"/>
                  </a:lnTo>
                  <a:lnTo>
                    <a:pt x="4369" y="1869"/>
                  </a:lnTo>
                  <a:lnTo>
                    <a:pt x="4368" y="1824"/>
                  </a:lnTo>
                  <a:lnTo>
                    <a:pt x="4364" y="1780"/>
                  </a:lnTo>
                  <a:lnTo>
                    <a:pt x="4357" y="1736"/>
                  </a:lnTo>
                  <a:lnTo>
                    <a:pt x="4349" y="1694"/>
                  </a:lnTo>
                  <a:lnTo>
                    <a:pt x="4337" y="1652"/>
                  </a:lnTo>
                  <a:lnTo>
                    <a:pt x="4324" y="1612"/>
                  </a:lnTo>
                  <a:lnTo>
                    <a:pt x="4307" y="1572"/>
                  </a:lnTo>
                  <a:lnTo>
                    <a:pt x="4290" y="1535"/>
                  </a:lnTo>
                  <a:lnTo>
                    <a:pt x="4270" y="1497"/>
                  </a:lnTo>
                  <a:lnTo>
                    <a:pt x="4247" y="1462"/>
                  </a:lnTo>
                  <a:lnTo>
                    <a:pt x="4224" y="1427"/>
                  </a:lnTo>
                  <a:lnTo>
                    <a:pt x="4198" y="1394"/>
                  </a:lnTo>
                  <a:lnTo>
                    <a:pt x="4170" y="1363"/>
                  </a:lnTo>
                  <a:lnTo>
                    <a:pt x="4140" y="1333"/>
                  </a:lnTo>
                  <a:lnTo>
                    <a:pt x="4110" y="1305"/>
                  </a:lnTo>
                  <a:lnTo>
                    <a:pt x="4077" y="1279"/>
                  </a:lnTo>
                  <a:lnTo>
                    <a:pt x="4077" y="1279"/>
                  </a:lnTo>
                  <a:lnTo>
                    <a:pt x="4081" y="1244"/>
                  </a:lnTo>
                  <a:lnTo>
                    <a:pt x="4085" y="1208"/>
                  </a:lnTo>
                  <a:lnTo>
                    <a:pt x="4087" y="1172"/>
                  </a:lnTo>
                  <a:lnTo>
                    <a:pt x="4088" y="1135"/>
                  </a:lnTo>
                  <a:lnTo>
                    <a:pt x="4088" y="1135"/>
                  </a:lnTo>
                  <a:lnTo>
                    <a:pt x="4087" y="1088"/>
                  </a:lnTo>
                  <a:lnTo>
                    <a:pt x="4084" y="1042"/>
                  </a:lnTo>
                  <a:lnTo>
                    <a:pt x="4078" y="996"/>
                  </a:lnTo>
                  <a:lnTo>
                    <a:pt x="4070" y="952"/>
                  </a:lnTo>
                  <a:lnTo>
                    <a:pt x="4060" y="907"/>
                  </a:lnTo>
                  <a:lnTo>
                    <a:pt x="4047" y="864"/>
                  </a:lnTo>
                  <a:lnTo>
                    <a:pt x="4033" y="822"/>
                  </a:lnTo>
                  <a:lnTo>
                    <a:pt x="4017" y="781"/>
                  </a:lnTo>
                  <a:lnTo>
                    <a:pt x="3999" y="740"/>
                  </a:lnTo>
                  <a:lnTo>
                    <a:pt x="3979" y="701"/>
                  </a:lnTo>
                  <a:lnTo>
                    <a:pt x="3957" y="663"/>
                  </a:lnTo>
                  <a:lnTo>
                    <a:pt x="3933" y="625"/>
                  </a:lnTo>
                  <a:lnTo>
                    <a:pt x="3907" y="590"/>
                  </a:lnTo>
                  <a:lnTo>
                    <a:pt x="3880" y="556"/>
                  </a:lnTo>
                  <a:lnTo>
                    <a:pt x="3852" y="523"/>
                  </a:lnTo>
                  <a:lnTo>
                    <a:pt x="3821" y="491"/>
                  </a:lnTo>
                  <a:lnTo>
                    <a:pt x="3790" y="461"/>
                  </a:lnTo>
                  <a:lnTo>
                    <a:pt x="3758" y="432"/>
                  </a:lnTo>
                  <a:lnTo>
                    <a:pt x="3722" y="405"/>
                  </a:lnTo>
                  <a:lnTo>
                    <a:pt x="3687" y="380"/>
                  </a:lnTo>
                  <a:lnTo>
                    <a:pt x="3650" y="356"/>
                  </a:lnTo>
                  <a:lnTo>
                    <a:pt x="3611" y="334"/>
                  </a:lnTo>
                  <a:lnTo>
                    <a:pt x="3573" y="314"/>
                  </a:lnTo>
                  <a:lnTo>
                    <a:pt x="3533" y="296"/>
                  </a:lnTo>
                  <a:lnTo>
                    <a:pt x="3491" y="279"/>
                  </a:lnTo>
                  <a:lnTo>
                    <a:pt x="3449" y="265"/>
                  </a:lnTo>
                  <a:lnTo>
                    <a:pt x="3405" y="253"/>
                  </a:lnTo>
                  <a:lnTo>
                    <a:pt x="3362" y="243"/>
                  </a:lnTo>
                  <a:lnTo>
                    <a:pt x="3317" y="234"/>
                  </a:lnTo>
                  <a:lnTo>
                    <a:pt x="3271" y="230"/>
                  </a:lnTo>
                  <a:lnTo>
                    <a:pt x="3225" y="226"/>
                  </a:lnTo>
                  <a:lnTo>
                    <a:pt x="3178" y="225"/>
                  </a:lnTo>
                  <a:lnTo>
                    <a:pt x="3178" y="225"/>
                  </a:lnTo>
                  <a:lnTo>
                    <a:pt x="3129" y="226"/>
                  </a:lnTo>
                  <a:lnTo>
                    <a:pt x="3080" y="230"/>
                  </a:lnTo>
                  <a:lnTo>
                    <a:pt x="3032" y="236"/>
                  </a:lnTo>
                  <a:lnTo>
                    <a:pt x="2986" y="245"/>
                  </a:lnTo>
                  <a:lnTo>
                    <a:pt x="2939" y="256"/>
                  </a:lnTo>
                  <a:lnTo>
                    <a:pt x="2894" y="270"/>
                  </a:lnTo>
                  <a:lnTo>
                    <a:pt x="2851" y="285"/>
                  </a:lnTo>
                  <a:lnTo>
                    <a:pt x="2807" y="304"/>
                  </a:lnTo>
                  <a:lnTo>
                    <a:pt x="2807" y="304"/>
                  </a:lnTo>
                  <a:lnTo>
                    <a:pt x="2775" y="270"/>
                  </a:lnTo>
                  <a:lnTo>
                    <a:pt x="2741" y="237"/>
                  </a:lnTo>
                  <a:lnTo>
                    <a:pt x="2706" y="206"/>
                  </a:lnTo>
                  <a:lnTo>
                    <a:pt x="2669" y="178"/>
                  </a:lnTo>
                  <a:lnTo>
                    <a:pt x="2630" y="151"/>
                  </a:lnTo>
                  <a:lnTo>
                    <a:pt x="2590" y="125"/>
                  </a:lnTo>
                  <a:lnTo>
                    <a:pt x="2549" y="102"/>
                  </a:lnTo>
                  <a:lnTo>
                    <a:pt x="2507" y="81"/>
                  </a:lnTo>
                  <a:lnTo>
                    <a:pt x="2463" y="62"/>
                  </a:lnTo>
                  <a:lnTo>
                    <a:pt x="2419" y="47"/>
                  </a:lnTo>
                  <a:lnTo>
                    <a:pt x="2373" y="33"/>
                  </a:lnTo>
                  <a:lnTo>
                    <a:pt x="2325" y="21"/>
                  </a:lnTo>
                  <a:lnTo>
                    <a:pt x="2277" y="12"/>
                  </a:lnTo>
                  <a:lnTo>
                    <a:pt x="2229" y="5"/>
                  </a:lnTo>
                  <a:lnTo>
                    <a:pt x="2179" y="1"/>
                  </a:lnTo>
                  <a:lnTo>
                    <a:pt x="2129" y="0"/>
                  </a:lnTo>
                  <a:lnTo>
                    <a:pt x="2129" y="0"/>
                  </a:lnTo>
                  <a:lnTo>
                    <a:pt x="2092" y="0"/>
                  </a:lnTo>
                  <a:lnTo>
                    <a:pt x="2056" y="2"/>
                  </a:lnTo>
                  <a:lnTo>
                    <a:pt x="2020" y="6"/>
                  </a:lnTo>
                  <a:lnTo>
                    <a:pt x="1985" y="11"/>
                  </a:lnTo>
                  <a:lnTo>
                    <a:pt x="1950" y="18"/>
                  </a:lnTo>
                  <a:lnTo>
                    <a:pt x="1916" y="25"/>
                  </a:lnTo>
                  <a:lnTo>
                    <a:pt x="1881" y="34"/>
                  </a:lnTo>
                  <a:lnTo>
                    <a:pt x="1849" y="44"/>
                  </a:lnTo>
                  <a:lnTo>
                    <a:pt x="1816" y="55"/>
                  </a:lnTo>
                  <a:lnTo>
                    <a:pt x="1783" y="68"/>
                  </a:lnTo>
                  <a:lnTo>
                    <a:pt x="1751" y="81"/>
                  </a:lnTo>
                  <a:lnTo>
                    <a:pt x="1720" y="97"/>
                  </a:lnTo>
                  <a:lnTo>
                    <a:pt x="1690" y="112"/>
                  </a:lnTo>
                  <a:lnTo>
                    <a:pt x="1660" y="130"/>
                  </a:lnTo>
                  <a:lnTo>
                    <a:pt x="1631" y="147"/>
                  </a:lnTo>
                  <a:lnTo>
                    <a:pt x="1602" y="167"/>
                  </a:lnTo>
                  <a:lnTo>
                    <a:pt x="1575" y="187"/>
                  </a:lnTo>
                  <a:lnTo>
                    <a:pt x="1549" y="208"/>
                  </a:lnTo>
                  <a:lnTo>
                    <a:pt x="1523" y="231"/>
                  </a:lnTo>
                  <a:lnTo>
                    <a:pt x="1498" y="254"/>
                  </a:lnTo>
                  <a:lnTo>
                    <a:pt x="1474" y="278"/>
                  </a:lnTo>
                  <a:lnTo>
                    <a:pt x="1450" y="303"/>
                  </a:lnTo>
                  <a:lnTo>
                    <a:pt x="1428" y="329"/>
                  </a:lnTo>
                  <a:lnTo>
                    <a:pt x="1407" y="356"/>
                  </a:lnTo>
                  <a:lnTo>
                    <a:pt x="1387" y="383"/>
                  </a:lnTo>
                  <a:lnTo>
                    <a:pt x="1368" y="411"/>
                  </a:lnTo>
                  <a:lnTo>
                    <a:pt x="1349" y="439"/>
                  </a:lnTo>
                  <a:lnTo>
                    <a:pt x="1333" y="470"/>
                  </a:lnTo>
                  <a:lnTo>
                    <a:pt x="1316" y="499"/>
                  </a:lnTo>
                  <a:lnTo>
                    <a:pt x="1301" y="531"/>
                  </a:lnTo>
                  <a:lnTo>
                    <a:pt x="1287" y="563"/>
                  </a:lnTo>
                  <a:lnTo>
                    <a:pt x="1275" y="595"/>
                  </a:lnTo>
                  <a:lnTo>
                    <a:pt x="1275" y="595"/>
                  </a:lnTo>
                  <a:lnTo>
                    <a:pt x="1226" y="585"/>
                  </a:lnTo>
                  <a:lnTo>
                    <a:pt x="1200" y="581"/>
                  </a:lnTo>
                  <a:lnTo>
                    <a:pt x="1175" y="578"/>
                  </a:lnTo>
                  <a:lnTo>
                    <a:pt x="1149" y="575"/>
                  </a:lnTo>
                  <a:lnTo>
                    <a:pt x="1124" y="574"/>
                  </a:lnTo>
                  <a:lnTo>
                    <a:pt x="1098" y="572"/>
                  </a:lnTo>
                  <a:lnTo>
                    <a:pt x="1071" y="571"/>
                  </a:lnTo>
                  <a:lnTo>
                    <a:pt x="1071" y="571"/>
                  </a:lnTo>
                  <a:lnTo>
                    <a:pt x="1025" y="572"/>
                  </a:lnTo>
                  <a:lnTo>
                    <a:pt x="978" y="576"/>
                  </a:lnTo>
                  <a:lnTo>
                    <a:pt x="933" y="582"/>
                  </a:lnTo>
                  <a:lnTo>
                    <a:pt x="889" y="590"/>
                  </a:lnTo>
                  <a:lnTo>
                    <a:pt x="844" y="601"/>
                  </a:lnTo>
                  <a:lnTo>
                    <a:pt x="802" y="612"/>
                  </a:lnTo>
                  <a:lnTo>
                    <a:pt x="759" y="627"/>
                  </a:lnTo>
                  <a:lnTo>
                    <a:pt x="718" y="643"/>
                  </a:lnTo>
                  <a:lnTo>
                    <a:pt x="677" y="662"/>
                  </a:lnTo>
                  <a:lnTo>
                    <a:pt x="638" y="682"/>
                  </a:lnTo>
                  <a:lnTo>
                    <a:pt x="600" y="703"/>
                  </a:lnTo>
                  <a:lnTo>
                    <a:pt x="563" y="728"/>
                  </a:lnTo>
                  <a:lnTo>
                    <a:pt x="527" y="753"/>
                  </a:lnTo>
                  <a:lnTo>
                    <a:pt x="493" y="780"/>
                  </a:lnTo>
                  <a:lnTo>
                    <a:pt x="460" y="808"/>
                  </a:lnTo>
                  <a:lnTo>
                    <a:pt x="428" y="839"/>
                  </a:lnTo>
                  <a:lnTo>
                    <a:pt x="398" y="870"/>
                  </a:lnTo>
                  <a:lnTo>
                    <a:pt x="369" y="903"/>
                  </a:lnTo>
                  <a:lnTo>
                    <a:pt x="342" y="937"/>
                  </a:lnTo>
                  <a:lnTo>
                    <a:pt x="316" y="973"/>
                  </a:lnTo>
                  <a:lnTo>
                    <a:pt x="293" y="1011"/>
                  </a:lnTo>
                  <a:lnTo>
                    <a:pt x="272" y="1048"/>
                  </a:lnTo>
                  <a:lnTo>
                    <a:pt x="252" y="1087"/>
                  </a:lnTo>
                  <a:lnTo>
                    <a:pt x="233" y="1128"/>
                  </a:lnTo>
                  <a:lnTo>
                    <a:pt x="216" y="1170"/>
                  </a:lnTo>
                  <a:lnTo>
                    <a:pt x="202" y="1212"/>
                  </a:lnTo>
                  <a:lnTo>
                    <a:pt x="190" y="1254"/>
                  </a:lnTo>
                  <a:lnTo>
                    <a:pt x="180" y="1299"/>
                  </a:lnTo>
                  <a:lnTo>
                    <a:pt x="172" y="1344"/>
                  </a:lnTo>
                  <a:lnTo>
                    <a:pt x="166" y="1390"/>
                  </a:lnTo>
                  <a:lnTo>
                    <a:pt x="162" y="1436"/>
                  </a:lnTo>
                  <a:lnTo>
                    <a:pt x="161" y="1483"/>
                  </a:lnTo>
                  <a:lnTo>
                    <a:pt x="161" y="1483"/>
                  </a:lnTo>
                  <a:lnTo>
                    <a:pt x="162" y="1511"/>
                  </a:lnTo>
                  <a:lnTo>
                    <a:pt x="163" y="1538"/>
                  </a:lnTo>
                  <a:lnTo>
                    <a:pt x="166" y="1566"/>
                  </a:lnTo>
                  <a:lnTo>
                    <a:pt x="168" y="1595"/>
                  </a:lnTo>
                  <a:lnTo>
                    <a:pt x="172" y="1622"/>
                  </a:lnTo>
                  <a:lnTo>
                    <a:pt x="176" y="1649"/>
                  </a:lnTo>
                  <a:lnTo>
                    <a:pt x="182" y="1676"/>
                  </a:lnTo>
                  <a:lnTo>
                    <a:pt x="188" y="1702"/>
                  </a:lnTo>
                  <a:lnTo>
                    <a:pt x="195" y="1729"/>
                  </a:lnTo>
                  <a:lnTo>
                    <a:pt x="203" y="1755"/>
                  </a:lnTo>
                  <a:lnTo>
                    <a:pt x="212" y="1780"/>
                  </a:lnTo>
                  <a:lnTo>
                    <a:pt x="221" y="1805"/>
                  </a:lnTo>
                  <a:lnTo>
                    <a:pt x="230" y="1830"/>
                  </a:lnTo>
                  <a:lnTo>
                    <a:pt x="241" y="1855"/>
                  </a:lnTo>
                  <a:lnTo>
                    <a:pt x="253" y="1879"/>
                  </a:lnTo>
                  <a:lnTo>
                    <a:pt x="265" y="1902"/>
                  </a:lnTo>
                  <a:lnTo>
                    <a:pt x="265" y="1902"/>
                  </a:lnTo>
                  <a:lnTo>
                    <a:pt x="235" y="1929"/>
                  </a:lnTo>
                  <a:lnTo>
                    <a:pt x="207" y="1956"/>
                  </a:lnTo>
                  <a:lnTo>
                    <a:pt x="180" y="1986"/>
                  </a:lnTo>
                  <a:lnTo>
                    <a:pt x="155" y="2016"/>
                  </a:lnTo>
                  <a:lnTo>
                    <a:pt x="131" y="2048"/>
                  </a:lnTo>
                  <a:lnTo>
                    <a:pt x="109" y="2082"/>
                  </a:lnTo>
                  <a:lnTo>
                    <a:pt x="89" y="2116"/>
                  </a:lnTo>
                  <a:lnTo>
                    <a:pt x="71" y="2152"/>
                  </a:lnTo>
                  <a:lnTo>
                    <a:pt x="55" y="2188"/>
                  </a:lnTo>
                  <a:lnTo>
                    <a:pt x="41" y="2226"/>
                  </a:lnTo>
                  <a:lnTo>
                    <a:pt x="28" y="2265"/>
                  </a:lnTo>
                  <a:lnTo>
                    <a:pt x="18" y="2304"/>
                  </a:lnTo>
                  <a:lnTo>
                    <a:pt x="10" y="2345"/>
                  </a:lnTo>
                  <a:lnTo>
                    <a:pt x="4" y="2386"/>
                  </a:lnTo>
                  <a:lnTo>
                    <a:pt x="1" y="2427"/>
                  </a:lnTo>
                  <a:lnTo>
                    <a:pt x="0" y="2470"/>
                  </a:lnTo>
                  <a:lnTo>
                    <a:pt x="0" y="2470"/>
                  </a:lnTo>
                  <a:lnTo>
                    <a:pt x="1" y="2509"/>
                  </a:lnTo>
                  <a:lnTo>
                    <a:pt x="3" y="2546"/>
                  </a:lnTo>
                  <a:lnTo>
                    <a:pt x="8" y="2584"/>
                  </a:lnTo>
                  <a:lnTo>
                    <a:pt x="15" y="2621"/>
                  </a:lnTo>
                  <a:lnTo>
                    <a:pt x="23" y="2657"/>
                  </a:lnTo>
                  <a:lnTo>
                    <a:pt x="34" y="2692"/>
                  </a:lnTo>
                  <a:lnTo>
                    <a:pt x="46" y="2726"/>
                  </a:lnTo>
                  <a:lnTo>
                    <a:pt x="58" y="2761"/>
                  </a:lnTo>
                  <a:lnTo>
                    <a:pt x="74" y="2794"/>
                  </a:lnTo>
                  <a:lnTo>
                    <a:pt x="90" y="2825"/>
                  </a:lnTo>
                  <a:lnTo>
                    <a:pt x="108" y="2857"/>
                  </a:lnTo>
                  <a:lnTo>
                    <a:pt x="128" y="2887"/>
                  </a:lnTo>
                  <a:lnTo>
                    <a:pt x="149" y="2916"/>
                  </a:lnTo>
                  <a:lnTo>
                    <a:pt x="172" y="2944"/>
                  </a:lnTo>
                  <a:lnTo>
                    <a:pt x="195" y="2971"/>
                  </a:lnTo>
                  <a:lnTo>
                    <a:pt x="220" y="2997"/>
                  </a:lnTo>
                  <a:lnTo>
                    <a:pt x="220" y="2997"/>
                  </a:lnTo>
                  <a:lnTo>
                    <a:pt x="201" y="3024"/>
                  </a:lnTo>
                  <a:lnTo>
                    <a:pt x="183" y="3054"/>
                  </a:lnTo>
                  <a:lnTo>
                    <a:pt x="166" y="3083"/>
                  </a:lnTo>
                  <a:lnTo>
                    <a:pt x="150" y="3114"/>
                  </a:lnTo>
                  <a:lnTo>
                    <a:pt x="135" y="3145"/>
                  </a:lnTo>
                  <a:lnTo>
                    <a:pt x="122" y="3176"/>
                  </a:lnTo>
                  <a:lnTo>
                    <a:pt x="109" y="3208"/>
                  </a:lnTo>
                  <a:lnTo>
                    <a:pt x="99" y="3241"/>
                  </a:lnTo>
                  <a:lnTo>
                    <a:pt x="88" y="3274"/>
                  </a:lnTo>
                  <a:lnTo>
                    <a:pt x="80" y="3307"/>
                  </a:lnTo>
                  <a:lnTo>
                    <a:pt x="73" y="3342"/>
                  </a:lnTo>
                  <a:lnTo>
                    <a:pt x="66" y="3377"/>
                  </a:lnTo>
                  <a:lnTo>
                    <a:pt x="61" y="3412"/>
                  </a:lnTo>
                  <a:lnTo>
                    <a:pt x="57" y="3447"/>
                  </a:lnTo>
                  <a:lnTo>
                    <a:pt x="55" y="3484"/>
                  </a:lnTo>
                  <a:lnTo>
                    <a:pt x="55" y="3519"/>
                  </a:lnTo>
                  <a:lnTo>
                    <a:pt x="55" y="3519"/>
                  </a:lnTo>
                  <a:lnTo>
                    <a:pt x="56" y="3565"/>
                  </a:lnTo>
                  <a:lnTo>
                    <a:pt x="60" y="3610"/>
                  </a:lnTo>
                  <a:lnTo>
                    <a:pt x="64" y="3655"/>
                  </a:lnTo>
                  <a:lnTo>
                    <a:pt x="73" y="3698"/>
                  </a:lnTo>
                  <a:lnTo>
                    <a:pt x="82" y="3741"/>
                  </a:lnTo>
                  <a:lnTo>
                    <a:pt x="94" y="3783"/>
                  </a:lnTo>
                  <a:lnTo>
                    <a:pt x="107" y="3824"/>
                  </a:lnTo>
                  <a:lnTo>
                    <a:pt x="122" y="3865"/>
                  </a:lnTo>
                  <a:lnTo>
                    <a:pt x="140" y="3904"/>
                  </a:lnTo>
                  <a:lnTo>
                    <a:pt x="159" y="3943"/>
                  </a:lnTo>
                  <a:lnTo>
                    <a:pt x="180" y="3980"/>
                  </a:lnTo>
                  <a:lnTo>
                    <a:pt x="202" y="4016"/>
                  </a:lnTo>
                  <a:lnTo>
                    <a:pt x="227" y="4051"/>
                  </a:lnTo>
                  <a:lnTo>
                    <a:pt x="253" y="4086"/>
                  </a:lnTo>
                  <a:lnTo>
                    <a:pt x="280" y="4119"/>
                  </a:lnTo>
                  <a:lnTo>
                    <a:pt x="308" y="4149"/>
                  </a:lnTo>
                  <a:lnTo>
                    <a:pt x="308" y="4149"/>
                  </a:lnTo>
                  <a:lnTo>
                    <a:pt x="290" y="4193"/>
                  </a:lnTo>
                  <a:lnTo>
                    <a:pt x="274" y="4236"/>
                  </a:lnTo>
                  <a:lnTo>
                    <a:pt x="261" y="4282"/>
                  </a:lnTo>
                  <a:lnTo>
                    <a:pt x="249" y="4328"/>
                  </a:lnTo>
                  <a:lnTo>
                    <a:pt x="241" y="4375"/>
                  </a:lnTo>
                  <a:lnTo>
                    <a:pt x="234" y="4424"/>
                  </a:lnTo>
                  <a:lnTo>
                    <a:pt x="230" y="4472"/>
                  </a:lnTo>
                  <a:lnTo>
                    <a:pt x="229" y="4521"/>
                  </a:lnTo>
                  <a:lnTo>
                    <a:pt x="229" y="4521"/>
                  </a:lnTo>
                  <a:lnTo>
                    <a:pt x="230" y="4569"/>
                  </a:lnTo>
                  <a:lnTo>
                    <a:pt x="234" y="4614"/>
                  </a:lnTo>
                  <a:lnTo>
                    <a:pt x="240" y="4660"/>
                  </a:lnTo>
                  <a:lnTo>
                    <a:pt x="247" y="4705"/>
                  </a:lnTo>
                  <a:lnTo>
                    <a:pt x="258" y="4749"/>
                  </a:lnTo>
                  <a:lnTo>
                    <a:pt x="269" y="4792"/>
                  </a:lnTo>
                  <a:lnTo>
                    <a:pt x="285" y="4835"/>
                  </a:lnTo>
                  <a:lnTo>
                    <a:pt x="300" y="4876"/>
                  </a:lnTo>
                  <a:lnTo>
                    <a:pt x="319" y="4916"/>
                  </a:lnTo>
                  <a:lnTo>
                    <a:pt x="339" y="4955"/>
                  </a:lnTo>
                  <a:lnTo>
                    <a:pt x="361" y="4994"/>
                  </a:lnTo>
                  <a:lnTo>
                    <a:pt x="385" y="5030"/>
                  </a:lnTo>
                  <a:lnTo>
                    <a:pt x="409" y="5066"/>
                  </a:lnTo>
                  <a:lnTo>
                    <a:pt x="437" y="5101"/>
                  </a:lnTo>
                  <a:lnTo>
                    <a:pt x="465" y="5134"/>
                  </a:lnTo>
                  <a:lnTo>
                    <a:pt x="495" y="5166"/>
                  </a:lnTo>
                  <a:lnTo>
                    <a:pt x="527" y="5195"/>
                  </a:lnTo>
                  <a:lnTo>
                    <a:pt x="560" y="5223"/>
                  </a:lnTo>
                  <a:lnTo>
                    <a:pt x="594" y="5250"/>
                  </a:lnTo>
                  <a:lnTo>
                    <a:pt x="630" y="5276"/>
                  </a:lnTo>
                  <a:lnTo>
                    <a:pt x="667" y="5300"/>
                  </a:lnTo>
                  <a:lnTo>
                    <a:pt x="705" y="5322"/>
                  </a:lnTo>
                  <a:lnTo>
                    <a:pt x="745" y="5342"/>
                  </a:lnTo>
                  <a:lnTo>
                    <a:pt x="785" y="5360"/>
                  </a:lnTo>
                  <a:lnTo>
                    <a:pt x="826" y="5376"/>
                  </a:lnTo>
                  <a:lnTo>
                    <a:pt x="869" y="5391"/>
                  </a:lnTo>
                  <a:lnTo>
                    <a:pt x="911" y="5404"/>
                  </a:lnTo>
                  <a:lnTo>
                    <a:pt x="956" y="5413"/>
                  </a:lnTo>
                  <a:lnTo>
                    <a:pt x="1001" y="5421"/>
                  </a:lnTo>
                  <a:lnTo>
                    <a:pt x="1047" y="5427"/>
                  </a:lnTo>
                  <a:lnTo>
                    <a:pt x="1092" y="5431"/>
                  </a:lnTo>
                  <a:lnTo>
                    <a:pt x="1140" y="5432"/>
                  </a:lnTo>
                  <a:lnTo>
                    <a:pt x="1140" y="5432"/>
                  </a:lnTo>
                  <a:lnTo>
                    <a:pt x="1178" y="5431"/>
                  </a:lnTo>
                  <a:lnTo>
                    <a:pt x="1217" y="5428"/>
                  </a:lnTo>
                  <a:lnTo>
                    <a:pt x="1255" y="5425"/>
                  </a:lnTo>
                  <a:lnTo>
                    <a:pt x="1293" y="5419"/>
                  </a:lnTo>
                  <a:lnTo>
                    <a:pt x="1330" y="5412"/>
                  </a:lnTo>
                  <a:lnTo>
                    <a:pt x="1367" y="5402"/>
                  </a:lnTo>
                  <a:lnTo>
                    <a:pt x="1402" y="5393"/>
                  </a:lnTo>
                  <a:lnTo>
                    <a:pt x="1438" y="5381"/>
                  </a:lnTo>
                  <a:lnTo>
                    <a:pt x="1438" y="5381"/>
                  </a:lnTo>
                  <a:lnTo>
                    <a:pt x="1465" y="5416"/>
                  </a:lnTo>
                  <a:lnTo>
                    <a:pt x="1493" y="5449"/>
                  </a:lnTo>
                  <a:lnTo>
                    <a:pt x="1523" y="5480"/>
                  </a:lnTo>
                  <a:lnTo>
                    <a:pt x="1556" y="5511"/>
                  </a:lnTo>
                  <a:lnTo>
                    <a:pt x="1589" y="5538"/>
                  </a:lnTo>
                  <a:lnTo>
                    <a:pt x="1626" y="5564"/>
                  </a:lnTo>
                  <a:lnTo>
                    <a:pt x="1662" y="5587"/>
                  </a:lnTo>
                  <a:lnTo>
                    <a:pt x="1701" y="5608"/>
                  </a:lnTo>
                  <a:lnTo>
                    <a:pt x="1740" y="5628"/>
                  </a:lnTo>
                  <a:lnTo>
                    <a:pt x="1781" y="5645"/>
                  </a:lnTo>
                  <a:lnTo>
                    <a:pt x="1824" y="5660"/>
                  </a:lnTo>
                  <a:lnTo>
                    <a:pt x="1867" y="5672"/>
                  </a:lnTo>
                  <a:lnTo>
                    <a:pt x="1911" y="5681"/>
                  </a:lnTo>
                  <a:lnTo>
                    <a:pt x="1957" y="5689"/>
                  </a:lnTo>
                  <a:lnTo>
                    <a:pt x="1979" y="5691"/>
                  </a:lnTo>
                  <a:lnTo>
                    <a:pt x="2003" y="5693"/>
                  </a:lnTo>
                  <a:lnTo>
                    <a:pt x="2026" y="5694"/>
                  </a:lnTo>
                  <a:lnTo>
                    <a:pt x="2050" y="5694"/>
                  </a:lnTo>
                  <a:lnTo>
                    <a:pt x="2050" y="5694"/>
                  </a:lnTo>
                  <a:lnTo>
                    <a:pt x="2075" y="5694"/>
                  </a:lnTo>
                  <a:lnTo>
                    <a:pt x="2099" y="5693"/>
                  </a:lnTo>
                  <a:lnTo>
                    <a:pt x="2124" y="5691"/>
                  </a:lnTo>
                  <a:lnTo>
                    <a:pt x="2149" y="5687"/>
                  </a:lnTo>
                  <a:lnTo>
                    <a:pt x="2172" y="5684"/>
                  </a:lnTo>
                  <a:lnTo>
                    <a:pt x="2197" y="5680"/>
                  </a:lnTo>
                  <a:lnTo>
                    <a:pt x="2221" y="5674"/>
                  </a:lnTo>
                  <a:lnTo>
                    <a:pt x="2244" y="5669"/>
                  </a:lnTo>
                  <a:lnTo>
                    <a:pt x="2267" y="5663"/>
                  </a:lnTo>
                  <a:lnTo>
                    <a:pt x="2290" y="5656"/>
                  </a:lnTo>
                  <a:lnTo>
                    <a:pt x="2313" y="5647"/>
                  </a:lnTo>
                  <a:lnTo>
                    <a:pt x="2335" y="5639"/>
                  </a:lnTo>
                  <a:lnTo>
                    <a:pt x="2356" y="5630"/>
                  </a:lnTo>
                  <a:lnTo>
                    <a:pt x="2377" y="5619"/>
                  </a:lnTo>
                  <a:lnTo>
                    <a:pt x="2398" y="5608"/>
                  </a:lnTo>
                  <a:lnTo>
                    <a:pt x="2420" y="5598"/>
                  </a:lnTo>
                  <a:lnTo>
                    <a:pt x="2440" y="5586"/>
                  </a:lnTo>
                  <a:lnTo>
                    <a:pt x="2460" y="5573"/>
                  </a:lnTo>
                  <a:lnTo>
                    <a:pt x="2479" y="5560"/>
                  </a:lnTo>
                  <a:lnTo>
                    <a:pt x="2499" y="5546"/>
                  </a:lnTo>
                  <a:lnTo>
                    <a:pt x="2516" y="5532"/>
                  </a:lnTo>
                  <a:lnTo>
                    <a:pt x="2535" y="5518"/>
                  </a:lnTo>
                  <a:lnTo>
                    <a:pt x="2553" y="5502"/>
                  </a:lnTo>
                  <a:lnTo>
                    <a:pt x="2569" y="5486"/>
                  </a:lnTo>
                  <a:lnTo>
                    <a:pt x="2586" y="5469"/>
                  </a:lnTo>
                  <a:lnTo>
                    <a:pt x="2602" y="5453"/>
                  </a:lnTo>
                  <a:lnTo>
                    <a:pt x="2618" y="5435"/>
                  </a:lnTo>
                  <a:lnTo>
                    <a:pt x="2633" y="5418"/>
                  </a:lnTo>
                  <a:lnTo>
                    <a:pt x="2648" y="5399"/>
                  </a:lnTo>
                  <a:lnTo>
                    <a:pt x="2661" y="5380"/>
                  </a:lnTo>
                  <a:lnTo>
                    <a:pt x="2675" y="5361"/>
                  </a:lnTo>
                  <a:lnTo>
                    <a:pt x="2688" y="5341"/>
                  </a:lnTo>
                  <a:lnTo>
                    <a:pt x="2688" y="5341"/>
                  </a:lnTo>
                  <a:lnTo>
                    <a:pt x="2719" y="5367"/>
                  </a:lnTo>
                  <a:lnTo>
                    <a:pt x="2749" y="5391"/>
                  </a:lnTo>
                  <a:lnTo>
                    <a:pt x="2782" y="5413"/>
                  </a:lnTo>
                  <a:lnTo>
                    <a:pt x="2815" y="5434"/>
                  </a:lnTo>
                  <a:lnTo>
                    <a:pt x="2851" y="5453"/>
                  </a:lnTo>
                  <a:lnTo>
                    <a:pt x="2886" y="5472"/>
                  </a:lnTo>
                  <a:lnTo>
                    <a:pt x="2923" y="5488"/>
                  </a:lnTo>
                  <a:lnTo>
                    <a:pt x="2959" y="5504"/>
                  </a:lnTo>
                  <a:lnTo>
                    <a:pt x="2997" y="5517"/>
                  </a:lnTo>
                  <a:lnTo>
                    <a:pt x="3036" y="5528"/>
                  </a:lnTo>
                  <a:lnTo>
                    <a:pt x="3076" y="5539"/>
                  </a:lnTo>
                  <a:lnTo>
                    <a:pt x="3116" y="5547"/>
                  </a:lnTo>
                  <a:lnTo>
                    <a:pt x="3156" y="5553"/>
                  </a:lnTo>
                  <a:lnTo>
                    <a:pt x="3197" y="5558"/>
                  </a:lnTo>
                  <a:lnTo>
                    <a:pt x="3239" y="5561"/>
                  </a:lnTo>
                  <a:lnTo>
                    <a:pt x="3282" y="5561"/>
                  </a:lnTo>
                  <a:lnTo>
                    <a:pt x="3282" y="5561"/>
                  </a:lnTo>
                  <a:lnTo>
                    <a:pt x="3328" y="5560"/>
                  </a:lnTo>
                  <a:lnTo>
                    <a:pt x="3375" y="5557"/>
                  </a:lnTo>
                  <a:lnTo>
                    <a:pt x="3420" y="5552"/>
                  </a:lnTo>
                  <a:lnTo>
                    <a:pt x="3464" y="5544"/>
                  </a:lnTo>
                  <a:lnTo>
                    <a:pt x="3509" y="5533"/>
                  </a:lnTo>
                  <a:lnTo>
                    <a:pt x="3551" y="5521"/>
                  </a:lnTo>
                  <a:lnTo>
                    <a:pt x="3594" y="5507"/>
                  </a:lnTo>
                  <a:lnTo>
                    <a:pt x="3636" y="5491"/>
                  </a:lnTo>
                  <a:lnTo>
                    <a:pt x="3676" y="5472"/>
                  </a:lnTo>
                  <a:lnTo>
                    <a:pt x="3715" y="5452"/>
                  </a:lnTo>
                  <a:lnTo>
                    <a:pt x="3753" y="5431"/>
                  </a:lnTo>
                  <a:lnTo>
                    <a:pt x="3790" y="5406"/>
                  </a:lnTo>
                  <a:lnTo>
                    <a:pt x="3826" y="5381"/>
                  </a:lnTo>
                  <a:lnTo>
                    <a:pt x="3860" y="5354"/>
                  </a:lnTo>
                  <a:lnTo>
                    <a:pt x="3893" y="5326"/>
                  </a:lnTo>
                  <a:lnTo>
                    <a:pt x="3925" y="5295"/>
                  </a:lnTo>
                  <a:lnTo>
                    <a:pt x="3955" y="5263"/>
                  </a:lnTo>
                  <a:lnTo>
                    <a:pt x="3984" y="5230"/>
                  </a:lnTo>
                  <a:lnTo>
                    <a:pt x="4011" y="5196"/>
                  </a:lnTo>
                  <a:lnTo>
                    <a:pt x="4037" y="5161"/>
                  </a:lnTo>
                  <a:lnTo>
                    <a:pt x="4060" y="5123"/>
                  </a:lnTo>
                  <a:lnTo>
                    <a:pt x="4081" y="5086"/>
                  </a:lnTo>
                  <a:lnTo>
                    <a:pt x="4101" y="5047"/>
                  </a:lnTo>
                  <a:lnTo>
                    <a:pt x="4120" y="5005"/>
                  </a:lnTo>
                  <a:lnTo>
                    <a:pt x="4137" y="4964"/>
                  </a:lnTo>
                  <a:lnTo>
                    <a:pt x="4151" y="4922"/>
                  </a:lnTo>
                  <a:lnTo>
                    <a:pt x="4163" y="4879"/>
                  </a:lnTo>
                  <a:lnTo>
                    <a:pt x="4173" y="4835"/>
                  </a:lnTo>
                  <a:lnTo>
                    <a:pt x="4181" y="4790"/>
                  </a:lnTo>
                  <a:lnTo>
                    <a:pt x="4187" y="4744"/>
                  </a:lnTo>
                  <a:lnTo>
                    <a:pt x="4191" y="4698"/>
                  </a:lnTo>
                  <a:lnTo>
                    <a:pt x="4192" y="4651"/>
                  </a:lnTo>
                  <a:lnTo>
                    <a:pt x="4192" y="4651"/>
                  </a:lnTo>
                  <a:lnTo>
                    <a:pt x="4191" y="4616"/>
                  </a:lnTo>
                  <a:lnTo>
                    <a:pt x="4189" y="4580"/>
                  </a:lnTo>
                  <a:lnTo>
                    <a:pt x="4185" y="4545"/>
                  </a:lnTo>
                  <a:lnTo>
                    <a:pt x="4180" y="4511"/>
                  </a:lnTo>
                  <a:lnTo>
                    <a:pt x="4174" y="4477"/>
                  </a:lnTo>
                  <a:lnTo>
                    <a:pt x="4167" y="4442"/>
                  </a:lnTo>
                  <a:lnTo>
                    <a:pt x="4159" y="4410"/>
                  </a:lnTo>
                  <a:lnTo>
                    <a:pt x="4150" y="4377"/>
                  </a:lnTo>
                  <a:lnTo>
                    <a:pt x="4150" y="4377"/>
                  </a:lnTo>
                  <a:lnTo>
                    <a:pt x="4172" y="4351"/>
                  </a:lnTo>
                  <a:lnTo>
                    <a:pt x="4194" y="4325"/>
                  </a:lnTo>
                  <a:lnTo>
                    <a:pt x="4214" y="4296"/>
                  </a:lnTo>
                  <a:lnTo>
                    <a:pt x="4234" y="4268"/>
                  </a:lnTo>
                  <a:lnTo>
                    <a:pt x="4252" y="4239"/>
                  </a:lnTo>
                  <a:lnTo>
                    <a:pt x="4269" y="4209"/>
                  </a:lnTo>
                  <a:lnTo>
                    <a:pt x="4284" y="4177"/>
                  </a:lnTo>
                  <a:lnTo>
                    <a:pt x="4298" y="4146"/>
                  </a:lnTo>
                  <a:lnTo>
                    <a:pt x="4310" y="4113"/>
                  </a:lnTo>
                  <a:lnTo>
                    <a:pt x="4322" y="4080"/>
                  </a:lnTo>
                  <a:lnTo>
                    <a:pt x="4331" y="4046"/>
                  </a:lnTo>
                  <a:lnTo>
                    <a:pt x="4338" y="4011"/>
                  </a:lnTo>
                  <a:lnTo>
                    <a:pt x="4344" y="3976"/>
                  </a:lnTo>
                  <a:lnTo>
                    <a:pt x="4349" y="3940"/>
                  </a:lnTo>
                  <a:lnTo>
                    <a:pt x="4351" y="3904"/>
                  </a:lnTo>
                  <a:lnTo>
                    <a:pt x="4352" y="3867"/>
                  </a:lnTo>
                  <a:lnTo>
                    <a:pt x="4352" y="3867"/>
                  </a:lnTo>
                  <a:lnTo>
                    <a:pt x="4352" y="3839"/>
                  </a:lnTo>
                  <a:lnTo>
                    <a:pt x="4350" y="3811"/>
                  </a:lnTo>
                  <a:lnTo>
                    <a:pt x="4348" y="3784"/>
                  </a:lnTo>
                  <a:lnTo>
                    <a:pt x="4344" y="3757"/>
                  </a:lnTo>
                  <a:lnTo>
                    <a:pt x="4339" y="3730"/>
                  </a:lnTo>
                  <a:lnTo>
                    <a:pt x="4335" y="3704"/>
                  </a:lnTo>
                  <a:lnTo>
                    <a:pt x="4327" y="3678"/>
                  </a:lnTo>
                  <a:lnTo>
                    <a:pt x="4320" y="3652"/>
                  </a:lnTo>
                  <a:lnTo>
                    <a:pt x="4312" y="3627"/>
                  </a:lnTo>
                  <a:lnTo>
                    <a:pt x="4304" y="3603"/>
                  </a:lnTo>
                  <a:lnTo>
                    <a:pt x="4293" y="3578"/>
                  </a:lnTo>
                  <a:lnTo>
                    <a:pt x="4283" y="3554"/>
                  </a:lnTo>
                  <a:lnTo>
                    <a:pt x="4271" y="3531"/>
                  </a:lnTo>
                  <a:lnTo>
                    <a:pt x="4259" y="3507"/>
                  </a:lnTo>
                  <a:lnTo>
                    <a:pt x="4246" y="3485"/>
                  </a:lnTo>
                  <a:lnTo>
                    <a:pt x="4232" y="3463"/>
                  </a:lnTo>
                  <a:lnTo>
                    <a:pt x="4232" y="3463"/>
                  </a:lnTo>
                  <a:close/>
                </a:path>
              </a:pathLst>
            </a:cu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0" name="Freeform 7"/>
            <p:cNvSpPr>
              <a:spLocks/>
            </p:cNvSpPr>
            <p:nvPr/>
          </p:nvSpPr>
          <p:spPr bwMode="auto">
            <a:xfrm>
              <a:off x="8532812" y="-290685"/>
              <a:ext cx="965979" cy="581370"/>
            </a:xfrm>
            <a:custGeom>
              <a:avLst/>
              <a:gdLst/>
              <a:ahLst/>
              <a:cxnLst>
                <a:cxn ang="0">
                  <a:pos x="3413" y="684"/>
                </a:cxn>
                <a:cxn ang="0">
                  <a:pos x="3351" y="570"/>
                </a:cxn>
                <a:cxn ang="0">
                  <a:pos x="3256" y="472"/>
                </a:cxn>
                <a:cxn ang="0">
                  <a:pos x="3131" y="391"/>
                </a:cxn>
                <a:cxn ang="0">
                  <a:pos x="2981" y="330"/>
                </a:cxn>
                <a:cxn ang="0">
                  <a:pos x="2812" y="294"/>
                </a:cxn>
                <a:cxn ang="0">
                  <a:pos x="2667" y="285"/>
                </a:cxn>
                <a:cxn ang="0">
                  <a:pos x="2507" y="296"/>
                </a:cxn>
                <a:cxn ang="0">
                  <a:pos x="2365" y="247"/>
                </a:cxn>
                <a:cxn ang="0">
                  <a:pos x="2183" y="110"/>
                </a:cxn>
                <a:cxn ang="0">
                  <a:pos x="1938" y="24"/>
                </a:cxn>
                <a:cxn ang="0">
                  <a:pos x="1713" y="0"/>
                </a:cxn>
                <a:cxn ang="0">
                  <a:pos x="1521" y="17"/>
                </a:cxn>
                <a:cxn ang="0">
                  <a:pos x="1346" y="63"/>
                </a:cxn>
                <a:cxn ang="0">
                  <a:pos x="1197" y="136"/>
                </a:cxn>
                <a:cxn ang="0">
                  <a:pos x="1076" y="231"/>
                </a:cxn>
                <a:cxn ang="0">
                  <a:pos x="992" y="344"/>
                </a:cxn>
                <a:cxn ang="0">
                  <a:pos x="948" y="471"/>
                </a:cxn>
                <a:cxn ang="0">
                  <a:pos x="945" y="527"/>
                </a:cxn>
                <a:cxn ang="0">
                  <a:pos x="770" y="527"/>
                </a:cxn>
                <a:cxn ang="0">
                  <a:pos x="563" y="560"/>
                </a:cxn>
                <a:cxn ang="0">
                  <a:pos x="377" y="623"/>
                </a:cxn>
                <a:cxn ang="0">
                  <a:pos x="223" y="715"/>
                </a:cxn>
                <a:cxn ang="0">
                  <a:pos x="104" y="830"/>
                </a:cxn>
                <a:cxn ang="0">
                  <a:pos x="27" y="961"/>
                </a:cxn>
                <a:cxn ang="0">
                  <a:pos x="0" y="1108"/>
                </a:cxn>
                <a:cxn ang="0">
                  <a:pos x="18" y="1225"/>
                </a:cxn>
                <a:cxn ang="0">
                  <a:pos x="84" y="1361"/>
                </a:cxn>
                <a:cxn ang="0">
                  <a:pos x="196" y="1479"/>
                </a:cxn>
                <a:cxn ang="0">
                  <a:pos x="344" y="1575"/>
                </a:cxn>
                <a:cxn ang="0">
                  <a:pos x="524" y="1645"/>
                </a:cxn>
                <a:cxn ang="0">
                  <a:pos x="726" y="1684"/>
                </a:cxn>
                <a:cxn ang="0">
                  <a:pos x="919" y="1689"/>
                </a:cxn>
                <a:cxn ang="0">
                  <a:pos x="1211" y="1639"/>
                </a:cxn>
                <a:cxn ang="0">
                  <a:pos x="1368" y="1631"/>
                </a:cxn>
                <a:cxn ang="0">
                  <a:pos x="1515" y="1690"/>
                </a:cxn>
                <a:cxn ang="0">
                  <a:pos x="1685" y="1726"/>
                </a:cxn>
                <a:cxn ang="0">
                  <a:pos x="1829" y="1735"/>
                </a:cxn>
                <a:cxn ang="0">
                  <a:pos x="2044" y="1716"/>
                </a:cxn>
                <a:cxn ang="0">
                  <a:pos x="2236" y="1657"/>
                </a:cxn>
                <a:cxn ang="0">
                  <a:pos x="2394" y="1566"/>
                </a:cxn>
                <a:cxn ang="0">
                  <a:pos x="2503" y="1589"/>
                </a:cxn>
                <a:cxn ang="0">
                  <a:pos x="2655" y="1645"/>
                </a:cxn>
                <a:cxn ang="0">
                  <a:pos x="2827" y="1675"/>
                </a:cxn>
                <a:cxn ang="0">
                  <a:pos x="2975" y="1680"/>
                </a:cxn>
                <a:cxn ang="0">
                  <a:pos x="3165" y="1657"/>
                </a:cxn>
                <a:cxn ang="0">
                  <a:pos x="3335" y="1604"/>
                </a:cxn>
                <a:cxn ang="0">
                  <a:pos x="3479" y="1527"/>
                </a:cxn>
                <a:cxn ang="0">
                  <a:pos x="3593" y="1428"/>
                </a:cxn>
                <a:cxn ang="0">
                  <a:pos x="3670" y="1313"/>
                </a:cxn>
                <a:cxn ang="0">
                  <a:pos x="3703" y="1183"/>
                </a:cxn>
                <a:cxn ang="0">
                  <a:pos x="3694" y="1068"/>
                </a:cxn>
                <a:cxn ang="0">
                  <a:pos x="3630" y="933"/>
                </a:cxn>
                <a:cxn ang="0">
                  <a:pos x="3519" y="815"/>
                </a:cxn>
              </a:cxnLst>
              <a:rect l="0" t="0" r="r" b="b"/>
              <a:pathLst>
                <a:path w="3704" h="1735">
                  <a:moveTo>
                    <a:pt x="3431" y="756"/>
                  </a:moveTo>
                  <a:lnTo>
                    <a:pt x="3431" y="756"/>
                  </a:lnTo>
                  <a:lnTo>
                    <a:pt x="3427" y="732"/>
                  </a:lnTo>
                  <a:lnTo>
                    <a:pt x="3421" y="708"/>
                  </a:lnTo>
                  <a:lnTo>
                    <a:pt x="3413" y="684"/>
                  </a:lnTo>
                  <a:lnTo>
                    <a:pt x="3404" y="659"/>
                  </a:lnTo>
                  <a:lnTo>
                    <a:pt x="3393" y="637"/>
                  </a:lnTo>
                  <a:lnTo>
                    <a:pt x="3381" y="614"/>
                  </a:lnTo>
                  <a:lnTo>
                    <a:pt x="3368" y="593"/>
                  </a:lnTo>
                  <a:lnTo>
                    <a:pt x="3351" y="570"/>
                  </a:lnTo>
                  <a:lnTo>
                    <a:pt x="3336" y="549"/>
                  </a:lnTo>
                  <a:lnTo>
                    <a:pt x="3318" y="530"/>
                  </a:lnTo>
                  <a:lnTo>
                    <a:pt x="3298" y="510"/>
                  </a:lnTo>
                  <a:lnTo>
                    <a:pt x="3277" y="490"/>
                  </a:lnTo>
                  <a:lnTo>
                    <a:pt x="3256" y="472"/>
                  </a:lnTo>
                  <a:lnTo>
                    <a:pt x="3233" y="454"/>
                  </a:lnTo>
                  <a:lnTo>
                    <a:pt x="3209" y="438"/>
                  </a:lnTo>
                  <a:lnTo>
                    <a:pt x="3184" y="421"/>
                  </a:lnTo>
                  <a:lnTo>
                    <a:pt x="3158" y="406"/>
                  </a:lnTo>
                  <a:lnTo>
                    <a:pt x="3131" y="391"/>
                  </a:lnTo>
                  <a:lnTo>
                    <a:pt x="3104" y="377"/>
                  </a:lnTo>
                  <a:lnTo>
                    <a:pt x="3073" y="364"/>
                  </a:lnTo>
                  <a:lnTo>
                    <a:pt x="3043" y="352"/>
                  </a:lnTo>
                  <a:lnTo>
                    <a:pt x="3013" y="341"/>
                  </a:lnTo>
                  <a:lnTo>
                    <a:pt x="2981" y="330"/>
                  </a:lnTo>
                  <a:lnTo>
                    <a:pt x="2950" y="321"/>
                  </a:lnTo>
                  <a:lnTo>
                    <a:pt x="2916" y="312"/>
                  </a:lnTo>
                  <a:lnTo>
                    <a:pt x="2882" y="305"/>
                  </a:lnTo>
                  <a:lnTo>
                    <a:pt x="2848" y="299"/>
                  </a:lnTo>
                  <a:lnTo>
                    <a:pt x="2812" y="294"/>
                  </a:lnTo>
                  <a:lnTo>
                    <a:pt x="2778" y="290"/>
                  </a:lnTo>
                  <a:lnTo>
                    <a:pt x="2741" y="287"/>
                  </a:lnTo>
                  <a:lnTo>
                    <a:pt x="2704" y="285"/>
                  </a:lnTo>
                  <a:lnTo>
                    <a:pt x="2667" y="285"/>
                  </a:lnTo>
                  <a:lnTo>
                    <a:pt x="2667" y="285"/>
                  </a:lnTo>
                  <a:lnTo>
                    <a:pt x="2634" y="285"/>
                  </a:lnTo>
                  <a:lnTo>
                    <a:pt x="2602" y="287"/>
                  </a:lnTo>
                  <a:lnTo>
                    <a:pt x="2569" y="288"/>
                  </a:lnTo>
                  <a:lnTo>
                    <a:pt x="2537" y="293"/>
                  </a:lnTo>
                  <a:lnTo>
                    <a:pt x="2507" y="296"/>
                  </a:lnTo>
                  <a:lnTo>
                    <a:pt x="2476" y="300"/>
                  </a:lnTo>
                  <a:lnTo>
                    <a:pt x="2417" y="314"/>
                  </a:lnTo>
                  <a:lnTo>
                    <a:pt x="2417" y="314"/>
                  </a:lnTo>
                  <a:lnTo>
                    <a:pt x="2393" y="279"/>
                  </a:lnTo>
                  <a:lnTo>
                    <a:pt x="2365" y="247"/>
                  </a:lnTo>
                  <a:lnTo>
                    <a:pt x="2334" y="216"/>
                  </a:lnTo>
                  <a:lnTo>
                    <a:pt x="2300" y="187"/>
                  </a:lnTo>
                  <a:lnTo>
                    <a:pt x="2264" y="158"/>
                  </a:lnTo>
                  <a:lnTo>
                    <a:pt x="2225" y="133"/>
                  </a:lnTo>
                  <a:lnTo>
                    <a:pt x="2183" y="110"/>
                  </a:lnTo>
                  <a:lnTo>
                    <a:pt x="2137" y="88"/>
                  </a:lnTo>
                  <a:lnTo>
                    <a:pt x="2091" y="68"/>
                  </a:lnTo>
                  <a:lnTo>
                    <a:pt x="2042" y="51"/>
                  </a:lnTo>
                  <a:lnTo>
                    <a:pt x="1991" y="36"/>
                  </a:lnTo>
                  <a:lnTo>
                    <a:pt x="1938" y="24"/>
                  </a:lnTo>
                  <a:lnTo>
                    <a:pt x="1884" y="14"/>
                  </a:lnTo>
                  <a:lnTo>
                    <a:pt x="1828" y="6"/>
                  </a:lnTo>
                  <a:lnTo>
                    <a:pt x="1771" y="2"/>
                  </a:lnTo>
                  <a:lnTo>
                    <a:pt x="1713" y="0"/>
                  </a:lnTo>
                  <a:lnTo>
                    <a:pt x="1713" y="0"/>
                  </a:lnTo>
                  <a:lnTo>
                    <a:pt x="1674" y="2"/>
                  </a:lnTo>
                  <a:lnTo>
                    <a:pt x="1635" y="3"/>
                  </a:lnTo>
                  <a:lnTo>
                    <a:pt x="1595" y="6"/>
                  </a:lnTo>
                  <a:lnTo>
                    <a:pt x="1558" y="11"/>
                  </a:lnTo>
                  <a:lnTo>
                    <a:pt x="1521" y="17"/>
                  </a:lnTo>
                  <a:lnTo>
                    <a:pt x="1484" y="24"/>
                  </a:lnTo>
                  <a:lnTo>
                    <a:pt x="1449" y="32"/>
                  </a:lnTo>
                  <a:lnTo>
                    <a:pt x="1414" y="42"/>
                  </a:lnTo>
                  <a:lnTo>
                    <a:pt x="1380" y="53"/>
                  </a:lnTo>
                  <a:lnTo>
                    <a:pt x="1346" y="63"/>
                  </a:lnTo>
                  <a:lnTo>
                    <a:pt x="1315" y="77"/>
                  </a:lnTo>
                  <a:lnTo>
                    <a:pt x="1283" y="91"/>
                  </a:lnTo>
                  <a:lnTo>
                    <a:pt x="1253" y="104"/>
                  </a:lnTo>
                  <a:lnTo>
                    <a:pt x="1224" y="121"/>
                  </a:lnTo>
                  <a:lnTo>
                    <a:pt x="1197" y="136"/>
                  </a:lnTo>
                  <a:lnTo>
                    <a:pt x="1170" y="154"/>
                  </a:lnTo>
                  <a:lnTo>
                    <a:pt x="1144" y="172"/>
                  </a:lnTo>
                  <a:lnTo>
                    <a:pt x="1120" y="192"/>
                  </a:lnTo>
                  <a:lnTo>
                    <a:pt x="1097" y="211"/>
                  </a:lnTo>
                  <a:lnTo>
                    <a:pt x="1076" y="231"/>
                  </a:lnTo>
                  <a:lnTo>
                    <a:pt x="1055" y="252"/>
                  </a:lnTo>
                  <a:lnTo>
                    <a:pt x="1037" y="275"/>
                  </a:lnTo>
                  <a:lnTo>
                    <a:pt x="1020" y="297"/>
                  </a:lnTo>
                  <a:lnTo>
                    <a:pt x="1005" y="320"/>
                  </a:lnTo>
                  <a:lnTo>
                    <a:pt x="992" y="344"/>
                  </a:lnTo>
                  <a:lnTo>
                    <a:pt x="980" y="368"/>
                  </a:lnTo>
                  <a:lnTo>
                    <a:pt x="969" y="394"/>
                  </a:lnTo>
                  <a:lnTo>
                    <a:pt x="960" y="418"/>
                  </a:lnTo>
                  <a:lnTo>
                    <a:pt x="954" y="444"/>
                  </a:lnTo>
                  <a:lnTo>
                    <a:pt x="948" y="471"/>
                  </a:lnTo>
                  <a:lnTo>
                    <a:pt x="945" y="496"/>
                  </a:lnTo>
                  <a:lnTo>
                    <a:pt x="945" y="524"/>
                  </a:lnTo>
                  <a:lnTo>
                    <a:pt x="945" y="524"/>
                  </a:lnTo>
                  <a:lnTo>
                    <a:pt x="945" y="527"/>
                  </a:lnTo>
                  <a:lnTo>
                    <a:pt x="945" y="527"/>
                  </a:lnTo>
                  <a:lnTo>
                    <a:pt x="901" y="525"/>
                  </a:lnTo>
                  <a:lnTo>
                    <a:pt x="857" y="524"/>
                  </a:lnTo>
                  <a:lnTo>
                    <a:pt x="857" y="524"/>
                  </a:lnTo>
                  <a:lnTo>
                    <a:pt x="812" y="525"/>
                  </a:lnTo>
                  <a:lnTo>
                    <a:pt x="770" y="527"/>
                  </a:lnTo>
                  <a:lnTo>
                    <a:pt x="726" y="531"/>
                  </a:lnTo>
                  <a:lnTo>
                    <a:pt x="684" y="536"/>
                  </a:lnTo>
                  <a:lnTo>
                    <a:pt x="643" y="542"/>
                  </a:lnTo>
                  <a:lnTo>
                    <a:pt x="602" y="551"/>
                  </a:lnTo>
                  <a:lnTo>
                    <a:pt x="563" y="560"/>
                  </a:lnTo>
                  <a:lnTo>
                    <a:pt x="524" y="570"/>
                  </a:lnTo>
                  <a:lnTo>
                    <a:pt x="486" y="581"/>
                  </a:lnTo>
                  <a:lnTo>
                    <a:pt x="448" y="595"/>
                  </a:lnTo>
                  <a:lnTo>
                    <a:pt x="412" y="608"/>
                  </a:lnTo>
                  <a:lnTo>
                    <a:pt x="377" y="623"/>
                  </a:lnTo>
                  <a:lnTo>
                    <a:pt x="344" y="640"/>
                  </a:lnTo>
                  <a:lnTo>
                    <a:pt x="312" y="658"/>
                  </a:lnTo>
                  <a:lnTo>
                    <a:pt x="281" y="676"/>
                  </a:lnTo>
                  <a:lnTo>
                    <a:pt x="252" y="696"/>
                  </a:lnTo>
                  <a:lnTo>
                    <a:pt x="223" y="715"/>
                  </a:lnTo>
                  <a:lnTo>
                    <a:pt x="196" y="736"/>
                  </a:lnTo>
                  <a:lnTo>
                    <a:pt x="170" y="759"/>
                  </a:lnTo>
                  <a:lnTo>
                    <a:pt x="146" y="782"/>
                  </a:lnTo>
                  <a:lnTo>
                    <a:pt x="125" y="804"/>
                  </a:lnTo>
                  <a:lnTo>
                    <a:pt x="104" y="830"/>
                  </a:lnTo>
                  <a:lnTo>
                    <a:pt x="84" y="854"/>
                  </a:lnTo>
                  <a:lnTo>
                    <a:pt x="68" y="880"/>
                  </a:lnTo>
                  <a:lnTo>
                    <a:pt x="53" y="907"/>
                  </a:lnTo>
                  <a:lnTo>
                    <a:pt x="39" y="934"/>
                  </a:lnTo>
                  <a:lnTo>
                    <a:pt x="27" y="961"/>
                  </a:lnTo>
                  <a:lnTo>
                    <a:pt x="18" y="990"/>
                  </a:lnTo>
                  <a:lnTo>
                    <a:pt x="10" y="1019"/>
                  </a:lnTo>
                  <a:lnTo>
                    <a:pt x="4" y="1047"/>
                  </a:lnTo>
                  <a:lnTo>
                    <a:pt x="1" y="1077"/>
                  </a:lnTo>
                  <a:lnTo>
                    <a:pt x="0" y="1108"/>
                  </a:lnTo>
                  <a:lnTo>
                    <a:pt x="0" y="1108"/>
                  </a:lnTo>
                  <a:lnTo>
                    <a:pt x="1" y="1138"/>
                  </a:lnTo>
                  <a:lnTo>
                    <a:pt x="4" y="1167"/>
                  </a:lnTo>
                  <a:lnTo>
                    <a:pt x="10" y="1197"/>
                  </a:lnTo>
                  <a:lnTo>
                    <a:pt x="18" y="1225"/>
                  </a:lnTo>
                  <a:lnTo>
                    <a:pt x="27" y="1254"/>
                  </a:lnTo>
                  <a:lnTo>
                    <a:pt x="39" y="1281"/>
                  </a:lnTo>
                  <a:lnTo>
                    <a:pt x="53" y="1308"/>
                  </a:lnTo>
                  <a:lnTo>
                    <a:pt x="68" y="1334"/>
                  </a:lnTo>
                  <a:lnTo>
                    <a:pt x="84" y="1361"/>
                  </a:lnTo>
                  <a:lnTo>
                    <a:pt x="104" y="1385"/>
                  </a:lnTo>
                  <a:lnTo>
                    <a:pt x="125" y="1409"/>
                  </a:lnTo>
                  <a:lnTo>
                    <a:pt x="146" y="1434"/>
                  </a:lnTo>
                  <a:lnTo>
                    <a:pt x="170" y="1456"/>
                  </a:lnTo>
                  <a:lnTo>
                    <a:pt x="196" y="1479"/>
                  </a:lnTo>
                  <a:lnTo>
                    <a:pt x="223" y="1500"/>
                  </a:lnTo>
                  <a:lnTo>
                    <a:pt x="252" y="1520"/>
                  </a:lnTo>
                  <a:lnTo>
                    <a:pt x="281" y="1539"/>
                  </a:lnTo>
                  <a:lnTo>
                    <a:pt x="312" y="1557"/>
                  </a:lnTo>
                  <a:lnTo>
                    <a:pt x="344" y="1575"/>
                  </a:lnTo>
                  <a:lnTo>
                    <a:pt x="377" y="1591"/>
                  </a:lnTo>
                  <a:lnTo>
                    <a:pt x="412" y="1607"/>
                  </a:lnTo>
                  <a:lnTo>
                    <a:pt x="448" y="1621"/>
                  </a:lnTo>
                  <a:lnTo>
                    <a:pt x="486" y="1633"/>
                  </a:lnTo>
                  <a:lnTo>
                    <a:pt x="524" y="1645"/>
                  </a:lnTo>
                  <a:lnTo>
                    <a:pt x="563" y="1655"/>
                  </a:lnTo>
                  <a:lnTo>
                    <a:pt x="602" y="1664"/>
                  </a:lnTo>
                  <a:lnTo>
                    <a:pt x="643" y="1672"/>
                  </a:lnTo>
                  <a:lnTo>
                    <a:pt x="684" y="1680"/>
                  </a:lnTo>
                  <a:lnTo>
                    <a:pt x="726" y="1684"/>
                  </a:lnTo>
                  <a:lnTo>
                    <a:pt x="770" y="1689"/>
                  </a:lnTo>
                  <a:lnTo>
                    <a:pt x="812" y="1690"/>
                  </a:lnTo>
                  <a:lnTo>
                    <a:pt x="857" y="1692"/>
                  </a:lnTo>
                  <a:lnTo>
                    <a:pt x="857" y="1692"/>
                  </a:lnTo>
                  <a:lnTo>
                    <a:pt x="919" y="1689"/>
                  </a:lnTo>
                  <a:lnTo>
                    <a:pt x="981" y="1684"/>
                  </a:lnTo>
                  <a:lnTo>
                    <a:pt x="1040" y="1678"/>
                  </a:lnTo>
                  <a:lnTo>
                    <a:pt x="1099" y="1668"/>
                  </a:lnTo>
                  <a:lnTo>
                    <a:pt x="1155" y="1654"/>
                  </a:lnTo>
                  <a:lnTo>
                    <a:pt x="1211" y="1639"/>
                  </a:lnTo>
                  <a:lnTo>
                    <a:pt x="1263" y="1621"/>
                  </a:lnTo>
                  <a:lnTo>
                    <a:pt x="1313" y="1601"/>
                  </a:lnTo>
                  <a:lnTo>
                    <a:pt x="1313" y="1601"/>
                  </a:lnTo>
                  <a:lnTo>
                    <a:pt x="1340" y="1616"/>
                  </a:lnTo>
                  <a:lnTo>
                    <a:pt x="1368" y="1631"/>
                  </a:lnTo>
                  <a:lnTo>
                    <a:pt x="1395" y="1645"/>
                  </a:lnTo>
                  <a:lnTo>
                    <a:pt x="1423" y="1657"/>
                  </a:lnTo>
                  <a:lnTo>
                    <a:pt x="1454" y="1669"/>
                  </a:lnTo>
                  <a:lnTo>
                    <a:pt x="1484" y="1681"/>
                  </a:lnTo>
                  <a:lnTo>
                    <a:pt x="1515" y="1690"/>
                  </a:lnTo>
                  <a:lnTo>
                    <a:pt x="1549" y="1699"/>
                  </a:lnTo>
                  <a:lnTo>
                    <a:pt x="1580" y="1708"/>
                  </a:lnTo>
                  <a:lnTo>
                    <a:pt x="1615" y="1716"/>
                  </a:lnTo>
                  <a:lnTo>
                    <a:pt x="1648" y="1722"/>
                  </a:lnTo>
                  <a:lnTo>
                    <a:pt x="1685" y="1726"/>
                  </a:lnTo>
                  <a:lnTo>
                    <a:pt x="1719" y="1731"/>
                  </a:lnTo>
                  <a:lnTo>
                    <a:pt x="1755" y="1734"/>
                  </a:lnTo>
                  <a:lnTo>
                    <a:pt x="1792" y="1735"/>
                  </a:lnTo>
                  <a:lnTo>
                    <a:pt x="1829" y="1735"/>
                  </a:lnTo>
                  <a:lnTo>
                    <a:pt x="1829" y="1735"/>
                  </a:lnTo>
                  <a:lnTo>
                    <a:pt x="1873" y="1735"/>
                  </a:lnTo>
                  <a:lnTo>
                    <a:pt x="1917" y="1732"/>
                  </a:lnTo>
                  <a:lnTo>
                    <a:pt x="1961" y="1728"/>
                  </a:lnTo>
                  <a:lnTo>
                    <a:pt x="2003" y="1722"/>
                  </a:lnTo>
                  <a:lnTo>
                    <a:pt x="2044" y="1716"/>
                  </a:lnTo>
                  <a:lnTo>
                    <a:pt x="2085" y="1707"/>
                  </a:lnTo>
                  <a:lnTo>
                    <a:pt x="2124" y="1696"/>
                  </a:lnTo>
                  <a:lnTo>
                    <a:pt x="2162" y="1684"/>
                  </a:lnTo>
                  <a:lnTo>
                    <a:pt x="2199" y="1671"/>
                  </a:lnTo>
                  <a:lnTo>
                    <a:pt x="2236" y="1657"/>
                  </a:lnTo>
                  <a:lnTo>
                    <a:pt x="2270" y="1640"/>
                  </a:lnTo>
                  <a:lnTo>
                    <a:pt x="2303" y="1624"/>
                  </a:lnTo>
                  <a:lnTo>
                    <a:pt x="2335" y="1606"/>
                  </a:lnTo>
                  <a:lnTo>
                    <a:pt x="2365" y="1588"/>
                  </a:lnTo>
                  <a:lnTo>
                    <a:pt x="2394" y="1566"/>
                  </a:lnTo>
                  <a:lnTo>
                    <a:pt x="2421" y="1545"/>
                  </a:lnTo>
                  <a:lnTo>
                    <a:pt x="2421" y="1545"/>
                  </a:lnTo>
                  <a:lnTo>
                    <a:pt x="2448" y="1560"/>
                  </a:lnTo>
                  <a:lnTo>
                    <a:pt x="2474" y="1575"/>
                  </a:lnTo>
                  <a:lnTo>
                    <a:pt x="2503" y="1589"/>
                  </a:lnTo>
                  <a:lnTo>
                    <a:pt x="2531" y="1601"/>
                  </a:lnTo>
                  <a:lnTo>
                    <a:pt x="2562" y="1613"/>
                  </a:lnTo>
                  <a:lnTo>
                    <a:pt x="2592" y="1625"/>
                  </a:lnTo>
                  <a:lnTo>
                    <a:pt x="2624" y="1634"/>
                  </a:lnTo>
                  <a:lnTo>
                    <a:pt x="2655" y="1645"/>
                  </a:lnTo>
                  <a:lnTo>
                    <a:pt x="2688" y="1652"/>
                  </a:lnTo>
                  <a:lnTo>
                    <a:pt x="2722" y="1660"/>
                  </a:lnTo>
                  <a:lnTo>
                    <a:pt x="2756" y="1666"/>
                  </a:lnTo>
                  <a:lnTo>
                    <a:pt x="2791" y="1671"/>
                  </a:lnTo>
                  <a:lnTo>
                    <a:pt x="2827" y="1675"/>
                  </a:lnTo>
                  <a:lnTo>
                    <a:pt x="2864" y="1678"/>
                  </a:lnTo>
                  <a:lnTo>
                    <a:pt x="2900" y="1680"/>
                  </a:lnTo>
                  <a:lnTo>
                    <a:pt x="2936" y="1680"/>
                  </a:lnTo>
                  <a:lnTo>
                    <a:pt x="2936" y="1680"/>
                  </a:lnTo>
                  <a:lnTo>
                    <a:pt x="2975" y="1680"/>
                  </a:lnTo>
                  <a:lnTo>
                    <a:pt x="3015" y="1678"/>
                  </a:lnTo>
                  <a:lnTo>
                    <a:pt x="3054" y="1674"/>
                  </a:lnTo>
                  <a:lnTo>
                    <a:pt x="3092" y="1669"/>
                  </a:lnTo>
                  <a:lnTo>
                    <a:pt x="3128" y="1663"/>
                  </a:lnTo>
                  <a:lnTo>
                    <a:pt x="3165" y="1657"/>
                  </a:lnTo>
                  <a:lnTo>
                    <a:pt x="3200" y="1648"/>
                  </a:lnTo>
                  <a:lnTo>
                    <a:pt x="3235" y="1639"/>
                  </a:lnTo>
                  <a:lnTo>
                    <a:pt x="3270" y="1628"/>
                  </a:lnTo>
                  <a:lnTo>
                    <a:pt x="3303" y="1616"/>
                  </a:lnTo>
                  <a:lnTo>
                    <a:pt x="3335" y="1604"/>
                  </a:lnTo>
                  <a:lnTo>
                    <a:pt x="3366" y="1591"/>
                  </a:lnTo>
                  <a:lnTo>
                    <a:pt x="3396" y="1575"/>
                  </a:lnTo>
                  <a:lnTo>
                    <a:pt x="3425" y="1560"/>
                  </a:lnTo>
                  <a:lnTo>
                    <a:pt x="3452" y="1544"/>
                  </a:lnTo>
                  <a:lnTo>
                    <a:pt x="3479" y="1527"/>
                  </a:lnTo>
                  <a:lnTo>
                    <a:pt x="3505" y="1509"/>
                  </a:lnTo>
                  <a:lnTo>
                    <a:pt x="3529" y="1489"/>
                  </a:lnTo>
                  <a:lnTo>
                    <a:pt x="3552" y="1470"/>
                  </a:lnTo>
                  <a:lnTo>
                    <a:pt x="3573" y="1449"/>
                  </a:lnTo>
                  <a:lnTo>
                    <a:pt x="3593" y="1428"/>
                  </a:lnTo>
                  <a:lnTo>
                    <a:pt x="3612" y="1406"/>
                  </a:lnTo>
                  <a:lnTo>
                    <a:pt x="3629" y="1384"/>
                  </a:lnTo>
                  <a:lnTo>
                    <a:pt x="3644" y="1360"/>
                  </a:lnTo>
                  <a:lnTo>
                    <a:pt x="3658" y="1337"/>
                  </a:lnTo>
                  <a:lnTo>
                    <a:pt x="3670" y="1313"/>
                  </a:lnTo>
                  <a:lnTo>
                    <a:pt x="3680" y="1287"/>
                  </a:lnTo>
                  <a:lnTo>
                    <a:pt x="3689" y="1262"/>
                  </a:lnTo>
                  <a:lnTo>
                    <a:pt x="3695" y="1236"/>
                  </a:lnTo>
                  <a:lnTo>
                    <a:pt x="3701" y="1210"/>
                  </a:lnTo>
                  <a:lnTo>
                    <a:pt x="3703" y="1183"/>
                  </a:lnTo>
                  <a:lnTo>
                    <a:pt x="3704" y="1156"/>
                  </a:lnTo>
                  <a:lnTo>
                    <a:pt x="3704" y="1156"/>
                  </a:lnTo>
                  <a:lnTo>
                    <a:pt x="3703" y="1127"/>
                  </a:lnTo>
                  <a:lnTo>
                    <a:pt x="3700" y="1097"/>
                  </a:lnTo>
                  <a:lnTo>
                    <a:pt x="3694" y="1068"/>
                  </a:lnTo>
                  <a:lnTo>
                    <a:pt x="3685" y="1040"/>
                  </a:lnTo>
                  <a:lnTo>
                    <a:pt x="3674" y="1013"/>
                  </a:lnTo>
                  <a:lnTo>
                    <a:pt x="3662" y="985"/>
                  </a:lnTo>
                  <a:lnTo>
                    <a:pt x="3647" y="958"/>
                  </a:lnTo>
                  <a:lnTo>
                    <a:pt x="3630" y="933"/>
                  </a:lnTo>
                  <a:lnTo>
                    <a:pt x="3612" y="907"/>
                  </a:lnTo>
                  <a:lnTo>
                    <a:pt x="3591" y="883"/>
                  </a:lnTo>
                  <a:lnTo>
                    <a:pt x="3569" y="859"/>
                  </a:lnTo>
                  <a:lnTo>
                    <a:pt x="3544" y="838"/>
                  </a:lnTo>
                  <a:lnTo>
                    <a:pt x="3519" y="815"/>
                  </a:lnTo>
                  <a:lnTo>
                    <a:pt x="3492" y="794"/>
                  </a:lnTo>
                  <a:lnTo>
                    <a:pt x="3461" y="774"/>
                  </a:lnTo>
                  <a:lnTo>
                    <a:pt x="3431" y="756"/>
                  </a:lnTo>
                  <a:lnTo>
                    <a:pt x="3431" y="75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1" name="Freeform 430"/>
            <p:cNvSpPr>
              <a:spLocks/>
            </p:cNvSpPr>
            <p:nvPr/>
          </p:nvSpPr>
          <p:spPr bwMode="auto">
            <a:xfrm rot="5400000">
              <a:off x="9594914" y="-604901"/>
              <a:ext cx="946228" cy="1546431"/>
            </a:xfrm>
            <a:custGeom>
              <a:avLst/>
              <a:gdLst/>
              <a:ahLst/>
              <a:cxnLst>
                <a:cxn ang="0">
                  <a:pos x="4365" y="3264"/>
                </a:cxn>
                <a:cxn ang="0">
                  <a:pos x="4455" y="2948"/>
                </a:cxn>
                <a:cxn ang="0">
                  <a:pos x="4436" y="2661"/>
                </a:cxn>
                <a:cxn ang="0">
                  <a:pos x="4315" y="2372"/>
                </a:cxn>
                <a:cxn ang="0">
                  <a:pos x="4298" y="2186"/>
                </a:cxn>
                <a:cxn ang="0">
                  <a:pos x="4360" y="1980"/>
                </a:cxn>
                <a:cxn ang="0">
                  <a:pos x="4357" y="1736"/>
                </a:cxn>
                <a:cxn ang="0">
                  <a:pos x="4224" y="1427"/>
                </a:cxn>
                <a:cxn ang="0">
                  <a:pos x="4085" y="1208"/>
                </a:cxn>
                <a:cxn ang="0">
                  <a:pos x="4060" y="907"/>
                </a:cxn>
                <a:cxn ang="0">
                  <a:pos x="3907" y="590"/>
                </a:cxn>
                <a:cxn ang="0">
                  <a:pos x="3650" y="356"/>
                </a:cxn>
                <a:cxn ang="0">
                  <a:pos x="3317" y="234"/>
                </a:cxn>
                <a:cxn ang="0">
                  <a:pos x="2986" y="245"/>
                </a:cxn>
                <a:cxn ang="0">
                  <a:pos x="2706" y="206"/>
                </a:cxn>
                <a:cxn ang="0">
                  <a:pos x="2373" y="33"/>
                </a:cxn>
                <a:cxn ang="0">
                  <a:pos x="2056" y="2"/>
                </a:cxn>
                <a:cxn ang="0">
                  <a:pos x="1783" y="68"/>
                </a:cxn>
                <a:cxn ang="0">
                  <a:pos x="1549" y="208"/>
                </a:cxn>
                <a:cxn ang="0">
                  <a:pos x="1368" y="411"/>
                </a:cxn>
                <a:cxn ang="0">
                  <a:pos x="1226" y="585"/>
                </a:cxn>
                <a:cxn ang="0">
                  <a:pos x="1025" y="572"/>
                </a:cxn>
                <a:cxn ang="0">
                  <a:pos x="677" y="662"/>
                </a:cxn>
                <a:cxn ang="0">
                  <a:pos x="398" y="870"/>
                </a:cxn>
                <a:cxn ang="0">
                  <a:pos x="216" y="1170"/>
                </a:cxn>
                <a:cxn ang="0">
                  <a:pos x="161" y="1483"/>
                </a:cxn>
                <a:cxn ang="0">
                  <a:pos x="188" y="1702"/>
                </a:cxn>
                <a:cxn ang="0">
                  <a:pos x="265" y="1902"/>
                </a:cxn>
                <a:cxn ang="0">
                  <a:pos x="89" y="2116"/>
                </a:cxn>
                <a:cxn ang="0">
                  <a:pos x="1" y="2427"/>
                </a:cxn>
                <a:cxn ang="0">
                  <a:pos x="34" y="2692"/>
                </a:cxn>
                <a:cxn ang="0">
                  <a:pos x="172" y="2944"/>
                </a:cxn>
                <a:cxn ang="0">
                  <a:pos x="135" y="3145"/>
                </a:cxn>
                <a:cxn ang="0">
                  <a:pos x="61" y="3412"/>
                </a:cxn>
                <a:cxn ang="0">
                  <a:pos x="73" y="3698"/>
                </a:cxn>
                <a:cxn ang="0">
                  <a:pos x="202" y="4016"/>
                </a:cxn>
                <a:cxn ang="0">
                  <a:pos x="261" y="4282"/>
                </a:cxn>
                <a:cxn ang="0">
                  <a:pos x="234" y="4614"/>
                </a:cxn>
                <a:cxn ang="0">
                  <a:pos x="339" y="4955"/>
                </a:cxn>
                <a:cxn ang="0">
                  <a:pos x="560" y="5223"/>
                </a:cxn>
                <a:cxn ang="0">
                  <a:pos x="869" y="5391"/>
                </a:cxn>
                <a:cxn ang="0">
                  <a:pos x="1178" y="5431"/>
                </a:cxn>
                <a:cxn ang="0">
                  <a:pos x="1438" y="5381"/>
                </a:cxn>
                <a:cxn ang="0">
                  <a:pos x="1701" y="5608"/>
                </a:cxn>
                <a:cxn ang="0">
                  <a:pos x="2003" y="5693"/>
                </a:cxn>
                <a:cxn ang="0">
                  <a:pos x="2172" y="5684"/>
                </a:cxn>
                <a:cxn ang="0">
                  <a:pos x="2356" y="5630"/>
                </a:cxn>
                <a:cxn ang="0">
                  <a:pos x="2516" y="5532"/>
                </a:cxn>
                <a:cxn ang="0">
                  <a:pos x="2648" y="5399"/>
                </a:cxn>
                <a:cxn ang="0">
                  <a:pos x="2815" y="5434"/>
                </a:cxn>
                <a:cxn ang="0">
                  <a:pos x="3116" y="5547"/>
                </a:cxn>
                <a:cxn ang="0">
                  <a:pos x="3420" y="5552"/>
                </a:cxn>
                <a:cxn ang="0">
                  <a:pos x="3753" y="5431"/>
                </a:cxn>
                <a:cxn ang="0">
                  <a:pos x="4011" y="5196"/>
                </a:cxn>
                <a:cxn ang="0">
                  <a:pos x="4163" y="4879"/>
                </a:cxn>
                <a:cxn ang="0">
                  <a:pos x="4189" y="4580"/>
                </a:cxn>
                <a:cxn ang="0">
                  <a:pos x="4172" y="4351"/>
                </a:cxn>
                <a:cxn ang="0">
                  <a:pos x="4310" y="4113"/>
                </a:cxn>
                <a:cxn ang="0">
                  <a:pos x="4352" y="3867"/>
                </a:cxn>
                <a:cxn ang="0">
                  <a:pos x="4320" y="3652"/>
                </a:cxn>
                <a:cxn ang="0">
                  <a:pos x="4232" y="3463"/>
                </a:cxn>
              </a:cxnLst>
              <a:rect l="0" t="0" r="r" b="b"/>
              <a:pathLst>
                <a:path w="4458" h="5694">
                  <a:moveTo>
                    <a:pt x="4232" y="3463"/>
                  </a:moveTo>
                  <a:lnTo>
                    <a:pt x="4232" y="3463"/>
                  </a:lnTo>
                  <a:lnTo>
                    <a:pt x="4258" y="3432"/>
                  </a:lnTo>
                  <a:lnTo>
                    <a:pt x="4283" y="3400"/>
                  </a:lnTo>
                  <a:lnTo>
                    <a:pt x="4305" y="3367"/>
                  </a:lnTo>
                  <a:lnTo>
                    <a:pt x="4326" y="3334"/>
                  </a:lnTo>
                  <a:lnTo>
                    <a:pt x="4348" y="3299"/>
                  </a:lnTo>
                  <a:lnTo>
                    <a:pt x="4365" y="3264"/>
                  </a:lnTo>
                  <a:lnTo>
                    <a:pt x="4383" y="3226"/>
                  </a:lnTo>
                  <a:lnTo>
                    <a:pt x="4398" y="3189"/>
                  </a:lnTo>
                  <a:lnTo>
                    <a:pt x="4412" y="3150"/>
                  </a:lnTo>
                  <a:lnTo>
                    <a:pt x="4424" y="3112"/>
                  </a:lnTo>
                  <a:lnTo>
                    <a:pt x="4435" y="3072"/>
                  </a:lnTo>
                  <a:lnTo>
                    <a:pt x="4443" y="3030"/>
                  </a:lnTo>
                  <a:lnTo>
                    <a:pt x="4450" y="2989"/>
                  </a:lnTo>
                  <a:lnTo>
                    <a:pt x="4455" y="2948"/>
                  </a:lnTo>
                  <a:lnTo>
                    <a:pt x="4457" y="2906"/>
                  </a:lnTo>
                  <a:lnTo>
                    <a:pt x="4458" y="2863"/>
                  </a:lnTo>
                  <a:lnTo>
                    <a:pt x="4458" y="2863"/>
                  </a:lnTo>
                  <a:lnTo>
                    <a:pt x="4457" y="2821"/>
                  </a:lnTo>
                  <a:lnTo>
                    <a:pt x="4455" y="2781"/>
                  </a:lnTo>
                  <a:lnTo>
                    <a:pt x="4450" y="2739"/>
                  </a:lnTo>
                  <a:lnTo>
                    <a:pt x="4444" y="2699"/>
                  </a:lnTo>
                  <a:lnTo>
                    <a:pt x="4436" y="2661"/>
                  </a:lnTo>
                  <a:lnTo>
                    <a:pt x="4426" y="2622"/>
                  </a:lnTo>
                  <a:lnTo>
                    <a:pt x="4415" y="2584"/>
                  </a:lnTo>
                  <a:lnTo>
                    <a:pt x="4402" y="2546"/>
                  </a:lnTo>
                  <a:lnTo>
                    <a:pt x="4388" y="2510"/>
                  </a:lnTo>
                  <a:lnTo>
                    <a:pt x="4371" y="2473"/>
                  </a:lnTo>
                  <a:lnTo>
                    <a:pt x="4353" y="2439"/>
                  </a:lnTo>
                  <a:lnTo>
                    <a:pt x="4335" y="2405"/>
                  </a:lnTo>
                  <a:lnTo>
                    <a:pt x="4315" y="2372"/>
                  </a:lnTo>
                  <a:lnTo>
                    <a:pt x="4293" y="2339"/>
                  </a:lnTo>
                  <a:lnTo>
                    <a:pt x="4270" y="2308"/>
                  </a:lnTo>
                  <a:lnTo>
                    <a:pt x="4245" y="2278"/>
                  </a:lnTo>
                  <a:lnTo>
                    <a:pt x="4245" y="2278"/>
                  </a:lnTo>
                  <a:lnTo>
                    <a:pt x="4260" y="2255"/>
                  </a:lnTo>
                  <a:lnTo>
                    <a:pt x="4273" y="2233"/>
                  </a:lnTo>
                  <a:lnTo>
                    <a:pt x="4286" y="2209"/>
                  </a:lnTo>
                  <a:lnTo>
                    <a:pt x="4298" y="2186"/>
                  </a:lnTo>
                  <a:lnTo>
                    <a:pt x="4309" y="2161"/>
                  </a:lnTo>
                  <a:lnTo>
                    <a:pt x="4319" y="2136"/>
                  </a:lnTo>
                  <a:lnTo>
                    <a:pt x="4329" y="2112"/>
                  </a:lnTo>
                  <a:lnTo>
                    <a:pt x="4337" y="2086"/>
                  </a:lnTo>
                  <a:lnTo>
                    <a:pt x="4344" y="2060"/>
                  </a:lnTo>
                  <a:lnTo>
                    <a:pt x="4351" y="2034"/>
                  </a:lnTo>
                  <a:lnTo>
                    <a:pt x="4356" y="2007"/>
                  </a:lnTo>
                  <a:lnTo>
                    <a:pt x="4360" y="1980"/>
                  </a:lnTo>
                  <a:lnTo>
                    <a:pt x="4364" y="1953"/>
                  </a:lnTo>
                  <a:lnTo>
                    <a:pt x="4368" y="1924"/>
                  </a:lnTo>
                  <a:lnTo>
                    <a:pt x="4369" y="1897"/>
                  </a:lnTo>
                  <a:lnTo>
                    <a:pt x="4369" y="1869"/>
                  </a:lnTo>
                  <a:lnTo>
                    <a:pt x="4369" y="1869"/>
                  </a:lnTo>
                  <a:lnTo>
                    <a:pt x="4368" y="1824"/>
                  </a:lnTo>
                  <a:lnTo>
                    <a:pt x="4364" y="1780"/>
                  </a:lnTo>
                  <a:lnTo>
                    <a:pt x="4357" y="1736"/>
                  </a:lnTo>
                  <a:lnTo>
                    <a:pt x="4349" y="1694"/>
                  </a:lnTo>
                  <a:lnTo>
                    <a:pt x="4337" y="1652"/>
                  </a:lnTo>
                  <a:lnTo>
                    <a:pt x="4324" y="1612"/>
                  </a:lnTo>
                  <a:lnTo>
                    <a:pt x="4307" y="1572"/>
                  </a:lnTo>
                  <a:lnTo>
                    <a:pt x="4290" y="1535"/>
                  </a:lnTo>
                  <a:lnTo>
                    <a:pt x="4270" y="1497"/>
                  </a:lnTo>
                  <a:lnTo>
                    <a:pt x="4247" y="1462"/>
                  </a:lnTo>
                  <a:lnTo>
                    <a:pt x="4224" y="1427"/>
                  </a:lnTo>
                  <a:lnTo>
                    <a:pt x="4198" y="1394"/>
                  </a:lnTo>
                  <a:lnTo>
                    <a:pt x="4170" y="1363"/>
                  </a:lnTo>
                  <a:lnTo>
                    <a:pt x="4140" y="1333"/>
                  </a:lnTo>
                  <a:lnTo>
                    <a:pt x="4110" y="1305"/>
                  </a:lnTo>
                  <a:lnTo>
                    <a:pt x="4077" y="1279"/>
                  </a:lnTo>
                  <a:lnTo>
                    <a:pt x="4077" y="1279"/>
                  </a:lnTo>
                  <a:lnTo>
                    <a:pt x="4081" y="1244"/>
                  </a:lnTo>
                  <a:lnTo>
                    <a:pt x="4085" y="1208"/>
                  </a:lnTo>
                  <a:lnTo>
                    <a:pt x="4087" y="1172"/>
                  </a:lnTo>
                  <a:lnTo>
                    <a:pt x="4088" y="1135"/>
                  </a:lnTo>
                  <a:lnTo>
                    <a:pt x="4088" y="1135"/>
                  </a:lnTo>
                  <a:lnTo>
                    <a:pt x="4087" y="1088"/>
                  </a:lnTo>
                  <a:lnTo>
                    <a:pt x="4084" y="1042"/>
                  </a:lnTo>
                  <a:lnTo>
                    <a:pt x="4078" y="996"/>
                  </a:lnTo>
                  <a:lnTo>
                    <a:pt x="4070" y="952"/>
                  </a:lnTo>
                  <a:lnTo>
                    <a:pt x="4060" y="907"/>
                  </a:lnTo>
                  <a:lnTo>
                    <a:pt x="4047" y="864"/>
                  </a:lnTo>
                  <a:lnTo>
                    <a:pt x="4033" y="822"/>
                  </a:lnTo>
                  <a:lnTo>
                    <a:pt x="4017" y="781"/>
                  </a:lnTo>
                  <a:lnTo>
                    <a:pt x="3999" y="740"/>
                  </a:lnTo>
                  <a:lnTo>
                    <a:pt x="3979" y="701"/>
                  </a:lnTo>
                  <a:lnTo>
                    <a:pt x="3957" y="663"/>
                  </a:lnTo>
                  <a:lnTo>
                    <a:pt x="3933" y="625"/>
                  </a:lnTo>
                  <a:lnTo>
                    <a:pt x="3907" y="590"/>
                  </a:lnTo>
                  <a:lnTo>
                    <a:pt x="3880" y="556"/>
                  </a:lnTo>
                  <a:lnTo>
                    <a:pt x="3852" y="523"/>
                  </a:lnTo>
                  <a:lnTo>
                    <a:pt x="3821" y="491"/>
                  </a:lnTo>
                  <a:lnTo>
                    <a:pt x="3790" y="461"/>
                  </a:lnTo>
                  <a:lnTo>
                    <a:pt x="3758" y="432"/>
                  </a:lnTo>
                  <a:lnTo>
                    <a:pt x="3722" y="405"/>
                  </a:lnTo>
                  <a:lnTo>
                    <a:pt x="3687" y="380"/>
                  </a:lnTo>
                  <a:lnTo>
                    <a:pt x="3650" y="356"/>
                  </a:lnTo>
                  <a:lnTo>
                    <a:pt x="3611" y="334"/>
                  </a:lnTo>
                  <a:lnTo>
                    <a:pt x="3573" y="314"/>
                  </a:lnTo>
                  <a:lnTo>
                    <a:pt x="3533" y="296"/>
                  </a:lnTo>
                  <a:lnTo>
                    <a:pt x="3491" y="279"/>
                  </a:lnTo>
                  <a:lnTo>
                    <a:pt x="3449" y="265"/>
                  </a:lnTo>
                  <a:lnTo>
                    <a:pt x="3405" y="253"/>
                  </a:lnTo>
                  <a:lnTo>
                    <a:pt x="3362" y="243"/>
                  </a:lnTo>
                  <a:lnTo>
                    <a:pt x="3317" y="234"/>
                  </a:lnTo>
                  <a:lnTo>
                    <a:pt x="3271" y="230"/>
                  </a:lnTo>
                  <a:lnTo>
                    <a:pt x="3225" y="226"/>
                  </a:lnTo>
                  <a:lnTo>
                    <a:pt x="3178" y="225"/>
                  </a:lnTo>
                  <a:lnTo>
                    <a:pt x="3178" y="225"/>
                  </a:lnTo>
                  <a:lnTo>
                    <a:pt x="3129" y="226"/>
                  </a:lnTo>
                  <a:lnTo>
                    <a:pt x="3080" y="230"/>
                  </a:lnTo>
                  <a:lnTo>
                    <a:pt x="3032" y="236"/>
                  </a:lnTo>
                  <a:lnTo>
                    <a:pt x="2986" y="245"/>
                  </a:lnTo>
                  <a:lnTo>
                    <a:pt x="2939" y="256"/>
                  </a:lnTo>
                  <a:lnTo>
                    <a:pt x="2894" y="270"/>
                  </a:lnTo>
                  <a:lnTo>
                    <a:pt x="2851" y="285"/>
                  </a:lnTo>
                  <a:lnTo>
                    <a:pt x="2807" y="304"/>
                  </a:lnTo>
                  <a:lnTo>
                    <a:pt x="2807" y="304"/>
                  </a:lnTo>
                  <a:lnTo>
                    <a:pt x="2775" y="270"/>
                  </a:lnTo>
                  <a:lnTo>
                    <a:pt x="2741" y="237"/>
                  </a:lnTo>
                  <a:lnTo>
                    <a:pt x="2706" y="206"/>
                  </a:lnTo>
                  <a:lnTo>
                    <a:pt x="2669" y="178"/>
                  </a:lnTo>
                  <a:lnTo>
                    <a:pt x="2630" y="151"/>
                  </a:lnTo>
                  <a:lnTo>
                    <a:pt x="2590" y="125"/>
                  </a:lnTo>
                  <a:lnTo>
                    <a:pt x="2549" y="102"/>
                  </a:lnTo>
                  <a:lnTo>
                    <a:pt x="2507" y="81"/>
                  </a:lnTo>
                  <a:lnTo>
                    <a:pt x="2463" y="62"/>
                  </a:lnTo>
                  <a:lnTo>
                    <a:pt x="2419" y="47"/>
                  </a:lnTo>
                  <a:lnTo>
                    <a:pt x="2373" y="33"/>
                  </a:lnTo>
                  <a:lnTo>
                    <a:pt x="2325" y="21"/>
                  </a:lnTo>
                  <a:lnTo>
                    <a:pt x="2277" y="12"/>
                  </a:lnTo>
                  <a:lnTo>
                    <a:pt x="2229" y="5"/>
                  </a:lnTo>
                  <a:lnTo>
                    <a:pt x="2179" y="1"/>
                  </a:lnTo>
                  <a:lnTo>
                    <a:pt x="2129" y="0"/>
                  </a:lnTo>
                  <a:lnTo>
                    <a:pt x="2129" y="0"/>
                  </a:lnTo>
                  <a:lnTo>
                    <a:pt x="2092" y="0"/>
                  </a:lnTo>
                  <a:lnTo>
                    <a:pt x="2056" y="2"/>
                  </a:lnTo>
                  <a:lnTo>
                    <a:pt x="2020" y="6"/>
                  </a:lnTo>
                  <a:lnTo>
                    <a:pt x="1985" y="11"/>
                  </a:lnTo>
                  <a:lnTo>
                    <a:pt x="1950" y="18"/>
                  </a:lnTo>
                  <a:lnTo>
                    <a:pt x="1916" y="25"/>
                  </a:lnTo>
                  <a:lnTo>
                    <a:pt x="1881" y="34"/>
                  </a:lnTo>
                  <a:lnTo>
                    <a:pt x="1849" y="44"/>
                  </a:lnTo>
                  <a:lnTo>
                    <a:pt x="1816" y="55"/>
                  </a:lnTo>
                  <a:lnTo>
                    <a:pt x="1783" y="68"/>
                  </a:lnTo>
                  <a:lnTo>
                    <a:pt x="1751" y="81"/>
                  </a:lnTo>
                  <a:lnTo>
                    <a:pt x="1720" y="97"/>
                  </a:lnTo>
                  <a:lnTo>
                    <a:pt x="1690" y="112"/>
                  </a:lnTo>
                  <a:lnTo>
                    <a:pt x="1660" y="130"/>
                  </a:lnTo>
                  <a:lnTo>
                    <a:pt x="1631" y="147"/>
                  </a:lnTo>
                  <a:lnTo>
                    <a:pt x="1602" y="167"/>
                  </a:lnTo>
                  <a:lnTo>
                    <a:pt x="1575" y="187"/>
                  </a:lnTo>
                  <a:lnTo>
                    <a:pt x="1549" y="208"/>
                  </a:lnTo>
                  <a:lnTo>
                    <a:pt x="1523" y="231"/>
                  </a:lnTo>
                  <a:lnTo>
                    <a:pt x="1498" y="254"/>
                  </a:lnTo>
                  <a:lnTo>
                    <a:pt x="1474" y="278"/>
                  </a:lnTo>
                  <a:lnTo>
                    <a:pt x="1450" y="303"/>
                  </a:lnTo>
                  <a:lnTo>
                    <a:pt x="1428" y="329"/>
                  </a:lnTo>
                  <a:lnTo>
                    <a:pt x="1407" y="356"/>
                  </a:lnTo>
                  <a:lnTo>
                    <a:pt x="1387" y="383"/>
                  </a:lnTo>
                  <a:lnTo>
                    <a:pt x="1368" y="411"/>
                  </a:lnTo>
                  <a:lnTo>
                    <a:pt x="1349" y="439"/>
                  </a:lnTo>
                  <a:lnTo>
                    <a:pt x="1333" y="470"/>
                  </a:lnTo>
                  <a:lnTo>
                    <a:pt x="1316" y="499"/>
                  </a:lnTo>
                  <a:lnTo>
                    <a:pt x="1301" y="531"/>
                  </a:lnTo>
                  <a:lnTo>
                    <a:pt x="1287" y="563"/>
                  </a:lnTo>
                  <a:lnTo>
                    <a:pt x="1275" y="595"/>
                  </a:lnTo>
                  <a:lnTo>
                    <a:pt x="1275" y="595"/>
                  </a:lnTo>
                  <a:lnTo>
                    <a:pt x="1226" y="585"/>
                  </a:lnTo>
                  <a:lnTo>
                    <a:pt x="1200" y="581"/>
                  </a:lnTo>
                  <a:lnTo>
                    <a:pt x="1175" y="578"/>
                  </a:lnTo>
                  <a:lnTo>
                    <a:pt x="1149" y="575"/>
                  </a:lnTo>
                  <a:lnTo>
                    <a:pt x="1124" y="574"/>
                  </a:lnTo>
                  <a:lnTo>
                    <a:pt x="1098" y="572"/>
                  </a:lnTo>
                  <a:lnTo>
                    <a:pt x="1071" y="571"/>
                  </a:lnTo>
                  <a:lnTo>
                    <a:pt x="1071" y="571"/>
                  </a:lnTo>
                  <a:lnTo>
                    <a:pt x="1025" y="572"/>
                  </a:lnTo>
                  <a:lnTo>
                    <a:pt x="978" y="576"/>
                  </a:lnTo>
                  <a:lnTo>
                    <a:pt x="933" y="582"/>
                  </a:lnTo>
                  <a:lnTo>
                    <a:pt x="889" y="590"/>
                  </a:lnTo>
                  <a:lnTo>
                    <a:pt x="844" y="601"/>
                  </a:lnTo>
                  <a:lnTo>
                    <a:pt x="802" y="612"/>
                  </a:lnTo>
                  <a:lnTo>
                    <a:pt x="759" y="627"/>
                  </a:lnTo>
                  <a:lnTo>
                    <a:pt x="718" y="643"/>
                  </a:lnTo>
                  <a:lnTo>
                    <a:pt x="677" y="662"/>
                  </a:lnTo>
                  <a:lnTo>
                    <a:pt x="638" y="682"/>
                  </a:lnTo>
                  <a:lnTo>
                    <a:pt x="600" y="703"/>
                  </a:lnTo>
                  <a:lnTo>
                    <a:pt x="563" y="728"/>
                  </a:lnTo>
                  <a:lnTo>
                    <a:pt x="527" y="753"/>
                  </a:lnTo>
                  <a:lnTo>
                    <a:pt x="493" y="780"/>
                  </a:lnTo>
                  <a:lnTo>
                    <a:pt x="460" y="808"/>
                  </a:lnTo>
                  <a:lnTo>
                    <a:pt x="428" y="839"/>
                  </a:lnTo>
                  <a:lnTo>
                    <a:pt x="398" y="870"/>
                  </a:lnTo>
                  <a:lnTo>
                    <a:pt x="369" y="903"/>
                  </a:lnTo>
                  <a:lnTo>
                    <a:pt x="342" y="937"/>
                  </a:lnTo>
                  <a:lnTo>
                    <a:pt x="316" y="973"/>
                  </a:lnTo>
                  <a:lnTo>
                    <a:pt x="293" y="1011"/>
                  </a:lnTo>
                  <a:lnTo>
                    <a:pt x="272" y="1048"/>
                  </a:lnTo>
                  <a:lnTo>
                    <a:pt x="252" y="1087"/>
                  </a:lnTo>
                  <a:lnTo>
                    <a:pt x="233" y="1128"/>
                  </a:lnTo>
                  <a:lnTo>
                    <a:pt x="216" y="1170"/>
                  </a:lnTo>
                  <a:lnTo>
                    <a:pt x="202" y="1212"/>
                  </a:lnTo>
                  <a:lnTo>
                    <a:pt x="190" y="1254"/>
                  </a:lnTo>
                  <a:lnTo>
                    <a:pt x="180" y="1299"/>
                  </a:lnTo>
                  <a:lnTo>
                    <a:pt x="172" y="1344"/>
                  </a:lnTo>
                  <a:lnTo>
                    <a:pt x="166" y="1390"/>
                  </a:lnTo>
                  <a:lnTo>
                    <a:pt x="162" y="1436"/>
                  </a:lnTo>
                  <a:lnTo>
                    <a:pt x="161" y="1483"/>
                  </a:lnTo>
                  <a:lnTo>
                    <a:pt x="161" y="1483"/>
                  </a:lnTo>
                  <a:lnTo>
                    <a:pt x="162" y="1511"/>
                  </a:lnTo>
                  <a:lnTo>
                    <a:pt x="163" y="1538"/>
                  </a:lnTo>
                  <a:lnTo>
                    <a:pt x="166" y="1566"/>
                  </a:lnTo>
                  <a:lnTo>
                    <a:pt x="168" y="1595"/>
                  </a:lnTo>
                  <a:lnTo>
                    <a:pt x="172" y="1622"/>
                  </a:lnTo>
                  <a:lnTo>
                    <a:pt x="176" y="1649"/>
                  </a:lnTo>
                  <a:lnTo>
                    <a:pt x="182" y="1676"/>
                  </a:lnTo>
                  <a:lnTo>
                    <a:pt x="188" y="1702"/>
                  </a:lnTo>
                  <a:lnTo>
                    <a:pt x="195" y="1729"/>
                  </a:lnTo>
                  <a:lnTo>
                    <a:pt x="203" y="1755"/>
                  </a:lnTo>
                  <a:lnTo>
                    <a:pt x="212" y="1780"/>
                  </a:lnTo>
                  <a:lnTo>
                    <a:pt x="221" y="1805"/>
                  </a:lnTo>
                  <a:lnTo>
                    <a:pt x="230" y="1830"/>
                  </a:lnTo>
                  <a:lnTo>
                    <a:pt x="241" y="1855"/>
                  </a:lnTo>
                  <a:lnTo>
                    <a:pt x="253" y="1879"/>
                  </a:lnTo>
                  <a:lnTo>
                    <a:pt x="265" y="1902"/>
                  </a:lnTo>
                  <a:lnTo>
                    <a:pt x="265" y="1902"/>
                  </a:lnTo>
                  <a:lnTo>
                    <a:pt x="235" y="1929"/>
                  </a:lnTo>
                  <a:lnTo>
                    <a:pt x="207" y="1956"/>
                  </a:lnTo>
                  <a:lnTo>
                    <a:pt x="180" y="1986"/>
                  </a:lnTo>
                  <a:lnTo>
                    <a:pt x="155" y="2016"/>
                  </a:lnTo>
                  <a:lnTo>
                    <a:pt x="131" y="2048"/>
                  </a:lnTo>
                  <a:lnTo>
                    <a:pt x="109" y="2082"/>
                  </a:lnTo>
                  <a:lnTo>
                    <a:pt x="89" y="2116"/>
                  </a:lnTo>
                  <a:lnTo>
                    <a:pt x="71" y="2152"/>
                  </a:lnTo>
                  <a:lnTo>
                    <a:pt x="55" y="2188"/>
                  </a:lnTo>
                  <a:lnTo>
                    <a:pt x="41" y="2226"/>
                  </a:lnTo>
                  <a:lnTo>
                    <a:pt x="28" y="2265"/>
                  </a:lnTo>
                  <a:lnTo>
                    <a:pt x="18" y="2304"/>
                  </a:lnTo>
                  <a:lnTo>
                    <a:pt x="10" y="2345"/>
                  </a:lnTo>
                  <a:lnTo>
                    <a:pt x="4" y="2386"/>
                  </a:lnTo>
                  <a:lnTo>
                    <a:pt x="1" y="2427"/>
                  </a:lnTo>
                  <a:lnTo>
                    <a:pt x="0" y="2470"/>
                  </a:lnTo>
                  <a:lnTo>
                    <a:pt x="0" y="2470"/>
                  </a:lnTo>
                  <a:lnTo>
                    <a:pt x="1" y="2509"/>
                  </a:lnTo>
                  <a:lnTo>
                    <a:pt x="3" y="2546"/>
                  </a:lnTo>
                  <a:lnTo>
                    <a:pt x="8" y="2584"/>
                  </a:lnTo>
                  <a:lnTo>
                    <a:pt x="15" y="2621"/>
                  </a:lnTo>
                  <a:lnTo>
                    <a:pt x="23" y="2657"/>
                  </a:lnTo>
                  <a:lnTo>
                    <a:pt x="34" y="2692"/>
                  </a:lnTo>
                  <a:lnTo>
                    <a:pt x="46" y="2726"/>
                  </a:lnTo>
                  <a:lnTo>
                    <a:pt x="58" y="2761"/>
                  </a:lnTo>
                  <a:lnTo>
                    <a:pt x="74" y="2794"/>
                  </a:lnTo>
                  <a:lnTo>
                    <a:pt x="90" y="2825"/>
                  </a:lnTo>
                  <a:lnTo>
                    <a:pt x="108" y="2857"/>
                  </a:lnTo>
                  <a:lnTo>
                    <a:pt x="128" y="2887"/>
                  </a:lnTo>
                  <a:lnTo>
                    <a:pt x="149" y="2916"/>
                  </a:lnTo>
                  <a:lnTo>
                    <a:pt x="172" y="2944"/>
                  </a:lnTo>
                  <a:lnTo>
                    <a:pt x="195" y="2971"/>
                  </a:lnTo>
                  <a:lnTo>
                    <a:pt x="220" y="2997"/>
                  </a:lnTo>
                  <a:lnTo>
                    <a:pt x="220" y="2997"/>
                  </a:lnTo>
                  <a:lnTo>
                    <a:pt x="201" y="3024"/>
                  </a:lnTo>
                  <a:lnTo>
                    <a:pt x="183" y="3054"/>
                  </a:lnTo>
                  <a:lnTo>
                    <a:pt x="166" y="3083"/>
                  </a:lnTo>
                  <a:lnTo>
                    <a:pt x="150" y="3114"/>
                  </a:lnTo>
                  <a:lnTo>
                    <a:pt x="135" y="3145"/>
                  </a:lnTo>
                  <a:lnTo>
                    <a:pt x="122" y="3176"/>
                  </a:lnTo>
                  <a:lnTo>
                    <a:pt x="109" y="3208"/>
                  </a:lnTo>
                  <a:lnTo>
                    <a:pt x="99" y="3241"/>
                  </a:lnTo>
                  <a:lnTo>
                    <a:pt x="88" y="3274"/>
                  </a:lnTo>
                  <a:lnTo>
                    <a:pt x="80" y="3307"/>
                  </a:lnTo>
                  <a:lnTo>
                    <a:pt x="73" y="3342"/>
                  </a:lnTo>
                  <a:lnTo>
                    <a:pt x="66" y="3377"/>
                  </a:lnTo>
                  <a:lnTo>
                    <a:pt x="61" y="3412"/>
                  </a:lnTo>
                  <a:lnTo>
                    <a:pt x="57" y="3447"/>
                  </a:lnTo>
                  <a:lnTo>
                    <a:pt x="55" y="3484"/>
                  </a:lnTo>
                  <a:lnTo>
                    <a:pt x="55" y="3519"/>
                  </a:lnTo>
                  <a:lnTo>
                    <a:pt x="55" y="3519"/>
                  </a:lnTo>
                  <a:lnTo>
                    <a:pt x="56" y="3565"/>
                  </a:lnTo>
                  <a:lnTo>
                    <a:pt x="60" y="3610"/>
                  </a:lnTo>
                  <a:lnTo>
                    <a:pt x="64" y="3655"/>
                  </a:lnTo>
                  <a:lnTo>
                    <a:pt x="73" y="3698"/>
                  </a:lnTo>
                  <a:lnTo>
                    <a:pt x="82" y="3741"/>
                  </a:lnTo>
                  <a:lnTo>
                    <a:pt x="94" y="3783"/>
                  </a:lnTo>
                  <a:lnTo>
                    <a:pt x="107" y="3824"/>
                  </a:lnTo>
                  <a:lnTo>
                    <a:pt x="122" y="3865"/>
                  </a:lnTo>
                  <a:lnTo>
                    <a:pt x="140" y="3904"/>
                  </a:lnTo>
                  <a:lnTo>
                    <a:pt x="159" y="3943"/>
                  </a:lnTo>
                  <a:lnTo>
                    <a:pt x="180" y="3980"/>
                  </a:lnTo>
                  <a:lnTo>
                    <a:pt x="202" y="4016"/>
                  </a:lnTo>
                  <a:lnTo>
                    <a:pt x="227" y="4051"/>
                  </a:lnTo>
                  <a:lnTo>
                    <a:pt x="253" y="4086"/>
                  </a:lnTo>
                  <a:lnTo>
                    <a:pt x="280" y="4119"/>
                  </a:lnTo>
                  <a:lnTo>
                    <a:pt x="308" y="4149"/>
                  </a:lnTo>
                  <a:lnTo>
                    <a:pt x="308" y="4149"/>
                  </a:lnTo>
                  <a:lnTo>
                    <a:pt x="290" y="4193"/>
                  </a:lnTo>
                  <a:lnTo>
                    <a:pt x="274" y="4236"/>
                  </a:lnTo>
                  <a:lnTo>
                    <a:pt x="261" y="4282"/>
                  </a:lnTo>
                  <a:lnTo>
                    <a:pt x="249" y="4328"/>
                  </a:lnTo>
                  <a:lnTo>
                    <a:pt x="241" y="4375"/>
                  </a:lnTo>
                  <a:lnTo>
                    <a:pt x="234" y="4424"/>
                  </a:lnTo>
                  <a:lnTo>
                    <a:pt x="230" y="4472"/>
                  </a:lnTo>
                  <a:lnTo>
                    <a:pt x="229" y="4521"/>
                  </a:lnTo>
                  <a:lnTo>
                    <a:pt x="229" y="4521"/>
                  </a:lnTo>
                  <a:lnTo>
                    <a:pt x="230" y="4569"/>
                  </a:lnTo>
                  <a:lnTo>
                    <a:pt x="234" y="4614"/>
                  </a:lnTo>
                  <a:lnTo>
                    <a:pt x="240" y="4660"/>
                  </a:lnTo>
                  <a:lnTo>
                    <a:pt x="247" y="4705"/>
                  </a:lnTo>
                  <a:lnTo>
                    <a:pt x="258" y="4749"/>
                  </a:lnTo>
                  <a:lnTo>
                    <a:pt x="269" y="4792"/>
                  </a:lnTo>
                  <a:lnTo>
                    <a:pt x="285" y="4835"/>
                  </a:lnTo>
                  <a:lnTo>
                    <a:pt x="300" y="4876"/>
                  </a:lnTo>
                  <a:lnTo>
                    <a:pt x="319" y="4916"/>
                  </a:lnTo>
                  <a:lnTo>
                    <a:pt x="339" y="4955"/>
                  </a:lnTo>
                  <a:lnTo>
                    <a:pt x="361" y="4994"/>
                  </a:lnTo>
                  <a:lnTo>
                    <a:pt x="385" y="5030"/>
                  </a:lnTo>
                  <a:lnTo>
                    <a:pt x="409" y="5066"/>
                  </a:lnTo>
                  <a:lnTo>
                    <a:pt x="437" y="5101"/>
                  </a:lnTo>
                  <a:lnTo>
                    <a:pt x="465" y="5134"/>
                  </a:lnTo>
                  <a:lnTo>
                    <a:pt x="495" y="5166"/>
                  </a:lnTo>
                  <a:lnTo>
                    <a:pt x="527" y="5195"/>
                  </a:lnTo>
                  <a:lnTo>
                    <a:pt x="560" y="5223"/>
                  </a:lnTo>
                  <a:lnTo>
                    <a:pt x="594" y="5250"/>
                  </a:lnTo>
                  <a:lnTo>
                    <a:pt x="630" y="5276"/>
                  </a:lnTo>
                  <a:lnTo>
                    <a:pt x="667" y="5300"/>
                  </a:lnTo>
                  <a:lnTo>
                    <a:pt x="705" y="5322"/>
                  </a:lnTo>
                  <a:lnTo>
                    <a:pt x="745" y="5342"/>
                  </a:lnTo>
                  <a:lnTo>
                    <a:pt x="785" y="5360"/>
                  </a:lnTo>
                  <a:lnTo>
                    <a:pt x="826" y="5376"/>
                  </a:lnTo>
                  <a:lnTo>
                    <a:pt x="869" y="5391"/>
                  </a:lnTo>
                  <a:lnTo>
                    <a:pt x="911" y="5404"/>
                  </a:lnTo>
                  <a:lnTo>
                    <a:pt x="956" y="5413"/>
                  </a:lnTo>
                  <a:lnTo>
                    <a:pt x="1001" y="5421"/>
                  </a:lnTo>
                  <a:lnTo>
                    <a:pt x="1047" y="5427"/>
                  </a:lnTo>
                  <a:lnTo>
                    <a:pt x="1092" y="5431"/>
                  </a:lnTo>
                  <a:lnTo>
                    <a:pt x="1140" y="5432"/>
                  </a:lnTo>
                  <a:lnTo>
                    <a:pt x="1140" y="5432"/>
                  </a:lnTo>
                  <a:lnTo>
                    <a:pt x="1178" y="5431"/>
                  </a:lnTo>
                  <a:lnTo>
                    <a:pt x="1217" y="5428"/>
                  </a:lnTo>
                  <a:lnTo>
                    <a:pt x="1255" y="5425"/>
                  </a:lnTo>
                  <a:lnTo>
                    <a:pt x="1293" y="5419"/>
                  </a:lnTo>
                  <a:lnTo>
                    <a:pt x="1330" y="5412"/>
                  </a:lnTo>
                  <a:lnTo>
                    <a:pt x="1367" y="5402"/>
                  </a:lnTo>
                  <a:lnTo>
                    <a:pt x="1402" y="5393"/>
                  </a:lnTo>
                  <a:lnTo>
                    <a:pt x="1438" y="5381"/>
                  </a:lnTo>
                  <a:lnTo>
                    <a:pt x="1438" y="5381"/>
                  </a:lnTo>
                  <a:lnTo>
                    <a:pt x="1465" y="5416"/>
                  </a:lnTo>
                  <a:lnTo>
                    <a:pt x="1493" y="5449"/>
                  </a:lnTo>
                  <a:lnTo>
                    <a:pt x="1523" y="5480"/>
                  </a:lnTo>
                  <a:lnTo>
                    <a:pt x="1556" y="5511"/>
                  </a:lnTo>
                  <a:lnTo>
                    <a:pt x="1589" y="5538"/>
                  </a:lnTo>
                  <a:lnTo>
                    <a:pt x="1626" y="5564"/>
                  </a:lnTo>
                  <a:lnTo>
                    <a:pt x="1662" y="5587"/>
                  </a:lnTo>
                  <a:lnTo>
                    <a:pt x="1701" y="5608"/>
                  </a:lnTo>
                  <a:lnTo>
                    <a:pt x="1740" y="5628"/>
                  </a:lnTo>
                  <a:lnTo>
                    <a:pt x="1781" y="5645"/>
                  </a:lnTo>
                  <a:lnTo>
                    <a:pt x="1824" y="5660"/>
                  </a:lnTo>
                  <a:lnTo>
                    <a:pt x="1867" y="5672"/>
                  </a:lnTo>
                  <a:lnTo>
                    <a:pt x="1911" y="5681"/>
                  </a:lnTo>
                  <a:lnTo>
                    <a:pt x="1957" y="5689"/>
                  </a:lnTo>
                  <a:lnTo>
                    <a:pt x="1979" y="5691"/>
                  </a:lnTo>
                  <a:lnTo>
                    <a:pt x="2003" y="5693"/>
                  </a:lnTo>
                  <a:lnTo>
                    <a:pt x="2026" y="5694"/>
                  </a:lnTo>
                  <a:lnTo>
                    <a:pt x="2050" y="5694"/>
                  </a:lnTo>
                  <a:lnTo>
                    <a:pt x="2050" y="5694"/>
                  </a:lnTo>
                  <a:lnTo>
                    <a:pt x="2075" y="5694"/>
                  </a:lnTo>
                  <a:lnTo>
                    <a:pt x="2099" y="5693"/>
                  </a:lnTo>
                  <a:lnTo>
                    <a:pt x="2124" y="5691"/>
                  </a:lnTo>
                  <a:lnTo>
                    <a:pt x="2149" y="5687"/>
                  </a:lnTo>
                  <a:lnTo>
                    <a:pt x="2172" y="5684"/>
                  </a:lnTo>
                  <a:lnTo>
                    <a:pt x="2197" y="5680"/>
                  </a:lnTo>
                  <a:lnTo>
                    <a:pt x="2221" y="5674"/>
                  </a:lnTo>
                  <a:lnTo>
                    <a:pt x="2244" y="5669"/>
                  </a:lnTo>
                  <a:lnTo>
                    <a:pt x="2267" y="5663"/>
                  </a:lnTo>
                  <a:lnTo>
                    <a:pt x="2290" y="5656"/>
                  </a:lnTo>
                  <a:lnTo>
                    <a:pt x="2313" y="5647"/>
                  </a:lnTo>
                  <a:lnTo>
                    <a:pt x="2335" y="5639"/>
                  </a:lnTo>
                  <a:lnTo>
                    <a:pt x="2356" y="5630"/>
                  </a:lnTo>
                  <a:lnTo>
                    <a:pt x="2377" y="5619"/>
                  </a:lnTo>
                  <a:lnTo>
                    <a:pt x="2398" y="5608"/>
                  </a:lnTo>
                  <a:lnTo>
                    <a:pt x="2420" y="5598"/>
                  </a:lnTo>
                  <a:lnTo>
                    <a:pt x="2440" y="5586"/>
                  </a:lnTo>
                  <a:lnTo>
                    <a:pt x="2460" y="5573"/>
                  </a:lnTo>
                  <a:lnTo>
                    <a:pt x="2479" y="5560"/>
                  </a:lnTo>
                  <a:lnTo>
                    <a:pt x="2499" y="5546"/>
                  </a:lnTo>
                  <a:lnTo>
                    <a:pt x="2516" y="5532"/>
                  </a:lnTo>
                  <a:lnTo>
                    <a:pt x="2535" y="5518"/>
                  </a:lnTo>
                  <a:lnTo>
                    <a:pt x="2553" y="5502"/>
                  </a:lnTo>
                  <a:lnTo>
                    <a:pt x="2569" y="5486"/>
                  </a:lnTo>
                  <a:lnTo>
                    <a:pt x="2586" y="5469"/>
                  </a:lnTo>
                  <a:lnTo>
                    <a:pt x="2602" y="5453"/>
                  </a:lnTo>
                  <a:lnTo>
                    <a:pt x="2618" y="5435"/>
                  </a:lnTo>
                  <a:lnTo>
                    <a:pt x="2633" y="5418"/>
                  </a:lnTo>
                  <a:lnTo>
                    <a:pt x="2648" y="5399"/>
                  </a:lnTo>
                  <a:lnTo>
                    <a:pt x="2661" y="5380"/>
                  </a:lnTo>
                  <a:lnTo>
                    <a:pt x="2675" y="5361"/>
                  </a:lnTo>
                  <a:lnTo>
                    <a:pt x="2688" y="5341"/>
                  </a:lnTo>
                  <a:lnTo>
                    <a:pt x="2688" y="5341"/>
                  </a:lnTo>
                  <a:lnTo>
                    <a:pt x="2719" y="5367"/>
                  </a:lnTo>
                  <a:lnTo>
                    <a:pt x="2749" y="5391"/>
                  </a:lnTo>
                  <a:lnTo>
                    <a:pt x="2782" y="5413"/>
                  </a:lnTo>
                  <a:lnTo>
                    <a:pt x="2815" y="5434"/>
                  </a:lnTo>
                  <a:lnTo>
                    <a:pt x="2851" y="5453"/>
                  </a:lnTo>
                  <a:lnTo>
                    <a:pt x="2886" y="5472"/>
                  </a:lnTo>
                  <a:lnTo>
                    <a:pt x="2923" y="5488"/>
                  </a:lnTo>
                  <a:lnTo>
                    <a:pt x="2959" y="5504"/>
                  </a:lnTo>
                  <a:lnTo>
                    <a:pt x="2997" y="5517"/>
                  </a:lnTo>
                  <a:lnTo>
                    <a:pt x="3036" y="5528"/>
                  </a:lnTo>
                  <a:lnTo>
                    <a:pt x="3076" y="5539"/>
                  </a:lnTo>
                  <a:lnTo>
                    <a:pt x="3116" y="5547"/>
                  </a:lnTo>
                  <a:lnTo>
                    <a:pt x="3156" y="5553"/>
                  </a:lnTo>
                  <a:lnTo>
                    <a:pt x="3197" y="5558"/>
                  </a:lnTo>
                  <a:lnTo>
                    <a:pt x="3239" y="5561"/>
                  </a:lnTo>
                  <a:lnTo>
                    <a:pt x="3282" y="5561"/>
                  </a:lnTo>
                  <a:lnTo>
                    <a:pt x="3282" y="5561"/>
                  </a:lnTo>
                  <a:lnTo>
                    <a:pt x="3328" y="5560"/>
                  </a:lnTo>
                  <a:lnTo>
                    <a:pt x="3375" y="5557"/>
                  </a:lnTo>
                  <a:lnTo>
                    <a:pt x="3420" y="5552"/>
                  </a:lnTo>
                  <a:lnTo>
                    <a:pt x="3464" y="5544"/>
                  </a:lnTo>
                  <a:lnTo>
                    <a:pt x="3509" y="5533"/>
                  </a:lnTo>
                  <a:lnTo>
                    <a:pt x="3551" y="5521"/>
                  </a:lnTo>
                  <a:lnTo>
                    <a:pt x="3594" y="5507"/>
                  </a:lnTo>
                  <a:lnTo>
                    <a:pt x="3636" y="5491"/>
                  </a:lnTo>
                  <a:lnTo>
                    <a:pt x="3676" y="5472"/>
                  </a:lnTo>
                  <a:lnTo>
                    <a:pt x="3715" y="5452"/>
                  </a:lnTo>
                  <a:lnTo>
                    <a:pt x="3753" y="5431"/>
                  </a:lnTo>
                  <a:lnTo>
                    <a:pt x="3790" y="5406"/>
                  </a:lnTo>
                  <a:lnTo>
                    <a:pt x="3826" y="5381"/>
                  </a:lnTo>
                  <a:lnTo>
                    <a:pt x="3860" y="5354"/>
                  </a:lnTo>
                  <a:lnTo>
                    <a:pt x="3893" y="5326"/>
                  </a:lnTo>
                  <a:lnTo>
                    <a:pt x="3925" y="5295"/>
                  </a:lnTo>
                  <a:lnTo>
                    <a:pt x="3955" y="5263"/>
                  </a:lnTo>
                  <a:lnTo>
                    <a:pt x="3984" y="5230"/>
                  </a:lnTo>
                  <a:lnTo>
                    <a:pt x="4011" y="5196"/>
                  </a:lnTo>
                  <a:lnTo>
                    <a:pt x="4037" y="5161"/>
                  </a:lnTo>
                  <a:lnTo>
                    <a:pt x="4060" y="5123"/>
                  </a:lnTo>
                  <a:lnTo>
                    <a:pt x="4081" y="5086"/>
                  </a:lnTo>
                  <a:lnTo>
                    <a:pt x="4101" y="5047"/>
                  </a:lnTo>
                  <a:lnTo>
                    <a:pt x="4120" y="5005"/>
                  </a:lnTo>
                  <a:lnTo>
                    <a:pt x="4137" y="4964"/>
                  </a:lnTo>
                  <a:lnTo>
                    <a:pt x="4151" y="4922"/>
                  </a:lnTo>
                  <a:lnTo>
                    <a:pt x="4163" y="4879"/>
                  </a:lnTo>
                  <a:lnTo>
                    <a:pt x="4173" y="4835"/>
                  </a:lnTo>
                  <a:lnTo>
                    <a:pt x="4181" y="4790"/>
                  </a:lnTo>
                  <a:lnTo>
                    <a:pt x="4187" y="4744"/>
                  </a:lnTo>
                  <a:lnTo>
                    <a:pt x="4191" y="4698"/>
                  </a:lnTo>
                  <a:lnTo>
                    <a:pt x="4192" y="4651"/>
                  </a:lnTo>
                  <a:lnTo>
                    <a:pt x="4192" y="4651"/>
                  </a:lnTo>
                  <a:lnTo>
                    <a:pt x="4191" y="4616"/>
                  </a:lnTo>
                  <a:lnTo>
                    <a:pt x="4189" y="4580"/>
                  </a:lnTo>
                  <a:lnTo>
                    <a:pt x="4185" y="4545"/>
                  </a:lnTo>
                  <a:lnTo>
                    <a:pt x="4180" y="4511"/>
                  </a:lnTo>
                  <a:lnTo>
                    <a:pt x="4174" y="4477"/>
                  </a:lnTo>
                  <a:lnTo>
                    <a:pt x="4167" y="4442"/>
                  </a:lnTo>
                  <a:lnTo>
                    <a:pt x="4159" y="4410"/>
                  </a:lnTo>
                  <a:lnTo>
                    <a:pt x="4150" y="4377"/>
                  </a:lnTo>
                  <a:lnTo>
                    <a:pt x="4150" y="4377"/>
                  </a:lnTo>
                  <a:lnTo>
                    <a:pt x="4172" y="4351"/>
                  </a:lnTo>
                  <a:lnTo>
                    <a:pt x="4194" y="4325"/>
                  </a:lnTo>
                  <a:lnTo>
                    <a:pt x="4214" y="4296"/>
                  </a:lnTo>
                  <a:lnTo>
                    <a:pt x="4234" y="4268"/>
                  </a:lnTo>
                  <a:lnTo>
                    <a:pt x="4252" y="4239"/>
                  </a:lnTo>
                  <a:lnTo>
                    <a:pt x="4269" y="4209"/>
                  </a:lnTo>
                  <a:lnTo>
                    <a:pt x="4284" y="4177"/>
                  </a:lnTo>
                  <a:lnTo>
                    <a:pt x="4298" y="4146"/>
                  </a:lnTo>
                  <a:lnTo>
                    <a:pt x="4310" y="4113"/>
                  </a:lnTo>
                  <a:lnTo>
                    <a:pt x="4322" y="4080"/>
                  </a:lnTo>
                  <a:lnTo>
                    <a:pt x="4331" y="4046"/>
                  </a:lnTo>
                  <a:lnTo>
                    <a:pt x="4338" y="4011"/>
                  </a:lnTo>
                  <a:lnTo>
                    <a:pt x="4344" y="3976"/>
                  </a:lnTo>
                  <a:lnTo>
                    <a:pt x="4349" y="3940"/>
                  </a:lnTo>
                  <a:lnTo>
                    <a:pt x="4351" y="3904"/>
                  </a:lnTo>
                  <a:lnTo>
                    <a:pt x="4352" y="3867"/>
                  </a:lnTo>
                  <a:lnTo>
                    <a:pt x="4352" y="3867"/>
                  </a:lnTo>
                  <a:lnTo>
                    <a:pt x="4352" y="3839"/>
                  </a:lnTo>
                  <a:lnTo>
                    <a:pt x="4350" y="3811"/>
                  </a:lnTo>
                  <a:lnTo>
                    <a:pt x="4348" y="3784"/>
                  </a:lnTo>
                  <a:lnTo>
                    <a:pt x="4344" y="3757"/>
                  </a:lnTo>
                  <a:lnTo>
                    <a:pt x="4339" y="3730"/>
                  </a:lnTo>
                  <a:lnTo>
                    <a:pt x="4335" y="3704"/>
                  </a:lnTo>
                  <a:lnTo>
                    <a:pt x="4327" y="3678"/>
                  </a:lnTo>
                  <a:lnTo>
                    <a:pt x="4320" y="3652"/>
                  </a:lnTo>
                  <a:lnTo>
                    <a:pt x="4312" y="3627"/>
                  </a:lnTo>
                  <a:lnTo>
                    <a:pt x="4304" y="3603"/>
                  </a:lnTo>
                  <a:lnTo>
                    <a:pt x="4293" y="3578"/>
                  </a:lnTo>
                  <a:lnTo>
                    <a:pt x="4283" y="3554"/>
                  </a:lnTo>
                  <a:lnTo>
                    <a:pt x="4271" y="3531"/>
                  </a:lnTo>
                  <a:lnTo>
                    <a:pt x="4259" y="3507"/>
                  </a:lnTo>
                  <a:lnTo>
                    <a:pt x="4246" y="3485"/>
                  </a:lnTo>
                  <a:lnTo>
                    <a:pt x="4232" y="3463"/>
                  </a:lnTo>
                  <a:lnTo>
                    <a:pt x="4232" y="3463"/>
                  </a:lnTo>
                  <a:close/>
                </a:path>
              </a:pathLst>
            </a:cu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4" name="Freeform 6"/>
            <p:cNvSpPr>
              <a:spLocks/>
            </p:cNvSpPr>
            <p:nvPr/>
          </p:nvSpPr>
          <p:spPr bwMode="auto">
            <a:xfrm>
              <a:off x="10818812" y="304800"/>
              <a:ext cx="1180045" cy="914768"/>
            </a:xfrm>
            <a:custGeom>
              <a:avLst/>
              <a:gdLst/>
              <a:ahLst/>
              <a:cxnLst>
                <a:cxn ang="0">
                  <a:pos x="7205" y="2585"/>
                </a:cxn>
                <a:cxn ang="0">
                  <a:pos x="7101" y="2327"/>
                </a:cxn>
                <a:cxn ang="0">
                  <a:pos x="6932" y="2112"/>
                </a:cxn>
                <a:cxn ang="0">
                  <a:pos x="6863" y="1852"/>
                </a:cxn>
                <a:cxn ang="0">
                  <a:pos x="6826" y="1554"/>
                </a:cxn>
                <a:cxn ang="0">
                  <a:pos x="6690" y="1233"/>
                </a:cxn>
                <a:cxn ang="0">
                  <a:pos x="6289" y="831"/>
                </a:cxn>
                <a:cxn ang="0">
                  <a:pos x="5968" y="696"/>
                </a:cxn>
                <a:cxn ang="0">
                  <a:pos x="5670" y="658"/>
                </a:cxn>
                <a:cxn ang="0">
                  <a:pos x="5339" y="705"/>
                </a:cxn>
                <a:cxn ang="0">
                  <a:pos x="5072" y="714"/>
                </a:cxn>
                <a:cxn ang="0">
                  <a:pos x="4815" y="342"/>
                </a:cxn>
                <a:cxn ang="0">
                  <a:pos x="4439" y="91"/>
                </a:cxn>
                <a:cxn ang="0">
                  <a:pos x="3979" y="0"/>
                </a:cxn>
                <a:cxn ang="0">
                  <a:pos x="3670" y="40"/>
                </a:cxn>
                <a:cxn ang="0">
                  <a:pos x="3361" y="171"/>
                </a:cxn>
                <a:cxn ang="0">
                  <a:pos x="3105" y="381"/>
                </a:cxn>
                <a:cxn ang="0">
                  <a:pos x="2876" y="401"/>
                </a:cxn>
                <a:cxn ang="0">
                  <a:pos x="2579" y="363"/>
                </a:cxn>
                <a:cxn ang="0">
                  <a:pos x="2168" y="436"/>
                </a:cxn>
                <a:cxn ang="0">
                  <a:pos x="1785" y="666"/>
                </a:cxn>
                <a:cxn ang="0">
                  <a:pos x="1513" y="1019"/>
                </a:cxn>
                <a:cxn ang="0">
                  <a:pos x="1261" y="1116"/>
                </a:cxn>
                <a:cxn ang="0">
                  <a:pos x="982" y="1133"/>
                </a:cxn>
                <a:cxn ang="0">
                  <a:pos x="702" y="1220"/>
                </a:cxn>
                <a:cxn ang="0">
                  <a:pos x="272" y="1548"/>
                </a:cxn>
                <a:cxn ang="0">
                  <a:pos x="62" y="1924"/>
                </a:cxn>
                <a:cxn ang="0">
                  <a:pos x="4" y="2215"/>
                </a:cxn>
                <a:cxn ang="0">
                  <a:pos x="15" y="2496"/>
                </a:cxn>
                <a:cxn ang="0">
                  <a:pos x="101" y="2790"/>
                </a:cxn>
                <a:cxn ang="0">
                  <a:pos x="256" y="3045"/>
                </a:cxn>
                <a:cxn ang="0">
                  <a:pos x="329" y="3276"/>
                </a:cxn>
                <a:cxn ang="0">
                  <a:pos x="234" y="3638"/>
                </a:cxn>
                <a:cxn ang="0">
                  <a:pos x="243" y="3936"/>
                </a:cxn>
                <a:cxn ang="0">
                  <a:pos x="321" y="4218"/>
                </a:cxn>
                <a:cxn ang="0">
                  <a:pos x="619" y="4638"/>
                </a:cxn>
                <a:cxn ang="0">
                  <a:pos x="1012" y="4874"/>
                </a:cxn>
                <a:cxn ang="0">
                  <a:pos x="1300" y="4941"/>
                </a:cxn>
                <a:cxn ang="0">
                  <a:pos x="1542" y="5001"/>
                </a:cxn>
                <a:cxn ang="0">
                  <a:pos x="1758" y="5252"/>
                </a:cxn>
                <a:cxn ang="0">
                  <a:pos x="2047" y="5418"/>
                </a:cxn>
                <a:cxn ang="0">
                  <a:pos x="2387" y="5478"/>
                </a:cxn>
                <a:cxn ang="0">
                  <a:pos x="2690" y="5430"/>
                </a:cxn>
                <a:cxn ang="0">
                  <a:pos x="2981" y="5279"/>
                </a:cxn>
                <a:cxn ang="0">
                  <a:pos x="3204" y="5045"/>
                </a:cxn>
                <a:cxn ang="0">
                  <a:pos x="3356" y="5160"/>
                </a:cxn>
                <a:cxn ang="0">
                  <a:pos x="3612" y="5427"/>
                </a:cxn>
                <a:cxn ang="0">
                  <a:pos x="3952" y="5581"/>
                </a:cxn>
                <a:cxn ang="0">
                  <a:pos x="4278" y="5604"/>
                </a:cxn>
                <a:cxn ang="0">
                  <a:pos x="4572" y="5529"/>
                </a:cxn>
                <a:cxn ang="0">
                  <a:pos x="4823" y="5375"/>
                </a:cxn>
                <a:cxn ang="0">
                  <a:pos x="5000" y="5178"/>
                </a:cxn>
                <a:cxn ang="0">
                  <a:pos x="5297" y="5268"/>
                </a:cxn>
                <a:cxn ang="0">
                  <a:pos x="5580" y="5279"/>
                </a:cxn>
                <a:cxn ang="0">
                  <a:pos x="5872" y="5221"/>
                </a:cxn>
                <a:cxn ang="0">
                  <a:pos x="6247" y="5011"/>
                </a:cxn>
                <a:cxn ang="0">
                  <a:pos x="6576" y="4581"/>
                </a:cxn>
                <a:cxn ang="0">
                  <a:pos x="6663" y="4301"/>
                </a:cxn>
                <a:cxn ang="0">
                  <a:pos x="6678" y="3992"/>
                </a:cxn>
                <a:cxn ang="0">
                  <a:pos x="6719" y="3669"/>
                </a:cxn>
                <a:cxn ang="0">
                  <a:pos x="6995" y="3448"/>
                </a:cxn>
                <a:cxn ang="0">
                  <a:pos x="7174" y="3141"/>
                </a:cxn>
                <a:cxn ang="0">
                  <a:pos x="7232" y="2813"/>
                </a:cxn>
              </a:cxnLst>
              <a:rect l="0" t="0" r="r" b="b"/>
              <a:pathLst>
                <a:path w="7232" h="5608">
                  <a:moveTo>
                    <a:pt x="7232" y="2813"/>
                  </a:moveTo>
                  <a:lnTo>
                    <a:pt x="7232" y="2813"/>
                  </a:lnTo>
                  <a:lnTo>
                    <a:pt x="7231" y="2784"/>
                  </a:lnTo>
                  <a:lnTo>
                    <a:pt x="7230" y="2754"/>
                  </a:lnTo>
                  <a:lnTo>
                    <a:pt x="7227" y="2726"/>
                  </a:lnTo>
                  <a:lnTo>
                    <a:pt x="7225" y="2697"/>
                  </a:lnTo>
                  <a:lnTo>
                    <a:pt x="7220" y="2668"/>
                  </a:lnTo>
                  <a:lnTo>
                    <a:pt x="7217" y="2640"/>
                  </a:lnTo>
                  <a:lnTo>
                    <a:pt x="7211" y="2613"/>
                  </a:lnTo>
                  <a:lnTo>
                    <a:pt x="7205" y="2585"/>
                  </a:lnTo>
                  <a:lnTo>
                    <a:pt x="7198" y="2558"/>
                  </a:lnTo>
                  <a:lnTo>
                    <a:pt x="7190" y="2531"/>
                  </a:lnTo>
                  <a:lnTo>
                    <a:pt x="7181" y="2503"/>
                  </a:lnTo>
                  <a:lnTo>
                    <a:pt x="7172" y="2478"/>
                  </a:lnTo>
                  <a:lnTo>
                    <a:pt x="7161" y="2452"/>
                  </a:lnTo>
                  <a:lnTo>
                    <a:pt x="7151" y="2426"/>
                  </a:lnTo>
                  <a:lnTo>
                    <a:pt x="7139" y="2401"/>
                  </a:lnTo>
                  <a:lnTo>
                    <a:pt x="7127" y="2375"/>
                  </a:lnTo>
                  <a:lnTo>
                    <a:pt x="7114" y="2352"/>
                  </a:lnTo>
                  <a:lnTo>
                    <a:pt x="7101" y="2327"/>
                  </a:lnTo>
                  <a:lnTo>
                    <a:pt x="7087" y="2303"/>
                  </a:lnTo>
                  <a:lnTo>
                    <a:pt x="7072" y="2280"/>
                  </a:lnTo>
                  <a:lnTo>
                    <a:pt x="7057" y="2257"/>
                  </a:lnTo>
                  <a:lnTo>
                    <a:pt x="7040" y="2235"/>
                  </a:lnTo>
                  <a:lnTo>
                    <a:pt x="7024" y="2214"/>
                  </a:lnTo>
                  <a:lnTo>
                    <a:pt x="7007" y="2193"/>
                  </a:lnTo>
                  <a:lnTo>
                    <a:pt x="6988" y="2171"/>
                  </a:lnTo>
                  <a:lnTo>
                    <a:pt x="6971" y="2151"/>
                  </a:lnTo>
                  <a:lnTo>
                    <a:pt x="6952" y="2131"/>
                  </a:lnTo>
                  <a:lnTo>
                    <a:pt x="6932" y="2112"/>
                  </a:lnTo>
                  <a:lnTo>
                    <a:pt x="6912" y="2094"/>
                  </a:lnTo>
                  <a:lnTo>
                    <a:pt x="6892" y="2076"/>
                  </a:lnTo>
                  <a:lnTo>
                    <a:pt x="6870" y="2058"/>
                  </a:lnTo>
                  <a:lnTo>
                    <a:pt x="6848" y="2041"/>
                  </a:lnTo>
                  <a:lnTo>
                    <a:pt x="6848" y="2041"/>
                  </a:lnTo>
                  <a:lnTo>
                    <a:pt x="6855" y="1995"/>
                  </a:lnTo>
                  <a:lnTo>
                    <a:pt x="6860" y="1948"/>
                  </a:lnTo>
                  <a:lnTo>
                    <a:pt x="6862" y="1900"/>
                  </a:lnTo>
                  <a:lnTo>
                    <a:pt x="6863" y="1852"/>
                  </a:lnTo>
                  <a:lnTo>
                    <a:pt x="6863" y="1852"/>
                  </a:lnTo>
                  <a:lnTo>
                    <a:pt x="6863" y="1822"/>
                  </a:lnTo>
                  <a:lnTo>
                    <a:pt x="6862" y="1791"/>
                  </a:lnTo>
                  <a:lnTo>
                    <a:pt x="6860" y="1760"/>
                  </a:lnTo>
                  <a:lnTo>
                    <a:pt x="6858" y="1730"/>
                  </a:lnTo>
                  <a:lnTo>
                    <a:pt x="6854" y="1700"/>
                  </a:lnTo>
                  <a:lnTo>
                    <a:pt x="6849" y="1670"/>
                  </a:lnTo>
                  <a:lnTo>
                    <a:pt x="6845" y="1640"/>
                  </a:lnTo>
                  <a:lnTo>
                    <a:pt x="6840" y="1612"/>
                  </a:lnTo>
                  <a:lnTo>
                    <a:pt x="6833" y="1582"/>
                  </a:lnTo>
                  <a:lnTo>
                    <a:pt x="6826" y="1554"/>
                  </a:lnTo>
                  <a:lnTo>
                    <a:pt x="6819" y="1525"/>
                  </a:lnTo>
                  <a:lnTo>
                    <a:pt x="6810" y="1496"/>
                  </a:lnTo>
                  <a:lnTo>
                    <a:pt x="6801" y="1469"/>
                  </a:lnTo>
                  <a:lnTo>
                    <a:pt x="6792" y="1441"/>
                  </a:lnTo>
                  <a:lnTo>
                    <a:pt x="6781" y="1414"/>
                  </a:lnTo>
                  <a:lnTo>
                    <a:pt x="6769" y="1387"/>
                  </a:lnTo>
                  <a:lnTo>
                    <a:pt x="6759" y="1361"/>
                  </a:lnTo>
                  <a:lnTo>
                    <a:pt x="6746" y="1334"/>
                  </a:lnTo>
                  <a:lnTo>
                    <a:pt x="6720" y="1283"/>
                  </a:lnTo>
                  <a:lnTo>
                    <a:pt x="6690" y="1233"/>
                  </a:lnTo>
                  <a:lnTo>
                    <a:pt x="6660" y="1184"/>
                  </a:lnTo>
                  <a:lnTo>
                    <a:pt x="6627" y="1137"/>
                  </a:lnTo>
                  <a:lnTo>
                    <a:pt x="6591" y="1092"/>
                  </a:lnTo>
                  <a:lnTo>
                    <a:pt x="6554" y="1049"/>
                  </a:lnTo>
                  <a:lnTo>
                    <a:pt x="6514" y="1008"/>
                  </a:lnTo>
                  <a:lnTo>
                    <a:pt x="6472" y="969"/>
                  </a:lnTo>
                  <a:lnTo>
                    <a:pt x="6429" y="931"/>
                  </a:lnTo>
                  <a:lnTo>
                    <a:pt x="6384" y="896"/>
                  </a:lnTo>
                  <a:lnTo>
                    <a:pt x="6337" y="863"/>
                  </a:lnTo>
                  <a:lnTo>
                    <a:pt x="6289" y="831"/>
                  </a:lnTo>
                  <a:lnTo>
                    <a:pt x="6239" y="803"/>
                  </a:lnTo>
                  <a:lnTo>
                    <a:pt x="6187" y="776"/>
                  </a:lnTo>
                  <a:lnTo>
                    <a:pt x="6162" y="764"/>
                  </a:lnTo>
                  <a:lnTo>
                    <a:pt x="6134" y="752"/>
                  </a:lnTo>
                  <a:lnTo>
                    <a:pt x="6107" y="742"/>
                  </a:lnTo>
                  <a:lnTo>
                    <a:pt x="6080" y="731"/>
                  </a:lnTo>
                  <a:lnTo>
                    <a:pt x="6053" y="722"/>
                  </a:lnTo>
                  <a:lnTo>
                    <a:pt x="6025" y="712"/>
                  </a:lnTo>
                  <a:lnTo>
                    <a:pt x="5997" y="704"/>
                  </a:lnTo>
                  <a:lnTo>
                    <a:pt x="5968" y="696"/>
                  </a:lnTo>
                  <a:lnTo>
                    <a:pt x="5940" y="689"/>
                  </a:lnTo>
                  <a:lnTo>
                    <a:pt x="5911" y="683"/>
                  </a:lnTo>
                  <a:lnTo>
                    <a:pt x="5881" y="677"/>
                  </a:lnTo>
                  <a:lnTo>
                    <a:pt x="5852" y="672"/>
                  </a:lnTo>
                  <a:lnTo>
                    <a:pt x="5822" y="669"/>
                  </a:lnTo>
                  <a:lnTo>
                    <a:pt x="5792" y="665"/>
                  </a:lnTo>
                  <a:lnTo>
                    <a:pt x="5762" y="661"/>
                  </a:lnTo>
                  <a:lnTo>
                    <a:pt x="5732" y="660"/>
                  </a:lnTo>
                  <a:lnTo>
                    <a:pt x="5701" y="659"/>
                  </a:lnTo>
                  <a:lnTo>
                    <a:pt x="5670" y="658"/>
                  </a:lnTo>
                  <a:lnTo>
                    <a:pt x="5670" y="658"/>
                  </a:lnTo>
                  <a:lnTo>
                    <a:pt x="5632" y="659"/>
                  </a:lnTo>
                  <a:lnTo>
                    <a:pt x="5594" y="660"/>
                  </a:lnTo>
                  <a:lnTo>
                    <a:pt x="5556" y="664"/>
                  </a:lnTo>
                  <a:lnTo>
                    <a:pt x="5520" y="667"/>
                  </a:lnTo>
                  <a:lnTo>
                    <a:pt x="5483" y="673"/>
                  </a:lnTo>
                  <a:lnTo>
                    <a:pt x="5447" y="679"/>
                  </a:lnTo>
                  <a:lnTo>
                    <a:pt x="5410" y="687"/>
                  </a:lnTo>
                  <a:lnTo>
                    <a:pt x="5375" y="696"/>
                  </a:lnTo>
                  <a:lnTo>
                    <a:pt x="5339" y="705"/>
                  </a:lnTo>
                  <a:lnTo>
                    <a:pt x="5304" y="716"/>
                  </a:lnTo>
                  <a:lnTo>
                    <a:pt x="5270" y="727"/>
                  </a:lnTo>
                  <a:lnTo>
                    <a:pt x="5237" y="740"/>
                  </a:lnTo>
                  <a:lnTo>
                    <a:pt x="5203" y="753"/>
                  </a:lnTo>
                  <a:lnTo>
                    <a:pt x="5170" y="767"/>
                  </a:lnTo>
                  <a:lnTo>
                    <a:pt x="5138" y="784"/>
                  </a:lnTo>
                  <a:lnTo>
                    <a:pt x="5106" y="800"/>
                  </a:lnTo>
                  <a:lnTo>
                    <a:pt x="5106" y="800"/>
                  </a:lnTo>
                  <a:lnTo>
                    <a:pt x="5090" y="757"/>
                  </a:lnTo>
                  <a:lnTo>
                    <a:pt x="5072" y="714"/>
                  </a:lnTo>
                  <a:lnTo>
                    <a:pt x="5053" y="672"/>
                  </a:lnTo>
                  <a:lnTo>
                    <a:pt x="5032" y="632"/>
                  </a:lnTo>
                  <a:lnTo>
                    <a:pt x="5011" y="592"/>
                  </a:lnTo>
                  <a:lnTo>
                    <a:pt x="4986" y="553"/>
                  </a:lnTo>
                  <a:lnTo>
                    <a:pt x="4961" y="515"/>
                  </a:lnTo>
                  <a:lnTo>
                    <a:pt x="4936" y="478"/>
                  </a:lnTo>
                  <a:lnTo>
                    <a:pt x="4907" y="442"/>
                  </a:lnTo>
                  <a:lnTo>
                    <a:pt x="4878" y="408"/>
                  </a:lnTo>
                  <a:lnTo>
                    <a:pt x="4847" y="374"/>
                  </a:lnTo>
                  <a:lnTo>
                    <a:pt x="4815" y="342"/>
                  </a:lnTo>
                  <a:lnTo>
                    <a:pt x="4782" y="310"/>
                  </a:lnTo>
                  <a:lnTo>
                    <a:pt x="4749" y="281"/>
                  </a:lnTo>
                  <a:lnTo>
                    <a:pt x="4714" y="252"/>
                  </a:lnTo>
                  <a:lnTo>
                    <a:pt x="4678" y="224"/>
                  </a:lnTo>
                  <a:lnTo>
                    <a:pt x="4640" y="199"/>
                  </a:lnTo>
                  <a:lnTo>
                    <a:pt x="4602" y="174"/>
                  </a:lnTo>
                  <a:lnTo>
                    <a:pt x="4562" y="151"/>
                  </a:lnTo>
                  <a:lnTo>
                    <a:pt x="4522" y="130"/>
                  </a:lnTo>
                  <a:lnTo>
                    <a:pt x="4481" y="109"/>
                  </a:lnTo>
                  <a:lnTo>
                    <a:pt x="4439" y="91"/>
                  </a:lnTo>
                  <a:lnTo>
                    <a:pt x="4396" y="74"/>
                  </a:lnTo>
                  <a:lnTo>
                    <a:pt x="4353" y="58"/>
                  </a:lnTo>
                  <a:lnTo>
                    <a:pt x="4308" y="45"/>
                  </a:lnTo>
                  <a:lnTo>
                    <a:pt x="4263" y="34"/>
                  </a:lnTo>
                  <a:lnTo>
                    <a:pt x="4217" y="23"/>
                  </a:lnTo>
                  <a:lnTo>
                    <a:pt x="4171" y="15"/>
                  </a:lnTo>
                  <a:lnTo>
                    <a:pt x="4124" y="8"/>
                  </a:lnTo>
                  <a:lnTo>
                    <a:pt x="4076" y="3"/>
                  </a:lnTo>
                  <a:lnTo>
                    <a:pt x="4028" y="1"/>
                  </a:lnTo>
                  <a:lnTo>
                    <a:pt x="3979" y="0"/>
                  </a:lnTo>
                  <a:lnTo>
                    <a:pt x="3979" y="0"/>
                  </a:lnTo>
                  <a:lnTo>
                    <a:pt x="3944" y="0"/>
                  </a:lnTo>
                  <a:lnTo>
                    <a:pt x="3909" y="2"/>
                  </a:lnTo>
                  <a:lnTo>
                    <a:pt x="3873" y="4"/>
                  </a:lnTo>
                  <a:lnTo>
                    <a:pt x="3839" y="8"/>
                  </a:lnTo>
                  <a:lnTo>
                    <a:pt x="3804" y="12"/>
                  </a:lnTo>
                  <a:lnTo>
                    <a:pt x="3770" y="17"/>
                  </a:lnTo>
                  <a:lnTo>
                    <a:pt x="3737" y="24"/>
                  </a:lnTo>
                  <a:lnTo>
                    <a:pt x="3703" y="31"/>
                  </a:lnTo>
                  <a:lnTo>
                    <a:pt x="3670" y="40"/>
                  </a:lnTo>
                  <a:lnTo>
                    <a:pt x="3637" y="49"/>
                  </a:lnTo>
                  <a:lnTo>
                    <a:pt x="3605" y="60"/>
                  </a:lnTo>
                  <a:lnTo>
                    <a:pt x="3573" y="70"/>
                  </a:lnTo>
                  <a:lnTo>
                    <a:pt x="3541" y="82"/>
                  </a:lnTo>
                  <a:lnTo>
                    <a:pt x="3509" y="95"/>
                  </a:lnTo>
                  <a:lnTo>
                    <a:pt x="3479" y="109"/>
                  </a:lnTo>
                  <a:lnTo>
                    <a:pt x="3449" y="123"/>
                  </a:lnTo>
                  <a:lnTo>
                    <a:pt x="3419" y="139"/>
                  </a:lnTo>
                  <a:lnTo>
                    <a:pt x="3390" y="155"/>
                  </a:lnTo>
                  <a:lnTo>
                    <a:pt x="3361" y="171"/>
                  </a:lnTo>
                  <a:lnTo>
                    <a:pt x="3333" y="189"/>
                  </a:lnTo>
                  <a:lnTo>
                    <a:pt x="3306" y="208"/>
                  </a:lnTo>
                  <a:lnTo>
                    <a:pt x="3279" y="227"/>
                  </a:lnTo>
                  <a:lnTo>
                    <a:pt x="3252" y="247"/>
                  </a:lnTo>
                  <a:lnTo>
                    <a:pt x="3226" y="268"/>
                  </a:lnTo>
                  <a:lnTo>
                    <a:pt x="3201" y="289"/>
                  </a:lnTo>
                  <a:lnTo>
                    <a:pt x="3176" y="310"/>
                  </a:lnTo>
                  <a:lnTo>
                    <a:pt x="3151" y="334"/>
                  </a:lnTo>
                  <a:lnTo>
                    <a:pt x="3128" y="356"/>
                  </a:lnTo>
                  <a:lnTo>
                    <a:pt x="3105" y="381"/>
                  </a:lnTo>
                  <a:lnTo>
                    <a:pt x="3083" y="406"/>
                  </a:lnTo>
                  <a:lnTo>
                    <a:pt x="3062" y="431"/>
                  </a:lnTo>
                  <a:lnTo>
                    <a:pt x="3041" y="457"/>
                  </a:lnTo>
                  <a:lnTo>
                    <a:pt x="3041" y="457"/>
                  </a:lnTo>
                  <a:lnTo>
                    <a:pt x="3014" y="446"/>
                  </a:lnTo>
                  <a:lnTo>
                    <a:pt x="2987" y="435"/>
                  </a:lnTo>
                  <a:lnTo>
                    <a:pt x="2959" y="426"/>
                  </a:lnTo>
                  <a:lnTo>
                    <a:pt x="2931" y="416"/>
                  </a:lnTo>
                  <a:lnTo>
                    <a:pt x="2904" y="408"/>
                  </a:lnTo>
                  <a:lnTo>
                    <a:pt x="2876" y="401"/>
                  </a:lnTo>
                  <a:lnTo>
                    <a:pt x="2846" y="394"/>
                  </a:lnTo>
                  <a:lnTo>
                    <a:pt x="2818" y="388"/>
                  </a:lnTo>
                  <a:lnTo>
                    <a:pt x="2789" y="382"/>
                  </a:lnTo>
                  <a:lnTo>
                    <a:pt x="2759" y="378"/>
                  </a:lnTo>
                  <a:lnTo>
                    <a:pt x="2730" y="373"/>
                  </a:lnTo>
                  <a:lnTo>
                    <a:pt x="2700" y="369"/>
                  </a:lnTo>
                  <a:lnTo>
                    <a:pt x="2670" y="367"/>
                  </a:lnTo>
                  <a:lnTo>
                    <a:pt x="2640" y="366"/>
                  </a:lnTo>
                  <a:lnTo>
                    <a:pt x="2610" y="365"/>
                  </a:lnTo>
                  <a:lnTo>
                    <a:pt x="2579" y="363"/>
                  </a:lnTo>
                  <a:lnTo>
                    <a:pt x="2579" y="363"/>
                  </a:lnTo>
                  <a:lnTo>
                    <a:pt x="2531" y="365"/>
                  </a:lnTo>
                  <a:lnTo>
                    <a:pt x="2484" y="367"/>
                  </a:lnTo>
                  <a:lnTo>
                    <a:pt x="2437" y="372"/>
                  </a:lnTo>
                  <a:lnTo>
                    <a:pt x="2391" y="379"/>
                  </a:lnTo>
                  <a:lnTo>
                    <a:pt x="2345" y="387"/>
                  </a:lnTo>
                  <a:lnTo>
                    <a:pt x="2300" y="396"/>
                  </a:lnTo>
                  <a:lnTo>
                    <a:pt x="2255" y="408"/>
                  </a:lnTo>
                  <a:lnTo>
                    <a:pt x="2212" y="421"/>
                  </a:lnTo>
                  <a:lnTo>
                    <a:pt x="2168" y="436"/>
                  </a:lnTo>
                  <a:lnTo>
                    <a:pt x="2126" y="453"/>
                  </a:lnTo>
                  <a:lnTo>
                    <a:pt x="2084" y="471"/>
                  </a:lnTo>
                  <a:lnTo>
                    <a:pt x="2043" y="491"/>
                  </a:lnTo>
                  <a:lnTo>
                    <a:pt x="2003" y="512"/>
                  </a:lnTo>
                  <a:lnTo>
                    <a:pt x="1964" y="534"/>
                  </a:lnTo>
                  <a:lnTo>
                    <a:pt x="1927" y="558"/>
                  </a:lnTo>
                  <a:lnTo>
                    <a:pt x="1890" y="583"/>
                  </a:lnTo>
                  <a:lnTo>
                    <a:pt x="1854" y="610"/>
                  </a:lnTo>
                  <a:lnTo>
                    <a:pt x="1818" y="638"/>
                  </a:lnTo>
                  <a:lnTo>
                    <a:pt x="1785" y="666"/>
                  </a:lnTo>
                  <a:lnTo>
                    <a:pt x="1752" y="697"/>
                  </a:lnTo>
                  <a:lnTo>
                    <a:pt x="1721" y="729"/>
                  </a:lnTo>
                  <a:lnTo>
                    <a:pt x="1690" y="762"/>
                  </a:lnTo>
                  <a:lnTo>
                    <a:pt x="1660" y="795"/>
                  </a:lnTo>
                  <a:lnTo>
                    <a:pt x="1633" y="830"/>
                  </a:lnTo>
                  <a:lnTo>
                    <a:pt x="1606" y="866"/>
                  </a:lnTo>
                  <a:lnTo>
                    <a:pt x="1582" y="903"/>
                  </a:lnTo>
                  <a:lnTo>
                    <a:pt x="1557" y="941"/>
                  </a:lnTo>
                  <a:lnTo>
                    <a:pt x="1534" y="979"/>
                  </a:lnTo>
                  <a:lnTo>
                    <a:pt x="1513" y="1019"/>
                  </a:lnTo>
                  <a:lnTo>
                    <a:pt x="1494" y="1060"/>
                  </a:lnTo>
                  <a:lnTo>
                    <a:pt x="1476" y="1102"/>
                  </a:lnTo>
                  <a:lnTo>
                    <a:pt x="1459" y="1144"/>
                  </a:lnTo>
                  <a:lnTo>
                    <a:pt x="1459" y="1144"/>
                  </a:lnTo>
                  <a:lnTo>
                    <a:pt x="1427" y="1137"/>
                  </a:lnTo>
                  <a:lnTo>
                    <a:pt x="1394" y="1131"/>
                  </a:lnTo>
                  <a:lnTo>
                    <a:pt x="1361" y="1125"/>
                  </a:lnTo>
                  <a:lnTo>
                    <a:pt x="1328" y="1122"/>
                  </a:lnTo>
                  <a:lnTo>
                    <a:pt x="1295" y="1118"/>
                  </a:lnTo>
                  <a:lnTo>
                    <a:pt x="1261" y="1116"/>
                  </a:lnTo>
                  <a:lnTo>
                    <a:pt x="1227" y="1114"/>
                  </a:lnTo>
                  <a:lnTo>
                    <a:pt x="1193" y="1114"/>
                  </a:lnTo>
                  <a:lnTo>
                    <a:pt x="1193" y="1114"/>
                  </a:lnTo>
                  <a:lnTo>
                    <a:pt x="1162" y="1114"/>
                  </a:lnTo>
                  <a:lnTo>
                    <a:pt x="1132" y="1115"/>
                  </a:lnTo>
                  <a:lnTo>
                    <a:pt x="1101" y="1117"/>
                  </a:lnTo>
                  <a:lnTo>
                    <a:pt x="1072" y="1120"/>
                  </a:lnTo>
                  <a:lnTo>
                    <a:pt x="1041" y="1123"/>
                  </a:lnTo>
                  <a:lnTo>
                    <a:pt x="1012" y="1128"/>
                  </a:lnTo>
                  <a:lnTo>
                    <a:pt x="982" y="1133"/>
                  </a:lnTo>
                  <a:lnTo>
                    <a:pt x="953" y="1138"/>
                  </a:lnTo>
                  <a:lnTo>
                    <a:pt x="924" y="1144"/>
                  </a:lnTo>
                  <a:lnTo>
                    <a:pt x="895" y="1151"/>
                  </a:lnTo>
                  <a:lnTo>
                    <a:pt x="867" y="1158"/>
                  </a:lnTo>
                  <a:lnTo>
                    <a:pt x="838" y="1168"/>
                  </a:lnTo>
                  <a:lnTo>
                    <a:pt x="810" y="1176"/>
                  </a:lnTo>
                  <a:lnTo>
                    <a:pt x="783" y="1187"/>
                  </a:lnTo>
                  <a:lnTo>
                    <a:pt x="756" y="1196"/>
                  </a:lnTo>
                  <a:lnTo>
                    <a:pt x="729" y="1208"/>
                  </a:lnTo>
                  <a:lnTo>
                    <a:pt x="702" y="1220"/>
                  </a:lnTo>
                  <a:lnTo>
                    <a:pt x="676" y="1231"/>
                  </a:lnTo>
                  <a:lnTo>
                    <a:pt x="624" y="1257"/>
                  </a:lnTo>
                  <a:lnTo>
                    <a:pt x="575" y="1287"/>
                  </a:lnTo>
                  <a:lnTo>
                    <a:pt x="526" y="1317"/>
                  </a:lnTo>
                  <a:lnTo>
                    <a:pt x="479" y="1350"/>
                  </a:lnTo>
                  <a:lnTo>
                    <a:pt x="435" y="1386"/>
                  </a:lnTo>
                  <a:lnTo>
                    <a:pt x="391" y="1423"/>
                  </a:lnTo>
                  <a:lnTo>
                    <a:pt x="350" y="1463"/>
                  </a:lnTo>
                  <a:lnTo>
                    <a:pt x="310" y="1505"/>
                  </a:lnTo>
                  <a:lnTo>
                    <a:pt x="272" y="1548"/>
                  </a:lnTo>
                  <a:lnTo>
                    <a:pt x="237" y="1593"/>
                  </a:lnTo>
                  <a:lnTo>
                    <a:pt x="204" y="1640"/>
                  </a:lnTo>
                  <a:lnTo>
                    <a:pt x="173" y="1688"/>
                  </a:lnTo>
                  <a:lnTo>
                    <a:pt x="144" y="1738"/>
                  </a:lnTo>
                  <a:lnTo>
                    <a:pt x="118" y="1790"/>
                  </a:lnTo>
                  <a:lnTo>
                    <a:pt x="106" y="1816"/>
                  </a:lnTo>
                  <a:lnTo>
                    <a:pt x="94" y="1843"/>
                  </a:lnTo>
                  <a:lnTo>
                    <a:pt x="82" y="1870"/>
                  </a:lnTo>
                  <a:lnTo>
                    <a:pt x="73" y="1897"/>
                  </a:lnTo>
                  <a:lnTo>
                    <a:pt x="62" y="1924"/>
                  </a:lnTo>
                  <a:lnTo>
                    <a:pt x="54" y="1952"/>
                  </a:lnTo>
                  <a:lnTo>
                    <a:pt x="46" y="1981"/>
                  </a:lnTo>
                  <a:lnTo>
                    <a:pt x="38" y="2009"/>
                  </a:lnTo>
                  <a:lnTo>
                    <a:pt x="31" y="2038"/>
                  </a:lnTo>
                  <a:lnTo>
                    <a:pt x="25" y="2066"/>
                  </a:lnTo>
                  <a:lnTo>
                    <a:pt x="19" y="2096"/>
                  </a:lnTo>
                  <a:lnTo>
                    <a:pt x="14" y="2125"/>
                  </a:lnTo>
                  <a:lnTo>
                    <a:pt x="9" y="2155"/>
                  </a:lnTo>
                  <a:lnTo>
                    <a:pt x="6" y="2185"/>
                  </a:lnTo>
                  <a:lnTo>
                    <a:pt x="4" y="2215"/>
                  </a:lnTo>
                  <a:lnTo>
                    <a:pt x="1" y="2246"/>
                  </a:lnTo>
                  <a:lnTo>
                    <a:pt x="0" y="2276"/>
                  </a:lnTo>
                  <a:lnTo>
                    <a:pt x="0" y="2307"/>
                  </a:lnTo>
                  <a:lnTo>
                    <a:pt x="0" y="2307"/>
                  </a:lnTo>
                  <a:lnTo>
                    <a:pt x="0" y="2340"/>
                  </a:lnTo>
                  <a:lnTo>
                    <a:pt x="2" y="2372"/>
                  </a:lnTo>
                  <a:lnTo>
                    <a:pt x="4" y="2403"/>
                  </a:lnTo>
                  <a:lnTo>
                    <a:pt x="7" y="2434"/>
                  </a:lnTo>
                  <a:lnTo>
                    <a:pt x="11" y="2466"/>
                  </a:lnTo>
                  <a:lnTo>
                    <a:pt x="15" y="2496"/>
                  </a:lnTo>
                  <a:lnTo>
                    <a:pt x="20" y="2527"/>
                  </a:lnTo>
                  <a:lnTo>
                    <a:pt x="26" y="2558"/>
                  </a:lnTo>
                  <a:lnTo>
                    <a:pt x="33" y="2587"/>
                  </a:lnTo>
                  <a:lnTo>
                    <a:pt x="41" y="2618"/>
                  </a:lnTo>
                  <a:lnTo>
                    <a:pt x="49" y="2647"/>
                  </a:lnTo>
                  <a:lnTo>
                    <a:pt x="58" y="2675"/>
                  </a:lnTo>
                  <a:lnTo>
                    <a:pt x="68" y="2705"/>
                  </a:lnTo>
                  <a:lnTo>
                    <a:pt x="79" y="2733"/>
                  </a:lnTo>
                  <a:lnTo>
                    <a:pt x="89" y="2761"/>
                  </a:lnTo>
                  <a:lnTo>
                    <a:pt x="101" y="2790"/>
                  </a:lnTo>
                  <a:lnTo>
                    <a:pt x="114" y="2817"/>
                  </a:lnTo>
                  <a:lnTo>
                    <a:pt x="127" y="2844"/>
                  </a:lnTo>
                  <a:lnTo>
                    <a:pt x="141" y="2871"/>
                  </a:lnTo>
                  <a:lnTo>
                    <a:pt x="155" y="2897"/>
                  </a:lnTo>
                  <a:lnTo>
                    <a:pt x="171" y="2923"/>
                  </a:lnTo>
                  <a:lnTo>
                    <a:pt x="187" y="2947"/>
                  </a:lnTo>
                  <a:lnTo>
                    <a:pt x="204" y="2973"/>
                  </a:lnTo>
                  <a:lnTo>
                    <a:pt x="220" y="2998"/>
                  </a:lnTo>
                  <a:lnTo>
                    <a:pt x="238" y="3022"/>
                  </a:lnTo>
                  <a:lnTo>
                    <a:pt x="256" y="3045"/>
                  </a:lnTo>
                  <a:lnTo>
                    <a:pt x="274" y="3069"/>
                  </a:lnTo>
                  <a:lnTo>
                    <a:pt x="294" y="3091"/>
                  </a:lnTo>
                  <a:lnTo>
                    <a:pt x="314" y="3114"/>
                  </a:lnTo>
                  <a:lnTo>
                    <a:pt x="334" y="3135"/>
                  </a:lnTo>
                  <a:lnTo>
                    <a:pt x="356" y="3156"/>
                  </a:lnTo>
                  <a:lnTo>
                    <a:pt x="377" y="3177"/>
                  </a:lnTo>
                  <a:lnTo>
                    <a:pt x="377" y="3177"/>
                  </a:lnTo>
                  <a:lnTo>
                    <a:pt x="359" y="3209"/>
                  </a:lnTo>
                  <a:lnTo>
                    <a:pt x="344" y="3242"/>
                  </a:lnTo>
                  <a:lnTo>
                    <a:pt x="329" y="3276"/>
                  </a:lnTo>
                  <a:lnTo>
                    <a:pt x="313" y="3310"/>
                  </a:lnTo>
                  <a:lnTo>
                    <a:pt x="300" y="3344"/>
                  </a:lnTo>
                  <a:lnTo>
                    <a:pt x="289" y="3380"/>
                  </a:lnTo>
                  <a:lnTo>
                    <a:pt x="277" y="3415"/>
                  </a:lnTo>
                  <a:lnTo>
                    <a:pt x="267" y="3452"/>
                  </a:lnTo>
                  <a:lnTo>
                    <a:pt x="258" y="3488"/>
                  </a:lnTo>
                  <a:lnTo>
                    <a:pt x="251" y="3525"/>
                  </a:lnTo>
                  <a:lnTo>
                    <a:pt x="244" y="3562"/>
                  </a:lnTo>
                  <a:lnTo>
                    <a:pt x="238" y="3600"/>
                  </a:lnTo>
                  <a:lnTo>
                    <a:pt x="234" y="3638"/>
                  </a:lnTo>
                  <a:lnTo>
                    <a:pt x="231" y="3676"/>
                  </a:lnTo>
                  <a:lnTo>
                    <a:pt x="228" y="3714"/>
                  </a:lnTo>
                  <a:lnTo>
                    <a:pt x="228" y="3754"/>
                  </a:lnTo>
                  <a:lnTo>
                    <a:pt x="228" y="3754"/>
                  </a:lnTo>
                  <a:lnTo>
                    <a:pt x="228" y="3785"/>
                  </a:lnTo>
                  <a:lnTo>
                    <a:pt x="230" y="3815"/>
                  </a:lnTo>
                  <a:lnTo>
                    <a:pt x="232" y="3846"/>
                  </a:lnTo>
                  <a:lnTo>
                    <a:pt x="234" y="3876"/>
                  </a:lnTo>
                  <a:lnTo>
                    <a:pt x="238" y="3906"/>
                  </a:lnTo>
                  <a:lnTo>
                    <a:pt x="243" y="3936"/>
                  </a:lnTo>
                  <a:lnTo>
                    <a:pt x="247" y="3965"/>
                  </a:lnTo>
                  <a:lnTo>
                    <a:pt x="252" y="3994"/>
                  </a:lnTo>
                  <a:lnTo>
                    <a:pt x="259" y="4023"/>
                  </a:lnTo>
                  <a:lnTo>
                    <a:pt x="266" y="4052"/>
                  </a:lnTo>
                  <a:lnTo>
                    <a:pt x="273" y="4080"/>
                  </a:lnTo>
                  <a:lnTo>
                    <a:pt x="281" y="4109"/>
                  </a:lnTo>
                  <a:lnTo>
                    <a:pt x="291" y="4137"/>
                  </a:lnTo>
                  <a:lnTo>
                    <a:pt x="300" y="4164"/>
                  </a:lnTo>
                  <a:lnTo>
                    <a:pt x="311" y="4191"/>
                  </a:lnTo>
                  <a:lnTo>
                    <a:pt x="321" y="4218"/>
                  </a:lnTo>
                  <a:lnTo>
                    <a:pt x="333" y="4245"/>
                  </a:lnTo>
                  <a:lnTo>
                    <a:pt x="346" y="4271"/>
                  </a:lnTo>
                  <a:lnTo>
                    <a:pt x="372" y="4323"/>
                  </a:lnTo>
                  <a:lnTo>
                    <a:pt x="402" y="4373"/>
                  </a:lnTo>
                  <a:lnTo>
                    <a:pt x="432" y="4421"/>
                  </a:lnTo>
                  <a:lnTo>
                    <a:pt x="465" y="4468"/>
                  </a:lnTo>
                  <a:lnTo>
                    <a:pt x="500" y="4513"/>
                  </a:lnTo>
                  <a:lnTo>
                    <a:pt x="538" y="4556"/>
                  </a:lnTo>
                  <a:lnTo>
                    <a:pt x="578" y="4597"/>
                  </a:lnTo>
                  <a:lnTo>
                    <a:pt x="619" y="4638"/>
                  </a:lnTo>
                  <a:lnTo>
                    <a:pt x="663" y="4675"/>
                  </a:lnTo>
                  <a:lnTo>
                    <a:pt x="708" y="4711"/>
                  </a:lnTo>
                  <a:lnTo>
                    <a:pt x="755" y="4744"/>
                  </a:lnTo>
                  <a:lnTo>
                    <a:pt x="803" y="4774"/>
                  </a:lnTo>
                  <a:lnTo>
                    <a:pt x="853" y="4804"/>
                  </a:lnTo>
                  <a:lnTo>
                    <a:pt x="904" y="4830"/>
                  </a:lnTo>
                  <a:lnTo>
                    <a:pt x="930" y="4841"/>
                  </a:lnTo>
                  <a:lnTo>
                    <a:pt x="957" y="4853"/>
                  </a:lnTo>
                  <a:lnTo>
                    <a:pt x="985" y="4865"/>
                  </a:lnTo>
                  <a:lnTo>
                    <a:pt x="1012" y="4874"/>
                  </a:lnTo>
                  <a:lnTo>
                    <a:pt x="1039" y="4885"/>
                  </a:lnTo>
                  <a:lnTo>
                    <a:pt x="1067" y="4893"/>
                  </a:lnTo>
                  <a:lnTo>
                    <a:pt x="1095" y="4903"/>
                  </a:lnTo>
                  <a:lnTo>
                    <a:pt x="1123" y="4910"/>
                  </a:lnTo>
                  <a:lnTo>
                    <a:pt x="1152" y="4917"/>
                  </a:lnTo>
                  <a:lnTo>
                    <a:pt x="1181" y="4923"/>
                  </a:lnTo>
                  <a:lnTo>
                    <a:pt x="1211" y="4928"/>
                  </a:lnTo>
                  <a:lnTo>
                    <a:pt x="1240" y="4933"/>
                  </a:lnTo>
                  <a:lnTo>
                    <a:pt x="1270" y="4938"/>
                  </a:lnTo>
                  <a:lnTo>
                    <a:pt x="1300" y="4941"/>
                  </a:lnTo>
                  <a:lnTo>
                    <a:pt x="1330" y="4944"/>
                  </a:lnTo>
                  <a:lnTo>
                    <a:pt x="1360" y="4946"/>
                  </a:lnTo>
                  <a:lnTo>
                    <a:pt x="1391" y="4947"/>
                  </a:lnTo>
                  <a:lnTo>
                    <a:pt x="1421" y="4947"/>
                  </a:lnTo>
                  <a:lnTo>
                    <a:pt x="1421" y="4947"/>
                  </a:lnTo>
                  <a:lnTo>
                    <a:pt x="1465" y="4946"/>
                  </a:lnTo>
                  <a:lnTo>
                    <a:pt x="1509" y="4944"/>
                  </a:lnTo>
                  <a:lnTo>
                    <a:pt x="1509" y="4944"/>
                  </a:lnTo>
                  <a:lnTo>
                    <a:pt x="1525" y="4973"/>
                  </a:lnTo>
                  <a:lnTo>
                    <a:pt x="1542" y="5001"/>
                  </a:lnTo>
                  <a:lnTo>
                    <a:pt x="1559" y="5030"/>
                  </a:lnTo>
                  <a:lnTo>
                    <a:pt x="1578" y="5058"/>
                  </a:lnTo>
                  <a:lnTo>
                    <a:pt x="1598" y="5085"/>
                  </a:lnTo>
                  <a:lnTo>
                    <a:pt x="1618" y="5111"/>
                  </a:lnTo>
                  <a:lnTo>
                    <a:pt x="1639" y="5136"/>
                  </a:lnTo>
                  <a:lnTo>
                    <a:pt x="1662" y="5160"/>
                  </a:lnTo>
                  <a:lnTo>
                    <a:pt x="1685" y="5185"/>
                  </a:lnTo>
                  <a:lnTo>
                    <a:pt x="1709" y="5209"/>
                  </a:lnTo>
                  <a:lnTo>
                    <a:pt x="1734" y="5231"/>
                  </a:lnTo>
                  <a:lnTo>
                    <a:pt x="1758" y="5252"/>
                  </a:lnTo>
                  <a:lnTo>
                    <a:pt x="1784" y="5272"/>
                  </a:lnTo>
                  <a:lnTo>
                    <a:pt x="1811" y="5292"/>
                  </a:lnTo>
                  <a:lnTo>
                    <a:pt x="1838" y="5311"/>
                  </a:lnTo>
                  <a:lnTo>
                    <a:pt x="1867" y="5330"/>
                  </a:lnTo>
                  <a:lnTo>
                    <a:pt x="1895" y="5347"/>
                  </a:lnTo>
                  <a:lnTo>
                    <a:pt x="1924" y="5363"/>
                  </a:lnTo>
                  <a:lnTo>
                    <a:pt x="1954" y="5378"/>
                  </a:lnTo>
                  <a:lnTo>
                    <a:pt x="1984" y="5392"/>
                  </a:lnTo>
                  <a:lnTo>
                    <a:pt x="2016" y="5405"/>
                  </a:lnTo>
                  <a:lnTo>
                    <a:pt x="2047" y="5418"/>
                  </a:lnTo>
                  <a:lnTo>
                    <a:pt x="2079" y="5429"/>
                  </a:lnTo>
                  <a:lnTo>
                    <a:pt x="2112" y="5440"/>
                  </a:lnTo>
                  <a:lnTo>
                    <a:pt x="2145" y="5448"/>
                  </a:lnTo>
                  <a:lnTo>
                    <a:pt x="2179" y="5456"/>
                  </a:lnTo>
                  <a:lnTo>
                    <a:pt x="2212" y="5462"/>
                  </a:lnTo>
                  <a:lnTo>
                    <a:pt x="2246" y="5468"/>
                  </a:lnTo>
                  <a:lnTo>
                    <a:pt x="2281" y="5473"/>
                  </a:lnTo>
                  <a:lnTo>
                    <a:pt x="2315" y="5475"/>
                  </a:lnTo>
                  <a:lnTo>
                    <a:pt x="2351" y="5477"/>
                  </a:lnTo>
                  <a:lnTo>
                    <a:pt x="2387" y="5478"/>
                  </a:lnTo>
                  <a:lnTo>
                    <a:pt x="2387" y="5478"/>
                  </a:lnTo>
                  <a:lnTo>
                    <a:pt x="2422" y="5477"/>
                  </a:lnTo>
                  <a:lnTo>
                    <a:pt x="2457" y="5475"/>
                  </a:lnTo>
                  <a:lnTo>
                    <a:pt x="2491" y="5473"/>
                  </a:lnTo>
                  <a:lnTo>
                    <a:pt x="2525" y="5468"/>
                  </a:lnTo>
                  <a:lnTo>
                    <a:pt x="2559" y="5463"/>
                  </a:lnTo>
                  <a:lnTo>
                    <a:pt x="2592" y="5456"/>
                  </a:lnTo>
                  <a:lnTo>
                    <a:pt x="2625" y="5449"/>
                  </a:lnTo>
                  <a:lnTo>
                    <a:pt x="2658" y="5441"/>
                  </a:lnTo>
                  <a:lnTo>
                    <a:pt x="2690" y="5430"/>
                  </a:lnTo>
                  <a:lnTo>
                    <a:pt x="2722" y="5420"/>
                  </a:lnTo>
                  <a:lnTo>
                    <a:pt x="2752" y="5408"/>
                  </a:lnTo>
                  <a:lnTo>
                    <a:pt x="2783" y="5396"/>
                  </a:lnTo>
                  <a:lnTo>
                    <a:pt x="2812" y="5382"/>
                  </a:lnTo>
                  <a:lnTo>
                    <a:pt x="2842" y="5367"/>
                  </a:lnTo>
                  <a:lnTo>
                    <a:pt x="2871" y="5351"/>
                  </a:lnTo>
                  <a:lnTo>
                    <a:pt x="2899" y="5335"/>
                  </a:lnTo>
                  <a:lnTo>
                    <a:pt x="2928" y="5317"/>
                  </a:lnTo>
                  <a:lnTo>
                    <a:pt x="2955" y="5299"/>
                  </a:lnTo>
                  <a:lnTo>
                    <a:pt x="2981" y="5279"/>
                  </a:lnTo>
                  <a:lnTo>
                    <a:pt x="3007" y="5259"/>
                  </a:lnTo>
                  <a:lnTo>
                    <a:pt x="3031" y="5238"/>
                  </a:lnTo>
                  <a:lnTo>
                    <a:pt x="3056" y="5217"/>
                  </a:lnTo>
                  <a:lnTo>
                    <a:pt x="3080" y="5195"/>
                  </a:lnTo>
                  <a:lnTo>
                    <a:pt x="3102" y="5171"/>
                  </a:lnTo>
                  <a:lnTo>
                    <a:pt x="3124" y="5147"/>
                  </a:lnTo>
                  <a:lnTo>
                    <a:pt x="3146" y="5123"/>
                  </a:lnTo>
                  <a:lnTo>
                    <a:pt x="3167" y="5097"/>
                  </a:lnTo>
                  <a:lnTo>
                    <a:pt x="3186" y="5071"/>
                  </a:lnTo>
                  <a:lnTo>
                    <a:pt x="3204" y="5045"/>
                  </a:lnTo>
                  <a:lnTo>
                    <a:pt x="3223" y="5017"/>
                  </a:lnTo>
                  <a:lnTo>
                    <a:pt x="3240" y="4990"/>
                  </a:lnTo>
                  <a:lnTo>
                    <a:pt x="3256" y="4960"/>
                  </a:lnTo>
                  <a:lnTo>
                    <a:pt x="3256" y="4960"/>
                  </a:lnTo>
                  <a:lnTo>
                    <a:pt x="3269" y="4996"/>
                  </a:lnTo>
                  <a:lnTo>
                    <a:pt x="3284" y="5030"/>
                  </a:lnTo>
                  <a:lnTo>
                    <a:pt x="3301" y="5064"/>
                  </a:lnTo>
                  <a:lnTo>
                    <a:pt x="3319" y="5097"/>
                  </a:lnTo>
                  <a:lnTo>
                    <a:pt x="3337" y="5129"/>
                  </a:lnTo>
                  <a:lnTo>
                    <a:pt x="3356" y="5160"/>
                  </a:lnTo>
                  <a:lnTo>
                    <a:pt x="3378" y="5191"/>
                  </a:lnTo>
                  <a:lnTo>
                    <a:pt x="3400" y="5222"/>
                  </a:lnTo>
                  <a:lnTo>
                    <a:pt x="3422" y="5250"/>
                  </a:lnTo>
                  <a:lnTo>
                    <a:pt x="3447" y="5278"/>
                  </a:lnTo>
                  <a:lnTo>
                    <a:pt x="3472" y="5305"/>
                  </a:lnTo>
                  <a:lnTo>
                    <a:pt x="3499" y="5331"/>
                  </a:lnTo>
                  <a:lnTo>
                    <a:pt x="3526" y="5357"/>
                  </a:lnTo>
                  <a:lnTo>
                    <a:pt x="3553" y="5381"/>
                  </a:lnTo>
                  <a:lnTo>
                    <a:pt x="3582" y="5404"/>
                  </a:lnTo>
                  <a:lnTo>
                    <a:pt x="3612" y="5427"/>
                  </a:lnTo>
                  <a:lnTo>
                    <a:pt x="3642" y="5448"/>
                  </a:lnTo>
                  <a:lnTo>
                    <a:pt x="3674" y="5467"/>
                  </a:lnTo>
                  <a:lnTo>
                    <a:pt x="3707" y="5486"/>
                  </a:lnTo>
                  <a:lnTo>
                    <a:pt x="3740" y="5503"/>
                  </a:lnTo>
                  <a:lnTo>
                    <a:pt x="3773" y="5520"/>
                  </a:lnTo>
                  <a:lnTo>
                    <a:pt x="3809" y="5534"/>
                  </a:lnTo>
                  <a:lnTo>
                    <a:pt x="3843" y="5548"/>
                  </a:lnTo>
                  <a:lnTo>
                    <a:pt x="3879" y="5561"/>
                  </a:lnTo>
                  <a:lnTo>
                    <a:pt x="3916" y="5571"/>
                  </a:lnTo>
                  <a:lnTo>
                    <a:pt x="3952" y="5581"/>
                  </a:lnTo>
                  <a:lnTo>
                    <a:pt x="3990" y="5589"/>
                  </a:lnTo>
                  <a:lnTo>
                    <a:pt x="4028" y="5596"/>
                  </a:lnTo>
                  <a:lnTo>
                    <a:pt x="4066" y="5601"/>
                  </a:lnTo>
                  <a:lnTo>
                    <a:pt x="4105" y="5606"/>
                  </a:lnTo>
                  <a:lnTo>
                    <a:pt x="4144" y="5608"/>
                  </a:lnTo>
                  <a:lnTo>
                    <a:pt x="4184" y="5608"/>
                  </a:lnTo>
                  <a:lnTo>
                    <a:pt x="4184" y="5608"/>
                  </a:lnTo>
                  <a:lnTo>
                    <a:pt x="4216" y="5608"/>
                  </a:lnTo>
                  <a:lnTo>
                    <a:pt x="4248" y="5607"/>
                  </a:lnTo>
                  <a:lnTo>
                    <a:pt x="4278" y="5604"/>
                  </a:lnTo>
                  <a:lnTo>
                    <a:pt x="4309" y="5601"/>
                  </a:lnTo>
                  <a:lnTo>
                    <a:pt x="4340" y="5596"/>
                  </a:lnTo>
                  <a:lnTo>
                    <a:pt x="4370" y="5592"/>
                  </a:lnTo>
                  <a:lnTo>
                    <a:pt x="4400" y="5584"/>
                  </a:lnTo>
                  <a:lnTo>
                    <a:pt x="4429" y="5577"/>
                  </a:lnTo>
                  <a:lnTo>
                    <a:pt x="4459" y="5570"/>
                  </a:lnTo>
                  <a:lnTo>
                    <a:pt x="4488" y="5561"/>
                  </a:lnTo>
                  <a:lnTo>
                    <a:pt x="4516" y="5551"/>
                  </a:lnTo>
                  <a:lnTo>
                    <a:pt x="4545" y="5541"/>
                  </a:lnTo>
                  <a:lnTo>
                    <a:pt x="4572" y="5529"/>
                  </a:lnTo>
                  <a:lnTo>
                    <a:pt x="4599" y="5517"/>
                  </a:lnTo>
                  <a:lnTo>
                    <a:pt x="4626" y="5504"/>
                  </a:lnTo>
                  <a:lnTo>
                    <a:pt x="4652" y="5490"/>
                  </a:lnTo>
                  <a:lnTo>
                    <a:pt x="4678" y="5476"/>
                  </a:lnTo>
                  <a:lnTo>
                    <a:pt x="4704" y="5461"/>
                  </a:lnTo>
                  <a:lnTo>
                    <a:pt x="4728" y="5445"/>
                  </a:lnTo>
                  <a:lnTo>
                    <a:pt x="4753" y="5429"/>
                  </a:lnTo>
                  <a:lnTo>
                    <a:pt x="4777" y="5411"/>
                  </a:lnTo>
                  <a:lnTo>
                    <a:pt x="4800" y="5394"/>
                  </a:lnTo>
                  <a:lnTo>
                    <a:pt x="4823" y="5375"/>
                  </a:lnTo>
                  <a:lnTo>
                    <a:pt x="4845" y="5355"/>
                  </a:lnTo>
                  <a:lnTo>
                    <a:pt x="4866" y="5335"/>
                  </a:lnTo>
                  <a:lnTo>
                    <a:pt x="4887" y="5315"/>
                  </a:lnTo>
                  <a:lnTo>
                    <a:pt x="4907" y="5294"/>
                  </a:lnTo>
                  <a:lnTo>
                    <a:pt x="4927" y="5271"/>
                  </a:lnTo>
                  <a:lnTo>
                    <a:pt x="4946" y="5249"/>
                  </a:lnTo>
                  <a:lnTo>
                    <a:pt x="4965" y="5226"/>
                  </a:lnTo>
                  <a:lnTo>
                    <a:pt x="4983" y="5203"/>
                  </a:lnTo>
                  <a:lnTo>
                    <a:pt x="5000" y="5178"/>
                  </a:lnTo>
                  <a:lnTo>
                    <a:pt x="5000" y="5178"/>
                  </a:lnTo>
                  <a:lnTo>
                    <a:pt x="5029" y="5191"/>
                  </a:lnTo>
                  <a:lnTo>
                    <a:pt x="5057" y="5202"/>
                  </a:lnTo>
                  <a:lnTo>
                    <a:pt x="5085" y="5213"/>
                  </a:lnTo>
                  <a:lnTo>
                    <a:pt x="5115" y="5223"/>
                  </a:lnTo>
                  <a:lnTo>
                    <a:pt x="5144" y="5232"/>
                  </a:lnTo>
                  <a:lnTo>
                    <a:pt x="5175" y="5241"/>
                  </a:lnTo>
                  <a:lnTo>
                    <a:pt x="5204" y="5249"/>
                  </a:lnTo>
                  <a:lnTo>
                    <a:pt x="5235" y="5256"/>
                  </a:lnTo>
                  <a:lnTo>
                    <a:pt x="5265" y="5262"/>
                  </a:lnTo>
                  <a:lnTo>
                    <a:pt x="5297" y="5268"/>
                  </a:lnTo>
                  <a:lnTo>
                    <a:pt x="5328" y="5272"/>
                  </a:lnTo>
                  <a:lnTo>
                    <a:pt x="5360" y="5276"/>
                  </a:lnTo>
                  <a:lnTo>
                    <a:pt x="5391" y="5279"/>
                  </a:lnTo>
                  <a:lnTo>
                    <a:pt x="5423" y="5282"/>
                  </a:lnTo>
                  <a:lnTo>
                    <a:pt x="5456" y="5283"/>
                  </a:lnTo>
                  <a:lnTo>
                    <a:pt x="5489" y="5283"/>
                  </a:lnTo>
                  <a:lnTo>
                    <a:pt x="5489" y="5283"/>
                  </a:lnTo>
                  <a:lnTo>
                    <a:pt x="5520" y="5283"/>
                  </a:lnTo>
                  <a:lnTo>
                    <a:pt x="5550" y="5282"/>
                  </a:lnTo>
                  <a:lnTo>
                    <a:pt x="5580" y="5279"/>
                  </a:lnTo>
                  <a:lnTo>
                    <a:pt x="5610" y="5277"/>
                  </a:lnTo>
                  <a:lnTo>
                    <a:pt x="5641" y="5274"/>
                  </a:lnTo>
                  <a:lnTo>
                    <a:pt x="5670" y="5269"/>
                  </a:lnTo>
                  <a:lnTo>
                    <a:pt x="5700" y="5264"/>
                  </a:lnTo>
                  <a:lnTo>
                    <a:pt x="5729" y="5258"/>
                  </a:lnTo>
                  <a:lnTo>
                    <a:pt x="5758" y="5252"/>
                  </a:lnTo>
                  <a:lnTo>
                    <a:pt x="5787" y="5245"/>
                  </a:lnTo>
                  <a:lnTo>
                    <a:pt x="5815" y="5238"/>
                  </a:lnTo>
                  <a:lnTo>
                    <a:pt x="5844" y="5230"/>
                  </a:lnTo>
                  <a:lnTo>
                    <a:pt x="5872" y="5221"/>
                  </a:lnTo>
                  <a:lnTo>
                    <a:pt x="5899" y="5211"/>
                  </a:lnTo>
                  <a:lnTo>
                    <a:pt x="5926" y="5200"/>
                  </a:lnTo>
                  <a:lnTo>
                    <a:pt x="5953" y="5189"/>
                  </a:lnTo>
                  <a:lnTo>
                    <a:pt x="5980" y="5178"/>
                  </a:lnTo>
                  <a:lnTo>
                    <a:pt x="6006" y="5165"/>
                  </a:lnTo>
                  <a:lnTo>
                    <a:pt x="6058" y="5139"/>
                  </a:lnTo>
                  <a:lnTo>
                    <a:pt x="6107" y="5110"/>
                  </a:lnTo>
                  <a:lnTo>
                    <a:pt x="6156" y="5079"/>
                  </a:lnTo>
                  <a:lnTo>
                    <a:pt x="6203" y="5046"/>
                  </a:lnTo>
                  <a:lnTo>
                    <a:pt x="6247" y="5011"/>
                  </a:lnTo>
                  <a:lnTo>
                    <a:pt x="6291" y="4973"/>
                  </a:lnTo>
                  <a:lnTo>
                    <a:pt x="6332" y="4933"/>
                  </a:lnTo>
                  <a:lnTo>
                    <a:pt x="6372" y="4892"/>
                  </a:lnTo>
                  <a:lnTo>
                    <a:pt x="6409" y="4848"/>
                  </a:lnTo>
                  <a:lnTo>
                    <a:pt x="6445" y="4804"/>
                  </a:lnTo>
                  <a:lnTo>
                    <a:pt x="6478" y="4756"/>
                  </a:lnTo>
                  <a:lnTo>
                    <a:pt x="6509" y="4708"/>
                  </a:lnTo>
                  <a:lnTo>
                    <a:pt x="6538" y="4659"/>
                  </a:lnTo>
                  <a:lnTo>
                    <a:pt x="6564" y="4607"/>
                  </a:lnTo>
                  <a:lnTo>
                    <a:pt x="6576" y="4581"/>
                  </a:lnTo>
                  <a:lnTo>
                    <a:pt x="6588" y="4554"/>
                  </a:lnTo>
                  <a:lnTo>
                    <a:pt x="6600" y="4527"/>
                  </a:lnTo>
                  <a:lnTo>
                    <a:pt x="6609" y="4500"/>
                  </a:lnTo>
                  <a:lnTo>
                    <a:pt x="6620" y="4473"/>
                  </a:lnTo>
                  <a:lnTo>
                    <a:pt x="6628" y="4444"/>
                  </a:lnTo>
                  <a:lnTo>
                    <a:pt x="6636" y="4416"/>
                  </a:lnTo>
                  <a:lnTo>
                    <a:pt x="6644" y="4388"/>
                  </a:lnTo>
                  <a:lnTo>
                    <a:pt x="6651" y="4360"/>
                  </a:lnTo>
                  <a:lnTo>
                    <a:pt x="6657" y="4330"/>
                  </a:lnTo>
                  <a:lnTo>
                    <a:pt x="6663" y="4301"/>
                  </a:lnTo>
                  <a:lnTo>
                    <a:pt x="6668" y="4271"/>
                  </a:lnTo>
                  <a:lnTo>
                    <a:pt x="6673" y="4242"/>
                  </a:lnTo>
                  <a:lnTo>
                    <a:pt x="6676" y="4211"/>
                  </a:lnTo>
                  <a:lnTo>
                    <a:pt x="6678" y="4182"/>
                  </a:lnTo>
                  <a:lnTo>
                    <a:pt x="6681" y="4151"/>
                  </a:lnTo>
                  <a:lnTo>
                    <a:pt x="6682" y="4120"/>
                  </a:lnTo>
                  <a:lnTo>
                    <a:pt x="6682" y="4090"/>
                  </a:lnTo>
                  <a:lnTo>
                    <a:pt x="6682" y="4090"/>
                  </a:lnTo>
                  <a:lnTo>
                    <a:pt x="6681" y="4040"/>
                  </a:lnTo>
                  <a:lnTo>
                    <a:pt x="6678" y="3992"/>
                  </a:lnTo>
                  <a:lnTo>
                    <a:pt x="6673" y="3945"/>
                  </a:lnTo>
                  <a:lnTo>
                    <a:pt x="6667" y="3897"/>
                  </a:lnTo>
                  <a:lnTo>
                    <a:pt x="6657" y="3851"/>
                  </a:lnTo>
                  <a:lnTo>
                    <a:pt x="6648" y="3805"/>
                  </a:lnTo>
                  <a:lnTo>
                    <a:pt x="6635" y="3759"/>
                  </a:lnTo>
                  <a:lnTo>
                    <a:pt x="6622" y="3714"/>
                  </a:lnTo>
                  <a:lnTo>
                    <a:pt x="6622" y="3714"/>
                  </a:lnTo>
                  <a:lnTo>
                    <a:pt x="6655" y="3701"/>
                  </a:lnTo>
                  <a:lnTo>
                    <a:pt x="6687" y="3686"/>
                  </a:lnTo>
                  <a:lnTo>
                    <a:pt x="6719" y="3669"/>
                  </a:lnTo>
                  <a:lnTo>
                    <a:pt x="6750" y="3652"/>
                  </a:lnTo>
                  <a:lnTo>
                    <a:pt x="6781" y="3633"/>
                  </a:lnTo>
                  <a:lnTo>
                    <a:pt x="6810" y="3613"/>
                  </a:lnTo>
                  <a:lnTo>
                    <a:pt x="6840" y="3593"/>
                  </a:lnTo>
                  <a:lnTo>
                    <a:pt x="6868" y="3570"/>
                  </a:lnTo>
                  <a:lnTo>
                    <a:pt x="6895" y="3548"/>
                  </a:lnTo>
                  <a:lnTo>
                    <a:pt x="6921" y="3525"/>
                  </a:lnTo>
                  <a:lnTo>
                    <a:pt x="6947" y="3500"/>
                  </a:lnTo>
                  <a:lnTo>
                    <a:pt x="6972" y="3474"/>
                  </a:lnTo>
                  <a:lnTo>
                    <a:pt x="6995" y="3448"/>
                  </a:lnTo>
                  <a:lnTo>
                    <a:pt x="7018" y="3421"/>
                  </a:lnTo>
                  <a:lnTo>
                    <a:pt x="7040" y="3393"/>
                  </a:lnTo>
                  <a:lnTo>
                    <a:pt x="7060" y="3363"/>
                  </a:lnTo>
                  <a:lnTo>
                    <a:pt x="7080" y="3334"/>
                  </a:lnTo>
                  <a:lnTo>
                    <a:pt x="7099" y="3303"/>
                  </a:lnTo>
                  <a:lnTo>
                    <a:pt x="7117" y="3273"/>
                  </a:lnTo>
                  <a:lnTo>
                    <a:pt x="7133" y="3241"/>
                  </a:lnTo>
                  <a:lnTo>
                    <a:pt x="7148" y="3208"/>
                  </a:lnTo>
                  <a:lnTo>
                    <a:pt x="7163" y="3175"/>
                  </a:lnTo>
                  <a:lnTo>
                    <a:pt x="7174" y="3141"/>
                  </a:lnTo>
                  <a:lnTo>
                    <a:pt x="7186" y="3106"/>
                  </a:lnTo>
                  <a:lnTo>
                    <a:pt x="7197" y="3071"/>
                  </a:lnTo>
                  <a:lnTo>
                    <a:pt x="7206" y="3036"/>
                  </a:lnTo>
                  <a:lnTo>
                    <a:pt x="7213" y="3000"/>
                  </a:lnTo>
                  <a:lnTo>
                    <a:pt x="7220" y="2964"/>
                  </a:lnTo>
                  <a:lnTo>
                    <a:pt x="7225" y="2926"/>
                  </a:lnTo>
                  <a:lnTo>
                    <a:pt x="7228" y="2890"/>
                  </a:lnTo>
                  <a:lnTo>
                    <a:pt x="7231" y="2852"/>
                  </a:lnTo>
                  <a:lnTo>
                    <a:pt x="7232" y="2813"/>
                  </a:lnTo>
                  <a:lnTo>
                    <a:pt x="7232" y="2813"/>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5" name="Freeform 6"/>
            <p:cNvSpPr>
              <a:spLocks/>
            </p:cNvSpPr>
            <p:nvPr/>
          </p:nvSpPr>
          <p:spPr bwMode="auto">
            <a:xfrm>
              <a:off x="8456612" y="838200"/>
              <a:ext cx="1066800" cy="527777"/>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8" name="Freeform 6"/>
            <p:cNvSpPr>
              <a:spLocks/>
            </p:cNvSpPr>
            <p:nvPr/>
          </p:nvSpPr>
          <p:spPr bwMode="auto">
            <a:xfrm>
              <a:off x="9599612" y="838200"/>
              <a:ext cx="1066800" cy="527777"/>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3">
            <a:extLst>
              <a:ext uri="{C183D7F6-B498-43B3-948B-1728B52AA6E4}">
                <adec:decorative xmlns:adec="http://schemas.microsoft.com/office/drawing/2017/decorative" xmlns="" val="1"/>
              </a:ext>
            </a:extLst>
          </p:cNvPr>
          <p:cNvGrpSpPr/>
          <p:nvPr/>
        </p:nvGrpSpPr>
        <p:grpSpPr>
          <a:xfrm>
            <a:off x="-304800" y="381000"/>
            <a:ext cx="12704666" cy="1876770"/>
            <a:chOff x="-304800" y="838200"/>
            <a:chExt cx="12704666" cy="1876770"/>
          </a:xfrm>
        </p:grpSpPr>
        <p:sp>
          <p:nvSpPr>
            <p:cNvPr id="205" name="Freeform 5"/>
            <p:cNvSpPr>
              <a:spLocks/>
            </p:cNvSpPr>
            <p:nvPr/>
          </p:nvSpPr>
          <p:spPr bwMode="auto">
            <a:xfrm>
              <a:off x="5181600" y="1066800"/>
              <a:ext cx="1504854" cy="762000"/>
            </a:xfrm>
            <a:custGeom>
              <a:avLst/>
              <a:gdLst/>
              <a:ahLst/>
              <a:cxnLst>
                <a:cxn ang="0">
                  <a:pos x="5474" y="1567"/>
                </a:cxn>
                <a:cxn ang="0">
                  <a:pos x="5355" y="1387"/>
                </a:cxn>
                <a:cxn ang="0">
                  <a:pos x="5157" y="1245"/>
                </a:cxn>
                <a:cxn ang="0">
                  <a:pos x="4900" y="1156"/>
                </a:cxn>
                <a:cxn ang="0">
                  <a:pos x="4645" y="1129"/>
                </a:cxn>
                <a:cxn ang="0">
                  <a:pos x="4604" y="1039"/>
                </a:cxn>
                <a:cxn ang="0">
                  <a:pos x="4613" y="882"/>
                </a:cxn>
                <a:cxn ang="0">
                  <a:pos x="4536" y="695"/>
                </a:cxn>
                <a:cxn ang="0">
                  <a:pos x="4375" y="541"/>
                </a:cxn>
                <a:cxn ang="0">
                  <a:pos x="4148" y="431"/>
                </a:cxn>
                <a:cxn ang="0">
                  <a:pos x="3874" y="378"/>
                </a:cxn>
                <a:cxn ang="0">
                  <a:pos x="3603" y="390"/>
                </a:cxn>
                <a:cxn ang="0">
                  <a:pos x="3522" y="269"/>
                </a:cxn>
                <a:cxn ang="0">
                  <a:pos x="3380" y="153"/>
                </a:cxn>
                <a:cxn ang="0">
                  <a:pos x="3199" y="64"/>
                </a:cxn>
                <a:cxn ang="0">
                  <a:pos x="2984" y="12"/>
                </a:cxn>
                <a:cxn ang="0">
                  <a:pos x="2764" y="2"/>
                </a:cxn>
                <a:cxn ang="0">
                  <a:pos x="2430" y="65"/>
                </a:cxn>
                <a:cxn ang="0">
                  <a:pos x="2169" y="213"/>
                </a:cxn>
                <a:cxn ang="0">
                  <a:pos x="1882" y="177"/>
                </a:cxn>
                <a:cxn ang="0">
                  <a:pos x="1574" y="172"/>
                </a:cxn>
                <a:cxn ang="0">
                  <a:pos x="1280" y="240"/>
                </a:cxn>
                <a:cxn ang="0">
                  <a:pos x="1042" y="369"/>
                </a:cxn>
                <a:cxn ang="0">
                  <a:pos x="877" y="544"/>
                </a:cxn>
                <a:cxn ang="0">
                  <a:pos x="808" y="752"/>
                </a:cxn>
                <a:cxn ang="0">
                  <a:pos x="829" y="921"/>
                </a:cxn>
                <a:cxn ang="0">
                  <a:pos x="746" y="1028"/>
                </a:cxn>
                <a:cxn ang="0">
                  <a:pos x="565" y="1108"/>
                </a:cxn>
                <a:cxn ang="0">
                  <a:pos x="424" y="1218"/>
                </a:cxn>
                <a:cxn ang="0">
                  <a:pos x="334" y="1353"/>
                </a:cxn>
                <a:cxn ang="0">
                  <a:pos x="300" y="1503"/>
                </a:cxn>
                <a:cxn ang="0">
                  <a:pos x="288" y="1651"/>
                </a:cxn>
                <a:cxn ang="0">
                  <a:pos x="87" y="1829"/>
                </a:cxn>
                <a:cxn ang="0">
                  <a:pos x="1" y="2053"/>
                </a:cxn>
                <a:cxn ang="0">
                  <a:pos x="27" y="2232"/>
                </a:cxn>
                <a:cxn ang="0">
                  <a:pos x="146" y="2413"/>
                </a:cxn>
                <a:cxn ang="0">
                  <a:pos x="344" y="2555"/>
                </a:cxn>
                <a:cxn ang="0">
                  <a:pos x="602" y="2644"/>
                </a:cxn>
                <a:cxn ang="0">
                  <a:pos x="856" y="2670"/>
                </a:cxn>
                <a:cxn ang="0">
                  <a:pos x="1058" y="2729"/>
                </a:cxn>
                <a:cxn ang="0">
                  <a:pos x="1286" y="2779"/>
                </a:cxn>
                <a:cxn ang="0">
                  <a:pos x="1503" y="2783"/>
                </a:cxn>
                <a:cxn ang="0">
                  <a:pos x="1750" y="2744"/>
                </a:cxn>
                <a:cxn ang="0">
                  <a:pos x="1962" y="2658"/>
                </a:cxn>
                <a:cxn ang="0">
                  <a:pos x="2263" y="2733"/>
                </a:cxn>
                <a:cxn ang="0">
                  <a:pos x="2666" y="2782"/>
                </a:cxn>
                <a:cxn ang="0">
                  <a:pos x="3024" y="2782"/>
                </a:cxn>
                <a:cxn ang="0">
                  <a:pos x="3398" y="2741"/>
                </a:cxn>
                <a:cxn ang="0">
                  <a:pos x="3682" y="2676"/>
                </a:cxn>
                <a:cxn ang="0">
                  <a:pos x="3883" y="2750"/>
                </a:cxn>
                <a:cxn ang="0">
                  <a:pos x="4112" y="2785"/>
                </a:cxn>
                <a:cxn ang="0">
                  <a:pos x="4349" y="2774"/>
                </a:cxn>
                <a:cxn ang="0">
                  <a:pos x="4613" y="2706"/>
                </a:cxn>
                <a:cxn ang="0">
                  <a:pos x="4828" y="2585"/>
                </a:cxn>
                <a:cxn ang="0">
                  <a:pos x="4974" y="2424"/>
                </a:cxn>
                <a:cxn ang="0">
                  <a:pos x="5036" y="2232"/>
                </a:cxn>
                <a:cxn ang="0">
                  <a:pos x="5305" y="2084"/>
                </a:cxn>
                <a:cxn ang="0">
                  <a:pos x="5459" y="1896"/>
                </a:cxn>
                <a:cxn ang="0">
                  <a:pos x="5499" y="1755"/>
                </a:cxn>
              </a:cxnLst>
              <a:rect l="0" t="0" r="r" b="b"/>
              <a:pathLst>
                <a:path w="5501" h="2786">
                  <a:moveTo>
                    <a:pt x="5501" y="1713"/>
                  </a:moveTo>
                  <a:lnTo>
                    <a:pt x="5501" y="1713"/>
                  </a:lnTo>
                  <a:lnTo>
                    <a:pt x="5501" y="1683"/>
                  </a:lnTo>
                  <a:lnTo>
                    <a:pt x="5496" y="1653"/>
                  </a:lnTo>
                  <a:lnTo>
                    <a:pt x="5492" y="1624"/>
                  </a:lnTo>
                  <a:lnTo>
                    <a:pt x="5484" y="1595"/>
                  </a:lnTo>
                  <a:lnTo>
                    <a:pt x="5474" y="1567"/>
                  </a:lnTo>
                  <a:lnTo>
                    <a:pt x="5463" y="1540"/>
                  </a:lnTo>
                  <a:lnTo>
                    <a:pt x="5450" y="1512"/>
                  </a:lnTo>
                  <a:lnTo>
                    <a:pt x="5435" y="1485"/>
                  </a:lnTo>
                  <a:lnTo>
                    <a:pt x="5416" y="1460"/>
                  </a:lnTo>
                  <a:lnTo>
                    <a:pt x="5398" y="1436"/>
                  </a:lnTo>
                  <a:lnTo>
                    <a:pt x="5377" y="1410"/>
                  </a:lnTo>
                  <a:lnTo>
                    <a:pt x="5355" y="1387"/>
                  </a:lnTo>
                  <a:lnTo>
                    <a:pt x="5332" y="1365"/>
                  </a:lnTo>
                  <a:lnTo>
                    <a:pt x="5306" y="1342"/>
                  </a:lnTo>
                  <a:lnTo>
                    <a:pt x="5279" y="1321"/>
                  </a:lnTo>
                  <a:lnTo>
                    <a:pt x="5250" y="1301"/>
                  </a:lnTo>
                  <a:lnTo>
                    <a:pt x="5220" y="1282"/>
                  </a:lnTo>
                  <a:lnTo>
                    <a:pt x="5190" y="1264"/>
                  </a:lnTo>
                  <a:lnTo>
                    <a:pt x="5157" y="1245"/>
                  </a:lnTo>
                  <a:lnTo>
                    <a:pt x="5124" y="1229"/>
                  </a:lnTo>
                  <a:lnTo>
                    <a:pt x="5089" y="1214"/>
                  </a:lnTo>
                  <a:lnTo>
                    <a:pt x="5053" y="1200"/>
                  </a:lnTo>
                  <a:lnTo>
                    <a:pt x="5016" y="1187"/>
                  </a:lnTo>
                  <a:lnTo>
                    <a:pt x="4979" y="1176"/>
                  </a:lnTo>
                  <a:lnTo>
                    <a:pt x="4939" y="1165"/>
                  </a:lnTo>
                  <a:lnTo>
                    <a:pt x="4900" y="1156"/>
                  </a:lnTo>
                  <a:lnTo>
                    <a:pt x="4859" y="1147"/>
                  </a:lnTo>
                  <a:lnTo>
                    <a:pt x="4817" y="1141"/>
                  </a:lnTo>
                  <a:lnTo>
                    <a:pt x="4776" y="1137"/>
                  </a:lnTo>
                  <a:lnTo>
                    <a:pt x="4733" y="1132"/>
                  </a:lnTo>
                  <a:lnTo>
                    <a:pt x="4689" y="1131"/>
                  </a:lnTo>
                  <a:lnTo>
                    <a:pt x="4645" y="1129"/>
                  </a:lnTo>
                  <a:lnTo>
                    <a:pt x="4645" y="1129"/>
                  </a:lnTo>
                  <a:lnTo>
                    <a:pt x="4606" y="1131"/>
                  </a:lnTo>
                  <a:lnTo>
                    <a:pt x="4568" y="1132"/>
                  </a:lnTo>
                  <a:lnTo>
                    <a:pt x="4568" y="1132"/>
                  </a:lnTo>
                  <a:lnTo>
                    <a:pt x="4579" y="1110"/>
                  </a:lnTo>
                  <a:lnTo>
                    <a:pt x="4589" y="1085"/>
                  </a:lnTo>
                  <a:lnTo>
                    <a:pt x="4597" y="1063"/>
                  </a:lnTo>
                  <a:lnTo>
                    <a:pt x="4604" y="1039"/>
                  </a:lnTo>
                  <a:lnTo>
                    <a:pt x="4610" y="1015"/>
                  </a:lnTo>
                  <a:lnTo>
                    <a:pt x="4613" y="989"/>
                  </a:lnTo>
                  <a:lnTo>
                    <a:pt x="4616" y="965"/>
                  </a:lnTo>
                  <a:lnTo>
                    <a:pt x="4618" y="939"/>
                  </a:lnTo>
                  <a:lnTo>
                    <a:pt x="4618" y="939"/>
                  </a:lnTo>
                  <a:lnTo>
                    <a:pt x="4616" y="910"/>
                  </a:lnTo>
                  <a:lnTo>
                    <a:pt x="4613" y="882"/>
                  </a:lnTo>
                  <a:lnTo>
                    <a:pt x="4607" y="853"/>
                  </a:lnTo>
                  <a:lnTo>
                    <a:pt x="4600" y="826"/>
                  </a:lnTo>
                  <a:lnTo>
                    <a:pt x="4591" y="799"/>
                  </a:lnTo>
                  <a:lnTo>
                    <a:pt x="4580" y="772"/>
                  </a:lnTo>
                  <a:lnTo>
                    <a:pt x="4567" y="746"/>
                  </a:lnTo>
                  <a:lnTo>
                    <a:pt x="4553" y="720"/>
                  </a:lnTo>
                  <a:lnTo>
                    <a:pt x="4536" y="695"/>
                  </a:lnTo>
                  <a:lnTo>
                    <a:pt x="4517" y="670"/>
                  </a:lnTo>
                  <a:lnTo>
                    <a:pt x="4497" y="646"/>
                  </a:lnTo>
                  <a:lnTo>
                    <a:pt x="4476" y="624"/>
                  </a:lnTo>
                  <a:lnTo>
                    <a:pt x="4453" y="601"/>
                  </a:lnTo>
                  <a:lnTo>
                    <a:pt x="4428" y="580"/>
                  </a:lnTo>
                  <a:lnTo>
                    <a:pt x="4402" y="560"/>
                  </a:lnTo>
                  <a:lnTo>
                    <a:pt x="4375" y="541"/>
                  </a:lnTo>
                  <a:lnTo>
                    <a:pt x="4346" y="521"/>
                  </a:lnTo>
                  <a:lnTo>
                    <a:pt x="4316" y="504"/>
                  </a:lnTo>
                  <a:lnTo>
                    <a:pt x="4284" y="486"/>
                  </a:lnTo>
                  <a:lnTo>
                    <a:pt x="4253" y="471"/>
                  </a:lnTo>
                  <a:lnTo>
                    <a:pt x="4218" y="456"/>
                  </a:lnTo>
                  <a:lnTo>
                    <a:pt x="4183" y="443"/>
                  </a:lnTo>
                  <a:lnTo>
                    <a:pt x="4148" y="431"/>
                  </a:lnTo>
                  <a:lnTo>
                    <a:pt x="4112" y="418"/>
                  </a:lnTo>
                  <a:lnTo>
                    <a:pt x="4074" y="409"/>
                  </a:lnTo>
                  <a:lnTo>
                    <a:pt x="4035" y="400"/>
                  </a:lnTo>
                  <a:lnTo>
                    <a:pt x="3996" y="393"/>
                  </a:lnTo>
                  <a:lnTo>
                    <a:pt x="3957" y="387"/>
                  </a:lnTo>
                  <a:lnTo>
                    <a:pt x="3916" y="381"/>
                  </a:lnTo>
                  <a:lnTo>
                    <a:pt x="3874" y="378"/>
                  </a:lnTo>
                  <a:lnTo>
                    <a:pt x="3831" y="376"/>
                  </a:lnTo>
                  <a:lnTo>
                    <a:pt x="3789" y="375"/>
                  </a:lnTo>
                  <a:lnTo>
                    <a:pt x="3789" y="375"/>
                  </a:lnTo>
                  <a:lnTo>
                    <a:pt x="3741" y="376"/>
                  </a:lnTo>
                  <a:lnTo>
                    <a:pt x="3694" y="379"/>
                  </a:lnTo>
                  <a:lnTo>
                    <a:pt x="3649" y="384"/>
                  </a:lnTo>
                  <a:lnTo>
                    <a:pt x="3603" y="390"/>
                  </a:lnTo>
                  <a:lnTo>
                    <a:pt x="3603" y="390"/>
                  </a:lnTo>
                  <a:lnTo>
                    <a:pt x="3593" y="369"/>
                  </a:lnTo>
                  <a:lnTo>
                    <a:pt x="3581" y="348"/>
                  </a:lnTo>
                  <a:lnTo>
                    <a:pt x="3567" y="328"/>
                  </a:lnTo>
                  <a:lnTo>
                    <a:pt x="3554" y="308"/>
                  </a:lnTo>
                  <a:lnTo>
                    <a:pt x="3538" y="289"/>
                  </a:lnTo>
                  <a:lnTo>
                    <a:pt x="3522" y="269"/>
                  </a:lnTo>
                  <a:lnTo>
                    <a:pt x="3505" y="251"/>
                  </a:lnTo>
                  <a:lnTo>
                    <a:pt x="3486" y="233"/>
                  </a:lnTo>
                  <a:lnTo>
                    <a:pt x="3468" y="216"/>
                  </a:lnTo>
                  <a:lnTo>
                    <a:pt x="3446" y="200"/>
                  </a:lnTo>
                  <a:lnTo>
                    <a:pt x="3425" y="183"/>
                  </a:lnTo>
                  <a:lnTo>
                    <a:pt x="3404" y="168"/>
                  </a:lnTo>
                  <a:lnTo>
                    <a:pt x="3380" y="153"/>
                  </a:lnTo>
                  <a:lnTo>
                    <a:pt x="3357" y="138"/>
                  </a:lnTo>
                  <a:lnTo>
                    <a:pt x="3332" y="124"/>
                  </a:lnTo>
                  <a:lnTo>
                    <a:pt x="3308" y="111"/>
                  </a:lnTo>
                  <a:lnTo>
                    <a:pt x="3280" y="99"/>
                  </a:lnTo>
                  <a:lnTo>
                    <a:pt x="3253" y="86"/>
                  </a:lnTo>
                  <a:lnTo>
                    <a:pt x="3226" y="74"/>
                  </a:lnTo>
                  <a:lnTo>
                    <a:pt x="3199" y="64"/>
                  </a:lnTo>
                  <a:lnTo>
                    <a:pt x="3169" y="55"/>
                  </a:lnTo>
                  <a:lnTo>
                    <a:pt x="3140" y="46"/>
                  </a:lnTo>
                  <a:lnTo>
                    <a:pt x="3110" y="37"/>
                  </a:lnTo>
                  <a:lnTo>
                    <a:pt x="3080" y="29"/>
                  </a:lnTo>
                  <a:lnTo>
                    <a:pt x="3048" y="23"/>
                  </a:lnTo>
                  <a:lnTo>
                    <a:pt x="3016" y="17"/>
                  </a:lnTo>
                  <a:lnTo>
                    <a:pt x="2984" y="12"/>
                  </a:lnTo>
                  <a:lnTo>
                    <a:pt x="2951" y="8"/>
                  </a:lnTo>
                  <a:lnTo>
                    <a:pt x="2918" y="5"/>
                  </a:lnTo>
                  <a:lnTo>
                    <a:pt x="2885" y="3"/>
                  </a:lnTo>
                  <a:lnTo>
                    <a:pt x="2850" y="2"/>
                  </a:lnTo>
                  <a:lnTo>
                    <a:pt x="2817" y="0"/>
                  </a:lnTo>
                  <a:lnTo>
                    <a:pt x="2817" y="0"/>
                  </a:lnTo>
                  <a:lnTo>
                    <a:pt x="2764" y="2"/>
                  </a:lnTo>
                  <a:lnTo>
                    <a:pt x="2713" y="5"/>
                  </a:lnTo>
                  <a:lnTo>
                    <a:pt x="2663" y="11"/>
                  </a:lnTo>
                  <a:lnTo>
                    <a:pt x="2615" y="17"/>
                  </a:lnTo>
                  <a:lnTo>
                    <a:pt x="2566" y="28"/>
                  </a:lnTo>
                  <a:lnTo>
                    <a:pt x="2519" y="38"/>
                  </a:lnTo>
                  <a:lnTo>
                    <a:pt x="2474" y="52"/>
                  </a:lnTo>
                  <a:lnTo>
                    <a:pt x="2430" y="65"/>
                  </a:lnTo>
                  <a:lnTo>
                    <a:pt x="2388" y="82"/>
                  </a:lnTo>
                  <a:lnTo>
                    <a:pt x="2347" y="100"/>
                  </a:lnTo>
                  <a:lnTo>
                    <a:pt x="2308" y="120"/>
                  </a:lnTo>
                  <a:lnTo>
                    <a:pt x="2270" y="141"/>
                  </a:lnTo>
                  <a:lnTo>
                    <a:pt x="2234" y="163"/>
                  </a:lnTo>
                  <a:lnTo>
                    <a:pt x="2201" y="188"/>
                  </a:lnTo>
                  <a:lnTo>
                    <a:pt x="2169" y="213"/>
                  </a:lnTo>
                  <a:lnTo>
                    <a:pt x="2141" y="239"/>
                  </a:lnTo>
                  <a:lnTo>
                    <a:pt x="2141" y="239"/>
                  </a:lnTo>
                  <a:lnTo>
                    <a:pt x="2092" y="222"/>
                  </a:lnTo>
                  <a:lnTo>
                    <a:pt x="2042" y="207"/>
                  </a:lnTo>
                  <a:lnTo>
                    <a:pt x="1990" y="195"/>
                  </a:lnTo>
                  <a:lnTo>
                    <a:pt x="1937" y="185"/>
                  </a:lnTo>
                  <a:lnTo>
                    <a:pt x="1882" y="177"/>
                  </a:lnTo>
                  <a:lnTo>
                    <a:pt x="1827" y="171"/>
                  </a:lnTo>
                  <a:lnTo>
                    <a:pt x="1771" y="166"/>
                  </a:lnTo>
                  <a:lnTo>
                    <a:pt x="1713" y="166"/>
                  </a:lnTo>
                  <a:lnTo>
                    <a:pt x="1713" y="166"/>
                  </a:lnTo>
                  <a:lnTo>
                    <a:pt x="1667" y="166"/>
                  </a:lnTo>
                  <a:lnTo>
                    <a:pt x="1620" y="169"/>
                  </a:lnTo>
                  <a:lnTo>
                    <a:pt x="1574" y="172"/>
                  </a:lnTo>
                  <a:lnTo>
                    <a:pt x="1529" y="178"/>
                  </a:lnTo>
                  <a:lnTo>
                    <a:pt x="1485" y="185"/>
                  </a:lnTo>
                  <a:lnTo>
                    <a:pt x="1443" y="194"/>
                  </a:lnTo>
                  <a:lnTo>
                    <a:pt x="1401" y="203"/>
                  </a:lnTo>
                  <a:lnTo>
                    <a:pt x="1360" y="215"/>
                  </a:lnTo>
                  <a:lnTo>
                    <a:pt x="1319" y="227"/>
                  </a:lnTo>
                  <a:lnTo>
                    <a:pt x="1280" y="240"/>
                  </a:lnTo>
                  <a:lnTo>
                    <a:pt x="1242" y="255"/>
                  </a:lnTo>
                  <a:lnTo>
                    <a:pt x="1206" y="272"/>
                  </a:lnTo>
                  <a:lnTo>
                    <a:pt x="1170" y="289"/>
                  </a:lnTo>
                  <a:lnTo>
                    <a:pt x="1135" y="307"/>
                  </a:lnTo>
                  <a:lnTo>
                    <a:pt x="1103" y="326"/>
                  </a:lnTo>
                  <a:lnTo>
                    <a:pt x="1072" y="348"/>
                  </a:lnTo>
                  <a:lnTo>
                    <a:pt x="1042" y="369"/>
                  </a:lnTo>
                  <a:lnTo>
                    <a:pt x="1013" y="391"/>
                  </a:lnTo>
                  <a:lnTo>
                    <a:pt x="986" y="414"/>
                  </a:lnTo>
                  <a:lnTo>
                    <a:pt x="960" y="438"/>
                  </a:lnTo>
                  <a:lnTo>
                    <a:pt x="937" y="464"/>
                  </a:lnTo>
                  <a:lnTo>
                    <a:pt x="915" y="489"/>
                  </a:lnTo>
                  <a:lnTo>
                    <a:pt x="895" y="517"/>
                  </a:lnTo>
                  <a:lnTo>
                    <a:pt x="877" y="544"/>
                  </a:lnTo>
                  <a:lnTo>
                    <a:pt x="860" y="571"/>
                  </a:lnTo>
                  <a:lnTo>
                    <a:pt x="847" y="600"/>
                  </a:lnTo>
                  <a:lnTo>
                    <a:pt x="835" y="630"/>
                  </a:lnTo>
                  <a:lnTo>
                    <a:pt x="824" y="660"/>
                  </a:lnTo>
                  <a:lnTo>
                    <a:pt x="817" y="690"/>
                  </a:lnTo>
                  <a:lnTo>
                    <a:pt x="811" y="720"/>
                  </a:lnTo>
                  <a:lnTo>
                    <a:pt x="808" y="752"/>
                  </a:lnTo>
                  <a:lnTo>
                    <a:pt x="806" y="784"/>
                  </a:lnTo>
                  <a:lnTo>
                    <a:pt x="806" y="784"/>
                  </a:lnTo>
                  <a:lnTo>
                    <a:pt x="806" y="812"/>
                  </a:lnTo>
                  <a:lnTo>
                    <a:pt x="809" y="839"/>
                  </a:lnTo>
                  <a:lnTo>
                    <a:pt x="814" y="868"/>
                  </a:lnTo>
                  <a:lnTo>
                    <a:pt x="821" y="895"/>
                  </a:lnTo>
                  <a:lnTo>
                    <a:pt x="829" y="921"/>
                  </a:lnTo>
                  <a:lnTo>
                    <a:pt x="838" y="948"/>
                  </a:lnTo>
                  <a:lnTo>
                    <a:pt x="850" y="974"/>
                  </a:lnTo>
                  <a:lnTo>
                    <a:pt x="863" y="999"/>
                  </a:lnTo>
                  <a:lnTo>
                    <a:pt x="863" y="999"/>
                  </a:lnTo>
                  <a:lnTo>
                    <a:pt x="833" y="1005"/>
                  </a:lnTo>
                  <a:lnTo>
                    <a:pt x="803" y="1013"/>
                  </a:lnTo>
                  <a:lnTo>
                    <a:pt x="746" y="1028"/>
                  </a:lnTo>
                  <a:lnTo>
                    <a:pt x="717" y="1039"/>
                  </a:lnTo>
                  <a:lnTo>
                    <a:pt x="690" y="1048"/>
                  </a:lnTo>
                  <a:lnTo>
                    <a:pt x="664" y="1058"/>
                  </a:lnTo>
                  <a:lnTo>
                    <a:pt x="638" y="1070"/>
                  </a:lnTo>
                  <a:lnTo>
                    <a:pt x="613" y="1082"/>
                  </a:lnTo>
                  <a:lnTo>
                    <a:pt x="589" y="1094"/>
                  </a:lnTo>
                  <a:lnTo>
                    <a:pt x="565" y="1108"/>
                  </a:lnTo>
                  <a:lnTo>
                    <a:pt x="542" y="1123"/>
                  </a:lnTo>
                  <a:lnTo>
                    <a:pt x="521" y="1137"/>
                  </a:lnTo>
                  <a:lnTo>
                    <a:pt x="500" y="1152"/>
                  </a:lnTo>
                  <a:lnTo>
                    <a:pt x="480" y="1168"/>
                  </a:lnTo>
                  <a:lnTo>
                    <a:pt x="460" y="1185"/>
                  </a:lnTo>
                  <a:lnTo>
                    <a:pt x="442" y="1202"/>
                  </a:lnTo>
                  <a:lnTo>
                    <a:pt x="424" y="1218"/>
                  </a:lnTo>
                  <a:lnTo>
                    <a:pt x="409" y="1236"/>
                  </a:lnTo>
                  <a:lnTo>
                    <a:pt x="392" y="1254"/>
                  </a:lnTo>
                  <a:lnTo>
                    <a:pt x="379" y="1273"/>
                  </a:lnTo>
                  <a:lnTo>
                    <a:pt x="365" y="1292"/>
                  </a:lnTo>
                  <a:lnTo>
                    <a:pt x="353" y="1312"/>
                  </a:lnTo>
                  <a:lnTo>
                    <a:pt x="343" y="1331"/>
                  </a:lnTo>
                  <a:lnTo>
                    <a:pt x="334" y="1353"/>
                  </a:lnTo>
                  <a:lnTo>
                    <a:pt x="324" y="1374"/>
                  </a:lnTo>
                  <a:lnTo>
                    <a:pt x="317" y="1395"/>
                  </a:lnTo>
                  <a:lnTo>
                    <a:pt x="311" y="1416"/>
                  </a:lnTo>
                  <a:lnTo>
                    <a:pt x="306" y="1437"/>
                  </a:lnTo>
                  <a:lnTo>
                    <a:pt x="303" y="1460"/>
                  </a:lnTo>
                  <a:lnTo>
                    <a:pt x="302" y="1481"/>
                  </a:lnTo>
                  <a:lnTo>
                    <a:pt x="300" y="1503"/>
                  </a:lnTo>
                  <a:lnTo>
                    <a:pt x="300" y="1503"/>
                  </a:lnTo>
                  <a:lnTo>
                    <a:pt x="302" y="1537"/>
                  </a:lnTo>
                  <a:lnTo>
                    <a:pt x="306" y="1568"/>
                  </a:lnTo>
                  <a:lnTo>
                    <a:pt x="314" y="1600"/>
                  </a:lnTo>
                  <a:lnTo>
                    <a:pt x="323" y="1630"/>
                  </a:lnTo>
                  <a:lnTo>
                    <a:pt x="323" y="1630"/>
                  </a:lnTo>
                  <a:lnTo>
                    <a:pt x="288" y="1651"/>
                  </a:lnTo>
                  <a:lnTo>
                    <a:pt x="254" y="1672"/>
                  </a:lnTo>
                  <a:lnTo>
                    <a:pt x="220" y="1697"/>
                  </a:lnTo>
                  <a:lnTo>
                    <a:pt x="190" y="1721"/>
                  </a:lnTo>
                  <a:lnTo>
                    <a:pt x="161" y="1746"/>
                  </a:lnTo>
                  <a:lnTo>
                    <a:pt x="134" y="1774"/>
                  </a:lnTo>
                  <a:lnTo>
                    <a:pt x="110" y="1801"/>
                  </a:lnTo>
                  <a:lnTo>
                    <a:pt x="87" y="1829"/>
                  </a:lnTo>
                  <a:lnTo>
                    <a:pt x="68" y="1860"/>
                  </a:lnTo>
                  <a:lnTo>
                    <a:pt x="51" y="1890"/>
                  </a:lnTo>
                  <a:lnTo>
                    <a:pt x="36" y="1921"/>
                  </a:lnTo>
                  <a:lnTo>
                    <a:pt x="23" y="1953"/>
                  </a:lnTo>
                  <a:lnTo>
                    <a:pt x="13" y="1985"/>
                  </a:lnTo>
                  <a:lnTo>
                    <a:pt x="6" y="2018"/>
                  </a:lnTo>
                  <a:lnTo>
                    <a:pt x="1" y="2053"/>
                  </a:lnTo>
                  <a:lnTo>
                    <a:pt x="0" y="2087"/>
                  </a:lnTo>
                  <a:lnTo>
                    <a:pt x="0" y="2087"/>
                  </a:lnTo>
                  <a:lnTo>
                    <a:pt x="1" y="2118"/>
                  </a:lnTo>
                  <a:lnTo>
                    <a:pt x="4" y="2146"/>
                  </a:lnTo>
                  <a:lnTo>
                    <a:pt x="10" y="2176"/>
                  </a:lnTo>
                  <a:lnTo>
                    <a:pt x="18" y="2205"/>
                  </a:lnTo>
                  <a:lnTo>
                    <a:pt x="27" y="2232"/>
                  </a:lnTo>
                  <a:lnTo>
                    <a:pt x="39" y="2261"/>
                  </a:lnTo>
                  <a:lnTo>
                    <a:pt x="53" y="2288"/>
                  </a:lnTo>
                  <a:lnTo>
                    <a:pt x="68" y="2314"/>
                  </a:lnTo>
                  <a:lnTo>
                    <a:pt x="84" y="2339"/>
                  </a:lnTo>
                  <a:lnTo>
                    <a:pt x="104" y="2365"/>
                  </a:lnTo>
                  <a:lnTo>
                    <a:pt x="124" y="2389"/>
                  </a:lnTo>
                  <a:lnTo>
                    <a:pt x="146" y="2413"/>
                  </a:lnTo>
                  <a:lnTo>
                    <a:pt x="170" y="2436"/>
                  </a:lnTo>
                  <a:lnTo>
                    <a:pt x="196" y="2459"/>
                  </a:lnTo>
                  <a:lnTo>
                    <a:pt x="223" y="2480"/>
                  </a:lnTo>
                  <a:lnTo>
                    <a:pt x="251" y="2499"/>
                  </a:lnTo>
                  <a:lnTo>
                    <a:pt x="281" y="2519"/>
                  </a:lnTo>
                  <a:lnTo>
                    <a:pt x="312" y="2537"/>
                  </a:lnTo>
                  <a:lnTo>
                    <a:pt x="344" y="2555"/>
                  </a:lnTo>
                  <a:lnTo>
                    <a:pt x="377" y="2570"/>
                  </a:lnTo>
                  <a:lnTo>
                    <a:pt x="412" y="2585"/>
                  </a:lnTo>
                  <a:lnTo>
                    <a:pt x="448" y="2601"/>
                  </a:lnTo>
                  <a:lnTo>
                    <a:pt x="484" y="2613"/>
                  </a:lnTo>
                  <a:lnTo>
                    <a:pt x="524" y="2625"/>
                  </a:lnTo>
                  <a:lnTo>
                    <a:pt x="561" y="2635"/>
                  </a:lnTo>
                  <a:lnTo>
                    <a:pt x="602" y="2644"/>
                  </a:lnTo>
                  <a:lnTo>
                    <a:pt x="643" y="2652"/>
                  </a:lnTo>
                  <a:lnTo>
                    <a:pt x="684" y="2658"/>
                  </a:lnTo>
                  <a:lnTo>
                    <a:pt x="726" y="2664"/>
                  </a:lnTo>
                  <a:lnTo>
                    <a:pt x="768" y="2667"/>
                  </a:lnTo>
                  <a:lnTo>
                    <a:pt x="812" y="2670"/>
                  </a:lnTo>
                  <a:lnTo>
                    <a:pt x="856" y="2670"/>
                  </a:lnTo>
                  <a:lnTo>
                    <a:pt x="856" y="2670"/>
                  </a:lnTo>
                  <a:lnTo>
                    <a:pt x="915" y="2668"/>
                  </a:lnTo>
                  <a:lnTo>
                    <a:pt x="915" y="2668"/>
                  </a:lnTo>
                  <a:lnTo>
                    <a:pt x="942" y="2682"/>
                  </a:lnTo>
                  <a:lnTo>
                    <a:pt x="969" y="2696"/>
                  </a:lnTo>
                  <a:lnTo>
                    <a:pt x="998" y="2708"/>
                  </a:lnTo>
                  <a:lnTo>
                    <a:pt x="1028" y="2718"/>
                  </a:lnTo>
                  <a:lnTo>
                    <a:pt x="1058" y="2729"/>
                  </a:lnTo>
                  <a:lnTo>
                    <a:pt x="1088" y="2738"/>
                  </a:lnTo>
                  <a:lnTo>
                    <a:pt x="1120" y="2747"/>
                  </a:lnTo>
                  <a:lnTo>
                    <a:pt x="1152" y="2754"/>
                  </a:lnTo>
                  <a:lnTo>
                    <a:pt x="1185" y="2762"/>
                  </a:lnTo>
                  <a:lnTo>
                    <a:pt x="1218" y="2768"/>
                  </a:lnTo>
                  <a:lnTo>
                    <a:pt x="1253" y="2774"/>
                  </a:lnTo>
                  <a:lnTo>
                    <a:pt x="1286" y="2779"/>
                  </a:lnTo>
                  <a:lnTo>
                    <a:pt x="1321" y="2782"/>
                  </a:lnTo>
                  <a:lnTo>
                    <a:pt x="1357" y="2785"/>
                  </a:lnTo>
                  <a:lnTo>
                    <a:pt x="1392" y="2786"/>
                  </a:lnTo>
                  <a:lnTo>
                    <a:pt x="1428" y="2786"/>
                  </a:lnTo>
                  <a:lnTo>
                    <a:pt x="1428" y="2786"/>
                  </a:lnTo>
                  <a:lnTo>
                    <a:pt x="1466" y="2786"/>
                  </a:lnTo>
                  <a:lnTo>
                    <a:pt x="1503" y="2783"/>
                  </a:lnTo>
                  <a:lnTo>
                    <a:pt x="1540" y="2782"/>
                  </a:lnTo>
                  <a:lnTo>
                    <a:pt x="1576" y="2777"/>
                  </a:lnTo>
                  <a:lnTo>
                    <a:pt x="1612" y="2773"/>
                  </a:lnTo>
                  <a:lnTo>
                    <a:pt x="1648" y="2767"/>
                  </a:lnTo>
                  <a:lnTo>
                    <a:pt x="1683" y="2760"/>
                  </a:lnTo>
                  <a:lnTo>
                    <a:pt x="1716" y="2751"/>
                  </a:lnTo>
                  <a:lnTo>
                    <a:pt x="1750" y="2744"/>
                  </a:lnTo>
                  <a:lnTo>
                    <a:pt x="1783" y="2733"/>
                  </a:lnTo>
                  <a:lnTo>
                    <a:pt x="1814" y="2723"/>
                  </a:lnTo>
                  <a:lnTo>
                    <a:pt x="1846" y="2712"/>
                  </a:lnTo>
                  <a:lnTo>
                    <a:pt x="1876" y="2700"/>
                  </a:lnTo>
                  <a:lnTo>
                    <a:pt x="1907" y="2687"/>
                  </a:lnTo>
                  <a:lnTo>
                    <a:pt x="1935" y="2673"/>
                  </a:lnTo>
                  <a:lnTo>
                    <a:pt x="1962" y="2658"/>
                  </a:lnTo>
                  <a:lnTo>
                    <a:pt x="1962" y="2658"/>
                  </a:lnTo>
                  <a:lnTo>
                    <a:pt x="2009" y="2673"/>
                  </a:lnTo>
                  <a:lnTo>
                    <a:pt x="2058" y="2687"/>
                  </a:lnTo>
                  <a:lnTo>
                    <a:pt x="2106" y="2700"/>
                  </a:lnTo>
                  <a:lnTo>
                    <a:pt x="2157" y="2712"/>
                  </a:lnTo>
                  <a:lnTo>
                    <a:pt x="2208" y="2723"/>
                  </a:lnTo>
                  <a:lnTo>
                    <a:pt x="2263" y="2733"/>
                  </a:lnTo>
                  <a:lnTo>
                    <a:pt x="2317" y="2744"/>
                  </a:lnTo>
                  <a:lnTo>
                    <a:pt x="2373" y="2751"/>
                  </a:lnTo>
                  <a:lnTo>
                    <a:pt x="2429" y="2760"/>
                  </a:lnTo>
                  <a:lnTo>
                    <a:pt x="2486" y="2767"/>
                  </a:lnTo>
                  <a:lnTo>
                    <a:pt x="2545" y="2773"/>
                  </a:lnTo>
                  <a:lnTo>
                    <a:pt x="2606" y="2777"/>
                  </a:lnTo>
                  <a:lnTo>
                    <a:pt x="2666" y="2782"/>
                  </a:lnTo>
                  <a:lnTo>
                    <a:pt x="2726" y="2783"/>
                  </a:lnTo>
                  <a:lnTo>
                    <a:pt x="2788" y="2786"/>
                  </a:lnTo>
                  <a:lnTo>
                    <a:pt x="2852" y="2786"/>
                  </a:lnTo>
                  <a:lnTo>
                    <a:pt x="2852" y="2786"/>
                  </a:lnTo>
                  <a:lnTo>
                    <a:pt x="2909" y="2786"/>
                  </a:lnTo>
                  <a:lnTo>
                    <a:pt x="2966" y="2785"/>
                  </a:lnTo>
                  <a:lnTo>
                    <a:pt x="3024" y="2782"/>
                  </a:lnTo>
                  <a:lnTo>
                    <a:pt x="3080" y="2779"/>
                  </a:lnTo>
                  <a:lnTo>
                    <a:pt x="3134" y="2774"/>
                  </a:lnTo>
                  <a:lnTo>
                    <a:pt x="3188" y="2770"/>
                  </a:lnTo>
                  <a:lnTo>
                    <a:pt x="3243" y="2764"/>
                  </a:lnTo>
                  <a:lnTo>
                    <a:pt x="3295" y="2757"/>
                  </a:lnTo>
                  <a:lnTo>
                    <a:pt x="3347" y="2750"/>
                  </a:lnTo>
                  <a:lnTo>
                    <a:pt x="3398" y="2741"/>
                  </a:lnTo>
                  <a:lnTo>
                    <a:pt x="3448" y="2732"/>
                  </a:lnTo>
                  <a:lnTo>
                    <a:pt x="3498" y="2723"/>
                  </a:lnTo>
                  <a:lnTo>
                    <a:pt x="3545" y="2712"/>
                  </a:lnTo>
                  <a:lnTo>
                    <a:pt x="3591" y="2700"/>
                  </a:lnTo>
                  <a:lnTo>
                    <a:pt x="3638" y="2690"/>
                  </a:lnTo>
                  <a:lnTo>
                    <a:pt x="3682" y="2676"/>
                  </a:lnTo>
                  <a:lnTo>
                    <a:pt x="3682" y="2676"/>
                  </a:lnTo>
                  <a:lnTo>
                    <a:pt x="3709" y="2690"/>
                  </a:lnTo>
                  <a:lnTo>
                    <a:pt x="3736" y="2700"/>
                  </a:lnTo>
                  <a:lnTo>
                    <a:pt x="3763" y="2712"/>
                  </a:lnTo>
                  <a:lnTo>
                    <a:pt x="3794" y="2723"/>
                  </a:lnTo>
                  <a:lnTo>
                    <a:pt x="3822" y="2732"/>
                  </a:lnTo>
                  <a:lnTo>
                    <a:pt x="3852" y="2741"/>
                  </a:lnTo>
                  <a:lnTo>
                    <a:pt x="3883" y="2750"/>
                  </a:lnTo>
                  <a:lnTo>
                    <a:pt x="3914" y="2757"/>
                  </a:lnTo>
                  <a:lnTo>
                    <a:pt x="3946" y="2764"/>
                  </a:lnTo>
                  <a:lnTo>
                    <a:pt x="3978" y="2770"/>
                  </a:lnTo>
                  <a:lnTo>
                    <a:pt x="4011" y="2774"/>
                  </a:lnTo>
                  <a:lnTo>
                    <a:pt x="4044" y="2779"/>
                  </a:lnTo>
                  <a:lnTo>
                    <a:pt x="4077" y="2782"/>
                  </a:lnTo>
                  <a:lnTo>
                    <a:pt x="4112" y="2785"/>
                  </a:lnTo>
                  <a:lnTo>
                    <a:pt x="4147" y="2786"/>
                  </a:lnTo>
                  <a:lnTo>
                    <a:pt x="4182" y="2786"/>
                  </a:lnTo>
                  <a:lnTo>
                    <a:pt x="4182" y="2786"/>
                  </a:lnTo>
                  <a:lnTo>
                    <a:pt x="4224" y="2785"/>
                  </a:lnTo>
                  <a:lnTo>
                    <a:pt x="4266" y="2783"/>
                  </a:lnTo>
                  <a:lnTo>
                    <a:pt x="4308" y="2780"/>
                  </a:lnTo>
                  <a:lnTo>
                    <a:pt x="4349" y="2774"/>
                  </a:lnTo>
                  <a:lnTo>
                    <a:pt x="4388" y="2768"/>
                  </a:lnTo>
                  <a:lnTo>
                    <a:pt x="4429" y="2762"/>
                  </a:lnTo>
                  <a:lnTo>
                    <a:pt x="4467" y="2753"/>
                  </a:lnTo>
                  <a:lnTo>
                    <a:pt x="4505" y="2742"/>
                  </a:lnTo>
                  <a:lnTo>
                    <a:pt x="4542" y="2732"/>
                  </a:lnTo>
                  <a:lnTo>
                    <a:pt x="4579" y="2720"/>
                  </a:lnTo>
                  <a:lnTo>
                    <a:pt x="4613" y="2706"/>
                  </a:lnTo>
                  <a:lnTo>
                    <a:pt x="4648" y="2693"/>
                  </a:lnTo>
                  <a:lnTo>
                    <a:pt x="4680" y="2676"/>
                  </a:lnTo>
                  <a:lnTo>
                    <a:pt x="4713" y="2661"/>
                  </a:lnTo>
                  <a:lnTo>
                    <a:pt x="4743" y="2643"/>
                  </a:lnTo>
                  <a:lnTo>
                    <a:pt x="4772" y="2625"/>
                  </a:lnTo>
                  <a:lnTo>
                    <a:pt x="4801" y="2605"/>
                  </a:lnTo>
                  <a:lnTo>
                    <a:pt x="4828" y="2585"/>
                  </a:lnTo>
                  <a:lnTo>
                    <a:pt x="4853" y="2564"/>
                  </a:lnTo>
                  <a:lnTo>
                    <a:pt x="4878" y="2543"/>
                  </a:lnTo>
                  <a:lnTo>
                    <a:pt x="4900" y="2521"/>
                  </a:lnTo>
                  <a:lnTo>
                    <a:pt x="4920" y="2498"/>
                  </a:lnTo>
                  <a:lnTo>
                    <a:pt x="4939" y="2474"/>
                  </a:lnTo>
                  <a:lnTo>
                    <a:pt x="4958" y="2448"/>
                  </a:lnTo>
                  <a:lnTo>
                    <a:pt x="4974" y="2424"/>
                  </a:lnTo>
                  <a:lnTo>
                    <a:pt x="4989" y="2398"/>
                  </a:lnTo>
                  <a:lnTo>
                    <a:pt x="5001" y="2371"/>
                  </a:lnTo>
                  <a:lnTo>
                    <a:pt x="5012" y="2344"/>
                  </a:lnTo>
                  <a:lnTo>
                    <a:pt x="5021" y="2317"/>
                  </a:lnTo>
                  <a:lnTo>
                    <a:pt x="5028" y="2290"/>
                  </a:lnTo>
                  <a:lnTo>
                    <a:pt x="5033" y="2261"/>
                  </a:lnTo>
                  <a:lnTo>
                    <a:pt x="5036" y="2232"/>
                  </a:lnTo>
                  <a:lnTo>
                    <a:pt x="5036" y="2232"/>
                  </a:lnTo>
                  <a:lnTo>
                    <a:pt x="5087" y="2213"/>
                  </a:lnTo>
                  <a:lnTo>
                    <a:pt x="5136" y="2192"/>
                  </a:lnTo>
                  <a:lnTo>
                    <a:pt x="5182" y="2167"/>
                  </a:lnTo>
                  <a:lnTo>
                    <a:pt x="5226" y="2142"/>
                  </a:lnTo>
                  <a:lnTo>
                    <a:pt x="5267" y="2115"/>
                  </a:lnTo>
                  <a:lnTo>
                    <a:pt x="5305" y="2084"/>
                  </a:lnTo>
                  <a:lnTo>
                    <a:pt x="5341" y="2054"/>
                  </a:lnTo>
                  <a:lnTo>
                    <a:pt x="5373" y="2021"/>
                  </a:lnTo>
                  <a:lnTo>
                    <a:pt x="5401" y="1986"/>
                  </a:lnTo>
                  <a:lnTo>
                    <a:pt x="5427" y="1952"/>
                  </a:lnTo>
                  <a:lnTo>
                    <a:pt x="5439" y="1932"/>
                  </a:lnTo>
                  <a:lnTo>
                    <a:pt x="5450" y="1914"/>
                  </a:lnTo>
                  <a:lnTo>
                    <a:pt x="5459" y="1896"/>
                  </a:lnTo>
                  <a:lnTo>
                    <a:pt x="5468" y="1876"/>
                  </a:lnTo>
                  <a:lnTo>
                    <a:pt x="5475" y="1857"/>
                  </a:lnTo>
                  <a:lnTo>
                    <a:pt x="5483" y="1837"/>
                  </a:lnTo>
                  <a:lnTo>
                    <a:pt x="5487" y="1816"/>
                  </a:lnTo>
                  <a:lnTo>
                    <a:pt x="5493" y="1796"/>
                  </a:lnTo>
                  <a:lnTo>
                    <a:pt x="5496" y="1775"/>
                  </a:lnTo>
                  <a:lnTo>
                    <a:pt x="5499" y="1755"/>
                  </a:lnTo>
                  <a:lnTo>
                    <a:pt x="5501" y="1734"/>
                  </a:lnTo>
                  <a:lnTo>
                    <a:pt x="5501" y="1713"/>
                  </a:lnTo>
                  <a:lnTo>
                    <a:pt x="5501" y="1713"/>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1" name="Freeform 6"/>
            <p:cNvSpPr>
              <a:spLocks/>
            </p:cNvSpPr>
            <p:nvPr/>
          </p:nvSpPr>
          <p:spPr bwMode="auto">
            <a:xfrm>
              <a:off x="7237412" y="1524000"/>
              <a:ext cx="1705626" cy="843824"/>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4" name="Freeform 7"/>
            <p:cNvSpPr>
              <a:spLocks/>
            </p:cNvSpPr>
            <p:nvPr/>
          </p:nvSpPr>
          <p:spPr bwMode="auto">
            <a:xfrm>
              <a:off x="-304800" y="1981200"/>
              <a:ext cx="1219200" cy="733770"/>
            </a:xfrm>
            <a:custGeom>
              <a:avLst/>
              <a:gdLst/>
              <a:ahLst/>
              <a:cxnLst>
                <a:cxn ang="0">
                  <a:pos x="3413" y="684"/>
                </a:cxn>
                <a:cxn ang="0">
                  <a:pos x="3351" y="570"/>
                </a:cxn>
                <a:cxn ang="0">
                  <a:pos x="3256" y="472"/>
                </a:cxn>
                <a:cxn ang="0">
                  <a:pos x="3131" y="391"/>
                </a:cxn>
                <a:cxn ang="0">
                  <a:pos x="2981" y="330"/>
                </a:cxn>
                <a:cxn ang="0">
                  <a:pos x="2812" y="294"/>
                </a:cxn>
                <a:cxn ang="0">
                  <a:pos x="2667" y="285"/>
                </a:cxn>
                <a:cxn ang="0">
                  <a:pos x="2507" y="296"/>
                </a:cxn>
                <a:cxn ang="0">
                  <a:pos x="2365" y="247"/>
                </a:cxn>
                <a:cxn ang="0">
                  <a:pos x="2183" y="110"/>
                </a:cxn>
                <a:cxn ang="0">
                  <a:pos x="1938" y="24"/>
                </a:cxn>
                <a:cxn ang="0">
                  <a:pos x="1713" y="0"/>
                </a:cxn>
                <a:cxn ang="0">
                  <a:pos x="1521" y="17"/>
                </a:cxn>
                <a:cxn ang="0">
                  <a:pos x="1346" y="63"/>
                </a:cxn>
                <a:cxn ang="0">
                  <a:pos x="1197" y="136"/>
                </a:cxn>
                <a:cxn ang="0">
                  <a:pos x="1076" y="231"/>
                </a:cxn>
                <a:cxn ang="0">
                  <a:pos x="992" y="344"/>
                </a:cxn>
                <a:cxn ang="0">
                  <a:pos x="948" y="471"/>
                </a:cxn>
                <a:cxn ang="0">
                  <a:pos x="945" y="527"/>
                </a:cxn>
                <a:cxn ang="0">
                  <a:pos x="770" y="527"/>
                </a:cxn>
                <a:cxn ang="0">
                  <a:pos x="563" y="560"/>
                </a:cxn>
                <a:cxn ang="0">
                  <a:pos x="377" y="623"/>
                </a:cxn>
                <a:cxn ang="0">
                  <a:pos x="223" y="715"/>
                </a:cxn>
                <a:cxn ang="0">
                  <a:pos x="104" y="830"/>
                </a:cxn>
                <a:cxn ang="0">
                  <a:pos x="27" y="961"/>
                </a:cxn>
                <a:cxn ang="0">
                  <a:pos x="0" y="1108"/>
                </a:cxn>
                <a:cxn ang="0">
                  <a:pos x="18" y="1225"/>
                </a:cxn>
                <a:cxn ang="0">
                  <a:pos x="84" y="1361"/>
                </a:cxn>
                <a:cxn ang="0">
                  <a:pos x="196" y="1479"/>
                </a:cxn>
                <a:cxn ang="0">
                  <a:pos x="344" y="1575"/>
                </a:cxn>
                <a:cxn ang="0">
                  <a:pos x="524" y="1645"/>
                </a:cxn>
                <a:cxn ang="0">
                  <a:pos x="726" y="1684"/>
                </a:cxn>
                <a:cxn ang="0">
                  <a:pos x="919" y="1689"/>
                </a:cxn>
                <a:cxn ang="0">
                  <a:pos x="1211" y="1639"/>
                </a:cxn>
                <a:cxn ang="0">
                  <a:pos x="1368" y="1631"/>
                </a:cxn>
                <a:cxn ang="0">
                  <a:pos x="1515" y="1690"/>
                </a:cxn>
                <a:cxn ang="0">
                  <a:pos x="1685" y="1726"/>
                </a:cxn>
                <a:cxn ang="0">
                  <a:pos x="1829" y="1735"/>
                </a:cxn>
                <a:cxn ang="0">
                  <a:pos x="2044" y="1716"/>
                </a:cxn>
                <a:cxn ang="0">
                  <a:pos x="2236" y="1657"/>
                </a:cxn>
                <a:cxn ang="0">
                  <a:pos x="2394" y="1566"/>
                </a:cxn>
                <a:cxn ang="0">
                  <a:pos x="2503" y="1589"/>
                </a:cxn>
                <a:cxn ang="0">
                  <a:pos x="2655" y="1645"/>
                </a:cxn>
                <a:cxn ang="0">
                  <a:pos x="2827" y="1675"/>
                </a:cxn>
                <a:cxn ang="0">
                  <a:pos x="2975" y="1680"/>
                </a:cxn>
                <a:cxn ang="0">
                  <a:pos x="3165" y="1657"/>
                </a:cxn>
                <a:cxn ang="0">
                  <a:pos x="3335" y="1604"/>
                </a:cxn>
                <a:cxn ang="0">
                  <a:pos x="3479" y="1527"/>
                </a:cxn>
                <a:cxn ang="0">
                  <a:pos x="3593" y="1428"/>
                </a:cxn>
                <a:cxn ang="0">
                  <a:pos x="3670" y="1313"/>
                </a:cxn>
                <a:cxn ang="0">
                  <a:pos x="3703" y="1183"/>
                </a:cxn>
                <a:cxn ang="0">
                  <a:pos x="3694" y="1068"/>
                </a:cxn>
                <a:cxn ang="0">
                  <a:pos x="3630" y="933"/>
                </a:cxn>
                <a:cxn ang="0">
                  <a:pos x="3519" y="815"/>
                </a:cxn>
              </a:cxnLst>
              <a:rect l="0" t="0" r="r" b="b"/>
              <a:pathLst>
                <a:path w="3704" h="1735">
                  <a:moveTo>
                    <a:pt x="3431" y="756"/>
                  </a:moveTo>
                  <a:lnTo>
                    <a:pt x="3431" y="756"/>
                  </a:lnTo>
                  <a:lnTo>
                    <a:pt x="3427" y="732"/>
                  </a:lnTo>
                  <a:lnTo>
                    <a:pt x="3421" y="708"/>
                  </a:lnTo>
                  <a:lnTo>
                    <a:pt x="3413" y="684"/>
                  </a:lnTo>
                  <a:lnTo>
                    <a:pt x="3404" y="659"/>
                  </a:lnTo>
                  <a:lnTo>
                    <a:pt x="3393" y="637"/>
                  </a:lnTo>
                  <a:lnTo>
                    <a:pt x="3381" y="614"/>
                  </a:lnTo>
                  <a:lnTo>
                    <a:pt x="3368" y="593"/>
                  </a:lnTo>
                  <a:lnTo>
                    <a:pt x="3351" y="570"/>
                  </a:lnTo>
                  <a:lnTo>
                    <a:pt x="3336" y="549"/>
                  </a:lnTo>
                  <a:lnTo>
                    <a:pt x="3318" y="530"/>
                  </a:lnTo>
                  <a:lnTo>
                    <a:pt x="3298" y="510"/>
                  </a:lnTo>
                  <a:lnTo>
                    <a:pt x="3277" y="490"/>
                  </a:lnTo>
                  <a:lnTo>
                    <a:pt x="3256" y="472"/>
                  </a:lnTo>
                  <a:lnTo>
                    <a:pt x="3233" y="454"/>
                  </a:lnTo>
                  <a:lnTo>
                    <a:pt x="3209" y="438"/>
                  </a:lnTo>
                  <a:lnTo>
                    <a:pt x="3184" y="421"/>
                  </a:lnTo>
                  <a:lnTo>
                    <a:pt x="3158" y="406"/>
                  </a:lnTo>
                  <a:lnTo>
                    <a:pt x="3131" y="391"/>
                  </a:lnTo>
                  <a:lnTo>
                    <a:pt x="3104" y="377"/>
                  </a:lnTo>
                  <a:lnTo>
                    <a:pt x="3073" y="364"/>
                  </a:lnTo>
                  <a:lnTo>
                    <a:pt x="3043" y="352"/>
                  </a:lnTo>
                  <a:lnTo>
                    <a:pt x="3013" y="341"/>
                  </a:lnTo>
                  <a:lnTo>
                    <a:pt x="2981" y="330"/>
                  </a:lnTo>
                  <a:lnTo>
                    <a:pt x="2950" y="321"/>
                  </a:lnTo>
                  <a:lnTo>
                    <a:pt x="2916" y="312"/>
                  </a:lnTo>
                  <a:lnTo>
                    <a:pt x="2882" y="305"/>
                  </a:lnTo>
                  <a:lnTo>
                    <a:pt x="2848" y="299"/>
                  </a:lnTo>
                  <a:lnTo>
                    <a:pt x="2812" y="294"/>
                  </a:lnTo>
                  <a:lnTo>
                    <a:pt x="2778" y="290"/>
                  </a:lnTo>
                  <a:lnTo>
                    <a:pt x="2741" y="287"/>
                  </a:lnTo>
                  <a:lnTo>
                    <a:pt x="2704" y="285"/>
                  </a:lnTo>
                  <a:lnTo>
                    <a:pt x="2667" y="285"/>
                  </a:lnTo>
                  <a:lnTo>
                    <a:pt x="2667" y="285"/>
                  </a:lnTo>
                  <a:lnTo>
                    <a:pt x="2634" y="285"/>
                  </a:lnTo>
                  <a:lnTo>
                    <a:pt x="2602" y="287"/>
                  </a:lnTo>
                  <a:lnTo>
                    <a:pt x="2569" y="288"/>
                  </a:lnTo>
                  <a:lnTo>
                    <a:pt x="2537" y="293"/>
                  </a:lnTo>
                  <a:lnTo>
                    <a:pt x="2507" y="296"/>
                  </a:lnTo>
                  <a:lnTo>
                    <a:pt x="2476" y="300"/>
                  </a:lnTo>
                  <a:lnTo>
                    <a:pt x="2417" y="314"/>
                  </a:lnTo>
                  <a:lnTo>
                    <a:pt x="2417" y="314"/>
                  </a:lnTo>
                  <a:lnTo>
                    <a:pt x="2393" y="279"/>
                  </a:lnTo>
                  <a:lnTo>
                    <a:pt x="2365" y="247"/>
                  </a:lnTo>
                  <a:lnTo>
                    <a:pt x="2334" y="216"/>
                  </a:lnTo>
                  <a:lnTo>
                    <a:pt x="2300" y="187"/>
                  </a:lnTo>
                  <a:lnTo>
                    <a:pt x="2264" y="158"/>
                  </a:lnTo>
                  <a:lnTo>
                    <a:pt x="2225" y="133"/>
                  </a:lnTo>
                  <a:lnTo>
                    <a:pt x="2183" y="110"/>
                  </a:lnTo>
                  <a:lnTo>
                    <a:pt x="2137" y="88"/>
                  </a:lnTo>
                  <a:lnTo>
                    <a:pt x="2091" y="68"/>
                  </a:lnTo>
                  <a:lnTo>
                    <a:pt x="2042" y="51"/>
                  </a:lnTo>
                  <a:lnTo>
                    <a:pt x="1991" y="36"/>
                  </a:lnTo>
                  <a:lnTo>
                    <a:pt x="1938" y="24"/>
                  </a:lnTo>
                  <a:lnTo>
                    <a:pt x="1884" y="14"/>
                  </a:lnTo>
                  <a:lnTo>
                    <a:pt x="1828" y="6"/>
                  </a:lnTo>
                  <a:lnTo>
                    <a:pt x="1771" y="2"/>
                  </a:lnTo>
                  <a:lnTo>
                    <a:pt x="1713" y="0"/>
                  </a:lnTo>
                  <a:lnTo>
                    <a:pt x="1713" y="0"/>
                  </a:lnTo>
                  <a:lnTo>
                    <a:pt x="1674" y="2"/>
                  </a:lnTo>
                  <a:lnTo>
                    <a:pt x="1635" y="3"/>
                  </a:lnTo>
                  <a:lnTo>
                    <a:pt x="1595" y="6"/>
                  </a:lnTo>
                  <a:lnTo>
                    <a:pt x="1558" y="11"/>
                  </a:lnTo>
                  <a:lnTo>
                    <a:pt x="1521" y="17"/>
                  </a:lnTo>
                  <a:lnTo>
                    <a:pt x="1484" y="24"/>
                  </a:lnTo>
                  <a:lnTo>
                    <a:pt x="1449" y="32"/>
                  </a:lnTo>
                  <a:lnTo>
                    <a:pt x="1414" y="42"/>
                  </a:lnTo>
                  <a:lnTo>
                    <a:pt x="1380" y="53"/>
                  </a:lnTo>
                  <a:lnTo>
                    <a:pt x="1346" y="63"/>
                  </a:lnTo>
                  <a:lnTo>
                    <a:pt x="1315" y="77"/>
                  </a:lnTo>
                  <a:lnTo>
                    <a:pt x="1283" y="91"/>
                  </a:lnTo>
                  <a:lnTo>
                    <a:pt x="1253" y="104"/>
                  </a:lnTo>
                  <a:lnTo>
                    <a:pt x="1224" y="121"/>
                  </a:lnTo>
                  <a:lnTo>
                    <a:pt x="1197" y="136"/>
                  </a:lnTo>
                  <a:lnTo>
                    <a:pt x="1170" y="154"/>
                  </a:lnTo>
                  <a:lnTo>
                    <a:pt x="1144" y="172"/>
                  </a:lnTo>
                  <a:lnTo>
                    <a:pt x="1120" y="192"/>
                  </a:lnTo>
                  <a:lnTo>
                    <a:pt x="1097" y="211"/>
                  </a:lnTo>
                  <a:lnTo>
                    <a:pt x="1076" y="231"/>
                  </a:lnTo>
                  <a:lnTo>
                    <a:pt x="1055" y="252"/>
                  </a:lnTo>
                  <a:lnTo>
                    <a:pt x="1037" y="275"/>
                  </a:lnTo>
                  <a:lnTo>
                    <a:pt x="1020" y="297"/>
                  </a:lnTo>
                  <a:lnTo>
                    <a:pt x="1005" y="320"/>
                  </a:lnTo>
                  <a:lnTo>
                    <a:pt x="992" y="344"/>
                  </a:lnTo>
                  <a:lnTo>
                    <a:pt x="980" y="368"/>
                  </a:lnTo>
                  <a:lnTo>
                    <a:pt x="969" y="394"/>
                  </a:lnTo>
                  <a:lnTo>
                    <a:pt x="960" y="418"/>
                  </a:lnTo>
                  <a:lnTo>
                    <a:pt x="954" y="444"/>
                  </a:lnTo>
                  <a:lnTo>
                    <a:pt x="948" y="471"/>
                  </a:lnTo>
                  <a:lnTo>
                    <a:pt x="945" y="496"/>
                  </a:lnTo>
                  <a:lnTo>
                    <a:pt x="945" y="524"/>
                  </a:lnTo>
                  <a:lnTo>
                    <a:pt x="945" y="524"/>
                  </a:lnTo>
                  <a:lnTo>
                    <a:pt x="945" y="527"/>
                  </a:lnTo>
                  <a:lnTo>
                    <a:pt x="945" y="527"/>
                  </a:lnTo>
                  <a:lnTo>
                    <a:pt x="901" y="525"/>
                  </a:lnTo>
                  <a:lnTo>
                    <a:pt x="857" y="524"/>
                  </a:lnTo>
                  <a:lnTo>
                    <a:pt x="857" y="524"/>
                  </a:lnTo>
                  <a:lnTo>
                    <a:pt x="812" y="525"/>
                  </a:lnTo>
                  <a:lnTo>
                    <a:pt x="770" y="527"/>
                  </a:lnTo>
                  <a:lnTo>
                    <a:pt x="726" y="531"/>
                  </a:lnTo>
                  <a:lnTo>
                    <a:pt x="684" y="536"/>
                  </a:lnTo>
                  <a:lnTo>
                    <a:pt x="643" y="542"/>
                  </a:lnTo>
                  <a:lnTo>
                    <a:pt x="602" y="551"/>
                  </a:lnTo>
                  <a:lnTo>
                    <a:pt x="563" y="560"/>
                  </a:lnTo>
                  <a:lnTo>
                    <a:pt x="524" y="570"/>
                  </a:lnTo>
                  <a:lnTo>
                    <a:pt x="486" y="581"/>
                  </a:lnTo>
                  <a:lnTo>
                    <a:pt x="448" y="595"/>
                  </a:lnTo>
                  <a:lnTo>
                    <a:pt x="412" y="608"/>
                  </a:lnTo>
                  <a:lnTo>
                    <a:pt x="377" y="623"/>
                  </a:lnTo>
                  <a:lnTo>
                    <a:pt x="344" y="640"/>
                  </a:lnTo>
                  <a:lnTo>
                    <a:pt x="312" y="658"/>
                  </a:lnTo>
                  <a:lnTo>
                    <a:pt x="281" y="676"/>
                  </a:lnTo>
                  <a:lnTo>
                    <a:pt x="252" y="696"/>
                  </a:lnTo>
                  <a:lnTo>
                    <a:pt x="223" y="715"/>
                  </a:lnTo>
                  <a:lnTo>
                    <a:pt x="196" y="736"/>
                  </a:lnTo>
                  <a:lnTo>
                    <a:pt x="170" y="759"/>
                  </a:lnTo>
                  <a:lnTo>
                    <a:pt x="146" y="782"/>
                  </a:lnTo>
                  <a:lnTo>
                    <a:pt x="125" y="804"/>
                  </a:lnTo>
                  <a:lnTo>
                    <a:pt x="104" y="830"/>
                  </a:lnTo>
                  <a:lnTo>
                    <a:pt x="84" y="854"/>
                  </a:lnTo>
                  <a:lnTo>
                    <a:pt x="68" y="880"/>
                  </a:lnTo>
                  <a:lnTo>
                    <a:pt x="53" y="907"/>
                  </a:lnTo>
                  <a:lnTo>
                    <a:pt x="39" y="934"/>
                  </a:lnTo>
                  <a:lnTo>
                    <a:pt x="27" y="961"/>
                  </a:lnTo>
                  <a:lnTo>
                    <a:pt x="18" y="990"/>
                  </a:lnTo>
                  <a:lnTo>
                    <a:pt x="10" y="1019"/>
                  </a:lnTo>
                  <a:lnTo>
                    <a:pt x="4" y="1047"/>
                  </a:lnTo>
                  <a:lnTo>
                    <a:pt x="1" y="1077"/>
                  </a:lnTo>
                  <a:lnTo>
                    <a:pt x="0" y="1108"/>
                  </a:lnTo>
                  <a:lnTo>
                    <a:pt x="0" y="1108"/>
                  </a:lnTo>
                  <a:lnTo>
                    <a:pt x="1" y="1138"/>
                  </a:lnTo>
                  <a:lnTo>
                    <a:pt x="4" y="1167"/>
                  </a:lnTo>
                  <a:lnTo>
                    <a:pt x="10" y="1197"/>
                  </a:lnTo>
                  <a:lnTo>
                    <a:pt x="18" y="1225"/>
                  </a:lnTo>
                  <a:lnTo>
                    <a:pt x="27" y="1254"/>
                  </a:lnTo>
                  <a:lnTo>
                    <a:pt x="39" y="1281"/>
                  </a:lnTo>
                  <a:lnTo>
                    <a:pt x="53" y="1308"/>
                  </a:lnTo>
                  <a:lnTo>
                    <a:pt x="68" y="1334"/>
                  </a:lnTo>
                  <a:lnTo>
                    <a:pt x="84" y="1361"/>
                  </a:lnTo>
                  <a:lnTo>
                    <a:pt x="104" y="1385"/>
                  </a:lnTo>
                  <a:lnTo>
                    <a:pt x="125" y="1409"/>
                  </a:lnTo>
                  <a:lnTo>
                    <a:pt x="146" y="1434"/>
                  </a:lnTo>
                  <a:lnTo>
                    <a:pt x="170" y="1456"/>
                  </a:lnTo>
                  <a:lnTo>
                    <a:pt x="196" y="1479"/>
                  </a:lnTo>
                  <a:lnTo>
                    <a:pt x="223" y="1500"/>
                  </a:lnTo>
                  <a:lnTo>
                    <a:pt x="252" y="1520"/>
                  </a:lnTo>
                  <a:lnTo>
                    <a:pt x="281" y="1539"/>
                  </a:lnTo>
                  <a:lnTo>
                    <a:pt x="312" y="1557"/>
                  </a:lnTo>
                  <a:lnTo>
                    <a:pt x="344" y="1575"/>
                  </a:lnTo>
                  <a:lnTo>
                    <a:pt x="377" y="1591"/>
                  </a:lnTo>
                  <a:lnTo>
                    <a:pt x="412" y="1607"/>
                  </a:lnTo>
                  <a:lnTo>
                    <a:pt x="448" y="1621"/>
                  </a:lnTo>
                  <a:lnTo>
                    <a:pt x="486" y="1633"/>
                  </a:lnTo>
                  <a:lnTo>
                    <a:pt x="524" y="1645"/>
                  </a:lnTo>
                  <a:lnTo>
                    <a:pt x="563" y="1655"/>
                  </a:lnTo>
                  <a:lnTo>
                    <a:pt x="602" y="1664"/>
                  </a:lnTo>
                  <a:lnTo>
                    <a:pt x="643" y="1672"/>
                  </a:lnTo>
                  <a:lnTo>
                    <a:pt x="684" y="1680"/>
                  </a:lnTo>
                  <a:lnTo>
                    <a:pt x="726" y="1684"/>
                  </a:lnTo>
                  <a:lnTo>
                    <a:pt x="770" y="1689"/>
                  </a:lnTo>
                  <a:lnTo>
                    <a:pt x="812" y="1690"/>
                  </a:lnTo>
                  <a:lnTo>
                    <a:pt x="857" y="1692"/>
                  </a:lnTo>
                  <a:lnTo>
                    <a:pt x="857" y="1692"/>
                  </a:lnTo>
                  <a:lnTo>
                    <a:pt x="919" y="1689"/>
                  </a:lnTo>
                  <a:lnTo>
                    <a:pt x="981" y="1684"/>
                  </a:lnTo>
                  <a:lnTo>
                    <a:pt x="1040" y="1678"/>
                  </a:lnTo>
                  <a:lnTo>
                    <a:pt x="1099" y="1668"/>
                  </a:lnTo>
                  <a:lnTo>
                    <a:pt x="1155" y="1654"/>
                  </a:lnTo>
                  <a:lnTo>
                    <a:pt x="1211" y="1639"/>
                  </a:lnTo>
                  <a:lnTo>
                    <a:pt x="1263" y="1621"/>
                  </a:lnTo>
                  <a:lnTo>
                    <a:pt x="1313" y="1601"/>
                  </a:lnTo>
                  <a:lnTo>
                    <a:pt x="1313" y="1601"/>
                  </a:lnTo>
                  <a:lnTo>
                    <a:pt x="1340" y="1616"/>
                  </a:lnTo>
                  <a:lnTo>
                    <a:pt x="1368" y="1631"/>
                  </a:lnTo>
                  <a:lnTo>
                    <a:pt x="1395" y="1645"/>
                  </a:lnTo>
                  <a:lnTo>
                    <a:pt x="1423" y="1657"/>
                  </a:lnTo>
                  <a:lnTo>
                    <a:pt x="1454" y="1669"/>
                  </a:lnTo>
                  <a:lnTo>
                    <a:pt x="1484" y="1681"/>
                  </a:lnTo>
                  <a:lnTo>
                    <a:pt x="1515" y="1690"/>
                  </a:lnTo>
                  <a:lnTo>
                    <a:pt x="1549" y="1699"/>
                  </a:lnTo>
                  <a:lnTo>
                    <a:pt x="1580" y="1708"/>
                  </a:lnTo>
                  <a:lnTo>
                    <a:pt x="1615" y="1716"/>
                  </a:lnTo>
                  <a:lnTo>
                    <a:pt x="1648" y="1722"/>
                  </a:lnTo>
                  <a:lnTo>
                    <a:pt x="1685" y="1726"/>
                  </a:lnTo>
                  <a:lnTo>
                    <a:pt x="1719" y="1731"/>
                  </a:lnTo>
                  <a:lnTo>
                    <a:pt x="1755" y="1734"/>
                  </a:lnTo>
                  <a:lnTo>
                    <a:pt x="1792" y="1735"/>
                  </a:lnTo>
                  <a:lnTo>
                    <a:pt x="1829" y="1735"/>
                  </a:lnTo>
                  <a:lnTo>
                    <a:pt x="1829" y="1735"/>
                  </a:lnTo>
                  <a:lnTo>
                    <a:pt x="1873" y="1735"/>
                  </a:lnTo>
                  <a:lnTo>
                    <a:pt x="1917" y="1732"/>
                  </a:lnTo>
                  <a:lnTo>
                    <a:pt x="1961" y="1728"/>
                  </a:lnTo>
                  <a:lnTo>
                    <a:pt x="2003" y="1722"/>
                  </a:lnTo>
                  <a:lnTo>
                    <a:pt x="2044" y="1716"/>
                  </a:lnTo>
                  <a:lnTo>
                    <a:pt x="2085" y="1707"/>
                  </a:lnTo>
                  <a:lnTo>
                    <a:pt x="2124" y="1696"/>
                  </a:lnTo>
                  <a:lnTo>
                    <a:pt x="2162" y="1684"/>
                  </a:lnTo>
                  <a:lnTo>
                    <a:pt x="2199" y="1671"/>
                  </a:lnTo>
                  <a:lnTo>
                    <a:pt x="2236" y="1657"/>
                  </a:lnTo>
                  <a:lnTo>
                    <a:pt x="2270" y="1640"/>
                  </a:lnTo>
                  <a:lnTo>
                    <a:pt x="2303" y="1624"/>
                  </a:lnTo>
                  <a:lnTo>
                    <a:pt x="2335" y="1606"/>
                  </a:lnTo>
                  <a:lnTo>
                    <a:pt x="2365" y="1588"/>
                  </a:lnTo>
                  <a:lnTo>
                    <a:pt x="2394" y="1566"/>
                  </a:lnTo>
                  <a:lnTo>
                    <a:pt x="2421" y="1545"/>
                  </a:lnTo>
                  <a:lnTo>
                    <a:pt x="2421" y="1545"/>
                  </a:lnTo>
                  <a:lnTo>
                    <a:pt x="2448" y="1560"/>
                  </a:lnTo>
                  <a:lnTo>
                    <a:pt x="2474" y="1575"/>
                  </a:lnTo>
                  <a:lnTo>
                    <a:pt x="2503" y="1589"/>
                  </a:lnTo>
                  <a:lnTo>
                    <a:pt x="2531" y="1601"/>
                  </a:lnTo>
                  <a:lnTo>
                    <a:pt x="2562" y="1613"/>
                  </a:lnTo>
                  <a:lnTo>
                    <a:pt x="2592" y="1625"/>
                  </a:lnTo>
                  <a:lnTo>
                    <a:pt x="2624" y="1634"/>
                  </a:lnTo>
                  <a:lnTo>
                    <a:pt x="2655" y="1645"/>
                  </a:lnTo>
                  <a:lnTo>
                    <a:pt x="2688" y="1652"/>
                  </a:lnTo>
                  <a:lnTo>
                    <a:pt x="2722" y="1660"/>
                  </a:lnTo>
                  <a:lnTo>
                    <a:pt x="2756" y="1666"/>
                  </a:lnTo>
                  <a:lnTo>
                    <a:pt x="2791" y="1671"/>
                  </a:lnTo>
                  <a:lnTo>
                    <a:pt x="2827" y="1675"/>
                  </a:lnTo>
                  <a:lnTo>
                    <a:pt x="2864" y="1678"/>
                  </a:lnTo>
                  <a:lnTo>
                    <a:pt x="2900" y="1680"/>
                  </a:lnTo>
                  <a:lnTo>
                    <a:pt x="2936" y="1680"/>
                  </a:lnTo>
                  <a:lnTo>
                    <a:pt x="2936" y="1680"/>
                  </a:lnTo>
                  <a:lnTo>
                    <a:pt x="2975" y="1680"/>
                  </a:lnTo>
                  <a:lnTo>
                    <a:pt x="3015" y="1678"/>
                  </a:lnTo>
                  <a:lnTo>
                    <a:pt x="3054" y="1674"/>
                  </a:lnTo>
                  <a:lnTo>
                    <a:pt x="3092" y="1669"/>
                  </a:lnTo>
                  <a:lnTo>
                    <a:pt x="3128" y="1663"/>
                  </a:lnTo>
                  <a:lnTo>
                    <a:pt x="3165" y="1657"/>
                  </a:lnTo>
                  <a:lnTo>
                    <a:pt x="3200" y="1648"/>
                  </a:lnTo>
                  <a:lnTo>
                    <a:pt x="3235" y="1639"/>
                  </a:lnTo>
                  <a:lnTo>
                    <a:pt x="3270" y="1628"/>
                  </a:lnTo>
                  <a:lnTo>
                    <a:pt x="3303" y="1616"/>
                  </a:lnTo>
                  <a:lnTo>
                    <a:pt x="3335" y="1604"/>
                  </a:lnTo>
                  <a:lnTo>
                    <a:pt x="3366" y="1591"/>
                  </a:lnTo>
                  <a:lnTo>
                    <a:pt x="3396" y="1575"/>
                  </a:lnTo>
                  <a:lnTo>
                    <a:pt x="3425" y="1560"/>
                  </a:lnTo>
                  <a:lnTo>
                    <a:pt x="3452" y="1544"/>
                  </a:lnTo>
                  <a:lnTo>
                    <a:pt x="3479" y="1527"/>
                  </a:lnTo>
                  <a:lnTo>
                    <a:pt x="3505" y="1509"/>
                  </a:lnTo>
                  <a:lnTo>
                    <a:pt x="3529" y="1489"/>
                  </a:lnTo>
                  <a:lnTo>
                    <a:pt x="3552" y="1470"/>
                  </a:lnTo>
                  <a:lnTo>
                    <a:pt x="3573" y="1449"/>
                  </a:lnTo>
                  <a:lnTo>
                    <a:pt x="3593" y="1428"/>
                  </a:lnTo>
                  <a:lnTo>
                    <a:pt x="3612" y="1406"/>
                  </a:lnTo>
                  <a:lnTo>
                    <a:pt x="3629" y="1384"/>
                  </a:lnTo>
                  <a:lnTo>
                    <a:pt x="3644" y="1360"/>
                  </a:lnTo>
                  <a:lnTo>
                    <a:pt x="3658" y="1337"/>
                  </a:lnTo>
                  <a:lnTo>
                    <a:pt x="3670" y="1313"/>
                  </a:lnTo>
                  <a:lnTo>
                    <a:pt x="3680" y="1287"/>
                  </a:lnTo>
                  <a:lnTo>
                    <a:pt x="3689" y="1262"/>
                  </a:lnTo>
                  <a:lnTo>
                    <a:pt x="3695" y="1236"/>
                  </a:lnTo>
                  <a:lnTo>
                    <a:pt x="3701" y="1210"/>
                  </a:lnTo>
                  <a:lnTo>
                    <a:pt x="3703" y="1183"/>
                  </a:lnTo>
                  <a:lnTo>
                    <a:pt x="3704" y="1156"/>
                  </a:lnTo>
                  <a:lnTo>
                    <a:pt x="3704" y="1156"/>
                  </a:lnTo>
                  <a:lnTo>
                    <a:pt x="3703" y="1127"/>
                  </a:lnTo>
                  <a:lnTo>
                    <a:pt x="3700" y="1097"/>
                  </a:lnTo>
                  <a:lnTo>
                    <a:pt x="3694" y="1068"/>
                  </a:lnTo>
                  <a:lnTo>
                    <a:pt x="3685" y="1040"/>
                  </a:lnTo>
                  <a:lnTo>
                    <a:pt x="3674" y="1013"/>
                  </a:lnTo>
                  <a:lnTo>
                    <a:pt x="3662" y="985"/>
                  </a:lnTo>
                  <a:lnTo>
                    <a:pt x="3647" y="958"/>
                  </a:lnTo>
                  <a:lnTo>
                    <a:pt x="3630" y="933"/>
                  </a:lnTo>
                  <a:lnTo>
                    <a:pt x="3612" y="907"/>
                  </a:lnTo>
                  <a:lnTo>
                    <a:pt x="3591" y="883"/>
                  </a:lnTo>
                  <a:lnTo>
                    <a:pt x="3569" y="859"/>
                  </a:lnTo>
                  <a:lnTo>
                    <a:pt x="3544" y="838"/>
                  </a:lnTo>
                  <a:lnTo>
                    <a:pt x="3519" y="815"/>
                  </a:lnTo>
                  <a:lnTo>
                    <a:pt x="3492" y="794"/>
                  </a:lnTo>
                  <a:lnTo>
                    <a:pt x="3461" y="774"/>
                  </a:lnTo>
                  <a:lnTo>
                    <a:pt x="3431" y="756"/>
                  </a:lnTo>
                  <a:lnTo>
                    <a:pt x="3431" y="75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Freeform 5"/>
            <p:cNvSpPr>
              <a:spLocks/>
            </p:cNvSpPr>
            <p:nvPr/>
          </p:nvSpPr>
          <p:spPr bwMode="auto">
            <a:xfrm>
              <a:off x="5867400" y="1676400"/>
              <a:ext cx="990600" cy="501602"/>
            </a:xfrm>
            <a:custGeom>
              <a:avLst/>
              <a:gdLst/>
              <a:ahLst/>
              <a:cxnLst>
                <a:cxn ang="0">
                  <a:pos x="5474" y="1567"/>
                </a:cxn>
                <a:cxn ang="0">
                  <a:pos x="5355" y="1387"/>
                </a:cxn>
                <a:cxn ang="0">
                  <a:pos x="5157" y="1245"/>
                </a:cxn>
                <a:cxn ang="0">
                  <a:pos x="4900" y="1156"/>
                </a:cxn>
                <a:cxn ang="0">
                  <a:pos x="4645" y="1129"/>
                </a:cxn>
                <a:cxn ang="0">
                  <a:pos x="4604" y="1039"/>
                </a:cxn>
                <a:cxn ang="0">
                  <a:pos x="4613" y="882"/>
                </a:cxn>
                <a:cxn ang="0">
                  <a:pos x="4536" y="695"/>
                </a:cxn>
                <a:cxn ang="0">
                  <a:pos x="4375" y="541"/>
                </a:cxn>
                <a:cxn ang="0">
                  <a:pos x="4148" y="431"/>
                </a:cxn>
                <a:cxn ang="0">
                  <a:pos x="3874" y="378"/>
                </a:cxn>
                <a:cxn ang="0">
                  <a:pos x="3603" y="390"/>
                </a:cxn>
                <a:cxn ang="0">
                  <a:pos x="3522" y="269"/>
                </a:cxn>
                <a:cxn ang="0">
                  <a:pos x="3380" y="153"/>
                </a:cxn>
                <a:cxn ang="0">
                  <a:pos x="3199" y="64"/>
                </a:cxn>
                <a:cxn ang="0">
                  <a:pos x="2984" y="12"/>
                </a:cxn>
                <a:cxn ang="0">
                  <a:pos x="2764" y="2"/>
                </a:cxn>
                <a:cxn ang="0">
                  <a:pos x="2430" y="65"/>
                </a:cxn>
                <a:cxn ang="0">
                  <a:pos x="2169" y="213"/>
                </a:cxn>
                <a:cxn ang="0">
                  <a:pos x="1882" y="177"/>
                </a:cxn>
                <a:cxn ang="0">
                  <a:pos x="1574" y="172"/>
                </a:cxn>
                <a:cxn ang="0">
                  <a:pos x="1280" y="240"/>
                </a:cxn>
                <a:cxn ang="0">
                  <a:pos x="1042" y="369"/>
                </a:cxn>
                <a:cxn ang="0">
                  <a:pos x="877" y="544"/>
                </a:cxn>
                <a:cxn ang="0">
                  <a:pos x="808" y="752"/>
                </a:cxn>
                <a:cxn ang="0">
                  <a:pos x="829" y="921"/>
                </a:cxn>
                <a:cxn ang="0">
                  <a:pos x="746" y="1028"/>
                </a:cxn>
                <a:cxn ang="0">
                  <a:pos x="565" y="1108"/>
                </a:cxn>
                <a:cxn ang="0">
                  <a:pos x="424" y="1218"/>
                </a:cxn>
                <a:cxn ang="0">
                  <a:pos x="334" y="1353"/>
                </a:cxn>
                <a:cxn ang="0">
                  <a:pos x="300" y="1503"/>
                </a:cxn>
                <a:cxn ang="0">
                  <a:pos x="288" y="1651"/>
                </a:cxn>
                <a:cxn ang="0">
                  <a:pos x="87" y="1829"/>
                </a:cxn>
                <a:cxn ang="0">
                  <a:pos x="1" y="2053"/>
                </a:cxn>
                <a:cxn ang="0">
                  <a:pos x="27" y="2232"/>
                </a:cxn>
                <a:cxn ang="0">
                  <a:pos x="146" y="2413"/>
                </a:cxn>
                <a:cxn ang="0">
                  <a:pos x="344" y="2555"/>
                </a:cxn>
                <a:cxn ang="0">
                  <a:pos x="602" y="2644"/>
                </a:cxn>
                <a:cxn ang="0">
                  <a:pos x="856" y="2670"/>
                </a:cxn>
                <a:cxn ang="0">
                  <a:pos x="1058" y="2729"/>
                </a:cxn>
                <a:cxn ang="0">
                  <a:pos x="1286" y="2779"/>
                </a:cxn>
                <a:cxn ang="0">
                  <a:pos x="1503" y="2783"/>
                </a:cxn>
                <a:cxn ang="0">
                  <a:pos x="1750" y="2744"/>
                </a:cxn>
                <a:cxn ang="0">
                  <a:pos x="1962" y="2658"/>
                </a:cxn>
                <a:cxn ang="0">
                  <a:pos x="2263" y="2733"/>
                </a:cxn>
                <a:cxn ang="0">
                  <a:pos x="2666" y="2782"/>
                </a:cxn>
                <a:cxn ang="0">
                  <a:pos x="3024" y="2782"/>
                </a:cxn>
                <a:cxn ang="0">
                  <a:pos x="3398" y="2741"/>
                </a:cxn>
                <a:cxn ang="0">
                  <a:pos x="3682" y="2676"/>
                </a:cxn>
                <a:cxn ang="0">
                  <a:pos x="3883" y="2750"/>
                </a:cxn>
                <a:cxn ang="0">
                  <a:pos x="4112" y="2785"/>
                </a:cxn>
                <a:cxn ang="0">
                  <a:pos x="4349" y="2774"/>
                </a:cxn>
                <a:cxn ang="0">
                  <a:pos x="4613" y="2706"/>
                </a:cxn>
                <a:cxn ang="0">
                  <a:pos x="4828" y="2585"/>
                </a:cxn>
                <a:cxn ang="0">
                  <a:pos x="4974" y="2424"/>
                </a:cxn>
                <a:cxn ang="0">
                  <a:pos x="5036" y="2232"/>
                </a:cxn>
                <a:cxn ang="0">
                  <a:pos x="5305" y="2084"/>
                </a:cxn>
                <a:cxn ang="0">
                  <a:pos x="5459" y="1896"/>
                </a:cxn>
                <a:cxn ang="0">
                  <a:pos x="5499" y="1755"/>
                </a:cxn>
              </a:cxnLst>
              <a:rect l="0" t="0" r="r" b="b"/>
              <a:pathLst>
                <a:path w="5501" h="2786">
                  <a:moveTo>
                    <a:pt x="5501" y="1713"/>
                  </a:moveTo>
                  <a:lnTo>
                    <a:pt x="5501" y="1713"/>
                  </a:lnTo>
                  <a:lnTo>
                    <a:pt x="5501" y="1683"/>
                  </a:lnTo>
                  <a:lnTo>
                    <a:pt x="5496" y="1653"/>
                  </a:lnTo>
                  <a:lnTo>
                    <a:pt x="5492" y="1624"/>
                  </a:lnTo>
                  <a:lnTo>
                    <a:pt x="5484" y="1595"/>
                  </a:lnTo>
                  <a:lnTo>
                    <a:pt x="5474" y="1567"/>
                  </a:lnTo>
                  <a:lnTo>
                    <a:pt x="5463" y="1540"/>
                  </a:lnTo>
                  <a:lnTo>
                    <a:pt x="5450" y="1512"/>
                  </a:lnTo>
                  <a:lnTo>
                    <a:pt x="5435" y="1485"/>
                  </a:lnTo>
                  <a:lnTo>
                    <a:pt x="5416" y="1460"/>
                  </a:lnTo>
                  <a:lnTo>
                    <a:pt x="5398" y="1436"/>
                  </a:lnTo>
                  <a:lnTo>
                    <a:pt x="5377" y="1410"/>
                  </a:lnTo>
                  <a:lnTo>
                    <a:pt x="5355" y="1387"/>
                  </a:lnTo>
                  <a:lnTo>
                    <a:pt x="5332" y="1365"/>
                  </a:lnTo>
                  <a:lnTo>
                    <a:pt x="5306" y="1342"/>
                  </a:lnTo>
                  <a:lnTo>
                    <a:pt x="5279" y="1321"/>
                  </a:lnTo>
                  <a:lnTo>
                    <a:pt x="5250" y="1301"/>
                  </a:lnTo>
                  <a:lnTo>
                    <a:pt x="5220" y="1282"/>
                  </a:lnTo>
                  <a:lnTo>
                    <a:pt x="5190" y="1264"/>
                  </a:lnTo>
                  <a:lnTo>
                    <a:pt x="5157" y="1245"/>
                  </a:lnTo>
                  <a:lnTo>
                    <a:pt x="5124" y="1229"/>
                  </a:lnTo>
                  <a:lnTo>
                    <a:pt x="5089" y="1214"/>
                  </a:lnTo>
                  <a:lnTo>
                    <a:pt x="5053" y="1200"/>
                  </a:lnTo>
                  <a:lnTo>
                    <a:pt x="5016" y="1187"/>
                  </a:lnTo>
                  <a:lnTo>
                    <a:pt x="4979" y="1176"/>
                  </a:lnTo>
                  <a:lnTo>
                    <a:pt x="4939" y="1165"/>
                  </a:lnTo>
                  <a:lnTo>
                    <a:pt x="4900" y="1156"/>
                  </a:lnTo>
                  <a:lnTo>
                    <a:pt x="4859" y="1147"/>
                  </a:lnTo>
                  <a:lnTo>
                    <a:pt x="4817" y="1141"/>
                  </a:lnTo>
                  <a:lnTo>
                    <a:pt x="4776" y="1137"/>
                  </a:lnTo>
                  <a:lnTo>
                    <a:pt x="4733" y="1132"/>
                  </a:lnTo>
                  <a:lnTo>
                    <a:pt x="4689" y="1131"/>
                  </a:lnTo>
                  <a:lnTo>
                    <a:pt x="4645" y="1129"/>
                  </a:lnTo>
                  <a:lnTo>
                    <a:pt x="4645" y="1129"/>
                  </a:lnTo>
                  <a:lnTo>
                    <a:pt x="4606" y="1131"/>
                  </a:lnTo>
                  <a:lnTo>
                    <a:pt x="4568" y="1132"/>
                  </a:lnTo>
                  <a:lnTo>
                    <a:pt x="4568" y="1132"/>
                  </a:lnTo>
                  <a:lnTo>
                    <a:pt x="4579" y="1110"/>
                  </a:lnTo>
                  <a:lnTo>
                    <a:pt x="4589" y="1085"/>
                  </a:lnTo>
                  <a:lnTo>
                    <a:pt x="4597" y="1063"/>
                  </a:lnTo>
                  <a:lnTo>
                    <a:pt x="4604" y="1039"/>
                  </a:lnTo>
                  <a:lnTo>
                    <a:pt x="4610" y="1015"/>
                  </a:lnTo>
                  <a:lnTo>
                    <a:pt x="4613" y="989"/>
                  </a:lnTo>
                  <a:lnTo>
                    <a:pt x="4616" y="965"/>
                  </a:lnTo>
                  <a:lnTo>
                    <a:pt x="4618" y="939"/>
                  </a:lnTo>
                  <a:lnTo>
                    <a:pt x="4618" y="939"/>
                  </a:lnTo>
                  <a:lnTo>
                    <a:pt x="4616" y="910"/>
                  </a:lnTo>
                  <a:lnTo>
                    <a:pt x="4613" y="882"/>
                  </a:lnTo>
                  <a:lnTo>
                    <a:pt x="4607" y="853"/>
                  </a:lnTo>
                  <a:lnTo>
                    <a:pt x="4600" y="826"/>
                  </a:lnTo>
                  <a:lnTo>
                    <a:pt x="4591" y="799"/>
                  </a:lnTo>
                  <a:lnTo>
                    <a:pt x="4580" y="772"/>
                  </a:lnTo>
                  <a:lnTo>
                    <a:pt x="4567" y="746"/>
                  </a:lnTo>
                  <a:lnTo>
                    <a:pt x="4553" y="720"/>
                  </a:lnTo>
                  <a:lnTo>
                    <a:pt x="4536" y="695"/>
                  </a:lnTo>
                  <a:lnTo>
                    <a:pt x="4517" y="670"/>
                  </a:lnTo>
                  <a:lnTo>
                    <a:pt x="4497" y="646"/>
                  </a:lnTo>
                  <a:lnTo>
                    <a:pt x="4476" y="624"/>
                  </a:lnTo>
                  <a:lnTo>
                    <a:pt x="4453" y="601"/>
                  </a:lnTo>
                  <a:lnTo>
                    <a:pt x="4428" y="580"/>
                  </a:lnTo>
                  <a:lnTo>
                    <a:pt x="4402" y="560"/>
                  </a:lnTo>
                  <a:lnTo>
                    <a:pt x="4375" y="541"/>
                  </a:lnTo>
                  <a:lnTo>
                    <a:pt x="4346" y="521"/>
                  </a:lnTo>
                  <a:lnTo>
                    <a:pt x="4316" y="504"/>
                  </a:lnTo>
                  <a:lnTo>
                    <a:pt x="4284" y="486"/>
                  </a:lnTo>
                  <a:lnTo>
                    <a:pt x="4253" y="471"/>
                  </a:lnTo>
                  <a:lnTo>
                    <a:pt x="4218" y="456"/>
                  </a:lnTo>
                  <a:lnTo>
                    <a:pt x="4183" y="443"/>
                  </a:lnTo>
                  <a:lnTo>
                    <a:pt x="4148" y="431"/>
                  </a:lnTo>
                  <a:lnTo>
                    <a:pt x="4112" y="418"/>
                  </a:lnTo>
                  <a:lnTo>
                    <a:pt x="4074" y="409"/>
                  </a:lnTo>
                  <a:lnTo>
                    <a:pt x="4035" y="400"/>
                  </a:lnTo>
                  <a:lnTo>
                    <a:pt x="3996" y="393"/>
                  </a:lnTo>
                  <a:lnTo>
                    <a:pt x="3957" y="387"/>
                  </a:lnTo>
                  <a:lnTo>
                    <a:pt x="3916" y="381"/>
                  </a:lnTo>
                  <a:lnTo>
                    <a:pt x="3874" y="378"/>
                  </a:lnTo>
                  <a:lnTo>
                    <a:pt x="3831" y="376"/>
                  </a:lnTo>
                  <a:lnTo>
                    <a:pt x="3789" y="375"/>
                  </a:lnTo>
                  <a:lnTo>
                    <a:pt x="3789" y="375"/>
                  </a:lnTo>
                  <a:lnTo>
                    <a:pt x="3741" y="376"/>
                  </a:lnTo>
                  <a:lnTo>
                    <a:pt x="3694" y="379"/>
                  </a:lnTo>
                  <a:lnTo>
                    <a:pt x="3649" y="384"/>
                  </a:lnTo>
                  <a:lnTo>
                    <a:pt x="3603" y="390"/>
                  </a:lnTo>
                  <a:lnTo>
                    <a:pt x="3603" y="390"/>
                  </a:lnTo>
                  <a:lnTo>
                    <a:pt x="3593" y="369"/>
                  </a:lnTo>
                  <a:lnTo>
                    <a:pt x="3581" y="348"/>
                  </a:lnTo>
                  <a:lnTo>
                    <a:pt x="3567" y="328"/>
                  </a:lnTo>
                  <a:lnTo>
                    <a:pt x="3554" y="308"/>
                  </a:lnTo>
                  <a:lnTo>
                    <a:pt x="3538" y="289"/>
                  </a:lnTo>
                  <a:lnTo>
                    <a:pt x="3522" y="269"/>
                  </a:lnTo>
                  <a:lnTo>
                    <a:pt x="3505" y="251"/>
                  </a:lnTo>
                  <a:lnTo>
                    <a:pt x="3486" y="233"/>
                  </a:lnTo>
                  <a:lnTo>
                    <a:pt x="3468" y="216"/>
                  </a:lnTo>
                  <a:lnTo>
                    <a:pt x="3446" y="200"/>
                  </a:lnTo>
                  <a:lnTo>
                    <a:pt x="3425" y="183"/>
                  </a:lnTo>
                  <a:lnTo>
                    <a:pt x="3404" y="168"/>
                  </a:lnTo>
                  <a:lnTo>
                    <a:pt x="3380" y="153"/>
                  </a:lnTo>
                  <a:lnTo>
                    <a:pt x="3357" y="138"/>
                  </a:lnTo>
                  <a:lnTo>
                    <a:pt x="3332" y="124"/>
                  </a:lnTo>
                  <a:lnTo>
                    <a:pt x="3308" y="111"/>
                  </a:lnTo>
                  <a:lnTo>
                    <a:pt x="3280" y="99"/>
                  </a:lnTo>
                  <a:lnTo>
                    <a:pt x="3253" y="86"/>
                  </a:lnTo>
                  <a:lnTo>
                    <a:pt x="3226" y="74"/>
                  </a:lnTo>
                  <a:lnTo>
                    <a:pt x="3199" y="64"/>
                  </a:lnTo>
                  <a:lnTo>
                    <a:pt x="3169" y="55"/>
                  </a:lnTo>
                  <a:lnTo>
                    <a:pt x="3140" y="46"/>
                  </a:lnTo>
                  <a:lnTo>
                    <a:pt x="3110" y="37"/>
                  </a:lnTo>
                  <a:lnTo>
                    <a:pt x="3080" y="29"/>
                  </a:lnTo>
                  <a:lnTo>
                    <a:pt x="3048" y="23"/>
                  </a:lnTo>
                  <a:lnTo>
                    <a:pt x="3016" y="17"/>
                  </a:lnTo>
                  <a:lnTo>
                    <a:pt x="2984" y="12"/>
                  </a:lnTo>
                  <a:lnTo>
                    <a:pt x="2951" y="8"/>
                  </a:lnTo>
                  <a:lnTo>
                    <a:pt x="2918" y="5"/>
                  </a:lnTo>
                  <a:lnTo>
                    <a:pt x="2885" y="3"/>
                  </a:lnTo>
                  <a:lnTo>
                    <a:pt x="2850" y="2"/>
                  </a:lnTo>
                  <a:lnTo>
                    <a:pt x="2817" y="0"/>
                  </a:lnTo>
                  <a:lnTo>
                    <a:pt x="2817" y="0"/>
                  </a:lnTo>
                  <a:lnTo>
                    <a:pt x="2764" y="2"/>
                  </a:lnTo>
                  <a:lnTo>
                    <a:pt x="2713" y="5"/>
                  </a:lnTo>
                  <a:lnTo>
                    <a:pt x="2663" y="11"/>
                  </a:lnTo>
                  <a:lnTo>
                    <a:pt x="2615" y="17"/>
                  </a:lnTo>
                  <a:lnTo>
                    <a:pt x="2566" y="28"/>
                  </a:lnTo>
                  <a:lnTo>
                    <a:pt x="2519" y="38"/>
                  </a:lnTo>
                  <a:lnTo>
                    <a:pt x="2474" y="52"/>
                  </a:lnTo>
                  <a:lnTo>
                    <a:pt x="2430" y="65"/>
                  </a:lnTo>
                  <a:lnTo>
                    <a:pt x="2388" y="82"/>
                  </a:lnTo>
                  <a:lnTo>
                    <a:pt x="2347" y="100"/>
                  </a:lnTo>
                  <a:lnTo>
                    <a:pt x="2308" y="120"/>
                  </a:lnTo>
                  <a:lnTo>
                    <a:pt x="2270" y="141"/>
                  </a:lnTo>
                  <a:lnTo>
                    <a:pt x="2234" y="163"/>
                  </a:lnTo>
                  <a:lnTo>
                    <a:pt x="2201" y="188"/>
                  </a:lnTo>
                  <a:lnTo>
                    <a:pt x="2169" y="213"/>
                  </a:lnTo>
                  <a:lnTo>
                    <a:pt x="2141" y="239"/>
                  </a:lnTo>
                  <a:lnTo>
                    <a:pt x="2141" y="239"/>
                  </a:lnTo>
                  <a:lnTo>
                    <a:pt x="2092" y="222"/>
                  </a:lnTo>
                  <a:lnTo>
                    <a:pt x="2042" y="207"/>
                  </a:lnTo>
                  <a:lnTo>
                    <a:pt x="1990" y="195"/>
                  </a:lnTo>
                  <a:lnTo>
                    <a:pt x="1937" y="185"/>
                  </a:lnTo>
                  <a:lnTo>
                    <a:pt x="1882" y="177"/>
                  </a:lnTo>
                  <a:lnTo>
                    <a:pt x="1827" y="171"/>
                  </a:lnTo>
                  <a:lnTo>
                    <a:pt x="1771" y="166"/>
                  </a:lnTo>
                  <a:lnTo>
                    <a:pt x="1713" y="166"/>
                  </a:lnTo>
                  <a:lnTo>
                    <a:pt x="1713" y="166"/>
                  </a:lnTo>
                  <a:lnTo>
                    <a:pt x="1667" y="166"/>
                  </a:lnTo>
                  <a:lnTo>
                    <a:pt x="1620" y="169"/>
                  </a:lnTo>
                  <a:lnTo>
                    <a:pt x="1574" y="172"/>
                  </a:lnTo>
                  <a:lnTo>
                    <a:pt x="1529" y="178"/>
                  </a:lnTo>
                  <a:lnTo>
                    <a:pt x="1485" y="185"/>
                  </a:lnTo>
                  <a:lnTo>
                    <a:pt x="1443" y="194"/>
                  </a:lnTo>
                  <a:lnTo>
                    <a:pt x="1401" y="203"/>
                  </a:lnTo>
                  <a:lnTo>
                    <a:pt x="1360" y="215"/>
                  </a:lnTo>
                  <a:lnTo>
                    <a:pt x="1319" y="227"/>
                  </a:lnTo>
                  <a:lnTo>
                    <a:pt x="1280" y="240"/>
                  </a:lnTo>
                  <a:lnTo>
                    <a:pt x="1242" y="255"/>
                  </a:lnTo>
                  <a:lnTo>
                    <a:pt x="1206" y="272"/>
                  </a:lnTo>
                  <a:lnTo>
                    <a:pt x="1170" y="289"/>
                  </a:lnTo>
                  <a:lnTo>
                    <a:pt x="1135" y="307"/>
                  </a:lnTo>
                  <a:lnTo>
                    <a:pt x="1103" y="326"/>
                  </a:lnTo>
                  <a:lnTo>
                    <a:pt x="1072" y="348"/>
                  </a:lnTo>
                  <a:lnTo>
                    <a:pt x="1042" y="369"/>
                  </a:lnTo>
                  <a:lnTo>
                    <a:pt x="1013" y="391"/>
                  </a:lnTo>
                  <a:lnTo>
                    <a:pt x="986" y="414"/>
                  </a:lnTo>
                  <a:lnTo>
                    <a:pt x="960" y="438"/>
                  </a:lnTo>
                  <a:lnTo>
                    <a:pt x="937" y="464"/>
                  </a:lnTo>
                  <a:lnTo>
                    <a:pt x="915" y="489"/>
                  </a:lnTo>
                  <a:lnTo>
                    <a:pt x="895" y="517"/>
                  </a:lnTo>
                  <a:lnTo>
                    <a:pt x="877" y="544"/>
                  </a:lnTo>
                  <a:lnTo>
                    <a:pt x="860" y="571"/>
                  </a:lnTo>
                  <a:lnTo>
                    <a:pt x="847" y="600"/>
                  </a:lnTo>
                  <a:lnTo>
                    <a:pt x="835" y="630"/>
                  </a:lnTo>
                  <a:lnTo>
                    <a:pt x="824" y="660"/>
                  </a:lnTo>
                  <a:lnTo>
                    <a:pt x="817" y="690"/>
                  </a:lnTo>
                  <a:lnTo>
                    <a:pt x="811" y="720"/>
                  </a:lnTo>
                  <a:lnTo>
                    <a:pt x="808" y="752"/>
                  </a:lnTo>
                  <a:lnTo>
                    <a:pt x="806" y="784"/>
                  </a:lnTo>
                  <a:lnTo>
                    <a:pt x="806" y="784"/>
                  </a:lnTo>
                  <a:lnTo>
                    <a:pt x="806" y="812"/>
                  </a:lnTo>
                  <a:lnTo>
                    <a:pt x="809" y="839"/>
                  </a:lnTo>
                  <a:lnTo>
                    <a:pt x="814" y="868"/>
                  </a:lnTo>
                  <a:lnTo>
                    <a:pt x="821" y="895"/>
                  </a:lnTo>
                  <a:lnTo>
                    <a:pt x="829" y="921"/>
                  </a:lnTo>
                  <a:lnTo>
                    <a:pt x="838" y="948"/>
                  </a:lnTo>
                  <a:lnTo>
                    <a:pt x="850" y="974"/>
                  </a:lnTo>
                  <a:lnTo>
                    <a:pt x="863" y="999"/>
                  </a:lnTo>
                  <a:lnTo>
                    <a:pt x="863" y="999"/>
                  </a:lnTo>
                  <a:lnTo>
                    <a:pt x="833" y="1005"/>
                  </a:lnTo>
                  <a:lnTo>
                    <a:pt x="803" y="1013"/>
                  </a:lnTo>
                  <a:lnTo>
                    <a:pt x="746" y="1028"/>
                  </a:lnTo>
                  <a:lnTo>
                    <a:pt x="717" y="1039"/>
                  </a:lnTo>
                  <a:lnTo>
                    <a:pt x="690" y="1048"/>
                  </a:lnTo>
                  <a:lnTo>
                    <a:pt x="664" y="1058"/>
                  </a:lnTo>
                  <a:lnTo>
                    <a:pt x="638" y="1070"/>
                  </a:lnTo>
                  <a:lnTo>
                    <a:pt x="613" y="1082"/>
                  </a:lnTo>
                  <a:lnTo>
                    <a:pt x="589" y="1094"/>
                  </a:lnTo>
                  <a:lnTo>
                    <a:pt x="565" y="1108"/>
                  </a:lnTo>
                  <a:lnTo>
                    <a:pt x="542" y="1123"/>
                  </a:lnTo>
                  <a:lnTo>
                    <a:pt x="521" y="1137"/>
                  </a:lnTo>
                  <a:lnTo>
                    <a:pt x="500" y="1152"/>
                  </a:lnTo>
                  <a:lnTo>
                    <a:pt x="480" y="1168"/>
                  </a:lnTo>
                  <a:lnTo>
                    <a:pt x="460" y="1185"/>
                  </a:lnTo>
                  <a:lnTo>
                    <a:pt x="442" y="1202"/>
                  </a:lnTo>
                  <a:lnTo>
                    <a:pt x="424" y="1218"/>
                  </a:lnTo>
                  <a:lnTo>
                    <a:pt x="409" y="1236"/>
                  </a:lnTo>
                  <a:lnTo>
                    <a:pt x="392" y="1254"/>
                  </a:lnTo>
                  <a:lnTo>
                    <a:pt x="379" y="1273"/>
                  </a:lnTo>
                  <a:lnTo>
                    <a:pt x="365" y="1292"/>
                  </a:lnTo>
                  <a:lnTo>
                    <a:pt x="353" y="1312"/>
                  </a:lnTo>
                  <a:lnTo>
                    <a:pt x="343" y="1331"/>
                  </a:lnTo>
                  <a:lnTo>
                    <a:pt x="334" y="1353"/>
                  </a:lnTo>
                  <a:lnTo>
                    <a:pt x="324" y="1374"/>
                  </a:lnTo>
                  <a:lnTo>
                    <a:pt x="317" y="1395"/>
                  </a:lnTo>
                  <a:lnTo>
                    <a:pt x="311" y="1416"/>
                  </a:lnTo>
                  <a:lnTo>
                    <a:pt x="306" y="1437"/>
                  </a:lnTo>
                  <a:lnTo>
                    <a:pt x="303" y="1460"/>
                  </a:lnTo>
                  <a:lnTo>
                    <a:pt x="302" y="1481"/>
                  </a:lnTo>
                  <a:lnTo>
                    <a:pt x="300" y="1503"/>
                  </a:lnTo>
                  <a:lnTo>
                    <a:pt x="300" y="1503"/>
                  </a:lnTo>
                  <a:lnTo>
                    <a:pt x="302" y="1537"/>
                  </a:lnTo>
                  <a:lnTo>
                    <a:pt x="306" y="1568"/>
                  </a:lnTo>
                  <a:lnTo>
                    <a:pt x="314" y="1600"/>
                  </a:lnTo>
                  <a:lnTo>
                    <a:pt x="323" y="1630"/>
                  </a:lnTo>
                  <a:lnTo>
                    <a:pt x="323" y="1630"/>
                  </a:lnTo>
                  <a:lnTo>
                    <a:pt x="288" y="1651"/>
                  </a:lnTo>
                  <a:lnTo>
                    <a:pt x="254" y="1672"/>
                  </a:lnTo>
                  <a:lnTo>
                    <a:pt x="220" y="1697"/>
                  </a:lnTo>
                  <a:lnTo>
                    <a:pt x="190" y="1721"/>
                  </a:lnTo>
                  <a:lnTo>
                    <a:pt x="161" y="1746"/>
                  </a:lnTo>
                  <a:lnTo>
                    <a:pt x="134" y="1774"/>
                  </a:lnTo>
                  <a:lnTo>
                    <a:pt x="110" y="1801"/>
                  </a:lnTo>
                  <a:lnTo>
                    <a:pt x="87" y="1829"/>
                  </a:lnTo>
                  <a:lnTo>
                    <a:pt x="68" y="1860"/>
                  </a:lnTo>
                  <a:lnTo>
                    <a:pt x="51" y="1890"/>
                  </a:lnTo>
                  <a:lnTo>
                    <a:pt x="36" y="1921"/>
                  </a:lnTo>
                  <a:lnTo>
                    <a:pt x="23" y="1953"/>
                  </a:lnTo>
                  <a:lnTo>
                    <a:pt x="13" y="1985"/>
                  </a:lnTo>
                  <a:lnTo>
                    <a:pt x="6" y="2018"/>
                  </a:lnTo>
                  <a:lnTo>
                    <a:pt x="1" y="2053"/>
                  </a:lnTo>
                  <a:lnTo>
                    <a:pt x="0" y="2087"/>
                  </a:lnTo>
                  <a:lnTo>
                    <a:pt x="0" y="2087"/>
                  </a:lnTo>
                  <a:lnTo>
                    <a:pt x="1" y="2118"/>
                  </a:lnTo>
                  <a:lnTo>
                    <a:pt x="4" y="2146"/>
                  </a:lnTo>
                  <a:lnTo>
                    <a:pt x="10" y="2176"/>
                  </a:lnTo>
                  <a:lnTo>
                    <a:pt x="18" y="2205"/>
                  </a:lnTo>
                  <a:lnTo>
                    <a:pt x="27" y="2232"/>
                  </a:lnTo>
                  <a:lnTo>
                    <a:pt x="39" y="2261"/>
                  </a:lnTo>
                  <a:lnTo>
                    <a:pt x="53" y="2288"/>
                  </a:lnTo>
                  <a:lnTo>
                    <a:pt x="68" y="2314"/>
                  </a:lnTo>
                  <a:lnTo>
                    <a:pt x="84" y="2339"/>
                  </a:lnTo>
                  <a:lnTo>
                    <a:pt x="104" y="2365"/>
                  </a:lnTo>
                  <a:lnTo>
                    <a:pt x="124" y="2389"/>
                  </a:lnTo>
                  <a:lnTo>
                    <a:pt x="146" y="2413"/>
                  </a:lnTo>
                  <a:lnTo>
                    <a:pt x="170" y="2436"/>
                  </a:lnTo>
                  <a:lnTo>
                    <a:pt x="196" y="2459"/>
                  </a:lnTo>
                  <a:lnTo>
                    <a:pt x="223" y="2480"/>
                  </a:lnTo>
                  <a:lnTo>
                    <a:pt x="251" y="2499"/>
                  </a:lnTo>
                  <a:lnTo>
                    <a:pt x="281" y="2519"/>
                  </a:lnTo>
                  <a:lnTo>
                    <a:pt x="312" y="2537"/>
                  </a:lnTo>
                  <a:lnTo>
                    <a:pt x="344" y="2555"/>
                  </a:lnTo>
                  <a:lnTo>
                    <a:pt x="377" y="2570"/>
                  </a:lnTo>
                  <a:lnTo>
                    <a:pt x="412" y="2585"/>
                  </a:lnTo>
                  <a:lnTo>
                    <a:pt x="448" y="2601"/>
                  </a:lnTo>
                  <a:lnTo>
                    <a:pt x="484" y="2613"/>
                  </a:lnTo>
                  <a:lnTo>
                    <a:pt x="524" y="2625"/>
                  </a:lnTo>
                  <a:lnTo>
                    <a:pt x="561" y="2635"/>
                  </a:lnTo>
                  <a:lnTo>
                    <a:pt x="602" y="2644"/>
                  </a:lnTo>
                  <a:lnTo>
                    <a:pt x="643" y="2652"/>
                  </a:lnTo>
                  <a:lnTo>
                    <a:pt x="684" y="2658"/>
                  </a:lnTo>
                  <a:lnTo>
                    <a:pt x="726" y="2664"/>
                  </a:lnTo>
                  <a:lnTo>
                    <a:pt x="768" y="2667"/>
                  </a:lnTo>
                  <a:lnTo>
                    <a:pt x="812" y="2670"/>
                  </a:lnTo>
                  <a:lnTo>
                    <a:pt x="856" y="2670"/>
                  </a:lnTo>
                  <a:lnTo>
                    <a:pt x="856" y="2670"/>
                  </a:lnTo>
                  <a:lnTo>
                    <a:pt x="915" y="2668"/>
                  </a:lnTo>
                  <a:lnTo>
                    <a:pt x="915" y="2668"/>
                  </a:lnTo>
                  <a:lnTo>
                    <a:pt x="942" y="2682"/>
                  </a:lnTo>
                  <a:lnTo>
                    <a:pt x="969" y="2696"/>
                  </a:lnTo>
                  <a:lnTo>
                    <a:pt x="998" y="2708"/>
                  </a:lnTo>
                  <a:lnTo>
                    <a:pt x="1028" y="2718"/>
                  </a:lnTo>
                  <a:lnTo>
                    <a:pt x="1058" y="2729"/>
                  </a:lnTo>
                  <a:lnTo>
                    <a:pt x="1088" y="2738"/>
                  </a:lnTo>
                  <a:lnTo>
                    <a:pt x="1120" y="2747"/>
                  </a:lnTo>
                  <a:lnTo>
                    <a:pt x="1152" y="2754"/>
                  </a:lnTo>
                  <a:lnTo>
                    <a:pt x="1185" y="2762"/>
                  </a:lnTo>
                  <a:lnTo>
                    <a:pt x="1218" y="2768"/>
                  </a:lnTo>
                  <a:lnTo>
                    <a:pt x="1253" y="2774"/>
                  </a:lnTo>
                  <a:lnTo>
                    <a:pt x="1286" y="2779"/>
                  </a:lnTo>
                  <a:lnTo>
                    <a:pt x="1321" y="2782"/>
                  </a:lnTo>
                  <a:lnTo>
                    <a:pt x="1357" y="2785"/>
                  </a:lnTo>
                  <a:lnTo>
                    <a:pt x="1392" y="2786"/>
                  </a:lnTo>
                  <a:lnTo>
                    <a:pt x="1428" y="2786"/>
                  </a:lnTo>
                  <a:lnTo>
                    <a:pt x="1428" y="2786"/>
                  </a:lnTo>
                  <a:lnTo>
                    <a:pt x="1466" y="2786"/>
                  </a:lnTo>
                  <a:lnTo>
                    <a:pt x="1503" y="2783"/>
                  </a:lnTo>
                  <a:lnTo>
                    <a:pt x="1540" y="2782"/>
                  </a:lnTo>
                  <a:lnTo>
                    <a:pt x="1576" y="2777"/>
                  </a:lnTo>
                  <a:lnTo>
                    <a:pt x="1612" y="2773"/>
                  </a:lnTo>
                  <a:lnTo>
                    <a:pt x="1648" y="2767"/>
                  </a:lnTo>
                  <a:lnTo>
                    <a:pt x="1683" y="2760"/>
                  </a:lnTo>
                  <a:lnTo>
                    <a:pt x="1716" y="2751"/>
                  </a:lnTo>
                  <a:lnTo>
                    <a:pt x="1750" y="2744"/>
                  </a:lnTo>
                  <a:lnTo>
                    <a:pt x="1783" y="2733"/>
                  </a:lnTo>
                  <a:lnTo>
                    <a:pt x="1814" y="2723"/>
                  </a:lnTo>
                  <a:lnTo>
                    <a:pt x="1846" y="2712"/>
                  </a:lnTo>
                  <a:lnTo>
                    <a:pt x="1876" y="2700"/>
                  </a:lnTo>
                  <a:lnTo>
                    <a:pt x="1907" y="2687"/>
                  </a:lnTo>
                  <a:lnTo>
                    <a:pt x="1935" y="2673"/>
                  </a:lnTo>
                  <a:lnTo>
                    <a:pt x="1962" y="2658"/>
                  </a:lnTo>
                  <a:lnTo>
                    <a:pt x="1962" y="2658"/>
                  </a:lnTo>
                  <a:lnTo>
                    <a:pt x="2009" y="2673"/>
                  </a:lnTo>
                  <a:lnTo>
                    <a:pt x="2058" y="2687"/>
                  </a:lnTo>
                  <a:lnTo>
                    <a:pt x="2106" y="2700"/>
                  </a:lnTo>
                  <a:lnTo>
                    <a:pt x="2157" y="2712"/>
                  </a:lnTo>
                  <a:lnTo>
                    <a:pt x="2208" y="2723"/>
                  </a:lnTo>
                  <a:lnTo>
                    <a:pt x="2263" y="2733"/>
                  </a:lnTo>
                  <a:lnTo>
                    <a:pt x="2317" y="2744"/>
                  </a:lnTo>
                  <a:lnTo>
                    <a:pt x="2373" y="2751"/>
                  </a:lnTo>
                  <a:lnTo>
                    <a:pt x="2429" y="2760"/>
                  </a:lnTo>
                  <a:lnTo>
                    <a:pt x="2486" y="2767"/>
                  </a:lnTo>
                  <a:lnTo>
                    <a:pt x="2545" y="2773"/>
                  </a:lnTo>
                  <a:lnTo>
                    <a:pt x="2606" y="2777"/>
                  </a:lnTo>
                  <a:lnTo>
                    <a:pt x="2666" y="2782"/>
                  </a:lnTo>
                  <a:lnTo>
                    <a:pt x="2726" y="2783"/>
                  </a:lnTo>
                  <a:lnTo>
                    <a:pt x="2788" y="2786"/>
                  </a:lnTo>
                  <a:lnTo>
                    <a:pt x="2852" y="2786"/>
                  </a:lnTo>
                  <a:lnTo>
                    <a:pt x="2852" y="2786"/>
                  </a:lnTo>
                  <a:lnTo>
                    <a:pt x="2909" y="2786"/>
                  </a:lnTo>
                  <a:lnTo>
                    <a:pt x="2966" y="2785"/>
                  </a:lnTo>
                  <a:lnTo>
                    <a:pt x="3024" y="2782"/>
                  </a:lnTo>
                  <a:lnTo>
                    <a:pt x="3080" y="2779"/>
                  </a:lnTo>
                  <a:lnTo>
                    <a:pt x="3134" y="2774"/>
                  </a:lnTo>
                  <a:lnTo>
                    <a:pt x="3188" y="2770"/>
                  </a:lnTo>
                  <a:lnTo>
                    <a:pt x="3243" y="2764"/>
                  </a:lnTo>
                  <a:lnTo>
                    <a:pt x="3295" y="2757"/>
                  </a:lnTo>
                  <a:lnTo>
                    <a:pt x="3347" y="2750"/>
                  </a:lnTo>
                  <a:lnTo>
                    <a:pt x="3398" y="2741"/>
                  </a:lnTo>
                  <a:lnTo>
                    <a:pt x="3448" y="2732"/>
                  </a:lnTo>
                  <a:lnTo>
                    <a:pt x="3498" y="2723"/>
                  </a:lnTo>
                  <a:lnTo>
                    <a:pt x="3545" y="2712"/>
                  </a:lnTo>
                  <a:lnTo>
                    <a:pt x="3591" y="2700"/>
                  </a:lnTo>
                  <a:lnTo>
                    <a:pt x="3638" y="2690"/>
                  </a:lnTo>
                  <a:lnTo>
                    <a:pt x="3682" y="2676"/>
                  </a:lnTo>
                  <a:lnTo>
                    <a:pt x="3682" y="2676"/>
                  </a:lnTo>
                  <a:lnTo>
                    <a:pt x="3709" y="2690"/>
                  </a:lnTo>
                  <a:lnTo>
                    <a:pt x="3736" y="2700"/>
                  </a:lnTo>
                  <a:lnTo>
                    <a:pt x="3763" y="2712"/>
                  </a:lnTo>
                  <a:lnTo>
                    <a:pt x="3794" y="2723"/>
                  </a:lnTo>
                  <a:lnTo>
                    <a:pt x="3822" y="2732"/>
                  </a:lnTo>
                  <a:lnTo>
                    <a:pt x="3852" y="2741"/>
                  </a:lnTo>
                  <a:lnTo>
                    <a:pt x="3883" y="2750"/>
                  </a:lnTo>
                  <a:lnTo>
                    <a:pt x="3914" y="2757"/>
                  </a:lnTo>
                  <a:lnTo>
                    <a:pt x="3946" y="2764"/>
                  </a:lnTo>
                  <a:lnTo>
                    <a:pt x="3978" y="2770"/>
                  </a:lnTo>
                  <a:lnTo>
                    <a:pt x="4011" y="2774"/>
                  </a:lnTo>
                  <a:lnTo>
                    <a:pt x="4044" y="2779"/>
                  </a:lnTo>
                  <a:lnTo>
                    <a:pt x="4077" y="2782"/>
                  </a:lnTo>
                  <a:lnTo>
                    <a:pt x="4112" y="2785"/>
                  </a:lnTo>
                  <a:lnTo>
                    <a:pt x="4147" y="2786"/>
                  </a:lnTo>
                  <a:lnTo>
                    <a:pt x="4182" y="2786"/>
                  </a:lnTo>
                  <a:lnTo>
                    <a:pt x="4182" y="2786"/>
                  </a:lnTo>
                  <a:lnTo>
                    <a:pt x="4224" y="2785"/>
                  </a:lnTo>
                  <a:lnTo>
                    <a:pt x="4266" y="2783"/>
                  </a:lnTo>
                  <a:lnTo>
                    <a:pt x="4308" y="2780"/>
                  </a:lnTo>
                  <a:lnTo>
                    <a:pt x="4349" y="2774"/>
                  </a:lnTo>
                  <a:lnTo>
                    <a:pt x="4388" y="2768"/>
                  </a:lnTo>
                  <a:lnTo>
                    <a:pt x="4429" y="2762"/>
                  </a:lnTo>
                  <a:lnTo>
                    <a:pt x="4467" y="2753"/>
                  </a:lnTo>
                  <a:lnTo>
                    <a:pt x="4505" y="2742"/>
                  </a:lnTo>
                  <a:lnTo>
                    <a:pt x="4542" y="2732"/>
                  </a:lnTo>
                  <a:lnTo>
                    <a:pt x="4579" y="2720"/>
                  </a:lnTo>
                  <a:lnTo>
                    <a:pt x="4613" y="2706"/>
                  </a:lnTo>
                  <a:lnTo>
                    <a:pt x="4648" y="2693"/>
                  </a:lnTo>
                  <a:lnTo>
                    <a:pt x="4680" y="2676"/>
                  </a:lnTo>
                  <a:lnTo>
                    <a:pt x="4713" y="2661"/>
                  </a:lnTo>
                  <a:lnTo>
                    <a:pt x="4743" y="2643"/>
                  </a:lnTo>
                  <a:lnTo>
                    <a:pt x="4772" y="2625"/>
                  </a:lnTo>
                  <a:lnTo>
                    <a:pt x="4801" y="2605"/>
                  </a:lnTo>
                  <a:lnTo>
                    <a:pt x="4828" y="2585"/>
                  </a:lnTo>
                  <a:lnTo>
                    <a:pt x="4853" y="2564"/>
                  </a:lnTo>
                  <a:lnTo>
                    <a:pt x="4878" y="2543"/>
                  </a:lnTo>
                  <a:lnTo>
                    <a:pt x="4900" y="2521"/>
                  </a:lnTo>
                  <a:lnTo>
                    <a:pt x="4920" y="2498"/>
                  </a:lnTo>
                  <a:lnTo>
                    <a:pt x="4939" y="2474"/>
                  </a:lnTo>
                  <a:lnTo>
                    <a:pt x="4958" y="2448"/>
                  </a:lnTo>
                  <a:lnTo>
                    <a:pt x="4974" y="2424"/>
                  </a:lnTo>
                  <a:lnTo>
                    <a:pt x="4989" y="2398"/>
                  </a:lnTo>
                  <a:lnTo>
                    <a:pt x="5001" y="2371"/>
                  </a:lnTo>
                  <a:lnTo>
                    <a:pt x="5012" y="2344"/>
                  </a:lnTo>
                  <a:lnTo>
                    <a:pt x="5021" y="2317"/>
                  </a:lnTo>
                  <a:lnTo>
                    <a:pt x="5028" y="2290"/>
                  </a:lnTo>
                  <a:lnTo>
                    <a:pt x="5033" y="2261"/>
                  </a:lnTo>
                  <a:lnTo>
                    <a:pt x="5036" y="2232"/>
                  </a:lnTo>
                  <a:lnTo>
                    <a:pt x="5036" y="2232"/>
                  </a:lnTo>
                  <a:lnTo>
                    <a:pt x="5087" y="2213"/>
                  </a:lnTo>
                  <a:lnTo>
                    <a:pt x="5136" y="2192"/>
                  </a:lnTo>
                  <a:lnTo>
                    <a:pt x="5182" y="2167"/>
                  </a:lnTo>
                  <a:lnTo>
                    <a:pt x="5226" y="2142"/>
                  </a:lnTo>
                  <a:lnTo>
                    <a:pt x="5267" y="2115"/>
                  </a:lnTo>
                  <a:lnTo>
                    <a:pt x="5305" y="2084"/>
                  </a:lnTo>
                  <a:lnTo>
                    <a:pt x="5341" y="2054"/>
                  </a:lnTo>
                  <a:lnTo>
                    <a:pt x="5373" y="2021"/>
                  </a:lnTo>
                  <a:lnTo>
                    <a:pt x="5401" y="1986"/>
                  </a:lnTo>
                  <a:lnTo>
                    <a:pt x="5427" y="1952"/>
                  </a:lnTo>
                  <a:lnTo>
                    <a:pt x="5439" y="1932"/>
                  </a:lnTo>
                  <a:lnTo>
                    <a:pt x="5450" y="1914"/>
                  </a:lnTo>
                  <a:lnTo>
                    <a:pt x="5459" y="1896"/>
                  </a:lnTo>
                  <a:lnTo>
                    <a:pt x="5468" y="1876"/>
                  </a:lnTo>
                  <a:lnTo>
                    <a:pt x="5475" y="1857"/>
                  </a:lnTo>
                  <a:lnTo>
                    <a:pt x="5483" y="1837"/>
                  </a:lnTo>
                  <a:lnTo>
                    <a:pt x="5487" y="1816"/>
                  </a:lnTo>
                  <a:lnTo>
                    <a:pt x="5493" y="1796"/>
                  </a:lnTo>
                  <a:lnTo>
                    <a:pt x="5496" y="1775"/>
                  </a:lnTo>
                  <a:lnTo>
                    <a:pt x="5499" y="1755"/>
                  </a:lnTo>
                  <a:lnTo>
                    <a:pt x="5501" y="1734"/>
                  </a:lnTo>
                  <a:lnTo>
                    <a:pt x="5501" y="1713"/>
                  </a:lnTo>
                  <a:lnTo>
                    <a:pt x="5501" y="1713"/>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Freeform 6"/>
            <p:cNvSpPr>
              <a:spLocks/>
            </p:cNvSpPr>
            <p:nvPr/>
          </p:nvSpPr>
          <p:spPr bwMode="auto">
            <a:xfrm>
              <a:off x="990600" y="1447800"/>
              <a:ext cx="1066800" cy="527777"/>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Freeform 7"/>
            <p:cNvSpPr>
              <a:spLocks/>
            </p:cNvSpPr>
            <p:nvPr/>
          </p:nvSpPr>
          <p:spPr bwMode="auto">
            <a:xfrm>
              <a:off x="533400" y="990600"/>
              <a:ext cx="941658" cy="873261"/>
            </a:xfrm>
            <a:custGeom>
              <a:avLst/>
              <a:gdLst/>
              <a:ahLst/>
              <a:cxnLst>
                <a:cxn ang="0">
                  <a:pos x="5314" y="2199"/>
                </a:cxn>
                <a:cxn ang="0">
                  <a:pos x="5250" y="1992"/>
                </a:cxn>
                <a:cxn ang="0">
                  <a:pos x="5143" y="1808"/>
                </a:cxn>
                <a:cxn ang="0">
                  <a:pos x="4999" y="1654"/>
                </a:cxn>
                <a:cxn ang="0">
                  <a:pos x="4972" y="1438"/>
                </a:cxn>
                <a:cxn ang="0">
                  <a:pos x="4949" y="1205"/>
                </a:cxn>
                <a:cxn ang="0">
                  <a:pos x="4833" y="888"/>
                </a:cxn>
                <a:cxn ang="0">
                  <a:pos x="4553" y="548"/>
                </a:cxn>
                <a:cxn ang="0">
                  <a:pos x="4162" y="337"/>
                </a:cxn>
                <a:cxn ang="0">
                  <a:pos x="3937" y="291"/>
                </a:cxn>
                <a:cxn ang="0">
                  <a:pos x="3726" y="288"/>
                </a:cxn>
                <a:cxn ang="0">
                  <a:pos x="3490" y="333"/>
                </a:cxn>
                <a:cxn ang="0">
                  <a:pos x="3309" y="341"/>
                </a:cxn>
                <a:cxn ang="0">
                  <a:pos x="3127" y="191"/>
                </a:cxn>
                <a:cxn ang="0">
                  <a:pos x="2915" y="80"/>
                </a:cxn>
                <a:cxn ang="0">
                  <a:pos x="2679" y="15"/>
                </a:cxn>
                <a:cxn ang="0">
                  <a:pos x="2445" y="1"/>
                </a:cxn>
                <a:cxn ang="0">
                  <a:pos x="2094" y="71"/>
                </a:cxn>
                <a:cxn ang="0">
                  <a:pos x="1790" y="238"/>
                </a:cxn>
                <a:cxn ang="0">
                  <a:pos x="1551" y="485"/>
                </a:cxn>
                <a:cxn ang="0">
                  <a:pos x="1410" y="754"/>
                </a:cxn>
                <a:cxn ang="0">
                  <a:pos x="1153" y="724"/>
                </a:cxn>
                <a:cxn ang="0">
                  <a:pos x="948" y="742"/>
                </a:cxn>
                <a:cxn ang="0">
                  <a:pos x="653" y="839"/>
                </a:cxn>
                <a:cxn ang="0">
                  <a:pos x="299" y="1102"/>
                </a:cxn>
                <a:cxn ang="0">
                  <a:pos x="70" y="1480"/>
                </a:cxn>
                <a:cxn ang="0">
                  <a:pos x="10" y="1730"/>
                </a:cxn>
                <a:cxn ang="0">
                  <a:pos x="1" y="1939"/>
                </a:cxn>
                <a:cxn ang="0">
                  <a:pos x="39" y="2176"/>
                </a:cxn>
                <a:cxn ang="0">
                  <a:pos x="123" y="2395"/>
                </a:cxn>
                <a:cxn ang="0">
                  <a:pos x="248" y="2591"/>
                </a:cxn>
                <a:cxn ang="0">
                  <a:pos x="348" y="2749"/>
                </a:cxn>
                <a:cxn ang="0">
                  <a:pos x="249" y="3017"/>
                </a:cxn>
                <a:cxn ang="0">
                  <a:pos x="220" y="3275"/>
                </a:cxn>
                <a:cxn ang="0">
                  <a:pos x="244" y="3507"/>
                </a:cxn>
                <a:cxn ang="0">
                  <a:pos x="359" y="3824"/>
                </a:cxn>
                <a:cxn ang="0">
                  <a:pos x="640" y="4164"/>
                </a:cxn>
                <a:cxn ang="0">
                  <a:pos x="1031" y="4376"/>
                </a:cxn>
                <a:cxn ang="0">
                  <a:pos x="1256" y="4422"/>
                </a:cxn>
                <a:cxn ang="0">
                  <a:pos x="1458" y="4425"/>
                </a:cxn>
                <a:cxn ang="0">
                  <a:pos x="1605" y="4634"/>
                </a:cxn>
                <a:cxn ang="0">
                  <a:pos x="1803" y="4797"/>
                </a:cxn>
                <a:cxn ang="0">
                  <a:pos x="2040" y="4903"/>
                </a:cxn>
                <a:cxn ang="0">
                  <a:pos x="2306" y="4941"/>
                </a:cxn>
                <a:cxn ang="0">
                  <a:pos x="2497" y="4922"/>
                </a:cxn>
                <a:cxn ang="0">
                  <a:pos x="2699" y="4856"/>
                </a:cxn>
                <a:cxn ang="0">
                  <a:pos x="2880" y="4749"/>
                </a:cxn>
                <a:cxn ang="0">
                  <a:pos x="3048" y="4586"/>
                </a:cxn>
                <a:cxn ang="0">
                  <a:pos x="3329" y="4709"/>
                </a:cxn>
                <a:cxn ang="0">
                  <a:pos x="3644" y="4752"/>
                </a:cxn>
                <a:cxn ang="0">
                  <a:pos x="3849" y="4735"/>
                </a:cxn>
                <a:cxn ang="0">
                  <a:pos x="4144" y="4638"/>
                </a:cxn>
                <a:cxn ang="0">
                  <a:pos x="4498" y="4374"/>
                </a:cxn>
                <a:cxn ang="0">
                  <a:pos x="4727" y="3996"/>
                </a:cxn>
                <a:cxn ang="0">
                  <a:pos x="4787" y="3746"/>
                </a:cxn>
                <a:cxn ang="0">
                  <a:pos x="4793" y="3505"/>
                </a:cxn>
                <a:cxn ang="0">
                  <a:pos x="4771" y="3223"/>
                </a:cxn>
                <a:cxn ang="0">
                  <a:pos x="5003" y="3076"/>
                </a:cxn>
                <a:cxn ang="0">
                  <a:pos x="5182" y="2869"/>
                </a:cxn>
                <a:cxn ang="0">
                  <a:pos x="5295" y="2616"/>
                </a:cxn>
                <a:cxn ang="0">
                  <a:pos x="5328" y="2366"/>
                </a:cxn>
              </a:cxnLst>
              <a:rect l="0" t="0" r="r" b="b"/>
              <a:pathLst>
                <a:path w="5328" h="4941">
                  <a:moveTo>
                    <a:pt x="5328" y="2366"/>
                  </a:moveTo>
                  <a:lnTo>
                    <a:pt x="5328" y="2366"/>
                  </a:lnTo>
                  <a:lnTo>
                    <a:pt x="5328" y="2338"/>
                  </a:lnTo>
                  <a:lnTo>
                    <a:pt x="5327" y="2310"/>
                  </a:lnTo>
                  <a:lnTo>
                    <a:pt x="5324" y="2281"/>
                  </a:lnTo>
                  <a:lnTo>
                    <a:pt x="5321" y="2254"/>
                  </a:lnTo>
                  <a:lnTo>
                    <a:pt x="5317" y="2226"/>
                  </a:lnTo>
                  <a:lnTo>
                    <a:pt x="5314" y="2199"/>
                  </a:lnTo>
                  <a:lnTo>
                    <a:pt x="5308" y="2172"/>
                  </a:lnTo>
                  <a:lnTo>
                    <a:pt x="5302" y="2146"/>
                  </a:lnTo>
                  <a:lnTo>
                    <a:pt x="5295" y="2119"/>
                  </a:lnTo>
                  <a:lnTo>
                    <a:pt x="5288" y="2093"/>
                  </a:lnTo>
                  <a:lnTo>
                    <a:pt x="5280" y="2067"/>
                  </a:lnTo>
                  <a:lnTo>
                    <a:pt x="5270" y="2042"/>
                  </a:lnTo>
                  <a:lnTo>
                    <a:pt x="5261" y="2016"/>
                  </a:lnTo>
                  <a:lnTo>
                    <a:pt x="5250" y="1992"/>
                  </a:lnTo>
                  <a:lnTo>
                    <a:pt x="5240" y="1968"/>
                  </a:lnTo>
                  <a:lnTo>
                    <a:pt x="5228" y="1943"/>
                  </a:lnTo>
                  <a:lnTo>
                    <a:pt x="5215" y="1920"/>
                  </a:lnTo>
                  <a:lnTo>
                    <a:pt x="5202" y="1896"/>
                  </a:lnTo>
                  <a:lnTo>
                    <a:pt x="5188" y="1874"/>
                  </a:lnTo>
                  <a:lnTo>
                    <a:pt x="5174" y="1851"/>
                  </a:lnTo>
                  <a:lnTo>
                    <a:pt x="5160" y="1829"/>
                  </a:lnTo>
                  <a:lnTo>
                    <a:pt x="5143" y="1808"/>
                  </a:lnTo>
                  <a:lnTo>
                    <a:pt x="5128" y="1787"/>
                  </a:lnTo>
                  <a:lnTo>
                    <a:pt x="5111" y="1767"/>
                  </a:lnTo>
                  <a:lnTo>
                    <a:pt x="5094" y="1747"/>
                  </a:lnTo>
                  <a:lnTo>
                    <a:pt x="5076" y="1727"/>
                  </a:lnTo>
                  <a:lnTo>
                    <a:pt x="5057" y="1708"/>
                  </a:lnTo>
                  <a:lnTo>
                    <a:pt x="5038" y="1689"/>
                  </a:lnTo>
                  <a:lnTo>
                    <a:pt x="5019" y="1671"/>
                  </a:lnTo>
                  <a:lnTo>
                    <a:pt x="4999" y="1654"/>
                  </a:lnTo>
                  <a:lnTo>
                    <a:pt x="4979" y="1637"/>
                  </a:lnTo>
                  <a:lnTo>
                    <a:pt x="4958" y="1621"/>
                  </a:lnTo>
                  <a:lnTo>
                    <a:pt x="4958" y="1621"/>
                  </a:lnTo>
                  <a:lnTo>
                    <a:pt x="4964" y="1576"/>
                  </a:lnTo>
                  <a:lnTo>
                    <a:pt x="4969" y="1530"/>
                  </a:lnTo>
                  <a:lnTo>
                    <a:pt x="4971" y="1484"/>
                  </a:lnTo>
                  <a:lnTo>
                    <a:pt x="4972" y="1438"/>
                  </a:lnTo>
                  <a:lnTo>
                    <a:pt x="4972" y="1438"/>
                  </a:lnTo>
                  <a:lnTo>
                    <a:pt x="4972" y="1407"/>
                  </a:lnTo>
                  <a:lnTo>
                    <a:pt x="4971" y="1378"/>
                  </a:lnTo>
                  <a:lnTo>
                    <a:pt x="4969" y="1348"/>
                  </a:lnTo>
                  <a:lnTo>
                    <a:pt x="4966" y="1320"/>
                  </a:lnTo>
                  <a:lnTo>
                    <a:pt x="4963" y="1291"/>
                  </a:lnTo>
                  <a:lnTo>
                    <a:pt x="4959" y="1262"/>
                  </a:lnTo>
                  <a:lnTo>
                    <a:pt x="4955" y="1233"/>
                  </a:lnTo>
                  <a:lnTo>
                    <a:pt x="4949" y="1205"/>
                  </a:lnTo>
                  <a:lnTo>
                    <a:pt x="4943" y="1178"/>
                  </a:lnTo>
                  <a:lnTo>
                    <a:pt x="4936" y="1149"/>
                  </a:lnTo>
                  <a:lnTo>
                    <a:pt x="4929" y="1122"/>
                  </a:lnTo>
                  <a:lnTo>
                    <a:pt x="4921" y="1094"/>
                  </a:lnTo>
                  <a:lnTo>
                    <a:pt x="4903" y="1041"/>
                  </a:lnTo>
                  <a:lnTo>
                    <a:pt x="4882" y="989"/>
                  </a:lnTo>
                  <a:lnTo>
                    <a:pt x="4859" y="937"/>
                  </a:lnTo>
                  <a:lnTo>
                    <a:pt x="4833" y="888"/>
                  </a:lnTo>
                  <a:lnTo>
                    <a:pt x="4806" y="840"/>
                  </a:lnTo>
                  <a:lnTo>
                    <a:pt x="4776" y="793"/>
                  </a:lnTo>
                  <a:lnTo>
                    <a:pt x="4744" y="748"/>
                  </a:lnTo>
                  <a:lnTo>
                    <a:pt x="4710" y="704"/>
                  </a:lnTo>
                  <a:lnTo>
                    <a:pt x="4673" y="662"/>
                  </a:lnTo>
                  <a:lnTo>
                    <a:pt x="4636" y="622"/>
                  </a:lnTo>
                  <a:lnTo>
                    <a:pt x="4595" y="584"/>
                  </a:lnTo>
                  <a:lnTo>
                    <a:pt x="4553" y="548"/>
                  </a:lnTo>
                  <a:lnTo>
                    <a:pt x="4510" y="513"/>
                  </a:lnTo>
                  <a:lnTo>
                    <a:pt x="4465" y="482"/>
                  </a:lnTo>
                  <a:lnTo>
                    <a:pt x="4418" y="451"/>
                  </a:lnTo>
                  <a:lnTo>
                    <a:pt x="4369" y="424"/>
                  </a:lnTo>
                  <a:lnTo>
                    <a:pt x="4320" y="398"/>
                  </a:lnTo>
                  <a:lnTo>
                    <a:pt x="4268" y="376"/>
                  </a:lnTo>
                  <a:lnTo>
                    <a:pt x="4216" y="354"/>
                  </a:lnTo>
                  <a:lnTo>
                    <a:pt x="4162" y="337"/>
                  </a:lnTo>
                  <a:lnTo>
                    <a:pt x="4135" y="329"/>
                  </a:lnTo>
                  <a:lnTo>
                    <a:pt x="4108" y="320"/>
                  </a:lnTo>
                  <a:lnTo>
                    <a:pt x="4080" y="314"/>
                  </a:lnTo>
                  <a:lnTo>
                    <a:pt x="4053" y="309"/>
                  </a:lnTo>
                  <a:lnTo>
                    <a:pt x="4024" y="303"/>
                  </a:lnTo>
                  <a:lnTo>
                    <a:pt x="3995" y="298"/>
                  </a:lnTo>
                  <a:lnTo>
                    <a:pt x="3967" y="294"/>
                  </a:lnTo>
                  <a:lnTo>
                    <a:pt x="3937" y="291"/>
                  </a:lnTo>
                  <a:lnTo>
                    <a:pt x="3909" y="288"/>
                  </a:lnTo>
                  <a:lnTo>
                    <a:pt x="3879" y="286"/>
                  </a:lnTo>
                  <a:lnTo>
                    <a:pt x="3850" y="285"/>
                  </a:lnTo>
                  <a:lnTo>
                    <a:pt x="3819" y="285"/>
                  </a:lnTo>
                  <a:lnTo>
                    <a:pt x="3819" y="285"/>
                  </a:lnTo>
                  <a:lnTo>
                    <a:pt x="3789" y="285"/>
                  </a:lnTo>
                  <a:lnTo>
                    <a:pt x="3757" y="286"/>
                  </a:lnTo>
                  <a:lnTo>
                    <a:pt x="3726" y="288"/>
                  </a:lnTo>
                  <a:lnTo>
                    <a:pt x="3696" y="291"/>
                  </a:lnTo>
                  <a:lnTo>
                    <a:pt x="3666" y="294"/>
                  </a:lnTo>
                  <a:lnTo>
                    <a:pt x="3636" y="299"/>
                  </a:lnTo>
                  <a:lnTo>
                    <a:pt x="3606" y="305"/>
                  </a:lnTo>
                  <a:lnTo>
                    <a:pt x="3577" y="311"/>
                  </a:lnTo>
                  <a:lnTo>
                    <a:pt x="3547" y="317"/>
                  </a:lnTo>
                  <a:lnTo>
                    <a:pt x="3518" y="325"/>
                  </a:lnTo>
                  <a:lnTo>
                    <a:pt x="3490" y="333"/>
                  </a:lnTo>
                  <a:lnTo>
                    <a:pt x="3461" y="341"/>
                  </a:lnTo>
                  <a:lnTo>
                    <a:pt x="3433" y="351"/>
                  </a:lnTo>
                  <a:lnTo>
                    <a:pt x="3405" y="362"/>
                  </a:lnTo>
                  <a:lnTo>
                    <a:pt x="3378" y="373"/>
                  </a:lnTo>
                  <a:lnTo>
                    <a:pt x="3351" y="384"/>
                  </a:lnTo>
                  <a:lnTo>
                    <a:pt x="3351" y="384"/>
                  </a:lnTo>
                  <a:lnTo>
                    <a:pt x="3331" y="363"/>
                  </a:lnTo>
                  <a:lnTo>
                    <a:pt x="3309" y="341"/>
                  </a:lnTo>
                  <a:lnTo>
                    <a:pt x="3288" y="320"/>
                  </a:lnTo>
                  <a:lnTo>
                    <a:pt x="3267" y="300"/>
                  </a:lnTo>
                  <a:lnTo>
                    <a:pt x="3245" y="280"/>
                  </a:lnTo>
                  <a:lnTo>
                    <a:pt x="3222" y="261"/>
                  </a:lnTo>
                  <a:lnTo>
                    <a:pt x="3199" y="243"/>
                  </a:lnTo>
                  <a:lnTo>
                    <a:pt x="3175" y="225"/>
                  </a:lnTo>
                  <a:lnTo>
                    <a:pt x="3152" y="207"/>
                  </a:lnTo>
                  <a:lnTo>
                    <a:pt x="3127" y="191"/>
                  </a:lnTo>
                  <a:lnTo>
                    <a:pt x="3101" y="174"/>
                  </a:lnTo>
                  <a:lnTo>
                    <a:pt x="3076" y="159"/>
                  </a:lnTo>
                  <a:lnTo>
                    <a:pt x="3050" y="145"/>
                  </a:lnTo>
                  <a:lnTo>
                    <a:pt x="3023" y="129"/>
                  </a:lnTo>
                  <a:lnTo>
                    <a:pt x="2997" y="117"/>
                  </a:lnTo>
                  <a:lnTo>
                    <a:pt x="2970" y="104"/>
                  </a:lnTo>
                  <a:lnTo>
                    <a:pt x="2942" y="92"/>
                  </a:lnTo>
                  <a:lnTo>
                    <a:pt x="2915" y="80"/>
                  </a:lnTo>
                  <a:lnTo>
                    <a:pt x="2887" y="69"/>
                  </a:lnTo>
                  <a:lnTo>
                    <a:pt x="2857" y="59"/>
                  </a:lnTo>
                  <a:lnTo>
                    <a:pt x="2829" y="51"/>
                  </a:lnTo>
                  <a:lnTo>
                    <a:pt x="2800" y="41"/>
                  </a:lnTo>
                  <a:lnTo>
                    <a:pt x="2770" y="34"/>
                  </a:lnTo>
                  <a:lnTo>
                    <a:pt x="2739" y="27"/>
                  </a:lnTo>
                  <a:lnTo>
                    <a:pt x="2710" y="21"/>
                  </a:lnTo>
                  <a:lnTo>
                    <a:pt x="2679" y="15"/>
                  </a:lnTo>
                  <a:lnTo>
                    <a:pt x="2649" y="11"/>
                  </a:lnTo>
                  <a:lnTo>
                    <a:pt x="2618" y="7"/>
                  </a:lnTo>
                  <a:lnTo>
                    <a:pt x="2586" y="3"/>
                  </a:lnTo>
                  <a:lnTo>
                    <a:pt x="2555" y="1"/>
                  </a:lnTo>
                  <a:lnTo>
                    <a:pt x="2523" y="0"/>
                  </a:lnTo>
                  <a:lnTo>
                    <a:pt x="2491" y="0"/>
                  </a:lnTo>
                  <a:lnTo>
                    <a:pt x="2491" y="0"/>
                  </a:lnTo>
                  <a:lnTo>
                    <a:pt x="2445" y="1"/>
                  </a:lnTo>
                  <a:lnTo>
                    <a:pt x="2399" y="3"/>
                  </a:lnTo>
                  <a:lnTo>
                    <a:pt x="2354" y="8"/>
                  </a:lnTo>
                  <a:lnTo>
                    <a:pt x="2310" y="14"/>
                  </a:lnTo>
                  <a:lnTo>
                    <a:pt x="2265" y="22"/>
                  </a:lnTo>
                  <a:lnTo>
                    <a:pt x="2221" y="32"/>
                  </a:lnTo>
                  <a:lnTo>
                    <a:pt x="2178" y="44"/>
                  </a:lnTo>
                  <a:lnTo>
                    <a:pt x="2135" y="55"/>
                  </a:lnTo>
                  <a:lnTo>
                    <a:pt x="2094" y="71"/>
                  </a:lnTo>
                  <a:lnTo>
                    <a:pt x="2053" y="86"/>
                  </a:lnTo>
                  <a:lnTo>
                    <a:pt x="2013" y="104"/>
                  </a:lnTo>
                  <a:lnTo>
                    <a:pt x="1974" y="122"/>
                  </a:lnTo>
                  <a:lnTo>
                    <a:pt x="1935" y="142"/>
                  </a:lnTo>
                  <a:lnTo>
                    <a:pt x="1897" y="165"/>
                  </a:lnTo>
                  <a:lnTo>
                    <a:pt x="1861" y="187"/>
                  </a:lnTo>
                  <a:lnTo>
                    <a:pt x="1826" y="212"/>
                  </a:lnTo>
                  <a:lnTo>
                    <a:pt x="1790" y="238"/>
                  </a:lnTo>
                  <a:lnTo>
                    <a:pt x="1757" y="264"/>
                  </a:lnTo>
                  <a:lnTo>
                    <a:pt x="1724" y="292"/>
                  </a:lnTo>
                  <a:lnTo>
                    <a:pt x="1693" y="321"/>
                  </a:lnTo>
                  <a:lnTo>
                    <a:pt x="1662" y="352"/>
                  </a:lnTo>
                  <a:lnTo>
                    <a:pt x="1632" y="384"/>
                  </a:lnTo>
                  <a:lnTo>
                    <a:pt x="1604" y="417"/>
                  </a:lnTo>
                  <a:lnTo>
                    <a:pt x="1577" y="450"/>
                  </a:lnTo>
                  <a:lnTo>
                    <a:pt x="1551" y="485"/>
                  </a:lnTo>
                  <a:lnTo>
                    <a:pt x="1528" y="521"/>
                  </a:lnTo>
                  <a:lnTo>
                    <a:pt x="1504" y="557"/>
                  </a:lnTo>
                  <a:lnTo>
                    <a:pt x="1483" y="595"/>
                  </a:lnTo>
                  <a:lnTo>
                    <a:pt x="1462" y="634"/>
                  </a:lnTo>
                  <a:lnTo>
                    <a:pt x="1443" y="672"/>
                  </a:lnTo>
                  <a:lnTo>
                    <a:pt x="1425" y="712"/>
                  </a:lnTo>
                  <a:lnTo>
                    <a:pt x="1410" y="754"/>
                  </a:lnTo>
                  <a:lnTo>
                    <a:pt x="1410" y="754"/>
                  </a:lnTo>
                  <a:lnTo>
                    <a:pt x="1378" y="747"/>
                  </a:lnTo>
                  <a:lnTo>
                    <a:pt x="1347" y="741"/>
                  </a:lnTo>
                  <a:lnTo>
                    <a:pt x="1316" y="736"/>
                  </a:lnTo>
                  <a:lnTo>
                    <a:pt x="1284" y="731"/>
                  </a:lnTo>
                  <a:lnTo>
                    <a:pt x="1251" y="729"/>
                  </a:lnTo>
                  <a:lnTo>
                    <a:pt x="1219" y="727"/>
                  </a:lnTo>
                  <a:lnTo>
                    <a:pt x="1186" y="725"/>
                  </a:lnTo>
                  <a:lnTo>
                    <a:pt x="1153" y="724"/>
                  </a:lnTo>
                  <a:lnTo>
                    <a:pt x="1153" y="724"/>
                  </a:lnTo>
                  <a:lnTo>
                    <a:pt x="1123" y="724"/>
                  </a:lnTo>
                  <a:lnTo>
                    <a:pt x="1093" y="725"/>
                  </a:lnTo>
                  <a:lnTo>
                    <a:pt x="1064" y="728"/>
                  </a:lnTo>
                  <a:lnTo>
                    <a:pt x="1035" y="730"/>
                  </a:lnTo>
                  <a:lnTo>
                    <a:pt x="1006" y="734"/>
                  </a:lnTo>
                  <a:lnTo>
                    <a:pt x="978" y="737"/>
                  </a:lnTo>
                  <a:lnTo>
                    <a:pt x="948" y="742"/>
                  </a:lnTo>
                  <a:lnTo>
                    <a:pt x="920" y="748"/>
                  </a:lnTo>
                  <a:lnTo>
                    <a:pt x="893" y="754"/>
                  </a:lnTo>
                  <a:lnTo>
                    <a:pt x="865" y="761"/>
                  </a:lnTo>
                  <a:lnTo>
                    <a:pt x="838" y="768"/>
                  </a:lnTo>
                  <a:lnTo>
                    <a:pt x="810" y="776"/>
                  </a:lnTo>
                  <a:lnTo>
                    <a:pt x="756" y="795"/>
                  </a:lnTo>
                  <a:lnTo>
                    <a:pt x="704" y="815"/>
                  </a:lnTo>
                  <a:lnTo>
                    <a:pt x="653" y="839"/>
                  </a:lnTo>
                  <a:lnTo>
                    <a:pt x="603" y="863"/>
                  </a:lnTo>
                  <a:lnTo>
                    <a:pt x="555" y="892"/>
                  </a:lnTo>
                  <a:lnTo>
                    <a:pt x="508" y="921"/>
                  </a:lnTo>
                  <a:lnTo>
                    <a:pt x="463" y="954"/>
                  </a:lnTo>
                  <a:lnTo>
                    <a:pt x="419" y="988"/>
                  </a:lnTo>
                  <a:lnTo>
                    <a:pt x="378" y="1023"/>
                  </a:lnTo>
                  <a:lnTo>
                    <a:pt x="338" y="1062"/>
                  </a:lnTo>
                  <a:lnTo>
                    <a:pt x="299" y="1102"/>
                  </a:lnTo>
                  <a:lnTo>
                    <a:pt x="263" y="1144"/>
                  </a:lnTo>
                  <a:lnTo>
                    <a:pt x="229" y="1187"/>
                  </a:lnTo>
                  <a:lnTo>
                    <a:pt x="197" y="1233"/>
                  </a:lnTo>
                  <a:lnTo>
                    <a:pt x="167" y="1279"/>
                  </a:lnTo>
                  <a:lnTo>
                    <a:pt x="139" y="1327"/>
                  </a:lnTo>
                  <a:lnTo>
                    <a:pt x="113" y="1378"/>
                  </a:lnTo>
                  <a:lnTo>
                    <a:pt x="91" y="1429"/>
                  </a:lnTo>
                  <a:lnTo>
                    <a:pt x="70" y="1480"/>
                  </a:lnTo>
                  <a:lnTo>
                    <a:pt x="52" y="1535"/>
                  </a:lnTo>
                  <a:lnTo>
                    <a:pt x="44" y="1562"/>
                  </a:lnTo>
                  <a:lnTo>
                    <a:pt x="37" y="1589"/>
                  </a:lnTo>
                  <a:lnTo>
                    <a:pt x="30" y="1617"/>
                  </a:lnTo>
                  <a:lnTo>
                    <a:pt x="24" y="1645"/>
                  </a:lnTo>
                  <a:lnTo>
                    <a:pt x="18" y="1674"/>
                  </a:lnTo>
                  <a:lnTo>
                    <a:pt x="13" y="1702"/>
                  </a:lnTo>
                  <a:lnTo>
                    <a:pt x="10" y="1730"/>
                  </a:lnTo>
                  <a:lnTo>
                    <a:pt x="6" y="1760"/>
                  </a:lnTo>
                  <a:lnTo>
                    <a:pt x="4" y="1789"/>
                  </a:lnTo>
                  <a:lnTo>
                    <a:pt x="1" y="1818"/>
                  </a:lnTo>
                  <a:lnTo>
                    <a:pt x="0" y="1848"/>
                  </a:lnTo>
                  <a:lnTo>
                    <a:pt x="0" y="1877"/>
                  </a:lnTo>
                  <a:lnTo>
                    <a:pt x="0" y="1877"/>
                  </a:lnTo>
                  <a:lnTo>
                    <a:pt x="0" y="1908"/>
                  </a:lnTo>
                  <a:lnTo>
                    <a:pt x="1" y="1939"/>
                  </a:lnTo>
                  <a:lnTo>
                    <a:pt x="4" y="1969"/>
                  </a:lnTo>
                  <a:lnTo>
                    <a:pt x="6" y="2000"/>
                  </a:lnTo>
                  <a:lnTo>
                    <a:pt x="10" y="2030"/>
                  </a:lnTo>
                  <a:lnTo>
                    <a:pt x="14" y="2060"/>
                  </a:lnTo>
                  <a:lnTo>
                    <a:pt x="19" y="2089"/>
                  </a:lnTo>
                  <a:lnTo>
                    <a:pt x="25" y="2119"/>
                  </a:lnTo>
                  <a:lnTo>
                    <a:pt x="32" y="2148"/>
                  </a:lnTo>
                  <a:lnTo>
                    <a:pt x="39" y="2176"/>
                  </a:lnTo>
                  <a:lnTo>
                    <a:pt x="47" y="2205"/>
                  </a:lnTo>
                  <a:lnTo>
                    <a:pt x="56" y="2233"/>
                  </a:lnTo>
                  <a:lnTo>
                    <a:pt x="65" y="2261"/>
                  </a:lnTo>
                  <a:lnTo>
                    <a:pt x="76" y="2288"/>
                  </a:lnTo>
                  <a:lnTo>
                    <a:pt x="86" y="2317"/>
                  </a:lnTo>
                  <a:lnTo>
                    <a:pt x="98" y="2342"/>
                  </a:lnTo>
                  <a:lnTo>
                    <a:pt x="110" y="2370"/>
                  </a:lnTo>
                  <a:lnTo>
                    <a:pt x="123" y="2395"/>
                  </a:lnTo>
                  <a:lnTo>
                    <a:pt x="137" y="2421"/>
                  </a:lnTo>
                  <a:lnTo>
                    <a:pt x="150" y="2447"/>
                  </a:lnTo>
                  <a:lnTo>
                    <a:pt x="165" y="2472"/>
                  </a:lnTo>
                  <a:lnTo>
                    <a:pt x="180" y="2497"/>
                  </a:lnTo>
                  <a:lnTo>
                    <a:pt x="196" y="2520"/>
                  </a:lnTo>
                  <a:lnTo>
                    <a:pt x="212" y="2544"/>
                  </a:lnTo>
                  <a:lnTo>
                    <a:pt x="230" y="2567"/>
                  </a:lnTo>
                  <a:lnTo>
                    <a:pt x="248" y="2591"/>
                  </a:lnTo>
                  <a:lnTo>
                    <a:pt x="265" y="2613"/>
                  </a:lnTo>
                  <a:lnTo>
                    <a:pt x="284" y="2635"/>
                  </a:lnTo>
                  <a:lnTo>
                    <a:pt x="303" y="2656"/>
                  </a:lnTo>
                  <a:lnTo>
                    <a:pt x="323" y="2677"/>
                  </a:lnTo>
                  <a:lnTo>
                    <a:pt x="343" y="2698"/>
                  </a:lnTo>
                  <a:lnTo>
                    <a:pt x="364" y="2718"/>
                  </a:lnTo>
                  <a:lnTo>
                    <a:pt x="364" y="2718"/>
                  </a:lnTo>
                  <a:lnTo>
                    <a:pt x="348" y="2749"/>
                  </a:lnTo>
                  <a:lnTo>
                    <a:pt x="331" y="2781"/>
                  </a:lnTo>
                  <a:lnTo>
                    <a:pt x="317" y="2814"/>
                  </a:lnTo>
                  <a:lnTo>
                    <a:pt x="303" y="2847"/>
                  </a:lnTo>
                  <a:lnTo>
                    <a:pt x="290" y="2880"/>
                  </a:lnTo>
                  <a:lnTo>
                    <a:pt x="278" y="2914"/>
                  </a:lnTo>
                  <a:lnTo>
                    <a:pt x="268" y="2948"/>
                  </a:lnTo>
                  <a:lnTo>
                    <a:pt x="258" y="2982"/>
                  </a:lnTo>
                  <a:lnTo>
                    <a:pt x="249" y="3017"/>
                  </a:lnTo>
                  <a:lnTo>
                    <a:pt x="242" y="3053"/>
                  </a:lnTo>
                  <a:lnTo>
                    <a:pt x="236" y="3089"/>
                  </a:lnTo>
                  <a:lnTo>
                    <a:pt x="230" y="3126"/>
                  </a:lnTo>
                  <a:lnTo>
                    <a:pt x="226" y="3162"/>
                  </a:lnTo>
                  <a:lnTo>
                    <a:pt x="223" y="3200"/>
                  </a:lnTo>
                  <a:lnTo>
                    <a:pt x="220" y="3238"/>
                  </a:lnTo>
                  <a:lnTo>
                    <a:pt x="220" y="3275"/>
                  </a:lnTo>
                  <a:lnTo>
                    <a:pt x="220" y="3275"/>
                  </a:lnTo>
                  <a:lnTo>
                    <a:pt x="220" y="3305"/>
                  </a:lnTo>
                  <a:lnTo>
                    <a:pt x="222" y="3334"/>
                  </a:lnTo>
                  <a:lnTo>
                    <a:pt x="224" y="3364"/>
                  </a:lnTo>
                  <a:lnTo>
                    <a:pt x="226" y="3393"/>
                  </a:lnTo>
                  <a:lnTo>
                    <a:pt x="230" y="3421"/>
                  </a:lnTo>
                  <a:lnTo>
                    <a:pt x="233" y="3451"/>
                  </a:lnTo>
                  <a:lnTo>
                    <a:pt x="238" y="3479"/>
                  </a:lnTo>
                  <a:lnTo>
                    <a:pt x="244" y="3507"/>
                  </a:lnTo>
                  <a:lnTo>
                    <a:pt x="250" y="3536"/>
                  </a:lnTo>
                  <a:lnTo>
                    <a:pt x="257" y="3563"/>
                  </a:lnTo>
                  <a:lnTo>
                    <a:pt x="264" y="3591"/>
                  </a:lnTo>
                  <a:lnTo>
                    <a:pt x="272" y="3618"/>
                  </a:lnTo>
                  <a:lnTo>
                    <a:pt x="290" y="3671"/>
                  </a:lnTo>
                  <a:lnTo>
                    <a:pt x="311" y="3724"/>
                  </a:lnTo>
                  <a:lnTo>
                    <a:pt x="334" y="3775"/>
                  </a:lnTo>
                  <a:lnTo>
                    <a:pt x="359" y="3824"/>
                  </a:lnTo>
                  <a:lnTo>
                    <a:pt x="388" y="3872"/>
                  </a:lnTo>
                  <a:lnTo>
                    <a:pt x="417" y="3920"/>
                  </a:lnTo>
                  <a:lnTo>
                    <a:pt x="449" y="3964"/>
                  </a:lnTo>
                  <a:lnTo>
                    <a:pt x="483" y="4008"/>
                  </a:lnTo>
                  <a:lnTo>
                    <a:pt x="520" y="4050"/>
                  </a:lnTo>
                  <a:lnTo>
                    <a:pt x="558" y="4090"/>
                  </a:lnTo>
                  <a:lnTo>
                    <a:pt x="598" y="4128"/>
                  </a:lnTo>
                  <a:lnTo>
                    <a:pt x="640" y="4164"/>
                  </a:lnTo>
                  <a:lnTo>
                    <a:pt x="683" y="4199"/>
                  </a:lnTo>
                  <a:lnTo>
                    <a:pt x="729" y="4230"/>
                  </a:lnTo>
                  <a:lnTo>
                    <a:pt x="775" y="4261"/>
                  </a:lnTo>
                  <a:lnTo>
                    <a:pt x="823" y="4288"/>
                  </a:lnTo>
                  <a:lnTo>
                    <a:pt x="873" y="4314"/>
                  </a:lnTo>
                  <a:lnTo>
                    <a:pt x="925" y="4338"/>
                  </a:lnTo>
                  <a:lnTo>
                    <a:pt x="977" y="4358"/>
                  </a:lnTo>
                  <a:lnTo>
                    <a:pt x="1031" y="4376"/>
                  </a:lnTo>
                  <a:lnTo>
                    <a:pt x="1058" y="4384"/>
                  </a:lnTo>
                  <a:lnTo>
                    <a:pt x="1085" y="4392"/>
                  </a:lnTo>
                  <a:lnTo>
                    <a:pt x="1113" y="4399"/>
                  </a:lnTo>
                  <a:lnTo>
                    <a:pt x="1141" y="4405"/>
                  </a:lnTo>
                  <a:lnTo>
                    <a:pt x="1170" y="4409"/>
                  </a:lnTo>
                  <a:lnTo>
                    <a:pt x="1198" y="4414"/>
                  </a:lnTo>
                  <a:lnTo>
                    <a:pt x="1226" y="4419"/>
                  </a:lnTo>
                  <a:lnTo>
                    <a:pt x="1256" y="4422"/>
                  </a:lnTo>
                  <a:lnTo>
                    <a:pt x="1285" y="4425"/>
                  </a:lnTo>
                  <a:lnTo>
                    <a:pt x="1315" y="4426"/>
                  </a:lnTo>
                  <a:lnTo>
                    <a:pt x="1344" y="4427"/>
                  </a:lnTo>
                  <a:lnTo>
                    <a:pt x="1373" y="4428"/>
                  </a:lnTo>
                  <a:lnTo>
                    <a:pt x="1373" y="4428"/>
                  </a:lnTo>
                  <a:lnTo>
                    <a:pt x="1416" y="4427"/>
                  </a:lnTo>
                  <a:lnTo>
                    <a:pt x="1458" y="4425"/>
                  </a:lnTo>
                  <a:lnTo>
                    <a:pt x="1458" y="4425"/>
                  </a:lnTo>
                  <a:lnTo>
                    <a:pt x="1473" y="4453"/>
                  </a:lnTo>
                  <a:lnTo>
                    <a:pt x="1489" y="4480"/>
                  </a:lnTo>
                  <a:lnTo>
                    <a:pt x="1506" y="4508"/>
                  </a:lnTo>
                  <a:lnTo>
                    <a:pt x="1524" y="4534"/>
                  </a:lnTo>
                  <a:lnTo>
                    <a:pt x="1544" y="4560"/>
                  </a:lnTo>
                  <a:lnTo>
                    <a:pt x="1563" y="4586"/>
                  </a:lnTo>
                  <a:lnTo>
                    <a:pt x="1584" y="4611"/>
                  </a:lnTo>
                  <a:lnTo>
                    <a:pt x="1605" y="4634"/>
                  </a:lnTo>
                  <a:lnTo>
                    <a:pt x="1628" y="4658"/>
                  </a:lnTo>
                  <a:lnTo>
                    <a:pt x="1650" y="4680"/>
                  </a:lnTo>
                  <a:lnTo>
                    <a:pt x="1674" y="4702"/>
                  </a:lnTo>
                  <a:lnTo>
                    <a:pt x="1698" y="4723"/>
                  </a:lnTo>
                  <a:lnTo>
                    <a:pt x="1723" y="4743"/>
                  </a:lnTo>
                  <a:lnTo>
                    <a:pt x="1749" y="4762"/>
                  </a:lnTo>
                  <a:lnTo>
                    <a:pt x="1776" y="4780"/>
                  </a:lnTo>
                  <a:lnTo>
                    <a:pt x="1803" y="4797"/>
                  </a:lnTo>
                  <a:lnTo>
                    <a:pt x="1830" y="4813"/>
                  </a:lnTo>
                  <a:lnTo>
                    <a:pt x="1859" y="4830"/>
                  </a:lnTo>
                  <a:lnTo>
                    <a:pt x="1888" y="4844"/>
                  </a:lnTo>
                  <a:lnTo>
                    <a:pt x="1917" y="4858"/>
                  </a:lnTo>
                  <a:lnTo>
                    <a:pt x="1947" y="4871"/>
                  </a:lnTo>
                  <a:lnTo>
                    <a:pt x="1978" y="4883"/>
                  </a:lnTo>
                  <a:lnTo>
                    <a:pt x="2008" y="4894"/>
                  </a:lnTo>
                  <a:lnTo>
                    <a:pt x="2040" y="4903"/>
                  </a:lnTo>
                  <a:lnTo>
                    <a:pt x="2072" y="4911"/>
                  </a:lnTo>
                  <a:lnTo>
                    <a:pt x="2104" y="4919"/>
                  </a:lnTo>
                  <a:lnTo>
                    <a:pt x="2137" y="4925"/>
                  </a:lnTo>
                  <a:lnTo>
                    <a:pt x="2169" y="4931"/>
                  </a:lnTo>
                  <a:lnTo>
                    <a:pt x="2204" y="4935"/>
                  </a:lnTo>
                  <a:lnTo>
                    <a:pt x="2237" y="4938"/>
                  </a:lnTo>
                  <a:lnTo>
                    <a:pt x="2271" y="4939"/>
                  </a:lnTo>
                  <a:lnTo>
                    <a:pt x="2306" y="4941"/>
                  </a:lnTo>
                  <a:lnTo>
                    <a:pt x="2306" y="4941"/>
                  </a:lnTo>
                  <a:lnTo>
                    <a:pt x="2333" y="4939"/>
                  </a:lnTo>
                  <a:lnTo>
                    <a:pt x="2361" y="4938"/>
                  </a:lnTo>
                  <a:lnTo>
                    <a:pt x="2389" y="4937"/>
                  </a:lnTo>
                  <a:lnTo>
                    <a:pt x="2417" y="4934"/>
                  </a:lnTo>
                  <a:lnTo>
                    <a:pt x="2444" y="4930"/>
                  </a:lnTo>
                  <a:lnTo>
                    <a:pt x="2471" y="4926"/>
                  </a:lnTo>
                  <a:lnTo>
                    <a:pt x="2497" y="4922"/>
                  </a:lnTo>
                  <a:lnTo>
                    <a:pt x="2524" y="4916"/>
                  </a:lnTo>
                  <a:lnTo>
                    <a:pt x="2550" y="4909"/>
                  </a:lnTo>
                  <a:lnTo>
                    <a:pt x="2576" y="4902"/>
                  </a:lnTo>
                  <a:lnTo>
                    <a:pt x="2601" y="4894"/>
                  </a:lnTo>
                  <a:lnTo>
                    <a:pt x="2626" y="4885"/>
                  </a:lnTo>
                  <a:lnTo>
                    <a:pt x="2651" y="4876"/>
                  </a:lnTo>
                  <a:lnTo>
                    <a:pt x="2676" y="4866"/>
                  </a:lnTo>
                  <a:lnTo>
                    <a:pt x="2699" y="4856"/>
                  </a:lnTo>
                  <a:lnTo>
                    <a:pt x="2724" y="4844"/>
                  </a:lnTo>
                  <a:lnTo>
                    <a:pt x="2747" y="4832"/>
                  </a:lnTo>
                  <a:lnTo>
                    <a:pt x="2770" y="4820"/>
                  </a:lnTo>
                  <a:lnTo>
                    <a:pt x="2792" y="4806"/>
                  </a:lnTo>
                  <a:lnTo>
                    <a:pt x="2815" y="4793"/>
                  </a:lnTo>
                  <a:lnTo>
                    <a:pt x="2837" y="4779"/>
                  </a:lnTo>
                  <a:lnTo>
                    <a:pt x="2858" y="4764"/>
                  </a:lnTo>
                  <a:lnTo>
                    <a:pt x="2880" y="4749"/>
                  </a:lnTo>
                  <a:lnTo>
                    <a:pt x="2901" y="4732"/>
                  </a:lnTo>
                  <a:lnTo>
                    <a:pt x="2921" y="4716"/>
                  </a:lnTo>
                  <a:lnTo>
                    <a:pt x="2940" y="4699"/>
                  </a:lnTo>
                  <a:lnTo>
                    <a:pt x="2979" y="4664"/>
                  </a:lnTo>
                  <a:lnTo>
                    <a:pt x="3014" y="4626"/>
                  </a:lnTo>
                  <a:lnTo>
                    <a:pt x="3032" y="4606"/>
                  </a:lnTo>
                  <a:lnTo>
                    <a:pt x="3048" y="4586"/>
                  </a:lnTo>
                  <a:lnTo>
                    <a:pt x="3048" y="4586"/>
                  </a:lnTo>
                  <a:lnTo>
                    <a:pt x="3081" y="4605"/>
                  </a:lnTo>
                  <a:lnTo>
                    <a:pt x="3114" y="4624"/>
                  </a:lnTo>
                  <a:lnTo>
                    <a:pt x="3149" y="4640"/>
                  </a:lnTo>
                  <a:lnTo>
                    <a:pt x="3183" y="4657"/>
                  </a:lnTo>
                  <a:lnTo>
                    <a:pt x="3220" y="4671"/>
                  </a:lnTo>
                  <a:lnTo>
                    <a:pt x="3255" y="4685"/>
                  </a:lnTo>
                  <a:lnTo>
                    <a:pt x="3292" y="4697"/>
                  </a:lnTo>
                  <a:lnTo>
                    <a:pt x="3329" y="4709"/>
                  </a:lnTo>
                  <a:lnTo>
                    <a:pt x="3367" y="4719"/>
                  </a:lnTo>
                  <a:lnTo>
                    <a:pt x="3406" y="4727"/>
                  </a:lnTo>
                  <a:lnTo>
                    <a:pt x="3444" y="4735"/>
                  </a:lnTo>
                  <a:lnTo>
                    <a:pt x="3484" y="4742"/>
                  </a:lnTo>
                  <a:lnTo>
                    <a:pt x="3523" y="4746"/>
                  </a:lnTo>
                  <a:lnTo>
                    <a:pt x="3563" y="4750"/>
                  </a:lnTo>
                  <a:lnTo>
                    <a:pt x="3604" y="4751"/>
                  </a:lnTo>
                  <a:lnTo>
                    <a:pt x="3644" y="4752"/>
                  </a:lnTo>
                  <a:lnTo>
                    <a:pt x="3644" y="4752"/>
                  </a:lnTo>
                  <a:lnTo>
                    <a:pt x="3675" y="4752"/>
                  </a:lnTo>
                  <a:lnTo>
                    <a:pt x="3704" y="4751"/>
                  </a:lnTo>
                  <a:lnTo>
                    <a:pt x="3733" y="4749"/>
                  </a:lnTo>
                  <a:lnTo>
                    <a:pt x="3762" y="4746"/>
                  </a:lnTo>
                  <a:lnTo>
                    <a:pt x="3791" y="4743"/>
                  </a:lnTo>
                  <a:lnTo>
                    <a:pt x="3819" y="4739"/>
                  </a:lnTo>
                  <a:lnTo>
                    <a:pt x="3849" y="4735"/>
                  </a:lnTo>
                  <a:lnTo>
                    <a:pt x="3877" y="4729"/>
                  </a:lnTo>
                  <a:lnTo>
                    <a:pt x="3904" y="4723"/>
                  </a:lnTo>
                  <a:lnTo>
                    <a:pt x="3932" y="4716"/>
                  </a:lnTo>
                  <a:lnTo>
                    <a:pt x="3960" y="4709"/>
                  </a:lnTo>
                  <a:lnTo>
                    <a:pt x="3987" y="4700"/>
                  </a:lnTo>
                  <a:lnTo>
                    <a:pt x="4041" y="4683"/>
                  </a:lnTo>
                  <a:lnTo>
                    <a:pt x="4093" y="4661"/>
                  </a:lnTo>
                  <a:lnTo>
                    <a:pt x="4144" y="4638"/>
                  </a:lnTo>
                  <a:lnTo>
                    <a:pt x="4194" y="4613"/>
                  </a:lnTo>
                  <a:lnTo>
                    <a:pt x="4242" y="4585"/>
                  </a:lnTo>
                  <a:lnTo>
                    <a:pt x="4289" y="4555"/>
                  </a:lnTo>
                  <a:lnTo>
                    <a:pt x="4334" y="4523"/>
                  </a:lnTo>
                  <a:lnTo>
                    <a:pt x="4378" y="4488"/>
                  </a:lnTo>
                  <a:lnTo>
                    <a:pt x="4420" y="4453"/>
                  </a:lnTo>
                  <a:lnTo>
                    <a:pt x="4460" y="4414"/>
                  </a:lnTo>
                  <a:lnTo>
                    <a:pt x="4498" y="4374"/>
                  </a:lnTo>
                  <a:lnTo>
                    <a:pt x="4534" y="4333"/>
                  </a:lnTo>
                  <a:lnTo>
                    <a:pt x="4568" y="4289"/>
                  </a:lnTo>
                  <a:lnTo>
                    <a:pt x="4600" y="4243"/>
                  </a:lnTo>
                  <a:lnTo>
                    <a:pt x="4631" y="4197"/>
                  </a:lnTo>
                  <a:lnTo>
                    <a:pt x="4658" y="4149"/>
                  </a:lnTo>
                  <a:lnTo>
                    <a:pt x="4684" y="4099"/>
                  </a:lnTo>
                  <a:lnTo>
                    <a:pt x="4706" y="4048"/>
                  </a:lnTo>
                  <a:lnTo>
                    <a:pt x="4727" y="3996"/>
                  </a:lnTo>
                  <a:lnTo>
                    <a:pt x="4745" y="3942"/>
                  </a:lnTo>
                  <a:lnTo>
                    <a:pt x="4753" y="3915"/>
                  </a:lnTo>
                  <a:lnTo>
                    <a:pt x="4760" y="3888"/>
                  </a:lnTo>
                  <a:lnTo>
                    <a:pt x="4767" y="3859"/>
                  </a:lnTo>
                  <a:lnTo>
                    <a:pt x="4773" y="3831"/>
                  </a:lnTo>
                  <a:lnTo>
                    <a:pt x="4779" y="3803"/>
                  </a:lnTo>
                  <a:lnTo>
                    <a:pt x="4784" y="3775"/>
                  </a:lnTo>
                  <a:lnTo>
                    <a:pt x="4787" y="3746"/>
                  </a:lnTo>
                  <a:lnTo>
                    <a:pt x="4791" y="3717"/>
                  </a:lnTo>
                  <a:lnTo>
                    <a:pt x="4793" y="3687"/>
                  </a:lnTo>
                  <a:lnTo>
                    <a:pt x="4796" y="3658"/>
                  </a:lnTo>
                  <a:lnTo>
                    <a:pt x="4797" y="3629"/>
                  </a:lnTo>
                  <a:lnTo>
                    <a:pt x="4797" y="3599"/>
                  </a:lnTo>
                  <a:lnTo>
                    <a:pt x="4797" y="3599"/>
                  </a:lnTo>
                  <a:lnTo>
                    <a:pt x="4796" y="3552"/>
                  </a:lnTo>
                  <a:lnTo>
                    <a:pt x="4793" y="3505"/>
                  </a:lnTo>
                  <a:lnTo>
                    <a:pt x="4789" y="3459"/>
                  </a:lnTo>
                  <a:lnTo>
                    <a:pt x="4782" y="3413"/>
                  </a:lnTo>
                  <a:lnTo>
                    <a:pt x="4773" y="3368"/>
                  </a:lnTo>
                  <a:lnTo>
                    <a:pt x="4764" y="3324"/>
                  </a:lnTo>
                  <a:lnTo>
                    <a:pt x="4752" y="3280"/>
                  </a:lnTo>
                  <a:lnTo>
                    <a:pt x="4739" y="3238"/>
                  </a:lnTo>
                  <a:lnTo>
                    <a:pt x="4739" y="3238"/>
                  </a:lnTo>
                  <a:lnTo>
                    <a:pt x="4771" y="3223"/>
                  </a:lnTo>
                  <a:lnTo>
                    <a:pt x="4803" y="3209"/>
                  </a:lnTo>
                  <a:lnTo>
                    <a:pt x="4833" y="3193"/>
                  </a:lnTo>
                  <a:lnTo>
                    <a:pt x="4863" y="3176"/>
                  </a:lnTo>
                  <a:lnTo>
                    <a:pt x="4892" y="3159"/>
                  </a:lnTo>
                  <a:lnTo>
                    <a:pt x="4922" y="3139"/>
                  </a:lnTo>
                  <a:lnTo>
                    <a:pt x="4950" y="3119"/>
                  </a:lnTo>
                  <a:lnTo>
                    <a:pt x="4977" y="3099"/>
                  </a:lnTo>
                  <a:lnTo>
                    <a:pt x="5003" y="3076"/>
                  </a:lnTo>
                  <a:lnTo>
                    <a:pt x="5029" y="3054"/>
                  </a:lnTo>
                  <a:lnTo>
                    <a:pt x="5054" y="3029"/>
                  </a:lnTo>
                  <a:lnTo>
                    <a:pt x="5077" y="3004"/>
                  </a:lnTo>
                  <a:lnTo>
                    <a:pt x="5100" y="2980"/>
                  </a:lnTo>
                  <a:lnTo>
                    <a:pt x="5122" y="2953"/>
                  </a:lnTo>
                  <a:lnTo>
                    <a:pt x="5143" y="2925"/>
                  </a:lnTo>
                  <a:lnTo>
                    <a:pt x="5163" y="2898"/>
                  </a:lnTo>
                  <a:lnTo>
                    <a:pt x="5182" y="2869"/>
                  </a:lnTo>
                  <a:lnTo>
                    <a:pt x="5200" y="2840"/>
                  </a:lnTo>
                  <a:lnTo>
                    <a:pt x="5217" y="2810"/>
                  </a:lnTo>
                  <a:lnTo>
                    <a:pt x="5233" y="2779"/>
                  </a:lnTo>
                  <a:lnTo>
                    <a:pt x="5248" y="2748"/>
                  </a:lnTo>
                  <a:lnTo>
                    <a:pt x="5261" y="2716"/>
                  </a:lnTo>
                  <a:lnTo>
                    <a:pt x="5274" y="2683"/>
                  </a:lnTo>
                  <a:lnTo>
                    <a:pt x="5284" y="2650"/>
                  </a:lnTo>
                  <a:lnTo>
                    <a:pt x="5295" y="2616"/>
                  </a:lnTo>
                  <a:lnTo>
                    <a:pt x="5303" y="2582"/>
                  </a:lnTo>
                  <a:lnTo>
                    <a:pt x="5310" y="2546"/>
                  </a:lnTo>
                  <a:lnTo>
                    <a:pt x="5317" y="2512"/>
                  </a:lnTo>
                  <a:lnTo>
                    <a:pt x="5322" y="2476"/>
                  </a:lnTo>
                  <a:lnTo>
                    <a:pt x="5326" y="2440"/>
                  </a:lnTo>
                  <a:lnTo>
                    <a:pt x="5328" y="2404"/>
                  </a:lnTo>
                  <a:lnTo>
                    <a:pt x="5328" y="2366"/>
                  </a:lnTo>
                  <a:lnTo>
                    <a:pt x="5328" y="236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9" name="Freeform 6"/>
            <p:cNvSpPr>
              <a:spLocks/>
            </p:cNvSpPr>
            <p:nvPr/>
          </p:nvSpPr>
          <p:spPr bwMode="auto">
            <a:xfrm>
              <a:off x="-152400" y="1371600"/>
              <a:ext cx="1066800" cy="527777"/>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0" name="Freeform 6"/>
            <p:cNvSpPr>
              <a:spLocks/>
            </p:cNvSpPr>
            <p:nvPr/>
          </p:nvSpPr>
          <p:spPr bwMode="auto">
            <a:xfrm>
              <a:off x="2819400" y="1143000"/>
              <a:ext cx="1066800" cy="527777"/>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1" name="Freeform 7"/>
            <p:cNvSpPr>
              <a:spLocks/>
            </p:cNvSpPr>
            <p:nvPr/>
          </p:nvSpPr>
          <p:spPr bwMode="auto">
            <a:xfrm>
              <a:off x="3048000" y="1905000"/>
              <a:ext cx="965979" cy="581370"/>
            </a:xfrm>
            <a:custGeom>
              <a:avLst/>
              <a:gdLst/>
              <a:ahLst/>
              <a:cxnLst>
                <a:cxn ang="0">
                  <a:pos x="3413" y="684"/>
                </a:cxn>
                <a:cxn ang="0">
                  <a:pos x="3351" y="570"/>
                </a:cxn>
                <a:cxn ang="0">
                  <a:pos x="3256" y="472"/>
                </a:cxn>
                <a:cxn ang="0">
                  <a:pos x="3131" y="391"/>
                </a:cxn>
                <a:cxn ang="0">
                  <a:pos x="2981" y="330"/>
                </a:cxn>
                <a:cxn ang="0">
                  <a:pos x="2812" y="294"/>
                </a:cxn>
                <a:cxn ang="0">
                  <a:pos x="2667" y="285"/>
                </a:cxn>
                <a:cxn ang="0">
                  <a:pos x="2507" y="296"/>
                </a:cxn>
                <a:cxn ang="0">
                  <a:pos x="2365" y="247"/>
                </a:cxn>
                <a:cxn ang="0">
                  <a:pos x="2183" y="110"/>
                </a:cxn>
                <a:cxn ang="0">
                  <a:pos x="1938" y="24"/>
                </a:cxn>
                <a:cxn ang="0">
                  <a:pos x="1713" y="0"/>
                </a:cxn>
                <a:cxn ang="0">
                  <a:pos x="1521" y="17"/>
                </a:cxn>
                <a:cxn ang="0">
                  <a:pos x="1346" y="63"/>
                </a:cxn>
                <a:cxn ang="0">
                  <a:pos x="1197" y="136"/>
                </a:cxn>
                <a:cxn ang="0">
                  <a:pos x="1076" y="231"/>
                </a:cxn>
                <a:cxn ang="0">
                  <a:pos x="992" y="344"/>
                </a:cxn>
                <a:cxn ang="0">
                  <a:pos x="948" y="471"/>
                </a:cxn>
                <a:cxn ang="0">
                  <a:pos x="945" y="527"/>
                </a:cxn>
                <a:cxn ang="0">
                  <a:pos x="770" y="527"/>
                </a:cxn>
                <a:cxn ang="0">
                  <a:pos x="563" y="560"/>
                </a:cxn>
                <a:cxn ang="0">
                  <a:pos x="377" y="623"/>
                </a:cxn>
                <a:cxn ang="0">
                  <a:pos x="223" y="715"/>
                </a:cxn>
                <a:cxn ang="0">
                  <a:pos x="104" y="830"/>
                </a:cxn>
                <a:cxn ang="0">
                  <a:pos x="27" y="961"/>
                </a:cxn>
                <a:cxn ang="0">
                  <a:pos x="0" y="1108"/>
                </a:cxn>
                <a:cxn ang="0">
                  <a:pos x="18" y="1225"/>
                </a:cxn>
                <a:cxn ang="0">
                  <a:pos x="84" y="1361"/>
                </a:cxn>
                <a:cxn ang="0">
                  <a:pos x="196" y="1479"/>
                </a:cxn>
                <a:cxn ang="0">
                  <a:pos x="344" y="1575"/>
                </a:cxn>
                <a:cxn ang="0">
                  <a:pos x="524" y="1645"/>
                </a:cxn>
                <a:cxn ang="0">
                  <a:pos x="726" y="1684"/>
                </a:cxn>
                <a:cxn ang="0">
                  <a:pos x="919" y="1689"/>
                </a:cxn>
                <a:cxn ang="0">
                  <a:pos x="1211" y="1639"/>
                </a:cxn>
                <a:cxn ang="0">
                  <a:pos x="1368" y="1631"/>
                </a:cxn>
                <a:cxn ang="0">
                  <a:pos x="1515" y="1690"/>
                </a:cxn>
                <a:cxn ang="0">
                  <a:pos x="1685" y="1726"/>
                </a:cxn>
                <a:cxn ang="0">
                  <a:pos x="1829" y="1735"/>
                </a:cxn>
                <a:cxn ang="0">
                  <a:pos x="2044" y="1716"/>
                </a:cxn>
                <a:cxn ang="0">
                  <a:pos x="2236" y="1657"/>
                </a:cxn>
                <a:cxn ang="0">
                  <a:pos x="2394" y="1566"/>
                </a:cxn>
                <a:cxn ang="0">
                  <a:pos x="2503" y="1589"/>
                </a:cxn>
                <a:cxn ang="0">
                  <a:pos x="2655" y="1645"/>
                </a:cxn>
                <a:cxn ang="0">
                  <a:pos x="2827" y="1675"/>
                </a:cxn>
                <a:cxn ang="0">
                  <a:pos x="2975" y="1680"/>
                </a:cxn>
                <a:cxn ang="0">
                  <a:pos x="3165" y="1657"/>
                </a:cxn>
                <a:cxn ang="0">
                  <a:pos x="3335" y="1604"/>
                </a:cxn>
                <a:cxn ang="0">
                  <a:pos x="3479" y="1527"/>
                </a:cxn>
                <a:cxn ang="0">
                  <a:pos x="3593" y="1428"/>
                </a:cxn>
                <a:cxn ang="0">
                  <a:pos x="3670" y="1313"/>
                </a:cxn>
                <a:cxn ang="0">
                  <a:pos x="3703" y="1183"/>
                </a:cxn>
                <a:cxn ang="0">
                  <a:pos x="3694" y="1068"/>
                </a:cxn>
                <a:cxn ang="0">
                  <a:pos x="3630" y="933"/>
                </a:cxn>
                <a:cxn ang="0">
                  <a:pos x="3519" y="815"/>
                </a:cxn>
              </a:cxnLst>
              <a:rect l="0" t="0" r="r" b="b"/>
              <a:pathLst>
                <a:path w="3704" h="1735">
                  <a:moveTo>
                    <a:pt x="3431" y="756"/>
                  </a:moveTo>
                  <a:lnTo>
                    <a:pt x="3431" y="756"/>
                  </a:lnTo>
                  <a:lnTo>
                    <a:pt x="3427" y="732"/>
                  </a:lnTo>
                  <a:lnTo>
                    <a:pt x="3421" y="708"/>
                  </a:lnTo>
                  <a:lnTo>
                    <a:pt x="3413" y="684"/>
                  </a:lnTo>
                  <a:lnTo>
                    <a:pt x="3404" y="659"/>
                  </a:lnTo>
                  <a:lnTo>
                    <a:pt x="3393" y="637"/>
                  </a:lnTo>
                  <a:lnTo>
                    <a:pt x="3381" y="614"/>
                  </a:lnTo>
                  <a:lnTo>
                    <a:pt x="3368" y="593"/>
                  </a:lnTo>
                  <a:lnTo>
                    <a:pt x="3351" y="570"/>
                  </a:lnTo>
                  <a:lnTo>
                    <a:pt x="3336" y="549"/>
                  </a:lnTo>
                  <a:lnTo>
                    <a:pt x="3318" y="530"/>
                  </a:lnTo>
                  <a:lnTo>
                    <a:pt x="3298" y="510"/>
                  </a:lnTo>
                  <a:lnTo>
                    <a:pt x="3277" y="490"/>
                  </a:lnTo>
                  <a:lnTo>
                    <a:pt x="3256" y="472"/>
                  </a:lnTo>
                  <a:lnTo>
                    <a:pt x="3233" y="454"/>
                  </a:lnTo>
                  <a:lnTo>
                    <a:pt x="3209" y="438"/>
                  </a:lnTo>
                  <a:lnTo>
                    <a:pt x="3184" y="421"/>
                  </a:lnTo>
                  <a:lnTo>
                    <a:pt x="3158" y="406"/>
                  </a:lnTo>
                  <a:lnTo>
                    <a:pt x="3131" y="391"/>
                  </a:lnTo>
                  <a:lnTo>
                    <a:pt x="3104" y="377"/>
                  </a:lnTo>
                  <a:lnTo>
                    <a:pt x="3073" y="364"/>
                  </a:lnTo>
                  <a:lnTo>
                    <a:pt x="3043" y="352"/>
                  </a:lnTo>
                  <a:lnTo>
                    <a:pt x="3013" y="341"/>
                  </a:lnTo>
                  <a:lnTo>
                    <a:pt x="2981" y="330"/>
                  </a:lnTo>
                  <a:lnTo>
                    <a:pt x="2950" y="321"/>
                  </a:lnTo>
                  <a:lnTo>
                    <a:pt x="2916" y="312"/>
                  </a:lnTo>
                  <a:lnTo>
                    <a:pt x="2882" y="305"/>
                  </a:lnTo>
                  <a:lnTo>
                    <a:pt x="2848" y="299"/>
                  </a:lnTo>
                  <a:lnTo>
                    <a:pt x="2812" y="294"/>
                  </a:lnTo>
                  <a:lnTo>
                    <a:pt x="2778" y="290"/>
                  </a:lnTo>
                  <a:lnTo>
                    <a:pt x="2741" y="287"/>
                  </a:lnTo>
                  <a:lnTo>
                    <a:pt x="2704" y="285"/>
                  </a:lnTo>
                  <a:lnTo>
                    <a:pt x="2667" y="285"/>
                  </a:lnTo>
                  <a:lnTo>
                    <a:pt x="2667" y="285"/>
                  </a:lnTo>
                  <a:lnTo>
                    <a:pt x="2634" y="285"/>
                  </a:lnTo>
                  <a:lnTo>
                    <a:pt x="2602" y="287"/>
                  </a:lnTo>
                  <a:lnTo>
                    <a:pt x="2569" y="288"/>
                  </a:lnTo>
                  <a:lnTo>
                    <a:pt x="2537" y="293"/>
                  </a:lnTo>
                  <a:lnTo>
                    <a:pt x="2507" y="296"/>
                  </a:lnTo>
                  <a:lnTo>
                    <a:pt x="2476" y="300"/>
                  </a:lnTo>
                  <a:lnTo>
                    <a:pt x="2417" y="314"/>
                  </a:lnTo>
                  <a:lnTo>
                    <a:pt x="2417" y="314"/>
                  </a:lnTo>
                  <a:lnTo>
                    <a:pt x="2393" y="279"/>
                  </a:lnTo>
                  <a:lnTo>
                    <a:pt x="2365" y="247"/>
                  </a:lnTo>
                  <a:lnTo>
                    <a:pt x="2334" y="216"/>
                  </a:lnTo>
                  <a:lnTo>
                    <a:pt x="2300" y="187"/>
                  </a:lnTo>
                  <a:lnTo>
                    <a:pt x="2264" y="158"/>
                  </a:lnTo>
                  <a:lnTo>
                    <a:pt x="2225" y="133"/>
                  </a:lnTo>
                  <a:lnTo>
                    <a:pt x="2183" y="110"/>
                  </a:lnTo>
                  <a:lnTo>
                    <a:pt x="2137" y="88"/>
                  </a:lnTo>
                  <a:lnTo>
                    <a:pt x="2091" y="68"/>
                  </a:lnTo>
                  <a:lnTo>
                    <a:pt x="2042" y="51"/>
                  </a:lnTo>
                  <a:lnTo>
                    <a:pt x="1991" y="36"/>
                  </a:lnTo>
                  <a:lnTo>
                    <a:pt x="1938" y="24"/>
                  </a:lnTo>
                  <a:lnTo>
                    <a:pt x="1884" y="14"/>
                  </a:lnTo>
                  <a:lnTo>
                    <a:pt x="1828" y="6"/>
                  </a:lnTo>
                  <a:lnTo>
                    <a:pt x="1771" y="2"/>
                  </a:lnTo>
                  <a:lnTo>
                    <a:pt x="1713" y="0"/>
                  </a:lnTo>
                  <a:lnTo>
                    <a:pt x="1713" y="0"/>
                  </a:lnTo>
                  <a:lnTo>
                    <a:pt x="1674" y="2"/>
                  </a:lnTo>
                  <a:lnTo>
                    <a:pt x="1635" y="3"/>
                  </a:lnTo>
                  <a:lnTo>
                    <a:pt x="1595" y="6"/>
                  </a:lnTo>
                  <a:lnTo>
                    <a:pt x="1558" y="11"/>
                  </a:lnTo>
                  <a:lnTo>
                    <a:pt x="1521" y="17"/>
                  </a:lnTo>
                  <a:lnTo>
                    <a:pt x="1484" y="24"/>
                  </a:lnTo>
                  <a:lnTo>
                    <a:pt x="1449" y="32"/>
                  </a:lnTo>
                  <a:lnTo>
                    <a:pt x="1414" y="42"/>
                  </a:lnTo>
                  <a:lnTo>
                    <a:pt x="1380" y="53"/>
                  </a:lnTo>
                  <a:lnTo>
                    <a:pt x="1346" y="63"/>
                  </a:lnTo>
                  <a:lnTo>
                    <a:pt x="1315" y="77"/>
                  </a:lnTo>
                  <a:lnTo>
                    <a:pt x="1283" y="91"/>
                  </a:lnTo>
                  <a:lnTo>
                    <a:pt x="1253" y="104"/>
                  </a:lnTo>
                  <a:lnTo>
                    <a:pt x="1224" y="121"/>
                  </a:lnTo>
                  <a:lnTo>
                    <a:pt x="1197" y="136"/>
                  </a:lnTo>
                  <a:lnTo>
                    <a:pt x="1170" y="154"/>
                  </a:lnTo>
                  <a:lnTo>
                    <a:pt x="1144" y="172"/>
                  </a:lnTo>
                  <a:lnTo>
                    <a:pt x="1120" y="192"/>
                  </a:lnTo>
                  <a:lnTo>
                    <a:pt x="1097" y="211"/>
                  </a:lnTo>
                  <a:lnTo>
                    <a:pt x="1076" y="231"/>
                  </a:lnTo>
                  <a:lnTo>
                    <a:pt x="1055" y="252"/>
                  </a:lnTo>
                  <a:lnTo>
                    <a:pt x="1037" y="275"/>
                  </a:lnTo>
                  <a:lnTo>
                    <a:pt x="1020" y="297"/>
                  </a:lnTo>
                  <a:lnTo>
                    <a:pt x="1005" y="320"/>
                  </a:lnTo>
                  <a:lnTo>
                    <a:pt x="992" y="344"/>
                  </a:lnTo>
                  <a:lnTo>
                    <a:pt x="980" y="368"/>
                  </a:lnTo>
                  <a:lnTo>
                    <a:pt x="969" y="394"/>
                  </a:lnTo>
                  <a:lnTo>
                    <a:pt x="960" y="418"/>
                  </a:lnTo>
                  <a:lnTo>
                    <a:pt x="954" y="444"/>
                  </a:lnTo>
                  <a:lnTo>
                    <a:pt x="948" y="471"/>
                  </a:lnTo>
                  <a:lnTo>
                    <a:pt x="945" y="496"/>
                  </a:lnTo>
                  <a:lnTo>
                    <a:pt x="945" y="524"/>
                  </a:lnTo>
                  <a:lnTo>
                    <a:pt x="945" y="524"/>
                  </a:lnTo>
                  <a:lnTo>
                    <a:pt x="945" y="527"/>
                  </a:lnTo>
                  <a:lnTo>
                    <a:pt x="945" y="527"/>
                  </a:lnTo>
                  <a:lnTo>
                    <a:pt x="901" y="525"/>
                  </a:lnTo>
                  <a:lnTo>
                    <a:pt x="857" y="524"/>
                  </a:lnTo>
                  <a:lnTo>
                    <a:pt x="857" y="524"/>
                  </a:lnTo>
                  <a:lnTo>
                    <a:pt x="812" y="525"/>
                  </a:lnTo>
                  <a:lnTo>
                    <a:pt x="770" y="527"/>
                  </a:lnTo>
                  <a:lnTo>
                    <a:pt x="726" y="531"/>
                  </a:lnTo>
                  <a:lnTo>
                    <a:pt x="684" y="536"/>
                  </a:lnTo>
                  <a:lnTo>
                    <a:pt x="643" y="542"/>
                  </a:lnTo>
                  <a:lnTo>
                    <a:pt x="602" y="551"/>
                  </a:lnTo>
                  <a:lnTo>
                    <a:pt x="563" y="560"/>
                  </a:lnTo>
                  <a:lnTo>
                    <a:pt x="524" y="570"/>
                  </a:lnTo>
                  <a:lnTo>
                    <a:pt x="486" y="581"/>
                  </a:lnTo>
                  <a:lnTo>
                    <a:pt x="448" y="595"/>
                  </a:lnTo>
                  <a:lnTo>
                    <a:pt x="412" y="608"/>
                  </a:lnTo>
                  <a:lnTo>
                    <a:pt x="377" y="623"/>
                  </a:lnTo>
                  <a:lnTo>
                    <a:pt x="344" y="640"/>
                  </a:lnTo>
                  <a:lnTo>
                    <a:pt x="312" y="658"/>
                  </a:lnTo>
                  <a:lnTo>
                    <a:pt x="281" y="676"/>
                  </a:lnTo>
                  <a:lnTo>
                    <a:pt x="252" y="696"/>
                  </a:lnTo>
                  <a:lnTo>
                    <a:pt x="223" y="715"/>
                  </a:lnTo>
                  <a:lnTo>
                    <a:pt x="196" y="736"/>
                  </a:lnTo>
                  <a:lnTo>
                    <a:pt x="170" y="759"/>
                  </a:lnTo>
                  <a:lnTo>
                    <a:pt x="146" y="782"/>
                  </a:lnTo>
                  <a:lnTo>
                    <a:pt x="125" y="804"/>
                  </a:lnTo>
                  <a:lnTo>
                    <a:pt x="104" y="830"/>
                  </a:lnTo>
                  <a:lnTo>
                    <a:pt x="84" y="854"/>
                  </a:lnTo>
                  <a:lnTo>
                    <a:pt x="68" y="880"/>
                  </a:lnTo>
                  <a:lnTo>
                    <a:pt x="53" y="907"/>
                  </a:lnTo>
                  <a:lnTo>
                    <a:pt x="39" y="934"/>
                  </a:lnTo>
                  <a:lnTo>
                    <a:pt x="27" y="961"/>
                  </a:lnTo>
                  <a:lnTo>
                    <a:pt x="18" y="990"/>
                  </a:lnTo>
                  <a:lnTo>
                    <a:pt x="10" y="1019"/>
                  </a:lnTo>
                  <a:lnTo>
                    <a:pt x="4" y="1047"/>
                  </a:lnTo>
                  <a:lnTo>
                    <a:pt x="1" y="1077"/>
                  </a:lnTo>
                  <a:lnTo>
                    <a:pt x="0" y="1108"/>
                  </a:lnTo>
                  <a:lnTo>
                    <a:pt x="0" y="1108"/>
                  </a:lnTo>
                  <a:lnTo>
                    <a:pt x="1" y="1138"/>
                  </a:lnTo>
                  <a:lnTo>
                    <a:pt x="4" y="1167"/>
                  </a:lnTo>
                  <a:lnTo>
                    <a:pt x="10" y="1197"/>
                  </a:lnTo>
                  <a:lnTo>
                    <a:pt x="18" y="1225"/>
                  </a:lnTo>
                  <a:lnTo>
                    <a:pt x="27" y="1254"/>
                  </a:lnTo>
                  <a:lnTo>
                    <a:pt x="39" y="1281"/>
                  </a:lnTo>
                  <a:lnTo>
                    <a:pt x="53" y="1308"/>
                  </a:lnTo>
                  <a:lnTo>
                    <a:pt x="68" y="1334"/>
                  </a:lnTo>
                  <a:lnTo>
                    <a:pt x="84" y="1361"/>
                  </a:lnTo>
                  <a:lnTo>
                    <a:pt x="104" y="1385"/>
                  </a:lnTo>
                  <a:lnTo>
                    <a:pt x="125" y="1409"/>
                  </a:lnTo>
                  <a:lnTo>
                    <a:pt x="146" y="1434"/>
                  </a:lnTo>
                  <a:lnTo>
                    <a:pt x="170" y="1456"/>
                  </a:lnTo>
                  <a:lnTo>
                    <a:pt x="196" y="1479"/>
                  </a:lnTo>
                  <a:lnTo>
                    <a:pt x="223" y="1500"/>
                  </a:lnTo>
                  <a:lnTo>
                    <a:pt x="252" y="1520"/>
                  </a:lnTo>
                  <a:lnTo>
                    <a:pt x="281" y="1539"/>
                  </a:lnTo>
                  <a:lnTo>
                    <a:pt x="312" y="1557"/>
                  </a:lnTo>
                  <a:lnTo>
                    <a:pt x="344" y="1575"/>
                  </a:lnTo>
                  <a:lnTo>
                    <a:pt x="377" y="1591"/>
                  </a:lnTo>
                  <a:lnTo>
                    <a:pt x="412" y="1607"/>
                  </a:lnTo>
                  <a:lnTo>
                    <a:pt x="448" y="1621"/>
                  </a:lnTo>
                  <a:lnTo>
                    <a:pt x="486" y="1633"/>
                  </a:lnTo>
                  <a:lnTo>
                    <a:pt x="524" y="1645"/>
                  </a:lnTo>
                  <a:lnTo>
                    <a:pt x="563" y="1655"/>
                  </a:lnTo>
                  <a:lnTo>
                    <a:pt x="602" y="1664"/>
                  </a:lnTo>
                  <a:lnTo>
                    <a:pt x="643" y="1672"/>
                  </a:lnTo>
                  <a:lnTo>
                    <a:pt x="684" y="1680"/>
                  </a:lnTo>
                  <a:lnTo>
                    <a:pt x="726" y="1684"/>
                  </a:lnTo>
                  <a:lnTo>
                    <a:pt x="770" y="1689"/>
                  </a:lnTo>
                  <a:lnTo>
                    <a:pt x="812" y="1690"/>
                  </a:lnTo>
                  <a:lnTo>
                    <a:pt x="857" y="1692"/>
                  </a:lnTo>
                  <a:lnTo>
                    <a:pt x="857" y="1692"/>
                  </a:lnTo>
                  <a:lnTo>
                    <a:pt x="919" y="1689"/>
                  </a:lnTo>
                  <a:lnTo>
                    <a:pt x="981" y="1684"/>
                  </a:lnTo>
                  <a:lnTo>
                    <a:pt x="1040" y="1678"/>
                  </a:lnTo>
                  <a:lnTo>
                    <a:pt x="1099" y="1668"/>
                  </a:lnTo>
                  <a:lnTo>
                    <a:pt x="1155" y="1654"/>
                  </a:lnTo>
                  <a:lnTo>
                    <a:pt x="1211" y="1639"/>
                  </a:lnTo>
                  <a:lnTo>
                    <a:pt x="1263" y="1621"/>
                  </a:lnTo>
                  <a:lnTo>
                    <a:pt x="1313" y="1601"/>
                  </a:lnTo>
                  <a:lnTo>
                    <a:pt x="1313" y="1601"/>
                  </a:lnTo>
                  <a:lnTo>
                    <a:pt x="1340" y="1616"/>
                  </a:lnTo>
                  <a:lnTo>
                    <a:pt x="1368" y="1631"/>
                  </a:lnTo>
                  <a:lnTo>
                    <a:pt x="1395" y="1645"/>
                  </a:lnTo>
                  <a:lnTo>
                    <a:pt x="1423" y="1657"/>
                  </a:lnTo>
                  <a:lnTo>
                    <a:pt x="1454" y="1669"/>
                  </a:lnTo>
                  <a:lnTo>
                    <a:pt x="1484" y="1681"/>
                  </a:lnTo>
                  <a:lnTo>
                    <a:pt x="1515" y="1690"/>
                  </a:lnTo>
                  <a:lnTo>
                    <a:pt x="1549" y="1699"/>
                  </a:lnTo>
                  <a:lnTo>
                    <a:pt x="1580" y="1708"/>
                  </a:lnTo>
                  <a:lnTo>
                    <a:pt x="1615" y="1716"/>
                  </a:lnTo>
                  <a:lnTo>
                    <a:pt x="1648" y="1722"/>
                  </a:lnTo>
                  <a:lnTo>
                    <a:pt x="1685" y="1726"/>
                  </a:lnTo>
                  <a:lnTo>
                    <a:pt x="1719" y="1731"/>
                  </a:lnTo>
                  <a:lnTo>
                    <a:pt x="1755" y="1734"/>
                  </a:lnTo>
                  <a:lnTo>
                    <a:pt x="1792" y="1735"/>
                  </a:lnTo>
                  <a:lnTo>
                    <a:pt x="1829" y="1735"/>
                  </a:lnTo>
                  <a:lnTo>
                    <a:pt x="1829" y="1735"/>
                  </a:lnTo>
                  <a:lnTo>
                    <a:pt x="1873" y="1735"/>
                  </a:lnTo>
                  <a:lnTo>
                    <a:pt x="1917" y="1732"/>
                  </a:lnTo>
                  <a:lnTo>
                    <a:pt x="1961" y="1728"/>
                  </a:lnTo>
                  <a:lnTo>
                    <a:pt x="2003" y="1722"/>
                  </a:lnTo>
                  <a:lnTo>
                    <a:pt x="2044" y="1716"/>
                  </a:lnTo>
                  <a:lnTo>
                    <a:pt x="2085" y="1707"/>
                  </a:lnTo>
                  <a:lnTo>
                    <a:pt x="2124" y="1696"/>
                  </a:lnTo>
                  <a:lnTo>
                    <a:pt x="2162" y="1684"/>
                  </a:lnTo>
                  <a:lnTo>
                    <a:pt x="2199" y="1671"/>
                  </a:lnTo>
                  <a:lnTo>
                    <a:pt x="2236" y="1657"/>
                  </a:lnTo>
                  <a:lnTo>
                    <a:pt x="2270" y="1640"/>
                  </a:lnTo>
                  <a:lnTo>
                    <a:pt x="2303" y="1624"/>
                  </a:lnTo>
                  <a:lnTo>
                    <a:pt x="2335" y="1606"/>
                  </a:lnTo>
                  <a:lnTo>
                    <a:pt x="2365" y="1588"/>
                  </a:lnTo>
                  <a:lnTo>
                    <a:pt x="2394" y="1566"/>
                  </a:lnTo>
                  <a:lnTo>
                    <a:pt x="2421" y="1545"/>
                  </a:lnTo>
                  <a:lnTo>
                    <a:pt x="2421" y="1545"/>
                  </a:lnTo>
                  <a:lnTo>
                    <a:pt x="2448" y="1560"/>
                  </a:lnTo>
                  <a:lnTo>
                    <a:pt x="2474" y="1575"/>
                  </a:lnTo>
                  <a:lnTo>
                    <a:pt x="2503" y="1589"/>
                  </a:lnTo>
                  <a:lnTo>
                    <a:pt x="2531" y="1601"/>
                  </a:lnTo>
                  <a:lnTo>
                    <a:pt x="2562" y="1613"/>
                  </a:lnTo>
                  <a:lnTo>
                    <a:pt x="2592" y="1625"/>
                  </a:lnTo>
                  <a:lnTo>
                    <a:pt x="2624" y="1634"/>
                  </a:lnTo>
                  <a:lnTo>
                    <a:pt x="2655" y="1645"/>
                  </a:lnTo>
                  <a:lnTo>
                    <a:pt x="2688" y="1652"/>
                  </a:lnTo>
                  <a:lnTo>
                    <a:pt x="2722" y="1660"/>
                  </a:lnTo>
                  <a:lnTo>
                    <a:pt x="2756" y="1666"/>
                  </a:lnTo>
                  <a:lnTo>
                    <a:pt x="2791" y="1671"/>
                  </a:lnTo>
                  <a:lnTo>
                    <a:pt x="2827" y="1675"/>
                  </a:lnTo>
                  <a:lnTo>
                    <a:pt x="2864" y="1678"/>
                  </a:lnTo>
                  <a:lnTo>
                    <a:pt x="2900" y="1680"/>
                  </a:lnTo>
                  <a:lnTo>
                    <a:pt x="2936" y="1680"/>
                  </a:lnTo>
                  <a:lnTo>
                    <a:pt x="2936" y="1680"/>
                  </a:lnTo>
                  <a:lnTo>
                    <a:pt x="2975" y="1680"/>
                  </a:lnTo>
                  <a:lnTo>
                    <a:pt x="3015" y="1678"/>
                  </a:lnTo>
                  <a:lnTo>
                    <a:pt x="3054" y="1674"/>
                  </a:lnTo>
                  <a:lnTo>
                    <a:pt x="3092" y="1669"/>
                  </a:lnTo>
                  <a:lnTo>
                    <a:pt x="3128" y="1663"/>
                  </a:lnTo>
                  <a:lnTo>
                    <a:pt x="3165" y="1657"/>
                  </a:lnTo>
                  <a:lnTo>
                    <a:pt x="3200" y="1648"/>
                  </a:lnTo>
                  <a:lnTo>
                    <a:pt x="3235" y="1639"/>
                  </a:lnTo>
                  <a:lnTo>
                    <a:pt x="3270" y="1628"/>
                  </a:lnTo>
                  <a:lnTo>
                    <a:pt x="3303" y="1616"/>
                  </a:lnTo>
                  <a:lnTo>
                    <a:pt x="3335" y="1604"/>
                  </a:lnTo>
                  <a:lnTo>
                    <a:pt x="3366" y="1591"/>
                  </a:lnTo>
                  <a:lnTo>
                    <a:pt x="3396" y="1575"/>
                  </a:lnTo>
                  <a:lnTo>
                    <a:pt x="3425" y="1560"/>
                  </a:lnTo>
                  <a:lnTo>
                    <a:pt x="3452" y="1544"/>
                  </a:lnTo>
                  <a:lnTo>
                    <a:pt x="3479" y="1527"/>
                  </a:lnTo>
                  <a:lnTo>
                    <a:pt x="3505" y="1509"/>
                  </a:lnTo>
                  <a:lnTo>
                    <a:pt x="3529" y="1489"/>
                  </a:lnTo>
                  <a:lnTo>
                    <a:pt x="3552" y="1470"/>
                  </a:lnTo>
                  <a:lnTo>
                    <a:pt x="3573" y="1449"/>
                  </a:lnTo>
                  <a:lnTo>
                    <a:pt x="3593" y="1428"/>
                  </a:lnTo>
                  <a:lnTo>
                    <a:pt x="3612" y="1406"/>
                  </a:lnTo>
                  <a:lnTo>
                    <a:pt x="3629" y="1384"/>
                  </a:lnTo>
                  <a:lnTo>
                    <a:pt x="3644" y="1360"/>
                  </a:lnTo>
                  <a:lnTo>
                    <a:pt x="3658" y="1337"/>
                  </a:lnTo>
                  <a:lnTo>
                    <a:pt x="3670" y="1313"/>
                  </a:lnTo>
                  <a:lnTo>
                    <a:pt x="3680" y="1287"/>
                  </a:lnTo>
                  <a:lnTo>
                    <a:pt x="3689" y="1262"/>
                  </a:lnTo>
                  <a:lnTo>
                    <a:pt x="3695" y="1236"/>
                  </a:lnTo>
                  <a:lnTo>
                    <a:pt x="3701" y="1210"/>
                  </a:lnTo>
                  <a:lnTo>
                    <a:pt x="3703" y="1183"/>
                  </a:lnTo>
                  <a:lnTo>
                    <a:pt x="3704" y="1156"/>
                  </a:lnTo>
                  <a:lnTo>
                    <a:pt x="3704" y="1156"/>
                  </a:lnTo>
                  <a:lnTo>
                    <a:pt x="3703" y="1127"/>
                  </a:lnTo>
                  <a:lnTo>
                    <a:pt x="3700" y="1097"/>
                  </a:lnTo>
                  <a:lnTo>
                    <a:pt x="3694" y="1068"/>
                  </a:lnTo>
                  <a:lnTo>
                    <a:pt x="3685" y="1040"/>
                  </a:lnTo>
                  <a:lnTo>
                    <a:pt x="3674" y="1013"/>
                  </a:lnTo>
                  <a:lnTo>
                    <a:pt x="3662" y="985"/>
                  </a:lnTo>
                  <a:lnTo>
                    <a:pt x="3647" y="958"/>
                  </a:lnTo>
                  <a:lnTo>
                    <a:pt x="3630" y="933"/>
                  </a:lnTo>
                  <a:lnTo>
                    <a:pt x="3612" y="907"/>
                  </a:lnTo>
                  <a:lnTo>
                    <a:pt x="3591" y="883"/>
                  </a:lnTo>
                  <a:lnTo>
                    <a:pt x="3569" y="859"/>
                  </a:lnTo>
                  <a:lnTo>
                    <a:pt x="3544" y="838"/>
                  </a:lnTo>
                  <a:lnTo>
                    <a:pt x="3519" y="815"/>
                  </a:lnTo>
                  <a:lnTo>
                    <a:pt x="3492" y="794"/>
                  </a:lnTo>
                  <a:lnTo>
                    <a:pt x="3461" y="774"/>
                  </a:lnTo>
                  <a:lnTo>
                    <a:pt x="3431" y="756"/>
                  </a:lnTo>
                  <a:lnTo>
                    <a:pt x="3431" y="75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3" name="Freeform 5"/>
            <p:cNvSpPr>
              <a:spLocks/>
            </p:cNvSpPr>
            <p:nvPr/>
          </p:nvSpPr>
          <p:spPr bwMode="auto">
            <a:xfrm>
              <a:off x="10895012" y="1447800"/>
              <a:ext cx="1504854" cy="762000"/>
            </a:xfrm>
            <a:custGeom>
              <a:avLst/>
              <a:gdLst/>
              <a:ahLst/>
              <a:cxnLst>
                <a:cxn ang="0">
                  <a:pos x="5474" y="1567"/>
                </a:cxn>
                <a:cxn ang="0">
                  <a:pos x="5355" y="1387"/>
                </a:cxn>
                <a:cxn ang="0">
                  <a:pos x="5157" y="1245"/>
                </a:cxn>
                <a:cxn ang="0">
                  <a:pos x="4900" y="1156"/>
                </a:cxn>
                <a:cxn ang="0">
                  <a:pos x="4645" y="1129"/>
                </a:cxn>
                <a:cxn ang="0">
                  <a:pos x="4604" y="1039"/>
                </a:cxn>
                <a:cxn ang="0">
                  <a:pos x="4613" y="882"/>
                </a:cxn>
                <a:cxn ang="0">
                  <a:pos x="4536" y="695"/>
                </a:cxn>
                <a:cxn ang="0">
                  <a:pos x="4375" y="541"/>
                </a:cxn>
                <a:cxn ang="0">
                  <a:pos x="4148" y="431"/>
                </a:cxn>
                <a:cxn ang="0">
                  <a:pos x="3874" y="378"/>
                </a:cxn>
                <a:cxn ang="0">
                  <a:pos x="3603" y="390"/>
                </a:cxn>
                <a:cxn ang="0">
                  <a:pos x="3522" y="269"/>
                </a:cxn>
                <a:cxn ang="0">
                  <a:pos x="3380" y="153"/>
                </a:cxn>
                <a:cxn ang="0">
                  <a:pos x="3199" y="64"/>
                </a:cxn>
                <a:cxn ang="0">
                  <a:pos x="2984" y="12"/>
                </a:cxn>
                <a:cxn ang="0">
                  <a:pos x="2764" y="2"/>
                </a:cxn>
                <a:cxn ang="0">
                  <a:pos x="2430" y="65"/>
                </a:cxn>
                <a:cxn ang="0">
                  <a:pos x="2169" y="213"/>
                </a:cxn>
                <a:cxn ang="0">
                  <a:pos x="1882" y="177"/>
                </a:cxn>
                <a:cxn ang="0">
                  <a:pos x="1574" y="172"/>
                </a:cxn>
                <a:cxn ang="0">
                  <a:pos x="1280" y="240"/>
                </a:cxn>
                <a:cxn ang="0">
                  <a:pos x="1042" y="369"/>
                </a:cxn>
                <a:cxn ang="0">
                  <a:pos x="877" y="544"/>
                </a:cxn>
                <a:cxn ang="0">
                  <a:pos x="808" y="752"/>
                </a:cxn>
                <a:cxn ang="0">
                  <a:pos x="829" y="921"/>
                </a:cxn>
                <a:cxn ang="0">
                  <a:pos x="746" y="1028"/>
                </a:cxn>
                <a:cxn ang="0">
                  <a:pos x="565" y="1108"/>
                </a:cxn>
                <a:cxn ang="0">
                  <a:pos x="424" y="1218"/>
                </a:cxn>
                <a:cxn ang="0">
                  <a:pos x="334" y="1353"/>
                </a:cxn>
                <a:cxn ang="0">
                  <a:pos x="300" y="1503"/>
                </a:cxn>
                <a:cxn ang="0">
                  <a:pos x="288" y="1651"/>
                </a:cxn>
                <a:cxn ang="0">
                  <a:pos x="87" y="1829"/>
                </a:cxn>
                <a:cxn ang="0">
                  <a:pos x="1" y="2053"/>
                </a:cxn>
                <a:cxn ang="0">
                  <a:pos x="27" y="2232"/>
                </a:cxn>
                <a:cxn ang="0">
                  <a:pos x="146" y="2413"/>
                </a:cxn>
                <a:cxn ang="0">
                  <a:pos x="344" y="2555"/>
                </a:cxn>
                <a:cxn ang="0">
                  <a:pos x="602" y="2644"/>
                </a:cxn>
                <a:cxn ang="0">
                  <a:pos x="856" y="2670"/>
                </a:cxn>
                <a:cxn ang="0">
                  <a:pos x="1058" y="2729"/>
                </a:cxn>
                <a:cxn ang="0">
                  <a:pos x="1286" y="2779"/>
                </a:cxn>
                <a:cxn ang="0">
                  <a:pos x="1503" y="2783"/>
                </a:cxn>
                <a:cxn ang="0">
                  <a:pos x="1750" y="2744"/>
                </a:cxn>
                <a:cxn ang="0">
                  <a:pos x="1962" y="2658"/>
                </a:cxn>
                <a:cxn ang="0">
                  <a:pos x="2263" y="2733"/>
                </a:cxn>
                <a:cxn ang="0">
                  <a:pos x="2666" y="2782"/>
                </a:cxn>
                <a:cxn ang="0">
                  <a:pos x="3024" y="2782"/>
                </a:cxn>
                <a:cxn ang="0">
                  <a:pos x="3398" y="2741"/>
                </a:cxn>
                <a:cxn ang="0">
                  <a:pos x="3682" y="2676"/>
                </a:cxn>
                <a:cxn ang="0">
                  <a:pos x="3883" y="2750"/>
                </a:cxn>
                <a:cxn ang="0">
                  <a:pos x="4112" y="2785"/>
                </a:cxn>
                <a:cxn ang="0">
                  <a:pos x="4349" y="2774"/>
                </a:cxn>
                <a:cxn ang="0">
                  <a:pos x="4613" y="2706"/>
                </a:cxn>
                <a:cxn ang="0">
                  <a:pos x="4828" y="2585"/>
                </a:cxn>
                <a:cxn ang="0">
                  <a:pos x="4974" y="2424"/>
                </a:cxn>
                <a:cxn ang="0">
                  <a:pos x="5036" y="2232"/>
                </a:cxn>
                <a:cxn ang="0">
                  <a:pos x="5305" y="2084"/>
                </a:cxn>
                <a:cxn ang="0">
                  <a:pos x="5459" y="1896"/>
                </a:cxn>
                <a:cxn ang="0">
                  <a:pos x="5499" y="1755"/>
                </a:cxn>
              </a:cxnLst>
              <a:rect l="0" t="0" r="r" b="b"/>
              <a:pathLst>
                <a:path w="5501" h="2786">
                  <a:moveTo>
                    <a:pt x="5501" y="1713"/>
                  </a:moveTo>
                  <a:lnTo>
                    <a:pt x="5501" y="1713"/>
                  </a:lnTo>
                  <a:lnTo>
                    <a:pt x="5501" y="1683"/>
                  </a:lnTo>
                  <a:lnTo>
                    <a:pt x="5496" y="1653"/>
                  </a:lnTo>
                  <a:lnTo>
                    <a:pt x="5492" y="1624"/>
                  </a:lnTo>
                  <a:lnTo>
                    <a:pt x="5484" y="1595"/>
                  </a:lnTo>
                  <a:lnTo>
                    <a:pt x="5474" y="1567"/>
                  </a:lnTo>
                  <a:lnTo>
                    <a:pt x="5463" y="1540"/>
                  </a:lnTo>
                  <a:lnTo>
                    <a:pt x="5450" y="1512"/>
                  </a:lnTo>
                  <a:lnTo>
                    <a:pt x="5435" y="1485"/>
                  </a:lnTo>
                  <a:lnTo>
                    <a:pt x="5416" y="1460"/>
                  </a:lnTo>
                  <a:lnTo>
                    <a:pt x="5398" y="1436"/>
                  </a:lnTo>
                  <a:lnTo>
                    <a:pt x="5377" y="1410"/>
                  </a:lnTo>
                  <a:lnTo>
                    <a:pt x="5355" y="1387"/>
                  </a:lnTo>
                  <a:lnTo>
                    <a:pt x="5332" y="1365"/>
                  </a:lnTo>
                  <a:lnTo>
                    <a:pt x="5306" y="1342"/>
                  </a:lnTo>
                  <a:lnTo>
                    <a:pt x="5279" y="1321"/>
                  </a:lnTo>
                  <a:lnTo>
                    <a:pt x="5250" y="1301"/>
                  </a:lnTo>
                  <a:lnTo>
                    <a:pt x="5220" y="1282"/>
                  </a:lnTo>
                  <a:lnTo>
                    <a:pt x="5190" y="1264"/>
                  </a:lnTo>
                  <a:lnTo>
                    <a:pt x="5157" y="1245"/>
                  </a:lnTo>
                  <a:lnTo>
                    <a:pt x="5124" y="1229"/>
                  </a:lnTo>
                  <a:lnTo>
                    <a:pt x="5089" y="1214"/>
                  </a:lnTo>
                  <a:lnTo>
                    <a:pt x="5053" y="1200"/>
                  </a:lnTo>
                  <a:lnTo>
                    <a:pt x="5016" y="1187"/>
                  </a:lnTo>
                  <a:lnTo>
                    <a:pt x="4979" y="1176"/>
                  </a:lnTo>
                  <a:lnTo>
                    <a:pt x="4939" y="1165"/>
                  </a:lnTo>
                  <a:lnTo>
                    <a:pt x="4900" y="1156"/>
                  </a:lnTo>
                  <a:lnTo>
                    <a:pt x="4859" y="1147"/>
                  </a:lnTo>
                  <a:lnTo>
                    <a:pt x="4817" y="1141"/>
                  </a:lnTo>
                  <a:lnTo>
                    <a:pt x="4776" y="1137"/>
                  </a:lnTo>
                  <a:lnTo>
                    <a:pt x="4733" y="1132"/>
                  </a:lnTo>
                  <a:lnTo>
                    <a:pt x="4689" y="1131"/>
                  </a:lnTo>
                  <a:lnTo>
                    <a:pt x="4645" y="1129"/>
                  </a:lnTo>
                  <a:lnTo>
                    <a:pt x="4645" y="1129"/>
                  </a:lnTo>
                  <a:lnTo>
                    <a:pt x="4606" y="1131"/>
                  </a:lnTo>
                  <a:lnTo>
                    <a:pt x="4568" y="1132"/>
                  </a:lnTo>
                  <a:lnTo>
                    <a:pt x="4568" y="1132"/>
                  </a:lnTo>
                  <a:lnTo>
                    <a:pt x="4579" y="1110"/>
                  </a:lnTo>
                  <a:lnTo>
                    <a:pt x="4589" y="1085"/>
                  </a:lnTo>
                  <a:lnTo>
                    <a:pt x="4597" y="1063"/>
                  </a:lnTo>
                  <a:lnTo>
                    <a:pt x="4604" y="1039"/>
                  </a:lnTo>
                  <a:lnTo>
                    <a:pt x="4610" y="1015"/>
                  </a:lnTo>
                  <a:lnTo>
                    <a:pt x="4613" y="989"/>
                  </a:lnTo>
                  <a:lnTo>
                    <a:pt x="4616" y="965"/>
                  </a:lnTo>
                  <a:lnTo>
                    <a:pt x="4618" y="939"/>
                  </a:lnTo>
                  <a:lnTo>
                    <a:pt x="4618" y="939"/>
                  </a:lnTo>
                  <a:lnTo>
                    <a:pt x="4616" y="910"/>
                  </a:lnTo>
                  <a:lnTo>
                    <a:pt x="4613" y="882"/>
                  </a:lnTo>
                  <a:lnTo>
                    <a:pt x="4607" y="853"/>
                  </a:lnTo>
                  <a:lnTo>
                    <a:pt x="4600" y="826"/>
                  </a:lnTo>
                  <a:lnTo>
                    <a:pt x="4591" y="799"/>
                  </a:lnTo>
                  <a:lnTo>
                    <a:pt x="4580" y="772"/>
                  </a:lnTo>
                  <a:lnTo>
                    <a:pt x="4567" y="746"/>
                  </a:lnTo>
                  <a:lnTo>
                    <a:pt x="4553" y="720"/>
                  </a:lnTo>
                  <a:lnTo>
                    <a:pt x="4536" y="695"/>
                  </a:lnTo>
                  <a:lnTo>
                    <a:pt x="4517" y="670"/>
                  </a:lnTo>
                  <a:lnTo>
                    <a:pt x="4497" y="646"/>
                  </a:lnTo>
                  <a:lnTo>
                    <a:pt x="4476" y="624"/>
                  </a:lnTo>
                  <a:lnTo>
                    <a:pt x="4453" y="601"/>
                  </a:lnTo>
                  <a:lnTo>
                    <a:pt x="4428" y="580"/>
                  </a:lnTo>
                  <a:lnTo>
                    <a:pt x="4402" y="560"/>
                  </a:lnTo>
                  <a:lnTo>
                    <a:pt x="4375" y="541"/>
                  </a:lnTo>
                  <a:lnTo>
                    <a:pt x="4346" y="521"/>
                  </a:lnTo>
                  <a:lnTo>
                    <a:pt x="4316" y="504"/>
                  </a:lnTo>
                  <a:lnTo>
                    <a:pt x="4284" y="486"/>
                  </a:lnTo>
                  <a:lnTo>
                    <a:pt x="4253" y="471"/>
                  </a:lnTo>
                  <a:lnTo>
                    <a:pt x="4218" y="456"/>
                  </a:lnTo>
                  <a:lnTo>
                    <a:pt x="4183" y="443"/>
                  </a:lnTo>
                  <a:lnTo>
                    <a:pt x="4148" y="431"/>
                  </a:lnTo>
                  <a:lnTo>
                    <a:pt x="4112" y="418"/>
                  </a:lnTo>
                  <a:lnTo>
                    <a:pt x="4074" y="409"/>
                  </a:lnTo>
                  <a:lnTo>
                    <a:pt x="4035" y="400"/>
                  </a:lnTo>
                  <a:lnTo>
                    <a:pt x="3996" y="393"/>
                  </a:lnTo>
                  <a:lnTo>
                    <a:pt x="3957" y="387"/>
                  </a:lnTo>
                  <a:lnTo>
                    <a:pt x="3916" y="381"/>
                  </a:lnTo>
                  <a:lnTo>
                    <a:pt x="3874" y="378"/>
                  </a:lnTo>
                  <a:lnTo>
                    <a:pt x="3831" y="376"/>
                  </a:lnTo>
                  <a:lnTo>
                    <a:pt x="3789" y="375"/>
                  </a:lnTo>
                  <a:lnTo>
                    <a:pt x="3789" y="375"/>
                  </a:lnTo>
                  <a:lnTo>
                    <a:pt x="3741" y="376"/>
                  </a:lnTo>
                  <a:lnTo>
                    <a:pt x="3694" y="379"/>
                  </a:lnTo>
                  <a:lnTo>
                    <a:pt x="3649" y="384"/>
                  </a:lnTo>
                  <a:lnTo>
                    <a:pt x="3603" y="390"/>
                  </a:lnTo>
                  <a:lnTo>
                    <a:pt x="3603" y="390"/>
                  </a:lnTo>
                  <a:lnTo>
                    <a:pt x="3593" y="369"/>
                  </a:lnTo>
                  <a:lnTo>
                    <a:pt x="3581" y="348"/>
                  </a:lnTo>
                  <a:lnTo>
                    <a:pt x="3567" y="328"/>
                  </a:lnTo>
                  <a:lnTo>
                    <a:pt x="3554" y="308"/>
                  </a:lnTo>
                  <a:lnTo>
                    <a:pt x="3538" y="289"/>
                  </a:lnTo>
                  <a:lnTo>
                    <a:pt x="3522" y="269"/>
                  </a:lnTo>
                  <a:lnTo>
                    <a:pt x="3505" y="251"/>
                  </a:lnTo>
                  <a:lnTo>
                    <a:pt x="3486" y="233"/>
                  </a:lnTo>
                  <a:lnTo>
                    <a:pt x="3468" y="216"/>
                  </a:lnTo>
                  <a:lnTo>
                    <a:pt x="3446" y="200"/>
                  </a:lnTo>
                  <a:lnTo>
                    <a:pt x="3425" y="183"/>
                  </a:lnTo>
                  <a:lnTo>
                    <a:pt x="3404" y="168"/>
                  </a:lnTo>
                  <a:lnTo>
                    <a:pt x="3380" y="153"/>
                  </a:lnTo>
                  <a:lnTo>
                    <a:pt x="3357" y="138"/>
                  </a:lnTo>
                  <a:lnTo>
                    <a:pt x="3332" y="124"/>
                  </a:lnTo>
                  <a:lnTo>
                    <a:pt x="3308" y="111"/>
                  </a:lnTo>
                  <a:lnTo>
                    <a:pt x="3280" y="99"/>
                  </a:lnTo>
                  <a:lnTo>
                    <a:pt x="3253" y="86"/>
                  </a:lnTo>
                  <a:lnTo>
                    <a:pt x="3226" y="74"/>
                  </a:lnTo>
                  <a:lnTo>
                    <a:pt x="3199" y="64"/>
                  </a:lnTo>
                  <a:lnTo>
                    <a:pt x="3169" y="55"/>
                  </a:lnTo>
                  <a:lnTo>
                    <a:pt x="3140" y="46"/>
                  </a:lnTo>
                  <a:lnTo>
                    <a:pt x="3110" y="37"/>
                  </a:lnTo>
                  <a:lnTo>
                    <a:pt x="3080" y="29"/>
                  </a:lnTo>
                  <a:lnTo>
                    <a:pt x="3048" y="23"/>
                  </a:lnTo>
                  <a:lnTo>
                    <a:pt x="3016" y="17"/>
                  </a:lnTo>
                  <a:lnTo>
                    <a:pt x="2984" y="12"/>
                  </a:lnTo>
                  <a:lnTo>
                    <a:pt x="2951" y="8"/>
                  </a:lnTo>
                  <a:lnTo>
                    <a:pt x="2918" y="5"/>
                  </a:lnTo>
                  <a:lnTo>
                    <a:pt x="2885" y="3"/>
                  </a:lnTo>
                  <a:lnTo>
                    <a:pt x="2850" y="2"/>
                  </a:lnTo>
                  <a:lnTo>
                    <a:pt x="2817" y="0"/>
                  </a:lnTo>
                  <a:lnTo>
                    <a:pt x="2817" y="0"/>
                  </a:lnTo>
                  <a:lnTo>
                    <a:pt x="2764" y="2"/>
                  </a:lnTo>
                  <a:lnTo>
                    <a:pt x="2713" y="5"/>
                  </a:lnTo>
                  <a:lnTo>
                    <a:pt x="2663" y="11"/>
                  </a:lnTo>
                  <a:lnTo>
                    <a:pt x="2615" y="17"/>
                  </a:lnTo>
                  <a:lnTo>
                    <a:pt x="2566" y="28"/>
                  </a:lnTo>
                  <a:lnTo>
                    <a:pt x="2519" y="38"/>
                  </a:lnTo>
                  <a:lnTo>
                    <a:pt x="2474" y="52"/>
                  </a:lnTo>
                  <a:lnTo>
                    <a:pt x="2430" y="65"/>
                  </a:lnTo>
                  <a:lnTo>
                    <a:pt x="2388" y="82"/>
                  </a:lnTo>
                  <a:lnTo>
                    <a:pt x="2347" y="100"/>
                  </a:lnTo>
                  <a:lnTo>
                    <a:pt x="2308" y="120"/>
                  </a:lnTo>
                  <a:lnTo>
                    <a:pt x="2270" y="141"/>
                  </a:lnTo>
                  <a:lnTo>
                    <a:pt x="2234" y="163"/>
                  </a:lnTo>
                  <a:lnTo>
                    <a:pt x="2201" y="188"/>
                  </a:lnTo>
                  <a:lnTo>
                    <a:pt x="2169" y="213"/>
                  </a:lnTo>
                  <a:lnTo>
                    <a:pt x="2141" y="239"/>
                  </a:lnTo>
                  <a:lnTo>
                    <a:pt x="2141" y="239"/>
                  </a:lnTo>
                  <a:lnTo>
                    <a:pt x="2092" y="222"/>
                  </a:lnTo>
                  <a:lnTo>
                    <a:pt x="2042" y="207"/>
                  </a:lnTo>
                  <a:lnTo>
                    <a:pt x="1990" y="195"/>
                  </a:lnTo>
                  <a:lnTo>
                    <a:pt x="1937" y="185"/>
                  </a:lnTo>
                  <a:lnTo>
                    <a:pt x="1882" y="177"/>
                  </a:lnTo>
                  <a:lnTo>
                    <a:pt x="1827" y="171"/>
                  </a:lnTo>
                  <a:lnTo>
                    <a:pt x="1771" y="166"/>
                  </a:lnTo>
                  <a:lnTo>
                    <a:pt x="1713" y="166"/>
                  </a:lnTo>
                  <a:lnTo>
                    <a:pt x="1713" y="166"/>
                  </a:lnTo>
                  <a:lnTo>
                    <a:pt x="1667" y="166"/>
                  </a:lnTo>
                  <a:lnTo>
                    <a:pt x="1620" y="169"/>
                  </a:lnTo>
                  <a:lnTo>
                    <a:pt x="1574" y="172"/>
                  </a:lnTo>
                  <a:lnTo>
                    <a:pt x="1529" y="178"/>
                  </a:lnTo>
                  <a:lnTo>
                    <a:pt x="1485" y="185"/>
                  </a:lnTo>
                  <a:lnTo>
                    <a:pt x="1443" y="194"/>
                  </a:lnTo>
                  <a:lnTo>
                    <a:pt x="1401" y="203"/>
                  </a:lnTo>
                  <a:lnTo>
                    <a:pt x="1360" y="215"/>
                  </a:lnTo>
                  <a:lnTo>
                    <a:pt x="1319" y="227"/>
                  </a:lnTo>
                  <a:lnTo>
                    <a:pt x="1280" y="240"/>
                  </a:lnTo>
                  <a:lnTo>
                    <a:pt x="1242" y="255"/>
                  </a:lnTo>
                  <a:lnTo>
                    <a:pt x="1206" y="272"/>
                  </a:lnTo>
                  <a:lnTo>
                    <a:pt x="1170" y="289"/>
                  </a:lnTo>
                  <a:lnTo>
                    <a:pt x="1135" y="307"/>
                  </a:lnTo>
                  <a:lnTo>
                    <a:pt x="1103" y="326"/>
                  </a:lnTo>
                  <a:lnTo>
                    <a:pt x="1072" y="348"/>
                  </a:lnTo>
                  <a:lnTo>
                    <a:pt x="1042" y="369"/>
                  </a:lnTo>
                  <a:lnTo>
                    <a:pt x="1013" y="391"/>
                  </a:lnTo>
                  <a:lnTo>
                    <a:pt x="986" y="414"/>
                  </a:lnTo>
                  <a:lnTo>
                    <a:pt x="960" y="438"/>
                  </a:lnTo>
                  <a:lnTo>
                    <a:pt x="937" y="464"/>
                  </a:lnTo>
                  <a:lnTo>
                    <a:pt x="915" y="489"/>
                  </a:lnTo>
                  <a:lnTo>
                    <a:pt x="895" y="517"/>
                  </a:lnTo>
                  <a:lnTo>
                    <a:pt x="877" y="544"/>
                  </a:lnTo>
                  <a:lnTo>
                    <a:pt x="860" y="571"/>
                  </a:lnTo>
                  <a:lnTo>
                    <a:pt x="847" y="600"/>
                  </a:lnTo>
                  <a:lnTo>
                    <a:pt x="835" y="630"/>
                  </a:lnTo>
                  <a:lnTo>
                    <a:pt x="824" y="660"/>
                  </a:lnTo>
                  <a:lnTo>
                    <a:pt x="817" y="690"/>
                  </a:lnTo>
                  <a:lnTo>
                    <a:pt x="811" y="720"/>
                  </a:lnTo>
                  <a:lnTo>
                    <a:pt x="808" y="752"/>
                  </a:lnTo>
                  <a:lnTo>
                    <a:pt x="806" y="784"/>
                  </a:lnTo>
                  <a:lnTo>
                    <a:pt x="806" y="784"/>
                  </a:lnTo>
                  <a:lnTo>
                    <a:pt x="806" y="812"/>
                  </a:lnTo>
                  <a:lnTo>
                    <a:pt x="809" y="839"/>
                  </a:lnTo>
                  <a:lnTo>
                    <a:pt x="814" y="868"/>
                  </a:lnTo>
                  <a:lnTo>
                    <a:pt x="821" y="895"/>
                  </a:lnTo>
                  <a:lnTo>
                    <a:pt x="829" y="921"/>
                  </a:lnTo>
                  <a:lnTo>
                    <a:pt x="838" y="948"/>
                  </a:lnTo>
                  <a:lnTo>
                    <a:pt x="850" y="974"/>
                  </a:lnTo>
                  <a:lnTo>
                    <a:pt x="863" y="999"/>
                  </a:lnTo>
                  <a:lnTo>
                    <a:pt x="863" y="999"/>
                  </a:lnTo>
                  <a:lnTo>
                    <a:pt x="833" y="1005"/>
                  </a:lnTo>
                  <a:lnTo>
                    <a:pt x="803" y="1013"/>
                  </a:lnTo>
                  <a:lnTo>
                    <a:pt x="746" y="1028"/>
                  </a:lnTo>
                  <a:lnTo>
                    <a:pt x="717" y="1039"/>
                  </a:lnTo>
                  <a:lnTo>
                    <a:pt x="690" y="1048"/>
                  </a:lnTo>
                  <a:lnTo>
                    <a:pt x="664" y="1058"/>
                  </a:lnTo>
                  <a:lnTo>
                    <a:pt x="638" y="1070"/>
                  </a:lnTo>
                  <a:lnTo>
                    <a:pt x="613" y="1082"/>
                  </a:lnTo>
                  <a:lnTo>
                    <a:pt x="589" y="1094"/>
                  </a:lnTo>
                  <a:lnTo>
                    <a:pt x="565" y="1108"/>
                  </a:lnTo>
                  <a:lnTo>
                    <a:pt x="542" y="1123"/>
                  </a:lnTo>
                  <a:lnTo>
                    <a:pt x="521" y="1137"/>
                  </a:lnTo>
                  <a:lnTo>
                    <a:pt x="500" y="1152"/>
                  </a:lnTo>
                  <a:lnTo>
                    <a:pt x="480" y="1168"/>
                  </a:lnTo>
                  <a:lnTo>
                    <a:pt x="460" y="1185"/>
                  </a:lnTo>
                  <a:lnTo>
                    <a:pt x="442" y="1202"/>
                  </a:lnTo>
                  <a:lnTo>
                    <a:pt x="424" y="1218"/>
                  </a:lnTo>
                  <a:lnTo>
                    <a:pt x="409" y="1236"/>
                  </a:lnTo>
                  <a:lnTo>
                    <a:pt x="392" y="1254"/>
                  </a:lnTo>
                  <a:lnTo>
                    <a:pt x="379" y="1273"/>
                  </a:lnTo>
                  <a:lnTo>
                    <a:pt x="365" y="1292"/>
                  </a:lnTo>
                  <a:lnTo>
                    <a:pt x="353" y="1312"/>
                  </a:lnTo>
                  <a:lnTo>
                    <a:pt x="343" y="1331"/>
                  </a:lnTo>
                  <a:lnTo>
                    <a:pt x="334" y="1353"/>
                  </a:lnTo>
                  <a:lnTo>
                    <a:pt x="324" y="1374"/>
                  </a:lnTo>
                  <a:lnTo>
                    <a:pt x="317" y="1395"/>
                  </a:lnTo>
                  <a:lnTo>
                    <a:pt x="311" y="1416"/>
                  </a:lnTo>
                  <a:lnTo>
                    <a:pt x="306" y="1437"/>
                  </a:lnTo>
                  <a:lnTo>
                    <a:pt x="303" y="1460"/>
                  </a:lnTo>
                  <a:lnTo>
                    <a:pt x="302" y="1481"/>
                  </a:lnTo>
                  <a:lnTo>
                    <a:pt x="300" y="1503"/>
                  </a:lnTo>
                  <a:lnTo>
                    <a:pt x="300" y="1503"/>
                  </a:lnTo>
                  <a:lnTo>
                    <a:pt x="302" y="1537"/>
                  </a:lnTo>
                  <a:lnTo>
                    <a:pt x="306" y="1568"/>
                  </a:lnTo>
                  <a:lnTo>
                    <a:pt x="314" y="1600"/>
                  </a:lnTo>
                  <a:lnTo>
                    <a:pt x="323" y="1630"/>
                  </a:lnTo>
                  <a:lnTo>
                    <a:pt x="323" y="1630"/>
                  </a:lnTo>
                  <a:lnTo>
                    <a:pt x="288" y="1651"/>
                  </a:lnTo>
                  <a:lnTo>
                    <a:pt x="254" y="1672"/>
                  </a:lnTo>
                  <a:lnTo>
                    <a:pt x="220" y="1697"/>
                  </a:lnTo>
                  <a:lnTo>
                    <a:pt x="190" y="1721"/>
                  </a:lnTo>
                  <a:lnTo>
                    <a:pt x="161" y="1746"/>
                  </a:lnTo>
                  <a:lnTo>
                    <a:pt x="134" y="1774"/>
                  </a:lnTo>
                  <a:lnTo>
                    <a:pt x="110" y="1801"/>
                  </a:lnTo>
                  <a:lnTo>
                    <a:pt x="87" y="1829"/>
                  </a:lnTo>
                  <a:lnTo>
                    <a:pt x="68" y="1860"/>
                  </a:lnTo>
                  <a:lnTo>
                    <a:pt x="51" y="1890"/>
                  </a:lnTo>
                  <a:lnTo>
                    <a:pt x="36" y="1921"/>
                  </a:lnTo>
                  <a:lnTo>
                    <a:pt x="23" y="1953"/>
                  </a:lnTo>
                  <a:lnTo>
                    <a:pt x="13" y="1985"/>
                  </a:lnTo>
                  <a:lnTo>
                    <a:pt x="6" y="2018"/>
                  </a:lnTo>
                  <a:lnTo>
                    <a:pt x="1" y="2053"/>
                  </a:lnTo>
                  <a:lnTo>
                    <a:pt x="0" y="2087"/>
                  </a:lnTo>
                  <a:lnTo>
                    <a:pt x="0" y="2087"/>
                  </a:lnTo>
                  <a:lnTo>
                    <a:pt x="1" y="2118"/>
                  </a:lnTo>
                  <a:lnTo>
                    <a:pt x="4" y="2146"/>
                  </a:lnTo>
                  <a:lnTo>
                    <a:pt x="10" y="2176"/>
                  </a:lnTo>
                  <a:lnTo>
                    <a:pt x="18" y="2205"/>
                  </a:lnTo>
                  <a:lnTo>
                    <a:pt x="27" y="2232"/>
                  </a:lnTo>
                  <a:lnTo>
                    <a:pt x="39" y="2261"/>
                  </a:lnTo>
                  <a:lnTo>
                    <a:pt x="53" y="2288"/>
                  </a:lnTo>
                  <a:lnTo>
                    <a:pt x="68" y="2314"/>
                  </a:lnTo>
                  <a:lnTo>
                    <a:pt x="84" y="2339"/>
                  </a:lnTo>
                  <a:lnTo>
                    <a:pt x="104" y="2365"/>
                  </a:lnTo>
                  <a:lnTo>
                    <a:pt x="124" y="2389"/>
                  </a:lnTo>
                  <a:lnTo>
                    <a:pt x="146" y="2413"/>
                  </a:lnTo>
                  <a:lnTo>
                    <a:pt x="170" y="2436"/>
                  </a:lnTo>
                  <a:lnTo>
                    <a:pt x="196" y="2459"/>
                  </a:lnTo>
                  <a:lnTo>
                    <a:pt x="223" y="2480"/>
                  </a:lnTo>
                  <a:lnTo>
                    <a:pt x="251" y="2499"/>
                  </a:lnTo>
                  <a:lnTo>
                    <a:pt x="281" y="2519"/>
                  </a:lnTo>
                  <a:lnTo>
                    <a:pt x="312" y="2537"/>
                  </a:lnTo>
                  <a:lnTo>
                    <a:pt x="344" y="2555"/>
                  </a:lnTo>
                  <a:lnTo>
                    <a:pt x="377" y="2570"/>
                  </a:lnTo>
                  <a:lnTo>
                    <a:pt x="412" y="2585"/>
                  </a:lnTo>
                  <a:lnTo>
                    <a:pt x="448" y="2601"/>
                  </a:lnTo>
                  <a:lnTo>
                    <a:pt x="484" y="2613"/>
                  </a:lnTo>
                  <a:lnTo>
                    <a:pt x="524" y="2625"/>
                  </a:lnTo>
                  <a:lnTo>
                    <a:pt x="561" y="2635"/>
                  </a:lnTo>
                  <a:lnTo>
                    <a:pt x="602" y="2644"/>
                  </a:lnTo>
                  <a:lnTo>
                    <a:pt x="643" y="2652"/>
                  </a:lnTo>
                  <a:lnTo>
                    <a:pt x="684" y="2658"/>
                  </a:lnTo>
                  <a:lnTo>
                    <a:pt x="726" y="2664"/>
                  </a:lnTo>
                  <a:lnTo>
                    <a:pt x="768" y="2667"/>
                  </a:lnTo>
                  <a:lnTo>
                    <a:pt x="812" y="2670"/>
                  </a:lnTo>
                  <a:lnTo>
                    <a:pt x="856" y="2670"/>
                  </a:lnTo>
                  <a:lnTo>
                    <a:pt x="856" y="2670"/>
                  </a:lnTo>
                  <a:lnTo>
                    <a:pt x="915" y="2668"/>
                  </a:lnTo>
                  <a:lnTo>
                    <a:pt x="915" y="2668"/>
                  </a:lnTo>
                  <a:lnTo>
                    <a:pt x="942" y="2682"/>
                  </a:lnTo>
                  <a:lnTo>
                    <a:pt x="969" y="2696"/>
                  </a:lnTo>
                  <a:lnTo>
                    <a:pt x="998" y="2708"/>
                  </a:lnTo>
                  <a:lnTo>
                    <a:pt x="1028" y="2718"/>
                  </a:lnTo>
                  <a:lnTo>
                    <a:pt x="1058" y="2729"/>
                  </a:lnTo>
                  <a:lnTo>
                    <a:pt x="1088" y="2738"/>
                  </a:lnTo>
                  <a:lnTo>
                    <a:pt x="1120" y="2747"/>
                  </a:lnTo>
                  <a:lnTo>
                    <a:pt x="1152" y="2754"/>
                  </a:lnTo>
                  <a:lnTo>
                    <a:pt x="1185" y="2762"/>
                  </a:lnTo>
                  <a:lnTo>
                    <a:pt x="1218" y="2768"/>
                  </a:lnTo>
                  <a:lnTo>
                    <a:pt x="1253" y="2774"/>
                  </a:lnTo>
                  <a:lnTo>
                    <a:pt x="1286" y="2779"/>
                  </a:lnTo>
                  <a:lnTo>
                    <a:pt x="1321" y="2782"/>
                  </a:lnTo>
                  <a:lnTo>
                    <a:pt x="1357" y="2785"/>
                  </a:lnTo>
                  <a:lnTo>
                    <a:pt x="1392" y="2786"/>
                  </a:lnTo>
                  <a:lnTo>
                    <a:pt x="1428" y="2786"/>
                  </a:lnTo>
                  <a:lnTo>
                    <a:pt x="1428" y="2786"/>
                  </a:lnTo>
                  <a:lnTo>
                    <a:pt x="1466" y="2786"/>
                  </a:lnTo>
                  <a:lnTo>
                    <a:pt x="1503" y="2783"/>
                  </a:lnTo>
                  <a:lnTo>
                    <a:pt x="1540" y="2782"/>
                  </a:lnTo>
                  <a:lnTo>
                    <a:pt x="1576" y="2777"/>
                  </a:lnTo>
                  <a:lnTo>
                    <a:pt x="1612" y="2773"/>
                  </a:lnTo>
                  <a:lnTo>
                    <a:pt x="1648" y="2767"/>
                  </a:lnTo>
                  <a:lnTo>
                    <a:pt x="1683" y="2760"/>
                  </a:lnTo>
                  <a:lnTo>
                    <a:pt x="1716" y="2751"/>
                  </a:lnTo>
                  <a:lnTo>
                    <a:pt x="1750" y="2744"/>
                  </a:lnTo>
                  <a:lnTo>
                    <a:pt x="1783" y="2733"/>
                  </a:lnTo>
                  <a:lnTo>
                    <a:pt x="1814" y="2723"/>
                  </a:lnTo>
                  <a:lnTo>
                    <a:pt x="1846" y="2712"/>
                  </a:lnTo>
                  <a:lnTo>
                    <a:pt x="1876" y="2700"/>
                  </a:lnTo>
                  <a:lnTo>
                    <a:pt x="1907" y="2687"/>
                  </a:lnTo>
                  <a:lnTo>
                    <a:pt x="1935" y="2673"/>
                  </a:lnTo>
                  <a:lnTo>
                    <a:pt x="1962" y="2658"/>
                  </a:lnTo>
                  <a:lnTo>
                    <a:pt x="1962" y="2658"/>
                  </a:lnTo>
                  <a:lnTo>
                    <a:pt x="2009" y="2673"/>
                  </a:lnTo>
                  <a:lnTo>
                    <a:pt x="2058" y="2687"/>
                  </a:lnTo>
                  <a:lnTo>
                    <a:pt x="2106" y="2700"/>
                  </a:lnTo>
                  <a:lnTo>
                    <a:pt x="2157" y="2712"/>
                  </a:lnTo>
                  <a:lnTo>
                    <a:pt x="2208" y="2723"/>
                  </a:lnTo>
                  <a:lnTo>
                    <a:pt x="2263" y="2733"/>
                  </a:lnTo>
                  <a:lnTo>
                    <a:pt x="2317" y="2744"/>
                  </a:lnTo>
                  <a:lnTo>
                    <a:pt x="2373" y="2751"/>
                  </a:lnTo>
                  <a:lnTo>
                    <a:pt x="2429" y="2760"/>
                  </a:lnTo>
                  <a:lnTo>
                    <a:pt x="2486" y="2767"/>
                  </a:lnTo>
                  <a:lnTo>
                    <a:pt x="2545" y="2773"/>
                  </a:lnTo>
                  <a:lnTo>
                    <a:pt x="2606" y="2777"/>
                  </a:lnTo>
                  <a:lnTo>
                    <a:pt x="2666" y="2782"/>
                  </a:lnTo>
                  <a:lnTo>
                    <a:pt x="2726" y="2783"/>
                  </a:lnTo>
                  <a:lnTo>
                    <a:pt x="2788" y="2786"/>
                  </a:lnTo>
                  <a:lnTo>
                    <a:pt x="2852" y="2786"/>
                  </a:lnTo>
                  <a:lnTo>
                    <a:pt x="2852" y="2786"/>
                  </a:lnTo>
                  <a:lnTo>
                    <a:pt x="2909" y="2786"/>
                  </a:lnTo>
                  <a:lnTo>
                    <a:pt x="2966" y="2785"/>
                  </a:lnTo>
                  <a:lnTo>
                    <a:pt x="3024" y="2782"/>
                  </a:lnTo>
                  <a:lnTo>
                    <a:pt x="3080" y="2779"/>
                  </a:lnTo>
                  <a:lnTo>
                    <a:pt x="3134" y="2774"/>
                  </a:lnTo>
                  <a:lnTo>
                    <a:pt x="3188" y="2770"/>
                  </a:lnTo>
                  <a:lnTo>
                    <a:pt x="3243" y="2764"/>
                  </a:lnTo>
                  <a:lnTo>
                    <a:pt x="3295" y="2757"/>
                  </a:lnTo>
                  <a:lnTo>
                    <a:pt x="3347" y="2750"/>
                  </a:lnTo>
                  <a:lnTo>
                    <a:pt x="3398" y="2741"/>
                  </a:lnTo>
                  <a:lnTo>
                    <a:pt x="3448" y="2732"/>
                  </a:lnTo>
                  <a:lnTo>
                    <a:pt x="3498" y="2723"/>
                  </a:lnTo>
                  <a:lnTo>
                    <a:pt x="3545" y="2712"/>
                  </a:lnTo>
                  <a:lnTo>
                    <a:pt x="3591" y="2700"/>
                  </a:lnTo>
                  <a:lnTo>
                    <a:pt x="3638" y="2690"/>
                  </a:lnTo>
                  <a:lnTo>
                    <a:pt x="3682" y="2676"/>
                  </a:lnTo>
                  <a:lnTo>
                    <a:pt x="3682" y="2676"/>
                  </a:lnTo>
                  <a:lnTo>
                    <a:pt x="3709" y="2690"/>
                  </a:lnTo>
                  <a:lnTo>
                    <a:pt x="3736" y="2700"/>
                  </a:lnTo>
                  <a:lnTo>
                    <a:pt x="3763" y="2712"/>
                  </a:lnTo>
                  <a:lnTo>
                    <a:pt x="3794" y="2723"/>
                  </a:lnTo>
                  <a:lnTo>
                    <a:pt x="3822" y="2732"/>
                  </a:lnTo>
                  <a:lnTo>
                    <a:pt x="3852" y="2741"/>
                  </a:lnTo>
                  <a:lnTo>
                    <a:pt x="3883" y="2750"/>
                  </a:lnTo>
                  <a:lnTo>
                    <a:pt x="3914" y="2757"/>
                  </a:lnTo>
                  <a:lnTo>
                    <a:pt x="3946" y="2764"/>
                  </a:lnTo>
                  <a:lnTo>
                    <a:pt x="3978" y="2770"/>
                  </a:lnTo>
                  <a:lnTo>
                    <a:pt x="4011" y="2774"/>
                  </a:lnTo>
                  <a:lnTo>
                    <a:pt x="4044" y="2779"/>
                  </a:lnTo>
                  <a:lnTo>
                    <a:pt x="4077" y="2782"/>
                  </a:lnTo>
                  <a:lnTo>
                    <a:pt x="4112" y="2785"/>
                  </a:lnTo>
                  <a:lnTo>
                    <a:pt x="4147" y="2786"/>
                  </a:lnTo>
                  <a:lnTo>
                    <a:pt x="4182" y="2786"/>
                  </a:lnTo>
                  <a:lnTo>
                    <a:pt x="4182" y="2786"/>
                  </a:lnTo>
                  <a:lnTo>
                    <a:pt x="4224" y="2785"/>
                  </a:lnTo>
                  <a:lnTo>
                    <a:pt x="4266" y="2783"/>
                  </a:lnTo>
                  <a:lnTo>
                    <a:pt x="4308" y="2780"/>
                  </a:lnTo>
                  <a:lnTo>
                    <a:pt x="4349" y="2774"/>
                  </a:lnTo>
                  <a:lnTo>
                    <a:pt x="4388" y="2768"/>
                  </a:lnTo>
                  <a:lnTo>
                    <a:pt x="4429" y="2762"/>
                  </a:lnTo>
                  <a:lnTo>
                    <a:pt x="4467" y="2753"/>
                  </a:lnTo>
                  <a:lnTo>
                    <a:pt x="4505" y="2742"/>
                  </a:lnTo>
                  <a:lnTo>
                    <a:pt x="4542" y="2732"/>
                  </a:lnTo>
                  <a:lnTo>
                    <a:pt x="4579" y="2720"/>
                  </a:lnTo>
                  <a:lnTo>
                    <a:pt x="4613" y="2706"/>
                  </a:lnTo>
                  <a:lnTo>
                    <a:pt x="4648" y="2693"/>
                  </a:lnTo>
                  <a:lnTo>
                    <a:pt x="4680" y="2676"/>
                  </a:lnTo>
                  <a:lnTo>
                    <a:pt x="4713" y="2661"/>
                  </a:lnTo>
                  <a:lnTo>
                    <a:pt x="4743" y="2643"/>
                  </a:lnTo>
                  <a:lnTo>
                    <a:pt x="4772" y="2625"/>
                  </a:lnTo>
                  <a:lnTo>
                    <a:pt x="4801" y="2605"/>
                  </a:lnTo>
                  <a:lnTo>
                    <a:pt x="4828" y="2585"/>
                  </a:lnTo>
                  <a:lnTo>
                    <a:pt x="4853" y="2564"/>
                  </a:lnTo>
                  <a:lnTo>
                    <a:pt x="4878" y="2543"/>
                  </a:lnTo>
                  <a:lnTo>
                    <a:pt x="4900" y="2521"/>
                  </a:lnTo>
                  <a:lnTo>
                    <a:pt x="4920" y="2498"/>
                  </a:lnTo>
                  <a:lnTo>
                    <a:pt x="4939" y="2474"/>
                  </a:lnTo>
                  <a:lnTo>
                    <a:pt x="4958" y="2448"/>
                  </a:lnTo>
                  <a:lnTo>
                    <a:pt x="4974" y="2424"/>
                  </a:lnTo>
                  <a:lnTo>
                    <a:pt x="4989" y="2398"/>
                  </a:lnTo>
                  <a:lnTo>
                    <a:pt x="5001" y="2371"/>
                  </a:lnTo>
                  <a:lnTo>
                    <a:pt x="5012" y="2344"/>
                  </a:lnTo>
                  <a:lnTo>
                    <a:pt x="5021" y="2317"/>
                  </a:lnTo>
                  <a:lnTo>
                    <a:pt x="5028" y="2290"/>
                  </a:lnTo>
                  <a:lnTo>
                    <a:pt x="5033" y="2261"/>
                  </a:lnTo>
                  <a:lnTo>
                    <a:pt x="5036" y="2232"/>
                  </a:lnTo>
                  <a:lnTo>
                    <a:pt x="5036" y="2232"/>
                  </a:lnTo>
                  <a:lnTo>
                    <a:pt x="5087" y="2213"/>
                  </a:lnTo>
                  <a:lnTo>
                    <a:pt x="5136" y="2192"/>
                  </a:lnTo>
                  <a:lnTo>
                    <a:pt x="5182" y="2167"/>
                  </a:lnTo>
                  <a:lnTo>
                    <a:pt x="5226" y="2142"/>
                  </a:lnTo>
                  <a:lnTo>
                    <a:pt x="5267" y="2115"/>
                  </a:lnTo>
                  <a:lnTo>
                    <a:pt x="5305" y="2084"/>
                  </a:lnTo>
                  <a:lnTo>
                    <a:pt x="5341" y="2054"/>
                  </a:lnTo>
                  <a:lnTo>
                    <a:pt x="5373" y="2021"/>
                  </a:lnTo>
                  <a:lnTo>
                    <a:pt x="5401" y="1986"/>
                  </a:lnTo>
                  <a:lnTo>
                    <a:pt x="5427" y="1952"/>
                  </a:lnTo>
                  <a:lnTo>
                    <a:pt x="5439" y="1932"/>
                  </a:lnTo>
                  <a:lnTo>
                    <a:pt x="5450" y="1914"/>
                  </a:lnTo>
                  <a:lnTo>
                    <a:pt x="5459" y="1896"/>
                  </a:lnTo>
                  <a:lnTo>
                    <a:pt x="5468" y="1876"/>
                  </a:lnTo>
                  <a:lnTo>
                    <a:pt x="5475" y="1857"/>
                  </a:lnTo>
                  <a:lnTo>
                    <a:pt x="5483" y="1837"/>
                  </a:lnTo>
                  <a:lnTo>
                    <a:pt x="5487" y="1816"/>
                  </a:lnTo>
                  <a:lnTo>
                    <a:pt x="5493" y="1796"/>
                  </a:lnTo>
                  <a:lnTo>
                    <a:pt x="5496" y="1775"/>
                  </a:lnTo>
                  <a:lnTo>
                    <a:pt x="5499" y="1755"/>
                  </a:lnTo>
                  <a:lnTo>
                    <a:pt x="5501" y="1734"/>
                  </a:lnTo>
                  <a:lnTo>
                    <a:pt x="5501" y="1713"/>
                  </a:lnTo>
                  <a:lnTo>
                    <a:pt x="5501" y="1713"/>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9" name="Freeform 6"/>
            <p:cNvSpPr>
              <a:spLocks/>
            </p:cNvSpPr>
            <p:nvPr/>
          </p:nvSpPr>
          <p:spPr bwMode="auto">
            <a:xfrm>
              <a:off x="10056812" y="838200"/>
              <a:ext cx="1705626" cy="843824"/>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3" name="Freeform 5"/>
            <p:cNvSpPr>
              <a:spLocks/>
            </p:cNvSpPr>
            <p:nvPr/>
          </p:nvSpPr>
          <p:spPr bwMode="auto">
            <a:xfrm>
              <a:off x="10666412" y="2133600"/>
              <a:ext cx="990600" cy="501602"/>
            </a:xfrm>
            <a:custGeom>
              <a:avLst/>
              <a:gdLst/>
              <a:ahLst/>
              <a:cxnLst>
                <a:cxn ang="0">
                  <a:pos x="5474" y="1567"/>
                </a:cxn>
                <a:cxn ang="0">
                  <a:pos x="5355" y="1387"/>
                </a:cxn>
                <a:cxn ang="0">
                  <a:pos x="5157" y="1245"/>
                </a:cxn>
                <a:cxn ang="0">
                  <a:pos x="4900" y="1156"/>
                </a:cxn>
                <a:cxn ang="0">
                  <a:pos x="4645" y="1129"/>
                </a:cxn>
                <a:cxn ang="0">
                  <a:pos x="4604" y="1039"/>
                </a:cxn>
                <a:cxn ang="0">
                  <a:pos x="4613" y="882"/>
                </a:cxn>
                <a:cxn ang="0">
                  <a:pos x="4536" y="695"/>
                </a:cxn>
                <a:cxn ang="0">
                  <a:pos x="4375" y="541"/>
                </a:cxn>
                <a:cxn ang="0">
                  <a:pos x="4148" y="431"/>
                </a:cxn>
                <a:cxn ang="0">
                  <a:pos x="3874" y="378"/>
                </a:cxn>
                <a:cxn ang="0">
                  <a:pos x="3603" y="390"/>
                </a:cxn>
                <a:cxn ang="0">
                  <a:pos x="3522" y="269"/>
                </a:cxn>
                <a:cxn ang="0">
                  <a:pos x="3380" y="153"/>
                </a:cxn>
                <a:cxn ang="0">
                  <a:pos x="3199" y="64"/>
                </a:cxn>
                <a:cxn ang="0">
                  <a:pos x="2984" y="12"/>
                </a:cxn>
                <a:cxn ang="0">
                  <a:pos x="2764" y="2"/>
                </a:cxn>
                <a:cxn ang="0">
                  <a:pos x="2430" y="65"/>
                </a:cxn>
                <a:cxn ang="0">
                  <a:pos x="2169" y="213"/>
                </a:cxn>
                <a:cxn ang="0">
                  <a:pos x="1882" y="177"/>
                </a:cxn>
                <a:cxn ang="0">
                  <a:pos x="1574" y="172"/>
                </a:cxn>
                <a:cxn ang="0">
                  <a:pos x="1280" y="240"/>
                </a:cxn>
                <a:cxn ang="0">
                  <a:pos x="1042" y="369"/>
                </a:cxn>
                <a:cxn ang="0">
                  <a:pos x="877" y="544"/>
                </a:cxn>
                <a:cxn ang="0">
                  <a:pos x="808" y="752"/>
                </a:cxn>
                <a:cxn ang="0">
                  <a:pos x="829" y="921"/>
                </a:cxn>
                <a:cxn ang="0">
                  <a:pos x="746" y="1028"/>
                </a:cxn>
                <a:cxn ang="0">
                  <a:pos x="565" y="1108"/>
                </a:cxn>
                <a:cxn ang="0">
                  <a:pos x="424" y="1218"/>
                </a:cxn>
                <a:cxn ang="0">
                  <a:pos x="334" y="1353"/>
                </a:cxn>
                <a:cxn ang="0">
                  <a:pos x="300" y="1503"/>
                </a:cxn>
                <a:cxn ang="0">
                  <a:pos x="288" y="1651"/>
                </a:cxn>
                <a:cxn ang="0">
                  <a:pos x="87" y="1829"/>
                </a:cxn>
                <a:cxn ang="0">
                  <a:pos x="1" y="2053"/>
                </a:cxn>
                <a:cxn ang="0">
                  <a:pos x="27" y="2232"/>
                </a:cxn>
                <a:cxn ang="0">
                  <a:pos x="146" y="2413"/>
                </a:cxn>
                <a:cxn ang="0">
                  <a:pos x="344" y="2555"/>
                </a:cxn>
                <a:cxn ang="0">
                  <a:pos x="602" y="2644"/>
                </a:cxn>
                <a:cxn ang="0">
                  <a:pos x="856" y="2670"/>
                </a:cxn>
                <a:cxn ang="0">
                  <a:pos x="1058" y="2729"/>
                </a:cxn>
                <a:cxn ang="0">
                  <a:pos x="1286" y="2779"/>
                </a:cxn>
                <a:cxn ang="0">
                  <a:pos x="1503" y="2783"/>
                </a:cxn>
                <a:cxn ang="0">
                  <a:pos x="1750" y="2744"/>
                </a:cxn>
                <a:cxn ang="0">
                  <a:pos x="1962" y="2658"/>
                </a:cxn>
                <a:cxn ang="0">
                  <a:pos x="2263" y="2733"/>
                </a:cxn>
                <a:cxn ang="0">
                  <a:pos x="2666" y="2782"/>
                </a:cxn>
                <a:cxn ang="0">
                  <a:pos x="3024" y="2782"/>
                </a:cxn>
                <a:cxn ang="0">
                  <a:pos x="3398" y="2741"/>
                </a:cxn>
                <a:cxn ang="0">
                  <a:pos x="3682" y="2676"/>
                </a:cxn>
                <a:cxn ang="0">
                  <a:pos x="3883" y="2750"/>
                </a:cxn>
                <a:cxn ang="0">
                  <a:pos x="4112" y="2785"/>
                </a:cxn>
                <a:cxn ang="0">
                  <a:pos x="4349" y="2774"/>
                </a:cxn>
                <a:cxn ang="0">
                  <a:pos x="4613" y="2706"/>
                </a:cxn>
                <a:cxn ang="0">
                  <a:pos x="4828" y="2585"/>
                </a:cxn>
                <a:cxn ang="0">
                  <a:pos x="4974" y="2424"/>
                </a:cxn>
                <a:cxn ang="0">
                  <a:pos x="5036" y="2232"/>
                </a:cxn>
                <a:cxn ang="0">
                  <a:pos x="5305" y="2084"/>
                </a:cxn>
                <a:cxn ang="0">
                  <a:pos x="5459" y="1896"/>
                </a:cxn>
                <a:cxn ang="0">
                  <a:pos x="5499" y="1755"/>
                </a:cxn>
              </a:cxnLst>
              <a:rect l="0" t="0" r="r" b="b"/>
              <a:pathLst>
                <a:path w="5501" h="2786">
                  <a:moveTo>
                    <a:pt x="5501" y="1713"/>
                  </a:moveTo>
                  <a:lnTo>
                    <a:pt x="5501" y="1713"/>
                  </a:lnTo>
                  <a:lnTo>
                    <a:pt x="5501" y="1683"/>
                  </a:lnTo>
                  <a:lnTo>
                    <a:pt x="5496" y="1653"/>
                  </a:lnTo>
                  <a:lnTo>
                    <a:pt x="5492" y="1624"/>
                  </a:lnTo>
                  <a:lnTo>
                    <a:pt x="5484" y="1595"/>
                  </a:lnTo>
                  <a:lnTo>
                    <a:pt x="5474" y="1567"/>
                  </a:lnTo>
                  <a:lnTo>
                    <a:pt x="5463" y="1540"/>
                  </a:lnTo>
                  <a:lnTo>
                    <a:pt x="5450" y="1512"/>
                  </a:lnTo>
                  <a:lnTo>
                    <a:pt x="5435" y="1485"/>
                  </a:lnTo>
                  <a:lnTo>
                    <a:pt x="5416" y="1460"/>
                  </a:lnTo>
                  <a:lnTo>
                    <a:pt x="5398" y="1436"/>
                  </a:lnTo>
                  <a:lnTo>
                    <a:pt x="5377" y="1410"/>
                  </a:lnTo>
                  <a:lnTo>
                    <a:pt x="5355" y="1387"/>
                  </a:lnTo>
                  <a:lnTo>
                    <a:pt x="5332" y="1365"/>
                  </a:lnTo>
                  <a:lnTo>
                    <a:pt x="5306" y="1342"/>
                  </a:lnTo>
                  <a:lnTo>
                    <a:pt x="5279" y="1321"/>
                  </a:lnTo>
                  <a:lnTo>
                    <a:pt x="5250" y="1301"/>
                  </a:lnTo>
                  <a:lnTo>
                    <a:pt x="5220" y="1282"/>
                  </a:lnTo>
                  <a:lnTo>
                    <a:pt x="5190" y="1264"/>
                  </a:lnTo>
                  <a:lnTo>
                    <a:pt x="5157" y="1245"/>
                  </a:lnTo>
                  <a:lnTo>
                    <a:pt x="5124" y="1229"/>
                  </a:lnTo>
                  <a:lnTo>
                    <a:pt x="5089" y="1214"/>
                  </a:lnTo>
                  <a:lnTo>
                    <a:pt x="5053" y="1200"/>
                  </a:lnTo>
                  <a:lnTo>
                    <a:pt x="5016" y="1187"/>
                  </a:lnTo>
                  <a:lnTo>
                    <a:pt x="4979" y="1176"/>
                  </a:lnTo>
                  <a:lnTo>
                    <a:pt x="4939" y="1165"/>
                  </a:lnTo>
                  <a:lnTo>
                    <a:pt x="4900" y="1156"/>
                  </a:lnTo>
                  <a:lnTo>
                    <a:pt x="4859" y="1147"/>
                  </a:lnTo>
                  <a:lnTo>
                    <a:pt x="4817" y="1141"/>
                  </a:lnTo>
                  <a:lnTo>
                    <a:pt x="4776" y="1137"/>
                  </a:lnTo>
                  <a:lnTo>
                    <a:pt x="4733" y="1132"/>
                  </a:lnTo>
                  <a:lnTo>
                    <a:pt x="4689" y="1131"/>
                  </a:lnTo>
                  <a:lnTo>
                    <a:pt x="4645" y="1129"/>
                  </a:lnTo>
                  <a:lnTo>
                    <a:pt x="4645" y="1129"/>
                  </a:lnTo>
                  <a:lnTo>
                    <a:pt x="4606" y="1131"/>
                  </a:lnTo>
                  <a:lnTo>
                    <a:pt x="4568" y="1132"/>
                  </a:lnTo>
                  <a:lnTo>
                    <a:pt x="4568" y="1132"/>
                  </a:lnTo>
                  <a:lnTo>
                    <a:pt x="4579" y="1110"/>
                  </a:lnTo>
                  <a:lnTo>
                    <a:pt x="4589" y="1085"/>
                  </a:lnTo>
                  <a:lnTo>
                    <a:pt x="4597" y="1063"/>
                  </a:lnTo>
                  <a:lnTo>
                    <a:pt x="4604" y="1039"/>
                  </a:lnTo>
                  <a:lnTo>
                    <a:pt x="4610" y="1015"/>
                  </a:lnTo>
                  <a:lnTo>
                    <a:pt x="4613" y="989"/>
                  </a:lnTo>
                  <a:lnTo>
                    <a:pt x="4616" y="965"/>
                  </a:lnTo>
                  <a:lnTo>
                    <a:pt x="4618" y="939"/>
                  </a:lnTo>
                  <a:lnTo>
                    <a:pt x="4618" y="939"/>
                  </a:lnTo>
                  <a:lnTo>
                    <a:pt x="4616" y="910"/>
                  </a:lnTo>
                  <a:lnTo>
                    <a:pt x="4613" y="882"/>
                  </a:lnTo>
                  <a:lnTo>
                    <a:pt x="4607" y="853"/>
                  </a:lnTo>
                  <a:lnTo>
                    <a:pt x="4600" y="826"/>
                  </a:lnTo>
                  <a:lnTo>
                    <a:pt x="4591" y="799"/>
                  </a:lnTo>
                  <a:lnTo>
                    <a:pt x="4580" y="772"/>
                  </a:lnTo>
                  <a:lnTo>
                    <a:pt x="4567" y="746"/>
                  </a:lnTo>
                  <a:lnTo>
                    <a:pt x="4553" y="720"/>
                  </a:lnTo>
                  <a:lnTo>
                    <a:pt x="4536" y="695"/>
                  </a:lnTo>
                  <a:lnTo>
                    <a:pt x="4517" y="670"/>
                  </a:lnTo>
                  <a:lnTo>
                    <a:pt x="4497" y="646"/>
                  </a:lnTo>
                  <a:lnTo>
                    <a:pt x="4476" y="624"/>
                  </a:lnTo>
                  <a:lnTo>
                    <a:pt x="4453" y="601"/>
                  </a:lnTo>
                  <a:lnTo>
                    <a:pt x="4428" y="580"/>
                  </a:lnTo>
                  <a:lnTo>
                    <a:pt x="4402" y="560"/>
                  </a:lnTo>
                  <a:lnTo>
                    <a:pt x="4375" y="541"/>
                  </a:lnTo>
                  <a:lnTo>
                    <a:pt x="4346" y="521"/>
                  </a:lnTo>
                  <a:lnTo>
                    <a:pt x="4316" y="504"/>
                  </a:lnTo>
                  <a:lnTo>
                    <a:pt x="4284" y="486"/>
                  </a:lnTo>
                  <a:lnTo>
                    <a:pt x="4253" y="471"/>
                  </a:lnTo>
                  <a:lnTo>
                    <a:pt x="4218" y="456"/>
                  </a:lnTo>
                  <a:lnTo>
                    <a:pt x="4183" y="443"/>
                  </a:lnTo>
                  <a:lnTo>
                    <a:pt x="4148" y="431"/>
                  </a:lnTo>
                  <a:lnTo>
                    <a:pt x="4112" y="418"/>
                  </a:lnTo>
                  <a:lnTo>
                    <a:pt x="4074" y="409"/>
                  </a:lnTo>
                  <a:lnTo>
                    <a:pt x="4035" y="400"/>
                  </a:lnTo>
                  <a:lnTo>
                    <a:pt x="3996" y="393"/>
                  </a:lnTo>
                  <a:lnTo>
                    <a:pt x="3957" y="387"/>
                  </a:lnTo>
                  <a:lnTo>
                    <a:pt x="3916" y="381"/>
                  </a:lnTo>
                  <a:lnTo>
                    <a:pt x="3874" y="378"/>
                  </a:lnTo>
                  <a:lnTo>
                    <a:pt x="3831" y="376"/>
                  </a:lnTo>
                  <a:lnTo>
                    <a:pt x="3789" y="375"/>
                  </a:lnTo>
                  <a:lnTo>
                    <a:pt x="3789" y="375"/>
                  </a:lnTo>
                  <a:lnTo>
                    <a:pt x="3741" y="376"/>
                  </a:lnTo>
                  <a:lnTo>
                    <a:pt x="3694" y="379"/>
                  </a:lnTo>
                  <a:lnTo>
                    <a:pt x="3649" y="384"/>
                  </a:lnTo>
                  <a:lnTo>
                    <a:pt x="3603" y="390"/>
                  </a:lnTo>
                  <a:lnTo>
                    <a:pt x="3603" y="390"/>
                  </a:lnTo>
                  <a:lnTo>
                    <a:pt x="3593" y="369"/>
                  </a:lnTo>
                  <a:lnTo>
                    <a:pt x="3581" y="348"/>
                  </a:lnTo>
                  <a:lnTo>
                    <a:pt x="3567" y="328"/>
                  </a:lnTo>
                  <a:lnTo>
                    <a:pt x="3554" y="308"/>
                  </a:lnTo>
                  <a:lnTo>
                    <a:pt x="3538" y="289"/>
                  </a:lnTo>
                  <a:lnTo>
                    <a:pt x="3522" y="269"/>
                  </a:lnTo>
                  <a:lnTo>
                    <a:pt x="3505" y="251"/>
                  </a:lnTo>
                  <a:lnTo>
                    <a:pt x="3486" y="233"/>
                  </a:lnTo>
                  <a:lnTo>
                    <a:pt x="3468" y="216"/>
                  </a:lnTo>
                  <a:lnTo>
                    <a:pt x="3446" y="200"/>
                  </a:lnTo>
                  <a:lnTo>
                    <a:pt x="3425" y="183"/>
                  </a:lnTo>
                  <a:lnTo>
                    <a:pt x="3404" y="168"/>
                  </a:lnTo>
                  <a:lnTo>
                    <a:pt x="3380" y="153"/>
                  </a:lnTo>
                  <a:lnTo>
                    <a:pt x="3357" y="138"/>
                  </a:lnTo>
                  <a:lnTo>
                    <a:pt x="3332" y="124"/>
                  </a:lnTo>
                  <a:lnTo>
                    <a:pt x="3308" y="111"/>
                  </a:lnTo>
                  <a:lnTo>
                    <a:pt x="3280" y="99"/>
                  </a:lnTo>
                  <a:lnTo>
                    <a:pt x="3253" y="86"/>
                  </a:lnTo>
                  <a:lnTo>
                    <a:pt x="3226" y="74"/>
                  </a:lnTo>
                  <a:lnTo>
                    <a:pt x="3199" y="64"/>
                  </a:lnTo>
                  <a:lnTo>
                    <a:pt x="3169" y="55"/>
                  </a:lnTo>
                  <a:lnTo>
                    <a:pt x="3140" y="46"/>
                  </a:lnTo>
                  <a:lnTo>
                    <a:pt x="3110" y="37"/>
                  </a:lnTo>
                  <a:lnTo>
                    <a:pt x="3080" y="29"/>
                  </a:lnTo>
                  <a:lnTo>
                    <a:pt x="3048" y="23"/>
                  </a:lnTo>
                  <a:lnTo>
                    <a:pt x="3016" y="17"/>
                  </a:lnTo>
                  <a:lnTo>
                    <a:pt x="2984" y="12"/>
                  </a:lnTo>
                  <a:lnTo>
                    <a:pt x="2951" y="8"/>
                  </a:lnTo>
                  <a:lnTo>
                    <a:pt x="2918" y="5"/>
                  </a:lnTo>
                  <a:lnTo>
                    <a:pt x="2885" y="3"/>
                  </a:lnTo>
                  <a:lnTo>
                    <a:pt x="2850" y="2"/>
                  </a:lnTo>
                  <a:lnTo>
                    <a:pt x="2817" y="0"/>
                  </a:lnTo>
                  <a:lnTo>
                    <a:pt x="2817" y="0"/>
                  </a:lnTo>
                  <a:lnTo>
                    <a:pt x="2764" y="2"/>
                  </a:lnTo>
                  <a:lnTo>
                    <a:pt x="2713" y="5"/>
                  </a:lnTo>
                  <a:lnTo>
                    <a:pt x="2663" y="11"/>
                  </a:lnTo>
                  <a:lnTo>
                    <a:pt x="2615" y="17"/>
                  </a:lnTo>
                  <a:lnTo>
                    <a:pt x="2566" y="28"/>
                  </a:lnTo>
                  <a:lnTo>
                    <a:pt x="2519" y="38"/>
                  </a:lnTo>
                  <a:lnTo>
                    <a:pt x="2474" y="52"/>
                  </a:lnTo>
                  <a:lnTo>
                    <a:pt x="2430" y="65"/>
                  </a:lnTo>
                  <a:lnTo>
                    <a:pt x="2388" y="82"/>
                  </a:lnTo>
                  <a:lnTo>
                    <a:pt x="2347" y="100"/>
                  </a:lnTo>
                  <a:lnTo>
                    <a:pt x="2308" y="120"/>
                  </a:lnTo>
                  <a:lnTo>
                    <a:pt x="2270" y="141"/>
                  </a:lnTo>
                  <a:lnTo>
                    <a:pt x="2234" y="163"/>
                  </a:lnTo>
                  <a:lnTo>
                    <a:pt x="2201" y="188"/>
                  </a:lnTo>
                  <a:lnTo>
                    <a:pt x="2169" y="213"/>
                  </a:lnTo>
                  <a:lnTo>
                    <a:pt x="2141" y="239"/>
                  </a:lnTo>
                  <a:lnTo>
                    <a:pt x="2141" y="239"/>
                  </a:lnTo>
                  <a:lnTo>
                    <a:pt x="2092" y="222"/>
                  </a:lnTo>
                  <a:lnTo>
                    <a:pt x="2042" y="207"/>
                  </a:lnTo>
                  <a:lnTo>
                    <a:pt x="1990" y="195"/>
                  </a:lnTo>
                  <a:lnTo>
                    <a:pt x="1937" y="185"/>
                  </a:lnTo>
                  <a:lnTo>
                    <a:pt x="1882" y="177"/>
                  </a:lnTo>
                  <a:lnTo>
                    <a:pt x="1827" y="171"/>
                  </a:lnTo>
                  <a:lnTo>
                    <a:pt x="1771" y="166"/>
                  </a:lnTo>
                  <a:lnTo>
                    <a:pt x="1713" y="166"/>
                  </a:lnTo>
                  <a:lnTo>
                    <a:pt x="1713" y="166"/>
                  </a:lnTo>
                  <a:lnTo>
                    <a:pt x="1667" y="166"/>
                  </a:lnTo>
                  <a:lnTo>
                    <a:pt x="1620" y="169"/>
                  </a:lnTo>
                  <a:lnTo>
                    <a:pt x="1574" y="172"/>
                  </a:lnTo>
                  <a:lnTo>
                    <a:pt x="1529" y="178"/>
                  </a:lnTo>
                  <a:lnTo>
                    <a:pt x="1485" y="185"/>
                  </a:lnTo>
                  <a:lnTo>
                    <a:pt x="1443" y="194"/>
                  </a:lnTo>
                  <a:lnTo>
                    <a:pt x="1401" y="203"/>
                  </a:lnTo>
                  <a:lnTo>
                    <a:pt x="1360" y="215"/>
                  </a:lnTo>
                  <a:lnTo>
                    <a:pt x="1319" y="227"/>
                  </a:lnTo>
                  <a:lnTo>
                    <a:pt x="1280" y="240"/>
                  </a:lnTo>
                  <a:lnTo>
                    <a:pt x="1242" y="255"/>
                  </a:lnTo>
                  <a:lnTo>
                    <a:pt x="1206" y="272"/>
                  </a:lnTo>
                  <a:lnTo>
                    <a:pt x="1170" y="289"/>
                  </a:lnTo>
                  <a:lnTo>
                    <a:pt x="1135" y="307"/>
                  </a:lnTo>
                  <a:lnTo>
                    <a:pt x="1103" y="326"/>
                  </a:lnTo>
                  <a:lnTo>
                    <a:pt x="1072" y="348"/>
                  </a:lnTo>
                  <a:lnTo>
                    <a:pt x="1042" y="369"/>
                  </a:lnTo>
                  <a:lnTo>
                    <a:pt x="1013" y="391"/>
                  </a:lnTo>
                  <a:lnTo>
                    <a:pt x="986" y="414"/>
                  </a:lnTo>
                  <a:lnTo>
                    <a:pt x="960" y="438"/>
                  </a:lnTo>
                  <a:lnTo>
                    <a:pt x="937" y="464"/>
                  </a:lnTo>
                  <a:lnTo>
                    <a:pt x="915" y="489"/>
                  </a:lnTo>
                  <a:lnTo>
                    <a:pt x="895" y="517"/>
                  </a:lnTo>
                  <a:lnTo>
                    <a:pt x="877" y="544"/>
                  </a:lnTo>
                  <a:lnTo>
                    <a:pt x="860" y="571"/>
                  </a:lnTo>
                  <a:lnTo>
                    <a:pt x="847" y="600"/>
                  </a:lnTo>
                  <a:lnTo>
                    <a:pt x="835" y="630"/>
                  </a:lnTo>
                  <a:lnTo>
                    <a:pt x="824" y="660"/>
                  </a:lnTo>
                  <a:lnTo>
                    <a:pt x="817" y="690"/>
                  </a:lnTo>
                  <a:lnTo>
                    <a:pt x="811" y="720"/>
                  </a:lnTo>
                  <a:lnTo>
                    <a:pt x="808" y="752"/>
                  </a:lnTo>
                  <a:lnTo>
                    <a:pt x="806" y="784"/>
                  </a:lnTo>
                  <a:lnTo>
                    <a:pt x="806" y="784"/>
                  </a:lnTo>
                  <a:lnTo>
                    <a:pt x="806" y="812"/>
                  </a:lnTo>
                  <a:lnTo>
                    <a:pt x="809" y="839"/>
                  </a:lnTo>
                  <a:lnTo>
                    <a:pt x="814" y="868"/>
                  </a:lnTo>
                  <a:lnTo>
                    <a:pt x="821" y="895"/>
                  </a:lnTo>
                  <a:lnTo>
                    <a:pt x="829" y="921"/>
                  </a:lnTo>
                  <a:lnTo>
                    <a:pt x="838" y="948"/>
                  </a:lnTo>
                  <a:lnTo>
                    <a:pt x="850" y="974"/>
                  </a:lnTo>
                  <a:lnTo>
                    <a:pt x="863" y="999"/>
                  </a:lnTo>
                  <a:lnTo>
                    <a:pt x="863" y="999"/>
                  </a:lnTo>
                  <a:lnTo>
                    <a:pt x="833" y="1005"/>
                  </a:lnTo>
                  <a:lnTo>
                    <a:pt x="803" y="1013"/>
                  </a:lnTo>
                  <a:lnTo>
                    <a:pt x="746" y="1028"/>
                  </a:lnTo>
                  <a:lnTo>
                    <a:pt x="717" y="1039"/>
                  </a:lnTo>
                  <a:lnTo>
                    <a:pt x="690" y="1048"/>
                  </a:lnTo>
                  <a:lnTo>
                    <a:pt x="664" y="1058"/>
                  </a:lnTo>
                  <a:lnTo>
                    <a:pt x="638" y="1070"/>
                  </a:lnTo>
                  <a:lnTo>
                    <a:pt x="613" y="1082"/>
                  </a:lnTo>
                  <a:lnTo>
                    <a:pt x="589" y="1094"/>
                  </a:lnTo>
                  <a:lnTo>
                    <a:pt x="565" y="1108"/>
                  </a:lnTo>
                  <a:lnTo>
                    <a:pt x="542" y="1123"/>
                  </a:lnTo>
                  <a:lnTo>
                    <a:pt x="521" y="1137"/>
                  </a:lnTo>
                  <a:lnTo>
                    <a:pt x="500" y="1152"/>
                  </a:lnTo>
                  <a:lnTo>
                    <a:pt x="480" y="1168"/>
                  </a:lnTo>
                  <a:lnTo>
                    <a:pt x="460" y="1185"/>
                  </a:lnTo>
                  <a:lnTo>
                    <a:pt x="442" y="1202"/>
                  </a:lnTo>
                  <a:lnTo>
                    <a:pt x="424" y="1218"/>
                  </a:lnTo>
                  <a:lnTo>
                    <a:pt x="409" y="1236"/>
                  </a:lnTo>
                  <a:lnTo>
                    <a:pt x="392" y="1254"/>
                  </a:lnTo>
                  <a:lnTo>
                    <a:pt x="379" y="1273"/>
                  </a:lnTo>
                  <a:lnTo>
                    <a:pt x="365" y="1292"/>
                  </a:lnTo>
                  <a:lnTo>
                    <a:pt x="353" y="1312"/>
                  </a:lnTo>
                  <a:lnTo>
                    <a:pt x="343" y="1331"/>
                  </a:lnTo>
                  <a:lnTo>
                    <a:pt x="334" y="1353"/>
                  </a:lnTo>
                  <a:lnTo>
                    <a:pt x="324" y="1374"/>
                  </a:lnTo>
                  <a:lnTo>
                    <a:pt x="317" y="1395"/>
                  </a:lnTo>
                  <a:lnTo>
                    <a:pt x="311" y="1416"/>
                  </a:lnTo>
                  <a:lnTo>
                    <a:pt x="306" y="1437"/>
                  </a:lnTo>
                  <a:lnTo>
                    <a:pt x="303" y="1460"/>
                  </a:lnTo>
                  <a:lnTo>
                    <a:pt x="302" y="1481"/>
                  </a:lnTo>
                  <a:lnTo>
                    <a:pt x="300" y="1503"/>
                  </a:lnTo>
                  <a:lnTo>
                    <a:pt x="300" y="1503"/>
                  </a:lnTo>
                  <a:lnTo>
                    <a:pt x="302" y="1537"/>
                  </a:lnTo>
                  <a:lnTo>
                    <a:pt x="306" y="1568"/>
                  </a:lnTo>
                  <a:lnTo>
                    <a:pt x="314" y="1600"/>
                  </a:lnTo>
                  <a:lnTo>
                    <a:pt x="323" y="1630"/>
                  </a:lnTo>
                  <a:lnTo>
                    <a:pt x="323" y="1630"/>
                  </a:lnTo>
                  <a:lnTo>
                    <a:pt x="288" y="1651"/>
                  </a:lnTo>
                  <a:lnTo>
                    <a:pt x="254" y="1672"/>
                  </a:lnTo>
                  <a:lnTo>
                    <a:pt x="220" y="1697"/>
                  </a:lnTo>
                  <a:lnTo>
                    <a:pt x="190" y="1721"/>
                  </a:lnTo>
                  <a:lnTo>
                    <a:pt x="161" y="1746"/>
                  </a:lnTo>
                  <a:lnTo>
                    <a:pt x="134" y="1774"/>
                  </a:lnTo>
                  <a:lnTo>
                    <a:pt x="110" y="1801"/>
                  </a:lnTo>
                  <a:lnTo>
                    <a:pt x="87" y="1829"/>
                  </a:lnTo>
                  <a:lnTo>
                    <a:pt x="68" y="1860"/>
                  </a:lnTo>
                  <a:lnTo>
                    <a:pt x="51" y="1890"/>
                  </a:lnTo>
                  <a:lnTo>
                    <a:pt x="36" y="1921"/>
                  </a:lnTo>
                  <a:lnTo>
                    <a:pt x="23" y="1953"/>
                  </a:lnTo>
                  <a:lnTo>
                    <a:pt x="13" y="1985"/>
                  </a:lnTo>
                  <a:lnTo>
                    <a:pt x="6" y="2018"/>
                  </a:lnTo>
                  <a:lnTo>
                    <a:pt x="1" y="2053"/>
                  </a:lnTo>
                  <a:lnTo>
                    <a:pt x="0" y="2087"/>
                  </a:lnTo>
                  <a:lnTo>
                    <a:pt x="0" y="2087"/>
                  </a:lnTo>
                  <a:lnTo>
                    <a:pt x="1" y="2118"/>
                  </a:lnTo>
                  <a:lnTo>
                    <a:pt x="4" y="2146"/>
                  </a:lnTo>
                  <a:lnTo>
                    <a:pt x="10" y="2176"/>
                  </a:lnTo>
                  <a:lnTo>
                    <a:pt x="18" y="2205"/>
                  </a:lnTo>
                  <a:lnTo>
                    <a:pt x="27" y="2232"/>
                  </a:lnTo>
                  <a:lnTo>
                    <a:pt x="39" y="2261"/>
                  </a:lnTo>
                  <a:lnTo>
                    <a:pt x="53" y="2288"/>
                  </a:lnTo>
                  <a:lnTo>
                    <a:pt x="68" y="2314"/>
                  </a:lnTo>
                  <a:lnTo>
                    <a:pt x="84" y="2339"/>
                  </a:lnTo>
                  <a:lnTo>
                    <a:pt x="104" y="2365"/>
                  </a:lnTo>
                  <a:lnTo>
                    <a:pt x="124" y="2389"/>
                  </a:lnTo>
                  <a:lnTo>
                    <a:pt x="146" y="2413"/>
                  </a:lnTo>
                  <a:lnTo>
                    <a:pt x="170" y="2436"/>
                  </a:lnTo>
                  <a:lnTo>
                    <a:pt x="196" y="2459"/>
                  </a:lnTo>
                  <a:lnTo>
                    <a:pt x="223" y="2480"/>
                  </a:lnTo>
                  <a:lnTo>
                    <a:pt x="251" y="2499"/>
                  </a:lnTo>
                  <a:lnTo>
                    <a:pt x="281" y="2519"/>
                  </a:lnTo>
                  <a:lnTo>
                    <a:pt x="312" y="2537"/>
                  </a:lnTo>
                  <a:lnTo>
                    <a:pt x="344" y="2555"/>
                  </a:lnTo>
                  <a:lnTo>
                    <a:pt x="377" y="2570"/>
                  </a:lnTo>
                  <a:lnTo>
                    <a:pt x="412" y="2585"/>
                  </a:lnTo>
                  <a:lnTo>
                    <a:pt x="448" y="2601"/>
                  </a:lnTo>
                  <a:lnTo>
                    <a:pt x="484" y="2613"/>
                  </a:lnTo>
                  <a:lnTo>
                    <a:pt x="524" y="2625"/>
                  </a:lnTo>
                  <a:lnTo>
                    <a:pt x="561" y="2635"/>
                  </a:lnTo>
                  <a:lnTo>
                    <a:pt x="602" y="2644"/>
                  </a:lnTo>
                  <a:lnTo>
                    <a:pt x="643" y="2652"/>
                  </a:lnTo>
                  <a:lnTo>
                    <a:pt x="684" y="2658"/>
                  </a:lnTo>
                  <a:lnTo>
                    <a:pt x="726" y="2664"/>
                  </a:lnTo>
                  <a:lnTo>
                    <a:pt x="768" y="2667"/>
                  </a:lnTo>
                  <a:lnTo>
                    <a:pt x="812" y="2670"/>
                  </a:lnTo>
                  <a:lnTo>
                    <a:pt x="856" y="2670"/>
                  </a:lnTo>
                  <a:lnTo>
                    <a:pt x="856" y="2670"/>
                  </a:lnTo>
                  <a:lnTo>
                    <a:pt x="915" y="2668"/>
                  </a:lnTo>
                  <a:lnTo>
                    <a:pt x="915" y="2668"/>
                  </a:lnTo>
                  <a:lnTo>
                    <a:pt x="942" y="2682"/>
                  </a:lnTo>
                  <a:lnTo>
                    <a:pt x="969" y="2696"/>
                  </a:lnTo>
                  <a:lnTo>
                    <a:pt x="998" y="2708"/>
                  </a:lnTo>
                  <a:lnTo>
                    <a:pt x="1028" y="2718"/>
                  </a:lnTo>
                  <a:lnTo>
                    <a:pt x="1058" y="2729"/>
                  </a:lnTo>
                  <a:lnTo>
                    <a:pt x="1088" y="2738"/>
                  </a:lnTo>
                  <a:lnTo>
                    <a:pt x="1120" y="2747"/>
                  </a:lnTo>
                  <a:lnTo>
                    <a:pt x="1152" y="2754"/>
                  </a:lnTo>
                  <a:lnTo>
                    <a:pt x="1185" y="2762"/>
                  </a:lnTo>
                  <a:lnTo>
                    <a:pt x="1218" y="2768"/>
                  </a:lnTo>
                  <a:lnTo>
                    <a:pt x="1253" y="2774"/>
                  </a:lnTo>
                  <a:lnTo>
                    <a:pt x="1286" y="2779"/>
                  </a:lnTo>
                  <a:lnTo>
                    <a:pt x="1321" y="2782"/>
                  </a:lnTo>
                  <a:lnTo>
                    <a:pt x="1357" y="2785"/>
                  </a:lnTo>
                  <a:lnTo>
                    <a:pt x="1392" y="2786"/>
                  </a:lnTo>
                  <a:lnTo>
                    <a:pt x="1428" y="2786"/>
                  </a:lnTo>
                  <a:lnTo>
                    <a:pt x="1428" y="2786"/>
                  </a:lnTo>
                  <a:lnTo>
                    <a:pt x="1466" y="2786"/>
                  </a:lnTo>
                  <a:lnTo>
                    <a:pt x="1503" y="2783"/>
                  </a:lnTo>
                  <a:lnTo>
                    <a:pt x="1540" y="2782"/>
                  </a:lnTo>
                  <a:lnTo>
                    <a:pt x="1576" y="2777"/>
                  </a:lnTo>
                  <a:lnTo>
                    <a:pt x="1612" y="2773"/>
                  </a:lnTo>
                  <a:lnTo>
                    <a:pt x="1648" y="2767"/>
                  </a:lnTo>
                  <a:lnTo>
                    <a:pt x="1683" y="2760"/>
                  </a:lnTo>
                  <a:lnTo>
                    <a:pt x="1716" y="2751"/>
                  </a:lnTo>
                  <a:lnTo>
                    <a:pt x="1750" y="2744"/>
                  </a:lnTo>
                  <a:lnTo>
                    <a:pt x="1783" y="2733"/>
                  </a:lnTo>
                  <a:lnTo>
                    <a:pt x="1814" y="2723"/>
                  </a:lnTo>
                  <a:lnTo>
                    <a:pt x="1846" y="2712"/>
                  </a:lnTo>
                  <a:lnTo>
                    <a:pt x="1876" y="2700"/>
                  </a:lnTo>
                  <a:lnTo>
                    <a:pt x="1907" y="2687"/>
                  </a:lnTo>
                  <a:lnTo>
                    <a:pt x="1935" y="2673"/>
                  </a:lnTo>
                  <a:lnTo>
                    <a:pt x="1962" y="2658"/>
                  </a:lnTo>
                  <a:lnTo>
                    <a:pt x="1962" y="2658"/>
                  </a:lnTo>
                  <a:lnTo>
                    <a:pt x="2009" y="2673"/>
                  </a:lnTo>
                  <a:lnTo>
                    <a:pt x="2058" y="2687"/>
                  </a:lnTo>
                  <a:lnTo>
                    <a:pt x="2106" y="2700"/>
                  </a:lnTo>
                  <a:lnTo>
                    <a:pt x="2157" y="2712"/>
                  </a:lnTo>
                  <a:lnTo>
                    <a:pt x="2208" y="2723"/>
                  </a:lnTo>
                  <a:lnTo>
                    <a:pt x="2263" y="2733"/>
                  </a:lnTo>
                  <a:lnTo>
                    <a:pt x="2317" y="2744"/>
                  </a:lnTo>
                  <a:lnTo>
                    <a:pt x="2373" y="2751"/>
                  </a:lnTo>
                  <a:lnTo>
                    <a:pt x="2429" y="2760"/>
                  </a:lnTo>
                  <a:lnTo>
                    <a:pt x="2486" y="2767"/>
                  </a:lnTo>
                  <a:lnTo>
                    <a:pt x="2545" y="2773"/>
                  </a:lnTo>
                  <a:lnTo>
                    <a:pt x="2606" y="2777"/>
                  </a:lnTo>
                  <a:lnTo>
                    <a:pt x="2666" y="2782"/>
                  </a:lnTo>
                  <a:lnTo>
                    <a:pt x="2726" y="2783"/>
                  </a:lnTo>
                  <a:lnTo>
                    <a:pt x="2788" y="2786"/>
                  </a:lnTo>
                  <a:lnTo>
                    <a:pt x="2852" y="2786"/>
                  </a:lnTo>
                  <a:lnTo>
                    <a:pt x="2852" y="2786"/>
                  </a:lnTo>
                  <a:lnTo>
                    <a:pt x="2909" y="2786"/>
                  </a:lnTo>
                  <a:lnTo>
                    <a:pt x="2966" y="2785"/>
                  </a:lnTo>
                  <a:lnTo>
                    <a:pt x="3024" y="2782"/>
                  </a:lnTo>
                  <a:lnTo>
                    <a:pt x="3080" y="2779"/>
                  </a:lnTo>
                  <a:lnTo>
                    <a:pt x="3134" y="2774"/>
                  </a:lnTo>
                  <a:lnTo>
                    <a:pt x="3188" y="2770"/>
                  </a:lnTo>
                  <a:lnTo>
                    <a:pt x="3243" y="2764"/>
                  </a:lnTo>
                  <a:lnTo>
                    <a:pt x="3295" y="2757"/>
                  </a:lnTo>
                  <a:lnTo>
                    <a:pt x="3347" y="2750"/>
                  </a:lnTo>
                  <a:lnTo>
                    <a:pt x="3398" y="2741"/>
                  </a:lnTo>
                  <a:lnTo>
                    <a:pt x="3448" y="2732"/>
                  </a:lnTo>
                  <a:lnTo>
                    <a:pt x="3498" y="2723"/>
                  </a:lnTo>
                  <a:lnTo>
                    <a:pt x="3545" y="2712"/>
                  </a:lnTo>
                  <a:lnTo>
                    <a:pt x="3591" y="2700"/>
                  </a:lnTo>
                  <a:lnTo>
                    <a:pt x="3638" y="2690"/>
                  </a:lnTo>
                  <a:lnTo>
                    <a:pt x="3682" y="2676"/>
                  </a:lnTo>
                  <a:lnTo>
                    <a:pt x="3682" y="2676"/>
                  </a:lnTo>
                  <a:lnTo>
                    <a:pt x="3709" y="2690"/>
                  </a:lnTo>
                  <a:lnTo>
                    <a:pt x="3736" y="2700"/>
                  </a:lnTo>
                  <a:lnTo>
                    <a:pt x="3763" y="2712"/>
                  </a:lnTo>
                  <a:lnTo>
                    <a:pt x="3794" y="2723"/>
                  </a:lnTo>
                  <a:lnTo>
                    <a:pt x="3822" y="2732"/>
                  </a:lnTo>
                  <a:lnTo>
                    <a:pt x="3852" y="2741"/>
                  </a:lnTo>
                  <a:lnTo>
                    <a:pt x="3883" y="2750"/>
                  </a:lnTo>
                  <a:lnTo>
                    <a:pt x="3914" y="2757"/>
                  </a:lnTo>
                  <a:lnTo>
                    <a:pt x="3946" y="2764"/>
                  </a:lnTo>
                  <a:lnTo>
                    <a:pt x="3978" y="2770"/>
                  </a:lnTo>
                  <a:lnTo>
                    <a:pt x="4011" y="2774"/>
                  </a:lnTo>
                  <a:lnTo>
                    <a:pt x="4044" y="2779"/>
                  </a:lnTo>
                  <a:lnTo>
                    <a:pt x="4077" y="2782"/>
                  </a:lnTo>
                  <a:lnTo>
                    <a:pt x="4112" y="2785"/>
                  </a:lnTo>
                  <a:lnTo>
                    <a:pt x="4147" y="2786"/>
                  </a:lnTo>
                  <a:lnTo>
                    <a:pt x="4182" y="2786"/>
                  </a:lnTo>
                  <a:lnTo>
                    <a:pt x="4182" y="2786"/>
                  </a:lnTo>
                  <a:lnTo>
                    <a:pt x="4224" y="2785"/>
                  </a:lnTo>
                  <a:lnTo>
                    <a:pt x="4266" y="2783"/>
                  </a:lnTo>
                  <a:lnTo>
                    <a:pt x="4308" y="2780"/>
                  </a:lnTo>
                  <a:lnTo>
                    <a:pt x="4349" y="2774"/>
                  </a:lnTo>
                  <a:lnTo>
                    <a:pt x="4388" y="2768"/>
                  </a:lnTo>
                  <a:lnTo>
                    <a:pt x="4429" y="2762"/>
                  </a:lnTo>
                  <a:lnTo>
                    <a:pt x="4467" y="2753"/>
                  </a:lnTo>
                  <a:lnTo>
                    <a:pt x="4505" y="2742"/>
                  </a:lnTo>
                  <a:lnTo>
                    <a:pt x="4542" y="2732"/>
                  </a:lnTo>
                  <a:lnTo>
                    <a:pt x="4579" y="2720"/>
                  </a:lnTo>
                  <a:lnTo>
                    <a:pt x="4613" y="2706"/>
                  </a:lnTo>
                  <a:lnTo>
                    <a:pt x="4648" y="2693"/>
                  </a:lnTo>
                  <a:lnTo>
                    <a:pt x="4680" y="2676"/>
                  </a:lnTo>
                  <a:lnTo>
                    <a:pt x="4713" y="2661"/>
                  </a:lnTo>
                  <a:lnTo>
                    <a:pt x="4743" y="2643"/>
                  </a:lnTo>
                  <a:lnTo>
                    <a:pt x="4772" y="2625"/>
                  </a:lnTo>
                  <a:lnTo>
                    <a:pt x="4801" y="2605"/>
                  </a:lnTo>
                  <a:lnTo>
                    <a:pt x="4828" y="2585"/>
                  </a:lnTo>
                  <a:lnTo>
                    <a:pt x="4853" y="2564"/>
                  </a:lnTo>
                  <a:lnTo>
                    <a:pt x="4878" y="2543"/>
                  </a:lnTo>
                  <a:lnTo>
                    <a:pt x="4900" y="2521"/>
                  </a:lnTo>
                  <a:lnTo>
                    <a:pt x="4920" y="2498"/>
                  </a:lnTo>
                  <a:lnTo>
                    <a:pt x="4939" y="2474"/>
                  </a:lnTo>
                  <a:lnTo>
                    <a:pt x="4958" y="2448"/>
                  </a:lnTo>
                  <a:lnTo>
                    <a:pt x="4974" y="2424"/>
                  </a:lnTo>
                  <a:lnTo>
                    <a:pt x="4989" y="2398"/>
                  </a:lnTo>
                  <a:lnTo>
                    <a:pt x="5001" y="2371"/>
                  </a:lnTo>
                  <a:lnTo>
                    <a:pt x="5012" y="2344"/>
                  </a:lnTo>
                  <a:lnTo>
                    <a:pt x="5021" y="2317"/>
                  </a:lnTo>
                  <a:lnTo>
                    <a:pt x="5028" y="2290"/>
                  </a:lnTo>
                  <a:lnTo>
                    <a:pt x="5033" y="2261"/>
                  </a:lnTo>
                  <a:lnTo>
                    <a:pt x="5036" y="2232"/>
                  </a:lnTo>
                  <a:lnTo>
                    <a:pt x="5036" y="2232"/>
                  </a:lnTo>
                  <a:lnTo>
                    <a:pt x="5087" y="2213"/>
                  </a:lnTo>
                  <a:lnTo>
                    <a:pt x="5136" y="2192"/>
                  </a:lnTo>
                  <a:lnTo>
                    <a:pt x="5182" y="2167"/>
                  </a:lnTo>
                  <a:lnTo>
                    <a:pt x="5226" y="2142"/>
                  </a:lnTo>
                  <a:lnTo>
                    <a:pt x="5267" y="2115"/>
                  </a:lnTo>
                  <a:lnTo>
                    <a:pt x="5305" y="2084"/>
                  </a:lnTo>
                  <a:lnTo>
                    <a:pt x="5341" y="2054"/>
                  </a:lnTo>
                  <a:lnTo>
                    <a:pt x="5373" y="2021"/>
                  </a:lnTo>
                  <a:lnTo>
                    <a:pt x="5401" y="1986"/>
                  </a:lnTo>
                  <a:lnTo>
                    <a:pt x="5427" y="1952"/>
                  </a:lnTo>
                  <a:lnTo>
                    <a:pt x="5439" y="1932"/>
                  </a:lnTo>
                  <a:lnTo>
                    <a:pt x="5450" y="1914"/>
                  </a:lnTo>
                  <a:lnTo>
                    <a:pt x="5459" y="1896"/>
                  </a:lnTo>
                  <a:lnTo>
                    <a:pt x="5468" y="1876"/>
                  </a:lnTo>
                  <a:lnTo>
                    <a:pt x="5475" y="1857"/>
                  </a:lnTo>
                  <a:lnTo>
                    <a:pt x="5483" y="1837"/>
                  </a:lnTo>
                  <a:lnTo>
                    <a:pt x="5487" y="1816"/>
                  </a:lnTo>
                  <a:lnTo>
                    <a:pt x="5493" y="1796"/>
                  </a:lnTo>
                  <a:lnTo>
                    <a:pt x="5496" y="1775"/>
                  </a:lnTo>
                  <a:lnTo>
                    <a:pt x="5499" y="1755"/>
                  </a:lnTo>
                  <a:lnTo>
                    <a:pt x="5501" y="1734"/>
                  </a:lnTo>
                  <a:lnTo>
                    <a:pt x="5501" y="1713"/>
                  </a:lnTo>
                  <a:lnTo>
                    <a:pt x="5501" y="1713"/>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6" name="Freeform 7"/>
            <p:cNvSpPr>
              <a:spLocks/>
            </p:cNvSpPr>
            <p:nvPr/>
          </p:nvSpPr>
          <p:spPr bwMode="auto">
            <a:xfrm>
              <a:off x="6856412" y="990600"/>
              <a:ext cx="941658" cy="873261"/>
            </a:xfrm>
            <a:custGeom>
              <a:avLst/>
              <a:gdLst/>
              <a:ahLst/>
              <a:cxnLst>
                <a:cxn ang="0">
                  <a:pos x="5314" y="2199"/>
                </a:cxn>
                <a:cxn ang="0">
                  <a:pos x="5250" y="1992"/>
                </a:cxn>
                <a:cxn ang="0">
                  <a:pos x="5143" y="1808"/>
                </a:cxn>
                <a:cxn ang="0">
                  <a:pos x="4999" y="1654"/>
                </a:cxn>
                <a:cxn ang="0">
                  <a:pos x="4972" y="1438"/>
                </a:cxn>
                <a:cxn ang="0">
                  <a:pos x="4949" y="1205"/>
                </a:cxn>
                <a:cxn ang="0">
                  <a:pos x="4833" y="888"/>
                </a:cxn>
                <a:cxn ang="0">
                  <a:pos x="4553" y="548"/>
                </a:cxn>
                <a:cxn ang="0">
                  <a:pos x="4162" y="337"/>
                </a:cxn>
                <a:cxn ang="0">
                  <a:pos x="3937" y="291"/>
                </a:cxn>
                <a:cxn ang="0">
                  <a:pos x="3726" y="288"/>
                </a:cxn>
                <a:cxn ang="0">
                  <a:pos x="3490" y="333"/>
                </a:cxn>
                <a:cxn ang="0">
                  <a:pos x="3309" y="341"/>
                </a:cxn>
                <a:cxn ang="0">
                  <a:pos x="3127" y="191"/>
                </a:cxn>
                <a:cxn ang="0">
                  <a:pos x="2915" y="80"/>
                </a:cxn>
                <a:cxn ang="0">
                  <a:pos x="2679" y="15"/>
                </a:cxn>
                <a:cxn ang="0">
                  <a:pos x="2445" y="1"/>
                </a:cxn>
                <a:cxn ang="0">
                  <a:pos x="2094" y="71"/>
                </a:cxn>
                <a:cxn ang="0">
                  <a:pos x="1790" y="238"/>
                </a:cxn>
                <a:cxn ang="0">
                  <a:pos x="1551" y="485"/>
                </a:cxn>
                <a:cxn ang="0">
                  <a:pos x="1410" y="754"/>
                </a:cxn>
                <a:cxn ang="0">
                  <a:pos x="1153" y="724"/>
                </a:cxn>
                <a:cxn ang="0">
                  <a:pos x="948" y="742"/>
                </a:cxn>
                <a:cxn ang="0">
                  <a:pos x="653" y="839"/>
                </a:cxn>
                <a:cxn ang="0">
                  <a:pos x="299" y="1102"/>
                </a:cxn>
                <a:cxn ang="0">
                  <a:pos x="70" y="1480"/>
                </a:cxn>
                <a:cxn ang="0">
                  <a:pos x="10" y="1730"/>
                </a:cxn>
                <a:cxn ang="0">
                  <a:pos x="1" y="1939"/>
                </a:cxn>
                <a:cxn ang="0">
                  <a:pos x="39" y="2176"/>
                </a:cxn>
                <a:cxn ang="0">
                  <a:pos x="123" y="2395"/>
                </a:cxn>
                <a:cxn ang="0">
                  <a:pos x="248" y="2591"/>
                </a:cxn>
                <a:cxn ang="0">
                  <a:pos x="348" y="2749"/>
                </a:cxn>
                <a:cxn ang="0">
                  <a:pos x="249" y="3017"/>
                </a:cxn>
                <a:cxn ang="0">
                  <a:pos x="220" y="3275"/>
                </a:cxn>
                <a:cxn ang="0">
                  <a:pos x="244" y="3507"/>
                </a:cxn>
                <a:cxn ang="0">
                  <a:pos x="359" y="3824"/>
                </a:cxn>
                <a:cxn ang="0">
                  <a:pos x="640" y="4164"/>
                </a:cxn>
                <a:cxn ang="0">
                  <a:pos x="1031" y="4376"/>
                </a:cxn>
                <a:cxn ang="0">
                  <a:pos x="1256" y="4422"/>
                </a:cxn>
                <a:cxn ang="0">
                  <a:pos x="1458" y="4425"/>
                </a:cxn>
                <a:cxn ang="0">
                  <a:pos x="1605" y="4634"/>
                </a:cxn>
                <a:cxn ang="0">
                  <a:pos x="1803" y="4797"/>
                </a:cxn>
                <a:cxn ang="0">
                  <a:pos x="2040" y="4903"/>
                </a:cxn>
                <a:cxn ang="0">
                  <a:pos x="2306" y="4941"/>
                </a:cxn>
                <a:cxn ang="0">
                  <a:pos x="2497" y="4922"/>
                </a:cxn>
                <a:cxn ang="0">
                  <a:pos x="2699" y="4856"/>
                </a:cxn>
                <a:cxn ang="0">
                  <a:pos x="2880" y="4749"/>
                </a:cxn>
                <a:cxn ang="0">
                  <a:pos x="3048" y="4586"/>
                </a:cxn>
                <a:cxn ang="0">
                  <a:pos x="3329" y="4709"/>
                </a:cxn>
                <a:cxn ang="0">
                  <a:pos x="3644" y="4752"/>
                </a:cxn>
                <a:cxn ang="0">
                  <a:pos x="3849" y="4735"/>
                </a:cxn>
                <a:cxn ang="0">
                  <a:pos x="4144" y="4638"/>
                </a:cxn>
                <a:cxn ang="0">
                  <a:pos x="4498" y="4374"/>
                </a:cxn>
                <a:cxn ang="0">
                  <a:pos x="4727" y="3996"/>
                </a:cxn>
                <a:cxn ang="0">
                  <a:pos x="4787" y="3746"/>
                </a:cxn>
                <a:cxn ang="0">
                  <a:pos x="4793" y="3505"/>
                </a:cxn>
                <a:cxn ang="0">
                  <a:pos x="4771" y="3223"/>
                </a:cxn>
                <a:cxn ang="0">
                  <a:pos x="5003" y="3076"/>
                </a:cxn>
                <a:cxn ang="0">
                  <a:pos x="5182" y="2869"/>
                </a:cxn>
                <a:cxn ang="0">
                  <a:pos x="5295" y="2616"/>
                </a:cxn>
                <a:cxn ang="0">
                  <a:pos x="5328" y="2366"/>
                </a:cxn>
              </a:cxnLst>
              <a:rect l="0" t="0" r="r" b="b"/>
              <a:pathLst>
                <a:path w="5328" h="4941">
                  <a:moveTo>
                    <a:pt x="5328" y="2366"/>
                  </a:moveTo>
                  <a:lnTo>
                    <a:pt x="5328" y="2366"/>
                  </a:lnTo>
                  <a:lnTo>
                    <a:pt x="5328" y="2338"/>
                  </a:lnTo>
                  <a:lnTo>
                    <a:pt x="5327" y="2310"/>
                  </a:lnTo>
                  <a:lnTo>
                    <a:pt x="5324" y="2281"/>
                  </a:lnTo>
                  <a:lnTo>
                    <a:pt x="5321" y="2254"/>
                  </a:lnTo>
                  <a:lnTo>
                    <a:pt x="5317" y="2226"/>
                  </a:lnTo>
                  <a:lnTo>
                    <a:pt x="5314" y="2199"/>
                  </a:lnTo>
                  <a:lnTo>
                    <a:pt x="5308" y="2172"/>
                  </a:lnTo>
                  <a:lnTo>
                    <a:pt x="5302" y="2146"/>
                  </a:lnTo>
                  <a:lnTo>
                    <a:pt x="5295" y="2119"/>
                  </a:lnTo>
                  <a:lnTo>
                    <a:pt x="5288" y="2093"/>
                  </a:lnTo>
                  <a:lnTo>
                    <a:pt x="5280" y="2067"/>
                  </a:lnTo>
                  <a:lnTo>
                    <a:pt x="5270" y="2042"/>
                  </a:lnTo>
                  <a:lnTo>
                    <a:pt x="5261" y="2016"/>
                  </a:lnTo>
                  <a:lnTo>
                    <a:pt x="5250" y="1992"/>
                  </a:lnTo>
                  <a:lnTo>
                    <a:pt x="5240" y="1968"/>
                  </a:lnTo>
                  <a:lnTo>
                    <a:pt x="5228" y="1943"/>
                  </a:lnTo>
                  <a:lnTo>
                    <a:pt x="5215" y="1920"/>
                  </a:lnTo>
                  <a:lnTo>
                    <a:pt x="5202" y="1896"/>
                  </a:lnTo>
                  <a:lnTo>
                    <a:pt x="5188" y="1874"/>
                  </a:lnTo>
                  <a:lnTo>
                    <a:pt x="5174" y="1851"/>
                  </a:lnTo>
                  <a:lnTo>
                    <a:pt x="5160" y="1829"/>
                  </a:lnTo>
                  <a:lnTo>
                    <a:pt x="5143" y="1808"/>
                  </a:lnTo>
                  <a:lnTo>
                    <a:pt x="5128" y="1787"/>
                  </a:lnTo>
                  <a:lnTo>
                    <a:pt x="5111" y="1767"/>
                  </a:lnTo>
                  <a:lnTo>
                    <a:pt x="5094" y="1747"/>
                  </a:lnTo>
                  <a:lnTo>
                    <a:pt x="5076" y="1727"/>
                  </a:lnTo>
                  <a:lnTo>
                    <a:pt x="5057" y="1708"/>
                  </a:lnTo>
                  <a:lnTo>
                    <a:pt x="5038" y="1689"/>
                  </a:lnTo>
                  <a:lnTo>
                    <a:pt x="5019" y="1671"/>
                  </a:lnTo>
                  <a:lnTo>
                    <a:pt x="4999" y="1654"/>
                  </a:lnTo>
                  <a:lnTo>
                    <a:pt x="4979" y="1637"/>
                  </a:lnTo>
                  <a:lnTo>
                    <a:pt x="4958" y="1621"/>
                  </a:lnTo>
                  <a:lnTo>
                    <a:pt x="4958" y="1621"/>
                  </a:lnTo>
                  <a:lnTo>
                    <a:pt x="4964" y="1576"/>
                  </a:lnTo>
                  <a:lnTo>
                    <a:pt x="4969" y="1530"/>
                  </a:lnTo>
                  <a:lnTo>
                    <a:pt x="4971" y="1484"/>
                  </a:lnTo>
                  <a:lnTo>
                    <a:pt x="4972" y="1438"/>
                  </a:lnTo>
                  <a:lnTo>
                    <a:pt x="4972" y="1438"/>
                  </a:lnTo>
                  <a:lnTo>
                    <a:pt x="4972" y="1407"/>
                  </a:lnTo>
                  <a:lnTo>
                    <a:pt x="4971" y="1378"/>
                  </a:lnTo>
                  <a:lnTo>
                    <a:pt x="4969" y="1348"/>
                  </a:lnTo>
                  <a:lnTo>
                    <a:pt x="4966" y="1320"/>
                  </a:lnTo>
                  <a:lnTo>
                    <a:pt x="4963" y="1291"/>
                  </a:lnTo>
                  <a:lnTo>
                    <a:pt x="4959" y="1262"/>
                  </a:lnTo>
                  <a:lnTo>
                    <a:pt x="4955" y="1233"/>
                  </a:lnTo>
                  <a:lnTo>
                    <a:pt x="4949" y="1205"/>
                  </a:lnTo>
                  <a:lnTo>
                    <a:pt x="4943" y="1178"/>
                  </a:lnTo>
                  <a:lnTo>
                    <a:pt x="4936" y="1149"/>
                  </a:lnTo>
                  <a:lnTo>
                    <a:pt x="4929" y="1122"/>
                  </a:lnTo>
                  <a:lnTo>
                    <a:pt x="4921" y="1094"/>
                  </a:lnTo>
                  <a:lnTo>
                    <a:pt x="4903" y="1041"/>
                  </a:lnTo>
                  <a:lnTo>
                    <a:pt x="4882" y="989"/>
                  </a:lnTo>
                  <a:lnTo>
                    <a:pt x="4859" y="937"/>
                  </a:lnTo>
                  <a:lnTo>
                    <a:pt x="4833" y="888"/>
                  </a:lnTo>
                  <a:lnTo>
                    <a:pt x="4806" y="840"/>
                  </a:lnTo>
                  <a:lnTo>
                    <a:pt x="4776" y="793"/>
                  </a:lnTo>
                  <a:lnTo>
                    <a:pt x="4744" y="748"/>
                  </a:lnTo>
                  <a:lnTo>
                    <a:pt x="4710" y="704"/>
                  </a:lnTo>
                  <a:lnTo>
                    <a:pt x="4673" y="662"/>
                  </a:lnTo>
                  <a:lnTo>
                    <a:pt x="4636" y="622"/>
                  </a:lnTo>
                  <a:lnTo>
                    <a:pt x="4595" y="584"/>
                  </a:lnTo>
                  <a:lnTo>
                    <a:pt x="4553" y="548"/>
                  </a:lnTo>
                  <a:lnTo>
                    <a:pt x="4510" y="513"/>
                  </a:lnTo>
                  <a:lnTo>
                    <a:pt x="4465" y="482"/>
                  </a:lnTo>
                  <a:lnTo>
                    <a:pt x="4418" y="451"/>
                  </a:lnTo>
                  <a:lnTo>
                    <a:pt x="4369" y="424"/>
                  </a:lnTo>
                  <a:lnTo>
                    <a:pt x="4320" y="398"/>
                  </a:lnTo>
                  <a:lnTo>
                    <a:pt x="4268" y="376"/>
                  </a:lnTo>
                  <a:lnTo>
                    <a:pt x="4216" y="354"/>
                  </a:lnTo>
                  <a:lnTo>
                    <a:pt x="4162" y="337"/>
                  </a:lnTo>
                  <a:lnTo>
                    <a:pt x="4135" y="329"/>
                  </a:lnTo>
                  <a:lnTo>
                    <a:pt x="4108" y="320"/>
                  </a:lnTo>
                  <a:lnTo>
                    <a:pt x="4080" y="314"/>
                  </a:lnTo>
                  <a:lnTo>
                    <a:pt x="4053" y="309"/>
                  </a:lnTo>
                  <a:lnTo>
                    <a:pt x="4024" y="303"/>
                  </a:lnTo>
                  <a:lnTo>
                    <a:pt x="3995" y="298"/>
                  </a:lnTo>
                  <a:lnTo>
                    <a:pt x="3967" y="294"/>
                  </a:lnTo>
                  <a:lnTo>
                    <a:pt x="3937" y="291"/>
                  </a:lnTo>
                  <a:lnTo>
                    <a:pt x="3909" y="288"/>
                  </a:lnTo>
                  <a:lnTo>
                    <a:pt x="3879" y="286"/>
                  </a:lnTo>
                  <a:lnTo>
                    <a:pt x="3850" y="285"/>
                  </a:lnTo>
                  <a:lnTo>
                    <a:pt x="3819" y="285"/>
                  </a:lnTo>
                  <a:lnTo>
                    <a:pt x="3819" y="285"/>
                  </a:lnTo>
                  <a:lnTo>
                    <a:pt x="3789" y="285"/>
                  </a:lnTo>
                  <a:lnTo>
                    <a:pt x="3757" y="286"/>
                  </a:lnTo>
                  <a:lnTo>
                    <a:pt x="3726" y="288"/>
                  </a:lnTo>
                  <a:lnTo>
                    <a:pt x="3696" y="291"/>
                  </a:lnTo>
                  <a:lnTo>
                    <a:pt x="3666" y="294"/>
                  </a:lnTo>
                  <a:lnTo>
                    <a:pt x="3636" y="299"/>
                  </a:lnTo>
                  <a:lnTo>
                    <a:pt x="3606" y="305"/>
                  </a:lnTo>
                  <a:lnTo>
                    <a:pt x="3577" y="311"/>
                  </a:lnTo>
                  <a:lnTo>
                    <a:pt x="3547" y="317"/>
                  </a:lnTo>
                  <a:lnTo>
                    <a:pt x="3518" y="325"/>
                  </a:lnTo>
                  <a:lnTo>
                    <a:pt x="3490" y="333"/>
                  </a:lnTo>
                  <a:lnTo>
                    <a:pt x="3461" y="341"/>
                  </a:lnTo>
                  <a:lnTo>
                    <a:pt x="3433" y="351"/>
                  </a:lnTo>
                  <a:lnTo>
                    <a:pt x="3405" y="362"/>
                  </a:lnTo>
                  <a:lnTo>
                    <a:pt x="3378" y="373"/>
                  </a:lnTo>
                  <a:lnTo>
                    <a:pt x="3351" y="384"/>
                  </a:lnTo>
                  <a:lnTo>
                    <a:pt x="3351" y="384"/>
                  </a:lnTo>
                  <a:lnTo>
                    <a:pt x="3331" y="363"/>
                  </a:lnTo>
                  <a:lnTo>
                    <a:pt x="3309" y="341"/>
                  </a:lnTo>
                  <a:lnTo>
                    <a:pt x="3288" y="320"/>
                  </a:lnTo>
                  <a:lnTo>
                    <a:pt x="3267" y="300"/>
                  </a:lnTo>
                  <a:lnTo>
                    <a:pt x="3245" y="280"/>
                  </a:lnTo>
                  <a:lnTo>
                    <a:pt x="3222" y="261"/>
                  </a:lnTo>
                  <a:lnTo>
                    <a:pt x="3199" y="243"/>
                  </a:lnTo>
                  <a:lnTo>
                    <a:pt x="3175" y="225"/>
                  </a:lnTo>
                  <a:lnTo>
                    <a:pt x="3152" y="207"/>
                  </a:lnTo>
                  <a:lnTo>
                    <a:pt x="3127" y="191"/>
                  </a:lnTo>
                  <a:lnTo>
                    <a:pt x="3101" y="174"/>
                  </a:lnTo>
                  <a:lnTo>
                    <a:pt x="3076" y="159"/>
                  </a:lnTo>
                  <a:lnTo>
                    <a:pt x="3050" y="145"/>
                  </a:lnTo>
                  <a:lnTo>
                    <a:pt x="3023" y="129"/>
                  </a:lnTo>
                  <a:lnTo>
                    <a:pt x="2997" y="117"/>
                  </a:lnTo>
                  <a:lnTo>
                    <a:pt x="2970" y="104"/>
                  </a:lnTo>
                  <a:lnTo>
                    <a:pt x="2942" y="92"/>
                  </a:lnTo>
                  <a:lnTo>
                    <a:pt x="2915" y="80"/>
                  </a:lnTo>
                  <a:lnTo>
                    <a:pt x="2887" y="69"/>
                  </a:lnTo>
                  <a:lnTo>
                    <a:pt x="2857" y="59"/>
                  </a:lnTo>
                  <a:lnTo>
                    <a:pt x="2829" y="51"/>
                  </a:lnTo>
                  <a:lnTo>
                    <a:pt x="2800" y="41"/>
                  </a:lnTo>
                  <a:lnTo>
                    <a:pt x="2770" y="34"/>
                  </a:lnTo>
                  <a:lnTo>
                    <a:pt x="2739" y="27"/>
                  </a:lnTo>
                  <a:lnTo>
                    <a:pt x="2710" y="21"/>
                  </a:lnTo>
                  <a:lnTo>
                    <a:pt x="2679" y="15"/>
                  </a:lnTo>
                  <a:lnTo>
                    <a:pt x="2649" y="11"/>
                  </a:lnTo>
                  <a:lnTo>
                    <a:pt x="2618" y="7"/>
                  </a:lnTo>
                  <a:lnTo>
                    <a:pt x="2586" y="3"/>
                  </a:lnTo>
                  <a:lnTo>
                    <a:pt x="2555" y="1"/>
                  </a:lnTo>
                  <a:lnTo>
                    <a:pt x="2523" y="0"/>
                  </a:lnTo>
                  <a:lnTo>
                    <a:pt x="2491" y="0"/>
                  </a:lnTo>
                  <a:lnTo>
                    <a:pt x="2491" y="0"/>
                  </a:lnTo>
                  <a:lnTo>
                    <a:pt x="2445" y="1"/>
                  </a:lnTo>
                  <a:lnTo>
                    <a:pt x="2399" y="3"/>
                  </a:lnTo>
                  <a:lnTo>
                    <a:pt x="2354" y="8"/>
                  </a:lnTo>
                  <a:lnTo>
                    <a:pt x="2310" y="14"/>
                  </a:lnTo>
                  <a:lnTo>
                    <a:pt x="2265" y="22"/>
                  </a:lnTo>
                  <a:lnTo>
                    <a:pt x="2221" y="32"/>
                  </a:lnTo>
                  <a:lnTo>
                    <a:pt x="2178" y="44"/>
                  </a:lnTo>
                  <a:lnTo>
                    <a:pt x="2135" y="55"/>
                  </a:lnTo>
                  <a:lnTo>
                    <a:pt x="2094" y="71"/>
                  </a:lnTo>
                  <a:lnTo>
                    <a:pt x="2053" y="86"/>
                  </a:lnTo>
                  <a:lnTo>
                    <a:pt x="2013" y="104"/>
                  </a:lnTo>
                  <a:lnTo>
                    <a:pt x="1974" y="122"/>
                  </a:lnTo>
                  <a:lnTo>
                    <a:pt x="1935" y="142"/>
                  </a:lnTo>
                  <a:lnTo>
                    <a:pt x="1897" y="165"/>
                  </a:lnTo>
                  <a:lnTo>
                    <a:pt x="1861" y="187"/>
                  </a:lnTo>
                  <a:lnTo>
                    <a:pt x="1826" y="212"/>
                  </a:lnTo>
                  <a:lnTo>
                    <a:pt x="1790" y="238"/>
                  </a:lnTo>
                  <a:lnTo>
                    <a:pt x="1757" y="264"/>
                  </a:lnTo>
                  <a:lnTo>
                    <a:pt x="1724" y="292"/>
                  </a:lnTo>
                  <a:lnTo>
                    <a:pt x="1693" y="321"/>
                  </a:lnTo>
                  <a:lnTo>
                    <a:pt x="1662" y="352"/>
                  </a:lnTo>
                  <a:lnTo>
                    <a:pt x="1632" y="384"/>
                  </a:lnTo>
                  <a:lnTo>
                    <a:pt x="1604" y="417"/>
                  </a:lnTo>
                  <a:lnTo>
                    <a:pt x="1577" y="450"/>
                  </a:lnTo>
                  <a:lnTo>
                    <a:pt x="1551" y="485"/>
                  </a:lnTo>
                  <a:lnTo>
                    <a:pt x="1528" y="521"/>
                  </a:lnTo>
                  <a:lnTo>
                    <a:pt x="1504" y="557"/>
                  </a:lnTo>
                  <a:lnTo>
                    <a:pt x="1483" y="595"/>
                  </a:lnTo>
                  <a:lnTo>
                    <a:pt x="1462" y="634"/>
                  </a:lnTo>
                  <a:lnTo>
                    <a:pt x="1443" y="672"/>
                  </a:lnTo>
                  <a:lnTo>
                    <a:pt x="1425" y="712"/>
                  </a:lnTo>
                  <a:lnTo>
                    <a:pt x="1410" y="754"/>
                  </a:lnTo>
                  <a:lnTo>
                    <a:pt x="1410" y="754"/>
                  </a:lnTo>
                  <a:lnTo>
                    <a:pt x="1378" y="747"/>
                  </a:lnTo>
                  <a:lnTo>
                    <a:pt x="1347" y="741"/>
                  </a:lnTo>
                  <a:lnTo>
                    <a:pt x="1316" y="736"/>
                  </a:lnTo>
                  <a:lnTo>
                    <a:pt x="1284" y="731"/>
                  </a:lnTo>
                  <a:lnTo>
                    <a:pt x="1251" y="729"/>
                  </a:lnTo>
                  <a:lnTo>
                    <a:pt x="1219" y="727"/>
                  </a:lnTo>
                  <a:lnTo>
                    <a:pt x="1186" y="725"/>
                  </a:lnTo>
                  <a:lnTo>
                    <a:pt x="1153" y="724"/>
                  </a:lnTo>
                  <a:lnTo>
                    <a:pt x="1153" y="724"/>
                  </a:lnTo>
                  <a:lnTo>
                    <a:pt x="1123" y="724"/>
                  </a:lnTo>
                  <a:lnTo>
                    <a:pt x="1093" y="725"/>
                  </a:lnTo>
                  <a:lnTo>
                    <a:pt x="1064" y="728"/>
                  </a:lnTo>
                  <a:lnTo>
                    <a:pt x="1035" y="730"/>
                  </a:lnTo>
                  <a:lnTo>
                    <a:pt x="1006" y="734"/>
                  </a:lnTo>
                  <a:lnTo>
                    <a:pt x="978" y="737"/>
                  </a:lnTo>
                  <a:lnTo>
                    <a:pt x="948" y="742"/>
                  </a:lnTo>
                  <a:lnTo>
                    <a:pt x="920" y="748"/>
                  </a:lnTo>
                  <a:lnTo>
                    <a:pt x="893" y="754"/>
                  </a:lnTo>
                  <a:lnTo>
                    <a:pt x="865" y="761"/>
                  </a:lnTo>
                  <a:lnTo>
                    <a:pt x="838" y="768"/>
                  </a:lnTo>
                  <a:lnTo>
                    <a:pt x="810" y="776"/>
                  </a:lnTo>
                  <a:lnTo>
                    <a:pt x="756" y="795"/>
                  </a:lnTo>
                  <a:lnTo>
                    <a:pt x="704" y="815"/>
                  </a:lnTo>
                  <a:lnTo>
                    <a:pt x="653" y="839"/>
                  </a:lnTo>
                  <a:lnTo>
                    <a:pt x="603" y="863"/>
                  </a:lnTo>
                  <a:lnTo>
                    <a:pt x="555" y="892"/>
                  </a:lnTo>
                  <a:lnTo>
                    <a:pt x="508" y="921"/>
                  </a:lnTo>
                  <a:lnTo>
                    <a:pt x="463" y="954"/>
                  </a:lnTo>
                  <a:lnTo>
                    <a:pt x="419" y="988"/>
                  </a:lnTo>
                  <a:lnTo>
                    <a:pt x="378" y="1023"/>
                  </a:lnTo>
                  <a:lnTo>
                    <a:pt x="338" y="1062"/>
                  </a:lnTo>
                  <a:lnTo>
                    <a:pt x="299" y="1102"/>
                  </a:lnTo>
                  <a:lnTo>
                    <a:pt x="263" y="1144"/>
                  </a:lnTo>
                  <a:lnTo>
                    <a:pt x="229" y="1187"/>
                  </a:lnTo>
                  <a:lnTo>
                    <a:pt x="197" y="1233"/>
                  </a:lnTo>
                  <a:lnTo>
                    <a:pt x="167" y="1279"/>
                  </a:lnTo>
                  <a:lnTo>
                    <a:pt x="139" y="1327"/>
                  </a:lnTo>
                  <a:lnTo>
                    <a:pt x="113" y="1378"/>
                  </a:lnTo>
                  <a:lnTo>
                    <a:pt x="91" y="1429"/>
                  </a:lnTo>
                  <a:lnTo>
                    <a:pt x="70" y="1480"/>
                  </a:lnTo>
                  <a:lnTo>
                    <a:pt x="52" y="1535"/>
                  </a:lnTo>
                  <a:lnTo>
                    <a:pt x="44" y="1562"/>
                  </a:lnTo>
                  <a:lnTo>
                    <a:pt x="37" y="1589"/>
                  </a:lnTo>
                  <a:lnTo>
                    <a:pt x="30" y="1617"/>
                  </a:lnTo>
                  <a:lnTo>
                    <a:pt x="24" y="1645"/>
                  </a:lnTo>
                  <a:lnTo>
                    <a:pt x="18" y="1674"/>
                  </a:lnTo>
                  <a:lnTo>
                    <a:pt x="13" y="1702"/>
                  </a:lnTo>
                  <a:lnTo>
                    <a:pt x="10" y="1730"/>
                  </a:lnTo>
                  <a:lnTo>
                    <a:pt x="6" y="1760"/>
                  </a:lnTo>
                  <a:lnTo>
                    <a:pt x="4" y="1789"/>
                  </a:lnTo>
                  <a:lnTo>
                    <a:pt x="1" y="1818"/>
                  </a:lnTo>
                  <a:lnTo>
                    <a:pt x="0" y="1848"/>
                  </a:lnTo>
                  <a:lnTo>
                    <a:pt x="0" y="1877"/>
                  </a:lnTo>
                  <a:lnTo>
                    <a:pt x="0" y="1877"/>
                  </a:lnTo>
                  <a:lnTo>
                    <a:pt x="0" y="1908"/>
                  </a:lnTo>
                  <a:lnTo>
                    <a:pt x="1" y="1939"/>
                  </a:lnTo>
                  <a:lnTo>
                    <a:pt x="4" y="1969"/>
                  </a:lnTo>
                  <a:lnTo>
                    <a:pt x="6" y="2000"/>
                  </a:lnTo>
                  <a:lnTo>
                    <a:pt x="10" y="2030"/>
                  </a:lnTo>
                  <a:lnTo>
                    <a:pt x="14" y="2060"/>
                  </a:lnTo>
                  <a:lnTo>
                    <a:pt x="19" y="2089"/>
                  </a:lnTo>
                  <a:lnTo>
                    <a:pt x="25" y="2119"/>
                  </a:lnTo>
                  <a:lnTo>
                    <a:pt x="32" y="2148"/>
                  </a:lnTo>
                  <a:lnTo>
                    <a:pt x="39" y="2176"/>
                  </a:lnTo>
                  <a:lnTo>
                    <a:pt x="47" y="2205"/>
                  </a:lnTo>
                  <a:lnTo>
                    <a:pt x="56" y="2233"/>
                  </a:lnTo>
                  <a:lnTo>
                    <a:pt x="65" y="2261"/>
                  </a:lnTo>
                  <a:lnTo>
                    <a:pt x="76" y="2288"/>
                  </a:lnTo>
                  <a:lnTo>
                    <a:pt x="86" y="2317"/>
                  </a:lnTo>
                  <a:lnTo>
                    <a:pt x="98" y="2342"/>
                  </a:lnTo>
                  <a:lnTo>
                    <a:pt x="110" y="2370"/>
                  </a:lnTo>
                  <a:lnTo>
                    <a:pt x="123" y="2395"/>
                  </a:lnTo>
                  <a:lnTo>
                    <a:pt x="137" y="2421"/>
                  </a:lnTo>
                  <a:lnTo>
                    <a:pt x="150" y="2447"/>
                  </a:lnTo>
                  <a:lnTo>
                    <a:pt x="165" y="2472"/>
                  </a:lnTo>
                  <a:lnTo>
                    <a:pt x="180" y="2497"/>
                  </a:lnTo>
                  <a:lnTo>
                    <a:pt x="196" y="2520"/>
                  </a:lnTo>
                  <a:lnTo>
                    <a:pt x="212" y="2544"/>
                  </a:lnTo>
                  <a:lnTo>
                    <a:pt x="230" y="2567"/>
                  </a:lnTo>
                  <a:lnTo>
                    <a:pt x="248" y="2591"/>
                  </a:lnTo>
                  <a:lnTo>
                    <a:pt x="265" y="2613"/>
                  </a:lnTo>
                  <a:lnTo>
                    <a:pt x="284" y="2635"/>
                  </a:lnTo>
                  <a:lnTo>
                    <a:pt x="303" y="2656"/>
                  </a:lnTo>
                  <a:lnTo>
                    <a:pt x="323" y="2677"/>
                  </a:lnTo>
                  <a:lnTo>
                    <a:pt x="343" y="2698"/>
                  </a:lnTo>
                  <a:lnTo>
                    <a:pt x="364" y="2718"/>
                  </a:lnTo>
                  <a:lnTo>
                    <a:pt x="364" y="2718"/>
                  </a:lnTo>
                  <a:lnTo>
                    <a:pt x="348" y="2749"/>
                  </a:lnTo>
                  <a:lnTo>
                    <a:pt x="331" y="2781"/>
                  </a:lnTo>
                  <a:lnTo>
                    <a:pt x="317" y="2814"/>
                  </a:lnTo>
                  <a:lnTo>
                    <a:pt x="303" y="2847"/>
                  </a:lnTo>
                  <a:lnTo>
                    <a:pt x="290" y="2880"/>
                  </a:lnTo>
                  <a:lnTo>
                    <a:pt x="278" y="2914"/>
                  </a:lnTo>
                  <a:lnTo>
                    <a:pt x="268" y="2948"/>
                  </a:lnTo>
                  <a:lnTo>
                    <a:pt x="258" y="2982"/>
                  </a:lnTo>
                  <a:lnTo>
                    <a:pt x="249" y="3017"/>
                  </a:lnTo>
                  <a:lnTo>
                    <a:pt x="242" y="3053"/>
                  </a:lnTo>
                  <a:lnTo>
                    <a:pt x="236" y="3089"/>
                  </a:lnTo>
                  <a:lnTo>
                    <a:pt x="230" y="3126"/>
                  </a:lnTo>
                  <a:lnTo>
                    <a:pt x="226" y="3162"/>
                  </a:lnTo>
                  <a:lnTo>
                    <a:pt x="223" y="3200"/>
                  </a:lnTo>
                  <a:lnTo>
                    <a:pt x="220" y="3238"/>
                  </a:lnTo>
                  <a:lnTo>
                    <a:pt x="220" y="3275"/>
                  </a:lnTo>
                  <a:lnTo>
                    <a:pt x="220" y="3275"/>
                  </a:lnTo>
                  <a:lnTo>
                    <a:pt x="220" y="3305"/>
                  </a:lnTo>
                  <a:lnTo>
                    <a:pt x="222" y="3334"/>
                  </a:lnTo>
                  <a:lnTo>
                    <a:pt x="224" y="3364"/>
                  </a:lnTo>
                  <a:lnTo>
                    <a:pt x="226" y="3393"/>
                  </a:lnTo>
                  <a:lnTo>
                    <a:pt x="230" y="3421"/>
                  </a:lnTo>
                  <a:lnTo>
                    <a:pt x="233" y="3451"/>
                  </a:lnTo>
                  <a:lnTo>
                    <a:pt x="238" y="3479"/>
                  </a:lnTo>
                  <a:lnTo>
                    <a:pt x="244" y="3507"/>
                  </a:lnTo>
                  <a:lnTo>
                    <a:pt x="250" y="3536"/>
                  </a:lnTo>
                  <a:lnTo>
                    <a:pt x="257" y="3563"/>
                  </a:lnTo>
                  <a:lnTo>
                    <a:pt x="264" y="3591"/>
                  </a:lnTo>
                  <a:lnTo>
                    <a:pt x="272" y="3618"/>
                  </a:lnTo>
                  <a:lnTo>
                    <a:pt x="290" y="3671"/>
                  </a:lnTo>
                  <a:lnTo>
                    <a:pt x="311" y="3724"/>
                  </a:lnTo>
                  <a:lnTo>
                    <a:pt x="334" y="3775"/>
                  </a:lnTo>
                  <a:lnTo>
                    <a:pt x="359" y="3824"/>
                  </a:lnTo>
                  <a:lnTo>
                    <a:pt x="388" y="3872"/>
                  </a:lnTo>
                  <a:lnTo>
                    <a:pt x="417" y="3920"/>
                  </a:lnTo>
                  <a:lnTo>
                    <a:pt x="449" y="3964"/>
                  </a:lnTo>
                  <a:lnTo>
                    <a:pt x="483" y="4008"/>
                  </a:lnTo>
                  <a:lnTo>
                    <a:pt x="520" y="4050"/>
                  </a:lnTo>
                  <a:lnTo>
                    <a:pt x="558" y="4090"/>
                  </a:lnTo>
                  <a:lnTo>
                    <a:pt x="598" y="4128"/>
                  </a:lnTo>
                  <a:lnTo>
                    <a:pt x="640" y="4164"/>
                  </a:lnTo>
                  <a:lnTo>
                    <a:pt x="683" y="4199"/>
                  </a:lnTo>
                  <a:lnTo>
                    <a:pt x="729" y="4230"/>
                  </a:lnTo>
                  <a:lnTo>
                    <a:pt x="775" y="4261"/>
                  </a:lnTo>
                  <a:lnTo>
                    <a:pt x="823" y="4288"/>
                  </a:lnTo>
                  <a:lnTo>
                    <a:pt x="873" y="4314"/>
                  </a:lnTo>
                  <a:lnTo>
                    <a:pt x="925" y="4338"/>
                  </a:lnTo>
                  <a:lnTo>
                    <a:pt x="977" y="4358"/>
                  </a:lnTo>
                  <a:lnTo>
                    <a:pt x="1031" y="4376"/>
                  </a:lnTo>
                  <a:lnTo>
                    <a:pt x="1058" y="4384"/>
                  </a:lnTo>
                  <a:lnTo>
                    <a:pt x="1085" y="4392"/>
                  </a:lnTo>
                  <a:lnTo>
                    <a:pt x="1113" y="4399"/>
                  </a:lnTo>
                  <a:lnTo>
                    <a:pt x="1141" y="4405"/>
                  </a:lnTo>
                  <a:lnTo>
                    <a:pt x="1170" y="4409"/>
                  </a:lnTo>
                  <a:lnTo>
                    <a:pt x="1198" y="4414"/>
                  </a:lnTo>
                  <a:lnTo>
                    <a:pt x="1226" y="4419"/>
                  </a:lnTo>
                  <a:lnTo>
                    <a:pt x="1256" y="4422"/>
                  </a:lnTo>
                  <a:lnTo>
                    <a:pt x="1285" y="4425"/>
                  </a:lnTo>
                  <a:lnTo>
                    <a:pt x="1315" y="4426"/>
                  </a:lnTo>
                  <a:lnTo>
                    <a:pt x="1344" y="4427"/>
                  </a:lnTo>
                  <a:lnTo>
                    <a:pt x="1373" y="4428"/>
                  </a:lnTo>
                  <a:lnTo>
                    <a:pt x="1373" y="4428"/>
                  </a:lnTo>
                  <a:lnTo>
                    <a:pt x="1416" y="4427"/>
                  </a:lnTo>
                  <a:lnTo>
                    <a:pt x="1458" y="4425"/>
                  </a:lnTo>
                  <a:lnTo>
                    <a:pt x="1458" y="4425"/>
                  </a:lnTo>
                  <a:lnTo>
                    <a:pt x="1473" y="4453"/>
                  </a:lnTo>
                  <a:lnTo>
                    <a:pt x="1489" y="4480"/>
                  </a:lnTo>
                  <a:lnTo>
                    <a:pt x="1506" y="4508"/>
                  </a:lnTo>
                  <a:lnTo>
                    <a:pt x="1524" y="4534"/>
                  </a:lnTo>
                  <a:lnTo>
                    <a:pt x="1544" y="4560"/>
                  </a:lnTo>
                  <a:lnTo>
                    <a:pt x="1563" y="4586"/>
                  </a:lnTo>
                  <a:lnTo>
                    <a:pt x="1584" y="4611"/>
                  </a:lnTo>
                  <a:lnTo>
                    <a:pt x="1605" y="4634"/>
                  </a:lnTo>
                  <a:lnTo>
                    <a:pt x="1628" y="4658"/>
                  </a:lnTo>
                  <a:lnTo>
                    <a:pt x="1650" y="4680"/>
                  </a:lnTo>
                  <a:lnTo>
                    <a:pt x="1674" y="4702"/>
                  </a:lnTo>
                  <a:lnTo>
                    <a:pt x="1698" y="4723"/>
                  </a:lnTo>
                  <a:lnTo>
                    <a:pt x="1723" y="4743"/>
                  </a:lnTo>
                  <a:lnTo>
                    <a:pt x="1749" y="4762"/>
                  </a:lnTo>
                  <a:lnTo>
                    <a:pt x="1776" y="4780"/>
                  </a:lnTo>
                  <a:lnTo>
                    <a:pt x="1803" y="4797"/>
                  </a:lnTo>
                  <a:lnTo>
                    <a:pt x="1830" y="4813"/>
                  </a:lnTo>
                  <a:lnTo>
                    <a:pt x="1859" y="4830"/>
                  </a:lnTo>
                  <a:lnTo>
                    <a:pt x="1888" y="4844"/>
                  </a:lnTo>
                  <a:lnTo>
                    <a:pt x="1917" y="4858"/>
                  </a:lnTo>
                  <a:lnTo>
                    <a:pt x="1947" y="4871"/>
                  </a:lnTo>
                  <a:lnTo>
                    <a:pt x="1978" y="4883"/>
                  </a:lnTo>
                  <a:lnTo>
                    <a:pt x="2008" y="4894"/>
                  </a:lnTo>
                  <a:lnTo>
                    <a:pt x="2040" y="4903"/>
                  </a:lnTo>
                  <a:lnTo>
                    <a:pt x="2072" y="4911"/>
                  </a:lnTo>
                  <a:lnTo>
                    <a:pt x="2104" y="4919"/>
                  </a:lnTo>
                  <a:lnTo>
                    <a:pt x="2137" y="4925"/>
                  </a:lnTo>
                  <a:lnTo>
                    <a:pt x="2169" y="4931"/>
                  </a:lnTo>
                  <a:lnTo>
                    <a:pt x="2204" y="4935"/>
                  </a:lnTo>
                  <a:lnTo>
                    <a:pt x="2237" y="4938"/>
                  </a:lnTo>
                  <a:lnTo>
                    <a:pt x="2271" y="4939"/>
                  </a:lnTo>
                  <a:lnTo>
                    <a:pt x="2306" y="4941"/>
                  </a:lnTo>
                  <a:lnTo>
                    <a:pt x="2306" y="4941"/>
                  </a:lnTo>
                  <a:lnTo>
                    <a:pt x="2333" y="4939"/>
                  </a:lnTo>
                  <a:lnTo>
                    <a:pt x="2361" y="4938"/>
                  </a:lnTo>
                  <a:lnTo>
                    <a:pt x="2389" y="4937"/>
                  </a:lnTo>
                  <a:lnTo>
                    <a:pt x="2417" y="4934"/>
                  </a:lnTo>
                  <a:lnTo>
                    <a:pt x="2444" y="4930"/>
                  </a:lnTo>
                  <a:lnTo>
                    <a:pt x="2471" y="4926"/>
                  </a:lnTo>
                  <a:lnTo>
                    <a:pt x="2497" y="4922"/>
                  </a:lnTo>
                  <a:lnTo>
                    <a:pt x="2524" y="4916"/>
                  </a:lnTo>
                  <a:lnTo>
                    <a:pt x="2550" y="4909"/>
                  </a:lnTo>
                  <a:lnTo>
                    <a:pt x="2576" y="4902"/>
                  </a:lnTo>
                  <a:lnTo>
                    <a:pt x="2601" y="4894"/>
                  </a:lnTo>
                  <a:lnTo>
                    <a:pt x="2626" y="4885"/>
                  </a:lnTo>
                  <a:lnTo>
                    <a:pt x="2651" y="4876"/>
                  </a:lnTo>
                  <a:lnTo>
                    <a:pt x="2676" y="4866"/>
                  </a:lnTo>
                  <a:lnTo>
                    <a:pt x="2699" y="4856"/>
                  </a:lnTo>
                  <a:lnTo>
                    <a:pt x="2724" y="4844"/>
                  </a:lnTo>
                  <a:lnTo>
                    <a:pt x="2747" y="4832"/>
                  </a:lnTo>
                  <a:lnTo>
                    <a:pt x="2770" y="4820"/>
                  </a:lnTo>
                  <a:lnTo>
                    <a:pt x="2792" y="4806"/>
                  </a:lnTo>
                  <a:lnTo>
                    <a:pt x="2815" y="4793"/>
                  </a:lnTo>
                  <a:lnTo>
                    <a:pt x="2837" y="4779"/>
                  </a:lnTo>
                  <a:lnTo>
                    <a:pt x="2858" y="4764"/>
                  </a:lnTo>
                  <a:lnTo>
                    <a:pt x="2880" y="4749"/>
                  </a:lnTo>
                  <a:lnTo>
                    <a:pt x="2901" y="4732"/>
                  </a:lnTo>
                  <a:lnTo>
                    <a:pt x="2921" y="4716"/>
                  </a:lnTo>
                  <a:lnTo>
                    <a:pt x="2940" y="4699"/>
                  </a:lnTo>
                  <a:lnTo>
                    <a:pt x="2979" y="4664"/>
                  </a:lnTo>
                  <a:lnTo>
                    <a:pt x="3014" y="4626"/>
                  </a:lnTo>
                  <a:lnTo>
                    <a:pt x="3032" y="4606"/>
                  </a:lnTo>
                  <a:lnTo>
                    <a:pt x="3048" y="4586"/>
                  </a:lnTo>
                  <a:lnTo>
                    <a:pt x="3048" y="4586"/>
                  </a:lnTo>
                  <a:lnTo>
                    <a:pt x="3081" y="4605"/>
                  </a:lnTo>
                  <a:lnTo>
                    <a:pt x="3114" y="4624"/>
                  </a:lnTo>
                  <a:lnTo>
                    <a:pt x="3149" y="4640"/>
                  </a:lnTo>
                  <a:lnTo>
                    <a:pt x="3183" y="4657"/>
                  </a:lnTo>
                  <a:lnTo>
                    <a:pt x="3220" y="4671"/>
                  </a:lnTo>
                  <a:lnTo>
                    <a:pt x="3255" y="4685"/>
                  </a:lnTo>
                  <a:lnTo>
                    <a:pt x="3292" y="4697"/>
                  </a:lnTo>
                  <a:lnTo>
                    <a:pt x="3329" y="4709"/>
                  </a:lnTo>
                  <a:lnTo>
                    <a:pt x="3367" y="4719"/>
                  </a:lnTo>
                  <a:lnTo>
                    <a:pt x="3406" y="4727"/>
                  </a:lnTo>
                  <a:lnTo>
                    <a:pt x="3444" y="4735"/>
                  </a:lnTo>
                  <a:lnTo>
                    <a:pt x="3484" y="4742"/>
                  </a:lnTo>
                  <a:lnTo>
                    <a:pt x="3523" y="4746"/>
                  </a:lnTo>
                  <a:lnTo>
                    <a:pt x="3563" y="4750"/>
                  </a:lnTo>
                  <a:lnTo>
                    <a:pt x="3604" y="4751"/>
                  </a:lnTo>
                  <a:lnTo>
                    <a:pt x="3644" y="4752"/>
                  </a:lnTo>
                  <a:lnTo>
                    <a:pt x="3644" y="4752"/>
                  </a:lnTo>
                  <a:lnTo>
                    <a:pt x="3675" y="4752"/>
                  </a:lnTo>
                  <a:lnTo>
                    <a:pt x="3704" y="4751"/>
                  </a:lnTo>
                  <a:lnTo>
                    <a:pt x="3733" y="4749"/>
                  </a:lnTo>
                  <a:lnTo>
                    <a:pt x="3762" y="4746"/>
                  </a:lnTo>
                  <a:lnTo>
                    <a:pt x="3791" y="4743"/>
                  </a:lnTo>
                  <a:lnTo>
                    <a:pt x="3819" y="4739"/>
                  </a:lnTo>
                  <a:lnTo>
                    <a:pt x="3849" y="4735"/>
                  </a:lnTo>
                  <a:lnTo>
                    <a:pt x="3877" y="4729"/>
                  </a:lnTo>
                  <a:lnTo>
                    <a:pt x="3904" y="4723"/>
                  </a:lnTo>
                  <a:lnTo>
                    <a:pt x="3932" y="4716"/>
                  </a:lnTo>
                  <a:lnTo>
                    <a:pt x="3960" y="4709"/>
                  </a:lnTo>
                  <a:lnTo>
                    <a:pt x="3987" y="4700"/>
                  </a:lnTo>
                  <a:lnTo>
                    <a:pt x="4041" y="4683"/>
                  </a:lnTo>
                  <a:lnTo>
                    <a:pt x="4093" y="4661"/>
                  </a:lnTo>
                  <a:lnTo>
                    <a:pt x="4144" y="4638"/>
                  </a:lnTo>
                  <a:lnTo>
                    <a:pt x="4194" y="4613"/>
                  </a:lnTo>
                  <a:lnTo>
                    <a:pt x="4242" y="4585"/>
                  </a:lnTo>
                  <a:lnTo>
                    <a:pt x="4289" y="4555"/>
                  </a:lnTo>
                  <a:lnTo>
                    <a:pt x="4334" y="4523"/>
                  </a:lnTo>
                  <a:lnTo>
                    <a:pt x="4378" y="4488"/>
                  </a:lnTo>
                  <a:lnTo>
                    <a:pt x="4420" y="4453"/>
                  </a:lnTo>
                  <a:lnTo>
                    <a:pt x="4460" y="4414"/>
                  </a:lnTo>
                  <a:lnTo>
                    <a:pt x="4498" y="4374"/>
                  </a:lnTo>
                  <a:lnTo>
                    <a:pt x="4534" y="4333"/>
                  </a:lnTo>
                  <a:lnTo>
                    <a:pt x="4568" y="4289"/>
                  </a:lnTo>
                  <a:lnTo>
                    <a:pt x="4600" y="4243"/>
                  </a:lnTo>
                  <a:lnTo>
                    <a:pt x="4631" y="4197"/>
                  </a:lnTo>
                  <a:lnTo>
                    <a:pt x="4658" y="4149"/>
                  </a:lnTo>
                  <a:lnTo>
                    <a:pt x="4684" y="4099"/>
                  </a:lnTo>
                  <a:lnTo>
                    <a:pt x="4706" y="4048"/>
                  </a:lnTo>
                  <a:lnTo>
                    <a:pt x="4727" y="3996"/>
                  </a:lnTo>
                  <a:lnTo>
                    <a:pt x="4745" y="3942"/>
                  </a:lnTo>
                  <a:lnTo>
                    <a:pt x="4753" y="3915"/>
                  </a:lnTo>
                  <a:lnTo>
                    <a:pt x="4760" y="3888"/>
                  </a:lnTo>
                  <a:lnTo>
                    <a:pt x="4767" y="3859"/>
                  </a:lnTo>
                  <a:lnTo>
                    <a:pt x="4773" y="3831"/>
                  </a:lnTo>
                  <a:lnTo>
                    <a:pt x="4779" y="3803"/>
                  </a:lnTo>
                  <a:lnTo>
                    <a:pt x="4784" y="3775"/>
                  </a:lnTo>
                  <a:lnTo>
                    <a:pt x="4787" y="3746"/>
                  </a:lnTo>
                  <a:lnTo>
                    <a:pt x="4791" y="3717"/>
                  </a:lnTo>
                  <a:lnTo>
                    <a:pt x="4793" y="3687"/>
                  </a:lnTo>
                  <a:lnTo>
                    <a:pt x="4796" y="3658"/>
                  </a:lnTo>
                  <a:lnTo>
                    <a:pt x="4797" y="3629"/>
                  </a:lnTo>
                  <a:lnTo>
                    <a:pt x="4797" y="3599"/>
                  </a:lnTo>
                  <a:lnTo>
                    <a:pt x="4797" y="3599"/>
                  </a:lnTo>
                  <a:lnTo>
                    <a:pt x="4796" y="3552"/>
                  </a:lnTo>
                  <a:lnTo>
                    <a:pt x="4793" y="3505"/>
                  </a:lnTo>
                  <a:lnTo>
                    <a:pt x="4789" y="3459"/>
                  </a:lnTo>
                  <a:lnTo>
                    <a:pt x="4782" y="3413"/>
                  </a:lnTo>
                  <a:lnTo>
                    <a:pt x="4773" y="3368"/>
                  </a:lnTo>
                  <a:lnTo>
                    <a:pt x="4764" y="3324"/>
                  </a:lnTo>
                  <a:lnTo>
                    <a:pt x="4752" y="3280"/>
                  </a:lnTo>
                  <a:lnTo>
                    <a:pt x="4739" y="3238"/>
                  </a:lnTo>
                  <a:lnTo>
                    <a:pt x="4739" y="3238"/>
                  </a:lnTo>
                  <a:lnTo>
                    <a:pt x="4771" y="3223"/>
                  </a:lnTo>
                  <a:lnTo>
                    <a:pt x="4803" y="3209"/>
                  </a:lnTo>
                  <a:lnTo>
                    <a:pt x="4833" y="3193"/>
                  </a:lnTo>
                  <a:lnTo>
                    <a:pt x="4863" y="3176"/>
                  </a:lnTo>
                  <a:lnTo>
                    <a:pt x="4892" y="3159"/>
                  </a:lnTo>
                  <a:lnTo>
                    <a:pt x="4922" y="3139"/>
                  </a:lnTo>
                  <a:lnTo>
                    <a:pt x="4950" y="3119"/>
                  </a:lnTo>
                  <a:lnTo>
                    <a:pt x="4977" y="3099"/>
                  </a:lnTo>
                  <a:lnTo>
                    <a:pt x="5003" y="3076"/>
                  </a:lnTo>
                  <a:lnTo>
                    <a:pt x="5029" y="3054"/>
                  </a:lnTo>
                  <a:lnTo>
                    <a:pt x="5054" y="3029"/>
                  </a:lnTo>
                  <a:lnTo>
                    <a:pt x="5077" y="3004"/>
                  </a:lnTo>
                  <a:lnTo>
                    <a:pt x="5100" y="2980"/>
                  </a:lnTo>
                  <a:lnTo>
                    <a:pt x="5122" y="2953"/>
                  </a:lnTo>
                  <a:lnTo>
                    <a:pt x="5143" y="2925"/>
                  </a:lnTo>
                  <a:lnTo>
                    <a:pt x="5163" y="2898"/>
                  </a:lnTo>
                  <a:lnTo>
                    <a:pt x="5182" y="2869"/>
                  </a:lnTo>
                  <a:lnTo>
                    <a:pt x="5200" y="2840"/>
                  </a:lnTo>
                  <a:lnTo>
                    <a:pt x="5217" y="2810"/>
                  </a:lnTo>
                  <a:lnTo>
                    <a:pt x="5233" y="2779"/>
                  </a:lnTo>
                  <a:lnTo>
                    <a:pt x="5248" y="2748"/>
                  </a:lnTo>
                  <a:lnTo>
                    <a:pt x="5261" y="2716"/>
                  </a:lnTo>
                  <a:lnTo>
                    <a:pt x="5274" y="2683"/>
                  </a:lnTo>
                  <a:lnTo>
                    <a:pt x="5284" y="2650"/>
                  </a:lnTo>
                  <a:lnTo>
                    <a:pt x="5295" y="2616"/>
                  </a:lnTo>
                  <a:lnTo>
                    <a:pt x="5303" y="2582"/>
                  </a:lnTo>
                  <a:lnTo>
                    <a:pt x="5310" y="2546"/>
                  </a:lnTo>
                  <a:lnTo>
                    <a:pt x="5317" y="2512"/>
                  </a:lnTo>
                  <a:lnTo>
                    <a:pt x="5322" y="2476"/>
                  </a:lnTo>
                  <a:lnTo>
                    <a:pt x="5326" y="2440"/>
                  </a:lnTo>
                  <a:lnTo>
                    <a:pt x="5328" y="2404"/>
                  </a:lnTo>
                  <a:lnTo>
                    <a:pt x="5328" y="2366"/>
                  </a:lnTo>
                  <a:lnTo>
                    <a:pt x="5328" y="236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7" name="Freeform 6"/>
            <p:cNvSpPr>
              <a:spLocks/>
            </p:cNvSpPr>
            <p:nvPr/>
          </p:nvSpPr>
          <p:spPr bwMode="auto">
            <a:xfrm>
              <a:off x="6170612" y="1371600"/>
              <a:ext cx="1066800" cy="527777"/>
            </a:xfrm>
            <a:custGeom>
              <a:avLst/>
              <a:gdLst/>
              <a:ahLst/>
              <a:cxnLst>
                <a:cxn ang="0">
                  <a:pos x="4589" y="1021"/>
                </a:cxn>
                <a:cxn ang="0">
                  <a:pos x="4618" y="875"/>
                </a:cxn>
                <a:cxn ang="0">
                  <a:pos x="4567" y="680"/>
                </a:cxn>
                <a:cxn ang="0">
                  <a:pos x="4428" y="516"/>
                </a:cxn>
                <a:cxn ang="0">
                  <a:pos x="4218" y="392"/>
                </a:cxn>
                <a:cxn ang="0">
                  <a:pos x="3957" y="321"/>
                </a:cxn>
                <a:cxn ang="0">
                  <a:pos x="3721" y="312"/>
                </a:cxn>
                <a:cxn ang="0">
                  <a:pos x="3495" y="347"/>
                </a:cxn>
                <a:cxn ang="0">
                  <a:pos x="3297" y="421"/>
                </a:cxn>
                <a:cxn ang="0">
                  <a:pos x="3184" y="289"/>
                </a:cxn>
                <a:cxn ang="0">
                  <a:pos x="3004" y="161"/>
                </a:cxn>
                <a:cxn ang="0">
                  <a:pos x="2784" y="68"/>
                </a:cxn>
                <a:cxn ang="0">
                  <a:pos x="2532" y="12"/>
                </a:cxn>
                <a:cxn ang="0">
                  <a:pos x="2281" y="0"/>
                </a:cxn>
                <a:cxn ang="0">
                  <a:pos x="1925" y="55"/>
                </a:cxn>
                <a:cxn ang="0">
                  <a:pos x="1626" y="187"/>
                </a:cxn>
                <a:cxn ang="0">
                  <a:pos x="1407" y="375"/>
                </a:cxn>
                <a:cxn ang="0">
                  <a:pos x="1292" y="609"/>
                </a:cxn>
                <a:cxn ang="0">
                  <a:pos x="1286" y="796"/>
                </a:cxn>
                <a:cxn ang="0">
                  <a:pos x="1288" y="925"/>
                </a:cxn>
                <a:cxn ang="0">
                  <a:pos x="1061" y="979"/>
                </a:cxn>
                <a:cxn ang="0">
                  <a:pos x="874" y="1077"/>
                </a:cxn>
                <a:cxn ang="0">
                  <a:pos x="738" y="1208"/>
                </a:cxn>
                <a:cxn ang="0">
                  <a:pos x="667" y="1365"/>
                </a:cxn>
                <a:cxn ang="0">
                  <a:pos x="625" y="1460"/>
                </a:cxn>
                <a:cxn ang="0">
                  <a:pos x="397" y="1530"/>
                </a:cxn>
                <a:cxn ang="0">
                  <a:pos x="211" y="1638"/>
                </a:cxn>
                <a:cxn ang="0">
                  <a:pos x="77" y="1780"/>
                </a:cxn>
                <a:cxn ang="0">
                  <a:pos x="8" y="1946"/>
                </a:cxn>
                <a:cxn ang="0">
                  <a:pos x="11" y="2111"/>
                </a:cxn>
                <a:cxn ang="0">
                  <a:pos x="104" y="2301"/>
                </a:cxn>
                <a:cxn ang="0">
                  <a:pos x="281" y="2455"/>
                </a:cxn>
                <a:cxn ang="0">
                  <a:pos x="524" y="2561"/>
                </a:cxn>
                <a:cxn ang="0">
                  <a:pos x="812" y="2606"/>
                </a:cxn>
                <a:cxn ang="0">
                  <a:pos x="998" y="2642"/>
                </a:cxn>
                <a:cxn ang="0">
                  <a:pos x="1218" y="2704"/>
                </a:cxn>
                <a:cxn ang="0">
                  <a:pos x="1428" y="2722"/>
                </a:cxn>
                <a:cxn ang="0">
                  <a:pos x="1682" y="2695"/>
                </a:cxn>
                <a:cxn ang="0">
                  <a:pos x="1907" y="2622"/>
                </a:cxn>
                <a:cxn ang="0">
                  <a:pos x="2157" y="2648"/>
                </a:cxn>
                <a:cxn ang="0">
                  <a:pos x="2545" y="2708"/>
                </a:cxn>
                <a:cxn ang="0">
                  <a:pos x="2909" y="2720"/>
                </a:cxn>
                <a:cxn ang="0">
                  <a:pos x="3296" y="2692"/>
                </a:cxn>
                <a:cxn ang="0">
                  <a:pos x="3637" y="2624"/>
                </a:cxn>
                <a:cxn ang="0">
                  <a:pos x="3822" y="2668"/>
                </a:cxn>
                <a:cxn ang="0">
                  <a:pos x="4044" y="2714"/>
                </a:cxn>
                <a:cxn ang="0">
                  <a:pos x="4266" y="2719"/>
                </a:cxn>
                <a:cxn ang="0">
                  <a:pos x="4542" y="2668"/>
                </a:cxn>
                <a:cxn ang="0">
                  <a:pos x="4772" y="2561"/>
                </a:cxn>
                <a:cxn ang="0">
                  <a:pos x="4940" y="2408"/>
                </a:cxn>
                <a:cxn ang="0">
                  <a:pos x="5029" y="2224"/>
                </a:cxn>
                <a:cxn ang="0">
                  <a:pos x="5226" y="2078"/>
                </a:cxn>
                <a:cxn ang="0">
                  <a:pos x="5439" y="1868"/>
                </a:cxn>
                <a:cxn ang="0">
                  <a:pos x="5494" y="1732"/>
                </a:cxn>
                <a:cxn ang="0">
                  <a:pos x="5497" y="1589"/>
                </a:cxn>
                <a:cxn ang="0">
                  <a:pos x="5417" y="1396"/>
                </a:cxn>
                <a:cxn ang="0">
                  <a:pos x="5250" y="1236"/>
                </a:cxn>
                <a:cxn ang="0">
                  <a:pos x="5017" y="1122"/>
                </a:cxn>
                <a:cxn ang="0">
                  <a:pos x="4733" y="1068"/>
                </a:cxn>
              </a:cxnLst>
              <a:rect l="0" t="0" r="r" b="b"/>
              <a:pathLst>
                <a:path w="5501" h="2722">
                  <a:moveTo>
                    <a:pt x="4645" y="1065"/>
                  </a:moveTo>
                  <a:lnTo>
                    <a:pt x="4645" y="1065"/>
                  </a:lnTo>
                  <a:lnTo>
                    <a:pt x="4606" y="1065"/>
                  </a:lnTo>
                  <a:lnTo>
                    <a:pt x="4568" y="1068"/>
                  </a:lnTo>
                  <a:lnTo>
                    <a:pt x="4568" y="1068"/>
                  </a:lnTo>
                  <a:lnTo>
                    <a:pt x="4579" y="1045"/>
                  </a:lnTo>
                  <a:lnTo>
                    <a:pt x="4589" y="1021"/>
                  </a:lnTo>
                  <a:lnTo>
                    <a:pt x="4597" y="999"/>
                  </a:lnTo>
                  <a:lnTo>
                    <a:pt x="4604" y="975"/>
                  </a:lnTo>
                  <a:lnTo>
                    <a:pt x="4610" y="950"/>
                  </a:lnTo>
                  <a:lnTo>
                    <a:pt x="4613" y="925"/>
                  </a:lnTo>
                  <a:lnTo>
                    <a:pt x="4616" y="901"/>
                  </a:lnTo>
                  <a:lnTo>
                    <a:pt x="4618" y="875"/>
                  </a:lnTo>
                  <a:lnTo>
                    <a:pt x="4618" y="875"/>
                  </a:lnTo>
                  <a:lnTo>
                    <a:pt x="4616" y="846"/>
                  </a:lnTo>
                  <a:lnTo>
                    <a:pt x="4613" y="818"/>
                  </a:lnTo>
                  <a:lnTo>
                    <a:pt x="4607" y="789"/>
                  </a:lnTo>
                  <a:lnTo>
                    <a:pt x="4600" y="762"/>
                  </a:lnTo>
                  <a:lnTo>
                    <a:pt x="4591" y="733"/>
                  </a:lnTo>
                  <a:lnTo>
                    <a:pt x="4580" y="707"/>
                  </a:lnTo>
                  <a:lnTo>
                    <a:pt x="4567" y="680"/>
                  </a:lnTo>
                  <a:lnTo>
                    <a:pt x="4552" y="655"/>
                  </a:lnTo>
                  <a:lnTo>
                    <a:pt x="4535" y="630"/>
                  </a:lnTo>
                  <a:lnTo>
                    <a:pt x="4517" y="606"/>
                  </a:lnTo>
                  <a:lnTo>
                    <a:pt x="4497" y="582"/>
                  </a:lnTo>
                  <a:lnTo>
                    <a:pt x="4476" y="560"/>
                  </a:lnTo>
                  <a:lnTo>
                    <a:pt x="4453" y="537"/>
                  </a:lnTo>
                  <a:lnTo>
                    <a:pt x="4428" y="516"/>
                  </a:lnTo>
                  <a:lnTo>
                    <a:pt x="4402" y="495"/>
                  </a:lnTo>
                  <a:lnTo>
                    <a:pt x="4375" y="475"/>
                  </a:lnTo>
                  <a:lnTo>
                    <a:pt x="4346" y="457"/>
                  </a:lnTo>
                  <a:lnTo>
                    <a:pt x="4316" y="439"/>
                  </a:lnTo>
                  <a:lnTo>
                    <a:pt x="4284" y="422"/>
                  </a:lnTo>
                  <a:lnTo>
                    <a:pt x="4253" y="407"/>
                  </a:lnTo>
                  <a:lnTo>
                    <a:pt x="4218" y="392"/>
                  </a:lnTo>
                  <a:lnTo>
                    <a:pt x="4183" y="378"/>
                  </a:lnTo>
                  <a:lnTo>
                    <a:pt x="4148" y="366"/>
                  </a:lnTo>
                  <a:lnTo>
                    <a:pt x="4112" y="354"/>
                  </a:lnTo>
                  <a:lnTo>
                    <a:pt x="4074" y="345"/>
                  </a:lnTo>
                  <a:lnTo>
                    <a:pt x="4035" y="336"/>
                  </a:lnTo>
                  <a:lnTo>
                    <a:pt x="3996" y="329"/>
                  </a:lnTo>
                  <a:lnTo>
                    <a:pt x="3957" y="321"/>
                  </a:lnTo>
                  <a:lnTo>
                    <a:pt x="3916" y="317"/>
                  </a:lnTo>
                  <a:lnTo>
                    <a:pt x="3874" y="314"/>
                  </a:lnTo>
                  <a:lnTo>
                    <a:pt x="3831" y="311"/>
                  </a:lnTo>
                  <a:lnTo>
                    <a:pt x="3789" y="311"/>
                  </a:lnTo>
                  <a:lnTo>
                    <a:pt x="3789" y="311"/>
                  </a:lnTo>
                  <a:lnTo>
                    <a:pt x="3754" y="311"/>
                  </a:lnTo>
                  <a:lnTo>
                    <a:pt x="3721" y="312"/>
                  </a:lnTo>
                  <a:lnTo>
                    <a:pt x="3687" y="315"/>
                  </a:lnTo>
                  <a:lnTo>
                    <a:pt x="3653" y="318"/>
                  </a:lnTo>
                  <a:lnTo>
                    <a:pt x="3622" y="323"/>
                  </a:lnTo>
                  <a:lnTo>
                    <a:pt x="3588" y="327"/>
                  </a:lnTo>
                  <a:lnTo>
                    <a:pt x="3557" y="333"/>
                  </a:lnTo>
                  <a:lnTo>
                    <a:pt x="3525" y="339"/>
                  </a:lnTo>
                  <a:lnTo>
                    <a:pt x="3495" y="347"/>
                  </a:lnTo>
                  <a:lnTo>
                    <a:pt x="3465" y="356"/>
                  </a:lnTo>
                  <a:lnTo>
                    <a:pt x="3436" y="365"/>
                  </a:lnTo>
                  <a:lnTo>
                    <a:pt x="3406" y="374"/>
                  </a:lnTo>
                  <a:lnTo>
                    <a:pt x="3379" y="384"/>
                  </a:lnTo>
                  <a:lnTo>
                    <a:pt x="3350" y="397"/>
                  </a:lnTo>
                  <a:lnTo>
                    <a:pt x="3323" y="409"/>
                  </a:lnTo>
                  <a:lnTo>
                    <a:pt x="3297" y="421"/>
                  </a:lnTo>
                  <a:lnTo>
                    <a:pt x="3297" y="421"/>
                  </a:lnTo>
                  <a:lnTo>
                    <a:pt x="3280" y="398"/>
                  </a:lnTo>
                  <a:lnTo>
                    <a:pt x="3264" y="375"/>
                  </a:lnTo>
                  <a:lnTo>
                    <a:pt x="3246" y="353"/>
                  </a:lnTo>
                  <a:lnTo>
                    <a:pt x="3226" y="332"/>
                  </a:lnTo>
                  <a:lnTo>
                    <a:pt x="3205" y="311"/>
                  </a:lnTo>
                  <a:lnTo>
                    <a:pt x="3184" y="289"/>
                  </a:lnTo>
                  <a:lnTo>
                    <a:pt x="3161" y="270"/>
                  </a:lnTo>
                  <a:lnTo>
                    <a:pt x="3137" y="250"/>
                  </a:lnTo>
                  <a:lnTo>
                    <a:pt x="3113" y="231"/>
                  </a:lnTo>
                  <a:lnTo>
                    <a:pt x="3087" y="212"/>
                  </a:lnTo>
                  <a:lnTo>
                    <a:pt x="3060" y="196"/>
                  </a:lnTo>
                  <a:lnTo>
                    <a:pt x="3033" y="178"/>
                  </a:lnTo>
                  <a:lnTo>
                    <a:pt x="3004" y="161"/>
                  </a:lnTo>
                  <a:lnTo>
                    <a:pt x="2975" y="146"/>
                  </a:lnTo>
                  <a:lnTo>
                    <a:pt x="2945" y="131"/>
                  </a:lnTo>
                  <a:lnTo>
                    <a:pt x="2915" y="117"/>
                  </a:lnTo>
                  <a:lnTo>
                    <a:pt x="2883" y="104"/>
                  </a:lnTo>
                  <a:lnTo>
                    <a:pt x="2850" y="90"/>
                  </a:lnTo>
                  <a:lnTo>
                    <a:pt x="2817" y="78"/>
                  </a:lnTo>
                  <a:lnTo>
                    <a:pt x="2784" y="68"/>
                  </a:lnTo>
                  <a:lnTo>
                    <a:pt x="2749" y="57"/>
                  </a:lnTo>
                  <a:lnTo>
                    <a:pt x="2714" y="46"/>
                  </a:lnTo>
                  <a:lnTo>
                    <a:pt x="2680" y="39"/>
                  </a:lnTo>
                  <a:lnTo>
                    <a:pt x="2643" y="30"/>
                  </a:lnTo>
                  <a:lnTo>
                    <a:pt x="2606" y="24"/>
                  </a:lnTo>
                  <a:lnTo>
                    <a:pt x="2569" y="16"/>
                  </a:lnTo>
                  <a:lnTo>
                    <a:pt x="2532" y="12"/>
                  </a:lnTo>
                  <a:lnTo>
                    <a:pt x="2492" y="7"/>
                  </a:lnTo>
                  <a:lnTo>
                    <a:pt x="2455" y="4"/>
                  </a:lnTo>
                  <a:lnTo>
                    <a:pt x="2415" y="1"/>
                  </a:lnTo>
                  <a:lnTo>
                    <a:pt x="2376" y="0"/>
                  </a:lnTo>
                  <a:lnTo>
                    <a:pt x="2335" y="0"/>
                  </a:lnTo>
                  <a:lnTo>
                    <a:pt x="2335" y="0"/>
                  </a:lnTo>
                  <a:lnTo>
                    <a:pt x="2281" y="0"/>
                  </a:lnTo>
                  <a:lnTo>
                    <a:pt x="2228" y="3"/>
                  </a:lnTo>
                  <a:lnTo>
                    <a:pt x="2175" y="7"/>
                  </a:lnTo>
                  <a:lnTo>
                    <a:pt x="2123" y="13"/>
                  </a:lnTo>
                  <a:lnTo>
                    <a:pt x="2073" y="22"/>
                  </a:lnTo>
                  <a:lnTo>
                    <a:pt x="2021" y="31"/>
                  </a:lnTo>
                  <a:lnTo>
                    <a:pt x="1973" y="43"/>
                  </a:lnTo>
                  <a:lnTo>
                    <a:pt x="1925" y="55"/>
                  </a:lnTo>
                  <a:lnTo>
                    <a:pt x="1878" y="71"/>
                  </a:lnTo>
                  <a:lnTo>
                    <a:pt x="1833" y="86"/>
                  </a:lnTo>
                  <a:lnTo>
                    <a:pt x="1789" y="104"/>
                  </a:lnTo>
                  <a:lnTo>
                    <a:pt x="1745" y="122"/>
                  </a:lnTo>
                  <a:lnTo>
                    <a:pt x="1704" y="143"/>
                  </a:lnTo>
                  <a:lnTo>
                    <a:pt x="1664" y="164"/>
                  </a:lnTo>
                  <a:lnTo>
                    <a:pt x="1626" y="187"/>
                  </a:lnTo>
                  <a:lnTo>
                    <a:pt x="1590" y="211"/>
                  </a:lnTo>
                  <a:lnTo>
                    <a:pt x="1553" y="235"/>
                  </a:lnTo>
                  <a:lnTo>
                    <a:pt x="1520" y="261"/>
                  </a:lnTo>
                  <a:lnTo>
                    <a:pt x="1490" y="288"/>
                  </a:lnTo>
                  <a:lnTo>
                    <a:pt x="1460" y="317"/>
                  </a:lnTo>
                  <a:lnTo>
                    <a:pt x="1433" y="345"/>
                  </a:lnTo>
                  <a:lnTo>
                    <a:pt x="1407" y="375"/>
                  </a:lnTo>
                  <a:lnTo>
                    <a:pt x="1384" y="407"/>
                  </a:lnTo>
                  <a:lnTo>
                    <a:pt x="1363" y="439"/>
                  </a:lnTo>
                  <a:lnTo>
                    <a:pt x="1344" y="472"/>
                  </a:lnTo>
                  <a:lnTo>
                    <a:pt x="1327" y="505"/>
                  </a:lnTo>
                  <a:lnTo>
                    <a:pt x="1313" y="540"/>
                  </a:lnTo>
                  <a:lnTo>
                    <a:pt x="1301" y="575"/>
                  </a:lnTo>
                  <a:lnTo>
                    <a:pt x="1292" y="609"/>
                  </a:lnTo>
                  <a:lnTo>
                    <a:pt x="1285" y="646"/>
                  </a:lnTo>
                  <a:lnTo>
                    <a:pt x="1282" y="682"/>
                  </a:lnTo>
                  <a:lnTo>
                    <a:pt x="1280" y="719"/>
                  </a:lnTo>
                  <a:lnTo>
                    <a:pt x="1280" y="719"/>
                  </a:lnTo>
                  <a:lnTo>
                    <a:pt x="1280" y="745"/>
                  </a:lnTo>
                  <a:lnTo>
                    <a:pt x="1282" y="771"/>
                  </a:lnTo>
                  <a:lnTo>
                    <a:pt x="1286" y="796"/>
                  </a:lnTo>
                  <a:lnTo>
                    <a:pt x="1291" y="822"/>
                  </a:lnTo>
                  <a:lnTo>
                    <a:pt x="1297" y="848"/>
                  </a:lnTo>
                  <a:lnTo>
                    <a:pt x="1304" y="872"/>
                  </a:lnTo>
                  <a:lnTo>
                    <a:pt x="1312" y="896"/>
                  </a:lnTo>
                  <a:lnTo>
                    <a:pt x="1322" y="920"/>
                  </a:lnTo>
                  <a:lnTo>
                    <a:pt x="1322" y="920"/>
                  </a:lnTo>
                  <a:lnTo>
                    <a:pt x="1288" y="925"/>
                  </a:lnTo>
                  <a:lnTo>
                    <a:pt x="1253" y="929"/>
                  </a:lnTo>
                  <a:lnTo>
                    <a:pt x="1220" y="935"/>
                  </a:lnTo>
                  <a:lnTo>
                    <a:pt x="1187" y="943"/>
                  </a:lnTo>
                  <a:lnTo>
                    <a:pt x="1153" y="950"/>
                  </a:lnTo>
                  <a:lnTo>
                    <a:pt x="1122" y="959"/>
                  </a:lnTo>
                  <a:lnTo>
                    <a:pt x="1091" y="968"/>
                  </a:lnTo>
                  <a:lnTo>
                    <a:pt x="1061" y="979"/>
                  </a:lnTo>
                  <a:lnTo>
                    <a:pt x="1031" y="991"/>
                  </a:lnTo>
                  <a:lnTo>
                    <a:pt x="1002" y="1003"/>
                  </a:lnTo>
                  <a:lnTo>
                    <a:pt x="975" y="1017"/>
                  </a:lnTo>
                  <a:lnTo>
                    <a:pt x="948" y="1030"/>
                  </a:lnTo>
                  <a:lnTo>
                    <a:pt x="922" y="1045"/>
                  </a:lnTo>
                  <a:lnTo>
                    <a:pt x="897" y="1061"/>
                  </a:lnTo>
                  <a:lnTo>
                    <a:pt x="874" y="1077"/>
                  </a:lnTo>
                  <a:lnTo>
                    <a:pt x="850" y="1094"/>
                  </a:lnTo>
                  <a:lnTo>
                    <a:pt x="829" y="1112"/>
                  </a:lnTo>
                  <a:lnTo>
                    <a:pt x="808" y="1130"/>
                  </a:lnTo>
                  <a:lnTo>
                    <a:pt x="790" y="1148"/>
                  </a:lnTo>
                  <a:lnTo>
                    <a:pt x="771" y="1168"/>
                  </a:lnTo>
                  <a:lnTo>
                    <a:pt x="753" y="1189"/>
                  </a:lnTo>
                  <a:lnTo>
                    <a:pt x="738" y="1208"/>
                  </a:lnTo>
                  <a:lnTo>
                    <a:pt x="723" y="1230"/>
                  </a:lnTo>
                  <a:lnTo>
                    <a:pt x="711" y="1252"/>
                  </a:lnTo>
                  <a:lnTo>
                    <a:pt x="699" y="1273"/>
                  </a:lnTo>
                  <a:lnTo>
                    <a:pt x="688" y="1296"/>
                  </a:lnTo>
                  <a:lnTo>
                    <a:pt x="681" y="1319"/>
                  </a:lnTo>
                  <a:lnTo>
                    <a:pt x="673" y="1343"/>
                  </a:lnTo>
                  <a:lnTo>
                    <a:pt x="667" y="1365"/>
                  </a:lnTo>
                  <a:lnTo>
                    <a:pt x="663" y="1389"/>
                  </a:lnTo>
                  <a:lnTo>
                    <a:pt x="661" y="1415"/>
                  </a:lnTo>
                  <a:lnTo>
                    <a:pt x="660" y="1439"/>
                  </a:lnTo>
                  <a:lnTo>
                    <a:pt x="660" y="1439"/>
                  </a:lnTo>
                  <a:lnTo>
                    <a:pt x="661" y="1454"/>
                  </a:lnTo>
                  <a:lnTo>
                    <a:pt x="661" y="1454"/>
                  </a:lnTo>
                  <a:lnTo>
                    <a:pt x="625" y="1460"/>
                  </a:lnTo>
                  <a:lnTo>
                    <a:pt x="590" y="1468"/>
                  </a:lnTo>
                  <a:lnTo>
                    <a:pt x="557" y="1476"/>
                  </a:lnTo>
                  <a:lnTo>
                    <a:pt x="524" y="1485"/>
                  </a:lnTo>
                  <a:lnTo>
                    <a:pt x="491" y="1495"/>
                  </a:lnTo>
                  <a:lnTo>
                    <a:pt x="459" y="1506"/>
                  </a:lnTo>
                  <a:lnTo>
                    <a:pt x="429" y="1518"/>
                  </a:lnTo>
                  <a:lnTo>
                    <a:pt x="397" y="1530"/>
                  </a:lnTo>
                  <a:lnTo>
                    <a:pt x="368" y="1543"/>
                  </a:lnTo>
                  <a:lnTo>
                    <a:pt x="340" y="1557"/>
                  </a:lnTo>
                  <a:lnTo>
                    <a:pt x="312" y="1572"/>
                  </a:lnTo>
                  <a:lnTo>
                    <a:pt x="285" y="1589"/>
                  </a:lnTo>
                  <a:lnTo>
                    <a:pt x="260" y="1604"/>
                  </a:lnTo>
                  <a:lnTo>
                    <a:pt x="236" y="1622"/>
                  </a:lnTo>
                  <a:lnTo>
                    <a:pt x="211" y="1638"/>
                  </a:lnTo>
                  <a:lnTo>
                    <a:pt x="189" y="1658"/>
                  </a:lnTo>
                  <a:lnTo>
                    <a:pt x="168" y="1676"/>
                  </a:lnTo>
                  <a:lnTo>
                    <a:pt x="146" y="1696"/>
                  </a:lnTo>
                  <a:lnTo>
                    <a:pt x="127" y="1717"/>
                  </a:lnTo>
                  <a:lnTo>
                    <a:pt x="109" y="1738"/>
                  </a:lnTo>
                  <a:lnTo>
                    <a:pt x="92" y="1759"/>
                  </a:lnTo>
                  <a:lnTo>
                    <a:pt x="77" y="1780"/>
                  </a:lnTo>
                  <a:lnTo>
                    <a:pt x="63" y="1803"/>
                  </a:lnTo>
                  <a:lnTo>
                    <a:pt x="50" y="1826"/>
                  </a:lnTo>
                  <a:lnTo>
                    <a:pt x="39" y="1850"/>
                  </a:lnTo>
                  <a:lnTo>
                    <a:pt x="29" y="1872"/>
                  </a:lnTo>
                  <a:lnTo>
                    <a:pt x="20" y="1897"/>
                  </a:lnTo>
                  <a:lnTo>
                    <a:pt x="14" y="1921"/>
                  </a:lnTo>
                  <a:lnTo>
                    <a:pt x="8" y="1946"/>
                  </a:lnTo>
                  <a:lnTo>
                    <a:pt x="3" y="1972"/>
                  </a:lnTo>
                  <a:lnTo>
                    <a:pt x="2" y="1996"/>
                  </a:lnTo>
                  <a:lnTo>
                    <a:pt x="0" y="2023"/>
                  </a:lnTo>
                  <a:lnTo>
                    <a:pt x="0" y="2023"/>
                  </a:lnTo>
                  <a:lnTo>
                    <a:pt x="2" y="2052"/>
                  </a:lnTo>
                  <a:lnTo>
                    <a:pt x="5" y="2082"/>
                  </a:lnTo>
                  <a:lnTo>
                    <a:pt x="11" y="2111"/>
                  </a:lnTo>
                  <a:lnTo>
                    <a:pt x="18" y="2140"/>
                  </a:lnTo>
                  <a:lnTo>
                    <a:pt x="27" y="2168"/>
                  </a:lnTo>
                  <a:lnTo>
                    <a:pt x="39" y="2195"/>
                  </a:lnTo>
                  <a:lnTo>
                    <a:pt x="53" y="2223"/>
                  </a:lnTo>
                  <a:lnTo>
                    <a:pt x="68" y="2250"/>
                  </a:lnTo>
                  <a:lnTo>
                    <a:pt x="85" y="2275"/>
                  </a:lnTo>
                  <a:lnTo>
                    <a:pt x="104" y="2301"/>
                  </a:lnTo>
                  <a:lnTo>
                    <a:pt x="124" y="2325"/>
                  </a:lnTo>
                  <a:lnTo>
                    <a:pt x="146" y="2349"/>
                  </a:lnTo>
                  <a:lnTo>
                    <a:pt x="171" y="2372"/>
                  </a:lnTo>
                  <a:lnTo>
                    <a:pt x="196" y="2393"/>
                  </a:lnTo>
                  <a:lnTo>
                    <a:pt x="223" y="2414"/>
                  </a:lnTo>
                  <a:lnTo>
                    <a:pt x="251" y="2435"/>
                  </a:lnTo>
                  <a:lnTo>
                    <a:pt x="281" y="2455"/>
                  </a:lnTo>
                  <a:lnTo>
                    <a:pt x="312" y="2473"/>
                  </a:lnTo>
                  <a:lnTo>
                    <a:pt x="344" y="2490"/>
                  </a:lnTo>
                  <a:lnTo>
                    <a:pt x="377" y="2506"/>
                  </a:lnTo>
                  <a:lnTo>
                    <a:pt x="412" y="2521"/>
                  </a:lnTo>
                  <a:lnTo>
                    <a:pt x="448" y="2535"/>
                  </a:lnTo>
                  <a:lnTo>
                    <a:pt x="485" y="2548"/>
                  </a:lnTo>
                  <a:lnTo>
                    <a:pt x="524" y="2561"/>
                  </a:lnTo>
                  <a:lnTo>
                    <a:pt x="562" y="2571"/>
                  </a:lnTo>
                  <a:lnTo>
                    <a:pt x="602" y="2580"/>
                  </a:lnTo>
                  <a:lnTo>
                    <a:pt x="643" y="2588"/>
                  </a:lnTo>
                  <a:lnTo>
                    <a:pt x="684" y="2594"/>
                  </a:lnTo>
                  <a:lnTo>
                    <a:pt x="726" y="2600"/>
                  </a:lnTo>
                  <a:lnTo>
                    <a:pt x="768" y="2603"/>
                  </a:lnTo>
                  <a:lnTo>
                    <a:pt x="812" y="2606"/>
                  </a:lnTo>
                  <a:lnTo>
                    <a:pt x="856" y="2606"/>
                  </a:lnTo>
                  <a:lnTo>
                    <a:pt x="856" y="2606"/>
                  </a:lnTo>
                  <a:lnTo>
                    <a:pt x="913" y="2604"/>
                  </a:lnTo>
                  <a:lnTo>
                    <a:pt x="913" y="2604"/>
                  </a:lnTo>
                  <a:lnTo>
                    <a:pt x="942" y="2618"/>
                  </a:lnTo>
                  <a:lnTo>
                    <a:pt x="969" y="2630"/>
                  </a:lnTo>
                  <a:lnTo>
                    <a:pt x="998" y="2642"/>
                  </a:lnTo>
                  <a:lnTo>
                    <a:pt x="1028" y="2654"/>
                  </a:lnTo>
                  <a:lnTo>
                    <a:pt x="1058" y="2665"/>
                  </a:lnTo>
                  <a:lnTo>
                    <a:pt x="1088" y="2674"/>
                  </a:lnTo>
                  <a:lnTo>
                    <a:pt x="1120" y="2683"/>
                  </a:lnTo>
                  <a:lnTo>
                    <a:pt x="1152" y="2690"/>
                  </a:lnTo>
                  <a:lnTo>
                    <a:pt x="1185" y="2698"/>
                  </a:lnTo>
                  <a:lnTo>
                    <a:pt x="1218" y="2704"/>
                  </a:lnTo>
                  <a:lnTo>
                    <a:pt x="1253" y="2708"/>
                  </a:lnTo>
                  <a:lnTo>
                    <a:pt x="1286" y="2713"/>
                  </a:lnTo>
                  <a:lnTo>
                    <a:pt x="1321" y="2717"/>
                  </a:lnTo>
                  <a:lnTo>
                    <a:pt x="1357" y="2719"/>
                  </a:lnTo>
                  <a:lnTo>
                    <a:pt x="1392" y="2720"/>
                  </a:lnTo>
                  <a:lnTo>
                    <a:pt x="1428" y="2722"/>
                  </a:lnTo>
                  <a:lnTo>
                    <a:pt x="1428" y="2722"/>
                  </a:lnTo>
                  <a:lnTo>
                    <a:pt x="1466" y="2720"/>
                  </a:lnTo>
                  <a:lnTo>
                    <a:pt x="1504" y="2719"/>
                  </a:lnTo>
                  <a:lnTo>
                    <a:pt x="1540" y="2716"/>
                  </a:lnTo>
                  <a:lnTo>
                    <a:pt x="1576" y="2713"/>
                  </a:lnTo>
                  <a:lnTo>
                    <a:pt x="1612" y="2708"/>
                  </a:lnTo>
                  <a:lnTo>
                    <a:pt x="1647" y="2702"/>
                  </a:lnTo>
                  <a:lnTo>
                    <a:pt x="1682" y="2695"/>
                  </a:lnTo>
                  <a:lnTo>
                    <a:pt x="1716" y="2687"/>
                  </a:lnTo>
                  <a:lnTo>
                    <a:pt x="1750" y="2678"/>
                  </a:lnTo>
                  <a:lnTo>
                    <a:pt x="1783" y="2669"/>
                  </a:lnTo>
                  <a:lnTo>
                    <a:pt x="1815" y="2659"/>
                  </a:lnTo>
                  <a:lnTo>
                    <a:pt x="1846" y="2648"/>
                  </a:lnTo>
                  <a:lnTo>
                    <a:pt x="1876" y="2634"/>
                  </a:lnTo>
                  <a:lnTo>
                    <a:pt x="1907" y="2622"/>
                  </a:lnTo>
                  <a:lnTo>
                    <a:pt x="1935" y="2609"/>
                  </a:lnTo>
                  <a:lnTo>
                    <a:pt x="1963" y="2594"/>
                  </a:lnTo>
                  <a:lnTo>
                    <a:pt x="1963" y="2594"/>
                  </a:lnTo>
                  <a:lnTo>
                    <a:pt x="2009" y="2609"/>
                  </a:lnTo>
                  <a:lnTo>
                    <a:pt x="2058" y="2622"/>
                  </a:lnTo>
                  <a:lnTo>
                    <a:pt x="2106" y="2634"/>
                  </a:lnTo>
                  <a:lnTo>
                    <a:pt x="2157" y="2648"/>
                  </a:lnTo>
                  <a:lnTo>
                    <a:pt x="2209" y="2659"/>
                  </a:lnTo>
                  <a:lnTo>
                    <a:pt x="2263" y="2669"/>
                  </a:lnTo>
                  <a:lnTo>
                    <a:pt x="2317" y="2678"/>
                  </a:lnTo>
                  <a:lnTo>
                    <a:pt x="2373" y="2687"/>
                  </a:lnTo>
                  <a:lnTo>
                    <a:pt x="2429" y="2695"/>
                  </a:lnTo>
                  <a:lnTo>
                    <a:pt x="2486" y="2702"/>
                  </a:lnTo>
                  <a:lnTo>
                    <a:pt x="2545" y="2708"/>
                  </a:lnTo>
                  <a:lnTo>
                    <a:pt x="2606" y="2713"/>
                  </a:lnTo>
                  <a:lnTo>
                    <a:pt x="2666" y="2716"/>
                  </a:lnTo>
                  <a:lnTo>
                    <a:pt x="2726" y="2719"/>
                  </a:lnTo>
                  <a:lnTo>
                    <a:pt x="2788" y="2720"/>
                  </a:lnTo>
                  <a:lnTo>
                    <a:pt x="2852" y="2722"/>
                  </a:lnTo>
                  <a:lnTo>
                    <a:pt x="2852" y="2722"/>
                  </a:lnTo>
                  <a:lnTo>
                    <a:pt x="2909" y="2720"/>
                  </a:lnTo>
                  <a:lnTo>
                    <a:pt x="2966" y="2719"/>
                  </a:lnTo>
                  <a:lnTo>
                    <a:pt x="3024" y="2717"/>
                  </a:lnTo>
                  <a:lnTo>
                    <a:pt x="3080" y="2714"/>
                  </a:lnTo>
                  <a:lnTo>
                    <a:pt x="3134" y="2710"/>
                  </a:lnTo>
                  <a:lnTo>
                    <a:pt x="3188" y="2705"/>
                  </a:lnTo>
                  <a:lnTo>
                    <a:pt x="3243" y="2699"/>
                  </a:lnTo>
                  <a:lnTo>
                    <a:pt x="3296" y="2692"/>
                  </a:lnTo>
                  <a:lnTo>
                    <a:pt x="3347" y="2686"/>
                  </a:lnTo>
                  <a:lnTo>
                    <a:pt x="3398" y="2677"/>
                  </a:lnTo>
                  <a:lnTo>
                    <a:pt x="3448" y="2668"/>
                  </a:lnTo>
                  <a:lnTo>
                    <a:pt x="3498" y="2659"/>
                  </a:lnTo>
                  <a:lnTo>
                    <a:pt x="3545" y="2648"/>
                  </a:lnTo>
                  <a:lnTo>
                    <a:pt x="3591" y="2636"/>
                  </a:lnTo>
                  <a:lnTo>
                    <a:pt x="3637" y="2624"/>
                  </a:lnTo>
                  <a:lnTo>
                    <a:pt x="3682" y="2612"/>
                  </a:lnTo>
                  <a:lnTo>
                    <a:pt x="3682" y="2612"/>
                  </a:lnTo>
                  <a:lnTo>
                    <a:pt x="3709" y="2624"/>
                  </a:lnTo>
                  <a:lnTo>
                    <a:pt x="3736" y="2636"/>
                  </a:lnTo>
                  <a:lnTo>
                    <a:pt x="3764" y="2648"/>
                  </a:lnTo>
                  <a:lnTo>
                    <a:pt x="3794" y="2659"/>
                  </a:lnTo>
                  <a:lnTo>
                    <a:pt x="3822" y="2668"/>
                  </a:lnTo>
                  <a:lnTo>
                    <a:pt x="3853" y="2677"/>
                  </a:lnTo>
                  <a:lnTo>
                    <a:pt x="3883" y="2686"/>
                  </a:lnTo>
                  <a:lnTo>
                    <a:pt x="3914" y="2692"/>
                  </a:lnTo>
                  <a:lnTo>
                    <a:pt x="3946" y="2699"/>
                  </a:lnTo>
                  <a:lnTo>
                    <a:pt x="3978" y="2705"/>
                  </a:lnTo>
                  <a:lnTo>
                    <a:pt x="4011" y="2710"/>
                  </a:lnTo>
                  <a:lnTo>
                    <a:pt x="4044" y="2714"/>
                  </a:lnTo>
                  <a:lnTo>
                    <a:pt x="4078" y="2717"/>
                  </a:lnTo>
                  <a:lnTo>
                    <a:pt x="4112" y="2719"/>
                  </a:lnTo>
                  <a:lnTo>
                    <a:pt x="4147" y="2720"/>
                  </a:lnTo>
                  <a:lnTo>
                    <a:pt x="4182" y="2722"/>
                  </a:lnTo>
                  <a:lnTo>
                    <a:pt x="4182" y="2722"/>
                  </a:lnTo>
                  <a:lnTo>
                    <a:pt x="4224" y="2720"/>
                  </a:lnTo>
                  <a:lnTo>
                    <a:pt x="4266" y="2719"/>
                  </a:lnTo>
                  <a:lnTo>
                    <a:pt x="4308" y="2714"/>
                  </a:lnTo>
                  <a:lnTo>
                    <a:pt x="4349" y="2710"/>
                  </a:lnTo>
                  <a:lnTo>
                    <a:pt x="4388" y="2704"/>
                  </a:lnTo>
                  <a:lnTo>
                    <a:pt x="4429" y="2696"/>
                  </a:lnTo>
                  <a:lnTo>
                    <a:pt x="4467" y="2689"/>
                  </a:lnTo>
                  <a:lnTo>
                    <a:pt x="4505" y="2678"/>
                  </a:lnTo>
                  <a:lnTo>
                    <a:pt x="4542" y="2668"/>
                  </a:lnTo>
                  <a:lnTo>
                    <a:pt x="4579" y="2656"/>
                  </a:lnTo>
                  <a:lnTo>
                    <a:pt x="4613" y="2642"/>
                  </a:lnTo>
                  <a:lnTo>
                    <a:pt x="4648" y="2627"/>
                  </a:lnTo>
                  <a:lnTo>
                    <a:pt x="4680" y="2612"/>
                  </a:lnTo>
                  <a:lnTo>
                    <a:pt x="4712" y="2595"/>
                  </a:lnTo>
                  <a:lnTo>
                    <a:pt x="4743" y="2579"/>
                  </a:lnTo>
                  <a:lnTo>
                    <a:pt x="4772" y="2561"/>
                  </a:lnTo>
                  <a:lnTo>
                    <a:pt x="4801" y="2541"/>
                  </a:lnTo>
                  <a:lnTo>
                    <a:pt x="4828" y="2521"/>
                  </a:lnTo>
                  <a:lnTo>
                    <a:pt x="4853" y="2500"/>
                  </a:lnTo>
                  <a:lnTo>
                    <a:pt x="4878" y="2479"/>
                  </a:lnTo>
                  <a:lnTo>
                    <a:pt x="4899" y="2456"/>
                  </a:lnTo>
                  <a:lnTo>
                    <a:pt x="4920" y="2432"/>
                  </a:lnTo>
                  <a:lnTo>
                    <a:pt x="4940" y="2408"/>
                  </a:lnTo>
                  <a:lnTo>
                    <a:pt x="4958" y="2384"/>
                  </a:lnTo>
                  <a:lnTo>
                    <a:pt x="4974" y="2358"/>
                  </a:lnTo>
                  <a:lnTo>
                    <a:pt x="4988" y="2333"/>
                  </a:lnTo>
                  <a:lnTo>
                    <a:pt x="5001" y="2307"/>
                  </a:lnTo>
                  <a:lnTo>
                    <a:pt x="5012" y="2280"/>
                  </a:lnTo>
                  <a:lnTo>
                    <a:pt x="5021" y="2253"/>
                  </a:lnTo>
                  <a:lnTo>
                    <a:pt x="5029" y="2224"/>
                  </a:lnTo>
                  <a:lnTo>
                    <a:pt x="5033" y="2197"/>
                  </a:lnTo>
                  <a:lnTo>
                    <a:pt x="5036" y="2168"/>
                  </a:lnTo>
                  <a:lnTo>
                    <a:pt x="5036" y="2168"/>
                  </a:lnTo>
                  <a:lnTo>
                    <a:pt x="5087" y="2149"/>
                  </a:lnTo>
                  <a:lnTo>
                    <a:pt x="5136" y="2127"/>
                  </a:lnTo>
                  <a:lnTo>
                    <a:pt x="5183" y="2103"/>
                  </a:lnTo>
                  <a:lnTo>
                    <a:pt x="5226" y="2078"/>
                  </a:lnTo>
                  <a:lnTo>
                    <a:pt x="5267" y="2050"/>
                  </a:lnTo>
                  <a:lnTo>
                    <a:pt x="5305" y="2020"/>
                  </a:lnTo>
                  <a:lnTo>
                    <a:pt x="5340" y="1989"/>
                  </a:lnTo>
                  <a:lnTo>
                    <a:pt x="5373" y="1957"/>
                  </a:lnTo>
                  <a:lnTo>
                    <a:pt x="5401" y="1922"/>
                  </a:lnTo>
                  <a:lnTo>
                    <a:pt x="5427" y="1886"/>
                  </a:lnTo>
                  <a:lnTo>
                    <a:pt x="5439" y="1868"/>
                  </a:lnTo>
                  <a:lnTo>
                    <a:pt x="5450" y="1850"/>
                  </a:lnTo>
                  <a:lnTo>
                    <a:pt x="5459" y="1830"/>
                  </a:lnTo>
                  <a:lnTo>
                    <a:pt x="5468" y="1812"/>
                  </a:lnTo>
                  <a:lnTo>
                    <a:pt x="5475" y="1792"/>
                  </a:lnTo>
                  <a:lnTo>
                    <a:pt x="5483" y="1773"/>
                  </a:lnTo>
                  <a:lnTo>
                    <a:pt x="5488" y="1752"/>
                  </a:lnTo>
                  <a:lnTo>
                    <a:pt x="5494" y="1732"/>
                  </a:lnTo>
                  <a:lnTo>
                    <a:pt x="5497" y="1711"/>
                  </a:lnTo>
                  <a:lnTo>
                    <a:pt x="5500" y="1691"/>
                  </a:lnTo>
                  <a:lnTo>
                    <a:pt x="5501" y="1670"/>
                  </a:lnTo>
                  <a:lnTo>
                    <a:pt x="5501" y="1649"/>
                  </a:lnTo>
                  <a:lnTo>
                    <a:pt x="5501" y="1649"/>
                  </a:lnTo>
                  <a:lnTo>
                    <a:pt x="5501" y="1619"/>
                  </a:lnTo>
                  <a:lnTo>
                    <a:pt x="5497" y="1589"/>
                  </a:lnTo>
                  <a:lnTo>
                    <a:pt x="5492" y="1560"/>
                  </a:lnTo>
                  <a:lnTo>
                    <a:pt x="5484" y="1531"/>
                  </a:lnTo>
                  <a:lnTo>
                    <a:pt x="5474" y="1503"/>
                  </a:lnTo>
                  <a:lnTo>
                    <a:pt x="5463" y="1476"/>
                  </a:lnTo>
                  <a:lnTo>
                    <a:pt x="5450" y="1448"/>
                  </a:lnTo>
                  <a:lnTo>
                    <a:pt x="5435" y="1421"/>
                  </a:lnTo>
                  <a:lnTo>
                    <a:pt x="5417" y="1396"/>
                  </a:lnTo>
                  <a:lnTo>
                    <a:pt x="5398" y="1370"/>
                  </a:lnTo>
                  <a:lnTo>
                    <a:pt x="5377" y="1346"/>
                  </a:lnTo>
                  <a:lnTo>
                    <a:pt x="5355" y="1323"/>
                  </a:lnTo>
                  <a:lnTo>
                    <a:pt x="5332" y="1299"/>
                  </a:lnTo>
                  <a:lnTo>
                    <a:pt x="5306" y="1278"/>
                  </a:lnTo>
                  <a:lnTo>
                    <a:pt x="5279" y="1257"/>
                  </a:lnTo>
                  <a:lnTo>
                    <a:pt x="5250" y="1236"/>
                  </a:lnTo>
                  <a:lnTo>
                    <a:pt x="5220" y="1216"/>
                  </a:lnTo>
                  <a:lnTo>
                    <a:pt x="5190" y="1198"/>
                  </a:lnTo>
                  <a:lnTo>
                    <a:pt x="5157" y="1181"/>
                  </a:lnTo>
                  <a:lnTo>
                    <a:pt x="5124" y="1165"/>
                  </a:lnTo>
                  <a:lnTo>
                    <a:pt x="5089" y="1150"/>
                  </a:lnTo>
                  <a:lnTo>
                    <a:pt x="5053" y="1136"/>
                  </a:lnTo>
                  <a:lnTo>
                    <a:pt x="5017" y="1122"/>
                  </a:lnTo>
                  <a:lnTo>
                    <a:pt x="4979" y="1110"/>
                  </a:lnTo>
                  <a:lnTo>
                    <a:pt x="4940" y="1101"/>
                  </a:lnTo>
                  <a:lnTo>
                    <a:pt x="4900" y="1091"/>
                  </a:lnTo>
                  <a:lnTo>
                    <a:pt x="4860" y="1083"/>
                  </a:lnTo>
                  <a:lnTo>
                    <a:pt x="4817" y="1077"/>
                  </a:lnTo>
                  <a:lnTo>
                    <a:pt x="4775" y="1073"/>
                  </a:lnTo>
                  <a:lnTo>
                    <a:pt x="4733" y="1068"/>
                  </a:lnTo>
                  <a:lnTo>
                    <a:pt x="4689" y="1067"/>
                  </a:lnTo>
                  <a:lnTo>
                    <a:pt x="4645" y="1065"/>
                  </a:lnTo>
                  <a:lnTo>
                    <a:pt x="4645" y="1065"/>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9" name="Freeform 7"/>
            <p:cNvSpPr>
              <a:spLocks/>
            </p:cNvSpPr>
            <p:nvPr/>
          </p:nvSpPr>
          <p:spPr bwMode="auto">
            <a:xfrm>
              <a:off x="9904412" y="1905000"/>
              <a:ext cx="965979" cy="581370"/>
            </a:xfrm>
            <a:custGeom>
              <a:avLst/>
              <a:gdLst/>
              <a:ahLst/>
              <a:cxnLst>
                <a:cxn ang="0">
                  <a:pos x="3413" y="684"/>
                </a:cxn>
                <a:cxn ang="0">
                  <a:pos x="3351" y="570"/>
                </a:cxn>
                <a:cxn ang="0">
                  <a:pos x="3256" y="472"/>
                </a:cxn>
                <a:cxn ang="0">
                  <a:pos x="3131" y="391"/>
                </a:cxn>
                <a:cxn ang="0">
                  <a:pos x="2981" y="330"/>
                </a:cxn>
                <a:cxn ang="0">
                  <a:pos x="2812" y="294"/>
                </a:cxn>
                <a:cxn ang="0">
                  <a:pos x="2667" y="285"/>
                </a:cxn>
                <a:cxn ang="0">
                  <a:pos x="2507" y="296"/>
                </a:cxn>
                <a:cxn ang="0">
                  <a:pos x="2365" y="247"/>
                </a:cxn>
                <a:cxn ang="0">
                  <a:pos x="2183" y="110"/>
                </a:cxn>
                <a:cxn ang="0">
                  <a:pos x="1938" y="24"/>
                </a:cxn>
                <a:cxn ang="0">
                  <a:pos x="1713" y="0"/>
                </a:cxn>
                <a:cxn ang="0">
                  <a:pos x="1521" y="17"/>
                </a:cxn>
                <a:cxn ang="0">
                  <a:pos x="1346" y="63"/>
                </a:cxn>
                <a:cxn ang="0">
                  <a:pos x="1197" y="136"/>
                </a:cxn>
                <a:cxn ang="0">
                  <a:pos x="1076" y="231"/>
                </a:cxn>
                <a:cxn ang="0">
                  <a:pos x="992" y="344"/>
                </a:cxn>
                <a:cxn ang="0">
                  <a:pos x="948" y="471"/>
                </a:cxn>
                <a:cxn ang="0">
                  <a:pos x="945" y="527"/>
                </a:cxn>
                <a:cxn ang="0">
                  <a:pos x="770" y="527"/>
                </a:cxn>
                <a:cxn ang="0">
                  <a:pos x="563" y="560"/>
                </a:cxn>
                <a:cxn ang="0">
                  <a:pos x="377" y="623"/>
                </a:cxn>
                <a:cxn ang="0">
                  <a:pos x="223" y="715"/>
                </a:cxn>
                <a:cxn ang="0">
                  <a:pos x="104" y="830"/>
                </a:cxn>
                <a:cxn ang="0">
                  <a:pos x="27" y="961"/>
                </a:cxn>
                <a:cxn ang="0">
                  <a:pos x="0" y="1108"/>
                </a:cxn>
                <a:cxn ang="0">
                  <a:pos x="18" y="1225"/>
                </a:cxn>
                <a:cxn ang="0">
                  <a:pos x="84" y="1361"/>
                </a:cxn>
                <a:cxn ang="0">
                  <a:pos x="196" y="1479"/>
                </a:cxn>
                <a:cxn ang="0">
                  <a:pos x="344" y="1575"/>
                </a:cxn>
                <a:cxn ang="0">
                  <a:pos x="524" y="1645"/>
                </a:cxn>
                <a:cxn ang="0">
                  <a:pos x="726" y="1684"/>
                </a:cxn>
                <a:cxn ang="0">
                  <a:pos x="919" y="1689"/>
                </a:cxn>
                <a:cxn ang="0">
                  <a:pos x="1211" y="1639"/>
                </a:cxn>
                <a:cxn ang="0">
                  <a:pos x="1368" y="1631"/>
                </a:cxn>
                <a:cxn ang="0">
                  <a:pos x="1515" y="1690"/>
                </a:cxn>
                <a:cxn ang="0">
                  <a:pos x="1685" y="1726"/>
                </a:cxn>
                <a:cxn ang="0">
                  <a:pos x="1829" y="1735"/>
                </a:cxn>
                <a:cxn ang="0">
                  <a:pos x="2044" y="1716"/>
                </a:cxn>
                <a:cxn ang="0">
                  <a:pos x="2236" y="1657"/>
                </a:cxn>
                <a:cxn ang="0">
                  <a:pos x="2394" y="1566"/>
                </a:cxn>
                <a:cxn ang="0">
                  <a:pos x="2503" y="1589"/>
                </a:cxn>
                <a:cxn ang="0">
                  <a:pos x="2655" y="1645"/>
                </a:cxn>
                <a:cxn ang="0">
                  <a:pos x="2827" y="1675"/>
                </a:cxn>
                <a:cxn ang="0">
                  <a:pos x="2975" y="1680"/>
                </a:cxn>
                <a:cxn ang="0">
                  <a:pos x="3165" y="1657"/>
                </a:cxn>
                <a:cxn ang="0">
                  <a:pos x="3335" y="1604"/>
                </a:cxn>
                <a:cxn ang="0">
                  <a:pos x="3479" y="1527"/>
                </a:cxn>
                <a:cxn ang="0">
                  <a:pos x="3593" y="1428"/>
                </a:cxn>
                <a:cxn ang="0">
                  <a:pos x="3670" y="1313"/>
                </a:cxn>
                <a:cxn ang="0">
                  <a:pos x="3703" y="1183"/>
                </a:cxn>
                <a:cxn ang="0">
                  <a:pos x="3694" y="1068"/>
                </a:cxn>
                <a:cxn ang="0">
                  <a:pos x="3630" y="933"/>
                </a:cxn>
                <a:cxn ang="0">
                  <a:pos x="3519" y="815"/>
                </a:cxn>
              </a:cxnLst>
              <a:rect l="0" t="0" r="r" b="b"/>
              <a:pathLst>
                <a:path w="3704" h="1735">
                  <a:moveTo>
                    <a:pt x="3431" y="756"/>
                  </a:moveTo>
                  <a:lnTo>
                    <a:pt x="3431" y="756"/>
                  </a:lnTo>
                  <a:lnTo>
                    <a:pt x="3427" y="732"/>
                  </a:lnTo>
                  <a:lnTo>
                    <a:pt x="3421" y="708"/>
                  </a:lnTo>
                  <a:lnTo>
                    <a:pt x="3413" y="684"/>
                  </a:lnTo>
                  <a:lnTo>
                    <a:pt x="3404" y="659"/>
                  </a:lnTo>
                  <a:lnTo>
                    <a:pt x="3393" y="637"/>
                  </a:lnTo>
                  <a:lnTo>
                    <a:pt x="3381" y="614"/>
                  </a:lnTo>
                  <a:lnTo>
                    <a:pt x="3368" y="593"/>
                  </a:lnTo>
                  <a:lnTo>
                    <a:pt x="3351" y="570"/>
                  </a:lnTo>
                  <a:lnTo>
                    <a:pt x="3336" y="549"/>
                  </a:lnTo>
                  <a:lnTo>
                    <a:pt x="3318" y="530"/>
                  </a:lnTo>
                  <a:lnTo>
                    <a:pt x="3298" y="510"/>
                  </a:lnTo>
                  <a:lnTo>
                    <a:pt x="3277" y="490"/>
                  </a:lnTo>
                  <a:lnTo>
                    <a:pt x="3256" y="472"/>
                  </a:lnTo>
                  <a:lnTo>
                    <a:pt x="3233" y="454"/>
                  </a:lnTo>
                  <a:lnTo>
                    <a:pt x="3209" y="438"/>
                  </a:lnTo>
                  <a:lnTo>
                    <a:pt x="3184" y="421"/>
                  </a:lnTo>
                  <a:lnTo>
                    <a:pt x="3158" y="406"/>
                  </a:lnTo>
                  <a:lnTo>
                    <a:pt x="3131" y="391"/>
                  </a:lnTo>
                  <a:lnTo>
                    <a:pt x="3104" y="377"/>
                  </a:lnTo>
                  <a:lnTo>
                    <a:pt x="3073" y="364"/>
                  </a:lnTo>
                  <a:lnTo>
                    <a:pt x="3043" y="352"/>
                  </a:lnTo>
                  <a:lnTo>
                    <a:pt x="3013" y="341"/>
                  </a:lnTo>
                  <a:lnTo>
                    <a:pt x="2981" y="330"/>
                  </a:lnTo>
                  <a:lnTo>
                    <a:pt x="2950" y="321"/>
                  </a:lnTo>
                  <a:lnTo>
                    <a:pt x="2916" y="312"/>
                  </a:lnTo>
                  <a:lnTo>
                    <a:pt x="2882" y="305"/>
                  </a:lnTo>
                  <a:lnTo>
                    <a:pt x="2848" y="299"/>
                  </a:lnTo>
                  <a:lnTo>
                    <a:pt x="2812" y="294"/>
                  </a:lnTo>
                  <a:lnTo>
                    <a:pt x="2778" y="290"/>
                  </a:lnTo>
                  <a:lnTo>
                    <a:pt x="2741" y="287"/>
                  </a:lnTo>
                  <a:lnTo>
                    <a:pt x="2704" y="285"/>
                  </a:lnTo>
                  <a:lnTo>
                    <a:pt x="2667" y="285"/>
                  </a:lnTo>
                  <a:lnTo>
                    <a:pt x="2667" y="285"/>
                  </a:lnTo>
                  <a:lnTo>
                    <a:pt x="2634" y="285"/>
                  </a:lnTo>
                  <a:lnTo>
                    <a:pt x="2602" y="287"/>
                  </a:lnTo>
                  <a:lnTo>
                    <a:pt x="2569" y="288"/>
                  </a:lnTo>
                  <a:lnTo>
                    <a:pt x="2537" y="293"/>
                  </a:lnTo>
                  <a:lnTo>
                    <a:pt x="2507" y="296"/>
                  </a:lnTo>
                  <a:lnTo>
                    <a:pt x="2476" y="300"/>
                  </a:lnTo>
                  <a:lnTo>
                    <a:pt x="2417" y="314"/>
                  </a:lnTo>
                  <a:lnTo>
                    <a:pt x="2417" y="314"/>
                  </a:lnTo>
                  <a:lnTo>
                    <a:pt x="2393" y="279"/>
                  </a:lnTo>
                  <a:lnTo>
                    <a:pt x="2365" y="247"/>
                  </a:lnTo>
                  <a:lnTo>
                    <a:pt x="2334" y="216"/>
                  </a:lnTo>
                  <a:lnTo>
                    <a:pt x="2300" y="187"/>
                  </a:lnTo>
                  <a:lnTo>
                    <a:pt x="2264" y="158"/>
                  </a:lnTo>
                  <a:lnTo>
                    <a:pt x="2225" y="133"/>
                  </a:lnTo>
                  <a:lnTo>
                    <a:pt x="2183" y="110"/>
                  </a:lnTo>
                  <a:lnTo>
                    <a:pt x="2137" y="88"/>
                  </a:lnTo>
                  <a:lnTo>
                    <a:pt x="2091" y="68"/>
                  </a:lnTo>
                  <a:lnTo>
                    <a:pt x="2042" y="51"/>
                  </a:lnTo>
                  <a:lnTo>
                    <a:pt x="1991" y="36"/>
                  </a:lnTo>
                  <a:lnTo>
                    <a:pt x="1938" y="24"/>
                  </a:lnTo>
                  <a:lnTo>
                    <a:pt x="1884" y="14"/>
                  </a:lnTo>
                  <a:lnTo>
                    <a:pt x="1828" y="6"/>
                  </a:lnTo>
                  <a:lnTo>
                    <a:pt x="1771" y="2"/>
                  </a:lnTo>
                  <a:lnTo>
                    <a:pt x="1713" y="0"/>
                  </a:lnTo>
                  <a:lnTo>
                    <a:pt x="1713" y="0"/>
                  </a:lnTo>
                  <a:lnTo>
                    <a:pt x="1674" y="2"/>
                  </a:lnTo>
                  <a:lnTo>
                    <a:pt x="1635" y="3"/>
                  </a:lnTo>
                  <a:lnTo>
                    <a:pt x="1595" y="6"/>
                  </a:lnTo>
                  <a:lnTo>
                    <a:pt x="1558" y="11"/>
                  </a:lnTo>
                  <a:lnTo>
                    <a:pt x="1521" y="17"/>
                  </a:lnTo>
                  <a:lnTo>
                    <a:pt x="1484" y="24"/>
                  </a:lnTo>
                  <a:lnTo>
                    <a:pt x="1449" y="32"/>
                  </a:lnTo>
                  <a:lnTo>
                    <a:pt x="1414" y="42"/>
                  </a:lnTo>
                  <a:lnTo>
                    <a:pt x="1380" y="53"/>
                  </a:lnTo>
                  <a:lnTo>
                    <a:pt x="1346" y="63"/>
                  </a:lnTo>
                  <a:lnTo>
                    <a:pt x="1315" y="77"/>
                  </a:lnTo>
                  <a:lnTo>
                    <a:pt x="1283" y="91"/>
                  </a:lnTo>
                  <a:lnTo>
                    <a:pt x="1253" y="104"/>
                  </a:lnTo>
                  <a:lnTo>
                    <a:pt x="1224" y="121"/>
                  </a:lnTo>
                  <a:lnTo>
                    <a:pt x="1197" y="136"/>
                  </a:lnTo>
                  <a:lnTo>
                    <a:pt x="1170" y="154"/>
                  </a:lnTo>
                  <a:lnTo>
                    <a:pt x="1144" y="172"/>
                  </a:lnTo>
                  <a:lnTo>
                    <a:pt x="1120" y="192"/>
                  </a:lnTo>
                  <a:lnTo>
                    <a:pt x="1097" y="211"/>
                  </a:lnTo>
                  <a:lnTo>
                    <a:pt x="1076" y="231"/>
                  </a:lnTo>
                  <a:lnTo>
                    <a:pt x="1055" y="252"/>
                  </a:lnTo>
                  <a:lnTo>
                    <a:pt x="1037" y="275"/>
                  </a:lnTo>
                  <a:lnTo>
                    <a:pt x="1020" y="297"/>
                  </a:lnTo>
                  <a:lnTo>
                    <a:pt x="1005" y="320"/>
                  </a:lnTo>
                  <a:lnTo>
                    <a:pt x="992" y="344"/>
                  </a:lnTo>
                  <a:lnTo>
                    <a:pt x="980" y="368"/>
                  </a:lnTo>
                  <a:lnTo>
                    <a:pt x="969" y="394"/>
                  </a:lnTo>
                  <a:lnTo>
                    <a:pt x="960" y="418"/>
                  </a:lnTo>
                  <a:lnTo>
                    <a:pt x="954" y="444"/>
                  </a:lnTo>
                  <a:lnTo>
                    <a:pt x="948" y="471"/>
                  </a:lnTo>
                  <a:lnTo>
                    <a:pt x="945" y="496"/>
                  </a:lnTo>
                  <a:lnTo>
                    <a:pt x="945" y="524"/>
                  </a:lnTo>
                  <a:lnTo>
                    <a:pt x="945" y="524"/>
                  </a:lnTo>
                  <a:lnTo>
                    <a:pt x="945" y="527"/>
                  </a:lnTo>
                  <a:lnTo>
                    <a:pt x="945" y="527"/>
                  </a:lnTo>
                  <a:lnTo>
                    <a:pt x="901" y="525"/>
                  </a:lnTo>
                  <a:lnTo>
                    <a:pt x="857" y="524"/>
                  </a:lnTo>
                  <a:lnTo>
                    <a:pt x="857" y="524"/>
                  </a:lnTo>
                  <a:lnTo>
                    <a:pt x="812" y="525"/>
                  </a:lnTo>
                  <a:lnTo>
                    <a:pt x="770" y="527"/>
                  </a:lnTo>
                  <a:lnTo>
                    <a:pt x="726" y="531"/>
                  </a:lnTo>
                  <a:lnTo>
                    <a:pt x="684" y="536"/>
                  </a:lnTo>
                  <a:lnTo>
                    <a:pt x="643" y="542"/>
                  </a:lnTo>
                  <a:lnTo>
                    <a:pt x="602" y="551"/>
                  </a:lnTo>
                  <a:lnTo>
                    <a:pt x="563" y="560"/>
                  </a:lnTo>
                  <a:lnTo>
                    <a:pt x="524" y="570"/>
                  </a:lnTo>
                  <a:lnTo>
                    <a:pt x="486" y="581"/>
                  </a:lnTo>
                  <a:lnTo>
                    <a:pt x="448" y="595"/>
                  </a:lnTo>
                  <a:lnTo>
                    <a:pt x="412" y="608"/>
                  </a:lnTo>
                  <a:lnTo>
                    <a:pt x="377" y="623"/>
                  </a:lnTo>
                  <a:lnTo>
                    <a:pt x="344" y="640"/>
                  </a:lnTo>
                  <a:lnTo>
                    <a:pt x="312" y="658"/>
                  </a:lnTo>
                  <a:lnTo>
                    <a:pt x="281" y="676"/>
                  </a:lnTo>
                  <a:lnTo>
                    <a:pt x="252" y="696"/>
                  </a:lnTo>
                  <a:lnTo>
                    <a:pt x="223" y="715"/>
                  </a:lnTo>
                  <a:lnTo>
                    <a:pt x="196" y="736"/>
                  </a:lnTo>
                  <a:lnTo>
                    <a:pt x="170" y="759"/>
                  </a:lnTo>
                  <a:lnTo>
                    <a:pt x="146" y="782"/>
                  </a:lnTo>
                  <a:lnTo>
                    <a:pt x="125" y="804"/>
                  </a:lnTo>
                  <a:lnTo>
                    <a:pt x="104" y="830"/>
                  </a:lnTo>
                  <a:lnTo>
                    <a:pt x="84" y="854"/>
                  </a:lnTo>
                  <a:lnTo>
                    <a:pt x="68" y="880"/>
                  </a:lnTo>
                  <a:lnTo>
                    <a:pt x="53" y="907"/>
                  </a:lnTo>
                  <a:lnTo>
                    <a:pt x="39" y="934"/>
                  </a:lnTo>
                  <a:lnTo>
                    <a:pt x="27" y="961"/>
                  </a:lnTo>
                  <a:lnTo>
                    <a:pt x="18" y="990"/>
                  </a:lnTo>
                  <a:lnTo>
                    <a:pt x="10" y="1019"/>
                  </a:lnTo>
                  <a:lnTo>
                    <a:pt x="4" y="1047"/>
                  </a:lnTo>
                  <a:lnTo>
                    <a:pt x="1" y="1077"/>
                  </a:lnTo>
                  <a:lnTo>
                    <a:pt x="0" y="1108"/>
                  </a:lnTo>
                  <a:lnTo>
                    <a:pt x="0" y="1108"/>
                  </a:lnTo>
                  <a:lnTo>
                    <a:pt x="1" y="1138"/>
                  </a:lnTo>
                  <a:lnTo>
                    <a:pt x="4" y="1167"/>
                  </a:lnTo>
                  <a:lnTo>
                    <a:pt x="10" y="1197"/>
                  </a:lnTo>
                  <a:lnTo>
                    <a:pt x="18" y="1225"/>
                  </a:lnTo>
                  <a:lnTo>
                    <a:pt x="27" y="1254"/>
                  </a:lnTo>
                  <a:lnTo>
                    <a:pt x="39" y="1281"/>
                  </a:lnTo>
                  <a:lnTo>
                    <a:pt x="53" y="1308"/>
                  </a:lnTo>
                  <a:lnTo>
                    <a:pt x="68" y="1334"/>
                  </a:lnTo>
                  <a:lnTo>
                    <a:pt x="84" y="1361"/>
                  </a:lnTo>
                  <a:lnTo>
                    <a:pt x="104" y="1385"/>
                  </a:lnTo>
                  <a:lnTo>
                    <a:pt x="125" y="1409"/>
                  </a:lnTo>
                  <a:lnTo>
                    <a:pt x="146" y="1434"/>
                  </a:lnTo>
                  <a:lnTo>
                    <a:pt x="170" y="1456"/>
                  </a:lnTo>
                  <a:lnTo>
                    <a:pt x="196" y="1479"/>
                  </a:lnTo>
                  <a:lnTo>
                    <a:pt x="223" y="1500"/>
                  </a:lnTo>
                  <a:lnTo>
                    <a:pt x="252" y="1520"/>
                  </a:lnTo>
                  <a:lnTo>
                    <a:pt x="281" y="1539"/>
                  </a:lnTo>
                  <a:lnTo>
                    <a:pt x="312" y="1557"/>
                  </a:lnTo>
                  <a:lnTo>
                    <a:pt x="344" y="1575"/>
                  </a:lnTo>
                  <a:lnTo>
                    <a:pt x="377" y="1591"/>
                  </a:lnTo>
                  <a:lnTo>
                    <a:pt x="412" y="1607"/>
                  </a:lnTo>
                  <a:lnTo>
                    <a:pt x="448" y="1621"/>
                  </a:lnTo>
                  <a:lnTo>
                    <a:pt x="486" y="1633"/>
                  </a:lnTo>
                  <a:lnTo>
                    <a:pt x="524" y="1645"/>
                  </a:lnTo>
                  <a:lnTo>
                    <a:pt x="563" y="1655"/>
                  </a:lnTo>
                  <a:lnTo>
                    <a:pt x="602" y="1664"/>
                  </a:lnTo>
                  <a:lnTo>
                    <a:pt x="643" y="1672"/>
                  </a:lnTo>
                  <a:lnTo>
                    <a:pt x="684" y="1680"/>
                  </a:lnTo>
                  <a:lnTo>
                    <a:pt x="726" y="1684"/>
                  </a:lnTo>
                  <a:lnTo>
                    <a:pt x="770" y="1689"/>
                  </a:lnTo>
                  <a:lnTo>
                    <a:pt x="812" y="1690"/>
                  </a:lnTo>
                  <a:lnTo>
                    <a:pt x="857" y="1692"/>
                  </a:lnTo>
                  <a:lnTo>
                    <a:pt x="857" y="1692"/>
                  </a:lnTo>
                  <a:lnTo>
                    <a:pt x="919" y="1689"/>
                  </a:lnTo>
                  <a:lnTo>
                    <a:pt x="981" y="1684"/>
                  </a:lnTo>
                  <a:lnTo>
                    <a:pt x="1040" y="1678"/>
                  </a:lnTo>
                  <a:lnTo>
                    <a:pt x="1099" y="1668"/>
                  </a:lnTo>
                  <a:lnTo>
                    <a:pt x="1155" y="1654"/>
                  </a:lnTo>
                  <a:lnTo>
                    <a:pt x="1211" y="1639"/>
                  </a:lnTo>
                  <a:lnTo>
                    <a:pt x="1263" y="1621"/>
                  </a:lnTo>
                  <a:lnTo>
                    <a:pt x="1313" y="1601"/>
                  </a:lnTo>
                  <a:lnTo>
                    <a:pt x="1313" y="1601"/>
                  </a:lnTo>
                  <a:lnTo>
                    <a:pt x="1340" y="1616"/>
                  </a:lnTo>
                  <a:lnTo>
                    <a:pt x="1368" y="1631"/>
                  </a:lnTo>
                  <a:lnTo>
                    <a:pt x="1395" y="1645"/>
                  </a:lnTo>
                  <a:lnTo>
                    <a:pt x="1423" y="1657"/>
                  </a:lnTo>
                  <a:lnTo>
                    <a:pt x="1454" y="1669"/>
                  </a:lnTo>
                  <a:lnTo>
                    <a:pt x="1484" y="1681"/>
                  </a:lnTo>
                  <a:lnTo>
                    <a:pt x="1515" y="1690"/>
                  </a:lnTo>
                  <a:lnTo>
                    <a:pt x="1549" y="1699"/>
                  </a:lnTo>
                  <a:lnTo>
                    <a:pt x="1580" y="1708"/>
                  </a:lnTo>
                  <a:lnTo>
                    <a:pt x="1615" y="1716"/>
                  </a:lnTo>
                  <a:lnTo>
                    <a:pt x="1648" y="1722"/>
                  </a:lnTo>
                  <a:lnTo>
                    <a:pt x="1685" y="1726"/>
                  </a:lnTo>
                  <a:lnTo>
                    <a:pt x="1719" y="1731"/>
                  </a:lnTo>
                  <a:lnTo>
                    <a:pt x="1755" y="1734"/>
                  </a:lnTo>
                  <a:lnTo>
                    <a:pt x="1792" y="1735"/>
                  </a:lnTo>
                  <a:lnTo>
                    <a:pt x="1829" y="1735"/>
                  </a:lnTo>
                  <a:lnTo>
                    <a:pt x="1829" y="1735"/>
                  </a:lnTo>
                  <a:lnTo>
                    <a:pt x="1873" y="1735"/>
                  </a:lnTo>
                  <a:lnTo>
                    <a:pt x="1917" y="1732"/>
                  </a:lnTo>
                  <a:lnTo>
                    <a:pt x="1961" y="1728"/>
                  </a:lnTo>
                  <a:lnTo>
                    <a:pt x="2003" y="1722"/>
                  </a:lnTo>
                  <a:lnTo>
                    <a:pt x="2044" y="1716"/>
                  </a:lnTo>
                  <a:lnTo>
                    <a:pt x="2085" y="1707"/>
                  </a:lnTo>
                  <a:lnTo>
                    <a:pt x="2124" y="1696"/>
                  </a:lnTo>
                  <a:lnTo>
                    <a:pt x="2162" y="1684"/>
                  </a:lnTo>
                  <a:lnTo>
                    <a:pt x="2199" y="1671"/>
                  </a:lnTo>
                  <a:lnTo>
                    <a:pt x="2236" y="1657"/>
                  </a:lnTo>
                  <a:lnTo>
                    <a:pt x="2270" y="1640"/>
                  </a:lnTo>
                  <a:lnTo>
                    <a:pt x="2303" y="1624"/>
                  </a:lnTo>
                  <a:lnTo>
                    <a:pt x="2335" y="1606"/>
                  </a:lnTo>
                  <a:lnTo>
                    <a:pt x="2365" y="1588"/>
                  </a:lnTo>
                  <a:lnTo>
                    <a:pt x="2394" y="1566"/>
                  </a:lnTo>
                  <a:lnTo>
                    <a:pt x="2421" y="1545"/>
                  </a:lnTo>
                  <a:lnTo>
                    <a:pt x="2421" y="1545"/>
                  </a:lnTo>
                  <a:lnTo>
                    <a:pt x="2448" y="1560"/>
                  </a:lnTo>
                  <a:lnTo>
                    <a:pt x="2474" y="1575"/>
                  </a:lnTo>
                  <a:lnTo>
                    <a:pt x="2503" y="1589"/>
                  </a:lnTo>
                  <a:lnTo>
                    <a:pt x="2531" y="1601"/>
                  </a:lnTo>
                  <a:lnTo>
                    <a:pt x="2562" y="1613"/>
                  </a:lnTo>
                  <a:lnTo>
                    <a:pt x="2592" y="1625"/>
                  </a:lnTo>
                  <a:lnTo>
                    <a:pt x="2624" y="1634"/>
                  </a:lnTo>
                  <a:lnTo>
                    <a:pt x="2655" y="1645"/>
                  </a:lnTo>
                  <a:lnTo>
                    <a:pt x="2688" y="1652"/>
                  </a:lnTo>
                  <a:lnTo>
                    <a:pt x="2722" y="1660"/>
                  </a:lnTo>
                  <a:lnTo>
                    <a:pt x="2756" y="1666"/>
                  </a:lnTo>
                  <a:lnTo>
                    <a:pt x="2791" y="1671"/>
                  </a:lnTo>
                  <a:lnTo>
                    <a:pt x="2827" y="1675"/>
                  </a:lnTo>
                  <a:lnTo>
                    <a:pt x="2864" y="1678"/>
                  </a:lnTo>
                  <a:lnTo>
                    <a:pt x="2900" y="1680"/>
                  </a:lnTo>
                  <a:lnTo>
                    <a:pt x="2936" y="1680"/>
                  </a:lnTo>
                  <a:lnTo>
                    <a:pt x="2936" y="1680"/>
                  </a:lnTo>
                  <a:lnTo>
                    <a:pt x="2975" y="1680"/>
                  </a:lnTo>
                  <a:lnTo>
                    <a:pt x="3015" y="1678"/>
                  </a:lnTo>
                  <a:lnTo>
                    <a:pt x="3054" y="1674"/>
                  </a:lnTo>
                  <a:lnTo>
                    <a:pt x="3092" y="1669"/>
                  </a:lnTo>
                  <a:lnTo>
                    <a:pt x="3128" y="1663"/>
                  </a:lnTo>
                  <a:lnTo>
                    <a:pt x="3165" y="1657"/>
                  </a:lnTo>
                  <a:lnTo>
                    <a:pt x="3200" y="1648"/>
                  </a:lnTo>
                  <a:lnTo>
                    <a:pt x="3235" y="1639"/>
                  </a:lnTo>
                  <a:lnTo>
                    <a:pt x="3270" y="1628"/>
                  </a:lnTo>
                  <a:lnTo>
                    <a:pt x="3303" y="1616"/>
                  </a:lnTo>
                  <a:lnTo>
                    <a:pt x="3335" y="1604"/>
                  </a:lnTo>
                  <a:lnTo>
                    <a:pt x="3366" y="1591"/>
                  </a:lnTo>
                  <a:lnTo>
                    <a:pt x="3396" y="1575"/>
                  </a:lnTo>
                  <a:lnTo>
                    <a:pt x="3425" y="1560"/>
                  </a:lnTo>
                  <a:lnTo>
                    <a:pt x="3452" y="1544"/>
                  </a:lnTo>
                  <a:lnTo>
                    <a:pt x="3479" y="1527"/>
                  </a:lnTo>
                  <a:lnTo>
                    <a:pt x="3505" y="1509"/>
                  </a:lnTo>
                  <a:lnTo>
                    <a:pt x="3529" y="1489"/>
                  </a:lnTo>
                  <a:lnTo>
                    <a:pt x="3552" y="1470"/>
                  </a:lnTo>
                  <a:lnTo>
                    <a:pt x="3573" y="1449"/>
                  </a:lnTo>
                  <a:lnTo>
                    <a:pt x="3593" y="1428"/>
                  </a:lnTo>
                  <a:lnTo>
                    <a:pt x="3612" y="1406"/>
                  </a:lnTo>
                  <a:lnTo>
                    <a:pt x="3629" y="1384"/>
                  </a:lnTo>
                  <a:lnTo>
                    <a:pt x="3644" y="1360"/>
                  </a:lnTo>
                  <a:lnTo>
                    <a:pt x="3658" y="1337"/>
                  </a:lnTo>
                  <a:lnTo>
                    <a:pt x="3670" y="1313"/>
                  </a:lnTo>
                  <a:lnTo>
                    <a:pt x="3680" y="1287"/>
                  </a:lnTo>
                  <a:lnTo>
                    <a:pt x="3689" y="1262"/>
                  </a:lnTo>
                  <a:lnTo>
                    <a:pt x="3695" y="1236"/>
                  </a:lnTo>
                  <a:lnTo>
                    <a:pt x="3701" y="1210"/>
                  </a:lnTo>
                  <a:lnTo>
                    <a:pt x="3703" y="1183"/>
                  </a:lnTo>
                  <a:lnTo>
                    <a:pt x="3704" y="1156"/>
                  </a:lnTo>
                  <a:lnTo>
                    <a:pt x="3704" y="1156"/>
                  </a:lnTo>
                  <a:lnTo>
                    <a:pt x="3703" y="1127"/>
                  </a:lnTo>
                  <a:lnTo>
                    <a:pt x="3700" y="1097"/>
                  </a:lnTo>
                  <a:lnTo>
                    <a:pt x="3694" y="1068"/>
                  </a:lnTo>
                  <a:lnTo>
                    <a:pt x="3685" y="1040"/>
                  </a:lnTo>
                  <a:lnTo>
                    <a:pt x="3674" y="1013"/>
                  </a:lnTo>
                  <a:lnTo>
                    <a:pt x="3662" y="985"/>
                  </a:lnTo>
                  <a:lnTo>
                    <a:pt x="3647" y="958"/>
                  </a:lnTo>
                  <a:lnTo>
                    <a:pt x="3630" y="933"/>
                  </a:lnTo>
                  <a:lnTo>
                    <a:pt x="3612" y="907"/>
                  </a:lnTo>
                  <a:lnTo>
                    <a:pt x="3591" y="883"/>
                  </a:lnTo>
                  <a:lnTo>
                    <a:pt x="3569" y="859"/>
                  </a:lnTo>
                  <a:lnTo>
                    <a:pt x="3544" y="838"/>
                  </a:lnTo>
                  <a:lnTo>
                    <a:pt x="3519" y="815"/>
                  </a:lnTo>
                  <a:lnTo>
                    <a:pt x="3492" y="794"/>
                  </a:lnTo>
                  <a:lnTo>
                    <a:pt x="3461" y="774"/>
                  </a:lnTo>
                  <a:lnTo>
                    <a:pt x="3431" y="756"/>
                  </a:lnTo>
                  <a:lnTo>
                    <a:pt x="3431" y="756"/>
                  </a:lnTo>
                  <a:close/>
                </a:path>
              </a:pathLst>
            </a:custGeom>
            <a:gradFill flip="none" rotWithShape="1">
              <a:gsLst>
                <a:gs pos="100000">
                  <a:srgbClr val="DFDFDF"/>
                </a:gs>
                <a:gs pos="0">
                  <a:srgbClr val="FFFFFF"/>
                </a:gs>
              </a:gsLst>
              <a:path path="circle">
                <a:fillToRect r="100000" b="100000"/>
              </a:path>
              <a:tileRect l="-100000" t="-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0">
            <a:extLst>
              <a:ext uri="{C183D7F6-B498-43B3-948B-1728B52AA6E4}">
                <adec:decorative xmlns:adec="http://schemas.microsoft.com/office/drawing/2017/decorative" xmlns="" val="1"/>
              </a:ext>
            </a:extLst>
          </p:cNvPr>
          <p:cNvGrpSpPr/>
          <p:nvPr/>
        </p:nvGrpSpPr>
        <p:grpSpPr>
          <a:xfrm>
            <a:off x="989514" y="4267200"/>
            <a:ext cx="10669086" cy="2593308"/>
            <a:chOff x="987926" y="4237495"/>
            <a:chExt cx="10669086" cy="2593308"/>
          </a:xfrm>
        </p:grpSpPr>
        <p:sp>
          <p:nvSpPr>
            <p:cNvPr id="44" name="Rectangle 43"/>
            <p:cNvSpPr/>
            <p:nvPr/>
          </p:nvSpPr>
          <p:spPr bwMode="auto">
            <a:xfrm>
              <a:off x="987926" y="6213348"/>
              <a:ext cx="1234908" cy="617454"/>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7" name="Group 46"/>
            <p:cNvGrpSpPr/>
            <p:nvPr/>
          </p:nvGrpSpPr>
          <p:grpSpPr>
            <a:xfrm>
              <a:off x="1358399" y="5534149"/>
              <a:ext cx="864435" cy="1296653"/>
              <a:chOff x="304800" y="5715000"/>
              <a:chExt cx="1066800" cy="3429000"/>
            </a:xfrm>
          </p:grpSpPr>
          <p:sp>
            <p:nvSpPr>
              <p:cNvPr id="48" name="Rectangle 47"/>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0" name="Group 49"/>
              <p:cNvGrpSpPr/>
              <p:nvPr/>
            </p:nvGrpSpPr>
            <p:grpSpPr>
              <a:xfrm>
                <a:off x="414865" y="5867400"/>
                <a:ext cx="838200" cy="252184"/>
                <a:chOff x="414865" y="5867400"/>
                <a:chExt cx="838200" cy="252184"/>
              </a:xfrm>
            </p:grpSpPr>
            <p:sp>
              <p:nvSpPr>
                <p:cNvPr id="83" name="Rectangle 8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Rectangle 8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Rectangle 8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1" name="Group 50"/>
              <p:cNvGrpSpPr/>
              <p:nvPr/>
            </p:nvGrpSpPr>
            <p:grpSpPr>
              <a:xfrm>
                <a:off x="414865" y="6189133"/>
                <a:ext cx="838200" cy="252184"/>
                <a:chOff x="414865" y="5867400"/>
                <a:chExt cx="838200" cy="252184"/>
              </a:xfrm>
            </p:grpSpPr>
            <p:sp>
              <p:nvSpPr>
                <p:cNvPr id="80" name="Rectangle 7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Rectangle 8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Rectangle 8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 name="Group 51"/>
              <p:cNvGrpSpPr/>
              <p:nvPr/>
            </p:nvGrpSpPr>
            <p:grpSpPr>
              <a:xfrm>
                <a:off x="414865" y="6510866"/>
                <a:ext cx="838200" cy="252184"/>
                <a:chOff x="414865" y="5867400"/>
                <a:chExt cx="838200" cy="252184"/>
              </a:xfrm>
            </p:grpSpPr>
            <p:sp>
              <p:nvSpPr>
                <p:cNvPr id="77" name="Rectangle 7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Rectangle 7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Rectangle 7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52"/>
              <p:cNvGrpSpPr/>
              <p:nvPr/>
            </p:nvGrpSpPr>
            <p:grpSpPr>
              <a:xfrm>
                <a:off x="414865" y="6832599"/>
                <a:ext cx="838200" cy="252184"/>
                <a:chOff x="414865" y="5867400"/>
                <a:chExt cx="838200" cy="252184"/>
              </a:xfrm>
            </p:grpSpPr>
            <p:sp>
              <p:nvSpPr>
                <p:cNvPr id="74" name="Rectangle 7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Rectangle 7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Rectangle 7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p:cNvGrpSpPr/>
              <p:nvPr/>
            </p:nvGrpSpPr>
            <p:grpSpPr>
              <a:xfrm>
                <a:off x="414865" y="7154332"/>
                <a:ext cx="838200" cy="252184"/>
                <a:chOff x="414865" y="5867400"/>
                <a:chExt cx="838200" cy="252184"/>
              </a:xfrm>
            </p:grpSpPr>
            <p:sp>
              <p:nvSpPr>
                <p:cNvPr id="71" name="Rectangle 7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Rectangle 7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Rectangle 7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5" name="Group 54"/>
              <p:cNvGrpSpPr/>
              <p:nvPr/>
            </p:nvGrpSpPr>
            <p:grpSpPr>
              <a:xfrm>
                <a:off x="414865" y="7476065"/>
                <a:ext cx="838200" cy="252184"/>
                <a:chOff x="414865" y="5867400"/>
                <a:chExt cx="838200" cy="252184"/>
              </a:xfrm>
            </p:grpSpPr>
            <p:sp>
              <p:nvSpPr>
                <p:cNvPr id="68" name="Rectangle 6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Rectangle 6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Rectangle 6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6" name="Group 55"/>
              <p:cNvGrpSpPr/>
              <p:nvPr/>
            </p:nvGrpSpPr>
            <p:grpSpPr>
              <a:xfrm>
                <a:off x="414865" y="7797798"/>
                <a:ext cx="838200" cy="252184"/>
                <a:chOff x="414865" y="5867400"/>
                <a:chExt cx="838200" cy="252184"/>
              </a:xfrm>
            </p:grpSpPr>
            <p:sp>
              <p:nvSpPr>
                <p:cNvPr id="65" name="Rectangle 6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Rectangle 6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Rectangle 6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7" name="Group 56"/>
              <p:cNvGrpSpPr/>
              <p:nvPr/>
            </p:nvGrpSpPr>
            <p:grpSpPr>
              <a:xfrm>
                <a:off x="414865" y="8119531"/>
                <a:ext cx="838200" cy="252184"/>
                <a:chOff x="414865" y="5867400"/>
                <a:chExt cx="838200" cy="252184"/>
              </a:xfrm>
            </p:grpSpPr>
            <p:sp>
              <p:nvSpPr>
                <p:cNvPr id="62" name="Rectangle 6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Rectangle 6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Rectangle 6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 name="Group 57"/>
              <p:cNvGrpSpPr/>
              <p:nvPr/>
            </p:nvGrpSpPr>
            <p:grpSpPr>
              <a:xfrm>
                <a:off x="414865" y="8441266"/>
                <a:ext cx="838200" cy="252184"/>
                <a:chOff x="414865" y="5867400"/>
                <a:chExt cx="838200" cy="252184"/>
              </a:xfrm>
            </p:grpSpPr>
            <p:sp>
              <p:nvSpPr>
                <p:cNvPr id="59" name="Rectangle 5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5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86" name="Rectangle 85"/>
            <p:cNvSpPr/>
            <p:nvPr/>
          </p:nvSpPr>
          <p:spPr bwMode="auto">
            <a:xfrm>
              <a:off x="4136941" y="5904621"/>
              <a:ext cx="1358399" cy="926181"/>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Rectangle 86"/>
            <p:cNvSpPr/>
            <p:nvPr/>
          </p:nvSpPr>
          <p:spPr bwMode="auto">
            <a:xfrm>
              <a:off x="2408070" y="5472403"/>
              <a:ext cx="1234908" cy="1358399"/>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8" name="Group 87"/>
            <p:cNvGrpSpPr/>
            <p:nvPr/>
          </p:nvGrpSpPr>
          <p:grpSpPr>
            <a:xfrm>
              <a:off x="3395996" y="4546222"/>
              <a:ext cx="802690" cy="2284580"/>
              <a:chOff x="304800" y="5715000"/>
              <a:chExt cx="1066800" cy="3429000"/>
            </a:xfrm>
          </p:grpSpPr>
          <p:sp>
            <p:nvSpPr>
              <p:cNvPr id="89" name="Rectangle 88"/>
              <p:cNvSpPr/>
              <p:nvPr/>
            </p:nvSpPr>
            <p:spPr bwMode="auto">
              <a:xfrm>
                <a:off x="304800" y="5715000"/>
                <a:ext cx="1066800" cy="3429000"/>
              </a:xfrm>
              <a:prstGeom prst="rect">
                <a:avLst/>
              </a:prstGeom>
              <a:gradFill flip="none" rotWithShape="1">
                <a:gsLst>
                  <a:gs pos="100000">
                    <a:srgbClr val="CFCFC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oup 89"/>
              <p:cNvGrpSpPr/>
              <p:nvPr/>
            </p:nvGrpSpPr>
            <p:grpSpPr>
              <a:xfrm>
                <a:off x="414865" y="5867400"/>
                <a:ext cx="838200" cy="252184"/>
                <a:chOff x="414865" y="5867400"/>
                <a:chExt cx="838200" cy="252184"/>
              </a:xfrm>
            </p:grpSpPr>
            <p:sp>
              <p:nvSpPr>
                <p:cNvPr id="123" name="Rectangle 12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Rectangle 12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Rectangle 12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1" name="Group 90"/>
              <p:cNvGrpSpPr/>
              <p:nvPr/>
            </p:nvGrpSpPr>
            <p:grpSpPr>
              <a:xfrm>
                <a:off x="414865" y="6189133"/>
                <a:ext cx="838200" cy="252184"/>
                <a:chOff x="414865" y="5867400"/>
                <a:chExt cx="838200" cy="252184"/>
              </a:xfrm>
            </p:grpSpPr>
            <p:sp>
              <p:nvSpPr>
                <p:cNvPr id="120" name="Rectangle 11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Rectangle 12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Rectangle 12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2" name="Group 91"/>
              <p:cNvGrpSpPr/>
              <p:nvPr/>
            </p:nvGrpSpPr>
            <p:grpSpPr>
              <a:xfrm>
                <a:off x="414865" y="6510866"/>
                <a:ext cx="838200" cy="252184"/>
                <a:chOff x="414865" y="5867400"/>
                <a:chExt cx="838200" cy="252184"/>
              </a:xfrm>
            </p:grpSpPr>
            <p:sp>
              <p:nvSpPr>
                <p:cNvPr id="117" name="Rectangle 11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Rectangle 11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Rectangle 11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3" name="Group 92"/>
              <p:cNvGrpSpPr/>
              <p:nvPr/>
            </p:nvGrpSpPr>
            <p:grpSpPr>
              <a:xfrm>
                <a:off x="414865" y="6832599"/>
                <a:ext cx="838200" cy="252184"/>
                <a:chOff x="414865" y="5867400"/>
                <a:chExt cx="838200" cy="252184"/>
              </a:xfrm>
            </p:grpSpPr>
            <p:sp>
              <p:nvSpPr>
                <p:cNvPr id="114" name="Rectangle 11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Rectangle 11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Rectangle 11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4" name="Group 93"/>
              <p:cNvGrpSpPr/>
              <p:nvPr/>
            </p:nvGrpSpPr>
            <p:grpSpPr>
              <a:xfrm>
                <a:off x="414865" y="7154332"/>
                <a:ext cx="838200" cy="252184"/>
                <a:chOff x="414865" y="5867400"/>
                <a:chExt cx="838200" cy="252184"/>
              </a:xfrm>
            </p:grpSpPr>
            <p:sp>
              <p:nvSpPr>
                <p:cNvPr id="111" name="Rectangle 11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Rectangle 11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Rectangle 11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5" name="Group 94"/>
              <p:cNvGrpSpPr/>
              <p:nvPr/>
            </p:nvGrpSpPr>
            <p:grpSpPr>
              <a:xfrm>
                <a:off x="414865" y="7476065"/>
                <a:ext cx="838200" cy="252184"/>
                <a:chOff x="414865" y="5867400"/>
                <a:chExt cx="838200" cy="252184"/>
              </a:xfrm>
            </p:grpSpPr>
            <p:sp>
              <p:nvSpPr>
                <p:cNvPr id="108" name="Rectangle 10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Rectangle 10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Rectangle 10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6" name="Group 95"/>
              <p:cNvGrpSpPr/>
              <p:nvPr/>
            </p:nvGrpSpPr>
            <p:grpSpPr>
              <a:xfrm>
                <a:off x="414865" y="7797798"/>
                <a:ext cx="838200" cy="252184"/>
                <a:chOff x="414865" y="5867400"/>
                <a:chExt cx="838200" cy="252184"/>
              </a:xfrm>
            </p:grpSpPr>
            <p:sp>
              <p:nvSpPr>
                <p:cNvPr id="105" name="Rectangle 10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Rectangle 10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Rectangle 10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7" name="Group 96"/>
              <p:cNvGrpSpPr/>
              <p:nvPr/>
            </p:nvGrpSpPr>
            <p:grpSpPr>
              <a:xfrm>
                <a:off x="414865" y="8119531"/>
                <a:ext cx="838200" cy="252184"/>
                <a:chOff x="414865" y="5867400"/>
                <a:chExt cx="838200" cy="252184"/>
              </a:xfrm>
            </p:grpSpPr>
            <p:sp>
              <p:nvSpPr>
                <p:cNvPr id="102" name="Rectangle 10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Rectangle 10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Rectangle 10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8" name="Group 97"/>
              <p:cNvGrpSpPr/>
              <p:nvPr/>
            </p:nvGrpSpPr>
            <p:grpSpPr>
              <a:xfrm>
                <a:off x="414865" y="8441266"/>
                <a:ext cx="838200" cy="252184"/>
                <a:chOff x="414865" y="5867400"/>
                <a:chExt cx="838200" cy="252184"/>
              </a:xfrm>
            </p:grpSpPr>
            <p:sp>
              <p:nvSpPr>
                <p:cNvPr id="99" name="Rectangle 9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Rectangle 9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Rectangle 10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64" name="Group 163"/>
            <p:cNvGrpSpPr/>
            <p:nvPr/>
          </p:nvGrpSpPr>
          <p:grpSpPr>
            <a:xfrm>
              <a:off x="4013450" y="6398584"/>
              <a:ext cx="802690" cy="432218"/>
              <a:chOff x="2133600" y="8077200"/>
              <a:chExt cx="1981200" cy="1066800"/>
            </a:xfrm>
          </p:grpSpPr>
          <p:sp>
            <p:nvSpPr>
              <p:cNvPr id="165" name="Rectangle 164"/>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6" name="Group 165"/>
              <p:cNvGrpSpPr/>
              <p:nvPr/>
            </p:nvGrpSpPr>
            <p:grpSpPr>
              <a:xfrm>
                <a:off x="2252131" y="8178800"/>
                <a:ext cx="1752598" cy="313267"/>
                <a:chOff x="2252131" y="8178800"/>
                <a:chExt cx="1752598" cy="313267"/>
              </a:xfrm>
            </p:grpSpPr>
            <p:grpSp>
              <p:nvGrpSpPr>
                <p:cNvPr id="184" name="Group 183"/>
                <p:cNvGrpSpPr/>
                <p:nvPr/>
              </p:nvGrpSpPr>
              <p:grpSpPr>
                <a:xfrm>
                  <a:off x="2252131" y="8178800"/>
                  <a:ext cx="838200" cy="110067"/>
                  <a:chOff x="414865" y="5867400"/>
                  <a:chExt cx="838200" cy="252184"/>
                </a:xfrm>
              </p:grpSpPr>
              <p:sp>
                <p:nvSpPr>
                  <p:cNvPr id="197" name="Rectangle 19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Rectangle 19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9" name="Rectangle 19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5" name="Group 184"/>
                <p:cNvGrpSpPr/>
                <p:nvPr/>
              </p:nvGrpSpPr>
              <p:grpSpPr>
                <a:xfrm>
                  <a:off x="2252131" y="8382000"/>
                  <a:ext cx="838200" cy="110067"/>
                  <a:chOff x="414865" y="5867400"/>
                  <a:chExt cx="838200" cy="252184"/>
                </a:xfrm>
              </p:grpSpPr>
              <p:sp>
                <p:nvSpPr>
                  <p:cNvPr id="194" name="Rectangle 19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Rectangle 19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Rectangle 19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6" name="Group 185"/>
                <p:cNvGrpSpPr/>
                <p:nvPr/>
              </p:nvGrpSpPr>
              <p:grpSpPr>
                <a:xfrm>
                  <a:off x="3166529" y="8178800"/>
                  <a:ext cx="838200" cy="110067"/>
                  <a:chOff x="414865" y="5867400"/>
                  <a:chExt cx="838200" cy="252184"/>
                </a:xfrm>
              </p:grpSpPr>
              <p:sp>
                <p:nvSpPr>
                  <p:cNvPr id="191" name="Rectangle 19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Rectangle 19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Rectangle 19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7" name="Group 186"/>
                <p:cNvGrpSpPr/>
                <p:nvPr/>
              </p:nvGrpSpPr>
              <p:grpSpPr>
                <a:xfrm>
                  <a:off x="3166529" y="8382000"/>
                  <a:ext cx="838200" cy="110067"/>
                  <a:chOff x="414865" y="5867400"/>
                  <a:chExt cx="838200" cy="252184"/>
                </a:xfrm>
              </p:grpSpPr>
              <p:sp>
                <p:nvSpPr>
                  <p:cNvPr id="188" name="Rectangle 18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Rectangle 18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Rectangle 18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67" name="Group 166"/>
              <p:cNvGrpSpPr/>
              <p:nvPr/>
            </p:nvGrpSpPr>
            <p:grpSpPr>
              <a:xfrm>
                <a:off x="2252131" y="8585200"/>
                <a:ext cx="1752598" cy="313267"/>
                <a:chOff x="2252131" y="8178800"/>
                <a:chExt cx="1752598" cy="313267"/>
              </a:xfrm>
            </p:grpSpPr>
            <p:grpSp>
              <p:nvGrpSpPr>
                <p:cNvPr id="168" name="Group 167"/>
                <p:cNvGrpSpPr/>
                <p:nvPr/>
              </p:nvGrpSpPr>
              <p:grpSpPr>
                <a:xfrm>
                  <a:off x="2252131" y="8178800"/>
                  <a:ext cx="838200" cy="110067"/>
                  <a:chOff x="414865" y="5867400"/>
                  <a:chExt cx="838200" cy="252184"/>
                </a:xfrm>
              </p:grpSpPr>
              <p:sp>
                <p:nvSpPr>
                  <p:cNvPr id="181" name="Rectangle 18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Rectangle 18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Rectangle 18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9" name="Group 168"/>
                <p:cNvGrpSpPr/>
                <p:nvPr/>
              </p:nvGrpSpPr>
              <p:grpSpPr>
                <a:xfrm>
                  <a:off x="2252131" y="8382000"/>
                  <a:ext cx="838200" cy="110067"/>
                  <a:chOff x="414865" y="5867400"/>
                  <a:chExt cx="838200" cy="252184"/>
                </a:xfrm>
              </p:grpSpPr>
              <p:sp>
                <p:nvSpPr>
                  <p:cNvPr id="178" name="Rectangle 17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Rectangle 17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Rectangle 17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0" name="Group 169"/>
                <p:cNvGrpSpPr/>
                <p:nvPr/>
              </p:nvGrpSpPr>
              <p:grpSpPr>
                <a:xfrm>
                  <a:off x="3166529" y="8178800"/>
                  <a:ext cx="838200" cy="110067"/>
                  <a:chOff x="414865" y="5867400"/>
                  <a:chExt cx="838200" cy="252184"/>
                </a:xfrm>
              </p:grpSpPr>
              <p:sp>
                <p:nvSpPr>
                  <p:cNvPr id="175" name="Rectangle 17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6" name="Rectangle 17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Rectangle 17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1" name="Group 170"/>
                <p:cNvGrpSpPr/>
                <p:nvPr/>
              </p:nvGrpSpPr>
              <p:grpSpPr>
                <a:xfrm>
                  <a:off x="3166529" y="8382000"/>
                  <a:ext cx="838200" cy="110067"/>
                  <a:chOff x="414865" y="5867400"/>
                  <a:chExt cx="838200" cy="252184"/>
                </a:xfrm>
              </p:grpSpPr>
              <p:sp>
                <p:nvSpPr>
                  <p:cNvPr id="172" name="Rectangle 17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Rectangle 17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Rectangle 17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296" name="Group 295"/>
            <p:cNvGrpSpPr/>
            <p:nvPr/>
          </p:nvGrpSpPr>
          <p:grpSpPr>
            <a:xfrm>
              <a:off x="4630904" y="4978440"/>
              <a:ext cx="576290" cy="1852362"/>
              <a:chOff x="304800" y="5715000"/>
              <a:chExt cx="1066800" cy="3429000"/>
            </a:xfrm>
          </p:grpSpPr>
          <p:sp>
            <p:nvSpPr>
              <p:cNvPr id="297" name="Rectangle 296"/>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98" name="Group 297"/>
              <p:cNvGrpSpPr/>
              <p:nvPr/>
            </p:nvGrpSpPr>
            <p:grpSpPr>
              <a:xfrm>
                <a:off x="414865" y="5867400"/>
                <a:ext cx="838200" cy="252184"/>
                <a:chOff x="414865" y="5867400"/>
                <a:chExt cx="838200" cy="252184"/>
              </a:xfrm>
            </p:grpSpPr>
            <p:sp>
              <p:nvSpPr>
                <p:cNvPr id="331" name="Rectangle 3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Rectangle 3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Rectangle 3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9" name="Group 298"/>
              <p:cNvGrpSpPr/>
              <p:nvPr/>
            </p:nvGrpSpPr>
            <p:grpSpPr>
              <a:xfrm>
                <a:off x="414865" y="6189133"/>
                <a:ext cx="838200" cy="252184"/>
                <a:chOff x="414865" y="5867400"/>
                <a:chExt cx="838200" cy="252184"/>
              </a:xfrm>
            </p:grpSpPr>
            <p:sp>
              <p:nvSpPr>
                <p:cNvPr id="328" name="Rectangle 32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9" name="Rectangle 32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Rectangle 32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0" name="Group 299"/>
              <p:cNvGrpSpPr/>
              <p:nvPr/>
            </p:nvGrpSpPr>
            <p:grpSpPr>
              <a:xfrm>
                <a:off x="414865" y="6510866"/>
                <a:ext cx="838200" cy="252184"/>
                <a:chOff x="414865" y="5867400"/>
                <a:chExt cx="838200" cy="252184"/>
              </a:xfrm>
            </p:grpSpPr>
            <p:sp>
              <p:nvSpPr>
                <p:cNvPr id="325" name="Rectangle 32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6" name="Rectangle 32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7" name="Rectangle 32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1" name="Group 300"/>
              <p:cNvGrpSpPr/>
              <p:nvPr/>
            </p:nvGrpSpPr>
            <p:grpSpPr>
              <a:xfrm>
                <a:off x="414865" y="6832599"/>
                <a:ext cx="838200" cy="252184"/>
                <a:chOff x="414865" y="5867400"/>
                <a:chExt cx="838200" cy="252184"/>
              </a:xfrm>
            </p:grpSpPr>
            <p:sp>
              <p:nvSpPr>
                <p:cNvPr id="322" name="Rectangle 32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 name="Rectangle 32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 name="Rectangle 32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2" name="Group 301"/>
              <p:cNvGrpSpPr/>
              <p:nvPr/>
            </p:nvGrpSpPr>
            <p:grpSpPr>
              <a:xfrm>
                <a:off x="414865" y="7154332"/>
                <a:ext cx="838200" cy="252184"/>
                <a:chOff x="414865" y="5867400"/>
                <a:chExt cx="838200" cy="252184"/>
              </a:xfrm>
            </p:grpSpPr>
            <p:sp>
              <p:nvSpPr>
                <p:cNvPr id="319" name="Rectangle 31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 name="Rectangle 31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 name="Rectangle 32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3" name="Group 302"/>
              <p:cNvGrpSpPr/>
              <p:nvPr/>
            </p:nvGrpSpPr>
            <p:grpSpPr>
              <a:xfrm>
                <a:off x="414865" y="7476065"/>
                <a:ext cx="838200" cy="252184"/>
                <a:chOff x="414865" y="5867400"/>
                <a:chExt cx="838200" cy="252184"/>
              </a:xfrm>
            </p:grpSpPr>
            <p:sp>
              <p:nvSpPr>
                <p:cNvPr id="316" name="Rectangle 31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 name="Rectangle 31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 name="Rectangle 31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4" name="Group 303"/>
              <p:cNvGrpSpPr/>
              <p:nvPr/>
            </p:nvGrpSpPr>
            <p:grpSpPr>
              <a:xfrm>
                <a:off x="414865" y="7797798"/>
                <a:ext cx="838200" cy="252184"/>
                <a:chOff x="414865" y="5867400"/>
                <a:chExt cx="838200" cy="252184"/>
              </a:xfrm>
            </p:grpSpPr>
            <p:sp>
              <p:nvSpPr>
                <p:cNvPr id="313" name="Rectangle 31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4" name="Rectangle 31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5" name="Rectangle 31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5" name="Group 304"/>
              <p:cNvGrpSpPr/>
              <p:nvPr/>
            </p:nvGrpSpPr>
            <p:grpSpPr>
              <a:xfrm>
                <a:off x="414865" y="8119531"/>
                <a:ext cx="838200" cy="252184"/>
                <a:chOff x="414865" y="5867400"/>
                <a:chExt cx="838200" cy="252184"/>
              </a:xfrm>
            </p:grpSpPr>
            <p:sp>
              <p:nvSpPr>
                <p:cNvPr id="310" name="Rectangle 30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Rectangle 31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2" name="Rectangle 31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6" name="Group 305"/>
              <p:cNvGrpSpPr/>
              <p:nvPr/>
            </p:nvGrpSpPr>
            <p:grpSpPr>
              <a:xfrm>
                <a:off x="414865" y="8441266"/>
                <a:ext cx="838200" cy="252184"/>
                <a:chOff x="414865" y="5867400"/>
                <a:chExt cx="838200" cy="252184"/>
              </a:xfrm>
            </p:grpSpPr>
            <p:sp>
              <p:nvSpPr>
                <p:cNvPr id="307" name="Rectangle 30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Rectangle 30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Rectangle 30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75" name="Group 374"/>
            <p:cNvGrpSpPr/>
            <p:nvPr/>
          </p:nvGrpSpPr>
          <p:grpSpPr>
            <a:xfrm>
              <a:off x="5059006" y="4237495"/>
              <a:ext cx="806806" cy="2593307"/>
              <a:chOff x="304800" y="5715000"/>
              <a:chExt cx="1066800" cy="3429000"/>
            </a:xfrm>
          </p:grpSpPr>
          <p:sp>
            <p:nvSpPr>
              <p:cNvPr id="376" name="Rectangle 375"/>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7" name="Group 376"/>
              <p:cNvGrpSpPr/>
              <p:nvPr/>
            </p:nvGrpSpPr>
            <p:grpSpPr>
              <a:xfrm>
                <a:off x="414865" y="5867400"/>
                <a:ext cx="838200" cy="252184"/>
                <a:chOff x="414865" y="5867400"/>
                <a:chExt cx="838200" cy="252184"/>
              </a:xfrm>
            </p:grpSpPr>
            <p:sp>
              <p:nvSpPr>
                <p:cNvPr id="410" name="Rectangle 40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1" name="Rectangle 41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2" name="Rectangle 41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8" name="Group 377"/>
              <p:cNvGrpSpPr/>
              <p:nvPr/>
            </p:nvGrpSpPr>
            <p:grpSpPr>
              <a:xfrm>
                <a:off x="414865" y="6189133"/>
                <a:ext cx="838200" cy="252184"/>
                <a:chOff x="414865" y="5867400"/>
                <a:chExt cx="838200" cy="252184"/>
              </a:xfrm>
            </p:grpSpPr>
            <p:sp>
              <p:nvSpPr>
                <p:cNvPr id="407" name="Rectangle 40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Rectangle 40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Rectangle 40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9" name="Group 378"/>
              <p:cNvGrpSpPr/>
              <p:nvPr/>
            </p:nvGrpSpPr>
            <p:grpSpPr>
              <a:xfrm>
                <a:off x="414865" y="6510866"/>
                <a:ext cx="838200" cy="252184"/>
                <a:chOff x="414865" y="5867400"/>
                <a:chExt cx="838200" cy="252184"/>
              </a:xfrm>
            </p:grpSpPr>
            <p:sp>
              <p:nvSpPr>
                <p:cNvPr id="404" name="Rectangle 40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Rectangle 40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6" name="Rectangle 40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0" name="Group 379"/>
              <p:cNvGrpSpPr/>
              <p:nvPr/>
            </p:nvGrpSpPr>
            <p:grpSpPr>
              <a:xfrm>
                <a:off x="414865" y="6832599"/>
                <a:ext cx="838200" cy="252184"/>
                <a:chOff x="414865" y="5867400"/>
                <a:chExt cx="838200" cy="252184"/>
              </a:xfrm>
            </p:grpSpPr>
            <p:sp>
              <p:nvSpPr>
                <p:cNvPr id="401" name="Rectangle 40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Rectangle 40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Rectangle 40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1" name="Group 380"/>
              <p:cNvGrpSpPr/>
              <p:nvPr/>
            </p:nvGrpSpPr>
            <p:grpSpPr>
              <a:xfrm>
                <a:off x="414865" y="7154332"/>
                <a:ext cx="838200" cy="252184"/>
                <a:chOff x="414865" y="5867400"/>
                <a:chExt cx="838200" cy="252184"/>
              </a:xfrm>
            </p:grpSpPr>
            <p:sp>
              <p:nvSpPr>
                <p:cNvPr id="398" name="Rectangle 39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Rectangle 39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Rectangle 39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2" name="Group 381"/>
              <p:cNvGrpSpPr/>
              <p:nvPr/>
            </p:nvGrpSpPr>
            <p:grpSpPr>
              <a:xfrm>
                <a:off x="414865" y="7476065"/>
                <a:ext cx="838200" cy="252184"/>
                <a:chOff x="414865" y="5867400"/>
                <a:chExt cx="838200" cy="252184"/>
              </a:xfrm>
            </p:grpSpPr>
            <p:sp>
              <p:nvSpPr>
                <p:cNvPr id="395" name="Rectangle 39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6" name="Rectangle 39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7" name="Rectangle 39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3" name="Group 382"/>
              <p:cNvGrpSpPr/>
              <p:nvPr/>
            </p:nvGrpSpPr>
            <p:grpSpPr>
              <a:xfrm>
                <a:off x="414865" y="7797798"/>
                <a:ext cx="838200" cy="252184"/>
                <a:chOff x="414865" y="5867400"/>
                <a:chExt cx="838200" cy="252184"/>
              </a:xfrm>
            </p:grpSpPr>
            <p:sp>
              <p:nvSpPr>
                <p:cNvPr id="392" name="Rectangle 39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3" name="Rectangle 39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4" name="Rectangle 39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4" name="Group 383"/>
              <p:cNvGrpSpPr/>
              <p:nvPr/>
            </p:nvGrpSpPr>
            <p:grpSpPr>
              <a:xfrm>
                <a:off x="414865" y="8119531"/>
                <a:ext cx="838200" cy="252184"/>
                <a:chOff x="414865" y="5867400"/>
                <a:chExt cx="838200" cy="252184"/>
              </a:xfrm>
            </p:grpSpPr>
            <p:sp>
              <p:nvSpPr>
                <p:cNvPr id="389" name="Rectangle 38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0" name="Rectangle 38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1" name="Rectangle 39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5" name="Group 384"/>
              <p:cNvGrpSpPr/>
              <p:nvPr/>
            </p:nvGrpSpPr>
            <p:grpSpPr>
              <a:xfrm>
                <a:off x="414865" y="8441266"/>
                <a:ext cx="838200" cy="252184"/>
                <a:chOff x="414865" y="5867400"/>
                <a:chExt cx="838200" cy="252184"/>
              </a:xfrm>
            </p:grpSpPr>
            <p:sp>
              <p:nvSpPr>
                <p:cNvPr id="386" name="Rectangle 38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7" name="Rectangle 38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8" name="Rectangle 38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432" name="Rectangle 431"/>
            <p:cNvSpPr/>
            <p:nvPr/>
          </p:nvSpPr>
          <p:spPr bwMode="auto">
            <a:xfrm>
              <a:off x="6773649" y="6213348"/>
              <a:ext cx="1234908" cy="617454"/>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44" name="Group 443"/>
            <p:cNvGrpSpPr/>
            <p:nvPr/>
          </p:nvGrpSpPr>
          <p:grpSpPr>
            <a:xfrm>
              <a:off x="7144122" y="5534149"/>
              <a:ext cx="864435" cy="1296653"/>
              <a:chOff x="304800" y="5715000"/>
              <a:chExt cx="1066800" cy="3429000"/>
            </a:xfrm>
          </p:grpSpPr>
          <p:sp>
            <p:nvSpPr>
              <p:cNvPr id="758" name="Rectangle 757"/>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9" name="Group 758"/>
              <p:cNvGrpSpPr/>
              <p:nvPr/>
            </p:nvGrpSpPr>
            <p:grpSpPr>
              <a:xfrm>
                <a:off x="414865" y="5867400"/>
                <a:ext cx="838200" cy="252184"/>
                <a:chOff x="414865" y="5867400"/>
                <a:chExt cx="838200" cy="252184"/>
              </a:xfrm>
            </p:grpSpPr>
            <p:sp>
              <p:nvSpPr>
                <p:cNvPr id="792" name="Rectangle 79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3" name="Rectangle 79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4" name="Rectangle 79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0" name="Group 759"/>
              <p:cNvGrpSpPr/>
              <p:nvPr/>
            </p:nvGrpSpPr>
            <p:grpSpPr>
              <a:xfrm>
                <a:off x="414865" y="6189133"/>
                <a:ext cx="838200" cy="252184"/>
                <a:chOff x="414865" y="5867400"/>
                <a:chExt cx="838200" cy="252184"/>
              </a:xfrm>
            </p:grpSpPr>
            <p:sp>
              <p:nvSpPr>
                <p:cNvPr id="789" name="Rectangle 78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0" name="Rectangle 78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1" name="Rectangle 79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1" name="Group 760"/>
              <p:cNvGrpSpPr/>
              <p:nvPr/>
            </p:nvGrpSpPr>
            <p:grpSpPr>
              <a:xfrm>
                <a:off x="414865" y="6510866"/>
                <a:ext cx="838200" cy="252184"/>
                <a:chOff x="414865" y="5867400"/>
                <a:chExt cx="838200" cy="252184"/>
              </a:xfrm>
            </p:grpSpPr>
            <p:sp>
              <p:nvSpPr>
                <p:cNvPr id="786" name="Rectangle 78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7" name="Rectangle 78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8" name="Rectangle 78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2" name="Group 761"/>
              <p:cNvGrpSpPr/>
              <p:nvPr/>
            </p:nvGrpSpPr>
            <p:grpSpPr>
              <a:xfrm>
                <a:off x="414865" y="6832599"/>
                <a:ext cx="838200" cy="252184"/>
                <a:chOff x="414865" y="5867400"/>
                <a:chExt cx="838200" cy="252184"/>
              </a:xfrm>
            </p:grpSpPr>
            <p:sp>
              <p:nvSpPr>
                <p:cNvPr id="783" name="Rectangle 78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4" name="Rectangle 78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5" name="Rectangle 78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3" name="Group 762"/>
              <p:cNvGrpSpPr/>
              <p:nvPr/>
            </p:nvGrpSpPr>
            <p:grpSpPr>
              <a:xfrm>
                <a:off x="414865" y="7154332"/>
                <a:ext cx="838200" cy="252184"/>
                <a:chOff x="414865" y="5867400"/>
                <a:chExt cx="838200" cy="252184"/>
              </a:xfrm>
            </p:grpSpPr>
            <p:sp>
              <p:nvSpPr>
                <p:cNvPr id="780" name="Rectangle 77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1" name="Rectangle 78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2" name="Rectangle 78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4" name="Group 763"/>
              <p:cNvGrpSpPr/>
              <p:nvPr/>
            </p:nvGrpSpPr>
            <p:grpSpPr>
              <a:xfrm>
                <a:off x="414865" y="7476065"/>
                <a:ext cx="838200" cy="252184"/>
                <a:chOff x="414865" y="5867400"/>
                <a:chExt cx="838200" cy="252184"/>
              </a:xfrm>
            </p:grpSpPr>
            <p:sp>
              <p:nvSpPr>
                <p:cNvPr id="777" name="Rectangle 77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8" name="Rectangle 77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9" name="Rectangle 77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5" name="Group 764"/>
              <p:cNvGrpSpPr/>
              <p:nvPr/>
            </p:nvGrpSpPr>
            <p:grpSpPr>
              <a:xfrm>
                <a:off x="414865" y="7797798"/>
                <a:ext cx="838200" cy="252184"/>
                <a:chOff x="414865" y="5867400"/>
                <a:chExt cx="838200" cy="252184"/>
              </a:xfrm>
            </p:grpSpPr>
            <p:sp>
              <p:nvSpPr>
                <p:cNvPr id="774" name="Rectangle 77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5" name="Rectangle 77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6" name="Rectangle 77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6" name="Group 765"/>
              <p:cNvGrpSpPr/>
              <p:nvPr/>
            </p:nvGrpSpPr>
            <p:grpSpPr>
              <a:xfrm>
                <a:off x="414865" y="8119531"/>
                <a:ext cx="838200" cy="252184"/>
                <a:chOff x="414865" y="5867400"/>
                <a:chExt cx="838200" cy="252184"/>
              </a:xfrm>
            </p:grpSpPr>
            <p:sp>
              <p:nvSpPr>
                <p:cNvPr id="771" name="Rectangle 77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2" name="Rectangle 77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3" name="Rectangle 77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7" name="Group 766"/>
              <p:cNvGrpSpPr/>
              <p:nvPr/>
            </p:nvGrpSpPr>
            <p:grpSpPr>
              <a:xfrm>
                <a:off x="414865" y="8441266"/>
                <a:ext cx="838200" cy="252184"/>
                <a:chOff x="414865" y="5867400"/>
                <a:chExt cx="838200" cy="252184"/>
              </a:xfrm>
            </p:grpSpPr>
            <p:sp>
              <p:nvSpPr>
                <p:cNvPr id="768" name="Rectangle 76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9" name="Rectangle 76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0" name="Rectangle 76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453" name="Rectangle 452"/>
            <p:cNvSpPr/>
            <p:nvPr/>
          </p:nvSpPr>
          <p:spPr bwMode="auto">
            <a:xfrm>
              <a:off x="9922664" y="5486401"/>
              <a:ext cx="1734348" cy="1344402"/>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4" name="Rectangle 453"/>
            <p:cNvSpPr/>
            <p:nvPr/>
          </p:nvSpPr>
          <p:spPr bwMode="auto">
            <a:xfrm>
              <a:off x="8193793" y="5029201"/>
              <a:ext cx="1234908" cy="1801602"/>
            </a:xfrm>
            <a:prstGeom prst="rect">
              <a:avLst/>
            </a:prstGeom>
            <a:gradFill flip="none" rotWithShape="1">
              <a:gsLst>
                <a:gs pos="100000">
                  <a:srgbClr val="CFCFCF"/>
                </a:gs>
                <a:gs pos="0">
                  <a:srgbClr val="D8D8D8"/>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55" name="Group 454"/>
            <p:cNvGrpSpPr/>
            <p:nvPr/>
          </p:nvGrpSpPr>
          <p:grpSpPr>
            <a:xfrm>
              <a:off x="9181719" y="4546222"/>
              <a:ext cx="802690" cy="2284580"/>
              <a:chOff x="304800" y="5715000"/>
              <a:chExt cx="1066800" cy="3429000"/>
            </a:xfrm>
          </p:grpSpPr>
          <p:sp>
            <p:nvSpPr>
              <p:cNvPr id="721" name="Rectangle 720"/>
              <p:cNvSpPr/>
              <p:nvPr/>
            </p:nvSpPr>
            <p:spPr bwMode="auto">
              <a:xfrm>
                <a:off x="304800" y="5715000"/>
                <a:ext cx="1066800" cy="3429000"/>
              </a:xfrm>
              <a:prstGeom prst="rect">
                <a:avLst/>
              </a:prstGeom>
              <a:gradFill flip="none" rotWithShape="1">
                <a:gsLst>
                  <a:gs pos="100000">
                    <a:srgbClr val="CFCFC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22" name="Group 721"/>
              <p:cNvGrpSpPr/>
              <p:nvPr/>
            </p:nvGrpSpPr>
            <p:grpSpPr>
              <a:xfrm>
                <a:off x="414865" y="5867400"/>
                <a:ext cx="838200" cy="252184"/>
                <a:chOff x="414865" y="5867400"/>
                <a:chExt cx="838200" cy="252184"/>
              </a:xfrm>
            </p:grpSpPr>
            <p:sp>
              <p:nvSpPr>
                <p:cNvPr id="755" name="Rectangle 75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6" name="Rectangle 75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7" name="Rectangle 75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3" name="Group 722"/>
              <p:cNvGrpSpPr/>
              <p:nvPr/>
            </p:nvGrpSpPr>
            <p:grpSpPr>
              <a:xfrm>
                <a:off x="414865" y="6189133"/>
                <a:ext cx="838200" cy="252184"/>
                <a:chOff x="414865" y="5867400"/>
                <a:chExt cx="838200" cy="252184"/>
              </a:xfrm>
            </p:grpSpPr>
            <p:sp>
              <p:nvSpPr>
                <p:cNvPr id="752" name="Rectangle 75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3" name="Rectangle 75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4" name="Rectangle 75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4" name="Group 723"/>
              <p:cNvGrpSpPr/>
              <p:nvPr/>
            </p:nvGrpSpPr>
            <p:grpSpPr>
              <a:xfrm>
                <a:off x="414865" y="6510866"/>
                <a:ext cx="838200" cy="252184"/>
                <a:chOff x="414865" y="5867400"/>
                <a:chExt cx="838200" cy="252184"/>
              </a:xfrm>
            </p:grpSpPr>
            <p:sp>
              <p:nvSpPr>
                <p:cNvPr id="749" name="Rectangle 74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0" name="Rectangle 74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1" name="Rectangle 75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5" name="Group 724"/>
              <p:cNvGrpSpPr/>
              <p:nvPr/>
            </p:nvGrpSpPr>
            <p:grpSpPr>
              <a:xfrm>
                <a:off x="414865" y="6832599"/>
                <a:ext cx="838200" cy="252184"/>
                <a:chOff x="414865" y="5867400"/>
                <a:chExt cx="838200" cy="252184"/>
              </a:xfrm>
            </p:grpSpPr>
            <p:sp>
              <p:nvSpPr>
                <p:cNvPr id="746" name="Rectangle 74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7" name="Rectangle 74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8" name="Rectangle 74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6" name="Group 725"/>
              <p:cNvGrpSpPr/>
              <p:nvPr/>
            </p:nvGrpSpPr>
            <p:grpSpPr>
              <a:xfrm>
                <a:off x="414865" y="7154332"/>
                <a:ext cx="838200" cy="252184"/>
                <a:chOff x="414865" y="5867400"/>
                <a:chExt cx="838200" cy="252184"/>
              </a:xfrm>
            </p:grpSpPr>
            <p:sp>
              <p:nvSpPr>
                <p:cNvPr id="743" name="Rectangle 74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4" name="Rectangle 74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5" name="Rectangle 74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7" name="Group 726"/>
              <p:cNvGrpSpPr/>
              <p:nvPr/>
            </p:nvGrpSpPr>
            <p:grpSpPr>
              <a:xfrm>
                <a:off x="414865" y="7476065"/>
                <a:ext cx="838200" cy="252184"/>
                <a:chOff x="414865" y="5867400"/>
                <a:chExt cx="838200" cy="252184"/>
              </a:xfrm>
            </p:grpSpPr>
            <p:sp>
              <p:nvSpPr>
                <p:cNvPr id="740" name="Rectangle 73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1" name="Rectangle 74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2" name="Rectangle 74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8" name="Group 727"/>
              <p:cNvGrpSpPr/>
              <p:nvPr/>
            </p:nvGrpSpPr>
            <p:grpSpPr>
              <a:xfrm>
                <a:off x="414865" y="7797798"/>
                <a:ext cx="838200" cy="252184"/>
                <a:chOff x="414865" y="5867400"/>
                <a:chExt cx="838200" cy="252184"/>
              </a:xfrm>
            </p:grpSpPr>
            <p:sp>
              <p:nvSpPr>
                <p:cNvPr id="737" name="Rectangle 73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8" name="Rectangle 73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9" name="Rectangle 73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9" name="Group 728"/>
              <p:cNvGrpSpPr/>
              <p:nvPr/>
            </p:nvGrpSpPr>
            <p:grpSpPr>
              <a:xfrm>
                <a:off x="414865" y="8119531"/>
                <a:ext cx="838200" cy="252184"/>
                <a:chOff x="414865" y="5867400"/>
                <a:chExt cx="838200" cy="252184"/>
              </a:xfrm>
            </p:grpSpPr>
            <p:sp>
              <p:nvSpPr>
                <p:cNvPr id="734" name="Rectangle 73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5" name="Rectangle 73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6" name="Rectangle 73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0" name="Group 729"/>
              <p:cNvGrpSpPr/>
              <p:nvPr/>
            </p:nvGrpSpPr>
            <p:grpSpPr>
              <a:xfrm>
                <a:off x="414865" y="8441266"/>
                <a:ext cx="838200" cy="252184"/>
                <a:chOff x="414865" y="5867400"/>
                <a:chExt cx="838200" cy="252184"/>
              </a:xfrm>
            </p:grpSpPr>
            <p:sp>
              <p:nvSpPr>
                <p:cNvPr id="731" name="Rectangle 7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2" name="Rectangle 7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3" name="Rectangle 7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56" name="Group 455"/>
            <p:cNvGrpSpPr/>
            <p:nvPr/>
          </p:nvGrpSpPr>
          <p:grpSpPr>
            <a:xfrm>
              <a:off x="5785723" y="5066648"/>
              <a:ext cx="548848" cy="1764154"/>
              <a:chOff x="304800" y="5715000"/>
              <a:chExt cx="1066800" cy="3429000"/>
            </a:xfrm>
          </p:grpSpPr>
          <p:sp>
            <p:nvSpPr>
              <p:cNvPr id="684" name="Rectangle 683"/>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85" name="Group 684"/>
              <p:cNvGrpSpPr/>
              <p:nvPr/>
            </p:nvGrpSpPr>
            <p:grpSpPr>
              <a:xfrm>
                <a:off x="414865" y="5867400"/>
                <a:ext cx="838200" cy="252184"/>
                <a:chOff x="414865" y="5867400"/>
                <a:chExt cx="838200" cy="252184"/>
              </a:xfrm>
            </p:grpSpPr>
            <p:sp>
              <p:nvSpPr>
                <p:cNvPr id="718" name="Rectangle 71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9" name="Rectangle 71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0" name="Rectangle 71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6" name="Group 685"/>
              <p:cNvGrpSpPr/>
              <p:nvPr/>
            </p:nvGrpSpPr>
            <p:grpSpPr>
              <a:xfrm>
                <a:off x="414865" y="6189133"/>
                <a:ext cx="838200" cy="252184"/>
                <a:chOff x="414865" y="5867400"/>
                <a:chExt cx="838200" cy="252184"/>
              </a:xfrm>
            </p:grpSpPr>
            <p:sp>
              <p:nvSpPr>
                <p:cNvPr id="715" name="Rectangle 71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6" name="Rectangle 71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7" name="Rectangle 71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7" name="Group 686"/>
              <p:cNvGrpSpPr/>
              <p:nvPr/>
            </p:nvGrpSpPr>
            <p:grpSpPr>
              <a:xfrm>
                <a:off x="414865" y="6510866"/>
                <a:ext cx="838200" cy="252184"/>
                <a:chOff x="414865" y="5867400"/>
                <a:chExt cx="838200" cy="252184"/>
              </a:xfrm>
            </p:grpSpPr>
            <p:sp>
              <p:nvSpPr>
                <p:cNvPr id="712" name="Rectangle 71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3" name="Rectangle 71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4" name="Rectangle 71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8" name="Group 687"/>
              <p:cNvGrpSpPr/>
              <p:nvPr/>
            </p:nvGrpSpPr>
            <p:grpSpPr>
              <a:xfrm>
                <a:off x="414865" y="6832599"/>
                <a:ext cx="838200" cy="252184"/>
                <a:chOff x="414865" y="5867400"/>
                <a:chExt cx="838200" cy="252184"/>
              </a:xfrm>
            </p:grpSpPr>
            <p:sp>
              <p:nvSpPr>
                <p:cNvPr id="709" name="Rectangle 70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0" name="Rectangle 70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1" name="Rectangle 71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9" name="Group 688"/>
              <p:cNvGrpSpPr/>
              <p:nvPr/>
            </p:nvGrpSpPr>
            <p:grpSpPr>
              <a:xfrm>
                <a:off x="414865" y="7154332"/>
                <a:ext cx="838200" cy="252184"/>
                <a:chOff x="414865" y="5867400"/>
                <a:chExt cx="838200" cy="252184"/>
              </a:xfrm>
            </p:grpSpPr>
            <p:sp>
              <p:nvSpPr>
                <p:cNvPr id="706" name="Rectangle 70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7" name="Rectangle 70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8" name="Rectangle 70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0" name="Group 689"/>
              <p:cNvGrpSpPr/>
              <p:nvPr/>
            </p:nvGrpSpPr>
            <p:grpSpPr>
              <a:xfrm>
                <a:off x="414865" y="7476065"/>
                <a:ext cx="838200" cy="252184"/>
                <a:chOff x="414865" y="5867400"/>
                <a:chExt cx="838200" cy="252184"/>
              </a:xfrm>
            </p:grpSpPr>
            <p:sp>
              <p:nvSpPr>
                <p:cNvPr id="703" name="Rectangle 70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4" name="Rectangle 70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5" name="Rectangle 70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1" name="Group 690"/>
              <p:cNvGrpSpPr/>
              <p:nvPr/>
            </p:nvGrpSpPr>
            <p:grpSpPr>
              <a:xfrm>
                <a:off x="414865" y="7797798"/>
                <a:ext cx="838200" cy="252184"/>
                <a:chOff x="414865" y="5867400"/>
                <a:chExt cx="838200" cy="252184"/>
              </a:xfrm>
            </p:grpSpPr>
            <p:sp>
              <p:nvSpPr>
                <p:cNvPr id="700" name="Rectangle 69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1" name="Rectangle 70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2" name="Rectangle 70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2" name="Group 691"/>
              <p:cNvGrpSpPr/>
              <p:nvPr/>
            </p:nvGrpSpPr>
            <p:grpSpPr>
              <a:xfrm>
                <a:off x="414865" y="8119531"/>
                <a:ext cx="838200" cy="252184"/>
                <a:chOff x="414865" y="5867400"/>
                <a:chExt cx="838200" cy="252184"/>
              </a:xfrm>
            </p:grpSpPr>
            <p:sp>
              <p:nvSpPr>
                <p:cNvPr id="697" name="Rectangle 69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8" name="Rectangle 69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9" name="Rectangle 69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3" name="Group 692"/>
              <p:cNvGrpSpPr/>
              <p:nvPr/>
            </p:nvGrpSpPr>
            <p:grpSpPr>
              <a:xfrm>
                <a:off x="414865" y="8441266"/>
                <a:ext cx="838200" cy="252184"/>
                <a:chOff x="414865" y="5867400"/>
                <a:chExt cx="838200" cy="252184"/>
              </a:xfrm>
            </p:grpSpPr>
            <p:sp>
              <p:nvSpPr>
                <p:cNvPr id="694" name="Rectangle 69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5" name="Rectangle 69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6" name="Rectangle 69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57" name="Group 456"/>
            <p:cNvGrpSpPr/>
            <p:nvPr/>
          </p:nvGrpSpPr>
          <p:grpSpPr>
            <a:xfrm>
              <a:off x="9799173" y="6398584"/>
              <a:ext cx="802690" cy="432218"/>
              <a:chOff x="2133600" y="8077200"/>
              <a:chExt cx="1981200" cy="1066800"/>
            </a:xfrm>
          </p:grpSpPr>
          <p:sp>
            <p:nvSpPr>
              <p:cNvPr id="649" name="Rectangle 648"/>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50" name="Group 649"/>
              <p:cNvGrpSpPr/>
              <p:nvPr/>
            </p:nvGrpSpPr>
            <p:grpSpPr>
              <a:xfrm>
                <a:off x="2252131" y="8178800"/>
                <a:ext cx="1752598" cy="313267"/>
                <a:chOff x="2252131" y="8178800"/>
                <a:chExt cx="1752598" cy="313267"/>
              </a:xfrm>
            </p:grpSpPr>
            <p:grpSp>
              <p:nvGrpSpPr>
                <p:cNvPr id="668" name="Group 667"/>
                <p:cNvGrpSpPr/>
                <p:nvPr/>
              </p:nvGrpSpPr>
              <p:grpSpPr>
                <a:xfrm>
                  <a:off x="2252131" y="8178800"/>
                  <a:ext cx="838200" cy="110067"/>
                  <a:chOff x="414865" y="5867400"/>
                  <a:chExt cx="838200" cy="252184"/>
                </a:xfrm>
              </p:grpSpPr>
              <p:sp>
                <p:nvSpPr>
                  <p:cNvPr id="681" name="Rectangle 68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2" name="Rectangle 68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3" name="Rectangle 68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69" name="Group 668"/>
                <p:cNvGrpSpPr/>
                <p:nvPr/>
              </p:nvGrpSpPr>
              <p:grpSpPr>
                <a:xfrm>
                  <a:off x="2252131" y="8382000"/>
                  <a:ext cx="838200" cy="110067"/>
                  <a:chOff x="414865" y="5867400"/>
                  <a:chExt cx="838200" cy="252184"/>
                </a:xfrm>
              </p:grpSpPr>
              <p:sp>
                <p:nvSpPr>
                  <p:cNvPr id="678" name="Rectangle 67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9" name="Rectangle 67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0" name="Rectangle 67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0" name="Group 669"/>
                <p:cNvGrpSpPr/>
                <p:nvPr/>
              </p:nvGrpSpPr>
              <p:grpSpPr>
                <a:xfrm>
                  <a:off x="3166529" y="8178800"/>
                  <a:ext cx="838200" cy="110067"/>
                  <a:chOff x="414865" y="5867400"/>
                  <a:chExt cx="838200" cy="252184"/>
                </a:xfrm>
              </p:grpSpPr>
              <p:sp>
                <p:nvSpPr>
                  <p:cNvPr id="675" name="Rectangle 67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6" name="Rectangle 67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7" name="Rectangle 67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1" name="Group 670"/>
                <p:cNvGrpSpPr/>
                <p:nvPr/>
              </p:nvGrpSpPr>
              <p:grpSpPr>
                <a:xfrm>
                  <a:off x="3166529" y="8382000"/>
                  <a:ext cx="838200" cy="110067"/>
                  <a:chOff x="414865" y="5867400"/>
                  <a:chExt cx="838200" cy="252184"/>
                </a:xfrm>
              </p:grpSpPr>
              <p:sp>
                <p:nvSpPr>
                  <p:cNvPr id="672" name="Rectangle 67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3" name="Rectangle 67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4" name="Rectangle 67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651" name="Group 650"/>
              <p:cNvGrpSpPr/>
              <p:nvPr/>
            </p:nvGrpSpPr>
            <p:grpSpPr>
              <a:xfrm>
                <a:off x="2252131" y="8585200"/>
                <a:ext cx="1752598" cy="313267"/>
                <a:chOff x="2252131" y="8178800"/>
                <a:chExt cx="1752598" cy="313267"/>
              </a:xfrm>
            </p:grpSpPr>
            <p:grpSp>
              <p:nvGrpSpPr>
                <p:cNvPr id="652" name="Group 651"/>
                <p:cNvGrpSpPr/>
                <p:nvPr/>
              </p:nvGrpSpPr>
              <p:grpSpPr>
                <a:xfrm>
                  <a:off x="2252131" y="8178800"/>
                  <a:ext cx="838200" cy="110067"/>
                  <a:chOff x="414865" y="5867400"/>
                  <a:chExt cx="838200" cy="252184"/>
                </a:xfrm>
              </p:grpSpPr>
              <p:sp>
                <p:nvSpPr>
                  <p:cNvPr id="665" name="Rectangle 66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6" name="Rectangle 66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7" name="Rectangle 66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3" name="Group 652"/>
                <p:cNvGrpSpPr/>
                <p:nvPr/>
              </p:nvGrpSpPr>
              <p:grpSpPr>
                <a:xfrm>
                  <a:off x="2252131" y="8382000"/>
                  <a:ext cx="838200" cy="110067"/>
                  <a:chOff x="414865" y="5867400"/>
                  <a:chExt cx="838200" cy="252184"/>
                </a:xfrm>
              </p:grpSpPr>
              <p:sp>
                <p:nvSpPr>
                  <p:cNvPr id="662" name="Rectangle 66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3" name="Rectangle 66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4" name="Rectangle 66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4" name="Group 653"/>
                <p:cNvGrpSpPr/>
                <p:nvPr/>
              </p:nvGrpSpPr>
              <p:grpSpPr>
                <a:xfrm>
                  <a:off x="3166529" y="8178800"/>
                  <a:ext cx="838200" cy="110067"/>
                  <a:chOff x="414865" y="5867400"/>
                  <a:chExt cx="838200" cy="252184"/>
                </a:xfrm>
              </p:grpSpPr>
              <p:sp>
                <p:nvSpPr>
                  <p:cNvPr id="659" name="Rectangle 65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0" name="Rectangle 65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1" name="Rectangle 66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5" name="Group 654"/>
                <p:cNvGrpSpPr/>
                <p:nvPr/>
              </p:nvGrpSpPr>
              <p:grpSpPr>
                <a:xfrm>
                  <a:off x="3166529" y="8382000"/>
                  <a:ext cx="838200" cy="110067"/>
                  <a:chOff x="414865" y="5867400"/>
                  <a:chExt cx="838200" cy="252184"/>
                </a:xfrm>
              </p:grpSpPr>
              <p:sp>
                <p:nvSpPr>
                  <p:cNvPr id="656" name="Rectangle 65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7" name="Rectangle 65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8" name="Rectangle 65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grpSp>
        <p:nvGrpSpPr>
          <p:cNvPr id="9" name="Group 8">
            <a:extLst>
              <a:ext uri="{C183D7F6-B498-43B3-948B-1728B52AA6E4}">
                <adec:decorative xmlns:adec="http://schemas.microsoft.com/office/drawing/2017/decorative" xmlns="" val="1"/>
              </a:ext>
            </a:extLst>
          </p:cNvPr>
          <p:cNvGrpSpPr/>
          <p:nvPr/>
        </p:nvGrpSpPr>
        <p:grpSpPr>
          <a:xfrm>
            <a:off x="1589" y="4079458"/>
            <a:ext cx="12188825" cy="2778543"/>
            <a:chOff x="0" y="4052259"/>
            <a:chExt cx="12188825" cy="2778543"/>
          </a:xfrm>
        </p:grpSpPr>
        <p:grpSp>
          <p:nvGrpSpPr>
            <p:cNvPr id="126" name="Group 125"/>
            <p:cNvGrpSpPr/>
            <p:nvPr/>
          </p:nvGrpSpPr>
          <p:grpSpPr>
            <a:xfrm>
              <a:off x="0" y="5066648"/>
              <a:ext cx="548848" cy="1764154"/>
              <a:chOff x="304800" y="5715000"/>
              <a:chExt cx="1066800" cy="3429000"/>
            </a:xfrm>
          </p:grpSpPr>
          <p:sp>
            <p:nvSpPr>
              <p:cNvPr id="127" name="Rectangle 126"/>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8" name="Group 127"/>
              <p:cNvGrpSpPr/>
              <p:nvPr/>
            </p:nvGrpSpPr>
            <p:grpSpPr>
              <a:xfrm>
                <a:off x="414865" y="5867400"/>
                <a:ext cx="838200" cy="252184"/>
                <a:chOff x="414865" y="5867400"/>
                <a:chExt cx="838200" cy="252184"/>
              </a:xfrm>
            </p:grpSpPr>
            <p:sp>
              <p:nvSpPr>
                <p:cNvPr id="161" name="Rectangle 16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Rectangle 16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Rectangle 16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9" name="Group 128"/>
              <p:cNvGrpSpPr/>
              <p:nvPr/>
            </p:nvGrpSpPr>
            <p:grpSpPr>
              <a:xfrm>
                <a:off x="414865" y="6189133"/>
                <a:ext cx="838200" cy="252184"/>
                <a:chOff x="414865" y="5867400"/>
                <a:chExt cx="838200" cy="252184"/>
              </a:xfrm>
            </p:grpSpPr>
            <p:sp>
              <p:nvSpPr>
                <p:cNvPr id="158" name="Rectangle 15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Rectangle 15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Rectangle 15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0" name="Group 129"/>
              <p:cNvGrpSpPr/>
              <p:nvPr/>
            </p:nvGrpSpPr>
            <p:grpSpPr>
              <a:xfrm>
                <a:off x="414865" y="6510866"/>
                <a:ext cx="838200" cy="252184"/>
                <a:chOff x="414865" y="5867400"/>
                <a:chExt cx="838200" cy="252184"/>
              </a:xfrm>
            </p:grpSpPr>
            <p:sp>
              <p:nvSpPr>
                <p:cNvPr id="155" name="Rectangle 15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Rectangle 15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Rectangle 15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0"/>
              <p:cNvGrpSpPr/>
              <p:nvPr/>
            </p:nvGrpSpPr>
            <p:grpSpPr>
              <a:xfrm>
                <a:off x="414865" y="6832599"/>
                <a:ext cx="838200" cy="252184"/>
                <a:chOff x="414865" y="5867400"/>
                <a:chExt cx="838200" cy="252184"/>
              </a:xfrm>
            </p:grpSpPr>
            <p:sp>
              <p:nvSpPr>
                <p:cNvPr id="152" name="Rectangle 15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Rectangle 15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Rectangle 15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2" name="Group 131"/>
              <p:cNvGrpSpPr/>
              <p:nvPr/>
            </p:nvGrpSpPr>
            <p:grpSpPr>
              <a:xfrm>
                <a:off x="414865" y="7154332"/>
                <a:ext cx="838200" cy="252184"/>
                <a:chOff x="414865" y="5867400"/>
                <a:chExt cx="838200" cy="252184"/>
              </a:xfrm>
            </p:grpSpPr>
            <p:sp>
              <p:nvSpPr>
                <p:cNvPr id="149" name="Rectangle 14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Rectangle 14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Rectangle 15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3" name="Group 132"/>
              <p:cNvGrpSpPr/>
              <p:nvPr/>
            </p:nvGrpSpPr>
            <p:grpSpPr>
              <a:xfrm>
                <a:off x="414865" y="7476065"/>
                <a:ext cx="838200" cy="252184"/>
                <a:chOff x="414865" y="5867400"/>
                <a:chExt cx="838200" cy="252184"/>
              </a:xfrm>
            </p:grpSpPr>
            <p:sp>
              <p:nvSpPr>
                <p:cNvPr id="146" name="Rectangle 14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Rectangle 14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Rectangle 14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4" name="Group 133"/>
              <p:cNvGrpSpPr/>
              <p:nvPr/>
            </p:nvGrpSpPr>
            <p:grpSpPr>
              <a:xfrm>
                <a:off x="414865" y="7797798"/>
                <a:ext cx="838200" cy="252184"/>
                <a:chOff x="414865" y="5867400"/>
                <a:chExt cx="838200" cy="252184"/>
              </a:xfrm>
            </p:grpSpPr>
            <p:sp>
              <p:nvSpPr>
                <p:cNvPr id="143" name="Rectangle 14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Rectangle 14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Rectangle 14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5" name="Group 134"/>
              <p:cNvGrpSpPr/>
              <p:nvPr/>
            </p:nvGrpSpPr>
            <p:grpSpPr>
              <a:xfrm>
                <a:off x="414865" y="8119531"/>
                <a:ext cx="838200" cy="252184"/>
                <a:chOff x="414865" y="5867400"/>
                <a:chExt cx="838200" cy="252184"/>
              </a:xfrm>
            </p:grpSpPr>
            <p:sp>
              <p:nvSpPr>
                <p:cNvPr id="140" name="Rectangle 13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Rectangle 14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Rectangle 14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6" name="Group 135"/>
              <p:cNvGrpSpPr/>
              <p:nvPr/>
            </p:nvGrpSpPr>
            <p:grpSpPr>
              <a:xfrm>
                <a:off x="414865" y="8441266"/>
                <a:ext cx="838200" cy="252184"/>
                <a:chOff x="414865" y="5867400"/>
                <a:chExt cx="838200" cy="252184"/>
              </a:xfrm>
            </p:grpSpPr>
            <p:sp>
              <p:nvSpPr>
                <p:cNvPr id="137" name="Rectangle 13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Rectangle 13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Rectangle 13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22" name="Group 221"/>
            <p:cNvGrpSpPr/>
            <p:nvPr/>
          </p:nvGrpSpPr>
          <p:grpSpPr>
            <a:xfrm>
              <a:off x="432218" y="4052259"/>
              <a:ext cx="864435" cy="2778543"/>
              <a:chOff x="304800" y="5715000"/>
              <a:chExt cx="1066800" cy="3429000"/>
            </a:xfrm>
          </p:grpSpPr>
          <p:sp>
            <p:nvSpPr>
              <p:cNvPr id="223" name="Rectangle 222"/>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24" name="Group 223"/>
              <p:cNvGrpSpPr/>
              <p:nvPr/>
            </p:nvGrpSpPr>
            <p:grpSpPr>
              <a:xfrm>
                <a:off x="414865" y="5867400"/>
                <a:ext cx="838200" cy="252184"/>
                <a:chOff x="414865" y="5867400"/>
                <a:chExt cx="838200" cy="252184"/>
              </a:xfrm>
            </p:grpSpPr>
            <p:sp>
              <p:nvSpPr>
                <p:cNvPr id="257" name="Rectangle 25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8" name="Rectangle 25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9" name="Rectangle 25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5" name="Group 224"/>
              <p:cNvGrpSpPr/>
              <p:nvPr/>
            </p:nvGrpSpPr>
            <p:grpSpPr>
              <a:xfrm>
                <a:off x="414865" y="6189133"/>
                <a:ext cx="838200" cy="252184"/>
                <a:chOff x="414865" y="5867400"/>
                <a:chExt cx="838200" cy="252184"/>
              </a:xfrm>
            </p:grpSpPr>
            <p:sp>
              <p:nvSpPr>
                <p:cNvPr id="254" name="Rectangle 25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5" name="Rectangle 25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6" name="Rectangle 25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6" name="Group 225"/>
              <p:cNvGrpSpPr/>
              <p:nvPr/>
            </p:nvGrpSpPr>
            <p:grpSpPr>
              <a:xfrm>
                <a:off x="414865" y="6510866"/>
                <a:ext cx="838200" cy="252184"/>
                <a:chOff x="414865" y="5867400"/>
                <a:chExt cx="838200" cy="252184"/>
              </a:xfrm>
            </p:grpSpPr>
            <p:sp>
              <p:nvSpPr>
                <p:cNvPr id="251" name="Rectangle 25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2" name="Rectangle 25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3" name="Rectangle 25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7" name="Group 226"/>
              <p:cNvGrpSpPr/>
              <p:nvPr/>
            </p:nvGrpSpPr>
            <p:grpSpPr>
              <a:xfrm>
                <a:off x="414865" y="6832599"/>
                <a:ext cx="838200" cy="252184"/>
                <a:chOff x="414865" y="5867400"/>
                <a:chExt cx="838200" cy="252184"/>
              </a:xfrm>
            </p:grpSpPr>
            <p:sp>
              <p:nvSpPr>
                <p:cNvPr id="248" name="Rectangle 24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9" name="Rectangle 24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0" name="Rectangle 24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8" name="Group 227"/>
              <p:cNvGrpSpPr/>
              <p:nvPr/>
            </p:nvGrpSpPr>
            <p:grpSpPr>
              <a:xfrm>
                <a:off x="414865" y="7154332"/>
                <a:ext cx="838200" cy="252184"/>
                <a:chOff x="414865" y="5867400"/>
                <a:chExt cx="838200" cy="252184"/>
              </a:xfrm>
            </p:grpSpPr>
            <p:sp>
              <p:nvSpPr>
                <p:cNvPr id="245" name="Rectangle 24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6" name="Rectangle 24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7" name="Rectangle 24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9" name="Group 228"/>
              <p:cNvGrpSpPr/>
              <p:nvPr/>
            </p:nvGrpSpPr>
            <p:grpSpPr>
              <a:xfrm>
                <a:off x="414865" y="7476065"/>
                <a:ext cx="838200" cy="252184"/>
                <a:chOff x="414865" y="5867400"/>
                <a:chExt cx="838200" cy="252184"/>
              </a:xfrm>
            </p:grpSpPr>
            <p:sp>
              <p:nvSpPr>
                <p:cNvPr id="242" name="Rectangle 24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3" name="Rectangle 24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4" name="Rectangle 24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0" name="Group 229"/>
              <p:cNvGrpSpPr/>
              <p:nvPr/>
            </p:nvGrpSpPr>
            <p:grpSpPr>
              <a:xfrm>
                <a:off x="414865" y="7797798"/>
                <a:ext cx="838200" cy="252184"/>
                <a:chOff x="414865" y="5867400"/>
                <a:chExt cx="838200" cy="252184"/>
              </a:xfrm>
            </p:grpSpPr>
            <p:sp>
              <p:nvSpPr>
                <p:cNvPr id="239" name="Rectangle 23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0" name="Rectangle 23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1" name="Rectangle 24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1" name="Group 230"/>
              <p:cNvGrpSpPr/>
              <p:nvPr/>
            </p:nvGrpSpPr>
            <p:grpSpPr>
              <a:xfrm>
                <a:off x="414865" y="8119531"/>
                <a:ext cx="838200" cy="252184"/>
                <a:chOff x="414865" y="5867400"/>
                <a:chExt cx="838200" cy="252184"/>
              </a:xfrm>
            </p:grpSpPr>
            <p:sp>
              <p:nvSpPr>
                <p:cNvPr id="236" name="Rectangle 23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 name="Rectangle 23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8" name="Rectangle 23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2" name="Group 231"/>
              <p:cNvGrpSpPr/>
              <p:nvPr/>
            </p:nvGrpSpPr>
            <p:grpSpPr>
              <a:xfrm>
                <a:off x="414865" y="8441266"/>
                <a:ext cx="838200" cy="252184"/>
                <a:chOff x="414865" y="5867400"/>
                <a:chExt cx="838200" cy="252184"/>
              </a:xfrm>
            </p:grpSpPr>
            <p:sp>
              <p:nvSpPr>
                <p:cNvPr id="233" name="Rectangle 23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4" name="Rectangle 23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5" name="Rectangle 23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0" name="Group 259"/>
            <p:cNvGrpSpPr/>
            <p:nvPr/>
          </p:nvGrpSpPr>
          <p:grpSpPr>
            <a:xfrm>
              <a:off x="1914107" y="5966366"/>
              <a:ext cx="1605380" cy="864436"/>
              <a:chOff x="2133600" y="8077200"/>
              <a:chExt cx="1981200" cy="1066800"/>
            </a:xfrm>
          </p:grpSpPr>
          <p:sp>
            <p:nvSpPr>
              <p:cNvPr id="261" name="Rectangle 260"/>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62" name="Group 261"/>
              <p:cNvGrpSpPr/>
              <p:nvPr/>
            </p:nvGrpSpPr>
            <p:grpSpPr>
              <a:xfrm>
                <a:off x="2252131" y="8178800"/>
                <a:ext cx="1752598" cy="313267"/>
                <a:chOff x="2252131" y="8178800"/>
                <a:chExt cx="1752598" cy="313267"/>
              </a:xfrm>
            </p:grpSpPr>
            <p:grpSp>
              <p:nvGrpSpPr>
                <p:cNvPr id="280" name="Group 279"/>
                <p:cNvGrpSpPr/>
                <p:nvPr/>
              </p:nvGrpSpPr>
              <p:grpSpPr>
                <a:xfrm>
                  <a:off x="2252131" y="8178800"/>
                  <a:ext cx="838200" cy="110067"/>
                  <a:chOff x="414865" y="5867400"/>
                  <a:chExt cx="838200" cy="252184"/>
                </a:xfrm>
              </p:grpSpPr>
              <p:sp>
                <p:nvSpPr>
                  <p:cNvPr id="293" name="Rectangle 29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4" name="Rectangle 29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Rectangle 29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1" name="Group 280"/>
                <p:cNvGrpSpPr/>
                <p:nvPr/>
              </p:nvGrpSpPr>
              <p:grpSpPr>
                <a:xfrm>
                  <a:off x="2252131" y="8382000"/>
                  <a:ext cx="838200" cy="110067"/>
                  <a:chOff x="414865" y="5867400"/>
                  <a:chExt cx="838200" cy="252184"/>
                </a:xfrm>
              </p:grpSpPr>
              <p:sp>
                <p:nvSpPr>
                  <p:cNvPr id="290" name="Rectangle 28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1" name="Rectangle 29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2" name="Rectangle 29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2" name="Group 281"/>
                <p:cNvGrpSpPr/>
                <p:nvPr/>
              </p:nvGrpSpPr>
              <p:grpSpPr>
                <a:xfrm>
                  <a:off x="3166529" y="8178800"/>
                  <a:ext cx="838200" cy="110067"/>
                  <a:chOff x="414865" y="5867400"/>
                  <a:chExt cx="838200" cy="252184"/>
                </a:xfrm>
              </p:grpSpPr>
              <p:sp>
                <p:nvSpPr>
                  <p:cNvPr id="287" name="Rectangle 28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8" name="Rectangle 28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9" name="Rectangle 28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3" name="Group 282"/>
                <p:cNvGrpSpPr/>
                <p:nvPr/>
              </p:nvGrpSpPr>
              <p:grpSpPr>
                <a:xfrm>
                  <a:off x="3166529" y="8382000"/>
                  <a:ext cx="838200" cy="110067"/>
                  <a:chOff x="414865" y="5867400"/>
                  <a:chExt cx="838200" cy="252184"/>
                </a:xfrm>
              </p:grpSpPr>
              <p:sp>
                <p:nvSpPr>
                  <p:cNvPr id="284" name="Rectangle 28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5" name="Rectangle 28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6" name="Rectangle 28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262"/>
              <p:cNvGrpSpPr/>
              <p:nvPr/>
            </p:nvGrpSpPr>
            <p:grpSpPr>
              <a:xfrm>
                <a:off x="2252131" y="8585200"/>
                <a:ext cx="1752598" cy="313267"/>
                <a:chOff x="2252131" y="8178800"/>
                <a:chExt cx="1752598" cy="313267"/>
              </a:xfrm>
            </p:grpSpPr>
            <p:grpSp>
              <p:nvGrpSpPr>
                <p:cNvPr id="264" name="Group 263"/>
                <p:cNvGrpSpPr/>
                <p:nvPr/>
              </p:nvGrpSpPr>
              <p:grpSpPr>
                <a:xfrm>
                  <a:off x="2252131" y="8178800"/>
                  <a:ext cx="838200" cy="110067"/>
                  <a:chOff x="414865" y="5867400"/>
                  <a:chExt cx="838200" cy="252184"/>
                </a:xfrm>
              </p:grpSpPr>
              <p:sp>
                <p:nvSpPr>
                  <p:cNvPr id="277" name="Rectangle 27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27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27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5" name="Group 264"/>
                <p:cNvGrpSpPr/>
                <p:nvPr/>
              </p:nvGrpSpPr>
              <p:grpSpPr>
                <a:xfrm>
                  <a:off x="2252131" y="8382000"/>
                  <a:ext cx="838200" cy="110067"/>
                  <a:chOff x="414865" y="5867400"/>
                  <a:chExt cx="838200" cy="252184"/>
                </a:xfrm>
              </p:grpSpPr>
              <p:sp>
                <p:nvSpPr>
                  <p:cNvPr id="274" name="Rectangle 27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5" name="Rectangle 27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27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6" name="Group 265"/>
                <p:cNvGrpSpPr/>
                <p:nvPr/>
              </p:nvGrpSpPr>
              <p:grpSpPr>
                <a:xfrm>
                  <a:off x="3166529" y="8178800"/>
                  <a:ext cx="838200" cy="110067"/>
                  <a:chOff x="414865" y="5867400"/>
                  <a:chExt cx="838200" cy="252184"/>
                </a:xfrm>
              </p:grpSpPr>
              <p:sp>
                <p:nvSpPr>
                  <p:cNvPr id="271" name="Rectangle 27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2" name="Rectangle 27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3" name="Rectangle 27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7" name="Group 266"/>
                <p:cNvGrpSpPr/>
                <p:nvPr/>
              </p:nvGrpSpPr>
              <p:grpSpPr>
                <a:xfrm>
                  <a:off x="3166529" y="8382000"/>
                  <a:ext cx="838200" cy="110067"/>
                  <a:chOff x="414865" y="5867400"/>
                  <a:chExt cx="838200" cy="252184"/>
                </a:xfrm>
              </p:grpSpPr>
              <p:sp>
                <p:nvSpPr>
                  <p:cNvPr id="268" name="Rectangle 26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Rectangle 26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0" name="Rectangle 26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334" name="Group 333"/>
            <p:cNvGrpSpPr/>
            <p:nvPr/>
          </p:nvGrpSpPr>
          <p:grpSpPr>
            <a:xfrm>
              <a:off x="1667126" y="4731458"/>
              <a:ext cx="555709" cy="2099344"/>
              <a:chOff x="304800" y="5715000"/>
              <a:chExt cx="1066800" cy="3429000"/>
            </a:xfrm>
          </p:grpSpPr>
          <p:sp>
            <p:nvSpPr>
              <p:cNvPr id="335" name="Rectangle 334"/>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6" name="Group 335"/>
              <p:cNvGrpSpPr/>
              <p:nvPr/>
            </p:nvGrpSpPr>
            <p:grpSpPr>
              <a:xfrm>
                <a:off x="414865" y="5867400"/>
                <a:ext cx="838200" cy="252184"/>
                <a:chOff x="414865" y="5867400"/>
                <a:chExt cx="838200" cy="252184"/>
              </a:xfrm>
            </p:grpSpPr>
            <p:sp>
              <p:nvSpPr>
                <p:cNvPr id="372" name="Rectangle 37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3" name="Rectangle 37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4" name="Rectangle 37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7" name="Group 336"/>
              <p:cNvGrpSpPr/>
              <p:nvPr/>
            </p:nvGrpSpPr>
            <p:grpSpPr>
              <a:xfrm>
                <a:off x="414865" y="6189133"/>
                <a:ext cx="838200" cy="252184"/>
                <a:chOff x="414865" y="5867400"/>
                <a:chExt cx="838200" cy="252184"/>
              </a:xfrm>
            </p:grpSpPr>
            <p:sp>
              <p:nvSpPr>
                <p:cNvPr id="369" name="Rectangle 36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0" name="Rectangle 36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1" name="Rectangle 37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8" name="Group 337"/>
              <p:cNvGrpSpPr/>
              <p:nvPr/>
            </p:nvGrpSpPr>
            <p:grpSpPr>
              <a:xfrm>
                <a:off x="414865" y="6510866"/>
                <a:ext cx="838200" cy="252184"/>
                <a:chOff x="414865" y="5867400"/>
                <a:chExt cx="838200" cy="252184"/>
              </a:xfrm>
            </p:grpSpPr>
            <p:sp>
              <p:nvSpPr>
                <p:cNvPr id="366" name="Rectangle 36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7" name="Rectangle 36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8" name="Rectangle 36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9" name="Group 338"/>
              <p:cNvGrpSpPr/>
              <p:nvPr/>
            </p:nvGrpSpPr>
            <p:grpSpPr>
              <a:xfrm>
                <a:off x="414865" y="6832599"/>
                <a:ext cx="838200" cy="252184"/>
                <a:chOff x="414865" y="5867400"/>
                <a:chExt cx="838200" cy="252184"/>
              </a:xfrm>
            </p:grpSpPr>
            <p:sp>
              <p:nvSpPr>
                <p:cNvPr id="363" name="Rectangle 36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Rectangle 36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5" name="Rectangle 36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0" name="Group 339"/>
              <p:cNvGrpSpPr/>
              <p:nvPr/>
            </p:nvGrpSpPr>
            <p:grpSpPr>
              <a:xfrm>
                <a:off x="414865" y="7154332"/>
                <a:ext cx="838200" cy="252184"/>
                <a:chOff x="414865" y="5867400"/>
                <a:chExt cx="838200" cy="252184"/>
              </a:xfrm>
            </p:grpSpPr>
            <p:sp>
              <p:nvSpPr>
                <p:cNvPr id="360" name="Rectangle 35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1" name="Rectangle 36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2" name="Rectangle 36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1" name="Group 340"/>
              <p:cNvGrpSpPr/>
              <p:nvPr/>
            </p:nvGrpSpPr>
            <p:grpSpPr>
              <a:xfrm>
                <a:off x="414865" y="7476065"/>
                <a:ext cx="838200" cy="252184"/>
                <a:chOff x="414865" y="5867400"/>
                <a:chExt cx="838200" cy="252184"/>
              </a:xfrm>
            </p:grpSpPr>
            <p:sp>
              <p:nvSpPr>
                <p:cNvPr id="357" name="Rectangle 35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8" name="Rectangle 35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9" name="Rectangle 35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2" name="Group 341"/>
              <p:cNvGrpSpPr/>
              <p:nvPr/>
            </p:nvGrpSpPr>
            <p:grpSpPr>
              <a:xfrm>
                <a:off x="414865" y="7797798"/>
                <a:ext cx="838200" cy="252184"/>
                <a:chOff x="414865" y="5867400"/>
                <a:chExt cx="838200" cy="252184"/>
              </a:xfrm>
            </p:grpSpPr>
            <p:sp>
              <p:nvSpPr>
                <p:cNvPr id="354" name="Rectangle 35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5" name="Rectangle 35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6" name="Rectangle 35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3" name="Group 342"/>
              <p:cNvGrpSpPr/>
              <p:nvPr/>
            </p:nvGrpSpPr>
            <p:grpSpPr>
              <a:xfrm>
                <a:off x="414865" y="8119531"/>
                <a:ext cx="838200" cy="252184"/>
                <a:chOff x="414865" y="5867400"/>
                <a:chExt cx="838200" cy="252184"/>
              </a:xfrm>
            </p:grpSpPr>
            <p:sp>
              <p:nvSpPr>
                <p:cNvPr id="351" name="Rectangle 35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2" name="Rectangle 35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3" name="Rectangle 35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4" name="Group 343"/>
              <p:cNvGrpSpPr/>
              <p:nvPr/>
            </p:nvGrpSpPr>
            <p:grpSpPr>
              <a:xfrm>
                <a:off x="414865" y="8441266"/>
                <a:ext cx="838200" cy="588361"/>
                <a:chOff x="414865" y="5867400"/>
                <a:chExt cx="838200" cy="588361"/>
              </a:xfrm>
            </p:grpSpPr>
            <p:sp>
              <p:nvSpPr>
                <p:cNvPr id="345" name="Rectangle 34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6" name="Rectangle 34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7" name="Rectangle 34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8" name="Rectangle 347"/>
                <p:cNvSpPr/>
                <p:nvPr/>
              </p:nvSpPr>
              <p:spPr bwMode="auto">
                <a:xfrm>
                  <a:off x="4148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9" name="Rectangle 348"/>
                <p:cNvSpPr/>
                <p:nvPr/>
              </p:nvSpPr>
              <p:spPr bwMode="auto">
                <a:xfrm>
                  <a:off x="7196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0" name="Rectangle 349"/>
                <p:cNvSpPr/>
                <p:nvPr/>
              </p:nvSpPr>
              <p:spPr bwMode="auto">
                <a:xfrm>
                  <a:off x="10244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58" name="Group 457"/>
            <p:cNvGrpSpPr/>
            <p:nvPr/>
          </p:nvGrpSpPr>
          <p:grpSpPr>
            <a:xfrm>
              <a:off x="6217941" y="4052259"/>
              <a:ext cx="864435" cy="2778543"/>
              <a:chOff x="304800" y="5715000"/>
              <a:chExt cx="1066800" cy="3429000"/>
            </a:xfrm>
          </p:grpSpPr>
          <p:sp>
            <p:nvSpPr>
              <p:cNvPr id="612" name="Rectangle 611"/>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13" name="Group 612"/>
              <p:cNvGrpSpPr/>
              <p:nvPr/>
            </p:nvGrpSpPr>
            <p:grpSpPr>
              <a:xfrm>
                <a:off x="414865" y="5867400"/>
                <a:ext cx="838200" cy="252184"/>
                <a:chOff x="414865" y="5867400"/>
                <a:chExt cx="838200" cy="252184"/>
              </a:xfrm>
            </p:grpSpPr>
            <p:sp>
              <p:nvSpPr>
                <p:cNvPr id="646" name="Rectangle 64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7" name="Rectangle 64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8" name="Rectangle 64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4" name="Group 613"/>
              <p:cNvGrpSpPr/>
              <p:nvPr/>
            </p:nvGrpSpPr>
            <p:grpSpPr>
              <a:xfrm>
                <a:off x="414865" y="6189133"/>
                <a:ext cx="838200" cy="252184"/>
                <a:chOff x="414865" y="5867400"/>
                <a:chExt cx="838200" cy="252184"/>
              </a:xfrm>
            </p:grpSpPr>
            <p:sp>
              <p:nvSpPr>
                <p:cNvPr id="643" name="Rectangle 64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4" name="Rectangle 64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 name="Rectangle 64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5" name="Group 614"/>
              <p:cNvGrpSpPr/>
              <p:nvPr/>
            </p:nvGrpSpPr>
            <p:grpSpPr>
              <a:xfrm>
                <a:off x="414865" y="6510866"/>
                <a:ext cx="838200" cy="252184"/>
                <a:chOff x="414865" y="5867400"/>
                <a:chExt cx="838200" cy="252184"/>
              </a:xfrm>
            </p:grpSpPr>
            <p:sp>
              <p:nvSpPr>
                <p:cNvPr id="640" name="Rectangle 63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1" name="Rectangle 64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2" name="Rectangle 64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6" name="Group 615"/>
              <p:cNvGrpSpPr/>
              <p:nvPr/>
            </p:nvGrpSpPr>
            <p:grpSpPr>
              <a:xfrm>
                <a:off x="414865" y="6832599"/>
                <a:ext cx="838200" cy="252184"/>
                <a:chOff x="414865" y="5867400"/>
                <a:chExt cx="838200" cy="252184"/>
              </a:xfrm>
            </p:grpSpPr>
            <p:sp>
              <p:nvSpPr>
                <p:cNvPr id="637" name="Rectangle 63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8" name="Rectangle 63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9" name="Rectangle 63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7" name="Group 616"/>
              <p:cNvGrpSpPr/>
              <p:nvPr/>
            </p:nvGrpSpPr>
            <p:grpSpPr>
              <a:xfrm>
                <a:off x="414865" y="7154332"/>
                <a:ext cx="838200" cy="252184"/>
                <a:chOff x="414865" y="5867400"/>
                <a:chExt cx="838200" cy="252184"/>
              </a:xfrm>
            </p:grpSpPr>
            <p:sp>
              <p:nvSpPr>
                <p:cNvPr id="634" name="Rectangle 63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5" name="Rectangle 63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6" name="Rectangle 63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8" name="Group 617"/>
              <p:cNvGrpSpPr/>
              <p:nvPr/>
            </p:nvGrpSpPr>
            <p:grpSpPr>
              <a:xfrm>
                <a:off x="414865" y="7476065"/>
                <a:ext cx="838200" cy="252184"/>
                <a:chOff x="414865" y="5867400"/>
                <a:chExt cx="838200" cy="252184"/>
              </a:xfrm>
            </p:grpSpPr>
            <p:sp>
              <p:nvSpPr>
                <p:cNvPr id="631" name="Rectangle 6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2" name="Rectangle 6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3" name="Rectangle 6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9" name="Group 618"/>
              <p:cNvGrpSpPr/>
              <p:nvPr/>
            </p:nvGrpSpPr>
            <p:grpSpPr>
              <a:xfrm>
                <a:off x="414865" y="7797798"/>
                <a:ext cx="838200" cy="252184"/>
                <a:chOff x="414865" y="5867400"/>
                <a:chExt cx="838200" cy="252184"/>
              </a:xfrm>
            </p:grpSpPr>
            <p:sp>
              <p:nvSpPr>
                <p:cNvPr id="628" name="Rectangle 62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9" name="Rectangle 62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0" name="Rectangle 62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20" name="Group 619"/>
              <p:cNvGrpSpPr/>
              <p:nvPr/>
            </p:nvGrpSpPr>
            <p:grpSpPr>
              <a:xfrm>
                <a:off x="414865" y="8119531"/>
                <a:ext cx="838200" cy="252184"/>
                <a:chOff x="414865" y="5867400"/>
                <a:chExt cx="838200" cy="252184"/>
              </a:xfrm>
            </p:grpSpPr>
            <p:sp>
              <p:nvSpPr>
                <p:cNvPr id="625" name="Rectangle 62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6" name="Rectangle 62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7" name="Rectangle 62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21" name="Group 620"/>
              <p:cNvGrpSpPr/>
              <p:nvPr/>
            </p:nvGrpSpPr>
            <p:grpSpPr>
              <a:xfrm>
                <a:off x="414865" y="8441266"/>
                <a:ext cx="838200" cy="252184"/>
                <a:chOff x="414865" y="5867400"/>
                <a:chExt cx="838200" cy="252184"/>
              </a:xfrm>
            </p:grpSpPr>
            <p:sp>
              <p:nvSpPr>
                <p:cNvPr id="622" name="Rectangle 62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3" name="Rectangle 62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4" name="Rectangle 62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59" name="Group 458"/>
            <p:cNvGrpSpPr/>
            <p:nvPr/>
          </p:nvGrpSpPr>
          <p:grpSpPr>
            <a:xfrm>
              <a:off x="7699830" y="5966366"/>
              <a:ext cx="1605380" cy="864436"/>
              <a:chOff x="2133600" y="8077200"/>
              <a:chExt cx="1981200" cy="1066800"/>
            </a:xfrm>
          </p:grpSpPr>
          <p:sp>
            <p:nvSpPr>
              <p:cNvPr id="577" name="Rectangle 576"/>
              <p:cNvSpPr/>
              <p:nvPr/>
            </p:nvSpPr>
            <p:spPr bwMode="auto">
              <a:xfrm>
                <a:off x="2133600" y="8077200"/>
                <a:ext cx="1981200" cy="10668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78" name="Group 577"/>
              <p:cNvGrpSpPr/>
              <p:nvPr/>
            </p:nvGrpSpPr>
            <p:grpSpPr>
              <a:xfrm>
                <a:off x="2252131" y="8178800"/>
                <a:ext cx="1752598" cy="313267"/>
                <a:chOff x="2252131" y="8178800"/>
                <a:chExt cx="1752598" cy="313267"/>
              </a:xfrm>
            </p:grpSpPr>
            <p:grpSp>
              <p:nvGrpSpPr>
                <p:cNvPr id="596" name="Group 595"/>
                <p:cNvGrpSpPr/>
                <p:nvPr/>
              </p:nvGrpSpPr>
              <p:grpSpPr>
                <a:xfrm>
                  <a:off x="2252131" y="8178800"/>
                  <a:ext cx="838200" cy="110067"/>
                  <a:chOff x="414865" y="5867400"/>
                  <a:chExt cx="838200" cy="252184"/>
                </a:xfrm>
              </p:grpSpPr>
              <p:sp>
                <p:nvSpPr>
                  <p:cNvPr id="609" name="Rectangle 60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0" name="Rectangle 60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1" name="Rectangle 61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97" name="Group 596"/>
                <p:cNvGrpSpPr/>
                <p:nvPr/>
              </p:nvGrpSpPr>
              <p:grpSpPr>
                <a:xfrm>
                  <a:off x="2252131" y="8382000"/>
                  <a:ext cx="838200" cy="110067"/>
                  <a:chOff x="414865" y="5867400"/>
                  <a:chExt cx="838200" cy="252184"/>
                </a:xfrm>
              </p:grpSpPr>
              <p:sp>
                <p:nvSpPr>
                  <p:cNvPr id="606" name="Rectangle 60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7" name="Rectangle 60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8" name="Rectangle 60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98" name="Group 597"/>
                <p:cNvGrpSpPr/>
                <p:nvPr/>
              </p:nvGrpSpPr>
              <p:grpSpPr>
                <a:xfrm>
                  <a:off x="3166529" y="8178800"/>
                  <a:ext cx="838200" cy="110067"/>
                  <a:chOff x="414865" y="5867400"/>
                  <a:chExt cx="838200" cy="252184"/>
                </a:xfrm>
              </p:grpSpPr>
              <p:sp>
                <p:nvSpPr>
                  <p:cNvPr id="603" name="Rectangle 60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4" name="Rectangle 60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5" name="Rectangle 60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99" name="Group 598"/>
                <p:cNvGrpSpPr/>
                <p:nvPr/>
              </p:nvGrpSpPr>
              <p:grpSpPr>
                <a:xfrm>
                  <a:off x="3166529" y="8382000"/>
                  <a:ext cx="838200" cy="110067"/>
                  <a:chOff x="414865" y="5867400"/>
                  <a:chExt cx="838200" cy="252184"/>
                </a:xfrm>
              </p:grpSpPr>
              <p:sp>
                <p:nvSpPr>
                  <p:cNvPr id="600" name="Rectangle 59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1" name="Rectangle 60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2" name="Rectangle 60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79" name="Group 578"/>
              <p:cNvGrpSpPr/>
              <p:nvPr/>
            </p:nvGrpSpPr>
            <p:grpSpPr>
              <a:xfrm>
                <a:off x="2252131" y="8585200"/>
                <a:ext cx="1752598" cy="313267"/>
                <a:chOff x="2252131" y="8178800"/>
                <a:chExt cx="1752598" cy="313267"/>
              </a:xfrm>
            </p:grpSpPr>
            <p:grpSp>
              <p:nvGrpSpPr>
                <p:cNvPr id="580" name="Group 579"/>
                <p:cNvGrpSpPr/>
                <p:nvPr/>
              </p:nvGrpSpPr>
              <p:grpSpPr>
                <a:xfrm>
                  <a:off x="2252131" y="8178800"/>
                  <a:ext cx="838200" cy="110067"/>
                  <a:chOff x="414865" y="5867400"/>
                  <a:chExt cx="838200" cy="252184"/>
                </a:xfrm>
              </p:grpSpPr>
              <p:sp>
                <p:nvSpPr>
                  <p:cNvPr id="593" name="Rectangle 59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4" name="Rectangle 59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5" name="Rectangle 59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1" name="Group 580"/>
                <p:cNvGrpSpPr/>
                <p:nvPr/>
              </p:nvGrpSpPr>
              <p:grpSpPr>
                <a:xfrm>
                  <a:off x="2252131" y="8382000"/>
                  <a:ext cx="838200" cy="110067"/>
                  <a:chOff x="414865" y="5867400"/>
                  <a:chExt cx="838200" cy="252184"/>
                </a:xfrm>
              </p:grpSpPr>
              <p:sp>
                <p:nvSpPr>
                  <p:cNvPr id="590" name="Rectangle 58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1" name="Rectangle 59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2" name="Rectangle 59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2" name="Group 581"/>
                <p:cNvGrpSpPr/>
                <p:nvPr/>
              </p:nvGrpSpPr>
              <p:grpSpPr>
                <a:xfrm>
                  <a:off x="3166529" y="8178800"/>
                  <a:ext cx="838200" cy="110067"/>
                  <a:chOff x="414865" y="5867400"/>
                  <a:chExt cx="838200" cy="252184"/>
                </a:xfrm>
              </p:grpSpPr>
              <p:sp>
                <p:nvSpPr>
                  <p:cNvPr id="587" name="Rectangle 58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8" name="Rectangle 58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9" name="Rectangle 58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3" name="Group 582"/>
                <p:cNvGrpSpPr/>
                <p:nvPr/>
              </p:nvGrpSpPr>
              <p:grpSpPr>
                <a:xfrm>
                  <a:off x="3166529" y="8382000"/>
                  <a:ext cx="838200" cy="110067"/>
                  <a:chOff x="414865" y="5867400"/>
                  <a:chExt cx="838200" cy="252184"/>
                </a:xfrm>
              </p:grpSpPr>
              <p:sp>
                <p:nvSpPr>
                  <p:cNvPr id="584" name="Rectangle 58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5" name="Rectangle 58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6" name="Rectangle 58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460" name="Group 459"/>
            <p:cNvGrpSpPr/>
            <p:nvPr/>
          </p:nvGrpSpPr>
          <p:grpSpPr>
            <a:xfrm>
              <a:off x="10416627" y="4978440"/>
              <a:ext cx="576290" cy="1852362"/>
              <a:chOff x="304800" y="5715000"/>
              <a:chExt cx="1066800" cy="3429000"/>
            </a:xfrm>
          </p:grpSpPr>
          <p:sp>
            <p:nvSpPr>
              <p:cNvPr id="540" name="Rectangle 539"/>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41" name="Group 540"/>
              <p:cNvGrpSpPr/>
              <p:nvPr/>
            </p:nvGrpSpPr>
            <p:grpSpPr>
              <a:xfrm>
                <a:off x="414865" y="5867400"/>
                <a:ext cx="838200" cy="252184"/>
                <a:chOff x="414865" y="5867400"/>
                <a:chExt cx="838200" cy="252184"/>
              </a:xfrm>
            </p:grpSpPr>
            <p:sp>
              <p:nvSpPr>
                <p:cNvPr id="574" name="Rectangle 57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5" name="Rectangle 57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6" name="Rectangle 57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2" name="Group 541"/>
              <p:cNvGrpSpPr/>
              <p:nvPr/>
            </p:nvGrpSpPr>
            <p:grpSpPr>
              <a:xfrm>
                <a:off x="414865" y="6189133"/>
                <a:ext cx="838200" cy="252184"/>
                <a:chOff x="414865" y="5867400"/>
                <a:chExt cx="838200" cy="252184"/>
              </a:xfrm>
            </p:grpSpPr>
            <p:sp>
              <p:nvSpPr>
                <p:cNvPr id="571" name="Rectangle 57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2" name="Rectangle 57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3" name="Rectangle 57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3" name="Group 542"/>
              <p:cNvGrpSpPr/>
              <p:nvPr/>
            </p:nvGrpSpPr>
            <p:grpSpPr>
              <a:xfrm>
                <a:off x="414865" y="6510866"/>
                <a:ext cx="838200" cy="252184"/>
                <a:chOff x="414865" y="5867400"/>
                <a:chExt cx="838200" cy="252184"/>
              </a:xfrm>
            </p:grpSpPr>
            <p:sp>
              <p:nvSpPr>
                <p:cNvPr id="568" name="Rectangle 56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9" name="Rectangle 56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0" name="Rectangle 56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4" name="Group 543"/>
              <p:cNvGrpSpPr/>
              <p:nvPr/>
            </p:nvGrpSpPr>
            <p:grpSpPr>
              <a:xfrm>
                <a:off x="414865" y="6832599"/>
                <a:ext cx="838200" cy="252184"/>
                <a:chOff x="414865" y="5867400"/>
                <a:chExt cx="838200" cy="252184"/>
              </a:xfrm>
            </p:grpSpPr>
            <p:sp>
              <p:nvSpPr>
                <p:cNvPr id="565" name="Rectangle 56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6" name="Rectangle 56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7" name="Rectangle 56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5" name="Group 544"/>
              <p:cNvGrpSpPr/>
              <p:nvPr/>
            </p:nvGrpSpPr>
            <p:grpSpPr>
              <a:xfrm>
                <a:off x="414865" y="7154332"/>
                <a:ext cx="838200" cy="252184"/>
                <a:chOff x="414865" y="5867400"/>
                <a:chExt cx="838200" cy="252184"/>
              </a:xfrm>
            </p:grpSpPr>
            <p:sp>
              <p:nvSpPr>
                <p:cNvPr id="562" name="Rectangle 56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3" name="Rectangle 56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4" name="Rectangle 56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6" name="Group 545"/>
              <p:cNvGrpSpPr/>
              <p:nvPr/>
            </p:nvGrpSpPr>
            <p:grpSpPr>
              <a:xfrm>
                <a:off x="414865" y="7476065"/>
                <a:ext cx="838200" cy="252184"/>
                <a:chOff x="414865" y="5867400"/>
                <a:chExt cx="838200" cy="252184"/>
              </a:xfrm>
            </p:grpSpPr>
            <p:sp>
              <p:nvSpPr>
                <p:cNvPr id="559" name="Rectangle 55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0" name="Rectangle 55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1" name="Rectangle 56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7" name="Group 546"/>
              <p:cNvGrpSpPr/>
              <p:nvPr/>
            </p:nvGrpSpPr>
            <p:grpSpPr>
              <a:xfrm>
                <a:off x="414865" y="7797798"/>
                <a:ext cx="838200" cy="252184"/>
                <a:chOff x="414865" y="5867400"/>
                <a:chExt cx="838200" cy="252184"/>
              </a:xfrm>
            </p:grpSpPr>
            <p:sp>
              <p:nvSpPr>
                <p:cNvPr id="556" name="Rectangle 55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7" name="Rectangle 55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8" name="Rectangle 55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8" name="Group 547"/>
              <p:cNvGrpSpPr/>
              <p:nvPr/>
            </p:nvGrpSpPr>
            <p:grpSpPr>
              <a:xfrm>
                <a:off x="414865" y="8119531"/>
                <a:ext cx="838200" cy="252184"/>
                <a:chOff x="414865" y="5867400"/>
                <a:chExt cx="838200" cy="252184"/>
              </a:xfrm>
            </p:grpSpPr>
            <p:sp>
              <p:nvSpPr>
                <p:cNvPr id="553" name="Rectangle 55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4" name="Rectangle 55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5" name="Rectangle 55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9" name="Group 548"/>
              <p:cNvGrpSpPr/>
              <p:nvPr/>
            </p:nvGrpSpPr>
            <p:grpSpPr>
              <a:xfrm>
                <a:off x="414865" y="8441266"/>
                <a:ext cx="838200" cy="252184"/>
                <a:chOff x="414865" y="5867400"/>
                <a:chExt cx="838200" cy="252184"/>
              </a:xfrm>
            </p:grpSpPr>
            <p:sp>
              <p:nvSpPr>
                <p:cNvPr id="550" name="Rectangle 54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1" name="Rectangle 55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2" name="Rectangle 55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61" name="Group 460"/>
            <p:cNvGrpSpPr/>
            <p:nvPr/>
          </p:nvGrpSpPr>
          <p:grpSpPr>
            <a:xfrm>
              <a:off x="7452849" y="4731458"/>
              <a:ext cx="555709" cy="2099344"/>
              <a:chOff x="304800" y="5715000"/>
              <a:chExt cx="1066800" cy="3429000"/>
            </a:xfrm>
          </p:grpSpPr>
          <p:sp>
            <p:nvSpPr>
              <p:cNvPr id="500" name="Rectangle 499"/>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01" name="Group 500"/>
              <p:cNvGrpSpPr/>
              <p:nvPr/>
            </p:nvGrpSpPr>
            <p:grpSpPr>
              <a:xfrm>
                <a:off x="414865" y="5867400"/>
                <a:ext cx="838200" cy="252184"/>
                <a:chOff x="414865" y="5867400"/>
                <a:chExt cx="838200" cy="252184"/>
              </a:xfrm>
            </p:grpSpPr>
            <p:sp>
              <p:nvSpPr>
                <p:cNvPr id="537" name="Rectangle 53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8" name="Rectangle 53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9" name="Rectangle 53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2" name="Group 501"/>
              <p:cNvGrpSpPr/>
              <p:nvPr/>
            </p:nvGrpSpPr>
            <p:grpSpPr>
              <a:xfrm>
                <a:off x="414865" y="6189133"/>
                <a:ext cx="838200" cy="252184"/>
                <a:chOff x="414865" y="5867400"/>
                <a:chExt cx="838200" cy="252184"/>
              </a:xfrm>
            </p:grpSpPr>
            <p:sp>
              <p:nvSpPr>
                <p:cNvPr id="534" name="Rectangle 53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5" name="Rectangle 53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6" name="Rectangle 53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3" name="Group 502"/>
              <p:cNvGrpSpPr/>
              <p:nvPr/>
            </p:nvGrpSpPr>
            <p:grpSpPr>
              <a:xfrm>
                <a:off x="414865" y="6510866"/>
                <a:ext cx="838200" cy="252184"/>
                <a:chOff x="414865" y="5867400"/>
                <a:chExt cx="838200" cy="252184"/>
              </a:xfrm>
            </p:grpSpPr>
            <p:sp>
              <p:nvSpPr>
                <p:cNvPr id="531" name="Rectangle 53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2" name="Rectangle 53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3" name="Rectangle 53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4" name="Group 503"/>
              <p:cNvGrpSpPr/>
              <p:nvPr/>
            </p:nvGrpSpPr>
            <p:grpSpPr>
              <a:xfrm>
                <a:off x="414865" y="6832599"/>
                <a:ext cx="838200" cy="252184"/>
                <a:chOff x="414865" y="5867400"/>
                <a:chExt cx="838200" cy="252184"/>
              </a:xfrm>
            </p:grpSpPr>
            <p:sp>
              <p:nvSpPr>
                <p:cNvPr id="528" name="Rectangle 52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9" name="Rectangle 52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0" name="Rectangle 52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5" name="Group 504"/>
              <p:cNvGrpSpPr/>
              <p:nvPr/>
            </p:nvGrpSpPr>
            <p:grpSpPr>
              <a:xfrm>
                <a:off x="414865" y="7154332"/>
                <a:ext cx="838200" cy="252184"/>
                <a:chOff x="414865" y="5867400"/>
                <a:chExt cx="838200" cy="252184"/>
              </a:xfrm>
            </p:grpSpPr>
            <p:sp>
              <p:nvSpPr>
                <p:cNvPr id="525" name="Rectangle 52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6" name="Rectangle 52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7" name="Rectangle 52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6" name="Group 505"/>
              <p:cNvGrpSpPr/>
              <p:nvPr/>
            </p:nvGrpSpPr>
            <p:grpSpPr>
              <a:xfrm>
                <a:off x="414865" y="7476065"/>
                <a:ext cx="838200" cy="252184"/>
                <a:chOff x="414865" y="5867400"/>
                <a:chExt cx="838200" cy="252184"/>
              </a:xfrm>
            </p:grpSpPr>
            <p:sp>
              <p:nvSpPr>
                <p:cNvPr id="522" name="Rectangle 52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3" name="Rectangle 52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4" name="Rectangle 52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7" name="Group 506"/>
              <p:cNvGrpSpPr/>
              <p:nvPr/>
            </p:nvGrpSpPr>
            <p:grpSpPr>
              <a:xfrm>
                <a:off x="414865" y="7797798"/>
                <a:ext cx="838200" cy="252184"/>
                <a:chOff x="414865" y="5867400"/>
                <a:chExt cx="838200" cy="252184"/>
              </a:xfrm>
            </p:grpSpPr>
            <p:sp>
              <p:nvSpPr>
                <p:cNvPr id="519" name="Rectangle 51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0" name="Rectangle 51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1" name="Rectangle 52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8" name="Group 507"/>
              <p:cNvGrpSpPr/>
              <p:nvPr/>
            </p:nvGrpSpPr>
            <p:grpSpPr>
              <a:xfrm>
                <a:off x="414865" y="8119531"/>
                <a:ext cx="838200" cy="252184"/>
                <a:chOff x="414865" y="5867400"/>
                <a:chExt cx="838200" cy="252184"/>
              </a:xfrm>
            </p:grpSpPr>
            <p:sp>
              <p:nvSpPr>
                <p:cNvPr id="516" name="Rectangle 51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7" name="Rectangle 51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8" name="Rectangle 51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9" name="Group 508"/>
              <p:cNvGrpSpPr/>
              <p:nvPr/>
            </p:nvGrpSpPr>
            <p:grpSpPr>
              <a:xfrm>
                <a:off x="414865" y="8441266"/>
                <a:ext cx="838200" cy="588361"/>
                <a:chOff x="414865" y="5867400"/>
                <a:chExt cx="838200" cy="588361"/>
              </a:xfrm>
            </p:grpSpPr>
            <p:sp>
              <p:nvSpPr>
                <p:cNvPr id="510" name="Rectangle 509"/>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1" name="Rectangle 510"/>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2" name="Rectangle 511"/>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3" name="Rectangle 512"/>
                <p:cNvSpPr/>
                <p:nvPr/>
              </p:nvSpPr>
              <p:spPr bwMode="auto">
                <a:xfrm>
                  <a:off x="4148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4" name="Rectangle 513"/>
                <p:cNvSpPr/>
                <p:nvPr/>
              </p:nvSpPr>
              <p:spPr bwMode="auto">
                <a:xfrm>
                  <a:off x="7196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5" name="Rectangle 514"/>
                <p:cNvSpPr/>
                <p:nvPr/>
              </p:nvSpPr>
              <p:spPr bwMode="auto">
                <a:xfrm>
                  <a:off x="1024465" y="6203577"/>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62" name="Group 461"/>
            <p:cNvGrpSpPr/>
            <p:nvPr/>
          </p:nvGrpSpPr>
          <p:grpSpPr>
            <a:xfrm>
              <a:off x="11382019" y="4237495"/>
              <a:ext cx="806806" cy="2593307"/>
              <a:chOff x="304800" y="5715000"/>
              <a:chExt cx="1066800" cy="3429000"/>
            </a:xfrm>
          </p:grpSpPr>
          <p:sp>
            <p:nvSpPr>
              <p:cNvPr id="463" name="Rectangle 462"/>
              <p:cNvSpPr/>
              <p:nvPr/>
            </p:nvSpPr>
            <p:spPr bwMode="auto">
              <a:xfrm>
                <a:off x="304800" y="5715000"/>
                <a:ext cx="1066800" cy="3429000"/>
              </a:xfrm>
              <a:prstGeom prst="rect">
                <a:avLst/>
              </a:prstGeom>
              <a:gradFill flip="none" rotWithShape="1">
                <a:gsLst>
                  <a:gs pos="100000">
                    <a:srgbClr val="DFDFDF"/>
                  </a:gs>
                  <a:gs pos="0">
                    <a:srgbClr val="FFFFFF"/>
                  </a:gs>
                </a:gsLst>
                <a:path path="circle">
                  <a:fillToRect t="100000" r="100000"/>
                </a:path>
                <a:tileRect l="-100000" b="-100000"/>
              </a:gradFill>
              <a:ln w="9525">
                <a:noFill/>
                <a:round/>
                <a:headEnd/>
                <a:tailEnd/>
              </a:ln>
              <a:effectLst>
                <a:outerShdw blurRad="263525" dist="114300" dir="3420000" algn="tl"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4" name="Group 463"/>
              <p:cNvGrpSpPr/>
              <p:nvPr/>
            </p:nvGrpSpPr>
            <p:grpSpPr>
              <a:xfrm>
                <a:off x="414865" y="5867400"/>
                <a:ext cx="838200" cy="252184"/>
                <a:chOff x="414865" y="5867400"/>
                <a:chExt cx="838200" cy="252184"/>
              </a:xfrm>
            </p:grpSpPr>
            <p:sp>
              <p:nvSpPr>
                <p:cNvPr id="497" name="Rectangle 496"/>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8" name="Rectangle 497"/>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9" name="Rectangle 498"/>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5" name="Group 464"/>
              <p:cNvGrpSpPr/>
              <p:nvPr/>
            </p:nvGrpSpPr>
            <p:grpSpPr>
              <a:xfrm>
                <a:off x="414865" y="6189133"/>
                <a:ext cx="838200" cy="252184"/>
                <a:chOff x="414865" y="5867400"/>
                <a:chExt cx="838200" cy="252184"/>
              </a:xfrm>
            </p:grpSpPr>
            <p:sp>
              <p:nvSpPr>
                <p:cNvPr id="494" name="Rectangle 493"/>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5" name="Rectangle 494"/>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6" name="Rectangle 495"/>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6" name="Group 465"/>
              <p:cNvGrpSpPr/>
              <p:nvPr/>
            </p:nvGrpSpPr>
            <p:grpSpPr>
              <a:xfrm>
                <a:off x="414865" y="6510866"/>
                <a:ext cx="838200" cy="252184"/>
                <a:chOff x="414865" y="5867400"/>
                <a:chExt cx="838200" cy="252184"/>
              </a:xfrm>
            </p:grpSpPr>
            <p:sp>
              <p:nvSpPr>
                <p:cNvPr id="491" name="Rectangle 490"/>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2" name="Rectangle 491"/>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3" name="Rectangle 492"/>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7" name="Group 466"/>
              <p:cNvGrpSpPr/>
              <p:nvPr/>
            </p:nvGrpSpPr>
            <p:grpSpPr>
              <a:xfrm>
                <a:off x="414865" y="6832599"/>
                <a:ext cx="838200" cy="252184"/>
                <a:chOff x="414865" y="5867400"/>
                <a:chExt cx="838200" cy="252184"/>
              </a:xfrm>
            </p:grpSpPr>
            <p:sp>
              <p:nvSpPr>
                <p:cNvPr id="488" name="Rectangle 487"/>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9" name="Rectangle 488"/>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0" name="Rectangle 489"/>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8" name="Group 467"/>
              <p:cNvGrpSpPr/>
              <p:nvPr/>
            </p:nvGrpSpPr>
            <p:grpSpPr>
              <a:xfrm>
                <a:off x="414865" y="7154332"/>
                <a:ext cx="838200" cy="252184"/>
                <a:chOff x="414865" y="5867400"/>
                <a:chExt cx="838200" cy="252184"/>
              </a:xfrm>
            </p:grpSpPr>
            <p:sp>
              <p:nvSpPr>
                <p:cNvPr id="485" name="Rectangle 484"/>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6" name="Rectangle 485"/>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7" name="Rectangle 486"/>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9" name="Group 468"/>
              <p:cNvGrpSpPr/>
              <p:nvPr/>
            </p:nvGrpSpPr>
            <p:grpSpPr>
              <a:xfrm>
                <a:off x="414865" y="7476065"/>
                <a:ext cx="838200" cy="252184"/>
                <a:chOff x="414865" y="5867400"/>
                <a:chExt cx="838200" cy="252184"/>
              </a:xfrm>
            </p:grpSpPr>
            <p:sp>
              <p:nvSpPr>
                <p:cNvPr id="482" name="Rectangle 481"/>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3" name="Rectangle 482"/>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4" name="Rectangle 483"/>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70" name="Group 469"/>
              <p:cNvGrpSpPr/>
              <p:nvPr/>
            </p:nvGrpSpPr>
            <p:grpSpPr>
              <a:xfrm>
                <a:off x="414865" y="7797798"/>
                <a:ext cx="838200" cy="252184"/>
                <a:chOff x="414865" y="5867400"/>
                <a:chExt cx="838200" cy="252184"/>
              </a:xfrm>
            </p:grpSpPr>
            <p:sp>
              <p:nvSpPr>
                <p:cNvPr id="479" name="Rectangle 478"/>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0" name="Rectangle 479"/>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1" name="Rectangle 480"/>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71" name="Group 470"/>
              <p:cNvGrpSpPr/>
              <p:nvPr/>
            </p:nvGrpSpPr>
            <p:grpSpPr>
              <a:xfrm>
                <a:off x="414865" y="8119531"/>
                <a:ext cx="838200" cy="252184"/>
                <a:chOff x="414865" y="5867400"/>
                <a:chExt cx="838200" cy="252184"/>
              </a:xfrm>
            </p:grpSpPr>
            <p:sp>
              <p:nvSpPr>
                <p:cNvPr id="476" name="Rectangle 475"/>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7" name="Rectangle 476"/>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8" name="Rectangle 477"/>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72" name="Group 471"/>
              <p:cNvGrpSpPr/>
              <p:nvPr/>
            </p:nvGrpSpPr>
            <p:grpSpPr>
              <a:xfrm>
                <a:off x="414865" y="8441266"/>
                <a:ext cx="838200" cy="252184"/>
                <a:chOff x="414865" y="5867400"/>
                <a:chExt cx="838200" cy="252184"/>
              </a:xfrm>
            </p:grpSpPr>
            <p:sp>
              <p:nvSpPr>
                <p:cNvPr id="473" name="Rectangle 472"/>
                <p:cNvSpPr/>
                <p:nvPr/>
              </p:nvSpPr>
              <p:spPr bwMode="auto">
                <a:xfrm>
                  <a:off x="4148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4" name="Rectangle 473"/>
                <p:cNvSpPr/>
                <p:nvPr/>
              </p:nvSpPr>
              <p:spPr bwMode="auto">
                <a:xfrm>
                  <a:off x="7196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5" name="Rectangle 474"/>
                <p:cNvSpPr/>
                <p:nvPr/>
              </p:nvSpPr>
              <p:spPr bwMode="auto">
                <a:xfrm>
                  <a:off x="1024465" y="5867400"/>
                  <a:ext cx="228600" cy="252184"/>
                </a:xfrm>
                <a:prstGeom prst="rect">
                  <a:avLst/>
                </a:prstGeom>
                <a:solidFill>
                  <a:srgbClr val="CFCFC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12" name="Group 11" descr="Text group 1."/>
          <p:cNvGrpSpPr/>
          <p:nvPr/>
        </p:nvGrpSpPr>
        <p:grpSpPr>
          <a:xfrm>
            <a:off x="1062472" y="2245083"/>
            <a:ext cx="1466003" cy="1300489"/>
            <a:chOff x="1060883" y="1828800"/>
            <a:chExt cx="1466003" cy="1300489"/>
          </a:xfrm>
        </p:grpSpPr>
        <p:sp>
          <p:nvSpPr>
            <p:cNvPr id="414" name="Rectangle 413"/>
            <p:cNvSpPr>
              <a:spLocks noChangeArrowheads="1"/>
            </p:cNvSpPr>
            <p:nvPr/>
          </p:nvSpPr>
          <p:spPr bwMode="auto">
            <a:xfrm>
              <a:off x="1060883" y="2443489"/>
              <a:ext cx="1466003" cy="68580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A dynamic NQF that is responsive, adapts to, and supports the changing needs of life-long learning</a:t>
              </a:r>
              <a:endParaRPr kumimoji="0" lang="en-ZA" sz="1200" b="0" i="0" u="none" strike="noStrike" kern="1200" cap="none" spc="0" normalizeH="0" baseline="0" noProof="0" dirty="0">
                <a:ln>
                  <a:noFill/>
                </a:ln>
                <a:solidFill>
                  <a:srgbClr val="000000"/>
                </a:solidFill>
                <a:effectLst/>
                <a:uLnTx/>
                <a:uFillTx/>
                <a:latin typeface="Grandview Display"/>
                <a:ea typeface="+mn-ea"/>
                <a:cs typeface="+mn-cs"/>
              </a:endParaRPr>
            </a:p>
          </p:txBody>
        </p:sp>
        <p:sp>
          <p:nvSpPr>
            <p:cNvPr id="795" name="Freeform 20">
              <a:extLst>
                <a:ext uri="{C183D7F6-B498-43B3-948B-1728B52AA6E4}">
                  <adec:decorative xmlns:adec="http://schemas.microsoft.com/office/drawing/2017/decorative" xmlns="" val="1"/>
                </a:ext>
              </a:extLst>
            </p:cNvPr>
            <p:cNvSpPr>
              <a:spLocks noEditPoints="1"/>
            </p:cNvSpPr>
            <p:nvPr/>
          </p:nvSpPr>
          <p:spPr bwMode="auto">
            <a:xfrm>
              <a:off x="1060884" y="1828800"/>
              <a:ext cx="552072" cy="552072"/>
            </a:xfrm>
            <a:custGeom>
              <a:avLst/>
              <a:gdLst>
                <a:gd name="T0" fmla="*/ 178 w 357"/>
                <a:gd name="T1" fmla="*/ 357 h 357"/>
                <a:gd name="T2" fmla="*/ 346 w 357"/>
                <a:gd name="T3" fmla="*/ 178 h 357"/>
                <a:gd name="T4" fmla="*/ 318 w 357"/>
                <a:gd name="T5" fmla="*/ 246 h 357"/>
                <a:gd name="T6" fmla="*/ 283 w 357"/>
                <a:gd name="T7" fmla="*/ 205 h 357"/>
                <a:gd name="T8" fmla="*/ 246 w 357"/>
                <a:gd name="T9" fmla="*/ 193 h 357"/>
                <a:gd name="T10" fmla="*/ 255 w 357"/>
                <a:gd name="T11" fmla="*/ 155 h 357"/>
                <a:gd name="T12" fmla="*/ 295 w 357"/>
                <a:gd name="T13" fmla="*/ 139 h 357"/>
                <a:gd name="T14" fmla="*/ 341 w 357"/>
                <a:gd name="T15" fmla="*/ 144 h 357"/>
                <a:gd name="T16" fmla="*/ 146 w 357"/>
                <a:gd name="T17" fmla="*/ 343 h 357"/>
                <a:gd name="T18" fmla="*/ 141 w 357"/>
                <a:gd name="T19" fmla="*/ 322 h 357"/>
                <a:gd name="T20" fmla="*/ 133 w 357"/>
                <a:gd name="T21" fmla="*/ 275 h 357"/>
                <a:gd name="T22" fmla="*/ 113 w 357"/>
                <a:gd name="T23" fmla="*/ 246 h 357"/>
                <a:gd name="T24" fmla="*/ 84 w 357"/>
                <a:gd name="T25" fmla="*/ 217 h 357"/>
                <a:gd name="T26" fmla="*/ 41 w 357"/>
                <a:gd name="T27" fmla="*/ 197 h 357"/>
                <a:gd name="T28" fmla="*/ 19 w 357"/>
                <a:gd name="T29" fmla="*/ 185 h 357"/>
                <a:gd name="T30" fmla="*/ 40 w 357"/>
                <a:gd name="T31" fmla="*/ 83 h 357"/>
                <a:gd name="T32" fmla="*/ 61 w 357"/>
                <a:gd name="T33" fmla="*/ 77 h 357"/>
                <a:gd name="T34" fmla="*/ 67 w 357"/>
                <a:gd name="T35" fmla="*/ 85 h 357"/>
                <a:gd name="T36" fmla="*/ 62 w 357"/>
                <a:gd name="T37" fmla="*/ 116 h 357"/>
                <a:gd name="T38" fmla="*/ 94 w 357"/>
                <a:gd name="T39" fmla="*/ 120 h 357"/>
                <a:gd name="T40" fmla="*/ 108 w 357"/>
                <a:gd name="T41" fmla="*/ 98 h 357"/>
                <a:gd name="T42" fmla="*/ 132 w 357"/>
                <a:gd name="T43" fmla="*/ 110 h 357"/>
                <a:gd name="T44" fmla="*/ 124 w 357"/>
                <a:gd name="T45" fmla="*/ 131 h 357"/>
                <a:gd name="T46" fmla="*/ 112 w 357"/>
                <a:gd name="T47" fmla="*/ 151 h 357"/>
                <a:gd name="T48" fmla="*/ 98 w 357"/>
                <a:gd name="T49" fmla="*/ 181 h 357"/>
                <a:gd name="T50" fmla="*/ 65 w 357"/>
                <a:gd name="T51" fmla="*/ 197 h 357"/>
                <a:gd name="T52" fmla="*/ 83 w 357"/>
                <a:gd name="T53" fmla="*/ 206 h 357"/>
                <a:gd name="T54" fmla="*/ 114 w 357"/>
                <a:gd name="T55" fmla="*/ 223 h 357"/>
                <a:gd name="T56" fmla="*/ 157 w 357"/>
                <a:gd name="T57" fmla="*/ 224 h 357"/>
                <a:gd name="T58" fmla="*/ 186 w 357"/>
                <a:gd name="T59" fmla="*/ 237 h 357"/>
                <a:gd name="T60" fmla="*/ 205 w 357"/>
                <a:gd name="T61" fmla="*/ 256 h 357"/>
                <a:gd name="T62" fmla="*/ 178 w 357"/>
                <a:gd name="T63" fmla="*/ 305 h 357"/>
                <a:gd name="T64" fmla="*/ 153 w 357"/>
                <a:gd name="T65" fmla="*/ 344 h 357"/>
                <a:gd name="T66" fmla="*/ 311 w 357"/>
                <a:gd name="T67" fmla="*/ 75 h 357"/>
                <a:gd name="T68" fmla="*/ 319 w 357"/>
                <a:gd name="T69" fmla="*/ 125 h 357"/>
                <a:gd name="T70" fmla="*/ 289 w 357"/>
                <a:gd name="T71" fmla="*/ 113 h 357"/>
                <a:gd name="T72" fmla="*/ 264 w 357"/>
                <a:gd name="T73" fmla="*/ 134 h 357"/>
                <a:gd name="T74" fmla="*/ 252 w 357"/>
                <a:gd name="T75" fmla="*/ 130 h 357"/>
                <a:gd name="T76" fmla="*/ 266 w 357"/>
                <a:gd name="T77" fmla="*/ 104 h 357"/>
                <a:gd name="T78" fmla="*/ 290 w 357"/>
                <a:gd name="T79" fmla="*/ 86 h 357"/>
                <a:gd name="T80" fmla="*/ 210 w 357"/>
                <a:gd name="T81" fmla="*/ 14 h 357"/>
                <a:gd name="T82" fmla="*/ 188 w 357"/>
                <a:gd name="T83" fmla="*/ 38 h 357"/>
                <a:gd name="T84" fmla="*/ 200 w 357"/>
                <a:gd name="T85" fmla="*/ 52 h 357"/>
                <a:gd name="T86" fmla="*/ 159 w 357"/>
                <a:gd name="T87" fmla="*/ 82 h 357"/>
                <a:gd name="T88" fmla="*/ 145 w 357"/>
                <a:gd name="T89" fmla="*/ 58 h 357"/>
                <a:gd name="T90" fmla="*/ 113 w 357"/>
                <a:gd name="T91" fmla="*/ 35 h 357"/>
                <a:gd name="T92" fmla="*/ 102 w 357"/>
                <a:gd name="T93" fmla="*/ 29 h 357"/>
                <a:gd name="T94" fmla="*/ 298 w 357"/>
                <a:gd name="T95" fmla="*/ 61 h 357"/>
                <a:gd name="T96" fmla="*/ 290 w 357"/>
                <a:gd name="T97" fmla="*/ 69 h 357"/>
                <a:gd name="T98" fmla="*/ 289 w 357"/>
                <a:gd name="T99" fmla="*/ 5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 h="357">
                  <a:moveTo>
                    <a:pt x="178" y="0"/>
                  </a:moveTo>
                  <a:cubicBezTo>
                    <a:pt x="80" y="0"/>
                    <a:pt x="0" y="80"/>
                    <a:pt x="0" y="178"/>
                  </a:cubicBezTo>
                  <a:cubicBezTo>
                    <a:pt x="0" y="277"/>
                    <a:pt x="80" y="357"/>
                    <a:pt x="178" y="357"/>
                  </a:cubicBezTo>
                  <a:cubicBezTo>
                    <a:pt x="277" y="357"/>
                    <a:pt x="357" y="277"/>
                    <a:pt x="357" y="178"/>
                  </a:cubicBezTo>
                  <a:cubicBezTo>
                    <a:pt x="357" y="80"/>
                    <a:pt x="277" y="0"/>
                    <a:pt x="178" y="0"/>
                  </a:cubicBezTo>
                  <a:close/>
                  <a:moveTo>
                    <a:pt x="346" y="178"/>
                  </a:moveTo>
                  <a:cubicBezTo>
                    <a:pt x="346" y="209"/>
                    <a:pt x="338" y="238"/>
                    <a:pt x="323" y="263"/>
                  </a:cubicBezTo>
                  <a:cubicBezTo>
                    <a:pt x="323" y="259"/>
                    <a:pt x="323" y="255"/>
                    <a:pt x="321" y="253"/>
                  </a:cubicBezTo>
                  <a:cubicBezTo>
                    <a:pt x="319" y="249"/>
                    <a:pt x="316" y="253"/>
                    <a:pt x="318" y="246"/>
                  </a:cubicBezTo>
                  <a:cubicBezTo>
                    <a:pt x="321" y="239"/>
                    <a:pt x="311" y="226"/>
                    <a:pt x="308" y="222"/>
                  </a:cubicBezTo>
                  <a:cubicBezTo>
                    <a:pt x="304" y="218"/>
                    <a:pt x="308" y="214"/>
                    <a:pt x="305" y="206"/>
                  </a:cubicBezTo>
                  <a:cubicBezTo>
                    <a:pt x="302" y="197"/>
                    <a:pt x="291" y="203"/>
                    <a:pt x="283" y="205"/>
                  </a:cubicBezTo>
                  <a:cubicBezTo>
                    <a:pt x="275" y="206"/>
                    <a:pt x="275" y="210"/>
                    <a:pt x="268" y="211"/>
                  </a:cubicBezTo>
                  <a:cubicBezTo>
                    <a:pt x="260" y="213"/>
                    <a:pt x="257" y="205"/>
                    <a:pt x="255" y="201"/>
                  </a:cubicBezTo>
                  <a:cubicBezTo>
                    <a:pt x="253" y="196"/>
                    <a:pt x="250" y="199"/>
                    <a:pt x="246" y="193"/>
                  </a:cubicBezTo>
                  <a:cubicBezTo>
                    <a:pt x="242" y="187"/>
                    <a:pt x="243" y="180"/>
                    <a:pt x="245" y="178"/>
                  </a:cubicBezTo>
                  <a:cubicBezTo>
                    <a:pt x="247" y="176"/>
                    <a:pt x="247" y="175"/>
                    <a:pt x="246" y="169"/>
                  </a:cubicBezTo>
                  <a:cubicBezTo>
                    <a:pt x="246" y="164"/>
                    <a:pt x="254" y="160"/>
                    <a:pt x="255" y="155"/>
                  </a:cubicBezTo>
                  <a:cubicBezTo>
                    <a:pt x="257" y="149"/>
                    <a:pt x="261" y="146"/>
                    <a:pt x="267" y="145"/>
                  </a:cubicBezTo>
                  <a:cubicBezTo>
                    <a:pt x="274" y="144"/>
                    <a:pt x="276" y="139"/>
                    <a:pt x="283" y="136"/>
                  </a:cubicBezTo>
                  <a:cubicBezTo>
                    <a:pt x="291" y="134"/>
                    <a:pt x="292" y="132"/>
                    <a:pt x="295" y="139"/>
                  </a:cubicBezTo>
                  <a:cubicBezTo>
                    <a:pt x="298" y="145"/>
                    <a:pt x="302" y="142"/>
                    <a:pt x="309" y="145"/>
                  </a:cubicBezTo>
                  <a:cubicBezTo>
                    <a:pt x="317" y="148"/>
                    <a:pt x="318" y="148"/>
                    <a:pt x="325" y="146"/>
                  </a:cubicBezTo>
                  <a:cubicBezTo>
                    <a:pt x="332" y="143"/>
                    <a:pt x="331" y="135"/>
                    <a:pt x="341" y="144"/>
                  </a:cubicBezTo>
                  <a:cubicBezTo>
                    <a:pt x="342" y="145"/>
                    <a:pt x="342" y="146"/>
                    <a:pt x="343" y="147"/>
                  </a:cubicBezTo>
                  <a:cubicBezTo>
                    <a:pt x="345" y="157"/>
                    <a:pt x="346" y="168"/>
                    <a:pt x="346" y="178"/>
                  </a:cubicBezTo>
                  <a:close/>
                  <a:moveTo>
                    <a:pt x="146" y="343"/>
                  </a:moveTo>
                  <a:cubicBezTo>
                    <a:pt x="146" y="342"/>
                    <a:pt x="146" y="340"/>
                    <a:pt x="146" y="339"/>
                  </a:cubicBezTo>
                  <a:cubicBezTo>
                    <a:pt x="146" y="334"/>
                    <a:pt x="145" y="337"/>
                    <a:pt x="141" y="333"/>
                  </a:cubicBezTo>
                  <a:cubicBezTo>
                    <a:pt x="137" y="329"/>
                    <a:pt x="142" y="327"/>
                    <a:pt x="141" y="322"/>
                  </a:cubicBezTo>
                  <a:cubicBezTo>
                    <a:pt x="140" y="316"/>
                    <a:pt x="139" y="312"/>
                    <a:pt x="140" y="306"/>
                  </a:cubicBezTo>
                  <a:cubicBezTo>
                    <a:pt x="141" y="300"/>
                    <a:pt x="144" y="298"/>
                    <a:pt x="142" y="292"/>
                  </a:cubicBezTo>
                  <a:cubicBezTo>
                    <a:pt x="140" y="286"/>
                    <a:pt x="144" y="277"/>
                    <a:pt x="133" y="275"/>
                  </a:cubicBezTo>
                  <a:cubicBezTo>
                    <a:pt x="122" y="272"/>
                    <a:pt x="122" y="269"/>
                    <a:pt x="118" y="263"/>
                  </a:cubicBezTo>
                  <a:cubicBezTo>
                    <a:pt x="113" y="258"/>
                    <a:pt x="112" y="259"/>
                    <a:pt x="111" y="256"/>
                  </a:cubicBezTo>
                  <a:cubicBezTo>
                    <a:pt x="110" y="253"/>
                    <a:pt x="111" y="251"/>
                    <a:pt x="113" y="246"/>
                  </a:cubicBezTo>
                  <a:cubicBezTo>
                    <a:pt x="115" y="241"/>
                    <a:pt x="119" y="235"/>
                    <a:pt x="115" y="231"/>
                  </a:cubicBezTo>
                  <a:cubicBezTo>
                    <a:pt x="110" y="227"/>
                    <a:pt x="107" y="228"/>
                    <a:pt x="99" y="225"/>
                  </a:cubicBezTo>
                  <a:cubicBezTo>
                    <a:pt x="92" y="223"/>
                    <a:pt x="89" y="217"/>
                    <a:pt x="84" y="217"/>
                  </a:cubicBezTo>
                  <a:cubicBezTo>
                    <a:pt x="80" y="216"/>
                    <a:pt x="69" y="217"/>
                    <a:pt x="62" y="213"/>
                  </a:cubicBezTo>
                  <a:cubicBezTo>
                    <a:pt x="55" y="209"/>
                    <a:pt x="55" y="207"/>
                    <a:pt x="50" y="202"/>
                  </a:cubicBezTo>
                  <a:cubicBezTo>
                    <a:pt x="45" y="197"/>
                    <a:pt x="46" y="201"/>
                    <a:pt x="41" y="197"/>
                  </a:cubicBezTo>
                  <a:cubicBezTo>
                    <a:pt x="36" y="193"/>
                    <a:pt x="32" y="187"/>
                    <a:pt x="30" y="188"/>
                  </a:cubicBezTo>
                  <a:cubicBezTo>
                    <a:pt x="27" y="190"/>
                    <a:pt x="33" y="196"/>
                    <a:pt x="31" y="198"/>
                  </a:cubicBezTo>
                  <a:cubicBezTo>
                    <a:pt x="28" y="199"/>
                    <a:pt x="24" y="188"/>
                    <a:pt x="19" y="185"/>
                  </a:cubicBezTo>
                  <a:cubicBezTo>
                    <a:pt x="16" y="184"/>
                    <a:pt x="13" y="182"/>
                    <a:pt x="11" y="179"/>
                  </a:cubicBezTo>
                  <a:cubicBezTo>
                    <a:pt x="11" y="179"/>
                    <a:pt x="11" y="179"/>
                    <a:pt x="11" y="178"/>
                  </a:cubicBezTo>
                  <a:cubicBezTo>
                    <a:pt x="11" y="143"/>
                    <a:pt x="22" y="110"/>
                    <a:pt x="40" y="83"/>
                  </a:cubicBezTo>
                  <a:cubicBezTo>
                    <a:pt x="41" y="83"/>
                    <a:pt x="42" y="83"/>
                    <a:pt x="43" y="82"/>
                  </a:cubicBezTo>
                  <a:cubicBezTo>
                    <a:pt x="47" y="80"/>
                    <a:pt x="49" y="77"/>
                    <a:pt x="53" y="76"/>
                  </a:cubicBezTo>
                  <a:cubicBezTo>
                    <a:pt x="56" y="76"/>
                    <a:pt x="58" y="77"/>
                    <a:pt x="61" y="77"/>
                  </a:cubicBezTo>
                  <a:cubicBezTo>
                    <a:pt x="65" y="77"/>
                    <a:pt x="70" y="73"/>
                    <a:pt x="74" y="73"/>
                  </a:cubicBezTo>
                  <a:cubicBezTo>
                    <a:pt x="79" y="74"/>
                    <a:pt x="80" y="75"/>
                    <a:pt x="75" y="79"/>
                  </a:cubicBezTo>
                  <a:cubicBezTo>
                    <a:pt x="70" y="83"/>
                    <a:pt x="72" y="83"/>
                    <a:pt x="67" y="85"/>
                  </a:cubicBezTo>
                  <a:cubicBezTo>
                    <a:pt x="63" y="87"/>
                    <a:pt x="66" y="89"/>
                    <a:pt x="64" y="93"/>
                  </a:cubicBezTo>
                  <a:cubicBezTo>
                    <a:pt x="62" y="96"/>
                    <a:pt x="55" y="107"/>
                    <a:pt x="58" y="110"/>
                  </a:cubicBezTo>
                  <a:cubicBezTo>
                    <a:pt x="62" y="113"/>
                    <a:pt x="60" y="115"/>
                    <a:pt x="62" y="116"/>
                  </a:cubicBezTo>
                  <a:cubicBezTo>
                    <a:pt x="64" y="117"/>
                    <a:pt x="66" y="124"/>
                    <a:pt x="74" y="120"/>
                  </a:cubicBezTo>
                  <a:cubicBezTo>
                    <a:pt x="82" y="116"/>
                    <a:pt x="82" y="119"/>
                    <a:pt x="86" y="124"/>
                  </a:cubicBezTo>
                  <a:cubicBezTo>
                    <a:pt x="90" y="129"/>
                    <a:pt x="93" y="124"/>
                    <a:pt x="94" y="120"/>
                  </a:cubicBezTo>
                  <a:cubicBezTo>
                    <a:pt x="95" y="116"/>
                    <a:pt x="99" y="116"/>
                    <a:pt x="98" y="112"/>
                  </a:cubicBezTo>
                  <a:cubicBezTo>
                    <a:pt x="96" y="109"/>
                    <a:pt x="89" y="102"/>
                    <a:pt x="93" y="97"/>
                  </a:cubicBezTo>
                  <a:cubicBezTo>
                    <a:pt x="97" y="93"/>
                    <a:pt x="106" y="96"/>
                    <a:pt x="108" y="98"/>
                  </a:cubicBezTo>
                  <a:cubicBezTo>
                    <a:pt x="110" y="100"/>
                    <a:pt x="111" y="102"/>
                    <a:pt x="114" y="103"/>
                  </a:cubicBezTo>
                  <a:cubicBezTo>
                    <a:pt x="117" y="103"/>
                    <a:pt x="120" y="99"/>
                    <a:pt x="123" y="101"/>
                  </a:cubicBezTo>
                  <a:cubicBezTo>
                    <a:pt x="127" y="103"/>
                    <a:pt x="128" y="109"/>
                    <a:pt x="132" y="110"/>
                  </a:cubicBezTo>
                  <a:cubicBezTo>
                    <a:pt x="136" y="111"/>
                    <a:pt x="143" y="119"/>
                    <a:pt x="146" y="122"/>
                  </a:cubicBezTo>
                  <a:cubicBezTo>
                    <a:pt x="148" y="126"/>
                    <a:pt x="145" y="124"/>
                    <a:pt x="139" y="125"/>
                  </a:cubicBezTo>
                  <a:cubicBezTo>
                    <a:pt x="132" y="125"/>
                    <a:pt x="117" y="130"/>
                    <a:pt x="124" y="131"/>
                  </a:cubicBezTo>
                  <a:cubicBezTo>
                    <a:pt x="131" y="132"/>
                    <a:pt x="135" y="135"/>
                    <a:pt x="130" y="137"/>
                  </a:cubicBezTo>
                  <a:cubicBezTo>
                    <a:pt x="125" y="138"/>
                    <a:pt x="117" y="141"/>
                    <a:pt x="117" y="146"/>
                  </a:cubicBezTo>
                  <a:cubicBezTo>
                    <a:pt x="117" y="151"/>
                    <a:pt x="116" y="149"/>
                    <a:pt x="112" y="151"/>
                  </a:cubicBezTo>
                  <a:cubicBezTo>
                    <a:pt x="108" y="152"/>
                    <a:pt x="106" y="155"/>
                    <a:pt x="103" y="161"/>
                  </a:cubicBezTo>
                  <a:cubicBezTo>
                    <a:pt x="101" y="166"/>
                    <a:pt x="106" y="166"/>
                    <a:pt x="103" y="170"/>
                  </a:cubicBezTo>
                  <a:cubicBezTo>
                    <a:pt x="101" y="173"/>
                    <a:pt x="101" y="180"/>
                    <a:pt x="98" y="181"/>
                  </a:cubicBezTo>
                  <a:cubicBezTo>
                    <a:pt x="96" y="182"/>
                    <a:pt x="95" y="177"/>
                    <a:pt x="88" y="179"/>
                  </a:cubicBezTo>
                  <a:cubicBezTo>
                    <a:pt x="81" y="181"/>
                    <a:pt x="74" y="182"/>
                    <a:pt x="71" y="184"/>
                  </a:cubicBezTo>
                  <a:cubicBezTo>
                    <a:pt x="67" y="187"/>
                    <a:pt x="63" y="189"/>
                    <a:pt x="65" y="197"/>
                  </a:cubicBezTo>
                  <a:cubicBezTo>
                    <a:pt x="67" y="205"/>
                    <a:pt x="69" y="209"/>
                    <a:pt x="72" y="209"/>
                  </a:cubicBezTo>
                  <a:cubicBezTo>
                    <a:pt x="74" y="209"/>
                    <a:pt x="77" y="211"/>
                    <a:pt x="79" y="210"/>
                  </a:cubicBezTo>
                  <a:cubicBezTo>
                    <a:pt x="81" y="209"/>
                    <a:pt x="78" y="206"/>
                    <a:pt x="83" y="206"/>
                  </a:cubicBezTo>
                  <a:cubicBezTo>
                    <a:pt x="87" y="207"/>
                    <a:pt x="88" y="207"/>
                    <a:pt x="88" y="211"/>
                  </a:cubicBezTo>
                  <a:cubicBezTo>
                    <a:pt x="89" y="215"/>
                    <a:pt x="90" y="217"/>
                    <a:pt x="94" y="217"/>
                  </a:cubicBezTo>
                  <a:cubicBezTo>
                    <a:pt x="98" y="217"/>
                    <a:pt x="106" y="226"/>
                    <a:pt x="114" y="223"/>
                  </a:cubicBezTo>
                  <a:cubicBezTo>
                    <a:pt x="121" y="220"/>
                    <a:pt x="125" y="220"/>
                    <a:pt x="132" y="219"/>
                  </a:cubicBezTo>
                  <a:cubicBezTo>
                    <a:pt x="139" y="219"/>
                    <a:pt x="140" y="219"/>
                    <a:pt x="145" y="218"/>
                  </a:cubicBezTo>
                  <a:cubicBezTo>
                    <a:pt x="150" y="218"/>
                    <a:pt x="150" y="220"/>
                    <a:pt x="157" y="224"/>
                  </a:cubicBezTo>
                  <a:cubicBezTo>
                    <a:pt x="164" y="227"/>
                    <a:pt x="161" y="227"/>
                    <a:pt x="168" y="228"/>
                  </a:cubicBezTo>
                  <a:cubicBezTo>
                    <a:pt x="175" y="229"/>
                    <a:pt x="167" y="240"/>
                    <a:pt x="174" y="240"/>
                  </a:cubicBezTo>
                  <a:cubicBezTo>
                    <a:pt x="182" y="240"/>
                    <a:pt x="181" y="237"/>
                    <a:pt x="186" y="237"/>
                  </a:cubicBezTo>
                  <a:cubicBezTo>
                    <a:pt x="191" y="238"/>
                    <a:pt x="193" y="244"/>
                    <a:pt x="198" y="243"/>
                  </a:cubicBezTo>
                  <a:cubicBezTo>
                    <a:pt x="204" y="242"/>
                    <a:pt x="213" y="238"/>
                    <a:pt x="210" y="245"/>
                  </a:cubicBezTo>
                  <a:cubicBezTo>
                    <a:pt x="208" y="251"/>
                    <a:pt x="208" y="249"/>
                    <a:pt x="205" y="256"/>
                  </a:cubicBezTo>
                  <a:cubicBezTo>
                    <a:pt x="202" y="263"/>
                    <a:pt x="201" y="278"/>
                    <a:pt x="197" y="281"/>
                  </a:cubicBezTo>
                  <a:cubicBezTo>
                    <a:pt x="193" y="284"/>
                    <a:pt x="193" y="283"/>
                    <a:pt x="187" y="290"/>
                  </a:cubicBezTo>
                  <a:cubicBezTo>
                    <a:pt x="182" y="297"/>
                    <a:pt x="182" y="299"/>
                    <a:pt x="178" y="305"/>
                  </a:cubicBezTo>
                  <a:cubicBezTo>
                    <a:pt x="174" y="310"/>
                    <a:pt x="176" y="311"/>
                    <a:pt x="171" y="316"/>
                  </a:cubicBezTo>
                  <a:cubicBezTo>
                    <a:pt x="167" y="321"/>
                    <a:pt x="169" y="324"/>
                    <a:pt x="164" y="326"/>
                  </a:cubicBezTo>
                  <a:cubicBezTo>
                    <a:pt x="160" y="328"/>
                    <a:pt x="157" y="339"/>
                    <a:pt x="153" y="344"/>
                  </a:cubicBezTo>
                  <a:cubicBezTo>
                    <a:pt x="151" y="344"/>
                    <a:pt x="149" y="344"/>
                    <a:pt x="146" y="343"/>
                  </a:cubicBezTo>
                  <a:close/>
                  <a:moveTo>
                    <a:pt x="311" y="76"/>
                  </a:moveTo>
                  <a:cubicBezTo>
                    <a:pt x="311" y="75"/>
                    <a:pt x="311" y="75"/>
                    <a:pt x="311" y="75"/>
                  </a:cubicBezTo>
                  <a:cubicBezTo>
                    <a:pt x="319" y="86"/>
                    <a:pt x="326" y="97"/>
                    <a:pt x="331" y="109"/>
                  </a:cubicBezTo>
                  <a:cubicBezTo>
                    <a:pt x="331" y="110"/>
                    <a:pt x="330" y="112"/>
                    <a:pt x="330" y="113"/>
                  </a:cubicBezTo>
                  <a:cubicBezTo>
                    <a:pt x="328" y="115"/>
                    <a:pt x="323" y="127"/>
                    <a:pt x="319" y="125"/>
                  </a:cubicBezTo>
                  <a:cubicBezTo>
                    <a:pt x="315" y="123"/>
                    <a:pt x="319" y="111"/>
                    <a:pt x="313" y="114"/>
                  </a:cubicBezTo>
                  <a:cubicBezTo>
                    <a:pt x="306" y="116"/>
                    <a:pt x="303" y="120"/>
                    <a:pt x="300" y="119"/>
                  </a:cubicBezTo>
                  <a:cubicBezTo>
                    <a:pt x="297" y="118"/>
                    <a:pt x="296" y="111"/>
                    <a:pt x="289" y="113"/>
                  </a:cubicBezTo>
                  <a:cubicBezTo>
                    <a:pt x="282" y="114"/>
                    <a:pt x="285" y="117"/>
                    <a:pt x="279" y="118"/>
                  </a:cubicBezTo>
                  <a:cubicBezTo>
                    <a:pt x="273" y="120"/>
                    <a:pt x="275" y="123"/>
                    <a:pt x="273" y="127"/>
                  </a:cubicBezTo>
                  <a:cubicBezTo>
                    <a:pt x="271" y="131"/>
                    <a:pt x="271" y="133"/>
                    <a:pt x="264" y="134"/>
                  </a:cubicBezTo>
                  <a:cubicBezTo>
                    <a:pt x="258" y="135"/>
                    <a:pt x="264" y="134"/>
                    <a:pt x="259" y="137"/>
                  </a:cubicBezTo>
                  <a:cubicBezTo>
                    <a:pt x="254" y="140"/>
                    <a:pt x="254" y="138"/>
                    <a:pt x="251" y="136"/>
                  </a:cubicBezTo>
                  <a:cubicBezTo>
                    <a:pt x="248" y="135"/>
                    <a:pt x="253" y="135"/>
                    <a:pt x="252" y="130"/>
                  </a:cubicBezTo>
                  <a:cubicBezTo>
                    <a:pt x="252" y="124"/>
                    <a:pt x="252" y="124"/>
                    <a:pt x="256" y="123"/>
                  </a:cubicBezTo>
                  <a:cubicBezTo>
                    <a:pt x="260" y="122"/>
                    <a:pt x="266" y="114"/>
                    <a:pt x="264" y="110"/>
                  </a:cubicBezTo>
                  <a:cubicBezTo>
                    <a:pt x="261" y="106"/>
                    <a:pt x="262" y="106"/>
                    <a:pt x="266" y="104"/>
                  </a:cubicBezTo>
                  <a:cubicBezTo>
                    <a:pt x="269" y="102"/>
                    <a:pt x="270" y="102"/>
                    <a:pt x="274" y="99"/>
                  </a:cubicBezTo>
                  <a:cubicBezTo>
                    <a:pt x="279" y="96"/>
                    <a:pt x="279" y="92"/>
                    <a:pt x="281" y="89"/>
                  </a:cubicBezTo>
                  <a:cubicBezTo>
                    <a:pt x="284" y="85"/>
                    <a:pt x="287" y="85"/>
                    <a:pt x="290" y="86"/>
                  </a:cubicBezTo>
                  <a:cubicBezTo>
                    <a:pt x="294" y="86"/>
                    <a:pt x="297" y="87"/>
                    <a:pt x="303" y="85"/>
                  </a:cubicBezTo>
                  <a:cubicBezTo>
                    <a:pt x="309" y="83"/>
                    <a:pt x="309" y="81"/>
                    <a:pt x="311" y="76"/>
                  </a:cubicBezTo>
                  <a:close/>
                  <a:moveTo>
                    <a:pt x="210" y="14"/>
                  </a:moveTo>
                  <a:cubicBezTo>
                    <a:pt x="209" y="17"/>
                    <a:pt x="206" y="22"/>
                    <a:pt x="207" y="24"/>
                  </a:cubicBezTo>
                  <a:cubicBezTo>
                    <a:pt x="209" y="27"/>
                    <a:pt x="207" y="31"/>
                    <a:pt x="201" y="32"/>
                  </a:cubicBezTo>
                  <a:cubicBezTo>
                    <a:pt x="195" y="34"/>
                    <a:pt x="191" y="35"/>
                    <a:pt x="188" y="38"/>
                  </a:cubicBezTo>
                  <a:cubicBezTo>
                    <a:pt x="186" y="41"/>
                    <a:pt x="202" y="36"/>
                    <a:pt x="205" y="39"/>
                  </a:cubicBezTo>
                  <a:cubicBezTo>
                    <a:pt x="208" y="41"/>
                    <a:pt x="199" y="43"/>
                    <a:pt x="194" y="45"/>
                  </a:cubicBezTo>
                  <a:cubicBezTo>
                    <a:pt x="189" y="47"/>
                    <a:pt x="200" y="48"/>
                    <a:pt x="200" y="52"/>
                  </a:cubicBezTo>
                  <a:cubicBezTo>
                    <a:pt x="199" y="56"/>
                    <a:pt x="181" y="63"/>
                    <a:pt x="174" y="66"/>
                  </a:cubicBezTo>
                  <a:cubicBezTo>
                    <a:pt x="167" y="69"/>
                    <a:pt x="169" y="72"/>
                    <a:pt x="167" y="78"/>
                  </a:cubicBezTo>
                  <a:cubicBezTo>
                    <a:pt x="165" y="84"/>
                    <a:pt x="160" y="85"/>
                    <a:pt x="159" y="82"/>
                  </a:cubicBezTo>
                  <a:cubicBezTo>
                    <a:pt x="158" y="79"/>
                    <a:pt x="151" y="80"/>
                    <a:pt x="149" y="75"/>
                  </a:cubicBezTo>
                  <a:cubicBezTo>
                    <a:pt x="147" y="70"/>
                    <a:pt x="145" y="68"/>
                    <a:pt x="150" y="65"/>
                  </a:cubicBezTo>
                  <a:cubicBezTo>
                    <a:pt x="154" y="61"/>
                    <a:pt x="151" y="62"/>
                    <a:pt x="145" y="58"/>
                  </a:cubicBezTo>
                  <a:cubicBezTo>
                    <a:pt x="139" y="54"/>
                    <a:pt x="135" y="54"/>
                    <a:pt x="137" y="47"/>
                  </a:cubicBezTo>
                  <a:cubicBezTo>
                    <a:pt x="139" y="40"/>
                    <a:pt x="135" y="41"/>
                    <a:pt x="130" y="38"/>
                  </a:cubicBezTo>
                  <a:cubicBezTo>
                    <a:pt x="125" y="34"/>
                    <a:pt x="120" y="33"/>
                    <a:pt x="113" y="35"/>
                  </a:cubicBezTo>
                  <a:cubicBezTo>
                    <a:pt x="107" y="38"/>
                    <a:pt x="106" y="38"/>
                    <a:pt x="105" y="35"/>
                  </a:cubicBezTo>
                  <a:cubicBezTo>
                    <a:pt x="103" y="32"/>
                    <a:pt x="109" y="33"/>
                    <a:pt x="114" y="29"/>
                  </a:cubicBezTo>
                  <a:cubicBezTo>
                    <a:pt x="117" y="26"/>
                    <a:pt x="108" y="28"/>
                    <a:pt x="102" y="29"/>
                  </a:cubicBezTo>
                  <a:cubicBezTo>
                    <a:pt x="125" y="17"/>
                    <a:pt x="151" y="11"/>
                    <a:pt x="178" y="11"/>
                  </a:cubicBezTo>
                  <a:cubicBezTo>
                    <a:pt x="189" y="11"/>
                    <a:pt x="200" y="12"/>
                    <a:pt x="210" y="14"/>
                  </a:cubicBezTo>
                  <a:close/>
                  <a:moveTo>
                    <a:pt x="298" y="61"/>
                  </a:moveTo>
                  <a:cubicBezTo>
                    <a:pt x="297" y="65"/>
                    <a:pt x="300" y="67"/>
                    <a:pt x="301" y="71"/>
                  </a:cubicBezTo>
                  <a:cubicBezTo>
                    <a:pt x="301" y="75"/>
                    <a:pt x="297" y="77"/>
                    <a:pt x="294" y="79"/>
                  </a:cubicBezTo>
                  <a:cubicBezTo>
                    <a:pt x="292" y="80"/>
                    <a:pt x="292" y="72"/>
                    <a:pt x="290" y="69"/>
                  </a:cubicBezTo>
                  <a:cubicBezTo>
                    <a:pt x="287" y="67"/>
                    <a:pt x="287" y="71"/>
                    <a:pt x="283" y="71"/>
                  </a:cubicBezTo>
                  <a:cubicBezTo>
                    <a:pt x="278" y="72"/>
                    <a:pt x="277" y="73"/>
                    <a:pt x="277" y="67"/>
                  </a:cubicBezTo>
                  <a:cubicBezTo>
                    <a:pt x="277" y="62"/>
                    <a:pt x="287" y="56"/>
                    <a:pt x="289" y="52"/>
                  </a:cubicBezTo>
                  <a:cubicBezTo>
                    <a:pt x="292" y="55"/>
                    <a:pt x="295" y="58"/>
                    <a:pt x="298" y="6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descr="Text group 2."/>
          <p:cNvGrpSpPr/>
          <p:nvPr/>
        </p:nvGrpSpPr>
        <p:grpSpPr>
          <a:xfrm>
            <a:off x="3159478" y="2549883"/>
            <a:ext cx="1484393" cy="1214541"/>
            <a:chOff x="3157889" y="2133600"/>
            <a:chExt cx="1484393" cy="1214541"/>
          </a:xfrm>
        </p:grpSpPr>
        <p:sp>
          <p:nvSpPr>
            <p:cNvPr id="418" name="Rectangle 417"/>
            <p:cNvSpPr>
              <a:spLocks noChangeArrowheads="1"/>
            </p:cNvSpPr>
            <p:nvPr/>
          </p:nvSpPr>
          <p:spPr bwMode="auto">
            <a:xfrm>
              <a:off x="3157889" y="2724686"/>
              <a:ext cx="1484393" cy="623455"/>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Visionary and influential leadership that drives a clear, evidence-based NQF Agenda</a:t>
              </a:r>
            </a:p>
          </p:txBody>
        </p:sp>
        <p:sp>
          <p:nvSpPr>
            <p:cNvPr id="796" name="Freeform 74">
              <a:extLst>
                <a:ext uri="{C183D7F6-B498-43B3-948B-1728B52AA6E4}">
                  <adec:decorative xmlns:adec="http://schemas.microsoft.com/office/drawing/2017/decorative" xmlns="" val="1"/>
                </a:ext>
              </a:extLst>
            </p:cNvPr>
            <p:cNvSpPr>
              <a:spLocks noEditPoints="1"/>
            </p:cNvSpPr>
            <p:nvPr/>
          </p:nvSpPr>
          <p:spPr bwMode="auto">
            <a:xfrm>
              <a:off x="3157890" y="2133600"/>
              <a:ext cx="519702" cy="552450"/>
            </a:xfrm>
            <a:custGeom>
              <a:avLst/>
              <a:gdLst/>
              <a:ahLst/>
              <a:cxnLst>
                <a:cxn ang="0">
                  <a:pos x="2967" y="3176"/>
                </a:cxn>
                <a:cxn ang="0">
                  <a:pos x="3033" y="2194"/>
                </a:cxn>
                <a:cxn ang="0">
                  <a:pos x="2806" y="1794"/>
                </a:cxn>
                <a:cxn ang="0">
                  <a:pos x="2801" y="1695"/>
                </a:cxn>
                <a:cxn ang="0">
                  <a:pos x="2785" y="1564"/>
                </a:cxn>
                <a:cxn ang="0">
                  <a:pos x="2758" y="1438"/>
                </a:cxn>
                <a:cxn ang="0">
                  <a:pos x="2722" y="1318"/>
                </a:cxn>
                <a:cxn ang="0">
                  <a:pos x="2675" y="1203"/>
                </a:cxn>
                <a:cxn ang="0">
                  <a:pos x="2620" y="1094"/>
                </a:cxn>
                <a:cxn ang="0">
                  <a:pos x="2556" y="993"/>
                </a:cxn>
                <a:cxn ang="0">
                  <a:pos x="2484" y="898"/>
                </a:cxn>
                <a:cxn ang="0">
                  <a:pos x="2404" y="812"/>
                </a:cxn>
                <a:cxn ang="0">
                  <a:pos x="2317" y="736"/>
                </a:cxn>
                <a:cxn ang="0">
                  <a:pos x="2225" y="668"/>
                </a:cxn>
                <a:cxn ang="0">
                  <a:pos x="2126" y="612"/>
                </a:cxn>
                <a:cxn ang="0">
                  <a:pos x="2023" y="565"/>
                </a:cxn>
                <a:cxn ang="0">
                  <a:pos x="1915" y="530"/>
                </a:cxn>
                <a:cxn ang="0">
                  <a:pos x="1802" y="508"/>
                </a:cxn>
                <a:cxn ang="0">
                  <a:pos x="1687" y="498"/>
                </a:cxn>
                <a:cxn ang="0">
                  <a:pos x="1633" y="353"/>
                </a:cxn>
                <a:cxn ang="0">
                  <a:pos x="1633" y="0"/>
                </a:cxn>
                <a:cxn ang="0">
                  <a:pos x="1568" y="501"/>
                </a:cxn>
                <a:cxn ang="0">
                  <a:pos x="1457" y="517"/>
                </a:cxn>
                <a:cxn ang="0">
                  <a:pos x="1350" y="544"/>
                </a:cxn>
                <a:cxn ang="0">
                  <a:pos x="1248" y="583"/>
                </a:cxn>
                <a:cxn ang="0">
                  <a:pos x="1150" y="632"/>
                </a:cxn>
                <a:cxn ang="0">
                  <a:pos x="1056" y="691"/>
                </a:cxn>
                <a:cxn ang="0">
                  <a:pos x="969" y="759"/>
                </a:cxn>
                <a:cxn ang="0">
                  <a:pos x="887" y="837"/>
                </a:cxn>
                <a:cxn ang="0">
                  <a:pos x="812" y="921"/>
                </a:cxn>
                <a:cxn ang="0">
                  <a:pos x="743" y="1014"/>
                </a:cxn>
                <a:cxn ang="0">
                  <a:pos x="684" y="1114"/>
                </a:cxn>
                <a:cxn ang="0">
                  <a:pos x="631" y="1220"/>
                </a:cxn>
                <a:cxn ang="0">
                  <a:pos x="588" y="1332"/>
                </a:cxn>
                <a:cxn ang="0">
                  <a:pos x="553" y="1449"/>
                </a:cxn>
                <a:cxn ang="0">
                  <a:pos x="528" y="1571"/>
                </a:cxn>
                <a:cxn ang="0">
                  <a:pos x="513" y="1698"/>
                </a:cxn>
                <a:cxn ang="0">
                  <a:pos x="509" y="1794"/>
                </a:cxn>
                <a:cxn ang="0">
                  <a:pos x="509" y="1811"/>
                </a:cxn>
                <a:cxn ang="0">
                  <a:pos x="360" y="2194"/>
                </a:cxn>
                <a:cxn ang="0">
                  <a:pos x="2768" y="3036"/>
                </a:cxn>
                <a:cxn ang="0">
                  <a:pos x="2559" y="1811"/>
                </a:cxn>
                <a:cxn ang="0">
                  <a:pos x="2337" y="2193"/>
                </a:cxn>
                <a:cxn ang="0">
                  <a:pos x="2337" y="2193"/>
                </a:cxn>
                <a:cxn ang="0">
                  <a:pos x="2166" y="2192"/>
                </a:cxn>
                <a:cxn ang="0">
                  <a:pos x="2149" y="2024"/>
                </a:cxn>
                <a:cxn ang="0">
                  <a:pos x="1736" y="3036"/>
                </a:cxn>
                <a:cxn ang="0">
                  <a:pos x="1575" y="1811"/>
                </a:cxn>
                <a:cxn ang="0">
                  <a:pos x="1575" y="1811"/>
                </a:cxn>
                <a:cxn ang="0">
                  <a:pos x="1434" y="3036"/>
                </a:cxn>
                <a:cxn ang="0">
                  <a:pos x="1329" y="2024"/>
                </a:cxn>
                <a:cxn ang="0">
                  <a:pos x="1263" y="2192"/>
                </a:cxn>
                <a:cxn ang="0">
                  <a:pos x="962" y="3036"/>
                </a:cxn>
                <a:cxn ang="0">
                  <a:pos x="962" y="3036"/>
                </a:cxn>
                <a:cxn ang="0">
                  <a:pos x="756" y="2024"/>
                </a:cxn>
                <a:cxn ang="0">
                  <a:pos x="660" y="3036"/>
                </a:cxn>
                <a:cxn ang="0">
                  <a:pos x="186" y="3194"/>
                </a:cxn>
                <a:cxn ang="0">
                  <a:pos x="0" y="3353"/>
                </a:cxn>
                <a:cxn ang="0">
                  <a:pos x="0" y="3353"/>
                </a:cxn>
              </a:cxnLst>
              <a:rect l="0" t="0" r="r" b="b"/>
              <a:pathLst>
                <a:path w="3285" h="3492">
                  <a:moveTo>
                    <a:pt x="360" y="3036"/>
                  </a:moveTo>
                  <a:lnTo>
                    <a:pt x="318" y="3036"/>
                  </a:lnTo>
                  <a:lnTo>
                    <a:pt x="318" y="3176"/>
                  </a:lnTo>
                  <a:lnTo>
                    <a:pt x="2967" y="3176"/>
                  </a:lnTo>
                  <a:lnTo>
                    <a:pt x="2967" y="3036"/>
                  </a:lnTo>
                  <a:lnTo>
                    <a:pt x="2940" y="3036"/>
                  </a:lnTo>
                  <a:lnTo>
                    <a:pt x="2940" y="2194"/>
                  </a:lnTo>
                  <a:lnTo>
                    <a:pt x="3033" y="2194"/>
                  </a:lnTo>
                  <a:lnTo>
                    <a:pt x="2898" y="2024"/>
                  </a:lnTo>
                  <a:lnTo>
                    <a:pt x="2806" y="2024"/>
                  </a:lnTo>
                  <a:lnTo>
                    <a:pt x="2806" y="1794"/>
                  </a:lnTo>
                  <a:lnTo>
                    <a:pt x="2806" y="1794"/>
                  </a:lnTo>
                  <a:lnTo>
                    <a:pt x="2806" y="1794"/>
                  </a:lnTo>
                  <a:lnTo>
                    <a:pt x="2805" y="1760"/>
                  </a:lnTo>
                  <a:lnTo>
                    <a:pt x="2803" y="1727"/>
                  </a:lnTo>
                  <a:lnTo>
                    <a:pt x="2801" y="1695"/>
                  </a:lnTo>
                  <a:lnTo>
                    <a:pt x="2798" y="1661"/>
                  </a:lnTo>
                  <a:lnTo>
                    <a:pt x="2794" y="1629"/>
                  </a:lnTo>
                  <a:lnTo>
                    <a:pt x="2790" y="1597"/>
                  </a:lnTo>
                  <a:lnTo>
                    <a:pt x="2785" y="1564"/>
                  </a:lnTo>
                  <a:lnTo>
                    <a:pt x="2779" y="1532"/>
                  </a:lnTo>
                  <a:lnTo>
                    <a:pt x="2773" y="1501"/>
                  </a:lnTo>
                  <a:lnTo>
                    <a:pt x="2766" y="1469"/>
                  </a:lnTo>
                  <a:lnTo>
                    <a:pt x="2758" y="1438"/>
                  </a:lnTo>
                  <a:lnTo>
                    <a:pt x="2750" y="1408"/>
                  </a:lnTo>
                  <a:lnTo>
                    <a:pt x="2742" y="1378"/>
                  </a:lnTo>
                  <a:lnTo>
                    <a:pt x="2732" y="1347"/>
                  </a:lnTo>
                  <a:lnTo>
                    <a:pt x="2722" y="1318"/>
                  </a:lnTo>
                  <a:lnTo>
                    <a:pt x="2712" y="1289"/>
                  </a:lnTo>
                  <a:lnTo>
                    <a:pt x="2699" y="1260"/>
                  </a:lnTo>
                  <a:lnTo>
                    <a:pt x="2688" y="1231"/>
                  </a:lnTo>
                  <a:lnTo>
                    <a:pt x="2675" y="1203"/>
                  </a:lnTo>
                  <a:lnTo>
                    <a:pt x="2662" y="1175"/>
                  </a:lnTo>
                  <a:lnTo>
                    <a:pt x="2649" y="1148"/>
                  </a:lnTo>
                  <a:lnTo>
                    <a:pt x="2635" y="1121"/>
                  </a:lnTo>
                  <a:lnTo>
                    <a:pt x="2620" y="1094"/>
                  </a:lnTo>
                  <a:lnTo>
                    <a:pt x="2604" y="1068"/>
                  </a:lnTo>
                  <a:lnTo>
                    <a:pt x="2589" y="1043"/>
                  </a:lnTo>
                  <a:lnTo>
                    <a:pt x="2572" y="1017"/>
                  </a:lnTo>
                  <a:lnTo>
                    <a:pt x="2556" y="993"/>
                  </a:lnTo>
                  <a:lnTo>
                    <a:pt x="2539" y="968"/>
                  </a:lnTo>
                  <a:lnTo>
                    <a:pt x="2520" y="945"/>
                  </a:lnTo>
                  <a:lnTo>
                    <a:pt x="2502" y="921"/>
                  </a:lnTo>
                  <a:lnTo>
                    <a:pt x="2484" y="898"/>
                  </a:lnTo>
                  <a:lnTo>
                    <a:pt x="2465" y="876"/>
                  </a:lnTo>
                  <a:lnTo>
                    <a:pt x="2445" y="855"/>
                  </a:lnTo>
                  <a:lnTo>
                    <a:pt x="2424" y="834"/>
                  </a:lnTo>
                  <a:lnTo>
                    <a:pt x="2404" y="812"/>
                  </a:lnTo>
                  <a:lnTo>
                    <a:pt x="2383" y="792"/>
                  </a:lnTo>
                  <a:lnTo>
                    <a:pt x="2362" y="773"/>
                  </a:lnTo>
                  <a:lnTo>
                    <a:pt x="2339" y="754"/>
                  </a:lnTo>
                  <a:lnTo>
                    <a:pt x="2317" y="736"/>
                  </a:lnTo>
                  <a:lnTo>
                    <a:pt x="2295" y="719"/>
                  </a:lnTo>
                  <a:lnTo>
                    <a:pt x="2272" y="701"/>
                  </a:lnTo>
                  <a:lnTo>
                    <a:pt x="2248" y="684"/>
                  </a:lnTo>
                  <a:lnTo>
                    <a:pt x="2225" y="668"/>
                  </a:lnTo>
                  <a:lnTo>
                    <a:pt x="2201" y="653"/>
                  </a:lnTo>
                  <a:lnTo>
                    <a:pt x="2177" y="639"/>
                  </a:lnTo>
                  <a:lnTo>
                    <a:pt x="2151" y="625"/>
                  </a:lnTo>
                  <a:lnTo>
                    <a:pt x="2126" y="612"/>
                  </a:lnTo>
                  <a:lnTo>
                    <a:pt x="2101" y="598"/>
                  </a:lnTo>
                  <a:lnTo>
                    <a:pt x="2075" y="586"/>
                  </a:lnTo>
                  <a:lnTo>
                    <a:pt x="2049" y="575"/>
                  </a:lnTo>
                  <a:lnTo>
                    <a:pt x="2023" y="565"/>
                  </a:lnTo>
                  <a:lnTo>
                    <a:pt x="1996" y="555"/>
                  </a:lnTo>
                  <a:lnTo>
                    <a:pt x="1969" y="546"/>
                  </a:lnTo>
                  <a:lnTo>
                    <a:pt x="1942" y="538"/>
                  </a:lnTo>
                  <a:lnTo>
                    <a:pt x="1915" y="530"/>
                  </a:lnTo>
                  <a:lnTo>
                    <a:pt x="1887" y="523"/>
                  </a:lnTo>
                  <a:lnTo>
                    <a:pt x="1859" y="517"/>
                  </a:lnTo>
                  <a:lnTo>
                    <a:pt x="1831" y="512"/>
                  </a:lnTo>
                  <a:lnTo>
                    <a:pt x="1802" y="508"/>
                  </a:lnTo>
                  <a:lnTo>
                    <a:pt x="1774" y="504"/>
                  </a:lnTo>
                  <a:lnTo>
                    <a:pt x="1745" y="501"/>
                  </a:lnTo>
                  <a:lnTo>
                    <a:pt x="1715" y="499"/>
                  </a:lnTo>
                  <a:lnTo>
                    <a:pt x="1687" y="498"/>
                  </a:lnTo>
                  <a:lnTo>
                    <a:pt x="1657" y="497"/>
                  </a:lnTo>
                  <a:lnTo>
                    <a:pt x="1657" y="497"/>
                  </a:lnTo>
                  <a:lnTo>
                    <a:pt x="1633" y="498"/>
                  </a:lnTo>
                  <a:lnTo>
                    <a:pt x="1633" y="353"/>
                  </a:lnTo>
                  <a:lnTo>
                    <a:pt x="2156" y="353"/>
                  </a:lnTo>
                  <a:lnTo>
                    <a:pt x="2156" y="37"/>
                  </a:lnTo>
                  <a:lnTo>
                    <a:pt x="1633" y="37"/>
                  </a:lnTo>
                  <a:lnTo>
                    <a:pt x="1633" y="0"/>
                  </a:lnTo>
                  <a:lnTo>
                    <a:pt x="1596" y="0"/>
                  </a:lnTo>
                  <a:lnTo>
                    <a:pt x="1596" y="499"/>
                  </a:lnTo>
                  <a:lnTo>
                    <a:pt x="1596" y="499"/>
                  </a:lnTo>
                  <a:lnTo>
                    <a:pt x="1568" y="501"/>
                  </a:lnTo>
                  <a:lnTo>
                    <a:pt x="1540" y="504"/>
                  </a:lnTo>
                  <a:lnTo>
                    <a:pt x="1512" y="508"/>
                  </a:lnTo>
                  <a:lnTo>
                    <a:pt x="1485" y="512"/>
                  </a:lnTo>
                  <a:lnTo>
                    <a:pt x="1457" y="517"/>
                  </a:lnTo>
                  <a:lnTo>
                    <a:pt x="1430" y="523"/>
                  </a:lnTo>
                  <a:lnTo>
                    <a:pt x="1404" y="529"/>
                  </a:lnTo>
                  <a:lnTo>
                    <a:pt x="1377" y="536"/>
                  </a:lnTo>
                  <a:lnTo>
                    <a:pt x="1350" y="544"/>
                  </a:lnTo>
                  <a:lnTo>
                    <a:pt x="1325" y="553"/>
                  </a:lnTo>
                  <a:lnTo>
                    <a:pt x="1299" y="562"/>
                  </a:lnTo>
                  <a:lnTo>
                    <a:pt x="1273" y="572"/>
                  </a:lnTo>
                  <a:lnTo>
                    <a:pt x="1248" y="583"/>
                  </a:lnTo>
                  <a:lnTo>
                    <a:pt x="1223" y="594"/>
                  </a:lnTo>
                  <a:lnTo>
                    <a:pt x="1198" y="607"/>
                  </a:lnTo>
                  <a:lnTo>
                    <a:pt x="1173" y="619"/>
                  </a:lnTo>
                  <a:lnTo>
                    <a:pt x="1150" y="632"/>
                  </a:lnTo>
                  <a:lnTo>
                    <a:pt x="1126" y="646"/>
                  </a:lnTo>
                  <a:lnTo>
                    <a:pt x="1102" y="660"/>
                  </a:lnTo>
                  <a:lnTo>
                    <a:pt x="1079" y="675"/>
                  </a:lnTo>
                  <a:lnTo>
                    <a:pt x="1056" y="691"/>
                  </a:lnTo>
                  <a:lnTo>
                    <a:pt x="1034" y="707"/>
                  </a:lnTo>
                  <a:lnTo>
                    <a:pt x="1011" y="724"/>
                  </a:lnTo>
                  <a:lnTo>
                    <a:pt x="990" y="742"/>
                  </a:lnTo>
                  <a:lnTo>
                    <a:pt x="969" y="759"/>
                  </a:lnTo>
                  <a:lnTo>
                    <a:pt x="948" y="778"/>
                  </a:lnTo>
                  <a:lnTo>
                    <a:pt x="926" y="797"/>
                  </a:lnTo>
                  <a:lnTo>
                    <a:pt x="906" y="816"/>
                  </a:lnTo>
                  <a:lnTo>
                    <a:pt x="887" y="837"/>
                  </a:lnTo>
                  <a:lnTo>
                    <a:pt x="868" y="857"/>
                  </a:lnTo>
                  <a:lnTo>
                    <a:pt x="849" y="878"/>
                  </a:lnTo>
                  <a:lnTo>
                    <a:pt x="830" y="899"/>
                  </a:lnTo>
                  <a:lnTo>
                    <a:pt x="812" y="921"/>
                  </a:lnTo>
                  <a:lnTo>
                    <a:pt x="794" y="945"/>
                  </a:lnTo>
                  <a:lnTo>
                    <a:pt x="777" y="967"/>
                  </a:lnTo>
                  <a:lnTo>
                    <a:pt x="761" y="990"/>
                  </a:lnTo>
                  <a:lnTo>
                    <a:pt x="743" y="1014"/>
                  </a:lnTo>
                  <a:lnTo>
                    <a:pt x="728" y="1039"/>
                  </a:lnTo>
                  <a:lnTo>
                    <a:pt x="713" y="1064"/>
                  </a:lnTo>
                  <a:lnTo>
                    <a:pt x="698" y="1089"/>
                  </a:lnTo>
                  <a:lnTo>
                    <a:pt x="684" y="1114"/>
                  </a:lnTo>
                  <a:lnTo>
                    <a:pt x="670" y="1140"/>
                  </a:lnTo>
                  <a:lnTo>
                    <a:pt x="656" y="1167"/>
                  </a:lnTo>
                  <a:lnTo>
                    <a:pt x="643" y="1193"/>
                  </a:lnTo>
                  <a:lnTo>
                    <a:pt x="631" y="1220"/>
                  </a:lnTo>
                  <a:lnTo>
                    <a:pt x="619" y="1247"/>
                  </a:lnTo>
                  <a:lnTo>
                    <a:pt x="608" y="1276"/>
                  </a:lnTo>
                  <a:lnTo>
                    <a:pt x="598" y="1304"/>
                  </a:lnTo>
                  <a:lnTo>
                    <a:pt x="588" y="1332"/>
                  </a:lnTo>
                  <a:lnTo>
                    <a:pt x="578" y="1361"/>
                  </a:lnTo>
                  <a:lnTo>
                    <a:pt x="569" y="1391"/>
                  </a:lnTo>
                  <a:lnTo>
                    <a:pt x="560" y="1420"/>
                  </a:lnTo>
                  <a:lnTo>
                    <a:pt x="553" y="1449"/>
                  </a:lnTo>
                  <a:lnTo>
                    <a:pt x="546" y="1480"/>
                  </a:lnTo>
                  <a:lnTo>
                    <a:pt x="539" y="1510"/>
                  </a:lnTo>
                  <a:lnTo>
                    <a:pt x="533" y="1540"/>
                  </a:lnTo>
                  <a:lnTo>
                    <a:pt x="528" y="1571"/>
                  </a:lnTo>
                  <a:lnTo>
                    <a:pt x="523" y="1603"/>
                  </a:lnTo>
                  <a:lnTo>
                    <a:pt x="520" y="1634"/>
                  </a:lnTo>
                  <a:lnTo>
                    <a:pt x="516" y="1665"/>
                  </a:lnTo>
                  <a:lnTo>
                    <a:pt x="513" y="1698"/>
                  </a:lnTo>
                  <a:lnTo>
                    <a:pt x="511" y="1730"/>
                  </a:lnTo>
                  <a:lnTo>
                    <a:pt x="510" y="1761"/>
                  </a:lnTo>
                  <a:lnTo>
                    <a:pt x="509" y="1794"/>
                  </a:lnTo>
                  <a:lnTo>
                    <a:pt x="509" y="1794"/>
                  </a:lnTo>
                  <a:lnTo>
                    <a:pt x="509" y="1810"/>
                  </a:lnTo>
                  <a:lnTo>
                    <a:pt x="509" y="1810"/>
                  </a:lnTo>
                  <a:lnTo>
                    <a:pt x="509" y="1811"/>
                  </a:lnTo>
                  <a:lnTo>
                    <a:pt x="509" y="1811"/>
                  </a:lnTo>
                  <a:lnTo>
                    <a:pt x="509" y="2024"/>
                  </a:lnTo>
                  <a:lnTo>
                    <a:pt x="403" y="2024"/>
                  </a:lnTo>
                  <a:lnTo>
                    <a:pt x="267" y="2194"/>
                  </a:lnTo>
                  <a:lnTo>
                    <a:pt x="360" y="2194"/>
                  </a:lnTo>
                  <a:lnTo>
                    <a:pt x="360" y="3036"/>
                  </a:lnTo>
                  <a:close/>
                  <a:moveTo>
                    <a:pt x="2639" y="2193"/>
                  </a:moveTo>
                  <a:lnTo>
                    <a:pt x="2768" y="2194"/>
                  </a:lnTo>
                  <a:lnTo>
                    <a:pt x="2768" y="3036"/>
                  </a:lnTo>
                  <a:lnTo>
                    <a:pt x="2639" y="3036"/>
                  </a:lnTo>
                  <a:lnTo>
                    <a:pt x="2639" y="2193"/>
                  </a:lnTo>
                  <a:close/>
                  <a:moveTo>
                    <a:pt x="2395" y="1811"/>
                  </a:moveTo>
                  <a:lnTo>
                    <a:pt x="2559" y="1811"/>
                  </a:lnTo>
                  <a:lnTo>
                    <a:pt x="2559" y="2024"/>
                  </a:lnTo>
                  <a:lnTo>
                    <a:pt x="2395" y="2024"/>
                  </a:lnTo>
                  <a:lnTo>
                    <a:pt x="2395" y="1811"/>
                  </a:lnTo>
                  <a:close/>
                  <a:moveTo>
                    <a:pt x="2337" y="2193"/>
                  </a:moveTo>
                  <a:lnTo>
                    <a:pt x="2468" y="2193"/>
                  </a:lnTo>
                  <a:lnTo>
                    <a:pt x="2468" y="3036"/>
                  </a:lnTo>
                  <a:lnTo>
                    <a:pt x="2337" y="3036"/>
                  </a:lnTo>
                  <a:lnTo>
                    <a:pt x="2337" y="2193"/>
                  </a:lnTo>
                  <a:close/>
                  <a:moveTo>
                    <a:pt x="2166" y="3036"/>
                  </a:moveTo>
                  <a:lnTo>
                    <a:pt x="2037" y="3036"/>
                  </a:lnTo>
                  <a:lnTo>
                    <a:pt x="2037" y="2192"/>
                  </a:lnTo>
                  <a:lnTo>
                    <a:pt x="2166" y="2192"/>
                  </a:lnTo>
                  <a:lnTo>
                    <a:pt x="2166" y="3036"/>
                  </a:lnTo>
                  <a:close/>
                  <a:moveTo>
                    <a:pt x="1985" y="1811"/>
                  </a:moveTo>
                  <a:lnTo>
                    <a:pt x="2149" y="1811"/>
                  </a:lnTo>
                  <a:lnTo>
                    <a:pt x="2149" y="2024"/>
                  </a:lnTo>
                  <a:lnTo>
                    <a:pt x="1985" y="2024"/>
                  </a:lnTo>
                  <a:lnTo>
                    <a:pt x="1985" y="1811"/>
                  </a:lnTo>
                  <a:close/>
                  <a:moveTo>
                    <a:pt x="1865" y="3036"/>
                  </a:moveTo>
                  <a:lnTo>
                    <a:pt x="1736" y="3036"/>
                  </a:lnTo>
                  <a:lnTo>
                    <a:pt x="1736" y="2191"/>
                  </a:lnTo>
                  <a:lnTo>
                    <a:pt x="1865" y="2192"/>
                  </a:lnTo>
                  <a:lnTo>
                    <a:pt x="1865" y="3036"/>
                  </a:lnTo>
                  <a:close/>
                  <a:moveTo>
                    <a:pt x="1575" y="1811"/>
                  </a:moveTo>
                  <a:lnTo>
                    <a:pt x="1740" y="1811"/>
                  </a:lnTo>
                  <a:lnTo>
                    <a:pt x="1740" y="2024"/>
                  </a:lnTo>
                  <a:lnTo>
                    <a:pt x="1575" y="2024"/>
                  </a:lnTo>
                  <a:lnTo>
                    <a:pt x="1575" y="1811"/>
                  </a:lnTo>
                  <a:close/>
                  <a:moveTo>
                    <a:pt x="1434" y="2192"/>
                  </a:moveTo>
                  <a:lnTo>
                    <a:pt x="1565" y="2191"/>
                  </a:lnTo>
                  <a:lnTo>
                    <a:pt x="1565" y="3036"/>
                  </a:lnTo>
                  <a:lnTo>
                    <a:pt x="1434" y="3036"/>
                  </a:lnTo>
                  <a:lnTo>
                    <a:pt x="1434" y="2192"/>
                  </a:lnTo>
                  <a:close/>
                  <a:moveTo>
                    <a:pt x="1165" y="1811"/>
                  </a:moveTo>
                  <a:lnTo>
                    <a:pt x="1329" y="1811"/>
                  </a:lnTo>
                  <a:lnTo>
                    <a:pt x="1329" y="2024"/>
                  </a:lnTo>
                  <a:lnTo>
                    <a:pt x="1165" y="2024"/>
                  </a:lnTo>
                  <a:lnTo>
                    <a:pt x="1165" y="1811"/>
                  </a:lnTo>
                  <a:close/>
                  <a:moveTo>
                    <a:pt x="1134" y="2192"/>
                  </a:moveTo>
                  <a:lnTo>
                    <a:pt x="1263" y="2192"/>
                  </a:lnTo>
                  <a:lnTo>
                    <a:pt x="1263" y="3036"/>
                  </a:lnTo>
                  <a:lnTo>
                    <a:pt x="1134" y="3036"/>
                  </a:lnTo>
                  <a:lnTo>
                    <a:pt x="1134" y="2192"/>
                  </a:lnTo>
                  <a:close/>
                  <a:moveTo>
                    <a:pt x="962" y="3036"/>
                  </a:moveTo>
                  <a:lnTo>
                    <a:pt x="832" y="3036"/>
                  </a:lnTo>
                  <a:lnTo>
                    <a:pt x="832" y="2193"/>
                  </a:lnTo>
                  <a:lnTo>
                    <a:pt x="962" y="2193"/>
                  </a:lnTo>
                  <a:lnTo>
                    <a:pt x="962" y="3036"/>
                  </a:lnTo>
                  <a:close/>
                  <a:moveTo>
                    <a:pt x="756" y="1811"/>
                  </a:moveTo>
                  <a:lnTo>
                    <a:pt x="919" y="1811"/>
                  </a:lnTo>
                  <a:lnTo>
                    <a:pt x="919" y="2024"/>
                  </a:lnTo>
                  <a:lnTo>
                    <a:pt x="756" y="2024"/>
                  </a:lnTo>
                  <a:lnTo>
                    <a:pt x="756" y="1811"/>
                  </a:lnTo>
                  <a:close/>
                  <a:moveTo>
                    <a:pt x="531" y="2194"/>
                  </a:moveTo>
                  <a:lnTo>
                    <a:pt x="660" y="2193"/>
                  </a:lnTo>
                  <a:lnTo>
                    <a:pt x="660" y="3036"/>
                  </a:lnTo>
                  <a:lnTo>
                    <a:pt x="531" y="3036"/>
                  </a:lnTo>
                  <a:lnTo>
                    <a:pt x="531" y="2194"/>
                  </a:lnTo>
                  <a:close/>
                  <a:moveTo>
                    <a:pt x="3099" y="3194"/>
                  </a:moveTo>
                  <a:lnTo>
                    <a:pt x="186" y="3194"/>
                  </a:lnTo>
                  <a:lnTo>
                    <a:pt x="186" y="3334"/>
                  </a:lnTo>
                  <a:lnTo>
                    <a:pt x="3099" y="3334"/>
                  </a:lnTo>
                  <a:lnTo>
                    <a:pt x="3099" y="3194"/>
                  </a:lnTo>
                  <a:close/>
                  <a:moveTo>
                    <a:pt x="0" y="3353"/>
                  </a:moveTo>
                  <a:lnTo>
                    <a:pt x="0" y="3492"/>
                  </a:lnTo>
                  <a:lnTo>
                    <a:pt x="3285" y="3492"/>
                  </a:lnTo>
                  <a:lnTo>
                    <a:pt x="3285" y="3353"/>
                  </a:lnTo>
                  <a:lnTo>
                    <a:pt x="0" y="3353"/>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descr="Text group 3."/>
          <p:cNvGrpSpPr/>
          <p:nvPr/>
        </p:nvGrpSpPr>
        <p:grpSpPr>
          <a:xfrm>
            <a:off x="5257800" y="1940283"/>
            <a:ext cx="1443469" cy="1216995"/>
            <a:chOff x="5180011" y="1524000"/>
            <a:chExt cx="1443469" cy="1216995"/>
          </a:xfrm>
        </p:grpSpPr>
        <p:sp>
          <p:nvSpPr>
            <p:cNvPr id="446" name="Rectangle 445"/>
            <p:cNvSpPr>
              <a:spLocks noChangeArrowheads="1"/>
            </p:cNvSpPr>
            <p:nvPr/>
          </p:nvSpPr>
          <p:spPr bwMode="auto">
            <a:xfrm>
              <a:off x="5180011" y="2055195"/>
              <a:ext cx="1443469" cy="68580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Well articulated quality-assured-qualifications and relevant professional designations that </a:t>
              </a:r>
              <a:r>
                <a:rPr kumimoji="0" lang="en-ZA" sz="1200" b="0" i="0" u="none" strike="noStrike" kern="1200" cap="none" spc="0" normalizeH="0" baseline="0" noProof="0" dirty="0">
                  <a:ln>
                    <a:noFill/>
                  </a:ln>
                  <a:solidFill>
                    <a:srgbClr val="FFFFFF"/>
                  </a:solidFill>
                  <a:effectLst/>
                  <a:uLnTx/>
                  <a:uFillTx/>
                  <a:latin typeface="Grandview Display"/>
                  <a:ea typeface="+mn-ea"/>
                  <a:cs typeface="+mn-cs"/>
                </a:rPr>
                <a:t>instil</a:t>
              </a: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 trust and meet needs of people</a:t>
              </a:r>
            </a:p>
          </p:txBody>
        </p:sp>
        <p:grpSp>
          <p:nvGrpSpPr>
            <p:cNvPr id="797" name="Group 133"/>
            <p:cNvGrpSpPr/>
            <p:nvPr/>
          </p:nvGrpSpPr>
          <p:grpSpPr>
            <a:xfrm>
              <a:off x="5180012" y="1524000"/>
              <a:ext cx="495300" cy="475288"/>
              <a:chOff x="4471988" y="1455738"/>
              <a:chExt cx="314325" cy="301625"/>
            </a:xfrm>
            <a:solidFill>
              <a:srgbClr val="FFFFFF"/>
            </a:solidFill>
            <a:effectLst/>
          </p:grpSpPr>
          <p:sp>
            <p:nvSpPr>
              <p:cNvPr id="798" name="Rectangle 74">
                <a:extLst>
                  <a:ext uri="{C183D7F6-B498-43B3-948B-1728B52AA6E4}">
                    <adec:decorative xmlns:adec="http://schemas.microsoft.com/office/drawing/2017/decorative" xmlns="" val="1"/>
                  </a:ext>
                </a:extLst>
              </p:cNvPr>
              <p:cNvSpPr>
                <a:spLocks noChangeArrowheads="1"/>
              </p:cNvSpPr>
              <p:nvPr/>
            </p:nvSpPr>
            <p:spPr bwMode="auto">
              <a:xfrm>
                <a:off x="4581526" y="1703388"/>
                <a:ext cx="95250"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9" name="Rectangle 75">
                <a:extLst>
                  <a:ext uri="{C183D7F6-B498-43B3-948B-1728B52AA6E4}">
                    <adec:decorative xmlns:adec="http://schemas.microsoft.com/office/drawing/2017/decorative" xmlns="" val="1"/>
                  </a:ext>
                </a:extLst>
              </p:cNvPr>
              <p:cNvSpPr>
                <a:spLocks noChangeArrowheads="1"/>
              </p:cNvSpPr>
              <p:nvPr/>
            </p:nvSpPr>
            <p:spPr bwMode="auto">
              <a:xfrm>
                <a:off x="4581526" y="1724025"/>
                <a:ext cx="95250" cy="12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0" name="Rectangle 76">
                <a:extLst>
                  <a:ext uri="{C183D7F6-B498-43B3-948B-1728B52AA6E4}">
                    <adec:decorative xmlns:adec="http://schemas.microsoft.com/office/drawing/2017/decorative" xmlns="" val="1"/>
                  </a:ext>
                </a:extLst>
              </p:cNvPr>
              <p:cNvSpPr>
                <a:spLocks noChangeArrowheads="1"/>
              </p:cNvSpPr>
              <p:nvPr/>
            </p:nvSpPr>
            <p:spPr bwMode="auto">
              <a:xfrm>
                <a:off x="4581526" y="1746250"/>
                <a:ext cx="95250"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1" name="Rectangle 77">
                <a:extLst>
                  <a:ext uri="{C183D7F6-B498-43B3-948B-1728B52AA6E4}">
                    <adec:decorative xmlns:adec="http://schemas.microsoft.com/office/drawing/2017/decorative" xmlns="" val="1"/>
                  </a:ext>
                </a:extLst>
              </p:cNvPr>
              <p:cNvSpPr>
                <a:spLocks noChangeArrowheads="1"/>
              </p:cNvSpPr>
              <p:nvPr/>
            </p:nvSpPr>
            <p:spPr bwMode="auto">
              <a:xfrm>
                <a:off x="4481513" y="1703388"/>
                <a:ext cx="85725"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2" name="Rectangle 78">
                <a:extLst>
                  <a:ext uri="{C183D7F6-B498-43B3-948B-1728B52AA6E4}">
                    <adec:decorative xmlns:adec="http://schemas.microsoft.com/office/drawing/2017/decorative" xmlns="" val="1"/>
                  </a:ext>
                </a:extLst>
              </p:cNvPr>
              <p:cNvSpPr>
                <a:spLocks noChangeArrowheads="1"/>
              </p:cNvSpPr>
              <p:nvPr/>
            </p:nvSpPr>
            <p:spPr bwMode="auto">
              <a:xfrm>
                <a:off x="4692651" y="1703388"/>
                <a:ext cx="84138"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3" name="Rectangle 79">
                <a:extLst>
                  <a:ext uri="{C183D7F6-B498-43B3-948B-1728B52AA6E4}">
                    <adec:decorative xmlns:adec="http://schemas.microsoft.com/office/drawing/2017/decorative" xmlns="" val="1"/>
                  </a:ext>
                </a:extLst>
              </p:cNvPr>
              <p:cNvSpPr>
                <a:spLocks noChangeArrowheads="1"/>
              </p:cNvSpPr>
              <p:nvPr/>
            </p:nvSpPr>
            <p:spPr bwMode="auto">
              <a:xfrm>
                <a:off x="4524376" y="1544638"/>
                <a:ext cx="42863" cy="160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4" name="Rectangle 80">
                <a:extLst>
                  <a:ext uri="{C183D7F6-B498-43B3-948B-1728B52AA6E4}">
                    <adec:decorative xmlns:adec="http://schemas.microsoft.com/office/drawing/2017/decorative" xmlns="" val="1"/>
                  </a:ext>
                </a:extLst>
              </p:cNvPr>
              <p:cNvSpPr>
                <a:spLocks noChangeArrowheads="1"/>
              </p:cNvSpPr>
              <p:nvPr/>
            </p:nvSpPr>
            <p:spPr bwMode="auto">
              <a:xfrm>
                <a:off x="4608513" y="1544638"/>
                <a:ext cx="42863" cy="160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5" name="Rectangle 81">
                <a:extLst>
                  <a:ext uri="{C183D7F6-B498-43B3-948B-1728B52AA6E4}">
                    <adec:decorative xmlns:adec="http://schemas.microsoft.com/office/drawing/2017/decorative" xmlns="" val="1"/>
                  </a:ext>
                </a:extLst>
              </p:cNvPr>
              <p:cNvSpPr>
                <a:spLocks noChangeArrowheads="1"/>
              </p:cNvSpPr>
              <p:nvPr/>
            </p:nvSpPr>
            <p:spPr bwMode="auto">
              <a:xfrm>
                <a:off x="4692651" y="1544638"/>
                <a:ext cx="42863" cy="160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6" name="Freeform 82">
                <a:extLst>
                  <a:ext uri="{C183D7F6-B498-43B3-948B-1728B52AA6E4}">
                    <adec:decorative xmlns:adec="http://schemas.microsoft.com/office/drawing/2017/decorative" xmlns="" val="1"/>
                  </a:ext>
                </a:extLst>
              </p:cNvPr>
              <p:cNvSpPr>
                <a:spLocks/>
              </p:cNvSpPr>
              <p:nvPr/>
            </p:nvSpPr>
            <p:spPr bwMode="auto">
              <a:xfrm>
                <a:off x="4471988" y="1455738"/>
                <a:ext cx="314325" cy="90488"/>
              </a:xfrm>
              <a:custGeom>
                <a:avLst/>
                <a:gdLst/>
                <a:ahLst/>
                <a:cxnLst>
                  <a:cxn ang="0">
                    <a:pos x="0" y="172"/>
                  </a:cxn>
                  <a:cxn ang="0">
                    <a:pos x="296" y="0"/>
                  </a:cxn>
                  <a:cxn ang="0">
                    <a:pos x="593" y="172"/>
                  </a:cxn>
                  <a:cxn ang="0">
                    <a:pos x="0" y="172"/>
                  </a:cxn>
                </a:cxnLst>
                <a:rect l="0" t="0" r="r" b="b"/>
                <a:pathLst>
                  <a:path w="593" h="172">
                    <a:moveTo>
                      <a:pt x="0" y="172"/>
                    </a:moveTo>
                    <a:lnTo>
                      <a:pt x="296" y="0"/>
                    </a:lnTo>
                    <a:lnTo>
                      <a:pt x="593" y="172"/>
                    </a:lnTo>
                    <a:lnTo>
                      <a:pt x="0"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5" name="Group 14" descr="Text group 4."/>
          <p:cNvGrpSpPr/>
          <p:nvPr/>
        </p:nvGrpSpPr>
        <p:grpSpPr>
          <a:xfrm>
            <a:off x="7069617" y="2449425"/>
            <a:ext cx="1460450" cy="1105269"/>
            <a:chOff x="7068029" y="2033142"/>
            <a:chExt cx="1460450" cy="1105269"/>
          </a:xfrm>
        </p:grpSpPr>
        <p:sp>
          <p:nvSpPr>
            <p:cNvPr id="448" name="Rectangle 447"/>
            <p:cNvSpPr>
              <a:spLocks noChangeArrowheads="1"/>
            </p:cNvSpPr>
            <p:nvPr/>
          </p:nvSpPr>
          <p:spPr bwMode="auto">
            <a:xfrm>
              <a:off x="7068029" y="2452611"/>
              <a:ext cx="1460450" cy="68580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Grandview Display" panose="020B0502040204020203" pitchFamily="34" charset="0"/>
                  <a:ea typeface="Arial Narrow" charset="0"/>
                  <a:cs typeface="Arial Narrow" charset="0"/>
                </a:rPr>
                <a:t>We have a competent and capable team, dedicated, and resourced to further develop and maintain the </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Grandview Display" panose="020B0502040204020203" pitchFamily="34" charset="0"/>
                  <a:ea typeface="Arial Narrow" charset="0"/>
                  <a:cs typeface="Arial Narrow" charset="0"/>
                </a:rPr>
                <a:t>NQF</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alpha val="80000"/>
                    </a:srgbClr>
                  </a:solidFill>
                  <a:effectLst/>
                  <a:uLnTx/>
                  <a:uFillTx/>
                  <a:latin typeface="Arial" charset="0"/>
                  <a:ea typeface="Arial" charset="0"/>
                  <a:cs typeface="Arial" charset="0"/>
                </a:rPr>
                <a:t>. </a:t>
              </a:r>
            </a:p>
          </p:txBody>
        </p:sp>
        <p:sp>
          <p:nvSpPr>
            <p:cNvPr id="807" name="Freeform 18">
              <a:extLst>
                <a:ext uri="{C183D7F6-B498-43B3-948B-1728B52AA6E4}">
                  <adec:decorative xmlns:adec="http://schemas.microsoft.com/office/drawing/2017/decorative" xmlns="" val="1"/>
                </a:ext>
              </a:extLst>
            </p:cNvPr>
            <p:cNvSpPr>
              <a:spLocks/>
            </p:cNvSpPr>
            <p:nvPr/>
          </p:nvSpPr>
          <p:spPr bwMode="auto">
            <a:xfrm>
              <a:off x="7068029" y="2033142"/>
              <a:ext cx="580942" cy="368300"/>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descr="Text group 5."/>
          <p:cNvGrpSpPr/>
          <p:nvPr/>
        </p:nvGrpSpPr>
        <p:grpSpPr>
          <a:xfrm>
            <a:off x="8978178" y="2059622"/>
            <a:ext cx="1324240" cy="1081347"/>
            <a:chOff x="8958951" y="1643339"/>
            <a:chExt cx="1324240" cy="1081347"/>
          </a:xfrm>
        </p:grpSpPr>
        <p:sp>
          <p:nvSpPr>
            <p:cNvPr id="450" name="Rectangle 449"/>
            <p:cNvSpPr>
              <a:spLocks noChangeArrowheads="1"/>
            </p:cNvSpPr>
            <p:nvPr/>
          </p:nvSpPr>
          <p:spPr bwMode="auto">
            <a:xfrm>
              <a:off x="8958951" y="2134850"/>
              <a:ext cx="1324240" cy="589836"/>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Stakeholders and role-players who are aligned to deliver on the NQF</a:t>
              </a:r>
              <a:endParaRPr kumimoji="0" lang="en-ZA" sz="1200" b="0" i="0" u="none" strike="noStrike" kern="1200" cap="none" spc="0" normalizeH="0" baseline="0" noProof="0" dirty="0">
                <a:ln>
                  <a:noFill/>
                </a:ln>
                <a:solidFill>
                  <a:srgbClr val="FFFFFF"/>
                </a:solidFill>
                <a:effectLst/>
                <a:uLnTx/>
                <a:uFillTx/>
                <a:latin typeface="Grandview Display"/>
                <a:ea typeface="+mn-ea"/>
                <a:cs typeface="+mn-cs"/>
              </a:endParaRPr>
            </a:p>
          </p:txBody>
        </p:sp>
        <p:grpSp>
          <p:nvGrpSpPr>
            <p:cNvPr id="808" name="Group 807"/>
            <p:cNvGrpSpPr/>
            <p:nvPr/>
          </p:nvGrpSpPr>
          <p:grpSpPr>
            <a:xfrm>
              <a:off x="8958951" y="1643339"/>
              <a:ext cx="516379" cy="442259"/>
              <a:chOff x="4276165" y="1800411"/>
              <a:chExt cx="516379" cy="442259"/>
            </a:xfrm>
            <a:solidFill>
              <a:srgbClr val="FFFFFF"/>
            </a:solidFill>
            <a:effectLst/>
          </p:grpSpPr>
          <p:sp>
            <p:nvSpPr>
              <p:cNvPr id="809" name="Rectangle 325">
                <a:extLst>
                  <a:ext uri="{C183D7F6-B498-43B3-948B-1728B52AA6E4}">
                    <adec:decorative xmlns:adec="http://schemas.microsoft.com/office/drawing/2017/decorative" xmlns="" val="1"/>
                  </a:ext>
                </a:extLst>
              </p:cNvPr>
              <p:cNvSpPr>
                <a:spLocks noChangeArrowheads="1"/>
              </p:cNvSpPr>
              <p:nvPr/>
            </p:nvSpPr>
            <p:spPr bwMode="auto">
              <a:xfrm>
                <a:off x="4276165" y="1928888"/>
                <a:ext cx="66710" cy="26189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0" name="Rectangle 326">
                <a:extLst>
                  <a:ext uri="{C183D7F6-B498-43B3-948B-1728B52AA6E4}">
                    <adec:decorative xmlns:adec="http://schemas.microsoft.com/office/drawing/2017/decorative" xmlns="" val="1"/>
                  </a:ext>
                </a:extLst>
              </p:cNvPr>
              <p:cNvSpPr>
                <a:spLocks noChangeArrowheads="1"/>
              </p:cNvSpPr>
              <p:nvPr/>
            </p:nvSpPr>
            <p:spPr bwMode="auto">
              <a:xfrm>
                <a:off x="4276165" y="2215491"/>
                <a:ext cx="66710"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1" name="Rectangle 327">
                <a:extLst>
                  <a:ext uri="{C183D7F6-B498-43B3-948B-1728B52AA6E4}">
                    <adec:decorative xmlns:adec="http://schemas.microsoft.com/office/drawing/2017/decorative" xmlns="" val="1"/>
                  </a:ext>
                </a:extLst>
              </p:cNvPr>
              <p:cNvSpPr>
                <a:spLocks noChangeArrowheads="1"/>
              </p:cNvSpPr>
              <p:nvPr/>
            </p:nvSpPr>
            <p:spPr bwMode="auto">
              <a:xfrm>
                <a:off x="4367581" y="1800411"/>
                <a:ext cx="64239" cy="390373"/>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2" name="Rectangle 328">
                <a:extLst>
                  <a:ext uri="{C183D7F6-B498-43B3-948B-1728B52AA6E4}">
                    <adec:decorative xmlns:adec="http://schemas.microsoft.com/office/drawing/2017/decorative" xmlns="" val="1"/>
                  </a:ext>
                </a:extLst>
              </p:cNvPr>
              <p:cNvSpPr>
                <a:spLocks noChangeArrowheads="1"/>
              </p:cNvSpPr>
              <p:nvPr/>
            </p:nvSpPr>
            <p:spPr bwMode="auto">
              <a:xfrm>
                <a:off x="4367581" y="2215491"/>
                <a:ext cx="64239"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3" name="Rectangle 329">
                <a:extLst>
                  <a:ext uri="{C183D7F6-B498-43B3-948B-1728B52AA6E4}">
                    <adec:decorative xmlns:adec="http://schemas.microsoft.com/office/drawing/2017/decorative" xmlns="" val="1"/>
                  </a:ext>
                </a:extLst>
              </p:cNvPr>
              <p:cNvSpPr>
                <a:spLocks noChangeArrowheads="1"/>
              </p:cNvSpPr>
              <p:nvPr/>
            </p:nvSpPr>
            <p:spPr bwMode="auto">
              <a:xfrm>
                <a:off x="4456527" y="1862180"/>
                <a:ext cx="66710" cy="32860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4" name="Rectangle 330">
                <a:extLst>
                  <a:ext uri="{C183D7F6-B498-43B3-948B-1728B52AA6E4}">
                    <adec:decorative xmlns:adec="http://schemas.microsoft.com/office/drawing/2017/decorative" xmlns="" val="1"/>
                  </a:ext>
                </a:extLst>
              </p:cNvPr>
              <p:cNvSpPr>
                <a:spLocks noChangeArrowheads="1"/>
              </p:cNvSpPr>
              <p:nvPr/>
            </p:nvSpPr>
            <p:spPr bwMode="auto">
              <a:xfrm>
                <a:off x="4456527" y="2215491"/>
                <a:ext cx="66710"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5" name="Rectangle 331">
                <a:extLst>
                  <a:ext uri="{C183D7F6-B498-43B3-948B-1728B52AA6E4}">
                    <adec:decorative xmlns:adec="http://schemas.microsoft.com/office/drawing/2017/decorative" xmlns="" val="1"/>
                  </a:ext>
                </a:extLst>
              </p:cNvPr>
              <p:cNvSpPr>
                <a:spLocks noChangeArrowheads="1"/>
              </p:cNvSpPr>
              <p:nvPr/>
            </p:nvSpPr>
            <p:spPr bwMode="auto">
              <a:xfrm>
                <a:off x="4547944" y="1965950"/>
                <a:ext cx="64239" cy="22483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6" name="Rectangle 332">
                <a:extLst>
                  <a:ext uri="{C183D7F6-B498-43B3-948B-1728B52AA6E4}">
                    <adec:decorative xmlns:adec="http://schemas.microsoft.com/office/drawing/2017/decorative" xmlns="" val="1"/>
                  </a:ext>
                </a:extLst>
              </p:cNvPr>
              <p:cNvSpPr>
                <a:spLocks noChangeArrowheads="1"/>
              </p:cNvSpPr>
              <p:nvPr/>
            </p:nvSpPr>
            <p:spPr bwMode="auto">
              <a:xfrm>
                <a:off x="4547944" y="2215491"/>
                <a:ext cx="64239"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7" name="Rectangle 333">
                <a:extLst>
                  <a:ext uri="{C183D7F6-B498-43B3-948B-1728B52AA6E4}">
                    <adec:decorative xmlns:adec="http://schemas.microsoft.com/office/drawing/2017/decorative" xmlns="" val="1"/>
                  </a:ext>
                </a:extLst>
              </p:cNvPr>
              <p:cNvSpPr>
                <a:spLocks noChangeArrowheads="1"/>
              </p:cNvSpPr>
              <p:nvPr/>
            </p:nvSpPr>
            <p:spPr bwMode="auto">
              <a:xfrm>
                <a:off x="4639360" y="2045013"/>
                <a:ext cx="64239" cy="148243"/>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8" name="Rectangle 334">
                <a:extLst>
                  <a:ext uri="{C183D7F6-B498-43B3-948B-1728B52AA6E4}">
                    <adec:decorative xmlns:adec="http://schemas.microsoft.com/office/drawing/2017/decorative" xmlns="" val="1"/>
                  </a:ext>
                </a:extLst>
              </p:cNvPr>
              <p:cNvSpPr>
                <a:spLocks noChangeArrowheads="1"/>
              </p:cNvSpPr>
              <p:nvPr/>
            </p:nvSpPr>
            <p:spPr bwMode="auto">
              <a:xfrm>
                <a:off x="4639360" y="2215491"/>
                <a:ext cx="64239"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9" name="Rectangle 335">
                <a:extLst>
                  <a:ext uri="{C183D7F6-B498-43B3-948B-1728B52AA6E4}">
                    <adec:decorative xmlns:adec="http://schemas.microsoft.com/office/drawing/2017/decorative" xmlns="" val="1"/>
                  </a:ext>
                </a:extLst>
              </p:cNvPr>
              <p:cNvSpPr>
                <a:spLocks noChangeArrowheads="1"/>
              </p:cNvSpPr>
              <p:nvPr/>
            </p:nvSpPr>
            <p:spPr bwMode="auto">
              <a:xfrm>
                <a:off x="4728305" y="1884415"/>
                <a:ext cx="64239" cy="30389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 name="Rectangle 336">
                <a:extLst>
                  <a:ext uri="{C183D7F6-B498-43B3-948B-1728B52AA6E4}">
                    <adec:decorative xmlns:adec="http://schemas.microsoft.com/office/drawing/2017/decorative" xmlns="" val="1"/>
                  </a:ext>
                </a:extLst>
              </p:cNvPr>
              <p:cNvSpPr>
                <a:spLocks noChangeArrowheads="1"/>
              </p:cNvSpPr>
              <p:nvPr/>
            </p:nvSpPr>
            <p:spPr bwMode="auto">
              <a:xfrm>
                <a:off x="4728305" y="2215491"/>
                <a:ext cx="64239"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7" name="Group 16" descr="Text group 6."/>
          <p:cNvGrpSpPr/>
          <p:nvPr/>
        </p:nvGrpSpPr>
        <p:grpSpPr>
          <a:xfrm>
            <a:off x="10576383" y="2842088"/>
            <a:ext cx="1463217" cy="1213363"/>
            <a:chOff x="10539516" y="2425805"/>
            <a:chExt cx="1463217" cy="1213363"/>
          </a:xfrm>
        </p:grpSpPr>
        <p:sp>
          <p:nvSpPr>
            <p:cNvPr id="452" name="Rectangle 451"/>
            <p:cNvSpPr>
              <a:spLocks noChangeArrowheads="1"/>
            </p:cNvSpPr>
            <p:nvPr/>
          </p:nvSpPr>
          <p:spPr bwMode="auto">
            <a:xfrm>
              <a:off x="10539516" y="2953368"/>
              <a:ext cx="1463217" cy="68580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DHET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Grandview Display"/>
                  <a:ea typeface="+mn-ea"/>
                  <a:cs typeface="+mn-cs"/>
                </a:rPr>
                <a:t>1</a:t>
              </a: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.Expanded Access;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Grandview Display"/>
                  <a:ea typeface="+mn-ea"/>
                  <a:cs typeface="+mn-cs"/>
                </a:rPr>
                <a:t>2.</a:t>
              </a: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 Improved Efficiency;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Grandview Display"/>
                  <a:ea typeface="+mn-ea"/>
                  <a:cs typeface="+mn-cs"/>
                </a:rPr>
                <a:t>3.</a:t>
              </a:r>
              <a:r>
                <a:rPr kumimoji="0" lang="en-US" sz="1200" b="0" i="0" u="none" strike="noStrike" kern="1200" cap="none" spc="0" normalizeH="0" baseline="0" noProof="0" dirty="0">
                  <a:ln>
                    <a:noFill/>
                  </a:ln>
                  <a:solidFill>
                    <a:srgbClr val="FFFFFF"/>
                  </a:solidFill>
                  <a:effectLst/>
                  <a:uLnTx/>
                  <a:uFillTx/>
                  <a:latin typeface="Grandview Display"/>
                  <a:ea typeface="+mn-ea"/>
                  <a:cs typeface="+mn-cs"/>
                </a:rPr>
                <a:t> Improved Quality</a:t>
              </a:r>
            </a:p>
          </p:txBody>
        </p:sp>
        <p:grpSp>
          <p:nvGrpSpPr>
            <p:cNvPr id="821" name="Group 820"/>
            <p:cNvGrpSpPr/>
            <p:nvPr/>
          </p:nvGrpSpPr>
          <p:grpSpPr>
            <a:xfrm>
              <a:off x="10539517" y="2425805"/>
              <a:ext cx="548933" cy="492369"/>
              <a:chOff x="2725738" y="1008063"/>
              <a:chExt cx="2711450" cy="2432049"/>
            </a:xfrm>
            <a:solidFill>
              <a:srgbClr val="FFFFFF"/>
            </a:solidFill>
            <a:effectLst/>
          </p:grpSpPr>
          <p:sp>
            <p:nvSpPr>
              <p:cNvPr id="822" name="Freeform 21">
                <a:extLst>
                  <a:ext uri="{C183D7F6-B498-43B3-948B-1728B52AA6E4}">
                    <adec:decorative xmlns:adec="http://schemas.microsoft.com/office/drawing/2017/decorative" xmlns="" val="1"/>
                  </a:ext>
                </a:extLst>
              </p:cNvPr>
              <p:cNvSpPr>
                <a:spLocks/>
              </p:cNvSpPr>
              <p:nvPr/>
            </p:nvSpPr>
            <p:spPr bwMode="auto">
              <a:xfrm>
                <a:off x="4130673" y="1028700"/>
                <a:ext cx="1306515" cy="2411412"/>
              </a:xfrm>
              <a:custGeom>
                <a:avLst/>
                <a:gdLst/>
                <a:ahLst/>
                <a:cxnLst>
                  <a:cxn ang="0">
                    <a:pos x="682" y="0"/>
                  </a:cxn>
                  <a:cxn ang="0">
                    <a:pos x="682" y="0"/>
                  </a:cxn>
                  <a:cxn ang="0">
                    <a:pos x="653" y="3"/>
                  </a:cxn>
                  <a:cxn ang="0">
                    <a:pos x="576" y="18"/>
                  </a:cxn>
                  <a:cxn ang="0">
                    <a:pos x="525" y="27"/>
                  </a:cxn>
                  <a:cxn ang="0">
                    <a:pos x="466" y="42"/>
                  </a:cxn>
                  <a:cxn ang="0">
                    <a:pos x="404" y="58"/>
                  </a:cxn>
                  <a:cxn ang="0">
                    <a:pos x="342" y="78"/>
                  </a:cxn>
                  <a:cxn ang="0">
                    <a:pos x="278" y="104"/>
                  </a:cxn>
                  <a:cxn ang="0">
                    <a:pos x="247" y="117"/>
                  </a:cxn>
                  <a:cxn ang="0">
                    <a:pos x="216" y="131"/>
                  </a:cxn>
                  <a:cxn ang="0">
                    <a:pos x="187" y="146"/>
                  </a:cxn>
                  <a:cxn ang="0">
                    <a:pos x="157" y="164"/>
                  </a:cxn>
                  <a:cxn ang="0">
                    <a:pos x="132" y="181"/>
                  </a:cxn>
                  <a:cxn ang="0">
                    <a:pos x="106" y="201"/>
                  </a:cxn>
                  <a:cxn ang="0">
                    <a:pos x="84" y="221"/>
                  </a:cxn>
                  <a:cxn ang="0">
                    <a:pos x="62" y="241"/>
                  </a:cxn>
                  <a:cxn ang="0">
                    <a:pos x="44" y="265"/>
                  </a:cxn>
                  <a:cxn ang="0">
                    <a:pos x="29" y="287"/>
                  </a:cxn>
                  <a:cxn ang="0">
                    <a:pos x="17" y="312"/>
                  </a:cxn>
                  <a:cxn ang="0">
                    <a:pos x="7" y="340"/>
                  </a:cxn>
                  <a:cxn ang="0">
                    <a:pos x="2" y="367"/>
                  </a:cxn>
                  <a:cxn ang="0">
                    <a:pos x="0" y="396"/>
                  </a:cxn>
                  <a:cxn ang="0">
                    <a:pos x="0" y="396"/>
                  </a:cxn>
                  <a:cxn ang="0">
                    <a:pos x="0" y="1519"/>
                  </a:cxn>
                  <a:cxn ang="0">
                    <a:pos x="0" y="1519"/>
                  </a:cxn>
                  <a:cxn ang="0">
                    <a:pos x="0" y="1505"/>
                  </a:cxn>
                  <a:cxn ang="0">
                    <a:pos x="2" y="1490"/>
                  </a:cxn>
                  <a:cxn ang="0">
                    <a:pos x="4" y="1477"/>
                  </a:cxn>
                  <a:cxn ang="0">
                    <a:pos x="7" y="1463"/>
                  </a:cxn>
                  <a:cxn ang="0">
                    <a:pos x="13" y="1450"/>
                  </a:cxn>
                  <a:cxn ang="0">
                    <a:pos x="18" y="1435"/>
                  </a:cxn>
                  <a:cxn ang="0">
                    <a:pos x="33" y="1411"/>
                  </a:cxn>
                  <a:cxn ang="0">
                    <a:pos x="51" y="1388"/>
                  </a:cxn>
                  <a:cxn ang="0">
                    <a:pos x="73" y="1364"/>
                  </a:cxn>
                  <a:cxn ang="0">
                    <a:pos x="99" y="1344"/>
                  </a:cxn>
                  <a:cxn ang="0">
                    <a:pos x="126" y="1324"/>
                  </a:cxn>
                  <a:cxn ang="0">
                    <a:pos x="155" y="1304"/>
                  </a:cxn>
                  <a:cxn ang="0">
                    <a:pos x="188" y="1287"/>
                  </a:cxn>
                  <a:cxn ang="0">
                    <a:pos x="221" y="1271"/>
                  </a:cxn>
                  <a:cxn ang="0">
                    <a:pos x="258" y="1254"/>
                  </a:cxn>
                  <a:cxn ang="0">
                    <a:pos x="294" y="1241"/>
                  </a:cxn>
                  <a:cxn ang="0">
                    <a:pos x="331" y="1227"/>
                  </a:cxn>
                  <a:cxn ang="0">
                    <a:pos x="410" y="1205"/>
                  </a:cxn>
                  <a:cxn ang="0">
                    <a:pos x="486" y="1185"/>
                  </a:cxn>
                  <a:cxn ang="0">
                    <a:pos x="561" y="1168"/>
                  </a:cxn>
                  <a:cxn ang="0">
                    <a:pos x="631" y="1155"/>
                  </a:cxn>
                  <a:cxn ang="0">
                    <a:pos x="693" y="1146"/>
                  </a:cxn>
                  <a:cxn ang="0">
                    <a:pos x="788" y="1133"/>
                  </a:cxn>
                  <a:cxn ang="0">
                    <a:pos x="823" y="1130"/>
                  </a:cxn>
                  <a:cxn ang="0">
                    <a:pos x="682" y="0"/>
                  </a:cxn>
                </a:cxnLst>
                <a:rect l="0" t="0" r="r" b="b"/>
                <a:pathLst>
                  <a:path w="823" h="1519">
                    <a:moveTo>
                      <a:pt x="682" y="0"/>
                    </a:moveTo>
                    <a:lnTo>
                      <a:pt x="682" y="0"/>
                    </a:lnTo>
                    <a:lnTo>
                      <a:pt x="653" y="3"/>
                    </a:lnTo>
                    <a:lnTo>
                      <a:pt x="576" y="18"/>
                    </a:lnTo>
                    <a:lnTo>
                      <a:pt x="525" y="27"/>
                    </a:lnTo>
                    <a:lnTo>
                      <a:pt x="466" y="42"/>
                    </a:lnTo>
                    <a:lnTo>
                      <a:pt x="404" y="58"/>
                    </a:lnTo>
                    <a:lnTo>
                      <a:pt x="342" y="78"/>
                    </a:lnTo>
                    <a:lnTo>
                      <a:pt x="278" y="104"/>
                    </a:lnTo>
                    <a:lnTo>
                      <a:pt x="247" y="117"/>
                    </a:lnTo>
                    <a:lnTo>
                      <a:pt x="216" y="131"/>
                    </a:lnTo>
                    <a:lnTo>
                      <a:pt x="187" y="146"/>
                    </a:lnTo>
                    <a:lnTo>
                      <a:pt x="157" y="164"/>
                    </a:lnTo>
                    <a:lnTo>
                      <a:pt x="132" y="181"/>
                    </a:lnTo>
                    <a:lnTo>
                      <a:pt x="106" y="201"/>
                    </a:lnTo>
                    <a:lnTo>
                      <a:pt x="84" y="221"/>
                    </a:lnTo>
                    <a:lnTo>
                      <a:pt x="62" y="241"/>
                    </a:lnTo>
                    <a:lnTo>
                      <a:pt x="44" y="265"/>
                    </a:lnTo>
                    <a:lnTo>
                      <a:pt x="29" y="287"/>
                    </a:lnTo>
                    <a:lnTo>
                      <a:pt x="17" y="312"/>
                    </a:lnTo>
                    <a:lnTo>
                      <a:pt x="7" y="340"/>
                    </a:lnTo>
                    <a:lnTo>
                      <a:pt x="2" y="367"/>
                    </a:lnTo>
                    <a:lnTo>
                      <a:pt x="0" y="396"/>
                    </a:lnTo>
                    <a:lnTo>
                      <a:pt x="0" y="396"/>
                    </a:lnTo>
                    <a:lnTo>
                      <a:pt x="0" y="1519"/>
                    </a:lnTo>
                    <a:lnTo>
                      <a:pt x="0" y="1519"/>
                    </a:lnTo>
                    <a:lnTo>
                      <a:pt x="0" y="1505"/>
                    </a:lnTo>
                    <a:lnTo>
                      <a:pt x="2" y="1490"/>
                    </a:lnTo>
                    <a:lnTo>
                      <a:pt x="4" y="1477"/>
                    </a:lnTo>
                    <a:lnTo>
                      <a:pt x="7" y="1463"/>
                    </a:lnTo>
                    <a:lnTo>
                      <a:pt x="13" y="1450"/>
                    </a:lnTo>
                    <a:lnTo>
                      <a:pt x="18" y="1435"/>
                    </a:lnTo>
                    <a:lnTo>
                      <a:pt x="33" y="1411"/>
                    </a:lnTo>
                    <a:lnTo>
                      <a:pt x="51" y="1388"/>
                    </a:lnTo>
                    <a:lnTo>
                      <a:pt x="73" y="1364"/>
                    </a:lnTo>
                    <a:lnTo>
                      <a:pt x="99" y="1344"/>
                    </a:lnTo>
                    <a:lnTo>
                      <a:pt x="126" y="1324"/>
                    </a:lnTo>
                    <a:lnTo>
                      <a:pt x="155" y="1304"/>
                    </a:lnTo>
                    <a:lnTo>
                      <a:pt x="188" y="1287"/>
                    </a:lnTo>
                    <a:lnTo>
                      <a:pt x="221" y="1271"/>
                    </a:lnTo>
                    <a:lnTo>
                      <a:pt x="258" y="1254"/>
                    </a:lnTo>
                    <a:lnTo>
                      <a:pt x="294" y="1241"/>
                    </a:lnTo>
                    <a:lnTo>
                      <a:pt x="331" y="1227"/>
                    </a:lnTo>
                    <a:lnTo>
                      <a:pt x="410" y="1205"/>
                    </a:lnTo>
                    <a:lnTo>
                      <a:pt x="486" y="1185"/>
                    </a:lnTo>
                    <a:lnTo>
                      <a:pt x="561" y="1168"/>
                    </a:lnTo>
                    <a:lnTo>
                      <a:pt x="631" y="1155"/>
                    </a:lnTo>
                    <a:lnTo>
                      <a:pt x="693" y="1146"/>
                    </a:lnTo>
                    <a:lnTo>
                      <a:pt x="788" y="1133"/>
                    </a:lnTo>
                    <a:lnTo>
                      <a:pt x="823" y="1130"/>
                    </a:lnTo>
                    <a:lnTo>
                      <a:pt x="6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3" name="Freeform 22">
                <a:extLst>
                  <a:ext uri="{C183D7F6-B498-43B3-948B-1728B52AA6E4}">
                    <adec:decorative xmlns:adec="http://schemas.microsoft.com/office/drawing/2017/decorative" xmlns="" val="1"/>
                  </a:ext>
                </a:extLst>
              </p:cNvPr>
              <p:cNvSpPr>
                <a:spLocks/>
              </p:cNvSpPr>
              <p:nvPr/>
            </p:nvSpPr>
            <p:spPr bwMode="auto">
              <a:xfrm>
                <a:off x="2725738" y="1008063"/>
                <a:ext cx="1265236" cy="2412998"/>
              </a:xfrm>
              <a:custGeom>
                <a:avLst/>
                <a:gdLst/>
                <a:ahLst/>
                <a:cxnLst>
                  <a:cxn ang="0">
                    <a:pos x="141" y="0"/>
                  </a:cxn>
                  <a:cxn ang="0">
                    <a:pos x="141" y="0"/>
                  </a:cxn>
                  <a:cxn ang="0">
                    <a:pos x="170" y="4"/>
                  </a:cxn>
                  <a:cxn ang="0">
                    <a:pos x="243" y="16"/>
                  </a:cxn>
                  <a:cxn ang="0">
                    <a:pos x="293" y="27"/>
                  </a:cxn>
                  <a:cxn ang="0">
                    <a:pos x="349" y="42"/>
                  </a:cxn>
                  <a:cxn ang="0">
                    <a:pos x="408" y="58"/>
                  </a:cxn>
                  <a:cxn ang="0">
                    <a:pos x="470" y="78"/>
                  </a:cxn>
                  <a:cxn ang="0">
                    <a:pos x="530" y="102"/>
                  </a:cxn>
                  <a:cxn ang="0">
                    <a:pos x="561" y="117"/>
                  </a:cxn>
                  <a:cxn ang="0">
                    <a:pos x="591" y="132"/>
                  </a:cxn>
                  <a:cxn ang="0">
                    <a:pos x="618" y="146"/>
                  </a:cxn>
                  <a:cxn ang="0">
                    <a:pos x="646" y="163"/>
                  </a:cxn>
                  <a:cxn ang="0">
                    <a:pos x="671" y="181"/>
                  </a:cxn>
                  <a:cxn ang="0">
                    <a:pos x="695" y="199"/>
                  </a:cxn>
                  <a:cxn ang="0">
                    <a:pos x="717" y="219"/>
                  </a:cxn>
                  <a:cxn ang="0">
                    <a:pos x="737" y="241"/>
                  </a:cxn>
                  <a:cxn ang="0">
                    <a:pos x="755" y="263"/>
                  </a:cxn>
                  <a:cxn ang="0">
                    <a:pos x="770" y="287"/>
                  </a:cxn>
                  <a:cxn ang="0">
                    <a:pos x="781" y="313"/>
                  </a:cxn>
                  <a:cxn ang="0">
                    <a:pos x="790" y="338"/>
                  </a:cxn>
                  <a:cxn ang="0">
                    <a:pos x="795" y="366"/>
                  </a:cxn>
                  <a:cxn ang="0">
                    <a:pos x="797" y="395"/>
                  </a:cxn>
                  <a:cxn ang="0">
                    <a:pos x="797" y="395"/>
                  </a:cxn>
                  <a:cxn ang="0">
                    <a:pos x="797" y="1520"/>
                  </a:cxn>
                  <a:cxn ang="0">
                    <a:pos x="797" y="1520"/>
                  </a:cxn>
                  <a:cxn ang="0">
                    <a:pos x="797" y="1505"/>
                  </a:cxn>
                  <a:cxn ang="0">
                    <a:pos x="795" y="1490"/>
                  </a:cxn>
                  <a:cxn ang="0">
                    <a:pos x="794" y="1476"/>
                  </a:cxn>
                  <a:cxn ang="0">
                    <a:pos x="790" y="1463"/>
                  </a:cxn>
                  <a:cxn ang="0">
                    <a:pos x="779" y="1435"/>
                  </a:cxn>
                  <a:cxn ang="0">
                    <a:pos x="764" y="1410"/>
                  </a:cxn>
                  <a:cxn ang="0">
                    <a:pos x="748" y="1386"/>
                  </a:cxn>
                  <a:cxn ang="0">
                    <a:pos x="726" y="1364"/>
                  </a:cxn>
                  <a:cxn ang="0">
                    <a:pos x="702" y="1342"/>
                  </a:cxn>
                  <a:cxn ang="0">
                    <a:pos x="677" y="1322"/>
                  </a:cxn>
                  <a:cxn ang="0">
                    <a:pos x="647" y="1304"/>
                  </a:cxn>
                  <a:cxn ang="0">
                    <a:pos x="616" y="1285"/>
                  </a:cxn>
                  <a:cxn ang="0">
                    <a:pos x="583" y="1269"/>
                  </a:cxn>
                  <a:cxn ang="0">
                    <a:pos x="549" y="1254"/>
                  </a:cxn>
                  <a:cxn ang="0">
                    <a:pos x="512" y="1240"/>
                  </a:cxn>
                  <a:cxn ang="0">
                    <a:pos x="475" y="1227"/>
                  </a:cxn>
                  <a:cxn ang="0">
                    <a:pos x="402" y="1203"/>
                  </a:cxn>
                  <a:cxn ang="0">
                    <a:pos x="327" y="1185"/>
                  </a:cxn>
                  <a:cxn ang="0">
                    <a:pos x="254" y="1168"/>
                  </a:cxn>
                  <a:cxn ang="0">
                    <a:pos x="187" y="1156"/>
                  </a:cxn>
                  <a:cxn ang="0">
                    <a:pos x="126" y="1145"/>
                  </a:cxn>
                  <a:cxn ang="0">
                    <a:pos x="35" y="1134"/>
                  </a:cxn>
                  <a:cxn ang="0">
                    <a:pos x="0" y="1130"/>
                  </a:cxn>
                  <a:cxn ang="0">
                    <a:pos x="141" y="0"/>
                  </a:cxn>
                </a:cxnLst>
                <a:rect l="0" t="0" r="r" b="b"/>
                <a:pathLst>
                  <a:path w="797" h="1520">
                    <a:moveTo>
                      <a:pt x="141" y="0"/>
                    </a:moveTo>
                    <a:lnTo>
                      <a:pt x="141" y="0"/>
                    </a:lnTo>
                    <a:lnTo>
                      <a:pt x="170" y="4"/>
                    </a:lnTo>
                    <a:lnTo>
                      <a:pt x="243" y="16"/>
                    </a:lnTo>
                    <a:lnTo>
                      <a:pt x="293" y="27"/>
                    </a:lnTo>
                    <a:lnTo>
                      <a:pt x="349" y="42"/>
                    </a:lnTo>
                    <a:lnTo>
                      <a:pt x="408" y="58"/>
                    </a:lnTo>
                    <a:lnTo>
                      <a:pt x="470" y="78"/>
                    </a:lnTo>
                    <a:lnTo>
                      <a:pt x="530" y="102"/>
                    </a:lnTo>
                    <a:lnTo>
                      <a:pt x="561" y="117"/>
                    </a:lnTo>
                    <a:lnTo>
                      <a:pt x="591" y="132"/>
                    </a:lnTo>
                    <a:lnTo>
                      <a:pt x="618" y="146"/>
                    </a:lnTo>
                    <a:lnTo>
                      <a:pt x="646" y="163"/>
                    </a:lnTo>
                    <a:lnTo>
                      <a:pt x="671" y="181"/>
                    </a:lnTo>
                    <a:lnTo>
                      <a:pt x="695" y="199"/>
                    </a:lnTo>
                    <a:lnTo>
                      <a:pt x="717" y="219"/>
                    </a:lnTo>
                    <a:lnTo>
                      <a:pt x="737" y="241"/>
                    </a:lnTo>
                    <a:lnTo>
                      <a:pt x="755" y="263"/>
                    </a:lnTo>
                    <a:lnTo>
                      <a:pt x="770" y="287"/>
                    </a:lnTo>
                    <a:lnTo>
                      <a:pt x="781" y="313"/>
                    </a:lnTo>
                    <a:lnTo>
                      <a:pt x="790" y="338"/>
                    </a:lnTo>
                    <a:lnTo>
                      <a:pt x="795" y="366"/>
                    </a:lnTo>
                    <a:lnTo>
                      <a:pt x="797" y="395"/>
                    </a:lnTo>
                    <a:lnTo>
                      <a:pt x="797" y="395"/>
                    </a:lnTo>
                    <a:lnTo>
                      <a:pt x="797" y="1520"/>
                    </a:lnTo>
                    <a:lnTo>
                      <a:pt x="797" y="1520"/>
                    </a:lnTo>
                    <a:lnTo>
                      <a:pt x="797" y="1505"/>
                    </a:lnTo>
                    <a:lnTo>
                      <a:pt x="795" y="1490"/>
                    </a:lnTo>
                    <a:lnTo>
                      <a:pt x="794" y="1476"/>
                    </a:lnTo>
                    <a:lnTo>
                      <a:pt x="790" y="1463"/>
                    </a:lnTo>
                    <a:lnTo>
                      <a:pt x="779" y="1435"/>
                    </a:lnTo>
                    <a:lnTo>
                      <a:pt x="764" y="1410"/>
                    </a:lnTo>
                    <a:lnTo>
                      <a:pt x="748" y="1386"/>
                    </a:lnTo>
                    <a:lnTo>
                      <a:pt x="726" y="1364"/>
                    </a:lnTo>
                    <a:lnTo>
                      <a:pt x="702" y="1342"/>
                    </a:lnTo>
                    <a:lnTo>
                      <a:pt x="677" y="1322"/>
                    </a:lnTo>
                    <a:lnTo>
                      <a:pt x="647" y="1304"/>
                    </a:lnTo>
                    <a:lnTo>
                      <a:pt x="616" y="1285"/>
                    </a:lnTo>
                    <a:lnTo>
                      <a:pt x="583" y="1269"/>
                    </a:lnTo>
                    <a:lnTo>
                      <a:pt x="549" y="1254"/>
                    </a:lnTo>
                    <a:lnTo>
                      <a:pt x="512" y="1240"/>
                    </a:lnTo>
                    <a:lnTo>
                      <a:pt x="475" y="1227"/>
                    </a:lnTo>
                    <a:lnTo>
                      <a:pt x="402" y="1203"/>
                    </a:lnTo>
                    <a:lnTo>
                      <a:pt x="327" y="1185"/>
                    </a:lnTo>
                    <a:lnTo>
                      <a:pt x="254" y="1168"/>
                    </a:lnTo>
                    <a:lnTo>
                      <a:pt x="187" y="1156"/>
                    </a:lnTo>
                    <a:lnTo>
                      <a:pt x="126" y="1145"/>
                    </a:lnTo>
                    <a:lnTo>
                      <a:pt x="35" y="1134"/>
                    </a:lnTo>
                    <a:lnTo>
                      <a:pt x="0" y="1130"/>
                    </a:lnTo>
                    <a:lnTo>
                      <a:pt x="1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xmlns="" val="28509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decel="5000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200"/>
                                        </p:tgtEl>
                                        <p:attrNameLst>
                                          <p:attrName>style.visibility</p:attrName>
                                        </p:attrNameLst>
                                      </p:cBhvr>
                                      <p:to>
                                        <p:strVal val="visible"/>
                                      </p:to>
                                    </p:set>
                                    <p:anim calcmode="lin" valueType="num">
                                      <p:cBhvr additive="base">
                                        <p:cTn id="23" dur="500" fill="hold"/>
                                        <p:tgtEl>
                                          <p:spTgt spid="200"/>
                                        </p:tgtEl>
                                        <p:attrNameLst>
                                          <p:attrName>ppt_x</p:attrName>
                                        </p:attrNameLst>
                                      </p:cBhvr>
                                      <p:tavLst>
                                        <p:tav tm="0">
                                          <p:val>
                                            <p:strVal val="#ppt_x"/>
                                          </p:val>
                                        </p:tav>
                                        <p:tav tm="100000">
                                          <p:val>
                                            <p:strVal val="#ppt_x"/>
                                          </p:val>
                                        </p:tav>
                                      </p:tavLst>
                                    </p:anim>
                                    <p:anim calcmode="lin" valueType="num">
                                      <p:cBhvr additive="base">
                                        <p:cTn id="24" dur="500" fill="hold"/>
                                        <p:tgtEl>
                                          <p:spTgt spid="2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 decel="50000" fill="hold" nodeType="afterEffect">
                                  <p:stCondLst>
                                    <p:cond delay="0"/>
                                  </p:stCondLst>
                                  <p:childTnLst>
                                    <p:set>
                                      <p:cBhvr>
                                        <p:cTn id="27" dur="1" fill="hold">
                                          <p:stCondLst>
                                            <p:cond delay="0"/>
                                          </p:stCondLst>
                                        </p:cTn>
                                        <p:tgtEl>
                                          <p:spTgt spid="202"/>
                                        </p:tgtEl>
                                        <p:attrNameLst>
                                          <p:attrName>style.visibility</p:attrName>
                                        </p:attrNameLst>
                                      </p:cBhvr>
                                      <p:to>
                                        <p:strVal val="visible"/>
                                      </p:to>
                                    </p:set>
                                    <p:anim calcmode="lin" valueType="num">
                                      <p:cBhvr additive="base">
                                        <p:cTn id="28" dur="500" fill="hold"/>
                                        <p:tgtEl>
                                          <p:spTgt spid="202"/>
                                        </p:tgtEl>
                                        <p:attrNameLst>
                                          <p:attrName>ppt_x</p:attrName>
                                        </p:attrNameLst>
                                      </p:cBhvr>
                                      <p:tavLst>
                                        <p:tav tm="0">
                                          <p:val>
                                            <p:strVal val="#ppt_x"/>
                                          </p:val>
                                        </p:tav>
                                        <p:tav tm="100000">
                                          <p:val>
                                            <p:strVal val="#ppt_x"/>
                                          </p:val>
                                        </p:tav>
                                      </p:tavLst>
                                    </p:anim>
                                    <p:anim calcmode="lin" valueType="num">
                                      <p:cBhvr additive="base">
                                        <p:cTn id="29" dur="500" fill="hold"/>
                                        <p:tgtEl>
                                          <p:spTgt spid="202"/>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decel="50000" fill="hold" nodeType="afterEffect">
                                  <p:stCondLst>
                                    <p:cond delay="0"/>
                                  </p:stCondLst>
                                  <p:childTnLst>
                                    <p:set>
                                      <p:cBhvr>
                                        <p:cTn id="32" dur="1" fill="hold">
                                          <p:stCondLst>
                                            <p:cond delay="0"/>
                                          </p:stCondLst>
                                        </p:cTn>
                                        <p:tgtEl>
                                          <p:spTgt spid="204"/>
                                        </p:tgtEl>
                                        <p:attrNameLst>
                                          <p:attrName>style.visibility</p:attrName>
                                        </p:attrNameLst>
                                      </p:cBhvr>
                                      <p:to>
                                        <p:strVal val="visible"/>
                                      </p:to>
                                    </p:set>
                                    <p:anim calcmode="lin" valueType="num">
                                      <p:cBhvr additive="base">
                                        <p:cTn id="33" dur="500" fill="hold"/>
                                        <p:tgtEl>
                                          <p:spTgt spid="204"/>
                                        </p:tgtEl>
                                        <p:attrNameLst>
                                          <p:attrName>ppt_x</p:attrName>
                                        </p:attrNameLst>
                                      </p:cBhvr>
                                      <p:tavLst>
                                        <p:tav tm="0">
                                          <p:val>
                                            <p:strVal val="#ppt_x"/>
                                          </p:val>
                                        </p:tav>
                                        <p:tav tm="100000">
                                          <p:val>
                                            <p:strVal val="#ppt_x"/>
                                          </p:val>
                                        </p:tav>
                                      </p:tavLst>
                                    </p:anim>
                                    <p:anim calcmode="lin" valueType="num">
                                      <p:cBhvr additive="base">
                                        <p:cTn id="34" dur="500" fill="hold"/>
                                        <p:tgtEl>
                                          <p:spTgt spid="204"/>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 decel="50000" fill="hold" nodeType="afterEffect">
                                  <p:stCondLst>
                                    <p:cond delay="0"/>
                                  </p:stCondLst>
                                  <p:childTnLst>
                                    <p:set>
                                      <p:cBhvr>
                                        <p:cTn id="37" dur="1" fill="hold">
                                          <p:stCondLst>
                                            <p:cond delay="0"/>
                                          </p:stCondLst>
                                        </p:cTn>
                                        <p:tgtEl>
                                          <p:spTgt spid="440"/>
                                        </p:tgtEl>
                                        <p:attrNameLst>
                                          <p:attrName>style.visibility</p:attrName>
                                        </p:attrNameLst>
                                      </p:cBhvr>
                                      <p:to>
                                        <p:strVal val="visible"/>
                                      </p:to>
                                    </p:set>
                                    <p:anim calcmode="lin" valueType="num">
                                      <p:cBhvr additive="base">
                                        <p:cTn id="38" dur="500" fill="hold"/>
                                        <p:tgtEl>
                                          <p:spTgt spid="440"/>
                                        </p:tgtEl>
                                        <p:attrNameLst>
                                          <p:attrName>ppt_x</p:attrName>
                                        </p:attrNameLst>
                                      </p:cBhvr>
                                      <p:tavLst>
                                        <p:tav tm="0">
                                          <p:val>
                                            <p:strVal val="#ppt_x"/>
                                          </p:val>
                                        </p:tav>
                                        <p:tav tm="100000">
                                          <p:val>
                                            <p:strVal val="#ppt_x"/>
                                          </p:val>
                                        </p:tav>
                                      </p:tavLst>
                                    </p:anim>
                                    <p:anim calcmode="lin" valueType="num">
                                      <p:cBhvr additive="base">
                                        <p:cTn id="39" dur="500" fill="hold"/>
                                        <p:tgtEl>
                                          <p:spTgt spid="4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decel="50000" fill="hold" nodeType="afterEffect">
                                  <p:stCondLst>
                                    <p:cond delay="0"/>
                                  </p:stCondLst>
                                  <p:childTnLst>
                                    <p:set>
                                      <p:cBhvr>
                                        <p:cTn id="42" dur="1" fill="hold">
                                          <p:stCondLst>
                                            <p:cond delay="0"/>
                                          </p:stCondLst>
                                        </p:cTn>
                                        <p:tgtEl>
                                          <p:spTgt spid="442"/>
                                        </p:tgtEl>
                                        <p:attrNameLst>
                                          <p:attrName>style.visibility</p:attrName>
                                        </p:attrNameLst>
                                      </p:cBhvr>
                                      <p:to>
                                        <p:strVal val="visible"/>
                                      </p:to>
                                    </p:set>
                                    <p:anim calcmode="lin" valueType="num">
                                      <p:cBhvr additive="base">
                                        <p:cTn id="43" dur="500" fill="hold"/>
                                        <p:tgtEl>
                                          <p:spTgt spid="442"/>
                                        </p:tgtEl>
                                        <p:attrNameLst>
                                          <p:attrName>ppt_x</p:attrName>
                                        </p:attrNameLst>
                                      </p:cBhvr>
                                      <p:tavLst>
                                        <p:tav tm="0">
                                          <p:val>
                                            <p:strVal val="#ppt_x"/>
                                          </p:val>
                                        </p:tav>
                                        <p:tav tm="100000">
                                          <p:val>
                                            <p:strVal val="#ppt_x"/>
                                          </p:val>
                                        </p:tav>
                                      </p:tavLst>
                                    </p:anim>
                                    <p:anim calcmode="lin" valueType="num">
                                      <p:cBhvr additive="base">
                                        <p:cTn id="44" dur="500" fill="hold"/>
                                        <p:tgtEl>
                                          <p:spTgt spid="442"/>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fill="hold" nodeType="afterEffect">
                                  <p:stCondLst>
                                    <p:cond delay="0"/>
                                  </p:stCondLst>
                                  <p:childTnLst>
                                    <p:set>
                                      <p:cBhvr>
                                        <p:cTn id="47" dur="1" fill="hold">
                                          <p:stCondLst>
                                            <p:cond delay="0"/>
                                          </p:stCondLst>
                                        </p:cTn>
                                        <p:tgtEl>
                                          <p:spTgt spid="443"/>
                                        </p:tgtEl>
                                        <p:attrNameLst>
                                          <p:attrName>style.visibility</p:attrName>
                                        </p:attrNameLst>
                                      </p:cBhvr>
                                      <p:to>
                                        <p:strVal val="visible"/>
                                      </p:to>
                                    </p:set>
                                    <p:anim calcmode="lin" valueType="num">
                                      <p:cBhvr additive="base">
                                        <p:cTn id="48" dur="500" fill="hold"/>
                                        <p:tgtEl>
                                          <p:spTgt spid="443"/>
                                        </p:tgtEl>
                                        <p:attrNameLst>
                                          <p:attrName>ppt_x</p:attrName>
                                        </p:attrNameLst>
                                      </p:cBhvr>
                                      <p:tavLst>
                                        <p:tav tm="0">
                                          <p:val>
                                            <p:strVal val="#ppt_x"/>
                                          </p:val>
                                        </p:tav>
                                        <p:tav tm="100000">
                                          <p:val>
                                            <p:strVal val="#ppt_x"/>
                                          </p:val>
                                        </p:tav>
                                      </p:tavLst>
                                    </p:anim>
                                    <p:anim calcmode="lin" valueType="num">
                                      <p:cBhvr additive="base">
                                        <p:cTn id="49" dur="500" fill="hold"/>
                                        <p:tgtEl>
                                          <p:spTgt spid="443"/>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hape&#10;&#10;Description automatically generated">
            <a:extLst>
              <a:ext uri="{FF2B5EF4-FFF2-40B4-BE49-F238E27FC236}">
                <a16:creationId xmlns:a16="http://schemas.microsoft.com/office/drawing/2014/main" xmlns="" id="{D9C01069-0A68-9F28-D901-A2B6D69E0568}"/>
              </a:ext>
            </a:extLst>
          </p:cNvPr>
          <p:cNvPicPr>
            <a:picLocks/>
          </p:cNvPicPr>
          <p:nvPr/>
        </p:nvPicPr>
        <p:blipFill rotWithShape="1">
          <a:blip r:embed="rId2" cstate="print">
            <a:extLst>
              <a:ext uri="{28A0092B-C50C-407E-A947-70E740481C1C}">
                <a14:useLocalDpi xmlns:a14="http://schemas.microsoft.com/office/drawing/2010/main" xmlns="" val="0"/>
              </a:ext>
            </a:extLst>
          </a:blip>
          <a:srcRect t="4587" r="7322"/>
          <a:stretch/>
        </p:blipFill>
        <p:spPr>
          <a:xfrm>
            <a:off x="9207553" y="0"/>
            <a:ext cx="2928464" cy="3649591"/>
          </a:xfrm>
          <a:prstGeom prst="rect">
            <a:avLst/>
          </a:prstGeom>
        </p:spPr>
      </p:pic>
      <p:sp>
        <p:nvSpPr>
          <p:cNvPr id="2" name="Title 1">
            <a:extLst>
              <a:ext uri="{FF2B5EF4-FFF2-40B4-BE49-F238E27FC236}">
                <a16:creationId xmlns:a16="http://schemas.microsoft.com/office/drawing/2014/main" xmlns="" id="{D50A8906-E43F-DAC5-A0F2-4A869C98C569}"/>
              </a:ext>
            </a:extLst>
          </p:cNvPr>
          <p:cNvSpPr>
            <a:spLocks noGrp="1"/>
          </p:cNvSpPr>
          <p:nvPr>
            <p:ph type="title"/>
          </p:nvPr>
        </p:nvSpPr>
        <p:spPr/>
        <p:txBody>
          <a:bodyPr>
            <a:normAutofit/>
          </a:bodyPr>
          <a:lstStyle/>
          <a:p>
            <a:pPr algn="ctr"/>
            <a:r>
              <a:rPr lang="en-US" sz="4000"/>
              <a:t>Progress against Strategic Plan </a:t>
            </a:r>
            <a:br>
              <a:rPr lang="en-US" sz="4000"/>
            </a:br>
            <a:r>
              <a:rPr lang="en-US" sz="4000"/>
              <a:t>(5 year) Targets: Outcomes 1 &amp; 2 </a:t>
            </a:r>
            <a:endParaRPr lang="en-ZA">
              <a:cs typeface="Calibri Light"/>
            </a:endParaRPr>
          </a:p>
        </p:txBody>
      </p:sp>
      <p:graphicFrame>
        <p:nvGraphicFramePr>
          <p:cNvPr id="4" name="Content Placeholder 3">
            <a:extLst>
              <a:ext uri="{FF2B5EF4-FFF2-40B4-BE49-F238E27FC236}">
                <a16:creationId xmlns:a16="http://schemas.microsoft.com/office/drawing/2014/main" xmlns="" id="{009980D0-7C52-399C-6EF6-18075E10A79D}"/>
              </a:ext>
            </a:extLst>
          </p:cNvPr>
          <p:cNvGraphicFramePr>
            <a:graphicFrameLocks noGrp="1"/>
          </p:cNvGraphicFramePr>
          <p:nvPr>
            <p:ph idx="1"/>
            <p:extLst>
              <p:ext uri="{D42A27DB-BD31-4B8C-83A1-F6EECF244321}">
                <p14:modId xmlns:p14="http://schemas.microsoft.com/office/powerpoint/2010/main" xmlns="" val="2084490206"/>
              </p:ext>
            </p:extLst>
          </p:nvPr>
        </p:nvGraphicFramePr>
        <p:xfrm>
          <a:off x="297455" y="1547885"/>
          <a:ext cx="11600761" cy="5595315"/>
        </p:xfrm>
        <a:graphic>
          <a:graphicData uri="http://schemas.openxmlformats.org/drawingml/2006/table">
            <a:tbl>
              <a:tblPr firstRow="1" firstCol="1" bandRow="1"/>
              <a:tblGrid>
                <a:gridCol w="2918557">
                  <a:extLst>
                    <a:ext uri="{9D8B030D-6E8A-4147-A177-3AD203B41FA5}">
                      <a16:colId xmlns:a16="http://schemas.microsoft.com/office/drawing/2014/main" xmlns="" val="3871863206"/>
                    </a:ext>
                  </a:extLst>
                </a:gridCol>
                <a:gridCol w="3768681">
                  <a:extLst>
                    <a:ext uri="{9D8B030D-6E8A-4147-A177-3AD203B41FA5}">
                      <a16:colId xmlns:a16="http://schemas.microsoft.com/office/drawing/2014/main" xmlns="" val="1794349062"/>
                    </a:ext>
                  </a:extLst>
                </a:gridCol>
                <a:gridCol w="4913523">
                  <a:extLst>
                    <a:ext uri="{9D8B030D-6E8A-4147-A177-3AD203B41FA5}">
                      <a16:colId xmlns:a16="http://schemas.microsoft.com/office/drawing/2014/main" xmlns="" val="2881621914"/>
                    </a:ext>
                  </a:extLst>
                </a:gridCol>
              </a:tblGrid>
              <a:tr h="249353">
                <a:tc>
                  <a:txBody>
                    <a:bodyPr/>
                    <a:lstStyle/>
                    <a:p>
                      <a:pPr marL="6350" indent="-6350" algn="l">
                        <a:lnSpc>
                          <a:spcPct val="106000"/>
                        </a:lnSpc>
                        <a:spcAft>
                          <a:spcPts val="45"/>
                        </a:spcAft>
                      </a:pPr>
                      <a:r>
                        <a:rPr lang="en-ZA" sz="1400" b="1">
                          <a:solidFill>
                            <a:srgbClr val="FFFEFD"/>
                          </a:solidFill>
                          <a:effectLst/>
                          <a:latin typeface="Arial"/>
                          <a:ea typeface="Arial" panose="020B0604020202020204" pitchFamily="34" charset="0"/>
                          <a:cs typeface="Times New Roman"/>
                        </a:rPr>
                        <a:t>Outcome Statement</a:t>
                      </a:r>
                      <a:endParaRPr lang="en-ZA" sz="1400">
                        <a:solidFill>
                          <a:srgbClr val="343433"/>
                        </a:solidFill>
                        <a:effectLst/>
                        <a:latin typeface="Arial"/>
                        <a:ea typeface="Arial" panose="020B0604020202020204" pitchFamily="34" charset="0"/>
                        <a:cs typeface="Times New Roman"/>
                      </a:endParaRPr>
                    </a:p>
                  </a:txBody>
                  <a:tcPr marL="44984" marR="27553" marT="44984" marB="0">
                    <a:lnL>
                      <a:noFill/>
                    </a:lnL>
                    <a:lnR w="12700" cap="flat" cmpd="sng" algn="ctr">
                      <a:solidFill>
                        <a:srgbClr val="FFFEFD"/>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2B4378"/>
                    </a:solidFill>
                  </a:tcPr>
                </a:tc>
                <a:tc>
                  <a:txBody>
                    <a:bodyPr/>
                    <a:lstStyle/>
                    <a:p>
                      <a:pPr marL="6350" indent="-6350" algn="l">
                        <a:lnSpc>
                          <a:spcPct val="106000"/>
                        </a:lnSpc>
                        <a:spcAft>
                          <a:spcPts val="45"/>
                        </a:spcAft>
                      </a:pPr>
                      <a:r>
                        <a:rPr lang="en-ZA" sz="1400" b="1">
                          <a:solidFill>
                            <a:srgbClr val="FFFEFD"/>
                          </a:solidFill>
                          <a:effectLst/>
                          <a:latin typeface="Arial"/>
                          <a:ea typeface="Arial" panose="020B0604020202020204" pitchFamily="34" charset="0"/>
                          <a:cs typeface="Times New Roman"/>
                        </a:rPr>
                        <a:t>Five-Year Targets</a:t>
                      </a:r>
                      <a:endParaRPr lang="en-ZA" sz="1400">
                        <a:solidFill>
                          <a:srgbClr val="343433"/>
                        </a:solidFill>
                        <a:effectLst/>
                        <a:latin typeface="Arial"/>
                        <a:ea typeface="Arial" panose="020B0604020202020204" pitchFamily="34" charset="0"/>
                        <a:cs typeface="Times New Roman"/>
                      </a:endParaRPr>
                    </a:p>
                  </a:txBody>
                  <a:tcPr marL="44984" marR="27553" marT="44984"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2B4378"/>
                    </a:solidFill>
                  </a:tcPr>
                </a:tc>
                <a:tc>
                  <a:txBody>
                    <a:bodyPr/>
                    <a:lstStyle/>
                    <a:p>
                      <a:pPr marL="6350" indent="-6350" algn="l">
                        <a:lnSpc>
                          <a:spcPct val="106000"/>
                        </a:lnSpc>
                        <a:spcAft>
                          <a:spcPts val="45"/>
                        </a:spcAft>
                      </a:pPr>
                      <a:r>
                        <a:rPr lang="en-ZA" sz="1400" b="1" dirty="0">
                          <a:solidFill>
                            <a:srgbClr val="FFFEFD"/>
                          </a:solidFill>
                          <a:effectLst/>
                          <a:latin typeface="Arial" panose="020B0604020202020204" pitchFamily="34" charset="0"/>
                          <a:ea typeface="Arial" panose="020B0604020202020204" pitchFamily="34" charset="0"/>
                          <a:cs typeface="Times New Roman" panose="02020603050405020304" pitchFamily="18" charset="0"/>
                        </a:rPr>
                        <a:t>Progress </a:t>
                      </a:r>
                      <a:endPar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44984" marR="27553" marT="44984" marB="0">
                    <a:lnL w="12700" cap="flat" cmpd="sng" algn="ctr">
                      <a:solidFill>
                        <a:srgbClr val="FFFEFD"/>
                      </a:solidFill>
                      <a:prstDash val="solid"/>
                      <a:round/>
                      <a:headEnd type="none" w="med" len="med"/>
                      <a:tailEnd type="none" w="med" len="med"/>
                    </a:lnL>
                    <a:lnR w="12700" cap="flat" cmpd="sng" algn="ctr">
                      <a:solidFill>
                        <a:srgbClr val="FFFEFD"/>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2B4378"/>
                    </a:solidFill>
                  </a:tcPr>
                </a:tc>
                <a:extLst>
                  <a:ext uri="{0D108BD9-81ED-4DB2-BD59-A6C34878D82A}">
                    <a16:rowId xmlns:a16="http://schemas.microsoft.com/office/drawing/2014/main" xmlns="" val="3895920557"/>
                  </a:ext>
                </a:extLst>
              </a:tr>
              <a:tr h="488513">
                <a:tc rowSpan="2">
                  <a:txBody>
                    <a:bodyPr/>
                    <a:lstStyle/>
                    <a:p>
                      <a:pPr marL="0" indent="0" algn="l">
                        <a:lnSpc>
                          <a:spcPct val="106000"/>
                        </a:lnSpc>
                        <a:spcAft>
                          <a:spcPts val="45"/>
                        </a:spcAft>
                        <a:buNone/>
                      </a:pPr>
                      <a:r>
                        <a:rPr lang="en-ZA" sz="1400" b="1">
                          <a:solidFill>
                            <a:srgbClr val="343433"/>
                          </a:solidFill>
                          <a:effectLst/>
                          <a:latin typeface="Arial"/>
                          <a:ea typeface="Arial" panose="020B0604020202020204" pitchFamily="34" charset="0"/>
                          <a:cs typeface="Times New Roman"/>
                        </a:rPr>
                        <a:t>1.We have a dynamic NQF that is responsive, adapts to, and supports the changing needs of lifelong learning</a:t>
                      </a:r>
                      <a:endParaRPr lang="en-ZA" sz="1400">
                        <a:solidFill>
                          <a:srgbClr val="343433"/>
                        </a:solidFill>
                        <a:effectLst/>
                        <a:latin typeface="Arial"/>
                        <a:ea typeface="Arial" panose="020B0604020202020204" pitchFamily="34" charset="0"/>
                        <a:cs typeface="Times New Roman"/>
                      </a:endParaRPr>
                    </a:p>
                  </a:txBody>
                  <a:tcPr marL="44984" marR="27553" marT="44984" marB="0">
                    <a:lnL w="12700" cap="flat" cmpd="sng" algn="ctr">
                      <a:solidFill>
                        <a:schemeClr val="tx1"/>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Review five NQF Policies and amend them as required</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3 policies reviewed. 2 more by 2025</a:t>
                      </a:r>
                    </a:p>
                  </a:txBody>
                  <a:tcPr marL="44984" marR="27553" marT="44984" marB="0">
                    <a:lnL w="12700" cap="flat" cmpd="sng" algn="ctr">
                      <a:solidFill>
                        <a:srgbClr val="756B6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rgbClr val="FFC000"/>
                    </a:solidFill>
                  </a:tcPr>
                </a:tc>
                <a:extLst>
                  <a:ext uri="{0D108BD9-81ED-4DB2-BD59-A6C34878D82A}">
                    <a16:rowId xmlns:a16="http://schemas.microsoft.com/office/drawing/2014/main" xmlns="" val="36427144"/>
                  </a:ext>
                </a:extLst>
              </a:tr>
              <a:tr h="464352">
                <a:tc vMerge="1">
                  <a:txBody>
                    <a:bodyPr/>
                    <a:lstStyle/>
                    <a:p>
                      <a:endParaRPr lang="en-ZA"/>
                    </a:p>
                  </a:txBody>
                  <a:tcPr/>
                </a:tc>
                <a:tc>
                  <a:txBody>
                    <a:bodyPr/>
                    <a:lstStyle/>
                    <a:p>
                      <a:pPr marL="6350"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Monitor the implementation of the reviewed NQF Policies</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indent="-6350" algn="l">
                        <a:lnSpc>
                          <a:spcPct val="106000"/>
                        </a:lnSpc>
                        <a:spcAft>
                          <a:spcPts val="45"/>
                        </a:spcAft>
                      </a:pPr>
                      <a:r>
                        <a:rPr lang="en-GB"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In 2023/24 SAQA will host one SAQA-QC engagement towards reporting on the implementation of one revised policy</a:t>
                      </a:r>
                    </a:p>
                  </a:txBody>
                  <a:tcPr marL="44984" marR="27553" marT="44984" marB="0">
                    <a:lnL w="12700" cap="flat" cmpd="sng" algn="ctr">
                      <a:solidFill>
                        <a:srgbClr val="756B6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984018705"/>
                  </a:ext>
                </a:extLst>
              </a:tr>
              <a:tr h="723747">
                <a:tc rowSpan="6">
                  <a:txBody>
                    <a:bodyPr/>
                    <a:lstStyle/>
                    <a:p>
                      <a:pPr marL="6350" indent="-6350" algn="l">
                        <a:lnSpc>
                          <a:spcPct val="106000"/>
                        </a:lnSpc>
                        <a:spcAft>
                          <a:spcPts val="45"/>
                        </a:spcAft>
                      </a:pPr>
                      <a:r>
                        <a:rPr lang="en-ZA" sz="1400" b="1">
                          <a:solidFill>
                            <a:srgbClr val="343433"/>
                          </a:solidFill>
                          <a:effectLst/>
                          <a:latin typeface="Arial"/>
                          <a:ea typeface="Arial" panose="020B0604020202020204" pitchFamily="34" charset="0"/>
                          <a:cs typeface="Times New Roman"/>
                        </a:rPr>
                        <a:t>2. We have visionary and </a:t>
                      </a:r>
                      <a:r>
                        <a:rPr lang="en-ZA" sz="1400">
                          <a:solidFill>
                            <a:srgbClr val="343433"/>
                          </a:solidFill>
                          <a:effectLst/>
                          <a:latin typeface="Arial"/>
                          <a:ea typeface="Arial" panose="020B0604020202020204" pitchFamily="34" charset="0"/>
                          <a:cs typeface="Times New Roman"/>
                        </a:rPr>
                        <a:t>influential leadership that </a:t>
                      </a:r>
                      <a:r>
                        <a:rPr lang="en-ZA" sz="1400" b="1">
                          <a:solidFill>
                            <a:srgbClr val="343433"/>
                          </a:solidFill>
                          <a:effectLst/>
                          <a:latin typeface="Arial"/>
                          <a:ea typeface="Arial" panose="020B0604020202020204" pitchFamily="34" charset="0"/>
                          <a:cs typeface="Times New Roman"/>
                        </a:rPr>
                        <a:t>drives a clear, - evidence-based NQF Agenda</a:t>
                      </a:r>
                      <a:endParaRPr lang="en-ZA" sz="1400">
                        <a:solidFill>
                          <a:srgbClr val="343433"/>
                        </a:solidFill>
                        <a:effectLst/>
                        <a:latin typeface="Arial"/>
                        <a:ea typeface="Arial" panose="020B0604020202020204" pitchFamily="34" charset="0"/>
                        <a:cs typeface="Times New Roman"/>
                      </a:endParaRP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1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Align the SA NQF to the proposed African Continental </a:t>
                      </a:r>
                    </a:p>
                    <a:p>
                      <a:pPr marL="6350" indent="-6350" algn="l">
                        <a:lnSpc>
                          <a:spcPct val="10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Qualifications Framework</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rPr>
                        <a:t>Once the ACQF has been finalised the relevant stakeholders will come together to align the SANQF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rgbClr val="FFC000"/>
                    </a:solidFill>
                  </a:tcPr>
                </a:tc>
                <a:extLst>
                  <a:ext uri="{0D108BD9-81ED-4DB2-BD59-A6C34878D82A}">
                    <a16:rowId xmlns:a16="http://schemas.microsoft.com/office/drawing/2014/main" xmlns="" val="2487258483"/>
                  </a:ext>
                </a:extLst>
              </a:tr>
              <a:tr h="476605">
                <a:tc vMerge="1">
                  <a:txBody>
                    <a:bodyPr/>
                    <a:lstStyle/>
                    <a:p>
                      <a:endParaRPr lang="en-ZA"/>
                    </a:p>
                  </a:txBody>
                  <a:tcPr/>
                </a:tc>
                <a:tc>
                  <a:txBody>
                    <a:bodyPr/>
                    <a:lstStyle/>
                    <a:p>
                      <a:pPr marL="6350" indent="-6350" algn="l">
                        <a:lnSpc>
                          <a:spcPct val="106000"/>
                        </a:lnSpc>
                        <a:spcAft>
                          <a:spcPts val="95"/>
                        </a:spcAft>
                      </a:pPr>
                      <a:r>
                        <a:rPr lang="en-ZA" sz="1400">
                          <a:solidFill>
                            <a:srgbClr val="343433"/>
                          </a:solidFill>
                          <a:effectLst/>
                          <a:latin typeface="Arial"/>
                          <a:ea typeface="Arial" panose="020B0604020202020204" pitchFamily="34" charset="0"/>
                          <a:cs typeface="Times New Roman"/>
                        </a:rPr>
                        <a:t>Implement the Addis </a:t>
                      </a:r>
                      <a:endParaRPr lang="en-ZA" sz="1400">
                        <a:solidFill>
                          <a:srgbClr val="343433"/>
                        </a:solidFill>
                        <a:effectLst/>
                        <a:latin typeface="Arial"/>
                        <a:ea typeface="Arial" panose="020B0604020202020204" pitchFamily="34" charset="0"/>
                        <a:cs typeface="Times New Roman" panose="02020603050405020304" pitchFamily="18" charset="0"/>
                      </a:endParaRPr>
                    </a:p>
                    <a:p>
                      <a:pPr marL="6350"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Convention</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a:lnSpc>
                          <a:spcPct val="107000"/>
                        </a:lnSpc>
                        <a:spcAft>
                          <a:spcPts val="800"/>
                        </a:spcAft>
                      </a:pPr>
                      <a:r>
                        <a:rPr lang="en-ZA" sz="1400">
                          <a:effectLst/>
                          <a:latin typeface="Arial"/>
                          <a:ea typeface="Calibri" panose="020F0502020204030204" pitchFamily="34" charset="0"/>
                          <a:cs typeface="Times New Roman"/>
                        </a:rPr>
                        <a:t>SAQA in process of implementing action plan in close collaboration with DHET as the National Implementing structure. </a:t>
                      </a:r>
                      <a:endParaRPr lang="en-ZA" sz="1400">
                        <a:effectLst/>
                        <a:latin typeface="Calibri"/>
                        <a:ea typeface="Calibri" panose="020F0502020204030204" pitchFamily="34" charset="0"/>
                        <a:cs typeface="Times New Roman" panose="02020603050405020304" pitchFamily="18" charset="0"/>
                      </a:endParaRPr>
                    </a:p>
                  </a:txBody>
                  <a:tcPr marL="68580" marR="68580" marT="0"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rgbClr val="FFC000"/>
                    </a:solidFill>
                  </a:tcPr>
                </a:tc>
                <a:extLst>
                  <a:ext uri="{0D108BD9-81ED-4DB2-BD59-A6C34878D82A}">
                    <a16:rowId xmlns:a16="http://schemas.microsoft.com/office/drawing/2014/main" xmlns="" val="3066174917"/>
                  </a:ext>
                </a:extLst>
              </a:tr>
              <a:tr h="723747">
                <a:tc vMerge="1">
                  <a:txBody>
                    <a:bodyPr/>
                    <a:lstStyle/>
                    <a:p>
                      <a:endParaRPr lang="en-ZA"/>
                    </a:p>
                  </a:txBody>
                  <a:tcPr/>
                </a:tc>
                <a:tc>
                  <a:txBody>
                    <a:bodyPr/>
                    <a:lstStyle/>
                    <a:p>
                      <a:pPr marL="6350" indent="-6350" algn="l">
                        <a:lnSpc>
                          <a:spcPct val="116000"/>
                        </a:lnSpc>
                        <a:spcAft>
                          <a:spcPts val="45"/>
                        </a:spcAft>
                      </a:pPr>
                      <a:r>
                        <a:rPr lang="en-ZA" sz="1400">
                          <a:solidFill>
                            <a:srgbClr val="343433"/>
                          </a:solidFill>
                          <a:effectLst/>
                          <a:latin typeface="Arial"/>
                          <a:ea typeface="Arial" panose="020B0604020202020204" pitchFamily="34" charset="0"/>
                          <a:cs typeface="Times New Roman"/>
                        </a:rPr>
                        <a:t>Conclude all transitional arrangements listed in section </a:t>
                      </a:r>
                      <a:endParaRPr lang="en-ZA" sz="1400">
                        <a:solidFill>
                          <a:srgbClr val="343433"/>
                        </a:solidFill>
                        <a:effectLst/>
                        <a:latin typeface="Arial"/>
                        <a:ea typeface="Arial" panose="020B0604020202020204" pitchFamily="34" charset="0"/>
                        <a:cs typeface="Times New Roman" panose="02020603050405020304" pitchFamily="18" charset="0"/>
                      </a:endParaRPr>
                    </a:p>
                    <a:p>
                      <a:pPr marL="6350"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36 of the NQF Act, 2008</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SAQA advised the Minister: HESI to end the transitional arrangements</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6"/>
                    </a:solidFill>
                  </a:tcPr>
                </a:tc>
                <a:extLst>
                  <a:ext uri="{0D108BD9-81ED-4DB2-BD59-A6C34878D82A}">
                    <a16:rowId xmlns:a16="http://schemas.microsoft.com/office/drawing/2014/main" xmlns="" val="2258687135"/>
                  </a:ext>
                </a:extLst>
              </a:tr>
              <a:tr h="464352">
                <a:tc vMerge="1">
                  <a:txBody>
                    <a:bodyPr/>
                    <a:lstStyle/>
                    <a:p>
                      <a:endParaRPr lang="en-ZA"/>
                    </a:p>
                  </a:txBody>
                  <a:tcPr/>
                </a:tc>
                <a:tc>
                  <a:txBody>
                    <a:bodyPr/>
                    <a:lstStyle/>
                    <a:p>
                      <a:pPr marL="6350"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Strengthen the System of Collaboration and NQF structures</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GB"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The System of Collaboration is being strengthened by the amendment of its structures towards greater efficiency. </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6"/>
                    </a:solidFill>
                  </a:tcPr>
                </a:tc>
                <a:extLst>
                  <a:ext uri="{0D108BD9-81ED-4DB2-BD59-A6C34878D82A}">
                    <a16:rowId xmlns:a16="http://schemas.microsoft.com/office/drawing/2014/main" xmlns="" val="697311609"/>
                  </a:ext>
                </a:extLst>
              </a:tr>
              <a:tr h="887114">
                <a:tc vMerge="1">
                  <a:txBody>
                    <a:bodyPr/>
                    <a:lstStyle/>
                    <a:p>
                      <a:endParaRPr lang="en-ZA"/>
                    </a:p>
                  </a:txBody>
                  <a:tcPr/>
                </a:tc>
                <a:tc>
                  <a:txBody>
                    <a:bodyPr/>
                    <a:lstStyle/>
                    <a:p>
                      <a:pPr marL="6350" indent="-6350" algn="l">
                        <a:lnSpc>
                          <a:spcPct val="106000"/>
                        </a:lnSpc>
                        <a:spcAft>
                          <a:spcPts val="45"/>
                        </a:spcAft>
                      </a:pPr>
                      <a:r>
                        <a:rPr lang="en-ZA" sz="1400">
                          <a:solidFill>
                            <a:srgbClr val="343433"/>
                          </a:solidFill>
                          <a:effectLst/>
                          <a:latin typeface="Arial"/>
                          <a:ea typeface="Arial" panose="020B0604020202020204" pitchFamily="34" charset="0"/>
                          <a:cs typeface="Times New Roman"/>
                        </a:rPr>
                        <a:t>SAQA reaches 5 000 000 people through its advocacy and communication initiatives</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marR="81915" indent="-6350" algn="l">
                        <a:lnSpc>
                          <a:spcPct val="117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SAQA reached </a:t>
                      </a:r>
                      <a:r>
                        <a:rPr lang="en-ZA" sz="1400" b="1"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over 5 000 000 </a:t>
                      </a: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people through its social media advocacy and communication initiatives</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chemeClr val="accent6"/>
                    </a:solidFill>
                  </a:tcPr>
                </a:tc>
                <a:extLst>
                  <a:ext uri="{0D108BD9-81ED-4DB2-BD59-A6C34878D82A}">
                    <a16:rowId xmlns:a16="http://schemas.microsoft.com/office/drawing/2014/main" xmlns="" val="3979993074"/>
                  </a:ext>
                </a:extLst>
              </a:tr>
              <a:tr h="727674">
                <a:tc vMerge="1">
                  <a:txBody>
                    <a:bodyPr/>
                    <a:lstStyle/>
                    <a:p>
                      <a:endParaRPr lang="en-ZA"/>
                    </a:p>
                  </a:txBody>
                  <a:tcPr/>
                </a:tc>
                <a:tc>
                  <a:txBody>
                    <a:bodyPr/>
                    <a:lstStyle/>
                    <a:p>
                      <a:pPr marL="6350" indent="-6350" algn="l">
                        <a:lnSpc>
                          <a:spcPct val="106000"/>
                        </a:lnSpc>
                        <a:spcAft>
                          <a:spcPts val="45"/>
                        </a:spcAft>
                      </a:pPr>
                      <a:r>
                        <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The NLRD reflects 24 million learner achievements</a:t>
                      </a: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tcPr>
                </a:tc>
                <a:tc>
                  <a:txBody>
                    <a:bodyPr/>
                    <a:lstStyle/>
                    <a:p>
                      <a:pPr marL="6350" indent="-6350" algn="l">
                        <a:lnSpc>
                          <a:spcPct val="106000"/>
                        </a:lnSpc>
                        <a:spcAft>
                          <a:spcPts val="45"/>
                        </a:spcAft>
                      </a:pPr>
                      <a:r>
                        <a:rPr lang="en-GB"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rPr>
                        <a:t>In January 2023 there were 21 893 765 learners with achievements on the NLRD</a:t>
                      </a:r>
                      <a:endParaRPr lang="en-ZA" sz="1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44984" marR="27553" marT="44984" marB="0">
                    <a:lnL w="12700" cap="flat" cmpd="sng" algn="ctr">
                      <a:solidFill>
                        <a:srgbClr val="756B65"/>
                      </a:solidFill>
                      <a:prstDash val="solid"/>
                      <a:round/>
                      <a:headEnd type="none" w="med" len="med"/>
                      <a:tailEnd type="none" w="med" len="med"/>
                    </a:lnL>
                    <a:lnR w="12700" cap="flat" cmpd="sng" algn="ctr">
                      <a:solidFill>
                        <a:srgbClr val="756B65"/>
                      </a:solidFill>
                      <a:prstDash val="solid"/>
                      <a:round/>
                      <a:headEnd type="none" w="med" len="med"/>
                      <a:tailEnd type="none" w="med" len="med"/>
                    </a:lnR>
                    <a:lnT w="12700" cap="flat" cmpd="sng" algn="ctr">
                      <a:solidFill>
                        <a:srgbClr val="756B65"/>
                      </a:solidFill>
                      <a:prstDash val="solid"/>
                      <a:round/>
                      <a:headEnd type="none" w="med" len="med"/>
                      <a:tailEnd type="none" w="med" len="med"/>
                    </a:lnT>
                    <a:lnB w="12700" cap="flat" cmpd="sng" algn="ctr">
                      <a:solidFill>
                        <a:srgbClr val="756B65"/>
                      </a:solidFill>
                      <a:prstDash val="solid"/>
                      <a:round/>
                      <a:headEnd type="none" w="med" len="med"/>
                      <a:tailEnd type="none" w="med" len="med"/>
                    </a:lnB>
                    <a:solidFill>
                      <a:srgbClr val="FFC000"/>
                    </a:solidFill>
                  </a:tcPr>
                </a:tc>
                <a:extLst>
                  <a:ext uri="{0D108BD9-81ED-4DB2-BD59-A6C34878D82A}">
                    <a16:rowId xmlns:a16="http://schemas.microsoft.com/office/drawing/2014/main" xmlns="" val="3520156044"/>
                  </a:ext>
                </a:extLst>
              </a:tr>
            </a:tbl>
          </a:graphicData>
        </a:graphic>
      </p:graphicFrame>
      <p:pic>
        <p:nvPicPr>
          <p:cNvPr id="7" name="Picture 6" descr="A picture containing logo&#10;&#10;Description automatically generated">
            <a:extLst>
              <a:ext uri="{FF2B5EF4-FFF2-40B4-BE49-F238E27FC236}">
                <a16:creationId xmlns:a16="http://schemas.microsoft.com/office/drawing/2014/main" xmlns="" id="{DB43972C-32A9-BB83-B2CC-CA51C9937DA3}"/>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847303" y="11870"/>
            <a:ext cx="1177159" cy="706510"/>
          </a:xfrm>
          <a:prstGeom prst="rect">
            <a:avLst/>
          </a:prstGeom>
        </p:spPr>
      </p:pic>
    </p:spTree>
    <p:extLst>
      <p:ext uri="{BB962C8B-B14F-4D97-AF65-F5344CB8AC3E}">
        <p14:creationId xmlns:p14="http://schemas.microsoft.com/office/powerpoint/2010/main" xmlns="" val="1951605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a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ln>
          <a:noFill/>
          <a:extLst>
            <a:ext uri="{C807C97D-BFC1-408E-A445-0C87EB9F89A2}">
              <ask:lineSketchStyleProps xmlns:ask="http://schemas.microsoft.com/office/drawing/2018/sketchyshapes" xmlns="" sd="981765707">
                <ask:type>
                  <ask:lineSketchScribble/>
                </ask:type>
              </ask:lineSketchStyleProps>
            </a:ext>
          </a:extLs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ashVTI" id="{42B0E7C6-1071-483F-A575-9AF7EE1B96AC}" vid="{E18014FF-B132-4F63-9D72-5B85E99D6417}"/>
    </a:ext>
  </a:extLst>
</a:theme>
</file>

<file path=ppt/theme/theme3.xml><?xml version="1.0" encoding="utf-8"?>
<a:theme xmlns:a="http://schemas.openxmlformats.org/drawingml/2006/main" name="2_Da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ln>
          <a:noFill/>
          <a:extLst>
            <a:ext uri="{C807C97D-BFC1-408E-A445-0C87EB9F89A2}">
              <ask:lineSketchStyleProps xmlns:ask="http://schemas.microsoft.com/office/drawing/2018/sketchyshapes" xmlns="" sd="981765707">
                <ask:type>
                  <ask:lineSketchScribble/>
                </ask:type>
              </ask:lineSketchStyleProps>
            </a:ext>
          </a:extLs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ashVTI" id="{42B0E7C6-1071-483F-A575-9AF7EE1B96AC}" vid="{E18014FF-B132-4F63-9D72-5B85E99D641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1">
      <a:dk1>
        <a:sysClr val="windowText" lastClr="000000"/>
      </a:dk1>
      <a:lt1>
        <a:sysClr val="window" lastClr="FFFFFF"/>
      </a:lt1>
      <a:dk2>
        <a:srgbClr val="1F497D"/>
      </a:dk2>
      <a:lt2>
        <a:srgbClr val="EEECE1"/>
      </a:lt2>
      <a:accent1>
        <a:srgbClr val="0F2210"/>
      </a:accent1>
      <a:accent2>
        <a:srgbClr val="245227"/>
      </a:accent2>
      <a:accent3>
        <a:srgbClr val="488862"/>
      </a:accent3>
      <a:accent4>
        <a:srgbClr val="59AA7A"/>
      </a:accent4>
      <a:accent5>
        <a:srgbClr val="9ED2AE"/>
      </a:accent5>
      <a:accent6>
        <a:srgbClr val="C2ECC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F16401680_Animated descriptions infographics sampler_RVA_v3.potx" id="{A89F14AA-A776-48FC-A046-048C55000D5E}" vid="{453D2D71-9E4B-42F6-8EDB-D4F0BCB8B864}"/>
    </a:ext>
  </a:extLst>
</a:theme>
</file>

<file path=ppt/theme/theme7.xml><?xml version="1.0" encoding="utf-8"?>
<a:theme xmlns:a="http://schemas.openxmlformats.org/drawingml/2006/main" name="Office Theme">
  <a:themeElements>
    <a:clrScheme name="Custom 1">
      <a:dk1>
        <a:srgbClr val="000000"/>
      </a:dk1>
      <a:lt1>
        <a:srgbClr val="FFFFFF"/>
      </a:lt1>
      <a:dk2>
        <a:srgbClr val="116979"/>
      </a:dk2>
      <a:lt2>
        <a:srgbClr val="DEE3E2"/>
      </a:lt2>
      <a:accent1>
        <a:srgbClr val="374144"/>
      </a:accent1>
      <a:accent2>
        <a:srgbClr val="D4DBDF"/>
      </a:accent2>
      <a:accent3>
        <a:srgbClr val="18B0B0"/>
      </a:accent3>
      <a:accent4>
        <a:srgbClr val="D7D8D7"/>
      </a:accent4>
      <a:accent5>
        <a:srgbClr val="000000"/>
      </a:accent5>
      <a:accent6>
        <a:srgbClr val="919191"/>
      </a:accent6>
      <a:hlink>
        <a:srgbClr val="18B0B0"/>
      </a:hlink>
      <a:folHlink>
        <a:srgbClr val="374144"/>
      </a:folHlink>
    </a:clrScheme>
    <a:fontScheme name="Custom 63">
      <a:majorFont>
        <a:latin typeface="The Hand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44943464_TF11893356_Win32" id="{958CFF43-9CCD-4E43-9F49-B91457A22BB3}" vid="{6506CA25-17F7-4919-A109-5A85A5AE406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7857</TotalTime>
  <Words>2747</Words>
  <Application>Microsoft Office PowerPoint</Application>
  <PresentationFormat>Custom</PresentationFormat>
  <Paragraphs>402</Paragraphs>
  <Slides>33</Slides>
  <Notes>13</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Office Theme</vt:lpstr>
      <vt:lpstr>DashVTI</vt:lpstr>
      <vt:lpstr>2_DashVTI</vt:lpstr>
      <vt:lpstr>1_Office Theme</vt:lpstr>
      <vt:lpstr>2_Office Theme</vt:lpstr>
      <vt:lpstr>3_Office Theme</vt:lpstr>
      <vt:lpstr>Office Theme</vt:lpstr>
      <vt:lpstr>Revised Strategic Plan 2020/25 &amp;  Annual Performance Plan 2023/24 </vt:lpstr>
      <vt:lpstr>Slide 2</vt:lpstr>
      <vt:lpstr>   Revised Strategic Plan 2020/25</vt:lpstr>
      <vt:lpstr>SAQA MANDATE </vt:lpstr>
      <vt:lpstr>SAQA’s OBJECTIVES </vt:lpstr>
      <vt:lpstr>Strategic focus: Vision &amp; Mission</vt:lpstr>
      <vt:lpstr>Slide 1</vt:lpstr>
      <vt:lpstr>Slide 8</vt:lpstr>
      <vt:lpstr>Progress against Strategic Plan  (5 year) Targets: Outcomes 1 &amp; 2 </vt:lpstr>
      <vt:lpstr>Progress against Strategic Plan  (5 year) Targets: Outcomes 3 &amp; 4 </vt:lpstr>
      <vt:lpstr>Progress against Strategic Plan  (5 year) Targets: Outcome 5 </vt:lpstr>
      <vt:lpstr>APP 2023/24 </vt:lpstr>
      <vt:lpstr>Current Strategic Planning Cycle April 2020/21-March 2024/25</vt:lpstr>
      <vt:lpstr>Situational Analysis</vt:lpstr>
      <vt:lpstr>Slide 15</vt:lpstr>
      <vt:lpstr>Slide 16</vt:lpstr>
      <vt:lpstr>Slide 17</vt:lpstr>
      <vt:lpstr>Slide 18</vt:lpstr>
      <vt:lpstr>Slide 19</vt:lpstr>
      <vt:lpstr>Slide 20</vt:lpstr>
      <vt:lpstr>Slide 21</vt:lpstr>
      <vt:lpstr>Slide 22</vt:lpstr>
      <vt:lpstr>Additional Priorities</vt:lpstr>
      <vt:lpstr>Budget Overview 2023/24 </vt:lpstr>
      <vt:lpstr>Slide 25</vt:lpstr>
      <vt:lpstr>Slide 26</vt:lpstr>
      <vt:lpstr>Slide 27</vt:lpstr>
      <vt:lpstr>Financial Priorities</vt:lpstr>
      <vt:lpstr>Project Phoenix </vt:lpstr>
      <vt:lpstr>PROJECT PHOENIX MILESTONES</vt:lpstr>
      <vt:lpstr>Concluding remarks</vt:lpstr>
      <vt:lpstr>In 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Strategic Plan 2020/25 &amp;  Annual Performance Plan 2023/24</dc:title>
  <dc:creator>Reviewer 2</dc:creator>
  <cp:lastModifiedBy>USER</cp:lastModifiedBy>
  <cp:revision>101</cp:revision>
  <dcterms:created xsi:type="dcterms:W3CDTF">2023-04-19T12:37:13Z</dcterms:created>
  <dcterms:modified xsi:type="dcterms:W3CDTF">2023-05-10T12:26:41Z</dcterms:modified>
</cp:coreProperties>
</file>