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545" r:id="rId3"/>
    <p:sldId id="517" r:id="rId4"/>
    <p:sldId id="532" r:id="rId5"/>
    <p:sldId id="533" r:id="rId6"/>
    <p:sldId id="534" r:id="rId7"/>
    <p:sldId id="518" r:id="rId8"/>
    <p:sldId id="542" r:id="rId9"/>
    <p:sldId id="543" r:id="rId10"/>
    <p:sldId id="544" r:id="rId11"/>
    <p:sldId id="524" r:id="rId12"/>
    <p:sldId id="549" r:id="rId13"/>
    <p:sldId id="554" r:id="rId14"/>
    <p:sldId id="548" r:id="rId15"/>
    <p:sldId id="536" r:id="rId16"/>
    <p:sldId id="537" r:id="rId17"/>
    <p:sldId id="547" r:id="rId18"/>
    <p:sldId id="550" r:id="rId19"/>
    <p:sldId id="551" r:id="rId20"/>
    <p:sldId id="552" r:id="rId21"/>
    <p:sldId id="553" r:id="rId22"/>
    <p:sldId id="555" r:id="rId23"/>
    <p:sldId id="530" r:id="rId24"/>
    <p:sldId id="477" r:id="rId25"/>
    <p:sldId id="527" r:id="rId26"/>
    <p:sldId id="526" r:id="rId27"/>
    <p:sldId id="525" r:id="rId28"/>
    <p:sldId id="516" r:id="rId29"/>
    <p:sldId id="488" r:id="rId30"/>
    <p:sldId id="563" r:id="rId31"/>
    <p:sldId id="562" r:id="rId32"/>
    <p:sldId id="489" r:id="rId33"/>
    <p:sldId id="490" r:id="rId34"/>
    <p:sldId id="491" r:id="rId35"/>
    <p:sldId id="492" r:id="rId36"/>
    <p:sldId id="493" r:id="rId37"/>
    <p:sldId id="494" r:id="rId38"/>
    <p:sldId id="495" r:id="rId39"/>
    <p:sldId id="496" r:id="rId40"/>
    <p:sldId id="497" r:id="rId41"/>
    <p:sldId id="498" r:id="rId42"/>
    <p:sldId id="501" r:id="rId43"/>
    <p:sldId id="502" r:id="rId44"/>
    <p:sldId id="503" r:id="rId45"/>
    <p:sldId id="504" r:id="rId46"/>
    <p:sldId id="505" r:id="rId47"/>
    <p:sldId id="506" r:id="rId48"/>
    <p:sldId id="507" r:id="rId49"/>
    <p:sldId id="508" r:id="rId50"/>
    <p:sldId id="509" r:id="rId51"/>
    <p:sldId id="512" r:id="rId52"/>
    <p:sldId id="513" r:id="rId53"/>
    <p:sldId id="514" r:id="rId54"/>
    <p:sldId id="396" r:id="rId55"/>
    <p:sldId id="25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 Solomon" initials="AS" lastIdx="2" clrIdx="0">
    <p:extLst>
      <p:ext uri="{19B8F6BF-5375-455C-9EA6-DF929625EA0E}">
        <p15:presenceInfo xmlns:p15="http://schemas.microsoft.com/office/powerpoint/2012/main" xmlns="" userId="S-1-5-21-1964756917-1164924659-26633438-1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F8281"/>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71" autoAdjust="0"/>
  </p:normalViewPr>
  <p:slideViewPr>
    <p:cSldViewPr snapToGrid="0">
      <p:cViewPr varScale="1">
        <p:scale>
          <a:sx n="62" d="100"/>
          <a:sy n="62" d="100"/>
        </p:scale>
        <p:origin x="-1020"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CA1F1-C98A-4972-A6B1-5AD5D14779FB}"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73E8BCF9-47A8-457D-A667-55D9F2AF7DA9}">
      <dgm:prSet/>
      <dgm:spPr>
        <a:solidFill>
          <a:schemeClr val="bg1">
            <a:lumMod val="50000"/>
          </a:schemeClr>
        </a:solidFill>
      </dgm:spPr>
      <dgm:t>
        <a:bodyPr/>
        <a:lstStyle/>
        <a:p>
          <a:r>
            <a:rPr lang="en-US" dirty="0"/>
            <a:t>Mr. E Mbuwe                 Chief Director: Occupational Quality Assurance</a:t>
          </a:r>
        </a:p>
      </dgm:t>
    </dgm:pt>
    <dgm:pt modelId="{6EE9611E-5C20-4358-B0A5-CFD5C6188B4E}" type="parTrans" cxnId="{20842885-1D8A-4629-96F4-4BDC54BE4F2C}">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137F32D5-229D-489F-95B3-094CA1005A62}" type="sibTrans" cxnId="{20842885-1D8A-4629-96F4-4BDC54BE4F2C}">
      <dgm:prSet/>
      <dgm:spPr/>
      <dgm:t>
        <a:bodyPr/>
        <a:lstStyle/>
        <a:p>
          <a:endParaRPr lang="en-US"/>
        </a:p>
      </dgm:t>
    </dgm:pt>
    <dgm:pt modelId="{CE91B2F2-4CD0-4D01-BEBB-3A01129B6994}">
      <dgm:prSet/>
      <dgm:spPr>
        <a:solidFill>
          <a:schemeClr val="bg1">
            <a:lumMod val="50000"/>
          </a:schemeClr>
        </a:solidFill>
      </dgm:spPr>
      <dgm:t>
        <a:bodyPr/>
        <a:lstStyle/>
        <a:p>
          <a:r>
            <a:rPr lang="en-US" dirty="0"/>
            <a:t>Ms. N Madilonga-Khondowe                   Chief Director Corporate Services</a:t>
          </a:r>
        </a:p>
      </dgm:t>
    </dgm:pt>
    <dgm:pt modelId="{4D332E69-3CF8-45AC-AD5D-C2E978D77BB0}" type="parTrans" cxnId="{74D19DE3-172B-4DDB-8799-E7830B2CB4B4}">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F76D0D45-1106-47CC-BEFF-9764326A29A9}" type="sibTrans" cxnId="{74D19DE3-172B-4DDB-8799-E7830B2CB4B4}">
      <dgm:prSet/>
      <dgm:spPr/>
      <dgm:t>
        <a:bodyPr/>
        <a:lstStyle/>
        <a:p>
          <a:endParaRPr lang="en-US"/>
        </a:p>
      </dgm:t>
    </dgm:pt>
    <dgm:pt modelId="{7B3CDB1D-CBFF-446D-A1A7-4D8060FC8CBD}" type="asst">
      <dgm:prSet custT="1"/>
      <dgm:spPr>
        <a:solidFill>
          <a:schemeClr val="tx1"/>
        </a:solidFill>
      </dgm:spPr>
      <dgm:t>
        <a:bodyPr/>
        <a:lstStyle/>
        <a:p>
          <a:r>
            <a:rPr lang="en-US" sz="1300" dirty="0"/>
            <a:t>Mr. V Naidoo                   Chief Executive Officer</a:t>
          </a:r>
        </a:p>
        <a:p>
          <a:r>
            <a:rPr lang="en-US" sz="1100" dirty="0"/>
            <a:t>(Re-appointed 1 June 2022)</a:t>
          </a:r>
        </a:p>
      </dgm:t>
    </dgm:pt>
    <dgm:pt modelId="{C48F268E-8BB6-4AB9-96A3-DA96006D32C4}" type="sibTrans" cxnId="{B736981E-2A3E-454F-B6AD-E2585C73B510}">
      <dgm:prSet/>
      <dgm:spPr/>
      <dgm:t>
        <a:bodyPr/>
        <a:lstStyle/>
        <a:p>
          <a:endParaRPr lang="en-US"/>
        </a:p>
      </dgm:t>
    </dgm:pt>
    <dgm:pt modelId="{11A98364-952D-48EA-ADDC-D89F9B7ACDEF}" type="parTrans" cxnId="{B736981E-2A3E-454F-B6AD-E2585C73B510}">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AA3A9054-D486-4E45-802D-47C0C0CD85B6}">
      <dgm:prSet/>
      <dgm:spPr>
        <a:solidFill>
          <a:schemeClr val="bg1">
            <a:lumMod val="50000"/>
          </a:schemeClr>
        </a:solidFill>
      </dgm:spPr>
      <dgm:t>
        <a:bodyPr/>
        <a:lstStyle/>
        <a:p>
          <a:r>
            <a:rPr lang="en-US" dirty="0"/>
            <a:t>Mr. T Lata                        Chief Director: Occupational Qualifications Management</a:t>
          </a:r>
        </a:p>
      </dgm:t>
    </dgm:pt>
    <dgm:pt modelId="{D0D7CA07-5B8C-40C9-8A32-4C07EFDC6472}" type="sibTrans" cxnId="{DBFF54CD-0918-4065-A523-19B6445B64B4}">
      <dgm:prSet/>
      <dgm:spPr/>
      <dgm:t>
        <a:bodyPr/>
        <a:lstStyle/>
        <a:p>
          <a:endParaRPr lang="en-US"/>
        </a:p>
      </dgm:t>
    </dgm:pt>
    <dgm:pt modelId="{85E9F694-A102-4CBE-B30E-E874BF05D3BE}" type="parTrans" cxnId="{DBFF54CD-0918-4065-A523-19B6445B64B4}">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EEADEF62-366F-41E5-8936-8E553FF6633A}">
      <dgm:prSet custT="1"/>
      <dgm:spPr>
        <a:solidFill>
          <a:schemeClr val="bg1">
            <a:lumMod val="50000"/>
          </a:schemeClr>
        </a:solidFill>
      </dgm:spPr>
      <dgm:t>
        <a:bodyPr/>
        <a:lstStyle/>
        <a:p>
          <a:r>
            <a:rPr lang="en-ZA" sz="1300" b="0" i="0" dirty="0">
              <a:latin typeface="+mn-lt"/>
            </a:rPr>
            <a:t>Mr. Khathutshelo Maposa                         </a:t>
          </a:r>
          <a:r>
            <a:rPr lang="en-US" sz="1300" b="0" dirty="0">
              <a:latin typeface="+mn-lt"/>
            </a:rPr>
            <a:t>Chief Financial Officer</a:t>
          </a:r>
          <a:endParaRPr lang="en-US" sz="1100" b="0" dirty="0">
            <a:latin typeface="+mn-lt"/>
          </a:endParaRPr>
        </a:p>
        <a:p>
          <a:r>
            <a:rPr lang="en-US" sz="1100" b="0" dirty="0">
              <a:latin typeface="+mn-lt"/>
            </a:rPr>
            <a:t>(Appointed 1 April 2023)</a:t>
          </a:r>
        </a:p>
      </dgm:t>
    </dgm:pt>
    <dgm:pt modelId="{3415E8AE-0BE9-4804-A8BB-BADAB22DBDD6}" type="parTrans" cxnId="{858DC281-6955-49B8-AFBC-A23DC96D59CF}">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2FDEE3D6-F296-484C-A501-7DEC1C9AF0ED}" type="sibTrans" cxnId="{858DC281-6955-49B8-AFBC-A23DC96D59CF}">
      <dgm:prSet/>
      <dgm:spPr/>
      <dgm:t>
        <a:bodyPr/>
        <a:lstStyle/>
        <a:p>
          <a:endParaRPr lang="en-US"/>
        </a:p>
      </dgm:t>
    </dgm:pt>
    <dgm:pt modelId="{F25CF7BE-A213-4784-85F1-338A07D31B54}" type="asst">
      <dgm:prSet custT="1"/>
      <dgm:spPr>
        <a:solidFill>
          <a:srgbClr val="FF0000"/>
        </a:solidFill>
      </dgm:spPr>
      <dgm:t>
        <a:bodyPr/>
        <a:lstStyle/>
        <a:p>
          <a:r>
            <a:rPr lang="en-US" sz="1400" dirty="0"/>
            <a:t>Mr. Thamba Dlamini</a:t>
          </a:r>
        </a:p>
        <a:p>
          <a:r>
            <a:rPr lang="en-US" sz="1400" dirty="0"/>
            <a:t>Council Chairperson</a:t>
          </a:r>
        </a:p>
        <a:p>
          <a:r>
            <a:rPr lang="en-US" sz="1100" dirty="0"/>
            <a:t>(Appointed 10 November 2022)</a:t>
          </a:r>
        </a:p>
      </dgm:t>
    </dgm:pt>
    <dgm:pt modelId="{64A9F3CD-1805-4324-A9D6-B50E4095A966}" type="sibTrans" cxnId="{5F6D1E82-036B-499B-AA8E-419DF3ADA4F2}">
      <dgm:prSet/>
      <dgm:spPr/>
      <dgm:t>
        <a:bodyPr/>
        <a:lstStyle/>
        <a:p>
          <a:endParaRPr lang="en-US"/>
        </a:p>
      </dgm:t>
    </dgm:pt>
    <dgm:pt modelId="{3AA45D54-7945-4920-94CA-AC80B983C5CC}" type="parTrans" cxnId="{5F6D1E82-036B-499B-AA8E-419DF3ADA4F2}">
      <dgm:prSet/>
      <dgm:spPr/>
      <dgm:t>
        <a:bodyPr/>
        <a:lstStyle/>
        <a:p>
          <a:endParaRPr lang="en-US"/>
        </a:p>
      </dgm:t>
    </dgm:pt>
    <dgm:pt modelId="{FDF40091-A3DB-4FBD-9369-C8A5196511FE}" type="pres">
      <dgm:prSet presAssocID="{D9DCA1F1-C98A-4972-A6B1-5AD5D14779FB}" presName="mainComposite" presStyleCnt="0">
        <dgm:presLayoutVars>
          <dgm:chPref val="1"/>
          <dgm:dir/>
          <dgm:animOne val="branch"/>
          <dgm:animLvl val="lvl"/>
          <dgm:resizeHandles val="exact"/>
        </dgm:presLayoutVars>
      </dgm:prSet>
      <dgm:spPr/>
      <dgm:t>
        <a:bodyPr/>
        <a:lstStyle/>
        <a:p>
          <a:endParaRPr lang="en-US"/>
        </a:p>
      </dgm:t>
    </dgm:pt>
    <dgm:pt modelId="{67E16330-F8EC-4E2E-AEC9-D3A8CF14984D}" type="pres">
      <dgm:prSet presAssocID="{D9DCA1F1-C98A-4972-A6B1-5AD5D14779FB}" presName="hierFlow" presStyleCnt="0"/>
      <dgm:spPr/>
    </dgm:pt>
    <dgm:pt modelId="{E1CAFBBA-32BD-409A-99EC-E3DBCB9AA5E4}" type="pres">
      <dgm:prSet presAssocID="{D9DCA1F1-C98A-4972-A6B1-5AD5D14779FB}" presName="hierChild1" presStyleCnt="0">
        <dgm:presLayoutVars>
          <dgm:chPref val="1"/>
          <dgm:animOne val="branch"/>
          <dgm:animLvl val="lvl"/>
        </dgm:presLayoutVars>
      </dgm:prSet>
      <dgm:spPr/>
    </dgm:pt>
    <dgm:pt modelId="{D2979BD7-9B1E-42CF-8DC2-5874A23E75FB}" type="pres">
      <dgm:prSet presAssocID="{F25CF7BE-A213-4784-85F1-338A07D31B54}" presName="Name14" presStyleCnt="0"/>
      <dgm:spPr/>
    </dgm:pt>
    <dgm:pt modelId="{BB4A16C2-BC0F-4A1E-A1CD-FCB3A42E5273}" type="pres">
      <dgm:prSet presAssocID="{F25CF7BE-A213-4784-85F1-338A07D31B54}" presName="level1Shape" presStyleLbl="node0" presStyleIdx="0" presStyleCnt="1" custScaleX="94557" custScaleY="110951">
        <dgm:presLayoutVars>
          <dgm:chPref val="3"/>
        </dgm:presLayoutVars>
      </dgm:prSet>
      <dgm:spPr/>
      <dgm:t>
        <a:bodyPr/>
        <a:lstStyle/>
        <a:p>
          <a:endParaRPr lang="en-US"/>
        </a:p>
      </dgm:t>
    </dgm:pt>
    <dgm:pt modelId="{BD511015-6672-476E-8835-CDC9798E7D6C}" type="pres">
      <dgm:prSet presAssocID="{F25CF7BE-A213-4784-85F1-338A07D31B54}" presName="hierChild2" presStyleCnt="0"/>
      <dgm:spPr/>
    </dgm:pt>
    <dgm:pt modelId="{2E948CF4-2DEB-4383-B0FD-BB921B3D390B}" type="pres">
      <dgm:prSet presAssocID="{11A98364-952D-48EA-ADDC-D89F9B7ACDEF}" presName="Name19" presStyleLbl="parChTrans1D2" presStyleIdx="0" presStyleCnt="1"/>
      <dgm:spPr/>
      <dgm:t>
        <a:bodyPr/>
        <a:lstStyle/>
        <a:p>
          <a:endParaRPr lang="en-US"/>
        </a:p>
      </dgm:t>
    </dgm:pt>
    <dgm:pt modelId="{407337B6-B72A-46A0-9CA0-B92DDDDB0C25}" type="pres">
      <dgm:prSet presAssocID="{7B3CDB1D-CBFF-446D-A1A7-4D8060FC8CBD}" presName="Name21" presStyleCnt="0"/>
      <dgm:spPr/>
    </dgm:pt>
    <dgm:pt modelId="{B582F198-5020-4361-841A-4C7B8FF14554}" type="pres">
      <dgm:prSet presAssocID="{7B3CDB1D-CBFF-446D-A1A7-4D8060FC8CBD}" presName="level2Shape" presStyleLbl="asst0" presStyleIdx="0" presStyleCnt="1"/>
      <dgm:spPr/>
      <dgm:t>
        <a:bodyPr/>
        <a:lstStyle/>
        <a:p>
          <a:endParaRPr lang="en-US"/>
        </a:p>
      </dgm:t>
    </dgm:pt>
    <dgm:pt modelId="{E4DB78AD-B8D2-4DC2-902C-7B23A562A023}" type="pres">
      <dgm:prSet presAssocID="{7B3CDB1D-CBFF-446D-A1A7-4D8060FC8CBD}" presName="hierChild3" presStyleCnt="0"/>
      <dgm:spPr/>
    </dgm:pt>
    <dgm:pt modelId="{975E31A4-9E73-4742-8C88-0A10556B7F80}" type="pres">
      <dgm:prSet presAssocID="{85E9F694-A102-4CBE-B30E-E874BF05D3BE}" presName="Name19" presStyleLbl="parChTrans1D3" presStyleIdx="0" presStyleCnt="4"/>
      <dgm:spPr/>
      <dgm:t>
        <a:bodyPr/>
        <a:lstStyle/>
        <a:p>
          <a:endParaRPr lang="en-US"/>
        </a:p>
      </dgm:t>
    </dgm:pt>
    <dgm:pt modelId="{B7D262A4-D2CC-4C5F-95E0-42BD7F1AF3C9}" type="pres">
      <dgm:prSet presAssocID="{AA3A9054-D486-4E45-802D-47C0C0CD85B6}" presName="Name21" presStyleCnt="0"/>
      <dgm:spPr/>
    </dgm:pt>
    <dgm:pt modelId="{3840B0F9-9180-4CD0-BD28-A99A511B5D2B}" type="pres">
      <dgm:prSet presAssocID="{AA3A9054-D486-4E45-802D-47C0C0CD85B6}" presName="level2Shape" presStyleLbl="node3" presStyleIdx="0" presStyleCnt="4"/>
      <dgm:spPr/>
      <dgm:t>
        <a:bodyPr/>
        <a:lstStyle/>
        <a:p>
          <a:endParaRPr lang="en-US"/>
        </a:p>
      </dgm:t>
    </dgm:pt>
    <dgm:pt modelId="{9EB7A55D-8C16-4AF1-96C7-0162B9FBE7C6}" type="pres">
      <dgm:prSet presAssocID="{AA3A9054-D486-4E45-802D-47C0C0CD85B6}" presName="hierChild3" presStyleCnt="0"/>
      <dgm:spPr/>
    </dgm:pt>
    <dgm:pt modelId="{C248161C-CCE6-4CF8-A5DB-088EC2895ACF}" type="pres">
      <dgm:prSet presAssocID="{6EE9611E-5C20-4358-B0A5-CFD5C6188B4E}" presName="Name19" presStyleLbl="parChTrans1D3" presStyleIdx="1" presStyleCnt="4"/>
      <dgm:spPr/>
      <dgm:t>
        <a:bodyPr/>
        <a:lstStyle/>
        <a:p>
          <a:endParaRPr lang="en-US"/>
        </a:p>
      </dgm:t>
    </dgm:pt>
    <dgm:pt modelId="{24E87A82-0E1A-4C66-A71E-8491C93FF49E}" type="pres">
      <dgm:prSet presAssocID="{73E8BCF9-47A8-457D-A667-55D9F2AF7DA9}" presName="Name21" presStyleCnt="0"/>
      <dgm:spPr/>
    </dgm:pt>
    <dgm:pt modelId="{6AAA0B96-9D6D-4D63-9385-DBF3BC60D966}" type="pres">
      <dgm:prSet presAssocID="{73E8BCF9-47A8-457D-A667-55D9F2AF7DA9}" presName="level2Shape" presStyleLbl="node3" presStyleIdx="1" presStyleCnt="4"/>
      <dgm:spPr/>
      <dgm:t>
        <a:bodyPr/>
        <a:lstStyle/>
        <a:p>
          <a:endParaRPr lang="en-US"/>
        </a:p>
      </dgm:t>
    </dgm:pt>
    <dgm:pt modelId="{D6BBECD8-1C8B-41BD-9FE5-23D7E4EE7268}" type="pres">
      <dgm:prSet presAssocID="{73E8BCF9-47A8-457D-A667-55D9F2AF7DA9}" presName="hierChild3" presStyleCnt="0"/>
      <dgm:spPr/>
    </dgm:pt>
    <dgm:pt modelId="{2F633201-6F72-4B4E-8964-23DDFF9581EE}" type="pres">
      <dgm:prSet presAssocID="{4D332E69-3CF8-45AC-AD5D-C2E978D77BB0}" presName="Name19" presStyleLbl="parChTrans1D3" presStyleIdx="2" presStyleCnt="4"/>
      <dgm:spPr/>
      <dgm:t>
        <a:bodyPr/>
        <a:lstStyle/>
        <a:p>
          <a:endParaRPr lang="en-US"/>
        </a:p>
      </dgm:t>
    </dgm:pt>
    <dgm:pt modelId="{38B71D7F-9573-4703-8BFC-85348D989D3C}" type="pres">
      <dgm:prSet presAssocID="{CE91B2F2-4CD0-4D01-BEBB-3A01129B6994}" presName="Name21" presStyleCnt="0"/>
      <dgm:spPr/>
    </dgm:pt>
    <dgm:pt modelId="{954E4458-5434-4AB4-B907-7355C4B1B7DF}" type="pres">
      <dgm:prSet presAssocID="{CE91B2F2-4CD0-4D01-BEBB-3A01129B6994}" presName="level2Shape" presStyleLbl="node3" presStyleIdx="2" presStyleCnt="4"/>
      <dgm:spPr/>
      <dgm:t>
        <a:bodyPr/>
        <a:lstStyle/>
        <a:p>
          <a:endParaRPr lang="en-US"/>
        </a:p>
      </dgm:t>
    </dgm:pt>
    <dgm:pt modelId="{33A552B2-EDCC-4150-A570-5971412A0D02}" type="pres">
      <dgm:prSet presAssocID="{CE91B2F2-4CD0-4D01-BEBB-3A01129B6994}" presName="hierChild3" presStyleCnt="0"/>
      <dgm:spPr/>
    </dgm:pt>
    <dgm:pt modelId="{EB3630E7-4847-4C7B-9539-E357EA1420AC}" type="pres">
      <dgm:prSet presAssocID="{3415E8AE-0BE9-4804-A8BB-BADAB22DBDD6}" presName="Name19" presStyleLbl="parChTrans1D3" presStyleIdx="3" presStyleCnt="4"/>
      <dgm:spPr/>
      <dgm:t>
        <a:bodyPr/>
        <a:lstStyle/>
        <a:p>
          <a:endParaRPr lang="en-US"/>
        </a:p>
      </dgm:t>
    </dgm:pt>
    <dgm:pt modelId="{384C3326-4B95-4D43-8B4E-AC8C4A1FECE9}" type="pres">
      <dgm:prSet presAssocID="{EEADEF62-366F-41E5-8936-8E553FF6633A}" presName="Name21" presStyleCnt="0"/>
      <dgm:spPr/>
    </dgm:pt>
    <dgm:pt modelId="{D2AB8D55-ABEB-4D3E-BFC9-E0D25C0CE0B7}" type="pres">
      <dgm:prSet presAssocID="{EEADEF62-366F-41E5-8936-8E553FF6633A}" presName="level2Shape" presStyleLbl="node3" presStyleIdx="3" presStyleCnt="4"/>
      <dgm:spPr/>
      <dgm:t>
        <a:bodyPr/>
        <a:lstStyle/>
        <a:p>
          <a:endParaRPr lang="en-US"/>
        </a:p>
      </dgm:t>
    </dgm:pt>
    <dgm:pt modelId="{F475C495-7172-4D0A-A6B2-51AB421A0030}" type="pres">
      <dgm:prSet presAssocID="{EEADEF62-366F-41E5-8936-8E553FF6633A}" presName="hierChild3" presStyleCnt="0"/>
      <dgm:spPr/>
    </dgm:pt>
    <dgm:pt modelId="{70C17392-C1F9-41E5-A97E-8D30F970CA1B}" type="pres">
      <dgm:prSet presAssocID="{D9DCA1F1-C98A-4972-A6B1-5AD5D14779FB}" presName="bgShapesFlow" presStyleCnt="0"/>
      <dgm:spPr/>
    </dgm:pt>
  </dgm:ptLst>
  <dgm:cxnLst>
    <dgm:cxn modelId="{B12C96CE-8260-4945-A151-97E2237250D6}" type="presOf" srcId="{D9DCA1F1-C98A-4972-A6B1-5AD5D14779FB}" destId="{FDF40091-A3DB-4FBD-9369-C8A5196511FE}" srcOrd="0" destOrd="0" presId="urn:microsoft.com/office/officeart/2005/8/layout/hierarchy6"/>
    <dgm:cxn modelId="{572B295E-CBB1-4DB5-BA3C-DD9C83AC6893}" type="presOf" srcId="{AA3A9054-D486-4E45-802D-47C0C0CD85B6}" destId="{3840B0F9-9180-4CD0-BD28-A99A511B5D2B}" srcOrd="0" destOrd="0" presId="urn:microsoft.com/office/officeart/2005/8/layout/hierarchy6"/>
    <dgm:cxn modelId="{01660A6B-12F5-4E10-BF9A-B866C1D08D0C}" type="presOf" srcId="{CE91B2F2-4CD0-4D01-BEBB-3A01129B6994}" destId="{954E4458-5434-4AB4-B907-7355C4B1B7DF}" srcOrd="0" destOrd="0" presId="urn:microsoft.com/office/officeart/2005/8/layout/hierarchy6"/>
    <dgm:cxn modelId="{FA62836E-9A34-42D9-A651-4A21ADD3E43E}" type="presOf" srcId="{EEADEF62-366F-41E5-8936-8E553FF6633A}" destId="{D2AB8D55-ABEB-4D3E-BFC9-E0D25C0CE0B7}" srcOrd="0" destOrd="0" presId="urn:microsoft.com/office/officeart/2005/8/layout/hierarchy6"/>
    <dgm:cxn modelId="{688E99F6-2B11-469B-8D6D-84C727758A7F}" type="presOf" srcId="{73E8BCF9-47A8-457D-A667-55D9F2AF7DA9}" destId="{6AAA0B96-9D6D-4D63-9385-DBF3BC60D966}" srcOrd="0" destOrd="0" presId="urn:microsoft.com/office/officeart/2005/8/layout/hierarchy6"/>
    <dgm:cxn modelId="{858DC281-6955-49B8-AFBC-A23DC96D59CF}" srcId="{7B3CDB1D-CBFF-446D-A1A7-4D8060FC8CBD}" destId="{EEADEF62-366F-41E5-8936-8E553FF6633A}" srcOrd="3" destOrd="0" parTransId="{3415E8AE-0BE9-4804-A8BB-BADAB22DBDD6}" sibTransId="{2FDEE3D6-F296-484C-A501-7DEC1C9AF0ED}"/>
    <dgm:cxn modelId="{5E88B2B7-F0AD-46CF-9744-14A1432CBD34}" type="presOf" srcId="{11A98364-952D-48EA-ADDC-D89F9B7ACDEF}" destId="{2E948CF4-2DEB-4383-B0FD-BB921B3D390B}" srcOrd="0" destOrd="0" presId="urn:microsoft.com/office/officeart/2005/8/layout/hierarchy6"/>
    <dgm:cxn modelId="{8F729AC8-DDF5-4FDF-BD38-6F66A9D5726E}" type="presOf" srcId="{4D332E69-3CF8-45AC-AD5D-C2E978D77BB0}" destId="{2F633201-6F72-4B4E-8964-23DDFF9581EE}" srcOrd="0" destOrd="0" presId="urn:microsoft.com/office/officeart/2005/8/layout/hierarchy6"/>
    <dgm:cxn modelId="{5F6D1E82-036B-499B-AA8E-419DF3ADA4F2}" srcId="{D9DCA1F1-C98A-4972-A6B1-5AD5D14779FB}" destId="{F25CF7BE-A213-4784-85F1-338A07D31B54}" srcOrd="0" destOrd="0" parTransId="{3AA45D54-7945-4920-94CA-AC80B983C5CC}" sibTransId="{64A9F3CD-1805-4324-A9D6-B50E4095A966}"/>
    <dgm:cxn modelId="{20842885-1D8A-4629-96F4-4BDC54BE4F2C}" srcId="{7B3CDB1D-CBFF-446D-A1A7-4D8060FC8CBD}" destId="{73E8BCF9-47A8-457D-A667-55D9F2AF7DA9}" srcOrd="1" destOrd="0" parTransId="{6EE9611E-5C20-4358-B0A5-CFD5C6188B4E}" sibTransId="{137F32D5-229D-489F-95B3-094CA1005A62}"/>
    <dgm:cxn modelId="{583E3A71-A073-42EA-91B4-85739F9F414B}" type="presOf" srcId="{85E9F694-A102-4CBE-B30E-E874BF05D3BE}" destId="{975E31A4-9E73-4742-8C88-0A10556B7F80}" srcOrd="0" destOrd="0" presId="urn:microsoft.com/office/officeart/2005/8/layout/hierarchy6"/>
    <dgm:cxn modelId="{48321187-1F58-41AD-A812-49A5DAC67F57}" type="presOf" srcId="{3415E8AE-0BE9-4804-A8BB-BADAB22DBDD6}" destId="{EB3630E7-4847-4C7B-9539-E357EA1420AC}" srcOrd="0" destOrd="0" presId="urn:microsoft.com/office/officeart/2005/8/layout/hierarchy6"/>
    <dgm:cxn modelId="{F990B6EB-1E1E-44E5-A775-A4BB568E17E7}" type="presOf" srcId="{7B3CDB1D-CBFF-446D-A1A7-4D8060FC8CBD}" destId="{B582F198-5020-4361-841A-4C7B8FF14554}" srcOrd="0" destOrd="0" presId="urn:microsoft.com/office/officeart/2005/8/layout/hierarchy6"/>
    <dgm:cxn modelId="{3D829E80-E613-46CA-858B-074EB7F812EC}" type="presOf" srcId="{F25CF7BE-A213-4784-85F1-338A07D31B54}" destId="{BB4A16C2-BC0F-4A1E-A1CD-FCB3A42E5273}" srcOrd="0" destOrd="0" presId="urn:microsoft.com/office/officeart/2005/8/layout/hierarchy6"/>
    <dgm:cxn modelId="{2A4BB9B0-6191-4C9A-9AA0-4A86A49CAD11}" type="presOf" srcId="{6EE9611E-5C20-4358-B0A5-CFD5C6188B4E}" destId="{C248161C-CCE6-4CF8-A5DB-088EC2895ACF}" srcOrd="0" destOrd="0" presId="urn:microsoft.com/office/officeart/2005/8/layout/hierarchy6"/>
    <dgm:cxn modelId="{74D19DE3-172B-4DDB-8799-E7830B2CB4B4}" srcId="{7B3CDB1D-CBFF-446D-A1A7-4D8060FC8CBD}" destId="{CE91B2F2-4CD0-4D01-BEBB-3A01129B6994}" srcOrd="2" destOrd="0" parTransId="{4D332E69-3CF8-45AC-AD5D-C2E978D77BB0}" sibTransId="{F76D0D45-1106-47CC-BEFF-9764326A29A9}"/>
    <dgm:cxn modelId="{DBFF54CD-0918-4065-A523-19B6445B64B4}" srcId="{7B3CDB1D-CBFF-446D-A1A7-4D8060FC8CBD}" destId="{AA3A9054-D486-4E45-802D-47C0C0CD85B6}" srcOrd="0" destOrd="0" parTransId="{85E9F694-A102-4CBE-B30E-E874BF05D3BE}" sibTransId="{D0D7CA07-5B8C-40C9-8A32-4C07EFDC6472}"/>
    <dgm:cxn modelId="{B736981E-2A3E-454F-B6AD-E2585C73B510}" srcId="{F25CF7BE-A213-4784-85F1-338A07D31B54}" destId="{7B3CDB1D-CBFF-446D-A1A7-4D8060FC8CBD}" srcOrd="0" destOrd="0" parTransId="{11A98364-952D-48EA-ADDC-D89F9B7ACDEF}" sibTransId="{C48F268E-8BB6-4AB9-96A3-DA96006D32C4}"/>
    <dgm:cxn modelId="{EE5FD087-50D0-4287-9AE2-C3D279EBF7CC}" type="presParOf" srcId="{FDF40091-A3DB-4FBD-9369-C8A5196511FE}" destId="{67E16330-F8EC-4E2E-AEC9-D3A8CF14984D}" srcOrd="0" destOrd="0" presId="urn:microsoft.com/office/officeart/2005/8/layout/hierarchy6"/>
    <dgm:cxn modelId="{BADF987A-2A61-4E86-8778-2A12B83370E4}" type="presParOf" srcId="{67E16330-F8EC-4E2E-AEC9-D3A8CF14984D}" destId="{E1CAFBBA-32BD-409A-99EC-E3DBCB9AA5E4}" srcOrd="0" destOrd="0" presId="urn:microsoft.com/office/officeart/2005/8/layout/hierarchy6"/>
    <dgm:cxn modelId="{D9A3EDBB-2523-420A-90B2-471FD95D2C4C}" type="presParOf" srcId="{E1CAFBBA-32BD-409A-99EC-E3DBCB9AA5E4}" destId="{D2979BD7-9B1E-42CF-8DC2-5874A23E75FB}" srcOrd="0" destOrd="0" presId="urn:microsoft.com/office/officeart/2005/8/layout/hierarchy6"/>
    <dgm:cxn modelId="{F990ECAE-E995-4686-A9E9-AC38B8DA2716}" type="presParOf" srcId="{D2979BD7-9B1E-42CF-8DC2-5874A23E75FB}" destId="{BB4A16C2-BC0F-4A1E-A1CD-FCB3A42E5273}" srcOrd="0" destOrd="0" presId="urn:microsoft.com/office/officeart/2005/8/layout/hierarchy6"/>
    <dgm:cxn modelId="{45316BF0-EE4B-43F9-8ACF-C569A1D02B43}" type="presParOf" srcId="{D2979BD7-9B1E-42CF-8DC2-5874A23E75FB}" destId="{BD511015-6672-476E-8835-CDC9798E7D6C}" srcOrd="1" destOrd="0" presId="urn:microsoft.com/office/officeart/2005/8/layout/hierarchy6"/>
    <dgm:cxn modelId="{FF4D40D0-40C9-4273-AC95-DF3E7D8128AC}" type="presParOf" srcId="{BD511015-6672-476E-8835-CDC9798E7D6C}" destId="{2E948CF4-2DEB-4383-B0FD-BB921B3D390B}" srcOrd="0" destOrd="0" presId="urn:microsoft.com/office/officeart/2005/8/layout/hierarchy6"/>
    <dgm:cxn modelId="{480AADAE-AFF2-4AAA-ACEE-89178B98A293}" type="presParOf" srcId="{BD511015-6672-476E-8835-CDC9798E7D6C}" destId="{407337B6-B72A-46A0-9CA0-B92DDDDB0C25}" srcOrd="1" destOrd="0" presId="urn:microsoft.com/office/officeart/2005/8/layout/hierarchy6"/>
    <dgm:cxn modelId="{96D8183B-11A7-4D44-B69E-E00B397A6926}" type="presParOf" srcId="{407337B6-B72A-46A0-9CA0-B92DDDDB0C25}" destId="{B582F198-5020-4361-841A-4C7B8FF14554}" srcOrd="0" destOrd="0" presId="urn:microsoft.com/office/officeart/2005/8/layout/hierarchy6"/>
    <dgm:cxn modelId="{264E9F96-71AF-4AD3-993E-E935E5E8731D}" type="presParOf" srcId="{407337B6-B72A-46A0-9CA0-B92DDDDB0C25}" destId="{E4DB78AD-B8D2-4DC2-902C-7B23A562A023}" srcOrd="1" destOrd="0" presId="urn:microsoft.com/office/officeart/2005/8/layout/hierarchy6"/>
    <dgm:cxn modelId="{9C245031-D3DD-400B-9CBE-265776C665E4}" type="presParOf" srcId="{E4DB78AD-B8D2-4DC2-902C-7B23A562A023}" destId="{975E31A4-9E73-4742-8C88-0A10556B7F80}" srcOrd="0" destOrd="0" presId="urn:microsoft.com/office/officeart/2005/8/layout/hierarchy6"/>
    <dgm:cxn modelId="{B51F1DFA-6BBF-4C4E-865C-80F65206D875}" type="presParOf" srcId="{E4DB78AD-B8D2-4DC2-902C-7B23A562A023}" destId="{B7D262A4-D2CC-4C5F-95E0-42BD7F1AF3C9}" srcOrd="1" destOrd="0" presId="urn:microsoft.com/office/officeart/2005/8/layout/hierarchy6"/>
    <dgm:cxn modelId="{52377FB2-F108-4765-8D3D-0A121073B0F5}" type="presParOf" srcId="{B7D262A4-D2CC-4C5F-95E0-42BD7F1AF3C9}" destId="{3840B0F9-9180-4CD0-BD28-A99A511B5D2B}" srcOrd="0" destOrd="0" presId="urn:microsoft.com/office/officeart/2005/8/layout/hierarchy6"/>
    <dgm:cxn modelId="{E2875242-996A-48E1-BD63-3E2AC0AD6AF7}" type="presParOf" srcId="{B7D262A4-D2CC-4C5F-95E0-42BD7F1AF3C9}" destId="{9EB7A55D-8C16-4AF1-96C7-0162B9FBE7C6}" srcOrd="1" destOrd="0" presId="urn:microsoft.com/office/officeart/2005/8/layout/hierarchy6"/>
    <dgm:cxn modelId="{6EC166D8-9DDA-4477-89C0-18365A0AB7A0}" type="presParOf" srcId="{E4DB78AD-B8D2-4DC2-902C-7B23A562A023}" destId="{C248161C-CCE6-4CF8-A5DB-088EC2895ACF}" srcOrd="2" destOrd="0" presId="urn:microsoft.com/office/officeart/2005/8/layout/hierarchy6"/>
    <dgm:cxn modelId="{740A93B1-3539-42D8-9E80-CC6B851E1C94}" type="presParOf" srcId="{E4DB78AD-B8D2-4DC2-902C-7B23A562A023}" destId="{24E87A82-0E1A-4C66-A71E-8491C93FF49E}" srcOrd="3" destOrd="0" presId="urn:microsoft.com/office/officeart/2005/8/layout/hierarchy6"/>
    <dgm:cxn modelId="{17B81694-4AC4-4434-8E1F-6718A3509DDE}" type="presParOf" srcId="{24E87A82-0E1A-4C66-A71E-8491C93FF49E}" destId="{6AAA0B96-9D6D-4D63-9385-DBF3BC60D966}" srcOrd="0" destOrd="0" presId="urn:microsoft.com/office/officeart/2005/8/layout/hierarchy6"/>
    <dgm:cxn modelId="{CE2C1219-A667-4DA9-A76E-DA64DD2187A1}" type="presParOf" srcId="{24E87A82-0E1A-4C66-A71E-8491C93FF49E}" destId="{D6BBECD8-1C8B-41BD-9FE5-23D7E4EE7268}" srcOrd="1" destOrd="0" presId="urn:microsoft.com/office/officeart/2005/8/layout/hierarchy6"/>
    <dgm:cxn modelId="{7BD0145D-AB89-4054-8A92-A14193371453}" type="presParOf" srcId="{E4DB78AD-B8D2-4DC2-902C-7B23A562A023}" destId="{2F633201-6F72-4B4E-8964-23DDFF9581EE}" srcOrd="4" destOrd="0" presId="urn:microsoft.com/office/officeart/2005/8/layout/hierarchy6"/>
    <dgm:cxn modelId="{28ABF48D-2F5B-4164-9AA4-A7937C890A73}" type="presParOf" srcId="{E4DB78AD-B8D2-4DC2-902C-7B23A562A023}" destId="{38B71D7F-9573-4703-8BFC-85348D989D3C}" srcOrd="5" destOrd="0" presId="urn:microsoft.com/office/officeart/2005/8/layout/hierarchy6"/>
    <dgm:cxn modelId="{D1E85CC7-114D-4DA1-9196-117B74FA5165}" type="presParOf" srcId="{38B71D7F-9573-4703-8BFC-85348D989D3C}" destId="{954E4458-5434-4AB4-B907-7355C4B1B7DF}" srcOrd="0" destOrd="0" presId="urn:microsoft.com/office/officeart/2005/8/layout/hierarchy6"/>
    <dgm:cxn modelId="{884DF376-DC9D-47D5-AF76-2E5EE32BFBD6}" type="presParOf" srcId="{38B71D7F-9573-4703-8BFC-85348D989D3C}" destId="{33A552B2-EDCC-4150-A570-5971412A0D02}" srcOrd="1" destOrd="0" presId="urn:microsoft.com/office/officeart/2005/8/layout/hierarchy6"/>
    <dgm:cxn modelId="{5089F9C7-B3EB-4DE7-A211-DA02D533E307}" type="presParOf" srcId="{E4DB78AD-B8D2-4DC2-902C-7B23A562A023}" destId="{EB3630E7-4847-4C7B-9539-E357EA1420AC}" srcOrd="6" destOrd="0" presId="urn:microsoft.com/office/officeart/2005/8/layout/hierarchy6"/>
    <dgm:cxn modelId="{4F366657-65D9-41C8-98C2-380759606343}" type="presParOf" srcId="{E4DB78AD-B8D2-4DC2-902C-7B23A562A023}" destId="{384C3326-4B95-4D43-8B4E-AC8C4A1FECE9}" srcOrd="7" destOrd="0" presId="urn:microsoft.com/office/officeart/2005/8/layout/hierarchy6"/>
    <dgm:cxn modelId="{34BD705D-6084-45CF-A480-ECFCF07A109C}" type="presParOf" srcId="{384C3326-4B95-4D43-8B4E-AC8C4A1FECE9}" destId="{D2AB8D55-ABEB-4D3E-BFC9-E0D25C0CE0B7}" srcOrd="0" destOrd="0" presId="urn:microsoft.com/office/officeart/2005/8/layout/hierarchy6"/>
    <dgm:cxn modelId="{83CDF1F0-67CA-4E61-9665-C713444B6E13}" type="presParOf" srcId="{384C3326-4B95-4D43-8B4E-AC8C4A1FECE9}" destId="{F475C495-7172-4D0A-A6B2-51AB421A0030}" srcOrd="1" destOrd="0" presId="urn:microsoft.com/office/officeart/2005/8/layout/hierarchy6"/>
    <dgm:cxn modelId="{EE7403AC-6799-40C6-B546-354A583E3293}" type="presParOf" srcId="{FDF40091-A3DB-4FBD-9369-C8A5196511FE}" destId="{70C17392-C1F9-41E5-A97E-8D30F970CA1B}"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30415-0596-482B-B4E7-5615389A784D}"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0AF3B78F-1EA1-46FD-82A5-078B50630870}">
      <dgm:prSet phldrT="[Text]"/>
      <dgm:spPr>
        <a:solidFill>
          <a:schemeClr val="tx1"/>
        </a:solidFill>
      </dgm:spPr>
      <dgm:t>
        <a:bodyPr/>
        <a:lstStyle/>
        <a:p>
          <a:r>
            <a:rPr lang="en-US" dirty="0"/>
            <a:t>National Qualifications Framework Act No. 67 of 2008          </a:t>
          </a:r>
        </a:p>
        <a:p>
          <a:r>
            <a:rPr lang="en-US" dirty="0"/>
            <a:t> (as amended)</a:t>
          </a:r>
        </a:p>
      </dgm:t>
    </dgm:pt>
    <dgm:pt modelId="{23F1B888-A4DE-4739-8E29-B44DD8C2A05B}" type="parTrans" cxnId="{98861C07-D7CA-4BE0-8564-194E8A539BCB}">
      <dgm:prSet/>
      <dgm:spPr/>
      <dgm:t>
        <a:bodyPr/>
        <a:lstStyle/>
        <a:p>
          <a:endParaRPr lang="en-US"/>
        </a:p>
      </dgm:t>
    </dgm:pt>
    <dgm:pt modelId="{3EF16769-F1E4-4075-880D-2BC0F91D1348}" type="sibTrans" cxnId="{98861C07-D7CA-4BE0-8564-194E8A539BCB}">
      <dgm:prSet/>
      <dgm:spPr/>
      <dgm:t>
        <a:bodyPr/>
        <a:lstStyle/>
        <a:p>
          <a:endParaRPr lang="en-US"/>
        </a:p>
      </dgm:t>
    </dgm:pt>
    <dgm:pt modelId="{D9D4DDF5-7BE5-4D87-A459-DA39495178BB}">
      <dgm:prSet phldrT="[Text]"/>
      <dgm:spPr>
        <a:solidFill>
          <a:schemeClr val="tx1">
            <a:lumMod val="50000"/>
            <a:lumOff val="50000"/>
          </a:schemeClr>
        </a:solidFill>
      </dgm:spPr>
      <dgm:t>
        <a:bodyPr/>
        <a:lstStyle/>
        <a:p>
          <a:r>
            <a:rPr lang="en-US" dirty="0"/>
            <a:t>Skills Development Act No. 97 of 1998 (as amended)</a:t>
          </a:r>
        </a:p>
      </dgm:t>
    </dgm:pt>
    <dgm:pt modelId="{B0556CBF-4845-40E1-B3CA-DB7313DCE7DE}" type="parTrans" cxnId="{AF107BB4-61D0-4DD1-A024-C6036FAC04BA}">
      <dgm:prSet/>
      <dgm:spPr/>
      <dgm:t>
        <a:bodyPr/>
        <a:lstStyle/>
        <a:p>
          <a:endParaRPr lang="en-US"/>
        </a:p>
      </dgm:t>
    </dgm:pt>
    <dgm:pt modelId="{40F97300-3846-48F3-9B1B-305FC5036C6E}" type="sibTrans" cxnId="{AF107BB4-61D0-4DD1-A024-C6036FAC04BA}">
      <dgm:prSet/>
      <dgm:spPr/>
      <dgm:t>
        <a:bodyPr/>
        <a:lstStyle/>
        <a:p>
          <a:endParaRPr lang="en-US"/>
        </a:p>
      </dgm:t>
    </dgm:pt>
    <dgm:pt modelId="{8DE852C0-28A4-47E3-AC47-D00655B98197}">
      <dgm:prSet phldrT="[Text]"/>
      <dgm:spPr>
        <a:solidFill>
          <a:srgbClr val="FF0000"/>
        </a:solidFill>
      </dgm:spPr>
      <dgm:t>
        <a:bodyPr/>
        <a:lstStyle/>
        <a:p>
          <a:r>
            <a:rPr lang="en-US" dirty="0"/>
            <a:t>Priority 3: Education, Skills and Health</a:t>
          </a:r>
        </a:p>
      </dgm:t>
    </dgm:pt>
    <dgm:pt modelId="{0A3DD74B-3AF0-4B3A-9755-8818A0CD9A80}" type="parTrans" cxnId="{FCCD81D2-5A9B-4F4D-A7F2-BB28217CFDD0}">
      <dgm:prSet/>
      <dgm:spPr/>
      <dgm:t>
        <a:bodyPr/>
        <a:lstStyle/>
        <a:p>
          <a:endParaRPr lang="en-US"/>
        </a:p>
      </dgm:t>
    </dgm:pt>
    <dgm:pt modelId="{0C007D49-2254-4F4C-8DB4-B43C6F689250}" type="sibTrans" cxnId="{FCCD81D2-5A9B-4F4D-A7F2-BB28217CFDD0}">
      <dgm:prSet/>
      <dgm:spPr/>
      <dgm:t>
        <a:bodyPr/>
        <a:lstStyle/>
        <a:p>
          <a:endParaRPr lang="en-US"/>
        </a:p>
      </dgm:t>
    </dgm:pt>
    <dgm:pt modelId="{18AF058F-7228-4C51-8820-65B89CF52A71}">
      <dgm:prSet phldrT="[Text]"/>
      <dgm:spPr>
        <a:solidFill>
          <a:schemeClr val="bg2">
            <a:lumMod val="25000"/>
          </a:schemeClr>
        </a:solidFill>
      </dgm:spPr>
      <dgm:t>
        <a:bodyPr/>
        <a:lstStyle/>
        <a:p>
          <a:r>
            <a:rPr lang="en-US" dirty="0"/>
            <a:t>National Development Plan</a:t>
          </a:r>
        </a:p>
      </dgm:t>
    </dgm:pt>
    <dgm:pt modelId="{BC3C18BB-E2E3-43EC-A8DB-74EEB28091C7}" type="parTrans" cxnId="{10C0977A-6F7D-445F-9759-202436C0EAE9}">
      <dgm:prSet/>
      <dgm:spPr/>
      <dgm:t>
        <a:bodyPr/>
        <a:lstStyle/>
        <a:p>
          <a:endParaRPr lang="en-US"/>
        </a:p>
      </dgm:t>
    </dgm:pt>
    <dgm:pt modelId="{97C388FF-602A-4C61-970A-A429C71D00A7}" type="sibTrans" cxnId="{10C0977A-6F7D-445F-9759-202436C0EAE9}">
      <dgm:prSet/>
      <dgm:spPr/>
      <dgm:t>
        <a:bodyPr/>
        <a:lstStyle/>
        <a:p>
          <a:endParaRPr lang="en-US"/>
        </a:p>
      </dgm:t>
    </dgm:pt>
    <dgm:pt modelId="{B7E13578-E63B-48F3-A6E5-3986E4D857C6}">
      <dgm:prSet phldrT="[Text]">
        <dgm:style>
          <a:lnRef idx="2">
            <a:schemeClr val="accent6"/>
          </a:lnRef>
          <a:fillRef idx="1">
            <a:schemeClr val="lt1"/>
          </a:fillRef>
          <a:effectRef idx="0">
            <a:schemeClr val="accent6"/>
          </a:effectRef>
          <a:fontRef idx="minor">
            <a:schemeClr val="dk1"/>
          </a:fontRef>
        </dgm:style>
      </dgm:prSet>
      <dgm:spPr>
        <a:ln>
          <a:solidFill>
            <a:srgbClr val="FF0000"/>
          </a:solidFill>
        </a:ln>
      </dgm:spPr>
      <dgm:t>
        <a:bodyPr/>
        <a:lstStyle/>
        <a:p>
          <a:r>
            <a:rPr lang="en-US" dirty="0">
              <a:solidFill>
                <a:schemeClr val="tx1"/>
              </a:solidFill>
            </a:rPr>
            <a:t>National Skills Development Plan</a:t>
          </a:r>
        </a:p>
      </dgm:t>
    </dgm:pt>
    <dgm:pt modelId="{A4ECB721-51BD-42A3-A8E2-EDE47B2A0399}" type="parTrans" cxnId="{A19C25DC-9E32-48B5-8F53-2EED703681F3}">
      <dgm:prSet/>
      <dgm:spPr/>
      <dgm:t>
        <a:bodyPr/>
        <a:lstStyle/>
        <a:p>
          <a:endParaRPr lang="en-US"/>
        </a:p>
      </dgm:t>
    </dgm:pt>
    <dgm:pt modelId="{8F2F866F-CFD0-4E52-9202-D836E909D0E4}" type="sibTrans" cxnId="{A19C25DC-9E32-48B5-8F53-2EED703681F3}">
      <dgm:prSet/>
      <dgm:spPr/>
      <dgm:t>
        <a:bodyPr/>
        <a:lstStyle/>
        <a:p>
          <a:endParaRPr lang="en-US"/>
        </a:p>
      </dgm:t>
    </dgm:pt>
    <dgm:pt modelId="{92060A02-856D-4F0A-B292-7DAC6F4CBE61}">
      <dgm:prSet phldrT="[Text]"/>
      <dgm:spPr>
        <a:solidFill>
          <a:schemeClr val="bg1">
            <a:lumMod val="65000"/>
          </a:schemeClr>
        </a:solidFill>
      </dgm:spPr>
      <dgm:t>
        <a:bodyPr/>
        <a:lstStyle/>
        <a:p>
          <a:r>
            <a:rPr lang="en-US" dirty="0">
              <a:solidFill>
                <a:schemeClr val="bg1"/>
              </a:solidFill>
            </a:rPr>
            <a:t>White Paper on PSET</a:t>
          </a:r>
        </a:p>
      </dgm:t>
    </dgm:pt>
    <dgm:pt modelId="{7935D0BA-FD6A-4383-BA84-6506AFE3644A}" type="parTrans" cxnId="{D55A9770-A020-4DD5-8AFA-C90FAB365235}">
      <dgm:prSet/>
      <dgm:spPr/>
      <dgm:t>
        <a:bodyPr/>
        <a:lstStyle/>
        <a:p>
          <a:endParaRPr lang="en-US"/>
        </a:p>
      </dgm:t>
    </dgm:pt>
    <dgm:pt modelId="{26ABB58A-21DE-4245-8D95-269DA6A388A3}" type="sibTrans" cxnId="{D55A9770-A020-4DD5-8AFA-C90FAB365235}">
      <dgm:prSet/>
      <dgm:spPr/>
      <dgm:t>
        <a:bodyPr/>
        <a:lstStyle/>
        <a:p>
          <a:endParaRPr lang="en-US"/>
        </a:p>
      </dgm:t>
    </dgm:pt>
    <dgm:pt modelId="{4AECFD3E-F171-4D6C-B132-49C31FB1A327}">
      <dgm:prSet phldrT="[Text]"/>
      <dgm:spPr>
        <a:solidFill>
          <a:schemeClr val="tx1"/>
        </a:solidFill>
      </dgm:spPr>
      <dgm:t>
        <a:bodyPr/>
        <a:lstStyle/>
        <a:p>
          <a:r>
            <a:rPr lang="en-US" dirty="0">
              <a:solidFill>
                <a:schemeClr val="bg1"/>
              </a:solidFill>
            </a:rPr>
            <a:t>Ministerial Determinations and Guidelines</a:t>
          </a:r>
        </a:p>
      </dgm:t>
    </dgm:pt>
    <dgm:pt modelId="{DBA6470B-1A3E-4D44-B20C-21F6C5AD0FDC}" type="parTrans" cxnId="{3978B5BE-DBBD-472E-B5E3-DF083418263B}">
      <dgm:prSet/>
      <dgm:spPr/>
      <dgm:t>
        <a:bodyPr/>
        <a:lstStyle/>
        <a:p>
          <a:endParaRPr lang="en-US"/>
        </a:p>
      </dgm:t>
    </dgm:pt>
    <dgm:pt modelId="{40CBE3B0-3C8A-4AF7-B55F-0CD58745E9BF}" type="sibTrans" cxnId="{3978B5BE-DBBD-472E-B5E3-DF083418263B}">
      <dgm:prSet/>
      <dgm:spPr/>
      <dgm:t>
        <a:bodyPr/>
        <a:lstStyle/>
        <a:p>
          <a:endParaRPr lang="en-US"/>
        </a:p>
      </dgm:t>
    </dgm:pt>
    <dgm:pt modelId="{851C8F39-1874-4331-BF29-13B7AA854D18}" type="pres">
      <dgm:prSet presAssocID="{4CF30415-0596-482B-B4E7-5615389A784D}" presName="Name0" presStyleCnt="0">
        <dgm:presLayoutVars>
          <dgm:chPref val="1"/>
          <dgm:dir/>
          <dgm:animOne val="branch"/>
          <dgm:animLvl val="lvl"/>
          <dgm:resizeHandles/>
        </dgm:presLayoutVars>
      </dgm:prSet>
      <dgm:spPr/>
      <dgm:t>
        <a:bodyPr/>
        <a:lstStyle/>
        <a:p>
          <a:endParaRPr lang="en-US"/>
        </a:p>
      </dgm:t>
    </dgm:pt>
    <dgm:pt modelId="{59B2A4E4-3BC4-4C5C-9D47-5E6BFFBCF07E}" type="pres">
      <dgm:prSet presAssocID="{0AF3B78F-1EA1-46FD-82A5-078B50630870}" presName="vertOne" presStyleCnt="0"/>
      <dgm:spPr/>
    </dgm:pt>
    <dgm:pt modelId="{E4C55357-8BC6-4A3A-AA23-C6D5C1B25B86}" type="pres">
      <dgm:prSet presAssocID="{0AF3B78F-1EA1-46FD-82A5-078B50630870}" presName="txOne" presStyleLbl="node0" presStyleIdx="0" presStyleCnt="1">
        <dgm:presLayoutVars>
          <dgm:chPref val="3"/>
        </dgm:presLayoutVars>
      </dgm:prSet>
      <dgm:spPr/>
      <dgm:t>
        <a:bodyPr/>
        <a:lstStyle/>
        <a:p>
          <a:endParaRPr lang="en-US"/>
        </a:p>
      </dgm:t>
    </dgm:pt>
    <dgm:pt modelId="{C644A8D6-303B-4E59-A2CA-8D769658E9BA}" type="pres">
      <dgm:prSet presAssocID="{0AF3B78F-1EA1-46FD-82A5-078B50630870}" presName="parTransOne" presStyleCnt="0"/>
      <dgm:spPr/>
    </dgm:pt>
    <dgm:pt modelId="{BB427DFD-78C3-4A4C-BFAF-CA379B221697}" type="pres">
      <dgm:prSet presAssocID="{0AF3B78F-1EA1-46FD-82A5-078B50630870}" presName="horzOne" presStyleCnt="0"/>
      <dgm:spPr/>
    </dgm:pt>
    <dgm:pt modelId="{BD9FB85A-2771-49CB-9B40-08823BBF7163}" type="pres">
      <dgm:prSet presAssocID="{D9D4DDF5-7BE5-4D87-A459-DA39495178BB}" presName="vertTwo" presStyleCnt="0"/>
      <dgm:spPr/>
    </dgm:pt>
    <dgm:pt modelId="{5705173E-C571-4BE4-B113-45BA2D99962D}" type="pres">
      <dgm:prSet presAssocID="{D9D4DDF5-7BE5-4D87-A459-DA39495178BB}" presName="txTwo" presStyleLbl="node2" presStyleIdx="0" presStyleCnt="2">
        <dgm:presLayoutVars>
          <dgm:chPref val="3"/>
        </dgm:presLayoutVars>
      </dgm:prSet>
      <dgm:spPr/>
      <dgm:t>
        <a:bodyPr/>
        <a:lstStyle/>
        <a:p>
          <a:endParaRPr lang="en-US"/>
        </a:p>
      </dgm:t>
    </dgm:pt>
    <dgm:pt modelId="{62CE45B5-B0FD-4E5C-82F8-16CD215BCA15}" type="pres">
      <dgm:prSet presAssocID="{D9D4DDF5-7BE5-4D87-A459-DA39495178BB}" presName="parTransTwo" presStyleCnt="0"/>
      <dgm:spPr/>
    </dgm:pt>
    <dgm:pt modelId="{861D88D0-74F7-4FC8-9C2F-0425C99688AF}" type="pres">
      <dgm:prSet presAssocID="{D9D4DDF5-7BE5-4D87-A459-DA39495178BB}" presName="horzTwo" presStyleCnt="0"/>
      <dgm:spPr/>
    </dgm:pt>
    <dgm:pt modelId="{B5A113F4-9EAD-4F81-B2D2-E22E8492C418}" type="pres">
      <dgm:prSet presAssocID="{8DE852C0-28A4-47E3-AC47-D00655B98197}" presName="vertThree" presStyleCnt="0"/>
      <dgm:spPr/>
    </dgm:pt>
    <dgm:pt modelId="{B1FE62C9-DA9F-4BF9-9267-44B8C6D0570B}" type="pres">
      <dgm:prSet presAssocID="{8DE852C0-28A4-47E3-AC47-D00655B98197}" presName="txThree" presStyleLbl="node3" presStyleIdx="0" presStyleCnt="4">
        <dgm:presLayoutVars>
          <dgm:chPref val="3"/>
        </dgm:presLayoutVars>
      </dgm:prSet>
      <dgm:spPr/>
      <dgm:t>
        <a:bodyPr/>
        <a:lstStyle/>
        <a:p>
          <a:endParaRPr lang="en-US"/>
        </a:p>
      </dgm:t>
    </dgm:pt>
    <dgm:pt modelId="{2904EEC7-3355-4FD6-B65D-CD5E6C338B25}" type="pres">
      <dgm:prSet presAssocID="{8DE852C0-28A4-47E3-AC47-D00655B98197}" presName="horzThree" presStyleCnt="0"/>
      <dgm:spPr/>
    </dgm:pt>
    <dgm:pt modelId="{BE1A5A76-F3DC-40E7-BEE5-2C4BB3957C9F}" type="pres">
      <dgm:prSet presAssocID="{0C007D49-2254-4F4C-8DB4-B43C6F689250}" presName="sibSpaceThree" presStyleCnt="0"/>
      <dgm:spPr/>
    </dgm:pt>
    <dgm:pt modelId="{45BE1423-9298-4B62-812A-76384573714C}" type="pres">
      <dgm:prSet presAssocID="{18AF058F-7228-4C51-8820-65B89CF52A71}" presName="vertThree" presStyleCnt="0"/>
      <dgm:spPr/>
    </dgm:pt>
    <dgm:pt modelId="{1DB195B7-A8D1-4960-B6D3-A914F094AD6C}" type="pres">
      <dgm:prSet presAssocID="{18AF058F-7228-4C51-8820-65B89CF52A71}" presName="txThree" presStyleLbl="node3" presStyleIdx="1" presStyleCnt="4">
        <dgm:presLayoutVars>
          <dgm:chPref val="3"/>
        </dgm:presLayoutVars>
      </dgm:prSet>
      <dgm:spPr/>
      <dgm:t>
        <a:bodyPr/>
        <a:lstStyle/>
        <a:p>
          <a:endParaRPr lang="en-US"/>
        </a:p>
      </dgm:t>
    </dgm:pt>
    <dgm:pt modelId="{E7F56248-202A-484E-8585-F35A1FAE9447}" type="pres">
      <dgm:prSet presAssocID="{18AF058F-7228-4C51-8820-65B89CF52A71}" presName="horzThree" presStyleCnt="0"/>
      <dgm:spPr/>
    </dgm:pt>
    <dgm:pt modelId="{A8E67FBB-7275-45A1-B667-DC14959A0149}" type="pres">
      <dgm:prSet presAssocID="{40F97300-3846-48F3-9B1B-305FC5036C6E}" presName="sibSpaceTwo" presStyleCnt="0"/>
      <dgm:spPr/>
    </dgm:pt>
    <dgm:pt modelId="{E8A9477F-5885-43B0-AE94-9FA464470481}" type="pres">
      <dgm:prSet presAssocID="{B7E13578-E63B-48F3-A6E5-3986E4D857C6}" presName="vertTwo" presStyleCnt="0"/>
      <dgm:spPr/>
    </dgm:pt>
    <dgm:pt modelId="{043DC5D3-ED7F-4B51-9D4C-261A39F0529D}" type="pres">
      <dgm:prSet presAssocID="{B7E13578-E63B-48F3-A6E5-3986E4D857C6}" presName="txTwo" presStyleLbl="node2" presStyleIdx="1" presStyleCnt="2">
        <dgm:presLayoutVars>
          <dgm:chPref val="3"/>
        </dgm:presLayoutVars>
      </dgm:prSet>
      <dgm:spPr/>
      <dgm:t>
        <a:bodyPr/>
        <a:lstStyle/>
        <a:p>
          <a:endParaRPr lang="en-US"/>
        </a:p>
      </dgm:t>
    </dgm:pt>
    <dgm:pt modelId="{801A0874-1E6E-4C11-8EAC-D60A6F710452}" type="pres">
      <dgm:prSet presAssocID="{B7E13578-E63B-48F3-A6E5-3986E4D857C6}" presName="parTransTwo" presStyleCnt="0"/>
      <dgm:spPr/>
    </dgm:pt>
    <dgm:pt modelId="{578D47BA-A6AE-49F0-B083-4F3646E48FC6}" type="pres">
      <dgm:prSet presAssocID="{B7E13578-E63B-48F3-A6E5-3986E4D857C6}" presName="horzTwo" presStyleCnt="0"/>
      <dgm:spPr/>
    </dgm:pt>
    <dgm:pt modelId="{94CF5A5F-0B53-4939-8E9A-30CE1D843914}" type="pres">
      <dgm:prSet presAssocID="{92060A02-856D-4F0A-B292-7DAC6F4CBE61}" presName="vertThree" presStyleCnt="0"/>
      <dgm:spPr/>
    </dgm:pt>
    <dgm:pt modelId="{74AF023D-C9E5-45FE-A199-14CF12F4279A}" type="pres">
      <dgm:prSet presAssocID="{92060A02-856D-4F0A-B292-7DAC6F4CBE61}" presName="txThree" presStyleLbl="node3" presStyleIdx="2" presStyleCnt="4">
        <dgm:presLayoutVars>
          <dgm:chPref val="3"/>
        </dgm:presLayoutVars>
      </dgm:prSet>
      <dgm:spPr/>
      <dgm:t>
        <a:bodyPr/>
        <a:lstStyle/>
        <a:p>
          <a:endParaRPr lang="en-US"/>
        </a:p>
      </dgm:t>
    </dgm:pt>
    <dgm:pt modelId="{87AE3E7B-D882-4880-AE37-F9A4BE3FFEC2}" type="pres">
      <dgm:prSet presAssocID="{92060A02-856D-4F0A-B292-7DAC6F4CBE61}" presName="horzThree" presStyleCnt="0"/>
      <dgm:spPr/>
    </dgm:pt>
    <dgm:pt modelId="{618659AE-76BE-4065-8613-D11B870AC8A5}" type="pres">
      <dgm:prSet presAssocID="{26ABB58A-21DE-4245-8D95-269DA6A388A3}" presName="sibSpaceThree" presStyleCnt="0"/>
      <dgm:spPr/>
    </dgm:pt>
    <dgm:pt modelId="{4DDAD35E-0901-4AC1-8FE3-45F830137239}" type="pres">
      <dgm:prSet presAssocID="{4AECFD3E-F171-4D6C-B132-49C31FB1A327}" presName="vertThree" presStyleCnt="0"/>
      <dgm:spPr/>
    </dgm:pt>
    <dgm:pt modelId="{FB36B80A-E4E6-46E2-85B9-D4F4495D0A68}" type="pres">
      <dgm:prSet presAssocID="{4AECFD3E-F171-4D6C-B132-49C31FB1A327}" presName="txThree" presStyleLbl="node3" presStyleIdx="3" presStyleCnt="4">
        <dgm:presLayoutVars>
          <dgm:chPref val="3"/>
        </dgm:presLayoutVars>
      </dgm:prSet>
      <dgm:spPr/>
      <dgm:t>
        <a:bodyPr/>
        <a:lstStyle/>
        <a:p>
          <a:endParaRPr lang="en-US"/>
        </a:p>
      </dgm:t>
    </dgm:pt>
    <dgm:pt modelId="{1C9B93BB-5F15-4EB6-B300-AA78EAD014BC}" type="pres">
      <dgm:prSet presAssocID="{4AECFD3E-F171-4D6C-B132-49C31FB1A327}" presName="horzThree" presStyleCnt="0"/>
      <dgm:spPr/>
    </dgm:pt>
  </dgm:ptLst>
  <dgm:cxnLst>
    <dgm:cxn modelId="{E3B8A62F-AB72-4898-AA59-BF4E74EFB703}" type="presOf" srcId="{8DE852C0-28A4-47E3-AC47-D00655B98197}" destId="{B1FE62C9-DA9F-4BF9-9267-44B8C6D0570B}" srcOrd="0" destOrd="0" presId="urn:microsoft.com/office/officeart/2005/8/layout/hierarchy4"/>
    <dgm:cxn modelId="{98861C07-D7CA-4BE0-8564-194E8A539BCB}" srcId="{4CF30415-0596-482B-B4E7-5615389A784D}" destId="{0AF3B78F-1EA1-46FD-82A5-078B50630870}" srcOrd="0" destOrd="0" parTransId="{23F1B888-A4DE-4739-8E29-B44DD8C2A05B}" sibTransId="{3EF16769-F1E4-4075-880D-2BC0F91D1348}"/>
    <dgm:cxn modelId="{D55A9770-A020-4DD5-8AFA-C90FAB365235}" srcId="{B7E13578-E63B-48F3-A6E5-3986E4D857C6}" destId="{92060A02-856D-4F0A-B292-7DAC6F4CBE61}" srcOrd="0" destOrd="0" parTransId="{7935D0BA-FD6A-4383-BA84-6506AFE3644A}" sibTransId="{26ABB58A-21DE-4245-8D95-269DA6A388A3}"/>
    <dgm:cxn modelId="{7708D5B1-6EA6-4B08-9F27-31D2BE3FED93}" type="presOf" srcId="{D9D4DDF5-7BE5-4D87-A459-DA39495178BB}" destId="{5705173E-C571-4BE4-B113-45BA2D99962D}" srcOrd="0" destOrd="0" presId="urn:microsoft.com/office/officeart/2005/8/layout/hierarchy4"/>
    <dgm:cxn modelId="{E54B6090-BD16-4E52-866D-0AAEE4B1F9A5}" type="presOf" srcId="{92060A02-856D-4F0A-B292-7DAC6F4CBE61}" destId="{74AF023D-C9E5-45FE-A199-14CF12F4279A}" srcOrd="0" destOrd="0" presId="urn:microsoft.com/office/officeart/2005/8/layout/hierarchy4"/>
    <dgm:cxn modelId="{10C0977A-6F7D-445F-9759-202436C0EAE9}" srcId="{D9D4DDF5-7BE5-4D87-A459-DA39495178BB}" destId="{18AF058F-7228-4C51-8820-65B89CF52A71}" srcOrd="1" destOrd="0" parTransId="{BC3C18BB-E2E3-43EC-A8DB-74EEB28091C7}" sibTransId="{97C388FF-602A-4C61-970A-A429C71D00A7}"/>
    <dgm:cxn modelId="{F9672008-D9C5-4A42-82A7-4285D7FF56D0}" type="presOf" srcId="{0AF3B78F-1EA1-46FD-82A5-078B50630870}" destId="{E4C55357-8BC6-4A3A-AA23-C6D5C1B25B86}" srcOrd="0" destOrd="0" presId="urn:microsoft.com/office/officeart/2005/8/layout/hierarchy4"/>
    <dgm:cxn modelId="{D14EE572-CA9F-459C-A78F-C026E12E5BFC}" type="presOf" srcId="{B7E13578-E63B-48F3-A6E5-3986E4D857C6}" destId="{043DC5D3-ED7F-4B51-9D4C-261A39F0529D}" srcOrd="0" destOrd="0" presId="urn:microsoft.com/office/officeart/2005/8/layout/hierarchy4"/>
    <dgm:cxn modelId="{EF388AA5-FAFA-49E2-8C5A-9413C89E0B6F}" type="presOf" srcId="{4AECFD3E-F171-4D6C-B132-49C31FB1A327}" destId="{FB36B80A-E4E6-46E2-85B9-D4F4495D0A68}" srcOrd="0" destOrd="0" presId="urn:microsoft.com/office/officeart/2005/8/layout/hierarchy4"/>
    <dgm:cxn modelId="{E58A1DE8-FCA0-4B17-96E7-BD1619300023}" type="presOf" srcId="{4CF30415-0596-482B-B4E7-5615389A784D}" destId="{851C8F39-1874-4331-BF29-13B7AA854D18}" srcOrd="0" destOrd="0" presId="urn:microsoft.com/office/officeart/2005/8/layout/hierarchy4"/>
    <dgm:cxn modelId="{A19C25DC-9E32-48B5-8F53-2EED703681F3}" srcId="{0AF3B78F-1EA1-46FD-82A5-078B50630870}" destId="{B7E13578-E63B-48F3-A6E5-3986E4D857C6}" srcOrd="1" destOrd="0" parTransId="{A4ECB721-51BD-42A3-A8E2-EDE47B2A0399}" sibTransId="{8F2F866F-CFD0-4E52-9202-D836E909D0E4}"/>
    <dgm:cxn modelId="{3978B5BE-DBBD-472E-B5E3-DF083418263B}" srcId="{B7E13578-E63B-48F3-A6E5-3986E4D857C6}" destId="{4AECFD3E-F171-4D6C-B132-49C31FB1A327}" srcOrd="1" destOrd="0" parTransId="{DBA6470B-1A3E-4D44-B20C-21F6C5AD0FDC}" sibTransId="{40CBE3B0-3C8A-4AF7-B55F-0CD58745E9BF}"/>
    <dgm:cxn modelId="{AF107BB4-61D0-4DD1-A024-C6036FAC04BA}" srcId="{0AF3B78F-1EA1-46FD-82A5-078B50630870}" destId="{D9D4DDF5-7BE5-4D87-A459-DA39495178BB}" srcOrd="0" destOrd="0" parTransId="{B0556CBF-4845-40E1-B3CA-DB7313DCE7DE}" sibTransId="{40F97300-3846-48F3-9B1B-305FC5036C6E}"/>
    <dgm:cxn modelId="{FCCD81D2-5A9B-4F4D-A7F2-BB28217CFDD0}" srcId="{D9D4DDF5-7BE5-4D87-A459-DA39495178BB}" destId="{8DE852C0-28A4-47E3-AC47-D00655B98197}" srcOrd="0" destOrd="0" parTransId="{0A3DD74B-3AF0-4B3A-9755-8818A0CD9A80}" sibTransId="{0C007D49-2254-4F4C-8DB4-B43C6F689250}"/>
    <dgm:cxn modelId="{0280662C-C5DB-4B1E-AB7A-6702D0AE5015}" type="presOf" srcId="{18AF058F-7228-4C51-8820-65B89CF52A71}" destId="{1DB195B7-A8D1-4960-B6D3-A914F094AD6C}" srcOrd="0" destOrd="0" presId="urn:microsoft.com/office/officeart/2005/8/layout/hierarchy4"/>
    <dgm:cxn modelId="{4D53D6CA-C169-4620-A351-4D3CAE499914}" type="presParOf" srcId="{851C8F39-1874-4331-BF29-13B7AA854D18}" destId="{59B2A4E4-3BC4-4C5C-9D47-5E6BFFBCF07E}" srcOrd="0" destOrd="0" presId="urn:microsoft.com/office/officeart/2005/8/layout/hierarchy4"/>
    <dgm:cxn modelId="{6926E085-96CB-48B0-8DD5-C8948381FD9A}" type="presParOf" srcId="{59B2A4E4-3BC4-4C5C-9D47-5E6BFFBCF07E}" destId="{E4C55357-8BC6-4A3A-AA23-C6D5C1B25B86}" srcOrd="0" destOrd="0" presId="urn:microsoft.com/office/officeart/2005/8/layout/hierarchy4"/>
    <dgm:cxn modelId="{D11C2CDF-4313-4C8D-81B7-E8DEADF46E75}" type="presParOf" srcId="{59B2A4E4-3BC4-4C5C-9D47-5E6BFFBCF07E}" destId="{C644A8D6-303B-4E59-A2CA-8D769658E9BA}" srcOrd="1" destOrd="0" presId="urn:microsoft.com/office/officeart/2005/8/layout/hierarchy4"/>
    <dgm:cxn modelId="{68012DD7-D9BF-45CB-BC34-9EC4341D9609}" type="presParOf" srcId="{59B2A4E4-3BC4-4C5C-9D47-5E6BFFBCF07E}" destId="{BB427DFD-78C3-4A4C-BFAF-CA379B221697}" srcOrd="2" destOrd="0" presId="urn:microsoft.com/office/officeart/2005/8/layout/hierarchy4"/>
    <dgm:cxn modelId="{E2AD0144-AA0A-4966-8F5A-111FC660FF73}" type="presParOf" srcId="{BB427DFD-78C3-4A4C-BFAF-CA379B221697}" destId="{BD9FB85A-2771-49CB-9B40-08823BBF7163}" srcOrd="0" destOrd="0" presId="urn:microsoft.com/office/officeart/2005/8/layout/hierarchy4"/>
    <dgm:cxn modelId="{28C0818E-24AE-4923-93B0-6A7582E44DB1}" type="presParOf" srcId="{BD9FB85A-2771-49CB-9B40-08823BBF7163}" destId="{5705173E-C571-4BE4-B113-45BA2D99962D}" srcOrd="0" destOrd="0" presId="urn:microsoft.com/office/officeart/2005/8/layout/hierarchy4"/>
    <dgm:cxn modelId="{E455E5F7-9B9A-4A20-B2EB-61F90D12CF78}" type="presParOf" srcId="{BD9FB85A-2771-49CB-9B40-08823BBF7163}" destId="{62CE45B5-B0FD-4E5C-82F8-16CD215BCA15}" srcOrd="1" destOrd="0" presId="urn:microsoft.com/office/officeart/2005/8/layout/hierarchy4"/>
    <dgm:cxn modelId="{76769CD8-30C5-4BF5-A4C3-D509EEB8C6CD}" type="presParOf" srcId="{BD9FB85A-2771-49CB-9B40-08823BBF7163}" destId="{861D88D0-74F7-4FC8-9C2F-0425C99688AF}" srcOrd="2" destOrd="0" presId="urn:microsoft.com/office/officeart/2005/8/layout/hierarchy4"/>
    <dgm:cxn modelId="{BFEF81ED-D3DD-4FBE-9886-195224A7955B}" type="presParOf" srcId="{861D88D0-74F7-4FC8-9C2F-0425C99688AF}" destId="{B5A113F4-9EAD-4F81-B2D2-E22E8492C418}" srcOrd="0" destOrd="0" presId="urn:microsoft.com/office/officeart/2005/8/layout/hierarchy4"/>
    <dgm:cxn modelId="{7A4054C7-4CD8-4169-B5E9-13C82DF64568}" type="presParOf" srcId="{B5A113F4-9EAD-4F81-B2D2-E22E8492C418}" destId="{B1FE62C9-DA9F-4BF9-9267-44B8C6D0570B}" srcOrd="0" destOrd="0" presId="urn:microsoft.com/office/officeart/2005/8/layout/hierarchy4"/>
    <dgm:cxn modelId="{407FF492-A725-4415-A8EF-FA31DB63486F}" type="presParOf" srcId="{B5A113F4-9EAD-4F81-B2D2-E22E8492C418}" destId="{2904EEC7-3355-4FD6-B65D-CD5E6C338B25}" srcOrd="1" destOrd="0" presId="urn:microsoft.com/office/officeart/2005/8/layout/hierarchy4"/>
    <dgm:cxn modelId="{FEB999F5-8416-496A-B1D1-D0C9B5D0F9CD}" type="presParOf" srcId="{861D88D0-74F7-4FC8-9C2F-0425C99688AF}" destId="{BE1A5A76-F3DC-40E7-BEE5-2C4BB3957C9F}" srcOrd="1" destOrd="0" presId="urn:microsoft.com/office/officeart/2005/8/layout/hierarchy4"/>
    <dgm:cxn modelId="{4B2C6E31-48A3-461F-B72F-DF22D3ADA8D5}" type="presParOf" srcId="{861D88D0-74F7-4FC8-9C2F-0425C99688AF}" destId="{45BE1423-9298-4B62-812A-76384573714C}" srcOrd="2" destOrd="0" presId="urn:microsoft.com/office/officeart/2005/8/layout/hierarchy4"/>
    <dgm:cxn modelId="{65AA84EE-D0D4-4E44-87B5-DFD3C6BCB02F}" type="presParOf" srcId="{45BE1423-9298-4B62-812A-76384573714C}" destId="{1DB195B7-A8D1-4960-B6D3-A914F094AD6C}" srcOrd="0" destOrd="0" presId="urn:microsoft.com/office/officeart/2005/8/layout/hierarchy4"/>
    <dgm:cxn modelId="{63CDA8DF-D170-4329-B418-6359A3DC292E}" type="presParOf" srcId="{45BE1423-9298-4B62-812A-76384573714C}" destId="{E7F56248-202A-484E-8585-F35A1FAE9447}" srcOrd="1" destOrd="0" presId="urn:microsoft.com/office/officeart/2005/8/layout/hierarchy4"/>
    <dgm:cxn modelId="{74F1AFFD-3C8D-4C4F-A8B2-7D596EF2C690}" type="presParOf" srcId="{BB427DFD-78C3-4A4C-BFAF-CA379B221697}" destId="{A8E67FBB-7275-45A1-B667-DC14959A0149}" srcOrd="1" destOrd="0" presId="urn:microsoft.com/office/officeart/2005/8/layout/hierarchy4"/>
    <dgm:cxn modelId="{5C347532-CCD8-4683-A219-6582D7FC453C}" type="presParOf" srcId="{BB427DFD-78C3-4A4C-BFAF-CA379B221697}" destId="{E8A9477F-5885-43B0-AE94-9FA464470481}" srcOrd="2" destOrd="0" presId="urn:microsoft.com/office/officeart/2005/8/layout/hierarchy4"/>
    <dgm:cxn modelId="{BFF4B273-502E-4BA4-8D62-02F18EA15672}" type="presParOf" srcId="{E8A9477F-5885-43B0-AE94-9FA464470481}" destId="{043DC5D3-ED7F-4B51-9D4C-261A39F0529D}" srcOrd="0" destOrd="0" presId="urn:microsoft.com/office/officeart/2005/8/layout/hierarchy4"/>
    <dgm:cxn modelId="{6D54F560-C251-4C39-B1C2-3E3D1A1806A9}" type="presParOf" srcId="{E8A9477F-5885-43B0-AE94-9FA464470481}" destId="{801A0874-1E6E-4C11-8EAC-D60A6F710452}" srcOrd="1" destOrd="0" presId="urn:microsoft.com/office/officeart/2005/8/layout/hierarchy4"/>
    <dgm:cxn modelId="{7B05074C-C891-473D-9B56-F821EFAF271C}" type="presParOf" srcId="{E8A9477F-5885-43B0-AE94-9FA464470481}" destId="{578D47BA-A6AE-49F0-B083-4F3646E48FC6}" srcOrd="2" destOrd="0" presId="urn:microsoft.com/office/officeart/2005/8/layout/hierarchy4"/>
    <dgm:cxn modelId="{DAD42BFD-658F-45E9-AE8A-CFEA3DAAF918}" type="presParOf" srcId="{578D47BA-A6AE-49F0-B083-4F3646E48FC6}" destId="{94CF5A5F-0B53-4939-8E9A-30CE1D843914}" srcOrd="0" destOrd="0" presId="urn:microsoft.com/office/officeart/2005/8/layout/hierarchy4"/>
    <dgm:cxn modelId="{9540C3EA-EB2F-4A08-B83D-E4413488591E}" type="presParOf" srcId="{94CF5A5F-0B53-4939-8E9A-30CE1D843914}" destId="{74AF023D-C9E5-45FE-A199-14CF12F4279A}" srcOrd="0" destOrd="0" presId="urn:microsoft.com/office/officeart/2005/8/layout/hierarchy4"/>
    <dgm:cxn modelId="{7EE0EA00-EF18-481D-8220-208BFB9F1F2E}" type="presParOf" srcId="{94CF5A5F-0B53-4939-8E9A-30CE1D843914}" destId="{87AE3E7B-D882-4880-AE37-F9A4BE3FFEC2}" srcOrd="1" destOrd="0" presId="urn:microsoft.com/office/officeart/2005/8/layout/hierarchy4"/>
    <dgm:cxn modelId="{097303EF-DC91-4D0F-AE3D-2DC59D1836AC}" type="presParOf" srcId="{578D47BA-A6AE-49F0-B083-4F3646E48FC6}" destId="{618659AE-76BE-4065-8613-D11B870AC8A5}" srcOrd="1" destOrd="0" presId="urn:microsoft.com/office/officeart/2005/8/layout/hierarchy4"/>
    <dgm:cxn modelId="{444EC43E-9CAD-4851-BCC9-424153C55045}" type="presParOf" srcId="{578D47BA-A6AE-49F0-B083-4F3646E48FC6}" destId="{4DDAD35E-0901-4AC1-8FE3-45F830137239}" srcOrd="2" destOrd="0" presId="urn:microsoft.com/office/officeart/2005/8/layout/hierarchy4"/>
    <dgm:cxn modelId="{595501E1-35EF-489B-8184-3C05EAD3AB12}" type="presParOf" srcId="{4DDAD35E-0901-4AC1-8FE3-45F830137239}" destId="{FB36B80A-E4E6-46E2-85B9-D4F4495D0A68}" srcOrd="0" destOrd="0" presId="urn:microsoft.com/office/officeart/2005/8/layout/hierarchy4"/>
    <dgm:cxn modelId="{94981A08-735B-4BD3-B493-CEC5AB357266}" type="presParOf" srcId="{4DDAD35E-0901-4AC1-8FE3-45F830137239}" destId="{1C9B93BB-5F15-4EB6-B300-AA78EAD014B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5F5CBA-8B04-4F38-B72C-386895D79221}" type="doc">
      <dgm:prSet loTypeId="urn:microsoft.com/office/officeart/2005/8/layout/target3" loCatId="list" qsTypeId="urn:microsoft.com/office/officeart/2005/8/quickstyle/simple1" qsCatId="simple" csTypeId="urn:microsoft.com/office/officeart/2005/8/colors/accent0_1" csCatId="mainScheme" phldr="1"/>
      <dgm:spPr/>
      <dgm:t>
        <a:bodyPr/>
        <a:lstStyle/>
        <a:p>
          <a:endParaRPr lang="en-US"/>
        </a:p>
      </dgm:t>
    </dgm:pt>
    <dgm:pt modelId="{D1291B9B-2748-479B-A263-BDDD9E8AD3DF}">
      <dgm:prSet phldrT="[Text]"/>
      <dgm:spPr>
        <a:solidFill>
          <a:schemeClr val="bg1">
            <a:lumMod val="75000"/>
            <a:alpha val="90000"/>
          </a:schemeClr>
        </a:solidFill>
      </dgm:spPr>
      <dgm:t>
        <a:bodyPr/>
        <a:lstStyle/>
        <a:p>
          <a:r>
            <a:rPr lang="en-US" dirty="0">
              <a:solidFill>
                <a:schemeClr val="bg1"/>
              </a:solidFill>
            </a:rPr>
            <a:t>Outcome 3</a:t>
          </a:r>
        </a:p>
      </dgm:t>
    </dgm:pt>
    <dgm:pt modelId="{16772861-E844-47FC-AD02-B0779F5EE5F5}" type="parTrans" cxnId="{9FCF25B6-8F5B-4A8D-89ED-962DF244FD6A}">
      <dgm:prSet/>
      <dgm:spPr/>
      <dgm:t>
        <a:bodyPr/>
        <a:lstStyle/>
        <a:p>
          <a:endParaRPr lang="en-US"/>
        </a:p>
      </dgm:t>
    </dgm:pt>
    <dgm:pt modelId="{DBBAF99E-98AC-4E71-9426-CC5B49FDE591}" type="sibTrans" cxnId="{9FCF25B6-8F5B-4A8D-89ED-962DF244FD6A}">
      <dgm:prSet/>
      <dgm:spPr/>
      <dgm:t>
        <a:bodyPr/>
        <a:lstStyle/>
        <a:p>
          <a:endParaRPr lang="en-US"/>
        </a:p>
      </dgm:t>
    </dgm:pt>
    <dgm:pt modelId="{84F69DD1-B3D1-4359-8EBA-6DCC461C06E2}">
      <dgm:prSet phldrT="[Text]"/>
      <dgm:spPr/>
      <dgm:t>
        <a:bodyPr/>
        <a:lstStyle/>
        <a:p>
          <a:r>
            <a:rPr lang="en-US" b="1" dirty="0">
              <a:solidFill>
                <a:schemeClr val="bg1"/>
              </a:solidFill>
            </a:rPr>
            <a:t>Creating</a:t>
          </a:r>
          <a:r>
            <a:rPr lang="en-US" dirty="0">
              <a:solidFill>
                <a:schemeClr val="bg1"/>
              </a:solidFill>
            </a:rPr>
            <a:t> a </a:t>
          </a:r>
          <a:r>
            <a:rPr lang="en-US" i="1" dirty="0">
              <a:solidFill>
                <a:schemeClr val="bg1"/>
              </a:solidFill>
            </a:rPr>
            <a:t>QCTO that is a responsive learning organisation</a:t>
          </a:r>
          <a:endParaRPr lang="en-US" dirty="0">
            <a:solidFill>
              <a:schemeClr val="bg1"/>
            </a:solidFill>
          </a:endParaRPr>
        </a:p>
      </dgm:t>
    </dgm:pt>
    <dgm:pt modelId="{09362FB8-85FC-44E1-9672-5DE82C768109}" type="parTrans" cxnId="{42237926-26C6-4B7D-85E9-EE668DBCF7F2}">
      <dgm:prSet/>
      <dgm:spPr/>
      <dgm:t>
        <a:bodyPr/>
        <a:lstStyle/>
        <a:p>
          <a:endParaRPr lang="en-US"/>
        </a:p>
      </dgm:t>
    </dgm:pt>
    <dgm:pt modelId="{07477B3B-69E5-4768-AB7D-527B964A115B}" type="sibTrans" cxnId="{42237926-26C6-4B7D-85E9-EE668DBCF7F2}">
      <dgm:prSet/>
      <dgm:spPr/>
      <dgm:t>
        <a:bodyPr/>
        <a:lstStyle/>
        <a:p>
          <a:endParaRPr lang="en-US"/>
        </a:p>
      </dgm:t>
    </dgm:pt>
    <dgm:pt modelId="{4D3951F2-2891-4B72-B860-B7678DB6FB63}">
      <dgm:prSet phldrT="[Text]"/>
      <dgm:spPr>
        <a:solidFill>
          <a:srgbClr val="FF0000">
            <a:alpha val="90000"/>
          </a:srgbClr>
        </a:solidFill>
      </dgm:spPr>
      <dgm:t>
        <a:bodyPr/>
        <a:lstStyle/>
        <a:p>
          <a:r>
            <a:rPr lang="en-US" dirty="0">
              <a:solidFill>
                <a:schemeClr val="bg1"/>
              </a:solidFill>
            </a:rPr>
            <a:t>Outcome 2</a:t>
          </a:r>
        </a:p>
      </dgm:t>
    </dgm:pt>
    <dgm:pt modelId="{54FCD242-A225-4546-99F6-1F5211291340}" type="parTrans" cxnId="{0D97A045-F10E-4C7B-848D-59736A16ADE6}">
      <dgm:prSet/>
      <dgm:spPr/>
      <dgm:t>
        <a:bodyPr/>
        <a:lstStyle/>
        <a:p>
          <a:endParaRPr lang="en-US"/>
        </a:p>
      </dgm:t>
    </dgm:pt>
    <dgm:pt modelId="{AE262734-ED5A-49F0-BF7C-12CBF2E2ED50}" type="sibTrans" cxnId="{0D97A045-F10E-4C7B-848D-59736A16ADE6}">
      <dgm:prSet/>
      <dgm:spPr/>
      <dgm:t>
        <a:bodyPr/>
        <a:lstStyle/>
        <a:p>
          <a:endParaRPr lang="en-US"/>
        </a:p>
      </dgm:t>
    </dgm:pt>
    <dgm:pt modelId="{38DFFE09-7593-48DB-998C-86DC32B2D99D}">
      <dgm:prSet phldrT="[Text]"/>
      <dgm:spPr>
        <a:solidFill>
          <a:schemeClr val="tx1">
            <a:lumMod val="75000"/>
            <a:lumOff val="25000"/>
            <a:alpha val="90000"/>
          </a:schemeClr>
        </a:solidFill>
      </dgm:spPr>
      <dgm:t>
        <a:bodyPr/>
        <a:lstStyle/>
        <a:p>
          <a:r>
            <a:rPr lang="en-US" dirty="0">
              <a:solidFill>
                <a:schemeClr val="bg1"/>
              </a:solidFill>
            </a:rPr>
            <a:t>Outcome 1</a:t>
          </a:r>
        </a:p>
      </dgm:t>
    </dgm:pt>
    <dgm:pt modelId="{D5A70C3C-F9F6-4007-AD03-D17A22495A9C}" type="parTrans" cxnId="{9BD5B604-F7FE-4264-9697-AD014056A292}">
      <dgm:prSet/>
      <dgm:spPr/>
      <dgm:t>
        <a:bodyPr/>
        <a:lstStyle/>
        <a:p>
          <a:endParaRPr lang="en-US"/>
        </a:p>
      </dgm:t>
    </dgm:pt>
    <dgm:pt modelId="{0984EC95-2296-46EF-A0A1-1FE2EF7D3B1C}" type="sibTrans" cxnId="{9BD5B604-F7FE-4264-9697-AD014056A292}">
      <dgm:prSet/>
      <dgm:spPr/>
      <dgm:t>
        <a:bodyPr/>
        <a:lstStyle/>
        <a:p>
          <a:endParaRPr lang="en-US"/>
        </a:p>
      </dgm:t>
    </dgm:pt>
    <dgm:pt modelId="{2BE2B8FE-5DEC-4506-9184-EC4F7A82E3D0}">
      <dgm:prSet phldrT="[Text]" custT="1"/>
      <dgm:spPr/>
      <dgm:t>
        <a:bodyPr/>
        <a:lstStyle/>
        <a:p>
          <a:r>
            <a:rPr lang="en-ZA" sz="1600" b="1" dirty="0">
              <a:solidFill>
                <a:schemeClr val="bg1"/>
              </a:solidFill>
            </a:rPr>
            <a:t>Ensuring</a:t>
          </a:r>
          <a:r>
            <a:rPr lang="en-ZA" sz="1600" dirty="0">
              <a:solidFill>
                <a:schemeClr val="bg1"/>
              </a:solidFill>
            </a:rPr>
            <a:t> </a:t>
          </a:r>
          <a:r>
            <a:rPr lang="en-ZA" sz="1600" i="1" dirty="0">
              <a:solidFill>
                <a:schemeClr val="bg1"/>
              </a:solidFill>
            </a:rPr>
            <a:t>the development and quality assurance of occupational qualifications, part qualifications and skills programmes are responsive to labour market and developmental state initiatives </a:t>
          </a:r>
          <a:endParaRPr lang="en-US" sz="1600" dirty="0">
            <a:solidFill>
              <a:schemeClr val="bg1"/>
            </a:solidFill>
          </a:endParaRPr>
        </a:p>
      </dgm:t>
    </dgm:pt>
    <dgm:pt modelId="{479D39BB-F823-49DC-8410-C30DA1326D6B}" type="parTrans" cxnId="{78EB3FAC-7221-41D3-A655-7DE04518AE40}">
      <dgm:prSet/>
      <dgm:spPr/>
      <dgm:t>
        <a:bodyPr/>
        <a:lstStyle/>
        <a:p>
          <a:endParaRPr lang="en-US"/>
        </a:p>
      </dgm:t>
    </dgm:pt>
    <dgm:pt modelId="{51198803-0448-49CB-A840-7047E736E738}" type="sibTrans" cxnId="{78EB3FAC-7221-41D3-A655-7DE04518AE40}">
      <dgm:prSet/>
      <dgm:spPr/>
      <dgm:t>
        <a:bodyPr/>
        <a:lstStyle/>
        <a:p>
          <a:endParaRPr lang="en-US"/>
        </a:p>
      </dgm:t>
    </dgm:pt>
    <dgm:pt modelId="{B936CC72-0E95-4A5C-AA21-3135EC1F4BFE}">
      <dgm:prSet phldrT="[Text]" custT="1"/>
      <dgm:spPr/>
      <dgm:t>
        <a:bodyPr/>
        <a:lstStyle/>
        <a:p>
          <a:r>
            <a:rPr lang="en-ZA" sz="1800" b="1" dirty="0">
              <a:solidFill>
                <a:schemeClr val="bg1"/>
              </a:solidFill>
            </a:rPr>
            <a:t>Maintaining</a:t>
          </a:r>
          <a:r>
            <a:rPr lang="en-ZA" sz="1800" dirty="0">
              <a:solidFill>
                <a:schemeClr val="bg1"/>
              </a:solidFill>
            </a:rPr>
            <a:t> </a:t>
          </a:r>
          <a:r>
            <a:rPr lang="en-ZA" sz="1800" i="1" dirty="0">
              <a:solidFill>
                <a:schemeClr val="bg1"/>
              </a:solidFill>
            </a:rPr>
            <a:t>a single national quality assured Occupational Qualifications Sub-Framework (OQSF) that promotes synergy, simplification and effectiveness</a:t>
          </a:r>
          <a:endParaRPr lang="en-US" sz="1800" dirty="0">
            <a:solidFill>
              <a:schemeClr val="bg1"/>
            </a:solidFill>
          </a:endParaRPr>
        </a:p>
      </dgm:t>
    </dgm:pt>
    <dgm:pt modelId="{F996D76D-243C-4BD4-BC94-8C89BB5C91AB}" type="parTrans" cxnId="{657E41AA-FD16-40DD-9B6F-1A742289CF25}">
      <dgm:prSet/>
      <dgm:spPr/>
      <dgm:t>
        <a:bodyPr/>
        <a:lstStyle/>
        <a:p>
          <a:endParaRPr lang="en-US"/>
        </a:p>
      </dgm:t>
    </dgm:pt>
    <dgm:pt modelId="{C0CE3C42-6154-479A-8C06-A9C930E4544A}" type="sibTrans" cxnId="{657E41AA-FD16-40DD-9B6F-1A742289CF25}">
      <dgm:prSet/>
      <dgm:spPr/>
      <dgm:t>
        <a:bodyPr/>
        <a:lstStyle/>
        <a:p>
          <a:endParaRPr lang="en-US"/>
        </a:p>
      </dgm:t>
    </dgm:pt>
    <dgm:pt modelId="{2BDC1095-7726-4D1E-B59D-9C05D1F3A580}" type="pres">
      <dgm:prSet presAssocID="{AF5F5CBA-8B04-4F38-B72C-386895D79221}" presName="Name0" presStyleCnt="0">
        <dgm:presLayoutVars>
          <dgm:chMax val="7"/>
          <dgm:dir/>
          <dgm:animLvl val="lvl"/>
          <dgm:resizeHandles val="exact"/>
        </dgm:presLayoutVars>
      </dgm:prSet>
      <dgm:spPr/>
      <dgm:t>
        <a:bodyPr/>
        <a:lstStyle/>
        <a:p>
          <a:endParaRPr lang="en-US"/>
        </a:p>
      </dgm:t>
    </dgm:pt>
    <dgm:pt modelId="{E0E16A94-CA62-4A56-8C1D-11258C459B1F}" type="pres">
      <dgm:prSet presAssocID="{38DFFE09-7593-48DB-998C-86DC32B2D99D}" presName="circle1" presStyleLbl="node1" presStyleIdx="0" presStyleCnt="3"/>
      <dgm:spPr/>
    </dgm:pt>
    <dgm:pt modelId="{C5216E34-DEB5-4BBA-978A-D113DDF8C830}" type="pres">
      <dgm:prSet presAssocID="{38DFFE09-7593-48DB-998C-86DC32B2D99D}" presName="space" presStyleCnt="0"/>
      <dgm:spPr/>
    </dgm:pt>
    <dgm:pt modelId="{96230CD7-BF72-4EE5-98ED-288BFE9F3675}" type="pres">
      <dgm:prSet presAssocID="{38DFFE09-7593-48DB-998C-86DC32B2D99D}" presName="rect1" presStyleLbl="alignAcc1" presStyleIdx="0" presStyleCnt="3" custLinFactNeighborX="4770"/>
      <dgm:spPr/>
      <dgm:t>
        <a:bodyPr/>
        <a:lstStyle/>
        <a:p>
          <a:endParaRPr lang="en-US"/>
        </a:p>
      </dgm:t>
    </dgm:pt>
    <dgm:pt modelId="{1B5E0405-5347-4431-A633-8C1EE1E8FE15}" type="pres">
      <dgm:prSet presAssocID="{4D3951F2-2891-4B72-B860-B7678DB6FB63}" presName="vertSpace2" presStyleLbl="node1" presStyleIdx="0" presStyleCnt="3"/>
      <dgm:spPr/>
    </dgm:pt>
    <dgm:pt modelId="{3BDB3328-9F32-4AF5-88D3-EFB10962AE5B}" type="pres">
      <dgm:prSet presAssocID="{4D3951F2-2891-4B72-B860-B7678DB6FB63}" presName="circle2" presStyleLbl="node1" presStyleIdx="1" presStyleCnt="3"/>
      <dgm:spPr/>
    </dgm:pt>
    <dgm:pt modelId="{0CD6E6C5-5762-4062-878F-5110DEA05D3A}" type="pres">
      <dgm:prSet presAssocID="{4D3951F2-2891-4B72-B860-B7678DB6FB63}" presName="rect2" presStyleLbl="alignAcc1" presStyleIdx="1" presStyleCnt="3"/>
      <dgm:spPr/>
      <dgm:t>
        <a:bodyPr/>
        <a:lstStyle/>
        <a:p>
          <a:endParaRPr lang="en-US"/>
        </a:p>
      </dgm:t>
    </dgm:pt>
    <dgm:pt modelId="{367604D2-A229-47C2-A2DB-32AF99FC6D96}" type="pres">
      <dgm:prSet presAssocID="{D1291B9B-2748-479B-A263-BDDD9E8AD3DF}" presName="vertSpace3" presStyleLbl="node1" presStyleIdx="1" presStyleCnt="3"/>
      <dgm:spPr/>
    </dgm:pt>
    <dgm:pt modelId="{54AB989A-A025-4E61-973E-9E8F14F3D164}" type="pres">
      <dgm:prSet presAssocID="{D1291B9B-2748-479B-A263-BDDD9E8AD3DF}" presName="circle3" presStyleLbl="node1" presStyleIdx="2" presStyleCnt="3"/>
      <dgm:spPr/>
    </dgm:pt>
    <dgm:pt modelId="{631EC0F7-6C87-4E8F-9664-EF17A7C4C57D}" type="pres">
      <dgm:prSet presAssocID="{D1291B9B-2748-479B-A263-BDDD9E8AD3DF}" presName="rect3" presStyleLbl="alignAcc1" presStyleIdx="2" presStyleCnt="3"/>
      <dgm:spPr/>
      <dgm:t>
        <a:bodyPr/>
        <a:lstStyle/>
        <a:p>
          <a:endParaRPr lang="en-US"/>
        </a:p>
      </dgm:t>
    </dgm:pt>
    <dgm:pt modelId="{1E4D4DFB-214F-4E15-B6CD-6D4F5FB309C8}" type="pres">
      <dgm:prSet presAssocID="{38DFFE09-7593-48DB-998C-86DC32B2D99D}" presName="rect1ParTx" presStyleLbl="alignAcc1" presStyleIdx="2" presStyleCnt="3">
        <dgm:presLayoutVars>
          <dgm:chMax val="1"/>
          <dgm:bulletEnabled val="1"/>
        </dgm:presLayoutVars>
      </dgm:prSet>
      <dgm:spPr/>
      <dgm:t>
        <a:bodyPr/>
        <a:lstStyle/>
        <a:p>
          <a:endParaRPr lang="en-US"/>
        </a:p>
      </dgm:t>
    </dgm:pt>
    <dgm:pt modelId="{E1532764-41D5-44B6-A39C-C4F5C09CC718}" type="pres">
      <dgm:prSet presAssocID="{38DFFE09-7593-48DB-998C-86DC32B2D99D}" presName="rect1ChTx" presStyleLbl="alignAcc1" presStyleIdx="2" presStyleCnt="3">
        <dgm:presLayoutVars>
          <dgm:bulletEnabled val="1"/>
        </dgm:presLayoutVars>
      </dgm:prSet>
      <dgm:spPr/>
      <dgm:t>
        <a:bodyPr/>
        <a:lstStyle/>
        <a:p>
          <a:endParaRPr lang="en-US"/>
        </a:p>
      </dgm:t>
    </dgm:pt>
    <dgm:pt modelId="{D173FEFC-09C9-471F-BF2E-37EA6D126728}" type="pres">
      <dgm:prSet presAssocID="{4D3951F2-2891-4B72-B860-B7678DB6FB63}" presName="rect2ParTx" presStyleLbl="alignAcc1" presStyleIdx="2" presStyleCnt="3">
        <dgm:presLayoutVars>
          <dgm:chMax val="1"/>
          <dgm:bulletEnabled val="1"/>
        </dgm:presLayoutVars>
      </dgm:prSet>
      <dgm:spPr/>
      <dgm:t>
        <a:bodyPr/>
        <a:lstStyle/>
        <a:p>
          <a:endParaRPr lang="en-US"/>
        </a:p>
      </dgm:t>
    </dgm:pt>
    <dgm:pt modelId="{76704972-5E6E-4609-963E-4BAC71711959}" type="pres">
      <dgm:prSet presAssocID="{4D3951F2-2891-4B72-B860-B7678DB6FB63}" presName="rect2ChTx" presStyleLbl="alignAcc1" presStyleIdx="2" presStyleCnt="3">
        <dgm:presLayoutVars>
          <dgm:bulletEnabled val="1"/>
        </dgm:presLayoutVars>
      </dgm:prSet>
      <dgm:spPr/>
      <dgm:t>
        <a:bodyPr/>
        <a:lstStyle/>
        <a:p>
          <a:endParaRPr lang="en-US"/>
        </a:p>
      </dgm:t>
    </dgm:pt>
    <dgm:pt modelId="{A81054E0-3C6E-4FA8-A2A5-32D7AC8A1A69}" type="pres">
      <dgm:prSet presAssocID="{D1291B9B-2748-479B-A263-BDDD9E8AD3DF}" presName="rect3ParTx" presStyleLbl="alignAcc1" presStyleIdx="2" presStyleCnt="3">
        <dgm:presLayoutVars>
          <dgm:chMax val="1"/>
          <dgm:bulletEnabled val="1"/>
        </dgm:presLayoutVars>
      </dgm:prSet>
      <dgm:spPr/>
      <dgm:t>
        <a:bodyPr/>
        <a:lstStyle/>
        <a:p>
          <a:endParaRPr lang="en-US"/>
        </a:p>
      </dgm:t>
    </dgm:pt>
    <dgm:pt modelId="{EF0B3863-1F36-4EC4-87AD-3C757775A485}" type="pres">
      <dgm:prSet presAssocID="{D1291B9B-2748-479B-A263-BDDD9E8AD3DF}" presName="rect3ChTx" presStyleLbl="alignAcc1" presStyleIdx="2" presStyleCnt="3">
        <dgm:presLayoutVars>
          <dgm:bulletEnabled val="1"/>
        </dgm:presLayoutVars>
      </dgm:prSet>
      <dgm:spPr/>
      <dgm:t>
        <a:bodyPr/>
        <a:lstStyle/>
        <a:p>
          <a:endParaRPr lang="en-US"/>
        </a:p>
      </dgm:t>
    </dgm:pt>
  </dgm:ptLst>
  <dgm:cxnLst>
    <dgm:cxn modelId="{D63840B0-195E-4A88-AD06-7056CB9FFABA}" type="presOf" srcId="{AF5F5CBA-8B04-4F38-B72C-386895D79221}" destId="{2BDC1095-7726-4D1E-B59D-9C05D1F3A580}" srcOrd="0" destOrd="0" presId="urn:microsoft.com/office/officeart/2005/8/layout/target3"/>
    <dgm:cxn modelId="{0D97A045-F10E-4C7B-848D-59736A16ADE6}" srcId="{AF5F5CBA-8B04-4F38-B72C-386895D79221}" destId="{4D3951F2-2891-4B72-B860-B7678DB6FB63}" srcOrd="1" destOrd="0" parTransId="{54FCD242-A225-4546-99F6-1F5211291340}" sibTransId="{AE262734-ED5A-49F0-BF7C-12CBF2E2ED50}"/>
    <dgm:cxn modelId="{C0A58C92-2214-44D5-AEFF-FFC043A7481C}" type="presOf" srcId="{2BE2B8FE-5DEC-4506-9184-EC4F7A82E3D0}" destId="{76704972-5E6E-4609-963E-4BAC71711959}" srcOrd="0" destOrd="0" presId="urn:microsoft.com/office/officeart/2005/8/layout/target3"/>
    <dgm:cxn modelId="{C6114AB1-E85B-4E61-862C-C8378E0E4612}" type="presOf" srcId="{38DFFE09-7593-48DB-998C-86DC32B2D99D}" destId="{1E4D4DFB-214F-4E15-B6CD-6D4F5FB309C8}" srcOrd="1" destOrd="0" presId="urn:microsoft.com/office/officeart/2005/8/layout/target3"/>
    <dgm:cxn modelId="{91A0B109-7645-492F-A574-2F304D1B706A}" type="presOf" srcId="{4D3951F2-2891-4B72-B860-B7678DB6FB63}" destId="{0CD6E6C5-5762-4062-878F-5110DEA05D3A}" srcOrd="0" destOrd="0" presId="urn:microsoft.com/office/officeart/2005/8/layout/target3"/>
    <dgm:cxn modelId="{AEA49460-E4D8-4EA6-8DFE-411D8D9232B8}" type="presOf" srcId="{4D3951F2-2891-4B72-B860-B7678DB6FB63}" destId="{D173FEFC-09C9-471F-BF2E-37EA6D126728}" srcOrd="1" destOrd="0" presId="urn:microsoft.com/office/officeart/2005/8/layout/target3"/>
    <dgm:cxn modelId="{9FCF25B6-8F5B-4A8D-89ED-962DF244FD6A}" srcId="{AF5F5CBA-8B04-4F38-B72C-386895D79221}" destId="{D1291B9B-2748-479B-A263-BDDD9E8AD3DF}" srcOrd="2" destOrd="0" parTransId="{16772861-E844-47FC-AD02-B0779F5EE5F5}" sibTransId="{DBBAF99E-98AC-4E71-9426-CC5B49FDE591}"/>
    <dgm:cxn modelId="{9BD5B604-F7FE-4264-9697-AD014056A292}" srcId="{AF5F5CBA-8B04-4F38-B72C-386895D79221}" destId="{38DFFE09-7593-48DB-998C-86DC32B2D99D}" srcOrd="0" destOrd="0" parTransId="{D5A70C3C-F9F6-4007-AD03-D17A22495A9C}" sibTransId="{0984EC95-2296-46EF-A0A1-1FE2EF7D3B1C}"/>
    <dgm:cxn modelId="{78EB3FAC-7221-41D3-A655-7DE04518AE40}" srcId="{4D3951F2-2891-4B72-B860-B7678DB6FB63}" destId="{2BE2B8FE-5DEC-4506-9184-EC4F7A82E3D0}" srcOrd="0" destOrd="0" parTransId="{479D39BB-F823-49DC-8410-C30DA1326D6B}" sibTransId="{51198803-0448-49CB-A840-7047E736E738}"/>
    <dgm:cxn modelId="{42237926-26C6-4B7D-85E9-EE668DBCF7F2}" srcId="{D1291B9B-2748-479B-A263-BDDD9E8AD3DF}" destId="{84F69DD1-B3D1-4359-8EBA-6DCC461C06E2}" srcOrd="0" destOrd="0" parTransId="{09362FB8-85FC-44E1-9672-5DE82C768109}" sibTransId="{07477B3B-69E5-4768-AB7D-527B964A115B}"/>
    <dgm:cxn modelId="{48BFB25D-B880-4689-8481-BFAD82DF44F8}" type="presOf" srcId="{D1291B9B-2748-479B-A263-BDDD9E8AD3DF}" destId="{A81054E0-3C6E-4FA8-A2A5-32D7AC8A1A69}" srcOrd="1" destOrd="0" presId="urn:microsoft.com/office/officeart/2005/8/layout/target3"/>
    <dgm:cxn modelId="{49389720-5E25-42A1-8EBE-1FBD772A4E09}" type="presOf" srcId="{B936CC72-0E95-4A5C-AA21-3135EC1F4BFE}" destId="{E1532764-41D5-44B6-A39C-C4F5C09CC718}" srcOrd="0" destOrd="0" presId="urn:microsoft.com/office/officeart/2005/8/layout/target3"/>
    <dgm:cxn modelId="{657E41AA-FD16-40DD-9B6F-1A742289CF25}" srcId="{38DFFE09-7593-48DB-998C-86DC32B2D99D}" destId="{B936CC72-0E95-4A5C-AA21-3135EC1F4BFE}" srcOrd="0" destOrd="0" parTransId="{F996D76D-243C-4BD4-BC94-8C89BB5C91AB}" sibTransId="{C0CE3C42-6154-479A-8C06-A9C930E4544A}"/>
    <dgm:cxn modelId="{528BB264-5B81-438A-B34C-966E35D863D4}" type="presOf" srcId="{38DFFE09-7593-48DB-998C-86DC32B2D99D}" destId="{96230CD7-BF72-4EE5-98ED-288BFE9F3675}" srcOrd="0" destOrd="0" presId="urn:microsoft.com/office/officeart/2005/8/layout/target3"/>
    <dgm:cxn modelId="{D039AEAE-C583-4BBC-94B9-B7321D311577}" type="presOf" srcId="{84F69DD1-B3D1-4359-8EBA-6DCC461C06E2}" destId="{EF0B3863-1F36-4EC4-87AD-3C757775A485}" srcOrd="0" destOrd="0" presId="urn:microsoft.com/office/officeart/2005/8/layout/target3"/>
    <dgm:cxn modelId="{3B642F8F-302C-4384-ADE1-076B7A7B7694}" type="presOf" srcId="{D1291B9B-2748-479B-A263-BDDD9E8AD3DF}" destId="{631EC0F7-6C87-4E8F-9664-EF17A7C4C57D}" srcOrd="0" destOrd="0" presId="urn:microsoft.com/office/officeart/2005/8/layout/target3"/>
    <dgm:cxn modelId="{71B9E9A3-FECA-4C7F-9FC6-FE8B89603334}" type="presParOf" srcId="{2BDC1095-7726-4D1E-B59D-9C05D1F3A580}" destId="{E0E16A94-CA62-4A56-8C1D-11258C459B1F}" srcOrd="0" destOrd="0" presId="urn:microsoft.com/office/officeart/2005/8/layout/target3"/>
    <dgm:cxn modelId="{31469FE5-B1D3-45B5-AE12-C021A49B625F}" type="presParOf" srcId="{2BDC1095-7726-4D1E-B59D-9C05D1F3A580}" destId="{C5216E34-DEB5-4BBA-978A-D113DDF8C830}" srcOrd="1" destOrd="0" presId="urn:microsoft.com/office/officeart/2005/8/layout/target3"/>
    <dgm:cxn modelId="{C08A62B6-2704-46ED-9999-CAA837659F76}" type="presParOf" srcId="{2BDC1095-7726-4D1E-B59D-9C05D1F3A580}" destId="{96230CD7-BF72-4EE5-98ED-288BFE9F3675}" srcOrd="2" destOrd="0" presId="urn:microsoft.com/office/officeart/2005/8/layout/target3"/>
    <dgm:cxn modelId="{82D78C23-8512-41D2-BF9D-B8FE94857276}" type="presParOf" srcId="{2BDC1095-7726-4D1E-B59D-9C05D1F3A580}" destId="{1B5E0405-5347-4431-A633-8C1EE1E8FE15}" srcOrd="3" destOrd="0" presId="urn:microsoft.com/office/officeart/2005/8/layout/target3"/>
    <dgm:cxn modelId="{7B3EFA01-8945-4A42-B629-AC5234CE53D5}" type="presParOf" srcId="{2BDC1095-7726-4D1E-B59D-9C05D1F3A580}" destId="{3BDB3328-9F32-4AF5-88D3-EFB10962AE5B}" srcOrd="4" destOrd="0" presId="urn:microsoft.com/office/officeart/2005/8/layout/target3"/>
    <dgm:cxn modelId="{0840C47C-AC09-47F8-BC38-1417F26569BB}" type="presParOf" srcId="{2BDC1095-7726-4D1E-B59D-9C05D1F3A580}" destId="{0CD6E6C5-5762-4062-878F-5110DEA05D3A}" srcOrd="5" destOrd="0" presId="urn:microsoft.com/office/officeart/2005/8/layout/target3"/>
    <dgm:cxn modelId="{E1B99259-9971-41D0-9735-3B35C5250253}" type="presParOf" srcId="{2BDC1095-7726-4D1E-B59D-9C05D1F3A580}" destId="{367604D2-A229-47C2-A2DB-32AF99FC6D96}" srcOrd="6" destOrd="0" presId="urn:microsoft.com/office/officeart/2005/8/layout/target3"/>
    <dgm:cxn modelId="{B433A2D7-E940-4452-9A0D-C1E31C069D28}" type="presParOf" srcId="{2BDC1095-7726-4D1E-B59D-9C05D1F3A580}" destId="{54AB989A-A025-4E61-973E-9E8F14F3D164}" srcOrd="7" destOrd="0" presId="urn:microsoft.com/office/officeart/2005/8/layout/target3"/>
    <dgm:cxn modelId="{08815002-E4B6-49B4-AFE4-C546BBEF0A03}" type="presParOf" srcId="{2BDC1095-7726-4D1E-B59D-9C05D1F3A580}" destId="{631EC0F7-6C87-4E8F-9664-EF17A7C4C57D}" srcOrd="8" destOrd="0" presId="urn:microsoft.com/office/officeart/2005/8/layout/target3"/>
    <dgm:cxn modelId="{529C4B49-C9CD-4D32-90EC-03D43DFED9D1}" type="presParOf" srcId="{2BDC1095-7726-4D1E-B59D-9C05D1F3A580}" destId="{1E4D4DFB-214F-4E15-B6CD-6D4F5FB309C8}" srcOrd="9" destOrd="0" presId="urn:microsoft.com/office/officeart/2005/8/layout/target3"/>
    <dgm:cxn modelId="{43AD9CAC-F217-4E2D-B29F-912C415FF583}" type="presParOf" srcId="{2BDC1095-7726-4D1E-B59D-9C05D1F3A580}" destId="{E1532764-41D5-44B6-A39C-C4F5C09CC718}" srcOrd="10" destOrd="0" presId="urn:microsoft.com/office/officeart/2005/8/layout/target3"/>
    <dgm:cxn modelId="{DA4F7CFE-1168-4429-8E0C-F6322A38E855}" type="presParOf" srcId="{2BDC1095-7726-4D1E-B59D-9C05D1F3A580}" destId="{D173FEFC-09C9-471F-BF2E-37EA6D126728}" srcOrd="11" destOrd="0" presId="urn:microsoft.com/office/officeart/2005/8/layout/target3"/>
    <dgm:cxn modelId="{0DD3F0AA-15BA-4196-A93F-95DD56E1FC10}" type="presParOf" srcId="{2BDC1095-7726-4D1E-B59D-9C05D1F3A580}" destId="{76704972-5E6E-4609-963E-4BAC71711959}" srcOrd="12" destOrd="0" presId="urn:microsoft.com/office/officeart/2005/8/layout/target3"/>
    <dgm:cxn modelId="{7939CD9D-A113-47E4-9575-88DF5BA4255A}" type="presParOf" srcId="{2BDC1095-7726-4D1E-B59D-9C05D1F3A580}" destId="{A81054E0-3C6E-4FA8-A2A5-32D7AC8A1A69}" srcOrd="13" destOrd="0" presId="urn:microsoft.com/office/officeart/2005/8/layout/target3"/>
    <dgm:cxn modelId="{72D09341-E415-43CC-AF65-E252E73B9584}" type="presParOf" srcId="{2BDC1095-7726-4D1E-B59D-9C05D1F3A580}" destId="{EF0B3863-1F36-4EC4-87AD-3C757775A485}"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BCF3E-12EF-404C-9875-0EC563977423}"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ZA"/>
        </a:p>
      </dgm:t>
    </dgm:pt>
    <dgm:pt modelId="{FD4EEF8B-D348-4C67-9966-F2F9AB6792BA}">
      <dgm:prSet phldrT="[Text]" custT="1"/>
      <dgm:spPr>
        <a:solidFill>
          <a:schemeClr val="bg1">
            <a:lumMod val="65000"/>
          </a:schemeClr>
        </a:solidFill>
      </dgm:spPr>
      <dgm:t>
        <a:bodyPr/>
        <a:lstStyle/>
        <a:p>
          <a:r>
            <a:rPr lang="en-ZA" sz="2400" i="0" dirty="0" smtClean="0"/>
            <a:t>1.Stronger and more cooperative relationships between QCTO and SETA’s </a:t>
          </a:r>
          <a:endParaRPr lang="en-ZA" sz="2400" i="0" dirty="0"/>
        </a:p>
      </dgm:t>
    </dgm:pt>
    <dgm:pt modelId="{4681A338-C008-43C8-896C-D35D40B5C012}" type="sibTrans" cxnId="{20676C41-99C5-4696-B01E-162EF27CE89B}">
      <dgm:prSet/>
      <dgm:spPr/>
      <dgm:t>
        <a:bodyPr/>
        <a:lstStyle/>
        <a:p>
          <a:endParaRPr lang="en-ZA"/>
        </a:p>
      </dgm:t>
    </dgm:pt>
    <dgm:pt modelId="{9959EFCF-35A2-438A-A4E9-CEFA1C1FE4C0}" type="parTrans" cxnId="{20676C41-99C5-4696-B01E-162EF27CE89B}">
      <dgm:prSet/>
      <dgm:spPr/>
      <dgm:t>
        <a:bodyPr/>
        <a:lstStyle/>
        <a:p>
          <a:endParaRPr lang="en-ZA"/>
        </a:p>
      </dgm:t>
    </dgm:pt>
    <dgm:pt modelId="{A084914A-6936-4F38-B774-3BABD8862CA7}">
      <dgm:prSet phldrT="[Text]" custT="1"/>
      <dgm:spPr>
        <a:solidFill>
          <a:schemeClr val="bg1">
            <a:lumMod val="85000"/>
          </a:schemeClr>
        </a:solidFill>
      </dgm:spPr>
      <dgm:t>
        <a:bodyPr/>
        <a:lstStyle/>
        <a:p>
          <a:r>
            <a:rPr lang="en-ZA" sz="2400" i="0" dirty="0" smtClean="0"/>
            <a:t>3. Review and rationalise occupational qualifications</a:t>
          </a:r>
          <a:r>
            <a:rPr lang="en-US" sz="2400" dirty="0" smtClean="0"/>
            <a:t>.</a:t>
          </a:r>
          <a:endParaRPr lang="en-ZA" sz="2400" i="0" dirty="0"/>
        </a:p>
      </dgm:t>
    </dgm:pt>
    <dgm:pt modelId="{8EA57261-4F2B-4D7B-8BE9-0EA47E6C0CDD}" type="sibTrans" cxnId="{93000A72-4EEE-4029-995B-89258B17C7B8}">
      <dgm:prSet/>
      <dgm:spPr/>
      <dgm:t>
        <a:bodyPr/>
        <a:lstStyle/>
        <a:p>
          <a:endParaRPr lang="en-ZA"/>
        </a:p>
      </dgm:t>
    </dgm:pt>
    <dgm:pt modelId="{491DE234-459D-4B95-88F0-8147BF73E787}" type="parTrans" cxnId="{93000A72-4EEE-4029-995B-89258B17C7B8}">
      <dgm:prSet/>
      <dgm:spPr/>
      <dgm:t>
        <a:bodyPr/>
        <a:lstStyle/>
        <a:p>
          <a:endParaRPr lang="en-ZA"/>
        </a:p>
      </dgm:t>
    </dgm:pt>
    <dgm:pt modelId="{DAC93F0F-725D-4504-8270-DD8A2E62334F}">
      <dgm:prSet phldrT="[Text]" custT="1"/>
      <dgm:spPr>
        <a:solidFill>
          <a:schemeClr val="bg1">
            <a:lumMod val="85000"/>
          </a:schemeClr>
        </a:solidFill>
      </dgm:spPr>
      <dgm:t>
        <a:bodyPr/>
        <a:lstStyle/>
        <a:p>
          <a:r>
            <a:rPr lang="en-US" sz="2400" dirty="0" smtClean="0"/>
            <a:t>4. Improve QA processes and standardize these across the PSET system.</a:t>
          </a:r>
          <a:endParaRPr lang="en-ZA" sz="2400" i="0" dirty="0"/>
        </a:p>
      </dgm:t>
    </dgm:pt>
    <dgm:pt modelId="{5F137E53-D8DB-4EAF-BD26-E682AEC93478}" type="sibTrans" cxnId="{1C289D0A-E926-4E63-BA15-C4AFF813783A}">
      <dgm:prSet/>
      <dgm:spPr/>
      <dgm:t>
        <a:bodyPr/>
        <a:lstStyle/>
        <a:p>
          <a:endParaRPr lang="en-ZA"/>
        </a:p>
      </dgm:t>
    </dgm:pt>
    <dgm:pt modelId="{60CA566E-2C74-483B-966F-638699D6223C}" type="parTrans" cxnId="{1C289D0A-E926-4E63-BA15-C4AFF813783A}">
      <dgm:prSet/>
      <dgm:spPr/>
      <dgm:t>
        <a:bodyPr/>
        <a:lstStyle/>
        <a:p>
          <a:endParaRPr lang="en-ZA"/>
        </a:p>
      </dgm:t>
    </dgm:pt>
    <dgm:pt modelId="{507A4F07-0528-4868-AB9F-D1DBD957E07E}">
      <dgm:prSet phldrT="[Text]" custT="1"/>
      <dgm:spPr>
        <a:solidFill>
          <a:schemeClr val="bg1">
            <a:lumMod val="75000"/>
          </a:schemeClr>
        </a:solidFill>
      </dgm:spPr>
      <dgm:t>
        <a:bodyPr/>
        <a:lstStyle/>
        <a:p>
          <a:r>
            <a:rPr lang="en-US" sz="2400" dirty="0" smtClean="0"/>
            <a:t>5. Continue to standardise curricula development and Assessments</a:t>
          </a:r>
          <a:r>
            <a:rPr lang="en-US" sz="1800" dirty="0" smtClean="0"/>
            <a:t>.</a:t>
          </a:r>
          <a:r>
            <a:rPr lang="en-GB" sz="1800" i="0" dirty="0" smtClean="0"/>
            <a:t> </a:t>
          </a:r>
          <a:endParaRPr lang="en-ZA" sz="1800" i="0" dirty="0"/>
        </a:p>
      </dgm:t>
    </dgm:pt>
    <dgm:pt modelId="{BB268CB6-BCF1-4CD8-9236-21779E8A49F7}" type="sibTrans" cxnId="{069BC176-ACBC-4B2A-BFD0-38BE23F768D8}">
      <dgm:prSet/>
      <dgm:spPr/>
      <dgm:t>
        <a:bodyPr/>
        <a:lstStyle/>
        <a:p>
          <a:endParaRPr lang="en-ZA"/>
        </a:p>
      </dgm:t>
    </dgm:pt>
    <dgm:pt modelId="{4C2E7D76-4DC4-46BF-B4E0-FA21CC79308E}" type="parTrans" cxnId="{069BC176-ACBC-4B2A-BFD0-38BE23F768D8}">
      <dgm:prSet/>
      <dgm:spPr/>
      <dgm:t>
        <a:bodyPr/>
        <a:lstStyle/>
        <a:p>
          <a:endParaRPr lang="en-ZA"/>
        </a:p>
      </dgm:t>
    </dgm:pt>
    <dgm:pt modelId="{0AA3C070-A14E-4898-BE0A-1C56003FF308}">
      <dgm:prSet phldrT="[Text]" custT="1"/>
      <dgm:spPr>
        <a:solidFill>
          <a:schemeClr val="bg1">
            <a:lumMod val="65000"/>
          </a:schemeClr>
        </a:solidFill>
      </dgm:spPr>
      <dgm:t>
        <a:bodyPr/>
        <a:lstStyle/>
        <a:p>
          <a:r>
            <a:rPr lang="en-GB" sz="2400" i="0" dirty="0" smtClean="0"/>
            <a:t>6. Improved Research capabilities</a:t>
          </a:r>
          <a:endParaRPr lang="en-ZA" sz="2400" i="0" dirty="0"/>
        </a:p>
      </dgm:t>
    </dgm:pt>
    <dgm:pt modelId="{D6B8857A-ABC5-4AC3-8375-F0EEC6F794BD}" type="sibTrans" cxnId="{487851A1-34FF-4AED-AFD2-A9024AD377E5}">
      <dgm:prSet/>
      <dgm:spPr/>
      <dgm:t>
        <a:bodyPr/>
        <a:lstStyle/>
        <a:p>
          <a:endParaRPr lang="en-ZA"/>
        </a:p>
      </dgm:t>
    </dgm:pt>
    <dgm:pt modelId="{DD7E506F-98FB-4359-9CE0-42FA77728B18}" type="parTrans" cxnId="{487851A1-34FF-4AED-AFD2-A9024AD377E5}">
      <dgm:prSet/>
      <dgm:spPr/>
      <dgm:t>
        <a:bodyPr/>
        <a:lstStyle/>
        <a:p>
          <a:endParaRPr lang="en-ZA"/>
        </a:p>
      </dgm:t>
    </dgm:pt>
    <dgm:pt modelId="{966894C7-77A0-4CEE-9C8C-5BCCD9CA5EA4}">
      <dgm:prSet phldrT="[Text]" custT="1"/>
      <dgm:spPr>
        <a:solidFill>
          <a:schemeClr val="bg1">
            <a:lumMod val="75000"/>
          </a:schemeClr>
        </a:solidFill>
      </dgm:spPr>
      <dgm:t>
        <a:bodyPr/>
        <a:lstStyle/>
        <a:p>
          <a:r>
            <a:rPr lang="en-GB" sz="2400" dirty="0" smtClean="0"/>
            <a:t>2. Strengthen and expand the TVET and CET College System</a:t>
          </a:r>
          <a:r>
            <a:rPr lang="en-GB" sz="1800" dirty="0" smtClean="0"/>
            <a:t>.</a:t>
          </a:r>
          <a:endParaRPr lang="en-ZA" sz="1800" i="0" dirty="0"/>
        </a:p>
      </dgm:t>
    </dgm:pt>
    <dgm:pt modelId="{D224AA49-99FA-4D79-B5BF-214F44659C5B}" type="parTrans" cxnId="{8293A61F-13C1-428B-9FF3-27DAD5A959AB}">
      <dgm:prSet/>
      <dgm:spPr/>
      <dgm:t>
        <a:bodyPr/>
        <a:lstStyle/>
        <a:p>
          <a:endParaRPr lang="en-ZA"/>
        </a:p>
      </dgm:t>
    </dgm:pt>
    <dgm:pt modelId="{B6E856EA-5ED0-43CA-AF0A-B53F5B26DD68}" type="sibTrans" cxnId="{8293A61F-13C1-428B-9FF3-27DAD5A959AB}">
      <dgm:prSet/>
      <dgm:spPr/>
      <dgm:t>
        <a:bodyPr/>
        <a:lstStyle/>
        <a:p>
          <a:endParaRPr lang="en-ZA"/>
        </a:p>
      </dgm:t>
    </dgm:pt>
    <dgm:pt modelId="{355629CA-0BAA-4855-819A-3927F65BDB32}" type="pres">
      <dgm:prSet presAssocID="{1B7BCF3E-12EF-404C-9875-0EC563977423}" presName="Name0" presStyleCnt="0">
        <dgm:presLayoutVars>
          <dgm:chMax val="7"/>
          <dgm:chPref val="7"/>
          <dgm:dir/>
        </dgm:presLayoutVars>
      </dgm:prSet>
      <dgm:spPr/>
      <dgm:t>
        <a:bodyPr/>
        <a:lstStyle/>
        <a:p>
          <a:endParaRPr lang="en-US"/>
        </a:p>
      </dgm:t>
    </dgm:pt>
    <dgm:pt modelId="{87B3F1D0-8B56-49A2-8324-C6A1E35B4D79}" type="pres">
      <dgm:prSet presAssocID="{1B7BCF3E-12EF-404C-9875-0EC563977423}" presName="Name1" presStyleCnt="0"/>
      <dgm:spPr/>
    </dgm:pt>
    <dgm:pt modelId="{4C6C0799-00D2-47D3-A356-3F5C74DFBBBF}" type="pres">
      <dgm:prSet presAssocID="{1B7BCF3E-12EF-404C-9875-0EC563977423}" presName="cycle" presStyleCnt="0"/>
      <dgm:spPr/>
    </dgm:pt>
    <dgm:pt modelId="{C91217E4-A64A-4BB7-BC9D-49315A90EB7F}" type="pres">
      <dgm:prSet presAssocID="{1B7BCF3E-12EF-404C-9875-0EC563977423}" presName="srcNode" presStyleLbl="node1" presStyleIdx="0" presStyleCnt="6"/>
      <dgm:spPr/>
    </dgm:pt>
    <dgm:pt modelId="{398F2AFA-CCD0-413D-855C-498B33138DA1}" type="pres">
      <dgm:prSet presAssocID="{1B7BCF3E-12EF-404C-9875-0EC563977423}" presName="conn" presStyleLbl="parChTrans1D2" presStyleIdx="0" presStyleCnt="1"/>
      <dgm:spPr/>
      <dgm:t>
        <a:bodyPr/>
        <a:lstStyle/>
        <a:p>
          <a:endParaRPr lang="en-US"/>
        </a:p>
      </dgm:t>
    </dgm:pt>
    <dgm:pt modelId="{1516E9F8-ABEE-4790-9B5E-E109ABAC1D64}" type="pres">
      <dgm:prSet presAssocID="{1B7BCF3E-12EF-404C-9875-0EC563977423}" presName="extraNode" presStyleLbl="node1" presStyleIdx="0" presStyleCnt="6"/>
      <dgm:spPr/>
    </dgm:pt>
    <dgm:pt modelId="{65298BD4-592E-48E8-8CC0-C421725D78C0}" type="pres">
      <dgm:prSet presAssocID="{1B7BCF3E-12EF-404C-9875-0EC563977423}" presName="dstNode" presStyleLbl="node1" presStyleIdx="0" presStyleCnt="6"/>
      <dgm:spPr/>
    </dgm:pt>
    <dgm:pt modelId="{43ECDA7F-932F-4BF5-9B59-AD0B0619A74C}" type="pres">
      <dgm:prSet presAssocID="{FD4EEF8B-D348-4C67-9966-F2F9AB6792BA}" presName="text_1" presStyleLbl="node1" presStyleIdx="0" presStyleCnt="6" custScaleX="97124" custScaleY="153164" custLinFactNeighborX="1469" custLinFactNeighborY="2971">
        <dgm:presLayoutVars>
          <dgm:bulletEnabled val="1"/>
        </dgm:presLayoutVars>
      </dgm:prSet>
      <dgm:spPr/>
      <dgm:t>
        <a:bodyPr/>
        <a:lstStyle/>
        <a:p>
          <a:endParaRPr lang="en-US"/>
        </a:p>
      </dgm:t>
    </dgm:pt>
    <dgm:pt modelId="{E4C89CD7-C22C-4641-A81B-3A9DE21F3BB6}" type="pres">
      <dgm:prSet presAssocID="{FD4EEF8B-D348-4C67-9966-F2F9AB6792BA}" presName="accent_1" presStyleCnt="0"/>
      <dgm:spPr/>
    </dgm:pt>
    <dgm:pt modelId="{4B51D5C9-6084-46BB-8A03-A1D1BD36C57E}" type="pres">
      <dgm:prSet presAssocID="{FD4EEF8B-D348-4C67-9966-F2F9AB6792BA}" presName="accentRepeatNode" presStyleLbl="solidFgAcc1" presStyleIdx="0" presStyleCnt="6"/>
      <dgm:spPr>
        <a:solidFill>
          <a:schemeClr val="tx1"/>
        </a:solidFill>
      </dgm:spPr>
      <dgm:t>
        <a:bodyPr/>
        <a:lstStyle/>
        <a:p>
          <a:endParaRPr lang="en-US"/>
        </a:p>
      </dgm:t>
    </dgm:pt>
    <dgm:pt modelId="{3852594B-199B-454B-BF22-5CB591F612D4}" type="pres">
      <dgm:prSet presAssocID="{966894C7-77A0-4CEE-9C8C-5BCCD9CA5EA4}" presName="text_2" presStyleLbl="node1" presStyleIdx="1" presStyleCnt="6" custScaleY="136896" custLinFactNeighborX="423" custLinFactNeighborY="8815">
        <dgm:presLayoutVars>
          <dgm:bulletEnabled val="1"/>
        </dgm:presLayoutVars>
      </dgm:prSet>
      <dgm:spPr/>
      <dgm:t>
        <a:bodyPr/>
        <a:lstStyle/>
        <a:p>
          <a:endParaRPr lang="en-US"/>
        </a:p>
      </dgm:t>
    </dgm:pt>
    <dgm:pt modelId="{D46CE181-1598-4337-94A0-F24C2A472BFC}" type="pres">
      <dgm:prSet presAssocID="{966894C7-77A0-4CEE-9C8C-5BCCD9CA5EA4}" presName="accent_2" presStyleCnt="0"/>
      <dgm:spPr/>
    </dgm:pt>
    <dgm:pt modelId="{16E12A31-6EBD-4247-A2AE-93DA4F385FA0}" type="pres">
      <dgm:prSet presAssocID="{966894C7-77A0-4CEE-9C8C-5BCCD9CA5EA4}" presName="accentRepeatNode" presStyleLbl="solidFgAcc1" presStyleIdx="1" presStyleCnt="6"/>
      <dgm:spPr>
        <a:solidFill>
          <a:srgbClr val="C00000"/>
        </a:solidFill>
      </dgm:spPr>
      <dgm:t>
        <a:bodyPr/>
        <a:lstStyle/>
        <a:p>
          <a:endParaRPr lang="en-US"/>
        </a:p>
      </dgm:t>
    </dgm:pt>
    <dgm:pt modelId="{4DEF7249-3FE9-46BF-B1BD-96154C9D0670}" type="pres">
      <dgm:prSet presAssocID="{A084914A-6936-4F38-B774-3BABD8862CA7}" presName="text_3" presStyleLbl="node1" presStyleIdx="2" presStyleCnt="6" custScaleX="101400" custScaleY="115991">
        <dgm:presLayoutVars>
          <dgm:bulletEnabled val="1"/>
        </dgm:presLayoutVars>
      </dgm:prSet>
      <dgm:spPr/>
      <dgm:t>
        <a:bodyPr/>
        <a:lstStyle/>
        <a:p>
          <a:endParaRPr lang="en-US"/>
        </a:p>
      </dgm:t>
    </dgm:pt>
    <dgm:pt modelId="{05A8A3D5-206B-4980-86E7-FBD3E7C6575F}" type="pres">
      <dgm:prSet presAssocID="{A084914A-6936-4F38-B774-3BABD8862CA7}" presName="accent_3" presStyleCnt="0"/>
      <dgm:spPr/>
    </dgm:pt>
    <dgm:pt modelId="{46524A87-B5F0-41CF-B9C9-CFBAC04745B3}" type="pres">
      <dgm:prSet presAssocID="{A084914A-6936-4F38-B774-3BABD8862CA7}" presName="accentRepeatNode" presStyleLbl="solidFgAcc1" presStyleIdx="2" presStyleCnt="6"/>
      <dgm:spPr>
        <a:solidFill>
          <a:schemeClr val="bg1">
            <a:lumMod val="50000"/>
          </a:schemeClr>
        </a:solidFill>
      </dgm:spPr>
      <dgm:t>
        <a:bodyPr/>
        <a:lstStyle/>
        <a:p>
          <a:endParaRPr lang="en-US"/>
        </a:p>
      </dgm:t>
    </dgm:pt>
    <dgm:pt modelId="{C2653947-C410-4BCC-AF93-E89A0E954891}" type="pres">
      <dgm:prSet presAssocID="{DAC93F0F-725D-4504-8270-DD8A2E62334F}" presName="text_4" presStyleLbl="node1" presStyleIdx="3" presStyleCnt="6" custScaleY="151313">
        <dgm:presLayoutVars>
          <dgm:bulletEnabled val="1"/>
        </dgm:presLayoutVars>
      </dgm:prSet>
      <dgm:spPr/>
      <dgm:t>
        <a:bodyPr/>
        <a:lstStyle/>
        <a:p>
          <a:endParaRPr lang="en-US"/>
        </a:p>
      </dgm:t>
    </dgm:pt>
    <dgm:pt modelId="{CB2042C4-45EB-4B49-95A2-34DF0D3001D1}" type="pres">
      <dgm:prSet presAssocID="{DAC93F0F-725D-4504-8270-DD8A2E62334F}" presName="accent_4" presStyleCnt="0"/>
      <dgm:spPr/>
    </dgm:pt>
    <dgm:pt modelId="{E678A84D-0001-4011-AFEF-9543B6A6A021}" type="pres">
      <dgm:prSet presAssocID="{DAC93F0F-725D-4504-8270-DD8A2E62334F}" presName="accentRepeatNode" presStyleLbl="solidFgAcc1" presStyleIdx="3" presStyleCnt="6"/>
      <dgm:spPr>
        <a:solidFill>
          <a:schemeClr val="bg1">
            <a:lumMod val="75000"/>
          </a:schemeClr>
        </a:solidFill>
      </dgm:spPr>
      <dgm:t>
        <a:bodyPr/>
        <a:lstStyle/>
        <a:p>
          <a:endParaRPr lang="en-US"/>
        </a:p>
      </dgm:t>
    </dgm:pt>
    <dgm:pt modelId="{04CA6E29-CA5E-45DA-84EF-1DBCEF221429}" type="pres">
      <dgm:prSet presAssocID="{507A4F07-0528-4868-AB9F-D1DBD957E07E}" presName="text_5" presStyleLbl="node1" presStyleIdx="4" presStyleCnt="6">
        <dgm:presLayoutVars>
          <dgm:bulletEnabled val="1"/>
        </dgm:presLayoutVars>
      </dgm:prSet>
      <dgm:spPr/>
      <dgm:t>
        <a:bodyPr/>
        <a:lstStyle/>
        <a:p>
          <a:endParaRPr lang="en-US"/>
        </a:p>
      </dgm:t>
    </dgm:pt>
    <dgm:pt modelId="{DC7F7797-69CB-4206-BBFD-8A6DE4EA3E26}" type="pres">
      <dgm:prSet presAssocID="{507A4F07-0528-4868-AB9F-D1DBD957E07E}" presName="accent_5" presStyleCnt="0"/>
      <dgm:spPr/>
    </dgm:pt>
    <dgm:pt modelId="{8B69AFD2-D911-47E0-AE5F-706912F908F0}" type="pres">
      <dgm:prSet presAssocID="{507A4F07-0528-4868-AB9F-D1DBD957E07E}" presName="accentRepeatNode" presStyleLbl="solidFgAcc1" presStyleIdx="4" presStyleCnt="6"/>
      <dgm:spPr>
        <a:solidFill>
          <a:srgbClr val="C00000"/>
        </a:solidFill>
      </dgm:spPr>
      <dgm:t>
        <a:bodyPr/>
        <a:lstStyle/>
        <a:p>
          <a:endParaRPr lang="en-US"/>
        </a:p>
      </dgm:t>
    </dgm:pt>
    <dgm:pt modelId="{88584608-AD87-4023-875F-78D254741907}" type="pres">
      <dgm:prSet presAssocID="{0AA3C070-A14E-4898-BE0A-1C56003FF308}" presName="text_6" presStyleLbl="node1" presStyleIdx="5" presStyleCnt="6">
        <dgm:presLayoutVars>
          <dgm:bulletEnabled val="1"/>
        </dgm:presLayoutVars>
      </dgm:prSet>
      <dgm:spPr/>
      <dgm:t>
        <a:bodyPr/>
        <a:lstStyle/>
        <a:p>
          <a:endParaRPr lang="en-US"/>
        </a:p>
      </dgm:t>
    </dgm:pt>
    <dgm:pt modelId="{58B20A63-2DDC-49B4-9CBF-E222431B0CE2}" type="pres">
      <dgm:prSet presAssocID="{0AA3C070-A14E-4898-BE0A-1C56003FF308}" presName="accent_6" presStyleCnt="0"/>
      <dgm:spPr/>
    </dgm:pt>
    <dgm:pt modelId="{D3EB02D6-033A-4244-A3AC-2FE82005F62E}" type="pres">
      <dgm:prSet presAssocID="{0AA3C070-A14E-4898-BE0A-1C56003FF308}" presName="accentRepeatNode" presStyleLbl="solidFgAcc1" presStyleIdx="5" presStyleCnt="6"/>
      <dgm:spPr>
        <a:solidFill>
          <a:schemeClr val="tx1"/>
        </a:solidFill>
      </dgm:spPr>
      <dgm:t>
        <a:bodyPr/>
        <a:lstStyle/>
        <a:p>
          <a:endParaRPr lang="en-US"/>
        </a:p>
      </dgm:t>
    </dgm:pt>
  </dgm:ptLst>
  <dgm:cxnLst>
    <dgm:cxn modelId="{1C289D0A-E926-4E63-BA15-C4AFF813783A}" srcId="{1B7BCF3E-12EF-404C-9875-0EC563977423}" destId="{DAC93F0F-725D-4504-8270-DD8A2E62334F}" srcOrd="3" destOrd="0" parTransId="{60CA566E-2C74-483B-966F-638699D6223C}" sibTransId="{5F137E53-D8DB-4EAF-BD26-E682AEC93478}"/>
    <dgm:cxn modelId="{39FD9BA6-0E1A-4DF5-BB34-099900AE7294}" type="presOf" srcId="{507A4F07-0528-4868-AB9F-D1DBD957E07E}" destId="{04CA6E29-CA5E-45DA-84EF-1DBCEF221429}" srcOrd="0" destOrd="0" presId="urn:microsoft.com/office/officeart/2008/layout/VerticalCurvedList"/>
    <dgm:cxn modelId="{069BC176-ACBC-4B2A-BFD0-38BE23F768D8}" srcId="{1B7BCF3E-12EF-404C-9875-0EC563977423}" destId="{507A4F07-0528-4868-AB9F-D1DBD957E07E}" srcOrd="4" destOrd="0" parTransId="{4C2E7D76-4DC4-46BF-B4E0-FA21CC79308E}" sibTransId="{BB268CB6-BCF1-4CD8-9236-21779E8A49F7}"/>
    <dgm:cxn modelId="{17D37601-B091-4168-A5B4-234EC0367916}" type="presOf" srcId="{966894C7-77A0-4CEE-9C8C-5BCCD9CA5EA4}" destId="{3852594B-199B-454B-BF22-5CB591F612D4}" srcOrd="0" destOrd="0" presId="urn:microsoft.com/office/officeart/2008/layout/VerticalCurvedList"/>
    <dgm:cxn modelId="{0F501D8A-B621-43D7-9EA0-08674AF1ED47}" type="presOf" srcId="{FD4EEF8B-D348-4C67-9966-F2F9AB6792BA}" destId="{43ECDA7F-932F-4BF5-9B59-AD0B0619A74C}" srcOrd="0" destOrd="0" presId="urn:microsoft.com/office/officeart/2008/layout/VerticalCurvedList"/>
    <dgm:cxn modelId="{6C91C5E4-434A-478A-BC0B-49BCAF84BA0E}" type="presOf" srcId="{1B7BCF3E-12EF-404C-9875-0EC563977423}" destId="{355629CA-0BAA-4855-819A-3927F65BDB32}" srcOrd="0" destOrd="0" presId="urn:microsoft.com/office/officeart/2008/layout/VerticalCurvedList"/>
    <dgm:cxn modelId="{8020C2FB-AC81-49C0-98BD-E166882420D3}" type="presOf" srcId="{DAC93F0F-725D-4504-8270-DD8A2E62334F}" destId="{C2653947-C410-4BCC-AF93-E89A0E954891}" srcOrd="0" destOrd="0" presId="urn:microsoft.com/office/officeart/2008/layout/VerticalCurvedList"/>
    <dgm:cxn modelId="{487851A1-34FF-4AED-AFD2-A9024AD377E5}" srcId="{1B7BCF3E-12EF-404C-9875-0EC563977423}" destId="{0AA3C070-A14E-4898-BE0A-1C56003FF308}" srcOrd="5" destOrd="0" parTransId="{DD7E506F-98FB-4359-9CE0-42FA77728B18}" sibTransId="{D6B8857A-ABC5-4AC3-8375-F0EEC6F794BD}"/>
    <dgm:cxn modelId="{8293A61F-13C1-428B-9FF3-27DAD5A959AB}" srcId="{1B7BCF3E-12EF-404C-9875-0EC563977423}" destId="{966894C7-77A0-4CEE-9C8C-5BCCD9CA5EA4}" srcOrd="1" destOrd="0" parTransId="{D224AA49-99FA-4D79-B5BF-214F44659C5B}" sibTransId="{B6E856EA-5ED0-43CA-AF0A-B53F5B26DD68}"/>
    <dgm:cxn modelId="{93000A72-4EEE-4029-995B-89258B17C7B8}" srcId="{1B7BCF3E-12EF-404C-9875-0EC563977423}" destId="{A084914A-6936-4F38-B774-3BABD8862CA7}" srcOrd="2" destOrd="0" parTransId="{491DE234-459D-4B95-88F0-8147BF73E787}" sibTransId="{8EA57261-4F2B-4D7B-8BE9-0EA47E6C0CDD}"/>
    <dgm:cxn modelId="{0064E880-1EA6-478E-B71E-BD9EDA21D7BE}" type="presOf" srcId="{A084914A-6936-4F38-B774-3BABD8862CA7}" destId="{4DEF7249-3FE9-46BF-B1BD-96154C9D0670}" srcOrd="0" destOrd="0" presId="urn:microsoft.com/office/officeart/2008/layout/VerticalCurvedList"/>
    <dgm:cxn modelId="{20676C41-99C5-4696-B01E-162EF27CE89B}" srcId="{1B7BCF3E-12EF-404C-9875-0EC563977423}" destId="{FD4EEF8B-D348-4C67-9966-F2F9AB6792BA}" srcOrd="0" destOrd="0" parTransId="{9959EFCF-35A2-438A-A4E9-CEFA1C1FE4C0}" sibTransId="{4681A338-C008-43C8-896C-D35D40B5C012}"/>
    <dgm:cxn modelId="{BDA24152-D864-4A94-B633-B5BE619BB19E}" type="presOf" srcId="{4681A338-C008-43C8-896C-D35D40B5C012}" destId="{398F2AFA-CCD0-413D-855C-498B33138DA1}" srcOrd="0" destOrd="0" presId="urn:microsoft.com/office/officeart/2008/layout/VerticalCurvedList"/>
    <dgm:cxn modelId="{FEECCA76-8752-46E0-8A61-722A34CD21D3}" type="presOf" srcId="{0AA3C070-A14E-4898-BE0A-1C56003FF308}" destId="{88584608-AD87-4023-875F-78D254741907}" srcOrd="0" destOrd="0" presId="urn:microsoft.com/office/officeart/2008/layout/VerticalCurvedList"/>
    <dgm:cxn modelId="{3F663BA8-6842-4CE0-BBFA-3E031D61BD3B}" type="presParOf" srcId="{355629CA-0BAA-4855-819A-3927F65BDB32}" destId="{87B3F1D0-8B56-49A2-8324-C6A1E35B4D79}" srcOrd="0" destOrd="0" presId="urn:microsoft.com/office/officeart/2008/layout/VerticalCurvedList"/>
    <dgm:cxn modelId="{B562B27D-C27B-4E35-BBC4-C97A4FB49651}" type="presParOf" srcId="{87B3F1D0-8B56-49A2-8324-C6A1E35B4D79}" destId="{4C6C0799-00D2-47D3-A356-3F5C74DFBBBF}" srcOrd="0" destOrd="0" presId="urn:microsoft.com/office/officeart/2008/layout/VerticalCurvedList"/>
    <dgm:cxn modelId="{FB9B1237-D61A-417E-93D9-E7E88CA7E185}" type="presParOf" srcId="{4C6C0799-00D2-47D3-A356-3F5C74DFBBBF}" destId="{C91217E4-A64A-4BB7-BC9D-49315A90EB7F}" srcOrd="0" destOrd="0" presId="urn:microsoft.com/office/officeart/2008/layout/VerticalCurvedList"/>
    <dgm:cxn modelId="{C61AA820-432D-4BFC-953C-BA37AAD68B2A}" type="presParOf" srcId="{4C6C0799-00D2-47D3-A356-3F5C74DFBBBF}" destId="{398F2AFA-CCD0-413D-855C-498B33138DA1}" srcOrd="1" destOrd="0" presId="urn:microsoft.com/office/officeart/2008/layout/VerticalCurvedList"/>
    <dgm:cxn modelId="{0C6F111E-0DC7-418E-A0B7-F538AF8E713F}" type="presParOf" srcId="{4C6C0799-00D2-47D3-A356-3F5C74DFBBBF}" destId="{1516E9F8-ABEE-4790-9B5E-E109ABAC1D64}" srcOrd="2" destOrd="0" presId="urn:microsoft.com/office/officeart/2008/layout/VerticalCurvedList"/>
    <dgm:cxn modelId="{EB4C8C0E-2615-4F34-8F3F-706637401123}" type="presParOf" srcId="{4C6C0799-00D2-47D3-A356-3F5C74DFBBBF}" destId="{65298BD4-592E-48E8-8CC0-C421725D78C0}" srcOrd="3" destOrd="0" presId="urn:microsoft.com/office/officeart/2008/layout/VerticalCurvedList"/>
    <dgm:cxn modelId="{B13F4959-CBF3-41EA-9470-5DA13228BDDB}" type="presParOf" srcId="{87B3F1D0-8B56-49A2-8324-C6A1E35B4D79}" destId="{43ECDA7F-932F-4BF5-9B59-AD0B0619A74C}" srcOrd="1" destOrd="0" presId="urn:microsoft.com/office/officeart/2008/layout/VerticalCurvedList"/>
    <dgm:cxn modelId="{25216E76-6EC7-41EB-91BF-0B51F8F099E7}" type="presParOf" srcId="{87B3F1D0-8B56-49A2-8324-C6A1E35B4D79}" destId="{E4C89CD7-C22C-4641-A81B-3A9DE21F3BB6}" srcOrd="2" destOrd="0" presId="urn:microsoft.com/office/officeart/2008/layout/VerticalCurvedList"/>
    <dgm:cxn modelId="{19B9C12F-57D8-4FE2-A209-018BE0FA5154}" type="presParOf" srcId="{E4C89CD7-C22C-4641-A81B-3A9DE21F3BB6}" destId="{4B51D5C9-6084-46BB-8A03-A1D1BD36C57E}" srcOrd="0" destOrd="0" presId="urn:microsoft.com/office/officeart/2008/layout/VerticalCurvedList"/>
    <dgm:cxn modelId="{F92D4734-B9F4-48B1-9CC9-33E10045CD54}" type="presParOf" srcId="{87B3F1D0-8B56-49A2-8324-C6A1E35B4D79}" destId="{3852594B-199B-454B-BF22-5CB591F612D4}" srcOrd="3" destOrd="0" presId="urn:microsoft.com/office/officeart/2008/layout/VerticalCurvedList"/>
    <dgm:cxn modelId="{79C5D58B-FCCC-4DDB-BBF5-6B3DB89E100E}" type="presParOf" srcId="{87B3F1D0-8B56-49A2-8324-C6A1E35B4D79}" destId="{D46CE181-1598-4337-94A0-F24C2A472BFC}" srcOrd="4" destOrd="0" presId="urn:microsoft.com/office/officeart/2008/layout/VerticalCurvedList"/>
    <dgm:cxn modelId="{EF392C8F-19F8-476E-98B7-6833414CD8CC}" type="presParOf" srcId="{D46CE181-1598-4337-94A0-F24C2A472BFC}" destId="{16E12A31-6EBD-4247-A2AE-93DA4F385FA0}" srcOrd="0" destOrd="0" presId="urn:microsoft.com/office/officeart/2008/layout/VerticalCurvedList"/>
    <dgm:cxn modelId="{87852DF6-F17A-4E9B-9868-56D44DBAF2E8}" type="presParOf" srcId="{87B3F1D0-8B56-49A2-8324-C6A1E35B4D79}" destId="{4DEF7249-3FE9-46BF-B1BD-96154C9D0670}" srcOrd="5" destOrd="0" presId="urn:microsoft.com/office/officeart/2008/layout/VerticalCurvedList"/>
    <dgm:cxn modelId="{2C36A8DF-E079-4345-970D-1DAEA14E2943}" type="presParOf" srcId="{87B3F1D0-8B56-49A2-8324-C6A1E35B4D79}" destId="{05A8A3D5-206B-4980-86E7-FBD3E7C6575F}" srcOrd="6" destOrd="0" presId="urn:microsoft.com/office/officeart/2008/layout/VerticalCurvedList"/>
    <dgm:cxn modelId="{E8EB981D-BA14-449A-9D1D-6C59D2DD5C9E}" type="presParOf" srcId="{05A8A3D5-206B-4980-86E7-FBD3E7C6575F}" destId="{46524A87-B5F0-41CF-B9C9-CFBAC04745B3}" srcOrd="0" destOrd="0" presId="urn:microsoft.com/office/officeart/2008/layout/VerticalCurvedList"/>
    <dgm:cxn modelId="{8690A000-A842-463D-BEBE-084EDA675F0F}" type="presParOf" srcId="{87B3F1D0-8B56-49A2-8324-C6A1E35B4D79}" destId="{C2653947-C410-4BCC-AF93-E89A0E954891}" srcOrd="7" destOrd="0" presId="urn:microsoft.com/office/officeart/2008/layout/VerticalCurvedList"/>
    <dgm:cxn modelId="{65FCE161-4860-40D0-8234-0271921D884E}" type="presParOf" srcId="{87B3F1D0-8B56-49A2-8324-C6A1E35B4D79}" destId="{CB2042C4-45EB-4B49-95A2-34DF0D3001D1}" srcOrd="8" destOrd="0" presId="urn:microsoft.com/office/officeart/2008/layout/VerticalCurvedList"/>
    <dgm:cxn modelId="{3723B2FE-FE39-457D-907B-F019836AB719}" type="presParOf" srcId="{CB2042C4-45EB-4B49-95A2-34DF0D3001D1}" destId="{E678A84D-0001-4011-AFEF-9543B6A6A021}" srcOrd="0" destOrd="0" presId="urn:microsoft.com/office/officeart/2008/layout/VerticalCurvedList"/>
    <dgm:cxn modelId="{0F71B004-2104-4A5E-851C-F44A382E6BCC}" type="presParOf" srcId="{87B3F1D0-8B56-49A2-8324-C6A1E35B4D79}" destId="{04CA6E29-CA5E-45DA-84EF-1DBCEF221429}" srcOrd="9" destOrd="0" presId="urn:microsoft.com/office/officeart/2008/layout/VerticalCurvedList"/>
    <dgm:cxn modelId="{6BFDF4CD-41BD-4438-B3A3-B137851E24C5}" type="presParOf" srcId="{87B3F1D0-8B56-49A2-8324-C6A1E35B4D79}" destId="{DC7F7797-69CB-4206-BBFD-8A6DE4EA3E26}" srcOrd="10" destOrd="0" presId="urn:microsoft.com/office/officeart/2008/layout/VerticalCurvedList"/>
    <dgm:cxn modelId="{0C136930-94BC-41F2-A3FE-DF2F74275BE1}" type="presParOf" srcId="{DC7F7797-69CB-4206-BBFD-8A6DE4EA3E26}" destId="{8B69AFD2-D911-47E0-AE5F-706912F908F0}" srcOrd="0" destOrd="0" presId="urn:microsoft.com/office/officeart/2008/layout/VerticalCurvedList"/>
    <dgm:cxn modelId="{F5406B4D-9C1B-44E3-9E9F-7D290B4C0495}" type="presParOf" srcId="{87B3F1D0-8B56-49A2-8324-C6A1E35B4D79}" destId="{88584608-AD87-4023-875F-78D254741907}" srcOrd="11" destOrd="0" presId="urn:microsoft.com/office/officeart/2008/layout/VerticalCurvedList"/>
    <dgm:cxn modelId="{7F0F283C-9F0F-444B-8613-DF0F75E2BAB7}" type="presParOf" srcId="{87B3F1D0-8B56-49A2-8324-C6A1E35B4D79}" destId="{58B20A63-2DDC-49B4-9CBF-E222431B0CE2}" srcOrd="12" destOrd="0" presId="urn:microsoft.com/office/officeart/2008/layout/VerticalCurvedList"/>
    <dgm:cxn modelId="{D7F68B71-C74E-49FC-9EF2-342A8CD2A577}" type="presParOf" srcId="{58B20A63-2DDC-49B4-9CBF-E222431B0CE2}" destId="{D3EB02D6-033A-4244-A3AC-2FE82005F62E}"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1ED090-2568-4042-B98B-2DF8BBA4F5E2}"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4FF19971-0F07-4AF3-993D-8EF7ABDAC422}">
      <dgm:prSet phldrT="[Text]" custT="1">
        <dgm:style>
          <a:lnRef idx="2">
            <a:schemeClr val="dk1"/>
          </a:lnRef>
          <a:fillRef idx="1">
            <a:schemeClr val="lt1"/>
          </a:fillRef>
          <a:effectRef idx="0">
            <a:schemeClr val="dk1"/>
          </a:effectRef>
          <a:fontRef idx="minor">
            <a:schemeClr val="dk1"/>
          </a:fontRef>
        </dgm:style>
      </dgm:prSet>
      <dgm:spPr/>
      <dgm:t>
        <a:bodyPr/>
        <a:lstStyle/>
        <a:p>
          <a:pPr algn="l"/>
          <a:r>
            <a:rPr lang="en-US" sz="2000" dirty="0" smtClean="0">
              <a:solidFill>
                <a:schemeClr val="tx1"/>
              </a:solidFill>
            </a:rPr>
            <a:t>1. Historically registered qualifications reduced either by re-alignment to Occupational Qualifications, Part Qualifications or Skills Programmes  or de-activation by 2024</a:t>
          </a:r>
        </a:p>
        <a:p>
          <a:pPr algn="l"/>
          <a:r>
            <a:rPr lang="en-US" sz="2000" dirty="0" smtClean="0">
              <a:solidFill>
                <a:schemeClr val="tx1"/>
              </a:solidFill>
            </a:rPr>
            <a:t>2.Implementaion of a Final Integrated Summative Assessment (FISA) to supplement PoEs</a:t>
          </a:r>
        </a:p>
        <a:p>
          <a:pPr algn="l"/>
          <a:r>
            <a:rPr lang="en-US" sz="2000" dirty="0" smtClean="0">
              <a:solidFill>
                <a:schemeClr val="tx1"/>
              </a:solidFill>
            </a:rPr>
            <a:t>3. Certification issued by SETA’s upon approval by QCTO</a:t>
          </a:r>
          <a:endParaRPr lang="en-US" sz="2000" dirty="0">
            <a:solidFill>
              <a:schemeClr val="tx1"/>
            </a:solidFill>
          </a:endParaRPr>
        </a:p>
      </dgm:t>
    </dgm:pt>
    <dgm:pt modelId="{6B74E800-1A7A-485B-8874-C12BBBA69B0E}" type="parTrans" cxnId="{3DFA1AA8-CB05-4AD9-83B0-B4B3C0579D41}">
      <dgm:prSet/>
      <dgm:spPr/>
      <dgm:t>
        <a:bodyPr/>
        <a:lstStyle/>
        <a:p>
          <a:endParaRPr lang="en-US"/>
        </a:p>
      </dgm:t>
    </dgm:pt>
    <dgm:pt modelId="{BAD0DBD1-6975-4549-B185-B17D986EC1FA}" type="sibTrans" cxnId="{3DFA1AA8-CB05-4AD9-83B0-B4B3C0579D41}">
      <dgm:prSet/>
      <dgm:spPr/>
      <dgm:t>
        <a:bodyPr/>
        <a:lstStyle/>
        <a:p>
          <a:endParaRPr lang="en-US"/>
        </a:p>
      </dgm:t>
    </dgm:pt>
    <dgm:pt modelId="{D6BE7C56-28E4-42BF-A8B6-8D0057DE702B}">
      <dgm:prSet phldrT="[Text]" custT="1"/>
      <dgm:spPr/>
      <dgm:t>
        <a:bodyPr/>
        <a:lstStyle/>
        <a:p>
          <a:pPr algn="l"/>
          <a:r>
            <a:rPr lang="en-US" sz="2000" dirty="0" smtClean="0"/>
            <a:t>1. Occupational Qualifications, Part qualifications and Skills Programmes quality assured by QCTO </a:t>
          </a:r>
        </a:p>
        <a:p>
          <a:pPr algn="l"/>
          <a:r>
            <a:rPr lang="en-US" sz="2000" dirty="0" smtClean="0"/>
            <a:t>2. SDP’s and Assessment Centers accredited by QCTO</a:t>
          </a:r>
        </a:p>
        <a:p>
          <a:pPr algn="l"/>
          <a:r>
            <a:rPr lang="en-US" sz="2000" dirty="0" smtClean="0"/>
            <a:t>3. External Integrated Summative Assessment (EISA) quality assured by the QCTO.</a:t>
          </a:r>
        </a:p>
        <a:p>
          <a:pPr algn="l"/>
          <a:r>
            <a:rPr lang="en-US" sz="2000" dirty="0" smtClean="0"/>
            <a:t>4. Certificates for Occupational Qualifications issued by the QCTO </a:t>
          </a:r>
          <a:endParaRPr lang="en-US" sz="2000" dirty="0"/>
        </a:p>
      </dgm:t>
    </dgm:pt>
    <dgm:pt modelId="{9A6A932D-D880-43C9-8EBF-D468C6814E72}" type="parTrans" cxnId="{902969CB-79BE-44A9-BAFD-3B7E4C00C600}">
      <dgm:prSet/>
      <dgm:spPr/>
      <dgm:t>
        <a:bodyPr/>
        <a:lstStyle/>
        <a:p>
          <a:endParaRPr lang="en-US"/>
        </a:p>
      </dgm:t>
    </dgm:pt>
    <dgm:pt modelId="{5033C5A8-B167-453B-BE78-380EA0B72413}" type="sibTrans" cxnId="{902969CB-79BE-44A9-BAFD-3B7E4C00C600}">
      <dgm:prSet/>
      <dgm:spPr/>
      <dgm:t>
        <a:bodyPr/>
        <a:lstStyle/>
        <a:p>
          <a:endParaRPr lang="en-US"/>
        </a:p>
      </dgm:t>
    </dgm:pt>
    <dgm:pt modelId="{4D40BD21-35E6-49C0-84E7-E2C3730530D3}" type="pres">
      <dgm:prSet presAssocID="{451ED090-2568-4042-B98B-2DF8BBA4F5E2}" presName="compositeShape" presStyleCnt="0">
        <dgm:presLayoutVars>
          <dgm:chMax val="2"/>
          <dgm:dir/>
          <dgm:resizeHandles val="exact"/>
        </dgm:presLayoutVars>
      </dgm:prSet>
      <dgm:spPr/>
      <dgm:t>
        <a:bodyPr/>
        <a:lstStyle/>
        <a:p>
          <a:endParaRPr lang="en-US"/>
        </a:p>
      </dgm:t>
    </dgm:pt>
    <dgm:pt modelId="{16C7A0C8-C6D4-4166-9FD8-917F1C9A9E9B}" type="pres">
      <dgm:prSet presAssocID="{451ED090-2568-4042-B98B-2DF8BBA4F5E2}" presName="divider" presStyleLbl="fgShp" presStyleIdx="0" presStyleCnt="1" custScaleX="100000" custScaleY="86676"/>
      <dgm:spPr>
        <a:solidFill>
          <a:schemeClr val="tx1"/>
        </a:solidFill>
      </dgm:spPr>
    </dgm:pt>
    <dgm:pt modelId="{CF8EC072-844C-49D7-81DE-AF351B42489D}" type="pres">
      <dgm:prSet presAssocID="{4FF19971-0F07-4AF3-993D-8EF7ABDAC422}" presName="downArrow" presStyleLbl="node1" presStyleIdx="0" presStyleCnt="2" custScaleX="26101" custLinFactNeighborX="-34573" custLinFactNeighborY="5895"/>
      <dgm:spPr>
        <a:solidFill>
          <a:srgbClr val="FF0000"/>
        </a:solidFill>
      </dgm:spPr>
    </dgm:pt>
    <dgm:pt modelId="{08D613B6-46FB-4578-9385-8BEBD9992CE0}" type="pres">
      <dgm:prSet presAssocID="{4FF19971-0F07-4AF3-993D-8EF7ABDAC422}" presName="downArrowText" presStyleLbl="revTx" presStyleIdx="0" presStyleCnt="2" custScaleX="208036" custLinFactNeighborX="-40056" custLinFactNeighborY="0">
        <dgm:presLayoutVars>
          <dgm:bulletEnabled val="1"/>
        </dgm:presLayoutVars>
      </dgm:prSet>
      <dgm:spPr/>
      <dgm:t>
        <a:bodyPr/>
        <a:lstStyle/>
        <a:p>
          <a:endParaRPr lang="en-US"/>
        </a:p>
      </dgm:t>
    </dgm:pt>
    <dgm:pt modelId="{339E4A90-84DD-4E2F-9003-2B1838845ED5}" type="pres">
      <dgm:prSet presAssocID="{D6BE7C56-28E4-42BF-A8B6-8D0057DE702B}" presName="upArrow" presStyleLbl="node1" presStyleIdx="1" presStyleCnt="2" custScaleX="27729" custLinFactNeighborX="10711" custLinFactNeighborY="-7909"/>
      <dgm:spPr>
        <a:solidFill>
          <a:schemeClr val="tx1"/>
        </a:solidFill>
      </dgm:spPr>
    </dgm:pt>
    <dgm:pt modelId="{E0A8991A-BB1A-45B2-B71B-8C9767E6423E}" type="pres">
      <dgm:prSet presAssocID="{D6BE7C56-28E4-42BF-A8B6-8D0057DE702B}" presName="upArrowText" presStyleLbl="revTx" presStyleIdx="1" presStyleCnt="2" custScaleX="176737" custLinFactNeighborX="59375" custLinFactNeighborY="-967">
        <dgm:presLayoutVars>
          <dgm:bulletEnabled val="1"/>
        </dgm:presLayoutVars>
      </dgm:prSet>
      <dgm:spPr/>
      <dgm:t>
        <a:bodyPr/>
        <a:lstStyle/>
        <a:p>
          <a:endParaRPr lang="en-US"/>
        </a:p>
      </dgm:t>
    </dgm:pt>
  </dgm:ptLst>
  <dgm:cxnLst>
    <dgm:cxn modelId="{3DFA1AA8-CB05-4AD9-83B0-B4B3C0579D41}" srcId="{451ED090-2568-4042-B98B-2DF8BBA4F5E2}" destId="{4FF19971-0F07-4AF3-993D-8EF7ABDAC422}" srcOrd="0" destOrd="0" parTransId="{6B74E800-1A7A-485B-8874-C12BBBA69B0E}" sibTransId="{BAD0DBD1-6975-4549-B185-B17D986EC1FA}"/>
    <dgm:cxn modelId="{5F304B65-4411-4A3B-AFAA-436AC9491202}" type="presOf" srcId="{4FF19971-0F07-4AF3-993D-8EF7ABDAC422}" destId="{08D613B6-46FB-4578-9385-8BEBD9992CE0}" srcOrd="0" destOrd="0" presId="urn:microsoft.com/office/officeart/2005/8/layout/arrow3"/>
    <dgm:cxn modelId="{902969CB-79BE-44A9-BAFD-3B7E4C00C600}" srcId="{451ED090-2568-4042-B98B-2DF8BBA4F5E2}" destId="{D6BE7C56-28E4-42BF-A8B6-8D0057DE702B}" srcOrd="1" destOrd="0" parTransId="{9A6A932D-D880-43C9-8EBF-D468C6814E72}" sibTransId="{5033C5A8-B167-453B-BE78-380EA0B72413}"/>
    <dgm:cxn modelId="{6BF4AA08-1B04-4B00-884E-879BE5E5459B}" type="presOf" srcId="{D6BE7C56-28E4-42BF-A8B6-8D0057DE702B}" destId="{E0A8991A-BB1A-45B2-B71B-8C9767E6423E}" srcOrd="0" destOrd="0" presId="urn:microsoft.com/office/officeart/2005/8/layout/arrow3"/>
    <dgm:cxn modelId="{DAED82D4-7F6B-459F-85A4-3089CC7F2FDB}" type="presOf" srcId="{451ED090-2568-4042-B98B-2DF8BBA4F5E2}" destId="{4D40BD21-35E6-49C0-84E7-E2C3730530D3}" srcOrd="0" destOrd="0" presId="urn:microsoft.com/office/officeart/2005/8/layout/arrow3"/>
    <dgm:cxn modelId="{AE5A892E-C17C-46FA-B581-8EE4458C161D}" type="presParOf" srcId="{4D40BD21-35E6-49C0-84E7-E2C3730530D3}" destId="{16C7A0C8-C6D4-4166-9FD8-917F1C9A9E9B}" srcOrd="0" destOrd="0" presId="urn:microsoft.com/office/officeart/2005/8/layout/arrow3"/>
    <dgm:cxn modelId="{992F413F-CDEA-4AB4-8D4C-ADA143829D7E}" type="presParOf" srcId="{4D40BD21-35E6-49C0-84E7-E2C3730530D3}" destId="{CF8EC072-844C-49D7-81DE-AF351B42489D}" srcOrd="1" destOrd="0" presId="urn:microsoft.com/office/officeart/2005/8/layout/arrow3"/>
    <dgm:cxn modelId="{0A5F4318-49A9-4579-ADDB-F92F8534B7B0}" type="presParOf" srcId="{4D40BD21-35E6-49C0-84E7-E2C3730530D3}" destId="{08D613B6-46FB-4578-9385-8BEBD9992CE0}" srcOrd="2" destOrd="0" presId="urn:microsoft.com/office/officeart/2005/8/layout/arrow3"/>
    <dgm:cxn modelId="{2616A077-331C-4793-95ED-989B450753E7}" type="presParOf" srcId="{4D40BD21-35E6-49C0-84E7-E2C3730530D3}" destId="{339E4A90-84DD-4E2F-9003-2B1838845ED5}" srcOrd="3" destOrd="0" presId="urn:microsoft.com/office/officeart/2005/8/layout/arrow3"/>
    <dgm:cxn modelId="{9EC89295-EC16-4A46-9E74-50C0052F5BF8}" type="presParOf" srcId="{4D40BD21-35E6-49C0-84E7-E2C3730530D3}" destId="{E0A8991A-BB1A-45B2-B71B-8C9767E6423E}"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4A16C2-BC0F-4A1E-A1CD-FCB3A42E5273}">
      <dsp:nvSpPr>
        <dsp:cNvPr id="0" name=""/>
        <dsp:cNvSpPr/>
      </dsp:nvSpPr>
      <dsp:spPr>
        <a:xfrm>
          <a:off x="3508742" y="347397"/>
          <a:ext cx="1675713" cy="1310829"/>
        </a:xfrm>
        <a:prstGeom prst="roundRect">
          <a:avLst>
            <a:gd name="adj" fmla="val 10000"/>
          </a:avLst>
        </a:prstGeom>
        <a:solidFill>
          <a:srgbClr val="FF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Mr. Thamba Dlamini</a:t>
          </a:r>
        </a:p>
        <a:p>
          <a:pPr lvl="0" algn="ctr" defTabSz="622300">
            <a:lnSpc>
              <a:spcPct val="90000"/>
            </a:lnSpc>
            <a:spcBef>
              <a:spcPct val="0"/>
            </a:spcBef>
            <a:spcAft>
              <a:spcPct val="35000"/>
            </a:spcAft>
          </a:pPr>
          <a:r>
            <a:rPr lang="en-US" sz="1400" kern="1200" dirty="0"/>
            <a:t>Council Chairperson</a:t>
          </a:r>
        </a:p>
        <a:p>
          <a:pPr lvl="0" algn="ctr" defTabSz="622300">
            <a:lnSpc>
              <a:spcPct val="90000"/>
            </a:lnSpc>
            <a:spcBef>
              <a:spcPct val="0"/>
            </a:spcBef>
            <a:spcAft>
              <a:spcPct val="35000"/>
            </a:spcAft>
          </a:pPr>
          <a:r>
            <a:rPr lang="en-US" sz="1100" kern="1200" dirty="0"/>
            <a:t>(Appointed 10 November 2022)</a:t>
          </a:r>
        </a:p>
      </dsp:txBody>
      <dsp:txXfrm>
        <a:off x="3508742" y="347397"/>
        <a:ext cx="1675713" cy="1310829"/>
      </dsp:txXfrm>
    </dsp:sp>
    <dsp:sp modelId="{2E948CF4-2DEB-4383-B0FD-BB921B3D390B}">
      <dsp:nvSpPr>
        <dsp:cNvPr id="0" name=""/>
        <dsp:cNvSpPr/>
      </dsp:nvSpPr>
      <dsp:spPr>
        <a:xfrm>
          <a:off x="4300879" y="1658226"/>
          <a:ext cx="91440" cy="472579"/>
        </a:xfrm>
        <a:custGeom>
          <a:avLst/>
          <a:gdLst/>
          <a:ahLst/>
          <a:cxnLst/>
          <a:rect l="0" t="0" r="0" b="0"/>
          <a:pathLst>
            <a:path>
              <a:moveTo>
                <a:pt x="45720" y="0"/>
              </a:moveTo>
              <a:lnTo>
                <a:pt x="45720" y="47257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B582F198-5020-4361-841A-4C7B8FF14554}">
      <dsp:nvSpPr>
        <dsp:cNvPr id="0" name=""/>
        <dsp:cNvSpPr/>
      </dsp:nvSpPr>
      <dsp:spPr>
        <a:xfrm>
          <a:off x="3460512" y="2130805"/>
          <a:ext cx="1772172" cy="1181448"/>
        </a:xfrm>
        <a:prstGeom prst="roundRect">
          <a:avLst>
            <a:gd name="adj" fmla="val 10000"/>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Mr. V Naidoo                   Chief Executive Officer</a:t>
          </a:r>
        </a:p>
        <a:p>
          <a:pPr lvl="0" algn="ctr" defTabSz="577850">
            <a:lnSpc>
              <a:spcPct val="90000"/>
            </a:lnSpc>
            <a:spcBef>
              <a:spcPct val="0"/>
            </a:spcBef>
            <a:spcAft>
              <a:spcPct val="35000"/>
            </a:spcAft>
          </a:pPr>
          <a:r>
            <a:rPr lang="en-US" sz="1100" kern="1200" dirty="0"/>
            <a:t>(Re-appointed 1 June 2022)</a:t>
          </a:r>
        </a:p>
      </dsp:txBody>
      <dsp:txXfrm>
        <a:off x="3460512" y="2130805"/>
        <a:ext cx="1772172" cy="1181448"/>
      </dsp:txXfrm>
    </dsp:sp>
    <dsp:sp modelId="{975E31A4-9E73-4742-8C88-0A10556B7F80}">
      <dsp:nvSpPr>
        <dsp:cNvPr id="0" name=""/>
        <dsp:cNvSpPr/>
      </dsp:nvSpPr>
      <dsp:spPr>
        <a:xfrm>
          <a:off x="890861" y="3312254"/>
          <a:ext cx="3455737" cy="472579"/>
        </a:xfrm>
        <a:custGeom>
          <a:avLst/>
          <a:gdLst/>
          <a:ahLst/>
          <a:cxnLst/>
          <a:rect l="0" t="0" r="0" b="0"/>
          <a:pathLst>
            <a:path>
              <a:moveTo>
                <a:pt x="3455737" y="0"/>
              </a:moveTo>
              <a:lnTo>
                <a:pt x="3455737" y="236289"/>
              </a:lnTo>
              <a:lnTo>
                <a:pt x="0" y="236289"/>
              </a:lnTo>
              <a:lnTo>
                <a:pt x="0" y="47257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840B0F9-9180-4CD0-BD28-A99A511B5D2B}">
      <dsp:nvSpPr>
        <dsp:cNvPr id="0" name=""/>
        <dsp:cNvSpPr/>
      </dsp:nvSpPr>
      <dsp:spPr>
        <a:xfrm>
          <a:off x="4775" y="3784833"/>
          <a:ext cx="1772172" cy="1181448"/>
        </a:xfrm>
        <a:prstGeom prst="roundRect">
          <a:avLst>
            <a:gd name="adj" fmla="val 10000"/>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Mr. T Lata                        Chief Director: Occupational Qualifications Management</a:t>
          </a:r>
        </a:p>
      </dsp:txBody>
      <dsp:txXfrm>
        <a:off x="4775" y="3784833"/>
        <a:ext cx="1772172" cy="1181448"/>
      </dsp:txXfrm>
    </dsp:sp>
    <dsp:sp modelId="{C248161C-CCE6-4CF8-A5DB-088EC2895ACF}">
      <dsp:nvSpPr>
        <dsp:cNvPr id="0" name=""/>
        <dsp:cNvSpPr/>
      </dsp:nvSpPr>
      <dsp:spPr>
        <a:xfrm>
          <a:off x="3194686" y="3312254"/>
          <a:ext cx="1151912" cy="472579"/>
        </a:xfrm>
        <a:custGeom>
          <a:avLst/>
          <a:gdLst/>
          <a:ahLst/>
          <a:cxnLst/>
          <a:rect l="0" t="0" r="0" b="0"/>
          <a:pathLst>
            <a:path>
              <a:moveTo>
                <a:pt x="1151912" y="0"/>
              </a:moveTo>
              <a:lnTo>
                <a:pt x="1151912" y="236289"/>
              </a:lnTo>
              <a:lnTo>
                <a:pt x="0" y="236289"/>
              </a:lnTo>
              <a:lnTo>
                <a:pt x="0" y="47257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6AAA0B96-9D6D-4D63-9385-DBF3BC60D966}">
      <dsp:nvSpPr>
        <dsp:cNvPr id="0" name=""/>
        <dsp:cNvSpPr/>
      </dsp:nvSpPr>
      <dsp:spPr>
        <a:xfrm>
          <a:off x="2308600" y="3784833"/>
          <a:ext cx="1772172" cy="1181448"/>
        </a:xfrm>
        <a:prstGeom prst="roundRect">
          <a:avLst>
            <a:gd name="adj" fmla="val 10000"/>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Mr. E Mbuwe                 Chief Director: Occupational Quality Assurance</a:t>
          </a:r>
        </a:p>
      </dsp:txBody>
      <dsp:txXfrm>
        <a:off x="2308600" y="3784833"/>
        <a:ext cx="1772172" cy="1181448"/>
      </dsp:txXfrm>
    </dsp:sp>
    <dsp:sp modelId="{2F633201-6F72-4B4E-8964-23DDFF9581EE}">
      <dsp:nvSpPr>
        <dsp:cNvPr id="0" name=""/>
        <dsp:cNvSpPr/>
      </dsp:nvSpPr>
      <dsp:spPr>
        <a:xfrm>
          <a:off x="4346599" y="3312254"/>
          <a:ext cx="1151912" cy="472579"/>
        </a:xfrm>
        <a:custGeom>
          <a:avLst/>
          <a:gdLst/>
          <a:ahLst/>
          <a:cxnLst/>
          <a:rect l="0" t="0" r="0" b="0"/>
          <a:pathLst>
            <a:path>
              <a:moveTo>
                <a:pt x="0" y="0"/>
              </a:moveTo>
              <a:lnTo>
                <a:pt x="0" y="236289"/>
              </a:lnTo>
              <a:lnTo>
                <a:pt x="1151912" y="236289"/>
              </a:lnTo>
              <a:lnTo>
                <a:pt x="1151912" y="47257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954E4458-5434-4AB4-B907-7355C4B1B7DF}">
      <dsp:nvSpPr>
        <dsp:cNvPr id="0" name=""/>
        <dsp:cNvSpPr/>
      </dsp:nvSpPr>
      <dsp:spPr>
        <a:xfrm>
          <a:off x="4612424" y="3784833"/>
          <a:ext cx="1772172" cy="1181448"/>
        </a:xfrm>
        <a:prstGeom prst="roundRect">
          <a:avLst>
            <a:gd name="adj" fmla="val 10000"/>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Ms. N Madilonga-Khondowe                   Chief Director Corporate Services</a:t>
          </a:r>
        </a:p>
      </dsp:txBody>
      <dsp:txXfrm>
        <a:off x="4612424" y="3784833"/>
        <a:ext cx="1772172" cy="1181448"/>
      </dsp:txXfrm>
    </dsp:sp>
    <dsp:sp modelId="{EB3630E7-4847-4C7B-9539-E357EA1420AC}">
      <dsp:nvSpPr>
        <dsp:cNvPr id="0" name=""/>
        <dsp:cNvSpPr/>
      </dsp:nvSpPr>
      <dsp:spPr>
        <a:xfrm>
          <a:off x="4346599" y="3312254"/>
          <a:ext cx="3455737" cy="472579"/>
        </a:xfrm>
        <a:custGeom>
          <a:avLst/>
          <a:gdLst/>
          <a:ahLst/>
          <a:cxnLst/>
          <a:rect l="0" t="0" r="0" b="0"/>
          <a:pathLst>
            <a:path>
              <a:moveTo>
                <a:pt x="0" y="0"/>
              </a:moveTo>
              <a:lnTo>
                <a:pt x="0" y="236289"/>
              </a:lnTo>
              <a:lnTo>
                <a:pt x="3455737" y="236289"/>
              </a:lnTo>
              <a:lnTo>
                <a:pt x="3455737" y="47257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2AB8D55-ABEB-4D3E-BFC9-E0D25C0CE0B7}">
      <dsp:nvSpPr>
        <dsp:cNvPr id="0" name=""/>
        <dsp:cNvSpPr/>
      </dsp:nvSpPr>
      <dsp:spPr>
        <a:xfrm>
          <a:off x="6916249" y="3784833"/>
          <a:ext cx="1772172" cy="1181448"/>
        </a:xfrm>
        <a:prstGeom prst="roundRect">
          <a:avLst>
            <a:gd name="adj" fmla="val 10000"/>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b="0" i="0" kern="1200" dirty="0">
              <a:latin typeface="+mn-lt"/>
            </a:rPr>
            <a:t>Mr. Khathutshelo Maposa                         </a:t>
          </a:r>
          <a:r>
            <a:rPr lang="en-US" sz="1300" b="0" kern="1200" dirty="0">
              <a:latin typeface="+mn-lt"/>
            </a:rPr>
            <a:t>Chief Financial Officer</a:t>
          </a:r>
          <a:endParaRPr lang="en-US" sz="1100" b="0" kern="1200" dirty="0">
            <a:latin typeface="+mn-lt"/>
          </a:endParaRPr>
        </a:p>
        <a:p>
          <a:pPr lvl="0" algn="ctr" defTabSz="577850">
            <a:lnSpc>
              <a:spcPct val="90000"/>
            </a:lnSpc>
            <a:spcBef>
              <a:spcPct val="0"/>
            </a:spcBef>
            <a:spcAft>
              <a:spcPct val="35000"/>
            </a:spcAft>
          </a:pPr>
          <a:r>
            <a:rPr lang="en-US" sz="1100" b="0" kern="1200" dirty="0">
              <a:latin typeface="+mn-lt"/>
            </a:rPr>
            <a:t>(Appointed 1 April 2023)</a:t>
          </a:r>
        </a:p>
      </dsp:txBody>
      <dsp:txXfrm>
        <a:off x="6916249" y="3784833"/>
        <a:ext cx="1772172" cy="11814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B10B0-55E8-4F3A-BCF9-38CC5FBB7878}" type="datetimeFigureOut">
              <a:rPr lang="en-ZA" smtClean="0"/>
              <a:pPr/>
              <a:t>2023/05/10</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ACFDE-C641-4055-89FD-F4989AEE0143}" type="slidenum">
              <a:rPr lang="en-ZA" smtClean="0"/>
              <a:pPr/>
              <a:t>‹#›</a:t>
            </a:fld>
            <a:endParaRPr lang="en-ZA" dirty="0"/>
          </a:p>
        </p:txBody>
      </p:sp>
    </p:spTree>
    <p:extLst>
      <p:ext uri="{BB962C8B-B14F-4D97-AF65-F5344CB8AC3E}">
        <p14:creationId xmlns:p14="http://schemas.microsoft.com/office/powerpoint/2010/main" xmlns="" val="221683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3</a:t>
            </a:fld>
            <a:endParaRPr lang="en-ZA" dirty="0"/>
          </a:p>
        </p:txBody>
      </p:sp>
    </p:spTree>
    <p:extLst>
      <p:ext uri="{BB962C8B-B14F-4D97-AF65-F5344CB8AC3E}">
        <p14:creationId xmlns:p14="http://schemas.microsoft.com/office/powerpoint/2010/main" xmlns="" val="214163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14</a:t>
            </a:fld>
            <a:endParaRPr lang="en-ZA" dirty="0"/>
          </a:p>
        </p:txBody>
      </p:sp>
    </p:spTree>
    <p:extLst>
      <p:ext uri="{BB962C8B-B14F-4D97-AF65-F5344CB8AC3E}">
        <p14:creationId xmlns:p14="http://schemas.microsoft.com/office/powerpoint/2010/main" xmlns="" val="3749674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15</a:t>
            </a:fld>
            <a:endParaRPr lang="en-ZA" dirty="0"/>
          </a:p>
        </p:txBody>
      </p:sp>
    </p:spTree>
    <p:extLst>
      <p:ext uri="{BB962C8B-B14F-4D97-AF65-F5344CB8AC3E}">
        <p14:creationId xmlns:p14="http://schemas.microsoft.com/office/powerpoint/2010/main" xmlns="" val="135908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16</a:t>
            </a:fld>
            <a:endParaRPr lang="en-ZA" dirty="0"/>
          </a:p>
        </p:txBody>
      </p:sp>
    </p:spTree>
    <p:extLst>
      <p:ext uri="{BB962C8B-B14F-4D97-AF65-F5344CB8AC3E}">
        <p14:creationId xmlns:p14="http://schemas.microsoft.com/office/powerpoint/2010/main" xmlns="" val="256376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17</a:t>
            </a:fld>
            <a:endParaRPr lang="en-ZA" dirty="0"/>
          </a:p>
        </p:txBody>
      </p:sp>
    </p:spTree>
    <p:extLst>
      <p:ext uri="{BB962C8B-B14F-4D97-AF65-F5344CB8AC3E}">
        <p14:creationId xmlns:p14="http://schemas.microsoft.com/office/powerpoint/2010/main" xmlns="" val="569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18</a:t>
            </a:fld>
            <a:endParaRPr lang="en-ZA" dirty="0"/>
          </a:p>
        </p:txBody>
      </p:sp>
    </p:spTree>
    <p:extLst>
      <p:ext uri="{BB962C8B-B14F-4D97-AF65-F5344CB8AC3E}">
        <p14:creationId xmlns:p14="http://schemas.microsoft.com/office/powerpoint/2010/main" xmlns="" val="3786506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19</a:t>
            </a:fld>
            <a:endParaRPr lang="en-ZA" dirty="0"/>
          </a:p>
        </p:txBody>
      </p:sp>
    </p:spTree>
    <p:extLst>
      <p:ext uri="{BB962C8B-B14F-4D97-AF65-F5344CB8AC3E}">
        <p14:creationId xmlns:p14="http://schemas.microsoft.com/office/powerpoint/2010/main" xmlns="" val="222615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21</a:t>
            </a:fld>
            <a:endParaRPr lang="en-ZA" dirty="0"/>
          </a:p>
        </p:txBody>
      </p:sp>
    </p:spTree>
    <p:extLst>
      <p:ext uri="{BB962C8B-B14F-4D97-AF65-F5344CB8AC3E}">
        <p14:creationId xmlns:p14="http://schemas.microsoft.com/office/powerpoint/2010/main" xmlns="" val="26596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22</a:t>
            </a:fld>
            <a:endParaRPr lang="en-ZA" dirty="0"/>
          </a:p>
        </p:txBody>
      </p:sp>
    </p:spTree>
    <p:extLst>
      <p:ext uri="{BB962C8B-B14F-4D97-AF65-F5344CB8AC3E}">
        <p14:creationId xmlns:p14="http://schemas.microsoft.com/office/powerpoint/2010/main" xmlns="" val="121332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23</a:t>
            </a:fld>
            <a:endParaRPr lang="en-ZA" dirty="0"/>
          </a:p>
        </p:txBody>
      </p:sp>
    </p:spTree>
    <p:extLst>
      <p:ext uri="{BB962C8B-B14F-4D97-AF65-F5344CB8AC3E}">
        <p14:creationId xmlns:p14="http://schemas.microsoft.com/office/powerpoint/2010/main" xmlns="" val="1382289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27</a:t>
            </a:fld>
            <a:endParaRPr lang="en-ZA" dirty="0"/>
          </a:p>
        </p:txBody>
      </p:sp>
    </p:spTree>
    <p:extLst>
      <p:ext uri="{BB962C8B-B14F-4D97-AF65-F5344CB8AC3E}">
        <p14:creationId xmlns:p14="http://schemas.microsoft.com/office/powerpoint/2010/main" xmlns="" val="226515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4</a:t>
            </a:fld>
            <a:endParaRPr lang="en-ZA" dirty="0"/>
          </a:p>
        </p:txBody>
      </p:sp>
    </p:spTree>
    <p:extLst>
      <p:ext uri="{BB962C8B-B14F-4D97-AF65-F5344CB8AC3E}">
        <p14:creationId xmlns:p14="http://schemas.microsoft.com/office/powerpoint/2010/main" xmlns="" val="2512324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28</a:t>
            </a:fld>
            <a:endParaRPr lang="en-ZA" dirty="0"/>
          </a:p>
        </p:txBody>
      </p:sp>
    </p:spTree>
    <p:extLst>
      <p:ext uri="{BB962C8B-B14F-4D97-AF65-F5344CB8AC3E}">
        <p14:creationId xmlns:p14="http://schemas.microsoft.com/office/powerpoint/2010/main" xmlns="" val="17429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5</a:t>
            </a:fld>
            <a:endParaRPr lang="en-ZA" dirty="0"/>
          </a:p>
        </p:txBody>
      </p:sp>
    </p:spTree>
    <p:extLst>
      <p:ext uri="{BB962C8B-B14F-4D97-AF65-F5344CB8AC3E}">
        <p14:creationId xmlns:p14="http://schemas.microsoft.com/office/powerpoint/2010/main" xmlns="" val="158271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6</a:t>
            </a:fld>
            <a:endParaRPr lang="en-ZA" dirty="0"/>
          </a:p>
        </p:txBody>
      </p:sp>
    </p:spTree>
    <p:extLst>
      <p:ext uri="{BB962C8B-B14F-4D97-AF65-F5344CB8AC3E}">
        <p14:creationId xmlns:p14="http://schemas.microsoft.com/office/powerpoint/2010/main" xmlns="" val="74813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7</a:t>
            </a:fld>
            <a:endParaRPr lang="en-ZA" dirty="0"/>
          </a:p>
        </p:txBody>
      </p:sp>
    </p:spTree>
    <p:extLst>
      <p:ext uri="{BB962C8B-B14F-4D97-AF65-F5344CB8AC3E}">
        <p14:creationId xmlns:p14="http://schemas.microsoft.com/office/powerpoint/2010/main" xmlns="" val="2328962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9</a:t>
            </a:fld>
            <a:endParaRPr lang="en-ZA" dirty="0"/>
          </a:p>
        </p:txBody>
      </p:sp>
    </p:spTree>
    <p:extLst>
      <p:ext uri="{BB962C8B-B14F-4D97-AF65-F5344CB8AC3E}">
        <p14:creationId xmlns:p14="http://schemas.microsoft.com/office/powerpoint/2010/main" xmlns="" val="25252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970B356-3869-4C0B-847D-A1EB198753BD}" type="slidenum">
              <a:rPr lang="en-ZA" altLang="en-US" sz="1200">
                <a:solidFill>
                  <a:srgbClr val="000000"/>
                </a:solidFill>
              </a:rPr>
              <a:pPr eaLnBrk="1" hangingPunct="1"/>
              <a:t>10</a:t>
            </a:fld>
            <a:endParaRPr lang="en-ZA" altLang="en-US" sz="1200" dirty="0">
              <a:solidFill>
                <a:srgbClr val="000000"/>
              </a:solidFill>
            </a:endParaRPr>
          </a:p>
        </p:txBody>
      </p:sp>
    </p:spTree>
    <p:extLst>
      <p:ext uri="{BB962C8B-B14F-4D97-AF65-F5344CB8AC3E}">
        <p14:creationId xmlns:p14="http://schemas.microsoft.com/office/powerpoint/2010/main" xmlns="" val="322234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11</a:t>
            </a:fld>
            <a:endParaRPr lang="en-ZA" dirty="0"/>
          </a:p>
        </p:txBody>
      </p:sp>
    </p:spTree>
    <p:extLst>
      <p:ext uri="{BB962C8B-B14F-4D97-AF65-F5344CB8AC3E}">
        <p14:creationId xmlns:p14="http://schemas.microsoft.com/office/powerpoint/2010/main" xmlns="" val="138249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a:p>
            <a:endParaRPr lang="en-ZA" baseline="0" dirty="0"/>
          </a:p>
          <a:p>
            <a:endParaRPr lang="en-ZA" dirty="0"/>
          </a:p>
        </p:txBody>
      </p:sp>
      <p:sp>
        <p:nvSpPr>
          <p:cNvPr id="4" name="Slide Number Placeholder 3"/>
          <p:cNvSpPr>
            <a:spLocks noGrp="1"/>
          </p:cNvSpPr>
          <p:nvPr>
            <p:ph type="sldNum" sz="quarter" idx="10"/>
          </p:nvPr>
        </p:nvSpPr>
        <p:spPr/>
        <p:txBody>
          <a:bodyPr/>
          <a:lstStyle/>
          <a:p>
            <a:fld id="{391ACFDE-C641-4055-89FD-F4989AEE0143}" type="slidenum">
              <a:rPr lang="en-ZA" smtClean="0"/>
              <a:pPr/>
              <a:t>13</a:t>
            </a:fld>
            <a:endParaRPr lang="en-ZA" dirty="0"/>
          </a:p>
        </p:txBody>
      </p:sp>
    </p:spTree>
    <p:extLst>
      <p:ext uri="{BB962C8B-B14F-4D97-AF65-F5344CB8AC3E}">
        <p14:creationId xmlns:p14="http://schemas.microsoft.com/office/powerpoint/2010/main" xmlns="" val="1490425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3891"/>
            <a:ext cx="12192000" cy="6931891"/>
          </a:xfrm>
          <a:prstGeom prst="rect">
            <a:avLst/>
          </a:prstGeom>
        </p:spPr>
      </p:pic>
      <p:sp>
        <p:nvSpPr>
          <p:cNvPr id="4" name="Date Placeholder 3"/>
          <p:cNvSpPr>
            <a:spLocks noGrp="1"/>
          </p:cNvSpPr>
          <p:nvPr>
            <p:ph type="dt" sz="half" idx="10"/>
          </p:nvPr>
        </p:nvSpPr>
        <p:spPr>
          <a:xfrm>
            <a:off x="431800" y="6476134"/>
            <a:ext cx="2743200" cy="365125"/>
          </a:xfrm>
        </p:spPr>
        <p:txBody>
          <a:bodyPr/>
          <a:lstStyle>
            <a:lvl1pPr>
              <a:defRPr>
                <a:solidFill>
                  <a:schemeClr val="tx1"/>
                </a:solidFill>
              </a:defRPr>
            </a:lvl1pPr>
          </a:lstStyle>
          <a:p>
            <a:fld id="{F8335619-9454-4AAE-939A-D2FE024D7A94}" type="datetime1">
              <a:rPr lang="en-ZA" smtClean="0"/>
              <a:pPr/>
              <a:t>2023/05/10</a:t>
            </a:fld>
            <a:endParaRPr lang="en-ZA" dirty="0"/>
          </a:p>
        </p:txBody>
      </p:sp>
      <p:sp>
        <p:nvSpPr>
          <p:cNvPr id="3" name="Subtitle 2"/>
          <p:cNvSpPr>
            <a:spLocks noGrp="1"/>
          </p:cNvSpPr>
          <p:nvPr>
            <p:ph type="subTitle" idx="1"/>
          </p:nvPr>
        </p:nvSpPr>
        <p:spPr>
          <a:xfrm>
            <a:off x="92364" y="4632326"/>
            <a:ext cx="3740727" cy="144318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5" name="Footer Placeholder 4"/>
          <p:cNvSpPr>
            <a:spLocks noGrp="1"/>
          </p:cNvSpPr>
          <p:nvPr>
            <p:ph type="ftr" sz="quarter" idx="11"/>
          </p:nvPr>
        </p:nvSpPr>
        <p:spPr>
          <a:xfrm>
            <a:off x="4038600" y="6492875"/>
            <a:ext cx="4114800" cy="365125"/>
          </a:xfrm>
        </p:spPr>
        <p:txBody>
          <a:bodyPr/>
          <a:lstStyle>
            <a:lvl1pPr>
              <a:defRPr>
                <a:solidFill>
                  <a:schemeClr val="tx1"/>
                </a:solidFill>
              </a:defRPr>
            </a:lvl1pPr>
          </a:lstStyle>
          <a:p>
            <a:endParaRPr lang="en-ZA" dirty="0"/>
          </a:p>
        </p:txBody>
      </p:sp>
      <p:sp>
        <p:nvSpPr>
          <p:cNvPr id="6" name="Slide Number Placeholder 5"/>
          <p:cNvSpPr>
            <a:spLocks noGrp="1"/>
          </p:cNvSpPr>
          <p:nvPr>
            <p:ph type="sldNum" sz="quarter" idx="12"/>
          </p:nvPr>
        </p:nvSpPr>
        <p:spPr>
          <a:xfrm>
            <a:off x="8610600" y="6476134"/>
            <a:ext cx="2743200" cy="365125"/>
          </a:xfrm>
        </p:spPr>
        <p:txBody>
          <a:bodyPr/>
          <a:lstStyle>
            <a:lvl1pPr>
              <a:defRPr>
                <a:solidFill>
                  <a:schemeClr val="tx1"/>
                </a:solidFill>
              </a:defRPr>
            </a:lvl1pPr>
          </a:lstStyle>
          <a:p>
            <a:fld id="{CCFA6FF4-6049-45A2-8BD4-4A912823597D}" type="slidenum">
              <a:rPr lang="en-ZA" smtClean="0"/>
              <a:pPr/>
              <a:t>‹#›</a:t>
            </a:fld>
            <a:endParaRPr lang="en-ZA" dirty="0"/>
          </a:p>
        </p:txBody>
      </p:sp>
      <p:sp>
        <p:nvSpPr>
          <p:cNvPr id="2" name="Title 1"/>
          <p:cNvSpPr>
            <a:spLocks noGrp="1"/>
          </p:cNvSpPr>
          <p:nvPr>
            <p:ph type="ctrTitle"/>
          </p:nvPr>
        </p:nvSpPr>
        <p:spPr>
          <a:xfrm>
            <a:off x="431801" y="143308"/>
            <a:ext cx="7585364" cy="2387600"/>
          </a:xfrm>
        </p:spPr>
        <p:txBody>
          <a:bodyPr anchor="b"/>
          <a:lstStyle>
            <a:lvl1pPr algn="l">
              <a:defRPr sz="6000" b="1">
                <a:solidFill>
                  <a:schemeClr val="bg1"/>
                </a:solidFill>
                <a:effectLst>
                  <a:outerShdw blurRad="38100" dist="38100" dir="2700000" algn="tl">
                    <a:srgbClr val="000000">
                      <a:alpha val="43137"/>
                    </a:srgbClr>
                  </a:outerShdw>
                </a:effectLst>
              </a:defRPr>
            </a:lvl1pPr>
          </a:lstStyle>
          <a:p>
            <a:r>
              <a:rPr lang="en-US" dirty="0"/>
              <a:t>Click to edit Master title style</a:t>
            </a:r>
            <a:endParaRPr lang="en-ZA" dirty="0"/>
          </a:p>
        </p:txBody>
      </p:sp>
    </p:spTree>
    <p:extLst>
      <p:ext uri="{BB962C8B-B14F-4D97-AF65-F5344CB8AC3E}">
        <p14:creationId xmlns:p14="http://schemas.microsoft.com/office/powerpoint/2010/main" xmlns="" val="300140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D362CB-ECE1-4BD3-AD86-5E33B57E608F}" type="datetime1">
              <a:rPr lang="en-ZA" smtClean="0"/>
              <a:pPr/>
              <a:t>2023/05/10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371731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D80611-DE94-417D-B9C6-B15C389293B7}" type="datetime1">
              <a:rPr lang="en-ZA" smtClean="0"/>
              <a:pPr/>
              <a:t>2023/05/10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1140322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4CE71CA-B867-4620-A22A-65492B690C6D}" type="datetime1">
              <a:rPr lang="en-ZA" smtClean="0"/>
              <a:pPr/>
              <a:t>2023/05/10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211274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29673"/>
            <a:ext cx="2628900" cy="544729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729673"/>
            <a:ext cx="7734300" cy="54472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A154E632-6053-4A98-800A-C5D72C0B83B4}" type="datetime1">
              <a:rPr lang="en-ZA" smtClean="0"/>
              <a:pPr/>
              <a:t>2023/05/10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3511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86400" y="1709738"/>
            <a:ext cx="5861050" cy="2852737"/>
          </a:xfrm>
        </p:spPr>
        <p:txBody>
          <a:bodyPr anchor="b"/>
          <a:lstStyle>
            <a:lvl1pPr>
              <a:defRPr sz="6000" b="1"/>
            </a:lvl1pPr>
          </a:lstStyle>
          <a:p>
            <a:r>
              <a:rPr lang="en-US" dirty="0"/>
              <a:t>Click to edit Master title style</a:t>
            </a:r>
            <a:endParaRPr lang="en-ZA" dirty="0"/>
          </a:p>
        </p:txBody>
      </p:sp>
      <p:sp>
        <p:nvSpPr>
          <p:cNvPr id="3" name="Text Placeholder 2"/>
          <p:cNvSpPr>
            <a:spLocks noGrp="1"/>
          </p:cNvSpPr>
          <p:nvPr>
            <p:ph type="body" idx="1"/>
          </p:nvPr>
        </p:nvSpPr>
        <p:spPr>
          <a:xfrm>
            <a:off x="5486400" y="4589463"/>
            <a:ext cx="586105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A6DA59B-A658-4423-A77B-0AC85003FA74}" type="datetime1">
              <a:rPr lang="en-ZA" smtClean="0"/>
              <a:pPr/>
              <a:t>2023/05/10</a:t>
            </a:fld>
            <a:endParaRPr lang="en-ZA" dirty="0"/>
          </a:p>
        </p:txBody>
      </p:sp>
      <p:sp>
        <p:nvSpPr>
          <p:cNvPr id="5" name="Footer Placeholder 4"/>
          <p:cNvSpPr>
            <a:spLocks noGrp="1"/>
          </p:cNvSpPr>
          <p:nvPr>
            <p:ph type="ftr" sz="quarter" idx="11"/>
          </p:nvPr>
        </p:nvSpPr>
        <p:spPr>
          <a:xfrm>
            <a:off x="5486399" y="6356350"/>
            <a:ext cx="2954215" cy="365125"/>
          </a:xfrm>
          <a:prstGeom prst="rect">
            <a:avLst/>
          </a:prstGeom>
        </p:spPr>
        <p:txBody>
          <a:bodyPr/>
          <a:lstStyle>
            <a:lvl1pPr>
              <a:defRPr b="1">
                <a:effectLst>
                  <a:outerShdw blurRad="38100" dist="38100" dir="2700000" algn="tl">
                    <a:srgbClr val="000000">
                      <a:alpha val="43137"/>
                    </a:srgbClr>
                  </a:outerShdw>
                </a:effectLst>
              </a:defRPr>
            </a:lvl1pPr>
          </a:lstStyle>
          <a:p>
            <a:endParaRPr lang="en-ZA" dirty="0">
              <a:solidFill>
                <a:srgbClr val="EB2D28"/>
              </a:solidFill>
            </a:endParaRPr>
          </a:p>
        </p:txBody>
      </p:sp>
      <p:sp>
        <p:nvSpPr>
          <p:cNvPr id="6" name="Slide Number Placeholder 5"/>
          <p:cNvSpPr>
            <a:spLocks noGrp="1"/>
          </p:cNvSpPr>
          <p:nvPr>
            <p:ph type="sldNum" sz="quarter" idx="12"/>
          </p:nvPr>
        </p:nvSpPr>
        <p:spPr/>
        <p:txBody>
          <a:bodyPr/>
          <a:lstStyle/>
          <a:p>
            <a:fld id="{7CEF5E78-B418-4F3C-B0CE-FC53D8DB2A8E}" type="slidenum">
              <a:rPr lang="en-ZA" smtClean="0"/>
              <a:pPr/>
              <a:t>‹#›</a:t>
            </a:fld>
            <a:endParaRPr lang="en-ZA" dirty="0"/>
          </a:p>
        </p:txBody>
      </p:sp>
      <p:grpSp>
        <p:nvGrpSpPr>
          <p:cNvPr id="7" name="docshapegroup6"/>
          <p:cNvGrpSpPr>
            <a:grpSpLocks/>
          </p:cNvGrpSpPr>
          <p:nvPr userDrawn="1"/>
        </p:nvGrpSpPr>
        <p:grpSpPr bwMode="auto">
          <a:xfrm>
            <a:off x="3183" y="4338167"/>
            <a:ext cx="5412097" cy="2519834"/>
            <a:chOff x="7" y="9908"/>
            <a:chExt cx="11899" cy="4791"/>
          </a:xfrm>
        </p:grpSpPr>
        <p:pic>
          <p:nvPicPr>
            <p:cNvPr id="10" name="docshape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 y="9908"/>
              <a:ext cx="11899" cy="4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docshape10"/>
            <p:cNvSpPr>
              <a:spLocks/>
            </p:cNvSpPr>
            <p:nvPr userDrawn="1"/>
          </p:nvSpPr>
          <p:spPr bwMode="auto">
            <a:xfrm>
              <a:off x="7408" y="11143"/>
              <a:ext cx="1564" cy="1743"/>
            </a:xfrm>
            <a:custGeom>
              <a:avLst/>
              <a:gdLst>
                <a:gd name="T0" fmla="+- 0 8462 7318"/>
                <a:gd name="T1" fmla="*/ T0 w 1564"/>
                <a:gd name="T2" fmla="+- 0 14825 13296"/>
                <a:gd name="T3" fmla="*/ 14825 h 1743"/>
                <a:gd name="T4" fmla="+- 0 8882 7318"/>
                <a:gd name="T5" fmla="*/ T4 w 1564"/>
                <a:gd name="T6" fmla="+- 0 14827 13296"/>
                <a:gd name="T7" fmla="*/ 14827 h 1743"/>
                <a:gd name="T8" fmla="+- 0 8098 7318"/>
                <a:gd name="T9" fmla="*/ T8 w 1564"/>
                <a:gd name="T10" fmla="+- 0 13296 13296"/>
                <a:gd name="T11" fmla="*/ 13296 h 1743"/>
                <a:gd name="T12" fmla="+- 0 7940 7318"/>
                <a:gd name="T13" fmla="*/ T12 w 1564"/>
                <a:gd name="T14" fmla="+- 0 13309 13296"/>
                <a:gd name="T15" fmla="*/ 13309 h 1743"/>
                <a:gd name="T16" fmla="+- 0 7796 7318"/>
                <a:gd name="T17" fmla="*/ T16 w 1564"/>
                <a:gd name="T18" fmla="+- 0 13349 13296"/>
                <a:gd name="T19" fmla="*/ 13349 h 1743"/>
                <a:gd name="T20" fmla="+- 0 7668 7318"/>
                <a:gd name="T21" fmla="*/ T20 w 1564"/>
                <a:gd name="T22" fmla="+- 0 13412 13296"/>
                <a:gd name="T23" fmla="*/ 13412 h 1743"/>
                <a:gd name="T24" fmla="+- 0 7558 7318"/>
                <a:gd name="T25" fmla="*/ T24 w 1564"/>
                <a:gd name="T26" fmla="+- 0 13498 13296"/>
                <a:gd name="T27" fmla="*/ 13498 h 1743"/>
                <a:gd name="T28" fmla="+- 0 7466 7318"/>
                <a:gd name="T29" fmla="*/ T28 w 1564"/>
                <a:gd name="T30" fmla="+- 0 13603 13296"/>
                <a:gd name="T31" fmla="*/ 13603 h 1743"/>
                <a:gd name="T32" fmla="+- 0 7395 7318"/>
                <a:gd name="T33" fmla="*/ T32 w 1564"/>
                <a:gd name="T34" fmla="+- 0 13727 13296"/>
                <a:gd name="T35" fmla="*/ 13727 h 1743"/>
                <a:gd name="T36" fmla="+- 0 7347 7318"/>
                <a:gd name="T37" fmla="*/ T36 w 1564"/>
                <a:gd name="T38" fmla="+- 0 13866 13296"/>
                <a:gd name="T39" fmla="*/ 13866 h 1743"/>
                <a:gd name="T40" fmla="+- 0 7322 7318"/>
                <a:gd name="T41" fmla="*/ T40 w 1564"/>
                <a:gd name="T42" fmla="+- 0 14020 13296"/>
                <a:gd name="T43" fmla="*/ 14020 h 1743"/>
                <a:gd name="T44" fmla="+- 0 7322 7318"/>
                <a:gd name="T45" fmla="*/ T44 w 1564"/>
                <a:gd name="T46" fmla="+- 0 14183 13296"/>
                <a:gd name="T47" fmla="*/ 14183 h 1743"/>
                <a:gd name="T48" fmla="+- 0 7347 7318"/>
                <a:gd name="T49" fmla="*/ T48 w 1564"/>
                <a:gd name="T50" fmla="+- 0 14336 13296"/>
                <a:gd name="T51" fmla="*/ 14336 h 1743"/>
                <a:gd name="T52" fmla="+- 0 7395 7318"/>
                <a:gd name="T53" fmla="*/ T52 w 1564"/>
                <a:gd name="T54" fmla="+- 0 14476 13296"/>
                <a:gd name="T55" fmla="*/ 14476 h 1743"/>
                <a:gd name="T56" fmla="+- 0 7466 7318"/>
                <a:gd name="T57" fmla="*/ T56 w 1564"/>
                <a:gd name="T58" fmla="+- 0 14599 13296"/>
                <a:gd name="T59" fmla="*/ 14599 h 1743"/>
                <a:gd name="T60" fmla="+- 0 7558 7318"/>
                <a:gd name="T61" fmla="*/ T60 w 1564"/>
                <a:gd name="T62" fmla="+- 0 14704 13296"/>
                <a:gd name="T63" fmla="*/ 14704 h 1743"/>
                <a:gd name="T64" fmla="+- 0 7668 7318"/>
                <a:gd name="T65" fmla="*/ T64 w 1564"/>
                <a:gd name="T66" fmla="+- 0 14790 13296"/>
                <a:gd name="T67" fmla="*/ 14790 h 1743"/>
                <a:gd name="T68" fmla="+- 0 7796 7318"/>
                <a:gd name="T69" fmla="*/ T68 w 1564"/>
                <a:gd name="T70" fmla="+- 0 14853 13296"/>
                <a:gd name="T71" fmla="*/ 14853 h 1743"/>
                <a:gd name="T72" fmla="+- 0 7940 7318"/>
                <a:gd name="T73" fmla="*/ T72 w 1564"/>
                <a:gd name="T74" fmla="+- 0 14893 13296"/>
                <a:gd name="T75" fmla="*/ 14893 h 1743"/>
                <a:gd name="T76" fmla="+- 0 8098 7318"/>
                <a:gd name="T77" fmla="*/ T76 w 1564"/>
                <a:gd name="T78" fmla="+- 0 14906 13296"/>
                <a:gd name="T79" fmla="*/ 14906 h 1743"/>
                <a:gd name="T80" fmla="+- 0 8263 7318"/>
                <a:gd name="T81" fmla="*/ T80 w 1564"/>
                <a:gd name="T82" fmla="+- 0 14893 13296"/>
                <a:gd name="T83" fmla="*/ 14893 h 1743"/>
                <a:gd name="T84" fmla="+- 0 8405 7318"/>
                <a:gd name="T85" fmla="*/ T84 w 1564"/>
                <a:gd name="T86" fmla="+- 0 14854 13296"/>
                <a:gd name="T87" fmla="*/ 14854 h 1743"/>
                <a:gd name="T88" fmla="+- 0 8880 7318"/>
                <a:gd name="T89" fmla="*/ T88 w 1564"/>
                <a:gd name="T90" fmla="+- 0 14825 13296"/>
                <a:gd name="T91" fmla="*/ 14825 h 1743"/>
                <a:gd name="T92" fmla="+- 0 8745 7318"/>
                <a:gd name="T93" fmla="*/ T92 w 1564"/>
                <a:gd name="T94" fmla="+- 0 14577 13296"/>
                <a:gd name="T95" fmla="*/ 14577 h 1743"/>
                <a:gd name="T96" fmla="+- 0 8098 7318"/>
                <a:gd name="T97" fmla="*/ T96 w 1564"/>
                <a:gd name="T98" fmla="+- 0 14523 13296"/>
                <a:gd name="T99" fmla="*/ 14523 h 1743"/>
                <a:gd name="T100" fmla="+- 0 7999 7318"/>
                <a:gd name="T101" fmla="*/ T100 w 1564"/>
                <a:gd name="T102" fmla="+- 0 14505 13296"/>
                <a:gd name="T103" fmla="*/ 14505 h 1743"/>
                <a:gd name="T104" fmla="+- 0 7900 7318"/>
                <a:gd name="T105" fmla="*/ T104 w 1564"/>
                <a:gd name="T106" fmla="+- 0 14441 13296"/>
                <a:gd name="T107" fmla="*/ 14441 h 1743"/>
                <a:gd name="T108" fmla="+- 0 7823 7318"/>
                <a:gd name="T109" fmla="*/ T108 w 1564"/>
                <a:gd name="T110" fmla="+- 0 14311 13296"/>
                <a:gd name="T111" fmla="*/ 14311 h 1743"/>
                <a:gd name="T112" fmla="+- 0 7792 7318"/>
                <a:gd name="T113" fmla="*/ T112 w 1564"/>
                <a:gd name="T114" fmla="+- 0 14101 13296"/>
                <a:gd name="T115" fmla="*/ 14101 h 1743"/>
                <a:gd name="T116" fmla="+- 0 7823 7318"/>
                <a:gd name="T117" fmla="*/ T116 w 1564"/>
                <a:gd name="T118" fmla="+- 0 13891 13296"/>
                <a:gd name="T119" fmla="*/ 13891 h 1743"/>
                <a:gd name="T120" fmla="+- 0 7900 7318"/>
                <a:gd name="T121" fmla="*/ T120 w 1564"/>
                <a:gd name="T122" fmla="+- 0 13762 13296"/>
                <a:gd name="T123" fmla="*/ 13762 h 1743"/>
                <a:gd name="T124" fmla="+- 0 7999 7318"/>
                <a:gd name="T125" fmla="*/ T124 w 1564"/>
                <a:gd name="T126" fmla="+- 0 13697 13296"/>
                <a:gd name="T127" fmla="*/ 13697 h 1743"/>
                <a:gd name="T128" fmla="+- 0 8098 7318"/>
                <a:gd name="T129" fmla="*/ T128 w 1564"/>
                <a:gd name="T130" fmla="+- 0 13679 13296"/>
                <a:gd name="T131" fmla="*/ 13679 h 1743"/>
                <a:gd name="T132" fmla="+- 0 8768 7318"/>
                <a:gd name="T133" fmla="*/ T132 w 1564"/>
                <a:gd name="T134" fmla="+- 0 13663 13296"/>
                <a:gd name="T135" fmla="*/ 13663 h 1743"/>
                <a:gd name="T136" fmla="+- 0 8686 7318"/>
                <a:gd name="T137" fmla="*/ T136 w 1564"/>
                <a:gd name="T138" fmla="+- 0 13548 13296"/>
                <a:gd name="T139" fmla="*/ 13548 h 1743"/>
                <a:gd name="T140" fmla="+- 0 8585 7318"/>
                <a:gd name="T141" fmla="*/ T140 w 1564"/>
                <a:gd name="T142" fmla="+- 0 13452 13296"/>
                <a:gd name="T143" fmla="*/ 13452 h 1743"/>
                <a:gd name="T144" fmla="+- 0 8466 7318"/>
                <a:gd name="T145" fmla="*/ T144 w 1564"/>
                <a:gd name="T146" fmla="+- 0 13378 13296"/>
                <a:gd name="T147" fmla="*/ 13378 h 1743"/>
                <a:gd name="T148" fmla="+- 0 8330 7318"/>
                <a:gd name="T149" fmla="*/ T148 w 1564"/>
                <a:gd name="T150" fmla="+- 0 13326 13296"/>
                <a:gd name="T151" fmla="*/ 13326 h 1743"/>
                <a:gd name="T152" fmla="+- 0 8179 7318"/>
                <a:gd name="T153" fmla="*/ T152 w 1564"/>
                <a:gd name="T154" fmla="+- 0 13299 13296"/>
                <a:gd name="T155" fmla="*/ 13299 h 1743"/>
                <a:gd name="T156" fmla="+- 0 8244 7318"/>
                <a:gd name="T157" fmla="*/ T156 w 1564"/>
                <a:gd name="T158" fmla="+- 0 14174 13296"/>
                <a:gd name="T159" fmla="*/ 14174 h 1743"/>
                <a:gd name="T160" fmla="+- 0 8160 7318"/>
                <a:gd name="T161" fmla="*/ T160 w 1564"/>
                <a:gd name="T162" fmla="+- 0 14515 13296"/>
                <a:gd name="T163" fmla="*/ 14515 h 1743"/>
                <a:gd name="T164" fmla="+- 0 8128 7318"/>
                <a:gd name="T165" fmla="*/ T164 w 1564"/>
                <a:gd name="T166" fmla="+- 0 14521 13296"/>
                <a:gd name="T167" fmla="*/ 14521 h 1743"/>
                <a:gd name="T168" fmla="+- 0 8098 7318"/>
                <a:gd name="T169" fmla="*/ T168 w 1564"/>
                <a:gd name="T170" fmla="+- 0 14523 13296"/>
                <a:gd name="T171" fmla="*/ 14523 h 1743"/>
                <a:gd name="T172" fmla="+- 0 8784 7318"/>
                <a:gd name="T173" fmla="*/ T172 w 1564"/>
                <a:gd name="T174" fmla="+- 0 14509 13296"/>
                <a:gd name="T175" fmla="*/ 14509 h 1743"/>
                <a:gd name="T176" fmla="+- 0 8843 7318"/>
                <a:gd name="T177" fmla="*/ T176 w 1564"/>
                <a:gd name="T178" fmla="+- 0 14358 13296"/>
                <a:gd name="T179" fmla="*/ 14358 h 1743"/>
                <a:gd name="T180" fmla="+- 0 8374 7318"/>
                <a:gd name="T181" fmla="*/ T180 w 1564"/>
                <a:gd name="T182" fmla="+- 0 14306 13296"/>
                <a:gd name="T183" fmla="*/ 14306 h 1743"/>
                <a:gd name="T184" fmla="+- 0 8776 7318"/>
                <a:gd name="T185" fmla="*/ T184 w 1564"/>
                <a:gd name="T186" fmla="+- 0 13679 13296"/>
                <a:gd name="T187" fmla="*/ 13679 h 1743"/>
                <a:gd name="T188" fmla="+- 0 8146 7318"/>
                <a:gd name="T189" fmla="*/ T188 w 1564"/>
                <a:gd name="T190" fmla="+- 0 13683 13296"/>
                <a:gd name="T191" fmla="*/ 13683 h 1743"/>
                <a:gd name="T192" fmla="+- 0 8248 7318"/>
                <a:gd name="T193" fmla="*/ T192 w 1564"/>
                <a:gd name="T194" fmla="+- 0 13722 13296"/>
                <a:gd name="T195" fmla="*/ 13722 h 1743"/>
                <a:gd name="T196" fmla="+- 0 8339 7318"/>
                <a:gd name="T197" fmla="*/ T196 w 1564"/>
                <a:gd name="T198" fmla="+- 0 13817 13296"/>
                <a:gd name="T199" fmla="*/ 13817 h 1743"/>
                <a:gd name="T200" fmla="+- 0 8396 7318"/>
                <a:gd name="T201" fmla="*/ T200 w 1564"/>
                <a:gd name="T202" fmla="+- 0 13985 13296"/>
                <a:gd name="T203" fmla="*/ 13985 h 1743"/>
                <a:gd name="T204" fmla="+- 0 8402 7318"/>
                <a:gd name="T205" fmla="*/ T204 w 1564"/>
                <a:gd name="T206" fmla="+- 0 14161 13296"/>
                <a:gd name="T207" fmla="*/ 14161 h 1743"/>
                <a:gd name="T208" fmla="+- 0 8387 7318"/>
                <a:gd name="T209" fmla="*/ T208 w 1564"/>
                <a:gd name="T210" fmla="+- 0 14263 13296"/>
                <a:gd name="T211" fmla="*/ 14263 h 1743"/>
                <a:gd name="T212" fmla="+- 0 8855 7318"/>
                <a:gd name="T213" fmla="*/ T212 w 1564"/>
                <a:gd name="T214" fmla="+- 0 14306 13296"/>
                <a:gd name="T215" fmla="*/ 14306 h 1743"/>
                <a:gd name="T216" fmla="+- 0 8874 7318"/>
                <a:gd name="T217" fmla="*/ T216 w 1564"/>
                <a:gd name="T218" fmla="+- 0 14191 13296"/>
                <a:gd name="T219" fmla="*/ 14191 h 1743"/>
                <a:gd name="T220" fmla="+- 0 8874 7318"/>
                <a:gd name="T221" fmla="*/ T220 w 1564"/>
                <a:gd name="T222" fmla="+- 0 14020 13296"/>
                <a:gd name="T223" fmla="*/ 14020 h 1743"/>
                <a:gd name="T224" fmla="+- 0 8849 7318"/>
                <a:gd name="T225" fmla="*/ T224 w 1564"/>
                <a:gd name="T226" fmla="+- 0 13866 13296"/>
                <a:gd name="T227" fmla="*/ 13866 h 1743"/>
                <a:gd name="T228" fmla="+- 0 8801 7318"/>
                <a:gd name="T229" fmla="*/ T228 w 1564"/>
                <a:gd name="T230" fmla="+- 0 13727 13296"/>
                <a:gd name="T231" fmla="*/ 13727 h 17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564" h="1743">
                  <a:moveTo>
                    <a:pt x="1562" y="1529"/>
                  </a:moveTo>
                  <a:lnTo>
                    <a:pt x="1144" y="1529"/>
                  </a:lnTo>
                  <a:lnTo>
                    <a:pt x="1351" y="1742"/>
                  </a:lnTo>
                  <a:lnTo>
                    <a:pt x="1564" y="1531"/>
                  </a:lnTo>
                  <a:lnTo>
                    <a:pt x="1562" y="1529"/>
                  </a:lnTo>
                  <a:close/>
                  <a:moveTo>
                    <a:pt x="780" y="0"/>
                  </a:moveTo>
                  <a:lnTo>
                    <a:pt x="699" y="3"/>
                  </a:lnTo>
                  <a:lnTo>
                    <a:pt x="622" y="13"/>
                  </a:lnTo>
                  <a:lnTo>
                    <a:pt x="548" y="30"/>
                  </a:lnTo>
                  <a:lnTo>
                    <a:pt x="478" y="53"/>
                  </a:lnTo>
                  <a:lnTo>
                    <a:pt x="412" y="82"/>
                  </a:lnTo>
                  <a:lnTo>
                    <a:pt x="350" y="116"/>
                  </a:lnTo>
                  <a:lnTo>
                    <a:pt x="293" y="156"/>
                  </a:lnTo>
                  <a:lnTo>
                    <a:pt x="240" y="202"/>
                  </a:lnTo>
                  <a:lnTo>
                    <a:pt x="191" y="252"/>
                  </a:lnTo>
                  <a:lnTo>
                    <a:pt x="148" y="307"/>
                  </a:lnTo>
                  <a:lnTo>
                    <a:pt x="110" y="367"/>
                  </a:lnTo>
                  <a:lnTo>
                    <a:pt x="77" y="431"/>
                  </a:lnTo>
                  <a:lnTo>
                    <a:pt x="50" y="499"/>
                  </a:lnTo>
                  <a:lnTo>
                    <a:pt x="29" y="570"/>
                  </a:lnTo>
                  <a:lnTo>
                    <a:pt x="13" y="645"/>
                  </a:lnTo>
                  <a:lnTo>
                    <a:pt x="4" y="724"/>
                  </a:lnTo>
                  <a:lnTo>
                    <a:pt x="0" y="805"/>
                  </a:lnTo>
                  <a:lnTo>
                    <a:pt x="4" y="887"/>
                  </a:lnTo>
                  <a:lnTo>
                    <a:pt x="13" y="965"/>
                  </a:lnTo>
                  <a:lnTo>
                    <a:pt x="29" y="1040"/>
                  </a:lnTo>
                  <a:lnTo>
                    <a:pt x="50" y="1112"/>
                  </a:lnTo>
                  <a:lnTo>
                    <a:pt x="77" y="1180"/>
                  </a:lnTo>
                  <a:lnTo>
                    <a:pt x="110" y="1243"/>
                  </a:lnTo>
                  <a:lnTo>
                    <a:pt x="148" y="1303"/>
                  </a:lnTo>
                  <a:lnTo>
                    <a:pt x="191" y="1358"/>
                  </a:lnTo>
                  <a:lnTo>
                    <a:pt x="240" y="1408"/>
                  </a:lnTo>
                  <a:lnTo>
                    <a:pt x="293" y="1454"/>
                  </a:lnTo>
                  <a:lnTo>
                    <a:pt x="350" y="1494"/>
                  </a:lnTo>
                  <a:lnTo>
                    <a:pt x="412" y="1528"/>
                  </a:lnTo>
                  <a:lnTo>
                    <a:pt x="478" y="1557"/>
                  </a:lnTo>
                  <a:lnTo>
                    <a:pt x="548" y="1580"/>
                  </a:lnTo>
                  <a:lnTo>
                    <a:pt x="622" y="1597"/>
                  </a:lnTo>
                  <a:lnTo>
                    <a:pt x="699" y="1607"/>
                  </a:lnTo>
                  <a:lnTo>
                    <a:pt x="780" y="1610"/>
                  </a:lnTo>
                  <a:lnTo>
                    <a:pt x="864" y="1607"/>
                  </a:lnTo>
                  <a:lnTo>
                    <a:pt x="945" y="1597"/>
                  </a:lnTo>
                  <a:lnTo>
                    <a:pt x="1020" y="1581"/>
                  </a:lnTo>
                  <a:lnTo>
                    <a:pt x="1087" y="1558"/>
                  </a:lnTo>
                  <a:lnTo>
                    <a:pt x="1144" y="1529"/>
                  </a:lnTo>
                  <a:lnTo>
                    <a:pt x="1562" y="1529"/>
                  </a:lnTo>
                  <a:lnTo>
                    <a:pt x="1381" y="1343"/>
                  </a:lnTo>
                  <a:lnTo>
                    <a:pt x="1427" y="1281"/>
                  </a:lnTo>
                  <a:lnTo>
                    <a:pt x="1458" y="1227"/>
                  </a:lnTo>
                  <a:lnTo>
                    <a:pt x="780" y="1227"/>
                  </a:lnTo>
                  <a:lnTo>
                    <a:pt x="732" y="1223"/>
                  </a:lnTo>
                  <a:lnTo>
                    <a:pt x="681" y="1209"/>
                  </a:lnTo>
                  <a:lnTo>
                    <a:pt x="630" y="1184"/>
                  </a:lnTo>
                  <a:lnTo>
                    <a:pt x="582" y="1145"/>
                  </a:lnTo>
                  <a:lnTo>
                    <a:pt x="539" y="1089"/>
                  </a:lnTo>
                  <a:lnTo>
                    <a:pt x="505" y="1015"/>
                  </a:lnTo>
                  <a:lnTo>
                    <a:pt x="482" y="922"/>
                  </a:lnTo>
                  <a:lnTo>
                    <a:pt x="474" y="805"/>
                  </a:lnTo>
                  <a:lnTo>
                    <a:pt x="482" y="689"/>
                  </a:lnTo>
                  <a:lnTo>
                    <a:pt x="505" y="595"/>
                  </a:lnTo>
                  <a:lnTo>
                    <a:pt x="539" y="521"/>
                  </a:lnTo>
                  <a:lnTo>
                    <a:pt x="582" y="466"/>
                  </a:lnTo>
                  <a:lnTo>
                    <a:pt x="630" y="426"/>
                  </a:lnTo>
                  <a:lnTo>
                    <a:pt x="681" y="401"/>
                  </a:lnTo>
                  <a:lnTo>
                    <a:pt x="732" y="387"/>
                  </a:lnTo>
                  <a:lnTo>
                    <a:pt x="780" y="383"/>
                  </a:lnTo>
                  <a:lnTo>
                    <a:pt x="1458" y="383"/>
                  </a:lnTo>
                  <a:lnTo>
                    <a:pt x="1450" y="367"/>
                  </a:lnTo>
                  <a:lnTo>
                    <a:pt x="1412" y="307"/>
                  </a:lnTo>
                  <a:lnTo>
                    <a:pt x="1368" y="252"/>
                  </a:lnTo>
                  <a:lnTo>
                    <a:pt x="1320" y="202"/>
                  </a:lnTo>
                  <a:lnTo>
                    <a:pt x="1267" y="156"/>
                  </a:lnTo>
                  <a:lnTo>
                    <a:pt x="1210" y="116"/>
                  </a:lnTo>
                  <a:lnTo>
                    <a:pt x="1148" y="82"/>
                  </a:lnTo>
                  <a:lnTo>
                    <a:pt x="1082" y="53"/>
                  </a:lnTo>
                  <a:lnTo>
                    <a:pt x="1012" y="30"/>
                  </a:lnTo>
                  <a:lnTo>
                    <a:pt x="938" y="13"/>
                  </a:lnTo>
                  <a:lnTo>
                    <a:pt x="861" y="3"/>
                  </a:lnTo>
                  <a:lnTo>
                    <a:pt x="780" y="0"/>
                  </a:lnTo>
                  <a:close/>
                  <a:moveTo>
                    <a:pt x="926" y="878"/>
                  </a:moveTo>
                  <a:lnTo>
                    <a:pt x="713" y="1085"/>
                  </a:lnTo>
                  <a:lnTo>
                    <a:pt x="842" y="1219"/>
                  </a:lnTo>
                  <a:lnTo>
                    <a:pt x="825" y="1223"/>
                  </a:lnTo>
                  <a:lnTo>
                    <a:pt x="810" y="1225"/>
                  </a:lnTo>
                  <a:lnTo>
                    <a:pt x="795" y="1227"/>
                  </a:lnTo>
                  <a:lnTo>
                    <a:pt x="780" y="1227"/>
                  </a:lnTo>
                  <a:lnTo>
                    <a:pt x="1458" y="1227"/>
                  </a:lnTo>
                  <a:lnTo>
                    <a:pt x="1466" y="1213"/>
                  </a:lnTo>
                  <a:lnTo>
                    <a:pt x="1499" y="1140"/>
                  </a:lnTo>
                  <a:lnTo>
                    <a:pt x="1525" y="1062"/>
                  </a:lnTo>
                  <a:lnTo>
                    <a:pt x="1537" y="1010"/>
                  </a:lnTo>
                  <a:lnTo>
                    <a:pt x="1056" y="1010"/>
                  </a:lnTo>
                  <a:lnTo>
                    <a:pt x="926" y="878"/>
                  </a:lnTo>
                  <a:close/>
                  <a:moveTo>
                    <a:pt x="1458" y="383"/>
                  </a:moveTo>
                  <a:lnTo>
                    <a:pt x="780" y="383"/>
                  </a:lnTo>
                  <a:lnTo>
                    <a:pt x="828" y="387"/>
                  </a:lnTo>
                  <a:lnTo>
                    <a:pt x="879" y="401"/>
                  </a:lnTo>
                  <a:lnTo>
                    <a:pt x="930" y="426"/>
                  </a:lnTo>
                  <a:lnTo>
                    <a:pt x="978" y="466"/>
                  </a:lnTo>
                  <a:lnTo>
                    <a:pt x="1021" y="521"/>
                  </a:lnTo>
                  <a:lnTo>
                    <a:pt x="1055" y="595"/>
                  </a:lnTo>
                  <a:lnTo>
                    <a:pt x="1078" y="689"/>
                  </a:lnTo>
                  <a:lnTo>
                    <a:pt x="1086" y="805"/>
                  </a:lnTo>
                  <a:lnTo>
                    <a:pt x="1084" y="865"/>
                  </a:lnTo>
                  <a:lnTo>
                    <a:pt x="1078" y="919"/>
                  </a:lnTo>
                  <a:lnTo>
                    <a:pt x="1069" y="967"/>
                  </a:lnTo>
                  <a:lnTo>
                    <a:pt x="1056" y="1010"/>
                  </a:lnTo>
                  <a:lnTo>
                    <a:pt x="1537" y="1010"/>
                  </a:lnTo>
                  <a:lnTo>
                    <a:pt x="1544" y="981"/>
                  </a:lnTo>
                  <a:lnTo>
                    <a:pt x="1556" y="895"/>
                  </a:lnTo>
                  <a:lnTo>
                    <a:pt x="1560" y="805"/>
                  </a:lnTo>
                  <a:lnTo>
                    <a:pt x="1556" y="724"/>
                  </a:lnTo>
                  <a:lnTo>
                    <a:pt x="1547" y="645"/>
                  </a:lnTo>
                  <a:lnTo>
                    <a:pt x="1531" y="570"/>
                  </a:lnTo>
                  <a:lnTo>
                    <a:pt x="1510" y="499"/>
                  </a:lnTo>
                  <a:lnTo>
                    <a:pt x="1483" y="431"/>
                  </a:lnTo>
                  <a:lnTo>
                    <a:pt x="1458" y="383"/>
                  </a:lnTo>
                  <a:close/>
                </a:path>
              </a:pathLst>
            </a:custGeom>
            <a:solidFill>
              <a:srgbClr val="EB2D28"/>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grpSp>
      <p:sp>
        <p:nvSpPr>
          <p:cNvPr id="15" name="Picture Placeholder 14"/>
          <p:cNvSpPr>
            <a:spLocks noGrp="1"/>
          </p:cNvSpPr>
          <p:nvPr>
            <p:ph type="pic" sz="quarter" idx="13" hasCustomPrompt="1"/>
          </p:nvPr>
        </p:nvSpPr>
        <p:spPr>
          <a:xfrm>
            <a:off x="3184" y="1209040"/>
            <a:ext cx="5412096" cy="3129127"/>
          </a:xfrm>
        </p:spPr>
        <p:txBody>
          <a:bodyPr/>
          <a:lstStyle>
            <a:lvl1pPr>
              <a:defRPr baseline="0"/>
            </a:lvl1pPr>
          </a:lstStyle>
          <a:p>
            <a:r>
              <a:rPr lang="en-ZA" dirty="0"/>
              <a:t>Insert picture</a:t>
            </a:r>
          </a:p>
        </p:txBody>
      </p:sp>
    </p:spTree>
    <p:extLst>
      <p:ext uri="{BB962C8B-B14F-4D97-AF65-F5344CB8AC3E}">
        <p14:creationId xmlns:p14="http://schemas.microsoft.com/office/powerpoint/2010/main" xmlns="" val="28706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9A946CC-7F7D-4C03-AD00-86453D9EB666}" type="datetime1">
              <a:rPr lang="en-ZA" smtClean="0"/>
              <a:pPr/>
              <a:t>2023/05/10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3764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702DE2-0851-4481-A963-A3FC5964EA50}" type="datetime1">
              <a:rPr lang="en-ZA" smtClean="0"/>
              <a:pPr/>
              <a:t>2023/05/10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413195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7876C81-CB19-4C13-8EB7-C9445083DD26}" type="datetime1">
              <a:rPr lang="en-ZA" smtClean="0"/>
              <a:pPr/>
              <a:t>2023/05/10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406471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28073"/>
            <a:ext cx="10515600" cy="1062615"/>
          </a:xfrm>
        </p:spPr>
        <p:txBody>
          <a:bodyPr/>
          <a:lstStyle/>
          <a:p>
            <a:r>
              <a:rPr lang="en-US" dirty="0"/>
              <a:t>Click to edit Master title style</a:t>
            </a:r>
            <a:endParaRPr lang="en-ZA"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D1892A1-D61B-49E7-8D19-6CDF41A9E84F}" type="datetime1">
              <a:rPr lang="en-ZA" smtClean="0"/>
              <a:pPr/>
              <a:t>2023/05/10</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403540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A91FAE2-EF9C-4E1D-AE9B-E891E3F8E13F}" type="datetime1">
              <a:rPr lang="en-ZA" smtClean="0"/>
              <a:pPr/>
              <a:t>2023/05/10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148507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0F239-AF8B-4560-9730-0FDD7CBD2B43}" type="datetime1">
              <a:rPr lang="en-ZA" smtClean="0"/>
              <a:pPr/>
              <a:t>2023/05/10</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CFA6FF4-6049-45A2-8BD4-4A912823597D}" type="slidenum">
              <a:rPr lang="en-ZA" smtClean="0"/>
              <a:pPr/>
              <a:t>‹#›</a:t>
            </a:fld>
            <a:endParaRPr lang="en-ZA" dirty="0"/>
          </a:p>
        </p:txBody>
      </p:sp>
    </p:spTree>
    <p:extLst>
      <p:ext uri="{BB962C8B-B14F-4D97-AF65-F5344CB8AC3E}">
        <p14:creationId xmlns:p14="http://schemas.microsoft.com/office/powerpoint/2010/main" xmlns="" val="259675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0073" y="0"/>
            <a:ext cx="12312073" cy="6858000"/>
          </a:xfrm>
          <a:prstGeom prst="rect">
            <a:avLst/>
          </a:prstGeom>
        </p:spPr>
      </p:pic>
      <p:sp>
        <p:nvSpPr>
          <p:cNvPr id="3" name="Date Placeholder 2"/>
          <p:cNvSpPr>
            <a:spLocks noGrp="1"/>
          </p:cNvSpPr>
          <p:nvPr>
            <p:ph type="dt" sz="half" idx="10"/>
          </p:nvPr>
        </p:nvSpPr>
        <p:spPr/>
        <p:txBody>
          <a:bodyPr/>
          <a:lstStyle/>
          <a:p>
            <a:fld id="{193EFA86-D023-4396-A6E4-8B4716A9F35A}" type="datetime1">
              <a:rPr lang="en-ZA" smtClean="0"/>
              <a:pPr/>
              <a:t>2023/05/10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CFA6FF4-6049-45A2-8BD4-4A912823597D}" type="slidenum">
              <a:rPr lang="en-ZA" smtClean="0"/>
              <a:pPr/>
              <a:t>‹#›</a:t>
            </a:fld>
            <a:endParaRPr lang="en-ZA" dirty="0"/>
          </a:p>
        </p:txBody>
      </p:sp>
      <p:sp>
        <p:nvSpPr>
          <p:cNvPr id="7" name="TextBox 6">
            <a:extLst>
              <a:ext uri="{FF2B5EF4-FFF2-40B4-BE49-F238E27FC236}">
                <a16:creationId xmlns:a16="http://schemas.microsoft.com/office/drawing/2014/main" xmlns="" id="{53F270C1-5FED-1C43-8C94-787022863A59}"/>
              </a:ext>
            </a:extLst>
          </p:cNvPr>
          <p:cNvSpPr txBox="1"/>
          <p:nvPr userDrawn="1"/>
        </p:nvSpPr>
        <p:spPr>
          <a:xfrm>
            <a:off x="9224297" y="3542169"/>
            <a:ext cx="2967703" cy="2677656"/>
          </a:xfrm>
          <a:prstGeom prst="rect">
            <a:avLst/>
          </a:prstGeom>
          <a:noFill/>
        </p:spPr>
        <p:txBody>
          <a:bodyPr wrap="square" rtlCol="0">
            <a:spAutoFit/>
          </a:bodyPr>
          <a:lstStyle/>
          <a:p>
            <a:r>
              <a:rPr lang="en-ZA" sz="1400" dirty="0">
                <a:solidFill>
                  <a:schemeClr val="bg1"/>
                </a:solidFill>
              </a:rPr>
              <a:t>256 Glyn Street,</a:t>
            </a:r>
            <a:br>
              <a:rPr lang="en-ZA" sz="1400" dirty="0">
                <a:solidFill>
                  <a:schemeClr val="bg1"/>
                </a:solidFill>
              </a:rPr>
            </a:br>
            <a:r>
              <a:rPr lang="en-ZA" sz="1400" dirty="0">
                <a:solidFill>
                  <a:schemeClr val="bg1"/>
                </a:solidFill>
              </a:rPr>
              <a:t>​Hatfield, Pretoria, 0083</a:t>
            </a:r>
            <a:br>
              <a:rPr lang="en-ZA" sz="1400" dirty="0">
                <a:solidFill>
                  <a:schemeClr val="bg1"/>
                </a:solidFill>
              </a:rPr>
            </a:br>
            <a:r>
              <a:rPr lang="en-ZA" sz="1400" dirty="0">
                <a:solidFill>
                  <a:schemeClr val="bg1"/>
                </a:solidFill>
              </a:rPr>
              <a:t>​Private Bag X278, Pretoria, 0001</a:t>
            </a:r>
          </a:p>
          <a:p>
            <a:r>
              <a:rPr lang="en-ZA" sz="1400" dirty="0">
                <a:solidFill>
                  <a:schemeClr val="bg1"/>
                </a:solidFill>
              </a:rPr>
              <a:t>Tel: +27 12 003 1800</a:t>
            </a:r>
          </a:p>
          <a:p>
            <a:pPr defTabSz="914400">
              <a:defRPr/>
            </a:pPr>
            <a:r>
              <a:rPr lang="en-ZA" sz="1400" dirty="0">
                <a:solidFill>
                  <a:schemeClr val="bg1"/>
                </a:solidFill>
              </a:rPr>
              <a:t>www.qcto.org.za</a:t>
            </a:r>
          </a:p>
          <a:p>
            <a:pPr defTabSz="914400">
              <a:defRPr/>
            </a:pPr>
            <a:endParaRPr lang="en-ZA" sz="1400" dirty="0">
              <a:solidFill>
                <a:schemeClr val="bg1"/>
              </a:solidFill>
            </a:endParaRPr>
          </a:p>
          <a:p>
            <a:pPr defTabSz="914400">
              <a:defRPr/>
            </a:pPr>
            <a:r>
              <a:rPr lang="en-ZA" sz="1400" dirty="0">
                <a:solidFill>
                  <a:schemeClr val="bg1"/>
                </a:solidFill>
              </a:rPr>
              <a:t>QCTO Fraud and Ethics Hotline</a:t>
            </a:r>
          </a:p>
          <a:p>
            <a:pPr defTabSz="914400">
              <a:defRPr/>
            </a:pPr>
            <a:r>
              <a:rPr lang="en-ZA" sz="1400" dirty="0">
                <a:solidFill>
                  <a:schemeClr val="bg1"/>
                </a:solidFill>
              </a:rPr>
              <a:t>Toll-Free: 0800 111 894</a:t>
            </a:r>
          </a:p>
          <a:p>
            <a:pPr defTabSz="914400">
              <a:defRPr/>
            </a:pPr>
            <a:r>
              <a:rPr lang="en-ZA" sz="1400" dirty="0">
                <a:solidFill>
                  <a:schemeClr val="bg1"/>
                </a:solidFill>
              </a:rPr>
              <a:t>SMS: 30916</a:t>
            </a:r>
          </a:p>
          <a:p>
            <a:pPr defTabSz="914400">
              <a:defRPr/>
            </a:pPr>
            <a:r>
              <a:rPr lang="en-ZA" sz="1400" dirty="0">
                <a:solidFill>
                  <a:schemeClr val="bg1"/>
                </a:solidFill>
              </a:rPr>
              <a:t>qcto@thehotline.co.za </a:t>
            </a:r>
          </a:p>
          <a:p>
            <a:pPr defTabSz="914400">
              <a:defRPr/>
            </a:pPr>
            <a:r>
              <a:rPr lang="en-ZA" sz="1400" dirty="0">
                <a:solidFill>
                  <a:schemeClr val="bg1"/>
                </a:solidFill>
              </a:rPr>
              <a:t>Fax2Email: 086 726 1681</a:t>
            </a:r>
          </a:p>
          <a:p>
            <a:pPr defTabSz="914400">
              <a:defRPr/>
            </a:pPr>
            <a:r>
              <a:rPr lang="en-ZA" sz="1400" dirty="0">
                <a:solidFill>
                  <a:schemeClr val="bg1"/>
                </a:solidFill>
              </a:rPr>
              <a:t>www.thehotline.co.za</a:t>
            </a:r>
          </a:p>
        </p:txBody>
      </p:sp>
      <p:pic>
        <p:nvPicPr>
          <p:cNvPr id="8" name="Picture 7">
            <a:extLst>
              <a:ext uri="{FF2B5EF4-FFF2-40B4-BE49-F238E27FC236}">
                <a16:creationId xmlns:a16="http://schemas.microsoft.com/office/drawing/2014/main" xmlns="" id="{01F73788-5972-7445-B8C1-7D7C5673ED20}"/>
              </a:ext>
            </a:extLst>
          </p:cNvPr>
          <p:cNvPicPr>
            <a:picLocks noChangeAspect="1"/>
          </p:cNvPicPr>
          <p:nvPr userDrawn="1"/>
        </p:nvPicPr>
        <p:blipFill>
          <a:blip r:embed="rId3" cstate="print"/>
          <a:stretch>
            <a:fillRect/>
          </a:stretch>
        </p:blipFill>
        <p:spPr>
          <a:xfrm>
            <a:off x="9657377" y="-112418"/>
            <a:ext cx="1763386" cy="1247579"/>
          </a:xfrm>
          <a:prstGeom prst="rect">
            <a:avLst/>
          </a:prstGeom>
        </p:spPr>
      </p:pic>
      <p:sp>
        <p:nvSpPr>
          <p:cNvPr id="9" name="Rectangle 8"/>
          <p:cNvSpPr/>
          <p:nvPr userDrawn="1"/>
        </p:nvSpPr>
        <p:spPr>
          <a:xfrm>
            <a:off x="3734768" y="1803106"/>
            <a:ext cx="4138312" cy="1200329"/>
          </a:xfrm>
          <a:prstGeom prst="rect">
            <a:avLst/>
          </a:prstGeom>
        </p:spPr>
        <p:txBody>
          <a:bodyPr wrap="none">
            <a:spAutoFit/>
          </a:bodyPr>
          <a:lstStyle/>
          <a:p>
            <a:pPr algn="ctr"/>
            <a:r>
              <a:rPr lang="en-GB" sz="7200" b="1" i="1" dirty="0">
                <a:solidFill>
                  <a:schemeClr val="bg1"/>
                </a:solidFill>
                <a:effectLst>
                  <a:outerShdw blurRad="38100" dist="38100" dir="2700000" algn="tl">
                    <a:srgbClr val="000000">
                      <a:alpha val="43137"/>
                    </a:srgbClr>
                  </a:outerShdw>
                </a:effectLst>
              </a:rPr>
              <a:t>Thank You</a:t>
            </a:r>
            <a:endParaRPr lang="en-ZA" sz="7200" dirty="0">
              <a:solidFill>
                <a:schemeClr val="bg1"/>
              </a:solidFill>
            </a:endParaRPr>
          </a:p>
        </p:txBody>
      </p:sp>
    </p:spTree>
    <p:extLst>
      <p:ext uri="{BB962C8B-B14F-4D97-AF65-F5344CB8AC3E}">
        <p14:creationId xmlns:p14="http://schemas.microsoft.com/office/powerpoint/2010/main" xmlns="" val="124794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53BF6A-7C1C-4FFB-A535-9F8AA9A5AD29}" type="datetime1">
              <a:rPr lang="en-ZA" smtClean="0"/>
              <a:pPr/>
              <a:t>2023/05/10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CFA6FF4-6049-45A2-8BD4-4A912823597D}" type="slidenum">
              <a:rPr lang="en-ZA" smtClean="0"/>
              <a:pPr/>
              <a:t>‹#›</a:t>
            </a:fld>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127" y="1570182"/>
            <a:ext cx="12339781" cy="5370945"/>
          </a:xfrm>
          <a:prstGeom prst="rect">
            <a:avLst/>
          </a:prstGeom>
        </p:spPr>
      </p:pic>
      <p:sp>
        <p:nvSpPr>
          <p:cNvPr id="10" name="Rectangle 9"/>
          <p:cNvSpPr/>
          <p:nvPr userDrawn="1"/>
        </p:nvSpPr>
        <p:spPr>
          <a:xfrm>
            <a:off x="9082014" y="913307"/>
            <a:ext cx="2450094" cy="369332"/>
          </a:xfrm>
          <a:prstGeom prst="rect">
            <a:avLst/>
          </a:prstGeom>
        </p:spPr>
        <p:txBody>
          <a:bodyPr wrap="none">
            <a:spAutoFit/>
          </a:bodyPr>
          <a:lstStyle/>
          <a:p>
            <a:pPr algn="ctr"/>
            <a:r>
              <a:rPr lang="en-GB" sz="1800" b="1" i="1" dirty="0">
                <a:solidFill>
                  <a:srgbClr val="FF0000"/>
                </a:solidFill>
                <a:effectLst>
                  <a:outerShdw blurRad="38100" dist="38100" dir="2700000" algn="tl">
                    <a:srgbClr val="000000">
                      <a:alpha val="43137"/>
                    </a:srgbClr>
                  </a:outerShdw>
                </a:effectLst>
              </a:rPr>
              <a:t>Report it if you know it!</a:t>
            </a:r>
            <a:endParaRPr lang="en-ZA" sz="1800" dirty="0"/>
          </a:p>
        </p:txBody>
      </p:sp>
      <p:sp>
        <p:nvSpPr>
          <p:cNvPr id="11" name="Title 1"/>
          <p:cNvSpPr>
            <a:spLocks noGrp="1"/>
          </p:cNvSpPr>
          <p:nvPr>
            <p:ph type="title"/>
          </p:nvPr>
        </p:nvSpPr>
        <p:spPr>
          <a:xfrm>
            <a:off x="838200" y="678899"/>
            <a:ext cx="7474527" cy="1011789"/>
          </a:xfrm>
        </p:spPr>
        <p:txBody>
          <a:bodyPr/>
          <a:lstStyle/>
          <a:p>
            <a:r>
              <a:rPr lang="en-US"/>
              <a:t>Click to edit Master title style</a:t>
            </a:r>
            <a:endParaRPr lang="en-ZA"/>
          </a:p>
        </p:txBody>
      </p:sp>
    </p:spTree>
    <p:extLst>
      <p:ext uri="{BB962C8B-B14F-4D97-AF65-F5344CB8AC3E}">
        <p14:creationId xmlns:p14="http://schemas.microsoft.com/office/powerpoint/2010/main" xmlns="" val="31452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78899"/>
            <a:ext cx="10515600" cy="1011789"/>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2B6B903-FEEA-47D4-BC67-031B00D5CA76}" type="datetime1">
              <a:rPr lang="en-ZA" smtClean="0"/>
              <a:pPr/>
              <a:t>2023/05/10</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CFA6FF4-6049-45A2-8BD4-4A912823597D}" type="slidenum">
              <a:rPr lang="en-ZA" smtClean="0"/>
              <a:pPr/>
              <a:t>‹#›</a:t>
            </a:fld>
            <a:endParaRPr lang="en-ZA" dirty="0"/>
          </a:p>
        </p:txBody>
      </p:sp>
      <p:pic>
        <p:nvPicPr>
          <p:cNvPr id="7" name="Picture 6">
            <a:extLst>
              <a:ext uri="{FF2B5EF4-FFF2-40B4-BE49-F238E27FC236}">
                <a16:creationId xmlns:a16="http://schemas.microsoft.com/office/drawing/2014/main" xmlns="" id="{4DFE65F4-31EC-3140-92F1-02CB5BFEA457}"/>
              </a:ext>
            </a:extLst>
          </p:cNvPr>
          <p:cNvPicPr>
            <a:picLocks noChangeAspect="1"/>
          </p:cNvPicPr>
          <p:nvPr userDrawn="1"/>
        </p:nvPicPr>
        <p:blipFill>
          <a:blip r:embed="rId17" cstate="print"/>
          <a:stretch>
            <a:fillRect/>
          </a:stretch>
        </p:blipFill>
        <p:spPr>
          <a:xfrm>
            <a:off x="9699148" y="51350"/>
            <a:ext cx="1654652" cy="627549"/>
          </a:xfrm>
          <a:prstGeom prst="rect">
            <a:avLst/>
          </a:prstGeom>
        </p:spPr>
      </p:pic>
    </p:spTree>
    <p:extLst>
      <p:ext uri="{BB962C8B-B14F-4D97-AF65-F5344CB8AC3E}">
        <p14:creationId xmlns:p14="http://schemas.microsoft.com/office/powerpoint/2010/main" xmlns="" val="3107894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 id="2147483662" r:id="rId14"/>
  </p:sldLayoutIdLst>
  <p:hf hdr="0" ftr="0" dt="0"/>
  <p:txStyles>
    <p:title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4.wdp"/><Relationship Id="rId1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17" Type="http://schemas.microsoft.com/office/2007/relationships/hdphoto" Target="../media/hdphoto6.wdp"/><Relationship Id="rId2" Type="http://schemas.openxmlformats.org/officeDocument/2006/relationships/notesSlide" Target="../notesSlides/notesSlide7.xml"/><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microsoft.com/office/2007/relationships/hdphoto" Target="../media/hdphoto3.wdp"/><Relationship Id="rId5" Type="http://schemas.openxmlformats.org/officeDocument/2006/relationships/diagramQuickStyle" Target="../diagrams/quickStyle1.xml"/><Relationship Id="rId15" Type="http://schemas.microsoft.com/office/2007/relationships/hdphoto" Target="../media/hdphoto5.wdp"/><Relationship Id="rId10" Type="http://schemas.openxmlformats.org/officeDocument/2006/relationships/image" Target="../media/image14.png"/><Relationship Id="rId19" Type="http://schemas.microsoft.com/office/2007/relationships/hdphoto" Target="../media/hdphoto7.wdp"/><Relationship Id="rId4" Type="http://schemas.openxmlformats.org/officeDocument/2006/relationships/diagramLayout" Target="../diagrams/layout1.xml"/><Relationship Id="rId9" Type="http://schemas.microsoft.com/office/2007/relationships/hdphoto" Target="../media/hdphoto2.wdp"/><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g.co.za/special-reports/2023-03-16-a-game-changer-for-occupational-qualificatio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mg.co.za/partner-content/2023-03-27-training-for-the-workplace-a-giant-leap-forward/" TargetMode="Externa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239" y="118752"/>
            <a:ext cx="7585364" cy="2387600"/>
          </a:xfrm>
        </p:spPr>
        <p:txBody>
          <a:bodyPr>
            <a:normAutofit fontScale="90000"/>
          </a:bodyPr>
          <a:lstStyle/>
          <a:p>
            <a:r>
              <a:rPr lang="en-ZA" dirty="0" smtClean="0"/>
              <a:t>Strategic </a:t>
            </a:r>
            <a:r>
              <a:rPr lang="en-ZA" dirty="0"/>
              <a:t>Plan 2020/21 – 2024/25 and Annual Performance Plan 2023/24</a:t>
            </a:r>
          </a:p>
        </p:txBody>
      </p:sp>
      <p:sp>
        <p:nvSpPr>
          <p:cNvPr id="3" name="Subtitle 2"/>
          <p:cNvSpPr>
            <a:spLocks noGrp="1"/>
          </p:cNvSpPr>
          <p:nvPr>
            <p:ph type="subTitle" idx="1"/>
          </p:nvPr>
        </p:nvSpPr>
        <p:spPr>
          <a:xfrm>
            <a:off x="92364" y="4632325"/>
            <a:ext cx="4405745" cy="2353265"/>
          </a:xfrm>
        </p:spPr>
        <p:txBody>
          <a:bodyPr>
            <a:noAutofit/>
          </a:bodyPr>
          <a:lstStyle/>
          <a:p>
            <a:pPr algn="l"/>
            <a:r>
              <a:rPr lang="en-ZA" dirty="0"/>
              <a:t>Briefing to the Portfolio Committee on Higher Education, Science and Innovation</a:t>
            </a:r>
          </a:p>
          <a:p>
            <a:pPr algn="l"/>
            <a:r>
              <a:rPr lang="en-GB" sz="1800" smtClean="0">
                <a:solidFill>
                  <a:srgbClr val="FF0000"/>
                </a:solidFill>
              </a:rPr>
              <a:t>10 </a:t>
            </a:r>
            <a:r>
              <a:rPr lang="en-GB" sz="1800" dirty="0">
                <a:solidFill>
                  <a:srgbClr val="FF0000"/>
                </a:solidFill>
              </a:rPr>
              <a:t>May 2023</a:t>
            </a:r>
            <a:endParaRPr lang="en-ZA" sz="900" dirty="0">
              <a:solidFill>
                <a:srgbClr val="FF0000"/>
              </a:solidFill>
            </a:endParaRPr>
          </a:p>
        </p:txBody>
      </p:sp>
      <p:sp>
        <p:nvSpPr>
          <p:cNvPr id="4" name="Slide Number Placeholder 3"/>
          <p:cNvSpPr>
            <a:spLocks noGrp="1"/>
          </p:cNvSpPr>
          <p:nvPr>
            <p:ph type="sldNum" sz="quarter" idx="12"/>
          </p:nvPr>
        </p:nvSpPr>
        <p:spPr/>
        <p:txBody>
          <a:bodyPr/>
          <a:lstStyle/>
          <a:p>
            <a:fld id="{CCFA6FF4-6049-45A2-8BD4-4A912823597D}" type="slidenum">
              <a:rPr lang="en-ZA" smtClean="0"/>
              <a:pPr/>
              <a:t>1</a:t>
            </a:fld>
            <a:endParaRPr lang="en-ZA" dirty="0"/>
          </a:p>
        </p:txBody>
      </p:sp>
    </p:spTree>
    <p:extLst>
      <p:ext uri="{BB962C8B-B14F-4D97-AF65-F5344CB8AC3E}">
        <p14:creationId xmlns:p14="http://schemas.microsoft.com/office/powerpoint/2010/main" xmlns="" val="237072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67280" y="5760620"/>
            <a:ext cx="2014538" cy="276225"/>
          </a:xfrm>
          <a:prstGeom prst="rect">
            <a:avLst/>
          </a:prstGeom>
          <a:noFill/>
        </p:spPr>
        <p:txBody>
          <a:bodyPr>
            <a:spAutoFit/>
          </a:bodyPr>
          <a:lstStyle/>
          <a:p>
            <a:pPr>
              <a:defRPr/>
            </a:pPr>
            <a:r>
              <a:rPr lang="en-ZA" sz="1200" b="1" i="1" dirty="0">
                <a:solidFill>
                  <a:prstClr val="black"/>
                </a:solidFill>
                <a:cs typeface="Arial" panose="020B0604020202020204" pitchFamily="34" charset="0"/>
              </a:rPr>
              <a:t> </a:t>
            </a:r>
          </a:p>
        </p:txBody>
      </p:sp>
      <p:sp>
        <p:nvSpPr>
          <p:cNvPr id="3" name="Title 2"/>
          <p:cNvSpPr>
            <a:spLocks noGrp="1"/>
          </p:cNvSpPr>
          <p:nvPr>
            <p:ph type="title"/>
          </p:nvPr>
        </p:nvSpPr>
        <p:spPr>
          <a:xfrm>
            <a:off x="734666" y="277019"/>
            <a:ext cx="8866534" cy="662782"/>
          </a:xfrm>
        </p:spPr>
        <p:txBody>
          <a:bodyPr>
            <a:normAutofit fontScale="90000"/>
          </a:bodyPr>
          <a:lstStyle/>
          <a:p>
            <a:r>
              <a:rPr lang="en-ZA" dirty="0"/>
              <a:t>Senior Management Structure</a:t>
            </a:r>
          </a:p>
        </p:txBody>
      </p:sp>
      <p:grpSp>
        <p:nvGrpSpPr>
          <p:cNvPr id="4" name="Group 3"/>
          <p:cNvGrpSpPr/>
          <p:nvPr/>
        </p:nvGrpSpPr>
        <p:grpSpPr>
          <a:xfrm>
            <a:off x="1223688" y="939801"/>
            <a:ext cx="8693198" cy="5944324"/>
            <a:chOff x="1808479" y="679996"/>
            <a:chExt cx="8983969" cy="5944324"/>
          </a:xfrm>
        </p:grpSpPr>
        <p:graphicFrame>
          <p:nvGraphicFramePr>
            <p:cNvPr id="11" name="Diagram 10"/>
            <p:cNvGraphicFramePr/>
            <p:nvPr>
              <p:extLst/>
            </p:nvPr>
          </p:nvGraphicFramePr>
          <p:xfrm>
            <a:off x="1808479" y="1310640"/>
            <a:ext cx="8983969" cy="531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906395" y="2734555"/>
              <a:ext cx="931285" cy="892566"/>
            </a:xfrm>
            <a:prstGeom prst="ellipse">
              <a:avLst/>
            </a:prstGeom>
            <a:blipFill>
              <a:blip r:embed="rId8" cstate="print">
                <a:extLst>
                  <a:ext uri="{BEBA8EAE-BF5A-486C-A8C5-ECC9F3942E4B}">
                    <a14:imgProps xmlns:a14="http://schemas.microsoft.com/office/drawing/2010/main" xmlns="">
                      <a14:imgLayer r:embed="rId9">
                        <a14:imgEffect>
                          <a14:saturation sat="0"/>
                        </a14:imgEffect>
                      </a14:imgLayer>
                    </a14:imgProps>
                  </a:ext>
                  <a:ext uri="{28A0092B-C50C-407E-A947-70E740481C1C}">
                    <a14:useLocalDpi xmlns:a14="http://schemas.microsoft.com/office/drawing/2010/main" xmlns="" val="0"/>
                  </a:ext>
                </a:extLst>
              </a:blip>
              <a:srcRect/>
              <a:stretch>
                <a:fillRect t="-25000" b="-2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7"/>
            <p:cNvSpPr/>
            <p:nvPr/>
          </p:nvSpPr>
          <p:spPr>
            <a:xfrm>
              <a:off x="6983599" y="4234384"/>
              <a:ext cx="1029449" cy="1029449"/>
            </a:xfrm>
            <a:prstGeom prst="ellipse">
              <a:avLst/>
            </a:prstGeom>
            <a:blipFill>
              <a:blip r:embed="rId10" cstate="print">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Oval 8"/>
            <p:cNvSpPr/>
            <p:nvPr/>
          </p:nvSpPr>
          <p:spPr>
            <a:xfrm>
              <a:off x="4597083" y="4234383"/>
              <a:ext cx="1029449" cy="1029449"/>
            </a:xfrm>
            <a:prstGeom prst="ellipse">
              <a:avLst/>
            </a:prstGeom>
            <a:blipFill>
              <a:blip r:embed="rId12" cstate="print">
                <a:extLst>
                  <a:ext uri="{BEBA8EAE-BF5A-486C-A8C5-ECC9F3942E4B}">
                    <a14:imgProps xmlns:a14="http://schemas.microsoft.com/office/drawing/2010/main" xmlns="">
                      <a14:imgLayer r:embed="rId13">
                        <a14:imgEffect>
                          <a14:saturation sat="0"/>
                        </a14:imgEffect>
                      </a14:imgLayer>
                    </a14:imgProps>
                  </a:ext>
                  <a:ext uri="{28A0092B-C50C-407E-A947-70E740481C1C}">
                    <a14:useLocalDpi xmlns:a14="http://schemas.microsoft.com/office/drawing/2010/main" xmlns=""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9"/>
            <p:cNvSpPr/>
            <p:nvPr/>
          </p:nvSpPr>
          <p:spPr>
            <a:xfrm>
              <a:off x="2257755" y="4234384"/>
              <a:ext cx="982262" cy="938761"/>
            </a:xfrm>
            <a:prstGeom prst="ellipse">
              <a:avLst/>
            </a:prstGeom>
            <a:blipFill>
              <a:blip r:embed="rId14" cstate="print">
                <a:extLst>
                  <a:ext uri="{BEBA8EAE-BF5A-486C-A8C5-ECC9F3942E4B}">
                    <a14:imgProps xmlns:a14="http://schemas.microsoft.com/office/drawing/2010/main" xmlns="">
                      <a14:imgLayer r:embed="rId15">
                        <a14:imgEffect>
                          <a14:saturation sat="0"/>
                        </a14:imgEffect>
                      </a14:imgLayer>
                    </a14:imgProps>
                  </a:ext>
                  <a:ext uri="{28A0092B-C50C-407E-A947-70E740481C1C}">
                    <a14:useLocalDpi xmlns:a14="http://schemas.microsoft.com/office/drawing/2010/main" xmlns=""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 name="Picture 1"/>
            <p:cNvPicPr>
              <a:picLocks noChangeAspect="1"/>
            </p:cNvPicPr>
            <p:nvPr/>
          </p:nvPicPr>
          <p:blipFill>
            <a:blip r:embed="rId16" cstate="print">
              <a:extLst>
                <a:ext uri="{BEBA8EAE-BF5A-486C-A8C5-ECC9F3942E4B}">
                  <a14:imgProps xmlns:a14="http://schemas.microsoft.com/office/drawing/2010/main" xmlns="">
                    <a14:imgLayer r:embed="rId17">
                      <a14:imgEffect>
                        <a14:saturation sat="0"/>
                      </a14:imgEffect>
                    </a14:imgLayer>
                  </a14:imgProps>
                </a:ext>
              </a:extLst>
            </a:blip>
            <a:stretch>
              <a:fillRect/>
            </a:stretch>
          </p:blipFill>
          <p:spPr>
            <a:xfrm>
              <a:off x="9370115" y="4118383"/>
              <a:ext cx="1031359" cy="11454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descr="https://pacofs.co.za/wp-content/uploads/2023/02/ceoportraitmedia.jpg"/>
            <p:cNvPicPr>
              <a:picLocks noChangeAspect="1" noChangeArrowheads="1"/>
            </p:cNvPicPr>
            <p:nvPr/>
          </p:nvPicPr>
          <p:blipFill rotWithShape="1">
            <a:blip r:embed="rId18" cstate="print">
              <a:extLst>
                <a:ext uri="{BEBA8EAE-BF5A-486C-A8C5-ECC9F3942E4B}">
                  <a14:imgProps xmlns:a14="http://schemas.microsoft.com/office/drawing/2010/main" xmlns="">
                    <a14:imgLayer r:embed="rId19">
                      <a14:imgEffect>
                        <a14:backgroundRemoval t="10000" b="90000" l="10000" r="90000"/>
                      </a14:imgEffect>
                      <a14:imgEffect>
                        <a14:saturation sat="0"/>
                      </a14:imgEffect>
                    </a14:imgLayer>
                  </a14:imgProps>
                </a:ext>
                <a:ext uri="{28A0092B-C50C-407E-A947-70E740481C1C}">
                  <a14:useLocalDpi xmlns:a14="http://schemas.microsoft.com/office/drawing/2010/main" xmlns="" val="0"/>
                </a:ext>
              </a:extLst>
            </a:blip>
            <a:srcRect l="32810" t="19124" r="27562" b="34830"/>
            <a:stretch/>
          </p:blipFill>
          <p:spPr bwMode="auto">
            <a:xfrm>
              <a:off x="5688619" y="679996"/>
              <a:ext cx="1149061" cy="10834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grpSp>
      <p:sp>
        <p:nvSpPr>
          <p:cNvPr id="5" name="Slide Number Placeholder 4"/>
          <p:cNvSpPr>
            <a:spLocks noGrp="1"/>
          </p:cNvSpPr>
          <p:nvPr>
            <p:ph type="sldNum" sz="quarter" idx="12"/>
          </p:nvPr>
        </p:nvSpPr>
        <p:spPr/>
        <p:txBody>
          <a:bodyPr/>
          <a:lstStyle/>
          <a:p>
            <a:fld id="{CCFA6FF4-6049-45A2-8BD4-4A912823597D}" type="slidenum">
              <a:rPr lang="en-ZA" smtClean="0"/>
              <a:pPr/>
              <a:t>10</a:t>
            </a:fld>
            <a:endParaRPr lang="en-ZA" dirty="0"/>
          </a:p>
        </p:txBody>
      </p:sp>
    </p:spTree>
    <p:extLst>
      <p:ext uri="{BB962C8B-B14F-4D97-AF65-F5344CB8AC3E}">
        <p14:creationId xmlns:p14="http://schemas.microsoft.com/office/powerpoint/2010/main" xmlns="" val="41159411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t>Legislative Mandate &amp; Other National Imperatives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53456951"/>
              </p:ext>
            </p:extLst>
          </p:nvPr>
        </p:nvGraphicFramePr>
        <p:xfrm>
          <a:off x="767764" y="1424858"/>
          <a:ext cx="10596937" cy="3691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486C3A0-F8DC-4A00-AC34-B2681177F542}" type="slidenum">
              <a:rPr lang="en-US" smtClean="0"/>
              <a:pPr/>
              <a:t>11</a:t>
            </a:fld>
            <a:endParaRPr lang="en-US" dirty="0"/>
          </a:p>
        </p:txBody>
      </p:sp>
      <p:grpSp>
        <p:nvGrpSpPr>
          <p:cNvPr id="28" name="Group 27"/>
          <p:cNvGrpSpPr/>
          <p:nvPr/>
        </p:nvGrpSpPr>
        <p:grpSpPr>
          <a:xfrm>
            <a:off x="767764" y="5206472"/>
            <a:ext cx="5143179" cy="896847"/>
            <a:chOff x="767764" y="5206472"/>
            <a:chExt cx="5143179" cy="896847"/>
          </a:xfrm>
        </p:grpSpPr>
        <p:sp>
          <p:nvSpPr>
            <p:cNvPr id="7" name="Rounded Rectangle 6"/>
            <p:cNvSpPr/>
            <p:nvPr/>
          </p:nvSpPr>
          <p:spPr>
            <a:xfrm>
              <a:off x="892628" y="5206472"/>
              <a:ext cx="5018315" cy="896847"/>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txBox="1"/>
            <p:nvPr/>
          </p:nvSpPr>
          <p:spPr>
            <a:xfrm>
              <a:off x="767764" y="5232739"/>
              <a:ext cx="5127767" cy="844312"/>
            </a:xfrm>
            <a:prstGeom prst="rect">
              <a:avLst/>
            </a:prstGeom>
            <a:solidFill>
              <a:srgbClr val="FF0000"/>
            </a:solidFill>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dirty="0"/>
                <a:t>Skills Strategy in Support of the South African Economic </a:t>
              </a:r>
              <a:r>
                <a:rPr lang="en-US" kern="1200" dirty="0"/>
                <a:t>Reconstruction and Recovery Plan and Implementation Plan (March 2022)</a:t>
              </a:r>
            </a:p>
          </p:txBody>
        </p:sp>
      </p:grpSp>
      <p:grpSp>
        <p:nvGrpSpPr>
          <p:cNvPr id="27" name="Group 26"/>
          <p:cNvGrpSpPr/>
          <p:nvPr/>
        </p:nvGrpSpPr>
        <p:grpSpPr>
          <a:xfrm>
            <a:off x="833963" y="6169101"/>
            <a:ext cx="5076979" cy="604909"/>
            <a:chOff x="833963" y="6169101"/>
            <a:chExt cx="5076979" cy="604909"/>
          </a:xfrm>
        </p:grpSpPr>
        <p:sp>
          <p:nvSpPr>
            <p:cNvPr id="10" name="Rounded Rectangle 9"/>
            <p:cNvSpPr/>
            <p:nvPr/>
          </p:nvSpPr>
          <p:spPr>
            <a:xfrm>
              <a:off x="833963" y="6169101"/>
              <a:ext cx="5076979" cy="604909"/>
            </a:xfrm>
            <a:prstGeom prst="roundRect">
              <a:avLst>
                <a:gd name="adj" fmla="val 10000"/>
              </a:avLst>
            </a:pr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txBox="1"/>
            <p:nvPr/>
          </p:nvSpPr>
          <p:spPr>
            <a:xfrm>
              <a:off x="898952" y="6186818"/>
              <a:ext cx="4947002" cy="56947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Occupational Qualifications Sub-Framework (OQSF), 2021</a:t>
              </a:r>
            </a:p>
          </p:txBody>
        </p:sp>
      </p:grpSp>
      <p:grpSp>
        <p:nvGrpSpPr>
          <p:cNvPr id="26" name="Group 25"/>
          <p:cNvGrpSpPr/>
          <p:nvPr/>
        </p:nvGrpSpPr>
        <p:grpSpPr>
          <a:xfrm>
            <a:off x="6259285" y="6158406"/>
            <a:ext cx="5171616" cy="611546"/>
            <a:chOff x="6259285" y="6158406"/>
            <a:chExt cx="5171616" cy="611546"/>
          </a:xfrm>
        </p:grpSpPr>
        <p:sp>
          <p:nvSpPr>
            <p:cNvPr id="13" name="Rounded Rectangle 12"/>
            <p:cNvSpPr/>
            <p:nvPr/>
          </p:nvSpPr>
          <p:spPr>
            <a:xfrm>
              <a:off x="6259285" y="6158406"/>
              <a:ext cx="5171616" cy="611546"/>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txBox="1"/>
            <p:nvPr/>
          </p:nvSpPr>
          <p:spPr>
            <a:xfrm>
              <a:off x="6325485" y="6176317"/>
              <a:ext cx="5039216" cy="5757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Ministerial Determination, 2020</a:t>
              </a:r>
            </a:p>
          </p:txBody>
        </p:sp>
      </p:grpSp>
      <p:grpSp>
        <p:nvGrpSpPr>
          <p:cNvPr id="25" name="Group 24"/>
          <p:cNvGrpSpPr/>
          <p:nvPr/>
        </p:nvGrpSpPr>
        <p:grpSpPr>
          <a:xfrm>
            <a:off x="6249300" y="5189453"/>
            <a:ext cx="5171616" cy="896847"/>
            <a:chOff x="6249300" y="5189453"/>
            <a:chExt cx="5171616" cy="896847"/>
          </a:xfrm>
        </p:grpSpPr>
        <p:sp>
          <p:nvSpPr>
            <p:cNvPr id="16" name="Rounded Rectangle 15"/>
            <p:cNvSpPr/>
            <p:nvPr/>
          </p:nvSpPr>
          <p:spPr>
            <a:xfrm>
              <a:off x="6249300" y="5189453"/>
              <a:ext cx="5171616" cy="896847"/>
            </a:xfrm>
            <a:prstGeom prst="roundRect">
              <a:avLst>
                <a:gd name="adj" fmla="val 10000"/>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txBox="1"/>
            <p:nvPr/>
          </p:nvSpPr>
          <p:spPr>
            <a:xfrm>
              <a:off x="6265183" y="5215720"/>
              <a:ext cx="5139850" cy="844312"/>
            </a:xfrm>
            <a:prstGeom prst="rect">
              <a:avLst/>
            </a:prstGeom>
            <a:solidFill>
              <a:schemeClr val="tx1">
                <a:lumMod val="50000"/>
                <a:lumOff val="50000"/>
              </a:schemeClr>
            </a:solidFill>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dirty="0"/>
                <a:t>National Plan for Post School Education and Training (2021 – 2030)</a:t>
              </a:r>
              <a:endParaRPr lang="en-US" kern="1200" dirty="0"/>
            </a:p>
          </p:txBody>
        </p:sp>
      </p:grpSp>
    </p:spTree>
    <p:extLst>
      <p:ext uri="{BB962C8B-B14F-4D97-AF65-F5344CB8AC3E}">
        <p14:creationId xmlns:p14="http://schemas.microsoft.com/office/powerpoint/2010/main" xmlns="" val="30473661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230085"/>
          </a:xfrm>
        </p:spPr>
        <p:txBody>
          <a:bodyPr>
            <a:noAutofit/>
          </a:bodyPr>
          <a:lstStyle/>
          <a:p>
            <a:r>
              <a:rPr lang="en-ZA" dirty="0" smtClean="0"/>
              <a:t>QCTO Mandate as per the  </a:t>
            </a:r>
            <a:r>
              <a:rPr lang="en-ZA" dirty="0"/>
              <a:t>National Qualifications Framework </a:t>
            </a:r>
            <a:r>
              <a:rPr lang="en-ZA" dirty="0" smtClean="0"/>
              <a:t>Act </a:t>
            </a:r>
            <a:endParaRPr lang="en-ZA" dirty="0"/>
          </a:p>
        </p:txBody>
      </p:sp>
      <p:sp>
        <p:nvSpPr>
          <p:cNvPr id="3" name="Content Placeholder 2"/>
          <p:cNvSpPr>
            <a:spLocks noGrp="1"/>
          </p:cNvSpPr>
          <p:nvPr>
            <p:ph idx="1"/>
          </p:nvPr>
        </p:nvSpPr>
        <p:spPr>
          <a:xfrm>
            <a:off x="838200" y="1480457"/>
            <a:ext cx="10515600" cy="4696506"/>
          </a:xfrm>
        </p:spPr>
        <p:txBody>
          <a:bodyPr>
            <a:normAutofit fontScale="92500" lnSpcReduction="20000"/>
          </a:bodyPr>
          <a:lstStyle/>
          <a:p>
            <a:r>
              <a:rPr lang="en-US" dirty="0"/>
              <a:t>Develop and manage its sub-framework, make recommendations and advise the Minister on matters relating to its Sub-Framework.</a:t>
            </a:r>
            <a:endParaRPr lang="en-ZA" dirty="0"/>
          </a:p>
          <a:p>
            <a:pPr lvl="0"/>
            <a:r>
              <a:rPr lang="en-US" dirty="0"/>
              <a:t>Consider and agree on level descriptors ensuring that they remain current and appropriate.</a:t>
            </a:r>
            <a:endParaRPr lang="en-ZA" dirty="0"/>
          </a:p>
          <a:p>
            <a:pPr lvl="0"/>
            <a:r>
              <a:rPr lang="en-US" dirty="0"/>
              <a:t>Develop and recommend qualifications to the South African Qualifications Authority for registration.</a:t>
            </a:r>
            <a:endParaRPr lang="en-ZA" dirty="0"/>
          </a:p>
          <a:p>
            <a:pPr lvl="0"/>
            <a:r>
              <a:rPr lang="en-US" dirty="0"/>
              <a:t>Develop and implement a quality assurance policy for registered qualifications.</a:t>
            </a:r>
            <a:endParaRPr lang="en-ZA" dirty="0"/>
          </a:p>
          <a:p>
            <a:pPr lvl="0"/>
            <a:r>
              <a:rPr lang="en-US" dirty="0"/>
              <a:t>Maintain a database of learner achievements and submit learners’ achievement data to SAQA for recording on the National Learner’s Records Database.</a:t>
            </a:r>
            <a:endParaRPr lang="en-ZA" dirty="0"/>
          </a:p>
          <a:p>
            <a:pPr lvl="0"/>
            <a:r>
              <a:rPr lang="en-US" dirty="0"/>
              <a:t>Conduct or commission and publish research.</a:t>
            </a:r>
            <a:endParaRPr lang="en-ZA" dirty="0"/>
          </a:p>
          <a:p>
            <a:r>
              <a:rPr lang="en-ZA" dirty="0"/>
              <a:t>Inform the public about its sub-framework.</a:t>
            </a:r>
          </a:p>
        </p:txBody>
      </p:sp>
      <p:sp>
        <p:nvSpPr>
          <p:cNvPr id="4" name="Slide Number Placeholder 3"/>
          <p:cNvSpPr>
            <a:spLocks noGrp="1"/>
          </p:cNvSpPr>
          <p:nvPr>
            <p:ph type="sldNum" sz="quarter" idx="12"/>
          </p:nvPr>
        </p:nvSpPr>
        <p:spPr/>
        <p:txBody>
          <a:bodyPr/>
          <a:lstStyle/>
          <a:p>
            <a:fld id="{CCFA6FF4-6049-45A2-8BD4-4A912823597D}" type="slidenum">
              <a:rPr lang="en-ZA" smtClean="0"/>
              <a:pPr/>
              <a:t>12</a:t>
            </a:fld>
            <a:endParaRPr lang="en-ZA" dirty="0"/>
          </a:p>
        </p:txBody>
      </p:sp>
    </p:spTree>
    <p:extLst>
      <p:ext uri="{BB962C8B-B14F-4D97-AF65-F5344CB8AC3E}">
        <p14:creationId xmlns:p14="http://schemas.microsoft.com/office/powerpoint/2010/main" xmlns="" val="23738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152401"/>
            <a:ext cx="11179628" cy="1208313"/>
          </a:xfrm>
        </p:spPr>
        <p:txBody>
          <a:bodyPr>
            <a:noAutofit/>
          </a:bodyPr>
          <a:lstStyle/>
          <a:p>
            <a:r>
              <a:rPr lang="en-ZA" dirty="0" smtClean="0"/>
              <a:t>QCTO Mandate as per the Skills Development Act</a:t>
            </a:r>
            <a:endParaRPr lang="en-ZA" dirty="0"/>
          </a:p>
        </p:txBody>
      </p:sp>
      <p:sp>
        <p:nvSpPr>
          <p:cNvPr id="3" name="Content Placeholder 2"/>
          <p:cNvSpPr>
            <a:spLocks noGrp="1"/>
          </p:cNvSpPr>
          <p:nvPr>
            <p:ph idx="1"/>
          </p:nvPr>
        </p:nvSpPr>
        <p:spPr>
          <a:xfrm>
            <a:off x="838200" y="1143000"/>
            <a:ext cx="10515600" cy="5033963"/>
          </a:xfrm>
        </p:spPr>
        <p:txBody>
          <a:bodyPr>
            <a:noAutofit/>
          </a:bodyPr>
          <a:lstStyle/>
          <a:p>
            <a:r>
              <a:rPr lang="en-GB" sz="2400" dirty="0"/>
              <a:t>The QCTO mandate is also outlined in the Skills Development Act No. 97 of 1998, as amended. Section 26H of the ACT outlines the functions of QCTO:   Subject to any policy issued by the Minister in terms of section 26F,  the QCTO is responsible terms of section 26F, the QCTO responsible for-</a:t>
            </a:r>
          </a:p>
          <a:p>
            <a:r>
              <a:rPr lang="en-GB" sz="2400" dirty="0"/>
              <a:t>(a) establishing and maintaining occupational standards and qualifications</a:t>
            </a:r>
          </a:p>
          <a:p>
            <a:r>
              <a:rPr lang="en-GB" sz="2400" dirty="0"/>
              <a:t>(b) the quality assurance of occupational standards and qualifications and learning in and for the workplace;</a:t>
            </a:r>
          </a:p>
          <a:p>
            <a:r>
              <a:rPr lang="en-GB" sz="2400" dirty="0"/>
              <a:t>(c) designing and developing occupational standards and qualifications and submitting them to the South African Qualifications Authority for registration on the National Qualifications Framework;</a:t>
            </a:r>
          </a:p>
          <a:p>
            <a:r>
              <a:rPr lang="en-GB" sz="2400" dirty="0"/>
              <a:t>(d) ensuring the quality of occupational standards and qualifications and learning in and for the workplace;</a:t>
            </a:r>
          </a:p>
        </p:txBody>
      </p:sp>
      <p:sp>
        <p:nvSpPr>
          <p:cNvPr id="4" name="Slide Number Placeholder 3"/>
          <p:cNvSpPr>
            <a:spLocks noGrp="1"/>
          </p:cNvSpPr>
          <p:nvPr>
            <p:ph type="sldNum" sz="quarter" idx="12"/>
          </p:nvPr>
        </p:nvSpPr>
        <p:spPr/>
        <p:txBody>
          <a:bodyPr/>
          <a:lstStyle/>
          <a:p>
            <a:fld id="{CCFA6FF4-6049-45A2-8BD4-4A912823597D}" type="slidenum">
              <a:rPr lang="en-ZA" smtClean="0"/>
              <a:pPr/>
              <a:t>13</a:t>
            </a:fld>
            <a:endParaRPr lang="en-ZA" dirty="0"/>
          </a:p>
        </p:txBody>
      </p:sp>
    </p:spTree>
    <p:extLst>
      <p:ext uri="{BB962C8B-B14F-4D97-AF65-F5344CB8AC3E}">
        <p14:creationId xmlns:p14="http://schemas.microsoft.com/office/powerpoint/2010/main" xmlns="" val="363855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000"/>
            <a:ext cx="10515600" cy="1011789"/>
          </a:xfrm>
        </p:spPr>
        <p:txBody>
          <a:bodyPr>
            <a:normAutofit/>
          </a:bodyPr>
          <a:lstStyle/>
          <a:p>
            <a:r>
              <a:rPr lang="en-GB" dirty="0" smtClean="0"/>
              <a:t>Strategic Plan 2020/2021-2024/2025</a:t>
            </a:r>
            <a:endParaRPr lang="en-ZA" dirty="0"/>
          </a:p>
        </p:txBody>
      </p:sp>
      <p:sp>
        <p:nvSpPr>
          <p:cNvPr id="14" name="Content Placeholder 13"/>
          <p:cNvSpPr>
            <a:spLocks noGrp="1"/>
          </p:cNvSpPr>
          <p:nvPr>
            <p:ph idx="1"/>
          </p:nvPr>
        </p:nvSpPr>
        <p:spPr>
          <a:xfrm>
            <a:off x="838200" y="987425"/>
            <a:ext cx="10515600" cy="4351338"/>
          </a:xfrm>
        </p:spPr>
        <p:txBody>
          <a:bodyPr>
            <a:noAutofit/>
          </a:bodyPr>
          <a:lstStyle/>
          <a:p>
            <a:r>
              <a:rPr lang="en-ZA" sz="2400" dirty="0"/>
              <a:t>The Revised Strategic Plan </a:t>
            </a:r>
            <a:r>
              <a:rPr lang="en-ZA" sz="2400" dirty="0" smtClean="0"/>
              <a:t>2020/2021- 2024/25 ensures </a:t>
            </a:r>
            <a:r>
              <a:rPr lang="en-ZA" sz="2400" dirty="0"/>
              <a:t>greater alignment between QCTO </a:t>
            </a:r>
            <a:r>
              <a:rPr lang="en-ZA" sz="2400" dirty="0" smtClean="0"/>
              <a:t>imperatives to the outcomes </a:t>
            </a:r>
            <a:r>
              <a:rPr lang="en-ZA" sz="2400" dirty="0"/>
              <a:t>and plans </a:t>
            </a:r>
            <a:r>
              <a:rPr lang="en-ZA" sz="2400" dirty="0" smtClean="0"/>
              <a:t>as contained in the:</a:t>
            </a:r>
          </a:p>
          <a:p>
            <a:pPr lvl="1">
              <a:buFont typeface="Wingdings" panose="05000000000000000000" pitchFamily="2" charset="2"/>
              <a:buChar char="Ø"/>
            </a:pPr>
            <a:r>
              <a:rPr lang="en-ZA" dirty="0" smtClean="0"/>
              <a:t>Revised </a:t>
            </a:r>
            <a:r>
              <a:rPr lang="en-ZA" dirty="0"/>
              <a:t>Medium Term Strategic Framework (MTSF) (</a:t>
            </a:r>
            <a:r>
              <a:rPr lang="en-GB" dirty="0"/>
              <a:t>Priority 3:  Education,  skills and  health)</a:t>
            </a:r>
            <a:r>
              <a:rPr lang="en-ZA" dirty="0"/>
              <a:t>, </a:t>
            </a:r>
            <a:endParaRPr lang="en-ZA" dirty="0" smtClean="0"/>
          </a:p>
          <a:p>
            <a:pPr lvl="1">
              <a:buFont typeface="Wingdings" panose="05000000000000000000" pitchFamily="2" charset="2"/>
              <a:buChar char="Ø"/>
            </a:pPr>
            <a:r>
              <a:rPr lang="en-ZA" dirty="0" smtClean="0"/>
              <a:t>Department’s </a:t>
            </a:r>
            <a:r>
              <a:rPr lang="en-ZA" dirty="0"/>
              <a:t>Revised Strategic Plan </a:t>
            </a:r>
            <a:endParaRPr lang="en-ZA" dirty="0" smtClean="0"/>
          </a:p>
          <a:p>
            <a:pPr lvl="1">
              <a:buFont typeface="Wingdings" panose="05000000000000000000" pitchFamily="2" charset="2"/>
              <a:buChar char="Ø"/>
            </a:pPr>
            <a:r>
              <a:rPr lang="en-ZA" dirty="0" smtClean="0"/>
              <a:t>Skills </a:t>
            </a:r>
            <a:r>
              <a:rPr lang="en-ZA" dirty="0"/>
              <a:t>Strategy in Support of the South African Economic Reconstruction and Recovery Plan (</a:t>
            </a:r>
            <a:r>
              <a:rPr lang="en-ZA" dirty="0" smtClean="0"/>
              <a:t>2022) (ERRSS)</a:t>
            </a:r>
          </a:p>
          <a:p>
            <a:pPr lvl="1">
              <a:buFont typeface="Wingdings" panose="05000000000000000000" pitchFamily="2" charset="2"/>
              <a:buChar char="Ø"/>
            </a:pPr>
            <a:r>
              <a:rPr lang="en-GB" dirty="0"/>
              <a:t>National Skills Development Plan 2030 (NSDP) (2019), </a:t>
            </a:r>
            <a:endParaRPr lang="en-GB" dirty="0" smtClean="0"/>
          </a:p>
          <a:p>
            <a:pPr lvl="1">
              <a:buFont typeface="Wingdings" panose="05000000000000000000" pitchFamily="2" charset="2"/>
              <a:buChar char="Ø"/>
            </a:pPr>
            <a:r>
              <a:rPr lang="en-GB" dirty="0" smtClean="0"/>
              <a:t>National </a:t>
            </a:r>
            <a:r>
              <a:rPr lang="en-GB" dirty="0"/>
              <a:t>Plan for Post School Education and Training (NP PSET), 2021 – 2030 (2021) </a:t>
            </a:r>
          </a:p>
          <a:p>
            <a:r>
              <a:rPr lang="en-ZA" sz="2400" dirty="0" smtClean="0"/>
              <a:t>This </a:t>
            </a:r>
            <a:r>
              <a:rPr lang="en-ZA" sz="2400" dirty="0"/>
              <a:t>is also evidenced in the current APP for </a:t>
            </a:r>
            <a:r>
              <a:rPr lang="en-ZA" sz="2400" dirty="0" smtClean="0"/>
              <a:t>2023/2024 which will </a:t>
            </a:r>
            <a:r>
              <a:rPr lang="en-ZA" sz="2400" dirty="0"/>
              <a:t>ensure an improved and synergised approach to the ever evolving skills development ecosystem as we move to the full implementation of the Occupational Qualifications Sub-Framework (OQSF) and the National Plan for Post School Education and Training (NP PSET) (2021 – 2030)</a:t>
            </a:r>
          </a:p>
        </p:txBody>
      </p:sp>
      <p:sp>
        <p:nvSpPr>
          <p:cNvPr id="3" name="Slide Number Placeholder 2"/>
          <p:cNvSpPr>
            <a:spLocks noGrp="1"/>
          </p:cNvSpPr>
          <p:nvPr>
            <p:ph type="sldNum" sz="quarter" idx="12"/>
          </p:nvPr>
        </p:nvSpPr>
        <p:spPr/>
        <p:txBody>
          <a:bodyPr/>
          <a:lstStyle/>
          <a:p>
            <a:fld id="{CCFA6FF4-6049-45A2-8BD4-4A912823597D}" type="slidenum">
              <a:rPr lang="en-ZA" smtClean="0"/>
              <a:pPr/>
              <a:t>14</a:t>
            </a:fld>
            <a:endParaRPr lang="en-ZA" dirty="0"/>
          </a:p>
        </p:txBody>
      </p:sp>
    </p:spTree>
    <p:extLst>
      <p:ext uri="{BB962C8B-B14F-4D97-AF65-F5344CB8AC3E}">
        <p14:creationId xmlns:p14="http://schemas.microsoft.com/office/powerpoint/2010/main" xmlns="" val="300971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anim calcmode="lin" valueType="num">
                                      <p:cBhvr>
                                        <p:cTn id="1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anim calcmode="lin" valueType="num">
                                      <p:cBhvr>
                                        <p:cTn id="2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1000"/>
                                        <p:tgtEl>
                                          <p:spTgt spid="14">
                                            <p:txEl>
                                              <p:pRg st="5" end="5"/>
                                            </p:txEl>
                                          </p:spTgt>
                                        </p:tgtEl>
                                      </p:cBhvr>
                                    </p:animEffect>
                                    <p:anim calcmode="lin" valueType="num">
                                      <p:cBhvr>
                                        <p:cTn id="3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Effect transition="in" filter="fade">
                                      <p:cBhvr>
                                        <p:cTn id="39" dur="1000"/>
                                        <p:tgtEl>
                                          <p:spTgt spid="14">
                                            <p:txEl>
                                              <p:pRg st="6" end="6"/>
                                            </p:txEl>
                                          </p:spTgt>
                                        </p:tgtEl>
                                      </p:cBhvr>
                                    </p:animEffect>
                                    <p:anim calcmode="lin" valueType="num">
                                      <p:cBhvr>
                                        <p:cTn id="4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30" y="678899"/>
            <a:ext cx="10422670" cy="1011789"/>
          </a:xfrm>
        </p:spPr>
        <p:txBody>
          <a:bodyPr>
            <a:normAutofit fontScale="90000"/>
          </a:bodyPr>
          <a:lstStyle/>
          <a:p>
            <a:r>
              <a:rPr lang="en-GB" dirty="0"/>
              <a:t>Strategic Plan </a:t>
            </a:r>
            <a:r>
              <a:rPr lang="en-GB" dirty="0" smtClean="0"/>
              <a:t>2020/2021-2024/2025 informed by National Policy Context</a:t>
            </a:r>
            <a:endParaRPr lang="en-ZA" dirty="0"/>
          </a:p>
        </p:txBody>
      </p:sp>
      <p:pic>
        <p:nvPicPr>
          <p:cNvPr id="4" name="Picture 3"/>
          <p:cNvPicPr>
            <a:picLocks noChangeAspect="1"/>
          </p:cNvPicPr>
          <p:nvPr/>
        </p:nvPicPr>
        <p:blipFill rotWithShape="1">
          <a:blip r:embed="rId3" cstate="print"/>
          <a:srcRect t="904" b="1"/>
          <a:stretch/>
        </p:blipFill>
        <p:spPr>
          <a:xfrm>
            <a:off x="180217" y="3419767"/>
            <a:ext cx="3301628" cy="232651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print"/>
          <a:srcRect/>
          <a:stretch/>
        </p:blipFill>
        <p:spPr>
          <a:xfrm>
            <a:off x="3895788" y="1989020"/>
            <a:ext cx="2706136" cy="386279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15735" y="2221937"/>
            <a:ext cx="2467577" cy="923330"/>
          </a:xfrm>
          <a:prstGeom prst="rect">
            <a:avLst/>
          </a:prstGeom>
        </p:spPr>
        <p:txBody>
          <a:bodyPr wrap="square">
            <a:spAutoFit/>
          </a:bodyPr>
          <a:lstStyle/>
          <a:p>
            <a:r>
              <a:rPr lang="en-GB" dirty="0"/>
              <a:t>QCTO contributes to </a:t>
            </a:r>
            <a:r>
              <a:rPr lang="en-GB" i="1" dirty="0"/>
              <a:t>Priority 3: Education, Skills and Health </a:t>
            </a:r>
            <a:endParaRPr lang="en-ZA" i="1" dirty="0"/>
          </a:p>
        </p:txBody>
      </p:sp>
      <p:sp>
        <p:nvSpPr>
          <p:cNvPr id="9" name="Rectangle 8"/>
          <p:cNvSpPr/>
          <p:nvPr/>
        </p:nvSpPr>
        <p:spPr>
          <a:xfrm>
            <a:off x="6739061" y="1989020"/>
            <a:ext cx="5452939" cy="1754326"/>
          </a:xfrm>
          <a:prstGeom prst="rect">
            <a:avLst/>
          </a:prstGeom>
        </p:spPr>
        <p:txBody>
          <a:bodyPr wrap="square">
            <a:spAutoFit/>
          </a:bodyPr>
          <a:lstStyle/>
          <a:p>
            <a:r>
              <a:rPr lang="en-GB" dirty="0" smtClean="0"/>
              <a:t>DHET Revised Strategic Plan. QCTO contributes to: </a:t>
            </a:r>
          </a:p>
          <a:p>
            <a:pPr marL="285750" indent="-285750">
              <a:buFont typeface="Arial" panose="020B0604020202020204" pitchFamily="34" charset="0"/>
              <a:buChar char="•"/>
            </a:pPr>
            <a:r>
              <a:rPr lang="en-GB" i="1" dirty="0" smtClean="0"/>
              <a:t>An </a:t>
            </a:r>
            <a:r>
              <a:rPr lang="en-GB" i="1" dirty="0"/>
              <a:t>integrated and coordinated PSET system. </a:t>
            </a:r>
            <a:endParaRPr lang="en-GB" i="1" dirty="0" smtClean="0"/>
          </a:p>
          <a:p>
            <a:pPr marL="285750" indent="-285750">
              <a:buFont typeface="Arial" panose="020B0604020202020204" pitchFamily="34" charset="0"/>
              <a:buChar char="•"/>
            </a:pPr>
            <a:r>
              <a:rPr lang="en-GB" i="1" dirty="0" smtClean="0"/>
              <a:t>Expanded </a:t>
            </a:r>
            <a:r>
              <a:rPr lang="en-GB" i="1" dirty="0"/>
              <a:t>access to PSET opportunities. </a:t>
            </a:r>
            <a:r>
              <a:rPr lang="en-GB" i="1" dirty="0" smtClean="0"/>
              <a:t>Improved </a:t>
            </a:r>
            <a:r>
              <a:rPr lang="en-GB" i="1" dirty="0"/>
              <a:t>success and efficiency of the PSET system. </a:t>
            </a:r>
          </a:p>
          <a:p>
            <a:pPr marL="285750" indent="-285750">
              <a:buFont typeface="Arial" panose="020B0604020202020204" pitchFamily="34" charset="0"/>
              <a:buChar char="•"/>
            </a:pPr>
            <a:r>
              <a:rPr lang="en-GB" i="1" dirty="0" smtClean="0"/>
              <a:t>Improved </a:t>
            </a:r>
            <a:r>
              <a:rPr lang="en-GB" i="1" dirty="0"/>
              <a:t>quality of PSET provisioning. </a:t>
            </a:r>
            <a:endParaRPr lang="en-GB" i="1" dirty="0" smtClean="0"/>
          </a:p>
          <a:p>
            <a:pPr marL="285750" indent="-285750">
              <a:buFont typeface="Arial" panose="020B0604020202020204" pitchFamily="34" charset="0"/>
              <a:buChar char="•"/>
            </a:pPr>
            <a:r>
              <a:rPr lang="en-GB" i="1" dirty="0" smtClean="0"/>
              <a:t>A </a:t>
            </a:r>
            <a:r>
              <a:rPr lang="en-GB" i="1" dirty="0"/>
              <a:t>responsive PSET system. </a:t>
            </a:r>
            <a:endParaRPr lang="en-ZA" i="1" dirty="0"/>
          </a:p>
        </p:txBody>
      </p:sp>
      <p:sp>
        <p:nvSpPr>
          <p:cNvPr id="3" name="Slide Number Placeholder 2"/>
          <p:cNvSpPr>
            <a:spLocks noGrp="1"/>
          </p:cNvSpPr>
          <p:nvPr>
            <p:ph type="sldNum" sz="quarter" idx="12"/>
          </p:nvPr>
        </p:nvSpPr>
        <p:spPr/>
        <p:txBody>
          <a:bodyPr/>
          <a:lstStyle/>
          <a:p>
            <a:fld id="{CCFA6FF4-6049-45A2-8BD4-4A912823597D}" type="slidenum">
              <a:rPr lang="en-ZA" smtClean="0"/>
              <a:pPr/>
              <a:t>15</a:t>
            </a:fld>
            <a:endParaRPr lang="en-ZA" dirty="0"/>
          </a:p>
        </p:txBody>
      </p:sp>
    </p:spTree>
    <p:extLst>
      <p:ext uri="{BB962C8B-B14F-4D97-AF65-F5344CB8AC3E}">
        <p14:creationId xmlns:p14="http://schemas.microsoft.com/office/powerpoint/2010/main" xmlns="" val="198689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8899"/>
            <a:ext cx="10096099" cy="1011789"/>
          </a:xfrm>
        </p:spPr>
        <p:txBody>
          <a:bodyPr>
            <a:noAutofit/>
          </a:bodyPr>
          <a:lstStyle/>
          <a:p>
            <a:r>
              <a:rPr lang="en-GB" dirty="0"/>
              <a:t>Strategic Plan 202/2021-2024/2025 informed by National Policy </a:t>
            </a:r>
            <a:r>
              <a:rPr lang="en-GB" dirty="0" smtClean="0"/>
              <a:t>Context</a:t>
            </a:r>
            <a:endParaRPr lang="en-ZA" dirty="0"/>
          </a:p>
        </p:txBody>
      </p:sp>
      <p:sp>
        <p:nvSpPr>
          <p:cNvPr id="9" name="Rectangle 8"/>
          <p:cNvSpPr/>
          <p:nvPr/>
        </p:nvSpPr>
        <p:spPr>
          <a:xfrm>
            <a:off x="258355" y="4782602"/>
            <a:ext cx="1867319" cy="1477328"/>
          </a:xfrm>
          <a:prstGeom prst="rect">
            <a:avLst/>
          </a:prstGeom>
        </p:spPr>
        <p:txBody>
          <a:bodyPr wrap="square">
            <a:spAutoFit/>
          </a:bodyPr>
          <a:lstStyle/>
          <a:p>
            <a:r>
              <a:rPr lang="en-GB" dirty="0" smtClean="0"/>
              <a:t>DHET: Skills Strategy was developed in response to ERRP </a:t>
            </a:r>
            <a:r>
              <a:rPr lang="en-GB" i="1" dirty="0" smtClean="0"/>
              <a:t>(June 2022)</a:t>
            </a:r>
            <a:endParaRPr lang="en-ZA" i="1" dirty="0"/>
          </a:p>
        </p:txBody>
      </p:sp>
      <p:pic>
        <p:nvPicPr>
          <p:cNvPr id="10" name="Picture 9"/>
          <p:cNvPicPr>
            <a:picLocks noChangeAspect="1"/>
          </p:cNvPicPr>
          <p:nvPr/>
        </p:nvPicPr>
        <p:blipFill>
          <a:blip r:embed="rId3" cstate="print"/>
          <a:stretch>
            <a:fillRect/>
          </a:stretch>
        </p:blipFill>
        <p:spPr>
          <a:xfrm rot="258921">
            <a:off x="6480862" y="3356264"/>
            <a:ext cx="2001704" cy="283237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4" cstate="print"/>
          <a:srcRect b="19882"/>
          <a:stretch/>
        </p:blipFill>
        <p:spPr>
          <a:xfrm>
            <a:off x="9581821" y="1488162"/>
            <a:ext cx="1885750" cy="220334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cstate="print"/>
          <a:stretch>
            <a:fillRect/>
          </a:stretch>
        </p:blipFill>
        <p:spPr>
          <a:xfrm>
            <a:off x="259893" y="1845235"/>
            <a:ext cx="1969685" cy="278282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6377137" y="1879149"/>
            <a:ext cx="2321388" cy="1200329"/>
          </a:xfrm>
          <a:prstGeom prst="rect">
            <a:avLst/>
          </a:prstGeom>
        </p:spPr>
        <p:txBody>
          <a:bodyPr wrap="square">
            <a:spAutoFit/>
          </a:bodyPr>
          <a:lstStyle/>
          <a:p>
            <a:r>
              <a:rPr lang="en-GB" dirty="0" smtClean="0"/>
              <a:t>QCTO developed Plan of Action in response to draft Skills Strategy in 2021 (</a:t>
            </a:r>
            <a:r>
              <a:rPr lang="en-GB" i="1" dirty="0" smtClean="0"/>
              <a:t>March 2021)</a:t>
            </a:r>
            <a:endParaRPr lang="en-ZA" i="1" dirty="0"/>
          </a:p>
        </p:txBody>
      </p:sp>
      <p:sp>
        <p:nvSpPr>
          <p:cNvPr id="15" name="Rectangle 14"/>
          <p:cNvSpPr/>
          <p:nvPr/>
        </p:nvSpPr>
        <p:spPr>
          <a:xfrm>
            <a:off x="9124968" y="3951606"/>
            <a:ext cx="2810357" cy="2308324"/>
          </a:xfrm>
          <a:prstGeom prst="rect">
            <a:avLst/>
          </a:prstGeom>
        </p:spPr>
        <p:txBody>
          <a:bodyPr wrap="square">
            <a:spAutoFit/>
          </a:bodyPr>
          <a:lstStyle/>
          <a:p>
            <a:r>
              <a:rPr lang="en-GB" dirty="0" smtClean="0"/>
              <a:t>QCTO has been reporting quarterly at TIF meetings to DHET on the progress made towards the implementation of its applicable </a:t>
            </a:r>
            <a:r>
              <a:rPr lang="en-GB" b="1" dirty="0" smtClean="0"/>
              <a:t>actions</a:t>
            </a:r>
            <a:r>
              <a:rPr lang="en-GB" dirty="0" smtClean="0"/>
              <a:t> – in response to </a:t>
            </a:r>
            <a:r>
              <a:rPr lang="en-GB" i="1" dirty="0" smtClean="0"/>
              <a:t>implementation plan (May 2022)</a:t>
            </a:r>
            <a:endParaRPr lang="en-ZA" i="1" dirty="0"/>
          </a:p>
        </p:txBody>
      </p:sp>
      <p:sp>
        <p:nvSpPr>
          <p:cNvPr id="20" name="Rectangle 19"/>
          <p:cNvSpPr/>
          <p:nvPr/>
        </p:nvSpPr>
        <p:spPr>
          <a:xfrm>
            <a:off x="2466149" y="1845235"/>
            <a:ext cx="3807084" cy="3970318"/>
          </a:xfrm>
          <a:prstGeom prst="rect">
            <a:avLst/>
          </a:prstGeom>
        </p:spPr>
        <p:txBody>
          <a:bodyPr wrap="square">
            <a:spAutoFit/>
          </a:bodyPr>
          <a:lstStyle/>
          <a:p>
            <a:r>
              <a:rPr lang="en-GB" dirty="0"/>
              <a:t>The strategy consists </a:t>
            </a:r>
            <a:r>
              <a:rPr lang="en-GB" dirty="0" smtClean="0"/>
              <a:t>of two </a:t>
            </a:r>
            <a:r>
              <a:rPr lang="en-GB" dirty="0"/>
              <a:t>dimensions, each of which outlines interventions and actions that support the implementation of the ERRP</a:t>
            </a:r>
            <a:r>
              <a:rPr lang="en-GB" dirty="0" smtClean="0"/>
              <a:t>.</a:t>
            </a:r>
          </a:p>
          <a:p>
            <a:endParaRPr lang="en-GB" b="1" dirty="0" smtClean="0"/>
          </a:p>
          <a:p>
            <a:r>
              <a:rPr lang="en-GB" b="1" dirty="0" smtClean="0">
                <a:solidFill>
                  <a:srgbClr val="FF0000"/>
                </a:solidFill>
              </a:rPr>
              <a:t>Dimension </a:t>
            </a:r>
            <a:r>
              <a:rPr lang="en-GB" b="1" dirty="0">
                <a:solidFill>
                  <a:srgbClr val="FF0000"/>
                </a:solidFill>
              </a:rPr>
              <a:t>1:</a:t>
            </a:r>
            <a:r>
              <a:rPr lang="en-GB" b="1" dirty="0"/>
              <a:t> </a:t>
            </a:r>
            <a:r>
              <a:rPr lang="en-GB" dirty="0"/>
              <a:t>Interventions focused on the provision of targeted E&amp;T programmes </a:t>
            </a:r>
            <a:r>
              <a:rPr lang="en-GB" i="1" dirty="0"/>
              <a:t>(6 interventions)</a:t>
            </a:r>
          </a:p>
          <a:p>
            <a:r>
              <a:rPr lang="en-GB" b="1" dirty="0">
                <a:solidFill>
                  <a:srgbClr val="FF0000"/>
                </a:solidFill>
              </a:rPr>
              <a:t>Dimension 2:</a:t>
            </a:r>
            <a:r>
              <a:rPr lang="en-GB" b="1" dirty="0"/>
              <a:t> </a:t>
            </a:r>
            <a:r>
              <a:rPr lang="en-GB" dirty="0"/>
              <a:t>Interventions focused on enabling and supporting education-to-work transitions </a:t>
            </a:r>
            <a:r>
              <a:rPr lang="en-GB" i="1" dirty="0"/>
              <a:t>(4 interventions)</a:t>
            </a:r>
            <a:endParaRPr lang="en-ZA" i="1" dirty="0"/>
          </a:p>
          <a:p>
            <a:r>
              <a:rPr lang="en-GB" dirty="0" smtClean="0"/>
              <a:t>Interventions has specific </a:t>
            </a:r>
            <a:r>
              <a:rPr lang="en-GB" b="1" dirty="0" smtClean="0"/>
              <a:t>actions</a:t>
            </a:r>
            <a:r>
              <a:rPr lang="en-GB" dirty="0" smtClean="0"/>
              <a:t> (where applicable) which the QCTO is required to respond to</a:t>
            </a:r>
            <a:endParaRPr lang="en-ZA" dirty="0"/>
          </a:p>
        </p:txBody>
      </p:sp>
      <p:sp>
        <p:nvSpPr>
          <p:cNvPr id="3" name="Slide Number Placeholder 2"/>
          <p:cNvSpPr>
            <a:spLocks noGrp="1"/>
          </p:cNvSpPr>
          <p:nvPr>
            <p:ph type="sldNum" sz="quarter" idx="12"/>
          </p:nvPr>
        </p:nvSpPr>
        <p:spPr/>
        <p:txBody>
          <a:bodyPr/>
          <a:lstStyle/>
          <a:p>
            <a:fld id="{CCFA6FF4-6049-45A2-8BD4-4A912823597D}" type="slidenum">
              <a:rPr lang="en-ZA" smtClean="0"/>
              <a:pPr/>
              <a:t>16</a:t>
            </a:fld>
            <a:endParaRPr lang="en-ZA" dirty="0"/>
          </a:p>
        </p:txBody>
      </p:sp>
    </p:spTree>
    <p:extLst>
      <p:ext uri="{BB962C8B-B14F-4D97-AF65-F5344CB8AC3E}">
        <p14:creationId xmlns:p14="http://schemas.microsoft.com/office/powerpoint/2010/main" xmlns="" val="65623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096099" cy="1184792"/>
          </a:xfrm>
        </p:spPr>
        <p:txBody>
          <a:bodyPr>
            <a:noAutofit/>
          </a:bodyPr>
          <a:lstStyle/>
          <a:p>
            <a:r>
              <a:rPr lang="en-GB" dirty="0"/>
              <a:t>Strategic Plan </a:t>
            </a:r>
            <a:r>
              <a:rPr lang="en-GB" dirty="0" smtClean="0"/>
              <a:t>2020/2021-2024/2025 </a:t>
            </a:r>
            <a:r>
              <a:rPr lang="en-GB" dirty="0"/>
              <a:t>informed by National Policy </a:t>
            </a:r>
            <a:r>
              <a:rPr lang="en-GB" dirty="0" smtClean="0"/>
              <a:t>Context</a:t>
            </a:r>
            <a:endParaRPr lang="en-ZA" dirty="0"/>
          </a:p>
        </p:txBody>
      </p:sp>
      <p:sp>
        <p:nvSpPr>
          <p:cNvPr id="3" name="Slide Number Placeholder 2"/>
          <p:cNvSpPr>
            <a:spLocks noGrp="1"/>
          </p:cNvSpPr>
          <p:nvPr>
            <p:ph type="sldNum" sz="quarter" idx="12"/>
          </p:nvPr>
        </p:nvSpPr>
        <p:spPr/>
        <p:txBody>
          <a:bodyPr/>
          <a:lstStyle/>
          <a:p>
            <a:fld id="{CCFA6FF4-6049-45A2-8BD4-4A912823597D}" type="slidenum">
              <a:rPr lang="en-ZA" smtClean="0"/>
              <a:pPr/>
              <a:t>17</a:t>
            </a:fld>
            <a:endParaRPr lang="en-ZA" dirty="0"/>
          </a:p>
        </p:txBody>
      </p:sp>
      <p:pic>
        <p:nvPicPr>
          <p:cNvPr id="13" name="Picture 12"/>
          <p:cNvPicPr>
            <a:picLocks noChangeAspect="1"/>
          </p:cNvPicPr>
          <p:nvPr/>
        </p:nvPicPr>
        <p:blipFill rotWithShape="1">
          <a:blip r:embed="rId3" cstate="print"/>
          <a:srcRect t="1046" r="2356" b="-1"/>
          <a:stretch/>
        </p:blipFill>
        <p:spPr>
          <a:xfrm>
            <a:off x="158241" y="2013098"/>
            <a:ext cx="2426553" cy="3446201"/>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cstate="print"/>
          <a:stretch>
            <a:fillRect/>
          </a:stretch>
        </p:blipFill>
        <p:spPr>
          <a:xfrm>
            <a:off x="2961404" y="1817145"/>
            <a:ext cx="3193904" cy="4090680"/>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6253279" y="1184793"/>
            <a:ext cx="5845629" cy="4893647"/>
          </a:xfrm>
          <a:prstGeom prst="rect">
            <a:avLst/>
          </a:prstGeom>
        </p:spPr>
        <p:txBody>
          <a:bodyPr wrap="square">
            <a:spAutoFit/>
          </a:bodyPr>
          <a:lstStyle/>
          <a:p>
            <a:pPr marL="342900" indent="-342900">
              <a:buFont typeface="Arial" panose="020B0604020202020204" pitchFamily="34" charset="0"/>
              <a:buChar char="•"/>
            </a:pPr>
            <a:r>
              <a:rPr lang="en-US" sz="2400" dirty="0"/>
              <a:t>The National Plan for Post-School Education and Training (NPPSET) sets out a roadmap for implementing the policy vision of the White Paper for Post-School Education and Training.</a:t>
            </a:r>
            <a:endParaRPr lang="en-ZA" sz="2400" dirty="0"/>
          </a:p>
          <a:p>
            <a:pPr marL="342900" indent="-342900">
              <a:buFont typeface="Arial" panose="020B0604020202020204" pitchFamily="34" charset="0"/>
              <a:buChar char="•"/>
            </a:pPr>
            <a:r>
              <a:rPr lang="en-US" sz="2400" dirty="0"/>
              <a:t>The NPPSET sets out key system goals, objectives, outcomes and strategies aimed at achieving an integrated, coordinated, expanded, responsive, cooperative, quality, efficient, successful and articulated post-school education and training (PSET) system over the period 2021/2022 to 2029/2030.</a:t>
            </a:r>
            <a:endParaRPr lang="en-ZA" sz="2400" dirty="0"/>
          </a:p>
        </p:txBody>
      </p:sp>
    </p:spTree>
    <p:extLst>
      <p:ext uri="{BB962C8B-B14F-4D97-AF65-F5344CB8AC3E}">
        <p14:creationId xmlns:p14="http://schemas.microsoft.com/office/powerpoint/2010/main" xmlns="" val="38771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Situational Analyses – Vision 2027 </a:t>
            </a:r>
            <a:endParaRPr lang="en-ZA" dirty="0"/>
          </a:p>
        </p:txBody>
      </p:sp>
      <p:sp>
        <p:nvSpPr>
          <p:cNvPr id="4" name="Slide Number Placeholder 3"/>
          <p:cNvSpPr>
            <a:spLocks noGrp="1"/>
          </p:cNvSpPr>
          <p:nvPr>
            <p:ph type="sldNum" sz="quarter" idx="12"/>
          </p:nvPr>
        </p:nvSpPr>
        <p:spPr/>
        <p:txBody>
          <a:bodyPr/>
          <a:lstStyle/>
          <a:p>
            <a:fld id="{CCFA6FF4-6049-45A2-8BD4-4A912823597D}" type="slidenum">
              <a:rPr lang="en-ZA" smtClean="0"/>
              <a:pPr/>
              <a:t>18</a:t>
            </a:fld>
            <a:endParaRPr lang="en-ZA" dirty="0"/>
          </a:p>
        </p:txBody>
      </p:sp>
      <p:pic>
        <p:nvPicPr>
          <p:cNvPr id="5" name="Content Placeholder 4"/>
          <p:cNvPicPr>
            <a:picLocks noGrp="1" noChangeAspect="1"/>
          </p:cNvPicPr>
          <p:nvPr>
            <p:ph idx="1"/>
          </p:nvPr>
        </p:nvPicPr>
        <p:blipFill>
          <a:blip r:embed="rId3" cstate="print"/>
          <a:stretch>
            <a:fillRect/>
          </a:stretch>
        </p:blipFill>
        <p:spPr>
          <a:xfrm rot="20583269">
            <a:off x="1365798" y="1875176"/>
            <a:ext cx="2760335" cy="403154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104934" y="2265707"/>
            <a:ext cx="4332979" cy="3416320"/>
          </a:xfrm>
          <a:prstGeom prst="rect">
            <a:avLst/>
          </a:prstGeom>
        </p:spPr>
        <p:txBody>
          <a:bodyPr wrap="square">
            <a:spAutoFit/>
          </a:bodyPr>
          <a:lstStyle/>
          <a:p>
            <a:r>
              <a:rPr lang="en-GB" sz="2400" b="1" i="1" dirty="0">
                <a:solidFill>
                  <a:srgbClr val="FF0000"/>
                </a:solidFill>
              </a:rPr>
              <a:t>Vision 2027 </a:t>
            </a:r>
            <a:r>
              <a:rPr lang="en-GB" sz="2400" dirty="0"/>
              <a:t>positions the QCTO as an agile, responsive and learning organisation that is critical to support government imperatives towards a demand led skills development ecosystem and in response to the ERRP towards the establishment of a developmental state.</a:t>
            </a:r>
            <a:endParaRPr lang="en-ZA" sz="2400" i="1" dirty="0"/>
          </a:p>
        </p:txBody>
      </p:sp>
    </p:spTree>
    <p:extLst>
      <p:ext uri="{BB962C8B-B14F-4D97-AF65-F5344CB8AC3E}">
        <p14:creationId xmlns:p14="http://schemas.microsoft.com/office/powerpoint/2010/main" xmlns="" val="183714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7203"/>
            <a:ext cx="10515600" cy="1011789"/>
          </a:xfrm>
        </p:spPr>
        <p:txBody>
          <a:bodyPr>
            <a:normAutofit/>
          </a:bodyPr>
          <a:lstStyle/>
          <a:p>
            <a:r>
              <a:rPr lang="en-ZA" dirty="0" smtClean="0"/>
              <a:t>Vision 2027 </a:t>
            </a:r>
            <a:r>
              <a:rPr lang="en-ZA" dirty="0"/>
              <a:t>and Legislative Context (cont.)</a:t>
            </a:r>
          </a:p>
        </p:txBody>
      </p:sp>
      <p:sp>
        <p:nvSpPr>
          <p:cNvPr id="3" name="Content Placeholder 2"/>
          <p:cNvSpPr>
            <a:spLocks noGrp="1"/>
          </p:cNvSpPr>
          <p:nvPr>
            <p:ph idx="1"/>
          </p:nvPr>
        </p:nvSpPr>
        <p:spPr>
          <a:xfrm>
            <a:off x="838200" y="1458686"/>
            <a:ext cx="10515600" cy="4718277"/>
          </a:xfrm>
        </p:spPr>
        <p:txBody>
          <a:bodyPr>
            <a:noAutofit/>
          </a:bodyPr>
          <a:lstStyle/>
          <a:p>
            <a:r>
              <a:rPr lang="en-GB" dirty="0" smtClean="0"/>
              <a:t>The Vision 2027 plan </a:t>
            </a:r>
            <a:r>
              <a:rPr lang="en-GB" dirty="0"/>
              <a:t>is forward-looking and seeks to achieve two (2) goals. </a:t>
            </a:r>
          </a:p>
          <a:p>
            <a:pPr lvl="1">
              <a:buFont typeface="Wingdings" panose="05000000000000000000" pitchFamily="2" charset="2"/>
              <a:buChar char="Ø"/>
            </a:pPr>
            <a:r>
              <a:rPr lang="en-GB" dirty="0"/>
              <a:t>Firstly,  to close out QCTO Vision 2020 </a:t>
            </a:r>
            <a:r>
              <a:rPr lang="en-GB" dirty="0" smtClean="0"/>
              <a:t>(t</a:t>
            </a:r>
            <a:r>
              <a:rPr lang="en-ZA" dirty="0" smtClean="0"/>
              <a:t>he </a:t>
            </a:r>
            <a:r>
              <a:rPr lang="en-ZA" dirty="0"/>
              <a:t>crux of </a:t>
            </a:r>
            <a:r>
              <a:rPr lang="en-ZA" dirty="0" smtClean="0"/>
              <a:t>Vision </a:t>
            </a:r>
            <a:r>
              <a:rPr lang="en-ZA" dirty="0"/>
              <a:t>2020 </a:t>
            </a:r>
            <a:r>
              <a:rPr lang="en-ZA" dirty="0" smtClean="0"/>
              <a:t>was </a:t>
            </a:r>
            <a:r>
              <a:rPr lang="en-ZA" dirty="0"/>
              <a:t>for the QCTO to perform ALL functions associated with qualifications management and quality </a:t>
            </a:r>
            <a:r>
              <a:rPr lang="en-ZA" dirty="0" smtClean="0"/>
              <a:t>assurance). </a:t>
            </a:r>
            <a:endParaRPr lang="en-ZA" dirty="0"/>
          </a:p>
          <a:p>
            <a:pPr lvl="1">
              <a:buFont typeface="Wingdings" panose="05000000000000000000" pitchFamily="2" charset="2"/>
              <a:buChar char="Ø"/>
            </a:pPr>
            <a:r>
              <a:rPr lang="en-GB" dirty="0" smtClean="0"/>
              <a:t>and </a:t>
            </a:r>
            <a:r>
              <a:rPr lang="en-GB" dirty="0"/>
              <a:t>secondly to consolidate and solidify the QCTO’s position as a Quality Council. In terms of the NQF Act (Act No.67 of 2008) Chapter 5 Section 27, the functions of QCs with regard to quality assurance within its sub- framework are to:</a:t>
            </a:r>
          </a:p>
          <a:p>
            <a:pPr marL="457200" lvl="1" indent="0">
              <a:buNone/>
            </a:pPr>
            <a:r>
              <a:rPr lang="en-GB" dirty="0"/>
              <a:t> </a:t>
            </a:r>
            <a:r>
              <a:rPr lang="en-GB" dirty="0" smtClean="0"/>
              <a:t>          (</a:t>
            </a:r>
            <a:r>
              <a:rPr lang="en-GB" dirty="0"/>
              <a:t>i) develop and implement policy for quality assurance;</a:t>
            </a:r>
          </a:p>
          <a:p>
            <a:pPr marL="457200" lvl="1" indent="0">
              <a:buNone/>
            </a:pPr>
            <a:r>
              <a:rPr lang="en-GB" dirty="0"/>
              <a:t> </a:t>
            </a:r>
            <a:r>
              <a:rPr lang="en-GB" dirty="0" smtClean="0"/>
              <a:t>          (</a:t>
            </a:r>
            <a:r>
              <a:rPr lang="en-GB" dirty="0"/>
              <a:t>ii) ensure the integrity and credibility of quality assurance;</a:t>
            </a:r>
          </a:p>
          <a:p>
            <a:pPr marL="457200" lvl="1" indent="0">
              <a:buNone/>
            </a:pPr>
            <a:r>
              <a:rPr lang="en-GB" dirty="0"/>
              <a:t> </a:t>
            </a:r>
            <a:r>
              <a:rPr lang="en-GB" dirty="0" smtClean="0"/>
              <a:t>          (</a:t>
            </a:r>
            <a:r>
              <a:rPr lang="en-GB" dirty="0"/>
              <a:t>iii) ensure that such quality assurance as is necessary for the</a:t>
            </a:r>
          </a:p>
          <a:p>
            <a:pPr marL="457200" lvl="1" indent="0">
              <a:buNone/>
            </a:pPr>
            <a:r>
              <a:rPr lang="en-GB" dirty="0"/>
              <a:t> </a:t>
            </a:r>
            <a:r>
              <a:rPr lang="en-GB" dirty="0" smtClean="0"/>
              <a:t>                </a:t>
            </a:r>
            <a:r>
              <a:rPr lang="en-GB" dirty="0"/>
              <a:t>sub-framework is undertaken;</a:t>
            </a:r>
          </a:p>
        </p:txBody>
      </p:sp>
      <p:sp>
        <p:nvSpPr>
          <p:cNvPr id="4" name="Slide Number Placeholder 3"/>
          <p:cNvSpPr>
            <a:spLocks noGrp="1"/>
          </p:cNvSpPr>
          <p:nvPr>
            <p:ph type="sldNum" sz="quarter" idx="12"/>
          </p:nvPr>
        </p:nvSpPr>
        <p:spPr/>
        <p:txBody>
          <a:bodyPr/>
          <a:lstStyle/>
          <a:p>
            <a:fld id="{CCFA6FF4-6049-45A2-8BD4-4A912823597D}" type="slidenum">
              <a:rPr lang="en-ZA" smtClean="0"/>
              <a:pPr/>
              <a:t>19</a:t>
            </a:fld>
            <a:endParaRPr lang="en-ZA" dirty="0"/>
          </a:p>
        </p:txBody>
      </p:sp>
    </p:spTree>
    <p:extLst>
      <p:ext uri="{BB962C8B-B14F-4D97-AF65-F5344CB8AC3E}">
        <p14:creationId xmlns:p14="http://schemas.microsoft.com/office/powerpoint/2010/main" xmlns="" val="156805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Contents</a:t>
            </a:r>
          </a:p>
        </p:txBody>
      </p:sp>
      <p:sp>
        <p:nvSpPr>
          <p:cNvPr id="3" name="Content Placeholder 2"/>
          <p:cNvSpPr>
            <a:spLocks noGrp="1"/>
          </p:cNvSpPr>
          <p:nvPr>
            <p:ph sz="half" idx="1"/>
          </p:nvPr>
        </p:nvSpPr>
        <p:spPr/>
        <p:txBody>
          <a:bodyPr>
            <a:normAutofit/>
          </a:bodyPr>
          <a:lstStyle/>
          <a:p>
            <a:r>
              <a:rPr lang="en-ZA" dirty="0" smtClean="0"/>
              <a:t>Chairpersons Opening Remarks </a:t>
            </a:r>
          </a:p>
          <a:p>
            <a:r>
              <a:rPr lang="en-ZA" dirty="0" smtClean="0"/>
              <a:t>Vision </a:t>
            </a:r>
            <a:r>
              <a:rPr lang="en-ZA" dirty="0"/>
              <a:t>and Mission</a:t>
            </a:r>
          </a:p>
          <a:p>
            <a:r>
              <a:rPr lang="en-ZA" dirty="0"/>
              <a:t>Governance</a:t>
            </a:r>
          </a:p>
          <a:p>
            <a:r>
              <a:rPr lang="en-ZA" dirty="0"/>
              <a:t>Senior Management Structure</a:t>
            </a:r>
          </a:p>
          <a:p>
            <a:r>
              <a:rPr lang="en-ZA" dirty="0"/>
              <a:t>Legislative Mandate</a:t>
            </a:r>
          </a:p>
          <a:p>
            <a:r>
              <a:rPr lang="en-ZA" dirty="0"/>
              <a:t>Accounting Authority Statement</a:t>
            </a:r>
          </a:p>
          <a:p>
            <a:r>
              <a:rPr lang="en-ZA" dirty="0"/>
              <a:t>Situational Analysis</a:t>
            </a:r>
          </a:p>
          <a:p>
            <a:r>
              <a:rPr lang="en-ZA" dirty="0"/>
              <a:t>Strategic Imperatives</a:t>
            </a:r>
          </a:p>
        </p:txBody>
      </p:sp>
      <p:sp>
        <p:nvSpPr>
          <p:cNvPr id="4" name="Content Placeholder 3"/>
          <p:cNvSpPr>
            <a:spLocks noGrp="1"/>
          </p:cNvSpPr>
          <p:nvPr>
            <p:ph sz="half" idx="2"/>
          </p:nvPr>
        </p:nvSpPr>
        <p:spPr/>
        <p:txBody>
          <a:bodyPr>
            <a:normAutofit/>
          </a:bodyPr>
          <a:lstStyle/>
          <a:p>
            <a:r>
              <a:rPr lang="en-ZA" dirty="0"/>
              <a:t>Measuring our performance: APP 2023/24</a:t>
            </a:r>
          </a:p>
          <a:p>
            <a:pPr lvl="1"/>
            <a:r>
              <a:rPr lang="en-ZA" dirty="0"/>
              <a:t>Programme 1: Administration</a:t>
            </a:r>
          </a:p>
          <a:p>
            <a:pPr lvl="1"/>
            <a:r>
              <a:rPr lang="en-ZA" dirty="0"/>
              <a:t>Programme 2: Occupational Qualifications Management, Assessment and Certification</a:t>
            </a:r>
          </a:p>
          <a:p>
            <a:pPr lvl="1"/>
            <a:r>
              <a:rPr lang="en-ZA" dirty="0"/>
              <a:t>Programme 3: Occupational Qualifications Quality Assurance</a:t>
            </a:r>
          </a:p>
          <a:p>
            <a:pPr lvl="1"/>
            <a:r>
              <a:rPr lang="en-ZA" dirty="0"/>
              <a:t>Programme 4: Research Analysis </a:t>
            </a:r>
          </a:p>
        </p:txBody>
      </p:sp>
      <p:sp>
        <p:nvSpPr>
          <p:cNvPr id="5" name="Slide Number Placeholder 4"/>
          <p:cNvSpPr>
            <a:spLocks noGrp="1"/>
          </p:cNvSpPr>
          <p:nvPr>
            <p:ph type="sldNum" sz="quarter" idx="12"/>
          </p:nvPr>
        </p:nvSpPr>
        <p:spPr/>
        <p:txBody>
          <a:bodyPr/>
          <a:lstStyle/>
          <a:p>
            <a:fld id="{CCFA6FF4-6049-45A2-8BD4-4A912823597D}" type="slidenum">
              <a:rPr lang="en-ZA" smtClean="0"/>
              <a:pPr/>
              <a:t>2</a:t>
            </a:fld>
            <a:endParaRPr lang="en-ZA" dirty="0"/>
          </a:p>
        </p:txBody>
      </p:sp>
    </p:spTree>
    <p:extLst>
      <p:ext uri="{BB962C8B-B14F-4D97-AF65-F5344CB8AC3E}">
        <p14:creationId xmlns:p14="http://schemas.microsoft.com/office/powerpoint/2010/main" xmlns="" val="32476595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337187" y="521110"/>
            <a:ext cx="8427526" cy="717140"/>
          </a:xfrm>
        </p:spPr>
        <p:txBody>
          <a:bodyPr>
            <a:normAutofit/>
          </a:bodyPr>
          <a:lstStyle/>
          <a:p>
            <a:pPr algn="l" eaLnBrk="1" hangingPunct="1"/>
            <a:r>
              <a:rPr lang="en-US" altLang="en-US" dirty="0" smtClean="0">
                <a:solidFill>
                  <a:srgbClr val="FF0000"/>
                </a:solidFill>
              </a:rPr>
              <a:t>Vision 2020 - Intended </a:t>
            </a:r>
            <a:r>
              <a:rPr lang="en-US" altLang="en-US" dirty="0">
                <a:solidFill>
                  <a:srgbClr val="FF0000"/>
                </a:solidFill>
              </a:rPr>
              <a:t>Plan </a:t>
            </a:r>
          </a:p>
        </p:txBody>
      </p:sp>
      <p:sp>
        <p:nvSpPr>
          <p:cNvPr id="7171" name="Rectangle 3"/>
          <p:cNvSpPr>
            <a:spLocks noGrp="1" noChangeArrowheads="1"/>
          </p:cNvSpPr>
          <p:nvPr>
            <p:ph type="body" idx="1"/>
          </p:nvPr>
        </p:nvSpPr>
        <p:spPr>
          <a:xfrm>
            <a:off x="1992313" y="1773238"/>
            <a:ext cx="7772400" cy="4114800"/>
          </a:xfrm>
        </p:spPr>
        <p:txBody>
          <a:bodyPr/>
          <a:lstStyle/>
          <a:p>
            <a:pPr eaLnBrk="1" hangingPunct="1">
              <a:defRPr/>
            </a:pPr>
            <a:endParaRPr lang="en-ZA" altLang="en-US" sz="1600" dirty="0"/>
          </a:p>
          <a:p>
            <a:pPr eaLnBrk="1" hangingPunct="1">
              <a:defRPr/>
            </a:pPr>
            <a:endParaRPr lang="en-ZA" altLang="en-US" sz="1600" dirty="0"/>
          </a:p>
          <a:p>
            <a:pPr eaLnBrk="1" hangingPunct="1">
              <a:defRPr/>
            </a:pPr>
            <a:endParaRPr lang="en-ZA" altLang="en-US" sz="1600" dirty="0"/>
          </a:p>
          <a:p>
            <a:pPr eaLnBrk="1" hangingPunct="1">
              <a:buFontTx/>
              <a:buNone/>
              <a:defRPr/>
            </a:pPr>
            <a:endParaRPr lang="en-US" altLang="en-US" sz="1600" dirty="0"/>
          </a:p>
        </p:txBody>
      </p:sp>
      <p:pic>
        <p:nvPicPr>
          <p:cNvPr id="3" name="Picture 2"/>
          <p:cNvPicPr>
            <a:picLocks noChangeAspect="1"/>
          </p:cNvPicPr>
          <p:nvPr/>
        </p:nvPicPr>
        <p:blipFill>
          <a:blip r:embed="rId2" cstate="print"/>
          <a:stretch>
            <a:fillRect/>
          </a:stretch>
        </p:blipFill>
        <p:spPr>
          <a:xfrm>
            <a:off x="1069784" y="1465005"/>
            <a:ext cx="10417285" cy="4532672"/>
          </a:xfrm>
          <a:prstGeom prst="rect">
            <a:avLst/>
          </a:prstGeom>
        </p:spPr>
      </p:pic>
      <p:sp>
        <p:nvSpPr>
          <p:cNvPr id="2" name="Slide Number Placeholder 1"/>
          <p:cNvSpPr>
            <a:spLocks noGrp="1"/>
          </p:cNvSpPr>
          <p:nvPr>
            <p:ph type="sldNum" sz="quarter" idx="12"/>
          </p:nvPr>
        </p:nvSpPr>
        <p:spPr/>
        <p:txBody>
          <a:bodyPr/>
          <a:lstStyle/>
          <a:p>
            <a:fld id="{CCFA6FF4-6049-45A2-8BD4-4A912823597D}" type="slidenum">
              <a:rPr lang="en-ZA" smtClean="0"/>
              <a:pPr/>
              <a:t>20</a:t>
            </a:fld>
            <a:endParaRPr lang="en-ZA" dirty="0"/>
          </a:p>
        </p:txBody>
      </p:sp>
    </p:spTree>
    <p:extLst>
      <p:ext uri="{BB962C8B-B14F-4D97-AF65-F5344CB8AC3E}">
        <p14:creationId xmlns:p14="http://schemas.microsoft.com/office/powerpoint/2010/main" xmlns="" val="15539285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Closing out of Vision of 2020</a:t>
            </a:r>
          </a:p>
        </p:txBody>
      </p:sp>
      <p:sp>
        <p:nvSpPr>
          <p:cNvPr id="3" name="Content Placeholder 2"/>
          <p:cNvSpPr>
            <a:spLocks noGrp="1"/>
          </p:cNvSpPr>
          <p:nvPr>
            <p:ph idx="1"/>
          </p:nvPr>
        </p:nvSpPr>
        <p:spPr/>
        <p:txBody>
          <a:bodyPr/>
          <a:lstStyle/>
          <a:p>
            <a:r>
              <a:rPr lang="en-ZA" dirty="0"/>
              <a:t>Funding for plan not approved</a:t>
            </a:r>
          </a:p>
          <a:p>
            <a:r>
              <a:rPr lang="en-ZA" dirty="0"/>
              <a:t>QCTO was only able to meet the third milestone of ‘Transition to QCTO Supervision’</a:t>
            </a:r>
          </a:p>
          <a:p>
            <a:r>
              <a:rPr lang="en-ZA" dirty="0"/>
              <a:t>Vision 2020 culminated with an agreement that QCTO enter into SLAs to standardise the models of Quality Assurance as well as the policy framework across the sector. Such decision was reached in 2019 after protracted deliberation with the DHET, SETA’s and the QCTO. </a:t>
            </a:r>
          </a:p>
          <a:p>
            <a:r>
              <a:rPr lang="en-ZA" dirty="0"/>
              <a:t>SETAs were </a:t>
            </a:r>
            <a:r>
              <a:rPr lang="en-ZA" dirty="0" smtClean="0"/>
              <a:t>requested by DHET </a:t>
            </a:r>
            <a:r>
              <a:rPr lang="en-ZA" dirty="0"/>
              <a:t>to ensure a line item for quality assurance in their budgets.</a:t>
            </a:r>
          </a:p>
          <a:p>
            <a:endParaRPr lang="en-ZA" dirty="0"/>
          </a:p>
        </p:txBody>
      </p:sp>
      <p:sp>
        <p:nvSpPr>
          <p:cNvPr id="4" name="Slide Number Placeholder 3"/>
          <p:cNvSpPr>
            <a:spLocks noGrp="1"/>
          </p:cNvSpPr>
          <p:nvPr>
            <p:ph type="sldNum" sz="quarter" idx="12"/>
          </p:nvPr>
        </p:nvSpPr>
        <p:spPr/>
        <p:txBody>
          <a:bodyPr/>
          <a:lstStyle/>
          <a:p>
            <a:fld id="{CCFA6FF4-6049-45A2-8BD4-4A912823597D}" type="slidenum">
              <a:rPr lang="en-ZA" smtClean="0"/>
              <a:pPr/>
              <a:t>21</a:t>
            </a:fld>
            <a:endParaRPr lang="en-ZA" dirty="0"/>
          </a:p>
        </p:txBody>
      </p:sp>
    </p:spTree>
    <p:extLst>
      <p:ext uri="{BB962C8B-B14F-4D97-AF65-F5344CB8AC3E}">
        <p14:creationId xmlns:p14="http://schemas.microsoft.com/office/powerpoint/2010/main" xmlns="" val="282563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Simplification </a:t>
            </a:r>
            <a:r>
              <a:rPr lang="en-ZA" dirty="0"/>
              <a:t>of the QCTO’s operating model </a:t>
            </a:r>
          </a:p>
        </p:txBody>
      </p:sp>
      <p:sp>
        <p:nvSpPr>
          <p:cNvPr id="3" name="Content Placeholder 2"/>
          <p:cNvSpPr>
            <a:spLocks noGrp="1"/>
          </p:cNvSpPr>
          <p:nvPr>
            <p:ph idx="1"/>
          </p:nvPr>
        </p:nvSpPr>
        <p:spPr/>
        <p:txBody>
          <a:bodyPr>
            <a:normAutofit/>
          </a:bodyPr>
          <a:lstStyle/>
          <a:p>
            <a:r>
              <a:rPr lang="en-ZA" dirty="0"/>
              <a:t>“Activities” that contribute to quality assurance devolved to  Quality Partners </a:t>
            </a:r>
            <a:r>
              <a:rPr lang="en-ZA" dirty="0" smtClean="0"/>
              <a:t>(QP’s) through </a:t>
            </a:r>
            <a:r>
              <a:rPr lang="en-ZA" dirty="0"/>
              <a:t>MoUs or SLAs.   Model based on  local and international best practice in the management of Quality Councils or bodies similar to the QCTO. </a:t>
            </a:r>
          </a:p>
          <a:p>
            <a:r>
              <a:rPr lang="en-GB" dirty="0"/>
              <a:t>The QPs that will be conducting direct quality assurance functions (quality control) on behalf of the QCTO are Sector Education and Training Authorities (SETAs)</a:t>
            </a:r>
          </a:p>
          <a:p>
            <a:r>
              <a:rPr lang="en-GB" dirty="0"/>
              <a:t>SETAs have the specialist expertise through their chambers and links with industry. </a:t>
            </a:r>
          </a:p>
          <a:p>
            <a:r>
              <a:rPr lang="en-GB" dirty="0">
                <a:solidFill>
                  <a:srgbClr val="FF0000"/>
                </a:solidFill>
              </a:rPr>
              <a:t>Accountability for quality assurance is vested in the QCTO.</a:t>
            </a:r>
            <a:endParaRPr lang="en-ZA" dirty="0">
              <a:solidFill>
                <a:srgbClr val="FF0000"/>
              </a:solidFill>
            </a:endParaRPr>
          </a:p>
        </p:txBody>
      </p:sp>
      <p:sp>
        <p:nvSpPr>
          <p:cNvPr id="4" name="Slide Number Placeholder 3"/>
          <p:cNvSpPr>
            <a:spLocks noGrp="1"/>
          </p:cNvSpPr>
          <p:nvPr>
            <p:ph type="sldNum" sz="quarter" idx="12"/>
          </p:nvPr>
        </p:nvSpPr>
        <p:spPr/>
        <p:txBody>
          <a:bodyPr/>
          <a:lstStyle/>
          <a:p>
            <a:fld id="{CCFA6FF4-6049-45A2-8BD4-4A912823597D}" type="slidenum">
              <a:rPr lang="en-ZA" smtClean="0"/>
              <a:pPr/>
              <a:t>22</a:t>
            </a:fld>
            <a:endParaRPr lang="en-ZA" dirty="0"/>
          </a:p>
        </p:txBody>
      </p:sp>
    </p:spTree>
    <p:extLst>
      <p:ext uri="{BB962C8B-B14F-4D97-AF65-F5344CB8AC3E}">
        <p14:creationId xmlns:p14="http://schemas.microsoft.com/office/powerpoint/2010/main" xmlns="" val="80953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Situational Analyses - REVISED OQSF </a:t>
            </a:r>
            <a:endParaRPr lang="en-ZA" dirty="0"/>
          </a:p>
        </p:txBody>
      </p:sp>
      <p:sp>
        <p:nvSpPr>
          <p:cNvPr id="3" name="Content Placeholder 2"/>
          <p:cNvSpPr>
            <a:spLocks noGrp="1"/>
          </p:cNvSpPr>
          <p:nvPr>
            <p:ph idx="1"/>
          </p:nvPr>
        </p:nvSpPr>
        <p:spPr/>
        <p:txBody>
          <a:bodyPr>
            <a:normAutofit lnSpcReduction="10000"/>
          </a:bodyPr>
          <a:lstStyle/>
          <a:p>
            <a:r>
              <a:rPr lang="en-US" dirty="0"/>
              <a:t>The Minister of Higher Education, Science and Innovation published the Determination of the Sub-Frameworks that comprise the National Qualifications Framework in Government Gazette No. 44031 on 24 December 2020. </a:t>
            </a:r>
          </a:p>
          <a:p>
            <a:r>
              <a:rPr lang="en-US" dirty="0"/>
              <a:t>After further consultation with NQF bodies, the QCTO revised its Occupational Qualifications Sub-Framework (OQSF) Policy to address matters as per the Determination (2020). </a:t>
            </a:r>
            <a:endParaRPr lang="en-US" dirty="0" smtClean="0"/>
          </a:p>
          <a:p>
            <a:r>
              <a:rPr lang="en-US" dirty="0"/>
              <a:t>The Occupational Qualifications Sub-Framework (OQSF) Policy (2021) was approved by the Third Council of the QCTO and has subsequently been approved and published by the Minister on 29 October 2021 (Government Gazette No. 45401 Notice No. 1463).</a:t>
            </a:r>
          </a:p>
          <a:p>
            <a:endParaRPr lang="en-US" dirty="0"/>
          </a:p>
        </p:txBody>
      </p:sp>
      <p:sp>
        <p:nvSpPr>
          <p:cNvPr id="4" name="Slide Number Placeholder 3"/>
          <p:cNvSpPr>
            <a:spLocks noGrp="1"/>
          </p:cNvSpPr>
          <p:nvPr>
            <p:ph type="sldNum" sz="quarter" idx="12"/>
          </p:nvPr>
        </p:nvSpPr>
        <p:spPr/>
        <p:txBody>
          <a:bodyPr/>
          <a:lstStyle/>
          <a:p>
            <a:fld id="{CCFA6FF4-6049-45A2-8BD4-4A912823597D}" type="slidenum">
              <a:rPr lang="en-ZA" smtClean="0"/>
              <a:pPr/>
              <a:t>23</a:t>
            </a:fld>
            <a:endParaRPr lang="en-ZA" dirty="0"/>
          </a:p>
        </p:txBody>
      </p:sp>
    </p:spTree>
    <p:extLst>
      <p:ext uri="{BB962C8B-B14F-4D97-AF65-F5344CB8AC3E}">
        <p14:creationId xmlns:p14="http://schemas.microsoft.com/office/powerpoint/2010/main" xmlns="" val="253091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graphicFrame>
        <p:nvGraphicFramePr>
          <p:cNvPr id="4" name="Content Placeholder 3"/>
          <p:cNvGraphicFramePr>
            <a:graphicFrameLocks noGrp="1"/>
          </p:cNvGraphicFramePr>
          <p:nvPr>
            <p:ph idx="1"/>
            <p:extLst/>
          </p:nvPr>
        </p:nvGraphicFramePr>
        <p:xfrm>
          <a:off x="154005" y="125130"/>
          <a:ext cx="11858323" cy="6685050"/>
        </p:xfrm>
        <a:graphic>
          <a:graphicData uri="http://schemas.openxmlformats.org/drawingml/2006/table">
            <a:tbl>
              <a:tblPr firstRow="1" firstCol="1" bandRow="1">
                <a:tableStyleId>{5C22544A-7EE6-4342-B048-85BDC9FD1C3A}</a:tableStyleId>
              </a:tblPr>
              <a:tblGrid>
                <a:gridCol w="1973178">
                  <a:extLst>
                    <a:ext uri="{9D8B030D-6E8A-4147-A177-3AD203B41FA5}">
                      <a16:colId xmlns:a16="http://schemas.microsoft.com/office/drawing/2014/main" xmlns="" val="2200938252"/>
                    </a:ext>
                  </a:extLst>
                </a:gridCol>
                <a:gridCol w="847023">
                  <a:extLst>
                    <a:ext uri="{9D8B030D-6E8A-4147-A177-3AD203B41FA5}">
                      <a16:colId xmlns:a16="http://schemas.microsoft.com/office/drawing/2014/main" xmlns="" val="2369526798"/>
                    </a:ext>
                  </a:extLst>
                </a:gridCol>
                <a:gridCol w="3869870">
                  <a:extLst>
                    <a:ext uri="{9D8B030D-6E8A-4147-A177-3AD203B41FA5}">
                      <a16:colId xmlns:a16="http://schemas.microsoft.com/office/drawing/2014/main" xmlns="" val="982343601"/>
                    </a:ext>
                  </a:extLst>
                </a:gridCol>
                <a:gridCol w="4029830">
                  <a:extLst>
                    <a:ext uri="{9D8B030D-6E8A-4147-A177-3AD203B41FA5}">
                      <a16:colId xmlns:a16="http://schemas.microsoft.com/office/drawing/2014/main" xmlns="" val="2479868073"/>
                    </a:ext>
                  </a:extLst>
                </a:gridCol>
                <a:gridCol w="1138422">
                  <a:extLst>
                    <a:ext uri="{9D8B030D-6E8A-4147-A177-3AD203B41FA5}">
                      <a16:colId xmlns:a16="http://schemas.microsoft.com/office/drawing/2014/main" xmlns="" val="279276844"/>
                    </a:ext>
                  </a:extLst>
                </a:gridCol>
              </a:tblGrid>
              <a:tr h="616015">
                <a:tc>
                  <a:txBody>
                    <a:bodyPr/>
                    <a:lstStyle/>
                    <a:p>
                      <a:pPr marL="0" algn="ctr" defTabSz="914400" rtl="0" eaLnBrk="1" fontAlgn="base" latinLnBrk="0" hangingPunct="1">
                        <a:spcAft>
                          <a:spcPts val="0"/>
                        </a:spcAft>
                      </a:pPr>
                      <a:r>
                        <a:rPr lang="en-ZA" sz="1200" b="1" kern="1200" dirty="0">
                          <a:solidFill>
                            <a:schemeClr val="tx1"/>
                          </a:solidFill>
                          <a:effectLst/>
                          <a:latin typeface="+mn-lt"/>
                          <a:ea typeface="+mn-ea"/>
                          <a:cs typeface="+mn-cs"/>
                        </a:rPr>
                        <a:t>NQF Sub-Framework/ Quality Council</a:t>
                      </a:r>
                    </a:p>
                  </a:txBody>
                  <a:tcPr marL="61721" marR="61721" marT="0" marB="0" anchor="ctr"/>
                </a:tc>
                <a:tc>
                  <a:txBody>
                    <a:bodyPr/>
                    <a:lstStyle/>
                    <a:p>
                      <a:pPr algn="ctr" fontAlgn="base">
                        <a:spcAft>
                          <a:spcPts val="0"/>
                        </a:spcAft>
                      </a:pPr>
                      <a:r>
                        <a:rPr lang="en-ZA" sz="2000" dirty="0">
                          <a:solidFill>
                            <a:schemeClr val="tx1"/>
                          </a:solidFill>
                          <a:effectLst/>
                        </a:rPr>
                        <a:t>NQF Level</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nchor="ctr"/>
                </a:tc>
                <a:tc gridSpan="2">
                  <a:txBody>
                    <a:bodyPr/>
                    <a:lstStyle/>
                    <a:p>
                      <a:pPr algn="ctr" fontAlgn="base">
                        <a:spcAft>
                          <a:spcPts val="0"/>
                        </a:spcAft>
                      </a:pPr>
                      <a:r>
                        <a:rPr lang="en-ZA" sz="2000" dirty="0">
                          <a:solidFill>
                            <a:schemeClr val="tx1"/>
                          </a:solidFill>
                          <a:effectLst/>
                        </a:rPr>
                        <a:t>NQF Sub-Framework and Qualification Type</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nchor="ctr"/>
                </a:tc>
                <a:tc hMerge="1">
                  <a:txBody>
                    <a:bodyPr/>
                    <a:lstStyle/>
                    <a:p>
                      <a:endParaRPr lang="en-ZA"/>
                    </a:p>
                  </a:txBody>
                  <a:tcPr/>
                </a:tc>
                <a:tc>
                  <a:txBody>
                    <a:bodyPr/>
                    <a:lstStyle/>
                    <a:p>
                      <a:pPr algn="ctr" fontAlgn="base">
                        <a:spcAft>
                          <a:spcPts val="0"/>
                        </a:spcAft>
                      </a:pPr>
                      <a:r>
                        <a:rPr lang="en-ZA" sz="1200" dirty="0">
                          <a:solidFill>
                            <a:schemeClr val="tx1"/>
                          </a:solidFill>
                          <a:effectLst/>
                        </a:rPr>
                        <a:t>NQF Sub-Framework/ Quality Council</a:t>
                      </a:r>
                      <a:endParaRPr lang="en-Z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nchor="ctr"/>
                </a:tc>
                <a:extLst>
                  <a:ext uri="{0D108BD9-81ED-4DB2-BD59-A6C34878D82A}">
                    <a16:rowId xmlns:a16="http://schemas.microsoft.com/office/drawing/2014/main" xmlns="" val="994894990"/>
                  </a:ext>
                </a:extLst>
              </a:tr>
              <a:tr h="566867">
                <a:tc rowSpan="6">
                  <a:txBody>
                    <a:bodyPr/>
                    <a:lstStyle/>
                    <a:p>
                      <a:pPr algn="ctr" fontAlgn="base">
                        <a:spcAft>
                          <a:spcPts val="0"/>
                        </a:spcAft>
                      </a:pPr>
                      <a:r>
                        <a:rPr lang="en-ZA" sz="2000" dirty="0">
                          <a:effectLst/>
                        </a:rPr>
                        <a:t>Higher Education Qualifications Sub-</a:t>
                      </a:r>
                    </a:p>
                    <a:p>
                      <a:pPr algn="ctr" fontAlgn="base">
                        <a:spcAft>
                          <a:spcPts val="0"/>
                        </a:spcAft>
                      </a:pPr>
                      <a:r>
                        <a:rPr lang="en-ZA" sz="2000" dirty="0">
                          <a:effectLst/>
                        </a:rPr>
                        <a:t>Framework (HEQSF) Council on Higher</a:t>
                      </a:r>
                    </a:p>
                    <a:p>
                      <a:pPr algn="ctr" fontAlgn="base">
                        <a:spcAft>
                          <a:spcPts val="0"/>
                        </a:spcAft>
                      </a:pPr>
                      <a:r>
                        <a:rPr lang="en-ZA" sz="2000" dirty="0">
                          <a:effectLst/>
                        </a:rPr>
                        <a:t>Education (CHE)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vert="vert270" anchor="ctr">
                    <a:solidFill>
                      <a:schemeClr val="tx1"/>
                    </a:solidFill>
                  </a:tcPr>
                </a:tc>
                <a:tc>
                  <a:txBody>
                    <a:bodyPr/>
                    <a:lstStyle/>
                    <a:p>
                      <a:pPr algn="ctr" fontAlgn="base">
                        <a:spcAft>
                          <a:spcPts val="0"/>
                        </a:spcAft>
                      </a:pPr>
                      <a:r>
                        <a:rPr lang="en-ZA" sz="2000" dirty="0">
                          <a:effectLst/>
                        </a:rPr>
                        <a:t>10</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Doctoral Degree</a:t>
                      </a:r>
                    </a:p>
                    <a:p>
                      <a:pPr algn="just" fontAlgn="base">
                        <a:spcAft>
                          <a:spcPts val="0"/>
                        </a:spcAft>
                      </a:pPr>
                      <a:r>
                        <a:rPr lang="en-ZA" sz="2000" dirty="0">
                          <a:solidFill>
                            <a:schemeClr val="bg1"/>
                          </a:solidFill>
                          <a:effectLst/>
                        </a:rPr>
                        <a:t>Doctoral Degree (Professional)</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effectLst/>
                        </a:rPr>
                        <a:t>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ctr">
                        <a:spcAft>
                          <a:spcPts val="1000"/>
                        </a:spcAft>
                      </a:pPr>
                      <a:r>
                        <a:rPr lang="en-ZA" sz="2000" dirty="0">
                          <a:effectLst/>
                        </a:rPr>
                        <a:t> </a:t>
                      </a:r>
                      <a:endParaRPr lang="en-ZA" sz="2000" dirty="0">
                        <a:effectLst/>
                        <a:latin typeface="Arial" panose="020B0604020202020204" pitchFamily="34" charset="0"/>
                        <a:ea typeface="SimSun" panose="02010600030101010101" pitchFamily="2" charset="-122"/>
                        <a:cs typeface="Times New Roman" panose="02020603050405020304" pitchFamily="18" charset="0"/>
                      </a:endParaRPr>
                    </a:p>
                  </a:txBody>
                  <a:tcPr marL="61721" marR="61721" marT="0" marB="0" anchor="ctr"/>
                </a:tc>
                <a:extLst>
                  <a:ext uri="{0D108BD9-81ED-4DB2-BD59-A6C34878D82A}">
                    <a16:rowId xmlns:a16="http://schemas.microsoft.com/office/drawing/2014/main" xmlns="" val="2585202767"/>
                  </a:ext>
                </a:extLst>
              </a:tr>
              <a:tr h="566867">
                <a:tc vMerge="1">
                  <a:txBody>
                    <a:bodyPr/>
                    <a:lstStyle/>
                    <a:p>
                      <a:endParaRPr lang="en-ZA"/>
                    </a:p>
                  </a:txBody>
                  <a:tcPr/>
                </a:tc>
                <a:tc>
                  <a:txBody>
                    <a:bodyPr/>
                    <a:lstStyle/>
                    <a:p>
                      <a:pPr algn="ctr" fontAlgn="base">
                        <a:spcAft>
                          <a:spcPts val="0"/>
                        </a:spcAft>
                      </a:pPr>
                      <a:r>
                        <a:rPr lang="en-ZA" sz="2000" dirty="0">
                          <a:effectLst/>
                        </a:rPr>
                        <a:t>9</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Master’s Degree</a:t>
                      </a:r>
                    </a:p>
                    <a:p>
                      <a:pPr algn="just" fontAlgn="base">
                        <a:spcAft>
                          <a:spcPts val="0"/>
                        </a:spcAft>
                      </a:pPr>
                      <a:r>
                        <a:rPr lang="en-ZA" sz="2000" dirty="0">
                          <a:solidFill>
                            <a:schemeClr val="bg1"/>
                          </a:solidFill>
                          <a:effectLst/>
                        </a:rPr>
                        <a:t>Master’s Degree (Professional)</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effectLst/>
                        </a:rPr>
                        <a:t>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ctr">
                        <a:spcAft>
                          <a:spcPts val="1000"/>
                        </a:spcAft>
                      </a:pPr>
                      <a:r>
                        <a:rPr lang="en-ZA" sz="2000" dirty="0">
                          <a:effectLst/>
                        </a:rPr>
                        <a:t> </a:t>
                      </a:r>
                      <a:endParaRPr lang="en-ZA" sz="2000" dirty="0">
                        <a:effectLst/>
                        <a:latin typeface="Arial" panose="020B0604020202020204" pitchFamily="34" charset="0"/>
                        <a:ea typeface="SimSun" panose="02010600030101010101" pitchFamily="2" charset="-122"/>
                        <a:cs typeface="Times New Roman" panose="02020603050405020304" pitchFamily="18" charset="0"/>
                      </a:endParaRPr>
                    </a:p>
                  </a:txBody>
                  <a:tcPr marL="61721" marR="61721" marT="0" marB="0" anchor="ctr"/>
                </a:tc>
                <a:extLst>
                  <a:ext uri="{0D108BD9-81ED-4DB2-BD59-A6C34878D82A}">
                    <a16:rowId xmlns:a16="http://schemas.microsoft.com/office/drawing/2014/main" xmlns="" val="3736120685"/>
                  </a:ext>
                </a:extLst>
              </a:tr>
              <a:tr h="566867">
                <a:tc vMerge="1">
                  <a:txBody>
                    <a:bodyPr/>
                    <a:lstStyle/>
                    <a:p>
                      <a:endParaRPr lang="en-ZA"/>
                    </a:p>
                  </a:txBody>
                  <a:tcPr/>
                </a:tc>
                <a:tc>
                  <a:txBody>
                    <a:bodyPr/>
                    <a:lstStyle/>
                    <a:p>
                      <a:pPr algn="ctr" fontAlgn="base">
                        <a:spcAft>
                          <a:spcPts val="0"/>
                        </a:spcAft>
                      </a:pPr>
                      <a:r>
                        <a:rPr lang="en-ZA" sz="2000" dirty="0">
                          <a:effectLst/>
                        </a:rPr>
                        <a:t>8</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Bachelor Honours Degree</a:t>
                      </a:r>
                    </a:p>
                    <a:p>
                      <a:pPr algn="just" fontAlgn="base">
                        <a:spcAft>
                          <a:spcPts val="0"/>
                        </a:spcAft>
                      </a:pPr>
                      <a:r>
                        <a:rPr lang="en-ZA" sz="2000" dirty="0">
                          <a:solidFill>
                            <a:schemeClr val="bg1"/>
                          </a:solidFill>
                          <a:effectLst/>
                        </a:rPr>
                        <a:t>Post Graduate Diploma</a:t>
                      </a:r>
                    </a:p>
                    <a:p>
                      <a:pPr algn="just" fontAlgn="base">
                        <a:spcAft>
                          <a:spcPts val="0"/>
                        </a:spcAft>
                      </a:pPr>
                      <a:r>
                        <a:rPr lang="en-ZA" sz="2000" dirty="0">
                          <a:solidFill>
                            <a:schemeClr val="bg1"/>
                          </a:solidFill>
                          <a:effectLst/>
                        </a:rPr>
                        <a:t>Bachelor’s Degree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Specialised Occupational Diploma</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rowSpan="8">
                  <a:txBody>
                    <a:bodyPr/>
                    <a:lstStyle/>
                    <a:p>
                      <a:pPr algn="ctr" fontAlgn="base">
                        <a:spcAft>
                          <a:spcPts val="0"/>
                        </a:spcAft>
                      </a:pPr>
                      <a:r>
                        <a:rPr lang="en-ZA" sz="2000" dirty="0">
                          <a:solidFill>
                            <a:schemeClr val="bg1"/>
                          </a:solidFill>
                          <a:effectLst/>
                        </a:rPr>
                        <a:t>Occupational Qualifications Sub-Framework</a:t>
                      </a:r>
                    </a:p>
                    <a:p>
                      <a:pPr algn="ctr" fontAlgn="base">
                        <a:spcAft>
                          <a:spcPts val="0"/>
                        </a:spcAft>
                      </a:pPr>
                      <a:r>
                        <a:rPr lang="en-ZA" sz="2000" dirty="0">
                          <a:solidFill>
                            <a:schemeClr val="bg1"/>
                          </a:solidFill>
                          <a:effectLst/>
                        </a:rPr>
                        <a:t>(OQSF) Quality Council for Trades and</a:t>
                      </a:r>
                    </a:p>
                    <a:p>
                      <a:pPr algn="ctr" fontAlgn="base">
                        <a:spcAft>
                          <a:spcPts val="0"/>
                        </a:spcAft>
                      </a:pPr>
                      <a:r>
                        <a:rPr lang="en-ZA" sz="2000" dirty="0">
                          <a:solidFill>
                            <a:schemeClr val="bg1"/>
                          </a:solidFill>
                          <a:effectLst/>
                        </a:rPr>
                        <a:t>Occupations (QCTO)</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vert="vert" anchor="ctr">
                    <a:solidFill>
                      <a:srgbClr val="ED2A24"/>
                    </a:solidFill>
                  </a:tcPr>
                </a:tc>
                <a:extLst>
                  <a:ext uri="{0D108BD9-81ED-4DB2-BD59-A6C34878D82A}">
                    <a16:rowId xmlns:a16="http://schemas.microsoft.com/office/drawing/2014/main" xmlns="" val="2175463990"/>
                  </a:ext>
                </a:extLst>
              </a:tr>
              <a:tr h="543247">
                <a:tc vMerge="1">
                  <a:txBody>
                    <a:bodyPr/>
                    <a:lstStyle/>
                    <a:p>
                      <a:endParaRPr lang="en-ZA"/>
                    </a:p>
                  </a:txBody>
                  <a:tcPr/>
                </a:tc>
                <a:tc>
                  <a:txBody>
                    <a:bodyPr/>
                    <a:lstStyle/>
                    <a:p>
                      <a:pPr algn="ctr" fontAlgn="base">
                        <a:spcAft>
                          <a:spcPts val="0"/>
                        </a:spcAft>
                      </a:pPr>
                      <a:r>
                        <a:rPr lang="en-ZA" sz="2000" dirty="0">
                          <a:effectLst/>
                        </a:rPr>
                        <a:t>7</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Bachelor’s Degree</a:t>
                      </a:r>
                    </a:p>
                    <a:p>
                      <a:pPr algn="just" fontAlgn="base">
                        <a:spcAft>
                          <a:spcPts val="0"/>
                        </a:spcAft>
                      </a:pPr>
                      <a:r>
                        <a:rPr lang="en-ZA" sz="2000" dirty="0">
                          <a:solidFill>
                            <a:schemeClr val="bg1"/>
                          </a:solidFill>
                          <a:effectLst/>
                        </a:rPr>
                        <a:t>Advanced Diploma</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Advanced Occupational Diploma</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1377012148"/>
                  </a:ext>
                </a:extLst>
              </a:tr>
              <a:tr h="566867">
                <a:tc vMerge="1">
                  <a:txBody>
                    <a:bodyPr/>
                    <a:lstStyle/>
                    <a:p>
                      <a:endParaRPr lang="en-ZA"/>
                    </a:p>
                  </a:txBody>
                  <a:tcPr/>
                </a:tc>
                <a:tc>
                  <a:txBody>
                    <a:bodyPr/>
                    <a:lstStyle/>
                    <a:p>
                      <a:pPr algn="ctr" fontAlgn="base">
                        <a:spcAft>
                          <a:spcPts val="0"/>
                        </a:spcAft>
                      </a:pPr>
                      <a:r>
                        <a:rPr lang="en-ZA" sz="2000" dirty="0">
                          <a:effectLst/>
                        </a:rPr>
                        <a:t>6</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Diploma</a:t>
                      </a:r>
                    </a:p>
                    <a:p>
                      <a:pPr algn="just" fontAlgn="base">
                        <a:spcAft>
                          <a:spcPts val="0"/>
                        </a:spcAft>
                      </a:pPr>
                      <a:r>
                        <a:rPr lang="en-ZA" sz="2000" dirty="0">
                          <a:solidFill>
                            <a:schemeClr val="bg1"/>
                          </a:solidFill>
                          <a:effectLst/>
                        </a:rPr>
                        <a:t>Advanced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Occupational Diploma</a:t>
                      </a:r>
                    </a:p>
                    <a:p>
                      <a:pPr algn="just" fontAlgn="base">
                        <a:spcAft>
                          <a:spcPts val="0"/>
                        </a:spcAft>
                      </a:pPr>
                      <a:r>
                        <a:rPr lang="en-ZA" sz="2000" dirty="0">
                          <a:solidFill>
                            <a:schemeClr val="bg1"/>
                          </a:solidFill>
                          <a:effectLst/>
                        </a:rPr>
                        <a:t>Advanced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2331104757"/>
                  </a:ext>
                </a:extLst>
              </a:tr>
              <a:tr h="543247">
                <a:tc vMerge="1">
                  <a:txBody>
                    <a:bodyPr/>
                    <a:lstStyle/>
                    <a:p>
                      <a:endParaRPr lang="en-ZA"/>
                    </a:p>
                  </a:txBody>
                  <a:tcPr/>
                </a:tc>
                <a:tc>
                  <a:txBody>
                    <a:bodyPr/>
                    <a:lstStyle/>
                    <a:p>
                      <a:pPr algn="ctr" fontAlgn="base">
                        <a:spcAft>
                          <a:spcPts val="0"/>
                        </a:spcAft>
                      </a:pPr>
                      <a:r>
                        <a:rPr lang="en-ZA" sz="2000" dirty="0">
                          <a:effectLst/>
                        </a:rPr>
                        <a:t>5</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Higher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chemeClr val="tx1"/>
                    </a:solidFill>
                  </a:tcPr>
                </a:tc>
                <a:tc>
                  <a:txBody>
                    <a:bodyPr/>
                    <a:lstStyle/>
                    <a:p>
                      <a:pPr algn="just" fontAlgn="base">
                        <a:spcAft>
                          <a:spcPts val="0"/>
                        </a:spcAft>
                      </a:pPr>
                      <a:r>
                        <a:rPr lang="en-ZA" sz="2000" dirty="0">
                          <a:solidFill>
                            <a:schemeClr val="bg1"/>
                          </a:solidFill>
                          <a:effectLst/>
                        </a:rPr>
                        <a:t>Higher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3127179775"/>
                  </a:ext>
                </a:extLst>
              </a:tr>
              <a:tr h="543247">
                <a:tc rowSpan="4">
                  <a:txBody>
                    <a:bodyPr/>
                    <a:lstStyle/>
                    <a:p>
                      <a:pPr algn="ctr" fontAlgn="base">
                        <a:spcAft>
                          <a:spcPts val="0"/>
                        </a:spcAft>
                      </a:pPr>
                      <a:r>
                        <a:rPr lang="en-ZA" sz="2000" dirty="0">
                          <a:effectLst/>
                        </a:rPr>
                        <a:t>General and Further</a:t>
                      </a:r>
                    </a:p>
                    <a:p>
                      <a:pPr algn="ctr" fontAlgn="base">
                        <a:spcAft>
                          <a:spcPts val="0"/>
                        </a:spcAft>
                      </a:pPr>
                      <a:r>
                        <a:rPr lang="en-ZA" sz="2000" dirty="0">
                          <a:effectLst/>
                        </a:rPr>
                        <a:t>Education and Training Qualifications Sub-Framework</a:t>
                      </a:r>
                    </a:p>
                    <a:p>
                      <a:pPr algn="ctr" fontAlgn="base">
                        <a:spcAft>
                          <a:spcPts val="0"/>
                        </a:spcAft>
                      </a:pPr>
                      <a:r>
                        <a:rPr lang="en-ZA" sz="2000" dirty="0">
                          <a:effectLst/>
                        </a:rPr>
                        <a:t>(GFETQSF) Umalusi</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vert="vert270" anchor="ctr">
                    <a:solidFill>
                      <a:srgbClr val="002060"/>
                    </a:solidFill>
                  </a:tcPr>
                </a:tc>
                <a:tc>
                  <a:txBody>
                    <a:bodyPr/>
                    <a:lstStyle/>
                    <a:p>
                      <a:pPr algn="ctr" fontAlgn="base">
                        <a:spcAft>
                          <a:spcPts val="0"/>
                        </a:spcAft>
                      </a:pPr>
                      <a:r>
                        <a:rPr lang="en-ZA" sz="2000" dirty="0">
                          <a:effectLst/>
                        </a:rPr>
                        <a:t>4</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National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National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2923811821"/>
                  </a:ext>
                </a:extLst>
              </a:tr>
              <a:tr h="543247">
                <a:tc vMerge="1">
                  <a:txBody>
                    <a:bodyPr/>
                    <a:lstStyle/>
                    <a:p>
                      <a:endParaRPr lang="en-ZA"/>
                    </a:p>
                  </a:txBody>
                  <a:tcPr/>
                </a:tc>
                <a:tc>
                  <a:txBody>
                    <a:bodyPr/>
                    <a:lstStyle/>
                    <a:p>
                      <a:pPr algn="ctr" fontAlgn="base">
                        <a:spcAft>
                          <a:spcPts val="0"/>
                        </a:spcAft>
                      </a:pPr>
                      <a:r>
                        <a:rPr lang="en-ZA" sz="2000" dirty="0">
                          <a:effectLst/>
                        </a:rPr>
                        <a:t>3</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Intermediate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Intermediate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1187543602"/>
                  </a:ext>
                </a:extLst>
              </a:tr>
              <a:tr h="543247">
                <a:tc vMerge="1">
                  <a:txBody>
                    <a:bodyPr/>
                    <a:lstStyle/>
                    <a:p>
                      <a:endParaRPr lang="en-ZA"/>
                    </a:p>
                  </a:txBody>
                  <a:tcPr/>
                </a:tc>
                <a:tc>
                  <a:txBody>
                    <a:bodyPr/>
                    <a:lstStyle/>
                    <a:p>
                      <a:pPr algn="ctr" fontAlgn="base">
                        <a:spcAft>
                          <a:spcPts val="0"/>
                        </a:spcAft>
                      </a:pPr>
                      <a:r>
                        <a:rPr lang="en-ZA" sz="2000" dirty="0">
                          <a:effectLst/>
                        </a:rPr>
                        <a:t>2</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Elementary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Elementary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3325803955"/>
                  </a:ext>
                </a:extLst>
              </a:tr>
              <a:tr h="543247">
                <a:tc vMerge="1">
                  <a:txBody>
                    <a:bodyPr/>
                    <a:lstStyle/>
                    <a:p>
                      <a:endParaRPr lang="en-ZA"/>
                    </a:p>
                  </a:txBody>
                  <a:tcPr/>
                </a:tc>
                <a:tc>
                  <a:txBody>
                    <a:bodyPr/>
                    <a:lstStyle/>
                    <a:p>
                      <a:pPr algn="ctr" fontAlgn="base">
                        <a:spcAft>
                          <a:spcPts val="0"/>
                        </a:spcAft>
                      </a:pPr>
                      <a:r>
                        <a:rPr lang="en-ZA" sz="2000" dirty="0">
                          <a:effectLst/>
                        </a:rPr>
                        <a:t>1</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tc>
                <a:tc>
                  <a:txBody>
                    <a:bodyPr/>
                    <a:lstStyle/>
                    <a:p>
                      <a:pPr algn="just" fontAlgn="base">
                        <a:spcAft>
                          <a:spcPts val="0"/>
                        </a:spcAft>
                      </a:pPr>
                      <a:r>
                        <a:rPr lang="en-ZA" sz="2000" dirty="0">
                          <a:solidFill>
                            <a:schemeClr val="bg1"/>
                          </a:solidFill>
                          <a:effectLst/>
                        </a:rPr>
                        <a:t>General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002060"/>
                    </a:solidFill>
                  </a:tcPr>
                </a:tc>
                <a:tc>
                  <a:txBody>
                    <a:bodyPr/>
                    <a:lstStyle/>
                    <a:p>
                      <a:pPr algn="just" fontAlgn="base">
                        <a:spcAft>
                          <a:spcPts val="0"/>
                        </a:spcAft>
                      </a:pPr>
                      <a:r>
                        <a:rPr lang="en-ZA" sz="2000" dirty="0">
                          <a:solidFill>
                            <a:schemeClr val="bg1"/>
                          </a:solidFill>
                          <a:effectLst/>
                        </a:rPr>
                        <a:t>General Occupational Certificate</a:t>
                      </a:r>
                      <a:endParaRPr lang="en-Z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1" marR="61721" marT="0" marB="0">
                    <a:solidFill>
                      <a:srgbClr val="ED2A24"/>
                    </a:solidFill>
                  </a:tcPr>
                </a:tc>
                <a:tc vMerge="1">
                  <a:txBody>
                    <a:bodyPr/>
                    <a:lstStyle/>
                    <a:p>
                      <a:endParaRPr lang="en-ZA"/>
                    </a:p>
                  </a:txBody>
                  <a:tcPr/>
                </a:tc>
                <a:extLst>
                  <a:ext uri="{0D108BD9-81ED-4DB2-BD59-A6C34878D82A}">
                    <a16:rowId xmlns:a16="http://schemas.microsoft.com/office/drawing/2014/main" xmlns="" val="2603109986"/>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24</a:t>
            </a:fld>
            <a:endParaRPr lang="en-ZA" dirty="0"/>
          </a:p>
        </p:txBody>
      </p:sp>
    </p:spTree>
    <p:extLst>
      <p:ext uri="{BB962C8B-B14F-4D97-AF65-F5344CB8AC3E}">
        <p14:creationId xmlns:p14="http://schemas.microsoft.com/office/powerpoint/2010/main" xmlns="" val="37193381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35206" y="250078"/>
            <a:ext cx="2513055" cy="918565"/>
          </a:xfrm>
          <a:prstGeom prst="rect">
            <a:avLst/>
          </a:prstGeom>
        </p:spPr>
      </p:pic>
      <p:pic>
        <p:nvPicPr>
          <p:cNvPr id="6" name="Picture 5"/>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0000" b="90000" l="10000" r="90000">
                        <a14:foregroundMark x1="36268" y1="13630" x2="20070" y2="77785"/>
                        <a14:foregroundMark x1="33803" y1="14024" x2="16608" y2="77064"/>
                        <a14:foregroundMark x1="66021" y1="13827" x2="82218" y2="82700"/>
                        <a14:foregroundMark x1="67488" y1="13303" x2="84683" y2="78375"/>
                        <a14:foregroundMark x1="34918" y1="14351" x2="65728" y2="13434"/>
                      </a14:backgroundRemoval>
                    </a14:imgEffect>
                    <a14:imgEffect>
                      <a14:saturation sat="400000"/>
                    </a14:imgEffect>
                  </a14:imgLayer>
                </a14:imgProps>
              </a:ext>
            </a:extLst>
          </a:blip>
          <a:srcRect l="10068" t="10542" r="12192" b="7036"/>
          <a:stretch/>
        </p:blipFill>
        <p:spPr>
          <a:xfrm>
            <a:off x="3733142" y="250079"/>
            <a:ext cx="5911272" cy="6814750"/>
          </a:xfrm>
          <a:prstGeom prst="rect">
            <a:avLst/>
          </a:prstGeom>
          <a:ln>
            <a:noFill/>
          </a:ln>
          <a:effectLst>
            <a:outerShdw blurRad="292100" dist="139700" dir="2700000" algn="tl" rotWithShape="0">
              <a:srgbClr val="333333">
                <a:alpha val="65000"/>
              </a:srgbClr>
            </a:outerShdw>
          </a:effectLst>
        </p:spPr>
      </p:pic>
      <p:grpSp>
        <p:nvGrpSpPr>
          <p:cNvPr id="61" name="Group 60"/>
          <p:cNvGrpSpPr/>
          <p:nvPr/>
        </p:nvGrpSpPr>
        <p:grpSpPr>
          <a:xfrm>
            <a:off x="5177790" y="442333"/>
            <a:ext cx="3341370" cy="5848289"/>
            <a:chOff x="5177790" y="442333"/>
            <a:chExt cx="3341370" cy="5848289"/>
          </a:xfrm>
        </p:grpSpPr>
        <p:sp>
          <p:nvSpPr>
            <p:cNvPr id="9" name="TextBox 8"/>
            <p:cNvSpPr txBox="1"/>
            <p:nvPr/>
          </p:nvSpPr>
          <p:spPr>
            <a:xfrm>
              <a:off x="5177790" y="5360670"/>
              <a:ext cx="3223260" cy="369332"/>
            </a:xfrm>
            <a:prstGeom prst="rect">
              <a:avLst/>
            </a:prstGeom>
            <a:noFill/>
          </p:spPr>
          <p:txBody>
            <a:bodyPr wrap="square" rtlCol="0">
              <a:spAutoFit/>
            </a:bodyPr>
            <a:lstStyle/>
            <a:p>
              <a:pPr algn="ctr"/>
              <a:r>
                <a:rPr lang="en-ZA" dirty="0">
                  <a:solidFill>
                    <a:schemeClr val="bg1"/>
                  </a:solidFill>
                </a:rPr>
                <a:t>General Occupational Certificate</a:t>
              </a:r>
              <a:endParaRPr lang="en-ZA"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5295900" y="5921290"/>
              <a:ext cx="3223260" cy="369332"/>
            </a:xfrm>
            <a:prstGeom prst="rect">
              <a:avLst/>
            </a:prstGeom>
            <a:noFill/>
          </p:spPr>
          <p:txBody>
            <a:bodyPr wrap="square" rtlCol="0">
              <a:spAutoFit/>
            </a:bodyPr>
            <a:lstStyle/>
            <a:p>
              <a:pPr algn="ctr"/>
              <a:r>
                <a:rPr lang="en-ZA" dirty="0">
                  <a:solidFill>
                    <a:schemeClr val="bg1"/>
                  </a:solidFill>
                </a:rPr>
                <a:t>- NQF Level 1 -</a:t>
              </a:r>
              <a:endParaRPr lang="en-ZA"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5177790" y="4228281"/>
              <a:ext cx="3223260" cy="307777"/>
            </a:xfrm>
            <a:prstGeom prst="rect">
              <a:avLst/>
            </a:prstGeom>
            <a:noFill/>
          </p:spPr>
          <p:txBody>
            <a:bodyPr wrap="square" rtlCol="0">
              <a:spAutoFit/>
            </a:bodyPr>
            <a:lstStyle/>
            <a:p>
              <a:pPr algn="ctr"/>
              <a:r>
                <a:rPr lang="en-ZA" sz="1400" dirty="0">
                  <a:solidFill>
                    <a:schemeClr val="bg1"/>
                  </a:solidFill>
                </a:rPr>
                <a:t>Elementary Occupational Certificate</a:t>
              </a:r>
              <a:endParaRPr lang="en-ZA"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5295900" y="4788901"/>
              <a:ext cx="3223260" cy="369332"/>
            </a:xfrm>
            <a:prstGeom prst="rect">
              <a:avLst/>
            </a:prstGeom>
            <a:noFill/>
          </p:spPr>
          <p:txBody>
            <a:bodyPr wrap="square" rtlCol="0">
              <a:spAutoFit/>
            </a:bodyPr>
            <a:lstStyle/>
            <a:p>
              <a:pPr algn="ctr"/>
              <a:r>
                <a:rPr lang="en-ZA" dirty="0">
                  <a:solidFill>
                    <a:schemeClr val="bg1"/>
                  </a:solidFill>
                </a:rPr>
                <a:t>- NQF Level 2 -</a:t>
              </a:r>
              <a:endParaRPr lang="en-ZA"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5214581" y="3414575"/>
              <a:ext cx="3223260" cy="276999"/>
            </a:xfrm>
            <a:prstGeom prst="rect">
              <a:avLst/>
            </a:prstGeom>
            <a:noFill/>
          </p:spPr>
          <p:txBody>
            <a:bodyPr wrap="square" rtlCol="0">
              <a:spAutoFit/>
            </a:bodyPr>
            <a:lstStyle/>
            <a:p>
              <a:pPr algn="ctr"/>
              <a:r>
                <a:rPr lang="en-ZA" sz="1200" dirty="0">
                  <a:solidFill>
                    <a:schemeClr val="bg1"/>
                  </a:solidFill>
                </a:rPr>
                <a:t>Intermediate Occupational Certificate</a:t>
              </a:r>
              <a:endParaRPr lang="en-ZA"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5214581" y="3739960"/>
              <a:ext cx="3223260" cy="338554"/>
            </a:xfrm>
            <a:prstGeom prst="rect">
              <a:avLst/>
            </a:prstGeom>
            <a:noFill/>
          </p:spPr>
          <p:txBody>
            <a:bodyPr wrap="square" rtlCol="0">
              <a:spAutoFit/>
            </a:bodyPr>
            <a:lstStyle/>
            <a:p>
              <a:pPr algn="ctr"/>
              <a:r>
                <a:rPr lang="en-ZA" sz="1600" dirty="0">
                  <a:solidFill>
                    <a:schemeClr val="bg1"/>
                  </a:solidFill>
                </a:rPr>
                <a:t>- NQF Level 3 -</a:t>
              </a:r>
              <a:endParaRPr lang="en-ZA"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p:cNvSpPr txBox="1"/>
            <p:nvPr/>
          </p:nvSpPr>
          <p:spPr>
            <a:xfrm>
              <a:off x="5177790" y="2718752"/>
              <a:ext cx="3223260" cy="276999"/>
            </a:xfrm>
            <a:prstGeom prst="rect">
              <a:avLst/>
            </a:prstGeom>
            <a:noFill/>
          </p:spPr>
          <p:txBody>
            <a:bodyPr wrap="square" rtlCol="0">
              <a:spAutoFit/>
            </a:bodyPr>
            <a:lstStyle/>
            <a:p>
              <a:pPr algn="ctr"/>
              <a:r>
                <a:rPr lang="en-ZA" sz="1200" dirty="0">
                  <a:solidFill>
                    <a:schemeClr val="bg1"/>
                  </a:solidFill>
                </a:rPr>
                <a:t>National  Occupational Certificate</a:t>
              </a:r>
              <a:endParaRPr lang="en-ZA"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5295900" y="2995751"/>
              <a:ext cx="3223260" cy="307777"/>
            </a:xfrm>
            <a:prstGeom prst="rect">
              <a:avLst/>
            </a:prstGeom>
            <a:noFill/>
          </p:spPr>
          <p:txBody>
            <a:bodyPr wrap="square" rtlCol="0">
              <a:spAutoFit/>
            </a:bodyPr>
            <a:lstStyle/>
            <a:p>
              <a:pPr algn="ctr"/>
              <a:r>
                <a:rPr lang="en-ZA" sz="1400" dirty="0">
                  <a:solidFill>
                    <a:schemeClr val="bg1"/>
                  </a:solidFill>
                </a:rPr>
                <a:t>- NQF Level 4 -</a:t>
              </a:r>
              <a:endParaRPr lang="en-ZA"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p:cNvSpPr txBox="1"/>
            <p:nvPr/>
          </p:nvSpPr>
          <p:spPr>
            <a:xfrm>
              <a:off x="5214581" y="2111605"/>
              <a:ext cx="3223260" cy="276999"/>
            </a:xfrm>
            <a:prstGeom prst="rect">
              <a:avLst/>
            </a:prstGeom>
            <a:noFill/>
          </p:spPr>
          <p:txBody>
            <a:bodyPr wrap="square" rtlCol="0">
              <a:spAutoFit/>
            </a:bodyPr>
            <a:lstStyle/>
            <a:p>
              <a:pPr algn="ctr"/>
              <a:r>
                <a:rPr lang="en-ZA" sz="1200" dirty="0">
                  <a:solidFill>
                    <a:schemeClr val="bg1"/>
                  </a:solidFill>
                </a:rPr>
                <a:t>Higher Occupational Certificate</a:t>
              </a:r>
              <a:endParaRPr lang="en-ZA"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214581" y="2375597"/>
              <a:ext cx="3223260" cy="276999"/>
            </a:xfrm>
            <a:prstGeom prst="rect">
              <a:avLst/>
            </a:prstGeom>
            <a:noFill/>
          </p:spPr>
          <p:txBody>
            <a:bodyPr wrap="square" rtlCol="0">
              <a:spAutoFit/>
            </a:bodyPr>
            <a:lstStyle/>
            <a:p>
              <a:pPr algn="ctr"/>
              <a:r>
                <a:rPr lang="en-ZA" sz="1200" dirty="0">
                  <a:solidFill>
                    <a:schemeClr val="bg1"/>
                  </a:solidFill>
                </a:rPr>
                <a:t>- NQF Level 5 -</a:t>
              </a:r>
              <a:endParaRPr lang="en-ZA"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5210879" y="1426762"/>
              <a:ext cx="3223260" cy="400110"/>
            </a:xfrm>
            <a:prstGeom prst="rect">
              <a:avLst/>
            </a:prstGeom>
            <a:noFill/>
          </p:spPr>
          <p:txBody>
            <a:bodyPr wrap="square" rtlCol="0">
              <a:spAutoFit/>
            </a:bodyPr>
            <a:lstStyle/>
            <a:p>
              <a:pPr algn="ctr" fontAlgn="base">
                <a:spcAft>
                  <a:spcPts val="0"/>
                </a:spcAft>
              </a:pPr>
              <a:r>
                <a:rPr lang="en-ZA" sz="1000" dirty="0">
                  <a:solidFill>
                    <a:schemeClr val="bg1"/>
                  </a:solidFill>
                </a:rPr>
                <a:t>Occupational Diploma</a:t>
              </a:r>
            </a:p>
            <a:p>
              <a:pPr algn="ctr" fontAlgn="base">
                <a:spcAft>
                  <a:spcPts val="0"/>
                </a:spcAft>
              </a:pPr>
              <a:r>
                <a:rPr lang="en-ZA" sz="1000" dirty="0">
                  <a:solidFill>
                    <a:schemeClr val="bg1"/>
                  </a:solidFill>
                </a:rPr>
                <a:t>Advanced Occupational Certificate</a:t>
              </a:r>
              <a:endParaRPr lang="en-ZA" sz="1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Box 19"/>
            <p:cNvSpPr txBox="1"/>
            <p:nvPr/>
          </p:nvSpPr>
          <p:spPr>
            <a:xfrm>
              <a:off x="5210879" y="1765286"/>
              <a:ext cx="3223260" cy="276999"/>
            </a:xfrm>
            <a:prstGeom prst="rect">
              <a:avLst/>
            </a:prstGeom>
            <a:noFill/>
          </p:spPr>
          <p:txBody>
            <a:bodyPr wrap="square" rtlCol="0">
              <a:spAutoFit/>
            </a:bodyPr>
            <a:lstStyle/>
            <a:p>
              <a:pPr algn="ctr"/>
              <a:r>
                <a:rPr lang="en-ZA" sz="1200" dirty="0">
                  <a:solidFill>
                    <a:schemeClr val="bg1"/>
                  </a:solidFill>
                </a:rPr>
                <a:t>- NQF Level 6 -</a:t>
              </a:r>
              <a:endParaRPr lang="en-ZA"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p:cNvSpPr txBox="1"/>
            <p:nvPr/>
          </p:nvSpPr>
          <p:spPr>
            <a:xfrm>
              <a:off x="5208378" y="882577"/>
              <a:ext cx="3223260" cy="276999"/>
            </a:xfrm>
            <a:prstGeom prst="rect">
              <a:avLst/>
            </a:prstGeom>
            <a:noFill/>
          </p:spPr>
          <p:txBody>
            <a:bodyPr wrap="square" rtlCol="0">
              <a:spAutoFit/>
            </a:bodyPr>
            <a:lstStyle/>
            <a:p>
              <a:pPr algn="ctr"/>
              <a:r>
                <a:rPr lang="en-ZA" sz="1200" dirty="0">
                  <a:solidFill>
                    <a:schemeClr val="bg1"/>
                  </a:solidFill>
                </a:rPr>
                <a:t>Occupational Diploma</a:t>
              </a:r>
              <a:endParaRPr lang="en-ZA"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21"/>
            <p:cNvSpPr txBox="1"/>
            <p:nvPr/>
          </p:nvSpPr>
          <p:spPr>
            <a:xfrm>
              <a:off x="5221004" y="1168644"/>
              <a:ext cx="3223260" cy="276999"/>
            </a:xfrm>
            <a:prstGeom prst="rect">
              <a:avLst/>
            </a:prstGeom>
            <a:noFill/>
          </p:spPr>
          <p:txBody>
            <a:bodyPr wrap="square" rtlCol="0">
              <a:spAutoFit/>
            </a:bodyPr>
            <a:lstStyle/>
            <a:p>
              <a:pPr algn="ctr"/>
              <a:r>
                <a:rPr lang="en-ZA" sz="1200" dirty="0">
                  <a:solidFill>
                    <a:schemeClr val="bg1"/>
                  </a:solidFill>
                </a:rPr>
                <a:t>- NQF Level 7 -</a:t>
              </a:r>
              <a:endParaRPr lang="en-ZA"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Box 22"/>
            <p:cNvSpPr txBox="1"/>
            <p:nvPr/>
          </p:nvSpPr>
          <p:spPr>
            <a:xfrm>
              <a:off x="5193084" y="442333"/>
              <a:ext cx="3223260" cy="230832"/>
            </a:xfrm>
            <a:prstGeom prst="rect">
              <a:avLst/>
            </a:prstGeom>
            <a:noFill/>
          </p:spPr>
          <p:txBody>
            <a:bodyPr wrap="square" rtlCol="0">
              <a:spAutoFit/>
            </a:bodyPr>
            <a:lstStyle/>
            <a:p>
              <a:pPr algn="ctr"/>
              <a:r>
                <a:rPr lang="en-ZA" sz="900" dirty="0">
                  <a:solidFill>
                    <a:schemeClr val="bg1"/>
                  </a:solidFill>
                </a:rPr>
                <a:t>Specialised Occupational Diploma</a:t>
              </a:r>
              <a:endParaRPr lang="en-ZA" sz="9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TextBox 23"/>
            <p:cNvSpPr txBox="1"/>
            <p:nvPr/>
          </p:nvSpPr>
          <p:spPr>
            <a:xfrm>
              <a:off x="5177790" y="655392"/>
              <a:ext cx="3223260" cy="276999"/>
            </a:xfrm>
            <a:prstGeom prst="rect">
              <a:avLst/>
            </a:prstGeom>
            <a:noFill/>
          </p:spPr>
          <p:txBody>
            <a:bodyPr wrap="square" rtlCol="0">
              <a:spAutoFit/>
            </a:bodyPr>
            <a:lstStyle/>
            <a:p>
              <a:pPr algn="ctr"/>
              <a:r>
                <a:rPr lang="en-ZA" sz="1200" dirty="0">
                  <a:solidFill>
                    <a:schemeClr val="bg1"/>
                  </a:solidFill>
                </a:rPr>
                <a:t>- NQF Level 8 -</a:t>
              </a:r>
              <a:endParaRPr lang="en-ZA"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5" name="TextBox 24"/>
          <p:cNvSpPr txBox="1"/>
          <p:nvPr/>
        </p:nvSpPr>
        <p:spPr>
          <a:xfrm>
            <a:off x="1131518" y="2580252"/>
            <a:ext cx="2012985" cy="830997"/>
          </a:xfrm>
          <a:prstGeom prst="rect">
            <a:avLst/>
          </a:prstGeom>
          <a:solidFill>
            <a:schemeClr val="bg1">
              <a:lumMod val="50000"/>
            </a:schemeClr>
          </a:solidFill>
          <a:ln w="76200">
            <a:solidFill>
              <a:schemeClr val="tx1"/>
            </a:solidFill>
          </a:ln>
        </p:spPr>
        <p:txBody>
          <a:bodyPr wrap="square" rtlCol="0">
            <a:spAutoFit/>
          </a:bodyPr>
          <a:lstStyle/>
          <a:p>
            <a:pPr marL="285750" indent="-285750">
              <a:buFont typeface="Arial" panose="020B0604020202020204" pitchFamily="34" charset="0"/>
              <a:buChar char="•"/>
            </a:pPr>
            <a:r>
              <a:rPr lang="en-ZA" sz="1600" dirty="0">
                <a:solidFill>
                  <a:schemeClr val="bg1"/>
                </a:solidFill>
              </a:rPr>
              <a:t>Part Qualifications</a:t>
            </a:r>
          </a:p>
          <a:p>
            <a:pPr marL="285750" indent="-285750">
              <a:buFont typeface="Arial" panose="020B0604020202020204" pitchFamily="34" charset="0"/>
              <a:buChar char="•"/>
            </a:pPr>
            <a:r>
              <a:rPr lang="en-GB" sz="1600" dirty="0">
                <a:solidFill>
                  <a:schemeClr val="bg1"/>
                </a:solidFill>
                <a:ea typeface="Times New Roman" panose="02020603050405020304" pitchFamily="18" charset="0"/>
                <a:cs typeface="Times New Roman" panose="02020603050405020304" pitchFamily="18" charset="0"/>
              </a:rPr>
              <a:t>Skills Programmes</a:t>
            </a:r>
          </a:p>
          <a:p>
            <a:pPr marL="285750" indent="-285750">
              <a:buFont typeface="Arial" panose="020B0604020202020204" pitchFamily="34" charset="0"/>
              <a:buChar char="•"/>
            </a:pPr>
            <a:r>
              <a:rPr lang="en-GB" sz="1600" dirty="0">
                <a:solidFill>
                  <a:schemeClr val="bg1"/>
                </a:solidFill>
                <a:ea typeface="Times New Roman" panose="02020603050405020304" pitchFamily="18" charset="0"/>
                <a:cs typeface="Times New Roman" panose="02020603050405020304" pitchFamily="18" charset="0"/>
              </a:rPr>
              <a:t>Micro-credentials</a:t>
            </a:r>
            <a:endParaRPr lang="en-ZA" sz="1600" dirty="0">
              <a:solidFill>
                <a:schemeClr val="bg1"/>
              </a:solidFill>
              <a:ea typeface="Times New Roman" panose="02020603050405020304" pitchFamily="18" charset="0"/>
              <a:cs typeface="Times New Roman" panose="02020603050405020304" pitchFamily="18" charset="0"/>
            </a:endParaRPr>
          </a:p>
        </p:txBody>
      </p:sp>
      <p:sp>
        <p:nvSpPr>
          <p:cNvPr id="26" name="TextBox 25"/>
          <p:cNvSpPr txBox="1"/>
          <p:nvPr/>
        </p:nvSpPr>
        <p:spPr>
          <a:xfrm>
            <a:off x="9845697" y="1847134"/>
            <a:ext cx="2139473" cy="2093495"/>
          </a:xfrm>
          <a:prstGeom prst="rect">
            <a:avLst/>
          </a:prstGeom>
          <a:solidFill>
            <a:schemeClr val="bg1">
              <a:lumMod val="50000"/>
            </a:schemeClr>
          </a:solidFill>
          <a:ln w="76200">
            <a:solidFill>
              <a:srgbClr val="FF0000"/>
            </a:solidFill>
          </a:ln>
        </p:spPr>
        <p:txBody>
          <a:bodyPr wrap="square" rtlCol="0">
            <a:spAutoFit/>
          </a:bodyPr>
          <a:lstStyle/>
          <a:p>
            <a:r>
              <a:rPr lang="en-GB" sz="1600" dirty="0">
                <a:solidFill>
                  <a:schemeClr val="bg1"/>
                </a:solidFill>
              </a:rPr>
              <a:t>May lead to:</a:t>
            </a:r>
            <a:endParaRPr lang="en-ZA" sz="1600" dirty="0">
              <a:solidFill>
                <a:schemeClr val="bg1"/>
              </a:solidFill>
            </a:endParaRPr>
          </a:p>
          <a:p>
            <a:pPr marL="285750" indent="-285750">
              <a:buFont typeface="Arial" panose="020B0604020202020204" pitchFamily="34" charset="0"/>
              <a:buChar char="•"/>
            </a:pPr>
            <a:r>
              <a:rPr lang="en-GB" sz="1600" dirty="0">
                <a:solidFill>
                  <a:schemeClr val="bg1"/>
                </a:solidFill>
              </a:rPr>
              <a:t>Articulation with other sub-frameworks</a:t>
            </a:r>
          </a:p>
          <a:p>
            <a:pPr marL="285750" indent="-285750">
              <a:buFont typeface="Arial" panose="020B0604020202020204" pitchFamily="34" charset="0"/>
              <a:buChar char="•"/>
            </a:pPr>
            <a:r>
              <a:rPr lang="en-GB" sz="1600" dirty="0">
                <a:solidFill>
                  <a:schemeClr val="bg1"/>
                </a:solidFill>
              </a:rPr>
              <a:t>Employment/ Self-Employment</a:t>
            </a:r>
          </a:p>
          <a:p>
            <a:pPr marL="285750" indent="-285750">
              <a:buFont typeface="Arial" panose="020B0604020202020204" pitchFamily="34" charset="0"/>
              <a:buChar char="•"/>
            </a:pPr>
            <a:r>
              <a:rPr lang="en-GB" sz="1600" dirty="0">
                <a:solidFill>
                  <a:schemeClr val="bg1"/>
                </a:solidFill>
              </a:rPr>
              <a:t>Further study/ Lifelong learning</a:t>
            </a:r>
            <a:endParaRPr lang="en-ZA" sz="1600" dirty="0">
              <a:solidFill>
                <a:schemeClr val="bg1"/>
              </a:solidFill>
              <a:ea typeface="Times New Roman" panose="02020603050405020304" pitchFamily="18" charset="0"/>
              <a:cs typeface="Times New Roman" panose="02020603050405020304" pitchFamily="18" charset="0"/>
            </a:endParaRPr>
          </a:p>
        </p:txBody>
      </p:sp>
      <p:cxnSp>
        <p:nvCxnSpPr>
          <p:cNvPr id="28" name="Elbow Connector 27"/>
          <p:cNvCxnSpPr/>
          <p:nvPr/>
        </p:nvCxnSpPr>
        <p:spPr>
          <a:xfrm flipV="1">
            <a:off x="3144503" y="655392"/>
            <a:ext cx="2017993" cy="1997210"/>
          </a:xfrm>
          <a:prstGeom prst="bentConnector3">
            <a:avLst>
              <a:gd name="adj1" fmla="val -167"/>
            </a:avLst>
          </a:prstGeom>
          <a:ln w="76200">
            <a:tailEnd type="triangle"/>
          </a:ln>
        </p:spPr>
        <p:style>
          <a:lnRef idx="1">
            <a:schemeClr val="dk1"/>
          </a:lnRef>
          <a:fillRef idx="0">
            <a:schemeClr val="dk1"/>
          </a:fillRef>
          <a:effectRef idx="0">
            <a:schemeClr val="dk1"/>
          </a:effectRef>
          <a:fontRef idx="minor">
            <a:schemeClr val="tx1"/>
          </a:fontRef>
        </p:style>
      </p:cxnSp>
      <p:cxnSp>
        <p:nvCxnSpPr>
          <p:cNvPr id="33" name="Elbow Connector 32"/>
          <p:cNvCxnSpPr/>
          <p:nvPr/>
        </p:nvCxnSpPr>
        <p:spPr>
          <a:xfrm rot="16200000" flipH="1">
            <a:off x="2239786" y="4206402"/>
            <a:ext cx="2686338" cy="876904"/>
          </a:xfrm>
          <a:prstGeom prst="bentConnector3">
            <a:avLst>
              <a:gd name="adj1" fmla="val 100207"/>
            </a:avLst>
          </a:prstGeom>
          <a:ln w="7620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8651289" y="1983291"/>
            <a:ext cx="993125"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9068446" y="3739960"/>
            <a:ext cx="575968"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257104" y="4659406"/>
            <a:ext cx="2593080" cy="1631216"/>
          </a:xfrm>
          <a:prstGeom prst="rect">
            <a:avLst/>
          </a:prstGeom>
          <a:solidFill>
            <a:schemeClr val="bg1">
              <a:lumMod val="85000"/>
            </a:schemeClr>
          </a:solidFill>
          <a:ln>
            <a:solidFill>
              <a:schemeClr val="tx1"/>
            </a:solidFill>
          </a:ln>
          <a:effectLst>
            <a:outerShdw blurRad="50800" dist="38100" dir="10800000" algn="r" rotWithShape="0">
              <a:prstClr val="black">
                <a:alpha val="40000"/>
              </a:prstClr>
            </a:outerShdw>
          </a:effectLst>
        </p:spPr>
        <p:txBody>
          <a:bodyPr wrap="square" rtlCol="0">
            <a:spAutoFit/>
          </a:bodyPr>
          <a:lstStyle/>
          <a:p>
            <a:pPr algn="ctr"/>
            <a:r>
              <a:rPr lang="en-GB" sz="2000" b="1" dirty="0">
                <a:effectLst>
                  <a:outerShdw blurRad="38100" dist="38100" dir="2700000" algn="tl">
                    <a:srgbClr val="000000">
                      <a:alpha val="43137"/>
                    </a:srgbClr>
                  </a:outerShdw>
                </a:effectLst>
              </a:rPr>
              <a:t>Promoting access to, and success in </a:t>
            </a:r>
          </a:p>
          <a:p>
            <a:pPr algn="ctr"/>
            <a:r>
              <a:rPr lang="en-GB" sz="2000" b="1" dirty="0">
                <a:effectLst>
                  <a:outerShdw blurRad="38100" dist="38100" dir="2700000" algn="tl">
                    <a:srgbClr val="000000">
                      <a:alpha val="43137"/>
                    </a:srgbClr>
                  </a:outerShdw>
                </a:effectLst>
              </a:rPr>
              <a:t>Post School Education and Training for the future world of work</a:t>
            </a:r>
            <a:endParaRPr lang="en-ZA" sz="20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cxnSp>
        <p:nvCxnSpPr>
          <p:cNvPr id="54" name="Straight Arrow Connector 53"/>
          <p:cNvCxnSpPr/>
          <p:nvPr/>
        </p:nvCxnSpPr>
        <p:spPr>
          <a:xfrm>
            <a:off x="3144503" y="1903785"/>
            <a:ext cx="1656097"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3155030" y="3414575"/>
            <a:ext cx="1329884" cy="1416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CCFA6FF4-6049-45A2-8BD4-4A912823597D}" type="slidenum">
              <a:rPr lang="en-ZA" smtClean="0"/>
              <a:pPr/>
              <a:t>25</a:t>
            </a:fld>
            <a:endParaRPr lang="en-ZA" dirty="0"/>
          </a:p>
        </p:txBody>
      </p:sp>
    </p:spTree>
    <p:extLst>
      <p:ext uri="{BB962C8B-B14F-4D97-AF65-F5344CB8AC3E}">
        <p14:creationId xmlns:p14="http://schemas.microsoft.com/office/powerpoint/2010/main" xmlns="" val="30769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anim calcmode="lin" valueType="num">
                                      <p:cBhvr>
                                        <p:cTn id="15" dur="1000" fill="hold"/>
                                        <p:tgtEl>
                                          <p:spTgt spid="61"/>
                                        </p:tgtEl>
                                        <p:attrNameLst>
                                          <p:attrName>ppt_x</p:attrName>
                                        </p:attrNameLst>
                                      </p:cBhvr>
                                      <p:tavLst>
                                        <p:tav tm="0">
                                          <p:val>
                                            <p:strVal val="#ppt_x"/>
                                          </p:val>
                                        </p:tav>
                                        <p:tav tm="100000">
                                          <p:val>
                                            <p:strVal val="#ppt_x"/>
                                          </p:val>
                                        </p:tav>
                                      </p:tavLst>
                                    </p:anim>
                                    <p:anim calcmode="lin" valueType="num">
                                      <p:cBhvr>
                                        <p:cTn id="1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fill="hold"/>
                                        <p:tgtEl>
                                          <p:spTgt spid="54"/>
                                        </p:tgtEl>
                                        <p:attrNameLst>
                                          <p:attrName>ppt_x</p:attrName>
                                        </p:attrNameLst>
                                      </p:cBhvr>
                                      <p:tavLst>
                                        <p:tav tm="0">
                                          <p:val>
                                            <p:strVal val="0-#ppt_w/2"/>
                                          </p:val>
                                        </p:tav>
                                        <p:tav tm="100000">
                                          <p:val>
                                            <p:strVal val="#ppt_x"/>
                                          </p:val>
                                        </p:tav>
                                      </p:tavLst>
                                    </p:anim>
                                    <p:anim calcmode="lin" valueType="num">
                                      <p:cBhvr additive="base">
                                        <p:cTn id="30" dur="500" fill="hold"/>
                                        <p:tgtEl>
                                          <p:spTgt spid="5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0-#ppt_w/2"/>
                                          </p:val>
                                        </p:tav>
                                        <p:tav tm="100000">
                                          <p:val>
                                            <p:strVal val="#ppt_x"/>
                                          </p:val>
                                        </p:tav>
                                      </p:tavLst>
                                    </p:anim>
                                    <p:anim calcmode="lin" valueType="num">
                                      <p:cBhvr additive="base">
                                        <p:cTn id="34" dur="500" fill="hold"/>
                                        <p:tgtEl>
                                          <p:spTgt spid="56"/>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0-#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 calcmode="lin" valueType="num">
                                      <p:cBhvr>
                                        <p:cTn id="66" dur="1000" fill="hold"/>
                                        <p:tgtEl>
                                          <p:spTgt spid="4"/>
                                        </p:tgtEl>
                                        <p:attrNameLst>
                                          <p:attrName>style.rotation</p:attrName>
                                        </p:attrNameLst>
                                      </p:cBhvr>
                                      <p:tavLst>
                                        <p:tav tm="0">
                                          <p:val>
                                            <p:fltVal val="90"/>
                                          </p:val>
                                        </p:tav>
                                        <p:tav tm="100000">
                                          <p:val>
                                            <p:fltVal val="0"/>
                                          </p:val>
                                        </p:tav>
                                      </p:tavLst>
                                    </p:anim>
                                    <p:animEffect transition="in" filter="fade">
                                      <p:cBhvr>
                                        <p:cTn id="6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rgbClr val="FF0000"/>
                </a:solidFill>
              </a:rPr>
              <a:t>Implications of the Revised OQSF Policy (2021)</a:t>
            </a:r>
            <a:endParaRPr lang="en-ZA" sz="2800" b="1" dirty="0">
              <a:solidFill>
                <a:srgbClr val="FF0000"/>
              </a:solidFill>
            </a:endParaRPr>
          </a:p>
        </p:txBody>
      </p:sp>
      <p:sp>
        <p:nvSpPr>
          <p:cNvPr id="5" name="Content Placeholder 4"/>
          <p:cNvSpPr>
            <a:spLocks noGrp="1"/>
          </p:cNvSpPr>
          <p:nvPr>
            <p:ph idx="1"/>
          </p:nvPr>
        </p:nvSpPr>
        <p:spPr>
          <a:xfrm>
            <a:off x="838200" y="1825625"/>
            <a:ext cx="7064828" cy="4351338"/>
          </a:xfrm>
        </p:spPr>
        <p:txBody>
          <a:bodyPr>
            <a:normAutofit lnSpcReduction="10000"/>
          </a:bodyPr>
          <a:lstStyle/>
          <a:p>
            <a:pPr>
              <a:buFont typeface="Wingdings" panose="05000000000000000000" pitchFamily="2" charset="2"/>
              <a:buChar char="ü"/>
            </a:pPr>
            <a:r>
              <a:rPr lang="en-GB" dirty="0"/>
              <a:t>Promotes and contributes to a single national coordinated NQF. </a:t>
            </a:r>
            <a:endParaRPr lang="en-ZA" dirty="0"/>
          </a:p>
          <a:p>
            <a:pPr>
              <a:buFont typeface="Wingdings" panose="05000000000000000000" pitchFamily="2" charset="2"/>
              <a:buChar char="ü"/>
            </a:pPr>
            <a:r>
              <a:rPr lang="en-GB" dirty="0"/>
              <a:t>Parity of Esteem between OQSF and HEQSF and GENFETQSF. </a:t>
            </a:r>
            <a:endParaRPr lang="en-ZA" dirty="0"/>
          </a:p>
          <a:p>
            <a:pPr>
              <a:buFont typeface="Wingdings" panose="05000000000000000000" pitchFamily="2" charset="2"/>
              <a:buChar char="ü"/>
            </a:pPr>
            <a:r>
              <a:rPr lang="en-GB" dirty="0"/>
              <a:t>Elevating TVET Colleges to become </a:t>
            </a:r>
            <a:r>
              <a:rPr lang="en-GB" b="1" dirty="0">
                <a:solidFill>
                  <a:srgbClr val="FF0000"/>
                </a:solidFill>
                <a:effectLst>
                  <a:outerShdw blurRad="38100" dist="38100" dir="2700000" algn="tl">
                    <a:srgbClr val="000000">
                      <a:alpha val="43137"/>
                    </a:srgbClr>
                  </a:outerShdw>
                </a:effectLst>
              </a:rPr>
              <a:t>“Institutions of Choice” </a:t>
            </a:r>
            <a:endParaRPr lang="en-ZA" b="1" dirty="0">
              <a:solidFill>
                <a:srgbClr val="FF0000"/>
              </a:solidFill>
              <a:effectLst>
                <a:outerShdw blurRad="38100" dist="38100" dir="2700000" algn="tl">
                  <a:srgbClr val="000000">
                    <a:alpha val="43137"/>
                  </a:srgbClr>
                </a:outerShdw>
              </a:effectLst>
            </a:endParaRPr>
          </a:p>
          <a:p>
            <a:pPr>
              <a:buFont typeface="Wingdings" panose="05000000000000000000" pitchFamily="2" charset="2"/>
              <a:buChar char="ü"/>
            </a:pPr>
            <a:r>
              <a:rPr lang="en-GB" dirty="0"/>
              <a:t>Promotes Systematic Articulation between Qualifications on the Sub-Frameworks. </a:t>
            </a:r>
            <a:endParaRPr lang="en-ZA" dirty="0"/>
          </a:p>
          <a:p>
            <a:pPr>
              <a:buFont typeface="Wingdings" panose="05000000000000000000" pitchFamily="2" charset="2"/>
              <a:buChar char="ü"/>
            </a:pPr>
            <a:r>
              <a:rPr lang="en-GB" dirty="0"/>
              <a:t>HEI’s offering OQSF Qualifications.</a:t>
            </a:r>
            <a:endParaRPr lang="en-ZA" dirty="0"/>
          </a:p>
          <a:p>
            <a:pPr>
              <a:buFont typeface="Wingdings" panose="05000000000000000000" pitchFamily="2" charset="2"/>
              <a:buChar char="ü"/>
            </a:pPr>
            <a:r>
              <a:rPr lang="en-GB" dirty="0"/>
              <a:t>CET’s offering Skills Programmes.</a:t>
            </a:r>
            <a:endParaRPr lang="en-ZA" dirty="0"/>
          </a:p>
        </p:txBody>
      </p:sp>
      <p:pic>
        <p:nvPicPr>
          <p:cNvPr id="2050" name="Picture 2" descr="monitoring evaluation img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03028" y="0"/>
            <a:ext cx="610688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CCFA6FF4-6049-45A2-8BD4-4A912823597D}" type="slidenum">
              <a:rPr lang="en-ZA" smtClean="0"/>
              <a:pPr/>
              <a:t>26</a:t>
            </a:fld>
            <a:endParaRPr lang="en-ZA" dirty="0"/>
          </a:p>
        </p:txBody>
      </p:sp>
    </p:spTree>
    <p:extLst>
      <p:ext uri="{BB962C8B-B14F-4D97-AF65-F5344CB8AC3E}">
        <p14:creationId xmlns:p14="http://schemas.microsoft.com/office/powerpoint/2010/main" xmlns="" val="11009293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Mail &amp; Guardian articles</a:t>
            </a:r>
          </a:p>
        </p:txBody>
      </p:sp>
      <p:pic>
        <p:nvPicPr>
          <p:cNvPr id="4" name="Picture 3">
            <a:hlinkClick r:id="rId3"/>
          </p:cNvPr>
          <p:cNvPicPr>
            <a:picLocks noChangeAspect="1"/>
          </p:cNvPicPr>
          <p:nvPr/>
        </p:nvPicPr>
        <p:blipFill>
          <a:blip r:embed="rId4" cstate="print"/>
          <a:stretch>
            <a:fillRect/>
          </a:stretch>
        </p:blipFill>
        <p:spPr>
          <a:xfrm>
            <a:off x="1370168" y="1690688"/>
            <a:ext cx="3475405" cy="4308353"/>
          </a:xfrm>
          <a:prstGeom prst="rect">
            <a:avLst/>
          </a:prstGeom>
          <a:ln>
            <a:noFill/>
          </a:ln>
          <a:effectLst>
            <a:outerShdw blurRad="292100" dist="139700" dir="2700000" algn="tl" rotWithShape="0">
              <a:srgbClr val="333333">
                <a:alpha val="65000"/>
              </a:srgbClr>
            </a:outerShdw>
          </a:effectLst>
        </p:spPr>
      </p:pic>
      <p:pic>
        <p:nvPicPr>
          <p:cNvPr id="5" name="Picture 4">
            <a:hlinkClick r:id="rId5"/>
          </p:cNvPr>
          <p:cNvPicPr>
            <a:picLocks noChangeAspect="1"/>
          </p:cNvPicPr>
          <p:nvPr/>
        </p:nvPicPr>
        <p:blipFill>
          <a:blip r:embed="rId6" cstate="print"/>
          <a:stretch>
            <a:fillRect/>
          </a:stretch>
        </p:blipFill>
        <p:spPr>
          <a:xfrm>
            <a:off x="7061184" y="1184793"/>
            <a:ext cx="2710543" cy="487123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93914" y="6470903"/>
            <a:ext cx="5257801" cy="276999"/>
          </a:xfrm>
          <a:prstGeom prst="rect">
            <a:avLst/>
          </a:prstGeom>
          <a:noFill/>
        </p:spPr>
        <p:txBody>
          <a:bodyPr wrap="square" rtlCol="0">
            <a:spAutoFit/>
          </a:bodyPr>
          <a:lstStyle/>
          <a:p>
            <a:r>
              <a:rPr lang="en-ZA" sz="1200" dirty="0">
                <a:solidFill>
                  <a:schemeClr val="bg1"/>
                </a:solidFill>
              </a:rPr>
              <a:t>A game-changer for Occupational Qualifications, published on 16 March 2023</a:t>
            </a:r>
          </a:p>
        </p:txBody>
      </p:sp>
      <p:sp>
        <p:nvSpPr>
          <p:cNvPr id="8" name="TextBox 7"/>
          <p:cNvSpPr txBox="1"/>
          <p:nvPr/>
        </p:nvSpPr>
        <p:spPr>
          <a:xfrm>
            <a:off x="5874642" y="6479528"/>
            <a:ext cx="5261444" cy="276999"/>
          </a:xfrm>
          <a:prstGeom prst="rect">
            <a:avLst/>
          </a:prstGeom>
          <a:noFill/>
        </p:spPr>
        <p:txBody>
          <a:bodyPr wrap="square" rtlCol="0">
            <a:spAutoFit/>
          </a:bodyPr>
          <a:lstStyle/>
          <a:p>
            <a:r>
              <a:rPr lang="en-GB" sz="1200" dirty="0">
                <a:solidFill>
                  <a:schemeClr val="bg1"/>
                </a:solidFill>
              </a:rPr>
              <a:t>Training for the workplace: A giant leap forward, published on 27 March 2023</a:t>
            </a:r>
          </a:p>
        </p:txBody>
      </p:sp>
      <p:sp>
        <p:nvSpPr>
          <p:cNvPr id="10" name="Rectangle 9"/>
          <p:cNvSpPr/>
          <p:nvPr/>
        </p:nvSpPr>
        <p:spPr>
          <a:xfrm>
            <a:off x="293914" y="6056025"/>
            <a:ext cx="6096000" cy="261610"/>
          </a:xfrm>
          <a:prstGeom prst="rect">
            <a:avLst/>
          </a:prstGeom>
        </p:spPr>
        <p:txBody>
          <a:bodyPr>
            <a:spAutoFit/>
          </a:bodyPr>
          <a:lstStyle/>
          <a:p>
            <a:r>
              <a:rPr lang="en-ZA" sz="1100" dirty="0">
                <a:hlinkClick r:id="rId3"/>
              </a:rPr>
              <a:t>https://mg.co.za/special-reports/2023-03-16-a-game-changer-for-occupational-qualifications/</a:t>
            </a:r>
            <a:endParaRPr lang="en-ZA" sz="1100" dirty="0"/>
          </a:p>
        </p:txBody>
      </p:sp>
      <p:sp>
        <p:nvSpPr>
          <p:cNvPr id="11" name="Rectangle 10"/>
          <p:cNvSpPr/>
          <p:nvPr/>
        </p:nvSpPr>
        <p:spPr>
          <a:xfrm>
            <a:off x="6096000" y="6056025"/>
            <a:ext cx="6484264" cy="276999"/>
          </a:xfrm>
          <a:prstGeom prst="rect">
            <a:avLst/>
          </a:prstGeom>
        </p:spPr>
        <p:txBody>
          <a:bodyPr wrap="square">
            <a:spAutoFit/>
          </a:bodyPr>
          <a:lstStyle/>
          <a:p>
            <a:r>
              <a:rPr lang="en-ZA" sz="1200" dirty="0">
                <a:hlinkClick r:id="rId5"/>
              </a:rPr>
              <a:t>https://mg.co.za/partner-content/2023-03-27-training-for-the-workplace-a-giant-leap-forward/</a:t>
            </a:r>
            <a:endParaRPr lang="en-ZA" sz="1200" dirty="0"/>
          </a:p>
        </p:txBody>
      </p:sp>
      <p:sp>
        <p:nvSpPr>
          <p:cNvPr id="3" name="Slide Number Placeholder 2"/>
          <p:cNvSpPr>
            <a:spLocks noGrp="1"/>
          </p:cNvSpPr>
          <p:nvPr>
            <p:ph type="sldNum" sz="quarter" idx="12"/>
          </p:nvPr>
        </p:nvSpPr>
        <p:spPr/>
        <p:txBody>
          <a:bodyPr/>
          <a:lstStyle/>
          <a:p>
            <a:fld id="{CCFA6FF4-6049-45A2-8BD4-4A912823597D}" type="slidenum">
              <a:rPr lang="en-ZA" smtClean="0"/>
              <a:pPr/>
              <a:t>27</a:t>
            </a:fld>
            <a:endParaRPr lang="en-ZA" dirty="0"/>
          </a:p>
        </p:txBody>
      </p:sp>
    </p:spTree>
    <p:extLst>
      <p:ext uri="{BB962C8B-B14F-4D97-AF65-F5344CB8AC3E}">
        <p14:creationId xmlns:p14="http://schemas.microsoft.com/office/powerpoint/2010/main" xmlns="" val="155491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3898" y="678899"/>
            <a:ext cx="6749902" cy="1011789"/>
          </a:xfrm>
        </p:spPr>
        <p:txBody>
          <a:bodyPr/>
          <a:lstStyle/>
          <a:p>
            <a:r>
              <a:rPr lang="en-GB" dirty="0"/>
              <a:t>Strategic Imperatives</a:t>
            </a:r>
            <a:endParaRPr lang="en-ZA" dirty="0"/>
          </a:p>
        </p:txBody>
      </p:sp>
      <p:sp>
        <p:nvSpPr>
          <p:cNvPr id="6" name="Content Placeholder 5"/>
          <p:cNvSpPr>
            <a:spLocks noGrp="1"/>
          </p:cNvSpPr>
          <p:nvPr>
            <p:ph idx="1"/>
          </p:nvPr>
        </p:nvSpPr>
        <p:spPr>
          <a:xfrm>
            <a:off x="5252484" y="1825625"/>
            <a:ext cx="6101316" cy="4351338"/>
          </a:xfrm>
        </p:spPr>
        <p:txBody>
          <a:bodyPr>
            <a:normAutofit fontScale="92500" lnSpcReduction="20000"/>
          </a:bodyPr>
          <a:lstStyle/>
          <a:p>
            <a:r>
              <a:rPr lang="en-GB" dirty="0"/>
              <a:t>In respect of achieving its full legislative mandate, the QCTO has resolved, that over the remaining period from 2023/24 to 2024/25, it will be directed by the following strategic imperatives which were adopted by Council:</a:t>
            </a:r>
          </a:p>
          <a:p>
            <a:pPr lvl="1"/>
            <a:r>
              <a:rPr lang="en-GB" dirty="0">
                <a:effectLst>
                  <a:outerShdw blurRad="38100" dist="38100" dir="2700000" algn="tl">
                    <a:srgbClr val="000000">
                      <a:alpha val="43137"/>
                    </a:srgbClr>
                  </a:outerShdw>
                </a:effectLst>
              </a:rPr>
              <a:t>Creating a dynamic Occupational Qualifications Sub-Framework (OQSF)</a:t>
            </a:r>
          </a:p>
          <a:p>
            <a:pPr lvl="1"/>
            <a:r>
              <a:rPr lang="en-GB" dirty="0">
                <a:solidFill>
                  <a:srgbClr val="FF0000"/>
                </a:solidFill>
                <a:effectLst>
                  <a:outerShdw blurRad="38100" dist="38100" dir="2700000" algn="tl">
                    <a:srgbClr val="000000">
                      <a:alpha val="43137"/>
                    </a:srgbClr>
                  </a:outerShdw>
                </a:effectLst>
              </a:rPr>
              <a:t>Ensuring the development and quality assurance of occupational qualifications, part qualifications and skills programmes that are responsive to labour market and developmental state initiatives.</a:t>
            </a:r>
          </a:p>
          <a:p>
            <a:pPr lvl="1"/>
            <a:r>
              <a:rPr lang="en-GB" dirty="0">
                <a:effectLst>
                  <a:outerShdw blurRad="38100" dist="38100" dir="2700000" algn="tl">
                    <a:srgbClr val="000000">
                      <a:alpha val="43137"/>
                    </a:srgbClr>
                  </a:outerShdw>
                </a:effectLst>
              </a:rPr>
              <a:t>Creating a QCTO that is a learning organization</a:t>
            </a:r>
            <a:endParaRPr lang="en-ZA"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stretch>
            <a:fillRect/>
          </a:stretch>
        </p:blipFill>
        <p:spPr>
          <a:xfrm rot="21077253">
            <a:off x="691805" y="574158"/>
            <a:ext cx="4062912" cy="579365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902149" y="6407712"/>
            <a:ext cx="6621813" cy="369332"/>
          </a:xfrm>
          <a:prstGeom prst="rect">
            <a:avLst/>
          </a:prstGeom>
        </p:spPr>
        <p:txBody>
          <a:bodyPr wrap="none">
            <a:spAutoFit/>
          </a:bodyPr>
          <a:lstStyle/>
          <a:p>
            <a:r>
              <a:rPr lang="en-GB" i="1" dirty="0">
                <a:solidFill>
                  <a:schemeClr val="bg1"/>
                </a:solidFill>
              </a:rPr>
              <a:t>No change made to Revised Strategic Plan – updated during 2022/23 </a:t>
            </a:r>
            <a:endParaRPr lang="en-ZA" i="1" dirty="0">
              <a:solidFill>
                <a:schemeClr val="bg1"/>
              </a:solidFill>
            </a:endParaRPr>
          </a:p>
        </p:txBody>
      </p:sp>
      <p:sp>
        <p:nvSpPr>
          <p:cNvPr id="2" name="Slide Number Placeholder 1"/>
          <p:cNvSpPr>
            <a:spLocks noGrp="1"/>
          </p:cNvSpPr>
          <p:nvPr>
            <p:ph type="sldNum" sz="quarter" idx="12"/>
          </p:nvPr>
        </p:nvSpPr>
        <p:spPr/>
        <p:txBody>
          <a:bodyPr/>
          <a:lstStyle/>
          <a:p>
            <a:fld id="{CCFA6FF4-6049-45A2-8BD4-4A912823597D}" type="slidenum">
              <a:rPr lang="en-ZA" smtClean="0"/>
              <a:pPr/>
              <a:t>28</a:t>
            </a:fld>
            <a:endParaRPr lang="en-ZA" dirty="0"/>
          </a:p>
        </p:txBody>
      </p:sp>
    </p:spTree>
    <p:extLst>
      <p:ext uri="{BB962C8B-B14F-4D97-AF65-F5344CB8AC3E}">
        <p14:creationId xmlns:p14="http://schemas.microsoft.com/office/powerpoint/2010/main" xmlns="" val="197353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981785"/>
          </a:xfrm>
        </p:spPr>
        <p:txBody>
          <a:bodyPr>
            <a:noAutofit/>
          </a:bodyPr>
          <a:lstStyle/>
          <a:p>
            <a:r>
              <a:rPr lang="en-GB" b="1" dirty="0"/>
              <a:t>Measuring Performance</a:t>
            </a:r>
            <a:endParaRPr lang="en-ZA" dirty="0"/>
          </a:p>
        </p:txBody>
      </p:sp>
      <p:graphicFrame>
        <p:nvGraphicFramePr>
          <p:cNvPr id="5" name="Content Placeholder 13"/>
          <p:cNvGraphicFramePr>
            <a:graphicFrameLocks/>
          </p:cNvGraphicFramePr>
          <p:nvPr>
            <p:extLst>
              <p:ext uri="{D42A27DB-BD31-4B8C-83A1-F6EECF244321}">
                <p14:modId xmlns:p14="http://schemas.microsoft.com/office/powerpoint/2010/main" xmlns="" val="790790402"/>
              </p:ext>
            </p:extLst>
          </p:nvPr>
        </p:nvGraphicFramePr>
        <p:xfrm>
          <a:off x="145962" y="3027329"/>
          <a:ext cx="11500207" cy="3830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838200" y="1314253"/>
            <a:ext cx="10398760" cy="1508105"/>
          </a:xfrm>
          <a:prstGeom prst="rect">
            <a:avLst/>
          </a:prstGeom>
        </p:spPr>
        <p:txBody>
          <a:bodyPr wrap="square">
            <a:spAutoFit/>
          </a:bodyPr>
          <a:lstStyle/>
          <a:p>
            <a:r>
              <a:rPr lang="en-GB" sz="3200" b="1" dirty="0">
                <a:solidFill>
                  <a:prstClr val="black"/>
                </a:solidFill>
                <a:ea typeface="+mj-ea"/>
                <a:cs typeface="+mj-cs"/>
              </a:rPr>
              <a:t>Impact Statement:</a:t>
            </a:r>
            <a:r>
              <a:rPr lang="en-GB" sz="3200" dirty="0">
                <a:solidFill>
                  <a:prstClr val="black"/>
                </a:solidFill>
                <a:ea typeface="+mj-ea"/>
                <a:cs typeface="+mj-cs"/>
              </a:rPr>
              <a:t/>
            </a:r>
            <a:br>
              <a:rPr lang="en-GB" sz="3200" dirty="0">
                <a:solidFill>
                  <a:prstClr val="black"/>
                </a:solidFill>
                <a:ea typeface="+mj-ea"/>
                <a:cs typeface="+mj-cs"/>
              </a:rPr>
            </a:br>
            <a:r>
              <a:rPr lang="en-GB" sz="2000" dirty="0"/>
              <a:t>To ensure a skilled and capable workforce that is employable or self-employed”, through ensuring the development of relevant qualifications, part qualifications and skilled programmes , ensuring the quality of provisioning and assessment and issuing certificates to qualifying candidates.</a:t>
            </a:r>
            <a:endParaRPr lang="en-US" sz="2800" dirty="0"/>
          </a:p>
        </p:txBody>
      </p:sp>
      <p:sp>
        <p:nvSpPr>
          <p:cNvPr id="4" name="Slide Number Placeholder 3"/>
          <p:cNvSpPr>
            <a:spLocks noGrp="1"/>
          </p:cNvSpPr>
          <p:nvPr>
            <p:ph type="sldNum" sz="quarter" idx="12"/>
          </p:nvPr>
        </p:nvSpPr>
        <p:spPr/>
        <p:txBody>
          <a:bodyPr/>
          <a:lstStyle/>
          <a:p>
            <a:fld id="{CCFA6FF4-6049-45A2-8BD4-4A912823597D}" type="slidenum">
              <a:rPr lang="en-ZA" smtClean="0"/>
              <a:pPr/>
              <a:t>29</a:t>
            </a:fld>
            <a:endParaRPr lang="en-ZA" dirty="0"/>
          </a:p>
        </p:txBody>
      </p:sp>
    </p:spTree>
    <p:extLst>
      <p:ext uri="{BB962C8B-B14F-4D97-AF65-F5344CB8AC3E}">
        <p14:creationId xmlns:p14="http://schemas.microsoft.com/office/powerpoint/2010/main" xmlns="" val="26519606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354"/>
            <a:ext cx="10515600" cy="1011789"/>
          </a:xfrm>
        </p:spPr>
        <p:txBody>
          <a:bodyPr/>
          <a:lstStyle/>
          <a:p>
            <a:r>
              <a:rPr lang="en-GB" dirty="0"/>
              <a:t>Opening Remarks</a:t>
            </a:r>
            <a:endParaRPr lang="en-ZA" dirty="0"/>
          </a:p>
        </p:txBody>
      </p:sp>
      <p:sp>
        <p:nvSpPr>
          <p:cNvPr id="4" name="TextBox 3"/>
          <p:cNvSpPr txBox="1"/>
          <p:nvPr/>
        </p:nvSpPr>
        <p:spPr>
          <a:xfrm>
            <a:off x="1871330" y="6449207"/>
            <a:ext cx="8867554" cy="369332"/>
          </a:xfrm>
          <a:prstGeom prst="rect">
            <a:avLst/>
          </a:prstGeom>
          <a:noFill/>
        </p:spPr>
        <p:txBody>
          <a:bodyPr wrap="square" rtlCol="0">
            <a:spAutoFit/>
          </a:bodyPr>
          <a:lstStyle/>
          <a:p>
            <a:r>
              <a:rPr lang="en-GB" dirty="0">
                <a:solidFill>
                  <a:schemeClr val="bg1"/>
                </a:solidFill>
              </a:rPr>
              <a:t>Mr. Themba Dlamini, Chairperson of the Third QCTO Council (appointed 10 November 2022)</a:t>
            </a:r>
            <a:endParaRPr lang="en-ZA" dirty="0">
              <a:solidFill>
                <a:schemeClr val="bg1"/>
              </a:solidFill>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250" b="100000" l="132" r="100000"/>
                    </a14:imgEffect>
                  </a14:imgLayer>
                </a14:imgProps>
              </a:ext>
              <a:ext uri="{28A0092B-C50C-407E-A947-70E740481C1C}">
                <a14:useLocalDpi xmlns:a14="http://schemas.microsoft.com/office/drawing/2010/main" xmlns="" val="0"/>
              </a:ext>
            </a:extLst>
          </a:blip>
          <a:stretch>
            <a:fillRect/>
          </a:stretch>
        </p:blipFill>
        <p:spPr>
          <a:xfrm>
            <a:off x="0" y="3036285"/>
            <a:ext cx="3378200" cy="3223001"/>
          </a:xfrm>
          <a:prstGeom prst="rect">
            <a:avLst/>
          </a:prstGeom>
        </p:spPr>
      </p:pic>
      <p:sp>
        <p:nvSpPr>
          <p:cNvPr id="6" name="Content Placeholder 4"/>
          <p:cNvSpPr txBox="1">
            <a:spLocks/>
          </p:cNvSpPr>
          <p:nvPr/>
        </p:nvSpPr>
        <p:spPr>
          <a:xfrm>
            <a:off x="3378199" y="1415143"/>
            <a:ext cx="8487229" cy="484414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The Quality Council for Trades and Occupations was established in terms of the Skills Development Act </a:t>
            </a:r>
            <a:r>
              <a:rPr lang="en-ZA" dirty="0" smtClean="0"/>
              <a:t>(Act 97 of 1998).</a:t>
            </a:r>
          </a:p>
          <a:p>
            <a:r>
              <a:rPr lang="en-ZA" sz="3000" dirty="0" smtClean="0"/>
              <a:t>Since the establishment of the QCTO in 2010 and despite the limitations within which the QCTO has had to operate, the QCTO has made significant progress in terms of the implementation of the Occupational Qualifications Sub-framework, its attendant policies, criteria and guidelines.  </a:t>
            </a:r>
            <a:endParaRPr lang="en-ZA" sz="3000" dirty="0"/>
          </a:p>
          <a:p>
            <a:r>
              <a:rPr lang="en-ZA" sz="3000" dirty="0" smtClean="0"/>
              <a:t>The </a:t>
            </a:r>
            <a:r>
              <a:rPr lang="en-ZA" sz="3000" dirty="0"/>
              <a:t>Council’s mandate is to develop and quality assure </a:t>
            </a:r>
            <a:r>
              <a:rPr lang="en-ZA" sz="3000" dirty="0" smtClean="0"/>
              <a:t> occupational </a:t>
            </a:r>
            <a:r>
              <a:rPr lang="en-ZA" sz="3000" dirty="0"/>
              <a:t>qualifications and part qualifications (including trades and skills programmes), manage the Occupational Qualifications </a:t>
            </a:r>
            <a:r>
              <a:rPr lang="en-ZA" sz="3000" dirty="0" smtClean="0"/>
              <a:t>Sub-Framework</a:t>
            </a:r>
            <a:r>
              <a:rPr lang="en-ZA" sz="3000" dirty="0"/>
              <a:t>, and advise the Minister in all matters of policy concerning occupational standards and qualifications</a:t>
            </a:r>
          </a:p>
        </p:txBody>
      </p:sp>
      <p:sp>
        <p:nvSpPr>
          <p:cNvPr id="3" name="Slide Number Placeholder 2"/>
          <p:cNvSpPr>
            <a:spLocks noGrp="1"/>
          </p:cNvSpPr>
          <p:nvPr>
            <p:ph type="sldNum" sz="quarter" idx="12"/>
          </p:nvPr>
        </p:nvSpPr>
        <p:spPr/>
        <p:txBody>
          <a:bodyPr/>
          <a:lstStyle/>
          <a:p>
            <a:fld id="{CCFA6FF4-6049-45A2-8BD4-4A912823597D}" type="slidenum">
              <a:rPr lang="en-ZA" smtClean="0"/>
              <a:pPr/>
              <a:t>3</a:t>
            </a:fld>
            <a:endParaRPr lang="en-ZA" dirty="0"/>
          </a:p>
        </p:txBody>
      </p:sp>
    </p:spTree>
    <p:extLst>
      <p:ext uri="{BB962C8B-B14F-4D97-AF65-F5344CB8AC3E}">
        <p14:creationId xmlns:p14="http://schemas.microsoft.com/office/powerpoint/2010/main" xmlns="" val="50446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a:bodyPr>
          <a:lstStyle/>
          <a:p>
            <a:r>
              <a:rPr lang="en-ZA" dirty="0"/>
              <a:t>QCTO OPERATIONAL MODEL </a:t>
            </a:r>
            <a:endParaRPr lang="en-US" dirty="0"/>
          </a:p>
        </p:txBody>
      </p:sp>
      <p:graphicFrame>
        <p:nvGraphicFramePr>
          <p:cNvPr id="3" name="Diagram 2">
            <a:extLst>
              <a:ext uri="{FF2B5EF4-FFF2-40B4-BE49-F238E27FC236}">
                <a16:creationId xmlns:a16="http://schemas.microsoft.com/office/drawing/2014/main" xmlns="" id="{DEC425F7-B5A3-493F-B031-6E05491170A7}"/>
              </a:ext>
            </a:extLst>
          </p:cNvPr>
          <p:cNvGraphicFramePr/>
          <p:nvPr>
            <p:extLst>
              <p:ext uri="{D42A27DB-BD31-4B8C-83A1-F6EECF244321}">
                <p14:modId xmlns:p14="http://schemas.microsoft.com/office/powerpoint/2010/main" xmlns="" val="881814314"/>
              </p:ext>
            </p:extLst>
          </p:nvPr>
        </p:nvGraphicFramePr>
        <p:xfrm>
          <a:off x="525647" y="1322614"/>
          <a:ext cx="10501582" cy="488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132971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1"/>
            <a:ext cx="10515600" cy="740228"/>
          </a:xfrm>
        </p:spPr>
        <p:txBody>
          <a:bodyPr/>
          <a:lstStyle/>
          <a:p>
            <a:r>
              <a:rPr lang="en-ZA" dirty="0"/>
              <a:t>QCTO OPERATIONAL MODEL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24153662"/>
              </p:ext>
            </p:extLst>
          </p:nvPr>
        </p:nvGraphicFramePr>
        <p:xfrm>
          <a:off x="838200" y="816428"/>
          <a:ext cx="11125200" cy="5539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CFA6FF4-6049-45A2-8BD4-4A912823597D}" type="slidenum">
              <a:rPr lang="en-ZA" smtClean="0"/>
              <a:pPr/>
              <a:t>31</a:t>
            </a:fld>
            <a:endParaRPr lang="en-ZA" dirty="0"/>
          </a:p>
        </p:txBody>
      </p:sp>
      <p:sp>
        <p:nvSpPr>
          <p:cNvPr id="6" name="TextBox 5"/>
          <p:cNvSpPr txBox="1"/>
          <p:nvPr/>
        </p:nvSpPr>
        <p:spPr>
          <a:xfrm>
            <a:off x="9982199" y="3385457"/>
            <a:ext cx="2068287" cy="2308324"/>
          </a:xfrm>
          <a:prstGeom prst="rect">
            <a:avLst/>
          </a:prstGeom>
          <a:solidFill>
            <a:schemeClr val="tx1"/>
          </a:solidFill>
        </p:spPr>
        <p:txBody>
          <a:bodyPr wrap="square" rtlCol="0">
            <a:spAutoFit/>
          </a:bodyPr>
          <a:lstStyle/>
          <a:p>
            <a:r>
              <a:rPr lang="en-ZA" dirty="0" smtClean="0">
                <a:solidFill>
                  <a:schemeClr val="bg1"/>
                </a:solidFill>
              </a:rPr>
              <a:t>Improved uptake of Occupational Qualifications, part qualifications and Skills Programmes by TVETs, CETs, Universities and Private SDP’s</a:t>
            </a:r>
            <a:endParaRPr lang="en-ZA" dirty="0">
              <a:solidFill>
                <a:schemeClr val="bg1"/>
              </a:solidFill>
            </a:endParaRPr>
          </a:p>
        </p:txBody>
      </p:sp>
    </p:spTree>
    <p:extLst>
      <p:ext uri="{BB962C8B-B14F-4D97-AF65-F5344CB8AC3E}">
        <p14:creationId xmlns:p14="http://schemas.microsoft.com/office/powerpoint/2010/main" xmlns="" val="1584062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0627"/>
          </a:xfrm>
        </p:spPr>
        <p:txBody>
          <a:bodyPr>
            <a:normAutofit/>
          </a:bodyPr>
          <a:lstStyle/>
          <a:p>
            <a:r>
              <a:rPr lang="en-ZA" sz="3200" dirty="0"/>
              <a:t>Strategic Outcomes and indicators </a:t>
            </a:r>
            <a:r>
              <a:rPr lang="en-ZA" sz="3200" dirty="0" smtClean="0"/>
              <a:t>2020/21 – 2024/25</a:t>
            </a:r>
            <a:endParaRPr lang="en-ZA" sz="3200" dirty="0"/>
          </a:p>
        </p:txBody>
      </p:sp>
      <p:graphicFrame>
        <p:nvGraphicFramePr>
          <p:cNvPr id="5" name="Content Placeholder 3"/>
          <p:cNvGraphicFramePr>
            <a:graphicFrameLocks/>
          </p:cNvGraphicFramePr>
          <p:nvPr>
            <p:extLst>
              <p:ext uri="{D42A27DB-BD31-4B8C-83A1-F6EECF244321}">
                <p14:modId xmlns:p14="http://schemas.microsoft.com/office/powerpoint/2010/main" xmlns="" val="3808887366"/>
              </p:ext>
            </p:extLst>
          </p:nvPr>
        </p:nvGraphicFramePr>
        <p:xfrm>
          <a:off x="229810" y="1627371"/>
          <a:ext cx="11732380" cy="4979009"/>
        </p:xfrm>
        <a:graphic>
          <a:graphicData uri="http://schemas.openxmlformats.org/drawingml/2006/table">
            <a:tbl>
              <a:tblPr firstRow="1" bandRow="1">
                <a:tableStyleId>{073A0DAA-6AF3-43AB-8588-CEC1D06C72B9}</a:tableStyleId>
              </a:tblPr>
              <a:tblGrid>
                <a:gridCol w="4128344">
                  <a:extLst>
                    <a:ext uri="{9D8B030D-6E8A-4147-A177-3AD203B41FA5}">
                      <a16:colId xmlns:a16="http://schemas.microsoft.com/office/drawing/2014/main" xmlns="" val="3155331155"/>
                    </a:ext>
                  </a:extLst>
                </a:gridCol>
                <a:gridCol w="4128344">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679694">
                <a:tc gridSpan="3">
                  <a:txBody>
                    <a:bodyPr/>
                    <a:lstStyle/>
                    <a:p>
                      <a:r>
                        <a:rPr lang="en-GB" sz="1800" b="0" i="0" u="none" strike="noStrike" kern="1200" baseline="0" dirty="0">
                          <a:solidFill>
                            <a:schemeClr val="lt1"/>
                          </a:solidFill>
                          <a:latin typeface="+mn-lt"/>
                          <a:ea typeface="+mn-ea"/>
                          <a:cs typeface="+mn-cs"/>
                        </a:rPr>
                        <a:t>Outcome 1: A single national quality assured Occupational Qualifications Sub-framework that promotes synergy, simplification </a:t>
                      </a:r>
                      <a:r>
                        <a:rPr lang="en-ZA" sz="1800" b="0" i="0" u="none" strike="noStrike" kern="1200" baseline="0" dirty="0">
                          <a:solidFill>
                            <a:schemeClr val="lt1"/>
                          </a:solidFill>
                          <a:latin typeface="+mn-lt"/>
                          <a:ea typeface="+mn-ea"/>
                          <a:cs typeface="+mn-cs"/>
                        </a:rPr>
                        <a:t>and effectiveness.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423275">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Contribution of Outcome </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Enablers</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Risks</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extLst>
                  <a:ext uri="{0D108BD9-81ED-4DB2-BD59-A6C34878D82A}">
                    <a16:rowId xmlns:a16="http://schemas.microsoft.com/office/drawing/2014/main" xmlns="" val="10000"/>
                  </a:ext>
                </a:extLst>
              </a:tr>
              <a:tr h="2663593">
                <a:tc>
                  <a:txBody>
                    <a:bodyPr/>
                    <a:lstStyle/>
                    <a:p>
                      <a:r>
                        <a:rPr lang="en-GB" sz="1400" kern="1200" dirty="0">
                          <a:solidFill>
                            <a:schemeClr val="dk1"/>
                          </a:solidFill>
                          <a:effectLst/>
                          <a:latin typeface="+mn-lt"/>
                          <a:ea typeface="+mn-ea"/>
                          <a:cs typeface="+mn-cs"/>
                        </a:rPr>
                        <a:t>Increased participation of various stakeholders in the OQSF will facilitate active interaction between the various stakeholders which is essential in order to have a functional integrated national OQSF system. Better articulation within the NQF will promote access to qualifications, part qualifications and skills programmes within the NQF and encourage Lifelong Learning. The uptake of occupational qualifications, part qualifications and skills programmes will indicate the need of occupational qualification from the demand perspective (e.g. national list of occupations in high demand). The level of employer satisfaction with the OQSF will assist in evaluating and assessing the impact of the OQSF. All of the above have a bearing on the achievement of the intended impact</a:t>
                      </a:r>
                      <a:endParaRPr lang="en-ZA" sz="1400" b="0" i="0" u="none" strike="noStrike" kern="1200" baseline="0" dirty="0">
                        <a:solidFill>
                          <a:schemeClr val="dk1"/>
                        </a:solidFill>
                        <a:latin typeface="+mn-lt"/>
                        <a:ea typeface="+mn-ea"/>
                        <a:cs typeface="+mn-cs"/>
                      </a:endParaRPr>
                    </a:p>
                  </a:txBody>
                  <a:tcPr marL="17780" marR="17780" marT="17780" marB="17780"/>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The NQF Act will not change radically, Ministerial guidelines are implemented and that there will be consistency in vision.</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There is a trusted and reliable QA system that is supported by effective Inter Governmental Relations (IGR) structures e.g. forums etc.</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Skills requirements will be known (accurate and updated national list of occupations in high demand) and a reliable labour information system is established.</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There is industry participation where industry participates in identifying and developing qualifications in high demand, QAP’s, offer adequate workplace experience/learning, simulation design.</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There is cohesion and research and Lesson Learned are applied.</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There is employee and employer buy-in (Approval and internal acceptance of the QCTO business case)</a:t>
                      </a:r>
                      <a:endParaRPr lang="en-ZA" sz="1400" kern="1200" dirty="0">
                        <a:solidFill>
                          <a:schemeClr val="dk1"/>
                        </a:solidFill>
                        <a:effectLst/>
                        <a:latin typeface="+mn-lt"/>
                        <a:ea typeface="+mn-ea"/>
                        <a:cs typeface="+mn-cs"/>
                      </a:endParaRPr>
                    </a:p>
                  </a:txBody>
                  <a:tcPr marL="17780" marR="17780" marT="17780" marB="17780"/>
                </a:tc>
                <a:tc>
                  <a:txBody>
                    <a:bodyPr/>
                    <a:lstStyle/>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Radically changed legislative environment </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Unreliable QA system Effective implementation of the QCTO QA system.</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Un-identified skills needs </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Lack of Industry participation Repetition of past systemic errors </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No buy-in by Employees and Employers</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Insufficient funding allocation </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Impact of the COVID-19 and the implementation of the </a:t>
                      </a:r>
                      <a:r>
                        <a:rPr lang="en-ZA" sz="1400" b="0" i="0" u="none" strike="noStrike" kern="1200" baseline="0" dirty="0">
                          <a:solidFill>
                            <a:schemeClr val="dk1"/>
                          </a:solidFill>
                          <a:latin typeface="+mn-lt"/>
                          <a:ea typeface="+mn-ea"/>
                          <a:cs typeface="+mn-cs"/>
                        </a:rPr>
                        <a:t>Disaster Management Act</a:t>
                      </a:r>
                      <a:endParaRPr lang="en-US" sz="14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32</a:t>
            </a:fld>
            <a:endParaRPr lang="en-ZA" dirty="0"/>
          </a:p>
        </p:txBody>
      </p:sp>
    </p:spTree>
    <p:extLst>
      <p:ext uri="{BB962C8B-B14F-4D97-AF65-F5344CB8AC3E}">
        <p14:creationId xmlns:p14="http://schemas.microsoft.com/office/powerpoint/2010/main" xmlns="" val="40596217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365125"/>
            <a:ext cx="9040892" cy="1190627"/>
          </a:xfrm>
        </p:spPr>
        <p:txBody>
          <a:bodyPr>
            <a:normAutofit/>
          </a:bodyPr>
          <a:lstStyle/>
          <a:p>
            <a:r>
              <a:rPr lang="en-ZA" sz="3200" dirty="0"/>
              <a:t>Strategic Outcomes and indicators 2020/21 – </a:t>
            </a:r>
            <a:r>
              <a:rPr lang="en-ZA" sz="3200" dirty="0" smtClean="0"/>
              <a:t>2024/25</a:t>
            </a:r>
            <a:endParaRPr lang="en-ZA" sz="3200" dirty="0"/>
          </a:p>
        </p:txBody>
      </p:sp>
      <p:graphicFrame>
        <p:nvGraphicFramePr>
          <p:cNvPr id="5" name="Content Placeholder 3"/>
          <p:cNvGraphicFramePr>
            <a:graphicFrameLocks/>
          </p:cNvGraphicFramePr>
          <p:nvPr>
            <p:extLst>
              <p:ext uri="{D42A27DB-BD31-4B8C-83A1-F6EECF244321}">
                <p14:modId xmlns:p14="http://schemas.microsoft.com/office/powerpoint/2010/main" xmlns="" val="1912603807"/>
              </p:ext>
            </p:extLst>
          </p:nvPr>
        </p:nvGraphicFramePr>
        <p:xfrm>
          <a:off x="0" y="1447799"/>
          <a:ext cx="12109808" cy="5408010"/>
        </p:xfrm>
        <a:graphic>
          <a:graphicData uri="http://schemas.openxmlformats.org/drawingml/2006/table">
            <a:tbl>
              <a:tblPr firstRow="1" bandRow="1">
                <a:tableStyleId>{073A0DAA-6AF3-43AB-8588-CEC1D06C72B9}</a:tableStyleId>
              </a:tblPr>
              <a:tblGrid>
                <a:gridCol w="4261152">
                  <a:extLst>
                    <a:ext uri="{9D8B030D-6E8A-4147-A177-3AD203B41FA5}">
                      <a16:colId xmlns:a16="http://schemas.microsoft.com/office/drawing/2014/main" xmlns="" val="3155331155"/>
                    </a:ext>
                  </a:extLst>
                </a:gridCol>
                <a:gridCol w="3593012">
                  <a:extLst>
                    <a:ext uri="{9D8B030D-6E8A-4147-A177-3AD203B41FA5}">
                      <a16:colId xmlns:a16="http://schemas.microsoft.com/office/drawing/2014/main" xmlns="" val="1601870758"/>
                    </a:ext>
                  </a:extLst>
                </a:gridCol>
                <a:gridCol w="4255644">
                  <a:extLst>
                    <a:ext uri="{9D8B030D-6E8A-4147-A177-3AD203B41FA5}">
                      <a16:colId xmlns:a16="http://schemas.microsoft.com/office/drawing/2014/main" xmlns="" val="3750595721"/>
                    </a:ext>
                  </a:extLst>
                </a:gridCol>
              </a:tblGrid>
              <a:tr h="702511">
                <a:tc gridSpan="3">
                  <a:txBody>
                    <a:bodyPr/>
                    <a:lstStyle/>
                    <a:p>
                      <a:r>
                        <a:rPr lang="en-GB" sz="1800" b="0" i="0" u="none" strike="noStrike" kern="1200" baseline="0" dirty="0">
                          <a:solidFill>
                            <a:schemeClr val="lt1"/>
                          </a:solidFill>
                          <a:latin typeface="+mn-lt"/>
                          <a:ea typeface="+mn-ea"/>
                          <a:cs typeface="+mn-cs"/>
                        </a:rPr>
                        <a:t>Outcome 1: A single, national, quality-assured Occupational Qualifications Sub-framework that promotes synergy, simplification </a:t>
                      </a:r>
                      <a:r>
                        <a:rPr lang="en-ZA" sz="1800" b="0" i="0" u="none" strike="noStrike" kern="1200" baseline="0" dirty="0">
                          <a:solidFill>
                            <a:schemeClr val="lt1"/>
                          </a:solidFill>
                          <a:latin typeface="+mn-lt"/>
                          <a:ea typeface="+mn-ea"/>
                          <a:cs typeface="+mn-cs"/>
                        </a:rPr>
                        <a:t>and effectiveness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437484">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extLst>
                  <a:ext uri="{0D108BD9-81ED-4DB2-BD59-A6C34878D82A}">
                    <a16:rowId xmlns:a16="http://schemas.microsoft.com/office/drawing/2014/main" xmlns="" val="10000"/>
                  </a:ext>
                </a:extLst>
              </a:tr>
              <a:tr h="2732638">
                <a:tc>
                  <a:txBody>
                    <a:bodyPr/>
                    <a:lstStyle/>
                    <a:p>
                      <a:pPr algn="ctr"/>
                      <a:r>
                        <a:rPr lang="en-ZA" sz="1800" b="0" i="0" u="none" strike="noStrike" kern="1200" baseline="0" dirty="0">
                          <a:solidFill>
                            <a:schemeClr val="dk1"/>
                          </a:solidFill>
                          <a:latin typeface="+mn-lt"/>
                          <a:ea typeface="+mn-ea"/>
                          <a:cs typeface="+mn-cs"/>
                        </a:rPr>
                        <a:t>1.1 Quality assurance functions</a:t>
                      </a:r>
                    </a:p>
                    <a:p>
                      <a:pPr algn="ctr"/>
                      <a:r>
                        <a:rPr lang="en-GB" sz="1800" b="0" i="0" u="none" strike="noStrike" kern="1200" baseline="0" dirty="0">
                          <a:solidFill>
                            <a:schemeClr val="dk1"/>
                          </a:solidFill>
                          <a:latin typeface="+mn-lt"/>
                          <a:ea typeface="+mn-ea"/>
                          <a:cs typeface="+mn-cs"/>
                        </a:rPr>
                        <a:t>performed by the QCTO for</a:t>
                      </a:r>
                    </a:p>
                    <a:p>
                      <a:pPr algn="ctr"/>
                      <a:r>
                        <a:rPr lang="en-ZA" sz="1800" b="0" i="0" u="none" strike="noStrike" kern="1200" baseline="0" dirty="0">
                          <a:solidFill>
                            <a:schemeClr val="dk1"/>
                          </a:solidFill>
                          <a:latin typeface="+mn-lt"/>
                          <a:ea typeface="+mn-ea"/>
                          <a:cs typeface="+mn-cs"/>
                        </a:rPr>
                        <a:t>qualifications, part qualifications</a:t>
                      </a:r>
                    </a:p>
                    <a:p>
                      <a:pPr algn="ctr"/>
                      <a:r>
                        <a:rPr lang="en-GB" sz="1800" b="0" i="0" u="none" strike="noStrike" kern="1200" baseline="0" dirty="0">
                          <a:solidFill>
                            <a:schemeClr val="dk1"/>
                          </a:solidFill>
                          <a:latin typeface="+mn-lt"/>
                          <a:ea typeface="+mn-ea"/>
                          <a:cs typeface="+mn-cs"/>
                        </a:rPr>
                        <a:t>and skills programmes on the OQSF</a:t>
                      </a:r>
                    </a:p>
                    <a:p>
                      <a:pPr algn="ctr"/>
                      <a:r>
                        <a:rPr lang="en-ZA" sz="1800" b="0" i="0" u="none" strike="noStrike" kern="1200" baseline="0" dirty="0">
                          <a:solidFill>
                            <a:schemeClr val="dk1"/>
                          </a:solidFill>
                          <a:latin typeface="+mn-lt"/>
                          <a:ea typeface="+mn-ea"/>
                          <a:cs typeface="+mn-cs"/>
                        </a:rPr>
                        <a:t>evaluated and reported on</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QCTO currently performs all QA</a:t>
                      </a:r>
                    </a:p>
                    <a:p>
                      <a:pPr algn="ctr"/>
                      <a:r>
                        <a:rPr lang="en-ZA" sz="1800" b="0" i="0" u="none" strike="noStrike" kern="1200" baseline="0" dirty="0">
                          <a:solidFill>
                            <a:schemeClr val="dk1"/>
                          </a:solidFill>
                          <a:latin typeface="+mn-lt"/>
                          <a:ea typeface="+mn-ea"/>
                          <a:cs typeface="+mn-cs"/>
                        </a:rPr>
                        <a:t>functions (accreditation, quality</a:t>
                      </a:r>
                    </a:p>
                    <a:p>
                      <a:pPr algn="ctr"/>
                      <a:r>
                        <a:rPr lang="en-ZA" sz="1800" b="0" i="0" u="none" strike="noStrike" kern="1200" baseline="0" dirty="0">
                          <a:solidFill>
                            <a:schemeClr val="dk1"/>
                          </a:solidFill>
                          <a:latin typeface="+mn-lt"/>
                          <a:ea typeface="+mn-ea"/>
                          <a:cs typeface="+mn-cs"/>
                        </a:rPr>
                        <a:t>assurance of provisioning, quality</a:t>
                      </a:r>
                    </a:p>
                    <a:p>
                      <a:pPr algn="ctr"/>
                      <a:r>
                        <a:rPr lang="en-ZA" sz="1800" b="0" i="0" u="none" strike="noStrike" kern="1200" baseline="0" dirty="0">
                          <a:solidFill>
                            <a:schemeClr val="dk1"/>
                          </a:solidFill>
                          <a:latin typeface="+mn-lt"/>
                          <a:ea typeface="+mn-ea"/>
                          <a:cs typeface="+mn-cs"/>
                        </a:rPr>
                        <a:t>assurance of assessment and</a:t>
                      </a:r>
                    </a:p>
                    <a:p>
                      <a:pPr algn="ctr"/>
                      <a:r>
                        <a:rPr lang="en-ZA" sz="1800" b="0" i="0" u="none" strike="noStrike" kern="1200" baseline="0" dirty="0">
                          <a:solidFill>
                            <a:schemeClr val="dk1"/>
                          </a:solidFill>
                          <a:latin typeface="+mn-lt"/>
                          <a:ea typeface="+mn-ea"/>
                          <a:cs typeface="+mn-cs"/>
                        </a:rPr>
                        <a:t>certification) for newly registered</a:t>
                      </a:r>
                    </a:p>
                    <a:p>
                      <a:pPr algn="ctr"/>
                      <a:r>
                        <a:rPr lang="en-ZA" sz="1800" b="0" i="0" u="none" strike="noStrike" kern="1200" baseline="0" dirty="0">
                          <a:solidFill>
                            <a:schemeClr val="dk1"/>
                          </a:solidFill>
                          <a:latin typeface="+mn-lt"/>
                          <a:ea typeface="+mn-ea"/>
                          <a:cs typeface="+mn-cs"/>
                        </a:rPr>
                        <a:t>occupational qualifications, part</a:t>
                      </a:r>
                    </a:p>
                    <a:p>
                      <a:pPr algn="ctr"/>
                      <a:r>
                        <a:rPr lang="en-ZA" sz="1800" b="0" i="0" u="none" strike="noStrike" kern="1200" baseline="0" dirty="0">
                          <a:solidFill>
                            <a:schemeClr val="dk1"/>
                          </a:solidFill>
                          <a:latin typeface="+mn-lt"/>
                          <a:ea typeface="+mn-ea"/>
                          <a:cs typeface="+mn-cs"/>
                        </a:rPr>
                        <a:t>qualifications and skills programmes</a:t>
                      </a:r>
                    </a:p>
                    <a:p>
                      <a:pPr algn="ctr"/>
                      <a:r>
                        <a:rPr lang="en-GB" sz="1800" b="0" i="0" u="none" strike="noStrike" kern="1200" baseline="0" dirty="0">
                          <a:solidFill>
                            <a:schemeClr val="dk1"/>
                          </a:solidFill>
                          <a:latin typeface="+mn-lt"/>
                          <a:ea typeface="+mn-ea"/>
                          <a:cs typeface="+mn-cs"/>
                        </a:rPr>
                        <a:t>and provides an Annual Report of</a:t>
                      </a:r>
                    </a:p>
                    <a:p>
                      <a:pPr algn="ctr"/>
                      <a:r>
                        <a:rPr lang="en-ZA" sz="1800" b="0" i="0" u="none" strike="noStrike" kern="1200" baseline="0" dirty="0">
                          <a:solidFill>
                            <a:schemeClr val="dk1"/>
                          </a:solidFill>
                          <a:latin typeface="+mn-lt"/>
                          <a:ea typeface="+mn-ea"/>
                          <a:cs typeface="+mn-cs"/>
                        </a:rPr>
                        <a:t>such activities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An evaluation report on the quality</a:t>
                      </a:r>
                    </a:p>
                    <a:p>
                      <a:pPr algn="ctr"/>
                      <a:r>
                        <a:rPr lang="en-ZA" sz="1800" b="0" i="0" u="none" strike="noStrike" kern="1200" baseline="0" dirty="0">
                          <a:solidFill>
                            <a:schemeClr val="dk1"/>
                          </a:solidFill>
                          <a:latin typeface="+mn-lt"/>
                          <a:ea typeface="+mn-ea"/>
                          <a:cs typeface="+mn-cs"/>
                        </a:rPr>
                        <a:t>assurance functions performed by</a:t>
                      </a:r>
                    </a:p>
                    <a:p>
                      <a:pPr algn="ctr"/>
                      <a:r>
                        <a:rPr lang="en-GB" sz="1800" b="0" i="0" u="none" strike="noStrike" kern="1200" baseline="0" dirty="0">
                          <a:solidFill>
                            <a:schemeClr val="dk1"/>
                          </a:solidFill>
                          <a:latin typeface="+mn-lt"/>
                          <a:ea typeface="+mn-ea"/>
                          <a:cs typeface="+mn-cs"/>
                        </a:rPr>
                        <a:t>the QCTO for qualifications and part</a:t>
                      </a:r>
                    </a:p>
                    <a:p>
                      <a:pPr algn="ctr"/>
                      <a:r>
                        <a:rPr lang="en-GB" sz="1800" b="0" i="0" u="none" strike="noStrike" kern="1200" baseline="0" dirty="0">
                          <a:solidFill>
                            <a:schemeClr val="dk1"/>
                          </a:solidFill>
                          <a:latin typeface="+mn-lt"/>
                          <a:ea typeface="+mn-ea"/>
                          <a:cs typeface="+mn-cs"/>
                        </a:rPr>
                        <a:t>qualifications on the OQSF over 5</a:t>
                      </a:r>
                    </a:p>
                    <a:p>
                      <a:pPr algn="ctr"/>
                      <a:r>
                        <a:rPr lang="en-ZA" sz="1800" b="0" i="0" u="none" strike="noStrike" kern="1200" baseline="0" dirty="0" smtClean="0">
                          <a:solidFill>
                            <a:schemeClr val="dk1"/>
                          </a:solidFill>
                          <a:latin typeface="+mn-lt"/>
                          <a:ea typeface="+mn-ea"/>
                          <a:cs typeface="+mn-cs"/>
                        </a:rPr>
                        <a:t>Years</a:t>
                      </a:r>
                    </a:p>
                    <a:p>
                      <a:pPr algn="ctr"/>
                      <a:endParaRPr lang="en-ZA" sz="1800" b="0" i="0" u="none" strike="noStrike" kern="1200" baseline="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kern="1200" dirty="0" smtClean="0">
                          <a:solidFill>
                            <a:srgbClr val="FF0000"/>
                          </a:solidFill>
                          <a:effectLst/>
                          <a:latin typeface="+mn-lt"/>
                          <a:ea typeface="+mn-ea"/>
                          <a:cs typeface="+mn-cs"/>
                        </a:rPr>
                        <a:t>(Baseline report on QA functions completed in 2021/22 and published)</a:t>
                      </a:r>
                    </a:p>
                    <a:p>
                      <a:pPr algn="ct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535377">
                <a:tc>
                  <a:txBody>
                    <a:bodyPr/>
                    <a:lstStyle/>
                    <a:p>
                      <a:pPr algn="ctr"/>
                      <a:r>
                        <a:rPr lang="en-GB" sz="1800" b="0" i="0" u="none" strike="noStrike" kern="1200" baseline="0" dirty="0">
                          <a:solidFill>
                            <a:schemeClr val="dk1"/>
                          </a:solidFill>
                          <a:latin typeface="+mn-lt"/>
                          <a:ea typeface="+mn-ea"/>
                          <a:cs typeface="+mn-cs"/>
                        </a:rPr>
                        <a:t>1.2 </a:t>
                      </a:r>
                      <a:r>
                        <a:rPr lang="en-ZA" sz="1800" b="0" i="0" u="none" strike="noStrike" kern="1200" baseline="0" dirty="0">
                          <a:solidFill>
                            <a:schemeClr val="dk1"/>
                          </a:solidFill>
                          <a:latin typeface="+mn-lt"/>
                          <a:ea typeface="+mn-ea"/>
                          <a:cs typeface="+mn-cs"/>
                        </a:rPr>
                        <a:t>Level of Articulation between</a:t>
                      </a:r>
                    </a:p>
                    <a:p>
                      <a:pPr algn="ctr"/>
                      <a:r>
                        <a:rPr lang="en-GB" sz="1800" b="0" i="0" u="none" strike="noStrike" kern="1200" baseline="0" dirty="0">
                          <a:solidFill>
                            <a:schemeClr val="dk1"/>
                          </a:solidFill>
                          <a:latin typeface="+mn-lt"/>
                          <a:ea typeface="+mn-ea"/>
                          <a:cs typeface="+mn-cs"/>
                        </a:rPr>
                        <a:t>the OQSF, GENFETQA and HEQSF</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An evaluation report on the extent</a:t>
                      </a:r>
                    </a:p>
                    <a:p>
                      <a:pPr algn="ctr"/>
                      <a:r>
                        <a:rPr lang="en-GB" sz="1800" b="0" i="0" u="none" strike="noStrike" kern="1200" baseline="0" dirty="0">
                          <a:solidFill>
                            <a:schemeClr val="dk1"/>
                          </a:solidFill>
                          <a:latin typeface="+mn-lt"/>
                          <a:ea typeface="+mn-ea"/>
                          <a:cs typeface="+mn-cs"/>
                        </a:rPr>
                        <a:t>of articulation of qualifications on</a:t>
                      </a:r>
                    </a:p>
                    <a:p>
                      <a:pPr algn="ctr"/>
                      <a:r>
                        <a:rPr lang="en-GB" sz="1800" b="0" i="0" u="none" strike="noStrike" kern="1200" baseline="0" dirty="0">
                          <a:solidFill>
                            <a:schemeClr val="dk1"/>
                          </a:solidFill>
                          <a:latin typeface="+mn-lt"/>
                          <a:ea typeface="+mn-ea"/>
                          <a:cs typeface="+mn-cs"/>
                        </a:rPr>
                        <a:t>the OQSF with qualifications on</a:t>
                      </a:r>
                    </a:p>
                    <a:p>
                      <a:pPr algn="ctr"/>
                      <a:r>
                        <a:rPr lang="en-ZA" sz="1800" b="0" i="0" u="none" strike="noStrike" kern="1200" baseline="0" dirty="0">
                          <a:solidFill>
                            <a:schemeClr val="dk1"/>
                          </a:solidFill>
                          <a:latin typeface="+mn-lt"/>
                          <a:ea typeface="+mn-ea"/>
                          <a:cs typeface="+mn-cs"/>
                        </a:rPr>
                        <a:t>the other two Sub-frameworks</a:t>
                      </a:r>
                    </a:p>
                    <a:p>
                      <a:pPr algn="ctr"/>
                      <a:r>
                        <a:rPr lang="en-ZA" sz="1800" b="0" i="0" u="none" strike="noStrike" kern="1200" baseline="0" dirty="0">
                          <a:solidFill>
                            <a:schemeClr val="dk1"/>
                          </a:solidFill>
                          <a:latin typeface="+mn-lt"/>
                          <a:ea typeface="+mn-ea"/>
                          <a:cs typeface="+mn-cs"/>
                        </a:rPr>
                        <a:t>(GENFETQA and HEQSF)</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33</a:t>
            </a:fld>
            <a:endParaRPr lang="en-ZA" dirty="0"/>
          </a:p>
        </p:txBody>
      </p:sp>
    </p:spTree>
    <p:extLst>
      <p:ext uri="{BB962C8B-B14F-4D97-AF65-F5344CB8AC3E}">
        <p14:creationId xmlns:p14="http://schemas.microsoft.com/office/powerpoint/2010/main" xmlns="" val="34155054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0627"/>
          </a:xfrm>
        </p:spPr>
        <p:txBody>
          <a:bodyPr>
            <a:normAutofit/>
          </a:bodyPr>
          <a:lstStyle/>
          <a:p>
            <a:r>
              <a:rPr lang="en-ZA" sz="3200" dirty="0"/>
              <a:t>Strategic Outcomes and indicators </a:t>
            </a:r>
            <a:r>
              <a:rPr lang="en-ZA" sz="3200" dirty="0" smtClean="0"/>
              <a:t>2020/21 – 2024/25</a:t>
            </a:r>
            <a:endParaRPr lang="en-ZA" sz="3200" dirty="0"/>
          </a:p>
        </p:txBody>
      </p:sp>
      <p:graphicFrame>
        <p:nvGraphicFramePr>
          <p:cNvPr id="5" name="Content Placeholder 3"/>
          <p:cNvGraphicFramePr>
            <a:graphicFrameLocks/>
          </p:cNvGraphicFramePr>
          <p:nvPr>
            <p:extLst>
              <p:ext uri="{D42A27DB-BD31-4B8C-83A1-F6EECF244321}">
                <p14:modId xmlns:p14="http://schemas.microsoft.com/office/powerpoint/2010/main" xmlns="" val="3729288695"/>
              </p:ext>
            </p:extLst>
          </p:nvPr>
        </p:nvGraphicFramePr>
        <p:xfrm>
          <a:off x="229810" y="1825627"/>
          <a:ext cx="11732380" cy="4352731"/>
        </p:xfrm>
        <a:graphic>
          <a:graphicData uri="http://schemas.openxmlformats.org/drawingml/2006/table">
            <a:tbl>
              <a:tblPr firstRow="1" bandRow="1">
                <a:tableStyleId>{073A0DAA-6AF3-43AB-8588-CEC1D06C72B9}</a:tableStyleId>
              </a:tblPr>
              <a:tblGrid>
                <a:gridCol w="5164123">
                  <a:extLst>
                    <a:ext uri="{9D8B030D-6E8A-4147-A177-3AD203B41FA5}">
                      <a16:colId xmlns:a16="http://schemas.microsoft.com/office/drawing/2014/main" xmlns="" val="3155331155"/>
                    </a:ext>
                  </a:extLst>
                </a:gridCol>
                <a:gridCol w="2958957">
                  <a:extLst>
                    <a:ext uri="{9D8B030D-6E8A-4147-A177-3AD203B41FA5}">
                      <a16:colId xmlns:a16="http://schemas.microsoft.com/office/drawing/2014/main" xmlns="" val="1601870758"/>
                    </a:ext>
                  </a:extLst>
                </a:gridCol>
                <a:gridCol w="3609300">
                  <a:extLst>
                    <a:ext uri="{9D8B030D-6E8A-4147-A177-3AD203B41FA5}">
                      <a16:colId xmlns:a16="http://schemas.microsoft.com/office/drawing/2014/main" xmlns="" val="3750595721"/>
                    </a:ext>
                  </a:extLst>
                </a:gridCol>
              </a:tblGrid>
              <a:tr h="605503">
                <a:tc gridSpan="3">
                  <a:txBody>
                    <a:bodyPr/>
                    <a:lstStyle/>
                    <a:p>
                      <a:r>
                        <a:rPr lang="en-GB" sz="1800" b="0" i="0" u="none" strike="noStrike" kern="1200" baseline="0" dirty="0">
                          <a:solidFill>
                            <a:schemeClr val="lt1"/>
                          </a:solidFill>
                          <a:latin typeface="+mn-lt"/>
                          <a:ea typeface="+mn-ea"/>
                          <a:cs typeface="+mn-cs"/>
                        </a:rPr>
                        <a:t>Outcome 1: A single, national, quality-assured Occupational Qualifications Sub-framework that promotes synergy, simplification </a:t>
                      </a:r>
                      <a:r>
                        <a:rPr lang="en-ZA" sz="1800" b="0" i="0" u="none" strike="noStrike" kern="1200" baseline="0" dirty="0">
                          <a:solidFill>
                            <a:schemeClr val="lt1"/>
                          </a:solidFill>
                          <a:latin typeface="+mn-lt"/>
                          <a:ea typeface="+mn-ea"/>
                          <a:cs typeface="+mn-cs"/>
                        </a:rPr>
                        <a:t>and effectiveness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77073">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extLst>
                  <a:ext uri="{0D108BD9-81ED-4DB2-BD59-A6C34878D82A}">
                    <a16:rowId xmlns:a16="http://schemas.microsoft.com/office/drawing/2014/main" xmlns="" val="10000"/>
                  </a:ext>
                </a:extLst>
              </a:tr>
              <a:tr h="873070">
                <a:tc>
                  <a:txBody>
                    <a:bodyPr/>
                    <a:lstStyle/>
                    <a:p>
                      <a:pPr algn="ctr"/>
                      <a:r>
                        <a:rPr lang="en-ZA" sz="1800" b="0" i="0" u="none" strike="noStrike" kern="1200" baseline="0" dirty="0">
                          <a:solidFill>
                            <a:schemeClr val="dk1"/>
                          </a:solidFill>
                          <a:latin typeface="+mn-lt"/>
                          <a:ea typeface="+mn-ea"/>
                          <a:cs typeface="+mn-cs"/>
                        </a:rPr>
                        <a:t>1.3 Uptake of occupational</a:t>
                      </a:r>
                    </a:p>
                    <a:p>
                      <a:pPr algn="ctr"/>
                      <a:r>
                        <a:rPr lang="en-ZA" sz="1800" b="0" i="0" u="none" strike="noStrike" kern="1200" baseline="0" dirty="0">
                          <a:solidFill>
                            <a:schemeClr val="dk1"/>
                          </a:solidFill>
                          <a:latin typeface="+mn-lt"/>
                          <a:ea typeface="+mn-ea"/>
                          <a:cs typeface="+mn-cs"/>
                        </a:rPr>
                        <a:t>qualifications, part qualifications</a:t>
                      </a:r>
                    </a:p>
                    <a:p>
                      <a:pPr algn="ctr"/>
                      <a:r>
                        <a:rPr lang="en-ZA" sz="1800" b="0" i="0" u="none" strike="noStrike" kern="1200" baseline="0" dirty="0">
                          <a:solidFill>
                            <a:schemeClr val="dk1"/>
                          </a:solidFill>
                          <a:latin typeface="+mn-lt"/>
                          <a:ea typeface="+mn-ea"/>
                          <a:cs typeface="+mn-cs"/>
                        </a:rPr>
                        <a:t>and skills programmes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a:solidFill>
                            <a:schemeClr val="dk1"/>
                          </a:solidFill>
                          <a:latin typeface="+mn-lt"/>
                          <a:ea typeface="+mn-ea"/>
                          <a:cs typeface="+mn-cs"/>
                        </a:rPr>
                        <a:t>11%</a:t>
                      </a:r>
                    </a:p>
                    <a:p>
                      <a:pPr algn="ctr"/>
                      <a:r>
                        <a:rPr lang="en-ZA" sz="1800" b="0" i="0" u="none" strike="noStrike" kern="1200" baseline="0" dirty="0">
                          <a:solidFill>
                            <a:schemeClr val="dk1"/>
                          </a:solidFill>
                          <a:latin typeface="+mn-lt"/>
                          <a:ea typeface="+mn-ea"/>
                          <a:cs typeface="+mn-cs"/>
                        </a:rPr>
                        <a:t>(32 out of 300)</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a:solidFill>
                            <a:schemeClr val="dk1"/>
                          </a:solidFill>
                          <a:latin typeface="+mn-lt"/>
                          <a:ea typeface="+mn-ea"/>
                          <a:cs typeface="+mn-cs"/>
                        </a:rPr>
                        <a:t>60</a:t>
                      </a:r>
                      <a:r>
                        <a:rPr lang="en-ZA" sz="1800" b="0" i="0" u="none" strike="noStrike" kern="1200" baseline="0" dirty="0" smtClean="0">
                          <a:solidFill>
                            <a:schemeClr val="dk1"/>
                          </a:solidFill>
                          <a:latin typeface="+mn-lt"/>
                          <a:ea typeface="+mn-ea"/>
                          <a:cs typeface="+mn-cs"/>
                        </a:rPr>
                        <a:t>%</a:t>
                      </a:r>
                    </a:p>
                    <a:p>
                      <a:pPr algn="ctr"/>
                      <a:r>
                        <a:rPr lang="en-ZA" sz="1800" kern="1200" dirty="0" smtClean="0">
                          <a:solidFill>
                            <a:srgbClr val="FF0000"/>
                          </a:solidFill>
                          <a:effectLst/>
                          <a:latin typeface="+mn-lt"/>
                          <a:ea typeface="+mn-ea"/>
                          <a:cs typeface="+mn-cs"/>
                        </a:rPr>
                        <a:t>(2021/22 - 33,4% (211 Occupational Qualifications active out of 630 Registered Occupational Qualifications to current date)</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055348">
                <a:tc>
                  <a:txBody>
                    <a:bodyPr/>
                    <a:lstStyle/>
                    <a:p>
                      <a:pPr algn="ctr"/>
                      <a:r>
                        <a:rPr lang="en-GB" sz="1800" b="0" i="0" u="none" strike="noStrike" kern="1200" baseline="0" dirty="0">
                          <a:solidFill>
                            <a:schemeClr val="dk1"/>
                          </a:solidFill>
                          <a:latin typeface="+mn-lt"/>
                          <a:ea typeface="+mn-ea"/>
                          <a:cs typeface="+mn-cs"/>
                        </a:rPr>
                        <a:t>1.4 </a:t>
                      </a:r>
                      <a:r>
                        <a:rPr lang="en-ZA" sz="1800" b="0" i="0" u="none" strike="noStrike" kern="1200" baseline="0" dirty="0">
                          <a:solidFill>
                            <a:schemeClr val="dk1"/>
                          </a:solidFill>
                          <a:latin typeface="+mn-lt"/>
                          <a:ea typeface="+mn-ea"/>
                          <a:cs typeface="+mn-cs"/>
                        </a:rPr>
                        <a:t>Level of Industry satisfaction</a:t>
                      </a:r>
                    </a:p>
                    <a:p>
                      <a:pPr algn="ctr"/>
                      <a:r>
                        <a:rPr lang="en-ZA" sz="1800" b="0" i="0" u="none" strike="noStrike" kern="1200" baseline="0" dirty="0">
                          <a:solidFill>
                            <a:schemeClr val="dk1"/>
                          </a:solidFill>
                          <a:latin typeface="+mn-lt"/>
                          <a:ea typeface="+mn-ea"/>
                          <a:cs typeface="+mn-cs"/>
                        </a:rPr>
                        <a:t>with the OQSF</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Evaluation report on the extent of</a:t>
                      </a:r>
                    </a:p>
                    <a:p>
                      <a:pPr algn="ctr"/>
                      <a:r>
                        <a:rPr lang="en-GB" sz="1800" b="0" i="0" u="none" strike="noStrike" kern="1200" baseline="0" dirty="0">
                          <a:solidFill>
                            <a:schemeClr val="dk1"/>
                          </a:solidFill>
                          <a:latin typeface="+mn-lt"/>
                          <a:ea typeface="+mn-ea"/>
                          <a:cs typeface="+mn-cs"/>
                        </a:rPr>
                        <a:t>Industry satisfaction with the </a:t>
                      </a:r>
                      <a:r>
                        <a:rPr lang="en-GB" sz="1800" b="0" i="0" u="none" strike="noStrike" kern="1200" baseline="0" dirty="0" smtClean="0">
                          <a:solidFill>
                            <a:schemeClr val="dk1"/>
                          </a:solidFill>
                          <a:latin typeface="+mn-lt"/>
                          <a:ea typeface="+mn-ea"/>
                          <a:cs typeface="+mn-cs"/>
                        </a:rPr>
                        <a:t>OQSF</a:t>
                      </a:r>
                    </a:p>
                    <a:p>
                      <a:pPr algn="ctr"/>
                      <a:r>
                        <a:rPr lang="en-ZA" sz="1800" kern="1200" dirty="0" smtClean="0">
                          <a:solidFill>
                            <a:srgbClr val="FF0000"/>
                          </a:solidFill>
                          <a:effectLst/>
                          <a:latin typeface="+mn-lt"/>
                          <a:ea typeface="+mn-ea"/>
                          <a:cs typeface="+mn-cs"/>
                        </a:rPr>
                        <a:t>(Research work has commenced)</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r h="873070">
                <a:tc>
                  <a:txBody>
                    <a:bodyPr/>
                    <a:lstStyle/>
                    <a:p>
                      <a:pPr algn="ctr"/>
                      <a:r>
                        <a:rPr lang="en-ZA" sz="1800" b="0" i="0" u="none" strike="noStrike" kern="1200" baseline="0" dirty="0">
                          <a:solidFill>
                            <a:schemeClr val="dk1"/>
                          </a:solidFill>
                          <a:latin typeface="+mn-lt"/>
                          <a:ea typeface="+mn-ea"/>
                          <a:cs typeface="+mn-cs"/>
                        </a:rPr>
                        <a:t>1.5 Number of comparable</a:t>
                      </a:r>
                    </a:p>
                    <a:p>
                      <a:pPr algn="ctr"/>
                      <a:r>
                        <a:rPr lang="en-ZA" sz="1800" b="0" i="0" u="none" strike="noStrike" kern="1200" baseline="0" dirty="0">
                          <a:solidFill>
                            <a:schemeClr val="dk1"/>
                          </a:solidFill>
                          <a:latin typeface="+mn-lt"/>
                          <a:ea typeface="+mn-ea"/>
                          <a:cs typeface="+mn-cs"/>
                        </a:rPr>
                        <a:t>Qualifications Frameworks against</a:t>
                      </a:r>
                    </a:p>
                    <a:p>
                      <a:pPr algn="ctr"/>
                      <a:r>
                        <a:rPr lang="en-GB" sz="1800" b="0" i="0" u="none" strike="noStrike" kern="1200" baseline="0" dirty="0">
                          <a:solidFill>
                            <a:schemeClr val="dk1"/>
                          </a:solidFill>
                          <a:latin typeface="+mn-lt"/>
                          <a:ea typeface="+mn-ea"/>
                          <a:cs typeface="+mn-cs"/>
                        </a:rPr>
                        <a:t>which the OQSF is benchmarked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US" sz="1800" dirty="0" smtClean="0">
                          <a:effectLst/>
                          <a:latin typeface="+mn-lt"/>
                          <a:ea typeface="Calibri" panose="020F0502020204030204" pitchFamily="34" charset="0"/>
                          <a:cs typeface="Times New Roman" panose="02020603050405020304" pitchFamily="18" charset="0"/>
                        </a:rPr>
                        <a:t>5</a:t>
                      </a:r>
                    </a:p>
                    <a:p>
                      <a:pPr algn="ctr"/>
                      <a:r>
                        <a:rPr lang="en-US" sz="1800" dirty="0" smtClean="0">
                          <a:solidFill>
                            <a:srgbClr val="FF0000"/>
                          </a:solidFill>
                          <a:effectLst/>
                          <a:latin typeface="+mn-lt"/>
                          <a:ea typeface="Calibri" panose="020F0502020204030204" pitchFamily="34" charset="0"/>
                          <a:cs typeface="Times New Roman" panose="02020603050405020304" pitchFamily="18" charset="0"/>
                        </a:rPr>
                        <a:t>(Completed 2022/23)</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539373460"/>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34</a:t>
            </a:fld>
            <a:endParaRPr lang="en-ZA" dirty="0"/>
          </a:p>
        </p:txBody>
      </p:sp>
    </p:spTree>
    <p:extLst>
      <p:ext uri="{BB962C8B-B14F-4D97-AF65-F5344CB8AC3E}">
        <p14:creationId xmlns:p14="http://schemas.microsoft.com/office/powerpoint/2010/main" xmlns="" val="31335728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a:t>
            </a:r>
            <a:r>
              <a:rPr lang="en-ZA" sz="3200" dirty="0" smtClean="0"/>
              <a:t>2020/21 – 2024/25</a:t>
            </a:r>
            <a:endParaRPr lang="en-ZA" sz="3200" dirty="0"/>
          </a:p>
        </p:txBody>
      </p:sp>
      <p:graphicFrame>
        <p:nvGraphicFramePr>
          <p:cNvPr id="6" name="Content Placeholder 3"/>
          <p:cNvGraphicFramePr>
            <a:graphicFrameLocks/>
          </p:cNvGraphicFramePr>
          <p:nvPr>
            <p:extLst>
              <p:ext uri="{D42A27DB-BD31-4B8C-83A1-F6EECF244321}">
                <p14:modId xmlns:p14="http://schemas.microsoft.com/office/powerpoint/2010/main" xmlns="" val="2864502366"/>
              </p:ext>
            </p:extLst>
          </p:nvPr>
        </p:nvGraphicFramePr>
        <p:xfrm>
          <a:off x="113017" y="1752090"/>
          <a:ext cx="11859448" cy="4906137"/>
        </p:xfrm>
        <a:graphic>
          <a:graphicData uri="http://schemas.openxmlformats.org/drawingml/2006/table">
            <a:tbl>
              <a:tblPr firstRow="1" bandRow="1">
                <a:tableStyleId>{073A0DAA-6AF3-43AB-8588-CEC1D06C72B9}</a:tableStyleId>
              </a:tblPr>
              <a:tblGrid>
                <a:gridCol w="3821985">
                  <a:extLst>
                    <a:ext uri="{9D8B030D-6E8A-4147-A177-3AD203B41FA5}">
                      <a16:colId xmlns:a16="http://schemas.microsoft.com/office/drawing/2014/main" xmlns="" val="3155331155"/>
                    </a:ext>
                  </a:extLst>
                </a:gridCol>
                <a:gridCol w="4140486">
                  <a:extLst>
                    <a:ext uri="{9D8B030D-6E8A-4147-A177-3AD203B41FA5}">
                      <a16:colId xmlns:a16="http://schemas.microsoft.com/office/drawing/2014/main" xmlns="" val="1601870758"/>
                    </a:ext>
                  </a:extLst>
                </a:gridCol>
                <a:gridCol w="3896977">
                  <a:extLst>
                    <a:ext uri="{9D8B030D-6E8A-4147-A177-3AD203B41FA5}">
                      <a16:colId xmlns:a16="http://schemas.microsoft.com/office/drawing/2014/main" xmlns="" val="3750595721"/>
                    </a:ext>
                  </a:extLst>
                </a:gridCol>
              </a:tblGrid>
              <a:tr h="600091">
                <a:tc gridSpan="3">
                  <a:txBody>
                    <a:bodyPr/>
                    <a:lstStyle/>
                    <a:p>
                      <a:r>
                        <a:rPr lang="en-GB" sz="1800" b="0" i="0" u="none" strike="noStrike" kern="1200" baseline="0" dirty="0">
                          <a:solidFill>
                            <a:schemeClr val="lt1"/>
                          </a:solidFill>
                          <a:latin typeface="+mn-lt"/>
                          <a:ea typeface="+mn-ea"/>
                          <a:cs typeface="+mn-cs"/>
                        </a:rPr>
                        <a:t>Outcome 2: QCTO to ensure that development and quality assurance of occupational qualifications, part</a:t>
                      </a:r>
                    </a:p>
                    <a:p>
                      <a:r>
                        <a:rPr lang="en-GB" sz="1800" b="0" i="0" u="none" strike="noStrike" kern="1200" baseline="0" dirty="0">
                          <a:solidFill>
                            <a:schemeClr val="lt1"/>
                          </a:solidFill>
                          <a:latin typeface="+mn-lt"/>
                          <a:ea typeface="+mn-ea"/>
                          <a:cs typeface="+mn-cs"/>
                        </a:rPr>
                        <a:t>qualifications and skills programmes are responsive to labour market and developmental state initiatives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08499">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Contribution</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Enablers </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Risks </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extLst>
                  <a:ext uri="{0D108BD9-81ED-4DB2-BD59-A6C34878D82A}">
                    <a16:rowId xmlns:a16="http://schemas.microsoft.com/office/drawing/2014/main" xmlns="" val="10000"/>
                  </a:ext>
                </a:extLst>
              </a:tr>
              <a:tr h="2959283">
                <a:tc>
                  <a:txBody>
                    <a:bodyPr/>
                    <a:lstStyle/>
                    <a:p>
                      <a:r>
                        <a:rPr lang="en-GB" sz="1800" b="0" i="0" u="none" strike="noStrike" kern="1200" baseline="0" dirty="0">
                          <a:solidFill>
                            <a:schemeClr val="dk1"/>
                          </a:solidFill>
                          <a:latin typeface="+mn-lt"/>
                          <a:ea typeface="+mn-ea"/>
                          <a:cs typeface="+mn-cs"/>
                        </a:rPr>
                        <a:t>If TVETs, CETs and Universities offer occupational qualifications, part</a:t>
                      </a:r>
                    </a:p>
                    <a:p>
                      <a:r>
                        <a:rPr lang="en-GB" sz="1800" b="0" i="0" u="none" strike="noStrike" kern="1200" baseline="0" dirty="0">
                          <a:solidFill>
                            <a:schemeClr val="dk1"/>
                          </a:solidFill>
                          <a:latin typeface="+mn-lt"/>
                          <a:ea typeface="+mn-ea"/>
                          <a:cs typeface="+mn-cs"/>
                        </a:rPr>
                        <a:t>qualifications and skills programmes that respond to the skills needs of the</a:t>
                      </a:r>
                    </a:p>
                    <a:p>
                      <a:r>
                        <a:rPr lang="en-GB" sz="1800" b="0" i="0" u="none" strike="noStrike" kern="1200" baseline="0" dirty="0">
                          <a:solidFill>
                            <a:schemeClr val="dk1"/>
                          </a:solidFill>
                          <a:latin typeface="+mn-lt"/>
                          <a:ea typeface="+mn-ea"/>
                          <a:cs typeface="+mn-cs"/>
                        </a:rPr>
                        <a:t>industries of the country </a:t>
                      </a:r>
                      <a:r>
                        <a:rPr lang="en-GB" sz="1800" b="1" i="0" u="none" strike="noStrike" kern="1200" baseline="0" dirty="0">
                          <a:solidFill>
                            <a:schemeClr val="dk1"/>
                          </a:solidFill>
                          <a:latin typeface="+mn-lt"/>
                          <a:ea typeface="+mn-ea"/>
                          <a:cs typeface="+mn-cs"/>
                        </a:rPr>
                        <a:t>as identified in the ERRPs, </a:t>
                      </a:r>
                      <a:r>
                        <a:rPr lang="en-GB" sz="1800" b="0" i="0" u="none" strike="noStrike" kern="1200" baseline="0" dirty="0">
                          <a:solidFill>
                            <a:schemeClr val="dk1"/>
                          </a:solidFill>
                          <a:latin typeface="+mn-lt"/>
                          <a:ea typeface="+mn-ea"/>
                          <a:cs typeface="+mn-cs"/>
                        </a:rPr>
                        <a:t>the increase in skills</a:t>
                      </a:r>
                    </a:p>
                    <a:p>
                      <a:r>
                        <a:rPr lang="en-GB" sz="1800" b="0" i="0" u="none" strike="noStrike" kern="1200" baseline="0" dirty="0">
                          <a:solidFill>
                            <a:schemeClr val="dk1"/>
                          </a:solidFill>
                          <a:latin typeface="+mn-lt"/>
                          <a:ea typeface="+mn-ea"/>
                          <a:cs typeface="+mn-cs"/>
                        </a:rPr>
                        <a:t>development will significantly contribute to a skilled and capable workforce</a:t>
                      </a:r>
                    </a:p>
                    <a:p>
                      <a:r>
                        <a:rPr lang="en-GB" sz="1800" b="0" i="0" u="none" strike="noStrike" kern="1200" baseline="0" dirty="0">
                          <a:solidFill>
                            <a:schemeClr val="dk1"/>
                          </a:solidFill>
                          <a:latin typeface="+mn-lt"/>
                          <a:ea typeface="+mn-ea"/>
                          <a:cs typeface="+mn-cs"/>
                        </a:rPr>
                        <a:t>which will be employable or self-employed.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The Minister of Higher Education, Science and Innovation (MHESI) approves the implementation of Economic Reconstruction and Recovery </a:t>
                      </a:r>
                      <a:r>
                        <a:rPr lang="en-ZA" sz="1600" b="0" i="0" u="none" strike="noStrike" kern="1200" baseline="0" dirty="0">
                          <a:solidFill>
                            <a:schemeClr val="dk1"/>
                          </a:solidFill>
                          <a:latin typeface="+mn-lt"/>
                          <a:ea typeface="+mn-ea"/>
                          <a:cs typeface="+mn-cs"/>
                        </a:rPr>
                        <a:t>Skills Strategy</a:t>
                      </a:r>
                    </a:p>
                    <a:p>
                      <a:pPr marL="285750" indent="-285750">
                        <a:buFont typeface="Arial" panose="020B0604020202020204" pitchFamily="34" charset="0"/>
                        <a:buChar char="•"/>
                      </a:pPr>
                      <a:r>
                        <a:rPr lang="en-ZA" sz="1600" b="0" i="0" u="none" strike="noStrike" kern="1200" baseline="0" dirty="0">
                          <a:solidFill>
                            <a:schemeClr val="dk1"/>
                          </a:solidFill>
                          <a:latin typeface="+mn-lt"/>
                          <a:ea typeface="+mn-ea"/>
                          <a:cs typeface="+mn-cs"/>
                        </a:rPr>
                        <a:t>Occupational qualifications, part qualifications and skills programme are </a:t>
                      </a:r>
                      <a:r>
                        <a:rPr lang="en-GB" sz="1600" b="0" i="0" u="none" strike="noStrike" kern="1200" baseline="0" dirty="0">
                          <a:solidFill>
                            <a:schemeClr val="dk1"/>
                          </a:solidFill>
                          <a:latin typeface="+mn-lt"/>
                          <a:ea typeface="+mn-ea"/>
                          <a:cs typeface="+mn-cs"/>
                        </a:rPr>
                        <a:t>relevant to the needs of the labour market</a:t>
                      </a:r>
                    </a:p>
                    <a:p>
                      <a:pPr marL="285750" indent="-285750">
                        <a:buFont typeface="Arial" panose="020B0604020202020204" pitchFamily="34" charset="0"/>
                        <a:buChar char="•"/>
                      </a:pPr>
                      <a:r>
                        <a:rPr lang="en-ZA" sz="1600" b="0" i="0" u="none" strike="noStrike" kern="1200" baseline="0" dirty="0">
                          <a:solidFill>
                            <a:schemeClr val="dk1"/>
                          </a:solidFill>
                          <a:latin typeface="+mn-lt"/>
                          <a:ea typeface="+mn-ea"/>
                          <a:cs typeface="+mn-cs"/>
                        </a:rPr>
                        <a:t>Occupational qualifications, part qualifications and skills programme are developed timeously</a:t>
                      </a:r>
                    </a:p>
                    <a:p>
                      <a:pPr marL="285750" indent="-285750">
                        <a:buFont typeface="Arial" panose="020B0604020202020204" pitchFamily="34" charset="0"/>
                        <a:buChar char="•"/>
                      </a:pPr>
                      <a:r>
                        <a:rPr lang="en-ZA" sz="1600" b="0" i="0" u="none" strike="noStrike" kern="1200" baseline="0" dirty="0">
                          <a:solidFill>
                            <a:schemeClr val="dk1"/>
                          </a:solidFill>
                          <a:latin typeface="+mn-lt"/>
                          <a:ea typeface="+mn-ea"/>
                          <a:cs typeface="+mn-cs"/>
                        </a:rPr>
                        <a:t>Occupational qualifications, part qualifications and skills programme are registered</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TVETs, CETs and Universities capacitated by DHET to deliver occupational qualifications, part qualifications and Skills Programmes (funding and </a:t>
                      </a:r>
                      <a:r>
                        <a:rPr lang="en-ZA" sz="1600" b="0" i="0" u="none" strike="noStrike" kern="1200" baseline="0" dirty="0">
                          <a:solidFill>
                            <a:schemeClr val="dk1"/>
                          </a:solidFill>
                          <a:latin typeface="+mn-lt"/>
                          <a:ea typeface="+mn-ea"/>
                          <a:cs typeface="+mn-cs"/>
                        </a:rPr>
                        <a:t>lecturers)</a:t>
                      </a:r>
                      <a:endParaRPr lang="en-ZA" sz="1800" b="0" i="0" u="none" strike="noStrike" kern="1200" baseline="0" dirty="0">
                        <a:solidFill>
                          <a:schemeClr val="dk1"/>
                        </a:solidFill>
                        <a:latin typeface="+mn-lt"/>
                        <a:ea typeface="+mn-ea"/>
                        <a:cs typeface="+mn-cs"/>
                      </a:endParaRPr>
                    </a:p>
                  </a:txBody>
                  <a:tcPr marL="17780" marR="17780" marT="17780" marB="17780"/>
                </a:tc>
                <a:tc>
                  <a:txBody>
                    <a:bodyPr/>
                    <a:lstStyle/>
                    <a:p>
                      <a:pPr marL="285750" indent="-285750" algn="l">
                        <a:buFont typeface="Arial" panose="020B0604020202020204" pitchFamily="34" charset="0"/>
                        <a:buChar char="•"/>
                      </a:pPr>
                      <a:r>
                        <a:rPr lang="en-GB" sz="1800" b="0" i="0" u="none" strike="noStrike" kern="1200" baseline="0" dirty="0">
                          <a:solidFill>
                            <a:schemeClr val="dk1"/>
                          </a:solidFill>
                          <a:latin typeface="+mn-lt"/>
                          <a:ea typeface="+mn-ea"/>
                          <a:cs typeface="+mn-cs"/>
                        </a:rPr>
                        <a:t>ERRSS not approved by Minister of DHET</a:t>
                      </a:r>
                    </a:p>
                    <a:p>
                      <a:pPr marL="285750" indent="-285750">
                        <a:buFont typeface="Arial" panose="020B0604020202020204" pitchFamily="34" charset="0"/>
                        <a:buChar char="•"/>
                      </a:pPr>
                      <a:r>
                        <a:rPr lang="en-ZA" sz="1800" b="0" i="0" u="none" strike="noStrike" kern="1200" baseline="0" dirty="0">
                          <a:solidFill>
                            <a:schemeClr val="dk1"/>
                          </a:solidFill>
                          <a:latin typeface="+mn-lt"/>
                          <a:ea typeface="+mn-ea"/>
                          <a:cs typeface="+mn-cs"/>
                        </a:rPr>
                        <a:t>TVET, CET Colleges, Universities, and Private Skills </a:t>
                      </a:r>
                      <a:r>
                        <a:rPr lang="en-GB" sz="1800" b="0" i="0" u="none" strike="noStrike" kern="1200" baseline="0" dirty="0">
                          <a:solidFill>
                            <a:schemeClr val="dk1"/>
                          </a:solidFill>
                          <a:latin typeface="+mn-lt"/>
                          <a:ea typeface="+mn-ea"/>
                          <a:cs typeface="+mn-cs"/>
                        </a:rPr>
                        <a:t>Development Providers do not implement the </a:t>
                      </a:r>
                      <a:r>
                        <a:rPr lang="en-ZA" sz="1800" b="0" i="0" u="none" strike="noStrike" kern="1200" baseline="0" dirty="0">
                          <a:solidFill>
                            <a:schemeClr val="dk1"/>
                          </a:solidFill>
                          <a:latin typeface="+mn-lt"/>
                          <a:ea typeface="+mn-ea"/>
                          <a:cs typeface="+mn-cs"/>
                        </a:rPr>
                        <a:t>occupational qualifications, part qualifications and skills programmes in high demand</a:t>
                      </a:r>
                    </a:p>
                    <a:p>
                      <a:pPr marL="285750" indent="-285750">
                        <a:buFont typeface="Arial" panose="020B0604020202020204" pitchFamily="34" charset="0"/>
                        <a:buChar char="•"/>
                      </a:pPr>
                      <a:r>
                        <a:rPr lang="en-ZA" sz="1800" b="0" i="0" u="none" strike="noStrike" kern="1200" baseline="0" dirty="0">
                          <a:solidFill>
                            <a:schemeClr val="dk1"/>
                          </a:solidFill>
                          <a:latin typeface="+mn-lt"/>
                          <a:ea typeface="+mn-ea"/>
                          <a:cs typeface="+mn-cs"/>
                        </a:rPr>
                        <a:t>TVET, CET Colleges, Universities and Private Skills </a:t>
                      </a:r>
                      <a:r>
                        <a:rPr lang="en-GB" sz="1800" b="0" i="0" u="none" strike="noStrike" kern="1200" baseline="0" dirty="0">
                          <a:solidFill>
                            <a:schemeClr val="dk1"/>
                          </a:solidFill>
                          <a:latin typeface="+mn-lt"/>
                          <a:ea typeface="+mn-ea"/>
                          <a:cs typeface="+mn-cs"/>
                        </a:rPr>
                        <a:t>Development Providers do not have the capacity to </a:t>
                      </a:r>
                      <a:r>
                        <a:rPr lang="en-ZA" sz="1800" b="0" i="0" u="none" strike="noStrike" kern="1200" baseline="0" dirty="0">
                          <a:solidFill>
                            <a:schemeClr val="dk1"/>
                          </a:solidFill>
                          <a:latin typeface="+mn-lt"/>
                          <a:ea typeface="+mn-ea"/>
                          <a:cs typeface="+mn-cs"/>
                        </a:rPr>
                        <a:t>offer occupational qualifications and skills programmes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35</a:t>
            </a:fld>
            <a:endParaRPr lang="en-ZA" dirty="0"/>
          </a:p>
        </p:txBody>
      </p:sp>
    </p:spTree>
    <p:extLst>
      <p:ext uri="{BB962C8B-B14F-4D97-AF65-F5344CB8AC3E}">
        <p14:creationId xmlns:p14="http://schemas.microsoft.com/office/powerpoint/2010/main" xmlns="" val="28430604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a:t>
            </a:r>
            <a:r>
              <a:rPr lang="en-ZA" sz="3200" dirty="0" smtClean="0"/>
              <a:t>2020/21 – 2024/25</a:t>
            </a:r>
            <a:endParaRPr lang="en-ZA" sz="3200" dirty="0"/>
          </a:p>
        </p:txBody>
      </p:sp>
      <p:sp>
        <p:nvSpPr>
          <p:cNvPr id="4" name="Slide Number Placeholder 3"/>
          <p:cNvSpPr>
            <a:spLocks noGrp="1"/>
          </p:cNvSpPr>
          <p:nvPr>
            <p:ph type="sldNum" sz="quarter" idx="12"/>
          </p:nvPr>
        </p:nvSpPr>
        <p:spPr/>
        <p:txBody>
          <a:bodyPr/>
          <a:lstStyle/>
          <a:p>
            <a:fld id="{D486C3A0-F8DC-4A00-AC34-B2681177F542}" type="slidenum">
              <a:rPr lang="en-US" smtClean="0"/>
              <a:pPr/>
              <a:t>36</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1725362365"/>
              </p:ext>
            </p:extLst>
          </p:nvPr>
        </p:nvGraphicFramePr>
        <p:xfrm>
          <a:off x="229810" y="1627371"/>
          <a:ext cx="11732380" cy="5254507"/>
        </p:xfrm>
        <a:graphic>
          <a:graphicData uri="http://schemas.openxmlformats.org/drawingml/2006/table">
            <a:tbl>
              <a:tblPr firstRow="1" bandRow="1">
                <a:tableStyleId>{073A0DAA-6AF3-43AB-8588-CEC1D06C72B9}</a:tableStyleId>
              </a:tblPr>
              <a:tblGrid>
                <a:gridCol w="5554541">
                  <a:extLst>
                    <a:ext uri="{9D8B030D-6E8A-4147-A177-3AD203B41FA5}">
                      <a16:colId xmlns:a16="http://schemas.microsoft.com/office/drawing/2014/main" xmlns="" val="3155331155"/>
                    </a:ext>
                  </a:extLst>
                </a:gridCol>
                <a:gridCol w="2702147">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630994">
                <a:tc gridSpan="3">
                  <a:txBody>
                    <a:bodyPr/>
                    <a:lstStyle/>
                    <a:p>
                      <a:r>
                        <a:rPr lang="en-GB" sz="1800" b="0" i="0" u="none" strike="noStrike" kern="1200" baseline="0" dirty="0">
                          <a:solidFill>
                            <a:schemeClr val="lt1"/>
                          </a:solidFill>
                          <a:latin typeface="+mn-lt"/>
                          <a:ea typeface="+mn-ea"/>
                          <a:cs typeface="+mn-cs"/>
                        </a:rPr>
                        <a:t>Outcome 2: QCTO to ensure that development and quality assurance of occupational qualifications, part</a:t>
                      </a:r>
                    </a:p>
                    <a:p>
                      <a:r>
                        <a:rPr lang="en-GB" sz="1800" b="0" i="0" u="none" strike="noStrike" kern="1200" baseline="0" dirty="0">
                          <a:solidFill>
                            <a:schemeClr val="lt1"/>
                          </a:solidFill>
                          <a:latin typeface="+mn-lt"/>
                          <a:ea typeface="+mn-ea"/>
                          <a:cs typeface="+mn-cs"/>
                        </a:rPr>
                        <a:t>qualifications and skills programmes are responsive to labour market and developmental state initiatives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92947">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extLst>
                  <a:ext uri="{0D108BD9-81ED-4DB2-BD59-A6C34878D82A}">
                    <a16:rowId xmlns:a16="http://schemas.microsoft.com/office/drawing/2014/main" xmlns="" val="10000"/>
                  </a:ext>
                </a:extLst>
              </a:tr>
              <a:tr h="1051672">
                <a:tc>
                  <a:txBody>
                    <a:bodyPr/>
                    <a:lstStyle/>
                    <a:p>
                      <a:pPr algn="ctr"/>
                      <a:r>
                        <a:rPr lang="en-ZA" sz="1800" b="0" i="0" u="none" strike="noStrike" kern="1200" baseline="0" dirty="0">
                          <a:solidFill>
                            <a:schemeClr val="dk1"/>
                          </a:solidFill>
                          <a:latin typeface="+mn-lt"/>
                          <a:ea typeface="+mn-ea"/>
                          <a:cs typeface="+mn-cs"/>
                        </a:rPr>
                        <a:t>2.1 Percentage of occupational</a:t>
                      </a:r>
                    </a:p>
                    <a:p>
                      <a:pPr algn="ctr"/>
                      <a:r>
                        <a:rPr lang="en-ZA" sz="1800" b="0" i="0" u="none" strike="noStrike" kern="1200" baseline="0" dirty="0">
                          <a:solidFill>
                            <a:schemeClr val="dk1"/>
                          </a:solidFill>
                          <a:latin typeface="+mn-lt"/>
                          <a:ea typeface="+mn-ea"/>
                          <a:cs typeface="+mn-cs"/>
                        </a:rPr>
                        <a:t>qualifications, part qualifications</a:t>
                      </a:r>
                    </a:p>
                    <a:p>
                      <a:pPr algn="ctr"/>
                      <a:r>
                        <a:rPr lang="en-ZA" sz="1800" b="0" i="0" u="none" strike="noStrike" kern="1200" baseline="0" dirty="0">
                          <a:solidFill>
                            <a:schemeClr val="dk1"/>
                          </a:solidFill>
                          <a:latin typeface="+mn-lt"/>
                          <a:ea typeface="+mn-ea"/>
                          <a:cs typeface="+mn-cs"/>
                        </a:rPr>
                        <a:t>and skills programmes developed</a:t>
                      </a:r>
                    </a:p>
                    <a:p>
                      <a:pPr algn="ctr"/>
                      <a:r>
                        <a:rPr lang="en-GB" sz="1800" b="0" i="0" u="none" strike="noStrike" kern="1200" baseline="0" dirty="0">
                          <a:solidFill>
                            <a:schemeClr val="dk1"/>
                          </a:solidFill>
                          <a:latin typeface="+mn-lt"/>
                          <a:ea typeface="+mn-ea"/>
                          <a:cs typeface="+mn-cs"/>
                        </a:rPr>
                        <a:t>as identified in the </a:t>
                      </a:r>
                      <a:r>
                        <a:rPr lang="en-GB" sz="1800" b="1" i="0" u="none" strike="noStrike" kern="1200" baseline="0" dirty="0">
                          <a:solidFill>
                            <a:schemeClr val="dk1"/>
                          </a:solidFill>
                          <a:latin typeface="+mn-lt"/>
                          <a:ea typeface="+mn-ea"/>
                          <a:cs typeface="+mn-cs"/>
                        </a:rPr>
                        <a:t>DHET Economic</a:t>
                      </a:r>
                    </a:p>
                    <a:p>
                      <a:pPr algn="ctr"/>
                      <a:r>
                        <a:rPr lang="en-ZA" sz="1800" b="1" i="0" u="none" strike="noStrike" kern="1200" baseline="0" dirty="0">
                          <a:solidFill>
                            <a:schemeClr val="dk1"/>
                          </a:solidFill>
                          <a:latin typeface="+mn-lt"/>
                          <a:ea typeface="+mn-ea"/>
                          <a:cs typeface="+mn-cs"/>
                        </a:rPr>
                        <a:t>Reconstruction and Recovery Skills</a:t>
                      </a:r>
                    </a:p>
                    <a:p>
                      <a:pPr algn="ctr"/>
                      <a:r>
                        <a:rPr lang="en-ZA" sz="1800" b="1" i="0" u="none" strike="noStrike" kern="1200" baseline="0" dirty="0">
                          <a:solidFill>
                            <a:schemeClr val="dk1"/>
                          </a:solidFill>
                          <a:latin typeface="+mn-lt"/>
                          <a:ea typeface="+mn-ea"/>
                          <a:cs typeface="+mn-cs"/>
                        </a:rPr>
                        <a:t>Strategy</a:t>
                      </a:r>
                      <a:endParaRPr lang="en-US" sz="1800" b="1"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a:solidFill>
                            <a:schemeClr val="dk1"/>
                          </a:solidFill>
                          <a:latin typeface="+mn-lt"/>
                          <a:ea typeface="+mn-ea"/>
                          <a:cs typeface="+mn-cs"/>
                        </a:rPr>
                        <a:t>80 % Percent of qualifications</a:t>
                      </a:r>
                    </a:p>
                    <a:p>
                      <a:pPr algn="ctr"/>
                      <a:r>
                        <a:rPr lang="en-GB" sz="1800" b="0" i="0" u="none" strike="noStrike" kern="1200" baseline="0" dirty="0">
                          <a:solidFill>
                            <a:schemeClr val="dk1"/>
                          </a:solidFill>
                          <a:latin typeface="+mn-lt"/>
                          <a:ea typeface="+mn-ea"/>
                          <a:cs typeface="+mn-cs"/>
                        </a:rPr>
                        <a:t>developed as identified in the DHET</a:t>
                      </a:r>
                    </a:p>
                    <a:p>
                      <a:pPr algn="ctr"/>
                      <a:r>
                        <a:rPr lang="en-ZA" sz="1800" b="0" i="0" u="none" strike="noStrike" kern="1200" baseline="0" dirty="0">
                          <a:solidFill>
                            <a:schemeClr val="dk1"/>
                          </a:solidFill>
                          <a:latin typeface="+mn-lt"/>
                          <a:ea typeface="+mn-ea"/>
                          <a:cs typeface="+mn-cs"/>
                        </a:rPr>
                        <a:t>Economic Reconstruction and</a:t>
                      </a:r>
                    </a:p>
                    <a:p>
                      <a:pPr algn="ctr"/>
                      <a:r>
                        <a:rPr lang="en-ZA" sz="1800" b="0" i="0" u="none" strike="noStrike" kern="1200" baseline="0" dirty="0">
                          <a:solidFill>
                            <a:schemeClr val="dk1"/>
                          </a:solidFill>
                          <a:latin typeface="+mn-lt"/>
                          <a:ea typeface="+mn-ea"/>
                          <a:cs typeface="+mn-cs"/>
                        </a:rPr>
                        <a:t>Recovery Skills Strategy</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235962">
                <a:tc>
                  <a:txBody>
                    <a:bodyPr/>
                    <a:lstStyle/>
                    <a:p>
                      <a:pPr algn="ctr"/>
                      <a:r>
                        <a:rPr lang="en-ZA" sz="1800" b="0" i="0" u="none" strike="noStrike" kern="1200" baseline="0" dirty="0">
                          <a:solidFill>
                            <a:schemeClr val="dk1"/>
                          </a:solidFill>
                          <a:latin typeface="+mn-lt"/>
                          <a:ea typeface="+mn-ea"/>
                          <a:cs typeface="+mn-cs"/>
                        </a:rPr>
                        <a:t>2.2 Number of occupational</a:t>
                      </a:r>
                    </a:p>
                    <a:p>
                      <a:pPr algn="ctr"/>
                      <a:r>
                        <a:rPr lang="en-ZA" sz="1800" b="0" i="0" u="none" strike="noStrike" kern="1200" baseline="0" dirty="0">
                          <a:solidFill>
                            <a:schemeClr val="dk1"/>
                          </a:solidFill>
                          <a:latin typeface="+mn-lt"/>
                          <a:ea typeface="+mn-ea"/>
                          <a:cs typeface="+mn-cs"/>
                        </a:rPr>
                        <a:t>qualifications, part qualifications</a:t>
                      </a:r>
                    </a:p>
                    <a:p>
                      <a:pPr algn="ctr"/>
                      <a:r>
                        <a:rPr lang="en-GB" sz="1800" b="0" i="0" u="none" strike="noStrike" kern="1200" baseline="0" dirty="0">
                          <a:solidFill>
                            <a:schemeClr val="dk1"/>
                          </a:solidFill>
                          <a:latin typeface="+mn-lt"/>
                          <a:ea typeface="+mn-ea"/>
                          <a:cs typeface="+mn-cs"/>
                        </a:rPr>
                        <a:t>and skills programmes in high</a:t>
                      </a:r>
                    </a:p>
                    <a:p>
                      <a:pPr algn="ctr"/>
                      <a:r>
                        <a:rPr lang="en-GB" sz="1800" b="0" i="0" u="none" strike="noStrike" kern="1200" baseline="0" dirty="0">
                          <a:solidFill>
                            <a:schemeClr val="dk1"/>
                          </a:solidFill>
                          <a:latin typeface="+mn-lt"/>
                          <a:ea typeface="+mn-ea"/>
                          <a:cs typeface="+mn-cs"/>
                        </a:rPr>
                        <a:t>demand offered by TVET Colleges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ZA" sz="1800" b="0" i="0" u="none" strike="noStrike" kern="1200" baseline="0" dirty="0">
                          <a:solidFill>
                            <a:schemeClr val="dk1"/>
                          </a:solidFill>
                          <a:latin typeface="+mn-lt"/>
                          <a:ea typeface="+mn-ea"/>
                          <a:cs typeface="+mn-cs"/>
                        </a:rPr>
                        <a:t>14 occupational trade qualifications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As per targets in the approved DHET</a:t>
                      </a:r>
                    </a:p>
                    <a:p>
                      <a:pPr algn="ctr"/>
                      <a:r>
                        <a:rPr lang="en-GB" sz="1800" b="0" i="0" u="none" strike="noStrike" kern="1200" baseline="0" dirty="0">
                          <a:solidFill>
                            <a:schemeClr val="dk1"/>
                          </a:solidFill>
                          <a:latin typeface="+mn-lt"/>
                          <a:ea typeface="+mn-ea"/>
                          <a:cs typeface="+mn-cs"/>
                        </a:rPr>
                        <a:t>Revised Strategic Plan and ERR </a:t>
                      </a:r>
                      <a:r>
                        <a:rPr lang="en-GB" sz="1800" b="0" i="0" u="none" strike="noStrike" kern="1200" baseline="0" dirty="0" smtClean="0">
                          <a:solidFill>
                            <a:schemeClr val="dk1"/>
                          </a:solidFill>
                          <a:latin typeface="+mn-lt"/>
                          <a:ea typeface="+mn-ea"/>
                          <a:cs typeface="+mn-cs"/>
                        </a:rPr>
                        <a:t>SS</a:t>
                      </a:r>
                    </a:p>
                    <a:p>
                      <a:pPr algn="ctr"/>
                      <a:r>
                        <a:rPr lang="en-ZA" sz="1800" kern="1200" dirty="0" smtClean="0">
                          <a:solidFill>
                            <a:srgbClr val="FF0000"/>
                          </a:solidFill>
                          <a:effectLst/>
                          <a:latin typeface="+mn-lt"/>
                          <a:ea typeface="+mn-ea"/>
                          <a:cs typeface="+mn-cs"/>
                        </a:rPr>
                        <a:t>(Additional 13 Occupational qualifications and Skills Programmes are offered by TVET Colleges )</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r h="917867">
                <a:tc>
                  <a:txBody>
                    <a:bodyPr/>
                    <a:lstStyle/>
                    <a:p>
                      <a:pPr algn="ctr"/>
                      <a:r>
                        <a:rPr lang="en-GB" sz="1800" b="0" i="0" u="none" strike="noStrike" kern="1200" baseline="0" dirty="0">
                          <a:solidFill>
                            <a:schemeClr val="dk1"/>
                          </a:solidFill>
                          <a:latin typeface="+mn-lt"/>
                          <a:ea typeface="+mn-ea"/>
                          <a:cs typeface="+mn-cs"/>
                        </a:rPr>
                        <a:t>2.3 </a:t>
                      </a:r>
                      <a:r>
                        <a:rPr lang="en-ZA" sz="1800" b="0" i="0" u="none" strike="noStrike" kern="1200" baseline="0" dirty="0">
                          <a:solidFill>
                            <a:schemeClr val="dk1"/>
                          </a:solidFill>
                          <a:latin typeface="+mn-lt"/>
                          <a:ea typeface="+mn-ea"/>
                          <a:cs typeface="+mn-cs"/>
                        </a:rPr>
                        <a:t>Number of occupational</a:t>
                      </a:r>
                    </a:p>
                    <a:p>
                      <a:pPr algn="ctr"/>
                      <a:r>
                        <a:rPr lang="en-ZA" sz="1800" b="0" i="0" u="none" strike="noStrike" kern="1200" baseline="0" dirty="0">
                          <a:solidFill>
                            <a:schemeClr val="dk1"/>
                          </a:solidFill>
                          <a:latin typeface="+mn-lt"/>
                          <a:ea typeface="+mn-ea"/>
                          <a:cs typeface="+mn-cs"/>
                        </a:rPr>
                        <a:t>qualifications, part qualifications</a:t>
                      </a:r>
                    </a:p>
                    <a:p>
                      <a:pPr algn="ctr"/>
                      <a:r>
                        <a:rPr lang="en-GB" sz="1800" b="0" i="0" u="none" strike="noStrike" kern="1200" baseline="0" dirty="0">
                          <a:solidFill>
                            <a:schemeClr val="dk1"/>
                          </a:solidFill>
                          <a:latin typeface="+mn-lt"/>
                          <a:ea typeface="+mn-ea"/>
                          <a:cs typeface="+mn-cs"/>
                        </a:rPr>
                        <a:t>and skills programmes in high</a:t>
                      </a:r>
                    </a:p>
                    <a:p>
                      <a:pPr algn="ctr"/>
                      <a:r>
                        <a:rPr lang="en-ZA" sz="1800" b="0" i="0" u="none" strike="noStrike" kern="1200" baseline="0" dirty="0">
                          <a:solidFill>
                            <a:schemeClr val="dk1"/>
                          </a:solidFill>
                          <a:latin typeface="+mn-lt"/>
                          <a:ea typeface="+mn-ea"/>
                          <a:cs typeface="+mn-cs"/>
                        </a:rPr>
                        <a:t>demand offered by Universities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As per agreed targets in the</a:t>
                      </a:r>
                    </a:p>
                    <a:p>
                      <a:pPr algn="ctr"/>
                      <a:r>
                        <a:rPr lang="en-ZA" sz="1800" b="0" i="0" u="none" strike="noStrike" kern="1200" baseline="0" dirty="0">
                          <a:solidFill>
                            <a:schemeClr val="dk1"/>
                          </a:solidFill>
                          <a:latin typeface="+mn-lt"/>
                          <a:ea typeface="+mn-ea"/>
                          <a:cs typeface="+mn-cs"/>
                        </a:rPr>
                        <a:t>approved DHET Revised Strategic</a:t>
                      </a:r>
                    </a:p>
                    <a:p>
                      <a:pPr algn="ctr"/>
                      <a:r>
                        <a:rPr lang="en-ZA" sz="1800" b="0" i="0" u="none" strike="noStrike" kern="1200" baseline="0" dirty="0">
                          <a:solidFill>
                            <a:schemeClr val="dk1"/>
                          </a:solidFill>
                          <a:latin typeface="+mn-lt"/>
                          <a:ea typeface="+mn-ea"/>
                          <a:cs typeface="+mn-cs"/>
                        </a:rPr>
                        <a:t>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404696155"/>
                  </a:ext>
                </a:extLst>
              </a:tr>
            </a:tbl>
          </a:graphicData>
        </a:graphic>
      </p:graphicFrame>
    </p:spTree>
    <p:extLst>
      <p:ext uri="{BB962C8B-B14F-4D97-AF65-F5344CB8AC3E}">
        <p14:creationId xmlns:p14="http://schemas.microsoft.com/office/powerpoint/2010/main" xmlns="" val="20097809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7971"/>
            <a:ext cx="10185971" cy="587829"/>
          </a:xfrm>
        </p:spPr>
        <p:txBody>
          <a:bodyPr>
            <a:normAutofit/>
          </a:bodyPr>
          <a:lstStyle/>
          <a:p>
            <a:r>
              <a:rPr lang="en-ZA" sz="3200" dirty="0"/>
              <a:t>Strategic Outcomes and indicators </a:t>
            </a:r>
            <a:r>
              <a:rPr lang="en-ZA" sz="3200" dirty="0" smtClean="0"/>
              <a:t>2020/21 – 2024/25</a:t>
            </a:r>
            <a:endParaRPr lang="en-ZA" sz="3200" dirty="0"/>
          </a:p>
        </p:txBody>
      </p:sp>
      <p:graphicFrame>
        <p:nvGraphicFramePr>
          <p:cNvPr id="6" name="Content Placeholder 3"/>
          <p:cNvGraphicFramePr>
            <a:graphicFrameLocks/>
          </p:cNvGraphicFramePr>
          <p:nvPr>
            <p:extLst>
              <p:ext uri="{D42A27DB-BD31-4B8C-83A1-F6EECF244321}">
                <p14:modId xmlns:p14="http://schemas.microsoft.com/office/powerpoint/2010/main" xmlns="" val="447133087"/>
              </p:ext>
            </p:extLst>
          </p:nvPr>
        </p:nvGraphicFramePr>
        <p:xfrm>
          <a:off x="165705" y="701675"/>
          <a:ext cx="11732380" cy="5803147"/>
        </p:xfrm>
        <a:graphic>
          <a:graphicData uri="http://schemas.openxmlformats.org/drawingml/2006/table">
            <a:tbl>
              <a:tblPr firstRow="1" bandRow="1">
                <a:tableStyleId>{073A0DAA-6AF3-43AB-8588-CEC1D06C72B9}</a:tableStyleId>
              </a:tblPr>
              <a:tblGrid>
                <a:gridCol w="5554541">
                  <a:extLst>
                    <a:ext uri="{9D8B030D-6E8A-4147-A177-3AD203B41FA5}">
                      <a16:colId xmlns:a16="http://schemas.microsoft.com/office/drawing/2014/main" xmlns="" val="3155331155"/>
                    </a:ext>
                  </a:extLst>
                </a:gridCol>
                <a:gridCol w="2702147">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630994">
                <a:tc gridSpan="3">
                  <a:txBody>
                    <a:bodyPr/>
                    <a:lstStyle/>
                    <a:p>
                      <a:r>
                        <a:rPr lang="en-GB" sz="1800" b="0" i="0" u="none" strike="noStrike" kern="1200" baseline="0" dirty="0">
                          <a:solidFill>
                            <a:schemeClr val="lt1"/>
                          </a:solidFill>
                          <a:latin typeface="+mn-lt"/>
                          <a:ea typeface="+mn-ea"/>
                          <a:cs typeface="+mn-cs"/>
                        </a:rPr>
                        <a:t>Outcome 2: QCTO to ensure that development and quality assurance of occupational qualifications, part</a:t>
                      </a:r>
                    </a:p>
                    <a:p>
                      <a:r>
                        <a:rPr lang="en-GB" sz="1800" b="0" i="0" u="none" strike="noStrike" kern="1200" baseline="0" dirty="0">
                          <a:solidFill>
                            <a:schemeClr val="lt1"/>
                          </a:solidFill>
                          <a:latin typeface="+mn-lt"/>
                          <a:ea typeface="+mn-ea"/>
                          <a:cs typeface="+mn-cs"/>
                        </a:rPr>
                        <a:t>qualifications and skills programmes are responsive to labour market and developmental state initiatives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92947">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extLst>
                  <a:ext uri="{0D108BD9-81ED-4DB2-BD59-A6C34878D82A}">
                    <a16:rowId xmlns:a16="http://schemas.microsoft.com/office/drawing/2014/main" xmlns="" val="10000"/>
                  </a:ext>
                </a:extLst>
              </a:tr>
              <a:tr h="1210562">
                <a:tc>
                  <a:txBody>
                    <a:bodyPr/>
                    <a:lstStyle/>
                    <a:p>
                      <a:pPr algn="ctr"/>
                      <a:r>
                        <a:rPr lang="en-ZA" sz="1800" b="0" i="0" u="none" strike="noStrike" kern="1200" baseline="0" dirty="0">
                          <a:solidFill>
                            <a:schemeClr val="dk1"/>
                          </a:solidFill>
                          <a:latin typeface="+mn-lt"/>
                          <a:ea typeface="+mn-ea"/>
                          <a:cs typeface="+mn-cs"/>
                        </a:rPr>
                        <a:t>2.4 Number of occupational</a:t>
                      </a:r>
                    </a:p>
                    <a:p>
                      <a:pPr algn="ctr"/>
                      <a:r>
                        <a:rPr lang="en-ZA" sz="1800" b="0" i="0" u="none" strike="noStrike" kern="1200" baseline="0" dirty="0">
                          <a:solidFill>
                            <a:schemeClr val="dk1"/>
                          </a:solidFill>
                          <a:latin typeface="+mn-lt"/>
                          <a:ea typeface="+mn-ea"/>
                          <a:cs typeface="+mn-cs"/>
                        </a:rPr>
                        <a:t>qualifications, part qualifications</a:t>
                      </a:r>
                    </a:p>
                    <a:p>
                      <a:pPr algn="ctr"/>
                      <a:r>
                        <a:rPr lang="en-GB" sz="1800" b="0" i="0" u="none" strike="noStrike" kern="1200" baseline="0" dirty="0">
                          <a:solidFill>
                            <a:schemeClr val="dk1"/>
                          </a:solidFill>
                          <a:latin typeface="+mn-lt"/>
                          <a:ea typeface="+mn-ea"/>
                          <a:cs typeface="+mn-cs"/>
                        </a:rPr>
                        <a:t>and skills programmes in high</a:t>
                      </a:r>
                    </a:p>
                    <a:p>
                      <a:pPr algn="ctr"/>
                      <a:r>
                        <a:rPr lang="en-GB" sz="1800" b="0" i="0" u="none" strike="noStrike" kern="1200" baseline="0" dirty="0">
                          <a:solidFill>
                            <a:schemeClr val="dk1"/>
                          </a:solidFill>
                          <a:latin typeface="+mn-lt"/>
                          <a:ea typeface="+mn-ea"/>
                          <a:cs typeface="+mn-cs"/>
                        </a:rPr>
                        <a:t>demand offered by CET Colleges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As per agreed targets in the</a:t>
                      </a:r>
                    </a:p>
                    <a:p>
                      <a:pPr algn="ctr"/>
                      <a:r>
                        <a:rPr lang="en-ZA" sz="1800" b="0" i="0" u="none" strike="noStrike" kern="1200" baseline="0" dirty="0">
                          <a:solidFill>
                            <a:schemeClr val="dk1"/>
                          </a:solidFill>
                          <a:latin typeface="+mn-lt"/>
                          <a:ea typeface="+mn-ea"/>
                          <a:cs typeface="+mn-cs"/>
                        </a:rPr>
                        <a:t>approved DHET Revised Strategic</a:t>
                      </a:r>
                    </a:p>
                    <a:p>
                      <a:pPr algn="ctr"/>
                      <a:r>
                        <a:rPr lang="en-ZA" sz="1800" b="0" i="0" u="none" strike="noStrike" kern="1200" baseline="0" dirty="0">
                          <a:solidFill>
                            <a:schemeClr val="dk1"/>
                          </a:solidFill>
                          <a:latin typeface="+mn-lt"/>
                          <a:ea typeface="+mn-ea"/>
                          <a:cs typeface="+mn-cs"/>
                        </a:rPr>
                        <a:t>Plan and ERR </a:t>
                      </a:r>
                      <a:r>
                        <a:rPr lang="en-ZA" sz="1800" b="0" i="0" u="none" strike="noStrike" kern="1200" baseline="0" dirty="0" smtClean="0">
                          <a:solidFill>
                            <a:schemeClr val="dk1"/>
                          </a:solidFill>
                          <a:latin typeface="+mn-lt"/>
                          <a:ea typeface="+mn-ea"/>
                          <a:cs typeface="+mn-cs"/>
                        </a:rPr>
                        <a:t>SS</a:t>
                      </a:r>
                    </a:p>
                    <a:p>
                      <a:pPr lvl="0"/>
                      <a:r>
                        <a:rPr lang="en-ZA" sz="1800" kern="1200" dirty="0" smtClean="0">
                          <a:solidFill>
                            <a:srgbClr val="FF0000"/>
                          </a:solidFill>
                          <a:effectLst/>
                          <a:latin typeface="+mn-lt"/>
                          <a:ea typeface="+mn-ea"/>
                          <a:cs typeface="+mn-cs"/>
                        </a:rPr>
                        <a:t>(2021/22-4 Skills Programmes are offered by</a:t>
                      </a:r>
                      <a:r>
                        <a:rPr lang="en-ZA" sz="1800" kern="1200" baseline="0" dirty="0" smtClean="0">
                          <a:solidFill>
                            <a:srgbClr val="FF0000"/>
                          </a:solidFill>
                          <a:effectLst/>
                          <a:latin typeface="+mn-lt"/>
                          <a:ea typeface="+mn-ea"/>
                          <a:cs typeface="+mn-cs"/>
                        </a:rPr>
                        <a:t> </a:t>
                      </a:r>
                      <a:r>
                        <a:rPr lang="en-ZA" sz="1800" kern="1200" dirty="0" smtClean="0">
                          <a:solidFill>
                            <a:srgbClr val="FF0000"/>
                          </a:solidFill>
                          <a:effectLst/>
                          <a:latin typeface="+mn-lt"/>
                          <a:ea typeface="+mn-ea"/>
                          <a:cs typeface="+mn-cs"/>
                        </a:rPr>
                        <a:t>CET Colleges) </a:t>
                      </a:r>
                      <a:endParaRPr lang="en-ZA" sz="1800" b="0" i="0" u="none" strike="noStrike" kern="1200" baseline="0" dirty="0" smtClean="0">
                        <a:solidFill>
                          <a:srgbClr val="FF0000"/>
                        </a:solidFill>
                        <a:latin typeface="+mn-lt"/>
                        <a:ea typeface="+mn-ea"/>
                        <a:cs typeface="+mn-cs"/>
                      </a:endParaRPr>
                    </a:p>
                    <a:p>
                      <a:pPr algn="ct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051672">
                <a:tc>
                  <a:txBody>
                    <a:bodyPr/>
                    <a:lstStyle/>
                    <a:p>
                      <a:pPr algn="ctr"/>
                      <a:r>
                        <a:rPr lang="en-ZA" sz="1800" b="0" i="0" u="none" strike="noStrike" kern="1200" baseline="0" dirty="0">
                          <a:solidFill>
                            <a:schemeClr val="dk1"/>
                          </a:solidFill>
                          <a:latin typeface="+mn-lt"/>
                          <a:ea typeface="+mn-ea"/>
                          <a:cs typeface="+mn-cs"/>
                        </a:rPr>
                        <a:t>2.5 Number of occupational</a:t>
                      </a:r>
                    </a:p>
                    <a:p>
                      <a:pPr algn="ctr"/>
                      <a:r>
                        <a:rPr lang="en-ZA" sz="1800" b="0" i="0" u="none" strike="noStrike" kern="1200" baseline="0" dirty="0">
                          <a:solidFill>
                            <a:schemeClr val="dk1"/>
                          </a:solidFill>
                          <a:latin typeface="+mn-lt"/>
                          <a:ea typeface="+mn-ea"/>
                          <a:cs typeface="+mn-cs"/>
                        </a:rPr>
                        <a:t>qualifications, part qualifications</a:t>
                      </a:r>
                    </a:p>
                    <a:p>
                      <a:pPr algn="ctr"/>
                      <a:r>
                        <a:rPr lang="en-GB" sz="1800" b="0" i="0" u="none" strike="noStrike" kern="1200" baseline="0" dirty="0">
                          <a:solidFill>
                            <a:schemeClr val="dk1"/>
                          </a:solidFill>
                          <a:latin typeface="+mn-lt"/>
                          <a:ea typeface="+mn-ea"/>
                          <a:cs typeface="+mn-cs"/>
                        </a:rPr>
                        <a:t>and skills programmes in high</a:t>
                      </a:r>
                    </a:p>
                    <a:p>
                      <a:pPr algn="ctr"/>
                      <a:r>
                        <a:rPr lang="en-GB" sz="1800" b="0" i="0" u="none" strike="noStrike" kern="1200" baseline="0" dirty="0">
                          <a:solidFill>
                            <a:schemeClr val="dk1"/>
                          </a:solidFill>
                          <a:latin typeface="+mn-lt"/>
                          <a:ea typeface="+mn-ea"/>
                          <a:cs typeface="+mn-cs"/>
                        </a:rPr>
                        <a:t>demand offered by Private Skills</a:t>
                      </a:r>
                    </a:p>
                    <a:p>
                      <a:pPr algn="ctr"/>
                      <a:r>
                        <a:rPr lang="en-ZA" sz="1800" b="0" i="0" u="none" strike="noStrike" kern="1200" baseline="0" dirty="0">
                          <a:solidFill>
                            <a:schemeClr val="dk1"/>
                          </a:solidFill>
                          <a:latin typeface="+mn-lt"/>
                          <a:ea typeface="+mn-ea"/>
                          <a:cs typeface="+mn-cs"/>
                        </a:rPr>
                        <a:t>Development Providers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a:solidFill>
                            <a:schemeClr val="dk1"/>
                          </a:solidFill>
                          <a:latin typeface="+mn-lt"/>
                          <a:ea typeface="+mn-ea"/>
                          <a:cs typeface="+mn-cs"/>
                        </a:rPr>
                        <a:t>As per ERRSS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r h="917867">
                <a:tc>
                  <a:txBody>
                    <a:bodyPr/>
                    <a:lstStyle/>
                    <a:p>
                      <a:pPr algn="ctr"/>
                      <a:r>
                        <a:rPr lang="en-GB" sz="1800" b="0" i="0" u="none" strike="noStrike" kern="1200" baseline="0" dirty="0">
                          <a:solidFill>
                            <a:schemeClr val="dk1"/>
                          </a:solidFill>
                          <a:latin typeface="+mn-lt"/>
                          <a:ea typeface="+mn-ea"/>
                          <a:cs typeface="+mn-cs"/>
                        </a:rPr>
                        <a:t>2.6 Number of TVET Colleges offering</a:t>
                      </a:r>
                    </a:p>
                    <a:p>
                      <a:pPr algn="ctr"/>
                      <a:r>
                        <a:rPr lang="en-ZA" sz="1800" b="0" i="0" u="none" strike="noStrike" kern="1200" baseline="0" dirty="0">
                          <a:solidFill>
                            <a:schemeClr val="dk1"/>
                          </a:solidFill>
                          <a:latin typeface="+mn-lt"/>
                          <a:ea typeface="+mn-ea"/>
                          <a:cs typeface="+mn-cs"/>
                        </a:rPr>
                        <a:t>occupational qualifications part</a:t>
                      </a:r>
                    </a:p>
                    <a:p>
                      <a:pPr algn="ctr"/>
                      <a:r>
                        <a:rPr lang="en-GB" sz="1800" b="0" i="0" u="none" strike="noStrike" kern="1200" baseline="0" dirty="0">
                          <a:solidFill>
                            <a:schemeClr val="dk1"/>
                          </a:solidFill>
                          <a:latin typeface="+mn-lt"/>
                          <a:ea typeface="+mn-ea"/>
                          <a:cs typeface="+mn-cs"/>
                        </a:rPr>
                        <a:t>qualifications and skills programmes in</a:t>
                      </a:r>
                    </a:p>
                    <a:p>
                      <a:pPr algn="ctr"/>
                      <a:r>
                        <a:rPr lang="en-ZA" sz="1800" b="0" i="0" u="none" strike="noStrike" kern="1200" baseline="0" dirty="0">
                          <a:solidFill>
                            <a:schemeClr val="dk1"/>
                          </a:solidFill>
                          <a:latin typeface="+mn-lt"/>
                          <a:ea typeface="+mn-ea"/>
                          <a:cs typeface="+mn-cs"/>
                        </a:rPr>
                        <a:t>high demand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As per agreed targets in the</a:t>
                      </a:r>
                    </a:p>
                    <a:p>
                      <a:pPr algn="ctr"/>
                      <a:r>
                        <a:rPr lang="en-ZA" sz="1800" b="0" i="0" u="none" strike="noStrike" kern="1200" baseline="0" dirty="0">
                          <a:solidFill>
                            <a:schemeClr val="dk1"/>
                          </a:solidFill>
                          <a:latin typeface="+mn-lt"/>
                          <a:ea typeface="+mn-ea"/>
                          <a:cs typeface="+mn-cs"/>
                        </a:rPr>
                        <a:t>approved DHET Revised</a:t>
                      </a:r>
                    </a:p>
                    <a:p>
                      <a:pPr algn="ctr"/>
                      <a:r>
                        <a:rPr lang="en-GB" sz="1800" b="0" i="0" u="none" strike="noStrike" kern="1200" baseline="0" dirty="0">
                          <a:solidFill>
                            <a:schemeClr val="dk1"/>
                          </a:solidFill>
                          <a:latin typeface="+mn-lt"/>
                          <a:ea typeface="+mn-ea"/>
                          <a:cs typeface="+mn-cs"/>
                        </a:rPr>
                        <a:t>Strategic Plan and ERR </a:t>
                      </a:r>
                      <a:r>
                        <a:rPr lang="en-GB" sz="1800" b="0" i="0" u="none" strike="noStrike" kern="1200" baseline="0" dirty="0" smtClean="0">
                          <a:solidFill>
                            <a:schemeClr val="dk1"/>
                          </a:solidFill>
                          <a:latin typeface="+mn-lt"/>
                          <a:ea typeface="+mn-ea"/>
                          <a:cs typeface="+mn-cs"/>
                        </a:rPr>
                        <a:t>SS</a:t>
                      </a:r>
                    </a:p>
                    <a:p>
                      <a:pPr algn="ctr"/>
                      <a:r>
                        <a:rPr lang="en-ZA" sz="1800" kern="1200" dirty="0" smtClean="0">
                          <a:solidFill>
                            <a:srgbClr val="FF0000"/>
                          </a:solidFill>
                          <a:effectLst/>
                          <a:latin typeface="+mn-lt"/>
                          <a:ea typeface="+mn-ea"/>
                          <a:cs typeface="+mn-cs"/>
                        </a:rPr>
                        <a:t>2021/22-15 TVET colleges accredited for Occupational Qualifications and Skills Programmes</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404696155"/>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37</a:t>
            </a:fld>
            <a:endParaRPr lang="en-ZA" dirty="0"/>
          </a:p>
        </p:txBody>
      </p:sp>
    </p:spTree>
    <p:extLst>
      <p:ext uri="{BB962C8B-B14F-4D97-AF65-F5344CB8AC3E}">
        <p14:creationId xmlns:p14="http://schemas.microsoft.com/office/powerpoint/2010/main" xmlns="" val="6552956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a:t>
            </a:r>
            <a:r>
              <a:rPr lang="en-ZA" sz="3200" dirty="0" smtClean="0"/>
              <a:t>2020/21- 2024/25</a:t>
            </a:r>
            <a:endParaRPr lang="en-ZA" sz="3200" dirty="0"/>
          </a:p>
        </p:txBody>
      </p:sp>
      <p:graphicFrame>
        <p:nvGraphicFramePr>
          <p:cNvPr id="6" name="Content Placeholder 3"/>
          <p:cNvGraphicFramePr>
            <a:graphicFrameLocks/>
          </p:cNvGraphicFramePr>
          <p:nvPr>
            <p:extLst>
              <p:ext uri="{D42A27DB-BD31-4B8C-83A1-F6EECF244321}">
                <p14:modId xmlns:p14="http://schemas.microsoft.com/office/powerpoint/2010/main" xmlns="" val="2672908394"/>
              </p:ext>
            </p:extLst>
          </p:nvPr>
        </p:nvGraphicFramePr>
        <p:xfrm>
          <a:off x="229810" y="1627371"/>
          <a:ext cx="11732380" cy="4980187"/>
        </p:xfrm>
        <a:graphic>
          <a:graphicData uri="http://schemas.openxmlformats.org/drawingml/2006/table">
            <a:tbl>
              <a:tblPr firstRow="1" bandRow="1">
                <a:tableStyleId>{073A0DAA-6AF3-43AB-8588-CEC1D06C72B9}</a:tableStyleId>
              </a:tblPr>
              <a:tblGrid>
                <a:gridCol w="5554541">
                  <a:extLst>
                    <a:ext uri="{9D8B030D-6E8A-4147-A177-3AD203B41FA5}">
                      <a16:colId xmlns:a16="http://schemas.microsoft.com/office/drawing/2014/main" xmlns="" val="3155331155"/>
                    </a:ext>
                  </a:extLst>
                </a:gridCol>
                <a:gridCol w="2702147">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630994">
                <a:tc gridSpan="3">
                  <a:txBody>
                    <a:bodyPr/>
                    <a:lstStyle/>
                    <a:p>
                      <a:r>
                        <a:rPr lang="en-GB" sz="1800" b="0" i="0" u="none" strike="noStrike" kern="1200" baseline="0" dirty="0">
                          <a:solidFill>
                            <a:schemeClr val="lt1"/>
                          </a:solidFill>
                          <a:latin typeface="+mn-lt"/>
                          <a:ea typeface="+mn-ea"/>
                          <a:cs typeface="+mn-cs"/>
                        </a:rPr>
                        <a:t>Outcome 2: QCTO to ensure that development and quality assurance of occupational qualifications, part</a:t>
                      </a:r>
                    </a:p>
                    <a:p>
                      <a:r>
                        <a:rPr lang="en-GB" sz="1800" b="0" i="0" u="none" strike="noStrike" kern="1200" baseline="0" dirty="0">
                          <a:solidFill>
                            <a:schemeClr val="lt1"/>
                          </a:solidFill>
                          <a:latin typeface="+mn-lt"/>
                          <a:ea typeface="+mn-ea"/>
                          <a:cs typeface="+mn-cs"/>
                        </a:rPr>
                        <a:t>qualifications and skills programmes are responsive to labour market and developmental state initiatives</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92947">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extLst>
                  <a:ext uri="{0D108BD9-81ED-4DB2-BD59-A6C34878D82A}">
                    <a16:rowId xmlns:a16="http://schemas.microsoft.com/office/drawing/2014/main" xmlns="" val="10000"/>
                  </a:ext>
                </a:extLst>
              </a:tr>
              <a:tr h="1129282">
                <a:tc>
                  <a:txBody>
                    <a:bodyPr/>
                    <a:lstStyle/>
                    <a:p>
                      <a:pPr algn="ctr"/>
                      <a:r>
                        <a:rPr lang="en-ZA" sz="1800" b="0" i="0" u="none" strike="noStrike" kern="1200" baseline="0" dirty="0">
                          <a:solidFill>
                            <a:schemeClr val="dk1"/>
                          </a:solidFill>
                          <a:latin typeface="+mn-lt"/>
                          <a:ea typeface="+mn-ea"/>
                          <a:cs typeface="+mn-cs"/>
                        </a:rPr>
                        <a:t>2.7 </a:t>
                      </a:r>
                      <a:r>
                        <a:rPr lang="en-GB" sz="1800" b="0" i="0" u="none" strike="noStrike" kern="1200" baseline="0" dirty="0">
                          <a:solidFill>
                            <a:schemeClr val="dk1"/>
                          </a:solidFill>
                          <a:latin typeface="+mn-lt"/>
                          <a:ea typeface="+mn-ea"/>
                          <a:cs typeface="+mn-cs"/>
                        </a:rPr>
                        <a:t>Number of CET Colleges offering</a:t>
                      </a:r>
                    </a:p>
                    <a:p>
                      <a:pPr algn="ctr"/>
                      <a:r>
                        <a:rPr lang="en-ZA" sz="1800" b="0" i="0" u="none" strike="noStrike" kern="1200" baseline="0" dirty="0">
                          <a:solidFill>
                            <a:schemeClr val="dk1"/>
                          </a:solidFill>
                          <a:latin typeface="+mn-lt"/>
                          <a:ea typeface="+mn-ea"/>
                          <a:cs typeface="+mn-cs"/>
                        </a:rPr>
                        <a:t>occupational qualifications part</a:t>
                      </a:r>
                    </a:p>
                    <a:p>
                      <a:pPr algn="ctr"/>
                      <a:r>
                        <a:rPr lang="en-GB" sz="1800" b="0" i="0" u="none" strike="noStrike" kern="1200" baseline="0" dirty="0">
                          <a:solidFill>
                            <a:schemeClr val="dk1"/>
                          </a:solidFill>
                          <a:latin typeface="+mn-lt"/>
                          <a:ea typeface="+mn-ea"/>
                          <a:cs typeface="+mn-cs"/>
                        </a:rPr>
                        <a:t>qualifications and skills programmes in</a:t>
                      </a:r>
                    </a:p>
                    <a:p>
                      <a:pPr algn="ctr"/>
                      <a:r>
                        <a:rPr lang="en-ZA" sz="1800" b="0" i="0" u="none" strike="noStrike" kern="1200" baseline="0" dirty="0">
                          <a:solidFill>
                            <a:schemeClr val="dk1"/>
                          </a:solidFill>
                          <a:latin typeface="+mn-lt"/>
                          <a:ea typeface="+mn-ea"/>
                          <a:cs typeface="+mn-cs"/>
                        </a:rPr>
                        <a:t>high demand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As per agreed targets in the</a:t>
                      </a:r>
                    </a:p>
                    <a:p>
                      <a:pPr algn="ctr"/>
                      <a:r>
                        <a:rPr lang="en-ZA" sz="1800" b="0" i="0" u="none" strike="noStrike" kern="1200" baseline="0" dirty="0">
                          <a:solidFill>
                            <a:schemeClr val="dk1"/>
                          </a:solidFill>
                          <a:latin typeface="+mn-lt"/>
                          <a:ea typeface="+mn-ea"/>
                          <a:cs typeface="+mn-cs"/>
                        </a:rPr>
                        <a:t>approved DHET Revised</a:t>
                      </a:r>
                    </a:p>
                    <a:p>
                      <a:pPr algn="ctr"/>
                      <a:r>
                        <a:rPr lang="en-GB" sz="1800" b="0" i="0" u="none" strike="noStrike" kern="1200" baseline="0" dirty="0">
                          <a:solidFill>
                            <a:schemeClr val="dk1"/>
                          </a:solidFill>
                          <a:latin typeface="+mn-lt"/>
                          <a:ea typeface="+mn-ea"/>
                          <a:cs typeface="+mn-cs"/>
                        </a:rPr>
                        <a:t>Strategic Plan and ERR </a:t>
                      </a:r>
                      <a:r>
                        <a:rPr lang="en-GB" sz="1800" b="0" i="0" u="none" strike="noStrike" kern="1200" baseline="0" dirty="0" smtClean="0">
                          <a:solidFill>
                            <a:schemeClr val="dk1"/>
                          </a:solidFill>
                          <a:latin typeface="+mn-lt"/>
                          <a:ea typeface="+mn-ea"/>
                          <a:cs typeface="+mn-cs"/>
                        </a:rPr>
                        <a:t>SS</a:t>
                      </a:r>
                    </a:p>
                    <a:p>
                      <a:pPr lvl="0"/>
                      <a:r>
                        <a:rPr lang="en-ZA" sz="1800" kern="1200" dirty="0" smtClean="0">
                          <a:solidFill>
                            <a:srgbClr val="FF0000"/>
                          </a:solidFill>
                          <a:effectLst/>
                          <a:latin typeface="+mn-lt"/>
                          <a:ea typeface="+mn-ea"/>
                          <a:cs typeface="+mn-cs"/>
                        </a:rPr>
                        <a:t>(2021/22-21 CET Learning Sites accredited for Skills</a:t>
                      </a:r>
                    </a:p>
                    <a:p>
                      <a:r>
                        <a:rPr lang="en-ZA" sz="1800" kern="1200" dirty="0" smtClean="0">
                          <a:solidFill>
                            <a:srgbClr val="FF0000"/>
                          </a:solidFill>
                          <a:effectLst/>
                          <a:latin typeface="+mn-lt"/>
                          <a:ea typeface="+mn-ea"/>
                          <a:cs typeface="+mn-cs"/>
                        </a:rPr>
                        <a:t>Programmes )</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r h="1051672">
                <a:tc>
                  <a:txBody>
                    <a:bodyPr/>
                    <a:lstStyle/>
                    <a:p>
                      <a:pPr algn="ctr"/>
                      <a:r>
                        <a:rPr lang="en-ZA" sz="1800" b="0" i="0" u="none" strike="noStrike" kern="1200" baseline="0" dirty="0">
                          <a:solidFill>
                            <a:schemeClr val="dk1"/>
                          </a:solidFill>
                          <a:latin typeface="+mn-lt"/>
                          <a:ea typeface="+mn-ea"/>
                          <a:cs typeface="+mn-cs"/>
                        </a:rPr>
                        <a:t>2.8 Number of Universities offering</a:t>
                      </a:r>
                    </a:p>
                    <a:p>
                      <a:pPr algn="ctr"/>
                      <a:r>
                        <a:rPr lang="en-ZA" sz="1800" b="0" i="0" u="none" strike="noStrike" kern="1200" baseline="0" dirty="0">
                          <a:solidFill>
                            <a:schemeClr val="dk1"/>
                          </a:solidFill>
                          <a:latin typeface="+mn-lt"/>
                          <a:ea typeface="+mn-ea"/>
                          <a:cs typeface="+mn-cs"/>
                        </a:rPr>
                        <a:t>occupational qualifications part</a:t>
                      </a:r>
                    </a:p>
                    <a:p>
                      <a:pPr algn="ctr"/>
                      <a:r>
                        <a:rPr lang="en-GB" sz="1800" b="0" i="0" u="none" strike="noStrike" kern="1200" baseline="0" dirty="0">
                          <a:solidFill>
                            <a:schemeClr val="dk1"/>
                          </a:solidFill>
                          <a:latin typeface="+mn-lt"/>
                          <a:ea typeface="+mn-ea"/>
                          <a:cs typeface="+mn-cs"/>
                        </a:rPr>
                        <a:t>qualifications and skills programmes in</a:t>
                      </a:r>
                    </a:p>
                    <a:p>
                      <a:pPr algn="ctr"/>
                      <a:r>
                        <a:rPr lang="en-ZA" sz="1800" b="0" i="0" u="none" strike="noStrike" kern="1200" baseline="0" dirty="0">
                          <a:solidFill>
                            <a:schemeClr val="dk1"/>
                          </a:solidFill>
                          <a:latin typeface="+mn-lt"/>
                          <a:ea typeface="+mn-ea"/>
                          <a:cs typeface="+mn-cs"/>
                        </a:rPr>
                        <a:t>high demand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As per agreed targets in the</a:t>
                      </a:r>
                    </a:p>
                    <a:p>
                      <a:pPr algn="ctr"/>
                      <a:r>
                        <a:rPr lang="en-ZA" sz="1800" b="0" i="0" u="none" strike="noStrike" kern="1200" baseline="0" dirty="0">
                          <a:solidFill>
                            <a:schemeClr val="dk1"/>
                          </a:solidFill>
                          <a:latin typeface="+mn-lt"/>
                          <a:ea typeface="+mn-ea"/>
                          <a:cs typeface="+mn-cs"/>
                        </a:rPr>
                        <a:t>approved DHET Revised</a:t>
                      </a:r>
                    </a:p>
                    <a:p>
                      <a:pPr algn="ctr"/>
                      <a:r>
                        <a:rPr lang="en-GB" sz="1800" b="0" i="0" u="none" strike="noStrike" kern="1200" baseline="0" dirty="0">
                          <a:solidFill>
                            <a:schemeClr val="dk1"/>
                          </a:solidFill>
                          <a:latin typeface="+mn-lt"/>
                          <a:ea typeface="+mn-ea"/>
                          <a:cs typeface="+mn-cs"/>
                        </a:rPr>
                        <a:t>Strategic 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3"/>
                  </a:ext>
                </a:extLst>
              </a:tr>
              <a:tr h="917867">
                <a:tc>
                  <a:txBody>
                    <a:bodyPr/>
                    <a:lstStyle/>
                    <a:p>
                      <a:pPr algn="ctr"/>
                      <a:r>
                        <a:rPr lang="en-GB" sz="1800" b="0" i="0" u="none" strike="noStrike" kern="1200" baseline="0" dirty="0">
                          <a:solidFill>
                            <a:schemeClr val="dk1"/>
                          </a:solidFill>
                          <a:latin typeface="+mn-lt"/>
                          <a:ea typeface="+mn-ea"/>
                          <a:cs typeface="+mn-cs"/>
                        </a:rPr>
                        <a:t>2.9 Number of Private Skills Development</a:t>
                      </a:r>
                    </a:p>
                    <a:p>
                      <a:pPr algn="ctr"/>
                      <a:r>
                        <a:rPr lang="en-ZA" sz="1800" b="0" i="0" u="none" strike="noStrike" kern="1200" baseline="0" dirty="0">
                          <a:solidFill>
                            <a:schemeClr val="dk1"/>
                          </a:solidFill>
                          <a:latin typeface="+mn-lt"/>
                          <a:ea typeface="+mn-ea"/>
                          <a:cs typeface="+mn-cs"/>
                        </a:rPr>
                        <a:t>Providers offering occupational</a:t>
                      </a:r>
                    </a:p>
                    <a:p>
                      <a:pPr algn="ctr"/>
                      <a:r>
                        <a:rPr lang="en-ZA" sz="1800" b="0" i="0" u="none" strike="noStrike" kern="1200" baseline="0" dirty="0">
                          <a:solidFill>
                            <a:schemeClr val="dk1"/>
                          </a:solidFill>
                          <a:latin typeface="+mn-lt"/>
                          <a:ea typeface="+mn-ea"/>
                          <a:cs typeface="+mn-cs"/>
                        </a:rPr>
                        <a:t>qualifications part qualifications and skills</a:t>
                      </a:r>
                    </a:p>
                    <a:p>
                      <a:pPr algn="ctr"/>
                      <a:r>
                        <a:rPr lang="en-ZA" sz="1800" b="0" i="0" u="none" strike="noStrike" kern="1200" baseline="0" dirty="0">
                          <a:solidFill>
                            <a:schemeClr val="dk1"/>
                          </a:solidFill>
                          <a:latin typeface="+mn-lt"/>
                          <a:ea typeface="+mn-ea"/>
                          <a:cs typeface="+mn-cs"/>
                        </a:rPr>
                        <a:t>programmes in high demand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b="0" i="0" u="none" strike="noStrike" kern="1200" baseline="0" dirty="0">
                          <a:solidFill>
                            <a:schemeClr val="dk1"/>
                          </a:solidFill>
                          <a:latin typeface="+mn-lt"/>
                          <a:ea typeface="+mn-ea"/>
                          <a:cs typeface="+mn-cs"/>
                        </a:rPr>
                        <a:t>No baseline established as yet</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As per agreed targets in the</a:t>
                      </a:r>
                    </a:p>
                    <a:p>
                      <a:pPr algn="ctr"/>
                      <a:r>
                        <a:rPr lang="en-ZA" sz="1800" b="0" i="0" u="none" strike="noStrike" kern="1200" baseline="0" dirty="0">
                          <a:solidFill>
                            <a:schemeClr val="dk1"/>
                          </a:solidFill>
                          <a:latin typeface="+mn-lt"/>
                          <a:ea typeface="+mn-ea"/>
                          <a:cs typeface="+mn-cs"/>
                        </a:rPr>
                        <a:t>approved DHET Revised</a:t>
                      </a:r>
                    </a:p>
                    <a:p>
                      <a:pPr algn="ctr"/>
                      <a:r>
                        <a:rPr lang="en-GB" sz="1800" b="0" i="0" u="none" strike="noStrike" kern="1200" baseline="0" dirty="0">
                          <a:solidFill>
                            <a:schemeClr val="dk1"/>
                          </a:solidFill>
                          <a:latin typeface="+mn-lt"/>
                          <a:ea typeface="+mn-ea"/>
                          <a:cs typeface="+mn-cs"/>
                        </a:rPr>
                        <a:t>Strategic Plan and ERR SS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404696155"/>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38</a:t>
            </a:fld>
            <a:endParaRPr lang="en-ZA" dirty="0"/>
          </a:p>
        </p:txBody>
      </p:sp>
    </p:spTree>
    <p:extLst>
      <p:ext uri="{BB962C8B-B14F-4D97-AF65-F5344CB8AC3E}">
        <p14:creationId xmlns:p14="http://schemas.microsoft.com/office/powerpoint/2010/main" xmlns="" val="6356912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a:t>
            </a:r>
            <a:r>
              <a:rPr lang="en-ZA" sz="3200" dirty="0" smtClean="0"/>
              <a:t>2020/21 – 2024/25</a:t>
            </a:r>
            <a:endParaRPr lang="en-ZA" sz="3200" dirty="0"/>
          </a:p>
        </p:txBody>
      </p:sp>
      <p:graphicFrame>
        <p:nvGraphicFramePr>
          <p:cNvPr id="6" name="Content Placeholder 3"/>
          <p:cNvGraphicFramePr>
            <a:graphicFrameLocks/>
          </p:cNvGraphicFramePr>
          <p:nvPr>
            <p:extLst>
              <p:ext uri="{D42A27DB-BD31-4B8C-83A1-F6EECF244321}">
                <p14:modId xmlns:p14="http://schemas.microsoft.com/office/powerpoint/2010/main" xmlns="" val="2020324901"/>
              </p:ext>
            </p:extLst>
          </p:nvPr>
        </p:nvGraphicFramePr>
        <p:xfrm>
          <a:off x="101725" y="1805515"/>
          <a:ext cx="11732380" cy="3966982"/>
        </p:xfrm>
        <a:graphic>
          <a:graphicData uri="http://schemas.openxmlformats.org/drawingml/2006/table">
            <a:tbl>
              <a:tblPr firstRow="1" bandRow="1">
                <a:tableStyleId>{073A0DAA-6AF3-43AB-8588-CEC1D06C72B9}</a:tableStyleId>
              </a:tblPr>
              <a:tblGrid>
                <a:gridCol w="4527125">
                  <a:extLst>
                    <a:ext uri="{9D8B030D-6E8A-4147-A177-3AD203B41FA5}">
                      <a16:colId xmlns:a16="http://schemas.microsoft.com/office/drawing/2014/main" xmlns="" val="3155331155"/>
                    </a:ext>
                  </a:extLst>
                </a:gridCol>
                <a:gridCol w="2753474">
                  <a:extLst>
                    <a:ext uri="{9D8B030D-6E8A-4147-A177-3AD203B41FA5}">
                      <a16:colId xmlns:a16="http://schemas.microsoft.com/office/drawing/2014/main" xmlns="" val="1601870758"/>
                    </a:ext>
                  </a:extLst>
                </a:gridCol>
                <a:gridCol w="4451781">
                  <a:extLst>
                    <a:ext uri="{9D8B030D-6E8A-4147-A177-3AD203B41FA5}">
                      <a16:colId xmlns:a16="http://schemas.microsoft.com/office/drawing/2014/main" xmlns="" val="3750595721"/>
                    </a:ext>
                  </a:extLst>
                </a:gridCol>
              </a:tblGrid>
              <a:tr h="612395">
                <a:tc gridSpan="3">
                  <a:txBody>
                    <a:bodyPr/>
                    <a:lstStyle/>
                    <a:p>
                      <a:r>
                        <a:rPr lang="en-GB" sz="1800" b="0" i="0" u="none" strike="noStrike" kern="1200" baseline="0" dirty="0">
                          <a:solidFill>
                            <a:schemeClr val="lt1"/>
                          </a:solidFill>
                          <a:latin typeface="+mn-lt"/>
                          <a:ea typeface="+mn-ea"/>
                          <a:cs typeface="+mn-cs"/>
                        </a:rPr>
                        <a:t>Outcome 3: QCTO is a responsive learning organisation</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92947">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Contribution</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Enablers</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Risks</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extLst>
                  <a:ext uri="{0D108BD9-81ED-4DB2-BD59-A6C34878D82A}">
                    <a16:rowId xmlns:a16="http://schemas.microsoft.com/office/drawing/2014/main" xmlns="" val="10000"/>
                  </a:ext>
                </a:extLst>
              </a:tr>
              <a:tr h="1051672">
                <a:tc>
                  <a:txBody>
                    <a:bodyPr/>
                    <a:lstStyle/>
                    <a:p>
                      <a:r>
                        <a:rPr lang="en-GB" sz="1800" b="0" i="0" u="none" strike="noStrike" kern="1200" baseline="0" dirty="0">
                          <a:solidFill>
                            <a:schemeClr val="dk1"/>
                          </a:solidFill>
                          <a:latin typeface="+mn-lt"/>
                          <a:ea typeface="+mn-ea"/>
                          <a:cs typeface="+mn-cs"/>
                        </a:rPr>
                        <a:t>By being responsive to the environment and having the capacity to meet the identified needs, the achievement of this outcome will contribute to the achievement of the intended impact as stated in terms of policy priorities.</a:t>
                      </a:r>
                      <a:endParaRPr lang="en-ZA" sz="1800" b="0" i="0" u="none" strike="noStrike" kern="1200" baseline="0" dirty="0">
                        <a:solidFill>
                          <a:schemeClr val="dk1"/>
                        </a:solidFill>
                        <a:latin typeface="+mn-lt"/>
                        <a:ea typeface="+mn-ea"/>
                        <a:cs typeface="+mn-cs"/>
                      </a:endParaRPr>
                    </a:p>
                  </a:txBody>
                  <a:tcPr marL="17780" marR="17780" marT="17780" marB="17780"/>
                </a:tc>
                <a:tc>
                  <a:txBody>
                    <a:bodyPr/>
                    <a:lstStyle/>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The availability of financial and human resources.</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The availability of reliable, (demand) data.</a:t>
                      </a:r>
                    </a:p>
                    <a:p>
                      <a:pPr marL="285750" indent="-285750">
                        <a:buFont typeface="Arial" panose="020B0604020202020204" pitchFamily="34" charset="0"/>
                        <a:buChar char="•"/>
                      </a:pPr>
                      <a:r>
                        <a:rPr lang="en-ZA" sz="1600" b="0" i="0" u="none" strike="noStrike" kern="1200" baseline="0" dirty="0">
                          <a:solidFill>
                            <a:schemeClr val="dk1"/>
                          </a:solidFill>
                          <a:latin typeface="+mn-lt"/>
                          <a:ea typeface="+mn-ea"/>
                          <a:cs typeface="+mn-cs"/>
                        </a:rPr>
                        <a:t>Enabling legislation.</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Partnerships, buy in/support from all stakeholders for the achievement of </a:t>
                      </a:r>
                      <a:r>
                        <a:rPr lang="en-ZA" sz="1600" b="0" i="0" u="none" strike="noStrike" kern="1200" baseline="0" dirty="0">
                          <a:solidFill>
                            <a:schemeClr val="dk1"/>
                          </a:solidFill>
                          <a:latin typeface="+mn-lt"/>
                          <a:ea typeface="+mn-ea"/>
                          <a:cs typeface="+mn-cs"/>
                        </a:rPr>
                        <a:t>the outcome.</a:t>
                      </a:r>
                    </a:p>
                    <a:p>
                      <a:pPr marL="285750" indent="-285750">
                        <a:buFont typeface="Arial" panose="020B0604020202020204" pitchFamily="34" charset="0"/>
                        <a:buChar char="•"/>
                      </a:pPr>
                      <a:r>
                        <a:rPr lang="en-ZA" sz="1600" b="0" i="0" u="none" strike="noStrike" kern="1200" baseline="0" dirty="0">
                          <a:solidFill>
                            <a:schemeClr val="dk1"/>
                          </a:solidFill>
                          <a:latin typeface="+mn-lt"/>
                          <a:ea typeface="+mn-ea"/>
                          <a:cs typeface="+mn-cs"/>
                        </a:rPr>
                        <a:t>Political will.</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Implementation of relevant research recommendations.</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Lack of funding </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Lack of buy-in/ support from key stakeholders</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Not becoming a learning organisation</a:t>
                      </a:r>
                      <a:endParaRPr lang="en-ZA" sz="1800" b="0" i="0" u="none" strike="noStrike" kern="1200" baseline="0" dirty="0">
                        <a:solidFill>
                          <a:schemeClr val="dk1"/>
                        </a:solidFill>
                        <a:latin typeface="+mn-lt"/>
                        <a:ea typeface="+mn-ea"/>
                        <a:cs typeface="+mn-cs"/>
                      </a:endParaRPr>
                    </a:p>
                  </a:txBody>
                  <a:tcPr marL="17780" marR="17780" marT="17780" marB="17780"/>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39</a:t>
            </a:fld>
            <a:endParaRPr lang="en-ZA" dirty="0"/>
          </a:p>
        </p:txBody>
      </p:sp>
    </p:spTree>
    <p:extLst>
      <p:ext uri="{BB962C8B-B14F-4D97-AF65-F5344CB8AC3E}">
        <p14:creationId xmlns:p14="http://schemas.microsoft.com/office/powerpoint/2010/main" xmlns="" val="21892266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857"/>
            <a:ext cx="10515600" cy="1328057"/>
          </a:xfrm>
        </p:spPr>
        <p:txBody>
          <a:bodyPr/>
          <a:lstStyle/>
          <a:p>
            <a:r>
              <a:rPr lang="en-GB" dirty="0"/>
              <a:t>Opening Remarks</a:t>
            </a:r>
            <a:endParaRPr lang="en-ZA" dirty="0"/>
          </a:p>
        </p:txBody>
      </p:sp>
      <p:sp>
        <p:nvSpPr>
          <p:cNvPr id="6" name="Content Placeholder 4"/>
          <p:cNvSpPr txBox="1">
            <a:spLocks/>
          </p:cNvSpPr>
          <p:nvPr/>
        </p:nvSpPr>
        <p:spPr>
          <a:xfrm>
            <a:off x="544287" y="1023257"/>
            <a:ext cx="11321142" cy="52360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300" dirty="0" smtClean="0"/>
              <a:t>The reporting period 2023-24 is the 4</a:t>
            </a:r>
            <a:r>
              <a:rPr lang="en-ZA" sz="3300" baseline="30000" dirty="0" smtClean="0"/>
              <a:t>th</a:t>
            </a:r>
            <a:r>
              <a:rPr lang="en-ZA" sz="3300" dirty="0" smtClean="0"/>
              <a:t> of the QCTO Strategic Plan </a:t>
            </a:r>
          </a:p>
          <a:p>
            <a:pPr marL="0" indent="0">
              <a:buNone/>
            </a:pPr>
            <a:r>
              <a:rPr lang="en-ZA" sz="3300" dirty="0"/>
              <a:t> </a:t>
            </a:r>
            <a:r>
              <a:rPr lang="en-ZA" sz="3300" dirty="0" smtClean="0"/>
              <a:t>  2020/21 – 24/25 (revised in 2022/23) . </a:t>
            </a:r>
          </a:p>
          <a:p>
            <a:r>
              <a:rPr lang="en-GB" sz="3200" dirty="0"/>
              <a:t>The QCTO is uniquely positioned in the Post School Education and Training  (PSET) Sector with its mandate to develop, manage and quality assure occupational qualifications, part-qualifications and skills programmes on the Occupational Qualifications Sub-Framework (OQSF) that are accessible and credible, and will ensure that it meets the demands of the economy; for employers, employees and entrepreneurs.</a:t>
            </a:r>
            <a:endParaRPr lang="en-ZA" sz="3200" dirty="0"/>
          </a:p>
          <a:p>
            <a:r>
              <a:rPr lang="en-ZA" sz="3000" dirty="0" smtClean="0"/>
              <a:t>The gazetting of the OQSF by </a:t>
            </a:r>
            <a:r>
              <a:rPr lang="en-GB" sz="3000" dirty="0" smtClean="0"/>
              <a:t>the </a:t>
            </a:r>
            <a:r>
              <a:rPr lang="en-GB" sz="3000" dirty="0"/>
              <a:t>Minister; MHESI  on the 29 October </a:t>
            </a:r>
            <a:r>
              <a:rPr lang="en-GB" sz="3000" dirty="0" smtClean="0"/>
              <a:t>2021 provides the framework for such positioning. </a:t>
            </a:r>
            <a:endParaRPr lang="en-GB" sz="3000" dirty="0"/>
          </a:p>
          <a:p>
            <a:r>
              <a:rPr lang="en-ZA" sz="3000" dirty="0" smtClean="0"/>
              <a:t>Other initiatives to ensure that the QCTO is able to respond to its “extending” mandate include:</a:t>
            </a:r>
          </a:p>
          <a:p>
            <a:pPr lvl="1">
              <a:buFont typeface="Wingdings" panose="05000000000000000000" pitchFamily="2" charset="2"/>
              <a:buChar char="Ø"/>
            </a:pPr>
            <a:r>
              <a:rPr lang="en-ZA" sz="2600" dirty="0" smtClean="0"/>
              <a:t>Implementation of the Vision 2027 Strategy </a:t>
            </a:r>
          </a:p>
          <a:p>
            <a:pPr lvl="1">
              <a:buFont typeface="Wingdings" panose="05000000000000000000" pitchFamily="2" charset="2"/>
              <a:buChar char="Ø"/>
            </a:pPr>
            <a:r>
              <a:rPr lang="en-ZA" sz="2600" dirty="0"/>
              <a:t>Tweaking of its </a:t>
            </a:r>
            <a:r>
              <a:rPr lang="en-ZA" sz="2600" dirty="0" smtClean="0"/>
              <a:t>organogram</a:t>
            </a:r>
          </a:p>
          <a:p>
            <a:pPr lvl="1">
              <a:buFont typeface="Wingdings" panose="05000000000000000000" pitchFamily="2" charset="2"/>
              <a:buChar char="Ø"/>
            </a:pPr>
            <a:r>
              <a:rPr lang="en-ZA" sz="2600" dirty="0" smtClean="0"/>
              <a:t>Developing a Management Information System (MIS)</a:t>
            </a:r>
            <a:endParaRPr lang="en-ZA" sz="2600" dirty="0"/>
          </a:p>
          <a:p>
            <a:endParaRPr lang="en-GB" sz="3000" dirty="0"/>
          </a:p>
        </p:txBody>
      </p:sp>
      <p:sp>
        <p:nvSpPr>
          <p:cNvPr id="3" name="Slide Number Placeholder 2"/>
          <p:cNvSpPr>
            <a:spLocks noGrp="1"/>
          </p:cNvSpPr>
          <p:nvPr>
            <p:ph type="sldNum" sz="quarter" idx="12"/>
          </p:nvPr>
        </p:nvSpPr>
        <p:spPr/>
        <p:txBody>
          <a:bodyPr/>
          <a:lstStyle/>
          <a:p>
            <a:fld id="{CCFA6FF4-6049-45A2-8BD4-4A912823597D}" type="slidenum">
              <a:rPr lang="en-ZA" smtClean="0"/>
              <a:pPr/>
              <a:t>4</a:t>
            </a:fld>
            <a:endParaRPr lang="en-ZA" dirty="0"/>
          </a:p>
        </p:txBody>
      </p:sp>
    </p:spTree>
    <p:extLst>
      <p:ext uri="{BB962C8B-B14F-4D97-AF65-F5344CB8AC3E}">
        <p14:creationId xmlns:p14="http://schemas.microsoft.com/office/powerpoint/2010/main" xmlns="" val="224381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5971" cy="1190627"/>
          </a:xfrm>
        </p:spPr>
        <p:txBody>
          <a:bodyPr>
            <a:normAutofit/>
          </a:bodyPr>
          <a:lstStyle/>
          <a:p>
            <a:r>
              <a:rPr lang="en-ZA" sz="3200" dirty="0"/>
              <a:t>Strategic Outcomes and indicators </a:t>
            </a:r>
            <a:r>
              <a:rPr lang="en-ZA" sz="3200" dirty="0" smtClean="0"/>
              <a:t>2020/21 – 2024/25</a:t>
            </a:r>
            <a:endParaRPr lang="en-ZA" sz="3200" dirty="0"/>
          </a:p>
        </p:txBody>
      </p:sp>
      <p:graphicFrame>
        <p:nvGraphicFramePr>
          <p:cNvPr id="7" name="Content Placeholder 3"/>
          <p:cNvGraphicFramePr>
            <a:graphicFrameLocks/>
          </p:cNvGraphicFramePr>
          <p:nvPr>
            <p:extLst>
              <p:ext uri="{D42A27DB-BD31-4B8C-83A1-F6EECF244321}">
                <p14:modId xmlns:p14="http://schemas.microsoft.com/office/powerpoint/2010/main" xmlns="" val="172017500"/>
              </p:ext>
            </p:extLst>
          </p:nvPr>
        </p:nvGraphicFramePr>
        <p:xfrm>
          <a:off x="223645" y="2198601"/>
          <a:ext cx="11732380" cy="2546962"/>
        </p:xfrm>
        <a:graphic>
          <a:graphicData uri="http://schemas.openxmlformats.org/drawingml/2006/table">
            <a:tbl>
              <a:tblPr firstRow="1" bandRow="1">
                <a:tableStyleId>{073A0DAA-6AF3-43AB-8588-CEC1D06C72B9}</a:tableStyleId>
              </a:tblPr>
              <a:tblGrid>
                <a:gridCol w="5554541">
                  <a:extLst>
                    <a:ext uri="{9D8B030D-6E8A-4147-A177-3AD203B41FA5}">
                      <a16:colId xmlns:a16="http://schemas.microsoft.com/office/drawing/2014/main" xmlns="" val="3155331155"/>
                    </a:ext>
                  </a:extLst>
                </a:gridCol>
                <a:gridCol w="2702147">
                  <a:extLst>
                    <a:ext uri="{9D8B030D-6E8A-4147-A177-3AD203B41FA5}">
                      <a16:colId xmlns:a16="http://schemas.microsoft.com/office/drawing/2014/main" xmlns="" val="1601870758"/>
                    </a:ext>
                  </a:extLst>
                </a:gridCol>
                <a:gridCol w="3475692">
                  <a:extLst>
                    <a:ext uri="{9D8B030D-6E8A-4147-A177-3AD203B41FA5}">
                      <a16:colId xmlns:a16="http://schemas.microsoft.com/office/drawing/2014/main" xmlns="" val="3750595721"/>
                    </a:ext>
                  </a:extLst>
                </a:gridCol>
              </a:tblGrid>
              <a:tr h="484041">
                <a:tc gridSpan="3">
                  <a:txBody>
                    <a:bodyPr/>
                    <a:lstStyle/>
                    <a:p>
                      <a:r>
                        <a:rPr lang="en-GB" sz="1800" b="0" i="0" u="none" strike="noStrike" kern="1200" baseline="0" dirty="0">
                          <a:solidFill>
                            <a:schemeClr val="lt1"/>
                          </a:solidFill>
                          <a:latin typeface="+mn-lt"/>
                          <a:ea typeface="+mn-ea"/>
                          <a:cs typeface="+mn-cs"/>
                        </a:rPr>
                        <a:t>Outcome 3: QCTO is a responsive learning organisation</a:t>
                      </a:r>
                      <a:endParaRPr lang="en-ZA" sz="1800" kern="1200" dirty="0">
                        <a:solidFill>
                          <a:schemeClr val="bg1"/>
                        </a:solidFill>
                        <a:latin typeface="+mn-lt"/>
                        <a:ea typeface="+mn-ea"/>
                        <a:cs typeface="+mn-cs"/>
                      </a:endParaRPr>
                    </a:p>
                  </a:txBody>
                  <a:tcPr anchor="ctr"/>
                </a:tc>
                <a:tc hMerge="1">
                  <a:txBody>
                    <a:bodyPr/>
                    <a:lstStyle/>
                    <a:p>
                      <a:endParaRPr lang="en-US"/>
                    </a:p>
                  </a:txBody>
                  <a:tcPr/>
                </a:tc>
                <a:tc hMerge="1">
                  <a:txBody>
                    <a:bodyPr/>
                    <a:lstStyle/>
                    <a:p>
                      <a:pPr algn="ctr"/>
                      <a:endParaRPr lang="en-ZA" sz="1800" dirty="0"/>
                    </a:p>
                  </a:txBody>
                  <a:tcPr anchor="ctr"/>
                </a:tc>
                <a:extLst>
                  <a:ext uri="{0D108BD9-81ED-4DB2-BD59-A6C34878D82A}">
                    <a16:rowId xmlns:a16="http://schemas.microsoft.com/office/drawing/2014/main" xmlns="" val="3810891273"/>
                  </a:ext>
                </a:extLst>
              </a:tr>
              <a:tr h="381441">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Outcome Indicator</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Baseline</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tc>
                  <a:txBody>
                    <a:bodyPr/>
                    <a:lstStyle/>
                    <a:p>
                      <a:pPr marL="0" marR="0" algn="ctr" defTabSz="914400" rtl="0" eaLnBrk="1" latinLnBrk="0" hangingPunct="1">
                        <a:lnSpc>
                          <a:spcPct val="107000"/>
                        </a:lnSpc>
                        <a:spcBef>
                          <a:spcPts val="0"/>
                        </a:spcBef>
                        <a:spcAft>
                          <a:spcPts val="0"/>
                        </a:spcAft>
                      </a:pPr>
                      <a:r>
                        <a:rPr lang="en-GB" sz="1800" b="1" kern="1200" dirty="0">
                          <a:solidFill>
                            <a:schemeClr val="bg1"/>
                          </a:solidFill>
                        </a:rPr>
                        <a:t>Five-Year Target</a:t>
                      </a:r>
                      <a:endParaRPr lang="en-US" sz="1800" b="1" kern="1200" dirty="0">
                        <a:solidFill>
                          <a:schemeClr val="bg1"/>
                        </a:solidFill>
                        <a:latin typeface="+mn-lt"/>
                        <a:ea typeface="+mn-ea"/>
                        <a:cs typeface="+mn-cs"/>
                      </a:endParaRPr>
                    </a:p>
                  </a:txBody>
                  <a:tcPr marL="17780" marR="17780" marT="17780" marB="17780">
                    <a:solidFill>
                      <a:schemeClr val="bg1">
                        <a:lumMod val="50000"/>
                      </a:schemeClr>
                    </a:solidFill>
                  </a:tcPr>
                </a:tc>
                <a:extLst>
                  <a:ext uri="{0D108BD9-81ED-4DB2-BD59-A6C34878D82A}">
                    <a16:rowId xmlns:a16="http://schemas.microsoft.com/office/drawing/2014/main" xmlns="" val="10000"/>
                  </a:ext>
                </a:extLst>
              </a:tr>
              <a:tr h="1367269">
                <a:tc>
                  <a:txBody>
                    <a:bodyPr/>
                    <a:lstStyle/>
                    <a:p>
                      <a:pPr algn="ctr"/>
                      <a:r>
                        <a:rPr lang="en-ZA" sz="1800" b="0" i="0" u="none" strike="noStrike" kern="1200" baseline="0" dirty="0">
                          <a:solidFill>
                            <a:schemeClr val="dk1"/>
                          </a:solidFill>
                          <a:latin typeface="+mn-lt"/>
                          <a:ea typeface="+mn-ea"/>
                          <a:cs typeface="+mn-cs"/>
                        </a:rPr>
                        <a:t>3.1 The relevance and</a:t>
                      </a:r>
                    </a:p>
                    <a:p>
                      <a:pPr algn="ctr"/>
                      <a:r>
                        <a:rPr lang="en-GB" sz="1800" b="0" i="0" u="none" strike="noStrike" kern="1200" baseline="0" dirty="0">
                          <a:solidFill>
                            <a:schemeClr val="dk1"/>
                          </a:solidFill>
                          <a:latin typeface="+mn-lt"/>
                          <a:ea typeface="+mn-ea"/>
                          <a:cs typeface="+mn-cs"/>
                        </a:rPr>
                        <a:t>responsiveness of the QCTO and the</a:t>
                      </a:r>
                    </a:p>
                    <a:p>
                      <a:pPr algn="ctr"/>
                      <a:r>
                        <a:rPr lang="en-ZA" sz="1800" b="0" i="0" u="none" strike="noStrike" kern="1200" baseline="0" dirty="0">
                          <a:solidFill>
                            <a:schemeClr val="dk1"/>
                          </a:solidFill>
                          <a:latin typeface="+mn-lt"/>
                          <a:ea typeface="+mn-ea"/>
                          <a:cs typeface="+mn-cs"/>
                        </a:rPr>
                        <a:t>OQSF evaluated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ZA" sz="1800" b="0" i="0" u="none" strike="noStrike" kern="1200" baseline="0" dirty="0">
                          <a:solidFill>
                            <a:schemeClr val="dk1"/>
                          </a:solidFill>
                          <a:effectLst/>
                          <a:latin typeface="+mn-lt"/>
                          <a:ea typeface="+mn-ea"/>
                          <a:cs typeface="+mn-cs"/>
                        </a:rPr>
                        <a:t>No baseline established</a:t>
                      </a:r>
                      <a:endParaRPr lang="en-US" sz="18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algn="ctr"/>
                      <a:r>
                        <a:rPr lang="en-GB" sz="1800" b="0" i="0" u="none" strike="noStrike" kern="1200" baseline="0" dirty="0">
                          <a:solidFill>
                            <a:schemeClr val="dk1"/>
                          </a:solidFill>
                          <a:latin typeface="+mn-lt"/>
                          <a:ea typeface="+mn-ea"/>
                          <a:cs typeface="+mn-cs"/>
                        </a:rPr>
                        <a:t>An evaluation report that measures</a:t>
                      </a:r>
                    </a:p>
                    <a:p>
                      <a:pPr algn="ctr"/>
                      <a:r>
                        <a:rPr lang="en-ZA" sz="1800" b="0" i="0" u="none" strike="noStrike" kern="1200" baseline="0" dirty="0">
                          <a:solidFill>
                            <a:schemeClr val="dk1"/>
                          </a:solidFill>
                          <a:latin typeface="+mn-lt"/>
                          <a:ea typeface="+mn-ea"/>
                          <a:cs typeface="+mn-cs"/>
                        </a:rPr>
                        <a:t>sectoral perceptions of the</a:t>
                      </a:r>
                    </a:p>
                    <a:p>
                      <a:pPr algn="ctr"/>
                      <a:r>
                        <a:rPr lang="en-GB" sz="1800" b="0" i="0" u="none" strike="noStrike" kern="1200" baseline="0" dirty="0">
                          <a:solidFill>
                            <a:schemeClr val="dk1"/>
                          </a:solidFill>
                          <a:latin typeface="+mn-lt"/>
                          <a:ea typeface="+mn-ea"/>
                          <a:cs typeface="+mn-cs"/>
                        </a:rPr>
                        <a:t>relevance and responsiveness of the</a:t>
                      </a:r>
                    </a:p>
                    <a:p>
                      <a:pPr algn="ctr"/>
                      <a:r>
                        <a:rPr lang="en-ZA" sz="1800" b="0" i="0" u="none" strike="noStrike" kern="1200" baseline="0" dirty="0">
                          <a:solidFill>
                            <a:schemeClr val="dk1"/>
                          </a:solidFill>
                          <a:latin typeface="+mn-lt"/>
                          <a:ea typeface="+mn-ea"/>
                          <a:cs typeface="+mn-cs"/>
                        </a:rPr>
                        <a:t>QCTO and the </a:t>
                      </a:r>
                      <a:r>
                        <a:rPr lang="en-ZA" sz="1800" b="0" i="0" u="none" strike="noStrike" kern="1200" baseline="0" dirty="0" smtClean="0">
                          <a:solidFill>
                            <a:schemeClr val="dk1"/>
                          </a:solidFill>
                          <a:latin typeface="+mn-lt"/>
                          <a:ea typeface="+mn-ea"/>
                          <a:cs typeface="+mn-cs"/>
                        </a:rPr>
                        <a:t>OQSF</a:t>
                      </a:r>
                    </a:p>
                    <a:p>
                      <a:pPr algn="ctr"/>
                      <a:r>
                        <a:rPr lang="en-ZA" sz="1800" kern="1200" dirty="0" smtClean="0">
                          <a:solidFill>
                            <a:srgbClr val="FF0000"/>
                          </a:solidFill>
                          <a:effectLst/>
                          <a:latin typeface="+mn-lt"/>
                          <a:ea typeface="+mn-ea"/>
                          <a:cs typeface="+mn-cs"/>
                        </a:rPr>
                        <a:t>(Research Unit has begun to gather information for the report) </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40</a:t>
            </a:fld>
            <a:endParaRPr lang="en-ZA" dirty="0"/>
          </a:p>
        </p:txBody>
      </p:sp>
    </p:spTree>
    <p:extLst>
      <p:ext uri="{BB962C8B-B14F-4D97-AF65-F5344CB8AC3E}">
        <p14:creationId xmlns:p14="http://schemas.microsoft.com/office/powerpoint/2010/main" xmlns="" val="14217461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Annual Performance Plan 2023/24</a:t>
            </a:r>
          </a:p>
        </p:txBody>
      </p:sp>
      <p:sp>
        <p:nvSpPr>
          <p:cNvPr id="6" name="Rounded Rectangle 5"/>
          <p:cNvSpPr/>
          <p:nvPr/>
        </p:nvSpPr>
        <p:spPr>
          <a:xfrm>
            <a:off x="8795657" y="1763144"/>
            <a:ext cx="2847703" cy="89936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1. ADMINISTRATION</a:t>
            </a:r>
          </a:p>
        </p:txBody>
      </p:sp>
      <p:sp>
        <p:nvSpPr>
          <p:cNvPr id="7" name="TextBox 6"/>
          <p:cNvSpPr txBox="1"/>
          <p:nvPr/>
        </p:nvSpPr>
        <p:spPr>
          <a:xfrm>
            <a:off x="8435593" y="3610102"/>
            <a:ext cx="184731" cy="369332"/>
          </a:xfrm>
          <a:prstGeom prst="rect">
            <a:avLst/>
          </a:prstGeom>
          <a:noFill/>
        </p:spPr>
        <p:txBody>
          <a:bodyPr wrap="none" rtlCol="0">
            <a:spAutoFit/>
          </a:bodyPr>
          <a:lstStyle/>
          <a:p>
            <a:endParaRPr lang="en-US" dirty="0"/>
          </a:p>
        </p:txBody>
      </p:sp>
      <p:sp>
        <p:nvSpPr>
          <p:cNvPr id="8" name="Rounded Rectangle 7"/>
          <p:cNvSpPr/>
          <p:nvPr/>
        </p:nvSpPr>
        <p:spPr>
          <a:xfrm>
            <a:off x="5105400" y="4051890"/>
            <a:ext cx="6537960" cy="88357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 OCCUPATIONAL QUALIFICATIONS QUALITY ASSURANCE</a:t>
            </a:r>
          </a:p>
        </p:txBody>
      </p:sp>
      <p:sp>
        <p:nvSpPr>
          <p:cNvPr id="9" name="Rounded Rectangle 8"/>
          <p:cNvSpPr/>
          <p:nvPr/>
        </p:nvSpPr>
        <p:spPr>
          <a:xfrm>
            <a:off x="3929743" y="5172293"/>
            <a:ext cx="7713617" cy="883577"/>
          </a:xfrm>
          <a:prstGeom prst="round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4. RESEARCH ANALYSIS</a:t>
            </a:r>
          </a:p>
        </p:txBody>
      </p:sp>
      <p:sp>
        <p:nvSpPr>
          <p:cNvPr id="10" name="Rounded Rectangle 9"/>
          <p:cNvSpPr/>
          <p:nvPr/>
        </p:nvSpPr>
        <p:spPr>
          <a:xfrm>
            <a:off x="6041571" y="2931487"/>
            <a:ext cx="5601789" cy="883577"/>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2.  OCCUPATIONAL QUALIFICATIONS MANAGEMENT, ASSESSMENT AND CERTIFICATION</a:t>
            </a:r>
          </a:p>
        </p:txBody>
      </p:sp>
      <p:pic>
        <p:nvPicPr>
          <p:cNvPr id="4" name="Picture 3"/>
          <p:cNvPicPr>
            <a:picLocks noChangeAspect="1"/>
          </p:cNvPicPr>
          <p:nvPr/>
        </p:nvPicPr>
        <p:blipFill>
          <a:blip r:embed="rId2" cstate="print"/>
          <a:stretch>
            <a:fillRect/>
          </a:stretch>
        </p:blipFill>
        <p:spPr>
          <a:xfrm rot="21187692">
            <a:off x="467901" y="1762928"/>
            <a:ext cx="3228925" cy="3337125"/>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CCFA6FF4-6049-45A2-8BD4-4A912823597D}" type="slidenum">
              <a:rPr lang="en-ZA" smtClean="0"/>
              <a:pPr/>
              <a:t>41</a:t>
            </a:fld>
            <a:endParaRPr lang="en-ZA" dirty="0"/>
          </a:p>
        </p:txBody>
      </p:sp>
    </p:spTree>
    <p:extLst>
      <p:ext uri="{BB962C8B-B14F-4D97-AF65-F5344CB8AC3E}">
        <p14:creationId xmlns:p14="http://schemas.microsoft.com/office/powerpoint/2010/main" xmlns="" val="11196819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00"/>
                                        <p:tgtEl>
                                          <p:spTgt spid="8"/>
                                        </p:tgtEl>
                                      </p:cBhvr>
                                    </p:animEffect>
                                    <p:anim calcmode="lin" valueType="num">
                                      <p:cBhvr>
                                        <p:cTn id="20" dur="700" fill="hold"/>
                                        <p:tgtEl>
                                          <p:spTgt spid="8"/>
                                        </p:tgtEl>
                                        <p:attrNameLst>
                                          <p:attrName>ppt_x</p:attrName>
                                        </p:attrNameLst>
                                      </p:cBhvr>
                                      <p:tavLst>
                                        <p:tav tm="0">
                                          <p:val>
                                            <p:strVal val="#ppt_x"/>
                                          </p:val>
                                        </p:tav>
                                        <p:tav tm="100000">
                                          <p:val>
                                            <p:strVal val="#ppt_x"/>
                                          </p:val>
                                        </p:tav>
                                      </p:tavLst>
                                    </p:anim>
                                    <p:anim calcmode="lin" valueType="num">
                                      <p:cBhvr>
                                        <p:cTn id="21" dur="7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7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a:t>Measuring our performance: APP 2023/24</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912194741"/>
              </p:ext>
            </p:extLst>
          </p:nvPr>
        </p:nvGraphicFramePr>
        <p:xfrm>
          <a:off x="141912" y="1445535"/>
          <a:ext cx="11827481" cy="5030087"/>
        </p:xfrm>
        <a:graphic>
          <a:graphicData uri="http://schemas.openxmlformats.org/drawingml/2006/table">
            <a:tbl>
              <a:tblPr firstRow="1" bandRow="1">
                <a:tableStyleId>{073A0DAA-6AF3-43AB-8588-CEC1D06C72B9}</a:tableStyleId>
              </a:tblPr>
              <a:tblGrid>
                <a:gridCol w="670860">
                  <a:extLst>
                    <a:ext uri="{9D8B030D-6E8A-4147-A177-3AD203B41FA5}">
                      <a16:colId xmlns:a16="http://schemas.microsoft.com/office/drawing/2014/main" xmlns="" val="1569402975"/>
                    </a:ext>
                  </a:extLst>
                </a:gridCol>
                <a:gridCol w="2855102">
                  <a:extLst>
                    <a:ext uri="{9D8B030D-6E8A-4147-A177-3AD203B41FA5}">
                      <a16:colId xmlns:a16="http://schemas.microsoft.com/office/drawing/2014/main" xmlns="" val="235792721"/>
                    </a:ext>
                  </a:extLst>
                </a:gridCol>
                <a:gridCol w="8301519">
                  <a:extLst>
                    <a:ext uri="{9D8B030D-6E8A-4147-A177-3AD203B41FA5}">
                      <a16:colId xmlns:a16="http://schemas.microsoft.com/office/drawing/2014/main" xmlns="" val="567416670"/>
                    </a:ext>
                  </a:extLst>
                </a:gridCol>
              </a:tblGrid>
              <a:tr h="373012">
                <a:tc>
                  <a:txBody>
                    <a:bodyPr/>
                    <a:lstStyle/>
                    <a:p>
                      <a:pPr algn="ctr"/>
                      <a:r>
                        <a:rPr lang="en-ZA" sz="2000" dirty="0">
                          <a:latin typeface="+mn-lt"/>
                        </a:rPr>
                        <a:t>No</a:t>
                      </a:r>
                    </a:p>
                  </a:txBody>
                  <a:tcPr/>
                </a:tc>
                <a:tc>
                  <a:txBody>
                    <a:bodyPr/>
                    <a:lstStyle/>
                    <a:p>
                      <a:pPr algn="ctr"/>
                      <a:r>
                        <a:rPr lang="en-ZA" sz="2000" dirty="0">
                          <a:latin typeface="+mn-lt"/>
                        </a:rPr>
                        <a:t>Programme</a:t>
                      </a:r>
                    </a:p>
                  </a:txBody>
                  <a:tcPr/>
                </a:tc>
                <a:tc>
                  <a:txBody>
                    <a:bodyPr/>
                    <a:lstStyle/>
                    <a:p>
                      <a:pPr algn="ctr"/>
                      <a:r>
                        <a:rPr lang="en-ZA" sz="2000" dirty="0">
                          <a:latin typeface="+mn-lt"/>
                        </a:rPr>
                        <a:t>Purpose of the programme</a:t>
                      </a:r>
                    </a:p>
                  </a:txBody>
                  <a:tcPr/>
                </a:tc>
                <a:extLst>
                  <a:ext uri="{0D108BD9-81ED-4DB2-BD59-A6C34878D82A}">
                    <a16:rowId xmlns:a16="http://schemas.microsoft.com/office/drawing/2014/main" xmlns="" val="4252283326"/>
                  </a:ext>
                </a:extLst>
              </a:tr>
              <a:tr h="1092811">
                <a:tc>
                  <a:txBody>
                    <a:bodyPr/>
                    <a:lstStyle/>
                    <a:p>
                      <a:pPr algn="ctr"/>
                      <a:r>
                        <a:rPr lang="en-ZA" sz="2000" dirty="0">
                          <a:latin typeface="+mn-lt"/>
                        </a:rPr>
                        <a:t>1</a:t>
                      </a:r>
                    </a:p>
                  </a:txBody>
                  <a:tcPr/>
                </a:tc>
                <a:tc>
                  <a:txBody>
                    <a:bodyPr/>
                    <a:lstStyle/>
                    <a:p>
                      <a:r>
                        <a:rPr lang="en-ZA" sz="2000" dirty="0">
                          <a:latin typeface="+mn-lt"/>
                        </a:rPr>
                        <a:t>Administration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To enable QCTO performance through strategic leadership and reliable delivery of management support services that will ensure a responsive and learning organisation</a:t>
                      </a:r>
                      <a:r>
                        <a:rPr lang="en-GB" sz="2000" b="0" i="0" u="none" strike="noStrike" kern="1200" baseline="0" dirty="0" smtClean="0">
                          <a:solidFill>
                            <a:schemeClr val="dk1"/>
                          </a:solidFill>
                          <a:latin typeface="+mn-lt"/>
                          <a:ea typeface="+mn-ea"/>
                          <a:cs typeface="+mn-cs"/>
                        </a:rPr>
                        <a:t>.</a:t>
                      </a:r>
                      <a:endParaRPr lang="en-ZA" sz="2000" dirty="0">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066054272"/>
                  </a:ext>
                </a:extLst>
              </a:tr>
              <a:tr h="866348">
                <a:tc>
                  <a:txBody>
                    <a:bodyPr/>
                    <a:lstStyle/>
                    <a:p>
                      <a:pPr algn="ctr"/>
                      <a:r>
                        <a:rPr lang="en-ZA" sz="2000" dirty="0">
                          <a:latin typeface="+mn-lt"/>
                        </a:rPr>
                        <a:t>2</a:t>
                      </a:r>
                    </a:p>
                  </a:txBody>
                  <a:tcPr/>
                </a:tc>
                <a:tc>
                  <a:txBody>
                    <a:bodyPr/>
                    <a:lstStyle/>
                    <a:p>
                      <a:r>
                        <a:rPr lang="en-ZA" sz="2000" dirty="0">
                          <a:latin typeface="+mn-lt"/>
                        </a:rPr>
                        <a:t>Occupational Qualifications Management,</a:t>
                      </a:r>
                      <a:r>
                        <a:rPr lang="en-ZA" sz="2000" baseline="0" dirty="0">
                          <a:latin typeface="+mn-lt"/>
                        </a:rPr>
                        <a:t> Assessment and Certification</a:t>
                      </a:r>
                      <a:endParaRPr lang="en-ZA"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kern="1200" dirty="0">
                          <a:solidFill>
                            <a:schemeClr val="dk1"/>
                          </a:solidFill>
                          <a:effectLst/>
                          <a:latin typeface="+mn-lt"/>
                          <a:ea typeface="+mn-ea"/>
                          <a:cs typeface="+mn-cs"/>
                        </a:rPr>
                        <a:t>To ensure that occupational qualifications, part-qualifications and skills programmes on the OQSF are available; assessed and certificates are issued to qualifying learners; verify the authenticity of certificates issued; and maintain stakeholder relationships</a:t>
                      </a:r>
                      <a:r>
                        <a:rPr lang="en-ZA" sz="2000" kern="1200" dirty="0" smtClean="0">
                          <a:solidFill>
                            <a:schemeClr val="dk1"/>
                          </a:solidFill>
                          <a:effectLst/>
                          <a:latin typeface="+mn-lt"/>
                          <a:ea typeface="+mn-ea"/>
                          <a:cs typeface="+mn-cs"/>
                        </a:rPr>
                        <a:t>. </a:t>
                      </a:r>
                      <a:endParaRPr lang="en-ZA" sz="2000" kern="1200" dirty="0">
                        <a:solidFill>
                          <a:schemeClr val="dk1"/>
                        </a:solidFill>
                        <a:effectLst/>
                        <a:latin typeface="+mn-lt"/>
                        <a:ea typeface="+mn-ea"/>
                        <a:cs typeface="+mn-cs"/>
                      </a:endParaRPr>
                    </a:p>
                    <a:p>
                      <a:endParaRPr lang="en-ZA" sz="2000" dirty="0">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070862393"/>
                  </a:ext>
                </a:extLst>
              </a:tr>
              <a:tr h="642461">
                <a:tc>
                  <a:txBody>
                    <a:bodyPr/>
                    <a:lstStyle/>
                    <a:p>
                      <a:pPr algn="ctr"/>
                      <a:r>
                        <a:rPr lang="en-ZA" sz="2000" dirty="0">
                          <a:latin typeface="+mn-lt"/>
                        </a:rPr>
                        <a:t>3</a:t>
                      </a:r>
                    </a:p>
                  </a:txBody>
                  <a:tcPr/>
                </a:tc>
                <a:tc>
                  <a:txBody>
                    <a:bodyPr/>
                    <a:lstStyle/>
                    <a:p>
                      <a:r>
                        <a:rPr lang="en-ZA" sz="2000" dirty="0">
                          <a:latin typeface="+mn-lt"/>
                        </a:rPr>
                        <a:t>Occupational Qualifications Quality Assurance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To establish and maintain quality standards for Accreditation and Assessment within the OQSF.</a:t>
                      </a:r>
                      <a:endParaRPr lang="en-ZA" sz="2000" dirty="0">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43797428"/>
                  </a:ext>
                </a:extLst>
              </a:tr>
              <a:tr h="919756">
                <a:tc>
                  <a:txBody>
                    <a:bodyPr/>
                    <a:lstStyle/>
                    <a:p>
                      <a:pPr algn="ctr"/>
                      <a:r>
                        <a:rPr lang="en-ZA" sz="2000" dirty="0">
                          <a:latin typeface="+mn-lt"/>
                        </a:rPr>
                        <a:t>4</a:t>
                      </a:r>
                    </a:p>
                  </a:txBody>
                  <a:tcPr/>
                </a:tc>
                <a:tc>
                  <a:txBody>
                    <a:bodyPr/>
                    <a:lstStyle/>
                    <a:p>
                      <a:r>
                        <a:rPr lang="en-ZA" sz="2000" dirty="0">
                          <a:latin typeface="+mn-lt"/>
                        </a:rPr>
                        <a:t>Research Analysis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To establish and maintain QCTO Standards for quality assurance through research, monitoring, evaluation and analysis</a:t>
                      </a:r>
                      <a:endParaRPr lang="en-ZA" sz="2000" dirty="0">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94911471"/>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42</a:t>
            </a:fld>
            <a:endParaRPr lang="en-ZA" dirty="0"/>
          </a:p>
        </p:txBody>
      </p:sp>
    </p:spTree>
    <p:extLst>
      <p:ext uri="{BB962C8B-B14F-4D97-AF65-F5344CB8AC3E}">
        <p14:creationId xmlns:p14="http://schemas.microsoft.com/office/powerpoint/2010/main" xmlns="" val="7931007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Performance Indicators</a:t>
            </a:r>
          </a:p>
        </p:txBody>
      </p:sp>
      <p:graphicFrame>
        <p:nvGraphicFramePr>
          <p:cNvPr id="4" name="Table 3"/>
          <p:cNvGraphicFramePr>
            <a:graphicFrameLocks noGrp="1"/>
          </p:cNvGraphicFramePr>
          <p:nvPr>
            <p:extLst>
              <p:ext uri="{D42A27DB-BD31-4B8C-83A1-F6EECF244321}">
                <p14:modId xmlns:p14="http://schemas.microsoft.com/office/powerpoint/2010/main" xmlns="" val="2943301449"/>
              </p:ext>
            </p:extLst>
          </p:nvPr>
        </p:nvGraphicFramePr>
        <p:xfrm>
          <a:off x="838200" y="1809058"/>
          <a:ext cx="10185972" cy="3755987"/>
        </p:xfrm>
        <a:graphic>
          <a:graphicData uri="http://schemas.openxmlformats.org/drawingml/2006/table">
            <a:tbl>
              <a:tblPr firstRow="1" bandRow="1">
                <a:tableStyleId>{073A0DAA-6AF3-43AB-8588-CEC1D06C72B9}</a:tableStyleId>
              </a:tblPr>
              <a:tblGrid>
                <a:gridCol w="2763636">
                  <a:extLst>
                    <a:ext uri="{9D8B030D-6E8A-4147-A177-3AD203B41FA5}">
                      <a16:colId xmlns:a16="http://schemas.microsoft.com/office/drawing/2014/main" xmlns="" val="3427581012"/>
                    </a:ext>
                  </a:extLst>
                </a:gridCol>
                <a:gridCol w="1855584">
                  <a:extLst>
                    <a:ext uri="{9D8B030D-6E8A-4147-A177-3AD203B41FA5}">
                      <a16:colId xmlns:a16="http://schemas.microsoft.com/office/drawing/2014/main" xmlns="" val="1601549947"/>
                    </a:ext>
                  </a:extLst>
                </a:gridCol>
                <a:gridCol w="1855584">
                  <a:extLst>
                    <a:ext uri="{9D8B030D-6E8A-4147-A177-3AD203B41FA5}">
                      <a16:colId xmlns:a16="http://schemas.microsoft.com/office/drawing/2014/main" xmlns="" val="924239351"/>
                    </a:ext>
                  </a:extLst>
                </a:gridCol>
                <a:gridCol w="1855584">
                  <a:extLst>
                    <a:ext uri="{9D8B030D-6E8A-4147-A177-3AD203B41FA5}">
                      <a16:colId xmlns:a16="http://schemas.microsoft.com/office/drawing/2014/main" xmlns="" val="3725942982"/>
                    </a:ext>
                  </a:extLst>
                </a:gridCol>
                <a:gridCol w="1855584">
                  <a:extLst>
                    <a:ext uri="{9D8B030D-6E8A-4147-A177-3AD203B41FA5}">
                      <a16:colId xmlns:a16="http://schemas.microsoft.com/office/drawing/2014/main" xmlns="" val="1326121459"/>
                    </a:ext>
                  </a:extLst>
                </a:gridCol>
              </a:tblGrid>
              <a:tr h="1075703">
                <a:tc>
                  <a:txBody>
                    <a:bodyPr/>
                    <a:lstStyle/>
                    <a:p>
                      <a:pPr algn="ctr" rtl="0" fontAlgn="ctr"/>
                      <a:r>
                        <a:rPr lang="en-ZA" sz="1800" u="none" strike="noStrike" dirty="0">
                          <a:effectLst/>
                          <a:latin typeface="+mn-lt"/>
                        </a:rPr>
                        <a:t>Programme</a:t>
                      </a:r>
                      <a:endParaRPr lang="en-ZA" sz="1800" b="1" i="0" u="none" strike="noStrike" dirty="0">
                        <a:solidFill>
                          <a:srgbClr val="FFFFFF"/>
                        </a:solidFill>
                        <a:effectLst/>
                        <a:latin typeface="+mn-lt"/>
                      </a:endParaRPr>
                    </a:p>
                  </a:txBody>
                  <a:tcPr marL="6350" marR="6350" marT="6350" marB="0" anchor="ctr"/>
                </a:tc>
                <a:tc>
                  <a:txBody>
                    <a:bodyPr/>
                    <a:lstStyle/>
                    <a:p>
                      <a:pPr algn="ctr" rtl="0" fontAlgn="ctr"/>
                      <a:r>
                        <a:rPr lang="en-GB" sz="1800" u="none" strike="noStrike" dirty="0">
                          <a:effectLst/>
                          <a:latin typeface="+mn-lt"/>
                        </a:rPr>
                        <a:t>No. of indicators per programme</a:t>
                      </a:r>
                      <a:endParaRPr lang="en-GB" sz="1800" b="1" i="0" u="none" strike="noStrike" dirty="0">
                        <a:solidFill>
                          <a:srgbClr val="FFFFFF"/>
                        </a:solidFill>
                        <a:effectLst/>
                        <a:latin typeface="+mn-lt"/>
                      </a:endParaRPr>
                    </a:p>
                  </a:txBody>
                  <a:tcPr marL="6350" marR="6350" marT="6350" marB="0" anchor="ctr"/>
                </a:tc>
                <a:tc>
                  <a:txBody>
                    <a:bodyPr/>
                    <a:lstStyle/>
                    <a:p>
                      <a:pPr algn="ctr" rtl="0" fontAlgn="ctr"/>
                      <a:r>
                        <a:rPr lang="en-ZA" sz="1800" u="none" strike="noStrike" dirty="0">
                          <a:effectLst/>
                          <a:latin typeface="+mn-lt"/>
                        </a:rPr>
                        <a:t>Annual Targets</a:t>
                      </a:r>
                      <a:endParaRPr lang="en-ZA" sz="1800" b="1" i="0" u="none" strike="noStrike" dirty="0">
                        <a:solidFill>
                          <a:srgbClr val="FFFFFF"/>
                        </a:solidFill>
                        <a:effectLst/>
                        <a:latin typeface="+mn-lt"/>
                      </a:endParaRPr>
                    </a:p>
                  </a:txBody>
                  <a:tcPr marL="6350" marR="6350" marT="6350" marB="0" anchor="ctr"/>
                </a:tc>
                <a:tc>
                  <a:txBody>
                    <a:bodyPr/>
                    <a:lstStyle/>
                    <a:p>
                      <a:pPr algn="ctr" rtl="0" fontAlgn="ctr"/>
                      <a:r>
                        <a:rPr lang="en-ZA" sz="1800" u="none" strike="noStrike" dirty="0">
                          <a:effectLst/>
                          <a:latin typeface="+mn-lt"/>
                        </a:rPr>
                        <a:t>Bi-Annual targets</a:t>
                      </a:r>
                      <a:endParaRPr lang="en-ZA" sz="1800" b="1" i="0" u="none" strike="noStrike" dirty="0">
                        <a:solidFill>
                          <a:srgbClr val="FFFFFF"/>
                        </a:solidFill>
                        <a:effectLst/>
                        <a:latin typeface="+mn-lt"/>
                      </a:endParaRPr>
                    </a:p>
                  </a:txBody>
                  <a:tcPr marL="6350" marR="6350" marT="6350" marB="0" anchor="ctr"/>
                </a:tc>
                <a:tc>
                  <a:txBody>
                    <a:bodyPr/>
                    <a:lstStyle/>
                    <a:p>
                      <a:pPr algn="ctr" rtl="0" fontAlgn="ctr"/>
                      <a:r>
                        <a:rPr lang="en-ZA" sz="1800" u="none" strike="noStrike" dirty="0">
                          <a:effectLst/>
                          <a:latin typeface="+mn-lt"/>
                        </a:rPr>
                        <a:t>Quarterly Targets</a:t>
                      </a:r>
                      <a:endParaRPr lang="en-ZA" sz="1800" b="1" i="0" u="none" strike="noStrike" dirty="0">
                        <a:solidFill>
                          <a:srgbClr val="FFFFFF"/>
                        </a:solidFill>
                        <a:effectLst/>
                        <a:latin typeface="+mn-lt"/>
                      </a:endParaRPr>
                    </a:p>
                  </a:txBody>
                  <a:tcPr marL="6350" marR="6350" marT="6350" marB="0" anchor="ctr"/>
                </a:tc>
                <a:extLst>
                  <a:ext uri="{0D108BD9-81ED-4DB2-BD59-A6C34878D82A}">
                    <a16:rowId xmlns:a16="http://schemas.microsoft.com/office/drawing/2014/main" xmlns="" val="3060292280"/>
                  </a:ext>
                </a:extLst>
              </a:tr>
              <a:tr h="451518">
                <a:tc>
                  <a:txBody>
                    <a:bodyPr/>
                    <a:lstStyle/>
                    <a:p>
                      <a:pPr algn="l" rtl="0" fontAlgn="ctr"/>
                      <a:r>
                        <a:rPr lang="en-ZA" sz="1800" u="none" strike="noStrike" dirty="0">
                          <a:effectLst/>
                          <a:latin typeface="+mn-lt"/>
                        </a:rPr>
                        <a:t>One</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a:solidFill>
                            <a:srgbClr val="000000"/>
                          </a:solidFill>
                          <a:effectLst/>
                          <a:latin typeface="+mn-lt"/>
                        </a:rPr>
                        <a:t>4</a:t>
                      </a:r>
                    </a:p>
                  </a:txBody>
                  <a:tcPr marL="6350" marR="6350" marT="6350" marB="0" anchor="ctr"/>
                </a:tc>
                <a:tc>
                  <a:txBody>
                    <a:bodyPr/>
                    <a:lstStyle/>
                    <a:p>
                      <a:pPr algn="ctr" rtl="0" fontAlgn="ctr"/>
                      <a:r>
                        <a:rPr lang="en-ZA" sz="1800" b="0" i="0" u="none" strike="noStrike" dirty="0">
                          <a:solidFill>
                            <a:srgbClr val="000000"/>
                          </a:solidFill>
                          <a:effectLst/>
                          <a:latin typeface="+mn-lt"/>
                        </a:rPr>
                        <a:t>4</a:t>
                      </a:r>
                    </a:p>
                  </a:txBody>
                  <a:tcPr marL="6350" marR="6350" marT="6350" marB="0" anchor="ctr"/>
                </a:tc>
                <a:tc>
                  <a:txBody>
                    <a:bodyPr/>
                    <a:lstStyle/>
                    <a:p>
                      <a:pPr algn="ctr" rtl="0" fontAlgn="ctr"/>
                      <a:r>
                        <a:rPr lang="en-ZA" sz="1800" b="0" i="0" u="none" strike="noStrike" dirty="0">
                          <a:solidFill>
                            <a:srgbClr val="000000"/>
                          </a:solidFill>
                          <a:effectLst/>
                          <a:latin typeface="+mn-lt"/>
                        </a:rPr>
                        <a:t>-</a:t>
                      </a:r>
                    </a:p>
                  </a:txBody>
                  <a:tcPr marL="6350" marR="6350" marT="6350" marB="0" anchor="ctr"/>
                </a:tc>
                <a:tc>
                  <a:txBody>
                    <a:bodyPr/>
                    <a:lstStyle/>
                    <a:p>
                      <a:pPr algn="ctr" rtl="0" fontAlgn="ctr"/>
                      <a:r>
                        <a:rPr lang="en-GB" sz="1800" b="0" i="0" u="none" strike="noStrike" dirty="0">
                          <a:solidFill>
                            <a:srgbClr val="000000"/>
                          </a:solidFill>
                          <a:effectLst/>
                          <a:latin typeface="+mn-lt"/>
                        </a:rPr>
                        <a:t>-</a:t>
                      </a:r>
                      <a:endParaRPr lang="en-ZA"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885529755"/>
                  </a:ext>
                </a:extLst>
              </a:tr>
              <a:tr h="441910">
                <a:tc>
                  <a:txBody>
                    <a:bodyPr/>
                    <a:lstStyle/>
                    <a:p>
                      <a:pPr algn="l" rtl="0" fontAlgn="ctr"/>
                      <a:r>
                        <a:rPr lang="en-ZA" sz="1800" u="none" strike="noStrike" dirty="0">
                          <a:effectLst/>
                          <a:latin typeface="+mn-lt"/>
                        </a:rPr>
                        <a:t>Two</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a:solidFill>
                            <a:srgbClr val="000000"/>
                          </a:solidFill>
                          <a:effectLst/>
                          <a:latin typeface="+mn-lt"/>
                        </a:rPr>
                        <a:t>10</a:t>
                      </a:r>
                    </a:p>
                  </a:txBody>
                  <a:tcPr marL="6350" marR="6350" marT="6350" marB="0" anchor="ctr"/>
                </a:tc>
                <a:tc>
                  <a:txBody>
                    <a:bodyPr/>
                    <a:lstStyle/>
                    <a:p>
                      <a:pPr algn="ctr" rtl="0" fontAlgn="ctr"/>
                      <a:r>
                        <a:rPr lang="en-GB" sz="1800" b="0" i="0" u="none" strike="noStrike" dirty="0">
                          <a:solidFill>
                            <a:srgbClr val="000000"/>
                          </a:solidFill>
                          <a:effectLst/>
                          <a:latin typeface="+mn-lt"/>
                        </a:rPr>
                        <a:t>1</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a:solidFill>
                            <a:srgbClr val="000000"/>
                          </a:solidFill>
                          <a:effectLst/>
                          <a:latin typeface="+mn-lt"/>
                        </a:rPr>
                        <a:t>3</a:t>
                      </a:r>
                    </a:p>
                  </a:txBody>
                  <a:tcPr marL="6350" marR="6350" marT="6350" marB="0" anchor="ctr"/>
                </a:tc>
                <a:tc>
                  <a:txBody>
                    <a:bodyPr/>
                    <a:lstStyle/>
                    <a:p>
                      <a:pPr algn="ctr" rtl="0" fontAlgn="ctr"/>
                      <a:r>
                        <a:rPr lang="en-ZA" sz="1800" b="0" i="0" u="none" strike="noStrike" dirty="0">
                          <a:solidFill>
                            <a:srgbClr val="000000"/>
                          </a:solidFill>
                          <a:effectLst/>
                          <a:latin typeface="+mn-lt"/>
                        </a:rPr>
                        <a:t>6</a:t>
                      </a:r>
                    </a:p>
                  </a:txBody>
                  <a:tcPr marL="6350" marR="6350" marT="6350" marB="0" anchor="ctr"/>
                </a:tc>
                <a:extLst>
                  <a:ext uri="{0D108BD9-81ED-4DB2-BD59-A6C34878D82A}">
                    <a16:rowId xmlns:a16="http://schemas.microsoft.com/office/drawing/2014/main" xmlns="" val="3080331636"/>
                  </a:ext>
                </a:extLst>
              </a:tr>
              <a:tr h="441910">
                <a:tc>
                  <a:txBody>
                    <a:bodyPr/>
                    <a:lstStyle/>
                    <a:p>
                      <a:pPr algn="l" rtl="0" fontAlgn="ctr"/>
                      <a:r>
                        <a:rPr lang="en-ZA" sz="1800" u="none" strike="noStrike" dirty="0">
                          <a:effectLst/>
                          <a:latin typeface="+mn-lt"/>
                        </a:rPr>
                        <a:t>Three</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a:solidFill>
                            <a:srgbClr val="000000"/>
                          </a:solidFill>
                          <a:effectLst/>
                          <a:latin typeface="+mn-lt"/>
                        </a:rPr>
                        <a:t>11</a:t>
                      </a:r>
                    </a:p>
                  </a:txBody>
                  <a:tcPr marL="6350" marR="6350" marT="6350" marB="0" anchor="ctr"/>
                </a:tc>
                <a:tc>
                  <a:txBody>
                    <a:bodyPr/>
                    <a:lstStyle/>
                    <a:p>
                      <a:pPr algn="ctr" rtl="0" fontAlgn="ctr"/>
                      <a:r>
                        <a:rPr lang="en-GB" sz="1800" b="0" i="0" u="none" strike="noStrike" dirty="0">
                          <a:solidFill>
                            <a:srgbClr val="000000"/>
                          </a:solidFill>
                          <a:effectLst/>
                          <a:latin typeface="+mn-lt"/>
                        </a:rPr>
                        <a:t>3</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GB" sz="1800" b="0" i="0" u="none" strike="noStrike" dirty="0">
                          <a:solidFill>
                            <a:srgbClr val="000000"/>
                          </a:solidFill>
                          <a:effectLst/>
                          <a:latin typeface="+mn-lt"/>
                        </a:rPr>
                        <a:t>-</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a:solidFill>
                            <a:srgbClr val="000000"/>
                          </a:solidFill>
                          <a:effectLst/>
                          <a:latin typeface="+mn-lt"/>
                        </a:rPr>
                        <a:t>9</a:t>
                      </a:r>
                    </a:p>
                  </a:txBody>
                  <a:tcPr marL="6350" marR="6350" marT="6350" marB="0" anchor="ctr"/>
                </a:tc>
                <a:extLst>
                  <a:ext uri="{0D108BD9-81ED-4DB2-BD59-A6C34878D82A}">
                    <a16:rowId xmlns:a16="http://schemas.microsoft.com/office/drawing/2014/main" xmlns="" val="121520514"/>
                  </a:ext>
                </a:extLst>
              </a:tr>
              <a:tr h="441910">
                <a:tc>
                  <a:txBody>
                    <a:bodyPr/>
                    <a:lstStyle/>
                    <a:p>
                      <a:pPr algn="l" rtl="0" fontAlgn="ctr"/>
                      <a:r>
                        <a:rPr lang="en-ZA" sz="1800" u="none" strike="noStrike" dirty="0">
                          <a:effectLst/>
                          <a:latin typeface="+mn-lt"/>
                        </a:rPr>
                        <a:t>Four</a:t>
                      </a:r>
                      <a:endParaRPr lang="en-ZA" sz="1800" b="0" i="0" u="none" strike="noStrike" dirty="0">
                        <a:solidFill>
                          <a:srgbClr val="000000"/>
                        </a:solidFill>
                        <a:effectLst/>
                        <a:latin typeface="+mn-lt"/>
                      </a:endParaRPr>
                    </a:p>
                  </a:txBody>
                  <a:tcPr marL="6350" marR="6350" marT="6350" marB="0" anchor="ctr"/>
                </a:tc>
                <a:tc>
                  <a:txBody>
                    <a:bodyPr/>
                    <a:lstStyle/>
                    <a:p>
                      <a:pPr algn="ctr" rtl="0" fontAlgn="ctr"/>
                      <a:r>
                        <a:rPr lang="en-ZA" sz="1800" b="0" i="0" u="none" strike="noStrike" dirty="0">
                          <a:solidFill>
                            <a:srgbClr val="000000"/>
                          </a:solidFill>
                          <a:effectLst/>
                          <a:latin typeface="+mn-lt"/>
                        </a:rPr>
                        <a:t>2</a:t>
                      </a:r>
                    </a:p>
                  </a:txBody>
                  <a:tcPr marL="6350" marR="6350" marT="6350" marB="0" anchor="ctr"/>
                </a:tc>
                <a:tc>
                  <a:txBody>
                    <a:bodyPr/>
                    <a:lstStyle/>
                    <a:p>
                      <a:pPr algn="ctr" rtl="0" fontAlgn="ctr"/>
                      <a:r>
                        <a:rPr lang="en-ZA" sz="1800" b="0" i="0" u="none" strike="noStrike" dirty="0">
                          <a:solidFill>
                            <a:srgbClr val="000000"/>
                          </a:solidFill>
                          <a:effectLst/>
                          <a:latin typeface="+mn-lt"/>
                        </a:rPr>
                        <a:t>2</a:t>
                      </a:r>
                    </a:p>
                  </a:txBody>
                  <a:tcPr marL="6350" marR="6350" marT="6350" marB="0" anchor="ctr"/>
                </a:tc>
                <a:tc>
                  <a:txBody>
                    <a:bodyPr/>
                    <a:lstStyle/>
                    <a:p>
                      <a:pPr algn="ctr" rtl="0" fontAlgn="ctr"/>
                      <a:r>
                        <a:rPr lang="en-ZA" sz="1800" b="0" i="0" u="none" strike="noStrike" dirty="0">
                          <a:solidFill>
                            <a:srgbClr val="000000"/>
                          </a:solidFill>
                          <a:effectLst/>
                          <a:latin typeface="+mn-lt"/>
                        </a:rPr>
                        <a:t>-</a:t>
                      </a:r>
                    </a:p>
                  </a:txBody>
                  <a:tcPr marL="6350" marR="6350" marT="6350" marB="0" anchor="ctr"/>
                </a:tc>
                <a:tc>
                  <a:txBody>
                    <a:bodyPr/>
                    <a:lstStyle/>
                    <a:p>
                      <a:pPr algn="ctr" rtl="0" fontAlgn="ctr"/>
                      <a:r>
                        <a:rPr lang="en-ZA" sz="1800" b="0" i="0" u="none" strike="noStrike" dirty="0">
                          <a:solidFill>
                            <a:srgbClr val="000000"/>
                          </a:solidFill>
                          <a:effectLst/>
                          <a:latin typeface="+mn-lt"/>
                        </a:rPr>
                        <a:t>-</a:t>
                      </a:r>
                    </a:p>
                  </a:txBody>
                  <a:tcPr marL="6350" marR="6350" marT="6350" marB="0" anchor="ctr"/>
                </a:tc>
                <a:extLst>
                  <a:ext uri="{0D108BD9-81ED-4DB2-BD59-A6C34878D82A}">
                    <a16:rowId xmlns:a16="http://schemas.microsoft.com/office/drawing/2014/main" xmlns="" val="2050271389"/>
                  </a:ext>
                </a:extLst>
              </a:tr>
              <a:tr h="451518">
                <a:tc>
                  <a:txBody>
                    <a:bodyPr/>
                    <a:lstStyle/>
                    <a:p>
                      <a:pPr algn="l" rtl="0" fontAlgn="ctr"/>
                      <a:r>
                        <a:rPr lang="en-ZA" sz="1800" b="1" u="none" strike="noStrike" dirty="0">
                          <a:effectLst/>
                          <a:latin typeface="+mn-lt"/>
                        </a:rPr>
                        <a:t>Total Distribution</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GB" sz="1800" b="1" i="0" u="none" strike="noStrike" dirty="0" smtClean="0">
                          <a:solidFill>
                            <a:srgbClr val="000000"/>
                          </a:solidFill>
                          <a:effectLst/>
                          <a:latin typeface="+mn-lt"/>
                        </a:rPr>
                        <a:t>27</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GB" sz="1800" b="1" i="0" u="none" strike="noStrike" dirty="0">
                          <a:solidFill>
                            <a:srgbClr val="000000"/>
                          </a:solidFill>
                          <a:effectLst/>
                          <a:latin typeface="+mn-lt"/>
                        </a:rPr>
                        <a:t>10</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GB" sz="1800" b="1" i="0" u="none" strike="noStrike" dirty="0">
                          <a:solidFill>
                            <a:srgbClr val="000000"/>
                          </a:solidFill>
                          <a:effectLst/>
                          <a:latin typeface="+mn-lt"/>
                        </a:rPr>
                        <a:t>3</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ZA" sz="1800" b="1" i="0" u="none" strike="noStrike" dirty="0">
                          <a:solidFill>
                            <a:srgbClr val="000000"/>
                          </a:solidFill>
                          <a:effectLst/>
                          <a:latin typeface="+mn-lt"/>
                        </a:rPr>
                        <a:t>15</a:t>
                      </a:r>
                    </a:p>
                  </a:txBody>
                  <a:tcPr marL="6350" marR="6350" marT="6350" marB="0" anchor="ctr"/>
                </a:tc>
                <a:extLst>
                  <a:ext uri="{0D108BD9-81ED-4DB2-BD59-A6C34878D82A}">
                    <a16:rowId xmlns:a16="http://schemas.microsoft.com/office/drawing/2014/main" xmlns="" val="3380237931"/>
                  </a:ext>
                </a:extLst>
              </a:tr>
              <a:tr h="451518">
                <a:tc>
                  <a:txBody>
                    <a:bodyPr/>
                    <a:lstStyle/>
                    <a:p>
                      <a:pPr algn="l" rtl="0" fontAlgn="ctr"/>
                      <a:r>
                        <a:rPr lang="en-ZA" sz="1800" b="1" u="none" strike="noStrike" dirty="0">
                          <a:effectLst/>
                          <a:latin typeface="+mn-lt"/>
                        </a:rPr>
                        <a:t>Percentage Distribution</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ZA" sz="1800" b="1" i="0" u="none" strike="noStrike" dirty="0" smtClean="0">
                          <a:solidFill>
                            <a:srgbClr val="000000"/>
                          </a:solidFill>
                          <a:effectLst/>
                          <a:latin typeface="+mn-lt"/>
                        </a:rPr>
                        <a:t>37%</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GB" sz="1800" b="1" i="0" u="none" strike="noStrike" dirty="0">
                          <a:solidFill>
                            <a:srgbClr val="000000"/>
                          </a:solidFill>
                          <a:effectLst/>
                          <a:latin typeface="+mn-lt"/>
                        </a:rPr>
                        <a:t>11%</a:t>
                      </a:r>
                      <a:endParaRPr lang="en-ZA" sz="1800" b="1" i="0" u="none" strike="noStrike" dirty="0">
                        <a:solidFill>
                          <a:srgbClr val="000000"/>
                        </a:solidFill>
                        <a:effectLst/>
                        <a:latin typeface="+mn-lt"/>
                      </a:endParaRPr>
                    </a:p>
                  </a:txBody>
                  <a:tcPr marL="6350" marR="6350" marT="6350" marB="0" anchor="ctr"/>
                </a:tc>
                <a:tc>
                  <a:txBody>
                    <a:bodyPr/>
                    <a:lstStyle/>
                    <a:p>
                      <a:pPr algn="ctr" rtl="0" fontAlgn="ctr"/>
                      <a:r>
                        <a:rPr lang="en-ZA" sz="1800" b="1" i="0" u="none" strike="noStrike" dirty="0" smtClean="0">
                          <a:solidFill>
                            <a:srgbClr val="000000"/>
                          </a:solidFill>
                          <a:effectLst/>
                          <a:latin typeface="+mn-lt"/>
                        </a:rPr>
                        <a:t>55%</a:t>
                      </a:r>
                      <a:endParaRPr lang="en-ZA" sz="18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3943461711"/>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43</a:t>
            </a:fld>
            <a:endParaRPr lang="en-ZA" dirty="0"/>
          </a:p>
        </p:txBody>
      </p:sp>
    </p:spTree>
    <p:extLst>
      <p:ext uri="{BB962C8B-B14F-4D97-AF65-F5344CB8AC3E}">
        <p14:creationId xmlns:p14="http://schemas.microsoft.com/office/powerpoint/2010/main" xmlns="" val="31308028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41075157"/>
              </p:ext>
            </p:extLst>
          </p:nvPr>
        </p:nvGraphicFramePr>
        <p:xfrm>
          <a:off x="172720" y="1431614"/>
          <a:ext cx="11846559" cy="5024097"/>
        </p:xfrm>
        <a:graphic>
          <a:graphicData uri="http://schemas.openxmlformats.org/drawingml/2006/table">
            <a:tbl>
              <a:tblPr firstRow="1" firstCol="1" bandRow="1">
                <a:tableStyleId>{073A0DAA-6AF3-43AB-8588-CEC1D06C72B9}</a:tableStyleId>
              </a:tblPr>
              <a:tblGrid>
                <a:gridCol w="4229700">
                  <a:extLst>
                    <a:ext uri="{9D8B030D-6E8A-4147-A177-3AD203B41FA5}">
                      <a16:colId xmlns:a16="http://schemas.microsoft.com/office/drawing/2014/main" xmlns="" val="3699568714"/>
                    </a:ext>
                  </a:extLst>
                </a:gridCol>
                <a:gridCol w="3825495">
                  <a:extLst>
                    <a:ext uri="{9D8B030D-6E8A-4147-A177-3AD203B41FA5}">
                      <a16:colId xmlns:a16="http://schemas.microsoft.com/office/drawing/2014/main" xmlns="" val="1289297253"/>
                    </a:ext>
                  </a:extLst>
                </a:gridCol>
                <a:gridCol w="3791364">
                  <a:extLst>
                    <a:ext uri="{9D8B030D-6E8A-4147-A177-3AD203B41FA5}">
                      <a16:colId xmlns:a16="http://schemas.microsoft.com/office/drawing/2014/main" xmlns="" val="2249774887"/>
                    </a:ext>
                  </a:extLst>
                </a:gridCol>
              </a:tblGrid>
              <a:tr h="360559">
                <a:tc>
                  <a:txBody>
                    <a:bodyPr/>
                    <a:lstStyle/>
                    <a:p>
                      <a:pPr algn="ctr">
                        <a:spcAft>
                          <a:spcPts val="0"/>
                        </a:spcAft>
                      </a:pPr>
                      <a:r>
                        <a:rPr lang="en-US" sz="1800" dirty="0">
                          <a:effectLst/>
                        </a:rPr>
                        <a:t>Outputs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nchor="ctr"/>
                </a:tc>
                <a:tc>
                  <a:txBody>
                    <a:bodyPr/>
                    <a:lstStyle/>
                    <a:p>
                      <a:pPr algn="ctr">
                        <a:spcAft>
                          <a:spcPts val="0"/>
                        </a:spcAft>
                      </a:pPr>
                      <a:r>
                        <a:rPr lang="en-US" sz="1800" dirty="0">
                          <a:effectLst/>
                        </a:rPr>
                        <a:t>Output Indicators*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nchor="ctr"/>
                </a:tc>
                <a:tc>
                  <a:txBody>
                    <a:bodyPr/>
                    <a:lstStyle/>
                    <a:p>
                      <a:pPr algn="ctr">
                        <a:spcAft>
                          <a:spcPts val="0"/>
                        </a:spcAft>
                      </a:pPr>
                      <a:r>
                        <a:rPr lang="en-US" sz="1800" dirty="0">
                          <a:effectLst/>
                        </a:rPr>
                        <a:t>Annual Targets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nchor="ctr"/>
                </a:tc>
                <a:extLst>
                  <a:ext uri="{0D108BD9-81ED-4DB2-BD59-A6C34878D82A}">
                    <a16:rowId xmlns:a16="http://schemas.microsoft.com/office/drawing/2014/main" xmlns="" val="1946733862"/>
                  </a:ext>
                </a:extLst>
              </a:tr>
              <a:tr h="1337665">
                <a:tc>
                  <a:txBody>
                    <a:bodyPr/>
                    <a:lstStyle/>
                    <a:p>
                      <a:r>
                        <a:rPr lang="en-ZA" sz="1800" b="0" i="0" u="none" strike="noStrike" kern="1200" baseline="0" dirty="0">
                          <a:solidFill>
                            <a:schemeClr val="lt1"/>
                          </a:solidFill>
                          <a:latin typeface="+mn-lt"/>
                          <a:ea typeface="+mn-ea"/>
                          <a:cs typeface="+mn-cs"/>
                        </a:rPr>
                        <a:t>1.1 A capacity</a:t>
                      </a:r>
                    </a:p>
                    <a:p>
                      <a:r>
                        <a:rPr lang="en-ZA" sz="1800" b="0" i="0" u="none" strike="noStrike" kern="1200" baseline="0" dirty="0">
                          <a:solidFill>
                            <a:schemeClr val="lt1"/>
                          </a:solidFill>
                          <a:latin typeface="+mn-lt"/>
                          <a:ea typeface="+mn-ea"/>
                          <a:cs typeface="+mn-cs"/>
                        </a:rPr>
                        <a:t>building strategy</a:t>
                      </a:r>
                    </a:p>
                    <a:p>
                      <a:r>
                        <a:rPr lang="en-ZA" sz="1800" b="0" i="0" u="none" strike="noStrike" kern="1200" baseline="0" dirty="0">
                          <a:solidFill>
                            <a:schemeClr val="lt1"/>
                          </a:solidFill>
                          <a:latin typeface="+mn-lt"/>
                          <a:ea typeface="+mn-ea"/>
                          <a:cs typeface="+mn-cs"/>
                        </a:rPr>
                        <a:t>is developed and</a:t>
                      </a:r>
                    </a:p>
                    <a:p>
                      <a:r>
                        <a:rPr lang="en-ZA" sz="1800" b="0" i="0" u="none" strike="noStrike" kern="1200" baseline="0" dirty="0">
                          <a:solidFill>
                            <a:schemeClr val="lt1"/>
                          </a:solidFill>
                          <a:latin typeface="+mn-lt"/>
                          <a:ea typeface="+mn-ea"/>
                          <a:cs typeface="+mn-cs"/>
                        </a:rPr>
                        <a:t>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a:solidFill>
                            <a:schemeClr val="dk1"/>
                          </a:solidFill>
                          <a:latin typeface="+mn-lt"/>
                          <a:ea typeface="+mn-ea"/>
                          <a:cs typeface="+mn-cs"/>
                        </a:rPr>
                        <a:t>1.1.1 % implementation of the capacity building strategy</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a:solidFill>
                            <a:schemeClr val="dk1"/>
                          </a:solidFill>
                          <a:latin typeface="+mn-lt"/>
                          <a:ea typeface="+mn-ea"/>
                          <a:cs typeface="+mn-cs"/>
                        </a:rPr>
                        <a:t>20% of the</a:t>
                      </a:r>
                    </a:p>
                    <a:p>
                      <a:r>
                        <a:rPr lang="en-ZA" sz="1800" b="0" i="0" u="none" strike="noStrike" kern="1200" baseline="0" dirty="0">
                          <a:solidFill>
                            <a:schemeClr val="dk1"/>
                          </a:solidFill>
                          <a:latin typeface="+mn-lt"/>
                          <a:ea typeface="+mn-ea"/>
                          <a:cs typeface="+mn-cs"/>
                        </a:rPr>
                        <a:t>capacity building strategy</a:t>
                      </a:r>
                    </a:p>
                    <a:p>
                      <a:r>
                        <a:rPr lang="en-ZA" sz="1800" b="0" i="0" u="none" strike="noStrike" kern="1200" baseline="0" dirty="0">
                          <a:solidFill>
                            <a:schemeClr val="dk1"/>
                          </a:solidFill>
                          <a:latin typeface="+mn-lt"/>
                          <a:ea typeface="+mn-ea"/>
                          <a:cs typeface="+mn-cs"/>
                        </a:rPr>
                        <a:t>implemented (Year 3)</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extLst>
                  <a:ext uri="{0D108BD9-81ED-4DB2-BD59-A6C34878D82A}">
                    <a16:rowId xmlns:a16="http://schemas.microsoft.com/office/drawing/2014/main" xmlns="" val="3868372629"/>
                  </a:ext>
                </a:extLst>
              </a:tr>
              <a:tr h="839000">
                <a:tc>
                  <a:txBody>
                    <a:bodyPr/>
                    <a:lstStyle/>
                    <a:p>
                      <a:r>
                        <a:rPr lang="en-ZA" sz="1800" b="0" i="0" u="none" strike="noStrike" kern="1200" baseline="0" dirty="0">
                          <a:solidFill>
                            <a:schemeClr val="lt1"/>
                          </a:solidFill>
                          <a:latin typeface="+mn-lt"/>
                          <a:ea typeface="+mn-ea"/>
                          <a:cs typeface="+mn-cs"/>
                        </a:rPr>
                        <a:t>1.2 MSP is developed</a:t>
                      </a:r>
                    </a:p>
                    <a:p>
                      <a:r>
                        <a:rPr lang="en-ZA" sz="1800" b="0" i="0" u="none" strike="noStrike" kern="1200" baseline="0" dirty="0">
                          <a:solidFill>
                            <a:schemeClr val="lt1"/>
                          </a:solidFill>
                          <a:latin typeface="+mn-lt"/>
                          <a:ea typeface="+mn-ea"/>
                          <a:cs typeface="+mn-cs"/>
                        </a:rPr>
                        <a:t>and 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a:solidFill>
                            <a:schemeClr val="dk1"/>
                          </a:solidFill>
                          <a:latin typeface="+mn-lt"/>
                          <a:ea typeface="+mn-ea"/>
                          <a:cs typeface="+mn-cs"/>
                        </a:rPr>
                        <a:t>1.2.1 % implementation of the MSP</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a:solidFill>
                            <a:schemeClr val="dk1"/>
                          </a:solidFill>
                          <a:latin typeface="+mn-lt"/>
                          <a:ea typeface="+mn-ea"/>
                          <a:cs typeface="+mn-cs"/>
                        </a:rPr>
                        <a:t>MSP Annual Plan</a:t>
                      </a:r>
                    </a:p>
                    <a:p>
                      <a:r>
                        <a:rPr lang="en-ZA" sz="1800" b="0" i="0" u="none" strike="noStrike" kern="1200" baseline="0" dirty="0">
                          <a:solidFill>
                            <a:schemeClr val="dk1"/>
                          </a:solidFill>
                          <a:latin typeface="+mn-lt"/>
                          <a:ea typeface="+mn-ea"/>
                          <a:cs typeface="+mn-cs"/>
                        </a:rPr>
                        <a:t>deliverables 100%</a:t>
                      </a:r>
                    </a:p>
                    <a:p>
                      <a:r>
                        <a:rPr lang="en-ZA" sz="1800" b="0" i="0" u="none" strike="noStrike" kern="1200" baseline="0" dirty="0">
                          <a:solidFill>
                            <a:schemeClr val="dk1"/>
                          </a:solidFill>
                          <a:latin typeface="+mn-lt"/>
                          <a:ea typeface="+mn-ea"/>
                          <a:cs typeface="+mn-cs"/>
                        </a:rPr>
                        <a:t>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extLst>
                  <a:ext uri="{0D108BD9-81ED-4DB2-BD59-A6C34878D82A}">
                    <a16:rowId xmlns:a16="http://schemas.microsoft.com/office/drawing/2014/main" xmlns="" val="3453332692"/>
                  </a:ext>
                </a:extLst>
              </a:tr>
              <a:tr h="1389593">
                <a:tc>
                  <a:txBody>
                    <a:bodyPr/>
                    <a:lstStyle/>
                    <a:p>
                      <a:r>
                        <a:rPr lang="en-ZA" sz="1800" b="0" i="0" u="none" strike="noStrike" kern="1200" baseline="0" dirty="0">
                          <a:solidFill>
                            <a:schemeClr val="lt1"/>
                          </a:solidFill>
                          <a:latin typeface="+mn-lt"/>
                          <a:ea typeface="+mn-ea"/>
                          <a:cs typeface="+mn-cs"/>
                        </a:rPr>
                        <a:t>1.3 A Marketing and</a:t>
                      </a:r>
                    </a:p>
                    <a:p>
                      <a:r>
                        <a:rPr lang="en-ZA" sz="1800" b="0" i="0" u="none" strike="noStrike" kern="1200" baseline="0" dirty="0">
                          <a:solidFill>
                            <a:schemeClr val="lt1"/>
                          </a:solidFill>
                          <a:latin typeface="+mn-lt"/>
                          <a:ea typeface="+mn-ea"/>
                          <a:cs typeface="+mn-cs"/>
                        </a:rPr>
                        <a:t>communications</a:t>
                      </a:r>
                    </a:p>
                    <a:p>
                      <a:r>
                        <a:rPr lang="en-ZA" sz="1800" b="0" i="0" u="none" strike="noStrike" kern="1200" baseline="0" dirty="0">
                          <a:solidFill>
                            <a:schemeClr val="lt1"/>
                          </a:solidFill>
                          <a:latin typeface="+mn-lt"/>
                          <a:ea typeface="+mn-ea"/>
                          <a:cs typeface="+mn-cs"/>
                        </a:rPr>
                        <a:t>strategy is developed</a:t>
                      </a:r>
                    </a:p>
                    <a:p>
                      <a:r>
                        <a:rPr lang="en-ZA" sz="1800" b="0" i="0" u="none" strike="noStrike" kern="1200" baseline="0" dirty="0">
                          <a:solidFill>
                            <a:schemeClr val="lt1"/>
                          </a:solidFill>
                          <a:latin typeface="+mn-lt"/>
                          <a:ea typeface="+mn-ea"/>
                          <a:cs typeface="+mn-cs"/>
                        </a:rPr>
                        <a:t>and 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a:solidFill>
                            <a:schemeClr val="dk1"/>
                          </a:solidFill>
                          <a:latin typeface="+mn-lt"/>
                          <a:ea typeface="+mn-ea"/>
                          <a:cs typeface="+mn-cs"/>
                        </a:rPr>
                        <a:t>1.3.1 % implementation of the</a:t>
                      </a:r>
                    </a:p>
                    <a:p>
                      <a:r>
                        <a:rPr lang="en-ZA" sz="1800" b="0" i="0" u="none" strike="noStrike" kern="1200" baseline="0" dirty="0">
                          <a:solidFill>
                            <a:schemeClr val="dk1"/>
                          </a:solidFill>
                          <a:latin typeface="+mn-lt"/>
                          <a:ea typeface="+mn-ea"/>
                          <a:cs typeface="+mn-cs"/>
                        </a:rPr>
                        <a:t>Marketing and Communication</a:t>
                      </a:r>
                    </a:p>
                    <a:p>
                      <a:r>
                        <a:rPr lang="en-ZA" sz="1800" b="0" i="0" u="none" strike="noStrike" kern="1200" baseline="0" dirty="0">
                          <a:solidFill>
                            <a:schemeClr val="dk1"/>
                          </a:solidFill>
                          <a:latin typeface="+mn-lt"/>
                          <a:ea typeface="+mn-ea"/>
                          <a:cs typeface="+mn-cs"/>
                        </a:rPr>
                        <a:t>Strategy</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a:solidFill>
                            <a:schemeClr val="dk1"/>
                          </a:solidFill>
                          <a:latin typeface="+mn-lt"/>
                          <a:ea typeface="+mn-ea"/>
                          <a:cs typeface="+mn-cs"/>
                        </a:rPr>
                        <a:t>20% of the</a:t>
                      </a:r>
                    </a:p>
                    <a:p>
                      <a:r>
                        <a:rPr lang="en-ZA" sz="1800" b="0" i="0" u="none" strike="noStrike" kern="1200" baseline="0" dirty="0">
                          <a:solidFill>
                            <a:schemeClr val="dk1"/>
                          </a:solidFill>
                          <a:latin typeface="+mn-lt"/>
                          <a:ea typeface="+mn-ea"/>
                          <a:cs typeface="+mn-cs"/>
                        </a:rPr>
                        <a:t>Marketing and</a:t>
                      </a:r>
                    </a:p>
                    <a:p>
                      <a:r>
                        <a:rPr lang="en-ZA" sz="1800" b="0" i="0" u="none" strike="noStrike" kern="1200" baseline="0" dirty="0">
                          <a:solidFill>
                            <a:schemeClr val="dk1"/>
                          </a:solidFill>
                          <a:latin typeface="+mn-lt"/>
                          <a:ea typeface="+mn-ea"/>
                          <a:cs typeface="+mn-cs"/>
                        </a:rPr>
                        <a:t>Communications strategy</a:t>
                      </a:r>
                    </a:p>
                    <a:p>
                      <a:r>
                        <a:rPr lang="en-ZA" sz="1800" b="0" i="0" u="none" strike="noStrike" kern="1200" baseline="0" dirty="0">
                          <a:solidFill>
                            <a:schemeClr val="dk1"/>
                          </a:solidFill>
                          <a:latin typeface="+mn-lt"/>
                          <a:ea typeface="+mn-ea"/>
                          <a:cs typeface="+mn-cs"/>
                        </a:rPr>
                        <a:t>implemented (Year 3)</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extLst>
                  <a:ext uri="{0D108BD9-81ED-4DB2-BD59-A6C34878D82A}">
                    <a16:rowId xmlns:a16="http://schemas.microsoft.com/office/drawing/2014/main" xmlns="" val="3088219153"/>
                  </a:ext>
                </a:extLst>
              </a:tr>
              <a:tr h="1054377">
                <a:tc>
                  <a:txBody>
                    <a:bodyPr/>
                    <a:lstStyle/>
                    <a:p>
                      <a:r>
                        <a:rPr lang="en-ZA" sz="1800" b="0" i="0" u="none" strike="noStrike" kern="1200" baseline="0" dirty="0">
                          <a:solidFill>
                            <a:schemeClr val="lt1"/>
                          </a:solidFill>
                          <a:latin typeface="+mn-lt"/>
                          <a:ea typeface="+mn-ea"/>
                          <a:cs typeface="+mn-cs"/>
                        </a:rPr>
                        <a:t>1.4 A change</a:t>
                      </a:r>
                    </a:p>
                    <a:p>
                      <a:r>
                        <a:rPr lang="en-ZA" sz="1800" b="0" i="0" u="none" strike="noStrike" kern="1200" baseline="0" dirty="0">
                          <a:solidFill>
                            <a:schemeClr val="lt1"/>
                          </a:solidFill>
                          <a:latin typeface="+mn-lt"/>
                          <a:ea typeface="+mn-ea"/>
                          <a:cs typeface="+mn-cs"/>
                        </a:rPr>
                        <a:t>management</a:t>
                      </a:r>
                    </a:p>
                    <a:p>
                      <a:r>
                        <a:rPr lang="en-ZA" sz="1800" b="0" i="0" u="none" strike="noStrike" kern="1200" baseline="0" dirty="0">
                          <a:solidFill>
                            <a:schemeClr val="lt1"/>
                          </a:solidFill>
                          <a:latin typeface="+mn-lt"/>
                          <a:ea typeface="+mn-ea"/>
                          <a:cs typeface="+mn-cs"/>
                        </a:rPr>
                        <a:t>strategy is developed</a:t>
                      </a:r>
                    </a:p>
                    <a:p>
                      <a:r>
                        <a:rPr lang="en-ZA" sz="1800" b="0" i="0" u="none" strike="noStrike" kern="1200" baseline="0" dirty="0">
                          <a:solidFill>
                            <a:schemeClr val="lt1"/>
                          </a:solidFill>
                          <a:latin typeface="+mn-lt"/>
                          <a:ea typeface="+mn-ea"/>
                          <a:cs typeface="+mn-cs"/>
                        </a:rPr>
                        <a:t>and implemented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a:solidFill>
                            <a:schemeClr val="dk1"/>
                          </a:solidFill>
                          <a:latin typeface="+mn-lt"/>
                          <a:ea typeface="+mn-ea"/>
                          <a:cs typeface="+mn-cs"/>
                        </a:rPr>
                        <a:t>1.4.1 % implementation of the Change management strategy</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601" marR="39601" marT="0" marB="0"/>
                </a:tc>
                <a:tc>
                  <a:txBody>
                    <a:bodyPr/>
                    <a:lstStyle/>
                    <a:p>
                      <a:r>
                        <a:rPr lang="en-ZA" sz="1800" b="0" i="0" u="none" strike="noStrike" kern="1200" baseline="0" dirty="0">
                          <a:solidFill>
                            <a:schemeClr val="dk1"/>
                          </a:solidFill>
                          <a:latin typeface="+mn-lt"/>
                          <a:ea typeface="+mn-ea"/>
                          <a:cs typeface="+mn-cs"/>
                        </a:rPr>
                        <a:t>40% of the</a:t>
                      </a:r>
                    </a:p>
                    <a:p>
                      <a:r>
                        <a:rPr lang="en-ZA" sz="1800" b="0" i="0" u="none" strike="noStrike" kern="1200" baseline="0" dirty="0">
                          <a:solidFill>
                            <a:schemeClr val="dk1"/>
                          </a:solidFill>
                          <a:latin typeface="+mn-lt"/>
                          <a:ea typeface="+mn-ea"/>
                          <a:cs typeface="+mn-cs"/>
                        </a:rPr>
                        <a:t>Change management</a:t>
                      </a:r>
                    </a:p>
                    <a:p>
                      <a:r>
                        <a:rPr lang="en-ZA" sz="1800" b="0" i="0" u="none" strike="noStrike" kern="1200" baseline="0" dirty="0">
                          <a:solidFill>
                            <a:schemeClr val="dk1"/>
                          </a:solidFill>
                          <a:latin typeface="+mn-lt"/>
                          <a:ea typeface="+mn-ea"/>
                          <a:cs typeface="+mn-cs"/>
                        </a:rPr>
                        <a:t>strategy implemented (Year</a:t>
                      </a:r>
                      <a:r>
                        <a:rPr lang="en-ZA" sz="1800" b="0" i="0" u="none" strike="noStrike" kern="1200" baseline="0" dirty="0">
                          <a:solidFill>
                            <a:schemeClr val="dk1"/>
                          </a:solidFill>
                          <a:effectLst/>
                          <a:latin typeface="Calibri" panose="020F0502020204030204" pitchFamily="34" charset="0"/>
                          <a:ea typeface="+mn-ea"/>
                          <a:cs typeface="Times New Roman" panose="02020603050405020304" pitchFamily="18" charset="0"/>
                        </a:rPr>
                        <a:t> 2)</a:t>
                      </a:r>
                      <a:endParaRPr lang="en-ZA" sz="1800" b="0" i="0" u="none" strike="noStrike" kern="1200" baseline="0" dirty="0">
                        <a:solidFill>
                          <a:schemeClr val="dk1"/>
                        </a:solidFill>
                        <a:latin typeface="+mn-lt"/>
                        <a:ea typeface="+mn-ea"/>
                        <a:cs typeface="+mn-cs"/>
                      </a:endParaRPr>
                    </a:p>
                  </a:txBody>
                  <a:tcPr marL="39601" marR="39601" marT="0" marB="0"/>
                </a:tc>
                <a:extLst>
                  <a:ext uri="{0D108BD9-81ED-4DB2-BD59-A6C34878D82A}">
                    <a16:rowId xmlns:a16="http://schemas.microsoft.com/office/drawing/2014/main" xmlns="" val="770789600"/>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44</a:t>
            </a:fld>
            <a:endParaRPr lang="en-ZA" dirty="0"/>
          </a:p>
        </p:txBody>
      </p:sp>
    </p:spTree>
    <p:extLst>
      <p:ext uri="{BB962C8B-B14F-4D97-AF65-F5344CB8AC3E}">
        <p14:creationId xmlns:p14="http://schemas.microsoft.com/office/powerpoint/2010/main" xmlns="" val="27852819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21228"/>
          </a:xfrm>
        </p:spPr>
        <p:txBody>
          <a:bodyPr/>
          <a:lstStyle/>
          <a:p>
            <a:r>
              <a:rPr lang="en-ZA" dirty="0"/>
              <a:t>Programme 2</a:t>
            </a:r>
          </a:p>
        </p:txBody>
      </p:sp>
      <p:graphicFrame>
        <p:nvGraphicFramePr>
          <p:cNvPr id="5" name="Table 4"/>
          <p:cNvGraphicFramePr>
            <a:graphicFrameLocks noGrp="1"/>
          </p:cNvGraphicFramePr>
          <p:nvPr>
            <p:extLst>
              <p:ext uri="{D42A27DB-BD31-4B8C-83A1-F6EECF244321}">
                <p14:modId xmlns:p14="http://schemas.microsoft.com/office/powerpoint/2010/main" xmlns="" val="1090118909"/>
              </p:ext>
            </p:extLst>
          </p:nvPr>
        </p:nvGraphicFramePr>
        <p:xfrm>
          <a:off x="132080" y="1354932"/>
          <a:ext cx="11927840" cy="5503067"/>
        </p:xfrm>
        <a:graphic>
          <a:graphicData uri="http://schemas.openxmlformats.org/drawingml/2006/table">
            <a:tbl>
              <a:tblPr firstRow="1" firstCol="1" bandRow="1">
                <a:tableStyleId>{F5AB1C69-6EDB-4FF4-983F-18BD219EF322}</a:tableStyleId>
              </a:tblPr>
              <a:tblGrid>
                <a:gridCol w="2712815">
                  <a:extLst>
                    <a:ext uri="{9D8B030D-6E8A-4147-A177-3AD203B41FA5}">
                      <a16:colId xmlns:a16="http://schemas.microsoft.com/office/drawing/2014/main" xmlns="" val="118930611"/>
                    </a:ext>
                  </a:extLst>
                </a:gridCol>
                <a:gridCol w="7333079">
                  <a:extLst>
                    <a:ext uri="{9D8B030D-6E8A-4147-A177-3AD203B41FA5}">
                      <a16:colId xmlns:a16="http://schemas.microsoft.com/office/drawing/2014/main" xmlns="" val="1072980093"/>
                    </a:ext>
                  </a:extLst>
                </a:gridCol>
                <a:gridCol w="1881946">
                  <a:extLst>
                    <a:ext uri="{9D8B030D-6E8A-4147-A177-3AD203B41FA5}">
                      <a16:colId xmlns:a16="http://schemas.microsoft.com/office/drawing/2014/main" xmlns="" val="2577787801"/>
                    </a:ext>
                  </a:extLst>
                </a:gridCol>
              </a:tblGrid>
              <a:tr h="433218">
                <a:tc>
                  <a:txBody>
                    <a:bodyPr/>
                    <a:lstStyle/>
                    <a:p>
                      <a:pPr algn="ctr">
                        <a:spcBef>
                          <a:spcPts val="200"/>
                        </a:spcBef>
                        <a:spcAft>
                          <a:spcPts val="200"/>
                        </a:spcAft>
                      </a:pPr>
                      <a:r>
                        <a:rPr lang="en-US" sz="1800" dirty="0">
                          <a:effectLst/>
                        </a:rPr>
                        <a:t>Outputs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tc>
                  <a:txBody>
                    <a:bodyPr/>
                    <a:lstStyle/>
                    <a:p>
                      <a:pPr algn="ctr">
                        <a:spcBef>
                          <a:spcPts val="200"/>
                        </a:spcBef>
                        <a:spcAft>
                          <a:spcPts val="200"/>
                        </a:spcAft>
                      </a:pPr>
                      <a:r>
                        <a:rPr lang="en-US" sz="1800" dirty="0">
                          <a:effectLst/>
                        </a:rPr>
                        <a:t>Output Indicators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tc>
                  <a:txBody>
                    <a:bodyPr/>
                    <a:lstStyle/>
                    <a:p>
                      <a:pPr algn="ctr">
                        <a:spcBef>
                          <a:spcPts val="200"/>
                        </a:spcBef>
                        <a:spcAft>
                          <a:spcPts val="200"/>
                        </a:spcAft>
                      </a:pPr>
                      <a:r>
                        <a:rPr lang="en-US" sz="1800" dirty="0">
                          <a:effectLst/>
                        </a:rPr>
                        <a:t>Annual Targets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extLst>
                  <a:ext uri="{0D108BD9-81ED-4DB2-BD59-A6C34878D82A}">
                    <a16:rowId xmlns:a16="http://schemas.microsoft.com/office/drawing/2014/main" xmlns="" val="1792900446"/>
                  </a:ext>
                </a:extLst>
              </a:tr>
              <a:tr h="1001450">
                <a:tc rowSpan="3">
                  <a:txBody>
                    <a:bodyPr/>
                    <a:lstStyle/>
                    <a:p>
                      <a:r>
                        <a:rPr lang="en-ZA" sz="1800" b="0" i="0" u="none" strike="noStrike" kern="1200" baseline="0" dirty="0">
                          <a:solidFill>
                            <a:schemeClr val="lt1"/>
                          </a:solidFill>
                          <a:latin typeface="+mn-lt"/>
                          <a:ea typeface="+mn-ea"/>
                          <a:cs typeface="+mn-cs"/>
                        </a:rPr>
                        <a:t>2.1.Occupational</a:t>
                      </a:r>
                    </a:p>
                    <a:p>
                      <a:r>
                        <a:rPr lang="en-ZA" sz="1800" b="0" i="0" u="none" strike="noStrike" kern="1200" baseline="0" dirty="0">
                          <a:solidFill>
                            <a:schemeClr val="lt1"/>
                          </a:solidFill>
                          <a:latin typeface="+mn-lt"/>
                          <a:ea typeface="+mn-ea"/>
                          <a:cs typeface="+mn-cs"/>
                        </a:rPr>
                        <a:t>Qualifications and</a:t>
                      </a:r>
                    </a:p>
                    <a:p>
                      <a:r>
                        <a:rPr lang="en-ZA" sz="1800" b="0" i="0" u="none" strike="noStrike" kern="1200" baseline="0" dirty="0">
                          <a:solidFill>
                            <a:schemeClr val="lt1"/>
                          </a:solidFill>
                          <a:latin typeface="+mn-lt"/>
                          <a:ea typeface="+mn-ea"/>
                          <a:cs typeface="+mn-cs"/>
                        </a:rPr>
                        <a:t>part qualifications</a:t>
                      </a:r>
                    </a:p>
                    <a:p>
                      <a:r>
                        <a:rPr lang="en-ZA" sz="1800" b="0" i="0" u="none" strike="noStrike" kern="1200" baseline="0" dirty="0">
                          <a:solidFill>
                            <a:schemeClr val="lt1"/>
                          </a:solidFill>
                          <a:latin typeface="+mn-lt"/>
                          <a:ea typeface="+mn-ea"/>
                          <a:cs typeface="+mn-cs"/>
                        </a:rPr>
                        <a:t>recommended for</a:t>
                      </a:r>
                    </a:p>
                    <a:p>
                      <a:r>
                        <a:rPr lang="en-ZA" sz="1800" b="0" i="0" u="none" strike="noStrike" kern="1200" baseline="0" dirty="0">
                          <a:solidFill>
                            <a:schemeClr val="lt1"/>
                          </a:solidFill>
                          <a:latin typeface="+mn-lt"/>
                          <a:ea typeface="+mn-ea"/>
                          <a:cs typeface="+mn-cs"/>
                        </a:rPr>
                        <a:t>registration on the</a:t>
                      </a:r>
                    </a:p>
                    <a:p>
                      <a:r>
                        <a:rPr lang="en-ZA" sz="1800" b="0" i="0" u="none" strike="noStrike" kern="1200" baseline="0" dirty="0">
                          <a:solidFill>
                            <a:schemeClr val="lt1"/>
                          </a:solidFill>
                          <a:latin typeface="+mn-lt"/>
                          <a:ea typeface="+mn-ea"/>
                          <a:cs typeface="+mn-cs"/>
                        </a:rPr>
                        <a:t>OQSF</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solidFill>
                      <a:schemeClr val="tx1"/>
                    </a:solidFill>
                  </a:tcPr>
                </a:tc>
                <a:tc>
                  <a:txBody>
                    <a:bodyPr/>
                    <a:lstStyle/>
                    <a:p>
                      <a:r>
                        <a:rPr lang="en-GB" sz="1600" b="0" i="0" u="none" strike="noStrike" kern="1200" baseline="0" dirty="0">
                          <a:solidFill>
                            <a:schemeClr val="dk1"/>
                          </a:solidFill>
                          <a:latin typeface="+mn-lt"/>
                          <a:ea typeface="+mn-ea"/>
                          <a:cs typeface="+mn-cs"/>
                        </a:rPr>
                        <a:t>2.1.1 </a:t>
                      </a:r>
                      <a:r>
                        <a:rPr lang="en-GB" sz="1600" b="0" i="0" u="none" strike="noStrike" kern="1200" baseline="0" dirty="0" smtClean="0">
                          <a:solidFill>
                            <a:schemeClr val="dk1"/>
                          </a:solidFill>
                          <a:latin typeface="+mn-lt"/>
                          <a:ea typeface="+mn-ea"/>
                          <a:cs typeface="+mn-cs"/>
                        </a:rPr>
                        <a:t>% of prioritised occupational qualifications (full/part) processed. (approved and/or declined for recommendation to SAQA for registration on the OQSF) within 90 working days. </a:t>
                      </a:r>
                      <a:endParaRPr lang="en-ZA" sz="1600" kern="1200" dirty="0">
                        <a:solidFill>
                          <a:schemeClr val="dk1"/>
                        </a:solidFill>
                        <a:effectLst/>
                        <a:latin typeface="+mn-lt"/>
                        <a:ea typeface="+mn-ea"/>
                        <a:cs typeface="+mn-cs"/>
                      </a:endParaRPr>
                    </a:p>
                  </a:txBody>
                  <a:tcPr marL="36489" marR="36489" marT="0" marB="0"/>
                </a:tc>
                <a:tc>
                  <a:txBody>
                    <a:bodyPr/>
                    <a:lstStyle/>
                    <a:p>
                      <a:pPr algn="ctr">
                        <a:spcBef>
                          <a:spcPts val="200"/>
                        </a:spcBef>
                        <a:spcAft>
                          <a:spcPts val="200"/>
                        </a:spcAft>
                      </a:pPr>
                      <a:r>
                        <a:rPr lang="en-US" sz="1600" dirty="0">
                          <a:effectLst/>
                        </a:rPr>
                        <a:t>75%</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2867105055"/>
                  </a:ext>
                </a:extLst>
              </a:tr>
              <a:tr h="500725">
                <a:tc vMerge="1">
                  <a:txBody>
                    <a:bodyPr/>
                    <a:lstStyle/>
                    <a:p>
                      <a:endParaRPr lang="en-ZA"/>
                    </a:p>
                  </a:txBody>
                  <a:tcPr/>
                </a:tc>
                <a:tc>
                  <a:txBody>
                    <a:bodyPr/>
                    <a:lstStyle/>
                    <a:p>
                      <a:r>
                        <a:rPr lang="en-GB" sz="1600" b="0" i="0" u="none" strike="noStrike" kern="1200" baseline="0" dirty="0">
                          <a:solidFill>
                            <a:schemeClr val="dk1"/>
                          </a:solidFill>
                          <a:latin typeface="+mn-lt"/>
                          <a:ea typeface="+mn-ea"/>
                          <a:cs typeface="+mn-cs"/>
                        </a:rPr>
                        <a:t>2.1.2 </a:t>
                      </a:r>
                      <a:r>
                        <a:rPr lang="en-ZA" sz="1600" kern="1200" dirty="0">
                          <a:solidFill>
                            <a:schemeClr val="dk1"/>
                          </a:solidFill>
                          <a:effectLst/>
                          <a:latin typeface="+mn-lt"/>
                          <a:ea typeface="+mn-ea"/>
                          <a:cs typeface="+mn-cs"/>
                        </a:rPr>
                        <a:t>% of remaining Historically Registered Qualifications recommended to SAQA for deactivation on the OQSF </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80%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4170422650"/>
                  </a:ext>
                </a:extLst>
              </a:tr>
              <a:tr h="500725">
                <a:tc vMerge="1">
                  <a:txBody>
                    <a:bodyPr/>
                    <a:lstStyle/>
                    <a:p>
                      <a:endParaRPr lang="en-ZA"/>
                    </a:p>
                  </a:txBody>
                  <a:tcPr/>
                </a:tc>
                <a:tc>
                  <a:txBody>
                    <a:bodyPr/>
                    <a:lstStyle/>
                    <a:p>
                      <a:r>
                        <a:rPr lang="en-GB" sz="1600" b="0" i="0" u="none" strike="noStrike" kern="1200" baseline="0" dirty="0">
                          <a:solidFill>
                            <a:schemeClr val="dk1"/>
                          </a:solidFill>
                          <a:latin typeface="+mn-lt"/>
                          <a:ea typeface="+mn-ea"/>
                          <a:cs typeface="+mn-cs"/>
                        </a:rPr>
                        <a:t>2.1.3 </a:t>
                      </a:r>
                      <a:r>
                        <a:rPr lang="en-US" sz="1600" kern="1200" dirty="0">
                          <a:solidFill>
                            <a:schemeClr val="dk1"/>
                          </a:solidFill>
                          <a:effectLst/>
                          <a:latin typeface="+mn-lt"/>
                          <a:ea typeface="+mn-ea"/>
                          <a:cs typeface="+mn-cs"/>
                        </a:rPr>
                        <a:t>%  of prioritized skills programmes processed </a:t>
                      </a:r>
                      <a:r>
                        <a:rPr lang="en-ZA" sz="1600" kern="1200" dirty="0">
                          <a:solidFill>
                            <a:schemeClr val="dk1"/>
                          </a:solidFill>
                          <a:effectLst/>
                          <a:latin typeface="+mn-lt"/>
                          <a:ea typeface="+mn-ea"/>
                          <a:cs typeface="+mn-cs"/>
                        </a:rPr>
                        <a:t>(Approved and/or declined by the QCTO CEO) within 90 working days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600" dirty="0">
                          <a:effectLst/>
                        </a:rPr>
                        <a:t>75%</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616844466"/>
                  </a:ext>
                </a:extLst>
              </a:tr>
              <a:tr h="649828">
                <a:tc rowSpan="5">
                  <a:txBody>
                    <a:bodyPr/>
                    <a:lstStyle/>
                    <a:p>
                      <a:r>
                        <a:rPr lang="en-ZA" sz="1800" b="0" i="0" u="none" strike="noStrike" kern="1200" baseline="0" dirty="0">
                          <a:solidFill>
                            <a:schemeClr val="lt1"/>
                          </a:solidFill>
                          <a:latin typeface="+mn-lt"/>
                          <a:ea typeface="+mn-ea"/>
                          <a:cs typeface="+mn-cs"/>
                        </a:rPr>
                        <a:t>2.2 A national</a:t>
                      </a:r>
                    </a:p>
                    <a:p>
                      <a:r>
                        <a:rPr lang="en-ZA" sz="1800" b="0" i="0" u="none" strike="noStrike" kern="1200" baseline="0" dirty="0">
                          <a:solidFill>
                            <a:schemeClr val="lt1"/>
                          </a:solidFill>
                          <a:latin typeface="+mn-lt"/>
                          <a:ea typeface="+mn-ea"/>
                          <a:cs typeface="+mn-cs"/>
                        </a:rPr>
                        <a:t>External assessment</a:t>
                      </a:r>
                    </a:p>
                    <a:p>
                      <a:r>
                        <a:rPr lang="en-ZA" sz="1800" b="0" i="0" u="none" strike="noStrike" kern="1200" baseline="0" dirty="0">
                          <a:solidFill>
                            <a:schemeClr val="lt1"/>
                          </a:solidFill>
                          <a:latin typeface="+mn-lt"/>
                          <a:ea typeface="+mn-ea"/>
                          <a:cs typeface="+mn-cs"/>
                        </a:rPr>
                        <a:t>is implemented for</a:t>
                      </a:r>
                    </a:p>
                    <a:p>
                      <a:r>
                        <a:rPr lang="en-ZA" sz="1800" b="0" i="0" u="none" strike="noStrike" kern="1200" baseline="0" dirty="0">
                          <a:solidFill>
                            <a:schemeClr val="lt1"/>
                          </a:solidFill>
                          <a:latin typeface="+mn-lt"/>
                          <a:ea typeface="+mn-ea"/>
                          <a:cs typeface="+mn-cs"/>
                        </a:rPr>
                        <a:t>all qualifications</a:t>
                      </a:r>
                    </a:p>
                    <a:p>
                      <a:r>
                        <a:rPr lang="en-ZA" sz="1800" b="0" i="0" u="none" strike="noStrike" kern="1200" baseline="0" dirty="0">
                          <a:solidFill>
                            <a:schemeClr val="lt1"/>
                          </a:solidFill>
                          <a:latin typeface="+mn-lt"/>
                          <a:ea typeface="+mn-ea"/>
                          <a:cs typeface="+mn-cs"/>
                        </a:rPr>
                        <a:t>registered on the</a:t>
                      </a:r>
                    </a:p>
                    <a:p>
                      <a:r>
                        <a:rPr lang="en-ZA" sz="1800" b="0" i="0" u="none" strike="noStrike" kern="1200" baseline="0" dirty="0">
                          <a:solidFill>
                            <a:schemeClr val="lt1"/>
                          </a:solidFill>
                          <a:latin typeface="+mn-lt"/>
                          <a:ea typeface="+mn-ea"/>
                          <a:cs typeface="+mn-cs"/>
                        </a:rPr>
                        <a:t>OQSF</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solidFill>
                      <a:schemeClr val="tx1"/>
                    </a:solidFill>
                  </a:tcPr>
                </a:tc>
                <a:tc>
                  <a:txBody>
                    <a:bodyPr/>
                    <a:lstStyle/>
                    <a:p>
                      <a:r>
                        <a:rPr lang="en-GB" sz="1600" b="0" i="0" u="none" strike="noStrike" kern="1200" baseline="0" dirty="0">
                          <a:solidFill>
                            <a:schemeClr val="dk1"/>
                          </a:solidFill>
                          <a:latin typeface="+mn-lt"/>
                          <a:ea typeface="+mn-ea"/>
                          <a:cs typeface="+mn-cs"/>
                        </a:rPr>
                        <a:t>2.2.1 </a:t>
                      </a:r>
                      <a:r>
                        <a:rPr lang="en-ZA" sz="1600" kern="1200" dirty="0">
                          <a:solidFill>
                            <a:schemeClr val="dk1"/>
                          </a:solidFill>
                          <a:effectLst/>
                          <a:latin typeface="+mn-lt"/>
                          <a:ea typeface="+mn-ea"/>
                          <a:cs typeface="+mn-cs"/>
                        </a:rPr>
                        <a:t>% of assessments for occupational qualifications and part qualifications quality assured against QCTO standards within 21 working days  turnaround time </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600" dirty="0">
                          <a:effectLst/>
                        </a:rPr>
                        <a:t>90%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3695291124"/>
                  </a:ext>
                </a:extLst>
              </a:tr>
              <a:tr h="751088">
                <a:tc vMerge="1">
                  <a:txBody>
                    <a:bodyPr/>
                    <a:lstStyle/>
                    <a:p>
                      <a:endParaRPr lang="en-ZA"/>
                    </a:p>
                  </a:txBody>
                  <a:tcPr/>
                </a:tc>
                <a:tc>
                  <a:txBody>
                    <a:bodyPr/>
                    <a:lstStyle/>
                    <a:p>
                      <a:r>
                        <a:rPr lang="en-GB" sz="1600" b="0" i="0" u="none" strike="noStrike" kern="1200" baseline="0" dirty="0">
                          <a:solidFill>
                            <a:schemeClr val="dk1"/>
                          </a:solidFill>
                          <a:latin typeface="+mn-lt"/>
                          <a:ea typeface="+mn-ea"/>
                          <a:cs typeface="+mn-cs"/>
                        </a:rPr>
                        <a:t>2.2.2 </a:t>
                      </a:r>
                      <a:r>
                        <a:rPr lang="en-ZA" sz="1600" kern="1200" dirty="0">
                          <a:solidFill>
                            <a:schemeClr val="dk1"/>
                          </a:solidFill>
                          <a:effectLst/>
                          <a:latin typeface="+mn-lt"/>
                          <a:ea typeface="+mn-ea"/>
                          <a:cs typeface="+mn-cs"/>
                        </a:rPr>
                        <a:t>% of assessments for remaining historically registered qualifications quality assured against QCTO standards (excluding historical skills programmes and NATED) within 21 working days’ turnaround time</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600" dirty="0">
                          <a:effectLst/>
                        </a:rPr>
                        <a:t>90%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774348560"/>
                  </a:ext>
                </a:extLst>
              </a:tr>
              <a:tr h="914945">
                <a:tc vMerge="1">
                  <a:txBody>
                    <a:bodyPr/>
                    <a:lstStyle/>
                    <a:p>
                      <a:endParaRPr lang="en-ZA"/>
                    </a:p>
                  </a:txBody>
                  <a:tcPr/>
                </a:tc>
                <a:tc>
                  <a:txBody>
                    <a:bodyPr/>
                    <a:lstStyle/>
                    <a:p>
                      <a:r>
                        <a:rPr lang="en-GB" sz="1600" b="0" i="0" u="none" strike="noStrike" kern="1200" baseline="0" dirty="0">
                          <a:solidFill>
                            <a:schemeClr val="dk1"/>
                          </a:solidFill>
                          <a:latin typeface="+mn-lt"/>
                          <a:ea typeface="+mn-ea"/>
                          <a:cs typeface="+mn-cs"/>
                        </a:rPr>
                        <a:t>2.2.3 </a:t>
                      </a:r>
                      <a:r>
                        <a:rPr lang="en-ZA" sz="1600" kern="1200" dirty="0">
                          <a:solidFill>
                            <a:schemeClr val="dk1"/>
                          </a:solidFill>
                          <a:effectLst/>
                          <a:latin typeface="+mn-lt"/>
                          <a:ea typeface="+mn-ea"/>
                          <a:cs typeface="+mn-cs"/>
                        </a:rPr>
                        <a:t>% of assessments for QCTO approved skills programmes quality assured against QCTO standards within 21 working days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r>
                        <a:rPr lang="en-ZA" sz="1600" b="0" i="0" u="none" strike="noStrike" kern="1200" baseline="0" dirty="0">
                          <a:solidFill>
                            <a:schemeClr val="dk1"/>
                          </a:solidFill>
                          <a:latin typeface="+mn-lt"/>
                          <a:ea typeface="+mn-ea"/>
                          <a:cs typeface="+mn-cs"/>
                        </a:rPr>
                        <a:t>80%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3261389272"/>
                  </a:ext>
                </a:extLst>
              </a:tr>
              <a:tr h="500725">
                <a:tc vMerge="1">
                  <a:txBody>
                    <a:bodyPr/>
                    <a:lstStyle/>
                    <a:p>
                      <a:endParaRPr lang="en-ZA"/>
                    </a:p>
                  </a:txBody>
                  <a:tcPr/>
                </a:tc>
                <a:tc>
                  <a:txBody>
                    <a:bodyPr/>
                    <a:lstStyle/>
                    <a:p>
                      <a:r>
                        <a:rPr lang="en-GB" sz="1600" b="0" i="0" u="none" strike="noStrike" kern="1200" baseline="0" dirty="0">
                          <a:solidFill>
                            <a:schemeClr val="dk1"/>
                          </a:solidFill>
                          <a:latin typeface="+mn-lt"/>
                          <a:ea typeface="+mn-ea"/>
                          <a:cs typeface="+mn-cs"/>
                        </a:rPr>
                        <a:t>2.2.4 </a:t>
                      </a:r>
                      <a:r>
                        <a:rPr lang="en-ZA" sz="1600" kern="1200" dirty="0">
                          <a:solidFill>
                            <a:schemeClr val="dk1"/>
                          </a:solidFill>
                          <a:effectLst/>
                          <a:latin typeface="+mn-lt"/>
                          <a:ea typeface="+mn-ea"/>
                          <a:cs typeface="+mn-cs"/>
                        </a:rPr>
                        <a:t>% of Quality Partners (or Assessment Bodies) quality assured against QCTO compliance assessment standards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ZA" sz="1600" dirty="0">
                          <a:effectLst/>
                        </a:rPr>
                        <a:t>90%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1361112165"/>
                  </a:ext>
                </a:extLst>
              </a:tr>
              <a:tr h="250363">
                <a:tc vMerge="1">
                  <a:txBody>
                    <a:bodyPr/>
                    <a:lstStyle/>
                    <a:p>
                      <a:endParaRPr lang="en-ZA"/>
                    </a:p>
                  </a:txBody>
                  <a:tcPr/>
                </a:tc>
                <a:tc>
                  <a:txBody>
                    <a:bodyPr/>
                    <a:lstStyle/>
                    <a:p>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2715095703"/>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45</a:t>
            </a:fld>
            <a:endParaRPr lang="en-ZA" dirty="0"/>
          </a:p>
        </p:txBody>
      </p:sp>
    </p:spTree>
    <p:extLst>
      <p:ext uri="{BB962C8B-B14F-4D97-AF65-F5344CB8AC3E}">
        <p14:creationId xmlns:p14="http://schemas.microsoft.com/office/powerpoint/2010/main" xmlns="" val="27605131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a:t>
            </a:r>
          </a:p>
        </p:txBody>
      </p:sp>
      <p:graphicFrame>
        <p:nvGraphicFramePr>
          <p:cNvPr id="5" name="Table 4"/>
          <p:cNvGraphicFramePr>
            <a:graphicFrameLocks noGrp="1"/>
          </p:cNvGraphicFramePr>
          <p:nvPr>
            <p:extLst>
              <p:ext uri="{D42A27DB-BD31-4B8C-83A1-F6EECF244321}">
                <p14:modId xmlns:p14="http://schemas.microsoft.com/office/powerpoint/2010/main" xmlns="" val="1400387557"/>
              </p:ext>
            </p:extLst>
          </p:nvPr>
        </p:nvGraphicFramePr>
        <p:xfrm>
          <a:off x="0" y="2019300"/>
          <a:ext cx="11744961" cy="2098040"/>
        </p:xfrm>
        <a:graphic>
          <a:graphicData uri="http://schemas.openxmlformats.org/drawingml/2006/table">
            <a:tbl>
              <a:tblPr firstRow="1" firstCol="1" bandRow="1">
                <a:tableStyleId>{F5AB1C69-6EDB-4FF4-983F-18BD219EF322}</a:tableStyleId>
              </a:tblPr>
              <a:tblGrid>
                <a:gridCol w="3019884">
                  <a:extLst>
                    <a:ext uri="{9D8B030D-6E8A-4147-A177-3AD203B41FA5}">
                      <a16:colId xmlns:a16="http://schemas.microsoft.com/office/drawing/2014/main" xmlns="" val="118930611"/>
                    </a:ext>
                  </a:extLst>
                </a:gridCol>
                <a:gridCol w="7037489">
                  <a:extLst>
                    <a:ext uri="{9D8B030D-6E8A-4147-A177-3AD203B41FA5}">
                      <a16:colId xmlns:a16="http://schemas.microsoft.com/office/drawing/2014/main" xmlns="" val="1072980093"/>
                    </a:ext>
                  </a:extLst>
                </a:gridCol>
                <a:gridCol w="1687588">
                  <a:extLst>
                    <a:ext uri="{9D8B030D-6E8A-4147-A177-3AD203B41FA5}">
                      <a16:colId xmlns:a16="http://schemas.microsoft.com/office/drawing/2014/main" xmlns="" val="2577787801"/>
                    </a:ext>
                  </a:extLst>
                </a:gridCol>
              </a:tblGrid>
              <a:tr h="723900">
                <a:tc>
                  <a:txBody>
                    <a:bodyPr/>
                    <a:lstStyle/>
                    <a:p>
                      <a:pPr algn="ctr">
                        <a:spcBef>
                          <a:spcPts val="200"/>
                        </a:spcBef>
                        <a:spcAft>
                          <a:spcPts val="200"/>
                        </a:spcAft>
                      </a:pPr>
                      <a:r>
                        <a:rPr lang="en-US" sz="1800" dirty="0">
                          <a:effectLst/>
                        </a:rPr>
                        <a:t>Outputs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tc>
                  <a:txBody>
                    <a:bodyPr/>
                    <a:lstStyle/>
                    <a:p>
                      <a:pPr algn="ctr">
                        <a:spcBef>
                          <a:spcPts val="200"/>
                        </a:spcBef>
                        <a:spcAft>
                          <a:spcPts val="200"/>
                        </a:spcAft>
                      </a:pPr>
                      <a:r>
                        <a:rPr lang="en-US" sz="1800" dirty="0">
                          <a:effectLst/>
                        </a:rPr>
                        <a:t>Output Indicators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tc>
                  <a:txBody>
                    <a:bodyPr/>
                    <a:lstStyle/>
                    <a:p>
                      <a:pPr algn="ctr">
                        <a:spcBef>
                          <a:spcPts val="200"/>
                        </a:spcBef>
                        <a:spcAft>
                          <a:spcPts val="200"/>
                        </a:spcAft>
                      </a:pPr>
                      <a:r>
                        <a:rPr lang="en-US" sz="1800" dirty="0">
                          <a:effectLst/>
                        </a:rPr>
                        <a:t>Annual Targets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nchor="ctr">
                    <a:solidFill>
                      <a:schemeClr val="tx1"/>
                    </a:solidFill>
                  </a:tcPr>
                </a:tc>
                <a:extLst>
                  <a:ext uri="{0D108BD9-81ED-4DB2-BD59-A6C34878D82A}">
                    <a16:rowId xmlns:a16="http://schemas.microsoft.com/office/drawing/2014/main" xmlns="" val="1792900446"/>
                  </a:ext>
                </a:extLst>
              </a:tr>
              <a:tr h="825500">
                <a:tc rowSpan="2">
                  <a:txBody>
                    <a:bodyPr/>
                    <a:lstStyle/>
                    <a:p>
                      <a:r>
                        <a:rPr lang="en-ZA" sz="1800" b="0" i="0" u="none" strike="noStrike" kern="1200" baseline="0" dirty="0">
                          <a:solidFill>
                            <a:schemeClr val="lt1"/>
                          </a:solidFill>
                          <a:latin typeface="+mn-lt"/>
                          <a:ea typeface="+mn-ea"/>
                          <a:cs typeface="+mn-cs"/>
                        </a:rPr>
                        <a:t>2.3 A certification</a:t>
                      </a:r>
                    </a:p>
                    <a:p>
                      <a:r>
                        <a:rPr lang="en-ZA" sz="1800" b="0" i="0" u="none" strike="noStrike" kern="1200" baseline="0" dirty="0">
                          <a:solidFill>
                            <a:schemeClr val="lt1"/>
                          </a:solidFill>
                          <a:latin typeface="+mn-lt"/>
                          <a:ea typeface="+mn-ea"/>
                          <a:cs typeface="+mn-cs"/>
                        </a:rPr>
                        <a:t>system is maintained</a:t>
                      </a:r>
                      <a:r>
                        <a:rPr lang="en-US" sz="1800" dirty="0">
                          <a:effectLst/>
                        </a:rPr>
                        <a:t>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solidFill>
                      <a:schemeClr val="tx1"/>
                    </a:solidFill>
                  </a:tcPr>
                </a:tc>
                <a:tc>
                  <a:txBody>
                    <a:bodyPr/>
                    <a:lstStyle/>
                    <a:p>
                      <a:r>
                        <a:rPr lang="en-GB" sz="1600" b="0" i="0" u="none" strike="noStrike" kern="1200" baseline="0" dirty="0">
                          <a:solidFill>
                            <a:schemeClr val="dk1"/>
                          </a:solidFill>
                          <a:latin typeface="+mn-lt"/>
                          <a:ea typeface="+mn-ea"/>
                          <a:cs typeface="+mn-cs"/>
                        </a:rPr>
                        <a:t>2.3.1 </a:t>
                      </a:r>
                      <a:r>
                        <a:rPr lang="en-ZA" sz="1600" kern="1200" dirty="0">
                          <a:solidFill>
                            <a:schemeClr val="dk1"/>
                          </a:solidFill>
                          <a:effectLst/>
                          <a:latin typeface="+mn-lt"/>
                          <a:ea typeface="+mn-ea"/>
                          <a:cs typeface="+mn-cs"/>
                        </a:rPr>
                        <a:t>% of certificates issued within the turnaround time (21 working days)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800" dirty="0">
                          <a:effectLst/>
                        </a:rPr>
                        <a:t>95%</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3057736167"/>
                  </a:ext>
                </a:extLst>
              </a:tr>
              <a:tr h="421932">
                <a:tc vMerge="1">
                  <a:txBody>
                    <a:bodyPr/>
                    <a:lstStyle/>
                    <a:p>
                      <a:endParaRPr lang="en-ZA"/>
                    </a:p>
                  </a:txBody>
                  <a:tcPr/>
                </a:tc>
                <a:tc>
                  <a:txBody>
                    <a:bodyPr/>
                    <a:lstStyle/>
                    <a:p>
                      <a:r>
                        <a:rPr lang="en-GB" sz="1800" b="0" i="0" u="none" strike="noStrike" kern="1200" baseline="0" dirty="0">
                          <a:solidFill>
                            <a:schemeClr val="dk1"/>
                          </a:solidFill>
                          <a:latin typeface="+mn-lt"/>
                          <a:ea typeface="+mn-ea"/>
                          <a:cs typeface="+mn-cs"/>
                        </a:rPr>
                        <a:t>2.3.2 </a:t>
                      </a:r>
                      <a:r>
                        <a:rPr lang="en-ZA" sz="1800" kern="1200" dirty="0">
                          <a:solidFill>
                            <a:schemeClr val="dk1"/>
                          </a:solidFill>
                          <a:effectLst/>
                          <a:latin typeface="+mn-lt"/>
                          <a:ea typeface="+mn-ea"/>
                          <a:cs typeface="+mn-cs"/>
                        </a:rPr>
                        <a:t>% of verification of authenticity of certificates requests received and verified within turnaround time (5 working days)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tc>
                  <a:txBody>
                    <a:bodyPr/>
                    <a:lstStyle/>
                    <a:p>
                      <a:pPr algn="ctr">
                        <a:spcBef>
                          <a:spcPts val="200"/>
                        </a:spcBef>
                        <a:spcAft>
                          <a:spcPts val="200"/>
                        </a:spcAft>
                      </a:pPr>
                      <a:r>
                        <a:rPr lang="en-US" sz="1800" dirty="0">
                          <a:effectLst/>
                        </a:rPr>
                        <a:t>95%</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489" marR="36489" marT="0" marB="0"/>
                </a:tc>
                <a:extLst>
                  <a:ext uri="{0D108BD9-81ED-4DB2-BD59-A6C34878D82A}">
                    <a16:rowId xmlns:a16="http://schemas.microsoft.com/office/drawing/2014/main" xmlns="" val="3089702397"/>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46</a:t>
            </a:fld>
            <a:endParaRPr lang="en-ZA" dirty="0"/>
          </a:p>
        </p:txBody>
      </p:sp>
    </p:spTree>
    <p:extLst>
      <p:ext uri="{BB962C8B-B14F-4D97-AF65-F5344CB8AC3E}">
        <p14:creationId xmlns:p14="http://schemas.microsoft.com/office/powerpoint/2010/main" xmlns="" val="15881906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984277"/>
          </a:xfrm>
        </p:spPr>
        <p:txBody>
          <a:bodyPr/>
          <a:lstStyle/>
          <a:p>
            <a:r>
              <a:rPr lang="en-ZA" dirty="0"/>
              <a:t>Programme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5852505"/>
              </p:ext>
            </p:extLst>
          </p:nvPr>
        </p:nvGraphicFramePr>
        <p:xfrm>
          <a:off x="0" y="1417320"/>
          <a:ext cx="11887200" cy="5023513"/>
        </p:xfrm>
        <a:graphic>
          <a:graphicData uri="http://schemas.openxmlformats.org/drawingml/2006/table">
            <a:tbl>
              <a:tblPr firstRow="1" firstCol="1" bandRow="1">
                <a:tableStyleId>{073A0DAA-6AF3-43AB-8588-CEC1D06C72B9}</a:tableStyleId>
              </a:tblPr>
              <a:tblGrid>
                <a:gridCol w="2096477">
                  <a:extLst>
                    <a:ext uri="{9D8B030D-6E8A-4147-A177-3AD203B41FA5}">
                      <a16:colId xmlns:a16="http://schemas.microsoft.com/office/drawing/2014/main" xmlns="" val="4040988077"/>
                    </a:ext>
                  </a:extLst>
                </a:gridCol>
                <a:gridCol w="8491652">
                  <a:extLst>
                    <a:ext uri="{9D8B030D-6E8A-4147-A177-3AD203B41FA5}">
                      <a16:colId xmlns:a16="http://schemas.microsoft.com/office/drawing/2014/main" xmlns="" val="625182763"/>
                    </a:ext>
                  </a:extLst>
                </a:gridCol>
                <a:gridCol w="1299071">
                  <a:extLst>
                    <a:ext uri="{9D8B030D-6E8A-4147-A177-3AD203B41FA5}">
                      <a16:colId xmlns:a16="http://schemas.microsoft.com/office/drawing/2014/main" xmlns="" val="3667915143"/>
                    </a:ext>
                  </a:extLst>
                </a:gridCol>
              </a:tblGrid>
              <a:tr h="400338">
                <a:tc>
                  <a:txBody>
                    <a:bodyPr/>
                    <a:lstStyle/>
                    <a:p>
                      <a:pPr algn="ctr">
                        <a:spcBef>
                          <a:spcPts val="300"/>
                        </a:spcBef>
                        <a:spcAft>
                          <a:spcPts val="300"/>
                        </a:spcAft>
                      </a:pPr>
                      <a:r>
                        <a:rPr lang="en-US" sz="1800" dirty="0">
                          <a:effectLst/>
                          <a:latin typeface="+mn-lt"/>
                        </a:rPr>
                        <a:t>Outputs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Output Indicators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Annual Targets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extLst>
                  <a:ext uri="{0D108BD9-81ED-4DB2-BD59-A6C34878D82A}">
                    <a16:rowId xmlns:a16="http://schemas.microsoft.com/office/drawing/2014/main" xmlns="" val="2331628776"/>
                  </a:ext>
                </a:extLst>
              </a:tr>
              <a:tr h="600505">
                <a:tc rowSpan="4">
                  <a:txBody>
                    <a:bodyPr/>
                    <a:lstStyle/>
                    <a:p>
                      <a:r>
                        <a:rPr lang="en-ZA" sz="1800" b="0" i="0" u="none" strike="noStrike" kern="1200" baseline="0" dirty="0">
                          <a:solidFill>
                            <a:schemeClr val="lt1"/>
                          </a:solidFill>
                          <a:latin typeface="+mn-lt"/>
                          <a:ea typeface="+mn-ea"/>
                          <a:cs typeface="+mn-cs"/>
                        </a:rPr>
                        <a:t>3.1 A national</a:t>
                      </a:r>
                    </a:p>
                    <a:p>
                      <a:r>
                        <a:rPr lang="en-ZA" sz="1800" b="0" i="0" u="none" strike="noStrike" kern="1200" baseline="0" dirty="0">
                          <a:solidFill>
                            <a:schemeClr val="lt1"/>
                          </a:solidFill>
                          <a:latin typeface="+mn-lt"/>
                          <a:ea typeface="+mn-ea"/>
                          <a:cs typeface="+mn-cs"/>
                        </a:rPr>
                        <a:t>Accreditation system is implemented for</a:t>
                      </a:r>
                    </a:p>
                    <a:p>
                      <a:r>
                        <a:rPr lang="en-ZA" sz="1800" b="0" i="0" u="none" strike="noStrike" kern="1200" baseline="0" dirty="0">
                          <a:solidFill>
                            <a:schemeClr val="lt1"/>
                          </a:solidFill>
                          <a:latin typeface="+mn-lt"/>
                          <a:ea typeface="+mn-ea"/>
                          <a:cs typeface="+mn-cs"/>
                        </a:rPr>
                        <a:t>all qualifications</a:t>
                      </a:r>
                    </a:p>
                    <a:p>
                      <a:r>
                        <a:rPr lang="en-ZA" sz="1800" b="0" i="0" u="none" strike="noStrike" kern="1200" baseline="0" dirty="0">
                          <a:solidFill>
                            <a:schemeClr val="lt1"/>
                          </a:solidFill>
                          <a:latin typeface="+mn-lt"/>
                          <a:ea typeface="+mn-ea"/>
                          <a:cs typeface="+mn-cs"/>
                        </a:rPr>
                        <a:t>registered on the OQSF.</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r>
                        <a:rPr lang="en-GB" sz="1800" b="0" i="0" u="none" strike="noStrike" kern="1200" baseline="0" dirty="0">
                          <a:solidFill>
                            <a:schemeClr val="dk1"/>
                          </a:solidFill>
                          <a:latin typeface="+mn-lt"/>
                          <a:ea typeface="+mn-ea"/>
                          <a:cs typeface="+mn-cs"/>
                        </a:rPr>
                        <a:t>3.1.1 </a:t>
                      </a:r>
                      <a:r>
                        <a:rPr lang="en-ZA" sz="1800" kern="1200" dirty="0">
                          <a:solidFill>
                            <a:schemeClr val="dk1"/>
                          </a:solidFill>
                          <a:effectLst/>
                          <a:latin typeface="+mn-lt"/>
                          <a:ea typeface="+mn-ea"/>
                          <a:cs typeface="+mn-cs"/>
                        </a:rPr>
                        <a:t>% of Skills Development Providers accreditation applications for Occupational qualifications and, part qualifications processed within the turnaround time (90 working days)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Bef>
                          <a:spcPts val="300"/>
                        </a:spcBef>
                        <a:spcAft>
                          <a:spcPts val="300"/>
                        </a:spcAft>
                      </a:pPr>
                      <a:r>
                        <a:rPr lang="en-US" sz="1800" dirty="0">
                          <a:effectLst/>
                          <a:latin typeface="+mn-lt"/>
                        </a:rPr>
                        <a:t>90%</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527527237"/>
                  </a:ext>
                </a:extLst>
              </a:tr>
              <a:tr h="477961">
                <a:tc vMerge="1">
                  <a:txBody>
                    <a:bodyPr/>
                    <a:lstStyle/>
                    <a:p>
                      <a:endParaRPr lang="en-ZA"/>
                    </a:p>
                  </a:txBody>
                  <a:tcPr/>
                </a:tc>
                <a:tc>
                  <a:txBody>
                    <a:bodyPr/>
                    <a:lstStyle/>
                    <a:p>
                      <a:r>
                        <a:rPr lang="en-GB" sz="1800" b="0" i="0" u="none" strike="noStrike" kern="1200" baseline="0" dirty="0">
                          <a:solidFill>
                            <a:schemeClr val="dk1"/>
                          </a:solidFill>
                          <a:latin typeface="+mn-lt"/>
                          <a:ea typeface="+mn-ea"/>
                          <a:cs typeface="+mn-cs"/>
                        </a:rPr>
                        <a:t>3.1.2 </a:t>
                      </a:r>
                      <a:r>
                        <a:rPr lang="en-ZA" sz="1800" kern="1200" dirty="0">
                          <a:solidFill>
                            <a:schemeClr val="dk1"/>
                          </a:solidFill>
                          <a:effectLst/>
                          <a:latin typeface="+mn-lt"/>
                          <a:ea typeface="+mn-ea"/>
                          <a:cs typeface="+mn-cs"/>
                        </a:rPr>
                        <a:t>% of Skills Development Providers accreditation applications for approved Skills Programmes processed within the turnaround time (90 working days)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Bef>
                          <a:spcPts val="300"/>
                        </a:spcBef>
                        <a:spcAft>
                          <a:spcPts val="300"/>
                        </a:spcAft>
                      </a:pPr>
                      <a:r>
                        <a:rPr lang="en-ZA" sz="1800" dirty="0">
                          <a:effectLst/>
                          <a:latin typeface="+mn-lt"/>
                        </a:rPr>
                        <a:t>80%</a:t>
                      </a:r>
                    </a:p>
                    <a:p>
                      <a:pPr algn="ctr">
                        <a:spcBef>
                          <a:spcPts val="300"/>
                        </a:spcBef>
                        <a:spcAft>
                          <a:spcPts val="300"/>
                        </a:spcAft>
                      </a:pPr>
                      <a:r>
                        <a:rPr lang="en-US" sz="1800" dirty="0">
                          <a:effectLst/>
                          <a:latin typeface="+mn-lt"/>
                        </a:rPr>
                        <a:t> </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2280183730"/>
                  </a:ext>
                </a:extLst>
              </a:tr>
              <a:tr h="600505">
                <a:tc vMerge="1">
                  <a:txBody>
                    <a:bodyPr/>
                    <a:lstStyle/>
                    <a:p>
                      <a:endParaRPr lang="en-ZA"/>
                    </a:p>
                  </a:txBody>
                  <a:tcPr/>
                </a:tc>
                <a:tc>
                  <a:txBody>
                    <a:bodyPr/>
                    <a:lstStyle/>
                    <a:p>
                      <a:r>
                        <a:rPr lang="en-GB" sz="1800" b="0" i="0" u="none" strike="noStrike" kern="1200" baseline="0" dirty="0">
                          <a:solidFill>
                            <a:schemeClr val="dk1"/>
                          </a:solidFill>
                          <a:latin typeface="+mn-lt"/>
                          <a:ea typeface="+mn-ea"/>
                          <a:cs typeface="+mn-cs"/>
                        </a:rPr>
                        <a:t>3.1.3 </a:t>
                      </a:r>
                      <a:r>
                        <a:rPr lang="en-ZA" sz="1800" kern="1200" dirty="0">
                          <a:solidFill>
                            <a:schemeClr val="dk1"/>
                          </a:solidFill>
                          <a:effectLst/>
                          <a:latin typeface="+mn-lt"/>
                          <a:ea typeface="+mn-ea"/>
                          <a:cs typeface="+mn-cs"/>
                        </a:rPr>
                        <a:t>% of Skills Development Providers accreditation applications for historically registered Qualifications (Trades, non-Trades, NATED Report 190/191, Skills Programmes) processed within the turnaround time (90 working days)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Bef>
                          <a:spcPts val="300"/>
                        </a:spcBef>
                        <a:spcAft>
                          <a:spcPts val="300"/>
                        </a:spcAft>
                      </a:pPr>
                      <a:r>
                        <a:rPr lang="en-US" sz="1800" dirty="0">
                          <a:effectLst/>
                          <a:latin typeface="+mn-lt"/>
                        </a:rPr>
                        <a:t>80%</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1252652978"/>
                  </a:ext>
                </a:extLst>
              </a:tr>
              <a:tr h="400338">
                <a:tc vMerge="1">
                  <a:txBody>
                    <a:bodyPr/>
                    <a:lstStyle/>
                    <a:p>
                      <a:endParaRPr lang="en-ZA"/>
                    </a:p>
                  </a:txBody>
                  <a:tcPr/>
                </a:tc>
                <a:tc>
                  <a:txBody>
                    <a:bodyPr/>
                    <a:lstStyle/>
                    <a:p>
                      <a:r>
                        <a:rPr lang="en-GB" sz="1800" b="0" i="0" u="none" strike="noStrike" kern="1200" baseline="0" dirty="0">
                          <a:solidFill>
                            <a:schemeClr val="dk1"/>
                          </a:solidFill>
                          <a:latin typeface="+mn-lt"/>
                          <a:ea typeface="+mn-ea"/>
                          <a:cs typeface="+mn-cs"/>
                        </a:rPr>
                        <a:t>3.1.4 </a:t>
                      </a:r>
                      <a:r>
                        <a:rPr lang="en-ZA" sz="1800" kern="1200" dirty="0">
                          <a:solidFill>
                            <a:schemeClr val="dk1"/>
                          </a:solidFill>
                          <a:effectLst/>
                          <a:latin typeface="+mn-lt"/>
                          <a:ea typeface="+mn-ea"/>
                          <a:cs typeface="+mn-cs"/>
                        </a:rPr>
                        <a:t>% of assessment centre accreditation applications processed (accreditation granted or declined) within the turnaround time (30 working days)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Bef>
                          <a:spcPts val="300"/>
                        </a:spcBef>
                        <a:spcAft>
                          <a:spcPts val="300"/>
                        </a:spcAft>
                      </a:pPr>
                      <a:r>
                        <a:rPr lang="en-US" sz="1800" dirty="0">
                          <a:effectLst/>
                          <a:latin typeface="+mn-lt"/>
                        </a:rPr>
                        <a:t>90%</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3875392748"/>
                  </a:ext>
                </a:extLst>
              </a:tr>
              <a:tr h="832513">
                <a:tc rowSpan="2">
                  <a:txBody>
                    <a:bodyPr/>
                    <a:lstStyle/>
                    <a:p>
                      <a:r>
                        <a:rPr lang="en-ZA" sz="1800" b="0" i="0" u="none" strike="noStrike" kern="1200" baseline="0" dirty="0">
                          <a:solidFill>
                            <a:schemeClr val="lt1"/>
                          </a:solidFill>
                          <a:latin typeface="+mn-lt"/>
                          <a:ea typeface="+mn-ea"/>
                          <a:cs typeface="+mn-cs"/>
                        </a:rPr>
                        <a:t>3.2 A national quality</a:t>
                      </a:r>
                    </a:p>
                    <a:p>
                      <a:r>
                        <a:rPr lang="en-ZA" sz="1800" b="0" i="0" u="none" strike="noStrike" kern="1200" baseline="0" dirty="0">
                          <a:solidFill>
                            <a:schemeClr val="lt1"/>
                          </a:solidFill>
                          <a:latin typeface="+mn-lt"/>
                          <a:ea typeface="+mn-ea"/>
                          <a:cs typeface="+mn-cs"/>
                        </a:rPr>
                        <a:t>assurance system</a:t>
                      </a:r>
                    </a:p>
                    <a:p>
                      <a:r>
                        <a:rPr lang="en-ZA" sz="1800" b="0" i="0" u="none" strike="noStrike" kern="1200" baseline="0" dirty="0">
                          <a:solidFill>
                            <a:schemeClr val="lt1"/>
                          </a:solidFill>
                          <a:latin typeface="+mn-lt"/>
                          <a:ea typeface="+mn-ea"/>
                          <a:cs typeface="+mn-cs"/>
                        </a:rPr>
                        <a:t>is implemented for all qualifications</a:t>
                      </a:r>
                    </a:p>
                    <a:p>
                      <a:r>
                        <a:rPr lang="en-ZA" sz="1800" b="0" i="0" u="none" strike="noStrike" kern="1200" baseline="0" dirty="0">
                          <a:solidFill>
                            <a:schemeClr val="lt1"/>
                          </a:solidFill>
                          <a:latin typeface="+mn-lt"/>
                          <a:ea typeface="+mn-ea"/>
                          <a:cs typeface="+mn-cs"/>
                        </a:rPr>
                        <a:t>registered on the OQSF</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r>
                        <a:rPr lang="en-GB" sz="1800" b="0" i="0" u="none" strike="noStrike" kern="1200" baseline="0" dirty="0">
                          <a:solidFill>
                            <a:schemeClr val="dk1"/>
                          </a:solidFill>
                          <a:latin typeface="+mn-lt"/>
                          <a:ea typeface="+mn-ea"/>
                          <a:cs typeface="+mn-cs"/>
                        </a:rPr>
                        <a:t>3.2.1 </a:t>
                      </a:r>
                      <a:r>
                        <a:rPr lang="en-US" sz="1800" kern="1200" dirty="0">
                          <a:solidFill>
                            <a:schemeClr val="dk1"/>
                          </a:solidFill>
                          <a:effectLst/>
                          <a:latin typeface="+mn-lt"/>
                          <a:ea typeface="+mn-ea"/>
                          <a:cs typeface="+mn-cs"/>
                        </a:rPr>
                        <a:t>% of accredited SDPs with implemented occupational qualifications and part qualifications quality assured according to QCTO standards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800" dirty="0">
                          <a:effectLst/>
                          <a:latin typeface="+mn-lt"/>
                        </a:rPr>
                        <a:t>80%</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1970458684"/>
                  </a:ext>
                </a:extLst>
              </a:tr>
              <a:tr h="600505">
                <a:tc vMerge="1">
                  <a:txBody>
                    <a:bodyPr/>
                    <a:lstStyle/>
                    <a:p>
                      <a:endParaRPr lang="en-ZA"/>
                    </a:p>
                  </a:txBody>
                  <a:tcPr/>
                </a:tc>
                <a:tc>
                  <a:txBody>
                    <a:bodyPr/>
                    <a:lstStyle/>
                    <a:p>
                      <a:r>
                        <a:rPr lang="en-GB" sz="1800" b="0" i="0" u="none" strike="noStrike" kern="1200" baseline="0" dirty="0">
                          <a:solidFill>
                            <a:schemeClr val="dk1"/>
                          </a:solidFill>
                          <a:latin typeface="+mn-lt"/>
                          <a:ea typeface="+mn-ea"/>
                          <a:cs typeface="+mn-cs"/>
                        </a:rPr>
                        <a:t>3.2.2 </a:t>
                      </a:r>
                      <a:r>
                        <a:rPr lang="en-ZA" sz="1800" kern="1200" dirty="0">
                          <a:solidFill>
                            <a:schemeClr val="dk1"/>
                          </a:solidFill>
                          <a:effectLst/>
                          <a:latin typeface="+mn-lt"/>
                          <a:ea typeface="+mn-ea"/>
                          <a:cs typeface="+mn-cs"/>
                        </a:rPr>
                        <a:t>% of accredited SDPs implementing  remaining historically registered qualifications (excluding NATED Report 190/191 Programmes) quality assured against QCTO compliance standards.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800" dirty="0">
                          <a:effectLst/>
                          <a:latin typeface="+mn-lt"/>
                        </a:rPr>
                        <a:t>75%</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2197611096"/>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47</a:t>
            </a:fld>
            <a:endParaRPr lang="en-ZA" dirty="0"/>
          </a:p>
        </p:txBody>
      </p:sp>
    </p:spTree>
    <p:extLst>
      <p:ext uri="{BB962C8B-B14F-4D97-AF65-F5344CB8AC3E}">
        <p14:creationId xmlns:p14="http://schemas.microsoft.com/office/powerpoint/2010/main" xmlns="" val="4568522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0880"/>
          </a:xfrm>
        </p:spPr>
        <p:txBody>
          <a:bodyPr>
            <a:normAutofit fontScale="90000"/>
          </a:bodyPr>
          <a:lstStyle/>
          <a:p>
            <a:r>
              <a:rPr lang="en-ZA" dirty="0"/>
              <a:t>Programme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12821789"/>
              </p:ext>
            </p:extLst>
          </p:nvPr>
        </p:nvGraphicFramePr>
        <p:xfrm>
          <a:off x="208279" y="892628"/>
          <a:ext cx="11775442" cy="5236029"/>
        </p:xfrm>
        <a:graphic>
          <a:graphicData uri="http://schemas.openxmlformats.org/drawingml/2006/table">
            <a:tbl>
              <a:tblPr firstRow="1" firstCol="1" bandRow="1">
                <a:tableStyleId>{073A0DAA-6AF3-43AB-8588-CEC1D06C72B9}</a:tableStyleId>
              </a:tblPr>
              <a:tblGrid>
                <a:gridCol w="2076767">
                  <a:extLst>
                    <a:ext uri="{9D8B030D-6E8A-4147-A177-3AD203B41FA5}">
                      <a16:colId xmlns:a16="http://schemas.microsoft.com/office/drawing/2014/main" xmlns="" val="4040988077"/>
                    </a:ext>
                  </a:extLst>
                </a:gridCol>
                <a:gridCol w="8411817">
                  <a:extLst>
                    <a:ext uri="{9D8B030D-6E8A-4147-A177-3AD203B41FA5}">
                      <a16:colId xmlns:a16="http://schemas.microsoft.com/office/drawing/2014/main" xmlns="" val="625182763"/>
                    </a:ext>
                  </a:extLst>
                </a:gridCol>
                <a:gridCol w="1286858">
                  <a:extLst>
                    <a:ext uri="{9D8B030D-6E8A-4147-A177-3AD203B41FA5}">
                      <a16:colId xmlns:a16="http://schemas.microsoft.com/office/drawing/2014/main" xmlns="" val="3667915143"/>
                    </a:ext>
                  </a:extLst>
                </a:gridCol>
              </a:tblGrid>
              <a:tr h="701439">
                <a:tc>
                  <a:txBody>
                    <a:bodyPr/>
                    <a:lstStyle/>
                    <a:p>
                      <a:pPr algn="ctr">
                        <a:spcBef>
                          <a:spcPts val="300"/>
                        </a:spcBef>
                        <a:spcAft>
                          <a:spcPts val="300"/>
                        </a:spcAft>
                      </a:pPr>
                      <a:r>
                        <a:rPr lang="en-US" sz="1800" dirty="0">
                          <a:effectLst/>
                          <a:latin typeface="+mn-lt"/>
                        </a:rPr>
                        <a:t>Outputs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Output Indicators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Annual Targets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extLst>
                  <a:ext uri="{0D108BD9-81ED-4DB2-BD59-A6C34878D82A}">
                    <a16:rowId xmlns:a16="http://schemas.microsoft.com/office/drawing/2014/main" xmlns="" val="2331628776"/>
                  </a:ext>
                </a:extLst>
              </a:tr>
              <a:tr h="1213613">
                <a:tc rowSpan="4">
                  <a:txBody>
                    <a:bodyPr/>
                    <a:lstStyle/>
                    <a:p>
                      <a:r>
                        <a:rPr lang="en-ZA" sz="1800" b="0" i="0" u="none" strike="noStrike" kern="1200" baseline="0" dirty="0">
                          <a:solidFill>
                            <a:schemeClr val="lt1"/>
                          </a:solidFill>
                          <a:latin typeface="+mn-lt"/>
                          <a:ea typeface="+mn-ea"/>
                          <a:cs typeface="+mn-cs"/>
                        </a:rPr>
                        <a:t>3.2 A national quality</a:t>
                      </a:r>
                    </a:p>
                    <a:p>
                      <a:r>
                        <a:rPr lang="en-ZA" sz="1800" b="0" i="0" u="none" strike="noStrike" kern="1200" baseline="0" dirty="0">
                          <a:solidFill>
                            <a:schemeClr val="lt1"/>
                          </a:solidFill>
                          <a:latin typeface="+mn-lt"/>
                          <a:ea typeface="+mn-ea"/>
                          <a:cs typeface="+mn-cs"/>
                        </a:rPr>
                        <a:t>assurance system</a:t>
                      </a:r>
                    </a:p>
                    <a:p>
                      <a:r>
                        <a:rPr lang="en-ZA" sz="1800" b="0" i="0" u="none" strike="noStrike" kern="1200" baseline="0" dirty="0">
                          <a:solidFill>
                            <a:schemeClr val="lt1"/>
                          </a:solidFill>
                          <a:latin typeface="+mn-lt"/>
                          <a:ea typeface="+mn-ea"/>
                          <a:cs typeface="+mn-cs"/>
                        </a:rPr>
                        <a:t>is implemented for all qualifications</a:t>
                      </a:r>
                    </a:p>
                    <a:p>
                      <a:r>
                        <a:rPr lang="en-ZA" sz="1800" b="0" i="0" u="none" strike="noStrike" kern="1200" baseline="0" dirty="0">
                          <a:solidFill>
                            <a:schemeClr val="lt1"/>
                          </a:solidFill>
                          <a:latin typeface="+mn-lt"/>
                          <a:ea typeface="+mn-ea"/>
                          <a:cs typeface="+mn-cs"/>
                        </a:rPr>
                        <a:t>registered on the OQSF</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r>
                        <a:rPr lang="en-GB" sz="1800" b="0" i="0" u="none" strike="noStrike" kern="1200" baseline="0" dirty="0">
                          <a:solidFill>
                            <a:schemeClr val="dk1"/>
                          </a:solidFill>
                          <a:latin typeface="+mn-lt"/>
                          <a:ea typeface="+mn-ea"/>
                          <a:cs typeface="+mn-cs"/>
                        </a:rPr>
                        <a:t>3.2.3 </a:t>
                      </a:r>
                      <a:r>
                        <a:rPr lang="en-ZA" sz="1800" kern="1200" dirty="0">
                          <a:solidFill>
                            <a:schemeClr val="dk1"/>
                          </a:solidFill>
                          <a:effectLst/>
                          <a:latin typeface="+mn-lt"/>
                          <a:ea typeface="+mn-ea"/>
                          <a:cs typeface="+mn-cs"/>
                        </a:rPr>
                        <a:t>(a) Report on quality assurance of accredited SDPs implementing NATED Report 190/191  (N4-N6) compliance with QCTO standards. </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800" kern="1200" dirty="0">
                          <a:solidFill>
                            <a:schemeClr val="dk1"/>
                          </a:solidFill>
                          <a:effectLst/>
                          <a:latin typeface="+mn-lt"/>
                          <a:ea typeface="+mn-ea"/>
                          <a:cs typeface="+mn-cs"/>
                        </a:rPr>
                        <a:t>2 Reports </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3271319883"/>
                  </a:ext>
                </a:extLst>
              </a:tr>
              <a:tr h="953999">
                <a:tc vMerge="1">
                  <a:txBody>
                    <a:bodyPr/>
                    <a:lstStyle/>
                    <a:p>
                      <a:endParaRPr lang="en-ZA"/>
                    </a:p>
                  </a:txBody>
                  <a:tcPr/>
                </a:tc>
                <a:tc>
                  <a:txBody>
                    <a:bodyPr/>
                    <a:lstStyle/>
                    <a:p>
                      <a:r>
                        <a:rPr lang="en-ZA" sz="1800" kern="1200" dirty="0">
                          <a:solidFill>
                            <a:schemeClr val="dk1"/>
                          </a:solidFill>
                          <a:effectLst/>
                          <a:latin typeface="+mn-lt"/>
                          <a:ea typeface="+mn-ea"/>
                          <a:cs typeface="+mn-cs"/>
                        </a:rPr>
                        <a:t>3.2.3 (b)  Report on Quality Assurance of NATED Report 190/191 (N4 – N6) instructional offering exam sessions and marking sessions against QCTO standards.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800" kern="1200" dirty="0">
                          <a:solidFill>
                            <a:schemeClr val="dk1"/>
                          </a:solidFill>
                          <a:effectLst/>
                          <a:latin typeface="+mn-lt"/>
                          <a:ea typeface="+mn-ea"/>
                          <a:cs typeface="+mn-cs"/>
                        </a:rPr>
                        <a:t>2 Reports </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149142678"/>
                  </a:ext>
                </a:extLst>
              </a:tr>
              <a:tr h="797374">
                <a:tc vMerge="1">
                  <a:txBody>
                    <a:bodyPr/>
                    <a:lstStyle/>
                    <a:p>
                      <a:endParaRPr lang="en-ZA"/>
                    </a:p>
                  </a:txBody>
                  <a:tcPr/>
                </a:tc>
                <a:tc>
                  <a:txBody>
                    <a:bodyPr/>
                    <a:lstStyle/>
                    <a:p>
                      <a:r>
                        <a:rPr lang="en-ZA" sz="1800" kern="1200" dirty="0">
                          <a:solidFill>
                            <a:schemeClr val="dk1"/>
                          </a:solidFill>
                          <a:effectLst/>
                          <a:latin typeface="+mn-lt"/>
                          <a:ea typeface="+mn-ea"/>
                          <a:cs typeface="+mn-cs"/>
                        </a:rPr>
                        <a:t>3.2.4 Report on compliance of accredited SDPs implementing skills programmes against QCTO Quality Assurance Standards </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800" kern="1200" dirty="0">
                          <a:solidFill>
                            <a:schemeClr val="dk1"/>
                          </a:solidFill>
                          <a:effectLst/>
                          <a:latin typeface="+mn-lt"/>
                          <a:ea typeface="+mn-ea"/>
                          <a:cs typeface="+mn-cs"/>
                        </a:rPr>
                        <a:t>4 Reports </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2981697016"/>
                  </a:ext>
                </a:extLst>
              </a:tr>
              <a:tr h="1569604">
                <a:tc vMerge="1">
                  <a:txBody>
                    <a:bodyPr/>
                    <a:lstStyle/>
                    <a:p>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r>
                        <a:rPr lang="en-GB" sz="1800" b="0" i="0" u="none" strike="noStrike" kern="1200" baseline="0" dirty="0">
                          <a:solidFill>
                            <a:schemeClr val="dk1"/>
                          </a:solidFill>
                          <a:latin typeface="+mn-lt"/>
                          <a:ea typeface="+mn-ea"/>
                          <a:cs typeface="+mn-cs"/>
                        </a:rPr>
                        <a:t>3.2.5 </a:t>
                      </a:r>
                      <a:r>
                        <a:rPr lang="en-ZA" sz="1800" kern="1200" dirty="0">
                          <a:solidFill>
                            <a:schemeClr val="dk1"/>
                          </a:solidFill>
                          <a:effectLst/>
                          <a:latin typeface="+mn-lt"/>
                          <a:ea typeface="+mn-ea"/>
                          <a:cs typeface="+mn-cs"/>
                        </a:rPr>
                        <a:t>Report on compliance of accredited assessment centres conducting EISAs (External Integrated Summative Assessments) against QCTO Quality Assurance Standards.</a:t>
                      </a:r>
                      <a:r>
                        <a:rPr lang="en-GB" sz="1800" b="0" i="0" u="none" strike="noStrike" kern="1200" baseline="0" dirty="0">
                          <a:solidFill>
                            <a:schemeClr val="dk1"/>
                          </a:solidFill>
                          <a:latin typeface="+mn-lt"/>
                          <a:ea typeface="+mn-ea"/>
                          <a:cs typeface="+mn-cs"/>
                        </a:rPr>
                        <a:t> </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spcAft>
                          <a:spcPts val="0"/>
                        </a:spcAft>
                      </a:pPr>
                      <a:r>
                        <a:rPr lang="en-US" sz="1800" kern="1200" dirty="0">
                          <a:solidFill>
                            <a:schemeClr val="dk1"/>
                          </a:solidFill>
                          <a:effectLst/>
                          <a:latin typeface="+mn-lt"/>
                          <a:ea typeface="+mn-ea"/>
                          <a:cs typeface="+mn-cs"/>
                        </a:rPr>
                        <a:t>2 Reports </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2103433822"/>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48</a:t>
            </a:fld>
            <a:endParaRPr lang="en-ZA" dirty="0"/>
          </a:p>
        </p:txBody>
      </p:sp>
    </p:spTree>
    <p:extLst>
      <p:ext uri="{BB962C8B-B14F-4D97-AF65-F5344CB8AC3E}">
        <p14:creationId xmlns:p14="http://schemas.microsoft.com/office/powerpoint/2010/main" xmlns="" val="27161750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06549897"/>
              </p:ext>
            </p:extLst>
          </p:nvPr>
        </p:nvGraphicFramePr>
        <p:xfrm>
          <a:off x="223520" y="1554480"/>
          <a:ext cx="11744960" cy="3914140"/>
        </p:xfrm>
        <a:graphic>
          <a:graphicData uri="http://schemas.openxmlformats.org/drawingml/2006/table">
            <a:tbl>
              <a:tblPr firstRow="1" firstCol="1" bandRow="1">
                <a:tableStyleId>{073A0DAA-6AF3-43AB-8588-CEC1D06C72B9}</a:tableStyleId>
              </a:tblPr>
              <a:tblGrid>
                <a:gridCol w="2071391">
                  <a:extLst>
                    <a:ext uri="{9D8B030D-6E8A-4147-A177-3AD203B41FA5}">
                      <a16:colId xmlns:a16="http://schemas.microsoft.com/office/drawing/2014/main" xmlns="" val="4040988077"/>
                    </a:ext>
                  </a:extLst>
                </a:gridCol>
                <a:gridCol w="8390042">
                  <a:extLst>
                    <a:ext uri="{9D8B030D-6E8A-4147-A177-3AD203B41FA5}">
                      <a16:colId xmlns:a16="http://schemas.microsoft.com/office/drawing/2014/main" xmlns="" val="625182763"/>
                    </a:ext>
                  </a:extLst>
                </a:gridCol>
                <a:gridCol w="1283527">
                  <a:extLst>
                    <a:ext uri="{9D8B030D-6E8A-4147-A177-3AD203B41FA5}">
                      <a16:colId xmlns:a16="http://schemas.microsoft.com/office/drawing/2014/main" xmlns="" val="3667915143"/>
                    </a:ext>
                  </a:extLst>
                </a:gridCol>
              </a:tblGrid>
              <a:tr h="711662">
                <a:tc>
                  <a:txBody>
                    <a:bodyPr/>
                    <a:lstStyle/>
                    <a:p>
                      <a:pPr algn="ctr">
                        <a:spcBef>
                          <a:spcPts val="300"/>
                        </a:spcBef>
                        <a:spcAft>
                          <a:spcPts val="300"/>
                        </a:spcAft>
                      </a:pPr>
                      <a:r>
                        <a:rPr lang="en-US" sz="1800" dirty="0">
                          <a:effectLst/>
                        </a:rPr>
                        <a:t>Outputs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rPr>
                        <a:t>Output Indicators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rPr>
                        <a:t>Annual Targets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nchor="ctr"/>
                </a:tc>
                <a:extLst>
                  <a:ext uri="{0D108BD9-81ED-4DB2-BD59-A6C34878D82A}">
                    <a16:rowId xmlns:a16="http://schemas.microsoft.com/office/drawing/2014/main" xmlns="" val="2331628776"/>
                  </a:ext>
                </a:extLst>
              </a:tr>
              <a:tr h="3202478">
                <a:tc>
                  <a:txBody>
                    <a:bodyPr/>
                    <a:lstStyle/>
                    <a:p>
                      <a:r>
                        <a:rPr lang="en-ZA" sz="1800" b="0" i="0" u="none" strike="noStrike" kern="1200" baseline="0" dirty="0">
                          <a:solidFill>
                            <a:schemeClr val="lt1"/>
                          </a:solidFill>
                          <a:latin typeface="+mn-lt"/>
                          <a:ea typeface="+mn-ea"/>
                          <a:cs typeface="+mn-cs"/>
                        </a:rPr>
                        <a:t>3.3 Uptake of</a:t>
                      </a:r>
                    </a:p>
                    <a:p>
                      <a:r>
                        <a:rPr lang="en-ZA" sz="1800" b="0" i="0" u="none" strike="noStrike" kern="1200" baseline="0" dirty="0">
                          <a:solidFill>
                            <a:schemeClr val="lt1"/>
                          </a:solidFill>
                          <a:latin typeface="+mn-lt"/>
                          <a:ea typeface="+mn-ea"/>
                          <a:cs typeface="+mn-cs"/>
                        </a:rPr>
                        <a:t>occupational</a:t>
                      </a:r>
                    </a:p>
                    <a:p>
                      <a:r>
                        <a:rPr lang="en-ZA" sz="1800" b="0" i="0" u="none" strike="noStrike" kern="1200" baseline="0" dirty="0">
                          <a:solidFill>
                            <a:schemeClr val="lt1"/>
                          </a:solidFill>
                          <a:latin typeface="+mn-lt"/>
                          <a:ea typeface="+mn-ea"/>
                          <a:cs typeface="+mn-cs"/>
                        </a:rPr>
                        <a:t>qualifications and</a:t>
                      </a:r>
                    </a:p>
                    <a:p>
                      <a:r>
                        <a:rPr lang="en-ZA" sz="1800" b="0" i="0" u="none" strike="noStrike" kern="1200" baseline="0" dirty="0">
                          <a:solidFill>
                            <a:schemeClr val="lt1"/>
                          </a:solidFill>
                          <a:latin typeface="+mn-lt"/>
                          <a:ea typeface="+mn-ea"/>
                          <a:cs typeface="+mn-cs"/>
                        </a:rPr>
                        <a:t>skills programmes by</a:t>
                      </a:r>
                    </a:p>
                    <a:p>
                      <a:r>
                        <a:rPr lang="en-ZA" sz="1800" b="0" i="0" u="none" strike="noStrike" kern="1200" baseline="0" dirty="0">
                          <a:solidFill>
                            <a:schemeClr val="lt1"/>
                          </a:solidFill>
                          <a:latin typeface="+mn-lt"/>
                          <a:ea typeface="+mn-ea"/>
                          <a:cs typeface="+mn-cs"/>
                        </a:rPr>
                        <a:t>TVET Colleges, CET</a:t>
                      </a:r>
                    </a:p>
                    <a:p>
                      <a:r>
                        <a:rPr lang="en-ZA" sz="1800" b="0" i="0" u="none" strike="noStrike" kern="1200" baseline="0" dirty="0">
                          <a:solidFill>
                            <a:schemeClr val="lt1"/>
                          </a:solidFill>
                          <a:latin typeface="+mn-lt"/>
                          <a:ea typeface="+mn-ea"/>
                          <a:cs typeface="+mn-cs"/>
                        </a:rPr>
                        <a:t>Colleges, Universities</a:t>
                      </a:r>
                    </a:p>
                    <a:p>
                      <a:r>
                        <a:rPr lang="en-ZA" sz="1800" b="0" i="0" u="none" strike="noStrike" kern="1200" baseline="0" dirty="0">
                          <a:solidFill>
                            <a:schemeClr val="lt1"/>
                          </a:solidFill>
                          <a:latin typeface="+mn-lt"/>
                          <a:ea typeface="+mn-ea"/>
                          <a:cs typeface="+mn-cs"/>
                        </a:rPr>
                        <a:t>and Private Skills</a:t>
                      </a:r>
                    </a:p>
                    <a:p>
                      <a:r>
                        <a:rPr lang="en-ZA" sz="1800" b="0" i="0" u="none" strike="noStrike" kern="1200" baseline="0" dirty="0">
                          <a:solidFill>
                            <a:schemeClr val="lt1"/>
                          </a:solidFill>
                          <a:latin typeface="+mn-lt"/>
                          <a:ea typeface="+mn-ea"/>
                          <a:cs typeface="+mn-cs"/>
                        </a:rPr>
                        <a:t>Development</a:t>
                      </a:r>
                    </a:p>
                    <a:p>
                      <a:r>
                        <a:rPr lang="en-ZA" sz="1800" b="0" i="0" u="none" strike="noStrike" kern="1200" baseline="0" dirty="0">
                          <a:solidFill>
                            <a:schemeClr val="lt1"/>
                          </a:solidFill>
                          <a:latin typeface="+mn-lt"/>
                          <a:ea typeface="+mn-ea"/>
                          <a:cs typeface="+mn-cs"/>
                        </a:rPr>
                        <a:t>Providers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tc>
                <a:tc>
                  <a:txBody>
                    <a:bodyPr/>
                    <a:lstStyle/>
                    <a:p>
                      <a:r>
                        <a:rPr lang="fr-FR" sz="1800" b="0" i="0" u="none" strike="noStrike" kern="1200" baseline="0" dirty="0">
                          <a:solidFill>
                            <a:schemeClr val="dk1"/>
                          </a:solidFill>
                          <a:latin typeface="+mn-lt"/>
                          <a:ea typeface="+mn-ea"/>
                          <a:cs typeface="+mn-cs"/>
                        </a:rPr>
                        <a:t>3.3.1 </a:t>
                      </a:r>
                      <a:r>
                        <a:rPr lang="en-ZA" sz="1800" kern="1200" dirty="0">
                          <a:solidFill>
                            <a:schemeClr val="dk1"/>
                          </a:solidFill>
                          <a:effectLst/>
                          <a:latin typeface="+mn-lt"/>
                          <a:ea typeface="+mn-ea"/>
                          <a:cs typeface="+mn-cs"/>
                        </a:rPr>
                        <a:t>Report on occupational qualifications, part qualifications and skills programmes in high demand offered by TVET Colleges, CET Colleges, Universities and Private Skills Development Providers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tc>
                <a:tc>
                  <a:txBody>
                    <a:bodyPr/>
                    <a:lstStyle/>
                    <a:p>
                      <a:r>
                        <a:rPr lang="en-ZA" sz="1800" kern="1200" dirty="0">
                          <a:solidFill>
                            <a:schemeClr val="dk1"/>
                          </a:solidFill>
                          <a:effectLst/>
                          <a:latin typeface="+mn-lt"/>
                          <a:ea typeface="+mn-ea"/>
                          <a:cs typeface="+mn-cs"/>
                        </a:rPr>
                        <a:t>Report approved by CEO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3209860042"/>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49</a:t>
            </a:fld>
            <a:endParaRPr lang="en-ZA" dirty="0"/>
          </a:p>
        </p:txBody>
      </p:sp>
    </p:spTree>
    <p:extLst>
      <p:ext uri="{BB962C8B-B14F-4D97-AF65-F5344CB8AC3E}">
        <p14:creationId xmlns:p14="http://schemas.microsoft.com/office/powerpoint/2010/main" xmlns="" val="2224545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354"/>
            <a:ext cx="10515600" cy="1011789"/>
          </a:xfrm>
        </p:spPr>
        <p:txBody>
          <a:bodyPr/>
          <a:lstStyle/>
          <a:p>
            <a:r>
              <a:rPr lang="en-GB" dirty="0"/>
              <a:t>Opening Remarks</a:t>
            </a:r>
            <a:endParaRPr lang="en-ZA" dirty="0"/>
          </a:p>
        </p:txBody>
      </p:sp>
      <p:sp>
        <p:nvSpPr>
          <p:cNvPr id="6" name="Content Placeholder 4"/>
          <p:cNvSpPr txBox="1">
            <a:spLocks/>
          </p:cNvSpPr>
          <p:nvPr/>
        </p:nvSpPr>
        <p:spPr>
          <a:xfrm>
            <a:off x="544287" y="1415143"/>
            <a:ext cx="11321142" cy="48441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000" dirty="0" smtClean="0"/>
              <a:t>The implementation the QCTOs legislative mandate is dependent on the QCTO funding received through the SETA LEVY Grant, the DHET allocation and QCTO fees for services rendered.</a:t>
            </a:r>
          </a:p>
          <a:p>
            <a:pPr lvl="1">
              <a:buFont typeface="Wingdings" panose="05000000000000000000" pitchFamily="2" charset="2"/>
              <a:buChar char="Ø"/>
            </a:pPr>
            <a:r>
              <a:rPr lang="en-GB" sz="3000" dirty="0"/>
              <a:t>The publication of the Draft Regulations for public comment on the proposed SETA Levy Grant funding, in January 2023, of 1% to the QCTO is also welcomed as it allows for a more stable funding framework.</a:t>
            </a:r>
          </a:p>
          <a:p>
            <a:pPr lvl="1">
              <a:buFont typeface="Wingdings" panose="05000000000000000000" pitchFamily="2" charset="2"/>
              <a:buChar char="Ø"/>
            </a:pPr>
            <a:r>
              <a:rPr lang="en-ZA" sz="3000" dirty="0" smtClean="0"/>
              <a:t>The approval of the Grant Regulations will ensure that the QCTO is able to strengthen its Quality Assurance processes (currently Risk Based) by improving capacity and processes to ensure improved quality assurance reporting on the implementation of the OQSF (as per the mandate of the NQF Act) </a:t>
            </a:r>
          </a:p>
          <a:p>
            <a:pPr marL="457200" lvl="1" indent="0">
              <a:buNone/>
            </a:pPr>
            <a:r>
              <a:rPr lang="en-ZA" sz="2900" dirty="0" smtClean="0"/>
              <a:t> </a:t>
            </a:r>
          </a:p>
          <a:p>
            <a:endParaRPr lang="en-ZA" sz="3300" dirty="0" smtClean="0"/>
          </a:p>
          <a:p>
            <a:endParaRPr lang="en-GB" sz="3000" dirty="0"/>
          </a:p>
        </p:txBody>
      </p:sp>
      <p:sp>
        <p:nvSpPr>
          <p:cNvPr id="5" name="Slide Number Placeholder 4"/>
          <p:cNvSpPr>
            <a:spLocks noGrp="1"/>
          </p:cNvSpPr>
          <p:nvPr>
            <p:ph type="sldNum" sz="quarter" idx="12"/>
          </p:nvPr>
        </p:nvSpPr>
        <p:spPr/>
        <p:txBody>
          <a:bodyPr/>
          <a:lstStyle/>
          <a:p>
            <a:fld id="{CCFA6FF4-6049-45A2-8BD4-4A912823597D}" type="slidenum">
              <a:rPr lang="en-ZA" smtClean="0"/>
              <a:pPr/>
              <a:t>5</a:t>
            </a:fld>
            <a:endParaRPr lang="en-ZA" dirty="0"/>
          </a:p>
        </p:txBody>
      </p:sp>
    </p:spTree>
    <p:extLst>
      <p:ext uri="{BB962C8B-B14F-4D97-AF65-F5344CB8AC3E}">
        <p14:creationId xmlns:p14="http://schemas.microsoft.com/office/powerpoint/2010/main" xmlns="" val="103722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a:t>
            </a:r>
          </a:p>
        </p:txBody>
      </p:sp>
      <p:graphicFrame>
        <p:nvGraphicFramePr>
          <p:cNvPr id="5" name="Content Placeholder 3"/>
          <p:cNvGraphicFramePr>
            <a:graphicFrameLocks/>
          </p:cNvGraphicFramePr>
          <p:nvPr>
            <p:extLst>
              <p:ext uri="{D42A27DB-BD31-4B8C-83A1-F6EECF244321}">
                <p14:modId xmlns:p14="http://schemas.microsoft.com/office/powerpoint/2010/main" xmlns="" val="2267495996"/>
              </p:ext>
            </p:extLst>
          </p:nvPr>
        </p:nvGraphicFramePr>
        <p:xfrm>
          <a:off x="223520" y="1860276"/>
          <a:ext cx="11744960" cy="2743200"/>
        </p:xfrm>
        <a:graphic>
          <a:graphicData uri="http://schemas.openxmlformats.org/drawingml/2006/table">
            <a:tbl>
              <a:tblPr firstRow="1" firstCol="1" bandRow="1">
                <a:tableStyleId>{073A0DAA-6AF3-43AB-8588-CEC1D06C72B9}</a:tableStyleId>
              </a:tblPr>
              <a:tblGrid>
                <a:gridCol w="2540945">
                  <a:extLst>
                    <a:ext uri="{9D8B030D-6E8A-4147-A177-3AD203B41FA5}">
                      <a16:colId xmlns:a16="http://schemas.microsoft.com/office/drawing/2014/main" xmlns="" val="4040988077"/>
                    </a:ext>
                  </a:extLst>
                </a:gridCol>
                <a:gridCol w="7920488">
                  <a:extLst>
                    <a:ext uri="{9D8B030D-6E8A-4147-A177-3AD203B41FA5}">
                      <a16:colId xmlns:a16="http://schemas.microsoft.com/office/drawing/2014/main" xmlns="" val="625182763"/>
                    </a:ext>
                  </a:extLst>
                </a:gridCol>
                <a:gridCol w="1283527">
                  <a:extLst>
                    <a:ext uri="{9D8B030D-6E8A-4147-A177-3AD203B41FA5}">
                      <a16:colId xmlns:a16="http://schemas.microsoft.com/office/drawing/2014/main" xmlns="" val="3667915143"/>
                    </a:ext>
                  </a:extLst>
                </a:gridCol>
              </a:tblGrid>
              <a:tr h="508146">
                <a:tc>
                  <a:txBody>
                    <a:bodyPr/>
                    <a:lstStyle/>
                    <a:p>
                      <a:pPr algn="ctr">
                        <a:spcBef>
                          <a:spcPts val="300"/>
                        </a:spcBef>
                        <a:spcAft>
                          <a:spcPts val="300"/>
                        </a:spcAft>
                      </a:pPr>
                      <a:r>
                        <a:rPr lang="en-US" sz="1800" dirty="0">
                          <a:effectLst/>
                          <a:latin typeface="+mn-lt"/>
                        </a:rPr>
                        <a:t>Outputs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Output Indicators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tc>
                  <a:txBody>
                    <a:bodyPr/>
                    <a:lstStyle/>
                    <a:p>
                      <a:pPr algn="ctr">
                        <a:spcBef>
                          <a:spcPts val="300"/>
                        </a:spcBef>
                        <a:spcAft>
                          <a:spcPts val="300"/>
                        </a:spcAft>
                      </a:pPr>
                      <a:r>
                        <a:rPr lang="en-US" sz="1800" dirty="0">
                          <a:effectLst/>
                          <a:latin typeface="+mn-lt"/>
                        </a:rPr>
                        <a:t>Annual Targets</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nchor="ctr"/>
                </a:tc>
                <a:extLst>
                  <a:ext uri="{0D108BD9-81ED-4DB2-BD59-A6C34878D82A}">
                    <a16:rowId xmlns:a16="http://schemas.microsoft.com/office/drawing/2014/main" xmlns="" val="2331628776"/>
                  </a:ext>
                </a:extLst>
              </a:tr>
              <a:tr h="41934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lt1"/>
                          </a:solidFill>
                          <a:effectLst/>
                          <a:latin typeface="+mn-lt"/>
                          <a:ea typeface="+mn-ea"/>
                          <a:cs typeface="+mn-cs"/>
                        </a:rPr>
                        <a:t>4.1 Research on issues of importance to the development and implementation of the OQSF conducted or commissioned and published</a:t>
                      </a:r>
                    </a:p>
                    <a:p>
                      <a:pPr>
                        <a:spcAft>
                          <a:spcPts val="0"/>
                        </a:spcAft>
                      </a:pPr>
                      <a:endParaRPr lang="en-ZA" sz="1800" dirty="0">
                        <a:effectLst/>
                        <a:latin typeface="+mn-lt"/>
                        <a:ea typeface="Yu Mincho"/>
                        <a:cs typeface="Times New Roman" panose="02020603050405020304" pitchFamily="18" charset="0"/>
                      </a:endParaRPr>
                    </a:p>
                  </a:txBody>
                  <a:tcPr marL="68580" marR="68580" marT="0" marB="0"/>
                </a:tc>
                <a:tc>
                  <a:txBody>
                    <a:bodyPr/>
                    <a:lstStyle/>
                    <a:p>
                      <a:r>
                        <a:rPr lang="en-ZA" sz="1800" dirty="0">
                          <a:effectLst/>
                          <a:latin typeface="+mn-lt"/>
                          <a:ea typeface="Yu Mincho"/>
                        </a:rPr>
                        <a:t>4.1.1 Number of Research reports approved by the CEO</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r>
                        <a:rPr lang="en-ZA" sz="1800" kern="1200" dirty="0">
                          <a:solidFill>
                            <a:schemeClr val="dk1"/>
                          </a:solidFill>
                          <a:effectLst/>
                          <a:latin typeface="+mn-lt"/>
                          <a:ea typeface="+mn-ea"/>
                          <a:cs typeface="+mn-cs"/>
                        </a:rPr>
                        <a:t>3</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3209860042"/>
                  </a:ext>
                </a:extLst>
              </a:tr>
              <a:tr h="1527513">
                <a:tc vMerge="1">
                  <a:txBody>
                    <a:bodyPr/>
                    <a:lstStyle/>
                    <a:p>
                      <a:pPr>
                        <a:spcAft>
                          <a:spcPts val="0"/>
                        </a:spcAft>
                      </a:pPr>
                      <a:endParaRPr lang="en-ZA" sz="1200" dirty="0">
                        <a:effectLst/>
                        <a:latin typeface="Calibri" panose="020F0502020204030204" pitchFamily="34" charset="0"/>
                        <a:ea typeface="Yu Mincho"/>
                        <a:cs typeface="Times New Roman" panose="02020603050405020304" pitchFamily="18" charset="0"/>
                      </a:endParaRPr>
                    </a:p>
                  </a:txBody>
                  <a:tcPr marL="68580" marR="68580" marT="0" marB="0"/>
                </a:tc>
                <a:tc>
                  <a:txBody>
                    <a:bodyPr/>
                    <a:lstStyle/>
                    <a:p>
                      <a:r>
                        <a:rPr lang="en-GB" sz="1800" dirty="0">
                          <a:effectLst/>
                          <a:latin typeface="+mn-lt"/>
                          <a:ea typeface="Times New Roman" panose="02020603050405020304" pitchFamily="18" charset="0"/>
                          <a:cs typeface="Times New Roman" panose="02020603050405020304" pitchFamily="18" charset="0"/>
                        </a:rPr>
                        <a:t>4.1.2</a:t>
                      </a:r>
                      <a:r>
                        <a:rPr lang="en-GB" sz="1800" baseline="0" dirty="0">
                          <a:effectLst/>
                          <a:latin typeface="+mn-lt"/>
                          <a:ea typeface="Times New Roman" panose="02020603050405020304" pitchFamily="18" charset="0"/>
                          <a:cs typeface="Times New Roman" panose="02020603050405020304" pitchFamily="18" charset="0"/>
                        </a:rPr>
                        <a:t> </a:t>
                      </a:r>
                      <a:r>
                        <a:rPr lang="en-ZA" sz="1800" kern="1200" dirty="0">
                          <a:solidFill>
                            <a:schemeClr val="dk1"/>
                          </a:solidFill>
                          <a:effectLst/>
                          <a:latin typeface="+mn-lt"/>
                          <a:ea typeface="+mn-ea"/>
                          <a:cs typeface="+mn-cs"/>
                        </a:rPr>
                        <a:t>Research Bulletin published online</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tc>
                  <a:txBody>
                    <a:bodyPr/>
                    <a:lstStyle/>
                    <a:p>
                      <a:pPr algn="ctr"/>
                      <a:r>
                        <a:rPr lang="en-GB" sz="1800" dirty="0">
                          <a:effectLst/>
                          <a:latin typeface="+mn-lt"/>
                          <a:ea typeface="Times New Roman" panose="02020603050405020304" pitchFamily="18" charset="0"/>
                          <a:cs typeface="Times New Roman" panose="02020603050405020304" pitchFamily="18" charset="0"/>
                        </a:rPr>
                        <a:t>1</a:t>
                      </a:r>
                      <a:endParaRPr lang="en-ZA" sz="1800" dirty="0">
                        <a:effectLst/>
                        <a:latin typeface="+mn-lt"/>
                        <a:ea typeface="Times New Roman" panose="02020603050405020304" pitchFamily="18" charset="0"/>
                        <a:cs typeface="Times New Roman" panose="02020603050405020304" pitchFamily="18" charset="0"/>
                      </a:endParaRPr>
                    </a:p>
                  </a:txBody>
                  <a:tcPr marL="26881" marR="26881" marT="0" marB="0"/>
                </a:tc>
                <a:extLst>
                  <a:ext uri="{0D108BD9-81ED-4DB2-BD59-A6C34878D82A}">
                    <a16:rowId xmlns:a16="http://schemas.microsoft.com/office/drawing/2014/main" xmlns="" val="3900919136"/>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50</a:t>
            </a:fld>
            <a:endParaRPr lang="en-ZA" dirty="0"/>
          </a:p>
        </p:txBody>
      </p:sp>
    </p:spTree>
    <p:extLst>
      <p:ext uri="{BB962C8B-B14F-4D97-AF65-F5344CB8AC3E}">
        <p14:creationId xmlns:p14="http://schemas.microsoft.com/office/powerpoint/2010/main" xmlns="" val="22287317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Overview of </a:t>
            </a:r>
            <a:r>
              <a:rPr lang="en-ZA" dirty="0" smtClean="0"/>
              <a:t>2023/24 </a:t>
            </a:r>
            <a:r>
              <a:rPr lang="en-ZA" dirty="0"/>
              <a:t>budget and MTEF estimates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85078799"/>
              </p:ext>
            </p:extLst>
          </p:nvPr>
        </p:nvGraphicFramePr>
        <p:xfrm>
          <a:off x="1267097" y="1844338"/>
          <a:ext cx="10239105" cy="4316977"/>
        </p:xfrm>
        <a:graphic>
          <a:graphicData uri="http://schemas.openxmlformats.org/drawingml/2006/table">
            <a:tbl>
              <a:tblPr firstRow="1" bandRow="1">
                <a:tableStyleId>{073A0DAA-6AF3-43AB-8588-CEC1D06C72B9}</a:tableStyleId>
              </a:tblPr>
              <a:tblGrid>
                <a:gridCol w="2552855">
                  <a:extLst>
                    <a:ext uri="{9D8B030D-6E8A-4147-A177-3AD203B41FA5}">
                      <a16:colId xmlns:a16="http://schemas.microsoft.com/office/drawing/2014/main" xmlns="" val="2730856780"/>
                    </a:ext>
                  </a:extLst>
                </a:gridCol>
                <a:gridCol w="1542787">
                  <a:extLst>
                    <a:ext uri="{9D8B030D-6E8A-4147-A177-3AD203B41FA5}">
                      <a16:colId xmlns:a16="http://schemas.microsoft.com/office/drawing/2014/main" xmlns="" val="2531240691"/>
                    </a:ext>
                  </a:extLst>
                </a:gridCol>
                <a:gridCol w="2047821">
                  <a:extLst>
                    <a:ext uri="{9D8B030D-6E8A-4147-A177-3AD203B41FA5}">
                      <a16:colId xmlns:a16="http://schemas.microsoft.com/office/drawing/2014/main" xmlns="" val="3491875338"/>
                    </a:ext>
                  </a:extLst>
                </a:gridCol>
                <a:gridCol w="2047821">
                  <a:extLst>
                    <a:ext uri="{9D8B030D-6E8A-4147-A177-3AD203B41FA5}">
                      <a16:colId xmlns:a16="http://schemas.microsoft.com/office/drawing/2014/main" xmlns="" val="366331212"/>
                    </a:ext>
                  </a:extLst>
                </a:gridCol>
                <a:gridCol w="2047821">
                  <a:extLst>
                    <a:ext uri="{9D8B030D-6E8A-4147-A177-3AD203B41FA5}">
                      <a16:colId xmlns:a16="http://schemas.microsoft.com/office/drawing/2014/main" xmlns="" val="631882237"/>
                    </a:ext>
                  </a:extLst>
                </a:gridCol>
              </a:tblGrid>
              <a:tr h="519438">
                <a:tc>
                  <a:txBody>
                    <a:bodyPr/>
                    <a:lstStyle/>
                    <a:p>
                      <a:endParaRPr lang="en-ZA" dirty="0"/>
                    </a:p>
                  </a:txBody>
                  <a:tcPr/>
                </a:tc>
                <a:tc>
                  <a:txBody>
                    <a:bodyPr/>
                    <a:lstStyle/>
                    <a:p>
                      <a:pPr algn="ctr"/>
                      <a:r>
                        <a:rPr lang="en-ZA" b="1" dirty="0"/>
                        <a:t>2022/23</a:t>
                      </a:r>
                    </a:p>
                  </a:txBody>
                  <a:tcPr/>
                </a:tc>
                <a:tc>
                  <a:txBody>
                    <a:bodyPr/>
                    <a:lstStyle/>
                    <a:p>
                      <a:pPr algn="ctr"/>
                      <a:r>
                        <a:rPr lang="en-ZA" b="1" dirty="0"/>
                        <a:t>2023/24</a:t>
                      </a:r>
                    </a:p>
                  </a:txBody>
                  <a:tcPr/>
                </a:tc>
                <a:tc>
                  <a:txBody>
                    <a:bodyPr/>
                    <a:lstStyle/>
                    <a:p>
                      <a:pPr algn="ctr"/>
                      <a:r>
                        <a:rPr lang="en-ZA" b="1" dirty="0"/>
                        <a:t>2024/25</a:t>
                      </a:r>
                    </a:p>
                  </a:txBody>
                  <a:tcPr/>
                </a:tc>
                <a:tc>
                  <a:txBody>
                    <a:bodyPr/>
                    <a:lstStyle/>
                    <a:p>
                      <a:pPr algn="ctr"/>
                      <a:r>
                        <a:rPr lang="en-ZA" b="1" dirty="0"/>
                        <a:t>2025/26</a:t>
                      </a:r>
                    </a:p>
                  </a:txBody>
                  <a:tcPr/>
                </a:tc>
                <a:extLst>
                  <a:ext uri="{0D108BD9-81ED-4DB2-BD59-A6C34878D82A}">
                    <a16:rowId xmlns:a16="http://schemas.microsoft.com/office/drawing/2014/main" xmlns="" val="2143590337"/>
                  </a:ext>
                </a:extLst>
              </a:tr>
              <a:tr h="619501">
                <a:tc>
                  <a:txBody>
                    <a:bodyPr/>
                    <a:lstStyle/>
                    <a:p>
                      <a:endParaRPr lang="en-ZA" dirty="0">
                        <a:solidFill>
                          <a:schemeClr val="bg1"/>
                        </a:solidFill>
                      </a:endParaRP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rPr>
                        <a:t>R’000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rPr>
                        <a:t>R’000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rPr>
                        <a:t>R’000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rPr>
                        <a:t>R’000</a:t>
                      </a:r>
                    </a:p>
                  </a:txBody>
                  <a:tcPr/>
                </a:tc>
                <a:extLst>
                  <a:ext uri="{0D108BD9-81ED-4DB2-BD59-A6C34878D82A}">
                    <a16:rowId xmlns:a16="http://schemas.microsoft.com/office/drawing/2014/main" xmlns="" val="646410724"/>
                  </a:ext>
                </a:extLst>
              </a:tr>
              <a:tr h="519438">
                <a:tc>
                  <a:txBody>
                    <a:bodyPr/>
                    <a:lstStyle/>
                    <a:p>
                      <a:r>
                        <a:rPr lang="en-ZA" dirty="0">
                          <a:solidFill>
                            <a:schemeClr val="bg1"/>
                          </a:solidFill>
                        </a:rPr>
                        <a:t>DHET Grant</a:t>
                      </a:r>
                    </a:p>
                  </a:txBody>
                  <a:tcPr>
                    <a:solidFill>
                      <a:schemeClr val="tx1"/>
                    </a:solidFill>
                  </a:tcPr>
                </a:tc>
                <a:tc>
                  <a:txBody>
                    <a:bodyPr/>
                    <a:lstStyle/>
                    <a:p>
                      <a:pPr algn="r"/>
                      <a:r>
                        <a:rPr lang="en-ZA" dirty="0"/>
                        <a:t>28 506</a:t>
                      </a:r>
                    </a:p>
                  </a:txBody>
                  <a:tcPr/>
                </a:tc>
                <a:tc>
                  <a:txBody>
                    <a:bodyPr/>
                    <a:lstStyle/>
                    <a:p>
                      <a:pPr algn="r"/>
                      <a:r>
                        <a:rPr lang="en-ZA" dirty="0"/>
                        <a:t>29 741</a:t>
                      </a:r>
                    </a:p>
                  </a:txBody>
                  <a:tcPr/>
                </a:tc>
                <a:tc>
                  <a:txBody>
                    <a:bodyPr/>
                    <a:lstStyle/>
                    <a:p>
                      <a:pPr algn="r"/>
                      <a:r>
                        <a:rPr lang="en-ZA" dirty="0"/>
                        <a:t>31 031</a:t>
                      </a:r>
                    </a:p>
                  </a:txBody>
                  <a:tcPr/>
                </a:tc>
                <a:tc>
                  <a:txBody>
                    <a:bodyPr/>
                    <a:lstStyle/>
                    <a:p>
                      <a:pPr algn="r"/>
                      <a:r>
                        <a:rPr lang="en-ZA" dirty="0"/>
                        <a:t>32 376</a:t>
                      </a:r>
                    </a:p>
                  </a:txBody>
                  <a:tcPr/>
                </a:tc>
                <a:extLst>
                  <a:ext uri="{0D108BD9-81ED-4DB2-BD59-A6C34878D82A}">
                    <a16:rowId xmlns:a16="http://schemas.microsoft.com/office/drawing/2014/main" xmlns="" val="701920850"/>
                  </a:ext>
                </a:extLst>
              </a:tr>
              <a:tr h="519438">
                <a:tc>
                  <a:txBody>
                    <a:bodyPr/>
                    <a:lstStyle/>
                    <a:p>
                      <a:r>
                        <a:rPr lang="en-ZA" dirty="0">
                          <a:solidFill>
                            <a:schemeClr val="bg1"/>
                          </a:solidFill>
                        </a:rPr>
                        <a:t>SETA Grant</a:t>
                      </a:r>
                    </a:p>
                  </a:txBody>
                  <a:tcPr>
                    <a:solidFill>
                      <a:schemeClr val="tx1"/>
                    </a:solidFill>
                  </a:tcPr>
                </a:tc>
                <a:tc>
                  <a:txBody>
                    <a:bodyPr/>
                    <a:lstStyle/>
                    <a:p>
                      <a:pPr algn="r"/>
                      <a:r>
                        <a:rPr lang="en-ZA" dirty="0"/>
                        <a:t>96 147</a:t>
                      </a:r>
                    </a:p>
                  </a:txBody>
                  <a:tcPr/>
                </a:tc>
                <a:tc>
                  <a:txBody>
                    <a:bodyPr/>
                    <a:lstStyle/>
                    <a:p>
                      <a:pPr algn="r"/>
                      <a:r>
                        <a:rPr lang="en-ZA" dirty="0"/>
                        <a:t>111 646</a:t>
                      </a:r>
                    </a:p>
                  </a:txBody>
                  <a:tcPr/>
                </a:tc>
                <a:tc>
                  <a:txBody>
                    <a:bodyPr/>
                    <a:lstStyle/>
                    <a:p>
                      <a:pPr algn="r"/>
                      <a:r>
                        <a:rPr lang="en-ZA" dirty="0"/>
                        <a:t>117 228</a:t>
                      </a:r>
                    </a:p>
                  </a:txBody>
                  <a:tcPr/>
                </a:tc>
                <a:tc>
                  <a:txBody>
                    <a:bodyPr/>
                    <a:lstStyle/>
                    <a:p>
                      <a:pPr algn="r"/>
                      <a:r>
                        <a:rPr lang="en-ZA" dirty="0"/>
                        <a:t>123 090</a:t>
                      </a:r>
                    </a:p>
                  </a:txBody>
                  <a:tcPr/>
                </a:tc>
                <a:extLst>
                  <a:ext uri="{0D108BD9-81ED-4DB2-BD59-A6C34878D82A}">
                    <a16:rowId xmlns:a16="http://schemas.microsoft.com/office/drawing/2014/main" xmlns="" val="215809272"/>
                  </a:ext>
                </a:extLst>
              </a:tr>
              <a:tr h="404931">
                <a:tc>
                  <a:txBody>
                    <a:bodyPr/>
                    <a:lstStyle/>
                    <a:p>
                      <a:r>
                        <a:rPr lang="en-ZA" sz="1800" b="0" i="0" u="none" strike="noStrike" kern="1200" baseline="0" dirty="0">
                          <a:solidFill>
                            <a:schemeClr val="bg1"/>
                          </a:solidFill>
                          <a:latin typeface="+mn-lt"/>
                          <a:ea typeface="+mn-ea"/>
                          <a:cs typeface="+mn-cs"/>
                        </a:rPr>
                        <a:t>Certification Services</a:t>
                      </a:r>
                      <a:endParaRPr lang="en-ZA" dirty="0">
                        <a:solidFill>
                          <a:schemeClr val="bg1"/>
                        </a:solidFill>
                      </a:endParaRPr>
                    </a:p>
                  </a:txBody>
                  <a:tcPr>
                    <a:solidFill>
                      <a:schemeClr val="tx1"/>
                    </a:solidFill>
                  </a:tcPr>
                </a:tc>
                <a:tc>
                  <a:txBody>
                    <a:bodyPr/>
                    <a:lstStyle/>
                    <a:p>
                      <a:pPr algn="r"/>
                      <a:r>
                        <a:rPr lang="en-ZA" dirty="0"/>
                        <a:t>1</a:t>
                      </a:r>
                      <a:r>
                        <a:rPr lang="en-ZA" baseline="0" dirty="0"/>
                        <a:t> 400</a:t>
                      </a:r>
                      <a:endParaRPr lang="en-ZA" dirty="0"/>
                    </a:p>
                  </a:txBody>
                  <a:tcPr/>
                </a:tc>
                <a:tc>
                  <a:txBody>
                    <a:bodyPr/>
                    <a:lstStyle/>
                    <a:p>
                      <a:pPr algn="r"/>
                      <a:r>
                        <a:rPr lang="en-ZA" dirty="0"/>
                        <a:t>1</a:t>
                      </a:r>
                      <a:r>
                        <a:rPr lang="en-ZA" baseline="0" dirty="0"/>
                        <a:t> 470</a:t>
                      </a:r>
                      <a:endParaRPr lang="en-ZA" dirty="0"/>
                    </a:p>
                  </a:txBody>
                  <a:tcPr/>
                </a:tc>
                <a:tc>
                  <a:txBody>
                    <a:bodyPr/>
                    <a:lstStyle/>
                    <a:p>
                      <a:pPr algn="r"/>
                      <a:r>
                        <a:rPr lang="en-ZA" dirty="0"/>
                        <a:t>1</a:t>
                      </a:r>
                      <a:r>
                        <a:rPr lang="en-ZA" baseline="0" dirty="0"/>
                        <a:t> 580</a:t>
                      </a:r>
                      <a:endParaRPr lang="en-ZA" dirty="0"/>
                    </a:p>
                  </a:txBody>
                  <a:tcPr/>
                </a:tc>
                <a:tc>
                  <a:txBody>
                    <a:bodyPr/>
                    <a:lstStyle/>
                    <a:p>
                      <a:pPr algn="r"/>
                      <a:r>
                        <a:rPr lang="en-ZA" dirty="0"/>
                        <a:t>1</a:t>
                      </a:r>
                      <a:r>
                        <a:rPr lang="en-ZA" baseline="0" dirty="0"/>
                        <a:t> 758</a:t>
                      </a:r>
                      <a:endParaRPr lang="en-ZA" dirty="0"/>
                    </a:p>
                  </a:txBody>
                  <a:tcPr/>
                </a:tc>
                <a:extLst>
                  <a:ext uri="{0D108BD9-81ED-4DB2-BD59-A6C34878D82A}">
                    <a16:rowId xmlns:a16="http://schemas.microsoft.com/office/drawing/2014/main" xmlns="" val="1001098615"/>
                  </a:ext>
                </a:extLst>
              </a:tr>
              <a:tr h="404931">
                <a:tc>
                  <a:txBody>
                    <a:bodyPr/>
                    <a:lstStyle/>
                    <a:p>
                      <a:r>
                        <a:rPr lang="en-ZA" sz="1800" b="0" i="0" u="none" strike="noStrike" kern="1200" baseline="0" dirty="0">
                          <a:solidFill>
                            <a:schemeClr val="bg1"/>
                          </a:solidFill>
                          <a:latin typeface="+mn-lt"/>
                          <a:ea typeface="+mn-ea"/>
                          <a:cs typeface="+mn-cs"/>
                        </a:rPr>
                        <a:t>Accreditation Services</a:t>
                      </a:r>
                      <a:endParaRPr lang="en-ZA" dirty="0">
                        <a:solidFill>
                          <a:schemeClr val="bg1"/>
                        </a:solidFill>
                      </a:endParaRPr>
                    </a:p>
                  </a:txBody>
                  <a:tcPr>
                    <a:solidFill>
                      <a:schemeClr val="tx1"/>
                    </a:solidFill>
                  </a:tcPr>
                </a:tc>
                <a:tc>
                  <a:txBody>
                    <a:bodyPr/>
                    <a:lstStyle/>
                    <a:p>
                      <a:pPr algn="r"/>
                      <a:r>
                        <a:rPr lang="en-ZA" dirty="0"/>
                        <a:t>2 000</a:t>
                      </a:r>
                    </a:p>
                  </a:txBody>
                  <a:tcPr/>
                </a:tc>
                <a:tc>
                  <a:txBody>
                    <a:bodyPr/>
                    <a:lstStyle/>
                    <a:p>
                      <a:pPr algn="r"/>
                      <a:r>
                        <a:rPr lang="en-ZA" dirty="0"/>
                        <a:t>2 100</a:t>
                      </a:r>
                    </a:p>
                  </a:txBody>
                  <a:tcPr/>
                </a:tc>
                <a:tc>
                  <a:txBody>
                    <a:bodyPr/>
                    <a:lstStyle/>
                    <a:p>
                      <a:pPr algn="r"/>
                      <a:r>
                        <a:rPr lang="en-ZA" dirty="0"/>
                        <a:t>2 255</a:t>
                      </a:r>
                    </a:p>
                  </a:txBody>
                  <a:tcPr/>
                </a:tc>
                <a:tc>
                  <a:txBody>
                    <a:bodyPr/>
                    <a:lstStyle/>
                    <a:p>
                      <a:pPr algn="r"/>
                      <a:r>
                        <a:rPr lang="en-ZA" dirty="0"/>
                        <a:t>2 468</a:t>
                      </a:r>
                    </a:p>
                  </a:txBody>
                  <a:tcPr/>
                </a:tc>
                <a:extLst>
                  <a:ext uri="{0D108BD9-81ED-4DB2-BD59-A6C34878D82A}">
                    <a16:rowId xmlns:a16="http://schemas.microsoft.com/office/drawing/2014/main" xmlns="" val="3626097150"/>
                  </a:ext>
                </a:extLst>
              </a:tr>
              <a:tr h="404931">
                <a:tc>
                  <a:txBody>
                    <a:bodyPr/>
                    <a:lstStyle/>
                    <a:p>
                      <a:r>
                        <a:rPr lang="en-ZA" sz="1800" b="0" i="0" u="none" strike="noStrike" kern="1200" baseline="0" dirty="0">
                          <a:solidFill>
                            <a:schemeClr val="bg1"/>
                          </a:solidFill>
                          <a:latin typeface="+mn-lt"/>
                          <a:ea typeface="+mn-ea"/>
                          <a:cs typeface="+mn-cs"/>
                        </a:rPr>
                        <a:t>Interest Received</a:t>
                      </a:r>
                      <a:endParaRPr lang="en-ZA" dirty="0">
                        <a:solidFill>
                          <a:schemeClr val="bg1"/>
                        </a:solidFill>
                      </a:endParaRPr>
                    </a:p>
                  </a:txBody>
                  <a:tcPr>
                    <a:solidFill>
                      <a:schemeClr val="tx1"/>
                    </a:solidFill>
                  </a:tcPr>
                </a:tc>
                <a:tc>
                  <a:txBody>
                    <a:bodyPr/>
                    <a:lstStyle/>
                    <a:p>
                      <a:pPr algn="r"/>
                      <a:r>
                        <a:rPr lang="en-ZA" dirty="0"/>
                        <a:t>1 200</a:t>
                      </a:r>
                    </a:p>
                  </a:txBody>
                  <a:tcPr/>
                </a:tc>
                <a:tc>
                  <a:txBody>
                    <a:bodyPr/>
                    <a:lstStyle/>
                    <a:p>
                      <a:pPr algn="r"/>
                      <a:r>
                        <a:rPr lang="en-ZA" dirty="0"/>
                        <a:t>1 236</a:t>
                      </a:r>
                    </a:p>
                  </a:txBody>
                  <a:tcPr/>
                </a:tc>
                <a:tc>
                  <a:txBody>
                    <a:bodyPr/>
                    <a:lstStyle/>
                    <a:p>
                      <a:pPr algn="r"/>
                      <a:r>
                        <a:rPr lang="en-ZA" dirty="0"/>
                        <a:t>1 332</a:t>
                      </a:r>
                    </a:p>
                  </a:txBody>
                  <a:tcPr/>
                </a:tc>
                <a:tc>
                  <a:txBody>
                    <a:bodyPr/>
                    <a:lstStyle/>
                    <a:p>
                      <a:pPr algn="r"/>
                      <a:r>
                        <a:rPr lang="en-ZA" dirty="0"/>
                        <a:t>1 470</a:t>
                      </a:r>
                    </a:p>
                  </a:txBody>
                  <a:tcPr/>
                </a:tc>
                <a:extLst>
                  <a:ext uri="{0D108BD9-81ED-4DB2-BD59-A6C34878D82A}">
                    <a16:rowId xmlns:a16="http://schemas.microsoft.com/office/drawing/2014/main" xmlns="" val="94417689"/>
                  </a:ext>
                </a:extLst>
              </a:tr>
              <a:tr h="404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chemeClr val="bg1"/>
                          </a:solidFill>
                        </a:rPr>
                        <a:t>Approved</a:t>
                      </a:r>
                      <a:r>
                        <a:rPr lang="en-ZA" baseline="0" dirty="0">
                          <a:solidFill>
                            <a:schemeClr val="bg1"/>
                          </a:solidFill>
                        </a:rPr>
                        <a:t> Surplus</a:t>
                      </a:r>
                      <a:endParaRPr lang="en-ZA" dirty="0">
                        <a:solidFill>
                          <a:schemeClr val="bg1"/>
                        </a:solidFill>
                      </a:endParaRPr>
                    </a:p>
                  </a:txBody>
                  <a:tcPr>
                    <a:solidFill>
                      <a:schemeClr val="tx1"/>
                    </a:solidFill>
                  </a:tcPr>
                </a:tc>
                <a:tc>
                  <a:txBody>
                    <a:bodyPr/>
                    <a:lstStyle/>
                    <a:p>
                      <a:pPr algn="r"/>
                      <a:r>
                        <a:rPr lang="en-ZA" dirty="0"/>
                        <a:t>-</a:t>
                      </a:r>
                    </a:p>
                  </a:txBody>
                  <a:tcPr/>
                </a:tc>
                <a:tc>
                  <a:txBody>
                    <a:bodyPr/>
                    <a:lstStyle/>
                    <a:p>
                      <a:pPr algn="r"/>
                      <a:r>
                        <a:rPr lang="en-ZA" dirty="0"/>
                        <a:t>-</a:t>
                      </a:r>
                    </a:p>
                  </a:txBody>
                  <a:tcPr/>
                </a:tc>
                <a:tc>
                  <a:txBody>
                    <a:bodyPr/>
                    <a:lstStyle/>
                    <a:p>
                      <a:pPr algn="r"/>
                      <a:r>
                        <a:rPr lang="en-ZA" dirty="0"/>
                        <a:t>-</a:t>
                      </a:r>
                    </a:p>
                  </a:txBody>
                  <a:tcPr/>
                </a:tc>
                <a:tc>
                  <a:txBody>
                    <a:bodyPr/>
                    <a:lstStyle/>
                    <a:p>
                      <a:pPr algn="r"/>
                      <a:r>
                        <a:rPr lang="en-ZA" dirty="0"/>
                        <a:t>-</a:t>
                      </a:r>
                    </a:p>
                  </a:txBody>
                  <a:tcPr/>
                </a:tc>
                <a:extLst>
                  <a:ext uri="{0D108BD9-81ED-4DB2-BD59-A6C34878D82A}">
                    <a16:rowId xmlns:a16="http://schemas.microsoft.com/office/drawing/2014/main" xmlns="" val="2360232503"/>
                  </a:ext>
                </a:extLst>
              </a:tr>
              <a:tr h="519438">
                <a:tc>
                  <a:txBody>
                    <a:bodyPr/>
                    <a:lstStyle/>
                    <a:p>
                      <a:r>
                        <a:rPr lang="en-ZA" b="1" dirty="0">
                          <a:solidFill>
                            <a:schemeClr val="bg1"/>
                          </a:solidFill>
                        </a:rPr>
                        <a:t>Total</a:t>
                      </a:r>
                    </a:p>
                  </a:txBody>
                  <a:tcPr>
                    <a:solidFill>
                      <a:schemeClr val="tx1"/>
                    </a:solidFill>
                  </a:tcPr>
                </a:tc>
                <a:tc>
                  <a:txBody>
                    <a:bodyPr/>
                    <a:lstStyle/>
                    <a:p>
                      <a:pPr algn="r"/>
                      <a:r>
                        <a:rPr lang="en-ZA" b="1" dirty="0"/>
                        <a:t>129 253</a:t>
                      </a:r>
                    </a:p>
                  </a:txBody>
                  <a:tcPr/>
                </a:tc>
                <a:tc>
                  <a:txBody>
                    <a:bodyPr/>
                    <a:lstStyle/>
                    <a:p>
                      <a:pPr algn="r"/>
                      <a:r>
                        <a:rPr lang="en-ZA" b="1" dirty="0"/>
                        <a:t>146 193</a:t>
                      </a:r>
                    </a:p>
                  </a:txBody>
                  <a:tcPr/>
                </a:tc>
                <a:tc>
                  <a:txBody>
                    <a:bodyPr/>
                    <a:lstStyle/>
                    <a:p>
                      <a:pPr algn="r"/>
                      <a:r>
                        <a:rPr lang="en-ZA" b="1" dirty="0"/>
                        <a:t>153 426</a:t>
                      </a:r>
                    </a:p>
                  </a:txBody>
                  <a:tcPr/>
                </a:tc>
                <a:tc>
                  <a:txBody>
                    <a:bodyPr/>
                    <a:lstStyle/>
                    <a:p>
                      <a:pPr algn="r"/>
                      <a:r>
                        <a:rPr lang="en-ZA" b="1" dirty="0"/>
                        <a:t>161 162</a:t>
                      </a:r>
                    </a:p>
                  </a:txBody>
                  <a:tcPr/>
                </a:tc>
                <a:extLst>
                  <a:ext uri="{0D108BD9-81ED-4DB2-BD59-A6C34878D82A}">
                    <a16:rowId xmlns:a16="http://schemas.microsoft.com/office/drawing/2014/main" xmlns="" val="2704944676"/>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51</a:t>
            </a:fld>
            <a:endParaRPr lang="en-ZA" dirty="0"/>
          </a:p>
        </p:txBody>
      </p:sp>
    </p:spTree>
    <p:extLst>
      <p:ext uri="{BB962C8B-B14F-4D97-AF65-F5344CB8AC3E}">
        <p14:creationId xmlns:p14="http://schemas.microsoft.com/office/powerpoint/2010/main" xmlns="" val="20404899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687"/>
            <a:ext cx="10515600" cy="914399"/>
          </a:xfrm>
        </p:spPr>
        <p:txBody>
          <a:bodyPr>
            <a:normAutofit/>
          </a:bodyPr>
          <a:lstStyle/>
          <a:p>
            <a:r>
              <a:rPr lang="en-ZA" sz="3600" dirty="0"/>
              <a:t>Expenditure Estimates Per Programme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55356697"/>
              </p:ext>
            </p:extLst>
          </p:nvPr>
        </p:nvGraphicFramePr>
        <p:xfrm>
          <a:off x="71918" y="1415142"/>
          <a:ext cx="11684652" cy="4941209"/>
        </p:xfrm>
        <a:graphic>
          <a:graphicData uri="http://schemas.openxmlformats.org/drawingml/2006/table">
            <a:tbl>
              <a:tblPr firstRow="1" bandRow="1">
                <a:tableStyleId>{073A0DAA-6AF3-43AB-8588-CEC1D06C72B9}</a:tableStyleId>
              </a:tblPr>
              <a:tblGrid>
                <a:gridCol w="4957263">
                  <a:extLst>
                    <a:ext uri="{9D8B030D-6E8A-4147-A177-3AD203B41FA5}">
                      <a16:colId xmlns:a16="http://schemas.microsoft.com/office/drawing/2014/main" xmlns="" val="2356418473"/>
                    </a:ext>
                  </a:extLst>
                </a:gridCol>
                <a:gridCol w="1740864">
                  <a:extLst>
                    <a:ext uri="{9D8B030D-6E8A-4147-A177-3AD203B41FA5}">
                      <a16:colId xmlns:a16="http://schemas.microsoft.com/office/drawing/2014/main" xmlns="" val="201113853"/>
                    </a:ext>
                  </a:extLst>
                </a:gridCol>
                <a:gridCol w="1740864">
                  <a:extLst>
                    <a:ext uri="{9D8B030D-6E8A-4147-A177-3AD203B41FA5}">
                      <a16:colId xmlns:a16="http://schemas.microsoft.com/office/drawing/2014/main" xmlns="" val="3874668314"/>
                    </a:ext>
                  </a:extLst>
                </a:gridCol>
                <a:gridCol w="1630082">
                  <a:extLst>
                    <a:ext uri="{9D8B030D-6E8A-4147-A177-3AD203B41FA5}">
                      <a16:colId xmlns:a16="http://schemas.microsoft.com/office/drawing/2014/main" xmlns="" val="2084730619"/>
                    </a:ext>
                  </a:extLst>
                </a:gridCol>
                <a:gridCol w="1615579">
                  <a:extLst>
                    <a:ext uri="{9D8B030D-6E8A-4147-A177-3AD203B41FA5}">
                      <a16:colId xmlns:a16="http://schemas.microsoft.com/office/drawing/2014/main" xmlns="" val="1702698495"/>
                    </a:ext>
                  </a:extLst>
                </a:gridCol>
              </a:tblGrid>
              <a:tr h="397036">
                <a:tc>
                  <a:txBody>
                    <a:bodyPr/>
                    <a:lstStyle/>
                    <a:p>
                      <a:pPr algn="ctr"/>
                      <a:endParaRPr lang="en-ZA" b="1" dirty="0"/>
                    </a:p>
                  </a:txBody>
                  <a:tcPr/>
                </a:tc>
                <a:tc>
                  <a:txBody>
                    <a:bodyPr/>
                    <a:lstStyle/>
                    <a:p>
                      <a:pPr algn="ctr"/>
                      <a:endParaRPr lang="en-ZA" b="1" dirty="0"/>
                    </a:p>
                  </a:txBody>
                  <a:tcPr anchor="ctr"/>
                </a:tc>
                <a:tc gridSpan="3">
                  <a:txBody>
                    <a:bodyPr/>
                    <a:lstStyle/>
                    <a:p>
                      <a:pPr algn="ctr"/>
                      <a:r>
                        <a:rPr lang="en-ZA" b="1" dirty="0"/>
                        <a:t>Projections</a:t>
                      </a: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4059006056"/>
                  </a:ext>
                </a:extLst>
              </a:tr>
              <a:tr h="397036">
                <a:tc rowSpan="2">
                  <a:txBody>
                    <a:bodyPr/>
                    <a:lstStyle/>
                    <a:p>
                      <a:pPr algn="ctr"/>
                      <a:r>
                        <a:rPr lang="en-ZA" b="1" dirty="0">
                          <a:solidFill>
                            <a:schemeClr val="bg1"/>
                          </a:solidFill>
                        </a:rPr>
                        <a:t>Programmes </a:t>
                      </a:r>
                    </a:p>
                  </a:txBody>
                  <a:tcPr anchor="ctr">
                    <a:solidFill>
                      <a:schemeClr val="tx1"/>
                    </a:solidFill>
                  </a:tcPr>
                </a:tc>
                <a:tc>
                  <a:txBody>
                    <a:bodyPr/>
                    <a:lstStyle/>
                    <a:p>
                      <a:pPr algn="ctr"/>
                      <a:r>
                        <a:rPr lang="en-ZA" b="1" dirty="0"/>
                        <a:t>2022/23</a:t>
                      </a:r>
                    </a:p>
                  </a:txBody>
                  <a:tcPr anchor="ctr"/>
                </a:tc>
                <a:tc>
                  <a:txBody>
                    <a:bodyPr/>
                    <a:lstStyle/>
                    <a:p>
                      <a:pPr algn="ctr"/>
                      <a:r>
                        <a:rPr lang="en-ZA" b="1" dirty="0"/>
                        <a:t>2023/24</a:t>
                      </a:r>
                    </a:p>
                  </a:txBody>
                  <a:tcPr anchor="ctr"/>
                </a:tc>
                <a:tc>
                  <a:txBody>
                    <a:bodyPr/>
                    <a:lstStyle/>
                    <a:p>
                      <a:pPr algn="ctr"/>
                      <a:r>
                        <a:rPr lang="en-ZA" b="1" dirty="0"/>
                        <a:t>2024/25</a:t>
                      </a:r>
                    </a:p>
                  </a:txBody>
                  <a:tcPr anchor="ctr"/>
                </a:tc>
                <a:tc>
                  <a:txBody>
                    <a:bodyPr/>
                    <a:lstStyle/>
                    <a:p>
                      <a:pPr algn="ctr"/>
                      <a:r>
                        <a:rPr lang="en-ZA" b="1" dirty="0"/>
                        <a:t>2025/26</a:t>
                      </a:r>
                    </a:p>
                  </a:txBody>
                  <a:tcPr anchor="ctr"/>
                </a:tc>
                <a:extLst>
                  <a:ext uri="{0D108BD9-81ED-4DB2-BD59-A6C34878D82A}">
                    <a16:rowId xmlns:a16="http://schemas.microsoft.com/office/drawing/2014/main" xmlns="" val="4134512772"/>
                  </a:ext>
                </a:extLst>
              </a:tr>
              <a:tr h="1082330">
                <a:tc vMerge="1">
                  <a:txBody>
                    <a:bodyPr/>
                    <a:lstStyle/>
                    <a:p>
                      <a:pPr algn="ctr"/>
                      <a:endParaRPr lang="en-ZA" b="1"/>
                    </a:p>
                  </a:txBody>
                  <a:tcPr/>
                </a:tc>
                <a:tc>
                  <a:txBody>
                    <a:bodyPr/>
                    <a:lstStyle/>
                    <a:p>
                      <a:pPr algn="ctr"/>
                      <a:r>
                        <a:rPr lang="en-ZA" b="1" dirty="0"/>
                        <a:t>R’000</a:t>
                      </a:r>
                    </a:p>
                  </a:txBody>
                  <a:tcPr anchor="ctr"/>
                </a:tc>
                <a:tc>
                  <a:txBody>
                    <a:bodyPr/>
                    <a:lstStyle/>
                    <a:p>
                      <a:pPr algn="ctr"/>
                      <a:r>
                        <a:rPr lang="en-ZA" b="1" dirty="0"/>
                        <a:t>R’000</a:t>
                      </a:r>
                    </a:p>
                  </a:txBody>
                  <a:tcPr anchor="ctr"/>
                </a:tc>
                <a:tc>
                  <a:txBody>
                    <a:bodyPr/>
                    <a:lstStyle/>
                    <a:p>
                      <a:pPr algn="ctr"/>
                      <a:r>
                        <a:rPr lang="en-ZA" b="1" dirty="0"/>
                        <a:t>R’000</a:t>
                      </a:r>
                    </a:p>
                  </a:txBody>
                  <a:tcPr anchor="ctr"/>
                </a:tc>
                <a:tc>
                  <a:txBody>
                    <a:bodyPr/>
                    <a:lstStyle/>
                    <a:p>
                      <a:pPr algn="ctr"/>
                      <a:r>
                        <a:rPr lang="en-ZA" b="1" dirty="0"/>
                        <a:t>R’000</a:t>
                      </a:r>
                    </a:p>
                  </a:txBody>
                  <a:tcPr anchor="ctr"/>
                </a:tc>
                <a:extLst>
                  <a:ext uri="{0D108BD9-81ED-4DB2-BD59-A6C34878D82A}">
                    <a16:rowId xmlns:a16="http://schemas.microsoft.com/office/drawing/2014/main" xmlns="" val="2298826205"/>
                  </a:ext>
                </a:extLst>
              </a:tr>
              <a:tr h="397036">
                <a:tc>
                  <a:txBody>
                    <a:bodyPr/>
                    <a:lstStyle/>
                    <a:p>
                      <a:pPr marL="342900" indent="-342900">
                        <a:buAutoNum type="arabicPeriod"/>
                      </a:pPr>
                      <a:r>
                        <a:rPr lang="en-ZA" dirty="0">
                          <a:solidFill>
                            <a:schemeClr val="bg1"/>
                          </a:solidFill>
                        </a:rPr>
                        <a:t>Administration</a:t>
                      </a:r>
                    </a:p>
                  </a:txBody>
                  <a:tcPr>
                    <a:solidFill>
                      <a:schemeClr val="tx1"/>
                    </a:solidFill>
                  </a:tcPr>
                </a:tc>
                <a:tc>
                  <a:txBody>
                    <a:bodyPr/>
                    <a:lstStyle/>
                    <a:p>
                      <a:pPr algn="r"/>
                      <a:r>
                        <a:rPr lang="en-ZA" sz="1800" b="0" i="0" u="none" strike="noStrike" kern="1200" baseline="0" dirty="0">
                          <a:solidFill>
                            <a:schemeClr val="dk1"/>
                          </a:solidFill>
                          <a:latin typeface="+mn-lt"/>
                          <a:ea typeface="+mn-ea"/>
                          <a:cs typeface="+mn-cs"/>
                        </a:rPr>
                        <a:t>66 051</a:t>
                      </a:r>
                      <a:endParaRPr lang="en-ZA" dirty="0"/>
                    </a:p>
                  </a:txBody>
                  <a:tcPr/>
                </a:tc>
                <a:tc>
                  <a:txBody>
                    <a:bodyPr/>
                    <a:lstStyle/>
                    <a:p>
                      <a:pPr algn="r"/>
                      <a:r>
                        <a:rPr lang="en-ZA" sz="1800" b="0" i="0" u="none" strike="noStrike" kern="1200" baseline="0" dirty="0">
                          <a:solidFill>
                            <a:schemeClr val="dk1"/>
                          </a:solidFill>
                          <a:latin typeface="+mn-lt"/>
                          <a:ea typeface="+mn-ea"/>
                          <a:cs typeface="+mn-cs"/>
                        </a:rPr>
                        <a:t>75 660</a:t>
                      </a:r>
                      <a:endParaRPr lang="en-ZA" dirty="0"/>
                    </a:p>
                  </a:txBody>
                  <a:tcPr/>
                </a:tc>
                <a:tc>
                  <a:txBody>
                    <a:bodyPr/>
                    <a:lstStyle/>
                    <a:p>
                      <a:pPr algn="r"/>
                      <a:r>
                        <a:rPr lang="en-ZA" sz="1800" b="0" i="0" u="none" strike="noStrike" kern="1200" baseline="0" dirty="0">
                          <a:solidFill>
                            <a:schemeClr val="dk1"/>
                          </a:solidFill>
                          <a:latin typeface="+mn-lt"/>
                          <a:ea typeface="+mn-ea"/>
                          <a:cs typeface="+mn-cs"/>
                        </a:rPr>
                        <a:t>79 366</a:t>
                      </a:r>
                      <a:endParaRPr lang="en-ZA" dirty="0"/>
                    </a:p>
                  </a:txBody>
                  <a:tcPr/>
                </a:tc>
                <a:tc>
                  <a:txBody>
                    <a:bodyPr/>
                    <a:lstStyle/>
                    <a:p>
                      <a:pPr algn="r"/>
                      <a:r>
                        <a:rPr lang="en-ZA" sz="1800" b="0" i="0" u="none" strike="noStrike" kern="1200" baseline="0" dirty="0">
                          <a:solidFill>
                            <a:schemeClr val="dk1"/>
                          </a:solidFill>
                          <a:latin typeface="+mn-lt"/>
                          <a:ea typeface="+mn-ea"/>
                          <a:cs typeface="+mn-cs"/>
                        </a:rPr>
                        <a:t>83 399</a:t>
                      </a:r>
                      <a:endParaRPr lang="en-ZA" dirty="0"/>
                    </a:p>
                  </a:txBody>
                  <a:tcPr/>
                </a:tc>
                <a:extLst>
                  <a:ext uri="{0D108BD9-81ED-4DB2-BD59-A6C34878D82A}">
                    <a16:rowId xmlns:a16="http://schemas.microsoft.com/office/drawing/2014/main" xmlns="" val="1314651222"/>
                  </a:ext>
                </a:extLst>
              </a:tr>
              <a:tr h="900145">
                <a:tc>
                  <a:txBody>
                    <a:bodyPr/>
                    <a:lstStyle/>
                    <a:p>
                      <a:r>
                        <a:rPr lang="en-ZA" dirty="0">
                          <a:solidFill>
                            <a:schemeClr val="bg1"/>
                          </a:solidFill>
                        </a:rPr>
                        <a:t>2. Occupational Qualifications Management, Assessment and Certification</a:t>
                      </a:r>
                    </a:p>
                  </a:txBody>
                  <a:tcPr>
                    <a:solidFill>
                      <a:schemeClr val="tx1"/>
                    </a:solidFill>
                  </a:tcPr>
                </a:tc>
                <a:tc>
                  <a:txBody>
                    <a:bodyPr/>
                    <a:lstStyle/>
                    <a:p>
                      <a:pPr algn="r"/>
                      <a:r>
                        <a:rPr lang="en-ZA" sz="1800" b="0" i="0" u="none" strike="noStrike" kern="1200" baseline="0" dirty="0">
                          <a:solidFill>
                            <a:schemeClr val="dk1"/>
                          </a:solidFill>
                          <a:latin typeface="+mn-lt"/>
                          <a:ea typeface="+mn-ea"/>
                          <a:cs typeface="+mn-cs"/>
                        </a:rPr>
                        <a:t>22 805</a:t>
                      </a:r>
                      <a:endParaRPr lang="en-ZA" dirty="0"/>
                    </a:p>
                  </a:txBody>
                  <a:tcPr/>
                </a:tc>
                <a:tc>
                  <a:txBody>
                    <a:bodyPr/>
                    <a:lstStyle/>
                    <a:p>
                      <a:pPr algn="r"/>
                      <a:r>
                        <a:rPr lang="en-ZA" sz="1800" b="0" i="0" u="none" strike="noStrike" kern="1200" baseline="0" dirty="0">
                          <a:solidFill>
                            <a:schemeClr val="dk1"/>
                          </a:solidFill>
                          <a:latin typeface="+mn-lt"/>
                          <a:ea typeface="+mn-ea"/>
                          <a:cs typeface="+mn-cs"/>
                        </a:rPr>
                        <a:t>25 450</a:t>
                      </a:r>
                      <a:endParaRPr lang="en-ZA" dirty="0"/>
                    </a:p>
                  </a:txBody>
                  <a:tcPr/>
                </a:tc>
                <a:tc>
                  <a:txBody>
                    <a:bodyPr/>
                    <a:lstStyle/>
                    <a:p>
                      <a:pPr algn="r"/>
                      <a:r>
                        <a:rPr lang="en-ZA" sz="1800" b="0" i="0" u="none" strike="noStrike" kern="1200" baseline="0" dirty="0">
                          <a:solidFill>
                            <a:schemeClr val="dk1"/>
                          </a:solidFill>
                          <a:latin typeface="+mn-lt"/>
                          <a:ea typeface="+mn-ea"/>
                          <a:cs typeface="+mn-cs"/>
                        </a:rPr>
                        <a:t>26 722</a:t>
                      </a:r>
                      <a:endParaRPr lang="en-ZA" dirty="0"/>
                    </a:p>
                  </a:txBody>
                  <a:tcPr/>
                </a:tc>
                <a:tc>
                  <a:txBody>
                    <a:bodyPr/>
                    <a:lstStyle/>
                    <a:p>
                      <a:pPr algn="r"/>
                      <a:r>
                        <a:rPr lang="en-ZA" sz="1800" b="0" i="0" u="none" strike="noStrike" kern="1200" baseline="0" dirty="0">
                          <a:solidFill>
                            <a:schemeClr val="dk1"/>
                          </a:solidFill>
                          <a:latin typeface="+mn-lt"/>
                          <a:ea typeface="+mn-ea"/>
                          <a:cs typeface="+mn-cs"/>
                        </a:rPr>
                        <a:t>28 058</a:t>
                      </a:r>
                      <a:endParaRPr lang="en-ZA" dirty="0"/>
                    </a:p>
                  </a:txBody>
                  <a:tcPr/>
                </a:tc>
                <a:extLst>
                  <a:ext uri="{0D108BD9-81ED-4DB2-BD59-A6C34878D82A}">
                    <a16:rowId xmlns:a16="http://schemas.microsoft.com/office/drawing/2014/main" xmlns="" val="1915152762"/>
                  </a:ext>
                </a:extLst>
              </a:tr>
              <a:tr h="685295">
                <a:tc>
                  <a:txBody>
                    <a:bodyPr/>
                    <a:lstStyle/>
                    <a:p>
                      <a:r>
                        <a:rPr lang="en-ZA" dirty="0">
                          <a:solidFill>
                            <a:schemeClr val="bg1"/>
                          </a:solidFill>
                        </a:rPr>
                        <a:t>3. Occupational Qualifications</a:t>
                      </a:r>
                      <a:r>
                        <a:rPr lang="en-ZA" baseline="0" dirty="0">
                          <a:solidFill>
                            <a:schemeClr val="bg1"/>
                          </a:solidFill>
                        </a:rPr>
                        <a:t> Quality Assurance</a:t>
                      </a:r>
                      <a:endParaRPr lang="en-ZA" dirty="0">
                        <a:solidFill>
                          <a:schemeClr val="bg1"/>
                        </a:solidFill>
                      </a:endParaRPr>
                    </a:p>
                  </a:txBody>
                  <a:tcPr>
                    <a:solidFill>
                      <a:schemeClr val="tx1"/>
                    </a:solidFill>
                  </a:tcPr>
                </a:tc>
                <a:tc>
                  <a:txBody>
                    <a:bodyPr/>
                    <a:lstStyle/>
                    <a:p>
                      <a:pPr algn="r"/>
                      <a:r>
                        <a:rPr lang="en-ZA" sz="1800" b="0" i="0" u="none" strike="noStrike" kern="1200" baseline="0" dirty="0">
                          <a:solidFill>
                            <a:schemeClr val="dk1"/>
                          </a:solidFill>
                          <a:latin typeface="+mn-lt"/>
                          <a:ea typeface="+mn-ea"/>
                          <a:cs typeface="+mn-cs"/>
                        </a:rPr>
                        <a:t>36 530</a:t>
                      </a:r>
                      <a:endParaRPr lang="en-ZA" dirty="0"/>
                    </a:p>
                  </a:txBody>
                  <a:tcPr/>
                </a:tc>
                <a:tc>
                  <a:txBody>
                    <a:bodyPr/>
                    <a:lstStyle/>
                    <a:p>
                      <a:pPr algn="r"/>
                      <a:r>
                        <a:rPr lang="en-ZA" sz="1800" b="0" i="0" u="none" strike="noStrike" kern="1200" baseline="0" dirty="0">
                          <a:solidFill>
                            <a:schemeClr val="dk1"/>
                          </a:solidFill>
                          <a:latin typeface="+mn-lt"/>
                          <a:ea typeface="+mn-ea"/>
                          <a:cs typeface="+mn-cs"/>
                        </a:rPr>
                        <a:t>40 767</a:t>
                      </a:r>
                      <a:endParaRPr lang="en-ZA" dirty="0"/>
                    </a:p>
                  </a:txBody>
                  <a:tcPr/>
                </a:tc>
                <a:tc>
                  <a:txBody>
                    <a:bodyPr/>
                    <a:lstStyle/>
                    <a:p>
                      <a:pPr algn="r"/>
                      <a:r>
                        <a:rPr lang="en-ZA" sz="1800" b="0" i="0" u="none" strike="noStrike" kern="1200" baseline="0" dirty="0">
                          <a:solidFill>
                            <a:schemeClr val="dk1"/>
                          </a:solidFill>
                          <a:latin typeface="+mn-lt"/>
                          <a:ea typeface="+mn-ea"/>
                          <a:cs typeface="+mn-cs"/>
                        </a:rPr>
                        <a:t>42 806</a:t>
                      </a:r>
                      <a:endParaRPr lang="en-ZA" dirty="0"/>
                    </a:p>
                  </a:txBody>
                  <a:tcPr/>
                </a:tc>
                <a:tc>
                  <a:txBody>
                    <a:bodyPr/>
                    <a:lstStyle/>
                    <a:p>
                      <a:pPr algn="r"/>
                      <a:r>
                        <a:rPr lang="en-ZA" sz="1800" b="0" i="0" u="none" strike="noStrike" kern="1200" baseline="0" dirty="0">
                          <a:solidFill>
                            <a:schemeClr val="dk1"/>
                          </a:solidFill>
                          <a:latin typeface="+mn-lt"/>
                          <a:ea typeface="+mn-ea"/>
                          <a:cs typeface="+mn-cs"/>
                        </a:rPr>
                        <a:t>44 946</a:t>
                      </a:r>
                      <a:endParaRPr lang="en-ZA" dirty="0"/>
                    </a:p>
                  </a:txBody>
                  <a:tcPr/>
                </a:tc>
                <a:extLst>
                  <a:ext uri="{0D108BD9-81ED-4DB2-BD59-A6C34878D82A}">
                    <a16:rowId xmlns:a16="http://schemas.microsoft.com/office/drawing/2014/main" xmlns="" val="2226872351"/>
                  </a:ext>
                </a:extLst>
              </a:tr>
              <a:tr h="685295">
                <a:tc>
                  <a:txBody>
                    <a:bodyPr/>
                    <a:lstStyle/>
                    <a:p>
                      <a:r>
                        <a:rPr lang="en-ZA" dirty="0">
                          <a:solidFill>
                            <a:schemeClr val="bg1"/>
                          </a:solidFill>
                        </a:rPr>
                        <a:t>4. Research Analysis</a:t>
                      </a:r>
                    </a:p>
                  </a:txBody>
                  <a:tcPr>
                    <a:solidFill>
                      <a:schemeClr val="tx1"/>
                    </a:solidFill>
                  </a:tcPr>
                </a:tc>
                <a:tc>
                  <a:txBody>
                    <a:bodyPr/>
                    <a:lstStyle/>
                    <a:p>
                      <a:pPr algn="r"/>
                      <a:r>
                        <a:rPr lang="en-ZA" sz="1800" b="0" i="0" u="none" strike="noStrike" kern="1200" baseline="0" dirty="0">
                          <a:solidFill>
                            <a:schemeClr val="dk1"/>
                          </a:solidFill>
                          <a:latin typeface="+mn-lt"/>
                          <a:ea typeface="+mn-ea"/>
                          <a:cs typeface="+mn-cs"/>
                        </a:rPr>
                        <a:t>3 867</a:t>
                      </a:r>
                      <a:endParaRPr lang="en-ZA" dirty="0"/>
                    </a:p>
                  </a:txBody>
                  <a:tcPr/>
                </a:tc>
                <a:tc>
                  <a:txBody>
                    <a:bodyPr/>
                    <a:lstStyle/>
                    <a:p>
                      <a:pPr algn="r"/>
                      <a:r>
                        <a:rPr lang="en-ZA" sz="1800" b="0" i="0" u="none" strike="noStrike" kern="1200" baseline="0" dirty="0">
                          <a:solidFill>
                            <a:schemeClr val="dk1"/>
                          </a:solidFill>
                          <a:latin typeface="+mn-lt"/>
                          <a:ea typeface="+mn-ea"/>
                          <a:cs typeface="+mn-cs"/>
                        </a:rPr>
                        <a:t>4 316</a:t>
                      </a:r>
                      <a:endParaRPr lang="en-ZA" dirty="0"/>
                    </a:p>
                  </a:txBody>
                  <a:tcPr/>
                </a:tc>
                <a:tc>
                  <a:txBody>
                    <a:bodyPr/>
                    <a:lstStyle/>
                    <a:p>
                      <a:pPr algn="r"/>
                      <a:r>
                        <a:rPr lang="en-ZA" sz="1800" b="0" i="0" u="none" strike="noStrike" kern="1200" baseline="0" dirty="0">
                          <a:solidFill>
                            <a:schemeClr val="dk1"/>
                          </a:solidFill>
                          <a:latin typeface="+mn-lt"/>
                          <a:ea typeface="+mn-ea"/>
                          <a:cs typeface="+mn-cs"/>
                        </a:rPr>
                        <a:t>4 532</a:t>
                      </a:r>
                      <a:endParaRPr lang="en-ZA" dirty="0"/>
                    </a:p>
                  </a:txBody>
                  <a:tcPr/>
                </a:tc>
                <a:tc>
                  <a:txBody>
                    <a:bodyPr/>
                    <a:lstStyle/>
                    <a:p>
                      <a:pPr algn="r"/>
                      <a:r>
                        <a:rPr lang="en-ZA" sz="1800" b="0" i="0" u="none" strike="noStrike" kern="1200" baseline="0" dirty="0">
                          <a:solidFill>
                            <a:schemeClr val="dk1"/>
                          </a:solidFill>
                          <a:latin typeface="+mn-lt"/>
                          <a:ea typeface="+mn-ea"/>
                          <a:cs typeface="+mn-cs"/>
                        </a:rPr>
                        <a:t>4 758</a:t>
                      </a:r>
                      <a:endParaRPr lang="en-ZA" dirty="0"/>
                    </a:p>
                  </a:txBody>
                  <a:tcPr/>
                </a:tc>
                <a:extLst>
                  <a:ext uri="{0D108BD9-81ED-4DB2-BD59-A6C34878D82A}">
                    <a16:rowId xmlns:a16="http://schemas.microsoft.com/office/drawing/2014/main" xmlns="" val="3587665470"/>
                  </a:ext>
                </a:extLst>
              </a:tr>
              <a:tr h="397036">
                <a:tc>
                  <a:txBody>
                    <a:bodyPr/>
                    <a:lstStyle/>
                    <a:p>
                      <a:r>
                        <a:rPr lang="en-ZA" b="1" dirty="0"/>
                        <a:t>Total</a:t>
                      </a:r>
                    </a:p>
                  </a:txBody>
                  <a:tcPr/>
                </a:tc>
                <a:tc>
                  <a:txBody>
                    <a:bodyPr/>
                    <a:lstStyle/>
                    <a:p>
                      <a:pPr algn="r"/>
                      <a:r>
                        <a:rPr lang="en-ZA" sz="1800" b="1" i="0" u="none" strike="noStrike" kern="1200" baseline="0" dirty="0">
                          <a:solidFill>
                            <a:schemeClr val="dk1"/>
                          </a:solidFill>
                          <a:latin typeface="+mn-lt"/>
                          <a:ea typeface="+mn-ea"/>
                          <a:cs typeface="+mn-cs"/>
                        </a:rPr>
                        <a:t>129 253</a:t>
                      </a:r>
                      <a:endParaRPr lang="en-ZA" b="1" dirty="0"/>
                    </a:p>
                  </a:txBody>
                  <a:tcPr/>
                </a:tc>
                <a:tc>
                  <a:txBody>
                    <a:bodyPr/>
                    <a:lstStyle/>
                    <a:p>
                      <a:pPr algn="r"/>
                      <a:r>
                        <a:rPr lang="en-ZA" sz="1800" b="1" i="0" u="none" strike="noStrike" kern="1200" baseline="0" dirty="0">
                          <a:solidFill>
                            <a:schemeClr val="dk1"/>
                          </a:solidFill>
                          <a:latin typeface="+mn-lt"/>
                          <a:ea typeface="+mn-ea"/>
                          <a:cs typeface="+mn-cs"/>
                        </a:rPr>
                        <a:t>146 193</a:t>
                      </a:r>
                      <a:endParaRPr lang="en-ZA" b="1" dirty="0"/>
                    </a:p>
                  </a:txBody>
                  <a:tcPr/>
                </a:tc>
                <a:tc>
                  <a:txBody>
                    <a:bodyPr/>
                    <a:lstStyle/>
                    <a:p>
                      <a:pPr algn="r"/>
                      <a:r>
                        <a:rPr lang="en-ZA" sz="1800" b="1" i="0" u="none" strike="noStrike" kern="1200" baseline="0" dirty="0">
                          <a:solidFill>
                            <a:schemeClr val="dk1"/>
                          </a:solidFill>
                          <a:latin typeface="+mn-lt"/>
                          <a:ea typeface="+mn-ea"/>
                          <a:cs typeface="+mn-cs"/>
                        </a:rPr>
                        <a:t>153 426</a:t>
                      </a:r>
                      <a:endParaRPr lang="en-ZA" b="1" dirty="0"/>
                    </a:p>
                  </a:txBody>
                  <a:tcPr/>
                </a:tc>
                <a:tc>
                  <a:txBody>
                    <a:bodyPr/>
                    <a:lstStyle/>
                    <a:p>
                      <a:pPr algn="r"/>
                      <a:r>
                        <a:rPr lang="en-ZA" sz="1800" b="1" i="0" u="none" strike="noStrike" kern="1200" baseline="0" dirty="0">
                          <a:solidFill>
                            <a:schemeClr val="dk1"/>
                          </a:solidFill>
                          <a:latin typeface="+mn-lt"/>
                          <a:ea typeface="+mn-ea"/>
                          <a:cs typeface="+mn-cs"/>
                        </a:rPr>
                        <a:t>161 162</a:t>
                      </a:r>
                      <a:endParaRPr lang="en-ZA" b="1" dirty="0"/>
                    </a:p>
                  </a:txBody>
                  <a:tcPr/>
                </a:tc>
                <a:extLst>
                  <a:ext uri="{0D108BD9-81ED-4DB2-BD59-A6C34878D82A}">
                    <a16:rowId xmlns:a16="http://schemas.microsoft.com/office/drawing/2014/main" xmlns="" val="509771470"/>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52</a:t>
            </a:fld>
            <a:endParaRPr lang="en-ZA" dirty="0"/>
          </a:p>
        </p:txBody>
      </p:sp>
    </p:spTree>
    <p:extLst>
      <p:ext uri="{BB962C8B-B14F-4D97-AF65-F5344CB8AC3E}">
        <p14:creationId xmlns:p14="http://schemas.microsoft.com/office/powerpoint/2010/main" xmlns="" val="14570133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a:t>Expenditure Estimates Per Classification</a:t>
            </a:r>
          </a:p>
        </p:txBody>
      </p:sp>
      <p:graphicFrame>
        <p:nvGraphicFramePr>
          <p:cNvPr id="8" name="Content Placeholder 4"/>
          <p:cNvGraphicFramePr>
            <a:graphicFrameLocks noGrp="1"/>
          </p:cNvGraphicFramePr>
          <p:nvPr>
            <p:ph idx="1"/>
            <p:extLst>
              <p:ext uri="{D42A27DB-BD31-4B8C-83A1-F6EECF244321}">
                <p14:modId xmlns:p14="http://schemas.microsoft.com/office/powerpoint/2010/main" xmlns="" val="3463358948"/>
              </p:ext>
            </p:extLst>
          </p:nvPr>
        </p:nvGraphicFramePr>
        <p:xfrm>
          <a:off x="253674" y="1690688"/>
          <a:ext cx="11684652" cy="3861027"/>
        </p:xfrm>
        <a:graphic>
          <a:graphicData uri="http://schemas.openxmlformats.org/drawingml/2006/table">
            <a:tbl>
              <a:tblPr firstRow="1" bandRow="1">
                <a:tableStyleId>{073A0DAA-6AF3-43AB-8588-CEC1D06C72B9}</a:tableStyleId>
              </a:tblPr>
              <a:tblGrid>
                <a:gridCol w="4957263">
                  <a:extLst>
                    <a:ext uri="{9D8B030D-6E8A-4147-A177-3AD203B41FA5}">
                      <a16:colId xmlns:a16="http://schemas.microsoft.com/office/drawing/2014/main" xmlns="" val="2356418473"/>
                    </a:ext>
                  </a:extLst>
                </a:gridCol>
                <a:gridCol w="1740864">
                  <a:extLst>
                    <a:ext uri="{9D8B030D-6E8A-4147-A177-3AD203B41FA5}">
                      <a16:colId xmlns:a16="http://schemas.microsoft.com/office/drawing/2014/main" xmlns="" val="201113853"/>
                    </a:ext>
                  </a:extLst>
                </a:gridCol>
                <a:gridCol w="1740864">
                  <a:extLst>
                    <a:ext uri="{9D8B030D-6E8A-4147-A177-3AD203B41FA5}">
                      <a16:colId xmlns:a16="http://schemas.microsoft.com/office/drawing/2014/main" xmlns="" val="3874668314"/>
                    </a:ext>
                  </a:extLst>
                </a:gridCol>
                <a:gridCol w="1630082">
                  <a:extLst>
                    <a:ext uri="{9D8B030D-6E8A-4147-A177-3AD203B41FA5}">
                      <a16:colId xmlns:a16="http://schemas.microsoft.com/office/drawing/2014/main" xmlns="" val="2084730619"/>
                    </a:ext>
                  </a:extLst>
                </a:gridCol>
                <a:gridCol w="1615579">
                  <a:extLst>
                    <a:ext uri="{9D8B030D-6E8A-4147-A177-3AD203B41FA5}">
                      <a16:colId xmlns:a16="http://schemas.microsoft.com/office/drawing/2014/main" xmlns="" val="1702698495"/>
                    </a:ext>
                  </a:extLst>
                </a:gridCol>
              </a:tblGrid>
              <a:tr h="503427">
                <a:tc>
                  <a:txBody>
                    <a:bodyPr/>
                    <a:lstStyle/>
                    <a:p>
                      <a:pPr algn="ctr"/>
                      <a:endParaRPr lang="en-ZA" b="1" dirty="0"/>
                    </a:p>
                  </a:txBody>
                  <a:tcPr/>
                </a:tc>
                <a:tc>
                  <a:txBody>
                    <a:bodyPr/>
                    <a:lstStyle/>
                    <a:p>
                      <a:pPr algn="ctr"/>
                      <a:endParaRPr lang="en-ZA" b="1" dirty="0"/>
                    </a:p>
                  </a:txBody>
                  <a:tcPr anchor="ctr"/>
                </a:tc>
                <a:tc gridSpan="3">
                  <a:txBody>
                    <a:bodyPr/>
                    <a:lstStyle/>
                    <a:p>
                      <a:pPr algn="ctr"/>
                      <a:r>
                        <a:rPr lang="en-ZA" b="1" dirty="0"/>
                        <a:t>Projections</a:t>
                      </a: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4059006056"/>
                  </a:ext>
                </a:extLst>
              </a:tr>
              <a:tr h="50342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b="1" dirty="0">
                          <a:solidFill>
                            <a:schemeClr val="bg1"/>
                          </a:solidFill>
                        </a:rPr>
                        <a:t>Classification </a:t>
                      </a:r>
                    </a:p>
                  </a:txBody>
                  <a:tcPr anchor="ctr">
                    <a:solidFill>
                      <a:schemeClr val="tx1"/>
                    </a:solidFill>
                  </a:tcPr>
                </a:tc>
                <a:tc>
                  <a:txBody>
                    <a:bodyPr/>
                    <a:lstStyle/>
                    <a:p>
                      <a:pPr algn="ctr"/>
                      <a:r>
                        <a:rPr lang="en-ZA" b="1" dirty="0"/>
                        <a:t>2022/23</a:t>
                      </a:r>
                    </a:p>
                  </a:txBody>
                  <a:tcPr anchor="ctr"/>
                </a:tc>
                <a:tc>
                  <a:txBody>
                    <a:bodyPr/>
                    <a:lstStyle/>
                    <a:p>
                      <a:pPr algn="ctr"/>
                      <a:r>
                        <a:rPr lang="en-ZA" b="1" dirty="0"/>
                        <a:t>2023/24</a:t>
                      </a:r>
                    </a:p>
                  </a:txBody>
                  <a:tcPr anchor="ctr"/>
                </a:tc>
                <a:tc>
                  <a:txBody>
                    <a:bodyPr/>
                    <a:lstStyle/>
                    <a:p>
                      <a:pPr algn="ctr"/>
                      <a:r>
                        <a:rPr lang="en-ZA" b="1" dirty="0"/>
                        <a:t>2024/25</a:t>
                      </a:r>
                    </a:p>
                  </a:txBody>
                  <a:tcPr anchor="ctr"/>
                </a:tc>
                <a:tc>
                  <a:txBody>
                    <a:bodyPr/>
                    <a:lstStyle/>
                    <a:p>
                      <a:pPr algn="ctr"/>
                      <a:r>
                        <a:rPr lang="en-ZA" b="1" dirty="0"/>
                        <a:t>2025/26</a:t>
                      </a:r>
                    </a:p>
                  </a:txBody>
                  <a:tcPr anchor="ctr"/>
                </a:tc>
                <a:extLst>
                  <a:ext uri="{0D108BD9-81ED-4DB2-BD59-A6C34878D82A}">
                    <a16:rowId xmlns:a16="http://schemas.microsoft.com/office/drawing/2014/main" xmlns="" val="4134512772"/>
                  </a:ext>
                </a:extLst>
              </a:tr>
              <a:tr h="582667">
                <a:tc vMerge="1">
                  <a:txBody>
                    <a:bodyPr/>
                    <a:lstStyle/>
                    <a:p>
                      <a:pPr algn="ctr"/>
                      <a:endParaRPr lang="en-ZA" b="1"/>
                    </a:p>
                  </a:txBody>
                  <a:tcPr/>
                </a:tc>
                <a:tc>
                  <a:txBody>
                    <a:bodyPr/>
                    <a:lstStyle/>
                    <a:p>
                      <a:pPr algn="ctr"/>
                      <a:r>
                        <a:rPr lang="en-ZA" b="1" dirty="0"/>
                        <a:t>R’000</a:t>
                      </a:r>
                    </a:p>
                  </a:txBody>
                  <a:tcPr anchor="ctr"/>
                </a:tc>
                <a:tc>
                  <a:txBody>
                    <a:bodyPr/>
                    <a:lstStyle/>
                    <a:p>
                      <a:pPr algn="ctr"/>
                      <a:r>
                        <a:rPr lang="en-ZA" b="1" dirty="0"/>
                        <a:t>R’000</a:t>
                      </a:r>
                    </a:p>
                  </a:txBody>
                  <a:tcPr anchor="ctr"/>
                </a:tc>
                <a:tc>
                  <a:txBody>
                    <a:bodyPr/>
                    <a:lstStyle/>
                    <a:p>
                      <a:pPr algn="ctr"/>
                      <a:r>
                        <a:rPr lang="en-ZA" b="1" dirty="0"/>
                        <a:t>R’000</a:t>
                      </a:r>
                    </a:p>
                  </a:txBody>
                  <a:tcPr anchor="ctr"/>
                </a:tc>
                <a:tc>
                  <a:txBody>
                    <a:bodyPr/>
                    <a:lstStyle/>
                    <a:p>
                      <a:pPr algn="ctr"/>
                      <a:r>
                        <a:rPr lang="en-ZA" b="1" dirty="0"/>
                        <a:t>R’000</a:t>
                      </a:r>
                    </a:p>
                  </a:txBody>
                  <a:tcPr anchor="ctr"/>
                </a:tc>
                <a:extLst>
                  <a:ext uri="{0D108BD9-81ED-4DB2-BD59-A6C34878D82A}">
                    <a16:rowId xmlns:a16="http://schemas.microsoft.com/office/drawing/2014/main" xmlns="" val="2298826205"/>
                  </a:ext>
                </a:extLst>
              </a:tr>
              <a:tr h="503427">
                <a:tc>
                  <a:txBody>
                    <a:bodyPr/>
                    <a:lstStyle/>
                    <a:p>
                      <a:pPr marL="0" indent="0">
                        <a:buNone/>
                      </a:pPr>
                      <a:r>
                        <a:rPr lang="en-ZA" dirty="0">
                          <a:solidFill>
                            <a:schemeClr val="bg1"/>
                          </a:solidFill>
                        </a:rPr>
                        <a:t>Compensation</a:t>
                      </a:r>
                    </a:p>
                  </a:txBody>
                  <a:tcPr>
                    <a:solidFill>
                      <a:schemeClr val="tx1"/>
                    </a:solidFill>
                  </a:tcPr>
                </a:tc>
                <a:tc>
                  <a:txBody>
                    <a:bodyPr/>
                    <a:lstStyle/>
                    <a:p>
                      <a:pPr algn="r"/>
                      <a:r>
                        <a:rPr lang="en-ZA" sz="1800" b="0" i="0" u="none" strike="noStrike" kern="1200" baseline="0" dirty="0">
                          <a:solidFill>
                            <a:schemeClr val="dk1"/>
                          </a:solidFill>
                          <a:latin typeface="+mn-lt"/>
                          <a:ea typeface="+mn-ea"/>
                          <a:cs typeface="+mn-cs"/>
                        </a:rPr>
                        <a:t>73 868</a:t>
                      </a:r>
                      <a:endParaRPr lang="en-ZA" dirty="0"/>
                    </a:p>
                  </a:txBody>
                  <a:tcPr/>
                </a:tc>
                <a:tc>
                  <a:txBody>
                    <a:bodyPr/>
                    <a:lstStyle/>
                    <a:p>
                      <a:pPr algn="r"/>
                      <a:r>
                        <a:rPr lang="en-ZA" sz="1800" b="0" i="0" u="none" strike="noStrike" kern="1200" baseline="0" dirty="0">
                          <a:solidFill>
                            <a:schemeClr val="dk1"/>
                          </a:solidFill>
                          <a:latin typeface="+mn-lt"/>
                          <a:ea typeface="+mn-ea"/>
                          <a:cs typeface="+mn-cs"/>
                        </a:rPr>
                        <a:t>77 823</a:t>
                      </a:r>
                      <a:endParaRPr lang="en-ZA" dirty="0"/>
                    </a:p>
                  </a:txBody>
                  <a:tcPr/>
                </a:tc>
                <a:tc>
                  <a:txBody>
                    <a:bodyPr/>
                    <a:lstStyle/>
                    <a:p>
                      <a:pPr algn="r"/>
                      <a:r>
                        <a:rPr lang="en-ZA" sz="1800" b="0" i="0" u="none" strike="noStrike" kern="1200" baseline="0" dirty="0">
                          <a:solidFill>
                            <a:schemeClr val="dk1"/>
                          </a:solidFill>
                          <a:latin typeface="+mn-lt"/>
                          <a:ea typeface="+mn-ea"/>
                          <a:cs typeface="+mn-cs"/>
                        </a:rPr>
                        <a:t>81 714</a:t>
                      </a:r>
                      <a:endParaRPr lang="en-ZA" dirty="0"/>
                    </a:p>
                  </a:txBody>
                  <a:tcPr/>
                </a:tc>
                <a:tc>
                  <a:txBody>
                    <a:bodyPr/>
                    <a:lstStyle/>
                    <a:p>
                      <a:pPr algn="r"/>
                      <a:r>
                        <a:rPr lang="en-ZA" sz="1800" b="0" i="0" u="none" strike="noStrike" kern="1200" baseline="0" dirty="0">
                          <a:solidFill>
                            <a:schemeClr val="dk1"/>
                          </a:solidFill>
                          <a:latin typeface="+mn-lt"/>
                          <a:ea typeface="+mn-ea"/>
                          <a:cs typeface="+mn-cs"/>
                        </a:rPr>
                        <a:t>85 800</a:t>
                      </a:r>
                      <a:endParaRPr lang="en-ZA" dirty="0"/>
                    </a:p>
                  </a:txBody>
                  <a:tcPr/>
                </a:tc>
                <a:extLst>
                  <a:ext uri="{0D108BD9-81ED-4DB2-BD59-A6C34878D82A}">
                    <a16:rowId xmlns:a16="http://schemas.microsoft.com/office/drawing/2014/main" xmlns="" val="1314651222"/>
                  </a:ext>
                </a:extLst>
              </a:tr>
              <a:tr h="679826">
                <a:tc>
                  <a:txBody>
                    <a:bodyPr/>
                    <a:lstStyle/>
                    <a:p>
                      <a:r>
                        <a:rPr lang="en-ZA" dirty="0">
                          <a:solidFill>
                            <a:schemeClr val="bg1"/>
                          </a:solidFill>
                        </a:rPr>
                        <a:t>Goods and services</a:t>
                      </a:r>
                    </a:p>
                  </a:txBody>
                  <a:tcPr>
                    <a:solidFill>
                      <a:schemeClr val="tx1"/>
                    </a:solidFill>
                  </a:tcPr>
                </a:tc>
                <a:tc>
                  <a:txBody>
                    <a:bodyPr/>
                    <a:lstStyle/>
                    <a:p>
                      <a:pPr algn="r"/>
                      <a:r>
                        <a:rPr lang="en-ZA" sz="1800" b="0" i="0" u="none" strike="noStrike" kern="1200" baseline="0" dirty="0">
                          <a:solidFill>
                            <a:schemeClr val="dk1"/>
                          </a:solidFill>
                          <a:latin typeface="+mn-lt"/>
                          <a:ea typeface="+mn-ea"/>
                          <a:cs typeface="+mn-cs"/>
                        </a:rPr>
                        <a:t>51 385</a:t>
                      </a:r>
                      <a:endParaRPr lang="en-ZA" dirty="0"/>
                    </a:p>
                  </a:txBody>
                  <a:tcPr/>
                </a:tc>
                <a:tc>
                  <a:txBody>
                    <a:bodyPr/>
                    <a:lstStyle/>
                    <a:p>
                      <a:pPr algn="r"/>
                      <a:r>
                        <a:rPr lang="en-ZA" sz="1800" b="0" i="0" u="none" strike="noStrike" kern="1200" baseline="0" dirty="0">
                          <a:solidFill>
                            <a:schemeClr val="dk1"/>
                          </a:solidFill>
                          <a:latin typeface="+mn-lt"/>
                          <a:ea typeface="+mn-ea"/>
                          <a:cs typeface="+mn-cs"/>
                        </a:rPr>
                        <a:t>63 370</a:t>
                      </a:r>
                      <a:endParaRPr lang="en-ZA" dirty="0"/>
                    </a:p>
                  </a:txBody>
                  <a:tcPr/>
                </a:tc>
                <a:tc>
                  <a:txBody>
                    <a:bodyPr/>
                    <a:lstStyle/>
                    <a:p>
                      <a:pPr algn="r"/>
                      <a:r>
                        <a:rPr lang="en-ZA" sz="1800" b="0" i="0" u="none" strike="noStrike" kern="1200" baseline="0" dirty="0">
                          <a:solidFill>
                            <a:schemeClr val="dk1"/>
                          </a:solidFill>
                          <a:latin typeface="+mn-lt"/>
                          <a:ea typeface="+mn-ea"/>
                          <a:cs typeface="+mn-cs"/>
                        </a:rPr>
                        <a:t>66 462</a:t>
                      </a:r>
                      <a:endParaRPr lang="en-ZA" dirty="0"/>
                    </a:p>
                  </a:txBody>
                  <a:tcPr/>
                </a:tc>
                <a:tc>
                  <a:txBody>
                    <a:bodyPr/>
                    <a:lstStyle/>
                    <a:p>
                      <a:pPr algn="r"/>
                      <a:r>
                        <a:rPr lang="en-ZA" sz="1800" b="0" i="0" u="none" strike="noStrike" kern="1200" baseline="0" dirty="0">
                          <a:solidFill>
                            <a:schemeClr val="dk1"/>
                          </a:solidFill>
                          <a:latin typeface="+mn-lt"/>
                          <a:ea typeface="+mn-ea"/>
                          <a:cs typeface="+mn-cs"/>
                        </a:rPr>
                        <a:t>69 850</a:t>
                      </a:r>
                      <a:endParaRPr lang="en-ZA" dirty="0"/>
                    </a:p>
                  </a:txBody>
                  <a:tcPr/>
                </a:tc>
                <a:extLst>
                  <a:ext uri="{0D108BD9-81ED-4DB2-BD59-A6C34878D82A}">
                    <a16:rowId xmlns:a16="http://schemas.microsoft.com/office/drawing/2014/main" xmlns="" val="1915152762"/>
                  </a:ext>
                </a:extLst>
              </a:tr>
              <a:tr h="584826">
                <a:tc>
                  <a:txBody>
                    <a:bodyPr/>
                    <a:lstStyle/>
                    <a:p>
                      <a:r>
                        <a:rPr lang="en-ZA" dirty="0">
                          <a:solidFill>
                            <a:schemeClr val="bg1"/>
                          </a:solidFill>
                        </a:rPr>
                        <a:t>Capital expenditure</a:t>
                      </a:r>
                    </a:p>
                  </a:txBody>
                  <a:tcPr>
                    <a:solidFill>
                      <a:schemeClr val="tx1"/>
                    </a:solidFill>
                  </a:tcPr>
                </a:tc>
                <a:tc>
                  <a:txBody>
                    <a:bodyPr/>
                    <a:lstStyle/>
                    <a:p>
                      <a:pPr algn="r"/>
                      <a:r>
                        <a:rPr lang="en-ZA" sz="1800" b="0" i="0" u="none" strike="noStrike" kern="1200" baseline="0" dirty="0">
                          <a:solidFill>
                            <a:schemeClr val="dk1"/>
                          </a:solidFill>
                          <a:latin typeface="+mn-lt"/>
                          <a:ea typeface="+mn-ea"/>
                          <a:cs typeface="+mn-cs"/>
                        </a:rPr>
                        <a:t>4 000</a:t>
                      </a:r>
                      <a:endParaRPr lang="en-ZA" dirty="0"/>
                    </a:p>
                  </a:txBody>
                  <a:tcPr/>
                </a:tc>
                <a:tc>
                  <a:txBody>
                    <a:bodyPr/>
                    <a:lstStyle/>
                    <a:p>
                      <a:pPr algn="r"/>
                      <a:r>
                        <a:rPr lang="en-ZA" sz="1800" b="0" i="0" u="none" strike="noStrike" kern="1200" baseline="0" dirty="0">
                          <a:solidFill>
                            <a:schemeClr val="dk1"/>
                          </a:solidFill>
                          <a:latin typeface="+mn-lt"/>
                          <a:ea typeface="+mn-ea"/>
                          <a:cs typeface="+mn-cs"/>
                        </a:rPr>
                        <a:t>5 000</a:t>
                      </a:r>
                      <a:endParaRPr lang="en-ZA" dirty="0"/>
                    </a:p>
                  </a:txBody>
                  <a:tcPr/>
                </a:tc>
                <a:tc>
                  <a:txBody>
                    <a:bodyPr/>
                    <a:lstStyle/>
                    <a:p>
                      <a:pPr algn="r"/>
                      <a:r>
                        <a:rPr lang="en-ZA" sz="1800" b="0" i="0" u="none" strike="noStrike" kern="1200" baseline="0" dirty="0">
                          <a:solidFill>
                            <a:schemeClr val="dk1"/>
                          </a:solidFill>
                          <a:latin typeface="+mn-lt"/>
                          <a:ea typeface="+mn-ea"/>
                          <a:cs typeface="+mn-cs"/>
                        </a:rPr>
                        <a:t>5 250</a:t>
                      </a:r>
                      <a:endParaRPr lang="en-ZA" dirty="0"/>
                    </a:p>
                  </a:txBody>
                  <a:tcPr/>
                </a:tc>
                <a:tc>
                  <a:txBody>
                    <a:bodyPr/>
                    <a:lstStyle/>
                    <a:p>
                      <a:pPr algn="r"/>
                      <a:r>
                        <a:rPr lang="en-ZA" sz="1800" b="0" i="0" u="none" strike="noStrike" kern="1200" baseline="0" dirty="0">
                          <a:solidFill>
                            <a:schemeClr val="dk1"/>
                          </a:solidFill>
                          <a:latin typeface="+mn-lt"/>
                          <a:ea typeface="+mn-ea"/>
                          <a:cs typeface="+mn-cs"/>
                        </a:rPr>
                        <a:t>5 513</a:t>
                      </a:r>
                      <a:endParaRPr lang="en-ZA" dirty="0"/>
                    </a:p>
                  </a:txBody>
                  <a:tcPr/>
                </a:tc>
                <a:extLst>
                  <a:ext uri="{0D108BD9-81ED-4DB2-BD59-A6C34878D82A}">
                    <a16:rowId xmlns:a16="http://schemas.microsoft.com/office/drawing/2014/main" xmlns="" val="2226872351"/>
                  </a:ext>
                </a:extLst>
              </a:tr>
              <a:tr h="503427">
                <a:tc>
                  <a:txBody>
                    <a:bodyPr/>
                    <a:lstStyle/>
                    <a:p>
                      <a:r>
                        <a:rPr lang="en-ZA" b="1" dirty="0"/>
                        <a:t>Total</a:t>
                      </a:r>
                    </a:p>
                  </a:txBody>
                  <a:tcPr/>
                </a:tc>
                <a:tc>
                  <a:txBody>
                    <a:bodyPr/>
                    <a:lstStyle/>
                    <a:p>
                      <a:pPr algn="r"/>
                      <a:r>
                        <a:rPr lang="en-ZA" sz="1800" b="1" i="0" u="none" strike="noStrike" kern="1200" baseline="0" dirty="0">
                          <a:solidFill>
                            <a:schemeClr val="dk1"/>
                          </a:solidFill>
                          <a:latin typeface="+mn-lt"/>
                          <a:ea typeface="+mn-ea"/>
                          <a:cs typeface="+mn-cs"/>
                        </a:rPr>
                        <a:t>129 253</a:t>
                      </a:r>
                      <a:endParaRPr lang="en-ZA" b="1" dirty="0"/>
                    </a:p>
                  </a:txBody>
                  <a:tcPr/>
                </a:tc>
                <a:tc>
                  <a:txBody>
                    <a:bodyPr/>
                    <a:lstStyle/>
                    <a:p>
                      <a:pPr algn="r"/>
                      <a:r>
                        <a:rPr lang="en-ZA" sz="1800" b="1" i="0" u="none" strike="noStrike" kern="1200" baseline="0" dirty="0">
                          <a:solidFill>
                            <a:schemeClr val="dk1"/>
                          </a:solidFill>
                          <a:latin typeface="+mn-lt"/>
                          <a:ea typeface="+mn-ea"/>
                          <a:cs typeface="+mn-cs"/>
                        </a:rPr>
                        <a:t>146 193</a:t>
                      </a:r>
                      <a:endParaRPr lang="en-ZA" b="1" dirty="0"/>
                    </a:p>
                  </a:txBody>
                  <a:tcPr/>
                </a:tc>
                <a:tc>
                  <a:txBody>
                    <a:bodyPr/>
                    <a:lstStyle/>
                    <a:p>
                      <a:pPr algn="r"/>
                      <a:r>
                        <a:rPr lang="en-ZA" sz="1800" b="1" i="0" u="none" strike="noStrike" kern="1200" baseline="0" dirty="0">
                          <a:solidFill>
                            <a:schemeClr val="dk1"/>
                          </a:solidFill>
                          <a:latin typeface="+mn-lt"/>
                          <a:ea typeface="+mn-ea"/>
                          <a:cs typeface="+mn-cs"/>
                        </a:rPr>
                        <a:t>153 426</a:t>
                      </a:r>
                      <a:endParaRPr lang="en-ZA" b="1" dirty="0"/>
                    </a:p>
                  </a:txBody>
                  <a:tcPr/>
                </a:tc>
                <a:tc>
                  <a:txBody>
                    <a:bodyPr/>
                    <a:lstStyle/>
                    <a:p>
                      <a:pPr algn="r"/>
                      <a:r>
                        <a:rPr lang="en-ZA" sz="1800" b="1" i="0" u="none" strike="noStrike" kern="1200" baseline="0" dirty="0">
                          <a:solidFill>
                            <a:schemeClr val="dk1"/>
                          </a:solidFill>
                          <a:latin typeface="+mn-lt"/>
                          <a:ea typeface="+mn-ea"/>
                          <a:cs typeface="+mn-cs"/>
                        </a:rPr>
                        <a:t>161 162</a:t>
                      </a:r>
                      <a:endParaRPr lang="en-ZA" b="1" dirty="0"/>
                    </a:p>
                  </a:txBody>
                  <a:tcPr/>
                </a:tc>
                <a:extLst>
                  <a:ext uri="{0D108BD9-81ED-4DB2-BD59-A6C34878D82A}">
                    <a16:rowId xmlns:a16="http://schemas.microsoft.com/office/drawing/2014/main" xmlns="" val="509771470"/>
                  </a:ext>
                </a:extLst>
              </a:tr>
            </a:tbl>
          </a:graphicData>
        </a:graphic>
      </p:graphicFrame>
      <p:sp>
        <p:nvSpPr>
          <p:cNvPr id="3" name="Slide Number Placeholder 2"/>
          <p:cNvSpPr>
            <a:spLocks noGrp="1"/>
          </p:cNvSpPr>
          <p:nvPr>
            <p:ph type="sldNum" sz="quarter" idx="12"/>
          </p:nvPr>
        </p:nvSpPr>
        <p:spPr/>
        <p:txBody>
          <a:bodyPr/>
          <a:lstStyle/>
          <a:p>
            <a:fld id="{CCFA6FF4-6049-45A2-8BD4-4A912823597D}" type="slidenum">
              <a:rPr lang="en-ZA" smtClean="0"/>
              <a:pPr/>
              <a:t>53</a:t>
            </a:fld>
            <a:endParaRPr lang="en-ZA" dirty="0"/>
          </a:p>
        </p:txBody>
      </p:sp>
    </p:spTree>
    <p:extLst>
      <p:ext uri="{BB962C8B-B14F-4D97-AF65-F5344CB8AC3E}">
        <p14:creationId xmlns:p14="http://schemas.microsoft.com/office/powerpoint/2010/main" xmlns="" val="22360723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dirty="0"/>
          </a:p>
        </p:txBody>
      </p:sp>
      <p:sp>
        <p:nvSpPr>
          <p:cNvPr id="2" name="Slide Number Placeholder 1"/>
          <p:cNvSpPr>
            <a:spLocks noGrp="1"/>
          </p:cNvSpPr>
          <p:nvPr>
            <p:ph type="sldNum" sz="quarter" idx="12"/>
          </p:nvPr>
        </p:nvSpPr>
        <p:spPr/>
        <p:txBody>
          <a:bodyPr/>
          <a:lstStyle/>
          <a:p>
            <a:fld id="{CCFA6FF4-6049-45A2-8BD4-4A912823597D}" type="slidenum">
              <a:rPr lang="en-ZA" smtClean="0"/>
              <a:pPr/>
              <a:t>54</a:t>
            </a:fld>
            <a:endParaRPr lang="en-ZA" dirty="0"/>
          </a:p>
        </p:txBody>
      </p:sp>
    </p:spTree>
    <p:extLst>
      <p:ext uri="{BB962C8B-B14F-4D97-AF65-F5344CB8AC3E}">
        <p14:creationId xmlns:p14="http://schemas.microsoft.com/office/powerpoint/2010/main" xmlns="" val="3215959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FA6FF4-6049-45A2-8BD4-4A912823597D}" type="slidenum">
              <a:rPr lang="en-ZA" smtClean="0"/>
              <a:pPr/>
              <a:t>55</a:t>
            </a:fld>
            <a:endParaRPr lang="en-ZA" dirty="0"/>
          </a:p>
        </p:txBody>
      </p:sp>
    </p:spTree>
    <p:extLst>
      <p:ext uri="{BB962C8B-B14F-4D97-AF65-F5344CB8AC3E}">
        <p14:creationId xmlns:p14="http://schemas.microsoft.com/office/powerpoint/2010/main" xmlns="" val="171360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354"/>
            <a:ext cx="10515600" cy="1011789"/>
          </a:xfrm>
        </p:spPr>
        <p:txBody>
          <a:bodyPr/>
          <a:lstStyle/>
          <a:p>
            <a:r>
              <a:rPr lang="en-GB" dirty="0"/>
              <a:t>Opening Remarks</a:t>
            </a:r>
            <a:endParaRPr lang="en-ZA" dirty="0"/>
          </a:p>
        </p:txBody>
      </p:sp>
      <p:sp>
        <p:nvSpPr>
          <p:cNvPr id="6" name="Content Placeholder 4"/>
          <p:cNvSpPr txBox="1">
            <a:spLocks/>
          </p:cNvSpPr>
          <p:nvPr/>
        </p:nvSpPr>
        <p:spPr>
          <a:xfrm>
            <a:off x="544287" y="1415143"/>
            <a:ext cx="11321142" cy="48441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3300" dirty="0" smtClean="0"/>
              <a:t>Over the remaining period from 2023/24  to 2024/2025, the QCTO Annual Performance Plan and activities related thereto will be directed by the three Strategic Imperatives:</a:t>
            </a:r>
          </a:p>
          <a:p>
            <a:r>
              <a:rPr lang="en-ZA" sz="3300" dirty="0" smtClean="0"/>
              <a:t>Creating a dynamic Occupational Qualifications Sub-Framework (OQSF)</a:t>
            </a:r>
          </a:p>
          <a:p>
            <a:r>
              <a:rPr lang="en-ZA" sz="3300" dirty="0" smtClean="0"/>
              <a:t>Ensuring the development and quality assurance of occupational qualification, part qualifications and skills programmes that are responsive to labour market and developmental state initiatives</a:t>
            </a:r>
          </a:p>
          <a:p>
            <a:r>
              <a:rPr lang="en-ZA" sz="3300" dirty="0" smtClean="0"/>
              <a:t>Creating a QCTO that is a learning organisation. </a:t>
            </a:r>
            <a:endParaRPr lang="en-ZA" sz="2900" dirty="0" smtClean="0"/>
          </a:p>
          <a:p>
            <a:pPr marL="457200" lvl="1" indent="0">
              <a:buNone/>
            </a:pPr>
            <a:r>
              <a:rPr lang="en-ZA" sz="2900" dirty="0" smtClean="0"/>
              <a:t> </a:t>
            </a:r>
          </a:p>
          <a:p>
            <a:endParaRPr lang="en-ZA" sz="3300" dirty="0" smtClean="0"/>
          </a:p>
          <a:p>
            <a:endParaRPr lang="en-GB" sz="3000" dirty="0"/>
          </a:p>
        </p:txBody>
      </p:sp>
      <p:sp>
        <p:nvSpPr>
          <p:cNvPr id="3" name="Slide Number Placeholder 2"/>
          <p:cNvSpPr>
            <a:spLocks noGrp="1"/>
          </p:cNvSpPr>
          <p:nvPr>
            <p:ph type="sldNum" sz="quarter" idx="12"/>
          </p:nvPr>
        </p:nvSpPr>
        <p:spPr/>
        <p:txBody>
          <a:bodyPr/>
          <a:lstStyle/>
          <a:p>
            <a:fld id="{CCFA6FF4-6049-45A2-8BD4-4A912823597D}" type="slidenum">
              <a:rPr lang="en-ZA" smtClean="0"/>
              <a:pPr/>
              <a:t>6</a:t>
            </a:fld>
            <a:endParaRPr lang="en-ZA" dirty="0"/>
          </a:p>
        </p:txBody>
      </p:sp>
    </p:spTree>
    <p:extLst>
      <p:ext uri="{BB962C8B-B14F-4D97-AF65-F5344CB8AC3E}">
        <p14:creationId xmlns:p14="http://schemas.microsoft.com/office/powerpoint/2010/main" xmlns="" val="3748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endParaRPr lang="en-ZA" dirty="0"/>
          </a:p>
        </p:txBody>
      </p:sp>
      <p:sp>
        <p:nvSpPr>
          <p:cNvPr id="14" name="Content Placeholder 13"/>
          <p:cNvSpPr>
            <a:spLocks noGrp="1"/>
          </p:cNvSpPr>
          <p:nvPr>
            <p:ph idx="1"/>
          </p:nvPr>
        </p:nvSpPr>
        <p:spPr>
          <a:xfrm>
            <a:off x="2646856" y="1825625"/>
            <a:ext cx="8706943" cy="4351338"/>
          </a:xfrm>
        </p:spPr>
        <p:txBody>
          <a:bodyPr>
            <a:normAutofit/>
          </a:bodyPr>
          <a:lstStyle/>
          <a:p>
            <a:r>
              <a:rPr lang="en-ZA" dirty="0"/>
              <a:t>This presentation comes five months after we submitted our mid-term review report to the Department</a:t>
            </a:r>
          </a:p>
          <a:p>
            <a:pPr lvl="1">
              <a:buFont typeface="Wingdings" panose="05000000000000000000" pitchFamily="2" charset="2"/>
              <a:buChar char="Ø"/>
            </a:pPr>
            <a:r>
              <a:rPr lang="en-ZA" dirty="0"/>
              <a:t>This report noted a number of our achievements over the period and allowed us the opportunity to reflect, evaluate and strategise around how we respond to the growing demand for </a:t>
            </a:r>
            <a:r>
              <a:rPr lang="en-ZA" dirty="0" smtClean="0"/>
              <a:t>QCTO  </a:t>
            </a:r>
            <a:r>
              <a:rPr lang="en-ZA" dirty="0"/>
              <a:t>services and </a:t>
            </a:r>
            <a:r>
              <a:rPr lang="en-ZA" dirty="0" smtClean="0"/>
              <a:t>products.</a:t>
            </a:r>
          </a:p>
          <a:p>
            <a:pPr lvl="1">
              <a:buFont typeface="Wingdings" panose="05000000000000000000" pitchFamily="2" charset="2"/>
              <a:buChar char="Ø"/>
            </a:pPr>
            <a:r>
              <a:rPr lang="en-ZA" dirty="0" smtClean="0"/>
              <a:t>We </a:t>
            </a:r>
            <a:r>
              <a:rPr lang="en-ZA" dirty="0"/>
              <a:t>have, amongst others, continued to achieve </a:t>
            </a:r>
            <a:r>
              <a:rPr lang="en-ZA" dirty="0" smtClean="0"/>
              <a:t>clean audits, improve achievement of  our </a:t>
            </a:r>
            <a:r>
              <a:rPr lang="en-ZA" dirty="0"/>
              <a:t>annual targets, </a:t>
            </a:r>
            <a:r>
              <a:rPr lang="en-ZA" dirty="0" smtClean="0"/>
              <a:t>thus ensuring the </a:t>
            </a:r>
            <a:r>
              <a:rPr lang="en-ZA" dirty="0"/>
              <a:t>development of relevant Occupational Qualifications, Part Qualifications, and Skills </a:t>
            </a:r>
            <a:r>
              <a:rPr lang="en-ZA" dirty="0" smtClean="0"/>
              <a:t>programmes, ensuring </a:t>
            </a:r>
            <a:r>
              <a:rPr lang="en-ZA" dirty="0"/>
              <a:t>the quality of provisioning and assessment as well as issuing certificates to qualifying candidates.</a:t>
            </a:r>
          </a:p>
        </p:txBody>
      </p:sp>
      <p:pic>
        <p:nvPicPr>
          <p:cNvPr id="4" name="docshape9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785191"/>
            <a:ext cx="2646857" cy="3072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646857" y="6411432"/>
            <a:ext cx="8867554" cy="369332"/>
          </a:xfrm>
          <a:prstGeom prst="rect">
            <a:avLst/>
          </a:prstGeom>
          <a:noFill/>
        </p:spPr>
        <p:txBody>
          <a:bodyPr wrap="square" rtlCol="0">
            <a:spAutoFit/>
          </a:bodyPr>
          <a:lstStyle/>
          <a:p>
            <a:r>
              <a:rPr lang="en-GB" dirty="0">
                <a:solidFill>
                  <a:schemeClr val="bg1"/>
                </a:solidFill>
              </a:rPr>
              <a:t>Mr. Vijayen Naidoo, Chief Executive Officer of the QCTO (re-appointed 1 June 2022)</a:t>
            </a:r>
            <a:endParaRPr lang="en-ZA" dirty="0">
              <a:solidFill>
                <a:schemeClr val="bg1"/>
              </a:solidFill>
            </a:endParaRPr>
          </a:p>
        </p:txBody>
      </p:sp>
      <p:sp>
        <p:nvSpPr>
          <p:cNvPr id="3" name="Slide Number Placeholder 2"/>
          <p:cNvSpPr>
            <a:spLocks noGrp="1"/>
          </p:cNvSpPr>
          <p:nvPr>
            <p:ph type="sldNum" sz="quarter" idx="12"/>
          </p:nvPr>
        </p:nvSpPr>
        <p:spPr/>
        <p:txBody>
          <a:bodyPr/>
          <a:lstStyle/>
          <a:p>
            <a:fld id="{CCFA6FF4-6049-45A2-8BD4-4A912823597D}" type="slidenum">
              <a:rPr lang="en-ZA" smtClean="0"/>
              <a:pPr/>
              <a:t>7</a:t>
            </a:fld>
            <a:endParaRPr lang="en-ZA" dirty="0"/>
          </a:p>
        </p:txBody>
      </p:sp>
    </p:spTree>
    <p:extLst>
      <p:ext uri="{BB962C8B-B14F-4D97-AF65-F5344CB8AC3E}">
        <p14:creationId xmlns:p14="http://schemas.microsoft.com/office/powerpoint/2010/main" xmlns="" val="23504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anim calcmode="lin" valueType="num">
                                      <p:cBhvr>
                                        <p:cTn id="1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61262" y="1389451"/>
            <a:ext cx="6414214" cy="2085122"/>
            <a:chOff x="395948" y="670498"/>
            <a:chExt cx="6414214" cy="2085122"/>
          </a:xfrm>
        </p:grpSpPr>
        <p:sp>
          <p:nvSpPr>
            <p:cNvPr id="19" name="docshape129"/>
            <p:cNvSpPr>
              <a:spLocks/>
            </p:cNvSpPr>
            <p:nvPr/>
          </p:nvSpPr>
          <p:spPr bwMode="auto">
            <a:xfrm>
              <a:off x="2188718" y="1659562"/>
              <a:ext cx="4161839" cy="862574"/>
            </a:xfrm>
            <a:custGeom>
              <a:avLst/>
              <a:gdLst>
                <a:gd name="T0" fmla="+- 0 9401 3980"/>
                <a:gd name="T1" fmla="*/ T0 w 6157"/>
                <a:gd name="T2" fmla="+- 0 5396 5396"/>
                <a:gd name="T3" fmla="*/ 5396 h 1472"/>
                <a:gd name="T4" fmla="+- 0 5654 3980"/>
                <a:gd name="T5" fmla="*/ T4 w 6157"/>
                <a:gd name="T6" fmla="+- 0 5396 5396"/>
                <a:gd name="T7" fmla="*/ 5396 h 1472"/>
                <a:gd name="T8" fmla="+- 0 5577 3980"/>
                <a:gd name="T9" fmla="*/ T8 w 6157"/>
                <a:gd name="T10" fmla="+- 0 5403 5396"/>
                <a:gd name="T11" fmla="*/ 5403 h 1472"/>
                <a:gd name="T12" fmla="+- 0 5503 3980"/>
                <a:gd name="T13" fmla="*/ T12 w 6157"/>
                <a:gd name="T14" fmla="+- 0 5421 5396"/>
                <a:gd name="T15" fmla="*/ 5421 h 1472"/>
                <a:gd name="T16" fmla="+- 0 5432 3980"/>
                <a:gd name="T17" fmla="*/ T16 w 6157"/>
                <a:gd name="T18" fmla="+- 0 5450 5396"/>
                <a:gd name="T19" fmla="*/ 5450 h 1472"/>
                <a:gd name="T20" fmla="+- 0 5367 3980"/>
                <a:gd name="T21" fmla="*/ T20 w 6157"/>
                <a:gd name="T22" fmla="+- 0 5490 5396"/>
                <a:gd name="T23" fmla="*/ 5490 h 1472"/>
                <a:gd name="T24" fmla="+- 0 5308 3980"/>
                <a:gd name="T25" fmla="*/ T24 w 6157"/>
                <a:gd name="T26" fmla="+- 0 5540 5396"/>
                <a:gd name="T27" fmla="*/ 5540 h 1472"/>
                <a:gd name="T28" fmla="+- 0 3980 3980"/>
                <a:gd name="T29" fmla="*/ T28 w 6157"/>
                <a:gd name="T30" fmla="+- 0 6868 5396"/>
                <a:gd name="T31" fmla="*/ 6868 h 1472"/>
                <a:gd name="T32" fmla="+- 0 9401 3980"/>
                <a:gd name="T33" fmla="*/ T32 w 6157"/>
                <a:gd name="T34" fmla="+- 0 6868 5396"/>
                <a:gd name="T35" fmla="*/ 6868 h 1472"/>
                <a:gd name="T36" fmla="+- 0 9476 3980"/>
                <a:gd name="T37" fmla="*/ T36 w 6157"/>
                <a:gd name="T38" fmla="+- 0 6864 5396"/>
                <a:gd name="T39" fmla="*/ 6864 h 1472"/>
                <a:gd name="T40" fmla="+- 0 9549 3980"/>
                <a:gd name="T41" fmla="*/ T40 w 6157"/>
                <a:gd name="T42" fmla="+- 0 6853 5396"/>
                <a:gd name="T43" fmla="*/ 6853 h 1472"/>
                <a:gd name="T44" fmla="+- 0 9619 3980"/>
                <a:gd name="T45" fmla="*/ T44 w 6157"/>
                <a:gd name="T46" fmla="+- 0 6835 5396"/>
                <a:gd name="T47" fmla="*/ 6835 h 1472"/>
                <a:gd name="T48" fmla="+- 0 9687 3980"/>
                <a:gd name="T49" fmla="*/ T48 w 6157"/>
                <a:gd name="T50" fmla="+- 0 6810 5396"/>
                <a:gd name="T51" fmla="*/ 6810 h 1472"/>
                <a:gd name="T52" fmla="+- 0 9751 3980"/>
                <a:gd name="T53" fmla="*/ T52 w 6157"/>
                <a:gd name="T54" fmla="+- 0 6779 5396"/>
                <a:gd name="T55" fmla="*/ 6779 h 1472"/>
                <a:gd name="T56" fmla="+- 0 9812 3980"/>
                <a:gd name="T57" fmla="*/ T56 w 6157"/>
                <a:gd name="T58" fmla="+- 0 6742 5396"/>
                <a:gd name="T59" fmla="*/ 6742 h 1472"/>
                <a:gd name="T60" fmla="+- 0 9869 3980"/>
                <a:gd name="T61" fmla="*/ T60 w 6157"/>
                <a:gd name="T62" fmla="+- 0 6700 5396"/>
                <a:gd name="T63" fmla="*/ 6700 h 1472"/>
                <a:gd name="T64" fmla="+- 0 9921 3980"/>
                <a:gd name="T65" fmla="*/ T64 w 6157"/>
                <a:gd name="T66" fmla="+- 0 6652 5396"/>
                <a:gd name="T67" fmla="*/ 6652 h 1472"/>
                <a:gd name="T68" fmla="+- 0 9968 3980"/>
                <a:gd name="T69" fmla="*/ T68 w 6157"/>
                <a:gd name="T70" fmla="+- 0 6600 5396"/>
                <a:gd name="T71" fmla="*/ 6600 h 1472"/>
                <a:gd name="T72" fmla="+- 0 10011 3980"/>
                <a:gd name="T73" fmla="*/ T72 w 6157"/>
                <a:gd name="T74" fmla="+- 0 6544 5396"/>
                <a:gd name="T75" fmla="*/ 6544 h 1472"/>
                <a:gd name="T76" fmla="+- 0 10048 3980"/>
                <a:gd name="T77" fmla="*/ T76 w 6157"/>
                <a:gd name="T78" fmla="+- 0 6483 5396"/>
                <a:gd name="T79" fmla="*/ 6483 h 1472"/>
                <a:gd name="T80" fmla="+- 0 10079 3980"/>
                <a:gd name="T81" fmla="*/ T80 w 6157"/>
                <a:gd name="T82" fmla="+- 0 6419 5396"/>
                <a:gd name="T83" fmla="*/ 6419 h 1472"/>
                <a:gd name="T84" fmla="+- 0 10103 3980"/>
                <a:gd name="T85" fmla="*/ T84 w 6157"/>
                <a:gd name="T86" fmla="+- 0 6351 5396"/>
                <a:gd name="T87" fmla="*/ 6351 h 1472"/>
                <a:gd name="T88" fmla="+- 0 10121 3980"/>
                <a:gd name="T89" fmla="*/ T88 w 6157"/>
                <a:gd name="T90" fmla="+- 0 6280 5396"/>
                <a:gd name="T91" fmla="*/ 6280 h 1472"/>
                <a:gd name="T92" fmla="+- 0 10133 3980"/>
                <a:gd name="T93" fmla="*/ T92 w 6157"/>
                <a:gd name="T94" fmla="+- 0 6207 5396"/>
                <a:gd name="T95" fmla="*/ 6207 h 1472"/>
                <a:gd name="T96" fmla="+- 0 10136 3980"/>
                <a:gd name="T97" fmla="*/ T96 w 6157"/>
                <a:gd name="T98" fmla="+- 0 6132 5396"/>
                <a:gd name="T99" fmla="*/ 6132 h 1472"/>
                <a:gd name="T100" fmla="+- 0 10131 3980"/>
                <a:gd name="T101" fmla="*/ T100 w 6157"/>
                <a:gd name="T102" fmla="+- 0 6046 5396"/>
                <a:gd name="T103" fmla="*/ 6046 h 1472"/>
                <a:gd name="T104" fmla="+- 0 10117 3980"/>
                <a:gd name="T105" fmla="*/ T104 w 6157"/>
                <a:gd name="T106" fmla="+- 0 5963 5396"/>
                <a:gd name="T107" fmla="*/ 5963 h 1472"/>
                <a:gd name="T108" fmla="+- 0 10094 3980"/>
                <a:gd name="T109" fmla="*/ T108 w 6157"/>
                <a:gd name="T110" fmla="+- 0 5884 5396"/>
                <a:gd name="T111" fmla="*/ 5884 h 1472"/>
                <a:gd name="T112" fmla="+- 0 10062 3980"/>
                <a:gd name="T113" fmla="*/ T112 w 6157"/>
                <a:gd name="T114" fmla="+- 0 5809 5396"/>
                <a:gd name="T115" fmla="*/ 5809 h 1472"/>
                <a:gd name="T116" fmla="+- 0 10022 3980"/>
                <a:gd name="T117" fmla="*/ T116 w 6157"/>
                <a:gd name="T118" fmla="+- 0 5738 5396"/>
                <a:gd name="T119" fmla="*/ 5738 h 1472"/>
                <a:gd name="T120" fmla="+- 0 9975 3980"/>
                <a:gd name="T121" fmla="*/ T120 w 6157"/>
                <a:gd name="T122" fmla="+- 0 5672 5396"/>
                <a:gd name="T123" fmla="*/ 5672 h 1472"/>
                <a:gd name="T124" fmla="+- 0 9921 3980"/>
                <a:gd name="T125" fmla="*/ T124 w 6157"/>
                <a:gd name="T126" fmla="+- 0 5612 5396"/>
                <a:gd name="T127" fmla="*/ 5612 h 1472"/>
                <a:gd name="T128" fmla="+- 0 9861 3980"/>
                <a:gd name="T129" fmla="*/ T128 w 6157"/>
                <a:gd name="T130" fmla="+- 0 5558 5396"/>
                <a:gd name="T131" fmla="*/ 5558 h 1472"/>
                <a:gd name="T132" fmla="+- 0 9795 3980"/>
                <a:gd name="T133" fmla="*/ T132 w 6157"/>
                <a:gd name="T134" fmla="+- 0 5511 5396"/>
                <a:gd name="T135" fmla="*/ 5511 h 1472"/>
                <a:gd name="T136" fmla="+- 0 9724 3980"/>
                <a:gd name="T137" fmla="*/ T136 w 6157"/>
                <a:gd name="T138" fmla="+- 0 5471 5396"/>
                <a:gd name="T139" fmla="*/ 5471 h 1472"/>
                <a:gd name="T140" fmla="+- 0 9649 3980"/>
                <a:gd name="T141" fmla="*/ T140 w 6157"/>
                <a:gd name="T142" fmla="+- 0 5439 5396"/>
                <a:gd name="T143" fmla="*/ 5439 h 1472"/>
                <a:gd name="T144" fmla="+- 0 9569 3980"/>
                <a:gd name="T145" fmla="*/ T144 w 6157"/>
                <a:gd name="T146" fmla="+- 0 5416 5396"/>
                <a:gd name="T147" fmla="*/ 5416 h 1472"/>
                <a:gd name="T148" fmla="+- 0 9486 3980"/>
                <a:gd name="T149" fmla="*/ T148 w 6157"/>
                <a:gd name="T150" fmla="+- 0 5401 5396"/>
                <a:gd name="T151" fmla="*/ 5401 h 1472"/>
                <a:gd name="T152" fmla="+- 0 9401 3980"/>
                <a:gd name="T153" fmla="*/ T152 w 6157"/>
                <a:gd name="T154" fmla="+- 0 5396 5396"/>
                <a:gd name="T155" fmla="*/ 5396 h 14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6157" h="1472">
                  <a:moveTo>
                    <a:pt x="5421" y="0"/>
                  </a:moveTo>
                  <a:lnTo>
                    <a:pt x="1674" y="0"/>
                  </a:lnTo>
                  <a:lnTo>
                    <a:pt x="1597" y="7"/>
                  </a:lnTo>
                  <a:lnTo>
                    <a:pt x="1523" y="25"/>
                  </a:lnTo>
                  <a:lnTo>
                    <a:pt x="1452" y="54"/>
                  </a:lnTo>
                  <a:lnTo>
                    <a:pt x="1387" y="94"/>
                  </a:lnTo>
                  <a:lnTo>
                    <a:pt x="1328" y="144"/>
                  </a:lnTo>
                  <a:lnTo>
                    <a:pt x="0" y="1472"/>
                  </a:lnTo>
                  <a:lnTo>
                    <a:pt x="5421" y="1472"/>
                  </a:lnTo>
                  <a:lnTo>
                    <a:pt x="5496" y="1468"/>
                  </a:lnTo>
                  <a:lnTo>
                    <a:pt x="5569" y="1457"/>
                  </a:lnTo>
                  <a:lnTo>
                    <a:pt x="5639" y="1439"/>
                  </a:lnTo>
                  <a:lnTo>
                    <a:pt x="5707" y="1414"/>
                  </a:lnTo>
                  <a:lnTo>
                    <a:pt x="5771" y="1383"/>
                  </a:lnTo>
                  <a:lnTo>
                    <a:pt x="5832" y="1346"/>
                  </a:lnTo>
                  <a:lnTo>
                    <a:pt x="5889" y="1304"/>
                  </a:lnTo>
                  <a:lnTo>
                    <a:pt x="5941" y="1256"/>
                  </a:lnTo>
                  <a:lnTo>
                    <a:pt x="5988" y="1204"/>
                  </a:lnTo>
                  <a:lnTo>
                    <a:pt x="6031" y="1148"/>
                  </a:lnTo>
                  <a:lnTo>
                    <a:pt x="6068" y="1087"/>
                  </a:lnTo>
                  <a:lnTo>
                    <a:pt x="6099" y="1023"/>
                  </a:lnTo>
                  <a:lnTo>
                    <a:pt x="6123" y="955"/>
                  </a:lnTo>
                  <a:lnTo>
                    <a:pt x="6141" y="884"/>
                  </a:lnTo>
                  <a:lnTo>
                    <a:pt x="6153" y="811"/>
                  </a:lnTo>
                  <a:lnTo>
                    <a:pt x="6156" y="736"/>
                  </a:lnTo>
                  <a:lnTo>
                    <a:pt x="6151" y="650"/>
                  </a:lnTo>
                  <a:lnTo>
                    <a:pt x="6137" y="567"/>
                  </a:lnTo>
                  <a:lnTo>
                    <a:pt x="6114" y="488"/>
                  </a:lnTo>
                  <a:lnTo>
                    <a:pt x="6082" y="413"/>
                  </a:lnTo>
                  <a:lnTo>
                    <a:pt x="6042" y="342"/>
                  </a:lnTo>
                  <a:lnTo>
                    <a:pt x="5995" y="276"/>
                  </a:lnTo>
                  <a:lnTo>
                    <a:pt x="5941" y="216"/>
                  </a:lnTo>
                  <a:lnTo>
                    <a:pt x="5881" y="162"/>
                  </a:lnTo>
                  <a:lnTo>
                    <a:pt x="5815" y="115"/>
                  </a:lnTo>
                  <a:lnTo>
                    <a:pt x="5744" y="75"/>
                  </a:lnTo>
                  <a:lnTo>
                    <a:pt x="5669" y="43"/>
                  </a:lnTo>
                  <a:lnTo>
                    <a:pt x="5589" y="20"/>
                  </a:lnTo>
                  <a:lnTo>
                    <a:pt x="5506" y="5"/>
                  </a:lnTo>
                  <a:lnTo>
                    <a:pt x="542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r>
                <a:rPr lang="en-US" sz="2400" dirty="0"/>
                <a:t>The QCTO’s vision is to </a:t>
              </a:r>
              <a:r>
                <a:rPr lang="en-US" sz="2400" b="1" dirty="0"/>
                <a:t>qualify </a:t>
              </a:r>
              <a:r>
                <a:rPr lang="en-US" sz="2400" dirty="0"/>
                <a:t>a skilled and capable workforce.</a:t>
              </a:r>
              <a:endParaRPr lang="en-ZA" sz="2400" dirty="0"/>
            </a:p>
          </p:txBody>
        </p:sp>
        <p:sp>
          <p:nvSpPr>
            <p:cNvPr id="20" name="docshape130"/>
            <p:cNvSpPr>
              <a:spLocks/>
            </p:cNvSpPr>
            <p:nvPr/>
          </p:nvSpPr>
          <p:spPr bwMode="auto">
            <a:xfrm>
              <a:off x="1238016" y="1206178"/>
              <a:ext cx="5572146" cy="1549442"/>
            </a:xfrm>
            <a:custGeom>
              <a:avLst/>
              <a:gdLst>
                <a:gd name="T0" fmla="+- 0 10136 3980"/>
                <a:gd name="T1" fmla="*/ T0 w 6157"/>
                <a:gd name="T2" fmla="+- 0 6132 5396"/>
                <a:gd name="T3" fmla="*/ 6132 h 1472"/>
                <a:gd name="T4" fmla="+- 0 10133 3980"/>
                <a:gd name="T5" fmla="*/ T4 w 6157"/>
                <a:gd name="T6" fmla="+- 0 6207 5396"/>
                <a:gd name="T7" fmla="*/ 6207 h 1472"/>
                <a:gd name="T8" fmla="+- 0 10121 3980"/>
                <a:gd name="T9" fmla="*/ T8 w 6157"/>
                <a:gd name="T10" fmla="+- 0 6280 5396"/>
                <a:gd name="T11" fmla="*/ 6280 h 1472"/>
                <a:gd name="T12" fmla="+- 0 10103 3980"/>
                <a:gd name="T13" fmla="*/ T12 w 6157"/>
                <a:gd name="T14" fmla="+- 0 6351 5396"/>
                <a:gd name="T15" fmla="*/ 6351 h 1472"/>
                <a:gd name="T16" fmla="+- 0 10079 3980"/>
                <a:gd name="T17" fmla="*/ T16 w 6157"/>
                <a:gd name="T18" fmla="+- 0 6419 5396"/>
                <a:gd name="T19" fmla="*/ 6419 h 1472"/>
                <a:gd name="T20" fmla="+- 0 10048 3980"/>
                <a:gd name="T21" fmla="*/ T20 w 6157"/>
                <a:gd name="T22" fmla="+- 0 6483 5396"/>
                <a:gd name="T23" fmla="*/ 6483 h 1472"/>
                <a:gd name="T24" fmla="+- 0 10011 3980"/>
                <a:gd name="T25" fmla="*/ T24 w 6157"/>
                <a:gd name="T26" fmla="+- 0 6544 5396"/>
                <a:gd name="T27" fmla="*/ 6544 h 1472"/>
                <a:gd name="T28" fmla="+- 0 9968 3980"/>
                <a:gd name="T29" fmla="*/ T28 w 6157"/>
                <a:gd name="T30" fmla="+- 0 6600 5396"/>
                <a:gd name="T31" fmla="*/ 6600 h 1472"/>
                <a:gd name="T32" fmla="+- 0 9921 3980"/>
                <a:gd name="T33" fmla="*/ T32 w 6157"/>
                <a:gd name="T34" fmla="+- 0 6652 5396"/>
                <a:gd name="T35" fmla="*/ 6652 h 1472"/>
                <a:gd name="T36" fmla="+- 0 9869 3980"/>
                <a:gd name="T37" fmla="*/ T36 w 6157"/>
                <a:gd name="T38" fmla="+- 0 6700 5396"/>
                <a:gd name="T39" fmla="*/ 6700 h 1472"/>
                <a:gd name="T40" fmla="+- 0 9812 3980"/>
                <a:gd name="T41" fmla="*/ T40 w 6157"/>
                <a:gd name="T42" fmla="+- 0 6742 5396"/>
                <a:gd name="T43" fmla="*/ 6742 h 1472"/>
                <a:gd name="T44" fmla="+- 0 9751 3980"/>
                <a:gd name="T45" fmla="*/ T44 w 6157"/>
                <a:gd name="T46" fmla="+- 0 6779 5396"/>
                <a:gd name="T47" fmla="*/ 6779 h 1472"/>
                <a:gd name="T48" fmla="+- 0 9687 3980"/>
                <a:gd name="T49" fmla="*/ T48 w 6157"/>
                <a:gd name="T50" fmla="+- 0 6810 5396"/>
                <a:gd name="T51" fmla="*/ 6810 h 1472"/>
                <a:gd name="T52" fmla="+- 0 9619 3980"/>
                <a:gd name="T53" fmla="*/ T52 w 6157"/>
                <a:gd name="T54" fmla="+- 0 6835 5396"/>
                <a:gd name="T55" fmla="*/ 6835 h 1472"/>
                <a:gd name="T56" fmla="+- 0 9549 3980"/>
                <a:gd name="T57" fmla="*/ T56 w 6157"/>
                <a:gd name="T58" fmla="+- 0 6853 5396"/>
                <a:gd name="T59" fmla="*/ 6853 h 1472"/>
                <a:gd name="T60" fmla="+- 0 9476 3980"/>
                <a:gd name="T61" fmla="*/ T60 w 6157"/>
                <a:gd name="T62" fmla="+- 0 6864 5396"/>
                <a:gd name="T63" fmla="*/ 6864 h 1472"/>
                <a:gd name="T64" fmla="+- 0 9401 3980"/>
                <a:gd name="T65" fmla="*/ T64 w 6157"/>
                <a:gd name="T66" fmla="+- 0 6868 5396"/>
                <a:gd name="T67" fmla="*/ 6868 h 1472"/>
                <a:gd name="T68" fmla="+- 0 3980 3980"/>
                <a:gd name="T69" fmla="*/ T68 w 6157"/>
                <a:gd name="T70" fmla="+- 0 6868 5396"/>
                <a:gd name="T71" fmla="*/ 6868 h 1472"/>
                <a:gd name="T72" fmla="+- 0 4896 3980"/>
                <a:gd name="T73" fmla="*/ T72 w 6157"/>
                <a:gd name="T74" fmla="+- 0 5952 5396"/>
                <a:gd name="T75" fmla="*/ 5952 h 1472"/>
                <a:gd name="T76" fmla="+- 0 5308 3980"/>
                <a:gd name="T77" fmla="*/ T76 w 6157"/>
                <a:gd name="T78" fmla="+- 0 5540 5396"/>
                <a:gd name="T79" fmla="*/ 5540 h 1472"/>
                <a:gd name="T80" fmla="+- 0 5367 3980"/>
                <a:gd name="T81" fmla="*/ T80 w 6157"/>
                <a:gd name="T82" fmla="+- 0 5490 5396"/>
                <a:gd name="T83" fmla="*/ 5490 h 1472"/>
                <a:gd name="T84" fmla="+- 0 5432 3980"/>
                <a:gd name="T85" fmla="*/ T84 w 6157"/>
                <a:gd name="T86" fmla="+- 0 5450 5396"/>
                <a:gd name="T87" fmla="*/ 5450 h 1472"/>
                <a:gd name="T88" fmla="+- 0 5503 3980"/>
                <a:gd name="T89" fmla="*/ T88 w 6157"/>
                <a:gd name="T90" fmla="+- 0 5421 5396"/>
                <a:gd name="T91" fmla="*/ 5421 h 1472"/>
                <a:gd name="T92" fmla="+- 0 5577 3980"/>
                <a:gd name="T93" fmla="*/ T92 w 6157"/>
                <a:gd name="T94" fmla="+- 0 5403 5396"/>
                <a:gd name="T95" fmla="*/ 5403 h 1472"/>
                <a:gd name="T96" fmla="+- 0 5654 3980"/>
                <a:gd name="T97" fmla="*/ T96 w 6157"/>
                <a:gd name="T98" fmla="+- 0 5396 5396"/>
                <a:gd name="T99" fmla="*/ 5396 h 1472"/>
                <a:gd name="T100" fmla="+- 0 9401 3980"/>
                <a:gd name="T101" fmla="*/ T100 w 6157"/>
                <a:gd name="T102" fmla="+- 0 5396 5396"/>
                <a:gd name="T103" fmla="*/ 5396 h 1472"/>
                <a:gd name="T104" fmla="+- 0 9486 3980"/>
                <a:gd name="T105" fmla="*/ T104 w 6157"/>
                <a:gd name="T106" fmla="+- 0 5401 5396"/>
                <a:gd name="T107" fmla="*/ 5401 h 1472"/>
                <a:gd name="T108" fmla="+- 0 9569 3980"/>
                <a:gd name="T109" fmla="*/ T108 w 6157"/>
                <a:gd name="T110" fmla="+- 0 5416 5396"/>
                <a:gd name="T111" fmla="*/ 5416 h 1472"/>
                <a:gd name="T112" fmla="+- 0 9649 3980"/>
                <a:gd name="T113" fmla="*/ T112 w 6157"/>
                <a:gd name="T114" fmla="+- 0 5439 5396"/>
                <a:gd name="T115" fmla="*/ 5439 h 1472"/>
                <a:gd name="T116" fmla="+- 0 9724 3980"/>
                <a:gd name="T117" fmla="*/ T116 w 6157"/>
                <a:gd name="T118" fmla="+- 0 5471 5396"/>
                <a:gd name="T119" fmla="*/ 5471 h 1472"/>
                <a:gd name="T120" fmla="+- 0 9795 3980"/>
                <a:gd name="T121" fmla="*/ T120 w 6157"/>
                <a:gd name="T122" fmla="+- 0 5511 5396"/>
                <a:gd name="T123" fmla="*/ 5511 h 1472"/>
                <a:gd name="T124" fmla="+- 0 9861 3980"/>
                <a:gd name="T125" fmla="*/ T124 w 6157"/>
                <a:gd name="T126" fmla="+- 0 5558 5396"/>
                <a:gd name="T127" fmla="*/ 5558 h 1472"/>
                <a:gd name="T128" fmla="+- 0 9921 3980"/>
                <a:gd name="T129" fmla="*/ T128 w 6157"/>
                <a:gd name="T130" fmla="+- 0 5612 5396"/>
                <a:gd name="T131" fmla="*/ 5612 h 1472"/>
                <a:gd name="T132" fmla="+- 0 9975 3980"/>
                <a:gd name="T133" fmla="*/ T132 w 6157"/>
                <a:gd name="T134" fmla="+- 0 5672 5396"/>
                <a:gd name="T135" fmla="*/ 5672 h 1472"/>
                <a:gd name="T136" fmla="+- 0 10022 3980"/>
                <a:gd name="T137" fmla="*/ T136 w 6157"/>
                <a:gd name="T138" fmla="+- 0 5738 5396"/>
                <a:gd name="T139" fmla="*/ 5738 h 1472"/>
                <a:gd name="T140" fmla="+- 0 10062 3980"/>
                <a:gd name="T141" fmla="*/ T140 w 6157"/>
                <a:gd name="T142" fmla="+- 0 5809 5396"/>
                <a:gd name="T143" fmla="*/ 5809 h 1472"/>
                <a:gd name="T144" fmla="+- 0 10094 3980"/>
                <a:gd name="T145" fmla="*/ T144 w 6157"/>
                <a:gd name="T146" fmla="+- 0 5884 5396"/>
                <a:gd name="T147" fmla="*/ 5884 h 1472"/>
                <a:gd name="T148" fmla="+- 0 10117 3980"/>
                <a:gd name="T149" fmla="*/ T148 w 6157"/>
                <a:gd name="T150" fmla="+- 0 5963 5396"/>
                <a:gd name="T151" fmla="*/ 5963 h 1472"/>
                <a:gd name="T152" fmla="+- 0 10131 3980"/>
                <a:gd name="T153" fmla="*/ T152 w 6157"/>
                <a:gd name="T154" fmla="+- 0 6046 5396"/>
                <a:gd name="T155" fmla="*/ 6046 h 1472"/>
                <a:gd name="T156" fmla="+- 0 10136 3980"/>
                <a:gd name="T157" fmla="*/ T156 w 6157"/>
                <a:gd name="T158" fmla="+- 0 6132 5396"/>
                <a:gd name="T159" fmla="*/ 6132 h 14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157" h="1472">
                  <a:moveTo>
                    <a:pt x="6156" y="736"/>
                  </a:moveTo>
                  <a:lnTo>
                    <a:pt x="6153" y="811"/>
                  </a:lnTo>
                  <a:lnTo>
                    <a:pt x="6141" y="884"/>
                  </a:lnTo>
                  <a:lnTo>
                    <a:pt x="6123" y="955"/>
                  </a:lnTo>
                  <a:lnTo>
                    <a:pt x="6099" y="1023"/>
                  </a:lnTo>
                  <a:lnTo>
                    <a:pt x="6068" y="1087"/>
                  </a:lnTo>
                  <a:lnTo>
                    <a:pt x="6031" y="1148"/>
                  </a:lnTo>
                  <a:lnTo>
                    <a:pt x="5988" y="1204"/>
                  </a:lnTo>
                  <a:lnTo>
                    <a:pt x="5941" y="1256"/>
                  </a:lnTo>
                  <a:lnTo>
                    <a:pt x="5889" y="1304"/>
                  </a:lnTo>
                  <a:lnTo>
                    <a:pt x="5832" y="1346"/>
                  </a:lnTo>
                  <a:lnTo>
                    <a:pt x="5771" y="1383"/>
                  </a:lnTo>
                  <a:lnTo>
                    <a:pt x="5707" y="1414"/>
                  </a:lnTo>
                  <a:lnTo>
                    <a:pt x="5639" y="1439"/>
                  </a:lnTo>
                  <a:lnTo>
                    <a:pt x="5569" y="1457"/>
                  </a:lnTo>
                  <a:lnTo>
                    <a:pt x="5496" y="1468"/>
                  </a:lnTo>
                  <a:lnTo>
                    <a:pt x="5421" y="1472"/>
                  </a:lnTo>
                  <a:lnTo>
                    <a:pt x="0" y="1472"/>
                  </a:lnTo>
                  <a:lnTo>
                    <a:pt x="916" y="556"/>
                  </a:lnTo>
                  <a:lnTo>
                    <a:pt x="1328" y="144"/>
                  </a:lnTo>
                  <a:lnTo>
                    <a:pt x="1387" y="94"/>
                  </a:lnTo>
                  <a:lnTo>
                    <a:pt x="1452" y="54"/>
                  </a:lnTo>
                  <a:lnTo>
                    <a:pt x="1523" y="25"/>
                  </a:lnTo>
                  <a:lnTo>
                    <a:pt x="1597" y="7"/>
                  </a:lnTo>
                  <a:lnTo>
                    <a:pt x="1674" y="0"/>
                  </a:lnTo>
                  <a:lnTo>
                    <a:pt x="5421" y="0"/>
                  </a:lnTo>
                  <a:lnTo>
                    <a:pt x="5506" y="5"/>
                  </a:lnTo>
                  <a:lnTo>
                    <a:pt x="5589" y="20"/>
                  </a:lnTo>
                  <a:lnTo>
                    <a:pt x="5669" y="43"/>
                  </a:lnTo>
                  <a:lnTo>
                    <a:pt x="5744" y="75"/>
                  </a:lnTo>
                  <a:lnTo>
                    <a:pt x="5815" y="115"/>
                  </a:lnTo>
                  <a:lnTo>
                    <a:pt x="5881" y="162"/>
                  </a:lnTo>
                  <a:lnTo>
                    <a:pt x="5941" y="216"/>
                  </a:lnTo>
                  <a:lnTo>
                    <a:pt x="5995" y="276"/>
                  </a:lnTo>
                  <a:lnTo>
                    <a:pt x="6042" y="342"/>
                  </a:lnTo>
                  <a:lnTo>
                    <a:pt x="6082" y="413"/>
                  </a:lnTo>
                  <a:lnTo>
                    <a:pt x="6114" y="488"/>
                  </a:lnTo>
                  <a:lnTo>
                    <a:pt x="6137" y="567"/>
                  </a:lnTo>
                  <a:lnTo>
                    <a:pt x="6151" y="650"/>
                  </a:lnTo>
                  <a:lnTo>
                    <a:pt x="6156" y="736"/>
                  </a:lnTo>
                  <a:close/>
                </a:path>
              </a:pathLst>
            </a:custGeom>
            <a:noFill/>
            <a:ln w="12700">
              <a:solidFill>
                <a:srgbClr val="EE2E24"/>
              </a:solidFill>
              <a:prstDash val="solid"/>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ZA" dirty="0"/>
            </a:p>
          </p:txBody>
        </p:sp>
        <p:sp>
          <p:nvSpPr>
            <p:cNvPr id="30" name="docshape140"/>
            <p:cNvSpPr>
              <a:spLocks/>
            </p:cNvSpPr>
            <p:nvPr/>
          </p:nvSpPr>
          <p:spPr bwMode="auto">
            <a:xfrm rot="21290663">
              <a:off x="395948" y="670498"/>
              <a:ext cx="2103233" cy="2036261"/>
            </a:xfrm>
            <a:custGeom>
              <a:avLst/>
              <a:gdLst>
                <a:gd name="T0" fmla="+- 0 4265 3383"/>
                <a:gd name="T1" fmla="*/ T0 w 1728"/>
                <a:gd name="T2" fmla="+- 0 5057 5057"/>
                <a:gd name="T3" fmla="*/ 5057 h 1728"/>
                <a:gd name="T4" fmla="+- 0 4189 3383"/>
                <a:gd name="T5" fmla="*/ T4 w 1728"/>
                <a:gd name="T6" fmla="+- 0 5060 5057"/>
                <a:gd name="T7" fmla="*/ 5060 h 1728"/>
                <a:gd name="T8" fmla="+- 0 4115 3383"/>
                <a:gd name="T9" fmla="*/ T8 w 1728"/>
                <a:gd name="T10" fmla="+- 0 5070 5057"/>
                <a:gd name="T11" fmla="*/ 5070 h 1728"/>
                <a:gd name="T12" fmla="+- 0 4043 3383"/>
                <a:gd name="T13" fmla="*/ T12 w 1728"/>
                <a:gd name="T14" fmla="+- 0 5085 5057"/>
                <a:gd name="T15" fmla="*/ 5085 h 1728"/>
                <a:gd name="T16" fmla="+- 0 3973 3383"/>
                <a:gd name="T17" fmla="*/ T16 w 1728"/>
                <a:gd name="T18" fmla="+- 0 5107 5057"/>
                <a:gd name="T19" fmla="*/ 5107 h 1728"/>
                <a:gd name="T20" fmla="+- 0 3905 3383"/>
                <a:gd name="T21" fmla="*/ T20 w 1728"/>
                <a:gd name="T22" fmla="+- 0 5133 5057"/>
                <a:gd name="T23" fmla="*/ 5133 h 1728"/>
                <a:gd name="T24" fmla="+- 0 3841 3383"/>
                <a:gd name="T25" fmla="*/ T24 w 1728"/>
                <a:gd name="T26" fmla="+- 0 5166 5057"/>
                <a:gd name="T27" fmla="*/ 5166 h 1728"/>
                <a:gd name="T28" fmla="+- 0 3779 3383"/>
                <a:gd name="T29" fmla="*/ T28 w 1728"/>
                <a:gd name="T30" fmla="+- 0 5203 5057"/>
                <a:gd name="T31" fmla="*/ 5203 h 1728"/>
                <a:gd name="T32" fmla="+- 0 3722 3383"/>
                <a:gd name="T33" fmla="*/ T32 w 1728"/>
                <a:gd name="T34" fmla="+- 0 5244 5057"/>
                <a:gd name="T35" fmla="*/ 5244 h 1728"/>
                <a:gd name="T36" fmla="+- 0 3667 3383"/>
                <a:gd name="T37" fmla="*/ T36 w 1728"/>
                <a:gd name="T38" fmla="+- 0 5291 5057"/>
                <a:gd name="T39" fmla="*/ 5291 h 1728"/>
                <a:gd name="T40" fmla="+- 0 3617 3383"/>
                <a:gd name="T41" fmla="*/ T40 w 1728"/>
                <a:gd name="T42" fmla="+- 0 5341 5057"/>
                <a:gd name="T43" fmla="*/ 5341 h 1728"/>
                <a:gd name="T44" fmla="+- 0 3571 3383"/>
                <a:gd name="T45" fmla="*/ T44 w 1728"/>
                <a:gd name="T46" fmla="+- 0 5395 5057"/>
                <a:gd name="T47" fmla="*/ 5395 h 1728"/>
                <a:gd name="T48" fmla="+- 0 3529 3383"/>
                <a:gd name="T49" fmla="*/ T48 w 1728"/>
                <a:gd name="T50" fmla="+- 0 5453 5057"/>
                <a:gd name="T51" fmla="*/ 5453 h 1728"/>
                <a:gd name="T52" fmla="+- 0 3492 3383"/>
                <a:gd name="T53" fmla="*/ T52 w 1728"/>
                <a:gd name="T54" fmla="+- 0 5515 5057"/>
                <a:gd name="T55" fmla="*/ 5515 h 1728"/>
                <a:gd name="T56" fmla="+- 0 3460 3383"/>
                <a:gd name="T57" fmla="*/ T56 w 1728"/>
                <a:gd name="T58" fmla="+- 0 5579 5057"/>
                <a:gd name="T59" fmla="*/ 5579 h 1728"/>
                <a:gd name="T60" fmla="+- 0 3433 3383"/>
                <a:gd name="T61" fmla="*/ T60 w 1728"/>
                <a:gd name="T62" fmla="+- 0 5647 5057"/>
                <a:gd name="T63" fmla="*/ 5647 h 1728"/>
                <a:gd name="T64" fmla="+- 0 3411 3383"/>
                <a:gd name="T65" fmla="*/ T64 w 1728"/>
                <a:gd name="T66" fmla="+- 0 5716 5057"/>
                <a:gd name="T67" fmla="*/ 5716 h 1728"/>
                <a:gd name="T68" fmla="+- 0 3396 3383"/>
                <a:gd name="T69" fmla="*/ T68 w 1728"/>
                <a:gd name="T70" fmla="+- 0 5789 5057"/>
                <a:gd name="T71" fmla="*/ 5789 h 1728"/>
                <a:gd name="T72" fmla="+- 0 3386 3383"/>
                <a:gd name="T73" fmla="*/ T72 w 1728"/>
                <a:gd name="T74" fmla="+- 0 5863 5057"/>
                <a:gd name="T75" fmla="*/ 5863 h 1728"/>
                <a:gd name="T76" fmla="+- 0 3383 3383"/>
                <a:gd name="T77" fmla="*/ T76 w 1728"/>
                <a:gd name="T78" fmla="+- 0 5939 5057"/>
                <a:gd name="T79" fmla="*/ 5939 h 1728"/>
                <a:gd name="T80" fmla="+- 0 3387 3383"/>
                <a:gd name="T81" fmla="*/ T80 w 1728"/>
                <a:gd name="T82" fmla="+- 0 6018 5057"/>
                <a:gd name="T83" fmla="*/ 6018 h 1728"/>
                <a:gd name="T84" fmla="+- 0 3397 3383"/>
                <a:gd name="T85" fmla="*/ T84 w 1728"/>
                <a:gd name="T86" fmla="+- 0 6095 5057"/>
                <a:gd name="T87" fmla="*/ 6095 h 1728"/>
                <a:gd name="T88" fmla="+- 0 3414 3383"/>
                <a:gd name="T89" fmla="*/ T88 w 1728"/>
                <a:gd name="T90" fmla="+- 0 6170 5057"/>
                <a:gd name="T91" fmla="*/ 6170 h 1728"/>
                <a:gd name="T92" fmla="+- 0 3437 3383"/>
                <a:gd name="T93" fmla="*/ T92 w 1728"/>
                <a:gd name="T94" fmla="+- 0 6242 5057"/>
                <a:gd name="T95" fmla="*/ 6242 h 1728"/>
                <a:gd name="T96" fmla="+- 0 3465 3383"/>
                <a:gd name="T97" fmla="*/ T96 w 1728"/>
                <a:gd name="T98" fmla="+- 0 6312 5057"/>
                <a:gd name="T99" fmla="*/ 6312 h 1728"/>
                <a:gd name="T100" fmla="+- 0 3500 3383"/>
                <a:gd name="T101" fmla="*/ T100 w 1728"/>
                <a:gd name="T102" fmla="+- 0 6378 5057"/>
                <a:gd name="T103" fmla="*/ 6378 h 1728"/>
                <a:gd name="T104" fmla="+- 0 3539 3383"/>
                <a:gd name="T105" fmla="*/ T104 w 1728"/>
                <a:gd name="T106" fmla="+- 0 6441 5057"/>
                <a:gd name="T107" fmla="*/ 6441 h 1728"/>
                <a:gd name="T108" fmla="+- 0 3584 3383"/>
                <a:gd name="T109" fmla="*/ T108 w 1728"/>
                <a:gd name="T110" fmla="+- 0 6500 5057"/>
                <a:gd name="T111" fmla="*/ 6500 h 1728"/>
                <a:gd name="T112" fmla="+- 0 3634 3383"/>
                <a:gd name="T113" fmla="*/ T112 w 1728"/>
                <a:gd name="T114" fmla="+- 0 6555 5057"/>
                <a:gd name="T115" fmla="*/ 6555 h 1728"/>
                <a:gd name="T116" fmla="+- 0 3687 3383"/>
                <a:gd name="T117" fmla="*/ T116 w 1728"/>
                <a:gd name="T118" fmla="+- 0 6606 5057"/>
                <a:gd name="T119" fmla="*/ 6606 h 1728"/>
                <a:gd name="T120" fmla="+- 0 3745 3383"/>
                <a:gd name="T121" fmla="*/ T120 w 1728"/>
                <a:gd name="T122" fmla="+- 0 6652 5057"/>
                <a:gd name="T123" fmla="*/ 6652 h 1728"/>
                <a:gd name="T124" fmla="+- 0 3807 3383"/>
                <a:gd name="T125" fmla="*/ T124 w 1728"/>
                <a:gd name="T126" fmla="+- 0 6693 5057"/>
                <a:gd name="T127" fmla="*/ 6693 h 1728"/>
                <a:gd name="T128" fmla="+- 0 3872 3383"/>
                <a:gd name="T129" fmla="*/ T128 w 1728"/>
                <a:gd name="T130" fmla="+- 0 6729 5057"/>
                <a:gd name="T131" fmla="*/ 6729 h 1728"/>
                <a:gd name="T132" fmla="+- 0 3941 3383"/>
                <a:gd name="T133" fmla="*/ T132 w 1728"/>
                <a:gd name="T134" fmla="+- 0 6760 5057"/>
                <a:gd name="T135" fmla="*/ 6760 h 1728"/>
                <a:gd name="T136" fmla="+- 0 4012 3383"/>
                <a:gd name="T137" fmla="*/ T136 w 1728"/>
                <a:gd name="T138" fmla="+- 0 6785 5057"/>
                <a:gd name="T139" fmla="*/ 6785 h 1728"/>
                <a:gd name="T140" fmla="+- 0 5111 3383"/>
                <a:gd name="T141" fmla="*/ T140 w 1728"/>
                <a:gd name="T142" fmla="+- 0 5686 5057"/>
                <a:gd name="T143" fmla="*/ 5686 h 1728"/>
                <a:gd name="T144" fmla="+- 0 5086 3383"/>
                <a:gd name="T145" fmla="*/ T144 w 1728"/>
                <a:gd name="T146" fmla="+- 0 5615 5057"/>
                <a:gd name="T147" fmla="*/ 5615 h 1728"/>
                <a:gd name="T148" fmla="+- 0 5055 3383"/>
                <a:gd name="T149" fmla="*/ T148 w 1728"/>
                <a:gd name="T150" fmla="+- 0 5546 5057"/>
                <a:gd name="T151" fmla="*/ 5546 h 1728"/>
                <a:gd name="T152" fmla="+- 0 5019 3383"/>
                <a:gd name="T153" fmla="*/ T152 w 1728"/>
                <a:gd name="T154" fmla="+- 0 5481 5057"/>
                <a:gd name="T155" fmla="*/ 5481 h 1728"/>
                <a:gd name="T156" fmla="+- 0 4978 3383"/>
                <a:gd name="T157" fmla="*/ T156 w 1728"/>
                <a:gd name="T158" fmla="+- 0 5419 5057"/>
                <a:gd name="T159" fmla="*/ 5419 h 1728"/>
                <a:gd name="T160" fmla="+- 0 4932 3383"/>
                <a:gd name="T161" fmla="*/ T160 w 1728"/>
                <a:gd name="T162" fmla="+- 0 5361 5057"/>
                <a:gd name="T163" fmla="*/ 5361 h 1728"/>
                <a:gd name="T164" fmla="+- 0 4881 3383"/>
                <a:gd name="T165" fmla="*/ T164 w 1728"/>
                <a:gd name="T166" fmla="+- 0 5307 5057"/>
                <a:gd name="T167" fmla="*/ 5307 h 1728"/>
                <a:gd name="T168" fmla="+- 0 4826 3383"/>
                <a:gd name="T169" fmla="*/ T168 w 1728"/>
                <a:gd name="T170" fmla="+- 0 5258 5057"/>
                <a:gd name="T171" fmla="*/ 5258 h 1728"/>
                <a:gd name="T172" fmla="+- 0 4767 3383"/>
                <a:gd name="T173" fmla="*/ T172 w 1728"/>
                <a:gd name="T174" fmla="+- 0 5213 5057"/>
                <a:gd name="T175" fmla="*/ 5213 h 1728"/>
                <a:gd name="T176" fmla="+- 0 4704 3383"/>
                <a:gd name="T177" fmla="*/ T176 w 1728"/>
                <a:gd name="T178" fmla="+- 0 5174 5057"/>
                <a:gd name="T179" fmla="*/ 5174 h 1728"/>
                <a:gd name="T180" fmla="+- 0 4638 3383"/>
                <a:gd name="T181" fmla="*/ T180 w 1728"/>
                <a:gd name="T182" fmla="+- 0 5139 5057"/>
                <a:gd name="T183" fmla="*/ 5139 h 1728"/>
                <a:gd name="T184" fmla="+- 0 4568 3383"/>
                <a:gd name="T185" fmla="*/ T184 w 1728"/>
                <a:gd name="T186" fmla="+- 0 5110 5057"/>
                <a:gd name="T187" fmla="*/ 5110 h 1728"/>
                <a:gd name="T188" fmla="+- 0 4496 3383"/>
                <a:gd name="T189" fmla="*/ T188 w 1728"/>
                <a:gd name="T190" fmla="+- 0 5087 5057"/>
                <a:gd name="T191" fmla="*/ 5087 h 1728"/>
                <a:gd name="T192" fmla="+- 0 4421 3383"/>
                <a:gd name="T193" fmla="*/ T192 w 1728"/>
                <a:gd name="T194" fmla="+- 0 5071 5057"/>
                <a:gd name="T195" fmla="*/ 5071 h 1728"/>
                <a:gd name="T196" fmla="+- 0 4344 3383"/>
                <a:gd name="T197" fmla="*/ T196 w 1728"/>
                <a:gd name="T198" fmla="+- 0 5060 5057"/>
                <a:gd name="T199" fmla="*/ 5060 h 1728"/>
                <a:gd name="T200" fmla="+- 0 4265 3383"/>
                <a:gd name="T201" fmla="*/ T200 w 1728"/>
                <a:gd name="T202" fmla="+- 0 5057 5057"/>
                <a:gd name="T203" fmla="*/ 5057 h 1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728" h="1728">
                  <a:moveTo>
                    <a:pt x="882" y="0"/>
                  </a:moveTo>
                  <a:lnTo>
                    <a:pt x="806" y="3"/>
                  </a:lnTo>
                  <a:lnTo>
                    <a:pt x="732" y="13"/>
                  </a:lnTo>
                  <a:lnTo>
                    <a:pt x="660" y="28"/>
                  </a:lnTo>
                  <a:lnTo>
                    <a:pt x="590" y="50"/>
                  </a:lnTo>
                  <a:lnTo>
                    <a:pt x="522" y="76"/>
                  </a:lnTo>
                  <a:lnTo>
                    <a:pt x="458" y="109"/>
                  </a:lnTo>
                  <a:lnTo>
                    <a:pt x="396" y="146"/>
                  </a:lnTo>
                  <a:lnTo>
                    <a:pt x="339" y="187"/>
                  </a:lnTo>
                  <a:lnTo>
                    <a:pt x="284" y="234"/>
                  </a:lnTo>
                  <a:lnTo>
                    <a:pt x="234" y="284"/>
                  </a:lnTo>
                  <a:lnTo>
                    <a:pt x="188" y="338"/>
                  </a:lnTo>
                  <a:lnTo>
                    <a:pt x="146" y="396"/>
                  </a:lnTo>
                  <a:lnTo>
                    <a:pt x="109" y="458"/>
                  </a:lnTo>
                  <a:lnTo>
                    <a:pt x="77" y="522"/>
                  </a:lnTo>
                  <a:lnTo>
                    <a:pt x="50" y="590"/>
                  </a:lnTo>
                  <a:lnTo>
                    <a:pt x="28" y="659"/>
                  </a:lnTo>
                  <a:lnTo>
                    <a:pt x="13" y="732"/>
                  </a:lnTo>
                  <a:lnTo>
                    <a:pt x="3" y="806"/>
                  </a:lnTo>
                  <a:lnTo>
                    <a:pt x="0" y="882"/>
                  </a:lnTo>
                  <a:lnTo>
                    <a:pt x="4" y="961"/>
                  </a:lnTo>
                  <a:lnTo>
                    <a:pt x="14" y="1038"/>
                  </a:lnTo>
                  <a:lnTo>
                    <a:pt x="31" y="1113"/>
                  </a:lnTo>
                  <a:lnTo>
                    <a:pt x="54" y="1185"/>
                  </a:lnTo>
                  <a:lnTo>
                    <a:pt x="82" y="1255"/>
                  </a:lnTo>
                  <a:lnTo>
                    <a:pt x="117" y="1321"/>
                  </a:lnTo>
                  <a:lnTo>
                    <a:pt x="156" y="1384"/>
                  </a:lnTo>
                  <a:lnTo>
                    <a:pt x="201" y="1443"/>
                  </a:lnTo>
                  <a:lnTo>
                    <a:pt x="251" y="1498"/>
                  </a:lnTo>
                  <a:lnTo>
                    <a:pt x="304" y="1549"/>
                  </a:lnTo>
                  <a:lnTo>
                    <a:pt x="362" y="1595"/>
                  </a:lnTo>
                  <a:lnTo>
                    <a:pt x="424" y="1636"/>
                  </a:lnTo>
                  <a:lnTo>
                    <a:pt x="489" y="1672"/>
                  </a:lnTo>
                  <a:lnTo>
                    <a:pt x="558" y="1703"/>
                  </a:lnTo>
                  <a:lnTo>
                    <a:pt x="629" y="1728"/>
                  </a:lnTo>
                  <a:lnTo>
                    <a:pt x="1728" y="629"/>
                  </a:lnTo>
                  <a:lnTo>
                    <a:pt x="1703" y="558"/>
                  </a:lnTo>
                  <a:lnTo>
                    <a:pt x="1672" y="489"/>
                  </a:lnTo>
                  <a:lnTo>
                    <a:pt x="1636" y="424"/>
                  </a:lnTo>
                  <a:lnTo>
                    <a:pt x="1595" y="362"/>
                  </a:lnTo>
                  <a:lnTo>
                    <a:pt x="1549" y="304"/>
                  </a:lnTo>
                  <a:lnTo>
                    <a:pt x="1498" y="250"/>
                  </a:lnTo>
                  <a:lnTo>
                    <a:pt x="1443" y="201"/>
                  </a:lnTo>
                  <a:lnTo>
                    <a:pt x="1384" y="156"/>
                  </a:lnTo>
                  <a:lnTo>
                    <a:pt x="1321" y="117"/>
                  </a:lnTo>
                  <a:lnTo>
                    <a:pt x="1255" y="82"/>
                  </a:lnTo>
                  <a:lnTo>
                    <a:pt x="1185" y="53"/>
                  </a:lnTo>
                  <a:lnTo>
                    <a:pt x="1113" y="30"/>
                  </a:lnTo>
                  <a:lnTo>
                    <a:pt x="1038" y="14"/>
                  </a:lnTo>
                  <a:lnTo>
                    <a:pt x="961" y="3"/>
                  </a:lnTo>
                  <a:lnTo>
                    <a:pt x="882" y="0"/>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31" name="docshape141"/>
            <p:cNvSpPr>
              <a:spLocks/>
            </p:cNvSpPr>
            <p:nvPr/>
          </p:nvSpPr>
          <p:spPr bwMode="auto">
            <a:xfrm>
              <a:off x="783771" y="1065125"/>
              <a:ext cx="1165609" cy="1135464"/>
            </a:xfrm>
            <a:custGeom>
              <a:avLst/>
              <a:gdLst>
                <a:gd name="T0" fmla="+- 0 4190 3443"/>
                <a:gd name="T1" fmla="*/ T0 w 1646"/>
                <a:gd name="T2" fmla="+- 0 5120 5116"/>
                <a:gd name="T3" fmla="*/ 5120 h 1646"/>
                <a:gd name="T4" fmla="+- 0 4047 3443"/>
                <a:gd name="T5" fmla="*/ T4 w 1646"/>
                <a:gd name="T6" fmla="+- 0 5146 5116"/>
                <a:gd name="T7" fmla="*/ 5146 h 1646"/>
                <a:gd name="T8" fmla="+- 0 3913 3443"/>
                <a:gd name="T9" fmla="*/ T8 w 1646"/>
                <a:gd name="T10" fmla="+- 0 5196 5116"/>
                <a:gd name="T11" fmla="*/ 5196 h 1646"/>
                <a:gd name="T12" fmla="+- 0 3791 3443"/>
                <a:gd name="T13" fmla="*/ T12 w 1646"/>
                <a:gd name="T14" fmla="+- 0 5267 5116"/>
                <a:gd name="T15" fmla="*/ 5267 h 1646"/>
                <a:gd name="T16" fmla="+- 0 3684 3443"/>
                <a:gd name="T17" fmla="*/ T16 w 1646"/>
                <a:gd name="T18" fmla="+- 0 5357 5116"/>
                <a:gd name="T19" fmla="*/ 5357 h 1646"/>
                <a:gd name="T20" fmla="+- 0 3593 3443"/>
                <a:gd name="T21" fmla="*/ T20 w 1646"/>
                <a:gd name="T22" fmla="+- 0 5465 5116"/>
                <a:gd name="T23" fmla="*/ 5465 h 1646"/>
                <a:gd name="T24" fmla="+- 0 3522 3443"/>
                <a:gd name="T25" fmla="*/ T24 w 1646"/>
                <a:gd name="T26" fmla="+- 0 5586 5116"/>
                <a:gd name="T27" fmla="*/ 5586 h 1646"/>
                <a:gd name="T28" fmla="+- 0 3472 3443"/>
                <a:gd name="T29" fmla="*/ T28 w 1646"/>
                <a:gd name="T30" fmla="+- 0 5720 5116"/>
                <a:gd name="T31" fmla="*/ 5720 h 1646"/>
                <a:gd name="T32" fmla="+- 0 3446 3443"/>
                <a:gd name="T33" fmla="*/ T32 w 1646"/>
                <a:gd name="T34" fmla="+- 0 5864 5116"/>
                <a:gd name="T35" fmla="*/ 5864 h 1646"/>
                <a:gd name="T36" fmla="+- 0 3446 3443"/>
                <a:gd name="T37" fmla="*/ T36 w 1646"/>
                <a:gd name="T38" fmla="+- 0 6014 5116"/>
                <a:gd name="T39" fmla="*/ 6014 h 1646"/>
                <a:gd name="T40" fmla="+- 0 3472 3443"/>
                <a:gd name="T41" fmla="*/ T40 w 1646"/>
                <a:gd name="T42" fmla="+- 0 6158 5116"/>
                <a:gd name="T43" fmla="*/ 6158 h 1646"/>
                <a:gd name="T44" fmla="+- 0 3522 3443"/>
                <a:gd name="T45" fmla="*/ T44 w 1646"/>
                <a:gd name="T46" fmla="+- 0 6292 5116"/>
                <a:gd name="T47" fmla="*/ 6292 h 1646"/>
                <a:gd name="T48" fmla="+- 0 3593 3443"/>
                <a:gd name="T49" fmla="*/ T48 w 1646"/>
                <a:gd name="T50" fmla="+- 0 6414 5116"/>
                <a:gd name="T51" fmla="*/ 6414 h 1646"/>
                <a:gd name="T52" fmla="+- 0 3684 3443"/>
                <a:gd name="T53" fmla="*/ T52 w 1646"/>
                <a:gd name="T54" fmla="+- 0 6521 5116"/>
                <a:gd name="T55" fmla="*/ 6521 h 1646"/>
                <a:gd name="T56" fmla="+- 0 3791 3443"/>
                <a:gd name="T57" fmla="*/ T56 w 1646"/>
                <a:gd name="T58" fmla="+- 0 6611 5116"/>
                <a:gd name="T59" fmla="*/ 6611 h 1646"/>
                <a:gd name="T60" fmla="+- 0 3913 3443"/>
                <a:gd name="T61" fmla="*/ T60 w 1646"/>
                <a:gd name="T62" fmla="+- 0 6683 5116"/>
                <a:gd name="T63" fmla="*/ 6683 h 1646"/>
                <a:gd name="T64" fmla="+- 0 4047 3443"/>
                <a:gd name="T65" fmla="*/ T64 w 1646"/>
                <a:gd name="T66" fmla="+- 0 6733 5116"/>
                <a:gd name="T67" fmla="*/ 6733 h 1646"/>
                <a:gd name="T68" fmla="+- 0 4190 3443"/>
                <a:gd name="T69" fmla="*/ T68 w 1646"/>
                <a:gd name="T70" fmla="+- 0 6759 5116"/>
                <a:gd name="T71" fmla="*/ 6759 h 1646"/>
                <a:gd name="T72" fmla="+- 0 4340 3443"/>
                <a:gd name="T73" fmla="*/ T72 w 1646"/>
                <a:gd name="T74" fmla="+- 0 6759 5116"/>
                <a:gd name="T75" fmla="*/ 6759 h 1646"/>
                <a:gd name="T76" fmla="+- 0 4484 3443"/>
                <a:gd name="T77" fmla="*/ T76 w 1646"/>
                <a:gd name="T78" fmla="+- 0 6733 5116"/>
                <a:gd name="T79" fmla="*/ 6733 h 1646"/>
                <a:gd name="T80" fmla="+- 0 4618 3443"/>
                <a:gd name="T81" fmla="*/ T80 w 1646"/>
                <a:gd name="T82" fmla="+- 0 6683 5116"/>
                <a:gd name="T83" fmla="*/ 6683 h 1646"/>
                <a:gd name="T84" fmla="+- 0 4740 3443"/>
                <a:gd name="T85" fmla="*/ T84 w 1646"/>
                <a:gd name="T86" fmla="+- 0 6611 5116"/>
                <a:gd name="T87" fmla="*/ 6611 h 1646"/>
                <a:gd name="T88" fmla="+- 0 4847 3443"/>
                <a:gd name="T89" fmla="*/ T88 w 1646"/>
                <a:gd name="T90" fmla="+- 0 6521 5116"/>
                <a:gd name="T91" fmla="*/ 6521 h 1646"/>
                <a:gd name="T92" fmla="+- 0 4938 3443"/>
                <a:gd name="T93" fmla="*/ T92 w 1646"/>
                <a:gd name="T94" fmla="+- 0 6414 5116"/>
                <a:gd name="T95" fmla="*/ 6414 h 1646"/>
                <a:gd name="T96" fmla="+- 0 5009 3443"/>
                <a:gd name="T97" fmla="*/ T96 w 1646"/>
                <a:gd name="T98" fmla="+- 0 6292 5116"/>
                <a:gd name="T99" fmla="*/ 6292 h 1646"/>
                <a:gd name="T100" fmla="+- 0 5059 3443"/>
                <a:gd name="T101" fmla="*/ T100 w 1646"/>
                <a:gd name="T102" fmla="+- 0 6158 5116"/>
                <a:gd name="T103" fmla="*/ 6158 h 1646"/>
                <a:gd name="T104" fmla="+- 0 5085 3443"/>
                <a:gd name="T105" fmla="*/ T104 w 1646"/>
                <a:gd name="T106" fmla="+- 0 6014 5116"/>
                <a:gd name="T107" fmla="*/ 6014 h 1646"/>
                <a:gd name="T108" fmla="+- 0 5085 3443"/>
                <a:gd name="T109" fmla="*/ T108 w 1646"/>
                <a:gd name="T110" fmla="+- 0 5864 5116"/>
                <a:gd name="T111" fmla="*/ 5864 h 1646"/>
                <a:gd name="T112" fmla="+- 0 5059 3443"/>
                <a:gd name="T113" fmla="*/ T112 w 1646"/>
                <a:gd name="T114" fmla="+- 0 5720 5116"/>
                <a:gd name="T115" fmla="*/ 5720 h 1646"/>
                <a:gd name="T116" fmla="+- 0 5009 3443"/>
                <a:gd name="T117" fmla="*/ T116 w 1646"/>
                <a:gd name="T118" fmla="+- 0 5586 5116"/>
                <a:gd name="T119" fmla="*/ 5586 h 1646"/>
                <a:gd name="T120" fmla="+- 0 4938 3443"/>
                <a:gd name="T121" fmla="*/ T120 w 1646"/>
                <a:gd name="T122" fmla="+- 0 5465 5116"/>
                <a:gd name="T123" fmla="*/ 5465 h 1646"/>
                <a:gd name="T124" fmla="+- 0 4847 3443"/>
                <a:gd name="T125" fmla="*/ T124 w 1646"/>
                <a:gd name="T126" fmla="+- 0 5357 5116"/>
                <a:gd name="T127" fmla="*/ 5357 h 1646"/>
                <a:gd name="T128" fmla="+- 0 4740 3443"/>
                <a:gd name="T129" fmla="*/ T128 w 1646"/>
                <a:gd name="T130" fmla="+- 0 5267 5116"/>
                <a:gd name="T131" fmla="*/ 5267 h 1646"/>
                <a:gd name="T132" fmla="+- 0 4618 3443"/>
                <a:gd name="T133" fmla="*/ T132 w 1646"/>
                <a:gd name="T134" fmla="+- 0 5196 5116"/>
                <a:gd name="T135" fmla="*/ 5196 h 1646"/>
                <a:gd name="T136" fmla="+- 0 4484 3443"/>
                <a:gd name="T137" fmla="*/ T136 w 1646"/>
                <a:gd name="T138" fmla="+- 0 5146 5116"/>
                <a:gd name="T139" fmla="*/ 5146 h 1646"/>
                <a:gd name="T140" fmla="+- 0 4340 3443"/>
                <a:gd name="T141" fmla="*/ T140 w 1646"/>
                <a:gd name="T142" fmla="+- 0 5120 5116"/>
                <a:gd name="T143" fmla="*/ 5120 h 16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646" h="1646">
                  <a:moveTo>
                    <a:pt x="822" y="0"/>
                  </a:moveTo>
                  <a:lnTo>
                    <a:pt x="747" y="4"/>
                  </a:lnTo>
                  <a:lnTo>
                    <a:pt x="674" y="14"/>
                  </a:lnTo>
                  <a:lnTo>
                    <a:pt x="604" y="30"/>
                  </a:lnTo>
                  <a:lnTo>
                    <a:pt x="535" y="52"/>
                  </a:lnTo>
                  <a:lnTo>
                    <a:pt x="470" y="80"/>
                  </a:lnTo>
                  <a:lnTo>
                    <a:pt x="407" y="113"/>
                  </a:lnTo>
                  <a:lnTo>
                    <a:pt x="348" y="151"/>
                  </a:lnTo>
                  <a:lnTo>
                    <a:pt x="292" y="194"/>
                  </a:lnTo>
                  <a:lnTo>
                    <a:pt x="241" y="241"/>
                  </a:lnTo>
                  <a:lnTo>
                    <a:pt x="193" y="293"/>
                  </a:lnTo>
                  <a:lnTo>
                    <a:pt x="150" y="349"/>
                  </a:lnTo>
                  <a:lnTo>
                    <a:pt x="112" y="408"/>
                  </a:lnTo>
                  <a:lnTo>
                    <a:pt x="79" y="470"/>
                  </a:lnTo>
                  <a:lnTo>
                    <a:pt x="51" y="536"/>
                  </a:lnTo>
                  <a:lnTo>
                    <a:pt x="29" y="604"/>
                  </a:lnTo>
                  <a:lnTo>
                    <a:pt x="13" y="675"/>
                  </a:lnTo>
                  <a:lnTo>
                    <a:pt x="3" y="748"/>
                  </a:lnTo>
                  <a:lnTo>
                    <a:pt x="0" y="823"/>
                  </a:lnTo>
                  <a:lnTo>
                    <a:pt x="3" y="898"/>
                  </a:lnTo>
                  <a:lnTo>
                    <a:pt x="13" y="971"/>
                  </a:lnTo>
                  <a:lnTo>
                    <a:pt x="29" y="1042"/>
                  </a:lnTo>
                  <a:lnTo>
                    <a:pt x="51" y="1110"/>
                  </a:lnTo>
                  <a:lnTo>
                    <a:pt x="79" y="1176"/>
                  </a:lnTo>
                  <a:lnTo>
                    <a:pt x="112" y="1238"/>
                  </a:lnTo>
                  <a:lnTo>
                    <a:pt x="150" y="1298"/>
                  </a:lnTo>
                  <a:lnTo>
                    <a:pt x="193" y="1353"/>
                  </a:lnTo>
                  <a:lnTo>
                    <a:pt x="241" y="1405"/>
                  </a:lnTo>
                  <a:lnTo>
                    <a:pt x="292" y="1452"/>
                  </a:lnTo>
                  <a:lnTo>
                    <a:pt x="348" y="1495"/>
                  </a:lnTo>
                  <a:lnTo>
                    <a:pt x="407" y="1534"/>
                  </a:lnTo>
                  <a:lnTo>
                    <a:pt x="470" y="1567"/>
                  </a:lnTo>
                  <a:lnTo>
                    <a:pt x="535" y="1594"/>
                  </a:lnTo>
                  <a:lnTo>
                    <a:pt x="604" y="1617"/>
                  </a:lnTo>
                  <a:lnTo>
                    <a:pt x="674" y="1633"/>
                  </a:lnTo>
                  <a:lnTo>
                    <a:pt x="747" y="1643"/>
                  </a:lnTo>
                  <a:lnTo>
                    <a:pt x="822" y="1646"/>
                  </a:lnTo>
                  <a:lnTo>
                    <a:pt x="897" y="1643"/>
                  </a:lnTo>
                  <a:lnTo>
                    <a:pt x="970" y="1633"/>
                  </a:lnTo>
                  <a:lnTo>
                    <a:pt x="1041" y="1617"/>
                  </a:lnTo>
                  <a:lnTo>
                    <a:pt x="1109" y="1594"/>
                  </a:lnTo>
                  <a:lnTo>
                    <a:pt x="1175" y="1567"/>
                  </a:lnTo>
                  <a:lnTo>
                    <a:pt x="1238" y="1534"/>
                  </a:lnTo>
                  <a:lnTo>
                    <a:pt x="1297" y="1495"/>
                  </a:lnTo>
                  <a:lnTo>
                    <a:pt x="1352" y="1452"/>
                  </a:lnTo>
                  <a:lnTo>
                    <a:pt x="1404" y="1405"/>
                  </a:lnTo>
                  <a:lnTo>
                    <a:pt x="1452" y="1353"/>
                  </a:lnTo>
                  <a:lnTo>
                    <a:pt x="1495" y="1298"/>
                  </a:lnTo>
                  <a:lnTo>
                    <a:pt x="1533" y="1238"/>
                  </a:lnTo>
                  <a:lnTo>
                    <a:pt x="1566" y="1176"/>
                  </a:lnTo>
                  <a:lnTo>
                    <a:pt x="1594" y="1110"/>
                  </a:lnTo>
                  <a:lnTo>
                    <a:pt x="1616" y="1042"/>
                  </a:lnTo>
                  <a:lnTo>
                    <a:pt x="1632" y="971"/>
                  </a:lnTo>
                  <a:lnTo>
                    <a:pt x="1642" y="898"/>
                  </a:lnTo>
                  <a:lnTo>
                    <a:pt x="1645" y="823"/>
                  </a:lnTo>
                  <a:lnTo>
                    <a:pt x="1642" y="748"/>
                  </a:lnTo>
                  <a:lnTo>
                    <a:pt x="1632" y="675"/>
                  </a:lnTo>
                  <a:lnTo>
                    <a:pt x="1616" y="604"/>
                  </a:lnTo>
                  <a:lnTo>
                    <a:pt x="1594" y="536"/>
                  </a:lnTo>
                  <a:lnTo>
                    <a:pt x="1566" y="470"/>
                  </a:lnTo>
                  <a:lnTo>
                    <a:pt x="1533" y="408"/>
                  </a:lnTo>
                  <a:lnTo>
                    <a:pt x="1495" y="349"/>
                  </a:lnTo>
                  <a:lnTo>
                    <a:pt x="1452" y="293"/>
                  </a:lnTo>
                  <a:lnTo>
                    <a:pt x="1404" y="241"/>
                  </a:lnTo>
                  <a:lnTo>
                    <a:pt x="1352" y="194"/>
                  </a:lnTo>
                  <a:lnTo>
                    <a:pt x="1297" y="151"/>
                  </a:lnTo>
                  <a:lnTo>
                    <a:pt x="1238" y="113"/>
                  </a:lnTo>
                  <a:lnTo>
                    <a:pt x="1175" y="80"/>
                  </a:lnTo>
                  <a:lnTo>
                    <a:pt x="1109" y="52"/>
                  </a:lnTo>
                  <a:lnTo>
                    <a:pt x="1041" y="30"/>
                  </a:lnTo>
                  <a:lnTo>
                    <a:pt x="970" y="14"/>
                  </a:lnTo>
                  <a:lnTo>
                    <a:pt x="897" y="4"/>
                  </a:lnTo>
                  <a:lnTo>
                    <a:pt x="82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grpSp>
          <p:nvGrpSpPr>
            <p:cNvPr id="37" name="Group 36"/>
            <p:cNvGrpSpPr/>
            <p:nvPr/>
          </p:nvGrpSpPr>
          <p:grpSpPr>
            <a:xfrm>
              <a:off x="1169414" y="1444788"/>
              <a:ext cx="662305" cy="419100"/>
              <a:chOff x="1672606" y="1358746"/>
              <a:chExt cx="662305" cy="419100"/>
            </a:xfrm>
          </p:grpSpPr>
          <p:sp>
            <p:nvSpPr>
              <p:cNvPr id="32" name="docshape142"/>
              <p:cNvSpPr>
                <a:spLocks/>
              </p:cNvSpPr>
              <p:nvPr/>
            </p:nvSpPr>
            <p:spPr bwMode="auto">
              <a:xfrm>
                <a:off x="1672606" y="1358746"/>
                <a:ext cx="419100" cy="419100"/>
              </a:xfrm>
              <a:custGeom>
                <a:avLst/>
                <a:gdLst>
                  <a:gd name="T0" fmla="+- 0 4177 3848"/>
                  <a:gd name="T1" fmla="*/ T0 w 660"/>
                  <a:gd name="T2" fmla="+- 0 5609 5609"/>
                  <a:gd name="T3" fmla="*/ 5609 h 660"/>
                  <a:gd name="T4" fmla="+- 0 4102 3848"/>
                  <a:gd name="T5" fmla="*/ T4 w 660"/>
                  <a:gd name="T6" fmla="+- 0 5618 5609"/>
                  <a:gd name="T7" fmla="*/ 5618 h 660"/>
                  <a:gd name="T8" fmla="+- 0 4033 3848"/>
                  <a:gd name="T9" fmla="*/ T8 w 660"/>
                  <a:gd name="T10" fmla="+- 0 5643 5609"/>
                  <a:gd name="T11" fmla="*/ 5643 h 660"/>
                  <a:gd name="T12" fmla="+- 0 3971 3848"/>
                  <a:gd name="T13" fmla="*/ T12 w 660"/>
                  <a:gd name="T14" fmla="+- 0 5682 5609"/>
                  <a:gd name="T15" fmla="*/ 5682 h 660"/>
                  <a:gd name="T16" fmla="+- 0 3920 3848"/>
                  <a:gd name="T17" fmla="*/ T16 w 660"/>
                  <a:gd name="T18" fmla="+- 0 5733 5609"/>
                  <a:gd name="T19" fmla="*/ 5733 h 660"/>
                  <a:gd name="T20" fmla="+- 0 3881 3848"/>
                  <a:gd name="T21" fmla="*/ T20 w 660"/>
                  <a:gd name="T22" fmla="+- 0 5794 5609"/>
                  <a:gd name="T23" fmla="*/ 5794 h 660"/>
                  <a:gd name="T24" fmla="+- 0 3856 3848"/>
                  <a:gd name="T25" fmla="*/ T24 w 660"/>
                  <a:gd name="T26" fmla="+- 0 5863 5609"/>
                  <a:gd name="T27" fmla="*/ 5863 h 660"/>
                  <a:gd name="T28" fmla="+- 0 3848 3848"/>
                  <a:gd name="T29" fmla="*/ T28 w 660"/>
                  <a:gd name="T30" fmla="+- 0 5939 5609"/>
                  <a:gd name="T31" fmla="*/ 5939 h 660"/>
                  <a:gd name="T32" fmla="+- 0 3856 3848"/>
                  <a:gd name="T33" fmla="*/ T32 w 660"/>
                  <a:gd name="T34" fmla="+- 0 6014 5609"/>
                  <a:gd name="T35" fmla="*/ 6014 h 660"/>
                  <a:gd name="T36" fmla="+- 0 3881 3848"/>
                  <a:gd name="T37" fmla="*/ T36 w 660"/>
                  <a:gd name="T38" fmla="+- 0 6084 5609"/>
                  <a:gd name="T39" fmla="*/ 6084 h 660"/>
                  <a:gd name="T40" fmla="+- 0 3920 3848"/>
                  <a:gd name="T41" fmla="*/ T40 w 660"/>
                  <a:gd name="T42" fmla="+- 0 6145 5609"/>
                  <a:gd name="T43" fmla="*/ 6145 h 660"/>
                  <a:gd name="T44" fmla="+- 0 3971 3848"/>
                  <a:gd name="T45" fmla="*/ T44 w 660"/>
                  <a:gd name="T46" fmla="+- 0 6196 5609"/>
                  <a:gd name="T47" fmla="*/ 6196 h 660"/>
                  <a:gd name="T48" fmla="+- 0 4033 3848"/>
                  <a:gd name="T49" fmla="*/ T48 w 660"/>
                  <a:gd name="T50" fmla="+- 0 6235 5609"/>
                  <a:gd name="T51" fmla="*/ 6235 h 660"/>
                  <a:gd name="T52" fmla="+- 0 4102 3848"/>
                  <a:gd name="T53" fmla="*/ T52 w 660"/>
                  <a:gd name="T54" fmla="+- 0 6260 5609"/>
                  <a:gd name="T55" fmla="*/ 6260 h 660"/>
                  <a:gd name="T56" fmla="+- 0 4177 3848"/>
                  <a:gd name="T57" fmla="*/ T56 w 660"/>
                  <a:gd name="T58" fmla="+- 0 6269 5609"/>
                  <a:gd name="T59" fmla="*/ 6269 h 660"/>
                  <a:gd name="T60" fmla="+- 0 4253 3848"/>
                  <a:gd name="T61" fmla="*/ T60 w 660"/>
                  <a:gd name="T62" fmla="+- 0 6260 5609"/>
                  <a:gd name="T63" fmla="*/ 6260 h 660"/>
                  <a:gd name="T64" fmla="+- 0 4322 3848"/>
                  <a:gd name="T65" fmla="*/ T64 w 660"/>
                  <a:gd name="T66" fmla="+- 0 6235 5609"/>
                  <a:gd name="T67" fmla="*/ 6235 h 660"/>
                  <a:gd name="T68" fmla="+- 0 4356 3848"/>
                  <a:gd name="T69" fmla="*/ T68 w 660"/>
                  <a:gd name="T70" fmla="+- 0 6214 5609"/>
                  <a:gd name="T71" fmla="*/ 6214 h 660"/>
                  <a:gd name="T72" fmla="+- 0 4177 3848"/>
                  <a:gd name="T73" fmla="*/ T72 w 660"/>
                  <a:gd name="T74" fmla="+- 0 6214 5609"/>
                  <a:gd name="T75" fmla="*/ 6214 h 660"/>
                  <a:gd name="T76" fmla="+- 0 4104 3848"/>
                  <a:gd name="T77" fmla="*/ T76 w 660"/>
                  <a:gd name="T78" fmla="+- 0 6204 5609"/>
                  <a:gd name="T79" fmla="*/ 6204 h 660"/>
                  <a:gd name="T80" fmla="+- 0 4039 3848"/>
                  <a:gd name="T81" fmla="*/ T80 w 660"/>
                  <a:gd name="T82" fmla="+- 0 6176 5609"/>
                  <a:gd name="T83" fmla="*/ 6176 h 660"/>
                  <a:gd name="T84" fmla="+- 0 3983 3848"/>
                  <a:gd name="T85" fmla="*/ T84 w 660"/>
                  <a:gd name="T86" fmla="+- 0 6133 5609"/>
                  <a:gd name="T87" fmla="*/ 6133 h 660"/>
                  <a:gd name="T88" fmla="+- 0 3940 3848"/>
                  <a:gd name="T89" fmla="*/ T88 w 660"/>
                  <a:gd name="T90" fmla="+- 0 6077 5609"/>
                  <a:gd name="T91" fmla="*/ 6077 h 660"/>
                  <a:gd name="T92" fmla="+- 0 3912 3848"/>
                  <a:gd name="T93" fmla="*/ T92 w 660"/>
                  <a:gd name="T94" fmla="+- 0 6012 5609"/>
                  <a:gd name="T95" fmla="*/ 6012 h 660"/>
                  <a:gd name="T96" fmla="+- 0 3903 3848"/>
                  <a:gd name="T97" fmla="*/ T96 w 660"/>
                  <a:gd name="T98" fmla="+- 0 5939 5609"/>
                  <a:gd name="T99" fmla="*/ 5939 h 660"/>
                  <a:gd name="T100" fmla="+- 0 3912 3848"/>
                  <a:gd name="T101" fmla="*/ T100 w 660"/>
                  <a:gd name="T102" fmla="+- 0 5866 5609"/>
                  <a:gd name="T103" fmla="*/ 5866 h 660"/>
                  <a:gd name="T104" fmla="+- 0 3940 3848"/>
                  <a:gd name="T105" fmla="*/ T104 w 660"/>
                  <a:gd name="T106" fmla="+- 0 5800 5609"/>
                  <a:gd name="T107" fmla="*/ 5800 h 660"/>
                  <a:gd name="T108" fmla="+- 0 3983 3848"/>
                  <a:gd name="T109" fmla="*/ T108 w 660"/>
                  <a:gd name="T110" fmla="+- 0 5744 5609"/>
                  <a:gd name="T111" fmla="*/ 5744 h 660"/>
                  <a:gd name="T112" fmla="+- 0 4039 3848"/>
                  <a:gd name="T113" fmla="*/ T112 w 660"/>
                  <a:gd name="T114" fmla="+- 0 5701 5609"/>
                  <a:gd name="T115" fmla="*/ 5701 h 660"/>
                  <a:gd name="T116" fmla="+- 0 4104 3848"/>
                  <a:gd name="T117" fmla="*/ T116 w 660"/>
                  <a:gd name="T118" fmla="+- 0 5674 5609"/>
                  <a:gd name="T119" fmla="*/ 5674 h 660"/>
                  <a:gd name="T120" fmla="+- 0 4177 3848"/>
                  <a:gd name="T121" fmla="*/ T120 w 660"/>
                  <a:gd name="T122" fmla="+- 0 5664 5609"/>
                  <a:gd name="T123" fmla="*/ 5664 h 660"/>
                  <a:gd name="T124" fmla="+- 0 4356 3848"/>
                  <a:gd name="T125" fmla="*/ T124 w 660"/>
                  <a:gd name="T126" fmla="+- 0 5664 5609"/>
                  <a:gd name="T127" fmla="*/ 5664 h 660"/>
                  <a:gd name="T128" fmla="+- 0 4322 3848"/>
                  <a:gd name="T129" fmla="*/ T128 w 660"/>
                  <a:gd name="T130" fmla="+- 0 5643 5609"/>
                  <a:gd name="T131" fmla="*/ 5643 h 660"/>
                  <a:gd name="T132" fmla="+- 0 4253 3848"/>
                  <a:gd name="T133" fmla="*/ T132 w 660"/>
                  <a:gd name="T134" fmla="+- 0 5618 5609"/>
                  <a:gd name="T135" fmla="*/ 5618 h 660"/>
                  <a:gd name="T136" fmla="+- 0 4177 3848"/>
                  <a:gd name="T137" fmla="*/ T136 w 660"/>
                  <a:gd name="T138" fmla="+- 0 5609 5609"/>
                  <a:gd name="T139" fmla="*/ 5609 h 660"/>
                  <a:gd name="T140" fmla="+- 0 4356 3848"/>
                  <a:gd name="T141" fmla="*/ T140 w 660"/>
                  <a:gd name="T142" fmla="+- 0 5664 5609"/>
                  <a:gd name="T143" fmla="*/ 5664 h 660"/>
                  <a:gd name="T144" fmla="+- 0 4177 3848"/>
                  <a:gd name="T145" fmla="*/ T144 w 660"/>
                  <a:gd name="T146" fmla="+- 0 5664 5609"/>
                  <a:gd name="T147" fmla="*/ 5664 h 660"/>
                  <a:gd name="T148" fmla="+- 0 4250 3848"/>
                  <a:gd name="T149" fmla="*/ T148 w 660"/>
                  <a:gd name="T150" fmla="+- 0 5674 5609"/>
                  <a:gd name="T151" fmla="*/ 5674 h 660"/>
                  <a:gd name="T152" fmla="+- 0 4316 3848"/>
                  <a:gd name="T153" fmla="*/ T152 w 660"/>
                  <a:gd name="T154" fmla="+- 0 5701 5609"/>
                  <a:gd name="T155" fmla="*/ 5701 h 660"/>
                  <a:gd name="T156" fmla="+- 0 4372 3848"/>
                  <a:gd name="T157" fmla="*/ T156 w 660"/>
                  <a:gd name="T158" fmla="+- 0 5744 5609"/>
                  <a:gd name="T159" fmla="*/ 5744 h 660"/>
                  <a:gd name="T160" fmla="+- 0 4415 3848"/>
                  <a:gd name="T161" fmla="*/ T160 w 660"/>
                  <a:gd name="T162" fmla="+- 0 5800 5609"/>
                  <a:gd name="T163" fmla="*/ 5800 h 660"/>
                  <a:gd name="T164" fmla="+- 0 4443 3848"/>
                  <a:gd name="T165" fmla="*/ T164 w 660"/>
                  <a:gd name="T166" fmla="+- 0 5866 5609"/>
                  <a:gd name="T167" fmla="*/ 5866 h 660"/>
                  <a:gd name="T168" fmla="+- 0 4452 3848"/>
                  <a:gd name="T169" fmla="*/ T168 w 660"/>
                  <a:gd name="T170" fmla="+- 0 5939 5609"/>
                  <a:gd name="T171" fmla="*/ 5939 h 660"/>
                  <a:gd name="T172" fmla="+- 0 4443 3848"/>
                  <a:gd name="T173" fmla="*/ T172 w 660"/>
                  <a:gd name="T174" fmla="+- 0 6012 5609"/>
                  <a:gd name="T175" fmla="*/ 6012 h 660"/>
                  <a:gd name="T176" fmla="+- 0 4415 3848"/>
                  <a:gd name="T177" fmla="*/ T176 w 660"/>
                  <a:gd name="T178" fmla="+- 0 6077 5609"/>
                  <a:gd name="T179" fmla="*/ 6077 h 660"/>
                  <a:gd name="T180" fmla="+- 0 4372 3848"/>
                  <a:gd name="T181" fmla="*/ T180 w 660"/>
                  <a:gd name="T182" fmla="+- 0 6133 5609"/>
                  <a:gd name="T183" fmla="*/ 6133 h 660"/>
                  <a:gd name="T184" fmla="+- 0 4316 3848"/>
                  <a:gd name="T185" fmla="*/ T184 w 660"/>
                  <a:gd name="T186" fmla="+- 0 6176 5609"/>
                  <a:gd name="T187" fmla="*/ 6176 h 660"/>
                  <a:gd name="T188" fmla="+- 0 4250 3848"/>
                  <a:gd name="T189" fmla="*/ T188 w 660"/>
                  <a:gd name="T190" fmla="+- 0 6204 5609"/>
                  <a:gd name="T191" fmla="*/ 6204 h 660"/>
                  <a:gd name="T192" fmla="+- 0 4177 3848"/>
                  <a:gd name="T193" fmla="*/ T192 w 660"/>
                  <a:gd name="T194" fmla="+- 0 6214 5609"/>
                  <a:gd name="T195" fmla="*/ 6214 h 660"/>
                  <a:gd name="T196" fmla="+- 0 4356 3848"/>
                  <a:gd name="T197" fmla="*/ T196 w 660"/>
                  <a:gd name="T198" fmla="+- 0 6214 5609"/>
                  <a:gd name="T199" fmla="*/ 6214 h 660"/>
                  <a:gd name="T200" fmla="+- 0 4384 3848"/>
                  <a:gd name="T201" fmla="*/ T200 w 660"/>
                  <a:gd name="T202" fmla="+- 0 6196 5609"/>
                  <a:gd name="T203" fmla="*/ 6196 h 660"/>
                  <a:gd name="T204" fmla="+- 0 4435 3848"/>
                  <a:gd name="T205" fmla="*/ T204 w 660"/>
                  <a:gd name="T206" fmla="+- 0 6145 5609"/>
                  <a:gd name="T207" fmla="*/ 6145 h 660"/>
                  <a:gd name="T208" fmla="+- 0 4474 3848"/>
                  <a:gd name="T209" fmla="*/ T208 w 660"/>
                  <a:gd name="T210" fmla="+- 0 6084 5609"/>
                  <a:gd name="T211" fmla="*/ 6084 h 660"/>
                  <a:gd name="T212" fmla="+- 0 4498 3848"/>
                  <a:gd name="T213" fmla="*/ T212 w 660"/>
                  <a:gd name="T214" fmla="+- 0 6014 5609"/>
                  <a:gd name="T215" fmla="*/ 6014 h 660"/>
                  <a:gd name="T216" fmla="+- 0 4507 3848"/>
                  <a:gd name="T217" fmla="*/ T216 w 660"/>
                  <a:gd name="T218" fmla="+- 0 5939 5609"/>
                  <a:gd name="T219" fmla="*/ 5939 h 660"/>
                  <a:gd name="T220" fmla="+- 0 4498 3848"/>
                  <a:gd name="T221" fmla="*/ T220 w 660"/>
                  <a:gd name="T222" fmla="+- 0 5863 5609"/>
                  <a:gd name="T223" fmla="*/ 5863 h 660"/>
                  <a:gd name="T224" fmla="+- 0 4474 3848"/>
                  <a:gd name="T225" fmla="*/ T224 w 660"/>
                  <a:gd name="T226" fmla="+- 0 5794 5609"/>
                  <a:gd name="T227" fmla="*/ 5794 h 660"/>
                  <a:gd name="T228" fmla="+- 0 4435 3848"/>
                  <a:gd name="T229" fmla="*/ T228 w 660"/>
                  <a:gd name="T230" fmla="+- 0 5733 5609"/>
                  <a:gd name="T231" fmla="*/ 5733 h 660"/>
                  <a:gd name="T232" fmla="+- 0 4384 3848"/>
                  <a:gd name="T233" fmla="*/ T232 w 660"/>
                  <a:gd name="T234" fmla="+- 0 5682 5609"/>
                  <a:gd name="T235" fmla="*/ 5682 h 660"/>
                  <a:gd name="T236" fmla="+- 0 4356 3848"/>
                  <a:gd name="T237" fmla="*/ T236 w 660"/>
                  <a:gd name="T238" fmla="+- 0 5664 5609"/>
                  <a:gd name="T239" fmla="*/ 5664 h 6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660" h="660">
                    <a:moveTo>
                      <a:pt x="329" y="0"/>
                    </a:moveTo>
                    <a:lnTo>
                      <a:pt x="254" y="9"/>
                    </a:lnTo>
                    <a:lnTo>
                      <a:pt x="185" y="34"/>
                    </a:lnTo>
                    <a:lnTo>
                      <a:pt x="123" y="73"/>
                    </a:lnTo>
                    <a:lnTo>
                      <a:pt x="72" y="124"/>
                    </a:lnTo>
                    <a:lnTo>
                      <a:pt x="33" y="185"/>
                    </a:lnTo>
                    <a:lnTo>
                      <a:pt x="8" y="254"/>
                    </a:lnTo>
                    <a:lnTo>
                      <a:pt x="0" y="330"/>
                    </a:lnTo>
                    <a:lnTo>
                      <a:pt x="8" y="405"/>
                    </a:lnTo>
                    <a:lnTo>
                      <a:pt x="33" y="475"/>
                    </a:lnTo>
                    <a:lnTo>
                      <a:pt x="72" y="536"/>
                    </a:lnTo>
                    <a:lnTo>
                      <a:pt x="123" y="587"/>
                    </a:lnTo>
                    <a:lnTo>
                      <a:pt x="185" y="626"/>
                    </a:lnTo>
                    <a:lnTo>
                      <a:pt x="254" y="651"/>
                    </a:lnTo>
                    <a:lnTo>
                      <a:pt x="329" y="660"/>
                    </a:lnTo>
                    <a:lnTo>
                      <a:pt x="405" y="651"/>
                    </a:lnTo>
                    <a:lnTo>
                      <a:pt x="474" y="626"/>
                    </a:lnTo>
                    <a:lnTo>
                      <a:pt x="508" y="605"/>
                    </a:lnTo>
                    <a:lnTo>
                      <a:pt x="329" y="605"/>
                    </a:lnTo>
                    <a:lnTo>
                      <a:pt x="256" y="595"/>
                    </a:lnTo>
                    <a:lnTo>
                      <a:pt x="191" y="567"/>
                    </a:lnTo>
                    <a:lnTo>
                      <a:pt x="135" y="524"/>
                    </a:lnTo>
                    <a:lnTo>
                      <a:pt x="92" y="468"/>
                    </a:lnTo>
                    <a:lnTo>
                      <a:pt x="64" y="403"/>
                    </a:lnTo>
                    <a:lnTo>
                      <a:pt x="55" y="330"/>
                    </a:lnTo>
                    <a:lnTo>
                      <a:pt x="64" y="257"/>
                    </a:lnTo>
                    <a:lnTo>
                      <a:pt x="92" y="191"/>
                    </a:lnTo>
                    <a:lnTo>
                      <a:pt x="135" y="135"/>
                    </a:lnTo>
                    <a:lnTo>
                      <a:pt x="191" y="92"/>
                    </a:lnTo>
                    <a:lnTo>
                      <a:pt x="256" y="65"/>
                    </a:lnTo>
                    <a:lnTo>
                      <a:pt x="329" y="55"/>
                    </a:lnTo>
                    <a:lnTo>
                      <a:pt x="508" y="55"/>
                    </a:lnTo>
                    <a:lnTo>
                      <a:pt x="474" y="34"/>
                    </a:lnTo>
                    <a:lnTo>
                      <a:pt x="405" y="9"/>
                    </a:lnTo>
                    <a:lnTo>
                      <a:pt x="329" y="0"/>
                    </a:lnTo>
                    <a:close/>
                    <a:moveTo>
                      <a:pt x="508" y="55"/>
                    </a:moveTo>
                    <a:lnTo>
                      <a:pt x="329" y="55"/>
                    </a:lnTo>
                    <a:lnTo>
                      <a:pt x="402" y="65"/>
                    </a:lnTo>
                    <a:lnTo>
                      <a:pt x="468" y="92"/>
                    </a:lnTo>
                    <a:lnTo>
                      <a:pt x="524" y="135"/>
                    </a:lnTo>
                    <a:lnTo>
                      <a:pt x="567" y="191"/>
                    </a:lnTo>
                    <a:lnTo>
                      <a:pt x="595" y="257"/>
                    </a:lnTo>
                    <a:lnTo>
                      <a:pt x="604" y="330"/>
                    </a:lnTo>
                    <a:lnTo>
                      <a:pt x="595" y="403"/>
                    </a:lnTo>
                    <a:lnTo>
                      <a:pt x="567" y="468"/>
                    </a:lnTo>
                    <a:lnTo>
                      <a:pt x="524" y="524"/>
                    </a:lnTo>
                    <a:lnTo>
                      <a:pt x="468" y="567"/>
                    </a:lnTo>
                    <a:lnTo>
                      <a:pt x="402" y="595"/>
                    </a:lnTo>
                    <a:lnTo>
                      <a:pt x="329" y="605"/>
                    </a:lnTo>
                    <a:lnTo>
                      <a:pt x="508" y="605"/>
                    </a:lnTo>
                    <a:lnTo>
                      <a:pt x="536" y="587"/>
                    </a:lnTo>
                    <a:lnTo>
                      <a:pt x="587" y="536"/>
                    </a:lnTo>
                    <a:lnTo>
                      <a:pt x="626" y="475"/>
                    </a:lnTo>
                    <a:lnTo>
                      <a:pt x="650" y="405"/>
                    </a:lnTo>
                    <a:lnTo>
                      <a:pt x="659" y="330"/>
                    </a:lnTo>
                    <a:lnTo>
                      <a:pt x="650" y="254"/>
                    </a:lnTo>
                    <a:lnTo>
                      <a:pt x="626" y="185"/>
                    </a:lnTo>
                    <a:lnTo>
                      <a:pt x="587" y="124"/>
                    </a:lnTo>
                    <a:lnTo>
                      <a:pt x="536" y="73"/>
                    </a:lnTo>
                    <a:lnTo>
                      <a:pt x="508" y="55"/>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pic>
            <p:nvPicPr>
              <p:cNvPr id="33" name="docshape14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1506" y="1447011"/>
                <a:ext cx="241935" cy="24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docshape144"/>
              <p:cNvSpPr>
                <a:spLocks/>
              </p:cNvSpPr>
              <p:nvPr/>
            </p:nvSpPr>
            <p:spPr bwMode="auto">
              <a:xfrm>
                <a:off x="1871996" y="1481936"/>
                <a:ext cx="462915" cy="172720"/>
              </a:xfrm>
              <a:custGeom>
                <a:avLst/>
                <a:gdLst>
                  <a:gd name="T0" fmla="+- 0 4622 4161"/>
                  <a:gd name="T1" fmla="*/ T0 w 729"/>
                  <a:gd name="T2" fmla="+- 0 5966 5803"/>
                  <a:gd name="T3" fmla="*/ 5966 h 272"/>
                  <a:gd name="T4" fmla="+- 0 4557 4161"/>
                  <a:gd name="T5" fmla="*/ T4 w 729"/>
                  <a:gd name="T6" fmla="+- 0 5966 5803"/>
                  <a:gd name="T7" fmla="*/ 5966 h 272"/>
                  <a:gd name="T8" fmla="+- 0 4624 4161"/>
                  <a:gd name="T9" fmla="*/ T8 w 729"/>
                  <a:gd name="T10" fmla="+- 0 6075 5803"/>
                  <a:gd name="T11" fmla="*/ 6075 h 272"/>
                  <a:gd name="T12" fmla="+- 0 4890 4161"/>
                  <a:gd name="T13" fmla="*/ T12 w 729"/>
                  <a:gd name="T14" fmla="+- 0 6075 5803"/>
                  <a:gd name="T15" fmla="*/ 6075 h 272"/>
                  <a:gd name="T16" fmla="+- 0 4856 4161"/>
                  <a:gd name="T17" fmla="*/ T16 w 729"/>
                  <a:gd name="T18" fmla="+- 0 6020 5803"/>
                  <a:gd name="T19" fmla="*/ 6020 h 272"/>
                  <a:gd name="T20" fmla="+- 0 4655 4161"/>
                  <a:gd name="T21" fmla="*/ T20 w 729"/>
                  <a:gd name="T22" fmla="+- 0 6020 5803"/>
                  <a:gd name="T23" fmla="*/ 6020 h 272"/>
                  <a:gd name="T24" fmla="+- 0 4622 4161"/>
                  <a:gd name="T25" fmla="*/ T24 w 729"/>
                  <a:gd name="T26" fmla="+- 0 5966 5803"/>
                  <a:gd name="T27" fmla="*/ 5966 h 272"/>
                  <a:gd name="T28" fmla="+- 0 4822 4161"/>
                  <a:gd name="T29" fmla="*/ T28 w 729"/>
                  <a:gd name="T30" fmla="+- 0 5966 5803"/>
                  <a:gd name="T31" fmla="*/ 5966 h 272"/>
                  <a:gd name="T32" fmla="+- 0 4757 4161"/>
                  <a:gd name="T33" fmla="*/ T32 w 729"/>
                  <a:gd name="T34" fmla="+- 0 5966 5803"/>
                  <a:gd name="T35" fmla="*/ 5966 h 272"/>
                  <a:gd name="T36" fmla="+- 0 4791 4161"/>
                  <a:gd name="T37" fmla="*/ T36 w 729"/>
                  <a:gd name="T38" fmla="+- 0 6020 5803"/>
                  <a:gd name="T39" fmla="*/ 6020 h 272"/>
                  <a:gd name="T40" fmla="+- 0 4856 4161"/>
                  <a:gd name="T41" fmla="*/ T40 w 729"/>
                  <a:gd name="T42" fmla="+- 0 6020 5803"/>
                  <a:gd name="T43" fmla="*/ 6020 h 272"/>
                  <a:gd name="T44" fmla="+- 0 4822 4161"/>
                  <a:gd name="T45" fmla="*/ T44 w 729"/>
                  <a:gd name="T46" fmla="+- 0 5966 5803"/>
                  <a:gd name="T47" fmla="*/ 5966 h 272"/>
                  <a:gd name="T48" fmla="+- 0 4869 4161"/>
                  <a:gd name="T49" fmla="*/ T48 w 729"/>
                  <a:gd name="T50" fmla="+- 0 5911 5803"/>
                  <a:gd name="T51" fmla="*/ 5911 h 272"/>
                  <a:gd name="T52" fmla="+- 0 4174 4161"/>
                  <a:gd name="T53" fmla="*/ T52 w 729"/>
                  <a:gd name="T54" fmla="+- 0 5911 5803"/>
                  <a:gd name="T55" fmla="*/ 5911 h 272"/>
                  <a:gd name="T56" fmla="+- 0 4161 4161"/>
                  <a:gd name="T57" fmla="*/ T56 w 729"/>
                  <a:gd name="T58" fmla="+- 0 5924 5803"/>
                  <a:gd name="T59" fmla="*/ 5924 h 272"/>
                  <a:gd name="T60" fmla="+- 0 4161 4161"/>
                  <a:gd name="T61" fmla="*/ T60 w 729"/>
                  <a:gd name="T62" fmla="+- 0 5954 5803"/>
                  <a:gd name="T63" fmla="*/ 5954 h 272"/>
                  <a:gd name="T64" fmla="+- 0 4174 4161"/>
                  <a:gd name="T65" fmla="*/ T64 w 729"/>
                  <a:gd name="T66" fmla="+- 0 5966 5803"/>
                  <a:gd name="T67" fmla="*/ 5966 h 272"/>
                  <a:gd name="T68" fmla="+- 0 4869 4161"/>
                  <a:gd name="T69" fmla="*/ T68 w 729"/>
                  <a:gd name="T70" fmla="+- 0 5966 5803"/>
                  <a:gd name="T71" fmla="*/ 5966 h 272"/>
                  <a:gd name="T72" fmla="+- 0 4882 4161"/>
                  <a:gd name="T73" fmla="*/ T72 w 729"/>
                  <a:gd name="T74" fmla="+- 0 5954 5803"/>
                  <a:gd name="T75" fmla="*/ 5954 h 272"/>
                  <a:gd name="T76" fmla="+- 0 4882 4161"/>
                  <a:gd name="T77" fmla="*/ T76 w 729"/>
                  <a:gd name="T78" fmla="+- 0 5924 5803"/>
                  <a:gd name="T79" fmla="*/ 5924 h 272"/>
                  <a:gd name="T80" fmla="+- 0 4869 4161"/>
                  <a:gd name="T81" fmla="*/ T80 w 729"/>
                  <a:gd name="T82" fmla="+- 0 5911 5803"/>
                  <a:gd name="T83" fmla="*/ 5911 h 272"/>
                  <a:gd name="T84" fmla="+- 0 4890 4161"/>
                  <a:gd name="T85" fmla="*/ T84 w 729"/>
                  <a:gd name="T86" fmla="+- 0 5803 5803"/>
                  <a:gd name="T87" fmla="*/ 5803 h 272"/>
                  <a:gd name="T88" fmla="+- 0 4624 4161"/>
                  <a:gd name="T89" fmla="*/ T88 w 729"/>
                  <a:gd name="T90" fmla="+- 0 5803 5803"/>
                  <a:gd name="T91" fmla="*/ 5803 h 272"/>
                  <a:gd name="T92" fmla="+- 0 4557 4161"/>
                  <a:gd name="T93" fmla="*/ T92 w 729"/>
                  <a:gd name="T94" fmla="+- 0 5911 5803"/>
                  <a:gd name="T95" fmla="*/ 5911 h 272"/>
                  <a:gd name="T96" fmla="+- 0 4622 4161"/>
                  <a:gd name="T97" fmla="*/ T96 w 729"/>
                  <a:gd name="T98" fmla="+- 0 5911 5803"/>
                  <a:gd name="T99" fmla="*/ 5911 h 272"/>
                  <a:gd name="T100" fmla="+- 0 4655 4161"/>
                  <a:gd name="T101" fmla="*/ T100 w 729"/>
                  <a:gd name="T102" fmla="+- 0 5858 5803"/>
                  <a:gd name="T103" fmla="*/ 5858 h 272"/>
                  <a:gd name="T104" fmla="+- 0 4856 4161"/>
                  <a:gd name="T105" fmla="*/ T104 w 729"/>
                  <a:gd name="T106" fmla="+- 0 5858 5803"/>
                  <a:gd name="T107" fmla="*/ 5858 h 272"/>
                  <a:gd name="T108" fmla="+- 0 4890 4161"/>
                  <a:gd name="T109" fmla="*/ T108 w 729"/>
                  <a:gd name="T110" fmla="+- 0 5803 5803"/>
                  <a:gd name="T111" fmla="*/ 5803 h 272"/>
                  <a:gd name="T112" fmla="+- 0 4856 4161"/>
                  <a:gd name="T113" fmla="*/ T112 w 729"/>
                  <a:gd name="T114" fmla="+- 0 5858 5803"/>
                  <a:gd name="T115" fmla="*/ 5858 h 272"/>
                  <a:gd name="T116" fmla="+- 0 4791 4161"/>
                  <a:gd name="T117" fmla="*/ T116 w 729"/>
                  <a:gd name="T118" fmla="+- 0 5858 5803"/>
                  <a:gd name="T119" fmla="*/ 5858 h 272"/>
                  <a:gd name="T120" fmla="+- 0 4758 4161"/>
                  <a:gd name="T121" fmla="*/ T120 w 729"/>
                  <a:gd name="T122" fmla="+- 0 5911 5803"/>
                  <a:gd name="T123" fmla="*/ 5911 h 272"/>
                  <a:gd name="T124" fmla="+- 0 4822 4161"/>
                  <a:gd name="T125" fmla="*/ T124 w 729"/>
                  <a:gd name="T126" fmla="+- 0 5911 5803"/>
                  <a:gd name="T127" fmla="*/ 5911 h 272"/>
                  <a:gd name="T128" fmla="+- 0 4856 4161"/>
                  <a:gd name="T129" fmla="*/ T128 w 729"/>
                  <a:gd name="T130" fmla="+- 0 5858 5803"/>
                  <a:gd name="T131" fmla="*/ 5858 h 2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729" h="272">
                    <a:moveTo>
                      <a:pt x="461" y="163"/>
                    </a:moveTo>
                    <a:lnTo>
                      <a:pt x="396" y="163"/>
                    </a:lnTo>
                    <a:lnTo>
                      <a:pt x="463" y="272"/>
                    </a:lnTo>
                    <a:lnTo>
                      <a:pt x="729" y="272"/>
                    </a:lnTo>
                    <a:lnTo>
                      <a:pt x="695" y="217"/>
                    </a:lnTo>
                    <a:lnTo>
                      <a:pt x="494" y="217"/>
                    </a:lnTo>
                    <a:lnTo>
                      <a:pt x="461" y="163"/>
                    </a:lnTo>
                    <a:close/>
                    <a:moveTo>
                      <a:pt x="661" y="163"/>
                    </a:moveTo>
                    <a:lnTo>
                      <a:pt x="596" y="163"/>
                    </a:lnTo>
                    <a:lnTo>
                      <a:pt x="630" y="217"/>
                    </a:lnTo>
                    <a:lnTo>
                      <a:pt x="695" y="217"/>
                    </a:lnTo>
                    <a:lnTo>
                      <a:pt x="661" y="163"/>
                    </a:lnTo>
                    <a:close/>
                    <a:moveTo>
                      <a:pt x="708" y="108"/>
                    </a:moveTo>
                    <a:lnTo>
                      <a:pt x="13" y="108"/>
                    </a:lnTo>
                    <a:lnTo>
                      <a:pt x="0" y="121"/>
                    </a:lnTo>
                    <a:lnTo>
                      <a:pt x="0" y="151"/>
                    </a:lnTo>
                    <a:lnTo>
                      <a:pt x="13" y="163"/>
                    </a:lnTo>
                    <a:lnTo>
                      <a:pt x="708" y="163"/>
                    </a:lnTo>
                    <a:lnTo>
                      <a:pt x="721" y="151"/>
                    </a:lnTo>
                    <a:lnTo>
                      <a:pt x="721" y="121"/>
                    </a:lnTo>
                    <a:lnTo>
                      <a:pt x="708" y="108"/>
                    </a:lnTo>
                    <a:close/>
                    <a:moveTo>
                      <a:pt x="729" y="0"/>
                    </a:moveTo>
                    <a:lnTo>
                      <a:pt x="463" y="0"/>
                    </a:lnTo>
                    <a:lnTo>
                      <a:pt x="396" y="108"/>
                    </a:lnTo>
                    <a:lnTo>
                      <a:pt x="461" y="108"/>
                    </a:lnTo>
                    <a:lnTo>
                      <a:pt x="494" y="55"/>
                    </a:lnTo>
                    <a:lnTo>
                      <a:pt x="695" y="55"/>
                    </a:lnTo>
                    <a:lnTo>
                      <a:pt x="729" y="0"/>
                    </a:lnTo>
                    <a:close/>
                    <a:moveTo>
                      <a:pt x="695" y="55"/>
                    </a:moveTo>
                    <a:lnTo>
                      <a:pt x="630" y="55"/>
                    </a:lnTo>
                    <a:lnTo>
                      <a:pt x="597" y="108"/>
                    </a:lnTo>
                    <a:lnTo>
                      <a:pt x="661" y="108"/>
                    </a:lnTo>
                    <a:lnTo>
                      <a:pt x="695" y="55"/>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grpSp>
      </p:grpSp>
      <p:grpSp>
        <p:nvGrpSpPr>
          <p:cNvPr id="41" name="Group 40"/>
          <p:cNvGrpSpPr/>
          <p:nvPr/>
        </p:nvGrpSpPr>
        <p:grpSpPr>
          <a:xfrm>
            <a:off x="202678" y="3797768"/>
            <a:ext cx="11314408" cy="2203125"/>
            <a:chOff x="3870326" y="3878155"/>
            <a:chExt cx="11314408" cy="2203125"/>
          </a:xfrm>
        </p:grpSpPr>
        <p:sp>
          <p:nvSpPr>
            <p:cNvPr id="24" name="docshape134"/>
            <p:cNvSpPr>
              <a:spLocks/>
            </p:cNvSpPr>
            <p:nvPr/>
          </p:nvSpPr>
          <p:spPr bwMode="auto">
            <a:xfrm>
              <a:off x="3870326" y="3878155"/>
              <a:ext cx="2239074" cy="2190540"/>
            </a:xfrm>
            <a:custGeom>
              <a:avLst/>
              <a:gdLst>
                <a:gd name="T0" fmla="+- 0 2538 1655"/>
                <a:gd name="T1" fmla="*/ T0 w 1728"/>
                <a:gd name="T2" fmla="+- 0 7213 7213"/>
                <a:gd name="T3" fmla="*/ 7213 h 1728"/>
                <a:gd name="T4" fmla="+- 0 2462 1655"/>
                <a:gd name="T5" fmla="*/ T4 w 1728"/>
                <a:gd name="T6" fmla="+- 0 7216 7213"/>
                <a:gd name="T7" fmla="*/ 7216 h 1728"/>
                <a:gd name="T8" fmla="+- 0 2387 1655"/>
                <a:gd name="T9" fmla="*/ T8 w 1728"/>
                <a:gd name="T10" fmla="+- 0 7226 7213"/>
                <a:gd name="T11" fmla="*/ 7226 h 1728"/>
                <a:gd name="T12" fmla="+- 0 2315 1655"/>
                <a:gd name="T13" fmla="*/ T12 w 1728"/>
                <a:gd name="T14" fmla="+- 0 7241 7213"/>
                <a:gd name="T15" fmla="*/ 7241 h 1728"/>
                <a:gd name="T16" fmla="+- 0 2245 1655"/>
                <a:gd name="T17" fmla="*/ T16 w 1728"/>
                <a:gd name="T18" fmla="+- 0 7263 7213"/>
                <a:gd name="T19" fmla="*/ 7263 h 1728"/>
                <a:gd name="T20" fmla="+- 0 2178 1655"/>
                <a:gd name="T21" fmla="*/ T20 w 1728"/>
                <a:gd name="T22" fmla="+- 0 7289 7213"/>
                <a:gd name="T23" fmla="*/ 7289 h 1728"/>
                <a:gd name="T24" fmla="+- 0 2113 1655"/>
                <a:gd name="T25" fmla="*/ T24 w 1728"/>
                <a:gd name="T26" fmla="+- 0 7321 7213"/>
                <a:gd name="T27" fmla="*/ 7321 h 1728"/>
                <a:gd name="T28" fmla="+- 0 2052 1655"/>
                <a:gd name="T29" fmla="*/ T28 w 1728"/>
                <a:gd name="T30" fmla="+- 0 7359 7213"/>
                <a:gd name="T31" fmla="*/ 7359 h 1728"/>
                <a:gd name="T32" fmla="+- 0 1994 1655"/>
                <a:gd name="T33" fmla="*/ T32 w 1728"/>
                <a:gd name="T34" fmla="+- 0 7400 7213"/>
                <a:gd name="T35" fmla="*/ 7400 h 1728"/>
                <a:gd name="T36" fmla="+- 0 1940 1655"/>
                <a:gd name="T37" fmla="*/ T36 w 1728"/>
                <a:gd name="T38" fmla="+- 0 7447 7213"/>
                <a:gd name="T39" fmla="*/ 7447 h 1728"/>
                <a:gd name="T40" fmla="+- 0 1889 1655"/>
                <a:gd name="T41" fmla="*/ T40 w 1728"/>
                <a:gd name="T42" fmla="+- 0 7497 7213"/>
                <a:gd name="T43" fmla="*/ 7497 h 1728"/>
                <a:gd name="T44" fmla="+- 0 1843 1655"/>
                <a:gd name="T45" fmla="*/ T44 w 1728"/>
                <a:gd name="T46" fmla="+- 0 7551 7213"/>
                <a:gd name="T47" fmla="*/ 7551 h 1728"/>
                <a:gd name="T48" fmla="+- 0 1801 1655"/>
                <a:gd name="T49" fmla="*/ T48 w 1728"/>
                <a:gd name="T50" fmla="+- 0 7609 7213"/>
                <a:gd name="T51" fmla="*/ 7609 h 1728"/>
                <a:gd name="T52" fmla="+- 0 1764 1655"/>
                <a:gd name="T53" fmla="*/ T52 w 1728"/>
                <a:gd name="T54" fmla="+- 0 7671 7213"/>
                <a:gd name="T55" fmla="*/ 7671 h 1728"/>
                <a:gd name="T56" fmla="+- 0 1732 1655"/>
                <a:gd name="T57" fmla="*/ T56 w 1728"/>
                <a:gd name="T58" fmla="+- 0 7735 7213"/>
                <a:gd name="T59" fmla="*/ 7735 h 1728"/>
                <a:gd name="T60" fmla="+- 0 1705 1655"/>
                <a:gd name="T61" fmla="*/ T60 w 1728"/>
                <a:gd name="T62" fmla="+- 0 7802 7213"/>
                <a:gd name="T63" fmla="*/ 7802 h 1728"/>
                <a:gd name="T64" fmla="+- 0 1684 1655"/>
                <a:gd name="T65" fmla="*/ T64 w 1728"/>
                <a:gd name="T66" fmla="+- 0 7872 7213"/>
                <a:gd name="T67" fmla="*/ 7872 h 1728"/>
                <a:gd name="T68" fmla="+- 0 1668 1655"/>
                <a:gd name="T69" fmla="*/ T68 w 1728"/>
                <a:gd name="T70" fmla="+- 0 7945 7213"/>
                <a:gd name="T71" fmla="*/ 7945 h 1728"/>
                <a:gd name="T72" fmla="+- 0 1659 1655"/>
                <a:gd name="T73" fmla="*/ T72 w 1728"/>
                <a:gd name="T74" fmla="+- 0 8019 7213"/>
                <a:gd name="T75" fmla="*/ 8019 h 1728"/>
                <a:gd name="T76" fmla="+- 0 1655 1655"/>
                <a:gd name="T77" fmla="*/ T76 w 1728"/>
                <a:gd name="T78" fmla="+- 0 8095 7213"/>
                <a:gd name="T79" fmla="*/ 8095 h 1728"/>
                <a:gd name="T80" fmla="+- 0 1659 1655"/>
                <a:gd name="T81" fmla="*/ T80 w 1728"/>
                <a:gd name="T82" fmla="+- 0 8174 7213"/>
                <a:gd name="T83" fmla="*/ 8174 h 1728"/>
                <a:gd name="T84" fmla="+- 0 1669 1655"/>
                <a:gd name="T85" fmla="*/ T84 w 1728"/>
                <a:gd name="T86" fmla="+- 0 8251 7213"/>
                <a:gd name="T87" fmla="*/ 8251 h 1728"/>
                <a:gd name="T88" fmla="+- 0 1686 1655"/>
                <a:gd name="T89" fmla="*/ T88 w 1728"/>
                <a:gd name="T90" fmla="+- 0 8326 7213"/>
                <a:gd name="T91" fmla="*/ 8326 h 1728"/>
                <a:gd name="T92" fmla="+- 0 1709 1655"/>
                <a:gd name="T93" fmla="*/ T92 w 1728"/>
                <a:gd name="T94" fmla="+- 0 8398 7213"/>
                <a:gd name="T95" fmla="*/ 8398 h 1728"/>
                <a:gd name="T96" fmla="+- 0 1738 1655"/>
                <a:gd name="T97" fmla="*/ T96 w 1728"/>
                <a:gd name="T98" fmla="+- 0 8468 7213"/>
                <a:gd name="T99" fmla="*/ 8468 h 1728"/>
                <a:gd name="T100" fmla="+- 0 1772 1655"/>
                <a:gd name="T101" fmla="*/ T100 w 1728"/>
                <a:gd name="T102" fmla="+- 0 8534 7213"/>
                <a:gd name="T103" fmla="*/ 8534 h 1728"/>
                <a:gd name="T104" fmla="+- 0 1812 1655"/>
                <a:gd name="T105" fmla="*/ T104 w 1728"/>
                <a:gd name="T106" fmla="+- 0 8597 7213"/>
                <a:gd name="T107" fmla="*/ 8597 h 1728"/>
                <a:gd name="T108" fmla="+- 0 1857 1655"/>
                <a:gd name="T109" fmla="*/ T108 w 1728"/>
                <a:gd name="T110" fmla="+- 0 8656 7213"/>
                <a:gd name="T111" fmla="*/ 8656 h 1728"/>
                <a:gd name="T112" fmla="+- 0 1906 1655"/>
                <a:gd name="T113" fmla="*/ T112 w 1728"/>
                <a:gd name="T114" fmla="+- 0 8711 7213"/>
                <a:gd name="T115" fmla="*/ 8711 h 1728"/>
                <a:gd name="T116" fmla="+- 0 1960 1655"/>
                <a:gd name="T117" fmla="*/ T116 w 1728"/>
                <a:gd name="T118" fmla="+- 0 8762 7213"/>
                <a:gd name="T119" fmla="*/ 8762 h 1728"/>
                <a:gd name="T120" fmla="+- 0 2018 1655"/>
                <a:gd name="T121" fmla="*/ T120 w 1728"/>
                <a:gd name="T122" fmla="+- 0 8808 7213"/>
                <a:gd name="T123" fmla="*/ 8808 h 1728"/>
                <a:gd name="T124" fmla="+- 0 2079 1655"/>
                <a:gd name="T125" fmla="*/ T124 w 1728"/>
                <a:gd name="T126" fmla="+- 0 8849 7213"/>
                <a:gd name="T127" fmla="*/ 8849 h 1728"/>
                <a:gd name="T128" fmla="+- 0 2145 1655"/>
                <a:gd name="T129" fmla="*/ T128 w 1728"/>
                <a:gd name="T130" fmla="+- 0 8885 7213"/>
                <a:gd name="T131" fmla="*/ 8885 h 1728"/>
                <a:gd name="T132" fmla="+- 0 2213 1655"/>
                <a:gd name="T133" fmla="*/ T132 w 1728"/>
                <a:gd name="T134" fmla="+- 0 8916 7213"/>
                <a:gd name="T135" fmla="*/ 8916 h 1728"/>
                <a:gd name="T136" fmla="+- 0 2285 1655"/>
                <a:gd name="T137" fmla="*/ T136 w 1728"/>
                <a:gd name="T138" fmla="+- 0 8940 7213"/>
                <a:gd name="T139" fmla="*/ 8940 h 1728"/>
                <a:gd name="T140" fmla="+- 0 3383 1655"/>
                <a:gd name="T141" fmla="*/ T140 w 1728"/>
                <a:gd name="T142" fmla="+- 0 7842 7213"/>
                <a:gd name="T143" fmla="*/ 7842 h 1728"/>
                <a:gd name="T144" fmla="+- 0 3358 1655"/>
                <a:gd name="T145" fmla="*/ T144 w 1728"/>
                <a:gd name="T146" fmla="+- 0 7771 7213"/>
                <a:gd name="T147" fmla="*/ 7771 h 1728"/>
                <a:gd name="T148" fmla="+- 0 3328 1655"/>
                <a:gd name="T149" fmla="*/ T148 w 1728"/>
                <a:gd name="T150" fmla="+- 0 7702 7213"/>
                <a:gd name="T151" fmla="*/ 7702 h 1728"/>
                <a:gd name="T152" fmla="+- 0 3292 1655"/>
                <a:gd name="T153" fmla="*/ T152 w 1728"/>
                <a:gd name="T154" fmla="+- 0 7637 7213"/>
                <a:gd name="T155" fmla="*/ 7637 h 1728"/>
                <a:gd name="T156" fmla="+- 0 3251 1655"/>
                <a:gd name="T157" fmla="*/ T156 w 1728"/>
                <a:gd name="T158" fmla="+- 0 7575 7213"/>
                <a:gd name="T159" fmla="*/ 7575 h 1728"/>
                <a:gd name="T160" fmla="+- 0 3204 1655"/>
                <a:gd name="T161" fmla="*/ T160 w 1728"/>
                <a:gd name="T162" fmla="+- 0 7517 7213"/>
                <a:gd name="T163" fmla="*/ 7517 h 1728"/>
                <a:gd name="T164" fmla="+- 0 3154 1655"/>
                <a:gd name="T165" fmla="*/ T164 w 1728"/>
                <a:gd name="T166" fmla="+- 0 7463 7213"/>
                <a:gd name="T167" fmla="*/ 7463 h 1728"/>
                <a:gd name="T168" fmla="+- 0 3098 1655"/>
                <a:gd name="T169" fmla="*/ T168 w 1728"/>
                <a:gd name="T170" fmla="+- 0 7414 7213"/>
                <a:gd name="T171" fmla="*/ 7414 h 1728"/>
                <a:gd name="T172" fmla="+- 0 3039 1655"/>
                <a:gd name="T173" fmla="*/ T172 w 1728"/>
                <a:gd name="T174" fmla="+- 0 7369 7213"/>
                <a:gd name="T175" fmla="*/ 7369 h 1728"/>
                <a:gd name="T176" fmla="+- 0 2976 1655"/>
                <a:gd name="T177" fmla="*/ T176 w 1728"/>
                <a:gd name="T178" fmla="+- 0 7329 7213"/>
                <a:gd name="T179" fmla="*/ 7329 h 1728"/>
                <a:gd name="T180" fmla="+- 0 2910 1655"/>
                <a:gd name="T181" fmla="*/ T180 w 1728"/>
                <a:gd name="T182" fmla="+- 0 7295 7213"/>
                <a:gd name="T183" fmla="*/ 7295 h 1728"/>
                <a:gd name="T184" fmla="+- 0 2841 1655"/>
                <a:gd name="T185" fmla="*/ T184 w 1728"/>
                <a:gd name="T186" fmla="+- 0 7266 7213"/>
                <a:gd name="T187" fmla="*/ 7266 h 1728"/>
                <a:gd name="T188" fmla="+- 0 2769 1655"/>
                <a:gd name="T189" fmla="*/ T188 w 1728"/>
                <a:gd name="T190" fmla="+- 0 7243 7213"/>
                <a:gd name="T191" fmla="*/ 7243 h 1728"/>
                <a:gd name="T192" fmla="+- 0 2694 1655"/>
                <a:gd name="T193" fmla="*/ T192 w 1728"/>
                <a:gd name="T194" fmla="+- 0 7227 7213"/>
                <a:gd name="T195" fmla="*/ 7227 h 1728"/>
                <a:gd name="T196" fmla="+- 0 2617 1655"/>
                <a:gd name="T197" fmla="*/ T196 w 1728"/>
                <a:gd name="T198" fmla="+- 0 7216 7213"/>
                <a:gd name="T199" fmla="*/ 7216 h 1728"/>
                <a:gd name="T200" fmla="+- 0 2538 1655"/>
                <a:gd name="T201" fmla="*/ T200 w 1728"/>
                <a:gd name="T202" fmla="+- 0 7213 7213"/>
                <a:gd name="T203" fmla="*/ 7213 h 1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728" h="1728">
                  <a:moveTo>
                    <a:pt x="883" y="0"/>
                  </a:moveTo>
                  <a:lnTo>
                    <a:pt x="807" y="3"/>
                  </a:lnTo>
                  <a:lnTo>
                    <a:pt x="732" y="13"/>
                  </a:lnTo>
                  <a:lnTo>
                    <a:pt x="660" y="28"/>
                  </a:lnTo>
                  <a:lnTo>
                    <a:pt x="590" y="50"/>
                  </a:lnTo>
                  <a:lnTo>
                    <a:pt x="523" y="76"/>
                  </a:lnTo>
                  <a:lnTo>
                    <a:pt x="458" y="108"/>
                  </a:lnTo>
                  <a:lnTo>
                    <a:pt x="397" y="146"/>
                  </a:lnTo>
                  <a:lnTo>
                    <a:pt x="339" y="187"/>
                  </a:lnTo>
                  <a:lnTo>
                    <a:pt x="285" y="234"/>
                  </a:lnTo>
                  <a:lnTo>
                    <a:pt x="234" y="284"/>
                  </a:lnTo>
                  <a:lnTo>
                    <a:pt x="188" y="338"/>
                  </a:lnTo>
                  <a:lnTo>
                    <a:pt x="146" y="396"/>
                  </a:lnTo>
                  <a:lnTo>
                    <a:pt x="109" y="458"/>
                  </a:lnTo>
                  <a:lnTo>
                    <a:pt x="77" y="522"/>
                  </a:lnTo>
                  <a:lnTo>
                    <a:pt x="50" y="589"/>
                  </a:lnTo>
                  <a:lnTo>
                    <a:pt x="29" y="659"/>
                  </a:lnTo>
                  <a:lnTo>
                    <a:pt x="13" y="732"/>
                  </a:lnTo>
                  <a:lnTo>
                    <a:pt x="4" y="806"/>
                  </a:lnTo>
                  <a:lnTo>
                    <a:pt x="0" y="882"/>
                  </a:lnTo>
                  <a:lnTo>
                    <a:pt x="4" y="961"/>
                  </a:lnTo>
                  <a:lnTo>
                    <a:pt x="14" y="1038"/>
                  </a:lnTo>
                  <a:lnTo>
                    <a:pt x="31" y="1113"/>
                  </a:lnTo>
                  <a:lnTo>
                    <a:pt x="54" y="1185"/>
                  </a:lnTo>
                  <a:lnTo>
                    <a:pt x="83" y="1255"/>
                  </a:lnTo>
                  <a:lnTo>
                    <a:pt x="117" y="1321"/>
                  </a:lnTo>
                  <a:lnTo>
                    <a:pt x="157" y="1384"/>
                  </a:lnTo>
                  <a:lnTo>
                    <a:pt x="202" y="1443"/>
                  </a:lnTo>
                  <a:lnTo>
                    <a:pt x="251" y="1498"/>
                  </a:lnTo>
                  <a:lnTo>
                    <a:pt x="305" y="1549"/>
                  </a:lnTo>
                  <a:lnTo>
                    <a:pt x="363" y="1595"/>
                  </a:lnTo>
                  <a:lnTo>
                    <a:pt x="424" y="1636"/>
                  </a:lnTo>
                  <a:lnTo>
                    <a:pt x="490" y="1672"/>
                  </a:lnTo>
                  <a:lnTo>
                    <a:pt x="558" y="1703"/>
                  </a:lnTo>
                  <a:lnTo>
                    <a:pt x="630" y="1727"/>
                  </a:lnTo>
                  <a:lnTo>
                    <a:pt x="1728" y="629"/>
                  </a:lnTo>
                  <a:lnTo>
                    <a:pt x="1703" y="558"/>
                  </a:lnTo>
                  <a:lnTo>
                    <a:pt x="1673" y="489"/>
                  </a:lnTo>
                  <a:lnTo>
                    <a:pt x="1637" y="424"/>
                  </a:lnTo>
                  <a:lnTo>
                    <a:pt x="1596" y="362"/>
                  </a:lnTo>
                  <a:lnTo>
                    <a:pt x="1549" y="304"/>
                  </a:lnTo>
                  <a:lnTo>
                    <a:pt x="1499" y="250"/>
                  </a:lnTo>
                  <a:lnTo>
                    <a:pt x="1443" y="201"/>
                  </a:lnTo>
                  <a:lnTo>
                    <a:pt x="1384" y="156"/>
                  </a:lnTo>
                  <a:lnTo>
                    <a:pt x="1321" y="116"/>
                  </a:lnTo>
                  <a:lnTo>
                    <a:pt x="1255" y="82"/>
                  </a:lnTo>
                  <a:lnTo>
                    <a:pt x="1186" y="53"/>
                  </a:lnTo>
                  <a:lnTo>
                    <a:pt x="1114" y="30"/>
                  </a:lnTo>
                  <a:lnTo>
                    <a:pt x="1039" y="14"/>
                  </a:lnTo>
                  <a:lnTo>
                    <a:pt x="962" y="3"/>
                  </a:lnTo>
                  <a:lnTo>
                    <a:pt x="883" y="0"/>
                  </a:lnTo>
                  <a:close/>
                </a:path>
              </a:pathLst>
            </a:custGeom>
            <a:solidFill>
              <a:srgbClr val="7F8281"/>
            </a:solidFill>
            <a:ln>
              <a:noFill/>
            </a:ln>
          </p:spPr>
          <p:txBody>
            <a:bodyPr rot="0" vert="horz" wrap="square" lIns="91440" tIns="45720" rIns="91440" bIns="45720" anchor="t" anchorCtr="0" upright="1">
              <a:noAutofit/>
            </a:bodyPr>
            <a:lstStyle/>
            <a:p>
              <a:endParaRPr lang="en-ZA" dirty="0"/>
            </a:p>
          </p:txBody>
        </p:sp>
        <p:sp>
          <p:nvSpPr>
            <p:cNvPr id="25" name="docshape135"/>
            <p:cNvSpPr>
              <a:spLocks/>
            </p:cNvSpPr>
            <p:nvPr/>
          </p:nvSpPr>
          <p:spPr bwMode="auto">
            <a:xfrm>
              <a:off x="4350305" y="4314572"/>
              <a:ext cx="1197470" cy="1147004"/>
            </a:xfrm>
            <a:custGeom>
              <a:avLst/>
              <a:gdLst>
                <a:gd name="T0" fmla="+- 0 2463 1715"/>
                <a:gd name="T1" fmla="*/ T0 w 1646"/>
                <a:gd name="T2" fmla="+- 0 7276 7272"/>
                <a:gd name="T3" fmla="*/ 7276 h 1646"/>
                <a:gd name="T4" fmla="+- 0 2319 1715"/>
                <a:gd name="T5" fmla="*/ T4 w 1646"/>
                <a:gd name="T6" fmla="+- 0 7302 7272"/>
                <a:gd name="T7" fmla="*/ 7302 h 1646"/>
                <a:gd name="T8" fmla="+- 0 2185 1715"/>
                <a:gd name="T9" fmla="*/ T8 w 1646"/>
                <a:gd name="T10" fmla="+- 0 7352 7272"/>
                <a:gd name="T11" fmla="*/ 7352 h 1646"/>
                <a:gd name="T12" fmla="+- 0 2063 1715"/>
                <a:gd name="T13" fmla="*/ T12 w 1646"/>
                <a:gd name="T14" fmla="+- 0 7423 7272"/>
                <a:gd name="T15" fmla="*/ 7423 h 1646"/>
                <a:gd name="T16" fmla="+- 0 1956 1715"/>
                <a:gd name="T17" fmla="*/ T16 w 1646"/>
                <a:gd name="T18" fmla="+- 0 7513 7272"/>
                <a:gd name="T19" fmla="*/ 7513 h 1646"/>
                <a:gd name="T20" fmla="+- 0 1865 1715"/>
                <a:gd name="T21" fmla="*/ T20 w 1646"/>
                <a:gd name="T22" fmla="+- 0 7621 7272"/>
                <a:gd name="T23" fmla="*/ 7621 h 1646"/>
                <a:gd name="T24" fmla="+- 0 1794 1715"/>
                <a:gd name="T25" fmla="*/ T24 w 1646"/>
                <a:gd name="T26" fmla="+- 0 7742 7272"/>
                <a:gd name="T27" fmla="*/ 7742 h 1646"/>
                <a:gd name="T28" fmla="+- 0 1744 1715"/>
                <a:gd name="T29" fmla="*/ T28 w 1646"/>
                <a:gd name="T30" fmla="+- 0 7876 7272"/>
                <a:gd name="T31" fmla="*/ 7876 h 1646"/>
                <a:gd name="T32" fmla="+- 0 1718 1715"/>
                <a:gd name="T33" fmla="*/ T32 w 1646"/>
                <a:gd name="T34" fmla="+- 0 8020 7272"/>
                <a:gd name="T35" fmla="*/ 8020 h 1646"/>
                <a:gd name="T36" fmla="+- 0 1718 1715"/>
                <a:gd name="T37" fmla="*/ T36 w 1646"/>
                <a:gd name="T38" fmla="+- 0 8170 7272"/>
                <a:gd name="T39" fmla="*/ 8170 h 1646"/>
                <a:gd name="T40" fmla="+- 0 1744 1715"/>
                <a:gd name="T41" fmla="*/ T40 w 1646"/>
                <a:gd name="T42" fmla="+- 0 8314 7272"/>
                <a:gd name="T43" fmla="*/ 8314 h 1646"/>
                <a:gd name="T44" fmla="+- 0 1794 1715"/>
                <a:gd name="T45" fmla="*/ T44 w 1646"/>
                <a:gd name="T46" fmla="+- 0 8448 7272"/>
                <a:gd name="T47" fmla="*/ 8448 h 1646"/>
                <a:gd name="T48" fmla="+- 0 1865 1715"/>
                <a:gd name="T49" fmla="*/ T48 w 1646"/>
                <a:gd name="T50" fmla="+- 0 8570 7272"/>
                <a:gd name="T51" fmla="*/ 8570 h 1646"/>
                <a:gd name="T52" fmla="+- 0 1956 1715"/>
                <a:gd name="T53" fmla="*/ T52 w 1646"/>
                <a:gd name="T54" fmla="+- 0 8677 7272"/>
                <a:gd name="T55" fmla="*/ 8677 h 1646"/>
                <a:gd name="T56" fmla="+- 0 2063 1715"/>
                <a:gd name="T57" fmla="*/ T56 w 1646"/>
                <a:gd name="T58" fmla="+- 0 8767 7272"/>
                <a:gd name="T59" fmla="*/ 8767 h 1646"/>
                <a:gd name="T60" fmla="+- 0 2185 1715"/>
                <a:gd name="T61" fmla="*/ T60 w 1646"/>
                <a:gd name="T62" fmla="+- 0 8839 7272"/>
                <a:gd name="T63" fmla="*/ 8839 h 1646"/>
                <a:gd name="T64" fmla="+- 0 2319 1715"/>
                <a:gd name="T65" fmla="*/ T64 w 1646"/>
                <a:gd name="T66" fmla="+- 0 8888 7272"/>
                <a:gd name="T67" fmla="*/ 8888 h 1646"/>
                <a:gd name="T68" fmla="+- 0 2463 1715"/>
                <a:gd name="T69" fmla="*/ T68 w 1646"/>
                <a:gd name="T70" fmla="+- 0 8914 7272"/>
                <a:gd name="T71" fmla="*/ 8914 h 1646"/>
                <a:gd name="T72" fmla="+- 0 2613 1715"/>
                <a:gd name="T73" fmla="*/ T72 w 1646"/>
                <a:gd name="T74" fmla="+- 0 8914 7272"/>
                <a:gd name="T75" fmla="*/ 8914 h 1646"/>
                <a:gd name="T76" fmla="+- 0 2756 1715"/>
                <a:gd name="T77" fmla="*/ T76 w 1646"/>
                <a:gd name="T78" fmla="+- 0 8888 7272"/>
                <a:gd name="T79" fmla="*/ 8888 h 1646"/>
                <a:gd name="T80" fmla="+- 0 2890 1715"/>
                <a:gd name="T81" fmla="*/ T80 w 1646"/>
                <a:gd name="T82" fmla="+- 0 8839 7272"/>
                <a:gd name="T83" fmla="*/ 8839 h 1646"/>
                <a:gd name="T84" fmla="+- 0 3012 1715"/>
                <a:gd name="T85" fmla="*/ T84 w 1646"/>
                <a:gd name="T86" fmla="+- 0 8767 7272"/>
                <a:gd name="T87" fmla="*/ 8767 h 1646"/>
                <a:gd name="T88" fmla="+- 0 3119 1715"/>
                <a:gd name="T89" fmla="*/ T88 w 1646"/>
                <a:gd name="T90" fmla="+- 0 8677 7272"/>
                <a:gd name="T91" fmla="*/ 8677 h 1646"/>
                <a:gd name="T92" fmla="+- 0 3210 1715"/>
                <a:gd name="T93" fmla="*/ T92 w 1646"/>
                <a:gd name="T94" fmla="+- 0 8570 7272"/>
                <a:gd name="T95" fmla="*/ 8570 h 1646"/>
                <a:gd name="T96" fmla="+- 0 3281 1715"/>
                <a:gd name="T97" fmla="*/ T96 w 1646"/>
                <a:gd name="T98" fmla="+- 0 8448 7272"/>
                <a:gd name="T99" fmla="*/ 8448 h 1646"/>
                <a:gd name="T100" fmla="+- 0 3331 1715"/>
                <a:gd name="T101" fmla="*/ T100 w 1646"/>
                <a:gd name="T102" fmla="+- 0 8314 7272"/>
                <a:gd name="T103" fmla="*/ 8314 h 1646"/>
                <a:gd name="T104" fmla="+- 0 3357 1715"/>
                <a:gd name="T105" fmla="*/ T104 w 1646"/>
                <a:gd name="T106" fmla="+- 0 8170 7272"/>
                <a:gd name="T107" fmla="*/ 8170 h 1646"/>
                <a:gd name="T108" fmla="+- 0 3357 1715"/>
                <a:gd name="T109" fmla="*/ T108 w 1646"/>
                <a:gd name="T110" fmla="+- 0 8020 7272"/>
                <a:gd name="T111" fmla="*/ 8020 h 1646"/>
                <a:gd name="T112" fmla="+- 0 3331 1715"/>
                <a:gd name="T113" fmla="*/ T112 w 1646"/>
                <a:gd name="T114" fmla="+- 0 7876 7272"/>
                <a:gd name="T115" fmla="*/ 7876 h 1646"/>
                <a:gd name="T116" fmla="+- 0 3281 1715"/>
                <a:gd name="T117" fmla="*/ T116 w 1646"/>
                <a:gd name="T118" fmla="+- 0 7742 7272"/>
                <a:gd name="T119" fmla="*/ 7742 h 1646"/>
                <a:gd name="T120" fmla="+- 0 3210 1715"/>
                <a:gd name="T121" fmla="*/ T120 w 1646"/>
                <a:gd name="T122" fmla="+- 0 7621 7272"/>
                <a:gd name="T123" fmla="*/ 7621 h 1646"/>
                <a:gd name="T124" fmla="+- 0 3119 1715"/>
                <a:gd name="T125" fmla="*/ T124 w 1646"/>
                <a:gd name="T126" fmla="+- 0 7513 7272"/>
                <a:gd name="T127" fmla="*/ 7513 h 1646"/>
                <a:gd name="T128" fmla="+- 0 3012 1715"/>
                <a:gd name="T129" fmla="*/ T128 w 1646"/>
                <a:gd name="T130" fmla="+- 0 7423 7272"/>
                <a:gd name="T131" fmla="*/ 7423 h 1646"/>
                <a:gd name="T132" fmla="+- 0 2890 1715"/>
                <a:gd name="T133" fmla="*/ T132 w 1646"/>
                <a:gd name="T134" fmla="+- 0 7352 7272"/>
                <a:gd name="T135" fmla="*/ 7352 h 1646"/>
                <a:gd name="T136" fmla="+- 0 2756 1715"/>
                <a:gd name="T137" fmla="*/ T136 w 1646"/>
                <a:gd name="T138" fmla="+- 0 7302 7272"/>
                <a:gd name="T139" fmla="*/ 7302 h 1646"/>
                <a:gd name="T140" fmla="+- 0 2613 1715"/>
                <a:gd name="T141" fmla="*/ T140 w 1646"/>
                <a:gd name="T142" fmla="+- 0 7276 7272"/>
                <a:gd name="T143" fmla="*/ 7276 h 16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646" h="1646">
                  <a:moveTo>
                    <a:pt x="823" y="0"/>
                  </a:moveTo>
                  <a:lnTo>
                    <a:pt x="748" y="4"/>
                  </a:lnTo>
                  <a:lnTo>
                    <a:pt x="675" y="14"/>
                  </a:lnTo>
                  <a:lnTo>
                    <a:pt x="604" y="30"/>
                  </a:lnTo>
                  <a:lnTo>
                    <a:pt x="536" y="52"/>
                  </a:lnTo>
                  <a:lnTo>
                    <a:pt x="470" y="80"/>
                  </a:lnTo>
                  <a:lnTo>
                    <a:pt x="407" y="113"/>
                  </a:lnTo>
                  <a:lnTo>
                    <a:pt x="348" y="151"/>
                  </a:lnTo>
                  <a:lnTo>
                    <a:pt x="293" y="194"/>
                  </a:lnTo>
                  <a:lnTo>
                    <a:pt x="241" y="241"/>
                  </a:lnTo>
                  <a:lnTo>
                    <a:pt x="193" y="293"/>
                  </a:lnTo>
                  <a:lnTo>
                    <a:pt x="150" y="349"/>
                  </a:lnTo>
                  <a:lnTo>
                    <a:pt x="112" y="408"/>
                  </a:lnTo>
                  <a:lnTo>
                    <a:pt x="79" y="470"/>
                  </a:lnTo>
                  <a:lnTo>
                    <a:pt x="51" y="536"/>
                  </a:lnTo>
                  <a:lnTo>
                    <a:pt x="29" y="604"/>
                  </a:lnTo>
                  <a:lnTo>
                    <a:pt x="13" y="675"/>
                  </a:lnTo>
                  <a:lnTo>
                    <a:pt x="3" y="748"/>
                  </a:lnTo>
                  <a:lnTo>
                    <a:pt x="0" y="823"/>
                  </a:lnTo>
                  <a:lnTo>
                    <a:pt x="3" y="898"/>
                  </a:lnTo>
                  <a:lnTo>
                    <a:pt x="13" y="971"/>
                  </a:lnTo>
                  <a:lnTo>
                    <a:pt x="29" y="1042"/>
                  </a:lnTo>
                  <a:lnTo>
                    <a:pt x="51" y="1110"/>
                  </a:lnTo>
                  <a:lnTo>
                    <a:pt x="79" y="1176"/>
                  </a:lnTo>
                  <a:lnTo>
                    <a:pt x="112" y="1238"/>
                  </a:lnTo>
                  <a:lnTo>
                    <a:pt x="150" y="1298"/>
                  </a:lnTo>
                  <a:lnTo>
                    <a:pt x="193" y="1353"/>
                  </a:lnTo>
                  <a:lnTo>
                    <a:pt x="241" y="1405"/>
                  </a:lnTo>
                  <a:lnTo>
                    <a:pt x="293" y="1452"/>
                  </a:lnTo>
                  <a:lnTo>
                    <a:pt x="348" y="1495"/>
                  </a:lnTo>
                  <a:lnTo>
                    <a:pt x="407" y="1533"/>
                  </a:lnTo>
                  <a:lnTo>
                    <a:pt x="470" y="1567"/>
                  </a:lnTo>
                  <a:lnTo>
                    <a:pt x="536" y="1594"/>
                  </a:lnTo>
                  <a:lnTo>
                    <a:pt x="604" y="1616"/>
                  </a:lnTo>
                  <a:lnTo>
                    <a:pt x="675" y="1633"/>
                  </a:lnTo>
                  <a:lnTo>
                    <a:pt x="748" y="1642"/>
                  </a:lnTo>
                  <a:lnTo>
                    <a:pt x="823" y="1646"/>
                  </a:lnTo>
                  <a:lnTo>
                    <a:pt x="898" y="1642"/>
                  </a:lnTo>
                  <a:lnTo>
                    <a:pt x="971" y="1633"/>
                  </a:lnTo>
                  <a:lnTo>
                    <a:pt x="1041" y="1616"/>
                  </a:lnTo>
                  <a:lnTo>
                    <a:pt x="1110" y="1594"/>
                  </a:lnTo>
                  <a:lnTo>
                    <a:pt x="1175" y="1567"/>
                  </a:lnTo>
                  <a:lnTo>
                    <a:pt x="1238" y="1533"/>
                  </a:lnTo>
                  <a:lnTo>
                    <a:pt x="1297" y="1495"/>
                  </a:lnTo>
                  <a:lnTo>
                    <a:pt x="1353" y="1452"/>
                  </a:lnTo>
                  <a:lnTo>
                    <a:pt x="1404" y="1405"/>
                  </a:lnTo>
                  <a:lnTo>
                    <a:pt x="1452" y="1353"/>
                  </a:lnTo>
                  <a:lnTo>
                    <a:pt x="1495" y="1298"/>
                  </a:lnTo>
                  <a:lnTo>
                    <a:pt x="1533" y="1238"/>
                  </a:lnTo>
                  <a:lnTo>
                    <a:pt x="1566" y="1176"/>
                  </a:lnTo>
                  <a:lnTo>
                    <a:pt x="1594" y="1110"/>
                  </a:lnTo>
                  <a:lnTo>
                    <a:pt x="1616" y="1042"/>
                  </a:lnTo>
                  <a:lnTo>
                    <a:pt x="1632" y="971"/>
                  </a:lnTo>
                  <a:lnTo>
                    <a:pt x="1642" y="898"/>
                  </a:lnTo>
                  <a:lnTo>
                    <a:pt x="1645" y="823"/>
                  </a:lnTo>
                  <a:lnTo>
                    <a:pt x="1642" y="748"/>
                  </a:lnTo>
                  <a:lnTo>
                    <a:pt x="1632" y="675"/>
                  </a:lnTo>
                  <a:lnTo>
                    <a:pt x="1616" y="604"/>
                  </a:lnTo>
                  <a:lnTo>
                    <a:pt x="1594" y="536"/>
                  </a:lnTo>
                  <a:lnTo>
                    <a:pt x="1566" y="470"/>
                  </a:lnTo>
                  <a:lnTo>
                    <a:pt x="1533" y="408"/>
                  </a:lnTo>
                  <a:lnTo>
                    <a:pt x="1495" y="349"/>
                  </a:lnTo>
                  <a:lnTo>
                    <a:pt x="1452" y="293"/>
                  </a:lnTo>
                  <a:lnTo>
                    <a:pt x="1404" y="241"/>
                  </a:lnTo>
                  <a:lnTo>
                    <a:pt x="1353" y="194"/>
                  </a:lnTo>
                  <a:lnTo>
                    <a:pt x="1297" y="151"/>
                  </a:lnTo>
                  <a:lnTo>
                    <a:pt x="1238" y="113"/>
                  </a:lnTo>
                  <a:lnTo>
                    <a:pt x="1175" y="80"/>
                  </a:lnTo>
                  <a:lnTo>
                    <a:pt x="1110" y="52"/>
                  </a:lnTo>
                  <a:lnTo>
                    <a:pt x="1041" y="30"/>
                  </a:lnTo>
                  <a:lnTo>
                    <a:pt x="971" y="14"/>
                  </a:lnTo>
                  <a:lnTo>
                    <a:pt x="898" y="4"/>
                  </a:lnTo>
                  <a:lnTo>
                    <a:pt x="82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grpSp>
          <p:nvGrpSpPr>
            <p:cNvPr id="39" name="Group 38"/>
            <p:cNvGrpSpPr/>
            <p:nvPr/>
          </p:nvGrpSpPr>
          <p:grpSpPr>
            <a:xfrm rot="967997">
              <a:off x="4544671" y="4724823"/>
              <a:ext cx="734695" cy="334645"/>
              <a:chOff x="4690604" y="4482493"/>
              <a:chExt cx="734695" cy="334645"/>
            </a:xfrm>
          </p:grpSpPr>
          <p:sp>
            <p:nvSpPr>
              <p:cNvPr id="26" name="docshape136"/>
              <p:cNvSpPr>
                <a:spLocks/>
              </p:cNvSpPr>
              <p:nvPr/>
            </p:nvSpPr>
            <p:spPr bwMode="auto">
              <a:xfrm>
                <a:off x="4690604" y="4482493"/>
                <a:ext cx="734695" cy="334645"/>
              </a:xfrm>
              <a:custGeom>
                <a:avLst/>
                <a:gdLst>
                  <a:gd name="T0" fmla="+- 0 2498 1920"/>
                  <a:gd name="T1" fmla="*/ T0 w 1157"/>
                  <a:gd name="T2" fmla="+- 0 7855 7855"/>
                  <a:gd name="T3" fmla="*/ 7855 h 527"/>
                  <a:gd name="T4" fmla="+- 0 2310 1920"/>
                  <a:gd name="T5" fmla="*/ T4 w 1157"/>
                  <a:gd name="T6" fmla="+- 0 7859 7855"/>
                  <a:gd name="T7" fmla="*/ 7859 h 527"/>
                  <a:gd name="T8" fmla="+- 0 2186 1920"/>
                  <a:gd name="T9" fmla="*/ T8 w 1157"/>
                  <a:gd name="T10" fmla="+- 0 7888 7855"/>
                  <a:gd name="T11" fmla="*/ 7888 h 527"/>
                  <a:gd name="T12" fmla="+- 0 2075 1920"/>
                  <a:gd name="T13" fmla="*/ T12 w 1157"/>
                  <a:gd name="T14" fmla="+- 0 7966 7855"/>
                  <a:gd name="T15" fmla="*/ 7966 h 527"/>
                  <a:gd name="T16" fmla="+- 0 1920 1920"/>
                  <a:gd name="T17" fmla="*/ T16 w 1157"/>
                  <a:gd name="T18" fmla="+- 0 8118 7855"/>
                  <a:gd name="T19" fmla="*/ 8118 h 527"/>
                  <a:gd name="T20" fmla="+- 0 1965 1920"/>
                  <a:gd name="T21" fmla="*/ T20 w 1157"/>
                  <a:gd name="T22" fmla="+- 0 8159 7855"/>
                  <a:gd name="T23" fmla="*/ 8159 h 527"/>
                  <a:gd name="T24" fmla="+- 0 2089 1920"/>
                  <a:gd name="T25" fmla="*/ T24 w 1157"/>
                  <a:gd name="T26" fmla="+- 0 8250 7855"/>
                  <a:gd name="T27" fmla="*/ 8250 h 527"/>
                  <a:gd name="T28" fmla="+- 0 2273 1920"/>
                  <a:gd name="T29" fmla="*/ T28 w 1157"/>
                  <a:gd name="T30" fmla="+- 0 8341 7855"/>
                  <a:gd name="T31" fmla="*/ 8341 h 527"/>
                  <a:gd name="T32" fmla="+- 0 2498 1920"/>
                  <a:gd name="T33" fmla="*/ T32 w 1157"/>
                  <a:gd name="T34" fmla="+- 0 8382 7855"/>
                  <a:gd name="T35" fmla="*/ 8382 h 527"/>
                  <a:gd name="T36" fmla="+- 0 2687 1920"/>
                  <a:gd name="T37" fmla="*/ T36 w 1157"/>
                  <a:gd name="T38" fmla="+- 0 8378 7855"/>
                  <a:gd name="T39" fmla="*/ 8378 h 527"/>
                  <a:gd name="T40" fmla="+- 0 2810 1920"/>
                  <a:gd name="T41" fmla="*/ T40 w 1157"/>
                  <a:gd name="T42" fmla="+- 0 8349 7855"/>
                  <a:gd name="T43" fmla="*/ 8349 h 527"/>
                  <a:gd name="T44" fmla="+- 0 2922 1920"/>
                  <a:gd name="T45" fmla="*/ T44 w 1157"/>
                  <a:gd name="T46" fmla="+- 0 8271 7855"/>
                  <a:gd name="T47" fmla="*/ 8271 h 527"/>
                  <a:gd name="T48" fmla="+- 0 3076 1920"/>
                  <a:gd name="T49" fmla="*/ T48 w 1157"/>
                  <a:gd name="T50" fmla="+- 0 8118 7855"/>
                  <a:gd name="T51" fmla="*/ 8118 h 527"/>
                  <a:gd name="T52" fmla="+- 0 3031 1920"/>
                  <a:gd name="T53" fmla="*/ T52 w 1157"/>
                  <a:gd name="T54" fmla="+- 0 8077 7855"/>
                  <a:gd name="T55" fmla="*/ 8077 h 527"/>
                  <a:gd name="T56" fmla="+- 0 2907 1920"/>
                  <a:gd name="T57" fmla="*/ T56 w 1157"/>
                  <a:gd name="T58" fmla="+- 0 7987 7855"/>
                  <a:gd name="T59" fmla="*/ 7987 h 527"/>
                  <a:gd name="T60" fmla="+- 0 2723 1920"/>
                  <a:gd name="T61" fmla="*/ T60 w 1157"/>
                  <a:gd name="T62" fmla="+- 0 7896 7855"/>
                  <a:gd name="T63" fmla="*/ 7896 h 527"/>
                  <a:gd name="T64" fmla="+- 0 2498 1920"/>
                  <a:gd name="T65" fmla="*/ T64 w 1157"/>
                  <a:gd name="T66" fmla="+- 0 7855 7855"/>
                  <a:gd name="T67" fmla="*/ 7855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57" h="527">
                    <a:moveTo>
                      <a:pt x="578" y="0"/>
                    </a:moveTo>
                    <a:lnTo>
                      <a:pt x="390" y="4"/>
                    </a:lnTo>
                    <a:lnTo>
                      <a:pt x="266" y="33"/>
                    </a:lnTo>
                    <a:lnTo>
                      <a:pt x="155" y="111"/>
                    </a:lnTo>
                    <a:lnTo>
                      <a:pt x="0" y="263"/>
                    </a:lnTo>
                    <a:lnTo>
                      <a:pt x="45" y="304"/>
                    </a:lnTo>
                    <a:lnTo>
                      <a:pt x="169" y="395"/>
                    </a:lnTo>
                    <a:lnTo>
                      <a:pt x="353" y="486"/>
                    </a:lnTo>
                    <a:lnTo>
                      <a:pt x="578" y="527"/>
                    </a:lnTo>
                    <a:lnTo>
                      <a:pt x="767" y="523"/>
                    </a:lnTo>
                    <a:lnTo>
                      <a:pt x="890" y="494"/>
                    </a:lnTo>
                    <a:lnTo>
                      <a:pt x="1002" y="416"/>
                    </a:lnTo>
                    <a:lnTo>
                      <a:pt x="1156" y="263"/>
                    </a:lnTo>
                    <a:lnTo>
                      <a:pt x="1111" y="222"/>
                    </a:lnTo>
                    <a:lnTo>
                      <a:pt x="987" y="132"/>
                    </a:lnTo>
                    <a:lnTo>
                      <a:pt x="803" y="41"/>
                    </a:lnTo>
                    <a:lnTo>
                      <a:pt x="578" y="0"/>
                    </a:lnTo>
                    <a:close/>
                  </a:path>
                </a:pathLst>
              </a:custGeom>
              <a:solidFill>
                <a:srgbClr val="7F8281"/>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27" name="docshape137"/>
              <p:cNvSpPr>
                <a:spLocks/>
              </p:cNvSpPr>
              <p:nvPr/>
            </p:nvSpPr>
            <p:spPr bwMode="auto">
              <a:xfrm>
                <a:off x="4926824" y="4519323"/>
                <a:ext cx="260985" cy="260985"/>
              </a:xfrm>
              <a:custGeom>
                <a:avLst/>
                <a:gdLst>
                  <a:gd name="T0" fmla="+- 0 2498 2293"/>
                  <a:gd name="T1" fmla="*/ T0 w 411"/>
                  <a:gd name="T2" fmla="+- 0 7913 7913"/>
                  <a:gd name="T3" fmla="*/ 7913 h 411"/>
                  <a:gd name="T4" fmla="+- 0 2418 2293"/>
                  <a:gd name="T5" fmla="*/ T4 w 411"/>
                  <a:gd name="T6" fmla="+- 0 7929 7913"/>
                  <a:gd name="T7" fmla="*/ 7929 h 411"/>
                  <a:gd name="T8" fmla="+- 0 2353 2293"/>
                  <a:gd name="T9" fmla="*/ T8 w 411"/>
                  <a:gd name="T10" fmla="+- 0 7973 7913"/>
                  <a:gd name="T11" fmla="*/ 7973 h 411"/>
                  <a:gd name="T12" fmla="+- 0 2309 2293"/>
                  <a:gd name="T13" fmla="*/ T12 w 411"/>
                  <a:gd name="T14" fmla="+- 0 8038 7913"/>
                  <a:gd name="T15" fmla="*/ 8038 h 411"/>
                  <a:gd name="T16" fmla="+- 0 2293 2293"/>
                  <a:gd name="T17" fmla="*/ T16 w 411"/>
                  <a:gd name="T18" fmla="+- 0 8118 7913"/>
                  <a:gd name="T19" fmla="*/ 8118 h 411"/>
                  <a:gd name="T20" fmla="+- 0 2309 2293"/>
                  <a:gd name="T21" fmla="*/ T20 w 411"/>
                  <a:gd name="T22" fmla="+- 0 8198 7913"/>
                  <a:gd name="T23" fmla="*/ 8198 h 411"/>
                  <a:gd name="T24" fmla="+- 0 2353 2293"/>
                  <a:gd name="T25" fmla="*/ T24 w 411"/>
                  <a:gd name="T26" fmla="+- 0 8264 7913"/>
                  <a:gd name="T27" fmla="*/ 8264 h 411"/>
                  <a:gd name="T28" fmla="+- 0 2418 2293"/>
                  <a:gd name="T29" fmla="*/ T28 w 411"/>
                  <a:gd name="T30" fmla="+- 0 8308 7913"/>
                  <a:gd name="T31" fmla="*/ 8308 h 411"/>
                  <a:gd name="T32" fmla="+- 0 2498 2293"/>
                  <a:gd name="T33" fmla="*/ T32 w 411"/>
                  <a:gd name="T34" fmla="+- 0 8324 7913"/>
                  <a:gd name="T35" fmla="*/ 8324 h 411"/>
                  <a:gd name="T36" fmla="+- 0 2578 2293"/>
                  <a:gd name="T37" fmla="*/ T36 w 411"/>
                  <a:gd name="T38" fmla="+- 0 8308 7913"/>
                  <a:gd name="T39" fmla="*/ 8308 h 411"/>
                  <a:gd name="T40" fmla="+- 0 2643 2293"/>
                  <a:gd name="T41" fmla="*/ T40 w 411"/>
                  <a:gd name="T42" fmla="+- 0 8264 7913"/>
                  <a:gd name="T43" fmla="*/ 8264 h 411"/>
                  <a:gd name="T44" fmla="+- 0 2687 2293"/>
                  <a:gd name="T45" fmla="*/ T44 w 411"/>
                  <a:gd name="T46" fmla="+- 0 8198 7913"/>
                  <a:gd name="T47" fmla="*/ 8198 h 411"/>
                  <a:gd name="T48" fmla="+- 0 2704 2293"/>
                  <a:gd name="T49" fmla="*/ T48 w 411"/>
                  <a:gd name="T50" fmla="+- 0 8118 7913"/>
                  <a:gd name="T51" fmla="*/ 8118 h 411"/>
                  <a:gd name="T52" fmla="+- 0 2687 2293"/>
                  <a:gd name="T53" fmla="*/ T52 w 411"/>
                  <a:gd name="T54" fmla="+- 0 8038 7913"/>
                  <a:gd name="T55" fmla="*/ 8038 h 411"/>
                  <a:gd name="T56" fmla="+- 0 2643 2293"/>
                  <a:gd name="T57" fmla="*/ T56 w 411"/>
                  <a:gd name="T58" fmla="+- 0 7973 7913"/>
                  <a:gd name="T59" fmla="*/ 7973 h 411"/>
                  <a:gd name="T60" fmla="+- 0 2578 2293"/>
                  <a:gd name="T61" fmla="*/ T60 w 411"/>
                  <a:gd name="T62" fmla="+- 0 7929 7913"/>
                  <a:gd name="T63" fmla="*/ 7929 h 411"/>
                  <a:gd name="T64" fmla="+- 0 2498 2293"/>
                  <a:gd name="T65" fmla="*/ T64 w 411"/>
                  <a:gd name="T66" fmla="+- 0 7913 7913"/>
                  <a:gd name="T67" fmla="*/ 7913 h 4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11" h="411">
                    <a:moveTo>
                      <a:pt x="205" y="0"/>
                    </a:moveTo>
                    <a:lnTo>
                      <a:pt x="125" y="16"/>
                    </a:lnTo>
                    <a:lnTo>
                      <a:pt x="60" y="60"/>
                    </a:lnTo>
                    <a:lnTo>
                      <a:pt x="16" y="125"/>
                    </a:lnTo>
                    <a:lnTo>
                      <a:pt x="0" y="205"/>
                    </a:lnTo>
                    <a:lnTo>
                      <a:pt x="16" y="285"/>
                    </a:lnTo>
                    <a:lnTo>
                      <a:pt x="60" y="351"/>
                    </a:lnTo>
                    <a:lnTo>
                      <a:pt x="125" y="395"/>
                    </a:lnTo>
                    <a:lnTo>
                      <a:pt x="205" y="411"/>
                    </a:lnTo>
                    <a:lnTo>
                      <a:pt x="285" y="395"/>
                    </a:lnTo>
                    <a:lnTo>
                      <a:pt x="350" y="351"/>
                    </a:lnTo>
                    <a:lnTo>
                      <a:pt x="394" y="285"/>
                    </a:lnTo>
                    <a:lnTo>
                      <a:pt x="411" y="205"/>
                    </a:lnTo>
                    <a:lnTo>
                      <a:pt x="394" y="125"/>
                    </a:lnTo>
                    <a:lnTo>
                      <a:pt x="350" y="60"/>
                    </a:lnTo>
                    <a:lnTo>
                      <a:pt x="285" y="16"/>
                    </a:lnTo>
                    <a:lnTo>
                      <a:pt x="20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pic>
            <p:nvPicPr>
              <p:cNvPr id="28" name="docshape13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1909" y="4564408"/>
                <a:ext cx="172085"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 name="docshape132"/>
            <p:cNvSpPr>
              <a:spLocks/>
            </p:cNvSpPr>
            <p:nvPr/>
          </p:nvSpPr>
          <p:spPr bwMode="auto">
            <a:xfrm>
              <a:off x="4696119" y="4524546"/>
              <a:ext cx="6613900" cy="1556734"/>
            </a:xfrm>
            <a:custGeom>
              <a:avLst/>
              <a:gdLst>
                <a:gd name="T0" fmla="+- 0 10213 2245"/>
                <a:gd name="T1" fmla="*/ T0 w 7969"/>
                <a:gd name="T2" fmla="+- 0 8192 7240"/>
                <a:gd name="T3" fmla="*/ 8192 h 1905"/>
                <a:gd name="T4" fmla="+- 0 10211 2245"/>
                <a:gd name="T5" fmla="*/ T4 w 7969"/>
                <a:gd name="T6" fmla="+- 0 8267 7240"/>
                <a:gd name="T7" fmla="*/ 8267 h 1905"/>
                <a:gd name="T8" fmla="+- 0 10202 2245"/>
                <a:gd name="T9" fmla="*/ T8 w 7969"/>
                <a:gd name="T10" fmla="+- 0 8339 7240"/>
                <a:gd name="T11" fmla="*/ 8339 h 1905"/>
                <a:gd name="T12" fmla="+- 0 10188 2245"/>
                <a:gd name="T13" fmla="*/ T12 w 7969"/>
                <a:gd name="T14" fmla="+- 0 8411 7240"/>
                <a:gd name="T15" fmla="*/ 8411 h 1905"/>
                <a:gd name="T16" fmla="+- 0 10169 2245"/>
                <a:gd name="T17" fmla="*/ T16 w 7969"/>
                <a:gd name="T18" fmla="+- 0 8480 7240"/>
                <a:gd name="T19" fmla="*/ 8480 h 1905"/>
                <a:gd name="T20" fmla="+- 0 10145 2245"/>
                <a:gd name="T21" fmla="*/ T20 w 7969"/>
                <a:gd name="T22" fmla="+- 0 8547 7240"/>
                <a:gd name="T23" fmla="*/ 8547 h 1905"/>
                <a:gd name="T24" fmla="+- 0 10117 2245"/>
                <a:gd name="T25" fmla="*/ T24 w 7969"/>
                <a:gd name="T26" fmla="+- 0 8611 7240"/>
                <a:gd name="T27" fmla="*/ 8611 h 1905"/>
                <a:gd name="T28" fmla="+- 0 10083 2245"/>
                <a:gd name="T29" fmla="*/ T28 w 7969"/>
                <a:gd name="T30" fmla="+- 0 8673 7240"/>
                <a:gd name="T31" fmla="*/ 8673 h 1905"/>
                <a:gd name="T32" fmla="+- 0 10046 2245"/>
                <a:gd name="T33" fmla="*/ T32 w 7969"/>
                <a:gd name="T34" fmla="+- 0 8732 7240"/>
                <a:gd name="T35" fmla="*/ 8732 h 1905"/>
                <a:gd name="T36" fmla="+- 0 10004 2245"/>
                <a:gd name="T37" fmla="*/ T36 w 7969"/>
                <a:gd name="T38" fmla="+- 0 8788 7240"/>
                <a:gd name="T39" fmla="*/ 8788 h 1905"/>
                <a:gd name="T40" fmla="+- 0 9959 2245"/>
                <a:gd name="T41" fmla="*/ T40 w 7969"/>
                <a:gd name="T42" fmla="+- 0 8841 7240"/>
                <a:gd name="T43" fmla="*/ 8841 h 1905"/>
                <a:gd name="T44" fmla="+- 0 9909 2245"/>
                <a:gd name="T45" fmla="*/ T44 w 7969"/>
                <a:gd name="T46" fmla="+- 0 8890 7240"/>
                <a:gd name="T47" fmla="*/ 8890 h 1905"/>
                <a:gd name="T48" fmla="+- 0 9857 2245"/>
                <a:gd name="T49" fmla="*/ T48 w 7969"/>
                <a:gd name="T50" fmla="+- 0 8935 7240"/>
                <a:gd name="T51" fmla="*/ 8935 h 1905"/>
                <a:gd name="T52" fmla="+- 0 9801 2245"/>
                <a:gd name="T53" fmla="*/ T52 w 7969"/>
                <a:gd name="T54" fmla="+- 0 8977 7240"/>
                <a:gd name="T55" fmla="*/ 8977 h 1905"/>
                <a:gd name="T56" fmla="+- 0 9742 2245"/>
                <a:gd name="T57" fmla="*/ T56 w 7969"/>
                <a:gd name="T58" fmla="+- 0 9015 7240"/>
                <a:gd name="T59" fmla="*/ 9015 h 1905"/>
                <a:gd name="T60" fmla="+- 0 9680 2245"/>
                <a:gd name="T61" fmla="*/ T60 w 7969"/>
                <a:gd name="T62" fmla="+- 0 9048 7240"/>
                <a:gd name="T63" fmla="*/ 9048 h 1905"/>
                <a:gd name="T64" fmla="+- 0 9615 2245"/>
                <a:gd name="T65" fmla="*/ T64 w 7969"/>
                <a:gd name="T66" fmla="+- 0 9076 7240"/>
                <a:gd name="T67" fmla="*/ 9076 h 1905"/>
                <a:gd name="T68" fmla="+- 0 9548 2245"/>
                <a:gd name="T69" fmla="*/ T68 w 7969"/>
                <a:gd name="T70" fmla="+- 0 9100 7240"/>
                <a:gd name="T71" fmla="*/ 9100 h 1905"/>
                <a:gd name="T72" fmla="+- 0 9479 2245"/>
                <a:gd name="T73" fmla="*/ T72 w 7969"/>
                <a:gd name="T74" fmla="+- 0 9119 7240"/>
                <a:gd name="T75" fmla="*/ 9119 h 1905"/>
                <a:gd name="T76" fmla="+- 0 9408 2245"/>
                <a:gd name="T77" fmla="*/ T76 w 7969"/>
                <a:gd name="T78" fmla="+- 0 9133 7240"/>
                <a:gd name="T79" fmla="*/ 9133 h 1905"/>
                <a:gd name="T80" fmla="+- 0 9335 2245"/>
                <a:gd name="T81" fmla="*/ T80 w 7969"/>
                <a:gd name="T82" fmla="+- 0 9142 7240"/>
                <a:gd name="T83" fmla="*/ 9142 h 1905"/>
                <a:gd name="T84" fmla="+- 0 9261 2245"/>
                <a:gd name="T85" fmla="*/ T84 w 7969"/>
                <a:gd name="T86" fmla="+- 0 9145 7240"/>
                <a:gd name="T87" fmla="*/ 9145 h 1905"/>
                <a:gd name="T88" fmla="+- 0 2245 2245"/>
                <a:gd name="T89" fmla="*/ T88 w 7969"/>
                <a:gd name="T90" fmla="+- 0 9145 7240"/>
                <a:gd name="T91" fmla="*/ 9145 h 1905"/>
                <a:gd name="T92" fmla="+- 0 3431 2245"/>
                <a:gd name="T93" fmla="*/ T92 w 7969"/>
                <a:gd name="T94" fmla="+- 0 7959 7240"/>
                <a:gd name="T95" fmla="*/ 7959 h 1905"/>
                <a:gd name="T96" fmla="+- 0 3964 2245"/>
                <a:gd name="T97" fmla="*/ T96 w 7969"/>
                <a:gd name="T98" fmla="+- 0 7426 7240"/>
                <a:gd name="T99" fmla="*/ 7426 h 1905"/>
                <a:gd name="T100" fmla="+- 0 4027 2245"/>
                <a:gd name="T101" fmla="*/ T100 w 7969"/>
                <a:gd name="T102" fmla="+- 0 7371 7240"/>
                <a:gd name="T103" fmla="*/ 7371 h 1905"/>
                <a:gd name="T104" fmla="+- 0 4096 2245"/>
                <a:gd name="T105" fmla="*/ T104 w 7969"/>
                <a:gd name="T106" fmla="+- 0 7325 7240"/>
                <a:gd name="T107" fmla="*/ 7325 h 1905"/>
                <a:gd name="T108" fmla="+- 0 4170 2245"/>
                <a:gd name="T109" fmla="*/ T108 w 7969"/>
                <a:gd name="T110" fmla="+- 0 7288 7240"/>
                <a:gd name="T111" fmla="*/ 7288 h 1905"/>
                <a:gd name="T112" fmla="+- 0 4248 2245"/>
                <a:gd name="T113" fmla="*/ T112 w 7969"/>
                <a:gd name="T114" fmla="+- 0 7262 7240"/>
                <a:gd name="T115" fmla="*/ 7262 h 1905"/>
                <a:gd name="T116" fmla="+- 0 4329 2245"/>
                <a:gd name="T117" fmla="*/ T116 w 7969"/>
                <a:gd name="T118" fmla="+- 0 7246 7240"/>
                <a:gd name="T119" fmla="*/ 7246 h 1905"/>
                <a:gd name="T120" fmla="+- 0 4412 2245"/>
                <a:gd name="T121" fmla="*/ T120 w 7969"/>
                <a:gd name="T122" fmla="+- 0 7240 7240"/>
                <a:gd name="T123" fmla="*/ 7240 h 1905"/>
                <a:gd name="T124" fmla="+- 0 9261 2245"/>
                <a:gd name="T125" fmla="*/ T124 w 7969"/>
                <a:gd name="T126" fmla="+- 0 7240 7240"/>
                <a:gd name="T127" fmla="*/ 7240 h 1905"/>
                <a:gd name="T128" fmla="+- 0 9339 2245"/>
                <a:gd name="T129" fmla="*/ T128 w 7969"/>
                <a:gd name="T130" fmla="+- 0 7243 7240"/>
                <a:gd name="T131" fmla="*/ 7243 h 1905"/>
                <a:gd name="T132" fmla="+- 0 9415 2245"/>
                <a:gd name="T133" fmla="*/ T132 w 7969"/>
                <a:gd name="T134" fmla="+- 0 7253 7240"/>
                <a:gd name="T135" fmla="*/ 7253 h 1905"/>
                <a:gd name="T136" fmla="+- 0 9490 2245"/>
                <a:gd name="T137" fmla="*/ T136 w 7969"/>
                <a:gd name="T138" fmla="+- 0 7268 7240"/>
                <a:gd name="T139" fmla="*/ 7268 h 1905"/>
                <a:gd name="T140" fmla="+- 0 9562 2245"/>
                <a:gd name="T141" fmla="*/ T140 w 7969"/>
                <a:gd name="T142" fmla="+- 0 7289 7240"/>
                <a:gd name="T143" fmla="*/ 7289 h 1905"/>
                <a:gd name="T144" fmla="+- 0 9632 2245"/>
                <a:gd name="T145" fmla="*/ T144 w 7969"/>
                <a:gd name="T146" fmla="+- 0 7315 7240"/>
                <a:gd name="T147" fmla="*/ 7315 h 1905"/>
                <a:gd name="T148" fmla="+- 0 9699 2245"/>
                <a:gd name="T149" fmla="*/ T148 w 7969"/>
                <a:gd name="T150" fmla="+- 0 7346 7240"/>
                <a:gd name="T151" fmla="*/ 7346 h 1905"/>
                <a:gd name="T152" fmla="+- 0 9763 2245"/>
                <a:gd name="T153" fmla="*/ T152 w 7969"/>
                <a:gd name="T154" fmla="+- 0 7383 7240"/>
                <a:gd name="T155" fmla="*/ 7383 h 1905"/>
                <a:gd name="T156" fmla="+- 0 9823 2245"/>
                <a:gd name="T157" fmla="*/ T156 w 7969"/>
                <a:gd name="T158" fmla="+- 0 7424 7240"/>
                <a:gd name="T159" fmla="*/ 7424 h 1905"/>
                <a:gd name="T160" fmla="+- 0 9881 2245"/>
                <a:gd name="T161" fmla="*/ T160 w 7969"/>
                <a:gd name="T162" fmla="+- 0 7469 7240"/>
                <a:gd name="T163" fmla="*/ 7469 h 1905"/>
                <a:gd name="T164" fmla="+- 0 9934 2245"/>
                <a:gd name="T165" fmla="*/ T164 w 7969"/>
                <a:gd name="T166" fmla="+- 0 7519 7240"/>
                <a:gd name="T167" fmla="*/ 7519 h 1905"/>
                <a:gd name="T168" fmla="+- 0 9984 2245"/>
                <a:gd name="T169" fmla="*/ T168 w 7969"/>
                <a:gd name="T170" fmla="+- 0 7573 7240"/>
                <a:gd name="T171" fmla="*/ 7573 h 1905"/>
                <a:gd name="T172" fmla="+- 0 10030 2245"/>
                <a:gd name="T173" fmla="*/ T172 w 7969"/>
                <a:gd name="T174" fmla="+- 0 7630 7240"/>
                <a:gd name="T175" fmla="*/ 7630 h 1905"/>
                <a:gd name="T176" fmla="+- 0 10071 2245"/>
                <a:gd name="T177" fmla="*/ T176 w 7969"/>
                <a:gd name="T178" fmla="+- 0 7691 7240"/>
                <a:gd name="T179" fmla="*/ 7691 h 1905"/>
                <a:gd name="T180" fmla="+- 0 10107 2245"/>
                <a:gd name="T181" fmla="*/ T180 w 7969"/>
                <a:gd name="T182" fmla="+- 0 7755 7240"/>
                <a:gd name="T183" fmla="*/ 7755 h 1905"/>
                <a:gd name="T184" fmla="+- 0 10139 2245"/>
                <a:gd name="T185" fmla="*/ T184 w 7969"/>
                <a:gd name="T186" fmla="+- 0 7822 7240"/>
                <a:gd name="T187" fmla="*/ 7822 h 1905"/>
                <a:gd name="T188" fmla="+- 0 10165 2245"/>
                <a:gd name="T189" fmla="*/ T188 w 7969"/>
                <a:gd name="T190" fmla="+- 0 7891 7240"/>
                <a:gd name="T191" fmla="*/ 7891 h 1905"/>
                <a:gd name="T192" fmla="+- 0 10186 2245"/>
                <a:gd name="T193" fmla="*/ T192 w 7969"/>
                <a:gd name="T194" fmla="+- 0 7963 7240"/>
                <a:gd name="T195" fmla="*/ 7963 h 1905"/>
                <a:gd name="T196" fmla="+- 0 10201 2245"/>
                <a:gd name="T197" fmla="*/ T196 w 7969"/>
                <a:gd name="T198" fmla="+- 0 8038 7240"/>
                <a:gd name="T199" fmla="*/ 8038 h 1905"/>
                <a:gd name="T200" fmla="+- 0 10210 2245"/>
                <a:gd name="T201" fmla="*/ T200 w 7969"/>
                <a:gd name="T202" fmla="+- 0 8114 7240"/>
                <a:gd name="T203" fmla="*/ 8114 h 1905"/>
                <a:gd name="T204" fmla="+- 0 10213 2245"/>
                <a:gd name="T205" fmla="*/ T204 w 7969"/>
                <a:gd name="T206" fmla="+- 0 8192 7240"/>
                <a:gd name="T207" fmla="*/ 8192 h 19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7969" h="1905">
                  <a:moveTo>
                    <a:pt x="7968" y="952"/>
                  </a:moveTo>
                  <a:lnTo>
                    <a:pt x="7966" y="1027"/>
                  </a:lnTo>
                  <a:lnTo>
                    <a:pt x="7957" y="1099"/>
                  </a:lnTo>
                  <a:lnTo>
                    <a:pt x="7943" y="1171"/>
                  </a:lnTo>
                  <a:lnTo>
                    <a:pt x="7924" y="1240"/>
                  </a:lnTo>
                  <a:lnTo>
                    <a:pt x="7900" y="1307"/>
                  </a:lnTo>
                  <a:lnTo>
                    <a:pt x="7872" y="1371"/>
                  </a:lnTo>
                  <a:lnTo>
                    <a:pt x="7838" y="1433"/>
                  </a:lnTo>
                  <a:lnTo>
                    <a:pt x="7801" y="1492"/>
                  </a:lnTo>
                  <a:lnTo>
                    <a:pt x="7759" y="1548"/>
                  </a:lnTo>
                  <a:lnTo>
                    <a:pt x="7714" y="1601"/>
                  </a:lnTo>
                  <a:lnTo>
                    <a:pt x="7664" y="1650"/>
                  </a:lnTo>
                  <a:lnTo>
                    <a:pt x="7612" y="1695"/>
                  </a:lnTo>
                  <a:lnTo>
                    <a:pt x="7556" y="1737"/>
                  </a:lnTo>
                  <a:lnTo>
                    <a:pt x="7497" y="1775"/>
                  </a:lnTo>
                  <a:lnTo>
                    <a:pt x="7435" y="1808"/>
                  </a:lnTo>
                  <a:lnTo>
                    <a:pt x="7370" y="1836"/>
                  </a:lnTo>
                  <a:lnTo>
                    <a:pt x="7303" y="1860"/>
                  </a:lnTo>
                  <a:lnTo>
                    <a:pt x="7234" y="1879"/>
                  </a:lnTo>
                  <a:lnTo>
                    <a:pt x="7163" y="1893"/>
                  </a:lnTo>
                  <a:lnTo>
                    <a:pt x="7090" y="1902"/>
                  </a:lnTo>
                  <a:lnTo>
                    <a:pt x="7016" y="1905"/>
                  </a:lnTo>
                  <a:lnTo>
                    <a:pt x="0" y="1905"/>
                  </a:lnTo>
                  <a:lnTo>
                    <a:pt x="1186" y="719"/>
                  </a:lnTo>
                  <a:lnTo>
                    <a:pt x="1719" y="186"/>
                  </a:lnTo>
                  <a:lnTo>
                    <a:pt x="1782" y="131"/>
                  </a:lnTo>
                  <a:lnTo>
                    <a:pt x="1851" y="85"/>
                  </a:lnTo>
                  <a:lnTo>
                    <a:pt x="1925" y="48"/>
                  </a:lnTo>
                  <a:lnTo>
                    <a:pt x="2003" y="22"/>
                  </a:lnTo>
                  <a:lnTo>
                    <a:pt x="2084" y="6"/>
                  </a:lnTo>
                  <a:lnTo>
                    <a:pt x="2167" y="0"/>
                  </a:lnTo>
                  <a:lnTo>
                    <a:pt x="7016" y="0"/>
                  </a:lnTo>
                  <a:lnTo>
                    <a:pt x="7094" y="3"/>
                  </a:lnTo>
                  <a:lnTo>
                    <a:pt x="7170" y="13"/>
                  </a:lnTo>
                  <a:lnTo>
                    <a:pt x="7245" y="28"/>
                  </a:lnTo>
                  <a:lnTo>
                    <a:pt x="7317" y="49"/>
                  </a:lnTo>
                  <a:lnTo>
                    <a:pt x="7387" y="75"/>
                  </a:lnTo>
                  <a:lnTo>
                    <a:pt x="7454" y="106"/>
                  </a:lnTo>
                  <a:lnTo>
                    <a:pt x="7518" y="143"/>
                  </a:lnTo>
                  <a:lnTo>
                    <a:pt x="7578" y="184"/>
                  </a:lnTo>
                  <a:lnTo>
                    <a:pt x="7636" y="229"/>
                  </a:lnTo>
                  <a:lnTo>
                    <a:pt x="7689" y="279"/>
                  </a:lnTo>
                  <a:lnTo>
                    <a:pt x="7739" y="333"/>
                  </a:lnTo>
                  <a:lnTo>
                    <a:pt x="7785" y="390"/>
                  </a:lnTo>
                  <a:lnTo>
                    <a:pt x="7826" y="451"/>
                  </a:lnTo>
                  <a:lnTo>
                    <a:pt x="7862" y="515"/>
                  </a:lnTo>
                  <a:lnTo>
                    <a:pt x="7894" y="582"/>
                  </a:lnTo>
                  <a:lnTo>
                    <a:pt x="7920" y="651"/>
                  </a:lnTo>
                  <a:lnTo>
                    <a:pt x="7941" y="723"/>
                  </a:lnTo>
                  <a:lnTo>
                    <a:pt x="7956" y="798"/>
                  </a:lnTo>
                  <a:lnTo>
                    <a:pt x="7965" y="874"/>
                  </a:lnTo>
                  <a:lnTo>
                    <a:pt x="7968" y="952"/>
                  </a:lnTo>
                  <a:close/>
                </a:path>
              </a:pathLst>
            </a:custGeom>
            <a:noFill/>
            <a:ln w="12700">
              <a:solidFill>
                <a:srgbClr val="7F8281"/>
              </a:solidFill>
              <a:prstDash val="solid"/>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ZA" dirty="0"/>
            </a:p>
          </p:txBody>
        </p:sp>
        <p:sp>
          <p:nvSpPr>
            <p:cNvPr id="40" name="docshape129"/>
            <p:cNvSpPr>
              <a:spLocks/>
            </p:cNvSpPr>
            <p:nvPr/>
          </p:nvSpPr>
          <p:spPr bwMode="auto">
            <a:xfrm>
              <a:off x="6183620" y="4505900"/>
              <a:ext cx="9001114" cy="1575380"/>
            </a:xfrm>
            <a:custGeom>
              <a:avLst/>
              <a:gdLst>
                <a:gd name="T0" fmla="+- 0 9401 3980"/>
                <a:gd name="T1" fmla="*/ T0 w 6157"/>
                <a:gd name="T2" fmla="+- 0 5396 5396"/>
                <a:gd name="T3" fmla="*/ 5396 h 1472"/>
                <a:gd name="T4" fmla="+- 0 5654 3980"/>
                <a:gd name="T5" fmla="*/ T4 w 6157"/>
                <a:gd name="T6" fmla="+- 0 5396 5396"/>
                <a:gd name="T7" fmla="*/ 5396 h 1472"/>
                <a:gd name="T8" fmla="+- 0 5577 3980"/>
                <a:gd name="T9" fmla="*/ T8 w 6157"/>
                <a:gd name="T10" fmla="+- 0 5403 5396"/>
                <a:gd name="T11" fmla="*/ 5403 h 1472"/>
                <a:gd name="T12" fmla="+- 0 5503 3980"/>
                <a:gd name="T13" fmla="*/ T12 w 6157"/>
                <a:gd name="T14" fmla="+- 0 5421 5396"/>
                <a:gd name="T15" fmla="*/ 5421 h 1472"/>
                <a:gd name="T16" fmla="+- 0 5432 3980"/>
                <a:gd name="T17" fmla="*/ T16 w 6157"/>
                <a:gd name="T18" fmla="+- 0 5450 5396"/>
                <a:gd name="T19" fmla="*/ 5450 h 1472"/>
                <a:gd name="T20" fmla="+- 0 5367 3980"/>
                <a:gd name="T21" fmla="*/ T20 w 6157"/>
                <a:gd name="T22" fmla="+- 0 5490 5396"/>
                <a:gd name="T23" fmla="*/ 5490 h 1472"/>
                <a:gd name="T24" fmla="+- 0 5308 3980"/>
                <a:gd name="T25" fmla="*/ T24 w 6157"/>
                <a:gd name="T26" fmla="+- 0 5540 5396"/>
                <a:gd name="T27" fmla="*/ 5540 h 1472"/>
                <a:gd name="T28" fmla="+- 0 3980 3980"/>
                <a:gd name="T29" fmla="*/ T28 w 6157"/>
                <a:gd name="T30" fmla="+- 0 6868 5396"/>
                <a:gd name="T31" fmla="*/ 6868 h 1472"/>
                <a:gd name="T32" fmla="+- 0 9401 3980"/>
                <a:gd name="T33" fmla="*/ T32 w 6157"/>
                <a:gd name="T34" fmla="+- 0 6868 5396"/>
                <a:gd name="T35" fmla="*/ 6868 h 1472"/>
                <a:gd name="T36" fmla="+- 0 9476 3980"/>
                <a:gd name="T37" fmla="*/ T36 w 6157"/>
                <a:gd name="T38" fmla="+- 0 6864 5396"/>
                <a:gd name="T39" fmla="*/ 6864 h 1472"/>
                <a:gd name="T40" fmla="+- 0 9549 3980"/>
                <a:gd name="T41" fmla="*/ T40 w 6157"/>
                <a:gd name="T42" fmla="+- 0 6853 5396"/>
                <a:gd name="T43" fmla="*/ 6853 h 1472"/>
                <a:gd name="T44" fmla="+- 0 9619 3980"/>
                <a:gd name="T45" fmla="*/ T44 w 6157"/>
                <a:gd name="T46" fmla="+- 0 6835 5396"/>
                <a:gd name="T47" fmla="*/ 6835 h 1472"/>
                <a:gd name="T48" fmla="+- 0 9687 3980"/>
                <a:gd name="T49" fmla="*/ T48 w 6157"/>
                <a:gd name="T50" fmla="+- 0 6810 5396"/>
                <a:gd name="T51" fmla="*/ 6810 h 1472"/>
                <a:gd name="T52" fmla="+- 0 9751 3980"/>
                <a:gd name="T53" fmla="*/ T52 w 6157"/>
                <a:gd name="T54" fmla="+- 0 6779 5396"/>
                <a:gd name="T55" fmla="*/ 6779 h 1472"/>
                <a:gd name="T56" fmla="+- 0 9812 3980"/>
                <a:gd name="T57" fmla="*/ T56 w 6157"/>
                <a:gd name="T58" fmla="+- 0 6742 5396"/>
                <a:gd name="T59" fmla="*/ 6742 h 1472"/>
                <a:gd name="T60" fmla="+- 0 9869 3980"/>
                <a:gd name="T61" fmla="*/ T60 w 6157"/>
                <a:gd name="T62" fmla="+- 0 6700 5396"/>
                <a:gd name="T63" fmla="*/ 6700 h 1472"/>
                <a:gd name="T64" fmla="+- 0 9921 3980"/>
                <a:gd name="T65" fmla="*/ T64 w 6157"/>
                <a:gd name="T66" fmla="+- 0 6652 5396"/>
                <a:gd name="T67" fmla="*/ 6652 h 1472"/>
                <a:gd name="T68" fmla="+- 0 9968 3980"/>
                <a:gd name="T69" fmla="*/ T68 w 6157"/>
                <a:gd name="T70" fmla="+- 0 6600 5396"/>
                <a:gd name="T71" fmla="*/ 6600 h 1472"/>
                <a:gd name="T72" fmla="+- 0 10011 3980"/>
                <a:gd name="T73" fmla="*/ T72 w 6157"/>
                <a:gd name="T74" fmla="+- 0 6544 5396"/>
                <a:gd name="T75" fmla="*/ 6544 h 1472"/>
                <a:gd name="T76" fmla="+- 0 10048 3980"/>
                <a:gd name="T77" fmla="*/ T76 w 6157"/>
                <a:gd name="T78" fmla="+- 0 6483 5396"/>
                <a:gd name="T79" fmla="*/ 6483 h 1472"/>
                <a:gd name="T80" fmla="+- 0 10079 3980"/>
                <a:gd name="T81" fmla="*/ T80 w 6157"/>
                <a:gd name="T82" fmla="+- 0 6419 5396"/>
                <a:gd name="T83" fmla="*/ 6419 h 1472"/>
                <a:gd name="T84" fmla="+- 0 10103 3980"/>
                <a:gd name="T85" fmla="*/ T84 w 6157"/>
                <a:gd name="T86" fmla="+- 0 6351 5396"/>
                <a:gd name="T87" fmla="*/ 6351 h 1472"/>
                <a:gd name="T88" fmla="+- 0 10121 3980"/>
                <a:gd name="T89" fmla="*/ T88 w 6157"/>
                <a:gd name="T90" fmla="+- 0 6280 5396"/>
                <a:gd name="T91" fmla="*/ 6280 h 1472"/>
                <a:gd name="T92" fmla="+- 0 10133 3980"/>
                <a:gd name="T93" fmla="*/ T92 w 6157"/>
                <a:gd name="T94" fmla="+- 0 6207 5396"/>
                <a:gd name="T95" fmla="*/ 6207 h 1472"/>
                <a:gd name="T96" fmla="+- 0 10136 3980"/>
                <a:gd name="T97" fmla="*/ T96 w 6157"/>
                <a:gd name="T98" fmla="+- 0 6132 5396"/>
                <a:gd name="T99" fmla="*/ 6132 h 1472"/>
                <a:gd name="T100" fmla="+- 0 10131 3980"/>
                <a:gd name="T101" fmla="*/ T100 w 6157"/>
                <a:gd name="T102" fmla="+- 0 6046 5396"/>
                <a:gd name="T103" fmla="*/ 6046 h 1472"/>
                <a:gd name="T104" fmla="+- 0 10117 3980"/>
                <a:gd name="T105" fmla="*/ T104 w 6157"/>
                <a:gd name="T106" fmla="+- 0 5963 5396"/>
                <a:gd name="T107" fmla="*/ 5963 h 1472"/>
                <a:gd name="T108" fmla="+- 0 10094 3980"/>
                <a:gd name="T109" fmla="*/ T108 w 6157"/>
                <a:gd name="T110" fmla="+- 0 5884 5396"/>
                <a:gd name="T111" fmla="*/ 5884 h 1472"/>
                <a:gd name="T112" fmla="+- 0 10062 3980"/>
                <a:gd name="T113" fmla="*/ T112 w 6157"/>
                <a:gd name="T114" fmla="+- 0 5809 5396"/>
                <a:gd name="T115" fmla="*/ 5809 h 1472"/>
                <a:gd name="T116" fmla="+- 0 10022 3980"/>
                <a:gd name="T117" fmla="*/ T116 w 6157"/>
                <a:gd name="T118" fmla="+- 0 5738 5396"/>
                <a:gd name="T119" fmla="*/ 5738 h 1472"/>
                <a:gd name="T120" fmla="+- 0 9975 3980"/>
                <a:gd name="T121" fmla="*/ T120 w 6157"/>
                <a:gd name="T122" fmla="+- 0 5672 5396"/>
                <a:gd name="T123" fmla="*/ 5672 h 1472"/>
                <a:gd name="T124" fmla="+- 0 9921 3980"/>
                <a:gd name="T125" fmla="*/ T124 w 6157"/>
                <a:gd name="T126" fmla="+- 0 5612 5396"/>
                <a:gd name="T127" fmla="*/ 5612 h 1472"/>
                <a:gd name="T128" fmla="+- 0 9861 3980"/>
                <a:gd name="T129" fmla="*/ T128 w 6157"/>
                <a:gd name="T130" fmla="+- 0 5558 5396"/>
                <a:gd name="T131" fmla="*/ 5558 h 1472"/>
                <a:gd name="T132" fmla="+- 0 9795 3980"/>
                <a:gd name="T133" fmla="*/ T132 w 6157"/>
                <a:gd name="T134" fmla="+- 0 5511 5396"/>
                <a:gd name="T135" fmla="*/ 5511 h 1472"/>
                <a:gd name="T136" fmla="+- 0 9724 3980"/>
                <a:gd name="T137" fmla="*/ T136 w 6157"/>
                <a:gd name="T138" fmla="+- 0 5471 5396"/>
                <a:gd name="T139" fmla="*/ 5471 h 1472"/>
                <a:gd name="T140" fmla="+- 0 9649 3980"/>
                <a:gd name="T141" fmla="*/ T140 w 6157"/>
                <a:gd name="T142" fmla="+- 0 5439 5396"/>
                <a:gd name="T143" fmla="*/ 5439 h 1472"/>
                <a:gd name="T144" fmla="+- 0 9569 3980"/>
                <a:gd name="T145" fmla="*/ T144 w 6157"/>
                <a:gd name="T146" fmla="+- 0 5416 5396"/>
                <a:gd name="T147" fmla="*/ 5416 h 1472"/>
                <a:gd name="T148" fmla="+- 0 9486 3980"/>
                <a:gd name="T149" fmla="*/ T148 w 6157"/>
                <a:gd name="T150" fmla="+- 0 5401 5396"/>
                <a:gd name="T151" fmla="*/ 5401 h 1472"/>
                <a:gd name="T152" fmla="+- 0 9401 3980"/>
                <a:gd name="T153" fmla="*/ T152 w 6157"/>
                <a:gd name="T154" fmla="+- 0 5396 5396"/>
                <a:gd name="T155" fmla="*/ 5396 h 14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6157" h="1472">
                  <a:moveTo>
                    <a:pt x="5421" y="0"/>
                  </a:moveTo>
                  <a:lnTo>
                    <a:pt x="1674" y="0"/>
                  </a:lnTo>
                  <a:lnTo>
                    <a:pt x="1597" y="7"/>
                  </a:lnTo>
                  <a:lnTo>
                    <a:pt x="1523" y="25"/>
                  </a:lnTo>
                  <a:lnTo>
                    <a:pt x="1452" y="54"/>
                  </a:lnTo>
                  <a:lnTo>
                    <a:pt x="1387" y="94"/>
                  </a:lnTo>
                  <a:lnTo>
                    <a:pt x="1328" y="144"/>
                  </a:lnTo>
                  <a:lnTo>
                    <a:pt x="0" y="1472"/>
                  </a:lnTo>
                  <a:lnTo>
                    <a:pt x="5421" y="1472"/>
                  </a:lnTo>
                  <a:lnTo>
                    <a:pt x="5496" y="1468"/>
                  </a:lnTo>
                  <a:lnTo>
                    <a:pt x="5569" y="1457"/>
                  </a:lnTo>
                  <a:lnTo>
                    <a:pt x="5639" y="1439"/>
                  </a:lnTo>
                  <a:lnTo>
                    <a:pt x="5707" y="1414"/>
                  </a:lnTo>
                  <a:lnTo>
                    <a:pt x="5771" y="1383"/>
                  </a:lnTo>
                  <a:lnTo>
                    <a:pt x="5832" y="1346"/>
                  </a:lnTo>
                  <a:lnTo>
                    <a:pt x="5889" y="1304"/>
                  </a:lnTo>
                  <a:lnTo>
                    <a:pt x="5941" y="1256"/>
                  </a:lnTo>
                  <a:lnTo>
                    <a:pt x="5988" y="1204"/>
                  </a:lnTo>
                  <a:lnTo>
                    <a:pt x="6031" y="1148"/>
                  </a:lnTo>
                  <a:lnTo>
                    <a:pt x="6068" y="1087"/>
                  </a:lnTo>
                  <a:lnTo>
                    <a:pt x="6099" y="1023"/>
                  </a:lnTo>
                  <a:lnTo>
                    <a:pt x="6123" y="955"/>
                  </a:lnTo>
                  <a:lnTo>
                    <a:pt x="6141" y="884"/>
                  </a:lnTo>
                  <a:lnTo>
                    <a:pt x="6153" y="811"/>
                  </a:lnTo>
                  <a:lnTo>
                    <a:pt x="6156" y="736"/>
                  </a:lnTo>
                  <a:lnTo>
                    <a:pt x="6151" y="650"/>
                  </a:lnTo>
                  <a:lnTo>
                    <a:pt x="6137" y="567"/>
                  </a:lnTo>
                  <a:lnTo>
                    <a:pt x="6114" y="488"/>
                  </a:lnTo>
                  <a:lnTo>
                    <a:pt x="6082" y="413"/>
                  </a:lnTo>
                  <a:lnTo>
                    <a:pt x="6042" y="342"/>
                  </a:lnTo>
                  <a:lnTo>
                    <a:pt x="5995" y="276"/>
                  </a:lnTo>
                  <a:lnTo>
                    <a:pt x="5941" y="216"/>
                  </a:lnTo>
                  <a:lnTo>
                    <a:pt x="5881" y="162"/>
                  </a:lnTo>
                  <a:lnTo>
                    <a:pt x="5815" y="115"/>
                  </a:lnTo>
                  <a:lnTo>
                    <a:pt x="5744" y="75"/>
                  </a:lnTo>
                  <a:lnTo>
                    <a:pt x="5669" y="43"/>
                  </a:lnTo>
                  <a:lnTo>
                    <a:pt x="5589" y="20"/>
                  </a:lnTo>
                  <a:lnTo>
                    <a:pt x="5506" y="5"/>
                  </a:lnTo>
                  <a:lnTo>
                    <a:pt x="542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r>
                <a:rPr lang="en-US" sz="2400" dirty="0"/>
                <a:t>The QCTO’s mission is to effectively and efficiently manage the occupational qualifications sub-framework in order to set standards, develop and quality assure national occupational qualifications for all who want a trade or occupation and, where appropriate, professions.</a:t>
              </a:r>
              <a:endParaRPr lang="en-ZA" sz="2400" dirty="0"/>
            </a:p>
          </p:txBody>
        </p:sp>
      </p:grpSp>
      <p:pic>
        <p:nvPicPr>
          <p:cNvPr id="44" name="Picture 43"/>
          <p:cNvPicPr>
            <a:picLocks noChangeAspect="1"/>
          </p:cNvPicPr>
          <p:nvPr/>
        </p:nvPicPr>
        <p:blipFill>
          <a:blip r:embed="rId4" cstate="print"/>
          <a:stretch>
            <a:fillRect/>
          </a:stretch>
        </p:blipFill>
        <p:spPr>
          <a:xfrm>
            <a:off x="7201114" y="704559"/>
            <a:ext cx="4862183" cy="309489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18393" y="126378"/>
            <a:ext cx="10515600" cy="1011789"/>
          </a:xfrm>
        </p:spPr>
        <p:txBody>
          <a:bodyPr/>
          <a:lstStyle/>
          <a:p>
            <a:r>
              <a:rPr lang="en-ZA" dirty="0" smtClean="0"/>
              <a:t>Vision and Mission</a:t>
            </a:r>
            <a:endParaRPr lang="en-ZA" dirty="0"/>
          </a:p>
        </p:txBody>
      </p:sp>
      <p:sp>
        <p:nvSpPr>
          <p:cNvPr id="3" name="Slide Number Placeholder 2"/>
          <p:cNvSpPr>
            <a:spLocks noGrp="1"/>
          </p:cNvSpPr>
          <p:nvPr>
            <p:ph type="sldNum" sz="quarter" idx="12"/>
          </p:nvPr>
        </p:nvSpPr>
        <p:spPr/>
        <p:txBody>
          <a:bodyPr/>
          <a:lstStyle/>
          <a:p>
            <a:fld id="{CCFA6FF4-6049-45A2-8BD4-4A912823597D}" type="slidenum">
              <a:rPr lang="en-ZA" smtClean="0"/>
              <a:pPr/>
              <a:t>8</a:t>
            </a:fld>
            <a:endParaRPr lang="en-ZA" dirty="0"/>
          </a:p>
        </p:txBody>
      </p:sp>
    </p:spTree>
    <p:extLst>
      <p:ext uri="{BB962C8B-B14F-4D97-AF65-F5344CB8AC3E}">
        <p14:creationId xmlns:p14="http://schemas.microsoft.com/office/powerpoint/2010/main" xmlns="" val="208422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a:t>
            </a:r>
            <a:endParaRPr lang="en-ZA" dirty="0"/>
          </a:p>
        </p:txBody>
      </p:sp>
      <p:grpSp>
        <p:nvGrpSpPr>
          <p:cNvPr id="11" name="Group 10">
            <a:extLst>
              <a:ext uri="{FF2B5EF4-FFF2-40B4-BE49-F238E27FC236}">
                <a16:creationId xmlns:a16="http://schemas.microsoft.com/office/drawing/2014/main" xmlns="" id="{5650C858-96DC-46BE-B6BE-E57C9CA1DC9D}"/>
              </a:ext>
            </a:extLst>
          </p:cNvPr>
          <p:cNvGrpSpPr/>
          <p:nvPr/>
        </p:nvGrpSpPr>
        <p:grpSpPr>
          <a:xfrm>
            <a:off x="6685230" y="4293785"/>
            <a:ext cx="5370391" cy="1099470"/>
            <a:chOff x="2113657" y="4283314"/>
            <a:chExt cx="3647460" cy="1146809"/>
          </a:xfrm>
        </p:grpSpPr>
        <p:sp>
          <p:nvSpPr>
            <p:cNvPr id="12" name="TextBox 11">
              <a:extLst>
                <a:ext uri="{FF2B5EF4-FFF2-40B4-BE49-F238E27FC236}">
                  <a16:creationId xmlns:a16="http://schemas.microsoft.com/office/drawing/2014/main" xmlns="" id="{4791C951-03F9-4BA8-ABEB-82BFD0CC6CF5}"/>
                </a:ext>
              </a:extLst>
            </p:cNvPr>
            <p:cNvSpPr txBox="1"/>
            <p:nvPr/>
          </p:nvSpPr>
          <p:spPr>
            <a:xfrm>
              <a:off x="2113657" y="4495164"/>
              <a:ext cx="3647455" cy="93495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Quality Assurance of Occupational Qualifications Committee</a:t>
              </a:r>
              <a:endParaRPr lang="en-ZA" sz="2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0B2CD612-7CA9-4D93-92F2-A3F2AFA5D426}"/>
                </a:ext>
              </a:extLst>
            </p:cNvPr>
            <p:cNvSpPr txBox="1"/>
            <p:nvPr/>
          </p:nvSpPr>
          <p:spPr>
            <a:xfrm>
              <a:off x="2113658" y="4283314"/>
              <a:ext cx="3647459" cy="385234"/>
            </a:xfrm>
            <a:prstGeom prst="rect">
              <a:avLst/>
            </a:prstGeom>
            <a:noFill/>
          </p:spPr>
          <p:txBody>
            <a:bodyPr wrap="square" rtlCol="0">
              <a:spAutoFit/>
            </a:bodyPr>
            <a:lstStyle/>
            <a:p>
              <a:r>
                <a:rPr lang="en-ZA" altLang="ko-KR" b="1" dirty="0">
                  <a:solidFill>
                    <a:srgbClr val="FF0000"/>
                  </a:solidFill>
                  <a:latin typeface="Arial" panose="020B0604020202020204" pitchFamily="34" charset="0"/>
                  <a:cs typeface="Arial" panose="020B0604020202020204" pitchFamily="34" charset="0"/>
                </a:rPr>
                <a:t>QAOQC</a:t>
              </a:r>
              <a:endParaRPr lang="ko-KR" altLang="en-US" b="1" dirty="0">
                <a:solidFill>
                  <a:srgbClr val="FF0000"/>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509B0520-9E50-41EA-919E-0B01F3CE413E}"/>
              </a:ext>
            </a:extLst>
          </p:cNvPr>
          <p:cNvGrpSpPr/>
          <p:nvPr/>
        </p:nvGrpSpPr>
        <p:grpSpPr>
          <a:xfrm>
            <a:off x="6685237" y="967562"/>
            <a:ext cx="4099254" cy="694742"/>
            <a:chOff x="2113657" y="4283314"/>
            <a:chExt cx="3647460" cy="499541"/>
          </a:xfrm>
        </p:grpSpPr>
        <p:sp>
          <p:nvSpPr>
            <p:cNvPr id="15" name="TextBox 14">
              <a:extLst>
                <a:ext uri="{FF2B5EF4-FFF2-40B4-BE49-F238E27FC236}">
                  <a16:creationId xmlns:a16="http://schemas.microsoft.com/office/drawing/2014/main" xmlns="" id="{AE9DDBE4-6DD3-4FB1-B164-CF7D84F2C83F}"/>
                </a:ext>
              </a:extLst>
            </p:cNvPr>
            <p:cNvSpPr txBox="1"/>
            <p:nvPr/>
          </p:nvSpPr>
          <p:spPr>
            <a:xfrm>
              <a:off x="2113657" y="4495163"/>
              <a:ext cx="3647455" cy="287692"/>
            </a:xfrm>
            <a:prstGeom prst="rect">
              <a:avLst/>
            </a:prstGeom>
            <a:noFill/>
          </p:spPr>
          <p:txBody>
            <a:bodyPr wrap="square" rtlCol="0">
              <a:spAutoFit/>
            </a:bodyPr>
            <a:lstStyle/>
            <a:p>
              <a:r>
                <a:rPr lang="en-US" altLang="ko-KR" sz="2000" dirty="0" smtClean="0">
                  <a:solidFill>
                    <a:schemeClr val="tx1">
                      <a:lumMod val="75000"/>
                      <a:lumOff val="25000"/>
                    </a:schemeClr>
                  </a:solidFill>
                  <a:latin typeface="Arial" panose="020B0604020202020204" pitchFamily="34" charset="0"/>
                  <a:cs typeface="Arial" panose="020B0604020202020204" pitchFamily="34" charset="0"/>
                </a:rPr>
                <a:t>Executive Committee</a:t>
              </a:r>
              <a:endParaRPr lang="en-US" altLang="ko-KR"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A4A21B09-AE0A-4764-B217-71C49E1AD9DD}"/>
                </a:ext>
              </a:extLst>
            </p:cNvPr>
            <p:cNvSpPr txBox="1"/>
            <p:nvPr/>
          </p:nvSpPr>
          <p:spPr>
            <a:xfrm>
              <a:off x="2113658" y="4283314"/>
              <a:ext cx="3647459" cy="265561"/>
            </a:xfrm>
            <a:prstGeom prst="rect">
              <a:avLst/>
            </a:prstGeom>
            <a:noFill/>
          </p:spPr>
          <p:txBody>
            <a:bodyPr wrap="square" rtlCol="0">
              <a:spAutoFit/>
            </a:bodyPr>
            <a:lstStyle/>
            <a:p>
              <a:r>
                <a:rPr lang="en-US" altLang="ko-KR" b="1" dirty="0" smtClean="0">
                  <a:solidFill>
                    <a:srgbClr val="FF0000"/>
                  </a:solidFill>
                  <a:latin typeface="Arial" panose="020B0604020202020204" pitchFamily="34" charset="0"/>
                  <a:cs typeface="Arial" panose="020B0604020202020204" pitchFamily="34" charset="0"/>
                </a:rPr>
                <a:t>EXCO</a:t>
              </a:r>
              <a:endParaRPr lang="ko-KR" altLang="en-US" b="1" dirty="0">
                <a:solidFill>
                  <a:srgbClr val="FF0000"/>
                </a:solidFill>
                <a:latin typeface="Arial" panose="020B0604020202020204" pitchFamily="34" charset="0"/>
                <a:cs typeface="Arial" panose="020B0604020202020204" pitchFamily="34" charset="0"/>
              </a:endParaRPr>
            </a:p>
          </p:txBody>
        </p:sp>
      </p:grpSp>
      <p:sp>
        <p:nvSpPr>
          <p:cNvPr id="20" name="Freeform 57">
            <a:extLst>
              <a:ext uri="{FF2B5EF4-FFF2-40B4-BE49-F238E27FC236}">
                <a16:creationId xmlns:a16="http://schemas.microsoft.com/office/drawing/2014/main" xmlns="" id="{ED68EBB9-39EB-462C-90B9-AF9063F4CD76}"/>
              </a:ext>
            </a:extLst>
          </p:cNvPr>
          <p:cNvSpPr/>
          <p:nvPr/>
        </p:nvSpPr>
        <p:spPr>
          <a:xfrm>
            <a:off x="4422914" y="2392167"/>
            <a:ext cx="2122038" cy="942154"/>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22" name="Freeform 60">
            <a:extLst>
              <a:ext uri="{FF2B5EF4-FFF2-40B4-BE49-F238E27FC236}">
                <a16:creationId xmlns:a16="http://schemas.microsoft.com/office/drawing/2014/main" xmlns="" id="{DC5B8144-D392-4A29-B61A-100967DC8A58}"/>
              </a:ext>
            </a:extLst>
          </p:cNvPr>
          <p:cNvSpPr/>
          <p:nvPr/>
        </p:nvSpPr>
        <p:spPr>
          <a:xfrm>
            <a:off x="5138530" y="3537426"/>
            <a:ext cx="1450229" cy="458103"/>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23" name="Freeform 61">
            <a:extLst>
              <a:ext uri="{FF2B5EF4-FFF2-40B4-BE49-F238E27FC236}">
                <a16:creationId xmlns:a16="http://schemas.microsoft.com/office/drawing/2014/main" xmlns="" id="{07897F56-0315-4019-B2F2-74A35CFFEEB9}"/>
              </a:ext>
            </a:extLst>
          </p:cNvPr>
          <p:cNvSpPr/>
          <p:nvPr/>
        </p:nvSpPr>
        <p:spPr>
          <a:xfrm>
            <a:off x="5273673" y="4731025"/>
            <a:ext cx="1271279" cy="254211"/>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rgbClr val="868681"/>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39" name="Oval 21">
            <a:extLst>
              <a:ext uri="{FF2B5EF4-FFF2-40B4-BE49-F238E27FC236}">
                <a16:creationId xmlns:a16="http://schemas.microsoft.com/office/drawing/2014/main" xmlns="" id="{324A03A5-3B10-42CB-B6C2-A6FB891958FF}"/>
              </a:ext>
            </a:extLst>
          </p:cNvPr>
          <p:cNvSpPr>
            <a:spLocks noChangeAspect="1"/>
          </p:cNvSpPr>
          <p:nvPr/>
        </p:nvSpPr>
        <p:spPr>
          <a:xfrm>
            <a:off x="2619520" y="3334321"/>
            <a:ext cx="2618752" cy="26406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71" name="Group 70">
            <a:extLst>
              <a:ext uri="{FF2B5EF4-FFF2-40B4-BE49-F238E27FC236}">
                <a16:creationId xmlns:a16="http://schemas.microsoft.com/office/drawing/2014/main" xmlns="" id="{5650C858-96DC-46BE-B6BE-E57C9CA1DC9D}"/>
              </a:ext>
            </a:extLst>
          </p:cNvPr>
          <p:cNvGrpSpPr/>
          <p:nvPr/>
        </p:nvGrpSpPr>
        <p:grpSpPr>
          <a:xfrm>
            <a:off x="6685237" y="3037629"/>
            <a:ext cx="5370391" cy="1146091"/>
            <a:chOff x="2113657" y="4283312"/>
            <a:chExt cx="3647460" cy="1146808"/>
          </a:xfrm>
        </p:grpSpPr>
        <p:sp>
          <p:nvSpPr>
            <p:cNvPr id="72" name="TextBox 71">
              <a:extLst>
                <a:ext uri="{FF2B5EF4-FFF2-40B4-BE49-F238E27FC236}">
                  <a16:creationId xmlns:a16="http://schemas.microsoft.com/office/drawing/2014/main" xmlns="" id="{4791C951-03F9-4BA8-ABEB-82BFD0CC6CF5}"/>
                </a:ext>
              </a:extLst>
            </p:cNvPr>
            <p:cNvSpPr txBox="1"/>
            <p:nvPr/>
          </p:nvSpPr>
          <p:spPr>
            <a:xfrm>
              <a:off x="2113657" y="4495163"/>
              <a:ext cx="3647455" cy="934957"/>
            </a:xfrm>
            <a:prstGeom prst="rect">
              <a:avLst/>
            </a:prstGeom>
            <a:noFill/>
          </p:spPr>
          <p:txBody>
            <a:bodyPr wrap="square" rtlCol="0">
              <a:spAutoFit/>
            </a:bodyPr>
            <a:lstStyle/>
            <a:p>
              <a:r>
                <a:rPr lang="en-ZA" sz="2000" dirty="0">
                  <a:latin typeface="Arial" panose="020B0604020202020204" pitchFamily="34" charset="0"/>
                  <a:cs typeface="Arial" panose="020B0604020202020204" pitchFamily="34" charset="0"/>
                </a:rPr>
                <a:t>Occupational Qualifications, Assessment and Certification Committee</a:t>
              </a:r>
            </a:p>
          </p:txBody>
        </p:sp>
        <p:sp>
          <p:nvSpPr>
            <p:cNvPr id="73" name="TextBox 72">
              <a:extLst>
                <a:ext uri="{FF2B5EF4-FFF2-40B4-BE49-F238E27FC236}">
                  <a16:creationId xmlns:a16="http://schemas.microsoft.com/office/drawing/2014/main" xmlns="" id="{0B2CD612-7CA9-4D93-92F2-A3F2AFA5D426}"/>
                </a:ext>
              </a:extLst>
            </p:cNvPr>
            <p:cNvSpPr txBox="1"/>
            <p:nvPr/>
          </p:nvSpPr>
          <p:spPr>
            <a:xfrm>
              <a:off x="2113658" y="4283312"/>
              <a:ext cx="3647459" cy="369563"/>
            </a:xfrm>
            <a:prstGeom prst="rect">
              <a:avLst/>
            </a:prstGeom>
            <a:noFill/>
          </p:spPr>
          <p:txBody>
            <a:bodyPr wrap="square" rtlCol="0">
              <a:spAutoFit/>
            </a:bodyPr>
            <a:lstStyle/>
            <a:p>
              <a:r>
                <a:rPr lang="en-US" altLang="ko-KR" b="1" dirty="0">
                  <a:solidFill>
                    <a:srgbClr val="FF0000"/>
                  </a:solidFill>
                  <a:latin typeface="Arial" panose="020B0604020202020204" pitchFamily="34" charset="0"/>
                  <a:cs typeface="Arial" panose="020B0604020202020204" pitchFamily="34" charset="0"/>
                </a:rPr>
                <a:t>OQACC</a:t>
              </a:r>
              <a:endParaRPr lang="ko-KR" altLang="en-US" sz="1200" b="1" dirty="0">
                <a:solidFill>
                  <a:srgbClr val="FF0000"/>
                </a:solidFill>
                <a:latin typeface="Arial" panose="020B0604020202020204" pitchFamily="34" charset="0"/>
                <a:cs typeface="Arial" panose="020B0604020202020204" pitchFamily="34" charset="0"/>
              </a:endParaRPr>
            </a:p>
          </p:txBody>
        </p:sp>
      </p:grpSp>
      <p:sp>
        <p:nvSpPr>
          <p:cNvPr id="80" name="TextBox 79">
            <a:extLst>
              <a:ext uri="{FF2B5EF4-FFF2-40B4-BE49-F238E27FC236}">
                <a16:creationId xmlns:a16="http://schemas.microsoft.com/office/drawing/2014/main" xmlns="" id="{5B56B9EA-CA6C-4FFB-B75E-F3B14FE06EE7}"/>
              </a:ext>
            </a:extLst>
          </p:cNvPr>
          <p:cNvSpPr txBox="1"/>
          <p:nvPr/>
        </p:nvSpPr>
        <p:spPr>
          <a:xfrm>
            <a:off x="3301998" y="4429576"/>
            <a:ext cx="1120916" cy="400110"/>
          </a:xfrm>
          <a:prstGeom prst="rect">
            <a:avLst/>
          </a:prstGeom>
          <a:noFill/>
        </p:spPr>
        <p:txBody>
          <a:bodyPr wrap="square" rtlCol="0">
            <a:spAutoFit/>
          </a:bodyPr>
          <a:lstStyle/>
          <a:p>
            <a:pPr algn="ctr"/>
            <a:r>
              <a:rPr lang="en-US" altLang="ko-KR" sz="2000" b="1" dirty="0">
                <a:ln w="12700">
                  <a:solidFill>
                    <a:schemeClr val="bg1">
                      <a:lumMod val="65000"/>
                    </a:schemeClr>
                  </a:solidFill>
                </a:ln>
                <a:effectLst>
                  <a:outerShdw blurRad="38100" dist="38100" dir="2700000" algn="tl">
                    <a:srgbClr val="000000">
                      <a:alpha val="43137"/>
                    </a:srgbClr>
                  </a:outerShdw>
                </a:effectLst>
                <a:cs typeface="Arial" pitchFamily="34" charset="0"/>
              </a:rPr>
              <a:t>Council</a:t>
            </a:r>
            <a:endParaRPr lang="ko-KR" altLang="en-US" sz="2000" b="1" dirty="0">
              <a:ln w="12700">
                <a:solidFill>
                  <a:schemeClr val="bg1">
                    <a:lumMod val="65000"/>
                  </a:schemeClr>
                </a:solidFill>
              </a:ln>
              <a:effectLst>
                <a:outerShdw blurRad="38100" dist="38100" dir="2700000" algn="tl">
                  <a:srgbClr val="000000">
                    <a:alpha val="43137"/>
                  </a:srgbClr>
                </a:outerShdw>
              </a:effectLst>
              <a:cs typeface="Arial" pitchFamily="34" charset="0"/>
            </a:endParaRPr>
          </a:p>
        </p:txBody>
      </p:sp>
      <p:grpSp>
        <p:nvGrpSpPr>
          <p:cNvPr id="21" name="Group 20">
            <a:extLst>
              <a:ext uri="{FF2B5EF4-FFF2-40B4-BE49-F238E27FC236}">
                <a16:creationId xmlns:a16="http://schemas.microsoft.com/office/drawing/2014/main" xmlns="" id="{5650C858-96DC-46BE-B6BE-E57C9CA1DC9D}"/>
              </a:ext>
            </a:extLst>
          </p:cNvPr>
          <p:cNvGrpSpPr/>
          <p:nvPr/>
        </p:nvGrpSpPr>
        <p:grpSpPr>
          <a:xfrm>
            <a:off x="6685230" y="5573822"/>
            <a:ext cx="5370391" cy="603215"/>
            <a:chOff x="2113657" y="4283314"/>
            <a:chExt cx="3647460" cy="629187"/>
          </a:xfrm>
        </p:grpSpPr>
        <p:sp>
          <p:nvSpPr>
            <p:cNvPr id="24" name="TextBox 23">
              <a:extLst>
                <a:ext uri="{FF2B5EF4-FFF2-40B4-BE49-F238E27FC236}">
                  <a16:creationId xmlns:a16="http://schemas.microsoft.com/office/drawing/2014/main" xmlns="" id="{4791C951-03F9-4BA8-ABEB-82BFD0CC6CF5}"/>
                </a:ext>
              </a:extLst>
            </p:cNvPr>
            <p:cNvSpPr txBox="1"/>
            <p:nvPr/>
          </p:nvSpPr>
          <p:spPr>
            <a:xfrm>
              <a:off x="2113657" y="4495164"/>
              <a:ext cx="3647455" cy="417337"/>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Information Technology Strategic Committee</a:t>
              </a:r>
              <a:endParaRPr lang="en-ZA" sz="2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0B2CD612-7CA9-4D93-92F2-A3F2AFA5D426}"/>
                </a:ext>
              </a:extLst>
            </p:cNvPr>
            <p:cNvSpPr txBox="1"/>
            <p:nvPr/>
          </p:nvSpPr>
          <p:spPr>
            <a:xfrm>
              <a:off x="2113658" y="4283314"/>
              <a:ext cx="3647459" cy="385234"/>
            </a:xfrm>
            <a:prstGeom prst="rect">
              <a:avLst/>
            </a:prstGeom>
            <a:noFill/>
          </p:spPr>
          <p:txBody>
            <a:bodyPr wrap="square" rtlCol="0">
              <a:spAutoFit/>
            </a:bodyPr>
            <a:lstStyle/>
            <a:p>
              <a:r>
                <a:rPr lang="en-ZA" altLang="ko-KR" b="1" dirty="0" smtClean="0">
                  <a:solidFill>
                    <a:srgbClr val="FF0000"/>
                  </a:solidFill>
                  <a:latin typeface="Arial" panose="020B0604020202020204" pitchFamily="34" charset="0"/>
                  <a:cs typeface="Arial" panose="020B0604020202020204" pitchFamily="34" charset="0"/>
                </a:rPr>
                <a:t>ITSC </a:t>
              </a:r>
              <a:endParaRPr lang="ko-KR" altLang="en-US" b="1" dirty="0">
                <a:solidFill>
                  <a:srgbClr val="FF0000"/>
                </a:solidFill>
                <a:latin typeface="Arial" panose="020B0604020202020204" pitchFamily="34" charset="0"/>
                <a:cs typeface="Arial" panose="020B0604020202020204" pitchFamily="34" charset="0"/>
              </a:endParaRPr>
            </a:p>
          </p:txBody>
        </p:sp>
      </p:grpSp>
      <p:sp>
        <p:nvSpPr>
          <p:cNvPr id="26" name="Freeform 61">
            <a:extLst>
              <a:ext uri="{FF2B5EF4-FFF2-40B4-BE49-F238E27FC236}">
                <a16:creationId xmlns:a16="http://schemas.microsoft.com/office/drawing/2014/main" xmlns="" id="{07897F56-0315-4019-B2F2-74A35CFFEEB9}"/>
              </a:ext>
            </a:extLst>
          </p:cNvPr>
          <p:cNvSpPr/>
          <p:nvPr/>
        </p:nvSpPr>
        <p:spPr>
          <a:xfrm flipV="1">
            <a:off x="4734525" y="5739369"/>
            <a:ext cx="1810427" cy="243624"/>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27" name="Freeform 57">
            <a:extLst>
              <a:ext uri="{FF2B5EF4-FFF2-40B4-BE49-F238E27FC236}">
                <a16:creationId xmlns:a16="http://schemas.microsoft.com/office/drawing/2014/main" xmlns="" id="{ED68EBB9-39EB-462C-90B9-AF9063F4CD76}"/>
              </a:ext>
            </a:extLst>
          </p:cNvPr>
          <p:cNvSpPr/>
          <p:nvPr/>
        </p:nvSpPr>
        <p:spPr>
          <a:xfrm>
            <a:off x="3426350" y="1272209"/>
            <a:ext cx="3118602" cy="2062112"/>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headEnd type="oval" w="lg" len="lg"/>
            <a:tailEnd type="oval" w="lg" len="lg"/>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sz="2701"/>
          </a:p>
        </p:txBody>
      </p:sp>
      <p:grpSp>
        <p:nvGrpSpPr>
          <p:cNvPr id="28" name="Group 27">
            <a:extLst>
              <a:ext uri="{FF2B5EF4-FFF2-40B4-BE49-F238E27FC236}">
                <a16:creationId xmlns:a16="http://schemas.microsoft.com/office/drawing/2014/main" xmlns="" id="{509B0520-9E50-41EA-919E-0B01F3CE413E}"/>
              </a:ext>
            </a:extLst>
          </p:cNvPr>
          <p:cNvGrpSpPr/>
          <p:nvPr/>
        </p:nvGrpSpPr>
        <p:grpSpPr>
          <a:xfrm>
            <a:off x="6685237" y="2059888"/>
            <a:ext cx="4099254" cy="886956"/>
            <a:chOff x="2113657" y="4283314"/>
            <a:chExt cx="3647460" cy="637749"/>
          </a:xfrm>
        </p:grpSpPr>
        <p:sp>
          <p:nvSpPr>
            <p:cNvPr id="29" name="TextBox 28">
              <a:extLst>
                <a:ext uri="{FF2B5EF4-FFF2-40B4-BE49-F238E27FC236}">
                  <a16:creationId xmlns:a16="http://schemas.microsoft.com/office/drawing/2014/main" xmlns="" id="{AE9DDBE4-6DD3-4FB1-B164-CF7D84F2C83F}"/>
                </a:ext>
              </a:extLst>
            </p:cNvPr>
            <p:cNvSpPr txBox="1"/>
            <p:nvPr/>
          </p:nvSpPr>
          <p:spPr>
            <a:xfrm>
              <a:off x="2113657" y="4495163"/>
              <a:ext cx="3647455" cy="425900"/>
            </a:xfrm>
            <a:prstGeom prst="rect">
              <a:avLst/>
            </a:prstGeom>
            <a:noFill/>
          </p:spPr>
          <p:txBody>
            <a:bodyPr wrap="square" rtlCol="0">
              <a:spAutoFit/>
            </a:bodyPr>
            <a:lstStyle/>
            <a:p>
              <a:r>
                <a:rPr lang="en-US" altLang="ko-KR" sz="2000" dirty="0">
                  <a:solidFill>
                    <a:schemeClr val="tx1">
                      <a:lumMod val="75000"/>
                      <a:lumOff val="25000"/>
                    </a:schemeClr>
                  </a:solidFill>
                  <a:latin typeface="Arial" panose="020B0604020202020204" pitchFamily="34" charset="0"/>
                  <a:cs typeface="Arial" panose="020B0604020202020204" pitchFamily="34" charset="0"/>
                </a:rPr>
                <a:t>Audit and Risk Committee</a:t>
              </a:r>
            </a:p>
          </p:txBody>
        </p:sp>
        <p:sp>
          <p:nvSpPr>
            <p:cNvPr id="30" name="TextBox 29">
              <a:extLst>
                <a:ext uri="{FF2B5EF4-FFF2-40B4-BE49-F238E27FC236}">
                  <a16:creationId xmlns:a16="http://schemas.microsoft.com/office/drawing/2014/main" xmlns="" id="{A4A21B09-AE0A-4764-B217-71C49E1AD9DD}"/>
                </a:ext>
              </a:extLst>
            </p:cNvPr>
            <p:cNvSpPr txBox="1"/>
            <p:nvPr/>
          </p:nvSpPr>
          <p:spPr>
            <a:xfrm>
              <a:off x="2113658" y="4283314"/>
              <a:ext cx="3647459" cy="265561"/>
            </a:xfrm>
            <a:prstGeom prst="rect">
              <a:avLst/>
            </a:prstGeom>
            <a:noFill/>
          </p:spPr>
          <p:txBody>
            <a:bodyPr wrap="square" rtlCol="0">
              <a:spAutoFit/>
            </a:bodyPr>
            <a:lstStyle/>
            <a:p>
              <a:r>
                <a:rPr lang="en-US" altLang="ko-KR" b="1" dirty="0">
                  <a:solidFill>
                    <a:srgbClr val="FF0000"/>
                  </a:solidFill>
                  <a:latin typeface="Arial" panose="020B0604020202020204" pitchFamily="34" charset="0"/>
                  <a:cs typeface="Arial" panose="020B0604020202020204" pitchFamily="34" charset="0"/>
                </a:rPr>
                <a:t>ARC</a:t>
              </a:r>
              <a:endParaRPr lang="ko-KR" altLang="en-US" b="1" dirty="0">
                <a:solidFill>
                  <a:srgbClr val="FF0000"/>
                </a:solidFill>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12"/>
          </p:nvPr>
        </p:nvSpPr>
        <p:spPr/>
        <p:txBody>
          <a:bodyPr/>
          <a:lstStyle/>
          <a:p>
            <a:fld id="{CCFA6FF4-6049-45A2-8BD4-4A912823597D}" type="slidenum">
              <a:rPr lang="en-ZA" smtClean="0"/>
              <a:pPr/>
              <a:t>9</a:t>
            </a:fld>
            <a:endParaRPr lang="en-ZA" dirty="0"/>
          </a:p>
        </p:txBody>
      </p:sp>
    </p:spTree>
    <p:extLst>
      <p:ext uri="{BB962C8B-B14F-4D97-AF65-F5344CB8AC3E}">
        <p14:creationId xmlns:p14="http://schemas.microsoft.com/office/powerpoint/2010/main" xmlns="" val="40012838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500" fill="hold"/>
                                        <p:tgtEl>
                                          <p:spTgt spid="80"/>
                                        </p:tgtEl>
                                        <p:attrNameLst>
                                          <p:attrName>ppt_w</p:attrName>
                                        </p:attrNameLst>
                                      </p:cBhvr>
                                      <p:tavLst>
                                        <p:tav tm="0">
                                          <p:val>
                                            <p:fltVal val="0"/>
                                          </p:val>
                                        </p:tav>
                                        <p:tav tm="100000">
                                          <p:val>
                                            <p:strVal val="#ppt_w"/>
                                          </p:val>
                                        </p:tav>
                                      </p:tavLst>
                                    </p:anim>
                                    <p:anim calcmode="lin" valueType="num">
                                      <p:cBhvr>
                                        <p:cTn id="15" dur="500" fill="hold"/>
                                        <p:tgtEl>
                                          <p:spTgt spid="80"/>
                                        </p:tgtEl>
                                        <p:attrNameLst>
                                          <p:attrName>ppt_h</p:attrName>
                                        </p:attrNameLst>
                                      </p:cBhvr>
                                      <p:tavLst>
                                        <p:tav tm="0">
                                          <p:val>
                                            <p:fltVal val="0"/>
                                          </p:val>
                                        </p:tav>
                                        <p:tav tm="100000">
                                          <p:val>
                                            <p:strVal val="#ppt_h"/>
                                          </p:val>
                                        </p:tav>
                                      </p:tavLst>
                                    </p:anim>
                                    <p:animEffect transition="in" filter="fade">
                                      <p:cBhvr>
                                        <p:cTn id="16" dur="500"/>
                                        <p:tgtEl>
                                          <p:spTgt spid="8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anim calcmode="lin" valueType="num">
                                      <p:cBhvr>
                                        <p:cTn id="32" dur="1000" fill="hold"/>
                                        <p:tgtEl>
                                          <p:spTgt spid="71"/>
                                        </p:tgtEl>
                                        <p:attrNameLst>
                                          <p:attrName>ppt_x</p:attrName>
                                        </p:attrNameLst>
                                      </p:cBhvr>
                                      <p:tavLst>
                                        <p:tav tm="0">
                                          <p:val>
                                            <p:strVal val="#ppt_x"/>
                                          </p:val>
                                        </p:tav>
                                        <p:tav tm="100000">
                                          <p:val>
                                            <p:strVal val="#ppt_x"/>
                                          </p:val>
                                        </p:tav>
                                      </p:tavLst>
                                    </p:anim>
                                    <p:anim calcmode="lin" valueType="num">
                                      <p:cBhvr>
                                        <p:cTn id="33" dur="1000" fill="hold"/>
                                        <p:tgtEl>
                                          <p:spTgt spid="7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39" grpId="0" animBg="1"/>
      <p:bldP spid="80"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2582</TotalTime>
  <Words>5437</Words>
  <Application>Microsoft Office PowerPoint</Application>
  <PresentationFormat>Custom</PresentationFormat>
  <Paragraphs>880</Paragraphs>
  <Slides>55</Slides>
  <Notes>20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Strategic Plan 2020/21 – 2024/25 and Annual Performance Plan 2023/24</vt:lpstr>
      <vt:lpstr>Contents</vt:lpstr>
      <vt:lpstr>Opening Remarks</vt:lpstr>
      <vt:lpstr>Opening Remarks</vt:lpstr>
      <vt:lpstr>Opening Remarks</vt:lpstr>
      <vt:lpstr>Opening Remarks</vt:lpstr>
      <vt:lpstr>Introduction</vt:lpstr>
      <vt:lpstr>Vision and Mission</vt:lpstr>
      <vt:lpstr>Governance</vt:lpstr>
      <vt:lpstr>Senior Management Structure</vt:lpstr>
      <vt:lpstr>Legislative Mandate &amp; Other National Imperatives                            </vt:lpstr>
      <vt:lpstr>QCTO Mandate as per the  National Qualifications Framework Act </vt:lpstr>
      <vt:lpstr>QCTO Mandate as per the Skills Development Act</vt:lpstr>
      <vt:lpstr>Strategic Plan 2020/2021-2024/2025</vt:lpstr>
      <vt:lpstr>Strategic Plan 2020/2021-2024/2025 informed by National Policy Context</vt:lpstr>
      <vt:lpstr>Strategic Plan 202/2021-2024/2025 informed by National Policy Context</vt:lpstr>
      <vt:lpstr>Strategic Plan 2020/2021-2024/2025 informed by National Policy Context</vt:lpstr>
      <vt:lpstr>Situational Analyses – Vision 2027 </vt:lpstr>
      <vt:lpstr>Vision 2027 and Legislative Context (cont.)</vt:lpstr>
      <vt:lpstr>Vision 2020 - Intended Plan </vt:lpstr>
      <vt:lpstr>Closing out of Vision of 2020</vt:lpstr>
      <vt:lpstr>Simplification of the QCTO’s operating model </vt:lpstr>
      <vt:lpstr>Situational Analyses - REVISED OQSF </vt:lpstr>
      <vt:lpstr>Slide 24</vt:lpstr>
      <vt:lpstr>Slide 25</vt:lpstr>
      <vt:lpstr>Implications of the Revised OQSF Policy (2021)</vt:lpstr>
      <vt:lpstr>Mail &amp; Guardian articles</vt:lpstr>
      <vt:lpstr>Strategic Imperatives</vt:lpstr>
      <vt:lpstr>Measuring Performance</vt:lpstr>
      <vt:lpstr>QCTO OPERATIONAL MODEL </vt:lpstr>
      <vt:lpstr>QCTO OPERATIONAL MODEL </vt:lpstr>
      <vt:lpstr>Strategic Outcomes and indicators 2020/21 – 2024/25</vt:lpstr>
      <vt:lpstr>Strategic Outcomes and indicators 2020/21 – 2024/25</vt:lpstr>
      <vt:lpstr>Strategic Outcomes and indicators 2020/21 – 2024/25</vt:lpstr>
      <vt:lpstr>Strategic Outcomes and indicators 2020/21 – 2024/25</vt:lpstr>
      <vt:lpstr>Strategic Outcomes and indicators 2020/21 – 2024/25</vt:lpstr>
      <vt:lpstr>Strategic Outcomes and indicators 2020/21 – 2024/25</vt:lpstr>
      <vt:lpstr>Strategic Outcomes and indicators 2020/21- 2024/25</vt:lpstr>
      <vt:lpstr>Strategic Outcomes and indicators 2020/21 – 2024/25</vt:lpstr>
      <vt:lpstr>Strategic Outcomes and indicators 2020/21 – 2024/25</vt:lpstr>
      <vt:lpstr>Annual Performance Plan 2023/24</vt:lpstr>
      <vt:lpstr>Measuring our performance: APP 2023/24</vt:lpstr>
      <vt:lpstr>Programme Performance Indicators</vt:lpstr>
      <vt:lpstr>Programme 1</vt:lpstr>
      <vt:lpstr>Programme 2</vt:lpstr>
      <vt:lpstr>Programme 2</vt:lpstr>
      <vt:lpstr>Programme 3</vt:lpstr>
      <vt:lpstr>Programme 3</vt:lpstr>
      <vt:lpstr>Programme 3</vt:lpstr>
      <vt:lpstr>Programme 4</vt:lpstr>
      <vt:lpstr>Overview of 2023/24 budget and MTEF estimates</vt:lpstr>
      <vt:lpstr>Expenditure Estimates Per Programme</vt:lpstr>
      <vt:lpstr>Expenditure Estimates Per Classification</vt:lpstr>
      <vt:lpstr>Slide 54</vt:lpstr>
      <vt:lpstr>Slide 55</vt:lpstr>
    </vt:vector>
  </TitlesOfParts>
  <Company>HP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April</dc:creator>
  <cp:lastModifiedBy>USER</cp:lastModifiedBy>
  <cp:revision>271</cp:revision>
  <dcterms:created xsi:type="dcterms:W3CDTF">2022-09-28T15:19:39Z</dcterms:created>
  <dcterms:modified xsi:type="dcterms:W3CDTF">2023-05-10T12:25:09Z</dcterms:modified>
</cp:coreProperties>
</file>