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1"/>
    <p:sldMasterId id="2147484035" r:id="rId2"/>
  </p:sldMasterIdLst>
  <p:notesMasterIdLst>
    <p:notesMasterId r:id="rId29"/>
  </p:notesMasterIdLst>
  <p:handoutMasterIdLst>
    <p:handoutMasterId r:id="rId30"/>
  </p:handoutMasterIdLst>
  <p:sldIdLst>
    <p:sldId id="630" r:id="rId3"/>
    <p:sldId id="632" r:id="rId4"/>
    <p:sldId id="1598" r:id="rId5"/>
    <p:sldId id="1596" r:id="rId6"/>
    <p:sldId id="1605" r:id="rId7"/>
    <p:sldId id="1597" r:id="rId8"/>
    <p:sldId id="1606" r:id="rId9"/>
    <p:sldId id="1611" r:id="rId10"/>
    <p:sldId id="1599" r:id="rId11"/>
    <p:sldId id="1609" r:id="rId12"/>
    <p:sldId id="1608" r:id="rId13"/>
    <p:sldId id="1602" r:id="rId14"/>
    <p:sldId id="1601" r:id="rId15"/>
    <p:sldId id="1604" r:id="rId16"/>
    <p:sldId id="1603" r:id="rId17"/>
    <p:sldId id="1607" r:id="rId18"/>
    <p:sldId id="1600" r:id="rId19"/>
    <p:sldId id="1827" r:id="rId20"/>
    <p:sldId id="641" r:id="rId21"/>
    <p:sldId id="1825" r:id="rId22"/>
    <p:sldId id="1826" r:id="rId23"/>
    <p:sldId id="1802" r:id="rId24"/>
    <p:sldId id="650" r:id="rId25"/>
    <p:sldId id="1615" r:id="rId26"/>
    <p:sldId id="393" r:id="rId27"/>
    <p:sldId id="631" r:id="rId28"/>
  </p:sldIdLst>
  <p:sldSz cx="12192000" cy="6858000"/>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Open Sans" panose="020B060603050402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Open Sans" panose="020B060603050402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Open Sans" panose="020B060603050402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Open Sans" panose="020B060603050402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Open Sans" panose="020B0606030504020204" pitchFamily="34" charset="0"/>
        <a:ea typeface="+mn-ea"/>
        <a:cs typeface="+mn-cs"/>
      </a:defRPr>
    </a:lvl5pPr>
    <a:lvl6pPr marL="2286000" algn="l" defTabSz="914400" rtl="0" eaLnBrk="1" latinLnBrk="0" hangingPunct="1">
      <a:defRPr kern="1200">
        <a:solidFill>
          <a:schemeClr val="tx1"/>
        </a:solidFill>
        <a:latin typeface="Open Sans" panose="020B0606030504020204" pitchFamily="34" charset="0"/>
        <a:ea typeface="+mn-ea"/>
        <a:cs typeface="+mn-cs"/>
      </a:defRPr>
    </a:lvl6pPr>
    <a:lvl7pPr marL="2743200" algn="l" defTabSz="914400" rtl="0" eaLnBrk="1" latinLnBrk="0" hangingPunct="1">
      <a:defRPr kern="1200">
        <a:solidFill>
          <a:schemeClr val="tx1"/>
        </a:solidFill>
        <a:latin typeface="Open Sans" panose="020B0606030504020204" pitchFamily="34" charset="0"/>
        <a:ea typeface="+mn-ea"/>
        <a:cs typeface="+mn-cs"/>
      </a:defRPr>
    </a:lvl7pPr>
    <a:lvl8pPr marL="3200400" algn="l" defTabSz="914400" rtl="0" eaLnBrk="1" latinLnBrk="0" hangingPunct="1">
      <a:defRPr kern="1200">
        <a:solidFill>
          <a:schemeClr val="tx1"/>
        </a:solidFill>
        <a:latin typeface="Open Sans" panose="020B0606030504020204" pitchFamily="34" charset="0"/>
        <a:ea typeface="+mn-ea"/>
        <a:cs typeface="+mn-cs"/>
      </a:defRPr>
    </a:lvl8pPr>
    <a:lvl9pPr marL="3657600" algn="l" defTabSz="914400" rtl="0" eaLnBrk="1" latinLnBrk="0" hangingPunct="1">
      <a:defRPr kern="1200">
        <a:solidFill>
          <a:schemeClr val="tx1"/>
        </a:solidFill>
        <a:latin typeface="Open Sans" panose="020B0606030504020204" pitchFamily="34" charset="0"/>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a:srgbClr val="D36E28"/>
    <a:srgbClr val="000000"/>
    <a:srgbClr val="A11F23"/>
    <a:srgbClr val="C8C7C7"/>
    <a:srgbClr val="EAAB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4716"/>
  </p:normalViewPr>
  <p:slideViewPr>
    <p:cSldViewPr snapToGrid="0" snapToObjects="1">
      <p:cViewPr varScale="1">
        <p:scale>
          <a:sx n="68" d="100"/>
          <a:sy n="68" d="100"/>
        </p:scale>
        <p:origin x="-1020" y="-9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20" d="100"/>
          <a:sy n="120" d="100"/>
        </p:scale>
        <p:origin x="4408" y="17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DFFB64B-9E5D-430F-82F9-CDBF47510CE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30"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xmlns="" id="{7F17C23E-F322-4FDB-BD3E-6F63D1F869E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30" eaLnBrk="1" fontAlgn="auto" hangingPunct="1">
              <a:spcBef>
                <a:spcPts val="0"/>
              </a:spcBef>
              <a:spcAft>
                <a:spcPts val="0"/>
              </a:spcAft>
              <a:defRPr sz="1200">
                <a:latin typeface="+mn-lt"/>
              </a:defRPr>
            </a:lvl1pPr>
          </a:lstStyle>
          <a:p>
            <a:pPr>
              <a:defRPr/>
            </a:pPr>
            <a:fld id="{ED9BA351-3F52-4065-991E-B058BED0B842}" type="datetimeFigureOut">
              <a:rPr lang="en-US"/>
              <a:pPr>
                <a:defRPr/>
              </a:pPr>
              <a:t>5/10/2023</a:t>
            </a:fld>
            <a:endParaRPr lang="en-US" dirty="0"/>
          </a:p>
        </p:txBody>
      </p:sp>
      <p:sp>
        <p:nvSpPr>
          <p:cNvPr id="4" name="Footer Placeholder 3">
            <a:extLst>
              <a:ext uri="{FF2B5EF4-FFF2-40B4-BE49-F238E27FC236}">
                <a16:creationId xmlns:a16="http://schemas.microsoft.com/office/drawing/2014/main" xmlns="" id="{0C7B3999-70F8-4C29-AAFB-D860F8AD9F0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30" eaLnBrk="1" fontAlgn="auto" hangingPunct="1">
              <a:spcBef>
                <a:spcPts val="0"/>
              </a:spcBef>
              <a:spcAft>
                <a:spcPts val="0"/>
              </a:spcAft>
              <a:defRPr sz="1200">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xmlns="" id="{8D3732C8-6FF1-4AC8-9FD5-E7FE2370022E}"/>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FE550C33-4EB2-4414-83B5-A4CE4692FB1B}" type="slidenum">
              <a:rPr lang="en-US" altLang="en-US"/>
              <a:pPr/>
              <a:t>‹#›</a:t>
            </a:fld>
            <a:endParaRPr lang="en-US" altLang="en-US" dirty="0"/>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24EF55C-4FFB-4258-ADA9-BF0525DD639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30"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xmlns="" id="{552125C3-AD99-4704-B6FB-B5EAE65DA3A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30" eaLnBrk="1" fontAlgn="auto" hangingPunct="1">
              <a:spcBef>
                <a:spcPts val="0"/>
              </a:spcBef>
              <a:spcAft>
                <a:spcPts val="0"/>
              </a:spcAft>
              <a:defRPr sz="1200">
                <a:latin typeface="+mn-lt"/>
              </a:defRPr>
            </a:lvl1pPr>
          </a:lstStyle>
          <a:p>
            <a:pPr>
              <a:defRPr/>
            </a:pPr>
            <a:fld id="{794F846C-325A-4772-A8BD-18132253A073}" type="datetimeFigureOut">
              <a:rPr lang="en-US"/>
              <a:pPr>
                <a:defRPr/>
              </a:pPr>
              <a:t>5/10/2023</a:t>
            </a:fld>
            <a:endParaRPr lang="en-US" dirty="0"/>
          </a:p>
        </p:txBody>
      </p:sp>
      <p:sp>
        <p:nvSpPr>
          <p:cNvPr id="4" name="Slide Image Placeholder 3">
            <a:extLst>
              <a:ext uri="{FF2B5EF4-FFF2-40B4-BE49-F238E27FC236}">
                <a16:creationId xmlns:a16="http://schemas.microsoft.com/office/drawing/2014/main" xmlns="" id="{69F81745-67B5-4552-92BD-2E887B75EFB0}"/>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xmlns="" id="{9ACFE26A-40F8-4B26-946D-0D182F603171}"/>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DB57A1F6-9FF7-4096-A2E9-B45AC138196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30" eaLnBrk="1" fontAlgn="auto" hangingPunct="1">
              <a:spcBef>
                <a:spcPts val="0"/>
              </a:spcBef>
              <a:spcAft>
                <a:spcPts val="0"/>
              </a:spcAft>
              <a:defRPr sz="12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xmlns="" id="{047787BD-7A2F-4DDC-8FDB-DCDAA5B18AE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3AB9D2D8-D4AB-4E96-9F7B-C6B0244A0EA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B9D2D8-D4AB-4E96-9F7B-C6B0244A0EA0}" type="slidenum">
              <a:rPr lang="en-US" altLang="en-US" smtClean="0"/>
              <a:pPr/>
              <a:t>16</a:t>
            </a:fld>
            <a:endParaRPr lang="en-US" altLang="en-US" dirty="0"/>
          </a:p>
        </p:txBody>
      </p:sp>
    </p:spTree>
    <p:extLst>
      <p:ext uri="{BB962C8B-B14F-4D97-AF65-F5344CB8AC3E}">
        <p14:creationId xmlns:p14="http://schemas.microsoft.com/office/powerpoint/2010/main" xmlns="" val="7810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D11833-E0A2-4341-BCA9-22CB78112C43}" type="slidenum">
              <a:rPr lang="en-US" smtClean="0"/>
              <a:pPr/>
              <a:t>23</a:t>
            </a:fld>
            <a:endParaRPr lang="en-US"/>
          </a:p>
        </p:txBody>
      </p:sp>
    </p:spTree>
    <p:extLst>
      <p:ext uri="{BB962C8B-B14F-4D97-AF65-F5344CB8AC3E}">
        <p14:creationId xmlns:p14="http://schemas.microsoft.com/office/powerpoint/2010/main" xmlns="" val="3724598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3436976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7112000" y="0"/>
            <a:ext cx="5080000" cy="228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1109015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1016000" y="0"/>
            <a:ext cx="4064000" cy="6858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3889414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7112000" y="4572000"/>
            <a:ext cx="5080000" cy="228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3938388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3457120" y="1929033"/>
            <a:ext cx="3898720" cy="3898720"/>
          </a:xfrm>
          <a:prstGeom prst="ellipse">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3247295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3061336" cy="1249845"/>
          </a:xfrm>
        </p:spPr>
        <p:txBody>
          <a:bodyPr/>
          <a:lstStyle/>
          <a:p>
            <a:r>
              <a:rPr lang="en-US"/>
              <a:t>Click to edit Master title style</a:t>
            </a:r>
          </a:p>
        </p:txBody>
      </p:sp>
      <p:sp>
        <p:nvSpPr>
          <p:cNvPr id="4" name="Picture Placeholder 8"/>
          <p:cNvSpPr>
            <a:spLocks noGrp="1"/>
          </p:cNvSpPr>
          <p:nvPr>
            <p:ph type="pic" sz="quarter" idx="12"/>
          </p:nvPr>
        </p:nvSpPr>
        <p:spPr>
          <a:xfrm>
            <a:off x="5090160" y="568960"/>
            <a:ext cx="3037840" cy="171704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
        <p:nvSpPr>
          <p:cNvPr id="6" name="Picture Placeholder 8"/>
          <p:cNvSpPr>
            <a:spLocks noGrp="1"/>
          </p:cNvSpPr>
          <p:nvPr>
            <p:ph type="pic" sz="quarter" idx="13"/>
          </p:nvPr>
        </p:nvSpPr>
        <p:spPr>
          <a:xfrm>
            <a:off x="8412480" y="1127760"/>
            <a:ext cx="3037840" cy="17170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7" name="Picture Placeholder 8"/>
          <p:cNvSpPr>
            <a:spLocks noGrp="1"/>
          </p:cNvSpPr>
          <p:nvPr>
            <p:ph type="pic" sz="quarter" idx="14"/>
          </p:nvPr>
        </p:nvSpPr>
        <p:spPr>
          <a:xfrm>
            <a:off x="5090160" y="3430822"/>
            <a:ext cx="3037840" cy="17170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8" name="Picture Placeholder 8"/>
          <p:cNvSpPr>
            <a:spLocks noGrp="1"/>
          </p:cNvSpPr>
          <p:nvPr>
            <p:ph type="pic" sz="quarter" idx="15"/>
          </p:nvPr>
        </p:nvSpPr>
        <p:spPr>
          <a:xfrm>
            <a:off x="8412480" y="3989622"/>
            <a:ext cx="3037840" cy="17170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4010748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1016000" y="0"/>
            <a:ext cx="3058160" cy="457200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
        <p:nvSpPr>
          <p:cNvPr id="5" name="Picture Placeholder 8"/>
          <p:cNvSpPr>
            <a:spLocks noGrp="1"/>
          </p:cNvSpPr>
          <p:nvPr>
            <p:ph type="pic" sz="quarter" idx="14"/>
          </p:nvPr>
        </p:nvSpPr>
        <p:spPr>
          <a:xfrm>
            <a:off x="4074160" y="4572000"/>
            <a:ext cx="7101840" cy="228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2699996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Picture Placeholder 8"/>
          <p:cNvSpPr>
            <a:spLocks noGrp="1"/>
          </p:cNvSpPr>
          <p:nvPr>
            <p:ph type="pic" sz="quarter" idx="14"/>
          </p:nvPr>
        </p:nvSpPr>
        <p:spPr>
          <a:xfrm>
            <a:off x="1016000" y="4572000"/>
            <a:ext cx="11176000" cy="228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345375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7112000" y="0"/>
            <a:ext cx="5080000" cy="6858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2664786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101840" y="946702"/>
            <a:ext cx="4079681" cy="1249845"/>
          </a:xfrm>
        </p:spPr>
        <p:txBody>
          <a:bodyPr/>
          <a:lstStyle/>
          <a:p>
            <a:r>
              <a:rPr lang="en-US"/>
              <a:t>Click to edit Master title style</a:t>
            </a:r>
          </a:p>
        </p:txBody>
      </p:sp>
      <p:sp>
        <p:nvSpPr>
          <p:cNvPr id="4" name="Picture Placeholder 8"/>
          <p:cNvSpPr>
            <a:spLocks noGrp="1"/>
          </p:cNvSpPr>
          <p:nvPr>
            <p:ph type="pic" sz="quarter" idx="12"/>
          </p:nvPr>
        </p:nvSpPr>
        <p:spPr>
          <a:xfrm>
            <a:off x="1016000" y="0"/>
            <a:ext cx="5080000" cy="6858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2714544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101840" y="946702"/>
            <a:ext cx="4079681" cy="1249845"/>
          </a:xfrm>
        </p:spPr>
        <p:txBody>
          <a:bodyPr/>
          <a:lstStyle/>
          <a:p>
            <a:r>
              <a:rPr lang="en-US"/>
              <a:t>Click to edit Master title style</a:t>
            </a:r>
          </a:p>
        </p:txBody>
      </p:sp>
    </p:spTree>
    <p:extLst>
      <p:ext uri="{BB962C8B-B14F-4D97-AF65-F5344CB8AC3E}">
        <p14:creationId xmlns:p14="http://schemas.microsoft.com/office/powerpoint/2010/main" xmlns="" val="3182485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862526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57016" cy="1249845"/>
          </a:xfrm>
        </p:spPr>
        <p:txBody>
          <a:bodyPr/>
          <a:lstStyle/>
          <a:p>
            <a:r>
              <a:rPr lang="en-US"/>
              <a:t>Click to edit Master title style</a:t>
            </a:r>
          </a:p>
        </p:txBody>
      </p:sp>
      <p:sp>
        <p:nvSpPr>
          <p:cNvPr id="6" name="Picture Placeholder 8"/>
          <p:cNvSpPr>
            <a:spLocks noGrp="1"/>
          </p:cNvSpPr>
          <p:nvPr>
            <p:ph type="pic" sz="quarter" idx="14"/>
          </p:nvPr>
        </p:nvSpPr>
        <p:spPr>
          <a:xfrm>
            <a:off x="6085841" y="568960"/>
            <a:ext cx="6106159" cy="400304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3058160" y="4572000"/>
            <a:ext cx="5069840" cy="2286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2064328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57016" cy="1249845"/>
          </a:xfrm>
        </p:spPr>
        <p:txBody>
          <a:bodyPr/>
          <a:lstStyle/>
          <a:p>
            <a:r>
              <a:rPr lang="en-US"/>
              <a:t>Click to edit Master title style</a:t>
            </a:r>
          </a:p>
        </p:txBody>
      </p:sp>
      <p:sp>
        <p:nvSpPr>
          <p:cNvPr id="6" name="Picture Placeholder 8"/>
          <p:cNvSpPr>
            <a:spLocks noGrp="1"/>
          </p:cNvSpPr>
          <p:nvPr>
            <p:ph type="pic" sz="quarter" idx="14"/>
          </p:nvPr>
        </p:nvSpPr>
        <p:spPr>
          <a:xfrm>
            <a:off x="9133840" y="0"/>
            <a:ext cx="3058160" cy="457200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6085840" y="2854960"/>
            <a:ext cx="3048000" cy="40030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2943158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57016" cy="1249845"/>
          </a:xfrm>
        </p:spPr>
        <p:txBody>
          <a:bodyPr/>
          <a:lstStyle/>
          <a:p>
            <a:r>
              <a:rPr lang="en-US"/>
              <a:t>Click to edit Master title style</a:t>
            </a:r>
          </a:p>
        </p:txBody>
      </p:sp>
      <p:sp>
        <p:nvSpPr>
          <p:cNvPr id="6" name="Picture Placeholder 8"/>
          <p:cNvSpPr>
            <a:spLocks noGrp="1"/>
          </p:cNvSpPr>
          <p:nvPr>
            <p:ph type="pic" sz="quarter" idx="14"/>
          </p:nvPr>
        </p:nvSpPr>
        <p:spPr>
          <a:xfrm>
            <a:off x="9133840" y="0"/>
            <a:ext cx="3058160" cy="341376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6085840" y="3413760"/>
            <a:ext cx="3048000" cy="3444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7" name="Picture Placeholder 8"/>
          <p:cNvSpPr>
            <a:spLocks noGrp="1"/>
          </p:cNvSpPr>
          <p:nvPr>
            <p:ph type="pic" sz="quarter" idx="15"/>
          </p:nvPr>
        </p:nvSpPr>
        <p:spPr>
          <a:xfrm>
            <a:off x="6085840" y="-30480"/>
            <a:ext cx="3048000" cy="3444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9" name="Picture Placeholder 8"/>
          <p:cNvSpPr>
            <a:spLocks noGrp="1"/>
          </p:cNvSpPr>
          <p:nvPr>
            <p:ph type="pic" sz="quarter" idx="16"/>
          </p:nvPr>
        </p:nvSpPr>
        <p:spPr>
          <a:xfrm>
            <a:off x="9133840" y="3413760"/>
            <a:ext cx="3058160" cy="3444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11524403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57016" cy="1249845"/>
          </a:xfrm>
        </p:spPr>
        <p:txBody>
          <a:bodyPr/>
          <a:lstStyle/>
          <a:p>
            <a:r>
              <a:rPr lang="en-US"/>
              <a:t>Click to edit Master title style</a:t>
            </a:r>
          </a:p>
        </p:txBody>
      </p:sp>
      <p:sp>
        <p:nvSpPr>
          <p:cNvPr id="6" name="Picture Placeholder 8"/>
          <p:cNvSpPr>
            <a:spLocks noGrp="1"/>
          </p:cNvSpPr>
          <p:nvPr>
            <p:ph type="pic" sz="quarter" idx="14"/>
          </p:nvPr>
        </p:nvSpPr>
        <p:spPr>
          <a:xfrm>
            <a:off x="9133840" y="0"/>
            <a:ext cx="3058160" cy="341376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
        <p:nvSpPr>
          <p:cNvPr id="7" name="Picture Placeholder 8"/>
          <p:cNvSpPr>
            <a:spLocks noGrp="1"/>
          </p:cNvSpPr>
          <p:nvPr>
            <p:ph type="pic" sz="quarter" idx="15"/>
          </p:nvPr>
        </p:nvSpPr>
        <p:spPr>
          <a:xfrm>
            <a:off x="6085840" y="-30480"/>
            <a:ext cx="3048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9" name="Picture Placeholder 8"/>
          <p:cNvSpPr>
            <a:spLocks noGrp="1"/>
          </p:cNvSpPr>
          <p:nvPr>
            <p:ph type="pic" sz="quarter" idx="16"/>
          </p:nvPr>
        </p:nvSpPr>
        <p:spPr>
          <a:xfrm>
            <a:off x="9133840" y="3413760"/>
            <a:ext cx="3058160" cy="3444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29805003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57016" cy="1249845"/>
          </a:xfrm>
        </p:spPr>
        <p:txBody>
          <a:bodyPr/>
          <a:lstStyle/>
          <a:p>
            <a:r>
              <a:rPr lang="en-US"/>
              <a:t>Click to edit Master title style</a:t>
            </a:r>
          </a:p>
        </p:txBody>
      </p:sp>
      <p:sp>
        <p:nvSpPr>
          <p:cNvPr id="6" name="Picture Placeholder 8"/>
          <p:cNvSpPr>
            <a:spLocks noGrp="1"/>
          </p:cNvSpPr>
          <p:nvPr>
            <p:ph type="pic" sz="quarter" idx="14"/>
          </p:nvPr>
        </p:nvSpPr>
        <p:spPr>
          <a:xfrm>
            <a:off x="9133840" y="0"/>
            <a:ext cx="3058160" cy="685800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6085840" y="3413760"/>
            <a:ext cx="3048000" cy="3444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7" name="Picture Placeholder 8"/>
          <p:cNvSpPr>
            <a:spLocks noGrp="1"/>
          </p:cNvSpPr>
          <p:nvPr>
            <p:ph type="pic" sz="quarter" idx="15"/>
          </p:nvPr>
        </p:nvSpPr>
        <p:spPr>
          <a:xfrm>
            <a:off x="6085840" y="-30480"/>
            <a:ext cx="3048000" cy="3444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3942861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57016" cy="1249845"/>
          </a:xfrm>
        </p:spPr>
        <p:txBody>
          <a:bodyPr/>
          <a:lstStyle/>
          <a:p>
            <a:r>
              <a:rPr lang="en-US"/>
              <a:t>Click to edit Master title style</a:t>
            </a:r>
          </a:p>
        </p:txBody>
      </p:sp>
      <p:sp>
        <p:nvSpPr>
          <p:cNvPr id="6" name="Picture Placeholder 8"/>
          <p:cNvSpPr>
            <a:spLocks noGrp="1"/>
          </p:cNvSpPr>
          <p:nvPr>
            <p:ph type="pic" sz="quarter" idx="14"/>
          </p:nvPr>
        </p:nvSpPr>
        <p:spPr>
          <a:xfrm>
            <a:off x="6085840" y="0"/>
            <a:ext cx="6106160" cy="341376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6085840" y="3413760"/>
            <a:ext cx="3048000" cy="3444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9" name="Picture Placeholder 8"/>
          <p:cNvSpPr>
            <a:spLocks noGrp="1"/>
          </p:cNvSpPr>
          <p:nvPr>
            <p:ph type="pic" sz="quarter" idx="16"/>
          </p:nvPr>
        </p:nvSpPr>
        <p:spPr>
          <a:xfrm>
            <a:off x="9133840" y="3413760"/>
            <a:ext cx="3058160" cy="3444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31612775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57016" cy="1249845"/>
          </a:xfrm>
        </p:spPr>
        <p:txBody>
          <a:bodyPr/>
          <a:lstStyle/>
          <a:p>
            <a:r>
              <a:rPr lang="en-US"/>
              <a:t>Click to edit Master title style</a:t>
            </a:r>
          </a:p>
        </p:txBody>
      </p:sp>
      <p:sp>
        <p:nvSpPr>
          <p:cNvPr id="6" name="Picture Placeholder 8"/>
          <p:cNvSpPr>
            <a:spLocks noGrp="1"/>
          </p:cNvSpPr>
          <p:nvPr>
            <p:ph type="pic" sz="quarter" idx="14"/>
          </p:nvPr>
        </p:nvSpPr>
        <p:spPr>
          <a:xfrm>
            <a:off x="6085840" y="3413760"/>
            <a:ext cx="6106160" cy="344424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
        <p:nvSpPr>
          <p:cNvPr id="7" name="Picture Placeholder 8"/>
          <p:cNvSpPr>
            <a:spLocks noGrp="1"/>
          </p:cNvSpPr>
          <p:nvPr>
            <p:ph type="pic" sz="quarter" idx="15"/>
          </p:nvPr>
        </p:nvSpPr>
        <p:spPr>
          <a:xfrm>
            <a:off x="6085840" y="-30480"/>
            <a:ext cx="3048000" cy="3444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8" name="Picture Placeholder 8"/>
          <p:cNvSpPr>
            <a:spLocks noGrp="1"/>
          </p:cNvSpPr>
          <p:nvPr>
            <p:ph type="pic" sz="quarter" idx="16"/>
          </p:nvPr>
        </p:nvSpPr>
        <p:spPr>
          <a:xfrm>
            <a:off x="9133840" y="-30480"/>
            <a:ext cx="3058160" cy="344424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40779620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67176" cy="1249845"/>
          </a:xfrm>
        </p:spPr>
        <p:txBody>
          <a:bodyPr/>
          <a:lstStyle/>
          <a:p>
            <a:r>
              <a:rPr lang="en-US"/>
              <a:t>Click to edit Master title style</a:t>
            </a:r>
          </a:p>
        </p:txBody>
      </p:sp>
      <p:sp>
        <p:nvSpPr>
          <p:cNvPr id="4" name="Picture Placeholder 8"/>
          <p:cNvSpPr>
            <a:spLocks noGrp="1"/>
          </p:cNvSpPr>
          <p:nvPr>
            <p:ph type="pic" sz="quarter" idx="14"/>
          </p:nvPr>
        </p:nvSpPr>
        <p:spPr>
          <a:xfrm>
            <a:off x="6096000" y="0"/>
            <a:ext cx="2032000" cy="457200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8128000" y="2286000"/>
            <a:ext cx="2032000"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6" name="Picture Placeholder 8"/>
          <p:cNvSpPr>
            <a:spLocks noGrp="1"/>
          </p:cNvSpPr>
          <p:nvPr>
            <p:ph type="pic" sz="quarter" idx="15"/>
          </p:nvPr>
        </p:nvSpPr>
        <p:spPr>
          <a:xfrm>
            <a:off x="10160000" y="0"/>
            <a:ext cx="2032000"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14700379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67176" cy="1249845"/>
          </a:xfrm>
        </p:spPr>
        <p:txBody>
          <a:bodyPr/>
          <a:lstStyle/>
          <a:p>
            <a:r>
              <a:rPr lang="en-US"/>
              <a:t>Click to edit Master title style</a:t>
            </a:r>
          </a:p>
        </p:txBody>
      </p:sp>
      <p:sp>
        <p:nvSpPr>
          <p:cNvPr id="4" name="Picture Placeholder 8"/>
          <p:cNvSpPr>
            <a:spLocks noGrp="1"/>
          </p:cNvSpPr>
          <p:nvPr>
            <p:ph type="pic" sz="quarter" idx="14"/>
          </p:nvPr>
        </p:nvSpPr>
        <p:spPr>
          <a:xfrm>
            <a:off x="6014720" y="2171395"/>
            <a:ext cx="2194560" cy="309433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8128000" y="2286000"/>
            <a:ext cx="2032000" cy="286512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6" name="Picture Placeholder 8"/>
          <p:cNvSpPr>
            <a:spLocks noGrp="1"/>
          </p:cNvSpPr>
          <p:nvPr>
            <p:ph type="pic" sz="quarter" idx="15"/>
          </p:nvPr>
        </p:nvSpPr>
        <p:spPr>
          <a:xfrm>
            <a:off x="10160000" y="2286000"/>
            <a:ext cx="2032000" cy="286512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7" name="Picture Placeholder 8"/>
          <p:cNvSpPr>
            <a:spLocks noGrp="1"/>
          </p:cNvSpPr>
          <p:nvPr>
            <p:ph type="pic" sz="quarter" idx="16"/>
          </p:nvPr>
        </p:nvSpPr>
        <p:spPr>
          <a:xfrm>
            <a:off x="4064000" y="2286000"/>
            <a:ext cx="2032000" cy="286512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8" name="Picture Placeholder 8"/>
          <p:cNvSpPr>
            <a:spLocks noGrp="1"/>
          </p:cNvSpPr>
          <p:nvPr>
            <p:ph type="pic" sz="quarter" idx="17"/>
          </p:nvPr>
        </p:nvSpPr>
        <p:spPr>
          <a:xfrm>
            <a:off x="2028825" y="2286000"/>
            <a:ext cx="2032000" cy="286512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9" name="Picture Placeholder 8"/>
          <p:cNvSpPr>
            <a:spLocks noGrp="1"/>
          </p:cNvSpPr>
          <p:nvPr>
            <p:ph type="pic" sz="quarter" idx="18"/>
          </p:nvPr>
        </p:nvSpPr>
        <p:spPr>
          <a:xfrm>
            <a:off x="-6350" y="2286000"/>
            <a:ext cx="2032000" cy="286512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28032194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4067176" cy="1249845"/>
          </a:xfrm>
        </p:spPr>
        <p:txBody>
          <a:bodyPr/>
          <a:lstStyle/>
          <a:p>
            <a:r>
              <a:rPr lang="en-US"/>
              <a:t>Click to edit Master title style</a:t>
            </a:r>
          </a:p>
        </p:txBody>
      </p:sp>
      <p:sp>
        <p:nvSpPr>
          <p:cNvPr id="4" name="Picture Placeholder 8"/>
          <p:cNvSpPr>
            <a:spLocks noGrp="1"/>
          </p:cNvSpPr>
          <p:nvPr>
            <p:ph type="pic" sz="quarter" idx="14"/>
          </p:nvPr>
        </p:nvSpPr>
        <p:spPr>
          <a:xfrm>
            <a:off x="3261360" y="2286000"/>
            <a:ext cx="2032000" cy="2865120"/>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5509895" y="2286000"/>
            <a:ext cx="2032000" cy="286512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6" name="Picture Placeholder 8"/>
          <p:cNvSpPr>
            <a:spLocks noGrp="1"/>
          </p:cNvSpPr>
          <p:nvPr>
            <p:ph type="pic" sz="quarter" idx="15"/>
          </p:nvPr>
        </p:nvSpPr>
        <p:spPr>
          <a:xfrm>
            <a:off x="7758430" y="2286000"/>
            <a:ext cx="2032000" cy="286512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9" name="Picture Placeholder 8"/>
          <p:cNvSpPr>
            <a:spLocks noGrp="1"/>
          </p:cNvSpPr>
          <p:nvPr>
            <p:ph type="pic" sz="quarter" idx="18"/>
          </p:nvPr>
        </p:nvSpPr>
        <p:spPr>
          <a:xfrm>
            <a:off x="1012825" y="2286000"/>
            <a:ext cx="2032000" cy="286512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270724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577272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EA07949-DEB0-4167-AD53-AEF3A318FDFF}"/>
              </a:ext>
            </a:extLst>
          </p:cNvPr>
          <p:cNvSpPr/>
          <p:nvPr userDrawn="1"/>
        </p:nvSpPr>
        <p:spPr>
          <a:xfrm>
            <a:off x="9134475" y="-30163"/>
            <a:ext cx="3057525" cy="688816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dirty="0"/>
          </a:p>
        </p:txBody>
      </p:sp>
      <p:sp>
        <p:nvSpPr>
          <p:cNvPr id="2" name="Title 1"/>
          <p:cNvSpPr>
            <a:spLocks noGrp="1"/>
          </p:cNvSpPr>
          <p:nvPr>
            <p:ph type="title"/>
          </p:nvPr>
        </p:nvSpPr>
        <p:spPr>
          <a:xfrm>
            <a:off x="2028824" y="946702"/>
            <a:ext cx="4057015" cy="1249845"/>
          </a:xfrm>
        </p:spPr>
        <p:txBody>
          <a:bodyPr/>
          <a:lstStyle/>
          <a:p>
            <a:r>
              <a:rPr lang="en-US"/>
              <a:t>Click to edit Master title style</a:t>
            </a:r>
          </a:p>
        </p:txBody>
      </p:sp>
      <p:sp>
        <p:nvSpPr>
          <p:cNvPr id="7" name="Picture Placeholder 8"/>
          <p:cNvSpPr>
            <a:spLocks noGrp="1"/>
          </p:cNvSpPr>
          <p:nvPr>
            <p:ph type="pic" sz="quarter" idx="15"/>
          </p:nvPr>
        </p:nvSpPr>
        <p:spPr>
          <a:xfrm>
            <a:off x="6085840" y="-30480"/>
            <a:ext cx="3048000" cy="688848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406018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5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036BECFB-78E3-467E-AC69-C01CAA36614F}"/>
              </a:ext>
            </a:extLst>
          </p:cNvPr>
          <p:cNvSpPr/>
          <p:nvPr userDrawn="1"/>
        </p:nvSpPr>
        <p:spPr>
          <a:xfrm>
            <a:off x="0" y="1139825"/>
            <a:ext cx="2041525" cy="45704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dirty="0"/>
          </a:p>
        </p:txBody>
      </p:sp>
      <p:sp>
        <p:nvSpPr>
          <p:cNvPr id="2" name="Title 1"/>
          <p:cNvSpPr>
            <a:spLocks noGrp="1"/>
          </p:cNvSpPr>
          <p:nvPr>
            <p:ph type="title"/>
          </p:nvPr>
        </p:nvSpPr>
        <p:spPr>
          <a:xfrm>
            <a:off x="3044824" y="946702"/>
            <a:ext cx="4067175" cy="1249845"/>
          </a:xfrm>
        </p:spPr>
        <p:txBody>
          <a:bodyPr/>
          <a:lstStyle/>
          <a:p>
            <a:r>
              <a:rPr lang="en-US" dirty="0"/>
              <a:t>Click to edit Master title style</a:t>
            </a:r>
          </a:p>
        </p:txBody>
      </p:sp>
      <p:sp>
        <p:nvSpPr>
          <p:cNvPr id="3" name="Picture Placeholder 8"/>
          <p:cNvSpPr>
            <a:spLocks noGrp="1"/>
          </p:cNvSpPr>
          <p:nvPr>
            <p:ph type="pic" sz="quarter" idx="14"/>
          </p:nvPr>
        </p:nvSpPr>
        <p:spPr>
          <a:xfrm>
            <a:off x="7112000" y="1135075"/>
            <a:ext cx="4053840" cy="4574846"/>
          </a:xfrm>
          <a:prstGeom prst="rect">
            <a:avLst/>
          </a:prstGeom>
          <a:solidFill>
            <a:schemeClr val="bg1"/>
          </a:solidFill>
          <a:ln>
            <a:noFill/>
          </a:ln>
          <a:effectLst>
            <a:outerShdw blurRad="762000" dist="254000" dir="5400000" algn="t" rotWithShape="0">
              <a:prstClr val="black">
                <a:alpha val="30000"/>
              </a:prstClr>
            </a:outerShdw>
          </a:effectLst>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2042557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3" name="Picture Placeholder 8"/>
          <p:cNvSpPr>
            <a:spLocks noGrp="1"/>
          </p:cNvSpPr>
          <p:nvPr>
            <p:ph type="pic" sz="quarter" idx="15"/>
          </p:nvPr>
        </p:nvSpPr>
        <p:spPr>
          <a:xfrm>
            <a:off x="1016000" y="0"/>
            <a:ext cx="11176000" cy="6858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17045367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44_Custom Layout">
    <p:spTree>
      <p:nvGrpSpPr>
        <p:cNvPr id="1" name=""/>
        <p:cNvGrpSpPr/>
        <p:nvPr/>
      </p:nvGrpSpPr>
      <p:grpSpPr>
        <a:xfrm>
          <a:off x="0" y="0"/>
          <a:ext cx="0" cy="0"/>
          <a:chOff x="0" y="0"/>
          <a:chExt cx="0" cy="0"/>
        </a:xfrm>
      </p:grpSpPr>
      <p:sp>
        <p:nvSpPr>
          <p:cNvPr id="3" name="Picture Placeholder 8"/>
          <p:cNvSpPr>
            <a:spLocks noGrp="1"/>
          </p:cNvSpPr>
          <p:nvPr>
            <p:ph type="pic" sz="quarter" idx="15"/>
          </p:nvPr>
        </p:nvSpPr>
        <p:spPr>
          <a:xfrm>
            <a:off x="0" y="0"/>
            <a:ext cx="12192000" cy="6858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15901737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0_Custom Layout">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0" y="0"/>
            <a:ext cx="12192000" cy="6858000"/>
          </a:xfrm>
          <a:solidFill>
            <a:schemeClr val="bg2">
              <a:lumMod val="75000"/>
            </a:schemeClr>
          </a:solidFill>
        </p:spPr>
        <p:txBody>
          <a:bodyPr rtlCol="0" anchor="ctr">
            <a:normAutofit/>
          </a:bodyPr>
          <a:lstStyle>
            <a:lvl1pPr algn="ctr">
              <a:defRPr sz="1800"/>
            </a:lvl1pPr>
          </a:lstStyle>
          <a:p>
            <a:pPr lvl="0"/>
            <a:endParaRPr lang="en-ID" noProof="0" dirty="0"/>
          </a:p>
        </p:txBody>
      </p:sp>
    </p:spTree>
    <p:extLst>
      <p:ext uri="{BB962C8B-B14F-4D97-AF65-F5344CB8AC3E}">
        <p14:creationId xmlns:p14="http://schemas.microsoft.com/office/powerpoint/2010/main" xmlns="" val="12492471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54050" y="495300"/>
            <a:ext cx="4324350" cy="4089400"/>
          </a:xfrm>
          <a:solidFill>
            <a:schemeClr val="bg2">
              <a:lumMod val="95000"/>
            </a:schemeClr>
          </a:solidFill>
        </p:spPr>
        <p:txBody>
          <a:bodyPr rtlCol="0">
            <a:normAutofit/>
          </a:bodyPr>
          <a:lstStyle>
            <a:lvl1pPr>
              <a:defRPr sz="800"/>
            </a:lvl1pPr>
          </a:lstStyle>
          <a:p>
            <a:pPr lvl="0"/>
            <a:endParaRPr lang="en-US" noProof="0" dirty="0"/>
          </a:p>
        </p:txBody>
      </p:sp>
      <p:sp>
        <p:nvSpPr>
          <p:cNvPr id="10" name="Text Placeholder 7"/>
          <p:cNvSpPr>
            <a:spLocks noGrp="1"/>
          </p:cNvSpPr>
          <p:nvPr>
            <p:ph type="body" sz="quarter" idx="11"/>
          </p:nvPr>
        </p:nvSpPr>
        <p:spPr>
          <a:xfrm>
            <a:off x="3543300" y="1517051"/>
            <a:ext cx="4826000" cy="1816100"/>
          </a:xfrm>
        </p:spPr>
        <p:txBody>
          <a:bodyPr anchor="ctr">
            <a:normAutofit/>
          </a:bodyPr>
          <a:lstStyle>
            <a:lvl1pPr marL="0" indent="0">
              <a:lnSpc>
                <a:spcPct val="100000"/>
              </a:lnSpc>
              <a:buNone/>
              <a:defRPr sz="4400" b="1">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xmlns="" val="12035066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sp>
        <p:nvSpPr>
          <p:cNvPr id="2" name="Text Placeholder 7"/>
          <p:cNvSpPr>
            <a:spLocks noGrp="1"/>
          </p:cNvSpPr>
          <p:nvPr>
            <p:ph type="body" sz="quarter" idx="11"/>
          </p:nvPr>
        </p:nvSpPr>
        <p:spPr>
          <a:xfrm>
            <a:off x="1993900" y="546100"/>
            <a:ext cx="8204200" cy="838200"/>
          </a:xfrm>
        </p:spPr>
        <p:txBody>
          <a:bodyPr anchor="ctr">
            <a:normAutofit/>
          </a:bodyPr>
          <a:lstStyle>
            <a:lvl1pPr marL="0" indent="0" algn="ctr">
              <a:lnSpc>
                <a:spcPct val="100000"/>
              </a:lnSpc>
              <a:buNone/>
              <a:defRPr sz="4400" b="1">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xmlns="" val="22351632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44252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Picture Placeholder 8"/>
          <p:cNvSpPr>
            <a:spLocks noGrp="1"/>
          </p:cNvSpPr>
          <p:nvPr>
            <p:ph type="pic" sz="quarter" idx="12"/>
          </p:nvPr>
        </p:nvSpPr>
        <p:spPr>
          <a:xfrm>
            <a:off x="2033229" y="2294585"/>
            <a:ext cx="3051313" cy="2276061"/>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2" name="Title 1"/>
          <p:cNvSpPr>
            <a:spLocks noGrp="1"/>
          </p:cNvSpPr>
          <p:nvPr>
            <p:ph type="title"/>
          </p:nvPr>
        </p:nvSpPr>
        <p:spPr>
          <a:xfrm>
            <a:off x="1024971" y="1175302"/>
            <a:ext cx="10146612" cy="1647411"/>
          </a:xfrm>
          <a:effectLst>
            <a:outerShdw blurRad="762000" dist="381000" dir="5400000" algn="t" rotWithShape="0">
              <a:prstClr val="black">
                <a:alpha val="30000"/>
              </a:prstClr>
            </a:outerShdw>
          </a:effectLst>
        </p:spPr>
        <p:txBody>
          <a:bodyPr/>
          <a:lstStyle>
            <a:lvl1pPr>
              <a:defRPr sz="12000" b="1" i="0">
                <a:latin typeface="Arial" panose="020B0604020202020204" pitchFamily="34" charset="0"/>
                <a:ea typeface="Arial" panose="020B0604020202020204" pitchFamily="34" charset="0"/>
                <a:cs typeface="Arial" panose="020B0604020202020204" pitchFamily="34" charset="0"/>
              </a:defRPr>
            </a:lvl1pPr>
          </a:lstStyle>
          <a:p>
            <a:r>
              <a:rPr lang="en-US" dirty="0"/>
              <a:t>Click to edit</a:t>
            </a:r>
          </a:p>
        </p:txBody>
      </p:sp>
    </p:spTree>
    <p:extLst>
      <p:ext uri="{BB962C8B-B14F-4D97-AF65-F5344CB8AC3E}">
        <p14:creationId xmlns:p14="http://schemas.microsoft.com/office/powerpoint/2010/main" xmlns="" val="178320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Picture Placeholder 8"/>
          <p:cNvSpPr>
            <a:spLocks noGrp="1"/>
          </p:cNvSpPr>
          <p:nvPr>
            <p:ph type="pic" sz="quarter" idx="12"/>
          </p:nvPr>
        </p:nvSpPr>
        <p:spPr>
          <a:xfrm>
            <a:off x="6096000" y="0"/>
            <a:ext cx="6096000" cy="6858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4" name="Title 1"/>
          <p:cNvSpPr>
            <a:spLocks noGrp="1"/>
          </p:cNvSpPr>
          <p:nvPr>
            <p:ph type="title"/>
          </p:nvPr>
        </p:nvSpPr>
        <p:spPr>
          <a:xfrm>
            <a:off x="1024971" y="2605294"/>
            <a:ext cx="10146612" cy="1647411"/>
          </a:xfrm>
          <a:effectLst>
            <a:outerShdw blurRad="762000" dist="381000" dir="5400000" algn="t" rotWithShape="0">
              <a:prstClr val="black">
                <a:alpha val="30000"/>
              </a:prstClr>
            </a:outerShdw>
          </a:effectLst>
        </p:spPr>
        <p:txBody>
          <a:bodyPr/>
          <a:lstStyle>
            <a:lvl1pPr algn="ctr">
              <a:defRPr sz="9600" b="1" i="0">
                <a:latin typeface="Arial" panose="020B0604020202020204" pitchFamily="34" charset="0"/>
                <a:ea typeface="Arial" panose="020B0604020202020204" pitchFamily="34" charset="0"/>
                <a:cs typeface="Arial" panose="020B0604020202020204" pitchFamily="34" charset="0"/>
              </a:defRPr>
            </a:lvl1pPr>
          </a:lstStyle>
          <a:p>
            <a:r>
              <a:rPr lang="en-US" dirty="0"/>
              <a:t>Click to edit</a:t>
            </a:r>
          </a:p>
        </p:txBody>
      </p:sp>
    </p:spTree>
    <p:extLst>
      <p:ext uri="{BB962C8B-B14F-4D97-AF65-F5344CB8AC3E}">
        <p14:creationId xmlns:p14="http://schemas.microsoft.com/office/powerpoint/2010/main" xmlns="" val="36681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67300" y="946702"/>
            <a:ext cx="6114221" cy="124984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4" name="Picture Placeholder 8"/>
          <p:cNvSpPr>
            <a:spLocks noGrp="1"/>
          </p:cNvSpPr>
          <p:nvPr>
            <p:ph type="pic" sz="quarter" idx="12"/>
          </p:nvPr>
        </p:nvSpPr>
        <p:spPr>
          <a:xfrm>
            <a:off x="1023580" y="0"/>
            <a:ext cx="3043596" cy="4572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2557239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28825" y="946702"/>
            <a:ext cx="5083176" cy="1249845"/>
          </a:xfrm>
        </p:spPr>
        <p:txBody>
          <a:bodyPr/>
          <a:lstStyle/>
          <a:p>
            <a:r>
              <a:rPr lang="en-US"/>
              <a:t>Click to edit Master title style</a:t>
            </a:r>
          </a:p>
        </p:txBody>
      </p:sp>
      <p:sp>
        <p:nvSpPr>
          <p:cNvPr id="4" name="Picture Placeholder 8"/>
          <p:cNvSpPr>
            <a:spLocks noGrp="1"/>
          </p:cNvSpPr>
          <p:nvPr>
            <p:ph type="pic" sz="quarter" idx="12"/>
          </p:nvPr>
        </p:nvSpPr>
        <p:spPr>
          <a:xfrm>
            <a:off x="8128000" y="0"/>
            <a:ext cx="4064000" cy="6858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
        <p:nvSpPr>
          <p:cNvPr id="5" name="Picture Placeholder 8"/>
          <p:cNvSpPr>
            <a:spLocks noGrp="1"/>
          </p:cNvSpPr>
          <p:nvPr>
            <p:ph type="pic" sz="quarter" idx="13"/>
          </p:nvPr>
        </p:nvSpPr>
        <p:spPr>
          <a:xfrm>
            <a:off x="8128000" y="3217090"/>
            <a:ext cx="1561920" cy="1561920"/>
          </a:xfrm>
          <a:prstGeom prst="ellipse">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543070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8"/>
          <p:cNvSpPr>
            <a:spLocks noGrp="1"/>
          </p:cNvSpPr>
          <p:nvPr>
            <p:ph type="pic" sz="quarter" idx="12"/>
          </p:nvPr>
        </p:nvSpPr>
        <p:spPr>
          <a:xfrm>
            <a:off x="9148404" y="0"/>
            <a:ext cx="3043596" cy="6858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281631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109420" y="946702"/>
            <a:ext cx="4066580" cy="1249845"/>
          </a:xfrm>
        </p:spPr>
        <p:txBody>
          <a:bodyPr/>
          <a:lstStyle/>
          <a:p>
            <a:r>
              <a:rPr lang="en-US"/>
              <a:t>Click to edit Master title style</a:t>
            </a:r>
          </a:p>
        </p:txBody>
      </p:sp>
      <p:sp>
        <p:nvSpPr>
          <p:cNvPr id="4" name="Picture Placeholder 8"/>
          <p:cNvSpPr>
            <a:spLocks noGrp="1"/>
          </p:cNvSpPr>
          <p:nvPr>
            <p:ph type="pic" sz="quarter" idx="12"/>
          </p:nvPr>
        </p:nvSpPr>
        <p:spPr>
          <a:xfrm>
            <a:off x="1016000" y="0"/>
            <a:ext cx="5080000" cy="6858000"/>
          </a:xfrm>
          <a:prstGeom prst="rect">
            <a:avLst/>
          </a:prstGeom>
          <a:gradFill>
            <a:gsLst>
              <a:gs pos="0">
                <a:schemeClr val="tx1">
                  <a:alpha val="40000"/>
                </a:schemeClr>
              </a:gs>
              <a:gs pos="99000">
                <a:schemeClr val="tx1">
                  <a:alpha val="20000"/>
                </a:schemeClr>
              </a:gs>
            </a:gsLst>
            <a:lin ang="5400000" scaled="1"/>
          </a:gradFill>
          <a:ln>
            <a:noFill/>
          </a:ln>
        </p:spPr>
        <p:txBody>
          <a:bodyPr rtlCol="0" anchor="ctr">
            <a:noAutofit/>
          </a:bodyPr>
          <a:lstStyle>
            <a:lvl1pPr algn="ctr">
              <a:defRPr sz="1200">
                <a:solidFill>
                  <a:schemeClr val="tx1"/>
                </a:solidFill>
              </a:defRPr>
            </a:lvl1pPr>
          </a:lstStyle>
          <a:p>
            <a:pPr lvl="0"/>
            <a:endParaRPr lang="en-US" noProof="0" dirty="0"/>
          </a:p>
        </p:txBody>
      </p:sp>
    </p:spTree>
    <p:extLst>
      <p:ext uri="{BB962C8B-B14F-4D97-AF65-F5344CB8AC3E}">
        <p14:creationId xmlns:p14="http://schemas.microsoft.com/office/powerpoint/2010/main" xmlns="" val="24397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FCED040-95AC-4A8C-9ECA-4671FF119352}"/>
              </a:ext>
            </a:extLst>
          </p:cNvPr>
          <p:cNvSpPr>
            <a:spLocks noGrp="1"/>
          </p:cNvSpPr>
          <p:nvPr>
            <p:ph type="title"/>
          </p:nvPr>
        </p:nvSpPr>
        <p:spPr>
          <a:xfrm>
            <a:off x="2028825" y="946150"/>
            <a:ext cx="9151938" cy="1250950"/>
          </a:xfrm>
          <a:prstGeom prst="rect">
            <a:avLst/>
          </a:prstGeom>
          <a:effectLst/>
        </p:spPr>
        <p:txBody>
          <a:bodyPr vert="horz" lIns="0" tIns="192024" rIns="0" bIns="0" rtlCol="0" anchor="t" anchorCtr="0">
            <a:noAutofit/>
          </a:bodyPr>
          <a:lstStyle/>
          <a:p>
            <a:r>
              <a:rPr lang="en-US" dirty="0"/>
              <a:t>Your title here</a:t>
            </a:r>
          </a:p>
        </p:txBody>
      </p:sp>
      <p:sp>
        <p:nvSpPr>
          <p:cNvPr id="1027" name="Текст 2">
            <a:extLst>
              <a:ext uri="{FF2B5EF4-FFF2-40B4-BE49-F238E27FC236}">
                <a16:creationId xmlns:a16="http://schemas.microsoft.com/office/drawing/2014/main" xmlns="" id="{6C11BA5E-DA4A-466A-8BCF-0F2E77C41681}"/>
              </a:ext>
            </a:extLst>
          </p:cNvPr>
          <p:cNvSpPr>
            <a:spLocks noGrp="1" noChangeArrowheads="1"/>
          </p:cNvSpPr>
          <p:nvPr>
            <p:ph type="body" idx="1"/>
          </p:nvPr>
        </p:nvSpPr>
        <p:spPr bwMode="auto">
          <a:xfrm>
            <a:off x="2028825" y="2514600"/>
            <a:ext cx="9151938" cy="342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Write here subtitle</a:t>
            </a:r>
          </a:p>
          <a:p>
            <a:pPr lvl="1"/>
            <a:r>
              <a:rPr lang="en-US" altLang="en-US"/>
              <a:t>Write here subtitle</a:t>
            </a:r>
          </a:p>
          <a:p>
            <a:pPr lvl="1"/>
            <a:r>
              <a:rPr lang="en-US" altLang="en-US"/>
              <a:t>Write here subtitle</a:t>
            </a:r>
          </a:p>
          <a:p>
            <a:pPr lvl="2"/>
            <a:r>
              <a:rPr lang="en-US" altLang="en-US"/>
              <a:t>Write here text</a:t>
            </a:r>
          </a:p>
          <a:p>
            <a:pPr lvl="3"/>
            <a:r>
              <a:rPr lang="en-US" altLang="en-US"/>
              <a:t>Write here text</a:t>
            </a:r>
          </a:p>
          <a:p>
            <a:pPr lvl="4"/>
            <a:r>
              <a:rPr lang="en-US" altLang="en-US"/>
              <a:t>Write here text </a:t>
            </a:r>
          </a:p>
        </p:txBody>
      </p:sp>
      <p:sp>
        <p:nvSpPr>
          <p:cNvPr id="14" name="Rectangle 13">
            <a:extLst>
              <a:ext uri="{FF2B5EF4-FFF2-40B4-BE49-F238E27FC236}">
                <a16:creationId xmlns:a16="http://schemas.microsoft.com/office/drawing/2014/main" xmlns="" id="{B782324D-20C4-4273-9B88-83F6D3DFDC78}"/>
              </a:ext>
            </a:extLst>
          </p:cNvPr>
          <p:cNvSpPr/>
          <p:nvPr userDrawn="1"/>
        </p:nvSpPr>
        <p:spPr>
          <a:xfrm>
            <a:off x="0" y="6291263"/>
            <a:ext cx="1003300" cy="5667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dirty="0"/>
          </a:p>
        </p:txBody>
      </p:sp>
      <p:cxnSp>
        <p:nvCxnSpPr>
          <p:cNvPr id="18" name="Straight Connector 17">
            <a:extLst>
              <a:ext uri="{FF2B5EF4-FFF2-40B4-BE49-F238E27FC236}">
                <a16:creationId xmlns:a16="http://schemas.microsoft.com/office/drawing/2014/main" xmlns="" id="{2552DBC0-027D-4E43-926A-A6A6C8990ED4}"/>
              </a:ext>
            </a:extLst>
          </p:cNvPr>
          <p:cNvCxnSpPr/>
          <p:nvPr userDrawn="1"/>
        </p:nvCxnSpPr>
        <p:spPr>
          <a:xfrm>
            <a:off x="315913" y="3389313"/>
            <a:ext cx="4016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59129B68-1171-41E1-BDCB-2605EA5DF510}"/>
              </a:ext>
            </a:extLst>
          </p:cNvPr>
          <p:cNvCxnSpPr/>
          <p:nvPr userDrawn="1"/>
        </p:nvCxnSpPr>
        <p:spPr>
          <a:xfrm>
            <a:off x="315913" y="3468688"/>
            <a:ext cx="2000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Slide Number Placeholder 24">
            <a:extLst>
              <a:ext uri="{FF2B5EF4-FFF2-40B4-BE49-F238E27FC236}">
                <a16:creationId xmlns:a16="http://schemas.microsoft.com/office/drawing/2014/main" xmlns="" id="{F03F6778-7AB0-4EC4-BB4B-50DC2498B3A9}"/>
              </a:ext>
            </a:extLst>
          </p:cNvPr>
          <p:cNvSpPr txBox="1">
            <a:spLocks/>
          </p:cNvSpPr>
          <p:nvPr userDrawn="1"/>
        </p:nvSpPr>
        <p:spPr>
          <a:xfrm>
            <a:off x="0" y="6376988"/>
            <a:ext cx="1003300" cy="365125"/>
          </a:xfrm>
          <a:prstGeom prst="rect">
            <a:avLst/>
          </a:prstGeom>
        </p:spPr>
        <p:txBody>
          <a:bodyPr anchor="ctr"/>
          <a:lstStyle/>
          <a:p>
            <a:pPr algn="ctr" eaLnBrk="1" hangingPunct="1"/>
            <a:fld id="{5706133E-8CC4-477D-860C-2A66071C1092}" type="slidenum">
              <a:rPr lang="en-US" altLang="en-US" sz="800" b="1">
                <a:latin typeface="Open Sans Semibold" panose="020B0706030804020204" pitchFamily="34" charset="0"/>
                <a:cs typeface="Open Sans Semibold" panose="020B0706030804020204" pitchFamily="34" charset="0"/>
              </a:rPr>
              <a:pPr algn="ctr" eaLnBrk="1" hangingPunct="1"/>
              <a:t>‹#›</a:t>
            </a:fld>
            <a:endParaRPr lang="en-US" altLang="en-US" sz="800" b="1" dirty="0">
              <a:latin typeface="Open Sans Semibold" panose="020B0706030804020204" pitchFamily="34" charset="0"/>
              <a:cs typeface="Open Sans Semibold" panose="020B0706030804020204" pitchFamily="34" charset="0"/>
            </a:endParaRPr>
          </a:p>
        </p:txBody>
      </p:sp>
      <p:pic>
        <p:nvPicPr>
          <p:cNvPr id="1032" name="Picture 4">
            <a:extLst>
              <a:ext uri="{FF2B5EF4-FFF2-40B4-BE49-F238E27FC236}">
                <a16:creationId xmlns:a16="http://schemas.microsoft.com/office/drawing/2014/main" xmlns="" id="{722A513D-80FB-4BC2-AD5E-2D121E806E04}"/>
              </a:ext>
            </a:extLst>
          </p:cNvPr>
          <p:cNvPicPr>
            <a:picLocks noChangeAspect="1" noChangeArrowheads="1"/>
          </p:cNvPicPr>
          <p:nvPr userDrawn="1"/>
        </p:nvPicPr>
        <p:blipFill>
          <a:blip r:embed="rId38" cstate="print">
            <a:extLst>
              <a:ext uri="{28A0092B-C50C-407E-A947-70E740481C1C}">
                <a14:useLocalDpi xmlns:a14="http://schemas.microsoft.com/office/drawing/2010/main" xmlns="" val="0"/>
              </a:ext>
            </a:extLst>
          </a:blip>
          <a:srcRect/>
          <a:stretch>
            <a:fillRect/>
          </a:stretch>
        </p:blipFill>
        <p:spPr bwMode="auto">
          <a:xfrm>
            <a:off x="10520363" y="206375"/>
            <a:ext cx="1320800" cy="844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92" r:id="rId1"/>
    <p:sldLayoutId id="2147484193" r:id="rId2"/>
    <p:sldLayoutId id="2147484233" r:id="rId3"/>
    <p:sldLayoutId id="2147484194" r:id="rId4"/>
    <p:sldLayoutId id="2147484195" r:id="rId5"/>
    <p:sldLayoutId id="2147484196" r:id="rId6"/>
    <p:sldLayoutId id="2147484197" r:id="rId7"/>
    <p:sldLayoutId id="2147484198" r:id="rId8"/>
    <p:sldLayoutId id="2147484199" r:id="rId9"/>
    <p:sldLayoutId id="2147484200" r:id="rId10"/>
    <p:sldLayoutId id="2147484201" r:id="rId11"/>
    <p:sldLayoutId id="2147484202" r:id="rId12"/>
    <p:sldLayoutId id="2147484203" r:id="rId13"/>
    <p:sldLayoutId id="2147484204" r:id="rId14"/>
    <p:sldLayoutId id="2147484205" r:id="rId15"/>
    <p:sldLayoutId id="2147484206" r:id="rId16"/>
    <p:sldLayoutId id="2147484207" r:id="rId17"/>
    <p:sldLayoutId id="2147484208" r:id="rId18"/>
    <p:sldLayoutId id="2147484209" r:id="rId19"/>
    <p:sldLayoutId id="2147484210" r:id="rId20"/>
    <p:sldLayoutId id="2147484211" r:id="rId21"/>
    <p:sldLayoutId id="2147484212" r:id="rId22"/>
    <p:sldLayoutId id="2147484213" r:id="rId23"/>
    <p:sldLayoutId id="2147484214" r:id="rId24"/>
    <p:sldLayoutId id="2147484215" r:id="rId25"/>
    <p:sldLayoutId id="2147484216" r:id="rId26"/>
    <p:sldLayoutId id="2147484217" r:id="rId27"/>
    <p:sldLayoutId id="2147484218" r:id="rId28"/>
    <p:sldLayoutId id="2147484219" r:id="rId29"/>
    <p:sldLayoutId id="2147484234" r:id="rId30"/>
    <p:sldLayoutId id="2147484235" r:id="rId31"/>
    <p:sldLayoutId id="2147484221" r:id="rId32"/>
    <p:sldLayoutId id="2147484236" r:id="rId33"/>
    <p:sldLayoutId id="2147484227" r:id="rId34"/>
    <p:sldLayoutId id="2147484229" r:id="rId35"/>
    <p:sldLayoutId id="2147484230" r:id="rId36"/>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decel="50000" fill="hold" nodeType="withEffect">
                                  <p:stCondLst>
                                    <p:cond delay="30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0-#ppt_w/2"/>
                                          </p:val>
                                        </p:tav>
                                        <p:tav tm="100000">
                                          <p:val>
                                            <p:strVal val="#ppt_x"/>
                                          </p:val>
                                        </p:tav>
                                      </p:tavLst>
                                    </p:anim>
                                    <p:anim calcmode="lin" valueType="num">
                                      <p:cBhvr additive="base">
                                        <p:cTn id="8" dur="50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decel="50000" fill="hold" nodeType="withEffect">
                                  <p:stCondLst>
                                    <p:cond delay="50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ppt_y"/>
                                          </p:val>
                                        </p:tav>
                                        <p:tav tm="100000">
                                          <p:val>
                                            <p:strVal val="#ppt_y"/>
                                          </p:val>
                                        </p:tav>
                                      </p:tavLst>
                                    </p:anim>
                                  </p:childTnLst>
                                </p:cTn>
                              </p:par>
                              <p:par>
                                <p:cTn id="13" presetID="2" presetClass="entr" presetSubtype="1" decel="5000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ppt_x"/>
                                          </p:val>
                                        </p:tav>
                                        <p:tav tm="100000">
                                          <p:val>
                                            <p:strVal val="#ppt_x"/>
                                          </p:val>
                                        </p:tav>
                                      </p:tavLst>
                                    </p:anim>
                                    <p:anim calcmode="lin" valueType="num">
                                      <p:cBhvr additive="base">
                                        <p:cTn id="16"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hf hdr="0" ftr="0" dt="0"/>
  <p:txStyles>
    <p:titleStyle>
      <a:lvl1pPr algn="l" defTabSz="912813" rtl="0" eaLnBrk="0" fontAlgn="base" hangingPunct="0">
        <a:lnSpc>
          <a:spcPct val="80000"/>
        </a:lnSpc>
        <a:spcBef>
          <a:spcPct val="0"/>
        </a:spcBef>
        <a:spcAft>
          <a:spcPct val="0"/>
        </a:spcAft>
        <a:defRPr sz="3600" b="1" kern="1200" spc="-100">
          <a:solidFill>
            <a:schemeClr val="tx1"/>
          </a:solidFill>
          <a:latin typeface="Arial" panose="020B0604020202020204" pitchFamily="34" charset="0"/>
          <a:ea typeface="Arial" panose="020B0604020202020204" pitchFamily="34" charset="0"/>
          <a:cs typeface="Arial" panose="020B0604020202020204" pitchFamily="34" charset="0"/>
        </a:defRPr>
      </a:lvl1pPr>
      <a:lvl2pPr algn="l" defTabSz="912813" rtl="0" eaLnBrk="0" fontAlgn="base" hangingPunct="0">
        <a:lnSpc>
          <a:spcPct val="80000"/>
        </a:lnSpc>
        <a:spcBef>
          <a:spcPct val="0"/>
        </a:spcBef>
        <a:spcAft>
          <a:spcPct val="0"/>
        </a:spcAft>
        <a:defRPr sz="3600" b="1">
          <a:solidFill>
            <a:schemeClr val="tx1"/>
          </a:solidFill>
          <a:latin typeface="Arial" panose="020B0604020202020204" pitchFamily="34" charset="0"/>
          <a:ea typeface="Montserrat" panose="00000500000000000000" pitchFamily="50" charset="0"/>
          <a:cs typeface="Arial" panose="020B0604020202020204" pitchFamily="34" charset="0"/>
        </a:defRPr>
      </a:lvl2pPr>
      <a:lvl3pPr algn="l" defTabSz="912813" rtl="0" eaLnBrk="0" fontAlgn="base" hangingPunct="0">
        <a:lnSpc>
          <a:spcPct val="80000"/>
        </a:lnSpc>
        <a:spcBef>
          <a:spcPct val="0"/>
        </a:spcBef>
        <a:spcAft>
          <a:spcPct val="0"/>
        </a:spcAft>
        <a:defRPr sz="3600" b="1">
          <a:solidFill>
            <a:schemeClr val="tx1"/>
          </a:solidFill>
          <a:latin typeface="Arial" panose="020B0604020202020204" pitchFamily="34" charset="0"/>
          <a:ea typeface="Montserrat" panose="00000500000000000000" pitchFamily="50" charset="0"/>
          <a:cs typeface="Arial" panose="020B0604020202020204" pitchFamily="34" charset="0"/>
        </a:defRPr>
      </a:lvl3pPr>
      <a:lvl4pPr algn="l" defTabSz="912813" rtl="0" eaLnBrk="0" fontAlgn="base" hangingPunct="0">
        <a:lnSpc>
          <a:spcPct val="80000"/>
        </a:lnSpc>
        <a:spcBef>
          <a:spcPct val="0"/>
        </a:spcBef>
        <a:spcAft>
          <a:spcPct val="0"/>
        </a:spcAft>
        <a:defRPr sz="3600" b="1">
          <a:solidFill>
            <a:schemeClr val="tx1"/>
          </a:solidFill>
          <a:latin typeface="Arial" panose="020B0604020202020204" pitchFamily="34" charset="0"/>
          <a:ea typeface="Montserrat" panose="00000500000000000000" pitchFamily="50" charset="0"/>
          <a:cs typeface="Arial" panose="020B0604020202020204" pitchFamily="34" charset="0"/>
        </a:defRPr>
      </a:lvl4pPr>
      <a:lvl5pPr algn="l" defTabSz="912813" rtl="0" eaLnBrk="0" fontAlgn="base" hangingPunct="0">
        <a:lnSpc>
          <a:spcPct val="80000"/>
        </a:lnSpc>
        <a:spcBef>
          <a:spcPct val="0"/>
        </a:spcBef>
        <a:spcAft>
          <a:spcPct val="0"/>
        </a:spcAft>
        <a:defRPr sz="3600" b="1">
          <a:solidFill>
            <a:schemeClr val="tx1"/>
          </a:solidFill>
          <a:latin typeface="Arial" panose="020B0604020202020204" pitchFamily="34" charset="0"/>
          <a:ea typeface="Montserrat" panose="00000500000000000000" pitchFamily="50" charset="0"/>
          <a:cs typeface="Arial" panose="020B0604020202020204" pitchFamily="34" charset="0"/>
        </a:defRPr>
      </a:lvl5pPr>
      <a:lvl6pPr marL="457200" algn="l" defTabSz="912813" rtl="0" fontAlgn="base">
        <a:lnSpc>
          <a:spcPct val="80000"/>
        </a:lnSpc>
        <a:spcBef>
          <a:spcPct val="0"/>
        </a:spcBef>
        <a:spcAft>
          <a:spcPct val="0"/>
        </a:spcAft>
        <a:defRPr sz="36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6pPr>
      <a:lvl7pPr marL="914400" algn="l" defTabSz="912813" rtl="0" fontAlgn="base">
        <a:lnSpc>
          <a:spcPct val="80000"/>
        </a:lnSpc>
        <a:spcBef>
          <a:spcPct val="0"/>
        </a:spcBef>
        <a:spcAft>
          <a:spcPct val="0"/>
        </a:spcAft>
        <a:defRPr sz="36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7pPr>
      <a:lvl8pPr marL="1371600" algn="l" defTabSz="912813" rtl="0" fontAlgn="base">
        <a:lnSpc>
          <a:spcPct val="80000"/>
        </a:lnSpc>
        <a:spcBef>
          <a:spcPct val="0"/>
        </a:spcBef>
        <a:spcAft>
          <a:spcPct val="0"/>
        </a:spcAft>
        <a:defRPr sz="36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8pPr>
      <a:lvl9pPr marL="1828800" algn="l" defTabSz="912813" rtl="0" fontAlgn="base">
        <a:lnSpc>
          <a:spcPct val="80000"/>
        </a:lnSpc>
        <a:spcBef>
          <a:spcPct val="0"/>
        </a:spcBef>
        <a:spcAft>
          <a:spcPct val="0"/>
        </a:spcAft>
        <a:defRPr sz="3600" b="1">
          <a:solidFill>
            <a:schemeClr val="tx1"/>
          </a:solidFill>
          <a:latin typeface="Montserrat" panose="00000500000000000000" pitchFamily="50" charset="0"/>
          <a:ea typeface="Montserrat" panose="00000500000000000000" pitchFamily="50" charset="0"/>
          <a:cs typeface="Montserrat" panose="00000500000000000000" pitchFamily="50" charset="0"/>
        </a:defRPr>
      </a:lvl9pPr>
    </p:titleStyle>
    <p:bodyStyle>
      <a:lvl1pPr algn="l" defTabSz="912813" rtl="0" eaLnBrk="0" fontAlgn="base" hangingPunct="0">
        <a:lnSpc>
          <a:spcPct val="150000"/>
        </a:lnSpc>
        <a:spcBef>
          <a:spcPts val="1000"/>
        </a:spcBef>
        <a:spcAft>
          <a:spcPct val="0"/>
        </a:spcAft>
        <a:buFont typeface="Arial" panose="020B0604020202020204" pitchFamily="34" charset="0"/>
        <a:defRPr sz="2800" kern="1200">
          <a:solidFill>
            <a:schemeClr val="tx1"/>
          </a:solidFill>
          <a:latin typeface="Arial" panose="020B0604020202020204" pitchFamily="34" charset="0"/>
          <a:ea typeface="+mn-ea"/>
          <a:cs typeface="Arial" panose="020B0604020202020204" pitchFamily="34" charset="0"/>
        </a:defRPr>
      </a:lvl1pPr>
      <a:lvl2pPr algn="l" defTabSz="912813" rtl="0" eaLnBrk="0" fontAlgn="base" hangingPunct="0">
        <a:lnSpc>
          <a:spcPct val="150000"/>
        </a:lnSpc>
        <a:spcBef>
          <a:spcPts val="500"/>
        </a:spcBef>
        <a:spcAft>
          <a:spcPct val="0"/>
        </a:spcAft>
        <a:buFont typeface="Arial" panose="020B0604020202020204" pitchFamily="34" charset="0"/>
        <a:defRPr kern="1200">
          <a:solidFill>
            <a:schemeClr val="tx1"/>
          </a:solidFill>
          <a:latin typeface="Arial" panose="020B0604020202020204" pitchFamily="34" charset="0"/>
          <a:ea typeface="+mn-ea"/>
          <a:cs typeface="Arial" panose="020B0604020202020204" pitchFamily="34" charset="0"/>
        </a:defRPr>
      </a:lvl2pPr>
      <a:lvl3pPr algn="l" defTabSz="912813" rtl="0" eaLnBrk="0" fontAlgn="base" hangingPunct="0">
        <a:lnSpc>
          <a:spcPct val="150000"/>
        </a:lnSpc>
        <a:spcBef>
          <a:spcPts val="500"/>
        </a:spcBef>
        <a:spcAft>
          <a:spcPct val="0"/>
        </a:spcAft>
        <a:buFont typeface="Arial" panose="020B0604020202020204" pitchFamily="34" charset="0"/>
        <a:defRPr sz="1200" kern="1200">
          <a:solidFill>
            <a:schemeClr val="tx1"/>
          </a:solidFill>
          <a:latin typeface="+mn-lt"/>
          <a:ea typeface="+mn-ea"/>
          <a:cs typeface="Arial" panose="020B0604020202020204" pitchFamily="34" charset="0"/>
        </a:defRPr>
      </a:lvl3pPr>
      <a:lvl4pPr algn="l" defTabSz="912813" rtl="0" eaLnBrk="0" fontAlgn="base" hangingPunct="0">
        <a:lnSpc>
          <a:spcPct val="150000"/>
        </a:lnSpc>
        <a:spcBef>
          <a:spcPts val="500"/>
        </a:spcBef>
        <a:spcAft>
          <a:spcPct val="0"/>
        </a:spcAft>
        <a:buFont typeface="Arial" panose="020B0604020202020204" pitchFamily="34" charset="0"/>
        <a:defRPr sz="1000" kern="1200">
          <a:solidFill>
            <a:srgbClr val="222222"/>
          </a:solidFill>
          <a:latin typeface="+mn-lt"/>
          <a:ea typeface="+mn-ea"/>
          <a:cs typeface="Arial" panose="020B0604020202020204" pitchFamily="34" charset="0"/>
        </a:defRPr>
      </a:lvl4pPr>
      <a:lvl5pPr algn="l" defTabSz="912813" rtl="0" eaLnBrk="0" fontAlgn="base" hangingPunct="0">
        <a:lnSpc>
          <a:spcPct val="150000"/>
        </a:lnSpc>
        <a:spcBef>
          <a:spcPts val="500"/>
        </a:spcBef>
        <a:spcAft>
          <a:spcPct val="0"/>
        </a:spcAft>
        <a:buFont typeface="Arial" panose="020B0604020202020204" pitchFamily="34" charset="0"/>
        <a:defRPr sz="1000" kern="1200">
          <a:solidFill>
            <a:srgbClr val="222222"/>
          </a:solidFill>
          <a:latin typeface="+mn-lt"/>
          <a:ea typeface="+mn-ea"/>
          <a:cs typeface="Arial" panose="020B0604020202020204" pitchFamily="34" charset="0"/>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15F8146-AFEB-4A3B-83A1-1D46C10E0247}"/>
              </a:ext>
            </a:extLst>
          </p:cNvPr>
          <p:cNvSpPr>
            <a:spLocks noGrp="1"/>
          </p:cNvSpPr>
          <p:nvPr>
            <p:ph type="title"/>
          </p:nvPr>
        </p:nvSpPr>
        <p:spPr>
          <a:xfrm>
            <a:off x="2028825" y="946150"/>
            <a:ext cx="9151938" cy="1250950"/>
          </a:xfrm>
          <a:prstGeom prst="rect">
            <a:avLst/>
          </a:prstGeom>
          <a:effectLst/>
        </p:spPr>
        <p:txBody>
          <a:bodyPr vert="horz" lIns="0" tIns="192024" rIns="0" bIns="0" rtlCol="0" anchor="t" anchorCtr="0">
            <a:noAutofit/>
          </a:bodyPr>
          <a:lstStyle/>
          <a:p>
            <a:r>
              <a:rPr lang="en-US" dirty="0"/>
              <a:t>Your title here</a:t>
            </a:r>
          </a:p>
        </p:txBody>
      </p:sp>
      <p:sp>
        <p:nvSpPr>
          <p:cNvPr id="2051" name="Текст 2">
            <a:extLst>
              <a:ext uri="{FF2B5EF4-FFF2-40B4-BE49-F238E27FC236}">
                <a16:creationId xmlns:a16="http://schemas.microsoft.com/office/drawing/2014/main" xmlns="" id="{CBEDEED4-FDCF-4586-8F5C-F20366290C44}"/>
              </a:ext>
            </a:extLst>
          </p:cNvPr>
          <p:cNvSpPr>
            <a:spLocks noGrp="1" noChangeArrowheads="1"/>
          </p:cNvSpPr>
          <p:nvPr>
            <p:ph type="body" idx="1"/>
          </p:nvPr>
        </p:nvSpPr>
        <p:spPr bwMode="auto">
          <a:xfrm>
            <a:off x="2028825" y="2514600"/>
            <a:ext cx="9151938" cy="342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Write here subtitle</a:t>
            </a:r>
          </a:p>
          <a:p>
            <a:pPr lvl="1"/>
            <a:r>
              <a:rPr lang="en-US" altLang="en-US"/>
              <a:t>Write here subtitle</a:t>
            </a:r>
          </a:p>
          <a:p>
            <a:pPr lvl="1"/>
            <a:r>
              <a:rPr lang="en-US" altLang="en-US"/>
              <a:t>Write here subtitle</a:t>
            </a:r>
          </a:p>
          <a:p>
            <a:pPr lvl="2"/>
            <a:r>
              <a:rPr lang="en-US" altLang="en-US"/>
              <a:t>Write here text</a:t>
            </a:r>
          </a:p>
          <a:p>
            <a:pPr lvl="3"/>
            <a:r>
              <a:rPr lang="en-US" altLang="en-US"/>
              <a:t>Write here text</a:t>
            </a:r>
          </a:p>
          <a:p>
            <a:pPr lvl="4"/>
            <a:r>
              <a:rPr lang="en-US" altLang="en-US"/>
              <a:t>Write here text </a:t>
            </a:r>
          </a:p>
        </p:txBody>
      </p:sp>
      <p:sp>
        <p:nvSpPr>
          <p:cNvPr id="14" name="Rectangle 13">
            <a:extLst>
              <a:ext uri="{FF2B5EF4-FFF2-40B4-BE49-F238E27FC236}">
                <a16:creationId xmlns:a16="http://schemas.microsoft.com/office/drawing/2014/main" xmlns="" id="{58374184-EBDD-4CAF-8A8E-D94037734923}"/>
              </a:ext>
            </a:extLst>
          </p:cNvPr>
          <p:cNvSpPr/>
          <p:nvPr userDrawn="1"/>
        </p:nvSpPr>
        <p:spPr>
          <a:xfrm>
            <a:off x="11180763" y="6291263"/>
            <a:ext cx="1004887" cy="5667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30" eaLnBrk="1" fontAlgn="auto" hangingPunct="1">
              <a:spcBef>
                <a:spcPts val="0"/>
              </a:spcBef>
              <a:spcAft>
                <a:spcPts val="0"/>
              </a:spcAft>
              <a:defRPr/>
            </a:pPr>
            <a:endParaRPr lang="en-US" dirty="0"/>
          </a:p>
        </p:txBody>
      </p:sp>
      <p:sp>
        <p:nvSpPr>
          <p:cNvPr id="16" name="TextBox 15">
            <a:extLst>
              <a:ext uri="{FF2B5EF4-FFF2-40B4-BE49-F238E27FC236}">
                <a16:creationId xmlns:a16="http://schemas.microsoft.com/office/drawing/2014/main" xmlns="" id="{60E47FD5-8B13-4EEF-9EE3-47DEE755C25B}"/>
              </a:ext>
            </a:extLst>
          </p:cNvPr>
          <p:cNvSpPr txBox="1">
            <a:spLocks noChangeArrowheads="1"/>
          </p:cNvSpPr>
          <p:nvPr userDrawn="1"/>
        </p:nvSpPr>
        <p:spPr bwMode="auto">
          <a:xfrm rot="-5400000">
            <a:off x="11355388" y="377825"/>
            <a:ext cx="625475" cy="23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Open Sans" panose="020B0606030504020204" pitchFamily="34" charset="0"/>
              </a:defRPr>
            </a:lvl1pPr>
            <a:lvl2pPr marL="742950" indent="-285750">
              <a:defRPr>
                <a:solidFill>
                  <a:schemeClr val="tx1"/>
                </a:solidFill>
                <a:latin typeface="Open Sans" panose="020B0606030504020204" pitchFamily="34" charset="0"/>
              </a:defRPr>
            </a:lvl2pPr>
            <a:lvl3pPr marL="1143000" indent="-228600">
              <a:defRPr>
                <a:solidFill>
                  <a:schemeClr val="tx1"/>
                </a:solidFill>
                <a:latin typeface="Open Sans" panose="020B0606030504020204" pitchFamily="34" charset="0"/>
              </a:defRPr>
            </a:lvl3pPr>
            <a:lvl4pPr marL="1600200" indent="-228600">
              <a:defRPr>
                <a:solidFill>
                  <a:schemeClr val="tx1"/>
                </a:solidFill>
                <a:latin typeface="Open Sans" panose="020B0606030504020204" pitchFamily="34" charset="0"/>
              </a:defRPr>
            </a:lvl4pPr>
            <a:lvl5pPr marL="2057400" indent="-228600">
              <a:defRPr>
                <a:solidFill>
                  <a:schemeClr val="tx1"/>
                </a:solidFill>
                <a:latin typeface="Open Sans" panose="020B0606030504020204" pitchFamily="34" charset="0"/>
              </a:defRPr>
            </a:lvl5pPr>
            <a:lvl6pPr marL="2514600" indent="-228600" defTabSz="912813" fontAlgn="base">
              <a:spcBef>
                <a:spcPct val="0"/>
              </a:spcBef>
              <a:spcAft>
                <a:spcPct val="0"/>
              </a:spcAft>
              <a:defRPr>
                <a:solidFill>
                  <a:schemeClr val="tx1"/>
                </a:solidFill>
                <a:latin typeface="Open Sans" panose="020B0606030504020204" pitchFamily="34" charset="0"/>
              </a:defRPr>
            </a:lvl6pPr>
            <a:lvl7pPr marL="2971800" indent="-228600" defTabSz="912813" fontAlgn="base">
              <a:spcBef>
                <a:spcPct val="0"/>
              </a:spcBef>
              <a:spcAft>
                <a:spcPct val="0"/>
              </a:spcAft>
              <a:defRPr>
                <a:solidFill>
                  <a:schemeClr val="tx1"/>
                </a:solidFill>
                <a:latin typeface="Open Sans" panose="020B0606030504020204" pitchFamily="34" charset="0"/>
              </a:defRPr>
            </a:lvl7pPr>
            <a:lvl8pPr marL="3429000" indent="-228600" defTabSz="912813" fontAlgn="base">
              <a:spcBef>
                <a:spcPct val="0"/>
              </a:spcBef>
              <a:spcAft>
                <a:spcPct val="0"/>
              </a:spcAft>
              <a:defRPr>
                <a:solidFill>
                  <a:schemeClr val="tx1"/>
                </a:solidFill>
                <a:latin typeface="Open Sans" panose="020B0606030504020204" pitchFamily="34" charset="0"/>
              </a:defRPr>
            </a:lvl8pPr>
            <a:lvl9pPr marL="3886200" indent="-228600" defTabSz="912813" fontAlgn="base">
              <a:spcBef>
                <a:spcPct val="0"/>
              </a:spcBef>
              <a:spcAft>
                <a:spcPct val="0"/>
              </a:spcAft>
              <a:defRPr>
                <a:solidFill>
                  <a:schemeClr val="tx1"/>
                </a:solidFill>
                <a:latin typeface="Open Sans" panose="020B0606030504020204" pitchFamily="34" charset="0"/>
              </a:defRPr>
            </a:lvl9pPr>
          </a:lstStyle>
          <a:p>
            <a:pPr eaLnBrk="1" hangingPunct="1">
              <a:defRPr/>
            </a:pPr>
            <a:r>
              <a:rPr lang="en-US" altLang="en-US" sz="900" b="1" dirty="0">
                <a:latin typeface="Montserrat SemiBold" panose="00000700000000000000" pitchFamily="50" charset="0"/>
                <a:ea typeface="Montserrat SemiBold" panose="00000700000000000000" pitchFamily="50" charset="0"/>
                <a:cs typeface="Montserrat SemiBold" panose="00000700000000000000" pitchFamily="50" charset="0"/>
              </a:rPr>
              <a:t>voodoo</a:t>
            </a:r>
          </a:p>
        </p:txBody>
      </p:sp>
      <p:cxnSp>
        <p:nvCxnSpPr>
          <p:cNvPr id="18" name="Straight Connector 17">
            <a:extLst>
              <a:ext uri="{FF2B5EF4-FFF2-40B4-BE49-F238E27FC236}">
                <a16:creationId xmlns:a16="http://schemas.microsoft.com/office/drawing/2014/main" xmlns="" id="{42710CA3-BDD0-4AF0-99F9-46707AFC2EEB}"/>
              </a:ext>
            </a:extLst>
          </p:cNvPr>
          <p:cNvCxnSpPr/>
          <p:nvPr userDrawn="1"/>
        </p:nvCxnSpPr>
        <p:spPr>
          <a:xfrm>
            <a:off x="11496675" y="3389313"/>
            <a:ext cx="40163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77C409A9-7778-4484-9A2C-97E643BD95C8}"/>
              </a:ext>
            </a:extLst>
          </p:cNvPr>
          <p:cNvCxnSpPr/>
          <p:nvPr userDrawn="1"/>
        </p:nvCxnSpPr>
        <p:spPr>
          <a:xfrm>
            <a:off x="11698288" y="3468688"/>
            <a:ext cx="2000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Slide Number Placeholder 24">
            <a:extLst>
              <a:ext uri="{FF2B5EF4-FFF2-40B4-BE49-F238E27FC236}">
                <a16:creationId xmlns:a16="http://schemas.microsoft.com/office/drawing/2014/main" xmlns="" id="{580219E6-63D2-4B79-A3AD-81951DD432E7}"/>
              </a:ext>
            </a:extLst>
          </p:cNvPr>
          <p:cNvSpPr txBox="1">
            <a:spLocks/>
          </p:cNvSpPr>
          <p:nvPr userDrawn="1"/>
        </p:nvSpPr>
        <p:spPr>
          <a:xfrm>
            <a:off x="11180763" y="6376988"/>
            <a:ext cx="1004887" cy="365125"/>
          </a:xfrm>
          <a:prstGeom prst="rect">
            <a:avLst/>
          </a:prstGeom>
        </p:spPr>
        <p:txBody>
          <a:bodyPr anchor="ctr"/>
          <a:lstStyle/>
          <a:p>
            <a:pPr algn="ctr" eaLnBrk="1" hangingPunct="1"/>
            <a:fld id="{EBC65484-E546-47C6-91F3-F6F1F3B0CC18}" type="slidenum">
              <a:rPr lang="en-US" altLang="en-US" sz="800" b="1">
                <a:latin typeface="Open Sans Semibold" panose="020B0706030804020204" pitchFamily="34" charset="0"/>
                <a:cs typeface="Open Sans Semibold" panose="020B0706030804020204" pitchFamily="34" charset="0"/>
              </a:rPr>
              <a:pPr algn="ctr" eaLnBrk="1" hangingPunct="1"/>
              <a:t>‹#›</a:t>
            </a:fld>
            <a:endParaRPr lang="en-US" altLang="en-US" sz="800" b="1" dirty="0">
              <a:latin typeface="Open Sans Semibold" panose="020B0706030804020204" pitchFamily="34" charset="0"/>
              <a:cs typeface="Open Sans Semibold" panose="020B0706030804020204" pitchFamily="34" charset="0"/>
            </a:endParaRPr>
          </a:p>
        </p:txBody>
      </p:sp>
    </p:spTree>
  </p:cSld>
  <p:clrMap bg1="lt1" tx1="dk1" bg2="lt2" tx2="dk2" accent1="accent1" accent2="accent2" accent3="accent3" accent4="accent4" accent5="accent5" accent6="accent6" hlink="hlink" folHlink="folHlink"/>
  <p:sldLayoutIdLst>
    <p:sldLayoutId id="2147484232"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decel="5000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1+#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2" decel="50000" fill="hold" nodeType="withEffect">
                                  <p:stCondLst>
                                    <p:cond delay="30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1+#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par>
                                <p:cTn id="13" presetID="2" presetClass="entr" presetSubtype="2" decel="50000" fill="hold" nodeType="withEffect">
                                  <p:stCondLst>
                                    <p:cond delay="50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500" fill="hold"/>
                                        <p:tgtEl>
                                          <p:spTgt spid="19"/>
                                        </p:tgtEl>
                                        <p:attrNameLst>
                                          <p:attrName>ppt_x</p:attrName>
                                        </p:attrNameLst>
                                      </p:cBhvr>
                                      <p:tavLst>
                                        <p:tav tm="0">
                                          <p:val>
                                            <p:strVal val="1+#ppt_w/2"/>
                                          </p:val>
                                        </p:tav>
                                        <p:tav tm="100000">
                                          <p:val>
                                            <p:strVal val="#ppt_x"/>
                                          </p:val>
                                        </p:tav>
                                      </p:tavLst>
                                    </p:anim>
                                    <p:anim calcmode="lin" valueType="num">
                                      <p:cBhvr additive="base">
                                        <p:cTn id="16"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hf hdr="0" ftr="0" dt="0"/>
  <p:txStyles>
    <p:titleStyle>
      <a:lvl1pPr algn="l" defTabSz="912813" rtl="0" eaLnBrk="0" fontAlgn="base" hangingPunct="0">
        <a:lnSpc>
          <a:spcPct val="80000"/>
        </a:lnSpc>
        <a:spcBef>
          <a:spcPct val="0"/>
        </a:spcBef>
        <a:spcAft>
          <a:spcPct val="0"/>
        </a:spcAft>
        <a:defRPr sz="3600" b="1" kern="1200" spc="-151">
          <a:solidFill>
            <a:schemeClr val="tx1"/>
          </a:solidFill>
          <a:latin typeface="Montserrat SemiBold" charset="0"/>
          <a:ea typeface="Montserrat SemiBold" charset="0"/>
          <a:cs typeface="Montserrat SemiBold" charset="0"/>
        </a:defRPr>
      </a:lvl1pPr>
      <a:lvl2pPr algn="l" defTabSz="912813" rtl="0" eaLnBrk="0" fontAlgn="base" hangingPunct="0">
        <a:lnSpc>
          <a:spcPct val="80000"/>
        </a:lnSpc>
        <a:spcBef>
          <a:spcPct val="0"/>
        </a:spcBef>
        <a:spcAft>
          <a:spcPct val="0"/>
        </a:spcAft>
        <a:defRPr sz="3600" b="1">
          <a:solidFill>
            <a:schemeClr val="tx1"/>
          </a:solidFill>
          <a:latin typeface="Montserrat SemiBold" panose="00000700000000000000" pitchFamily="50" charset="0"/>
          <a:ea typeface="Montserrat SemiBold" panose="00000700000000000000" pitchFamily="50" charset="0"/>
          <a:cs typeface="Montserrat SemiBold" panose="00000700000000000000" pitchFamily="50" charset="0"/>
        </a:defRPr>
      </a:lvl2pPr>
      <a:lvl3pPr algn="l" defTabSz="912813" rtl="0" eaLnBrk="0" fontAlgn="base" hangingPunct="0">
        <a:lnSpc>
          <a:spcPct val="80000"/>
        </a:lnSpc>
        <a:spcBef>
          <a:spcPct val="0"/>
        </a:spcBef>
        <a:spcAft>
          <a:spcPct val="0"/>
        </a:spcAft>
        <a:defRPr sz="3600" b="1">
          <a:solidFill>
            <a:schemeClr val="tx1"/>
          </a:solidFill>
          <a:latin typeface="Montserrat SemiBold" panose="00000700000000000000" pitchFamily="50" charset="0"/>
          <a:ea typeface="Montserrat SemiBold" panose="00000700000000000000" pitchFamily="50" charset="0"/>
          <a:cs typeface="Montserrat SemiBold" panose="00000700000000000000" pitchFamily="50" charset="0"/>
        </a:defRPr>
      </a:lvl3pPr>
      <a:lvl4pPr algn="l" defTabSz="912813" rtl="0" eaLnBrk="0" fontAlgn="base" hangingPunct="0">
        <a:lnSpc>
          <a:spcPct val="80000"/>
        </a:lnSpc>
        <a:spcBef>
          <a:spcPct val="0"/>
        </a:spcBef>
        <a:spcAft>
          <a:spcPct val="0"/>
        </a:spcAft>
        <a:defRPr sz="3600" b="1">
          <a:solidFill>
            <a:schemeClr val="tx1"/>
          </a:solidFill>
          <a:latin typeface="Montserrat SemiBold" panose="00000700000000000000" pitchFamily="50" charset="0"/>
          <a:ea typeface="Montserrat SemiBold" panose="00000700000000000000" pitchFamily="50" charset="0"/>
          <a:cs typeface="Montserrat SemiBold" panose="00000700000000000000" pitchFamily="50" charset="0"/>
        </a:defRPr>
      </a:lvl4pPr>
      <a:lvl5pPr algn="l" defTabSz="912813" rtl="0" eaLnBrk="0" fontAlgn="base" hangingPunct="0">
        <a:lnSpc>
          <a:spcPct val="80000"/>
        </a:lnSpc>
        <a:spcBef>
          <a:spcPct val="0"/>
        </a:spcBef>
        <a:spcAft>
          <a:spcPct val="0"/>
        </a:spcAft>
        <a:defRPr sz="3600" b="1">
          <a:solidFill>
            <a:schemeClr val="tx1"/>
          </a:solidFill>
          <a:latin typeface="Montserrat SemiBold" panose="00000700000000000000" pitchFamily="50" charset="0"/>
          <a:ea typeface="Montserrat SemiBold" panose="00000700000000000000" pitchFamily="50" charset="0"/>
          <a:cs typeface="Montserrat SemiBold" panose="00000700000000000000" pitchFamily="50" charset="0"/>
        </a:defRPr>
      </a:lvl5pPr>
      <a:lvl6pPr marL="457200" algn="l" defTabSz="912813" rtl="0" fontAlgn="base">
        <a:lnSpc>
          <a:spcPct val="80000"/>
        </a:lnSpc>
        <a:spcBef>
          <a:spcPct val="0"/>
        </a:spcBef>
        <a:spcAft>
          <a:spcPct val="0"/>
        </a:spcAft>
        <a:defRPr sz="3600" b="1">
          <a:solidFill>
            <a:schemeClr val="tx1"/>
          </a:solidFill>
          <a:latin typeface="Montserrat SemiBold" panose="00000700000000000000" pitchFamily="50" charset="0"/>
          <a:ea typeface="Montserrat SemiBold" panose="00000700000000000000" pitchFamily="50" charset="0"/>
          <a:cs typeface="Montserrat SemiBold" panose="00000700000000000000" pitchFamily="50" charset="0"/>
        </a:defRPr>
      </a:lvl6pPr>
      <a:lvl7pPr marL="914400" algn="l" defTabSz="912813" rtl="0" fontAlgn="base">
        <a:lnSpc>
          <a:spcPct val="80000"/>
        </a:lnSpc>
        <a:spcBef>
          <a:spcPct val="0"/>
        </a:spcBef>
        <a:spcAft>
          <a:spcPct val="0"/>
        </a:spcAft>
        <a:defRPr sz="3600" b="1">
          <a:solidFill>
            <a:schemeClr val="tx1"/>
          </a:solidFill>
          <a:latin typeface="Montserrat SemiBold" panose="00000700000000000000" pitchFamily="50" charset="0"/>
          <a:ea typeface="Montserrat SemiBold" panose="00000700000000000000" pitchFamily="50" charset="0"/>
          <a:cs typeface="Montserrat SemiBold" panose="00000700000000000000" pitchFamily="50" charset="0"/>
        </a:defRPr>
      </a:lvl7pPr>
      <a:lvl8pPr marL="1371600" algn="l" defTabSz="912813" rtl="0" fontAlgn="base">
        <a:lnSpc>
          <a:spcPct val="80000"/>
        </a:lnSpc>
        <a:spcBef>
          <a:spcPct val="0"/>
        </a:spcBef>
        <a:spcAft>
          <a:spcPct val="0"/>
        </a:spcAft>
        <a:defRPr sz="3600" b="1">
          <a:solidFill>
            <a:schemeClr val="tx1"/>
          </a:solidFill>
          <a:latin typeface="Montserrat SemiBold" panose="00000700000000000000" pitchFamily="50" charset="0"/>
          <a:ea typeface="Montserrat SemiBold" panose="00000700000000000000" pitchFamily="50" charset="0"/>
          <a:cs typeface="Montserrat SemiBold" panose="00000700000000000000" pitchFamily="50" charset="0"/>
        </a:defRPr>
      </a:lvl8pPr>
      <a:lvl9pPr marL="1828800" algn="l" defTabSz="912813" rtl="0" fontAlgn="base">
        <a:lnSpc>
          <a:spcPct val="80000"/>
        </a:lnSpc>
        <a:spcBef>
          <a:spcPct val="0"/>
        </a:spcBef>
        <a:spcAft>
          <a:spcPct val="0"/>
        </a:spcAft>
        <a:defRPr sz="3600" b="1">
          <a:solidFill>
            <a:schemeClr val="tx1"/>
          </a:solidFill>
          <a:latin typeface="Montserrat SemiBold" panose="00000700000000000000" pitchFamily="50" charset="0"/>
          <a:ea typeface="Montserrat SemiBold" panose="00000700000000000000" pitchFamily="50" charset="0"/>
          <a:cs typeface="Montserrat SemiBold" panose="00000700000000000000" pitchFamily="50" charset="0"/>
        </a:defRPr>
      </a:lvl9pPr>
    </p:titleStyle>
    <p:bodyStyle>
      <a:lvl1pPr algn="l" defTabSz="912813" rtl="0" eaLnBrk="0" fontAlgn="base" hangingPunct="0">
        <a:lnSpc>
          <a:spcPct val="150000"/>
        </a:lnSpc>
        <a:spcBef>
          <a:spcPts val="1000"/>
        </a:spcBef>
        <a:spcAft>
          <a:spcPct val="0"/>
        </a:spcAft>
        <a:buFont typeface="Arial" panose="020B0604020202020204" pitchFamily="34" charset="0"/>
        <a:defRPr sz="2800" kern="1200">
          <a:solidFill>
            <a:schemeClr val="tx1"/>
          </a:solidFill>
          <a:latin typeface="+mn-lt"/>
          <a:ea typeface="+mn-ea"/>
          <a:cs typeface="+mn-cs"/>
        </a:defRPr>
      </a:lvl1pPr>
      <a:lvl2pPr algn="l" defTabSz="912813" rtl="0" eaLnBrk="0" fontAlgn="base" hangingPunct="0">
        <a:lnSpc>
          <a:spcPct val="150000"/>
        </a:lnSpc>
        <a:spcBef>
          <a:spcPts val="500"/>
        </a:spcBef>
        <a:spcAft>
          <a:spcPct val="0"/>
        </a:spcAft>
        <a:buFont typeface="Arial" panose="020B0604020202020204" pitchFamily="34" charset="0"/>
        <a:defRPr kern="1200">
          <a:solidFill>
            <a:schemeClr val="tx1"/>
          </a:solidFill>
          <a:latin typeface="+mn-lt"/>
          <a:ea typeface="+mn-ea"/>
          <a:cs typeface="+mn-cs"/>
        </a:defRPr>
      </a:lvl2pPr>
      <a:lvl3pPr algn="l" defTabSz="912813" rtl="0" eaLnBrk="0" fontAlgn="base" hangingPunct="0">
        <a:lnSpc>
          <a:spcPct val="150000"/>
        </a:lnSpc>
        <a:spcBef>
          <a:spcPts val="500"/>
        </a:spcBef>
        <a:spcAft>
          <a:spcPct val="0"/>
        </a:spcAft>
        <a:buFont typeface="Arial" panose="020B0604020202020204" pitchFamily="34" charset="0"/>
        <a:defRPr sz="1200" kern="1200">
          <a:solidFill>
            <a:schemeClr val="tx1"/>
          </a:solidFill>
          <a:latin typeface="+mn-lt"/>
          <a:ea typeface="+mn-ea"/>
          <a:cs typeface="+mn-cs"/>
        </a:defRPr>
      </a:lvl3pPr>
      <a:lvl4pPr algn="l" defTabSz="912813" rtl="0" eaLnBrk="0" fontAlgn="base" hangingPunct="0">
        <a:lnSpc>
          <a:spcPct val="150000"/>
        </a:lnSpc>
        <a:spcBef>
          <a:spcPts val="500"/>
        </a:spcBef>
        <a:spcAft>
          <a:spcPct val="0"/>
        </a:spcAft>
        <a:buFont typeface="Arial" panose="020B0604020202020204" pitchFamily="34" charset="0"/>
        <a:defRPr sz="1000" kern="1200">
          <a:solidFill>
            <a:srgbClr val="222222"/>
          </a:solidFill>
          <a:latin typeface="+mn-lt"/>
          <a:ea typeface="+mn-ea"/>
          <a:cs typeface="+mn-cs"/>
        </a:defRPr>
      </a:lvl4pPr>
      <a:lvl5pPr algn="l" defTabSz="912813" rtl="0" eaLnBrk="0" fontAlgn="base" hangingPunct="0">
        <a:lnSpc>
          <a:spcPct val="150000"/>
        </a:lnSpc>
        <a:spcBef>
          <a:spcPts val="500"/>
        </a:spcBef>
        <a:spcAft>
          <a:spcPct val="0"/>
        </a:spcAft>
        <a:buFont typeface="Arial" panose="020B0604020202020204" pitchFamily="34" charset="0"/>
        <a:defRPr sz="1000" kern="1200">
          <a:solidFill>
            <a:srgbClr val="222222"/>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1.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3" Type="http://schemas.openxmlformats.org/officeDocument/2006/relationships/hyperlink" Target="file:///C:\Users\luhlet\AppData\Local\Microsoft\Windows\INetCache\Content.Outlook\SKBGRO87\2023%20TVETS" TargetMode="External"/><Relationship Id="rId2" Type="http://schemas.openxmlformats.org/officeDocument/2006/relationships/hyperlink" Target="file:///C:\Users\luhlet\AppData\Local\Microsoft\Windows\INetCache\Content.Outlook\SKBGRO87\2023%20DHET%20UNIV" TargetMode="Externa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hyperlink" Target="file:///C:\Users\luhlet\AppData\Local\Microsoft\Windows\INetCache\Content.Outlook\SKBGRO87\2022%20TVETS" TargetMode="External"/><Relationship Id="rId2" Type="http://schemas.openxmlformats.org/officeDocument/2006/relationships/hyperlink" Target="file:///C:\Users\luhlet\AppData\Local\Microsoft\Windows\INetCache\Content.Outlook\SKBGRO87\2022%20DHET%20UNIV" TargetMode="Externa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Placeholder 24">
            <a:extLst>
              <a:ext uri="{FF2B5EF4-FFF2-40B4-BE49-F238E27FC236}">
                <a16:creationId xmlns:a16="http://schemas.microsoft.com/office/drawing/2014/main" xmlns="" id="{AFB8BD6A-08EE-419F-8E55-2ED2190DE526}"/>
              </a:ext>
            </a:extLst>
          </p:cNvPr>
          <p:cNvPicPr>
            <a:picLocks noGrp="1" noChangeAspect="1"/>
          </p:cNvPicPr>
          <p:nvPr>
            <p:ph type="pic" sz="quarter" idx="10"/>
          </p:nvPr>
        </p:nvPicPr>
        <p:blipFill>
          <a:blip r:embed="rId2" cstate="print">
            <a:alphaModFix amt="96000"/>
            <a:extLst>
              <a:ext uri="{28A0092B-C50C-407E-A947-70E740481C1C}">
                <a14:useLocalDpi xmlns:a14="http://schemas.microsoft.com/office/drawing/2010/main" xmlns="" val="0"/>
              </a:ext>
            </a:extLst>
          </a:blip>
          <a:srcRect t="7742" b="7742"/>
          <a:stretch>
            <a:fillRect/>
          </a:stretch>
        </p:blipFill>
        <p:spPr>
          <a:xfrm>
            <a:off x="4354" y="-110085"/>
            <a:ext cx="12339934" cy="6941213"/>
          </a:xfrm>
          <a:solidFill>
            <a:schemeClr val="bg2">
              <a:lumMod val="75000"/>
              <a:alpha val="14000"/>
            </a:schemeClr>
          </a:solidFill>
        </p:spPr>
      </p:pic>
      <p:sp>
        <p:nvSpPr>
          <p:cNvPr id="19" name="Rectangle 18">
            <a:extLst>
              <a:ext uri="{FF2B5EF4-FFF2-40B4-BE49-F238E27FC236}">
                <a16:creationId xmlns:a16="http://schemas.microsoft.com/office/drawing/2014/main" xmlns="" id="{82D17388-0DD1-4CFC-BA6F-386A266F97A2}"/>
              </a:ext>
            </a:extLst>
          </p:cNvPr>
          <p:cNvSpPr/>
          <p:nvPr/>
        </p:nvSpPr>
        <p:spPr>
          <a:xfrm>
            <a:off x="0" y="-124220"/>
            <a:ext cx="12335692" cy="6941214"/>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ID" sz="2400" b="1" dirty="0">
                <a:solidFill>
                  <a:schemeClr val="tx1"/>
                </a:solidFill>
              </a:rPr>
              <a:t>                         </a:t>
            </a:r>
            <a:endParaRPr lang="en-ID" sz="3200" b="1" dirty="0">
              <a:solidFill>
                <a:schemeClr val="tx1"/>
              </a:solidFill>
            </a:endParaRPr>
          </a:p>
          <a:p>
            <a:pPr algn="ctr" eaLnBrk="1" fontAlgn="auto" hangingPunct="1">
              <a:spcBef>
                <a:spcPts val="0"/>
              </a:spcBef>
              <a:spcAft>
                <a:spcPts val="0"/>
              </a:spcAft>
              <a:defRPr/>
            </a:pPr>
            <a:r>
              <a:rPr lang="en-ID" sz="3200" b="1" dirty="0">
                <a:solidFill>
                  <a:schemeClr val="tx1"/>
                </a:solidFill>
              </a:rPr>
              <a:t>                     </a:t>
            </a:r>
          </a:p>
          <a:p>
            <a:pPr algn="ctr" eaLnBrk="1" fontAlgn="auto" hangingPunct="1">
              <a:spcBef>
                <a:spcPts val="0"/>
              </a:spcBef>
              <a:spcAft>
                <a:spcPts val="0"/>
              </a:spcAft>
              <a:defRPr/>
            </a:pPr>
            <a:endParaRPr lang="en-ID" sz="3200" b="1" dirty="0">
              <a:solidFill>
                <a:schemeClr val="tx1"/>
              </a:solidFill>
            </a:endParaRPr>
          </a:p>
          <a:p>
            <a:pPr algn="ctr" eaLnBrk="1" fontAlgn="auto" hangingPunct="1">
              <a:spcBef>
                <a:spcPts val="0"/>
              </a:spcBef>
              <a:spcAft>
                <a:spcPts val="0"/>
              </a:spcAft>
              <a:defRPr/>
            </a:pPr>
            <a:endParaRPr lang="en-ID" sz="3200" b="1" dirty="0">
              <a:solidFill>
                <a:schemeClr val="tx1"/>
              </a:solidFill>
            </a:endParaRPr>
          </a:p>
          <a:p>
            <a:pPr algn="ctr" eaLnBrk="1" fontAlgn="auto" hangingPunct="1">
              <a:spcBef>
                <a:spcPts val="0"/>
              </a:spcBef>
              <a:spcAft>
                <a:spcPts val="0"/>
              </a:spcAft>
              <a:defRPr/>
            </a:pPr>
            <a:endParaRPr lang="en-ID" sz="3200" b="1" dirty="0">
              <a:solidFill>
                <a:schemeClr val="tx1"/>
              </a:solidFill>
            </a:endParaRPr>
          </a:p>
          <a:p>
            <a:pPr algn="ctr" eaLnBrk="1" fontAlgn="auto" hangingPunct="1">
              <a:spcBef>
                <a:spcPts val="0"/>
              </a:spcBef>
              <a:spcAft>
                <a:spcPts val="0"/>
              </a:spcAft>
              <a:defRPr/>
            </a:pPr>
            <a:r>
              <a:rPr lang="en-ID" sz="3200" b="1" dirty="0">
                <a:solidFill>
                  <a:schemeClr val="tx1"/>
                </a:solidFill>
              </a:rPr>
              <a:t>NSFAS </a:t>
            </a:r>
          </a:p>
          <a:p>
            <a:pPr algn="ctr" eaLnBrk="1" fontAlgn="auto" hangingPunct="1">
              <a:spcBef>
                <a:spcPts val="0"/>
              </a:spcBef>
              <a:spcAft>
                <a:spcPts val="0"/>
              </a:spcAft>
              <a:defRPr/>
            </a:pPr>
            <a:endParaRPr lang="en-ID" sz="3200" b="1" dirty="0">
              <a:solidFill>
                <a:schemeClr val="tx1"/>
              </a:solidFill>
            </a:endParaRPr>
          </a:p>
          <a:p>
            <a:pPr algn="ctr" eaLnBrk="1" fontAlgn="auto" hangingPunct="1">
              <a:spcBef>
                <a:spcPts val="0"/>
              </a:spcBef>
              <a:spcAft>
                <a:spcPts val="0"/>
              </a:spcAft>
              <a:defRPr/>
            </a:pPr>
            <a:r>
              <a:rPr lang="en-ID" sz="3200" b="1" dirty="0">
                <a:solidFill>
                  <a:schemeClr val="tx1"/>
                </a:solidFill>
              </a:rPr>
              <a:t>                   REVISED STRATEGY 2020- 2025 </a:t>
            </a:r>
          </a:p>
          <a:p>
            <a:pPr algn="ctr" eaLnBrk="1" fontAlgn="auto" hangingPunct="1">
              <a:spcBef>
                <a:spcPts val="0"/>
              </a:spcBef>
              <a:spcAft>
                <a:spcPts val="0"/>
              </a:spcAft>
              <a:defRPr/>
            </a:pPr>
            <a:endParaRPr lang="en-ID" sz="3200" b="1" dirty="0">
              <a:solidFill>
                <a:schemeClr val="tx1"/>
              </a:solidFill>
            </a:endParaRPr>
          </a:p>
          <a:p>
            <a:pPr algn="ctr" eaLnBrk="1" fontAlgn="auto" hangingPunct="1">
              <a:spcBef>
                <a:spcPts val="0"/>
              </a:spcBef>
              <a:spcAft>
                <a:spcPts val="0"/>
              </a:spcAft>
              <a:defRPr/>
            </a:pPr>
            <a:r>
              <a:rPr lang="en-ID" sz="3200" b="1" dirty="0">
                <a:solidFill>
                  <a:schemeClr val="tx1"/>
                </a:solidFill>
              </a:rPr>
              <a:t>     AND </a:t>
            </a:r>
          </a:p>
          <a:p>
            <a:pPr algn="ctr" eaLnBrk="1" fontAlgn="auto" hangingPunct="1">
              <a:spcBef>
                <a:spcPts val="0"/>
              </a:spcBef>
              <a:spcAft>
                <a:spcPts val="0"/>
              </a:spcAft>
              <a:defRPr/>
            </a:pPr>
            <a:endParaRPr lang="en-ID" sz="3200" b="1" dirty="0">
              <a:solidFill>
                <a:schemeClr val="tx1"/>
              </a:solidFill>
            </a:endParaRPr>
          </a:p>
          <a:p>
            <a:pPr algn="ctr" eaLnBrk="1" fontAlgn="auto" hangingPunct="1">
              <a:spcBef>
                <a:spcPts val="0"/>
              </a:spcBef>
              <a:spcAft>
                <a:spcPts val="0"/>
              </a:spcAft>
              <a:defRPr/>
            </a:pPr>
            <a:r>
              <a:rPr lang="en-ID" sz="3200" b="1" dirty="0">
                <a:solidFill>
                  <a:schemeClr val="tx1"/>
                </a:solidFill>
              </a:rPr>
              <a:t>        REVISED APP 2023-2024  </a:t>
            </a:r>
          </a:p>
          <a:p>
            <a:pPr algn="ctr" eaLnBrk="1" fontAlgn="auto" hangingPunct="1">
              <a:spcBef>
                <a:spcPts val="0"/>
              </a:spcBef>
              <a:spcAft>
                <a:spcPts val="0"/>
              </a:spcAft>
              <a:defRPr/>
            </a:pPr>
            <a:r>
              <a:rPr lang="en-ID" sz="3200" b="1" dirty="0">
                <a:solidFill>
                  <a:schemeClr val="tx1"/>
                </a:solidFill>
              </a:rPr>
              <a:t>                    </a:t>
            </a:r>
          </a:p>
          <a:p>
            <a:pPr algn="r" eaLnBrk="1" fontAlgn="auto" hangingPunct="1">
              <a:spcBef>
                <a:spcPts val="0"/>
              </a:spcBef>
              <a:spcAft>
                <a:spcPts val="0"/>
              </a:spcAft>
              <a:defRPr/>
            </a:pPr>
            <a:r>
              <a:rPr lang="en-ID" sz="3200" b="1" dirty="0">
                <a:solidFill>
                  <a:schemeClr val="tx1"/>
                </a:solidFill>
              </a:rPr>
              <a:t>  </a:t>
            </a:r>
          </a:p>
          <a:p>
            <a:pPr algn="ctr" eaLnBrk="1" fontAlgn="auto" hangingPunct="1">
              <a:spcBef>
                <a:spcPts val="0"/>
              </a:spcBef>
              <a:spcAft>
                <a:spcPts val="0"/>
              </a:spcAft>
              <a:defRPr/>
            </a:pPr>
            <a:r>
              <a:rPr lang="en-ID" sz="3200" b="1" dirty="0">
                <a:solidFill>
                  <a:schemeClr val="tx1"/>
                </a:solidFill>
              </a:rPr>
              <a:t>     </a:t>
            </a:r>
          </a:p>
          <a:p>
            <a:pPr algn="ctr" eaLnBrk="1" fontAlgn="auto" hangingPunct="1">
              <a:spcBef>
                <a:spcPts val="0"/>
              </a:spcBef>
              <a:spcAft>
                <a:spcPts val="0"/>
              </a:spcAft>
              <a:defRPr/>
            </a:pPr>
            <a:endParaRPr lang="en-ID" sz="2400" b="1" dirty="0">
              <a:solidFill>
                <a:schemeClr val="tx1"/>
              </a:solidFill>
            </a:endParaRPr>
          </a:p>
        </p:txBody>
      </p:sp>
      <p:sp>
        <p:nvSpPr>
          <p:cNvPr id="4" name="Circle: Hollow 3">
            <a:extLst>
              <a:ext uri="{FF2B5EF4-FFF2-40B4-BE49-F238E27FC236}">
                <a16:creationId xmlns:a16="http://schemas.microsoft.com/office/drawing/2014/main" xmlns="" id="{F3B333AF-7D30-4046-A660-63F3DB196946}"/>
              </a:ext>
            </a:extLst>
          </p:cNvPr>
          <p:cNvSpPr/>
          <p:nvPr/>
        </p:nvSpPr>
        <p:spPr>
          <a:xfrm>
            <a:off x="914479" y="2388558"/>
            <a:ext cx="2501084" cy="2501215"/>
          </a:xfrm>
          <a:prstGeom prst="donut">
            <a:avLst/>
          </a:prstGeom>
          <a:solidFill>
            <a:srgbClr val="D36E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dirty="0"/>
          </a:p>
        </p:txBody>
      </p:sp>
      <p:sp>
        <p:nvSpPr>
          <p:cNvPr id="5" name="Circle: Hollow 4">
            <a:extLst>
              <a:ext uri="{FF2B5EF4-FFF2-40B4-BE49-F238E27FC236}">
                <a16:creationId xmlns:a16="http://schemas.microsoft.com/office/drawing/2014/main" xmlns="" id="{5E83E1CE-0D21-4A76-94F3-8F6E1C420F9E}"/>
              </a:ext>
            </a:extLst>
          </p:cNvPr>
          <p:cNvSpPr/>
          <p:nvPr/>
        </p:nvSpPr>
        <p:spPr>
          <a:xfrm>
            <a:off x="-127305" y="3749598"/>
            <a:ext cx="3026311" cy="3026471"/>
          </a:xfrm>
          <a:prstGeom prst="donut">
            <a:avLst/>
          </a:prstGeom>
          <a:solidFill>
            <a:srgbClr val="A11F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dirty="0"/>
          </a:p>
        </p:txBody>
      </p:sp>
      <p:sp>
        <p:nvSpPr>
          <p:cNvPr id="3" name="Circle: Hollow 2">
            <a:extLst>
              <a:ext uri="{FF2B5EF4-FFF2-40B4-BE49-F238E27FC236}">
                <a16:creationId xmlns:a16="http://schemas.microsoft.com/office/drawing/2014/main" xmlns="" id="{4201D662-A99C-474E-BF9F-1ED44EBDEC42}"/>
              </a:ext>
            </a:extLst>
          </p:cNvPr>
          <p:cNvSpPr/>
          <p:nvPr/>
        </p:nvSpPr>
        <p:spPr>
          <a:xfrm>
            <a:off x="914479" y="-1039070"/>
            <a:ext cx="3661836" cy="3662030"/>
          </a:xfrm>
          <a:prstGeom prst="donut">
            <a:avLst/>
          </a:prstGeom>
          <a:solidFill>
            <a:srgbClr val="EAAB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dirty="0"/>
          </a:p>
        </p:txBody>
      </p:sp>
      <p:sp>
        <p:nvSpPr>
          <p:cNvPr id="32" name="Freeform 30">
            <a:extLst>
              <a:ext uri="{FF2B5EF4-FFF2-40B4-BE49-F238E27FC236}">
                <a16:creationId xmlns:a16="http://schemas.microsoft.com/office/drawing/2014/main" xmlns="" id="{C8C73E21-FB2D-4821-87CC-7CC6DA8FFA88}"/>
              </a:ext>
            </a:extLst>
          </p:cNvPr>
          <p:cNvSpPr>
            <a:spLocks noEditPoints="1"/>
          </p:cNvSpPr>
          <p:nvPr/>
        </p:nvSpPr>
        <p:spPr bwMode="auto">
          <a:xfrm>
            <a:off x="1119123" y="1883733"/>
            <a:ext cx="446088" cy="504825"/>
          </a:xfrm>
          <a:custGeom>
            <a:avLst/>
            <a:gdLst>
              <a:gd name="T0" fmla="*/ 34 w 281"/>
              <a:gd name="T1" fmla="*/ 45 h 318"/>
              <a:gd name="T2" fmla="*/ 34 w 281"/>
              <a:gd name="T3" fmla="*/ 159 h 318"/>
              <a:gd name="T4" fmla="*/ 34 w 281"/>
              <a:gd name="T5" fmla="*/ 272 h 318"/>
              <a:gd name="T6" fmla="*/ 132 w 281"/>
              <a:gd name="T7" fmla="*/ 216 h 318"/>
              <a:gd name="T8" fmla="*/ 141 w 281"/>
              <a:gd name="T9" fmla="*/ 230 h 318"/>
              <a:gd name="T10" fmla="*/ 140 w 281"/>
              <a:gd name="T11" fmla="*/ 230 h 318"/>
              <a:gd name="T12" fmla="*/ 132 w 281"/>
              <a:gd name="T13" fmla="*/ 216 h 318"/>
              <a:gd name="T14" fmla="*/ 230 w 281"/>
              <a:gd name="T15" fmla="*/ 158 h 318"/>
              <a:gd name="T16" fmla="*/ 132 w 281"/>
              <a:gd name="T17" fmla="*/ 102 h 318"/>
              <a:gd name="T18" fmla="*/ 132 w 281"/>
              <a:gd name="T19" fmla="*/ 102 h 318"/>
              <a:gd name="T20" fmla="*/ 34 w 281"/>
              <a:gd name="T21" fmla="*/ 45 h 318"/>
              <a:gd name="T22" fmla="*/ 17 w 281"/>
              <a:gd name="T23" fmla="*/ 0 h 318"/>
              <a:gd name="T24" fmla="*/ 22 w 281"/>
              <a:gd name="T25" fmla="*/ 0 h 318"/>
              <a:gd name="T26" fmla="*/ 26 w 281"/>
              <a:gd name="T27" fmla="*/ 2 h 318"/>
              <a:gd name="T28" fmla="*/ 149 w 281"/>
              <a:gd name="T29" fmla="*/ 73 h 318"/>
              <a:gd name="T30" fmla="*/ 149 w 281"/>
              <a:gd name="T31" fmla="*/ 73 h 318"/>
              <a:gd name="T32" fmla="*/ 272 w 281"/>
              <a:gd name="T33" fmla="*/ 144 h 318"/>
              <a:gd name="T34" fmla="*/ 276 w 281"/>
              <a:gd name="T35" fmla="*/ 146 h 318"/>
              <a:gd name="T36" fmla="*/ 279 w 281"/>
              <a:gd name="T37" fmla="*/ 150 h 318"/>
              <a:gd name="T38" fmla="*/ 280 w 281"/>
              <a:gd name="T39" fmla="*/ 154 h 318"/>
              <a:gd name="T40" fmla="*/ 281 w 281"/>
              <a:gd name="T41" fmla="*/ 158 h 318"/>
              <a:gd name="T42" fmla="*/ 280 w 281"/>
              <a:gd name="T43" fmla="*/ 163 h 318"/>
              <a:gd name="T44" fmla="*/ 279 w 281"/>
              <a:gd name="T45" fmla="*/ 167 h 318"/>
              <a:gd name="T46" fmla="*/ 276 w 281"/>
              <a:gd name="T47" fmla="*/ 171 h 318"/>
              <a:gd name="T48" fmla="*/ 272 w 281"/>
              <a:gd name="T49" fmla="*/ 174 h 318"/>
              <a:gd name="T50" fmla="*/ 149 w 281"/>
              <a:gd name="T51" fmla="*/ 244 h 318"/>
              <a:gd name="T52" fmla="*/ 149 w 281"/>
              <a:gd name="T53" fmla="*/ 244 h 318"/>
              <a:gd name="T54" fmla="*/ 26 w 281"/>
              <a:gd name="T55" fmla="*/ 315 h 318"/>
              <a:gd name="T56" fmla="*/ 22 w 281"/>
              <a:gd name="T57" fmla="*/ 318 h 318"/>
              <a:gd name="T58" fmla="*/ 17 w 281"/>
              <a:gd name="T59" fmla="*/ 318 h 318"/>
              <a:gd name="T60" fmla="*/ 13 w 281"/>
              <a:gd name="T61" fmla="*/ 318 h 318"/>
              <a:gd name="T62" fmla="*/ 9 w 281"/>
              <a:gd name="T63" fmla="*/ 316 h 318"/>
              <a:gd name="T64" fmla="*/ 5 w 281"/>
              <a:gd name="T65" fmla="*/ 312 h 318"/>
              <a:gd name="T66" fmla="*/ 3 w 281"/>
              <a:gd name="T67" fmla="*/ 310 h 318"/>
              <a:gd name="T68" fmla="*/ 1 w 281"/>
              <a:gd name="T69" fmla="*/ 306 h 318"/>
              <a:gd name="T70" fmla="*/ 0 w 281"/>
              <a:gd name="T71" fmla="*/ 301 h 318"/>
              <a:gd name="T72" fmla="*/ 0 w 281"/>
              <a:gd name="T73" fmla="*/ 159 h 318"/>
              <a:gd name="T74" fmla="*/ 0 w 281"/>
              <a:gd name="T75" fmla="*/ 17 h 318"/>
              <a:gd name="T76" fmla="*/ 1 w 281"/>
              <a:gd name="T77" fmla="*/ 13 h 318"/>
              <a:gd name="T78" fmla="*/ 3 w 281"/>
              <a:gd name="T79" fmla="*/ 7 h 318"/>
              <a:gd name="T80" fmla="*/ 5 w 281"/>
              <a:gd name="T81" fmla="*/ 5 h 318"/>
              <a:gd name="T82" fmla="*/ 9 w 281"/>
              <a:gd name="T83" fmla="*/ 2 h 318"/>
              <a:gd name="T84" fmla="*/ 13 w 281"/>
              <a:gd name="T85" fmla="*/ 0 h 318"/>
              <a:gd name="T86" fmla="*/ 17 w 281"/>
              <a:gd name="T87"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1" h="318">
                <a:moveTo>
                  <a:pt x="34" y="45"/>
                </a:moveTo>
                <a:lnTo>
                  <a:pt x="34" y="159"/>
                </a:lnTo>
                <a:lnTo>
                  <a:pt x="34" y="272"/>
                </a:lnTo>
                <a:lnTo>
                  <a:pt x="132" y="216"/>
                </a:lnTo>
                <a:lnTo>
                  <a:pt x="141" y="230"/>
                </a:lnTo>
                <a:lnTo>
                  <a:pt x="140" y="230"/>
                </a:lnTo>
                <a:lnTo>
                  <a:pt x="132" y="216"/>
                </a:lnTo>
                <a:lnTo>
                  <a:pt x="230" y="158"/>
                </a:lnTo>
                <a:lnTo>
                  <a:pt x="132" y="102"/>
                </a:lnTo>
                <a:lnTo>
                  <a:pt x="132" y="102"/>
                </a:lnTo>
                <a:lnTo>
                  <a:pt x="34" y="45"/>
                </a:lnTo>
                <a:close/>
                <a:moveTo>
                  <a:pt x="17" y="0"/>
                </a:moveTo>
                <a:lnTo>
                  <a:pt x="22" y="0"/>
                </a:lnTo>
                <a:lnTo>
                  <a:pt x="26" y="2"/>
                </a:lnTo>
                <a:lnTo>
                  <a:pt x="149" y="73"/>
                </a:lnTo>
                <a:lnTo>
                  <a:pt x="149" y="73"/>
                </a:lnTo>
                <a:lnTo>
                  <a:pt x="272" y="144"/>
                </a:lnTo>
                <a:lnTo>
                  <a:pt x="276" y="146"/>
                </a:lnTo>
                <a:lnTo>
                  <a:pt x="279" y="150"/>
                </a:lnTo>
                <a:lnTo>
                  <a:pt x="280" y="154"/>
                </a:lnTo>
                <a:lnTo>
                  <a:pt x="281" y="158"/>
                </a:lnTo>
                <a:lnTo>
                  <a:pt x="280" y="163"/>
                </a:lnTo>
                <a:lnTo>
                  <a:pt x="279" y="167"/>
                </a:lnTo>
                <a:lnTo>
                  <a:pt x="276" y="171"/>
                </a:lnTo>
                <a:lnTo>
                  <a:pt x="272" y="174"/>
                </a:lnTo>
                <a:lnTo>
                  <a:pt x="149" y="244"/>
                </a:lnTo>
                <a:lnTo>
                  <a:pt x="149" y="244"/>
                </a:lnTo>
                <a:lnTo>
                  <a:pt x="26" y="315"/>
                </a:lnTo>
                <a:lnTo>
                  <a:pt x="22" y="318"/>
                </a:lnTo>
                <a:lnTo>
                  <a:pt x="17" y="318"/>
                </a:lnTo>
                <a:lnTo>
                  <a:pt x="13" y="318"/>
                </a:lnTo>
                <a:lnTo>
                  <a:pt x="9" y="316"/>
                </a:lnTo>
                <a:lnTo>
                  <a:pt x="5" y="312"/>
                </a:lnTo>
                <a:lnTo>
                  <a:pt x="3" y="310"/>
                </a:lnTo>
                <a:lnTo>
                  <a:pt x="1" y="306"/>
                </a:lnTo>
                <a:lnTo>
                  <a:pt x="0" y="301"/>
                </a:lnTo>
                <a:lnTo>
                  <a:pt x="0" y="159"/>
                </a:lnTo>
                <a:lnTo>
                  <a:pt x="0" y="17"/>
                </a:lnTo>
                <a:lnTo>
                  <a:pt x="1" y="13"/>
                </a:lnTo>
                <a:lnTo>
                  <a:pt x="3" y="7"/>
                </a:lnTo>
                <a:lnTo>
                  <a:pt x="5" y="5"/>
                </a:lnTo>
                <a:lnTo>
                  <a:pt x="9" y="2"/>
                </a:lnTo>
                <a:lnTo>
                  <a:pt x="13" y="0"/>
                </a:lnTo>
                <a:lnTo>
                  <a:pt x="17" y="0"/>
                </a:lnTo>
                <a:close/>
              </a:path>
            </a:pathLst>
          </a:custGeom>
          <a:solidFill>
            <a:schemeClr val="tx1">
              <a:lumMod val="25000"/>
              <a:lumOff val="75000"/>
            </a:schemeClr>
          </a:solidFill>
          <a:ln w="0">
            <a:noFill/>
            <a:prstDash val="solid"/>
            <a:round/>
            <a:headEnd/>
            <a:tailEnd/>
          </a:ln>
        </p:spPr>
        <p:txBody>
          <a:bodyPr/>
          <a:lstStyle/>
          <a:p>
            <a:pPr eaLnBrk="1" fontAlgn="auto" hangingPunct="1">
              <a:spcBef>
                <a:spcPts val="0"/>
              </a:spcBef>
              <a:spcAft>
                <a:spcPts val="0"/>
              </a:spcAft>
              <a:defRPr/>
            </a:pPr>
            <a:endParaRPr lang="en-US" dirty="0">
              <a:latin typeface="+mn-lt"/>
            </a:endParaRPr>
          </a:p>
        </p:txBody>
      </p:sp>
      <p:pic>
        <p:nvPicPr>
          <p:cNvPr id="27" name="Picture 26">
            <a:extLst>
              <a:ext uri="{FF2B5EF4-FFF2-40B4-BE49-F238E27FC236}">
                <a16:creationId xmlns:a16="http://schemas.microsoft.com/office/drawing/2014/main" xmlns="" id="{A423C10A-2567-4DF8-9AE5-65961E53FCC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75489" y="162500"/>
            <a:ext cx="2234961" cy="1428202"/>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750" fill="hold"/>
                                        <p:tgtEl>
                                          <p:spTgt spid="4"/>
                                        </p:tgtEl>
                                        <p:attrNameLst>
                                          <p:attrName>ppt_w</p:attrName>
                                        </p:attrNameLst>
                                      </p:cBhvr>
                                      <p:tavLst>
                                        <p:tav tm="0">
                                          <p:val>
                                            <p:fltVal val="0"/>
                                          </p:val>
                                        </p:tav>
                                        <p:tav tm="100000">
                                          <p:val>
                                            <p:strVal val="#ppt_w"/>
                                          </p:val>
                                        </p:tav>
                                      </p:tavLst>
                                    </p:anim>
                                    <p:anim calcmode="lin" valueType="num">
                                      <p:cBhvr>
                                        <p:cTn id="13" dur="750" fill="hold"/>
                                        <p:tgtEl>
                                          <p:spTgt spid="4"/>
                                        </p:tgtEl>
                                        <p:attrNameLst>
                                          <p:attrName>ppt_h</p:attrName>
                                        </p:attrNameLst>
                                      </p:cBhvr>
                                      <p:tavLst>
                                        <p:tav tm="0">
                                          <p:val>
                                            <p:fltVal val="0"/>
                                          </p:val>
                                        </p:tav>
                                        <p:tav tm="100000">
                                          <p:val>
                                            <p:strVal val="#ppt_h"/>
                                          </p:val>
                                        </p:tav>
                                      </p:tavLst>
                                    </p:anim>
                                    <p:animEffect transition="in" filter="fade">
                                      <p:cBhvr>
                                        <p:cTn id="14" dur="750"/>
                                        <p:tgtEl>
                                          <p:spTgt spid="4"/>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Effect transition="in" filter="fade">
                                      <p:cBhvr>
                                        <p:cTn id="19" dur="1000"/>
                                        <p:tgtEl>
                                          <p:spTgt spid="5"/>
                                        </p:tgtEl>
                                      </p:cBhvr>
                                    </p:animEffect>
                                  </p:childTnLst>
                                </p:cTn>
                              </p:par>
                              <p:par>
                                <p:cTn id="20" presetID="53" presetClass="entr" presetSubtype="16"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500" fill="hold"/>
                                        <p:tgtEl>
                                          <p:spTgt spid="32"/>
                                        </p:tgtEl>
                                        <p:attrNameLst>
                                          <p:attrName>ppt_w</p:attrName>
                                        </p:attrNameLst>
                                      </p:cBhvr>
                                      <p:tavLst>
                                        <p:tav tm="0">
                                          <p:val>
                                            <p:fltVal val="0"/>
                                          </p:val>
                                        </p:tav>
                                        <p:tav tm="100000">
                                          <p:val>
                                            <p:strVal val="#ppt_w"/>
                                          </p:val>
                                        </p:tav>
                                      </p:tavLst>
                                    </p:anim>
                                    <p:anim calcmode="lin" valueType="num">
                                      <p:cBhvr>
                                        <p:cTn id="23" dur="500" fill="hold"/>
                                        <p:tgtEl>
                                          <p:spTgt spid="32"/>
                                        </p:tgtEl>
                                        <p:attrNameLst>
                                          <p:attrName>ppt_h</p:attrName>
                                        </p:attrNameLst>
                                      </p:cBhvr>
                                      <p:tavLst>
                                        <p:tav tm="0">
                                          <p:val>
                                            <p:fltVal val="0"/>
                                          </p:val>
                                        </p:tav>
                                        <p:tav tm="100000">
                                          <p:val>
                                            <p:strVal val="#ppt_h"/>
                                          </p:val>
                                        </p:tav>
                                      </p:tavLst>
                                    </p:anim>
                                    <p:animEffect transition="in" filter="fade">
                                      <p:cBhvr>
                                        <p:cTn id="2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571104" y="315515"/>
            <a:ext cx="8578735" cy="717638"/>
          </a:xfrm>
          <a:prstGeom prst="rect">
            <a:avLst/>
          </a:prstGeom>
          <a:solidFill>
            <a:srgbClr val="D36E28"/>
          </a:solidFill>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auto">
              <a:spcAft>
                <a:spcPts val="0"/>
              </a:spcAft>
              <a:defRPr/>
            </a:pPr>
            <a:endParaRPr lang="en-ZA" sz="2400" b="1" dirty="0">
              <a:solidFill>
                <a:prstClr val="white"/>
              </a:solidFill>
              <a:latin typeface="Arial" panose="020B0604020202020204" pitchFamily="34" charset="0"/>
              <a:cs typeface="Arial" panose="020B0604020202020204" pitchFamily="34" charset="0"/>
            </a:endParaRPr>
          </a:p>
          <a:p>
            <a:pPr fontAlgn="auto">
              <a:spcAft>
                <a:spcPts val="0"/>
              </a:spcAft>
              <a:defRPr/>
            </a:pPr>
            <a:r>
              <a:rPr lang="en-ZA" sz="2400" b="1" dirty="0">
                <a:solidFill>
                  <a:prstClr val="white"/>
                </a:solidFill>
                <a:latin typeface="Arial" panose="020B0604020202020204" pitchFamily="34" charset="0"/>
                <a:cs typeface="Arial" panose="020B0604020202020204" pitchFamily="34" charset="0"/>
              </a:rPr>
              <a:t>3. continued.. Revised Goals, Strategic Objectives, Outcomes and TID’s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a:solidFill>
                  <a:prstClr val="white"/>
                </a:solidFill>
                <a:latin typeface="Arial" panose="020B0604020202020204" pitchFamily="34" charset="0"/>
                <a:cs typeface="Arial" panose="020B0604020202020204" pitchFamily="34" charset="0"/>
              </a:rPr>
              <a:t>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graphicFrame>
        <p:nvGraphicFramePr>
          <p:cNvPr id="6" name="Object 5">
            <a:extLst>
              <a:ext uri="{FF2B5EF4-FFF2-40B4-BE49-F238E27FC236}">
                <a16:creationId xmlns:a16="http://schemas.microsoft.com/office/drawing/2014/main" xmlns="" id="{1041AFCF-5285-FB4D-8B45-80C7CEB73B72}"/>
              </a:ext>
            </a:extLst>
          </p:cNvPr>
          <p:cNvGraphicFramePr>
            <a:graphicFrameLocks noChangeAspect="1"/>
          </p:cNvGraphicFramePr>
          <p:nvPr>
            <p:extLst>
              <p:ext uri="{D42A27DB-BD31-4B8C-83A1-F6EECF244321}">
                <p14:modId xmlns:p14="http://schemas.microsoft.com/office/powerpoint/2010/main" xmlns="" val="667959172"/>
              </p:ext>
            </p:extLst>
          </p:nvPr>
        </p:nvGraphicFramePr>
        <p:xfrm>
          <a:off x="558800" y="1733698"/>
          <a:ext cx="11633200" cy="11290300"/>
        </p:xfrm>
        <a:graphic>
          <a:graphicData uri="http://schemas.openxmlformats.org/presentationml/2006/ole">
            <p:oleObj spid="_x0000_s2050" name="Document" r:id="rId3" imgW="7769697" imgH="7522376" progId="Word.Document.12">
              <p:embed/>
            </p:oleObj>
          </a:graphicData>
        </a:graphic>
      </p:graphicFrame>
    </p:spTree>
    <p:extLst>
      <p:ext uri="{BB962C8B-B14F-4D97-AF65-F5344CB8AC3E}">
        <p14:creationId xmlns:p14="http://schemas.microsoft.com/office/powerpoint/2010/main" xmlns="" val="77958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571104" y="315515"/>
            <a:ext cx="8578735" cy="717638"/>
          </a:xfrm>
          <a:prstGeom prst="rect">
            <a:avLst/>
          </a:prstGeom>
          <a:solidFill>
            <a:srgbClr val="D36E28"/>
          </a:solidFill>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auto">
              <a:spcAft>
                <a:spcPts val="0"/>
              </a:spcAft>
              <a:defRPr/>
            </a:pPr>
            <a:endParaRPr lang="en-ZA" sz="2400" b="1" dirty="0">
              <a:solidFill>
                <a:prstClr val="white"/>
              </a:solidFill>
              <a:latin typeface="Arial" panose="020B0604020202020204" pitchFamily="34" charset="0"/>
              <a:cs typeface="Arial" panose="020B0604020202020204" pitchFamily="34" charset="0"/>
            </a:endParaRPr>
          </a:p>
          <a:p>
            <a:pPr fontAlgn="auto">
              <a:spcAft>
                <a:spcPts val="0"/>
              </a:spcAft>
              <a:defRPr/>
            </a:pPr>
            <a:r>
              <a:rPr lang="en-ZA" sz="2400" b="1" dirty="0">
                <a:solidFill>
                  <a:prstClr val="white"/>
                </a:solidFill>
                <a:latin typeface="Arial" panose="020B0604020202020204" pitchFamily="34" charset="0"/>
                <a:cs typeface="Arial" panose="020B0604020202020204" pitchFamily="34" charset="0"/>
              </a:rPr>
              <a:t>3. continued.. Revised Goals, Strategic Objectives, Outcomes and TID’s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a:solidFill>
                  <a:prstClr val="white"/>
                </a:solidFill>
                <a:latin typeface="Arial" panose="020B0604020202020204" pitchFamily="34" charset="0"/>
                <a:cs typeface="Arial" panose="020B0604020202020204" pitchFamily="34" charset="0"/>
              </a:rPr>
              <a:t>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graphicFrame>
        <p:nvGraphicFramePr>
          <p:cNvPr id="6" name="Object 5">
            <a:extLst>
              <a:ext uri="{FF2B5EF4-FFF2-40B4-BE49-F238E27FC236}">
                <a16:creationId xmlns:a16="http://schemas.microsoft.com/office/drawing/2014/main" xmlns="" id="{1041AFCF-5285-FB4D-8B45-80C7CEB73B72}"/>
              </a:ext>
            </a:extLst>
          </p:cNvPr>
          <p:cNvGraphicFramePr>
            <a:graphicFrameLocks noChangeAspect="1"/>
          </p:cNvGraphicFramePr>
          <p:nvPr>
            <p:extLst>
              <p:ext uri="{D42A27DB-BD31-4B8C-83A1-F6EECF244321}">
                <p14:modId xmlns:p14="http://schemas.microsoft.com/office/powerpoint/2010/main" xmlns="" val="3438085667"/>
              </p:ext>
            </p:extLst>
          </p:nvPr>
        </p:nvGraphicFramePr>
        <p:xfrm>
          <a:off x="711200" y="1612900"/>
          <a:ext cx="11480800" cy="11125200"/>
        </p:xfrm>
        <a:graphic>
          <a:graphicData uri="http://schemas.openxmlformats.org/presentationml/2006/ole">
            <p:oleObj spid="_x0000_s3074" name="Document" r:id="rId3" imgW="7769697" imgH="7519497" progId="Word.Document.12">
              <p:embed/>
            </p:oleObj>
          </a:graphicData>
        </a:graphic>
      </p:graphicFrame>
    </p:spTree>
    <p:extLst>
      <p:ext uri="{BB962C8B-B14F-4D97-AF65-F5344CB8AC3E}">
        <p14:creationId xmlns:p14="http://schemas.microsoft.com/office/powerpoint/2010/main" xmlns="" val="578504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571104" y="315515"/>
            <a:ext cx="8578735" cy="490194"/>
          </a:xfrm>
          <a:prstGeom prst="rect">
            <a:avLst/>
          </a:prstGeom>
          <a:solidFill>
            <a:srgbClr val="D36E28"/>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ZA" sz="2000" b="1" dirty="0">
                <a:solidFill>
                  <a:prstClr val="white"/>
                </a:solidFill>
                <a:latin typeface="Arial" panose="020B0604020202020204" pitchFamily="34" charset="0"/>
                <a:cs typeface="Arial" panose="020B0604020202020204" pitchFamily="34" charset="0"/>
              </a:rPr>
              <a:t>6. </a:t>
            </a:r>
            <a:r>
              <a:rPr lang="en-US" sz="2000" b="1" dirty="0">
                <a:solidFill>
                  <a:srgbClr val="FFFFFF"/>
                </a:solidFill>
                <a:effectLst/>
                <a:latin typeface="Arial" panose="020B0604020202020204" pitchFamily="34" charset="0"/>
                <a:ea typeface="Arial" panose="020B0604020202020204" pitchFamily="34" charset="0"/>
              </a:rPr>
              <a:t>Output Indicators: Annual And Quarterly Targets </a:t>
            </a:r>
            <a:r>
              <a:rPr lang="en-ZA" sz="2000" b="1" dirty="0">
                <a:solidFill>
                  <a:srgbClr val="FFFFFF"/>
                </a:solidFill>
                <a:latin typeface="Arial" panose="020B0604020202020204" pitchFamily="34" charset="0"/>
                <a:cs typeface="Arial" panose="020B0604020202020204" pitchFamily="34" charset="0"/>
              </a:rPr>
              <a:t> </a:t>
            </a:r>
            <a:r>
              <a:rPr kumimoji="0" lang="en-ZA" sz="20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 </a:t>
            </a:r>
          </a:p>
        </p:txBody>
      </p:sp>
      <p:graphicFrame>
        <p:nvGraphicFramePr>
          <p:cNvPr id="6" name="Table 5">
            <a:extLst>
              <a:ext uri="{FF2B5EF4-FFF2-40B4-BE49-F238E27FC236}">
                <a16:creationId xmlns:a16="http://schemas.microsoft.com/office/drawing/2014/main" xmlns="" id="{9B997DCA-1A91-5078-8278-258811F48783}"/>
              </a:ext>
            </a:extLst>
          </p:cNvPr>
          <p:cNvGraphicFramePr>
            <a:graphicFrameLocks noGrp="1"/>
          </p:cNvGraphicFramePr>
          <p:nvPr>
            <p:extLst>
              <p:ext uri="{D42A27DB-BD31-4B8C-83A1-F6EECF244321}">
                <p14:modId xmlns:p14="http://schemas.microsoft.com/office/powerpoint/2010/main" xmlns="" val="3642743106"/>
              </p:ext>
            </p:extLst>
          </p:nvPr>
        </p:nvGraphicFramePr>
        <p:xfrm>
          <a:off x="127000" y="906410"/>
          <a:ext cx="11963400" cy="5873379"/>
        </p:xfrm>
        <a:graphic>
          <a:graphicData uri="http://schemas.openxmlformats.org/drawingml/2006/table">
            <a:tbl>
              <a:tblPr firstRow="1" firstCol="1" lastRow="1" lastCol="1" bandRow="1" bandCol="1">
                <a:tableStyleId>{5940675A-B579-460E-94D1-54222C63F5DA}</a:tableStyleId>
              </a:tblPr>
              <a:tblGrid>
                <a:gridCol w="4013200">
                  <a:extLst>
                    <a:ext uri="{9D8B030D-6E8A-4147-A177-3AD203B41FA5}">
                      <a16:colId xmlns:a16="http://schemas.microsoft.com/office/drawing/2014/main" xmlns="" val="1493868771"/>
                    </a:ext>
                  </a:extLst>
                </a:gridCol>
                <a:gridCol w="2133600">
                  <a:extLst>
                    <a:ext uri="{9D8B030D-6E8A-4147-A177-3AD203B41FA5}">
                      <a16:colId xmlns:a16="http://schemas.microsoft.com/office/drawing/2014/main" xmlns="" val="1149867740"/>
                    </a:ext>
                  </a:extLst>
                </a:gridCol>
                <a:gridCol w="1460500">
                  <a:extLst>
                    <a:ext uri="{9D8B030D-6E8A-4147-A177-3AD203B41FA5}">
                      <a16:colId xmlns:a16="http://schemas.microsoft.com/office/drawing/2014/main" xmlns="" val="3406383777"/>
                    </a:ext>
                  </a:extLst>
                </a:gridCol>
                <a:gridCol w="1536700">
                  <a:extLst>
                    <a:ext uri="{9D8B030D-6E8A-4147-A177-3AD203B41FA5}">
                      <a16:colId xmlns:a16="http://schemas.microsoft.com/office/drawing/2014/main" xmlns="" val="3655547472"/>
                    </a:ext>
                  </a:extLst>
                </a:gridCol>
                <a:gridCol w="1384300">
                  <a:extLst>
                    <a:ext uri="{9D8B030D-6E8A-4147-A177-3AD203B41FA5}">
                      <a16:colId xmlns:a16="http://schemas.microsoft.com/office/drawing/2014/main" xmlns="" val="961631244"/>
                    </a:ext>
                  </a:extLst>
                </a:gridCol>
                <a:gridCol w="1435100">
                  <a:extLst>
                    <a:ext uri="{9D8B030D-6E8A-4147-A177-3AD203B41FA5}">
                      <a16:colId xmlns:a16="http://schemas.microsoft.com/office/drawing/2014/main" xmlns="" val="2224250803"/>
                    </a:ext>
                  </a:extLst>
                </a:gridCol>
              </a:tblGrid>
              <a:tr h="526945">
                <a:tc>
                  <a:txBody>
                    <a:bodyPr/>
                    <a:lstStyle/>
                    <a:p>
                      <a:pPr marL="210185" marR="0" algn="ctr">
                        <a:lnSpc>
                          <a:spcPts val="1110"/>
                        </a:lnSpc>
                        <a:spcBef>
                          <a:spcPts val="0"/>
                        </a:spcBef>
                        <a:spcAft>
                          <a:spcPts val="0"/>
                        </a:spcAft>
                      </a:pPr>
                      <a:endParaRPr lang="en-US" sz="1200" b="1" dirty="0">
                        <a:solidFill>
                          <a:schemeClr val="tx1"/>
                        </a:solidFill>
                        <a:effectLst/>
                      </a:endParaRPr>
                    </a:p>
                    <a:p>
                      <a:pPr marL="210185" marR="0" algn="ctr">
                        <a:lnSpc>
                          <a:spcPts val="1110"/>
                        </a:lnSpc>
                        <a:spcBef>
                          <a:spcPts val="0"/>
                        </a:spcBef>
                        <a:spcAft>
                          <a:spcPts val="0"/>
                        </a:spcAft>
                      </a:pPr>
                      <a:r>
                        <a:rPr lang="en-US" sz="1200" b="1" dirty="0">
                          <a:solidFill>
                            <a:schemeClr val="tx1"/>
                          </a:solidFill>
                          <a:effectLst/>
                        </a:rPr>
                        <a:t>Output Indicators</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05"/>
                        </a:lnSpc>
                        <a:spcBef>
                          <a:spcPts val="0"/>
                        </a:spcBef>
                        <a:spcAft>
                          <a:spcPts val="0"/>
                        </a:spcAft>
                      </a:pPr>
                      <a:endParaRPr lang="en-US" sz="1200" b="1" dirty="0">
                        <a:solidFill>
                          <a:schemeClr val="tx1"/>
                        </a:solidFill>
                        <a:effectLst/>
                      </a:endParaRPr>
                    </a:p>
                    <a:p>
                      <a:pPr marL="69215" marR="0" algn="ctr">
                        <a:lnSpc>
                          <a:spcPts val="1105"/>
                        </a:lnSpc>
                        <a:spcBef>
                          <a:spcPts val="0"/>
                        </a:spcBef>
                        <a:spcAft>
                          <a:spcPts val="0"/>
                        </a:spcAft>
                      </a:pPr>
                      <a:r>
                        <a:rPr lang="en-US" sz="1200" b="1" dirty="0">
                          <a:solidFill>
                            <a:schemeClr val="tx1"/>
                          </a:solidFill>
                          <a:effectLst/>
                        </a:rPr>
                        <a:t>Annual</a:t>
                      </a:r>
                    </a:p>
                    <a:p>
                      <a:pPr marL="69215" marR="0" algn="ctr">
                        <a:lnSpc>
                          <a:spcPts val="1130"/>
                        </a:lnSpc>
                        <a:spcBef>
                          <a:spcPts val="30"/>
                        </a:spcBef>
                        <a:spcAft>
                          <a:spcPts val="0"/>
                        </a:spcAft>
                      </a:pPr>
                      <a:r>
                        <a:rPr lang="en-US" sz="1200" b="1" dirty="0">
                          <a:solidFill>
                            <a:schemeClr val="tx1"/>
                          </a:solidFill>
                          <a:effectLst/>
                        </a:rPr>
                        <a:t>targets 2023/24</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10"/>
                        </a:lnSpc>
                        <a:spcBef>
                          <a:spcPts val="0"/>
                        </a:spcBef>
                        <a:spcAft>
                          <a:spcPts val="0"/>
                        </a:spcAft>
                      </a:pPr>
                      <a:endParaRPr lang="en-US" sz="1200" b="1" dirty="0">
                        <a:solidFill>
                          <a:schemeClr val="tx1"/>
                        </a:solidFill>
                        <a:effectLst/>
                      </a:endParaRPr>
                    </a:p>
                    <a:p>
                      <a:pPr marL="69215" marR="0" algn="ctr">
                        <a:lnSpc>
                          <a:spcPts val="1110"/>
                        </a:lnSpc>
                        <a:spcBef>
                          <a:spcPts val="0"/>
                        </a:spcBef>
                        <a:spcAft>
                          <a:spcPts val="0"/>
                        </a:spcAft>
                      </a:pPr>
                      <a:r>
                        <a:rPr lang="en-US" sz="1200" b="1" dirty="0">
                          <a:solidFill>
                            <a:schemeClr val="tx1"/>
                          </a:solidFill>
                          <a:effectLst/>
                        </a:rPr>
                        <a:t>Q1</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10"/>
                        </a:lnSpc>
                        <a:spcBef>
                          <a:spcPts val="0"/>
                        </a:spcBef>
                        <a:spcAft>
                          <a:spcPts val="0"/>
                        </a:spcAft>
                      </a:pPr>
                      <a:endParaRPr lang="en-US" sz="1200" b="1" dirty="0">
                        <a:solidFill>
                          <a:schemeClr val="tx1"/>
                        </a:solidFill>
                        <a:effectLst/>
                      </a:endParaRPr>
                    </a:p>
                    <a:p>
                      <a:pPr marL="69215" marR="0" algn="ctr">
                        <a:lnSpc>
                          <a:spcPts val="1110"/>
                        </a:lnSpc>
                        <a:spcBef>
                          <a:spcPts val="0"/>
                        </a:spcBef>
                        <a:spcAft>
                          <a:spcPts val="0"/>
                        </a:spcAft>
                      </a:pPr>
                      <a:r>
                        <a:rPr lang="en-US" sz="1200" b="1" dirty="0">
                          <a:solidFill>
                            <a:schemeClr val="tx1"/>
                          </a:solidFill>
                          <a:effectLst/>
                        </a:rPr>
                        <a:t> Q2</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70485" marR="0" algn="ctr">
                        <a:lnSpc>
                          <a:spcPts val="1110"/>
                        </a:lnSpc>
                        <a:spcBef>
                          <a:spcPts val="0"/>
                        </a:spcBef>
                        <a:spcAft>
                          <a:spcPts val="0"/>
                        </a:spcAft>
                      </a:pPr>
                      <a:endParaRPr lang="en-US" sz="1200" b="1" dirty="0">
                        <a:solidFill>
                          <a:schemeClr val="tx1"/>
                        </a:solidFill>
                        <a:effectLst/>
                      </a:endParaRPr>
                    </a:p>
                    <a:p>
                      <a:pPr marL="70485" marR="0" algn="ctr">
                        <a:lnSpc>
                          <a:spcPts val="1110"/>
                        </a:lnSpc>
                        <a:spcBef>
                          <a:spcPts val="0"/>
                        </a:spcBef>
                        <a:spcAft>
                          <a:spcPts val="0"/>
                        </a:spcAft>
                      </a:pPr>
                      <a:r>
                        <a:rPr lang="en-US" sz="1200" b="1" dirty="0">
                          <a:solidFill>
                            <a:schemeClr val="tx1"/>
                          </a:solidFill>
                          <a:effectLst/>
                        </a:rPr>
                        <a:t>Q3</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8580" marR="0" algn="ctr">
                        <a:lnSpc>
                          <a:spcPts val="1110"/>
                        </a:lnSpc>
                        <a:spcBef>
                          <a:spcPts val="0"/>
                        </a:spcBef>
                        <a:spcAft>
                          <a:spcPts val="0"/>
                        </a:spcAft>
                      </a:pPr>
                      <a:endParaRPr lang="en-US" sz="1200" b="1" dirty="0">
                        <a:solidFill>
                          <a:schemeClr val="tx1"/>
                        </a:solidFill>
                        <a:effectLst/>
                      </a:endParaRPr>
                    </a:p>
                    <a:p>
                      <a:pPr marL="68580" marR="0" algn="ctr">
                        <a:lnSpc>
                          <a:spcPts val="1110"/>
                        </a:lnSpc>
                        <a:spcBef>
                          <a:spcPts val="0"/>
                        </a:spcBef>
                        <a:spcAft>
                          <a:spcPts val="0"/>
                        </a:spcAft>
                      </a:pPr>
                      <a:r>
                        <a:rPr lang="en-US" sz="1200" b="1" dirty="0">
                          <a:solidFill>
                            <a:schemeClr val="tx1"/>
                          </a:solidFill>
                          <a:effectLst/>
                        </a:rPr>
                        <a:t>Q4</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4201388816"/>
                  </a:ext>
                </a:extLst>
              </a:tr>
              <a:tr h="892136">
                <a:tc>
                  <a:txBody>
                    <a:bodyPr/>
                    <a:lstStyle/>
                    <a:p>
                      <a:pPr marL="114300" marR="0" indent="0">
                        <a:lnSpc>
                          <a:spcPct val="107000"/>
                        </a:lnSpc>
                        <a:spcBef>
                          <a:spcPts val="0"/>
                        </a:spcBef>
                        <a:spcAft>
                          <a:spcPts val="800"/>
                        </a:spcAft>
                      </a:pPr>
                      <a:r>
                        <a:rPr lang="en-US" sz="1100" b="1" dirty="0">
                          <a:solidFill>
                            <a:schemeClr val="tx1"/>
                          </a:solidFill>
                          <a:effectLst/>
                        </a:rPr>
                        <a:t>KPI 1.1 Percentage of funded students disbursed within a specified period of receipt of valid registration data </a:t>
                      </a:r>
                    </a:p>
                    <a:p>
                      <a:pPr marL="0" marR="0">
                        <a:lnSpc>
                          <a:spcPct val="150000"/>
                        </a:lnSpc>
                        <a:spcBef>
                          <a:spcPts val="0"/>
                        </a:spcBef>
                        <a:spcAft>
                          <a:spcPts val="0"/>
                        </a:spcAft>
                      </a:pPr>
                      <a:r>
                        <a:rPr lang="en-US" sz="1100" b="1" dirty="0">
                          <a:solidFill>
                            <a:schemeClr val="tx1"/>
                          </a:solidFill>
                          <a:effectLst/>
                        </a:rPr>
                        <a:t> </a:t>
                      </a:r>
                      <a:endParaRPr lang="en-US" sz="1100" b="1"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635" marR="0" algn="ctr">
                        <a:lnSpc>
                          <a:spcPts val="1030"/>
                        </a:lnSpc>
                        <a:spcBef>
                          <a:spcPts val="0"/>
                        </a:spcBef>
                        <a:spcAft>
                          <a:spcPts val="0"/>
                        </a:spcAft>
                      </a:pPr>
                      <a:endParaRPr lang="en-US" sz="1100" b="0" dirty="0">
                        <a:solidFill>
                          <a:schemeClr val="tx1"/>
                        </a:solidFill>
                        <a:effectLst/>
                      </a:endParaRPr>
                    </a:p>
                    <a:p>
                      <a:pPr marL="635" marR="0" algn="ctr">
                        <a:lnSpc>
                          <a:spcPts val="1030"/>
                        </a:lnSpc>
                        <a:spcBef>
                          <a:spcPts val="0"/>
                        </a:spcBef>
                        <a:spcAft>
                          <a:spcPts val="0"/>
                        </a:spcAft>
                      </a:pPr>
                      <a:r>
                        <a:rPr lang="en-US" sz="1100" b="0" dirty="0">
                          <a:solidFill>
                            <a:schemeClr val="tx1"/>
                          </a:solidFill>
                          <a:effectLst/>
                        </a:rPr>
                        <a:t>80%</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0" algn="ctr">
                        <a:lnSpc>
                          <a:spcPts val="1550"/>
                        </a:lnSpc>
                        <a:spcBef>
                          <a:spcPts val="0"/>
                        </a:spcBef>
                        <a:spcAft>
                          <a:spcPts val="0"/>
                        </a:spcAft>
                      </a:pPr>
                      <a:r>
                        <a:rPr lang="en-US" sz="1100" b="0" dirty="0">
                          <a:solidFill>
                            <a:schemeClr val="tx1"/>
                          </a:solidFill>
                          <a:effectLst/>
                        </a:rPr>
                        <a:t>80% </a:t>
                      </a:r>
                    </a:p>
                    <a:p>
                      <a:pPr marL="0" marR="0" algn="ctr">
                        <a:lnSpc>
                          <a:spcPts val="1030"/>
                        </a:lnSpc>
                        <a:spcBef>
                          <a:spcPts val="0"/>
                        </a:spcBef>
                        <a:spcAft>
                          <a:spcPts val="0"/>
                        </a:spcAft>
                      </a:pPr>
                      <a:r>
                        <a:rPr lang="en-US" sz="1100" b="0" dirty="0">
                          <a:solidFill>
                            <a:schemeClr val="tx1"/>
                          </a:solidFill>
                          <a:effectLst/>
                        </a:rPr>
                        <a:t>(of the target for the   quarter under review)</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0" algn="ctr">
                        <a:lnSpc>
                          <a:spcPts val="1550"/>
                        </a:lnSpc>
                        <a:spcBef>
                          <a:spcPts val="0"/>
                        </a:spcBef>
                        <a:spcAft>
                          <a:spcPts val="0"/>
                        </a:spcAft>
                      </a:pPr>
                      <a:r>
                        <a:rPr lang="en-US" sz="1100" b="0" dirty="0">
                          <a:solidFill>
                            <a:schemeClr val="tx1"/>
                          </a:solidFill>
                          <a:effectLst/>
                        </a:rPr>
                        <a:t>80% </a:t>
                      </a:r>
                    </a:p>
                    <a:p>
                      <a:pPr marL="0" marR="26035" algn="ctr">
                        <a:lnSpc>
                          <a:spcPts val="1030"/>
                        </a:lnSpc>
                        <a:spcBef>
                          <a:spcPts val="0"/>
                        </a:spcBef>
                        <a:spcAft>
                          <a:spcPts val="0"/>
                        </a:spcAft>
                      </a:pPr>
                      <a:r>
                        <a:rPr lang="en-US" sz="1100" b="0" dirty="0">
                          <a:solidFill>
                            <a:schemeClr val="tx1"/>
                          </a:solidFill>
                          <a:effectLst/>
                        </a:rPr>
                        <a:t>(of the target for the   quarter under review)</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0" algn="ctr">
                        <a:lnSpc>
                          <a:spcPts val="1550"/>
                        </a:lnSpc>
                        <a:spcBef>
                          <a:spcPts val="0"/>
                        </a:spcBef>
                        <a:spcAft>
                          <a:spcPts val="0"/>
                        </a:spcAft>
                      </a:pPr>
                      <a:r>
                        <a:rPr lang="en-US" sz="1100" b="0" dirty="0">
                          <a:solidFill>
                            <a:schemeClr val="tx1"/>
                          </a:solidFill>
                          <a:effectLst/>
                        </a:rPr>
                        <a:t>80% </a:t>
                      </a:r>
                    </a:p>
                    <a:p>
                      <a:pPr marL="0" marR="0" algn="ctr">
                        <a:lnSpc>
                          <a:spcPts val="1030"/>
                        </a:lnSpc>
                        <a:spcBef>
                          <a:spcPts val="0"/>
                        </a:spcBef>
                        <a:spcAft>
                          <a:spcPts val="0"/>
                        </a:spcAft>
                      </a:pPr>
                      <a:r>
                        <a:rPr lang="en-US" sz="1100" b="0" dirty="0">
                          <a:solidFill>
                            <a:schemeClr val="tx1"/>
                          </a:solidFill>
                          <a:effectLst/>
                        </a:rPr>
                        <a:t>(of the target for the   quarter under review)</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0" algn="ctr">
                        <a:lnSpc>
                          <a:spcPts val="1550"/>
                        </a:lnSpc>
                        <a:spcBef>
                          <a:spcPts val="0"/>
                        </a:spcBef>
                        <a:spcAft>
                          <a:spcPts val="0"/>
                        </a:spcAft>
                      </a:pPr>
                      <a:r>
                        <a:rPr lang="en-US" sz="1100" b="0" dirty="0">
                          <a:solidFill>
                            <a:schemeClr val="tx1"/>
                          </a:solidFill>
                          <a:effectLst/>
                        </a:rPr>
                        <a:t>80% </a:t>
                      </a:r>
                    </a:p>
                    <a:p>
                      <a:pPr marL="1905" marR="0" algn="ctr">
                        <a:lnSpc>
                          <a:spcPts val="1030"/>
                        </a:lnSpc>
                        <a:spcBef>
                          <a:spcPts val="0"/>
                        </a:spcBef>
                        <a:spcAft>
                          <a:spcPts val="0"/>
                        </a:spcAft>
                      </a:pPr>
                      <a:r>
                        <a:rPr lang="en-US" sz="1100" b="0" dirty="0">
                          <a:solidFill>
                            <a:schemeClr val="tx1"/>
                          </a:solidFill>
                          <a:effectLst/>
                        </a:rPr>
                        <a:t>(of the target for the   quarter under review)</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xmlns="" val="1908113858"/>
                  </a:ext>
                </a:extLst>
              </a:tr>
              <a:tr h="671620">
                <a:tc>
                  <a:txBody>
                    <a:bodyPr/>
                    <a:lstStyle/>
                    <a:p>
                      <a:pPr marL="0" marR="0" indent="114300">
                        <a:lnSpc>
                          <a:spcPct val="150000"/>
                        </a:lnSpc>
                        <a:spcBef>
                          <a:spcPts val="0"/>
                        </a:spcBef>
                        <a:spcAft>
                          <a:spcPts val="800"/>
                        </a:spcAft>
                      </a:pPr>
                      <a:r>
                        <a:rPr lang="en-US" sz="1100" b="1" dirty="0">
                          <a:solidFill>
                            <a:schemeClr val="tx1"/>
                          </a:solidFill>
                          <a:effectLst/>
                        </a:rPr>
                        <a:t>KPI 1.2 The amount to be collected from loan book debtors </a:t>
                      </a:r>
                    </a:p>
                    <a:p>
                      <a:pPr marL="0" marR="0">
                        <a:lnSpc>
                          <a:spcPct val="107000"/>
                        </a:lnSpc>
                        <a:spcBef>
                          <a:spcPts val="0"/>
                        </a:spcBef>
                        <a:spcAft>
                          <a:spcPts val="800"/>
                        </a:spcAft>
                      </a:pPr>
                      <a:r>
                        <a:rPr lang="en-US" sz="1100" b="1" dirty="0">
                          <a:solidFill>
                            <a:schemeClr val="tx1"/>
                          </a:solidFill>
                          <a:effectLst/>
                        </a:rPr>
                        <a:t> </a:t>
                      </a:r>
                      <a:endParaRPr lang="en-US"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35" marR="0" algn="ctr">
                        <a:lnSpc>
                          <a:spcPts val="1030"/>
                        </a:lnSpc>
                        <a:spcBef>
                          <a:spcPts val="0"/>
                        </a:spcBef>
                        <a:spcAft>
                          <a:spcPts val="0"/>
                        </a:spcAft>
                      </a:pPr>
                      <a:endParaRPr lang="en-US" sz="1100" b="0" dirty="0">
                        <a:solidFill>
                          <a:schemeClr val="tx1"/>
                        </a:solidFill>
                        <a:effectLst/>
                      </a:endParaRPr>
                    </a:p>
                    <a:p>
                      <a:pPr marL="635" marR="0" algn="ctr">
                        <a:lnSpc>
                          <a:spcPts val="1030"/>
                        </a:lnSpc>
                        <a:spcBef>
                          <a:spcPts val="0"/>
                        </a:spcBef>
                        <a:spcAft>
                          <a:spcPts val="0"/>
                        </a:spcAft>
                      </a:pPr>
                      <a:r>
                        <a:rPr lang="en-US" sz="1100" b="0" dirty="0">
                          <a:solidFill>
                            <a:schemeClr val="tx1"/>
                          </a:solidFill>
                          <a:effectLst/>
                        </a:rPr>
                        <a:t>R 300 million</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0" algn="ctr">
                        <a:lnSpc>
                          <a:spcPts val="1030"/>
                        </a:lnSpc>
                        <a:spcBef>
                          <a:spcPts val="0"/>
                        </a:spcBef>
                        <a:spcAft>
                          <a:spcPts val="0"/>
                        </a:spcAft>
                      </a:pPr>
                      <a:endParaRPr lang="en-US" sz="1100" b="0" dirty="0">
                        <a:solidFill>
                          <a:schemeClr val="tx1"/>
                        </a:solidFill>
                        <a:effectLst/>
                      </a:endParaRPr>
                    </a:p>
                    <a:p>
                      <a:pPr marL="0" marR="0" algn="ctr">
                        <a:lnSpc>
                          <a:spcPts val="1030"/>
                        </a:lnSpc>
                        <a:spcBef>
                          <a:spcPts val="0"/>
                        </a:spcBef>
                        <a:spcAft>
                          <a:spcPts val="0"/>
                        </a:spcAft>
                      </a:pPr>
                      <a:r>
                        <a:rPr lang="en-US" sz="1100" b="0" dirty="0">
                          <a:solidFill>
                            <a:schemeClr val="tx1"/>
                          </a:solidFill>
                          <a:effectLst/>
                        </a:rPr>
                        <a:t>R75m</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26035" algn="ctr">
                        <a:lnSpc>
                          <a:spcPts val="1030"/>
                        </a:lnSpc>
                        <a:spcBef>
                          <a:spcPts val="0"/>
                        </a:spcBef>
                        <a:spcAft>
                          <a:spcPts val="0"/>
                        </a:spcAft>
                      </a:pPr>
                      <a:endParaRPr lang="en-US" sz="1100" b="0" dirty="0">
                        <a:solidFill>
                          <a:schemeClr val="tx1"/>
                        </a:solidFill>
                        <a:effectLst/>
                      </a:endParaRPr>
                    </a:p>
                    <a:p>
                      <a:pPr marL="0" marR="26035" algn="ctr">
                        <a:lnSpc>
                          <a:spcPts val="1030"/>
                        </a:lnSpc>
                        <a:spcBef>
                          <a:spcPts val="0"/>
                        </a:spcBef>
                        <a:spcAft>
                          <a:spcPts val="0"/>
                        </a:spcAft>
                      </a:pPr>
                      <a:r>
                        <a:rPr lang="en-US" sz="1100" b="0" dirty="0">
                          <a:solidFill>
                            <a:schemeClr val="tx1"/>
                          </a:solidFill>
                          <a:effectLst/>
                        </a:rPr>
                        <a:t>R75m</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2540" marR="0" algn="ctr">
                        <a:lnSpc>
                          <a:spcPts val="1030"/>
                        </a:lnSpc>
                        <a:spcBef>
                          <a:spcPts val="0"/>
                        </a:spcBef>
                        <a:spcAft>
                          <a:spcPts val="0"/>
                        </a:spcAft>
                      </a:pPr>
                      <a:endParaRPr lang="en-US" sz="1100" b="0" dirty="0">
                        <a:solidFill>
                          <a:schemeClr val="tx1"/>
                        </a:solidFill>
                        <a:effectLst/>
                      </a:endParaRPr>
                    </a:p>
                    <a:p>
                      <a:pPr marL="2540" marR="0" algn="ctr">
                        <a:lnSpc>
                          <a:spcPts val="1030"/>
                        </a:lnSpc>
                        <a:spcBef>
                          <a:spcPts val="0"/>
                        </a:spcBef>
                        <a:spcAft>
                          <a:spcPts val="0"/>
                        </a:spcAft>
                      </a:pPr>
                      <a:r>
                        <a:rPr lang="en-US" sz="1100" b="0" dirty="0">
                          <a:solidFill>
                            <a:schemeClr val="tx1"/>
                          </a:solidFill>
                          <a:effectLst/>
                        </a:rPr>
                        <a:t>R75m</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1905" marR="0" algn="ctr">
                        <a:lnSpc>
                          <a:spcPts val="1030"/>
                        </a:lnSpc>
                        <a:spcBef>
                          <a:spcPts val="0"/>
                        </a:spcBef>
                        <a:spcAft>
                          <a:spcPts val="0"/>
                        </a:spcAft>
                      </a:pPr>
                      <a:endParaRPr lang="en-US" sz="1100" b="0" dirty="0">
                        <a:solidFill>
                          <a:schemeClr val="tx1"/>
                        </a:solidFill>
                        <a:effectLst/>
                      </a:endParaRPr>
                    </a:p>
                    <a:p>
                      <a:pPr marL="1905" marR="0" algn="ctr">
                        <a:lnSpc>
                          <a:spcPts val="1030"/>
                        </a:lnSpc>
                        <a:spcBef>
                          <a:spcPts val="0"/>
                        </a:spcBef>
                        <a:spcAft>
                          <a:spcPts val="0"/>
                        </a:spcAft>
                      </a:pPr>
                      <a:r>
                        <a:rPr lang="en-US" sz="1100" b="0" dirty="0">
                          <a:solidFill>
                            <a:schemeClr val="tx1"/>
                          </a:solidFill>
                          <a:effectLst/>
                        </a:rPr>
                        <a:t>R75m</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xmlns="" val="1709002751"/>
                  </a:ext>
                </a:extLst>
              </a:tr>
              <a:tr h="919838">
                <a:tc>
                  <a:txBody>
                    <a:bodyPr/>
                    <a:lstStyle/>
                    <a:p>
                      <a:pPr marL="0" marR="0" indent="114300">
                        <a:lnSpc>
                          <a:spcPct val="150000"/>
                        </a:lnSpc>
                        <a:spcBef>
                          <a:spcPts val="0"/>
                        </a:spcBef>
                        <a:spcAft>
                          <a:spcPts val="800"/>
                        </a:spcAft>
                      </a:pPr>
                      <a:r>
                        <a:rPr lang="en-US" sz="1100" b="1" dirty="0">
                          <a:solidFill>
                            <a:schemeClr val="tx1"/>
                          </a:solidFill>
                          <a:effectLst/>
                        </a:rPr>
                        <a:t>KPI 1.3 Unqualified Audit opinion obtained from AGSA </a:t>
                      </a:r>
                    </a:p>
                    <a:p>
                      <a:pPr marL="0" marR="0">
                        <a:lnSpc>
                          <a:spcPct val="107000"/>
                        </a:lnSpc>
                        <a:spcBef>
                          <a:spcPts val="0"/>
                        </a:spcBef>
                        <a:spcAft>
                          <a:spcPts val="800"/>
                        </a:spcAft>
                      </a:pPr>
                      <a:r>
                        <a:rPr lang="en-US" sz="1100" b="1" dirty="0">
                          <a:solidFill>
                            <a:schemeClr val="tx1"/>
                          </a:solidFill>
                          <a:effectLst/>
                        </a:rPr>
                        <a:t> </a:t>
                      </a:r>
                      <a:endParaRPr lang="en-US"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Unqualified Audit opinion obtained from AGSA </a:t>
                      </a:r>
                    </a:p>
                    <a:p>
                      <a:pPr marL="635" marR="0" algn="ctr">
                        <a:lnSpc>
                          <a:spcPts val="1030"/>
                        </a:lnSpc>
                        <a:spcBef>
                          <a:spcPts val="0"/>
                        </a:spcBef>
                        <a:spcAft>
                          <a:spcPts val="0"/>
                        </a:spcAft>
                      </a:pPr>
                      <a:r>
                        <a:rPr lang="en-US" sz="1100" b="0" dirty="0">
                          <a:solidFill>
                            <a:schemeClr val="tx1"/>
                          </a:solidFill>
                          <a:effectLst/>
                          <a:highlight>
                            <a:srgbClr val="FFFF00"/>
                          </a:highlight>
                        </a:rPr>
                        <a:t> </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0" algn="ctr">
                        <a:lnSpc>
                          <a:spcPts val="1030"/>
                        </a:lnSpc>
                        <a:spcBef>
                          <a:spcPts val="0"/>
                        </a:spcBef>
                        <a:spcAft>
                          <a:spcPts val="0"/>
                        </a:spcAft>
                      </a:pPr>
                      <a:endParaRPr lang="en-US" sz="1100" b="0" dirty="0">
                        <a:solidFill>
                          <a:schemeClr val="tx1"/>
                        </a:solidFill>
                        <a:effectLst/>
                      </a:endParaRPr>
                    </a:p>
                    <a:p>
                      <a:pPr marL="0" marR="0" algn="ctr">
                        <a:lnSpc>
                          <a:spcPts val="1030"/>
                        </a:lnSpc>
                        <a:spcBef>
                          <a:spcPts val="0"/>
                        </a:spcBef>
                        <a:spcAft>
                          <a:spcPts val="0"/>
                        </a:spcAft>
                      </a:pPr>
                      <a:r>
                        <a:rPr lang="en-US" sz="1100" b="0" dirty="0">
                          <a:solidFill>
                            <a:schemeClr val="tx1"/>
                          </a:solidFill>
                          <a:effectLst/>
                        </a:rPr>
                        <a:t>Implementation of Audit Improvement Plan</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26035" algn="ctr">
                        <a:lnSpc>
                          <a:spcPts val="1030"/>
                        </a:lnSpc>
                        <a:spcBef>
                          <a:spcPts val="0"/>
                        </a:spcBef>
                        <a:spcAft>
                          <a:spcPts val="0"/>
                        </a:spcAft>
                      </a:pPr>
                      <a:endParaRPr lang="en-US" sz="1100" b="0" dirty="0">
                        <a:solidFill>
                          <a:schemeClr val="tx1"/>
                        </a:solidFill>
                        <a:effectLst/>
                      </a:endParaRPr>
                    </a:p>
                    <a:p>
                      <a:pPr marL="0" marR="26035" algn="ctr">
                        <a:lnSpc>
                          <a:spcPts val="1030"/>
                        </a:lnSpc>
                        <a:spcBef>
                          <a:spcPts val="0"/>
                        </a:spcBef>
                        <a:spcAft>
                          <a:spcPts val="0"/>
                        </a:spcAft>
                      </a:pPr>
                      <a:r>
                        <a:rPr lang="en-US" sz="1100" b="0" dirty="0">
                          <a:solidFill>
                            <a:schemeClr val="tx1"/>
                          </a:solidFill>
                          <a:effectLst/>
                        </a:rPr>
                        <a:t>Implementation of Audit Improvement Plan</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2540" marR="0" algn="ctr">
                        <a:lnSpc>
                          <a:spcPts val="1030"/>
                        </a:lnSpc>
                        <a:spcBef>
                          <a:spcPts val="0"/>
                        </a:spcBef>
                        <a:spcAft>
                          <a:spcPts val="0"/>
                        </a:spcAft>
                      </a:pPr>
                      <a:endParaRPr lang="en-US" sz="1100" b="0" dirty="0">
                        <a:solidFill>
                          <a:schemeClr val="tx1"/>
                        </a:solidFill>
                        <a:effectLst/>
                      </a:endParaRPr>
                    </a:p>
                    <a:p>
                      <a:pPr marL="2540" marR="0" algn="ctr">
                        <a:lnSpc>
                          <a:spcPts val="1030"/>
                        </a:lnSpc>
                        <a:spcBef>
                          <a:spcPts val="0"/>
                        </a:spcBef>
                        <a:spcAft>
                          <a:spcPts val="0"/>
                        </a:spcAft>
                      </a:pPr>
                      <a:r>
                        <a:rPr lang="en-US" sz="1100" b="0" dirty="0">
                          <a:solidFill>
                            <a:schemeClr val="tx1"/>
                          </a:solidFill>
                          <a:effectLst/>
                        </a:rPr>
                        <a:t>Implementation of Audit Improvement Plan</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1905" marR="0" algn="ctr">
                        <a:lnSpc>
                          <a:spcPts val="1030"/>
                        </a:lnSpc>
                        <a:spcBef>
                          <a:spcPts val="0"/>
                        </a:spcBef>
                        <a:spcAft>
                          <a:spcPts val="0"/>
                        </a:spcAft>
                      </a:pPr>
                      <a:endParaRPr lang="en-US" sz="1100" b="0" dirty="0">
                        <a:solidFill>
                          <a:schemeClr val="tx1"/>
                        </a:solidFill>
                        <a:effectLst/>
                      </a:endParaRPr>
                    </a:p>
                    <a:p>
                      <a:pPr marL="1905" marR="0" algn="ctr">
                        <a:lnSpc>
                          <a:spcPts val="1030"/>
                        </a:lnSpc>
                        <a:spcBef>
                          <a:spcPts val="0"/>
                        </a:spcBef>
                        <a:spcAft>
                          <a:spcPts val="0"/>
                        </a:spcAft>
                      </a:pPr>
                      <a:r>
                        <a:rPr lang="en-US" sz="1100" b="0" dirty="0">
                          <a:solidFill>
                            <a:schemeClr val="tx1"/>
                          </a:solidFill>
                          <a:effectLst/>
                        </a:rPr>
                        <a:t>Implementation of Audit Improvement Plan</a:t>
                      </a:r>
                      <a:endParaRPr lang="en-US" sz="11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xmlns="" val="1779049072"/>
                  </a:ext>
                </a:extLst>
              </a:tr>
              <a:tr h="1052554">
                <a:tc>
                  <a:txBody>
                    <a:bodyPr/>
                    <a:lstStyle/>
                    <a:p>
                      <a:pPr marL="114300" marR="0" indent="0">
                        <a:lnSpc>
                          <a:spcPct val="107000"/>
                        </a:lnSpc>
                        <a:spcBef>
                          <a:spcPts val="350"/>
                        </a:spcBef>
                        <a:spcAft>
                          <a:spcPts val="800"/>
                        </a:spcAft>
                      </a:pPr>
                      <a:r>
                        <a:rPr lang="en-US" sz="1100" b="1" dirty="0">
                          <a:solidFill>
                            <a:schemeClr val="tx1"/>
                          </a:solidFill>
                          <a:effectLst/>
                        </a:rPr>
                        <a:t>KPI 2.1 Adopted and Implement the ICT governance standards to achieve level 3 status for CGICT </a:t>
                      </a:r>
                    </a:p>
                    <a:p>
                      <a:pPr marL="0" marR="0">
                        <a:lnSpc>
                          <a:spcPct val="150000"/>
                        </a:lnSpc>
                        <a:spcBef>
                          <a:spcPts val="0"/>
                        </a:spcBef>
                        <a:spcAft>
                          <a:spcPts val="0"/>
                        </a:spcAft>
                      </a:pPr>
                      <a:r>
                        <a:rPr lang="en-US" sz="1100" b="1" dirty="0">
                          <a:solidFill>
                            <a:schemeClr val="tx1"/>
                          </a:solidFill>
                          <a:effectLst/>
                        </a:rPr>
                        <a:t> </a:t>
                      </a:r>
                      <a:endParaRPr lang="en-US" sz="1100" b="1"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Operating as according to the level 3 IT Governance principles and standards (King IV: P12 &amp; Cobit 5) </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CGICT plan and remediation implementation </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CGICT plan and remediation implementation </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CGICT plan and remediation implementation </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CGICT plan and remediation implementation </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2114286441"/>
                  </a:ext>
                </a:extLst>
              </a:tr>
              <a:tr h="1697998">
                <a:tc>
                  <a:txBody>
                    <a:bodyPr/>
                    <a:lstStyle/>
                    <a:p>
                      <a:pPr marL="114300" marR="0" indent="0">
                        <a:lnSpc>
                          <a:spcPct val="107000"/>
                        </a:lnSpc>
                        <a:spcBef>
                          <a:spcPts val="0"/>
                        </a:spcBef>
                        <a:spcAft>
                          <a:spcPts val="800"/>
                        </a:spcAft>
                      </a:pPr>
                      <a:r>
                        <a:rPr lang="en-US" sz="1100" b="1" dirty="0">
                          <a:solidFill>
                            <a:schemeClr val="tx1"/>
                          </a:solidFill>
                          <a:effectLst/>
                        </a:rPr>
                        <a:t>KPI 2.2 Improve the Organizational Cyber Security Maturity Posture to level 3 of NIST Standard</a:t>
                      </a:r>
                    </a:p>
                    <a:p>
                      <a:pPr marL="0" marR="0">
                        <a:lnSpc>
                          <a:spcPct val="150000"/>
                        </a:lnSpc>
                        <a:spcBef>
                          <a:spcPts val="0"/>
                        </a:spcBef>
                        <a:spcAft>
                          <a:spcPts val="0"/>
                        </a:spcAft>
                      </a:pPr>
                      <a:r>
                        <a:rPr lang="en-US" sz="1100" b="1" dirty="0">
                          <a:solidFill>
                            <a:schemeClr val="tx1"/>
                          </a:solidFill>
                          <a:effectLst/>
                        </a:rPr>
                        <a:t> </a:t>
                      </a:r>
                      <a:endParaRPr lang="en-US" sz="1100" b="1"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Operating at level 3 Security Posture (Maturity)</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(NIST) Cyber Security Framework plan and remediation implementation </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(NIST) Cyber Security Framework plan and remediation implementation </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(NIST) Cyber Security Framework plan and remediation implementation </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(NIST) Cyber Security Framework plan and remediation implementation </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3454928072"/>
                  </a:ext>
                </a:extLst>
              </a:tr>
            </a:tbl>
          </a:graphicData>
        </a:graphic>
      </p:graphicFrame>
    </p:spTree>
    <p:extLst>
      <p:ext uri="{BB962C8B-B14F-4D97-AF65-F5344CB8AC3E}">
        <p14:creationId xmlns:p14="http://schemas.microsoft.com/office/powerpoint/2010/main" xmlns="" val="780314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571104" y="106878"/>
            <a:ext cx="8578735" cy="698831"/>
          </a:xfrm>
          <a:prstGeom prst="rect">
            <a:avLst/>
          </a:prstGeom>
          <a:solidFill>
            <a:srgbClr val="D36E28"/>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auto">
              <a:spcAft>
                <a:spcPts val="0"/>
              </a:spcAft>
              <a:defRPr/>
            </a:pPr>
            <a:endParaRPr lang="en-ZA" sz="1600" b="1" dirty="0">
              <a:solidFill>
                <a:prstClr val="white"/>
              </a:solidFill>
              <a:latin typeface="Arial" panose="020B0604020202020204" pitchFamily="34" charset="0"/>
              <a:cs typeface="Arial" panose="020B0604020202020204" pitchFamily="34" charset="0"/>
            </a:endParaRPr>
          </a:p>
          <a:p>
            <a:pPr fontAlgn="auto">
              <a:spcAft>
                <a:spcPts val="0"/>
              </a:spcAft>
              <a:defRPr/>
            </a:pPr>
            <a:r>
              <a:rPr lang="en-ZA" sz="1800" b="1" dirty="0">
                <a:solidFill>
                  <a:prstClr val="white"/>
                </a:solidFill>
                <a:latin typeface="Arial" panose="020B0604020202020204" pitchFamily="34" charset="0"/>
                <a:cs typeface="Arial" panose="020B0604020202020204" pitchFamily="34" charset="0"/>
              </a:rPr>
              <a:t>6. Continued…</a:t>
            </a:r>
            <a:r>
              <a:rPr lang="en-US" sz="1800" b="1" dirty="0">
                <a:solidFill>
                  <a:srgbClr val="FFFFFF"/>
                </a:solidFill>
                <a:effectLst/>
                <a:latin typeface="Arial" panose="020B0604020202020204" pitchFamily="34" charset="0"/>
                <a:ea typeface="Arial" panose="020B0604020202020204" pitchFamily="34" charset="0"/>
              </a:rPr>
              <a:t>output INDICATORS: ANNUAL AND QUARTERLY TARGETS </a:t>
            </a:r>
            <a:r>
              <a:rPr lang="en-ZA" sz="1800" b="1" dirty="0">
                <a:solidFill>
                  <a:srgbClr val="FFFFFF"/>
                </a:solidFill>
                <a:latin typeface="Arial" panose="020B0604020202020204" pitchFamily="34" charset="0"/>
                <a:cs typeface="Arial" panose="020B0604020202020204" pitchFamily="34" charset="0"/>
              </a:rPr>
              <a:t> </a:t>
            </a:r>
            <a:r>
              <a:rPr kumimoji="0" lang="en-ZA" sz="18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90000"/>
              </a:lnSpc>
              <a:spcBef>
                <a:spcPct val="0"/>
              </a:spcBef>
              <a:spcAft>
                <a:spcPts val="0"/>
              </a:spcAft>
              <a:buClrTx/>
              <a:buSzTx/>
              <a:buFontTx/>
              <a:buNone/>
              <a:tabLst/>
              <a:defRPr/>
            </a:pPr>
            <a:r>
              <a:rPr lang="en-ZA" sz="1800" b="1" dirty="0">
                <a:solidFill>
                  <a:prstClr val="white"/>
                </a:solidFill>
                <a:latin typeface="Arial" panose="020B0604020202020204" pitchFamily="34" charset="0"/>
                <a:cs typeface="Arial" panose="020B0604020202020204" pitchFamily="34" charset="0"/>
              </a:rPr>
              <a:t> </a:t>
            </a:r>
            <a:r>
              <a:rPr kumimoji="0" lang="en-ZA" sz="18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graphicFrame>
        <p:nvGraphicFramePr>
          <p:cNvPr id="3" name="Table 2">
            <a:extLst>
              <a:ext uri="{FF2B5EF4-FFF2-40B4-BE49-F238E27FC236}">
                <a16:creationId xmlns:a16="http://schemas.microsoft.com/office/drawing/2014/main" xmlns="" id="{83B7F4D9-A2B0-C81B-555A-C8045A0ECF7E}"/>
              </a:ext>
            </a:extLst>
          </p:cNvPr>
          <p:cNvGraphicFramePr>
            <a:graphicFrameLocks noGrp="1"/>
          </p:cNvGraphicFramePr>
          <p:nvPr>
            <p:extLst>
              <p:ext uri="{D42A27DB-BD31-4B8C-83A1-F6EECF244321}">
                <p14:modId xmlns:p14="http://schemas.microsoft.com/office/powerpoint/2010/main" xmlns="" val="1923146426"/>
              </p:ext>
            </p:extLst>
          </p:nvPr>
        </p:nvGraphicFramePr>
        <p:xfrm>
          <a:off x="190501" y="1000877"/>
          <a:ext cx="11862955" cy="5829752"/>
        </p:xfrm>
        <a:graphic>
          <a:graphicData uri="http://schemas.openxmlformats.org/drawingml/2006/table">
            <a:tbl>
              <a:tblPr firstRow="1" firstCol="1" lastRow="1" lastCol="1" bandRow="1" bandCol="1">
                <a:tableStyleId>{5940675A-B579-460E-94D1-54222C63F5DA}</a:tableStyleId>
              </a:tblPr>
              <a:tblGrid>
                <a:gridCol w="3615377">
                  <a:extLst>
                    <a:ext uri="{9D8B030D-6E8A-4147-A177-3AD203B41FA5}">
                      <a16:colId xmlns:a16="http://schemas.microsoft.com/office/drawing/2014/main" xmlns="" val="1908077"/>
                    </a:ext>
                  </a:extLst>
                </a:gridCol>
                <a:gridCol w="2648765">
                  <a:extLst>
                    <a:ext uri="{9D8B030D-6E8A-4147-A177-3AD203B41FA5}">
                      <a16:colId xmlns:a16="http://schemas.microsoft.com/office/drawing/2014/main" xmlns="" val="4254275391"/>
                    </a:ext>
                  </a:extLst>
                </a:gridCol>
                <a:gridCol w="1456194">
                  <a:extLst>
                    <a:ext uri="{9D8B030D-6E8A-4147-A177-3AD203B41FA5}">
                      <a16:colId xmlns:a16="http://schemas.microsoft.com/office/drawing/2014/main" xmlns="" val="1223653977"/>
                    </a:ext>
                  </a:extLst>
                </a:gridCol>
                <a:gridCol w="1267893">
                  <a:extLst>
                    <a:ext uri="{9D8B030D-6E8A-4147-A177-3AD203B41FA5}">
                      <a16:colId xmlns:a16="http://schemas.microsoft.com/office/drawing/2014/main" xmlns="" val="1982026041"/>
                    </a:ext>
                  </a:extLst>
                </a:gridCol>
                <a:gridCol w="1255339">
                  <a:extLst>
                    <a:ext uri="{9D8B030D-6E8A-4147-A177-3AD203B41FA5}">
                      <a16:colId xmlns:a16="http://schemas.microsoft.com/office/drawing/2014/main" xmlns="" val="1289439035"/>
                    </a:ext>
                  </a:extLst>
                </a:gridCol>
                <a:gridCol w="1619387">
                  <a:extLst>
                    <a:ext uri="{9D8B030D-6E8A-4147-A177-3AD203B41FA5}">
                      <a16:colId xmlns:a16="http://schemas.microsoft.com/office/drawing/2014/main" xmlns="" val="2772811133"/>
                    </a:ext>
                  </a:extLst>
                </a:gridCol>
              </a:tblGrid>
              <a:tr h="524374">
                <a:tc>
                  <a:txBody>
                    <a:bodyPr/>
                    <a:lstStyle/>
                    <a:p>
                      <a:pPr marL="210185" marR="0" algn="ctr">
                        <a:lnSpc>
                          <a:spcPts val="1110"/>
                        </a:lnSpc>
                        <a:spcBef>
                          <a:spcPts val="0"/>
                        </a:spcBef>
                        <a:spcAft>
                          <a:spcPts val="0"/>
                        </a:spcAft>
                      </a:pPr>
                      <a:endParaRPr lang="en-US" sz="1200" b="1" dirty="0">
                        <a:solidFill>
                          <a:schemeClr val="tx1"/>
                        </a:solidFill>
                        <a:effectLst/>
                      </a:endParaRPr>
                    </a:p>
                    <a:p>
                      <a:pPr marL="210185" marR="0" algn="ctr">
                        <a:lnSpc>
                          <a:spcPts val="1110"/>
                        </a:lnSpc>
                        <a:spcBef>
                          <a:spcPts val="0"/>
                        </a:spcBef>
                        <a:spcAft>
                          <a:spcPts val="0"/>
                        </a:spcAft>
                      </a:pPr>
                      <a:r>
                        <a:rPr lang="en-US" sz="1200" b="1" dirty="0">
                          <a:solidFill>
                            <a:schemeClr val="tx1"/>
                          </a:solidFill>
                          <a:effectLst/>
                        </a:rPr>
                        <a:t>Output Indicators</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05"/>
                        </a:lnSpc>
                        <a:spcBef>
                          <a:spcPts val="0"/>
                        </a:spcBef>
                        <a:spcAft>
                          <a:spcPts val="0"/>
                        </a:spcAft>
                      </a:pPr>
                      <a:endParaRPr lang="en-US" sz="1200" b="1" dirty="0">
                        <a:solidFill>
                          <a:schemeClr val="tx1"/>
                        </a:solidFill>
                        <a:effectLst/>
                      </a:endParaRPr>
                    </a:p>
                    <a:p>
                      <a:pPr marL="69215" marR="0" algn="ctr">
                        <a:lnSpc>
                          <a:spcPts val="1105"/>
                        </a:lnSpc>
                        <a:spcBef>
                          <a:spcPts val="0"/>
                        </a:spcBef>
                        <a:spcAft>
                          <a:spcPts val="0"/>
                        </a:spcAft>
                      </a:pPr>
                      <a:r>
                        <a:rPr lang="en-US" sz="1200" b="1" dirty="0">
                          <a:solidFill>
                            <a:schemeClr val="tx1"/>
                          </a:solidFill>
                          <a:effectLst/>
                        </a:rPr>
                        <a:t>Annual</a:t>
                      </a:r>
                    </a:p>
                    <a:p>
                      <a:pPr marL="69215" marR="0" algn="ctr">
                        <a:lnSpc>
                          <a:spcPts val="1130"/>
                        </a:lnSpc>
                        <a:spcBef>
                          <a:spcPts val="30"/>
                        </a:spcBef>
                        <a:spcAft>
                          <a:spcPts val="0"/>
                        </a:spcAft>
                      </a:pPr>
                      <a:r>
                        <a:rPr lang="en-US" sz="1200" b="1" dirty="0">
                          <a:solidFill>
                            <a:schemeClr val="tx1"/>
                          </a:solidFill>
                          <a:effectLst/>
                        </a:rPr>
                        <a:t>targets 2023/24</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10"/>
                        </a:lnSpc>
                        <a:spcBef>
                          <a:spcPts val="0"/>
                        </a:spcBef>
                        <a:spcAft>
                          <a:spcPts val="0"/>
                        </a:spcAft>
                      </a:pPr>
                      <a:endParaRPr lang="en-US" sz="1200" b="1" dirty="0">
                        <a:solidFill>
                          <a:schemeClr val="tx1"/>
                        </a:solidFill>
                        <a:effectLst/>
                      </a:endParaRPr>
                    </a:p>
                    <a:p>
                      <a:pPr marL="69215" marR="0" algn="ctr">
                        <a:lnSpc>
                          <a:spcPts val="1110"/>
                        </a:lnSpc>
                        <a:spcBef>
                          <a:spcPts val="0"/>
                        </a:spcBef>
                        <a:spcAft>
                          <a:spcPts val="0"/>
                        </a:spcAft>
                      </a:pPr>
                      <a:r>
                        <a:rPr lang="en-US" sz="1200" b="1" dirty="0">
                          <a:solidFill>
                            <a:schemeClr val="tx1"/>
                          </a:solidFill>
                          <a:effectLst/>
                        </a:rPr>
                        <a:t>Q1</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10"/>
                        </a:lnSpc>
                        <a:spcBef>
                          <a:spcPts val="0"/>
                        </a:spcBef>
                        <a:spcAft>
                          <a:spcPts val="0"/>
                        </a:spcAft>
                      </a:pPr>
                      <a:endParaRPr lang="en-US" sz="1200" b="1" dirty="0">
                        <a:solidFill>
                          <a:schemeClr val="tx1"/>
                        </a:solidFill>
                        <a:effectLst/>
                      </a:endParaRPr>
                    </a:p>
                    <a:p>
                      <a:pPr marL="69215" marR="0" algn="ctr">
                        <a:lnSpc>
                          <a:spcPts val="1110"/>
                        </a:lnSpc>
                        <a:spcBef>
                          <a:spcPts val="0"/>
                        </a:spcBef>
                        <a:spcAft>
                          <a:spcPts val="0"/>
                        </a:spcAft>
                      </a:pPr>
                      <a:r>
                        <a:rPr lang="en-US" sz="1200" b="1" dirty="0">
                          <a:solidFill>
                            <a:schemeClr val="tx1"/>
                          </a:solidFill>
                          <a:effectLst/>
                        </a:rPr>
                        <a:t> Q2</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70485" marR="0" algn="ctr">
                        <a:lnSpc>
                          <a:spcPts val="1110"/>
                        </a:lnSpc>
                        <a:spcBef>
                          <a:spcPts val="0"/>
                        </a:spcBef>
                        <a:spcAft>
                          <a:spcPts val="0"/>
                        </a:spcAft>
                      </a:pPr>
                      <a:endParaRPr lang="en-US" sz="1200" b="1" dirty="0">
                        <a:solidFill>
                          <a:schemeClr val="tx1"/>
                        </a:solidFill>
                        <a:effectLst/>
                      </a:endParaRPr>
                    </a:p>
                    <a:p>
                      <a:pPr marL="70485" marR="0" algn="ctr">
                        <a:lnSpc>
                          <a:spcPts val="1110"/>
                        </a:lnSpc>
                        <a:spcBef>
                          <a:spcPts val="0"/>
                        </a:spcBef>
                        <a:spcAft>
                          <a:spcPts val="0"/>
                        </a:spcAft>
                      </a:pPr>
                      <a:r>
                        <a:rPr lang="en-US" sz="1200" b="1" dirty="0">
                          <a:solidFill>
                            <a:schemeClr val="tx1"/>
                          </a:solidFill>
                          <a:effectLst/>
                        </a:rPr>
                        <a:t>Q3</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8580" marR="0" algn="ctr">
                        <a:lnSpc>
                          <a:spcPts val="1110"/>
                        </a:lnSpc>
                        <a:spcBef>
                          <a:spcPts val="0"/>
                        </a:spcBef>
                        <a:spcAft>
                          <a:spcPts val="0"/>
                        </a:spcAft>
                      </a:pPr>
                      <a:endParaRPr lang="en-US" sz="1200" b="1" dirty="0">
                        <a:solidFill>
                          <a:schemeClr val="tx1"/>
                        </a:solidFill>
                        <a:effectLst/>
                      </a:endParaRPr>
                    </a:p>
                    <a:p>
                      <a:pPr marL="68580" marR="0" algn="ctr">
                        <a:lnSpc>
                          <a:spcPts val="1110"/>
                        </a:lnSpc>
                        <a:spcBef>
                          <a:spcPts val="0"/>
                        </a:spcBef>
                        <a:spcAft>
                          <a:spcPts val="0"/>
                        </a:spcAft>
                      </a:pPr>
                      <a:r>
                        <a:rPr lang="en-US" sz="1200" b="1" dirty="0">
                          <a:solidFill>
                            <a:schemeClr val="tx1"/>
                          </a:solidFill>
                          <a:effectLst/>
                        </a:rPr>
                        <a:t>Q4</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568844552"/>
                  </a:ext>
                </a:extLst>
              </a:tr>
              <a:tr h="1019481">
                <a:tc>
                  <a:txBody>
                    <a:bodyPr/>
                    <a:lstStyle/>
                    <a:p>
                      <a:pPr marL="177800" marR="0" indent="0">
                        <a:lnSpc>
                          <a:spcPct val="105000"/>
                        </a:lnSpc>
                        <a:spcBef>
                          <a:spcPts val="0"/>
                        </a:spcBef>
                        <a:spcAft>
                          <a:spcPts val="800"/>
                        </a:spcAft>
                      </a:pPr>
                      <a:r>
                        <a:rPr lang="en-US" sz="1100" b="1" dirty="0">
                          <a:solidFill>
                            <a:schemeClr val="tx1"/>
                          </a:solidFill>
                          <a:effectLst/>
                        </a:rPr>
                        <a:t>KPI 2.3 Percentage of the Organizational ICT Digital Transformational Strategy Execution</a:t>
                      </a:r>
                    </a:p>
                    <a:p>
                      <a:pPr marL="0" marR="0">
                        <a:lnSpc>
                          <a:spcPct val="150000"/>
                        </a:lnSpc>
                        <a:spcBef>
                          <a:spcPts val="0"/>
                        </a:spcBef>
                        <a:spcAft>
                          <a:spcPts val="0"/>
                        </a:spcAft>
                      </a:pPr>
                      <a:r>
                        <a:rPr lang="en-US" sz="1100" b="1" dirty="0">
                          <a:solidFill>
                            <a:schemeClr val="tx1"/>
                          </a:solidFill>
                          <a:effectLst/>
                        </a:rPr>
                        <a:t> </a:t>
                      </a:r>
                      <a:endParaRPr lang="en-US" sz="1100" b="1"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Adoption of the Digital Culture while delivering these transformational projects at level 3</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Target dates as per the individual project charter time frames</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Target dates as per the individual project charter time frames</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Target dates as per the individual project charter time frames</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Target dates as per the individual project charter time frames</a:t>
                      </a:r>
                      <a:endParaRPr lang="en-US" sz="1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3558436403"/>
                  </a:ext>
                </a:extLst>
              </a:tr>
              <a:tr h="642331">
                <a:tc>
                  <a:txBody>
                    <a:bodyPr/>
                    <a:lstStyle/>
                    <a:p>
                      <a:pPr marL="114300" marR="0" indent="0">
                        <a:lnSpc>
                          <a:spcPct val="105000"/>
                        </a:lnSpc>
                        <a:spcBef>
                          <a:spcPts val="350"/>
                        </a:spcBef>
                        <a:spcAft>
                          <a:spcPts val="800"/>
                        </a:spcAft>
                      </a:pPr>
                      <a:r>
                        <a:rPr lang="en-US" sz="1200" b="1" dirty="0">
                          <a:solidFill>
                            <a:schemeClr val="tx1"/>
                          </a:solidFill>
                          <a:effectLst/>
                        </a:rPr>
                        <a:t>KPI 2.4 Application system availability to applicants</a:t>
                      </a:r>
                    </a:p>
                    <a:p>
                      <a:pPr marL="0" marR="0">
                        <a:lnSpc>
                          <a:spcPct val="105000"/>
                        </a:lnSpc>
                        <a:spcBef>
                          <a:spcPts val="0"/>
                        </a:spcBef>
                        <a:spcAft>
                          <a:spcPts val="800"/>
                        </a:spcAft>
                      </a:pPr>
                      <a:r>
                        <a:rPr lang="en-US" sz="1200" b="1" dirty="0">
                          <a:solidFill>
                            <a:schemeClr val="tx1"/>
                          </a:solidFill>
                          <a:effectLst/>
                        </a:rPr>
                        <a:t> </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dirty="0">
                          <a:solidFill>
                            <a:schemeClr val="tx1"/>
                          </a:solidFill>
                          <a:effectLst/>
                        </a:rPr>
                        <a:t>System Availability and Uptime of 90 % to 95%</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dirty="0">
                          <a:solidFill>
                            <a:schemeClr val="tx1"/>
                          </a:solidFill>
                          <a:effectLst/>
                        </a:rPr>
                        <a:t>95% system availability</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dirty="0">
                          <a:solidFill>
                            <a:schemeClr val="tx1"/>
                          </a:solidFill>
                          <a:effectLst/>
                        </a:rPr>
                        <a:t>95% system availability</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95% system availability</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95% system availability</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4061393099"/>
                  </a:ext>
                </a:extLst>
              </a:tr>
              <a:tr h="840262">
                <a:tc>
                  <a:txBody>
                    <a:bodyPr/>
                    <a:lstStyle/>
                    <a:p>
                      <a:pPr marL="114300" marR="0" indent="0">
                        <a:lnSpc>
                          <a:spcPct val="107000"/>
                        </a:lnSpc>
                        <a:spcBef>
                          <a:spcPts val="0"/>
                        </a:spcBef>
                        <a:spcAft>
                          <a:spcPts val="800"/>
                        </a:spcAft>
                        <a:tabLst>
                          <a:tab pos="3214370" algn="l"/>
                        </a:tabLst>
                      </a:pPr>
                      <a:r>
                        <a:rPr lang="en-US" sz="1200" b="1" dirty="0">
                          <a:solidFill>
                            <a:schemeClr val="tx1"/>
                          </a:solidFill>
                          <a:effectLst/>
                        </a:rPr>
                        <a:t>KPI 3.1 The number of working days within which funded vacancies are filled per annum (time to fill)  </a:t>
                      </a:r>
                    </a:p>
                    <a:p>
                      <a:pPr marL="0" marR="0" fontAlgn="base">
                        <a:lnSpc>
                          <a:spcPct val="107000"/>
                        </a:lnSpc>
                        <a:spcBef>
                          <a:spcPts val="0"/>
                        </a:spcBef>
                        <a:spcAft>
                          <a:spcPts val="800"/>
                        </a:spcAft>
                      </a:pPr>
                      <a:r>
                        <a:rPr lang="en-US" sz="1200" b="1" dirty="0">
                          <a:solidFill>
                            <a:schemeClr val="tx1"/>
                          </a:solidFill>
                          <a:effectLst/>
                        </a:rPr>
                        <a:t> </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dirty="0">
                          <a:solidFill>
                            <a:schemeClr val="tx1"/>
                          </a:solidFill>
                          <a:effectLst/>
                        </a:rPr>
                        <a:t>To appoint candidates within the 90 days  </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0"/>
                        </a:spcAft>
                      </a:pPr>
                      <a:r>
                        <a:rPr lang="en-US" sz="1200" dirty="0">
                          <a:solidFill>
                            <a:schemeClr val="tx1"/>
                          </a:solidFill>
                          <a:effectLst/>
                        </a:rPr>
                        <a:t>Maximum of 90 working days per position </a:t>
                      </a:r>
                      <a:endParaRPr lang="en-US" sz="12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26035" algn="ctr">
                        <a:lnSpc>
                          <a:spcPct val="150000"/>
                        </a:lnSpc>
                        <a:spcBef>
                          <a:spcPts val="0"/>
                        </a:spcBef>
                        <a:spcAft>
                          <a:spcPts val="0"/>
                        </a:spcAft>
                      </a:pPr>
                      <a:r>
                        <a:rPr lang="en-US" sz="1200" dirty="0">
                          <a:solidFill>
                            <a:schemeClr val="tx1"/>
                          </a:solidFill>
                          <a:effectLst/>
                        </a:rPr>
                        <a:t>Maximum of 90 working days per position </a:t>
                      </a:r>
                      <a:endParaRPr lang="en-US" sz="12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2540" marR="0" algn="ctr">
                        <a:lnSpc>
                          <a:spcPct val="150000"/>
                        </a:lnSpc>
                        <a:spcBef>
                          <a:spcPts val="0"/>
                        </a:spcBef>
                        <a:spcAft>
                          <a:spcPts val="0"/>
                        </a:spcAft>
                      </a:pPr>
                      <a:r>
                        <a:rPr lang="en-US" sz="1200" b="0" dirty="0">
                          <a:solidFill>
                            <a:schemeClr val="tx1"/>
                          </a:solidFill>
                          <a:effectLst/>
                        </a:rPr>
                        <a:t>Maximum of 90 working days per position </a:t>
                      </a:r>
                      <a:endParaRPr lang="en-US" sz="12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1905" marR="0" algn="ctr">
                        <a:lnSpc>
                          <a:spcPct val="150000"/>
                        </a:lnSpc>
                        <a:spcBef>
                          <a:spcPts val="0"/>
                        </a:spcBef>
                        <a:spcAft>
                          <a:spcPts val="0"/>
                        </a:spcAft>
                      </a:pPr>
                      <a:r>
                        <a:rPr lang="en-US" sz="1200" b="0" dirty="0">
                          <a:solidFill>
                            <a:schemeClr val="tx1"/>
                          </a:solidFill>
                          <a:effectLst/>
                        </a:rPr>
                        <a:t>Maximum of 90 working days per position </a:t>
                      </a:r>
                      <a:endParaRPr lang="en-US" sz="1200" b="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extLst>
                  <a:ext uri="{0D108BD9-81ED-4DB2-BD59-A6C34878D82A}">
                    <a16:rowId xmlns:a16="http://schemas.microsoft.com/office/drawing/2014/main" xmlns="" val="420411413"/>
                  </a:ext>
                </a:extLst>
              </a:tr>
              <a:tr h="1792244">
                <a:tc>
                  <a:txBody>
                    <a:bodyPr/>
                    <a:lstStyle/>
                    <a:p>
                      <a:pPr marL="114300" marR="0" indent="0" fontAlgn="base">
                        <a:lnSpc>
                          <a:spcPct val="107000"/>
                        </a:lnSpc>
                        <a:spcBef>
                          <a:spcPts val="0"/>
                        </a:spcBef>
                        <a:spcAft>
                          <a:spcPts val="800"/>
                        </a:spcAft>
                      </a:pPr>
                      <a:r>
                        <a:rPr lang="en-US" sz="1200" b="1" dirty="0">
                          <a:solidFill>
                            <a:schemeClr val="tx1"/>
                          </a:solidFill>
                          <a:effectLst/>
                        </a:rPr>
                        <a:t>KPI 3.2 Approved continuous development courses for management employees </a:t>
                      </a:r>
                    </a:p>
                    <a:p>
                      <a:pPr marL="0" marR="0">
                        <a:lnSpc>
                          <a:spcPct val="107000"/>
                        </a:lnSpc>
                        <a:spcBef>
                          <a:spcPts val="0"/>
                        </a:spcBef>
                        <a:spcAft>
                          <a:spcPts val="800"/>
                        </a:spcAft>
                        <a:tabLst>
                          <a:tab pos="3214370" algn="l"/>
                        </a:tabLst>
                      </a:pPr>
                      <a:r>
                        <a:rPr lang="en-US" sz="1200" b="1" dirty="0">
                          <a:solidFill>
                            <a:schemeClr val="tx1"/>
                          </a:solidFill>
                          <a:effectLst/>
                        </a:rPr>
                        <a:t> </a:t>
                      </a:r>
                    </a:p>
                    <a:p>
                      <a:pPr marL="0" marR="0">
                        <a:lnSpc>
                          <a:spcPct val="150000"/>
                        </a:lnSpc>
                        <a:spcBef>
                          <a:spcPts val="0"/>
                        </a:spcBef>
                        <a:spcAft>
                          <a:spcPts val="0"/>
                        </a:spcAft>
                      </a:pPr>
                      <a:r>
                        <a:rPr lang="en-US" sz="1200" b="1" dirty="0">
                          <a:solidFill>
                            <a:schemeClr val="tx1"/>
                          </a:solidFill>
                          <a:effectLst/>
                        </a:rPr>
                        <a:t> </a:t>
                      </a:r>
                      <a:endParaRPr lang="en-US" sz="1200" b="1"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dirty="0">
                          <a:solidFill>
                            <a:schemeClr val="tx1"/>
                          </a:solidFill>
                          <a:effectLst/>
                        </a:rPr>
                        <a:t>100% of the management staff complement</a:t>
                      </a:r>
                    </a:p>
                    <a:p>
                      <a:pPr marL="0" marR="0" algn="ctr">
                        <a:lnSpc>
                          <a:spcPct val="150000"/>
                        </a:lnSpc>
                        <a:spcBef>
                          <a:spcPts val="0"/>
                        </a:spcBef>
                        <a:spcAft>
                          <a:spcPts val="800"/>
                        </a:spcAft>
                      </a:pPr>
                      <a:r>
                        <a:rPr lang="en-US" sz="1200" dirty="0">
                          <a:solidFill>
                            <a:schemeClr val="tx1"/>
                          </a:solidFill>
                          <a:effectLst/>
                        </a:rPr>
                        <a:t>Improved performance and management capability that leads to performance that exceeds organisational standards </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dirty="0">
                          <a:solidFill>
                            <a:schemeClr val="tx1"/>
                          </a:solidFill>
                          <a:effectLst/>
                        </a:rPr>
                        <a:t>25% of the management staff complement</a:t>
                      </a:r>
                    </a:p>
                    <a:p>
                      <a:pPr marL="0" marR="0" algn="ctr">
                        <a:lnSpc>
                          <a:spcPct val="150000"/>
                        </a:lnSpc>
                        <a:spcBef>
                          <a:spcPts val="0"/>
                        </a:spcBef>
                        <a:spcAft>
                          <a:spcPts val="800"/>
                        </a:spcAft>
                      </a:pPr>
                      <a:r>
                        <a:rPr lang="en-US" sz="1200" dirty="0">
                          <a:solidFill>
                            <a:schemeClr val="tx1"/>
                          </a:solidFill>
                          <a:effectLst/>
                        </a:rPr>
                        <a:t> </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dirty="0">
                          <a:solidFill>
                            <a:schemeClr val="tx1"/>
                          </a:solidFill>
                          <a:effectLst/>
                        </a:rPr>
                        <a:t>25% of the management staff complement</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25% of the management staff complement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25% of the management staff complement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2169120511"/>
                  </a:ext>
                </a:extLst>
              </a:tr>
              <a:tr h="931553">
                <a:tc>
                  <a:txBody>
                    <a:bodyPr/>
                    <a:lstStyle/>
                    <a:p>
                      <a:pPr marL="63500" marR="0" indent="0">
                        <a:lnSpc>
                          <a:spcPct val="107000"/>
                        </a:lnSpc>
                        <a:spcBef>
                          <a:spcPts val="0"/>
                        </a:spcBef>
                        <a:spcAft>
                          <a:spcPts val="800"/>
                        </a:spcAft>
                        <a:tabLst>
                          <a:tab pos="3214370" algn="l"/>
                        </a:tabLst>
                      </a:pPr>
                      <a:r>
                        <a:rPr lang="en-US" sz="1200" b="1" dirty="0">
                          <a:solidFill>
                            <a:schemeClr val="tx1"/>
                          </a:solidFill>
                          <a:effectLst/>
                        </a:rPr>
                        <a:t>KPI 3.3 Percentage of staff that have undergone on-the-job training per annum </a:t>
                      </a:r>
                    </a:p>
                    <a:p>
                      <a:pPr marL="0" marR="0">
                        <a:lnSpc>
                          <a:spcPct val="107000"/>
                        </a:lnSpc>
                        <a:spcBef>
                          <a:spcPts val="0"/>
                        </a:spcBef>
                        <a:spcAft>
                          <a:spcPts val="800"/>
                        </a:spcAft>
                        <a:tabLst>
                          <a:tab pos="3214370" algn="l"/>
                        </a:tabLst>
                      </a:pPr>
                      <a:r>
                        <a:rPr lang="en-US" sz="1200" b="1" dirty="0">
                          <a:solidFill>
                            <a:schemeClr val="tx1"/>
                          </a:solidFill>
                          <a:effectLst/>
                        </a:rPr>
                        <a:t> </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dirty="0">
                          <a:solidFill>
                            <a:schemeClr val="tx1"/>
                          </a:solidFill>
                          <a:effectLst/>
                        </a:rPr>
                        <a:t>80% attendance of departmental employees across the organisation </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dirty="0">
                          <a:solidFill>
                            <a:schemeClr val="tx1"/>
                          </a:solidFill>
                          <a:effectLst/>
                        </a:rPr>
                        <a:t>20% of the staff complement</a:t>
                      </a:r>
                    </a:p>
                    <a:p>
                      <a:pPr marL="0" marR="0" algn="ctr">
                        <a:lnSpc>
                          <a:spcPct val="150000"/>
                        </a:lnSpc>
                        <a:spcBef>
                          <a:spcPts val="0"/>
                        </a:spcBef>
                        <a:spcAft>
                          <a:spcPts val="800"/>
                        </a:spcAft>
                      </a:pPr>
                      <a:r>
                        <a:rPr lang="en-US" sz="1200" dirty="0">
                          <a:solidFill>
                            <a:schemeClr val="tx1"/>
                          </a:solidFill>
                          <a:effectLst/>
                        </a:rPr>
                        <a:t> </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dirty="0">
                          <a:solidFill>
                            <a:schemeClr val="tx1"/>
                          </a:solidFill>
                          <a:effectLst/>
                        </a:rPr>
                        <a:t>20% of the staff complement</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20% of the staff complement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20% of the staff complement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2992323053"/>
                  </a:ext>
                </a:extLst>
              </a:tr>
            </a:tbl>
          </a:graphicData>
        </a:graphic>
      </p:graphicFrame>
    </p:spTree>
    <p:extLst>
      <p:ext uri="{BB962C8B-B14F-4D97-AF65-F5344CB8AC3E}">
        <p14:creationId xmlns:p14="http://schemas.microsoft.com/office/powerpoint/2010/main" xmlns="" val="2681431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xmlns="" id="{59C4DC75-C454-8BA2-69AD-CFC3D838EF62}"/>
              </a:ext>
            </a:extLst>
          </p:cNvPr>
          <p:cNvGraphicFramePr>
            <a:graphicFrameLocks noGrp="1"/>
          </p:cNvGraphicFramePr>
          <p:nvPr>
            <p:extLst>
              <p:ext uri="{D42A27DB-BD31-4B8C-83A1-F6EECF244321}">
                <p14:modId xmlns:p14="http://schemas.microsoft.com/office/powerpoint/2010/main" xmlns="" val="616801138"/>
              </p:ext>
            </p:extLst>
          </p:nvPr>
        </p:nvGraphicFramePr>
        <p:xfrm>
          <a:off x="190500" y="1349573"/>
          <a:ext cx="11849099" cy="5515665"/>
        </p:xfrm>
        <a:graphic>
          <a:graphicData uri="http://schemas.openxmlformats.org/drawingml/2006/table">
            <a:tbl>
              <a:tblPr firstRow="1" firstCol="1" lastRow="1" lastCol="1" bandRow="1" bandCol="1">
                <a:tableStyleId>{5940675A-B579-460E-94D1-54222C63F5DA}</a:tableStyleId>
              </a:tblPr>
              <a:tblGrid>
                <a:gridCol w="3406616">
                  <a:extLst>
                    <a:ext uri="{9D8B030D-6E8A-4147-A177-3AD203B41FA5}">
                      <a16:colId xmlns:a16="http://schemas.microsoft.com/office/drawing/2014/main" xmlns="" val="970628556"/>
                    </a:ext>
                  </a:extLst>
                </a:gridCol>
                <a:gridCol w="2654845">
                  <a:extLst>
                    <a:ext uri="{9D8B030D-6E8A-4147-A177-3AD203B41FA5}">
                      <a16:colId xmlns:a16="http://schemas.microsoft.com/office/drawing/2014/main" xmlns="" val="3554300766"/>
                    </a:ext>
                  </a:extLst>
                </a:gridCol>
                <a:gridCol w="1456244">
                  <a:extLst>
                    <a:ext uri="{9D8B030D-6E8A-4147-A177-3AD203B41FA5}">
                      <a16:colId xmlns:a16="http://schemas.microsoft.com/office/drawing/2014/main" xmlns="" val="2505829199"/>
                    </a:ext>
                  </a:extLst>
                </a:gridCol>
                <a:gridCol w="1530924">
                  <a:extLst>
                    <a:ext uri="{9D8B030D-6E8A-4147-A177-3AD203B41FA5}">
                      <a16:colId xmlns:a16="http://schemas.microsoft.com/office/drawing/2014/main" xmlns="" val="3786062147"/>
                    </a:ext>
                  </a:extLst>
                </a:gridCol>
                <a:gridCol w="1257100">
                  <a:extLst>
                    <a:ext uri="{9D8B030D-6E8A-4147-A177-3AD203B41FA5}">
                      <a16:colId xmlns:a16="http://schemas.microsoft.com/office/drawing/2014/main" xmlns="" val="1671513098"/>
                    </a:ext>
                  </a:extLst>
                </a:gridCol>
                <a:gridCol w="1543370">
                  <a:extLst>
                    <a:ext uri="{9D8B030D-6E8A-4147-A177-3AD203B41FA5}">
                      <a16:colId xmlns:a16="http://schemas.microsoft.com/office/drawing/2014/main" xmlns="" val="1212740632"/>
                    </a:ext>
                  </a:extLst>
                </a:gridCol>
              </a:tblGrid>
              <a:tr h="630895">
                <a:tc>
                  <a:txBody>
                    <a:bodyPr/>
                    <a:lstStyle/>
                    <a:p>
                      <a:pPr marL="210185" marR="0" algn="ctr">
                        <a:lnSpc>
                          <a:spcPts val="1110"/>
                        </a:lnSpc>
                        <a:spcBef>
                          <a:spcPts val="0"/>
                        </a:spcBef>
                        <a:spcAft>
                          <a:spcPts val="0"/>
                        </a:spcAft>
                      </a:pPr>
                      <a:endParaRPr lang="en-US" sz="1200" b="1" dirty="0">
                        <a:solidFill>
                          <a:schemeClr val="tx1"/>
                        </a:solidFill>
                        <a:effectLst/>
                      </a:endParaRPr>
                    </a:p>
                    <a:p>
                      <a:pPr marL="210185" marR="0" algn="ctr">
                        <a:lnSpc>
                          <a:spcPts val="1110"/>
                        </a:lnSpc>
                        <a:spcBef>
                          <a:spcPts val="0"/>
                        </a:spcBef>
                        <a:spcAft>
                          <a:spcPts val="0"/>
                        </a:spcAft>
                      </a:pPr>
                      <a:r>
                        <a:rPr lang="en-US" sz="1200" b="1" dirty="0">
                          <a:solidFill>
                            <a:schemeClr val="tx1"/>
                          </a:solidFill>
                          <a:effectLst/>
                        </a:rPr>
                        <a:t>Output Indicators</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05"/>
                        </a:lnSpc>
                        <a:spcBef>
                          <a:spcPts val="0"/>
                        </a:spcBef>
                        <a:spcAft>
                          <a:spcPts val="0"/>
                        </a:spcAft>
                      </a:pPr>
                      <a:endParaRPr lang="en-US" sz="1200" b="1" dirty="0">
                        <a:solidFill>
                          <a:schemeClr val="tx1"/>
                        </a:solidFill>
                        <a:effectLst/>
                      </a:endParaRPr>
                    </a:p>
                    <a:p>
                      <a:pPr marL="69215" marR="0" algn="ctr">
                        <a:lnSpc>
                          <a:spcPts val="1105"/>
                        </a:lnSpc>
                        <a:spcBef>
                          <a:spcPts val="0"/>
                        </a:spcBef>
                        <a:spcAft>
                          <a:spcPts val="0"/>
                        </a:spcAft>
                      </a:pPr>
                      <a:r>
                        <a:rPr lang="en-US" sz="1200" b="1" dirty="0">
                          <a:solidFill>
                            <a:schemeClr val="tx1"/>
                          </a:solidFill>
                          <a:effectLst/>
                        </a:rPr>
                        <a:t>Annual</a:t>
                      </a:r>
                    </a:p>
                    <a:p>
                      <a:pPr marL="69215" marR="0" algn="ctr">
                        <a:lnSpc>
                          <a:spcPts val="1130"/>
                        </a:lnSpc>
                        <a:spcBef>
                          <a:spcPts val="30"/>
                        </a:spcBef>
                        <a:spcAft>
                          <a:spcPts val="0"/>
                        </a:spcAft>
                      </a:pPr>
                      <a:r>
                        <a:rPr lang="en-US" sz="1200" b="1" dirty="0">
                          <a:solidFill>
                            <a:schemeClr val="tx1"/>
                          </a:solidFill>
                          <a:effectLst/>
                        </a:rPr>
                        <a:t>targets 2023/24</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10"/>
                        </a:lnSpc>
                        <a:spcBef>
                          <a:spcPts val="0"/>
                        </a:spcBef>
                        <a:spcAft>
                          <a:spcPts val="0"/>
                        </a:spcAft>
                      </a:pPr>
                      <a:endParaRPr lang="en-US" sz="1200" b="1" dirty="0">
                        <a:solidFill>
                          <a:schemeClr val="tx1"/>
                        </a:solidFill>
                        <a:effectLst/>
                      </a:endParaRPr>
                    </a:p>
                    <a:p>
                      <a:pPr marL="69215" marR="0" algn="ctr">
                        <a:lnSpc>
                          <a:spcPts val="1110"/>
                        </a:lnSpc>
                        <a:spcBef>
                          <a:spcPts val="0"/>
                        </a:spcBef>
                        <a:spcAft>
                          <a:spcPts val="0"/>
                        </a:spcAft>
                      </a:pPr>
                      <a:r>
                        <a:rPr lang="en-US" sz="1200" b="1" dirty="0">
                          <a:solidFill>
                            <a:schemeClr val="tx1"/>
                          </a:solidFill>
                          <a:effectLst/>
                        </a:rPr>
                        <a:t>Q1</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10"/>
                        </a:lnSpc>
                        <a:spcBef>
                          <a:spcPts val="0"/>
                        </a:spcBef>
                        <a:spcAft>
                          <a:spcPts val="0"/>
                        </a:spcAft>
                      </a:pPr>
                      <a:endParaRPr lang="en-US" sz="1200" b="1" dirty="0">
                        <a:solidFill>
                          <a:schemeClr val="tx1"/>
                        </a:solidFill>
                        <a:effectLst/>
                      </a:endParaRPr>
                    </a:p>
                    <a:p>
                      <a:pPr marL="69215" marR="0" algn="ctr">
                        <a:lnSpc>
                          <a:spcPts val="1110"/>
                        </a:lnSpc>
                        <a:spcBef>
                          <a:spcPts val="0"/>
                        </a:spcBef>
                        <a:spcAft>
                          <a:spcPts val="0"/>
                        </a:spcAft>
                      </a:pPr>
                      <a:r>
                        <a:rPr lang="en-US" sz="1200" b="1" dirty="0">
                          <a:solidFill>
                            <a:schemeClr val="tx1"/>
                          </a:solidFill>
                          <a:effectLst/>
                        </a:rPr>
                        <a:t> Q2</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70485" marR="0" algn="ctr">
                        <a:lnSpc>
                          <a:spcPts val="1110"/>
                        </a:lnSpc>
                        <a:spcBef>
                          <a:spcPts val="0"/>
                        </a:spcBef>
                        <a:spcAft>
                          <a:spcPts val="0"/>
                        </a:spcAft>
                      </a:pPr>
                      <a:endParaRPr lang="en-US" sz="1200" b="1" dirty="0">
                        <a:solidFill>
                          <a:schemeClr val="tx1"/>
                        </a:solidFill>
                        <a:effectLst/>
                      </a:endParaRPr>
                    </a:p>
                    <a:p>
                      <a:pPr marL="70485" marR="0" algn="ctr">
                        <a:lnSpc>
                          <a:spcPts val="1110"/>
                        </a:lnSpc>
                        <a:spcBef>
                          <a:spcPts val="0"/>
                        </a:spcBef>
                        <a:spcAft>
                          <a:spcPts val="0"/>
                        </a:spcAft>
                      </a:pPr>
                      <a:r>
                        <a:rPr lang="en-US" sz="1200" b="1" dirty="0">
                          <a:solidFill>
                            <a:schemeClr val="tx1"/>
                          </a:solidFill>
                          <a:effectLst/>
                        </a:rPr>
                        <a:t>Q3</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8580" marR="0" algn="ctr">
                        <a:lnSpc>
                          <a:spcPts val="1110"/>
                        </a:lnSpc>
                        <a:spcBef>
                          <a:spcPts val="0"/>
                        </a:spcBef>
                        <a:spcAft>
                          <a:spcPts val="0"/>
                        </a:spcAft>
                      </a:pPr>
                      <a:endParaRPr lang="en-US" sz="1200" b="1" dirty="0">
                        <a:solidFill>
                          <a:schemeClr val="tx1"/>
                        </a:solidFill>
                        <a:effectLst/>
                      </a:endParaRPr>
                    </a:p>
                    <a:p>
                      <a:pPr marL="68580" marR="0" algn="ctr">
                        <a:lnSpc>
                          <a:spcPts val="1110"/>
                        </a:lnSpc>
                        <a:spcBef>
                          <a:spcPts val="0"/>
                        </a:spcBef>
                        <a:spcAft>
                          <a:spcPts val="0"/>
                        </a:spcAft>
                      </a:pPr>
                      <a:r>
                        <a:rPr lang="en-US" sz="1200" b="1" dirty="0">
                          <a:solidFill>
                            <a:schemeClr val="tx1"/>
                          </a:solidFill>
                          <a:effectLst/>
                        </a:rPr>
                        <a:t>Q4</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4102082770"/>
                  </a:ext>
                </a:extLst>
              </a:tr>
              <a:tr h="964606">
                <a:tc>
                  <a:txBody>
                    <a:bodyPr/>
                    <a:lstStyle/>
                    <a:p>
                      <a:pPr marL="177800" marR="0" indent="0">
                        <a:lnSpc>
                          <a:spcPct val="107000"/>
                        </a:lnSpc>
                        <a:spcBef>
                          <a:spcPts val="0"/>
                        </a:spcBef>
                        <a:spcAft>
                          <a:spcPts val="800"/>
                        </a:spcAft>
                        <a:tabLst>
                          <a:tab pos="3214370" algn="l"/>
                        </a:tabLst>
                      </a:pPr>
                      <a:r>
                        <a:rPr lang="en-US" sz="1200" b="1" dirty="0">
                          <a:solidFill>
                            <a:schemeClr val="tx1"/>
                          </a:solidFill>
                          <a:effectLst/>
                        </a:rPr>
                        <a:t>KPI 3.4 Number of change management programmes conducted by HR per annum that positively impact/transform the culture of the NSFAS  </a:t>
                      </a:r>
                    </a:p>
                    <a:p>
                      <a:pPr marL="0" marR="0">
                        <a:lnSpc>
                          <a:spcPct val="107000"/>
                        </a:lnSpc>
                        <a:spcBef>
                          <a:spcPts val="0"/>
                        </a:spcBef>
                        <a:spcAft>
                          <a:spcPts val="800"/>
                        </a:spcAft>
                        <a:tabLst>
                          <a:tab pos="3214370" algn="l"/>
                        </a:tabLst>
                      </a:pPr>
                      <a:r>
                        <a:rPr lang="en-US" sz="1200" b="1" dirty="0">
                          <a:solidFill>
                            <a:schemeClr val="tx1"/>
                          </a:solidFill>
                          <a:effectLst/>
                        </a:rPr>
                        <a:t> </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Implement the 4 programmes to change the culture NSFAS </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1 programme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1 programme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1 programme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1 programme</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1032582691"/>
                  </a:ext>
                </a:extLst>
              </a:tr>
              <a:tr h="1307919">
                <a:tc>
                  <a:txBody>
                    <a:bodyPr/>
                    <a:lstStyle/>
                    <a:p>
                      <a:pPr marL="177800" marR="0" indent="0">
                        <a:lnSpc>
                          <a:spcPct val="107000"/>
                        </a:lnSpc>
                        <a:spcBef>
                          <a:spcPts val="0"/>
                        </a:spcBef>
                        <a:spcAft>
                          <a:spcPts val="800"/>
                        </a:spcAft>
                        <a:tabLst>
                          <a:tab pos="3214370" algn="l"/>
                        </a:tabLst>
                      </a:pPr>
                      <a:r>
                        <a:rPr lang="en-US" sz="1200" b="1" dirty="0">
                          <a:solidFill>
                            <a:schemeClr val="tx1"/>
                          </a:solidFill>
                          <a:effectLst/>
                        </a:rPr>
                        <a:t>KPI 3.5 Percentage of employees who signs performance contracts at the beginning of the financial year and have conducted four (4) quarterly performance reviews in line with policy </a:t>
                      </a:r>
                    </a:p>
                    <a:p>
                      <a:pPr marL="0" marR="0">
                        <a:lnSpc>
                          <a:spcPct val="150000"/>
                        </a:lnSpc>
                        <a:spcBef>
                          <a:spcPts val="0"/>
                        </a:spcBef>
                        <a:spcAft>
                          <a:spcPts val="0"/>
                        </a:spcAft>
                      </a:pPr>
                      <a:r>
                        <a:rPr lang="en-US" sz="1200" b="1" dirty="0">
                          <a:solidFill>
                            <a:schemeClr val="tx1"/>
                          </a:solidFill>
                          <a:effectLst/>
                        </a:rPr>
                        <a:t> </a:t>
                      </a:r>
                      <a:endParaRPr lang="en-US" sz="1200" b="1"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100% of the staff complement </a:t>
                      </a:r>
                    </a:p>
                    <a:p>
                      <a:pPr marL="0" marR="0" algn="ctr">
                        <a:lnSpc>
                          <a:spcPct val="150000"/>
                        </a:lnSpc>
                        <a:spcBef>
                          <a:spcPts val="0"/>
                        </a:spcBef>
                        <a:spcAft>
                          <a:spcPts val="800"/>
                        </a:spcAft>
                      </a:pPr>
                      <a:r>
                        <a:rPr lang="en-US" sz="1200" b="0" dirty="0">
                          <a:solidFill>
                            <a:schemeClr val="tx1"/>
                          </a:solidFill>
                          <a:effectLst/>
                        </a:rPr>
                        <a:t>All employees signed performance contracts and are reviewed every quarter </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25% of the staff complement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25% of the staff complement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25% of the staff complement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25% of the staff complement</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3221344843"/>
                  </a:ext>
                </a:extLst>
              </a:tr>
              <a:tr h="1097955">
                <a:tc>
                  <a:txBody>
                    <a:bodyPr/>
                    <a:lstStyle/>
                    <a:p>
                      <a:pPr marL="177800" marR="0" indent="0">
                        <a:lnSpc>
                          <a:spcPct val="107000"/>
                        </a:lnSpc>
                        <a:spcBef>
                          <a:spcPts val="0"/>
                        </a:spcBef>
                        <a:spcAft>
                          <a:spcPts val="800"/>
                        </a:spcAft>
                        <a:tabLst>
                          <a:tab pos="3214370" algn="l"/>
                        </a:tabLst>
                      </a:pPr>
                      <a:r>
                        <a:rPr lang="en-US" sz="1100" b="1" dirty="0">
                          <a:solidFill>
                            <a:schemeClr val="tx1"/>
                          </a:solidFill>
                          <a:effectLst/>
                        </a:rPr>
                        <a:t>KPI 3.6 Percentage of women employed in management positions </a:t>
                      </a:r>
                    </a:p>
                    <a:p>
                      <a:pPr marL="0" marR="0">
                        <a:lnSpc>
                          <a:spcPct val="107000"/>
                        </a:lnSpc>
                        <a:spcBef>
                          <a:spcPts val="0"/>
                        </a:spcBef>
                        <a:spcAft>
                          <a:spcPts val="800"/>
                        </a:spcAft>
                        <a:tabLst>
                          <a:tab pos="3214370" algn="l"/>
                        </a:tabLst>
                      </a:pPr>
                      <a:r>
                        <a:rPr lang="en-US" sz="1100" b="1" dirty="0">
                          <a:solidFill>
                            <a:schemeClr val="tx1"/>
                          </a:solidFill>
                          <a:effectLst/>
                        </a:rPr>
                        <a:t> </a:t>
                      </a:r>
                    </a:p>
                    <a:p>
                      <a:pPr marL="0" marR="0">
                        <a:lnSpc>
                          <a:spcPct val="150000"/>
                        </a:lnSpc>
                        <a:spcBef>
                          <a:spcPts val="0"/>
                        </a:spcBef>
                        <a:spcAft>
                          <a:spcPts val="0"/>
                        </a:spcAft>
                      </a:pPr>
                      <a:r>
                        <a:rPr lang="en-US" sz="1100" b="1" dirty="0">
                          <a:solidFill>
                            <a:schemeClr val="tx1"/>
                          </a:solidFill>
                          <a:effectLst/>
                        </a:rPr>
                        <a:t> </a:t>
                      </a:r>
                      <a:endParaRPr lang="en-US" sz="11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To reach the 50% target of women appointed in Band D and E management positions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 10% women appointed in management position</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15% women appointed in management position</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15% women appointed in management position</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 10% women appointed in management position</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264175151"/>
                  </a:ext>
                </a:extLst>
              </a:tr>
              <a:tr h="1352225">
                <a:tc>
                  <a:txBody>
                    <a:bodyPr/>
                    <a:lstStyle/>
                    <a:p>
                      <a:pPr marL="177800" marR="0" indent="0">
                        <a:lnSpc>
                          <a:spcPct val="107000"/>
                        </a:lnSpc>
                        <a:spcBef>
                          <a:spcPts val="0"/>
                        </a:spcBef>
                        <a:spcAft>
                          <a:spcPts val="800"/>
                        </a:spcAft>
                        <a:tabLst>
                          <a:tab pos="3214370" algn="l"/>
                        </a:tabLst>
                      </a:pPr>
                      <a:r>
                        <a:rPr lang="en-US" sz="1100" b="1" dirty="0">
                          <a:solidFill>
                            <a:schemeClr val="tx1"/>
                          </a:solidFill>
                          <a:effectLst/>
                        </a:rPr>
                        <a:t>KPI 4.1 Approved NSFAS Eligibility Criteria and Conditions for Financial Aid released before the start of registration at institutions</a:t>
                      </a:r>
                    </a:p>
                    <a:p>
                      <a:pPr marL="0" marR="0">
                        <a:lnSpc>
                          <a:spcPct val="150000"/>
                        </a:lnSpc>
                        <a:spcBef>
                          <a:spcPts val="0"/>
                        </a:spcBef>
                        <a:spcAft>
                          <a:spcPts val="0"/>
                        </a:spcAft>
                      </a:pPr>
                      <a:r>
                        <a:rPr lang="en-US" sz="1100" b="1" dirty="0">
                          <a:solidFill>
                            <a:schemeClr val="tx1"/>
                          </a:solidFill>
                          <a:effectLst/>
                        </a:rPr>
                        <a:t> </a:t>
                      </a:r>
                      <a:endParaRPr lang="en-US" sz="11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Once off – Annually </a:t>
                      </a:r>
                    </a:p>
                    <a:p>
                      <a:pPr marL="0" marR="0" algn="ctr">
                        <a:lnSpc>
                          <a:spcPct val="150000"/>
                        </a:lnSpc>
                        <a:spcBef>
                          <a:spcPts val="0"/>
                        </a:spcBef>
                        <a:spcAft>
                          <a:spcPts val="800"/>
                        </a:spcAft>
                      </a:pPr>
                      <a:r>
                        <a:rPr lang="en-US" sz="1100" b="0" dirty="0">
                          <a:solidFill>
                            <a:schemeClr val="tx1"/>
                          </a:solidFill>
                          <a:effectLst/>
                        </a:rPr>
                        <a:t>NSFAS Eligibility Criteria issued before the earliest Registration Date of any institution of higher learning.</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n/a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n/a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n/a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n/a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465864144"/>
                  </a:ext>
                </a:extLst>
              </a:tr>
            </a:tbl>
          </a:graphicData>
        </a:graphic>
      </p:graphicFrame>
      <p:sp>
        <p:nvSpPr>
          <p:cNvPr id="2" name="Title 1">
            <a:extLst>
              <a:ext uri="{FF2B5EF4-FFF2-40B4-BE49-F238E27FC236}">
                <a16:creationId xmlns:a16="http://schemas.microsoft.com/office/drawing/2014/main" xmlns="" id="{A26DBABF-37D4-9BD1-D735-6EF6CE30542F}"/>
              </a:ext>
            </a:extLst>
          </p:cNvPr>
          <p:cNvSpPr txBox="1">
            <a:spLocks/>
          </p:cNvSpPr>
          <p:nvPr/>
        </p:nvSpPr>
        <p:spPr>
          <a:xfrm>
            <a:off x="1571104" y="106878"/>
            <a:ext cx="8578735" cy="698831"/>
          </a:xfrm>
          <a:prstGeom prst="rect">
            <a:avLst/>
          </a:prstGeom>
          <a:solidFill>
            <a:srgbClr val="D36E28"/>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auto">
              <a:spcAft>
                <a:spcPts val="0"/>
              </a:spcAft>
              <a:defRPr/>
            </a:pPr>
            <a:endParaRPr lang="en-ZA" sz="1600" b="1" dirty="0">
              <a:solidFill>
                <a:prstClr val="white"/>
              </a:solidFill>
              <a:latin typeface="Arial" panose="020B0604020202020204" pitchFamily="34" charset="0"/>
              <a:cs typeface="Arial" panose="020B0604020202020204" pitchFamily="34" charset="0"/>
            </a:endParaRPr>
          </a:p>
          <a:p>
            <a:pPr fontAlgn="auto">
              <a:spcAft>
                <a:spcPts val="0"/>
              </a:spcAft>
              <a:defRPr/>
            </a:pPr>
            <a:r>
              <a:rPr lang="en-ZA" sz="1800" b="1" dirty="0">
                <a:solidFill>
                  <a:prstClr val="white"/>
                </a:solidFill>
                <a:latin typeface="Arial" panose="020B0604020202020204" pitchFamily="34" charset="0"/>
                <a:cs typeface="Arial" panose="020B0604020202020204" pitchFamily="34" charset="0"/>
              </a:rPr>
              <a:t>6. Continued…</a:t>
            </a:r>
            <a:r>
              <a:rPr lang="en-US" sz="1800" b="1" dirty="0">
                <a:solidFill>
                  <a:srgbClr val="FFFFFF"/>
                </a:solidFill>
                <a:effectLst/>
                <a:latin typeface="Arial" panose="020B0604020202020204" pitchFamily="34" charset="0"/>
                <a:ea typeface="Arial" panose="020B0604020202020204" pitchFamily="34" charset="0"/>
              </a:rPr>
              <a:t>output INDICATORS: ANNUAL AND QUARTERLY TARGETS </a:t>
            </a:r>
            <a:r>
              <a:rPr lang="en-ZA" sz="1800" b="1" dirty="0">
                <a:solidFill>
                  <a:srgbClr val="FFFFFF"/>
                </a:solidFill>
                <a:latin typeface="Arial" panose="020B0604020202020204" pitchFamily="34" charset="0"/>
                <a:cs typeface="Arial" panose="020B0604020202020204" pitchFamily="34" charset="0"/>
              </a:rPr>
              <a:t> </a:t>
            </a:r>
            <a:r>
              <a:rPr kumimoji="0" lang="en-ZA" sz="18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90000"/>
              </a:lnSpc>
              <a:spcBef>
                <a:spcPct val="0"/>
              </a:spcBef>
              <a:spcAft>
                <a:spcPts val="0"/>
              </a:spcAft>
              <a:buClrTx/>
              <a:buSzTx/>
              <a:buFontTx/>
              <a:buNone/>
              <a:tabLst/>
              <a:defRPr/>
            </a:pPr>
            <a:r>
              <a:rPr lang="en-ZA" sz="1800" b="1" dirty="0">
                <a:solidFill>
                  <a:prstClr val="white"/>
                </a:solidFill>
                <a:latin typeface="Arial" panose="020B0604020202020204" pitchFamily="34" charset="0"/>
                <a:cs typeface="Arial" panose="020B0604020202020204" pitchFamily="34" charset="0"/>
              </a:rPr>
              <a:t> </a:t>
            </a:r>
            <a:r>
              <a:rPr kumimoji="0" lang="en-ZA" sz="18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3768621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571104" y="315515"/>
            <a:ext cx="8578735" cy="490194"/>
          </a:xfrm>
          <a:prstGeom prst="rect">
            <a:avLst/>
          </a:prstGeom>
          <a:solidFill>
            <a:srgbClr val="D36E28"/>
          </a:solidFill>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auto">
              <a:spcAft>
                <a:spcPts val="0"/>
              </a:spcAft>
              <a:defRPr/>
            </a:pPr>
            <a:r>
              <a:rPr lang="en-ZA" sz="2000" b="1" dirty="0">
                <a:solidFill>
                  <a:prstClr val="white"/>
                </a:solidFill>
                <a:latin typeface="Arial" panose="020B0604020202020204" pitchFamily="34" charset="0"/>
                <a:cs typeface="Arial" panose="020B0604020202020204" pitchFamily="34" charset="0"/>
              </a:rPr>
              <a:t>5. </a:t>
            </a:r>
            <a:r>
              <a:rPr lang="en-ZA" sz="2400" b="1" dirty="0">
                <a:solidFill>
                  <a:prstClr val="white"/>
                </a:solidFill>
                <a:latin typeface="Arial" panose="020B0604020202020204" pitchFamily="34" charset="0"/>
                <a:cs typeface="Arial" panose="020B0604020202020204" pitchFamily="34" charset="0"/>
              </a:rPr>
              <a:t>Continued…</a:t>
            </a:r>
            <a:r>
              <a:rPr lang="en-US" sz="2400" b="1" dirty="0">
                <a:solidFill>
                  <a:srgbClr val="FFFFFF"/>
                </a:solidFill>
                <a:effectLst/>
                <a:latin typeface="Arial" panose="020B0604020202020204" pitchFamily="34" charset="0"/>
                <a:ea typeface="Arial" panose="020B0604020202020204" pitchFamily="34" charset="0"/>
              </a:rPr>
              <a:t>output INDICATORS: ANNUAL AND QUARTERLY TARGETS </a:t>
            </a:r>
            <a:r>
              <a:rPr lang="en-ZA" sz="2400" b="1" dirty="0">
                <a:solidFill>
                  <a:srgbClr val="FFFFFF"/>
                </a:solidFill>
                <a:latin typeface="Arial" panose="020B0604020202020204" pitchFamily="34" charset="0"/>
                <a:cs typeface="Arial" panose="020B0604020202020204" pitchFamily="34" charset="0"/>
              </a:rPr>
              <a:t> </a:t>
            </a:r>
            <a:r>
              <a:rPr kumimoji="0" lang="en-ZA" sz="24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a:solidFill>
                  <a:prstClr val="white"/>
                </a:solidFill>
                <a:latin typeface="Arial" panose="020B0604020202020204" pitchFamily="34" charset="0"/>
                <a:cs typeface="Arial" panose="020B0604020202020204" pitchFamily="34" charset="0"/>
              </a:rPr>
              <a:t>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graphicFrame>
        <p:nvGraphicFramePr>
          <p:cNvPr id="2" name="Table 1">
            <a:extLst>
              <a:ext uri="{FF2B5EF4-FFF2-40B4-BE49-F238E27FC236}">
                <a16:creationId xmlns:a16="http://schemas.microsoft.com/office/drawing/2014/main" xmlns="" id="{5A02BFE2-619F-0ED6-B7CA-CC7C90568298}"/>
              </a:ext>
            </a:extLst>
          </p:cNvPr>
          <p:cNvGraphicFramePr>
            <a:graphicFrameLocks noGrp="1"/>
          </p:cNvGraphicFramePr>
          <p:nvPr>
            <p:extLst>
              <p:ext uri="{D42A27DB-BD31-4B8C-83A1-F6EECF244321}">
                <p14:modId xmlns:p14="http://schemas.microsoft.com/office/powerpoint/2010/main" xmlns="" val="2690882223"/>
              </p:ext>
            </p:extLst>
          </p:nvPr>
        </p:nvGraphicFramePr>
        <p:xfrm>
          <a:off x="158750" y="1371930"/>
          <a:ext cx="11874500" cy="4675365"/>
        </p:xfrm>
        <a:graphic>
          <a:graphicData uri="http://schemas.openxmlformats.org/drawingml/2006/table">
            <a:tbl>
              <a:tblPr firstRow="1" firstCol="1" lastRow="1" lastCol="1" bandRow="1" bandCol="1">
                <a:tableStyleId>{5940675A-B579-460E-94D1-54222C63F5DA}</a:tableStyleId>
              </a:tblPr>
              <a:tblGrid>
                <a:gridCol w="3691231">
                  <a:extLst>
                    <a:ext uri="{9D8B030D-6E8A-4147-A177-3AD203B41FA5}">
                      <a16:colId xmlns:a16="http://schemas.microsoft.com/office/drawing/2014/main" xmlns="" val="719138256"/>
                    </a:ext>
                  </a:extLst>
                </a:gridCol>
                <a:gridCol w="2677706">
                  <a:extLst>
                    <a:ext uri="{9D8B030D-6E8A-4147-A177-3AD203B41FA5}">
                      <a16:colId xmlns:a16="http://schemas.microsoft.com/office/drawing/2014/main" xmlns="" val="997509820"/>
                    </a:ext>
                  </a:extLst>
                </a:gridCol>
                <a:gridCol w="1388904">
                  <a:extLst>
                    <a:ext uri="{9D8B030D-6E8A-4147-A177-3AD203B41FA5}">
                      <a16:colId xmlns:a16="http://schemas.microsoft.com/office/drawing/2014/main" xmlns="" val="1719842450"/>
                    </a:ext>
                  </a:extLst>
                </a:gridCol>
                <a:gridCol w="1326340">
                  <a:extLst>
                    <a:ext uri="{9D8B030D-6E8A-4147-A177-3AD203B41FA5}">
                      <a16:colId xmlns:a16="http://schemas.microsoft.com/office/drawing/2014/main" xmlns="" val="3338067457"/>
                    </a:ext>
                  </a:extLst>
                </a:gridCol>
                <a:gridCol w="1493679">
                  <a:extLst>
                    <a:ext uri="{9D8B030D-6E8A-4147-A177-3AD203B41FA5}">
                      <a16:colId xmlns:a16="http://schemas.microsoft.com/office/drawing/2014/main" xmlns="" val="78803069"/>
                    </a:ext>
                  </a:extLst>
                </a:gridCol>
                <a:gridCol w="1296640">
                  <a:extLst>
                    <a:ext uri="{9D8B030D-6E8A-4147-A177-3AD203B41FA5}">
                      <a16:colId xmlns:a16="http://schemas.microsoft.com/office/drawing/2014/main" xmlns="" val="1863267425"/>
                    </a:ext>
                  </a:extLst>
                </a:gridCol>
              </a:tblGrid>
              <a:tr h="403390">
                <a:tc>
                  <a:txBody>
                    <a:bodyPr/>
                    <a:lstStyle/>
                    <a:p>
                      <a:pPr marL="210185" marR="0" algn="ctr">
                        <a:lnSpc>
                          <a:spcPts val="1110"/>
                        </a:lnSpc>
                        <a:spcBef>
                          <a:spcPts val="0"/>
                        </a:spcBef>
                        <a:spcAft>
                          <a:spcPts val="0"/>
                        </a:spcAft>
                      </a:pPr>
                      <a:endParaRPr lang="en-US" sz="1200" b="1" dirty="0">
                        <a:solidFill>
                          <a:schemeClr val="tx1"/>
                        </a:solidFill>
                        <a:effectLst/>
                      </a:endParaRPr>
                    </a:p>
                    <a:p>
                      <a:pPr marL="210185" marR="0" algn="ctr">
                        <a:lnSpc>
                          <a:spcPts val="1110"/>
                        </a:lnSpc>
                        <a:spcBef>
                          <a:spcPts val="0"/>
                        </a:spcBef>
                        <a:spcAft>
                          <a:spcPts val="0"/>
                        </a:spcAft>
                      </a:pPr>
                      <a:r>
                        <a:rPr lang="en-US" sz="1200" b="1" dirty="0">
                          <a:solidFill>
                            <a:schemeClr val="tx1"/>
                          </a:solidFill>
                          <a:effectLst/>
                        </a:rPr>
                        <a:t>Output Indicators</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05"/>
                        </a:lnSpc>
                        <a:spcBef>
                          <a:spcPts val="0"/>
                        </a:spcBef>
                        <a:spcAft>
                          <a:spcPts val="0"/>
                        </a:spcAft>
                      </a:pPr>
                      <a:endParaRPr lang="en-US" sz="1200" b="1" dirty="0">
                        <a:solidFill>
                          <a:schemeClr val="tx1"/>
                        </a:solidFill>
                        <a:effectLst/>
                      </a:endParaRPr>
                    </a:p>
                    <a:p>
                      <a:pPr marL="69215" marR="0" algn="ctr">
                        <a:lnSpc>
                          <a:spcPts val="1105"/>
                        </a:lnSpc>
                        <a:spcBef>
                          <a:spcPts val="0"/>
                        </a:spcBef>
                        <a:spcAft>
                          <a:spcPts val="0"/>
                        </a:spcAft>
                      </a:pPr>
                      <a:r>
                        <a:rPr lang="en-US" sz="1200" b="1" dirty="0">
                          <a:solidFill>
                            <a:schemeClr val="tx1"/>
                          </a:solidFill>
                          <a:effectLst/>
                        </a:rPr>
                        <a:t>Annual</a:t>
                      </a:r>
                    </a:p>
                    <a:p>
                      <a:pPr marL="69215" marR="0" algn="ctr">
                        <a:lnSpc>
                          <a:spcPts val="1130"/>
                        </a:lnSpc>
                        <a:spcBef>
                          <a:spcPts val="30"/>
                        </a:spcBef>
                        <a:spcAft>
                          <a:spcPts val="0"/>
                        </a:spcAft>
                      </a:pPr>
                      <a:r>
                        <a:rPr lang="en-US" sz="1200" b="1" dirty="0">
                          <a:solidFill>
                            <a:schemeClr val="tx1"/>
                          </a:solidFill>
                          <a:effectLst/>
                        </a:rPr>
                        <a:t>targets 2023/24</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10"/>
                        </a:lnSpc>
                        <a:spcBef>
                          <a:spcPts val="0"/>
                        </a:spcBef>
                        <a:spcAft>
                          <a:spcPts val="0"/>
                        </a:spcAft>
                      </a:pPr>
                      <a:endParaRPr lang="en-US" sz="1200" b="1" dirty="0">
                        <a:solidFill>
                          <a:schemeClr val="tx1"/>
                        </a:solidFill>
                        <a:effectLst/>
                      </a:endParaRPr>
                    </a:p>
                    <a:p>
                      <a:pPr marL="69215" marR="0" algn="ctr">
                        <a:lnSpc>
                          <a:spcPts val="1110"/>
                        </a:lnSpc>
                        <a:spcBef>
                          <a:spcPts val="0"/>
                        </a:spcBef>
                        <a:spcAft>
                          <a:spcPts val="0"/>
                        </a:spcAft>
                      </a:pPr>
                      <a:r>
                        <a:rPr lang="en-US" sz="1200" b="1" dirty="0">
                          <a:solidFill>
                            <a:schemeClr val="tx1"/>
                          </a:solidFill>
                          <a:effectLst/>
                        </a:rPr>
                        <a:t>Q1</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10"/>
                        </a:lnSpc>
                        <a:spcBef>
                          <a:spcPts val="0"/>
                        </a:spcBef>
                        <a:spcAft>
                          <a:spcPts val="0"/>
                        </a:spcAft>
                      </a:pPr>
                      <a:endParaRPr lang="en-US" sz="1200" b="1" dirty="0">
                        <a:solidFill>
                          <a:schemeClr val="tx1"/>
                        </a:solidFill>
                        <a:effectLst/>
                      </a:endParaRPr>
                    </a:p>
                    <a:p>
                      <a:pPr marL="69215" marR="0" algn="ctr">
                        <a:lnSpc>
                          <a:spcPts val="1110"/>
                        </a:lnSpc>
                        <a:spcBef>
                          <a:spcPts val="0"/>
                        </a:spcBef>
                        <a:spcAft>
                          <a:spcPts val="0"/>
                        </a:spcAft>
                      </a:pPr>
                      <a:r>
                        <a:rPr lang="en-US" sz="1200" b="1" dirty="0">
                          <a:solidFill>
                            <a:schemeClr val="tx1"/>
                          </a:solidFill>
                          <a:effectLst/>
                        </a:rPr>
                        <a:t> Q2</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70485" marR="0" algn="ctr">
                        <a:lnSpc>
                          <a:spcPts val="1110"/>
                        </a:lnSpc>
                        <a:spcBef>
                          <a:spcPts val="0"/>
                        </a:spcBef>
                        <a:spcAft>
                          <a:spcPts val="0"/>
                        </a:spcAft>
                      </a:pPr>
                      <a:endParaRPr lang="en-US" sz="1200" b="1" dirty="0">
                        <a:solidFill>
                          <a:schemeClr val="tx1"/>
                        </a:solidFill>
                        <a:effectLst/>
                      </a:endParaRPr>
                    </a:p>
                    <a:p>
                      <a:pPr marL="70485" marR="0" algn="ctr">
                        <a:lnSpc>
                          <a:spcPts val="1110"/>
                        </a:lnSpc>
                        <a:spcBef>
                          <a:spcPts val="0"/>
                        </a:spcBef>
                        <a:spcAft>
                          <a:spcPts val="0"/>
                        </a:spcAft>
                      </a:pPr>
                      <a:r>
                        <a:rPr lang="en-US" sz="1200" b="1" dirty="0">
                          <a:solidFill>
                            <a:schemeClr val="tx1"/>
                          </a:solidFill>
                          <a:effectLst/>
                        </a:rPr>
                        <a:t>Q3</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8580" marR="0" algn="ctr">
                        <a:lnSpc>
                          <a:spcPts val="1110"/>
                        </a:lnSpc>
                        <a:spcBef>
                          <a:spcPts val="0"/>
                        </a:spcBef>
                        <a:spcAft>
                          <a:spcPts val="0"/>
                        </a:spcAft>
                      </a:pPr>
                      <a:endParaRPr lang="en-US" sz="1200" b="1" dirty="0">
                        <a:solidFill>
                          <a:schemeClr val="tx1"/>
                        </a:solidFill>
                        <a:effectLst/>
                      </a:endParaRPr>
                    </a:p>
                    <a:p>
                      <a:pPr marL="68580" marR="0" algn="ctr">
                        <a:lnSpc>
                          <a:spcPts val="1110"/>
                        </a:lnSpc>
                        <a:spcBef>
                          <a:spcPts val="0"/>
                        </a:spcBef>
                        <a:spcAft>
                          <a:spcPts val="0"/>
                        </a:spcAft>
                      </a:pPr>
                      <a:r>
                        <a:rPr lang="en-US" sz="1200" b="1" dirty="0">
                          <a:solidFill>
                            <a:schemeClr val="tx1"/>
                          </a:solidFill>
                          <a:effectLst/>
                        </a:rPr>
                        <a:t>Q4</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2115171155"/>
                  </a:ext>
                </a:extLst>
              </a:tr>
              <a:tr h="988418">
                <a:tc>
                  <a:txBody>
                    <a:bodyPr/>
                    <a:lstStyle/>
                    <a:p>
                      <a:pPr marL="114300" marR="0" indent="0">
                        <a:lnSpc>
                          <a:spcPct val="107000"/>
                        </a:lnSpc>
                        <a:spcBef>
                          <a:spcPts val="0"/>
                        </a:spcBef>
                        <a:spcAft>
                          <a:spcPts val="800"/>
                        </a:spcAft>
                      </a:pPr>
                      <a:r>
                        <a:rPr lang="en-US" sz="1100" b="1" dirty="0">
                          <a:solidFill>
                            <a:schemeClr val="tx1"/>
                          </a:solidFill>
                          <a:effectLst/>
                        </a:rPr>
                        <a:t>KPI 4.2 Percentage of prospective SASSA beneficiary applicants that applied for funding</a:t>
                      </a:r>
                    </a:p>
                    <a:p>
                      <a:pPr marL="0" marR="0">
                        <a:lnSpc>
                          <a:spcPct val="150000"/>
                        </a:lnSpc>
                        <a:spcBef>
                          <a:spcPts val="0"/>
                        </a:spcBef>
                        <a:spcAft>
                          <a:spcPts val="0"/>
                        </a:spcAft>
                      </a:pPr>
                      <a:r>
                        <a:rPr lang="en-ZA" sz="1100" b="1" kern="1200" dirty="0">
                          <a:solidFill>
                            <a:schemeClr val="tx1"/>
                          </a:solidFill>
                          <a:effectLst/>
                        </a:rPr>
                        <a:t> </a:t>
                      </a:r>
                      <a:endParaRPr lang="en-US" sz="11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dirty="0">
                          <a:solidFill>
                            <a:schemeClr val="tx1"/>
                          </a:solidFill>
                          <a:effectLst/>
                        </a:rPr>
                        <a:t>Once off – Annually </a:t>
                      </a:r>
                    </a:p>
                    <a:p>
                      <a:pPr marL="0" marR="0" algn="ctr">
                        <a:lnSpc>
                          <a:spcPct val="150000"/>
                        </a:lnSpc>
                        <a:spcBef>
                          <a:spcPts val="0"/>
                        </a:spcBef>
                        <a:spcAft>
                          <a:spcPts val="800"/>
                        </a:spcAft>
                      </a:pPr>
                      <a:r>
                        <a:rPr lang="en-US" sz="1100" dirty="0">
                          <a:solidFill>
                            <a:schemeClr val="tx1"/>
                          </a:solidFill>
                          <a:effectLst/>
                        </a:rPr>
                        <a:t>44% of the Matric Registered SASSA Beneficiaries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dirty="0">
                          <a:solidFill>
                            <a:schemeClr val="tx1"/>
                          </a:solidFill>
                          <a:effectLst/>
                        </a:rPr>
                        <a:t>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dirty="0">
                          <a:solidFill>
                            <a:schemeClr val="tx1"/>
                          </a:solidFill>
                          <a:effectLst/>
                        </a:rPr>
                        <a:t>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dirty="0">
                          <a:solidFill>
                            <a:schemeClr val="tx1"/>
                          </a:solidFill>
                          <a:effectLst/>
                        </a:rPr>
                        <a:t>n/a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n/a </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034481509"/>
                  </a:ext>
                </a:extLst>
              </a:tr>
              <a:tr h="798459">
                <a:tc>
                  <a:txBody>
                    <a:bodyPr/>
                    <a:lstStyle/>
                    <a:p>
                      <a:pPr marL="114300" marR="0" indent="0">
                        <a:lnSpc>
                          <a:spcPct val="107000"/>
                        </a:lnSpc>
                        <a:spcBef>
                          <a:spcPts val="0"/>
                        </a:spcBef>
                        <a:spcAft>
                          <a:spcPts val="800"/>
                        </a:spcAft>
                      </a:pPr>
                      <a:r>
                        <a:rPr lang="en-US" sz="1100" b="1" dirty="0">
                          <a:solidFill>
                            <a:schemeClr val="tx1"/>
                          </a:solidFill>
                          <a:effectLst/>
                        </a:rPr>
                        <a:t>KPI 4.3 Research Studies on eligible cohorts of NSFAS Beneficiaries in targeted areas  </a:t>
                      </a:r>
                    </a:p>
                    <a:p>
                      <a:pPr marL="0" marR="0">
                        <a:lnSpc>
                          <a:spcPct val="150000"/>
                        </a:lnSpc>
                        <a:spcBef>
                          <a:spcPts val="0"/>
                        </a:spcBef>
                        <a:spcAft>
                          <a:spcPts val="0"/>
                        </a:spcAft>
                      </a:pPr>
                      <a:r>
                        <a:rPr lang="en-US" sz="1100" b="1" dirty="0">
                          <a:solidFill>
                            <a:schemeClr val="tx1"/>
                          </a:solidFill>
                          <a:effectLst/>
                        </a:rPr>
                        <a:t> </a:t>
                      </a:r>
                      <a:endParaRPr lang="en-US" sz="11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100" dirty="0">
                          <a:solidFill>
                            <a:schemeClr val="tx1"/>
                          </a:solidFill>
                          <a:effectLst/>
                        </a:rPr>
                        <a:t>4 X  </a:t>
                      </a:r>
                    </a:p>
                    <a:p>
                      <a:pPr marL="0" marR="0" algn="ctr">
                        <a:lnSpc>
                          <a:spcPct val="107000"/>
                        </a:lnSpc>
                        <a:spcBef>
                          <a:spcPts val="0"/>
                        </a:spcBef>
                        <a:spcAft>
                          <a:spcPts val="0"/>
                        </a:spcAft>
                      </a:pPr>
                      <a:r>
                        <a:rPr lang="en-US" sz="1100" strike="noStrike" dirty="0">
                          <a:solidFill>
                            <a:schemeClr val="tx1"/>
                          </a:solidFill>
                          <a:effectLst/>
                        </a:rPr>
                        <a:t>Research reports to enhance operational efficiencies at    NSFAS </a:t>
                      </a:r>
                      <a:endParaRPr lang="en-US" sz="1100" strike="noStrik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dirty="0">
                          <a:solidFill>
                            <a:schemeClr val="tx1"/>
                          </a:solidFill>
                          <a:effectLst/>
                        </a:rPr>
                        <a:t>1 X Research Report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dirty="0">
                          <a:solidFill>
                            <a:schemeClr val="tx1"/>
                          </a:solidFill>
                          <a:effectLst/>
                        </a:rPr>
                        <a:t>1 X Research Report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dirty="0">
                          <a:solidFill>
                            <a:schemeClr val="tx1"/>
                          </a:solidFill>
                          <a:effectLst/>
                        </a:rPr>
                        <a:t>1 X Research Report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b="0" dirty="0">
                          <a:solidFill>
                            <a:schemeClr val="tx1"/>
                          </a:solidFill>
                          <a:effectLst/>
                        </a:rPr>
                        <a:t>1 X Research Report</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795962773"/>
                  </a:ext>
                </a:extLst>
              </a:tr>
              <a:tr h="1234859">
                <a:tc>
                  <a:txBody>
                    <a:bodyPr/>
                    <a:lstStyle/>
                    <a:p>
                      <a:pPr marL="114300" marR="0" indent="0">
                        <a:lnSpc>
                          <a:spcPct val="107000"/>
                        </a:lnSpc>
                        <a:spcBef>
                          <a:spcPts val="0"/>
                        </a:spcBef>
                        <a:spcAft>
                          <a:spcPts val="800"/>
                        </a:spcAft>
                      </a:pPr>
                      <a:r>
                        <a:rPr lang="en-US" sz="1100" b="1" dirty="0">
                          <a:solidFill>
                            <a:schemeClr val="tx1"/>
                          </a:solidFill>
                          <a:effectLst/>
                        </a:rPr>
                        <a:t>KPI 4.4 Number of students receiving NSFAS bursaries annually</a:t>
                      </a:r>
                    </a:p>
                    <a:p>
                      <a:pPr marL="0" marR="0">
                        <a:lnSpc>
                          <a:spcPct val="150000"/>
                        </a:lnSpc>
                        <a:spcBef>
                          <a:spcPts val="0"/>
                        </a:spcBef>
                        <a:spcAft>
                          <a:spcPts val="0"/>
                        </a:spcAft>
                      </a:pPr>
                      <a:r>
                        <a:rPr lang="en-ZA" sz="1100" b="1" kern="1200" dirty="0">
                          <a:solidFill>
                            <a:schemeClr val="tx1"/>
                          </a:solidFill>
                          <a:effectLst/>
                          <a:highlight>
                            <a:srgbClr val="FFFF00"/>
                          </a:highlight>
                        </a:rPr>
                        <a:t> </a:t>
                      </a:r>
                      <a:endParaRPr lang="en-US" sz="11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100" dirty="0">
                          <a:solidFill>
                            <a:schemeClr val="tx1"/>
                          </a:solidFill>
                          <a:effectLst/>
                        </a:rPr>
                        <a:t>Once off  - Annual Target  </a:t>
                      </a:r>
                    </a:p>
                    <a:p>
                      <a:pPr marL="0" marR="0" algn="ctr">
                        <a:lnSpc>
                          <a:spcPct val="150000"/>
                        </a:lnSpc>
                        <a:spcBef>
                          <a:spcPts val="0"/>
                        </a:spcBef>
                        <a:spcAft>
                          <a:spcPts val="800"/>
                        </a:spcAft>
                      </a:pPr>
                      <a:r>
                        <a:rPr lang="en-US" sz="1100" dirty="0">
                          <a:solidFill>
                            <a:schemeClr val="tx1"/>
                          </a:solidFill>
                          <a:effectLst/>
                        </a:rPr>
                        <a:t>• TVET 346,258</a:t>
                      </a:r>
                    </a:p>
                    <a:p>
                      <a:pPr marL="0" marR="0" algn="ctr">
                        <a:lnSpc>
                          <a:spcPct val="150000"/>
                        </a:lnSpc>
                        <a:spcBef>
                          <a:spcPts val="0"/>
                        </a:spcBef>
                        <a:spcAft>
                          <a:spcPts val="800"/>
                        </a:spcAft>
                      </a:pPr>
                      <a:r>
                        <a:rPr lang="en-US" sz="1100" dirty="0">
                          <a:solidFill>
                            <a:schemeClr val="tx1"/>
                          </a:solidFill>
                          <a:effectLst/>
                        </a:rPr>
                        <a:t>•Universities 439,659</a:t>
                      </a:r>
                    </a:p>
                    <a:p>
                      <a:pPr marL="0" marR="0" algn="ctr">
                        <a:lnSpc>
                          <a:spcPct val="150000"/>
                        </a:lnSpc>
                        <a:spcBef>
                          <a:spcPts val="0"/>
                        </a:spcBef>
                        <a:spcAft>
                          <a:spcPts val="0"/>
                        </a:spcAft>
                      </a:pPr>
                      <a:r>
                        <a:rPr lang="en-US" sz="1100" dirty="0">
                          <a:solidFill>
                            <a:schemeClr val="tx1"/>
                          </a:solidFill>
                          <a:effectLst/>
                        </a:rPr>
                        <a:t>•Other Funder 15,000</a:t>
                      </a:r>
                      <a:endParaRPr lang="en-US"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0"/>
                        </a:spcAft>
                      </a:pPr>
                      <a:r>
                        <a:rPr lang="en-US" sz="1100" dirty="0">
                          <a:solidFill>
                            <a:schemeClr val="tx1"/>
                          </a:solidFill>
                          <a:effectLst/>
                        </a:rPr>
                        <a:t>n/a</a:t>
                      </a:r>
                      <a:endParaRPr lang="en-US"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26035" algn="ctr">
                        <a:lnSpc>
                          <a:spcPct val="150000"/>
                        </a:lnSpc>
                        <a:spcBef>
                          <a:spcPts val="0"/>
                        </a:spcBef>
                        <a:spcAft>
                          <a:spcPts val="0"/>
                        </a:spcAft>
                      </a:pPr>
                      <a:r>
                        <a:rPr lang="en-US" sz="1100" dirty="0">
                          <a:solidFill>
                            <a:schemeClr val="tx1"/>
                          </a:solidFill>
                          <a:effectLst/>
                        </a:rPr>
                        <a:t>n/a</a:t>
                      </a:r>
                      <a:endParaRPr lang="en-US"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0"/>
                        </a:spcAft>
                      </a:pPr>
                      <a:r>
                        <a:rPr lang="en-US" sz="1100" dirty="0">
                          <a:solidFill>
                            <a:schemeClr val="tx1"/>
                          </a:solidFill>
                          <a:effectLst/>
                        </a:rPr>
                        <a:t>n/a</a:t>
                      </a:r>
                      <a:endParaRPr lang="en-US"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0"/>
                        </a:spcAft>
                      </a:pPr>
                      <a:r>
                        <a:rPr lang="en-US" sz="1100" b="0" dirty="0">
                          <a:solidFill>
                            <a:schemeClr val="tx1"/>
                          </a:solidFill>
                          <a:effectLst/>
                        </a:rPr>
                        <a:t>n/a</a:t>
                      </a:r>
                      <a:endParaRPr lang="en-US" sz="1100" b="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223751185"/>
                  </a:ext>
                </a:extLst>
              </a:tr>
              <a:tr h="988418">
                <a:tc>
                  <a:txBody>
                    <a:bodyPr/>
                    <a:lstStyle/>
                    <a:p>
                      <a:pPr marL="114300" marR="0" indent="0">
                        <a:lnSpc>
                          <a:spcPct val="107000"/>
                        </a:lnSpc>
                        <a:spcBef>
                          <a:spcPts val="0"/>
                        </a:spcBef>
                        <a:spcAft>
                          <a:spcPts val="800"/>
                        </a:spcAft>
                      </a:pPr>
                      <a:r>
                        <a:rPr lang="en-US" sz="1200" b="1" dirty="0">
                          <a:solidFill>
                            <a:schemeClr val="tx1"/>
                          </a:solidFill>
                          <a:effectLst/>
                        </a:rPr>
                        <a:t>KPI 4.5 Percentage of all valid appeals received within the approved appeal window where the evaluation of the appeal is completed within 45 working days</a:t>
                      </a:r>
                    </a:p>
                    <a:p>
                      <a:pPr marL="0" marR="0">
                        <a:lnSpc>
                          <a:spcPct val="150000"/>
                        </a:lnSpc>
                        <a:spcBef>
                          <a:spcPts val="0"/>
                        </a:spcBef>
                        <a:spcAft>
                          <a:spcPts val="0"/>
                        </a:spcAft>
                      </a:pPr>
                      <a:r>
                        <a:rPr lang="en-ZA" sz="1200" b="1" kern="1200" dirty="0">
                          <a:solidFill>
                            <a:schemeClr val="tx1"/>
                          </a:solidFill>
                          <a:effectLst/>
                          <a:highlight>
                            <a:srgbClr val="FFFF00"/>
                          </a:highlight>
                        </a:rPr>
                        <a:t> </a:t>
                      </a:r>
                      <a:endParaRPr lang="en-US" sz="12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 </a:t>
                      </a:r>
                    </a:p>
                    <a:p>
                      <a:pPr marL="0" marR="0" algn="ctr">
                        <a:lnSpc>
                          <a:spcPct val="150000"/>
                        </a:lnSpc>
                        <a:spcBef>
                          <a:spcPts val="0"/>
                        </a:spcBef>
                        <a:spcAft>
                          <a:spcPts val="800"/>
                        </a:spcAft>
                      </a:pPr>
                      <a:r>
                        <a:rPr lang="en-US" sz="1200" b="0" dirty="0">
                          <a:solidFill>
                            <a:schemeClr val="tx1"/>
                          </a:solidFill>
                          <a:effectLst/>
                        </a:rPr>
                        <a:t>90% consistent quarterly achievement</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90%  of the quarter target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90%  of the quarter target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90%  of the quarter target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90%  of the quarter target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3902667058"/>
                  </a:ext>
                </a:extLst>
              </a:tr>
            </a:tbl>
          </a:graphicData>
        </a:graphic>
      </p:graphicFrame>
    </p:spTree>
    <p:extLst>
      <p:ext uri="{BB962C8B-B14F-4D97-AF65-F5344CB8AC3E}">
        <p14:creationId xmlns:p14="http://schemas.microsoft.com/office/powerpoint/2010/main" xmlns="" val="603914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571104" y="315515"/>
            <a:ext cx="8578735" cy="490194"/>
          </a:xfrm>
          <a:prstGeom prst="rect">
            <a:avLst/>
          </a:prstGeom>
          <a:solidFill>
            <a:srgbClr val="D36E28"/>
          </a:solidFill>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auto">
              <a:spcAft>
                <a:spcPts val="0"/>
              </a:spcAft>
              <a:defRPr/>
            </a:pPr>
            <a:r>
              <a:rPr lang="en-ZA" sz="2000" b="1" dirty="0">
                <a:solidFill>
                  <a:prstClr val="white"/>
                </a:solidFill>
                <a:latin typeface="Arial" panose="020B0604020202020204" pitchFamily="34" charset="0"/>
                <a:cs typeface="Arial" panose="020B0604020202020204" pitchFamily="34" charset="0"/>
              </a:rPr>
              <a:t>5. </a:t>
            </a:r>
            <a:r>
              <a:rPr lang="en-ZA" sz="2400" b="1" dirty="0">
                <a:solidFill>
                  <a:prstClr val="white"/>
                </a:solidFill>
                <a:latin typeface="Arial" panose="020B0604020202020204" pitchFamily="34" charset="0"/>
                <a:cs typeface="Arial" panose="020B0604020202020204" pitchFamily="34" charset="0"/>
              </a:rPr>
              <a:t>Continued…</a:t>
            </a:r>
            <a:r>
              <a:rPr lang="en-US" sz="2400" b="1" dirty="0">
                <a:solidFill>
                  <a:srgbClr val="FFFFFF"/>
                </a:solidFill>
                <a:effectLst/>
                <a:latin typeface="Arial" panose="020B0604020202020204" pitchFamily="34" charset="0"/>
                <a:ea typeface="Arial" panose="020B0604020202020204" pitchFamily="34" charset="0"/>
              </a:rPr>
              <a:t>output INDICATORS: ANNUAL AND QUARTERLY TARGETS </a:t>
            </a:r>
            <a:r>
              <a:rPr lang="en-ZA" sz="2400" b="1" dirty="0">
                <a:solidFill>
                  <a:srgbClr val="FFFFFF"/>
                </a:solidFill>
                <a:latin typeface="Arial" panose="020B0604020202020204" pitchFamily="34" charset="0"/>
                <a:cs typeface="Arial" panose="020B0604020202020204" pitchFamily="34" charset="0"/>
              </a:rPr>
              <a:t> </a:t>
            </a:r>
            <a:r>
              <a:rPr kumimoji="0" lang="en-ZA" sz="2400" b="1"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a:solidFill>
                  <a:prstClr val="white"/>
                </a:solidFill>
                <a:latin typeface="Arial" panose="020B0604020202020204" pitchFamily="34" charset="0"/>
                <a:cs typeface="Arial" panose="020B0604020202020204" pitchFamily="34" charset="0"/>
              </a:rPr>
              <a:t>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graphicFrame>
        <p:nvGraphicFramePr>
          <p:cNvPr id="2" name="Table 1">
            <a:extLst>
              <a:ext uri="{FF2B5EF4-FFF2-40B4-BE49-F238E27FC236}">
                <a16:creationId xmlns:a16="http://schemas.microsoft.com/office/drawing/2014/main" xmlns="" id="{5A02BFE2-619F-0ED6-B7CA-CC7C90568298}"/>
              </a:ext>
            </a:extLst>
          </p:cNvPr>
          <p:cNvGraphicFramePr>
            <a:graphicFrameLocks noGrp="1"/>
          </p:cNvGraphicFramePr>
          <p:nvPr>
            <p:extLst>
              <p:ext uri="{D42A27DB-BD31-4B8C-83A1-F6EECF244321}">
                <p14:modId xmlns:p14="http://schemas.microsoft.com/office/powerpoint/2010/main" xmlns="" val="181889363"/>
              </p:ext>
            </p:extLst>
          </p:nvPr>
        </p:nvGraphicFramePr>
        <p:xfrm>
          <a:off x="139701" y="1092530"/>
          <a:ext cx="11772900" cy="5449955"/>
        </p:xfrm>
        <a:graphic>
          <a:graphicData uri="http://schemas.openxmlformats.org/drawingml/2006/table">
            <a:tbl>
              <a:tblPr firstRow="1" firstCol="1" lastRow="1" lastCol="1" bandRow="1" bandCol="1">
                <a:tableStyleId>{5940675A-B579-460E-94D1-54222C63F5DA}</a:tableStyleId>
              </a:tblPr>
              <a:tblGrid>
                <a:gridCol w="3378199">
                  <a:extLst>
                    <a:ext uri="{9D8B030D-6E8A-4147-A177-3AD203B41FA5}">
                      <a16:colId xmlns:a16="http://schemas.microsoft.com/office/drawing/2014/main" xmlns="" val="719138256"/>
                    </a:ext>
                  </a:extLst>
                </a:gridCol>
                <a:gridCol w="2451100">
                  <a:extLst>
                    <a:ext uri="{9D8B030D-6E8A-4147-A177-3AD203B41FA5}">
                      <a16:colId xmlns:a16="http://schemas.microsoft.com/office/drawing/2014/main" xmlns="" val="997509820"/>
                    </a:ext>
                  </a:extLst>
                </a:gridCol>
                <a:gridCol w="1587500">
                  <a:extLst>
                    <a:ext uri="{9D8B030D-6E8A-4147-A177-3AD203B41FA5}">
                      <a16:colId xmlns:a16="http://schemas.microsoft.com/office/drawing/2014/main" xmlns="" val="1719842450"/>
                    </a:ext>
                  </a:extLst>
                </a:gridCol>
                <a:gridCol w="1384300">
                  <a:extLst>
                    <a:ext uri="{9D8B030D-6E8A-4147-A177-3AD203B41FA5}">
                      <a16:colId xmlns:a16="http://schemas.microsoft.com/office/drawing/2014/main" xmlns="" val="3338067457"/>
                    </a:ext>
                  </a:extLst>
                </a:gridCol>
                <a:gridCol w="1447800">
                  <a:extLst>
                    <a:ext uri="{9D8B030D-6E8A-4147-A177-3AD203B41FA5}">
                      <a16:colId xmlns:a16="http://schemas.microsoft.com/office/drawing/2014/main" xmlns="" val="78803069"/>
                    </a:ext>
                  </a:extLst>
                </a:gridCol>
                <a:gridCol w="1524001">
                  <a:extLst>
                    <a:ext uri="{9D8B030D-6E8A-4147-A177-3AD203B41FA5}">
                      <a16:colId xmlns:a16="http://schemas.microsoft.com/office/drawing/2014/main" xmlns="" val="1863267425"/>
                    </a:ext>
                  </a:extLst>
                </a:gridCol>
              </a:tblGrid>
              <a:tr h="451691">
                <a:tc>
                  <a:txBody>
                    <a:bodyPr/>
                    <a:lstStyle/>
                    <a:p>
                      <a:pPr marL="210185" marR="0" algn="ctr">
                        <a:lnSpc>
                          <a:spcPts val="1110"/>
                        </a:lnSpc>
                        <a:spcBef>
                          <a:spcPts val="0"/>
                        </a:spcBef>
                        <a:spcAft>
                          <a:spcPts val="0"/>
                        </a:spcAft>
                      </a:pPr>
                      <a:endParaRPr lang="en-US" sz="1200" b="1" dirty="0">
                        <a:solidFill>
                          <a:schemeClr val="tx1"/>
                        </a:solidFill>
                        <a:effectLst/>
                      </a:endParaRPr>
                    </a:p>
                    <a:p>
                      <a:pPr marL="210185" marR="0" algn="ctr">
                        <a:lnSpc>
                          <a:spcPts val="1110"/>
                        </a:lnSpc>
                        <a:spcBef>
                          <a:spcPts val="0"/>
                        </a:spcBef>
                        <a:spcAft>
                          <a:spcPts val="0"/>
                        </a:spcAft>
                      </a:pPr>
                      <a:r>
                        <a:rPr lang="en-US" sz="1200" b="1" dirty="0">
                          <a:solidFill>
                            <a:schemeClr val="tx1"/>
                          </a:solidFill>
                          <a:effectLst/>
                        </a:rPr>
                        <a:t>Output Indicators</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05"/>
                        </a:lnSpc>
                        <a:spcBef>
                          <a:spcPts val="0"/>
                        </a:spcBef>
                        <a:spcAft>
                          <a:spcPts val="0"/>
                        </a:spcAft>
                      </a:pPr>
                      <a:endParaRPr lang="en-US" sz="1200" b="1" dirty="0">
                        <a:solidFill>
                          <a:schemeClr val="tx1"/>
                        </a:solidFill>
                        <a:effectLst/>
                      </a:endParaRPr>
                    </a:p>
                    <a:p>
                      <a:pPr marL="69215" marR="0" algn="ctr">
                        <a:lnSpc>
                          <a:spcPts val="1105"/>
                        </a:lnSpc>
                        <a:spcBef>
                          <a:spcPts val="0"/>
                        </a:spcBef>
                        <a:spcAft>
                          <a:spcPts val="0"/>
                        </a:spcAft>
                      </a:pPr>
                      <a:r>
                        <a:rPr lang="en-US" sz="1200" b="1" dirty="0">
                          <a:solidFill>
                            <a:schemeClr val="tx1"/>
                          </a:solidFill>
                          <a:effectLst/>
                        </a:rPr>
                        <a:t>Annual</a:t>
                      </a:r>
                    </a:p>
                    <a:p>
                      <a:pPr marL="69215" marR="0" algn="ctr">
                        <a:lnSpc>
                          <a:spcPts val="1130"/>
                        </a:lnSpc>
                        <a:spcBef>
                          <a:spcPts val="30"/>
                        </a:spcBef>
                        <a:spcAft>
                          <a:spcPts val="0"/>
                        </a:spcAft>
                      </a:pPr>
                      <a:r>
                        <a:rPr lang="en-US" sz="1200" b="1" dirty="0">
                          <a:solidFill>
                            <a:schemeClr val="tx1"/>
                          </a:solidFill>
                          <a:effectLst/>
                        </a:rPr>
                        <a:t>targets 2023/24</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10"/>
                        </a:lnSpc>
                        <a:spcBef>
                          <a:spcPts val="0"/>
                        </a:spcBef>
                        <a:spcAft>
                          <a:spcPts val="0"/>
                        </a:spcAft>
                      </a:pPr>
                      <a:endParaRPr lang="en-US" sz="1200" b="1" dirty="0">
                        <a:solidFill>
                          <a:schemeClr val="tx1"/>
                        </a:solidFill>
                        <a:effectLst/>
                      </a:endParaRPr>
                    </a:p>
                    <a:p>
                      <a:pPr marL="69215" marR="0" algn="ctr">
                        <a:lnSpc>
                          <a:spcPts val="1110"/>
                        </a:lnSpc>
                        <a:spcBef>
                          <a:spcPts val="0"/>
                        </a:spcBef>
                        <a:spcAft>
                          <a:spcPts val="0"/>
                        </a:spcAft>
                      </a:pPr>
                      <a:r>
                        <a:rPr lang="en-US" sz="1200" b="1" dirty="0">
                          <a:solidFill>
                            <a:schemeClr val="tx1"/>
                          </a:solidFill>
                          <a:effectLst/>
                        </a:rPr>
                        <a:t>Q1</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9215" marR="0" algn="ctr">
                        <a:lnSpc>
                          <a:spcPts val="1110"/>
                        </a:lnSpc>
                        <a:spcBef>
                          <a:spcPts val="0"/>
                        </a:spcBef>
                        <a:spcAft>
                          <a:spcPts val="0"/>
                        </a:spcAft>
                      </a:pPr>
                      <a:endParaRPr lang="en-US" sz="1200" b="1" dirty="0">
                        <a:solidFill>
                          <a:schemeClr val="tx1"/>
                        </a:solidFill>
                        <a:effectLst/>
                      </a:endParaRPr>
                    </a:p>
                    <a:p>
                      <a:pPr marL="69215" marR="0" algn="ctr">
                        <a:lnSpc>
                          <a:spcPts val="1110"/>
                        </a:lnSpc>
                        <a:spcBef>
                          <a:spcPts val="0"/>
                        </a:spcBef>
                        <a:spcAft>
                          <a:spcPts val="0"/>
                        </a:spcAft>
                      </a:pPr>
                      <a:r>
                        <a:rPr lang="en-US" sz="1200" b="1" dirty="0">
                          <a:solidFill>
                            <a:schemeClr val="tx1"/>
                          </a:solidFill>
                          <a:effectLst/>
                        </a:rPr>
                        <a:t> Q2</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70485" marR="0" algn="ctr">
                        <a:lnSpc>
                          <a:spcPts val="1110"/>
                        </a:lnSpc>
                        <a:spcBef>
                          <a:spcPts val="0"/>
                        </a:spcBef>
                        <a:spcAft>
                          <a:spcPts val="0"/>
                        </a:spcAft>
                      </a:pPr>
                      <a:endParaRPr lang="en-US" sz="1200" b="1" dirty="0">
                        <a:solidFill>
                          <a:schemeClr val="tx1"/>
                        </a:solidFill>
                        <a:effectLst/>
                      </a:endParaRPr>
                    </a:p>
                    <a:p>
                      <a:pPr marL="70485" marR="0" algn="ctr">
                        <a:lnSpc>
                          <a:spcPts val="1110"/>
                        </a:lnSpc>
                        <a:spcBef>
                          <a:spcPts val="0"/>
                        </a:spcBef>
                        <a:spcAft>
                          <a:spcPts val="0"/>
                        </a:spcAft>
                      </a:pPr>
                      <a:r>
                        <a:rPr lang="en-US" sz="1200" b="1" dirty="0">
                          <a:solidFill>
                            <a:schemeClr val="tx1"/>
                          </a:solidFill>
                          <a:effectLst/>
                        </a:rPr>
                        <a:t>Q3</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tc>
                  <a:txBody>
                    <a:bodyPr/>
                    <a:lstStyle/>
                    <a:p>
                      <a:pPr marL="68580" marR="0" algn="ctr">
                        <a:lnSpc>
                          <a:spcPts val="1110"/>
                        </a:lnSpc>
                        <a:spcBef>
                          <a:spcPts val="0"/>
                        </a:spcBef>
                        <a:spcAft>
                          <a:spcPts val="0"/>
                        </a:spcAft>
                      </a:pPr>
                      <a:endParaRPr lang="en-US" sz="1200" b="1" dirty="0">
                        <a:solidFill>
                          <a:schemeClr val="tx1"/>
                        </a:solidFill>
                        <a:effectLst/>
                      </a:endParaRPr>
                    </a:p>
                    <a:p>
                      <a:pPr marL="68580" marR="0" algn="ctr">
                        <a:lnSpc>
                          <a:spcPts val="1110"/>
                        </a:lnSpc>
                        <a:spcBef>
                          <a:spcPts val="0"/>
                        </a:spcBef>
                        <a:spcAft>
                          <a:spcPts val="0"/>
                        </a:spcAft>
                      </a:pPr>
                      <a:r>
                        <a:rPr lang="en-US" sz="1200" b="1" dirty="0">
                          <a:solidFill>
                            <a:schemeClr val="tx1"/>
                          </a:solidFill>
                          <a:effectLst/>
                        </a:rPr>
                        <a:t>Q4</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xmlns="" val="2115171155"/>
                  </a:ext>
                </a:extLst>
              </a:tr>
              <a:tr h="1032016">
                <a:tc>
                  <a:txBody>
                    <a:bodyPr/>
                    <a:lstStyle/>
                    <a:p>
                      <a:pPr marL="177800" marR="0" indent="0">
                        <a:lnSpc>
                          <a:spcPct val="107000"/>
                        </a:lnSpc>
                        <a:spcBef>
                          <a:spcPts val="0"/>
                        </a:spcBef>
                        <a:spcAft>
                          <a:spcPts val="800"/>
                        </a:spcAft>
                      </a:pPr>
                      <a:r>
                        <a:rPr lang="en-US" sz="1200" b="1" dirty="0">
                          <a:solidFill>
                            <a:schemeClr val="tx1"/>
                          </a:solidFill>
                          <a:effectLst/>
                        </a:rPr>
                        <a:t>KPI 4.6 Number of Quality Customer Engagements implemented</a:t>
                      </a:r>
                    </a:p>
                    <a:p>
                      <a:pPr marL="0" marR="0">
                        <a:lnSpc>
                          <a:spcPct val="150000"/>
                        </a:lnSpc>
                        <a:spcBef>
                          <a:spcPts val="0"/>
                        </a:spcBef>
                        <a:spcAft>
                          <a:spcPts val="0"/>
                        </a:spcAft>
                      </a:pPr>
                      <a:r>
                        <a:rPr lang="en-ZA" sz="1200" b="1" kern="1200" dirty="0">
                          <a:solidFill>
                            <a:schemeClr val="tx1"/>
                          </a:solidFill>
                          <a:effectLst/>
                          <a:highlight>
                            <a:srgbClr val="FFFF00"/>
                          </a:highlight>
                        </a:rPr>
                        <a:t> </a:t>
                      </a:r>
                      <a:endParaRPr lang="en-US" sz="12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4 quality engagements per annum</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1 quality engagements per quarter</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1 quality engagements per quarter</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1 quality engagements per quarter</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1 quality engagements per quarter</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49807013"/>
                  </a:ext>
                </a:extLst>
              </a:tr>
              <a:tr h="1297163">
                <a:tc>
                  <a:txBody>
                    <a:bodyPr/>
                    <a:lstStyle/>
                    <a:p>
                      <a:pPr marL="114300" marR="0" indent="0">
                        <a:lnSpc>
                          <a:spcPct val="107000"/>
                        </a:lnSpc>
                        <a:spcBef>
                          <a:spcPts val="0"/>
                        </a:spcBef>
                        <a:spcAft>
                          <a:spcPts val="800"/>
                        </a:spcAft>
                      </a:pPr>
                      <a:r>
                        <a:rPr lang="en-US" sz="1200" b="1" dirty="0">
                          <a:solidFill>
                            <a:schemeClr val="tx1"/>
                          </a:solidFill>
                          <a:effectLst/>
                        </a:rPr>
                        <a:t>KPI 4.7 A reduction in average call waiting times</a:t>
                      </a:r>
                    </a:p>
                    <a:p>
                      <a:pPr marL="0" marR="0">
                        <a:lnSpc>
                          <a:spcPct val="150000"/>
                        </a:lnSpc>
                        <a:spcBef>
                          <a:spcPts val="0"/>
                        </a:spcBef>
                        <a:spcAft>
                          <a:spcPts val="0"/>
                        </a:spcAft>
                      </a:pPr>
                      <a:r>
                        <a:rPr lang="en-ZA" sz="1200" b="1" kern="1200" dirty="0">
                          <a:solidFill>
                            <a:schemeClr val="tx1"/>
                          </a:solidFill>
                          <a:effectLst/>
                        </a:rPr>
                        <a:t> </a:t>
                      </a:r>
                      <a:endParaRPr lang="en-US" sz="12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 reduction in call waiting time</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 reduction in call waiting time per quarter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 reduction in call waiting time per quarter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 reduction in call waiting time per quarter</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 reduction in call waiting time per quarter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1961780396"/>
                  </a:ext>
                </a:extLst>
              </a:tr>
              <a:tr h="1106773">
                <a:tc>
                  <a:txBody>
                    <a:bodyPr/>
                    <a:lstStyle/>
                    <a:p>
                      <a:pPr marL="114300" marR="0" indent="0">
                        <a:lnSpc>
                          <a:spcPct val="107000"/>
                        </a:lnSpc>
                        <a:spcBef>
                          <a:spcPts val="0"/>
                        </a:spcBef>
                        <a:spcAft>
                          <a:spcPts val="800"/>
                        </a:spcAft>
                      </a:pPr>
                      <a:r>
                        <a:rPr lang="en-US" sz="1200" b="1" dirty="0">
                          <a:solidFill>
                            <a:schemeClr val="tx1"/>
                          </a:solidFill>
                          <a:effectLst/>
                        </a:rPr>
                        <a:t>KPI 4.8 A framework for the measurement of current beneficiaries, potential beneficiaries, and other stakeholders’ satisfaction</a:t>
                      </a:r>
                    </a:p>
                    <a:p>
                      <a:pPr marL="0" marR="0">
                        <a:lnSpc>
                          <a:spcPct val="150000"/>
                        </a:lnSpc>
                        <a:spcBef>
                          <a:spcPts val="0"/>
                        </a:spcBef>
                        <a:spcAft>
                          <a:spcPts val="0"/>
                        </a:spcAft>
                      </a:pPr>
                      <a:r>
                        <a:rPr lang="en-ZA" sz="1200" b="1" kern="1200" dirty="0">
                          <a:solidFill>
                            <a:schemeClr val="tx1"/>
                          </a:solidFill>
                          <a:effectLst/>
                        </a:rPr>
                        <a:t> </a:t>
                      </a:r>
                      <a:endParaRPr lang="en-US" sz="1200" b="1"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80% implantation of the stakeholder engagement strategy</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Plan a stakeholder engagement tool</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Develop a stakeholder engagement tool</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Pilot stakeholder engagement tool</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Baseline for stakeholders gathered</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601405623"/>
                  </a:ext>
                </a:extLst>
              </a:tr>
              <a:tr h="1562312">
                <a:tc>
                  <a:txBody>
                    <a:bodyPr/>
                    <a:lstStyle/>
                    <a:p>
                      <a:pPr marL="114300" marR="0" indent="0">
                        <a:lnSpc>
                          <a:spcPct val="107000"/>
                        </a:lnSpc>
                        <a:spcBef>
                          <a:spcPts val="0"/>
                        </a:spcBef>
                        <a:spcAft>
                          <a:spcPts val="800"/>
                        </a:spcAft>
                      </a:pPr>
                      <a:r>
                        <a:rPr lang="en-US" sz="1200" b="1" dirty="0">
                          <a:solidFill>
                            <a:schemeClr val="tx1"/>
                          </a:solidFill>
                          <a:effectLst/>
                        </a:rPr>
                        <a:t>KPI 4.9 Improve communications and brand awareness</a:t>
                      </a:r>
                    </a:p>
                    <a:p>
                      <a:pPr marL="50800" marR="0">
                        <a:lnSpc>
                          <a:spcPct val="107000"/>
                        </a:lnSpc>
                        <a:spcBef>
                          <a:spcPts val="0"/>
                        </a:spcBef>
                        <a:spcAft>
                          <a:spcPts val="800"/>
                        </a:spcAft>
                      </a:pPr>
                      <a:r>
                        <a:rPr lang="en-US" sz="1200" b="1" dirty="0">
                          <a:solidFill>
                            <a:schemeClr val="tx1"/>
                          </a:solidFill>
                          <a:effectLst/>
                        </a:rPr>
                        <a:t> </a:t>
                      </a:r>
                      <a:endPar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10 Marketing and Communication awareness campaigns, transcending over both internal and external campaigns</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3 campaign awareness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 campaign awareness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3 campaign awareness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50000"/>
                        </a:lnSpc>
                        <a:spcBef>
                          <a:spcPts val="0"/>
                        </a:spcBef>
                        <a:spcAft>
                          <a:spcPts val="800"/>
                        </a:spcAft>
                      </a:pPr>
                      <a:r>
                        <a:rPr lang="en-US" sz="1200" b="0" dirty="0">
                          <a:solidFill>
                            <a:schemeClr val="tx1"/>
                          </a:solidFill>
                          <a:effectLst/>
                        </a:rPr>
                        <a:t>2 campaign awareness </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xmlns="" val="2766930968"/>
                  </a:ext>
                </a:extLst>
              </a:tr>
            </a:tbl>
          </a:graphicData>
        </a:graphic>
      </p:graphicFrame>
    </p:spTree>
    <p:extLst>
      <p:ext uri="{BB962C8B-B14F-4D97-AF65-F5344CB8AC3E}">
        <p14:creationId xmlns:p14="http://schemas.microsoft.com/office/powerpoint/2010/main" xmlns="" val="2300111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415636" y="340868"/>
            <a:ext cx="9734203" cy="490194"/>
          </a:xfrm>
          <a:prstGeom prst="rect">
            <a:avLst/>
          </a:prstGeom>
          <a:solidFill>
            <a:srgbClr val="D36E28"/>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a:solidFill>
                  <a:prstClr val="white"/>
                </a:solidFill>
                <a:latin typeface="Arial" panose="020B0604020202020204" pitchFamily="34" charset="0"/>
                <a:cs typeface="Arial" panose="020B0604020202020204" pitchFamily="34" charset="0"/>
              </a:rPr>
              <a:t>7. Roles of Managers on APP and Strategy Execution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sp>
        <p:nvSpPr>
          <p:cNvPr id="3" name="TextBox 2">
            <a:extLst>
              <a:ext uri="{FF2B5EF4-FFF2-40B4-BE49-F238E27FC236}">
                <a16:creationId xmlns:a16="http://schemas.microsoft.com/office/drawing/2014/main" xmlns="" id="{ACBBCBF7-8BA1-242B-71F9-349C63781C2B}"/>
              </a:ext>
            </a:extLst>
          </p:cNvPr>
          <p:cNvSpPr txBox="1"/>
          <p:nvPr/>
        </p:nvSpPr>
        <p:spPr>
          <a:xfrm>
            <a:off x="794327" y="1834805"/>
            <a:ext cx="10806546" cy="4049763"/>
          </a:xfrm>
          <a:prstGeom prst="rect">
            <a:avLst/>
          </a:prstGeom>
          <a:noFill/>
        </p:spPr>
        <p:txBody>
          <a:bodyPr wrap="square">
            <a:spAutoFit/>
          </a:bodyPr>
          <a:lstStyle/>
          <a:p>
            <a:pPr marL="285750" marR="0" indent="-285750">
              <a:lnSpc>
                <a:spcPct val="107000"/>
              </a:lnSpc>
              <a:spcBef>
                <a:spcPts val="345"/>
              </a:spcBef>
              <a:spcAft>
                <a:spcPts val="0"/>
              </a:spcAft>
              <a:buFont typeface="Wingdings" panose="05000000000000000000" pitchFamily="2" charset="2"/>
              <a:buChar char="§"/>
            </a:pPr>
            <a:r>
              <a:rPr lang="en-US" b="1" dirty="0">
                <a:latin typeface="Arial" panose="020B0604020202020204" pitchFamily="34" charset="0"/>
                <a:ea typeface="Calibri" panose="020F0502020204030204" pitchFamily="34" charset="0"/>
                <a:cs typeface="Times New Roman" panose="02020603050405020304" pitchFamily="18" charset="0"/>
              </a:rPr>
              <a:t>Cascade the Strategy  and the APP to the department </a:t>
            </a:r>
          </a:p>
          <a:p>
            <a:pPr marL="285750" marR="0" indent="-285750">
              <a:lnSpc>
                <a:spcPct val="107000"/>
              </a:lnSpc>
              <a:spcBef>
                <a:spcPts val="345"/>
              </a:spcBef>
              <a:spcAft>
                <a:spcPts val="0"/>
              </a:spcAft>
              <a:buFont typeface="Wingdings" panose="05000000000000000000" pitchFamily="2" charset="2"/>
              <a:buChar char="§"/>
            </a:pPr>
            <a:r>
              <a:rPr lang="en-US" b="1" dirty="0">
                <a:latin typeface="Arial" panose="020B0604020202020204" pitchFamily="34" charset="0"/>
                <a:ea typeface="Calibri" panose="020F0502020204030204" pitchFamily="34" charset="0"/>
                <a:cs typeface="Times New Roman" panose="02020603050405020304" pitchFamily="18" charset="0"/>
              </a:rPr>
              <a:t>Include the TIDs and the Values as part of the induvial </a:t>
            </a:r>
            <a:r>
              <a:rPr lang="en-US" b="1">
                <a:latin typeface="Arial" panose="020B0604020202020204" pitchFamily="34" charset="0"/>
                <a:ea typeface="Calibri" panose="020F0502020204030204" pitchFamily="34" charset="0"/>
                <a:cs typeface="Times New Roman" panose="02020603050405020304" pitchFamily="18" charset="0"/>
              </a:rPr>
              <a:t>IPC </a:t>
            </a:r>
            <a:endParaRPr lang="en-US" b="1" dirty="0">
              <a:latin typeface="Arial" panose="020B060402020202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345"/>
              </a:spcBef>
              <a:spcAft>
                <a:spcPts val="0"/>
              </a:spcAft>
              <a:buFont typeface="Wingdings" panose="05000000000000000000" pitchFamily="2" charset="2"/>
              <a:buChar char="§"/>
            </a:pPr>
            <a:r>
              <a:rPr lang="en-US" b="1" dirty="0">
                <a:latin typeface="Arial" panose="020B0604020202020204" pitchFamily="34" charset="0"/>
                <a:ea typeface="Calibri" panose="020F0502020204030204" pitchFamily="34" charset="0"/>
                <a:cs typeface="Times New Roman" panose="02020603050405020304" pitchFamily="18" charset="0"/>
              </a:rPr>
              <a:t> Develop SOP for each indicator output </a:t>
            </a:r>
          </a:p>
          <a:p>
            <a:pPr marL="285750" marR="0" indent="-285750">
              <a:lnSpc>
                <a:spcPct val="107000"/>
              </a:lnSpc>
              <a:spcBef>
                <a:spcPts val="345"/>
              </a:spcBef>
              <a:spcAft>
                <a:spcPts val="0"/>
              </a:spcAft>
              <a:buFont typeface="Wingdings" panose="05000000000000000000" pitchFamily="2" charset="2"/>
              <a:buChar char="§"/>
            </a:pPr>
            <a:r>
              <a:rPr lang="en-US" b="1" dirty="0">
                <a:latin typeface="Arial" panose="020B0604020202020204" pitchFamily="34" charset="0"/>
                <a:ea typeface="Calibri" panose="020F0502020204030204" pitchFamily="34" charset="0"/>
                <a:cs typeface="Times New Roman" panose="02020603050405020304" pitchFamily="18" charset="0"/>
              </a:rPr>
              <a:t>Complete departmental work plans </a:t>
            </a:r>
          </a:p>
          <a:p>
            <a:pPr marL="285750" marR="0" indent="-285750">
              <a:lnSpc>
                <a:spcPct val="107000"/>
              </a:lnSpc>
              <a:spcBef>
                <a:spcPts val="345"/>
              </a:spcBef>
              <a:spcAft>
                <a:spcPts val="0"/>
              </a:spcAft>
              <a:buFont typeface="Wingdings" panose="05000000000000000000" pitchFamily="2" charset="2"/>
              <a:buChar char="§"/>
            </a:pPr>
            <a:r>
              <a:rPr lang="en-US" b="1" dirty="0">
                <a:latin typeface="Arial" panose="020B0604020202020204" pitchFamily="34" charset="0"/>
                <a:ea typeface="Calibri" panose="020F0502020204030204" pitchFamily="34" charset="0"/>
                <a:cs typeface="Times New Roman" panose="02020603050405020304" pitchFamily="18" charset="0"/>
              </a:rPr>
              <a:t>Maintain evidence for  the evaluation of the output indicator</a:t>
            </a:r>
          </a:p>
          <a:p>
            <a:pPr marL="285750" marR="0" indent="-285750">
              <a:lnSpc>
                <a:spcPct val="107000"/>
              </a:lnSpc>
              <a:spcBef>
                <a:spcPts val="345"/>
              </a:spcBef>
              <a:spcAft>
                <a:spcPts val="0"/>
              </a:spcAft>
              <a:buFont typeface="Wingdings" panose="05000000000000000000" pitchFamily="2" charset="2"/>
              <a:buChar char="§"/>
            </a:pPr>
            <a:r>
              <a:rPr lang="en-US" b="1" dirty="0">
                <a:latin typeface="Arial" panose="020B0604020202020204" pitchFamily="34" charset="0"/>
                <a:ea typeface="Calibri" panose="020F0502020204030204" pitchFamily="34" charset="0"/>
                <a:cs typeface="Times New Roman" panose="02020603050405020304" pitchFamily="18" charset="0"/>
              </a:rPr>
              <a:t>Monthly department reporting submission to MANCOM </a:t>
            </a:r>
          </a:p>
          <a:p>
            <a:pPr marL="285750" marR="0" indent="-285750">
              <a:lnSpc>
                <a:spcPct val="107000"/>
              </a:lnSpc>
              <a:spcBef>
                <a:spcPts val="345"/>
              </a:spcBef>
              <a:spcAft>
                <a:spcPts val="0"/>
              </a:spcAft>
              <a:buFont typeface="Wingdings" panose="05000000000000000000" pitchFamily="2" charset="2"/>
              <a:buChar char="§"/>
            </a:pPr>
            <a:r>
              <a:rPr lang="en-US" b="1" dirty="0">
                <a:latin typeface="Arial" panose="020B0604020202020204" pitchFamily="34" charset="0"/>
                <a:ea typeface="Calibri" panose="020F0502020204030204" pitchFamily="34" charset="0"/>
                <a:cs typeface="Times New Roman" panose="02020603050405020304" pitchFamily="18" charset="0"/>
              </a:rPr>
              <a:t>Submit quarterly evidence timely to allow for evaluation and Internal Audit</a:t>
            </a:r>
          </a:p>
          <a:p>
            <a:pPr marL="285750" marR="0" indent="-285750">
              <a:lnSpc>
                <a:spcPct val="107000"/>
              </a:lnSpc>
              <a:spcBef>
                <a:spcPts val="345"/>
              </a:spcBef>
              <a:spcAft>
                <a:spcPts val="0"/>
              </a:spcAft>
              <a:buFont typeface="Wingdings" panose="05000000000000000000" pitchFamily="2" charset="2"/>
              <a:buChar char="§"/>
            </a:pPr>
            <a:endParaRPr lang="en-US" b="1" dirty="0">
              <a:latin typeface="Arial" panose="020B060402020202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345"/>
              </a:spcBef>
              <a:spcAft>
                <a:spcPts val="0"/>
              </a:spcAft>
              <a:buFont typeface="Wingdings" panose="05000000000000000000" pitchFamily="2" charset="2"/>
              <a:buChar char="§"/>
            </a:pPr>
            <a:endParaRPr lang="en-US" b="1" dirty="0">
              <a:latin typeface="Arial" panose="020B060402020202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345"/>
              </a:spcBef>
              <a:spcAft>
                <a:spcPts val="0"/>
              </a:spcAft>
              <a:buFont typeface="Wingdings" panose="05000000000000000000" pitchFamily="2" charset="2"/>
              <a:buChar char="§"/>
            </a:pPr>
            <a:endParaRPr lang="en-US" b="1" dirty="0">
              <a:latin typeface="Arial" panose="020B0604020202020204" pitchFamily="34" charset="0"/>
              <a:ea typeface="Calibri" panose="020F0502020204030204" pitchFamily="34" charset="0"/>
              <a:cs typeface="Times New Roman" panose="02020603050405020304" pitchFamily="18" charset="0"/>
            </a:endParaRPr>
          </a:p>
          <a:p>
            <a:pPr marL="0" marR="0" indent="171450">
              <a:lnSpc>
                <a:spcPct val="107000"/>
              </a:lnSpc>
              <a:spcBef>
                <a:spcPts val="345"/>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dirty="0">
                <a:effectLst/>
                <a:latin typeface="Arial" panose="020B0604020202020204" pitchFamily="34" charset="0"/>
                <a:ea typeface="Arial" panose="020B060402020202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529158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Placeholder 24">
            <a:extLst>
              <a:ext uri="{FF2B5EF4-FFF2-40B4-BE49-F238E27FC236}">
                <a16:creationId xmlns:a16="http://schemas.microsoft.com/office/drawing/2014/main" xmlns="" id="{AFB8BD6A-08EE-419F-8E55-2ED2190DE526}"/>
              </a:ext>
            </a:extLst>
          </p:cNvPr>
          <p:cNvPicPr>
            <a:picLocks noGrp="1" noChangeAspect="1"/>
          </p:cNvPicPr>
          <p:nvPr>
            <p:ph type="pic" sz="quarter" idx="10"/>
          </p:nvPr>
        </p:nvPicPr>
        <p:blipFill>
          <a:blip r:embed="rId2" cstate="print">
            <a:alphaModFix amt="96000"/>
            <a:extLst>
              <a:ext uri="{28A0092B-C50C-407E-A947-70E740481C1C}">
                <a14:useLocalDpi xmlns:a14="http://schemas.microsoft.com/office/drawing/2010/main" xmlns="" val="0"/>
              </a:ext>
            </a:extLst>
          </a:blip>
          <a:srcRect t="7742" b="7742"/>
          <a:stretch>
            <a:fillRect/>
          </a:stretch>
        </p:blipFill>
        <p:spPr>
          <a:xfrm>
            <a:off x="4354" y="-110085"/>
            <a:ext cx="12339934" cy="6941213"/>
          </a:xfrm>
          <a:solidFill>
            <a:schemeClr val="bg2">
              <a:lumMod val="75000"/>
              <a:alpha val="14000"/>
            </a:schemeClr>
          </a:solidFill>
        </p:spPr>
      </p:pic>
      <p:sp>
        <p:nvSpPr>
          <p:cNvPr id="19" name="Rectangle 18">
            <a:extLst>
              <a:ext uri="{FF2B5EF4-FFF2-40B4-BE49-F238E27FC236}">
                <a16:creationId xmlns:a16="http://schemas.microsoft.com/office/drawing/2014/main" xmlns="" id="{82D17388-0DD1-4CFC-BA6F-386A266F97A2}"/>
              </a:ext>
            </a:extLst>
          </p:cNvPr>
          <p:cNvSpPr/>
          <p:nvPr/>
        </p:nvSpPr>
        <p:spPr>
          <a:xfrm>
            <a:off x="6475" y="-94821"/>
            <a:ext cx="12335692" cy="6941214"/>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a:p>
        </p:txBody>
      </p:sp>
      <p:sp>
        <p:nvSpPr>
          <p:cNvPr id="4" name="Circle: Hollow 3">
            <a:extLst>
              <a:ext uri="{FF2B5EF4-FFF2-40B4-BE49-F238E27FC236}">
                <a16:creationId xmlns:a16="http://schemas.microsoft.com/office/drawing/2014/main" xmlns="" id="{F3B333AF-7D30-4046-A660-63F3DB196946}"/>
              </a:ext>
            </a:extLst>
          </p:cNvPr>
          <p:cNvSpPr/>
          <p:nvPr/>
        </p:nvSpPr>
        <p:spPr>
          <a:xfrm>
            <a:off x="1494855" y="2759585"/>
            <a:ext cx="2501084" cy="2501215"/>
          </a:xfrm>
          <a:prstGeom prst="donut">
            <a:avLst/>
          </a:prstGeom>
          <a:solidFill>
            <a:srgbClr val="D36E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a:p>
        </p:txBody>
      </p:sp>
      <p:sp>
        <p:nvSpPr>
          <p:cNvPr id="5" name="Circle: Hollow 4">
            <a:extLst>
              <a:ext uri="{FF2B5EF4-FFF2-40B4-BE49-F238E27FC236}">
                <a16:creationId xmlns:a16="http://schemas.microsoft.com/office/drawing/2014/main" xmlns="" id="{5E83E1CE-0D21-4A76-94F3-8F6E1C420F9E}"/>
              </a:ext>
            </a:extLst>
          </p:cNvPr>
          <p:cNvSpPr/>
          <p:nvPr/>
        </p:nvSpPr>
        <p:spPr>
          <a:xfrm>
            <a:off x="3489096" y="5040428"/>
            <a:ext cx="3026311" cy="3026471"/>
          </a:xfrm>
          <a:prstGeom prst="donut">
            <a:avLst/>
          </a:prstGeom>
          <a:solidFill>
            <a:srgbClr val="A11F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a:p>
        </p:txBody>
      </p:sp>
      <p:sp>
        <p:nvSpPr>
          <p:cNvPr id="3" name="Circle: Hollow 2">
            <a:extLst>
              <a:ext uri="{FF2B5EF4-FFF2-40B4-BE49-F238E27FC236}">
                <a16:creationId xmlns:a16="http://schemas.microsoft.com/office/drawing/2014/main" xmlns="" id="{4201D662-A99C-474E-BF9F-1ED44EBDEC42}"/>
              </a:ext>
            </a:extLst>
          </p:cNvPr>
          <p:cNvSpPr/>
          <p:nvPr/>
        </p:nvSpPr>
        <p:spPr>
          <a:xfrm>
            <a:off x="1385851" y="-1051763"/>
            <a:ext cx="3661836" cy="3662030"/>
          </a:xfrm>
          <a:prstGeom prst="donut">
            <a:avLst/>
          </a:prstGeom>
          <a:solidFill>
            <a:srgbClr val="EAAB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ID"/>
          </a:p>
        </p:txBody>
      </p:sp>
      <p:sp>
        <p:nvSpPr>
          <p:cNvPr id="11" name="TextBox 10">
            <a:extLst>
              <a:ext uri="{FF2B5EF4-FFF2-40B4-BE49-F238E27FC236}">
                <a16:creationId xmlns:a16="http://schemas.microsoft.com/office/drawing/2014/main" xmlns="" id="{83D56683-D67D-4F37-8447-9C53CCEDFE3F}"/>
              </a:ext>
            </a:extLst>
          </p:cNvPr>
          <p:cNvSpPr txBox="1"/>
          <p:nvPr/>
        </p:nvSpPr>
        <p:spPr>
          <a:xfrm>
            <a:off x="5314415" y="1927404"/>
            <a:ext cx="6201820" cy="3724096"/>
          </a:xfrm>
          <a:prstGeom prst="rect">
            <a:avLst/>
          </a:prstGeom>
          <a:noFill/>
        </p:spPr>
        <p:txBody>
          <a:bodyPr wrap="square">
            <a:spAutoFit/>
          </a:bodyPr>
          <a:lstStyle/>
          <a:p>
            <a:pPr eaLnBrk="1" fontAlgn="auto" hangingPunct="1">
              <a:spcBef>
                <a:spcPts val="0"/>
              </a:spcBef>
              <a:spcAft>
                <a:spcPts val="0"/>
              </a:spcAft>
              <a:defRPr/>
            </a:pPr>
            <a:endParaRPr lang="en-ID" sz="6000" b="1">
              <a:latin typeface="Arial Black" panose="020B0A04020102020204" pitchFamily="34" charset="0"/>
              <a:cs typeface="Arial" panose="020B0604020202020204" pitchFamily="34" charset="0"/>
            </a:endParaRPr>
          </a:p>
          <a:p>
            <a:pPr eaLnBrk="1" fontAlgn="auto" hangingPunct="1">
              <a:spcBef>
                <a:spcPts val="0"/>
              </a:spcBef>
              <a:spcAft>
                <a:spcPts val="0"/>
              </a:spcAft>
              <a:defRPr/>
            </a:pPr>
            <a:r>
              <a:rPr lang="en-ID" sz="6000" b="1">
                <a:latin typeface="Arial Black" panose="020B0A04020102020204" pitchFamily="34" charset="0"/>
                <a:cs typeface="Arial" panose="020B0604020202020204" pitchFamily="34" charset="0"/>
              </a:rPr>
              <a:t>Finance</a:t>
            </a:r>
          </a:p>
          <a:p>
            <a:pPr eaLnBrk="1" fontAlgn="auto" hangingPunct="1">
              <a:spcBef>
                <a:spcPts val="0"/>
              </a:spcBef>
              <a:spcAft>
                <a:spcPts val="0"/>
              </a:spcAft>
              <a:defRPr/>
            </a:pPr>
            <a:endParaRPr lang="en-ID" sz="6000" b="1">
              <a:latin typeface="Arial Black" panose="020B0A04020102020204" pitchFamily="34" charset="0"/>
              <a:cs typeface="Arial" panose="020B0604020202020204" pitchFamily="34" charset="0"/>
            </a:endParaRPr>
          </a:p>
          <a:p>
            <a:pPr eaLnBrk="1" fontAlgn="auto" hangingPunct="1">
              <a:spcBef>
                <a:spcPts val="0"/>
              </a:spcBef>
              <a:spcAft>
                <a:spcPts val="0"/>
              </a:spcAft>
              <a:defRPr/>
            </a:pPr>
            <a:endParaRPr lang="en-ID" sz="2800" b="1">
              <a:latin typeface="Arial Black" panose="020B0A04020102020204" pitchFamily="34" charset="0"/>
              <a:cs typeface="Arial" panose="020B0604020202020204" pitchFamily="34" charset="0"/>
            </a:endParaRPr>
          </a:p>
          <a:p>
            <a:pPr eaLnBrk="1" fontAlgn="auto" hangingPunct="1">
              <a:spcBef>
                <a:spcPts val="0"/>
              </a:spcBef>
              <a:spcAft>
                <a:spcPts val="0"/>
              </a:spcAft>
              <a:defRPr/>
            </a:pPr>
            <a:r>
              <a:rPr lang="en-ID" sz="2800" b="1">
                <a:latin typeface="Arial Black" panose="020B0A04020102020204" pitchFamily="34" charset="0"/>
                <a:cs typeface="Arial" panose="020B0604020202020204" pitchFamily="34" charset="0"/>
              </a:rPr>
              <a:t>      </a:t>
            </a:r>
          </a:p>
        </p:txBody>
      </p:sp>
      <p:sp>
        <p:nvSpPr>
          <p:cNvPr id="13" name="TextBox 12">
            <a:extLst>
              <a:ext uri="{FF2B5EF4-FFF2-40B4-BE49-F238E27FC236}">
                <a16:creationId xmlns:a16="http://schemas.microsoft.com/office/drawing/2014/main" xmlns="" id="{500BB742-3748-4A50-8B0C-FB514A23063C}"/>
              </a:ext>
            </a:extLst>
          </p:cNvPr>
          <p:cNvSpPr txBox="1">
            <a:spLocks noChangeArrowheads="1"/>
          </p:cNvSpPr>
          <p:nvPr/>
        </p:nvSpPr>
        <p:spPr bwMode="auto">
          <a:xfrm>
            <a:off x="8421432" y="5168668"/>
            <a:ext cx="5056094"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Open Sans" panose="020B0606030504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Open Sans" panose="020B0606030504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Open Sans" panose="020B06060305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Open Sans" panose="020B06060305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Open Sans" panose="020B06060305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Open Sans" panose="020B06060305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Open Sans" panose="020B06060305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Open Sans" panose="020B06060305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Open Sans" panose="020B0606030504020204" pitchFamily="34" charset="0"/>
              </a:defRPr>
            </a:lvl9pPr>
          </a:lstStyle>
          <a:p>
            <a:pPr eaLnBrk="1" hangingPunct="1">
              <a:lnSpc>
                <a:spcPct val="100000"/>
              </a:lnSpc>
              <a:spcBef>
                <a:spcPct val="0"/>
              </a:spcBef>
              <a:buFontTx/>
              <a:buNone/>
            </a:pPr>
            <a:endParaRPr lang="en-ID" altLang="en-US" dirty="0">
              <a:solidFill>
                <a:srgbClr val="D36E28"/>
              </a:solidFill>
              <a:latin typeface="Arial" panose="020B0604020202020204" pitchFamily="34" charset="0"/>
              <a:cs typeface="Arial" panose="020B0604020202020204" pitchFamily="34" charset="0"/>
            </a:endParaRPr>
          </a:p>
          <a:p>
            <a:pPr eaLnBrk="1" hangingPunct="1">
              <a:lnSpc>
                <a:spcPct val="100000"/>
              </a:lnSpc>
              <a:spcBef>
                <a:spcPct val="0"/>
              </a:spcBef>
              <a:buFontTx/>
              <a:buNone/>
            </a:pPr>
            <a:r>
              <a:rPr lang="en-ID" altLang="en-US" dirty="0">
                <a:solidFill>
                  <a:srgbClr val="D36E28"/>
                </a:solidFill>
                <a:latin typeface="Arial" panose="020B0604020202020204" pitchFamily="34" charset="0"/>
                <a:cs typeface="Arial" panose="020B0604020202020204" pitchFamily="34" charset="0"/>
              </a:rPr>
              <a:t>     MAY 2023</a:t>
            </a:r>
          </a:p>
        </p:txBody>
      </p:sp>
      <p:sp>
        <p:nvSpPr>
          <p:cNvPr id="32" name="Freeform 30">
            <a:extLst>
              <a:ext uri="{FF2B5EF4-FFF2-40B4-BE49-F238E27FC236}">
                <a16:creationId xmlns:a16="http://schemas.microsoft.com/office/drawing/2014/main" xmlns="" id="{C8C73E21-FB2D-4821-87CC-7CC6DA8FFA88}"/>
              </a:ext>
            </a:extLst>
          </p:cNvPr>
          <p:cNvSpPr>
            <a:spLocks noEditPoints="1"/>
          </p:cNvSpPr>
          <p:nvPr/>
        </p:nvSpPr>
        <p:spPr bwMode="auto">
          <a:xfrm>
            <a:off x="1119123" y="1883733"/>
            <a:ext cx="446088" cy="504825"/>
          </a:xfrm>
          <a:custGeom>
            <a:avLst/>
            <a:gdLst>
              <a:gd name="T0" fmla="*/ 34 w 281"/>
              <a:gd name="T1" fmla="*/ 45 h 318"/>
              <a:gd name="T2" fmla="*/ 34 w 281"/>
              <a:gd name="T3" fmla="*/ 159 h 318"/>
              <a:gd name="T4" fmla="*/ 34 w 281"/>
              <a:gd name="T5" fmla="*/ 272 h 318"/>
              <a:gd name="T6" fmla="*/ 132 w 281"/>
              <a:gd name="T7" fmla="*/ 216 h 318"/>
              <a:gd name="T8" fmla="*/ 141 w 281"/>
              <a:gd name="T9" fmla="*/ 230 h 318"/>
              <a:gd name="T10" fmla="*/ 140 w 281"/>
              <a:gd name="T11" fmla="*/ 230 h 318"/>
              <a:gd name="T12" fmla="*/ 132 w 281"/>
              <a:gd name="T13" fmla="*/ 216 h 318"/>
              <a:gd name="T14" fmla="*/ 230 w 281"/>
              <a:gd name="T15" fmla="*/ 158 h 318"/>
              <a:gd name="T16" fmla="*/ 132 w 281"/>
              <a:gd name="T17" fmla="*/ 102 h 318"/>
              <a:gd name="T18" fmla="*/ 132 w 281"/>
              <a:gd name="T19" fmla="*/ 102 h 318"/>
              <a:gd name="T20" fmla="*/ 34 w 281"/>
              <a:gd name="T21" fmla="*/ 45 h 318"/>
              <a:gd name="T22" fmla="*/ 17 w 281"/>
              <a:gd name="T23" fmla="*/ 0 h 318"/>
              <a:gd name="T24" fmla="*/ 22 w 281"/>
              <a:gd name="T25" fmla="*/ 0 h 318"/>
              <a:gd name="T26" fmla="*/ 26 w 281"/>
              <a:gd name="T27" fmla="*/ 2 h 318"/>
              <a:gd name="T28" fmla="*/ 149 w 281"/>
              <a:gd name="T29" fmla="*/ 73 h 318"/>
              <a:gd name="T30" fmla="*/ 149 w 281"/>
              <a:gd name="T31" fmla="*/ 73 h 318"/>
              <a:gd name="T32" fmla="*/ 272 w 281"/>
              <a:gd name="T33" fmla="*/ 144 h 318"/>
              <a:gd name="T34" fmla="*/ 276 w 281"/>
              <a:gd name="T35" fmla="*/ 146 h 318"/>
              <a:gd name="T36" fmla="*/ 279 w 281"/>
              <a:gd name="T37" fmla="*/ 150 h 318"/>
              <a:gd name="T38" fmla="*/ 280 w 281"/>
              <a:gd name="T39" fmla="*/ 154 h 318"/>
              <a:gd name="T40" fmla="*/ 281 w 281"/>
              <a:gd name="T41" fmla="*/ 158 h 318"/>
              <a:gd name="T42" fmla="*/ 280 w 281"/>
              <a:gd name="T43" fmla="*/ 163 h 318"/>
              <a:gd name="T44" fmla="*/ 279 w 281"/>
              <a:gd name="T45" fmla="*/ 167 h 318"/>
              <a:gd name="T46" fmla="*/ 276 w 281"/>
              <a:gd name="T47" fmla="*/ 171 h 318"/>
              <a:gd name="T48" fmla="*/ 272 w 281"/>
              <a:gd name="T49" fmla="*/ 174 h 318"/>
              <a:gd name="T50" fmla="*/ 149 w 281"/>
              <a:gd name="T51" fmla="*/ 244 h 318"/>
              <a:gd name="T52" fmla="*/ 149 w 281"/>
              <a:gd name="T53" fmla="*/ 244 h 318"/>
              <a:gd name="T54" fmla="*/ 26 w 281"/>
              <a:gd name="T55" fmla="*/ 315 h 318"/>
              <a:gd name="T56" fmla="*/ 22 w 281"/>
              <a:gd name="T57" fmla="*/ 318 h 318"/>
              <a:gd name="T58" fmla="*/ 17 w 281"/>
              <a:gd name="T59" fmla="*/ 318 h 318"/>
              <a:gd name="T60" fmla="*/ 13 w 281"/>
              <a:gd name="T61" fmla="*/ 318 h 318"/>
              <a:gd name="T62" fmla="*/ 9 w 281"/>
              <a:gd name="T63" fmla="*/ 316 h 318"/>
              <a:gd name="T64" fmla="*/ 5 w 281"/>
              <a:gd name="T65" fmla="*/ 312 h 318"/>
              <a:gd name="T66" fmla="*/ 3 w 281"/>
              <a:gd name="T67" fmla="*/ 310 h 318"/>
              <a:gd name="T68" fmla="*/ 1 w 281"/>
              <a:gd name="T69" fmla="*/ 306 h 318"/>
              <a:gd name="T70" fmla="*/ 0 w 281"/>
              <a:gd name="T71" fmla="*/ 301 h 318"/>
              <a:gd name="T72" fmla="*/ 0 w 281"/>
              <a:gd name="T73" fmla="*/ 159 h 318"/>
              <a:gd name="T74" fmla="*/ 0 w 281"/>
              <a:gd name="T75" fmla="*/ 17 h 318"/>
              <a:gd name="T76" fmla="*/ 1 w 281"/>
              <a:gd name="T77" fmla="*/ 13 h 318"/>
              <a:gd name="T78" fmla="*/ 3 w 281"/>
              <a:gd name="T79" fmla="*/ 7 h 318"/>
              <a:gd name="T80" fmla="*/ 5 w 281"/>
              <a:gd name="T81" fmla="*/ 5 h 318"/>
              <a:gd name="T82" fmla="*/ 9 w 281"/>
              <a:gd name="T83" fmla="*/ 2 h 318"/>
              <a:gd name="T84" fmla="*/ 13 w 281"/>
              <a:gd name="T85" fmla="*/ 0 h 318"/>
              <a:gd name="T86" fmla="*/ 17 w 281"/>
              <a:gd name="T87" fmla="*/ 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1" h="318">
                <a:moveTo>
                  <a:pt x="34" y="45"/>
                </a:moveTo>
                <a:lnTo>
                  <a:pt x="34" y="159"/>
                </a:lnTo>
                <a:lnTo>
                  <a:pt x="34" y="272"/>
                </a:lnTo>
                <a:lnTo>
                  <a:pt x="132" y="216"/>
                </a:lnTo>
                <a:lnTo>
                  <a:pt x="141" y="230"/>
                </a:lnTo>
                <a:lnTo>
                  <a:pt x="140" y="230"/>
                </a:lnTo>
                <a:lnTo>
                  <a:pt x="132" y="216"/>
                </a:lnTo>
                <a:lnTo>
                  <a:pt x="230" y="158"/>
                </a:lnTo>
                <a:lnTo>
                  <a:pt x="132" y="102"/>
                </a:lnTo>
                <a:lnTo>
                  <a:pt x="132" y="102"/>
                </a:lnTo>
                <a:lnTo>
                  <a:pt x="34" y="45"/>
                </a:lnTo>
                <a:close/>
                <a:moveTo>
                  <a:pt x="17" y="0"/>
                </a:moveTo>
                <a:lnTo>
                  <a:pt x="22" y="0"/>
                </a:lnTo>
                <a:lnTo>
                  <a:pt x="26" y="2"/>
                </a:lnTo>
                <a:lnTo>
                  <a:pt x="149" y="73"/>
                </a:lnTo>
                <a:lnTo>
                  <a:pt x="149" y="73"/>
                </a:lnTo>
                <a:lnTo>
                  <a:pt x="272" y="144"/>
                </a:lnTo>
                <a:lnTo>
                  <a:pt x="276" y="146"/>
                </a:lnTo>
                <a:lnTo>
                  <a:pt x="279" y="150"/>
                </a:lnTo>
                <a:lnTo>
                  <a:pt x="280" y="154"/>
                </a:lnTo>
                <a:lnTo>
                  <a:pt x="281" y="158"/>
                </a:lnTo>
                <a:lnTo>
                  <a:pt x="280" y="163"/>
                </a:lnTo>
                <a:lnTo>
                  <a:pt x="279" y="167"/>
                </a:lnTo>
                <a:lnTo>
                  <a:pt x="276" y="171"/>
                </a:lnTo>
                <a:lnTo>
                  <a:pt x="272" y="174"/>
                </a:lnTo>
                <a:lnTo>
                  <a:pt x="149" y="244"/>
                </a:lnTo>
                <a:lnTo>
                  <a:pt x="149" y="244"/>
                </a:lnTo>
                <a:lnTo>
                  <a:pt x="26" y="315"/>
                </a:lnTo>
                <a:lnTo>
                  <a:pt x="22" y="318"/>
                </a:lnTo>
                <a:lnTo>
                  <a:pt x="17" y="318"/>
                </a:lnTo>
                <a:lnTo>
                  <a:pt x="13" y="318"/>
                </a:lnTo>
                <a:lnTo>
                  <a:pt x="9" y="316"/>
                </a:lnTo>
                <a:lnTo>
                  <a:pt x="5" y="312"/>
                </a:lnTo>
                <a:lnTo>
                  <a:pt x="3" y="310"/>
                </a:lnTo>
                <a:lnTo>
                  <a:pt x="1" y="306"/>
                </a:lnTo>
                <a:lnTo>
                  <a:pt x="0" y="301"/>
                </a:lnTo>
                <a:lnTo>
                  <a:pt x="0" y="159"/>
                </a:lnTo>
                <a:lnTo>
                  <a:pt x="0" y="17"/>
                </a:lnTo>
                <a:lnTo>
                  <a:pt x="1" y="13"/>
                </a:lnTo>
                <a:lnTo>
                  <a:pt x="3" y="7"/>
                </a:lnTo>
                <a:lnTo>
                  <a:pt x="5" y="5"/>
                </a:lnTo>
                <a:lnTo>
                  <a:pt x="9" y="2"/>
                </a:lnTo>
                <a:lnTo>
                  <a:pt x="13" y="0"/>
                </a:lnTo>
                <a:lnTo>
                  <a:pt x="17" y="0"/>
                </a:lnTo>
                <a:close/>
              </a:path>
            </a:pathLst>
          </a:custGeom>
          <a:solidFill>
            <a:schemeClr val="tx1">
              <a:lumMod val="25000"/>
              <a:lumOff val="75000"/>
            </a:schemeClr>
          </a:solidFill>
          <a:ln w="0">
            <a:noFill/>
            <a:prstDash val="solid"/>
            <a:round/>
            <a:headEnd/>
            <a:tailEnd/>
          </a:ln>
        </p:spPr>
        <p:txBody>
          <a:bodyPr/>
          <a:lstStyle/>
          <a:p>
            <a:pPr eaLnBrk="1" fontAlgn="auto" hangingPunct="1">
              <a:spcBef>
                <a:spcPts val="0"/>
              </a:spcBef>
              <a:spcAft>
                <a:spcPts val="0"/>
              </a:spcAft>
              <a:defRPr/>
            </a:pPr>
            <a:endParaRPr lang="en-US">
              <a:latin typeface="+mn-lt"/>
            </a:endParaRPr>
          </a:p>
        </p:txBody>
      </p:sp>
      <p:sp>
        <p:nvSpPr>
          <p:cNvPr id="33" name="Freeform: Shape 32">
            <a:extLst>
              <a:ext uri="{FF2B5EF4-FFF2-40B4-BE49-F238E27FC236}">
                <a16:creationId xmlns:a16="http://schemas.microsoft.com/office/drawing/2014/main" xmlns="" id="{1F3BFB60-A635-431B-A2A6-A62F714627B6}"/>
              </a:ext>
            </a:extLst>
          </p:cNvPr>
          <p:cNvSpPr>
            <a:spLocks/>
          </p:cNvSpPr>
          <p:nvPr/>
        </p:nvSpPr>
        <p:spPr bwMode="auto">
          <a:xfrm>
            <a:off x="9136063" y="5405438"/>
            <a:ext cx="679450" cy="185737"/>
          </a:xfrm>
          <a:custGeom>
            <a:avLst/>
            <a:gdLst>
              <a:gd name="connsiteX0" fmla="*/ 19050 w 679450"/>
              <a:gd name="connsiteY0" fmla="*/ 0 h 185738"/>
              <a:gd name="connsiteX1" fmla="*/ 26988 w 679450"/>
              <a:gd name="connsiteY1" fmla="*/ 0 h 185738"/>
              <a:gd name="connsiteX2" fmla="*/ 52388 w 679450"/>
              <a:gd name="connsiteY2" fmla="*/ 1588 h 185738"/>
              <a:gd name="connsiteX3" fmla="*/ 73025 w 679450"/>
              <a:gd name="connsiteY3" fmla="*/ 11113 h 185738"/>
              <a:gd name="connsiteX4" fmla="*/ 92075 w 679450"/>
              <a:gd name="connsiteY4" fmla="*/ 20638 h 185738"/>
              <a:gd name="connsiteX5" fmla="*/ 106363 w 679450"/>
              <a:gd name="connsiteY5" fmla="*/ 34925 h 185738"/>
              <a:gd name="connsiteX6" fmla="*/ 130176 w 679450"/>
              <a:gd name="connsiteY6" fmla="*/ 65088 h 185738"/>
              <a:gd name="connsiteX7" fmla="*/ 146051 w 679450"/>
              <a:gd name="connsiteY7" fmla="*/ 93663 h 185738"/>
              <a:gd name="connsiteX8" fmla="*/ 152401 w 679450"/>
              <a:gd name="connsiteY8" fmla="*/ 106363 h 185738"/>
              <a:gd name="connsiteX9" fmla="*/ 158751 w 679450"/>
              <a:gd name="connsiteY9" fmla="*/ 114300 h 185738"/>
              <a:gd name="connsiteX10" fmla="*/ 163513 w 679450"/>
              <a:gd name="connsiteY10" fmla="*/ 122238 h 185738"/>
              <a:gd name="connsiteX11" fmla="*/ 168276 w 679450"/>
              <a:gd name="connsiteY11" fmla="*/ 127000 h 185738"/>
              <a:gd name="connsiteX12" fmla="*/ 173038 w 679450"/>
              <a:gd name="connsiteY12" fmla="*/ 128588 h 185738"/>
              <a:gd name="connsiteX13" fmla="*/ 174626 w 679450"/>
              <a:gd name="connsiteY13" fmla="*/ 131763 h 185738"/>
              <a:gd name="connsiteX14" fmla="*/ 179388 w 679450"/>
              <a:gd name="connsiteY14" fmla="*/ 131763 h 185738"/>
              <a:gd name="connsiteX15" fmla="*/ 184151 w 679450"/>
              <a:gd name="connsiteY15" fmla="*/ 131763 h 185738"/>
              <a:gd name="connsiteX16" fmla="*/ 190501 w 679450"/>
              <a:gd name="connsiteY16" fmla="*/ 131763 h 185738"/>
              <a:gd name="connsiteX17" fmla="*/ 193676 w 679450"/>
              <a:gd name="connsiteY17" fmla="*/ 128588 h 185738"/>
              <a:gd name="connsiteX18" fmla="*/ 198438 w 679450"/>
              <a:gd name="connsiteY18" fmla="*/ 128588 h 185738"/>
              <a:gd name="connsiteX19" fmla="*/ 204788 w 679450"/>
              <a:gd name="connsiteY19" fmla="*/ 122238 h 185738"/>
              <a:gd name="connsiteX20" fmla="*/ 211138 w 679450"/>
              <a:gd name="connsiteY20" fmla="*/ 115888 h 185738"/>
              <a:gd name="connsiteX21" fmla="*/ 222251 w 679450"/>
              <a:gd name="connsiteY21" fmla="*/ 93663 h 185738"/>
              <a:gd name="connsiteX22" fmla="*/ 239713 w 679450"/>
              <a:gd name="connsiteY22" fmla="*/ 65088 h 185738"/>
              <a:gd name="connsiteX23" fmla="*/ 254001 w 679450"/>
              <a:gd name="connsiteY23" fmla="*/ 44450 h 185738"/>
              <a:gd name="connsiteX24" fmla="*/ 271464 w 679450"/>
              <a:gd name="connsiteY24" fmla="*/ 25400 h 185738"/>
              <a:gd name="connsiteX25" fmla="*/ 280989 w 679450"/>
              <a:gd name="connsiteY25" fmla="*/ 19050 h 185738"/>
              <a:gd name="connsiteX26" fmla="*/ 288926 w 679450"/>
              <a:gd name="connsiteY26" fmla="*/ 12700 h 185738"/>
              <a:gd name="connsiteX27" fmla="*/ 300039 w 679450"/>
              <a:gd name="connsiteY27" fmla="*/ 6350 h 185738"/>
              <a:gd name="connsiteX28" fmla="*/ 319089 w 679450"/>
              <a:gd name="connsiteY28" fmla="*/ 1588 h 185738"/>
              <a:gd name="connsiteX29" fmla="*/ 332302 w 679450"/>
              <a:gd name="connsiteY29" fmla="*/ 644 h 185738"/>
              <a:gd name="connsiteX30" fmla="*/ 333375 w 679450"/>
              <a:gd name="connsiteY30" fmla="*/ 0 h 185738"/>
              <a:gd name="connsiteX31" fmla="*/ 341313 w 679450"/>
              <a:gd name="connsiteY31" fmla="*/ 0 h 185738"/>
              <a:gd name="connsiteX32" fmla="*/ 341313 w 679450"/>
              <a:gd name="connsiteY32" fmla="*/ 0 h 185738"/>
              <a:gd name="connsiteX33" fmla="*/ 341314 w 679450"/>
              <a:gd name="connsiteY33" fmla="*/ 0 h 185738"/>
              <a:gd name="connsiteX34" fmla="*/ 349251 w 679450"/>
              <a:gd name="connsiteY34" fmla="*/ 0 h 185738"/>
              <a:gd name="connsiteX35" fmla="*/ 349973 w 679450"/>
              <a:gd name="connsiteY35" fmla="*/ 541 h 185738"/>
              <a:gd name="connsiteX36" fmla="*/ 366713 w 679450"/>
              <a:gd name="connsiteY36" fmla="*/ 1588 h 185738"/>
              <a:gd name="connsiteX37" fmla="*/ 387350 w 679450"/>
              <a:gd name="connsiteY37" fmla="*/ 11113 h 185738"/>
              <a:gd name="connsiteX38" fmla="*/ 406400 w 679450"/>
              <a:gd name="connsiteY38" fmla="*/ 20638 h 185738"/>
              <a:gd name="connsiteX39" fmla="*/ 420688 w 679450"/>
              <a:gd name="connsiteY39" fmla="*/ 34925 h 185738"/>
              <a:gd name="connsiteX40" fmla="*/ 442913 w 679450"/>
              <a:gd name="connsiteY40" fmla="*/ 65088 h 185738"/>
              <a:gd name="connsiteX41" fmla="*/ 457200 w 679450"/>
              <a:gd name="connsiteY41" fmla="*/ 93663 h 185738"/>
              <a:gd name="connsiteX42" fmla="*/ 463550 w 679450"/>
              <a:gd name="connsiteY42" fmla="*/ 106363 h 185738"/>
              <a:gd name="connsiteX43" fmla="*/ 469900 w 679450"/>
              <a:gd name="connsiteY43" fmla="*/ 114300 h 185738"/>
              <a:gd name="connsiteX44" fmla="*/ 476250 w 679450"/>
              <a:gd name="connsiteY44" fmla="*/ 122238 h 185738"/>
              <a:gd name="connsiteX45" fmla="*/ 481013 w 679450"/>
              <a:gd name="connsiteY45" fmla="*/ 127000 h 185738"/>
              <a:gd name="connsiteX46" fmla="*/ 484188 w 679450"/>
              <a:gd name="connsiteY46" fmla="*/ 128588 h 185738"/>
              <a:gd name="connsiteX47" fmla="*/ 488950 w 679450"/>
              <a:gd name="connsiteY47" fmla="*/ 131763 h 185738"/>
              <a:gd name="connsiteX48" fmla="*/ 493713 w 679450"/>
              <a:gd name="connsiteY48" fmla="*/ 131763 h 185738"/>
              <a:gd name="connsiteX49" fmla="*/ 496888 w 679450"/>
              <a:gd name="connsiteY49" fmla="*/ 131763 h 185738"/>
              <a:gd name="connsiteX50" fmla="*/ 503238 w 679450"/>
              <a:gd name="connsiteY50" fmla="*/ 131763 h 185738"/>
              <a:gd name="connsiteX51" fmla="*/ 508000 w 679450"/>
              <a:gd name="connsiteY51" fmla="*/ 128588 h 185738"/>
              <a:gd name="connsiteX52" fmla="*/ 509588 w 679450"/>
              <a:gd name="connsiteY52" fmla="*/ 128588 h 185738"/>
              <a:gd name="connsiteX53" fmla="*/ 515937 w 679450"/>
              <a:gd name="connsiteY53" fmla="*/ 122238 h 185738"/>
              <a:gd name="connsiteX54" fmla="*/ 522287 w 679450"/>
              <a:gd name="connsiteY54" fmla="*/ 115888 h 185738"/>
              <a:gd name="connsiteX55" fmla="*/ 536575 w 679450"/>
              <a:gd name="connsiteY55" fmla="*/ 93663 h 185738"/>
              <a:gd name="connsiteX56" fmla="*/ 554037 w 679450"/>
              <a:gd name="connsiteY56" fmla="*/ 65088 h 185738"/>
              <a:gd name="connsiteX57" fmla="*/ 565150 w 679450"/>
              <a:gd name="connsiteY57" fmla="*/ 44450 h 185738"/>
              <a:gd name="connsiteX58" fmla="*/ 584200 w 679450"/>
              <a:gd name="connsiteY58" fmla="*/ 25400 h 185738"/>
              <a:gd name="connsiteX59" fmla="*/ 592137 w 679450"/>
              <a:gd name="connsiteY59" fmla="*/ 19050 h 185738"/>
              <a:gd name="connsiteX60" fmla="*/ 603250 w 679450"/>
              <a:gd name="connsiteY60" fmla="*/ 12700 h 185738"/>
              <a:gd name="connsiteX61" fmla="*/ 614363 w 679450"/>
              <a:gd name="connsiteY61" fmla="*/ 6350 h 185738"/>
              <a:gd name="connsiteX62" fmla="*/ 631825 w 679450"/>
              <a:gd name="connsiteY62" fmla="*/ 1588 h 185738"/>
              <a:gd name="connsiteX63" fmla="*/ 652463 w 679450"/>
              <a:gd name="connsiteY63" fmla="*/ 0 h 185738"/>
              <a:gd name="connsiteX64" fmla="*/ 655637 w 679450"/>
              <a:gd name="connsiteY64" fmla="*/ 0 h 185738"/>
              <a:gd name="connsiteX65" fmla="*/ 663575 w 679450"/>
              <a:gd name="connsiteY65" fmla="*/ 1588 h 185738"/>
              <a:gd name="connsiteX66" fmla="*/ 671513 w 679450"/>
              <a:gd name="connsiteY66" fmla="*/ 6350 h 185738"/>
              <a:gd name="connsiteX67" fmla="*/ 676275 w 679450"/>
              <a:gd name="connsiteY67" fmla="*/ 12700 h 185738"/>
              <a:gd name="connsiteX68" fmla="*/ 679450 w 679450"/>
              <a:gd name="connsiteY68" fmla="*/ 20638 h 185738"/>
              <a:gd name="connsiteX69" fmla="*/ 679450 w 679450"/>
              <a:gd name="connsiteY69" fmla="*/ 28575 h 185738"/>
              <a:gd name="connsiteX70" fmla="*/ 677863 w 679450"/>
              <a:gd name="connsiteY70" fmla="*/ 38100 h 185738"/>
              <a:gd name="connsiteX71" fmla="*/ 674687 w 679450"/>
              <a:gd name="connsiteY71" fmla="*/ 44450 h 185738"/>
              <a:gd name="connsiteX72" fmla="*/ 668337 w 679450"/>
              <a:gd name="connsiteY72" fmla="*/ 50800 h 185738"/>
              <a:gd name="connsiteX73" fmla="*/ 658813 w 679450"/>
              <a:gd name="connsiteY73" fmla="*/ 52388 h 185738"/>
              <a:gd name="connsiteX74" fmla="*/ 652463 w 679450"/>
              <a:gd name="connsiteY74" fmla="*/ 53975 h 185738"/>
              <a:gd name="connsiteX75" fmla="*/ 644525 w 679450"/>
              <a:gd name="connsiteY75" fmla="*/ 53975 h 185738"/>
              <a:gd name="connsiteX76" fmla="*/ 636587 w 679450"/>
              <a:gd name="connsiteY76" fmla="*/ 55563 h 185738"/>
              <a:gd name="connsiteX77" fmla="*/ 630237 w 679450"/>
              <a:gd name="connsiteY77" fmla="*/ 58738 h 185738"/>
              <a:gd name="connsiteX78" fmla="*/ 622300 w 679450"/>
              <a:gd name="connsiteY78" fmla="*/ 65088 h 185738"/>
              <a:gd name="connsiteX79" fmla="*/ 614363 w 679450"/>
              <a:gd name="connsiteY79" fmla="*/ 71438 h 185738"/>
              <a:gd name="connsiteX80" fmla="*/ 598487 w 679450"/>
              <a:gd name="connsiteY80" fmla="*/ 92075 h 185738"/>
              <a:gd name="connsiteX81" fmla="*/ 582613 w 679450"/>
              <a:gd name="connsiteY81" fmla="*/ 120650 h 185738"/>
              <a:gd name="connsiteX82" fmla="*/ 571500 w 679450"/>
              <a:gd name="connsiteY82" fmla="*/ 139700 h 185738"/>
              <a:gd name="connsiteX83" fmla="*/ 557213 w 679450"/>
              <a:gd name="connsiteY83" fmla="*/ 158750 h 185738"/>
              <a:gd name="connsiteX84" fmla="*/ 550863 w 679450"/>
              <a:gd name="connsiteY84" fmla="*/ 165100 h 185738"/>
              <a:gd name="connsiteX85" fmla="*/ 542925 w 679450"/>
              <a:gd name="connsiteY85" fmla="*/ 169863 h 185738"/>
              <a:gd name="connsiteX86" fmla="*/ 534987 w 679450"/>
              <a:gd name="connsiteY86" fmla="*/ 176213 h 185738"/>
              <a:gd name="connsiteX87" fmla="*/ 515937 w 679450"/>
              <a:gd name="connsiteY87" fmla="*/ 182563 h 185738"/>
              <a:gd name="connsiteX88" fmla="*/ 496888 w 679450"/>
              <a:gd name="connsiteY88" fmla="*/ 185738 h 185738"/>
              <a:gd name="connsiteX89" fmla="*/ 474663 w 679450"/>
              <a:gd name="connsiteY89" fmla="*/ 182563 h 185738"/>
              <a:gd name="connsiteX90" fmla="*/ 455613 w 679450"/>
              <a:gd name="connsiteY90" fmla="*/ 174626 h 185738"/>
              <a:gd name="connsiteX91" fmla="*/ 446088 w 679450"/>
              <a:gd name="connsiteY91" fmla="*/ 166688 h 185738"/>
              <a:gd name="connsiteX92" fmla="*/ 436563 w 679450"/>
              <a:gd name="connsiteY92" fmla="*/ 158750 h 185738"/>
              <a:gd name="connsiteX93" fmla="*/ 428625 w 679450"/>
              <a:gd name="connsiteY93" fmla="*/ 147638 h 185738"/>
              <a:gd name="connsiteX94" fmla="*/ 409575 w 679450"/>
              <a:gd name="connsiteY94" fmla="*/ 119063 h 185738"/>
              <a:gd name="connsiteX95" fmla="*/ 395288 w 679450"/>
              <a:gd name="connsiteY95" fmla="*/ 92075 h 185738"/>
              <a:gd name="connsiteX96" fmla="*/ 388938 w 679450"/>
              <a:gd name="connsiteY96" fmla="*/ 80963 h 185738"/>
              <a:gd name="connsiteX97" fmla="*/ 381000 w 679450"/>
              <a:gd name="connsiteY97" fmla="*/ 73025 h 185738"/>
              <a:gd name="connsiteX98" fmla="*/ 374650 w 679450"/>
              <a:gd name="connsiteY98" fmla="*/ 65088 h 185738"/>
              <a:gd name="connsiteX99" fmla="*/ 368300 w 679450"/>
              <a:gd name="connsiteY99" fmla="*/ 60325 h 185738"/>
              <a:gd name="connsiteX100" fmla="*/ 361950 w 679450"/>
              <a:gd name="connsiteY100" fmla="*/ 55563 h 185738"/>
              <a:gd name="connsiteX101" fmla="*/ 355600 w 679450"/>
              <a:gd name="connsiteY101" fmla="*/ 55563 h 185738"/>
              <a:gd name="connsiteX102" fmla="*/ 349250 w 679450"/>
              <a:gd name="connsiteY102" fmla="*/ 53975 h 185738"/>
              <a:gd name="connsiteX103" fmla="*/ 341314 w 679450"/>
              <a:gd name="connsiteY103" fmla="*/ 53975 h 185738"/>
              <a:gd name="connsiteX104" fmla="*/ 341313 w 679450"/>
              <a:gd name="connsiteY104" fmla="*/ 53975 h 185738"/>
              <a:gd name="connsiteX105" fmla="*/ 331789 w 679450"/>
              <a:gd name="connsiteY105" fmla="*/ 53975 h 185738"/>
              <a:gd name="connsiteX106" fmla="*/ 325439 w 679450"/>
              <a:gd name="connsiteY106" fmla="*/ 55563 h 185738"/>
              <a:gd name="connsiteX107" fmla="*/ 319089 w 679450"/>
              <a:gd name="connsiteY107" fmla="*/ 58738 h 185738"/>
              <a:gd name="connsiteX108" fmla="*/ 307976 w 679450"/>
              <a:gd name="connsiteY108" fmla="*/ 65088 h 185738"/>
              <a:gd name="connsiteX109" fmla="*/ 301626 w 679450"/>
              <a:gd name="connsiteY109" fmla="*/ 71438 h 185738"/>
              <a:gd name="connsiteX110" fmla="*/ 285751 w 679450"/>
              <a:gd name="connsiteY110" fmla="*/ 92075 h 185738"/>
              <a:gd name="connsiteX111" fmla="*/ 271464 w 679450"/>
              <a:gd name="connsiteY111" fmla="*/ 120650 h 185738"/>
              <a:gd name="connsiteX112" fmla="*/ 258763 w 679450"/>
              <a:gd name="connsiteY112" fmla="*/ 139700 h 185738"/>
              <a:gd name="connsiteX113" fmla="*/ 244476 w 679450"/>
              <a:gd name="connsiteY113" fmla="*/ 158750 h 185738"/>
              <a:gd name="connsiteX114" fmla="*/ 238126 w 679450"/>
              <a:gd name="connsiteY114" fmla="*/ 165100 h 185738"/>
              <a:gd name="connsiteX115" fmla="*/ 228601 w 679450"/>
              <a:gd name="connsiteY115" fmla="*/ 169863 h 185738"/>
              <a:gd name="connsiteX116" fmla="*/ 220663 w 679450"/>
              <a:gd name="connsiteY116" fmla="*/ 176213 h 185738"/>
              <a:gd name="connsiteX117" fmla="*/ 204788 w 679450"/>
              <a:gd name="connsiteY117" fmla="*/ 182563 h 185738"/>
              <a:gd name="connsiteX118" fmla="*/ 184151 w 679450"/>
              <a:gd name="connsiteY118" fmla="*/ 185738 h 185738"/>
              <a:gd name="connsiteX119" fmla="*/ 163513 w 679450"/>
              <a:gd name="connsiteY119" fmla="*/ 182563 h 185738"/>
              <a:gd name="connsiteX120" fmla="*/ 144463 w 679450"/>
              <a:gd name="connsiteY120" fmla="*/ 174626 h 185738"/>
              <a:gd name="connsiteX121" fmla="*/ 131763 w 679450"/>
              <a:gd name="connsiteY121" fmla="*/ 166688 h 185738"/>
              <a:gd name="connsiteX122" fmla="*/ 123826 w 679450"/>
              <a:gd name="connsiteY122" fmla="*/ 158750 h 185738"/>
              <a:gd name="connsiteX123" fmla="*/ 114301 w 679450"/>
              <a:gd name="connsiteY123" fmla="*/ 147638 h 185738"/>
              <a:gd name="connsiteX124" fmla="*/ 98425 w 679450"/>
              <a:gd name="connsiteY124" fmla="*/ 119063 h 185738"/>
              <a:gd name="connsiteX125" fmla="*/ 80963 w 679450"/>
              <a:gd name="connsiteY125" fmla="*/ 92075 h 185738"/>
              <a:gd name="connsiteX126" fmla="*/ 76200 w 679450"/>
              <a:gd name="connsiteY126" fmla="*/ 80963 h 185738"/>
              <a:gd name="connsiteX127" fmla="*/ 69850 w 679450"/>
              <a:gd name="connsiteY127" fmla="*/ 73025 h 185738"/>
              <a:gd name="connsiteX128" fmla="*/ 60325 w 679450"/>
              <a:gd name="connsiteY128" fmla="*/ 65088 h 185738"/>
              <a:gd name="connsiteX129" fmla="*/ 53975 w 679450"/>
              <a:gd name="connsiteY129" fmla="*/ 60325 h 185738"/>
              <a:gd name="connsiteX130" fmla="*/ 49213 w 679450"/>
              <a:gd name="connsiteY130" fmla="*/ 55563 h 185738"/>
              <a:gd name="connsiteX131" fmla="*/ 42863 w 679450"/>
              <a:gd name="connsiteY131" fmla="*/ 53975 h 185738"/>
              <a:gd name="connsiteX132" fmla="*/ 36513 w 679450"/>
              <a:gd name="connsiteY132" fmla="*/ 53975 h 185738"/>
              <a:gd name="connsiteX133" fmla="*/ 26988 w 679450"/>
              <a:gd name="connsiteY133" fmla="*/ 53975 h 185738"/>
              <a:gd name="connsiteX134" fmla="*/ 19050 w 679450"/>
              <a:gd name="connsiteY134" fmla="*/ 52388 h 185738"/>
              <a:gd name="connsiteX135" fmla="*/ 11113 w 679450"/>
              <a:gd name="connsiteY135" fmla="*/ 47625 h 185738"/>
              <a:gd name="connsiteX136" fmla="*/ 6350 w 679450"/>
              <a:gd name="connsiteY136" fmla="*/ 41275 h 185738"/>
              <a:gd name="connsiteX137" fmla="*/ 3175 w 679450"/>
              <a:gd name="connsiteY137" fmla="*/ 34925 h 185738"/>
              <a:gd name="connsiteX138" fmla="*/ 0 w 679450"/>
              <a:gd name="connsiteY138" fmla="*/ 26988 h 185738"/>
              <a:gd name="connsiteX139" fmla="*/ 3175 w 679450"/>
              <a:gd name="connsiteY139" fmla="*/ 19050 h 185738"/>
              <a:gd name="connsiteX140" fmla="*/ 6350 w 679450"/>
              <a:gd name="connsiteY140" fmla="*/ 11113 h 185738"/>
              <a:gd name="connsiteX141" fmla="*/ 11113 w 679450"/>
              <a:gd name="connsiteY141" fmla="*/ 4763 h 185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679450" h="185738">
                <a:moveTo>
                  <a:pt x="19050" y="0"/>
                </a:moveTo>
                <a:lnTo>
                  <a:pt x="26988" y="0"/>
                </a:lnTo>
                <a:lnTo>
                  <a:pt x="52388" y="1588"/>
                </a:lnTo>
                <a:lnTo>
                  <a:pt x="73025" y="11113"/>
                </a:lnTo>
                <a:lnTo>
                  <a:pt x="92075" y="20638"/>
                </a:lnTo>
                <a:lnTo>
                  <a:pt x="106363" y="34925"/>
                </a:lnTo>
                <a:lnTo>
                  <a:pt x="130176" y="65088"/>
                </a:lnTo>
                <a:lnTo>
                  <a:pt x="146051" y="93663"/>
                </a:lnTo>
                <a:lnTo>
                  <a:pt x="152401" y="106363"/>
                </a:lnTo>
                <a:lnTo>
                  <a:pt x="158751" y="114300"/>
                </a:lnTo>
                <a:lnTo>
                  <a:pt x="163513" y="122238"/>
                </a:lnTo>
                <a:lnTo>
                  <a:pt x="168276" y="127000"/>
                </a:lnTo>
                <a:lnTo>
                  <a:pt x="173038" y="128588"/>
                </a:lnTo>
                <a:lnTo>
                  <a:pt x="174626" y="131763"/>
                </a:lnTo>
                <a:lnTo>
                  <a:pt x="179388" y="131763"/>
                </a:lnTo>
                <a:lnTo>
                  <a:pt x="184151" y="131763"/>
                </a:lnTo>
                <a:lnTo>
                  <a:pt x="190501" y="131763"/>
                </a:lnTo>
                <a:lnTo>
                  <a:pt x="193676" y="128588"/>
                </a:lnTo>
                <a:lnTo>
                  <a:pt x="198438" y="128588"/>
                </a:lnTo>
                <a:lnTo>
                  <a:pt x="204788" y="122238"/>
                </a:lnTo>
                <a:lnTo>
                  <a:pt x="211138" y="115888"/>
                </a:lnTo>
                <a:lnTo>
                  <a:pt x="222251" y="93663"/>
                </a:lnTo>
                <a:lnTo>
                  <a:pt x="239713" y="65088"/>
                </a:lnTo>
                <a:lnTo>
                  <a:pt x="254001" y="44450"/>
                </a:lnTo>
                <a:lnTo>
                  <a:pt x="271464" y="25400"/>
                </a:lnTo>
                <a:lnTo>
                  <a:pt x="280989" y="19050"/>
                </a:lnTo>
                <a:lnTo>
                  <a:pt x="288926" y="12700"/>
                </a:lnTo>
                <a:lnTo>
                  <a:pt x="300039" y="6350"/>
                </a:lnTo>
                <a:lnTo>
                  <a:pt x="319089" y="1588"/>
                </a:lnTo>
                <a:lnTo>
                  <a:pt x="332302" y="644"/>
                </a:lnTo>
                <a:lnTo>
                  <a:pt x="333375" y="0"/>
                </a:lnTo>
                <a:lnTo>
                  <a:pt x="341313" y="0"/>
                </a:lnTo>
                <a:lnTo>
                  <a:pt x="341313" y="0"/>
                </a:lnTo>
                <a:lnTo>
                  <a:pt x="341314" y="0"/>
                </a:lnTo>
                <a:lnTo>
                  <a:pt x="349251" y="0"/>
                </a:lnTo>
                <a:lnTo>
                  <a:pt x="349973" y="541"/>
                </a:lnTo>
                <a:lnTo>
                  <a:pt x="366713" y="1588"/>
                </a:lnTo>
                <a:lnTo>
                  <a:pt x="387350" y="11113"/>
                </a:lnTo>
                <a:lnTo>
                  <a:pt x="406400" y="20638"/>
                </a:lnTo>
                <a:lnTo>
                  <a:pt x="420688" y="34925"/>
                </a:lnTo>
                <a:lnTo>
                  <a:pt x="442913" y="65088"/>
                </a:lnTo>
                <a:lnTo>
                  <a:pt x="457200" y="93663"/>
                </a:lnTo>
                <a:lnTo>
                  <a:pt x="463550" y="106363"/>
                </a:lnTo>
                <a:lnTo>
                  <a:pt x="469900" y="114300"/>
                </a:lnTo>
                <a:lnTo>
                  <a:pt x="476250" y="122238"/>
                </a:lnTo>
                <a:lnTo>
                  <a:pt x="481013" y="127000"/>
                </a:lnTo>
                <a:lnTo>
                  <a:pt x="484188" y="128588"/>
                </a:lnTo>
                <a:lnTo>
                  <a:pt x="488950" y="131763"/>
                </a:lnTo>
                <a:lnTo>
                  <a:pt x="493713" y="131763"/>
                </a:lnTo>
                <a:lnTo>
                  <a:pt x="496888" y="131763"/>
                </a:lnTo>
                <a:lnTo>
                  <a:pt x="503238" y="131763"/>
                </a:lnTo>
                <a:lnTo>
                  <a:pt x="508000" y="128588"/>
                </a:lnTo>
                <a:lnTo>
                  <a:pt x="509588" y="128588"/>
                </a:lnTo>
                <a:lnTo>
                  <a:pt x="515937" y="122238"/>
                </a:lnTo>
                <a:lnTo>
                  <a:pt x="522287" y="115888"/>
                </a:lnTo>
                <a:lnTo>
                  <a:pt x="536575" y="93663"/>
                </a:lnTo>
                <a:lnTo>
                  <a:pt x="554037" y="65088"/>
                </a:lnTo>
                <a:lnTo>
                  <a:pt x="565150" y="44450"/>
                </a:lnTo>
                <a:lnTo>
                  <a:pt x="584200" y="25400"/>
                </a:lnTo>
                <a:lnTo>
                  <a:pt x="592137" y="19050"/>
                </a:lnTo>
                <a:lnTo>
                  <a:pt x="603250" y="12700"/>
                </a:lnTo>
                <a:lnTo>
                  <a:pt x="614363" y="6350"/>
                </a:lnTo>
                <a:lnTo>
                  <a:pt x="631825" y="1588"/>
                </a:lnTo>
                <a:lnTo>
                  <a:pt x="652463" y="0"/>
                </a:lnTo>
                <a:lnTo>
                  <a:pt x="655637" y="0"/>
                </a:lnTo>
                <a:lnTo>
                  <a:pt x="663575" y="1588"/>
                </a:lnTo>
                <a:lnTo>
                  <a:pt x="671513" y="6350"/>
                </a:lnTo>
                <a:lnTo>
                  <a:pt x="676275" y="12700"/>
                </a:lnTo>
                <a:lnTo>
                  <a:pt x="679450" y="20638"/>
                </a:lnTo>
                <a:lnTo>
                  <a:pt x="679450" y="28575"/>
                </a:lnTo>
                <a:lnTo>
                  <a:pt x="677863" y="38100"/>
                </a:lnTo>
                <a:lnTo>
                  <a:pt x="674687" y="44450"/>
                </a:lnTo>
                <a:lnTo>
                  <a:pt x="668337" y="50800"/>
                </a:lnTo>
                <a:lnTo>
                  <a:pt x="658813" y="52388"/>
                </a:lnTo>
                <a:lnTo>
                  <a:pt x="652463" y="53975"/>
                </a:lnTo>
                <a:lnTo>
                  <a:pt x="644525" y="53975"/>
                </a:lnTo>
                <a:lnTo>
                  <a:pt x="636587" y="55563"/>
                </a:lnTo>
                <a:lnTo>
                  <a:pt x="630237" y="58738"/>
                </a:lnTo>
                <a:lnTo>
                  <a:pt x="622300" y="65088"/>
                </a:lnTo>
                <a:lnTo>
                  <a:pt x="614363" y="71438"/>
                </a:lnTo>
                <a:lnTo>
                  <a:pt x="598487" y="92075"/>
                </a:lnTo>
                <a:lnTo>
                  <a:pt x="582613" y="120650"/>
                </a:lnTo>
                <a:lnTo>
                  <a:pt x="571500" y="139700"/>
                </a:lnTo>
                <a:lnTo>
                  <a:pt x="557213" y="158750"/>
                </a:lnTo>
                <a:lnTo>
                  <a:pt x="550863" y="165100"/>
                </a:lnTo>
                <a:lnTo>
                  <a:pt x="542925" y="169863"/>
                </a:lnTo>
                <a:lnTo>
                  <a:pt x="534987" y="176213"/>
                </a:lnTo>
                <a:lnTo>
                  <a:pt x="515937" y="182563"/>
                </a:lnTo>
                <a:lnTo>
                  <a:pt x="496888" y="185738"/>
                </a:lnTo>
                <a:lnTo>
                  <a:pt x="474663" y="182563"/>
                </a:lnTo>
                <a:lnTo>
                  <a:pt x="455613" y="174626"/>
                </a:lnTo>
                <a:lnTo>
                  <a:pt x="446088" y="166688"/>
                </a:lnTo>
                <a:lnTo>
                  <a:pt x="436563" y="158750"/>
                </a:lnTo>
                <a:lnTo>
                  <a:pt x="428625" y="147638"/>
                </a:lnTo>
                <a:lnTo>
                  <a:pt x="409575" y="119063"/>
                </a:lnTo>
                <a:lnTo>
                  <a:pt x="395288" y="92075"/>
                </a:lnTo>
                <a:lnTo>
                  <a:pt x="388938" y="80963"/>
                </a:lnTo>
                <a:lnTo>
                  <a:pt x="381000" y="73025"/>
                </a:lnTo>
                <a:lnTo>
                  <a:pt x="374650" y="65088"/>
                </a:lnTo>
                <a:lnTo>
                  <a:pt x="368300" y="60325"/>
                </a:lnTo>
                <a:lnTo>
                  <a:pt x="361950" y="55563"/>
                </a:lnTo>
                <a:lnTo>
                  <a:pt x="355600" y="55563"/>
                </a:lnTo>
                <a:lnTo>
                  <a:pt x="349250" y="53975"/>
                </a:lnTo>
                <a:lnTo>
                  <a:pt x="341314" y="53975"/>
                </a:lnTo>
                <a:lnTo>
                  <a:pt x="341313" y="53975"/>
                </a:lnTo>
                <a:lnTo>
                  <a:pt x="331789" y="53975"/>
                </a:lnTo>
                <a:lnTo>
                  <a:pt x="325439" y="55563"/>
                </a:lnTo>
                <a:lnTo>
                  <a:pt x="319089" y="58738"/>
                </a:lnTo>
                <a:lnTo>
                  <a:pt x="307976" y="65088"/>
                </a:lnTo>
                <a:lnTo>
                  <a:pt x="301626" y="71438"/>
                </a:lnTo>
                <a:lnTo>
                  <a:pt x="285751" y="92075"/>
                </a:lnTo>
                <a:lnTo>
                  <a:pt x="271464" y="120650"/>
                </a:lnTo>
                <a:lnTo>
                  <a:pt x="258763" y="139700"/>
                </a:lnTo>
                <a:lnTo>
                  <a:pt x="244476" y="158750"/>
                </a:lnTo>
                <a:lnTo>
                  <a:pt x="238126" y="165100"/>
                </a:lnTo>
                <a:lnTo>
                  <a:pt x="228601" y="169863"/>
                </a:lnTo>
                <a:lnTo>
                  <a:pt x="220663" y="176213"/>
                </a:lnTo>
                <a:lnTo>
                  <a:pt x="204788" y="182563"/>
                </a:lnTo>
                <a:lnTo>
                  <a:pt x="184151" y="185738"/>
                </a:lnTo>
                <a:lnTo>
                  <a:pt x="163513" y="182563"/>
                </a:lnTo>
                <a:lnTo>
                  <a:pt x="144463" y="174626"/>
                </a:lnTo>
                <a:lnTo>
                  <a:pt x="131763" y="166688"/>
                </a:lnTo>
                <a:lnTo>
                  <a:pt x="123826" y="158750"/>
                </a:lnTo>
                <a:lnTo>
                  <a:pt x="114301" y="147638"/>
                </a:lnTo>
                <a:lnTo>
                  <a:pt x="98425" y="119063"/>
                </a:lnTo>
                <a:lnTo>
                  <a:pt x="80963" y="92075"/>
                </a:lnTo>
                <a:lnTo>
                  <a:pt x="76200" y="80963"/>
                </a:lnTo>
                <a:lnTo>
                  <a:pt x="69850" y="73025"/>
                </a:lnTo>
                <a:lnTo>
                  <a:pt x="60325" y="65088"/>
                </a:lnTo>
                <a:lnTo>
                  <a:pt x="53975" y="60325"/>
                </a:lnTo>
                <a:lnTo>
                  <a:pt x="49213" y="55563"/>
                </a:lnTo>
                <a:lnTo>
                  <a:pt x="42863" y="53975"/>
                </a:lnTo>
                <a:lnTo>
                  <a:pt x="36513" y="53975"/>
                </a:lnTo>
                <a:lnTo>
                  <a:pt x="26988" y="53975"/>
                </a:lnTo>
                <a:lnTo>
                  <a:pt x="19050" y="52388"/>
                </a:lnTo>
                <a:lnTo>
                  <a:pt x="11113" y="47625"/>
                </a:lnTo>
                <a:lnTo>
                  <a:pt x="6350" y="41275"/>
                </a:lnTo>
                <a:lnTo>
                  <a:pt x="3175" y="34925"/>
                </a:lnTo>
                <a:lnTo>
                  <a:pt x="0" y="26988"/>
                </a:lnTo>
                <a:lnTo>
                  <a:pt x="3175" y="19050"/>
                </a:lnTo>
                <a:lnTo>
                  <a:pt x="6350" y="11113"/>
                </a:lnTo>
                <a:lnTo>
                  <a:pt x="11113" y="4763"/>
                </a:lnTo>
                <a:close/>
              </a:path>
            </a:pathLst>
          </a:custGeom>
          <a:solidFill>
            <a:schemeClr val="tx1">
              <a:lumMod val="25000"/>
              <a:lumOff val="75000"/>
            </a:schemeClr>
          </a:solidFill>
          <a:ln w="0">
            <a:noFill/>
            <a:prstDash val="solid"/>
            <a:round/>
            <a:headEnd/>
            <a:tailEnd/>
          </a:ln>
        </p:spPr>
        <p:txBody>
          <a:bodyPr/>
          <a:lstStyle/>
          <a:p>
            <a:pPr eaLnBrk="1" fontAlgn="auto" hangingPunct="1">
              <a:spcBef>
                <a:spcPts val="0"/>
              </a:spcBef>
              <a:spcAft>
                <a:spcPts val="0"/>
              </a:spcAft>
              <a:defRPr/>
            </a:pPr>
            <a:endParaRPr lang="en-US">
              <a:latin typeface="+mn-lt"/>
            </a:endParaRPr>
          </a:p>
        </p:txBody>
      </p:sp>
      <p:sp>
        <p:nvSpPr>
          <p:cNvPr id="34" name="Freeform: Shape 33">
            <a:extLst>
              <a:ext uri="{FF2B5EF4-FFF2-40B4-BE49-F238E27FC236}">
                <a16:creationId xmlns:a16="http://schemas.microsoft.com/office/drawing/2014/main" xmlns="" id="{8ED5A925-108F-4B47-998F-3CEF46CC4F34}"/>
              </a:ext>
            </a:extLst>
          </p:cNvPr>
          <p:cNvSpPr>
            <a:spLocks/>
          </p:cNvSpPr>
          <p:nvPr/>
        </p:nvSpPr>
        <p:spPr bwMode="auto">
          <a:xfrm>
            <a:off x="10202863" y="1206500"/>
            <a:ext cx="320675" cy="317500"/>
          </a:xfrm>
          <a:custGeom>
            <a:avLst/>
            <a:gdLst>
              <a:gd name="connsiteX0" fmla="*/ 179388 w 219075"/>
              <a:gd name="connsiteY0" fmla="*/ 0 h 215900"/>
              <a:gd name="connsiteX1" fmla="*/ 192088 w 219075"/>
              <a:gd name="connsiteY1" fmla="*/ 0 h 215900"/>
              <a:gd name="connsiteX2" fmla="*/ 204788 w 219075"/>
              <a:gd name="connsiteY2" fmla="*/ 6350 h 215900"/>
              <a:gd name="connsiteX3" fmla="*/ 212725 w 219075"/>
              <a:gd name="connsiteY3" fmla="*/ 19050 h 215900"/>
              <a:gd name="connsiteX4" fmla="*/ 212725 w 219075"/>
              <a:gd name="connsiteY4" fmla="*/ 33338 h 215900"/>
              <a:gd name="connsiteX5" fmla="*/ 206375 w 219075"/>
              <a:gd name="connsiteY5" fmla="*/ 46038 h 215900"/>
              <a:gd name="connsiteX6" fmla="*/ 148112 w 219075"/>
              <a:gd name="connsiteY6" fmla="*/ 107904 h 215900"/>
              <a:gd name="connsiteX7" fmla="*/ 211138 w 219075"/>
              <a:gd name="connsiteY7" fmla="*/ 166688 h 215900"/>
              <a:gd name="connsiteX8" fmla="*/ 217488 w 219075"/>
              <a:gd name="connsiteY8" fmla="*/ 179388 h 215900"/>
              <a:gd name="connsiteX9" fmla="*/ 219075 w 219075"/>
              <a:gd name="connsiteY9" fmla="*/ 192088 h 215900"/>
              <a:gd name="connsiteX10" fmla="*/ 211138 w 219075"/>
              <a:gd name="connsiteY10" fmla="*/ 204788 h 215900"/>
              <a:gd name="connsiteX11" fmla="*/ 200025 w 219075"/>
              <a:gd name="connsiteY11" fmla="*/ 212725 h 215900"/>
              <a:gd name="connsiteX12" fmla="*/ 185738 w 219075"/>
              <a:gd name="connsiteY12" fmla="*/ 212725 h 215900"/>
              <a:gd name="connsiteX13" fmla="*/ 173038 w 219075"/>
              <a:gd name="connsiteY13" fmla="*/ 206375 h 215900"/>
              <a:gd name="connsiteX14" fmla="*/ 110681 w 219075"/>
              <a:gd name="connsiteY14" fmla="*/ 147651 h 215900"/>
              <a:gd name="connsiteX15" fmla="*/ 52388 w 219075"/>
              <a:gd name="connsiteY15" fmla="*/ 209550 h 215900"/>
              <a:gd name="connsiteX16" fmla="*/ 39688 w 219075"/>
              <a:gd name="connsiteY16" fmla="*/ 215900 h 215900"/>
              <a:gd name="connsiteX17" fmla="*/ 25400 w 219075"/>
              <a:gd name="connsiteY17" fmla="*/ 215900 h 215900"/>
              <a:gd name="connsiteX18" fmla="*/ 12700 w 219075"/>
              <a:gd name="connsiteY18" fmla="*/ 209550 h 215900"/>
              <a:gd name="connsiteX19" fmla="*/ 6350 w 219075"/>
              <a:gd name="connsiteY19" fmla="*/ 200025 h 215900"/>
              <a:gd name="connsiteX20" fmla="*/ 6350 w 219075"/>
              <a:gd name="connsiteY20" fmla="*/ 185738 h 215900"/>
              <a:gd name="connsiteX21" fmla="*/ 12700 w 219075"/>
              <a:gd name="connsiteY21" fmla="*/ 173038 h 215900"/>
              <a:gd name="connsiteX22" fmla="*/ 71124 w 219075"/>
              <a:gd name="connsiteY22" fmla="*/ 110398 h 215900"/>
              <a:gd name="connsiteX23" fmla="*/ 9525 w 219075"/>
              <a:gd name="connsiteY23" fmla="*/ 52388 h 215900"/>
              <a:gd name="connsiteX24" fmla="*/ 0 w 219075"/>
              <a:gd name="connsiteY24" fmla="*/ 39688 h 215900"/>
              <a:gd name="connsiteX25" fmla="*/ 0 w 219075"/>
              <a:gd name="connsiteY25" fmla="*/ 25400 h 215900"/>
              <a:gd name="connsiteX26" fmla="*/ 6350 w 219075"/>
              <a:gd name="connsiteY26" fmla="*/ 12700 h 215900"/>
              <a:gd name="connsiteX27" fmla="*/ 19050 w 219075"/>
              <a:gd name="connsiteY27" fmla="*/ 6350 h 215900"/>
              <a:gd name="connsiteX28" fmla="*/ 33338 w 219075"/>
              <a:gd name="connsiteY28" fmla="*/ 6350 h 215900"/>
              <a:gd name="connsiteX29" fmla="*/ 46038 w 219075"/>
              <a:gd name="connsiteY29" fmla="*/ 12700 h 215900"/>
              <a:gd name="connsiteX30" fmla="*/ 108184 w 219075"/>
              <a:gd name="connsiteY30" fmla="*/ 70663 h 215900"/>
              <a:gd name="connsiteX31" fmla="*/ 166688 w 219075"/>
              <a:gd name="connsiteY31" fmla="*/ 7938 h 215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075" h="215900">
                <a:moveTo>
                  <a:pt x="179388" y="0"/>
                </a:moveTo>
                <a:lnTo>
                  <a:pt x="192088" y="0"/>
                </a:lnTo>
                <a:lnTo>
                  <a:pt x="204788" y="6350"/>
                </a:lnTo>
                <a:lnTo>
                  <a:pt x="212725" y="19050"/>
                </a:lnTo>
                <a:lnTo>
                  <a:pt x="212725" y="33338"/>
                </a:lnTo>
                <a:lnTo>
                  <a:pt x="206375" y="46038"/>
                </a:lnTo>
                <a:lnTo>
                  <a:pt x="148112" y="107904"/>
                </a:lnTo>
                <a:lnTo>
                  <a:pt x="211138" y="166688"/>
                </a:lnTo>
                <a:lnTo>
                  <a:pt x="217488" y="179388"/>
                </a:lnTo>
                <a:lnTo>
                  <a:pt x="219075" y="192088"/>
                </a:lnTo>
                <a:lnTo>
                  <a:pt x="211138" y="204788"/>
                </a:lnTo>
                <a:lnTo>
                  <a:pt x="200025" y="212725"/>
                </a:lnTo>
                <a:lnTo>
                  <a:pt x="185738" y="212725"/>
                </a:lnTo>
                <a:lnTo>
                  <a:pt x="173038" y="206375"/>
                </a:lnTo>
                <a:lnTo>
                  <a:pt x="110681" y="147651"/>
                </a:lnTo>
                <a:lnTo>
                  <a:pt x="52388" y="209550"/>
                </a:lnTo>
                <a:lnTo>
                  <a:pt x="39688" y="215900"/>
                </a:lnTo>
                <a:lnTo>
                  <a:pt x="25400" y="215900"/>
                </a:lnTo>
                <a:lnTo>
                  <a:pt x="12700" y="209550"/>
                </a:lnTo>
                <a:lnTo>
                  <a:pt x="6350" y="200025"/>
                </a:lnTo>
                <a:lnTo>
                  <a:pt x="6350" y="185738"/>
                </a:lnTo>
                <a:lnTo>
                  <a:pt x="12700" y="173038"/>
                </a:lnTo>
                <a:lnTo>
                  <a:pt x="71124" y="110398"/>
                </a:lnTo>
                <a:lnTo>
                  <a:pt x="9525" y="52388"/>
                </a:lnTo>
                <a:lnTo>
                  <a:pt x="0" y="39688"/>
                </a:lnTo>
                <a:lnTo>
                  <a:pt x="0" y="25400"/>
                </a:lnTo>
                <a:lnTo>
                  <a:pt x="6350" y="12700"/>
                </a:lnTo>
                <a:lnTo>
                  <a:pt x="19050" y="6350"/>
                </a:lnTo>
                <a:lnTo>
                  <a:pt x="33338" y="6350"/>
                </a:lnTo>
                <a:lnTo>
                  <a:pt x="46038" y="12700"/>
                </a:lnTo>
                <a:lnTo>
                  <a:pt x="108184" y="70663"/>
                </a:lnTo>
                <a:lnTo>
                  <a:pt x="166688" y="7938"/>
                </a:lnTo>
                <a:close/>
              </a:path>
            </a:pathLst>
          </a:custGeom>
          <a:solidFill>
            <a:schemeClr val="tx1">
              <a:lumMod val="25000"/>
              <a:lumOff val="75000"/>
            </a:schemeClr>
          </a:solidFill>
          <a:ln w="0">
            <a:noFill/>
            <a:prstDash val="solid"/>
            <a:round/>
            <a:headEnd/>
            <a:tailEnd/>
          </a:ln>
        </p:spPr>
        <p:txBody>
          <a:bodyPr/>
          <a:lstStyle/>
          <a:p>
            <a:pPr eaLnBrk="1" fontAlgn="auto" hangingPunct="1">
              <a:spcBef>
                <a:spcPts val="0"/>
              </a:spcBef>
              <a:spcAft>
                <a:spcPts val="0"/>
              </a:spcAft>
              <a:defRPr/>
            </a:pPr>
            <a:endParaRPr lang="en-US">
              <a:latin typeface="+mn-lt"/>
            </a:endParaRPr>
          </a:p>
        </p:txBody>
      </p:sp>
      <p:pic>
        <p:nvPicPr>
          <p:cNvPr id="27" name="Picture 26">
            <a:extLst>
              <a:ext uri="{FF2B5EF4-FFF2-40B4-BE49-F238E27FC236}">
                <a16:creationId xmlns:a16="http://schemas.microsoft.com/office/drawing/2014/main" xmlns="" id="{A423C10A-2567-4DF8-9AE5-65961E53FCC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175489" y="162500"/>
            <a:ext cx="2234961" cy="1428202"/>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750" fill="hold"/>
                                        <p:tgtEl>
                                          <p:spTgt spid="4"/>
                                        </p:tgtEl>
                                        <p:attrNameLst>
                                          <p:attrName>ppt_w</p:attrName>
                                        </p:attrNameLst>
                                      </p:cBhvr>
                                      <p:tavLst>
                                        <p:tav tm="0">
                                          <p:val>
                                            <p:fltVal val="0"/>
                                          </p:val>
                                        </p:tav>
                                        <p:tav tm="100000">
                                          <p:val>
                                            <p:strVal val="#ppt_w"/>
                                          </p:val>
                                        </p:tav>
                                      </p:tavLst>
                                    </p:anim>
                                    <p:anim calcmode="lin" valueType="num">
                                      <p:cBhvr>
                                        <p:cTn id="13" dur="750" fill="hold"/>
                                        <p:tgtEl>
                                          <p:spTgt spid="4"/>
                                        </p:tgtEl>
                                        <p:attrNameLst>
                                          <p:attrName>ppt_h</p:attrName>
                                        </p:attrNameLst>
                                      </p:cBhvr>
                                      <p:tavLst>
                                        <p:tav tm="0">
                                          <p:val>
                                            <p:fltVal val="0"/>
                                          </p:val>
                                        </p:tav>
                                        <p:tav tm="100000">
                                          <p:val>
                                            <p:strVal val="#ppt_h"/>
                                          </p:val>
                                        </p:tav>
                                      </p:tavLst>
                                    </p:anim>
                                    <p:animEffect transition="in" filter="fade">
                                      <p:cBhvr>
                                        <p:cTn id="14" dur="750"/>
                                        <p:tgtEl>
                                          <p:spTgt spid="4"/>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Effect transition="in" filter="fade">
                                      <p:cBhvr>
                                        <p:cTn id="19" dur="1000"/>
                                        <p:tgtEl>
                                          <p:spTgt spid="5"/>
                                        </p:tgtEl>
                                      </p:cBhvr>
                                    </p:animEffect>
                                  </p:childTnLst>
                                </p:cTn>
                              </p:par>
                            </p:childTnLst>
                          </p:cTn>
                        </p:par>
                        <p:par>
                          <p:cTn id="20" fill="hold" nodeType="afterGroup">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nodeType="afterGroup">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nodeType="afterGroup">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par>
                                <p:cTn id="34" presetID="53" presetClass="entr" presetSubtype="16" fill="hold" nodeType="with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par>
                                <p:cTn id="39" presetID="53" presetClass="entr" presetSubtype="16" fill="hold" nodeType="withEffect">
                                  <p:stCondLst>
                                    <p:cond delay="0"/>
                                  </p:stCondLst>
                                  <p:childTnLst>
                                    <p:set>
                                      <p:cBhvr>
                                        <p:cTn id="40" dur="1" fill="hold">
                                          <p:stCondLst>
                                            <p:cond delay="0"/>
                                          </p:stCondLst>
                                        </p:cTn>
                                        <p:tgtEl>
                                          <p:spTgt spid="33"/>
                                        </p:tgtEl>
                                        <p:attrNameLst>
                                          <p:attrName>style.visibility</p:attrName>
                                        </p:attrNameLst>
                                      </p:cBhvr>
                                      <p:to>
                                        <p:strVal val="visible"/>
                                      </p:to>
                                    </p:set>
                                    <p:anim calcmode="lin" valueType="num">
                                      <p:cBhvr>
                                        <p:cTn id="41" dur="500" fill="hold"/>
                                        <p:tgtEl>
                                          <p:spTgt spid="33"/>
                                        </p:tgtEl>
                                        <p:attrNameLst>
                                          <p:attrName>ppt_w</p:attrName>
                                        </p:attrNameLst>
                                      </p:cBhvr>
                                      <p:tavLst>
                                        <p:tav tm="0">
                                          <p:val>
                                            <p:fltVal val="0"/>
                                          </p:val>
                                        </p:tav>
                                        <p:tav tm="100000">
                                          <p:val>
                                            <p:strVal val="#ppt_w"/>
                                          </p:val>
                                        </p:tav>
                                      </p:tavLst>
                                    </p:anim>
                                    <p:anim calcmode="lin" valueType="num">
                                      <p:cBhvr>
                                        <p:cTn id="42" dur="500" fill="hold"/>
                                        <p:tgtEl>
                                          <p:spTgt spid="33"/>
                                        </p:tgtEl>
                                        <p:attrNameLst>
                                          <p:attrName>ppt_h</p:attrName>
                                        </p:attrNameLst>
                                      </p:cBhvr>
                                      <p:tavLst>
                                        <p:tav tm="0">
                                          <p:val>
                                            <p:fltVal val="0"/>
                                          </p:val>
                                        </p:tav>
                                        <p:tav tm="100000">
                                          <p:val>
                                            <p:strVal val="#ppt_h"/>
                                          </p:val>
                                        </p:tav>
                                      </p:tavLst>
                                    </p:anim>
                                    <p:animEffect transition="in" filter="fade">
                                      <p:cBhvr>
                                        <p:cTn id="4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xmlns="" id="{7157D68C-38C7-4FD4-A632-2C8B626173C1}"/>
              </a:ext>
            </a:extLst>
          </p:cNvPr>
          <p:cNvSpPr>
            <a:spLocks noGrp="1"/>
          </p:cNvSpPr>
          <p:nvPr>
            <p:ph type="body" sz="quarter" idx="11"/>
          </p:nvPr>
        </p:nvSpPr>
        <p:spPr>
          <a:xfrm>
            <a:off x="527050" y="155566"/>
            <a:ext cx="6505509" cy="1512888"/>
          </a:xfrm>
        </p:spPr>
        <p:txBody>
          <a:bodyPr rtlCol="0">
            <a:normAutofit fontScale="92500"/>
          </a:bodyPr>
          <a:lstStyle/>
          <a:p>
            <a:pPr eaLnBrk="1" hangingPunct="1">
              <a:lnSpc>
                <a:spcPct val="200000"/>
              </a:lnSpc>
              <a:defRPr/>
            </a:pPr>
            <a:r>
              <a:rPr lang="en-ZA">
                <a:latin typeface="Arial" panose="020B0604020202020204" pitchFamily="34" charset="0"/>
              </a:rPr>
              <a:t>Student Funding Budget</a:t>
            </a:r>
          </a:p>
        </p:txBody>
      </p:sp>
      <p:sp>
        <p:nvSpPr>
          <p:cNvPr id="87" name="Oval 86">
            <a:extLst>
              <a:ext uri="{FF2B5EF4-FFF2-40B4-BE49-F238E27FC236}">
                <a16:creationId xmlns:a16="http://schemas.microsoft.com/office/drawing/2014/main" xmlns="" id="{8E52B403-6F7A-4E3C-8CD9-B937D760E838}"/>
              </a:ext>
            </a:extLst>
          </p:cNvPr>
          <p:cNvSpPr/>
          <p:nvPr/>
        </p:nvSpPr>
        <p:spPr>
          <a:xfrm>
            <a:off x="1965325" y="677863"/>
            <a:ext cx="252413" cy="25241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8" name="Oval 87">
            <a:extLst>
              <a:ext uri="{FF2B5EF4-FFF2-40B4-BE49-F238E27FC236}">
                <a16:creationId xmlns:a16="http://schemas.microsoft.com/office/drawing/2014/main" xmlns="" id="{C921A81E-EFCB-40B5-8831-CE3B1EB1C6B2}"/>
              </a:ext>
            </a:extLst>
          </p:cNvPr>
          <p:cNvSpPr/>
          <p:nvPr/>
        </p:nvSpPr>
        <p:spPr>
          <a:xfrm>
            <a:off x="1889125" y="588963"/>
            <a:ext cx="254000" cy="252412"/>
          </a:xfrm>
          <a:prstGeom prst="ellipse">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4" name="Freeform: Shape 93">
            <a:extLst>
              <a:ext uri="{FF2B5EF4-FFF2-40B4-BE49-F238E27FC236}">
                <a16:creationId xmlns:a16="http://schemas.microsoft.com/office/drawing/2014/main" xmlns="" id="{727AC1D6-8D3A-41E6-B710-67E769A27EC9}"/>
              </a:ext>
            </a:extLst>
          </p:cNvPr>
          <p:cNvSpPr/>
          <p:nvPr/>
        </p:nvSpPr>
        <p:spPr>
          <a:xfrm rot="10800000">
            <a:off x="9548813" y="0"/>
            <a:ext cx="1355725" cy="755650"/>
          </a:xfrm>
          <a:custGeom>
            <a:avLst/>
            <a:gdLst>
              <a:gd name="connsiteX0" fmla="*/ 1890596 w 3781192"/>
              <a:gd name="connsiteY0" fmla="*/ 0 h 2109154"/>
              <a:gd name="connsiteX1" fmla="*/ 3781192 w 3781192"/>
              <a:gd name="connsiteY1" fmla="*/ 1890596 h 2109154"/>
              <a:gd name="connsiteX2" fmla="*/ 3771431 w 3781192"/>
              <a:gd name="connsiteY2" fmla="*/ 2083899 h 2109154"/>
              <a:gd name="connsiteX3" fmla="*/ 3767577 w 3781192"/>
              <a:gd name="connsiteY3" fmla="*/ 2109154 h 2109154"/>
              <a:gd name="connsiteX4" fmla="*/ 13616 w 3781192"/>
              <a:gd name="connsiteY4" fmla="*/ 2109154 h 2109154"/>
              <a:gd name="connsiteX5" fmla="*/ 9761 w 3781192"/>
              <a:gd name="connsiteY5" fmla="*/ 2083899 h 2109154"/>
              <a:gd name="connsiteX6" fmla="*/ 0 w 3781192"/>
              <a:gd name="connsiteY6" fmla="*/ 1890596 h 2109154"/>
              <a:gd name="connsiteX7" fmla="*/ 1890596 w 3781192"/>
              <a:gd name="connsiteY7" fmla="*/ 0 h 210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81192" h="2109154">
                <a:moveTo>
                  <a:pt x="1890596" y="0"/>
                </a:moveTo>
                <a:cubicBezTo>
                  <a:pt x="2934743" y="0"/>
                  <a:pt x="3781192" y="846449"/>
                  <a:pt x="3781192" y="1890596"/>
                </a:cubicBezTo>
                <a:cubicBezTo>
                  <a:pt x="3781192" y="1955855"/>
                  <a:pt x="3777886" y="2020342"/>
                  <a:pt x="3771431" y="2083899"/>
                </a:cubicBezTo>
                <a:lnTo>
                  <a:pt x="3767577" y="2109154"/>
                </a:lnTo>
                <a:lnTo>
                  <a:pt x="13616" y="2109154"/>
                </a:lnTo>
                <a:lnTo>
                  <a:pt x="9761" y="2083899"/>
                </a:lnTo>
                <a:cubicBezTo>
                  <a:pt x="3307" y="2020342"/>
                  <a:pt x="0" y="1955855"/>
                  <a:pt x="0" y="1890596"/>
                </a:cubicBezTo>
                <a:cubicBezTo>
                  <a:pt x="0" y="846449"/>
                  <a:pt x="846449" y="0"/>
                  <a:pt x="18905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Graphic 536" descr="Line arrow: Straight">
            <a:extLst>
              <a:ext uri="{FF2B5EF4-FFF2-40B4-BE49-F238E27FC236}">
                <a16:creationId xmlns:a16="http://schemas.microsoft.com/office/drawing/2014/main" xmlns="" id="{0044F6CC-0EEE-4422-BD2D-9AA3280F2551}"/>
              </a:ext>
            </a:extLst>
          </p:cNvPr>
          <p:cNvSpPr>
            <a:spLocks/>
          </p:cNvSpPr>
          <p:nvPr/>
        </p:nvSpPr>
        <p:spPr bwMode="auto">
          <a:xfrm rot="10800000">
            <a:off x="7620000" y="6062663"/>
            <a:ext cx="227013" cy="85725"/>
          </a:xfrm>
          <a:custGeom>
            <a:avLst/>
            <a:gdLst>
              <a:gd name="T0" fmla="*/ 101620 w 334612"/>
              <a:gd name="T1" fmla="*/ 16589 h 126922"/>
              <a:gd name="T2" fmla="*/ 12194 w 334612"/>
              <a:gd name="T3" fmla="*/ 16589 h 126922"/>
              <a:gd name="T4" fmla="*/ 22835 w 334612"/>
              <a:gd name="T5" fmla="*/ 6043 h 126922"/>
              <a:gd name="T6" fmla="*/ 22835 w 334612"/>
              <a:gd name="T7" fmla="*/ 1066 h 126922"/>
              <a:gd name="T8" fmla="*/ 17813 w 334612"/>
              <a:gd name="T9" fmla="*/ 1066 h 126922"/>
              <a:gd name="T10" fmla="*/ 1076 w 334612"/>
              <a:gd name="T11" fmla="*/ 17655 h 126922"/>
              <a:gd name="T12" fmla="*/ 1076 w 334612"/>
              <a:gd name="T13" fmla="*/ 22632 h 126922"/>
              <a:gd name="T14" fmla="*/ 17813 w 334612"/>
              <a:gd name="T15" fmla="*/ 39221 h 126922"/>
              <a:gd name="T16" fmla="*/ 20324 w 334612"/>
              <a:gd name="T17" fmla="*/ 40286 h 126922"/>
              <a:gd name="T18" fmla="*/ 22835 w 334612"/>
              <a:gd name="T19" fmla="*/ 39221 h 126922"/>
              <a:gd name="T20" fmla="*/ 22835 w 334612"/>
              <a:gd name="T21" fmla="*/ 34244 h 126922"/>
              <a:gd name="T22" fmla="*/ 12194 w 334612"/>
              <a:gd name="T23" fmla="*/ 23698 h 126922"/>
              <a:gd name="T24" fmla="*/ 101620 w 334612"/>
              <a:gd name="T25" fmla="*/ 23698 h 126922"/>
              <a:gd name="T26" fmla="*/ 105207 w 334612"/>
              <a:gd name="T27" fmla="*/ 20144 h 126922"/>
              <a:gd name="T28" fmla="*/ 101620 w 334612"/>
              <a:gd name="T29" fmla="*/ 16589 h 12692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4612" h="126922">
                <a:moveTo>
                  <a:pt x="326921" y="53846"/>
                </a:moveTo>
                <a:lnTo>
                  <a:pt x="39230" y="53846"/>
                </a:lnTo>
                <a:lnTo>
                  <a:pt x="73461" y="19615"/>
                </a:lnTo>
                <a:cubicBezTo>
                  <a:pt x="78076" y="15000"/>
                  <a:pt x="78076" y="7692"/>
                  <a:pt x="73461" y="3462"/>
                </a:cubicBezTo>
                <a:cubicBezTo>
                  <a:pt x="68846" y="-1154"/>
                  <a:pt x="61538" y="-1154"/>
                  <a:pt x="57307" y="3462"/>
                </a:cubicBezTo>
                <a:lnTo>
                  <a:pt x="3462" y="57307"/>
                </a:lnTo>
                <a:cubicBezTo>
                  <a:pt x="-1154" y="61923"/>
                  <a:pt x="-1154" y="69230"/>
                  <a:pt x="3462" y="73461"/>
                </a:cubicBezTo>
                <a:lnTo>
                  <a:pt x="57307" y="127307"/>
                </a:lnTo>
                <a:cubicBezTo>
                  <a:pt x="59615" y="129614"/>
                  <a:pt x="62692" y="130768"/>
                  <a:pt x="65384" y="130768"/>
                </a:cubicBezTo>
                <a:cubicBezTo>
                  <a:pt x="68076" y="130768"/>
                  <a:pt x="71153" y="129614"/>
                  <a:pt x="73461" y="127307"/>
                </a:cubicBezTo>
                <a:cubicBezTo>
                  <a:pt x="78076" y="122691"/>
                  <a:pt x="78076" y="115384"/>
                  <a:pt x="73461" y="111153"/>
                </a:cubicBezTo>
                <a:lnTo>
                  <a:pt x="39230" y="76923"/>
                </a:lnTo>
                <a:lnTo>
                  <a:pt x="326921" y="76923"/>
                </a:lnTo>
                <a:cubicBezTo>
                  <a:pt x="333459" y="76923"/>
                  <a:pt x="338459" y="71923"/>
                  <a:pt x="338459" y="65384"/>
                </a:cubicBezTo>
                <a:cubicBezTo>
                  <a:pt x="338459" y="58846"/>
                  <a:pt x="333459" y="53846"/>
                  <a:pt x="326921" y="53846"/>
                </a:cubicBezTo>
                <a:close/>
              </a:path>
            </a:pathLst>
          </a:custGeom>
          <a:solidFill>
            <a:schemeClr val="bg2"/>
          </a:solidFill>
          <a:ln>
            <a:noFill/>
          </a:ln>
          <a:extLst>
            <a:ext uri="{91240B29-F687-4F45-9708-019B960494DF}">
              <a14:hiddenLine xmlns:a14="http://schemas.microsoft.com/office/drawing/2010/main" xmlns="" w="3770" cap="flat">
                <a:solidFill>
                  <a:srgbClr val="000000"/>
                </a:solidFill>
                <a:prstDash val="solid"/>
                <a:miter lim="800000"/>
                <a:headEnd/>
                <a:tailEnd/>
              </a14:hiddenLine>
            </a:ext>
          </a:extLst>
        </p:spPr>
        <p:txBody>
          <a:bodyPr anchor="ctr"/>
          <a:lstStyle/>
          <a:p>
            <a:endParaRPr lang="en-US"/>
          </a:p>
        </p:txBody>
      </p:sp>
      <p:sp>
        <p:nvSpPr>
          <p:cNvPr id="2" name="Rectangle 1">
            <a:extLst>
              <a:ext uri="{FF2B5EF4-FFF2-40B4-BE49-F238E27FC236}">
                <a16:creationId xmlns:a16="http://schemas.microsoft.com/office/drawing/2014/main" xmlns="" id="{274EB45D-9644-4870-A3FF-EE6D76DD0CBC}"/>
              </a:ext>
            </a:extLst>
          </p:cNvPr>
          <p:cNvSpPr/>
          <p:nvPr/>
        </p:nvSpPr>
        <p:spPr>
          <a:xfrm>
            <a:off x="61913" y="2940050"/>
            <a:ext cx="866775" cy="8419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05416ECD-EE53-44AF-9338-DF6BF660EC56}"/>
              </a:ext>
            </a:extLst>
          </p:cNvPr>
          <p:cNvSpPr txBox="1"/>
          <p:nvPr/>
        </p:nvSpPr>
        <p:spPr>
          <a:xfrm>
            <a:off x="1606091" y="5767956"/>
            <a:ext cx="9781488" cy="719034"/>
          </a:xfrm>
          <a:prstGeom prst="rect">
            <a:avLst/>
          </a:prstGeom>
          <a:noFill/>
        </p:spPr>
        <p:txBody>
          <a:bodyPr wrap="square" lIns="0" tIns="36000" rIns="216000" bIns="36000" rtlCol="0">
            <a:spAutoFit/>
          </a:bodyPr>
          <a:lstStyle/>
          <a:p>
            <a:pPr marL="285750" indent="-285750" algn="l">
              <a:buFont typeface="Arial" panose="020B0604020202020204" pitchFamily="34" charset="0"/>
              <a:buChar char="•"/>
            </a:pPr>
            <a:r>
              <a:rPr lang="en-US" sz="1400" b="1">
                <a:latin typeface="Arial" panose="020B0604020202020204" pitchFamily="34" charset="0"/>
              </a:rPr>
              <a:t>Universities and TVET colleges </a:t>
            </a:r>
            <a:r>
              <a:rPr lang="en-US" sz="1400">
                <a:latin typeface="Arial" panose="020B0604020202020204" pitchFamily="34" charset="0"/>
              </a:rPr>
              <a:t>– Fiscus funding from National Treasury through DHET.</a:t>
            </a:r>
          </a:p>
          <a:p>
            <a:pPr marL="285750" indent="-285750" algn="l">
              <a:buFont typeface="Arial" panose="020B0604020202020204" pitchFamily="34" charset="0"/>
              <a:buChar char="•"/>
            </a:pPr>
            <a:r>
              <a:rPr lang="en-US" sz="1400" b="1">
                <a:latin typeface="Arial" panose="020B0604020202020204" pitchFamily="34" charset="0"/>
              </a:rPr>
              <a:t>Other Funders- </a:t>
            </a:r>
            <a:r>
              <a:rPr lang="en-US" sz="1400">
                <a:latin typeface="Arial" panose="020B0604020202020204" pitchFamily="34" charset="0"/>
              </a:rPr>
              <a:t>Includes funding from other government departments e.g. DBE, NSF, SETAs</a:t>
            </a:r>
          </a:p>
          <a:p>
            <a:pPr marL="285750" indent="-285750" algn="l">
              <a:buFont typeface="Arial" panose="020B0604020202020204" pitchFamily="34" charset="0"/>
              <a:buChar char="•"/>
            </a:pPr>
            <a:r>
              <a:rPr lang="en-US" sz="1400" b="1">
                <a:latin typeface="Arial" panose="020B0604020202020204" pitchFamily="34" charset="0"/>
              </a:rPr>
              <a:t>Interest Revenue </a:t>
            </a:r>
            <a:r>
              <a:rPr lang="en-US" sz="1400">
                <a:latin typeface="Arial" panose="020B0604020202020204" pitchFamily="34" charset="0"/>
              </a:rPr>
              <a:t>– Interest from funds invested before disbursement and interest on student loans</a:t>
            </a:r>
            <a:r>
              <a:rPr lang="en-US" sz="1200">
                <a:latin typeface="Arial" panose="020B0604020202020204" pitchFamily="34" charset="0"/>
              </a:rPr>
              <a:t>.</a:t>
            </a:r>
          </a:p>
        </p:txBody>
      </p:sp>
      <p:graphicFrame>
        <p:nvGraphicFramePr>
          <p:cNvPr id="4" name="Table 3">
            <a:extLst>
              <a:ext uri="{FF2B5EF4-FFF2-40B4-BE49-F238E27FC236}">
                <a16:creationId xmlns:a16="http://schemas.microsoft.com/office/drawing/2014/main" xmlns="" id="{42800451-626D-41F3-B7DB-5FF187EA72AA}"/>
              </a:ext>
            </a:extLst>
          </p:cNvPr>
          <p:cNvGraphicFramePr>
            <a:graphicFrameLocks noGrp="1"/>
          </p:cNvGraphicFramePr>
          <p:nvPr/>
        </p:nvGraphicFramePr>
        <p:xfrm>
          <a:off x="424207" y="1972588"/>
          <a:ext cx="11076494" cy="3532665"/>
        </p:xfrm>
        <a:graphic>
          <a:graphicData uri="http://schemas.openxmlformats.org/drawingml/2006/table">
            <a:tbl>
              <a:tblPr>
                <a:tableStyleId>{5C22544A-7EE6-4342-B048-85BDC9FD1C3A}</a:tableStyleId>
              </a:tblPr>
              <a:tblGrid>
                <a:gridCol w="3891742">
                  <a:extLst>
                    <a:ext uri="{9D8B030D-6E8A-4147-A177-3AD203B41FA5}">
                      <a16:colId xmlns:a16="http://schemas.microsoft.com/office/drawing/2014/main" xmlns="" val="2615734080"/>
                    </a:ext>
                  </a:extLst>
                </a:gridCol>
                <a:gridCol w="1149560">
                  <a:extLst>
                    <a:ext uri="{9D8B030D-6E8A-4147-A177-3AD203B41FA5}">
                      <a16:colId xmlns:a16="http://schemas.microsoft.com/office/drawing/2014/main" xmlns="" val="455156601"/>
                    </a:ext>
                  </a:extLst>
                </a:gridCol>
                <a:gridCol w="1436952">
                  <a:extLst>
                    <a:ext uri="{9D8B030D-6E8A-4147-A177-3AD203B41FA5}">
                      <a16:colId xmlns:a16="http://schemas.microsoft.com/office/drawing/2014/main" xmlns="" val="3769112541"/>
                    </a:ext>
                  </a:extLst>
                </a:gridCol>
                <a:gridCol w="1149560">
                  <a:extLst>
                    <a:ext uri="{9D8B030D-6E8A-4147-A177-3AD203B41FA5}">
                      <a16:colId xmlns:a16="http://schemas.microsoft.com/office/drawing/2014/main" xmlns="" val="4197894516"/>
                    </a:ext>
                  </a:extLst>
                </a:gridCol>
                <a:gridCol w="1149560">
                  <a:extLst>
                    <a:ext uri="{9D8B030D-6E8A-4147-A177-3AD203B41FA5}">
                      <a16:colId xmlns:a16="http://schemas.microsoft.com/office/drawing/2014/main" xmlns="" val="3289628302"/>
                    </a:ext>
                  </a:extLst>
                </a:gridCol>
                <a:gridCol w="1149560">
                  <a:extLst>
                    <a:ext uri="{9D8B030D-6E8A-4147-A177-3AD203B41FA5}">
                      <a16:colId xmlns:a16="http://schemas.microsoft.com/office/drawing/2014/main" xmlns="" val="901454876"/>
                    </a:ext>
                  </a:extLst>
                </a:gridCol>
                <a:gridCol w="1149560">
                  <a:extLst>
                    <a:ext uri="{9D8B030D-6E8A-4147-A177-3AD203B41FA5}">
                      <a16:colId xmlns:a16="http://schemas.microsoft.com/office/drawing/2014/main" xmlns="" val="3621249616"/>
                    </a:ext>
                  </a:extLst>
                </a:gridCol>
              </a:tblGrid>
              <a:tr h="441583">
                <a:tc>
                  <a:txBody>
                    <a:bodyPr/>
                    <a:lstStyle/>
                    <a:p>
                      <a:pPr algn="l" fontAlgn="b"/>
                      <a:r>
                        <a:rPr lang="en-US" sz="1800" b="1" u="none" strike="noStrike">
                          <a:effectLst/>
                        </a:rPr>
                        <a:t> </a:t>
                      </a:r>
                      <a:endParaRPr lang="en-US" sz="1800" b="1" i="0" u="none" strike="noStrike">
                        <a:solidFill>
                          <a:srgbClr val="000000"/>
                        </a:solidFill>
                        <a:effectLst/>
                        <a:latin typeface="Calibri" panose="020F0502020204030204" pitchFamily="34" charset="0"/>
                      </a:endParaRPr>
                    </a:p>
                  </a:txBody>
                  <a:tcPr marL="7620" marR="7620" marT="7620" marB="0" anchor="b">
                    <a:solidFill>
                      <a:srgbClr val="FFC000"/>
                    </a:solidFill>
                  </a:tcPr>
                </a:tc>
                <a:tc gridSpan="5">
                  <a:txBody>
                    <a:bodyPr/>
                    <a:lstStyle/>
                    <a:p>
                      <a:pPr algn="ctr" fontAlgn="b"/>
                      <a:r>
                        <a:rPr lang="en-US" sz="1800" b="1" u="none" strike="noStrike" dirty="0">
                          <a:effectLst/>
                        </a:rPr>
                        <a:t>R’ Billion</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extLst>
                  <a:ext uri="{0D108BD9-81ED-4DB2-BD59-A6C34878D82A}">
                    <a16:rowId xmlns:a16="http://schemas.microsoft.com/office/drawing/2014/main" xmlns="" val="344374420"/>
                  </a:ext>
                </a:extLst>
              </a:tr>
              <a:tr h="883167">
                <a:tc>
                  <a:txBody>
                    <a:bodyPr/>
                    <a:lstStyle/>
                    <a:p>
                      <a:pPr algn="l" fontAlgn="b"/>
                      <a:r>
                        <a:rPr lang="en-US" sz="1800" b="1" u="none" strike="noStrike" dirty="0">
                          <a:effectLst/>
                        </a:rPr>
                        <a:t> </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800" b="1" u="none" strike="noStrike">
                          <a:effectLst/>
                        </a:rPr>
                        <a:t>2020/21</a:t>
                      </a:r>
                      <a:endParaRPr lang="en-US" sz="1800" b="1" i="0" u="none" strike="noStrike">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800" b="1" u="none" strike="noStrike">
                          <a:effectLst/>
                        </a:rPr>
                        <a:t>2021/22 </a:t>
                      </a:r>
                      <a:endParaRPr lang="en-US" sz="1800" b="1" i="0" u="none" strike="noStrike">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800" b="1" u="none" strike="noStrike">
                          <a:effectLst/>
                        </a:rPr>
                        <a:t>2022/23</a:t>
                      </a:r>
                      <a:endParaRPr lang="en-US" sz="1800" b="1" i="0" u="none" strike="noStrike">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800" b="1" u="none" strike="noStrike" dirty="0">
                          <a:effectLst/>
                        </a:rPr>
                        <a:t>2023/24</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800" b="1" u="none" strike="noStrike" dirty="0">
                          <a:effectLst/>
                        </a:rPr>
                        <a:t>2024/25</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marL="0" marR="0" lvl="0" indent="0" algn="ctr" defTabSz="914318" rtl="0" eaLnBrk="1" fontAlgn="b" latinLnBrk="0" hangingPunct="1">
                        <a:lnSpc>
                          <a:spcPct val="100000"/>
                        </a:lnSpc>
                        <a:spcBef>
                          <a:spcPts val="0"/>
                        </a:spcBef>
                        <a:spcAft>
                          <a:spcPts val="0"/>
                        </a:spcAft>
                        <a:buClrTx/>
                        <a:buSzTx/>
                        <a:buFontTx/>
                        <a:buNone/>
                        <a:tabLst/>
                        <a:defRPr/>
                      </a:pPr>
                      <a:r>
                        <a:rPr lang="en-US" sz="1800" b="1" u="none" strike="noStrike" dirty="0">
                          <a:effectLst/>
                        </a:rPr>
                        <a:t>2025/26</a:t>
                      </a:r>
                      <a:endParaRPr lang="en-US" sz="18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extLst>
                  <a:ext uri="{0D108BD9-81ED-4DB2-BD59-A6C34878D82A}">
                    <a16:rowId xmlns:a16="http://schemas.microsoft.com/office/drawing/2014/main" xmlns="" val="3619382954"/>
                  </a:ext>
                </a:extLst>
              </a:tr>
              <a:tr h="441583">
                <a:tc>
                  <a:txBody>
                    <a:bodyPr/>
                    <a:lstStyle/>
                    <a:p>
                      <a:pPr algn="l" fontAlgn="b"/>
                      <a:r>
                        <a:rPr lang="en-US" sz="1800" u="none" strike="noStrike" dirty="0">
                          <a:effectLst/>
                        </a:rPr>
                        <a:t>Universities -DHET</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a:effectLst/>
                        </a:rPr>
                        <a:t>28.7</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a:effectLst/>
                        </a:rPr>
                        <a:t>28.5</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ZA" sz="1800" b="0" i="0" u="none" strike="noStrike" dirty="0">
                          <a:solidFill>
                            <a:srgbClr val="000000"/>
                          </a:solidFill>
                          <a:effectLst/>
                          <a:latin typeface="Calibri" panose="020F0502020204030204" pitchFamily="34" charset="0"/>
                        </a:rPr>
                        <a:t>45.9</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800" b="0" i="0" u="none" strike="noStrike" dirty="0">
                          <a:solidFill>
                            <a:srgbClr val="000000"/>
                          </a:solidFill>
                          <a:effectLst/>
                          <a:latin typeface="Calibri" panose="020F0502020204030204" pitchFamily="34" charset="0"/>
                        </a:rPr>
                        <a:t>3</a:t>
                      </a:r>
                      <a:r>
                        <a:rPr lang="en-US" sz="1800" b="0" i="0" u="none" strike="noStrike" dirty="0">
                          <a:solidFill>
                            <a:srgbClr val="000000"/>
                          </a:solidFill>
                          <a:effectLst/>
                          <a:latin typeface="Calibri" panose="020F0502020204030204" pitchFamily="34" charset="0"/>
                        </a:rPr>
                        <a:t>8.6</a:t>
                      </a:r>
                    </a:p>
                  </a:txBody>
                  <a:tcPr marL="7620" marR="7620" marT="7620" marB="0" anchor="b"/>
                </a:tc>
                <a:tc>
                  <a:txBody>
                    <a:bodyPr/>
                    <a:lstStyle/>
                    <a:p>
                      <a:pPr algn="r" fontAlgn="b"/>
                      <a:r>
                        <a:rPr lang="en-US" sz="1800" u="none" strike="noStrike" dirty="0">
                          <a:effectLst/>
                        </a:rPr>
                        <a:t>41.9</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800" b="0" i="0" u="none" strike="noStrike" dirty="0">
                          <a:solidFill>
                            <a:srgbClr val="000000"/>
                          </a:solidFill>
                          <a:effectLst/>
                          <a:latin typeface="Calibri" panose="020F0502020204030204" pitchFamily="34" charset="0"/>
                        </a:rPr>
                        <a:t>43.8</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73005144"/>
                  </a:ext>
                </a:extLst>
              </a:tr>
              <a:tr h="441583">
                <a:tc>
                  <a:txBody>
                    <a:bodyPr/>
                    <a:lstStyle/>
                    <a:p>
                      <a:pPr algn="l" fontAlgn="b"/>
                      <a:r>
                        <a:rPr lang="en-US" sz="1800" u="none" strike="noStrike" dirty="0">
                          <a:effectLst/>
                        </a:rPr>
                        <a:t>TVETS - DHET</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dirty="0">
                          <a:effectLst/>
                        </a:rPr>
                        <a:t>6.1</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a:effectLst/>
                        </a:rPr>
                        <a:t>6.6</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ZA" sz="1800" b="0" i="0" u="none" strike="noStrike" dirty="0">
                          <a:solidFill>
                            <a:srgbClr val="000000"/>
                          </a:solidFill>
                          <a:effectLst/>
                          <a:latin typeface="Calibri" panose="020F0502020204030204" pitchFamily="34" charset="0"/>
                        </a:rPr>
                        <a:t>1</a:t>
                      </a:r>
                      <a:r>
                        <a:rPr lang="en-US" sz="1800" b="0" i="0" u="none" strike="noStrike" dirty="0">
                          <a:solidFill>
                            <a:srgbClr val="000000"/>
                          </a:solidFill>
                          <a:effectLst/>
                          <a:latin typeface="Calibri" panose="020F0502020204030204" pitchFamily="34" charset="0"/>
                        </a:rPr>
                        <a:t>0.5</a:t>
                      </a:r>
                    </a:p>
                  </a:txBody>
                  <a:tcPr marL="7620" marR="7620" marT="7620" marB="0" anchor="b"/>
                </a:tc>
                <a:tc>
                  <a:txBody>
                    <a:bodyPr/>
                    <a:lstStyle/>
                    <a:p>
                      <a:pPr algn="r" fontAlgn="b"/>
                      <a:r>
                        <a:rPr lang="en-ZA" sz="1800" b="0" i="0" u="none" strike="noStrike" dirty="0">
                          <a:solidFill>
                            <a:srgbClr val="000000"/>
                          </a:solidFill>
                          <a:effectLst/>
                          <a:latin typeface="Calibri" panose="020F0502020204030204" pitchFamily="34" charset="0"/>
                        </a:rPr>
                        <a:t>8</a:t>
                      </a:r>
                      <a:r>
                        <a:rPr lang="en-US" sz="1800" b="0" i="0" u="none" strike="noStrike" dirty="0">
                          <a:solidFill>
                            <a:srgbClr val="000000"/>
                          </a:solidFill>
                          <a:effectLst/>
                          <a:latin typeface="Calibri" panose="020F0502020204030204" pitchFamily="34" charset="0"/>
                        </a:rPr>
                        <a:t>.9</a:t>
                      </a:r>
                    </a:p>
                  </a:txBody>
                  <a:tcPr marL="7620" marR="7620" marT="7620" marB="0" anchor="b"/>
                </a:tc>
                <a:tc>
                  <a:txBody>
                    <a:bodyPr/>
                    <a:lstStyle/>
                    <a:p>
                      <a:pPr algn="r" fontAlgn="b"/>
                      <a:r>
                        <a:rPr lang="en-ZA" sz="1800" b="0" i="0" u="none" strike="noStrike" dirty="0">
                          <a:solidFill>
                            <a:srgbClr val="000000"/>
                          </a:solidFill>
                          <a:effectLst/>
                          <a:latin typeface="Calibri" panose="020F0502020204030204" pitchFamily="34" charset="0"/>
                        </a:rPr>
                        <a:t>9</a:t>
                      </a:r>
                      <a:r>
                        <a:rPr lang="en-US" sz="1800" b="0" i="0" u="none" strike="noStrike" dirty="0">
                          <a:solidFill>
                            <a:srgbClr val="000000"/>
                          </a:solidFill>
                          <a:effectLst/>
                          <a:latin typeface="Calibri" panose="020F0502020204030204" pitchFamily="34" charset="0"/>
                        </a:rPr>
                        <a:t>.7</a:t>
                      </a:r>
                    </a:p>
                  </a:txBody>
                  <a:tcPr marL="7620" marR="7620" marT="7620" marB="0" anchor="b"/>
                </a:tc>
                <a:tc>
                  <a:txBody>
                    <a:bodyPr/>
                    <a:lstStyle/>
                    <a:p>
                      <a:pPr algn="r" fontAlgn="b"/>
                      <a:r>
                        <a:rPr lang="en-ZA" sz="1800" b="0" i="0" u="none" strike="noStrike" dirty="0">
                          <a:solidFill>
                            <a:srgbClr val="000000"/>
                          </a:solidFill>
                          <a:effectLst/>
                          <a:latin typeface="Calibri" panose="020F0502020204030204" pitchFamily="34" charset="0"/>
                        </a:rPr>
                        <a:t>10.1</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487257266"/>
                  </a:ext>
                </a:extLst>
              </a:tr>
              <a:tr h="441583">
                <a:tc>
                  <a:txBody>
                    <a:bodyPr/>
                    <a:lstStyle/>
                    <a:p>
                      <a:pPr algn="l" fontAlgn="b"/>
                      <a:r>
                        <a:rPr lang="en-US" sz="1800" u="none" strike="noStrike">
                          <a:effectLst/>
                        </a:rPr>
                        <a:t>Other Funders</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a:effectLst/>
                        </a:rPr>
                        <a:t>1.7</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a:effectLst/>
                        </a:rPr>
                        <a:t>1.7</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dirty="0">
                          <a:effectLst/>
                        </a:rPr>
                        <a:t>1.4</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dirty="0">
                          <a:effectLst/>
                        </a:rPr>
                        <a:t>1.5</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dirty="0">
                          <a:effectLst/>
                        </a:rPr>
                        <a:t>1.6</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800" b="0" i="0" u="none" strike="noStrike" dirty="0">
                          <a:solidFill>
                            <a:srgbClr val="000000"/>
                          </a:solidFill>
                          <a:effectLst/>
                          <a:latin typeface="Calibri" panose="020F0502020204030204" pitchFamily="34" charset="0"/>
                        </a:rPr>
                        <a:t>1.7</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306305747"/>
                  </a:ext>
                </a:extLst>
              </a:tr>
              <a:tr h="441583">
                <a:tc>
                  <a:txBody>
                    <a:bodyPr/>
                    <a:lstStyle/>
                    <a:p>
                      <a:pPr algn="l" fontAlgn="b"/>
                      <a:r>
                        <a:rPr lang="en-US" sz="1800" u="none" strike="noStrike">
                          <a:effectLst/>
                        </a:rPr>
                        <a:t>Interest Revenue</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a:effectLst/>
                        </a:rPr>
                        <a:t>1.3</a:t>
                      </a:r>
                      <a:endParaRPr lang="en-US" sz="18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dirty="0">
                          <a:effectLst/>
                        </a:rPr>
                        <a:t>1.3</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800" b="0" i="0" u="none" strike="noStrike" dirty="0">
                          <a:solidFill>
                            <a:srgbClr val="000000"/>
                          </a:solidFill>
                          <a:effectLst/>
                          <a:latin typeface="Calibri" panose="020F0502020204030204" pitchFamily="34" charset="0"/>
                        </a:rPr>
                        <a:t>0.</a:t>
                      </a:r>
                      <a:r>
                        <a:rPr lang="en-US" sz="1800" b="0" i="0" u="none" strike="noStrike" dirty="0">
                          <a:solidFill>
                            <a:srgbClr val="000000"/>
                          </a:solidFill>
                          <a:effectLst/>
                          <a:latin typeface="Calibri" panose="020F0502020204030204" pitchFamily="34" charset="0"/>
                        </a:rPr>
                        <a:t>9</a:t>
                      </a:r>
                    </a:p>
                  </a:txBody>
                  <a:tcPr marL="7620" marR="7620" marT="7620" marB="0" anchor="b"/>
                </a:tc>
                <a:tc>
                  <a:txBody>
                    <a:bodyPr/>
                    <a:lstStyle/>
                    <a:p>
                      <a:pPr algn="r" fontAlgn="b"/>
                      <a:r>
                        <a:rPr lang="en-ZA" sz="1800" b="0" i="0" u="none" strike="noStrike" dirty="0">
                          <a:solidFill>
                            <a:srgbClr val="000000"/>
                          </a:solidFill>
                          <a:effectLst/>
                          <a:latin typeface="Calibri" panose="020F0502020204030204" pitchFamily="34" charset="0"/>
                        </a:rPr>
                        <a:t>0</a:t>
                      </a:r>
                      <a:r>
                        <a:rPr lang="en-US" sz="1800" b="0" i="0" u="none" strike="noStrike" dirty="0">
                          <a:solidFill>
                            <a:srgbClr val="000000"/>
                          </a:solidFill>
                          <a:effectLst/>
                          <a:latin typeface="Calibri" panose="020F0502020204030204" pitchFamily="34" charset="0"/>
                        </a:rPr>
                        <a:t>.9</a:t>
                      </a:r>
                    </a:p>
                  </a:txBody>
                  <a:tcPr marL="7620" marR="7620" marT="7620" marB="0" anchor="b"/>
                </a:tc>
                <a:tc>
                  <a:txBody>
                    <a:bodyPr/>
                    <a:lstStyle/>
                    <a:p>
                      <a:pPr algn="r" fontAlgn="b"/>
                      <a:r>
                        <a:rPr lang="en-ZA" sz="1800" b="0" i="0" u="none" strike="noStrike" dirty="0">
                          <a:solidFill>
                            <a:srgbClr val="000000"/>
                          </a:solidFill>
                          <a:effectLst/>
                          <a:latin typeface="Calibri" panose="020F0502020204030204" pitchFamily="34" charset="0"/>
                        </a:rPr>
                        <a:t>0.9</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396828985"/>
                  </a:ext>
                </a:extLst>
              </a:tr>
              <a:tr h="441583">
                <a:tc>
                  <a:txBody>
                    <a:bodyPr/>
                    <a:lstStyle/>
                    <a:p>
                      <a:pPr algn="l" fontAlgn="b"/>
                      <a:r>
                        <a:rPr lang="en-US" sz="1800" b="1" u="none" strike="noStrike">
                          <a:effectLst/>
                        </a:rPr>
                        <a:t>Total</a:t>
                      </a:r>
                      <a:endParaRPr lang="en-US" sz="1800" b="1" i="0" u="none" strike="noStrike">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US" sz="1800" b="1" u="sng" strike="noStrike">
                          <a:effectLst/>
                        </a:rPr>
                        <a:t>37.5</a:t>
                      </a:r>
                      <a:endParaRPr lang="en-US" sz="1800" b="1" i="0" u="sng" strike="noStrike">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US" sz="1800" b="1" u="sng" strike="noStrike">
                          <a:effectLst/>
                        </a:rPr>
                        <a:t>38.1</a:t>
                      </a:r>
                      <a:endParaRPr lang="en-US" sz="1800" b="1" i="0" u="sng" strike="noStrike">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ZA" sz="1800" b="1" i="0" u="sng" strike="noStrike" dirty="0">
                          <a:solidFill>
                            <a:srgbClr val="000000"/>
                          </a:solidFill>
                          <a:effectLst/>
                          <a:latin typeface="Calibri" panose="020F0502020204030204" pitchFamily="34" charset="0"/>
                        </a:rPr>
                        <a:t>5</a:t>
                      </a:r>
                      <a:r>
                        <a:rPr lang="en-US" sz="1800" b="1" i="0" u="sng" strike="noStrike" dirty="0">
                          <a:solidFill>
                            <a:srgbClr val="000000"/>
                          </a:solidFill>
                          <a:effectLst/>
                          <a:latin typeface="Calibri" panose="020F0502020204030204" pitchFamily="34" charset="0"/>
                        </a:rPr>
                        <a:t>9.1</a:t>
                      </a:r>
                    </a:p>
                  </a:txBody>
                  <a:tcPr marL="7620" marR="7620" marT="7620" marB="0" anchor="b">
                    <a:solidFill>
                      <a:srgbClr val="FFC000"/>
                    </a:solidFill>
                  </a:tcPr>
                </a:tc>
                <a:tc>
                  <a:txBody>
                    <a:bodyPr/>
                    <a:lstStyle/>
                    <a:p>
                      <a:pPr algn="r" fontAlgn="b"/>
                      <a:r>
                        <a:rPr lang="en-ZA" sz="1800" b="1" i="0" u="sng" strike="noStrike" dirty="0">
                          <a:solidFill>
                            <a:srgbClr val="000000"/>
                          </a:solidFill>
                          <a:effectLst/>
                          <a:latin typeface="Calibri" panose="020F0502020204030204" pitchFamily="34" charset="0"/>
                        </a:rPr>
                        <a:t>49.9</a:t>
                      </a:r>
                      <a:endParaRPr lang="en-US" sz="18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US" sz="1800" b="1" u="sng" strike="noStrike" dirty="0">
                          <a:effectLst/>
                        </a:rPr>
                        <a:t>54.1</a:t>
                      </a:r>
                      <a:endParaRPr lang="en-US" sz="18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ZA" sz="1800" b="1" i="0" u="sng" strike="noStrike" dirty="0">
                          <a:solidFill>
                            <a:srgbClr val="000000"/>
                          </a:solidFill>
                          <a:effectLst/>
                          <a:latin typeface="Calibri" panose="020F0502020204030204" pitchFamily="34" charset="0"/>
                        </a:rPr>
                        <a:t>56.5</a:t>
                      </a:r>
                      <a:endParaRPr lang="en-US" sz="18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extLst>
                  <a:ext uri="{0D108BD9-81ED-4DB2-BD59-A6C34878D82A}">
                    <a16:rowId xmlns:a16="http://schemas.microsoft.com/office/drawing/2014/main" xmlns="" val="4292426359"/>
                  </a:ext>
                </a:extLst>
              </a:tr>
            </a:tbl>
          </a:graphicData>
        </a:graphic>
      </p:graphicFrame>
    </p:spTree>
    <p:extLst>
      <p:ext uri="{BB962C8B-B14F-4D97-AF65-F5344CB8AC3E}">
        <p14:creationId xmlns:p14="http://schemas.microsoft.com/office/powerpoint/2010/main" xmlns="" val="1263026966"/>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accel="20000" decel="4000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10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accel="20000" decel="40000" fill="hold" grpId="0" nodeType="withEffect">
                                  <p:stCondLst>
                                    <p:cond delay="0"/>
                                  </p:stCondLst>
                                  <p:childTnLst>
                                    <p:set>
                                      <p:cBhvr>
                                        <p:cTn id="10" dur="1" fill="hold">
                                          <p:stCondLst>
                                            <p:cond delay="0"/>
                                          </p:stCondLst>
                                        </p:cTn>
                                        <p:tgtEl>
                                          <p:spTgt spid="87"/>
                                        </p:tgtEl>
                                        <p:attrNameLst>
                                          <p:attrName>style.visibility</p:attrName>
                                        </p:attrNameLst>
                                      </p:cBhvr>
                                      <p:to>
                                        <p:strVal val="visible"/>
                                      </p:to>
                                    </p:set>
                                    <p:anim calcmode="lin" valueType="num">
                                      <p:cBhvr additive="base">
                                        <p:cTn id="11" dur="1000" fill="hold"/>
                                        <p:tgtEl>
                                          <p:spTgt spid="87"/>
                                        </p:tgtEl>
                                        <p:attrNameLst>
                                          <p:attrName>ppt_x</p:attrName>
                                        </p:attrNameLst>
                                      </p:cBhvr>
                                      <p:tavLst>
                                        <p:tav tm="0">
                                          <p:val>
                                            <p:strVal val="0-#ppt_w/2"/>
                                          </p:val>
                                        </p:tav>
                                        <p:tav tm="100000">
                                          <p:val>
                                            <p:strVal val="#ppt_x"/>
                                          </p:val>
                                        </p:tav>
                                      </p:tavLst>
                                    </p:anim>
                                    <p:anim calcmode="lin" valueType="num">
                                      <p:cBhvr additive="base">
                                        <p:cTn id="12" dur="1000" fill="hold"/>
                                        <p:tgtEl>
                                          <p:spTgt spid="87"/>
                                        </p:tgtEl>
                                        <p:attrNameLst>
                                          <p:attrName>ppt_y</p:attrName>
                                        </p:attrNameLst>
                                      </p:cBhvr>
                                      <p:tavLst>
                                        <p:tav tm="0">
                                          <p:val>
                                            <p:strVal val="#ppt_y"/>
                                          </p:val>
                                        </p:tav>
                                        <p:tav tm="100000">
                                          <p:val>
                                            <p:strVal val="#ppt_y"/>
                                          </p:val>
                                        </p:tav>
                                      </p:tavLst>
                                    </p:anim>
                                  </p:childTnLst>
                                </p:cTn>
                              </p:par>
                              <p:par>
                                <p:cTn id="13" presetID="2" presetClass="entr" presetSubtype="8" accel="20000" decel="40000" fill="hold" grpId="0" nodeType="withEffect">
                                  <p:stCondLst>
                                    <p:cond delay="0"/>
                                  </p:stCondLst>
                                  <p:childTnLst>
                                    <p:set>
                                      <p:cBhvr>
                                        <p:cTn id="14" dur="1" fill="hold">
                                          <p:stCondLst>
                                            <p:cond delay="0"/>
                                          </p:stCondLst>
                                        </p:cTn>
                                        <p:tgtEl>
                                          <p:spTgt spid="88"/>
                                        </p:tgtEl>
                                        <p:attrNameLst>
                                          <p:attrName>style.visibility</p:attrName>
                                        </p:attrNameLst>
                                      </p:cBhvr>
                                      <p:to>
                                        <p:strVal val="visible"/>
                                      </p:to>
                                    </p:set>
                                    <p:anim calcmode="lin" valueType="num">
                                      <p:cBhvr additive="base">
                                        <p:cTn id="15" dur="1000" fill="hold"/>
                                        <p:tgtEl>
                                          <p:spTgt spid="88"/>
                                        </p:tgtEl>
                                        <p:attrNameLst>
                                          <p:attrName>ppt_x</p:attrName>
                                        </p:attrNameLst>
                                      </p:cBhvr>
                                      <p:tavLst>
                                        <p:tav tm="0">
                                          <p:val>
                                            <p:strVal val="0-#ppt_w/2"/>
                                          </p:val>
                                        </p:tav>
                                        <p:tav tm="100000">
                                          <p:val>
                                            <p:strVal val="#ppt_x"/>
                                          </p:val>
                                        </p:tav>
                                      </p:tavLst>
                                    </p:anim>
                                    <p:anim calcmode="lin" valueType="num">
                                      <p:cBhvr additive="base">
                                        <p:cTn id="16" dur="1000" fill="hold"/>
                                        <p:tgtEl>
                                          <p:spTgt spid="88"/>
                                        </p:tgtEl>
                                        <p:attrNameLst>
                                          <p:attrName>ppt_y</p:attrName>
                                        </p:attrNameLst>
                                      </p:cBhvr>
                                      <p:tavLst>
                                        <p:tav tm="0">
                                          <p:val>
                                            <p:strVal val="#ppt_y"/>
                                          </p:val>
                                        </p:tav>
                                        <p:tav tm="100000">
                                          <p:val>
                                            <p:strVal val="#ppt_y"/>
                                          </p:val>
                                        </p:tav>
                                      </p:tavLst>
                                    </p:anim>
                                  </p:childTnLst>
                                </p:cTn>
                              </p:par>
                              <p:par>
                                <p:cTn id="17" presetID="2" presetClass="entr" presetSubtype="4" accel="20000" decel="40000" fill="hold" nodeType="withEffect">
                                  <p:stCondLst>
                                    <p:cond delay="0"/>
                                  </p:stCondLst>
                                  <p:childTnLst>
                                    <p:set>
                                      <p:cBhvr>
                                        <p:cTn id="18" dur="1" fill="hold">
                                          <p:stCondLst>
                                            <p:cond delay="0"/>
                                          </p:stCondLst>
                                        </p:cTn>
                                        <p:tgtEl>
                                          <p:spTgt spid="100"/>
                                        </p:tgtEl>
                                        <p:attrNameLst>
                                          <p:attrName>style.visibility</p:attrName>
                                        </p:attrNameLst>
                                      </p:cBhvr>
                                      <p:to>
                                        <p:strVal val="visible"/>
                                      </p:to>
                                    </p:set>
                                    <p:anim calcmode="lin" valueType="num">
                                      <p:cBhvr additive="base">
                                        <p:cTn id="19" dur="1000" fill="hold"/>
                                        <p:tgtEl>
                                          <p:spTgt spid="100"/>
                                        </p:tgtEl>
                                        <p:attrNameLst>
                                          <p:attrName>ppt_x</p:attrName>
                                        </p:attrNameLst>
                                      </p:cBhvr>
                                      <p:tavLst>
                                        <p:tav tm="0">
                                          <p:val>
                                            <p:strVal val="#ppt_x"/>
                                          </p:val>
                                        </p:tav>
                                        <p:tav tm="100000">
                                          <p:val>
                                            <p:strVal val="#ppt_x"/>
                                          </p:val>
                                        </p:tav>
                                      </p:tavLst>
                                    </p:anim>
                                    <p:anim calcmode="lin" valueType="num">
                                      <p:cBhvr additive="base">
                                        <p:cTn id="20" dur="1000" fill="hold"/>
                                        <p:tgtEl>
                                          <p:spTgt spid="100"/>
                                        </p:tgtEl>
                                        <p:attrNameLst>
                                          <p:attrName>ppt_y</p:attrName>
                                        </p:attrNameLst>
                                      </p:cBhvr>
                                      <p:tavLst>
                                        <p:tav tm="0">
                                          <p:val>
                                            <p:strVal val="1+#ppt_h/2"/>
                                          </p:val>
                                        </p:tav>
                                        <p:tav tm="100000">
                                          <p:val>
                                            <p:strVal val="#ppt_y"/>
                                          </p:val>
                                        </p:tav>
                                      </p:tavLst>
                                    </p:anim>
                                  </p:childTnLst>
                                </p:cTn>
                              </p:par>
                              <p:par>
                                <p:cTn id="21" presetID="2" presetClass="entr" presetSubtype="1" accel="20000" decel="40000" fill="hold" nodeType="withEffect">
                                  <p:stCondLst>
                                    <p:cond delay="0"/>
                                  </p:stCondLst>
                                  <p:childTnLst>
                                    <p:set>
                                      <p:cBhvr>
                                        <p:cTn id="22" dur="1" fill="hold">
                                          <p:stCondLst>
                                            <p:cond delay="0"/>
                                          </p:stCondLst>
                                        </p:cTn>
                                        <p:tgtEl>
                                          <p:spTgt spid="94"/>
                                        </p:tgtEl>
                                        <p:attrNameLst>
                                          <p:attrName>style.visibility</p:attrName>
                                        </p:attrNameLst>
                                      </p:cBhvr>
                                      <p:to>
                                        <p:strVal val="visible"/>
                                      </p:to>
                                    </p:set>
                                    <p:anim calcmode="lin" valueType="num">
                                      <p:cBhvr additive="base">
                                        <p:cTn id="23" dur="1000" fill="hold"/>
                                        <p:tgtEl>
                                          <p:spTgt spid="94"/>
                                        </p:tgtEl>
                                        <p:attrNameLst>
                                          <p:attrName>ppt_x</p:attrName>
                                        </p:attrNameLst>
                                      </p:cBhvr>
                                      <p:tavLst>
                                        <p:tav tm="0">
                                          <p:val>
                                            <p:strVal val="#ppt_x"/>
                                          </p:val>
                                        </p:tav>
                                        <p:tav tm="100000">
                                          <p:val>
                                            <p:strVal val="#ppt_x"/>
                                          </p:val>
                                        </p:tav>
                                      </p:tavLst>
                                    </p:anim>
                                    <p:anim calcmode="lin" valueType="num">
                                      <p:cBhvr additive="base">
                                        <p:cTn id="24" dur="1000" fill="hold"/>
                                        <p:tgtEl>
                                          <p:spTgt spid="9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87" grpId="0" animBg="1"/>
      <p:bldP spid="8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5766215-D9F6-4A03-89C2-2AA052782F78}"/>
              </a:ext>
            </a:extLst>
          </p:cNvPr>
          <p:cNvSpPr/>
          <p:nvPr/>
        </p:nvSpPr>
        <p:spPr>
          <a:xfrm>
            <a:off x="0" y="6651"/>
            <a:ext cx="12192000" cy="1574614"/>
          </a:xfrm>
          <a:prstGeom prst="rect">
            <a:avLst/>
          </a:prstGeom>
          <a:solidFill>
            <a:srgbClr val="C8C7C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xmlns="" id="{18A87EBB-E96B-432C-BBF9-41FD200BB220}"/>
              </a:ext>
            </a:extLst>
          </p:cNvPr>
          <p:cNvSpPr/>
          <p:nvPr/>
        </p:nvSpPr>
        <p:spPr>
          <a:xfrm>
            <a:off x="-1904" y="1581265"/>
            <a:ext cx="12193904" cy="5299180"/>
          </a:xfrm>
          <a:prstGeom prst="rect">
            <a:avLst/>
          </a:prstGeom>
          <a:solidFill>
            <a:srgbClr val="D36E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grpSp>
        <p:nvGrpSpPr>
          <p:cNvPr id="109" name="Group 108">
            <a:extLst>
              <a:ext uri="{FF2B5EF4-FFF2-40B4-BE49-F238E27FC236}">
                <a16:creationId xmlns:a16="http://schemas.microsoft.com/office/drawing/2014/main" xmlns="" id="{857B88A5-812C-4C5D-8E47-72FBA4696141}"/>
              </a:ext>
            </a:extLst>
          </p:cNvPr>
          <p:cNvGrpSpPr/>
          <p:nvPr/>
        </p:nvGrpSpPr>
        <p:grpSpPr>
          <a:xfrm rot="5400000">
            <a:off x="5461069" y="55517"/>
            <a:ext cx="1668994" cy="2852019"/>
            <a:chOff x="-165144" y="3828288"/>
            <a:chExt cx="1668994" cy="2852019"/>
          </a:xfrm>
          <a:solidFill>
            <a:schemeClr val="accent3">
              <a:lumMod val="75000"/>
            </a:schemeClr>
          </a:solidFill>
        </p:grpSpPr>
        <p:sp>
          <p:nvSpPr>
            <p:cNvPr id="110" name="Oval 109">
              <a:extLst>
                <a:ext uri="{FF2B5EF4-FFF2-40B4-BE49-F238E27FC236}">
                  <a16:creationId xmlns:a16="http://schemas.microsoft.com/office/drawing/2014/main" xmlns="" id="{057653E1-5E67-4225-B75C-C4A9D40E4F84}"/>
                </a:ext>
              </a:extLst>
            </p:cNvPr>
            <p:cNvSpPr/>
            <p:nvPr/>
          </p:nvSpPr>
          <p:spPr>
            <a:xfrm rot="5400000">
              <a:off x="1439636" y="382828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11" name="Oval 110">
              <a:extLst>
                <a:ext uri="{FF2B5EF4-FFF2-40B4-BE49-F238E27FC236}">
                  <a16:creationId xmlns:a16="http://schemas.microsoft.com/office/drawing/2014/main" xmlns="" id="{A3F40CC3-15BD-4191-BA89-7E547334BD25}"/>
                </a:ext>
              </a:extLst>
            </p:cNvPr>
            <p:cNvSpPr/>
            <p:nvPr/>
          </p:nvSpPr>
          <p:spPr>
            <a:xfrm rot="5400000">
              <a:off x="1439637" y="4292923"/>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12" name="Oval 111">
              <a:extLst>
                <a:ext uri="{FF2B5EF4-FFF2-40B4-BE49-F238E27FC236}">
                  <a16:creationId xmlns:a16="http://schemas.microsoft.com/office/drawing/2014/main" xmlns="" id="{1EF28D5A-9E10-49B0-9CF1-47EE83B2D06A}"/>
                </a:ext>
              </a:extLst>
            </p:cNvPr>
            <p:cNvSpPr/>
            <p:nvPr/>
          </p:nvSpPr>
          <p:spPr>
            <a:xfrm rot="5400000">
              <a:off x="1439638" y="475755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13" name="Oval 112">
              <a:extLst>
                <a:ext uri="{FF2B5EF4-FFF2-40B4-BE49-F238E27FC236}">
                  <a16:creationId xmlns:a16="http://schemas.microsoft.com/office/drawing/2014/main" xmlns="" id="{81B685E6-BF48-42BD-B4CC-6B62A419D87F}"/>
                </a:ext>
              </a:extLst>
            </p:cNvPr>
            <p:cNvSpPr/>
            <p:nvPr/>
          </p:nvSpPr>
          <p:spPr>
            <a:xfrm rot="5400000">
              <a:off x="1439638" y="5222192"/>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14" name="Oval 113">
              <a:extLst>
                <a:ext uri="{FF2B5EF4-FFF2-40B4-BE49-F238E27FC236}">
                  <a16:creationId xmlns:a16="http://schemas.microsoft.com/office/drawing/2014/main" xmlns="" id="{1E09F778-4851-4C8E-B65A-D51B934EF704}"/>
                </a:ext>
              </a:extLst>
            </p:cNvPr>
            <p:cNvSpPr/>
            <p:nvPr/>
          </p:nvSpPr>
          <p:spPr>
            <a:xfrm rot="5400000">
              <a:off x="1439639" y="5686827"/>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15" name="Oval 114">
              <a:extLst>
                <a:ext uri="{FF2B5EF4-FFF2-40B4-BE49-F238E27FC236}">
                  <a16:creationId xmlns:a16="http://schemas.microsoft.com/office/drawing/2014/main" xmlns="" id="{DE172D52-E06C-4DFF-9334-A5FD8BE1A6D3}"/>
                </a:ext>
              </a:extLst>
            </p:cNvPr>
            <p:cNvSpPr/>
            <p:nvPr/>
          </p:nvSpPr>
          <p:spPr>
            <a:xfrm rot="5400000">
              <a:off x="1439639" y="615146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16" name="Oval 115">
              <a:extLst>
                <a:ext uri="{FF2B5EF4-FFF2-40B4-BE49-F238E27FC236}">
                  <a16:creationId xmlns:a16="http://schemas.microsoft.com/office/drawing/2014/main" xmlns="" id="{380C84C5-8838-41AE-97E9-20E1ADB16C7F}"/>
                </a:ext>
              </a:extLst>
            </p:cNvPr>
            <p:cNvSpPr/>
            <p:nvPr/>
          </p:nvSpPr>
          <p:spPr>
            <a:xfrm rot="5400000">
              <a:off x="1439639" y="66160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17" name="Oval 116">
              <a:extLst>
                <a:ext uri="{FF2B5EF4-FFF2-40B4-BE49-F238E27FC236}">
                  <a16:creationId xmlns:a16="http://schemas.microsoft.com/office/drawing/2014/main" xmlns="" id="{5332D87F-4846-4F41-A944-4C271C64B640}"/>
                </a:ext>
              </a:extLst>
            </p:cNvPr>
            <p:cNvSpPr/>
            <p:nvPr/>
          </p:nvSpPr>
          <p:spPr>
            <a:xfrm rot="5400000">
              <a:off x="1038441" y="40598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18" name="Oval 117">
              <a:extLst>
                <a:ext uri="{FF2B5EF4-FFF2-40B4-BE49-F238E27FC236}">
                  <a16:creationId xmlns:a16="http://schemas.microsoft.com/office/drawing/2014/main" xmlns="" id="{1A2B3523-610B-452D-99AB-D38E45B783A4}"/>
                </a:ext>
              </a:extLst>
            </p:cNvPr>
            <p:cNvSpPr/>
            <p:nvPr/>
          </p:nvSpPr>
          <p:spPr>
            <a:xfrm rot="5400000">
              <a:off x="1038442" y="452453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19" name="Oval 118">
              <a:extLst>
                <a:ext uri="{FF2B5EF4-FFF2-40B4-BE49-F238E27FC236}">
                  <a16:creationId xmlns:a16="http://schemas.microsoft.com/office/drawing/2014/main" xmlns="" id="{A3FFB1B4-C108-4CFE-AB43-E7DE28065268}"/>
                </a:ext>
              </a:extLst>
            </p:cNvPr>
            <p:cNvSpPr/>
            <p:nvPr/>
          </p:nvSpPr>
          <p:spPr>
            <a:xfrm rot="5400000">
              <a:off x="1038443" y="498916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20" name="Oval 119">
              <a:extLst>
                <a:ext uri="{FF2B5EF4-FFF2-40B4-BE49-F238E27FC236}">
                  <a16:creationId xmlns:a16="http://schemas.microsoft.com/office/drawing/2014/main" xmlns="" id="{FD91551C-D099-47A6-A00D-73CA701CF533}"/>
                </a:ext>
              </a:extLst>
            </p:cNvPr>
            <p:cNvSpPr/>
            <p:nvPr/>
          </p:nvSpPr>
          <p:spPr>
            <a:xfrm rot="5400000">
              <a:off x="1038443" y="5453800"/>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21" name="Oval 120">
              <a:extLst>
                <a:ext uri="{FF2B5EF4-FFF2-40B4-BE49-F238E27FC236}">
                  <a16:creationId xmlns:a16="http://schemas.microsoft.com/office/drawing/2014/main" xmlns="" id="{E84A0126-79BA-4F49-A371-71829E08F232}"/>
                </a:ext>
              </a:extLst>
            </p:cNvPr>
            <p:cNvSpPr/>
            <p:nvPr/>
          </p:nvSpPr>
          <p:spPr>
            <a:xfrm rot="5400000">
              <a:off x="1038443" y="591843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22" name="Oval 121">
              <a:extLst>
                <a:ext uri="{FF2B5EF4-FFF2-40B4-BE49-F238E27FC236}">
                  <a16:creationId xmlns:a16="http://schemas.microsoft.com/office/drawing/2014/main" xmlns="" id="{669BD9B7-20DD-4195-80D5-3432B63B0314}"/>
                </a:ext>
              </a:extLst>
            </p:cNvPr>
            <p:cNvSpPr/>
            <p:nvPr/>
          </p:nvSpPr>
          <p:spPr>
            <a:xfrm rot="5400000">
              <a:off x="1038444" y="6383069"/>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23" name="Oval 122">
              <a:extLst>
                <a:ext uri="{FF2B5EF4-FFF2-40B4-BE49-F238E27FC236}">
                  <a16:creationId xmlns:a16="http://schemas.microsoft.com/office/drawing/2014/main" xmlns="" id="{08ED8473-3615-4AF3-A763-A887334E017A}"/>
                </a:ext>
              </a:extLst>
            </p:cNvPr>
            <p:cNvSpPr/>
            <p:nvPr/>
          </p:nvSpPr>
          <p:spPr>
            <a:xfrm rot="5400000">
              <a:off x="637246" y="382828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24" name="Oval 123">
              <a:extLst>
                <a:ext uri="{FF2B5EF4-FFF2-40B4-BE49-F238E27FC236}">
                  <a16:creationId xmlns:a16="http://schemas.microsoft.com/office/drawing/2014/main" xmlns="" id="{CC50CBD6-97A0-43E3-97AA-C2044FCDB580}"/>
                </a:ext>
              </a:extLst>
            </p:cNvPr>
            <p:cNvSpPr/>
            <p:nvPr/>
          </p:nvSpPr>
          <p:spPr>
            <a:xfrm rot="5400000">
              <a:off x="637247" y="4292923"/>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25" name="Oval 124">
              <a:extLst>
                <a:ext uri="{FF2B5EF4-FFF2-40B4-BE49-F238E27FC236}">
                  <a16:creationId xmlns:a16="http://schemas.microsoft.com/office/drawing/2014/main" xmlns="" id="{7EBF7425-5F1E-4312-96A1-F624F57E6DB8}"/>
                </a:ext>
              </a:extLst>
            </p:cNvPr>
            <p:cNvSpPr/>
            <p:nvPr/>
          </p:nvSpPr>
          <p:spPr>
            <a:xfrm rot="5400000">
              <a:off x="637247" y="475755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26" name="Oval 125">
              <a:extLst>
                <a:ext uri="{FF2B5EF4-FFF2-40B4-BE49-F238E27FC236}">
                  <a16:creationId xmlns:a16="http://schemas.microsoft.com/office/drawing/2014/main" xmlns="" id="{30B0A046-7BFF-4AEE-A64A-3A571343E61D}"/>
                </a:ext>
              </a:extLst>
            </p:cNvPr>
            <p:cNvSpPr/>
            <p:nvPr/>
          </p:nvSpPr>
          <p:spPr>
            <a:xfrm rot="5400000">
              <a:off x="637247" y="5222192"/>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27" name="Oval 126">
              <a:extLst>
                <a:ext uri="{FF2B5EF4-FFF2-40B4-BE49-F238E27FC236}">
                  <a16:creationId xmlns:a16="http://schemas.microsoft.com/office/drawing/2014/main" xmlns="" id="{86DDE5CC-D401-467A-9395-D8F224447FC6}"/>
                </a:ext>
              </a:extLst>
            </p:cNvPr>
            <p:cNvSpPr/>
            <p:nvPr/>
          </p:nvSpPr>
          <p:spPr>
            <a:xfrm rot="5400000">
              <a:off x="637248" y="5686827"/>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28" name="Oval 127">
              <a:extLst>
                <a:ext uri="{FF2B5EF4-FFF2-40B4-BE49-F238E27FC236}">
                  <a16:creationId xmlns:a16="http://schemas.microsoft.com/office/drawing/2014/main" xmlns="" id="{75C8B577-2336-40D9-A0DE-1EC1525C88D9}"/>
                </a:ext>
              </a:extLst>
            </p:cNvPr>
            <p:cNvSpPr/>
            <p:nvPr/>
          </p:nvSpPr>
          <p:spPr>
            <a:xfrm rot="5400000">
              <a:off x="637249" y="615146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29" name="Oval 128">
              <a:extLst>
                <a:ext uri="{FF2B5EF4-FFF2-40B4-BE49-F238E27FC236}">
                  <a16:creationId xmlns:a16="http://schemas.microsoft.com/office/drawing/2014/main" xmlns="" id="{0EBD184D-D2DB-4770-A09D-D0FB67AFC930}"/>
                </a:ext>
              </a:extLst>
            </p:cNvPr>
            <p:cNvSpPr/>
            <p:nvPr/>
          </p:nvSpPr>
          <p:spPr>
            <a:xfrm rot="5400000">
              <a:off x="637249" y="66160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30" name="Oval 129">
              <a:extLst>
                <a:ext uri="{FF2B5EF4-FFF2-40B4-BE49-F238E27FC236}">
                  <a16:creationId xmlns:a16="http://schemas.microsoft.com/office/drawing/2014/main" xmlns="" id="{960535B8-AE6D-4DBF-A6A1-10CCB1D25A9B}"/>
                </a:ext>
              </a:extLst>
            </p:cNvPr>
            <p:cNvSpPr/>
            <p:nvPr/>
          </p:nvSpPr>
          <p:spPr>
            <a:xfrm rot="5400000">
              <a:off x="236051" y="40598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31" name="Oval 130">
              <a:extLst>
                <a:ext uri="{FF2B5EF4-FFF2-40B4-BE49-F238E27FC236}">
                  <a16:creationId xmlns:a16="http://schemas.microsoft.com/office/drawing/2014/main" xmlns="" id="{F94405BB-CA4B-40C9-A864-F2F5A6BD65DD}"/>
                </a:ext>
              </a:extLst>
            </p:cNvPr>
            <p:cNvSpPr/>
            <p:nvPr/>
          </p:nvSpPr>
          <p:spPr>
            <a:xfrm rot="5400000">
              <a:off x="236051" y="452453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32" name="Oval 131">
              <a:extLst>
                <a:ext uri="{FF2B5EF4-FFF2-40B4-BE49-F238E27FC236}">
                  <a16:creationId xmlns:a16="http://schemas.microsoft.com/office/drawing/2014/main" xmlns="" id="{AB70E4F1-730B-43A2-AFA2-B59FB9F186E6}"/>
                </a:ext>
              </a:extLst>
            </p:cNvPr>
            <p:cNvSpPr/>
            <p:nvPr/>
          </p:nvSpPr>
          <p:spPr>
            <a:xfrm rot="5400000">
              <a:off x="236052" y="498916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33" name="Oval 132">
              <a:extLst>
                <a:ext uri="{FF2B5EF4-FFF2-40B4-BE49-F238E27FC236}">
                  <a16:creationId xmlns:a16="http://schemas.microsoft.com/office/drawing/2014/main" xmlns="" id="{BC856B79-9CC7-4D62-82BB-8C8A430E3912}"/>
                </a:ext>
              </a:extLst>
            </p:cNvPr>
            <p:cNvSpPr/>
            <p:nvPr/>
          </p:nvSpPr>
          <p:spPr>
            <a:xfrm rot="5400000">
              <a:off x="236052" y="5453800"/>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34" name="Oval 133">
              <a:extLst>
                <a:ext uri="{FF2B5EF4-FFF2-40B4-BE49-F238E27FC236}">
                  <a16:creationId xmlns:a16="http://schemas.microsoft.com/office/drawing/2014/main" xmlns="" id="{1BA17B85-96D7-4FF9-96E4-EBC58686B641}"/>
                </a:ext>
              </a:extLst>
            </p:cNvPr>
            <p:cNvSpPr/>
            <p:nvPr/>
          </p:nvSpPr>
          <p:spPr>
            <a:xfrm rot="5400000">
              <a:off x="236053" y="591843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35" name="Oval 134">
              <a:extLst>
                <a:ext uri="{FF2B5EF4-FFF2-40B4-BE49-F238E27FC236}">
                  <a16:creationId xmlns:a16="http://schemas.microsoft.com/office/drawing/2014/main" xmlns="" id="{C2F569AA-7A1C-4753-8760-8B82AD493EB4}"/>
                </a:ext>
              </a:extLst>
            </p:cNvPr>
            <p:cNvSpPr/>
            <p:nvPr/>
          </p:nvSpPr>
          <p:spPr>
            <a:xfrm rot="5400000">
              <a:off x="236054" y="6383069"/>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36" name="Oval 135">
              <a:extLst>
                <a:ext uri="{FF2B5EF4-FFF2-40B4-BE49-F238E27FC236}">
                  <a16:creationId xmlns:a16="http://schemas.microsoft.com/office/drawing/2014/main" xmlns="" id="{E868BC3B-7C81-497D-BF82-4A9A47B37F9B}"/>
                </a:ext>
              </a:extLst>
            </p:cNvPr>
            <p:cNvSpPr/>
            <p:nvPr/>
          </p:nvSpPr>
          <p:spPr>
            <a:xfrm rot="5400000">
              <a:off x="-165144" y="382828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37" name="Oval 136">
              <a:extLst>
                <a:ext uri="{FF2B5EF4-FFF2-40B4-BE49-F238E27FC236}">
                  <a16:creationId xmlns:a16="http://schemas.microsoft.com/office/drawing/2014/main" xmlns="" id="{A1AA2439-93CD-4708-AD2D-1916F70F3DD5}"/>
                </a:ext>
              </a:extLst>
            </p:cNvPr>
            <p:cNvSpPr/>
            <p:nvPr/>
          </p:nvSpPr>
          <p:spPr>
            <a:xfrm rot="5400000">
              <a:off x="-165144" y="4292923"/>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38" name="Oval 137">
              <a:extLst>
                <a:ext uri="{FF2B5EF4-FFF2-40B4-BE49-F238E27FC236}">
                  <a16:creationId xmlns:a16="http://schemas.microsoft.com/office/drawing/2014/main" xmlns="" id="{E084C876-9B69-4CDD-A5D5-312AB3BCD6B8}"/>
                </a:ext>
              </a:extLst>
            </p:cNvPr>
            <p:cNvSpPr/>
            <p:nvPr/>
          </p:nvSpPr>
          <p:spPr>
            <a:xfrm rot="5400000">
              <a:off x="-165143" y="475755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39" name="Oval 138">
              <a:extLst>
                <a:ext uri="{FF2B5EF4-FFF2-40B4-BE49-F238E27FC236}">
                  <a16:creationId xmlns:a16="http://schemas.microsoft.com/office/drawing/2014/main" xmlns="" id="{C00C8F25-4B24-4C58-A27D-4B23B7366E67}"/>
                </a:ext>
              </a:extLst>
            </p:cNvPr>
            <p:cNvSpPr/>
            <p:nvPr/>
          </p:nvSpPr>
          <p:spPr>
            <a:xfrm rot="5400000">
              <a:off x="-165143" y="5222192"/>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40" name="Oval 139">
              <a:extLst>
                <a:ext uri="{FF2B5EF4-FFF2-40B4-BE49-F238E27FC236}">
                  <a16:creationId xmlns:a16="http://schemas.microsoft.com/office/drawing/2014/main" xmlns="" id="{9EA10224-A627-4063-B4FE-7D510715D01F}"/>
                </a:ext>
              </a:extLst>
            </p:cNvPr>
            <p:cNvSpPr/>
            <p:nvPr/>
          </p:nvSpPr>
          <p:spPr>
            <a:xfrm rot="5400000">
              <a:off x="-165142" y="5686827"/>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41" name="Oval 140">
              <a:extLst>
                <a:ext uri="{FF2B5EF4-FFF2-40B4-BE49-F238E27FC236}">
                  <a16:creationId xmlns:a16="http://schemas.microsoft.com/office/drawing/2014/main" xmlns="" id="{E394E90F-4DDE-49B5-84B0-61A469699F7F}"/>
                </a:ext>
              </a:extLst>
            </p:cNvPr>
            <p:cNvSpPr/>
            <p:nvPr/>
          </p:nvSpPr>
          <p:spPr>
            <a:xfrm rot="5400000">
              <a:off x="-165141" y="615146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42" name="Oval 141">
              <a:extLst>
                <a:ext uri="{FF2B5EF4-FFF2-40B4-BE49-F238E27FC236}">
                  <a16:creationId xmlns:a16="http://schemas.microsoft.com/office/drawing/2014/main" xmlns="" id="{31E88E6E-EE47-4952-A958-44FB2271D503}"/>
                </a:ext>
              </a:extLst>
            </p:cNvPr>
            <p:cNvSpPr/>
            <p:nvPr/>
          </p:nvSpPr>
          <p:spPr>
            <a:xfrm rot="5400000">
              <a:off x="-165141" y="66160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grpSp>
      <p:grpSp>
        <p:nvGrpSpPr>
          <p:cNvPr id="19" name="Group 18">
            <a:extLst>
              <a:ext uri="{FF2B5EF4-FFF2-40B4-BE49-F238E27FC236}">
                <a16:creationId xmlns:a16="http://schemas.microsoft.com/office/drawing/2014/main" xmlns="" id="{6943CB0B-0F5A-4B0B-9F25-41160E15E807}"/>
              </a:ext>
            </a:extLst>
          </p:cNvPr>
          <p:cNvGrpSpPr/>
          <p:nvPr/>
        </p:nvGrpSpPr>
        <p:grpSpPr>
          <a:xfrm rot="5400000">
            <a:off x="9734644" y="4450387"/>
            <a:ext cx="1668994" cy="2852019"/>
            <a:chOff x="-165144" y="3828288"/>
            <a:chExt cx="1668994" cy="2852019"/>
          </a:xfrm>
          <a:solidFill>
            <a:schemeClr val="accent1">
              <a:lumMod val="60000"/>
              <a:lumOff val="40000"/>
            </a:schemeClr>
          </a:solidFill>
        </p:grpSpPr>
        <p:sp>
          <p:nvSpPr>
            <p:cNvPr id="20" name="Oval 19">
              <a:extLst>
                <a:ext uri="{FF2B5EF4-FFF2-40B4-BE49-F238E27FC236}">
                  <a16:creationId xmlns:a16="http://schemas.microsoft.com/office/drawing/2014/main" xmlns="" id="{25007018-8C16-4556-9AF2-2BBA2A6810CE}"/>
                </a:ext>
              </a:extLst>
            </p:cNvPr>
            <p:cNvSpPr/>
            <p:nvPr/>
          </p:nvSpPr>
          <p:spPr>
            <a:xfrm rot="5400000">
              <a:off x="1439636" y="382828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21" name="Oval 20">
              <a:extLst>
                <a:ext uri="{FF2B5EF4-FFF2-40B4-BE49-F238E27FC236}">
                  <a16:creationId xmlns:a16="http://schemas.microsoft.com/office/drawing/2014/main" xmlns="" id="{D7AC8DF7-4FB6-48E7-A9B2-EB37E9B40FA3}"/>
                </a:ext>
              </a:extLst>
            </p:cNvPr>
            <p:cNvSpPr/>
            <p:nvPr/>
          </p:nvSpPr>
          <p:spPr>
            <a:xfrm rot="5400000">
              <a:off x="1439637" y="4292923"/>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22" name="Oval 21">
              <a:extLst>
                <a:ext uri="{FF2B5EF4-FFF2-40B4-BE49-F238E27FC236}">
                  <a16:creationId xmlns:a16="http://schemas.microsoft.com/office/drawing/2014/main" xmlns="" id="{7854B8DD-658D-476F-A129-27E9005505FD}"/>
                </a:ext>
              </a:extLst>
            </p:cNvPr>
            <p:cNvSpPr/>
            <p:nvPr/>
          </p:nvSpPr>
          <p:spPr>
            <a:xfrm rot="5400000">
              <a:off x="1439638" y="475755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23" name="Oval 22">
              <a:extLst>
                <a:ext uri="{FF2B5EF4-FFF2-40B4-BE49-F238E27FC236}">
                  <a16:creationId xmlns:a16="http://schemas.microsoft.com/office/drawing/2014/main" xmlns="" id="{1526B114-FC90-4DC2-A6CB-7C78338A35EB}"/>
                </a:ext>
              </a:extLst>
            </p:cNvPr>
            <p:cNvSpPr/>
            <p:nvPr/>
          </p:nvSpPr>
          <p:spPr>
            <a:xfrm rot="5400000">
              <a:off x="1439638" y="5222192"/>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24" name="Oval 23">
              <a:extLst>
                <a:ext uri="{FF2B5EF4-FFF2-40B4-BE49-F238E27FC236}">
                  <a16:creationId xmlns:a16="http://schemas.microsoft.com/office/drawing/2014/main" xmlns="" id="{F7C71183-8F72-4874-A6CB-45C8689324B1}"/>
                </a:ext>
              </a:extLst>
            </p:cNvPr>
            <p:cNvSpPr/>
            <p:nvPr/>
          </p:nvSpPr>
          <p:spPr>
            <a:xfrm rot="5400000">
              <a:off x="1439639" y="5686827"/>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25" name="Oval 24">
              <a:extLst>
                <a:ext uri="{FF2B5EF4-FFF2-40B4-BE49-F238E27FC236}">
                  <a16:creationId xmlns:a16="http://schemas.microsoft.com/office/drawing/2014/main" xmlns="" id="{A7ACD26B-117D-4729-AF5A-B053A4608438}"/>
                </a:ext>
              </a:extLst>
            </p:cNvPr>
            <p:cNvSpPr/>
            <p:nvPr/>
          </p:nvSpPr>
          <p:spPr>
            <a:xfrm rot="5400000">
              <a:off x="1439639" y="615146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26" name="Oval 25">
              <a:extLst>
                <a:ext uri="{FF2B5EF4-FFF2-40B4-BE49-F238E27FC236}">
                  <a16:creationId xmlns:a16="http://schemas.microsoft.com/office/drawing/2014/main" xmlns="" id="{65917EED-A114-4BA9-B463-FF98DC868F74}"/>
                </a:ext>
              </a:extLst>
            </p:cNvPr>
            <p:cNvSpPr/>
            <p:nvPr/>
          </p:nvSpPr>
          <p:spPr>
            <a:xfrm rot="5400000">
              <a:off x="1439639" y="66160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27" name="Oval 26">
              <a:extLst>
                <a:ext uri="{FF2B5EF4-FFF2-40B4-BE49-F238E27FC236}">
                  <a16:creationId xmlns:a16="http://schemas.microsoft.com/office/drawing/2014/main" xmlns="" id="{6047F497-A7C3-4715-98DD-66D2C2407F08}"/>
                </a:ext>
              </a:extLst>
            </p:cNvPr>
            <p:cNvSpPr/>
            <p:nvPr/>
          </p:nvSpPr>
          <p:spPr>
            <a:xfrm rot="5400000">
              <a:off x="1038441" y="40598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28" name="Oval 27">
              <a:extLst>
                <a:ext uri="{FF2B5EF4-FFF2-40B4-BE49-F238E27FC236}">
                  <a16:creationId xmlns:a16="http://schemas.microsoft.com/office/drawing/2014/main" xmlns="" id="{E9DA8EC4-3BFA-44F8-B87C-AFCF0E8309C7}"/>
                </a:ext>
              </a:extLst>
            </p:cNvPr>
            <p:cNvSpPr/>
            <p:nvPr/>
          </p:nvSpPr>
          <p:spPr>
            <a:xfrm rot="5400000">
              <a:off x="1038442" y="452453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29" name="Oval 28">
              <a:extLst>
                <a:ext uri="{FF2B5EF4-FFF2-40B4-BE49-F238E27FC236}">
                  <a16:creationId xmlns:a16="http://schemas.microsoft.com/office/drawing/2014/main" xmlns="" id="{E1790BD6-48A1-482B-B293-F361D5F47FDF}"/>
                </a:ext>
              </a:extLst>
            </p:cNvPr>
            <p:cNvSpPr/>
            <p:nvPr/>
          </p:nvSpPr>
          <p:spPr>
            <a:xfrm rot="5400000">
              <a:off x="1038443" y="498916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30" name="Oval 29">
              <a:extLst>
                <a:ext uri="{FF2B5EF4-FFF2-40B4-BE49-F238E27FC236}">
                  <a16:creationId xmlns:a16="http://schemas.microsoft.com/office/drawing/2014/main" xmlns="" id="{2568056F-ECB2-4BE0-BA0C-62553046C680}"/>
                </a:ext>
              </a:extLst>
            </p:cNvPr>
            <p:cNvSpPr/>
            <p:nvPr/>
          </p:nvSpPr>
          <p:spPr>
            <a:xfrm rot="5400000">
              <a:off x="1038443" y="5453800"/>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31" name="Oval 30">
              <a:extLst>
                <a:ext uri="{FF2B5EF4-FFF2-40B4-BE49-F238E27FC236}">
                  <a16:creationId xmlns:a16="http://schemas.microsoft.com/office/drawing/2014/main" xmlns="" id="{B9FDE9F1-29DF-4FA9-A7C0-13B7D9ED346F}"/>
                </a:ext>
              </a:extLst>
            </p:cNvPr>
            <p:cNvSpPr/>
            <p:nvPr/>
          </p:nvSpPr>
          <p:spPr>
            <a:xfrm rot="5400000">
              <a:off x="1038443" y="591843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32" name="Oval 31">
              <a:extLst>
                <a:ext uri="{FF2B5EF4-FFF2-40B4-BE49-F238E27FC236}">
                  <a16:creationId xmlns:a16="http://schemas.microsoft.com/office/drawing/2014/main" xmlns="" id="{8AB954FA-E0E6-46E2-998E-7C2237A45936}"/>
                </a:ext>
              </a:extLst>
            </p:cNvPr>
            <p:cNvSpPr/>
            <p:nvPr/>
          </p:nvSpPr>
          <p:spPr>
            <a:xfrm rot="5400000">
              <a:off x="1038444" y="6383069"/>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33" name="Oval 32">
              <a:extLst>
                <a:ext uri="{FF2B5EF4-FFF2-40B4-BE49-F238E27FC236}">
                  <a16:creationId xmlns:a16="http://schemas.microsoft.com/office/drawing/2014/main" xmlns="" id="{F78E5C70-9F8B-4665-9001-F5C65674395A}"/>
                </a:ext>
              </a:extLst>
            </p:cNvPr>
            <p:cNvSpPr/>
            <p:nvPr/>
          </p:nvSpPr>
          <p:spPr>
            <a:xfrm rot="5400000">
              <a:off x="637246" y="382828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34" name="Oval 33">
              <a:extLst>
                <a:ext uri="{FF2B5EF4-FFF2-40B4-BE49-F238E27FC236}">
                  <a16:creationId xmlns:a16="http://schemas.microsoft.com/office/drawing/2014/main" xmlns="" id="{4715F3A1-96CE-4002-A58A-1EC3EAF35096}"/>
                </a:ext>
              </a:extLst>
            </p:cNvPr>
            <p:cNvSpPr/>
            <p:nvPr/>
          </p:nvSpPr>
          <p:spPr>
            <a:xfrm rot="5400000">
              <a:off x="637247" y="4292923"/>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35" name="Oval 34">
              <a:extLst>
                <a:ext uri="{FF2B5EF4-FFF2-40B4-BE49-F238E27FC236}">
                  <a16:creationId xmlns:a16="http://schemas.microsoft.com/office/drawing/2014/main" xmlns="" id="{5BE25B35-D42F-4D7F-BF86-5319DE127DAD}"/>
                </a:ext>
              </a:extLst>
            </p:cNvPr>
            <p:cNvSpPr/>
            <p:nvPr/>
          </p:nvSpPr>
          <p:spPr>
            <a:xfrm rot="5400000">
              <a:off x="637247" y="475755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36" name="Oval 35">
              <a:extLst>
                <a:ext uri="{FF2B5EF4-FFF2-40B4-BE49-F238E27FC236}">
                  <a16:creationId xmlns:a16="http://schemas.microsoft.com/office/drawing/2014/main" xmlns="" id="{EF8FB169-0F29-4771-BEBE-19F3A82A69AE}"/>
                </a:ext>
              </a:extLst>
            </p:cNvPr>
            <p:cNvSpPr/>
            <p:nvPr/>
          </p:nvSpPr>
          <p:spPr>
            <a:xfrm rot="5400000">
              <a:off x="637247" y="5222192"/>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37" name="Oval 36">
              <a:extLst>
                <a:ext uri="{FF2B5EF4-FFF2-40B4-BE49-F238E27FC236}">
                  <a16:creationId xmlns:a16="http://schemas.microsoft.com/office/drawing/2014/main" xmlns="" id="{7B3E13EA-EF56-4F5E-8CCB-04EEDFA1A522}"/>
                </a:ext>
              </a:extLst>
            </p:cNvPr>
            <p:cNvSpPr/>
            <p:nvPr/>
          </p:nvSpPr>
          <p:spPr>
            <a:xfrm rot="5400000">
              <a:off x="637248" y="5686827"/>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38" name="Oval 37">
              <a:extLst>
                <a:ext uri="{FF2B5EF4-FFF2-40B4-BE49-F238E27FC236}">
                  <a16:creationId xmlns:a16="http://schemas.microsoft.com/office/drawing/2014/main" xmlns="" id="{5E43C414-8732-4A73-AA31-B7B629EBECF2}"/>
                </a:ext>
              </a:extLst>
            </p:cNvPr>
            <p:cNvSpPr/>
            <p:nvPr/>
          </p:nvSpPr>
          <p:spPr>
            <a:xfrm rot="5400000">
              <a:off x="637249" y="615146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39" name="Oval 38">
              <a:extLst>
                <a:ext uri="{FF2B5EF4-FFF2-40B4-BE49-F238E27FC236}">
                  <a16:creationId xmlns:a16="http://schemas.microsoft.com/office/drawing/2014/main" xmlns="" id="{262DDDF7-FA30-4663-8821-83BF4530204B}"/>
                </a:ext>
              </a:extLst>
            </p:cNvPr>
            <p:cNvSpPr/>
            <p:nvPr/>
          </p:nvSpPr>
          <p:spPr>
            <a:xfrm rot="5400000">
              <a:off x="637249" y="66160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40" name="Oval 39">
              <a:extLst>
                <a:ext uri="{FF2B5EF4-FFF2-40B4-BE49-F238E27FC236}">
                  <a16:creationId xmlns:a16="http://schemas.microsoft.com/office/drawing/2014/main" xmlns="" id="{1C92D953-C0F4-43D1-8B09-9C4938A6E81B}"/>
                </a:ext>
              </a:extLst>
            </p:cNvPr>
            <p:cNvSpPr/>
            <p:nvPr/>
          </p:nvSpPr>
          <p:spPr>
            <a:xfrm rot="5400000">
              <a:off x="236051" y="40598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41" name="Oval 40">
              <a:extLst>
                <a:ext uri="{FF2B5EF4-FFF2-40B4-BE49-F238E27FC236}">
                  <a16:creationId xmlns:a16="http://schemas.microsoft.com/office/drawing/2014/main" xmlns="" id="{5E3C9B08-95EC-42D7-8438-79AEFB85259F}"/>
                </a:ext>
              </a:extLst>
            </p:cNvPr>
            <p:cNvSpPr/>
            <p:nvPr/>
          </p:nvSpPr>
          <p:spPr>
            <a:xfrm rot="5400000">
              <a:off x="236051" y="452453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42" name="Oval 41">
              <a:extLst>
                <a:ext uri="{FF2B5EF4-FFF2-40B4-BE49-F238E27FC236}">
                  <a16:creationId xmlns:a16="http://schemas.microsoft.com/office/drawing/2014/main" xmlns="" id="{46A0EBDB-FA75-448D-A62B-0B844B5E0F78}"/>
                </a:ext>
              </a:extLst>
            </p:cNvPr>
            <p:cNvSpPr/>
            <p:nvPr/>
          </p:nvSpPr>
          <p:spPr>
            <a:xfrm rot="5400000">
              <a:off x="236052" y="498916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43" name="Oval 42">
              <a:extLst>
                <a:ext uri="{FF2B5EF4-FFF2-40B4-BE49-F238E27FC236}">
                  <a16:creationId xmlns:a16="http://schemas.microsoft.com/office/drawing/2014/main" xmlns="" id="{5770354F-3220-439F-8F93-9D0D3FBF8C8F}"/>
                </a:ext>
              </a:extLst>
            </p:cNvPr>
            <p:cNvSpPr/>
            <p:nvPr/>
          </p:nvSpPr>
          <p:spPr>
            <a:xfrm rot="5400000">
              <a:off x="236052" y="5453800"/>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44" name="Oval 43">
              <a:extLst>
                <a:ext uri="{FF2B5EF4-FFF2-40B4-BE49-F238E27FC236}">
                  <a16:creationId xmlns:a16="http://schemas.microsoft.com/office/drawing/2014/main" xmlns="" id="{8CA7230C-6E44-49E9-907C-1E4A8FA84EE0}"/>
                </a:ext>
              </a:extLst>
            </p:cNvPr>
            <p:cNvSpPr/>
            <p:nvPr/>
          </p:nvSpPr>
          <p:spPr>
            <a:xfrm rot="5400000">
              <a:off x="236053" y="591843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45" name="Oval 44">
              <a:extLst>
                <a:ext uri="{FF2B5EF4-FFF2-40B4-BE49-F238E27FC236}">
                  <a16:creationId xmlns:a16="http://schemas.microsoft.com/office/drawing/2014/main" xmlns="" id="{ACF311D9-375A-4C64-8B64-4E3648A8B8AE}"/>
                </a:ext>
              </a:extLst>
            </p:cNvPr>
            <p:cNvSpPr/>
            <p:nvPr/>
          </p:nvSpPr>
          <p:spPr>
            <a:xfrm rot="5400000">
              <a:off x="236054" y="6383069"/>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46" name="Oval 45">
              <a:extLst>
                <a:ext uri="{FF2B5EF4-FFF2-40B4-BE49-F238E27FC236}">
                  <a16:creationId xmlns:a16="http://schemas.microsoft.com/office/drawing/2014/main" xmlns="" id="{4B0827CC-BD17-4CCA-9F65-B4FC2D37AEB0}"/>
                </a:ext>
              </a:extLst>
            </p:cNvPr>
            <p:cNvSpPr/>
            <p:nvPr/>
          </p:nvSpPr>
          <p:spPr>
            <a:xfrm rot="5400000">
              <a:off x="-165144" y="382828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47" name="Oval 46">
              <a:extLst>
                <a:ext uri="{FF2B5EF4-FFF2-40B4-BE49-F238E27FC236}">
                  <a16:creationId xmlns:a16="http://schemas.microsoft.com/office/drawing/2014/main" xmlns="" id="{102EB616-45E7-4D48-A860-7850716412FF}"/>
                </a:ext>
              </a:extLst>
            </p:cNvPr>
            <p:cNvSpPr/>
            <p:nvPr/>
          </p:nvSpPr>
          <p:spPr>
            <a:xfrm rot="5400000">
              <a:off x="-165144" y="4292923"/>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48" name="Oval 47">
              <a:extLst>
                <a:ext uri="{FF2B5EF4-FFF2-40B4-BE49-F238E27FC236}">
                  <a16:creationId xmlns:a16="http://schemas.microsoft.com/office/drawing/2014/main" xmlns="" id="{3EFC2B30-B0ED-41CD-95DA-44231752BE49}"/>
                </a:ext>
              </a:extLst>
            </p:cNvPr>
            <p:cNvSpPr/>
            <p:nvPr/>
          </p:nvSpPr>
          <p:spPr>
            <a:xfrm rot="5400000">
              <a:off x="-165143" y="475755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49" name="Oval 48">
              <a:extLst>
                <a:ext uri="{FF2B5EF4-FFF2-40B4-BE49-F238E27FC236}">
                  <a16:creationId xmlns:a16="http://schemas.microsoft.com/office/drawing/2014/main" xmlns="" id="{A24A2353-B42D-4569-9F75-6B8D9AF2C2CB}"/>
                </a:ext>
              </a:extLst>
            </p:cNvPr>
            <p:cNvSpPr/>
            <p:nvPr/>
          </p:nvSpPr>
          <p:spPr>
            <a:xfrm rot="5400000">
              <a:off x="-165143" y="5222192"/>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50" name="Oval 49">
              <a:extLst>
                <a:ext uri="{FF2B5EF4-FFF2-40B4-BE49-F238E27FC236}">
                  <a16:creationId xmlns:a16="http://schemas.microsoft.com/office/drawing/2014/main" xmlns="" id="{6504568A-291C-4B3E-93AB-DB9C169B3951}"/>
                </a:ext>
              </a:extLst>
            </p:cNvPr>
            <p:cNvSpPr/>
            <p:nvPr/>
          </p:nvSpPr>
          <p:spPr>
            <a:xfrm rot="5400000">
              <a:off x="-165142" y="5686827"/>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51" name="Oval 50">
              <a:extLst>
                <a:ext uri="{FF2B5EF4-FFF2-40B4-BE49-F238E27FC236}">
                  <a16:creationId xmlns:a16="http://schemas.microsoft.com/office/drawing/2014/main" xmlns="" id="{78CDABED-C263-4049-B117-BC5D70B3CEB0}"/>
                </a:ext>
              </a:extLst>
            </p:cNvPr>
            <p:cNvSpPr/>
            <p:nvPr/>
          </p:nvSpPr>
          <p:spPr>
            <a:xfrm rot="5400000">
              <a:off x="-165141" y="615146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52" name="Oval 51">
              <a:extLst>
                <a:ext uri="{FF2B5EF4-FFF2-40B4-BE49-F238E27FC236}">
                  <a16:creationId xmlns:a16="http://schemas.microsoft.com/office/drawing/2014/main" xmlns="" id="{841E34FF-E74B-48F5-8D44-F9250C2B7489}"/>
                </a:ext>
              </a:extLst>
            </p:cNvPr>
            <p:cNvSpPr/>
            <p:nvPr/>
          </p:nvSpPr>
          <p:spPr>
            <a:xfrm rot="5400000">
              <a:off x="-165141" y="66160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grpSp>
      <p:sp>
        <p:nvSpPr>
          <p:cNvPr id="18" name="Freeform: Shape 17">
            <a:extLst>
              <a:ext uri="{FF2B5EF4-FFF2-40B4-BE49-F238E27FC236}">
                <a16:creationId xmlns:a16="http://schemas.microsoft.com/office/drawing/2014/main" xmlns="" id="{BC8D6A47-0CCE-4C8A-8C26-81FCE80BC2EF}"/>
              </a:ext>
            </a:extLst>
          </p:cNvPr>
          <p:cNvSpPr/>
          <p:nvPr/>
        </p:nvSpPr>
        <p:spPr>
          <a:xfrm rot="10800000">
            <a:off x="10518775" y="5074005"/>
            <a:ext cx="1673225" cy="1752600"/>
          </a:xfrm>
          <a:custGeom>
            <a:avLst/>
            <a:gdLst>
              <a:gd name="connsiteX0" fmla="*/ 0 w 5081696"/>
              <a:gd name="connsiteY0" fmla="*/ 0 h 5322996"/>
              <a:gd name="connsiteX1" fmla="*/ 3539388 w 5081696"/>
              <a:gd name="connsiteY1" fmla="*/ 0 h 5322996"/>
              <a:gd name="connsiteX2" fmla="*/ 4298691 w 5081696"/>
              <a:gd name="connsiteY2" fmla="*/ 759303 h 5322996"/>
              <a:gd name="connsiteX3" fmla="*/ 4298691 w 5081696"/>
              <a:gd name="connsiteY3" fmla="*/ 4539991 h 5322996"/>
              <a:gd name="connsiteX4" fmla="*/ 518003 w 5081696"/>
              <a:gd name="connsiteY4" fmla="*/ 4539991 h 5322996"/>
              <a:gd name="connsiteX5" fmla="*/ 0 w 5081696"/>
              <a:gd name="connsiteY5" fmla="*/ 4021988 h 5322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81696" h="5322996">
                <a:moveTo>
                  <a:pt x="0" y="0"/>
                </a:moveTo>
                <a:lnTo>
                  <a:pt x="3539388" y="0"/>
                </a:lnTo>
                <a:lnTo>
                  <a:pt x="4298691" y="759303"/>
                </a:lnTo>
                <a:cubicBezTo>
                  <a:pt x="5342698" y="1803310"/>
                  <a:pt x="5342698" y="3495983"/>
                  <a:pt x="4298691" y="4539991"/>
                </a:cubicBezTo>
                <a:cubicBezTo>
                  <a:pt x="3254683" y="5583998"/>
                  <a:pt x="1562010" y="5583998"/>
                  <a:pt x="518003" y="4539991"/>
                </a:cubicBezTo>
                <a:lnTo>
                  <a:pt x="0" y="402198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5" name="Oval 14">
            <a:extLst>
              <a:ext uri="{FF2B5EF4-FFF2-40B4-BE49-F238E27FC236}">
                <a16:creationId xmlns:a16="http://schemas.microsoft.com/office/drawing/2014/main" xmlns="" id="{D6FE6BFE-5391-4DC7-93E9-BEEC15C31D98}"/>
              </a:ext>
            </a:extLst>
          </p:cNvPr>
          <p:cNvSpPr/>
          <p:nvPr/>
        </p:nvSpPr>
        <p:spPr>
          <a:xfrm>
            <a:off x="2249729" y="306917"/>
            <a:ext cx="825500" cy="8255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44" name="TextBox 143">
            <a:extLst>
              <a:ext uri="{FF2B5EF4-FFF2-40B4-BE49-F238E27FC236}">
                <a16:creationId xmlns:a16="http://schemas.microsoft.com/office/drawing/2014/main" xmlns="" id="{7C63C63E-1364-4269-8DEA-B5BBA878F717}"/>
              </a:ext>
            </a:extLst>
          </p:cNvPr>
          <p:cNvSpPr txBox="1">
            <a:spLocks noChangeArrowheads="1"/>
          </p:cNvSpPr>
          <p:nvPr/>
        </p:nvSpPr>
        <p:spPr bwMode="auto">
          <a:xfrm>
            <a:off x="577556" y="2502224"/>
            <a:ext cx="8056562"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150000"/>
              </a:lnSpc>
              <a:spcBef>
                <a:spcPts val="1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742950" indent="-285750">
              <a:lnSpc>
                <a:spcPct val="150000"/>
              </a:lnSpc>
              <a:spcBef>
                <a:spcPts val="5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lnSpc>
                <a:spcPct val="150000"/>
              </a:lnSpc>
              <a:spcBef>
                <a:spcPts val="500"/>
              </a:spcBef>
              <a:buFont typeface="Arial" panose="020B0604020202020204" pitchFamily="34" charset="0"/>
              <a:defRPr sz="1200">
                <a:solidFill>
                  <a:schemeClr val="tx1"/>
                </a:solidFill>
                <a:latin typeface="Open Sans" panose="020B0606030504020204" pitchFamily="34" charset="0"/>
                <a:cs typeface="Arial" panose="020B0604020202020204" pitchFamily="34" charset="0"/>
              </a:defRPr>
            </a:lvl3pPr>
            <a:lvl4pPr marL="1600200" indent="-228600">
              <a:lnSpc>
                <a:spcPct val="150000"/>
              </a:lnSpc>
              <a:spcBef>
                <a:spcPts val="500"/>
              </a:spcBef>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4pPr>
            <a:lvl5pPr marL="2057400" indent="-228600">
              <a:lnSpc>
                <a:spcPct val="150000"/>
              </a:lnSpc>
              <a:spcBef>
                <a:spcPts val="500"/>
              </a:spcBef>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5pPr>
            <a:lvl6pPr marL="2514600" indent="-228600" defTabSz="912813" eaLnBrk="0" fontAlgn="base" hangingPunct="0">
              <a:lnSpc>
                <a:spcPct val="150000"/>
              </a:lnSpc>
              <a:spcBef>
                <a:spcPts val="500"/>
              </a:spcBef>
              <a:spcAft>
                <a:spcPct val="0"/>
              </a:spcAft>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6pPr>
            <a:lvl7pPr marL="2971800" indent="-228600" defTabSz="912813" eaLnBrk="0" fontAlgn="base" hangingPunct="0">
              <a:lnSpc>
                <a:spcPct val="150000"/>
              </a:lnSpc>
              <a:spcBef>
                <a:spcPts val="500"/>
              </a:spcBef>
              <a:spcAft>
                <a:spcPct val="0"/>
              </a:spcAft>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7pPr>
            <a:lvl8pPr marL="3429000" indent="-228600" defTabSz="912813" eaLnBrk="0" fontAlgn="base" hangingPunct="0">
              <a:lnSpc>
                <a:spcPct val="150000"/>
              </a:lnSpc>
              <a:spcBef>
                <a:spcPts val="500"/>
              </a:spcBef>
              <a:spcAft>
                <a:spcPct val="0"/>
              </a:spcAft>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8pPr>
            <a:lvl9pPr marL="3886200" indent="-228600" defTabSz="912813" eaLnBrk="0" fontAlgn="base" hangingPunct="0">
              <a:lnSpc>
                <a:spcPct val="150000"/>
              </a:lnSpc>
              <a:spcBef>
                <a:spcPts val="500"/>
              </a:spcBef>
              <a:spcAft>
                <a:spcPct val="0"/>
              </a:spcAft>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9pPr>
          </a:lstStyle>
          <a:p>
            <a:pPr>
              <a:lnSpc>
                <a:spcPct val="100000"/>
              </a:lnSpc>
            </a:pPr>
            <a:endParaRPr lang="en-ZA" altLang="en-US" sz="1400" dirty="0"/>
          </a:p>
        </p:txBody>
      </p:sp>
      <p:sp>
        <p:nvSpPr>
          <p:cNvPr id="3" name="Text Placeholder 2">
            <a:extLst>
              <a:ext uri="{FF2B5EF4-FFF2-40B4-BE49-F238E27FC236}">
                <a16:creationId xmlns:a16="http://schemas.microsoft.com/office/drawing/2014/main" xmlns="" id="{79E8A2AB-D60A-4696-98AC-8AB29C1AAA8F}"/>
              </a:ext>
            </a:extLst>
          </p:cNvPr>
          <p:cNvSpPr>
            <a:spLocks noGrp="1"/>
          </p:cNvSpPr>
          <p:nvPr>
            <p:ph type="body" sz="quarter" idx="11"/>
          </p:nvPr>
        </p:nvSpPr>
        <p:spPr>
          <a:xfrm>
            <a:off x="3618852" y="-24769"/>
            <a:ext cx="6517759" cy="1816100"/>
          </a:xfrm>
        </p:spPr>
        <p:txBody>
          <a:bodyPr/>
          <a:lstStyle/>
          <a:p>
            <a:r>
              <a:rPr lang="en-ZA" dirty="0"/>
              <a:t>Table of contents </a:t>
            </a:r>
            <a:endParaRPr lang="en-US" dirty="0"/>
          </a:p>
        </p:txBody>
      </p:sp>
      <p:sp>
        <p:nvSpPr>
          <p:cNvPr id="76" name="Text Placeholder 9">
            <a:extLst>
              <a:ext uri="{FF2B5EF4-FFF2-40B4-BE49-F238E27FC236}">
                <a16:creationId xmlns:a16="http://schemas.microsoft.com/office/drawing/2014/main" xmlns="" id="{BA7D26BF-2DC1-42A7-A79E-69909E7CAD7C}"/>
              </a:ext>
            </a:extLst>
          </p:cNvPr>
          <p:cNvSpPr txBox="1">
            <a:spLocks/>
          </p:cNvSpPr>
          <p:nvPr/>
        </p:nvSpPr>
        <p:spPr>
          <a:xfrm>
            <a:off x="1148435" y="1682135"/>
            <a:ext cx="9654482" cy="460229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WFutura-Bold" panose="02000803000000000000" pitchFamily="50"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endParaRPr lang="en-ZA" dirty="0">
              <a:latin typeface="Arial" panose="020B0604020202020204" pitchFamily="34" charset="0"/>
              <a:cs typeface="Arial" panose="020B0604020202020204" pitchFamily="34" charset="0"/>
            </a:endParaRPr>
          </a:p>
          <a:p>
            <a:pPr marL="457200" indent="-457200" algn="just" fontAlgn="auto">
              <a:spcAft>
                <a:spcPts val="0"/>
              </a:spcAft>
              <a:buFont typeface="Arial" panose="020B0604020202020204" pitchFamily="34" charset="0"/>
              <a:buAutoNum type="arabicPeriod"/>
            </a:pPr>
            <a:r>
              <a:rPr lang="en-ZA" sz="2400" b="1" dirty="0">
                <a:latin typeface="Arial" panose="020B0604020202020204" pitchFamily="34" charset="0"/>
                <a:cs typeface="Arial" panose="020B0604020202020204" pitchFamily="34" charset="0"/>
              </a:rPr>
              <a:t>NSFAS Impact  on the National Development Pan - 2030 </a:t>
            </a:r>
            <a:r>
              <a:rPr kumimoji="0" lang="en-Z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endParaRPr lang="en-ZA" sz="2400" b="1" dirty="0">
              <a:latin typeface="Arial" panose="020B0604020202020204" pitchFamily="34" charset="0"/>
              <a:cs typeface="Arial" panose="020B0604020202020204" pitchFamily="34" charset="0"/>
            </a:endParaRPr>
          </a:p>
          <a:p>
            <a:pPr marL="457200" indent="-457200" algn="just" fontAlgn="auto">
              <a:spcAft>
                <a:spcPts val="0"/>
              </a:spcAft>
              <a:buFont typeface="Arial" panose="020B0604020202020204" pitchFamily="34" charset="0"/>
              <a:buAutoNum type="arabicPeriod"/>
            </a:pPr>
            <a:r>
              <a:rPr lang="en-ZA" sz="2400" b="1" dirty="0">
                <a:latin typeface="Arial" panose="020B0604020202020204" pitchFamily="34" charset="0"/>
                <a:cs typeface="Arial" panose="020B0604020202020204" pitchFamily="34" charset="0"/>
              </a:rPr>
              <a:t>Revised Vision, Mission and Values </a:t>
            </a:r>
            <a:endParaRPr kumimoji="0" lang="en-ZA" sz="2400" b="1" i="0" u="none" strike="noStrike" kern="1200" cap="none" spc="0" normalizeH="0" baseline="0" noProof="0" dirty="0">
              <a:ln>
                <a:noFill/>
              </a:ln>
              <a:effectLst/>
              <a:uLnTx/>
              <a:uFillTx/>
              <a:latin typeface="Calibri Light" panose="020F0302020204030204"/>
              <a:ea typeface="+mj-ea"/>
              <a:cs typeface="+mj-cs"/>
            </a:endParaRPr>
          </a:p>
          <a:p>
            <a:pPr marL="457200" indent="-457200" algn="just" fontAlgn="auto">
              <a:spcAft>
                <a:spcPts val="0"/>
              </a:spcAft>
              <a:buFont typeface="Arial" panose="020B0604020202020204" pitchFamily="34" charset="0"/>
              <a:buAutoNum type="arabicPeriod"/>
            </a:pPr>
            <a:r>
              <a:rPr lang="en-ZA" sz="2400" b="1" dirty="0">
                <a:latin typeface="Arial" panose="020B0604020202020204" pitchFamily="34" charset="0"/>
                <a:cs typeface="Arial" panose="020B0604020202020204" pitchFamily="34" charset="0"/>
              </a:rPr>
              <a:t>Reasons for Updating the Strategy and APP </a:t>
            </a:r>
            <a:r>
              <a:rPr kumimoji="0" lang="en-Z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p>
          <a:p>
            <a:pPr marL="457200" indent="-457200" algn="just" fontAlgn="auto">
              <a:spcAft>
                <a:spcPts val="0"/>
              </a:spcAft>
              <a:buFont typeface="Arial" panose="020B0604020202020204" pitchFamily="34" charset="0"/>
              <a:buAutoNum type="arabicPeriod"/>
            </a:pPr>
            <a:r>
              <a:rPr lang="en-ZA" sz="2400" b="1" dirty="0">
                <a:latin typeface="Arial" panose="020B0604020202020204" pitchFamily="34" charset="0"/>
                <a:cs typeface="Arial" panose="020B0604020202020204" pitchFamily="34" charset="0"/>
              </a:rPr>
              <a:t>Summary Old vs Revised Strategy and APP</a:t>
            </a:r>
            <a:endParaRPr lang="en-ZA" dirty="0">
              <a:latin typeface="WFutura-Bold"/>
              <a:cs typeface="Arial" panose="020B0604020202020204" pitchFamily="34" charset="0"/>
            </a:endParaRPr>
          </a:p>
          <a:p>
            <a:pPr marL="457200" indent="-457200" algn="just" fontAlgn="auto">
              <a:spcAft>
                <a:spcPts val="0"/>
              </a:spcAft>
              <a:buFont typeface="Arial" panose="020B0604020202020204" pitchFamily="34" charset="0"/>
              <a:buAutoNum type="arabicPeriod"/>
            </a:pPr>
            <a:r>
              <a:rPr lang="en-ZA" sz="2400" b="1" dirty="0">
                <a:latin typeface="Arial" panose="020B0604020202020204" pitchFamily="34" charset="0"/>
                <a:cs typeface="Arial" panose="020B0604020202020204" pitchFamily="34" charset="0"/>
              </a:rPr>
              <a:t>Revised Goals, Strategic Objectives, Outcomes and TID’s</a:t>
            </a:r>
            <a:endParaRPr lang="en-ZA" dirty="0">
              <a:latin typeface="WFutura-Bold"/>
              <a:cs typeface="Arial" panose="020B0604020202020204" pitchFamily="34" charset="0"/>
            </a:endParaRPr>
          </a:p>
          <a:p>
            <a:pPr marL="457200" indent="-457200" algn="just" fontAlgn="auto">
              <a:spcAft>
                <a:spcPts val="0"/>
              </a:spcAft>
              <a:buFont typeface="Arial" panose="020B0604020202020204" pitchFamily="34" charset="0"/>
              <a:buAutoNum type="arabicPeriod"/>
            </a:pPr>
            <a:r>
              <a:rPr lang="en-US" sz="2400" b="1" dirty="0">
                <a:effectLst/>
                <a:latin typeface="Arial" panose="020B0604020202020204" pitchFamily="34" charset="0"/>
                <a:ea typeface="Arial" panose="020B0604020202020204" pitchFamily="34" charset="0"/>
              </a:rPr>
              <a:t>Output Indicators: Annual And Quarterly Targets</a:t>
            </a:r>
          </a:p>
          <a:p>
            <a:pPr marL="457200" indent="-457200" algn="just" fontAlgn="auto">
              <a:spcAft>
                <a:spcPts val="0"/>
              </a:spcAft>
              <a:buFont typeface="Arial" panose="020B0604020202020204" pitchFamily="34" charset="0"/>
              <a:buAutoNum type="arabicPeriod"/>
            </a:pPr>
            <a:r>
              <a:rPr lang="en-ZA" sz="2400" b="1" dirty="0">
                <a:latin typeface="Arial" panose="020B0604020202020204" pitchFamily="34" charset="0"/>
                <a:cs typeface="Arial" panose="020B0604020202020204" pitchFamily="34" charset="0"/>
              </a:rPr>
              <a:t>Roles of Managers on APP and Strategy Execution</a:t>
            </a:r>
            <a:endParaRPr lang="en-ZA" dirty="0">
              <a:latin typeface="WFutura-Bold"/>
              <a:cs typeface="Arial" panose="020B0604020202020204" pitchFamily="34" charset="0"/>
            </a:endParaRPr>
          </a:p>
          <a:p>
            <a:pPr algn="just" fontAlgn="auto">
              <a:spcAft>
                <a:spcPts val="0"/>
              </a:spcAft>
            </a:pPr>
            <a:endParaRPr lang="en-Z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144488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accel="20000" decel="60000" fill="hold" nodeType="with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additive="base">
                                        <p:cTn id="7" dur="1000" fill="hold"/>
                                        <p:tgtEl>
                                          <p:spTgt spid="109"/>
                                        </p:tgtEl>
                                        <p:attrNameLst>
                                          <p:attrName>ppt_x</p:attrName>
                                        </p:attrNameLst>
                                      </p:cBhvr>
                                      <p:tavLst>
                                        <p:tav tm="0">
                                          <p:val>
                                            <p:strVal val="#ppt_x"/>
                                          </p:val>
                                        </p:tav>
                                        <p:tav tm="100000">
                                          <p:val>
                                            <p:strVal val="#ppt_x"/>
                                          </p:val>
                                        </p:tav>
                                      </p:tavLst>
                                    </p:anim>
                                    <p:anim calcmode="lin" valueType="num">
                                      <p:cBhvr additive="base">
                                        <p:cTn id="8" dur="1000" fill="hold"/>
                                        <p:tgtEl>
                                          <p:spTgt spid="109"/>
                                        </p:tgtEl>
                                        <p:attrNameLst>
                                          <p:attrName>ppt_y</p:attrName>
                                        </p:attrNameLst>
                                      </p:cBhvr>
                                      <p:tavLst>
                                        <p:tav tm="0">
                                          <p:val>
                                            <p:strVal val="0-#ppt_h/2"/>
                                          </p:val>
                                        </p:tav>
                                        <p:tav tm="100000">
                                          <p:val>
                                            <p:strVal val="#ppt_y"/>
                                          </p:val>
                                        </p:tav>
                                      </p:tavLst>
                                    </p:anim>
                                  </p:childTnLst>
                                </p:cTn>
                              </p:par>
                              <p:par>
                                <p:cTn id="9" presetID="2" presetClass="entr" presetSubtype="4" accel="20000" decel="6000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000" fill="hold"/>
                                        <p:tgtEl>
                                          <p:spTgt spid="15"/>
                                        </p:tgtEl>
                                        <p:attrNameLst>
                                          <p:attrName>ppt_x</p:attrName>
                                        </p:attrNameLst>
                                      </p:cBhvr>
                                      <p:tavLst>
                                        <p:tav tm="0">
                                          <p:val>
                                            <p:strVal val="#ppt_x"/>
                                          </p:val>
                                        </p:tav>
                                        <p:tav tm="100000">
                                          <p:val>
                                            <p:strVal val="#ppt_x"/>
                                          </p:val>
                                        </p:tav>
                                      </p:tavLst>
                                    </p:anim>
                                    <p:anim calcmode="lin" valueType="num">
                                      <p:cBhvr additive="base">
                                        <p:cTn id="12" dur="10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6" accel="20000" decel="6000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1+#ppt_w/2"/>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par>
                                <p:cTn id="17" presetID="2" presetClass="entr" presetSubtype="6" accel="20000" decel="6000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1000" fill="hold"/>
                                        <p:tgtEl>
                                          <p:spTgt spid="18"/>
                                        </p:tgtEl>
                                        <p:attrNameLst>
                                          <p:attrName>ppt_x</p:attrName>
                                        </p:attrNameLst>
                                      </p:cBhvr>
                                      <p:tavLst>
                                        <p:tav tm="0">
                                          <p:val>
                                            <p:strVal val="1+#ppt_w/2"/>
                                          </p:val>
                                        </p:tav>
                                        <p:tav tm="100000">
                                          <p:val>
                                            <p:strVal val="#ppt_x"/>
                                          </p:val>
                                        </p:tav>
                                      </p:tavLst>
                                    </p:anim>
                                    <p:anim calcmode="lin" valueType="num">
                                      <p:cBhvr additive="base">
                                        <p:cTn id="20" dur="10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accel="20000" decel="60000" fill="hold" grpId="0" nodeType="withEffect" nodePh="1">
                                  <p:stCondLst>
                                    <p:cond delay="0"/>
                                  </p:stCondLst>
                                  <p:endCondLst>
                                    <p:cond evt="begin" delay="0">
                                      <p:tn val="21"/>
                                    </p:cond>
                                  </p:endCondLst>
                                  <p:childTnLst>
                                    <p:set>
                                      <p:cBhvr>
                                        <p:cTn id="22" dur="1" fill="hold">
                                          <p:stCondLst>
                                            <p:cond delay="0"/>
                                          </p:stCondLst>
                                        </p:cTn>
                                        <p:tgtEl>
                                          <p:spTgt spid="144"/>
                                        </p:tgtEl>
                                        <p:attrNameLst>
                                          <p:attrName>style.visibility</p:attrName>
                                        </p:attrNameLst>
                                      </p:cBhvr>
                                      <p:to>
                                        <p:strVal val="visible"/>
                                      </p:to>
                                    </p:set>
                                    <p:anim calcmode="lin" valueType="num">
                                      <p:cBhvr additive="base">
                                        <p:cTn id="23" dur="1000" fill="hold"/>
                                        <p:tgtEl>
                                          <p:spTgt spid="144"/>
                                        </p:tgtEl>
                                        <p:attrNameLst>
                                          <p:attrName>ppt_x</p:attrName>
                                        </p:attrNameLst>
                                      </p:cBhvr>
                                      <p:tavLst>
                                        <p:tav tm="0">
                                          <p:val>
                                            <p:strVal val="#ppt_x"/>
                                          </p:val>
                                        </p:tav>
                                        <p:tav tm="100000">
                                          <p:val>
                                            <p:strVal val="#ppt_x"/>
                                          </p:val>
                                        </p:tav>
                                      </p:tavLst>
                                    </p:anim>
                                    <p:anim calcmode="lin" valueType="num">
                                      <p:cBhvr additive="base">
                                        <p:cTn id="24" dur="1000" fill="hold"/>
                                        <p:tgtEl>
                                          <p:spTgt spid="1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xmlns="" id="{7157D68C-38C7-4FD4-A632-2C8B626173C1}"/>
              </a:ext>
            </a:extLst>
          </p:cNvPr>
          <p:cNvSpPr>
            <a:spLocks noGrp="1"/>
          </p:cNvSpPr>
          <p:nvPr>
            <p:ph type="body" sz="quarter" idx="11"/>
          </p:nvPr>
        </p:nvSpPr>
        <p:spPr>
          <a:xfrm>
            <a:off x="527050" y="155566"/>
            <a:ext cx="7627136" cy="1512888"/>
          </a:xfrm>
        </p:spPr>
        <p:txBody>
          <a:bodyPr rtlCol="0">
            <a:normAutofit fontScale="62500" lnSpcReduction="20000"/>
          </a:bodyPr>
          <a:lstStyle/>
          <a:p>
            <a:pPr eaLnBrk="1" hangingPunct="1">
              <a:lnSpc>
                <a:spcPct val="200000"/>
              </a:lnSpc>
              <a:defRPr/>
            </a:pPr>
            <a:r>
              <a:rPr lang="en-ZA" dirty="0">
                <a:latin typeface="Arial" panose="020B0604020202020204" pitchFamily="34" charset="0"/>
              </a:rPr>
              <a:t>Student Funding Budget – 2023 Allocation</a:t>
            </a:r>
          </a:p>
        </p:txBody>
      </p:sp>
      <p:sp>
        <p:nvSpPr>
          <p:cNvPr id="87" name="Oval 86">
            <a:extLst>
              <a:ext uri="{FF2B5EF4-FFF2-40B4-BE49-F238E27FC236}">
                <a16:creationId xmlns:a16="http://schemas.microsoft.com/office/drawing/2014/main" xmlns="" id="{8E52B403-6F7A-4E3C-8CD9-B937D760E838}"/>
              </a:ext>
            </a:extLst>
          </p:cNvPr>
          <p:cNvSpPr/>
          <p:nvPr/>
        </p:nvSpPr>
        <p:spPr>
          <a:xfrm>
            <a:off x="1965324" y="588573"/>
            <a:ext cx="252413" cy="25241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8" name="Oval 87">
            <a:extLst>
              <a:ext uri="{FF2B5EF4-FFF2-40B4-BE49-F238E27FC236}">
                <a16:creationId xmlns:a16="http://schemas.microsoft.com/office/drawing/2014/main" xmlns="" id="{C921A81E-EFCB-40B5-8831-CE3B1EB1C6B2}"/>
              </a:ext>
            </a:extLst>
          </p:cNvPr>
          <p:cNvSpPr/>
          <p:nvPr/>
        </p:nvSpPr>
        <p:spPr>
          <a:xfrm>
            <a:off x="1837531" y="425451"/>
            <a:ext cx="254000" cy="252412"/>
          </a:xfrm>
          <a:prstGeom prst="ellipse">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4" name="Freeform: Shape 93">
            <a:extLst>
              <a:ext uri="{FF2B5EF4-FFF2-40B4-BE49-F238E27FC236}">
                <a16:creationId xmlns:a16="http://schemas.microsoft.com/office/drawing/2014/main" xmlns="" id="{727AC1D6-8D3A-41E6-B710-67E769A27EC9}"/>
              </a:ext>
            </a:extLst>
          </p:cNvPr>
          <p:cNvSpPr/>
          <p:nvPr/>
        </p:nvSpPr>
        <p:spPr>
          <a:xfrm rot="10800000">
            <a:off x="9548813" y="0"/>
            <a:ext cx="1355725" cy="755650"/>
          </a:xfrm>
          <a:custGeom>
            <a:avLst/>
            <a:gdLst>
              <a:gd name="connsiteX0" fmla="*/ 1890596 w 3781192"/>
              <a:gd name="connsiteY0" fmla="*/ 0 h 2109154"/>
              <a:gd name="connsiteX1" fmla="*/ 3781192 w 3781192"/>
              <a:gd name="connsiteY1" fmla="*/ 1890596 h 2109154"/>
              <a:gd name="connsiteX2" fmla="*/ 3771431 w 3781192"/>
              <a:gd name="connsiteY2" fmla="*/ 2083899 h 2109154"/>
              <a:gd name="connsiteX3" fmla="*/ 3767577 w 3781192"/>
              <a:gd name="connsiteY3" fmla="*/ 2109154 h 2109154"/>
              <a:gd name="connsiteX4" fmla="*/ 13616 w 3781192"/>
              <a:gd name="connsiteY4" fmla="*/ 2109154 h 2109154"/>
              <a:gd name="connsiteX5" fmla="*/ 9761 w 3781192"/>
              <a:gd name="connsiteY5" fmla="*/ 2083899 h 2109154"/>
              <a:gd name="connsiteX6" fmla="*/ 0 w 3781192"/>
              <a:gd name="connsiteY6" fmla="*/ 1890596 h 2109154"/>
              <a:gd name="connsiteX7" fmla="*/ 1890596 w 3781192"/>
              <a:gd name="connsiteY7" fmla="*/ 0 h 210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81192" h="2109154">
                <a:moveTo>
                  <a:pt x="1890596" y="0"/>
                </a:moveTo>
                <a:cubicBezTo>
                  <a:pt x="2934743" y="0"/>
                  <a:pt x="3781192" y="846449"/>
                  <a:pt x="3781192" y="1890596"/>
                </a:cubicBezTo>
                <a:cubicBezTo>
                  <a:pt x="3781192" y="1955855"/>
                  <a:pt x="3777886" y="2020342"/>
                  <a:pt x="3771431" y="2083899"/>
                </a:cubicBezTo>
                <a:lnTo>
                  <a:pt x="3767577" y="2109154"/>
                </a:lnTo>
                <a:lnTo>
                  <a:pt x="13616" y="2109154"/>
                </a:lnTo>
                <a:lnTo>
                  <a:pt x="9761" y="2083899"/>
                </a:lnTo>
                <a:cubicBezTo>
                  <a:pt x="3307" y="2020342"/>
                  <a:pt x="0" y="1955855"/>
                  <a:pt x="0" y="1890596"/>
                </a:cubicBezTo>
                <a:cubicBezTo>
                  <a:pt x="0" y="846449"/>
                  <a:pt x="846449" y="0"/>
                  <a:pt x="18905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Graphic 536" descr="Line arrow: Straight">
            <a:extLst>
              <a:ext uri="{FF2B5EF4-FFF2-40B4-BE49-F238E27FC236}">
                <a16:creationId xmlns:a16="http://schemas.microsoft.com/office/drawing/2014/main" xmlns="" id="{0044F6CC-0EEE-4422-BD2D-9AA3280F2551}"/>
              </a:ext>
            </a:extLst>
          </p:cNvPr>
          <p:cNvSpPr>
            <a:spLocks/>
          </p:cNvSpPr>
          <p:nvPr/>
        </p:nvSpPr>
        <p:spPr bwMode="auto">
          <a:xfrm rot="10800000">
            <a:off x="7620000" y="6062663"/>
            <a:ext cx="227013" cy="85725"/>
          </a:xfrm>
          <a:custGeom>
            <a:avLst/>
            <a:gdLst>
              <a:gd name="T0" fmla="*/ 101620 w 334612"/>
              <a:gd name="T1" fmla="*/ 16589 h 126922"/>
              <a:gd name="T2" fmla="*/ 12194 w 334612"/>
              <a:gd name="T3" fmla="*/ 16589 h 126922"/>
              <a:gd name="T4" fmla="*/ 22835 w 334612"/>
              <a:gd name="T5" fmla="*/ 6043 h 126922"/>
              <a:gd name="T6" fmla="*/ 22835 w 334612"/>
              <a:gd name="T7" fmla="*/ 1066 h 126922"/>
              <a:gd name="T8" fmla="*/ 17813 w 334612"/>
              <a:gd name="T9" fmla="*/ 1066 h 126922"/>
              <a:gd name="T10" fmla="*/ 1076 w 334612"/>
              <a:gd name="T11" fmla="*/ 17655 h 126922"/>
              <a:gd name="T12" fmla="*/ 1076 w 334612"/>
              <a:gd name="T13" fmla="*/ 22632 h 126922"/>
              <a:gd name="T14" fmla="*/ 17813 w 334612"/>
              <a:gd name="T15" fmla="*/ 39221 h 126922"/>
              <a:gd name="T16" fmla="*/ 20324 w 334612"/>
              <a:gd name="T17" fmla="*/ 40286 h 126922"/>
              <a:gd name="T18" fmla="*/ 22835 w 334612"/>
              <a:gd name="T19" fmla="*/ 39221 h 126922"/>
              <a:gd name="T20" fmla="*/ 22835 w 334612"/>
              <a:gd name="T21" fmla="*/ 34244 h 126922"/>
              <a:gd name="T22" fmla="*/ 12194 w 334612"/>
              <a:gd name="T23" fmla="*/ 23698 h 126922"/>
              <a:gd name="T24" fmla="*/ 101620 w 334612"/>
              <a:gd name="T25" fmla="*/ 23698 h 126922"/>
              <a:gd name="T26" fmla="*/ 105207 w 334612"/>
              <a:gd name="T27" fmla="*/ 20144 h 126922"/>
              <a:gd name="T28" fmla="*/ 101620 w 334612"/>
              <a:gd name="T29" fmla="*/ 16589 h 12692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4612" h="126922">
                <a:moveTo>
                  <a:pt x="326921" y="53846"/>
                </a:moveTo>
                <a:lnTo>
                  <a:pt x="39230" y="53846"/>
                </a:lnTo>
                <a:lnTo>
                  <a:pt x="73461" y="19615"/>
                </a:lnTo>
                <a:cubicBezTo>
                  <a:pt x="78076" y="15000"/>
                  <a:pt x="78076" y="7692"/>
                  <a:pt x="73461" y="3462"/>
                </a:cubicBezTo>
                <a:cubicBezTo>
                  <a:pt x="68846" y="-1154"/>
                  <a:pt x="61538" y="-1154"/>
                  <a:pt x="57307" y="3462"/>
                </a:cubicBezTo>
                <a:lnTo>
                  <a:pt x="3462" y="57307"/>
                </a:lnTo>
                <a:cubicBezTo>
                  <a:pt x="-1154" y="61923"/>
                  <a:pt x="-1154" y="69230"/>
                  <a:pt x="3462" y="73461"/>
                </a:cubicBezTo>
                <a:lnTo>
                  <a:pt x="57307" y="127307"/>
                </a:lnTo>
                <a:cubicBezTo>
                  <a:pt x="59615" y="129614"/>
                  <a:pt x="62692" y="130768"/>
                  <a:pt x="65384" y="130768"/>
                </a:cubicBezTo>
                <a:cubicBezTo>
                  <a:pt x="68076" y="130768"/>
                  <a:pt x="71153" y="129614"/>
                  <a:pt x="73461" y="127307"/>
                </a:cubicBezTo>
                <a:cubicBezTo>
                  <a:pt x="78076" y="122691"/>
                  <a:pt x="78076" y="115384"/>
                  <a:pt x="73461" y="111153"/>
                </a:cubicBezTo>
                <a:lnTo>
                  <a:pt x="39230" y="76923"/>
                </a:lnTo>
                <a:lnTo>
                  <a:pt x="326921" y="76923"/>
                </a:lnTo>
                <a:cubicBezTo>
                  <a:pt x="333459" y="76923"/>
                  <a:pt x="338459" y="71923"/>
                  <a:pt x="338459" y="65384"/>
                </a:cubicBezTo>
                <a:cubicBezTo>
                  <a:pt x="338459" y="58846"/>
                  <a:pt x="333459" y="53846"/>
                  <a:pt x="326921" y="53846"/>
                </a:cubicBezTo>
                <a:close/>
              </a:path>
            </a:pathLst>
          </a:custGeom>
          <a:solidFill>
            <a:schemeClr val="bg2"/>
          </a:solidFill>
          <a:ln>
            <a:noFill/>
          </a:ln>
          <a:extLst>
            <a:ext uri="{91240B29-F687-4F45-9708-019B960494DF}">
              <a14:hiddenLine xmlns:a14="http://schemas.microsoft.com/office/drawing/2010/main" xmlns="" w="3770" cap="flat">
                <a:solidFill>
                  <a:srgbClr val="000000"/>
                </a:solidFill>
                <a:prstDash val="solid"/>
                <a:miter lim="800000"/>
                <a:headEnd/>
                <a:tailEnd/>
              </a14:hiddenLine>
            </a:ext>
          </a:extLst>
        </p:spPr>
        <p:txBody>
          <a:bodyPr anchor="ctr"/>
          <a:lstStyle/>
          <a:p>
            <a:endParaRPr lang="en-US"/>
          </a:p>
        </p:txBody>
      </p:sp>
      <p:sp>
        <p:nvSpPr>
          <p:cNvPr id="2" name="Rectangle 1">
            <a:extLst>
              <a:ext uri="{FF2B5EF4-FFF2-40B4-BE49-F238E27FC236}">
                <a16:creationId xmlns:a16="http://schemas.microsoft.com/office/drawing/2014/main" xmlns="" id="{274EB45D-9644-4870-A3FF-EE6D76DD0CBC}"/>
              </a:ext>
            </a:extLst>
          </p:cNvPr>
          <p:cNvSpPr/>
          <p:nvPr/>
        </p:nvSpPr>
        <p:spPr>
          <a:xfrm>
            <a:off x="61913" y="2940050"/>
            <a:ext cx="866775" cy="8419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xmlns="" id="{90649ECE-EADD-1232-FB7E-DEBE1C0FBF47}"/>
              </a:ext>
            </a:extLst>
          </p:cNvPr>
          <p:cNvGraphicFramePr>
            <a:graphicFrameLocks noGrp="1"/>
          </p:cNvGraphicFramePr>
          <p:nvPr/>
        </p:nvGraphicFramePr>
        <p:xfrm>
          <a:off x="612742" y="1538297"/>
          <a:ext cx="10605155" cy="4846993"/>
        </p:xfrm>
        <a:graphic>
          <a:graphicData uri="http://schemas.openxmlformats.org/drawingml/2006/table">
            <a:tbl>
              <a:tblPr/>
              <a:tblGrid>
                <a:gridCol w="3432215">
                  <a:extLst>
                    <a:ext uri="{9D8B030D-6E8A-4147-A177-3AD203B41FA5}">
                      <a16:colId xmlns:a16="http://schemas.microsoft.com/office/drawing/2014/main" xmlns="" val="1969931203"/>
                    </a:ext>
                  </a:extLst>
                </a:gridCol>
                <a:gridCol w="3663596">
                  <a:extLst>
                    <a:ext uri="{9D8B030D-6E8A-4147-A177-3AD203B41FA5}">
                      <a16:colId xmlns:a16="http://schemas.microsoft.com/office/drawing/2014/main" xmlns="" val="2727834539"/>
                    </a:ext>
                  </a:extLst>
                </a:gridCol>
                <a:gridCol w="3509344">
                  <a:extLst>
                    <a:ext uri="{9D8B030D-6E8A-4147-A177-3AD203B41FA5}">
                      <a16:colId xmlns:a16="http://schemas.microsoft.com/office/drawing/2014/main" xmlns="" val="545881346"/>
                    </a:ext>
                  </a:extLst>
                </a:gridCol>
              </a:tblGrid>
              <a:tr h="322623">
                <a:tc gridSpan="3">
                  <a:txBody>
                    <a:bodyPr/>
                    <a:lstStyle/>
                    <a:p>
                      <a:pPr algn="ctr" fontAlgn="b"/>
                      <a:r>
                        <a:rPr lang="en-US" sz="1400" b="1" i="0" u="none" strike="noStrike">
                          <a:solidFill>
                            <a:srgbClr val="000000"/>
                          </a:solidFill>
                          <a:effectLst/>
                          <a:latin typeface="+mn-lt"/>
                        </a:rPr>
                        <a:t>2023 Allocation Utilisation - 05/05/2023</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02934804"/>
                  </a:ext>
                </a:extLst>
              </a:tr>
              <a:tr h="322623">
                <a:tc>
                  <a:txBody>
                    <a:bodyPr/>
                    <a:lstStyle/>
                    <a:p>
                      <a:pPr algn="l" fontAlgn="b"/>
                      <a:r>
                        <a:rPr lang="en-US" sz="1400" b="1" i="0" u="none" strike="noStrike">
                          <a:solidFill>
                            <a:srgbClr val="000000"/>
                          </a:solidFill>
                          <a:effectLst/>
                          <a:latin typeface="+mn-lt"/>
                        </a:rPr>
                        <a:t> 2023 DHET PAYMENTS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400" b="1" i="0" u="none" strike="noStrike">
                          <a:solidFill>
                            <a:srgbClr val="000000"/>
                          </a:solidFill>
                          <a:effectLst/>
                          <a:latin typeface="+mn-lt"/>
                        </a:rPr>
                        <a:t>UNIVERSITIES</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400" b="1" i="0" u="none" strike="noStrike">
                          <a:solidFill>
                            <a:srgbClr val="000000"/>
                          </a:solidFill>
                          <a:effectLst/>
                          <a:latin typeface="+mn-lt"/>
                        </a:rPr>
                        <a:t> TVET COLLEGES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53724334"/>
                  </a:ext>
                </a:extLst>
              </a:tr>
              <a:tr h="322623">
                <a:tc>
                  <a:txBody>
                    <a:bodyPr/>
                    <a:lstStyle/>
                    <a:p>
                      <a:pPr algn="l" fontAlgn="b"/>
                      <a:r>
                        <a:rPr lang="en-US" sz="1400" b="0" i="0" u="none" strike="noStrike">
                          <a:solidFill>
                            <a:srgbClr val="000000"/>
                          </a:solidFill>
                          <a:effectLst/>
                          <a:latin typeface="+mn-lt"/>
                        </a:rPr>
                        <a:t>2023 Allocation</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mn-lt"/>
                        </a:rPr>
                        <a:t>                    38,674,617,000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                    8,954,222,000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70999592"/>
                  </a:ext>
                </a:extLst>
              </a:tr>
              <a:tr h="330271">
                <a:tc>
                  <a:txBody>
                    <a:bodyPr/>
                    <a:lstStyle/>
                    <a:p>
                      <a:pPr algn="l" fontAlgn="b"/>
                      <a:r>
                        <a:rPr lang="en-US" sz="1400" b="0" i="0" u="none" strike="noStrike">
                          <a:solidFill>
                            <a:srgbClr val="000000"/>
                          </a:solidFill>
                          <a:effectLst/>
                          <a:latin typeface="+mn-lt"/>
                        </a:rPr>
                        <a:t>Total Paid (including Upfront)</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sng" strike="noStrike" dirty="0">
                          <a:solidFill>
                            <a:srgbClr val="0563C1"/>
                          </a:solidFill>
                          <a:effectLst/>
                          <a:latin typeface="+mn-lt"/>
                          <a:hlinkClick r:id="rId2" action="ppaction://hlinkfile"/>
                        </a:rPr>
                        <a:t>           9,270,152,247 </a:t>
                      </a:r>
                      <a:endParaRPr lang="en-US" sz="1400" b="0" i="0" u="sng" strike="noStrike" dirty="0">
                        <a:solidFill>
                          <a:srgbClr val="0563C1"/>
                        </a:solidFill>
                        <a:effectLst/>
                        <a:latin typeface="+mn-lt"/>
                      </a:endParaRP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sng" strike="noStrike">
                          <a:solidFill>
                            <a:srgbClr val="0563C1"/>
                          </a:solidFill>
                          <a:effectLst/>
                          <a:latin typeface="+mn-lt"/>
                          <a:hlinkClick r:id="rId3" action="ppaction://hlinkfile"/>
                        </a:rPr>
                        <a:t>         2,223,177,323 </a:t>
                      </a:r>
                      <a:endParaRPr lang="en-US" sz="1400" b="0" i="0" u="sng" strike="noStrike">
                        <a:solidFill>
                          <a:srgbClr val="0563C1"/>
                        </a:solidFill>
                        <a:effectLst/>
                        <a:latin typeface="+mn-lt"/>
                      </a:endParaRP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29470646"/>
                  </a:ext>
                </a:extLst>
              </a:tr>
              <a:tr h="322623">
                <a:tc>
                  <a:txBody>
                    <a:bodyPr/>
                    <a:lstStyle/>
                    <a:p>
                      <a:pPr algn="l" fontAlgn="b"/>
                      <a:r>
                        <a:rPr lang="en-US" sz="1400" b="0" i="0" u="none" strike="noStrike" dirty="0">
                          <a:solidFill>
                            <a:srgbClr val="000000"/>
                          </a:solidFill>
                          <a:effectLst/>
                          <a:latin typeface="+mn-lt"/>
                        </a:rPr>
                        <a:t>Allocation balance</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400" b="0" i="0" u="none" strike="noStrike" dirty="0">
                          <a:solidFill>
                            <a:srgbClr val="000000"/>
                          </a:solidFill>
                          <a:effectLst/>
                          <a:latin typeface="+mn-lt"/>
                        </a:rPr>
                        <a:t>                    29,404,464,753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400" b="0" i="0" u="none" strike="noStrike">
                          <a:solidFill>
                            <a:srgbClr val="000000"/>
                          </a:solidFill>
                          <a:effectLst/>
                          <a:latin typeface="+mn-lt"/>
                        </a:rPr>
                        <a:t>6,731,044,677</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xmlns="" val="2752017555"/>
                  </a:ext>
                </a:extLst>
              </a:tr>
              <a:tr h="322623">
                <a:tc>
                  <a:txBody>
                    <a:bodyPr/>
                    <a:lstStyle/>
                    <a:p>
                      <a:pPr algn="l" fontAlgn="b"/>
                      <a:r>
                        <a:rPr lang="en-US" sz="1400" b="0" i="0" u="none" strike="noStrike">
                          <a:solidFill>
                            <a:srgbClr val="000000"/>
                          </a:solidFill>
                          <a:effectLst/>
                          <a:latin typeface="+mn-lt"/>
                        </a:rPr>
                        <a:t>Percentage  utilised</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mn-lt"/>
                        </a:rPr>
                        <a:t>23.97%</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24.83%</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257818685"/>
                  </a:ext>
                </a:extLst>
              </a:tr>
              <a:tr h="322623">
                <a:tc>
                  <a:txBody>
                    <a:bodyPr/>
                    <a:lstStyle/>
                    <a:p>
                      <a:pPr algn="l" fontAlgn="b"/>
                      <a:r>
                        <a:rPr lang="en-US" sz="1400" b="0" i="0" u="none" strike="noStrike" dirty="0">
                          <a:solidFill>
                            <a:srgbClr val="000000"/>
                          </a:solidFill>
                          <a:effectLst/>
                          <a:latin typeface="+mn-lt"/>
                        </a:rPr>
                        <a:t> Tranche received April 2023</a:t>
                      </a:r>
                    </a:p>
                  </a:txBody>
                  <a:tcPr marL="3802" marR="3802" marT="3802"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400" b="0" i="0" u="sng" strike="noStrike" dirty="0">
                          <a:solidFill>
                            <a:srgbClr val="000000"/>
                          </a:solidFill>
                          <a:effectLst/>
                          <a:latin typeface="+mn-lt"/>
                        </a:rPr>
                        <a:t>9,668,654,000 </a:t>
                      </a:r>
                    </a:p>
                  </a:txBody>
                  <a:tcPr marL="3802" marR="3802" marT="3802"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tc>
                  <a:txBody>
                    <a:bodyPr/>
                    <a:lstStyle/>
                    <a:p>
                      <a:pPr algn="r" fontAlgn="b"/>
                      <a:r>
                        <a:rPr lang="en-US" sz="1400" b="0" i="0" u="sng" strike="noStrike" dirty="0">
                          <a:solidFill>
                            <a:srgbClr val="000000"/>
                          </a:solidFill>
                          <a:effectLst/>
                          <a:latin typeface="+mn-lt"/>
                        </a:rPr>
                        <a:t>2,238,555,000 </a:t>
                      </a:r>
                    </a:p>
                  </a:txBody>
                  <a:tcPr marL="3802" marR="3802" marT="3802" marB="0" anchor="b">
                    <a:lnL>
                      <a:noFill/>
                    </a:lnL>
                    <a:lnR>
                      <a:noFill/>
                    </a:lnR>
                    <a:lnT w="25400" cap="flat" cmpd="dbl"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xmlns="" val="3539218771"/>
                  </a:ext>
                </a:extLst>
              </a:tr>
              <a:tr h="322623">
                <a:tc>
                  <a:txBody>
                    <a:bodyPr/>
                    <a:lstStyle/>
                    <a:p>
                      <a:pPr algn="l" fontAlgn="b"/>
                      <a:r>
                        <a:rPr lang="en-US" sz="1400" b="1" i="0" u="none" strike="noStrike" dirty="0">
                          <a:solidFill>
                            <a:srgbClr val="000000"/>
                          </a:solidFill>
                          <a:effectLst/>
                          <a:latin typeface="+mn-lt"/>
                        </a:rPr>
                        <a:t> Balance of trance remaining</a:t>
                      </a:r>
                    </a:p>
                  </a:txBody>
                  <a:tcPr marL="3802" marR="3802" marT="380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1" i="0" u="none" strike="noStrike" dirty="0">
                          <a:solidFill>
                            <a:srgbClr val="000000"/>
                          </a:solidFill>
                          <a:effectLst/>
                          <a:latin typeface="+mn-lt"/>
                        </a:rPr>
                        <a:t>398,501,753 </a:t>
                      </a:r>
                    </a:p>
                  </a:txBody>
                  <a:tcPr marL="3802" marR="3802" marT="380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400" b="1" i="0" u="none" strike="noStrike" dirty="0">
                          <a:solidFill>
                            <a:srgbClr val="000000"/>
                          </a:solidFill>
                          <a:effectLst/>
                          <a:latin typeface="+mn-lt"/>
                        </a:rPr>
                        <a:t>15,377,677 </a:t>
                      </a:r>
                    </a:p>
                  </a:txBody>
                  <a:tcPr marL="3802" marR="3802" marT="380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51395328"/>
                  </a:ext>
                </a:extLst>
              </a:tr>
              <a:tr h="322623">
                <a:tc>
                  <a:txBody>
                    <a:bodyPr/>
                    <a:lstStyle/>
                    <a:p>
                      <a:pPr algn="l" fontAlgn="b"/>
                      <a:endParaRPr lang="en-US" sz="1400" b="0" i="0" u="none" strike="noStrike" dirty="0">
                        <a:solidFill>
                          <a:srgbClr val="000000"/>
                        </a:solidFill>
                        <a:effectLst/>
                        <a:latin typeface="+mn-lt"/>
                      </a:endParaRPr>
                    </a:p>
                  </a:txBody>
                  <a:tcPr marL="3802" marR="3802" marT="3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endParaRPr lang="en-US" sz="1400" b="1" i="0" u="none" strike="noStrike" dirty="0">
                        <a:solidFill>
                          <a:srgbClr val="000000"/>
                        </a:solidFill>
                        <a:effectLst/>
                        <a:latin typeface="+mn-lt"/>
                      </a:endParaRPr>
                    </a:p>
                  </a:txBody>
                  <a:tcPr marL="3802" marR="3802" marT="3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endParaRPr lang="en-US" sz="1400" b="1" i="0" u="none" strike="noStrike" dirty="0">
                        <a:solidFill>
                          <a:srgbClr val="000000"/>
                        </a:solidFill>
                        <a:effectLst/>
                        <a:latin typeface="+mn-lt"/>
                      </a:endParaRPr>
                    </a:p>
                  </a:txBody>
                  <a:tcPr marL="3802" marR="3802" marT="380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778589197"/>
                  </a:ext>
                </a:extLst>
              </a:tr>
              <a:tr h="322623">
                <a:tc>
                  <a:txBody>
                    <a:bodyPr/>
                    <a:lstStyle/>
                    <a:p>
                      <a:pPr algn="l" fontAlgn="b"/>
                      <a:r>
                        <a:rPr lang="en-US" sz="1400" b="1" i="0" u="none" strike="noStrike">
                          <a:solidFill>
                            <a:srgbClr val="000000"/>
                          </a:solidFill>
                          <a:effectLst/>
                          <a:latin typeface="+mn-lt"/>
                        </a:rPr>
                        <a:t>MONTH</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mn-lt"/>
                        </a:rPr>
                        <a:t> DHET UNIV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mn-lt"/>
                        </a:rPr>
                        <a:t> COLLEGES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63442178"/>
                  </a:ext>
                </a:extLst>
              </a:tr>
              <a:tr h="322623">
                <a:tc>
                  <a:txBody>
                    <a:bodyPr/>
                    <a:lstStyle/>
                    <a:p>
                      <a:pPr algn="r" fontAlgn="b"/>
                      <a:r>
                        <a:rPr lang="en-US" sz="1400" b="0" i="0" u="none" strike="noStrike" dirty="0">
                          <a:solidFill>
                            <a:srgbClr val="000000"/>
                          </a:solidFill>
                          <a:effectLst/>
                          <a:latin typeface="+mn-lt"/>
                        </a:rPr>
                        <a:t>Jan-23</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                       1,255,166,143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                        580,150,950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9915995"/>
                  </a:ext>
                </a:extLst>
              </a:tr>
              <a:tr h="322623">
                <a:tc>
                  <a:txBody>
                    <a:bodyPr/>
                    <a:lstStyle/>
                    <a:p>
                      <a:pPr algn="r" fontAlgn="b"/>
                      <a:r>
                        <a:rPr lang="en-US" sz="1400" b="0" i="0" u="none" strike="noStrike">
                          <a:solidFill>
                            <a:srgbClr val="000000"/>
                          </a:solidFill>
                          <a:effectLst/>
                          <a:latin typeface="+mn-lt"/>
                        </a:rPr>
                        <a:t>Feb-23</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mn-lt"/>
                        </a:rPr>
                        <a:t>                          47,202,854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922218799"/>
                  </a:ext>
                </a:extLst>
              </a:tr>
              <a:tr h="322623">
                <a:tc>
                  <a:txBody>
                    <a:bodyPr/>
                    <a:lstStyle/>
                    <a:p>
                      <a:pPr algn="r" fontAlgn="b"/>
                      <a:r>
                        <a:rPr lang="en-US" sz="1400" b="0" i="0" u="none" strike="noStrike">
                          <a:solidFill>
                            <a:srgbClr val="000000"/>
                          </a:solidFill>
                          <a:effectLst/>
                          <a:latin typeface="+mn-lt"/>
                        </a:rPr>
                        <a:t>Mar-23</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                       1,799,352,676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mn-lt"/>
                        </a:rPr>
                        <a:t>                        344,607,964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40637715"/>
                  </a:ext>
                </a:extLst>
              </a:tr>
              <a:tr h="322623">
                <a:tc>
                  <a:txBody>
                    <a:bodyPr/>
                    <a:lstStyle/>
                    <a:p>
                      <a:pPr algn="r" fontAlgn="b"/>
                      <a:r>
                        <a:rPr lang="en-US" sz="1400" b="0" i="0" u="none" strike="noStrike">
                          <a:solidFill>
                            <a:srgbClr val="000000"/>
                          </a:solidFill>
                          <a:effectLst/>
                          <a:latin typeface="+mn-lt"/>
                        </a:rPr>
                        <a:t>Apr-23</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                       6,215,633,428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mn-lt"/>
                        </a:rPr>
                        <a:t>                    1,251,215,555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49649930"/>
                  </a:ext>
                </a:extLst>
              </a:tr>
              <a:tr h="322623">
                <a:tc>
                  <a:txBody>
                    <a:bodyPr/>
                    <a:lstStyle/>
                    <a:p>
                      <a:pPr algn="l" fontAlgn="b"/>
                      <a:r>
                        <a:rPr lang="en-US" sz="1400" b="1" i="0" u="none" strike="noStrike" dirty="0">
                          <a:solidFill>
                            <a:srgbClr val="000000"/>
                          </a:solidFill>
                          <a:effectLst/>
                          <a:latin typeface="+mn-lt"/>
                        </a:rPr>
                        <a:t>Total</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CE4D6"/>
                    </a:solidFill>
                  </a:tcPr>
                </a:tc>
                <a:tc>
                  <a:txBody>
                    <a:bodyPr/>
                    <a:lstStyle/>
                    <a:p>
                      <a:pPr algn="r" fontAlgn="b"/>
                      <a:r>
                        <a:rPr lang="en-US" sz="1400" b="1" i="0" u="none" strike="noStrike" kern="1200" dirty="0">
                          <a:solidFill>
                            <a:srgbClr val="000000"/>
                          </a:solidFill>
                          <a:effectLst/>
                          <a:latin typeface="+mn-lt"/>
                          <a:ea typeface="+mn-ea"/>
                          <a:cs typeface="+mn-cs"/>
                        </a:rPr>
                        <a:t>                       9,270,152,247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r" fontAlgn="b"/>
                      <a:r>
                        <a:rPr lang="en-US" sz="1400" b="1" i="0" u="none" strike="noStrike" kern="1200" dirty="0">
                          <a:solidFill>
                            <a:srgbClr val="000000"/>
                          </a:solidFill>
                          <a:effectLst/>
                          <a:latin typeface="+mn-lt"/>
                          <a:ea typeface="+mn-ea"/>
                          <a:cs typeface="+mn-cs"/>
                        </a:rPr>
                        <a:t>                    2,223,177,323 </a:t>
                      </a:r>
                    </a:p>
                  </a:txBody>
                  <a:tcPr marL="3802" marR="3802" marT="38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2310894717"/>
                  </a:ext>
                </a:extLst>
              </a:tr>
            </a:tbl>
          </a:graphicData>
        </a:graphic>
      </p:graphicFrame>
      <p:sp>
        <p:nvSpPr>
          <p:cNvPr id="7" name="TextBox 6">
            <a:extLst>
              <a:ext uri="{FF2B5EF4-FFF2-40B4-BE49-F238E27FC236}">
                <a16:creationId xmlns:a16="http://schemas.microsoft.com/office/drawing/2014/main" xmlns="" id="{011EFF67-76AA-6023-5624-752E9E1EB45F}"/>
              </a:ext>
            </a:extLst>
          </p:cNvPr>
          <p:cNvSpPr txBox="1"/>
          <p:nvPr/>
        </p:nvSpPr>
        <p:spPr>
          <a:xfrm>
            <a:off x="1225484" y="6489086"/>
            <a:ext cx="7135837" cy="329120"/>
          </a:xfrm>
          <a:prstGeom prst="rect">
            <a:avLst/>
          </a:prstGeom>
          <a:noFill/>
        </p:spPr>
        <p:txBody>
          <a:bodyPr wrap="none" lIns="0" tIns="36000" rIns="216000" bIns="36000" rtlCol="0">
            <a:spAutoFit/>
          </a:bodyPr>
          <a:lstStyle/>
          <a:p>
            <a:pPr>
              <a:lnSpc>
                <a:spcPct val="130000"/>
              </a:lnSpc>
              <a:spcBef>
                <a:spcPts val="1000"/>
              </a:spcBef>
            </a:pPr>
            <a:r>
              <a:rPr lang="en-ZA" sz="1400" b="1" dirty="0"/>
              <a:t>Tranches are received from DHET in April , June, August and October annually</a:t>
            </a:r>
            <a:endParaRPr lang="en-US" sz="1400" b="1" dirty="0"/>
          </a:p>
        </p:txBody>
      </p:sp>
    </p:spTree>
    <p:extLst>
      <p:ext uri="{BB962C8B-B14F-4D97-AF65-F5344CB8AC3E}">
        <p14:creationId xmlns:p14="http://schemas.microsoft.com/office/powerpoint/2010/main" xmlns="" val="1234414547"/>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accel="20000" decel="4000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10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accel="20000" decel="40000" fill="hold" grpId="0" nodeType="withEffect">
                                  <p:stCondLst>
                                    <p:cond delay="0"/>
                                  </p:stCondLst>
                                  <p:childTnLst>
                                    <p:set>
                                      <p:cBhvr>
                                        <p:cTn id="10" dur="1" fill="hold">
                                          <p:stCondLst>
                                            <p:cond delay="0"/>
                                          </p:stCondLst>
                                        </p:cTn>
                                        <p:tgtEl>
                                          <p:spTgt spid="87"/>
                                        </p:tgtEl>
                                        <p:attrNameLst>
                                          <p:attrName>style.visibility</p:attrName>
                                        </p:attrNameLst>
                                      </p:cBhvr>
                                      <p:to>
                                        <p:strVal val="visible"/>
                                      </p:to>
                                    </p:set>
                                    <p:anim calcmode="lin" valueType="num">
                                      <p:cBhvr additive="base">
                                        <p:cTn id="11" dur="1000" fill="hold"/>
                                        <p:tgtEl>
                                          <p:spTgt spid="87"/>
                                        </p:tgtEl>
                                        <p:attrNameLst>
                                          <p:attrName>ppt_x</p:attrName>
                                        </p:attrNameLst>
                                      </p:cBhvr>
                                      <p:tavLst>
                                        <p:tav tm="0">
                                          <p:val>
                                            <p:strVal val="0-#ppt_w/2"/>
                                          </p:val>
                                        </p:tav>
                                        <p:tav tm="100000">
                                          <p:val>
                                            <p:strVal val="#ppt_x"/>
                                          </p:val>
                                        </p:tav>
                                      </p:tavLst>
                                    </p:anim>
                                    <p:anim calcmode="lin" valueType="num">
                                      <p:cBhvr additive="base">
                                        <p:cTn id="12" dur="1000" fill="hold"/>
                                        <p:tgtEl>
                                          <p:spTgt spid="87"/>
                                        </p:tgtEl>
                                        <p:attrNameLst>
                                          <p:attrName>ppt_y</p:attrName>
                                        </p:attrNameLst>
                                      </p:cBhvr>
                                      <p:tavLst>
                                        <p:tav tm="0">
                                          <p:val>
                                            <p:strVal val="#ppt_y"/>
                                          </p:val>
                                        </p:tav>
                                        <p:tav tm="100000">
                                          <p:val>
                                            <p:strVal val="#ppt_y"/>
                                          </p:val>
                                        </p:tav>
                                      </p:tavLst>
                                    </p:anim>
                                  </p:childTnLst>
                                </p:cTn>
                              </p:par>
                              <p:par>
                                <p:cTn id="13" presetID="2" presetClass="entr" presetSubtype="8" accel="20000" decel="40000" fill="hold" grpId="0" nodeType="withEffect">
                                  <p:stCondLst>
                                    <p:cond delay="0"/>
                                  </p:stCondLst>
                                  <p:childTnLst>
                                    <p:set>
                                      <p:cBhvr>
                                        <p:cTn id="14" dur="1" fill="hold">
                                          <p:stCondLst>
                                            <p:cond delay="0"/>
                                          </p:stCondLst>
                                        </p:cTn>
                                        <p:tgtEl>
                                          <p:spTgt spid="88"/>
                                        </p:tgtEl>
                                        <p:attrNameLst>
                                          <p:attrName>style.visibility</p:attrName>
                                        </p:attrNameLst>
                                      </p:cBhvr>
                                      <p:to>
                                        <p:strVal val="visible"/>
                                      </p:to>
                                    </p:set>
                                    <p:anim calcmode="lin" valueType="num">
                                      <p:cBhvr additive="base">
                                        <p:cTn id="15" dur="1000" fill="hold"/>
                                        <p:tgtEl>
                                          <p:spTgt spid="88"/>
                                        </p:tgtEl>
                                        <p:attrNameLst>
                                          <p:attrName>ppt_x</p:attrName>
                                        </p:attrNameLst>
                                      </p:cBhvr>
                                      <p:tavLst>
                                        <p:tav tm="0">
                                          <p:val>
                                            <p:strVal val="0-#ppt_w/2"/>
                                          </p:val>
                                        </p:tav>
                                        <p:tav tm="100000">
                                          <p:val>
                                            <p:strVal val="#ppt_x"/>
                                          </p:val>
                                        </p:tav>
                                      </p:tavLst>
                                    </p:anim>
                                    <p:anim calcmode="lin" valueType="num">
                                      <p:cBhvr additive="base">
                                        <p:cTn id="16" dur="1000" fill="hold"/>
                                        <p:tgtEl>
                                          <p:spTgt spid="88"/>
                                        </p:tgtEl>
                                        <p:attrNameLst>
                                          <p:attrName>ppt_y</p:attrName>
                                        </p:attrNameLst>
                                      </p:cBhvr>
                                      <p:tavLst>
                                        <p:tav tm="0">
                                          <p:val>
                                            <p:strVal val="#ppt_y"/>
                                          </p:val>
                                        </p:tav>
                                        <p:tav tm="100000">
                                          <p:val>
                                            <p:strVal val="#ppt_y"/>
                                          </p:val>
                                        </p:tav>
                                      </p:tavLst>
                                    </p:anim>
                                  </p:childTnLst>
                                </p:cTn>
                              </p:par>
                              <p:par>
                                <p:cTn id="17" presetID="2" presetClass="entr" presetSubtype="4" accel="20000" decel="40000" fill="hold" nodeType="withEffect">
                                  <p:stCondLst>
                                    <p:cond delay="0"/>
                                  </p:stCondLst>
                                  <p:childTnLst>
                                    <p:set>
                                      <p:cBhvr>
                                        <p:cTn id="18" dur="1" fill="hold">
                                          <p:stCondLst>
                                            <p:cond delay="0"/>
                                          </p:stCondLst>
                                        </p:cTn>
                                        <p:tgtEl>
                                          <p:spTgt spid="100"/>
                                        </p:tgtEl>
                                        <p:attrNameLst>
                                          <p:attrName>style.visibility</p:attrName>
                                        </p:attrNameLst>
                                      </p:cBhvr>
                                      <p:to>
                                        <p:strVal val="visible"/>
                                      </p:to>
                                    </p:set>
                                    <p:anim calcmode="lin" valueType="num">
                                      <p:cBhvr additive="base">
                                        <p:cTn id="19" dur="1000" fill="hold"/>
                                        <p:tgtEl>
                                          <p:spTgt spid="100"/>
                                        </p:tgtEl>
                                        <p:attrNameLst>
                                          <p:attrName>ppt_x</p:attrName>
                                        </p:attrNameLst>
                                      </p:cBhvr>
                                      <p:tavLst>
                                        <p:tav tm="0">
                                          <p:val>
                                            <p:strVal val="#ppt_x"/>
                                          </p:val>
                                        </p:tav>
                                        <p:tav tm="100000">
                                          <p:val>
                                            <p:strVal val="#ppt_x"/>
                                          </p:val>
                                        </p:tav>
                                      </p:tavLst>
                                    </p:anim>
                                    <p:anim calcmode="lin" valueType="num">
                                      <p:cBhvr additive="base">
                                        <p:cTn id="20" dur="1000" fill="hold"/>
                                        <p:tgtEl>
                                          <p:spTgt spid="100"/>
                                        </p:tgtEl>
                                        <p:attrNameLst>
                                          <p:attrName>ppt_y</p:attrName>
                                        </p:attrNameLst>
                                      </p:cBhvr>
                                      <p:tavLst>
                                        <p:tav tm="0">
                                          <p:val>
                                            <p:strVal val="1+#ppt_h/2"/>
                                          </p:val>
                                        </p:tav>
                                        <p:tav tm="100000">
                                          <p:val>
                                            <p:strVal val="#ppt_y"/>
                                          </p:val>
                                        </p:tav>
                                      </p:tavLst>
                                    </p:anim>
                                  </p:childTnLst>
                                </p:cTn>
                              </p:par>
                              <p:par>
                                <p:cTn id="21" presetID="2" presetClass="entr" presetSubtype="1" accel="20000" decel="40000" fill="hold" nodeType="withEffect">
                                  <p:stCondLst>
                                    <p:cond delay="0"/>
                                  </p:stCondLst>
                                  <p:childTnLst>
                                    <p:set>
                                      <p:cBhvr>
                                        <p:cTn id="22" dur="1" fill="hold">
                                          <p:stCondLst>
                                            <p:cond delay="0"/>
                                          </p:stCondLst>
                                        </p:cTn>
                                        <p:tgtEl>
                                          <p:spTgt spid="94"/>
                                        </p:tgtEl>
                                        <p:attrNameLst>
                                          <p:attrName>style.visibility</p:attrName>
                                        </p:attrNameLst>
                                      </p:cBhvr>
                                      <p:to>
                                        <p:strVal val="visible"/>
                                      </p:to>
                                    </p:set>
                                    <p:anim calcmode="lin" valueType="num">
                                      <p:cBhvr additive="base">
                                        <p:cTn id="23" dur="1000" fill="hold"/>
                                        <p:tgtEl>
                                          <p:spTgt spid="94"/>
                                        </p:tgtEl>
                                        <p:attrNameLst>
                                          <p:attrName>ppt_x</p:attrName>
                                        </p:attrNameLst>
                                      </p:cBhvr>
                                      <p:tavLst>
                                        <p:tav tm="0">
                                          <p:val>
                                            <p:strVal val="#ppt_x"/>
                                          </p:val>
                                        </p:tav>
                                        <p:tav tm="100000">
                                          <p:val>
                                            <p:strVal val="#ppt_x"/>
                                          </p:val>
                                        </p:tav>
                                      </p:tavLst>
                                    </p:anim>
                                    <p:anim calcmode="lin" valueType="num">
                                      <p:cBhvr additive="base">
                                        <p:cTn id="24" dur="1000" fill="hold"/>
                                        <p:tgtEl>
                                          <p:spTgt spid="9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87" grpId="0" animBg="1"/>
      <p:bldP spid="8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xmlns="" id="{7157D68C-38C7-4FD4-A632-2C8B626173C1}"/>
              </a:ext>
            </a:extLst>
          </p:cNvPr>
          <p:cNvSpPr>
            <a:spLocks noGrp="1"/>
          </p:cNvSpPr>
          <p:nvPr>
            <p:ph type="body" sz="quarter" idx="11"/>
          </p:nvPr>
        </p:nvSpPr>
        <p:spPr>
          <a:xfrm>
            <a:off x="527050" y="155566"/>
            <a:ext cx="7627136" cy="1512888"/>
          </a:xfrm>
        </p:spPr>
        <p:txBody>
          <a:bodyPr rtlCol="0">
            <a:normAutofit fontScale="62500" lnSpcReduction="20000"/>
          </a:bodyPr>
          <a:lstStyle/>
          <a:p>
            <a:pPr eaLnBrk="1" hangingPunct="1">
              <a:lnSpc>
                <a:spcPct val="200000"/>
              </a:lnSpc>
              <a:defRPr/>
            </a:pPr>
            <a:r>
              <a:rPr lang="en-ZA" dirty="0">
                <a:latin typeface="Arial" panose="020B0604020202020204" pitchFamily="34" charset="0"/>
              </a:rPr>
              <a:t>Student Funding Budget – 2023 Allocation</a:t>
            </a:r>
          </a:p>
        </p:txBody>
      </p:sp>
      <p:sp>
        <p:nvSpPr>
          <p:cNvPr id="87" name="Oval 86">
            <a:extLst>
              <a:ext uri="{FF2B5EF4-FFF2-40B4-BE49-F238E27FC236}">
                <a16:creationId xmlns:a16="http://schemas.microsoft.com/office/drawing/2014/main" xmlns="" id="{8E52B403-6F7A-4E3C-8CD9-B937D760E838}"/>
              </a:ext>
            </a:extLst>
          </p:cNvPr>
          <p:cNvSpPr/>
          <p:nvPr/>
        </p:nvSpPr>
        <p:spPr>
          <a:xfrm>
            <a:off x="1965324" y="588573"/>
            <a:ext cx="252413" cy="25241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8" name="Oval 87">
            <a:extLst>
              <a:ext uri="{FF2B5EF4-FFF2-40B4-BE49-F238E27FC236}">
                <a16:creationId xmlns:a16="http://schemas.microsoft.com/office/drawing/2014/main" xmlns="" id="{C921A81E-EFCB-40B5-8831-CE3B1EB1C6B2}"/>
              </a:ext>
            </a:extLst>
          </p:cNvPr>
          <p:cNvSpPr/>
          <p:nvPr/>
        </p:nvSpPr>
        <p:spPr>
          <a:xfrm>
            <a:off x="1837531" y="425451"/>
            <a:ext cx="254000" cy="252412"/>
          </a:xfrm>
          <a:prstGeom prst="ellipse">
            <a:avLst/>
          </a:prstGeom>
          <a:no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4" name="Freeform: Shape 93">
            <a:extLst>
              <a:ext uri="{FF2B5EF4-FFF2-40B4-BE49-F238E27FC236}">
                <a16:creationId xmlns:a16="http://schemas.microsoft.com/office/drawing/2014/main" xmlns="" id="{727AC1D6-8D3A-41E6-B710-67E769A27EC9}"/>
              </a:ext>
            </a:extLst>
          </p:cNvPr>
          <p:cNvSpPr/>
          <p:nvPr/>
        </p:nvSpPr>
        <p:spPr>
          <a:xfrm rot="10800000">
            <a:off x="9548813" y="0"/>
            <a:ext cx="1355725" cy="755650"/>
          </a:xfrm>
          <a:custGeom>
            <a:avLst/>
            <a:gdLst>
              <a:gd name="connsiteX0" fmla="*/ 1890596 w 3781192"/>
              <a:gd name="connsiteY0" fmla="*/ 0 h 2109154"/>
              <a:gd name="connsiteX1" fmla="*/ 3781192 w 3781192"/>
              <a:gd name="connsiteY1" fmla="*/ 1890596 h 2109154"/>
              <a:gd name="connsiteX2" fmla="*/ 3771431 w 3781192"/>
              <a:gd name="connsiteY2" fmla="*/ 2083899 h 2109154"/>
              <a:gd name="connsiteX3" fmla="*/ 3767577 w 3781192"/>
              <a:gd name="connsiteY3" fmla="*/ 2109154 h 2109154"/>
              <a:gd name="connsiteX4" fmla="*/ 13616 w 3781192"/>
              <a:gd name="connsiteY4" fmla="*/ 2109154 h 2109154"/>
              <a:gd name="connsiteX5" fmla="*/ 9761 w 3781192"/>
              <a:gd name="connsiteY5" fmla="*/ 2083899 h 2109154"/>
              <a:gd name="connsiteX6" fmla="*/ 0 w 3781192"/>
              <a:gd name="connsiteY6" fmla="*/ 1890596 h 2109154"/>
              <a:gd name="connsiteX7" fmla="*/ 1890596 w 3781192"/>
              <a:gd name="connsiteY7" fmla="*/ 0 h 210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81192" h="2109154">
                <a:moveTo>
                  <a:pt x="1890596" y="0"/>
                </a:moveTo>
                <a:cubicBezTo>
                  <a:pt x="2934743" y="0"/>
                  <a:pt x="3781192" y="846449"/>
                  <a:pt x="3781192" y="1890596"/>
                </a:cubicBezTo>
                <a:cubicBezTo>
                  <a:pt x="3781192" y="1955855"/>
                  <a:pt x="3777886" y="2020342"/>
                  <a:pt x="3771431" y="2083899"/>
                </a:cubicBezTo>
                <a:lnTo>
                  <a:pt x="3767577" y="2109154"/>
                </a:lnTo>
                <a:lnTo>
                  <a:pt x="13616" y="2109154"/>
                </a:lnTo>
                <a:lnTo>
                  <a:pt x="9761" y="2083899"/>
                </a:lnTo>
                <a:cubicBezTo>
                  <a:pt x="3307" y="2020342"/>
                  <a:pt x="0" y="1955855"/>
                  <a:pt x="0" y="1890596"/>
                </a:cubicBezTo>
                <a:cubicBezTo>
                  <a:pt x="0" y="846449"/>
                  <a:pt x="846449" y="0"/>
                  <a:pt x="18905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Graphic 536" descr="Line arrow: Straight">
            <a:extLst>
              <a:ext uri="{FF2B5EF4-FFF2-40B4-BE49-F238E27FC236}">
                <a16:creationId xmlns:a16="http://schemas.microsoft.com/office/drawing/2014/main" xmlns="" id="{0044F6CC-0EEE-4422-BD2D-9AA3280F2551}"/>
              </a:ext>
            </a:extLst>
          </p:cNvPr>
          <p:cNvSpPr>
            <a:spLocks/>
          </p:cNvSpPr>
          <p:nvPr/>
        </p:nvSpPr>
        <p:spPr bwMode="auto">
          <a:xfrm rot="10800000">
            <a:off x="7620000" y="6062663"/>
            <a:ext cx="227013" cy="85725"/>
          </a:xfrm>
          <a:custGeom>
            <a:avLst/>
            <a:gdLst>
              <a:gd name="T0" fmla="*/ 101620 w 334612"/>
              <a:gd name="T1" fmla="*/ 16589 h 126922"/>
              <a:gd name="T2" fmla="*/ 12194 w 334612"/>
              <a:gd name="T3" fmla="*/ 16589 h 126922"/>
              <a:gd name="T4" fmla="*/ 22835 w 334612"/>
              <a:gd name="T5" fmla="*/ 6043 h 126922"/>
              <a:gd name="T6" fmla="*/ 22835 w 334612"/>
              <a:gd name="T7" fmla="*/ 1066 h 126922"/>
              <a:gd name="T8" fmla="*/ 17813 w 334612"/>
              <a:gd name="T9" fmla="*/ 1066 h 126922"/>
              <a:gd name="T10" fmla="*/ 1076 w 334612"/>
              <a:gd name="T11" fmla="*/ 17655 h 126922"/>
              <a:gd name="T12" fmla="*/ 1076 w 334612"/>
              <a:gd name="T13" fmla="*/ 22632 h 126922"/>
              <a:gd name="T14" fmla="*/ 17813 w 334612"/>
              <a:gd name="T15" fmla="*/ 39221 h 126922"/>
              <a:gd name="T16" fmla="*/ 20324 w 334612"/>
              <a:gd name="T17" fmla="*/ 40286 h 126922"/>
              <a:gd name="T18" fmla="*/ 22835 w 334612"/>
              <a:gd name="T19" fmla="*/ 39221 h 126922"/>
              <a:gd name="T20" fmla="*/ 22835 w 334612"/>
              <a:gd name="T21" fmla="*/ 34244 h 126922"/>
              <a:gd name="T22" fmla="*/ 12194 w 334612"/>
              <a:gd name="T23" fmla="*/ 23698 h 126922"/>
              <a:gd name="T24" fmla="*/ 101620 w 334612"/>
              <a:gd name="T25" fmla="*/ 23698 h 126922"/>
              <a:gd name="T26" fmla="*/ 105207 w 334612"/>
              <a:gd name="T27" fmla="*/ 20144 h 126922"/>
              <a:gd name="T28" fmla="*/ 101620 w 334612"/>
              <a:gd name="T29" fmla="*/ 16589 h 12692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4612" h="126922">
                <a:moveTo>
                  <a:pt x="326921" y="53846"/>
                </a:moveTo>
                <a:lnTo>
                  <a:pt x="39230" y="53846"/>
                </a:lnTo>
                <a:lnTo>
                  <a:pt x="73461" y="19615"/>
                </a:lnTo>
                <a:cubicBezTo>
                  <a:pt x="78076" y="15000"/>
                  <a:pt x="78076" y="7692"/>
                  <a:pt x="73461" y="3462"/>
                </a:cubicBezTo>
                <a:cubicBezTo>
                  <a:pt x="68846" y="-1154"/>
                  <a:pt x="61538" y="-1154"/>
                  <a:pt x="57307" y="3462"/>
                </a:cubicBezTo>
                <a:lnTo>
                  <a:pt x="3462" y="57307"/>
                </a:lnTo>
                <a:cubicBezTo>
                  <a:pt x="-1154" y="61923"/>
                  <a:pt x="-1154" y="69230"/>
                  <a:pt x="3462" y="73461"/>
                </a:cubicBezTo>
                <a:lnTo>
                  <a:pt x="57307" y="127307"/>
                </a:lnTo>
                <a:cubicBezTo>
                  <a:pt x="59615" y="129614"/>
                  <a:pt x="62692" y="130768"/>
                  <a:pt x="65384" y="130768"/>
                </a:cubicBezTo>
                <a:cubicBezTo>
                  <a:pt x="68076" y="130768"/>
                  <a:pt x="71153" y="129614"/>
                  <a:pt x="73461" y="127307"/>
                </a:cubicBezTo>
                <a:cubicBezTo>
                  <a:pt x="78076" y="122691"/>
                  <a:pt x="78076" y="115384"/>
                  <a:pt x="73461" y="111153"/>
                </a:cubicBezTo>
                <a:lnTo>
                  <a:pt x="39230" y="76923"/>
                </a:lnTo>
                <a:lnTo>
                  <a:pt x="326921" y="76923"/>
                </a:lnTo>
                <a:cubicBezTo>
                  <a:pt x="333459" y="76923"/>
                  <a:pt x="338459" y="71923"/>
                  <a:pt x="338459" y="65384"/>
                </a:cubicBezTo>
                <a:cubicBezTo>
                  <a:pt x="338459" y="58846"/>
                  <a:pt x="333459" y="53846"/>
                  <a:pt x="326921" y="53846"/>
                </a:cubicBezTo>
                <a:close/>
              </a:path>
            </a:pathLst>
          </a:custGeom>
          <a:solidFill>
            <a:schemeClr val="bg2"/>
          </a:solidFill>
          <a:ln>
            <a:noFill/>
          </a:ln>
          <a:extLst>
            <a:ext uri="{91240B29-F687-4F45-9708-019B960494DF}">
              <a14:hiddenLine xmlns:a14="http://schemas.microsoft.com/office/drawing/2010/main" xmlns="" w="3770" cap="flat">
                <a:solidFill>
                  <a:srgbClr val="000000"/>
                </a:solidFill>
                <a:prstDash val="solid"/>
                <a:miter lim="800000"/>
                <a:headEnd/>
                <a:tailEnd/>
              </a14:hiddenLine>
            </a:ext>
          </a:extLst>
        </p:spPr>
        <p:txBody>
          <a:bodyPr anchor="ctr"/>
          <a:lstStyle/>
          <a:p>
            <a:endParaRPr lang="en-US"/>
          </a:p>
        </p:txBody>
      </p:sp>
      <p:sp>
        <p:nvSpPr>
          <p:cNvPr id="2" name="Rectangle 1">
            <a:extLst>
              <a:ext uri="{FF2B5EF4-FFF2-40B4-BE49-F238E27FC236}">
                <a16:creationId xmlns:a16="http://schemas.microsoft.com/office/drawing/2014/main" xmlns="" id="{274EB45D-9644-4870-A3FF-EE6D76DD0CBC}"/>
              </a:ext>
            </a:extLst>
          </p:cNvPr>
          <p:cNvSpPr/>
          <p:nvPr/>
        </p:nvSpPr>
        <p:spPr>
          <a:xfrm>
            <a:off x="61913" y="2940050"/>
            <a:ext cx="866775" cy="8419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xmlns="" id="{011EFF67-76AA-6023-5624-752E9E1EB45F}"/>
              </a:ext>
            </a:extLst>
          </p:cNvPr>
          <p:cNvSpPr txBox="1"/>
          <p:nvPr/>
        </p:nvSpPr>
        <p:spPr>
          <a:xfrm>
            <a:off x="1225484" y="6489086"/>
            <a:ext cx="7135837" cy="329120"/>
          </a:xfrm>
          <a:prstGeom prst="rect">
            <a:avLst/>
          </a:prstGeom>
          <a:noFill/>
        </p:spPr>
        <p:txBody>
          <a:bodyPr wrap="none" lIns="0" tIns="36000" rIns="216000" bIns="36000" rtlCol="0">
            <a:spAutoFit/>
          </a:bodyPr>
          <a:lstStyle/>
          <a:p>
            <a:pPr>
              <a:lnSpc>
                <a:spcPct val="130000"/>
              </a:lnSpc>
              <a:spcBef>
                <a:spcPts val="1000"/>
              </a:spcBef>
            </a:pPr>
            <a:r>
              <a:rPr lang="en-ZA" sz="1400" b="1" dirty="0"/>
              <a:t>Tranches are received from DHET in April , June, August and October annually</a:t>
            </a:r>
            <a:endParaRPr lang="en-US" sz="1400" b="1" dirty="0"/>
          </a:p>
        </p:txBody>
      </p:sp>
      <p:graphicFrame>
        <p:nvGraphicFramePr>
          <p:cNvPr id="3" name="Table 2">
            <a:extLst>
              <a:ext uri="{FF2B5EF4-FFF2-40B4-BE49-F238E27FC236}">
                <a16:creationId xmlns:a16="http://schemas.microsoft.com/office/drawing/2014/main" xmlns="" id="{2917A34B-C37B-7622-2968-2AEF288DA2FA}"/>
              </a:ext>
            </a:extLst>
          </p:cNvPr>
          <p:cNvGraphicFramePr>
            <a:graphicFrameLocks noGrp="1"/>
          </p:cNvGraphicFramePr>
          <p:nvPr>
            <p:extLst>
              <p:ext uri="{D42A27DB-BD31-4B8C-83A1-F6EECF244321}">
                <p14:modId xmlns:p14="http://schemas.microsoft.com/office/powerpoint/2010/main" xmlns="" val="929740409"/>
              </p:ext>
            </p:extLst>
          </p:nvPr>
        </p:nvGraphicFramePr>
        <p:xfrm>
          <a:off x="527050" y="1645812"/>
          <a:ext cx="11011358" cy="3613313"/>
        </p:xfrm>
        <a:graphic>
          <a:graphicData uri="http://schemas.openxmlformats.org/drawingml/2006/table">
            <a:tbl>
              <a:tblPr/>
              <a:tblGrid>
                <a:gridCol w="4134877">
                  <a:extLst>
                    <a:ext uri="{9D8B030D-6E8A-4147-A177-3AD203B41FA5}">
                      <a16:colId xmlns:a16="http://schemas.microsoft.com/office/drawing/2014/main" xmlns="" val="287575414"/>
                    </a:ext>
                  </a:extLst>
                </a:gridCol>
                <a:gridCol w="3550601">
                  <a:extLst>
                    <a:ext uri="{9D8B030D-6E8A-4147-A177-3AD203B41FA5}">
                      <a16:colId xmlns:a16="http://schemas.microsoft.com/office/drawing/2014/main" xmlns="" val="3724071760"/>
                    </a:ext>
                  </a:extLst>
                </a:gridCol>
                <a:gridCol w="3325880">
                  <a:extLst>
                    <a:ext uri="{9D8B030D-6E8A-4147-A177-3AD203B41FA5}">
                      <a16:colId xmlns:a16="http://schemas.microsoft.com/office/drawing/2014/main" xmlns="" val="1045677837"/>
                    </a:ext>
                  </a:extLst>
                </a:gridCol>
              </a:tblGrid>
              <a:tr h="614391">
                <a:tc gridSpan="3">
                  <a:txBody>
                    <a:bodyPr/>
                    <a:lstStyle/>
                    <a:p>
                      <a:pPr algn="ctr" fontAlgn="b"/>
                      <a:r>
                        <a:rPr lang="en-US" sz="1400" b="1" i="0" u="none" strike="noStrike" dirty="0">
                          <a:solidFill>
                            <a:srgbClr val="000000"/>
                          </a:solidFill>
                          <a:effectLst/>
                          <a:latin typeface="+mn-lt"/>
                        </a:rPr>
                        <a:t>2022 Allocation </a:t>
                      </a:r>
                      <a:r>
                        <a:rPr lang="en-US" sz="1400" b="1" i="0" u="none" strike="noStrike" dirty="0" err="1">
                          <a:solidFill>
                            <a:srgbClr val="000000"/>
                          </a:solidFill>
                          <a:effectLst/>
                          <a:latin typeface="+mn-lt"/>
                        </a:rPr>
                        <a:t>Utilisation</a:t>
                      </a:r>
                      <a:r>
                        <a:rPr lang="en-US" sz="1400" b="1" i="0" u="none" strike="noStrike" dirty="0">
                          <a:solidFill>
                            <a:srgbClr val="000000"/>
                          </a:solidFill>
                          <a:effectLst/>
                          <a:latin typeface="+mn-lt"/>
                        </a:rPr>
                        <a:t> - 05/05/2023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626349294"/>
                  </a:ext>
                </a:extLst>
              </a:tr>
              <a:tr h="614391">
                <a:tc>
                  <a:txBody>
                    <a:bodyPr/>
                    <a:lstStyle/>
                    <a:p>
                      <a:pPr algn="l" fontAlgn="b"/>
                      <a:r>
                        <a:rPr lang="en-US" sz="1400" b="1" i="0" u="none" strike="noStrike" dirty="0">
                          <a:solidFill>
                            <a:srgbClr val="000000"/>
                          </a:solidFill>
                          <a:effectLst/>
                          <a:latin typeface="+mn-lt"/>
                        </a:rPr>
                        <a:t> 2022 DHET PAYMENTS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400" b="1" i="0" u="none" strike="noStrike" dirty="0">
                          <a:solidFill>
                            <a:srgbClr val="000000"/>
                          </a:solidFill>
                          <a:effectLst/>
                          <a:latin typeface="+mn-lt"/>
                        </a:rPr>
                        <a:t>UNIVERSITIES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b"/>
                      <a:r>
                        <a:rPr lang="en-US" sz="1400" b="1" i="0" u="none" strike="noStrike">
                          <a:solidFill>
                            <a:srgbClr val="000000"/>
                          </a:solidFill>
                          <a:effectLst/>
                          <a:latin typeface="+mn-lt"/>
                        </a:rPr>
                        <a:t> TVET COLLEGES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xmlns="" val="3996464019"/>
                  </a:ext>
                </a:extLst>
              </a:tr>
              <a:tr h="590683">
                <a:tc>
                  <a:txBody>
                    <a:bodyPr/>
                    <a:lstStyle/>
                    <a:p>
                      <a:pPr algn="l" fontAlgn="b"/>
                      <a:r>
                        <a:rPr lang="en-US" sz="1400" b="0" i="0" u="none" strike="noStrike" dirty="0">
                          <a:solidFill>
                            <a:srgbClr val="000000"/>
                          </a:solidFill>
                          <a:effectLst/>
                          <a:latin typeface="+mn-lt"/>
                        </a:rPr>
                        <a:t>2022 Allocation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mn-lt"/>
                        </a:rPr>
                        <a:t>           38,359,107,000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           7,182,916,000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82404019"/>
                  </a:ext>
                </a:extLst>
              </a:tr>
              <a:tr h="556181">
                <a:tc>
                  <a:txBody>
                    <a:bodyPr/>
                    <a:lstStyle/>
                    <a:p>
                      <a:pPr algn="l" fontAlgn="b"/>
                      <a:r>
                        <a:rPr lang="en-US" sz="1400" b="0" i="0" u="none" strike="noStrike">
                          <a:solidFill>
                            <a:srgbClr val="000000"/>
                          </a:solidFill>
                          <a:effectLst/>
                          <a:latin typeface="+mn-lt"/>
                        </a:rPr>
                        <a:t>Total Paid (including Upfront)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sng" strike="noStrike" dirty="0">
                          <a:solidFill>
                            <a:srgbClr val="0563C1"/>
                          </a:solidFill>
                          <a:effectLst/>
                          <a:latin typeface="+mn-lt"/>
                          <a:hlinkClick r:id="rId2" action="ppaction://hlinkfile"/>
                        </a:rPr>
                        <a:t>           37,191,985,816 </a:t>
                      </a:r>
                      <a:endParaRPr lang="en-US" sz="1400" b="0" i="0" u="sng" strike="noStrike" dirty="0">
                        <a:solidFill>
                          <a:srgbClr val="0563C1"/>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sng" strike="noStrike" dirty="0">
                          <a:solidFill>
                            <a:srgbClr val="0563C1"/>
                          </a:solidFill>
                          <a:effectLst/>
                          <a:latin typeface="+mn-lt"/>
                          <a:hlinkClick r:id="rId3" action="ppaction://hlinkfile"/>
                        </a:rPr>
                        <a:t>           5,021,561,239 </a:t>
                      </a:r>
                      <a:endParaRPr lang="en-US" sz="1400" b="0" i="0" u="sng" strike="noStrike" dirty="0">
                        <a:solidFill>
                          <a:srgbClr val="0563C1"/>
                        </a:solidFill>
                        <a:effectLst/>
                        <a:latin typeface="+mn-lt"/>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03154233"/>
                  </a:ext>
                </a:extLst>
              </a:tr>
              <a:tr h="597676">
                <a:tc>
                  <a:txBody>
                    <a:bodyPr/>
                    <a:lstStyle/>
                    <a:p>
                      <a:pPr algn="l" fontAlgn="b"/>
                      <a:r>
                        <a:rPr lang="en-US" sz="1400" b="0" i="0" u="none" strike="noStrike">
                          <a:solidFill>
                            <a:srgbClr val="000000"/>
                          </a:solidFill>
                          <a:effectLst/>
                          <a:latin typeface="+mn-lt"/>
                        </a:rPr>
                        <a:t>Allocation balance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400" b="0" i="0" u="none" strike="noStrike">
                          <a:solidFill>
                            <a:srgbClr val="000000"/>
                          </a:solidFill>
                          <a:effectLst/>
                          <a:latin typeface="+mn-lt"/>
                        </a:rPr>
                        <a:t>             1,167,121,184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r" fontAlgn="b"/>
                      <a:r>
                        <a:rPr lang="en-US" sz="1400" b="0" i="0" u="none" strike="noStrike" dirty="0">
                          <a:solidFill>
                            <a:srgbClr val="000000"/>
                          </a:solidFill>
                          <a:effectLst/>
                          <a:latin typeface="+mn-lt"/>
                        </a:rPr>
                        <a:t>2,161,354,761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xmlns="" val="3248157996"/>
                  </a:ext>
                </a:extLst>
              </a:tr>
              <a:tr h="639991">
                <a:tc>
                  <a:txBody>
                    <a:bodyPr/>
                    <a:lstStyle/>
                    <a:p>
                      <a:pPr algn="l" fontAlgn="b"/>
                      <a:r>
                        <a:rPr lang="en-US" sz="1400" b="0" i="0" u="none" strike="noStrike">
                          <a:solidFill>
                            <a:srgbClr val="000000"/>
                          </a:solidFill>
                          <a:effectLst/>
                          <a:latin typeface="+mn-lt"/>
                        </a:rPr>
                        <a:t>Percentage  utilised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mn-lt"/>
                        </a:rPr>
                        <a:t>96.96%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mn-lt"/>
                        </a:rPr>
                        <a:t>70%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2719559791"/>
                  </a:ext>
                </a:extLst>
              </a:tr>
            </a:tbl>
          </a:graphicData>
        </a:graphic>
      </p:graphicFrame>
    </p:spTree>
    <p:extLst>
      <p:ext uri="{BB962C8B-B14F-4D97-AF65-F5344CB8AC3E}">
        <p14:creationId xmlns:p14="http://schemas.microsoft.com/office/powerpoint/2010/main" xmlns="" val="952172600"/>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accel="20000" decel="4000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10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accel="20000" decel="40000" fill="hold" grpId="0" nodeType="withEffect">
                                  <p:stCondLst>
                                    <p:cond delay="0"/>
                                  </p:stCondLst>
                                  <p:childTnLst>
                                    <p:set>
                                      <p:cBhvr>
                                        <p:cTn id="10" dur="1" fill="hold">
                                          <p:stCondLst>
                                            <p:cond delay="0"/>
                                          </p:stCondLst>
                                        </p:cTn>
                                        <p:tgtEl>
                                          <p:spTgt spid="87"/>
                                        </p:tgtEl>
                                        <p:attrNameLst>
                                          <p:attrName>style.visibility</p:attrName>
                                        </p:attrNameLst>
                                      </p:cBhvr>
                                      <p:to>
                                        <p:strVal val="visible"/>
                                      </p:to>
                                    </p:set>
                                    <p:anim calcmode="lin" valueType="num">
                                      <p:cBhvr additive="base">
                                        <p:cTn id="11" dur="1000" fill="hold"/>
                                        <p:tgtEl>
                                          <p:spTgt spid="87"/>
                                        </p:tgtEl>
                                        <p:attrNameLst>
                                          <p:attrName>ppt_x</p:attrName>
                                        </p:attrNameLst>
                                      </p:cBhvr>
                                      <p:tavLst>
                                        <p:tav tm="0">
                                          <p:val>
                                            <p:strVal val="0-#ppt_w/2"/>
                                          </p:val>
                                        </p:tav>
                                        <p:tav tm="100000">
                                          <p:val>
                                            <p:strVal val="#ppt_x"/>
                                          </p:val>
                                        </p:tav>
                                      </p:tavLst>
                                    </p:anim>
                                    <p:anim calcmode="lin" valueType="num">
                                      <p:cBhvr additive="base">
                                        <p:cTn id="12" dur="1000" fill="hold"/>
                                        <p:tgtEl>
                                          <p:spTgt spid="87"/>
                                        </p:tgtEl>
                                        <p:attrNameLst>
                                          <p:attrName>ppt_y</p:attrName>
                                        </p:attrNameLst>
                                      </p:cBhvr>
                                      <p:tavLst>
                                        <p:tav tm="0">
                                          <p:val>
                                            <p:strVal val="#ppt_y"/>
                                          </p:val>
                                        </p:tav>
                                        <p:tav tm="100000">
                                          <p:val>
                                            <p:strVal val="#ppt_y"/>
                                          </p:val>
                                        </p:tav>
                                      </p:tavLst>
                                    </p:anim>
                                  </p:childTnLst>
                                </p:cTn>
                              </p:par>
                              <p:par>
                                <p:cTn id="13" presetID="2" presetClass="entr" presetSubtype="8" accel="20000" decel="40000" fill="hold" grpId="0" nodeType="withEffect">
                                  <p:stCondLst>
                                    <p:cond delay="0"/>
                                  </p:stCondLst>
                                  <p:childTnLst>
                                    <p:set>
                                      <p:cBhvr>
                                        <p:cTn id="14" dur="1" fill="hold">
                                          <p:stCondLst>
                                            <p:cond delay="0"/>
                                          </p:stCondLst>
                                        </p:cTn>
                                        <p:tgtEl>
                                          <p:spTgt spid="88"/>
                                        </p:tgtEl>
                                        <p:attrNameLst>
                                          <p:attrName>style.visibility</p:attrName>
                                        </p:attrNameLst>
                                      </p:cBhvr>
                                      <p:to>
                                        <p:strVal val="visible"/>
                                      </p:to>
                                    </p:set>
                                    <p:anim calcmode="lin" valueType="num">
                                      <p:cBhvr additive="base">
                                        <p:cTn id="15" dur="1000" fill="hold"/>
                                        <p:tgtEl>
                                          <p:spTgt spid="88"/>
                                        </p:tgtEl>
                                        <p:attrNameLst>
                                          <p:attrName>ppt_x</p:attrName>
                                        </p:attrNameLst>
                                      </p:cBhvr>
                                      <p:tavLst>
                                        <p:tav tm="0">
                                          <p:val>
                                            <p:strVal val="0-#ppt_w/2"/>
                                          </p:val>
                                        </p:tav>
                                        <p:tav tm="100000">
                                          <p:val>
                                            <p:strVal val="#ppt_x"/>
                                          </p:val>
                                        </p:tav>
                                      </p:tavLst>
                                    </p:anim>
                                    <p:anim calcmode="lin" valueType="num">
                                      <p:cBhvr additive="base">
                                        <p:cTn id="16" dur="1000" fill="hold"/>
                                        <p:tgtEl>
                                          <p:spTgt spid="88"/>
                                        </p:tgtEl>
                                        <p:attrNameLst>
                                          <p:attrName>ppt_y</p:attrName>
                                        </p:attrNameLst>
                                      </p:cBhvr>
                                      <p:tavLst>
                                        <p:tav tm="0">
                                          <p:val>
                                            <p:strVal val="#ppt_y"/>
                                          </p:val>
                                        </p:tav>
                                        <p:tav tm="100000">
                                          <p:val>
                                            <p:strVal val="#ppt_y"/>
                                          </p:val>
                                        </p:tav>
                                      </p:tavLst>
                                    </p:anim>
                                  </p:childTnLst>
                                </p:cTn>
                              </p:par>
                              <p:par>
                                <p:cTn id="17" presetID="2" presetClass="entr" presetSubtype="4" accel="20000" decel="40000" fill="hold" nodeType="withEffect">
                                  <p:stCondLst>
                                    <p:cond delay="0"/>
                                  </p:stCondLst>
                                  <p:childTnLst>
                                    <p:set>
                                      <p:cBhvr>
                                        <p:cTn id="18" dur="1" fill="hold">
                                          <p:stCondLst>
                                            <p:cond delay="0"/>
                                          </p:stCondLst>
                                        </p:cTn>
                                        <p:tgtEl>
                                          <p:spTgt spid="100"/>
                                        </p:tgtEl>
                                        <p:attrNameLst>
                                          <p:attrName>style.visibility</p:attrName>
                                        </p:attrNameLst>
                                      </p:cBhvr>
                                      <p:to>
                                        <p:strVal val="visible"/>
                                      </p:to>
                                    </p:set>
                                    <p:anim calcmode="lin" valueType="num">
                                      <p:cBhvr additive="base">
                                        <p:cTn id="19" dur="1000" fill="hold"/>
                                        <p:tgtEl>
                                          <p:spTgt spid="100"/>
                                        </p:tgtEl>
                                        <p:attrNameLst>
                                          <p:attrName>ppt_x</p:attrName>
                                        </p:attrNameLst>
                                      </p:cBhvr>
                                      <p:tavLst>
                                        <p:tav tm="0">
                                          <p:val>
                                            <p:strVal val="#ppt_x"/>
                                          </p:val>
                                        </p:tav>
                                        <p:tav tm="100000">
                                          <p:val>
                                            <p:strVal val="#ppt_x"/>
                                          </p:val>
                                        </p:tav>
                                      </p:tavLst>
                                    </p:anim>
                                    <p:anim calcmode="lin" valueType="num">
                                      <p:cBhvr additive="base">
                                        <p:cTn id="20" dur="1000" fill="hold"/>
                                        <p:tgtEl>
                                          <p:spTgt spid="100"/>
                                        </p:tgtEl>
                                        <p:attrNameLst>
                                          <p:attrName>ppt_y</p:attrName>
                                        </p:attrNameLst>
                                      </p:cBhvr>
                                      <p:tavLst>
                                        <p:tav tm="0">
                                          <p:val>
                                            <p:strVal val="1+#ppt_h/2"/>
                                          </p:val>
                                        </p:tav>
                                        <p:tav tm="100000">
                                          <p:val>
                                            <p:strVal val="#ppt_y"/>
                                          </p:val>
                                        </p:tav>
                                      </p:tavLst>
                                    </p:anim>
                                  </p:childTnLst>
                                </p:cTn>
                              </p:par>
                              <p:par>
                                <p:cTn id="21" presetID="2" presetClass="entr" presetSubtype="1" accel="20000" decel="40000" fill="hold" nodeType="withEffect">
                                  <p:stCondLst>
                                    <p:cond delay="0"/>
                                  </p:stCondLst>
                                  <p:childTnLst>
                                    <p:set>
                                      <p:cBhvr>
                                        <p:cTn id="22" dur="1" fill="hold">
                                          <p:stCondLst>
                                            <p:cond delay="0"/>
                                          </p:stCondLst>
                                        </p:cTn>
                                        <p:tgtEl>
                                          <p:spTgt spid="94"/>
                                        </p:tgtEl>
                                        <p:attrNameLst>
                                          <p:attrName>style.visibility</p:attrName>
                                        </p:attrNameLst>
                                      </p:cBhvr>
                                      <p:to>
                                        <p:strVal val="visible"/>
                                      </p:to>
                                    </p:set>
                                    <p:anim calcmode="lin" valueType="num">
                                      <p:cBhvr additive="base">
                                        <p:cTn id="23" dur="1000" fill="hold"/>
                                        <p:tgtEl>
                                          <p:spTgt spid="94"/>
                                        </p:tgtEl>
                                        <p:attrNameLst>
                                          <p:attrName>ppt_x</p:attrName>
                                        </p:attrNameLst>
                                      </p:cBhvr>
                                      <p:tavLst>
                                        <p:tav tm="0">
                                          <p:val>
                                            <p:strVal val="#ppt_x"/>
                                          </p:val>
                                        </p:tav>
                                        <p:tav tm="100000">
                                          <p:val>
                                            <p:strVal val="#ppt_x"/>
                                          </p:val>
                                        </p:tav>
                                      </p:tavLst>
                                    </p:anim>
                                    <p:anim calcmode="lin" valueType="num">
                                      <p:cBhvr additive="base">
                                        <p:cTn id="24" dur="1000" fill="hold"/>
                                        <p:tgtEl>
                                          <p:spTgt spid="9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87" grpId="0" animBg="1"/>
      <p:bldP spid="8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xmlns="" id="{7157D68C-38C7-4FD4-A632-2C8B626173C1}"/>
              </a:ext>
            </a:extLst>
          </p:cNvPr>
          <p:cNvSpPr>
            <a:spLocks noGrp="1"/>
          </p:cNvSpPr>
          <p:nvPr>
            <p:ph type="body" sz="quarter" idx="11"/>
          </p:nvPr>
        </p:nvSpPr>
        <p:spPr>
          <a:xfrm>
            <a:off x="376221" y="40346"/>
            <a:ext cx="6505509" cy="600084"/>
          </a:xfrm>
        </p:spPr>
        <p:txBody>
          <a:bodyPr rtlCol="0">
            <a:normAutofit fontScale="55000" lnSpcReduction="20000"/>
          </a:bodyPr>
          <a:lstStyle/>
          <a:p>
            <a:pPr eaLnBrk="1" hangingPunct="1">
              <a:lnSpc>
                <a:spcPct val="200000"/>
              </a:lnSpc>
              <a:defRPr/>
            </a:pPr>
            <a:r>
              <a:rPr lang="en-ZA" dirty="0">
                <a:latin typeface="Arial" panose="020B0604020202020204" pitchFamily="34" charset="0"/>
              </a:rPr>
              <a:t>Admin Budget Income</a:t>
            </a:r>
          </a:p>
        </p:txBody>
      </p:sp>
      <p:sp>
        <p:nvSpPr>
          <p:cNvPr id="94" name="Freeform: Shape 93">
            <a:extLst>
              <a:ext uri="{FF2B5EF4-FFF2-40B4-BE49-F238E27FC236}">
                <a16:creationId xmlns:a16="http://schemas.microsoft.com/office/drawing/2014/main" xmlns="" id="{727AC1D6-8D3A-41E6-B710-67E769A27EC9}"/>
              </a:ext>
            </a:extLst>
          </p:cNvPr>
          <p:cNvSpPr/>
          <p:nvPr/>
        </p:nvSpPr>
        <p:spPr>
          <a:xfrm rot="10800000">
            <a:off x="9548813" y="0"/>
            <a:ext cx="1355725" cy="755650"/>
          </a:xfrm>
          <a:custGeom>
            <a:avLst/>
            <a:gdLst>
              <a:gd name="connsiteX0" fmla="*/ 1890596 w 3781192"/>
              <a:gd name="connsiteY0" fmla="*/ 0 h 2109154"/>
              <a:gd name="connsiteX1" fmla="*/ 3781192 w 3781192"/>
              <a:gd name="connsiteY1" fmla="*/ 1890596 h 2109154"/>
              <a:gd name="connsiteX2" fmla="*/ 3771431 w 3781192"/>
              <a:gd name="connsiteY2" fmla="*/ 2083899 h 2109154"/>
              <a:gd name="connsiteX3" fmla="*/ 3767577 w 3781192"/>
              <a:gd name="connsiteY3" fmla="*/ 2109154 h 2109154"/>
              <a:gd name="connsiteX4" fmla="*/ 13616 w 3781192"/>
              <a:gd name="connsiteY4" fmla="*/ 2109154 h 2109154"/>
              <a:gd name="connsiteX5" fmla="*/ 9761 w 3781192"/>
              <a:gd name="connsiteY5" fmla="*/ 2083899 h 2109154"/>
              <a:gd name="connsiteX6" fmla="*/ 0 w 3781192"/>
              <a:gd name="connsiteY6" fmla="*/ 1890596 h 2109154"/>
              <a:gd name="connsiteX7" fmla="*/ 1890596 w 3781192"/>
              <a:gd name="connsiteY7" fmla="*/ 0 h 210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81192" h="2109154">
                <a:moveTo>
                  <a:pt x="1890596" y="0"/>
                </a:moveTo>
                <a:cubicBezTo>
                  <a:pt x="2934743" y="0"/>
                  <a:pt x="3781192" y="846449"/>
                  <a:pt x="3781192" y="1890596"/>
                </a:cubicBezTo>
                <a:cubicBezTo>
                  <a:pt x="3781192" y="1955855"/>
                  <a:pt x="3777886" y="2020342"/>
                  <a:pt x="3771431" y="2083899"/>
                </a:cubicBezTo>
                <a:lnTo>
                  <a:pt x="3767577" y="2109154"/>
                </a:lnTo>
                <a:lnTo>
                  <a:pt x="13616" y="2109154"/>
                </a:lnTo>
                <a:lnTo>
                  <a:pt x="9761" y="2083899"/>
                </a:lnTo>
                <a:cubicBezTo>
                  <a:pt x="3307" y="2020342"/>
                  <a:pt x="0" y="1955855"/>
                  <a:pt x="0" y="1890596"/>
                </a:cubicBezTo>
                <a:cubicBezTo>
                  <a:pt x="0" y="846449"/>
                  <a:pt x="846449" y="0"/>
                  <a:pt x="18905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Graphic 536" descr="Line arrow: Straight">
            <a:extLst>
              <a:ext uri="{FF2B5EF4-FFF2-40B4-BE49-F238E27FC236}">
                <a16:creationId xmlns:a16="http://schemas.microsoft.com/office/drawing/2014/main" xmlns="" id="{0044F6CC-0EEE-4422-BD2D-9AA3280F2551}"/>
              </a:ext>
            </a:extLst>
          </p:cNvPr>
          <p:cNvSpPr>
            <a:spLocks/>
          </p:cNvSpPr>
          <p:nvPr/>
        </p:nvSpPr>
        <p:spPr bwMode="auto">
          <a:xfrm rot="10800000">
            <a:off x="7620000" y="6062663"/>
            <a:ext cx="227013" cy="85725"/>
          </a:xfrm>
          <a:custGeom>
            <a:avLst/>
            <a:gdLst>
              <a:gd name="T0" fmla="*/ 101620 w 334612"/>
              <a:gd name="T1" fmla="*/ 16589 h 126922"/>
              <a:gd name="T2" fmla="*/ 12194 w 334612"/>
              <a:gd name="T3" fmla="*/ 16589 h 126922"/>
              <a:gd name="T4" fmla="*/ 22835 w 334612"/>
              <a:gd name="T5" fmla="*/ 6043 h 126922"/>
              <a:gd name="T6" fmla="*/ 22835 w 334612"/>
              <a:gd name="T7" fmla="*/ 1066 h 126922"/>
              <a:gd name="T8" fmla="*/ 17813 w 334612"/>
              <a:gd name="T9" fmla="*/ 1066 h 126922"/>
              <a:gd name="T10" fmla="*/ 1076 w 334612"/>
              <a:gd name="T11" fmla="*/ 17655 h 126922"/>
              <a:gd name="T12" fmla="*/ 1076 w 334612"/>
              <a:gd name="T13" fmla="*/ 22632 h 126922"/>
              <a:gd name="T14" fmla="*/ 17813 w 334612"/>
              <a:gd name="T15" fmla="*/ 39221 h 126922"/>
              <a:gd name="T16" fmla="*/ 20324 w 334612"/>
              <a:gd name="T17" fmla="*/ 40286 h 126922"/>
              <a:gd name="T18" fmla="*/ 22835 w 334612"/>
              <a:gd name="T19" fmla="*/ 39221 h 126922"/>
              <a:gd name="T20" fmla="*/ 22835 w 334612"/>
              <a:gd name="T21" fmla="*/ 34244 h 126922"/>
              <a:gd name="T22" fmla="*/ 12194 w 334612"/>
              <a:gd name="T23" fmla="*/ 23698 h 126922"/>
              <a:gd name="T24" fmla="*/ 101620 w 334612"/>
              <a:gd name="T25" fmla="*/ 23698 h 126922"/>
              <a:gd name="T26" fmla="*/ 105207 w 334612"/>
              <a:gd name="T27" fmla="*/ 20144 h 126922"/>
              <a:gd name="T28" fmla="*/ 101620 w 334612"/>
              <a:gd name="T29" fmla="*/ 16589 h 12692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4612" h="126922">
                <a:moveTo>
                  <a:pt x="326921" y="53846"/>
                </a:moveTo>
                <a:lnTo>
                  <a:pt x="39230" y="53846"/>
                </a:lnTo>
                <a:lnTo>
                  <a:pt x="73461" y="19615"/>
                </a:lnTo>
                <a:cubicBezTo>
                  <a:pt x="78076" y="15000"/>
                  <a:pt x="78076" y="7692"/>
                  <a:pt x="73461" y="3462"/>
                </a:cubicBezTo>
                <a:cubicBezTo>
                  <a:pt x="68846" y="-1154"/>
                  <a:pt x="61538" y="-1154"/>
                  <a:pt x="57307" y="3462"/>
                </a:cubicBezTo>
                <a:lnTo>
                  <a:pt x="3462" y="57307"/>
                </a:lnTo>
                <a:cubicBezTo>
                  <a:pt x="-1154" y="61923"/>
                  <a:pt x="-1154" y="69230"/>
                  <a:pt x="3462" y="73461"/>
                </a:cubicBezTo>
                <a:lnTo>
                  <a:pt x="57307" y="127307"/>
                </a:lnTo>
                <a:cubicBezTo>
                  <a:pt x="59615" y="129614"/>
                  <a:pt x="62692" y="130768"/>
                  <a:pt x="65384" y="130768"/>
                </a:cubicBezTo>
                <a:cubicBezTo>
                  <a:pt x="68076" y="130768"/>
                  <a:pt x="71153" y="129614"/>
                  <a:pt x="73461" y="127307"/>
                </a:cubicBezTo>
                <a:cubicBezTo>
                  <a:pt x="78076" y="122691"/>
                  <a:pt x="78076" y="115384"/>
                  <a:pt x="73461" y="111153"/>
                </a:cubicBezTo>
                <a:lnTo>
                  <a:pt x="39230" y="76923"/>
                </a:lnTo>
                <a:lnTo>
                  <a:pt x="326921" y="76923"/>
                </a:lnTo>
                <a:cubicBezTo>
                  <a:pt x="333459" y="76923"/>
                  <a:pt x="338459" y="71923"/>
                  <a:pt x="338459" y="65384"/>
                </a:cubicBezTo>
                <a:cubicBezTo>
                  <a:pt x="338459" y="58846"/>
                  <a:pt x="333459" y="53846"/>
                  <a:pt x="326921" y="53846"/>
                </a:cubicBezTo>
                <a:close/>
              </a:path>
            </a:pathLst>
          </a:custGeom>
          <a:solidFill>
            <a:schemeClr val="bg2"/>
          </a:solidFill>
          <a:ln>
            <a:noFill/>
          </a:ln>
          <a:extLst>
            <a:ext uri="{91240B29-F687-4F45-9708-019B960494DF}">
              <a14:hiddenLine xmlns:a14="http://schemas.microsoft.com/office/drawing/2010/main" xmlns="" w="3770" cap="flat">
                <a:solidFill>
                  <a:srgbClr val="000000"/>
                </a:solidFill>
                <a:prstDash val="solid"/>
                <a:miter lim="800000"/>
                <a:headEnd/>
                <a:tailEnd/>
              </a14:hiddenLine>
            </a:ext>
          </a:extLst>
        </p:spPr>
        <p:txBody>
          <a:bodyPr anchor="ctr"/>
          <a:lstStyle/>
          <a:p>
            <a:endParaRPr lang="en-US"/>
          </a:p>
        </p:txBody>
      </p:sp>
      <p:sp>
        <p:nvSpPr>
          <p:cNvPr id="2" name="Rectangle 1">
            <a:extLst>
              <a:ext uri="{FF2B5EF4-FFF2-40B4-BE49-F238E27FC236}">
                <a16:creationId xmlns:a16="http://schemas.microsoft.com/office/drawing/2014/main" xmlns="" id="{274EB45D-9644-4870-A3FF-EE6D76DD0CBC}"/>
              </a:ext>
            </a:extLst>
          </p:cNvPr>
          <p:cNvSpPr/>
          <p:nvPr/>
        </p:nvSpPr>
        <p:spPr>
          <a:xfrm>
            <a:off x="61913" y="2940050"/>
            <a:ext cx="866775" cy="8419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xmlns="" id="{0AF3B90D-3FA2-4F2B-BEF4-A7D2B71F7CD0}"/>
              </a:ext>
            </a:extLst>
          </p:cNvPr>
          <p:cNvSpPr txBox="1"/>
          <p:nvPr/>
        </p:nvSpPr>
        <p:spPr>
          <a:xfrm>
            <a:off x="376221" y="4548861"/>
            <a:ext cx="10859678" cy="1365365"/>
          </a:xfrm>
          <a:prstGeom prst="rect">
            <a:avLst/>
          </a:prstGeom>
          <a:noFill/>
        </p:spPr>
        <p:txBody>
          <a:bodyPr wrap="square" lIns="0" tIns="36000" rIns="216000" bIns="36000" rtlCol="0">
            <a:spAutoFit/>
          </a:bodyPr>
          <a:lstStyle/>
          <a:p>
            <a:pPr marL="285750" indent="-285750">
              <a:buFont typeface="Arial" panose="020B0604020202020204" pitchFamily="34" charset="0"/>
              <a:buChar char="•"/>
            </a:pPr>
            <a:r>
              <a:rPr lang="en-US" sz="1400" b="1" dirty="0">
                <a:latin typeface="Arial" panose="020B0604020202020204" pitchFamily="34" charset="0"/>
              </a:rPr>
              <a:t>DHET Grant -</a:t>
            </a:r>
            <a:r>
              <a:rPr lang="en-US" sz="1400" dirty="0">
                <a:latin typeface="Arial" panose="020B0604020202020204" pitchFamily="34" charset="0"/>
              </a:rPr>
              <a:t> Fiscus funding from National Treasury through DHET (Funds operations)</a:t>
            </a:r>
          </a:p>
          <a:p>
            <a:pPr marL="285750" indent="-285750" algn="l">
              <a:buFont typeface="Arial" panose="020B0604020202020204" pitchFamily="34" charset="0"/>
              <a:buChar char="•"/>
            </a:pPr>
            <a:r>
              <a:rPr lang="en-US" sz="1400" b="1" dirty="0">
                <a:latin typeface="Arial" panose="020B0604020202020204" pitchFamily="34" charset="0"/>
              </a:rPr>
              <a:t>*Recoveries injection – </a:t>
            </a:r>
            <a:r>
              <a:rPr lang="en-US" sz="1400" dirty="0">
                <a:latin typeface="Arial" panose="020B0604020202020204" pitchFamily="34" charset="0"/>
              </a:rPr>
              <a:t>Recoveries are used to pay for debt collection - past student collections. In the prior period NSFAS applied to DHET for approval to use recoveries to supplement the Administration budget. The approval was received in March 2023. NSFAS did not have sufficient time to spend the funds before year end. NSFAS intends to apply for the rollover of funds to the 2023-24 financial period.</a:t>
            </a:r>
          </a:p>
          <a:p>
            <a:pPr marL="285750" indent="-285750" algn="l">
              <a:buFont typeface="Arial" panose="020B0604020202020204" pitchFamily="34" charset="0"/>
              <a:buChar char="•"/>
            </a:pPr>
            <a:r>
              <a:rPr lang="en-US" sz="1400" b="1" dirty="0">
                <a:latin typeface="Arial" panose="020B0604020202020204" pitchFamily="34" charset="0"/>
              </a:rPr>
              <a:t>Administration fees - </a:t>
            </a:r>
            <a:r>
              <a:rPr lang="en-ZA" sz="1400" dirty="0">
                <a:latin typeface="Arial" panose="020B0604020202020204" pitchFamily="34" charset="0"/>
              </a:rPr>
              <a:t>fees NSFAS charges other funders for disbursing their funds on their behalf</a:t>
            </a:r>
            <a:r>
              <a:rPr lang="en-US" sz="1400" dirty="0">
                <a:latin typeface="Arial" panose="020B0604020202020204" pitchFamily="34" charset="0"/>
              </a:rPr>
              <a:t>.</a:t>
            </a:r>
          </a:p>
        </p:txBody>
      </p:sp>
      <p:graphicFrame>
        <p:nvGraphicFramePr>
          <p:cNvPr id="4" name="Table 3">
            <a:extLst>
              <a:ext uri="{FF2B5EF4-FFF2-40B4-BE49-F238E27FC236}">
                <a16:creationId xmlns:a16="http://schemas.microsoft.com/office/drawing/2014/main" xmlns="" id="{15E1B78E-49D9-40D4-AEBD-1EB57C76FBFD}"/>
              </a:ext>
            </a:extLst>
          </p:cNvPr>
          <p:cNvGraphicFramePr>
            <a:graphicFrameLocks noGrp="1"/>
          </p:cNvGraphicFramePr>
          <p:nvPr/>
        </p:nvGraphicFramePr>
        <p:xfrm>
          <a:off x="376221" y="1119565"/>
          <a:ext cx="11259927" cy="3280860"/>
        </p:xfrm>
        <a:graphic>
          <a:graphicData uri="http://schemas.openxmlformats.org/drawingml/2006/table">
            <a:tbl>
              <a:tblPr>
                <a:tableStyleId>{5C22544A-7EE6-4342-B048-85BDC9FD1C3A}</a:tableStyleId>
              </a:tblPr>
              <a:tblGrid>
                <a:gridCol w="5570697">
                  <a:extLst>
                    <a:ext uri="{9D8B030D-6E8A-4147-A177-3AD203B41FA5}">
                      <a16:colId xmlns:a16="http://schemas.microsoft.com/office/drawing/2014/main" xmlns="" val="3109068200"/>
                    </a:ext>
                  </a:extLst>
                </a:gridCol>
                <a:gridCol w="910277">
                  <a:extLst>
                    <a:ext uri="{9D8B030D-6E8A-4147-A177-3AD203B41FA5}">
                      <a16:colId xmlns:a16="http://schemas.microsoft.com/office/drawing/2014/main" xmlns="" val="2995070442"/>
                    </a:ext>
                  </a:extLst>
                </a:gridCol>
                <a:gridCol w="1137845">
                  <a:extLst>
                    <a:ext uri="{9D8B030D-6E8A-4147-A177-3AD203B41FA5}">
                      <a16:colId xmlns:a16="http://schemas.microsoft.com/office/drawing/2014/main" xmlns="" val="1987336491"/>
                    </a:ext>
                  </a:extLst>
                </a:gridCol>
                <a:gridCol w="910277">
                  <a:extLst>
                    <a:ext uri="{9D8B030D-6E8A-4147-A177-3AD203B41FA5}">
                      <a16:colId xmlns:a16="http://schemas.microsoft.com/office/drawing/2014/main" xmlns="" val="1063787460"/>
                    </a:ext>
                  </a:extLst>
                </a:gridCol>
                <a:gridCol w="910277">
                  <a:extLst>
                    <a:ext uri="{9D8B030D-6E8A-4147-A177-3AD203B41FA5}">
                      <a16:colId xmlns:a16="http://schemas.microsoft.com/office/drawing/2014/main" xmlns="" val="607399083"/>
                    </a:ext>
                  </a:extLst>
                </a:gridCol>
                <a:gridCol w="910277">
                  <a:extLst>
                    <a:ext uri="{9D8B030D-6E8A-4147-A177-3AD203B41FA5}">
                      <a16:colId xmlns:a16="http://schemas.microsoft.com/office/drawing/2014/main" xmlns="" val="4192534539"/>
                    </a:ext>
                  </a:extLst>
                </a:gridCol>
                <a:gridCol w="910277">
                  <a:extLst>
                    <a:ext uri="{9D8B030D-6E8A-4147-A177-3AD203B41FA5}">
                      <a16:colId xmlns:a16="http://schemas.microsoft.com/office/drawing/2014/main" xmlns="" val="3295033652"/>
                    </a:ext>
                  </a:extLst>
                </a:gridCol>
              </a:tblGrid>
              <a:tr h="367198">
                <a:tc>
                  <a:txBody>
                    <a:bodyPr/>
                    <a:lstStyle/>
                    <a:p>
                      <a:pPr algn="l" fontAlgn="b"/>
                      <a:r>
                        <a:rPr lang="en-US" sz="1400" b="1" u="none" strike="noStrike" dirty="0">
                          <a:effectLst/>
                        </a:rPr>
                        <a:t> </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gridSpan="6">
                  <a:txBody>
                    <a:bodyPr/>
                    <a:lstStyle/>
                    <a:p>
                      <a:pPr algn="ctr" fontAlgn="b"/>
                      <a:r>
                        <a:rPr lang="en-US" sz="1400" b="1" u="none" strike="noStrike" dirty="0">
                          <a:effectLst/>
                        </a:rPr>
                        <a:t>R’ Million</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extLst>
                  <a:ext uri="{0D108BD9-81ED-4DB2-BD59-A6C34878D82A}">
                    <a16:rowId xmlns:a16="http://schemas.microsoft.com/office/drawing/2014/main" xmlns="" val="3724138645"/>
                  </a:ext>
                </a:extLst>
              </a:tr>
              <a:tr h="342037">
                <a:tc>
                  <a:txBody>
                    <a:bodyPr/>
                    <a:lstStyle/>
                    <a:p>
                      <a:pPr algn="l" fontAlgn="b"/>
                      <a:r>
                        <a:rPr lang="en-US" sz="1400" b="1" u="none" strike="noStrike" dirty="0">
                          <a:effectLst/>
                        </a:rPr>
                        <a:t> </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400" b="1" u="none" strike="noStrike">
                          <a:effectLst/>
                        </a:rPr>
                        <a:t>2020/21</a:t>
                      </a:r>
                      <a:endParaRPr lang="en-US" sz="1400" b="1" i="0" u="none" strike="noStrike">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400" b="1" u="none" strike="noStrike">
                          <a:effectLst/>
                        </a:rPr>
                        <a:t>2021/22 </a:t>
                      </a:r>
                      <a:endParaRPr lang="en-US" sz="1400" b="1" i="0" u="none" strike="noStrike">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400" b="1" u="none" strike="noStrike">
                          <a:effectLst/>
                        </a:rPr>
                        <a:t>2022/23</a:t>
                      </a:r>
                      <a:endParaRPr lang="en-US" sz="1400" b="1" i="0" u="none" strike="noStrike">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400" b="1" u="none" strike="noStrike">
                          <a:effectLst/>
                        </a:rPr>
                        <a:t>2023/24</a:t>
                      </a:r>
                      <a:endParaRPr lang="en-US" sz="1400" b="1" i="0" u="none" strike="noStrike">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400" b="1" u="none" strike="noStrike" dirty="0">
                          <a:effectLst/>
                        </a:rPr>
                        <a:t>2024/25</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marL="0" marR="0" lvl="0" indent="0" algn="ctr" defTabSz="914318" rtl="0" eaLnBrk="1" fontAlgn="b" latinLnBrk="0" hangingPunct="1">
                        <a:lnSpc>
                          <a:spcPct val="100000"/>
                        </a:lnSpc>
                        <a:spcBef>
                          <a:spcPts val="0"/>
                        </a:spcBef>
                        <a:spcAft>
                          <a:spcPts val="0"/>
                        </a:spcAft>
                        <a:buClrTx/>
                        <a:buSzTx/>
                        <a:buFontTx/>
                        <a:buNone/>
                        <a:tabLst/>
                        <a:defRPr/>
                      </a:pPr>
                      <a:r>
                        <a:rPr lang="en-US" sz="1400" b="1" u="none" strike="noStrike" dirty="0">
                          <a:effectLst/>
                        </a:rPr>
                        <a:t>2025/26</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extLst>
                  <a:ext uri="{0D108BD9-81ED-4DB2-BD59-A6C34878D82A}">
                    <a16:rowId xmlns:a16="http://schemas.microsoft.com/office/drawing/2014/main" xmlns="" val="1921846372"/>
                  </a:ext>
                </a:extLst>
              </a:tr>
              <a:tr h="311085">
                <a:tc>
                  <a:txBody>
                    <a:bodyPr/>
                    <a:lstStyle/>
                    <a:p>
                      <a:pPr algn="l" fontAlgn="b"/>
                      <a:r>
                        <a:rPr lang="en-US" sz="1400" u="none" strike="noStrike" dirty="0">
                          <a:effectLst/>
                        </a:rPr>
                        <a:t>DHET Grant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337.6</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rPr>
                        <a:t>302.7</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rPr>
                        <a:t>312.5</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318.6</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332.7</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347.5</a:t>
                      </a:r>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3891996199"/>
                  </a:ext>
                </a:extLst>
              </a:tr>
              <a:tr h="320511">
                <a:tc>
                  <a:txBody>
                    <a:bodyPr/>
                    <a:lstStyle/>
                    <a:p>
                      <a:pPr algn="l" fontAlgn="b"/>
                      <a:r>
                        <a:rPr lang="en-US" sz="1400" u="none" strike="noStrike">
                          <a:effectLst/>
                        </a:rPr>
                        <a:t>Recoveries</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rPr>
                        <a:t>1.6</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35</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*224.7</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22.3</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23.4</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24.5</a:t>
                      </a:r>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873753246"/>
                  </a:ext>
                </a:extLst>
              </a:tr>
              <a:tr h="348792">
                <a:tc>
                  <a:txBody>
                    <a:bodyPr/>
                    <a:lstStyle/>
                    <a:p>
                      <a:pPr algn="l" fontAlgn="b"/>
                      <a:r>
                        <a:rPr lang="en-US" sz="1400" u="none" strike="noStrike" dirty="0">
                          <a:effectLst/>
                        </a:rPr>
                        <a:t>Administration Fees</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42.5</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36.8</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58.6</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50.6</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53.4</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33.3</a:t>
                      </a:r>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820663962"/>
                  </a:ext>
                </a:extLst>
              </a:tr>
              <a:tr h="282804">
                <a:tc>
                  <a:txBody>
                    <a:bodyPr/>
                    <a:lstStyle/>
                    <a:p>
                      <a:pPr algn="l" fontAlgn="b"/>
                      <a:r>
                        <a:rPr lang="en-ZA" sz="1400" b="0" i="0" u="none" strike="noStrike" dirty="0">
                          <a:solidFill>
                            <a:srgbClr val="000000"/>
                          </a:solidFill>
                          <a:effectLst/>
                          <a:latin typeface="Calibri" panose="020F0502020204030204" pitchFamily="34" charset="0"/>
                        </a:rPr>
                        <a:t>ICT ring Fenced</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0</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0</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119</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0</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0</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0</a:t>
                      </a:r>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718419775"/>
                  </a:ext>
                </a:extLst>
              </a:tr>
              <a:tr h="367645">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US" sz="1400" b="1" u="sng" strike="noStrike" dirty="0">
                          <a:effectLst/>
                        </a:rPr>
                        <a:t>381.7</a:t>
                      </a:r>
                      <a:endParaRPr lang="en-US" sz="14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US" sz="1400" b="1" u="sng" strike="noStrike" dirty="0">
                          <a:effectLst/>
                        </a:rPr>
                        <a:t>374.5</a:t>
                      </a:r>
                      <a:endParaRPr lang="en-US" sz="14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ZA" sz="1400" b="1" i="0" u="sng" strike="noStrike" dirty="0">
                          <a:solidFill>
                            <a:srgbClr val="000000"/>
                          </a:solidFill>
                          <a:effectLst/>
                          <a:latin typeface="Calibri" panose="020F0502020204030204" pitchFamily="34" charset="0"/>
                        </a:rPr>
                        <a:t>5</a:t>
                      </a:r>
                      <a:r>
                        <a:rPr lang="en-US" sz="1400" b="1" i="0" u="sng" strike="noStrike" dirty="0">
                          <a:solidFill>
                            <a:srgbClr val="000000"/>
                          </a:solidFill>
                          <a:effectLst/>
                          <a:latin typeface="Calibri" panose="020F0502020204030204" pitchFamily="34" charset="0"/>
                        </a:rPr>
                        <a:t>95.8</a:t>
                      </a:r>
                    </a:p>
                  </a:txBody>
                  <a:tcPr marL="7620" marR="7620" marT="7620" marB="0" anchor="b">
                    <a:solidFill>
                      <a:srgbClr val="FFC000"/>
                    </a:solidFill>
                  </a:tcPr>
                </a:tc>
                <a:tc>
                  <a:txBody>
                    <a:bodyPr/>
                    <a:lstStyle/>
                    <a:p>
                      <a:pPr algn="r" fontAlgn="b"/>
                      <a:r>
                        <a:rPr lang="en-ZA" sz="1400" b="1" i="0" u="sng" strike="noStrike" dirty="0">
                          <a:solidFill>
                            <a:srgbClr val="000000"/>
                          </a:solidFill>
                          <a:effectLst/>
                          <a:latin typeface="Calibri" panose="020F0502020204030204" pitchFamily="34" charset="0"/>
                        </a:rPr>
                        <a:t>3</a:t>
                      </a:r>
                      <a:r>
                        <a:rPr lang="en-US" sz="1400" b="1" i="0" u="sng" strike="noStrike" dirty="0">
                          <a:solidFill>
                            <a:srgbClr val="000000"/>
                          </a:solidFill>
                          <a:effectLst/>
                          <a:latin typeface="Calibri" panose="020F0502020204030204" pitchFamily="34" charset="0"/>
                        </a:rPr>
                        <a:t>91.5</a:t>
                      </a:r>
                    </a:p>
                  </a:txBody>
                  <a:tcPr marL="7620" marR="7620" marT="7620" marB="0" anchor="b">
                    <a:solidFill>
                      <a:srgbClr val="FFC000"/>
                    </a:solidFill>
                  </a:tcPr>
                </a:tc>
                <a:tc>
                  <a:txBody>
                    <a:bodyPr/>
                    <a:lstStyle/>
                    <a:p>
                      <a:pPr algn="r" fontAlgn="b"/>
                      <a:r>
                        <a:rPr lang="en-ZA" sz="1400" b="1" i="0" u="sng" strike="noStrike" dirty="0">
                          <a:solidFill>
                            <a:srgbClr val="000000"/>
                          </a:solidFill>
                          <a:effectLst/>
                          <a:latin typeface="Calibri" panose="020F0502020204030204" pitchFamily="34" charset="0"/>
                        </a:rPr>
                        <a:t>4</a:t>
                      </a:r>
                      <a:r>
                        <a:rPr lang="en-US" sz="1400" b="1" i="0" u="sng" strike="noStrike" dirty="0">
                          <a:solidFill>
                            <a:srgbClr val="000000"/>
                          </a:solidFill>
                          <a:effectLst/>
                          <a:latin typeface="Calibri" panose="020F0502020204030204" pitchFamily="34" charset="0"/>
                        </a:rPr>
                        <a:t>09.5</a:t>
                      </a:r>
                    </a:p>
                  </a:txBody>
                  <a:tcPr marL="7620" marR="7620" marT="7620" marB="0" anchor="b">
                    <a:solidFill>
                      <a:srgbClr val="FFC000"/>
                    </a:solidFill>
                  </a:tcPr>
                </a:tc>
                <a:tc>
                  <a:txBody>
                    <a:bodyPr/>
                    <a:lstStyle/>
                    <a:p>
                      <a:pPr algn="r" fontAlgn="b"/>
                      <a:r>
                        <a:rPr lang="en-ZA" sz="1400" b="1" i="0" u="sng" strike="noStrike" dirty="0">
                          <a:solidFill>
                            <a:srgbClr val="000000"/>
                          </a:solidFill>
                          <a:effectLst/>
                          <a:latin typeface="Calibri" panose="020F0502020204030204" pitchFamily="34" charset="0"/>
                        </a:rPr>
                        <a:t>405.3</a:t>
                      </a:r>
                      <a:endParaRPr lang="en-US" sz="14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extLst>
                  <a:ext uri="{0D108BD9-81ED-4DB2-BD59-A6C34878D82A}">
                    <a16:rowId xmlns:a16="http://schemas.microsoft.com/office/drawing/2014/main" xmlns="" val="3659977589"/>
                  </a:ext>
                </a:extLst>
              </a:tr>
              <a:tr h="216817">
                <a:tc>
                  <a:txBody>
                    <a:bodyPr/>
                    <a:lstStyle/>
                    <a:p>
                      <a:pPr marL="0" algn="l" defTabSz="914318" rtl="0" eaLnBrk="1" fontAlgn="b" latinLnBrk="0" hangingPunct="1"/>
                      <a:r>
                        <a:rPr lang="en-ZA" sz="1400" u="none" strike="noStrike" kern="1200" dirty="0">
                          <a:solidFill>
                            <a:schemeClr val="dk1"/>
                          </a:solidFill>
                          <a:effectLst/>
                          <a:latin typeface="+mn-lt"/>
                          <a:ea typeface="+mn-ea"/>
                          <a:cs typeface="+mn-cs"/>
                        </a:rPr>
                        <a:t>Estimated roll over of funds</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0</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0</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0</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181</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0</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0</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xmlns="" val="3766557632"/>
                  </a:ext>
                </a:extLst>
              </a:tr>
              <a:tr h="297494">
                <a:tc>
                  <a:txBody>
                    <a:bodyPr/>
                    <a:lstStyle/>
                    <a:p>
                      <a:pPr marL="0" marR="0" lvl="0" indent="0" algn="l" defTabSz="914318" rtl="0" eaLnBrk="1" fontAlgn="b" latinLnBrk="0" hangingPunct="1">
                        <a:lnSpc>
                          <a:spcPct val="100000"/>
                        </a:lnSpc>
                        <a:spcBef>
                          <a:spcPts val="0"/>
                        </a:spcBef>
                        <a:spcAft>
                          <a:spcPts val="0"/>
                        </a:spcAft>
                        <a:buClrTx/>
                        <a:buSzTx/>
                        <a:buFontTx/>
                        <a:buNone/>
                        <a:tabLst/>
                        <a:defRPr/>
                      </a:pPr>
                      <a:r>
                        <a:rPr lang="en-ZA" sz="1400" u="none" strike="noStrike" kern="1200" dirty="0">
                          <a:solidFill>
                            <a:schemeClr val="dk1"/>
                          </a:solidFill>
                          <a:effectLst/>
                          <a:latin typeface="+mn-lt"/>
                          <a:ea typeface="+mn-ea"/>
                          <a:cs typeface="+mn-cs"/>
                        </a:rPr>
                        <a:t>Estimated roll over of funds</a:t>
                      </a:r>
                      <a:r>
                        <a:rPr lang="en-US" sz="1400" u="none" strike="noStrike" kern="1200" dirty="0">
                          <a:solidFill>
                            <a:schemeClr val="dk1"/>
                          </a:solidFill>
                          <a:effectLst/>
                          <a:latin typeface="+mn-lt"/>
                          <a:ea typeface="+mn-ea"/>
                          <a:cs typeface="+mn-cs"/>
                        </a:rPr>
                        <a:t> - ICT</a:t>
                      </a: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0</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0</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0</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91</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0</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0</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xmlns="" val="1958929511"/>
                  </a:ext>
                </a:extLst>
              </a:tr>
              <a:tr h="422314">
                <a:tc>
                  <a:txBody>
                    <a:bodyPr/>
                    <a:lstStyle/>
                    <a:p>
                      <a:pPr algn="l" fontAlgn="b"/>
                      <a:r>
                        <a:rPr lang="en-ZA" sz="1400" b="1" i="0" u="none" strike="noStrike" dirty="0">
                          <a:solidFill>
                            <a:srgbClr val="000000"/>
                          </a:solidFill>
                          <a:effectLst/>
                          <a:latin typeface="Calibri" panose="020F0502020204030204" pitchFamily="34" charset="0"/>
                        </a:rPr>
                        <a:t>Total – Subject to DHET approval</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US" sz="1400" b="1" u="sng" strike="noStrike" dirty="0">
                          <a:effectLst/>
                        </a:rPr>
                        <a:t>381.7</a:t>
                      </a:r>
                      <a:endParaRPr lang="en-US" sz="14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US" sz="1400" b="1" u="sng" strike="noStrike" dirty="0">
                          <a:effectLst/>
                        </a:rPr>
                        <a:t>374.5</a:t>
                      </a:r>
                      <a:endParaRPr lang="en-US" sz="14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ZA" sz="1400" b="1" i="0" u="sng" strike="noStrike" dirty="0">
                          <a:solidFill>
                            <a:srgbClr val="000000"/>
                          </a:solidFill>
                          <a:effectLst/>
                          <a:latin typeface="Calibri" panose="020F0502020204030204" pitchFamily="34" charset="0"/>
                        </a:rPr>
                        <a:t>5</a:t>
                      </a:r>
                      <a:r>
                        <a:rPr lang="en-US" sz="1400" b="1" i="0" u="sng" strike="noStrike" dirty="0">
                          <a:solidFill>
                            <a:srgbClr val="000000"/>
                          </a:solidFill>
                          <a:effectLst/>
                          <a:latin typeface="Calibri" panose="020F0502020204030204" pitchFamily="34" charset="0"/>
                        </a:rPr>
                        <a:t>95.8</a:t>
                      </a:r>
                    </a:p>
                  </a:txBody>
                  <a:tcPr marL="7620" marR="7620" marT="7620" marB="0" anchor="b">
                    <a:solidFill>
                      <a:srgbClr val="FFC000"/>
                    </a:solidFill>
                  </a:tcPr>
                </a:tc>
                <a:tc>
                  <a:txBody>
                    <a:bodyPr/>
                    <a:lstStyle/>
                    <a:p>
                      <a:pPr algn="r" fontAlgn="b"/>
                      <a:r>
                        <a:rPr lang="en-ZA" sz="1400" b="1" i="0" u="sng" strike="noStrike" dirty="0">
                          <a:solidFill>
                            <a:srgbClr val="000000"/>
                          </a:solidFill>
                          <a:effectLst/>
                          <a:latin typeface="Calibri" panose="020F0502020204030204" pitchFamily="34" charset="0"/>
                        </a:rPr>
                        <a:t>663.5</a:t>
                      </a:r>
                      <a:endParaRPr lang="en-US" sz="14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ZA" sz="1400" b="1" i="0" u="sng" strike="noStrike" dirty="0">
                          <a:solidFill>
                            <a:srgbClr val="000000"/>
                          </a:solidFill>
                          <a:effectLst/>
                          <a:latin typeface="Calibri" panose="020F0502020204030204" pitchFamily="34" charset="0"/>
                        </a:rPr>
                        <a:t>4</a:t>
                      </a:r>
                      <a:r>
                        <a:rPr lang="en-US" sz="1400" b="1" i="0" u="sng" strike="noStrike" dirty="0">
                          <a:solidFill>
                            <a:srgbClr val="000000"/>
                          </a:solidFill>
                          <a:effectLst/>
                          <a:latin typeface="Calibri" panose="020F0502020204030204" pitchFamily="34" charset="0"/>
                        </a:rPr>
                        <a:t>09.5</a:t>
                      </a:r>
                    </a:p>
                  </a:txBody>
                  <a:tcPr marL="7620" marR="7620" marT="7620" marB="0" anchor="b">
                    <a:solidFill>
                      <a:srgbClr val="FFC000"/>
                    </a:solidFill>
                  </a:tcPr>
                </a:tc>
                <a:tc>
                  <a:txBody>
                    <a:bodyPr/>
                    <a:lstStyle/>
                    <a:p>
                      <a:pPr algn="r" fontAlgn="b"/>
                      <a:r>
                        <a:rPr lang="en-ZA" sz="1400" b="1" i="0" u="sng" strike="noStrike" dirty="0">
                          <a:solidFill>
                            <a:srgbClr val="000000"/>
                          </a:solidFill>
                          <a:effectLst/>
                          <a:latin typeface="Calibri" panose="020F0502020204030204" pitchFamily="34" charset="0"/>
                        </a:rPr>
                        <a:t>405.3</a:t>
                      </a:r>
                      <a:endParaRPr lang="en-US" sz="14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extLst>
                  <a:ext uri="{0D108BD9-81ED-4DB2-BD59-A6C34878D82A}">
                    <a16:rowId xmlns:a16="http://schemas.microsoft.com/office/drawing/2014/main" xmlns="" val="2587487464"/>
                  </a:ext>
                </a:extLst>
              </a:tr>
            </a:tbl>
          </a:graphicData>
        </a:graphic>
      </p:graphicFrame>
    </p:spTree>
    <p:extLst>
      <p:ext uri="{BB962C8B-B14F-4D97-AF65-F5344CB8AC3E}">
        <p14:creationId xmlns:p14="http://schemas.microsoft.com/office/powerpoint/2010/main" xmlns="" val="4151954770"/>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accel="20000" decel="4000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10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4" accel="20000" decel="40000" fill="hold" nodeType="with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1000" fill="hold"/>
                                        <p:tgtEl>
                                          <p:spTgt spid="100"/>
                                        </p:tgtEl>
                                        <p:attrNameLst>
                                          <p:attrName>ppt_x</p:attrName>
                                        </p:attrNameLst>
                                      </p:cBhvr>
                                      <p:tavLst>
                                        <p:tav tm="0">
                                          <p:val>
                                            <p:strVal val="#ppt_x"/>
                                          </p:val>
                                        </p:tav>
                                        <p:tav tm="100000">
                                          <p:val>
                                            <p:strVal val="#ppt_x"/>
                                          </p:val>
                                        </p:tav>
                                      </p:tavLst>
                                    </p:anim>
                                    <p:anim calcmode="lin" valueType="num">
                                      <p:cBhvr additive="base">
                                        <p:cTn id="12" dur="1000" fill="hold"/>
                                        <p:tgtEl>
                                          <p:spTgt spid="100"/>
                                        </p:tgtEl>
                                        <p:attrNameLst>
                                          <p:attrName>ppt_y</p:attrName>
                                        </p:attrNameLst>
                                      </p:cBhvr>
                                      <p:tavLst>
                                        <p:tav tm="0">
                                          <p:val>
                                            <p:strVal val="1+#ppt_h/2"/>
                                          </p:val>
                                        </p:tav>
                                        <p:tav tm="100000">
                                          <p:val>
                                            <p:strVal val="#ppt_y"/>
                                          </p:val>
                                        </p:tav>
                                      </p:tavLst>
                                    </p:anim>
                                  </p:childTnLst>
                                </p:cTn>
                              </p:par>
                              <p:par>
                                <p:cTn id="13" presetID="2" presetClass="entr" presetSubtype="1" accel="20000" decel="40000" fill="hold" nodeType="withEffect">
                                  <p:stCondLst>
                                    <p:cond delay="0"/>
                                  </p:stCondLst>
                                  <p:childTnLst>
                                    <p:set>
                                      <p:cBhvr>
                                        <p:cTn id="14" dur="1" fill="hold">
                                          <p:stCondLst>
                                            <p:cond delay="0"/>
                                          </p:stCondLst>
                                        </p:cTn>
                                        <p:tgtEl>
                                          <p:spTgt spid="94"/>
                                        </p:tgtEl>
                                        <p:attrNameLst>
                                          <p:attrName>style.visibility</p:attrName>
                                        </p:attrNameLst>
                                      </p:cBhvr>
                                      <p:to>
                                        <p:strVal val="visible"/>
                                      </p:to>
                                    </p:set>
                                    <p:anim calcmode="lin" valueType="num">
                                      <p:cBhvr additive="base">
                                        <p:cTn id="15" dur="1000" fill="hold"/>
                                        <p:tgtEl>
                                          <p:spTgt spid="94"/>
                                        </p:tgtEl>
                                        <p:attrNameLst>
                                          <p:attrName>ppt_x</p:attrName>
                                        </p:attrNameLst>
                                      </p:cBhvr>
                                      <p:tavLst>
                                        <p:tav tm="0">
                                          <p:val>
                                            <p:strVal val="#ppt_x"/>
                                          </p:val>
                                        </p:tav>
                                        <p:tav tm="100000">
                                          <p:val>
                                            <p:strVal val="#ppt_x"/>
                                          </p:val>
                                        </p:tav>
                                      </p:tavLst>
                                    </p:anim>
                                    <p:anim calcmode="lin" valueType="num">
                                      <p:cBhvr additive="base">
                                        <p:cTn id="16" dur="1000" fill="hold"/>
                                        <p:tgtEl>
                                          <p:spTgt spid="9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xmlns="" id="{7157D68C-38C7-4FD4-A632-2C8B626173C1}"/>
              </a:ext>
            </a:extLst>
          </p:cNvPr>
          <p:cNvSpPr>
            <a:spLocks noGrp="1"/>
          </p:cNvSpPr>
          <p:nvPr>
            <p:ph type="body" sz="quarter" idx="11"/>
          </p:nvPr>
        </p:nvSpPr>
        <p:spPr>
          <a:xfrm>
            <a:off x="495300" y="-235879"/>
            <a:ext cx="6505509" cy="1512888"/>
          </a:xfrm>
        </p:spPr>
        <p:txBody>
          <a:bodyPr rtlCol="0">
            <a:normAutofit fontScale="85000" lnSpcReduction="10000"/>
          </a:bodyPr>
          <a:lstStyle/>
          <a:p>
            <a:pPr eaLnBrk="1" hangingPunct="1">
              <a:lnSpc>
                <a:spcPct val="200000"/>
              </a:lnSpc>
              <a:defRPr/>
            </a:pPr>
            <a:r>
              <a:rPr lang="en-ZA" dirty="0">
                <a:latin typeface="Arial" panose="020B0604020202020204" pitchFamily="34" charset="0"/>
              </a:rPr>
              <a:t>Admin Budget Expenditure</a:t>
            </a:r>
          </a:p>
        </p:txBody>
      </p:sp>
      <p:sp>
        <p:nvSpPr>
          <p:cNvPr id="94" name="Freeform: Shape 93">
            <a:extLst>
              <a:ext uri="{FF2B5EF4-FFF2-40B4-BE49-F238E27FC236}">
                <a16:creationId xmlns:a16="http://schemas.microsoft.com/office/drawing/2014/main" xmlns="" id="{727AC1D6-8D3A-41E6-B710-67E769A27EC9}"/>
              </a:ext>
            </a:extLst>
          </p:cNvPr>
          <p:cNvSpPr/>
          <p:nvPr/>
        </p:nvSpPr>
        <p:spPr>
          <a:xfrm rot="10800000">
            <a:off x="9548813" y="0"/>
            <a:ext cx="1355725" cy="755650"/>
          </a:xfrm>
          <a:custGeom>
            <a:avLst/>
            <a:gdLst>
              <a:gd name="connsiteX0" fmla="*/ 1890596 w 3781192"/>
              <a:gd name="connsiteY0" fmla="*/ 0 h 2109154"/>
              <a:gd name="connsiteX1" fmla="*/ 3781192 w 3781192"/>
              <a:gd name="connsiteY1" fmla="*/ 1890596 h 2109154"/>
              <a:gd name="connsiteX2" fmla="*/ 3771431 w 3781192"/>
              <a:gd name="connsiteY2" fmla="*/ 2083899 h 2109154"/>
              <a:gd name="connsiteX3" fmla="*/ 3767577 w 3781192"/>
              <a:gd name="connsiteY3" fmla="*/ 2109154 h 2109154"/>
              <a:gd name="connsiteX4" fmla="*/ 13616 w 3781192"/>
              <a:gd name="connsiteY4" fmla="*/ 2109154 h 2109154"/>
              <a:gd name="connsiteX5" fmla="*/ 9761 w 3781192"/>
              <a:gd name="connsiteY5" fmla="*/ 2083899 h 2109154"/>
              <a:gd name="connsiteX6" fmla="*/ 0 w 3781192"/>
              <a:gd name="connsiteY6" fmla="*/ 1890596 h 2109154"/>
              <a:gd name="connsiteX7" fmla="*/ 1890596 w 3781192"/>
              <a:gd name="connsiteY7" fmla="*/ 0 h 210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81192" h="2109154">
                <a:moveTo>
                  <a:pt x="1890596" y="0"/>
                </a:moveTo>
                <a:cubicBezTo>
                  <a:pt x="2934743" y="0"/>
                  <a:pt x="3781192" y="846449"/>
                  <a:pt x="3781192" y="1890596"/>
                </a:cubicBezTo>
                <a:cubicBezTo>
                  <a:pt x="3781192" y="1955855"/>
                  <a:pt x="3777886" y="2020342"/>
                  <a:pt x="3771431" y="2083899"/>
                </a:cubicBezTo>
                <a:lnTo>
                  <a:pt x="3767577" y="2109154"/>
                </a:lnTo>
                <a:lnTo>
                  <a:pt x="13616" y="2109154"/>
                </a:lnTo>
                <a:lnTo>
                  <a:pt x="9761" y="2083899"/>
                </a:lnTo>
                <a:cubicBezTo>
                  <a:pt x="3307" y="2020342"/>
                  <a:pt x="0" y="1955855"/>
                  <a:pt x="0" y="1890596"/>
                </a:cubicBezTo>
                <a:cubicBezTo>
                  <a:pt x="0" y="846449"/>
                  <a:pt x="846449" y="0"/>
                  <a:pt x="18905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0" name="Graphic 536" descr="Line arrow: Straight">
            <a:extLst>
              <a:ext uri="{FF2B5EF4-FFF2-40B4-BE49-F238E27FC236}">
                <a16:creationId xmlns:a16="http://schemas.microsoft.com/office/drawing/2014/main" xmlns="" id="{0044F6CC-0EEE-4422-BD2D-9AA3280F2551}"/>
              </a:ext>
            </a:extLst>
          </p:cNvPr>
          <p:cNvSpPr>
            <a:spLocks/>
          </p:cNvSpPr>
          <p:nvPr/>
        </p:nvSpPr>
        <p:spPr bwMode="auto">
          <a:xfrm rot="10800000">
            <a:off x="7620000" y="6062663"/>
            <a:ext cx="227013" cy="85725"/>
          </a:xfrm>
          <a:custGeom>
            <a:avLst/>
            <a:gdLst>
              <a:gd name="T0" fmla="*/ 101620 w 334612"/>
              <a:gd name="T1" fmla="*/ 16589 h 126922"/>
              <a:gd name="T2" fmla="*/ 12194 w 334612"/>
              <a:gd name="T3" fmla="*/ 16589 h 126922"/>
              <a:gd name="T4" fmla="*/ 22835 w 334612"/>
              <a:gd name="T5" fmla="*/ 6043 h 126922"/>
              <a:gd name="T6" fmla="*/ 22835 w 334612"/>
              <a:gd name="T7" fmla="*/ 1066 h 126922"/>
              <a:gd name="T8" fmla="*/ 17813 w 334612"/>
              <a:gd name="T9" fmla="*/ 1066 h 126922"/>
              <a:gd name="T10" fmla="*/ 1076 w 334612"/>
              <a:gd name="T11" fmla="*/ 17655 h 126922"/>
              <a:gd name="T12" fmla="*/ 1076 w 334612"/>
              <a:gd name="T13" fmla="*/ 22632 h 126922"/>
              <a:gd name="T14" fmla="*/ 17813 w 334612"/>
              <a:gd name="T15" fmla="*/ 39221 h 126922"/>
              <a:gd name="T16" fmla="*/ 20324 w 334612"/>
              <a:gd name="T17" fmla="*/ 40286 h 126922"/>
              <a:gd name="T18" fmla="*/ 22835 w 334612"/>
              <a:gd name="T19" fmla="*/ 39221 h 126922"/>
              <a:gd name="T20" fmla="*/ 22835 w 334612"/>
              <a:gd name="T21" fmla="*/ 34244 h 126922"/>
              <a:gd name="T22" fmla="*/ 12194 w 334612"/>
              <a:gd name="T23" fmla="*/ 23698 h 126922"/>
              <a:gd name="T24" fmla="*/ 101620 w 334612"/>
              <a:gd name="T25" fmla="*/ 23698 h 126922"/>
              <a:gd name="T26" fmla="*/ 105207 w 334612"/>
              <a:gd name="T27" fmla="*/ 20144 h 126922"/>
              <a:gd name="T28" fmla="*/ 101620 w 334612"/>
              <a:gd name="T29" fmla="*/ 16589 h 12692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34612" h="126922">
                <a:moveTo>
                  <a:pt x="326921" y="53846"/>
                </a:moveTo>
                <a:lnTo>
                  <a:pt x="39230" y="53846"/>
                </a:lnTo>
                <a:lnTo>
                  <a:pt x="73461" y="19615"/>
                </a:lnTo>
                <a:cubicBezTo>
                  <a:pt x="78076" y="15000"/>
                  <a:pt x="78076" y="7692"/>
                  <a:pt x="73461" y="3462"/>
                </a:cubicBezTo>
                <a:cubicBezTo>
                  <a:pt x="68846" y="-1154"/>
                  <a:pt x="61538" y="-1154"/>
                  <a:pt x="57307" y="3462"/>
                </a:cubicBezTo>
                <a:lnTo>
                  <a:pt x="3462" y="57307"/>
                </a:lnTo>
                <a:cubicBezTo>
                  <a:pt x="-1154" y="61923"/>
                  <a:pt x="-1154" y="69230"/>
                  <a:pt x="3462" y="73461"/>
                </a:cubicBezTo>
                <a:lnTo>
                  <a:pt x="57307" y="127307"/>
                </a:lnTo>
                <a:cubicBezTo>
                  <a:pt x="59615" y="129614"/>
                  <a:pt x="62692" y="130768"/>
                  <a:pt x="65384" y="130768"/>
                </a:cubicBezTo>
                <a:cubicBezTo>
                  <a:pt x="68076" y="130768"/>
                  <a:pt x="71153" y="129614"/>
                  <a:pt x="73461" y="127307"/>
                </a:cubicBezTo>
                <a:cubicBezTo>
                  <a:pt x="78076" y="122691"/>
                  <a:pt x="78076" y="115384"/>
                  <a:pt x="73461" y="111153"/>
                </a:cubicBezTo>
                <a:lnTo>
                  <a:pt x="39230" y="76923"/>
                </a:lnTo>
                <a:lnTo>
                  <a:pt x="326921" y="76923"/>
                </a:lnTo>
                <a:cubicBezTo>
                  <a:pt x="333459" y="76923"/>
                  <a:pt x="338459" y="71923"/>
                  <a:pt x="338459" y="65384"/>
                </a:cubicBezTo>
                <a:cubicBezTo>
                  <a:pt x="338459" y="58846"/>
                  <a:pt x="333459" y="53846"/>
                  <a:pt x="326921" y="53846"/>
                </a:cubicBezTo>
                <a:close/>
              </a:path>
            </a:pathLst>
          </a:custGeom>
          <a:solidFill>
            <a:schemeClr val="bg2"/>
          </a:solidFill>
          <a:ln>
            <a:noFill/>
          </a:ln>
          <a:extLst>
            <a:ext uri="{91240B29-F687-4F45-9708-019B960494DF}">
              <a14:hiddenLine xmlns:a14="http://schemas.microsoft.com/office/drawing/2010/main" xmlns="" w="3770" cap="flat">
                <a:solidFill>
                  <a:srgbClr val="000000"/>
                </a:solidFill>
                <a:prstDash val="solid"/>
                <a:miter lim="800000"/>
                <a:headEnd/>
                <a:tailEnd/>
              </a14:hiddenLine>
            </a:ext>
          </a:extLst>
        </p:spPr>
        <p:txBody>
          <a:bodyPr anchor="ctr"/>
          <a:lstStyle/>
          <a:p>
            <a:endParaRPr lang="en-US"/>
          </a:p>
        </p:txBody>
      </p:sp>
      <p:sp>
        <p:nvSpPr>
          <p:cNvPr id="2" name="Rectangle 1">
            <a:extLst>
              <a:ext uri="{FF2B5EF4-FFF2-40B4-BE49-F238E27FC236}">
                <a16:creationId xmlns:a16="http://schemas.microsoft.com/office/drawing/2014/main" xmlns="" id="{274EB45D-9644-4870-A3FF-EE6D76DD0CBC}"/>
              </a:ext>
            </a:extLst>
          </p:cNvPr>
          <p:cNvSpPr/>
          <p:nvPr/>
        </p:nvSpPr>
        <p:spPr>
          <a:xfrm>
            <a:off x="61913" y="2940050"/>
            <a:ext cx="866775" cy="8419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xmlns="" id="{B55B0C26-435B-4DFC-B5D1-C87C2058C7F1}"/>
              </a:ext>
            </a:extLst>
          </p:cNvPr>
          <p:cNvGraphicFramePr>
            <a:graphicFrameLocks noGrp="1"/>
          </p:cNvGraphicFramePr>
          <p:nvPr/>
        </p:nvGraphicFramePr>
        <p:xfrm>
          <a:off x="410459" y="1026717"/>
          <a:ext cx="11169650" cy="4434136"/>
        </p:xfrm>
        <a:graphic>
          <a:graphicData uri="http://schemas.openxmlformats.org/drawingml/2006/table">
            <a:tbl>
              <a:tblPr>
                <a:tableStyleId>{5C22544A-7EE6-4342-B048-85BDC9FD1C3A}</a:tableStyleId>
              </a:tblPr>
              <a:tblGrid>
                <a:gridCol w="1908535">
                  <a:extLst>
                    <a:ext uri="{9D8B030D-6E8A-4147-A177-3AD203B41FA5}">
                      <a16:colId xmlns:a16="http://schemas.microsoft.com/office/drawing/2014/main" xmlns="" val="3904102372"/>
                    </a:ext>
                  </a:extLst>
                </a:gridCol>
                <a:gridCol w="1778665">
                  <a:extLst>
                    <a:ext uri="{9D8B030D-6E8A-4147-A177-3AD203B41FA5}">
                      <a16:colId xmlns:a16="http://schemas.microsoft.com/office/drawing/2014/main" xmlns="" val="1169665618"/>
                    </a:ext>
                  </a:extLst>
                </a:gridCol>
                <a:gridCol w="2194761">
                  <a:extLst>
                    <a:ext uri="{9D8B030D-6E8A-4147-A177-3AD203B41FA5}">
                      <a16:colId xmlns:a16="http://schemas.microsoft.com/office/drawing/2014/main" xmlns="" val="1712680832"/>
                    </a:ext>
                  </a:extLst>
                </a:gridCol>
                <a:gridCol w="1762563">
                  <a:extLst>
                    <a:ext uri="{9D8B030D-6E8A-4147-A177-3AD203B41FA5}">
                      <a16:colId xmlns:a16="http://schemas.microsoft.com/office/drawing/2014/main" xmlns="" val="4091316983"/>
                    </a:ext>
                  </a:extLst>
                </a:gridCol>
                <a:gridCol w="1762563">
                  <a:extLst>
                    <a:ext uri="{9D8B030D-6E8A-4147-A177-3AD203B41FA5}">
                      <a16:colId xmlns:a16="http://schemas.microsoft.com/office/drawing/2014/main" xmlns="" val="3135120792"/>
                    </a:ext>
                  </a:extLst>
                </a:gridCol>
                <a:gridCol w="1762563">
                  <a:extLst>
                    <a:ext uri="{9D8B030D-6E8A-4147-A177-3AD203B41FA5}">
                      <a16:colId xmlns:a16="http://schemas.microsoft.com/office/drawing/2014/main" xmlns="" val="2616055836"/>
                    </a:ext>
                  </a:extLst>
                </a:gridCol>
              </a:tblGrid>
              <a:tr h="392342">
                <a:tc>
                  <a:txBody>
                    <a:bodyPr/>
                    <a:lstStyle/>
                    <a:p>
                      <a:pPr algn="l" fontAlgn="b"/>
                      <a:r>
                        <a:rPr lang="en-US" sz="1400" u="none" strike="noStrike" dirty="0">
                          <a:effectLst/>
                        </a:rPr>
                        <a:t> </a:t>
                      </a:r>
                      <a:endParaRPr lang="en-US" sz="1400" b="0"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gridSpan="5">
                  <a:txBody>
                    <a:bodyPr/>
                    <a:lstStyle/>
                    <a:p>
                      <a:pPr algn="ctr" fontAlgn="b"/>
                      <a:r>
                        <a:rPr lang="en-US" sz="1400" b="1" u="none" strike="noStrike" dirty="0" err="1">
                          <a:effectLst/>
                        </a:rPr>
                        <a:t>R’Million</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662734403"/>
                  </a:ext>
                </a:extLst>
              </a:tr>
              <a:tr h="456225">
                <a:tc>
                  <a:txBody>
                    <a:bodyPr/>
                    <a:lstStyle/>
                    <a:p>
                      <a:pPr algn="l" fontAlgn="b"/>
                      <a:r>
                        <a:rPr lang="en-US" sz="1400" u="none" strike="noStrike">
                          <a:effectLst/>
                        </a:rPr>
                        <a:t> </a:t>
                      </a:r>
                      <a:endParaRPr lang="en-US" sz="1400" b="0" i="0" u="none" strike="noStrike">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400" b="1" u="none" strike="noStrike">
                          <a:effectLst/>
                        </a:rPr>
                        <a:t>2020/21</a:t>
                      </a:r>
                      <a:endParaRPr lang="en-US" sz="1400" b="1" i="0" u="none" strike="noStrike">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400" b="1" u="none" strike="noStrike" dirty="0">
                          <a:effectLst/>
                        </a:rPr>
                        <a:t>2021/22 </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US" sz="1400" b="1" u="none" strike="noStrike" dirty="0">
                          <a:effectLst/>
                        </a:rPr>
                        <a:t>2022/23 Original budget before misters approval to use recoveries</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ctr" fontAlgn="b"/>
                      <a:r>
                        <a:rPr lang="en-ZA" sz="1400" b="1" u="none" strike="noStrike" kern="1200" dirty="0">
                          <a:solidFill>
                            <a:schemeClr val="dk1"/>
                          </a:solidFill>
                          <a:effectLst/>
                          <a:latin typeface="+mn-lt"/>
                          <a:ea typeface="+mn-ea"/>
                          <a:cs typeface="+mn-cs"/>
                        </a:rPr>
                        <a:t>Actual</a:t>
                      </a:r>
                    </a:p>
                    <a:p>
                      <a:pPr algn="ctr" fontAlgn="b"/>
                      <a:r>
                        <a:rPr lang="en-ZA" sz="1400" b="1" u="none" strike="noStrike" kern="1200" dirty="0">
                          <a:solidFill>
                            <a:schemeClr val="dk1"/>
                          </a:solidFill>
                          <a:effectLst/>
                          <a:latin typeface="+mn-lt"/>
                          <a:ea typeface="+mn-ea"/>
                          <a:cs typeface="+mn-cs"/>
                        </a:rPr>
                        <a:t>2022/23</a:t>
                      </a:r>
                      <a:endParaRPr lang="en-US" sz="1400" b="1" u="none" strike="noStrike" kern="1200" dirty="0">
                        <a:solidFill>
                          <a:schemeClr val="dk1"/>
                        </a:solidFill>
                        <a:effectLst/>
                        <a:latin typeface="+mn-lt"/>
                        <a:ea typeface="+mn-ea"/>
                        <a:cs typeface="+mn-cs"/>
                      </a:endParaRPr>
                    </a:p>
                  </a:txBody>
                  <a:tcPr marL="7620" marR="7620" marT="7620" marB="0" anchor="b">
                    <a:solidFill>
                      <a:srgbClr val="FFC000"/>
                    </a:solidFill>
                  </a:tcPr>
                </a:tc>
                <a:tc>
                  <a:txBody>
                    <a:bodyPr/>
                    <a:lstStyle/>
                    <a:p>
                      <a:pPr algn="ctr" fontAlgn="b"/>
                      <a:r>
                        <a:rPr lang="en-US" sz="1400" b="1" u="none" strike="noStrike" dirty="0">
                          <a:effectLst/>
                        </a:rPr>
                        <a:t>2023/24</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extLst>
                  <a:ext uri="{0D108BD9-81ED-4DB2-BD59-A6C34878D82A}">
                    <a16:rowId xmlns:a16="http://schemas.microsoft.com/office/drawing/2014/main" xmlns="" val="3287251137"/>
                  </a:ext>
                </a:extLst>
              </a:tr>
              <a:tr h="392342">
                <a:tc>
                  <a:txBody>
                    <a:bodyPr/>
                    <a:lstStyle/>
                    <a:p>
                      <a:pPr algn="l" fontAlgn="b"/>
                      <a:r>
                        <a:rPr lang="en-US" sz="1400" u="none" strike="noStrike">
                          <a:effectLst/>
                        </a:rPr>
                        <a:t>Salaries</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rPr>
                        <a:t>213.1</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191.4</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227.1</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u="none" strike="noStrike" kern="1200" dirty="0">
                          <a:solidFill>
                            <a:schemeClr val="dk1"/>
                          </a:solidFill>
                          <a:effectLst/>
                          <a:latin typeface="+mn-lt"/>
                          <a:ea typeface="+mn-ea"/>
                          <a:cs typeface="+mn-cs"/>
                        </a:rPr>
                        <a:t>182</a:t>
                      </a:r>
                      <a:endParaRPr lang="en-US" sz="1400" u="none" strike="noStrike" kern="1200" dirty="0">
                        <a:solidFill>
                          <a:schemeClr val="dk1"/>
                        </a:solidFill>
                        <a:effectLst/>
                        <a:latin typeface="+mn-lt"/>
                        <a:ea typeface="+mn-ea"/>
                        <a:cs typeface="+mn-cs"/>
                      </a:endParaRPr>
                    </a:p>
                  </a:txBody>
                  <a:tcPr marL="7620" marR="7620" marT="7620" marB="0" anchor="b"/>
                </a:tc>
                <a:tc>
                  <a:txBody>
                    <a:bodyPr/>
                    <a:lstStyle/>
                    <a:p>
                      <a:pPr algn="r" fontAlgn="b"/>
                      <a:r>
                        <a:rPr lang="en-US" sz="1400" u="none" strike="noStrike" dirty="0">
                          <a:effectLst/>
                        </a:rPr>
                        <a:t>224.1</a:t>
                      </a:r>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200385607"/>
                  </a:ext>
                </a:extLst>
              </a:tr>
              <a:tr h="392342">
                <a:tc>
                  <a:txBody>
                    <a:bodyPr/>
                    <a:lstStyle/>
                    <a:p>
                      <a:pPr algn="l" fontAlgn="b"/>
                      <a:r>
                        <a:rPr lang="en-US" sz="1400" u="none" strike="noStrike">
                          <a:effectLst/>
                        </a:rPr>
                        <a:t>Agency</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rPr>
                        <a:t>30.4</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14.3</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28.0</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u="none" strike="noStrike" kern="1200" dirty="0">
                          <a:solidFill>
                            <a:schemeClr val="dk1"/>
                          </a:solidFill>
                          <a:effectLst/>
                          <a:latin typeface="+mn-lt"/>
                          <a:ea typeface="+mn-ea"/>
                          <a:cs typeface="+mn-cs"/>
                        </a:rPr>
                        <a:t>36.4</a:t>
                      </a:r>
                      <a:endParaRPr lang="en-US" sz="1400" u="none" strike="noStrike" kern="1200" dirty="0">
                        <a:solidFill>
                          <a:schemeClr val="dk1"/>
                        </a:solidFill>
                        <a:effectLst/>
                        <a:latin typeface="+mn-lt"/>
                        <a:ea typeface="+mn-ea"/>
                        <a:cs typeface="+mn-cs"/>
                      </a:endParaRPr>
                    </a:p>
                  </a:txBody>
                  <a:tcPr marL="7620" marR="7620" marT="7620" marB="0" anchor="b"/>
                </a:tc>
                <a:tc>
                  <a:txBody>
                    <a:bodyPr/>
                    <a:lstStyle/>
                    <a:p>
                      <a:pPr algn="r" fontAlgn="b"/>
                      <a:r>
                        <a:rPr lang="en-US" sz="1400" u="none" strike="noStrike" dirty="0">
                          <a:effectLst/>
                        </a:rPr>
                        <a:t>50.6</a:t>
                      </a:r>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208517775"/>
                  </a:ext>
                </a:extLst>
              </a:tr>
              <a:tr h="392342">
                <a:tc>
                  <a:txBody>
                    <a:bodyPr/>
                    <a:lstStyle/>
                    <a:p>
                      <a:pPr algn="l" fontAlgn="b"/>
                      <a:r>
                        <a:rPr lang="en-US" sz="1400" u="none" strike="noStrike">
                          <a:effectLst/>
                        </a:rPr>
                        <a:t>Consultants</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rPr>
                        <a:t>33.2</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63.3</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63.6</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u="none" strike="noStrike" kern="1200" dirty="0">
                          <a:solidFill>
                            <a:schemeClr val="dk1"/>
                          </a:solidFill>
                          <a:effectLst/>
                          <a:latin typeface="+mn-lt"/>
                          <a:ea typeface="+mn-ea"/>
                          <a:cs typeface="+mn-cs"/>
                        </a:rPr>
                        <a:t>46.5</a:t>
                      </a:r>
                      <a:endParaRPr lang="en-US" sz="1400" u="none" strike="noStrike" kern="1200" dirty="0">
                        <a:solidFill>
                          <a:schemeClr val="dk1"/>
                        </a:solidFill>
                        <a:effectLst/>
                        <a:latin typeface="+mn-lt"/>
                        <a:ea typeface="+mn-ea"/>
                        <a:cs typeface="+mn-cs"/>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50.1</a:t>
                      </a:r>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99023912"/>
                  </a:ext>
                </a:extLst>
              </a:tr>
              <a:tr h="392342">
                <a:tc>
                  <a:txBody>
                    <a:bodyPr/>
                    <a:lstStyle/>
                    <a:p>
                      <a:pPr algn="l" fontAlgn="b"/>
                      <a:r>
                        <a:rPr lang="en-US" sz="1400" u="none" strike="noStrike">
                          <a:effectLst/>
                        </a:rPr>
                        <a:t>Travel</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a:effectLst/>
                        </a:rPr>
                        <a:t>8.4</a:t>
                      </a:r>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6.3</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2.2</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u="none" strike="noStrike" kern="1200" dirty="0">
                          <a:solidFill>
                            <a:schemeClr val="dk1"/>
                          </a:solidFill>
                          <a:effectLst/>
                          <a:latin typeface="+mn-lt"/>
                          <a:ea typeface="+mn-ea"/>
                          <a:cs typeface="+mn-cs"/>
                        </a:rPr>
                        <a:t>18.6</a:t>
                      </a:r>
                      <a:endParaRPr lang="en-US" sz="1400" u="none" strike="noStrike" kern="1200" dirty="0">
                        <a:solidFill>
                          <a:schemeClr val="dk1"/>
                        </a:solidFill>
                        <a:effectLst/>
                        <a:latin typeface="+mn-lt"/>
                        <a:ea typeface="+mn-ea"/>
                        <a:cs typeface="+mn-cs"/>
                      </a:endParaRPr>
                    </a:p>
                  </a:txBody>
                  <a:tcPr marL="7620" marR="7620" marT="7620" marB="0" anchor="b"/>
                </a:tc>
                <a:tc>
                  <a:txBody>
                    <a:bodyPr/>
                    <a:lstStyle/>
                    <a:p>
                      <a:pPr algn="r" fontAlgn="b"/>
                      <a:r>
                        <a:rPr lang="en-US" sz="1400" u="none" strike="noStrike" dirty="0">
                          <a:effectLst/>
                        </a:rPr>
                        <a:t>7</a:t>
                      </a:r>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2482843902"/>
                  </a:ext>
                </a:extLst>
              </a:tr>
              <a:tr h="392342">
                <a:tc>
                  <a:txBody>
                    <a:bodyPr/>
                    <a:lstStyle/>
                    <a:p>
                      <a:pPr algn="l" fontAlgn="b"/>
                      <a:r>
                        <a:rPr lang="en-US" sz="1400" u="none" strike="noStrike" dirty="0">
                          <a:effectLst/>
                        </a:rPr>
                        <a:t>Other</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400" u="none" strike="noStrike" dirty="0">
                          <a:effectLst/>
                        </a:rPr>
                        <a:t>50.9</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7</a:t>
                      </a:r>
                      <a:r>
                        <a:rPr lang="en-US" sz="1400" b="0" i="0" u="none" strike="noStrike" dirty="0">
                          <a:solidFill>
                            <a:srgbClr val="000000"/>
                          </a:solidFill>
                          <a:effectLst/>
                          <a:latin typeface="Calibri" panose="020F0502020204030204" pitchFamily="34" charset="0"/>
                        </a:rPr>
                        <a:t>8.4</a:t>
                      </a:r>
                    </a:p>
                  </a:txBody>
                  <a:tcPr marL="7620" marR="7620" marT="7620" marB="0" anchor="b"/>
                </a:tc>
                <a:tc>
                  <a:txBody>
                    <a:bodyPr/>
                    <a:lstStyle/>
                    <a:p>
                      <a:pPr algn="r" fontAlgn="b"/>
                      <a:r>
                        <a:rPr lang="en-US" sz="1400" u="none" strike="noStrike" dirty="0">
                          <a:effectLst/>
                        </a:rPr>
                        <a:t>90.2</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ZA" sz="1400" u="none" strike="noStrike" kern="1200" dirty="0">
                          <a:solidFill>
                            <a:schemeClr val="dk1"/>
                          </a:solidFill>
                          <a:effectLst/>
                          <a:latin typeface="+mn-lt"/>
                          <a:ea typeface="+mn-ea"/>
                          <a:cs typeface="+mn-cs"/>
                        </a:rPr>
                        <a:t>120.5</a:t>
                      </a:r>
                      <a:endParaRPr lang="en-US" sz="1400" u="none" strike="noStrike" kern="1200" dirty="0">
                        <a:solidFill>
                          <a:schemeClr val="dk1"/>
                        </a:solidFill>
                        <a:effectLst/>
                        <a:latin typeface="+mn-lt"/>
                        <a:ea typeface="+mn-ea"/>
                        <a:cs typeface="+mn-cs"/>
                      </a:endParaRPr>
                    </a:p>
                  </a:txBody>
                  <a:tcPr marL="7620" marR="7620" marT="7620" marB="0" anchor="b"/>
                </a:tc>
                <a:tc>
                  <a:txBody>
                    <a:bodyPr/>
                    <a:lstStyle/>
                    <a:p>
                      <a:pPr algn="r" fontAlgn="b"/>
                      <a:r>
                        <a:rPr lang="en-ZA" sz="1400" b="0" i="0" u="none" strike="noStrike" dirty="0">
                          <a:solidFill>
                            <a:srgbClr val="000000"/>
                          </a:solidFill>
                          <a:effectLst/>
                          <a:latin typeface="Calibri" panose="020F0502020204030204" pitchFamily="34" charset="0"/>
                        </a:rPr>
                        <a:t>13.2</a:t>
                      </a:r>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790631594"/>
                  </a:ext>
                </a:extLst>
              </a:tr>
              <a:tr h="392342">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US" sz="1400" b="1" u="sng" strike="noStrike" dirty="0">
                          <a:effectLst/>
                        </a:rPr>
                        <a:t>336</a:t>
                      </a:r>
                      <a:endParaRPr lang="en-US" sz="14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US" sz="1400" b="1" u="sng" strike="noStrike" dirty="0">
                          <a:effectLst/>
                        </a:rPr>
                        <a:t>353.7</a:t>
                      </a:r>
                      <a:endParaRPr lang="en-US" sz="14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US" sz="1400" b="1" u="sng" strike="noStrike" dirty="0">
                          <a:effectLst/>
                        </a:rPr>
                        <a:t>411.1</a:t>
                      </a:r>
                      <a:endParaRPr lang="en-US" sz="14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tc>
                  <a:txBody>
                    <a:bodyPr/>
                    <a:lstStyle/>
                    <a:p>
                      <a:pPr algn="r" fontAlgn="b"/>
                      <a:r>
                        <a:rPr lang="en-ZA" sz="1400" b="1" u="sng" strike="noStrike" kern="1200" dirty="0">
                          <a:solidFill>
                            <a:schemeClr val="dk1"/>
                          </a:solidFill>
                          <a:effectLst/>
                          <a:latin typeface="+mn-lt"/>
                          <a:ea typeface="+mn-ea"/>
                          <a:cs typeface="+mn-cs"/>
                        </a:rPr>
                        <a:t>404</a:t>
                      </a:r>
                      <a:endParaRPr lang="en-US" sz="1400" b="1" u="sng" strike="noStrike" kern="1200" dirty="0">
                        <a:solidFill>
                          <a:schemeClr val="dk1"/>
                        </a:solidFill>
                        <a:effectLst/>
                        <a:latin typeface="+mn-lt"/>
                        <a:ea typeface="+mn-ea"/>
                        <a:cs typeface="+mn-cs"/>
                      </a:endParaRPr>
                    </a:p>
                  </a:txBody>
                  <a:tcPr marL="7620" marR="7620" marT="7620" marB="0" anchor="b">
                    <a:solidFill>
                      <a:srgbClr val="FFC000"/>
                    </a:solidFill>
                  </a:tcPr>
                </a:tc>
                <a:tc>
                  <a:txBody>
                    <a:bodyPr/>
                    <a:lstStyle/>
                    <a:p>
                      <a:pPr algn="r" fontAlgn="b"/>
                      <a:r>
                        <a:rPr lang="en-US" sz="1400" b="1" u="sng" strike="noStrike" dirty="0">
                          <a:effectLst/>
                        </a:rPr>
                        <a:t>318.6</a:t>
                      </a:r>
                      <a:endParaRPr lang="en-US" sz="1400" b="1" i="0" u="sng" strike="noStrike" dirty="0">
                        <a:solidFill>
                          <a:srgbClr val="000000"/>
                        </a:solidFill>
                        <a:effectLst/>
                        <a:latin typeface="Calibri" panose="020F0502020204030204" pitchFamily="34" charset="0"/>
                      </a:endParaRPr>
                    </a:p>
                  </a:txBody>
                  <a:tcPr marL="7620" marR="7620" marT="7620" marB="0" anchor="b">
                    <a:solidFill>
                      <a:srgbClr val="FFC000"/>
                    </a:solidFill>
                  </a:tcPr>
                </a:tc>
                <a:extLst>
                  <a:ext uri="{0D108BD9-81ED-4DB2-BD59-A6C34878D82A}">
                    <a16:rowId xmlns:a16="http://schemas.microsoft.com/office/drawing/2014/main" xmlns="" val="11628978"/>
                  </a:ext>
                </a:extLst>
              </a:tr>
              <a:tr h="392342">
                <a:tc>
                  <a:txBody>
                    <a:bodyPr/>
                    <a:lstStyle/>
                    <a:p>
                      <a:pPr marL="0" algn="l" defTabSz="914318" rtl="0" eaLnBrk="1" fontAlgn="b" latinLnBrk="0" hangingPunct="1"/>
                      <a:r>
                        <a:rPr lang="en-ZA" sz="1400" u="none" strike="noStrike" kern="1200" dirty="0">
                          <a:solidFill>
                            <a:schemeClr val="dk1"/>
                          </a:solidFill>
                          <a:effectLst/>
                          <a:latin typeface="+mn-lt"/>
                          <a:ea typeface="+mn-ea"/>
                          <a:cs typeface="+mn-cs"/>
                        </a:rPr>
                        <a:t>I</a:t>
                      </a:r>
                      <a:r>
                        <a:rPr lang="en-US" sz="1400" u="none" strike="noStrike" kern="1200" dirty="0">
                          <a:solidFill>
                            <a:schemeClr val="dk1"/>
                          </a:solidFill>
                          <a:effectLst/>
                          <a:latin typeface="+mn-lt"/>
                          <a:ea typeface="+mn-ea"/>
                          <a:cs typeface="+mn-cs"/>
                        </a:rPr>
                        <a:t>CT Earmarked funds</a:t>
                      </a:r>
                    </a:p>
                  </a:txBody>
                  <a:tcPr marL="7620" marR="7620" marT="7620" marB="0" anchor="b">
                    <a:solidFill>
                      <a:schemeClr val="accent1">
                        <a:lumMod val="20000"/>
                        <a:lumOff val="80000"/>
                      </a:schemeClr>
                    </a:solidFill>
                  </a:tcPr>
                </a:tc>
                <a:tc>
                  <a:txBody>
                    <a:bodyPr/>
                    <a:lstStyle/>
                    <a:p>
                      <a:pPr marL="0" algn="l" defTabSz="914318" rtl="0" eaLnBrk="1" fontAlgn="b" latinLnBrk="0" hangingPunct="1"/>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65</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119</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28</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91</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xmlns="" val="2455543801"/>
                  </a:ext>
                </a:extLst>
              </a:tr>
              <a:tr h="392342">
                <a:tc>
                  <a:txBody>
                    <a:bodyPr/>
                    <a:lstStyle/>
                    <a:p>
                      <a:pPr marL="0" algn="l" defTabSz="914318" rtl="0" eaLnBrk="1" fontAlgn="b" latinLnBrk="0" hangingPunct="1"/>
                      <a:r>
                        <a:rPr lang="en-ZA" sz="1400" u="none" strike="noStrike" kern="1200" dirty="0">
                          <a:solidFill>
                            <a:schemeClr val="dk1"/>
                          </a:solidFill>
                          <a:effectLst/>
                          <a:latin typeface="+mn-lt"/>
                          <a:ea typeface="+mn-ea"/>
                          <a:cs typeface="+mn-cs"/>
                        </a:rPr>
                        <a:t>Roll over of admin funds</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l" defTabSz="914318" rtl="0" eaLnBrk="1" fontAlgn="b" latinLnBrk="0" hangingPunct="1"/>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tc>
                  <a:txBody>
                    <a:bodyPr/>
                    <a:lstStyle/>
                    <a:p>
                      <a:pPr marL="0" algn="r" defTabSz="914318" rtl="0" eaLnBrk="1" fontAlgn="b" latinLnBrk="0" hangingPunct="1"/>
                      <a:r>
                        <a:rPr lang="en-ZA" sz="1400" u="none" strike="noStrike" kern="1200" dirty="0">
                          <a:solidFill>
                            <a:schemeClr val="dk1"/>
                          </a:solidFill>
                          <a:effectLst/>
                          <a:latin typeface="+mn-lt"/>
                          <a:ea typeface="+mn-ea"/>
                          <a:cs typeface="+mn-cs"/>
                        </a:rPr>
                        <a:t>181</a:t>
                      </a:r>
                      <a:endParaRPr lang="en-US" sz="1400" u="none" strike="noStrike" kern="1200" dirty="0">
                        <a:solidFill>
                          <a:schemeClr val="dk1"/>
                        </a:solidFill>
                        <a:effectLst/>
                        <a:latin typeface="+mn-lt"/>
                        <a:ea typeface="+mn-ea"/>
                        <a:cs typeface="+mn-cs"/>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xmlns="" val="403479037"/>
                  </a:ext>
                </a:extLst>
              </a:tr>
            </a:tbl>
          </a:graphicData>
        </a:graphic>
      </p:graphicFrame>
      <p:sp>
        <p:nvSpPr>
          <p:cNvPr id="4" name="TextBox 3">
            <a:extLst>
              <a:ext uri="{FF2B5EF4-FFF2-40B4-BE49-F238E27FC236}">
                <a16:creationId xmlns:a16="http://schemas.microsoft.com/office/drawing/2014/main" xmlns="" id="{0E28CD69-DBCC-47E9-AF0B-813FBBAA7442}"/>
              </a:ext>
            </a:extLst>
          </p:cNvPr>
          <p:cNvSpPr txBox="1"/>
          <p:nvPr/>
        </p:nvSpPr>
        <p:spPr>
          <a:xfrm>
            <a:off x="917541" y="5433599"/>
            <a:ext cx="11274459" cy="1365365"/>
          </a:xfrm>
          <a:prstGeom prst="rect">
            <a:avLst/>
          </a:prstGeom>
          <a:noFill/>
        </p:spPr>
        <p:txBody>
          <a:bodyPr wrap="square" lIns="0" tIns="36000" rIns="216000" bIns="36000" rtlCol="0">
            <a:spAutoFit/>
          </a:bodyPr>
          <a:lstStyle/>
          <a:p>
            <a:pPr marL="285750" indent="-285750" algn="l">
              <a:buFont typeface="Arial" panose="020B0604020202020204" pitchFamily="34" charset="0"/>
              <a:buChar char="•"/>
            </a:pPr>
            <a:r>
              <a:rPr lang="en-US" sz="1400" b="1" dirty="0">
                <a:latin typeface="Arial" panose="020B0604020202020204" pitchFamily="34" charset="0"/>
              </a:rPr>
              <a:t>Compensation of employees </a:t>
            </a:r>
            <a:r>
              <a:rPr lang="en-US" sz="1400" dirty="0">
                <a:latin typeface="Arial" panose="020B0604020202020204" pitchFamily="34" charset="0"/>
              </a:rPr>
              <a:t>– Salaries constitutes 70% of the Admin budget (2023/24)</a:t>
            </a:r>
          </a:p>
          <a:p>
            <a:pPr marL="285750" indent="-285750" algn="l">
              <a:buFont typeface="Arial" panose="020B0604020202020204" pitchFamily="34" charset="0"/>
              <a:buChar char="•"/>
            </a:pPr>
            <a:r>
              <a:rPr lang="en-US" sz="1400" b="1" dirty="0">
                <a:latin typeface="Arial" panose="020B0604020202020204" pitchFamily="34" charset="0"/>
              </a:rPr>
              <a:t>Agency and support service- </a:t>
            </a:r>
            <a:r>
              <a:rPr lang="en-US" sz="1400" dirty="0">
                <a:latin typeface="Arial" panose="020B0604020202020204" pitchFamily="34" charset="0"/>
              </a:rPr>
              <a:t>includes the cost of debt collection </a:t>
            </a:r>
          </a:p>
          <a:p>
            <a:pPr marL="285750" indent="-285750" algn="l">
              <a:buFont typeface="Arial" panose="020B0604020202020204" pitchFamily="34" charset="0"/>
              <a:buChar char="•"/>
            </a:pPr>
            <a:r>
              <a:rPr lang="en-US" sz="1400" b="1" dirty="0">
                <a:latin typeface="Arial" panose="020B0604020202020204" pitchFamily="34" charset="0"/>
              </a:rPr>
              <a:t>Consultants </a:t>
            </a:r>
            <a:r>
              <a:rPr lang="en-US" sz="1400" dirty="0">
                <a:latin typeface="Arial" panose="020B0604020202020204" pitchFamily="34" charset="0"/>
              </a:rPr>
              <a:t>– includes consultants such as AGSA, ICT related, Loan Book Valuation, SIU and Legal Services.</a:t>
            </a:r>
          </a:p>
          <a:p>
            <a:pPr marL="285750" indent="-285750" algn="l">
              <a:buFont typeface="Arial" panose="020B0604020202020204" pitchFamily="34" charset="0"/>
              <a:buChar char="•"/>
            </a:pPr>
            <a:r>
              <a:rPr lang="en-US" sz="1400" b="1" dirty="0">
                <a:latin typeface="Arial" panose="020B0604020202020204" pitchFamily="34" charset="0"/>
              </a:rPr>
              <a:t>Travel and subsistence- </a:t>
            </a:r>
            <a:r>
              <a:rPr lang="en-ZA" sz="1400" dirty="0">
                <a:latin typeface="Arial" panose="020B0604020202020204" pitchFamily="34" charset="0"/>
              </a:rPr>
              <a:t>includes all the travel related costs incurred in the servicing all the 76 institutions from Cape Town head offices</a:t>
            </a:r>
            <a:endParaRPr lang="en-US" sz="1400" dirty="0">
              <a:latin typeface="Arial" panose="020B0604020202020204" pitchFamily="34" charset="0"/>
            </a:endParaRPr>
          </a:p>
          <a:p>
            <a:pPr marL="285750" indent="-285750" algn="l">
              <a:buFont typeface="Arial" panose="020B0604020202020204" pitchFamily="34" charset="0"/>
              <a:buChar char="•"/>
            </a:pPr>
            <a:r>
              <a:rPr lang="en-US" sz="1400" b="1" dirty="0">
                <a:latin typeface="Arial" panose="020B0604020202020204" pitchFamily="34" charset="0"/>
              </a:rPr>
              <a:t>Other expenses- </a:t>
            </a:r>
            <a:r>
              <a:rPr lang="en-US" sz="1400" dirty="0">
                <a:latin typeface="Arial" panose="020B0604020202020204" pitchFamily="34" charset="0"/>
              </a:rPr>
              <a:t>all the other expenses that NSFAS incurs including office rental, telephone cost, computer services licenses etc.</a:t>
            </a:r>
          </a:p>
          <a:p>
            <a:pPr marL="285750" indent="-285750" algn="l">
              <a:buFont typeface="Arial" panose="020B0604020202020204" pitchFamily="34" charset="0"/>
              <a:buChar char="•"/>
            </a:pPr>
            <a:r>
              <a:rPr lang="en-US" sz="1400" b="1" dirty="0">
                <a:latin typeface="Arial" panose="020B0604020202020204" pitchFamily="34" charset="0"/>
              </a:rPr>
              <a:t>Earmarked ICT budget </a:t>
            </a:r>
            <a:r>
              <a:rPr lang="en-US" sz="1400" dirty="0">
                <a:latin typeface="Arial" panose="020B0604020202020204" pitchFamily="34" charset="0"/>
              </a:rPr>
              <a:t>was rolled forward from the prior period</a:t>
            </a:r>
          </a:p>
        </p:txBody>
      </p:sp>
    </p:spTree>
    <p:extLst>
      <p:ext uri="{BB962C8B-B14F-4D97-AF65-F5344CB8AC3E}">
        <p14:creationId xmlns:p14="http://schemas.microsoft.com/office/powerpoint/2010/main" xmlns="" val="3709814739"/>
      </p:ext>
    </p:extLst>
  </p:cSld>
  <p:clrMapOvr>
    <a:masterClrMapping/>
  </p:clrMapOvr>
  <p:transition spd="slow">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accel="20000" decel="4000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10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4" accel="20000" decel="40000" fill="hold" nodeType="with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1000" fill="hold"/>
                                        <p:tgtEl>
                                          <p:spTgt spid="100"/>
                                        </p:tgtEl>
                                        <p:attrNameLst>
                                          <p:attrName>ppt_x</p:attrName>
                                        </p:attrNameLst>
                                      </p:cBhvr>
                                      <p:tavLst>
                                        <p:tav tm="0">
                                          <p:val>
                                            <p:strVal val="#ppt_x"/>
                                          </p:val>
                                        </p:tav>
                                        <p:tav tm="100000">
                                          <p:val>
                                            <p:strVal val="#ppt_x"/>
                                          </p:val>
                                        </p:tav>
                                      </p:tavLst>
                                    </p:anim>
                                    <p:anim calcmode="lin" valueType="num">
                                      <p:cBhvr additive="base">
                                        <p:cTn id="12" dur="1000" fill="hold"/>
                                        <p:tgtEl>
                                          <p:spTgt spid="100"/>
                                        </p:tgtEl>
                                        <p:attrNameLst>
                                          <p:attrName>ppt_y</p:attrName>
                                        </p:attrNameLst>
                                      </p:cBhvr>
                                      <p:tavLst>
                                        <p:tav tm="0">
                                          <p:val>
                                            <p:strVal val="1+#ppt_h/2"/>
                                          </p:val>
                                        </p:tav>
                                        <p:tav tm="100000">
                                          <p:val>
                                            <p:strVal val="#ppt_y"/>
                                          </p:val>
                                        </p:tav>
                                      </p:tavLst>
                                    </p:anim>
                                  </p:childTnLst>
                                </p:cTn>
                              </p:par>
                              <p:par>
                                <p:cTn id="13" presetID="2" presetClass="entr" presetSubtype="1" accel="20000" decel="40000" fill="hold" nodeType="withEffect">
                                  <p:stCondLst>
                                    <p:cond delay="0"/>
                                  </p:stCondLst>
                                  <p:childTnLst>
                                    <p:set>
                                      <p:cBhvr>
                                        <p:cTn id="14" dur="1" fill="hold">
                                          <p:stCondLst>
                                            <p:cond delay="0"/>
                                          </p:stCondLst>
                                        </p:cTn>
                                        <p:tgtEl>
                                          <p:spTgt spid="94"/>
                                        </p:tgtEl>
                                        <p:attrNameLst>
                                          <p:attrName>style.visibility</p:attrName>
                                        </p:attrNameLst>
                                      </p:cBhvr>
                                      <p:to>
                                        <p:strVal val="visible"/>
                                      </p:to>
                                    </p:set>
                                    <p:anim calcmode="lin" valueType="num">
                                      <p:cBhvr additive="base">
                                        <p:cTn id="15" dur="1000" fill="hold"/>
                                        <p:tgtEl>
                                          <p:spTgt spid="94"/>
                                        </p:tgtEl>
                                        <p:attrNameLst>
                                          <p:attrName>ppt_x</p:attrName>
                                        </p:attrNameLst>
                                      </p:cBhvr>
                                      <p:tavLst>
                                        <p:tav tm="0">
                                          <p:val>
                                            <p:strVal val="#ppt_x"/>
                                          </p:val>
                                        </p:tav>
                                        <p:tav tm="100000">
                                          <p:val>
                                            <p:strVal val="#ppt_x"/>
                                          </p:val>
                                        </p:tav>
                                      </p:tavLst>
                                    </p:anim>
                                    <p:anim calcmode="lin" valueType="num">
                                      <p:cBhvr additive="base">
                                        <p:cTn id="16" dur="1000" fill="hold"/>
                                        <p:tgtEl>
                                          <p:spTgt spid="9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AE570B9-3185-CFAE-C08F-C33E6817DCC6}"/>
              </a:ext>
            </a:extLst>
          </p:cNvPr>
          <p:cNvPicPr>
            <a:picLocks noChangeAspect="1"/>
          </p:cNvPicPr>
          <p:nvPr/>
        </p:nvPicPr>
        <p:blipFill>
          <a:blip r:embed="rId2" cstate="print"/>
          <a:stretch>
            <a:fillRect/>
          </a:stretch>
        </p:blipFill>
        <p:spPr>
          <a:xfrm>
            <a:off x="0" y="483107"/>
            <a:ext cx="11894483" cy="5748011"/>
          </a:xfrm>
          <a:prstGeom prst="rect">
            <a:avLst/>
          </a:prstGeom>
        </p:spPr>
      </p:pic>
    </p:spTree>
    <p:extLst>
      <p:ext uri="{BB962C8B-B14F-4D97-AF65-F5344CB8AC3E}">
        <p14:creationId xmlns:p14="http://schemas.microsoft.com/office/powerpoint/2010/main" xmlns="" val="693925963"/>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CDED831E-AA90-4320-B198-9CAAE46C8283}"/>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Rectangle: Rounded Corners 1">
            <a:extLst>
              <a:ext uri="{FF2B5EF4-FFF2-40B4-BE49-F238E27FC236}">
                <a16:creationId xmlns:a16="http://schemas.microsoft.com/office/drawing/2014/main" xmlns="" id="{14C8CDEF-8A62-459E-9E1A-8BED58FA3851}"/>
              </a:ext>
            </a:extLst>
          </p:cNvPr>
          <p:cNvSpPr/>
          <p:nvPr/>
        </p:nvSpPr>
        <p:spPr>
          <a:xfrm>
            <a:off x="203700" y="3020572"/>
            <a:ext cx="2407717" cy="960878"/>
          </a:xfrm>
          <a:prstGeom prst="roundRect">
            <a:avLst>
              <a:gd name="adj" fmla="val 50000"/>
            </a:avLst>
          </a:prstGeom>
          <a:solidFill>
            <a:schemeClr val="accent2">
              <a:lumMod val="50000"/>
            </a:schemeClr>
          </a:solidFill>
          <a:ln>
            <a:noFill/>
          </a:ln>
          <a:effectLst>
            <a:innerShdw blurRad="190500" dist="50800" dir="18900000">
              <a:prstClr val="black">
                <a:alpha val="15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5" name="Group 4">
            <a:extLst>
              <a:ext uri="{FF2B5EF4-FFF2-40B4-BE49-F238E27FC236}">
                <a16:creationId xmlns:a16="http://schemas.microsoft.com/office/drawing/2014/main" xmlns="" id="{2CAF67C0-1D59-4EE1-B3FD-A713C7733F17}"/>
              </a:ext>
            </a:extLst>
          </p:cNvPr>
          <p:cNvGrpSpPr/>
          <p:nvPr/>
        </p:nvGrpSpPr>
        <p:grpSpPr>
          <a:xfrm rot="16200000">
            <a:off x="587819" y="-331360"/>
            <a:ext cx="1244436" cy="2126525"/>
            <a:chOff x="-165144" y="3828288"/>
            <a:chExt cx="1668994" cy="2852019"/>
          </a:xfrm>
          <a:solidFill>
            <a:schemeClr val="accent1">
              <a:lumMod val="60000"/>
              <a:lumOff val="40000"/>
            </a:schemeClr>
          </a:solidFill>
        </p:grpSpPr>
        <p:sp>
          <p:nvSpPr>
            <p:cNvPr id="6" name="Oval 5">
              <a:extLst>
                <a:ext uri="{FF2B5EF4-FFF2-40B4-BE49-F238E27FC236}">
                  <a16:creationId xmlns:a16="http://schemas.microsoft.com/office/drawing/2014/main" xmlns="" id="{2826D26B-4242-4912-9478-6DB782A5C203}"/>
                </a:ext>
              </a:extLst>
            </p:cNvPr>
            <p:cNvSpPr/>
            <p:nvPr/>
          </p:nvSpPr>
          <p:spPr>
            <a:xfrm rot="5400000">
              <a:off x="1439636" y="382828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Oval 6">
              <a:extLst>
                <a:ext uri="{FF2B5EF4-FFF2-40B4-BE49-F238E27FC236}">
                  <a16:creationId xmlns:a16="http://schemas.microsoft.com/office/drawing/2014/main" xmlns="" id="{0B28F1EC-2965-424A-A141-144F57CEB7D8}"/>
                </a:ext>
              </a:extLst>
            </p:cNvPr>
            <p:cNvSpPr/>
            <p:nvPr/>
          </p:nvSpPr>
          <p:spPr>
            <a:xfrm rot="5400000">
              <a:off x="1439637" y="4292923"/>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Oval 7">
              <a:extLst>
                <a:ext uri="{FF2B5EF4-FFF2-40B4-BE49-F238E27FC236}">
                  <a16:creationId xmlns:a16="http://schemas.microsoft.com/office/drawing/2014/main" xmlns="" id="{4F2A56B2-8084-479D-A344-CE8B5766DDCF}"/>
                </a:ext>
              </a:extLst>
            </p:cNvPr>
            <p:cNvSpPr/>
            <p:nvPr/>
          </p:nvSpPr>
          <p:spPr>
            <a:xfrm rot="5400000">
              <a:off x="1439638" y="475755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Oval 8">
              <a:extLst>
                <a:ext uri="{FF2B5EF4-FFF2-40B4-BE49-F238E27FC236}">
                  <a16:creationId xmlns:a16="http://schemas.microsoft.com/office/drawing/2014/main" xmlns="" id="{B7E69BBB-9A56-4E02-9BBA-A30617E07C6E}"/>
                </a:ext>
              </a:extLst>
            </p:cNvPr>
            <p:cNvSpPr/>
            <p:nvPr/>
          </p:nvSpPr>
          <p:spPr>
            <a:xfrm rot="5400000">
              <a:off x="1439638" y="5222192"/>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Oval 9">
              <a:extLst>
                <a:ext uri="{FF2B5EF4-FFF2-40B4-BE49-F238E27FC236}">
                  <a16:creationId xmlns:a16="http://schemas.microsoft.com/office/drawing/2014/main" xmlns="" id="{E4A3F842-878C-4569-AF4F-8A4BD21D526F}"/>
                </a:ext>
              </a:extLst>
            </p:cNvPr>
            <p:cNvSpPr/>
            <p:nvPr/>
          </p:nvSpPr>
          <p:spPr>
            <a:xfrm rot="5400000">
              <a:off x="1439639" y="5686827"/>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1" name="Oval 10">
              <a:extLst>
                <a:ext uri="{FF2B5EF4-FFF2-40B4-BE49-F238E27FC236}">
                  <a16:creationId xmlns:a16="http://schemas.microsoft.com/office/drawing/2014/main" xmlns="" id="{14709EB9-707C-4987-A149-6D8C8723F612}"/>
                </a:ext>
              </a:extLst>
            </p:cNvPr>
            <p:cNvSpPr/>
            <p:nvPr/>
          </p:nvSpPr>
          <p:spPr>
            <a:xfrm rot="5400000">
              <a:off x="1439639" y="615146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Oval 11">
              <a:extLst>
                <a:ext uri="{FF2B5EF4-FFF2-40B4-BE49-F238E27FC236}">
                  <a16:creationId xmlns:a16="http://schemas.microsoft.com/office/drawing/2014/main" xmlns="" id="{36ACA845-A23D-4B35-BB23-04F4E1A3567F}"/>
                </a:ext>
              </a:extLst>
            </p:cNvPr>
            <p:cNvSpPr/>
            <p:nvPr/>
          </p:nvSpPr>
          <p:spPr>
            <a:xfrm rot="5400000">
              <a:off x="1439639" y="66160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Oval 12">
              <a:extLst>
                <a:ext uri="{FF2B5EF4-FFF2-40B4-BE49-F238E27FC236}">
                  <a16:creationId xmlns:a16="http://schemas.microsoft.com/office/drawing/2014/main" xmlns="" id="{05B56A18-0195-41D1-88BC-720495B0CBAC}"/>
                </a:ext>
              </a:extLst>
            </p:cNvPr>
            <p:cNvSpPr/>
            <p:nvPr/>
          </p:nvSpPr>
          <p:spPr>
            <a:xfrm rot="5400000">
              <a:off x="1038441" y="40598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Oval 13">
              <a:extLst>
                <a:ext uri="{FF2B5EF4-FFF2-40B4-BE49-F238E27FC236}">
                  <a16:creationId xmlns:a16="http://schemas.microsoft.com/office/drawing/2014/main" xmlns="" id="{B4E3ADED-4548-4591-931A-B5B007F918D2}"/>
                </a:ext>
              </a:extLst>
            </p:cNvPr>
            <p:cNvSpPr/>
            <p:nvPr/>
          </p:nvSpPr>
          <p:spPr>
            <a:xfrm rot="5400000">
              <a:off x="1038442" y="452453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Oval 14">
              <a:extLst>
                <a:ext uri="{FF2B5EF4-FFF2-40B4-BE49-F238E27FC236}">
                  <a16:creationId xmlns:a16="http://schemas.microsoft.com/office/drawing/2014/main" xmlns="" id="{1B9D5F3B-ECF3-4F9F-978E-7488E1EE30EF}"/>
                </a:ext>
              </a:extLst>
            </p:cNvPr>
            <p:cNvSpPr/>
            <p:nvPr/>
          </p:nvSpPr>
          <p:spPr>
            <a:xfrm rot="5400000">
              <a:off x="1038443" y="498916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Oval 15">
              <a:extLst>
                <a:ext uri="{FF2B5EF4-FFF2-40B4-BE49-F238E27FC236}">
                  <a16:creationId xmlns:a16="http://schemas.microsoft.com/office/drawing/2014/main" xmlns="" id="{41E08246-092B-45A6-9C98-F7F90A587442}"/>
                </a:ext>
              </a:extLst>
            </p:cNvPr>
            <p:cNvSpPr/>
            <p:nvPr/>
          </p:nvSpPr>
          <p:spPr>
            <a:xfrm rot="5400000">
              <a:off x="1038443" y="5453800"/>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a:extLst>
                <a:ext uri="{FF2B5EF4-FFF2-40B4-BE49-F238E27FC236}">
                  <a16:creationId xmlns:a16="http://schemas.microsoft.com/office/drawing/2014/main" xmlns="" id="{0A4EED58-40FE-4BF7-A48A-7ED6C8AB730C}"/>
                </a:ext>
              </a:extLst>
            </p:cNvPr>
            <p:cNvSpPr/>
            <p:nvPr/>
          </p:nvSpPr>
          <p:spPr>
            <a:xfrm rot="5400000">
              <a:off x="1038443" y="591843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a:extLst>
                <a:ext uri="{FF2B5EF4-FFF2-40B4-BE49-F238E27FC236}">
                  <a16:creationId xmlns:a16="http://schemas.microsoft.com/office/drawing/2014/main" xmlns="" id="{2480FE80-4FA6-4BC8-9A9C-3D14F08C730B}"/>
                </a:ext>
              </a:extLst>
            </p:cNvPr>
            <p:cNvSpPr/>
            <p:nvPr/>
          </p:nvSpPr>
          <p:spPr>
            <a:xfrm rot="5400000">
              <a:off x="1038444" y="6383069"/>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Oval 18">
              <a:extLst>
                <a:ext uri="{FF2B5EF4-FFF2-40B4-BE49-F238E27FC236}">
                  <a16:creationId xmlns:a16="http://schemas.microsoft.com/office/drawing/2014/main" xmlns="" id="{9133458C-7A35-4669-8BDD-53BA6BAB8D80}"/>
                </a:ext>
              </a:extLst>
            </p:cNvPr>
            <p:cNvSpPr/>
            <p:nvPr/>
          </p:nvSpPr>
          <p:spPr>
            <a:xfrm rot="5400000">
              <a:off x="637246" y="382828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Oval 19">
              <a:extLst>
                <a:ext uri="{FF2B5EF4-FFF2-40B4-BE49-F238E27FC236}">
                  <a16:creationId xmlns:a16="http://schemas.microsoft.com/office/drawing/2014/main" xmlns="" id="{B46C3B04-B1AD-4B2F-9001-5EC44B8CE6B2}"/>
                </a:ext>
              </a:extLst>
            </p:cNvPr>
            <p:cNvSpPr/>
            <p:nvPr/>
          </p:nvSpPr>
          <p:spPr>
            <a:xfrm rot="5400000">
              <a:off x="637247" y="4292923"/>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 20">
              <a:extLst>
                <a:ext uri="{FF2B5EF4-FFF2-40B4-BE49-F238E27FC236}">
                  <a16:creationId xmlns:a16="http://schemas.microsoft.com/office/drawing/2014/main" xmlns="" id="{AD69E5A0-7456-4D37-8961-700852737035}"/>
                </a:ext>
              </a:extLst>
            </p:cNvPr>
            <p:cNvSpPr/>
            <p:nvPr/>
          </p:nvSpPr>
          <p:spPr>
            <a:xfrm rot="5400000">
              <a:off x="637247" y="475755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2" name="Oval 21">
              <a:extLst>
                <a:ext uri="{FF2B5EF4-FFF2-40B4-BE49-F238E27FC236}">
                  <a16:creationId xmlns:a16="http://schemas.microsoft.com/office/drawing/2014/main" xmlns="" id="{92F139A1-0887-4F13-B397-D09874B0D8FB}"/>
                </a:ext>
              </a:extLst>
            </p:cNvPr>
            <p:cNvSpPr/>
            <p:nvPr/>
          </p:nvSpPr>
          <p:spPr>
            <a:xfrm rot="5400000">
              <a:off x="637247" y="5222192"/>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Oval 22">
              <a:extLst>
                <a:ext uri="{FF2B5EF4-FFF2-40B4-BE49-F238E27FC236}">
                  <a16:creationId xmlns:a16="http://schemas.microsoft.com/office/drawing/2014/main" xmlns="" id="{48AC0229-91EE-4AF2-A906-C2F103D7BAD6}"/>
                </a:ext>
              </a:extLst>
            </p:cNvPr>
            <p:cNvSpPr/>
            <p:nvPr/>
          </p:nvSpPr>
          <p:spPr>
            <a:xfrm rot="5400000">
              <a:off x="637248" y="5686827"/>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4" name="Oval 23">
              <a:extLst>
                <a:ext uri="{FF2B5EF4-FFF2-40B4-BE49-F238E27FC236}">
                  <a16:creationId xmlns:a16="http://schemas.microsoft.com/office/drawing/2014/main" xmlns="" id="{3004C84F-0875-468A-8D9D-BAB3A119E930}"/>
                </a:ext>
              </a:extLst>
            </p:cNvPr>
            <p:cNvSpPr/>
            <p:nvPr/>
          </p:nvSpPr>
          <p:spPr>
            <a:xfrm rot="5400000">
              <a:off x="637249" y="615146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5" name="Oval 24">
              <a:extLst>
                <a:ext uri="{FF2B5EF4-FFF2-40B4-BE49-F238E27FC236}">
                  <a16:creationId xmlns:a16="http://schemas.microsoft.com/office/drawing/2014/main" xmlns="" id="{E52B82BA-0119-42E0-BF8B-5E9760D25E45}"/>
                </a:ext>
              </a:extLst>
            </p:cNvPr>
            <p:cNvSpPr/>
            <p:nvPr/>
          </p:nvSpPr>
          <p:spPr>
            <a:xfrm rot="5400000">
              <a:off x="637249" y="66160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6" name="Oval 25">
              <a:extLst>
                <a:ext uri="{FF2B5EF4-FFF2-40B4-BE49-F238E27FC236}">
                  <a16:creationId xmlns:a16="http://schemas.microsoft.com/office/drawing/2014/main" xmlns="" id="{EE1244EB-BE32-496D-9A0B-C6749560FBE1}"/>
                </a:ext>
              </a:extLst>
            </p:cNvPr>
            <p:cNvSpPr/>
            <p:nvPr/>
          </p:nvSpPr>
          <p:spPr>
            <a:xfrm rot="5400000">
              <a:off x="236051" y="40598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7" name="Oval 26">
              <a:extLst>
                <a:ext uri="{FF2B5EF4-FFF2-40B4-BE49-F238E27FC236}">
                  <a16:creationId xmlns:a16="http://schemas.microsoft.com/office/drawing/2014/main" xmlns="" id="{A8C1A812-358D-4F6E-9E0F-6B3EE0B1F0E3}"/>
                </a:ext>
              </a:extLst>
            </p:cNvPr>
            <p:cNvSpPr/>
            <p:nvPr/>
          </p:nvSpPr>
          <p:spPr>
            <a:xfrm rot="5400000">
              <a:off x="236051" y="452453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8" name="Oval 27">
              <a:extLst>
                <a:ext uri="{FF2B5EF4-FFF2-40B4-BE49-F238E27FC236}">
                  <a16:creationId xmlns:a16="http://schemas.microsoft.com/office/drawing/2014/main" xmlns="" id="{0022A437-6E66-4134-9BB1-6751A8D8EBCE}"/>
                </a:ext>
              </a:extLst>
            </p:cNvPr>
            <p:cNvSpPr/>
            <p:nvPr/>
          </p:nvSpPr>
          <p:spPr>
            <a:xfrm rot="5400000">
              <a:off x="236052" y="498916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9" name="Oval 28">
              <a:extLst>
                <a:ext uri="{FF2B5EF4-FFF2-40B4-BE49-F238E27FC236}">
                  <a16:creationId xmlns:a16="http://schemas.microsoft.com/office/drawing/2014/main" xmlns="" id="{82D26CC1-FCF2-4EAC-9DF5-2AAE6191C27A}"/>
                </a:ext>
              </a:extLst>
            </p:cNvPr>
            <p:cNvSpPr/>
            <p:nvPr/>
          </p:nvSpPr>
          <p:spPr>
            <a:xfrm rot="5400000">
              <a:off x="236052" y="5453800"/>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0" name="Oval 29">
              <a:extLst>
                <a:ext uri="{FF2B5EF4-FFF2-40B4-BE49-F238E27FC236}">
                  <a16:creationId xmlns:a16="http://schemas.microsoft.com/office/drawing/2014/main" xmlns="" id="{511C2DFC-31B6-4262-9E6F-696D3FDC1248}"/>
                </a:ext>
              </a:extLst>
            </p:cNvPr>
            <p:cNvSpPr/>
            <p:nvPr/>
          </p:nvSpPr>
          <p:spPr>
            <a:xfrm rot="5400000">
              <a:off x="236053" y="591843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1" name="Oval 30">
              <a:extLst>
                <a:ext uri="{FF2B5EF4-FFF2-40B4-BE49-F238E27FC236}">
                  <a16:creationId xmlns:a16="http://schemas.microsoft.com/office/drawing/2014/main" xmlns="" id="{1A419415-9976-4455-83FB-598E290E2BA3}"/>
                </a:ext>
              </a:extLst>
            </p:cNvPr>
            <p:cNvSpPr/>
            <p:nvPr/>
          </p:nvSpPr>
          <p:spPr>
            <a:xfrm rot="5400000">
              <a:off x="236054" y="6383069"/>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2" name="Oval 31">
              <a:extLst>
                <a:ext uri="{FF2B5EF4-FFF2-40B4-BE49-F238E27FC236}">
                  <a16:creationId xmlns:a16="http://schemas.microsoft.com/office/drawing/2014/main" xmlns="" id="{AD0DA4CE-ADB3-4BE4-8509-075F676AE4A1}"/>
                </a:ext>
              </a:extLst>
            </p:cNvPr>
            <p:cNvSpPr/>
            <p:nvPr/>
          </p:nvSpPr>
          <p:spPr>
            <a:xfrm rot="5400000">
              <a:off x="-165144" y="382828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3" name="Oval 32">
              <a:extLst>
                <a:ext uri="{FF2B5EF4-FFF2-40B4-BE49-F238E27FC236}">
                  <a16:creationId xmlns:a16="http://schemas.microsoft.com/office/drawing/2014/main" xmlns="" id="{77026BF5-A8EB-46CD-A1FF-9F2B571326F0}"/>
                </a:ext>
              </a:extLst>
            </p:cNvPr>
            <p:cNvSpPr/>
            <p:nvPr/>
          </p:nvSpPr>
          <p:spPr>
            <a:xfrm rot="5400000">
              <a:off x="-165144" y="4292923"/>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4" name="Oval 33">
              <a:extLst>
                <a:ext uri="{FF2B5EF4-FFF2-40B4-BE49-F238E27FC236}">
                  <a16:creationId xmlns:a16="http://schemas.microsoft.com/office/drawing/2014/main" xmlns="" id="{D3B405F7-1ABA-462D-B875-5B392DCFB537}"/>
                </a:ext>
              </a:extLst>
            </p:cNvPr>
            <p:cNvSpPr/>
            <p:nvPr/>
          </p:nvSpPr>
          <p:spPr>
            <a:xfrm rot="5400000">
              <a:off x="-165143" y="475755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5" name="Oval 34">
              <a:extLst>
                <a:ext uri="{FF2B5EF4-FFF2-40B4-BE49-F238E27FC236}">
                  <a16:creationId xmlns:a16="http://schemas.microsoft.com/office/drawing/2014/main" xmlns="" id="{DE2F24A6-DB3C-43B3-B61E-E8836EBC5A50}"/>
                </a:ext>
              </a:extLst>
            </p:cNvPr>
            <p:cNvSpPr/>
            <p:nvPr/>
          </p:nvSpPr>
          <p:spPr>
            <a:xfrm rot="5400000">
              <a:off x="-165143" y="5222192"/>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6" name="Oval 35">
              <a:extLst>
                <a:ext uri="{FF2B5EF4-FFF2-40B4-BE49-F238E27FC236}">
                  <a16:creationId xmlns:a16="http://schemas.microsoft.com/office/drawing/2014/main" xmlns="" id="{E8E234B7-169E-4EAC-A11C-E09A228DA11C}"/>
                </a:ext>
              </a:extLst>
            </p:cNvPr>
            <p:cNvSpPr/>
            <p:nvPr/>
          </p:nvSpPr>
          <p:spPr>
            <a:xfrm rot="5400000">
              <a:off x="-165142" y="5686827"/>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7" name="Oval 36">
              <a:extLst>
                <a:ext uri="{FF2B5EF4-FFF2-40B4-BE49-F238E27FC236}">
                  <a16:creationId xmlns:a16="http://schemas.microsoft.com/office/drawing/2014/main" xmlns="" id="{E4616056-039A-489E-8CEC-0573A8409D4E}"/>
                </a:ext>
              </a:extLst>
            </p:cNvPr>
            <p:cNvSpPr/>
            <p:nvPr/>
          </p:nvSpPr>
          <p:spPr>
            <a:xfrm rot="5400000">
              <a:off x="-165141" y="615146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8" name="Oval 37">
              <a:extLst>
                <a:ext uri="{FF2B5EF4-FFF2-40B4-BE49-F238E27FC236}">
                  <a16:creationId xmlns:a16="http://schemas.microsoft.com/office/drawing/2014/main" xmlns="" id="{48DA60D7-80D6-4220-AF84-C19FE1C2B2CC}"/>
                </a:ext>
              </a:extLst>
            </p:cNvPr>
            <p:cNvSpPr/>
            <p:nvPr/>
          </p:nvSpPr>
          <p:spPr>
            <a:xfrm rot="5400000">
              <a:off x="-165141" y="66160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sp>
        <p:nvSpPr>
          <p:cNvPr id="39" name="Freeform: Shape 38">
            <a:extLst>
              <a:ext uri="{FF2B5EF4-FFF2-40B4-BE49-F238E27FC236}">
                <a16:creationId xmlns:a16="http://schemas.microsoft.com/office/drawing/2014/main" xmlns="" id="{058E217E-A33C-4F35-B15D-B4A7E6F2AB18}"/>
              </a:ext>
            </a:extLst>
          </p:cNvPr>
          <p:cNvSpPr/>
          <p:nvPr/>
        </p:nvSpPr>
        <p:spPr>
          <a:xfrm>
            <a:off x="0" y="0"/>
            <a:ext cx="1247775" cy="1306513"/>
          </a:xfrm>
          <a:custGeom>
            <a:avLst/>
            <a:gdLst>
              <a:gd name="connsiteX0" fmla="*/ 0 w 5081696"/>
              <a:gd name="connsiteY0" fmla="*/ 0 h 5322996"/>
              <a:gd name="connsiteX1" fmla="*/ 3539388 w 5081696"/>
              <a:gd name="connsiteY1" fmla="*/ 0 h 5322996"/>
              <a:gd name="connsiteX2" fmla="*/ 4298691 w 5081696"/>
              <a:gd name="connsiteY2" fmla="*/ 759303 h 5322996"/>
              <a:gd name="connsiteX3" fmla="*/ 4298691 w 5081696"/>
              <a:gd name="connsiteY3" fmla="*/ 4539991 h 5322996"/>
              <a:gd name="connsiteX4" fmla="*/ 518003 w 5081696"/>
              <a:gd name="connsiteY4" fmla="*/ 4539991 h 5322996"/>
              <a:gd name="connsiteX5" fmla="*/ 0 w 5081696"/>
              <a:gd name="connsiteY5" fmla="*/ 4021988 h 5322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81696" h="5322996">
                <a:moveTo>
                  <a:pt x="0" y="0"/>
                </a:moveTo>
                <a:lnTo>
                  <a:pt x="3539388" y="0"/>
                </a:lnTo>
                <a:lnTo>
                  <a:pt x="4298691" y="759303"/>
                </a:lnTo>
                <a:cubicBezTo>
                  <a:pt x="5342698" y="1803310"/>
                  <a:pt x="5342698" y="3495983"/>
                  <a:pt x="4298691" y="4539991"/>
                </a:cubicBezTo>
                <a:cubicBezTo>
                  <a:pt x="3254683" y="5583998"/>
                  <a:pt x="1562010" y="5583998"/>
                  <a:pt x="518003" y="4539991"/>
                </a:cubicBezTo>
                <a:lnTo>
                  <a:pt x="0" y="402198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1" name="Oval 40">
            <a:extLst>
              <a:ext uri="{FF2B5EF4-FFF2-40B4-BE49-F238E27FC236}">
                <a16:creationId xmlns:a16="http://schemas.microsoft.com/office/drawing/2014/main" xmlns="" id="{B1C1A0BB-DF6A-433B-896E-058268FB4B2E}"/>
              </a:ext>
            </a:extLst>
          </p:cNvPr>
          <p:cNvSpPr/>
          <p:nvPr/>
        </p:nvSpPr>
        <p:spPr>
          <a:xfrm>
            <a:off x="1381125" y="2876550"/>
            <a:ext cx="1301750" cy="1298575"/>
          </a:xfrm>
          <a:prstGeom prst="ellipse">
            <a:avLst/>
          </a:prstGeom>
          <a:solidFill>
            <a:schemeClr val="accent4"/>
          </a:solidFill>
          <a:ln>
            <a:noFill/>
          </a:ln>
          <a:effectLst>
            <a:outerShdw blurRad="266700" dist="508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1" name="Oval 50">
            <a:extLst>
              <a:ext uri="{FF2B5EF4-FFF2-40B4-BE49-F238E27FC236}">
                <a16:creationId xmlns:a16="http://schemas.microsoft.com/office/drawing/2014/main" xmlns="" id="{5BD55CC3-3B53-4BDF-83B3-A48F72D2F9DF}"/>
              </a:ext>
            </a:extLst>
          </p:cNvPr>
          <p:cNvSpPr/>
          <p:nvPr/>
        </p:nvSpPr>
        <p:spPr>
          <a:xfrm>
            <a:off x="1633538" y="3062288"/>
            <a:ext cx="863600" cy="862012"/>
          </a:xfrm>
          <a:prstGeom prst="ellipse">
            <a:avLst/>
          </a:prstGeom>
          <a:solidFill>
            <a:schemeClr val="accent4">
              <a:lumMod val="50000"/>
              <a:alpha val="10000"/>
            </a:schemeClr>
          </a:solidFill>
          <a:ln>
            <a:noFill/>
          </a:ln>
          <a:effectLst>
            <a:outerShdw blurRad="266700" dist="508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44" name="Group 43">
            <a:extLst>
              <a:ext uri="{FF2B5EF4-FFF2-40B4-BE49-F238E27FC236}">
                <a16:creationId xmlns:a16="http://schemas.microsoft.com/office/drawing/2014/main" xmlns="" id="{4A67FEE6-E9A8-4110-8AED-68DD2B10612A}"/>
              </a:ext>
            </a:extLst>
          </p:cNvPr>
          <p:cNvGrpSpPr/>
          <p:nvPr/>
        </p:nvGrpSpPr>
        <p:grpSpPr>
          <a:xfrm>
            <a:off x="1875549" y="3213833"/>
            <a:ext cx="330640" cy="534112"/>
            <a:chOff x="7437517" y="1734968"/>
            <a:chExt cx="165437" cy="267245"/>
          </a:xfrm>
          <a:solidFill>
            <a:schemeClr val="bg2"/>
          </a:solidFill>
        </p:grpSpPr>
        <p:sp>
          <p:nvSpPr>
            <p:cNvPr id="45" name="Freeform: Shape 44">
              <a:extLst>
                <a:ext uri="{FF2B5EF4-FFF2-40B4-BE49-F238E27FC236}">
                  <a16:creationId xmlns:a16="http://schemas.microsoft.com/office/drawing/2014/main" xmlns="" id="{324B52A8-6F00-4B2F-8ABF-D6567AD020DA}"/>
                </a:ext>
              </a:extLst>
            </p:cNvPr>
            <p:cNvSpPr/>
            <p:nvPr/>
          </p:nvSpPr>
          <p:spPr>
            <a:xfrm>
              <a:off x="7478876" y="1919494"/>
              <a:ext cx="82719" cy="19089"/>
            </a:xfrm>
            <a:custGeom>
              <a:avLst/>
              <a:gdLst>
                <a:gd name="connsiteX0" fmla="*/ 9544 w 82718"/>
                <a:gd name="connsiteY0" fmla="*/ 0 h 19088"/>
                <a:gd name="connsiteX1" fmla="*/ 73174 w 82718"/>
                <a:gd name="connsiteY1" fmla="*/ 0 h 19088"/>
                <a:gd name="connsiteX2" fmla="*/ 82719 w 82718"/>
                <a:gd name="connsiteY2" fmla="*/ 9544 h 19088"/>
                <a:gd name="connsiteX3" fmla="*/ 73174 w 82718"/>
                <a:gd name="connsiteY3" fmla="*/ 19089 h 19088"/>
                <a:gd name="connsiteX4" fmla="*/ 9544 w 82718"/>
                <a:gd name="connsiteY4" fmla="*/ 19089 h 19088"/>
                <a:gd name="connsiteX5" fmla="*/ 0 w 82718"/>
                <a:gd name="connsiteY5" fmla="*/ 9544 h 19088"/>
                <a:gd name="connsiteX6" fmla="*/ 9544 w 82718"/>
                <a:gd name="connsiteY6" fmla="*/ 0 h 19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718" h="19088">
                  <a:moveTo>
                    <a:pt x="9544" y="0"/>
                  </a:moveTo>
                  <a:lnTo>
                    <a:pt x="73174" y="0"/>
                  </a:lnTo>
                  <a:cubicBezTo>
                    <a:pt x="78583" y="0"/>
                    <a:pt x="82719" y="4136"/>
                    <a:pt x="82719" y="9544"/>
                  </a:cubicBezTo>
                  <a:cubicBezTo>
                    <a:pt x="82719" y="14953"/>
                    <a:pt x="78583" y="19089"/>
                    <a:pt x="73174" y="19089"/>
                  </a:cubicBezTo>
                  <a:lnTo>
                    <a:pt x="9544" y="19089"/>
                  </a:lnTo>
                  <a:cubicBezTo>
                    <a:pt x="4136" y="19089"/>
                    <a:pt x="0" y="14953"/>
                    <a:pt x="0" y="9544"/>
                  </a:cubicBezTo>
                  <a:cubicBezTo>
                    <a:pt x="0" y="4136"/>
                    <a:pt x="4136" y="0"/>
                    <a:pt x="9544" y="0"/>
                  </a:cubicBezTo>
                  <a:close/>
                </a:path>
              </a:pathLst>
            </a:custGeom>
            <a:grpFill/>
            <a:ln w="3175" cap="flat">
              <a:noFill/>
              <a:prstDash val="solid"/>
              <a:miter/>
            </a:ln>
          </p:spPr>
          <p:txBody>
            <a:bodyPr anchor="ctr"/>
            <a:lstStyle/>
            <a:p>
              <a:pPr eaLnBrk="1" fontAlgn="auto" hangingPunct="1">
                <a:spcBef>
                  <a:spcPts val="0"/>
                </a:spcBef>
                <a:spcAft>
                  <a:spcPts val="0"/>
                </a:spcAft>
                <a:defRPr/>
              </a:pPr>
              <a:endParaRPr lang="en-ID" dirty="0">
                <a:latin typeface="+mn-lt"/>
              </a:endParaRPr>
            </a:p>
          </p:txBody>
        </p:sp>
        <p:sp>
          <p:nvSpPr>
            <p:cNvPr id="46" name="Freeform: Shape 45">
              <a:extLst>
                <a:ext uri="{FF2B5EF4-FFF2-40B4-BE49-F238E27FC236}">
                  <a16:creationId xmlns:a16="http://schemas.microsoft.com/office/drawing/2014/main" xmlns="" id="{4A9816F9-1F20-4CFB-822B-BA5C4778CB1B}"/>
                </a:ext>
              </a:extLst>
            </p:cNvPr>
            <p:cNvSpPr/>
            <p:nvPr/>
          </p:nvSpPr>
          <p:spPr>
            <a:xfrm>
              <a:off x="7478876" y="1951309"/>
              <a:ext cx="82719" cy="19089"/>
            </a:xfrm>
            <a:custGeom>
              <a:avLst/>
              <a:gdLst>
                <a:gd name="connsiteX0" fmla="*/ 9544 w 82718"/>
                <a:gd name="connsiteY0" fmla="*/ 0 h 19088"/>
                <a:gd name="connsiteX1" fmla="*/ 73174 w 82718"/>
                <a:gd name="connsiteY1" fmla="*/ 0 h 19088"/>
                <a:gd name="connsiteX2" fmla="*/ 82719 w 82718"/>
                <a:gd name="connsiteY2" fmla="*/ 9544 h 19088"/>
                <a:gd name="connsiteX3" fmla="*/ 73174 w 82718"/>
                <a:gd name="connsiteY3" fmla="*/ 19089 h 19088"/>
                <a:gd name="connsiteX4" fmla="*/ 9544 w 82718"/>
                <a:gd name="connsiteY4" fmla="*/ 19089 h 19088"/>
                <a:gd name="connsiteX5" fmla="*/ 0 w 82718"/>
                <a:gd name="connsiteY5" fmla="*/ 9544 h 19088"/>
                <a:gd name="connsiteX6" fmla="*/ 9544 w 82718"/>
                <a:gd name="connsiteY6" fmla="*/ 0 h 19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718" h="19088">
                  <a:moveTo>
                    <a:pt x="9544" y="0"/>
                  </a:moveTo>
                  <a:lnTo>
                    <a:pt x="73174" y="0"/>
                  </a:lnTo>
                  <a:cubicBezTo>
                    <a:pt x="78583" y="0"/>
                    <a:pt x="82719" y="4136"/>
                    <a:pt x="82719" y="9544"/>
                  </a:cubicBezTo>
                  <a:cubicBezTo>
                    <a:pt x="82719" y="14953"/>
                    <a:pt x="78583" y="19089"/>
                    <a:pt x="73174" y="19089"/>
                  </a:cubicBezTo>
                  <a:lnTo>
                    <a:pt x="9544" y="19089"/>
                  </a:lnTo>
                  <a:cubicBezTo>
                    <a:pt x="4136" y="19089"/>
                    <a:pt x="0" y="14953"/>
                    <a:pt x="0" y="9544"/>
                  </a:cubicBezTo>
                  <a:cubicBezTo>
                    <a:pt x="0" y="4136"/>
                    <a:pt x="4136" y="0"/>
                    <a:pt x="9544" y="0"/>
                  </a:cubicBezTo>
                  <a:close/>
                </a:path>
              </a:pathLst>
            </a:custGeom>
            <a:grpFill/>
            <a:ln w="3175" cap="flat">
              <a:noFill/>
              <a:prstDash val="solid"/>
              <a:miter/>
            </a:ln>
          </p:spPr>
          <p:txBody>
            <a:bodyPr anchor="ctr"/>
            <a:lstStyle/>
            <a:p>
              <a:pPr eaLnBrk="1" fontAlgn="auto" hangingPunct="1">
                <a:spcBef>
                  <a:spcPts val="0"/>
                </a:spcBef>
                <a:spcAft>
                  <a:spcPts val="0"/>
                </a:spcAft>
                <a:defRPr/>
              </a:pPr>
              <a:endParaRPr lang="en-ID" dirty="0">
                <a:latin typeface="+mn-lt"/>
              </a:endParaRPr>
            </a:p>
          </p:txBody>
        </p:sp>
        <p:sp>
          <p:nvSpPr>
            <p:cNvPr id="47" name="Freeform: Shape 46">
              <a:extLst>
                <a:ext uri="{FF2B5EF4-FFF2-40B4-BE49-F238E27FC236}">
                  <a16:creationId xmlns:a16="http://schemas.microsoft.com/office/drawing/2014/main" xmlns="" id="{696168AE-1021-4AC7-85AD-5B47BCDAD361}"/>
                </a:ext>
              </a:extLst>
            </p:cNvPr>
            <p:cNvSpPr/>
            <p:nvPr/>
          </p:nvSpPr>
          <p:spPr>
            <a:xfrm>
              <a:off x="7499556" y="1983124"/>
              <a:ext cx="41359" cy="19089"/>
            </a:xfrm>
            <a:custGeom>
              <a:avLst/>
              <a:gdLst>
                <a:gd name="connsiteX0" fmla="*/ 0 w 41359"/>
                <a:gd name="connsiteY0" fmla="*/ 0 h 19088"/>
                <a:gd name="connsiteX1" fmla="*/ 20680 w 41359"/>
                <a:gd name="connsiteY1" fmla="*/ 19089 h 19088"/>
                <a:gd name="connsiteX2" fmla="*/ 41359 w 41359"/>
                <a:gd name="connsiteY2" fmla="*/ 0 h 19088"/>
                <a:gd name="connsiteX3" fmla="*/ 0 w 41359"/>
                <a:gd name="connsiteY3" fmla="*/ 0 h 19088"/>
              </a:gdLst>
              <a:ahLst/>
              <a:cxnLst>
                <a:cxn ang="0">
                  <a:pos x="connsiteX0" y="connsiteY0"/>
                </a:cxn>
                <a:cxn ang="0">
                  <a:pos x="connsiteX1" y="connsiteY1"/>
                </a:cxn>
                <a:cxn ang="0">
                  <a:pos x="connsiteX2" y="connsiteY2"/>
                </a:cxn>
                <a:cxn ang="0">
                  <a:pos x="connsiteX3" y="connsiteY3"/>
                </a:cxn>
              </a:cxnLst>
              <a:rect l="l" t="t" r="r" b="b"/>
              <a:pathLst>
                <a:path w="41359" h="19088">
                  <a:moveTo>
                    <a:pt x="0" y="0"/>
                  </a:moveTo>
                  <a:cubicBezTo>
                    <a:pt x="954" y="10817"/>
                    <a:pt x="9863" y="19089"/>
                    <a:pt x="20680" y="19089"/>
                  </a:cubicBezTo>
                  <a:cubicBezTo>
                    <a:pt x="31497" y="19089"/>
                    <a:pt x="40405" y="10817"/>
                    <a:pt x="41359" y="0"/>
                  </a:cubicBezTo>
                  <a:lnTo>
                    <a:pt x="0" y="0"/>
                  </a:lnTo>
                  <a:close/>
                </a:path>
              </a:pathLst>
            </a:custGeom>
            <a:grpFill/>
            <a:ln w="3175" cap="flat">
              <a:noFill/>
              <a:prstDash val="solid"/>
              <a:miter/>
            </a:ln>
          </p:spPr>
          <p:txBody>
            <a:bodyPr anchor="ctr"/>
            <a:lstStyle/>
            <a:p>
              <a:pPr eaLnBrk="1" fontAlgn="auto" hangingPunct="1">
                <a:spcBef>
                  <a:spcPts val="0"/>
                </a:spcBef>
                <a:spcAft>
                  <a:spcPts val="0"/>
                </a:spcAft>
                <a:defRPr/>
              </a:pPr>
              <a:endParaRPr lang="en-ID" dirty="0">
                <a:latin typeface="+mn-lt"/>
              </a:endParaRPr>
            </a:p>
          </p:txBody>
        </p:sp>
        <p:sp>
          <p:nvSpPr>
            <p:cNvPr id="48" name="Freeform: Shape 47">
              <a:extLst>
                <a:ext uri="{FF2B5EF4-FFF2-40B4-BE49-F238E27FC236}">
                  <a16:creationId xmlns:a16="http://schemas.microsoft.com/office/drawing/2014/main" xmlns="" id="{6EC082CB-75E8-46B5-908D-FCE0CBCFDFD4}"/>
                </a:ext>
              </a:extLst>
            </p:cNvPr>
            <p:cNvSpPr/>
            <p:nvPr/>
          </p:nvSpPr>
          <p:spPr>
            <a:xfrm>
              <a:off x="7437517" y="1734968"/>
              <a:ext cx="165437" cy="171800"/>
            </a:xfrm>
            <a:custGeom>
              <a:avLst/>
              <a:gdLst>
                <a:gd name="connsiteX0" fmla="*/ 82719 w 165437"/>
                <a:gd name="connsiteY0" fmla="*/ 0 h 171800"/>
                <a:gd name="connsiteX1" fmla="*/ 82719 w 165437"/>
                <a:gd name="connsiteY1" fmla="*/ 0 h 171800"/>
                <a:gd name="connsiteX2" fmla="*/ 82719 w 165437"/>
                <a:gd name="connsiteY2" fmla="*/ 0 h 171800"/>
                <a:gd name="connsiteX3" fmla="*/ 0 w 165437"/>
                <a:gd name="connsiteY3" fmla="*/ 81764 h 171800"/>
                <a:gd name="connsiteX4" fmla="*/ 0 w 165437"/>
                <a:gd name="connsiteY4" fmla="*/ 84628 h 171800"/>
                <a:gd name="connsiteX5" fmla="*/ 5727 w 165437"/>
                <a:gd name="connsiteY5" fmla="*/ 113261 h 171800"/>
                <a:gd name="connsiteX6" fmla="*/ 20043 w 165437"/>
                <a:gd name="connsiteY6" fmla="*/ 136804 h 171800"/>
                <a:gd name="connsiteX7" fmla="*/ 39450 w 165437"/>
                <a:gd name="connsiteY7" fmla="*/ 168301 h 171800"/>
                <a:gd name="connsiteX8" fmla="*/ 45177 w 165437"/>
                <a:gd name="connsiteY8" fmla="*/ 171800 h 171800"/>
                <a:gd name="connsiteX9" fmla="*/ 120260 w 165437"/>
                <a:gd name="connsiteY9" fmla="*/ 171800 h 171800"/>
                <a:gd name="connsiteX10" fmla="*/ 125987 w 165437"/>
                <a:gd name="connsiteY10" fmla="*/ 168301 h 171800"/>
                <a:gd name="connsiteX11" fmla="*/ 145394 w 165437"/>
                <a:gd name="connsiteY11" fmla="*/ 136804 h 171800"/>
                <a:gd name="connsiteX12" fmla="*/ 159711 w 165437"/>
                <a:gd name="connsiteY12" fmla="*/ 113261 h 171800"/>
                <a:gd name="connsiteX13" fmla="*/ 165437 w 165437"/>
                <a:gd name="connsiteY13" fmla="*/ 84628 h 171800"/>
                <a:gd name="connsiteX14" fmla="*/ 165437 w 165437"/>
                <a:gd name="connsiteY14" fmla="*/ 81764 h 171800"/>
                <a:gd name="connsiteX15" fmla="*/ 82719 w 165437"/>
                <a:gd name="connsiteY15" fmla="*/ 0 h 171800"/>
                <a:gd name="connsiteX16" fmla="*/ 146349 w 165437"/>
                <a:gd name="connsiteY16" fmla="*/ 84309 h 171800"/>
                <a:gd name="connsiteX17" fmla="*/ 141894 w 165437"/>
                <a:gd name="connsiteY17" fmla="*/ 106580 h 171800"/>
                <a:gd name="connsiteX18" fmla="*/ 131077 w 165437"/>
                <a:gd name="connsiteY18" fmla="*/ 124078 h 171800"/>
                <a:gd name="connsiteX19" fmla="*/ 112625 w 165437"/>
                <a:gd name="connsiteY19" fmla="*/ 152712 h 171800"/>
                <a:gd name="connsiteX20" fmla="*/ 82719 w 165437"/>
                <a:gd name="connsiteY20" fmla="*/ 152712 h 171800"/>
                <a:gd name="connsiteX21" fmla="*/ 53131 w 165437"/>
                <a:gd name="connsiteY21" fmla="*/ 152712 h 171800"/>
                <a:gd name="connsiteX22" fmla="*/ 34678 w 165437"/>
                <a:gd name="connsiteY22" fmla="*/ 124078 h 171800"/>
                <a:gd name="connsiteX23" fmla="*/ 23861 w 165437"/>
                <a:gd name="connsiteY23" fmla="*/ 106580 h 171800"/>
                <a:gd name="connsiteX24" fmla="*/ 19407 w 165437"/>
                <a:gd name="connsiteY24" fmla="*/ 84309 h 171800"/>
                <a:gd name="connsiteX25" fmla="*/ 19407 w 165437"/>
                <a:gd name="connsiteY25" fmla="*/ 81764 h 171800"/>
                <a:gd name="connsiteX26" fmla="*/ 83037 w 165437"/>
                <a:gd name="connsiteY26" fmla="*/ 18771 h 171800"/>
                <a:gd name="connsiteX27" fmla="*/ 83037 w 165437"/>
                <a:gd name="connsiteY27" fmla="*/ 18771 h 171800"/>
                <a:gd name="connsiteX28" fmla="*/ 83037 w 165437"/>
                <a:gd name="connsiteY28" fmla="*/ 18771 h 171800"/>
                <a:gd name="connsiteX29" fmla="*/ 83037 w 165437"/>
                <a:gd name="connsiteY29" fmla="*/ 18771 h 171800"/>
                <a:gd name="connsiteX30" fmla="*/ 83037 w 165437"/>
                <a:gd name="connsiteY30" fmla="*/ 18771 h 171800"/>
                <a:gd name="connsiteX31" fmla="*/ 83037 w 165437"/>
                <a:gd name="connsiteY31" fmla="*/ 18771 h 171800"/>
                <a:gd name="connsiteX32" fmla="*/ 83037 w 165437"/>
                <a:gd name="connsiteY32" fmla="*/ 18771 h 171800"/>
                <a:gd name="connsiteX33" fmla="*/ 146667 w 165437"/>
                <a:gd name="connsiteY33" fmla="*/ 81764 h 171800"/>
                <a:gd name="connsiteX34" fmla="*/ 146667 w 165437"/>
                <a:gd name="connsiteY34" fmla="*/ 84309 h 1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5437" h="171800">
                  <a:moveTo>
                    <a:pt x="82719" y="0"/>
                  </a:moveTo>
                  <a:cubicBezTo>
                    <a:pt x="82719" y="0"/>
                    <a:pt x="82719" y="0"/>
                    <a:pt x="82719" y="0"/>
                  </a:cubicBezTo>
                  <a:cubicBezTo>
                    <a:pt x="82719" y="0"/>
                    <a:pt x="82719" y="0"/>
                    <a:pt x="82719" y="0"/>
                  </a:cubicBezTo>
                  <a:cubicBezTo>
                    <a:pt x="37542" y="318"/>
                    <a:pt x="954" y="36587"/>
                    <a:pt x="0" y="81764"/>
                  </a:cubicBezTo>
                  <a:lnTo>
                    <a:pt x="0" y="84628"/>
                  </a:lnTo>
                  <a:cubicBezTo>
                    <a:pt x="318" y="94490"/>
                    <a:pt x="2227" y="104035"/>
                    <a:pt x="5727" y="113261"/>
                  </a:cubicBezTo>
                  <a:cubicBezTo>
                    <a:pt x="9226" y="121851"/>
                    <a:pt x="13999" y="129805"/>
                    <a:pt x="20043" y="136804"/>
                  </a:cubicBezTo>
                  <a:cubicBezTo>
                    <a:pt x="27679" y="145076"/>
                    <a:pt x="35951" y="161302"/>
                    <a:pt x="39450" y="168301"/>
                  </a:cubicBezTo>
                  <a:cubicBezTo>
                    <a:pt x="40405" y="170528"/>
                    <a:pt x="42632" y="171800"/>
                    <a:pt x="45177" y="171800"/>
                  </a:cubicBezTo>
                  <a:lnTo>
                    <a:pt x="120260" y="171800"/>
                  </a:lnTo>
                  <a:cubicBezTo>
                    <a:pt x="122805" y="171800"/>
                    <a:pt x="125033" y="170528"/>
                    <a:pt x="125987" y="168301"/>
                  </a:cubicBezTo>
                  <a:cubicBezTo>
                    <a:pt x="129487" y="161302"/>
                    <a:pt x="137759" y="145076"/>
                    <a:pt x="145394" y="136804"/>
                  </a:cubicBezTo>
                  <a:cubicBezTo>
                    <a:pt x="151439" y="129805"/>
                    <a:pt x="156529" y="121851"/>
                    <a:pt x="159711" y="113261"/>
                  </a:cubicBezTo>
                  <a:cubicBezTo>
                    <a:pt x="163210" y="104035"/>
                    <a:pt x="165119" y="94490"/>
                    <a:pt x="165437" y="84628"/>
                  </a:cubicBezTo>
                  <a:lnTo>
                    <a:pt x="165437" y="81764"/>
                  </a:lnTo>
                  <a:cubicBezTo>
                    <a:pt x="164483" y="36587"/>
                    <a:pt x="127896" y="318"/>
                    <a:pt x="82719" y="0"/>
                  </a:cubicBezTo>
                  <a:close/>
                  <a:moveTo>
                    <a:pt x="146349" y="84309"/>
                  </a:moveTo>
                  <a:cubicBezTo>
                    <a:pt x="146030" y="91945"/>
                    <a:pt x="144440" y="99581"/>
                    <a:pt x="141894" y="106580"/>
                  </a:cubicBezTo>
                  <a:cubicBezTo>
                    <a:pt x="139349" y="112943"/>
                    <a:pt x="135850" y="118988"/>
                    <a:pt x="131077" y="124078"/>
                  </a:cubicBezTo>
                  <a:cubicBezTo>
                    <a:pt x="123760" y="132986"/>
                    <a:pt x="117397" y="142531"/>
                    <a:pt x="112625" y="152712"/>
                  </a:cubicBezTo>
                  <a:lnTo>
                    <a:pt x="82719" y="152712"/>
                  </a:lnTo>
                  <a:lnTo>
                    <a:pt x="53131" y="152712"/>
                  </a:lnTo>
                  <a:cubicBezTo>
                    <a:pt x="48040" y="142531"/>
                    <a:pt x="41678" y="132986"/>
                    <a:pt x="34678" y="124078"/>
                  </a:cubicBezTo>
                  <a:cubicBezTo>
                    <a:pt x="30224" y="118988"/>
                    <a:pt x="26406" y="112943"/>
                    <a:pt x="23861" y="106580"/>
                  </a:cubicBezTo>
                  <a:cubicBezTo>
                    <a:pt x="20998" y="99581"/>
                    <a:pt x="19725" y="91945"/>
                    <a:pt x="19407" y="84309"/>
                  </a:cubicBezTo>
                  <a:lnTo>
                    <a:pt x="19407" y="81764"/>
                  </a:lnTo>
                  <a:cubicBezTo>
                    <a:pt x="20043" y="47086"/>
                    <a:pt x="48359" y="19089"/>
                    <a:pt x="83037" y="18771"/>
                  </a:cubicBezTo>
                  <a:lnTo>
                    <a:pt x="83037" y="18771"/>
                  </a:lnTo>
                  <a:lnTo>
                    <a:pt x="83037" y="18771"/>
                  </a:lnTo>
                  <a:cubicBezTo>
                    <a:pt x="83037" y="18771"/>
                    <a:pt x="83037" y="18771"/>
                    <a:pt x="83037" y="18771"/>
                  </a:cubicBezTo>
                  <a:cubicBezTo>
                    <a:pt x="83037" y="18771"/>
                    <a:pt x="83037" y="18771"/>
                    <a:pt x="83037" y="18771"/>
                  </a:cubicBezTo>
                  <a:lnTo>
                    <a:pt x="83037" y="18771"/>
                  </a:lnTo>
                  <a:lnTo>
                    <a:pt x="83037" y="18771"/>
                  </a:lnTo>
                  <a:cubicBezTo>
                    <a:pt x="117715" y="19089"/>
                    <a:pt x="146030" y="46768"/>
                    <a:pt x="146667" y="81764"/>
                  </a:cubicBezTo>
                  <a:lnTo>
                    <a:pt x="146667" y="84309"/>
                  </a:lnTo>
                  <a:close/>
                </a:path>
              </a:pathLst>
            </a:custGeom>
            <a:grpFill/>
            <a:ln w="3175" cap="flat">
              <a:noFill/>
              <a:prstDash val="solid"/>
              <a:miter/>
            </a:ln>
          </p:spPr>
          <p:txBody>
            <a:bodyPr anchor="ctr"/>
            <a:lstStyle/>
            <a:p>
              <a:pPr eaLnBrk="1" fontAlgn="auto" hangingPunct="1">
                <a:spcBef>
                  <a:spcPts val="0"/>
                </a:spcBef>
                <a:spcAft>
                  <a:spcPts val="0"/>
                </a:spcAft>
                <a:defRPr/>
              </a:pPr>
              <a:endParaRPr lang="en-ID" dirty="0">
                <a:latin typeface="+mn-lt"/>
              </a:endParaRPr>
            </a:p>
          </p:txBody>
        </p:sp>
      </p:grpSp>
      <p:sp>
        <p:nvSpPr>
          <p:cNvPr id="55" name="TextBox 54">
            <a:extLst>
              <a:ext uri="{FF2B5EF4-FFF2-40B4-BE49-F238E27FC236}">
                <a16:creationId xmlns:a16="http://schemas.microsoft.com/office/drawing/2014/main" xmlns="" id="{F1803D06-C618-4E0B-889F-0283D36E05BF}"/>
              </a:ext>
            </a:extLst>
          </p:cNvPr>
          <p:cNvSpPr txBox="1">
            <a:spLocks noChangeArrowheads="1"/>
          </p:cNvSpPr>
          <p:nvPr/>
        </p:nvSpPr>
        <p:spPr bwMode="auto">
          <a:xfrm>
            <a:off x="1875549" y="3196419"/>
            <a:ext cx="8232951" cy="6588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150000"/>
              </a:lnSpc>
              <a:spcBef>
                <a:spcPts val="1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742950" indent="-285750">
              <a:lnSpc>
                <a:spcPct val="150000"/>
              </a:lnSpc>
              <a:spcBef>
                <a:spcPts val="5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lnSpc>
                <a:spcPct val="150000"/>
              </a:lnSpc>
              <a:spcBef>
                <a:spcPts val="500"/>
              </a:spcBef>
              <a:buFont typeface="Arial" panose="020B0604020202020204" pitchFamily="34" charset="0"/>
              <a:defRPr sz="1200">
                <a:solidFill>
                  <a:schemeClr val="tx1"/>
                </a:solidFill>
                <a:latin typeface="Open Sans" panose="020B0606030504020204" pitchFamily="34" charset="0"/>
                <a:cs typeface="Arial" panose="020B0604020202020204" pitchFamily="34" charset="0"/>
              </a:defRPr>
            </a:lvl3pPr>
            <a:lvl4pPr marL="1600200" indent="-228600">
              <a:lnSpc>
                <a:spcPct val="150000"/>
              </a:lnSpc>
              <a:spcBef>
                <a:spcPts val="500"/>
              </a:spcBef>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4pPr>
            <a:lvl5pPr marL="2057400" indent="-228600">
              <a:lnSpc>
                <a:spcPct val="150000"/>
              </a:lnSpc>
              <a:spcBef>
                <a:spcPts val="500"/>
              </a:spcBef>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5pPr>
            <a:lvl6pPr marL="2514600" indent="-228600" defTabSz="912813" eaLnBrk="0" fontAlgn="base" hangingPunct="0">
              <a:lnSpc>
                <a:spcPct val="150000"/>
              </a:lnSpc>
              <a:spcBef>
                <a:spcPts val="500"/>
              </a:spcBef>
              <a:spcAft>
                <a:spcPct val="0"/>
              </a:spcAft>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6pPr>
            <a:lvl7pPr marL="2971800" indent="-228600" defTabSz="912813" eaLnBrk="0" fontAlgn="base" hangingPunct="0">
              <a:lnSpc>
                <a:spcPct val="150000"/>
              </a:lnSpc>
              <a:spcBef>
                <a:spcPts val="500"/>
              </a:spcBef>
              <a:spcAft>
                <a:spcPct val="0"/>
              </a:spcAft>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7pPr>
            <a:lvl8pPr marL="3429000" indent="-228600" defTabSz="912813" eaLnBrk="0" fontAlgn="base" hangingPunct="0">
              <a:lnSpc>
                <a:spcPct val="150000"/>
              </a:lnSpc>
              <a:spcBef>
                <a:spcPts val="500"/>
              </a:spcBef>
              <a:spcAft>
                <a:spcPct val="0"/>
              </a:spcAft>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8pPr>
            <a:lvl9pPr marL="3886200" indent="-228600" defTabSz="912813" eaLnBrk="0" fontAlgn="base" hangingPunct="0">
              <a:lnSpc>
                <a:spcPct val="150000"/>
              </a:lnSpc>
              <a:spcBef>
                <a:spcPts val="500"/>
              </a:spcBef>
              <a:spcAft>
                <a:spcPct val="0"/>
              </a:spcAft>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9pPr>
          </a:lstStyle>
          <a:p>
            <a:pPr algn="ctr"/>
            <a:r>
              <a:rPr lang="en-ZA" altLang="en-US" b="1" dirty="0">
                <a:solidFill>
                  <a:schemeClr val="bg1"/>
                </a:solidFill>
              </a:rPr>
              <a:t>Questions?</a:t>
            </a:r>
          </a:p>
        </p:txBody>
      </p:sp>
      <p:sp>
        <p:nvSpPr>
          <p:cNvPr id="60" name="Freeform: Shape 59">
            <a:extLst>
              <a:ext uri="{FF2B5EF4-FFF2-40B4-BE49-F238E27FC236}">
                <a16:creationId xmlns:a16="http://schemas.microsoft.com/office/drawing/2014/main" xmlns="" id="{07E81516-CE5F-4015-862D-566CE3FDBFDD}"/>
              </a:ext>
            </a:extLst>
          </p:cNvPr>
          <p:cNvSpPr/>
          <p:nvPr/>
        </p:nvSpPr>
        <p:spPr>
          <a:xfrm rot="10800000">
            <a:off x="11271250" y="5892800"/>
            <a:ext cx="920750" cy="965200"/>
          </a:xfrm>
          <a:custGeom>
            <a:avLst/>
            <a:gdLst>
              <a:gd name="connsiteX0" fmla="*/ 0 w 5081696"/>
              <a:gd name="connsiteY0" fmla="*/ 0 h 5322996"/>
              <a:gd name="connsiteX1" fmla="*/ 3539388 w 5081696"/>
              <a:gd name="connsiteY1" fmla="*/ 0 h 5322996"/>
              <a:gd name="connsiteX2" fmla="*/ 4298691 w 5081696"/>
              <a:gd name="connsiteY2" fmla="*/ 759303 h 5322996"/>
              <a:gd name="connsiteX3" fmla="*/ 4298691 w 5081696"/>
              <a:gd name="connsiteY3" fmla="*/ 4539991 h 5322996"/>
              <a:gd name="connsiteX4" fmla="*/ 518003 w 5081696"/>
              <a:gd name="connsiteY4" fmla="*/ 4539991 h 5322996"/>
              <a:gd name="connsiteX5" fmla="*/ 0 w 5081696"/>
              <a:gd name="connsiteY5" fmla="*/ 4021988 h 5322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81696" h="5322996">
                <a:moveTo>
                  <a:pt x="0" y="0"/>
                </a:moveTo>
                <a:lnTo>
                  <a:pt x="3539388" y="0"/>
                </a:lnTo>
                <a:lnTo>
                  <a:pt x="4298691" y="759303"/>
                </a:lnTo>
                <a:cubicBezTo>
                  <a:pt x="5342698" y="1803310"/>
                  <a:pt x="5342698" y="3495983"/>
                  <a:pt x="4298691" y="4539991"/>
                </a:cubicBezTo>
                <a:cubicBezTo>
                  <a:pt x="3254683" y="5583998"/>
                  <a:pt x="1562010" y="5583998"/>
                  <a:pt x="518003" y="4539991"/>
                </a:cubicBezTo>
                <a:lnTo>
                  <a:pt x="0" y="402198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accel="20000" decel="6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9" accel="20000" decel="6000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1000" fill="hold"/>
                                        <p:tgtEl>
                                          <p:spTgt spid="39"/>
                                        </p:tgtEl>
                                        <p:attrNameLst>
                                          <p:attrName>ppt_x</p:attrName>
                                        </p:attrNameLst>
                                      </p:cBhvr>
                                      <p:tavLst>
                                        <p:tav tm="0">
                                          <p:val>
                                            <p:strVal val="0-#ppt_w/2"/>
                                          </p:val>
                                        </p:tav>
                                        <p:tav tm="100000">
                                          <p:val>
                                            <p:strVal val="#ppt_x"/>
                                          </p:val>
                                        </p:tav>
                                      </p:tavLst>
                                    </p:anim>
                                    <p:anim calcmode="lin" valueType="num">
                                      <p:cBhvr additive="base">
                                        <p:cTn id="12" dur="1000" fill="hold"/>
                                        <p:tgtEl>
                                          <p:spTgt spid="39"/>
                                        </p:tgtEl>
                                        <p:attrNameLst>
                                          <p:attrName>ppt_y</p:attrName>
                                        </p:attrNameLst>
                                      </p:cBhvr>
                                      <p:tavLst>
                                        <p:tav tm="0">
                                          <p:val>
                                            <p:strVal val="0-#ppt_h/2"/>
                                          </p:val>
                                        </p:tav>
                                        <p:tav tm="100000">
                                          <p:val>
                                            <p:strVal val="#ppt_y"/>
                                          </p:val>
                                        </p:tav>
                                      </p:tavLst>
                                    </p:anim>
                                  </p:childTnLst>
                                </p:cTn>
                              </p:par>
                              <p:par>
                                <p:cTn id="13" presetID="2" presetClass="entr" presetSubtype="6" accel="20000" decel="60000" fill="hold" nodeType="withEffect">
                                  <p:stCondLst>
                                    <p:cond delay="0"/>
                                  </p:stCondLst>
                                  <p:childTnLst>
                                    <p:set>
                                      <p:cBhvr>
                                        <p:cTn id="14" dur="1" fill="hold">
                                          <p:stCondLst>
                                            <p:cond delay="0"/>
                                          </p:stCondLst>
                                        </p:cTn>
                                        <p:tgtEl>
                                          <p:spTgt spid="60"/>
                                        </p:tgtEl>
                                        <p:attrNameLst>
                                          <p:attrName>style.visibility</p:attrName>
                                        </p:attrNameLst>
                                      </p:cBhvr>
                                      <p:to>
                                        <p:strVal val="visible"/>
                                      </p:to>
                                    </p:set>
                                    <p:anim calcmode="lin" valueType="num">
                                      <p:cBhvr additive="base">
                                        <p:cTn id="15" dur="1000" fill="hold"/>
                                        <p:tgtEl>
                                          <p:spTgt spid="60"/>
                                        </p:tgtEl>
                                        <p:attrNameLst>
                                          <p:attrName>ppt_x</p:attrName>
                                        </p:attrNameLst>
                                      </p:cBhvr>
                                      <p:tavLst>
                                        <p:tav tm="0">
                                          <p:val>
                                            <p:strVal val="1+#ppt_w/2"/>
                                          </p:val>
                                        </p:tav>
                                        <p:tav tm="100000">
                                          <p:val>
                                            <p:strVal val="#ppt_x"/>
                                          </p:val>
                                        </p:tav>
                                      </p:tavLst>
                                    </p:anim>
                                    <p:anim calcmode="lin" valueType="num">
                                      <p:cBhvr additive="base">
                                        <p:cTn id="16" dur="1000" fill="hold"/>
                                        <p:tgtEl>
                                          <p:spTgt spid="60"/>
                                        </p:tgtEl>
                                        <p:attrNameLst>
                                          <p:attrName>ppt_y</p:attrName>
                                        </p:attrNameLst>
                                      </p:cBhvr>
                                      <p:tavLst>
                                        <p:tav tm="0">
                                          <p:val>
                                            <p:strVal val="1+#ppt_h/2"/>
                                          </p:val>
                                        </p:tav>
                                        <p:tav tm="100000">
                                          <p:val>
                                            <p:strVal val="#ppt_y"/>
                                          </p:val>
                                        </p:tav>
                                      </p:tavLst>
                                    </p:anim>
                                  </p:childTnLst>
                                </p:cTn>
                              </p:par>
                              <p:par>
                                <p:cTn id="17" presetID="2" presetClass="entr" presetSubtype="4" accel="20000" decel="6000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1000" fill="hold"/>
                                        <p:tgtEl>
                                          <p:spTgt spid="2"/>
                                        </p:tgtEl>
                                        <p:attrNameLst>
                                          <p:attrName>ppt_x</p:attrName>
                                        </p:attrNameLst>
                                      </p:cBhvr>
                                      <p:tavLst>
                                        <p:tav tm="0">
                                          <p:val>
                                            <p:strVal val="#ppt_x"/>
                                          </p:val>
                                        </p:tav>
                                        <p:tav tm="100000">
                                          <p:val>
                                            <p:strVal val="#ppt_x"/>
                                          </p:val>
                                        </p:tav>
                                      </p:tavLst>
                                    </p:anim>
                                    <p:anim calcmode="lin" valueType="num">
                                      <p:cBhvr additive="base">
                                        <p:cTn id="20" dur="10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accel="20000" decel="6000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additive="base">
                                        <p:cTn id="23" dur="1000" fill="hold"/>
                                        <p:tgtEl>
                                          <p:spTgt spid="41"/>
                                        </p:tgtEl>
                                        <p:attrNameLst>
                                          <p:attrName>ppt_x</p:attrName>
                                        </p:attrNameLst>
                                      </p:cBhvr>
                                      <p:tavLst>
                                        <p:tav tm="0">
                                          <p:val>
                                            <p:strVal val="#ppt_x"/>
                                          </p:val>
                                        </p:tav>
                                        <p:tav tm="100000">
                                          <p:val>
                                            <p:strVal val="#ppt_x"/>
                                          </p:val>
                                        </p:tav>
                                      </p:tavLst>
                                    </p:anim>
                                    <p:anim calcmode="lin" valueType="num">
                                      <p:cBhvr additive="base">
                                        <p:cTn id="24" dur="1000" fill="hold"/>
                                        <p:tgtEl>
                                          <p:spTgt spid="41"/>
                                        </p:tgtEl>
                                        <p:attrNameLst>
                                          <p:attrName>ppt_y</p:attrName>
                                        </p:attrNameLst>
                                      </p:cBhvr>
                                      <p:tavLst>
                                        <p:tav tm="0">
                                          <p:val>
                                            <p:strVal val="1+#ppt_h/2"/>
                                          </p:val>
                                        </p:tav>
                                        <p:tav tm="100000">
                                          <p:val>
                                            <p:strVal val="#ppt_y"/>
                                          </p:val>
                                        </p:tav>
                                      </p:tavLst>
                                    </p:anim>
                                  </p:childTnLst>
                                </p:cTn>
                              </p:par>
                              <p:par>
                                <p:cTn id="25" presetID="2" presetClass="entr" presetSubtype="4" accel="20000" decel="60000" fill="hold" grpId="0" nodeType="with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additive="base">
                                        <p:cTn id="27" dur="1000" fill="hold"/>
                                        <p:tgtEl>
                                          <p:spTgt spid="51"/>
                                        </p:tgtEl>
                                        <p:attrNameLst>
                                          <p:attrName>ppt_x</p:attrName>
                                        </p:attrNameLst>
                                      </p:cBhvr>
                                      <p:tavLst>
                                        <p:tav tm="0">
                                          <p:val>
                                            <p:strVal val="#ppt_x"/>
                                          </p:val>
                                        </p:tav>
                                        <p:tav tm="100000">
                                          <p:val>
                                            <p:strVal val="#ppt_x"/>
                                          </p:val>
                                        </p:tav>
                                      </p:tavLst>
                                    </p:anim>
                                    <p:anim calcmode="lin" valueType="num">
                                      <p:cBhvr additive="base">
                                        <p:cTn id="28" dur="1000" fill="hold"/>
                                        <p:tgtEl>
                                          <p:spTgt spid="51"/>
                                        </p:tgtEl>
                                        <p:attrNameLst>
                                          <p:attrName>ppt_y</p:attrName>
                                        </p:attrNameLst>
                                      </p:cBhvr>
                                      <p:tavLst>
                                        <p:tav tm="0">
                                          <p:val>
                                            <p:strVal val="1+#ppt_h/2"/>
                                          </p:val>
                                        </p:tav>
                                        <p:tav tm="100000">
                                          <p:val>
                                            <p:strVal val="#ppt_y"/>
                                          </p:val>
                                        </p:tav>
                                      </p:tavLst>
                                    </p:anim>
                                  </p:childTnLst>
                                </p:cTn>
                              </p:par>
                              <p:par>
                                <p:cTn id="29" presetID="2" presetClass="entr" presetSubtype="4" accel="20000" decel="60000" fill="hold" nodeType="withEffect">
                                  <p:stCondLst>
                                    <p:cond delay="0"/>
                                  </p:stCondLst>
                                  <p:childTnLst>
                                    <p:set>
                                      <p:cBhvr>
                                        <p:cTn id="30" dur="1" fill="hold">
                                          <p:stCondLst>
                                            <p:cond delay="0"/>
                                          </p:stCondLst>
                                        </p:cTn>
                                        <p:tgtEl>
                                          <p:spTgt spid="44"/>
                                        </p:tgtEl>
                                        <p:attrNameLst>
                                          <p:attrName>style.visibility</p:attrName>
                                        </p:attrNameLst>
                                      </p:cBhvr>
                                      <p:to>
                                        <p:strVal val="visible"/>
                                      </p:to>
                                    </p:set>
                                    <p:anim calcmode="lin" valueType="num">
                                      <p:cBhvr additive="base">
                                        <p:cTn id="31" dur="1000" fill="hold"/>
                                        <p:tgtEl>
                                          <p:spTgt spid="44"/>
                                        </p:tgtEl>
                                        <p:attrNameLst>
                                          <p:attrName>ppt_x</p:attrName>
                                        </p:attrNameLst>
                                      </p:cBhvr>
                                      <p:tavLst>
                                        <p:tav tm="0">
                                          <p:val>
                                            <p:strVal val="#ppt_x"/>
                                          </p:val>
                                        </p:tav>
                                        <p:tav tm="100000">
                                          <p:val>
                                            <p:strVal val="#ppt_x"/>
                                          </p:val>
                                        </p:tav>
                                      </p:tavLst>
                                    </p:anim>
                                    <p:anim calcmode="lin" valueType="num">
                                      <p:cBhvr additive="base">
                                        <p:cTn id="32" dur="1000" fill="hold"/>
                                        <p:tgtEl>
                                          <p:spTgt spid="44"/>
                                        </p:tgtEl>
                                        <p:attrNameLst>
                                          <p:attrName>ppt_y</p:attrName>
                                        </p:attrNameLst>
                                      </p:cBhvr>
                                      <p:tavLst>
                                        <p:tav tm="0">
                                          <p:val>
                                            <p:strVal val="1+#ppt_h/2"/>
                                          </p:val>
                                        </p:tav>
                                        <p:tav tm="100000">
                                          <p:val>
                                            <p:strVal val="#ppt_y"/>
                                          </p:val>
                                        </p:tav>
                                      </p:tavLst>
                                    </p:anim>
                                  </p:childTnLst>
                                </p:cTn>
                              </p:par>
                              <p:par>
                                <p:cTn id="33" presetID="2" presetClass="entr" presetSubtype="4" accel="20000" decel="6000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anim calcmode="lin" valueType="num">
                                      <p:cBhvr additive="base">
                                        <p:cTn id="35" dur="1000" fill="hold"/>
                                        <p:tgtEl>
                                          <p:spTgt spid="55"/>
                                        </p:tgtEl>
                                        <p:attrNameLst>
                                          <p:attrName>ppt_x</p:attrName>
                                        </p:attrNameLst>
                                      </p:cBhvr>
                                      <p:tavLst>
                                        <p:tav tm="0">
                                          <p:val>
                                            <p:strVal val="#ppt_x"/>
                                          </p:val>
                                        </p:tav>
                                        <p:tav tm="100000">
                                          <p:val>
                                            <p:strVal val="#ppt_x"/>
                                          </p:val>
                                        </p:tav>
                                      </p:tavLst>
                                    </p:anim>
                                    <p:anim calcmode="lin" valueType="num">
                                      <p:cBhvr additive="base">
                                        <p:cTn id="36" dur="10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51" grpId="0" animBg="1"/>
      <p:bldP spid="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CDED831E-AA90-4320-B198-9CAAE46C8283}"/>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Rectangle: Rounded Corners 1">
            <a:extLst>
              <a:ext uri="{FF2B5EF4-FFF2-40B4-BE49-F238E27FC236}">
                <a16:creationId xmlns:a16="http://schemas.microsoft.com/office/drawing/2014/main" xmlns="" id="{14C8CDEF-8A62-459E-9E1A-8BED58FA3851}"/>
              </a:ext>
            </a:extLst>
          </p:cNvPr>
          <p:cNvSpPr/>
          <p:nvPr/>
        </p:nvSpPr>
        <p:spPr>
          <a:xfrm>
            <a:off x="203700" y="3020572"/>
            <a:ext cx="2407717" cy="960878"/>
          </a:xfrm>
          <a:prstGeom prst="roundRect">
            <a:avLst>
              <a:gd name="adj" fmla="val 50000"/>
            </a:avLst>
          </a:prstGeom>
          <a:solidFill>
            <a:schemeClr val="accent2">
              <a:lumMod val="50000"/>
            </a:schemeClr>
          </a:solidFill>
          <a:ln>
            <a:noFill/>
          </a:ln>
          <a:effectLst>
            <a:innerShdw blurRad="190500" dist="50800" dir="18900000">
              <a:prstClr val="black">
                <a:alpha val="15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5" name="Group 4">
            <a:extLst>
              <a:ext uri="{FF2B5EF4-FFF2-40B4-BE49-F238E27FC236}">
                <a16:creationId xmlns:a16="http://schemas.microsoft.com/office/drawing/2014/main" xmlns="" id="{2CAF67C0-1D59-4EE1-B3FD-A713C7733F17}"/>
              </a:ext>
            </a:extLst>
          </p:cNvPr>
          <p:cNvGrpSpPr/>
          <p:nvPr/>
        </p:nvGrpSpPr>
        <p:grpSpPr>
          <a:xfrm rot="16200000">
            <a:off x="587819" y="-331360"/>
            <a:ext cx="1244436" cy="2126525"/>
            <a:chOff x="-165144" y="3828288"/>
            <a:chExt cx="1668994" cy="2852019"/>
          </a:xfrm>
          <a:solidFill>
            <a:schemeClr val="accent1">
              <a:lumMod val="60000"/>
              <a:lumOff val="40000"/>
            </a:schemeClr>
          </a:solidFill>
        </p:grpSpPr>
        <p:sp>
          <p:nvSpPr>
            <p:cNvPr id="6" name="Oval 5">
              <a:extLst>
                <a:ext uri="{FF2B5EF4-FFF2-40B4-BE49-F238E27FC236}">
                  <a16:creationId xmlns:a16="http://schemas.microsoft.com/office/drawing/2014/main" xmlns="" id="{2826D26B-4242-4912-9478-6DB782A5C203}"/>
                </a:ext>
              </a:extLst>
            </p:cNvPr>
            <p:cNvSpPr/>
            <p:nvPr/>
          </p:nvSpPr>
          <p:spPr>
            <a:xfrm rot="5400000">
              <a:off x="1439636" y="382828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Oval 6">
              <a:extLst>
                <a:ext uri="{FF2B5EF4-FFF2-40B4-BE49-F238E27FC236}">
                  <a16:creationId xmlns:a16="http://schemas.microsoft.com/office/drawing/2014/main" xmlns="" id="{0B28F1EC-2965-424A-A141-144F57CEB7D8}"/>
                </a:ext>
              </a:extLst>
            </p:cNvPr>
            <p:cNvSpPr/>
            <p:nvPr/>
          </p:nvSpPr>
          <p:spPr>
            <a:xfrm rot="5400000">
              <a:off x="1439637" y="4292923"/>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Oval 7">
              <a:extLst>
                <a:ext uri="{FF2B5EF4-FFF2-40B4-BE49-F238E27FC236}">
                  <a16:creationId xmlns:a16="http://schemas.microsoft.com/office/drawing/2014/main" xmlns="" id="{4F2A56B2-8084-479D-A344-CE8B5766DDCF}"/>
                </a:ext>
              </a:extLst>
            </p:cNvPr>
            <p:cNvSpPr/>
            <p:nvPr/>
          </p:nvSpPr>
          <p:spPr>
            <a:xfrm rot="5400000">
              <a:off x="1439638" y="475755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Oval 8">
              <a:extLst>
                <a:ext uri="{FF2B5EF4-FFF2-40B4-BE49-F238E27FC236}">
                  <a16:creationId xmlns:a16="http://schemas.microsoft.com/office/drawing/2014/main" xmlns="" id="{B7E69BBB-9A56-4E02-9BBA-A30617E07C6E}"/>
                </a:ext>
              </a:extLst>
            </p:cNvPr>
            <p:cNvSpPr/>
            <p:nvPr/>
          </p:nvSpPr>
          <p:spPr>
            <a:xfrm rot="5400000">
              <a:off x="1439638" y="5222192"/>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Oval 9">
              <a:extLst>
                <a:ext uri="{FF2B5EF4-FFF2-40B4-BE49-F238E27FC236}">
                  <a16:creationId xmlns:a16="http://schemas.microsoft.com/office/drawing/2014/main" xmlns="" id="{E4A3F842-878C-4569-AF4F-8A4BD21D526F}"/>
                </a:ext>
              </a:extLst>
            </p:cNvPr>
            <p:cNvSpPr/>
            <p:nvPr/>
          </p:nvSpPr>
          <p:spPr>
            <a:xfrm rot="5400000">
              <a:off x="1439639" y="5686827"/>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1" name="Oval 10">
              <a:extLst>
                <a:ext uri="{FF2B5EF4-FFF2-40B4-BE49-F238E27FC236}">
                  <a16:creationId xmlns:a16="http://schemas.microsoft.com/office/drawing/2014/main" xmlns="" id="{14709EB9-707C-4987-A149-6D8C8723F612}"/>
                </a:ext>
              </a:extLst>
            </p:cNvPr>
            <p:cNvSpPr/>
            <p:nvPr/>
          </p:nvSpPr>
          <p:spPr>
            <a:xfrm rot="5400000">
              <a:off x="1439639" y="615146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2" name="Oval 11">
              <a:extLst>
                <a:ext uri="{FF2B5EF4-FFF2-40B4-BE49-F238E27FC236}">
                  <a16:creationId xmlns:a16="http://schemas.microsoft.com/office/drawing/2014/main" xmlns="" id="{36ACA845-A23D-4B35-BB23-04F4E1A3567F}"/>
                </a:ext>
              </a:extLst>
            </p:cNvPr>
            <p:cNvSpPr/>
            <p:nvPr/>
          </p:nvSpPr>
          <p:spPr>
            <a:xfrm rot="5400000">
              <a:off x="1439639" y="66160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Oval 12">
              <a:extLst>
                <a:ext uri="{FF2B5EF4-FFF2-40B4-BE49-F238E27FC236}">
                  <a16:creationId xmlns:a16="http://schemas.microsoft.com/office/drawing/2014/main" xmlns="" id="{05B56A18-0195-41D1-88BC-720495B0CBAC}"/>
                </a:ext>
              </a:extLst>
            </p:cNvPr>
            <p:cNvSpPr/>
            <p:nvPr/>
          </p:nvSpPr>
          <p:spPr>
            <a:xfrm rot="5400000">
              <a:off x="1038441" y="40598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Oval 13">
              <a:extLst>
                <a:ext uri="{FF2B5EF4-FFF2-40B4-BE49-F238E27FC236}">
                  <a16:creationId xmlns:a16="http://schemas.microsoft.com/office/drawing/2014/main" xmlns="" id="{B4E3ADED-4548-4591-931A-B5B007F918D2}"/>
                </a:ext>
              </a:extLst>
            </p:cNvPr>
            <p:cNvSpPr/>
            <p:nvPr/>
          </p:nvSpPr>
          <p:spPr>
            <a:xfrm rot="5400000">
              <a:off x="1038442" y="452453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5" name="Oval 14">
              <a:extLst>
                <a:ext uri="{FF2B5EF4-FFF2-40B4-BE49-F238E27FC236}">
                  <a16:creationId xmlns:a16="http://schemas.microsoft.com/office/drawing/2014/main" xmlns="" id="{1B9D5F3B-ECF3-4F9F-978E-7488E1EE30EF}"/>
                </a:ext>
              </a:extLst>
            </p:cNvPr>
            <p:cNvSpPr/>
            <p:nvPr/>
          </p:nvSpPr>
          <p:spPr>
            <a:xfrm rot="5400000">
              <a:off x="1038443" y="498916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Oval 15">
              <a:extLst>
                <a:ext uri="{FF2B5EF4-FFF2-40B4-BE49-F238E27FC236}">
                  <a16:creationId xmlns:a16="http://schemas.microsoft.com/office/drawing/2014/main" xmlns="" id="{41E08246-092B-45A6-9C98-F7F90A587442}"/>
                </a:ext>
              </a:extLst>
            </p:cNvPr>
            <p:cNvSpPr/>
            <p:nvPr/>
          </p:nvSpPr>
          <p:spPr>
            <a:xfrm rot="5400000">
              <a:off x="1038443" y="5453800"/>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7" name="Oval 16">
              <a:extLst>
                <a:ext uri="{FF2B5EF4-FFF2-40B4-BE49-F238E27FC236}">
                  <a16:creationId xmlns:a16="http://schemas.microsoft.com/office/drawing/2014/main" xmlns="" id="{0A4EED58-40FE-4BF7-A48A-7ED6C8AB730C}"/>
                </a:ext>
              </a:extLst>
            </p:cNvPr>
            <p:cNvSpPr/>
            <p:nvPr/>
          </p:nvSpPr>
          <p:spPr>
            <a:xfrm rot="5400000">
              <a:off x="1038443" y="591843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8" name="Oval 17">
              <a:extLst>
                <a:ext uri="{FF2B5EF4-FFF2-40B4-BE49-F238E27FC236}">
                  <a16:creationId xmlns:a16="http://schemas.microsoft.com/office/drawing/2014/main" xmlns="" id="{2480FE80-4FA6-4BC8-9A9C-3D14F08C730B}"/>
                </a:ext>
              </a:extLst>
            </p:cNvPr>
            <p:cNvSpPr/>
            <p:nvPr/>
          </p:nvSpPr>
          <p:spPr>
            <a:xfrm rot="5400000">
              <a:off x="1038444" y="6383069"/>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9" name="Oval 18">
              <a:extLst>
                <a:ext uri="{FF2B5EF4-FFF2-40B4-BE49-F238E27FC236}">
                  <a16:creationId xmlns:a16="http://schemas.microsoft.com/office/drawing/2014/main" xmlns="" id="{9133458C-7A35-4669-8BDD-53BA6BAB8D80}"/>
                </a:ext>
              </a:extLst>
            </p:cNvPr>
            <p:cNvSpPr/>
            <p:nvPr/>
          </p:nvSpPr>
          <p:spPr>
            <a:xfrm rot="5400000">
              <a:off x="637246" y="382828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0" name="Oval 19">
              <a:extLst>
                <a:ext uri="{FF2B5EF4-FFF2-40B4-BE49-F238E27FC236}">
                  <a16:creationId xmlns:a16="http://schemas.microsoft.com/office/drawing/2014/main" xmlns="" id="{B46C3B04-B1AD-4B2F-9001-5EC44B8CE6B2}"/>
                </a:ext>
              </a:extLst>
            </p:cNvPr>
            <p:cNvSpPr/>
            <p:nvPr/>
          </p:nvSpPr>
          <p:spPr>
            <a:xfrm rot="5400000">
              <a:off x="637247" y="4292923"/>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Oval 20">
              <a:extLst>
                <a:ext uri="{FF2B5EF4-FFF2-40B4-BE49-F238E27FC236}">
                  <a16:creationId xmlns:a16="http://schemas.microsoft.com/office/drawing/2014/main" xmlns="" id="{AD69E5A0-7456-4D37-8961-700852737035}"/>
                </a:ext>
              </a:extLst>
            </p:cNvPr>
            <p:cNvSpPr/>
            <p:nvPr/>
          </p:nvSpPr>
          <p:spPr>
            <a:xfrm rot="5400000">
              <a:off x="637247" y="475755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2" name="Oval 21">
              <a:extLst>
                <a:ext uri="{FF2B5EF4-FFF2-40B4-BE49-F238E27FC236}">
                  <a16:creationId xmlns:a16="http://schemas.microsoft.com/office/drawing/2014/main" xmlns="" id="{92F139A1-0887-4F13-B397-D09874B0D8FB}"/>
                </a:ext>
              </a:extLst>
            </p:cNvPr>
            <p:cNvSpPr/>
            <p:nvPr/>
          </p:nvSpPr>
          <p:spPr>
            <a:xfrm rot="5400000">
              <a:off x="637247" y="5222192"/>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3" name="Oval 22">
              <a:extLst>
                <a:ext uri="{FF2B5EF4-FFF2-40B4-BE49-F238E27FC236}">
                  <a16:creationId xmlns:a16="http://schemas.microsoft.com/office/drawing/2014/main" xmlns="" id="{48AC0229-91EE-4AF2-A906-C2F103D7BAD6}"/>
                </a:ext>
              </a:extLst>
            </p:cNvPr>
            <p:cNvSpPr/>
            <p:nvPr/>
          </p:nvSpPr>
          <p:spPr>
            <a:xfrm rot="5400000">
              <a:off x="637248" y="5686827"/>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4" name="Oval 23">
              <a:extLst>
                <a:ext uri="{FF2B5EF4-FFF2-40B4-BE49-F238E27FC236}">
                  <a16:creationId xmlns:a16="http://schemas.microsoft.com/office/drawing/2014/main" xmlns="" id="{3004C84F-0875-468A-8D9D-BAB3A119E930}"/>
                </a:ext>
              </a:extLst>
            </p:cNvPr>
            <p:cNvSpPr/>
            <p:nvPr/>
          </p:nvSpPr>
          <p:spPr>
            <a:xfrm rot="5400000">
              <a:off x="637249" y="615146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5" name="Oval 24">
              <a:extLst>
                <a:ext uri="{FF2B5EF4-FFF2-40B4-BE49-F238E27FC236}">
                  <a16:creationId xmlns:a16="http://schemas.microsoft.com/office/drawing/2014/main" xmlns="" id="{E52B82BA-0119-42E0-BF8B-5E9760D25E45}"/>
                </a:ext>
              </a:extLst>
            </p:cNvPr>
            <p:cNvSpPr/>
            <p:nvPr/>
          </p:nvSpPr>
          <p:spPr>
            <a:xfrm rot="5400000">
              <a:off x="637249" y="66160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6" name="Oval 25">
              <a:extLst>
                <a:ext uri="{FF2B5EF4-FFF2-40B4-BE49-F238E27FC236}">
                  <a16:creationId xmlns:a16="http://schemas.microsoft.com/office/drawing/2014/main" xmlns="" id="{EE1244EB-BE32-496D-9A0B-C6749560FBE1}"/>
                </a:ext>
              </a:extLst>
            </p:cNvPr>
            <p:cNvSpPr/>
            <p:nvPr/>
          </p:nvSpPr>
          <p:spPr>
            <a:xfrm rot="5400000">
              <a:off x="236051" y="40598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7" name="Oval 26">
              <a:extLst>
                <a:ext uri="{FF2B5EF4-FFF2-40B4-BE49-F238E27FC236}">
                  <a16:creationId xmlns:a16="http://schemas.microsoft.com/office/drawing/2014/main" xmlns="" id="{A8C1A812-358D-4F6E-9E0F-6B3EE0B1F0E3}"/>
                </a:ext>
              </a:extLst>
            </p:cNvPr>
            <p:cNvSpPr/>
            <p:nvPr/>
          </p:nvSpPr>
          <p:spPr>
            <a:xfrm rot="5400000">
              <a:off x="236051" y="452453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8" name="Oval 27">
              <a:extLst>
                <a:ext uri="{FF2B5EF4-FFF2-40B4-BE49-F238E27FC236}">
                  <a16:creationId xmlns:a16="http://schemas.microsoft.com/office/drawing/2014/main" xmlns="" id="{0022A437-6E66-4134-9BB1-6751A8D8EBCE}"/>
                </a:ext>
              </a:extLst>
            </p:cNvPr>
            <p:cNvSpPr/>
            <p:nvPr/>
          </p:nvSpPr>
          <p:spPr>
            <a:xfrm rot="5400000">
              <a:off x="236052" y="498916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9" name="Oval 28">
              <a:extLst>
                <a:ext uri="{FF2B5EF4-FFF2-40B4-BE49-F238E27FC236}">
                  <a16:creationId xmlns:a16="http://schemas.microsoft.com/office/drawing/2014/main" xmlns="" id="{82D26CC1-FCF2-4EAC-9DF5-2AAE6191C27A}"/>
                </a:ext>
              </a:extLst>
            </p:cNvPr>
            <p:cNvSpPr/>
            <p:nvPr/>
          </p:nvSpPr>
          <p:spPr>
            <a:xfrm rot="5400000">
              <a:off x="236052" y="5453800"/>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0" name="Oval 29">
              <a:extLst>
                <a:ext uri="{FF2B5EF4-FFF2-40B4-BE49-F238E27FC236}">
                  <a16:creationId xmlns:a16="http://schemas.microsoft.com/office/drawing/2014/main" xmlns="" id="{511C2DFC-31B6-4262-9E6F-696D3FDC1248}"/>
                </a:ext>
              </a:extLst>
            </p:cNvPr>
            <p:cNvSpPr/>
            <p:nvPr/>
          </p:nvSpPr>
          <p:spPr>
            <a:xfrm rot="5400000">
              <a:off x="236053" y="5918435"/>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1" name="Oval 30">
              <a:extLst>
                <a:ext uri="{FF2B5EF4-FFF2-40B4-BE49-F238E27FC236}">
                  <a16:creationId xmlns:a16="http://schemas.microsoft.com/office/drawing/2014/main" xmlns="" id="{1A419415-9976-4455-83FB-598E290E2BA3}"/>
                </a:ext>
              </a:extLst>
            </p:cNvPr>
            <p:cNvSpPr/>
            <p:nvPr/>
          </p:nvSpPr>
          <p:spPr>
            <a:xfrm rot="5400000">
              <a:off x="236054" y="6383069"/>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2" name="Oval 31">
              <a:extLst>
                <a:ext uri="{FF2B5EF4-FFF2-40B4-BE49-F238E27FC236}">
                  <a16:creationId xmlns:a16="http://schemas.microsoft.com/office/drawing/2014/main" xmlns="" id="{AD0DA4CE-ADB3-4BE4-8509-075F676AE4A1}"/>
                </a:ext>
              </a:extLst>
            </p:cNvPr>
            <p:cNvSpPr/>
            <p:nvPr/>
          </p:nvSpPr>
          <p:spPr>
            <a:xfrm rot="5400000">
              <a:off x="-165144" y="382828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3" name="Oval 32">
              <a:extLst>
                <a:ext uri="{FF2B5EF4-FFF2-40B4-BE49-F238E27FC236}">
                  <a16:creationId xmlns:a16="http://schemas.microsoft.com/office/drawing/2014/main" xmlns="" id="{77026BF5-A8EB-46CD-A1FF-9F2B571326F0}"/>
                </a:ext>
              </a:extLst>
            </p:cNvPr>
            <p:cNvSpPr/>
            <p:nvPr/>
          </p:nvSpPr>
          <p:spPr>
            <a:xfrm rot="5400000">
              <a:off x="-165144" y="4292923"/>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4" name="Oval 33">
              <a:extLst>
                <a:ext uri="{FF2B5EF4-FFF2-40B4-BE49-F238E27FC236}">
                  <a16:creationId xmlns:a16="http://schemas.microsoft.com/office/drawing/2014/main" xmlns="" id="{D3B405F7-1ABA-462D-B875-5B392DCFB537}"/>
                </a:ext>
              </a:extLst>
            </p:cNvPr>
            <p:cNvSpPr/>
            <p:nvPr/>
          </p:nvSpPr>
          <p:spPr>
            <a:xfrm rot="5400000">
              <a:off x="-165143" y="4757558"/>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5" name="Oval 34">
              <a:extLst>
                <a:ext uri="{FF2B5EF4-FFF2-40B4-BE49-F238E27FC236}">
                  <a16:creationId xmlns:a16="http://schemas.microsoft.com/office/drawing/2014/main" xmlns="" id="{DE2F24A6-DB3C-43B3-B61E-E8836EBC5A50}"/>
                </a:ext>
              </a:extLst>
            </p:cNvPr>
            <p:cNvSpPr/>
            <p:nvPr/>
          </p:nvSpPr>
          <p:spPr>
            <a:xfrm rot="5400000">
              <a:off x="-165143" y="5222192"/>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6" name="Oval 35">
              <a:extLst>
                <a:ext uri="{FF2B5EF4-FFF2-40B4-BE49-F238E27FC236}">
                  <a16:creationId xmlns:a16="http://schemas.microsoft.com/office/drawing/2014/main" xmlns="" id="{E8E234B7-169E-4EAC-A11C-E09A228DA11C}"/>
                </a:ext>
              </a:extLst>
            </p:cNvPr>
            <p:cNvSpPr/>
            <p:nvPr/>
          </p:nvSpPr>
          <p:spPr>
            <a:xfrm rot="5400000">
              <a:off x="-165142" y="5686827"/>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7" name="Oval 36">
              <a:extLst>
                <a:ext uri="{FF2B5EF4-FFF2-40B4-BE49-F238E27FC236}">
                  <a16:creationId xmlns:a16="http://schemas.microsoft.com/office/drawing/2014/main" xmlns="" id="{E4616056-039A-489E-8CEC-0573A8409D4E}"/>
                </a:ext>
              </a:extLst>
            </p:cNvPr>
            <p:cNvSpPr/>
            <p:nvPr/>
          </p:nvSpPr>
          <p:spPr>
            <a:xfrm rot="5400000">
              <a:off x="-165141" y="6151461"/>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8" name="Oval 37">
              <a:extLst>
                <a:ext uri="{FF2B5EF4-FFF2-40B4-BE49-F238E27FC236}">
                  <a16:creationId xmlns:a16="http://schemas.microsoft.com/office/drawing/2014/main" xmlns="" id="{48DA60D7-80D6-4220-AF84-C19FE1C2B2CC}"/>
                </a:ext>
              </a:extLst>
            </p:cNvPr>
            <p:cNvSpPr/>
            <p:nvPr/>
          </p:nvSpPr>
          <p:spPr>
            <a:xfrm rot="5400000">
              <a:off x="-165141" y="6616096"/>
              <a:ext cx="64211" cy="6421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sp>
        <p:nvSpPr>
          <p:cNvPr id="39" name="Freeform: Shape 38">
            <a:extLst>
              <a:ext uri="{FF2B5EF4-FFF2-40B4-BE49-F238E27FC236}">
                <a16:creationId xmlns:a16="http://schemas.microsoft.com/office/drawing/2014/main" xmlns="" id="{058E217E-A33C-4F35-B15D-B4A7E6F2AB18}"/>
              </a:ext>
            </a:extLst>
          </p:cNvPr>
          <p:cNvSpPr/>
          <p:nvPr/>
        </p:nvSpPr>
        <p:spPr>
          <a:xfrm>
            <a:off x="0" y="0"/>
            <a:ext cx="1247775" cy="1306513"/>
          </a:xfrm>
          <a:custGeom>
            <a:avLst/>
            <a:gdLst>
              <a:gd name="connsiteX0" fmla="*/ 0 w 5081696"/>
              <a:gd name="connsiteY0" fmla="*/ 0 h 5322996"/>
              <a:gd name="connsiteX1" fmla="*/ 3539388 w 5081696"/>
              <a:gd name="connsiteY1" fmla="*/ 0 h 5322996"/>
              <a:gd name="connsiteX2" fmla="*/ 4298691 w 5081696"/>
              <a:gd name="connsiteY2" fmla="*/ 759303 h 5322996"/>
              <a:gd name="connsiteX3" fmla="*/ 4298691 w 5081696"/>
              <a:gd name="connsiteY3" fmla="*/ 4539991 h 5322996"/>
              <a:gd name="connsiteX4" fmla="*/ 518003 w 5081696"/>
              <a:gd name="connsiteY4" fmla="*/ 4539991 h 5322996"/>
              <a:gd name="connsiteX5" fmla="*/ 0 w 5081696"/>
              <a:gd name="connsiteY5" fmla="*/ 4021988 h 5322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81696" h="5322996">
                <a:moveTo>
                  <a:pt x="0" y="0"/>
                </a:moveTo>
                <a:lnTo>
                  <a:pt x="3539388" y="0"/>
                </a:lnTo>
                <a:lnTo>
                  <a:pt x="4298691" y="759303"/>
                </a:lnTo>
                <a:cubicBezTo>
                  <a:pt x="5342698" y="1803310"/>
                  <a:pt x="5342698" y="3495983"/>
                  <a:pt x="4298691" y="4539991"/>
                </a:cubicBezTo>
                <a:cubicBezTo>
                  <a:pt x="3254683" y="5583998"/>
                  <a:pt x="1562010" y="5583998"/>
                  <a:pt x="518003" y="4539991"/>
                </a:cubicBezTo>
                <a:lnTo>
                  <a:pt x="0" y="402198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1" name="Oval 40">
            <a:extLst>
              <a:ext uri="{FF2B5EF4-FFF2-40B4-BE49-F238E27FC236}">
                <a16:creationId xmlns:a16="http://schemas.microsoft.com/office/drawing/2014/main" xmlns="" id="{B1C1A0BB-DF6A-433B-896E-058268FB4B2E}"/>
              </a:ext>
            </a:extLst>
          </p:cNvPr>
          <p:cNvSpPr/>
          <p:nvPr/>
        </p:nvSpPr>
        <p:spPr>
          <a:xfrm>
            <a:off x="1381125" y="2876550"/>
            <a:ext cx="1301750" cy="1298575"/>
          </a:xfrm>
          <a:prstGeom prst="ellipse">
            <a:avLst/>
          </a:prstGeom>
          <a:solidFill>
            <a:schemeClr val="accent4"/>
          </a:solidFill>
          <a:ln>
            <a:noFill/>
          </a:ln>
          <a:effectLst>
            <a:outerShdw blurRad="266700" dist="50800" dir="54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5" name="TextBox 54">
            <a:extLst>
              <a:ext uri="{FF2B5EF4-FFF2-40B4-BE49-F238E27FC236}">
                <a16:creationId xmlns:a16="http://schemas.microsoft.com/office/drawing/2014/main" xmlns="" id="{F1803D06-C618-4E0B-889F-0283D36E05BF}"/>
              </a:ext>
            </a:extLst>
          </p:cNvPr>
          <p:cNvSpPr txBox="1">
            <a:spLocks noChangeArrowheads="1"/>
          </p:cNvSpPr>
          <p:nvPr/>
        </p:nvSpPr>
        <p:spPr bwMode="auto">
          <a:xfrm>
            <a:off x="2619768" y="3272281"/>
            <a:ext cx="8232951" cy="6588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150000"/>
              </a:lnSpc>
              <a:spcBef>
                <a:spcPts val="1000"/>
              </a:spcBef>
              <a:buFont typeface="Arial" panose="020B0604020202020204" pitchFamily="34" charset="0"/>
              <a:defRPr sz="2800">
                <a:solidFill>
                  <a:schemeClr val="tx1"/>
                </a:solidFill>
                <a:latin typeface="Arial" panose="020B0604020202020204" pitchFamily="34" charset="0"/>
                <a:cs typeface="Arial" panose="020B0604020202020204" pitchFamily="34" charset="0"/>
              </a:defRPr>
            </a:lvl1pPr>
            <a:lvl2pPr marL="742950" indent="-285750">
              <a:lnSpc>
                <a:spcPct val="150000"/>
              </a:lnSpc>
              <a:spcBef>
                <a:spcPts val="5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lnSpc>
                <a:spcPct val="150000"/>
              </a:lnSpc>
              <a:spcBef>
                <a:spcPts val="500"/>
              </a:spcBef>
              <a:buFont typeface="Arial" panose="020B0604020202020204" pitchFamily="34" charset="0"/>
              <a:defRPr sz="1200">
                <a:solidFill>
                  <a:schemeClr val="tx1"/>
                </a:solidFill>
                <a:latin typeface="Open Sans" panose="020B0606030504020204" pitchFamily="34" charset="0"/>
                <a:cs typeface="Arial" panose="020B0604020202020204" pitchFamily="34" charset="0"/>
              </a:defRPr>
            </a:lvl3pPr>
            <a:lvl4pPr marL="1600200" indent="-228600">
              <a:lnSpc>
                <a:spcPct val="150000"/>
              </a:lnSpc>
              <a:spcBef>
                <a:spcPts val="500"/>
              </a:spcBef>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4pPr>
            <a:lvl5pPr marL="2057400" indent="-228600">
              <a:lnSpc>
                <a:spcPct val="150000"/>
              </a:lnSpc>
              <a:spcBef>
                <a:spcPts val="500"/>
              </a:spcBef>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5pPr>
            <a:lvl6pPr marL="2514600" indent="-228600" defTabSz="912813" eaLnBrk="0" fontAlgn="base" hangingPunct="0">
              <a:lnSpc>
                <a:spcPct val="150000"/>
              </a:lnSpc>
              <a:spcBef>
                <a:spcPts val="500"/>
              </a:spcBef>
              <a:spcAft>
                <a:spcPct val="0"/>
              </a:spcAft>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6pPr>
            <a:lvl7pPr marL="2971800" indent="-228600" defTabSz="912813" eaLnBrk="0" fontAlgn="base" hangingPunct="0">
              <a:lnSpc>
                <a:spcPct val="150000"/>
              </a:lnSpc>
              <a:spcBef>
                <a:spcPts val="500"/>
              </a:spcBef>
              <a:spcAft>
                <a:spcPct val="0"/>
              </a:spcAft>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7pPr>
            <a:lvl8pPr marL="3429000" indent="-228600" defTabSz="912813" eaLnBrk="0" fontAlgn="base" hangingPunct="0">
              <a:lnSpc>
                <a:spcPct val="150000"/>
              </a:lnSpc>
              <a:spcBef>
                <a:spcPts val="500"/>
              </a:spcBef>
              <a:spcAft>
                <a:spcPct val="0"/>
              </a:spcAft>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8pPr>
            <a:lvl9pPr marL="3886200" indent="-228600" defTabSz="912813" eaLnBrk="0" fontAlgn="base" hangingPunct="0">
              <a:lnSpc>
                <a:spcPct val="150000"/>
              </a:lnSpc>
              <a:spcBef>
                <a:spcPts val="500"/>
              </a:spcBef>
              <a:spcAft>
                <a:spcPct val="0"/>
              </a:spcAft>
              <a:buFont typeface="Arial" panose="020B0604020202020204" pitchFamily="34" charset="0"/>
              <a:defRPr sz="1000">
                <a:solidFill>
                  <a:srgbClr val="222222"/>
                </a:solidFill>
                <a:latin typeface="Open Sans" panose="020B0606030504020204" pitchFamily="34" charset="0"/>
                <a:cs typeface="Arial" panose="020B0604020202020204" pitchFamily="34" charset="0"/>
              </a:defRPr>
            </a:lvl9pPr>
          </a:lstStyle>
          <a:p>
            <a:pPr algn="ctr"/>
            <a:r>
              <a:rPr lang="en-ZA" altLang="en-US" b="1" dirty="0">
                <a:solidFill>
                  <a:schemeClr val="bg1"/>
                </a:solidFill>
              </a:rPr>
              <a:t>Thank You </a:t>
            </a:r>
          </a:p>
        </p:txBody>
      </p:sp>
      <p:sp>
        <p:nvSpPr>
          <p:cNvPr id="60" name="Freeform: Shape 59">
            <a:extLst>
              <a:ext uri="{FF2B5EF4-FFF2-40B4-BE49-F238E27FC236}">
                <a16:creationId xmlns:a16="http://schemas.microsoft.com/office/drawing/2014/main" xmlns="" id="{07E81516-CE5F-4015-862D-566CE3FDBFDD}"/>
              </a:ext>
            </a:extLst>
          </p:cNvPr>
          <p:cNvSpPr/>
          <p:nvPr/>
        </p:nvSpPr>
        <p:spPr>
          <a:xfrm rot="10800000">
            <a:off x="11271250" y="5892800"/>
            <a:ext cx="920750" cy="965200"/>
          </a:xfrm>
          <a:custGeom>
            <a:avLst/>
            <a:gdLst>
              <a:gd name="connsiteX0" fmla="*/ 0 w 5081696"/>
              <a:gd name="connsiteY0" fmla="*/ 0 h 5322996"/>
              <a:gd name="connsiteX1" fmla="*/ 3539388 w 5081696"/>
              <a:gd name="connsiteY1" fmla="*/ 0 h 5322996"/>
              <a:gd name="connsiteX2" fmla="*/ 4298691 w 5081696"/>
              <a:gd name="connsiteY2" fmla="*/ 759303 h 5322996"/>
              <a:gd name="connsiteX3" fmla="*/ 4298691 w 5081696"/>
              <a:gd name="connsiteY3" fmla="*/ 4539991 h 5322996"/>
              <a:gd name="connsiteX4" fmla="*/ 518003 w 5081696"/>
              <a:gd name="connsiteY4" fmla="*/ 4539991 h 5322996"/>
              <a:gd name="connsiteX5" fmla="*/ 0 w 5081696"/>
              <a:gd name="connsiteY5" fmla="*/ 4021988 h 5322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81696" h="5322996">
                <a:moveTo>
                  <a:pt x="0" y="0"/>
                </a:moveTo>
                <a:lnTo>
                  <a:pt x="3539388" y="0"/>
                </a:lnTo>
                <a:lnTo>
                  <a:pt x="4298691" y="759303"/>
                </a:lnTo>
                <a:cubicBezTo>
                  <a:pt x="5342698" y="1803310"/>
                  <a:pt x="5342698" y="3495983"/>
                  <a:pt x="4298691" y="4539991"/>
                </a:cubicBezTo>
                <a:cubicBezTo>
                  <a:pt x="3254683" y="5583998"/>
                  <a:pt x="1562010" y="5583998"/>
                  <a:pt x="518003" y="4539991"/>
                </a:cubicBezTo>
                <a:lnTo>
                  <a:pt x="0" y="4021988"/>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extLst>
      <p:ext uri="{BB962C8B-B14F-4D97-AF65-F5344CB8AC3E}">
        <p14:creationId xmlns:p14="http://schemas.microsoft.com/office/powerpoint/2010/main" xmlns="" val="1694878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accel="20000" decel="6000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par>
                                <p:cTn id="9" presetID="2" presetClass="entr" presetSubtype="9" accel="20000" decel="6000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1000" fill="hold"/>
                                        <p:tgtEl>
                                          <p:spTgt spid="39"/>
                                        </p:tgtEl>
                                        <p:attrNameLst>
                                          <p:attrName>ppt_x</p:attrName>
                                        </p:attrNameLst>
                                      </p:cBhvr>
                                      <p:tavLst>
                                        <p:tav tm="0">
                                          <p:val>
                                            <p:strVal val="0-#ppt_w/2"/>
                                          </p:val>
                                        </p:tav>
                                        <p:tav tm="100000">
                                          <p:val>
                                            <p:strVal val="#ppt_x"/>
                                          </p:val>
                                        </p:tav>
                                      </p:tavLst>
                                    </p:anim>
                                    <p:anim calcmode="lin" valueType="num">
                                      <p:cBhvr additive="base">
                                        <p:cTn id="12" dur="1000" fill="hold"/>
                                        <p:tgtEl>
                                          <p:spTgt spid="39"/>
                                        </p:tgtEl>
                                        <p:attrNameLst>
                                          <p:attrName>ppt_y</p:attrName>
                                        </p:attrNameLst>
                                      </p:cBhvr>
                                      <p:tavLst>
                                        <p:tav tm="0">
                                          <p:val>
                                            <p:strVal val="0-#ppt_h/2"/>
                                          </p:val>
                                        </p:tav>
                                        <p:tav tm="100000">
                                          <p:val>
                                            <p:strVal val="#ppt_y"/>
                                          </p:val>
                                        </p:tav>
                                      </p:tavLst>
                                    </p:anim>
                                  </p:childTnLst>
                                </p:cTn>
                              </p:par>
                              <p:par>
                                <p:cTn id="13" presetID="2" presetClass="entr" presetSubtype="6" accel="20000" decel="60000" fill="hold" nodeType="withEffect">
                                  <p:stCondLst>
                                    <p:cond delay="0"/>
                                  </p:stCondLst>
                                  <p:childTnLst>
                                    <p:set>
                                      <p:cBhvr>
                                        <p:cTn id="14" dur="1" fill="hold">
                                          <p:stCondLst>
                                            <p:cond delay="0"/>
                                          </p:stCondLst>
                                        </p:cTn>
                                        <p:tgtEl>
                                          <p:spTgt spid="60"/>
                                        </p:tgtEl>
                                        <p:attrNameLst>
                                          <p:attrName>style.visibility</p:attrName>
                                        </p:attrNameLst>
                                      </p:cBhvr>
                                      <p:to>
                                        <p:strVal val="visible"/>
                                      </p:to>
                                    </p:set>
                                    <p:anim calcmode="lin" valueType="num">
                                      <p:cBhvr additive="base">
                                        <p:cTn id="15" dur="1000" fill="hold"/>
                                        <p:tgtEl>
                                          <p:spTgt spid="60"/>
                                        </p:tgtEl>
                                        <p:attrNameLst>
                                          <p:attrName>ppt_x</p:attrName>
                                        </p:attrNameLst>
                                      </p:cBhvr>
                                      <p:tavLst>
                                        <p:tav tm="0">
                                          <p:val>
                                            <p:strVal val="1+#ppt_w/2"/>
                                          </p:val>
                                        </p:tav>
                                        <p:tav tm="100000">
                                          <p:val>
                                            <p:strVal val="#ppt_x"/>
                                          </p:val>
                                        </p:tav>
                                      </p:tavLst>
                                    </p:anim>
                                    <p:anim calcmode="lin" valueType="num">
                                      <p:cBhvr additive="base">
                                        <p:cTn id="16" dur="1000" fill="hold"/>
                                        <p:tgtEl>
                                          <p:spTgt spid="60"/>
                                        </p:tgtEl>
                                        <p:attrNameLst>
                                          <p:attrName>ppt_y</p:attrName>
                                        </p:attrNameLst>
                                      </p:cBhvr>
                                      <p:tavLst>
                                        <p:tav tm="0">
                                          <p:val>
                                            <p:strVal val="1+#ppt_h/2"/>
                                          </p:val>
                                        </p:tav>
                                        <p:tav tm="100000">
                                          <p:val>
                                            <p:strVal val="#ppt_y"/>
                                          </p:val>
                                        </p:tav>
                                      </p:tavLst>
                                    </p:anim>
                                  </p:childTnLst>
                                </p:cTn>
                              </p:par>
                              <p:par>
                                <p:cTn id="17" presetID="2" presetClass="entr" presetSubtype="4" accel="20000" decel="6000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1000" fill="hold"/>
                                        <p:tgtEl>
                                          <p:spTgt spid="2"/>
                                        </p:tgtEl>
                                        <p:attrNameLst>
                                          <p:attrName>ppt_x</p:attrName>
                                        </p:attrNameLst>
                                      </p:cBhvr>
                                      <p:tavLst>
                                        <p:tav tm="0">
                                          <p:val>
                                            <p:strVal val="#ppt_x"/>
                                          </p:val>
                                        </p:tav>
                                        <p:tav tm="100000">
                                          <p:val>
                                            <p:strVal val="#ppt_x"/>
                                          </p:val>
                                        </p:tav>
                                      </p:tavLst>
                                    </p:anim>
                                    <p:anim calcmode="lin" valueType="num">
                                      <p:cBhvr additive="base">
                                        <p:cTn id="20" dur="10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accel="20000" decel="6000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additive="base">
                                        <p:cTn id="23" dur="1000" fill="hold"/>
                                        <p:tgtEl>
                                          <p:spTgt spid="41"/>
                                        </p:tgtEl>
                                        <p:attrNameLst>
                                          <p:attrName>ppt_x</p:attrName>
                                        </p:attrNameLst>
                                      </p:cBhvr>
                                      <p:tavLst>
                                        <p:tav tm="0">
                                          <p:val>
                                            <p:strVal val="#ppt_x"/>
                                          </p:val>
                                        </p:tav>
                                        <p:tav tm="100000">
                                          <p:val>
                                            <p:strVal val="#ppt_x"/>
                                          </p:val>
                                        </p:tav>
                                      </p:tavLst>
                                    </p:anim>
                                    <p:anim calcmode="lin" valueType="num">
                                      <p:cBhvr additive="base">
                                        <p:cTn id="24" dur="1000" fill="hold"/>
                                        <p:tgtEl>
                                          <p:spTgt spid="41"/>
                                        </p:tgtEl>
                                        <p:attrNameLst>
                                          <p:attrName>ppt_y</p:attrName>
                                        </p:attrNameLst>
                                      </p:cBhvr>
                                      <p:tavLst>
                                        <p:tav tm="0">
                                          <p:val>
                                            <p:strVal val="1+#ppt_h/2"/>
                                          </p:val>
                                        </p:tav>
                                        <p:tav tm="100000">
                                          <p:val>
                                            <p:strVal val="#ppt_y"/>
                                          </p:val>
                                        </p:tav>
                                      </p:tavLst>
                                    </p:anim>
                                  </p:childTnLst>
                                </p:cTn>
                              </p:par>
                              <p:par>
                                <p:cTn id="25" presetID="2" presetClass="entr" presetSubtype="4" accel="20000" decel="60000"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additive="base">
                                        <p:cTn id="27" dur="1000" fill="hold"/>
                                        <p:tgtEl>
                                          <p:spTgt spid="55"/>
                                        </p:tgtEl>
                                        <p:attrNameLst>
                                          <p:attrName>ppt_x</p:attrName>
                                        </p:attrNameLst>
                                      </p:cBhvr>
                                      <p:tavLst>
                                        <p:tav tm="0">
                                          <p:val>
                                            <p:strVal val="#ppt_x"/>
                                          </p:val>
                                        </p:tav>
                                        <p:tav tm="100000">
                                          <p:val>
                                            <p:strVal val="#ppt_x"/>
                                          </p:val>
                                        </p:tav>
                                      </p:tavLst>
                                    </p:anim>
                                    <p:anim calcmode="lin" valueType="num">
                                      <p:cBhvr additive="base">
                                        <p:cTn id="28" dur="1000" fill="hold"/>
                                        <p:tgtEl>
                                          <p:spTgt spid="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5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469504" y="805709"/>
            <a:ext cx="8578735" cy="490194"/>
          </a:xfrm>
          <a:prstGeom prst="rect">
            <a:avLst/>
          </a:prstGeom>
          <a:solidFill>
            <a:srgbClr val="D36E28"/>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a:solidFill>
                  <a:prstClr val="white"/>
                </a:solidFill>
                <a:latin typeface="Arial" panose="020B0604020202020204" pitchFamily="34" charset="0"/>
                <a:cs typeface="Arial" panose="020B0604020202020204" pitchFamily="34" charset="0"/>
              </a:rPr>
              <a:t>1. NSFAS Impact  on the National Development Pan - 2030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graphicFrame>
        <p:nvGraphicFramePr>
          <p:cNvPr id="4" name="Table 4">
            <a:extLst>
              <a:ext uri="{FF2B5EF4-FFF2-40B4-BE49-F238E27FC236}">
                <a16:creationId xmlns:a16="http://schemas.microsoft.com/office/drawing/2014/main" xmlns="" id="{C0AFBD99-0A86-AD87-95D8-17869CEA13F5}"/>
              </a:ext>
            </a:extLst>
          </p:cNvPr>
          <p:cNvGraphicFramePr>
            <a:graphicFrameLocks noGrp="1"/>
          </p:cNvGraphicFramePr>
          <p:nvPr>
            <p:extLst>
              <p:ext uri="{D42A27DB-BD31-4B8C-83A1-F6EECF244321}">
                <p14:modId xmlns:p14="http://schemas.microsoft.com/office/powerpoint/2010/main" xmlns="" val="971891323"/>
              </p:ext>
            </p:extLst>
          </p:nvPr>
        </p:nvGraphicFramePr>
        <p:xfrm>
          <a:off x="1336385" y="2281303"/>
          <a:ext cx="9519229" cy="2473960"/>
        </p:xfrm>
        <a:graphic>
          <a:graphicData uri="http://schemas.openxmlformats.org/drawingml/2006/table">
            <a:tbl>
              <a:tblPr firstRow="1" bandRow="1">
                <a:tableStyleId>{5C22544A-7EE6-4342-B048-85BDC9FD1C3A}</a:tableStyleId>
              </a:tblPr>
              <a:tblGrid>
                <a:gridCol w="1756644">
                  <a:extLst>
                    <a:ext uri="{9D8B030D-6E8A-4147-A177-3AD203B41FA5}">
                      <a16:colId xmlns:a16="http://schemas.microsoft.com/office/drawing/2014/main" xmlns="" val="4024039796"/>
                    </a:ext>
                  </a:extLst>
                </a:gridCol>
                <a:gridCol w="5384800">
                  <a:extLst>
                    <a:ext uri="{9D8B030D-6E8A-4147-A177-3AD203B41FA5}">
                      <a16:colId xmlns:a16="http://schemas.microsoft.com/office/drawing/2014/main" xmlns="" val="50118087"/>
                    </a:ext>
                  </a:extLst>
                </a:gridCol>
                <a:gridCol w="2377785">
                  <a:extLst>
                    <a:ext uri="{9D8B030D-6E8A-4147-A177-3AD203B41FA5}">
                      <a16:colId xmlns:a16="http://schemas.microsoft.com/office/drawing/2014/main" xmlns="" val="1419934120"/>
                    </a:ext>
                  </a:extLst>
                </a:gridCol>
              </a:tblGrid>
              <a:tr h="370840">
                <a:tc>
                  <a:txBody>
                    <a:bodyPr/>
                    <a:lstStyle/>
                    <a:p>
                      <a:r>
                        <a:rPr lang="en-ZA" dirty="0"/>
                        <a:t>Outcome </a:t>
                      </a:r>
                      <a:endParaRPr lang="en-US" dirty="0"/>
                    </a:p>
                  </a:txBody>
                  <a:tcPr/>
                </a:tc>
                <a:tc>
                  <a:txBody>
                    <a:bodyPr/>
                    <a:lstStyle/>
                    <a:p>
                      <a:r>
                        <a:rPr lang="en-ZA" dirty="0"/>
                        <a:t>Description </a:t>
                      </a:r>
                      <a:endParaRPr lang="en-US" dirty="0"/>
                    </a:p>
                  </a:txBody>
                  <a:tcPr/>
                </a:tc>
                <a:tc>
                  <a:txBody>
                    <a:bodyPr/>
                    <a:lstStyle/>
                    <a:p>
                      <a:r>
                        <a:rPr lang="en-ZA" dirty="0"/>
                        <a:t>Contribution </a:t>
                      </a:r>
                      <a:endParaRPr lang="en-US" dirty="0"/>
                    </a:p>
                  </a:txBody>
                  <a:tcPr/>
                </a:tc>
                <a:extLst>
                  <a:ext uri="{0D108BD9-81ED-4DB2-BD59-A6C34878D82A}">
                    <a16:rowId xmlns:a16="http://schemas.microsoft.com/office/drawing/2014/main" xmlns="" val="594802976"/>
                  </a:ext>
                </a:extLst>
              </a:tr>
              <a:tr h="370840">
                <a:tc>
                  <a:txBody>
                    <a:bodyPr/>
                    <a:lstStyle/>
                    <a:p>
                      <a:r>
                        <a:rPr lang="en-US" sz="1800" b="1" kern="1200" dirty="0">
                          <a:solidFill>
                            <a:schemeClr val="dk1"/>
                          </a:solidFill>
                          <a:effectLst/>
                          <a:latin typeface="+mn-lt"/>
                          <a:ea typeface="+mn-ea"/>
                          <a:cs typeface="+mn-cs"/>
                        </a:rPr>
                        <a:t>Outcome2 </a:t>
                      </a:r>
                      <a:endParaRPr lang="en-US" dirty="0"/>
                    </a:p>
                  </a:txBody>
                  <a:tcPr/>
                </a:tc>
                <a:tc>
                  <a:txBody>
                    <a:bodyPr/>
                    <a:lstStyle/>
                    <a:p>
                      <a:r>
                        <a:rPr lang="en-US" sz="1800" kern="1200" dirty="0">
                          <a:solidFill>
                            <a:schemeClr val="dk1"/>
                          </a:solidFill>
                          <a:effectLst/>
                          <a:latin typeface="+mn-lt"/>
                          <a:ea typeface="+mn-ea"/>
                          <a:cs typeface="+mn-cs"/>
                        </a:rPr>
                        <a:t>Skilled and capable workforce to support an inclusive growth path.</a:t>
                      </a:r>
                      <a:endParaRPr lang="en-US" dirty="0"/>
                    </a:p>
                  </a:txBody>
                  <a:tcPr/>
                </a:tc>
                <a:tc>
                  <a:txBody>
                    <a:bodyPr/>
                    <a:lstStyle/>
                    <a:p>
                      <a:pPr defTabSz="914400"/>
                      <a:r>
                        <a:rPr lang="en-US" sz="1800" kern="1200" dirty="0">
                          <a:solidFill>
                            <a:schemeClr val="dk1"/>
                          </a:solidFill>
                          <a:effectLst/>
                          <a:latin typeface="+mn-lt"/>
                          <a:ea typeface="+mn-ea"/>
                          <a:cs typeface="+mn-cs"/>
                        </a:rPr>
                        <a:t>Direct contribution</a:t>
                      </a:r>
                      <a:endParaRPr lang="en-US" dirty="0"/>
                    </a:p>
                  </a:txBody>
                  <a:tcPr/>
                </a:tc>
                <a:extLst>
                  <a:ext uri="{0D108BD9-81ED-4DB2-BD59-A6C34878D82A}">
                    <a16:rowId xmlns:a16="http://schemas.microsoft.com/office/drawing/2014/main" xmlns="" val="3417547969"/>
                  </a:ext>
                </a:extLst>
              </a:tr>
              <a:tr h="171874">
                <a:tc>
                  <a:txBody>
                    <a:bodyPr/>
                    <a:lstStyle/>
                    <a:p>
                      <a:r>
                        <a:rPr lang="en-US" sz="1800" b="1" kern="1200" dirty="0">
                          <a:solidFill>
                            <a:schemeClr val="dk1"/>
                          </a:solidFill>
                          <a:effectLst/>
                          <a:latin typeface="+mn-lt"/>
                          <a:ea typeface="+mn-ea"/>
                          <a:cs typeface="+mn-cs"/>
                        </a:rPr>
                        <a:t>Outcome 5</a:t>
                      </a:r>
                      <a:endParaRPr lang="en-US" dirty="0"/>
                    </a:p>
                  </a:txBody>
                  <a:tcPr/>
                </a:tc>
                <a:tc>
                  <a:txBody>
                    <a:bodyPr/>
                    <a:lstStyle/>
                    <a:p>
                      <a:r>
                        <a:rPr lang="en-US" sz="1800" kern="1200" dirty="0">
                          <a:solidFill>
                            <a:schemeClr val="dk1"/>
                          </a:solidFill>
                          <a:effectLst/>
                          <a:latin typeface="+mn-lt"/>
                          <a:ea typeface="+mn-ea"/>
                          <a:cs typeface="+mn-cs"/>
                        </a:rPr>
                        <a:t>Further and higher education and training that allows people to fulfil their potential. An expanding higher education sector that boosts incomes and productivity and shifts South Africa towards a knowledge-based economy.</a:t>
                      </a:r>
                      <a:endParaRPr lang="en-US" dirty="0"/>
                    </a:p>
                  </a:txBody>
                  <a:tcPr/>
                </a:tc>
                <a:tc>
                  <a:txBody>
                    <a:bodyPr/>
                    <a:lstStyle/>
                    <a:p>
                      <a:r>
                        <a:rPr lang="en-US" sz="1800" kern="1200" dirty="0">
                          <a:solidFill>
                            <a:schemeClr val="dk1"/>
                          </a:solidFill>
                          <a:effectLst/>
                          <a:latin typeface="+mn-lt"/>
                          <a:ea typeface="+mn-ea"/>
                          <a:cs typeface="+mn-cs"/>
                        </a:rPr>
                        <a:t>Direct contribution</a:t>
                      </a:r>
                      <a:endParaRPr lang="en-US" dirty="0"/>
                    </a:p>
                  </a:txBody>
                  <a:tcPr/>
                </a:tc>
                <a:extLst>
                  <a:ext uri="{0D108BD9-81ED-4DB2-BD59-A6C34878D82A}">
                    <a16:rowId xmlns:a16="http://schemas.microsoft.com/office/drawing/2014/main" xmlns="" val="758932966"/>
                  </a:ext>
                </a:extLst>
              </a:tr>
            </a:tbl>
          </a:graphicData>
        </a:graphic>
      </p:graphicFrame>
      <p:sp>
        <p:nvSpPr>
          <p:cNvPr id="6" name="TextBox 5">
            <a:extLst>
              <a:ext uri="{FF2B5EF4-FFF2-40B4-BE49-F238E27FC236}">
                <a16:creationId xmlns:a16="http://schemas.microsoft.com/office/drawing/2014/main" xmlns="" id="{8087FF36-059F-4D25-0D1A-5489B5517263}"/>
              </a:ext>
            </a:extLst>
          </p:cNvPr>
          <p:cNvSpPr txBox="1"/>
          <p:nvPr/>
        </p:nvSpPr>
        <p:spPr>
          <a:xfrm>
            <a:off x="1117600" y="1599704"/>
            <a:ext cx="9105900" cy="369332"/>
          </a:xfrm>
          <a:prstGeom prst="rect">
            <a:avLst/>
          </a:prstGeom>
          <a:noFill/>
        </p:spPr>
        <p:txBody>
          <a:bodyPr wrap="square">
            <a:spAutoFit/>
          </a:bodyPr>
          <a:lstStyle/>
          <a:p>
            <a:pPr marL="501650" marR="0">
              <a:spcBef>
                <a:spcPts val="0"/>
              </a:spcBef>
              <a:spcAft>
                <a:spcPts val="0"/>
              </a:spcAft>
            </a:pPr>
            <a:r>
              <a:rPr lang="en-US" sz="1800" dirty="0">
                <a:effectLst/>
                <a:latin typeface="Roboto" panose="02000000000000000000" pitchFamily="2" charset="0"/>
                <a:ea typeface="Roboto" panose="02000000000000000000" pitchFamily="2" charset="0"/>
                <a:cs typeface="Roboto" panose="02000000000000000000" pitchFamily="2" charset="0"/>
              </a:rPr>
              <a:t>Outcomes</a:t>
            </a:r>
            <a:r>
              <a:rPr lang="en-US" sz="1800" spc="-3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of</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the</a:t>
            </a:r>
            <a:r>
              <a:rPr lang="en-US" sz="1800" spc="-1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NDP</a:t>
            </a:r>
            <a:r>
              <a:rPr lang="en-US" sz="1800" spc="-2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which</a:t>
            </a:r>
            <a:r>
              <a:rPr lang="en-US" sz="1800" spc="-2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NSFAS</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directly</a:t>
            </a:r>
            <a:r>
              <a:rPr lang="en-US" sz="1800" spc="-2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and</a:t>
            </a:r>
            <a:r>
              <a:rPr lang="en-US" sz="1800" spc="-1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indirectly</a:t>
            </a:r>
            <a:r>
              <a:rPr lang="en-US" sz="1800" spc="-2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contributes</a:t>
            </a:r>
            <a:r>
              <a:rPr lang="en-US" sz="1800" spc="-20" dirty="0">
                <a:effectLst/>
                <a:latin typeface="Roboto" panose="02000000000000000000" pitchFamily="2" charset="0"/>
                <a:ea typeface="Roboto" panose="02000000000000000000" pitchFamily="2" charset="0"/>
                <a:cs typeface="Roboto" panose="02000000000000000000" pitchFamily="2" charset="0"/>
              </a:rPr>
              <a:t> </a:t>
            </a:r>
            <a:r>
              <a:rPr lang="en-US" sz="1800" spc="-25" dirty="0">
                <a:effectLst/>
                <a:latin typeface="Roboto" panose="02000000000000000000" pitchFamily="2" charset="0"/>
                <a:ea typeface="Roboto" panose="02000000000000000000" pitchFamily="2" charset="0"/>
                <a:cs typeface="Roboto" panose="02000000000000000000" pitchFamily="2" charset="0"/>
              </a:rPr>
              <a:t>to:</a:t>
            </a:r>
            <a:endParaRPr lang="en-US" sz="1800" dirty="0">
              <a:effectLst/>
              <a:latin typeface="Roboto" panose="02000000000000000000" pitchFamily="2" charset="0"/>
              <a:ea typeface="Roboto" panose="02000000000000000000" pitchFamily="2" charset="0"/>
              <a:cs typeface="Roboto" panose="02000000000000000000" pitchFamily="2" charset="0"/>
            </a:endParaRPr>
          </a:p>
        </p:txBody>
      </p:sp>
      <p:sp>
        <p:nvSpPr>
          <p:cNvPr id="8" name="TextBox 7">
            <a:extLst>
              <a:ext uri="{FF2B5EF4-FFF2-40B4-BE49-F238E27FC236}">
                <a16:creationId xmlns:a16="http://schemas.microsoft.com/office/drawing/2014/main" xmlns="" id="{8EA207F7-F262-411E-0080-280F0DDB46BC}"/>
              </a:ext>
            </a:extLst>
          </p:cNvPr>
          <p:cNvSpPr txBox="1"/>
          <p:nvPr/>
        </p:nvSpPr>
        <p:spPr>
          <a:xfrm>
            <a:off x="1336384" y="4955941"/>
            <a:ext cx="9519229" cy="1292662"/>
          </a:xfrm>
          <a:prstGeom prst="rect">
            <a:avLst/>
          </a:prstGeom>
          <a:noFill/>
        </p:spPr>
        <p:txBody>
          <a:bodyPr wrap="square">
            <a:spAutoFit/>
          </a:bodyPr>
          <a:lstStyle/>
          <a:p>
            <a:pPr marL="501650" marR="26670" algn="just">
              <a:lnSpc>
                <a:spcPct val="110000"/>
              </a:lnSpc>
              <a:spcBef>
                <a:spcPts val="0"/>
              </a:spcBef>
              <a:spcAft>
                <a:spcPts val="0"/>
              </a:spcAft>
            </a:pPr>
            <a:r>
              <a:rPr lang="en-US" sz="1800" dirty="0">
                <a:effectLst/>
                <a:latin typeface="Roboto" panose="02000000000000000000" pitchFamily="2" charset="0"/>
                <a:ea typeface="Roboto" panose="02000000000000000000" pitchFamily="2" charset="0"/>
                <a:cs typeface="Roboto" panose="02000000000000000000" pitchFamily="2" charset="0"/>
              </a:rPr>
              <a:t>The</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National</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Development</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Plan</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(NDP)</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2030</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provides</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the</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policy</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framework</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within</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which</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NSFAS</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has</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developed</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its</a:t>
            </a:r>
            <a:r>
              <a:rPr lang="en-US" sz="1800" spc="-4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strategic plan.</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It</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details</a:t>
            </a:r>
            <a:r>
              <a:rPr lang="en-US" sz="1800" spc="-3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the</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challenges</a:t>
            </a:r>
            <a:r>
              <a:rPr lang="en-US" sz="1800" spc="-3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that</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the</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country</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is</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facing</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as</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well</a:t>
            </a:r>
            <a:r>
              <a:rPr lang="en-US" sz="1800" spc="-3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as</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the</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strategic</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choices</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that</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must</a:t>
            </a:r>
            <a:r>
              <a:rPr lang="en-US" sz="1800" spc="-30"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be</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made</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to</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create</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a</a:t>
            </a:r>
            <a:r>
              <a:rPr lang="en-US" sz="1800" spc="-25" dirty="0">
                <a:effectLst/>
                <a:latin typeface="Roboto" panose="02000000000000000000" pitchFamily="2" charset="0"/>
                <a:ea typeface="Roboto" panose="02000000000000000000" pitchFamily="2" charset="0"/>
                <a:cs typeface="Roboto" panose="02000000000000000000" pitchFamily="2" charset="0"/>
              </a:rPr>
              <a:t> </a:t>
            </a:r>
            <a:r>
              <a:rPr lang="en-US" sz="1800" dirty="0">
                <a:effectLst/>
                <a:latin typeface="Roboto" panose="02000000000000000000" pitchFamily="2" charset="0"/>
                <a:ea typeface="Roboto" panose="02000000000000000000" pitchFamily="2" charset="0"/>
                <a:cs typeface="Roboto" panose="02000000000000000000" pitchFamily="2" charset="0"/>
              </a:rPr>
              <a:t>better life for all South Africans.</a:t>
            </a:r>
          </a:p>
        </p:txBody>
      </p:sp>
    </p:spTree>
    <p:extLst>
      <p:ext uri="{BB962C8B-B14F-4D97-AF65-F5344CB8AC3E}">
        <p14:creationId xmlns:p14="http://schemas.microsoft.com/office/powerpoint/2010/main" xmlns="" val="843868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571104" y="315515"/>
            <a:ext cx="8578735" cy="490194"/>
          </a:xfrm>
          <a:prstGeom prst="rect">
            <a:avLst/>
          </a:prstGeom>
          <a:solidFill>
            <a:srgbClr val="D36E28"/>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a:solidFill>
                  <a:prstClr val="white"/>
                </a:solidFill>
                <a:latin typeface="Arial" panose="020B0604020202020204" pitchFamily="34" charset="0"/>
                <a:cs typeface="Arial" panose="020B0604020202020204" pitchFamily="34" charset="0"/>
              </a:rPr>
              <a:t>2. Old  Vision, Mission and Values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sp>
        <p:nvSpPr>
          <p:cNvPr id="9" name="TextBox 8">
            <a:extLst>
              <a:ext uri="{FF2B5EF4-FFF2-40B4-BE49-F238E27FC236}">
                <a16:creationId xmlns:a16="http://schemas.microsoft.com/office/drawing/2014/main" xmlns="" id="{374083FC-6555-285E-01DB-FE3EE9178666}"/>
              </a:ext>
            </a:extLst>
          </p:cNvPr>
          <p:cNvSpPr txBox="1"/>
          <p:nvPr/>
        </p:nvSpPr>
        <p:spPr>
          <a:xfrm>
            <a:off x="237506" y="1192662"/>
            <a:ext cx="11602192" cy="5675400"/>
          </a:xfrm>
          <a:prstGeom prst="rect">
            <a:avLst/>
          </a:prstGeom>
          <a:noFill/>
        </p:spPr>
        <p:txBody>
          <a:bodyPr wrap="square">
            <a:spAutoFit/>
          </a:bodyPr>
          <a:lstStyle/>
          <a:p>
            <a:pPr marL="457200" marR="269875" algn="just">
              <a:lnSpc>
                <a:spcPct val="150000"/>
              </a:lnSpc>
              <a:spcBef>
                <a:spcPts val="0"/>
              </a:spcBef>
              <a:spcAft>
                <a:spcPts val="1000"/>
              </a:spcAft>
            </a:pPr>
            <a:r>
              <a:rPr lang="en-GB" sz="16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VISION</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marL="457200" marR="269875" algn="just">
              <a:lnSpc>
                <a:spcPct val="150000"/>
              </a:lnSpc>
              <a:spcBef>
                <a:spcPts val="0"/>
              </a:spcBef>
              <a:spcAft>
                <a:spcPts val="0"/>
              </a:spcAft>
            </a:pPr>
            <a:r>
              <a:rPr lang="en-ZA" sz="1600" dirty="0"/>
              <a:t>A model public entity that enables access to public Universities and Technical and Vocational Education and Training (TVET) colleges through financial aid to students that are financially and academically eligible.</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marL="457200" marR="274320" algn="just">
              <a:lnSpc>
                <a:spcPct val="115000"/>
              </a:lnSpc>
              <a:spcBef>
                <a:spcPts val="0"/>
              </a:spcBef>
              <a:spcAft>
                <a:spcPts val="0"/>
              </a:spcAft>
            </a:pPr>
            <a:r>
              <a:rPr lang="en-GB"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marL="457200" marR="269875" algn="just">
              <a:lnSpc>
                <a:spcPct val="150000"/>
              </a:lnSpc>
              <a:spcBef>
                <a:spcPts val="0"/>
              </a:spcBef>
              <a:spcAft>
                <a:spcPts val="0"/>
              </a:spcAft>
            </a:pPr>
            <a:r>
              <a:rPr lang="en-GB" sz="16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MISSION</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marL="457200" marR="269875" algn="just">
              <a:lnSpc>
                <a:spcPct val="150000"/>
              </a:lnSpc>
              <a:spcBef>
                <a:spcPts val="0"/>
              </a:spcBef>
              <a:spcAft>
                <a:spcPts val="0"/>
              </a:spcAft>
            </a:pPr>
            <a:r>
              <a:rPr lang="en-ZA" sz="1600" dirty="0"/>
              <a:t>To be an effective and efficient provider of financial aid to deserving students from poor and working-class families, in a sustainable manner that facilitates and promote access to and success in further higher education and training. This will be achieved by actively collaborating with all relevant stakeholders. </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marL="457200" marR="274320" algn="just">
              <a:lnSpc>
                <a:spcPct val="115000"/>
              </a:lnSpc>
              <a:spcBef>
                <a:spcPts val="0"/>
              </a:spcBef>
              <a:spcAft>
                <a:spcPts val="0"/>
              </a:spcAft>
            </a:pPr>
            <a:r>
              <a:rPr lang="en-GB" sz="16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p>
          <a:p>
            <a:pPr marL="457200" marR="269875" algn="just">
              <a:lnSpc>
                <a:spcPct val="150000"/>
              </a:lnSpc>
              <a:spcBef>
                <a:spcPts val="0"/>
              </a:spcBef>
              <a:spcAft>
                <a:spcPts val="0"/>
              </a:spcAft>
            </a:pPr>
            <a:r>
              <a:rPr lang="en-GB" sz="16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VALUES </a:t>
            </a:r>
            <a:r>
              <a:rPr lang="en-GB"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(aligned with behavior)</a:t>
            </a:r>
          </a:p>
          <a:p>
            <a:pPr marL="457200" marR="269875" algn="just">
              <a:lnSpc>
                <a:spcPct val="150000"/>
              </a:lnSpc>
              <a:spcBef>
                <a:spcPts val="0"/>
              </a:spcBef>
              <a:spcAft>
                <a:spcPts val="0"/>
              </a:spcAft>
            </a:pPr>
            <a:r>
              <a:rPr lang="en-US" sz="1600" dirty="0"/>
              <a:t>Accessibility</a:t>
            </a:r>
            <a:r>
              <a:rPr lang="en-GB" sz="1600" dirty="0">
                <a:solidFill>
                  <a:srgbClr val="000000"/>
                </a:solidFill>
                <a:latin typeface="Arial" panose="020B0604020202020204" pitchFamily="34" charset="0"/>
                <a:ea typeface="MS Mincho" panose="02020609040205080304" pitchFamily="49" charset="-128"/>
                <a:cs typeface="Arial" panose="020B0604020202020204" pitchFamily="34" charset="0"/>
              </a:rPr>
              <a:t>, </a:t>
            </a:r>
            <a:r>
              <a:rPr lang="en-US" sz="1600" dirty="0"/>
              <a:t>Transparency</a:t>
            </a:r>
            <a:r>
              <a:rPr lang="en-GB" sz="1600" dirty="0">
                <a:solidFill>
                  <a:srgbClr val="000000"/>
                </a:solidFill>
                <a:latin typeface="Arial" panose="020B0604020202020204" pitchFamily="34" charset="0"/>
                <a:ea typeface="MS Mincho" panose="02020609040205080304" pitchFamily="49" charset="-128"/>
                <a:cs typeface="Arial" panose="020B0604020202020204" pitchFamily="34" charset="0"/>
              </a:rPr>
              <a:t>, </a:t>
            </a:r>
            <a:r>
              <a:rPr lang="en-US" sz="1600" dirty="0"/>
              <a:t>Stewardship, Integrity</a:t>
            </a:r>
          </a:p>
          <a:p>
            <a:pPr marL="457200" marR="269875" algn="just">
              <a:lnSpc>
                <a:spcPct val="150000"/>
              </a:lnSpc>
              <a:spcBef>
                <a:spcPts val="0"/>
              </a:spcBef>
              <a:spcAft>
                <a:spcPts val="0"/>
              </a:spcAft>
            </a:pPr>
            <a:r>
              <a:rPr lang="en-US" sz="1600" dirty="0"/>
              <a:t>Accountability, Respect and  Innovation</a:t>
            </a:r>
            <a:endParaRPr lang="en-GB"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p>
            <a:pPr marL="457200" marR="269875" algn="just">
              <a:lnSpc>
                <a:spcPct val="150000"/>
              </a:lnSpc>
              <a:spcBef>
                <a:spcPts val="0"/>
              </a:spcBef>
              <a:spcAft>
                <a:spcPts val="0"/>
              </a:spcAft>
            </a:pPr>
            <a:endParaRPr lang="en-GB" sz="1800" b="1"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p>
            <a:pPr marL="457200" marR="269875" algn="just">
              <a:lnSpc>
                <a:spcPct val="150000"/>
              </a:lnSpc>
              <a:spcBef>
                <a:spcPts val="0"/>
              </a:spcBef>
              <a:spcAft>
                <a:spcPts val="0"/>
              </a:spcAft>
            </a:pPr>
            <a:endParaRPr lang="en-GB" b="1" dirty="0">
              <a:solidFill>
                <a:srgbClr val="000000"/>
              </a:solidFill>
              <a:latin typeface="Arial" panose="020B0604020202020204" pitchFamily="34" charset="0"/>
              <a:ea typeface="MS Mincho" panose="02020609040205080304" pitchFamily="49" charset="-128"/>
              <a:cs typeface="Arial" panose="020B0604020202020204" pitchFamily="34" charset="0"/>
            </a:endParaRPr>
          </a:p>
          <a:p>
            <a:pPr marL="457200" marR="269875" algn="just">
              <a:lnSpc>
                <a:spcPct val="150000"/>
              </a:lnSpc>
              <a:spcBef>
                <a:spcPts val="0"/>
              </a:spcBef>
              <a:spcAft>
                <a:spcPts val="0"/>
              </a:spcAft>
            </a:pP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xmlns="" val="378596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571104" y="315515"/>
            <a:ext cx="8578735" cy="490194"/>
          </a:xfrm>
          <a:prstGeom prst="rect">
            <a:avLst/>
          </a:prstGeom>
          <a:solidFill>
            <a:srgbClr val="D36E28"/>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a:solidFill>
                  <a:prstClr val="white"/>
                </a:solidFill>
                <a:latin typeface="Arial" panose="020B0604020202020204" pitchFamily="34" charset="0"/>
                <a:cs typeface="Arial" panose="020B0604020202020204" pitchFamily="34" charset="0"/>
              </a:rPr>
              <a:t>2. New Revised Vision, Mission and Values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sp>
        <p:nvSpPr>
          <p:cNvPr id="9" name="TextBox 8">
            <a:extLst>
              <a:ext uri="{FF2B5EF4-FFF2-40B4-BE49-F238E27FC236}">
                <a16:creationId xmlns:a16="http://schemas.microsoft.com/office/drawing/2014/main" xmlns="" id="{374083FC-6555-285E-01DB-FE3EE9178666}"/>
              </a:ext>
            </a:extLst>
          </p:cNvPr>
          <p:cNvSpPr txBox="1"/>
          <p:nvPr/>
        </p:nvSpPr>
        <p:spPr>
          <a:xfrm>
            <a:off x="306779" y="1123209"/>
            <a:ext cx="11578442" cy="4198072"/>
          </a:xfrm>
          <a:prstGeom prst="rect">
            <a:avLst/>
          </a:prstGeom>
          <a:noFill/>
        </p:spPr>
        <p:txBody>
          <a:bodyPr wrap="square">
            <a:spAutoFit/>
          </a:bodyPr>
          <a:lstStyle/>
          <a:p>
            <a:pPr marL="457200" marR="269875" algn="just">
              <a:lnSpc>
                <a:spcPct val="150000"/>
              </a:lnSpc>
              <a:spcBef>
                <a:spcPts val="0"/>
              </a:spcBef>
              <a:spcAft>
                <a:spcPts val="1000"/>
              </a:spcAft>
            </a:pPr>
            <a:r>
              <a:rPr lang="en-GB" sz="16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VISION</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marL="457200" marR="269875" algn="just">
              <a:lnSpc>
                <a:spcPct val="150000"/>
              </a:lnSpc>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A model public entity operating within the public post-school education ecosystem </a:t>
            </a:r>
            <a:r>
              <a:rPr lang="en-GB"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that provides </a:t>
            </a: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equitable access to financial and other resources for eligible students in an efficient, transparent, and professional student-centric manner. </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marL="457200" marR="274320" algn="just">
              <a:lnSpc>
                <a:spcPct val="115000"/>
              </a:lnSpc>
              <a:spcBef>
                <a:spcPts val="0"/>
              </a:spcBef>
              <a:spcAft>
                <a:spcPts val="0"/>
              </a:spcAft>
            </a:pPr>
            <a:r>
              <a:rPr lang="en-GB"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marL="457200" marR="269875" algn="just">
              <a:lnSpc>
                <a:spcPct val="150000"/>
              </a:lnSpc>
              <a:spcBef>
                <a:spcPts val="0"/>
              </a:spcBef>
              <a:spcAft>
                <a:spcPts val="0"/>
              </a:spcAft>
            </a:pPr>
            <a:r>
              <a:rPr lang="en-GB" sz="16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MISSION</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marL="457200" marR="269875" algn="just">
              <a:lnSpc>
                <a:spcPct val="150000"/>
              </a:lnSpc>
              <a:spcBef>
                <a:spcPts val="0"/>
              </a:spcBef>
              <a:spcAft>
                <a:spcPts val="0"/>
              </a:spcAft>
            </a:pPr>
            <a:r>
              <a:rPr lang="en-GB" sz="160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To be an agile, responsive, and student-centric resource provider within the public higher education ecosystem. </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p>
            <a:pPr marL="457200" marR="274320" algn="just">
              <a:lnSpc>
                <a:spcPct val="115000"/>
              </a:lnSpc>
              <a:spcBef>
                <a:spcPts val="0"/>
              </a:spcBef>
              <a:spcAft>
                <a:spcPts val="0"/>
              </a:spcAft>
            </a:pPr>
            <a:r>
              <a:rPr lang="en-GB" sz="16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p>
          <a:p>
            <a:pPr marL="457200" marR="269875" algn="just">
              <a:lnSpc>
                <a:spcPct val="150000"/>
              </a:lnSpc>
              <a:spcBef>
                <a:spcPts val="0"/>
              </a:spcBef>
              <a:spcAft>
                <a:spcPts val="0"/>
              </a:spcAft>
            </a:pPr>
            <a:r>
              <a:rPr lang="en-GB" sz="1600" b="1"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VALUES</a:t>
            </a:r>
          </a:p>
          <a:p>
            <a:pPr marL="457200" marR="269875" algn="just">
              <a:lnSpc>
                <a:spcPct val="150000"/>
              </a:lnSpc>
              <a:spcBef>
                <a:spcPts val="0"/>
              </a:spcBef>
              <a:spcAft>
                <a:spcPts val="0"/>
              </a:spcAft>
            </a:pPr>
            <a:endParaRPr lang="en-GB" sz="1800" b="1" dirty="0">
              <a:solidFill>
                <a:srgbClr val="000000"/>
              </a:solidFill>
              <a:effectLst/>
              <a:latin typeface="Arial" panose="020B0604020202020204" pitchFamily="34" charset="0"/>
              <a:ea typeface="MS Mincho" panose="02020609040205080304" pitchFamily="49" charset="-128"/>
              <a:cs typeface="Arial" panose="020B0604020202020204" pitchFamily="34" charset="0"/>
            </a:endParaRPr>
          </a:p>
          <a:p>
            <a:pPr marL="457200" marR="269875" algn="just">
              <a:lnSpc>
                <a:spcPct val="150000"/>
              </a:lnSpc>
              <a:spcBef>
                <a:spcPts val="0"/>
              </a:spcBef>
              <a:spcAft>
                <a:spcPts val="0"/>
              </a:spcAft>
            </a:pPr>
            <a:endParaRPr lang="en-GB" b="1" dirty="0">
              <a:solidFill>
                <a:srgbClr val="000000"/>
              </a:solidFill>
              <a:latin typeface="Arial" panose="020B0604020202020204" pitchFamily="34" charset="0"/>
              <a:ea typeface="MS Mincho" panose="02020609040205080304" pitchFamily="49" charset="-128"/>
              <a:cs typeface="Arial" panose="020B0604020202020204" pitchFamily="34" charset="0"/>
            </a:endParaRPr>
          </a:p>
          <a:p>
            <a:pPr marL="457200" marR="269875" algn="just">
              <a:lnSpc>
                <a:spcPct val="150000"/>
              </a:lnSpc>
              <a:spcBef>
                <a:spcPts val="0"/>
              </a:spcBef>
              <a:spcAft>
                <a:spcPts val="0"/>
              </a:spcAft>
            </a:pP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p:txBody>
      </p:sp>
      <p:graphicFrame>
        <p:nvGraphicFramePr>
          <p:cNvPr id="12" name="Table 11">
            <a:extLst>
              <a:ext uri="{FF2B5EF4-FFF2-40B4-BE49-F238E27FC236}">
                <a16:creationId xmlns:a16="http://schemas.microsoft.com/office/drawing/2014/main" xmlns="" id="{52EC18B8-2914-654D-B23A-C8B24E3E1FE1}"/>
              </a:ext>
            </a:extLst>
          </p:cNvPr>
          <p:cNvGraphicFramePr>
            <a:graphicFrameLocks noGrp="1"/>
          </p:cNvGraphicFramePr>
          <p:nvPr>
            <p:extLst>
              <p:ext uri="{D42A27DB-BD31-4B8C-83A1-F6EECF244321}">
                <p14:modId xmlns:p14="http://schemas.microsoft.com/office/powerpoint/2010/main" xmlns="" val="1378925659"/>
              </p:ext>
            </p:extLst>
          </p:nvPr>
        </p:nvGraphicFramePr>
        <p:xfrm>
          <a:off x="706533" y="4056376"/>
          <a:ext cx="9443306" cy="2230123"/>
        </p:xfrm>
        <a:graphic>
          <a:graphicData uri="http://schemas.openxmlformats.org/drawingml/2006/table">
            <a:tbl>
              <a:tblPr firstRow="1" firstCol="1" bandRow="1">
                <a:tableStyleId>{5C22544A-7EE6-4342-B048-85BDC9FD1C3A}</a:tableStyleId>
              </a:tblPr>
              <a:tblGrid>
                <a:gridCol w="3873589">
                  <a:extLst>
                    <a:ext uri="{9D8B030D-6E8A-4147-A177-3AD203B41FA5}">
                      <a16:colId xmlns:a16="http://schemas.microsoft.com/office/drawing/2014/main" xmlns="" val="2116757864"/>
                    </a:ext>
                  </a:extLst>
                </a:gridCol>
                <a:gridCol w="5569717">
                  <a:extLst>
                    <a:ext uri="{9D8B030D-6E8A-4147-A177-3AD203B41FA5}">
                      <a16:colId xmlns:a16="http://schemas.microsoft.com/office/drawing/2014/main" xmlns="" val="265454031"/>
                    </a:ext>
                  </a:extLst>
                </a:gridCol>
              </a:tblGrid>
              <a:tr h="416259">
                <a:tc>
                  <a:txBody>
                    <a:bodyPr/>
                    <a:lstStyle/>
                    <a:p>
                      <a:pPr marL="228600" marR="269875" algn="l">
                        <a:lnSpc>
                          <a:spcPct val="150000"/>
                        </a:lnSpc>
                        <a:spcBef>
                          <a:spcPts val="0"/>
                        </a:spcBef>
                        <a:spcAft>
                          <a:spcPts val="0"/>
                        </a:spcAft>
                      </a:pPr>
                      <a:r>
                        <a:rPr lang="en-ZA" sz="1200" dirty="0">
                          <a:effectLst/>
                          <a:latin typeface="Arial" panose="020B0604020202020204" pitchFamily="34" charset="0"/>
                          <a:ea typeface="MS Mincho" panose="02020609040205080304" pitchFamily="49" charset="-128"/>
                          <a:cs typeface="Times New Roman" panose="02020603050405020304" pitchFamily="18" charset="0"/>
                        </a:rPr>
                        <a:t>Values </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274320" algn="l">
                        <a:lnSpc>
                          <a:spcPct val="115000"/>
                        </a:lnSpc>
                        <a:spcBef>
                          <a:spcPts val="0"/>
                        </a:spcBef>
                        <a:spcAft>
                          <a:spcPts val="0"/>
                        </a:spcAft>
                      </a:pPr>
                      <a:r>
                        <a:rPr lang="en-ZA" sz="1200" dirty="0">
                          <a:effectLst/>
                          <a:latin typeface="Arial" panose="020B0604020202020204" pitchFamily="34" charset="0"/>
                          <a:ea typeface="MS Mincho" panose="02020609040205080304" pitchFamily="49" charset="-128"/>
                          <a:cs typeface="Times New Roman" panose="02020603050405020304" pitchFamily="18" charset="0"/>
                        </a:rPr>
                        <a:t> Behaviours </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3149990954"/>
                  </a:ext>
                </a:extLst>
              </a:tr>
              <a:tr h="583592">
                <a:tc>
                  <a:txBody>
                    <a:bodyPr/>
                    <a:lstStyle/>
                    <a:p>
                      <a:pPr marL="342900" marR="269875" lvl="0" indent="-342900" algn="l">
                        <a:lnSpc>
                          <a:spcPct val="150000"/>
                        </a:lnSpc>
                        <a:spcBef>
                          <a:spcPts val="0"/>
                        </a:spcBef>
                        <a:spcAft>
                          <a:spcPts val="0"/>
                        </a:spcAft>
                        <a:buFont typeface="+mj-lt"/>
                        <a:buAutoNum type="arabicPeriod"/>
                      </a:pPr>
                      <a:r>
                        <a:rPr lang="en-ZA" sz="1200" dirty="0">
                          <a:effectLst/>
                        </a:rPr>
                        <a:t>Social justice</a:t>
                      </a:r>
                      <a:endParaRPr lang="en-US" sz="1200" dirty="0">
                        <a:effectLst/>
                      </a:endParaRPr>
                    </a:p>
                    <a:p>
                      <a:pPr marL="228600" marR="269875" algn="l">
                        <a:lnSpc>
                          <a:spcPct val="150000"/>
                        </a:lnSpc>
                        <a:spcBef>
                          <a:spcPts val="0"/>
                        </a:spcBef>
                        <a:spcAft>
                          <a:spcPts val="0"/>
                        </a:spcAft>
                      </a:pPr>
                      <a:r>
                        <a:rPr lang="en-ZA" sz="1200" dirty="0">
                          <a:effectLst/>
                        </a:rPr>
                        <a:t> </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274320" algn="l">
                        <a:lnSpc>
                          <a:spcPct val="115000"/>
                        </a:lnSpc>
                        <a:spcBef>
                          <a:spcPts val="0"/>
                        </a:spcBef>
                        <a:spcAft>
                          <a:spcPts val="0"/>
                        </a:spcAft>
                      </a:pPr>
                      <a:r>
                        <a:rPr lang="en-ZA" sz="1200" dirty="0">
                          <a:effectLst/>
                        </a:rPr>
                        <a:t>The fair distribution of resources to eligible students</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3156405423"/>
                  </a:ext>
                </a:extLst>
              </a:tr>
              <a:tr h="583592">
                <a:tc>
                  <a:txBody>
                    <a:bodyPr/>
                    <a:lstStyle/>
                    <a:p>
                      <a:pPr marL="0" marR="269875" algn="l">
                        <a:lnSpc>
                          <a:spcPct val="150000"/>
                        </a:lnSpc>
                        <a:spcBef>
                          <a:spcPts val="0"/>
                        </a:spcBef>
                        <a:spcAft>
                          <a:spcPts val="0"/>
                        </a:spcAft>
                      </a:pPr>
                      <a:r>
                        <a:rPr lang="en-ZA" sz="1200" dirty="0">
                          <a:effectLst/>
                        </a:rPr>
                        <a:t>2.   Integrity (Trust)</a:t>
                      </a:r>
                      <a:endParaRPr lang="en-US" sz="1200" dirty="0">
                        <a:effectLst/>
                      </a:endParaRPr>
                    </a:p>
                    <a:p>
                      <a:pPr marL="0" marR="269875" algn="l">
                        <a:lnSpc>
                          <a:spcPct val="150000"/>
                        </a:lnSpc>
                        <a:spcBef>
                          <a:spcPts val="0"/>
                        </a:spcBef>
                        <a:spcAft>
                          <a:spcPts val="0"/>
                        </a:spcAft>
                      </a:pPr>
                      <a:r>
                        <a:rPr lang="en-ZA" sz="1200" dirty="0">
                          <a:effectLst/>
                        </a:rPr>
                        <a:t> </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274320" algn="l">
                        <a:lnSpc>
                          <a:spcPct val="115000"/>
                        </a:lnSpc>
                        <a:spcBef>
                          <a:spcPts val="0"/>
                        </a:spcBef>
                        <a:spcAft>
                          <a:spcPts val="0"/>
                        </a:spcAft>
                      </a:pPr>
                      <a:r>
                        <a:rPr lang="en-ZA" sz="1200" dirty="0">
                          <a:effectLst/>
                        </a:rPr>
                        <a:t>To demonstrate ethical conduct that must be beyond reproach and accepted as such by all stakeholders </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67202411"/>
                  </a:ext>
                </a:extLst>
              </a:tr>
              <a:tr h="646680">
                <a:tc>
                  <a:txBody>
                    <a:bodyPr/>
                    <a:lstStyle/>
                    <a:p>
                      <a:pPr marL="342900" marR="269875" lvl="0" indent="-342900" algn="l">
                        <a:lnSpc>
                          <a:spcPct val="150000"/>
                        </a:lnSpc>
                        <a:spcBef>
                          <a:spcPts val="0"/>
                        </a:spcBef>
                        <a:spcAft>
                          <a:spcPts val="0"/>
                        </a:spcAft>
                        <a:buFont typeface="+mj-lt"/>
                        <a:buAutoNum type="arabicPeriod"/>
                      </a:pPr>
                      <a:r>
                        <a:rPr lang="en-ZA" sz="1200" dirty="0">
                          <a:effectLst/>
                        </a:rPr>
                        <a:t>Excellence </a:t>
                      </a:r>
                      <a:endParaRPr lang="en-US" sz="1200" dirty="0">
                        <a:effectLst/>
                      </a:endParaRPr>
                    </a:p>
                    <a:p>
                      <a:pPr marL="0" marR="269875" algn="l">
                        <a:lnSpc>
                          <a:spcPct val="150000"/>
                        </a:lnSpc>
                        <a:spcBef>
                          <a:spcPts val="0"/>
                        </a:spcBef>
                        <a:spcAft>
                          <a:spcPts val="0"/>
                        </a:spcAft>
                      </a:pPr>
                      <a:r>
                        <a:rPr lang="en-ZA" sz="1200" dirty="0">
                          <a:effectLst/>
                        </a:rPr>
                        <a:t> </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274320" algn="l">
                        <a:lnSpc>
                          <a:spcPct val="115000"/>
                        </a:lnSpc>
                        <a:spcBef>
                          <a:spcPts val="0"/>
                        </a:spcBef>
                        <a:spcAft>
                          <a:spcPts val="0"/>
                        </a:spcAft>
                      </a:pPr>
                      <a:r>
                        <a:rPr lang="en-ZA" sz="1200" dirty="0">
                          <a:effectLst/>
                        </a:rPr>
                        <a:t>To have a high-performance culture to meet the expectations of stakeholders with efficiency and impact</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xmlns="" val="2216546157"/>
                  </a:ext>
                </a:extLst>
              </a:tr>
            </a:tbl>
          </a:graphicData>
        </a:graphic>
      </p:graphicFrame>
    </p:spTree>
    <p:extLst>
      <p:ext uri="{BB962C8B-B14F-4D97-AF65-F5344CB8AC3E}">
        <p14:creationId xmlns:p14="http://schemas.microsoft.com/office/powerpoint/2010/main" xmlns="" val="1344732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571104" y="315515"/>
            <a:ext cx="8578735" cy="490194"/>
          </a:xfrm>
          <a:prstGeom prst="rect">
            <a:avLst/>
          </a:prstGeom>
          <a:solidFill>
            <a:srgbClr val="D36E28"/>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a:solidFill>
                  <a:prstClr val="white"/>
                </a:solidFill>
                <a:latin typeface="Arial" panose="020B0604020202020204" pitchFamily="34" charset="0"/>
                <a:cs typeface="Arial" panose="020B0604020202020204" pitchFamily="34" charset="0"/>
              </a:rPr>
              <a:t>3. Reasons for Updating the Strategy and APP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sp>
        <p:nvSpPr>
          <p:cNvPr id="3" name="TextBox 2">
            <a:extLst>
              <a:ext uri="{FF2B5EF4-FFF2-40B4-BE49-F238E27FC236}">
                <a16:creationId xmlns:a16="http://schemas.microsoft.com/office/drawing/2014/main" xmlns="" id="{C6ED194E-057A-FFEE-1221-BF666C98B0A7}"/>
              </a:ext>
            </a:extLst>
          </p:cNvPr>
          <p:cNvSpPr txBox="1"/>
          <p:nvPr/>
        </p:nvSpPr>
        <p:spPr>
          <a:xfrm>
            <a:off x="294245" y="949747"/>
            <a:ext cx="11580255" cy="6023637"/>
          </a:xfrm>
          <a:prstGeom prst="rect">
            <a:avLst/>
          </a:prstGeom>
          <a:noFill/>
        </p:spPr>
        <p:txBody>
          <a:bodyPr wrap="square">
            <a:spAutoFit/>
          </a:bodyPr>
          <a:lstStyle/>
          <a:p>
            <a:pPr marL="228600" marR="0" algn="l">
              <a:lnSpc>
                <a:spcPct val="150000"/>
              </a:lnSpc>
              <a:spcBef>
                <a:spcPts val="0"/>
              </a:spcBef>
              <a:spcAft>
                <a:spcPts val="0"/>
              </a:spcAft>
            </a:pPr>
            <a:r>
              <a:rPr lang="en-GB" sz="1600" b="1" dirty="0">
                <a:effectLst/>
                <a:latin typeface="+mn-lt"/>
                <a:ea typeface="Times New Roman" panose="02020603050405020304" pitchFamily="18" charset="0"/>
                <a:cs typeface="Times New Roman" panose="02020603050405020304" pitchFamily="18" charset="0"/>
              </a:rPr>
              <a:t>Audit of performance information (AOPI) was disclaimed in the past two financial years. The reasons raised by the Auditor General South Africa (AGSA) in disclaiming the AOPI included:</a:t>
            </a:r>
            <a:endParaRPr lang="en-US" sz="1600" b="1" dirty="0">
              <a:effectLst/>
              <a:latin typeface="+mn-lt"/>
              <a:ea typeface="MS Mincho" panose="02020609040205080304" pitchFamily="49" charset="-128"/>
              <a:cs typeface="Times New Roman" panose="02020603050405020304" pitchFamily="18" charset="0"/>
            </a:endParaRPr>
          </a:p>
          <a:p>
            <a:pPr marL="0" marR="0" algn="l">
              <a:lnSpc>
                <a:spcPct val="150000"/>
              </a:lnSpc>
              <a:spcBef>
                <a:spcPts val="0"/>
              </a:spcBef>
              <a:spcAft>
                <a:spcPts val="0"/>
              </a:spcAft>
            </a:pPr>
            <a:r>
              <a:rPr lang="en-GB" sz="1600" dirty="0">
                <a:effectLst/>
                <a:latin typeface="+mn-lt"/>
                <a:ea typeface="Times New Roman" panose="02020603050405020304" pitchFamily="18" charset="0"/>
                <a:cs typeface="Times New Roman" panose="02020603050405020304" pitchFamily="18" charset="0"/>
              </a:rPr>
              <a:t> </a:t>
            </a:r>
            <a:endParaRPr lang="en-US" sz="1600" dirty="0">
              <a:effectLst/>
              <a:latin typeface="+mn-lt"/>
              <a:ea typeface="MS Mincho" panose="02020609040205080304" pitchFamily="49" charset="-128"/>
              <a:cs typeface="Times New Roman" panose="02020603050405020304" pitchFamily="18" charset="0"/>
            </a:endParaRPr>
          </a:p>
          <a:p>
            <a:pPr marL="742950" lvl="1" indent="-285750">
              <a:lnSpc>
                <a:spcPct val="150000"/>
              </a:lnSpc>
              <a:spcBef>
                <a:spcPts val="0"/>
              </a:spcBef>
              <a:spcAft>
                <a:spcPts val="0"/>
              </a:spcAft>
              <a:buFont typeface="+mj-lt"/>
              <a:buAutoNum type="alphaLcPeriod"/>
            </a:pPr>
            <a:r>
              <a:rPr lang="en-GB" sz="1600" dirty="0">
                <a:latin typeface="+mn-lt"/>
                <a:ea typeface="Times New Roman" panose="02020603050405020304" pitchFamily="18" charset="0"/>
              </a:rPr>
              <a:t>P</a:t>
            </a:r>
            <a:r>
              <a:rPr lang="en-GB" sz="1600" dirty="0">
                <a:effectLst/>
                <a:latin typeface="+mn-lt"/>
                <a:ea typeface="Times New Roman" panose="02020603050405020304" pitchFamily="18" charset="0"/>
              </a:rPr>
              <a:t>rocedures for the facilitation of effective performance monitoring, evaluation and corrective action through quarterly reports were not established as required by treasury regulation.</a:t>
            </a:r>
          </a:p>
          <a:p>
            <a:pPr marL="742950" lvl="1" indent="-285750">
              <a:lnSpc>
                <a:spcPct val="150000"/>
              </a:lnSpc>
              <a:spcBef>
                <a:spcPts val="0"/>
              </a:spcBef>
              <a:spcAft>
                <a:spcPts val="0"/>
              </a:spcAft>
              <a:buFont typeface="+mj-lt"/>
              <a:buAutoNum type="alphaLcPeriod"/>
            </a:pPr>
            <a:r>
              <a:rPr lang="en-ZA" sz="1600" dirty="0">
                <a:latin typeface="+mn-lt"/>
                <a:ea typeface="Calibri" panose="020F0502020204030204" pitchFamily="34" charset="0"/>
              </a:rPr>
              <a:t>U</a:t>
            </a:r>
            <a:r>
              <a:rPr lang="en-ZA" sz="1600" dirty="0">
                <a:effectLst/>
                <a:latin typeface="+mn-lt"/>
                <a:ea typeface="Calibri" panose="020F0502020204030204" pitchFamily="34" charset="0"/>
              </a:rPr>
              <a:t>sefulness of performance indicators and targets, resulting to limitation on reliability of actual performance reported against planned targets</a:t>
            </a:r>
            <a:endParaRPr lang="en-GB" sz="1600" dirty="0">
              <a:effectLst/>
              <a:latin typeface="+mn-lt"/>
              <a:ea typeface="Times New Roman" panose="02020603050405020304" pitchFamily="18" charset="0"/>
              <a:cs typeface="Times New Roman" panose="02020603050405020304" pitchFamily="18" charset="0"/>
            </a:endParaRPr>
          </a:p>
          <a:p>
            <a:pPr marL="742950" marR="0" lvl="1" indent="-285750" algn="l">
              <a:lnSpc>
                <a:spcPct val="150000"/>
              </a:lnSpc>
              <a:spcBef>
                <a:spcPts val="0"/>
              </a:spcBef>
              <a:spcAft>
                <a:spcPts val="0"/>
              </a:spcAft>
              <a:buFont typeface="+mj-lt"/>
              <a:buAutoNum type="alphaLcPeriod"/>
            </a:pPr>
            <a:r>
              <a:rPr lang="en-GB" sz="1600" dirty="0">
                <a:effectLst/>
                <a:latin typeface="+mn-lt"/>
                <a:ea typeface="Times New Roman" panose="02020603050405020304" pitchFamily="18" charset="0"/>
                <a:cs typeface="Times New Roman" panose="02020603050405020304" pitchFamily="18" charset="0"/>
              </a:rPr>
              <a:t>Key performance indicators were not developed using the SMART (Specific, Measurable, Achievable, Reliable, Time bound) principles. This meant that the AGSA had difficulties with the interpretation of the Technical Indicator Description (TIDs) and how to conduct the audit as a result of it. </a:t>
            </a:r>
            <a:endParaRPr lang="en-US" sz="1600" dirty="0">
              <a:effectLst/>
              <a:latin typeface="+mn-lt"/>
              <a:ea typeface="MS Mincho" panose="02020609040205080304" pitchFamily="49" charset="-128"/>
              <a:cs typeface="Times New Roman" panose="02020603050405020304" pitchFamily="18" charset="0"/>
            </a:endParaRPr>
          </a:p>
          <a:p>
            <a:pPr marL="742950" marR="0" lvl="1" indent="-285750" algn="l">
              <a:lnSpc>
                <a:spcPct val="150000"/>
              </a:lnSpc>
              <a:spcBef>
                <a:spcPts val="0"/>
              </a:spcBef>
              <a:spcAft>
                <a:spcPts val="0"/>
              </a:spcAft>
              <a:buFont typeface="+mj-lt"/>
              <a:buAutoNum type="alphaLcPeriod"/>
            </a:pPr>
            <a:r>
              <a:rPr lang="en-GB" sz="1600" dirty="0">
                <a:effectLst/>
                <a:latin typeface="+mn-lt"/>
                <a:ea typeface="Times New Roman" panose="02020603050405020304" pitchFamily="18" charset="0"/>
                <a:cs typeface="Times New Roman" panose="02020603050405020304" pitchFamily="18" charset="0"/>
              </a:rPr>
              <a:t>TID’s not aligned to KPI’s(Key Performance Indicators) and TID’s did not use the SMART principles.</a:t>
            </a:r>
            <a:endParaRPr lang="en-US" sz="1600" dirty="0">
              <a:effectLst/>
              <a:latin typeface="+mn-lt"/>
              <a:ea typeface="MS Mincho" panose="02020609040205080304" pitchFamily="49" charset="-128"/>
              <a:cs typeface="Times New Roman" panose="02020603050405020304" pitchFamily="18" charset="0"/>
            </a:endParaRPr>
          </a:p>
          <a:p>
            <a:pPr marL="742950" marR="0" lvl="1" indent="-285750" algn="l">
              <a:lnSpc>
                <a:spcPct val="150000"/>
              </a:lnSpc>
              <a:spcBef>
                <a:spcPts val="0"/>
              </a:spcBef>
              <a:spcAft>
                <a:spcPts val="0"/>
              </a:spcAft>
              <a:buFont typeface="+mj-lt"/>
              <a:buAutoNum type="alphaLcPeriod"/>
            </a:pPr>
            <a:r>
              <a:rPr lang="en-GB" sz="1600" dirty="0">
                <a:effectLst/>
                <a:latin typeface="+mn-lt"/>
                <a:ea typeface="Times New Roman" panose="02020603050405020304" pitchFamily="18" charset="0"/>
                <a:cs typeface="Times New Roman" panose="02020603050405020304" pitchFamily="18" charset="0"/>
              </a:rPr>
              <a:t>Internal resources are not clear as to what it is required and the format to provide the supporting data (confusion as to what data/extracts are required for the numerator/denominator etc).</a:t>
            </a:r>
            <a:endParaRPr lang="en-US" sz="1600" dirty="0">
              <a:effectLst/>
              <a:latin typeface="+mn-lt"/>
              <a:ea typeface="MS Mincho" panose="02020609040205080304" pitchFamily="49" charset="-128"/>
              <a:cs typeface="Times New Roman" panose="02020603050405020304" pitchFamily="18" charset="0"/>
            </a:endParaRPr>
          </a:p>
          <a:p>
            <a:pPr marL="742950" marR="0" lvl="1" indent="-285750" algn="just">
              <a:lnSpc>
                <a:spcPct val="150000"/>
              </a:lnSpc>
              <a:spcBef>
                <a:spcPts val="0"/>
              </a:spcBef>
              <a:spcAft>
                <a:spcPts val="0"/>
              </a:spcAft>
              <a:buFont typeface="+mj-lt"/>
              <a:buAutoNum type="alphaLcPeriod"/>
            </a:pPr>
            <a:r>
              <a:rPr lang="en-GB" sz="1600" dirty="0">
                <a:effectLst/>
                <a:latin typeface="+mn-lt"/>
                <a:ea typeface="Times New Roman" panose="02020603050405020304" pitchFamily="18" charset="0"/>
                <a:cs typeface="Times New Roman" panose="02020603050405020304" pitchFamily="18" charset="0"/>
              </a:rPr>
              <a:t>Data not provided according to the TID</a:t>
            </a:r>
            <a:endParaRPr lang="en-US" sz="1600" dirty="0">
              <a:effectLst/>
              <a:latin typeface="+mn-lt"/>
              <a:ea typeface="MS Mincho" panose="02020609040205080304" pitchFamily="49" charset="-128"/>
              <a:cs typeface="Times New Roman" panose="02020603050405020304" pitchFamily="18" charset="0"/>
            </a:endParaRPr>
          </a:p>
          <a:p>
            <a:pPr marL="0" marR="0" indent="57150" algn="just">
              <a:lnSpc>
                <a:spcPct val="150000"/>
              </a:lnSpc>
              <a:spcBef>
                <a:spcPts val="385"/>
              </a:spcBef>
              <a:spcAft>
                <a:spcPts val="0"/>
              </a:spcAft>
            </a:pPr>
            <a:r>
              <a:rPr lang="en-GB" sz="1600" b="1" dirty="0">
                <a:effectLst/>
                <a:latin typeface="+mn-lt"/>
                <a:ea typeface="MS Mincho" panose="02020609040205080304" pitchFamily="49" charset="-128"/>
                <a:cs typeface="Arial" panose="020B0604020202020204" pitchFamily="34" charset="0"/>
              </a:rPr>
              <a:t>        </a:t>
            </a:r>
            <a:endParaRPr lang="en-US" sz="1600" dirty="0">
              <a:effectLst/>
              <a:latin typeface="+mn-lt"/>
              <a:ea typeface="MS Mincho" panose="02020609040205080304" pitchFamily="49" charset="-128"/>
              <a:cs typeface="Times New Roman" panose="02020603050405020304" pitchFamily="18" charset="0"/>
            </a:endParaRPr>
          </a:p>
          <a:p>
            <a:pPr marL="0" marR="0" indent="147320" algn="just">
              <a:lnSpc>
                <a:spcPct val="150000"/>
              </a:lnSpc>
              <a:spcBef>
                <a:spcPts val="385"/>
              </a:spcBef>
              <a:spcAft>
                <a:spcPts val="0"/>
              </a:spcAft>
            </a:pPr>
            <a:r>
              <a:rPr lang="en-GB" sz="1400" dirty="0">
                <a:effectLst/>
                <a:latin typeface="+mn-lt"/>
                <a:ea typeface="MS Mincho" panose="02020609040205080304" pitchFamily="49" charset="-128"/>
                <a:cs typeface="Arial" panose="020B0604020202020204" pitchFamily="34" charset="0"/>
              </a:rPr>
              <a:t>    </a:t>
            </a:r>
            <a:endParaRPr lang="en-US" sz="1400" dirty="0">
              <a:effectLst/>
              <a:latin typeface="+mn-l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xmlns="" val="135019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571104" y="276340"/>
            <a:ext cx="8578735" cy="490194"/>
          </a:xfrm>
          <a:prstGeom prst="rect">
            <a:avLst/>
          </a:prstGeom>
          <a:solidFill>
            <a:srgbClr val="D36E28"/>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a:solidFill>
                  <a:prstClr val="white"/>
                </a:solidFill>
                <a:latin typeface="Arial" panose="020B0604020202020204" pitchFamily="34" charset="0"/>
                <a:cs typeface="Arial" panose="020B0604020202020204" pitchFamily="34" charset="0"/>
              </a:rPr>
              <a:t>4. Summary Old vs Revised Strategy and APP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graphicFrame>
        <p:nvGraphicFramePr>
          <p:cNvPr id="2" name="Table 3">
            <a:extLst>
              <a:ext uri="{FF2B5EF4-FFF2-40B4-BE49-F238E27FC236}">
                <a16:creationId xmlns:a16="http://schemas.microsoft.com/office/drawing/2014/main" xmlns="" id="{FFB2ADC7-C9B2-F35A-E7B4-0BF1487ED6C6}"/>
              </a:ext>
            </a:extLst>
          </p:cNvPr>
          <p:cNvGraphicFramePr>
            <a:graphicFrameLocks noGrp="1"/>
          </p:cNvGraphicFramePr>
          <p:nvPr>
            <p:extLst>
              <p:ext uri="{D42A27DB-BD31-4B8C-83A1-F6EECF244321}">
                <p14:modId xmlns:p14="http://schemas.microsoft.com/office/powerpoint/2010/main" xmlns="" val="1776973022"/>
              </p:ext>
            </p:extLst>
          </p:nvPr>
        </p:nvGraphicFramePr>
        <p:xfrm>
          <a:off x="1571105" y="1998078"/>
          <a:ext cx="8578734" cy="2751722"/>
        </p:xfrm>
        <a:graphic>
          <a:graphicData uri="http://schemas.openxmlformats.org/drawingml/2006/table">
            <a:tbl>
              <a:tblPr firstRow="1" bandRow="1">
                <a:tableStyleId>{5C22544A-7EE6-4342-B048-85BDC9FD1C3A}</a:tableStyleId>
              </a:tblPr>
              <a:tblGrid>
                <a:gridCol w="2810891">
                  <a:extLst>
                    <a:ext uri="{9D8B030D-6E8A-4147-A177-3AD203B41FA5}">
                      <a16:colId xmlns:a16="http://schemas.microsoft.com/office/drawing/2014/main" xmlns="" val="519415503"/>
                    </a:ext>
                  </a:extLst>
                </a:gridCol>
                <a:gridCol w="2908265">
                  <a:extLst>
                    <a:ext uri="{9D8B030D-6E8A-4147-A177-3AD203B41FA5}">
                      <a16:colId xmlns:a16="http://schemas.microsoft.com/office/drawing/2014/main" xmlns="" val="869372325"/>
                    </a:ext>
                  </a:extLst>
                </a:gridCol>
                <a:gridCol w="2859578">
                  <a:extLst>
                    <a:ext uri="{9D8B030D-6E8A-4147-A177-3AD203B41FA5}">
                      <a16:colId xmlns:a16="http://schemas.microsoft.com/office/drawing/2014/main" xmlns="" val="2473342306"/>
                    </a:ext>
                  </a:extLst>
                </a:gridCol>
              </a:tblGrid>
              <a:tr h="507267">
                <a:tc>
                  <a:txBody>
                    <a:bodyPr/>
                    <a:lstStyle/>
                    <a:p>
                      <a:pPr algn="ctr"/>
                      <a:r>
                        <a:rPr lang="en-ZA" dirty="0"/>
                        <a:t>Details </a:t>
                      </a:r>
                      <a:endParaRPr lang="en-US" dirty="0"/>
                    </a:p>
                  </a:txBody>
                  <a:tcPr/>
                </a:tc>
                <a:tc>
                  <a:txBody>
                    <a:bodyPr/>
                    <a:lstStyle/>
                    <a:p>
                      <a:pPr algn="ctr"/>
                      <a:r>
                        <a:rPr lang="en-ZA" dirty="0"/>
                        <a:t># of Old </a:t>
                      </a:r>
                      <a:endParaRPr lang="en-US" dirty="0"/>
                    </a:p>
                  </a:txBody>
                  <a:tcPr/>
                </a:tc>
                <a:tc>
                  <a:txBody>
                    <a:bodyPr/>
                    <a:lstStyle/>
                    <a:p>
                      <a:pPr algn="ctr"/>
                      <a:r>
                        <a:rPr lang="en-ZA" dirty="0"/>
                        <a:t># of Revised </a:t>
                      </a:r>
                      <a:endParaRPr lang="en-US" dirty="0"/>
                    </a:p>
                  </a:txBody>
                  <a:tcPr/>
                </a:tc>
                <a:extLst>
                  <a:ext uri="{0D108BD9-81ED-4DB2-BD59-A6C34878D82A}">
                    <a16:rowId xmlns:a16="http://schemas.microsoft.com/office/drawing/2014/main" xmlns="" val="3718869722"/>
                  </a:ext>
                </a:extLst>
              </a:tr>
              <a:tr h="863706">
                <a:tc>
                  <a:txBody>
                    <a:bodyPr/>
                    <a:lstStyle/>
                    <a:p>
                      <a:r>
                        <a:rPr lang="en-ZA" b="1" dirty="0"/>
                        <a:t>Strategic Objectives </a:t>
                      </a:r>
                      <a:endParaRPr lang="en-US" b="1" dirty="0"/>
                    </a:p>
                  </a:txBody>
                  <a:tcPr/>
                </a:tc>
                <a:tc>
                  <a:txBody>
                    <a:bodyPr/>
                    <a:lstStyle/>
                    <a:p>
                      <a:pPr algn="ctr"/>
                      <a:r>
                        <a:rPr lang="en-ZA" b="1" dirty="0"/>
                        <a:t>7</a:t>
                      </a:r>
                      <a:endParaRPr lang="en-US" b="1" dirty="0"/>
                    </a:p>
                  </a:txBody>
                  <a:tcPr/>
                </a:tc>
                <a:tc>
                  <a:txBody>
                    <a:bodyPr/>
                    <a:lstStyle/>
                    <a:p>
                      <a:pPr algn="ctr"/>
                      <a:r>
                        <a:rPr lang="en-ZA" b="1" dirty="0"/>
                        <a:t>4</a:t>
                      </a:r>
                      <a:endParaRPr lang="en-US" b="1" dirty="0"/>
                    </a:p>
                  </a:txBody>
                  <a:tcPr/>
                </a:tc>
                <a:extLst>
                  <a:ext uri="{0D108BD9-81ED-4DB2-BD59-A6C34878D82A}">
                    <a16:rowId xmlns:a16="http://schemas.microsoft.com/office/drawing/2014/main" xmlns="" val="3052171850"/>
                  </a:ext>
                </a:extLst>
              </a:tr>
              <a:tr h="633520">
                <a:tc>
                  <a:txBody>
                    <a:bodyPr/>
                    <a:lstStyle/>
                    <a:p>
                      <a:r>
                        <a:rPr lang="en-ZA" b="1" dirty="0"/>
                        <a:t>Strategic Outcomes </a:t>
                      </a:r>
                      <a:endParaRPr lang="en-US" b="1" dirty="0"/>
                    </a:p>
                  </a:txBody>
                  <a:tcPr/>
                </a:tc>
                <a:tc>
                  <a:txBody>
                    <a:bodyPr/>
                    <a:lstStyle/>
                    <a:p>
                      <a:pPr algn="ctr"/>
                      <a:r>
                        <a:rPr lang="en-ZA" b="1" dirty="0"/>
                        <a:t>7</a:t>
                      </a:r>
                      <a:endParaRPr lang="en-US" b="1" dirty="0"/>
                    </a:p>
                  </a:txBody>
                  <a:tcPr/>
                </a:tc>
                <a:tc>
                  <a:txBody>
                    <a:bodyPr/>
                    <a:lstStyle/>
                    <a:p>
                      <a:pPr algn="ctr"/>
                      <a:r>
                        <a:rPr lang="en-ZA" b="1" dirty="0"/>
                        <a:t>4</a:t>
                      </a:r>
                      <a:endParaRPr lang="en-US" b="1" dirty="0"/>
                    </a:p>
                  </a:txBody>
                  <a:tcPr/>
                </a:tc>
                <a:extLst>
                  <a:ext uri="{0D108BD9-81ED-4DB2-BD59-A6C34878D82A}">
                    <a16:rowId xmlns:a16="http://schemas.microsoft.com/office/drawing/2014/main" xmlns="" val="1391686103"/>
                  </a:ext>
                </a:extLst>
              </a:tr>
              <a:tr h="747229">
                <a:tc>
                  <a:txBody>
                    <a:bodyPr/>
                    <a:lstStyle/>
                    <a:p>
                      <a:r>
                        <a:rPr lang="en-ZA" b="1" dirty="0"/>
                        <a:t>Output  Indicators </a:t>
                      </a:r>
                      <a:endParaRPr lang="en-US" b="1" dirty="0"/>
                    </a:p>
                  </a:txBody>
                  <a:tcPr/>
                </a:tc>
                <a:tc>
                  <a:txBody>
                    <a:bodyPr/>
                    <a:lstStyle/>
                    <a:p>
                      <a:pPr algn="ctr"/>
                      <a:r>
                        <a:rPr lang="en-ZA" b="1" dirty="0"/>
                        <a:t>17</a:t>
                      </a:r>
                    </a:p>
                  </a:txBody>
                  <a:tcPr/>
                </a:tc>
                <a:tc>
                  <a:txBody>
                    <a:bodyPr/>
                    <a:lstStyle/>
                    <a:p>
                      <a:pPr algn="ctr"/>
                      <a:r>
                        <a:rPr lang="en-ZA" b="1" dirty="0"/>
                        <a:t>22</a:t>
                      </a:r>
                      <a:endParaRPr lang="en-US" b="1" dirty="0"/>
                    </a:p>
                  </a:txBody>
                  <a:tcPr/>
                </a:tc>
                <a:extLst>
                  <a:ext uri="{0D108BD9-81ED-4DB2-BD59-A6C34878D82A}">
                    <a16:rowId xmlns:a16="http://schemas.microsoft.com/office/drawing/2014/main" xmlns="" val="1124863765"/>
                  </a:ext>
                </a:extLst>
              </a:tr>
            </a:tbl>
          </a:graphicData>
        </a:graphic>
      </p:graphicFrame>
    </p:spTree>
    <p:extLst>
      <p:ext uri="{BB962C8B-B14F-4D97-AF65-F5344CB8AC3E}">
        <p14:creationId xmlns:p14="http://schemas.microsoft.com/office/powerpoint/2010/main" xmlns="" val="1663636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571104" y="276340"/>
            <a:ext cx="8578735" cy="490194"/>
          </a:xfrm>
          <a:prstGeom prst="rect">
            <a:avLst/>
          </a:prstGeom>
          <a:solidFill>
            <a:srgbClr val="D36E28"/>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a:solidFill>
                  <a:prstClr val="white"/>
                </a:solidFill>
                <a:latin typeface="Arial" panose="020B0604020202020204" pitchFamily="34" charset="0"/>
                <a:cs typeface="Arial" panose="020B0604020202020204" pitchFamily="34" charset="0"/>
              </a:rPr>
              <a:t>4. Summary Old vs Revised Strategy and APP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graphicFrame>
        <p:nvGraphicFramePr>
          <p:cNvPr id="8" name="Table 3">
            <a:extLst>
              <a:ext uri="{FF2B5EF4-FFF2-40B4-BE49-F238E27FC236}">
                <a16:creationId xmlns:a16="http://schemas.microsoft.com/office/drawing/2014/main" xmlns="" id="{C43B8F40-0B37-FF2A-C560-01D80CDBC44C}"/>
              </a:ext>
            </a:extLst>
          </p:cNvPr>
          <p:cNvGraphicFramePr>
            <a:graphicFrameLocks noGrp="1"/>
          </p:cNvGraphicFramePr>
          <p:nvPr>
            <p:extLst>
              <p:ext uri="{D42A27DB-BD31-4B8C-83A1-F6EECF244321}">
                <p14:modId xmlns:p14="http://schemas.microsoft.com/office/powerpoint/2010/main" xmlns="" val="2168529994"/>
              </p:ext>
            </p:extLst>
          </p:nvPr>
        </p:nvGraphicFramePr>
        <p:xfrm>
          <a:off x="475807" y="1780540"/>
          <a:ext cx="11461897" cy="3296920"/>
        </p:xfrm>
        <a:graphic>
          <a:graphicData uri="http://schemas.openxmlformats.org/drawingml/2006/table">
            <a:tbl>
              <a:tblPr firstRow="1" bandRow="1">
                <a:tableStyleId>{5C22544A-7EE6-4342-B048-85BDC9FD1C3A}</a:tableStyleId>
              </a:tblPr>
              <a:tblGrid>
                <a:gridCol w="2080785">
                  <a:extLst>
                    <a:ext uri="{9D8B030D-6E8A-4147-A177-3AD203B41FA5}">
                      <a16:colId xmlns:a16="http://schemas.microsoft.com/office/drawing/2014/main" xmlns="" val="519415503"/>
                    </a:ext>
                  </a:extLst>
                </a:gridCol>
                <a:gridCol w="4390881">
                  <a:extLst>
                    <a:ext uri="{9D8B030D-6E8A-4147-A177-3AD203B41FA5}">
                      <a16:colId xmlns:a16="http://schemas.microsoft.com/office/drawing/2014/main" xmlns="" val="869372325"/>
                    </a:ext>
                  </a:extLst>
                </a:gridCol>
                <a:gridCol w="4990231">
                  <a:extLst>
                    <a:ext uri="{9D8B030D-6E8A-4147-A177-3AD203B41FA5}">
                      <a16:colId xmlns:a16="http://schemas.microsoft.com/office/drawing/2014/main" xmlns="" val="2473342306"/>
                    </a:ext>
                  </a:extLst>
                </a:gridCol>
              </a:tblGrid>
              <a:tr h="370840">
                <a:tc>
                  <a:txBody>
                    <a:bodyPr/>
                    <a:lstStyle/>
                    <a:p>
                      <a:pPr algn="ctr"/>
                      <a:r>
                        <a:rPr lang="en-ZA" dirty="0"/>
                        <a:t>Details </a:t>
                      </a:r>
                      <a:endParaRPr lang="en-US" dirty="0"/>
                    </a:p>
                  </a:txBody>
                  <a:tcPr/>
                </a:tc>
                <a:tc>
                  <a:txBody>
                    <a:bodyPr/>
                    <a:lstStyle/>
                    <a:p>
                      <a:pPr algn="ctr"/>
                      <a:r>
                        <a:rPr lang="en-ZA" dirty="0"/>
                        <a:t>Old </a:t>
                      </a:r>
                      <a:endParaRPr lang="en-US" dirty="0"/>
                    </a:p>
                  </a:txBody>
                  <a:tcPr/>
                </a:tc>
                <a:tc>
                  <a:txBody>
                    <a:bodyPr/>
                    <a:lstStyle/>
                    <a:p>
                      <a:pPr algn="ctr"/>
                      <a:r>
                        <a:rPr lang="en-ZA" dirty="0"/>
                        <a:t>Revised </a:t>
                      </a:r>
                      <a:endParaRPr lang="en-US" dirty="0"/>
                    </a:p>
                  </a:txBody>
                  <a:tcPr/>
                </a:tc>
                <a:extLst>
                  <a:ext uri="{0D108BD9-81ED-4DB2-BD59-A6C34878D82A}">
                    <a16:rowId xmlns:a16="http://schemas.microsoft.com/office/drawing/2014/main" xmlns="" val="3718869722"/>
                  </a:ext>
                </a:extLst>
              </a:tr>
              <a:tr h="631416">
                <a:tc>
                  <a:txBody>
                    <a:bodyPr/>
                    <a:lstStyle/>
                    <a:p>
                      <a:r>
                        <a:rPr lang="en-ZA" b="1" dirty="0"/>
                        <a:t>Goal 1 </a:t>
                      </a:r>
                      <a:endParaRPr lang="en-US" b="1" dirty="0"/>
                    </a:p>
                  </a:txBody>
                  <a:tcPr/>
                </a:tc>
                <a:tc>
                  <a:txBody>
                    <a:bodyPr/>
                    <a:lstStyle/>
                    <a:p>
                      <a:pPr algn="l"/>
                      <a:r>
                        <a:rPr lang="en-ZA" dirty="0"/>
                        <a:t>An effective, efficient and transparent public entity in providing student financial aid</a:t>
                      </a:r>
                      <a:endParaRPr lang="en-US" b="1" dirty="0"/>
                    </a:p>
                  </a:txBody>
                  <a:tcPr/>
                </a:tc>
                <a:tc>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lang="en-ZA" b="1" dirty="0"/>
                        <a:t>Core  Business </a:t>
                      </a:r>
                    </a:p>
                    <a:p>
                      <a:pPr marL="0" marR="0" lvl="0" indent="0" algn="l" defTabSz="914318"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To contribute towards students’ success by being a leading resource provider within the higher education eco system.</a:t>
                      </a:r>
                      <a:endParaRPr lang="en-US" b="1" dirty="0"/>
                    </a:p>
                    <a:p>
                      <a:pPr algn="l"/>
                      <a:endParaRPr lang="en-US" b="1" dirty="0"/>
                    </a:p>
                  </a:txBody>
                  <a:tcPr/>
                </a:tc>
                <a:extLst>
                  <a:ext uri="{0D108BD9-81ED-4DB2-BD59-A6C34878D82A}">
                    <a16:rowId xmlns:a16="http://schemas.microsoft.com/office/drawing/2014/main" xmlns="" val="3052171850"/>
                  </a:ext>
                </a:extLst>
              </a:tr>
              <a:tr h="782059">
                <a:tc>
                  <a:txBody>
                    <a:bodyPr/>
                    <a:lstStyle/>
                    <a:p>
                      <a:r>
                        <a:rPr lang="en-ZA" b="1" dirty="0"/>
                        <a:t> Goal 2</a:t>
                      </a:r>
                      <a:endParaRPr lang="en-US" b="1" dirty="0"/>
                    </a:p>
                  </a:txBody>
                  <a:tcPr/>
                </a:tc>
                <a:tc>
                  <a:txBody>
                    <a:bodyPr/>
                    <a:lstStyle/>
                    <a:p>
                      <a:pPr algn="l"/>
                      <a:r>
                        <a:rPr lang="en-ZA" dirty="0"/>
                        <a:t>Increased access to higher education and improved student financial aid environment to poor and working-class</a:t>
                      </a:r>
                      <a:endParaRPr lang="en-US" b="1" dirty="0"/>
                    </a:p>
                  </a:txBody>
                  <a:tcPr/>
                </a:tc>
                <a:tc>
                  <a:txBody>
                    <a:bodyPr/>
                    <a:lstStyle/>
                    <a:p>
                      <a:pPr algn="ctr"/>
                      <a:r>
                        <a:rPr lang="en-ZA" b="1" dirty="0"/>
                        <a:t>Administrative </a:t>
                      </a:r>
                    </a:p>
                    <a:p>
                      <a:pPr algn="l"/>
                      <a:r>
                        <a:rPr lang="en-US" sz="1800" kern="1200" dirty="0">
                          <a:solidFill>
                            <a:schemeClr val="dk1"/>
                          </a:solidFill>
                          <a:effectLst/>
                          <a:latin typeface="+mn-lt"/>
                          <a:ea typeface="+mn-ea"/>
                          <a:cs typeface="+mn-cs"/>
                        </a:rPr>
                        <a:t>To provide fair and equitable access to financial and other resources for eligible students in an efficient, transparent,</a:t>
                      </a:r>
                    </a:p>
                    <a:p>
                      <a:pPr algn="l"/>
                      <a:r>
                        <a:rPr lang="en-US" sz="1800" kern="1200" dirty="0">
                          <a:solidFill>
                            <a:schemeClr val="dk1"/>
                          </a:solidFill>
                          <a:effectLst/>
                          <a:latin typeface="+mn-lt"/>
                          <a:ea typeface="+mn-ea"/>
                          <a:cs typeface="+mn-cs"/>
                        </a:rPr>
                        <a:t>professional and student centric manner</a:t>
                      </a:r>
                      <a:endParaRPr lang="en-US" b="1" dirty="0"/>
                    </a:p>
                  </a:txBody>
                  <a:tcPr/>
                </a:tc>
                <a:extLst>
                  <a:ext uri="{0D108BD9-81ED-4DB2-BD59-A6C34878D82A}">
                    <a16:rowId xmlns:a16="http://schemas.microsoft.com/office/drawing/2014/main" xmlns="" val="2108128510"/>
                  </a:ext>
                </a:extLst>
              </a:tr>
            </a:tbl>
          </a:graphicData>
        </a:graphic>
      </p:graphicFrame>
    </p:spTree>
    <p:extLst>
      <p:ext uri="{BB962C8B-B14F-4D97-AF65-F5344CB8AC3E}">
        <p14:creationId xmlns:p14="http://schemas.microsoft.com/office/powerpoint/2010/main" xmlns="" val="3853998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itle 1">
            <a:extLst>
              <a:ext uri="{FF2B5EF4-FFF2-40B4-BE49-F238E27FC236}">
                <a16:creationId xmlns:a16="http://schemas.microsoft.com/office/drawing/2014/main" xmlns="" id="{5BB34E97-77A0-4337-A9E6-5A298DCB6A74}"/>
              </a:ext>
            </a:extLst>
          </p:cNvPr>
          <p:cNvSpPr txBox="1">
            <a:spLocks/>
          </p:cNvSpPr>
          <p:nvPr/>
        </p:nvSpPr>
        <p:spPr>
          <a:xfrm>
            <a:off x="1571104" y="315515"/>
            <a:ext cx="8578735" cy="717638"/>
          </a:xfrm>
          <a:prstGeom prst="rect">
            <a:avLst/>
          </a:prstGeom>
          <a:solidFill>
            <a:srgbClr val="D36E28"/>
          </a:solidFill>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auto">
              <a:spcAft>
                <a:spcPts val="0"/>
              </a:spcAft>
              <a:defRPr/>
            </a:pPr>
            <a:endParaRPr lang="en-ZA" sz="2400" b="1" dirty="0">
              <a:solidFill>
                <a:prstClr val="white"/>
              </a:solidFill>
              <a:latin typeface="Arial" panose="020B0604020202020204" pitchFamily="34" charset="0"/>
              <a:cs typeface="Arial" panose="020B0604020202020204" pitchFamily="34" charset="0"/>
            </a:endParaRPr>
          </a:p>
          <a:p>
            <a:pPr fontAlgn="auto">
              <a:spcAft>
                <a:spcPts val="0"/>
              </a:spcAft>
              <a:defRPr/>
            </a:pPr>
            <a:r>
              <a:rPr lang="en-ZA" sz="2400" b="1" dirty="0">
                <a:solidFill>
                  <a:prstClr val="white"/>
                </a:solidFill>
                <a:latin typeface="Arial" panose="020B0604020202020204" pitchFamily="34" charset="0"/>
                <a:cs typeface="Arial" panose="020B0604020202020204" pitchFamily="34" charset="0"/>
              </a:rPr>
              <a:t>5. Revised Goals, Strategic Objectives, Outcomes and TID’s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90000"/>
              </a:lnSpc>
              <a:spcBef>
                <a:spcPct val="0"/>
              </a:spcBef>
              <a:spcAft>
                <a:spcPts val="0"/>
              </a:spcAft>
              <a:buClrTx/>
              <a:buSzTx/>
              <a:buFontTx/>
              <a:buNone/>
              <a:tabLst/>
              <a:defRPr/>
            </a:pPr>
            <a:r>
              <a:rPr lang="en-ZA" sz="2400" b="1" dirty="0">
                <a:solidFill>
                  <a:prstClr val="white"/>
                </a:solidFill>
                <a:latin typeface="Arial" panose="020B0604020202020204" pitchFamily="34" charset="0"/>
                <a:cs typeface="Arial" panose="020B0604020202020204" pitchFamily="34" charset="0"/>
              </a:rPr>
              <a:t> </a:t>
            </a:r>
            <a:r>
              <a:rPr kumimoji="0" lang="en-ZA" sz="2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 </a:t>
            </a:r>
          </a:p>
        </p:txBody>
      </p:sp>
      <p:graphicFrame>
        <p:nvGraphicFramePr>
          <p:cNvPr id="6" name="Object 5">
            <a:extLst>
              <a:ext uri="{FF2B5EF4-FFF2-40B4-BE49-F238E27FC236}">
                <a16:creationId xmlns:a16="http://schemas.microsoft.com/office/drawing/2014/main" xmlns="" id="{1041AFCF-5285-FB4D-8B45-80C7CEB73B72}"/>
              </a:ext>
            </a:extLst>
          </p:cNvPr>
          <p:cNvGraphicFramePr>
            <a:graphicFrameLocks noChangeAspect="1"/>
          </p:cNvGraphicFramePr>
          <p:nvPr>
            <p:extLst>
              <p:ext uri="{D42A27DB-BD31-4B8C-83A1-F6EECF244321}">
                <p14:modId xmlns:p14="http://schemas.microsoft.com/office/powerpoint/2010/main" xmlns="" val="549196688"/>
              </p:ext>
            </p:extLst>
          </p:nvPr>
        </p:nvGraphicFramePr>
        <p:xfrm>
          <a:off x="584200" y="1193800"/>
          <a:ext cx="12268200" cy="11874500"/>
        </p:xfrm>
        <a:graphic>
          <a:graphicData uri="http://schemas.openxmlformats.org/presentationml/2006/ole">
            <p:oleObj spid="_x0000_s1026" name="Document" r:id="rId3" imgW="7782313" imgH="7519497" progId="Word.Document.12">
              <p:embed/>
            </p:oleObj>
          </a:graphicData>
        </a:graphic>
      </p:graphicFrame>
    </p:spTree>
    <p:extLst>
      <p:ext uri="{BB962C8B-B14F-4D97-AF65-F5344CB8AC3E}">
        <p14:creationId xmlns:p14="http://schemas.microsoft.com/office/powerpoint/2010/main" xmlns="" val="2223228478"/>
      </p:ext>
    </p:extLst>
  </p:cSld>
  <p:clrMapOvr>
    <a:masterClrMapping/>
  </p:clrMapOvr>
</p:sld>
</file>

<file path=ppt/theme/theme1.xml><?xml version="1.0" encoding="utf-8"?>
<a:theme xmlns:a="http://schemas.openxmlformats.org/drawingml/2006/main" name="Voodoo Powerpoint Template">
  <a:themeElements>
    <a:clrScheme name="NSFAS">
      <a:dk1>
        <a:sysClr val="windowText" lastClr="000000"/>
      </a:dk1>
      <a:lt1>
        <a:sysClr val="window" lastClr="FFFFFF"/>
      </a:lt1>
      <a:dk2>
        <a:srgbClr val="4E3B30"/>
      </a:dk2>
      <a:lt2>
        <a:srgbClr val="F2F2F2"/>
      </a:lt2>
      <a:accent1>
        <a:srgbClr val="F0A22E"/>
      </a:accent1>
      <a:accent2>
        <a:srgbClr val="AD1F1F"/>
      </a:accent2>
      <a:accent3>
        <a:srgbClr val="FF9900"/>
      </a:accent3>
      <a:accent4>
        <a:srgbClr val="A5A5A5"/>
      </a:accent4>
      <a:accent5>
        <a:srgbClr val="3F3F3F"/>
      </a:accent5>
      <a:accent6>
        <a:srgbClr val="C17529"/>
      </a:accent6>
      <a:hlink>
        <a:srgbClr val="AD1F1F"/>
      </a:hlink>
      <a:folHlink>
        <a:srgbClr val="FFC42F"/>
      </a:folHlink>
    </a:clrScheme>
    <a:fontScheme name="Montserrat_OpenSans">
      <a:majorFont>
        <a:latin typeface="Montserrat-Bold"/>
        <a:ea typeface=""/>
        <a:cs typeface=""/>
      </a:majorFont>
      <a:minorFont>
        <a:latin typeface="Open Sans"/>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36000" rIns="216000" bIns="36000" rtlCol="0">
        <a:spAutoFit/>
      </a:bodyPr>
      <a:lstStyle>
        <a:defPPr>
          <a:lnSpc>
            <a:spcPct val="130000"/>
          </a:lnSpc>
          <a:spcBef>
            <a:spcPts val="1000"/>
          </a:spcBef>
          <a:defRPr sz="1400" b="1" dirty="0" smtClean="0"/>
        </a:defPPr>
      </a:lstStyle>
    </a:txDef>
  </a:objectDefaults>
  <a:extraClrSchemeLst/>
  <a:extLst>
    <a:ext uri="{05A4C25C-085E-4340-85A3-A5531E510DB2}">
      <thm15:themeFamily xmlns:thm15="http://schemas.microsoft.com/office/thememl/2012/main" xmlns="" name="B&amp;D-Powerpoint Template_16x9" id="{D6003E70-2833-4847-828A-A182BBF6C8FF}" vid="{85D7DE89-D8E2-D743-952C-ED1FA0F18479}"/>
    </a:ext>
  </a:extLst>
</a:theme>
</file>

<file path=ppt/theme/theme2.xml><?xml version="1.0" encoding="utf-8"?>
<a:theme xmlns:a="http://schemas.openxmlformats.org/drawingml/2006/main" name="Voodoo2 Powerpoint Template">
  <a:themeElements>
    <a:clrScheme name="Voodoo Color">
      <a:dk1>
        <a:srgbClr val="222222"/>
      </a:dk1>
      <a:lt1>
        <a:srgbClr val="F7F7F7"/>
      </a:lt1>
      <a:dk2>
        <a:srgbClr val="222222"/>
      </a:dk2>
      <a:lt2>
        <a:srgbClr val="FEFFFF"/>
      </a:lt2>
      <a:accent1>
        <a:srgbClr val="1D46F3"/>
      </a:accent1>
      <a:accent2>
        <a:srgbClr val="FE5757"/>
      </a:accent2>
      <a:accent3>
        <a:srgbClr val="FE0061"/>
      </a:accent3>
      <a:accent4>
        <a:srgbClr val="A905B7"/>
      </a:accent4>
      <a:accent5>
        <a:srgbClr val="7030BD"/>
      </a:accent5>
      <a:accent6>
        <a:srgbClr val="3C4EBC"/>
      </a:accent6>
      <a:hlink>
        <a:srgbClr val="5352F5"/>
      </a:hlink>
      <a:folHlink>
        <a:srgbClr val="BFBFBF"/>
      </a:folHlink>
    </a:clrScheme>
    <a:fontScheme name="Montserrat_OpenSans">
      <a:majorFont>
        <a:latin typeface="Montserrat-Bold"/>
        <a:ea typeface=""/>
        <a:cs typeface=""/>
      </a:majorFont>
      <a:minorFont>
        <a:latin typeface="Open Sans"/>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36000" rIns="144000" bIns="36000" rtlCol="0">
        <a:spAutoFit/>
      </a:bodyPr>
      <a:lstStyle>
        <a:defPPr>
          <a:lnSpc>
            <a:spcPct val="120000"/>
          </a:lnSpc>
          <a:spcBef>
            <a:spcPts val="1000"/>
          </a:spcBef>
          <a:defRPr sz="1400" b="1" dirty="0" smtClean="0"/>
        </a:defPPr>
      </a:lstStyle>
    </a:txDef>
  </a:objectDefaults>
  <a:extraClrSchemeLst/>
  <a:extLst>
    <a:ext uri="{05A4C25C-085E-4340-85A3-A5531E510DB2}">
      <thm15:themeFamily xmlns:thm15="http://schemas.microsoft.com/office/thememl/2012/main" xmlns="" name="B&amp;D-Powerpoint Template_16x9" id="{D6003E70-2833-4847-828A-A182BBF6C8FF}" vid="{85D7DE89-D8E2-D743-952C-ED1FA0F1847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3877</TotalTime>
  <Words>2312</Words>
  <Application>Microsoft Office PowerPoint</Application>
  <PresentationFormat>Custom</PresentationFormat>
  <Paragraphs>631</Paragraphs>
  <Slides>26</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29" baseType="lpstr">
      <vt:lpstr>Voodoo Powerpoint Template</vt:lpstr>
      <vt:lpstr>Voodoo2 Powerpoint Template</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NSFAS Presentation</dc:title>
  <dc:creator>Thabang Mphahlele</dc:creator>
  <cp:keywords>NSFAS</cp:keywords>
  <cp:lastModifiedBy>USER</cp:lastModifiedBy>
  <cp:revision>353</cp:revision>
  <dcterms:created xsi:type="dcterms:W3CDTF">2017-07-25T02:03:18Z</dcterms:created>
  <dcterms:modified xsi:type="dcterms:W3CDTF">2023-05-10T12:24:00Z</dcterms:modified>
</cp:coreProperties>
</file>